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1" r:id="rId17"/>
  </p:sldIdLst>
  <p:sldSz cx="9144000" cy="6858000" type="screen4x3"/>
  <p:notesSz cx="6858000" cy="9236075"/>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67076" autoAdjust="0"/>
  </p:normalViewPr>
  <p:slideViewPr>
    <p:cSldViewPr snapToGrid="0" showGuides="1">
      <p:cViewPr varScale="1">
        <p:scale>
          <a:sx n="105" d="100"/>
          <a:sy n="105" d="100"/>
        </p:scale>
        <p:origin x="-276" y="-78"/>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3" d="100"/>
          <a:sy n="83" d="100"/>
        </p:scale>
        <p:origin x="-1956" y="-90"/>
      </p:cViewPr>
      <p:guideLst>
        <p:guide orient="horz" pos="2909"/>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61804"/>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772668"/>
            <a:ext cx="2971800" cy="461804"/>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774271"/>
            <a:ext cx="6172200" cy="461804"/>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61804"/>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774271"/>
            <a:ext cx="6172200" cy="461804"/>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10:58 PM</a:t>
            </a:fld>
            <a:endParaRPr lang="en-US"/>
          </a:p>
        </p:txBody>
      </p:sp>
      <p:sp>
        <p:nvSpPr>
          <p:cNvPr id="6" name="Footer Placeholder 5"/>
          <p:cNvSpPr>
            <a:spLocks noGrp="1"/>
          </p:cNvSpPr>
          <p:nvPr>
            <p:ph type="ftr" sz="quarter" idx="12"/>
          </p:nvPr>
        </p:nvSpPr>
        <p:spPr>
          <a:xfrm>
            <a:off x="0" y="8772668"/>
            <a:ext cx="6281530" cy="461804"/>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772668"/>
            <a:ext cx="2971800" cy="461804"/>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10:58 PM</a:t>
            </a:fld>
            <a:endParaRPr lang="en-US" dirty="0"/>
          </a:p>
        </p:txBody>
      </p:sp>
      <p:sp>
        <p:nvSpPr>
          <p:cNvPr id="6" name="Footer Placeholder 5"/>
          <p:cNvSpPr>
            <a:spLocks noGrp="1"/>
          </p:cNvSpPr>
          <p:nvPr>
            <p:ph type="ftr" sz="quarter" idx="12"/>
          </p:nvPr>
        </p:nvSpPr>
        <p:spPr>
          <a:xfrm>
            <a:off x="0" y="8772668"/>
            <a:ext cx="6281530" cy="461804"/>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10:58 PM</a:t>
            </a:fld>
            <a:endParaRPr lang="en-US"/>
          </a:p>
        </p:txBody>
      </p:sp>
      <p:sp>
        <p:nvSpPr>
          <p:cNvPr id="6" name="Rectangle 6"/>
          <p:cNvSpPr>
            <a:spLocks noGrp="1" noChangeArrowheads="1"/>
          </p:cNvSpPr>
          <p:nvPr>
            <p:ph type="ftr" sz="quarter" idx="4"/>
          </p:nvPr>
        </p:nvSpPr>
        <p:spPr>
          <a:xfrm>
            <a:off x="0" y="8772668"/>
            <a:ext cx="6281530" cy="461804"/>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9</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80211_fb@microsoft.co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SoftAP/Virtual WiFi</a:t>
            </a:r>
            <a:endParaRPr lang="en-US" dirty="0"/>
          </a:p>
        </p:txBody>
      </p:sp>
      <p:sp>
        <p:nvSpPr>
          <p:cNvPr id="5" name="Subtitle 4"/>
          <p:cNvSpPr>
            <a:spLocks noGrp="1"/>
          </p:cNvSpPr>
          <p:nvPr>
            <p:ph type="subTitle" idx="1"/>
          </p:nvPr>
        </p:nvSpPr>
        <p:spPr/>
        <p:txBody>
          <a:bodyPr/>
          <a:lstStyle/>
          <a:p>
            <a:r>
              <a:rPr lang="en-US" smtClean="0"/>
              <a:t>Billy Anders</a:t>
            </a:r>
          </a:p>
          <a:p>
            <a:r>
              <a:rPr lang="en-US" smtClean="0"/>
              <a:t>Group Program Manager</a:t>
            </a:r>
          </a:p>
          <a:p>
            <a:r>
              <a:rPr lang="en-US" smtClean="0"/>
              <a:t>Windows Networking</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Demo Applications</a:t>
            </a:r>
            <a:endParaRPr lang="en-US" dirty="0"/>
          </a:p>
        </p:txBody>
      </p:sp>
      <p:sp>
        <p:nvSpPr>
          <p:cNvPr id="3" name="Text Placeholder 2"/>
          <p:cNvSpPr>
            <a:spLocks noGrp="1"/>
          </p:cNvSpPr>
          <p:nvPr>
            <p:ph type="body" idx="1"/>
          </p:nvPr>
        </p:nvSpPr>
        <p:spPr>
          <a:xfrm>
            <a:off x="382588" y="1414464"/>
            <a:ext cx="8380412" cy="2289858"/>
          </a:xfrm>
        </p:spPr>
        <p:txBody>
          <a:bodyPr/>
          <a:lstStyle/>
          <a:p>
            <a:r>
              <a:rPr lang="en-US" dirty="0" smtClean="0"/>
              <a:t>Simple </a:t>
            </a:r>
            <a:r>
              <a:rPr lang="en-US" dirty="0" err="1" smtClean="0"/>
              <a:t>SoftAP</a:t>
            </a:r>
            <a:r>
              <a:rPr lang="en-US" dirty="0" smtClean="0"/>
              <a:t> management prototype</a:t>
            </a:r>
          </a:p>
          <a:p>
            <a:r>
              <a:rPr lang="en-US" dirty="0" smtClean="0"/>
              <a:t>Wireless Connection Sharing prototype</a:t>
            </a:r>
          </a:p>
          <a:p>
            <a:r>
              <a:rPr lang="en-US" dirty="0" err="1" smtClean="0"/>
              <a:t>Zune</a:t>
            </a:r>
            <a:r>
              <a:rPr lang="en-US" dirty="0" smtClean="0"/>
              <a:t> desktop application prototype</a:t>
            </a:r>
          </a:p>
          <a:p>
            <a:r>
              <a:rPr lang="en-US" dirty="0" smtClean="0"/>
              <a:t>End-to-end wireless photo experience</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type="body" idx="1"/>
          </p:nvPr>
        </p:nvSpPr>
        <p:spPr>
          <a:xfrm>
            <a:off x="382588" y="1414464"/>
            <a:ext cx="8380412" cy="4900316"/>
          </a:xfrm>
        </p:spPr>
        <p:txBody>
          <a:bodyPr/>
          <a:lstStyle/>
          <a:p>
            <a:r>
              <a:rPr lang="en-US" sz="3200" dirty="0" smtClean="0"/>
              <a:t>Develop </a:t>
            </a:r>
            <a:r>
              <a:rPr lang="en-US" sz="3200" dirty="0" err="1" smtClean="0"/>
              <a:t>SoftAP</a:t>
            </a:r>
            <a:r>
              <a:rPr lang="en-US" sz="3200" dirty="0" smtClean="0"/>
              <a:t> enabled applications </a:t>
            </a:r>
            <a:br>
              <a:rPr lang="en-US" sz="3200" dirty="0" smtClean="0"/>
            </a:br>
            <a:r>
              <a:rPr lang="en-US" sz="3200" dirty="0" smtClean="0"/>
              <a:t>using Windows 7 hosted network APIs</a:t>
            </a:r>
          </a:p>
          <a:p>
            <a:r>
              <a:rPr lang="en-US" sz="3200" dirty="0" smtClean="0"/>
              <a:t>Add </a:t>
            </a:r>
            <a:r>
              <a:rPr lang="en-US" sz="3200" dirty="0" err="1" smtClean="0"/>
              <a:t>WiFi</a:t>
            </a:r>
            <a:r>
              <a:rPr lang="en-US" sz="3200" dirty="0" smtClean="0"/>
              <a:t> and WPS capabilities to devices</a:t>
            </a:r>
          </a:p>
          <a:p>
            <a:r>
              <a:rPr lang="en-US" sz="3200" dirty="0" smtClean="0"/>
              <a:t>Test your </a:t>
            </a:r>
            <a:r>
              <a:rPr lang="en-US" sz="3200" dirty="0" err="1" smtClean="0"/>
              <a:t>WiFi</a:t>
            </a:r>
            <a:r>
              <a:rPr lang="en-US" sz="3200" dirty="0" smtClean="0"/>
              <a:t> devices with Windows 7 </a:t>
            </a:r>
            <a:br>
              <a:rPr lang="en-US" sz="3200" dirty="0" smtClean="0"/>
            </a:br>
            <a:r>
              <a:rPr lang="en-US" sz="3200" dirty="0" smtClean="0"/>
              <a:t>for great interoperability</a:t>
            </a:r>
          </a:p>
          <a:p>
            <a:r>
              <a:rPr lang="en-US" sz="3200" dirty="0" smtClean="0"/>
              <a:t>Contact Microsoft for specification</a:t>
            </a:r>
          </a:p>
          <a:p>
            <a:pPr lvl="1"/>
            <a:r>
              <a:rPr lang="en-US" sz="2800" dirty="0" smtClean="0"/>
              <a:t>Hosted network API specification</a:t>
            </a:r>
          </a:p>
          <a:p>
            <a:pPr lvl="1"/>
            <a:r>
              <a:rPr lang="en-US" sz="2800" dirty="0" smtClean="0"/>
              <a:t>Driver model specification</a:t>
            </a:r>
          </a:p>
          <a:p>
            <a:r>
              <a:rPr lang="en-US" sz="3200" dirty="0" smtClean="0"/>
              <a:t>Provide feedback to improve the product!</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type="body" idx="1"/>
          </p:nvPr>
        </p:nvSpPr>
        <p:spPr>
          <a:xfrm>
            <a:off x="382588" y="1414464"/>
            <a:ext cx="8380412" cy="4221156"/>
          </a:xfrm>
        </p:spPr>
        <p:txBody>
          <a:bodyPr/>
          <a:lstStyle/>
          <a:p>
            <a:r>
              <a:rPr lang="en-US" dirty="0" smtClean="0"/>
              <a:t>Documentation with </a:t>
            </a:r>
            <a:br>
              <a:rPr lang="en-US" dirty="0" smtClean="0"/>
            </a:br>
            <a:r>
              <a:rPr lang="en-US" dirty="0" smtClean="0"/>
              <a:t>Windows 7 Beta release</a:t>
            </a:r>
          </a:p>
          <a:p>
            <a:pPr lvl="1"/>
            <a:r>
              <a:rPr lang="en-US" dirty="0" smtClean="0"/>
              <a:t>SDK with sample code and documentation</a:t>
            </a:r>
          </a:p>
          <a:p>
            <a:pPr lvl="1"/>
            <a:r>
              <a:rPr lang="en-US" dirty="0" smtClean="0"/>
              <a:t>WDK with sample driver and documentation</a:t>
            </a:r>
          </a:p>
          <a:p>
            <a:r>
              <a:rPr lang="en-US" dirty="0" smtClean="0"/>
              <a:t>Related sessions</a:t>
            </a:r>
          </a:p>
          <a:p>
            <a:pPr lvl="1"/>
            <a:r>
              <a:rPr lang="en-US" dirty="0" smtClean="0"/>
              <a:t>CON-C653:  Wireless Connect Now </a:t>
            </a:r>
            <a:br>
              <a:rPr lang="en-US" dirty="0" smtClean="0"/>
            </a:br>
            <a:r>
              <a:rPr lang="en-US" dirty="0" smtClean="0"/>
              <a:t>for Wireless Devices</a:t>
            </a:r>
          </a:p>
          <a:p>
            <a:r>
              <a:rPr lang="en-US" dirty="0" smtClean="0"/>
              <a:t>E-mail us:  </a:t>
            </a:r>
            <a:r>
              <a:rPr lang="en-US" dirty="0" smtClean="0">
                <a:hlinkClick r:id="rId3"/>
              </a:rPr>
              <a:t>80211_fb@microsoft.com</a:t>
            </a:r>
            <a:r>
              <a:rPr lang="en-US" dirty="0" smtClean="0"/>
              <a:t> </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Q&amp;A</a:t>
            </a:r>
            <a:endParaRPr lang="en-US" dirty="0"/>
          </a:p>
        </p:txBody>
      </p:sp>
      <p:sp>
        <p:nvSpPr>
          <p:cNvPr id="4" name="Rectangle 3"/>
          <p:cNvSpPr/>
          <p:nvPr/>
        </p:nvSpPr>
        <p:spPr>
          <a:xfrm>
            <a:off x="2068879" y="2828835"/>
            <a:ext cx="5017720" cy="1200329"/>
          </a:xfrm>
          <a:prstGeom prst="rect">
            <a:avLst/>
          </a:prstGeom>
          <a:noFill/>
        </p:spPr>
        <p:txBody>
          <a:bodyPr wrap="none" lIns="91440" tIns="45720" rIns="91440" bIns="45720">
            <a:spAutoFit/>
          </a:bodyPr>
          <a:lstStyle/>
          <a:p>
            <a:pPr algn="ctr"/>
            <a:r>
              <a:rPr lang="en-US" sz="7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rebuchet MS" pitchFamily="34" charset="0"/>
              </a:rPr>
              <a:t>Thank you!</a:t>
            </a:r>
            <a:endParaRPr lang="en-US" sz="7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rtl="0" eaLnBrk="0" hangingPunct="0"/>
            <a:r>
              <a:rPr lang="en-US" sz="700" kern="1200" dirty="0">
                <a:solidFill>
                  <a:srgbClr val="FFFFFF"/>
                </a:solidFill>
                <a:latin typeface="Trebuchet MS" pitchFamily="34" charset="0"/>
                <a:ea typeface="+mn-ea"/>
                <a:cs typeface="Arial" charset="0"/>
              </a:rPr>
              <a:t>© 2008 Microsoft Corporation. All rights reserved. Microsoft, Windows, Windows Vista and other product names are or may be registered trademarks and/or trademarks in the U.S. and/or other countries.</a:t>
            </a:r>
          </a:p>
          <a:p>
            <a:pPr algn="ctr" defTabSz="914027" rtl="0" eaLnBrk="0" hangingPunct="0"/>
            <a:r>
              <a:rPr lang="en-US" sz="700" kern="1200" dirty="0">
                <a:solidFill>
                  <a:srgbClr val="FFFFFF"/>
                </a:solidFill>
                <a:latin typeface="Trebuchet MS" pitchFamily="34" charset="0"/>
                <a:ea typeface="+mn-ea"/>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kern="1200" dirty="0">
                <a:solidFill>
                  <a:srgbClr val="FFFFFF"/>
                </a:solidFill>
                <a:latin typeface="Trebuchet MS" pitchFamily="34" charset="0"/>
                <a:ea typeface="+mn-ea"/>
                <a:cs typeface="Arial" charset="0"/>
              </a:rPr>
            </a:br>
            <a:r>
              <a:rPr lang="en-US" sz="700" kern="1200" dirty="0">
                <a:solidFill>
                  <a:srgbClr val="FFFFFF"/>
                </a:solidFill>
                <a:latin typeface="Trebuchet MS" pitchFamily="34" charset="0"/>
                <a:ea typeface="+mn-ea"/>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218795"/>
          </a:xfrm>
        </p:spPr>
        <p:txBody>
          <a:bodyPr/>
          <a:lstStyle/>
          <a:p>
            <a:r>
              <a:rPr lang="en-US" sz="4400" dirty="0" smtClean="0"/>
              <a:t>Wireless LAN Enhancements In Windows 7</a:t>
            </a:r>
            <a:endParaRPr lang="en-US" sz="4400" dirty="0"/>
          </a:p>
        </p:txBody>
      </p:sp>
      <p:sp>
        <p:nvSpPr>
          <p:cNvPr id="3" name="Subtitle 2"/>
          <p:cNvSpPr>
            <a:spLocks noGrp="1"/>
          </p:cNvSpPr>
          <p:nvPr>
            <p:ph type="subTitle" idx="1"/>
          </p:nvPr>
        </p:nvSpPr>
        <p:spPr>
          <a:xfrm>
            <a:off x="2734826" y="3650133"/>
            <a:ext cx="5866482" cy="1731243"/>
          </a:xfrm>
        </p:spPr>
        <p:txBody>
          <a:bodyPr/>
          <a:lstStyle/>
          <a:p>
            <a:r>
              <a:rPr lang="en-US" sz="2000" dirty="0" smtClean="0"/>
              <a:t>Hong Liu</a:t>
            </a:r>
          </a:p>
          <a:p>
            <a:r>
              <a:rPr lang="en-US" sz="2000" dirty="0" smtClean="0"/>
              <a:t>Senior Program Manager</a:t>
            </a:r>
          </a:p>
          <a:p>
            <a:r>
              <a:rPr lang="en-US" sz="2000" dirty="0" smtClean="0"/>
              <a:t>Microsoft Corporation</a:t>
            </a:r>
          </a:p>
          <a:p>
            <a:endParaRPr lang="en-US" sz="500" dirty="0" smtClean="0"/>
          </a:p>
          <a:p>
            <a:r>
              <a:rPr lang="en-US" sz="2000" dirty="0" smtClean="0"/>
              <a:t>Billy Anders</a:t>
            </a:r>
          </a:p>
          <a:p>
            <a:r>
              <a:rPr lang="en-US" sz="2000" dirty="0" smtClean="0"/>
              <a:t>Group Program Manager</a:t>
            </a:r>
          </a:p>
          <a:p>
            <a:r>
              <a:rPr lang="en-US" sz="2000" dirty="0" smtClean="0"/>
              <a:t>Microsoft Corporation</a:t>
            </a:r>
            <a:endParaRPr lang="en-US" sz="20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type="body" idx="1"/>
          </p:nvPr>
        </p:nvSpPr>
        <p:spPr>
          <a:xfrm>
            <a:off x="382588" y="1414464"/>
            <a:ext cx="8380412" cy="3511731"/>
          </a:xfrm>
        </p:spPr>
        <p:txBody>
          <a:bodyPr/>
          <a:lstStyle/>
          <a:p>
            <a:r>
              <a:rPr lang="en-US" dirty="0" smtClean="0"/>
              <a:t>Introduction</a:t>
            </a:r>
          </a:p>
          <a:p>
            <a:r>
              <a:rPr lang="en-US" dirty="0" smtClean="0"/>
              <a:t>Program overview</a:t>
            </a:r>
          </a:p>
          <a:p>
            <a:r>
              <a:rPr lang="en-US" dirty="0" smtClean="0"/>
              <a:t>Architecture</a:t>
            </a:r>
          </a:p>
          <a:p>
            <a:r>
              <a:rPr lang="en-US" dirty="0" smtClean="0"/>
              <a:t>Coding sample</a:t>
            </a:r>
          </a:p>
          <a:p>
            <a:r>
              <a:rPr lang="en-US" dirty="0" smtClean="0"/>
              <a:t>Demos</a:t>
            </a:r>
          </a:p>
          <a:p>
            <a:r>
              <a:rPr lang="en-US" dirty="0" smtClean="0"/>
              <a:t>Q&amp;A</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Market Drivers</a:t>
            </a:r>
            <a:endParaRPr lang="en-US" dirty="0"/>
          </a:p>
        </p:txBody>
      </p:sp>
      <p:sp>
        <p:nvSpPr>
          <p:cNvPr id="3" name="Text Placeholder 2"/>
          <p:cNvSpPr>
            <a:spLocks noGrp="1"/>
          </p:cNvSpPr>
          <p:nvPr>
            <p:ph type="body" idx="1"/>
          </p:nvPr>
        </p:nvSpPr>
        <p:spPr>
          <a:xfrm>
            <a:off x="382588" y="1414464"/>
            <a:ext cx="8380412" cy="4425827"/>
          </a:xfrm>
        </p:spPr>
        <p:txBody>
          <a:bodyPr/>
          <a:lstStyle/>
          <a:p>
            <a:r>
              <a:rPr lang="en-US" dirty="0" smtClean="0"/>
              <a:t>Pervasiveness of </a:t>
            </a:r>
            <a:r>
              <a:rPr lang="en-US" dirty="0" err="1" smtClean="0"/>
              <a:t>WiFi</a:t>
            </a:r>
            <a:r>
              <a:rPr lang="en-US" dirty="0" smtClean="0"/>
              <a:t> networks</a:t>
            </a:r>
          </a:p>
          <a:p>
            <a:r>
              <a:rPr lang="en-US" dirty="0" smtClean="0"/>
              <a:t>High penetration of laptops with </a:t>
            </a:r>
            <a:r>
              <a:rPr lang="en-US" dirty="0" err="1" smtClean="0"/>
              <a:t>WiFi</a:t>
            </a:r>
            <a:endParaRPr lang="en-US" dirty="0" smtClean="0"/>
          </a:p>
          <a:p>
            <a:r>
              <a:rPr lang="en-US" dirty="0" smtClean="0"/>
              <a:t>Proliferation of </a:t>
            </a:r>
            <a:r>
              <a:rPr lang="en-US" dirty="0" err="1" smtClean="0"/>
              <a:t>WiFi</a:t>
            </a:r>
            <a:r>
              <a:rPr lang="en-US" dirty="0" smtClean="0"/>
              <a:t> capable devices</a:t>
            </a:r>
          </a:p>
          <a:p>
            <a:r>
              <a:rPr lang="en-US" dirty="0" smtClean="0"/>
              <a:t>Ever increasing growth in mobile workers</a:t>
            </a:r>
          </a:p>
          <a:p>
            <a:r>
              <a:rPr lang="en-US" dirty="0" smtClean="0"/>
              <a:t>Emergence of innovative scenarios </a:t>
            </a:r>
            <a:br>
              <a:rPr lang="en-US" dirty="0" smtClean="0"/>
            </a:br>
            <a:r>
              <a:rPr lang="en-US" dirty="0" smtClean="0"/>
              <a:t>based on IP endpoints</a:t>
            </a:r>
          </a:p>
          <a:p>
            <a:r>
              <a:rPr lang="en-US" dirty="0" smtClean="0">
                <a:sym typeface="Wingdings" pitchFamily="2" charset="2"/>
              </a:rPr>
              <a:t>Wireless ubiquity + mobile computing = Mobile Wireless PAN</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Win7 Enhancements </a:t>
            </a:r>
            <a:endParaRPr lang="en-US" dirty="0"/>
          </a:p>
        </p:txBody>
      </p:sp>
      <p:sp>
        <p:nvSpPr>
          <p:cNvPr id="3" name="Text Placeholder 2"/>
          <p:cNvSpPr>
            <a:spLocks noGrp="1"/>
          </p:cNvSpPr>
          <p:nvPr>
            <p:ph type="body" idx="1"/>
          </p:nvPr>
        </p:nvSpPr>
        <p:spPr>
          <a:xfrm>
            <a:off x="382588" y="1414464"/>
            <a:ext cx="8380412" cy="3959545"/>
          </a:xfrm>
        </p:spPr>
        <p:txBody>
          <a:bodyPr/>
          <a:lstStyle/>
          <a:p>
            <a:r>
              <a:rPr lang="en-US" dirty="0" smtClean="0"/>
              <a:t>Foundational improvements to </a:t>
            </a:r>
            <a:r>
              <a:rPr lang="en-US" dirty="0" err="1" smtClean="0"/>
              <a:t>WiFi</a:t>
            </a:r>
            <a:endParaRPr lang="en-US" dirty="0" smtClean="0"/>
          </a:p>
          <a:p>
            <a:pPr lvl="1"/>
            <a:r>
              <a:rPr lang="en-US" dirty="0" smtClean="0"/>
              <a:t>Significant reduction in resume time</a:t>
            </a:r>
          </a:p>
          <a:p>
            <a:r>
              <a:rPr lang="en-US" dirty="0" smtClean="0"/>
              <a:t>New support for wake-on-wireless LAN</a:t>
            </a:r>
          </a:p>
          <a:p>
            <a:r>
              <a:rPr lang="en-US" dirty="0" smtClean="0"/>
              <a:t>New </a:t>
            </a:r>
            <a:r>
              <a:rPr lang="en-US" dirty="0" err="1" smtClean="0"/>
              <a:t>WiFi</a:t>
            </a:r>
            <a:r>
              <a:rPr lang="en-US" dirty="0" smtClean="0"/>
              <a:t>-PAN platform</a:t>
            </a:r>
          </a:p>
          <a:p>
            <a:pPr lvl="1"/>
            <a:r>
              <a:rPr lang="en-US" dirty="0" smtClean="0"/>
              <a:t>Software Access Point (</a:t>
            </a:r>
            <a:r>
              <a:rPr lang="en-US" dirty="0" err="1" smtClean="0"/>
              <a:t>SoftAP</a:t>
            </a:r>
            <a:r>
              <a:rPr lang="en-US" dirty="0" smtClean="0"/>
              <a:t>)</a:t>
            </a:r>
          </a:p>
          <a:p>
            <a:pPr lvl="1"/>
            <a:r>
              <a:rPr lang="en-US" dirty="0" smtClean="0"/>
              <a:t>Virtual </a:t>
            </a:r>
            <a:r>
              <a:rPr lang="en-US" dirty="0" err="1" smtClean="0"/>
              <a:t>WiFi</a:t>
            </a:r>
            <a:r>
              <a:rPr lang="en-US" dirty="0" smtClean="0"/>
              <a:t> (</a:t>
            </a:r>
            <a:r>
              <a:rPr lang="en-US" dirty="0" err="1" smtClean="0"/>
              <a:t>VWiFi</a:t>
            </a:r>
            <a:r>
              <a:rPr lang="en-US" dirty="0" smtClean="0"/>
              <a:t>)</a:t>
            </a:r>
          </a:p>
          <a:p>
            <a:r>
              <a:rPr lang="en-US" dirty="0" smtClean="0"/>
              <a:t>New logo requirements for Windows 7</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SoftAP/VWiFi Functionality</a:t>
            </a:r>
            <a:endParaRPr lang="en-US" dirty="0"/>
          </a:p>
        </p:txBody>
      </p:sp>
      <p:sp>
        <p:nvSpPr>
          <p:cNvPr id="3" name="Text Placeholder 2"/>
          <p:cNvSpPr>
            <a:spLocks noGrp="1"/>
          </p:cNvSpPr>
          <p:nvPr>
            <p:ph type="body" idx="1"/>
          </p:nvPr>
        </p:nvSpPr>
        <p:spPr>
          <a:xfrm>
            <a:off x="382588" y="1414464"/>
            <a:ext cx="8380412" cy="4282198"/>
          </a:xfrm>
        </p:spPr>
        <p:txBody>
          <a:bodyPr/>
          <a:lstStyle/>
          <a:p>
            <a:pPr marL="288925" indent="-288925"/>
            <a:r>
              <a:rPr lang="en-US" sz="2400" dirty="0" smtClean="0"/>
              <a:t>Enables dual STA-AP modes on the same </a:t>
            </a:r>
            <a:r>
              <a:rPr lang="en-US" sz="2400" dirty="0" err="1" smtClean="0"/>
              <a:t>WiFi</a:t>
            </a:r>
            <a:r>
              <a:rPr lang="en-US" sz="2400" dirty="0" smtClean="0"/>
              <a:t> NIC</a:t>
            </a:r>
          </a:p>
          <a:p>
            <a:pPr marL="512763" lvl="1" indent="-223838"/>
            <a:r>
              <a:rPr lang="en-US" sz="2000" dirty="0" smtClean="0"/>
              <a:t>Primary NIC in STA mode; secondary NIC in AP mode</a:t>
            </a:r>
          </a:p>
          <a:p>
            <a:pPr marL="512763" lvl="1" indent="-223838"/>
            <a:r>
              <a:rPr lang="en-US" sz="2000" dirty="0" smtClean="0"/>
              <a:t>Allow exactly one </a:t>
            </a:r>
            <a:r>
              <a:rPr lang="en-US" sz="2000" dirty="0" err="1" smtClean="0"/>
              <a:t>SoftAP</a:t>
            </a:r>
            <a:r>
              <a:rPr lang="en-US" sz="2000" dirty="0" smtClean="0"/>
              <a:t> per Windows 7 laptop</a:t>
            </a:r>
          </a:p>
          <a:p>
            <a:pPr marL="512763" lvl="1" indent="-223838"/>
            <a:r>
              <a:rPr lang="en-US" sz="2000" dirty="0" smtClean="0"/>
              <a:t>Both operate on the same radio frequency channel</a:t>
            </a:r>
          </a:p>
          <a:p>
            <a:pPr marL="288925" indent="-288925"/>
            <a:r>
              <a:rPr lang="en-US" sz="2400" dirty="0" smtClean="0"/>
              <a:t>Provides enhanced security via WPA2-PSK-AES</a:t>
            </a:r>
          </a:p>
          <a:p>
            <a:pPr marL="512763" lvl="1" indent="-223838"/>
            <a:r>
              <a:rPr lang="en-US" sz="2000" dirty="0" smtClean="0"/>
              <a:t>Support for machine generated or user-provided key</a:t>
            </a:r>
          </a:p>
          <a:p>
            <a:pPr marL="288925" indent="-288925"/>
            <a:r>
              <a:rPr lang="en-US" sz="2400" dirty="0" smtClean="0"/>
              <a:t>Managed via group policy and </a:t>
            </a:r>
            <a:r>
              <a:rPr lang="en-US" sz="2400" dirty="0" err="1" smtClean="0"/>
              <a:t>Netsh</a:t>
            </a:r>
            <a:r>
              <a:rPr lang="en-US" sz="2400" dirty="0" smtClean="0"/>
              <a:t> for IT administrators</a:t>
            </a:r>
          </a:p>
          <a:p>
            <a:pPr marL="288925" indent="-288925"/>
            <a:r>
              <a:rPr lang="en-US" sz="2400" dirty="0" smtClean="0"/>
              <a:t>APIs provide developers full control to create </a:t>
            </a:r>
            <a:br>
              <a:rPr lang="en-US" sz="2400" dirty="0" smtClean="0"/>
            </a:br>
            <a:r>
              <a:rPr lang="en-US" sz="2400" dirty="0" smtClean="0"/>
              <a:t>new applications</a:t>
            </a:r>
          </a:p>
          <a:p>
            <a:pPr marL="288925" indent="-288925"/>
            <a:r>
              <a:rPr lang="en-US" sz="2400" dirty="0" smtClean="0"/>
              <a:t>Required for Win7 logo</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Enabling Scenarios</a:t>
            </a:r>
            <a:endParaRPr lang="en-US" dirty="0"/>
          </a:p>
        </p:txBody>
      </p:sp>
      <p:sp>
        <p:nvSpPr>
          <p:cNvPr id="3" name="Text Placeholder 2"/>
          <p:cNvSpPr>
            <a:spLocks noGrp="1"/>
          </p:cNvSpPr>
          <p:nvPr>
            <p:ph type="body" idx="1"/>
          </p:nvPr>
        </p:nvSpPr>
        <p:spPr>
          <a:xfrm>
            <a:off x="382588" y="1414464"/>
            <a:ext cx="8380412" cy="4903394"/>
          </a:xfrm>
        </p:spPr>
        <p:txBody>
          <a:bodyPr/>
          <a:lstStyle/>
          <a:p>
            <a:r>
              <a:rPr lang="en-US" sz="3200" dirty="0" smtClean="0"/>
              <a:t>Inbox scenario</a:t>
            </a:r>
          </a:p>
          <a:p>
            <a:pPr lvl="1"/>
            <a:r>
              <a:rPr lang="en-US" sz="2800" dirty="0" err="1" smtClean="0"/>
              <a:t>SoftAP</a:t>
            </a:r>
            <a:r>
              <a:rPr lang="en-US" sz="2800" dirty="0" smtClean="0"/>
              <a:t> used for provisioning WPS capable devices onto non-WPS networks </a:t>
            </a:r>
          </a:p>
          <a:p>
            <a:r>
              <a:rPr lang="en-US" sz="3200" dirty="0" smtClean="0"/>
              <a:t>3rd party applications using </a:t>
            </a:r>
            <a:br>
              <a:rPr lang="en-US" sz="3200" dirty="0" smtClean="0"/>
            </a:br>
            <a:r>
              <a:rPr lang="en-US" sz="3200" dirty="0" smtClean="0"/>
              <a:t>hosted network APIs</a:t>
            </a:r>
          </a:p>
          <a:p>
            <a:pPr lvl="1"/>
            <a:r>
              <a:rPr lang="en-US" sz="2800" dirty="0" smtClean="0"/>
              <a:t>Device connectivity to Windows 7 laptop</a:t>
            </a:r>
          </a:p>
          <a:p>
            <a:pPr lvl="1"/>
            <a:r>
              <a:rPr lang="en-US" sz="2800" dirty="0" smtClean="0"/>
              <a:t>PC connectivity to Windows 7 laptop</a:t>
            </a:r>
          </a:p>
          <a:p>
            <a:pPr lvl="1"/>
            <a:r>
              <a:rPr lang="en-US" sz="2800" dirty="0" smtClean="0"/>
              <a:t>Internet sharing for device and PC </a:t>
            </a:r>
            <a:br>
              <a:rPr lang="en-US" sz="2800" dirty="0" smtClean="0"/>
            </a:br>
            <a:r>
              <a:rPr lang="en-US" sz="2800" dirty="0" smtClean="0"/>
              <a:t>through Windows 7 laptop</a:t>
            </a:r>
          </a:p>
          <a:p>
            <a:pPr lvl="1"/>
            <a:r>
              <a:rPr lang="en-US" sz="2800" dirty="0" smtClean="0"/>
              <a:t>Direct high-definition streaming</a:t>
            </a:r>
            <a:endParaRPr lang="en-US" sz="28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bwMode="auto">
          <a:xfrm>
            <a:off x="1933575" y="4048124"/>
            <a:ext cx="5391150" cy="2371725"/>
          </a:xfrm>
          <a:prstGeom prst="rect">
            <a:avLst/>
          </a:prstGeom>
          <a:solidFill>
            <a:srgbClr val="7030A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1" name="Rectangle 30"/>
          <p:cNvSpPr/>
          <p:nvPr/>
        </p:nvSpPr>
        <p:spPr bwMode="auto">
          <a:xfrm>
            <a:off x="257175" y="4038599"/>
            <a:ext cx="1543050" cy="2371725"/>
          </a:xfrm>
          <a:prstGeom prst="rect">
            <a:avLst/>
          </a:prstGeom>
          <a:solidFill>
            <a:srgbClr val="7030A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 name="Title 1"/>
          <p:cNvSpPr>
            <a:spLocks noGrp="1"/>
          </p:cNvSpPr>
          <p:nvPr>
            <p:ph type="title"/>
          </p:nvPr>
        </p:nvSpPr>
        <p:spPr>
          <a:xfrm>
            <a:off x="382588" y="228600"/>
            <a:ext cx="8380412" cy="619125"/>
          </a:xfrm>
        </p:spPr>
        <p:txBody>
          <a:bodyPr/>
          <a:lstStyle/>
          <a:p>
            <a:r>
              <a:rPr smtClean="0"/>
              <a:t>SoftAP/VWiFi Architecture</a:t>
            </a:r>
            <a:endParaRPr lang="en-US" dirty="0"/>
          </a:p>
        </p:txBody>
      </p:sp>
      <p:sp>
        <p:nvSpPr>
          <p:cNvPr id="19" name="Rounded Rectangle 18"/>
          <p:cNvSpPr/>
          <p:nvPr/>
        </p:nvSpPr>
        <p:spPr bwMode="auto">
          <a:xfrm>
            <a:off x="352426" y="6010275"/>
            <a:ext cx="2867150" cy="3429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err="1" smtClean="0">
                <a:solidFill>
                  <a:schemeClr val="tx1"/>
                </a:solidFill>
                <a:effectLst>
                  <a:outerShdw blurRad="38100" dist="38100" dir="2700000" algn="tl">
                    <a:srgbClr val="000000">
                      <a:alpha val="43137"/>
                    </a:srgbClr>
                  </a:outerShdw>
                </a:effectLst>
                <a:latin typeface="Trebuchet MS" pitchFamily="34" charset="0"/>
              </a:rPr>
              <a:t>WiFi</a:t>
            </a:r>
            <a:r>
              <a:rPr lang="en-US" dirty="0" smtClean="0">
                <a:solidFill>
                  <a:schemeClr val="tx1"/>
                </a:solidFill>
                <a:effectLst>
                  <a:outerShdw blurRad="38100" dist="38100" dir="2700000" algn="tl">
                    <a:srgbClr val="000000">
                      <a:alpha val="43137"/>
                    </a:srgbClr>
                  </a:outerShdw>
                </a:effectLst>
                <a:latin typeface="Trebuchet MS" pitchFamily="34" charset="0"/>
              </a:rPr>
              <a:t> Hardware</a:t>
            </a:r>
          </a:p>
        </p:txBody>
      </p:sp>
      <p:sp>
        <p:nvSpPr>
          <p:cNvPr id="20" name="Rounded Rectangle 19"/>
          <p:cNvSpPr/>
          <p:nvPr/>
        </p:nvSpPr>
        <p:spPr bwMode="auto">
          <a:xfrm>
            <a:off x="352425" y="5286375"/>
            <a:ext cx="2886075" cy="600075"/>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45720" tIns="45717" rIns="45720" bIns="45717" numCol="1" rtlCol="0" anchor="t"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IHV Miniport Driver</a:t>
            </a:r>
          </a:p>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(ExtSTA, NetMon, ExtAP)</a:t>
            </a:r>
          </a:p>
        </p:txBody>
      </p:sp>
      <p:sp>
        <p:nvSpPr>
          <p:cNvPr id="22" name="Rounded Rectangle 21"/>
          <p:cNvSpPr/>
          <p:nvPr/>
        </p:nvSpPr>
        <p:spPr bwMode="auto">
          <a:xfrm>
            <a:off x="2124075" y="5143500"/>
            <a:ext cx="1019174" cy="238124"/>
          </a:xfrm>
          <a:prstGeom prst="roundRect">
            <a:avLst/>
          </a:prstGeom>
          <a:ln w="6350">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45720" tIns="45717" rIns="45720" bIns="45717" numCol="1" rtlCol="0" anchor="ctr" anchorCtr="0" compatLnSpc="1">
            <a:prstTxWarp prst="textNoShape">
              <a:avLst/>
            </a:prstTxWarp>
          </a:bodyPr>
          <a:lstStyle/>
          <a:p>
            <a:pPr algn="ctr" defTabSz="914063"/>
            <a:r>
              <a:rPr lang="en-US" sz="1400" dirty="0" smtClean="0">
                <a:solidFill>
                  <a:schemeClr val="tx1"/>
                </a:solidFill>
                <a:effectLst>
                  <a:outerShdw blurRad="38100" dist="38100" dir="2700000" algn="tl">
                    <a:srgbClr val="000000">
                      <a:alpha val="43137"/>
                    </a:srgbClr>
                  </a:outerShdw>
                </a:effectLst>
                <a:latin typeface="Trebuchet MS" pitchFamily="34" charset="0"/>
              </a:rPr>
              <a:t>NDIS Port 1</a:t>
            </a:r>
          </a:p>
        </p:txBody>
      </p:sp>
      <p:sp>
        <p:nvSpPr>
          <p:cNvPr id="23" name="Rounded Rectangle 22"/>
          <p:cNvSpPr/>
          <p:nvPr/>
        </p:nvSpPr>
        <p:spPr bwMode="auto">
          <a:xfrm>
            <a:off x="371476" y="4352926"/>
            <a:ext cx="2867150" cy="447674"/>
          </a:xfrm>
          <a:prstGeom prst="roundRect">
            <a:avLst/>
          </a:prstGeom>
          <a:gradFill flip="none" rotWithShape="1">
            <a:lin ang="2700000" scaled="1"/>
            <a:tileRect/>
          </a:gradFill>
          <a:ln>
            <a:headEnd type="none" w="med" len="med"/>
            <a:tailEnd type="none" w="med" len="med"/>
          </a:ln>
          <a:effectLst>
            <a:glow rad="139700">
              <a:schemeClr val="accent4">
                <a:satMod val="175000"/>
                <a:alpha val="40000"/>
              </a:schemeClr>
            </a:glo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VWiFi Filter Driver</a:t>
            </a:r>
          </a:p>
        </p:txBody>
      </p:sp>
      <p:sp>
        <p:nvSpPr>
          <p:cNvPr id="24" name="Rounded Rectangle 23"/>
          <p:cNvSpPr/>
          <p:nvPr/>
        </p:nvSpPr>
        <p:spPr bwMode="auto">
          <a:xfrm>
            <a:off x="4314825" y="5048250"/>
            <a:ext cx="2809875" cy="323850"/>
          </a:xfrm>
          <a:prstGeom prst="roundRect">
            <a:avLst/>
          </a:prstGeom>
          <a:ln>
            <a:headEnd type="none" w="med" len="med"/>
            <a:tailEnd type="none" w="med" len="med"/>
          </a:ln>
          <a:effectLst>
            <a:glow rad="139700">
              <a:schemeClr val="accent4">
                <a:satMod val="175000"/>
                <a:alpha val="40000"/>
              </a:schemeClr>
            </a:glo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VWiFi Bus Driver</a:t>
            </a:r>
          </a:p>
        </p:txBody>
      </p:sp>
      <p:sp>
        <p:nvSpPr>
          <p:cNvPr id="25" name="Rounded Rectangle 24"/>
          <p:cNvSpPr/>
          <p:nvPr/>
        </p:nvSpPr>
        <p:spPr bwMode="auto">
          <a:xfrm>
            <a:off x="4314825" y="4352925"/>
            <a:ext cx="2809875" cy="447675"/>
          </a:xfrm>
          <a:prstGeom prst="roundRect">
            <a:avLst/>
          </a:prstGeom>
          <a:ln>
            <a:headEnd type="none" w="med" len="med"/>
            <a:tailEnd type="none" w="med" len="med"/>
          </a:ln>
          <a:effectLst>
            <a:glow rad="139700">
              <a:schemeClr val="accent4">
                <a:satMod val="175000"/>
                <a:alpha val="40000"/>
              </a:schemeClr>
            </a:glo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err="1" smtClean="0">
                <a:solidFill>
                  <a:schemeClr val="tx1"/>
                </a:solidFill>
                <a:effectLst>
                  <a:outerShdw blurRad="38100" dist="38100" dir="2700000" algn="tl">
                    <a:srgbClr val="000000">
                      <a:alpha val="43137"/>
                    </a:srgbClr>
                  </a:outerShdw>
                </a:effectLst>
                <a:latin typeface="Trebuchet MS" pitchFamily="34" charset="0"/>
              </a:rPr>
              <a:t>VWiFi</a:t>
            </a:r>
            <a:r>
              <a:rPr lang="en-US" dirty="0" smtClean="0">
                <a:solidFill>
                  <a:schemeClr val="tx1"/>
                </a:solidFill>
                <a:effectLst>
                  <a:outerShdw blurRad="38100" dist="38100" dir="2700000" algn="tl">
                    <a:srgbClr val="000000">
                      <a:alpha val="43137"/>
                    </a:srgbClr>
                  </a:outerShdw>
                </a:effectLst>
                <a:latin typeface="Trebuchet MS" pitchFamily="34" charset="0"/>
              </a:rPr>
              <a:t> Miniport Driver</a:t>
            </a:r>
          </a:p>
        </p:txBody>
      </p:sp>
      <p:sp>
        <p:nvSpPr>
          <p:cNvPr id="27" name="Rounded Rectangle 26"/>
          <p:cNvSpPr/>
          <p:nvPr/>
        </p:nvSpPr>
        <p:spPr bwMode="auto">
          <a:xfrm>
            <a:off x="447675" y="5133975"/>
            <a:ext cx="1019174" cy="238124"/>
          </a:xfrm>
          <a:prstGeom prst="roundRect">
            <a:avLst/>
          </a:prstGeom>
          <a:ln w="6350">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45720" tIns="45717" rIns="45720" bIns="45717" numCol="1" rtlCol="0" anchor="ctr" anchorCtr="0" compatLnSpc="1">
            <a:prstTxWarp prst="textNoShape">
              <a:avLst/>
            </a:prstTxWarp>
          </a:bodyPr>
          <a:lstStyle/>
          <a:p>
            <a:pPr algn="ctr" defTabSz="914063"/>
            <a:r>
              <a:rPr lang="en-US" sz="1400" dirty="0" smtClean="0">
                <a:solidFill>
                  <a:schemeClr val="tx1"/>
                </a:solidFill>
                <a:effectLst>
                  <a:outerShdw blurRad="38100" dist="38100" dir="2700000" algn="tl">
                    <a:srgbClr val="000000">
                      <a:alpha val="43137"/>
                    </a:srgbClr>
                  </a:outerShdw>
                </a:effectLst>
                <a:latin typeface="Trebuchet MS" pitchFamily="34" charset="0"/>
              </a:rPr>
              <a:t>NDIS Port 0</a:t>
            </a:r>
          </a:p>
        </p:txBody>
      </p:sp>
      <p:sp>
        <p:nvSpPr>
          <p:cNvPr id="28" name="Rounded Rectangle 27"/>
          <p:cNvSpPr/>
          <p:nvPr/>
        </p:nvSpPr>
        <p:spPr bwMode="auto">
          <a:xfrm>
            <a:off x="333376" y="3476625"/>
            <a:ext cx="2162174" cy="304800"/>
          </a:xfrm>
          <a:prstGeom prst="roundRect">
            <a:avLst/>
          </a:prstGeom>
          <a:gradFill flip="none" rotWithShape="1">
            <a:lin ang="2700000" scaled="1"/>
            <a:tileRect/>
          </a:gradFill>
          <a:ln>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err="1" smtClean="0">
                <a:solidFill>
                  <a:schemeClr val="tx1"/>
                </a:solidFill>
                <a:effectLst>
                  <a:outerShdw blurRad="38100" dist="38100" dir="2700000" algn="tl">
                    <a:srgbClr val="000000">
                      <a:alpha val="43137"/>
                    </a:srgbClr>
                  </a:outerShdw>
                </a:effectLst>
                <a:latin typeface="Trebuchet MS" pitchFamily="34" charset="0"/>
              </a:rPr>
              <a:t>NWiFi</a:t>
            </a:r>
            <a:r>
              <a:rPr lang="en-US" dirty="0" smtClean="0">
                <a:solidFill>
                  <a:schemeClr val="tx1"/>
                </a:solidFill>
                <a:effectLst>
                  <a:outerShdw blurRad="38100" dist="38100" dir="2700000" algn="tl">
                    <a:srgbClr val="000000">
                      <a:alpha val="43137"/>
                    </a:srgbClr>
                  </a:outerShdw>
                </a:effectLst>
                <a:latin typeface="Trebuchet MS" pitchFamily="34" charset="0"/>
              </a:rPr>
              <a:t> Filter Driver</a:t>
            </a:r>
          </a:p>
        </p:txBody>
      </p:sp>
      <p:sp>
        <p:nvSpPr>
          <p:cNvPr id="29" name="Rounded Rectangle 28"/>
          <p:cNvSpPr/>
          <p:nvPr/>
        </p:nvSpPr>
        <p:spPr bwMode="auto">
          <a:xfrm>
            <a:off x="4505326" y="3476625"/>
            <a:ext cx="2133600" cy="304800"/>
          </a:xfrm>
          <a:prstGeom prst="roundRect">
            <a:avLst/>
          </a:prstGeom>
          <a:gradFill flip="none" rotWithShape="1">
            <a:lin ang="2700000" scaled="1"/>
            <a:tileRect/>
          </a:gradFill>
          <a:ln>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err="1" smtClean="0">
                <a:solidFill>
                  <a:schemeClr val="tx1"/>
                </a:solidFill>
                <a:effectLst>
                  <a:outerShdw blurRad="38100" dist="38100" dir="2700000" algn="tl">
                    <a:srgbClr val="000000">
                      <a:alpha val="43137"/>
                    </a:srgbClr>
                  </a:outerShdw>
                </a:effectLst>
                <a:latin typeface="Trebuchet MS" pitchFamily="34" charset="0"/>
              </a:rPr>
              <a:t>VWiFi</a:t>
            </a:r>
            <a:r>
              <a:rPr lang="en-US" dirty="0" smtClean="0">
                <a:solidFill>
                  <a:schemeClr val="tx1"/>
                </a:solidFill>
                <a:effectLst>
                  <a:outerShdw blurRad="38100" dist="38100" dir="2700000" algn="tl">
                    <a:srgbClr val="000000">
                      <a:alpha val="43137"/>
                    </a:srgbClr>
                  </a:outerShdw>
                </a:effectLst>
                <a:latin typeface="Trebuchet MS" pitchFamily="34" charset="0"/>
              </a:rPr>
              <a:t> Filter Driver</a:t>
            </a:r>
          </a:p>
        </p:txBody>
      </p:sp>
      <p:sp>
        <p:nvSpPr>
          <p:cNvPr id="30" name="Rounded Rectangle 29"/>
          <p:cNvSpPr/>
          <p:nvPr/>
        </p:nvSpPr>
        <p:spPr bwMode="auto">
          <a:xfrm>
            <a:off x="4495801" y="2781829"/>
            <a:ext cx="2133600" cy="351895"/>
          </a:xfrm>
          <a:prstGeom prst="roundRect">
            <a:avLst/>
          </a:prstGeom>
          <a:gradFill flip="none" rotWithShape="1">
            <a:lin ang="2700000" scaled="1"/>
            <a:tileRect/>
          </a:gradFill>
          <a:ln>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Networking Stack</a:t>
            </a:r>
          </a:p>
        </p:txBody>
      </p:sp>
      <p:sp>
        <p:nvSpPr>
          <p:cNvPr id="32" name="TextBox 31"/>
          <p:cNvSpPr txBox="1"/>
          <p:nvPr/>
        </p:nvSpPr>
        <p:spPr>
          <a:xfrm>
            <a:off x="361950" y="4048125"/>
            <a:ext cx="1297791" cy="215444"/>
          </a:xfrm>
          <a:prstGeom prst="rect">
            <a:avLst/>
          </a:prstGeom>
          <a:noFill/>
        </p:spPr>
        <p:txBody>
          <a:bodyPr wrap="none" lIns="0" tIns="0" rIns="0" bIns="0" rtlCol="0">
            <a:spAutoFit/>
          </a:bodyPr>
          <a:lstStyle/>
          <a:p>
            <a:r>
              <a:rPr lang="en-US" sz="1400" dirty="0" smtClean="0">
                <a:solidFill>
                  <a:schemeClr val="tx1"/>
                </a:solidFill>
                <a:effectLst>
                  <a:outerShdw blurRad="38100" dist="38100" dir="2700000" algn="tl">
                    <a:srgbClr val="000000">
                      <a:alpha val="43137"/>
                    </a:srgbClr>
                  </a:outerShdw>
                </a:effectLst>
                <a:latin typeface="Trebuchet MS" pitchFamily="34" charset="0"/>
              </a:rPr>
              <a:t>Primary Adapter</a:t>
            </a:r>
          </a:p>
        </p:txBody>
      </p:sp>
      <p:sp>
        <p:nvSpPr>
          <p:cNvPr id="35" name="TextBox 34"/>
          <p:cNvSpPr txBox="1"/>
          <p:nvPr/>
        </p:nvSpPr>
        <p:spPr>
          <a:xfrm>
            <a:off x="1952625" y="4048125"/>
            <a:ext cx="1501758" cy="215444"/>
          </a:xfrm>
          <a:prstGeom prst="rect">
            <a:avLst/>
          </a:prstGeom>
          <a:noFill/>
        </p:spPr>
        <p:txBody>
          <a:bodyPr wrap="none" lIns="0" tIns="0" rIns="0" bIns="0" rtlCol="0">
            <a:spAutoFit/>
          </a:bodyPr>
          <a:lstStyle/>
          <a:p>
            <a:r>
              <a:rPr lang="en-US" sz="1400" dirty="0" smtClean="0">
                <a:solidFill>
                  <a:schemeClr val="tx1"/>
                </a:solidFill>
                <a:effectLst>
                  <a:outerShdw blurRad="38100" dist="38100" dir="2700000" algn="tl">
                    <a:srgbClr val="000000">
                      <a:alpha val="43137"/>
                    </a:srgbClr>
                  </a:outerShdw>
                </a:effectLst>
                <a:latin typeface="Trebuchet MS" pitchFamily="34" charset="0"/>
              </a:rPr>
              <a:t>Secondary Adapter</a:t>
            </a:r>
          </a:p>
        </p:txBody>
      </p:sp>
      <p:sp>
        <p:nvSpPr>
          <p:cNvPr id="37" name="Rounded Rectangle 36"/>
          <p:cNvSpPr/>
          <p:nvPr/>
        </p:nvSpPr>
        <p:spPr bwMode="auto">
          <a:xfrm>
            <a:off x="342901" y="2800349"/>
            <a:ext cx="2162174" cy="333375"/>
          </a:xfrm>
          <a:prstGeom prst="roundRect">
            <a:avLst/>
          </a:prstGeom>
          <a:gradFill flip="none" rotWithShape="1">
            <a:lin ang="2700000" scaled="1"/>
            <a:tileRect/>
          </a:gradFill>
          <a:ln>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Networking Stack</a:t>
            </a:r>
          </a:p>
        </p:txBody>
      </p:sp>
      <p:sp>
        <p:nvSpPr>
          <p:cNvPr id="38" name="Rounded Rectangle 37"/>
          <p:cNvSpPr/>
          <p:nvPr/>
        </p:nvSpPr>
        <p:spPr bwMode="auto">
          <a:xfrm>
            <a:off x="2124075" y="2114550"/>
            <a:ext cx="3228975" cy="428625"/>
          </a:xfrm>
          <a:prstGeom prst="roundRect">
            <a:avLst/>
          </a:prstGeom>
          <a:gradFill flip="none" rotWithShape="1">
            <a:lin ang="2700000" scaled="1"/>
            <a:tileRect/>
          </a:gradFill>
          <a:ln>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WLAN Service</a:t>
            </a:r>
          </a:p>
        </p:txBody>
      </p:sp>
      <p:cxnSp>
        <p:nvCxnSpPr>
          <p:cNvPr id="44" name="Straight Arrow Connector 43"/>
          <p:cNvCxnSpPr/>
          <p:nvPr/>
        </p:nvCxnSpPr>
        <p:spPr bwMode="auto">
          <a:xfrm>
            <a:off x="3238500" y="4429125"/>
            <a:ext cx="1076325"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dash"/>
            <a:round/>
            <a:headEnd type="arrow" w="med" len="med"/>
            <a:tailEnd type="none" w="med" len="med"/>
          </a:ln>
          <a:effectLst/>
        </p:spPr>
      </p:cxnSp>
      <p:cxnSp>
        <p:nvCxnSpPr>
          <p:cNvPr id="50" name="Straight Arrow Connector 49"/>
          <p:cNvCxnSpPr/>
          <p:nvPr/>
        </p:nvCxnSpPr>
        <p:spPr bwMode="auto">
          <a:xfrm>
            <a:off x="3228975" y="4695825"/>
            <a:ext cx="1076325"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dash"/>
            <a:round/>
            <a:headEnd type="none" w="med" len="med"/>
            <a:tailEnd type="arrow" w="med" len="med"/>
          </a:ln>
          <a:effectLst/>
        </p:spPr>
      </p:cxnSp>
      <p:cxnSp>
        <p:nvCxnSpPr>
          <p:cNvPr id="63" name="Straight Arrow Connector 62"/>
          <p:cNvCxnSpPr/>
          <p:nvPr/>
        </p:nvCxnSpPr>
        <p:spPr bwMode="auto">
          <a:xfrm rot="5400000">
            <a:off x="2194719" y="4948237"/>
            <a:ext cx="391319" cy="79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dash"/>
            <a:round/>
            <a:headEnd type="none" w="med" len="med"/>
            <a:tailEnd type="arrow"/>
          </a:ln>
          <a:effectLst/>
        </p:spPr>
      </p:cxnSp>
      <p:cxnSp>
        <p:nvCxnSpPr>
          <p:cNvPr id="64" name="Straight Arrow Connector 63"/>
          <p:cNvCxnSpPr/>
          <p:nvPr/>
        </p:nvCxnSpPr>
        <p:spPr bwMode="auto">
          <a:xfrm rot="5400000">
            <a:off x="2695575" y="4972050"/>
            <a:ext cx="32385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dash"/>
            <a:round/>
            <a:headEnd type="arrow" w="med" len="med"/>
            <a:tailEnd type="none" w="med" len="med"/>
          </a:ln>
          <a:effectLst/>
        </p:spPr>
      </p:cxnSp>
      <p:cxnSp>
        <p:nvCxnSpPr>
          <p:cNvPr id="66" name="Straight Arrow Connector 65"/>
          <p:cNvCxnSpPr/>
          <p:nvPr/>
        </p:nvCxnSpPr>
        <p:spPr bwMode="auto">
          <a:xfrm rot="5400000">
            <a:off x="5029203" y="4067171"/>
            <a:ext cx="571501" cy="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dash"/>
            <a:round/>
            <a:headEnd type="none" w="med" len="med"/>
            <a:tailEnd type="arrow"/>
          </a:ln>
          <a:effectLst/>
        </p:spPr>
      </p:cxnSp>
      <p:cxnSp>
        <p:nvCxnSpPr>
          <p:cNvPr id="67" name="Straight Arrow Connector 66"/>
          <p:cNvCxnSpPr/>
          <p:nvPr/>
        </p:nvCxnSpPr>
        <p:spPr bwMode="auto">
          <a:xfrm rot="5400000">
            <a:off x="5743575" y="4067175"/>
            <a:ext cx="552454" cy="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dash"/>
            <a:round/>
            <a:headEnd type="arrow" w="med" len="med"/>
            <a:tailEnd type="none" w="med" len="med"/>
          </a:ln>
          <a:effectLst/>
        </p:spPr>
      </p:cxnSp>
      <p:cxnSp>
        <p:nvCxnSpPr>
          <p:cNvPr id="69" name="Straight Connector 68"/>
          <p:cNvCxnSpPr/>
          <p:nvPr/>
        </p:nvCxnSpPr>
        <p:spPr bwMode="auto">
          <a:xfrm>
            <a:off x="2371725" y="4429125"/>
            <a:ext cx="89535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dash"/>
            <a:round/>
            <a:headEnd type="none" w="med" len="med"/>
            <a:tailEnd type="none" w="med" len="med"/>
          </a:ln>
          <a:effectLst/>
        </p:spPr>
      </p:cxnSp>
      <p:cxnSp>
        <p:nvCxnSpPr>
          <p:cNvPr id="71" name="Straight Connector 70"/>
          <p:cNvCxnSpPr/>
          <p:nvPr/>
        </p:nvCxnSpPr>
        <p:spPr bwMode="auto">
          <a:xfrm rot="5400000">
            <a:off x="2213769" y="4605338"/>
            <a:ext cx="362744" cy="10319"/>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dash"/>
            <a:round/>
            <a:headEnd type="none" w="med" len="med"/>
            <a:tailEnd type="none" w="med" len="med"/>
          </a:ln>
          <a:effectLst/>
        </p:spPr>
      </p:cxnSp>
      <p:cxnSp>
        <p:nvCxnSpPr>
          <p:cNvPr id="79" name="Straight Connector 78"/>
          <p:cNvCxnSpPr/>
          <p:nvPr/>
        </p:nvCxnSpPr>
        <p:spPr bwMode="auto">
          <a:xfrm>
            <a:off x="2867025" y="4695825"/>
            <a:ext cx="371475"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dash"/>
            <a:round/>
            <a:headEnd type="none" w="med" len="med"/>
            <a:tailEnd type="none" w="med" len="med"/>
          </a:ln>
          <a:effectLst/>
        </p:spPr>
      </p:cxnSp>
      <p:cxnSp>
        <p:nvCxnSpPr>
          <p:cNvPr id="88" name="Straight Connector 87"/>
          <p:cNvCxnSpPr/>
          <p:nvPr/>
        </p:nvCxnSpPr>
        <p:spPr bwMode="auto">
          <a:xfrm rot="5400000">
            <a:off x="2771775" y="4752975"/>
            <a:ext cx="1524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solid"/>
            <a:round/>
            <a:headEnd type="none" w="med" len="med"/>
            <a:tailEnd type="none" w="med" len="med"/>
          </a:ln>
          <a:effectLst/>
        </p:spPr>
      </p:cxnSp>
      <p:cxnSp>
        <p:nvCxnSpPr>
          <p:cNvPr id="89" name="Straight Connector 88"/>
          <p:cNvCxnSpPr/>
          <p:nvPr/>
        </p:nvCxnSpPr>
        <p:spPr bwMode="auto">
          <a:xfrm>
            <a:off x="4286250" y="4438650"/>
            <a:ext cx="1009650" cy="952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dash"/>
            <a:round/>
            <a:headEnd type="none" w="med" len="med"/>
            <a:tailEnd type="none" w="med" len="med"/>
          </a:ln>
          <a:effectLst/>
        </p:spPr>
      </p:cxnSp>
      <p:cxnSp>
        <p:nvCxnSpPr>
          <p:cNvPr id="91" name="Straight Connector 90"/>
          <p:cNvCxnSpPr/>
          <p:nvPr/>
        </p:nvCxnSpPr>
        <p:spPr bwMode="auto">
          <a:xfrm rot="5400000">
            <a:off x="5229225" y="4391025"/>
            <a:ext cx="1524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solid"/>
            <a:round/>
            <a:headEnd type="none" w="med" len="med"/>
            <a:tailEnd type="none" w="med" len="med"/>
          </a:ln>
          <a:effectLst/>
        </p:spPr>
      </p:cxnSp>
      <p:cxnSp>
        <p:nvCxnSpPr>
          <p:cNvPr id="103" name="Straight Connector 102"/>
          <p:cNvCxnSpPr/>
          <p:nvPr/>
        </p:nvCxnSpPr>
        <p:spPr bwMode="auto">
          <a:xfrm>
            <a:off x="4314825" y="4714875"/>
            <a:ext cx="1704975"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dash"/>
            <a:round/>
            <a:headEnd type="none" w="med" len="med"/>
            <a:tailEnd type="none" w="med" len="med"/>
          </a:ln>
          <a:effectLst/>
        </p:spPr>
      </p:cxnSp>
      <p:cxnSp>
        <p:nvCxnSpPr>
          <p:cNvPr id="106" name="Straight Connector 105"/>
          <p:cNvCxnSpPr/>
          <p:nvPr/>
        </p:nvCxnSpPr>
        <p:spPr bwMode="auto">
          <a:xfrm rot="5400000">
            <a:off x="5830093" y="4524375"/>
            <a:ext cx="370685" cy="1032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dash"/>
            <a:round/>
            <a:headEnd type="none" w="med" len="med"/>
            <a:tailEnd type="none" w="med" len="med"/>
          </a:ln>
          <a:effectLst/>
        </p:spPr>
      </p:cxnSp>
      <p:sp>
        <p:nvSpPr>
          <p:cNvPr id="110" name="TextBox 109"/>
          <p:cNvSpPr txBox="1"/>
          <p:nvPr/>
        </p:nvSpPr>
        <p:spPr>
          <a:xfrm>
            <a:off x="3390900" y="4752975"/>
            <a:ext cx="732573" cy="430887"/>
          </a:xfrm>
          <a:prstGeom prst="rect">
            <a:avLst/>
          </a:prstGeom>
          <a:noFill/>
        </p:spPr>
        <p:txBody>
          <a:bodyPr wrap="none" lIns="0" tIns="0" rIns="0" bIns="0" rtlCol="0">
            <a:spAutoFit/>
          </a:bodyPr>
          <a:lstStyle/>
          <a:p>
            <a:pPr algn="ctr"/>
            <a:r>
              <a:rPr lang="en-US" sz="1400" dirty="0" smtClean="0">
                <a:solidFill>
                  <a:schemeClr val="tx1"/>
                </a:solidFill>
                <a:effectLst>
                  <a:outerShdw blurRad="38100" dist="38100" dir="2700000" algn="tl">
                    <a:srgbClr val="000000">
                      <a:alpha val="43137"/>
                    </a:srgbClr>
                  </a:outerShdw>
                </a:effectLst>
                <a:latin typeface="Trebuchet MS" pitchFamily="34" charset="0"/>
              </a:rPr>
              <a:t>Private</a:t>
            </a:r>
          </a:p>
          <a:p>
            <a:pPr algn="ctr"/>
            <a:r>
              <a:rPr lang="en-US" sz="1400" dirty="0" smtClean="0">
                <a:solidFill>
                  <a:schemeClr val="tx1"/>
                </a:solidFill>
                <a:effectLst>
                  <a:outerShdw blurRad="38100" dist="38100" dir="2700000" algn="tl">
                    <a:srgbClr val="000000">
                      <a:alpha val="43137"/>
                    </a:srgbClr>
                  </a:outerShdw>
                </a:effectLst>
                <a:latin typeface="Trebuchet MS" pitchFamily="34" charset="0"/>
              </a:rPr>
              <a:t>Interface</a:t>
            </a:r>
          </a:p>
        </p:txBody>
      </p:sp>
      <p:cxnSp>
        <p:nvCxnSpPr>
          <p:cNvPr id="113" name="Straight Arrow Connector 112"/>
          <p:cNvCxnSpPr/>
          <p:nvPr/>
        </p:nvCxnSpPr>
        <p:spPr bwMode="auto">
          <a:xfrm rot="5400000">
            <a:off x="-14287" y="4462463"/>
            <a:ext cx="1333500" cy="952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dash"/>
            <a:round/>
            <a:headEnd type="none" w="med" len="med"/>
            <a:tailEnd type="arrow"/>
          </a:ln>
          <a:effectLst/>
        </p:spPr>
      </p:cxnSp>
      <p:cxnSp>
        <p:nvCxnSpPr>
          <p:cNvPr id="115" name="Straight Arrow Connector 114"/>
          <p:cNvCxnSpPr/>
          <p:nvPr/>
        </p:nvCxnSpPr>
        <p:spPr bwMode="auto">
          <a:xfrm rot="5400000" flipH="1" flipV="1">
            <a:off x="619125" y="4448175"/>
            <a:ext cx="1352550" cy="1905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dash"/>
            <a:round/>
            <a:headEnd type="none" w="med" len="med"/>
            <a:tailEnd type="arrow"/>
          </a:ln>
          <a:effectLst/>
        </p:spPr>
      </p:cxnSp>
      <p:cxnSp>
        <p:nvCxnSpPr>
          <p:cNvPr id="117" name="Straight Arrow Connector 116"/>
          <p:cNvCxnSpPr/>
          <p:nvPr/>
        </p:nvCxnSpPr>
        <p:spPr bwMode="auto">
          <a:xfrm rot="5400000">
            <a:off x="466725" y="3314700"/>
            <a:ext cx="36195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sysDot"/>
            <a:round/>
            <a:headEnd type="none" w="med" len="med"/>
            <a:tailEnd type="arrow"/>
          </a:ln>
          <a:effectLst/>
        </p:spPr>
      </p:cxnSp>
      <p:cxnSp>
        <p:nvCxnSpPr>
          <p:cNvPr id="119" name="Straight Arrow Connector 118"/>
          <p:cNvCxnSpPr/>
          <p:nvPr/>
        </p:nvCxnSpPr>
        <p:spPr bwMode="auto">
          <a:xfrm rot="5400000" flipH="1" flipV="1">
            <a:off x="1104900" y="3295650"/>
            <a:ext cx="38100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sysDot"/>
            <a:round/>
            <a:headEnd type="none" w="med" len="med"/>
            <a:tailEnd type="arrow"/>
          </a:ln>
          <a:effectLst/>
        </p:spPr>
      </p:cxnSp>
      <p:cxnSp>
        <p:nvCxnSpPr>
          <p:cNvPr id="121" name="Straight Arrow Connector 120"/>
          <p:cNvCxnSpPr/>
          <p:nvPr/>
        </p:nvCxnSpPr>
        <p:spPr bwMode="auto">
          <a:xfrm rot="5400000">
            <a:off x="5124450" y="3324225"/>
            <a:ext cx="36195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sysDot"/>
            <a:round/>
            <a:headEnd type="none" w="med" len="med"/>
            <a:tailEnd type="arrow"/>
          </a:ln>
          <a:effectLst/>
        </p:spPr>
      </p:cxnSp>
      <p:cxnSp>
        <p:nvCxnSpPr>
          <p:cNvPr id="122" name="Straight Arrow Connector 121"/>
          <p:cNvCxnSpPr/>
          <p:nvPr/>
        </p:nvCxnSpPr>
        <p:spPr bwMode="auto">
          <a:xfrm rot="5400000" flipH="1" flipV="1">
            <a:off x="5829300" y="3324225"/>
            <a:ext cx="38100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sysDot"/>
            <a:round/>
            <a:headEnd type="none" w="med" len="med"/>
            <a:tailEnd type="arrow"/>
          </a:ln>
          <a:effectLst/>
        </p:spPr>
      </p:cxnSp>
      <p:cxnSp>
        <p:nvCxnSpPr>
          <p:cNvPr id="128" name="Straight Arrow Connector 127"/>
          <p:cNvCxnSpPr/>
          <p:nvPr/>
        </p:nvCxnSpPr>
        <p:spPr bwMode="auto">
          <a:xfrm>
            <a:off x="3952875" y="3648075"/>
            <a:ext cx="55245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solid"/>
            <a:round/>
            <a:headEnd type="none" w="med" len="med"/>
            <a:tailEnd type="arrow"/>
          </a:ln>
          <a:effectLst/>
        </p:spPr>
      </p:cxnSp>
      <p:cxnSp>
        <p:nvCxnSpPr>
          <p:cNvPr id="131" name="Straight Arrow Connector 130"/>
          <p:cNvCxnSpPr/>
          <p:nvPr/>
        </p:nvCxnSpPr>
        <p:spPr bwMode="auto">
          <a:xfrm>
            <a:off x="2495550" y="3638550"/>
            <a:ext cx="600075"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solid"/>
            <a:round/>
            <a:headEnd type="arrow" w="med" len="med"/>
            <a:tailEnd type="none" w="med" len="med"/>
          </a:ln>
          <a:effectLst/>
        </p:spPr>
      </p:cxnSp>
      <p:cxnSp>
        <p:nvCxnSpPr>
          <p:cNvPr id="130" name="Straight Arrow Connector 129"/>
          <p:cNvCxnSpPr/>
          <p:nvPr/>
        </p:nvCxnSpPr>
        <p:spPr bwMode="auto">
          <a:xfrm rot="5400000" flipH="1" flipV="1">
            <a:off x="3409686" y="3067314"/>
            <a:ext cx="1124479" cy="1905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solid"/>
            <a:round/>
            <a:headEnd type="none" w="med" len="med"/>
            <a:tailEnd type="arrow"/>
          </a:ln>
          <a:effectLst/>
        </p:spPr>
      </p:cxnSp>
      <p:cxnSp>
        <p:nvCxnSpPr>
          <p:cNvPr id="132" name="Straight Arrow Connector 131"/>
          <p:cNvCxnSpPr/>
          <p:nvPr/>
        </p:nvCxnSpPr>
        <p:spPr bwMode="auto">
          <a:xfrm rot="5400000" flipH="1" flipV="1">
            <a:off x="2542912" y="3076310"/>
            <a:ext cx="1124479" cy="1905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solid"/>
            <a:round/>
            <a:headEnd type="none" w="med" len="med"/>
            <a:tailEnd type="arrow"/>
          </a:ln>
          <a:effectLst/>
        </p:spPr>
      </p:cxnSp>
      <p:cxnSp>
        <p:nvCxnSpPr>
          <p:cNvPr id="134" name="Straight Connector 133"/>
          <p:cNvCxnSpPr/>
          <p:nvPr/>
        </p:nvCxnSpPr>
        <p:spPr bwMode="auto">
          <a:xfrm flipV="1">
            <a:off x="190500" y="2695575"/>
            <a:ext cx="7467600" cy="952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grpSp>
        <p:nvGrpSpPr>
          <p:cNvPr id="3" name="Group 164"/>
          <p:cNvGrpSpPr/>
          <p:nvPr/>
        </p:nvGrpSpPr>
        <p:grpSpPr>
          <a:xfrm>
            <a:off x="7724775" y="3484565"/>
            <a:ext cx="1258178" cy="1735135"/>
            <a:chOff x="7639050" y="2608265"/>
            <a:chExt cx="1258178" cy="1735135"/>
          </a:xfrm>
        </p:grpSpPr>
        <p:sp>
          <p:nvSpPr>
            <p:cNvPr id="136" name="AutoShape 212"/>
            <p:cNvSpPr>
              <a:spLocks noChangeArrowheads="1"/>
            </p:cNvSpPr>
            <p:nvPr/>
          </p:nvSpPr>
          <p:spPr bwMode="auto">
            <a:xfrm>
              <a:off x="7684534" y="2628899"/>
              <a:ext cx="1173716" cy="1714501"/>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latin typeface="Trebuchet MS" pitchFamily="34" charset="0"/>
              </a:endParaRPr>
            </a:p>
          </p:txBody>
        </p:sp>
        <p:sp>
          <p:nvSpPr>
            <p:cNvPr id="139" name="Rectangle 216"/>
            <p:cNvSpPr>
              <a:spLocks noChangeArrowheads="1"/>
            </p:cNvSpPr>
            <p:nvPr/>
          </p:nvSpPr>
          <p:spPr bwMode="auto">
            <a:xfrm>
              <a:off x="7639050" y="2608265"/>
              <a:ext cx="825531" cy="308411"/>
            </a:xfrm>
            <a:prstGeom prst="rect">
              <a:avLst/>
            </a:prstGeom>
            <a:noFill/>
            <a:ln w="3175">
              <a:noFill/>
              <a:miter lim="800000"/>
              <a:headEnd/>
              <a:tailEnd/>
            </a:ln>
            <a:effectLst/>
          </p:spPr>
          <p:txBody>
            <a:bodyPr wrap="none" lIns="92067" tIns="46034" rIns="92067" bIns="46034">
              <a:spAutoFit/>
            </a:bodyPr>
            <a:lstStyle/>
            <a:p>
              <a:pPr algn="l"/>
              <a:r>
                <a:rPr lang="en-US" sz="1400" dirty="0" smtClean="0">
                  <a:solidFill>
                    <a:schemeClr val="tx2"/>
                  </a:solidFill>
                  <a:effectLst>
                    <a:outerShdw blurRad="38100" dist="38100" dir="2700000" algn="tl">
                      <a:srgbClr val="000000">
                        <a:alpha val="43137"/>
                      </a:srgbClr>
                    </a:outerShdw>
                  </a:effectLst>
                  <a:latin typeface="Trebuchet MS" pitchFamily="34" charset="0"/>
                </a:rPr>
                <a:t>Legend:</a:t>
              </a:r>
              <a:endParaRPr lang="en-US" sz="1400" dirty="0">
                <a:solidFill>
                  <a:schemeClr val="tx2"/>
                </a:solidFill>
                <a:effectLst>
                  <a:outerShdw blurRad="38100" dist="38100" dir="2700000" algn="tl">
                    <a:srgbClr val="000000">
                      <a:alpha val="43137"/>
                    </a:srgbClr>
                  </a:outerShdw>
                </a:effectLst>
                <a:latin typeface="Trebuchet MS" pitchFamily="34" charset="0"/>
              </a:endParaRPr>
            </a:p>
          </p:txBody>
        </p:sp>
        <p:sp>
          <p:nvSpPr>
            <p:cNvPr id="140" name="Rectangle 217"/>
            <p:cNvSpPr>
              <a:spLocks noChangeArrowheads="1"/>
            </p:cNvSpPr>
            <p:nvPr/>
          </p:nvSpPr>
          <p:spPr bwMode="auto">
            <a:xfrm>
              <a:off x="8161465" y="2968625"/>
              <a:ext cx="735763" cy="293022"/>
            </a:xfrm>
            <a:prstGeom prst="rect">
              <a:avLst/>
            </a:prstGeom>
            <a:noFill/>
            <a:ln w="952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Control</a:t>
              </a:r>
              <a:endParaRPr lang="en-US" sz="1300" dirty="0">
                <a:solidFill>
                  <a:schemeClr val="tx2"/>
                </a:solidFill>
                <a:effectLst>
                  <a:outerShdw blurRad="38100" dist="38100" dir="2700000" algn="tl">
                    <a:srgbClr val="000000">
                      <a:alpha val="43137"/>
                    </a:srgbClr>
                  </a:outerShdw>
                </a:effectLst>
                <a:latin typeface="Trebuchet MS" pitchFamily="34" charset="0"/>
              </a:endParaRPr>
            </a:p>
          </p:txBody>
        </p:sp>
        <p:sp>
          <p:nvSpPr>
            <p:cNvPr id="141" name="Rectangle 218"/>
            <p:cNvSpPr>
              <a:spLocks noChangeArrowheads="1"/>
            </p:cNvSpPr>
            <p:nvPr/>
          </p:nvSpPr>
          <p:spPr bwMode="auto">
            <a:xfrm>
              <a:off x="8161465" y="3438525"/>
              <a:ext cx="530578" cy="293022"/>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Data</a:t>
              </a:r>
              <a:endParaRPr lang="en-US" sz="1300" dirty="0">
                <a:solidFill>
                  <a:schemeClr val="tx2"/>
                </a:solidFill>
                <a:effectLst>
                  <a:outerShdw blurRad="38100" dist="38100" dir="2700000" algn="tl">
                    <a:srgbClr val="000000">
                      <a:alpha val="43137"/>
                    </a:srgbClr>
                  </a:outerShdw>
                </a:effectLst>
                <a:latin typeface="Trebuchet MS" pitchFamily="34" charset="0"/>
              </a:endParaRPr>
            </a:p>
          </p:txBody>
        </p:sp>
        <p:sp>
          <p:nvSpPr>
            <p:cNvPr id="142" name="Rectangle 220"/>
            <p:cNvSpPr>
              <a:spLocks noChangeArrowheads="1"/>
            </p:cNvSpPr>
            <p:nvPr/>
          </p:nvSpPr>
          <p:spPr bwMode="auto">
            <a:xfrm>
              <a:off x="8161464" y="3829050"/>
              <a:ext cx="735763" cy="493077"/>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Control</a:t>
              </a:r>
            </a:p>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&amp; Data</a:t>
              </a:r>
              <a:endParaRPr lang="en-US" sz="1300" dirty="0">
                <a:solidFill>
                  <a:schemeClr val="tx2"/>
                </a:solidFill>
                <a:effectLst>
                  <a:outerShdw blurRad="38100" dist="38100" dir="2700000" algn="tl">
                    <a:srgbClr val="000000">
                      <a:alpha val="43137"/>
                    </a:srgbClr>
                  </a:outerShdw>
                </a:effectLst>
                <a:latin typeface="Trebuchet MS" pitchFamily="34" charset="0"/>
              </a:endParaRPr>
            </a:p>
          </p:txBody>
        </p:sp>
        <p:grpSp>
          <p:nvGrpSpPr>
            <p:cNvPr id="4" name="Group 154"/>
            <p:cNvGrpSpPr/>
            <p:nvPr/>
          </p:nvGrpSpPr>
          <p:grpSpPr>
            <a:xfrm>
              <a:off x="7734300" y="4038600"/>
              <a:ext cx="447675" cy="114302"/>
              <a:chOff x="6381750" y="1781175"/>
              <a:chExt cx="447675" cy="114302"/>
            </a:xfrm>
          </p:grpSpPr>
          <p:cxnSp>
            <p:nvCxnSpPr>
              <p:cNvPr id="147" name="Straight Connector 146"/>
              <p:cNvCxnSpPr/>
              <p:nvPr/>
            </p:nvCxnSpPr>
            <p:spPr bwMode="auto">
              <a:xfrm flipV="1">
                <a:off x="6391275" y="1781175"/>
                <a:ext cx="4381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dash"/>
                <a:round/>
                <a:headEnd type="none" w="med" len="med"/>
                <a:tailEnd type="arrow" w="med" len="med"/>
              </a:ln>
              <a:effectLst/>
            </p:spPr>
          </p:cxnSp>
          <p:cxnSp>
            <p:nvCxnSpPr>
              <p:cNvPr id="154" name="Straight Connector 153"/>
              <p:cNvCxnSpPr/>
              <p:nvPr/>
            </p:nvCxnSpPr>
            <p:spPr bwMode="auto">
              <a:xfrm flipV="1">
                <a:off x="6381750" y="1895475"/>
                <a:ext cx="4381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dash"/>
                <a:round/>
                <a:headEnd type="arrow" w="med" len="med"/>
                <a:tailEnd type="none" w="med" len="med"/>
              </a:ln>
              <a:effectLst/>
            </p:spPr>
          </p:cxnSp>
        </p:grpSp>
        <p:grpSp>
          <p:nvGrpSpPr>
            <p:cNvPr id="5" name="Group 155"/>
            <p:cNvGrpSpPr/>
            <p:nvPr/>
          </p:nvGrpSpPr>
          <p:grpSpPr>
            <a:xfrm>
              <a:off x="7734300" y="3095625"/>
              <a:ext cx="447675" cy="114302"/>
              <a:chOff x="6381750" y="1781175"/>
              <a:chExt cx="447675" cy="114302"/>
            </a:xfrm>
          </p:grpSpPr>
          <p:cxnSp>
            <p:nvCxnSpPr>
              <p:cNvPr id="157" name="Straight Connector 156"/>
              <p:cNvCxnSpPr/>
              <p:nvPr/>
            </p:nvCxnSpPr>
            <p:spPr bwMode="auto">
              <a:xfrm flipV="1">
                <a:off x="6391275" y="1781175"/>
                <a:ext cx="4381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solid"/>
                <a:round/>
                <a:headEnd type="none" w="med" len="med"/>
                <a:tailEnd type="arrow" w="med" len="med"/>
              </a:ln>
              <a:effectLst/>
            </p:spPr>
          </p:cxnSp>
          <p:cxnSp>
            <p:nvCxnSpPr>
              <p:cNvPr id="158" name="Straight Connector 157"/>
              <p:cNvCxnSpPr/>
              <p:nvPr/>
            </p:nvCxnSpPr>
            <p:spPr bwMode="auto">
              <a:xfrm flipV="1">
                <a:off x="6381750" y="1895475"/>
                <a:ext cx="4381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solid"/>
                <a:round/>
                <a:headEnd type="arrow" w="med" len="med"/>
                <a:tailEnd type="none" w="med" len="med"/>
              </a:ln>
              <a:effectLst/>
            </p:spPr>
          </p:cxnSp>
        </p:grpSp>
        <p:grpSp>
          <p:nvGrpSpPr>
            <p:cNvPr id="8" name="Group 158"/>
            <p:cNvGrpSpPr/>
            <p:nvPr/>
          </p:nvGrpSpPr>
          <p:grpSpPr>
            <a:xfrm>
              <a:off x="7734300" y="3552825"/>
              <a:ext cx="447675" cy="114302"/>
              <a:chOff x="6381750" y="1781175"/>
              <a:chExt cx="447675" cy="114302"/>
            </a:xfrm>
          </p:grpSpPr>
          <p:cxnSp>
            <p:nvCxnSpPr>
              <p:cNvPr id="160" name="Straight Connector 159"/>
              <p:cNvCxnSpPr/>
              <p:nvPr/>
            </p:nvCxnSpPr>
            <p:spPr bwMode="auto">
              <a:xfrm flipV="1">
                <a:off x="6391275" y="1781175"/>
                <a:ext cx="4381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sysDot"/>
                <a:round/>
                <a:headEnd type="none" w="med" len="med"/>
                <a:tailEnd type="arrow" w="med" len="med"/>
              </a:ln>
              <a:effectLst/>
            </p:spPr>
          </p:cxnSp>
          <p:cxnSp>
            <p:nvCxnSpPr>
              <p:cNvPr id="161" name="Straight Connector 160"/>
              <p:cNvCxnSpPr/>
              <p:nvPr/>
            </p:nvCxnSpPr>
            <p:spPr bwMode="auto">
              <a:xfrm flipV="1">
                <a:off x="6381750" y="1895475"/>
                <a:ext cx="4381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sysDot"/>
                <a:round/>
                <a:headEnd type="arrow" w="med" len="med"/>
                <a:tailEnd type="none" w="med" len="med"/>
              </a:ln>
              <a:effectLst/>
            </p:spPr>
          </p:cxnSp>
        </p:grpSp>
      </p:grpSp>
      <p:sp>
        <p:nvSpPr>
          <p:cNvPr id="164" name="Rounded Rectangle 163"/>
          <p:cNvSpPr/>
          <p:nvPr/>
        </p:nvSpPr>
        <p:spPr bwMode="auto">
          <a:xfrm>
            <a:off x="381000" y="1019175"/>
            <a:ext cx="1200150" cy="504824"/>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err="1" smtClean="0">
                <a:solidFill>
                  <a:schemeClr val="tx1"/>
                </a:solidFill>
                <a:effectLst>
                  <a:outerShdw blurRad="38100" dist="38100" dir="2700000" algn="tl">
                    <a:srgbClr val="000000">
                      <a:alpha val="43137"/>
                    </a:srgbClr>
                  </a:outerShdw>
                </a:effectLst>
                <a:latin typeface="Trebuchet MS" pitchFamily="34" charset="0"/>
              </a:rPr>
              <a:t>Netsh</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nvGrpSpPr>
          <p:cNvPr id="13" name="Group 167"/>
          <p:cNvGrpSpPr/>
          <p:nvPr/>
        </p:nvGrpSpPr>
        <p:grpSpPr>
          <a:xfrm>
            <a:off x="7724775" y="1009649"/>
            <a:ext cx="1219200" cy="2143126"/>
            <a:chOff x="7639050" y="752474"/>
            <a:chExt cx="1219200" cy="2143126"/>
          </a:xfrm>
        </p:grpSpPr>
        <p:sp>
          <p:nvSpPr>
            <p:cNvPr id="6" name="AutoShape 212"/>
            <p:cNvSpPr>
              <a:spLocks noChangeArrowheads="1"/>
            </p:cNvSpPr>
            <p:nvPr/>
          </p:nvSpPr>
          <p:spPr bwMode="auto">
            <a:xfrm>
              <a:off x="7684534" y="752474"/>
              <a:ext cx="1173716" cy="2143126"/>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latin typeface="Trebuchet MS" pitchFamily="34" charset="0"/>
              </a:endParaRPr>
            </a:p>
          </p:txBody>
        </p:sp>
        <p:sp>
          <p:nvSpPr>
            <p:cNvPr id="7" name="Rectangle 213"/>
            <p:cNvSpPr>
              <a:spLocks noChangeArrowheads="1"/>
            </p:cNvSpPr>
            <p:nvPr/>
          </p:nvSpPr>
          <p:spPr bwMode="blackWhite">
            <a:xfrm>
              <a:off x="7762208" y="1603375"/>
              <a:ext cx="250278" cy="2682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effectLst>
                  <a:outerShdw blurRad="38100" dist="38100" dir="2700000" algn="tl">
                    <a:srgbClr val="000000">
                      <a:alpha val="43137"/>
                    </a:srgbClr>
                  </a:outerShdw>
                </a:effectLst>
                <a:latin typeface="Trebuchet MS" pitchFamily="34" charset="0"/>
              </a:endParaRPr>
            </a:p>
          </p:txBody>
        </p:sp>
        <p:sp>
          <p:nvSpPr>
            <p:cNvPr id="9" name="Rectangle 215"/>
            <p:cNvSpPr>
              <a:spLocks noChangeArrowheads="1"/>
            </p:cNvSpPr>
            <p:nvPr/>
          </p:nvSpPr>
          <p:spPr bwMode="grayWhite">
            <a:xfrm>
              <a:off x="7762208" y="2079625"/>
              <a:ext cx="250278" cy="2603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0" name="Rectangle 216"/>
            <p:cNvSpPr>
              <a:spLocks noChangeArrowheads="1"/>
            </p:cNvSpPr>
            <p:nvPr/>
          </p:nvSpPr>
          <p:spPr bwMode="auto">
            <a:xfrm>
              <a:off x="7639050" y="760415"/>
              <a:ext cx="1075884" cy="308411"/>
            </a:xfrm>
            <a:prstGeom prst="rect">
              <a:avLst/>
            </a:prstGeom>
            <a:noFill/>
            <a:ln w="3175">
              <a:noFill/>
              <a:miter lim="800000"/>
              <a:headEnd/>
              <a:tailEnd/>
            </a:ln>
            <a:effectLst/>
          </p:spPr>
          <p:txBody>
            <a:bodyPr wrap="none" lIns="92067" tIns="46034" rIns="92067" bIns="46034">
              <a:spAutoFit/>
            </a:bodyPr>
            <a:lstStyle/>
            <a:p>
              <a:pPr algn="l"/>
              <a:r>
                <a:rPr lang="en-US" sz="1400" dirty="0">
                  <a:solidFill>
                    <a:schemeClr val="tx2"/>
                  </a:solidFill>
                  <a:effectLst>
                    <a:outerShdw blurRad="38100" dist="38100" dir="2700000" algn="tl">
                      <a:srgbClr val="000000">
                        <a:alpha val="43137"/>
                      </a:srgbClr>
                    </a:outerShdw>
                  </a:effectLst>
                  <a:latin typeface="Trebuchet MS" pitchFamily="34" charset="0"/>
                </a:rPr>
                <a:t>Provided by:</a:t>
              </a:r>
            </a:p>
          </p:txBody>
        </p:sp>
        <p:sp>
          <p:nvSpPr>
            <p:cNvPr id="11" name="Rectangle 217"/>
            <p:cNvSpPr>
              <a:spLocks noChangeArrowheads="1"/>
            </p:cNvSpPr>
            <p:nvPr/>
          </p:nvSpPr>
          <p:spPr bwMode="auto">
            <a:xfrm>
              <a:off x="7999540" y="1120775"/>
              <a:ext cx="792487" cy="293022"/>
            </a:xfrm>
            <a:prstGeom prst="rect">
              <a:avLst/>
            </a:prstGeom>
            <a:noFill/>
            <a:ln w="952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Microsoft</a:t>
              </a:r>
            </a:p>
          </p:txBody>
        </p:sp>
        <p:sp>
          <p:nvSpPr>
            <p:cNvPr id="12" name="Rectangle 218"/>
            <p:cNvSpPr>
              <a:spLocks noChangeArrowheads="1"/>
            </p:cNvSpPr>
            <p:nvPr/>
          </p:nvSpPr>
          <p:spPr bwMode="auto">
            <a:xfrm>
              <a:off x="7999540" y="1590675"/>
              <a:ext cx="371806" cy="293022"/>
            </a:xfrm>
            <a:prstGeom prst="rect">
              <a:avLst/>
            </a:prstGeom>
            <a:noFill/>
            <a:ln w="317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ISV</a:t>
              </a:r>
            </a:p>
          </p:txBody>
        </p:sp>
        <p:sp>
          <p:nvSpPr>
            <p:cNvPr id="14" name="Rectangle 220"/>
            <p:cNvSpPr>
              <a:spLocks noChangeArrowheads="1"/>
            </p:cNvSpPr>
            <p:nvPr/>
          </p:nvSpPr>
          <p:spPr bwMode="auto">
            <a:xfrm>
              <a:off x="7999539" y="2057400"/>
              <a:ext cx="397950" cy="293022"/>
            </a:xfrm>
            <a:prstGeom prst="rect">
              <a:avLst/>
            </a:prstGeom>
            <a:noFill/>
            <a:ln w="317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IHV</a:t>
              </a:r>
            </a:p>
          </p:txBody>
        </p:sp>
        <p:sp>
          <p:nvSpPr>
            <p:cNvPr id="15" name="Rectangle 235"/>
            <p:cNvSpPr>
              <a:spLocks noChangeArrowheads="1"/>
            </p:cNvSpPr>
            <p:nvPr/>
          </p:nvSpPr>
          <p:spPr bwMode="auto">
            <a:xfrm>
              <a:off x="7762208" y="1141413"/>
              <a:ext cx="250278" cy="2682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66" name="Rectangle 214"/>
            <p:cNvSpPr>
              <a:spLocks noChangeArrowheads="1"/>
            </p:cNvSpPr>
            <p:nvPr/>
          </p:nvSpPr>
          <p:spPr bwMode="invGray">
            <a:xfrm>
              <a:off x="7762877" y="2527302"/>
              <a:ext cx="276225" cy="257175"/>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67" name="Rectangle 219"/>
            <p:cNvSpPr>
              <a:spLocks noChangeArrowheads="1"/>
            </p:cNvSpPr>
            <p:nvPr/>
          </p:nvSpPr>
          <p:spPr bwMode="auto">
            <a:xfrm>
              <a:off x="8024815" y="2497138"/>
              <a:ext cx="506533" cy="293022"/>
            </a:xfrm>
            <a:prstGeom prst="rect">
              <a:avLst/>
            </a:prstGeom>
            <a:noFill/>
            <a:ln w="317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OEM</a:t>
              </a:r>
            </a:p>
          </p:txBody>
        </p:sp>
      </p:grpSp>
      <p:sp>
        <p:nvSpPr>
          <p:cNvPr id="169" name="Rounded Rectangle 168"/>
          <p:cNvSpPr/>
          <p:nvPr/>
        </p:nvSpPr>
        <p:spPr bwMode="auto">
          <a:xfrm>
            <a:off x="1833562" y="1019175"/>
            <a:ext cx="1200150" cy="504824"/>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WCN</a:t>
            </a:r>
          </a:p>
        </p:txBody>
      </p:sp>
      <p:sp>
        <p:nvSpPr>
          <p:cNvPr id="170" name="Rounded Rectangle 169"/>
          <p:cNvSpPr/>
          <p:nvPr/>
        </p:nvSpPr>
        <p:spPr bwMode="auto">
          <a:xfrm>
            <a:off x="3286124" y="1019175"/>
            <a:ext cx="1200150" cy="504824"/>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ISV App</a:t>
            </a:r>
          </a:p>
        </p:txBody>
      </p:sp>
      <p:sp>
        <p:nvSpPr>
          <p:cNvPr id="171" name="Rounded Rectangle 170"/>
          <p:cNvSpPr/>
          <p:nvPr/>
        </p:nvSpPr>
        <p:spPr bwMode="auto">
          <a:xfrm>
            <a:off x="4738686" y="1019175"/>
            <a:ext cx="1200150" cy="50482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IHV App</a:t>
            </a:r>
          </a:p>
        </p:txBody>
      </p:sp>
      <p:sp>
        <p:nvSpPr>
          <p:cNvPr id="172" name="Rounded Rectangle 171"/>
          <p:cNvSpPr/>
          <p:nvPr/>
        </p:nvSpPr>
        <p:spPr bwMode="auto">
          <a:xfrm>
            <a:off x="6191250" y="1019175"/>
            <a:ext cx="1200150" cy="504824"/>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OEM App</a:t>
            </a:r>
          </a:p>
        </p:txBody>
      </p:sp>
      <p:cxnSp>
        <p:nvCxnSpPr>
          <p:cNvPr id="175" name="Straight Connector 174"/>
          <p:cNvCxnSpPr/>
          <p:nvPr/>
        </p:nvCxnSpPr>
        <p:spPr bwMode="auto">
          <a:xfrm>
            <a:off x="904875" y="1809750"/>
            <a:ext cx="5915025" cy="1905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solid"/>
            <a:round/>
            <a:headEnd type="none" w="med" len="med"/>
            <a:tailEnd type="none" w="med" len="med"/>
          </a:ln>
          <a:effectLst/>
        </p:spPr>
      </p:cxnSp>
      <p:cxnSp>
        <p:nvCxnSpPr>
          <p:cNvPr id="177" name="Straight Arrow Connector 176"/>
          <p:cNvCxnSpPr/>
          <p:nvPr/>
        </p:nvCxnSpPr>
        <p:spPr bwMode="auto">
          <a:xfrm rot="5400000" flipH="1" flipV="1">
            <a:off x="3590131" y="1962151"/>
            <a:ext cx="334169" cy="10319"/>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solid"/>
            <a:round/>
            <a:headEnd type="arrow" w="med" len="med"/>
            <a:tailEnd type="arrow" w="med" len="med"/>
          </a:ln>
          <a:effectLst/>
        </p:spPr>
      </p:cxnSp>
      <p:cxnSp>
        <p:nvCxnSpPr>
          <p:cNvPr id="180" name="Straight Arrow Connector 179"/>
          <p:cNvCxnSpPr/>
          <p:nvPr/>
        </p:nvCxnSpPr>
        <p:spPr bwMode="auto">
          <a:xfrm rot="5400000" flipH="1" flipV="1">
            <a:off x="6647656" y="1657351"/>
            <a:ext cx="334169" cy="10319"/>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solid"/>
            <a:round/>
            <a:headEnd type="arrow" w="med" len="med"/>
            <a:tailEnd type="arrow" w="med" len="med"/>
          </a:ln>
          <a:effectLst/>
        </p:spPr>
      </p:cxnSp>
      <p:cxnSp>
        <p:nvCxnSpPr>
          <p:cNvPr id="181" name="Straight Arrow Connector 180"/>
          <p:cNvCxnSpPr/>
          <p:nvPr/>
        </p:nvCxnSpPr>
        <p:spPr bwMode="auto">
          <a:xfrm rot="5400000" flipH="1" flipV="1">
            <a:off x="732631" y="1657351"/>
            <a:ext cx="334169" cy="10319"/>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solid"/>
            <a:round/>
            <a:headEnd type="arrow" w="med" len="med"/>
            <a:tailEnd type="arrow" w="med" len="med"/>
          </a:ln>
          <a:effectLst/>
        </p:spPr>
      </p:cxnSp>
      <p:cxnSp>
        <p:nvCxnSpPr>
          <p:cNvPr id="182" name="Straight Arrow Connector 181"/>
          <p:cNvCxnSpPr/>
          <p:nvPr/>
        </p:nvCxnSpPr>
        <p:spPr bwMode="auto">
          <a:xfrm rot="5400000" flipH="1" flipV="1">
            <a:off x="3723481" y="1676401"/>
            <a:ext cx="334169" cy="10319"/>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solid"/>
            <a:round/>
            <a:headEnd type="arrow" w="med" len="med"/>
            <a:tailEnd type="arrow" w="med" len="med"/>
          </a:ln>
          <a:effectLst/>
        </p:spPr>
      </p:cxnSp>
      <p:cxnSp>
        <p:nvCxnSpPr>
          <p:cNvPr id="184" name="Straight Arrow Connector 183"/>
          <p:cNvCxnSpPr/>
          <p:nvPr/>
        </p:nvCxnSpPr>
        <p:spPr bwMode="auto">
          <a:xfrm rot="5400000" flipH="1" flipV="1">
            <a:off x="2247106" y="1666876"/>
            <a:ext cx="334169" cy="10319"/>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solid"/>
            <a:round/>
            <a:headEnd type="arrow" w="med" len="med"/>
            <a:tailEnd type="arrow" w="med" len="med"/>
          </a:ln>
          <a:effectLst/>
        </p:spPr>
      </p:cxnSp>
      <p:cxnSp>
        <p:nvCxnSpPr>
          <p:cNvPr id="185" name="Straight Arrow Connector 184"/>
          <p:cNvCxnSpPr/>
          <p:nvPr/>
        </p:nvCxnSpPr>
        <p:spPr bwMode="auto">
          <a:xfrm rot="5400000" flipH="1" flipV="1">
            <a:off x="5142706" y="1676401"/>
            <a:ext cx="334169" cy="10319"/>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3">
                <a:lumMod val="60000"/>
                <a:lumOff val="40000"/>
              </a:schemeClr>
            </a:solidFill>
            <a:prstDash val="solid"/>
            <a:round/>
            <a:headEnd type="arrow" w="med" len="med"/>
            <a:tailEnd type="arrow" w="med" len="med"/>
          </a:ln>
          <a:effectLst/>
        </p:spPr>
      </p:cxnSp>
      <p:sp>
        <p:nvSpPr>
          <p:cNvPr id="186" name="TextBox 185"/>
          <p:cNvSpPr txBox="1"/>
          <p:nvPr/>
        </p:nvSpPr>
        <p:spPr>
          <a:xfrm>
            <a:off x="5781675" y="1895475"/>
            <a:ext cx="1650837" cy="215444"/>
          </a:xfrm>
          <a:prstGeom prst="rect">
            <a:avLst/>
          </a:prstGeom>
          <a:noFill/>
        </p:spPr>
        <p:txBody>
          <a:bodyPr wrap="none" lIns="0" tIns="0" rIns="0" bIns="0" rtlCol="0">
            <a:spAutoFit/>
          </a:bodyPr>
          <a:lstStyle/>
          <a:p>
            <a:r>
              <a:rPr lang="en-US" sz="1400" dirty="0" smtClean="0">
                <a:solidFill>
                  <a:schemeClr val="tx1"/>
                </a:solidFill>
                <a:effectLst>
                  <a:outerShdw blurRad="38100" dist="38100" dir="2700000" algn="tl">
                    <a:srgbClr val="000000">
                      <a:alpha val="43137"/>
                    </a:srgbClr>
                  </a:outerShdw>
                </a:effectLst>
                <a:latin typeface="Trebuchet MS" pitchFamily="34" charset="0"/>
              </a:rPr>
              <a:t>Hosted Network APIs</a:t>
            </a:r>
          </a:p>
        </p:txBody>
      </p:sp>
      <p:sp>
        <p:nvSpPr>
          <p:cNvPr id="187" name="TextBox 186"/>
          <p:cNvSpPr txBox="1"/>
          <p:nvPr/>
        </p:nvSpPr>
        <p:spPr>
          <a:xfrm>
            <a:off x="6705600" y="2438400"/>
            <a:ext cx="831959" cy="215444"/>
          </a:xfrm>
          <a:prstGeom prst="rect">
            <a:avLst/>
          </a:prstGeom>
          <a:noFill/>
        </p:spPr>
        <p:txBody>
          <a:bodyPr wrap="none" lIns="0" tIns="0" rIns="0" bIns="0" rtlCol="0">
            <a:spAutoFit/>
          </a:bodyPr>
          <a:lstStyle/>
          <a:p>
            <a:r>
              <a:rPr lang="en-US" sz="1400" dirty="0" smtClean="0">
                <a:solidFill>
                  <a:schemeClr val="tx1"/>
                </a:solidFill>
                <a:effectLst>
                  <a:outerShdw blurRad="38100" dist="38100" dir="2700000" algn="tl">
                    <a:srgbClr val="000000">
                      <a:alpha val="43137"/>
                    </a:srgbClr>
                  </a:outerShdw>
                </a:effectLst>
                <a:latin typeface="Trebuchet MS" pitchFamily="34" charset="0"/>
              </a:rPr>
              <a:t>User Mode</a:t>
            </a:r>
          </a:p>
        </p:txBody>
      </p:sp>
      <p:sp>
        <p:nvSpPr>
          <p:cNvPr id="188" name="TextBox 187"/>
          <p:cNvSpPr txBox="1"/>
          <p:nvPr/>
        </p:nvSpPr>
        <p:spPr>
          <a:xfrm>
            <a:off x="6705600" y="2705100"/>
            <a:ext cx="988219" cy="215444"/>
          </a:xfrm>
          <a:prstGeom prst="rect">
            <a:avLst/>
          </a:prstGeom>
          <a:noFill/>
        </p:spPr>
        <p:txBody>
          <a:bodyPr wrap="none" lIns="0" tIns="0" rIns="0" bIns="0" rtlCol="0">
            <a:spAutoFit/>
          </a:bodyPr>
          <a:lstStyle/>
          <a:p>
            <a:r>
              <a:rPr lang="en-US" sz="1400" dirty="0" smtClean="0">
                <a:solidFill>
                  <a:schemeClr val="tx1"/>
                </a:solidFill>
                <a:effectLst>
                  <a:outerShdw blurRad="38100" dist="38100" dir="2700000" algn="tl">
                    <a:srgbClr val="000000">
                      <a:alpha val="43137"/>
                    </a:srgbClr>
                  </a:outerShdw>
                </a:effectLst>
                <a:latin typeface="Trebuchet MS" pitchFamily="34" charset="0"/>
              </a:rPr>
              <a:t>Kernel Mode</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2588" y="228600"/>
            <a:ext cx="8380412" cy="1163395"/>
          </a:xfrm>
        </p:spPr>
        <p:txBody>
          <a:bodyPr/>
          <a:lstStyle/>
          <a:p>
            <a:r>
              <a:rPr lang="en-US" dirty="0" smtClean="0"/>
              <a:t>Code Sample</a:t>
            </a:r>
            <a:br>
              <a:rPr lang="en-US" dirty="0" smtClean="0"/>
            </a:br>
            <a:r>
              <a:rPr lang="en-US" sz="3600" dirty="0" smtClean="0">
                <a:solidFill>
                  <a:schemeClr val="accent1"/>
                </a:solidFill>
              </a:rPr>
              <a:t>How to start and stop </a:t>
            </a:r>
            <a:r>
              <a:rPr lang="en-US" sz="3600" dirty="0" err="1" smtClean="0">
                <a:solidFill>
                  <a:schemeClr val="accent1"/>
                </a:solidFill>
              </a:rPr>
              <a:t>SoftAP</a:t>
            </a:r>
            <a:endParaRPr lang="en-US" dirty="0">
              <a:solidFill>
                <a:schemeClr val="accent1"/>
              </a:solidFill>
            </a:endParaRPr>
          </a:p>
        </p:txBody>
      </p:sp>
      <p:sp>
        <p:nvSpPr>
          <p:cNvPr id="6" name="Rectangle 4"/>
          <p:cNvSpPr>
            <a:spLocks noChangeArrowheads="1"/>
          </p:cNvSpPr>
          <p:nvPr/>
        </p:nvSpPr>
        <p:spPr bwMode="auto">
          <a:xfrm>
            <a:off x="447675" y="1485899"/>
            <a:ext cx="8286750" cy="4657725"/>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200" dirty="0" smtClean="0">
                <a:latin typeface="Lucida Console" pitchFamily="49" charset="0"/>
              </a:rPr>
              <a:t>// open handle</a:t>
            </a:r>
          </a:p>
          <a:p>
            <a:r>
              <a:rPr lang="en-US" sz="1200" dirty="0" err="1" smtClean="0">
                <a:latin typeface="Lucida Console" pitchFamily="49" charset="0"/>
              </a:rPr>
              <a:t>dwError</a:t>
            </a:r>
            <a:r>
              <a:rPr lang="en-US" sz="1200" dirty="0" smtClean="0">
                <a:latin typeface="Lucida Console" pitchFamily="49" charset="0"/>
              </a:rPr>
              <a:t> = </a:t>
            </a:r>
            <a:r>
              <a:rPr lang="en-US" sz="1200" dirty="0" err="1" smtClean="0">
                <a:latin typeface="Lucida Console" pitchFamily="49" charset="0"/>
              </a:rPr>
              <a:t>WlanOpenHandle</a:t>
            </a:r>
            <a:r>
              <a:rPr lang="en-US" sz="1200" dirty="0" smtClean="0">
                <a:latin typeface="Lucida Console" pitchFamily="49" charset="0"/>
              </a:rPr>
              <a:t>( WLAN_API_VERSION_2_0 , NULL, &amp;</a:t>
            </a:r>
            <a:r>
              <a:rPr lang="en-US" sz="1200" dirty="0" err="1" smtClean="0">
                <a:latin typeface="Lucida Console" pitchFamily="49" charset="0"/>
              </a:rPr>
              <a:t>dwNegotiatedVersion</a:t>
            </a:r>
            <a:r>
              <a:rPr lang="en-US" sz="1200" dirty="0" smtClean="0">
                <a:latin typeface="Lucida Console" pitchFamily="49" charset="0"/>
              </a:rPr>
              <a:t>, &amp;</a:t>
            </a:r>
            <a:r>
              <a:rPr lang="en-US" sz="1200" dirty="0" err="1" smtClean="0">
                <a:latin typeface="Lucida Console" pitchFamily="49" charset="0"/>
              </a:rPr>
              <a:t>hClientHandle</a:t>
            </a:r>
            <a:r>
              <a:rPr lang="en-US" sz="1200" dirty="0" smtClean="0">
                <a:latin typeface="Lucida Console" pitchFamily="49" charset="0"/>
              </a:rPr>
              <a:t>);</a:t>
            </a:r>
          </a:p>
          <a:p>
            <a:r>
              <a:rPr lang="en-US" sz="1200" dirty="0" smtClean="0">
                <a:latin typeface="Lucida Console" pitchFamily="49" charset="0"/>
              </a:rPr>
              <a:t>// check return value</a:t>
            </a:r>
          </a:p>
          <a:p>
            <a:r>
              <a:rPr lang="en-US" sz="1200" dirty="0" smtClean="0">
                <a:latin typeface="Lucida Console" pitchFamily="49" charset="0"/>
              </a:rPr>
              <a:t> </a:t>
            </a:r>
          </a:p>
          <a:p>
            <a:r>
              <a:rPr lang="en-US" sz="1200" dirty="0" smtClean="0">
                <a:latin typeface="Lucida Console" pitchFamily="49" charset="0"/>
              </a:rPr>
              <a:t> // configure </a:t>
            </a:r>
            <a:r>
              <a:rPr lang="en-US" sz="1200" dirty="0" err="1" smtClean="0">
                <a:latin typeface="Lucida Console" pitchFamily="49" charset="0"/>
              </a:rPr>
              <a:t>softap</a:t>
            </a:r>
            <a:endParaRPr lang="en-US" sz="1200" dirty="0" smtClean="0">
              <a:latin typeface="Lucida Console" pitchFamily="49" charset="0"/>
            </a:endParaRPr>
          </a:p>
          <a:p>
            <a:r>
              <a:rPr lang="en-US" sz="1200" dirty="0" err="1" smtClean="0">
                <a:latin typeface="Lucida Console" pitchFamily="49" charset="0"/>
              </a:rPr>
              <a:t>dwError</a:t>
            </a:r>
            <a:r>
              <a:rPr lang="en-US" sz="1200" dirty="0" smtClean="0">
                <a:latin typeface="Lucida Console" pitchFamily="49" charset="0"/>
              </a:rPr>
              <a:t> = </a:t>
            </a:r>
            <a:r>
              <a:rPr lang="en-US" sz="1200" dirty="0" err="1" smtClean="0">
                <a:latin typeface="Lucida Console" pitchFamily="49" charset="0"/>
              </a:rPr>
              <a:t>WlanHostedNetworkInitSettings</a:t>
            </a:r>
            <a:r>
              <a:rPr lang="en-US" sz="1200" dirty="0" smtClean="0">
                <a:latin typeface="Lucida Console" pitchFamily="49" charset="0"/>
              </a:rPr>
              <a:t>( </a:t>
            </a:r>
            <a:r>
              <a:rPr lang="en-US" sz="1200" dirty="0" err="1" smtClean="0">
                <a:latin typeface="Lucida Console" pitchFamily="49" charset="0"/>
              </a:rPr>
              <a:t>hClientHandle</a:t>
            </a:r>
            <a:r>
              <a:rPr lang="en-US" sz="1200" dirty="0" smtClean="0">
                <a:latin typeface="Lucida Console" pitchFamily="49" charset="0"/>
              </a:rPr>
              <a:t>, &amp;</a:t>
            </a:r>
            <a:r>
              <a:rPr lang="en-US" sz="1200" dirty="0" err="1" smtClean="0">
                <a:latin typeface="Lucida Console" pitchFamily="49" charset="0"/>
              </a:rPr>
              <a:t>FailReason</a:t>
            </a:r>
            <a:r>
              <a:rPr lang="en-US" sz="1200" dirty="0" smtClean="0">
                <a:latin typeface="Lucida Console" pitchFamily="49" charset="0"/>
              </a:rPr>
              <a:t>, NULL );</a:t>
            </a:r>
          </a:p>
          <a:p>
            <a:r>
              <a:rPr lang="en-US" sz="1200" dirty="0" smtClean="0">
                <a:latin typeface="Lucida Console" pitchFamily="49" charset="0"/>
              </a:rPr>
              <a:t>// check return value</a:t>
            </a:r>
          </a:p>
          <a:p>
            <a:r>
              <a:rPr lang="en-US" sz="1200" dirty="0" smtClean="0">
                <a:latin typeface="Lucida Console" pitchFamily="49" charset="0"/>
              </a:rPr>
              <a:t> </a:t>
            </a:r>
          </a:p>
          <a:p>
            <a:r>
              <a:rPr lang="en-US" sz="1200" dirty="0" smtClean="0">
                <a:latin typeface="Lucida Console" pitchFamily="49" charset="0"/>
              </a:rPr>
              <a:t> // start </a:t>
            </a:r>
            <a:r>
              <a:rPr lang="en-US" sz="1200" dirty="0" err="1" smtClean="0">
                <a:latin typeface="Lucida Console" pitchFamily="49" charset="0"/>
              </a:rPr>
              <a:t>softap</a:t>
            </a:r>
            <a:endParaRPr lang="en-US" sz="1200" dirty="0" smtClean="0">
              <a:latin typeface="Lucida Console" pitchFamily="49" charset="0"/>
            </a:endParaRPr>
          </a:p>
          <a:p>
            <a:r>
              <a:rPr lang="en-US" sz="1200" dirty="0" err="1" smtClean="0">
                <a:latin typeface="Lucida Console" pitchFamily="49" charset="0"/>
              </a:rPr>
              <a:t>dwError</a:t>
            </a:r>
            <a:r>
              <a:rPr lang="en-US" sz="1200" dirty="0" smtClean="0">
                <a:latin typeface="Lucida Console" pitchFamily="49" charset="0"/>
              </a:rPr>
              <a:t> = </a:t>
            </a:r>
            <a:r>
              <a:rPr lang="en-US" sz="1200" dirty="0" err="1" smtClean="0">
                <a:latin typeface="Lucida Console" pitchFamily="49" charset="0"/>
              </a:rPr>
              <a:t>WlanHostedNetworkStartUsing</a:t>
            </a:r>
            <a:r>
              <a:rPr lang="en-US" sz="1200" dirty="0" smtClean="0">
                <a:latin typeface="Lucida Console" pitchFamily="49" charset="0"/>
              </a:rPr>
              <a:t>( </a:t>
            </a:r>
            <a:r>
              <a:rPr lang="en-US" sz="1200" dirty="0" err="1" smtClean="0">
                <a:latin typeface="Lucida Console" pitchFamily="49" charset="0"/>
              </a:rPr>
              <a:t>hClientHandle</a:t>
            </a:r>
            <a:r>
              <a:rPr lang="en-US" sz="1200" dirty="0" smtClean="0">
                <a:latin typeface="Lucida Console" pitchFamily="49" charset="0"/>
              </a:rPr>
              <a:t>, &amp;</a:t>
            </a:r>
            <a:r>
              <a:rPr lang="en-US" sz="1200" dirty="0" err="1" smtClean="0">
                <a:latin typeface="Lucida Console" pitchFamily="49" charset="0"/>
              </a:rPr>
              <a:t>FailReason</a:t>
            </a:r>
            <a:r>
              <a:rPr lang="en-US" sz="1200" dirty="0" smtClean="0">
                <a:latin typeface="Lucida Console" pitchFamily="49" charset="0"/>
              </a:rPr>
              <a:t>, NULL ) ;</a:t>
            </a:r>
          </a:p>
          <a:p>
            <a:r>
              <a:rPr lang="en-US" sz="1200" dirty="0" smtClean="0">
                <a:latin typeface="Lucida Console" pitchFamily="49" charset="0"/>
              </a:rPr>
              <a:t>// check return value</a:t>
            </a:r>
          </a:p>
          <a:p>
            <a:r>
              <a:rPr lang="en-US" sz="1200" dirty="0" smtClean="0">
                <a:latin typeface="Lucida Console" pitchFamily="49" charset="0"/>
              </a:rPr>
              <a:t> </a:t>
            </a:r>
          </a:p>
          <a:p>
            <a:r>
              <a:rPr lang="en-US" sz="1200" dirty="0" smtClean="0">
                <a:latin typeface="Lucida Console" pitchFamily="49" charset="0"/>
              </a:rPr>
              <a:t>// use </a:t>
            </a:r>
            <a:r>
              <a:rPr lang="en-US" sz="1200" dirty="0" err="1" smtClean="0">
                <a:latin typeface="Lucida Console" pitchFamily="49" charset="0"/>
              </a:rPr>
              <a:t>softap</a:t>
            </a:r>
            <a:endParaRPr lang="en-US" sz="1200" dirty="0" smtClean="0">
              <a:latin typeface="Lucida Console" pitchFamily="49" charset="0"/>
            </a:endParaRPr>
          </a:p>
          <a:p>
            <a:r>
              <a:rPr lang="en-US" sz="1200" dirty="0" smtClean="0">
                <a:latin typeface="Lucida Console" pitchFamily="49" charset="0"/>
              </a:rPr>
              <a:t> </a:t>
            </a:r>
          </a:p>
          <a:p>
            <a:r>
              <a:rPr lang="en-US" sz="1200" dirty="0" smtClean="0">
                <a:latin typeface="Lucida Console" pitchFamily="49" charset="0"/>
              </a:rPr>
              <a:t>// stop </a:t>
            </a:r>
            <a:r>
              <a:rPr lang="en-US" sz="1200" dirty="0" err="1" smtClean="0">
                <a:latin typeface="Lucida Console" pitchFamily="49" charset="0"/>
              </a:rPr>
              <a:t>softap</a:t>
            </a:r>
            <a:endParaRPr lang="en-US" sz="1200" dirty="0" smtClean="0">
              <a:latin typeface="Lucida Console" pitchFamily="49" charset="0"/>
            </a:endParaRPr>
          </a:p>
          <a:p>
            <a:r>
              <a:rPr lang="en-US" sz="1200" dirty="0" err="1" smtClean="0">
                <a:latin typeface="Lucida Console" pitchFamily="49" charset="0"/>
              </a:rPr>
              <a:t>dwError</a:t>
            </a:r>
            <a:r>
              <a:rPr lang="en-US" sz="1200" dirty="0" smtClean="0">
                <a:latin typeface="Lucida Console" pitchFamily="49" charset="0"/>
              </a:rPr>
              <a:t> = </a:t>
            </a:r>
            <a:r>
              <a:rPr lang="en-US" sz="1200" dirty="0" err="1" smtClean="0">
                <a:latin typeface="Lucida Console" pitchFamily="49" charset="0"/>
              </a:rPr>
              <a:t>WlanHostedNetworkStopUsing</a:t>
            </a:r>
            <a:r>
              <a:rPr lang="en-US" sz="1200" dirty="0" smtClean="0">
                <a:latin typeface="Lucida Console" pitchFamily="49" charset="0"/>
              </a:rPr>
              <a:t>( </a:t>
            </a:r>
            <a:r>
              <a:rPr lang="en-US" sz="1200" dirty="0" err="1" smtClean="0">
                <a:latin typeface="Lucida Console" pitchFamily="49" charset="0"/>
              </a:rPr>
              <a:t>hClientHandle</a:t>
            </a:r>
            <a:r>
              <a:rPr lang="en-US" sz="1200" dirty="0" smtClean="0">
                <a:latin typeface="Lucida Console" pitchFamily="49" charset="0"/>
              </a:rPr>
              <a:t>, &amp;</a:t>
            </a:r>
            <a:r>
              <a:rPr lang="en-US" sz="1200" dirty="0" err="1" smtClean="0">
                <a:latin typeface="Lucida Console" pitchFamily="49" charset="0"/>
              </a:rPr>
              <a:t>FailReason</a:t>
            </a:r>
            <a:r>
              <a:rPr lang="en-US" sz="1200" dirty="0" smtClean="0">
                <a:latin typeface="Lucida Console" pitchFamily="49" charset="0"/>
              </a:rPr>
              <a:t>, NULL ) ;</a:t>
            </a:r>
          </a:p>
          <a:p>
            <a:r>
              <a:rPr lang="en-US" sz="1200" dirty="0" smtClean="0">
                <a:latin typeface="Lucida Console" pitchFamily="49" charset="0"/>
              </a:rPr>
              <a:t>// check return value</a:t>
            </a:r>
          </a:p>
          <a:p>
            <a:r>
              <a:rPr lang="en-US" sz="1200" dirty="0" smtClean="0">
                <a:latin typeface="Lucida Console" pitchFamily="49" charset="0"/>
              </a:rPr>
              <a:t>  </a:t>
            </a:r>
          </a:p>
          <a:p>
            <a:r>
              <a:rPr lang="en-US" sz="1200" dirty="0" smtClean="0">
                <a:latin typeface="Lucida Console" pitchFamily="49" charset="0"/>
              </a:rPr>
              <a:t>// close handle</a:t>
            </a:r>
          </a:p>
          <a:p>
            <a:r>
              <a:rPr lang="en-US" sz="1200" dirty="0" err="1" smtClean="0">
                <a:latin typeface="Lucida Console" pitchFamily="49" charset="0"/>
              </a:rPr>
              <a:t>dwError</a:t>
            </a:r>
            <a:r>
              <a:rPr lang="en-US" sz="1200" dirty="0" smtClean="0">
                <a:latin typeface="Lucida Console" pitchFamily="49" charset="0"/>
              </a:rPr>
              <a:t> = </a:t>
            </a:r>
            <a:r>
              <a:rPr lang="en-US" sz="1200" dirty="0" err="1" smtClean="0">
                <a:latin typeface="Lucida Console" pitchFamily="49" charset="0"/>
              </a:rPr>
              <a:t>WlanCloseHandle</a:t>
            </a:r>
            <a:r>
              <a:rPr lang="en-US" sz="1200" dirty="0" smtClean="0">
                <a:latin typeface="Lucida Console" pitchFamily="49" charset="0"/>
              </a:rPr>
              <a:t>(</a:t>
            </a:r>
            <a:r>
              <a:rPr lang="en-US" sz="1200" dirty="0" err="1" smtClean="0">
                <a:latin typeface="Lucida Console" pitchFamily="49" charset="0"/>
              </a:rPr>
              <a:t>hClientHandle</a:t>
            </a:r>
            <a:r>
              <a:rPr lang="en-US" sz="1200" dirty="0" smtClean="0">
                <a:latin typeface="Lucida Console" pitchFamily="49" charset="0"/>
              </a:rPr>
              <a:t>, NULL);</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863</Words>
  <Application>Microsoft Office PowerPoint</Application>
  <PresentationFormat>On-screen Show (4:3)</PresentationFormat>
  <Paragraphs>171</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WinHEC 2008 Template_NEW_9.22.08</vt:lpstr>
      <vt:lpstr>Slide 1</vt:lpstr>
      <vt:lpstr>Wireless LAN Enhancements In Windows 7</vt:lpstr>
      <vt:lpstr>Agenda</vt:lpstr>
      <vt:lpstr>Market Drivers</vt:lpstr>
      <vt:lpstr>Win7 Enhancements </vt:lpstr>
      <vt:lpstr>SoftAP/VWiFi Functionality</vt:lpstr>
      <vt:lpstr>Enabling Scenarios</vt:lpstr>
      <vt:lpstr>SoftAP/VWiFi Architecture</vt:lpstr>
      <vt:lpstr>Code Sample How to start and stop SoftAP</vt:lpstr>
      <vt:lpstr>SoftAP/Virtual WiFi</vt:lpstr>
      <vt:lpstr>Demo Applications</vt:lpstr>
      <vt:lpstr>Call To Action</vt:lpstr>
      <vt:lpstr>Additional Resources</vt:lpstr>
      <vt:lpstr>Q&amp;A</vt:lpstr>
      <vt:lpstr>Please Complete A Session Evaluation Form Your input is important!</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2008-11-12T06:58:21Z</dcterms:created>
  <dcterms:modified xsi:type="dcterms:W3CDTF">2008-11-12T06:58:27Z</dcterms:modified>
</cp:coreProperties>
</file>