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26"/>
  </p:notesMasterIdLst>
  <p:handoutMasterIdLst>
    <p:handoutMasterId r:id="rId27"/>
  </p:handoutMasterIdLst>
  <p:sldIdLst>
    <p:sldId id="257" r:id="rId2"/>
    <p:sldId id="258" r:id="rId3"/>
    <p:sldId id="277" r:id="rId4"/>
    <p:sldId id="307" r:id="rId5"/>
    <p:sldId id="299" r:id="rId6"/>
    <p:sldId id="279" r:id="rId7"/>
    <p:sldId id="300" r:id="rId8"/>
    <p:sldId id="310" r:id="rId9"/>
    <p:sldId id="304" r:id="rId10"/>
    <p:sldId id="285" r:id="rId11"/>
    <p:sldId id="287" r:id="rId12"/>
    <p:sldId id="289" r:id="rId13"/>
    <p:sldId id="311" r:id="rId14"/>
    <p:sldId id="312" r:id="rId15"/>
    <p:sldId id="313" r:id="rId16"/>
    <p:sldId id="314" r:id="rId17"/>
    <p:sldId id="270" r:id="rId18"/>
    <p:sldId id="271" r:id="rId19"/>
    <p:sldId id="296" r:id="rId20"/>
    <p:sldId id="305" r:id="rId21"/>
    <p:sldId id="308" r:id="rId22"/>
    <p:sldId id="309" r:id="rId23"/>
    <p:sldId id="315" r:id="rId24"/>
    <p:sldId id="272"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IN" dirty="0"/>
          </a:p>
        </p:txBody>
      </p:sp>
      <p:sp>
        <p:nvSpPr>
          <p:cNvPr id="4" name="Slide Number Placeholder 3"/>
          <p:cNvSpPr>
            <a:spLocks noGrp="1"/>
          </p:cNvSpPr>
          <p:nvPr>
            <p:ph type="sldNum" sz="quarter" idx="10"/>
          </p:nvPr>
        </p:nvSpPr>
        <p:spPr/>
        <p:txBody>
          <a:bodyPr/>
          <a:lstStyle/>
          <a:p>
            <a:fld id="{6AE1E7DC-D282-4E2D-907B-792688D21FBD}"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mailto:win7mb@microsoft.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msdn.microsoft.com/en-us/library/ms680573(VS.85).asp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www.microsoft.com/whdc/default.mspx" TargetMode="External"/><Relationship Id="rId4" Type="http://schemas.openxmlformats.org/officeDocument/2006/relationships/hyperlink" Target="http://msdn.microsoft.com/en-us/library/sd10k43k(VS.80).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2.xml"/><Relationship Id="rId16"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sz="4000" smtClean="0"/>
              <a:t>Custom Features</a:t>
            </a:r>
            <a:endParaRPr lang="en-IN" sz="4000" dirty="0"/>
          </a:p>
        </p:txBody>
      </p:sp>
      <p:sp>
        <p:nvSpPr>
          <p:cNvPr id="3" name="Text Placeholder 2"/>
          <p:cNvSpPr>
            <a:spLocks noGrp="1"/>
          </p:cNvSpPr>
          <p:nvPr>
            <p:ph type="body" idx="1"/>
          </p:nvPr>
        </p:nvSpPr>
        <p:spPr>
          <a:xfrm>
            <a:off x="382588" y="1408176"/>
            <a:ext cx="4678939" cy="4669351"/>
          </a:xfrm>
        </p:spPr>
        <p:txBody>
          <a:bodyPr/>
          <a:lstStyle/>
          <a:p>
            <a:pPr>
              <a:lnSpc>
                <a:spcPct val="100000"/>
              </a:lnSpc>
            </a:pPr>
            <a:r>
              <a:rPr lang="en-US" sz="2000" dirty="0" smtClean="0"/>
              <a:t>Framework provides vendor-specific API to implement custom features</a:t>
            </a:r>
          </a:p>
          <a:p>
            <a:pPr>
              <a:lnSpc>
                <a:spcPct val="100000"/>
              </a:lnSpc>
            </a:pPr>
            <a:r>
              <a:rPr lang="en-US" sz="2000" dirty="0" smtClean="0"/>
              <a:t>WWAN Service provides a pass-through control path for Windows 7 applications to communicate with IHV drivers</a:t>
            </a:r>
          </a:p>
          <a:p>
            <a:pPr>
              <a:lnSpc>
                <a:spcPct val="100000"/>
              </a:lnSpc>
            </a:pPr>
            <a:r>
              <a:rPr lang="en-US" sz="2000" dirty="0" smtClean="0"/>
              <a:t>Usage Example</a:t>
            </a:r>
          </a:p>
          <a:p>
            <a:pPr lvl="1">
              <a:lnSpc>
                <a:spcPct val="100000"/>
              </a:lnSpc>
            </a:pPr>
            <a:r>
              <a:rPr lang="en-US" sz="1800" dirty="0" smtClean="0"/>
              <a:t>SIM Tool Kit Commands</a:t>
            </a:r>
          </a:p>
          <a:p>
            <a:pPr lvl="1">
              <a:lnSpc>
                <a:spcPct val="100000"/>
              </a:lnSpc>
            </a:pPr>
            <a:r>
              <a:rPr lang="en-US" sz="1800" dirty="0" smtClean="0"/>
              <a:t>USSD Commands</a:t>
            </a:r>
          </a:p>
          <a:p>
            <a:pPr lvl="1">
              <a:lnSpc>
                <a:spcPct val="100000"/>
              </a:lnSpc>
            </a:pPr>
            <a:r>
              <a:rPr lang="en-US" sz="1800" dirty="0" smtClean="0"/>
              <a:t>Phone Book Commands</a:t>
            </a:r>
          </a:p>
          <a:p>
            <a:pPr lvl="1">
              <a:lnSpc>
                <a:spcPct val="100000"/>
              </a:lnSpc>
            </a:pPr>
            <a:r>
              <a:rPr lang="en-US" sz="1800" dirty="0" smtClean="0"/>
              <a:t>Voice Commands </a:t>
            </a:r>
          </a:p>
          <a:p>
            <a:pPr lvl="1">
              <a:lnSpc>
                <a:spcPct val="100000"/>
              </a:lnSpc>
            </a:pPr>
            <a:r>
              <a:rPr lang="en-US" sz="2000" dirty="0" smtClean="0"/>
              <a:t>And more…</a:t>
            </a:r>
          </a:p>
        </p:txBody>
      </p:sp>
      <p:sp>
        <p:nvSpPr>
          <p:cNvPr id="14" name="Rectangle 228"/>
          <p:cNvSpPr>
            <a:spLocks noChangeArrowheads="1"/>
          </p:cNvSpPr>
          <p:nvPr/>
        </p:nvSpPr>
        <p:spPr bwMode="grayWhite">
          <a:xfrm>
            <a:off x="6048388" y="5251476"/>
            <a:ext cx="2438400"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MB Miniport Driver</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5" name="Rectangle 227"/>
          <p:cNvSpPr>
            <a:spLocks noChangeArrowheads="1"/>
          </p:cNvSpPr>
          <p:nvPr/>
        </p:nvSpPr>
        <p:spPr bwMode="auto">
          <a:xfrm>
            <a:off x="5905512" y="3217871"/>
            <a:ext cx="2857488" cy="35719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Service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 name="Up-Down Arrow 15"/>
          <p:cNvSpPr/>
          <p:nvPr/>
        </p:nvSpPr>
        <p:spPr>
          <a:xfrm>
            <a:off x="7191396" y="2074863"/>
            <a:ext cx="285752" cy="3143272"/>
          </a:xfrm>
          <a:prstGeom prst="upDownArrow">
            <a:avLst/>
          </a:prstGeom>
          <a:gradFill>
            <a:gsLst>
              <a:gs pos="0">
                <a:srgbClr val="5E91E4"/>
              </a:gs>
              <a:gs pos="50000">
                <a:srgbClr val="5E91E4">
                  <a:gamma/>
                  <a:tint val="53725"/>
                  <a:invGamma/>
                </a:srgbClr>
              </a:gs>
              <a:gs pos="100000">
                <a:srgbClr val="5E91E4"/>
              </a:gs>
            </a:gsLst>
            <a:lin ang="27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7" name="Rectangle 233"/>
          <p:cNvSpPr>
            <a:spLocks noChangeArrowheads="1"/>
          </p:cNvSpPr>
          <p:nvPr/>
        </p:nvSpPr>
        <p:spPr bwMode="blackWhite">
          <a:xfrm>
            <a:off x="5905512" y="1417638"/>
            <a:ext cx="2786082"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3rd Party  Apps/Connection Managers</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TextBox 17"/>
          <p:cNvSpPr txBox="1"/>
          <p:nvPr/>
        </p:nvSpPr>
        <p:spPr>
          <a:xfrm rot="16200000">
            <a:off x="6084474" y="4252958"/>
            <a:ext cx="1572033" cy="215444"/>
          </a:xfrm>
          <a:prstGeom prst="rect">
            <a:avLst/>
          </a:prstGeom>
          <a:noFill/>
        </p:spPr>
        <p:txBody>
          <a:bodyPr wrap="square" rtlCol="0">
            <a:spAutoFit/>
          </a:bodyPr>
          <a:lstStyle/>
          <a:p>
            <a:r>
              <a:rPr lang="en-US" sz="800" dirty="0" smtClean="0"/>
              <a:t>OID_WWAN_VENDOR_SPECIFIC</a:t>
            </a:r>
            <a:endParaRPr lang="en-IN" sz="800" dirty="0"/>
          </a:p>
        </p:txBody>
      </p:sp>
      <p:cxnSp>
        <p:nvCxnSpPr>
          <p:cNvPr id="19" name="Straight Arrow Connector 18"/>
          <p:cNvCxnSpPr/>
          <p:nvPr/>
        </p:nvCxnSpPr>
        <p:spPr>
          <a:xfrm rot="5400000">
            <a:off x="6091871" y="4395803"/>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7210397" y="4165566"/>
            <a:ext cx="1214843" cy="461665"/>
          </a:xfrm>
          <a:prstGeom prst="rect">
            <a:avLst/>
          </a:prstGeom>
          <a:noFill/>
        </p:spPr>
        <p:txBody>
          <a:bodyPr wrap="square" rtlCol="0">
            <a:spAutoFit/>
          </a:bodyPr>
          <a:lstStyle/>
          <a:p>
            <a:r>
              <a:rPr lang="en-US" sz="800" dirty="0" smtClean="0"/>
              <a:t>NDIS_STATUS_WWAN_</a:t>
            </a:r>
          </a:p>
          <a:p>
            <a:endParaRPr lang="en-US" sz="800" dirty="0" smtClean="0"/>
          </a:p>
          <a:p>
            <a:r>
              <a:rPr lang="en-US" sz="800" dirty="0" smtClean="0"/>
              <a:t>VENDOR_SPECIFIC</a:t>
            </a:r>
            <a:endParaRPr lang="en-IN" sz="800" dirty="0"/>
          </a:p>
        </p:txBody>
      </p:sp>
      <p:cxnSp>
        <p:nvCxnSpPr>
          <p:cNvPr id="21" name="Straight Arrow Connector 20"/>
          <p:cNvCxnSpPr/>
          <p:nvPr/>
        </p:nvCxnSpPr>
        <p:spPr>
          <a:xfrm rot="5400000">
            <a:off x="7134231" y="4395803"/>
            <a:ext cx="1357322" cy="1588"/>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6049970" y="2246896"/>
            <a:ext cx="1572033" cy="215444"/>
          </a:xfrm>
          <a:prstGeom prst="rect">
            <a:avLst/>
          </a:prstGeom>
          <a:noFill/>
        </p:spPr>
        <p:txBody>
          <a:bodyPr wrap="square" rtlCol="0">
            <a:spAutoFit/>
          </a:bodyPr>
          <a:lstStyle/>
          <a:p>
            <a:r>
              <a:rPr lang="en-US" sz="800" dirty="0" smtClean="0"/>
              <a:t>Set </a:t>
            </a:r>
            <a:r>
              <a:rPr lang="en-US" sz="800" dirty="0" err="1" smtClean="0"/>
              <a:t>VendorSpecific</a:t>
            </a:r>
            <a:endParaRPr lang="en-IN" sz="800" dirty="0"/>
          </a:p>
        </p:txBody>
      </p:sp>
      <p:cxnSp>
        <p:nvCxnSpPr>
          <p:cNvPr id="23" name="Straight Arrow Connector 22"/>
          <p:cNvCxnSpPr/>
          <p:nvPr/>
        </p:nvCxnSpPr>
        <p:spPr>
          <a:xfrm rot="5400000">
            <a:off x="6405577" y="2646366"/>
            <a:ext cx="1000131" cy="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7333508" y="2431289"/>
            <a:ext cx="1214843" cy="215444"/>
          </a:xfrm>
          <a:prstGeom prst="rect">
            <a:avLst/>
          </a:prstGeom>
          <a:noFill/>
        </p:spPr>
        <p:txBody>
          <a:bodyPr wrap="square" rtlCol="0">
            <a:spAutoFit/>
          </a:bodyPr>
          <a:lstStyle/>
          <a:p>
            <a:r>
              <a:rPr lang="en-US" sz="800" dirty="0" err="1" smtClean="0"/>
              <a:t>OnEventNotification</a:t>
            </a:r>
            <a:endParaRPr lang="en-IN" sz="800" dirty="0"/>
          </a:p>
        </p:txBody>
      </p:sp>
      <p:cxnSp>
        <p:nvCxnSpPr>
          <p:cNvPr id="25" name="Straight Arrow Connector 24"/>
          <p:cNvCxnSpPr/>
          <p:nvPr/>
        </p:nvCxnSpPr>
        <p:spPr>
          <a:xfrm rot="16200000" flipH="1">
            <a:off x="7401054" y="2663948"/>
            <a:ext cx="810341" cy="11753"/>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5809488" y="1417638"/>
            <a:ext cx="2953512" cy="196596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a:xfrm>
            <a:off x="382588" y="228600"/>
            <a:ext cx="8380412" cy="609398"/>
          </a:xfrm>
        </p:spPr>
        <p:txBody>
          <a:bodyPr/>
          <a:lstStyle/>
          <a:p>
            <a:r>
              <a:rPr lang="en-IN" sz="4400" dirty="0" smtClean="0"/>
              <a:t>API</a:t>
            </a:r>
            <a:r>
              <a:rPr sz="4400" smtClean="0"/>
              <a:t> Object Model</a:t>
            </a:r>
            <a:endParaRPr lang="en-IN" sz="4400" dirty="0"/>
          </a:p>
        </p:txBody>
      </p:sp>
      <p:sp>
        <p:nvSpPr>
          <p:cNvPr id="3" name="Text Placeholder 2"/>
          <p:cNvSpPr>
            <a:spLocks noGrp="1"/>
          </p:cNvSpPr>
          <p:nvPr>
            <p:ph type="body" idx="1"/>
          </p:nvPr>
        </p:nvSpPr>
        <p:spPr>
          <a:xfrm>
            <a:off x="381000" y="1389888"/>
            <a:ext cx="4939145" cy="3721532"/>
          </a:xfrm>
        </p:spPr>
        <p:txBody>
          <a:bodyPr/>
          <a:lstStyle/>
          <a:p>
            <a:pPr>
              <a:lnSpc>
                <a:spcPct val="80000"/>
              </a:lnSpc>
              <a:buNone/>
            </a:pPr>
            <a:r>
              <a:rPr lang="en-US" sz="2800" dirty="0" smtClean="0"/>
              <a:t>Entities involved in MB API</a:t>
            </a:r>
          </a:p>
          <a:p>
            <a:pPr>
              <a:lnSpc>
                <a:spcPct val="80000"/>
              </a:lnSpc>
            </a:pPr>
            <a:r>
              <a:rPr lang="en-US" sz="2400" dirty="0" smtClean="0"/>
              <a:t>MB API Library</a:t>
            </a:r>
          </a:p>
          <a:p>
            <a:pPr lvl="1">
              <a:lnSpc>
                <a:spcPct val="80000"/>
              </a:lnSpc>
            </a:pPr>
            <a:r>
              <a:rPr lang="en-US" sz="2000" dirty="0" smtClean="0"/>
              <a:t>API library code hosting the COM objects</a:t>
            </a:r>
          </a:p>
          <a:p>
            <a:pPr lvl="1">
              <a:lnSpc>
                <a:spcPct val="80000"/>
              </a:lnSpc>
            </a:pPr>
            <a:r>
              <a:rPr lang="en-US" sz="2000" dirty="0" smtClean="0"/>
              <a:t>Runs as part of application process</a:t>
            </a:r>
          </a:p>
          <a:p>
            <a:pPr>
              <a:lnSpc>
                <a:spcPct val="80000"/>
              </a:lnSpc>
            </a:pPr>
            <a:r>
              <a:rPr lang="en-US" sz="2800" dirty="0" smtClean="0"/>
              <a:t>API defines three types of COM interfaces</a:t>
            </a:r>
          </a:p>
          <a:p>
            <a:pPr lvl="1">
              <a:lnSpc>
                <a:spcPct val="80000"/>
              </a:lnSpc>
            </a:pPr>
            <a:r>
              <a:rPr lang="en-US" sz="2400" dirty="0" smtClean="0"/>
              <a:t>Manager Object Interface</a:t>
            </a:r>
          </a:p>
          <a:p>
            <a:pPr lvl="1">
              <a:lnSpc>
                <a:spcPct val="80000"/>
              </a:lnSpc>
            </a:pPr>
            <a:r>
              <a:rPr lang="en-US" sz="2400" dirty="0" smtClean="0"/>
              <a:t>Function Object Interface</a:t>
            </a:r>
          </a:p>
          <a:p>
            <a:pPr lvl="1">
              <a:lnSpc>
                <a:spcPct val="80000"/>
              </a:lnSpc>
            </a:pPr>
            <a:r>
              <a:rPr lang="en-US" sz="2400" dirty="0" smtClean="0"/>
              <a:t>Call back Interface</a:t>
            </a:r>
          </a:p>
        </p:txBody>
      </p:sp>
      <p:sp>
        <p:nvSpPr>
          <p:cNvPr id="34" name="Rectangle 33"/>
          <p:cNvSpPr/>
          <p:nvPr/>
        </p:nvSpPr>
        <p:spPr bwMode="auto">
          <a:xfrm>
            <a:off x="6361176" y="2618550"/>
            <a:ext cx="2002536"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MB API Library</a:t>
            </a:r>
            <a:endParaRPr lang="en-IN" sz="12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9" name="Up-Down Arrow 38"/>
          <p:cNvSpPr/>
          <p:nvPr/>
        </p:nvSpPr>
        <p:spPr>
          <a:xfrm>
            <a:off x="7117670" y="2222302"/>
            <a:ext cx="285752" cy="365768"/>
          </a:xfrm>
          <a:prstGeom prst="up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sz="12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0" name="Up-Down Arrow 39"/>
          <p:cNvSpPr/>
          <p:nvPr/>
        </p:nvSpPr>
        <p:spPr>
          <a:xfrm>
            <a:off x="7087190" y="3151942"/>
            <a:ext cx="285752" cy="835160"/>
          </a:xfrm>
          <a:prstGeom prst="up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sz="12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1" name="Up-Down Arrow 40"/>
          <p:cNvSpPr/>
          <p:nvPr/>
        </p:nvSpPr>
        <p:spPr>
          <a:xfrm>
            <a:off x="7129862" y="4419910"/>
            <a:ext cx="285752" cy="463304"/>
          </a:xfrm>
          <a:prstGeom prst="up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sz="12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3" name="Rectangle 233"/>
          <p:cNvSpPr>
            <a:spLocks noChangeArrowheads="1"/>
          </p:cNvSpPr>
          <p:nvPr/>
        </p:nvSpPr>
        <p:spPr bwMode="blackWhite">
          <a:xfrm>
            <a:off x="6399280" y="1624980"/>
            <a:ext cx="1763225"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3rd Party </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Connection Manager</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4" name="Rectangle 227"/>
          <p:cNvSpPr>
            <a:spLocks noChangeArrowheads="1"/>
          </p:cNvSpPr>
          <p:nvPr/>
        </p:nvSpPr>
        <p:spPr bwMode="auto">
          <a:xfrm>
            <a:off x="5840930" y="4023678"/>
            <a:ext cx="2857488" cy="35719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Service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5" name="Rectangle 228"/>
          <p:cNvSpPr>
            <a:spLocks noChangeArrowheads="1"/>
          </p:cNvSpPr>
          <p:nvPr/>
        </p:nvSpPr>
        <p:spPr bwMode="grayWhite">
          <a:xfrm>
            <a:off x="5873496" y="4895995"/>
            <a:ext cx="2852928"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MB Miniport Driver</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Oval 11"/>
          <p:cNvSpPr/>
          <p:nvPr/>
        </p:nvSpPr>
        <p:spPr bwMode="auto">
          <a:xfrm>
            <a:off x="6614160" y="2633790"/>
            <a:ext cx="1417320" cy="512064"/>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Manager Object Interface</a:t>
            </a:r>
            <a:endParaRPr lang="en-IN" dirty="0"/>
          </a:p>
        </p:txBody>
      </p:sp>
      <p:sp>
        <p:nvSpPr>
          <p:cNvPr id="3" name="Text Placeholder 2"/>
          <p:cNvSpPr>
            <a:spLocks noGrp="1"/>
          </p:cNvSpPr>
          <p:nvPr>
            <p:ph type="body" idx="1"/>
          </p:nvPr>
        </p:nvSpPr>
        <p:spPr>
          <a:xfrm>
            <a:off x="355156" y="4693090"/>
            <a:ext cx="8407844" cy="1194173"/>
          </a:xfrm>
        </p:spPr>
        <p:txBody>
          <a:bodyPr/>
          <a:lstStyle/>
          <a:p>
            <a:pPr>
              <a:lnSpc>
                <a:spcPct val="80000"/>
              </a:lnSpc>
            </a:pPr>
            <a:r>
              <a:rPr lang="en-US" sz="2400" dirty="0" smtClean="0"/>
              <a:t>Root of object hierarchy</a:t>
            </a:r>
          </a:p>
          <a:p>
            <a:pPr>
              <a:lnSpc>
                <a:spcPct val="80000"/>
              </a:lnSpc>
            </a:pPr>
            <a:r>
              <a:rPr lang="en-US" sz="2400" dirty="0" smtClean="0"/>
              <a:t>Provides methods to enumerate function objects</a:t>
            </a:r>
          </a:p>
          <a:p>
            <a:pPr>
              <a:lnSpc>
                <a:spcPct val="80000"/>
              </a:lnSpc>
            </a:pPr>
            <a:r>
              <a:rPr lang="en-US" sz="2400" dirty="0" smtClean="0"/>
              <a:t>Provides mechanism to register for change notification</a:t>
            </a:r>
          </a:p>
        </p:txBody>
      </p:sp>
      <p:grpSp>
        <p:nvGrpSpPr>
          <p:cNvPr id="9" name="Group 8"/>
          <p:cNvGrpSpPr/>
          <p:nvPr/>
        </p:nvGrpSpPr>
        <p:grpSpPr>
          <a:xfrm>
            <a:off x="381000" y="1417638"/>
            <a:ext cx="7726679" cy="3026664"/>
            <a:chOff x="530352" y="1133856"/>
            <a:chExt cx="7726679" cy="3026664"/>
          </a:xfrm>
        </p:grpSpPr>
        <p:sp>
          <p:nvSpPr>
            <p:cNvPr id="7" name="Rectangle 6"/>
            <p:cNvSpPr>
              <a:spLocks noChangeArrowheads="1"/>
            </p:cNvSpPr>
            <p:nvPr/>
          </p:nvSpPr>
          <p:spPr bwMode="auto">
            <a:xfrm>
              <a:off x="530352" y="1133856"/>
              <a:ext cx="7726679" cy="3026664"/>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050" dirty="0" smtClean="0">
                  <a:solidFill>
                    <a:schemeClr val="tx2"/>
                  </a:solidFill>
                  <a:effectLst>
                    <a:outerShdw blurRad="38100" dist="38100" dir="2700000" algn="tl">
                      <a:srgbClr val="000000">
                        <a:alpha val="43137"/>
                      </a:srgbClr>
                    </a:outerShdw>
                  </a:effectLst>
                  <a:latin typeface="Lucida Console" pitchFamily="49" charset="0"/>
                </a:rPr>
                <a:t>	</a:t>
              </a:r>
            </a:p>
          </p:txBody>
        </p:sp>
        <p:sp>
          <p:nvSpPr>
            <p:cNvPr id="8" name="TextBox 7"/>
            <p:cNvSpPr txBox="1"/>
            <p:nvPr/>
          </p:nvSpPr>
          <p:spPr>
            <a:xfrm>
              <a:off x="594360" y="1170433"/>
              <a:ext cx="7653528" cy="2926955"/>
            </a:xfrm>
            <a:prstGeom prst="rect">
              <a:avLst/>
            </a:prstGeom>
            <a:noFill/>
          </p:spPr>
          <p:txBody>
            <a:bodyPr wrap="square" rtlCol="0">
              <a:spAutoFit/>
            </a:bodyPr>
            <a:lstStyle/>
            <a:p>
              <a:pPr>
                <a:lnSpc>
                  <a:spcPct val="85000"/>
                </a:lnSpc>
                <a:spcBef>
                  <a:spcPct val="20000"/>
                </a:spcBef>
              </a:pPr>
              <a:r>
                <a:rPr lang="en-US" sz="1200" b="1"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//Initialize Interface Manager</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hr =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CoCreateInstance</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CLSID_MbnInterfaceManager</a:t>
              </a:r>
              <a:r>
                <a:rPr lang="en-US" sz="1200" dirty="0" smtClean="0">
                  <a:solidFill>
                    <a:schemeClr val="tx2"/>
                  </a:solidFill>
                  <a:effectLst>
                    <a:outerShdw blurRad="38100" dist="38100" dir="2700000" algn="tl">
                      <a:srgbClr val="000000">
                        <a:alpha val="43137"/>
                      </a:srgbClr>
                    </a:outerShdw>
                  </a:effectLst>
                  <a:latin typeface="Lucida Console" pitchFamily="49" charset="0"/>
                </a:rPr>
                <a:t>, NULL, CLSCTX_ALL,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IID_IMbnInterfaceManager</a:t>
              </a:r>
              <a:r>
                <a:rPr lang="en-US" sz="1200" dirty="0" smtClean="0">
                  <a:solidFill>
                    <a:schemeClr val="tx2"/>
                  </a:solidFill>
                  <a:effectLst>
                    <a:outerShdw blurRad="38100" dist="38100" dir="2700000" algn="tl">
                      <a:srgbClr val="000000">
                        <a:alpha val="43137"/>
                      </a:srgbClr>
                    </a:outerShdw>
                  </a:effectLst>
                  <a:latin typeface="Lucida Console" pitchFamily="49" charset="0"/>
                </a:rPr>
                <a:t>, (void**)&amp;</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pMbnInterfaceMgr</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b="1"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Enumerate the Object</a:t>
              </a:r>
            </a:p>
            <a:p>
              <a:pPr>
                <a:lnSpc>
                  <a:spcPct val="85000"/>
                </a:lnSpc>
                <a:spcBef>
                  <a:spcPct val="20000"/>
                </a:spcBef>
              </a:pPr>
              <a:r>
                <a:rPr lang="en-US" sz="1200" dirty="0" err="1" smtClean="0">
                  <a:solidFill>
                    <a:schemeClr val="tx2"/>
                  </a:solidFill>
                  <a:effectLst>
                    <a:outerShdw blurRad="38100" dist="38100" dir="2700000" algn="tl">
                      <a:srgbClr val="000000">
                        <a:alpha val="43137"/>
                      </a:srgbClr>
                    </a:outerShdw>
                  </a:effectLst>
                  <a:latin typeface="Lucida Console" pitchFamily="49" charset="0"/>
                </a:rPr>
                <a:t>pMbnInterfaceMgr</a:t>
              </a:r>
              <a:r>
                <a:rPr lang="en-US" sz="1200" dirty="0" smtClean="0">
                  <a:solidFill>
                    <a:schemeClr val="tx2"/>
                  </a:solidFill>
                  <a:effectLst>
                    <a:outerShdw blurRad="38100" dist="38100" dir="2700000" algn="tl">
                      <a:srgbClr val="000000">
                        <a:alpha val="43137"/>
                      </a:srgbClr>
                    </a:outerShdw>
                  </a:effectLst>
                  <a:latin typeface="Lucida Console" pitchFamily="49" charset="0"/>
                </a:rPr>
                <a:t>-&gt;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GetInterface</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InterfaceID</a:t>
              </a:r>
              <a:r>
                <a:rPr lang="en-US" sz="1200" dirty="0" smtClean="0">
                  <a:solidFill>
                    <a:schemeClr val="tx2"/>
                  </a:solidFill>
                  <a:effectLst>
                    <a:outerShdw blurRad="38100" dist="38100" dir="2700000" algn="tl">
                      <a:srgbClr val="000000">
                        <a:alpha val="43137"/>
                      </a:srgbClr>
                    </a:outerShdw>
                  </a:effectLst>
                  <a:latin typeface="Lucida Console" pitchFamily="49" charset="0"/>
                </a:rPr>
                <a:t>, &amp;</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pMbnInterface</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200" b="1"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b="1"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Register the callback interface for notification</a:t>
              </a:r>
              <a:r>
                <a:rPr lang="en-US" sz="1200"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hr =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pMbnInterfaceMgr</a:t>
              </a:r>
              <a:r>
                <a:rPr lang="en-US" sz="1200" dirty="0" smtClean="0">
                  <a:solidFill>
                    <a:schemeClr val="tx2"/>
                  </a:solidFill>
                  <a:effectLst>
                    <a:outerShdw blurRad="38100" dist="38100" dir="2700000" algn="tl">
                      <a:srgbClr val="000000">
                        <a:alpha val="43137"/>
                      </a:srgbClr>
                    </a:outerShdw>
                  </a:effectLst>
                  <a:latin typeface="Lucida Console" pitchFamily="49" charset="0"/>
                </a:rPr>
                <a:t>-&gt;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QueryInterface</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IID_IConnectionPointContainer</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reinterpret_cast</a:t>
              </a:r>
              <a:r>
                <a:rPr lang="en-US" sz="1200" dirty="0" smtClean="0">
                  <a:solidFill>
                    <a:schemeClr val="tx2"/>
                  </a:solidFill>
                  <a:effectLst>
                    <a:outerShdw blurRad="38100" dist="38100" dir="2700000" algn="tl">
                      <a:srgbClr val="000000">
                        <a:alpha val="43137"/>
                      </a:srgbClr>
                    </a:outerShdw>
                  </a:effectLst>
                  <a:latin typeface="Lucida Console" pitchFamily="49" charset="0"/>
                </a:rPr>
                <a:t>&lt;VOID**&gt;(&amp;</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pcpc</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hr =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pcpc</a:t>
              </a:r>
              <a:r>
                <a:rPr lang="en-US" sz="1200" dirty="0" smtClean="0">
                  <a:solidFill>
                    <a:schemeClr val="tx2"/>
                  </a:solidFill>
                  <a:effectLst>
                    <a:outerShdw blurRad="38100" dist="38100" dir="2700000" algn="tl">
                      <a:srgbClr val="000000">
                        <a:alpha val="43137"/>
                      </a:srgbClr>
                    </a:outerShdw>
                  </a:effectLst>
                  <a:latin typeface="Lucida Console" pitchFamily="49" charset="0"/>
                </a:rPr>
                <a:t>-&gt;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FindConnectionPoint</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IID_IMbnRegistrationEvents</a:t>
              </a:r>
              <a:r>
                <a:rPr lang="en-US" sz="1200" dirty="0" smtClean="0">
                  <a:solidFill>
                    <a:schemeClr val="tx2"/>
                  </a:solidFill>
                  <a:effectLst>
                    <a:outerShdw blurRad="38100" dist="38100" dir="2700000" algn="tl">
                      <a:srgbClr val="000000">
                        <a:alpha val="43137"/>
                      </a:srgbClr>
                    </a:outerShdw>
                  </a:effectLst>
                  <a:latin typeface="Lucida Console" pitchFamily="49" charset="0"/>
                </a:rPr>
                <a:t>, &amp;</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pcp</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hr =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pcp</a:t>
              </a:r>
              <a:r>
                <a:rPr lang="en-US" sz="1200" dirty="0" smtClean="0">
                  <a:solidFill>
                    <a:schemeClr val="tx2"/>
                  </a:solidFill>
                  <a:effectLst>
                    <a:outerShdw blurRad="38100" dist="38100" dir="2700000" algn="tl">
                      <a:srgbClr val="000000">
                        <a:alpha val="43137"/>
                      </a:srgbClr>
                    </a:outerShdw>
                  </a:effectLst>
                  <a:latin typeface="Lucida Console" pitchFamily="49" charset="0"/>
                </a:rPr>
                <a:t>-&gt;Advise(</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pCTestMbnSinks</a:t>
              </a:r>
              <a:r>
                <a:rPr lang="en-US" sz="1200" dirty="0" smtClean="0">
                  <a:solidFill>
                    <a:schemeClr val="tx2"/>
                  </a:solidFill>
                  <a:effectLst>
                    <a:outerShdw blurRad="38100" dist="38100" dir="2700000" algn="tl">
                      <a:srgbClr val="000000">
                        <a:alpha val="43137"/>
                      </a:srgbClr>
                    </a:outerShdw>
                  </a:effectLst>
                  <a:latin typeface="Lucida Console" pitchFamily="49" charset="0"/>
                </a:rPr>
                <a:t>, &amp;</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dwCookie</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Function </a:t>
            </a:r>
            <a:r>
              <a:rPr lang="en-US" dirty="0" smtClean="0"/>
              <a:t>And </a:t>
            </a:r>
            <a:r>
              <a:rPr smtClean="0"/>
              <a:t>Callback Interface</a:t>
            </a:r>
            <a:endParaRPr lang="en-IN" dirty="0"/>
          </a:p>
        </p:txBody>
      </p:sp>
      <p:sp>
        <p:nvSpPr>
          <p:cNvPr id="3" name="Text Placeholder 2"/>
          <p:cNvSpPr>
            <a:spLocks noGrp="1"/>
          </p:cNvSpPr>
          <p:nvPr>
            <p:ph type="body" idx="1"/>
          </p:nvPr>
        </p:nvSpPr>
        <p:spPr>
          <a:xfrm>
            <a:off x="364300" y="4574402"/>
            <a:ext cx="4207700" cy="1291636"/>
          </a:xfrm>
        </p:spPr>
        <p:txBody>
          <a:bodyPr/>
          <a:lstStyle/>
          <a:p>
            <a:pPr>
              <a:lnSpc>
                <a:spcPct val="80000"/>
              </a:lnSpc>
            </a:pPr>
            <a:r>
              <a:rPr lang="en-US" sz="1800" dirty="0" smtClean="0"/>
              <a:t>Function Object Interface</a:t>
            </a:r>
          </a:p>
          <a:p>
            <a:pPr lvl="1">
              <a:lnSpc>
                <a:spcPct val="80000"/>
              </a:lnSpc>
            </a:pPr>
            <a:r>
              <a:rPr lang="en-US" sz="1600" dirty="0" smtClean="0"/>
              <a:t>Provides methods to manage Mobile Broadband functionality</a:t>
            </a:r>
          </a:p>
          <a:p>
            <a:pPr lvl="1">
              <a:lnSpc>
                <a:spcPct val="80000"/>
              </a:lnSpc>
            </a:pPr>
            <a:r>
              <a:rPr lang="en-US" sz="1600" dirty="0" smtClean="0"/>
              <a:t>Logically divided into multiple interfaces based on functionality</a:t>
            </a:r>
          </a:p>
        </p:txBody>
      </p:sp>
      <p:grpSp>
        <p:nvGrpSpPr>
          <p:cNvPr id="4" name="Group 8"/>
          <p:cNvGrpSpPr/>
          <p:nvPr/>
        </p:nvGrpSpPr>
        <p:grpSpPr>
          <a:xfrm>
            <a:off x="381000" y="1417638"/>
            <a:ext cx="8046719" cy="3034285"/>
            <a:chOff x="530352" y="1133854"/>
            <a:chExt cx="17127149" cy="4871638"/>
          </a:xfrm>
        </p:grpSpPr>
        <p:sp>
          <p:nvSpPr>
            <p:cNvPr id="7" name="Rectangle 6"/>
            <p:cNvSpPr>
              <a:spLocks noChangeArrowheads="1"/>
            </p:cNvSpPr>
            <p:nvPr/>
          </p:nvSpPr>
          <p:spPr bwMode="auto">
            <a:xfrm>
              <a:off x="530352" y="1133854"/>
              <a:ext cx="17127149" cy="4859401"/>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050" dirty="0" smtClean="0">
                  <a:solidFill>
                    <a:schemeClr val="tx2"/>
                  </a:solidFill>
                  <a:effectLst>
                    <a:outerShdw blurRad="38100" dist="38100" dir="2700000" algn="tl">
                      <a:srgbClr val="000000">
                        <a:alpha val="43137"/>
                      </a:srgbClr>
                    </a:outerShdw>
                  </a:effectLst>
                  <a:latin typeface="Lucida Console" pitchFamily="49" charset="0"/>
                </a:rPr>
                <a:t>	</a:t>
              </a:r>
            </a:p>
          </p:txBody>
        </p:sp>
        <p:sp>
          <p:nvSpPr>
            <p:cNvPr id="8" name="TextBox 7"/>
            <p:cNvSpPr txBox="1"/>
            <p:nvPr/>
          </p:nvSpPr>
          <p:spPr>
            <a:xfrm>
              <a:off x="594359" y="1324707"/>
              <a:ext cx="16965828" cy="4680785"/>
            </a:xfrm>
            <a:prstGeom prst="rect">
              <a:avLst/>
            </a:prstGeom>
            <a:noFill/>
          </p:spPr>
          <p:txBody>
            <a:bodyPr wrap="square" rtlCol="0">
              <a:spAutoFit/>
            </a:bodyPr>
            <a:lstStyle/>
            <a:p>
              <a:pPr>
                <a:lnSpc>
                  <a:spcPct val="85000"/>
                </a:lnSpc>
                <a:spcBef>
                  <a:spcPct val="20000"/>
                </a:spcBef>
              </a:pPr>
              <a:r>
                <a:rPr lang="en-US" sz="1200" b="1"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Get and Set method call</a:t>
              </a:r>
            </a:p>
            <a:p>
              <a:pPr>
                <a:lnSpc>
                  <a:spcPct val="85000"/>
                </a:lnSpc>
                <a:spcBef>
                  <a:spcPct val="20000"/>
                </a:spcBef>
              </a:pPr>
              <a:r>
                <a:rPr lang="en-US" sz="1050" dirty="0" err="1" smtClean="0">
                  <a:solidFill>
                    <a:schemeClr val="tx2"/>
                  </a:solidFill>
                  <a:effectLst>
                    <a:outerShdw blurRad="38100" dist="38100" dir="2700000" algn="tl">
                      <a:srgbClr val="000000">
                        <a:alpha val="43137"/>
                      </a:srgbClr>
                    </a:outerShdw>
                  </a:effectLst>
                  <a:latin typeface="Lucida Console" pitchFamily="49" charset="0"/>
                </a:rPr>
                <a:t>pMbnRegister</a:t>
              </a:r>
              <a:r>
                <a:rPr lang="en-US" sz="1050" dirty="0" smtClean="0">
                  <a:solidFill>
                    <a:schemeClr val="tx2"/>
                  </a:solidFill>
                  <a:effectLst>
                    <a:outerShdw blurRad="38100" dist="38100" dir="2700000" algn="tl">
                      <a:srgbClr val="000000">
                        <a:alpha val="43137"/>
                      </a:srgbClr>
                    </a:outerShdw>
                  </a:effectLst>
                  <a:latin typeface="Lucida Console" pitchFamily="49" charset="0"/>
                </a:rPr>
                <a:t>-&gt;</a:t>
              </a:r>
              <a:r>
                <a:rPr lang="en-US" sz="1050" dirty="0" err="1" smtClean="0">
                  <a:solidFill>
                    <a:schemeClr val="tx2"/>
                  </a:solidFill>
                  <a:effectLst>
                    <a:outerShdw blurRad="38100" dist="38100" dir="2700000" algn="tl">
                      <a:srgbClr val="000000">
                        <a:alpha val="43137"/>
                      </a:srgbClr>
                    </a:outerShdw>
                  </a:effectLst>
                  <a:latin typeface="Lucida Console" pitchFamily="49" charset="0"/>
                </a:rPr>
                <a:t>GetRegisterState</a:t>
              </a:r>
              <a:r>
                <a:rPr lang="en-US" sz="1050" dirty="0" smtClean="0">
                  <a:solidFill>
                    <a:schemeClr val="tx2"/>
                  </a:solidFill>
                  <a:effectLst>
                    <a:outerShdw blurRad="38100" dist="38100" dir="2700000" algn="tl">
                      <a:srgbClr val="000000">
                        <a:alpha val="43137"/>
                      </a:srgbClr>
                    </a:outerShdw>
                  </a:effectLst>
                  <a:latin typeface="Lucida Console" pitchFamily="49" charset="0"/>
                </a:rPr>
                <a:t>(&amp;</a:t>
              </a:r>
              <a:r>
                <a:rPr lang="en-US" sz="1050" dirty="0" err="1" smtClean="0">
                  <a:solidFill>
                    <a:schemeClr val="tx2"/>
                  </a:solidFill>
                  <a:effectLst>
                    <a:outerShdw blurRad="38100" dist="38100" dir="2700000" algn="tl">
                      <a:srgbClr val="000000">
                        <a:alpha val="43137"/>
                      </a:srgbClr>
                    </a:outerShdw>
                  </a:effectLst>
                  <a:latin typeface="Lucida Console" pitchFamily="49" charset="0"/>
                </a:rPr>
                <a:t>RegisterState</a:t>
              </a:r>
              <a:r>
                <a:rPr lang="en-US" sz="105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05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050" dirty="0" err="1" smtClean="0">
                  <a:solidFill>
                    <a:schemeClr val="tx2"/>
                  </a:solidFill>
                  <a:effectLst>
                    <a:outerShdw blurRad="38100" dist="38100" dir="2700000" algn="tl">
                      <a:srgbClr val="000000">
                        <a:alpha val="43137"/>
                      </a:srgbClr>
                    </a:outerShdw>
                  </a:effectLst>
                  <a:latin typeface="Lucida Console" pitchFamily="49" charset="0"/>
                </a:rPr>
                <a:t>pMbnRegister</a:t>
              </a:r>
              <a:r>
                <a:rPr lang="en-US" sz="1050" dirty="0" smtClean="0">
                  <a:solidFill>
                    <a:schemeClr val="tx2"/>
                  </a:solidFill>
                  <a:effectLst>
                    <a:outerShdw blurRad="38100" dist="38100" dir="2700000" algn="tl">
                      <a:srgbClr val="000000">
                        <a:alpha val="43137"/>
                      </a:srgbClr>
                    </a:outerShdw>
                  </a:effectLst>
                  <a:latin typeface="Lucida Console" pitchFamily="49" charset="0"/>
                </a:rPr>
                <a:t>-&gt;</a:t>
              </a:r>
              <a:r>
                <a:rPr lang="en-US" sz="1050" dirty="0" err="1" smtClean="0">
                  <a:solidFill>
                    <a:schemeClr val="tx2"/>
                  </a:solidFill>
                  <a:effectLst>
                    <a:outerShdw blurRad="38100" dist="38100" dir="2700000" algn="tl">
                      <a:srgbClr val="000000">
                        <a:alpha val="43137"/>
                      </a:srgbClr>
                    </a:outerShdw>
                  </a:effectLst>
                  <a:latin typeface="Lucida Console" pitchFamily="49" charset="0"/>
                </a:rPr>
                <a:t>SetRegisterMode</a:t>
              </a:r>
              <a:r>
                <a:rPr lang="en-US" sz="1050" dirty="0" smtClean="0">
                  <a:solidFill>
                    <a:schemeClr val="tx2"/>
                  </a:solidFill>
                  <a:effectLst>
                    <a:outerShdw blurRad="38100" dist="38100" dir="2700000" algn="tl">
                      <a:srgbClr val="000000">
                        <a:alpha val="43137"/>
                      </a:srgbClr>
                    </a:outerShdw>
                  </a:effectLst>
                  <a:latin typeface="Lucida Console" pitchFamily="49" charset="0"/>
                </a:rPr>
                <a:t>(MBN_REGISTER_MODE_MANUAL, </a:t>
              </a:r>
              <a:r>
                <a:rPr lang="en-US" sz="1050" dirty="0" err="1" smtClean="0">
                  <a:solidFill>
                    <a:schemeClr val="tx2"/>
                  </a:solidFill>
                  <a:effectLst>
                    <a:outerShdw blurRad="38100" dist="38100" dir="2700000" algn="tl">
                      <a:srgbClr val="000000">
                        <a:alpha val="43137"/>
                      </a:srgbClr>
                    </a:outerShdw>
                  </a:effectLst>
                  <a:latin typeface="Lucida Console" pitchFamily="49" charset="0"/>
                </a:rPr>
                <a:t>providerID</a:t>
              </a:r>
              <a:r>
                <a:rPr lang="en-US" sz="1050" dirty="0" smtClean="0">
                  <a:solidFill>
                    <a:schemeClr val="tx2"/>
                  </a:solidFill>
                  <a:effectLst>
                    <a:outerShdw blurRad="38100" dist="38100" dir="2700000" algn="tl">
                      <a:srgbClr val="000000">
                        <a:alpha val="43137"/>
                      </a:srgbClr>
                    </a:outerShdw>
                  </a:effectLst>
                  <a:latin typeface="Lucida Console" pitchFamily="49" charset="0"/>
                </a:rPr>
                <a:t>, 0, </a:t>
              </a:r>
              <a:r>
                <a:rPr lang="en-US" sz="1050" dirty="0" err="1" smtClean="0">
                  <a:solidFill>
                    <a:schemeClr val="tx2"/>
                  </a:solidFill>
                  <a:effectLst>
                    <a:outerShdw blurRad="38100" dist="38100" dir="2700000" algn="tl">
                      <a:srgbClr val="000000">
                        <a:alpha val="43137"/>
                      </a:srgbClr>
                    </a:outerShdw>
                  </a:effectLst>
                  <a:latin typeface="Lucida Console" pitchFamily="49" charset="0"/>
                </a:rPr>
                <a:t>pReqId</a:t>
              </a:r>
              <a:r>
                <a:rPr lang="en-US" sz="105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050" b="1" dirty="0" smtClean="0">
                  <a:solidFill>
                    <a:schemeClr val="accent6">
                      <a:lumMod val="60000"/>
                      <a:lumOff val="40000"/>
                    </a:schemeClr>
                  </a:solidFill>
                  <a:effectLst>
                    <a:outerShdw blurRad="38100" dist="38100" dir="2700000" algn="tl">
                      <a:srgbClr val="000000">
                        <a:alpha val="43137"/>
                      </a:srgbClr>
                    </a:outerShdw>
                  </a:effectLst>
                  <a:latin typeface="Lucida Console" pitchFamily="49" charset="0"/>
                </a:rPr>
                <a:t>// Callback functions</a:t>
              </a:r>
            </a:p>
            <a:p>
              <a:pPr>
                <a:lnSpc>
                  <a:spcPct val="85000"/>
                </a:lnSpc>
                <a:spcBef>
                  <a:spcPct val="20000"/>
                </a:spcBef>
              </a:pPr>
              <a:r>
                <a:rPr lang="en-US" sz="105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050" dirty="0" err="1" smtClean="0">
                  <a:solidFill>
                    <a:schemeClr val="tx2"/>
                  </a:solidFill>
                  <a:effectLst>
                    <a:outerShdw blurRad="38100" dist="38100" dir="2700000" algn="tl">
                      <a:srgbClr val="000000">
                        <a:alpha val="43137"/>
                      </a:srgbClr>
                    </a:outerShdw>
                  </a:effectLst>
                  <a:latin typeface="Lucida Console" pitchFamily="49" charset="0"/>
                </a:rPr>
                <a:t>OnSetRegisterModeComplete</a:t>
              </a:r>
              <a:r>
                <a:rPr lang="en-US" sz="1050" dirty="0" smtClean="0">
                  <a:solidFill>
                    <a:schemeClr val="tx2"/>
                  </a:solidFill>
                  <a:effectLst>
                    <a:outerShdw blurRad="38100" dist="38100" dir="2700000" algn="tl">
                      <a:srgbClr val="000000">
                        <a:alpha val="43137"/>
                      </a:srgbClr>
                    </a:outerShdw>
                  </a:effectLst>
                  <a:latin typeface="Lucida Console" pitchFamily="49" charset="0"/>
                </a:rPr>
                <a:t>(</a:t>
              </a:r>
              <a:r>
                <a:rPr lang="en-US" sz="1050" dirty="0" err="1" smtClean="0">
                  <a:solidFill>
                    <a:schemeClr val="tx2"/>
                  </a:solidFill>
                  <a:effectLst>
                    <a:outerShdw blurRad="38100" dist="38100" dir="2700000" algn="tl">
                      <a:srgbClr val="000000">
                        <a:alpha val="43137"/>
                      </a:srgbClr>
                    </a:outerShdw>
                  </a:effectLst>
                  <a:latin typeface="Lucida Console" pitchFamily="49" charset="0"/>
                </a:rPr>
                <a:t>newObject</a:t>
              </a:r>
              <a:r>
                <a:rPr lang="en-US" sz="1050" dirty="0" smtClean="0">
                  <a:solidFill>
                    <a:schemeClr val="tx2"/>
                  </a:solidFill>
                  <a:effectLst>
                    <a:outerShdw blurRad="38100" dist="38100" dir="2700000" algn="tl">
                      <a:srgbClr val="000000">
                        <a:alpha val="43137"/>
                      </a:srgbClr>
                    </a:outerShdw>
                  </a:effectLst>
                  <a:latin typeface="Lucida Console" pitchFamily="49" charset="0"/>
                </a:rPr>
                <a:t>, </a:t>
              </a:r>
              <a:r>
                <a:rPr lang="en-US" sz="1050" dirty="0" err="1" smtClean="0">
                  <a:solidFill>
                    <a:schemeClr val="tx2"/>
                  </a:solidFill>
                  <a:effectLst>
                    <a:outerShdw blurRad="38100" dist="38100" dir="2700000" algn="tl">
                      <a:srgbClr val="000000">
                        <a:alpha val="43137"/>
                      </a:srgbClr>
                    </a:outerShdw>
                  </a:effectLst>
                  <a:latin typeface="Lucida Console" pitchFamily="49" charset="0"/>
                </a:rPr>
                <a:t>reqID</a:t>
              </a:r>
              <a:r>
                <a:rPr lang="en-US" sz="1050" dirty="0" smtClean="0">
                  <a:solidFill>
                    <a:schemeClr val="tx2"/>
                  </a:solidFill>
                  <a:effectLst>
                    <a:outerShdw blurRad="38100" dist="38100" dir="2700000" algn="tl">
                      <a:srgbClr val="000000">
                        <a:alpha val="43137"/>
                      </a:srgbClr>
                    </a:outerShdw>
                  </a:effectLst>
                  <a:latin typeface="Lucida Console" pitchFamily="49" charset="0"/>
                </a:rPr>
                <a:t>, Status) {</a:t>
              </a:r>
            </a:p>
            <a:p>
              <a:pPr>
                <a:lnSpc>
                  <a:spcPct val="85000"/>
                </a:lnSpc>
                <a:spcBef>
                  <a:spcPct val="20000"/>
                </a:spcBef>
              </a:pPr>
              <a:endParaRPr lang="en-US" sz="105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050" dirty="0" smtClean="0">
                  <a:solidFill>
                    <a:schemeClr val="tx2"/>
                  </a:solidFill>
                  <a:effectLst>
                    <a:outerShdw blurRad="38100" dist="38100" dir="2700000" algn="tl">
                      <a:srgbClr val="000000">
                        <a:alpha val="43137"/>
                      </a:srgbClr>
                    </a:outerShdw>
                  </a:effectLst>
                  <a:latin typeface="Lucida Console" pitchFamily="49" charset="0"/>
                </a:rPr>
                <a:t>	// Call back function on set operation completion</a:t>
              </a:r>
            </a:p>
            <a:p>
              <a:pPr>
                <a:lnSpc>
                  <a:spcPct val="85000"/>
                </a:lnSpc>
                <a:spcBef>
                  <a:spcPct val="20000"/>
                </a:spcBef>
              </a:pPr>
              <a:r>
                <a:rPr lang="en-US" sz="105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05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050" dirty="0" err="1" smtClean="0">
                  <a:solidFill>
                    <a:schemeClr val="tx2"/>
                  </a:solidFill>
                  <a:effectLst>
                    <a:outerShdw blurRad="38100" dist="38100" dir="2700000" algn="tl">
                      <a:srgbClr val="000000">
                        <a:alpha val="43137"/>
                      </a:srgbClr>
                    </a:outerShdw>
                  </a:effectLst>
                  <a:latin typeface="Lucida Console" pitchFamily="49" charset="0"/>
                </a:rPr>
                <a:t>OnRegisterStateChange</a:t>
              </a:r>
              <a:r>
                <a:rPr lang="en-US" sz="1050" dirty="0" smtClean="0">
                  <a:solidFill>
                    <a:schemeClr val="tx2"/>
                  </a:solidFill>
                  <a:effectLst>
                    <a:outerShdw blurRad="38100" dist="38100" dir="2700000" algn="tl">
                      <a:srgbClr val="000000">
                        <a:alpha val="43137"/>
                      </a:srgbClr>
                    </a:outerShdw>
                  </a:effectLst>
                  <a:latin typeface="Lucida Console" pitchFamily="49" charset="0"/>
                </a:rPr>
                <a:t>(</a:t>
              </a:r>
              <a:r>
                <a:rPr lang="en-US" sz="1050" dirty="0" err="1" smtClean="0">
                  <a:solidFill>
                    <a:schemeClr val="tx2"/>
                  </a:solidFill>
                  <a:effectLst>
                    <a:outerShdw blurRad="38100" dist="38100" dir="2700000" algn="tl">
                      <a:srgbClr val="000000">
                        <a:alpha val="43137"/>
                      </a:srgbClr>
                    </a:outerShdw>
                  </a:effectLst>
                  <a:latin typeface="Lucida Console" pitchFamily="49" charset="0"/>
                </a:rPr>
                <a:t>newObject</a:t>
              </a:r>
              <a:r>
                <a:rPr lang="en-US" sz="105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050" dirty="0" smtClean="0">
                  <a:solidFill>
                    <a:schemeClr val="tx2"/>
                  </a:solidFill>
                  <a:effectLst>
                    <a:outerShdw blurRad="38100" dist="38100" dir="2700000" algn="tl">
                      <a:srgbClr val="000000">
                        <a:alpha val="43137"/>
                      </a:srgbClr>
                    </a:outerShdw>
                  </a:effectLst>
                  <a:latin typeface="Lucida Console" pitchFamily="49" charset="0"/>
                </a:rPr>
                <a:t>	//Callback function to notify about register state change</a:t>
              </a:r>
            </a:p>
            <a:p>
              <a:pPr>
                <a:lnSpc>
                  <a:spcPct val="85000"/>
                </a:lnSpc>
                <a:spcBef>
                  <a:spcPct val="20000"/>
                </a:spcBef>
              </a:pPr>
              <a:r>
                <a:rPr lang="en-US" sz="105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050" dirty="0" smtClean="0">
                  <a:solidFill>
                    <a:schemeClr val="tx2"/>
                  </a:solidFill>
                  <a:effectLst>
                    <a:outerShdw blurRad="38100" dist="38100" dir="2700000" algn="tl">
                      <a:srgbClr val="000000">
                        <a:alpha val="43137"/>
                      </a:srgbClr>
                    </a:outerShdw>
                  </a:effectLst>
                  <a:latin typeface="Lucida Console" pitchFamily="49" charset="0"/>
                </a:rPr>
                <a:t>}</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p>
          </p:txBody>
        </p:sp>
      </p:grpSp>
      <p:sp>
        <p:nvSpPr>
          <p:cNvPr id="9" name="Text Placeholder 2"/>
          <p:cNvSpPr txBox="1">
            <a:spLocks/>
          </p:cNvSpPr>
          <p:nvPr/>
        </p:nvSpPr>
        <p:spPr bwMode="auto">
          <a:xfrm>
            <a:off x="4572000" y="4556114"/>
            <a:ext cx="4270248" cy="16296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80000"/>
              </a:lnSpc>
              <a:spcBef>
                <a:spcPts val="1167"/>
              </a:spcBef>
              <a:spcAft>
                <a:spcPct val="0"/>
              </a:spcAft>
              <a:buClr>
                <a:schemeClr val="tx2"/>
              </a:buClr>
              <a:buSzPct val="95000"/>
              <a:buFontTx/>
              <a:buBlip>
                <a:blip r:embed="rId3"/>
              </a:buBlip>
              <a:tabLst/>
              <a:defRPr/>
            </a:pP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Callback Interface</a:t>
            </a:r>
          </a:p>
          <a:p>
            <a:pPr marL="704822" lvl="1" indent="-317487" defTabSz="912777" fontAlgn="base">
              <a:lnSpc>
                <a:spcPct val="80000"/>
              </a:lnSpc>
              <a:spcBef>
                <a:spcPts val="1083"/>
              </a:spcBef>
              <a:spcAft>
                <a:spcPct val="0"/>
              </a:spcAft>
              <a:buClr>
                <a:schemeClr val="tx2"/>
              </a:buClr>
              <a:buSzPct val="80000"/>
              <a:buBlip>
                <a:blip r:embed="rId4"/>
              </a:buBlip>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Set of functions implemented by application to receive notifications </a:t>
            </a:r>
          </a:p>
          <a:p>
            <a:pPr marL="1162022" lvl="2" indent="-317487" defTabSz="912777" fontAlgn="base">
              <a:lnSpc>
                <a:spcPct val="80000"/>
              </a:lnSpc>
              <a:spcBef>
                <a:spcPts val="1083"/>
              </a:spcBef>
              <a:spcAft>
                <a:spcPct val="0"/>
              </a:spcAft>
              <a:buClr>
                <a:schemeClr val="tx2"/>
              </a:buClr>
              <a:buSzPct val="80000"/>
              <a:buBlip>
                <a:blip r:embed="rId4"/>
              </a:buBlip>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Asynchronous operation completion</a:t>
            </a:r>
          </a:p>
          <a:p>
            <a:pPr marL="1162022" lvl="2" indent="-317487" defTabSz="912777" fontAlgn="base">
              <a:lnSpc>
                <a:spcPct val="80000"/>
              </a:lnSpc>
              <a:spcBef>
                <a:spcPts val="1083"/>
              </a:spcBef>
              <a:spcAft>
                <a:spcPct val="0"/>
              </a:spcAft>
              <a:buClr>
                <a:schemeClr val="tx2"/>
              </a:buClr>
              <a:buSzPct val="80000"/>
              <a:buBlip>
                <a:blip r:embed="rId4"/>
              </a:buBlip>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State change notification</a:t>
            </a:r>
            <a:endPar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1" name="Rectangle 10"/>
          <p:cNvSpPr/>
          <p:nvPr/>
        </p:nvSpPr>
        <p:spPr>
          <a:xfrm>
            <a:off x="2286000" y="785969"/>
            <a:ext cx="4572000" cy="327782"/>
          </a:xfrm>
          <a:prstGeom prst="rect">
            <a:avLst/>
          </a:prstGeom>
        </p:spPr>
        <p:txBody>
          <a:bodyPr>
            <a:spAutoFit/>
          </a:bodyPr>
          <a:lstStyle/>
          <a:p>
            <a:pPr>
              <a:lnSpc>
                <a:spcPct val="85000"/>
              </a:lnSpc>
              <a:spcBef>
                <a:spcPct val="20000"/>
              </a:spcBef>
            </a:pPr>
            <a:endParaRPr lang="en-US" dirty="0" smtClean="0">
              <a:solidFill>
                <a:schemeClr val="tx2"/>
              </a:solidFill>
              <a:effectLst>
                <a:outerShdw blurRad="38100" dist="38100" dir="2700000" algn="tl">
                  <a:srgbClr val="000000">
                    <a:alpha val="43137"/>
                  </a:srgbClr>
                </a:outerShdw>
              </a:effectLst>
              <a:latin typeface="Lucida Console" pitchFamily="49" charset="0"/>
            </a:endParaRPr>
          </a:p>
        </p:txBody>
      </p:sp>
      <p:sp>
        <p:nvSpPr>
          <p:cNvPr id="12" name="Rectangle 11"/>
          <p:cNvSpPr/>
          <p:nvPr/>
        </p:nvSpPr>
        <p:spPr>
          <a:xfrm>
            <a:off x="2286000" y="785969"/>
            <a:ext cx="4572000" cy="327782"/>
          </a:xfrm>
          <a:prstGeom prst="rect">
            <a:avLst/>
          </a:prstGeom>
        </p:spPr>
        <p:txBody>
          <a:bodyPr>
            <a:spAutoFit/>
          </a:bodyPr>
          <a:lstStyle/>
          <a:p>
            <a:pPr>
              <a:lnSpc>
                <a:spcPct val="85000"/>
              </a:lnSpc>
              <a:spcBef>
                <a:spcPct val="20000"/>
              </a:spcBef>
            </a:pPr>
            <a:endParaRPr lang="en-US" dirty="0" smtClean="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Get Operation Flow</a:t>
            </a:r>
            <a:endParaRPr lang="en-IN" dirty="0"/>
          </a:p>
        </p:txBody>
      </p:sp>
      <p:sp>
        <p:nvSpPr>
          <p:cNvPr id="38" name="Rectangle 3"/>
          <p:cNvSpPr>
            <a:spLocks noGrp="1" noChangeArrowheads="1"/>
          </p:cNvSpPr>
          <p:nvPr>
            <p:ph type="body" idx="1"/>
          </p:nvPr>
        </p:nvSpPr>
        <p:spPr>
          <a:xfrm>
            <a:off x="381000" y="4873913"/>
            <a:ext cx="8363710" cy="972574"/>
          </a:xfrm>
        </p:spPr>
        <p:txBody>
          <a:bodyPr/>
          <a:lstStyle/>
          <a:p>
            <a:pPr>
              <a:lnSpc>
                <a:spcPct val="80000"/>
              </a:lnSpc>
            </a:pPr>
            <a:r>
              <a:rPr lang="en-US" sz="1800" dirty="0" smtClean="0"/>
              <a:t>MB API Library caches the state of object</a:t>
            </a:r>
          </a:p>
          <a:p>
            <a:pPr>
              <a:lnSpc>
                <a:spcPct val="80000"/>
              </a:lnSpc>
            </a:pPr>
            <a:r>
              <a:rPr lang="en-US" sz="1800" i="1" dirty="0" smtClean="0"/>
              <a:t>Get</a:t>
            </a:r>
            <a:r>
              <a:rPr lang="en-US" sz="1800" dirty="0" smtClean="0"/>
              <a:t> operations complete synchronously </a:t>
            </a:r>
          </a:p>
          <a:p>
            <a:pPr>
              <a:lnSpc>
                <a:spcPct val="80000"/>
              </a:lnSpc>
            </a:pPr>
            <a:r>
              <a:rPr lang="en-US" sz="1800" dirty="0" smtClean="0"/>
              <a:t>Returns the cached state of the object</a:t>
            </a:r>
            <a:endParaRPr lang="en-IN" sz="1800" dirty="0"/>
          </a:p>
        </p:txBody>
      </p:sp>
      <p:sp>
        <p:nvSpPr>
          <p:cNvPr id="39" name="Rectangle 38"/>
          <p:cNvSpPr/>
          <p:nvPr/>
        </p:nvSpPr>
        <p:spPr bwMode="auto">
          <a:xfrm>
            <a:off x="381000" y="1417638"/>
            <a:ext cx="8065008" cy="328269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0" name="Rectangle 39"/>
          <p:cNvSpPr/>
          <p:nvPr/>
        </p:nvSpPr>
        <p:spPr bwMode="auto">
          <a:xfrm>
            <a:off x="1569076" y="1783398"/>
            <a:ext cx="1143000"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Application</a:t>
            </a:r>
            <a:endParaRPr lang="en-IN" sz="1400"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1" name="Rectangle 40"/>
          <p:cNvSpPr/>
          <p:nvPr/>
        </p:nvSpPr>
        <p:spPr bwMode="auto">
          <a:xfrm>
            <a:off x="3233928" y="1783398"/>
            <a:ext cx="1143000"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MB API LIB</a:t>
            </a:r>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2" name="Rectangle 41"/>
          <p:cNvSpPr/>
          <p:nvPr/>
        </p:nvSpPr>
        <p:spPr bwMode="auto">
          <a:xfrm>
            <a:off x="5337048" y="1755966"/>
            <a:ext cx="1143000"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WWAN Service</a:t>
            </a:r>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44" name="Straight Connector 43"/>
          <p:cNvCxnSpPr>
            <a:stCxn id="40" idx="2"/>
          </p:cNvCxnSpPr>
          <p:nvPr/>
        </p:nvCxnSpPr>
        <p:spPr bwMode="auto">
          <a:xfrm rot="5400000">
            <a:off x="1116448" y="3328734"/>
            <a:ext cx="204825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rot="5400000">
            <a:off x="2827020" y="3337878"/>
            <a:ext cx="20116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bwMode="auto">
          <a:xfrm rot="5400000">
            <a:off x="4824984" y="3324162"/>
            <a:ext cx="203911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bwMode="auto">
          <a:xfrm rot="10800000">
            <a:off x="2209800" y="2615502"/>
            <a:ext cx="1600200" cy="1588"/>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2237232" y="2642934"/>
            <a:ext cx="1719072" cy="230832"/>
          </a:xfrm>
          <a:prstGeom prst="rect">
            <a:avLst/>
          </a:prstGeom>
          <a:noFill/>
        </p:spPr>
        <p:txBody>
          <a:bodyPr wrap="square" rtlCol="0">
            <a:spAutoFit/>
          </a:bodyPr>
          <a:lstStyle/>
          <a:p>
            <a:pPr algn="ctr"/>
            <a:r>
              <a:rPr lang="en-US" sz="900" dirty="0" smtClean="0">
                <a:effectLst>
                  <a:outerShdw blurRad="38100" dist="38100" dir="2700000" algn="tl">
                    <a:srgbClr val="000000">
                      <a:alpha val="43137"/>
                    </a:srgbClr>
                  </a:outerShdw>
                </a:effectLst>
                <a:latin typeface="Trebuchet MS" pitchFamily="34" charset="0"/>
              </a:rPr>
              <a:t>Object Created</a:t>
            </a:r>
            <a:endParaRPr lang="en-IN" sz="900" dirty="0" smtClean="0">
              <a:effectLst>
                <a:outerShdw blurRad="38100" dist="38100" dir="2700000" algn="tl">
                  <a:srgbClr val="000000">
                    <a:alpha val="43137"/>
                  </a:srgbClr>
                </a:outerShdw>
              </a:effectLst>
              <a:latin typeface="Trebuchet MS" pitchFamily="34" charset="0"/>
            </a:endParaRPr>
          </a:p>
        </p:txBody>
      </p:sp>
      <p:cxnSp>
        <p:nvCxnSpPr>
          <p:cNvPr id="55" name="Straight Arrow Connector 54"/>
          <p:cNvCxnSpPr/>
          <p:nvPr/>
        </p:nvCxnSpPr>
        <p:spPr bwMode="auto">
          <a:xfrm rot="10800000">
            <a:off x="3843093" y="2669495"/>
            <a:ext cx="2020824" cy="182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bwMode="auto">
          <a:xfrm flipV="1">
            <a:off x="2194560" y="3109278"/>
            <a:ext cx="1624584" cy="304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2045208" y="3158917"/>
            <a:ext cx="1929384" cy="369332"/>
          </a:xfrm>
          <a:prstGeom prst="rect">
            <a:avLst/>
          </a:prstGeom>
          <a:noFill/>
        </p:spPr>
        <p:txBody>
          <a:bodyPr wrap="square" rtlCol="0">
            <a:spAutoFit/>
          </a:bodyPr>
          <a:lstStyle/>
          <a:p>
            <a:pPr algn="ctr"/>
            <a:r>
              <a:rPr lang="en-US" sz="900" dirty="0" smtClean="0">
                <a:solidFill>
                  <a:schemeClr val="tx1"/>
                </a:solidFill>
                <a:effectLst>
                  <a:outerShdw blurRad="38100" dist="38100" dir="2700000" algn="tl">
                    <a:srgbClr val="000000">
                      <a:alpha val="43137"/>
                    </a:srgbClr>
                  </a:outerShdw>
                </a:effectLst>
                <a:latin typeface="Trebuchet MS" pitchFamily="34" charset="0"/>
              </a:rPr>
              <a:t>Return MBN_REGISTER_STATE_ROAMING</a:t>
            </a:r>
            <a:endParaRPr lang="en-IN" sz="1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 name="TextBox 27"/>
          <p:cNvSpPr txBox="1"/>
          <p:nvPr/>
        </p:nvSpPr>
        <p:spPr>
          <a:xfrm>
            <a:off x="3948902" y="2417382"/>
            <a:ext cx="1719072" cy="230832"/>
          </a:xfrm>
          <a:prstGeom prst="rect">
            <a:avLst/>
          </a:prstGeom>
          <a:noFill/>
        </p:spPr>
        <p:txBody>
          <a:bodyPr wrap="square" rtlCol="0">
            <a:spAutoFit/>
          </a:bodyPr>
          <a:lstStyle/>
          <a:p>
            <a:pPr algn="ctr"/>
            <a:r>
              <a:rPr lang="en-US" sz="900" dirty="0" smtClean="0">
                <a:effectLst>
                  <a:outerShdw blurRad="38100" dist="38100" dir="2700000" algn="tl">
                    <a:srgbClr val="000000">
                      <a:alpha val="43137"/>
                    </a:srgbClr>
                  </a:outerShdw>
                </a:effectLst>
                <a:latin typeface="Trebuchet MS" pitchFamily="34" charset="0"/>
              </a:rPr>
              <a:t>Object Created</a:t>
            </a:r>
            <a:endParaRPr lang="en-IN" sz="900" dirty="0" smtClean="0">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4002024" y="2664270"/>
            <a:ext cx="1719072" cy="230832"/>
          </a:xfrm>
          <a:prstGeom prst="rect">
            <a:avLst/>
          </a:prstGeom>
          <a:noFill/>
        </p:spPr>
        <p:txBody>
          <a:bodyPr wrap="square" rtlCol="0">
            <a:spAutoFit/>
          </a:bodyPr>
          <a:lstStyle/>
          <a:p>
            <a:pPr algn="ctr"/>
            <a:r>
              <a:rPr lang="en-US" sz="900" dirty="0" smtClean="0">
                <a:effectLst>
                  <a:outerShdw blurRad="38100" dist="38100" dir="2700000" algn="tl">
                    <a:srgbClr val="000000">
                      <a:alpha val="43137"/>
                    </a:srgbClr>
                  </a:outerShdw>
                </a:effectLst>
                <a:latin typeface="Trebuchet MS" pitchFamily="34" charset="0"/>
              </a:rPr>
              <a:t>Object State Cached in Lib</a:t>
            </a:r>
            <a:endParaRPr lang="en-IN" sz="900" dirty="0" smtClean="0">
              <a:effectLst>
                <a:outerShdw blurRad="38100" dist="38100" dir="2700000" algn="tl">
                  <a:srgbClr val="000000">
                    <a:alpha val="43137"/>
                  </a:srgbClr>
                </a:outerShdw>
              </a:effectLst>
              <a:latin typeface="Trebuchet MS" pitchFamily="34" charset="0"/>
            </a:endParaRPr>
          </a:p>
        </p:txBody>
      </p:sp>
      <p:sp>
        <p:nvSpPr>
          <p:cNvPr id="31" name="TextBox 30"/>
          <p:cNvSpPr txBox="1"/>
          <p:nvPr/>
        </p:nvSpPr>
        <p:spPr>
          <a:xfrm>
            <a:off x="2209800" y="2837135"/>
            <a:ext cx="1609344" cy="230832"/>
          </a:xfrm>
          <a:prstGeom prst="rect">
            <a:avLst/>
          </a:prstGeom>
          <a:noFill/>
        </p:spPr>
        <p:txBody>
          <a:bodyPr wrap="square" rtlCol="0">
            <a:spAutoFit/>
          </a:bodyPr>
          <a:lstStyle/>
          <a:p>
            <a:pPr algn="ctr"/>
            <a:r>
              <a:rPr lang="en-US" sz="900" dirty="0" err="1" smtClean="0">
                <a:solidFill>
                  <a:schemeClr val="tx1"/>
                </a:solidFill>
                <a:effectLst>
                  <a:outerShdw blurRad="38100" dist="38100" dir="2700000" algn="tl">
                    <a:srgbClr val="000000">
                      <a:alpha val="43137"/>
                    </a:srgbClr>
                  </a:outerShdw>
                </a:effectLst>
                <a:latin typeface="Trebuchet MS" pitchFamily="34" charset="0"/>
              </a:rPr>
              <a:t>GetRegisterState</a:t>
            </a:r>
            <a:r>
              <a:rPr lang="en-US" sz="900" dirty="0" smtClean="0">
                <a:solidFill>
                  <a:schemeClr val="tx1"/>
                </a:solidFill>
                <a:effectLst>
                  <a:outerShdw blurRad="38100" dist="38100" dir="2700000" algn="tl">
                    <a:srgbClr val="000000">
                      <a:alpha val="43137"/>
                    </a:srgbClr>
                  </a:outerShdw>
                </a:effectLst>
                <a:latin typeface="Trebuchet MS" pitchFamily="34" charset="0"/>
              </a:rPr>
              <a:t>()</a:t>
            </a:r>
            <a:endParaRPr lang="en-IN" sz="9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 name="TextBox 21"/>
          <p:cNvSpPr txBox="1"/>
          <p:nvPr/>
        </p:nvSpPr>
        <p:spPr>
          <a:xfrm>
            <a:off x="2200656" y="2341182"/>
            <a:ext cx="1719072" cy="230832"/>
          </a:xfrm>
          <a:prstGeom prst="rect">
            <a:avLst/>
          </a:prstGeom>
          <a:noFill/>
        </p:spPr>
        <p:txBody>
          <a:bodyPr wrap="square" rtlCol="0">
            <a:spAutoFit/>
          </a:bodyPr>
          <a:lstStyle/>
          <a:p>
            <a:pPr algn="ctr"/>
            <a:r>
              <a:rPr lang="en-US" sz="900" dirty="0" err="1" smtClean="0">
                <a:effectLst>
                  <a:outerShdw blurRad="38100" dist="38100" dir="2700000" algn="tl">
                    <a:srgbClr val="000000">
                      <a:alpha val="43137"/>
                    </a:srgbClr>
                  </a:outerShdw>
                </a:effectLst>
                <a:latin typeface="Trebuchet MS" pitchFamily="34" charset="0"/>
              </a:rPr>
              <a:t>GetInterface</a:t>
            </a:r>
            <a:r>
              <a:rPr lang="en-US" sz="900" dirty="0" smtClean="0">
                <a:effectLst>
                  <a:outerShdw blurRad="38100" dist="38100" dir="2700000" algn="tl">
                    <a:srgbClr val="000000">
                      <a:alpha val="43137"/>
                    </a:srgbClr>
                  </a:outerShdw>
                </a:effectLst>
                <a:latin typeface="Trebuchet MS" pitchFamily="34" charset="0"/>
              </a:rPr>
              <a:t>()</a:t>
            </a:r>
            <a:endParaRPr lang="en-IN" sz="900" dirty="0" smtClean="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par>
                                <p:cTn id="16" presetID="3" presetClass="entr" presetSubtype="1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linds(horizontal)">
                                      <p:cBhvr>
                                        <p:cTn id="18" dur="500"/>
                                        <p:tgtEl>
                                          <p:spTgt spid="55"/>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blinds(horizontal)">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par>
                                <p:cTn id="32" presetID="3" presetClass="entr" presetSubtype="1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blinds(horizontal)">
                                      <p:cBhvr>
                                        <p:cTn id="34" dur="500"/>
                                        <p:tgtEl>
                                          <p:spTgt spid="6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8" grpId="0"/>
      <p:bldP spid="28" grpId="0"/>
      <p:bldP spid="29" grpId="0"/>
      <p:bldP spid="3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Set Operation Flow</a:t>
            </a:r>
            <a:endParaRPr lang="en-IN" dirty="0"/>
          </a:p>
        </p:txBody>
      </p:sp>
      <p:sp>
        <p:nvSpPr>
          <p:cNvPr id="22" name="Rectangle 3"/>
          <p:cNvSpPr txBox="1">
            <a:spLocks noChangeArrowheads="1"/>
          </p:cNvSpPr>
          <p:nvPr/>
        </p:nvSpPr>
        <p:spPr bwMode="auto">
          <a:xfrm>
            <a:off x="381000" y="4873913"/>
            <a:ext cx="8363710" cy="13480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lvl="0" indent="-382573" defTabSz="912777" fontAlgn="base">
              <a:lnSpc>
                <a:spcPct val="80000"/>
              </a:lnSpc>
              <a:spcBef>
                <a:spcPts val="1167"/>
              </a:spcBef>
              <a:spcAft>
                <a:spcPct val="0"/>
              </a:spcAft>
              <a:buClr>
                <a:schemeClr val="tx2"/>
              </a:buClr>
              <a:buSzPct val="95000"/>
              <a:buBlip>
                <a:blip r:embed="rId3"/>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Asynchronous operation for interacting with slower MB devices</a:t>
            </a:r>
          </a:p>
          <a:p>
            <a:pPr marL="382573" lvl="0" indent="-382573" defTabSz="912777" fontAlgn="base">
              <a:lnSpc>
                <a:spcPct val="80000"/>
              </a:lnSpc>
              <a:spcBef>
                <a:spcPts val="1167"/>
              </a:spcBef>
              <a:spcAft>
                <a:spcPct val="0"/>
              </a:spcAft>
              <a:buClr>
                <a:schemeClr val="tx2"/>
              </a:buClr>
              <a:buSzPct val="95000"/>
              <a:buBlip>
                <a:blip r:embed="rId3"/>
              </a:buBlip>
            </a:pPr>
            <a:r>
              <a:rPr lang="en-US"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ReqID</a:t>
            </a: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assigned to identify the request</a:t>
            </a:r>
          </a:p>
          <a:p>
            <a:pPr marL="382573" lvl="0" indent="-382573" defTabSz="912777" fontAlgn="base">
              <a:lnSpc>
                <a:spcPct val="80000"/>
              </a:lnSpc>
              <a:spcBef>
                <a:spcPts val="1167"/>
              </a:spcBef>
              <a:spcAft>
                <a:spcPct val="0"/>
              </a:spcAft>
              <a:buClr>
                <a:schemeClr val="tx2"/>
              </a:buClr>
              <a:buSzPct val="95000"/>
              <a:buBlip>
                <a:blip r:embed="rId3"/>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On completion, application’s callback function is called</a:t>
            </a:r>
          </a:p>
          <a:p>
            <a:pPr marL="382573" lvl="0" indent="-382573" defTabSz="912777" fontAlgn="base">
              <a:lnSpc>
                <a:spcPct val="80000"/>
              </a:lnSpc>
              <a:spcBef>
                <a:spcPts val="1167"/>
              </a:spcBef>
              <a:spcAft>
                <a:spcPct val="0"/>
              </a:spcAft>
              <a:buClr>
                <a:schemeClr val="tx2"/>
              </a:buClr>
              <a:buSzPct val="95000"/>
              <a:buBlip>
                <a:blip r:embed="rId3"/>
              </a:buBlip>
            </a:pPr>
            <a:r>
              <a:rPr lang="en-US"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ReqID</a:t>
            </a: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and updated object is passed in the callback function</a:t>
            </a:r>
          </a:p>
        </p:txBody>
      </p:sp>
      <p:sp>
        <p:nvSpPr>
          <p:cNvPr id="23" name="Rectangle 22"/>
          <p:cNvSpPr/>
          <p:nvPr/>
        </p:nvSpPr>
        <p:spPr bwMode="auto">
          <a:xfrm>
            <a:off x="381000" y="1417638"/>
            <a:ext cx="8065008" cy="328269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 name="Rectangle 23"/>
          <p:cNvSpPr/>
          <p:nvPr/>
        </p:nvSpPr>
        <p:spPr bwMode="auto">
          <a:xfrm>
            <a:off x="1569076" y="1783398"/>
            <a:ext cx="1143000"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Application</a:t>
            </a:r>
            <a:endParaRPr lang="en-IN" sz="1400"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 name="Rectangle 24"/>
          <p:cNvSpPr/>
          <p:nvPr/>
        </p:nvSpPr>
        <p:spPr bwMode="auto">
          <a:xfrm>
            <a:off x="3233928" y="1783398"/>
            <a:ext cx="1143000"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MB API LIB</a:t>
            </a:r>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 name="Rectangle 25"/>
          <p:cNvSpPr/>
          <p:nvPr/>
        </p:nvSpPr>
        <p:spPr bwMode="auto">
          <a:xfrm>
            <a:off x="5337048" y="1755966"/>
            <a:ext cx="1143000"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WWAN Service</a:t>
            </a:r>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51" name="Straight Connector 50"/>
          <p:cNvCxnSpPr/>
          <p:nvPr/>
        </p:nvCxnSpPr>
        <p:spPr bwMode="auto">
          <a:xfrm rot="5400000">
            <a:off x="1147953" y="3331974"/>
            <a:ext cx="204825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rot="5400000">
            <a:off x="2793873" y="3341118"/>
            <a:ext cx="20116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bwMode="auto">
          <a:xfrm rot="5400000">
            <a:off x="4791837" y="3327402"/>
            <a:ext cx="203911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bwMode="auto">
          <a:xfrm>
            <a:off x="2176653" y="2646174"/>
            <a:ext cx="3639312" cy="182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bwMode="auto">
          <a:xfrm rot="10800000">
            <a:off x="2176653" y="2765046"/>
            <a:ext cx="1600200" cy="15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2249805" y="2380998"/>
            <a:ext cx="1490472" cy="230832"/>
          </a:xfrm>
          <a:prstGeom prst="rect">
            <a:avLst/>
          </a:prstGeom>
          <a:noFill/>
        </p:spPr>
        <p:txBody>
          <a:bodyPr wrap="square" rtlCol="0">
            <a:spAutoFit/>
          </a:bodyPr>
          <a:lstStyle/>
          <a:p>
            <a:pPr algn="ctr"/>
            <a:r>
              <a:rPr lang="en-US" sz="900" dirty="0" err="1" smtClean="0">
                <a:solidFill>
                  <a:schemeClr val="tx1"/>
                </a:solidFill>
                <a:effectLst>
                  <a:outerShdw blurRad="38100" dist="38100" dir="2700000" algn="tl">
                    <a:srgbClr val="000000">
                      <a:alpha val="43137"/>
                    </a:srgbClr>
                  </a:outerShdw>
                </a:effectLst>
                <a:latin typeface="Trebuchet MS" pitchFamily="34" charset="0"/>
              </a:rPr>
              <a:t>SetRegisterMode</a:t>
            </a:r>
            <a:r>
              <a:rPr lang="en-US" sz="900" dirty="0" smtClean="0">
                <a:solidFill>
                  <a:schemeClr val="tx1"/>
                </a:solidFill>
                <a:effectLst>
                  <a:outerShdw blurRad="38100" dist="38100" dir="2700000" algn="tl">
                    <a:srgbClr val="000000">
                      <a:alpha val="43137"/>
                    </a:srgbClr>
                  </a:outerShdw>
                </a:effectLst>
                <a:latin typeface="Trebuchet MS" pitchFamily="34" charset="0"/>
              </a:rPr>
              <a:t>()</a:t>
            </a:r>
            <a:endParaRPr lang="en-IN" sz="9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 name="TextBox 58"/>
          <p:cNvSpPr txBox="1"/>
          <p:nvPr/>
        </p:nvSpPr>
        <p:spPr>
          <a:xfrm>
            <a:off x="2911656" y="2805106"/>
            <a:ext cx="1719072" cy="369332"/>
          </a:xfrm>
          <a:prstGeom prst="rect">
            <a:avLst/>
          </a:prstGeom>
          <a:noFill/>
        </p:spPr>
        <p:txBody>
          <a:bodyPr wrap="square" rtlCol="0">
            <a:spAutoFit/>
          </a:bodyPr>
          <a:lstStyle/>
          <a:p>
            <a:pPr algn="ctr"/>
            <a:r>
              <a:rPr lang="en-US" sz="900" dirty="0" smtClean="0">
                <a:effectLst>
                  <a:outerShdw blurRad="38100" dist="38100" dir="2700000" algn="tl">
                    <a:srgbClr val="000000">
                      <a:alpha val="43137"/>
                    </a:srgbClr>
                  </a:outerShdw>
                </a:effectLst>
                <a:latin typeface="Trebuchet MS" pitchFamily="34" charset="0"/>
              </a:rPr>
              <a:t>Synchronous response</a:t>
            </a:r>
          </a:p>
          <a:p>
            <a:pPr algn="ctr"/>
            <a:r>
              <a:rPr lang="en-US" sz="900" dirty="0" err="1" smtClean="0">
                <a:effectLst>
                  <a:outerShdw blurRad="38100" dist="38100" dir="2700000" algn="tl">
                    <a:srgbClr val="000000">
                      <a:alpha val="43137"/>
                    </a:srgbClr>
                  </a:outerShdw>
                </a:effectLst>
                <a:latin typeface="Trebuchet MS" pitchFamily="34" charset="0"/>
              </a:rPr>
              <a:t>ReqID</a:t>
            </a:r>
            <a:r>
              <a:rPr lang="en-US" sz="900" dirty="0" smtClean="0">
                <a:effectLst>
                  <a:outerShdw blurRad="38100" dist="38100" dir="2700000" algn="tl">
                    <a:srgbClr val="000000">
                      <a:alpha val="43137"/>
                    </a:srgbClr>
                  </a:outerShdw>
                </a:effectLst>
                <a:latin typeface="Trebuchet MS" pitchFamily="34" charset="0"/>
              </a:rPr>
              <a:t> = X</a:t>
            </a:r>
            <a:endParaRPr lang="en-IN" sz="900" dirty="0" smtClean="0">
              <a:effectLst>
                <a:outerShdw blurRad="38100" dist="38100" dir="2700000" algn="tl">
                  <a:srgbClr val="000000">
                    <a:alpha val="43137"/>
                  </a:srgbClr>
                </a:outerShdw>
              </a:effectLst>
              <a:latin typeface="Trebuchet MS" pitchFamily="34" charset="0"/>
            </a:endParaRPr>
          </a:p>
        </p:txBody>
      </p:sp>
      <p:cxnSp>
        <p:nvCxnSpPr>
          <p:cNvPr id="60" name="Straight Arrow Connector 59"/>
          <p:cNvCxnSpPr/>
          <p:nvPr/>
        </p:nvCxnSpPr>
        <p:spPr bwMode="auto">
          <a:xfrm rot="10800000">
            <a:off x="3785997" y="2765046"/>
            <a:ext cx="2020824" cy="182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3" name="Right Arrow 62"/>
          <p:cNvSpPr/>
          <p:nvPr/>
        </p:nvSpPr>
        <p:spPr bwMode="auto">
          <a:xfrm>
            <a:off x="5834253" y="2801622"/>
            <a:ext cx="1060704" cy="448056"/>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err="1" smtClean="0">
                <a:solidFill>
                  <a:schemeClr val="tx1"/>
                </a:solidFill>
                <a:effectLst>
                  <a:outerShdw blurRad="38100" dist="38100" dir="2700000" algn="tl">
                    <a:srgbClr val="000000">
                      <a:alpha val="43137"/>
                    </a:srgbClr>
                  </a:outerShdw>
                </a:effectLst>
                <a:latin typeface="Trebuchet MS" pitchFamily="34" charset="0"/>
              </a:rPr>
              <a:t>Req</a:t>
            </a:r>
            <a:r>
              <a:rPr lang="en-US" sz="1000" dirty="0" smtClean="0">
                <a:solidFill>
                  <a:schemeClr val="tx1"/>
                </a:solidFill>
                <a:effectLst>
                  <a:outerShdw blurRad="38100" dist="38100" dir="2700000" algn="tl">
                    <a:srgbClr val="000000">
                      <a:alpha val="43137"/>
                    </a:srgbClr>
                  </a:outerShdw>
                </a:effectLst>
                <a:latin typeface="Trebuchet MS" pitchFamily="34" charset="0"/>
              </a:rPr>
              <a:t> to Driver</a:t>
            </a:r>
            <a:endParaRPr lang="en-IN" sz="1000"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5" name="Right Arrow 64"/>
          <p:cNvSpPr/>
          <p:nvPr/>
        </p:nvSpPr>
        <p:spPr bwMode="auto">
          <a:xfrm flipH="1">
            <a:off x="5825109" y="3542286"/>
            <a:ext cx="1060704" cy="484632"/>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tx1"/>
                </a:solidFill>
                <a:effectLst>
                  <a:outerShdw blurRad="38100" dist="38100" dir="2700000" algn="tl">
                    <a:srgbClr val="000000">
                      <a:alpha val="43137"/>
                    </a:srgbClr>
                  </a:outerShdw>
                </a:effectLst>
                <a:latin typeface="Trebuchet MS" pitchFamily="34" charset="0"/>
              </a:rPr>
              <a:t>Response from Driver</a:t>
            </a:r>
            <a:endParaRPr lang="en-IN" sz="1100"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67" name="Straight Arrow Connector 66"/>
          <p:cNvCxnSpPr/>
          <p:nvPr/>
        </p:nvCxnSpPr>
        <p:spPr bwMode="auto">
          <a:xfrm rot="10800000">
            <a:off x="3764661" y="3767838"/>
            <a:ext cx="2020824" cy="182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rot="10800000">
            <a:off x="2158365" y="3770886"/>
            <a:ext cx="1667256" cy="304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033141" y="3813558"/>
            <a:ext cx="1719072" cy="230832"/>
          </a:xfrm>
          <a:prstGeom prst="rect">
            <a:avLst/>
          </a:prstGeom>
          <a:noFill/>
        </p:spPr>
        <p:txBody>
          <a:bodyPr wrap="square" rtlCol="0">
            <a:spAutoFit/>
          </a:bodyPr>
          <a:lstStyle/>
          <a:p>
            <a:pPr algn="ctr"/>
            <a:r>
              <a:rPr lang="en-US" sz="900" dirty="0" err="1" smtClean="0">
                <a:solidFill>
                  <a:schemeClr val="tx1"/>
                </a:solidFill>
                <a:effectLst>
                  <a:outerShdw blurRad="38100" dist="38100" dir="2700000" algn="tl">
                    <a:srgbClr val="000000">
                      <a:alpha val="43137"/>
                    </a:srgbClr>
                  </a:outerShdw>
                </a:effectLst>
                <a:latin typeface="Trebuchet MS" pitchFamily="34" charset="0"/>
              </a:rPr>
              <a:t>ReqID</a:t>
            </a:r>
            <a:r>
              <a:rPr lang="en-US" sz="900" dirty="0" smtClean="0">
                <a:solidFill>
                  <a:schemeClr val="tx1"/>
                </a:solidFill>
                <a:effectLst>
                  <a:outerShdw blurRad="38100" dist="38100" dir="2700000" algn="tl">
                    <a:srgbClr val="000000">
                      <a:alpha val="43137"/>
                    </a:srgbClr>
                  </a:outerShdw>
                </a:effectLst>
                <a:latin typeface="Trebuchet MS" pitchFamily="34" charset="0"/>
              </a:rPr>
              <a:t> = X</a:t>
            </a:r>
            <a:endParaRPr lang="en-IN" sz="1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2" name="TextBox 71"/>
          <p:cNvSpPr txBox="1"/>
          <p:nvPr/>
        </p:nvSpPr>
        <p:spPr>
          <a:xfrm>
            <a:off x="2524125" y="3533142"/>
            <a:ext cx="2825496" cy="230832"/>
          </a:xfrm>
          <a:prstGeom prst="rect">
            <a:avLst/>
          </a:prstGeom>
          <a:noFill/>
        </p:spPr>
        <p:txBody>
          <a:bodyPr wrap="square" rtlCol="0">
            <a:spAutoFit/>
          </a:bodyPr>
          <a:lstStyle/>
          <a:p>
            <a:r>
              <a:rPr lang="en-US" sz="900" dirty="0" err="1" smtClean="0">
                <a:solidFill>
                  <a:schemeClr val="tx1"/>
                </a:solidFill>
                <a:effectLst>
                  <a:outerShdw blurRad="38100" dist="38100" dir="2700000" algn="tl">
                    <a:srgbClr val="000000">
                      <a:alpha val="43137"/>
                    </a:srgbClr>
                  </a:outerShdw>
                </a:effectLst>
                <a:latin typeface="Trebuchet MS" pitchFamily="34" charset="0"/>
              </a:rPr>
              <a:t>OnSetRegisterModeComplete</a:t>
            </a:r>
            <a:r>
              <a:rPr lang="en-US" sz="900" dirty="0" smtClean="0">
                <a:solidFill>
                  <a:schemeClr val="tx1"/>
                </a:solidFill>
                <a:effectLst>
                  <a:outerShdw blurRad="38100" dist="38100" dir="2700000" algn="tl">
                    <a:srgbClr val="000000">
                      <a:alpha val="43137"/>
                    </a:srgbClr>
                  </a:outerShdw>
                </a:effectLst>
                <a:latin typeface="Trebuchet MS" pitchFamily="34" charset="0"/>
              </a:rPr>
              <a:t>(</a:t>
            </a:r>
            <a:r>
              <a:rPr lang="en-US" sz="900" dirty="0" err="1" smtClean="0">
                <a:solidFill>
                  <a:schemeClr val="tx1"/>
                </a:solidFill>
                <a:effectLst>
                  <a:outerShdw blurRad="38100" dist="38100" dir="2700000" algn="tl">
                    <a:srgbClr val="000000">
                      <a:alpha val="43137"/>
                    </a:srgbClr>
                  </a:outerShdw>
                </a:effectLst>
                <a:latin typeface="Trebuchet MS" pitchFamily="34" charset="0"/>
              </a:rPr>
              <a:t>newObject</a:t>
            </a:r>
            <a:r>
              <a:rPr lang="en-US" sz="900" dirty="0" smtClean="0">
                <a:solidFill>
                  <a:schemeClr val="tx1"/>
                </a:solidFill>
                <a:effectLst>
                  <a:outerShdw blurRad="38100" dist="38100" dir="2700000" algn="tl">
                    <a:srgbClr val="000000">
                      <a:alpha val="43137"/>
                    </a:srgbClr>
                  </a:outerShdw>
                </a:effectLst>
                <a:latin typeface="Trebuchet MS" pitchFamily="34" charset="0"/>
              </a:rPr>
              <a:t>, </a:t>
            </a:r>
            <a:r>
              <a:rPr lang="en-US" sz="900" dirty="0" err="1" smtClean="0">
                <a:solidFill>
                  <a:schemeClr val="tx1"/>
                </a:solidFill>
                <a:effectLst>
                  <a:outerShdw blurRad="38100" dist="38100" dir="2700000" algn="tl">
                    <a:srgbClr val="000000">
                      <a:alpha val="43137"/>
                    </a:srgbClr>
                  </a:outerShdw>
                </a:effectLst>
                <a:latin typeface="Trebuchet MS" pitchFamily="34" charset="0"/>
              </a:rPr>
              <a:t>ReqID</a:t>
            </a:r>
            <a:r>
              <a:rPr lang="en-US" sz="900" dirty="0" smtClean="0">
                <a:solidFill>
                  <a:schemeClr val="tx1"/>
                </a:solidFill>
                <a:effectLst>
                  <a:outerShdw blurRad="38100" dist="38100" dir="2700000" algn="tl">
                    <a:srgbClr val="000000">
                      <a:alpha val="43137"/>
                    </a:srgbClr>
                  </a:outerShdw>
                </a:effectLst>
                <a:latin typeface="Trebuchet MS" pitchFamily="34" charset="0"/>
              </a:rPr>
              <a:t>)</a:t>
            </a:r>
            <a:endParaRPr lang="en-IN" sz="9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 name="Rectangle 26"/>
          <p:cNvSpPr/>
          <p:nvPr/>
        </p:nvSpPr>
        <p:spPr bwMode="auto">
          <a:xfrm>
            <a:off x="391886" y="4234542"/>
            <a:ext cx="3037114" cy="37011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Application releases cached object</a:t>
            </a:r>
          </a:p>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Use updated Object</a:t>
            </a:r>
            <a:endParaRPr lang="en-IN" sz="1400"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linds(horizontal)">
                                      <p:cBhvr>
                                        <p:cTn id="15" dur="500"/>
                                        <p:tgtEl>
                                          <p:spTgt spid="6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blinds(horizontal)">
                                      <p:cBhvr>
                                        <p:cTn id="18" dur="500"/>
                                        <p:tgtEl>
                                          <p:spTgt spid="59"/>
                                        </p:tgtEl>
                                      </p:cBhvr>
                                    </p:animEffect>
                                  </p:childTnLst>
                                </p:cTn>
                              </p:par>
                              <p:par>
                                <p:cTn id="19" presetID="3" presetClass="entr" presetSubtype="1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linds(horizontal)">
                                      <p:cBhvr>
                                        <p:cTn id="21" dur="500"/>
                                        <p:tgtEl>
                                          <p:spTgt spid="5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linds(horizontal)">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blinds(horizontal)">
                                      <p:cBhvr>
                                        <p:cTn id="29" dur="500"/>
                                        <p:tgtEl>
                                          <p:spTgt spid="65"/>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blinds(horizontal)">
                                      <p:cBhvr>
                                        <p:cTn id="33" dur="500"/>
                                        <p:tgtEl>
                                          <p:spTgt spid="6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blinds(horizontal)">
                                      <p:cBhvr>
                                        <p:cTn id="36" dur="500"/>
                                        <p:tgtEl>
                                          <p:spTgt spid="72"/>
                                        </p:tgtEl>
                                      </p:cBhvr>
                                    </p:animEffect>
                                  </p:childTnLst>
                                </p:cTn>
                              </p:par>
                              <p:par>
                                <p:cTn id="37" presetID="3" presetClass="entr" presetSubtype="1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linds(horizontal)">
                                      <p:cBhvr>
                                        <p:cTn id="39" dur="500"/>
                                        <p:tgtEl>
                                          <p:spTgt spid="7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linds(horizontal)">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3" grpId="0" animBg="1"/>
      <p:bldP spid="65" grpId="0" animBg="1"/>
      <p:bldP spid="71" grpId="0"/>
      <p:bldP spid="72"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State Change Notification</a:t>
            </a:r>
            <a:endParaRPr lang="en-IN" dirty="0"/>
          </a:p>
        </p:txBody>
      </p:sp>
      <p:sp>
        <p:nvSpPr>
          <p:cNvPr id="17" name="Rectangle 3"/>
          <p:cNvSpPr txBox="1">
            <a:spLocks noChangeArrowheads="1"/>
          </p:cNvSpPr>
          <p:nvPr/>
        </p:nvSpPr>
        <p:spPr bwMode="auto">
          <a:xfrm>
            <a:off x="381000" y="4873913"/>
            <a:ext cx="8363710" cy="13480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lvl="0" indent="-382573" defTabSz="912777" fontAlgn="base">
              <a:lnSpc>
                <a:spcPct val="80000"/>
              </a:lnSpc>
              <a:spcBef>
                <a:spcPts val="1167"/>
              </a:spcBef>
              <a:spcAft>
                <a:spcPct val="0"/>
              </a:spcAft>
              <a:buClr>
                <a:schemeClr val="tx2"/>
              </a:buClr>
              <a:buSzPct val="95000"/>
              <a:buBlip>
                <a:blip r:embed="rId3"/>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Notification for device state change</a:t>
            </a:r>
          </a:p>
          <a:p>
            <a:pPr marL="382573" lvl="0" indent="-382573" defTabSz="912777" fontAlgn="base">
              <a:lnSpc>
                <a:spcPct val="80000"/>
              </a:lnSpc>
              <a:spcBef>
                <a:spcPts val="1167"/>
              </a:spcBef>
              <a:spcAft>
                <a:spcPct val="0"/>
              </a:spcAft>
              <a:buClr>
                <a:schemeClr val="tx2"/>
              </a:buClr>
              <a:buSzPct val="95000"/>
              <a:buBlip>
                <a:blip r:embed="rId3"/>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API library creates new object based on state update </a:t>
            </a:r>
          </a:p>
          <a:p>
            <a:pPr marL="382573" lvl="0" indent="-382573" defTabSz="912777" fontAlgn="base">
              <a:lnSpc>
                <a:spcPct val="80000"/>
              </a:lnSpc>
              <a:spcBef>
                <a:spcPts val="1167"/>
              </a:spcBef>
              <a:spcAft>
                <a:spcPct val="0"/>
              </a:spcAft>
              <a:buClr>
                <a:schemeClr val="tx2"/>
              </a:buClr>
              <a:buSzPct val="95000"/>
              <a:buBlip>
                <a:blip r:embed="rId3"/>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New object is passed in application’s callback function</a:t>
            </a:r>
          </a:p>
          <a:p>
            <a:pPr marL="382573" lvl="0" indent="-382573" defTabSz="912777" fontAlgn="base">
              <a:lnSpc>
                <a:spcPct val="80000"/>
              </a:lnSpc>
              <a:spcBef>
                <a:spcPts val="1167"/>
              </a:spcBef>
              <a:spcAft>
                <a:spcPct val="0"/>
              </a:spcAft>
              <a:buClr>
                <a:schemeClr val="tx2"/>
              </a:buClr>
              <a:buSzPct val="95000"/>
              <a:buBlip>
                <a:blip r:embed="rId3"/>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Application should release the older object and start using the new object</a:t>
            </a:r>
          </a:p>
        </p:txBody>
      </p:sp>
      <p:sp>
        <p:nvSpPr>
          <p:cNvPr id="18" name="Rectangle 17"/>
          <p:cNvSpPr/>
          <p:nvPr/>
        </p:nvSpPr>
        <p:spPr bwMode="auto">
          <a:xfrm>
            <a:off x="381000" y="1417638"/>
            <a:ext cx="8065008" cy="328269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Rectangle 18"/>
          <p:cNvSpPr/>
          <p:nvPr/>
        </p:nvSpPr>
        <p:spPr bwMode="auto">
          <a:xfrm>
            <a:off x="1569076" y="1783398"/>
            <a:ext cx="1143000"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Application</a:t>
            </a:r>
            <a:endParaRPr lang="en-IN" sz="1400"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Rectangle 19"/>
          <p:cNvSpPr/>
          <p:nvPr/>
        </p:nvSpPr>
        <p:spPr bwMode="auto">
          <a:xfrm>
            <a:off x="3233928" y="1783398"/>
            <a:ext cx="1143000"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MB API LIB</a:t>
            </a:r>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 name="Rectangle 20"/>
          <p:cNvSpPr/>
          <p:nvPr/>
        </p:nvSpPr>
        <p:spPr bwMode="auto">
          <a:xfrm>
            <a:off x="5337048" y="1755966"/>
            <a:ext cx="1143000" cy="52120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WWAN Service</a:t>
            </a:r>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43" name="Straight Connector 42"/>
          <p:cNvCxnSpPr/>
          <p:nvPr/>
        </p:nvCxnSpPr>
        <p:spPr bwMode="auto">
          <a:xfrm rot="16200000" flipH="1">
            <a:off x="1212723" y="3311398"/>
            <a:ext cx="196596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bwMode="auto">
          <a:xfrm rot="5400000">
            <a:off x="2854071" y="3325114"/>
            <a:ext cx="193852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bwMode="auto">
          <a:xfrm rot="5400000">
            <a:off x="4852035" y="3311398"/>
            <a:ext cx="196596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bwMode="auto">
          <a:xfrm rot="10800000">
            <a:off x="2200275" y="2831338"/>
            <a:ext cx="1600200" cy="15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2017395" y="2849626"/>
            <a:ext cx="2112264" cy="230832"/>
          </a:xfrm>
          <a:prstGeom prst="rect">
            <a:avLst/>
          </a:prstGeom>
          <a:noFill/>
        </p:spPr>
        <p:txBody>
          <a:bodyPr wrap="square" rtlCol="0">
            <a:spAutoFit/>
          </a:bodyPr>
          <a:lstStyle/>
          <a:p>
            <a:pPr algn="ctr"/>
            <a:r>
              <a:rPr lang="en-US" sz="900" dirty="0" err="1" smtClean="0">
                <a:effectLst>
                  <a:outerShdw blurRad="38100" dist="38100" dir="2700000" algn="tl">
                    <a:srgbClr val="000000">
                      <a:alpha val="43137"/>
                    </a:srgbClr>
                  </a:outerShdw>
                </a:effectLst>
                <a:latin typeface="Trebuchet MS" pitchFamily="34" charset="0"/>
              </a:rPr>
              <a:t>OnRegisterStateChange</a:t>
            </a:r>
            <a:r>
              <a:rPr lang="en-US" sz="900" dirty="0" smtClean="0">
                <a:effectLst>
                  <a:outerShdw blurRad="38100" dist="38100" dir="2700000" algn="tl">
                    <a:srgbClr val="000000">
                      <a:alpha val="43137"/>
                    </a:srgbClr>
                  </a:outerShdw>
                </a:effectLst>
                <a:latin typeface="Trebuchet MS" pitchFamily="34" charset="0"/>
              </a:rPr>
              <a:t>(</a:t>
            </a:r>
            <a:r>
              <a:rPr lang="en-US" sz="900" dirty="0" err="1" smtClean="0">
                <a:effectLst>
                  <a:outerShdw blurRad="38100" dist="38100" dir="2700000" algn="tl">
                    <a:srgbClr val="000000">
                      <a:alpha val="43137"/>
                    </a:srgbClr>
                  </a:outerShdw>
                </a:effectLst>
                <a:latin typeface="Trebuchet MS" pitchFamily="34" charset="0"/>
              </a:rPr>
              <a:t>newObject</a:t>
            </a:r>
            <a:r>
              <a:rPr lang="en-US" sz="900" dirty="0" smtClean="0">
                <a:effectLst>
                  <a:outerShdw blurRad="38100" dist="38100" dir="2700000" algn="tl">
                    <a:srgbClr val="000000">
                      <a:alpha val="43137"/>
                    </a:srgbClr>
                  </a:outerShdw>
                </a:effectLst>
                <a:latin typeface="Trebuchet MS" pitchFamily="34" charset="0"/>
              </a:rPr>
              <a:t>)</a:t>
            </a:r>
            <a:endParaRPr lang="en-IN" sz="900" dirty="0" smtClean="0">
              <a:effectLst>
                <a:outerShdw blurRad="38100" dist="38100" dir="2700000" algn="tl">
                  <a:srgbClr val="000000">
                    <a:alpha val="43137"/>
                  </a:srgbClr>
                </a:outerShdw>
              </a:effectLst>
              <a:latin typeface="Trebuchet MS" pitchFamily="34" charset="0"/>
            </a:endParaRPr>
          </a:p>
        </p:txBody>
      </p:sp>
      <p:cxnSp>
        <p:nvCxnSpPr>
          <p:cNvPr id="53" name="Straight Arrow Connector 52"/>
          <p:cNvCxnSpPr/>
          <p:nvPr/>
        </p:nvCxnSpPr>
        <p:spPr bwMode="auto">
          <a:xfrm rot="10800000">
            <a:off x="3800475" y="2831338"/>
            <a:ext cx="2020824" cy="1828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4" name="Right Arrow 53"/>
          <p:cNvSpPr/>
          <p:nvPr/>
        </p:nvSpPr>
        <p:spPr bwMode="auto">
          <a:xfrm flipH="1">
            <a:off x="5848731" y="2593594"/>
            <a:ext cx="1627632" cy="484632"/>
          </a:xfrm>
          <a:prstGeom prst="rightArrow">
            <a:avLst>
              <a:gd name="adj1" fmla="val 50000"/>
              <a:gd name="adj2" fmla="val 5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dirty="0" smtClean="0">
                <a:solidFill>
                  <a:schemeClr val="tx1"/>
                </a:solidFill>
                <a:effectLst>
                  <a:outerShdw blurRad="38100" dist="38100" dir="2700000" algn="tl">
                    <a:srgbClr val="000000">
                      <a:alpha val="43137"/>
                    </a:srgbClr>
                  </a:outerShdw>
                </a:effectLst>
                <a:latin typeface="Trebuchet MS" pitchFamily="34" charset="0"/>
              </a:rPr>
              <a:t>State Change notification from Driver </a:t>
            </a:r>
            <a:endParaRPr lang="en-IN" sz="800"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6" name="TextBox 55"/>
          <p:cNvSpPr txBox="1"/>
          <p:nvPr/>
        </p:nvSpPr>
        <p:spPr>
          <a:xfrm>
            <a:off x="3809619" y="2547874"/>
            <a:ext cx="2112264" cy="230832"/>
          </a:xfrm>
          <a:prstGeom prst="rect">
            <a:avLst/>
          </a:prstGeom>
          <a:noFill/>
        </p:spPr>
        <p:txBody>
          <a:bodyPr wrap="square" rtlCol="0">
            <a:spAutoFit/>
          </a:bodyPr>
          <a:lstStyle/>
          <a:p>
            <a:pPr algn="ctr"/>
            <a:r>
              <a:rPr lang="en-US" sz="900" dirty="0" smtClean="0">
                <a:effectLst>
                  <a:outerShdw blurRad="38100" dist="38100" dir="2700000" algn="tl">
                    <a:srgbClr val="000000">
                      <a:alpha val="43137"/>
                    </a:srgbClr>
                  </a:outerShdw>
                </a:effectLst>
                <a:latin typeface="Trebuchet MS" pitchFamily="34" charset="0"/>
              </a:rPr>
              <a:t>State Change Notification</a:t>
            </a:r>
            <a:endParaRPr lang="en-IN" sz="900" dirty="0" smtClean="0">
              <a:effectLst>
                <a:outerShdw blurRad="38100" dist="38100" dir="2700000" algn="tl">
                  <a:srgbClr val="000000">
                    <a:alpha val="43137"/>
                  </a:srgbClr>
                </a:outerShdw>
              </a:effectLst>
              <a:latin typeface="Trebuchet MS" pitchFamily="34" charset="0"/>
            </a:endParaRPr>
          </a:p>
        </p:txBody>
      </p:sp>
      <p:sp>
        <p:nvSpPr>
          <p:cNvPr id="57" name="TextBox 56"/>
          <p:cNvSpPr txBox="1"/>
          <p:nvPr/>
        </p:nvSpPr>
        <p:spPr>
          <a:xfrm>
            <a:off x="3809619" y="2877058"/>
            <a:ext cx="2112264" cy="230832"/>
          </a:xfrm>
          <a:prstGeom prst="rect">
            <a:avLst/>
          </a:prstGeom>
          <a:noFill/>
        </p:spPr>
        <p:txBody>
          <a:bodyPr wrap="square" rtlCol="0">
            <a:spAutoFit/>
          </a:bodyPr>
          <a:lstStyle/>
          <a:p>
            <a:pPr algn="ctr"/>
            <a:r>
              <a:rPr lang="en-US" sz="900" dirty="0" smtClean="0">
                <a:effectLst>
                  <a:outerShdw blurRad="38100" dist="38100" dir="2700000" algn="tl">
                    <a:srgbClr val="000000">
                      <a:alpha val="43137"/>
                    </a:srgbClr>
                  </a:outerShdw>
                </a:effectLst>
                <a:latin typeface="Trebuchet MS" pitchFamily="34" charset="0"/>
              </a:rPr>
              <a:t>API Lib updates cached object</a:t>
            </a:r>
            <a:endParaRPr lang="en-IN" sz="900" dirty="0" smtClean="0">
              <a:effectLst>
                <a:outerShdw blurRad="38100" dist="38100" dir="2700000" algn="tl">
                  <a:srgbClr val="000000">
                    <a:alpha val="43137"/>
                  </a:srgbClr>
                </a:outerShdw>
              </a:effectLst>
              <a:latin typeface="Trebuchet MS" pitchFamily="34" charset="0"/>
            </a:endParaRPr>
          </a:p>
        </p:txBody>
      </p:sp>
      <p:sp>
        <p:nvSpPr>
          <p:cNvPr id="23" name="Rectangle 22"/>
          <p:cNvSpPr/>
          <p:nvPr/>
        </p:nvSpPr>
        <p:spPr bwMode="auto">
          <a:xfrm>
            <a:off x="457200" y="3690256"/>
            <a:ext cx="3037114" cy="37011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smtClean="0">
                <a:solidFill>
                  <a:schemeClr val="tx1"/>
                </a:solidFill>
                <a:effectLst>
                  <a:outerShdw blurRad="38100" dist="38100" dir="2700000" algn="tl">
                    <a:srgbClr val="000000">
                      <a:alpha val="43137"/>
                    </a:srgbClr>
                  </a:outerShdw>
                </a:effectLst>
                <a:latin typeface="Trebuchet MS" pitchFamily="34" charset="0"/>
              </a:rPr>
              <a:t>Application releases </a:t>
            </a:r>
            <a:r>
              <a:rPr lang="en-US" sz="1400" dirty="0" smtClean="0">
                <a:solidFill>
                  <a:schemeClr val="tx1"/>
                </a:solidFill>
                <a:effectLst>
                  <a:outerShdw blurRad="38100" dist="38100" dir="2700000" algn="tl">
                    <a:srgbClr val="000000">
                      <a:alpha val="43137"/>
                    </a:srgbClr>
                  </a:outerShdw>
                </a:effectLst>
                <a:latin typeface="Trebuchet MS" pitchFamily="34" charset="0"/>
              </a:rPr>
              <a:t>cached object</a:t>
            </a:r>
          </a:p>
          <a:p>
            <a:pPr algn="ct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Use updated Object</a:t>
            </a:r>
            <a:endParaRPr lang="en-IN" sz="1400"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linds(horizontal)">
                                      <p:cBhvr>
                                        <p:cTn id="15" dur="500"/>
                                        <p:tgtEl>
                                          <p:spTgt spid="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blinds(horizontal)">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linds(horizontal)">
                                      <p:cBhvr>
                                        <p:cTn id="23" dur="500"/>
                                        <p:tgtEl>
                                          <p:spTgt spid="5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linds(horizontal)">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animBg="1"/>
      <p:bldP spid="56" grpId="0"/>
      <p:bldP spid="57"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4"/>
            <a:ext cx="8380412" cy="1525033"/>
          </a:xfrm>
        </p:spPr>
        <p:txBody>
          <a:bodyPr/>
          <a:lstStyle/>
          <a:p>
            <a:r>
              <a:rPr lang="en-US" dirty="0" smtClean="0"/>
              <a:t>Develop your applications using Mobile Broadband API</a:t>
            </a:r>
          </a:p>
          <a:p>
            <a:r>
              <a:rPr lang="en-US" dirty="0" smtClean="0"/>
              <a:t>Contact us at </a:t>
            </a:r>
            <a:r>
              <a:rPr lang="en-US" dirty="0" smtClean="0">
                <a:hlinkClick r:id="rId3"/>
              </a:rPr>
              <a:t>win7mb@microsoft.com</a:t>
            </a:r>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613058"/>
          </a:xfrm>
        </p:spPr>
        <p:txBody>
          <a:bodyPr/>
          <a:lstStyle/>
          <a:p>
            <a:r>
              <a:rPr lang="en-US" sz="2000" dirty="0" smtClean="0"/>
              <a:t>MSDN Online Documentation</a:t>
            </a:r>
          </a:p>
          <a:p>
            <a:pPr lvl="1"/>
            <a:r>
              <a:rPr lang="en-US" sz="1800" dirty="0" smtClean="0"/>
              <a:t>COM Overview:  </a:t>
            </a:r>
            <a:r>
              <a:rPr lang="en-US" sz="1800" dirty="0" smtClean="0">
                <a:hlinkClick r:id="rId3"/>
              </a:rPr>
              <a:t>http://msdn.microsoft.com/en-us/library/ms680573(VS.85).aspx</a:t>
            </a:r>
            <a:endParaRPr lang="en-US" sz="1800" dirty="0" smtClean="0"/>
          </a:p>
          <a:p>
            <a:pPr lvl="1"/>
            <a:r>
              <a:rPr lang="en-US" sz="1800" dirty="0" smtClean="0"/>
              <a:t>.NET interoperability with unmanaged code </a:t>
            </a:r>
            <a:r>
              <a:rPr lang="en-US" sz="1800" dirty="0" smtClean="0">
                <a:hlinkClick r:id="rId4"/>
              </a:rPr>
              <a:t>http://msdn.microsoft.com/en-us/library/sd10k43k%28VS.80%29.aspx</a:t>
            </a:r>
            <a:endParaRPr lang="en-US" sz="1800" dirty="0" smtClean="0"/>
          </a:p>
          <a:p>
            <a:r>
              <a:rPr lang="en-US" sz="2000" dirty="0" smtClean="0"/>
              <a:t>Resources part of Win7 beta release</a:t>
            </a:r>
          </a:p>
          <a:p>
            <a:pPr lvl="1"/>
            <a:r>
              <a:rPr lang="en-US" sz="1800" dirty="0" smtClean="0"/>
              <a:t>SDK</a:t>
            </a:r>
          </a:p>
          <a:p>
            <a:pPr lvl="2"/>
            <a:r>
              <a:rPr lang="en-US" sz="1600" dirty="0" smtClean="0"/>
              <a:t>Mobile Broadband API documentation</a:t>
            </a:r>
          </a:p>
          <a:p>
            <a:pPr lvl="2"/>
            <a:r>
              <a:rPr lang="en-US" sz="1600" dirty="0" smtClean="0"/>
              <a:t>Sample code for Mobile Broadband API</a:t>
            </a:r>
          </a:p>
          <a:p>
            <a:pPr lvl="1"/>
            <a:r>
              <a:rPr lang="en-IN" sz="1800" dirty="0" smtClean="0"/>
              <a:t>WHDC Web site at </a:t>
            </a:r>
            <a:r>
              <a:rPr lang="en-IN" sz="1800" dirty="0" smtClean="0">
                <a:hlinkClick r:id="rId5"/>
              </a:rPr>
              <a:t>http://www.microsoft.com/whdc/default.mspx</a:t>
            </a:r>
            <a:endParaRPr lang="en-IN" sz="1800" dirty="0" smtClean="0"/>
          </a:p>
          <a:p>
            <a:pPr lvl="2"/>
            <a:r>
              <a:rPr lang="en-IN" sz="1600" dirty="0" smtClean="0"/>
              <a:t>White Paper:  Using Mobile Broadband API from managed code </a:t>
            </a:r>
          </a:p>
          <a:p>
            <a:pPr lvl="1"/>
            <a:r>
              <a:rPr lang="en-US" sz="1800" dirty="0" err="1" smtClean="0"/>
              <a:t>WinHEC</a:t>
            </a:r>
            <a:r>
              <a:rPr lang="en-US" sz="1800" dirty="0" smtClean="0"/>
              <a:t> 2008 Resources</a:t>
            </a:r>
          </a:p>
          <a:p>
            <a:pPr lvl="2"/>
            <a:r>
              <a:rPr lang="en-US" sz="1600" dirty="0" smtClean="0"/>
              <a:t>TS 602:  Mobile Broadband Driver Development in Windows 7</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Related Sessions</a:t>
            </a:r>
            <a:endParaRPr lang="en-US" dirty="0"/>
          </a:p>
        </p:txBody>
      </p:sp>
      <p:graphicFrame>
        <p:nvGraphicFramePr>
          <p:cNvPr id="4" name="Table 3"/>
          <p:cNvGraphicFramePr>
            <a:graphicFrameLocks noGrp="1"/>
          </p:cNvGraphicFramePr>
          <p:nvPr/>
        </p:nvGraphicFramePr>
        <p:xfrm>
          <a:off x="381000" y="1417639"/>
          <a:ext cx="8382000" cy="2011362"/>
        </p:xfrm>
        <a:graphic>
          <a:graphicData uri="http://schemas.openxmlformats.org/drawingml/2006/table">
            <a:tbl>
              <a:tblPr firstRow="1" bandRow="1">
                <a:tableStyleId>{1FECB4D8-DB02-4DC6-A0A2-4F2EBAE1DC90}</a:tableStyleId>
              </a:tblPr>
              <a:tblGrid>
                <a:gridCol w="6115050"/>
                <a:gridCol w="2266950"/>
              </a:tblGrid>
              <a:tr h="632886">
                <a:tc>
                  <a:txBody>
                    <a:bodyPr/>
                    <a:lstStyle/>
                    <a:p>
                      <a:pPr algn="ctr"/>
                      <a:r>
                        <a:rPr lang="en-US" sz="1600" kern="1200" dirty="0" smtClean="0">
                          <a:effectLst>
                            <a:outerShdw blurRad="38100" dist="38100" dir="2700000" algn="tl">
                              <a:srgbClr val="000000">
                                <a:alpha val="43137"/>
                              </a:srgbClr>
                            </a:outerShdw>
                          </a:effectLst>
                          <a:latin typeface="Trebuchet MS" pitchFamily="34" charset="0"/>
                        </a:rPr>
                        <a:t>Session</a:t>
                      </a:r>
                      <a:endParaRPr lang="en-IN" sz="1600" kern="1200" dirty="0" smtClean="0">
                        <a:solidFill>
                          <a:schemeClr val="dk1"/>
                        </a:solidFill>
                        <a:effectLst>
                          <a:outerShdw blurRad="38100" dist="38100" dir="2700000" algn="tl">
                            <a:srgbClr val="000000">
                              <a:alpha val="43137"/>
                            </a:srgbClr>
                          </a:outerShdw>
                        </a:effectLst>
                        <a:latin typeface="Trebuchet MS" pitchFamily="34" charset="0"/>
                        <a:ea typeface="+mn-ea"/>
                        <a:cs typeface="+mn-cs"/>
                      </a:endParaRPr>
                    </a:p>
                  </a:txBody>
                  <a:tcPr anchor="ctr"/>
                </a:tc>
                <a:tc>
                  <a:txBody>
                    <a:bodyPr/>
                    <a:lstStyle/>
                    <a:p>
                      <a:pPr algn="ctr"/>
                      <a:r>
                        <a:rPr lang="en-US" sz="1600" kern="1200" dirty="0" smtClean="0">
                          <a:effectLst>
                            <a:outerShdw blurRad="38100" dist="38100" dir="2700000" algn="tl">
                              <a:srgbClr val="000000">
                                <a:alpha val="43137"/>
                              </a:srgbClr>
                            </a:outerShdw>
                          </a:effectLst>
                          <a:latin typeface="Trebuchet MS" pitchFamily="34" charset="0"/>
                        </a:rPr>
                        <a:t>Date and Time</a:t>
                      </a:r>
                      <a:endParaRPr lang="en-IN" sz="1600" kern="1200" dirty="0" smtClean="0">
                        <a:solidFill>
                          <a:schemeClr val="dk1"/>
                        </a:solidFill>
                        <a:effectLst>
                          <a:outerShdw blurRad="38100" dist="38100" dir="2700000" algn="tl">
                            <a:srgbClr val="000000">
                              <a:alpha val="43137"/>
                            </a:srgbClr>
                          </a:outerShdw>
                        </a:effectLst>
                        <a:latin typeface="Trebuchet MS" pitchFamily="34" charset="0"/>
                        <a:ea typeface="+mn-ea"/>
                        <a:cs typeface="+mn-cs"/>
                      </a:endParaRPr>
                    </a:p>
                  </a:txBody>
                  <a:tcPr anchor="ctr"/>
                </a:tc>
              </a:tr>
              <a:tr h="1378476">
                <a:tc>
                  <a:txBody>
                    <a:bodyPr/>
                    <a:lstStyle/>
                    <a:p>
                      <a:pPr marL="0" marR="0" lvl="0" indent="0" algn="l" defTabSz="761940" rtl="0" eaLnBrk="1" fontAlgn="auto" latinLnBrk="0" hangingPunct="1">
                        <a:lnSpc>
                          <a:spcPct val="100000"/>
                        </a:lnSpc>
                        <a:spcBef>
                          <a:spcPts val="0"/>
                        </a:spcBef>
                        <a:spcAft>
                          <a:spcPts val="0"/>
                        </a:spcAft>
                        <a:buClrTx/>
                        <a:buSzTx/>
                        <a:buFontTx/>
                        <a:buNone/>
                        <a:tabLst/>
                        <a:defRPr/>
                      </a:pPr>
                      <a:r>
                        <a:rPr lang="en-US" sz="1600" kern="1200" dirty="0" smtClean="0">
                          <a:latin typeface="Trebuchet MS" pitchFamily="34" charset="0"/>
                        </a:rPr>
                        <a:t>MBL-C660:  </a:t>
                      </a:r>
                      <a:r>
                        <a:rPr lang="en-IN" sz="1600" kern="1200" dirty="0" smtClean="0">
                          <a:latin typeface="Trebuchet MS" pitchFamily="34" charset="0"/>
                        </a:rPr>
                        <a:t>New Windows Logo Program for </a:t>
                      </a:r>
                      <a:r>
                        <a:rPr lang="en-IN" sz="1600" kern="1200" smtClean="0">
                          <a:latin typeface="Trebuchet MS" pitchFamily="34" charset="0"/>
                        </a:rPr>
                        <a:t>Mobile </a:t>
                      </a:r>
                      <a:br>
                        <a:rPr lang="en-IN" sz="1600" kern="1200" smtClean="0">
                          <a:latin typeface="Trebuchet MS" pitchFamily="34" charset="0"/>
                        </a:rPr>
                      </a:br>
                      <a:r>
                        <a:rPr lang="en-IN" sz="1600" kern="1200" smtClean="0">
                          <a:latin typeface="Trebuchet MS" pitchFamily="34" charset="0"/>
                        </a:rPr>
                        <a:t>Broadband </a:t>
                      </a:r>
                      <a:r>
                        <a:rPr lang="en-IN" sz="1600" kern="1200" dirty="0" smtClean="0">
                          <a:latin typeface="Trebuchet MS" pitchFamily="34" charset="0"/>
                        </a:rPr>
                        <a:t>Devices</a:t>
                      </a:r>
                      <a:endParaRPr lang="en-US" sz="1600" kern="1200" dirty="0" smtClean="0">
                        <a:latin typeface="Trebuchet MS" pitchFamily="34" charset="0"/>
                      </a:endParaRPr>
                    </a:p>
                    <a:p>
                      <a:endParaRPr lang="en-IN" dirty="0">
                        <a:latin typeface="Trebuchet MS" pitchFamily="34" charset="0"/>
                      </a:endParaRPr>
                    </a:p>
                  </a:txBody>
                  <a:tcPr anchor="ctr"/>
                </a:tc>
                <a:tc>
                  <a:txBody>
                    <a:bodyPr/>
                    <a:lstStyle/>
                    <a:p>
                      <a:r>
                        <a:rPr lang="en-IN" sz="1400" kern="1200" dirty="0" smtClean="0">
                          <a:latin typeface="Trebuchet MS" pitchFamily="34" charset="0"/>
                        </a:rPr>
                        <a:t>7</a:t>
                      </a:r>
                      <a:r>
                        <a:rPr lang="en-IN" sz="1400" kern="1200" baseline="30000" dirty="0" smtClean="0">
                          <a:latin typeface="Trebuchet MS" pitchFamily="34" charset="0"/>
                        </a:rPr>
                        <a:t>th</a:t>
                      </a:r>
                      <a:r>
                        <a:rPr lang="en-IN" sz="1400" kern="1200" dirty="0" smtClean="0">
                          <a:latin typeface="Trebuchet MS" pitchFamily="34" charset="0"/>
                        </a:rPr>
                        <a:t> Nov</a:t>
                      </a:r>
                    </a:p>
                    <a:p>
                      <a:r>
                        <a:rPr lang="en-IN" sz="1400" kern="1200" dirty="0" smtClean="0">
                          <a:latin typeface="Trebuchet MS" pitchFamily="34" charset="0"/>
                        </a:rPr>
                        <a:t>Fri. 11 AM–12 Noon</a:t>
                      </a:r>
                    </a:p>
                    <a:p>
                      <a:endParaRPr lang="en-IN" dirty="0">
                        <a:latin typeface="Trebuchet MS" pitchFamily="34" charset="0"/>
                      </a:endParaRP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997196"/>
          </a:xfrm>
        </p:spPr>
        <p:txBody>
          <a:bodyPr/>
          <a:lstStyle/>
          <a:p>
            <a:r>
              <a:rPr lang="en-US" sz="3600" dirty="0" smtClean="0"/>
              <a:t>Windows 7:  Mobile Broadband </a:t>
            </a:r>
            <a:r>
              <a:rPr sz="3600" smtClean="0"/>
              <a:t>APIs </a:t>
            </a:r>
            <a:r>
              <a:rPr lang="en-US" sz="3600" dirty="0" smtClean="0"/>
              <a:t>For </a:t>
            </a:r>
            <a:r>
              <a:rPr sz="3600" smtClean="0"/>
              <a:t>Application Development</a:t>
            </a:r>
            <a:endParaRPr lang="en-US" sz="3600" dirty="0"/>
          </a:p>
        </p:txBody>
      </p:sp>
      <p:sp>
        <p:nvSpPr>
          <p:cNvPr id="3" name="Subtitle 2"/>
          <p:cNvSpPr>
            <a:spLocks noGrp="1"/>
          </p:cNvSpPr>
          <p:nvPr>
            <p:ph type="subTitle" idx="1"/>
          </p:nvPr>
        </p:nvSpPr>
        <p:spPr>
          <a:xfrm>
            <a:off x="2725682" y="3429000"/>
            <a:ext cx="5866482" cy="1828193"/>
          </a:xfrm>
        </p:spPr>
        <p:txBody>
          <a:bodyPr/>
          <a:lstStyle/>
          <a:p>
            <a:r>
              <a:rPr lang="en-US" dirty="0" smtClean="0"/>
              <a:t>Anurag Choudhary</a:t>
            </a:r>
          </a:p>
          <a:p>
            <a:r>
              <a:rPr lang="en-US" dirty="0" smtClean="0"/>
              <a:t>Program Manager</a:t>
            </a:r>
          </a:p>
          <a:p>
            <a:r>
              <a:rPr lang="en-US" dirty="0" smtClean="0"/>
              <a:t>Wireless WAN</a:t>
            </a:r>
          </a:p>
          <a:p>
            <a:r>
              <a:rPr lang="en-US" dirty="0" smtClean="0"/>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858" y="2121636"/>
            <a:ext cx="6669887" cy="1994392"/>
          </a:xfrm>
        </p:spPr>
        <p:txBody>
          <a:bodyPr/>
          <a:lstStyle/>
          <a:p>
            <a:r>
              <a:rPr lang="nl-BE" dirty="0" smtClean="0"/>
              <a:t>Demo Windows 7 Mobile Broadband with Option products</a:t>
            </a:r>
            <a:endParaRPr lang="en-IN" dirty="0"/>
          </a:p>
        </p:txBody>
      </p:sp>
      <p:sp>
        <p:nvSpPr>
          <p:cNvPr id="4" name="Subtitle 3"/>
          <p:cNvSpPr>
            <a:spLocks noGrp="1"/>
          </p:cNvSpPr>
          <p:nvPr>
            <p:ph type="subTitle" idx="1"/>
          </p:nvPr>
        </p:nvSpPr>
        <p:spPr>
          <a:xfrm>
            <a:off x="2556405" y="4214106"/>
            <a:ext cx="5970561" cy="1329595"/>
          </a:xfrm>
        </p:spPr>
        <p:txBody>
          <a:bodyPr/>
          <a:lstStyle/>
          <a:p>
            <a:r>
              <a:rPr lang="en-US" dirty="0" smtClean="0"/>
              <a:t>Ray </a:t>
            </a:r>
            <a:r>
              <a:rPr lang="en-US" dirty="0" err="1" smtClean="0"/>
              <a:t>Octaviano</a:t>
            </a:r>
            <a:endParaRPr lang="en-US" dirty="0" smtClean="0"/>
          </a:p>
          <a:p>
            <a:r>
              <a:rPr lang="en-US" dirty="0" smtClean="0"/>
              <a:t>Director Field Engineering</a:t>
            </a:r>
          </a:p>
          <a:p>
            <a:r>
              <a:rPr lang="en-US" dirty="0" smtClean="0"/>
              <a:t>OPTION N.V.</a:t>
            </a:r>
            <a:endParaRPr lang="en-IN"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382588" y="228600"/>
            <a:ext cx="8380412" cy="603250"/>
          </a:xfrm>
          <a:noFill/>
          <a:ln/>
        </p:spPr>
        <p:txBody>
          <a:bodyPr/>
          <a:lstStyle/>
          <a:p>
            <a:r>
              <a:rPr lang="nl-BE" sz="4400"/>
              <a:t>Windows 7 and Option products</a:t>
            </a:r>
            <a:endParaRPr lang="nl-NL" sz="4400"/>
          </a:p>
        </p:txBody>
      </p:sp>
      <p:sp>
        <p:nvSpPr>
          <p:cNvPr id="909315" name="Rectangle 3"/>
          <p:cNvSpPr>
            <a:spLocks noGrp="1" noChangeArrowheads="1"/>
          </p:cNvSpPr>
          <p:nvPr>
            <p:ph type="body" idx="1"/>
          </p:nvPr>
        </p:nvSpPr>
        <p:spPr>
          <a:xfrm>
            <a:off x="390525" y="1373188"/>
            <a:ext cx="8220075" cy="4691028"/>
          </a:xfrm>
          <a:noFill/>
          <a:ln/>
        </p:spPr>
        <p:txBody>
          <a:bodyPr/>
          <a:lstStyle/>
          <a:p>
            <a:r>
              <a:rPr lang="en-IN" sz="2400" smtClean="0"/>
              <a:t>Option partnered with Microsoft in development of Mobile Broadband drivers for Option devices for Windows 7 </a:t>
            </a:r>
          </a:p>
          <a:p>
            <a:r>
              <a:rPr lang="nl-BE" sz="2400" smtClean="0"/>
              <a:t>All </a:t>
            </a:r>
            <a:r>
              <a:rPr lang="nl-BE" sz="2400" dirty="0">
                <a:solidFill>
                  <a:srgbClr val="FFFF00"/>
                </a:solidFill>
              </a:rPr>
              <a:t>new</a:t>
            </a:r>
            <a:r>
              <a:rPr lang="nl-BE" sz="2400" dirty="0"/>
              <a:t> Option products can be controlled by Windows 7 built-in Mobile Broadband connection</a:t>
            </a:r>
          </a:p>
          <a:p>
            <a:pPr lvl="1"/>
            <a:r>
              <a:rPr lang="nl-BE" sz="2000" dirty="0"/>
              <a:t>See overview of current portfolio on the next page</a:t>
            </a:r>
          </a:p>
          <a:p>
            <a:pPr lvl="1"/>
            <a:r>
              <a:rPr lang="nl-BE" sz="2000" dirty="0"/>
              <a:t>Watch the news for announcement of new products in the coming months</a:t>
            </a:r>
          </a:p>
          <a:p>
            <a:r>
              <a:rPr lang="nl-BE" sz="2400" dirty="0"/>
              <a:t>All </a:t>
            </a:r>
            <a:r>
              <a:rPr lang="nl-BE" sz="2400" dirty="0">
                <a:solidFill>
                  <a:srgbClr val="0066FF"/>
                </a:solidFill>
              </a:rPr>
              <a:t>existing</a:t>
            </a:r>
            <a:r>
              <a:rPr lang="nl-BE" sz="2400" dirty="0"/>
              <a:t> Option products are made compatible with Windows 7 by using Option Connection Manager for Windows 7</a:t>
            </a:r>
            <a:endParaRPr lang="nl-NL" sz="2400" dirty="0"/>
          </a:p>
          <a:p>
            <a:endParaRPr lang="nl-NL"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382588" y="228600"/>
            <a:ext cx="8380412" cy="603250"/>
          </a:xfrm>
          <a:noFill/>
          <a:ln/>
        </p:spPr>
        <p:txBody>
          <a:bodyPr/>
          <a:lstStyle/>
          <a:p>
            <a:r>
              <a:rPr lang="en-GB" sz="4400"/>
              <a:t>Option Portfolio Overview</a:t>
            </a:r>
          </a:p>
        </p:txBody>
      </p:sp>
      <p:sp>
        <p:nvSpPr>
          <p:cNvPr id="899075" name="Rectangle 3"/>
          <p:cNvSpPr>
            <a:spLocks noGrp="1" noChangeArrowheads="1"/>
          </p:cNvSpPr>
          <p:nvPr>
            <p:ph type="body" idx="1"/>
          </p:nvPr>
        </p:nvSpPr>
        <p:spPr>
          <a:xfrm>
            <a:off x="617538" y="1190625"/>
            <a:ext cx="8345487" cy="642938"/>
          </a:xfrm>
          <a:noFill/>
          <a:ln/>
        </p:spPr>
        <p:txBody>
          <a:bodyPr/>
          <a:lstStyle/>
          <a:p>
            <a:pPr>
              <a:spcBef>
                <a:spcPct val="0"/>
              </a:spcBef>
              <a:buClrTx/>
              <a:buSzTx/>
              <a:buFontTx/>
              <a:buNone/>
            </a:pPr>
            <a:r>
              <a:rPr lang="en-US" sz="1600" b="1"/>
              <a:t>Option offers </a:t>
            </a:r>
            <a:r>
              <a:rPr lang="en-US" sz="1600" b="1" u="sng"/>
              <a:t>state-of-the-art</a:t>
            </a:r>
            <a:r>
              <a:rPr lang="en-US" sz="1600" b="1"/>
              <a:t> wireless modem products for all…</a:t>
            </a:r>
          </a:p>
          <a:p>
            <a:endParaRPr lang="en-GB" sz="2000"/>
          </a:p>
        </p:txBody>
      </p:sp>
      <p:pic>
        <p:nvPicPr>
          <p:cNvPr id="899076" name="Picture 4" descr="6"/>
          <p:cNvPicPr>
            <a:picLocks noChangeAspect="1" noChangeArrowheads="1"/>
          </p:cNvPicPr>
          <p:nvPr/>
        </p:nvPicPr>
        <p:blipFill>
          <a:blip r:embed="rId3"/>
          <a:srcRect/>
          <a:stretch>
            <a:fillRect/>
          </a:stretch>
        </p:blipFill>
        <p:spPr bwMode="auto">
          <a:xfrm>
            <a:off x="2597150" y="1701800"/>
            <a:ext cx="3998913" cy="3998913"/>
          </a:xfrm>
          <a:prstGeom prst="rect">
            <a:avLst/>
          </a:prstGeom>
          <a:noFill/>
        </p:spPr>
      </p:pic>
      <p:pic>
        <p:nvPicPr>
          <p:cNvPr id="899077" name="Picture 5" descr="5"/>
          <p:cNvPicPr>
            <a:picLocks noChangeAspect="1" noChangeArrowheads="1"/>
          </p:cNvPicPr>
          <p:nvPr/>
        </p:nvPicPr>
        <p:blipFill>
          <a:blip r:embed="rId4"/>
          <a:srcRect/>
          <a:stretch>
            <a:fillRect/>
          </a:stretch>
        </p:blipFill>
        <p:spPr bwMode="auto">
          <a:xfrm>
            <a:off x="2571750" y="1703388"/>
            <a:ext cx="3998913" cy="3998912"/>
          </a:xfrm>
          <a:prstGeom prst="rect">
            <a:avLst/>
          </a:prstGeom>
          <a:noFill/>
        </p:spPr>
      </p:pic>
      <p:pic>
        <p:nvPicPr>
          <p:cNvPr id="899078" name="Picture 6" descr="4"/>
          <p:cNvPicPr>
            <a:picLocks noChangeAspect="1" noChangeArrowheads="1"/>
          </p:cNvPicPr>
          <p:nvPr/>
        </p:nvPicPr>
        <p:blipFill>
          <a:blip r:embed="rId5"/>
          <a:srcRect/>
          <a:stretch>
            <a:fillRect/>
          </a:stretch>
        </p:blipFill>
        <p:spPr bwMode="auto">
          <a:xfrm>
            <a:off x="2552700" y="1673225"/>
            <a:ext cx="3998913" cy="3998913"/>
          </a:xfrm>
          <a:prstGeom prst="rect">
            <a:avLst/>
          </a:prstGeom>
          <a:noFill/>
        </p:spPr>
      </p:pic>
      <p:pic>
        <p:nvPicPr>
          <p:cNvPr id="899079" name="Picture 7" descr="3"/>
          <p:cNvPicPr>
            <a:picLocks noChangeAspect="1" noChangeArrowheads="1"/>
          </p:cNvPicPr>
          <p:nvPr/>
        </p:nvPicPr>
        <p:blipFill>
          <a:blip r:embed="rId6"/>
          <a:srcRect/>
          <a:stretch>
            <a:fillRect/>
          </a:stretch>
        </p:blipFill>
        <p:spPr bwMode="auto">
          <a:xfrm>
            <a:off x="2570163" y="1714500"/>
            <a:ext cx="3998912" cy="3998913"/>
          </a:xfrm>
          <a:prstGeom prst="rect">
            <a:avLst/>
          </a:prstGeom>
          <a:noFill/>
        </p:spPr>
      </p:pic>
      <p:pic>
        <p:nvPicPr>
          <p:cNvPr id="899080" name="Picture 8" descr="2"/>
          <p:cNvPicPr>
            <a:picLocks noChangeAspect="1" noChangeArrowheads="1"/>
          </p:cNvPicPr>
          <p:nvPr/>
        </p:nvPicPr>
        <p:blipFill>
          <a:blip r:embed="rId7"/>
          <a:srcRect/>
          <a:stretch>
            <a:fillRect/>
          </a:stretch>
        </p:blipFill>
        <p:spPr bwMode="auto">
          <a:xfrm>
            <a:off x="2566988" y="1689100"/>
            <a:ext cx="3998912" cy="3998913"/>
          </a:xfrm>
          <a:prstGeom prst="rect">
            <a:avLst/>
          </a:prstGeom>
          <a:noFill/>
        </p:spPr>
      </p:pic>
      <p:pic>
        <p:nvPicPr>
          <p:cNvPr id="899081" name="Picture 9" descr="1"/>
          <p:cNvPicPr>
            <a:picLocks noChangeAspect="1" noChangeArrowheads="1"/>
          </p:cNvPicPr>
          <p:nvPr/>
        </p:nvPicPr>
        <p:blipFill>
          <a:blip r:embed="rId8"/>
          <a:srcRect/>
          <a:stretch>
            <a:fillRect/>
          </a:stretch>
        </p:blipFill>
        <p:spPr bwMode="auto">
          <a:xfrm>
            <a:off x="2586038" y="1701800"/>
            <a:ext cx="3998912" cy="3998913"/>
          </a:xfrm>
          <a:prstGeom prst="rect">
            <a:avLst/>
          </a:prstGeom>
          <a:noFill/>
        </p:spPr>
      </p:pic>
      <p:pic>
        <p:nvPicPr>
          <p:cNvPr id="899083" name="Picture 11" descr="Gobi_72dpi"/>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295650" y="4029075"/>
            <a:ext cx="1096963" cy="698500"/>
          </a:xfrm>
          <a:prstGeom prst="rect">
            <a:avLst/>
          </a:prstGeom>
          <a:noFill/>
        </p:spPr>
      </p:pic>
      <p:grpSp>
        <p:nvGrpSpPr>
          <p:cNvPr id="2" name="Group 20"/>
          <p:cNvGrpSpPr>
            <a:grpSpLocks/>
          </p:cNvGrpSpPr>
          <p:nvPr/>
        </p:nvGrpSpPr>
        <p:grpSpPr bwMode="auto">
          <a:xfrm>
            <a:off x="1711325" y="2008188"/>
            <a:ext cx="1274763" cy="973137"/>
            <a:chOff x="643" y="1292"/>
            <a:chExt cx="803" cy="613"/>
          </a:xfrm>
        </p:grpSpPr>
        <p:pic>
          <p:nvPicPr>
            <p:cNvPr id="899086"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43" y="1332"/>
              <a:ext cx="803" cy="573"/>
            </a:xfrm>
            <a:prstGeom prst="rect">
              <a:avLst/>
            </a:prstGeom>
            <a:noFill/>
            <a:ln w="9525">
              <a:noFill/>
              <a:miter lim="800000"/>
              <a:headEnd/>
              <a:tailEnd/>
            </a:ln>
            <a:effectLst/>
          </p:spPr>
        </p:pic>
        <p:pic>
          <p:nvPicPr>
            <p:cNvPr id="899087" name="Picture 1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16" y="1463"/>
              <a:ext cx="225" cy="136"/>
            </a:xfrm>
            <a:prstGeom prst="rect">
              <a:avLst/>
            </a:prstGeom>
            <a:noFill/>
            <a:ln w="9525">
              <a:noFill/>
              <a:miter lim="800000"/>
              <a:headEnd/>
              <a:tailEnd/>
            </a:ln>
            <a:effectLst/>
          </p:spPr>
        </p:pic>
        <p:grpSp>
          <p:nvGrpSpPr>
            <p:cNvPr id="3" name="Group 16"/>
            <p:cNvGrpSpPr>
              <a:grpSpLocks/>
            </p:cNvGrpSpPr>
            <p:nvPr/>
          </p:nvGrpSpPr>
          <p:grpSpPr bwMode="auto">
            <a:xfrm>
              <a:off x="924" y="1292"/>
              <a:ext cx="132" cy="121"/>
              <a:chOff x="2588" y="1518"/>
              <a:chExt cx="453" cy="447"/>
            </a:xfrm>
          </p:grpSpPr>
          <p:pic>
            <p:nvPicPr>
              <p:cNvPr id="899089" name="Picture 1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8595727">
                <a:off x="2588" y="1518"/>
                <a:ext cx="453" cy="447"/>
              </a:xfrm>
              <a:prstGeom prst="rect">
                <a:avLst/>
              </a:prstGeom>
              <a:noFill/>
              <a:ln w="9525">
                <a:noFill/>
                <a:miter lim="800000"/>
                <a:headEnd/>
                <a:tailEnd/>
              </a:ln>
              <a:effectLst/>
            </p:spPr>
          </p:pic>
          <p:pic>
            <p:nvPicPr>
              <p:cNvPr id="899090" name="Picture 18"/>
              <p:cNvPicPr>
                <a:picLocks noChangeAspect="1" noChangeArrowheads="1"/>
              </p:cNvPicPr>
              <p:nvPr/>
            </p:nvPicPr>
            <p:blipFill>
              <a:blip r:embed="rId13" cstate="print"/>
              <a:srcRect/>
              <a:stretch>
                <a:fillRect/>
              </a:stretch>
            </p:blipFill>
            <p:spPr bwMode="auto">
              <a:xfrm rot="6200137">
                <a:off x="2837" y="1712"/>
                <a:ext cx="149" cy="62"/>
              </a:xfrm>
              <a:prstGeom prst="rect">
                <a:avLst/>
              </a:prstGeom>
              <a:noFill/>
              <a:ln w="9525">
                <a:noFill/>
                <a:miter lim="800000"/>
                <a:headEnd/>
                <a:tailEnd/>
              </a:ln>
              <a:effectLst/>
            </p:spPr>
          </p:pic>
        </p:grpSp>
        <p:pic>
          <p:nvPicPr>
            <p:cNvPr id="899091" name="Picture 19" descr="Solid green double-headed arrow"/>
            <p:cNvPicPr>
              <a:picLocks noChangeAspect="1" noChangeArrowheads="1"/>
            </p:cNvPicPr>
            <p:nvPr/>
          </p:nvPicPr>
          <p:blipFill>
            <a:blip r:embed="rId14" cstate="print"/>
            <a:srcRect/>
            <a:stretch>
              <a:fillRect/>
            </a:stretch>
          </p:blipFill>
          <p:spPr bwMode="auto">
            <a:xfrm rot="-4526091">
              <a:off x="907" y="1316"/>
              <a:ext cx="80" cy="36"/>
            </a:xfrm>
            <a:prstGeom prst="rect">
              <a:avLst/>
            </a:prstGeom>
            <a:noFill/>
          </p:spPr>
        </p:pic>
      </p:grpSp>
      <p:pic>
        <p:nvPicPr>
          <p:cNvPr id="899093" name="Picture 21" descr="Express_VF_001"/>
          <p:cNvPicPr>
            <a:picLocks noChangeAspect="1" noChangeArrowheads="1"/>
          </p:cNvPicPr>
          <p:nvPr/>
        </p:nvPicPr>
        <p:blipFill>
          <a:blip r:embed="rId15" cstate="print">
            <a:clrChange>
              <a:clrFrom>
                <a:srgbClr val="F7F6F2"/>
              </a:clrFrom>
              <a:clrTo>
                <a:srgbClr val="F7F6F2">
                  <a:alpha val="0"/>
                </a:srgbClr>
              </a:clrTo>
            </a:clrChange>
          </a:blip>
          <a:srcRect/>
          <a:stretch>
            <a:fillRect/>
          </a:stretch>
        </p:blipFill>
        <p:spPr bwMode="auto">
          <a:xfrm>
            <a:off x="6807200" y="1824038"/>
            <a:ext cx="1743075" cy="1160462"/>
          </a:xfrm>
          <a:prstGeom prst="rect">
            <a:avLst/>
          </a:prstGeom>
          <a:noFill/>
        </p:spPr>
      </p:pic>
      <p:sp>
        <p:nvSpPr>
          <p:cNvPr id="899094" name="Rectangle 22"/>
          <p:cNvSpPr>
            <a:spLocks noChangeArrowheads="1"/>
          </p:cNvSpPr>
          <p:nvPr/>
        </p:nvSpPr>
        <p:spPr bwMode="auto">
          <a:xfrm>
            <a:off x="6789738" y="2795588"/>
            <a:ext cx="2354262" cy="1292662"/>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l"/>
            <a:r>
              <a:rPr lang="en-GB" sz="1400" u="sng" dirty="0">
                <a:latin typeface="Trebuchet MS" pitchFamily="34" charset="0"/>
              </a:rPr>
              <a:t>GT Express 421</a:t>
            </a:r>
            <a:r>
              <a:rPr lang="en-GB" sz="1400" dirty="0">
                <a:latin typeface="Trebuchet MS" pitchFamily="34" charset="0"/>
              </a:rPr>
              <a:t/>
            </a:r>
            <a:br>
              <a:rPr lang="en-GB" sz="1400" dirty="0">
                <a:latin typeface="Trebuchet MS" pitchFamily="34" charset="0"/>
              </a:rPr>
            </a:br>
            <a:r>
              <a:rPr lang="en-GB" sz="1400" dirty="0">
                <a:latin typeface="Trebuchet MS" pitchFamily="34" charset="0"/>
              </a:rPr>
              <a:t>Quad Band EDGE </a:t>
            </a:r>
          </a:p>
          <a:p>
            <a:pPr algn="l"/>
            <a:r>
              <a:rPr lang="en-GB" sz="1400" dirty="0">
                <a:latin typeface="Trebuchet MS" pitchFamily="34" charset="0"/>
              </a:rPr>
              <a:t>Triple band 3G (900/2100/1900)</a:t>
            </a:r>
          </a:p>
          <a:p>
            <a:pPr algn="l"/>
            <a:r>
              <a:rPr lang="en-GB" sz="1400" dirty="0">
                <a:latin typeface="Trebuchet MS" pitchFamily="34" charset="0"/>
              </a:rPr>
              <a:t>HSUPA 2Mbps HSDPA 7.2 Mbps</a:t>
            </a:r>
          </a:p>
          <a:p>
            <a:pPr algn="l"/>
            <a:endParaRPr lang="nl-NL" sz="1400" dirty="0">
              <a:latin typeface="Trebuchet MS" pitchFamily="34" charset="0"/>
            </a:endParaRPr>
          </a:p>
        </p:txBody>
      </p:sp>
      <p:sp>
        <p:nvSpPr>
          <p:cNvPr id="899095" name="Rectangle 23"/>
          <p:cNvSpPr>
            <a:spLocks noChangeArrowheads="1"/>
          </p:cNvSpPr>
          <p:nvPr/>
        </p:nvSpPr>
        <p:spPr bwMode="auto">
          <a:xfrm>
            <a:off x="379413" y="2606675"/>
            <a:ext cx="2244725" cy="1569660"/>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l"/>
            <a:r>
              <a:rPr lang="en-GB" sz="1400" u="sng" dirty="0">
                <a:latin typeface="Trebuchet MS" pitchFamily="34" charset="0"/>
              </a:rPr>
              <a:t>iCON401</a:t>
            </a:r>
          </a:p>
          <a:p>
            <a:pPr algn="l"/>
            <a:r>
              <a:rPr lang="en-GB" sz="1400" dirty="0">
                <a:latin typeface="Trebuchet MS" pitchFamily="34" charset="0"/>
              </a:rPr>
              <a:t>Quad Band EDGE </a:t>
            </a:r>
          </a:p>
          <a:p>
            <a:pPr algn="l"/>
            <a:r>
              <a:rPr lang="en-GB" sz="1400" dirty="0">
                <a:latin typeface="Trebuchet MS" pitchFamily="34" charset="0"/>
              </a:rPr>
              <a:t>Triple band 3G </a:t>
            </a:r>
            <a:br>
              <a:rPr lang="en-GB" sz="1400" dirty="0">
                <a:latin typeface="Trebuchet MS" pitchFamily="34" charset="0"/>
              </a:rPr>
            </a:br>
            <a:r>
              <a:rPr lang="en-GB" sz="1400" dirty="0">
                <a:latin typeface="Trebuchet MS" pitchFamily="34" charset="0"/>
              </a:rPr>
              <a:t>   (850 or 900/2100/1900)</a:t>
            </a:r>
          </a:p>
          <a:p>
            <a:pPr algn="l"/>
            <a:r>
              <a:rPr lang="en-GB" sz="1400" dirty="0">
                <a:latin typeface="Trebuchet MS" pitchFamily="34" charset="0"/>
              </a:rPr>
              <a:t>HSUPA 2Mbps HSDPA 7.2 Mbps</a:t>
            </a:r>
          </a:p>
          <a:p>
            <a:pPr algn="l"/>
            <a:endParaRPr lang="nl-NL" dirty="0">
              <a:latin typeface="Trebuchet MS" pitchFamily="34" charset="0"/>
            </a:endParaRPr>
          </a:p>
        </p:txBody>
      </p:sp>
      <p:sp>
        <p:nvSpPr>
          <p:cNvPr id="899097" name="Rectangle 25"/>
          <p:cNvSpPr>
            <a:spLocks noChangeArrowheads="1"/>
          </p:cNvSpPr>
          <p:nvPr/>
        </p:nvSpPr>
        <p:spPr bwMode="auto">
          <a:xfrm>
            <a:off x="830263" y="4614863"/>
            <a:ext cx="2354262" cy="1508105"/>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l"/>
            <a:r>
              <a:rPr lang="en-GB" sz="1400" u="sng" dirty="0">
                <a:latin typeface="Trebuchet MS" pitchFamily="34" charset="0"/>
              </a:rPr>
              <a:t>GTM382</a:t>
            </a:r>
          </a:p>
          <a:p>
            <a:pPr algn="l"/>
            <a:r>
              <a:rPr lang="en-GB" sz="1400" dirty="0">
                <a:latin typeface="Trebuchet MS" pitchFamily="34" charset="0"/>
              </a:rPr>
              <a:t>Quad Band EDGE </a:t>
            </a:r>
          </a:p>
          <a:p>
            <a:pPr algn="l"/>
            <a:r>
              <a:rPr lang="en-GB" sz="1400" dirty="0">
                <a:latin typeface="Trebuchet MS" pitchFamily="34" charset="0"/>
              </a:rPr>
              <a:t>Quad band 3G</a:t>
            </a:r>
            <a:br>
              <a:rPr lang="en-GB" sz="1400" dirty="0">
                <a:latin typeface="Trebuchet MS" pitchFamily="34" charset="0"/>
              </a:rPr>
            </a:br>
            <a:r>
              <a:rPr lang="en-GB" sz="1400" dirty="0">
                <a:latin typeface="Trebuchet MS" pitchFamily="34" charset="0"/>
              </a:rPr>
              <a:t>    (900/2100/1900/AWS)</a:t>
            </a:r>
          </a:p>
          <a:p>
            <a:pPr algn="l"/>
            <a:r>
              <a:rPr lang="en-GB" sz="1400" dirty="0">
                <a:latin typeface="Trebuchet MS" pitchFamily="34" charset="0"/>
              </a:rPr>
              <a:t>HSUPA 2Mbps HSDPA 7.2 Mbps</a:t>
            </a:r>
          </a:p>
          <a:p>
            <a:pPr algn="l"/>
            <a:r>
              <a:rPr lang="en-GB" sz="1400" dirty="0">
                <a:latin typeface="Trebuchet MS" pitchFamily="34" charset="0"/>
              </a:rPr>
              <a:t>Voice - </a:t>
            </a:r>
            <a:r>
              <a:rPr lang="en-GB" sz="1400" dirty="0" err="1">
                <a:latin typeface="Trebuchet MS" pitchFamily="34" charset="0"/>
              </a:rPr>
              <a:t>GPSOneXTRA</a:t>
            </a:r>
            <a:endParaRPr lang="en-GB" sz="1400" dirty="0">
              <a:latin typeface="Trebuchet MS" pitchFamily="34" charset="0"/>
            </a:endParaRPr>
          </a:p>
          <a:p>
            <a:pPr algn="l"/>
            <a:endParaRPr lang="nl-NL" sz="1400" dirty="0">
              <a:latin typeface="Trebuchet MS" pitchFamily="34" charset="0"/>
            </a:endParaRPr>
          </a:p>
        </p:txBody>
      </p:sp>
      <p:pic>
        <p:nvPicPr>
          <p:cNvPr id="899098" name="Picture 26" descr="GTM382_30dpi"/>
          <p:cNvPicPr>
            <a:picLocks noChangeAspect="1" noChangeArrowheads="1"/>
          </p:cNvPicPr>
          <p:nvPr/>
        </p:nvPicPr>
        <p:blipFill>
          <a:blip r:embed="rId16">
            <a:clrChange>
              <a:clrFrom>
                <a:srgbClr val="FCFBFB"/>
              </a:clrFrom>
              <a:clrTo>
                <a:srgbClr val="FCFBFB">
                  <a:alpha val="0"/>
                </a:srgbClr>
              </a:clrTo>
            </a:clrChange>
          </a:blip>
          <a:srcRect/>
          <a:stretch>
            <a:fillRect/>
          </a:stretch>
        </p:blipFill>
        <p:spPr bwMode="auto">
          <a:xfrm>
            <a:off x="1677988" y="4062413"/>
            <a:ext cx="1009650" cy="6731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idx="1"/>
          </p:nvPr>
        </p:nvSpPr>
        <p:spPr>
          <a:xfrm>
            <a:off x="382588" y="1414464"/>
            <a:ext cx="8380412" cy="3511731"/>
          </a:xfrm>
        </p:spPr>
        <p:txBody>
          <a:bodyPr/>
          <a:lstStyle/>
          <a:p>
            <a:r>
              <a:rPr lang="en-US" dirty="0" smtClean="0"/>
              <a:t>Mobile Broadband in Windows 7</a:t>
            </a:r>
          </a:p>
          <a:p>
            <a:r>
              <a:rPr lang="en-US" dirty="0" smtClean="0"/>
              <a:t>API Overview</a:t>
            </a:r>
          </a:p>
          <a:p>
            <a:r>
              <a:rPr lang="en-US" dirty="0" smtClean="0"/>
              <a:t>Supported Functionality</a:t>
            </a:r>
          </a:p>
          <a:p>
            <a:r>
              <a:rPr lang="en-US" dirty="0" smtClean="0"/>
              <a:t>API Object Model</a:t>
            </a:r>
          </a:p>
          <a:p>
            <a:r>
              <a:rPr lang="en-US" dirty="0" smtClean="0"/>
              <a:t>Call to Action</a:t>
            </a:r>
          </a:p>
          <a:p>
            <a:r>
              <a:rPr lang="en-US" dirty="0" smtClean="0"/>
              <a:t>Demo</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Mobile Broadband Devices In Windows Vista</a:t>
            </a:r>
            <a:endParaRPr lang="en-US" dirty="0"/>
          </a:p>
        </p:txBody>
      </p:sp>
      <p:sp>
        <p:nvSpPr>
          <p:cNvPr id="3" name="Text Placeholder 2"/>
          <p:cNvSpPr>
            <a:spLocks noGrp="1"/>
          </p:cNvSpPr>
          <p:nvPr>
            <p:ph type="body" idx="4294967295"/>
          </p:nvPr>
        </p:nvSpPr>
        <p:spPr>
          <a:xfrm>
            <a:off x="381000" y="4624964"/>
            <a:ext cx="8382000" cy="1878976"/>
          </a:xfrm>
        </p:spPr>
        <p:txBody>
          <a:bodyPr/>
          <a:lstStyle/>
          <a:p>
            <a:r>
              <a:rPr lang="en-US" sz="2000" dirty="0" smtClean="0"/>
              <a:t>No standard programming interface</a:t>
            </a:r>
          </a:p>
          <a:p>
            <a:pPr lvl="1"/>
            <a:r>
              <a:rPr lang="en-US" sz="1800" dirty="0" smtClean="0"/>
              <a:t>Connection managers need to be re-written for each type of device</a:t>
            </a:r>
            <a:endParaRPr lang="en-US" sz="1100" dirty="0" smtClean="0"/>
          </a:p>
          <a:p>
            <a:r>
              <a:rPr lang="en-US" sz="2000" dirty="0" smtClean="0"/>
              <a:t>No standard mechanism for device interface</a:t>
            </a:r>
          </a:p>
          <a:p>
            <a:pPr lvl="1"/>
            <a:r>
              <a:rPr lang="en-US" sz="1800" dirty="0" smtClean="0"/>
              <a:t>Some device appear as Network adapter</a:t>
            </a:r>
          </a:p>
          <a:p>
            <a:pPr lvl="1"/>
            <a:r>
              <a:rPr lang="en-US" sz="1800" dirty="0" smtClean="0"/>
              <a:t>Some devices appear as modem</a:t>
            </a:r>
          </a:p>
        </p:txBody>
      </p:sp>
      <p:sp>
        <p:nvSpPr>
          <p:cNvPr id="4" name="Rectangle 233"/>
          <p:cNvSpPr>
            <a:spLocks noChangeArrowheads="1"/>
          </p:cNvSpPr>
          <p:nvPr/>
        </p:nvSpPr>
        <p:spPr bwMode="blackWhite">
          <a:xfrm>
            <a:off x="671386" y="2422017"/>
            <a:ext cx="1673542" cy="6540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Connection Manager #1</a:t>
            </a:r>
          </a:p>
        </p:txBody>
      </p:sp>
      <p:sp>
        <p:nvSpPr>
          <p:cNvPr id="5" name="Rectangle 224"/>
          <p:cNvSpPr>
            <a:spLocks noChangeArrowheads="1"/>
          </p:cNvSpPr>
          <p:nvPr/>
        </p:nvSpPr>
        <p:spPr bwMode="grayWhite">
          <a:xfrm>
            <a:off x="730505" y="3728592"/>
            <a:ext cx="1683512" cy="65024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#1</a:t>
            </a:r>
          </a:p>
        </p:txBody>
      </p:sp>
      <p:sp>
        <p:nvSpPr>
          <p:cNvPr id="6" name="Up-Down Arrow 5"/>
          <p:cNvSpPr/>
          <p:nvPr/>
        </p:nvSpPr>
        <p:spPr bwMode="auto">
          <a:xfrm>
            <a:off x="1314704" y="3109848"/>
            <a:ext cx="304800" cy="628904"/>
          </a:xfrm>
          <a:prstGeom prst="upDownArrow">
            <a:avLst/>
          </a:prstGeom>
          <a:ln>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Rectangle 233"/>
          <p:cNvSpPr>
            <a:spLocks noChangeArrowheads="1"/>
          </p:cNvSpPr>
          <p:nvPr/>
        </p:nvSpPr>
        <p:spPr bwMode="blackWhite">
          <a:xfrm>
            <a:off x="2533714" y="2446401"/>
            <a:ext cx="1673542" cy="6540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Connection Manager #2</a:t>
            </a:r>
          </a:p>
        </p:txBody>
      </p:sp>
      <p:sp>
        <p:nvSpPr>
          <p:cNvPr id="8" name="Rectangle 224"/>
          <p:cNvSpPr>
            <a:spLocks noChangeArrowheads="1"/>
          </p:cNvSpPr>
          <p:nvPr/>
        </p:nvSpPr>
        <p:spPr bwMode="grayWhite">
          <a:xfrm>
            <a:off x="2519681" y="3716400"/>
            <a:ext cx="1683512" cy="65024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#2 </a:t>
            </a:r>
          </a:p>
        </p:txBody>
      </p:sp>
      <p:sp>
        <p:nvSpPr>
          <p:cNvPr id="9" name="Up-Down Arrow 8"/>
          <p:cNvSpPr/>
          <p:nvPr/>
        </p:nvSpPr>
        <p:spPr bwMode="auto">
          <a:xfrm>
            <a:off x="3131312" y="3088512"/>
            <a:ext cx="304800" cy="628904"/>
          </a:xfrm>
          <a:prstGeom prst="upDownArrow">
            <a:avLst/>
          </a:prstGeom>
          <a:ln>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Rectangle 233"/>
          <p:cNvSpPr>
            <a:spLocks noChangeArrowheads="1"/>
          </p:cNvSpPr>
          <p:nvPr/>
        </p:nvSpPr>
        <p:spPr bwMode="blackWhite">
          <a:xfrm>
            <a:off x="5465890" y="2452497"/>
            <a:ext cx="1673542" cy="6540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Connection Manager #N</a:t>
            </a:r>
          </a:p>
        </p:txBody>
      </p:sp>
      <p:sp>
        <p:nvSpPr>
          <p:cNvPr id="11" name="Rectangle 224"/>
          <p:cNvSpPr>
            <a:spLocks noChangeArrowheads="1"/>
          </p:cNvSpPr>
          <p:nvPr/>
        </p:nvSpPr>
        <p:spPr bwMode="grayWhite">
          <a:xfrm>
            <a:off x="5451857" y="3722496"/>
            <a:ext cx="1683512" cy="65024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#N </a:t>
            </a:r>
          </a:p>
        </p:txBody>
      </p:sp>
      <p:sp>
        <p:nvSpPr>
          <p:cNvPr id="12" name="Up-Down Arrow 11"/>
          <p:cNvSpPr/>
          <p:nvPr/>
        </p:nvSpPr>
        <p:spPr bwMode="auto">
          <a:xfrm>
            <a:off x="6063488" y="3094608"/>
            <a:ext cx="304800" cy="628904"/>
          </a:xfrm>
          <a:prstGeom prst="upDownArrow">
            <a:avLst/>
          </a:prstGeom>
          <a:ln>
            <a:headEnd type="none" w="med" len="med"/>
            <a:tailEnd type="none" w="med" len="med"/>
          </a:ln>
          <a:scene3d>
            <a:camera prst="orthographicFront">
              <a:rot lat="0" lon="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TextBox 12"/>
          <p:cNvSpPr txBox="1"/>
          <p:nvPr/>
        </p:nvSpPr>
        <p:spPr>
          <a:xfrm>
            <a:off x="4255008" y="2627248"/>
            <a:ext cx="1158240"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 .  .  .</a:t>
            </a:r>
            <a:endParaRPr lang="en-IN"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Content Placeholder 2"/>
          <p:cNvSpPr txBox="1">
            <a:spLocks/>
          </p:cNvSpPr>
          <p:nvPr/>
        </p:nvSpPr>
        <p:spPr bwMode="auto">
          <a:xfrm>
            <a:off x="603504" y="1901825"/>
            <a:ext cx="4105656"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ctr" defTabSz="912777" rtl="0" eaLnBrk="1" fontAlgn="base" latinLnBrk="0" hangingPunct="1">
              <a:lnSpc>
                <a:spcPct val="90000"/>
              </a:lnSpc>
              <a:spcBef>
                <a:spcPts val="1167"/>
              </a:spcBef>
              <a:spcAft>
                <a:spcPct val="0"/>
              </a:spcAft>
              <a:buClr>
                <a:schemeClr val="tx2"/>
              </a:buClr>
              <a:buSzPct val="95000"/>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Network Adapter</a:t>
            </a:r>
          </a:p>
        </p:txBody>
      </p:sp>
      <p:sp>
        <p:nvSpPr>
          <p:cNvPr id="15" name="Content Placeholder 2"/>
          <p:cNvSpPr txBox="1">
            <a:spLocks/>
          </p:cNvSpPr>
          <p:nvPr/>
        </p:nvSpPr>
        <p:spPr bwMode="auto">
          <a:xfrm>
            <a:off x="5468112" y="1993265"/>
            <a:ext cx="1700784"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ctr" defTabSz="912777" rtl="0" eaLnBrk="1" fontAlgn="base" latinLnBrk="0" hangingPunct="1">
              <a:lnSpc>
                <a:spcPct val="90000"/>
              </a:lnSpc>
              <a:spcBef>
                <a:spcPts val="1167"/>
              </a:spcBef>
              <a:spcAft>
                <a:spcPct val="0"/>
              </a:spcAft>
              <a:buClr>
                <a:schemeClr val="tx2"/>
              </a:buClr>
              <a:buSzPct val="95000"/>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Modem</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Terminology</a:t>
            </a:r>
            <a:endParaRPr lang="en-US" dirty="0"/>
          </a:p>
        </p:txBody>
      </p:sp>
      <p:sp>
        <p:nvSpPr>
          <p:cNvPr id="3" name="Content Placeholder 2"/>
          <p:cNvSpPr>
            <a:spLocks noGrp="1"/>
          </p:cNvSpPr>
          <p:nvPr>
            <p:ph idx="1"/>
          </p:nvPr>
        </p:nvSpPr>
        <p:spPr>
          <a:xfrm>
            <a:off x="382588" y="1414464"/>
            <a:ext cx="8380412" cy="4296561"/>
          </a:xfrm>
        </p:spPr>
        <p:txBody>
          <a:bodyPr/>
          <a:lstStyle/>
          <a:p>
            <a:r>
              <a:rPr lang="en-US" sz="3200" dirty="0" smtClean="0"/>
              <a:t>Mobile Broadband is also referred as </a:t>
            </a:r>
          </a:p>
          <a:p>
            <a:pPr lvl="1"/>
            <a:r>
              <a:rPr lang="en-US" sz="2800" dirty="0" smtClean="0"/>
              <a:t>Wireless WAN</a:t>
            </a:r>
          </a:p>
          <a:p>
            <a:pPr lvl="1"/>
            <a:r>
              <a:rPr lang="en-US" sz="2800" dirty="0" smtClean="0"/>
              <a:t>WWAN</a:t>
            </a:r>
          </a:p>
          <a:p>
            <a:pPr lvl="1"/>
            <a:r>
              <a:rPr lang="en-US" sz="2800" dirty="0" smtClean="0"/>
              <a:t>MB</a:t>
            </a:r>
          </a:p>
          <a:p>
            <a:r>
              <a:rPr lang="en-US" sz="3200" dirty="0" smtClean="0"/>
              <a:t>Mobile Broadband Driver is also referred as</a:t>
            </a:r>
          </a:p>
          <a:p>
            <a:pPr lvl="1"/>
            <a:r>
              <a:rPr lang="en-US" sz="2800" dirty="0" smtClean="0"/>
              <a:t>IHV Miniport Driver</a:t>
            </a:r>
          </a:p>
          <a:p>
            <a:pPr lvl="1"/>
            <a:r>
              <a:rPr lang="en-US" sz="2800" dirty="0" smtClean="0"/>
              <a:t>MB Driver</a:t>
            </a:r>
          </a:p>
          <a:p>
            <a:pPr lvl="1"/>
            <a:r>
              <a:rPr lang="en-US" sz="2800" dirty="0" smtClean="0"/>
              <a:t>Miniport Driver</a:t>
            </a:r>
            <a:endParaRPr lang="en-US" sz="2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Mobile Broadband In Windows 7</a:t>
            </a:r>
            <a:endParaRPr lang="en-US" dirty="0"/>
          </a:p>
        </p:txBody>
      </p:sp>
      <p:sp>
        <p:nvSpPr>
          <p:cNvPr id="3" name="Text Placeholder 2"/>
          <p:cNvSpPr>
            <a:spLocks noGrp="1"/>
          </p:cNvSpPr>
          <p:nvPr>
            <p:ph idx="1"/>
          </p:nvPr>
        </p:nvSpPr>
        <p:spPr>
          <a:xfrm>
            <a:off x="382588" y="1414464"/>
            <a:ext cx="8380412" cy="4271939"/>
          </a:xfrm>
        </p:spPr>
        <p:txBody>
          <a:bodyPr/>
          <a:lstStyle/>
          <a:p>
            <a:r>
              <a:rPr lang="en-US" dirty="0" smtClean="0"/>
              <a:t>Network connectivity through packet switched (3GPP/3GPP2) technologies</a:t>
            </a:r>
          </a:p>
          <a:p>
            <a:r>
              <a:rPr lang="en-US" dirty="0" smtClean="0"/>
              <a:t>New Feature in Windows 7</a:t>
            </a:r>
          </a:p>
          <a:p>
            <a:r>
              <a:rPr lang="en-US" dirty="0" smtClean="0"/>
              <a:t>New Driver Model for Mobile </a:t>
            </a:r>
            <a:br>
              <a:rPr lang="en-US" dirty="0" smtClean="0"/>
            </a:br>
            <a:r>
              <a:rPr lang="en-US" dirty="0" smtClean="0"/>
              <a:t>Broadband devices </a:t>
            </a:r>
          </a:p>
          <a:p>
            <a:r>
              <a:rPr lang="en-US" dirty="0" smtClean="0"/>
              <a:t>New logo program for Mobile </a:t>
            </a:r>
            <a:br>
              <a:rPr lang="en-US" dirty="0" smtClean="0"/>
            </a:br>
            <a:r>
              <a:rPr lang="en-US" dirty="0" smtClean="0"/>
              <a:t>Broadband devices</a:t>
            </a:r>
          </a:p>
          <a:p>
            <a:r>
              <a:rPr lang="en-US" dirty="0" smtClean="0"/>
              <a:t>New API for application development</a:t>
            </a:r>
            <a:endParaRPr lang="en-IN"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8"/>
          <p:cNvSpPr>
            <a:spLocks noChangeArrowheads="1"/>
          </p:cNvSpPr>
          <p:nvPr/>
        </p:nvSpPr>
        <p:spPr bwMode="grayWhite">
          <a:xfrm>
            <a:off x="3062294" y="5083778"/>
            <a:ext cx="2438400"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Miniport Driver</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 name="Rectangle 225"/>
          <p:cNvSpPr>
            <a:spLocks noChangeArrowheads="1"/>
          </p:cNvSpPr>
          <p:nvPr/>
        </p:nvSpPr>
        <p:spPr bwMode="auto">
          <a:xfrm>
            <a:off x="2711385" y="3792506"/>
            <a:ext cx="2438401" cy="5000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NDISUIO</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7" name="Up-Down Arrow 36"/>
          <p:cNvSpPr/>
          <p:nvPr/>
        </p:nvSpPr>
        <p:spPr>
          <a:xfrm>
            <a:off x="3929058" y="4292571"/>
            <a:ext cx="214314" cy="785818"/>
          </a:xfrm>
          <a:prstGeom prst="upDownArrow">
            <a:avLst/>
          </a:prstGeom>
          <a:gradFill>
            <a:gsLst>
              <a:gs pos="0">
                <a:srgbClr val="5E91E4"/>
              </a:gs>
              <a:gs pos="50000">
                <a:srgbClr val="5E91E4">
                  <a:gamma/>
                  <a:tint val="53725"/>
                  <a:invGamma/>
                </a:srgbClr>
              </a:gs>
              <a:gs pos="100000">
                <a:srgbClr val="5E91E4"/>
              </a:gs>
            </a:gsLst>
            <a:lin ang="27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Trebuchet MS" pitchFamily="34" charset="0"/>
            </a:endParaRPr>
          </a:p>
        </p:txBody>
      </p:sp>
      <p:sp>
        <p:nvSpPr>
          <p:cNvPr id="25" name="Line 3"/>
          <p:cNvSpPr>
            <a:spLocks noChangeShapeType="1"/>
          </p:cNvSpPr>
          <p:nvPr/>
        </p:nvSpPr>
        <p:spPr bwMode="auto">
          <a:xfrm flipV="1">
            <a:off x="478465" y="2707270"/>
            <a:ext cx="7951187" cy="58394"/>
          </a:xfrm>
          <a:prstGeom prst="line">
            <a:avLst/>
          </a:prstGeom>
          <a:noFill/>
          <a:ln w="25400" cmpd="sng">
            <a:solidFill>
              <a:schemeClr val="tx1"/>
            </a:solidFill>
            <a:prstDash val="dash"/>
            <a:round/>
            <a:headEnd/>
            <a:tailEnd/>
          </a:ln>
          <a:effectLst/>
        </p:spPr>
        <p:txBody>
          <a:bodyPr wrap="none" anchor="ctr"/>
          <a:lstStyle/>
          <a:p>
            <a:endParaRPr lang="en-US" sz="1600">
              <a:latin typeface="Trebuchet MS" pitchFamily="34" charset="0"/>
            </a:endParaRPr>
          </a:p>
        </p:txBody>
      </p:sp>
      <p:sp>
        <p:nvSpPr>
          <p:cNvPr id="2" name="Title 1"/>
          <p:cNvSpPr>
            <a:spLocks noGrp="1"/>
          </p:cNvSpPr>
          <p:nvPr>
            <p:ph type="title"/>
          </p:nvPr>
        </p:nvSpPr>
        <p:spPr>
          <a:xfrm>
            <a:off x="381000" y="231775"/>
            <a:ext cx="8229600" cy="1107996"/>
          </a:xfrm>
        </p:spPr>
        <p:txBody>
          <a:bodyPr/>
          <a:lstStyle/>
          <a:p>
            <a:r>
              <a:rPr lang="en-US" sz="4000" dirty="0" smtClean="0"/>
              <a:t>Windows 7 Mobile Broadband Architecture</a:t>
            </a:r>
            <a:endParaRPr lang="en-IN" sz="4000" dirty="0"/>
          </a:p>
        </p:txBody>
      </p:sp>
      <p:sp>
        <p:nvSpPr>
          <p:cNvPr id="4" name="Rectangle 214"/>
          <p:cNvSpPr>
            <a:spLocks noChangeArrowheads="1"/>
          </p:cNvSpPr>
          <p:nvPr/>
        </p:nvSpPr>
        <p:spPr bwMode="invGray">
          <a:xfrm>
            <a:off x="5393597" y="1643395"/>
            <a:ext cx="1764000" cy="58521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3" name="Group 14"/>
          <p:cNvGrpSpPr/>
          <p:nvPr/>
        </p:nvGrpSpPr>
        <p:grpSpPr>
          <a:xfrm>
            <a:off x="7500959" y="3850279"/>
            <a:ext cx="1285884" cy="2214578"/>
            <a:chOff x="7427913" y="1266827"/>
            <a:chExt cx="1525587" cy="2371725"/>
          </a:xfrm>
        </p:grpSpPr>
        <p:sp>
          <p:nvSpPr>
            <p:cNvPr id="8" name="AutoShape 212"/>
            <p:cNvSpPr>
              <a:spLocks noChangeArrowheads="1"/>
            </p:cNvSpPr>
            <p:nvPr/>
          </p:nvSpPr>
          <p:spPr bwMode="auto">
            <a:xfrm>
              <a:off x="7467600" y="1266827"/>
              <a:ext cx="1485900" cy="2371725"/>
            </a:xfrm>
            <a:prstGeom prst="roundRect">
              <a:avLst>
                <a:gd name="adj" fmla="val 8972"/>
              </a:avLst>
            </a:prstGeom>
            <a:solidFill>
              <a:schemeClr val="accent3">
                <a:lumMod val="75000"/>
                <a:alpha val="20000"/>
              </a:schemeClr>
            </a:solidFill>
            <a:ln w="12700">
              <a:solidFill>
                <a:schemeClr val="bg2"/>
              </a:solidFill>
              <a:round/>
              <a:headEnd/>
              <a:tailEnd/>
            </a:ln>
            <a:effectLst/>
          </p:spPr>
          <p:txBody>
            <a:bodyPr wrap="none" lIns="91432" tIns="45717" rIns="91432" bIns="45717" anchor="ctr"/>
            <a:lstStyle/>
            <a:p>
              <a:endParaRPr lang="en-US" sz="1600">
                <a:latin typeface="Trebuchet MS" pitchFamily="34" charset="0"/>
              </a:endParaRPr>
            </a:p>
          </p:txBody>
        </p:sp>
        <p:sp>
          <p:nvSpPr>
            <p:cNvPr id="9" name="Rectangle 213"/>
            <p:cNvSpPr>
              <a:spLocks noChangeArrowheads="1"/>
            </p:cNvSpPr>
            <p:nvPr/>
          </p:nvSpPr>
          <p:spPr bwMode="blackWhite">
            <a:xfrm>
              <a:off x="7553327" y="2270125"/>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Rectangle 214"/>
            <p:cNvSpPr>
              <a:spLocks noChangeArrowheads="1"/>
            </p:cNvSpPr>
            <p:nvPr/>
          </p:nvSpPr>
          <p:spPr bwMode="invGray">
            <a:xfrm>
              <a:off x="7553327" y="3213102"/>
              <a:ext cx="276225" cy="25717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 name="Rectangle 215"/>
            <p:cNvSpPr>
              <a:spLocks noChangeArrowheads="1"/>
            </p:cNvSpPr>
            <p:nvPr/>
          </p:nvSpPr>
          <p:spPr bwMode="grayWhite">
            <a:xfrm>
              <a:off x="7553327" y="2746375"/>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ectangle 216"/>
            <p:cNvSpPr>
              <a:spLocks noChangeArrowheads="1"/>
            </p:cNvSpPr>
            <p:nvPr/>
          </p:nvSpPr>
          <p:spPr bwMode="auto">
            <a:xfrm>
              <a:off x="7427913" y="1331915"/>
              <a:ext cx="1237077" cy="297334"/>
            </a:xfrm>
            <a:prstGeom prst="rect">
              <a:avLst/>
            </a:prstGeom>
            <a:noFill/>
            <a:ln w="317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Provided by:</a:t>
              </a:r>
            </a:p>
          </p:txBody>
        </p:sp>
        <p:sp>
          <p:nvSpPr>
            <p:cNvPr id="13" name="Rectangle 217"/>
            <p:cNvSpPr>
              <a:spLocks noChangeArrowheads="1"/>
            </p:cNvSpPr>
            <p:nvPr/>
          </p:nvSpPr>
          <p:spPr bwMode="auto">
            <a:xfrm>
              <a:off x="7815264" y="1787525"/>
              <a:ext cx="973712" cy="297334"/>
            </a:xfrm>
            <a:prstGeom prst="rect">
              <a:avLst/>
            </a:prstGeom>
            <a:noFill/>
            <a:ln w="952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Microsoft</a:t>
              </a:r>
            </a:p>
          </p:txBody>
        </p:sp>
        <p:sp>
          <p:nvSpPr>
            <p:cNvPr id="14" name="Rectangle 218"/>
            <p:cNvSpPr>
              <a:spLocks noChangeArrowheads="1"/>
            </p:cNvSpPr>
            <p:nvPr/>
          </p:nvSpPr>
          <p:spPr bwMode="auto">
            <a:xfrm>
              <a:off x="7815264" y="2257425"/>
              <a:ext cx="465927" cy="297334"/>
            </a:xfrm>
            <a:prstGeom prst="rect">
              <a:avLst/>
            </a:prstGeom>
            <a:noFill/>
            <a:ln w="317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ISV</a:t>
              </a:r>
            </a:p>
          </p:txBody>
        </p:sp>
        <p:sp>
          <p:nvSpPr>
            <p:cNvPr id="15" name="Rectangle 219"/>
            <p:cNvSpPr>
              <a:spLocks noChangeArrowheads="1"/>
            </p:cNvSpPr>
            <p:nvPr/>
          </p:nvSpPr>
          <p:spPr bwMode="auto">
            <a:xfrm>
              <a:off x="7815266" y="3182938"/>
              <a:ext cx="587644" cy="297334"/>
            </a:xfrm>
            <a:prstGeom prst="rect">
              <a:avLst/>
            </a:prstGeom>
            <a:noFill/>
            <a:ln w="317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OEM</a:t>
              </a:r>
            </a:p>
          </p:txBody>
        </p:sp>
        <p:sp>
          <p:nvSpPr>
            <p:cNvPr id="16" name="Rectangle 220"/>
            <p:cNvSpPr>
              <a:spLocks noChangeArrowheads="1"/>
            </p:cNvSpPr>
            <p:nvPr/>
          </p:nvSpPr>
          <p:spPr bwMode="auto">
            <a:xfrm>
              <a:off x="7815263" y="2724150"/>
              <a:ext cx="498258" cy="297334"/>
            </a:xfrm>
            <a:prstGeom prst="rect">
              <a:avLst/>
            </a:prstGeom>
            <a:noFill/>
            <a:ln w="3175">
              <a:noFill/>
              <a:miter lim="800000"/>
              <a:headEnd/>
              <a:tailEnd/>
            </a:ln>
            <a:effectLst/>
          </p:spPr>
          <p:txBody>
            <a:bodyPr wrap="none" lIns="92067" tIns="46034" rIns="92067" bIns="46034">
              <a:spAutoFit/>
            </a:bodyPr>
            <a:lstStyle/>
            <a:p>
              <a:pPr algn="l"/>
              <a:r>
                <a:rPr lang="en-US" sz="1200" dirty="0">
                  <a:effectLst>
                    <a:outerShdw blurRad="38100" dist="38100" dir="2700000" algn="tl">
                      <a:srgbClr val="000000">
                        <a:alpha val="43137"/>
                      </a:srgbClr>
                    </a:outerShdw>
                  </a:effectLst>
                  <a:latin typeface="Trebuchet MS" pitchFamily="34" charset="0"/>
                </a:rPr>
                <a:t>IHV</a:t>
              </a:r>
            </a:p>
          </p:txBody>
        </p:sp>
        <p:sp>
          <p:nvSpPr>
            <p:cNvPr id="17" name="Rectangle 235"/>
            <p:cNvSpPr>
              <a:spLocks noChangeArrowheads="1"/>
            </p:cNvSpPr>
            <p:nvPr/>
          </p:nvSpPr>
          <p:spPr bwMode="auto">
            <a:xfrm>
              <a:off x="7553327" y="1808163"/>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8" name="Rectangle 215"/>
          <p:cNvSpPr>
            <a:spLocks noChangeArrowheads="1"/>
          </p:cNvSpPr>
          <p:nvPr/>
        </p:nvSpPr>
        <p:spPr bwMode="grayWhite">
          <a:xfrm>
            <a:off x="5250721" y="1786271"/>
            <a:ext cx="1764000" cy="58521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9" name="Rectangle 233"/>
          <p:cNvSpPr>
            <a:spLocks noChangeArrowheads="1"/>
          </p:cNvSpPr>
          <p:nvPr/>
        </p:nvSpPr>
        <p:spPr bwMode="blackWhite">
          <a:xfrm>
            <a:off x="5143504" y="1915062"/>
            <a:ext cx="1763225"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3rd Party </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Connection Manager</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0" name="Rectangle 227"/>
          <p:cNvSpPr>
            <a:spLocks noChangeArrowheads="1"/>
          </p:cNvSpPr>
          <p:nvPr/>
        </p:nvSpPr>
        <p:spPr bwMode="auto">
          <a:xfrm>
            <a:off x="2000232" y="3234768"/>
            <a:ext cx="3861072" cy="2622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Service</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Flowchart: Magnetic Disk 20"/>
          <p:cNvSpPr/>
          <p:nvPr/>
        </p:nvSpPr>
        <p:spPr bwMode="auto">
          <a:xfrm>
            <a:off x="6500826" y="2977726"/>
            <a:ext cx="728330" cy="586800"/>
          </a:xfrm>
          <a:prstGeom prst="flowChartMagneticDisk">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Profiles</a:t>
            </a:r>
          </a:p>
        </p:txBody>
      </p:sp>
      <p:sp>
        <p:nvSpPr>
          <p:cNvPr id="23" name="Rectangle 228"/>
          <p:cNvSpPr>
            <a:spLocks noChangeArrowheads="1"/>
          </p:cNvSpPr>
          <p:nvPr/>
        </p:nvSpPr>
        <p:spPr bwMode="grayWhite">
          <a:xfrm>
            <a:off x="2909894" y="5159978"/>
            <a:ext cx="2438400"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WWAN Miniport Driver</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Rectangle 228"/>
          <p:cNvSpPr>
            <a:spLocks noChangeArrowheads="1"/>
          </p:cNvSpPr>
          <p:nvPr/>
        </p:nvSpPr>
        <p:spPr bwMode="grayWhite">
          <a:xfrm>
            <a:off x="2711386" y="5240941"/>
            <a:ext cx="2438400" cy="53816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MB Miniport Driver</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7" name="Text Box 13"/>
          <p:cNvSpPr txBox="1">
            <a:spLocks noChangeArrowheads="1"/>
          </p:cNvSpPr>
          <p:nvPr/>
        </p:nvSpPr>
        <p:spPr bwMode="auto">
          <a:xfrm rot="16200000">
            <a:off x="-140572" y="2384308"/>
            <a:ext cx="1016625" cy="307777"/>
          </a:xfrm>
          <a:prstGeom prst="rect">
            <a:avLst/>
          </a:prstGeom>
          <a:noFill/>
          <a:ln w="12700">
            <a:noFill/>
            <a:miter lim="800000"/>
            <a:headEnd/>
            <a:tailEnd/>
          </a:ln>
          <a:effectLst/>
        </p:spPr>
        <p:txBody>
          <a:bodyPr wrap="none">
            <a:spAutoFit/>
          </a:bodyPr>
          <a:lstStyle/>
          <a:p>
            <a:pPr>
              <a:spcBef>
                <a:spcPct val="50000"/>
              </a:spcBef>
            </a:pPr>
            <a:r>
              <a:rPr lang="en-US" sz="1400" dirty="0">
                <a:effectLst>
                  <a:outerShdw blurRad="38100" dist="38100" dir="2700000" algn="tl">
                    <a:srgbClr val="000000"/>
                  </a:outerShdw>
                </a:effectLst>
                <a:latin typeface="Trebuchet MS" pitchFamily="34" charset="0"/>
              </a:rPr>
              <a:t>User Mode</a:t>
            </a:r>
          </a:p>
        </p:txBody>
      </p:sp>
      <p:sp>
        <p:nvSpPr>
          <p:cNvPr id="28" name="Text Box 14"/>
          <p:cNvSpPr txBox="1">
            <a:spLocks noChangeArrowheads="1"/>
          </p:cNvSpPr>
          <p:nvPr/>
        </p:nvSpPr>
        <p:spPr bwMode="auto">
          <a:xfrm rot="16200000">
            <a:off x="-218701" y="4418988"/>
            <a:ext cx="1172885" cy="307777"/>
          </a:xfrm>
          <a:prstGeom prst="rect">
            <a:avLst/>
          </a:prstGeom>
          <a:noFill/>
          <a:ln w="12700">
            <a:noFill/>
            <a:miter lim="800000"/>
            <a:headEnd/>
            <a:tailEnd/>
          </a:ln>
          <a:effectLst/>
        </p:spPr>
        <p:txBody>
          <a:bodyPr wrap="none">
            <a:spAutoFit/>
          </a:bodyPr>
          <a:lstStyle/>
          <a:p>
            <a:pPr>
              <a:spcBef>
                <a:spcPct val="50000"/>
              </a:spcBef>
            </a:pPr>
            <a:r>
              <a:rPr lang="en-US" sz="1400" dirty="0">
                <a:effectLst>
                  <a:outerShdw blurRad="38100" dist="38100" dir="2700000" algn="tl">
                    <a:srgbClr val="000000"/>
                  </a:outerShdw>
                </a:effectLst>
                <a:latin typeface="Trebuchet MS" pitchFamily="34" charset="0"/>
              </a:rPr>
              <a:t>Kernel Mode</a:t>
            </a:r>
          </a:p>
        </p:txBody>
      </p:sp>
      <p:sp>
        <p:nvSpPr>
          <p:cNvPr id="30" name="TextBox 29"/>
          <p:cNvSpPr txBox="1"/>
          <p:nvPr/>
        </p:nvSpPr>
        <p:spPr>
          <a:xfrm>
            <a:off x="3001892" y="4578323"/>
            <a:ext cx="2071702" cy="246221"/>
          </a:xfrm>
          <a:prstGeom prst="rect">
            <a:avLst/>
          </a:prstGeom>
          <a:solidFill>
            <a:schemeClr val="tx1"/>
          </a:solidFill>
          <a:effectLst>
            <a:outerShdw dist="50800" dir="5400000" algn="ctr" rotWithShape="0">
              <a:srgbClr val="000000">
                <a:alpha val="3000"/>
              </a:srgbClr>
            </a:outerShdw>
          </a:effectLst>
        </p:spPr>
        <p:txBody>
          <a:bodyPr wrap="square" rtlCol="0">
            <a:spAutoFit/>
          </a:bodyPr>
          <a:lstStyle/>
          <a:p>
            <a:pPr algn="ctr"/>
            <a:r>
              <a:rPr lang="en-US" sz="1000" dirty="0" smtClean="0">
                <a:solidFill>
                  <a:schemeClr val="bg1"/>
                </a:solidFill>
                <a:latin typeface="Trebuchet MS" pitchFamily="34" charset="0"/>
              </a:rPr>
              <a:t>Mobile Broadband Driver Model</a:t>
            </a:r>
          </a:p>
        </p:txBody>
      </p:sp>
      <p:cxnSp>
        <p:nvCxnSpPr>
          <p:cNvPr id="31" name="Straight Arrow Connector 30"/>
          <p:cNvCxnSpPr/>
          <p:nvPr/>
        </p:nvCxnSpPr>
        <p:spPr bwMode="auto">
          <a:xfrm rot="5400000">
            <a:off x="7843072" y="2546806"/>
            <a:ext cx="229394" cy="7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a:ln>
          <a:effectLst/>
        </p:spPr>
      </p:cxnSp>
      <p:sp>
        <p:nvSpPr>
          <p:cNvPr id="32" name="TextBox 31"/>
          <p:cNvSpPr txBox="1"/>
          <p:nvPr/>
        </p:nvSpPr>
        <p:spPr>
          <a:xfrm>
            <a:off x="7272366" y="2051506"/>
            <a:ext cx="1371600" cy="400110"/>
          </a:xfrm>
          <a:prstGeom prst="rect">
            <a:avLst/>
          </a:prstGeom>
          <a:noFill/>
          <a:effectLst>
            <a:outerShdw dist="50800" dir="5400000" algn="ctr" rotWithShape="0">
              <a:srgbClr val="000000">
                <a:alpha val="11000"/>
              </a:srgbClr>
            </a:outerShdw>
          </a:effectLst>
        </p:spPr>
        <p:txBody>
          <a:bodyPr wrap="square" rtlCol="0">
            <a:spAutoFit/>
          </a:bodyPr>
          <a:lstStyle/>
          <a:p>
            <a:pPr algn="ctr"/>
            <a:r>
              <a:rPr lang="en-US" sz="1000" i="1" dirty="0" smtClean="0">
                <a:latin typeface="Trebuchet MS" pitchFamily="34" charset="0"/>
              </a:rPr>
              <a:t>Command </a:t>
            </a:r>
          </a:p>
          <a:p>
            <a:pPr algn="ctr"/>
            <a:r>
              <a:rPr lang="en-US" sz="1000" i="1" dirty="0" smtClean="0">
                <a:latin typeface="Trebuchet MS" pitchFamily="34" charset="0"/>
              </a:rPr>
              <a:t>Line Interface</a:t>
            </a:r>
          </a:p>
        </p:txBody>
      </p:sp>
      <p:sp>
        <p:nvSpPr>
          <p:cNvPr id="33" name="Text Box 13"/>
          <p:cNvSpPr txBox="1">
            <a:spLocks noChangeArrowheads="1"/>
          </p:cNvSpPr>
          <p:nvPr/>
        </p:nvSpPr>
        <p:spPr bwMode="auto">
          <a:xfrm>
            <a:off x="2176272" y="2686221"/>
            <a:ext cx="3657600" cy="27699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spcBef>
                <a:spcPct val="50000"/>
              </a:spcBef>
            </a:pP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Mobile Broadband API </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4" name="Rectangle 232"/>
          <p:cNvSpPr>
            <a:spLocks noChangeArrowheads="1"/>
          </p:cNvSpPr>
          <p:nvPr/>
        </p:nvSpPr>
        <p:spPr bwMode="auto">
          <a:xfrm>
            <a:off x="526324" y="1915062"/>
            <a:ext cx="1402470" cy="608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View Available</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Network UI</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5" name="Rectangle 232"/>
          <p:cNvSpPr>
            <a:spLocks noChangeArrowheads="1"/>
          </p:cNvSpPr>
          <p:nvPr/>
        </p:nvSpPr>
        <p:spPr bwMode="auto">
          <a:xfrm>
            <a:off x="3500430" y="1915062"/>
            <a:ext cx="1402470" cy="608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Properties UI</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6" name="Rectangle 232"/>
          <p:cNvSpPr>
            <a:spLocks noChangeArrowheads="1"/>
          </p:cNvSpPr>
          <p:nvPr/>
        </p:nvSpPr>
        <p:spPr bwMode="auto">
          <a:xfrm>
            <a:off x="2000232" y="1915062"/>
            <a:ext cx="1402470" cy="608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Connection Flow </a:t>
            </a:r>
          </a:p>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Experience UI</a:t>
            </a:r>
            <a:endParaRPr lang="en-US" sz="1200"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8" name="Text Box 13"/>
          <p:cNvSpPr txBox="1">
            <a:spLocks noChangeArrowheads="1"/>
          </p:cNvSpPr>
          <p:nvPr/>
        </p:nvSpPr>
        <p:spPr bwMode="auto">
          <a:xfrm rot="16200000">
            <a:off x="388095" y="3112585"/>
            <a:ext cx="728084" cy="253916"/>
          </a:xfrm>
          <a:prstGeom prst="rect">
            <a:avLst/>
          </a:prstGeom>
          <a:noFill/>
          <a:ln w="12700">
            <a:noFill/>
            <a:miter lim="800000"/>
            <a:headEnd/>
            <a:tailEnd/>
          </a:ln>
          <a:effectLst/>
        </p:spPr>
        <p:txBody>
          <a:bodyPr wrap="none">
            <a:spAutoFit/>
          </a:bodyPr>
          <a:lstStyle/>
          <a:p>
            <a:pPr>
              <a:spcBef>
                <a:spcPct val="50000"/>
              </a:spcBef>
            </a:pPr>
            <a:r>
              <a:rPr lang="en-US" sz="1050" i="1" dirty="0" smtClean="0">
                <a:latin typeface="Trebuchet MS" pitchFamily="34" charset="0"/>
              </a:rPr>
              <a:t>Session 0</a:t>
            </a:r>
            <a:endParaRPr lang="en-US" sz="1050" i="1" dirty="0">
              <a:latin typeface="Trebuchet MS" pitchFamily="34" charset="0"/>
            </a:endParaRPr>
          </a:p>
        </p:txBody>
      </p:sp>
      <p:sp>
        <p:nvSpPr>
          <p:cNvPr id="39" name="Line 3"/>
          <p:cNvSpPr>
            <a:spLocks noChangeShapeType="1"/>
          </p:cNvSpPr>
          <p:nvPr/>
        </p:nvSpPr>
        <p:spPr bwMode="auto">
          <a:xfrm>
            <a:off x="285720" y="3635964"/>
            <a:ext cx="8572560" cy="45719"/>
          </a:xfrm>
          <a:prstGeom prst="line">
            <a:avLst/>
          </a:prstGeom>
          <a:noFill/>
          <a:ln w="25400" cmpd="sng">
            <a:solidFill>
              <a:schemeClr val="tx1"/>
            </a:solidFill>
            <a:prstDash val="dash"/>
            <a:round/>
            <a:headEnd/>
            <a:tailEnd/>
          </a:ln>
          <a:effectLst/>
        </p:spPr>
        <p:txBody>
          <a:bodyPr wrap="none" anchor="ctr"/>
          <a:lstStyle/>
          <a:p>
            <a:endParaRPr lang="en-US" sz="1600">
              <a:latin typeface="Trebuchet MS" pitchFamily="34" charset="0"/>
            </a:endParaRPr>
          </a:p>
        </p:txBody>
      </p:sp>
      <p:sp>
        <p:nvSpPr>
          <p:cNvPr id="46" name="Right Arrow 45"/>
          <p:cNvSpPr/>
          <p:nvPr/>
        </p:nvSpPr>
        <p:spPr>
          <a:xfrm>
            <a:off x="5863600" y="3271344"/>
            <a:ext cx="582920" cy="201168"/>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sz="120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1" name="Oval 40"/>
          <p:cNvSpPr/>
          <p:nvPr/>
        </p:nvSpPr>
        <p:spPr bwMode="auto">
          <a:xfrm>
            <a:off x="2843784" y="2594688"/>
            <a:ext cx="2414016" cy="502920"/>
          </a:xfrm>
          <a:prstGeom prst="ellipse">
            <a:avLst/>
          </a:prstGeom>
          <a:noFill/>
          <a:ln w="1587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IN"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Text Placeholder 2"/>
          <p:cNvSpPr>
            <a:spLocks noGrp="1"/>
          </p:cNvSpPr>
          <p:nvPr>
            <p:ph idx="1"/>
          </p:nvPr>
        </p:nvSpPr>
        <p:spPr>
          <a:xfrm>
            <a:off x="382588" y="1414464"/>
            <a:ext cx="8380412" cy="3790268"/>
          </a:xfrm>
        </p:spPr>
        <p:txBody>
          <a:bodyPr/>
          <a:lstStyle/>
          <a:p>
            <a:r>
              <a:rPr lang="en-US" sz="2800" dirty="0" smtClean="0"/>
              <a:t>Device agnostic application programming interface to manage Mobile Broadband connectivity</a:t>
            </a:r>
          </a:p>
          <a:p>
            <a:r>
              <a:rPr lang="en-US" sz="2800" dirty="0" smtClean="0"/>
              <a:t>COM based API</a:t>
            </a:r>
          </a:p>
          <a:p>
            <a:pPr lvl="1"/>
            <a:r>
              <a:rPr lang="en-US" sz="2400" dirty="0" smtClean="0"/>
              <a:t>Will be available as part of Windows7 SDK</a:t>
            </a:r>
          </a:p>
          <a:p>
            <a:pPr lvl="1"/>
            <a:r>
              <a:rPr lang="en-US" sz="2400" dirty="0" smtClean="0"/>
              <a:t>Can be directly called from unmanaged </a:t>
            </a:r>
            <a:br>
              <a:rPr lang="en-US" sz="2400" dirty="0" smtClean="0"/>
            </a:br>
            <a:r>
              <a:rPr lang="en-US" sz="2400" dirty="0" smtClean="0"/>
              <a:t>applications (C++)</a:t>
            </a:r>
          </a:p>
          <a:p>
            <a:pPr lvl="1"/>
            <a:r>
              <a:rPr lang="en-US" sz="2400" dirty="0" smtClean="0"/>
              <a:t>Can be called from managed applications (C#) </a:t>
            </a:r>
            <a:br>
              <a:rPr lang="en-US" sz="2400" dirty="0" smtClean="0"/>
            </a:br>
            <a:r>
              <a:rPr lang="en-US" sz="2400" dirty="0" smtClean="0"/>
              <a:t>through COM interoperability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IN" sz="4000" dirty="0" smtClean="0"/>
              <a:t>S</a:t>
            </a:r>
            <a:r>
              <a:rPr sz="4000" smtClean="0"/>
              <a:t>upported Functionality</a:t>
            </a:r>
            <a:endParaRPr lang="en-IN" sz="4000" dirty="0"/>
          </a:p>
        </p:txBody>
      </p:sp>
      <p:sp>
        <p:nvSpPr>
          <p:cNvPr id="3" name="Text Placeholder 2"/>
          <p:cNvSpPr>
            <a:spLocks noGrp="1"/>
          </p:cNvSpPr>
          <p:nvPr>
            <p:ph type="body" idx="1"/>
          </p:nvPr>
        </p:nvSpPr>
        <p:spPr>
          <a:xfrm>
            <a:off x="382588" y="1414464"/>
            <a:ext cx="4189412" cy="1791260"/>
          </a:xfrm>
        </p:spPr>
        <p:txBody>
          <a:bodyPr/>
          <a:lstStyle/>
          <a:p>
            <a:r>
              <a:rPr lang="en-US" sz="2400" dirty="0" smtClean="0"/>
              <a:t>Device management</a:t>
            </a:r>
          </a:p>
          <a:p>
            <a:r>
              <a:rPr lang="en-US" sz="2400" dirty="0" smtClean="0"/>
              <a:t>Radio state management</a:t>
            </a:r>
          </a:p>
          <a:p>
            <a:r>
              <a:rPr lang="en-US" sz="2400" dirty="0" smtClean="0"/>
              <a:t>Connectivity management</a:t>
            </a:r>
          </a:p>
          <a:p>
            <a:r>
              <a:rPr lang="en-US" sz="2400" smtClean="0"/>
              <a:t>Profile management</a:t>
            </a:r>
            <a:endParaRPr lang="en-US" sz="2400" dirty="0" smtClean="0"/>
          </a:p>
        </p:txBody>
      </p:sp>
      <p:sp>
        <p:nvSpPr>
          <p:cNvPr id="4" name="Text Placeholder 2"/>
          <p:cNvSpPr txBox="1">
            <a:spLocks/>
          </p:cNvSpPr>
          <p:nvPr/>
        </p:nvSpPr>
        <p:spPr bwMode="auto">
          <a:xfrm>
            <a:off x="4572000" y="1417638"/>
            <a:ext cx="4191000" cy="17912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SMS</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PIN</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Custom Activation</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Vendor specific operation</a:t>
            </a:r>
            <a:endParaRPr kumimoji="0" lang="en-IN" sz="36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5" name="Text Placeholder 2"/>
          <p:cNvSpPr txBox="1">
            <a:spLocks/>
          </p:cNvSpPr>
          <p:nvPr/>
        </p:nvSpPr>
        <p:spPr bwMode="auto">
          <a:xfrm>
            <a:off x="381000" y="3963877"/>
            <a:ext cx="8382000" cy="190667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8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Profile API provides branding opportunity for operators</a:t>
            </a:r>
          </a:p>
          <a:p>
            <a:pPr marL="382573" marR="0" lvl="0" indent="-382573" algn="l" defTabSz="912777" rtl="0" eaLnBrk="1" fontAlgn="base" latinLnBrk="0" hangingPunct="1">
              <a:lnSpc>
                <a:spcPct val="8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Custom service activation</a:t>
            </a:r>
          </a:p>
          <a:p>
            <a:pPr marL="704822" marR="0" lvl="1" indent="-317487" algn="l" defTabSz="912777" rtl="0" eaLnBrk="1" fontAlgn="base" latinLnBrk="0" hangingPunct="1">
              <a:lnSpc>
                <a:spcPct val="80000"/>
              </a:lnSpc>
              <a:spcBef>
                <a:spcPts val="1083"/>
              </a:spcBef>
              <a:spcAft>
                <a:spcPct val="0"/>
              </a:spcAft>
              <a:buClr>
                <a:schemeClr val="tx2"/>
              </a:buClr>
              <a:buSzPct val="80000"/>
              <a:buFontTx/>
              <a:buBlip>
                <a:blip r:embed="rId4"/>
              </a:buBlip>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Pass-through API for vendor specific service activation</a:t>
            </a:r>
          </a:p>
          <a:p>
            <a:pPr marL="704822" marR="0" lvl="1" indent="-317487" algn="l" defTabSz="912777" rtl="0" eaLnBrk="1" fontAlgn="base" latinLnBrk="0" hangingPunct="1">
              <a:lnSpc>
                <a:spcPct val="80000"/>
              </a:lnSpc>
              <a:spcBef>
                <a:spcPts val="1083"/>
              </a:spcBef>
              <a:spcAft>
                <a:spcPct val="0"/>
              </a:spcAft>
              <a:buClr>
                <a:schemeClr val="tx2"/>
              </a:buClr>
              <a:buSzPct val="80000"/>
              <a:buFontTx/>
              <a:buBlip>
                <a:blip r:embed="rId4"/>
              </a:buBlip>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Payload data is passed through to Mobile Broadband Driver</a:t>
            </a:r>
          </a:p>
          <a:p>
            <a:pPr marL="704822" marR="0" lvl="1" indent="-317487" algn="l" defTabSz="912777" rtl="0" eaLnBrk="1" fontAlgn="base" latinLnBrk="0" hangingPunct="1">
              <a:lnSpc>
                <a:spcPct val="80000"/>
              </a:lnSpc>
              <a:spcBef>
                <a:spcPts val="1083"/>
              </a:spcBef>
              <a:spcAft>
                <a:spcPct val="0"/>
              </a:spcAft>
              <a:buClr>
                <a:schemeClr val="tx2"/>
              </a:buClr>
              <a:buSzPct val="80000"/>
              <a:buFontTx/>
              <a:buBlip>
                <a:blip r:embed="rId4"/>
              </a:buBlip>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Needs support from MB driver</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1241</Words>
  <Application>Microsoft Office PowerPoint</Application>
  <PresentationFormat>On-screen Show (4:3)</PresentationFormat>
  <Paragraphs>293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WinHEC 2008 Template_NEW_9.22.08</vt:lpstr>
      <vt:lpstr>Slide 1</vt:lpstr>
      <vt:lpstr>Windows 7:  Mobile Broadband APIs For Application Development</vt:lpstr>
      <vt:lpstr>Agenda</vt:lpstr>
      <vt:lpstr>Mobile Broadband Devices In Windows Vista</vt:lpstr>
      <vt:lpstr>Terminology</vt:lpstr>
      <vt:lpstr>Mobile Broadband In Windows 7</vt:lpstr>
      <vt:lpstr>Windows 7 Mobile Broadband Architecture</vt:lpstr>
      <vt:lpstr>Overview</vt:lpstr>
      <vt:lpstr>Supported Functionality</vt:lpstr>
      <vt:lpstr>Custom Features</vt:lpstr>
      <vt:lpstr>API Object Model</vt:lpstr>
      <vt:lpstr>Manager Object Interface</vt:lpstr>
      <vt:lpstr>Function And Callback Interface</vt:lpstr>
      <vt:lpstr>Get Operation Flow</vt:lpstr>
      <vt:lpstr>Set Operation Flow</vt:lpstr>
      <vt:lpstr>State Change Notification</vt:lpstr>
      <vt:lpstr>Call To Action</vt:lpstr>
      <vt:lpstr>Additional Resources</vt:lpstr>
      <vt:lpstr>Related Sessions</vt:lpstr>
      <vt:lpstr>Demo Windows 7 Mobile Broadband with Option products</vt:lpstr>
      <vt:lpstr>Windows 7 and Option products</vt:lpstr>
      <vt:lpstr>Option Portfolio Overview</vt:lpstr>
      <vt:lpstr>Please Complete A Session Evaluation Form Your input is important!</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2008-11-12T06:57:34Z</dcterms:created>
  <dcterms:modified xsi:type="dcterms:W3CDTF">2008-11-12T06:57:40Z</dcterms:modified>
</cp:coreProperties>
</file>