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5"/>
  </p:notesMasterIdLst>
  <p:handoutMasterIdLst>
    <p:handoutMasterId r:id="rId36"/>
  </p:handoutMasterIdLst>
  <p:sldIdLst>
    <p:sldId id="257" r:id="rId2"/>
    <p:sldId id="258" r:id="rId3"/>
    <p:sldId id="306" r:id="rId4"/>
    <p:sldId id="307" r:id="rId5"/>
    <p:sldId id="292" r:id="rId6"/>
    <p:sldId id="279" r:id="rId7"/>
    <p:sldId id="280" r:id="rId8"/>
    <p:sldId id="278" r:id="rId9"/>
    <p:sldId id="291" r:id="rId10"/>
    <p:sldId id="288" r:id="rId11"/>
    <p:sldId id="289" r:id="rId12"/>
    <p:sldId id="294" r:id="rId13"/>
    <p:sldId id="295" r:id="rId14"/>
    <p:sldId id="282" r:id="rId15"/>
    <p:sldId id="283" r:id="rId16"/>
    <p:sldId id="286" r:id="rId17"/>
    <p:sldId id="284" r:id="rId18"/>
    <p:sldId id="285" r:id="rId19"/>
    <p:sldId id="287" r:id="rId20"/>
    <p:sldId id="301" r:id="rId21"/>
    <p:sldId id="299" r:id="rId22"/>
    <p:sldId id="300" r:id="rId23"/>
    <p:sldId id="302" r:id="rId24"/>
    <p:sldId id="293" r:id="rId25"/>
    <p:sldId id="296" r:id="rId26"/>
    <p:sldId id="297" r:id="rId27"/>
    <p:sldId id="305" r:id="rId28"/>
    <p:sldId id="303" r:id="rId29"/>
    <p:sldId id="281" r:id="rId30"/>
    <p:sldId id="308" r:id="rId31"/>
    <p:sldId id="310" r:id="rId32"/>
    <p:sldId id="311" r:id="rId33"/>
    <p:sldId id="272"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3320" autoAdjust="0"/>
  </p:normalViewPr>
  <p:slideViewPr>
    <p:cSldViewPr snapToGrid="0" showGuides="1">
      <p:cViewPr varScale="1">
        <p:scale>
          <a:sx n="97" d="100"/>
          <a:sy n="97" d="100"/>
        </p:scale>
        <p:origin x="-516" y="-102"/>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61ABA-232D-4E11-B56E-BB8B5216C8EA}" type="doc">
      <dgm:prSet loTypeId="urn:microsoft.com/office/officeart/2005/8/layout/hProcess11" loCatId="process" qsTypeId="urn:microsoft.com/office/officeart/2005/8/quickstyle/3d1" qsCatId="3D" csTypeId="urn:microsoft.com/office/officeart/2005/8/colors/colorful3" csCatId="colorful" phldr="1"/>
      <dgm:spPr/>
    </dgm:pt>
    <dgm:pt modelId="{2562B132-B0D0-4A7D-9343-C5543CAE7672}">
      <dgm:prSet phldrT="[Text]"/>
      <dgm:spPr/>
      <dgm:t>
        <a:bodyPr/>
        <a:lstStyle/>
        <a:p>
          <a:r>
            <a:rPr lang="en-US" dirty="0" smtClean="0">
              <a:effectLst>
                <a:outerShdw blurRad="38100" dist="38100" dir="2700000" algn="tl">
                  <a:srgbClr val="000000">
                    <a:alpha val="43137"/>
                  </a:srgbClr>
                </a:outerShdw>
              </a:effectLst>
              <a:latin typeface="Trebuchet MS" pitchFamily="34" charset="0"/>
            </a:rPr>
            <a:t>Windows 7</a:t>
          </a:r>
          <a:endParaRPr lang="en-IN" dirty="0">
            <a:effectLst>
              <a:outerShdw blurRad="38100" dist="38100" dir="2700000" algn="tl">
                <a:srgbClr val="000000">
                  <a:alpha val="43137"/>
                </a:srgbClr>
              </a:outerShdw>
            </a:effectLst>
            <a:latin typeface="Trebuchet MS" pitchFamily="34" charset="0"/>
          </a:endParaRPr>
        </a:p>
      </dgm:t>
    </dgm:pt>
    <dgm:pt modelId="{76A0AE73-416A-4B8A-A91D-225CC29E8001}" type="parTrans" cxnId="{41D5297D-6E36-4804-A4BA-03155F34FEE2}">
      <dgm:prSet/>
      <dgm:spPr/>
      <dgm:t>
        <a:bodyPr/>
        <a:lstStyle/>
        <a:p>
          <a:endParaRPr lang="en-IN"/>
        </a:p>
      </dgm:t>
    </dgm:pt>
    <dgm:pt modelId="{69CBD026-BB2A-45B4-B74D-587C97366A50}" type="sibTrans" cxnId="{41D5297D-6E36-4804-A4BA-03155F34FEE2}">
      <dgm:prSet/>
      <dgm:spPr/>
      <dgm:t>
        <a:bodyPr/>
        <a:lstStyle/>
        <a:p>
          <a:endParaRPr lang="en-IN"/>
        </a:p>
      </dgm:t>
    </dgm:pt>
    <dgm:pt modelId="{841D58AF-3933-488F-8E4A-39B12F2D6241}">
      <dgm:prSet phldrT="[Text]"/>
      <dgm:spPr/>
      <dgm:t>
        <a:bodyPr/>
        <a:lstStyle/>
        <a:p>
          <a:r>
            <a:rPr lang="en-US" dirty="0" smtClean="0">
              <a:effectLst>
                <a:outerShdw blurRad="38100" dist="38100" dir="2700000" algn="tl">
                  <a:srgbClr val="000000">
                    <a:alpha val="43137"/>
                  </a:srgbClr>
                </a:outerShdw>
              </a:effectLst>
              <a:latin typeface="Trebuchet MS" pitchFamily="34" charset="0"/>
            </a:rPr>
            <a:t>Future Windows Investments</a:t>
          </a:r>
          <a:endParaRPr lang="en-IN" dirty="0">
            <a:effectLst>
              <a:outerShdw blurRad="38100" dist="38100" dir="2700000" algn="tl">
                <a:srgbClr val="000000">
                  <a:alpha val="43137"/>
                </a:srgbClr>
              </a:outerShdw>
            </a:effectLst>
            <a:latin typeface="Trebuchet MS" pitchFamily="34" charset="0"/>
          </a:endParaRPr>
        </a:p>
      </dgm:t>
    </dgm:pt>
    <dgm:pt modelId="{4CC562ED-0CCB-4202-9B5B-CB871BFC562D}" type="parTrans" cxnId="{D98EBAF0-2892-4585-8BB6-ED2C6F61BF12}">
      <dgm:prSet/>
      <dgm:spPr/>
      <dgm:t>
        <a:bodyPr/>
        <a:lstStyle/>
        <a:p>
          <a:endParaRPr lang="en-IN"/>
        </a:p>
      </dgm:t>
    </dgm:pt>
    <dgm:pt modelId="{C609006D-9267-4DAD-B27D-4F195433C09D}" type="sibTrans" cxnId="{D98EBAF0-2892-4585-8BB6-ED2C6F61BF12}">
      <dgm:prSet/>
      <dgm:spPr/>
      <dgm:t>
        <a:bodyPr/>
        <a:lstStyle/>
        <a:p>
          <a:endParaRPr lang="en-IN"/>
        </a:p>
      </dgm:t>
    </dgm:pt>
    <dgm:pt modelId="{84E5CF31-3AB8-4815-923A-EC40804B29C8}" type="pres">
      <dgm:prSet presAssocID="{E2C61ABA-232D-4E11-B56E-BB8B5216C8EA}" presName="Name0" presStyleCnt="0">
        <dgm:presLayoutVars>
          <dgm:dir/>
          <dgm:resizeHandles val="exact"/>
        </dgm:presLayoutVars>
      </dgm:prSet>
      <dgm:spPr/>
    </dgm:pt>
    <dgm:pt modelId="{DFEB7DB0-5415-46C8-9649-48937D184609}" type="pres">
      <dgm:prSet presAssocID="{E2C61ABA-232D-4E11-B56E-BB8B5216C8EA}" presName="arrow" presStyleLbl="bgShp" presStyleIdx="0" presStyleCnt="1"/>
      <dgm:spPr/>
    </dgm:pt>
    <dgm:pt modelId="{22EF2C4D-96A8-480F-81D3-E7E904CA8703}" type="pres">
      <dgm:prSet presAssocID="{E2C61ABA-232D-4E11-B56E-BB8B5216C8EA}" presName="points" presStyleCnt="0"/>
      <dgm:spPr/>
    </dgm:pt>
    <dgm:pt modelId="{E86624EA-56FD-45A8-988A-D535E8FD3652}" type="pres">
      <dgm:prSet presAssocID="{2562B132-B0D0-4A7D-9343-C5543CAE7672}" presName="compositeA" presStyleCnt="0"/>
      <dgm:spPr/>
    </dgm:pt>
    <dgm:pt modelId="{43059B89-B1FA-4482-86BF-FE8820ADBD3D}" type="pres">
      <dgm:prSet presAssocID="{2562B132-B0D0-4A7D-9343-C5543CAE7672}" presName="textA" presStyleLbl="revTx" presStyleIdx="0" presStyleCnt="2">
        <dgm:presLayoutVars>
          <dgm:bulletEnabled val="1"/>
        </dgm:presLayoutVars>
      </dgm:prSet>
      <dgm:spPr/>
      <dgm:t>
        <a:bodyPr/>
        <a:lstStyle/>
        <a:p>
          <a:endParaRPr lang="en-IN"/>
        </a:p>
      </dgm:t>
    </dgm:pt>
    <dgm:pt modelId="{EE09C2DC-41D0-478A-8896-6C62919B2B44}" type="pres">
      <dgm:prSet presAssocID="{2562B132-B0D0-4A7D-9343-C5543CAE7672}" presName="circleA" presStyleLbl="node1" presStyleIdx="0" presStyleCnt="2"/>
      <dgm:spPr>
        <a:solidFill>
          <a:srgbClr val="92D050"/>
        </a:solidFill>
      </dgm:spPr>
    </dgm:pt>
    <dgm:pt modelId="{C4D88688-F0FD-4D71-B7DA-CA4FF180D023}" type="pres">
      <dgm:prSet presAssocID="{2562B132-B0D0-4A7D-9343-C5543CAE7672}" presName="spaceA" presStyleCnt="0"/>
      <dgm:spPr/>
    </dgm:pt>
    <dgm:pt modelId="{A6465FB5-48DC-41EC-8038-E8F0A2F65BC5}" type="pres">
      <dgm:prSet presAssocID="{69CBD026-BB2A-45B4-B74D-587C97366A50}" presName="space" presStyleCnt="0"/>
      <dgm:spPr/>
    </dgm:pt>
    <dgm:pt modelId="{5C6D44F1-0D1A-4539-9C1D-48A5C5F69BEE}" type="pres">
      <dgm:prSet presAssocID="{841D58AF-3933-488F-8E4A-39B12F2D6241}" presName="compositeB" presStyleCnt="0"/>
      <dgm:spPr/>
    </dgm:pt>
    <dgm:pt modelId="{D79B828B-9F76-49E3-8F3C-23DFAB567698}" type="pres">
      <dgm:prSet presAssocID="{841D58AF-3933-488F-8E4A-39B12F2D6241}" presName="textB" presStyleLbl="revTx" presStyleIdx="1" presStyleCnt="2" custLinFactY="-40352" custLinFactNeighborX="3731" custLinFactNeighborY="-100000">
        <dgm:presLayoutVars>
          <dgm:bulletEnabled val="1"/>
        </dgm:presLayoutVars>
      </dgm:prSet>
      <dgm:spPr/>
      <dgm:t>
        <a:bodyPr/>
        <a:lstStyle/>
        <a:p>
          <a:endParaRPr lang="en-IN"/>
        </a:p>
      </dgm:t>
    </dgm:pt>
    <dgm:pt modelId="{B102C8FB-7833-4DC0-AD2E-EEA2D5701AD7}" type="pres">
      <dgm:prSet presAssocID="{841D58AF-3933-488F-8E4A-39B12F2D6241}" presName="circleB" presStyleLbl="node1" presStyleIdx="1" presStyleCnt="2"/>
      <dgm:spPr>
        <a:solidFill>
          <a:schemeClr val="accent3">
            <a:lumMod val="75000"/>
          </a:schemeClr>
        </a:solidFill>
      </dgm:spPr>
    </dgm:pt>
    <dgm:pt modelId="{1913C832-E563-4C2E-9122-A50AC19125D7}" type="pres">
      <dgm:prSet presAssocID="{841D58AF-3933-488F-8E4A-39B12F2D6241}" presName="spaceB" presStyleCnt="0"/>
      <dgm:spPr/>
    </dgm:pt>
  </dgm:ptLst>
  <dgm:cxnLst>
    <dgm:cxn modelId="{D98EBAF0-2892-4585-8BB6-ED2C6F61BF12}" srcId="{E2C61ABA-232D-4E11-B56E-BB8B5216C8EA}" destId="{841D58AF-3933-488F-8E4A-39B12F2D6241}" srcOrd="1" destOrd="0" parTransId="{4CC562ED-0CCB-4202-9B5B-CB871BFC562D}" sibTransId="{C609006D-9267-4DAD-B27D-4F195433C09D}"/>
    <dgm:cxn modelId="{E2855427-B552-4B04-BF1B-9D453DBC0B52}" type="presOf" srcId="{2562B132-B0D0-4A7D-9343-C5543CAE7672}" destId="{43059B89-B1FA-4482-86BF-FE8820ADBD3D}" srcOrd="0" destOrd="0" presId="urn:microsoft.com/office/officeart/2005/8/layout/hProcess11"/>
    <dgm:cxn modelId="{41D5297D-6E36-4804-A4BA-03155F34FEE2}" srcId="{E2C61ABA-232D-4E11-B56E-BB8B5216C8EA}" destId="{2562B132-B0D0-4A7D-9343-C5543CAE7672}" srcOrd="0" destOrd="0" parTransId="{76A0AE73-416A-4B8A-A91D-225CC29E8001}" sibTransId="{69CBD026-BB2A-45B4-B74D-587C97366A50}"/>
    <dgm:cxn modelId="{5667C8AA-F4EC-4CAD-85EF-08F5B349612B}" type="presOf" srcId="{841D58AF-3933-488F-8E4A-39B12F2D6241}" destId="{D79B828B-9F76-49E3-8F3C-23DFAB567698}" srcOrd="0" destOrd="0" presId="urn:microsoft.com/office/officeart/2005/8/layout/hProcess11"/>
    <dgm:cxn modelId="{5EEDF8AB-2D9E-4EE4-BAC0-1BB7FF2EBC87}" type="presOf" srcId="{E2C61ABA-232D-4E11-B56E-BB8B5216C8EA}" destId="{84E5CF31-3AB8-4815-923A-EC40804B29C8}" srcOrd="0" destOrd="0" presId="urn:microsoft.com/office/officeart/2005/8/layout/hProcess11"/>
    <dgm:cxn modelId="{1D8CB010-58C6-4E5B-BD61-CA69A6C36B5C}" type="presParOf" srcId="{84E5CF31-3AB8-4815-923A-EC40804B29C8}" destId="{DFEB7DB0-5415-46C8-9649-48937D184609}" srcOrd="0" destOrd="0" presId="urn:microsoft.com/office/officeart/2005/8/layout/hProcess11"/>
    <dgm:cxn modelId="{559E49C7-B814-4CD8-AE65-7D1C0FE27266}" type="presParOf" srcId="{84E5CF31-3AB8-4815-923A-EC40804B29C8}" destId="{22EF2C4D-96A8-480F-81D3-E7E904CA8703}" srcOrd="1" destOrd="0" presId="urn:microsoft.com/office/officeart/2005/8/layout/hProcess11"/>
    <dgm:cxn modelId="{CCCB5677-CDDB-4667-9DCE-2E13C14DE4B6}" type="presParOf" srcId="{22EF2C4D-96A8-480F-81D3-E7E904CA8703}" destId="{E86624EA-56FD-45A8-988A-D535E8FD3652}" srcOrd="0" destOrd="0" presId="urn:microsoft.com/office/officeart/2005/8/layout/hProcess11"/>
    <dgm:cxn modelId="{F569D920-5818-498E-8CCF-CD70C5E1F045}" type="presParOf" srcId="{E86624EA-56FD-45A8-988A-D535E8FD3652}" destId="{43059B89-B1FA-4482-86BF-FE8820ADBD3D}" srcOrd="0" destOrd="0" presId="urn:microsoft.com/office/officeart/2005/8/layout/hProcess11"/>
    <dgm:cxn modelId="{1683A54D-B8D0-4257-A573-2D0E81109340}" type="presParOf" srcId="{E86624EA-56FD-45A8-988A-D535E8FD3652}" destId="{EE09C2DC-41D0-478A-8896-6C62919B2B44}" srcOrd="1" destOrd="0" presId="urn:microsoft.com/office/officeart/2005/8/layout/hProcess11"/>
    <dgm:cxn modelId="{1339CC08-93F5-444B-9A6C-5ADCFCC0DA40}" type="presParOf" srcId="{E86624EA-56FD-45A8-988A-D535E8FD3652}" destId="{C4D88688-F0FD-4D71-B7DA-CA4FF180D023}" srcOrd="2" destOrd="0" presId="urn:microsoft.com/office/officeart/2005/8/layout/hProcess11"/>
    <dgm:cxn modelId="{8F892E6D-59B5-4FEF-A41E-7C88A74DD6B6}" type="presParOf" srcId="{22EF2C4D-96A8-480F-81D3-E7E904CA8703}" destId="{A6465FB5-48DC-41EC-8038-E8F0A2F65BC5}" srcOrd="1" destOrd="0" presId="urn:microsoft.com/office/officeart/2005/8/layout/hProcess11"/>
    <dgm:cxn modelId="{99AC2509-AA59-4FCE-BE6C-8C5E59DC2A90}" type="presParOf" srcId="{22EF2C4D-96A8-480F-81D3-E7E904CA8703}" destId="{5C6D44F1-0D1A-4539-9C1D-48A5C5F69BEE}" srcOrd="2" destOrd="0" presId="urn:microsoft.com/office/officeart/2005/8/layout/hProcess11"/>
    <dgm:cxn modelId="{865D7345-DD55-445C-9C01-618E275C8687}" type="presParOf" srcId="{5C6D44F1-0D1A-4539-9C1D-48A5C5F69BEE}" destId="{D79B828B-9F76-49E3-8F3C-23DFAB567698}" srcOrd="0" destOrd="0" presId="urn:microsoft.com/office/officeart/2005/8/layout/hProcess11"/>
    <dgm:cxn modelId="{7A662C40-C401-4A82-BDB4-8149B562A8D8}" type="presParOf" srcId="{5C6D44F1-0D1A-4539-9C1D-48A5C5F69BEE}" destId="{B102C8FB-7833-4DC0-AD2E-EEA2D5701AD7}" srcOrd="1" destOrd="0" presId="urn:microsoft.com/office/officeart/2005/8/layout/hProcess11"/>
    <dgm:cxn modelId="{02388258-8024-48B6-B386-774872A570D7}" type="presParOf" srcId="{5C6D44F1-0D1A-4539-9C1D-48A5C5F69BEE}" destId="{1913C832-E563-4C2E-9122-A50AC19125D7}"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10:56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70037" cy="457513"/>
          </a:xfrm>
          <a:prstGeom prst="rect">
            <a:avLst/>
          </a:prstGeom>
          <a:noFill/>
          <a:ln w="9525">
            <a:noFill/>
            <a:miter lim="800000"/>
            <a:headEnd/>
            <a:tailEnd/>
          </a:ln>
        </p:spPr>
        <p:txBody>
          <a:bodyPr lIns="91352" tIns="45675" rIns="91352" bIns="45675"/>
          <a:lstStyle/>
          <a:p>
            <a:pPr defTabSz="911972"/>
            <a:r>
              <a:rPr lang="en-US" sz="1200" b="1" dirty="0">
                <a:solidFill>
                  <a:srgbClr val="000000"/>
                </a:solidFill>
              </a:rPr>
              <a:t>Sierra Wireless Software</a:t>
            </a:r>
          </a:p>
        </p:txBody>
      </p:sp>
      <p:sp>
        <p:nvSpPr>
          <p:cNvPr id="51203" name="Rectangle 7"/>
          <p:cNvSpPr txBox="1">
            <a:spLocks noGrp="1" noChangeArrowheads="1"/>
          </p:cNvSpPr>
          <p:nvPr/>
        </p:nvSpPr>
        <p:spPr bwMode="auto">
          <a:xfrm>
            <a:off x="3886408" y="8684926"/>
            <a:ext cx="2970037" cy="457513"/>
          </a:xfrm>
          <a:prstGeom prst="rect">
            <a:avLst/>
          </a:prstGeom>
          <a:noFill/>
          <a:ln w="9525">
            <a:noFill/>
            <a:miter lim="800000"/>
            <a:headEnd/>
            <a:tailEnd/>
          </a:ln>
        </p:spPr>
        <p:txBody>
          <a:bodyPr lIns="91352" tIns="45675" rIns="91352" bIns="45675" anchor="b"/>
          <a:lstStyle/>
          <a:p>
            <a:pPr algn="r" defTabSz="911972"/>
            <a:fld id="{C04BB914-ED42-49D6-997F-55FE0127EE65}" type="slidenum">
              <a:rPr lang="en-US" sz="1200" b="1">
                <a:solidFill>
                  <a:srgbClr val="000000"/>
                </a:solidFill>
              </a:rPr>
              <a:pPr algn="r" defTabSz="911972"/>
              <a:t>30</a:t>
            </a:fld>
            <a:endParaRPr lang="en-US" sz="1200" b="1" dirty="0">
              <a:solidFill>
                <a:srgbClr val="000000"/>
              </a:solidFill>
            </a:endParaRPr>
          </a:p>
        </p:txBody>
      </p:sp>
      <p:sp>
        <p:nvSpPr>
          <p:cNvPr id="51204" name="Rectangle 7"/>
          <p:cNvSpPr txBox="1">
            <a:spLocks noGrp="1" noChangeArrowheads="1"/>
          </p:cNvSpPr>
          <p:nvPr/>
        </p:nvSpPr>
        <p:spPr bwMode="auto">
          <a:xfrm>
            <a:off x="3884852" y="8684926"/>
            <a:ext cx="2971593" cy="457513"/>
          </a:xfrm>
          <a:prstGeom prst="rect">
            <a:avLst/>
          </a:prstGeom>
          <a:noFill/>
          <a:ln w="9525">
            <a:noFill/>
            <a:miter lim="800000"/>
            <a:headEnd/>
            <a:tailEnd/>
          </a:ln>
        </p:spPr>
        <p:txBody>
          <a:bodyPr lIns="91423" tIns="45712" rIns="91423" bIns="45712" anchor="b"/>
          <a:lstStyle/>
          <a:p>
            <a:pPr algn="r" defTabSz="913530"/>
            <a:fld id="{22C49896-C73B-4741-ACD7-353FEBA0CEBA}" type="slidenum">
              <a:rPr lang="en-US" sz="1200">
                <a:solidFill>
                  <a:srgbClr val="000000"/>
                </a:solidFill>
              </a:rPr>
              <a:pPr algn="r" defTabSz="913530"/>
              <a:t>30</a:t>
            </a:fld>
            <a:endParaRPr lang="en-US" sz="1200" dirty="0">
              <a:solidFill>
                <a:srgbClr val="000000"/>
              </a:solidFill>
            </a:endParaRPr>
          </a:p>
        </p:txBody>
      </p:sp>
      <p:sp>
        <p:nvSpPr>
          <p:cNvPr id="51205" name="Rectangle 7"/>
          <p:cNvSpPr txBox="1">
            <a:spLocks noGrp="1" noChangeArrowheads="1"/>
          </p:cNvSpPr>
          <p:nvPr/>
        </p:nvSpPr>
        <p:spPr bwMode="auto">
          <a:xfrm>
            <a:off x="3884852" y="8684926"/>
            <a:ext cx="2971593" cy="457513"/>
          </a:xfrm>
          <a:prstGeom prst="rect">
            <a:avLst/>
          </a:prstGeom>
          <a:noFill/>
          <a:ln w="9525">
            <a:noFill/>
            <a:miter lim="800000"/>
            <a:headEnd/>
            <a:tailEnd/>
          </a:ln>
        </p:spPr>
        <p:txBody>
          <a:bodyPr lIns="91423" tIns="45712" rIns="91423" bIns="45712" anchor="b"/>
          <a:lstStyle/>
          <a:p>
            <a:pPr algn="r" defTabSz="913530"/>
            <a:fld id="{38980ADD-0FEE-45C4-A0EA-ADC25598AB58}" type="slidenum">
              <a:rPr lang="en-US" sz="1200">
                <a:solidFill>
                  <a:srgbClr val="000000"/>
                </a:solidFill>
              </a:rPr>
              <a:pPr algn="r" defTabSz="913530"/>
              <a:t>30</a:t>
            </a:fld>
            <a:endParaRPr lang="en-US" sz="1200" dirty="0">
              <a:solidFill>
                <a:srgbClr val="000000"/>
              </a:solidFill>
            </a:endParaRPr>
          </a:p>
        </p:txBody>
      </p:sp>
      <p:sp>
        <p:nvSpPr>
          <p:cNvPr id="51206" name="Rectangle 2"/>
          <p:cNvSpPr>
            <a:spLocks noGrp="1" noRot="1" noChangeAspect="1" noChangeArrowheads="1" noTextEdit="1"/>
          </p:cNvSpPr>
          <p:nvPr>
            <p:ph type="sldImg"/>
          </p:nvPr>
        </p:nvSpPr>
        <p:spPr bwMode="auto">
          <a:xfrm>
            <a:off x="1141413" y="549275"/>
            <a:ext cx="4573587" cy="3432175"/>
          </a:xfrm>
          <a:noFill/>
          <a:ln>
            <a:solidFill>
              <a:srgbClr val="000000"/>
            </a:solidFill>
            <a:miter lim="800000"/>
            <a:headEnd/>
            <a:tailEnd/>
          </a:ln>
        </p:spPr>
      </p:sp>
      <p:sp>
        <p:nvSpPr>
          <p:cNvPr id="51207" name="Rectangle 3"/>
          <p:cNvSpPr>
            <a:spLocks noGrp="1" noChangeArrowheads="1"/>
          </p:cNvSpPr>
          <p:nvPr>
            <p:ph type="body" idx="1"/>
          </p:nvPr>
        </p:nvSpPr>
        <p:spPr>
          <a:xfrm>
            <a:off x="224037" y="4572001"/>
            <a:ext cx="6409927" cy="4350270"/>
          </a:xfrm>
          <a:noFill/>
        </p:spPr>
        <p:txBody>
          <a:bodyPr lIns="89603" tIns="44806" rIns="89603" bIns="44806"/>
          <a:lstStyle/>
          <a:p>
            <a:pPr marL="336728" lvl="1" indent="-112243">
              <a:buFontTx/>
              <a:buChar char="•"/>
            </a:pPr>
            <a:endParaRPr lang="en-US" dirty="0" smtClean="0">
              <a:solidFill>
                <a:srgbClr val="C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564" tIns="45282" rIns="90564" bIns="45282" anchor="b"/>
          <a:lstStyle/>
          <a:p>
            <a:pPr algn="r" defTabSz="904875"/>
            <a:fld id="{DC6E4F59-CE80-4B1D-9720-20CE12A58A56}" type="slidenum">
              <a:rPr lang="en-US" sz="1200">
                <a:latin typeface="Calibri" pitchFamily="34" charset="0"/>
              </a:rPr>
              <a:pPr algn="r" defTabSz="904875"/>
              <a:t>31</a:t>
            </a:fld>
            <a:endParaRPr lang="en-US" sz="1200">
              <a:latin typeface="Calibri" pitchFamily="34"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xfrm>
            <a:off x="912813" y="4343400"/>
            <a:ext cx="5032375" cy="4114800"/>
          </a:xfrm>
          <a:noFill/>
        </p:spPr>
        <p:txBody>
          <a:bodyPr wrap="square" lIns="90564" tIns="45282" rIns="90564" bIns="45282" numCol="1" anchor="t" anchorCtr="0" compatLnSpc="1">
            <a:prstTxWarp prst="textNoShape">
              <a:avLst/>
            </a:prstTxWarp>
          </a:bodyPr>
          <a:lstStyle/>
          <a:p>
            <a:pPr>
              <a:lnSpc>
                <a:spcPct val="80000"/>
              </a:lnSpc>
              <a:spcBef>
                <a:spcPct val="0"/>
              </a:spcBef>
            </a:pPr>
            <a:endParaRPr lang="en-CA" sz="1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IN"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go.microsoft.com/fwlink/?LinkId=125105"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win7mb@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microsoft.com/whdc/default.mspx" TargetMode="External"/><Relationship Id="rId5" Type="http://schemas.openxmlformats.org/officeDocument/2006/relationships/hyperlink" Target="http://msdn.microsoft.com/hi-in/library/bb742902(en-us).aspx" TargetMode="External"/><Relationship Id="rId4" Type="http://schemas.openxmlformats.org/officeDocument/2006/relationships/hyperlink" Target="http://msdn.microsoft.com/hi-in/library/ms795567(en-us).asp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NDIS6.20 – Data Path</a:t>
            </a:r>
            <a:endParaRPr lang="en-US" dirty="0"/>
          </a:p>
        </p:txBody>
      </p:sp>
      <p:cxnSp>
        <p:nvCxnSpPr>
          <p:cNvPr id="22" name="Straight Connector 21"/>
          <p:cNvCxnSpPr/>
          <p:nvPr/>
        </p:nvCxnSpPr>
        <p:spPr>
          <a:xfrm rot="16200000" flipH="1">
            <a:off x="2928060" y="3073487"/>
            <a:ext cx="3293546" cy="4"/>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509667" y="1302716"/>
            <a:ext cx="8139658" cy="3622949"/>
            <a:chOff x="1285884" y="1428736"/>
            <a:chExt cx="6643702" cy="2977561"/>
          </a:xfrm>
        </p:grpSpPr>
        <p:sp>
          <p:nvSpPr>
            <p:cNvPr id="5" name="Rounded Rectangle 4"/>
            <p:cNvSpPr/>
            <p:nvPr/>
          </p:nvSpPr>
          <p:spPr>
            <a:xfrm>
              <a:off x="1512200" y="3728862"/>
              <a:ext cx="2367588" cy="67743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IHV Miniport Driver</a:t>
              </a:r>
              <a:endParaRPr lang="en-IN"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 name="Rounded Rectangle 5"/>
            <p:cNvSpPr/>
            <p:nvPr/>
          </p:nvSpPr>
          <p:spPr>
            <a:xfrm>
              <a:off x="1614752" y="2317540"/>
              <a:ext cx="1908963" cy="28448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 6.0</a:t>
              </a:r>
              <a:endParaRPr lang="en-IN"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Rounded Rectangle 6"/>
            <p:cNvSpPr/>
            <p:nvPr/>
          </p:nvSpPr>
          <p:spPr>
            <a:xfrm>
              <a:off x="1614752" y="1809464"/>
              <a:ext cx="1908963" cy="45517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TCP/IP Stack</a:t>
              </a:r>
              <a:endParaRPr lang="en-IN"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Up-Down Arrow 7"/>
            <p:cNvSpPr/>
            <p:nvPr/>
          </p:nvSpPr>
          <p:spPr>
            <a:xfrm>
              <a:off x="2214546" y="2599805"/>
              <a:ext cx="295582" cy="1129058"/>
            </a:xfrm>
            <a:prstGeom prst="upDownArrow">
              <a:avLst/>
            </a:prstGeom>
            <a:ln>
              <a:noFill/>
            </a:ln>
            <a:scene3d>
              <a:camera prst="orthographicFront"/>
              <a:lightRig rig="two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effectLst>
                  <a:outerShdw blurRad="38100" dist="38100" dir="2700000" algn="tl">
                    <a:srgbClr val="000000">
                      <a:alpha val="43137"/>
                    </a:srgbClr>
                  </a:outerShdw>
                </a:effectLst>
                <a:latin typeface="Trebuchet MS" pitchFamily="34" charset="0"/>
              </a:endParaRPr>
            </a:p>
          </p:txBody>
        </p:sp>
        <p:sp>
          <p:nvSpPr>
            <p:cNvPr id="9" name="Left Arrow Callout 8"/>
            <p:cNvSpPr/>
            <p:nvPr/>
          </p:nvSpPr>
          <p:spPr>
            <a:xfrm>
              <a:off x="2441252" y="2769163"/>
              <a:ext cx="1928501" cy="508076"/>
            </a:xfrm>
            <a:prstGeom prst="leftArrowCallout">
              <a:avLst>
                <a:gd name="adj1" fmla="val 20339"/>
                <a:gd name="adj2" fmla="val 25000"/>
                <a:gd name="adj3" fmla="val 24223"/>
                <a:gd name="adj4" fmla="val 82927"/>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numCol="2" spcCol="360000" rtlCol="0" anchor="ctr"/>
            <a:lstStyle/>
            <a:p>
              <a:pPr algn="ctr"/>
              <a:r>
                <a:rPr lang="en-US" dirty="0" smtClean="0">
                  <a:effectLst>
                    <a:outerShdw blurRad="38100" dist="38100" dir="2700000" algn="tl">
                      <a:srgbClr val="000000">
                        <a:alpha val="43137"/>
                      </a:srgbClr>
                    </a:outerShdw>
                  </a:effectLst>
                  <a:latin typeface="Trebuchet MS" pitchFamily="34" charset="0"/>
                </a:rPr>
                <a:t>			</a:t>
              </a:r>
              <a:endParaRPr lang="en-IN" dirty="0">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2716753" y="2769163"/>
              <a:ext cx="1859625" cy="215007"/>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latin typeface="Trebuchet MS" pitchFamily="34" charset="0"/>
                </a:rPr>
                <a:t>Send / Receive</a:t>
              </a:r>
              <a:endParaRPr lang="en-IN" sz="1100" dirty="0">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2716753" y="3000372"/>
              <a:ext cx="1859625" cy="252950"/>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Trebuchet MS" pitchFamily="34" charset="0"/>
                </a:rPr>
                <a:t>802.3 Frames</a:t>
              </a:r>
              <a:endParaRPr lang="en-IN" sz="1400" dirty="0">
                <a:effectLst>
                  <a:outerShdw blurRad="38100" dist="38100" dir="2700000" algn="tl">
                    <a:srgbClr val="000000">
                      <a:alpha val="43137"/>
                    </a:srgbClr>
                  </a:outerShdw>
                </a:effectLst>
                <a:latin typeface="Trebuchet MS" pitchFamily="34" charset="0"/>
              </a:endParaRPr>
            </a:p>
          </p:txBody>
        </p:sp>
        <p:cxnSp>
          <p:nvCxnSpPr>
            <p:cNvPr id="12" name="Straight Connector 11"/>
            <p:cNvCxnSpPr/>
            <p:nvPr/>
          </p:nvCxnSpPr>
          <p:spPr>
            <a:xfrm>
              <a:off x="2785627" y="2993720"/>
              <a:ext cx="1584125" cy="1255"/>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105710" y="2317540"/>
              <a:ext cx="1758255" cy="28448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 6.20</a:t>
              </a:r>
              <a:endParaRPr lang="en-IN"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a:xfrm>
              <a:off x="5105710" y="1809464"/>
              <a:ext cx="1758255" cy="45517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TCP/IP Stack</a:t>
              </a:r>
              <a:endParaRPr lang="en-IN"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Rounded Rectangle 14"/>
            <p:cNvSpPr/>
            <p:nvPr/>
          </p:nvSpPr>
          <p:spPr>
            <a:xfrm>
              <a:off x="5105710" y="3728861"/>
              <a:ext cx="2410626" cy="39021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IHV Miniport Driver</a:t>
              </a:r>
              <a:endParaRPr lang="en-IN"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 name="Up-Down Arrow 15"/>
            <p:cNvSpPr/>
            <p:nvPr/>
          </p:nvSpPr>
          <p:spPr>
            <a:xfrm>
              <a:off x="5572131" y="2599805"/>
              <a:ext cx="291203" cy="1129058"/>
            </a:xfrm>
            <a:prstGeom prst="upDownArrow">
              <a:avLst/>
            </a:prstGeom>
            <a:ln>
              <a:noFill/>
            </a:ln>
            <a:scene3d>
              <a:camera prst="orthographicFront"/>
              <a:lightRig rig="two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effectLst>
                  <a:outerShdw blurRad="38100" dist="38100" dir="2700000" algn="tl">
                    <a:srgbClr val="000000">
                      <a:alpha val="43137"/>
                    </a:srgbClr>
                  </a:outerShdw>
                </a:effectLst>
                <a:latin typeface="Trebuchet MS" pitchFamily="34" charset="0"/>
              </a:endParaRPr>
            </a:p>
          </p:txBody>
        </p:sp>
        <p:sp>
          <p:nvSpPr>
            <p:cNvPr id="17" name="Left Arrow Callout 16"/>
            <p:cNvSpPr/>
            <p:nvPr/>
          </p:nvSpPr>
          <p:spPr>
            <a:xfrm>
              <a:off x="5794461" y="2769163"/>
              <a:ext cx="1928501" cy="508076"/>
            </a:xfrm>
            <a:prstGeom prst="leftArrowCallout">
              <a:avLst>
                <a:gd name="adj1" fmla="val 20339"/>
                <a:gd name="adj2" fmla="val 25000"/>
                <a:gd name="adj3" fmla="val 24223"/>
                <a:gd name="adj4" fmla="val 82927"/>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numCol="2" spcCol="360000" rtlCol="0" anchor="ctr"/>
            <a:lstStyle/>
            <a:p>
              <a:pPr algn="ctr"/>
              <a:r>
                <a:rPr lang="en-US" dirty="0" smtClean="0">
                  <a:effectLst>
                    <a:outerShdw blurRad="38100" dist="38100" dir="2700000" algn="tl">
                      <a:srgbClr val="000000">
                        <a:alpha val="43137"/>
                      </a:srgbClr>
                    </a:outerShdw>
                  </a:effectLst>
                  <a:latin typeface="Trebuchet MS" pitchFamily="34" charset="0"/>
                </a:rPr>
                <a:t>			</a:t>
              </a:r>
              <a:endParaRPr lang="en-IN" dirty="0">
                <a:effectLst>
                  <a:outerShdw blurRad="38100" dist="38100" dir="2700000" algn="tl">
                    <a:srgbClr val="000000">
                      <a:alpha val="43137"/>
                    </a:srgbClr>
                  </a:outerShdw>
                </a:effectLst>
                <a:latin typeface="Trebuchet MS" pitchFamily="34" charset="0"/>
              </a:endParaRPr>
            </a:p>
          </p:txBody>
        </p:sp>
        <p:sp>
          <p:nvSpPr>
            <p:cNvPr id="18" name="TextBox 17"/>
            <p:cNvSpPr txBox="1"/>
            <p:nvPr/>
          </p:nvSpPr>
          <p:spPr>
            <a:xfrm>
              <a:off x="6069961" y="2769163"/>
              <a:ext cx="1859625" cy="215007"/>
            </a:xfrm>
            <a:prstGeom prst="rect">
              <a:avLst/>
            </a:prstGeom>
            <a:noFill/>
          </p:spPr>
          <p:txBody>
            <a:bodyPr wrap="square" rtlCol="0">
              <a:spAutoFit/>
            </a:bodyPr>
            <a:lstStyle/>
            <a:p>
              <a:pPr algn="ctr"/>
              <a:r>
                <a:rPr lang="en-US" sz="1100" dirty="0" smtClean="0">
                  <a:effectLst>
                    <a:outerShdw blurRad="38100" dist="38100" dir="2700000" algn="tl">
                      <a:srgbClr val="000000">
                        <a:alpha val="43137"/>
                      </a:srgbClr>
                    </a:outerShdw>
                  </a:effectLst>
                  <a:latin typeface="Trebuchet MS" pitchFamily="34" charset="0"/>
                </a:rPr>
                <a:t>Send / Receive</a:t>
              </a:r>
              <a:endParaRPr lang="en-IN" sz="1100" dirty="0">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6069961" y="3000372"/>
              <a:ext cx="1859625" cy="252950"/>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Trebuchet MS" pitchFamily="34" charset="0"/>
                </a:rPr>
                <a:t>IP Frames</a:t>
              </a:r>
              <a:endParaRPr lang="en-IN" sz="1400" dirty="0">
                <a:effectLst>
                  <a:outerShdw blurRad="38100" dist="38100" dir="2700000" algn="tl">
                    <a:srgbClr val="000000">
                      <a:alpha val="43137"/>
                    </a:srgbClr>
                  </a:outerShdw>
                </a:effectLst>
                <a:latin typeface="Trebuchet MS" pitchFamily="34" charset="0"/>
              </a:endParaRPr>
            </a:p>
          </p:txBody>
        </p:sp>
        <p:cxnSp>
          <p:nvCxnSpPr>
            <p:cNvPr id="20" name="Straight Connector 19"/>
            <p:cNvCxnSpPr/>
            <p:nvPr/>
          </p:nvCxnSpPr>
          <p:spPr>
            <a:xfrm>
              <a:off x="6138836" y="2993720"/>
              <a:ext cx="1584125" cy="1255"/>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579002" y="3785315"/>
              <a:ext cx="1102001" cy="282264"/>
            </a:xfrm>
            <a:prstGeom prst="roundRect">
              <a:avLst/>
            </a:prstGeom>
            <a:noFill/>
            <a:ln>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effectLst>
                    <a:outerShdw blurRad="38100" dist="38100" dir="2700000" algn="tl">
                      <a:srgbClr val="000000">
                        <a:alpha val="43137"/>
                      </a:srgbClr>
                    </a:outerShdw>
                  </a:effectLst>
                  <a:latin typeface="Trebuchet MS" pitchFamily="34" charset="0"/>
                </a:rPr>
                <a:t>DHCP Emulation</a:t>
              </a:r>
            </a:p>
            <a:p>
              <a:pPr algn="ctr"/>
              <a:r>
                <a:rPr lang="en-US" sz="900" dirty="0" smtClean="0">
                  <a:solidFill>
                    <a:schemeClr val="tx1"/>
                  </a:solidFill>
                  <a:effectLst>
                    <a:outerShdw blurRad="38100" dist="38100" dir="2700000" algn="tl">
                      <a:srgbClr val="000000">
                        <a:alpha val="43137"/>
                      </a:srgbClr>
                    </a:outerShdw>
                  </a:effectLst>
                  <a:latin typeface="Trebuchet MS" pitchFamily="34" charset="0"/>
                </a:rPr>
                <a:t>ARP Emulation</a:t>
              </a:r>
              <a:endParaRPr lang="en-IN" sz="900" dirty="0">
                <a:solidFill>
                  <a:schemeClr val="tx1"/>
                </a:solidFill>
                <a:effectLst>
                  <a:outerShdw blurRad="38100" dist="38100" dir="2700000" algn="tl">
                    <a:srgbClr val="000000">
                      <a:alpha val="43137"/>
                    </a:srgbClr>
                  </a:outerShdw>
                </a:effectLst>
                <a:latin typeface="Trebuchet MS" pitchFamily="34" charset="0"/>
              </a:endParaRPr>
            </a:p>
          </p:txBody>
        </p:sp>
        <p:sp>
          <p:nvSpPr>
            <p:cNvPr id="23" name="TextBox 22"/>
            <p:cNvSpPr txBox="1"/>
            <p:nvPr/>
          </p:nvSpPr>
          <p:spPr>
            <a:xfrm>
              <a:off x="1285884" y="1428736"/>
              <a:ext cx="2960049" cy="303540"/>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Trebuchet MS" pitchFamily="34" charset="0"/>
                </a:rPr>
                <a:t>Windows Vista</a:t>
              </a:r>
              <a:endParaRPr lang="en-IN" dirty="0">
                <a:effectLst>
                  <a:outerShdw blurRad="38100" dist="38100" dir="2700000" algn="tl">
                    <a:srgbClr val="000000">
                      <a:alpha val="43137"/>
                    </a:srgbClr>
                  </a:outerShdw>
                </a:effectLst>
                <a:latin typeface="Trebuchet MS" pitchFamily="34" charset="0"/>
              </a:endParaRPr>
            </a:p>
          </p:txBody>
        </p:sp>
        <p:sp>
          <p:nvSpPr>
            <p:cNvPr id="24" name="TextBox 23"/>
            <p:cNvSpPr txBox="1"/>
            <p:nvPr/>
          </p:nvSpPr>
          <p:spPr>
            <a:xfrm>
              <a:off x="4245933" y="1428736"/>
              <a:ext cx="2894299" cy="303540"/>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Trebuchet MS" pitchFamily="34" charset="0"/>
                </a:rPr>
                <a:t>Windows 7</a:t>
              </a:r>
              <a:endParaRPr lang="en-IN" dirty="0">
                <a:effectLst>
                  <a:outerShdw blurRad="38100" dist="38100" dir="2700000" algn="tl">
                    <a:srgbClr val="000000">
                      <a:alpha val="43137"/>
                    </a:srgbClr>
                  </a:outerShdw>
                </a:effectLst>
                <a:latin typeface="Trebuchet MS" pitchFamily="34" charset="0"/>
              </a:endParaRPr>
            </a:p>
          </p:txBody>
        </p:sp>
      </p:grpSp>
      <p:sp>
        <p:nvSpPr>
          <p:cNvPr id="25" name="Text Placeholder 3"/>
          <p:cNvSpPr txBox="1">
            <a:spLocks/>
          </p:cNvSpPr>
          <p:nvPr/>
        </p:nvSpPr>
        <p:spPr>
          <a:xfrm>
            <a:off x="381000" y="4956255"/>
            <a:ext cx="8382000" cy="135734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600" dirty="0" smtClean="0">
                <a:latin typeface="Trebuchet MS" pitchFamily="34" charset="0"/>
                <a:cs typeface="Segoe UI" pitchFamily="34" charset="0"/>
              </a:rPr>
              <a:t>Windows 7 IHV Miniport Drivers for Mobile Broadband can</a:t>
            </a:r>
          </a:p>
          <a:p>
            <a:pPr marL="382573" indent="-382573"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Take advantage of raw IP support in send/receive path</a:t>
            </a:r>
          </a:p>
          <a:p>
            <a:pPr marL="382573" indent="-382573" defTabSz="912777" fontAlgn="base">
              <a:lnSpc>
                <a:spcPct val="90000"/>
              </a:lnSpc>
              <a:spcBef>
                <a:spcPts val="1167"/>
              </a:spcBef>
              <a:spcAft>
                <a:spcPct val="0"/>
              </a:spcAft>
              <a:buClr>
                <a:schemeClr val="tx2"/>
              </a:buClr>
              <a:buSzPct val="95000"/>
              <a:buBlip>
                <a:blip r:embed="rId3"/>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Eliminate DHCP and ARP spoofing in miniport drivers</a:t>
            </a:r>
            <a:endParaRPr lang="en-IN"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Rounded Rectangle 25"/>
          <p:cNvSpPr/>
          <p:nvPr/>
        </p:nvSpPr>
        <p:spPr>
          <a:xfrm>
            <a:off x="1596128" y="6026718"/>
            <a:ext cx="5667555" cy="353683"/>
          </a:xfrm>
          <a:prstGeom prst="roundRect">
            <a:avLst/>
          </a:prstGeom>
          <a:solidFill>
            <a:schemeClr val="bg2">
              <a:alpha val="89000"/>
            </a:schemeClr>
          </a:solidFill>
          <a:effectLst>
            <a:glow rad="139700">
              <a:schemeClr val="accent3">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latin typeface="Trebuchet MS" pitchFamily="34" charset="0"/>
              </a:rPr>
              <a:t>Write less code and focus more on Quality</a:t>
            </a:r>
            <a:endParaRPr lang="en-IN"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Control Path Functionalities</a:t>
            </a:r>
            <a:endParaRPr lang="en-US" dirty="0"/>
          </a:p>
        </p:txBody>
      </p:sp>
      <p:sp>
        <p:nvSpPr>
          <p:cNvPr id="6" name="Content Placeholder 5"/>
          <p:cNvSpPr>
            <a:spLocks noGrp="1"/>
          </p:cNvSpPr>
          <p:nvPr>
            <p:ph idx="1"/>
          </p:nvPr>
        </p:nvSpPr>
        <p:spPr>
          <a:xfrm>
            <a:off x="382588" y="1414464"/>
            <a:ext cx="8380412" cy="4563301"/>
          </a:xfrm>
        </p:spPr>
        <p:txBody>
          <a:bodyPr/>
          <a:lstStyle/>
          <a:p>
            <a:pPr lvl="0"/>
            <a:r>
              <a:rPr lang="en-US" sz="2800" dirty="0" smtClean="0"/>
              <a:t>MB Driver Model defines the following control path functionalities</a:t>
            </a:r>
          </a:p>
          <a:p>
            <a:pPr lvl="1"/>
            <a:r>
              <a:rPr lang="en-US" sz="2400" dirty="0" smtClean="0"/>
              <a:t>Device State Management</a:t>
            </a:r>
          </a:p>
          <a:p>
            <a:pPr lvl="1"/>
            <a:r>
              <a:rPr lang="en-US" sz="2400" dirty="0" smtClean="0"/>
              <a:t>Connectivity Management</a:t>
            </a:r>
          </a:p>
          <a:p>
            <a:pPr lvl="1"/>
            <a:r>
              <a:rPr lang="en-US" sz="2400" dirty="0" smtClean="0"/>
              <a:t>Radio Control</a:t>
            </a:r>
          </a:p>
          <a:p>
            <a:pPr lvl="1"/>
            <a:r>
              <a:rPr lang="en-US" sz="2400" dirty="0" smtClean="0"/>
              <a:t>SMS (Short Message Services)</a:t>
            </a:r>
          </a:p>
          <a:p>
            <a:pPr lvl="1"/>
            <a:r>
              <a:rPr lang="en-US" sz="2400" dirty="0" smtClean="0"/>
              <a:t>PIN</a:t>
            </a:r>
          </a:p>
          <a:p>
            <a:pPr lvl="1"/>
            <a:r>
              <a:rPr lang="en-US" sz="2400" dirty="0" smtClean="0"/>
              <a:t>Provisioned Contexts </a:t>
            </a:r>
          </a:p>
          <a:p>
            <a:pPr lvl="1"/>
            <a:r>
              <a:rPr lang="en-US" sz="2400" dirty="0" smtClean="0"/>
              <a:t>Service Activation</a:t>
            </a:r>
          </a:p>
          <a:p>
            <a:pPr lvl="1"/>
            <a:r>
              <a:rPr lang="en-US" sz="2400" dirty="0" smtClean="0"/>
              <a:t>Vendor Specific</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 Path DDIs</a:t>
            </a:r>
            <a:endParaRPr lang="en-US" dirty="0"/>
          </a:p>
        </p:txBody>
      </p:sp>
      <p:sp>
        <p:nvSpPr>
          <p:cNvPr id="3" name="Text Placeholder 2"/>
          <p:cNvSpPr>
            <a:spLocks noGrp="1"/>
          </p:cNvSpPr>
          <p:nvPr>
            <p:ph type="body" idx="1"/>
          </p:nvPr>
        </p:nvSpPr>
        <p:spPr>
          <a:xfrm>
            <a:off x="382589" y="1414464"/>
            <a:ext cx="7798460" cy="2369879"/>
          </a:xfrm>
        </p:spPr>
        <p:txBody>
          <a:bodyPr/>
          <a:lstStyle/>
          <a:p>
            <a:r>
              <a:rPr lang="en-US" dirty="0" smtClean="0"/>
              <a:t>WWAN Service uses NDIS OIDs for control requests (SET or QUERY) to miniport drivers</a:t>
            </a:r>
          </a:p>
          <a:p>
            <a:r>
              <a:rPr lang="en-US" dirty="0" smtClean="0"/>
              <a:t>Asynchronous semantics for slow control devices </a:t>
            </a:r>
          </a:p>
          <a:p>
            <a:pPr lvl="1"/>
            <a:r>
              <a:rPr lang="en-US" dirty="0" smtClean="0"/>
              <a:t>Designed for AT command-response based modems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Asynchronous Model</a:t>
            </a:r>
            <a:endParaRPr lang="en-IN" dirty="0"/>
          </a:p>
        </p:txBody>
      </p:sp>
      <p:sp>
        <p:nvSpPr>
          <p:cNvPr id="3" name="Content Placeholder 2"/>
          <p:cNvSpPr>
            <a:spLocks noGrp="1"/>
          </p:cNvSpPr>
          <p:nvPr>
            <p:ph sz="half" idx="1"/>
          </p:nvPr>
        </p:nvSpPr>
        <p:spPr>
          <a:xfrm>
            <a:off x="377364" y="1899583"/>
            <a:ext cx="4126177" cy="1990801"/>
          </a:xfrm>
        </p:spPr>
        <p:txBody>
          <a:bodyPr/>
          <a:lstStyle/>
          <a:p>
            <a:r>
              <a:rPr lang="en-US" dirty="0" smtClean="0"/>
              <a:t>Asynchronous Response</a:t>
            </a:r>
          </a:p>
          <a:p>
            <a:pPr lvl="1"/>
            <a:r>
              <a:rPr lang="en-US" dirty="0" smtClean="0"/>
              <a:t>Initiated by WWAN Service</a:t>
            </a:r>
          </a:p>
          <a:p>
            <a:pPr lvl="1"/>
            <a:r>
              <a:rPr lang="en-US" dirty="0" smtClean="0"/>
              <a:t>2 Types :  SET or QUERY</a:t>
            </a:r>
          </a:p>
          <a:p>
            <a:pPr lvl="1"/>
            <a:r>
              <a:rPr lang="en-US" dirty="0" err="1" smtClean="0"/>
              <a:t>RequestId</a:t>
            </a:r>
            <a:r>
              <a:rPr lang="en-US" dirty="0" smtClean="0"/>
              <a:t> is Non-NULL</a:t>
            </a:r>
          </a:p>
          <a:p>
            <a:pPr lvl="1"/>
            <a:endParaRPr lang="en-IN" dirty="0"/>
          </a:p>
        </p:txBody>
      </p:sp>
      <p:sp>
        <p:nvSpPr>
          <p:cNvPr id="4" name="Content Placeholder 3"/>
          <p:cNvSpPr>
            <a:spLocks noGrp="1"/>
          </p:cNvSpPr>
          <p:nvPr>
            <p:ph sz="half" idx="2"/>
          </p:nvPr>
        </p:nvSpPr>
        <p:spPr>
          <a:xfrm>
            <a:off x="377364" y="4310401"/>
            <a:ext cx="3880525" cy="2322174"/>
          </a:xfrm>
        </p:spPr>
        <p:txBody>
          <a:bodyPr/>
          <a:lstStyle/>
          <a:p>
            <a:r>
              <a:rPr lang="en-US" dirty="0" smtClean="0"/>
              <a:t>Event Notification</a:t>
            </a:r>
          </a:p>
          <a:p>
            <a:pPr lvl="1"/>
            <a:r>
              <a:rPr lang="en-US" kern="1200" dirty="0" smtClean="0">
                <a:solidFill>
                  <a:schemeClr val="tx1"/>
                </a:solidFill>
                <a:effectLst/>
                <a:cs typeface="Segoe UI" pitchFamily="34" charset="0"/>
              </a:rPr>
              <a:t>Used for device or network state changes</a:t>
            </a:r>
          </a:p>
          <a:p>
            <a:pPr lvl="1"/>
            <a:r>
              <a:rPr lang="en-US" kern="1200" dirty="0" smtClean="0">
                <a:solidFill>
                  <a:schemeClr val="tx1"/>
                </a:solidFill>
                <a:effectLst/>
                <a:cs typeface="Segoe UI" pitchFamily="34" charset="0"/>
              </a:rPr>
              <a:t>Initiated by driver</a:t>
            </a:r>
          </a:p>
          <a:p>
            <a:pPr lvl="1"/>
            <a:r>
              <a:rPr lang="en-US" kern="1200" dirty="0" smtClean="0">
                <a:solidFill>
                  <a:schemeClr val="tx1"/>
                </a:solidFill>
                <a:effectLst/>
                <a:cs typeface="Segoe UI" pitchFamily="34" charset="0"/>
              </a:rPr>
              <a:t>Request Id = NULL</a:t>
            </a:r>
            <a:endParaRPr lang="en-IN" kern="1200" dirty="0" smtClean="0">
              <a:solidFill>
                <a:schemeClr val="tx1"/>
              </a:solidFill>
              <a:effectLst/>
              <a:cs typeface="Segoe UI" pitchFamily="34" charset="0"/>
            </a:endParaRPr>
          </a:p>
          <a:p>
            <a:endParaRPr lang="en-IN" dirty="0"/>
          </a:p>
        </p:txBody>
      </p:sp>
      <p:sp>
        <p:nvSpPr>
          <p:cNvPr id="5" name="Rectangle 4"/>
          <p:cNvSpPr/>
          <p:nvPr/>
        </p:nvSpPr>
        <p:spPr>
          <a:xfrm>
            <a:off x="3792511" y="1034321"/>
            <a:ext cx="1223205" cy="27248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b="1" dirty="0" smtClean="0">
                <a:solidFill>
                  <a:schemeClr val="tx1"/>
                </a:solidFill>
                <a:effectLst>
                  <a:outerShdw blurRad="38100" dist="38100" dir="2700000" algn="tl">
                    <a:srgbClr val="000000">
                      <a:alpha val="43137"/>
                    </a:srgbClr>
                  </a:outerShdw>
                </a:effectLst>
                <a:latin typeface="Trebuchet MS" pitchFamily="34" charset="0"/>
                <a:cs typeface="Segoe UI" pitchFamily="34" charset="0"/>
              </a:rPr>
              <a:t>WWAN Service</a:t>
            </a:r>
            <a:endParaRPr lang="en-IN" sz="1050" b="1" dirty="0">
              <a:solidFill>
                <a:schemeClr val="tx1"/>
              </a:solidFill>
              <a:effectLst>
                <a:outerShdw blurRad="38100" dist="38100" dir="2700000" algn="tl">
                  <a:srgbClr val="000000">
                    <a:alpha val="43137"/>
                  </a:srgbClr>
                </a:outerShdw>
              </a:effectLst>
              <a:latin typeface="Trebuchet MS" pitchFamily="34" charset="0"/>
              <a:cs typeface="Segoe UI" pitchFamily="34" charset="0"/>
            </a:endParaRPr>
          </a:p>
        </p:txBody>
      </p:sp>
      <p:sp>
        <p:nvSpPr>
          <p:cNvPr id="6" name="Rectangle 5"/>
          <p:cNvSpPr/>
          <p:nvPr/>
        </p:nvSpPr>
        <p:spPr>
          <a:xfrm>
            <a:off x="6926975" y="1034321"/>
            <a:ext cx="1376106" cy="27248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b="1" dirty="0" smtClean="0">
                <a:solidFill>
                  <a:schemeClr val="tx1"/>
                </a:solidFill>
                <a:effectLst>
                  <a:outerShdw blurRad="38100" dist="38100" dir="2700000" algn="tl">
                    <a:srgbClr val="000000">
                      <a:alpha val="43137"/>
                    </a:srgbClr>
                  </a:outerShdw>
                </a:effectLst>
                <a:latin typeface="Trebuchet MS" pitchFamily="34" charset="0"/>
                <a:cs typeface="Segoe UI" pitchFamily="34" charset="0"/>
              </a:rPr>
              <a:t>Miniport Driver</a:t>
            </a:r>
            <a:endParaRPr lang="en-IN" sz="1050" b="1" dirty="0">
              <a:solidFill>
                <a:schemeClr val="tx1"/>
              </a:solidFill>
              <a:effectLst>
                <a:outerShdw blurRad="38100" dist="38100" dir="2700000" algn="tl">
                  <a:srgbClr val="000000">
                    <a:alpha val="43137"/>
                  </a:srgbClr>
                </a:outerShdw>
              </a:effectLst>
              <a:latin typeface="Trebuchet MS" pitchFamily="34" charset="0"/>
              <a:cs typeface="Segoe UI" pitchFamily="34" charset="0"/>
            </a:endParaRPr>
          </a:p>
        </p:txBody>
      </p:sp>
      <p:cxnSp>
        <p:nvCxnSpPr>
          <p:cNvPr id="7" name="Straight Connector 6"/>
          <p:cNvCxnSpPr/>
          <p:nvPr/>
        </p:nvCxnSpPr>
        <p:spPr>
          <a:xfrm rot="5400000">
            <a:off x="3026012" y="2683382"/>
            <a:ext cx="2757054" cy="850"/>
          </a:xfrm>
          <a:prstGeom prst="line">
            <a:avLst/>
          </a:prstGeom>
          <a:ln w="254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236926" y="2683382"/>
            <a:ext cx="2757054" cy="850"/>
          </a:xfrm>
          <a:prstGeom prst="line">
            <a:avLst/>
          </a:prstGeom>
          <a:ln w="254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404114" y="1397774"/>
            <a:ext cx="3210914" cy="877666"/>
            <a:chOff x="4404114" y="1397774"/>
            <a:chExt cx="3210914" cy="877666"/>
          </a:xfrm>
        </p:grpSpPr>
        <p:cxnSp>
          <p:nvCxnSpPr>
            <p:cNvPr id="9" name="Straight Arrow Connector 8"/>
            <p:cNvCxnSpPr/>
            <p:nvPr/>
          </p:nvCxnSpPr>
          <p:spPr>
            <a:xfrm>
              <a:off x="4404114" y="1629109"/>
              <a:ext cx="3210914" cy="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04114" y="1397774"/>
              <a:ext cx="3210914" cy="246221"/>
            </a:xfrm>
            <a:prstGeom prst="rect">
              <a:avLst/>
            </a:prstGeom>
            <a:noFill/>
          </p:spPr>
          <p:txBody>
            <a:bodyPr wrap="square" rtlCol="0">
              <a:spAutoFit/>
            </a:bodyPr>
            <a:lstStyle/>
            <a:p>
              <a:pPr algn="ctr"/>
              <a:r>
                <a:rPr lang="en-US" sz="1000" b="1" dirty="0" err="1" smtClean="0">
                  <a:solidFill>
                    <a:schemeClr val="tx1">
                      <a:lumMod val="85000"/>
                    </a:schemeClr>
                  </a:solidFill>
                  <a:latin typeface="Segoe UI" pitchFamily="34" charset="0"/>
                  <a:cs typeface="Segoe UI" pitchFamily="34" charset="0"/>
                </a:rPr>
                <a:t>NdisOidRequest</a:t>
              </a:r>
              <a:endParaRPr lang="en-IN" sz="1000" b="1" dirty="0">
                <a:solidFill>
                  <a:schemeClr val="tx1">
                    <a:lumMod val="85000"/>
                  </a:schemeClr>
                </a:solidFill>
                <a:latin typeface="Segoe UI" pitchFamily="34" charset="0"/>
                <a:cs typeface="Segoe UI" pitchFamily="34" charset="0"/>
              </a:endParaRPr>
            </a:p>
          </p:txBody>
        </p:sp>
        <p:sp>
          <p:nvSpPr>
            <p:cNvPr id="11" name="TextBox 10"/>
            <p:cNvSpPr txBox="1"/>
            <p:nvPr/>
          </p:nvSpPr>
          <p:spPr>
            <a:xfrm>
              <a:off x="4404114" y="1629109"/>
              <a:ext cx="3210914" cy="646331"/>
            </a:xfrm>
            <a:prstGeom prst="rect">
              <a:avLst/>
            </a:prstGeom>
            <a:noFill/>
          </p:spPr>
          <p:txBody>
            <a:bodyPr wrap="square" rtlCol="0">
              <a:spAutoFit/>
            </a:bodyPr>
            <a:lstStyle/>
            <a:p>
              <a:pPr algn="ctr"/>
              <a:r>
                <a:rPr lang="en-US" sz="900" dirty="0" err="1" smtClean="0">
                  <a:solidFill>
                    <a:schemeClr val="tx1">
                      <a:lumMod val="85000"/>
                    </a:schemeClr>
                  </a:solidFill>
                  <a:latin typeface="Segoe UI" pitchFamily="34" charset="0"/>
                  <a:cs typeface="Segoe UI" pitchFamily="34" charset="0"/>
                </a:rPr>
                <a:t>Oid</a:t>
              </a:r>
              <a:r>
                <a:rPr lang="en-US" sz="900" dirty="0" smtClean="0">
                  <a:solidFill>
                    <a:schemeClr val="tx1">
                      <a:lumMod val="85000"/>
                    </a:schemeClr>
                  </a:solidFill>
                  <a:latin typeface="Segoe UI" pitchFamily="34" charset="0"/>
                  <a:cs typeface="Segoe UI" pitchFamily="34" charset="0"/>
                </a:rPr>
                <a:t> = OID_WWAN_CONNECT</a:t>
              </a:r>
            </a:p>
            <a:p>
              <a:pPr algn="ctr"/>
              <a:r>
                <a:rPr lang="en-US" sz="900" dirty="0" err="1" smtClean="0">
                  <a:solidFill>
                    <a:schemeClr val="tx1">
                      <a:lumMod val="85000"/>
                    </a:schemeClr>
                  </a:solidFill>
                  <a:latin typeface="Segoe UI" pitchFamily="34" charset="0"/>
                  <a:cs typeface="Segoe UI" pitchFamily="34" charset="0"/>
                </a:rPr>
                <a:t>RequestHandle</a:t>
              </a:r>
              <a:r>
                <a:rPr lang="en-US" sz="900" dirty="0" smtClean="0">
                  <a:solidFill>
                    <a:schemeClr val="tx1">
                      <a:lumMod val="85000"/>
                    </a:schemeClr>
                  </a:solidFill>
                  <a:latin typeface="Segoe UI" pitchFamily="34" charset="0"/>
                  <a:cs typeface="Segoe UI" pitchFamily="34" charset="0"/>
                </a:rPr>
                <a:t> = 0x12345678</a:t>
              </a:r>
            </a:p>
            <a:p>
              <a:pPr algn="ctr"/>
              <a:r>
                <a:rPr lang="en-US" sz="900" dirty="0" err="1" smtClean="0">
                  <a:solidFill>
                    <a:schemeClr val="tx1">
                      <a:lumMod val="85000"/>
                    </a:schemeClr>
                  </a:solidFill>
                  <a:latin typeface="Segoe UI" pitchFamily="34" charset="0"/>
                  <a:cs typeface="Segoe UI" pitchFamily="34" charset="0"/>
                </a:rPr>
                <a:t>RequestId</a:t>
              </a:r>
              <a:r>
                <a:rPr lang="en-US" sz="900" dirty="0" smtClean="0">
                  <a:solidFill>
                    <a:schemeClr val="tx1">
                      <a:lumMod val="85000"/>
                    </a:schemeClr>
                  </a:solidFill>
                  <a:latin typeface="Segoe UI" pitchFamily="34" charset="0"/>
                  <a:cs typeface="Segoe UI" pitchFamily="34" charset="0"/>
                </a:rPr>
                <a:t> = 0x0000F00D</a:t>
              </a:r>
            </a:p>
            <a:p>
              <a:pPr algn="ctr"/>
              <a:r>
                <a:rPr lang="en-US" sz="900" dirty="0" smtClean="0">
                  <a:solidFill>
                    <a:schemeClr val="tx1">
                      <a:lumMod val="85000"/>
                    </a:schemeClr>
                  </a:solidFill>
                  <a:latin typeface="Segoe UI" pitchFamily="34" charset="0"/>
                  <a:cs typeface="Segoe UI" pitchFamily="34" charset="0"/>
                </a:rPr>
                <a:t>…</a:t>
              </a:r>
              <a:endParaRPr lang="en-IN" sz="900" dirty="0">
                <a:solidFill>
                  <a:schemeClr val="tx1">
                    <a:lumMod val="85000"/>
                  </a:schemeClr>
                </a:solidFill>
                <a:latin typeface="Segoe UI" pitchFamily="34" charset="0"/>
                <a:cs typeface="Segoe UI" pitchFamily="34" charset="0"/>
              </a:endParaRPr>
            </a:p>
          </p:txBody>
        </p:sp>
      </p:grpSp>
      <p:grpSp>
        <p:nvGrpSpPr>
          <p:cNvPr id="30" name="Group 29"/>
          <p:cNvGrpSpPr/>
          <p:nvPr/>
        </p:nvGrpSpPr>
        <p:grpSpPr>
          <a:xfrm>
            <a:off x="4404114" y="2242101"/>
            <a:ext cx="3210915" cy="516239"/>
            <a:chOff x="4404114" y="2242101"/>
            <a:chExt cx="3210915" cy="516239"/>
          </a:xfrm>
        </p:grpSpPr>
        <p:cxnSp>
          <p:nvCxnSpPr>
            <p:cNvPr id="12" name="Straight Arrow Connector 11"/>
            <p:cNvCxnSpPr/>
            <p:nvPr/>
          </p:nvCxnSpPr>
          <p:spPr>
            <a:xfrm>
              <a:off x="4404114" y="2494256"/>
              <a:ext cx="3210914" cy="1202"/>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04114" y="2242101"/>
              <a:ext cx="3210915" cy="246221"/>
            </a:xfrm>
            <a:prstGeom prst="rect">
              <a:avLst/>
            </a:prstGeom>
            <a:noFill/>
          </p:spPr>
          <p:txBody>
            <a:bodyPr wrap="square" rtlCol="0">
              <a:spAutoFit/>
            </a:bodyPr>
            <a:lstStyle/>
            <a:p>
              <a:pPr algn="ctr"/>
              <a:r>
                <a:rPr lang="en-US" sz="1000" b="1" dirty="0" smtClean="0">
                  <a:solidFill>
                    <a:schemeClr val="tx1">
                      <a:lumMod val="85000"/>
                    </a:schemeClr>
                  </a:solidFill>
                  <a:latin typeface="Segoe UI" pitchFamily="34" charset="0"/>
                  <a:cs typeface="Segoe UI" pitchFamily="34" charset="0"/>
                </a:rPr>
                <a:t>Return</a:t>
              </a:r>
              <a:endParaRPr lang="en-IN" sz="1000" b="1" dirty="0">
                <a:solidFill>
                  <a:schemeClr val="tx1">
                    <a:lumMod val="85000"/>
                  </a:schemeClr>
                </a:solidFill>
                <a:latin typeface="Segoe UI" pitchFamily="34" charset="0"/>
                <a:cs typeface="Segoe UI" pitchFamily="34" charset="0"/>
              </a:endParaRPr>
            </a:p>
          </p:txBody>
        </p:sp>
        <p:sp>
          <p:nvSpPr>
            <p:cNvPr id="14" name="TextBox 13"/>
            <p:cNvSpPr txBox="1"/>
            <p:nvPr/>
          </p:nvSpPr>
          <p:spPr>
            <a:xfrm>
              <a:off x="4404114" y="2527508"/>
              <a:ext cx="3210915" cy="230832"/>
            </a:xfrm>
            <a:prstGeom prst="rect">
              <a:avLst/>
            </a:prstGeom>
            <a:noFill/>
          </p:spPr>
          <p:txBody>
            <a:bodyPr wrap="square" rtlCol="0">
              <a:spAutoFit/>
            </a:bodyPr>
            <a:lstStyle/>
            <a:p>
              <a:pPr algn="ctr"/>
              <a:r>
                <a:rPr lang="en-US" sz="900" dirty="0" smtClean="0">
                  <a:solidFill>
                    <a:schemeClr val="tx1">
                      <a:lumMod val="85000"/>
                    </a:schemeClr>
                  </a:solidFill>
                  <a:latin typeface="Segoe UI" pitchFamily="34" charset="0"/>
                  <a:cs typeface="Segoe UI" pitchFamily="34" charset="0"/>
                </a:rPr>
                <a:t>NDIS_STATUS_INDICATION_REQUIRED</a:t>
              </a:r>
            </a:p>
          </p:txBody>
        </p:sp>
      </p:grpSp>
      <p:grpSp>
        <p:nvGrpSpPr>
          <p:cNvPr id="31" name="Group 30"/>
          <p:cNvGrpSpPr/>
          <p:nvPr/>
        </p:nvGrpSpPr>
        <p:grpSpPr>
          <a:xfrm>
            <a:off x="4404114" y="3056440"/>
            <a:ext cx="3210914" cy="1085227"/>
            <a:chOff x="4404114" y="3056440"/>
            <a:chExt cx="3210914" cy="1085227"/>
          </a:xfrm>
        </p:grpSpPr>
        <p:cxnSp>
          <p:nvCxnSpPr>
            <p:cNvPr id="15" name="Straight Arrow Connector 14"/>
            <p:cNvCxnSpPr/>
            <p:nvPr/>
          </p:nvCxnSpPr>
          <p:spPr>
            <a:xfrm flipV="1">
              <a:off x="4404114" y="3303968"/>
              <a:ext cx="3210914" cy="1363"/>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04114" y="3056440"/>
              <a:ext cx="3210914" cy="246221"/>
            </a:xfrm>
            <a:prstGeom prst="rect">
              <a:avLst/>
            </a:prstGeom>
            <a:noFill/>
          </p:spPr>
          <p:txBody>
            <a:bodyPr wrap="square" rtlCol="0">
              <a:spAutoFit/>
            </a:bodyPr>
            <a:lstStyle/>
            <a:p>
              <a:pPr algn="ctr"/>
              <a:r>
                <a:rPr lang="en-US" sz="1000" b="1" dirty="0" err="1" smtClean="0">
                  <a:solidFill>
                    <a:schemeClr val="tx1">
                      <a:lumMod val="85000"/>
                    </a:schemeClr>
                  </a:solidFill>
                  <a:latin typeface="Segoe UI" pitchFamily="34" charset="0"/>
                  <a:cs typeface="Segoe UI" pitchFamily="34" charset="0"/>
                </a:rPr>
                <a:t>NdisMIndicateStatusEx</a:t>
              </a:r>
              <a:endParaRPr lang="en-IN" sz="1000" b="1" dirty="0">
                <a:solidFill>
                  <a:schemeClr val="tx1">
                    <a:lumMod val="85000"/>
                  </a:schemeClr>
                </a:solidFill>
                <a:latin typeface="Segoe UI" pitchFamily="34" charset="0"/>
                <a:cs typeface="Segoe UI" pitchFamily="34" charset="0"/>
              </a:endParaRPr>
            </a:p>
          </p:txBody>
        </p:sp>
        <p:sp>
          <p:nvSpPr>
            <p:cNvPr id="17" name="TextBox 16"/>
            <p:cNvSpPr txBox="1"/>
            <p:nvPr/>
          </p:nvSpPr>
          <p:spPr>
            <a:xfrm>
              <a:off x="4404114" y="3356837"/>
              <a:ext cx="3210914" cy="784830"/>
            </a:xfrm>
            <a:prstGeom prst="rect">
              <a:avLst/>
            </a:prstGeom>
            <a:noFill/>
          </p:spPr>
          <p:txBody>
            <a:bodyPr wrap="square" rtlCol="0">
              <a:spAutoFit/>
            </a:bodyPr>
            <a:lstStyle/>
            <a:p>
              <a:pPr algn="ctr"/>
              <a:r>
                <a:rPr lang="en-US" sz="900" dirty="0" err="1" smtClean="0">
                  <a:solidFill>
                    <a:schemeClr val="tx1">
                      <a:lumMod val="85000"/>
                    </a:schemeClr>
                  </a:solidFill>
                  <a:latin typeface="Segoe UI" pitchFamily="34" charset="0"/>
                  <a:cs typeface="Segoe UI" pitchFamily="34" charset="0"/>
                </a:rPr>
                <a:t>StatusCode</a:t>
              </a:r>
              <a:r>
                <a:rPr lang="en-US" sz="900" dirty="0" smtClean="0">
                  <a:solidFill>
                    <a:schemeClr val="tx1">
                      <a:lumMod val="85000"/>
                    </a:schemeClr>
                  </a:solidFill>
                  <a:latin typeface="Segoe UI" pitchFamily="34" charset="0"/>
                  <a:cs typeface="Segoe UI" pitchFamily="34" charset="0"/>
                </a:rPr>
                <a:t>  = NDIS_STATUS_WWAN_CONTEXT_STATE</a:t>
              </a:r>
            </a:p>
            <a:p>
              <a:pPr algn="ctr"/>
              <a:r>
                <a:rPr lang="en-US" sz="900" dirty="0" err="1" smtClean="0">
                  <a:solidFill>
                    <a:schemeClr val="tx1">
                      <a:lumMod val="85000"/>
                    </a:schemeClr>
                  </a:solidFill>
                  <a:latin typeface="Segoe UI" pitchFamily="34" charset="0"/>
                  <a:cs typeface="Segoe UI" pitchFamily="34" charset="0"/>
                </a:rPr>
                <a:t>DestinationHandle</a:t>
              </a:r>
              <a:r>
                <a:rPr lang="en-US" sz="900" dirty="0" smtClean="0">
                  <a:solidFill>
                    <a:schemeClr val="tx1">
                      <a:lumMod val="85000"/>
                    </a:schemeClr>
                  </a:solidFill>
                  <a:latin typeface="Segoe UI" pitchFamily="34" charset="0"/>
                  <a:cs typeface="Segoe UI" pitchFamily="34" charset="0"/>
                </a:rPr>
                <a:t> = 0x12345678</a:t>
              </a:r>
            </a:p>
            <a:p>
              <a:pPr algn="ctr"/>
              <a:r>
                <a:rPr lang="en-US" sz="900" dirty="0" err="1" smtClean="0">
                  <a:solidFill>
                    <a:schemeClr val="tx1">
                      <a:lumMod val="85000"/>
                    </a:schemeClr>
                  </a:solidFill>
                  <a:latin typeface="Segoe UI" pitchFamily="34" charset="0"/>
                  <a:cs typeface="Segoe UI" pitchFamily="34" charset="0"/>
                </a:rPr>
                <a:t>RequestId</a:t>
              </a:r>
              <a:r>
                <a:rPr lang="en-US" sz="900" dirty="0" smtClean="0">
                  <a:solidFill>
                    <a:schemeClr val="tx1">
                      <a:lumMod val="85000"/>
                    </a:schemeClr>
                  </a:solidFill>
                  <a:latin typeface="Segoe UI" pitchFamily="34" charset="0"/>
                  <a:cs typeface="Segoe UI" pitchFamily="34" charset="0"/>
                </a:rPr>
                <a:t> = 0x0000F00D</a:t>
              </a:r>
            </a:p>
            <a:p>
              <a:pPr algn="ctr"/>
              <a:r>
                <a:rPr lang="en-US" sz="900" dirty="0" err="1" smtClean="0">
                  <a:solidFill>
                    <a:schemeClr val="tx1">
                      <a:lumMod val="85000"/>
                    </a:schemeClr>
                  </a:solidFill>
                  <a:latin typeface="Segoe UI" pitchFamily="34" charset="0"/>
                  <a:cs typeface="Segoe UI" pitchFamily="34" charset="0"/>
                </a:rPr>
                <a:t>ActivationState</a:t>
              </a:r>
              <a:r>
                <a:rPr lang="en-US" sz="900" dirty="0" smtClean="0">
                  <a:solidFill>
                    <a:schemeClr val="tx1">
                      <a:lumMod val="85000"/>
                    </a:schemeClr>
                  </a:solidFill>
                  <a:latin typeface="Segoe UI" pitchFamily="34" charset="0"/>
                  <a:cs typeface="Segoe UI" pitchFamily="34" charset="0"/>
                </a:rPr>
                <a:t> = </a:t>
              </a:r>
              <a:r>
                <a:rPr lang="en-US" sz="900" dirty="0" err="1" smtClean="0">
                  <a:solidFill>
                    <a:schemeClr val="tx1">
                      <a:lumMod val="85000"/>
                    </a:schemeClr>
                  </a:solidFill>
                  <a:latin typeface="Segoe UI" pitchFamily="34" charset="0"/>
                  <a:cs typeface="Segoe UI" pitchFamily="34" charset="0"/>
                </a:rPr>
                <a:t>WwanActivationStateActivated</a:t>
              </a:r>
              <a:r>
                <a:rPr lang="en-US" sz="900" dirty="0" smtClean="0">
                  <a:solidFill>
                    <a:schemeClr val="tx1">
                      <a:lumMod val="85000"/>
                    </a:schemeClr>
                  </a:solidFill>
                  <a:latin typeface="Segoe UI" pitchFamily="34" charset="0"/>
                  <a:cs typeface="Segoe UI" pitchFamily="34" charset="0"/>
                </a:rPr>
                <a:t> </a:t>
              </a:r>
            </a:p>
            <a:p>
              <a:pPr algn="ctr"/>
              <a:r>
                <a:rPr lang="en-US" sz="900" dirty="0" smtClean="0">
                  <a:solidFill>
                    <a:schemeClr val="tx1">
                      <a:lumMod val="85000"/>
                    </a:schemeClr>
                  </a:solidFill>
                  <a:latin typeface="Segoe UI" pitchFamily="34" charset="0"/>
                  <a:cs typeface="Segoe UI" pitchFamily="34" charset="0"/>
                </a:rPr>
                <a:t>…</a:t>
              </a:r>
            </a:p>
          </p:txBody>
        </p:sp>
      </p:grpSp>
      <p:sp>
        <p:nvSpPr>
          <p:cNvPr id="18" name="Left Arrow 17"/>
          <p:cNvSpPr/>
          <p:nvPr/>
        </p:nvSpPr>
        <p:spPr>
          <a:xfrm>
            <a:off x="7615028" y="2973798"/>
            <a:ext cx="1528972" cy="484256"/>
          </a:xfrm>
          <a:prstGeom prst="leftArrow">
            <a:avLst/>
          </a:prstGeom>
          <a:solidFill>
            <a:schemeClr val="accent3">
              <a:lumMod val="60000"/>
              <a:lumOff val="40000"/>
            </a:schemeClr>
          </a:solidFill>
          <a:ln>
            <a:noFill/>
          </a:ln>
          <a:scene3d>
            <a:camera prst="orthographicFront"/>
            <a:lightRig rig="threePt" dir="t"/>
          </a:scene3d>
          <a:sp3d extrusionH="76200" contourW="12700">
            <a:bevelT/>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latin typeface="Trebuchet MS" pitchFamily="34" charset="0"/>
              </a:rPr>
              <a:t>Device Responds</a:t>
            </a:r>
            <a:endParaRPr lang="en-IN" sz="1000" dirty="0">
              <a:solidFill>
                <a:schemeClr val="bg2"/>
              </a:solidFill>
              <a:latin typeface="Trebuchet MS" pitchFamily="34" charset="0"/>
            </a:endParaRPr>
          </a:p>
        </p:txBody>
      </p:sp>
      <p:sp>
        <p:nvSpPr>
          <p:cNvPr id="19" name="Right Arrow 18"/>
          <p:cNvSpPr/>
          <p:nvPr/>
        </p:nvSpPr>
        <p:spPr>
          <a:xfrm>
            <a:off x="7615028" y="2453854"/>
            <a:ext cx="1528972" cy="433600"/>
          </a:xfrm>
          <a:prstGeom prst="rightArrow">
            <a:avLst/>
          </a:prstGeom>
          <a:solidFill>
            <a:schemeClr val="accent3">
              <a:lumMod val="60000"/>
              <a:lumOff val="40000"/>
            </a:schemeClr>
          </a:solidFill>
          <a:ln>
            <a:noFill/>
          </a:ln>
          <a:scene3d>
            <a:camera prst="orthographicFront"/>
            <a:lightRig rig="threePt" dir="t"/>
          </a:scene3d>
          <a:sp3d extrusionH="76200" contourW="12700">
            <a:bevelT/>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latin typeface="Trebuchet MS" pitchFamily="34" charset="0"/>
              </a:rPr>
              <a:t>AT </a:t>
            </a:r>
            <a:r>
              <a:rPr lang="en-US" sz="1000" dirty="0" err="1" smtClean="0">
                <a:solidFill>
                  <a:schemeClr val="bg2"/>
                </a:solidFill>
                <a:latin typeface="Trebuchet MS" pitchFamily="34" charset="0"/>
              </a:rPr>
              <a:t>Cmd</a:t>
            </a:r>
            <a:r>
              <a:rPr lang="en-US" sz="1000" dirty="0" smtClean="0">
                <a:solidFill>
                  <a:schemeClr val="bg2"/>
                </a:solidFill>
                <a:latin typeface="Trebuchet MS" pitchFamily="34" charset="0"/>
              </a:rPr>
              <a:t>(s) to Device</a:t>
            </a:r>
            <a:endParaRPr lang="en-IN" sz="1000" dirty="0" smtClean="0">
              <a:solidFill>
                <a:schemeClr val="bg2"/>
              </a:solidFill>
              <a:latin typeface="Trebuchet MS" pitchFamily="34" charset="0"/>
            </a:endParaRPr>
          </a:p>
        </p:txBody>
      </p:sp>
      <p:cxnSp>
        <p:nvCxnSpPr>
          <p:cNvPr id="23" name="Straight Connector 22"/>
          <p:cNvCxnSpPr/>
          <p:nvPr/>
        </p:nvCxnSpPr>
        <p:spPr>
          <a:xfrm rot="5400000">
            <a:off x="3451684" y="5332553"/>
            <a:ext cx="1851743" cy="855"/>
          </a:xfrm>
          <a:prstGeom prst="line">
            <a:avLst/>
          </a:prstGeom>
          <a:ln w="254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680879" y="5332553"/>
            <a:ext cx="1851743" cy="855"/>
          </a:xfrm>
          <a:prstGeom prst="line">
            <a:avLst/>
          </a:prstGeom>
          <a:ln w="254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377128" y="5127172"/>
            <a:ext cx="3229195" cy="951420"/>
            <a:chOff x="4377128" y="5127172"/>
            <a:chExt cx="3229195" cy="951420"/>
          </a:xfrm>
        </p:grpSpPr>
        <p:cxnSp>
          <p:nvCxnSpPr>
            <p:cNvPr id="25" name="Straight Arrow Connector 24"/>
            <p:cNvCxnSpPr/>
            <p:nvPr/>
          </p:nvCxnSpPr>
          <p:spPr>
            <a:xfrm flipV="1">
              <a:off x="4377128" y="5365175"/>
              <a:ext cx="3229195" cy="173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77128" y="5127172"/>
              <a:ext cx="3229195" cy="246221"/>
            </a:xfrm>
            <a:prstGeom prst="rect">
              <a:avLst/>
            </a:prstGeom>
            <a:noFill/>
          </p:spPr>
          <p:txBody>
            <a:bodyPr wrap="square" rtlCol="0">
              <a:spAutoFit/>
            </a:bodyPr>
            <a:lstStyle/>
            <a:p>
              <a:pPr algn="ctr"/>
              <a:r>
                <a:rPr lang="en-US" sz="1000" b="1" dirty="0" err="1" smtClean="0">
                  <a:solidFill>
                    <a:schemeClr val="tx1">
                      <a:lumMod val="85000"/>
                    </a:schemeClr>
                  </a:solidFill>
                  <a:latin typeface="Segoe UI" pitchFamily="34" charset="0"/>
                  <a:cs typeface="Segoe UI" pitchFamily="34" charset="0"/>
                </a:rPr>
                <a:t>NdisMIndicateStatusEx</a:t>
              </a:r>
              <a:endParaRPr lang="en-IN" sz="1000" b="1" dirty="0">
                <a:solidFill>
                  <a:schemeClr val="tx1">
                    <a:lumMod val="85000"/>
                  </a:schemeClr>
                </a:solidFill>
                <a:latin typeface="Segoe UI" pitchFamily="34" charset="0"/>
                <a:cs typeface="Segoe UI" pitchFamily="34" charset="0"/>
              </a:endParaRPr>
            </a:p>
          </p:txBody>
        </p:sp>
        <p:sp>
          <p:nvSpPr>
            <p:cNvPr id="27" name="TextBox 26"/>
            <p:cNvSpPr txBox="1"/>
            <p:nvPr/>
          </p:nvSpPr>
          <p:spPr>
            <a:xfrm>
              <a:off x="4377128" y="5432261"/>
              <a:ext cx="3229195" cy="646331"/>
            </a:xfrm>
            <a:prstGeom prst="rect">
              <a:avLst/>
            </a:prstGeom>
            <a:noFill/>
          </p:spPr>
          <p:txBody>
            <a:bodyPr wrap="square" rtlCol="0">
              <a:spAutoFit/>
            </a:bodyPr>
            <a:lstStyle/>
            <a:p>
              <a:pPr algn="ctr"/>
              <a:r>
                <a:rPr lang="en-US" sz="900" dirty="0" err="1" smtClean="0">
                  <a:solidFill>
                    <a:schemeClr val="tx1">
                      <a:lumMod val="85000"/>
                    </a:schemeClr>
                  </a:solidFill>
                  <a:latin typeface="Segoe UI" pitchFamily="34" charset="0"/>
                  <a:cs typeface="Segoe UI" pitchFamily="34" charset="0"/>
                </a:rPr>
                <a:t>StatusCode</a:t>
              </a:r>
              <a:r>
                <a:rPr lang="en-US" sz="900" dirty="0" smtClean="0">
                  <a:solidFill>
                    <a:schemeClr val="tx1">
                      <a:lumMod val="85000"/>
                    </a:schemeClr>
                  </a:solidFill>
                  <a:latin typeface="Segoe UI" pitchFamily="34" charset="0"/>
                  <a:cs typeface="Segoe UI" pitchFamily="34" charset="0"/>
                </a:rPr>
                <a:t>  = NDIS_STATUS_WWAN_CONTEXT_STATE</a:t>
              </a:r>
            </a:p>
            <a:p>
              <a:pPr algn="ctr"/>
              <a:r>
                <a:rPr lang="en-US" sz="900" dirty="0" err="1" smtClean="0">
                  <a:solidFill>
                    <a:schemeClr val="tx1">
                      <a:lumMod val="85000"/>
                    </a:schemeClr>
                  </a:solidFill>
                  <a:latin typeface="Segoe UI" pitchFamily="34" charset="0"/>
                  <a:cs typeface="Segoe UI" pitchFamily="34" charset="0"/>
                </a:rPr>
                <a:t>RequestId</a:t>
              </a:r>
              <a:r>
                <a:rPr lang="en-US" sz="900" dirty="0" smtClean="0">
                  <a:solidFill>
                    <a:schemeClr val="tx1">
                      <a:lumMod val="85000"/>
                    </a:schemeClr>
                  </a:solidFill>
                  <a:latin typeface="Segoe UI" pitchFamily="34" charset="0"/>
                  <a:cs typeface="Segoe UI" pitchFamily="34" charset="0"/>
                </a:rPr>
                <a:t> = 0x0</a:t>
              </a:r>
            </a:p>
            <a:p>
              <a:pPr algn="ctr"/>
              <a:r>
                <a:rPr lang="en-US" sz="900" dirty="0" err="1" smtClean="0">
                  <a:solidFill>
                    <a:schemeClr val="tx1">
                      <a:lumMod val="85000"/>
                    </a:schemeClr>
                  </a:solidFill>
                  <a:latin typeface="Segoe UI" pitchFamily="34" charset="0"/>
                  <a:cs typeface="Segoe UI" pitchFamily="34" charset="0"/>
                </a:rPr>
                <a:t>ActivationState</a:t>
              </a:r>
              <a:r>
                <a:rPr lang="en-US" sz="900" dirty="0" smtClean="0">
                  <a:solidFill>
                    <a:schemeClr val="tx1">
                      <a:lumMod val="85000"/>
                    </a:schemeClr>
                  </a:solidFill>
                  <a:latin typeface="Segoe UI" pitchFamily="34" charset="0"/>
                  <a:cs typeface="Segoe UI" pitchFamily="34" charset="0"/>
                </a:rPr>
                <a:t> = </a:t>
              </a:r>
              <a:r>
                <a:rPr lang="en-US" sz="900" dirty="0" err="1" smtClean="0">
                  <a:solidFill>
                    <a:schemeClr val="tx1">
                      <a:lumMod val="85000"/>
                    </a:schemeClr>
                  </a:solidFill>
                  <a:latin typeface="Segoe UI" pitchFamily="34" charset="0"/>
                  <a:cs typeface="Segoe UI" pitchFamily="34" charset="0"/>
                </a:rPr>
                <a:t>WwanActivationStateDeactivated</a:t>
              </a:r>
              <a:r>
                <a:rPr lang="en-US" sz="900" dirty="0" smtClean="0">
                  <a:solidFill>
                    <a:schemeClr val="tx1">
                      <a:lumMod val="85000"/>
                    </a:schemeClr>
                  </a:solidFill>
                  <a:latin typeface="Segoe UI" pitchFamily="34" charset="0"/>
                  <a:cs typeface="Segoe UI" pitchFamily="34" charset="0"/>
                </a:rPr>
                <a:t> </a:t>
              </a:r>
            </a:p>
            <a:p>
              <a:pPr algn="ctr"/>
              <a:r>
                <a:rPr lang="en-US" sz="900" dirty="0" smtClean="0">
                  <a:solidFill>
                    <a:schemeClr val="tx1">
                      <a:lumMod val="85000"/>
                    </a:schemeClr>
                  </a:solidFill>
                  <a:latin typeface="Segoe UI" pitchFamily="34" charset="0"/>
                  <a:cs typeface="Segoe UI" pitchFamily="34" charset="0"/>
                </a:rPr>
                <a:t>…</a:t>
              </a:r>
            </a:p>
          </p:txBody>
        </p:sp>
      </p:grpSp>
      <p:sp>
        <p:nvSpPr>
          <p:cNvPr id="28" name="Left Arrow 27"/>
          <p:cNvSpPr/>
          <p:nvPr/>
        </p:nvSpPr>
        <p:spPr>
          <a:xfrm>
            <a:off x="7606323" y="4275649"/>
            <a:ext cx="1537677" cy="757598"/>
          </a:xfrm>
          <a:prstGeom prst="leftArrow">
            <a:avLst/>
          </a:prstGeom>
          <a:solidFill>
            <a:schemeClr val="accent3">
              <a:lumMod val="60000"/>
              <a:lumOff val="40000"/>
            </a:schemeClr>
          </a:solidFill>
          <a:ln>
            <a:noFill/>
          </a:ln>
          <a:scene3d>
            <a:camera prst="orthographicFront"/>
            <a:lightRig rig="threePt" dir="t"/>
          </a:scene3d>
          <a:sp3d extrusionH="76200" contourW="12700">
            <a:bevelT/>
            <a:extrusionClr>
              <a:schemeClr val="accent3">
                <a:lumMod val="60000"/>
                <a:lumOff val="40000"/>
              </a:schemeClr>
            </a:extrusionClr>
            <a:contourClr>
              <a:schemeClr val="accent3">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2"/>
                </a:solidFill>
                <a:latin typeface="Trebuchet MS" pitchFamily="34" charset="0"/>
              </a:rPr>
              <a:t>Device/Network</a:t>
            </a:r>
          </a:p>
          <a:p>
            <a:pPr algn="ctr"/>
            <a:r>
              <a:rPr lang="en-US" sz="1000" dirty="0" smtClean="0">
                <a:solidFill>
                  <a:schemeClr val="bg2"/>
                </a:solidFill>
                <a:latin typeface="Trebuchet MS" pitchFamily="34" charset="0"/>
              </a:rPr>
              <a:t>state change</a:t>
            </a:r>
            <a:endParaRPr lang="en-IN" sz="1000" dirty="0">
              <a:solidFill>
                <a:schemeClr val="bg2"/>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422" y="2681116"/>
            <a:ext cx="7665578" cy="664797"/>
          </a:xfrm>
        </p:spPr>
        <p:txBody>
          <a:bodyPr/>
          <a:lstStyle/>
          <a:p>
            <a:r>
              <a:rPr smtClean="0"/>
              <a:t>Debug And Test Tools</a:t>
            </a:r>
            <a:endParaRPr lang="en-IN" dirty="0"/>
          </a:p>
        </p:txBody>
      </p:sp>
      <p:sp>
        <p:nvSpPr>
          <p:cNvPr id="3" name="Subtitle 2"/>
          <p:cNvSpPr>
            <a:spLocks noGrp="1"/>
          </p:cNvSpPr>
          <p:nvPr>
            <p:ph type="subTitle" idx="1"/>
          </p:nvPr>
        </p:nvSpPr>
        <p:spPr/>
        <p:txBody>
          <a:bodyPr/>
          <a:lstStyle/>
          <a:p>
            <a:endParaRPr lang="en-IN"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ivertestapp.jpg"/>
          <p:cNvPicPr>
            <a:picLocks noChangeAspect="1"/>
          </p:cNvPicPr>
          <p:nvPr/>
        </p:nvPicPr>
        <p:blipFill>
          <a:blip r:embed="rId3">
            <a:lum bright="3000" contrast="-1000"/>
          </a:blip>
          <a:stretch>
            <a:fillRect/>
          </a:stretch>
        </p:blipFill>
        <p:spPr>
          <a:xfrm>
            <a:off x="3630560" y="1417638"/>
            <a:ext cx="5132440" cy="3775589"/>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smtClean="0"/>
              <a:t>Control Path Testing</a:t>
            </a:r>
            <a:endParaRPr lang="en-US" dirty="0"/>
          </a:p>
        </p:txBody>
      </p:sp>
      <p:sp>
        <p:nvSpPr>
          <p:cNvPr id="3" name="Content Placeholder 2"/>
          <p:cNvSpPr>
            <a:spLocks noGrp="1"/>
          </p:cNvSpPr>
          <p:nvPr>
            <p:ph sz="half" idx="1"/>
          </p:nvPr>
        </p:nvSpPr>
        <p:spPr>
          <a:xfrm>
            <a:off x="382325" y="1414199"/>
            <a:ext cx="2959686" cy="2219069"/>
          </a:xfrm>
        </p:spPr>
        <p:txBody>
          <a:bodyPr/>
          <a:lstStyle/>
          <a:p>
            <a:r>
              <a:rPr lang="en-US" dirty="0" err="1" smtClean="0"/>
              <a:t>WwanDriverTestApp</a:t>
            </a:r>
            <a:r>
              <a:rPr lang="en-US" dirty="0" smtClean="0"/>
              <a:t> – Available in WDK</a:t>
            </a:r>
          </a:p>
          <a:p>
            <a:r>
              <a:rPr lang="en-US" dirty="0" smtClean="0"/>
              <a:t>Helps testing OIDs individually one at a time</a:t>
            </a:r>
          </a:p>
          <a:p>
            <a:r>
              <a:rPr lang="en-US" dirty="0" smtClean="0"/>
              <a:t>Not useful for testing multiple OIDs at same time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 Path Testing – II</a:t>
            </a:r>
            <a:endParaRPr lang="en-US" dirty="0"/>
          </a:p>
        </p:txBody>
      </p:sp>
      <p:sp>
        <p:nvSpPr>
          <p:cNvPr id="3" name="Content Placeholder 2"/>
          <p:cNvSpPr>
            <a:spLocks noGrp="1"/>
          </p:cNvSpPr>
          <p:nvPr>
            <p:ph sz="half" idx="1"/>
          </p:nvPr>
        </p:nvSpPr>
        <p:spPr>
          <a:xfrm>
            <a:off x="382323" y="1414199"/>
            <a:ext cx="5141022" cy="3022366"/>
          </a:xfrm>
        </p:spPr>
        <p:txBody>
          <a:bodyPr/>
          <a:lstStyle/>
          <a:p>
            <a:r>
              <a:rPr lang="en-US" sz="2800" dirty="0" smtClean="0"/>
              <a:t>Mobile Broadband Device tests in WLK</a:t>
            </a:r>
          </a:p>
          <a:p>
            <a:r>
              <a:rPr lang="en-US" sz="2800" dirty="0" smtClean="0"/>
              <a:t>Helps verifying OID functionalities and behavior</a:t>
            </a:r>
          </a:p>
          <a:p>
            <a:r>
              <a:rPr lang="en-US" sz="2800" dirty="0" smtClean="0"/>
              <a:t>Full pass will qualify for Device Logo!</a:t>
            </a:r>
          </a:p>
        </p:txBody>
      </p:sp>
      <p:pic>
        <p:nvPicPr>
          <p:cNvPr id="5" name="Content Placeholder 4" descr="Logo Test.jpg"/>
          <p:cNvPicPr>
            <a:picLocks noGrp="1" noChangeAspect="1"/>
          </p:cNvPicPr>
          <p:nvPr>
            <p:ph sz="half" idx="2"/>
          </p:nvPr>
        </p:nvPicPr>
        <p:blipFill>
          <a:blip r:embed="rId3" cstate="print">
            <a:lum bright="-7000" contrast="-65000"/>
          </a:blip>
          <a:stretch>
            <a:fillRect/>
          </a:stretch>
        </p:blipFill>
        <p:spPr>
          <a:xfrm>
            <a:off x="6032153" y="1414636"/>
            <a:ext cx="1334193" cy="1733204"/>
          </a:xfr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smtClean="0"/>
              <a:t>Packet Capture</a:t>
            </a:r>
            <a:endParaRPr lang="en-IN" dirty="0"/>
          </a:p>
        </p:txBody>
      </p:sp>
      <p:sp>
        <p:nvSpPr>
          <p:cNvPr id="3" name="Content Placeholder 2"/>
          <p:cNvSpPr>
            <a:spLocks noGrp="1"/>
          </p:cNvSpPr>
          <p:nvPr>
            <p:ph sz="half" idx="1"/>
          </p:nvPr>
        </p:nvSpPr>
        <p:spPr>
          <a:xfrm>
            <a:off x="382323" y="1417638"/>
            <a:ext cx="8186911" cy="4792081"/>
          </a:xfrm>
        </p:spPr>
        <p:txBody>
          <a:bodyPr/>
          <a:lstStyle/>
          <a:p>
            <a:r>
              <a:rPr lang="en-US" sz="2000" dirty="0" smtClean="0"/>
              <a:t>Use Windows 7 feature:  Packet Capture</a:t>
            </a:r>
          </a:p>
          <a:p>
            <a:r>
              <a:rPr lang="en-IN" sz="2000" dirty="0" smtClean="0"/>
              <a:t>Disconnect all interfaces other than WWAN</a:t>
            </a:r>
          </a:p>
          <a:p>
            <a:r>
              <a:rPr lang="en-IN" sz="2000" dirty="0" smtClean="0"/>
              <a:t>Launch command prompt in administrator mode and follow instructions below</a:t>
            </a:r>
          </a:p>
          <a:p>
            <a:endParaRPr lang="en-IN" sz="2000" dirty="0" smtClean="0"/>
          </a:p>
          <a:p>
            <a:endParaRPr lang="en-IN" sz="2000" dirty="0" smtClean="0"/>
          </a:p>
          <a:p>
            <a:endParaRPr lang="en-IN" sz="2000" dirty="0" smtClean="0"/>
          </a:p>
          <a:p>
            <a:endParaRPr lang="en-IN" sz="2000" dirty="0" smtClean="0"/>
          </a:p>
          <a:p>
            <a:endParaRPr lang="en-IN" sz="2000" dirty="0" smtClean="0"/>
          </a:p>
          <a:p>
            <a:r>
              <a:rPr lang="en-IN" sz="2000" dirty="0" smtClean="0"/>
              <a:t>The above produces </a:t>
            </a:r>
            <a:r>
              <a:rPr lang="en-IN" sz="2000" dirty="0" err="1" smtClean="0"/>
              <a:t>dumpfile.xml</a:t>
            </a:r>
            <a:endParaRPr lang="en-IN" sz="2000" dirty="0" smtClean="0"/>
          </a:p>
          <a:p>
            <a:r>
              <a:rPr lang="en-IN" sz="2000" dirty="0" smtClean="0"/>
              <a:t>Make sure that you see </a:t>
            </a:r>
            <a:r>
              <a:rPr lang="en-IN" sz="2000" dirty="0" err="1" smtClean="0"/>
              <a:t>PacketFragment</a:t>
            </a:r>
            <a:r>
              <a:rPr lang="en-IN" sz="2000" dirty="0" smtClean="0"/>
              <a:t> events from the Microsoft-Windows-NDIS-</a:t>
            </a:r>
            <a:r>
              <a:rPr lang="en-IN" sz="2000" dirty="0" err="1" smtClean="0"/>
              <a:t>PacketCapture</a:t>
            </a:r>
            <a:r>
              <a:rPr lang="en-IN" sz="2000" dirty="0" smtClean="0"/>
              <a:t> provider</a:t>
            </a:r>
            <a:endParaRPr lang="en-US" sz="2000" dirty="0" smtClean="0"/>
          </a:p>
        </p:txBody>
      </p:sp>
      <p:sp>
        <p:nvSpPr>
          <p:cNvPr id="5" name="Rectangle 4"/>
          <p:cNvSpPr>
            <a:spLocks noChangeArrowheads="1"/>
          </p:cNvSpPr>
          <p:nvPr/>
        </p:nvSpPr>
        <p:spPr bwMode="auto">
          <a:xfrm>
            <a:off x="1505478" y="2981859"/>
            <a:ext cx="5646867" cy="172429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C:\netsh trace start capture=yes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tracefile</a:t>
            </a:r>
            <a:r>
              <a:rPr lang="en-US" sz="1400" dirty="0" smtClean="0">
                <a:solidFill>
                  <a:schemeClr val="tx2"/>
                </a:solidFill>
                <a:effectLst>
                  <a:outerShdw blurRad="38100" dist="38100" dir="2700000" algn="tl">
                    <a:srgbClr val="000000">
                      <a:alpha val="43137"/>
                    </a:srgbClr>
                  </a:outerShdw>
                </a:effectLst>
                <a:latin typeface="Lucida Console" pitchFamily="49" charset="0"/>
              </a:rPr>
              <a:t>=foo.etl</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i="1" dirty="0" smtClean="0">
                <a:solidFill>
                  <a:srgbClr val="92D050"/>
                </a:solidFill>
                <a:effectLst>
                  <a:outerShdw blurRad="38100" dist="38100" dir="2700000" algn="tl">
                    <a:srgbClr val="000000">
                      <a:alpha val="43137"/>
                    </a:srgbClr>
                  </a:outerShdw>
                </a:effectLst>
                <a:latin typeface="Lucida Console" pitchFamily="49" charset="0"/>
              </a:rPr>
              <a:t>&lt;generate traffic – </a:t>
            </a:r>
            <a:r>
              <a:rPr lang="en-US" sz="1400" i="1" dirty="0" err="1" smtClean="0">
                <a:solidFill>
                  <a:srgbClr val="92D050"/>
                </a:solidFill>
                <a:effectLst>
                  <a:outerShdw blurRad="38100" dist="38100" dir="2700000" algn="tl">
                    <a:srgbClr val="000000">
                      <a:alpha val="43137"/>
                    </a:srgbClr>
                  </a:outerShdw>
                </a:effectLst>
                <a:latin typeface="Lucida Console" pitchFamily="49" charset="0"/>
              </a:rPr>
              <a:t>e.g</a:t>
            </a:r>
            <a:r>
              <a:rPr lang="en-US" sz="1400" i="1" dirty="0" smtClean="0">
                <a:solidFill>
                  <a:srgbClr val="92D050"/>
                </a:solidFill>
                <a:effectLst>
                  <a:outerShdw blurRad="38100" dist="38100" dir="2700000" algn="tl">
                    <a:srgbClr val="000000">
                      <a:alpha val="43137"/>
                    </a:srgbClr>
                  </a:outerShdw>
                </a:effectLst>
                <a:latin typeface="Lucida Console" pitchFamily="49" charset="0"/>
              </a:rPr>
              <a:t>, visit a website&gt;</a:t>
            </a:r>
          </a:p>
          <a:p>
            <a:pPr>
              <a:lnSpc>
                <a:spcPct val="85000"/>
              </a:lnSpc>
              <a:spcBef>
                <a:spcPct val="20000"/>
              </a:spcBef>
            </a:pPr>
            <a:endParaRPr lang="en-US" sz="1400" i="1"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C:\netsh trace stop</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C:\tracerpt –y -of XML foo.etl</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8" name="Rounded Rectangle 7"/>
          <p:cNvSpPr/>
          <p:nvPr/>
        </p:nvSpPr>
        <p:spPr bwMode="auto">
          <a:xfrm>
            <a:off x="6271491" y="1417638"/>
            <a:ext cx="2491509" cy="73443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Supported  in upcoming Beta builds </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Packet Analysis:  Netmon</a:t>
            </a:r>
            <a:endParaRPr lang="en-US" dirty="0"/>
          </a:p>
        </p:txBody>
      </p:sp>
      <p:sp>
        <p:nvSpPr>
          <p:cNvPr id="3" name="Content Placeholder 2"/>
          <p:cNvSpPr>
            <a:spLocks noGrp="1"/>
          </p:cNvSpPr>
          <p:nvPr>
            <p:ph idx="1"/>
          </p:nvPr>
        </p:nvSpPr>
        <p:spPr/>
        <p:txBody>
          <a:bodyPr/>
          <a:lstStyle/>
          <a:p>
            <a:r>
              <a:rPr lang="en-US" smtClean="0"/>
              <a:t>Use Netmon 3.2 for analyzing packets captured using Packet Capture feature</a:t>
            </a:r>
          </a:p>
          <a:p>
            <a:r>
              <a:rPr lang="en-US" smtClean="0"/>
              <a:t>Netmon ETL Parser for Mobile Broadband is available for download from </a:t>
            </a:r>
            <a:r>
              <a:rPr lang="en-US" smtClean="0">
                <a:hlinkClick r:id="rId3"/>
              </a:rPr>
              <a:t>http://go.microsoft.com/fwlink/?LinkId=125105</a:t>
            </a:r>
            <a:r>
              <a:rPr lang="en-US" smtClean="0"/>
              <a:t> </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Debugging : Trace Log </a:t>
            </a:r>
            <a:endParaRPr lang="en-IN" dirty="0"/>
          </a:p>
        </p:txBody>
      </p:sp>
      <p:sp>
        <p:nvSpPr>
          <p:cNvPr id="3" name="Content Placeholder 2"/>
          <p:cNvSpPr>
            <a:spLocks noGrp="1"/>
          </p:cNvSpPr>
          <p:nvPr>
            <p:ph sz="half" idx="1"/>
          </p:nvPr>
        </p:nvSpPr>
        <p:spPr>
          <a:xfrm>
            <a:off x="382324" y="1414199"/>
            <a:ext cx="5694012" cy="4098045"/>
          </a:xfrm>
        </p:spPr>
        <p:txBody>
          <a:bodyPr/>
          <a:lstStyle/>
          <a:p>
            <a:r>
              <a:rPr lang="en-US" dirty="0" smtClean="0"/>
              <a:t>Uses Windows 7 features Unified Tracing</a:t>
            </a:r>
          </a:p>
          <a:p>
            <a:r>
              <a:rPr lang="en-US" dirty="0" smtClean="0"/>
              <a:t>Example – starting and stopping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IN" dirty="0" smtClean="0"/>
              <a:t>The above produces </a:t>
            </a:r>
            <a:r>
              <a:rPr lang="en-IN" dirty="0" err="1" smtClean="0"/>
              <a:t>dumpfile.xml</a:t>
            </a:r>
            <a:endParaRPr lang="en-IN" dirty="0" smtClean="0"/>
          </a:p>
        </p:txBody>
      </p:sp>
      <p:pic>
        <p:nvPicPr>
          <p:cNvPr id="2051" name="Picture 3"/>
          <p:cNvPicPr>
            <a:picLocks noChangeAspect="1" noChangeArrowheads="1"/>
          </p:cNvPicPr>
          <p:nvPr/>
        </p:nvPicPr>
        <p:blipFill>
          <a:blip r:embed="rId3"/>
          <a:srcRect/>
          <a:stretch>
            <a:fillRect/>
          </a:stretch>
        </p:blipFill>
        <p:spPr bwMode="auto">
          <a:xfrm>
            <a:off x="5514109" y="2355850"/>
            <a:ext cx="3427585" cy="269106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Rectangle 4"/>
          <p:cNvSpPr>
            <a:spLocks noChangeArrowheads="1"/>
          </p:cNvSpPr>
          <p:nvPr/>
        </p:nvSpPr>
        <p:spPr bwMode="auto">
          <a:xfrm>
            <a:off x="373280" y="2481004"/>
            <a:ext cx="5046972" cy="2157911"/>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C:\netsh trace start scenario=</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wwan</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tracefile</a:t>
            </a:r>
            <a:r>
              <a:rPr lang="en-US" sz="1400" dirty="0" smtClean="0">
                <a:solidFill>
                  <a:schemeClr val="tx2"/>
                </a:solidFill>
                <a:effectLst>
                  <a:outerShdw blurRad="38100" dist="38100" dir="2700000" algn="tl">
                    <a:srgbClr val="000000">
                      <a:alpha val="43137"/>
                    </a:srgbClr>
                  </a:outerShdw>
                </a:effectLst>
                <a:latin typeface="Lucida Console" pitchFamily="49" charset="0"/>
              </a:rPr>
              <a:t>=foo.etl</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i="1" dirty="0" smtClean="0">
                <a:solidFill>
                  <a:srgbClr val="92D050"/>
                </a:solidFill>
                <a:effectLst>
                  <a:outerShdw blurRad="38100" dist="38100" dir="2700000" algn="tl">
                    <a:srgbClr val="000000">
                      <a:alpha val="43137"/>
                    </a:srgbClr>
                  </a:outerShdw>
                </a:effectLst>
                <a:latin typeface="Lucida Console" pitchFamily="49" charset="0"/>
              </a:rPr>
              <a:t>&lt;Use test application to generate control path traffic&gt;</a:t>
            </a:r>
          </a:p>
          <a:p>
            <a:pPr>
              <a:lnSpc>
                <a:spcPct val="85000"/>
              </a:lnSpc>
              <a:spcBef>
                <a:spcPct val="20000"/>
              </a:spcBef>
            </a:pPr>
            <a:endParaRPr lang="en-US" sz="1400" i="1"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C:\netsh trace stop</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C:\tracerpt –y -of XML foo.etl</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6" name="Oval 5"/>
          <p:cNvSpPr/>
          <p:nvPr/>
        </p:nvSpPr>
        <p:spPr bwMode="auto">
          <a:xfrm>
            <a:off x="6414204" y="3176938"/>
            <a:ext cx="1946787" cy="196646"/>
          </a:xfrm>
          <a:prstGeom prst="ellipse">
            <a:avLst/>
          </a:prstGeom>
          <a:noFill/>
          <a:ln w="19050">
            <a:solidFill>
              <a:srgbClr val="C00000"/>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958" y="914389"/>
            <a:ext cx="7142634" cy="2243691"/>
          </a:xfrm>
        </p:spPr>
        <p:txBody>
          <a:bodyPr/>
          <a:lstStyle/>
          <a:p>
            <a:r>
              <a:rPr lang="en-US" dirty="0" smtClean="0"/>
              <a:t>Mobile Broadband Driver Development In Windows 7</a:t>
            </a:r>
            <a:endParaRPr lang="en-US" dirty="0"/>
          </a:p>
        </p:txBody>
      </p:sp>
      <p:sp>
        <p:nvSpPr>
          <p:cNvPr id="3" name="Subtitle 2"/>
          <p:cNvSpPr>
            <a:spLocks noGrp="1"/>
          </p:cNvSpPr>
          <p:nvPr>
            <p:ph type="subTitle" idx="1"/>
          </p:nvPr>
        </p:nvSpPr>
        <p:spPr>
          <a:xfrm>
            <a:off x="2734826" y="3650133"/>
            <a:ext cx="5866482" cy="1828193"/>
          </a:xfrm>
        </p:spPr>
        <p:txBody>
          <a:bodyPr/>
          <a:lstStyle/>
          <a:p>
            <a:r>
              <a:rPr lang="en-US" dirty="0" smtClean="0"/>
              <a:t>Malayala Srinivasan</a:t>
            </a:r>
          </a:p>
          <a:p>
            <a:r>
              <a:rPr lang="en-US" dirty="0" smtClean="0"/>
              <a:t>Sr. Program Manager Lead</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422" y="2681116"/>
            <a:ext cx="7665578" cy="664797"/>
          </a:xfrm>
        </p:spPr>
        <p:txBody>
          <a:bodyPr/>
          <a:lstStyle/>
          <a:p>
            <a:r>
              <a:rPr smtClean="0"/>
              <a:t>Design </a:t>
            </a:r>
            <a:r>
              <a:rPr lang="en-US" dirty="0" smtClean="0"/>
              <a:t>For </a:t>
            </a:r>
            <a:r>
              <a:rPr smtClean="0"/>
              <a:t>Deployment</a:t>
            </a:r>
            <a:endParaRPr lang="en-IN" dirty="0"/>
          </a:p>
        </p:txBody>
      </p:sp>
      <p:sp>
        <p:nvSpPr>
          <p:cNvPr id="3" name="Subtitle 2"/>
          <p:cNvSpPr>
            <a:spLocks noGrp="1"/>
          </p:cNvSpPr>
          <p:nvPr>
            <p:ph type="subTitle" idx="1"/>
          </p:nvPr>
        </p:nvSpPr>
        <p:spPr/>
        <p:txBody>
          <a:bodyPr/>
          <a:lstStyle/>
          <a:p>
            <a:endParaRPr lang="en-IN"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Design For Deployment</a:t>
            </a:r>
            <a:endParaRPr lang="en-US" dirty="0"/>
          </a:p>
        </p:txBody>
      </p:sp>
      <p:sp>
        <p:nvSpPr>
          <p:cNvPr id="3" name="Content Placeholder 2"/>
          <p:cNvSpPr>
            <a:spLocks noGrp="1"/>
          </p:cNvSpPr>
          <p:nvPr>
            <p:ph idx="1"/>
          </p:nvPr>
        </p:nvSpPr>
        <p:spPr>
          <a:xfrm>
            <a:off x="382588" y="1414464"/>
            <a:ext cx="8380412" cy="3821046"/>
          </a:xfrm>
        </p:spPr>
        <p:txBody>
          <a:bodyPr/>
          <a:lstStyle/>
          <a:p>
            <a:r>
              <a:rPr lang="en-US" dirty="0" smtClean="0"/>
              <a:t>Consider the following deployment scenarios while developing Win7 Drivers</a:t>
            </a:r>
          </a:p>
          <a:p>
            <a:pPr lvl="1"/>
            <a:r>
              <a:rPr lang="en-US" dirty="0" smtClean="0"/>
              <a:t>Upgrade of Windows Vista to Windows 7</a:t>
            </a:r>
          </a:p>
          <a:p>
            <a:pPr lvl="2"/>
            <a:r>
              <a:rPr lang="en-US" dirty="0" smtClean="0"/>
              <a:t>Ensure Windows 7 drivers can handle the Vista based Connection Managers</a:t>
            </a:r>
          </a:p>
          <a:p>
            <a:pPr lvl="1"/>
            <a:r>
              <a:rPr lang="en-US" dirty="0" smtClean="0"/>
              <a:t>Devices can be used in Windows 7 as well as down-level Windows</a:t>
            </a:r>
          </a:p>
          <a:p>
            <a:pPr lvl="2"/>
            <a:r>
              <a:rPr lang="en-US" dirty="0" smtClean="0"/>
              <a:t>Develop single firmware supporting all Windows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Design For Deployment</a:t>
            </a:r>
            <a:endParaRPr lang="en-US" dirty="0"/>
          </a:p>
        </p:txBody>
      </p:sp>
      <p:sp>
        <p:nvSpPr>
          <p:cNvPr id="3" name="Content Placeholder 2"/>
          <p:cNvSpPr>
            <a:spLocks noGrp="1"/>
          </p:cNvSpPr>
          <p:nvPr>
            <p:ph idx="1"/>
          </p:nvPr>
        </p:nvSpPr>
        <p:spPr>
          <a:xfrm>
            <a:off x="382588" y="1414464"/>
            <a:ext cx="8380412" cy="2442720"/>
          </a:xfrm>
        </p:spPr>
        <p:txBody>
          <a:bodyPr/>
          <a:lstStyle/>
          <a:p>
            <a:r>
              <a:rPr lang="en-US" dirty="0" smtClean="0"/>
              <a:t>Driver distribution through </a:t>
            </a:r>
            <a:br>
              <a:rPr lang="en-US" dirty="0" smtClean="0"/>
            </a:br>
            <a:r>
              <a:rPr lang="en-US" dirty="0" smtClean="0"/>
              <a:t>Windows Update</a:t>
            </a:r>
          </a:p>
          <a:p>
            <a:pPr lvl="1"/>
            <a:r>
              <a:rPr lang="en-US" dirty="0" smtClean="0"/>
              <a:t>Must be INF based installation</a:t>
            </a:r>
          </a:p>
          <a:p>
            <a:pPr lvl="1"/>
            <a:r>
              <a:rPr lang="en-US" dirty="0" smtClean="0"/>
              <a:t>Firmware upgrades must be handled </a:t>
            </a:r>
            <a:br>
              <a:rPr lang="en-US" dirty="0" smtClean="0"/>
            </a:br>
            <a:r>
              <a:rPr lang="en-US" dirty="0" smtClean="0"/>
              <a:t>through Device Co-Installers</a:t>
            </a:r>
            <a:endParaRPr lang="en-IN"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422" y="2681116"/>
            <a:ext cx="7665578" cy="664797"/>
          </a:xfrm>
        </p:spPr>
        <p:txBody>
          <a:bodyPr/>
          <a:lstStyle/>
          <a:p>
            <a:r>
              <a:rPr smtClean="0"/>
              <a:t>Future Investments</a:t>
            </a:r>
            <a:endParaRPr lang="en-IN" dirty="0"/>
          </a:p>
        </p:txBody>
      </p:sp>
      <p:sp>
        <p:nvSpPr>
          <p:cNvPr id="3" name="Subtitle 2"/>
          <p:cNvSpPr>
            <a:spLocks noGrp="1"/>
          </p:cNvSpPr>
          <p:nvPr>
            <p:ph type="subTitle" idx="1"/>
          </p:nvPr>
        </p:nvSpPr>
        <p:spPr/>
        <p:txBody>
          <a:bodyPr/>
          <a:lstStyle/>
          <a:p>
            <a:endParaRPr lang="en-IN"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792480"/>
          <a:ext cx="9144000" cy="160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381000" y="2355850"/>
            <a:ext cx="4104632" cy="835200"/>
          </a:xfrm>
          <a:prstGeom prst="rect">
            <a:avLst/>
          </a:prstGeom>
          <a:ln>
            <a:headEnd type="none" w="med" len="med"/>
            <a:tailEnd type="none" w="med" len="med"/>
          </a:ln>
          <a:scene3d>
            <a:camera prst="orthographicFront"/>
            <a:lightRig rig="flat" dir="t"/>
          </a:scene3d>
        </p:spPr>
        <p:style>
          <a:lnRef idx="1">
            <a:schemeClr val="accent2"/>
          </a:lnRef>
          <a:fillRef idx="3">
            <a:schemeClr val="accent2"/>
          </a:fillRef>
          <a:effectRef idx="2">
            <a:schemeClr val="accent2"/>
          </a:effectRef>
          <a:fontRef idx="minor">
            <a:schemeClr val="lt1"/>
          </a:fontRef>
        </p:style>
      </p:sp>
      <p:sp>
        <p:nvSpPr>
          <p:cNvPr id="17" name="Rectangle 16"/>
          <p:cNvSpPr/>
          <p:nvPr/>
        </p:nvSpPr>
        <p:spPr>
          <a:xfrm>
            <a:off x="381000" y="2355850"/>
            <a:ext cx="4104632" cy="8352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latin typeface="Trebuchet MS" pitchFamily="34" charset="0"/>
              </a:rPr>
              <a:t>Build MB Platform</a:t>
            </a:r>
            <a:endParaRPr lang="en-IN" sz="2000" kern="1200" dirty="0">
              <a:effectLst>
                <a:outerShdw blurRad="38100" dist="38100" dir="2700000" algn="tl">
                  <a:srgbClr val="000000">
                    <a:alpha val="43137"/>
                  </a:srgbClr>
                </a:outerShdw>
              </a:effectLst>
              <a:latin typeface="Trebuchet MS" pitchFamily="34" charset="0"/>
            </a:endParaRPr>
          </a:p>
        </p:txBody>
      </p:sp>
      <p:sp>
        <p:nvSpPr>
          <p:cNvPr id="15" name="Rectangle 14"/>
          <p:cNvSpPr/>
          <p:nvPr/>
        </p:nvSpPr>
        <p:spPr>
          <a:xfrm>
            <a:off x="380999" y="3247793"/>
            <a:ext cx="3903675" cy="280907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382573" indent="-382573" defTabSz="912777" fontAlgn="base">
              <a:lnSpc>
                <a:spcPct val="90000"/>
              </a:lnSpc>
              <a:spcBef>
                <a:spcPts val="1167"/>
              </a:spcBef>
              <a:spcAft>
                <a:spcPct val="0"/>
              </a:spcAft>
              <a:buClr>
                <a:schemeClr val="tx2"/>
              </a:buClr>
              <a:buSzPct val="95000"/>
              <a:buBlip>
                <a:blip r:embed="rId7"/>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Driver Model and Logo</a:t>
            </a:r>
          </a:p>
          <a:p>
            <a:pPr marL="382573" indent="-382573" defTabSz="912777" fontAlgn="base">
              <a:lnSpc>
                <a:spcPct val="90000"/>
              </a:lnSpc>
              <a:spcBef>
                <a:spcPts val="1167"/>
              </a:spcBef>
              <a:spcAft>
                <a:spcPct val="0"/>
              </a:spcAft>
              <a:buClr>
                <a:schemeClr val="tx2"/>
              </a:buClr>
              <a:buSzPct val="95000"/>
              <a:buBlip>
                <a:blip r:embed="rId7"/>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API</a:t>
            </a:r>
            <a:endParaRPr lang="en-IN"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82573" indent="-382573" defTabSz="912777" fontAlgn="base">
              <a:lnSpc>
                <a:spcPct val="90000"/>
              </a:lnSpc>
              <a:spcBef>
                <a:spcPts val="1167"/>
              </a:spcBef>
              <a:spcAft>
                <a:spcPct val="0"/>
              </a:spcAft>
              <a:buClr>
                <a:schemeClr val="tx2"/>
              </a:buClr>
              <a:buSzPct val="95000"/>
              <a:buBlip>
                <a:blip r:embed="rId7"/>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Diagnostics</a:t>
            </a:r>
            <a:endParaRPr lang="en-IN"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82573" indent="-382573" defTabSz="912777" fontAlgn="base">
              <a:lnSpc>
                <a:spcPct val="90000"/>
              </a:lnSpc>
              <a:spcBef>
                <a:spcPts val="1167"/>
              </a:spcBef>
              <a:spcAft>
                <a:spcPct val="0"/>
              </a:spcAft>
              <a:buClr>
                <a:schemeClr val="tx2"/>
              </a:buClr>
              <a:buSzPct val="95000"/>
              <a:buBlip>
                <a:blip r:embed="rId7"/>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Connection Management</a:t>
            </a:r>
            <a:endParaRPr lang="en-IN"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11"/>
          <p:cNvSpPr/>
          <p:nvPr/>
        </p:nvSpPr>
        <p:spPr>
          <a:xfrm>
            <a:off x="4658368" y="2355850"/>
            <a:ext cx="4104632" cy="835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sp>
      <p:sp>
        <p:nvSpPr>
          <p:cNvPr id="13" name="Rectangle 12"/>
          <p:cNvSpPr/>
          <p:nvPr/>
        </p:nvSpPr>
        <p:spPr>
          <a:xfrm>
            <a:off x="4658368" y="2355850"/>
            <a:ext cx="4104632" cy="8352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latin typeface="Trebuchet MS" pitchFamily="34" charset="0"/>
              </a:rPr>
              <a:t>Enable Ubiquitous Networking</a:t>
            </a:r>
            <a:endParaRPr lang="en-IN" sz="2000" kern="1200" dirty="0">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4572001" y="3247793"/>
            <a:ext cx="4191000" cy="26201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382573" indent="-382573" defTabSz="912777" fontAlgn="base">
              <a:lnSpc>
                <a:spcPct val="90000"/>
              </a:lnSpc>
              <a:spcBef>
                <a:spcPts val="1167"/>
              </a:spcBef>
              <a:spcAft>
                <a:spcPct val="0"/>
              </a:spcAft>
              <a:buClr>
                <a:schemeClr val="tx2"/>
              </a:buClr>
              <a:buSzPct val="95000"/>
              <a:buBlip>
                <a:blip r:embed="rId7"/>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Rich enterprise policy management</a:t>
            </a:r>
            <a:endParaRPr lang="en-IN"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82573" indent="-382573" defTabSz="912777" fontAlgn="base">
              <a:lnSpc>
                <a:spcPct val="90000"/>
              </a:lnSpc>
              <a:spcBef>
                <a:spcPts val="1167"/>
              </a:spcBef>
              <a:spcAft>
                <a:spcPct val="0"/>
              </a:spcAft>
              <a:buClr>
                <a:schemeClr val="tx2"/>
              </a:buClr>
              <a:buSzPct val="95000"/>
              <a:buBlip>
                <a:blip r:embed="rId7"/>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Service </a:t>
            </a: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Activation </a:t>
            </a:r>
            <a:b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and </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Provisioning</a:t>
            </a:r>
            <a:endParaRPr lang="en-IN"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6" name="Content Placeholder 5"/>
          <p:cNvSpPr>
            <a:spLocks noGrp="1"/>
          </p:cNvSpPr>
          <p:nvPr>
            <p:ph idx="1"/>
          </p:nvPr>
        </p:nvSpPr>
        <p:spPr>
          <a:xfrm>
            <a:off x="382588" y="1414464"/>
            <a:ext cx="8380412" cy="4319644"/>
          </a:xfrm>
        </p:spPr>
        <p:txBody>
          <a:bodyPr/>
          <a:lstStyle/>
          <a:p>
            <a:pPr lvl="0"/>
            <a:r>
              <a:rPr lang="en-US" sz="2400" dirty="0" smtClean="0"/>
              <a:t>Develop NDIS6.20 drivers compliant with Mobile Broadband Driver Model</a:t>
            </a:r>
            <a:endParaRPr lang="en-IN" sz="2400" dirty="0" smtClean="0"/>
          </a:p>
          <a:p>
            <a:pPr lvl="1"/>
            <a:r>
              <a:rPr lang="en-IN" sz="2000" dirty="0" smtClean="0"/>
              <a:t>MB devices must be NDIS6.20-based to get logo.</a:t>
            </a:r>
          </a:p>
          <a:p>
            <a:pPr lvl="1"/>
            <a:r>
              <a:rPr lang="en-US" sz="2000" dirty="0" smtClean="0"/>
              <a:t>Refer to Mobile Broadband Whitepaper for multi-stage development model</a:t>
            </a:r>
          </a:p>
          <a:p>
            <a:pPr lvl="1"/>
            <a:r>
              <a:rPr lang="en-US" sz="2000" dirty="0" smtClean="0"/>
              <a:t>Design drivers taking deployment scenarios into consideration</a:t>
            </a:r>
            <a:endParaRPr lang="en-IN" sz="2400" dirty="0" smtClean="0"/>
          </a:p>
          <a:p>
            <a:pPr lvl="0"/>
            <a:r>
              <a:rPr lang="en-IN" sz="2400" dirty="0" smtClean="0"/>
              <a:t>Test commercially deployed Mobile Broadband device solutions in Windows 7</a:t>
            </a:r>
          </a:p>
          <a:p>
            <a:pPr lvl="0"/>
            <a:r>
              <a:rPr lang="en-IN" sz="2400" dirty="0" smtClean="0"/>
              <a:t>Review Mobile Broadband device logo requirements and send us feedback</a:t>
            </a:r>
          </a:p>
          <a:p>
            <a:pPr lvl="0"/>
            <a:r>
              <a:rPr lang="en-IN" sz="2400" dirty="0" smtClean="0"/>
              <a:t>Contact us at </a:t>
            </a:r>
            <a:r>
              <a:rPr lang="en-IN" sz="2400" dirty="0" smtClean="0">
                <a:hlinkClick r:id="rId3"/>
              </a:rPr>
              <a:t>win7mb@microsoft.com</a:t>
            </a:r>
            <a:r>
              <a:rPr lang="en-IN" sz="2400" dirty="0" smtClean="0"/>
              <a:t> </a:t>
            </a:r>
            <a:endParaRPr lang="en-US" sz="24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a:xfrm>
            <a:off x="382588" y="1414464"/>
            <a:ext cx="8380412" cy="4707955"/>
          </a:xfrm>
        </p:spPr>
        <p:txBody>
          <a:bodyPr/>
          <a:lstStyle/>
          <a:p>
            <a:r>
              <a:rPr lang="en-US" sz="1600" dirty="0" smtClean="0"/>
              <a:t>Mobile Broadband Logo Requirements on </a:t>
            </a:r>
            <a:r>
              <a:rPr lang="en-US" sz="1600" dirty="0" smtClean="0">
                <a:hlinkClick r:id="rId3"/>
              </a:rPr>
              <a:t>https://winqual.microsoft.com/</a:t>
            </a:r>
            <a:endParaRPr lang="en-US" sz="1600" dirty="0" smtClean="0"/>
          </a:p>
          <a:p>
            <a:pPr lvl="1"/>
            <a:r>
              <a:rPr lang="en-US" sz="1400" dirty="0" smtClean="0"/>
              <a:t>Log in, click on the </a:t>
            </a:r>
            <a:r>
              <a:rPr lang="en-US" sz="1400" dirty="0" err="1" smtClean="0"/>
              <a:t>Logopoint</a:t>
            </a:r>
            <a:r>
              <a:rPr lang="en-US" sz="1400" dirty="0" smtClean="0"/>
              <a:t> link on the left side menu, and search for “MBN” requirements</a:t>
            </a:r>
          </a:p>
          <a:p>
            <a:r>
              <a:rPr lang="en-US" sz="1600" dirty="0" smtClean="0"/>
              <a:t>WDK Documentation on MSDN</a:t>
            </a:r>
          </a:p>
          <a:p>
            <a:pPr lvl="1"/>
            <a:r>
              <a:rPr lang="en-US" sz="1400" dirty="0" smtClean="0"/>
              <a:t>Porting NDIS 5.x Drivers to NDIS 6.0  - </a:t>
            </a:r>
            <a:r>
              <a:rPr lang="en-US" sz="1400" dirty="0" smtClean="0">
                <a:hlinkClick r:id="rId4"/>
              </a:rPr>
              <a:t>http://msdn.microsoft.com/hi-in/library/ms795567(en-us).aspx</a:t>
            </a:r>
            <a:endParaRPr lang="en-US" sz="1400" dirty="0" smtClean="0"/>
          </a:p>
          <a:p>
            <a:pPr lvl="1"/>
            <a:r>
              <a:rPr lang="en-US" sz="1400" dirty="0" smtClean="0"/>
              <a:t>IP Helper - </a:t>
            </a:r>
            <a:r>
              <a:rPr lang="en-US" sz="1400" dirty="0" smtClean="0">
                <a:hlinkClick r:id="rId5"/>
              </a:rPr>
              <a:t>http://msdn.microsoft.com/hi-in/library/bb742902(en-us).aspx</a:t>
            </a:r>
            <a:endParaRPr lang="en-US" sz="1400" dirty="0" smtClean="0"/>
          </a:p>
          <a:p>
            <a:r>
              <a:rPr lang="en-US" sz="1600" dirty="0" smtClean="0"/>
              <a:t>WDK documentation </a:t>
            </a:r>
          </a:p>
          <a:p>
            <a:pPr lvl="1"/>
            <a:r>
              <a:rPr lang="en-US" sz="1400" dirty="0" smtClean="0"/>
              <a:t>Mobile Broadband Driver Model Specification</a:t>
            </a:r>
          </a:p>
          <a:p>
            <a:pPr lvl="1"/>
            <a:r>
              <a:rPr lang="en-US" sz="1400" dirty="0" smtClean="0"/>
              <a:t>Mobile Broadband Driver Test App (</a:t>
            </a:r>
            <a:r>
              <a:rPr lang="en-US" sz="1400" dirty="0" err="1" smtClean="0"/>
              <a:t>WwanDriverTestApp</a:t>
            </a:r>
            <a:r>
              <a:rPr lang="en-US" sz="1400" dirty="0" smtClean="0"/>
              <a:t>)</a:t>
            </a:r>
          </a:p>
          <a:p>
            <a:pPr lvl="1"/>
            <a:r>
              <a:rPr lang="en-US" sz="1400" dirty="0" smtClean="0"/>
              <a:t>NDIS 6.20</a:t>
            </a:r>
          </a:p>
          <a:p>
            <a:r>
              <a:rPr lang="en-US" sz="1600" dirty="0" smtClean="0"/>
              <a:t>Windows Logo Kit (WLK) </a:t>
            </a:r>
          </a:p>
          <a:p>
            <a:pPr lvl="1"/>
            <a:r>
              <a:rPr lang="en-US" sz="1400" dirty="0" smtClean="0"/>
              <a:t>Mobile Broadband Logo Tests</a:t>
            </a:r>
          </a:p>
          <a:p>
            <a:r>
              <a:rPr lang="en-US" sz="1600" dirty="0" smtClean="0"/>
              <a:t>WHDC Web site at </a:t>
            </a:r>
            <a:r>
              <a:rPr lang="en-US" sz="1600" dirty="0" smtClean="0">
                <a:hlinkClick r:id="rId6"/>
              </a:rPr>
              <a:t>http://www.microsoft.com/whdc/default.mspx</a:t>
            </a:r>
            <a:endParaRPr lang="en-US" sz="1600" dirty="0" smtClean="0"/>
          </a:p>
          <a:p>
            <a:pPr lvl="1"/>
            <a:r>
              <a:rPr lang="en-US" sz="1400" dirty="0" smtClean="0"/>
              <a:t>Mobile Broadband Driver Development White Paper</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Resources</a:t>
            </a:r>
            <a:endParaRPr lang="en-US" dirty="0"/>
          </a:p>
        </p:txBody>
      </p:sp>
      <p:sp>
        <p:nvSpPr>
          <p:cNvPr id="7" name="Content Placeholder 2"/>
          <p:cNvSpPr>
            <a:spLocks noGrp="1"/>
          </p:cNvSpPr>
          <p:nvPr>
            <p:ph idx="1"/>
          </p:nvPr>
        </p:nvSpPr>
        <p:spPr>
          <a:xfrm>
            <a:off x="382588" y="1414464"/>
            <a:ext cx="8380412" cy="4901855"/>
          </a:xfrm>
        </p:spPr>
        <p:txBody>
          <a:bodyPr/>
          <a:lstStyle/>
          <a:p>
            <a:r>
              <a:rPr lang="en-US" dirty="0" err="1" smtClean="0"/>
              <a:t>WinHEC</a:t>
            </a:r>
            <a:r>
              <a:rPr lang="en-US" dirty="0" smtClean="0"/>
              <a:t> 2008 Session Resources</a:t>
            </a:r>
          </a:p>
          <a:p>
            <a:pPr lvl="1"/>
            <a:r>
              <a:rPr lang="en-IN" dirty="0" smtClean="0"/>
              <a:t>NDIS 6.20: Overview of Changes and Enhancements in Windows 7 </a:t>
            </a:r>
          </a:p>
          <a:p>
            <a:pPr lvl="1"/>
            <a:r>
              <a:rPr lang="en-IN" dirty="0" smtClean="0"/>
              <a:t>NDIS 6.20: Core Network Power Management Fundamentals</a:t>
            </a:r>
          </a:p>
          <a:p>
            <a:pPr lvl="1"/>
            <a:r>
              <a:rPr lang="en-IN" dirty="0" smtClean="0"/>
              <a:t>Unified Tracing and Network Diagnostics Framework for Windows 7 </a:t>
            </a:r>
          </a:p>
          <a:p>
            <a:pPr lvl="1"/>
            <a:r>
              <a:rPr lang="en-IN" dirty="0" smtClean="0"/>
              <a:t>Distributing Drivers on Windows Update </a:t>
            </a:r>
            <a:endParaRPr lang="en-US" dirty="0" smtClean="0"/>
          </a:p>
          <a:p>
            <a:pPr lvl="1"/>
            <a:r>
              <a:rPr lang="en-IN" dirty="0" smtClean="0"/>
              <a:t>Extending Device Installation with </a:t>
            </a:r>
            <a:br>
              <a:rPr lang="en-IN" dirty="0" smtClean="0"/>
            </a:br>
            <a:r>
              <a:rPr lang="en-IN" dirty="0" smtClean="0"/>
              <a:t>Co-Installers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Related Sessions</a:t>
            </a:r>
            <a:endParaRPr lang="en-IN" dirty="0"/>
          </a:p>
        </p:txBody>
      </p:sp>
      <p:graphicFrame>
        <p:nvGraphicFramePr>
          <p:cNvPr id="4" name="Table 3"/>
          <p:cNvGraphicFramePr>
            <a:graphicFrameLocks noGrp="1"/>
          </p:cNvGraphicFramePr>
          <p:nvPr/>
        </p:nvGraphicFramePr>
        <p:xfrm>
          <a:off x="381000" y="1417638"/>
          <a:ext cx="8382000" cy="3440688"/>
        </p:xfrm>
        <a:graphic>
          <a:graphicData uri="http://schemas.openxmlformats.org/drawingml/2006/table">
            <a:tbl>
              <a:tblPr firstRow="1" bandRow="1">
                <a:tableStyleId>{1FECB4D8-DB02-4DC6-A0A2-4F2EBAE1DC90}</a:tableStyleId>
              </a:tblPr>
              <a:tblGrid>
                <a:gridCol w="5975951"/>
                <a:gridCol w="2406049"/>
              </a:tblGrid>
              <a:tr h="880575">
                <a:tc>
                  <a:txBody>
                    <a:bodyPr/>
                    <a:lstStyle/>
                    <a:p>
                      <a:pPr algn="ctr"/>
                      <a:r>
                        <a:rPr lang="en-US" sz="2000" dirty="0" smtClean="0">
                          <a:latin typeface="Trebuchet MS" pitchFamily="34" charset="0"/>
                        </a:rPr>
                        <a:t>Session</a:t>
                      </a:r>
                      <a:endParaRPr lang="en-US" sz="2000" dirty="0">
                        <a:solidFill>
                          <a:schemeClr val="bg2"/>
                        </a:solidFill>
                        <a:latin typeface="Trebuchet MS" pitchFamily="34" charset="0"/>
                      </a:endParaRPr>
                    </a:p>
                  </a:txBody>
                  <a:tcPr anchor="ctr"/>
                </a:tc>
                <a:tc>
                  <a:txBody>
                    <a:bodyPr/>
                    <a:lstStyle/>
                    <a:p>
                      <a:pPr algn="ctr"/>
                      <a:r>
                        <a:rPr lang="en-US" sz="2000" dirty="0" smtClean="0">
                          <a:latin typeface="Trebuchet MS" pitchFamily="34" charset="0"/>
                        </a:rPr>
                        <a:t>Day</a:t>
                      </a:r>
                      <a:r>
                        <a:rPr lang="en-US" sz="2000" baseline="0" dirty="0" smtClean="0">
                          <a:latin typeface="Trebuchet MS" pitchFamily="34" charset="0"/>
                        </a:rPr>
                        <a:t>/Time</a:t>
                      </a:r>
                      <a:endParaRPr lang="en-US" sz="2000" dirty="0">
                        <a:solidFill>
                          <a:schemeClr val="bg2"/>
                        </a:solidFill>
                        <a:latin typeface="Trebuchet MS" pitchFamily="34" charset="0"/>
                      </a:endParaRPr>
                    </a:p>
                  </a:txBody>
                  <a:tcPr anchor="ctr"/>
                </a:tc>
              </a:tr>
              <a:tr h="853371">
                <a:tc>
                  <a:txBody>
                    <a:bodyPr/>
                    <a:lstStyle/>
                    <a:p>
                      <a:pPr marL="284163" lvl="0" indent="-284163" fontAlgn="base">
                        <a:spcBef>
                          <a:spcPct val="30000"/>
                        </a:spcBef>
                        <a:spcAft>
                          <a:spcPct val="30000"/>
                        </a:spcAft>
                        <a:buFont typeface="Arial" pitchFamily="34" charset="0"/>
                        <a:buNone/>
                      </a:pPr>
                      <a:r>
                        <a:rPr lang="en-US" sz="1600" dirty="0" smtClean="0">
                          <a:latin typeface="Trebuchet MS" pitchFamily="34" charset="0"/>
                        </a:rPr>
                        <a:t>Windows 7:  Mobile Broadband APIs</a:t>
                      </a:r>
                    </a:p>
                  </a:txBody>
                  <a:tcPr anchor="ctr"/>
                </a:tc>
                <a:tc>
                  <a:txBody>
                    <a:bodyPr/>
                    <a:lstStyle/>
                    <a:p>
                      <a:r>
                        <a:rPr lang="en-US" sz="1600" dirty="0" smtClean="0">
                          <a:latin typeface="Trebuchet MS" pitchFamily="34" charset="0"/>
                        </a:rPr>
                        <a:t>7</a:t>
                      </a:r>
                      <a:r>
                        <a:rPr lang="en-US" sz="1600" baseline="30000" dirty="0" smtClean="0">
                          <a:latin typeface="Trebuchet MS" pitchFamily="34" charset="0"/>
                        </a:rPr>
                        <a:t>th</a:t>
                      </a:r>
                      <a:r>
                        <a:rPr lang="en-US" sz="1600" baseline="0" dirty="0" smtClean="0">
                          <a:latin typeface="Trebuchet MS" pitchFamily="34" charset="0"/>
                        </a:rPr>
                        <a:t> Nov: </a:t>
                      </a:r>
                    </a:p>
                    <a:p>
                      <a:r>
                        <a:rPr lang="en-US" sz="1600" dirty="0" smtClean="0">
                          <a:latin typeface="Trebuchet MS" pitchFamily="34" charset="0"/>
                        </a:rPr>
                        <a:t>9.45AM – 10.45AM</a:t>
                      </a:r>
                      <a:endParaRPr lang="en-US" sz="1600" dirty="0">
                        <a:latin typeface="Trebuchet MS" pitchFamily="34" charset="0"/>
                      </a:endParaRPr>
                    </a:p>
                  </a:txBody>
                  <a:tcPr anchor="ctr"/>
                </a:tc>
              </a:tr>
              <a:tr h="853371">
                <a:tc>
                  <a:txBody>
                    <a:bodyPr/>
                    <a:lstStyle/>
                    <a:p>
                      <a:pPr marL="284163" lvl="0" indent="-284163" algn="l" rtl="0" fontAlgn="base">
                        <a:spcBef>
                          <a:spcPct val="30000"/>
                        </a:spcBef>
                        <a:spcAft>
                          <a:spcPct val="30000"/>
                        </a:spcAft>
                        <a:buFont typeface="Arial" pitchFamily="34" charset="0"/>
                        <a:buNone/>
                      </a:pPr>
                      <a:r>
                        <a:rPr lang="en-IN" sz="1600" dirty="0" smtClean="0">
                          <a:latin typeface="Trebuchet MS" pitchFamily="34" charset="0"/>
                        </a:rPr>
                        <a:t>New Windows Logo Program for Mobile Broadband Devices</a:t>
                      </a:r>
                      <a:endParaRPr lang="en-US" sz="1600" b="0" kern="1200" baseline="0" dirty="0">
                        <a:solidFill>
                          <a:schemeClr val="bg2"/>
                        </a:solidFill>
                        <a:latin typeface="Trebuchet MS" pitchFamily="34" charset="0"/>
                        <a:ea typeface="+mn-ea"/>
                        <a:cs typeface="Segoe UI" pitchFamily="34" charset="0"/>
                      </a:endParaRPr>
                    </a:p>
                  </a:txBody>
                  <a:tcPr anchor="ctr"/>
                </a:tc>
                <a:tc>
                  <a:txBody>
                    <a:bodyPr/>
                    <a:lstStyle/>
                    <a:p>
                      <a:r>
                        <a:rPr lang="en-US" sz="1600" dirty="0" smtClean="0">
                          <a:latin typeface="Trebuchet MS" pitchFamily="34" charset="0"/>
                        </a:rPr>
                        <a:t>7</a:t>
                      </a:r>
                      <a:r>
                        <a:rPr lang="en-US" sz="1600" baseline="30000" dirty="0" smtClean="0">
                          <a:latin typeface="Trebuchet MS" pitchFamily="34" charset="0"/>
                        </a:rPr>
                        <a:t>th</a:t>
                      </a:r>
                      <a:r>
                        <a:rPr lang="en-US" sz="1600" dirty="0" smtClean="0">
                          <a:latin typeface="Trebuchet MS" pitchFamily="34" charset="0"/>
                        </a:rPr>
                        <a:t> Nov: </a:t>
                      </a:r>
                    </a:p>
                    <a:p>
                      <a:r>
                        <a:rPr lang="en-US" sz="1600" dirty="0" smtClean="0">
                          <a:latin typeface="Trebuchet MS" pitchFamily="34" charset="0"/>
                        </a:rPr>
                        <a:t>11AM</a:t>
                      </a:r>
                      <a:r>
                        <a:rPr lang="en-US" sz="1600" baseline="0" dirty="0" smtClean="0">
                          <a:latin typeface="Trebuchet MS" pitchFamily="34" charset="0"/>
                        </a:rPr>
                        <a:t> – 12 Noon</a:t>
                      </a:r>
                      <a:endParaRPr lang="en-US" sz="1600" dirty="0" smtClean="0">
                        <a:latin typeface="Trebuchet MS" pitchFamily="34" charset="0"/>
                      </a:endParaRPr>
                    </a:p>
                  </a:txBody>
                  <a:tcPr anchor="ctr"/>
                </a:tc>
              </a:tr>
              <a:tr h="853371">
                <a:tc>
                  <a:txBody>
                    <a:bodyPr/>
                    <a:lstStyle/>
                    <a:p>
                      <a:pPr marL="284163" lvl="0" indent="-284163" algn="l" rtl="0" fontAlgn="base">
                        <a:spcBef>
                          <a:spcPct val="30000"/>
                        </a:spcBef>
                        <a:spcAft>
                          <a:spcPct val="30000"/>
                        </a:spcAft>
                        <a:buFont typeface="Arial" pitchFamily="34" charset="0"/>
                        <a:buNone/>
                      </a:pPr>
                      <a:r>
                        <a:rPr lang="en-IN" sz="1600" kern="1200" baseline="0" dirty="0" smtClean="0">
                          <a:latin typeface="Trebuchet MS" pitchFamily="34" charset="0"/>
                        </a:rPr>
                        <a:t>Discussion:  Making Drivers Available on Windows</a:t>
                      </a:r>
                      <a:endParaRPr lang="en-US" sz="1600" b="0" kern="1200" baseline="0" dirty="0">
                        <a:solidFill>
                          <a:schemeClr val="bg2"/>
                        </a:solidFill>
                        <a:latin typeface="Trebuchet MS" pitchFamily="34" charset="0"/>
                        <a:ea typeface="+mn-ea"/>
                        <a:cs typeface="Segoe UI" pitchFamily="34" charset="0"/>
                      </a:endParaRPr>
                    </a:p>
                  </a:txBody>
                  <a:tcPr anchor="ctr"/>
                </a:tc>
                <a:tc>
                  <a:txBody>
                    <a:bodyPr/>
                    <a:lstStyle/>
                    <a:p>
                      <a:r>
                        <a:rPr lang="en-US" sz="1600" dirty="0" smtClean="0">
                          <a:latin typeface="Trebuchet MS" pitchFamily="34" charset="0"/>
                        </a:rPr>
                        <a:t>7</a:t>
                      </a:r>
                      <a:r>
                        <a:rPr lang="en-US" sz="1600" baseline="30000" dirty="0" smtClean="0">
                          <a:latin typeface="Trebuchet MS" pitchFamily="34" charset="0"/>
                        </a:rPr>
                        <a:t>th</a:t>
                      </a:r>
                      <a:r>
                        <a:rPr lang="en-US" sz="1600" dirty="0" smtClean="0">
                          <a:latin typeface="Trebuchet MS" pitchFamily="34" charset="0"/>
                        </a:rPr>
                        <a:t> Nov:</a:t>
                      </a:r>
                    </a:p>
                    <a:p>
                      <a:r>
                        <a:rPr lang="en-US" sz="1600" dirty="0" smtClean="0">
                          <a:latin typeface="Trebuchet MS" pitchFamily="34" charset="0"/>
                        </a:rPr>
                        <a:t>3.30PM –</a:t>
                      </a:r>
                      <a:r>
                        <a:rPr lang="en-US" sz="1600" baseline="0" dirty="0" smtClean="0">
                          <a:latin typeface="Trebuchet MS" pitchFamily="34" charset="0"/>
                        </a:rPr>
                        <a:t> 4.30PM</a:t>
                      </a:r>
                      <a:endParaRPr lang="en-US" sz="1600" dirty="0" smtClean="0">
                        <a:latin typeface="Trebuchet MS" pitchFamily="34" charset="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822" y="2397636"/>
            <a:ext cx="6669887" cy="1495794"/>
          </a:xfrm>
        </p:spPr>
        <p:txBody>
          <a:bodyPr/>
          <a:lstStyle/>
          <a:p>
            <a:r>
              <a:rPr lang="en-IN" sz="3600" b="1" dirty="0" smtClean="0">
                <a:ln>
                  <a:noFill/>
                </a:ln>
                <a:solidFill>
                  <a:schemeClr val="hlink"/>
                </a:solidFill>
                <a:effectLst/>
                <a:latin typeface="Arial" pitchFamily="34" charset="0"/>
                <a:cs typeface="Arial" pitchFamily="34" charset="0"/>
              </a:rPr>
              <a:t>Windows 7 Mobile Broadband</a:t>
            </a:r>
            <a:br>
              <a:rPr lang="en-IN" sz="3600" b="1" dirty="0" smtClean="0">
                <a:ln>
                  <a:noFill/>
                </a:ln>
                <a:solidFill>
                  <a:schemeClr val="hlink"/>
                </a:solidFill>
                <a:effectLst/>
                <a:latin typeface="Arial" pitchFamily="34" charset="0"/>
                <a:cs typeface="Arial" pitchFamily="34" charset="0"/>
              </a:rPr>
            </a:br>
            <a:r>
              <a:rPr lang="en-IN" sz="3600" dirty="0" smtClean="0">
                <a:ln>
                  <a:noFill/>
                </a:ln>
                <a:solidFill>
                  <a:schemeClr val="hlink"/>
                </a:solidFill>
                <a:effectLst/>
                <a:latin typeface="Arial" pitchFamily="34" charset="0"/>
                <a:cs typeface="Arial" pitchFamily="34" charset="0"/>
              </a:rPr>
              <a:t>demo using </a:t>
            </a:r>
            <a:br>
              <a:rPr lang="en-IN" sz="3600" dirty="0" smtClean="0">
                <a:ln>
                  <a:noFill/>
                </a:ln>
                <a:solidFill>
                  <a:schemeClr val="hlink"/>
                </a:solidFill>
                <a:effectLst/>
                <a:latin typeface="Arial" pitchFamily="34" charset="0"/>
                <a:cs typeface="Arial" pitchFamily="34" charset="0"/>
              </a:rPr>
            </a:br>
            <a:r>
              <a:rPr lang="en-IN" sz="3600" b="1" dirty="0" smtClean="0">
                <a:ln>
                  <a:noFill/>
                </a:ln>
                <a:solidFill>
                  <a:schemeClr val="hlink"/>
                </a:solidFill>
                <a:effectLst/>
                <a:latin typeface="Arial" pitchFamily="34" charset="0"/>
                <a:cs typeface="Arial" pitchFamily="34" charset="0"/>
              </a:rPr>
              <a:t>Sierra Wireless HSPA modems</a:t>
            </a:r>
            <a:endParaRPr lang="en-IN" sz="3600" dirty="0"/>
          </a:p>
        </p:txBody>
      </p:sp>
      <p:sp>
        <p:nvSpPr>
          <p:cNvPr id="4" name="Subtitle 3"/>
          <p:cNvSpPr>
            <a:spLocks noGrp="1"/>
          </p:cNvSpPr>
          <p:nvPr>
            <p:ph type="subTitle" idx="1"/>
          </p:nvPr>
        </p:nvSpPr>
        <p:spPr>
          <a:xfrm>
            <a:off x="2556405" y="4214106"/>
            <a:ext cx="5970561" cy="1329595"/>
          </a:xfrm>
        </p:spPr>
        <p:txBody>
          <a:bodyPr/>
          <a:lstStyle/>
          <a:p>
            <a:r>
              <a:rPr lang="en-US" dirty="0" smtClean="0"/>
              <a:t>Graeme Harfman</a:t>
            </a:r>
            <a:br>
              <a:rPr lang="en-US" dirty="0" smtClean="0"/>
            </a:br>
            <a:r>
              <a:rPr lang="en-US" dirty="0" smtClean="0"/>
              <a:t>Director of Software Marketing</a:t>
            </a:r>
            <a:br>
              <a:rPr lang="en-US" dirty="0" smtClean="0"/>
            </a:br>
            <a:r>
              <a:rPr lang="en-US" dirty="0" smtClean="0"/>
              <a:t>Sierra Wireless Inc.</a:t>
            </a:r>
            <a:endParaRPr lang="en-IN"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3511731"/>
          </a:xfrm>
        </p:spPr>
        <p:txBody>
          <a:bodyPr/>
          <a:lstStyle/>
          <a:p>
            <a:r>
              <a:rPr lang="en-US" dirty="0" smtClean="0"/>
              <a:t>Windows 7:  Mobile Broadband</a:t>
            </a:r>
          </a:p>
          <a:p>
            <a:r>
              <a:rPr lang="en-US" dirty="0" smtClean="0"/>
              <a:t>Debug and Test Tools</a:t>
            </a:r>
          </a:p>
          <a:p>
            <a:r>
              <a:rPr lang="en-US" dirty="0" smtClean="0"/>
              <a:t>Design for Deployment</a:t>
            </a:r>
          </a:p>
          <a:p>
            <a:r>
              <a:rPr lang="en-US" dirty="0" smtClean="0"/>
              <a:t>Roadmap</a:t>
            </a:r>
          </a:p>
          <a:p>
            <a:r>
              <a:rPr lang="en-US" dirty="0" smtClean="0"/>
              <a:t>Call To Action</a:t>
            </a:r>
          </a:p>
          <a:p>
            <a:r>
              <a:rPr lang="en-US" dirty="0" smtClean="0"/>
              <a:t>Demo</a:t>
            </a:r>
            <a:endParaRPr lang="en-IN"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03" name="AutoShape 27"/>
          <p:cNvSpPr>
            <a:spLocks noChangeArrowheads="1"/>
          </p:cNvSpPr>
          <p:nvPr/>
        </p:nvSpPr>
        <p:spPr bwMode="auto">
          <a:xfrm>
            <a:off x="7005638" y="3460750"/>
            <a:ext cx="1806575" cy="173990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n-IN"/>
          </a:p>
        </p:txBody>
      </p:sp>
      <p:sp>
        <p:nvSpPr>
          <p:cNvPr id="50202" name="AutoShape 26"/>
          <p:cNvSpPr>
            <a:spLocks noChangeArrowheads="1"/>
          </p:cNvSpPr>
          <p:nvPr/>
        </p:nvSpPr>
        <p:spPr bwMode="auto">
          <a:xfrm>
            <a:off x="4878388" y="3467100"/>
            <a:ext cx="1806575" cy="173990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n-IN"/>
          </a:p>
        </p:txBody>
      </p:sp>
      <p:sp>
        <p:nvSpPr>
          <p:cNvPr id="50201" name="AutoShape 25"/>
          <p:cNvSpPr>
            <a:spLocks noChangeArrowheads="1"/>
          </p:cNvSpPr>
          <p:nvPr/>
        </p:nvSpPr>
        <p:spPr bwMode="auto">
          <a:xfrm>
            <a:off x="2773363" y="3473450"/>
            <a:ext cx="1806575" cy="173990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n-IN"/>
          </a:p>
        </p:txBody>
      </p:sp>
      <p:sp>
        <p:nvSpPr>
          <p:cNvPr id="50199" name="AutoShape 23"/>
          <p:cNvSpPr>
            <a:spLocks noChangeArrowheads="1"/>
          </p:cNvSpPr>
          <p:nvPr/>
        </p:nvSpPr>
        <p:spPr bwMode="auto">
          <a:xfrm>
            <a:off x="646113" y="3457575"/>
            <a:ext cx="1806575" cy="173990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n-IN"/>
          </a:p>
        </p:txBody>
      </p:sp>
      <p:sp>
        <p:nvSpPr>
          <p:cNvPr id="50178" name="Slide Number Placeholder 1"/>
          <p:cNvSpPr txBox="1">
            <a:spLocks noGrp="1"/>
          </p:cNvSpPr>
          <p:nvPr/>
        </p:nvSpPr>
        <p:spPr bwMode="auto">
          <a:xfrm>
            <a:off x="7010400" y="6583363"/>
            <a:ext cx="2133600" cy="274637"/>
          </a:xfrm>
          <a:prstGeom prst="rect">
            <a:avLst/>
          </a:prstGeom>
          <a:noFill/>
          <a:ln w="57150" algn="ctr">
            <a:noFill/>
            <a:miter lim="800000"/>
            <a:headEnd/>
            <a:tailEnd/>
          </a:ln>
        </p:spPr>
        <p:txBody>
          <a:bodyPr>
            <a:spAutoFit/>
          </a:bodyPr>
          <a:lstStyle/>
          <a:p>
            <a:pPr algn="r" eaLnBrk="0" hangingPunct="0">
              <a:spcBef>
                <a:spcPct val="50000"/>
              </a:spcBef>
            </a:pPr>
            <a:fld id="{0774B760-A957-44A6-9775-5AD2199CF60C}" type="slidenum">
              <a:rPr lang="en-US" sz="1200">
                <a:solidFill>
                  <a:srgbClr val="000000"/>
                </a:solidFill>
                <a:latin typeface="Arial Narrow" pitchFamily="34" charset="0"/>
              </a:rPr>
              <a:pPr algn="r" eaLnBrk="0" hangingPunct="0">
                <a:spcBef>
                  <a:spcPct val="50000"/>
                </a:spcBef>
              </a:pPr>
              <a:t>30</a:t>
            </a:fld>
            <a:endParaRPr lang="en-US" sz="1200">
              <a:solidFill>
                <a:srgbClr val="000000"/>
              </a:solidFill>
              <a:latin typeface="Arial Narrow" pitchFamily="34" charset="0"/>
            </a:endParaRPr>
          </a:p>
        </p:txBody>
      </p:sp>
      <p:sp>
        <p:nvSpPr>
          <p:cNvPr id="50179" name="Rectangle 2"/>
          <p:cNvSpPr>
            <a:spLocks noGrp="1" noChangeArrowheads="1"/>
          </p:cNvSpPr>
          <p:nvPr>
            <p:ph type="body" idx="4294967295"/>
          </p:nvPr>
        </p:nvSpPr>
        <p:spPr>
          <a:xfrm>
            <a:off x="566738" y="1612900"/>
            <a:ext cx="8447087" cy="1686616"/>
          </a:xfrm>
          <a:noFill/>
        </p:spPr>
        <p:txBody>
          <a:bodyPr lIns="91440" tIns="45720" rIns="91440" bIns="45720"/>
          <a:lstStyle/>
          <a:p>
            <a:pPr marL="174625" indent="-174625" defTabSz="914400"/>
            <a:r>
              <a:rPr lang="en-US" sz="2600" dirty="0" smtClean="0">
                <a:solidFill>
                  <a:schemeClr val="tx1"/>
                </a:solidFill>
                <a:effectLst/>
              </a:rPr>
              <a:t> Wide breadth of devices tested for compatibility with Windows 7</a:t>
            </a:r>
          </a:p>
          <a:p>
            <a:pPr marL="174625" indent="-174625" defTabSz="914400"/>
            <a:r>
              <a:rPr lang="en-US" sz="2600" dirty="0" smtClean="0">
                <a:solidFill>
                  <a:schemeClr val="tx1"/>
                </a:solidFill>
                <a:effectLst/>
              </a:rPr>
              <a:t> Latest generation devices supports native Windows 7 Mobile Broadband driver model</a:t>
            </a:r>
          </a:p>
        </p:txBody>
      </p:sp>
      <p:sp>
        <p:nvSpPr>
          <p:cNvPr id="760859" name="AutoShape 27"/>
          <p:cNvSpPr>
            <a:spLocks noChangeArrowheads="1"/>
          </p:cNvSpPr>
          <p:nvPr/>
        </p:nvSpPr>
        <p:spPr bwMode="auto">
          <a:xfrm>
            <a:off x="2755900" y="3457575"/>
            <a:ext cx="1828800" cy="2667000"/>
          </a:xfrm>
          <a:prstGeom prst="roundRect">
            <a:avLst>
              <a:gd name="adj" fmla="val 16667"/>
            </a:avLst>
          </a:prstGeom>
          <a:noFill/>
          <a:ln w="12700" algn="ctr">
            <a:solidFill>
              <a:srgbClr val="000000"/>
            </a:solidFill>
            <a:round/>
            <a:headEnd/>
            <a:tailEnd/>
          </a:ln>
          <a:effectLst/>
        </p:spPr>
        <p:txBody>
          <a:bodyPr wrap="none" anchor="ctr"/>
          <a:lstStyle/>
          <a:p>
            <a:pPr algn="ctr">
              <a:defRPr/>
            </a:pPr>
            <a:endParaRPr lang="en-US" b="1">
              <a:solidFill>
                <a:srgbClr val="000000"/>
              </a:solidFill>
              <a:effectLst>
                <a:outerShdw blurRad="38100" dist="38100" dir="2700000" algn="tl">
                  <a:srgbClr val="000000">
                    <a:alpha val="43137"/>
                  </a:srgbClr>
                </a:outerShdw>
              </a:effectLst>
              <a:latin typeface="Arial" charset="0"/>
              <a:cs typeface="+mn-cs"/>
            </a:endParaRPr>
          </a:p>
        </p:txBody>
      </p:sp>
      <p:pic>
        <p:nvPicPr>
          <p:cNvPr id="50181" name="Picture 9" descr="SW-MC-8775"/>
          <p:cNvPicPr>
            <a:picLocks noChangeAspect="1" noChangeArrowheads="1"/>
          </p:cNvPicPr>
          <p:nvPr/>
        </p:nvPicPr>
        <p:blipFill>
          <a:blip r:embed="rId3"/>
          <a:srcRect/>
          <a:stretch>
            <a:fillRect/>
          </a:stretch>
        </p:blipFill>
        <p:spPr bwMode="auto">
          <a:xfrm>
            <a:off x="3060700" y="3686175"/>
            <a:ext cx="1241425" cy="1230313"/>
          </a:xfrm>
          <a:prstGeom prst="rect">
            <a:avLst/>
          </a:prstGeom>
          <a:noFill/>
          <a:ln w="9525">
            <a:noFill/>
            <a:miter lim="800000"/>
            <a:headEnd/>
            <a:tailEnd/>
          </a:ln>
        </p:spPr>
      </p:pic>
      <p:sp>
        <p:nvSpPr>
          <p:cNvPr id="760855" name="AutoShape 23"/>
          <p:cNvSpPr>
            <a:spLocks noChangeArrowheads="1"/>
          </p:cNvSpPr>
          <p:nvPr/>
        </p:nvSpPr>
        <p:spPr bwMode="auto">
          <a:xfrm>
            <a:off x="2755900" y="5210175"/>
            <a:ext cx="1828800" cy="914400"/>
          </a:xfrm>
          <a:prstGeom prst="roundRect">
            <a:avLst>
              <a:gd name="adj" fmla="val 16667"/>
            </a:avLst>
          </a:prstGeom>
          <a:solidFill>
            <a:srgbClr val="E78F19"/>
          </a:solidFill>
          <a:ln w="12700" algn="ctr">
            <a:solidFill>
              <a:srgbClr val="000000"/>
            </a:solidFill>
            <a:round/>
            <a:headEnd/>
            <a:tailEnd/>
          </a:ln>
        </p:spPr>
        <p:txBody>
          <a:bodyPr wrap="none" anchor="ctr"/>
          <a:lstStyle/>
          <a:p>
            <a:pPr algn="ctr">
              <a:defRPr/>
            </a:pPr>
            <a:r>
              <a:rPr lang="en-US" b="1">
                <a:solidFill>
                  <a:srgbClr val="000000"/>
                </a:solidFill>
                <a:effectLst>
                  <a:outerShdw blurRad="38100" dist="38100" dir="2700000" algn="tl">
                    <a:srgbClr val="C0C0C0"/>
                  </a:outerShdw>
                </a:effectLst>
                <a:latin typeface="Arial" charset="0"/>
                <a:cs typeface="+mn-cs"/>
              </a:rPr>
              <a:t>Embedded</a:t>
            </a:r>
          </a:p>
          <a:p>
            <a:pPr algn="ctr">
              <a:defRPr/>
            </a:pPr>
            <a:r>
              <a:rPr lang="en-US" b="1">
                <a:solidFill>
                  <a:srgbClr val="000000"/>
                </a:solidFill>
                <a:effectLst>
                  <a:outerShdw blurRad="38100" dist="38100" dir="2700000" algn="tl">
                    <a:srgbClr val="C0C0C0"/>
                  </a:outerShdw>
                </a:effectLst>
                <a:latin typeface="Arial" charset="0"/>
                <a:cs typeface="+mn-cs"/>
              </a:rPr>
              <a:t>Modules</a:t>
            </a:r>
          </a:p>
        </p:txBody>
      </p:sp>
      <p:sp>
        <p:nvSpPr>
          <p:cNvPr id="760861" name="AutoShape 29"/>
          <p:cNvSpPr>
            <a:spLocks noChangeArrowheads="1"/>
          </p:cNvSpPr>
          <p:nvPr/>
        </p:nvSpPr>
        <p:spPr bwMode="auto">
          <a:xfrm>
            <a:off x="6997700" y="3457575"/>
            <a:ext cx="1828800" cy="2667000"/>
          </a:xfrm>
          <a:prstGeom prst="roundRect">
            <a:avLst>
              <a:gd name="adj" fmla="val 16667"/>
            </a:avLst>
          </a:prstGeom>
          <a:noFill/>
          <a:ln w="12700" algn="ctr">
            <a:solidFill>
              <a:srgbClr val="000000"/>
            </a:solidFill>
            <a:round/>
            <a:headEnd/>
            <a:tailEnd/>
          </a:ln>
          <a:effectLst/>
        </p:spPr>
        <p:txBody>
          <a:bodyPr wrap="none" anchor="ctr"/>
          <a:lstStyle/>
          <a:p>
            <a:pPr algn="ctr">
              <a:defRPr/>
            </a:pPr>
            <a:endParaRPr lang="en-US" b="1">
              <a:solidFill>
                <a:srgbClr val="000000"/>
              </a:solidFill>
              <a:effectLst>
                <a:outerShdw blurRad="38100" dist="38100" dir="2700000" algn="tl">
                  <a:srgbClr val="000000">
                    <a:alpha val="43137"/>
                  </a:srgbClr>
                </a:outerShdw>
              </a:effectLst>
              <a:latin typeface="Arial" charset="0"/>
              <a:cs typeface="+mn-cs"/>
            </a:endParaRPr>
          </a:p>
        </p:txBody>
      </p:sp>
      <p:sp>
        <p:nvSpPr>
          <p:cNvPr id="760857" name="AutoShape 25"/>
          <p:cNvSpPr>
            <a:spLocks noChangeArrowheads="1"/>
          </p:cNvSpPr>
          <p:nvPr/>
        </p:nvSpPr>
        <p:spPr bwMode="auto">
          <a:xfrm>
            <a:off x="6997700" y="5210175"/>
            <a:ext cx="1828800" cy="914400"/>
          </a:xfrm>
          <a:prstGeom prst="roundRect">
            <a:avLst>
              <a:gd name="adj" fmla="val 16667"/>
            </a:avLst>
          </a:prstGeom>
          <a:solidFill>
            <a:srgbClr val="E78F19"/>
          </a:solidFill>
          <a:ln w="12700" algn="ctr">
            <a:solidFill>
              <a:srgbClr val="000000"/>
            </a:solidFill>
            <a:round/>
            <a:headEnd/>
            <a:tailEnd/>
          </a:ln>
        </p:spPr>
        <p:txBody>
          <a:bodyPr wrap="none" anchor="ctr"/>
          <a:lstStyle/>
          <a:p>
            <a:pPr algn="ctr">
              <a:defRPr/>
            </a:pPr>
            <a:r>
              <a:rPr lang="en-US" b="1">
                <a:solidFill>
                  <a:srgbClr val="000000"/>
                </a:solidFill>
                <a:effectLst>
                  <a:outerShdw blurRad="38100" dist="38100" dir="2700000" algn="tl">
                    <a:srgbClr val="C0C0C0"/>
                  </a:outerShdw>
                </a:effectLst>
                <a:latin typeface="Arial" charset="0"/>
                <a:cs typeface="+mn-cs"/>
              </a:rPr>
              <a:t>M2M Modems</a:t>
            </a:r>
          </a:p>
          <a:p>
            <a:pPr algn="ctr">
              <a:defRPr/>
            </a:pPr>
            <a:r>
              <a:rPr lang="en-US" b="1">
                <a:solidFill>
                  <a:srgbClr val="000000"/>
                </a:solidFill>
                <a:effectLst>
                  <a:outerShdw blurRad="38100" dist="38100" dir="2700000" algn="tl">
                    <a:srgbClr val="C0C0C0"/>
                  </a:outerShdw>
                </a:effectLst>
                <a:latin typeface="Arial" charset="0"/>
                <a:cs typeface="+mn-cs"/>
              </a:rPr>
              <a:t>&amp; Gateways</a:t>
            </a:r>
          </a:p>
        </p:txBody>
      </p:sp>
      <p:sp>
        <p:nvSpPr>
          <p:cNvPr id="2" name="AutoShape 27"/>
          <p:cNvSpPr>
            <a:spLocks noChangeArrowheads="1"/>
          </p:cNvSpPr>
          <p:nvPr/>
        </p:nvSpPr>
        <p:spPr bwMode="auto">
          <a:xfrm>
            <a:off x="635000" y="3457575"/>
            <a:ext cx="1828800" cy="2667000"/>
          </a:xfrm>
          <a:prstGeom prst="roundRect">
            <a:avLst>
              <a:gd name="adj" fmla="val 16667"/>
            </a:avLst>
          </a:prstGeom>
          <a:noFill/>
          <a:ln w="12700" algn="ctr">
            <a:solidFill>
              <a:srgbClr val="000000"/>
            </a:solidFill>
            <a:round/>
            <a:headEnd/>
            <a:tailEnd/>
          </a:ln>
          <a:effectLst/>
        </p:spPr>
        <p:txBody>
          <a:bodyPr wrap="none" anchor="ctr"/>
          <a:lstStyle/>
          <a:p>
            <a:pPr algn="ctr">
              <a:defRPr/>
            </a:pPr>
            <a:endParaRPr lang="en-US" b="1">
              <a:solidFill>
                <a:srgbClr val="000000"/>
              </a:solidFill>
              <a:effectLst>
                <a:outerShdw blurRad="38100" dist="38100" dir="2700000" algn="tl">
                  <a:srgbClr val="000000">
                    <a:alpha val="43137"/>
                  </a:srgbClr>
                </a:outerShdw>
              </a:effectLst>
              <a:latin typeface="Arial" charset="0"/>
              <a:cs typeface="+mn-cs"/>
            </a:endParaRPr>
          </a:p>
        </p:txBody>
      </p:sp>
      <p:sp>
        <p:nvSpPr>
          <p:cNvPr id="3" name="AutoShape 23"/>
          <p:cNvSpPr>
            <a:spLocks noChangeArrowheads="1"/>
          </p:cNvSpPr>
          <p:nvPr/>
        </p:nvSpPr>
        <p:spPr bwMode="auto">
          <a:xfrm>
            <a:off x="635000" y="5210175"/>
            <a:ext cx="1828800" cy="914400"/>
          </a:xfrm>
          <a:prstGeom prst="roundRect">
            <a:avLst>
              <a:gd name="adj" fmla="val 16667"/>
            </a:avLst>
          </a:prstGeom>
          <a:solidFill>
            <a:srgbClr val="E78F19"/>
          </a:solidFill>
          <a:ln w="12700" algn="ctr">
            <a:solidFill>
              <a:srgbClr val="000000"/>
            </a:solidFill>
            <a:round/>
            <a:headEnd/>
            <a:tailEnd/>
          </a:ln>
        </p:spPr>
        <p:txBody>
          <a:bodyPr wrap="none" anchor="ctr"/>
          <a:lstStyle/>
          <a:p>
            <a:pPr algn="ctr">
              <a:defRPr/>
            </a:pPr>
            <a:r>
              <a:rPr lang="en-CA" b="1" dirty="0" smtClean="0">
                <a:solidFill>
                  <a:srgbClr val="000000"/>
                </a:solidFill>
                <a:effectLst>
                  <a:outerShdw blurRad="38100" dist="38100" dir="2700000" algn="tl">
                    <a:srgbClr val="FFFFFF"/>
                  </a:outerShdw>
                </a:effectLst>
                <a:latin typeface="Arial" charset="0"/>
                <a:cs typeface="+mn-cs"/>
              </a:rPr>
              <a:t>Adapter</a:t>
            </a:r>
            <a:r>
              <a:rPr lang="en-CA" b="1" dirty="0">
                <a:solidFill>
                  <a:srgbClr val="000000"/>
                </a:solidFill>
                <a:effectLst>
                  <a:outerShdw blurRad="38100" dist="38100" dir="2700000" algn="tl">
                    <a:srgbClr val="FFFFFF"/>
                  </a:outerShdw>
                </a:effectLst>
                <a:latin typeface="Arial" charset="0"/>
                <a:cs typeface="+mn-cs"/>
              </a:rPr>
              <a:t/>
            </a:r>
            <a:br>
              <a:rPr lang="en-CA" b="1" dirty="0">
                <a:solidFill>
                  <a:srgbClr val="000000"/>
                </a:solidFill>
                <a:effectLst>
                  <a:outerShdw blurRad="38100" dist="38100" dir="2700000" algn="tl">
                    <a:srgbClr val="FFFFFF"/>
                  </a:outerShdw>
                </a:effectLst>
                <a:latin typeface="Arial" charset="0"/>
                <a:cs typeface="+mn-cs"/>
              </a:rPr>
            </a:br>
            <a:r>
              <a:rPr lang="en-CA" b="1" dirty="0">
                <a:solidFill>
                  <a:srgbClr val="000000"/>
                </a:solidFill>
                <a:effectLst>
                  <a:outerShdw blurRad="38100" dist="38100" dir="2700000" algn="tl">
                    <a:srgbClr val="FFFFFF"/>
                  </a:outerShdw>
                </a:effectLst>
                <a:latin typeface="Arial" charset="0"/>
                <a:cs typeface="+mn-cs"/>
              </a:rPr>
              <a:t>Products</a:t>
            </a:r>
            <a:endParaRPr lang="en-US" b="1" dirty="0">
              <a:solidFill>
                <a:srgbClr val="000000"/>
              </a:solidFill>
              <a:effectLst>
                <a:outerShdw blurRad="38100" dist="38100" dir="2700000" algn="tl">
                  <a:srgbClr val="FFFFFF"/>
                </a:outerShdw>
              </a:effectLst>
              <a:latin typeface="Arial" charset="0"/>
              <a:cs typeface="+mn-cs"/>
            </a:endParaRPr>
          </a:p>
        </p:txBody>
      </p:sp>
      <p:grpSp>
        <p:nvGrpSpPr>
          <p:cNvPr id="5" name="Group 33"/>
          <p:cNvGrpSpPr>
            <a:grpSpLocks/>
          </p:cNvGrpSpPr>
          <p:nvPr/>
        </p:nvGrpSpPr>
        <p:grpSpPr bwMode="auto">
          <a:xfrm>
            <a:off x="4864100" y="3457575"/>
            <a:ext cx="1828800" cy="2667000"/>
            <a:chOff x="3120" y="2304"/>
            <a:chExt cx="1152" cy="1680"/>
          </a:xfrm>
        </p:grpSpPr>
        <p:sp>
          <p:nvSpPr>
            <p:cNvPr id="760860" name="AutoShape 28"/>
            <p:cNvSpPr>
              <a:spLocks noChangeArrowheads="1"/>
            </p:cNvSpPr>
            <p:nvPr/>
          </p:nvSpPr>
          <p:spPr bwMode="auto">
            <a:xfrm>
              <a:off x="3120" y="2304"/>
              <a:ext cx="1152" cy="1680"/>
            </a:xfrm>
            <a:prstGeom prst="roundRect">
              <a:avLst>
                <a:gd name="adj" fmla="val 16667"/>
              </a:avLst>
            </a:prstGeom>
            <a:noFill/>
            <a:ln w="12700" algn="ctr">
              <a:solidFill>
                <a:srgbClr val="000000"/>
              </a:solidFill>
              <a:round/>
              <a:headEnd/>
              <a:tailEnd/>
            </a:ln>
            <a:effectLst/>
          </p:spPr>
          <p:txBody>
            <a:bodyPr wrap="none" anchor="ctr"/>
            <a:lstStyle/>
            <a:p>
              <a:pPr algn="ctr" eaLnBrk="0" hangingPunct="0">
                <a:defRPr/>
              </a:pPr>
              <a:endParaRPr lang="en-US" b="1">
                <a:solidFill>
                  <a:srgbClr val="000000"/>
                </a:solidFill>
                <a:effectLst>
                  <a:outerShdw blurRad="38100" dist="38100" dir="2700000" algn="tl">
                    <a:srgbClr val="C0C0C0"/>
                  </a:outerShdw>
                </a:effectLst>
                <a:latin typeface="Arial" charset="0"/>
                <a:cs typeface="+mn-cs"/>
              </a:endParaRPr>
            </a:p>
          </p:txBody>
        </p:sp>
        <p:pic>
          <p:nvPicPr>
            <p:cNvPr id="50189" name="Picture 6" descr="mpFinal_500"/>
            <p:cNvPicPr>
              <a:picLocks noChangeAspect="1" noChangeArrowheads="1"/>
            </p:cNvPicPr>
            <p:nvPr/>
          </p:nvPicPr>
          <p:blipFill>
            <a:blip r:embed="rId4"/>
            <a:srcRect/>
            <a:stretch>
              <a:fillRect/>
            </a:stretch>
          </p:blipFill>
          <p:spPr bwMode="auto">
            <a:xfrm>
              <a:off x="3312" y="2544"/>
              <a:ext cx="830" cy="683"/>
            </a:xfrm>
            <a:prstGeom prst="rect">
              <a:avLst/>
            </a:prstGeom>
            <a:noFill/>
            <a:ln w="9525">
              <a:noFill/>
              <a:miter lim="800000"/>
              <a:headEnd/>
              <a:tailEnd/>
            </a:ln>
          </p:spPr>
        </p:pic>
        <p:sp>
          <p:nvSpPr>
            <p:cNvPr id="760856" name="AutoShape 24"/>
            <p:cNvSpPr>
              <a:spLocks noChangeArrowheads="1"/>
            </p:cNvSpPr>
            <p:nvPr/>
          </p:nvSpPr>
          <p:spPr bwMode="auto">
            <a:xfrm>
              <a:off x="3120" y="3408"/>
              <a:ext cx="1152" cy="576"/>
            </a:xfrm>
            <a:prstGeom prst="roundRect">
              <a:avLst>
                <a:gd name="adj" fmla="val 16667"/>
              </a:avLst>
            </a:prstGeom>
            <a:gradFill rotWithShape="0">
              <a:gsLst>
                <a:gs pos="0">
                  <a:schemeClr val="bg1"/>
                </a:gs>
                <a:gs pos="100000">
                  <a:srgbClr val="60B7BE"/>
                </a:gs>
              </a:gsLst>
              <a:path path="shape">
                <a:fillToRect l="50000" t="50000" r="50000" b="50000"/>
              </a:path>
            </a:gradFill>
            <a:ln w="12700" algn="ctr">
              <a:solidFill>
                <a:srgbClr val="000000"/>
              </a:solidFill>
              <a:round/>
              <a:headEnd/>
              <a:tailEnd/>
            </a:ln>
            <a:effectLst/>
          </p:spPr>
          <p:txBody>
            <a:bodyPr wrap="none" anchor="ctr"/>
            <a:lstStyle/>
            <a:p>
              <a:pPr algn="ctr" eaLnBrk="0" hangingPunct="0">
                <a:defRPr/>
              </a:pPr>
              <a:r>
                <a:rPr lang="en-US" b="1">
                  <a:solidFill>
                    <a:srgbClr val="000000"/>
                  </a:solidFill>
                  <a:effectLst>
                    <a:outerShdw blurRad="38100" dist="38100" dir="2700000" algn="tl">
                      <a:srgbClr val="C0C0C0"/>
                    </a:outerShdw>
                  </a:effectLst>
                  <a:latin typeface="Arial" charset="0"/>
                  <a:cs typeface="+mn-cs"/>
                </a:rPr>
                <a:t>Rugged</a:t>
              </a:r>
            </a:p>
            <a:p>
              <a:pPr algn="ctr" eaLnBrk="0" hangingPunct="0">
                <a:defRPr/>
              </a:pPr>
              <a:r>
                <a:rPr lang="en-US" b="1">
                  <a:solidFill>
                    <a:srgbClr val="000000"/>
                  </a:solidFill>
                  <a:effectLst>
                    <a:outerShdw blurRad="38100" dist="38100" dir="2700000" algn="tl">
                      <a:srgbClr val="C0C0C0"/>
                    </a:outerShdw>
                  </a:effectLst>
                  <a:latin typeface="Arial" charset="0"/>
                  <a:cs typeface="+mn-cs"/>
                </a:rPr>
                <a:t>Mobiles</a:t>
              </a:r>
            </a:p>
          </p:txBody>
        </p:sp>
      </p:grpSp>
      <p:sp>
        <p:nvSpPr>
          <p:cNvPr id="4" name="AutoShape 25"/>
          <p:cNvSpPr>
            <a:spLocks noChangeArrowheads="1"/>
          </p:cNvSpPr>
          <p:nvPr/>
        </p:nvSpPr>
        <p:spPr bwMode="auto">
          <a:xfrm>
            <a:off x="4864100" y="5210175"/>
            <a:ext cx="1828800" cy="914400"/>
          </a:xfrm>
          <a:prstGeom prst="roundRect">
            <a:avLst>
              <a:gd name="adj" fmla="val 16667"/>
            </a:avLst>
          </a:prstGeom>
          <a:solidFill>
            <a:srgbClr val="E78F19"/>
          </a:solidFill>
          <a:ln w="12700" algn="ctr">
            <a:solidFill>
              <a:schemeClr val="bg2"/>
            </a:solidFill>
            <a:round/>
            <a:headEnd/>
            <a:tailEnd/>
          </a:ln>
        </p:spPr>
        <p:txBody>
          <a:bodyPr wrap="none" anchor="ctr"/>
          <a:lstStyle/>
          <a:p>
            <a:pPr algn="ctr" eaLnBrk="0" hangingPunct="0">
              <a:defRPr/>
            </a:pPr>
            <a:r>
              <a:rPr lang="en-US" b="1">
                <a:solidFill>
                  <a:srgbClr val="000000"/>
                </a:solidFill>
                <a:effectLst>
                  <a:outerShdw blurRad="38100" dist="38100" dir="2700000" algn="tl">
                    <a:srgbClr val="FFFFFF"/>
                  </a:outerShdw>
                </a:effectLst>
                <a:latin typeface="Arial" charset="0"/>
                <a:cs typeface="+mn-cs"/>
              </a:rPr>
              <a:t>Rugged</a:t>
            </a:r>
          </a:p>
          <a:p>
            <a:pPr algn="ctr" eaLnBrk="0" hangingPunct="0">
              <a:defRPr/>
            </a:pPr>
            <a:r>
              <a:rPr lang="en-US" b="1">
                <a:solidFill>
                  <a:srgbClr val="000000"/>
                </a:solidFill>
                <a:effectLst>
                  <a:outerShdw blurRad="38100" dist="38100" dir="2700000" algn="tl">
                    <a:srgbClr val="FFFFFF"/>
                  </a:outerShdw>
                </a:effectLst>
                <a:latin typeface="Arial" charset="0"/>
                <a:cs typeface="+mn-cs"/>
              </a:rPr>
              <a:t>Mobiles</a:t>
            </a:r>
          </a:p>
        </p:txBody>
      </p:sp>
      <p:pic>
        <p:nvPicPr>
          <p:cNvPr id="50194" name="Picture 17"/>
          <p:cNvPicPr>
            <a:picLocks noChangeAspect="1" noChangeArrowheads="1"/>
          </p:cNvPicPr>
          <p:nvPr/>
        </p:nvPicPr>
        <p:blipFill>
          <a:blip r:embed="rId5"/>
          <a:srcRect/>
          <a:stretch>
            <a:fillRect/>
          </a:stretch>
        </p:blipFill>
        <p:spPr bwMode="auto">
          <a:xfrm>
            <a:off x="1282700" y="3624263"/>
            <a:ext cx="1077913" cy="1430337"/>
          </a:xfrm>
          <a:prstGeom prst="rect">
            <a:avLst/>
          </a:prstGeom>
          <a:noFill/>
          <a:ln w="9525">
            <a:noFill/>
            <a:miter lim="800000"/>
            <a:headEnd/>
            <a:tailEnd/>
          </a:ln>
        </p:spPr>
      </p:pic>
      <p:pic>
        <p:nvPicPr>
          <p:cNvPr id="50195" name="Picture 2"/>
          <p:cNvPicPr>
            <a:picLocks noChangeAspect="1" noChangeArrowheads="1"/>
          </p:cNvPicPr>
          <p:nvPr/>
        </p:nvPicPr>
        <p:blipFill>
          <a:blip r:embed="rId6"/>
          <a:srcRect/>
          <a:stretch>
            <a:fillRect/>
          </a:stretch>
        </p:blipFill>
        <p:spPr bwMode="auto">
          <a:xfrm>
            <a:off x="7099300" y="3857625"/>
            <a:ext cx="1668463" cy="1012825"/>
          </a:xfrm>
          <a:prstGeom prst="rect">
            <a:avLst/>
          </a:prstGeom>
          <a:noFill/>
          <a:ln w="9525">
            <a:noFill/>
            <a:miter lim="800000"/>
            <a:headEnd/>
            <a:tailEnd/>
          </a:ln>
        </p:spPr>
      </p:pic>
      <p:sp>
        <p:nvSpPr>
          <p:cNvPr id="50198" name="Rectangle 22"/>
          <p:cNvSpPr>
            <a:spLocks noGrp="1" noChangeArrowheads="1"/>
          </p:cNvSpPr>
          <p:nvPr>
            <p:ph type="title" idx="4294967295"/>
          </p:nvPr>
        </p:nvSpPr>
        <p:spPr>
          <a:xfrm>
            <a:off x="382588" y="142875"/>
            <a:ext cx="8380412" cy="658813"/>
          </a:xfrm>
          <a:noFill/>
        </p:spPr>
        <p:txBody>
          <a:bodyPr/>
          <a:lstStyle/>
          <a:p>
            <a:r>
              <a:rPr>
                <a:ln>
                  <a:noFill/>
                </a:ln>
                <a:solidFill>
                  <a:schemeClr val="tx1"/>
                </a:solidFill>
                <a:effectLst/>
                <a:cs typeface="Arial" pitchFamily="34" charset="0"/>
              </a:rPr>
              <a:t>Sierra Wireless Product Lines</a:t>
            </a:r>
          </a:p>
        </p:txBody>
      </p:sp>
      <p:pic>
        <p:nvPicPr>
          <p:cNvPr id="50204" name="Picture 28" descr="_DSC1448"/>
          <p:cNvPicPr>
            <a:picLocks noChangeAspect="1" noChangeArrowheads="1"/>
          </p:cNvPicPr>
          <p:nvPr/>
        </p:nvPicPr>
        <p:blipFill>
          <a:blip r:embed="rId7"/>
          <a:srcRect/>
          <a:stretch>
            <a:fillRect/>
          </a:stretch>
        </p:blipFill>
        <p:spPr bwMode="auto">
          <a:xfrm>
            <a:off x="623888" y="4116388"/>
            <a:ext cx="647700" cy="906462"/>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txBox="1">
            <a:spLocks noGrp="1"/>
          </p:cNvSpPr>
          <p:nvPr/>
        </p:nvSpPr>
        <p:spPr bwMode="auto">
          <a:xfrm>
            <a:off x="7010400" y="6583363"/>
            <a:ext cx="2133600" cy="274637"/>
          </a:xfrm>
          <a:prstGeom prst="rect">
            <a:avLst/>
          </a:prstGeom>
          <a:noFill/>
          <a:ln w="57150" algn="ctr">
            <a:noFill/>
            <a:miter lim="800000"/>
            <a:headEnd/>
            <a:tailEnd/>
          </a:ln>
        </p:spPr>
        <p:txBody>
          <a:bodyPr>
            <a:spAutoFit/>
          </a:bodyPr>
          <a:lstStyle/>
          <a:p>
            <a:pPr algn="r" eaLnBrk="0" hangingPunct="0">
              <a:spcBef>
                <a:spcPct val="50000"/>
              </a:spcBef>
            </a:pPr>
            <a:fld id="{285C1B2E-4478-42DD-8A27-2A90560B9A43}" type="slidenum">
              <a:rPr lang="en-US" sz="1200">
                <a:latin typeface="Arial Narrow" pitchFamily="34" charset="0"/>
              </a:rPr>
              <a:pPr algn="r" eaLnBrk="0" hangingPunct="0">
                <a:spcBef>
                  <a:spcPct val="50000"/>
                </a:spcBef>
              </a:pPr>
              <a:t>31</a:t>
            </a:fld>
            <a:endParaRPr lang="en-US" sz="1200">
              <a:latin typeface="Arial Narrow" pitchFamily="34" charset="0"/>
            </a:endParaRPr>
          </a:p>
        </p:txBody>
      </p:sp>
      <p:sp>
        <p:nvSpPr>
          <p:cNvPr id="52230" name="Rectangle 2"/>
          <p:cNvSpPr>
            <a:spLocks noGrp="1" noChangeArrowheads="1"/>
          </p:cNvSpPr>
          <p:nvPr>
            <p:ph type="title" idx="4294967295"/>
          </p:nvPr>
        </p:nvSpPr>
        <p:spPr>
          <a:xfrm>
            <a:off x="382588" y="214313"/>
            <a:ext cx="8380412" cy="1089025"/>
          </a:xfrm>
        </p:spPr>
        <p:txBody>
          <a:bodyPr lIns="91440" tIns="45720" bIns="45720" anchor="ctr"/>
          <a:lstStyle/>
          <a:p>
            <a:pPr defTabSz="912777">
              <a:defRPr/>
            </a:pPr>
            <a:r>
              <a:rPr sz="3600">
                <a:ln>
                  <a:noFill/>
                </a:ln>
                <a:solidFill>
                  <a:schemeClr val="tx1"/>
                </a:solidFill>
                <a:effectLst/>
                <a:cs typeface="Arial" pitchFamily="34" charset="0"/>
              </a:rPr>
              <a:t>Windows 7 Mobile Broadband Driver </a:t>
            </a:r>
            <a:br>
              <a:rPr sz="3600">
                <a:ln>
                  <a:noFill/>
                </a:ln>
                <a:solidFill>
                  <a:schemeClr val="tx1"/>
                </a:solidFill>
                <a:effectLst/>
                <a:cs typeface="Arial" pitchFamily="34" charset="0"/>
              </a:rPr>
            </a:br>
            <a:r>
              <a:rPr sz="3600">
                <a:ln>
                  <a:noFill/>
                </a:ln>
                <a:solidFill>
                  <a:schemeClr val="tx1"/>
                </a:solidFill>
                <a:effectLst/>
                <a:cs typeface="Arial" pitchFamily="34" charset="0"/>
              </a:rPr>
              <a:t>Model Support</a:t>
            </a:r>
          </a:p>
        </p:txBody>
      </p:sp>
      <p:sp>
        <p:nvSpPr>
          <p:cNvPr id="19459" name="Rectangle 3"/>
          <p:cNvSpPr>
            <a:spLocks noGrp="1" noChangeArrowheads="1"/>
          </p:cNvSpPr>
          <p:nvPr>
            <p:ph type="body" sz="half" idx="4294967295"/>
          </p:nvPr>
        </p:nvSpPr>
        <p:spPr>
          <a:xfrm>
            <a:off x="381000" y="1417638"/>
            <a:ext cx="6410325" cy="1920526"/>
          </a:xfrm>
          <a:noFill/>
        </p:spPr>
        <p:txBody>
          <a:bodyPr lIns="91440" tIns="45720" rIns="91440" bIns="45720"/>
          <a:lstStyle/>
          <a:p>
            <a:pPr marL="174625" indent="-174625" defTabSz="914400">
              <a:lnSpc>
                <a:spcPct val="105000"/>
              </a:lnSpc>
              <a:spcBef>
                <a:spcPct val="60000"/>
              </a:spcBef>
              <a:buClr>
                <a:srgbClr val="CC0000"/>
              </a:buClr>
              <a:buSzPct val="130000"/>
            </a:pPr>
            <a:r>
              <a:rPr lang="en-US" sz="2400" b="1" dirty="0" smtClean="0">
                <a:solidFill>
                  <a:schemeClr val="tx1"/>
                </a:solidFill>
                <a:effectLst/>
                <a:cs typeface="Arial" charset="0"/>
              </a:rPr>
              <a:t>HSPA &amp; EV-DO Support</a:t>
            </a:r>
          </a:p>
          <a:p>
            <a:pPr marL="457200" lvl="1" indent="-168275" defTabSz="914400">
              <a:lnSpc>
                <a:spcPct val="105000"/>
              </a:lnSpc>
              <a:spcBef>
                <a:spcPct val="25000"/>
              </a:spcBef>
              <a:buClr>
                <a:srgbClr val="CC0000"/>
              </a:buClr>
              <a:buSzPct val="130000"/>
            </a:pPr>
            <a:r>
              <a:rPr lang="en-US" sz="2400" dirty="0" smtClean="0">
                <a:solidFill>
                  <a:schemeClr val="tx1"/>
                </a:solidFill>
                <a:effectLst/>
                <a:cs typeface="Arial" charset="0"/>
              </a:rPr>
              <a:t>Broad range of </a:t>
            </a:r>
            <a:r>
              <a:rPr lang="en-US" sz="2400" dirty="0" err="1" smtClean="0">
                <a:solidFill>
                  <a:schemeClr val="tx1"/>
                </a:solidFill>
                <a:effectLst/>
                <a:cs typeface="Arial" charset="0"/>
              </a:rPr>
              <a:t>AirCard</a:t>
            </a:r>
            <a:r>
              <a:rPr lang="en-US" sz="2400" dirty="0" smtClean="0">
                <a:solidFill>
                  <a:schemeClr val="tx1"/>
                </a:solidFill>
                <a:effectLst/>
                <a:cs typeface="Arial" charset="0"/>
              </a:rPr>
              <a:t>® &amp; USB Solutions</a:t>
            </a:r>
          </a:p>
          <a:p>
            <a:pPr marL="457200" lvl="1" indent="-168275" defTabSz="914400">
              <a:lnSpc>
                <a:spcPct val="105000"/>
              </a:lnSpc>
              <a:spcBef>
                <a:spcPct val="25000"/>
              </a:spcBef>
              <a:buClr>
                <a:srgbClr val="CC0000"/>
              </a:buClr>
              <a:buSzPct val="130000"/>
            </a:pPr>
            <a:r>
              <a:rPr lang="en-US" sz="2400" dirty="0" smtClean="0">
                <a:solidFill>
                  <a:schemeClr val="tx1"/>
                </a:solidFill>
                <a:effectLst/>
                <a:cs typeface="Arial" charset="0"/>
              </a:rPr>
              <a:t>AT&amp;T Mercury USB modem </a:t>
            </a:r>
          </a:p>
          <a:p>
            <a:pPr marL="457200" lvl="1" indent="-168275" defTabSz="914400">
              <a:lnSpc>
                <a:spcPct val="105000"/>
              </a:lnSpc>
              <a:spcBef>
                <a:spcPct val="25000"/>
              </a:spcBef>
              <a:buClr>
                <a:srgbClr val="CC0000"/>
              </a:buClr>
              <a:buSzPct val="130000"/>
            </a:pPr>
            <a:r>
              <a:rPr lang="en-US" sz="2400" dirty="0" smtClean="0">
                <a:solidFill>
                  <a:schemeClr val="tx1"/>
                </a:solidFill>
                <a:effectLst/>
                <a:cs typeface="Arial" charset="0"/>
              </a:rPr>
              <a:t>595 PC card and  USB Modem</a:t>
            </a:r>
            <a:endParaRPr lang="en-US" sz="2000" dirty="0" smtClean="0">
              <a:solidFill>
                <a:srgbClr val="B41E00"/>
              </a:solidFill>
              <a:effectLst/>
            </a:endParaRPr>
          </a:p>
        </p:txBody>
      </p:sp>
      <p:pic>
        <p:nvPicPr>
          <p:cNvPr id="19462" name="Picture 17" descr="_DSC1448"/>
          <p:cNvPicPr>
            <a:picLocks noChangeAspect="1" noChangeArrowheads="1"/>
          </p:cNvPicPr>
          <p:nvPr/>
        </p:nvPicPr>
        <p:blipFill>
          <a:blip r:embed="rId3"/>
          <a:stretch>
            <a:fillRect/>
          </a:stretch>
        </p:blipFill>
        <p:spPr bwMode="auto">
          <a:xfrm rot="445509">
            <a:off x="5915345" y="2355850"/>
            <a:ext cx="2400460" cy="3356198"/>
          </a:xfrm>
          <a:prstGeom prst="rect">
            <a:avLst/>
          </a:prstGeom>
          <a:noFill/>
          <a:ln>
            <a:noFill/>
          </a:ln>
        </p:spPr>
      </p:pic>
      <p:pic>
        <p:nvPicPr>
          <p:cNvPr id="19471" name="Picture 15" descr="595U_DSC0992 med"/>
          <p:cNvPicPr>
            <a:picLocks noChangeAspect="1" noChangeArrowheads="1"/>
          </p:cNvPicPr>
          <p:nvPr/>
        </p:nvPicPr>
        <p:blipFill>
          <a:blip r:embed="rId4"/>
          <a:srcRect/>
          <a:stretch>
            <a:fillRect/>
          </a:stretch>
        </p:blipFill>
        <p:spPr bwMode="auto">
          <a:xfrm>
            <a:off x="3990975" y="3902075"/>
            <a:ext cx="1438275" cy="2646363"/>
          </a:xfrm>
          <a:prstGeom prst="rect">
            <a:avLst/>
          </a:prstGeom>
          <a:noFill/>
        </p:spPr>
      </p:pic>
      <p:pic>
        <p:nvPicPr>
          <p:cNvPr id="19473" name="Picture 17" descr="CARDS 005"/>
          <p:cNvPicPr>
            <a:picLocks noChangeAspect="1" noChangeArrowheads="1"/>
          </p:cNvPicPr>
          <p:nvPr/>
        </p:nvPicPr>
        <p:blipFill>
          <a:blip r:embed="rId5"/>
          <a:srcRect/>
          <a:stretch>
            <a:fillRect/>
          </a:stretch>
        </p:blipFill>
        <p:spPr bwMode="auto">
          <a:xfrm>
            <a:off x="966788" y="3862388"/>
            <a:ext cx="1924050" cy="2947987"/>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Terminologies</a:t>
            </a:r>
            <a:endParaRPr lang="en-US" dirty="0"/>
          </a:p>
        </p:txBody>
      </p:sp>
      <p:sp>
        <p:nvSpPr>
          <p:cNvPr id="3" name="Content Placeholder 2"/>
          <p:cNvSpPr>
            <a:spLocks noGrp="1"/>
          </p:cNvSpPr>
          <p:nvPr>
            <p:ph idx="1"/>
          </p:nvPr>
        </p:nvSpPr>
        <p:spPr>
          <a:xfrm>
            <a:off x="382587" y="1414464"/>
            <a:ext cx="8526743" cy="4407360"/>
          </a:xfrm>
        </p:spPr>
        <p:txBody>
          <a:bodyPr/>
          <a:lstStyle/>
          <a:p>
            <a:r>
              <a:rPr lang="en-US" dirty="0" smtClean="0"/>
              <a:t>Mobile Broadband (MB) is also referred as </a:t>
            </a:r>
          </a:p>
          <a:p>
            <a:pPr lvl="1"/>
            <a:r>
              <a:rPr lang="en-US" dirty="0" smtClean="0"/>
              <a:t>Wireless WAN</a:t>
            </a:r>
          </a:p>
          <a:p>
            <a:pPr lvl="1"/>
            <a:r>
              <a:rPr lang="en-US" dirty="0" smtClean="0"/>
              <a:t>WWAN</a:t>
            </a:r>
          </a:p>
          <a:p>
            <a:pPr lvl="1"/>
            <a:r>
              <a:rPr lang="en-US" dirty="0" smtClean="0"/>
              <a:t>MB</a:t>
            </a:r>
          </a:p>
          <a:p>
            <a:r>
              <a:rPr lang="en-US" dirty="0" smtClean="0"/>
              <a:t>Mobile Broadband Driver is also referred as</a:t>
            </a:r>
          </a:p>
          <a:p>
            <a:pPr lvl="1"/>
            <a:r>
              <a:rPr lang="en-US" dirty="0" smtClean="0"/>
              <a:t>IHV Miniport Driver</a:t>
            </a:r>
          </a:p>
          <a:p>
            <a:pPr lvl="1"/>
            <a:r>
              <a:rPr lang="en-US" dirty="0" smtClean="0"/>
              <a:t>MB Driver</a:t>
            </a:r>
          </a:p>
          <a:p>
            <a:pPr lvl="1"/>
            <a:r>
              <a:rPr lang="en-US" dirty="0" smtClean="0"/>
              <a:t>Miniport Driver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MB Devices </a:t>
            </a:r>
            <a:r>
              <a:rPr lang="en-US" dirty="0" smtClean="0"/>
              <a:t>In </a:t>
            </a:r>
            <a:r>
              <a:rPr smtClean="0"/>
              <a:t>Windows Vista</a:t>
            </a:r>
            <a:endParaRPr lang="en-IN" dirty="0"/>
          </a:p>
        </p:txBody>
      </p:sp>
      <p:sp>
        <p:nvSpPr>
          <p:cNvPr id="4" name="Rectangle 224"/>
          <p:cNvSpPr>
            <a:spLocks noChangeArrowheads="1"/>
          </p:cNvSpPr>
          <p:nvPr/>
        </p:nvSpPr>
        <p:spPr bwMode="grayWhite">
          <a:xfrm>
            <a:off x="1178560" y="4148336"/>
            <a:ext cx="2844799" cy="54387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 Driver</a:t>
            </a:r>
          </a:p>
        </p:txBody>
      </p:sp>
      <p:sp>
        <p:nvSpPr>
          <p:cNvPr id="5" name="Rectangle 233"/>
          <p:cNvSpPr>
            <a:spLocks noChangeArrowheads="1"/>
          </p:cNvSpPr>
          <p:nvPr/>
        </p:nvSpPr>
        <p:spPr bwMode="blackWhite">
          <a:xfrm>
            <a:off x="561658" y="2101097"/>
            <a:ext cx="1673542" cy="6540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 #1</a:t>
            </a:r>
          </a:p>
        </p:txBody>
      </p:sp>
      <p:sp>
        <p:nvSpPr>
          <p:cNvPr id="6" name="Rectangle 233"/>
          <p:cNvSpPr>
            <a:spLocks noChangeArrowheads="1"/>
          </p:cNvSpPr>
          <p:nvPr/>
        </p:nvSpPr>
        <p:spPr bwMode="blackWhite">
          <a:xfrm>
            <a:off x="3518218" y="2101097"/>
            <a:ext cx="1673542" cy="6540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 #n</a:t>
            </a:r>
          </a:p>
        </p:txBody>
      </p:sp>
      <p:sp>
        <p:nvSpPr>
          <p:cNvPr id="7" name="Up-Down Arrow 6"/>
          <p:cNvSpPr/>
          <p:nvPr/>
        </p:nvSpPr>
        <p:spPr bwMode="auto">
          <a:xfrm>
            <a:off x="1813808" y="2505080"/>
            <a:ext cx="329784" cy="2008682"/>
          </a:xfrm>
          <a:prstGeom prst="upDownArrow">
            <a:avLst/>
          </a:prstGeom>
          <a:ln>
            <a:headEnd type="none" w="med" len="med"/>
            <a:tailEnd type="none" w="med" len="med"/>
          </a:ln>
          <a:scene3d>
            <a:camera prst="orthographicFront">
              <a:rot lat="0" lon="0" rev="300000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Up-Down Arrow 7"/>
          <p:cNvSpPr/>
          <p:nvPr/>
        </p:nvSpPr>
        <p:spPr bwMode="auto">
          <a:xfrm>
            <a:off x="3428420" y="2654981"/>
            <a:ext cx="274153" cy="1607945"/>
          </a:xfrm>
          <a:prstGeom prst="upDownArrow">
            <a:avLst/>
          </a:prstGeom>
          <a:ln>
            <a:headEnd type="none" w="med" len="med"/>
            <a:tailEnd type="none" w="med" len="med"/>
          </a:ln>
          <a:scene3d>
            <a:camera prst="orthographicFront">
              <a:rot lat="0" lon="0" rev="19499999"/>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2316480" y="2278896"/>
            <a:ext cx="1158240"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 .  .  .</a:t>
            </a:r>
            <a:endParaRPr lang="en-IN"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Up-Down Arrow 9"/>
          <p:cNvSpPr/>
          <p:nvPr/>
        </p:nvSpPr>
        <p:spPr bwMode="auto">
          <a:xfrm>
            <a:off x="2997200" y="2786896"/>
            <a:ext cx="304800" cy="1371600"/>
          </a:xfrm>
          <a:prstGeom prst="upDownArrow">
            <a:avLst/>
          </a:prstGeom>
          <a:ln>
            <a:headEnd type="none" w="med" len="med"/>
            <a:tailEnd type="none" w="med" len="med"/>
          </a:ln>
          <a:scene3d>
            <a:camera prst="orthographicFront">
              <a:rot lat="0" lon="0" rev="20699999"/>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Up-Down Arrow 11"/>
          <p:cNvSpPr/>
          <p:nvPr/>
        </p:nvSpPr>
        <p:spPr bwMode="auto">
          <a:xfrm>
            <a:off x="2448560" y="2807216"/>
            <a:ext cx="304800" cy="1371600"/>
          </a:xfrm>
          <a:prstGeom prst="upDownArrow">
            <a:avLst/>
          </a:prstGeom>
          <a:ln>
            <a:headEnd type="none" w="med" len="med"/>
            <a:tailEnd type="none" w="med" len="med"/>
          </a:ln>
          <a:scene3d>
            <a:camera prst="orthographicFront">
              <a:rot lat="0" lon="0" rev="120000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ectangle 224"/>
          <p:cNvSpPr>
            <a:spLocks noChangeArrowheads="1"/>
          </p:cNvSpPr>
          <p:nvPr/>
        </p:nvSpPr>
        <p:spPr bwMode="grayWhite">
          <a:xfrm>
            <a:off x="6228081" y="4138176"/>
            <a:ext cx="2164079" cy="54387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Modem </a:t>
            </a:r>
          </a:p>
        </p:txBody>
      </p:sp>
      <p:sp>
        <p:nvSpPr>
          <p:cNvPr id="17" name="Rectangle 233"/>
          <p:cNvSpPr>
            <a:spLocks noChangeArrowheads="1"/>
          </p:cNvSpPr>
          <p:nvPr/>
        </p:nvSpPr>
        <p:spPr bwMode="blackWhite">
          <a:xfrm>
            <a:off x="6473349" y="2090937"/>
            <a:ext cx="1673542" cy="6540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 #1</a:t>
            </a:r>
          </a:p>
        </p:txBody>
      </p:sp>
      <p:sp>
        <p:nvSpPr>
          <p:cNvPr id="18" name="Up-Down Arrow 17"/>
          <p:cNvSpPr/>
          <p:nvPr/>
        </p:nvSpPr>
        <p:spPr bwMode="auto">
          <a:xfrm>
            <a:off x="7162800" y="2786896"/>
            <a:ext cx="304800" cy="1371600"/>
          </a:xfrm>
          <a:prstGeom prst="up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IN"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20" name="Straight Connector 19"/>
          <p:cNvCxnSpPr/>
          <p:nvPr/>
        </p:nvCxnSpPr>
        <p:spPr bwMode="auto">
          <a:xfrm rot="16200000" flipH="1">
            <a:off x="3759200" y="3254976"/>
            <a:ext cx="3657600"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22" name="Content Placeholder 2"/>
          <p:cNvSpPr txBox="1">
            <a:spLocks/>
          </p:cNvSpPr>
          <p:nvPr/>
        </p:nvSpPr>
        <p:spPr bwMode="auto">
          <a:xfrm>
            <a:off x="0" y="1425457"/>
            <a:ext cx="5628640" cy="4570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ctr" defTabSz="912777" rtl="0" eaLnBrk="1" fontAlgn="base" latinLnBrk="0" hangingPunct="1">
              <a:lnSpc>
                <a:spcPct val="90000"/>
              </a:lnSpc>
              <a:spcBef>
                <a:spcPts val="1167"/>
              </a:spcBef>
              <a:spcAft>
                <a:spcPct val="0"/>
              </a:spcAft>
              <a:buClr>
                <a:schemeClr val="tx2"/>
              </a:buClr>
              <a:buSzPct val="95000"/>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Network Adapter</a:t>
            </a:r>
          </a:p>
        </p:txBody>
      </p:sp>
      <p:sp>
        <p:nvSpPr>
          <p:cNvPr id="23" name="Content Placeholder 2"/>
          <p:cNvSpPr txBox="1">
            <a:spLocks/>
          </p:cNvSpPr>
          <p:nvPr/>
        </p:nvSpPr>
        <p:spPr bwMode="auto">
          <a:xfrm>
            <a:off x="5618480" y="1415297"/>
            <a:ext cx="3525520" cy="4570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ctr" defTabSz="912777" rtl="0" eaLnBrk="1" fontAlgn="base" latinLnBrk="0" hangingPunct="1">
              <a:lnSpc>
                <a:spcPct val="90000"/>
              </a:lnSpc>
              <a:spcBef>
                <a:spcPts val="1167"/>
              </a:spcBef>
              <a:spcAft>
                <a:spcPct val="0"/>
              </a:spcAft>
              <a:buClr>
                <a:schemeClr val="tx2"/>
              </a:buClr>
              <a:buSzPct val="95000"/>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Modem</a:t>
            </a:r>
          </a:p>
        </p:txBody>
      </p:sp>
      <p:sp>
        <p:nvSpPr>
          <p:cNvPr id="24" name="Content Placeholder 2"/>
          <p:cNvSpPr txBox="1">
            <a:spLocks/>
          </p:cNvSpPr>
          <p:nvPr/>
        </p:nvSpPr>
        <p:spPr bwMode="auto">
          <a:xfrm>
            <a:off x="382588" y="5234624"/>
            <a:ext cx="8380412" cy="9140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Integration challenges with OS and Connection Managers</a:t>
            </a:r>
          </a:p>
        </p:txBody>
      </p:sp>
      <p:sp>
        <p:nvSpPr>
          <p:cNvPr id="11" name="Up-Down Arrow 10"/>
          <p:cNvSpPr/>
          <p:nvPr/>
        </p:nvSpPr>
        <p:spPr bwMode="auto">
          <a:xfrm>
            <a:off x="2722880" y="2715776"/>
            <a:ext cx="304800" cy="1371600"/>
          </a:xfrm>
          <a:prstGeom prst="upDownArrow">
            <a:avLst/>
          </a:prstGeom>
          <a:ln>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New?</a:t>
            </a:r>
            <a:endParaRPr lang="en-US" dirty="0"/>
          </a:p>
        </p:txBody>
      </p:sp>
      <p:sp>
        <p:nvSpPr>
          <p:cNvPr id="3" name="Content Placeholder 2"/>
          <p:cNvSpPr>
            <a:spLocks noGrp="1"/>
          </p:cNvSpPr>
          <p:nvPr>
            <p:ph idx="1"/>
          </p:nvPr>
        </p:nvSpPr>
        <p:spPr>
          <a:xfrm>
            <a:off x="382588" y="1414464"/>
            <a:ext cx="8380412" cy="3234219"/>
          </a:xfrm>
        </p:spPr>
        <p:txBody>
          <a:bodyPr/>
          <a:lstStyle/>
          <a:p>
            <a:r>
              <a:rPr lang="en-US" sz="3200" dirty="0" smtClean="0"/>
              <a:t>Simple out-of-box connection experience for Mobile Broadband</a:t>
            </a:r>
          </a:p>
          <a:p>
            <a:pPr lvl="1"/>
            <a:r>
              <a:rPr lang="en-US" sz="2800" dirty="0" smtClean="0"/>
              <a:t>Similar to WLAN, VPN and Dial-up</a:t>
            </a:r>
          </a:p>
          <a:p>
            <a:r>
              <a:rPr lang="en-US" sz="3200" dirty="0" smtClean="0"/>
              <a:t>Driver Model for Mobile Broadband Devices</a:t>
            </a:r>
          </a:p>
          <a:p>
            <a:r>
              <a:rPr lang="en-US" sz="3200" dirty="0" smtClean="0"/>
              <a:t>Mobile Broadband APIs</a:t>
            </a:r>
          </a:p>
          <a:p>
            <a:r>
              <a:rPr lang="en-US" sz="3200" dirty="0" smtClean="0"/>
              <a:t>Logo Program for MB Devices</a:t>
            </a:r>
            <a:endParaRPr lang="en-IN"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Model</a:t>
            </a:r>
            <a:endParaRPr lang="en-US" dirty="0"/>
          </a:p>
        </p:txBody>
      </p:sp>
      <p:sp>
        <p:nvSpPr>
          <p:cNvPr id="3" name="Content Placeholder 2"/>
          <p:cNvSpPr>
            <a:spLocks noGrp="1"/>
          </p:cNvSpPr>
          <p:nvPr>
            <p:ph idx="1"/>
          </p:nvPr>
        </p:nvSpPr>
        <p:spPr>
          <a:xfrm>
            <a:off x="382588" y="1414464"/>
            <a:ext cx="8380412" cy="4105739"/>
          </a:xfrm>
        </p:spPr>
        <p:txBody>
          <a:bodyPr/>
          <a:lstStyle/>
          <a:p>
            <a:r>
              <a:rPr lang="en-US" sz="2800" dirty="0" smtClean="0"/>
              <a:t>Supports packet-switched data connectivity over the Wireless WAN (3GPP/3GPP2) devices</a:t>
            </a:r>
          </a:p>
          <a:p>
            <a:r>
              <a:rPr lang="en-US" sz="2800" dirty="0" smtClean="0"/>
              <a:t>Interconnect agnostic – Works on USB, PCMCIA/PC Card and any other interconnect technology</a:t>
            </a:r>
          </a:p>
          <a:p>
            <a:r>
              <a:rPr lang="en-US" sz="2800" dirty="0" smtClean="0"/>
              <a:t>Introduces new NDIS Medium – </a:t>
            </a:r>
            <a:r>
              <a:rPr lang="en-US" sz="2800" dirty="0" err="1" smtClean="0"/>
              <a:t>NdisMediumWirelessWAN</a:t>
            </a:r>
            <a:endParaRPr lang="en-US" sz="2800" dirty="0" smtClean="0"/>
          </a:p>
          <a:p>
            <a:r>
              <a:rPr lang="en-US" sz="2800" dirty="0" smtClean="0"/>
              <a:t>Framework designed for slow response AT command based devices</a:t>
            </a:r>
          </a:p>
          <a:p>
            <a:r>
              <a:rPr lang="en-US" sz="2800" dirty="0" smtClean="0"/>
              <a:t>Based on NDIS6.20 miniport driver model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Architecture</a:t>
            </a:r>
            <a:endParaRPr lang="en-IN" dirty="0"/>
          </a:p>
        </p:txBody>
      </p:sp>
      <p:sp>
        <p:nvSpPr>
          <p:cNvPr id="3" name="Rectangle 228"/>
          <p:cNvSpPr>
            <a:spLocks noChangeArrowheads="1"/>
          </p:cNvSpPr>
          <p:nvPr/>
        </p:nvSpPr>
        <p:spPr bwMode="grayWhite">
          <a:xfrm>
            <a:off x="3062294" y="4980834"/>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Miniport Driver</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 name="Rectangle 225"/>
          <p:cNvSpPr>
            <a:spLocks noChangeArrowheads="1"/>
          </p:cNvSpPr>
          <p:nvPr/>
        </p:nvSpPr>
        <p:spPr bwMode="auto">
          <a:xfrm>
            <a:off x="2711385" y="3689562"/>
            <a:ext cx="2438401" cy="5000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NDISUIO</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 name="Up-Down Arrow 4"/>
          <p:cNvSpPr/>
          <p:nvPr/>
        </p:nvSpPr>
        <p:spPr>
          <a:xfrm>
            <a:off x="3929058" y="4189627"/>
            <a:ext cx="214314" cy="785818"/>
          </a:xfrm>
          <a:prstGeom prst="up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IN">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 name="Line 3"/>
          <p:cNvSpPr>
            <a:spLocks noChangeShapeType="1"/>
          </p:cNvSpPr>
          <p:nvPr/>
        </p:nvSpPr>
        <p:spPr bwMode="auto">
          <a:xfrm flipV="1">
            <a:off x="478465" y="2604326"/>
            <a:ext cx="7951187" cy="58394"/>
          </a:xfrm>
          <a:prstGeom prst="line">
            <a:avLst/>
          </a:prstGeom>
          <a:noFill/>
          <a:ln w="25400" cmpd="sng">
            <a:solidFill>
              <a:schemeClr val="tx1"/>
            </a:solidFill>
            <a:prstDash val="dash"/>
            <a:round/>
            <a:headEnd/>
            <a:tailEnd/>
          </a:ln>
          <a:effectLst/>
        </p:spPr>
        <p:txBody>
          <a:bodyPr wrap="none" anchor="ctr"/>
          <a:lstStyle/>
          <a:p>
            <a:endParaRPr lang="en-US" sz="1600">
              <a:latin typeface="Trebuchet MS" pitchFamily="34" charset="0"/>
            </a:endParaRPr>
          </a:p>
        </p:txBody>
      </p:sp>
      <p:sp>
        <p:nvSpPr>
          <p:cNvPr id="7" name="Rectangle 214"/>
          <p:cNvSpPr>
            <a:spLocks noChangeArrowheads="1"/>
          </p:cNvSpPr>
          <p:nvPr/>
        </p:nvSpPr>
        <p:spPr bwMode="invGray">
          <a:xfrm>
            <a:off x="5393597" y="1407931"/>
            <a:ext cx="1764000" cy="5852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215"/>
          <p:cNvSpPr>
            <a:spLocks noChangeArrowheads="1"/>
          </p:cNvSpPr>
          <p:nvPr/>
        </p:nvSpPr>
        <p:spPr bwMode="grayWhite">
          <a:xfrm>
            <a:off x="5250721" y="1550807"/>
            <a:ext cx="1764000" cy="5852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233"/>
          <p:cNvSpPr>
            <a:spLocks noChangeArrowheads="1"/>
          </p:cNvSpPr>
          <p:nvPr/>
        </p:nvSpPr>
        <p:spPr bwMode="blackWhite">
          <a:xfrm>
            <a:off x="5143504" y="1679598"/>
            <a:ext cx="1763225"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solidFill>
                  <a:schemeClr val="lt1"/>
                </a:solidFill>
                <a:effectLst>
                  <a:outerShdw blurRad="38100" dist="38100" dir="2700000" algn="tl">
                    <a:srgbClr val="000000">
                      <a:alpha val="43137"/>
                    </a:srgbClr>
                  </a:outerShdw>
                </a:effectLst>
                <a:latin typeface="Trebuchet MS" pitchFamily="34" charset="0"/>
              </a:rPr>
              <a:t>3rd Party </a:t>
            </a:r>
          </a:p>
          <a:p>
            <a:pPr algn="ctr" defTabSz="914063" fontAlgn="base">
              <a:spcBef>
                <a:spcPct val="0"/>
              </a:spcBef>
              <a:spcAft>
                <a:spcPct val="0"/>
              </a:spcAft>
              <a:defRPr/>
            </a:pPr>
            <a:r>
              <a:rPr lang="en-US" sz="1400" dirty="0" smtClean="0">
                <a:solidFill>
                  <a:schemeClr val="lt1"/>
                </a:solidFill>
                <a:effectLst>
                  <a:outerShdw blurRad="38100" dist="38100" dir="2700000" algn="tl">
                    <a:srgbClr val="000000">
                      <a:alpha val="43137"/>
                    </a:srgbClr>
                  </a:outerShdw>
                </a:effectLst>
                <a:latin typeface="Trebuchet MS" pitchFamily="34" charset="0"/>
              </a:rPr>
              <a:t>Connection Manager</a:t>
            </a:r>
            <a:endParaRPr lang="en-US" sz="1400" dirty="0">
              <a:solidFill>
                <a:schemeClr val="lt1"/>
              </a:solidFill>
              <a:effectLst>
                <a:outerShdw blurRad="38100" dist="38100" dir="2700000" algn="tl">
                  <a:srgbClr val="000000">
                    <a:alpha val="43137"/>
                  </a:srgbClr>
                </a:outerShdw>
              </a:effectLst>
              <a:latin typeface="Trebuchet MS" pitchFamily="34" charset="0"/>
            </a:endParaRPr>
          </a:p>
        </p:txBody>
      </p:sp>
      <p:sp>
        <p:nvSpPr>
          <p:cNvPr id="21" name="Rectangle 227"/>
          <p:cNvSpPr>
            <a:spLocks noChangeArrowheads="1"/>
          </p:cNvSpPr>
          <p:nvPr/>
        </p:nvSpPr>
        <p:spPr bwMode="auto">
          <a:xfrm>
            <a:off x="2000232" y="2910087"/>
            <a:ext cx="4000528" cy="48394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Service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Flowchart: Magnetic Disk 21"/>
          <p:cNvSpPr/>
          <p:nvPr/>
        </p:nvSpPr>
        <p:spPr bwMode="auto">
          <a:xfrm>
            <a:off x="6500825" y="2874782"/>
            <a:ext cx="893887" cy="586800"/>
          </a:xfrm>
          <a:prstGeom prst="flowChartMagneticDisk">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90000"/>
              </a:lnSpc>
              <a:spcBef>
                <a:spcPct val="0"/>
              </a:spcBef>
              <a:spcAft>
                <a:spcPct val="0"/>
              </a:spcAft>
              <a:buClrTx/>
              <a:buSzTx/>
              <a:buFontTx/>
              <a:buNone/>
              <a:tabLs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Profiles</a:t>
            </a:r>
          </a:p>
        </p:txBody>
      </p:sp>
      <p:sp>
        <p:nvSpPr>
          <p:cNvPr id="23" name="Rectangle 228"/>
          <p:cNvSpPr>
            <a:spLocks noChangeArrowheads="1"/>
          </p:cNvSpPr>
          <p:nvPr/>
        </p:nvSpPr>
        <p:spPr bwMode="grayWhite">
          <a:xfrm>
            <a:off x="2909894" y="5057034"/>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Miniport Driver</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Rectangle 228"/>
          <p:cNvSpPr>
            <a:spLocks noChangeArrowheads="1"/>
          </p:cNvSpPr>
          <p:nvPr/>
        </p:nvSpPr>
        <p:spPr bwMode="grayWhite">
          <a:xfrm>
            <a:off x="2711386" y="5137997"/>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MB Miniport Driver</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Text Box 13"/>
          <p:cNvSpPr txBox="1">
            <a:spLocks noChangeArrowheads="1"/>
          </p:cNvSpPr>
          <p:nvPr/>
        </p:nvSpPr>
        <p:spPr bwMode="auto">
          <a:xfrm rot="16200000">
            <a:off x="-140572" y="2281364"/>
            <a:ext cx="1016625" cy="307777"/>
          </a:xfrm>
          <a:prstGeom prst="rect">
            <a:avLst/>
          </a:prstGeom>
          <a:noFill/>
          <a:ln w="12700">
            <a:noFill/>
            <a:miter lim="800000"/>
            <a:headEnd/>
            <a:tailEnd/>
          </a:ln>
          <a:effectLst/>
        </p:spPr>
        <p:txBody>
          <a:bodyPr wrap="none">
            <a:spAutoFit/>
          </a:bodyPr>
          <a:lstStyle/>
          <a:p>
            <a:pPr>
              <a:spcBef>
                <a:spcPct val="50000"/>
              </a:spcBef>
            </a:pPr>
            <a:r>
              <a:rPr lang="en-US" sz="1400" dirty="0">
                <a:effectLst>
                  <a:outerShdw blurRad="38100" dist="38100" dir="2700000" algn="tl">
                    <a:srgbClr val="000000"/>
                  </a:outerShdw>
                </a:effectLst>
                <a:latin typeface="Trebuchet MS" pitchFamily="34" charset="0"/>
              </a:rPr>
              <a:t>User Mode</a:t>
            </a:r>
          </a:p>
        </p:txBody>
      </p:sp>
      <p:sp>
        <p:nvSpPr>
          <p:cNvPr id="26" name="Text Box 14"/>
          <p:cNvSpPr txBox="1">
            <a:spLocks noChangeArrowheads="1"/>
          </p:cNvSpPr>
          <p:nvPr/>
        </p:nvSpPr>
        <p:spPr bwMode="auto">
          <a:xfrm rot="16200000">
            <a:off x="-218701" y="4316044"/>
            <a:ext cx="1172885" cy="307777"/>
          </a:xfrm>
          <a:prstGeom prst="rect">
            <a:avLst/>
          </a:prstGeom>
          <a:noFill/>
          <a:ln w="12700">
            <a:noFill/>
            <a:miter lim="800000"/>
            <a:headEnd/>
            <a:tailEnd/>
          </a:ln>
          <a:effectLst/>
        </p:spPr>
        <p:txBody>
          <a:bodyPr wrap="none">
            <a:spAutoFit/>
          </a:bodyPr>
          <a:lstStyle/>
          <a:p>
            <a:pPr>
              <a:spcBef>
                <a:spcPct val="50000"/>
              </a:spcBef>
            </a:pPr>
            <a:r>
              <a:rPr lang="en-US" sz="1400" dirty="0">
                <a:effectLst>
                  <a:outerShdw blurRad="38100" dist="38100" dir="2700000" algn="tl">
                    <a:srgbClr val="000000"/>
                  </a:outerShdw>
                </a:effectLst>
                <a:latin typeface="Trebuchet MS" pitchFamily="34" charset="0"/>
              </a:rPr>
              <a:t>Kernel Mode</a:t>
            </a:r>
          </a:p>
        </p:txBody>
      </p:sp>
      <p:sp>
        <p:nvSpPr>
          <p:cNvPr id="27" name="TextBox 26"/>
          <p:cNvSpPr txBox="1"/>
          <p:nvPr/>
        </p:nvSpPr>
        <p:spPr>
          <a:xfrm>
            <a:off x="3001892" y="4475379"/>
            <a:ext cx="2071702" cy="246221"/>
          </a:xfrm>
          <a:prstGeom prst="rect">
            <a:avLst/>
          </a:prstGeom>
          <a:solidFill>
            <a:schemeClr val="bg2"/>
          </a:solidFill>
          <a:effectLst>
            <a:glow rad="228600">
              <a:schemeClr val="accent3">
                <a:satMod val="175000"/>
                <a:alpha val="40000"/>
              </a:schemeClr>
            </a:glow>
            <a:outerShdw dist="50800" dir="5400000" algn="ctr" rotWithShape="0">
              <a:srgbClr val="000000">
                <a:alpha val="3000"/>
              </a:srgbClr>
            </a:outerShdw>
          </a:effectLst>
        </p:spPr>
        <p:txBody>
          <a:bodyPr wrap="square" rtlCol="0">
            <a:spAutoFit/>
          </a:bodyPr>
          <a:lstStyle/>
          <a:p>
            <a:pPr algn="ctr"/>
            <a:r>
              <a:rPr lang="en-US" sz="1000" dirty="0" smtClean="0">
                <a:latin typeface="Trebuchet MS" pitchFamily="34" charset="0"/>
              </a:rPr>
              <a:t>Mobile Broadband Driver Model</a:t>
            </a:r>
          </a:p>
        </p:txBody>
      </p:sp>
      <p:cxnSp>
        <p:nvCxnSpPr>
          <p:cNvPr id="28" name="Straight Arrow Connector 27"/>
          <p:cNvCxnSpPr/>
          <p:nvPr/>
        </p:nvCxnSpPr>
        <p:spPr bwMode="auto">
          <a:xfrm rot="5400000">
            <a:off x="7843072" y="2443862"/>
            <a:ext cx="229394"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sp>
        <p:nvSpPr>
          <p:cNvPr id="29" name="TextBox 28"/>
          <p:cNvSpPr txBox="1"/>
          <p:nvPr/>
        </p:nvSpPr>
        <p:spPr>
          <a:xfrm>
            <a:off x="7272366" y="1948562"/>
            <a:ext cx="1371600" cy="400110"/>
          </a:xfrm>
          <a:prstGeom prst="rect">
            <a:avLst/>
          </a:prstGeom>
          <a:noFill/>
          <a:effectLst>
            <a:outerShdw dist="50800" dir="5400000" algn="ctr" rotWithShape="0">
              <a:srgbClr val="000000">
                <a:alpha val="11000"/>
              </a:srgbClr>
            </a:outerShdw>
          </a:effectLst>
        </p:spPr>
        <p:txBody>
          <a:bodyPr wrap="square" rtlCol="0">
            <a:spAutoFit/>
          </a:bodyPr>
          <a:lstStyle/>
          <a:p>
            <a:pPr algn="ctr"/>
            <a:r>
              <a:rPr lang="en-US" sz="1000" i="1" dirty="0" smtClean="0">
                <a:latin typeface="Trebuchet MS" pitchFamily="34" charset="0"/>
              </a:rPr>
              <a:t>Command </a:t>
            </a:r>
          </a:p>
          <a:p>
            <a:pPr algn="ctr"/>
            <a:r>
              <a:rPr lang="en-US" sz="1000" i="1" dirty="0" smtClean="0">
                <a:latin typeface="Trebuchet MS" pitchFamily="34" charset="0"/>
              </a:rPr>
              <a:t>Line Interface</a:t>
            </a:r>
          </a:p>
        </p:txBody>
      </p:sp>
      <p:sp>
        <p:nvSpPr>
          <p:cNvPr id="30" name="Text Box 13"/>
          <p:cNvSpPr txBox="1">
            <a:spLocks noChangeArrowheads="1"/>
          </p:cNvSpPr>
          <p:nvPr/>
        </p:nvSpPr>
        <p:spPr bwMode="auto">
          <a:xfrm>
            <a:off x="3547079" y="2500981"/>
            <a:ext cx="1528504" cy="246221"/>
          </a:xfrm>
          <a:prstGeom prst="rect">
            <a:avLst/>
          </a:prstGeom>
          <a:solidFill>
            <a:schemeClr val="bg2"/>
          </a:solidFill>
          <a:ln w="12700">
            <a:noFill/>
            <a:miter lim="800000"/>
            <a:headEnd/>
            <a:tailEnd/>
          </a:ln>
          <a:effectLst>
            <a:glow rad="228600">
              <a:schemeClr val="accent3">
                <a:satMod val="175000"/>
                <a:alpha val="40000"/>
              </a:schemeClr>
            </a:glow>
          </a:effectLst>
        </p:spPr>
        <p:txBody>
          <a:bodyPr wrap="square">
            <a:spAutoFit/>
          </a:bodyPr>
          <a:lstStyle/>
          <a:p>
            <a:pPr>
              <a:spcBef>
                <a:spcPct val="50000"/>
              </a:spcBef>
            </a:pPr>
            <a:r>
              <a:rPr lang="en-US" sz="1000" dirty="0" smtClean="0">
                <a:latin typeface="Trebuchet MS" pitchFamily="34" charset="0"/>
              </a:rPr>
              <a:t>Mobile Broadband API </a:t>
            </a:r>
            <a:endParaRPr lang="en-US" sz="1000" dirty="0">
              <a:latin typeface="Trebuchet MS" pitchFamily="34" charset="0"/>
            </a:endParaRPr>
          </a:p>
        </p:txBody>
      </p:sp>
      <p:sp>
        <p:nvSpPr>
          <p:cNvPr id="31" name="Rectangle 232"/>
          <p:cNvSpPr>
            <a:spLocks noChangeArrowheads="1"/>
          </p:cNvSpPr>
          <p:nvPr/>
        </p:nvSpPr>
        <p:spPr bwMode="auto">
          <a:xfrm>
            <a:off x="526324" y="1679598"/>
            <a:ext cx="1402470" cy="608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Available</a:t>
            </a:r>
          </a:p>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Network UI</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2" name="Rectangle 232"/>
          <p:cNvSpPr>
            <a:spLocks noChangeArrowheads="1"/>
          </p:cNvSpPr>
          <p:nvPr/>
        </p:nvSpPr>
        <p:spPr bwMode="auto">
          <a:xfrm>
            <a:off x="3500430" y="1679598"/>
            <a:ext cx="1402470" cy="608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Properties UI</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3" name="Rectangle 232"/>
          <p:cNvSpPr>
            <a:spLocks noChangeArrowheads="1"/>
          </p:cNvSpPr>
          <p:nvPr/>
        </p:nvSpPr>
        <p:spPr bwMode="auto">
          <a:xfrm>
            <a:off x="2000232" y="1679598"/>
            <a:ext cx="1402470" cy="608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Connection Flow </a:t>
            </a:r>
          </a:p>
          <a:p>
            <a:pPr algn="ctr" defTabSz="914063" fontAlgn="base">
              <a:lnSpc>
                <a:spcPct val="90000"/>
              </a:lnSpc>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Experience UI</a:t>
            </a:r>
            <a:endParaRPr lang="en-US" sz="14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4" name="Text Box 13"/>
          <p:cNvSpPr txBox="1">
            <a:spLocks noChangeArrowheads="1"/>
          </p:cNvSpPr>
          <p:nvPr/>
        </p:nvSpPr>
        <p:spPr bwMode="auto">
          <a:xfrm rot="16200000">
            <a:off x="433815" y="2973065"/>
            <a:ext cx="728084" cy="253916"/>
          </a:xfrm>
          <a:prstGeom prst="rect">
            <a:avLst/>
          </a:prstGeom>
          <a:noFill/>
          <a:ln w="12700">
            <a:noFill/>
            <a:miter lim="800000"/>
            <a:headEnd/>
            <a:tailEnd/>
          </a:ln>
          <a:effectLst/>
        </p:spPr>
        <p:txBody>
          <a:bodyPr wrap="none">
            <a:spAutoFit/>
          </a:bodyPr>
          <a:lstStyle/>
          <a:p>
            <a:pPr>
              <a:spcBef>
                <a:spcPct val="50000"/>
              </a:spcBef>
            </a:pPr>
            <a:r>
              <a:rPr lang="en-US" sz="1050" i="1" dirty="0" smtClean="0">
                <a:latin typeface="Trebuchet MS" pitchFamily="34" charset="0"/>
              </a:rPr>
              <a:t>Session 0</a:t>
            </a:r>
            <a:endParaRPr lang="en-US" sz="1050" i="1" dirty="0">
              <a:latin typeface="Trebuchet MS" pitchFamily="34" charset="0"/>
            </a:endParaRPr>
          </a:p>
        </p:txBody>
      </p:sp>
      <p:sp>
        <p:nvSpPr>
          <p:cNvPr id="35" name="Line 3"/>
          <p:cNvSpPr>
            <a:spLocks noChangeShapeType="1"/>
          </p:cNvSpPr>
          <p:nvPr/>
        </p:nvSpPr>
        <p:spPr bwMode="auto">
          <a:xfrm>
            <a:off x="285720" y="3533020"/>
            <a:ext cx="8116158" cy="45719"/>
          </a:xfrm>
          <a:prstGeom prst="line">
            <a:avLst/>
          </a:prstGeom>
          <a:noFill/>
          <a:ln w="25400" cmpd="sng">
            <a:solidFill>
              <a:schemeClr val="tx1"/>
            </a:solidFill>
            <a:prstDash val="dash"/>
            <a:round/>
            <a:headEnd/>
            <a:tailEnd/>
          </a:ln>
          <a:effectLst/>
        </p:spPr>
        <p:txBody>
          <a:bodyPr wrap="none" anchor="ctr"/>
          <a:lstStyle/>
          <a:p>
            <a:endParaRPr lang="en-US" sz="1600">
              <a:latin typeface="Trebuchet MS" pitchFamily="34" charset="0"/>
            </a:endParaRPr>
          </a:p>
        </p:txBody>
      </p:sp>
      <p:grpSp>
        <p:nvGrpSpPr>
          <p:cNvPr id="47" name="Group 46"/>
          <p:cNvGrpSpPr/>
          <p:nvPr/>
        </p:nvGrpSpPr>
        <p:grpSpPr>
          <a:xfrm>
            <a:off x="7596871" y="3677903"/>
            <a:ext cx="1335087" cy="2371725"/>
            <a:chOff x="7596871" y="3677903"/>
            <a:chExt cx="1335087" cy="2371725"/>
          </a:xfrm>
        </p:grpSpPr>
        <p:sp>
          <p:nvSpPr>
            <p:cNvPr id="37" name="AutoShape 212"/>
            <p:cNvSpPr>
              <a:spLocks noChangeArrowheads="1"/>
            </p:cNvSpPr>
            <p:nvPr/>
          </p:nvSpPr>
          <p:spPr bwMode="auto">
            <a:xfrm>
              <a:off x="7636558" y="3677903"/>
              <a:ext cx="1295400" cy="2371725"/>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38" name="Rectangle 213"/>
            <p:cNvSpPr>
              <a:spLocks noChangeArrowheads="1"/>
            </p:cNvSpPr>
            <p:nvPr/>
          </p:nvSpPr>
          <p:spPr bwMode="blackWhite">
            <a:xfrm>
              <a:off x="7722285" y="4681201"/>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39" name="Rectangle 214"/>
            <p:cNvSpPr>
              <a:spLocks noChangeArrowheads="1"/>
            </p:cNvSpPr>
            <p:nvPr/>
          </p:nvSpPr>
          <p:spPr bwMode="invGray">
            <a:xfrm>
              <a:off x="7722285" y="5624178"/>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0" name="Rectangle 215"/>
            <p:cNvSpPr>
              <a:spLocks noChangeArrowheads="1"/>
            </p:cNvSpPr>
            <p:nvPr/>
          </p:nvSpPr>
          <p:spPr bwMode="grayWhite">
            <a:xfrm>
              <a:off x="7722285" y="5157451"/>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1" name="Rectangle 216"/>
            <p:cNvSpPr>
              <a:spLocks noChangeArrowheads="1"/>
            </p:cNvSpPr>
            <p:nvPr/>
          </p:nvSpPr>
          <p:spPr bwMode="auto">
            <a:xfrm>
              <a:off x="7596871" y="3742991"/>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42" name="Rectangle 217"/>
            <p:cNvSpPr>
              <a:spLocks noChangeArrowheads="1"/>
            </p:cNvSpPr>
            <p:nvPr/>
          </p:nvSpPr>
          <p:spPr bwMode="auto">
            <a:xfrm>
              <a:off x="7984222" y="4198601"/>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43" name="Rectangle 218"/>
            <p:cNvSpPr>
              <a:spLocks noChangeArrowheads="1"/>
            </p:cNvSpPr>
            <p:nvPr/>
          </p:nvSpPr>
          <p:spPr bwMode="auto">
            <a:xfrm>
              <a:off x="7984222" y="4668501"/>
              <a:ext cx="41035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44" name="Rectangle 219"/>
            <p:cNvSpPr>
              <a:spLocks noChangeArrowheads="1"/>
            </p:cNvSpPr>
            <p:nvPr/>
          </p:nvSpPr>
          <p:spPr bwMode="auto">
            <a:xfrm>
              <a:off x="7984223" y="5594014"/>
              <a:ext cx="50653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OEM</a:t>
              </a:r>
            </a:p>
          </p:txBody>
        </p:sp>
        <p:sp>
          <p:nvSpPr>
            <p:cNvPr id="45" name="Rectangle 220"/>
            <p:cNvSpPr>
              <a:spLocks noChangeArrowheads="1"/>
            </p:cNvSpPr>
            <p:nvPr/>
          </p:nvSpPr>
          <p:spPr bwMode="auto">
            <a:xfrm>
              <a:off x="7984221" y="5135226"/>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46" name="Rectangle 235"/>
            <p:cNvSpPr>
              <a:spLocks noChangeArrowheads="1"/>
            </p:cNvSpPr>
            <p:nvPr/>
          </p:nvSpPr>
          <p:spPr bwMode="auto">
            <a:xfrm>
              <a:off x="7722285" y="4219239"/>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36" name="Right Arrow 35"/>
          <p:cNvSpPr/>
          <p:nvPr/>
        </p:nvSpPr>
        <p:spPr>
          <a:xfrm>
            <a:off x="6056242" y="3081196"/>
            <a:ext cx="444583" cy="166071"/>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IN">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Broadband Service</a:t>
            </a:r>
            <a:endParaRPr lang="en-US" dirty="0"/>
          </a:p>
        </p:txBody>
      </p:sp>
      <p:sp>
        <p:nvSpPr>
          <p:cNvPr id="3" name="Text Placeholder 2"/>
          <p:cNvSpPr>
            <a:spLocks noGrp="1"/>
          </p:cNvSpPr>
          <p:nvPr>
            <p:ph type="body" idx="1"/>
          </p:nvPr>
        </p:nvSpPr>
        <p:spPr/>
        <p:txBody>
          <a:bodyPr/>
          <a:lstStyle/>
          <a:p>
            <a:r>
              <a:rPr lang="en-US" smtClean="0"/>
              <a:t>Also called as “WWAN Service”</a:t>
            </a:r>
          </a:p>
          <a:p>
            <a:r>
              <a:rPr lang="en-US" smtClean="0"/>
              <a:t>User mode, Session 0 Windows Service</a:t>
            </a:r>
          </a:p>
          <a:p>
            <a:r>
              <a:rPr lang="en-US" smtClean="0"/>
              <a:t>Implements Auto-connect, Auto-configuration and Diagnostics features</a:t>
            </a:r>
          </a:p>
          <a:p>
            <a:r>
              <a:rPr lang="en-US" smtClean="0"/>
              <a:t>State machine implementation to</a:t>
            </a:r>
          </a:p>
          <a:p>
            <a:pPr lvl="1"/>
            <a:r>
              <a:rPr lang="en-US" smtClean="0"/>
              <a:t>Manage Mobile Broadband devices, network and connectivity</a:t>
            </a:r>
          </a:p>
          <a:p>
            <a:pPr lvl="1"/>
            <a:r>
              <a:rPr lang="en-US" smtClean="0"/>
              <a:t>Provide SMS, PIN and scanning functionalities</a:t>
            </a:r>
            <a:endParaRPr lang="en-IN"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1470</Words>
  <Application>Microsoft Office PowerPoint</Application>
  <PresentationFormat>On-screen Show (4:3)</PresentationFormat>
  <Paragraphs>327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WinHEC 2008 Template_NEW_9.22.08</vt:lpstr>
      <vt:lpstr>Slide 1</vt:lpstr>
      <vt:lpstr>Mobile Broadband Driver Development In Windows 7</vt:lpstr>
      <vt:lpstr>Agenda</vt:lpstr>
      <vt:lpstr>Terminologies</vt:lpstr>
      <vt:lpstr>MB Devices In Windows Vista</vt:lpstr>
      <vt:lpstr>What Is New?</vt:lpstr>
      <vt:lpstr>Driver Model</vt:lpstr>
      <vt:lpstr>Architecture</vt:lpstr>
      <vt:lpstr>Mobile Broadband Service</vt:lpstr>
      <vt:lpstr>NDIS6.20 – Data Path</vt:lpstr>
      <vt:lpstr>Control Path Functionalities</vt:lpstr>
      <vt:lpstr>Control Path DDIs</vt:lpstr>
      <vt:lpstr>Asynchronous Model</vt:lpstr>
      <vt:lpstr>Debug And Test Tools</vt:lpstr>
      <vt:lpstr>Control Path Testing</vt:lpstr>
      <vt:lpstr>Control Path Testing – II</vt:lpstr>
      <vt:lpstr>Packet Capture</vt:lpstr>
      <vt:lpstr>Packet Analysis:  Netmon</vt:lpstr>
      <vt:lpstr>Debugging : Trace Log </vt:lpstr>
      <vt:lpstr>Design For Deployment</vt:lpstr>
      <vt:lpstr> Design For Deployment</vt:lpstr>
      <vt:lpstr> Design For Deployment</vt:lpstr>
      <vt:lpstr>Future Investments</vt:lpstr>
      <vt:lpstr>Slide 24</vt:lpstr>
      <vt:lpstr>Call To Action</vt:lpstr>
      <vt:lpstr>Resources</vt:lpstr>
      <vt:lpstr>Resources</vt:lpstr>
      <vt:lpstr>Related Sessions</vt:lpstr>
      <vt:lpstr>Windows 7 Mobile Broadband demo using  Sierra Wireless HSPA modems</vt:lpstr>
      <vt:lpstr>Sierra Wireless Product Lines</vt:lpstr>
      <vt:lpstr>Windows 7 Mobile Broadband Driver  Model Support</vt:lpstr>
      <vt:lpstr>Please Complete A Session Evaluation Form Your input is important!</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2008-11-12T06:56:46Z</dcterms:created>
  <dcterms:modified xsi:type="dcterms:W3CDTF">2008-11-12T06:56:51Z</dcterms:modified>
</cp:coreProperties>
</file>