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43"/>
  </p:notesMasterIdLst>
  <p:handoutMasterIdLst>
    <p:handoutMasterId r:id="rId44"/>
  </p:handoutMasterIdLst>
  <p:sldIdLst>
    <p:sldId id="257" r:id="rId2"/>
    <p:sldId id="258" r:id="rId3"/>
    <p:sldId id="328" r:id="rId4"/>
    <p:sldId id="286" r:id="rId5"/>
    <p:sldId id="278" r:id="rId6"/>
    <p:sldId id="282" r:id="rId7"/>
    <p:sldId id="284" r:id="rId8"/>
    <p:sldId id="340" r:id="rId9"/>
    <p:sldId id="330" r:id="rId10"/>
    <p:sldId id="333" r:id="rId11"/>
    <p:sldId id="331" r:id="rId12"/>
    <p:sldId id="332" r:id="rId13"/>
    <p:sldId id="288" r:id="rId14"/>
    <p:sldId id="287" r:id="rId15"/>
    <p:sldId id="311" r:id="rId16"/>
    <p:sldId id="325" r:id="rId17"/>
    <p:sldId id="343" r:id="rId18"/>
    <p:sldId id="344" r:id="rId19"/>
    <p:sldId id="345" r:id="rId20"/>
    <p:sldId id="346" r:id="rId21"/>
    <p:sldId id="300" r:id="rId22"/>
    <p:sldId id="302" r:id="rId23"/>
    <p:sldId id="336" r:id="rId24"/>
    <p:sldId id="304" r:id="rId25"/>
    <p:sldId id="305" r:id="rId26"/>
    <p:sldId id="306" r:id="rId27"/>
    <p:sldId id="307" r:id="rId28"/>
    <p:sldId id="322" r:id="rId29"/>
    <p:sldId id="323" r:id="rId30"/>
    <p:sldId id="324" r:id="rId31"/>
    <p:sldId id="326" r:id="rId32"/>
    <p:sldId id="327" r:id="rId33"/>
    <p:sldId id="312" r:id="rId34"/>
    <p:sldId id="291" r:id="rId35"/>
    <p:sldId id="314" r:id="rId36"/>
    <p:sldId id="318" r:id="rId37"/>
    <p:sldId id="319" r:id="rId38"/>
    <p:sldId id="320" r:id="rId39"/>
    <p:sldId id="295" r:id="rId40"/>
    <p:sldId id="348" r:id="rId41"/>
    <p:sldId id="347" r:id="rId42"/>
  </p:sldIdLst>
  <p:sldSz cx="9144000" cy="6858000" type="screen4x3"/>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538" autoAdjust="0"/>
    <p:restoredTop sz="73592" autoAdjust="0"/>
  </p:normalViewPr>
  <p:slideViewPr>
    <p:cSldViewPr snapToGrid="0" showGuides="1">
      <p:cViewPr>
        <p:scale>
          <a:sx n="100" d="100"/>
          <a:sy n="100" d="100"/>
        </p:scale>
        <p:origin x="-468" y="-192"/>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568145-4BF2-4A53-A3E7-AB8C68B963D1}" type="doc">
      <dgm:prSet loTypeId="urn:microsoft.com/office/officeart/2005/8/layout/vList5" loCatId="list" qsTypeId="urn:microsoft.com/office/officeart/2005/8/quickstyle/simple5" qsCatId="simple" csTypeId="urn:microsoft.com/office/officeart/2005/8/colors/accent3_2" csCatId="accent3" phldr="1"/>
      <dgm:spPr/>
      <dgm:t>
        <a:bodyPr/>
        <a:lstStyle/>
        <a:p>
          <a:endParaRPr lang="en-US"/>
        </a:p>
      </dgm:t>
    </dgm:pt>
    <dgm:pt modelId="{7CAB6753-BCD9-434F-9B37-08C3C0F9787E}">
      <dgm:prSet phldrT="[Text]"/>
      <dgm:spPr/>
      <dgm:t>
        <a:bodyPr/>
        <a:lstStyle/>
        <a:p>
          <a:r>
            <a:rPr lang="en-US" dirty="0" smtClean="0">
              <a:latin typeface="Trebuchet MS" pitchFamily="34" charset="0"/>
            </a:rPr>
            <a:t>PC software</a:t>
          </a:r>
          <a:endParaRPr lang="en-US" dirty="0">
            <a:latin typeface="Trebuchet MS" pitchFamily="34" charset="0"/>
          </a:endParaRPr>
        </a:p>
      </dgm:t>
    </dgm:pt>
    <dgm:pt modelId="{66E4DBA5-5D20-4C33-8BF4-5EAC57F37BD6}" type="parTrans" cxnId="{A0C9FC43-8B0B-437C-AD01-CEC89B149C9F}">
      <dgm:prSet/>
      <dgm:spPr/>
      <dgm:t>
        <a:bodyPr/>
        <a:lstStyle/>
        <a:p>
          <a:endParaRPr lang="en-US"/>
        </a:p>
      </dgm:t>
    </dgm:pt>
    <dgm:pt modelId="{D76F0A3E-ADDE-4518-9A86-FF0B98466A06}" type="sibTrans" cxnId="{A0C9FC43-8B0B-437C-AD01-CEC89B149C9F}">
      <dgm:prSet/>
      <dgm:spPr/>
      <dgm:t>
        <a:bodyPr/>
        <a:lstStyle/>
        <a:p>
          <a:endParaRPr lang="en-US"/>
        </a:p>
      </dgm:t>
    </dgm:pt>
    <dgm:pt modelId="{0B6AB35A-0310-4E1B-9DA6-973009C50714}">
      <dgm:prSet phldrT="[Text]"/>
      <dgm:spPr/>
      <dgm:t>
        <a:bodyPr/>
        <a:lstStyle/>
        <a:p>
          <a:r>
            <a:rPr lang="en-US" dirty="0" smtClean="0">
              <a:latin typeface="Trebuchet MS" pitchFamily="34" charset="0"/>
            </a:rPr>
            <a:t>Windows operating system</a:t>
          </a:r>
          <a:endParaRPr lang="en-US" dirty="0">
            <a:latin typeface="Trebuchet MS" pitchFamily="34" charset="0"/>
          </a:endParaRPr>
        </a:p>
      </dgm:t>
    </dgm:pt>
    <dgm:pt modelId="{BB26E9AD-0E48-46A7-BE25-D0ED0C037C7F}" type="parTrans" cxnId="{E282E4E9-6FD0-409B-A1FE-F2089C9BB6EA}">
      <dgm:prSet/>
      <dgm:spPr/>
      <dgm:t>
        <a:bodyPr/>
        <a:lstStyle/>
        <a:p>
          <a:endParaRPr lang="en-US"/>
        </a:p>
      </dgm:t>
    </dgm:pt>
    <dgm:pt modelId="{71AAF8EA-6F28-4FD2-B640-1CD115A80299}" type="sibTrans" cxnId="{E282E4E9-6FD0-409B-A1FE-F2089C9BB6EA}">
      <dgm:prSet/>
      <dgm:spPr/>
      <dgm:t>
        <a:bodyPr/>
        <a:lstStyle/>
        <a:p>
          <a:endParaRPr lang="en-US"/>
        </a:p>
      </dgm:t>
    </dgm:pt>
    <dgm:pt modelId="{54C77E96-1919-4552-8EA4-6B2B356E605C}">
      <dgm:prSet phldrT="[Text]"/>
      <dgm:spPr/>
      <dgm:t>
        <a:bodyPr/>
        <a:lstStyle/>
        <a:p>
          <a:r>
            <a:rPr lang="en-US" dirty="0" smtClean="0">
              <a:latin typeface="Trebuchet MS" pitchFamily="34" charset="0"/>
            </a:rPr>
            <a:t>Graphics driver</a:t>
          </a:r>
          <a:endParaRPr lang="en-US" dirty="0">
            <a:latin typeface="Trebuchet MS" pitchFamily="34" charset="0"/>
          </a:endParaRPr>
        </a:p>
      </dgm:t>
    </dgm:pt>
    <dgm:pt modelId="{496CFA1F-92A2-4E48-9744-0C009BFD0280}" type="parTrans" cxnId="{BB9E1561-A655-4741-B6A9-6840ED2CBEAD}">
      <dgm:prSet/>
      <dgm:spPr/>
      <dgm:t>
        <a:bodyPr/>
        <a:lstStyle/>
        <a:p>
          <a:endParaRPr lang="en-US"/>
        </a:p>
      </dgm:t>
    </dgm:pt>
    <dgm:pt modelId="{0CE5C80A-D777-406F-B78F-282CB5D38FC2}" type="sibTrans" cxnId="{BB9E1561-A655-4741-B6A9-6840ED2CBEAD}">
      <dgm:prSet/>
      <dgm:spPr/>
      <dgm:t>
        <a:bodyPr/>
        <a:lstStyle/>
        <a:p>
          <a:endParaRPr lang="en-US"/>
        </a:p>
      </dgm:t>
    </dgm:pt>
    <dgm:pt modelId="{8BD556CA-3373-4D5B-8115-612D46112627}">
      <dgm:prSet phldrT="[Text]"/>
      <dgm:spPr/>
      <dgm:t>
        <a:bodyPr/>
        <a:lstStyle/>
        <a:p>
          <a:r>
            <a:rPr lang="en-US" dirty="0" smtClean="0">
              <a:latin typeface="Trebuchet MS" pitchFamily="34" charset="0"/>
            </a:rPr>
            <a:t>PC hardware</a:t>
          </a:r>
          <a:endParaRPr lang="en-US" dirty="0">
            <a:latin typeface="Trebuchet MS" pitchFamily="34" charset="0"/>
          </a:endParaRPr>
        </a:p>
      </dgm:t>
    </dgm:pt>
    <dgm:pt modelId="{30365724-535F-4AB9-BCC3-2412F9B39202}" type="parTrans" cxnId="{8C2B21B3-9ED8-4A2D-9AF4-1FDF05E66E12}">
      <dgm:prSet/>
      <dgm:spPr/>
      <dgm:t>
        <a:bodyPr/>
        <a:lstStyle/>
        <a:p>
          <a:endParaRPr lang="en-US"/>
        </a:p>
      </dgm:t>
    </dgm:pt>
    <dgm:pt modelId="{13626188-87B2-4A5A-8E3F-B4923BA5CC1B}" type="sibTrans" cxnId="{8C2B21B3-9ED8-4A2D-9AF4-1FDF05E66E12}">
      <dgm:prSet/>
      <dgm:spPr/>
      <dgm:t>
        <a:bodyPr/>
        <a:lstStyle/>
        <a:p>
          <a:endParaRPr lang="en-US"/>
        </a:p>
      </dgm:t>
    </dgm:pt>
    <dgm:pt modelId="{4C3ABEAE-E97D-448B-A832-475F25BE1143}">
      <dgm:prSet phldrT="[Text]"/>
      <dgm:spPr/>
      <dgm:t>
        <a:bodyPr/>
        <a:lstStyle/>
        <a:p>
          <a:r>
            <a:rPr lang="en-US" dirty="0" smtClean="0">
              <a:latin typeface="Trebuchet MS" pitchFamily="34" charset="0"/>
            </a:rPr>
            <a:t>Laptops</a:t>
          </a:r>
          <a:endParaRPr lang="en-US" dirty="0">
            <a:latin typeface="Trebuchet MS" pitchFamily="34" charset="0"/>
          </a:endParaRPr>
        </a:p>
      </dgm:t>
    </dgm:pt>
    <dgm:pt modelId="{3DC9C739-7EB0-4B27-8F9A-CCE4F4BE31B7}" type="parTrans" cxnId="{D58BCC2A-3A0E-4C90-BDD5-115C4BF7BEB1}">
      <dgm:prSet/>
      <dgm:spPr/>
      <dgm:t>
        <a:bodyPr/>
        <a:lstStyle/>
        <a:p>
          <a:endParaRPr lang="en-US"/>
        </a:p>
      </dgm:t>
    </dgm:pt>
    <dgm:pt modelId="{729BF32B-4C12-4B9E-A9B4-8A13439FCC48}" type="sibTrans" cxnId="{D58BCC2A-3A0E-4C90-BDD5-115C4BF7BEB1}">
      <dgm:prSet/>
      <dgm:spPr/>
      <dgm:t>
        <a:bodyPr/>
        <a:lstStyle/>
        <a:p>
          <a:endParaRPr lang="en-US"/>
        </a:p>
      </dgm:t>
    </dgm:pt>
    <dgm:pt modelId="{885223D0-B5AF-4244-BB03-59248C8CEECE}">
      <dgm:prSet phldrT="[Text]"/>
      <dgm:spPr/>
      <dgm:t>
        <a:bodyPr/>
        <a:lstStyle/>
        <a:p>
          <a:r>
            <a:rPr lang="en-US" dirty="0" smtClean="0">
              <a:latin typeface="Trebuchet MS" pitchFamily="34" charset="0"/>
            </a:rPr>
            <a:t>Display devices</a:t>
          </a:r>
          <a:endParaRPr lang="en-US" dirty="0">
            <a:latin typeface="Trebuchet MS" pitchFamily="34" charset="0"/>
          </a:endParaRPr>
        </a:p>
      </dgm:t>
    </dgm:pt>
    <dgm:pt modelId="{32B631BB-9F81-4999-8B47-CEAFCAC1A092}" type="parTrans" cxnId="{D0E6C2D5-DBC4-420C-BA63-4917BEBB83A9}">
      <dgm:prSet/>
      <dgm:spPr/>
      <dgm:t>
        <a:bodyPr/>
        <a:lstStyle/>
        <a:p>
          <a:endParaRPr lang="en-US"/>
        </a:p>
      </dgm:t>
    </dgm:pt>
    <dgm:pt modelId="{B5DE354F-70AB-41D9-82DB-602CE60D9DC4}" type="sibTrans" cxnId="{D0E6C2D5-DBC4-420C-BA63-4917BEBB83A9}">
      <dgm:prSet/>
      <dgm:spPr/>
      <dgm:t>
        <a:bodyPr/>
        <a:lstStyle/>
        <a:p>
          <a:endParaRPr lang="en-US"/>
        </a:p>
      </dgm:t>
    </dgm:pt>
    <dgm:pt modelId="{367AA8D8-EDAC-42A3-AF5C-CBB300084E11}">
      <dgm:prSet phldrT="[Text]"/>
      <dgm:spPr/>
      <dgm:t>
        <a:bodyPr/>
        <a:lstStyle/>
        <a:p>
          <a:r>
            <a:rPr lang="en-US" dirty="0" smtClean="0">
              <a:latin typeface="Trebuchet MS" pitchFamily="34" charset="0"/>
            </a:rPr>
            <a:t>Monitors</a:t>
          </a:r>
          <a:endParaRPr lang="en-US" dirty="0">
            <a:latin typeface="Trebuchet MS" pitchFamily="34" charset="0"/>
          </a:endParaRPr>
        </a:p>
      </dgm:t>
    </dgm:pt>
    <dgm:pt modelId="{1B2EE6E2-4390-486C-9317-D228E6ED917C}" type="parTrans" cxnId="{028B1207-0262-4EC4-AB89-CF6E0BFA0EE6}">
      <dgm:prSet/>
      <dgm:spPr/>
      <dgm:t>
        <a:bodyPr/>
        <a:lstStyle/>
        <a:p>
          <a:endParaRPr lang="en-US"/>
        </a:p>
      </dgm:t>
    </dgm:pt>
    <dgm:pt modelId="{8BB8601C-A769-4E38-88CC-BB7CF103ACF8}" type="sibTrans" cxnId="{028B1207-0262-4EC4-AB89-CF6E0BFA0EE6}">
      <dgm:prSet/>
      <dgm:spPr/>
      <dgm:t>
        <a:bodyPr/>
        <a:lstStyle/>
        <a:p>
          <a:endParaRPr lang="en-US"/>
        </a:p>
      </dgm:t>
    </dgm:pt>
    <dgm:pt modelId="{E80E3BB9-5CFD-43B7-9D4C-9EC09D8235B6}">
      <dgm:prSet phldrT="[Text]"/>
      <dgm:spPr/>
      <dgm:t>
        <a:bodyPr/>
        <a:lstStyle/>
        <a:p>
          <a:r>
            <a:rPr lang="en-US" dirty="0" smtClean="0">
              <a:latin typeface="Trebuchet MS" pitchFamily="34" charset="0"/>
            </a:rPr>
            <a:t>Cables/KVM</a:t>
          </a:r>
          <a:endParaRPr lang="en-US" dirty="0">
            <a:latin typeface="Trebuchet MS" pitchFamily="34" charset="0"/>
          </a:endParaRPr>
        </a:p>
      </dgm:t>
    </dgm:pt>
    <dgm:pt modelId="{F61BB2BC-E0C5-448A-A659-350B28922D15}" type="parTrans" cxnId="{F736F6FD-5B4D-4472-9A1F-42F59E76F5C7}">
      <dgm:prSet/>
      <dgm:spPr/>
      <dgm:t>
        <a:bodyPr/>
        <a:lstStyle/>
        <a:p>
          <a:endParaRPr lang="en-US"/>
        </a:p>
      </dgm:t>
    </dgm:pt>
    <dgm:pt modelId="{ECC1A766-BAFA-4272-9278-28779C0E42C2}" type="sibTrans" cxnId="{F736F6FD-5B4D-4472-9A1F-42F59E76F5C7}">
      <dgm:prSet/>
      <dgm:spPr/>
      <dgm:t>
        <a:bodyPr/>
        <a:lstStyle/>
        <a:p>
          <a:endParaRPr lang="en-US"/>
        </a:p>
      </dgm:t>
    </dgm:pt>
    <dgm:pt modelId="{B75970C3-47F1-4830-B4B0-54305DE648CD}">
      <dgm:prSet phldrT="[Text]"/>
      <dgm:spPr/>
      <dgm:t>
        <a:bodyPr/>
        <a:lstStyle/>
        <a:p>
          <a:r>
            <a:rPr lang="en-US" dirty="0" smtClean="0">
              <a:latin typeface="Trebuchet MS" pitchFamily="34" charset="0"/>
            </a:rPr>
            <a:t>OEM and IHV value add applications</a:t>
          </a:r>
          <a:endParaRPr lang="en-US" dirty="0">
            <a:latin typeface="Trebuchet MS" pitchFamily="34" charset="0"/>
          </a:endParaRPr>
        </a:p>
      </dgm:t>
    </dgm:pt>
    <dgm:pt modelId="{C00A8B69-535E-41FD-9AA1-44C3891CE500}" type="parTrans" cxnId="{D6771FAC-100A-49F1-944D-F46C55473ECC}">
      <dgm:prSet/>
      <dgm:spPr/>
      <dgm:t>
        <a:bodyPr/>
        <a:lstStyle/>
        <a:p>
          <a:endParaRPr lang="en-US"/>
        </a:p>
      </dgm:t>
    </dgm:pt>
    <dgm:pt modelId="{F630BC1B-C2C6-4FD2-8C64-5B20D5B02811}" type="sibTrans" cxnId="{D6771FAC-100A-49F1-944D-F46C55473ECC}">
      <dgm:prSet/>
      <dgm:spPr/>
      <dgm:t>
        <a:bodyPr/>
        <a:lstStyle/>
        <a:p>
          <a:endParaRPr lang="en-US"/>
        </a:p>
      </dgm:t>
    </dgm:pt>
    <dgm:pt modelId="{40F38121-4959-4D3F-80A5-CDCB84949E81}">
      <dgm:prSet phldrT="[Text]"/>
      <dgm:spPr/>
      <dgm:t>
        <a:bodyPr/>
        <a:lstStyle/>
        <a:p>
          <a:r>
            <a:rPr lang="en-US" dirty="0" smtClean="0">
              <a:latin typeface="Trebuchet MS" pitchFamily="34" charset="0"/>
            </a:rPr>
            <a:t>Desktops</a:t>
          </a:r>
          <a:endParaRPr lang="en-US" dirty="0">
            <a:latin typeface="Trebuchet MS" pitchFamily="34" charset="0"/>
          </a:endParaRPr>
        </a:p>
      </dgm:t>
    </dgm:pt>
    <dgm:pt modelId="{D499F29C-2561-4130-B6B8-527CBB3BF225}" type="parTrans" cxnId="{340F24EC-4F22-4DED-9E33-95104EAEEE39}">
      <dgm:prSet/>
      <dgm:spPr/>
      <dgm:t>
        <a:bodyPr/>
        <a:lstStyle/>
        <a:p>
          <a:endParaRPr lang="en-US"/>
        </a:p>
      </dgm:t>
    </dgm:pt>
    <dgm:pt modelId="{E16337A8-988C-4259-A74B-0F8892A8F397}" type="sibTrans" cxnId="{340F24EC-4F22-4DED-9E33-95104EAEEE39}">
      <dgm:prSet/>
      <dgm:spPr/>
      <dgm:t>
        <a:bodyPr/>
        <a:lstStyle/>
        <a:p>
          <a:endParaRPr lang="en-US"/>
        </a:p>
      </dgm:t>
    </dgm:pt>
    <dgm:pt modelId="{FCE48BD2-9E5A-405E-8E08-7A0B1EF664FD}">
      <dgm:prSet phldrT="[Text]"/>
      <dgm:spPr/>
      <dgm:t>
        <a:bodyPr/>
        <a:lstStyle/>
        <a:p>
          <a:r>
            <a:rPr lang="en-US" dirty="0" smtClean="0">
              <a:latin typeface="Trebuchet MS" pitchFamily="34" charset="0"/>
            </a:rPr>
            <a:t>Graphics adapters</a:t>
          </a:r>
          <a:endParaRPr lang="en-US" dirty="0">
            <a:latin typeface="Trebuchet MS" pitchFamily="34" charset="0"/>
          </a:endParaRPr>
        </a:p>
      </dgm:t>
    </dgm:pt>
    <dgm:pt modelId="{F866F594-D5C6-4A5A-84B0-A735618648CC}" type="parTrans" cxnId="{4C2684FA-1A0C-4F9E-860C-AB477B28E384}">
      <dgm:prSet/>
      <dgm:spPr/>
      <dgm:t>
        <a:bodyPr/>
        <a:lstStyle/>
        <a:p>
          <a:endParaRPr lang="en-US"/>
        </a:p>
      </dgm:t>
    </dgm:pt>
    <dgm:pt modelId="{0A3A7CDD-F858-4613-BCAC-0CC9816F56F3}" type="sibTrans" cxnId="{4C2684FA-1A0C-4F9E-860C-AB477B28E384}">
      <dgm:prSet/>
      <dgm:spPr/>
      <dgm:t>
        <a:bodyPr/>
        <a:lstStyle/>
        <a:p>
          <a:endParaRPr lang="en-US"/>
        </a:p>
      </dgm:t>
    </dgm:pt>
    <dgm:pt modelId="{FAE53CBC-4F36-4548-8F7A-E4240788F717}">
      <dgm:prSet phldrT="[Text]"/>
      <dgm:spPr/>
      <dgm:t>
        <a:bodyPr/>
        <a:lstStyle/>
        <a:p>
          <a:r>
            <a:rPr lang="en-US" dirty="0" smtClean="0">
              <a:latin typeface="Trebuchet MS" pitchFamily="34" charset="0"/>
            </a:rPr>
            <a:t>Projectors</a:t>
          </a:r>
          <a:endParaRPr lang="en-US" dirty="0">
            <a:latin typeface="Trebuchet MS" pitchFamily="34" charset="0"/>
          </a:endParaRPr>
        </a:p>
      </dgm:t>
    </dgm:pt>
    <dgm:pt modelId="{092615D8-A6E2-4C72-9224-3B04388F3D6B}" type="parTrans" cxnId="{02BCD8FF-D46E-4FEE-9621-F8FFCB1549B8}">
      <dgm:prSet/>
      <dgm:spPr/>
      <dgm:t>
        <a:bodyPr/>
        <a:lstStyle/>
        <a:p>
          <a:endParaRPr lang="en-US"/>
        </a:p>
      </dgm:t>
    </dgm:pt>
    <dgm:pt modelId="{215D804F-44B7-4830-A292-2FB0299B6693}" type="sibTrans" cxnId="{02BCD8FF-D46E-4FEE-9621-F8FFCB1549B8}">
      <dgm:prSet/>
      <dgm:spPr/>
      <dgm:t>
        <a:bodyPr/>
        <a:lstStyle/>
        <a:p>
          <a:endParaRPr lang="en-US"/>
        </a:p>
      </dgm:t>
    </dgm:pt>
    <dgm:pt modelId="{AE513EAF-2402-4D53-96D6-C85680AEDB9D}">
      <dgm:prSet phldrT="[Text]"/>
      <dgm:spPr/>
      <dgm:t>
        <a:bodyPr/>
        <a:lstStyle/>
        <a:p>
          <a:r>
            <a:rPr lang="en-US" dirty="0" smtClean="0">
              <a:latin typeface="Trebuchet MS" pitchFamily="34" charset="0"/>
            </a:rPr>
            <a:t>TV</a:t>
          </a:r>
          <a:endParaRPr lang="en-US" dirty="0">
            <a:latin typeface="Trebuchet MS" pitchFamily="34" charset="0"/>
          </a:endParaRPr>
        </a:p>
      </dgm:t>
    </dgm:pt>
    <dgm:pt modelId="{82D64349-12B6-44FD-AF40-A61F688B812A}" type="parTrans" cxnId="{92BA3133-1D50-4C51-8F4B-765D598FD915}">
      <dgm:prSet/>
      <dgm:spPr/>
      <dgm:t>
        <a:bodyPr/>
        <a:lstStyle/>
        <a:p>
          <a:endParaRPr lang="en-US"/>
        </a:p>
      </dgm:t>
    </dgm:pt>
    <dgm:pt modelId="{DC5D61D3-BB53-444F-A481-157A47C610BD}" type="sibTrans" cxnId="{92BA3133-1D50-4C51-8F4B-765D598FD915}">
      <dgm:prSet/>
      <dgm:spPr/>
      <dgm:t>
        <a:bodyPr/>
        <a:lstStyle/>
        <a:p>
          <a:endParaRPr lang="en-US"/>
        </a:p>
      </dgm:t>
    </dgm:pt>
    <dgm:pt modelId="{253F0EE0-0535-4F0F-82B2-0CD548F20DC6}">
      <dgm:prSet phldrT="[Text]"/>
      <dgm:spPr/>
      <dgm:t>
        <a:bodyPr/>
        <a:lstStyle/>
        <a:p>
          <a:r>
            <a:rPr lang="en-US" dirty="0" smtClean="0">
              <a:latin typeface="Trebuchet MS" pitchFamily="34" charset="0"/>
            </a:rPr>
            <a:t>Display cable</a:t>
          </a:r>
          <a:endParaRPr lang="en-US" dirty="0">
            <a:latin typeface="Trebuchet MS" pitchFamily="34" charset="0"/>
          </a:endParaRPr>
        </a:p>
      </dgm:t>
    </dgm:pt>
    <dgm:pt modelId="{DFD7FB31-0D62-4334-9F95-BAC7730A69C5}" type="parTrans" cxnId="{C2B2A89E-BF9B-49AD-938B-B87C9586FAB5}">
      <dgm:prSet/>
      <dgm:spPr/>
      <dgm:t>
        <a:bodyPr/>
        <a:lstStyle/>
        <a:p>
          <a:endParaRPr lang="en-US"/>
        </a:p>
      </dgm:t>
    </dgm:pt>
    <dgm:pt modelId="{BFA18F2E-09DE-4D8D-83CA-39CEB7A3C8BE}" type="sibTrans" cxnId="{C2B2A89E-BF9B-49AD-938B-B87C9586FAB5}">
      <dgm:prSet/>
      <dgm:spPr/>
      <dgm:t>
        <a:bodyPr/>
        <a:lstStyle/>
        <a:p>
          <a:endParaRPr lang="en-US"/>
        </a:p>
      </dgm:t>
    </dgm:pt>
    <dgm:pt modelId="{68F9EEF4-3D58-4520-BAD1-2137426ADFE1}">
      <dgm:prSet phldrT="[Text]"/>
      <dgm:spPr/>
      <dgm:t>
        <a:bodyPr/>
        <a:lstStyle/>
        <a:p>
          <a:r>
            <a:rPr lang="en-US" dirty="0" smtClean="0">
              <a:latin typeface="Trebuchet MS" pitchFamily="34" charset="0"/>
            </a:rPr>
            <a:t>KVM switchbox</a:t>
          </a:r>
          <a:endParaRPr lang="en-US" dirty="0">
            <a:latin typeface="Trebuchet MS" pitchFamily="34" charset="0"/>
          </a:endParaRPr>
        </a:p>
      </dgm:t>
    </dgm:pt>
    <dgm:pt modelId="{E825D226-53A4-44F7-9047-F98C1522F154}" type="parTrans" cxnId="{1D16AB51-F48D-4729-A680-56E7C152BF0D}">
      <dgm:prSet/>
      <dgm:spPr/>
      <dgm:t>
        <a:bodyPr/>
        <a:lstStyle/>
        <a:p>
          <a:endParaRPr lang="en-US"/>
        </a:p>
      </dgm:t>
    </dgm:pt>
    <dgm:pt modelId="{EF0068B0-8D5D-4AFA-A7D9-4363D54A430F}" type="sibTrans" cxnId="{1D16AB51-F48D-4729-A680-56E7C152BF0D}">
      <dgm:prSet/>
      <dgm:spPr/>
      <dgm:t>
        <a:bodyPr/>
        <a:lstStyle/>
        <a:p>
          <a:endParaRPr lang="en-US"/>
        </a:p>
      </dgm:t>
    </dgm:pt>
    <dgm:pt modelId="{862C3978-09D2-42F0-86DF-8E3FA07C8C74}">
      <dgm:prSet phldrT="[Text]"/>
      <dgm:spPr/>
      <dgm:t>
        <a:bodyPr/>
        <a:lstStyle/>
        <a:p>
          <a:r>
            <a:rPr lang="en-US" dirty="0" smtClean="0">
              <a:latin typeface="Trebuchet MS" pitchFamily="34" charset="0"/>
            </a:rPr>
            <a:t>Extender box</a:t>
          </a:r>
          <a:endParaRPr lang="en-US" dirty="0">
            <a:latin typeface="Trebuchet MS" pitchFamily="34" charset="0"/>
          </a:endParaRPr>
        </a:p>
      </dgm:t>
    </dgm:pt>
    <dgm:pt modelId="{D55CB14D-BD09-415B-BB59-6F04D269254A}" type="parTrans" cxnId="{0E4DEE4C-24C2-4FFE-8A79-D2F978A22442}">
      <dgm:prSet/>
      <dgm:spPr/>
      <dgm:t>
        <a:bodyPr/>
        <a:lstStyle/>
        <a:p>
          <a:endParaRPr lang="en-US"/>
        </a:p>
      </dgm:t>
    </dgm:pt>
    <dgm:pt modelId="{F60CBBF7-C16A-44D0-BC6B-709969111C4F}" type="sibTrans" cxnId="{0E4DEE4C-24C2-4FFE-8A79-D2F978A22442}">
      <dgm:prSet/>
      <dgm:spPr/>
      <dgm:t>
        <a:bodyPr/>
        <a:lstStyle/>
        <a:p>
          <a:endParaRPr lang="en-US"/>
        </a:p>
      </dgm:t>
    </dgm:pt>
    <dgm:pt modelId="{34B9D7D6-FBBE-4E2D-9AB2-C0A4D1B9F902}" type="pres">
      <dgm:prSet presAssocID="{8C568145-4BF2-4A53-A3E7-AB8C68B963D1}" presName="Name0" presStyleCnt="0">
        <dgm:presLayoutVars>
          <dgm:dir/>
          <dgm:animLvl val="lvl"/>
          <dgm:resizeHandles val="exact"/>
        </dgm:presLayoutVars>
      </dgm:prSet>
      <dgm:spPr/>
      <dgm:t>
        <a:bodyPr/>
        <a:lstStyle/>
        <a:p>
          <a:endParaRPr lang="en-US"/>
        </a:p>
      </dgm:t>
    </dgm:pt>
    <dgm:pt modelId="{261383F6-800E-43B8-B11E-642F912C10F6}" type="pres">
      <dgm:prSet presAssocID="{7CAB6753-BCD9-434F-9B37-08C3C0F9787E}" presName="linNode" presStyleCnt="0"/>
      <dgm:spPr/>
    </dgm:pt>
    <dgm:pt modelId="{7630BD34-FBAD-47A3-BC31-80A72D048237}" type="pres">
      <dgm:prSet presAssocID="{7CAB6753-BCD9-434F-9B37-08C3C0F9787E}" presName="parentText" presStyleLbl="node1" presStyleIdx="0" presStyleCnt="4" custLinFactNeighborY="0">
        <dgm:presLayoutVars>
          <dgm:chMax val="1"/>
          <dgm:bulletEnabled val="1"/>
        </dgm:presLayoutVars>
      </dgm:prSet>
      <dgm:spPr/>
      <dgm:t>
        <a:bodyPr/>
        <a:lstStyle/>
        <a:p>
          <a:endParaRPr lang="en-US"/>
        </a:p>
      </dgm:t>
    </dgm:pt>
    <dgm:pt modelId="{065D22A1-73F2-4CD2-9A8C-3439B0675F96}" type="pres">
      <dgm:prSet presAssocID="{7CAB6753-BCD9-434F-9B37-08C3C0F9787E}" presName="descendantText" presStyleLbl="alignAccFollowNode1" presStyleIdx="0" presStyleCnt="4">
        <dgm:presLayoutVars>
          <dgm:bulletEnabled val="1"/>
        </dgm:presLayoutVars>
      </dgm:prSet>
      <dgm:spPr/>
      <dgm:t>
        <a:bodyPr/>
        <a:lstStyle/>
        <a:p>
          <a:endParaRPr lang="en-US"/>
        </a:p>
      </dgm:t>
    </dgm:pt>
    <dgm:pt modelId="{4BFF616D-D7D5-4149-81B1-029E55D9EDC4}" type="pres">
      <dgm:prSet presAssocID="{D76F0A3E-ADDE-4518-9A86-FF0B98466A06}" presName="sp" presStyleCnt="0"/>
      <dgm:spPr/>
    </dgm:pt>
    <dgm:pt modelId="{D61C1BA9-1759-429B-AD2C-D5A8F7A20CE3}" type="pres">
      <dgm:prSet presAssocID="{8BD556CA-3373-4D5B-8115-612D46112627}" presName="linNode" presStyleCnt="0"/>
      <dgm:spPr/>
    </dgm:pt>
    <dgm:pt modelId="{E3464F71-83AD-4C36-806F-75228EEBE578}" type="pres">
      <dgm:prSet presAssocID="{8BD556CA-3373-4D5B-8115-612D46112627}" presName="parentText" presStyleLbl="node1" presStyleIdx="1" presStyleCnt="4">
        <dgm:presLayoutVars>
          <dgm:chMax val="1"/>
          <dgm:bulletEnabled val="1"/>
        </dgm:presLayoutVars>
      </dgm:prSet>
      <dgm:spPr/>
      <dgm:t>
        <a:bodyPr/>
        <a:lstStyle/>
        <a:p>
          <a:endParaRPr lang="en-US"/>
        </a:p>
      </dgm:t>
    </dgm:pt>
    <dgm:pt modelId="{1C3ADEEE-374F-4A47-94D2-36964BF16040}" type="pres">
      <dgm:prSet presAssocID="{8BD556CA-3373-4D5B-8115-612D46112627}" presName="descendantText" presStyleLbl="alignAccFollowNode1" presStyleIdx="1" presStyleCnt="4">
        <dgm:presLayoutVars>
          <dgm:bulletEnabled val="1"/>
        </dgm:presLayoutVars>
      </dgm:prSet>
      <dgm:spPr/>
      <dgm:t>
        <a:bodyPr/>
        <a:lstStyle/>
        <a:p>
          <a:endParaRPr lang="en-US"/>
        </a:p>
      </dgm:t>
    </dgm:pt>
    <dgm:pt modelId="{CDF565E8-7728-41A0-B1BB-03B7E2548364}" type="pres">
      <dgm:prSet presAssocID="{13626188-87B2-4A5A-8E3F-B4923BA5CC1B}" presName="sp" presStyleCnt="0"/>
      <dgm:spPr/>
    </dgm:pt>
    <dgm:pt modelId="{269CD14D-5CF5-4E68-B8BC-826997573435}" type="pres">
      <dgm:prSet presAssocID="{885223D0-B5AF-4244-BB03-59248C8CEECE}" presName="linNode" presStyleCnt="0"/>
      <dgm:spPr/>
    </dgm:pt>
    <dgm:pt modelId="{13E04BB4-46E9-4CDF-9EEF-85E507986EC6}" type="pres">
      <dgm:prSet presAssocID="{885223D0-B5AF-4244-BB03-59248C8CEECE}" presName="parentText" presStyleLbl="node1" presStyleIdx="2" presStyleCnt="4">
        <dgm:presLayoutVars>
          <dgm:chMax val="1"/>
          <dgm:bulletEnabled val="1"/>
        </dgm:presLayoutVars>
      </dgm:prSet>
      <dgm:spPr/>
      <dgm:t>
        <a:bodyPr/>
        <a:lstStyle/>
        <a:p>
          <a:endParaRPr lang="en-US"/>
        </a:p>
      </dgm:t>
    </dgm:pt>
    <dgm:pt modelId="{3005EE6F-91F1-4F23-AF2B-E2AC4BA4337E}" type="pres">
      <dgm:prSet presAssocID="{885223D0-B5AF-4244-BB03-59248C8CEECE}" presName="descendantText" presStyleLbl="alignAccFollowNode1" presStyleIdx="2" presStyleCnt="4">
        <dgm:presLayoutVars>
          <dgm:bulletEnabled val="1"/>
        </dgm:presLayoutVars>
      </dgm:prSet>
      <dgm:spPr/>
      <dgm:t>
        <a:bodyPr/>
        <a:lstStyle/>
        <a:p>
          <a:endParaRPr lang="en-US"/>
        </a:p>
      </dgm:t>
    </dgm:pt>
    <dgm:pt modelId="{94E5C188-3FCB-4EBF-8A5C-D9CE13319E42}" type="pres">
      <dgm:prSet presAssocID="{B5DE354F-70AB-41D9-82DB-602CE60D9DC4}" presName="sp" presStyleCnt="0"/>
      <dgm:spPr/>
    </dgm:pt>
    <dgm:pt modelId="{D1D296DA-6098-4AF3-8D78-312EB62832D1}" type="pres">
      <dgm:prSet presAssocID="{E80E3BB9-5CFD-43B7-9D4C-9EC09D8235B6}" presName="linNode" presStyleCnt="0"/>
      <dgm:spPr/>
    </dgm:pt>
    <dgm:pt modelId="{F9FB3E37-DECF-4F25-96FC-83CAFF290CFB}" type="pres">
      <dgm:prSet presAssocID="{E80E3BB9-5CFD-43B7-9D4C-9EC09D8235B6}" presName="parentText" presStyleLbl="node1" presStyleIdx="3" presStyleCnt="4">
        <dgm:presLayoutVars>
          <dgm:chMax val="1"/>
          <dgm:bulletEnabled val="1"/>
        </dgm:presLayoutVars>
      </dgm:prSet>
      <dgm:spPr/>
      <dgm:t>
        <a:bodyPr/>
        <a:lstStyle/>
        <a:p>
          <a:endParaRPr lang="en-US"/>
        </a:p>
      </dgm:t>
    </dgm:pt>
    <dgm:pt modelId="{89AB8B72-246C-447F-90D9-B7B353F22940}" type="pres">
      <dgm:prSet presAssocID="{E80E3BB9-5CFD-43B7-9D4C-9EC09D8235B6}" presName="descendantText" presStyleLbl="alignAccFollowNode1" presStyleIdx="3" presStyleCnt="4">
        <dgm:presLayoutVars>
          <dgm:bulletEnabled val="1"/>
        </dgm:presLayoutVars>
      </dgm:prSet>
      <dgm:spPr/>
      <dgm:t>
        <a:bodyPr/>
        <a:lstStyle/>
        <a:p>
          <a:endParaRPr lang="en-US"/>
        </a:p>
      </dgm:t>
    </dgm:pt>
  </dgm:ptLst>
  <dgm:cxnLst>
    <dgm:cxn modelId="{D0E6C2D5-DBC4-420C-BA63-4917BEBB83A9}" srcId="{8C568145-4BF2-4A53-A3E7-AB8C68B963D1}" destId="{885223D0-B5AF-4244-BB03-59248C8CEECE}" srcOrd="2" destOrd="0" parTransId="{32B631BB-9F81-4999-8B47-CEAFCAC1A092}" sibTransId="{B5DE354F-70AB-41D9-82DB-602CE60D9DC4}"/>
    <dgm:cxn modelId="{92BA3133-1D50-4C51-8F4B-765D598FD915}" srcId="{885223D0-B5AF-4244-BB03-59248C8CEECE}" destId="{AE513EAF-2402-4D53-96D6-C85680AEDB9D}" srcOrd="2" destOrd="0" parTransId="{82D64349-12B6-44FD-AF40-A61F688B812A}" sibTransId="{DC5D61D3-BB53-444F-A481-157A47C610BD}"/>
    <dgm:cxn modelId="{9FE399AE-1AC1-4475-AA0E-AA5A4AF1ED38}" type="presOf" srcId="{FCE48BD2-9E5A-405E-8E08-7A0B1EF664FD}" destId="{1C3ADEEE-374F-4A47-94D2-36964BF16040}" srcOrd="0" destOrd="2" presId="urn:microsoft.com/office/officeart/2005/8/layout/vList5"/>
    <dgm:cxn modelId="{61881FB4-B50A-4440-922F-5C95A2242FB4}" type="presOf" srcId="{40F38121-4959-4D3F-80A5-CDCB84949E81}" destId="{1C3ADEEE-374F-4A47-94D2-36964BF16040}" srcOrd="0" destOrd="1" presId="urn:microsoft.com/office/officeart/2005/8/layout/vList5"/>
    <dgm:cxn modelId="{C04E2FCE-6134-4DF8-8C06-35797504B5BE}" type="presOf" srcId="{AE513EAF-2402-4D53-96D6-C85680AEDB9D}" destId="{3005EE6F-91F1-4F23-AF2B-E2AC4BA4337E}" srcOrd="0" destOrd="2" presId="urn:microsoft.com/office/officeart/2005/8/layout/vList5"/>
    <dgm:cxn modelId="{D6771FAC-100A-49F1-944D-F46C55473ECC}" srcId="{7CAB6753-BCD9-434F-9B37-08C3C0F9787E}" destId="{B75970C3-47F1-4830-B4B0-54305DE648CD}" srcOrd="2" destOrd="0" parTransId="{C00A8B69-535E-41FD-9AA1-44C3891CE500}" sibTransId="{F630BC1B-C2C6-4FD2-8C64-5B20D5B02811}"/>
    <dgm:cxn modelId="{A0C9FC43-8B0B-437C-AD01-CEC89B149C9F}" srcId="{8C568145-4BF2-4A53-A3E7-AB8C68B963D1}" destId="{7CAB6753-BCD9-434F-9B37-08C3C0F9787E}" srcOrd="0" destOrd="0" parTransId="{66E4DBA5-5D20-4C33-8BF4-5EAC57F37BD6}" sibTransId="{D76F0A3E-ADDE-4518-9A86-FF0B98466A06}"/>
    <dgm:cxn modelId="{0E4DEE4C-24C2-4FFE-8A79-D2F978A22442}" srcId="{E80E3BB9-5CFD-43B7-9D4C-9EC09D8235B6}" destId="{862C3978-09D2-42F0-86DF-8E3FA07C8C74}" srcOrd="2" destOrd="0" parTransId="{D55CB14D-BD09-415B-BB59-6F04D269254A}" sibTransId="{F60CBBF7-C16A-44D0-BC6B-709969111C4F}"/>
    <dgm:cxn modelId="{B25BA2E3-6737-445D-A331-2CA09560FFFE}" type="presOf" srcId="{B75970C3-47F1-4830-B4B0-54305DE648CD}" destId="{065D22A1-73F2-4CD2-9A8C-3439B0675F96}" srcOrd="0" destOrd="2" presId="urn:microsoft.com/office/officeart/2005/8/layout/vList5"/>
    <dgm:cxn modelId="{F736F6FD-5B4D-4472-9A1F-42F59E76F5C7}" srcId="{8C568145-4BF2-4A53-A3E7-AB8C68B963D1}" destId="{E80E3BB9-5CFD-43B7-9D4C-9EC09D8235B6}" srcOrd="3" destOrd="0" parTransId="{F61BB2BC-E0C5-448A-A659-350B28922D15}" sibTransId="{ECC1A766-BAFA-4272-9278-28779C0E42C2}"/>
    <dgm:cxn modelId="{02BCD8FF-D46E-4FEE-9621-F8FFCB1549B8}" srcId="{885223D0-B5AF-4244-BB03-59248C8CEECE}" destId="{FAE53CBC-4F36-4548-8F7A-E4240788F717}" srcOrd="1" destOrd="0" parTransId="{092615D8-A6E2-4C72-9224-3B04388F3D6B}" sibTransId="{215D804F-44B7-4830-A292-2FB0299B6693}"/>
    <dgm:cxn modelId="{54E67174-1F6A-4045-8547-8572B24508F9}" type="presOf" srcId="{7CAB6753-BCD9-434F-9B37-08C3C0F9787E}" destId="{7630BD34-FBAD-47A3-BC31-80A72D048237}" srcOrd="0" destOrd="0" presId="urn:microsoft.com/office/officeart/2005/8/layout/vList5"/>
    <dgm:cxn modelId="{C2B2A89E-BF9B-49AD-938B-B87C9586FAB5}" srcId="{E80E3BB9-5CFD-43B7-9D4C-9EC09D8235B6}" destId="{253F0EE0-0535-4F0F-82B2-0CD548F20DC6}" srcOrd="0" destOrd="0" parTransId="{DFD7FB31-0D62-4334-9F95-BAC7730A69C5}" sibTransId="{BFA18F2E-09DE-4D8D-83CA-39CEB7A3C8BE}"/>
    <dgm:cxn modelId="{E1B9E334-A6F3-4BCC-9188-B4367B8F6628}" type="presOf" srcId="{4C3ABEAE-E97D-448B-A832-475F25BE1143}" destId="{1C3ADEEE-374F-4A47-94D2-36964BF16040}" srcOrd="0" destOrd="0" presId="urn:microsoft.com/office/officeart/2005/8/layout/vList5"/>
    <dgm:cxn modelId="{15F5246F-19D9-4E33-9EE7-D37C165158BA}" type="presOf" srcId="{253F0EE0-0535-4F0F-82B2-0CD548F20DC6}" destId="{89AB8B72-246C-447F-90D9-B7B353F22940}" srcOrd="0" destOrd="0" presId="urn:microsoft.com/office/officeart/2005/8/layout/vList5"/>
    <dgm:cxn modelId="{D58BCC2A-3A0E-4C90-BDD5-115C4BF7BEB1}" srcId="{8BD556CA-3373-4D5B-8115-612D46112627}" destId="{4C3ABEAE-E97D-448B-A832-475F25BE1143}" srcOrd="0" destOrd="0" parTransId="{3DC9C739-7EB0-4B27-8F9A-CCE4F4BE31B7}" sibTransId="{729BF32B-4C12-4B9E-A9B4-8A13439FCC48}"/>
    <dgm:cxn modelId="{E282E4E9-6FD0-409B-A1FE-F2089C9BB6EA}" srcId="{7CAB6753-BCD9-434F-9B37-08C3C0F9787E}" destId="{0B6AB35A-0310-4E1B-9DA6-973009C50714}" srcOrd="0" destOrd="0" parTransId="{BB26E9AD-0E48-46A7-BE25-D0ED0C037C7F}" sibTransId="{71AAF8EA-6F28-4FD2-B640-1CD115A80299}"/>
    <dgm:cxn modelId="{4C2684FA-1A0C-4F9E-860C-AB477B28E384}" srcId="{8BD556CA-3373-4D5B-8115-612D46112627}" destId="{FCE48BD2-9E5A-405E-8E08-7A0B1EF664FD}" srcOrd="2" destOrd="0" parTransId="{F866F594-D5C6-4A5A-84B0-A735618648CC}" sibTransId="{0A3A7CDD-F858-4613-BCAC-0CC9816F56F3}"/>
    <dgm:cxn modelId="{1D16AB51-F48D-4729-A680-56E7C152BF0D}" srcId="{E80E3BB9-5CFD-43B7-9D4C-9EC09D8235B6}" destId="{68F9EEF4-3D58-4520-BAD1-2137426ADFE1}" srcOrd="1" destOrd="0" parTransId="{E825D226-53A4-44F7-9047-F98C1522F154}" sibTransId="{EF0068B0-8D5D-4AFA-A7D9-4363D54A430F}"/>
    <dgm:cxn modelId="{23467AED-AD9C-4EDC-BE65-9695AC44FC4B}" type="presOf" srcId="{862C3978-09D2-42F0-86DF-8E3FA07C8C74}" destId="{89AB8B72-246C-447F-90D9-B7B353F22940}" srcOrd="0" destOrd="2" presId="urn:microsoft.com/office/officeart/2005/8/layout/vList5"/>
    <dgm:cxn modelId="{340F24EC-4F22-4DED-9E33-95104EAEEE39}" srcId="{8BD556CA-3373-4D5B-8115-612D46112627}" destId="{40F38121-4959-4D3F-80A5-CDCB84949E81}" srcOrd="1" destOrd="0" parTransId="{D499F29C-2561-4130-B6B8-527CBB3BF225}" sibTransId="{E16337A8-988C-4259-A74B-0F8892A8F397}"/>
    <dgm:cxn modelId="{5407F1DF-B11F-48B6-968E-337DC3BAA980}" type="presOf" srcId="{FAE53CBC-4F36-4548-8F7A-E4240788F717}" destId="{3005EE6F-91F1-4F23-AF2B-E2AC4BA4337E}" srcOrd="0" destOrd="1" presId="urn:microsoft.com/office/officeart/2005/8/layout/vList5"/>
    <dgm:cxn modelId="{1EA8754F-5B33-4DC9-AC60-9C1D7A11D79C}" type="presOf" srcId="{E80E3BB9-5CFD-43B7-9D4C-9EC09D8235B6}" destId="{F9FB3E37-DECF-4F25-96FC-83CAFF290CFB}" srcOrd="0" destOrd="0" presId="urn:microsoft.com/office/officeart/2005/8/layout/vList5"/>
    <dgm:cxn modelId="{028B1207-0262-4EC4-AB89-CF6E0BFA0EE6}" srcId="{885223D0-B5AF-4244-BB03-59248C8CEECE}" destId="{367AA8D8-EDAC-42A3-AF5C-CBB300084E11}" srcOrd="0" destOrd="0" parTransId="{1B2EE6E2-4390-486C-9317-D228E6ED917C}" sibTransId="{8BB8601C-A769-4E38-88CC-BB7CF103ACF8}"/>
    <dgm:cxn modelId="{8C2B21B3-9ED8-4A2D-9AF4-1FDF05E66E12}" srcId="{8C568145-4BF2-4A53-A3E7-AB8C68B963D1}" destId="{8BD556CA-3373-4D5B-8115-612D46112627}" srcOrd="1" destOrd="0" parTransId="{30365724-535F-4AB9-BCC3-2412F9B39202}" sibTransId="{13626188-87B2-4A5A-8E3F-B4923BA5CC1B}"/>
    <dgm:cxn modelId="{3645CCA7-DCDA-4670-B797-678B7017965A}" type="presOf" srcId="{367AA8D8-EDAC-42A3-AF5C-CBB300084E11}" destId="{3005EE6F-91F1-4F23-AF2B-E2AC4BA4337E}" srcOrd="0" destOrd="0" presId="urn:microsoft.com/office/officeart/2005/8/layout/vList5"/>
    <dgm:cxn modelId="{A5D9BC78-C0A1-4B87-8C6F-E18F5C93F9FA}" type="presOf" srcId="{885223D0-B5AF-4244-BB03-59248C8CEECE}" destId="{13E04BB4-46E9-4CDF-9EEF-85E507986EC6}" srcOrd="0" destOrd="0" presId="urn:microsoft.com/office/officeart/2005/8/layout/vList5"/>
    <dgm:cxn modelId="{DA80B28E-211B-4AC4-8D81-D26B7DD5A6DD}" type="presOf" srcId="{8C568145-4BF2-4A53-A3E7-AB8C68B963D1}" destId="{34B9D7D6-FBBE-4E2D-9AB2-C0A4D1B9F902}" srcOrd="0" destOrd="0" presId="urn:microsoft.com/office/officeart/2005/8/layout/vList5"/>
    <dgm:cxn modelId="{BB9E1561-A655-4741-B6A9-6840ED2CBEAD}" srcId="{7CAB6753-BCD9-434F-9B37-08C3C0F9787E}" destId="{54C77E96-1919-4552-8EA4-6B2B356E605C}" srcOrd="1" destOrd="0" parTransId="{496CFA1F-92A2-4E48-9744-0C009BFD0280}" sibTransId="{0CE5C80A-D777-406F-B78F-282CB5D38FC2}"/>
    <dgm:cxn modelId="{5E04601D-C1AF-4717-AE4A-3AE92F8B3355}" type="presOf" srcId="{54C77E96-1919-4552-8EA4-6B2B356E605C}" destId="{065D22A1-73F2-4CD2-9A8C-3439B0675F96}" srcOrd="0" destOrd="1" presId="urn:microsoft.com/office/officeart/2005/8/layout/vList5"/>
    <dgm:cxn modelId="{0EA7F902-E7F1-4365-9C86-9DFA4BE451ED}" type="presOf" srcId="{68F9EEF4-3D58-4520-BAD1-2137426ADFE1}" destId="{89AB8B72-246C-447F-90D9-B7B353F22940}" srcOrd="0" destOrd="1" presId="urn:microsoft.com/office/officeart/2005/8/layout/vList5"/>
    <dgm:cxn modelId="{993DF4E7-58C6-48D7-A168-C44D33CE8315}" type="presOf" srcId="{0B6AB35A-0310-4E1B-9DA6-973009C50714}" destId="{065D22A1-73F2-4CD2-9A8C-3439B0675F96}" srcOrd="0" destOrd="0" presId="urn:microsoft.com/office/officeart/2005/8/layout/vList5"/>
    <dgm:cxn modelId="{43648FA4-CBDD-4E78-872D-BE5B30F1616B}" type="presOf" srcId="{8BD556CA-3373-4D5B-8115-612D46112627}" destId="{E3464F71-83AD-4C36-806F-75228EEBE578}" srcOrd="0" destOrd="0" presId="urn:microsoft.com/office/officeart/2005/8/layout/vList5"/>
    <dgm:cxn modelId="{67DF6D9C-91F4-4966-8BB1-7A2FE07389F6}" type="presParOf" srcId="{34B9D7D6-FBBE-4E2D-9AB2-C0A4D1B9F902}" destId="{261383F6-800E-43B8-B11E-642F912C10F6}" srcOrd="0" destOrd="0" presId="urn:microsoft.com/office/officeart/2005/8/layout/vList5"/>
    <dgm:cxn modelId="{298B6509-B4C3-4A27-A5B4-39CCF499C910}" type="presParOf" srcId="{261383F6-800E-43B8-B11E-642F912C10F6}" destId="{7630BD34-FBAD-47A3-BC31-80A72D048237}" srcOrd="0" destOrd="0" presId="urn:microsoft.com/office/officeart/2005/8/layout/vList5"/>
    <dgm:cxn modelId="{CB2D34BF-CA12-46C1-B2FD-B04B0BC32047}" type="presParOf" srcId="{261383F6-800E-43B8-B11E-642F912C10F6}" destId="{065D22A1-73F2-4CD2-9A8C-3439B0675F96}" srcOrd="1" destOrd="0" presId="urn:microsoft.com/office/officeart/2005/8/layout/vList5"/>
    <dgm:cxn modelId="{38A9DE95-D75C-46BB-A8AE-43CF1C511985}" type="presParOf" srcId="{34B9D7D6-FBBE-4E2D-9AB2-C0A4D1B9F902}" destId="{4BFF616D-D7D5-4149-81B1-029E55D9EDC4}" srcOrd="1" destOrd="0" presId="urn:microsoft.com/office/officeart/2005/8/layout/vList5"/>
    <dgm:cxn modelId="{61244ED0-037D-4BCD-B1B2-661569FCC988}" type="presParOf" srcId="{34B9D7D6-FBBE-4E2D-9AB2-C0A4D1B9F902}" destId="{D61C1BA9-1759-429B-AD2C-D5A8F7A20CE3}" srcOrd="2" destOrd="0" presId="urn:microsoft.com/office/officeart/2005/8/layout/vList5"/>
    <dgm:cxn modelId="{C6884D12-FF57-4EDB-8749-16679FB644F7}" type="presParOf" srcId="{D61C1BA9-1759-429B-AD2C-D5A8F7A20CE3}" destId="{E3464F71-83AD-4C36-806F-75228EEBE578}" srcOrd="0" destOrd="0" presId="urn:microsoft.com/office/officeart/2005/8/layout/vList5"/>
    <dgm:cxn modelId="{314C884F-16B8-4276-888B-2AD5720F6846}" type="presParOf" srcId="{D61C1BA9-1759-429B-AD2C-D5A8F7A20CE3}" destId="{1C3ADEEE-374F-4A47-94D2-36964BF16040}" srcOrd="1" destOrd="0" presId="urn:microsoft.com/office/officeart/2005/8/layout/vList5"/>
    <dgm:cxn modelId="{1008ECEF-CCFE-4FB8-8F89-EFD6E730A05E}" type="presParOf" srcId="{34B9D7D6-FBBE-4E2D-9AB2-C0A4D1B9F902}" destId="{CDF565E8-7728-41A0-B1BB-03B7E2548364}" srcOrd="3" destOrd="0" presId="urn:microsoft.com/office/officeart/2005/8/layout/vList5"/>
    <dgm:cxn modelId="{EE73EE81-3829-44A1-9C68-6499F3BA4615}" type="presParOf" srcId="{34B9D7D6-FBBE-4E2D-9AB2-C0A4D1B9F902}" destId="{269CD14D-5CF5-4E68-B8BC-826997573435}" srcOrd="4" destOrd="0" presId="urn:microsoft.com/office/officeart/2005/8/layout/vList5"/>
    <dgm:cxn modelId="{1BDA1B4E-A788-442D-8E84-CC169295C3D7}" type="presParOf" srcId="{269CD14D-5CF5-4E68-B8BC-826997573435}" destId="{13E04BB4-46E9-4CDF-9EEF-85E507986EC6}" srcOrd="0" destOrd="0" presId="urn:microsoft.com/office/officeart/2005/8/layout/vList5"/>
    <dgm:cxn modelId="{FD5B4804-6D31-435A-A507-C207304B7D64}" type="presParOf" srcId="{269CD14D-5CF5-4E68-B8BC-826997573435}" destId="{3005EE6F-91F1-4F23-AF2B-E2AC4BA4337E}" srcOrd="1" destOrd="0" presId="urn:microsoft.com/office/officeart/2005/8/layout/vList5"/>
    <dgm:cxn modelId="{3EF1B25E-2B8F-4465-905B-BB64865D99ED}" type="presParOf" srcId="{34B9D7D6-FBBE-4E2D-9AB2-C0A4D1B9F902}" destId="{94E5C188-3FCB-4EBF-8A5C-D9CE13319E42}" srcOrd="5" destOrd="0" presId="urn:microsoft.com/office/officeart/2005/8/layout/vList5"/>
    <dgm:cxn modelId="{777DC480-6906-4D6D-BAD4-2B7E61AC85DE}" type="presParOf" srcId="{34B9D7D6-FBBE-4E2D-9AB2-C0A4D1B9F902}" destId="{D1D296DA-6098-4AF3-8D78-312EB62832D1}" srcOrd="6" destOrd="0" presId="urn:microsoft.com/office/officeart/2005/8/layout/vList5"/>
    <dgm:cxn modelId="{D58AB5BB-E8C9-4744-BC98-F3167E013FCC}" type="presParOf" srcId="{D1D296DA-6098-4AF3-8D78-312EB62832D1}" destId="{F9FB3E37-DECF-4F25-96FC-83CAFF290CFB}" srcOrd="0" destOrd="0" presId="urn:microsoft.com/office/officeart/2005/8/layout/vList5"/>
    <dgm:cxn modelId="{C9540B0A-2600-4B7F-9ACA-6B8AF166E917}" type="presParOf" srcId="{D1D296DA-6098-4AF3-8D78-312EB62832D1}" destId="{89AB8B72-246C-447F-90D9-B7B353F22940}"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10:56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9" r:id="rId12"/>
    <p:sldLayoutId id="2147483670" r:id="rId13"/>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6"/>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7"/>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7"/>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7"/>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7"/>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www.microsoft.com/whdc/display"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hyperlink" Target="mailto:directx@microsoft.com" TargetMode="External"/><Relationship Id="rId4" Type="http://schemas.openxmlformats.org/officeDocument/2006/relationships/hyperlink" Target="http://msdn.microsoft.com/direct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Too Many Solutions</a:t>
            </a:r>
            <a:endParaRPr lang="en-US" dirty="0"/>
          </a:p>
        </p:txBody>
      </p:sp>
      <p:sp>
        <p:nvSpPr>
          <p:cNvPr id="6" name="Rectangle 232"/>
          <p:cNvSpPr>
            <a:spLocks noChangeArrowheads="1"/>
          </p:cNvSpPr>
          <p:nvPr/>
        </p:nvSpPr>
        <p:spPr bwMode="auto">
          <a:xfrm>
            <a:off x="310679" y="1153297"/>
            <a:ext cx="1468693" cy="264434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Windows - </a:t>
            </a:r>
          </a:p>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user mode components</a:t>
            </a:r>
          </a:p>
        </p:txBody>
      </p:sp>
      <p:sp>
        <p:nvSpPr>
          <p:cNvPr id="9" name="Rectangle 223"/>
          <p:cNvSpPr>
            <a:spLocks noChangeArrowheads="1"/>
          </p:cNvSpPr>
          <p:nvPr/>
        </p:nvSpPr>
        <p:spPr bwMode="invGray">
          <a:xfrm>
            <a:off x="2787087" y="4391757"/>
            <a:ext cx="1941432" cy="83103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Kernel mode graphics driver</a:t>
            </a:r>
          </a:p>
        </p:txBody>
      </p:sp>
      <p:sp>
        <p:nvSpPr>
          <p:cNvPr id="10" name="Rectangle 9"/>
          <p:cNvSpPr/>
          <p:nvPr/>
        </p:nvSpPr>
        <p:spPr bwMode="auto">
          <a:xfrm>
            <a:off x="337758" y="4020086"/>
            <a:ext cx="8559114" cy="107093"/>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1" name="TextBox 10"/>
          <p:cNvSpPr txBox="1"/>
          <p:nvPr/>
        </p:nvSpPr>
        <p:spPr>
          <a:xfrm>
            <a:off x="7043347" y="3542291"/>
            <a:ext cx="1869989" cy="523220"/>
          </a:xfrm>
          <a:prstGeom prst="rect">
            <a:avLst/>
          </a:prstGeom>
          <a:noFill/>
        </p:spPr>
        <p:txBody>
          <a:bodyPr wrap="squar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User Mode</a:t>
            </a:r>
          </a:p>
        </p:txBody>
      </p:sp>
      <p:sp>
        <p:nvSpPr>
          <p:cNvPr id="12" name="TextBox 11"/>
          <p:cNvSpPr txBox="1"/>
          <p:nvPr/>
        </p:nvSpPr>
        <p:spPr>
          <a:xfrm>
            <a:off x="7014521" y="4172484"/>
            <a:ext cx="2335429" cy="523220"/>
          </a:xfrm>
          <a:prstGeom prst="rect">
            <a:avLst/>
          </a:prstGeom>
          <a:noFill/>
        </p:spPr>
        <p:txBody>
          <a:bodyPr wrap="squar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Kernel Mode</a:t>
            </a:r>
          </a:p>
        </p:txBody>
      </p:sp>
      <p:sp>
        <p:nvSpPr>
          <p:cNvPr id="13" name="Rectangle 232"/>
          <p:cNvSpPr>
            <a:spLocks noChangeArrowheads="1"/>
          </p:cNvSpPr>
          <p:nvPr/>
        </p:nvSpPr>
        <p:spPr bwMode="auto">
          <a:xfrm>
            <a:off x="298323" y="4410461"/>
            <a:ext cx="1464575" cy="19162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Windows – Kernel mode components</a:t>
            </a:r>
          </a:p>
        </p:txBody>
      </p:sp>
      <p:sp>
        <p:nvSpPr>
          <p:cNvPr id="14" name="Rectangle 223"/>
          <p:cNvSpPr>
            <a:spLocks noChangeArrowheads="1"/>
          </p:cNvSpPr>
          <p:nvPr/>
        </p:nvSpPr>
        <p:spPr bwMode="invGray">
          <a:xfrm>
            <a:off x="2784384" y="5722171"/>
            <a:ext cx="1960611" cy="64568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Graphics hardware</a:t>
            </a:r>
          </a:p>
        </p:txBody>
      </p:sp>
      <p:sp>
        <p:nvSpPr>
          <p:cNvPr id="15" name="Rectangle 223"/>
          <p:cNvSpPr>
            <a:spLocks noChangeArrowheads="1"/>
          </p:cNvSpPr>
          <p:nvPr/>
        </p:nvSpPr>
        <p:spPr bwMode="invGray">
          <a:xfrm>
            <a:off x="2776150" y="3089187"/>
            <a:ext cx="1944129" cy="595226"/>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User mode graphics driver</a:t>
            </a:r>
          </a:p>
        </p:txBody>
      </p:sp>
      <p:sp>
        <p:nvSpPr>
          <p:cNvPr id="16" name="Rectangle 223"/>
          <p:cNvSpPr>
            <a:spLocks noChangeArrowheads="1"/>
          </p:cNvSpPr>
          <p:nvPr/>
        </p:nvSpPr>
        <p:spPr bwMode="invGray">
          <a:xfrm>
            <a:off x="2762377" y="2002780"/>
            <a:ext cx="1974380" cy="674515"/>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IHV value add</a:t>
            </a:r>
          </a:p>
        </p:txBody>
      </p:sp>
      <p:sp>
        <p:nvSpPr>
          <p:cNvPr id="17" name="Rectangle 233"/>
          <p:cNvSpPr>
            <a:spLocks noChangeArrowheads="1"/>
          </p:cNvSpPr>
          <p:nvPr/>
        </p:nvSpPr>
        <p:spPr bwMode="blackWhite">
          <a:xfrm>
            <a:off x="5568779" y="1095632"/>
            <a:ext cx="1812329" cy="166404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OEM value add</a:t>
            </a:r>
          </a:p>
        </p:txBody>
      </p:sp>
      <p:sp>
        <p:nvSpPr>
          <p:cNvPr id="19" name="AutoShape 212"/>
          <p:cNvSpPr>
            <a:spLocks noChangeArrowheads="1"/>
          </p:cNvSpPr>
          <p:nvPr/>
        </p:nvSpPr>
        <p:spPr bwMode="auto">
          <a:xfrm>
            <a:off x="7856844" y="805500"/>
            <a:ext cx="1295400" cy="2250738"/>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latin typeface="Trebuchet MS" pitchFamily="34" charset="0"/>
            </a:endParaRPr>
          </a:p>
        </p:txBody>
      </p:sp>
      <p:sp>
        <p:nvSpPr>
          <p:cNvPr id="20" name="Rectangle 213"/>
          <p:cNvSpPr>
            <a:spLocks noChangeArrowheads="1"/>
          </p:cNvSpPr>
          <p:nvPr/>
        </p:nvSpPr>
        <p:spPr bwMode="blackWhite">
          <a:xfrm>
            <a:off x="7950809" y="2640816"/>
            <a:ext cx="276225" cy="2682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effectLst>
                <a:outerShdw blurRad="38100" dist="38100" dir="2700000" algn="tl">
                  <a:srgbClr val="000000">
                    <a:alpha val="43137"/>
                  </a:srgbClr>
                </a:outerShdw>
              </a:effectLst>
              <a:latin typeface="Trebuchet MS" pitchFamily="34" charset="0"/>
            </a:endParaRPr>
          </a:p>
        </p:txBody>
      </p:sp>
      <p:sp>
        <p:nvSpPr>
          <p:cNvPr id="21" name="Rectangle 214"/>
          <p:cNvSpPr>
            <a:spLocks noChangeArrowheads="1"/>
          </p:cNvSpPr>
          <p:nvPr/>
        </p:nvSpPr>
        <p:spPr bwMode="invGray">
          <a:xfrm>
            <a:off x="7942572" y="1787947"/>
            <a:ext cx="276225" cy="257175"/>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3" name="Rectangle 216"/>
          <p:cNvSpPr>
            <a:spLocks noChangeArrowheads="1"/>
          </p:cNvSpPr>
          <p:nvPr/>
        </p:nvSpPr>
        <p:spPr bwMode="auto">
          <a:xfrm>
            <a:off x="7817157" y="870587"/>
            <a:ext cx="1187425" cy="308411"/>
          </a:xfrm>
          <a:prstGeom prst="rect">
            <a:avLst/>
          </a:prstGeom>
          <a:noFill/>
          <a:ln w="3175">
            <a:noFill/>
            <a:miter lim="800000"/>
            <a:headEnd/>
            <a:tailEnd/>
          </a:ln>
          <a:effectLst/>
        </p:spPr>
        <p:txBody>
          <a:bodyPr wrap="none" lIns="92067" tIns="46034" rIns="92067" bIns="46034">
            <a:spAutoFit/>
          </a:bodyPr>
          <a:lstStyle/>
          <a:p>
            <a:pPr algn="l"/>
            <a:r>
              <a:rPr lang="en-US" sz="1400" dirty="0">
                <a:solidFill>
                  <a:schemeClr val="tx2"/>
                </a:solidFill>
                <a:effectLst>
                  <a:outerShdw blurRad="38100" dist="38100" dir="2700000" algn="tl">
                    <a:srgbClr val="000000">
                      <a:alpha val="43137"/>
                    </a:srgbClr>
                  </a:outerShdw>
                </a:effectLst>
                <a:latin typeface="Trebuchet MS" pitchFamily="34" charset="0"/>
              </a:rPr>
              <a:t>Provided by:</a:t>
            </a:r>
          </a:p>
        </p:txBody>
      </p:sp>
      <p:sp>
        <p:nvSpPr>
          <p:cNvPr id="24" name="Rectangle 217"/>
          <p:cNvSpPr>
            <a:spLocks noChangeArrowheads="1"/>
          </p:cNvSpPr>
          <p:nvPr/>
        </p:nvSpPr>
        <p:spPr bwMode="auto">
          <a:xfrm>
            <a:off x="8204508" y="1326197"/>
            <a:ext cx="874647" cy="293022"/>
          </a:xfrm>
          <a:prstGeom prst="rect">
            <a:avLst/>
          </a:prstGeom>
          <a:noFill/>
          <a:ln w="952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Microsoft</a:t>
            </a:r>
          </a:p>
        </p:txBody>
      </p:sp>
      <p:sp>
        <p:nvSpPr>
          <p:cNvPr id="25" name="Rectangle 218"/>
          <p:cNvSpPr>
            <a:spLocks noChangeArrowheads="1"/>
          </p:cNvSpPr>
          <p:nvPr/>
        </p:nvSpPr>
        <p:spPr bwMode="auto">
          <a:xfrm>
            <a:off x="8229220" y="2611641"/>
            <a:ext cx="748587" cy="293022"/>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PC OEM</a:t>
            </a:r>
            <a:endParaRPr lang="en-US" sz="1300" dirty="0">
              <a:solidFill>
                <a:schemeClr val="tx2"/>
              </a:solidFill>
              <a:effectLst>
                <a:outerShdw blurRad="38100" dist="38100" dir="2700000" algn="tl">
                  <a:srgbClr val="000000">
                    <a:alpha val="43137"/>
                  </a:srgbClr>
                </a:outerShdw>
              </a:effectLst>
              <a:latin typeface="Trebuchet MS" pitchFamily="34" charset="0"/>
            </a:endParaRPr>
          </a:p>
        </p:txBody>
      </p:sp>
      <p:sp>
        <p:nvSpPr>
          <p:cNvPr id="26" name="Rectangle 219"/>
          <p:cNvSpPr>
            <a:spLocks noChangeArrowheads="1"/>
          </p:cNvSpPr>
          <p:nvPr/>
        </p:nvSpPr>
        <p:spPr bwMode="auto">
          <a:xfrm>
            <a:off x="8204509" y="1757783"/>
            <a:ext cx="939491" cy="293022"/>
          </a:xfrm>
          <a:prstGeom prst="rect">
            <a:avLst/>
          </a:prstGeom>
          <a:noFill/>
          <a:ln w="3175">
            <a:noFill/>
            <a:miter lim="800000"/>
            <a:headEnd/>
            <a:tailEnd/>
          </a:ln>
          <a:effectLst/>
        </p:spPr>
        <p:txBody>
          <a:bodyPr wrap="square" lIns="92067" tIns="46034" rIns="92067" bIns="46034">
            <a:spAutoFit/>
          </a:bodyPr>
          <a:lstStyle/>
          <a:p>
            <a:pPr algn="l"/>
            <a:r>
              <a:rPr lang="en-US" sz="1300" dirty="0" err="1" smtClean="0">
                <a:solidFill>
                  <a:schemeClr val="tx2"/>
                </a:solidFill>
                <a:effectLst>
                  <a:outerShdw blurRad="38100" dist="38100" dir="2700000" algn="tl">
                    <a:srgbClr val="000000">
                      <a:alpha val="43137"/>
                    </a:srgbClr>
                  </a:outerShdw>
                </a:effectLst>
                <a:latin typeface="Trebuchet MS" pitchFamily="34" charset="0"/>
              </a:rPr>
              <a:t>Gfx</a:t>
            </a:r>
            <a:r>
              <a:rPr lang="en-US" sz="1300" dirty="0" smtClean="0">
                <a:solidFill>
                  <a:schemeClr val="tx2"/>
                </a:solidFill>
                <a:effectLst>
                  <a:outerShdw blurRad="38100" dist="38100" dir="2700000" algn="tl">
                    <a:srgbClr val="000000">
                      <a:alpha val="43137"/>
                    </a:srgbClr>
                  </a:outerShdw>
                </a:effectLst>
                <a:latin typeface="Trebuchet MS" pitchFamily="34" charset="0"/>
              </a:rPr>
              <a:t> IHV</a:t>
            </a:r>
            <a:endParaRPr lang="en-US" sz="1300" dirty="0">
              <a:solidFill>
                <a:schemeClr val="tx2"/>
              </a:solidFill>
              <a:effectLst>
                <a:outerShdw blurRad="38100" dist="38100" dir="2700000" algn="tl">
                  <a:srgbClr val="000000">
                    <a:alpha val="43137"/>
                  </a:srgbClr>
                </a:outerShdw>
              </a:effectLst>
              <a:latin typeface="Trebuchet MS" pitchFamily="34" charset="0"/>
            </a:endParaRPr>
          </a:p>
        </p:txBody>
      </p:sp>
      <p:sp>
        <p:nvSpPr>
          <p:cNvPr id="28" name="Rectangle 235"/>
          <p:cNvSpPr>
            <a:spLocks noChangeArrowheads="1"/>
          </p:cNvSpPr>
          <p:nvPr/>
        </p:nvSpPr>
        <p:spPr bwMode="auto">
          <a:xfrm>
            <a:off x="7942571" y="1346835"/>
            <a:ext cx="276225" cy="2682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31" name="Straight Arrow Connector 30"/>
          <p:cNvCxnSpPr>
            <a:endCxn id="15" idx="1"/>
          </p:cNvCxnSpPr>
          <p:nvPr/>
        </p:nvCxnSpPr>
        <p:spPr bwMode="auto">
          <a:xfrm>
            <a:off x="1771135" y="3377514"/>
            <a:ext cx="1005015" cy="928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35" name="Straight Arrow Connector 34"/>
          <p:cNvCxnSpPr>
            <a:stCxn id="15" idx="2"/>
            <a:endCxn id="9" idx="0"/>
          </p:cNvCxnSpPr>
          <p:nvPr/>
        </p:nvCxnSpPr>
        <p:spPr bwMode="auto">
          <a:xfrm rot="16200000" flipH="1">
            <a:off x="3399337" y="4033291"/>
            <a:ext cx="707344" cy="9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w="med" len="med"/>
            <a:tailEnd type="arrow"/>
          </a:ln>
          <a:effectLst/>
        </p:spPr>
      </p:cxnSp>
      <p:cxnSp>
        <p:nvCxnSpPr>
          <p:cNvPr id="38" name="Straight Arrow Connector 37"/>
          <p:cNvCxnSpPr/>
          <p:nvPr/>
        </p:nvCxnSpPr>
        <p:spPr bwMode="auto">
          <a:xfrm>
            <a:off x="1775254" y="4740876"/>
            <a:ext cx="1005015" cy="928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39" name="Straight Arrow Connector 38"/>
          <p:cNvCxnSpPr>
            <a:stCxn id="9" idx="2"/>
            <a:endCxn id="14" idx="0"/>
          </p:cNvCxnSpPr>
          <p:nvPr/>
        </p:nvCxnSpPr>
        <p:spPr bwMode="auto">
          <a:xfrm rot="16200000" flipH="1">
            <a:off x="3511556" y="5469037"/>
            <a:ext cx="499380" cy="688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w="med" len="med"/>
            <a:tailEnd type="arrow"/>
          </a:ln>
          <a:effectLst/>
        </p:spPr>
      </p:cxnSp>
      <p:cxnSp>
        <p:nvCxnSpPr>
          <p:cNvPr id="42" name="Straight Arrow Connector 41"/>
          <p:cNvCxnSpPr>
            <a:stCxn id="16" idx="1"/>
          </p:cNvCxnSpPr>
          <p:nvPr/>
        </p:nvCxnSpPr>
        <p:spPr bwMode="auto">
          <a:xfrm rot="10800000">
            <a:off x="1804087" y="2339546"/>
            <a:ext cx="958291" cy="49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46" name="Straight Arrow Connector 45"/>
          <p:cNvCxnSpPr>
            <a:stCxn id="16" idx="2"/>
            <a:endCxn id="15" idx="0"/>
          </p:cNvCxnSpPr>
          <p:nvPr/>
        </p:nvCxnSpPr>
        <p:spPr bwMode="auto">
          <a:xfrm rot="5400000">
            <a:off x="3542945" y="2882565"/>
            <a:ext cx="411892" cy="135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49" name="Straight Arrow Connector 48"/>
          <p:cNvCxnSpPr/>
          <p:nvPr/>
        </p:nvCxnSpPr>
        <p:spPr bwMode="auto">
          <a:xfrm rot="10800000" flipV="1">
            <a:off x="1812325" y="1528610"/>
            <a:ext cx="3738563" cy="362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51" name="Straight Arrow Connector 50"/>
          <p:cNvCxnSpPr>
            <a:stCxn id="17" idx="2"/>
          </p:cNvCxnSpPr>
          <p:nvPr/>
        </p:nvCxnSpPr>
        <p:spPr bwMode="auto">
          <a:xfrm rot="5400000">
            <a:off x="5296934" y="2211858"/>
            <a:ext cx="630193" cy="1725828"/>
          </a:xfrm>
          <a:prstGeom prst="bentConnector2">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54" name="Rectangle 233"/>
          <p:cNvSpPr>
            <a:spLocks noChangeArrowheads="1"/>
          </p:cNvSpPr>
          <p:nvPr/>
        </p:nvSpPr>
        <p:spPr bwMode="blackWhite">
          <a:xfrm>
            <a:off x="5556423" y="5161004"/>
            <a:ext cx="1849393" cy="89380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OEM ACPI </a:t>
            </a:r>
            <a:b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b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hot key </a:t>
            </a:r>
          </a:p>
        </p:txBody>
      </p:sp>
      <p:cxnSp>
        <p:nvCxnSpPr>
          <p:cNvPr id="55" name="Straight Arrow Connector 50"/>
          <p:cNvCxnSpPr>
            <a:stCxn id="54" idx="0"/>
            <a:endCxn id="9" idx="3"/>
          </p:cNvCxnSpPr>
          <p:nvPr/>
        </p:nvCxnSpPr>
        <p:spPr bwMode="auto">
          <a:xfrm rot="16200000" flipV="1">
            <a:off x="5427955" y="4107838"/>
            <a:ext cx="353730" cy="1752601"/>
          </a:xfrm>
          <a:prstGeom prst="bentConnector2">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59" name="Rectangle 213"/>
          <p:cNvSpPr>
            <a:spLocks noChangeArrowheads="1"/>
          </p:cNvSpPr>
          <p:nvPr/>
        </p:nvSpPr>
        <p:spPr bwMode="blackWhite">
          <a:xfrm>
            <a:off x="7938452" y="2208329"/>
            <a:ext cx="276225" cy="268288"/>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effectLst>
                <a:outerShdw blurRad="38100" dist="38100" dir="2700000" algn="tl">
                  <a:srgbClr val="000000">
                    <a:alpha val="43137"/>
                  </a:srgbClr>
                </a:outerShdw>
              </a:effectLst>
              <a:latin typeface="Trebuchet MS" pitchFamily="34" charset="0"/>
            </a:endParaRPr>
          </a:p>
        </p:txBody>
      </p:sp>
      <p:sp>
        <p:nvSpPr>
          <p:cNvPr id="60" name="Rectangle 218"/>
          <p:cNvSpPr>
            <a:spLocks noChangeArrowheads="1"/>
          </p:cNvSpPr>
          <p:nvPr/>
        </p:nvSpPr>
        <p:spPr bwMode="auto">
          <a:xfrm>
            <a:off x="8216863" y="2179154"/>
            <a:ext cx="907284" cy="293022"/>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Hardware</a:t>
            </a:r>
            <a:endParaRPr lang="en-US" sz="1300" dirty="0">
              <a:solidFill>
                <a:schemeClr val="tx2"/>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20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20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0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2000"/>
                                        <p:tgtEl>
                                          <p:spTgt spid="5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2000"/>
                                        <p:tgtEl>
                                          <p:spTgt spid="54"/>
                                        </p:tgtEl>
                                      </p:cBhvr>
                                    </p:animEffect>
                                  </p:childTnLst>
                                </p:cTn>
                              </p:par>
                              <p:par>
                                <p:cTn id="28" presetID="10" presetClass="entr" presetSubtype="0" fill="hold"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2000"/>
                                        <p:tgtEl>
                                          <p:spTgt spid="5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20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5" grpId="0"/>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D:\Users\akshayag\Pictures\DVD_ART34\Artwork_Imagery\Icons - Illustrations\_MISC ICONS\net cable wire plug.png"/>
          <p:cNvPicPr>
            <a:picLocks noChangeAspect="1" noChangeArrowheads="1"/>
          </p:cNvPicPr>
          <p:nvPr/>
        </p:nvPicPr>
        <p:blipFill>
          <a:blip r:embed="rId3"/>
          <a:srcRect/>
          <a:stretch>
            <a:fillRect/>
          </a:stretch>
        </p:blipFill>
        <p:spPr bwMode="auto">
          <a:xfrm>
            <a:off x="972066" y="3167193"/>
            <a:ext cx="6771502" cy="1314450"/>
          </a:xfrm>
          <a:prstGeom prst="rect">
            <a:avLst/>
          </a:prstGeom>
          <a:noFill/>
        </p:spPr>
      </p:pic>
      <p:sp>
        <p:nvSpPr>
          <p:cNvPr id="2" name="Title 1"/>
          <p:cNvSpPr>
            <a:spLocks noGrp="1"/>
          </p:cNvSpPr>
          <p:nvPr>
            <p:ph type="title"/>
          </p:nvPr>
        </p:nvSpPr>
        <p:spPr/>
        <p:txBody>
          <a:bodyPr/>
          <a:lstStyle/>
          <a:p>
            <a:r>
              <a:rPr smtClean="0"/>
              <a:t>Display Devices With An EDID</a:t>
            </a:r>
            <a:endParaRPr lang="en-US" dirty="0"/>
          </a:p>
        </p:txBody>
      </p:sp>
      <p:pic>
        <p:nvPicPr>
          <p:cNvPr id="2051" name="Picture 3" descr="D:\Users\akshayag\Pictures\DVD_ART34\Artwork_Imagery\Icons - Illustrations\_XML ICONS\LCD flat panel monitor.png"/>
          <p:cNvPicPr>
            <a:picLocks noChangeAspect="1" noChangeArrowheads="1"/>
          </p:cNvPicPr>
          <p:nvPr/>
        </p:nvPicPr>
        <p:blipFill>
          <a:blip r:embed="rId4"/>
          <a:srcRect/>
          <a:stretch>
            <a:fillRect/>
          </a:stretch>
        </p:blipFill>
        <p:spPr bwMode="auto">
          <a:xfrm>
            <a:off x="6269283" y="1516387"/>
            <a:ext cx="2627580" cy="3433699"/>
          </a:xfrm>
          <a:prstGeom prst="rect">
            <a:avLst/>
          </a:prstGeom>
          <a:noFill/>
        </p:spPr>
      </p:pic>
      <p:pic>
        <p:nvPicPr>
          <p:cNvPr id="2052" name="Picture 4" descr="D:\Users\akshayag\Pictures\DVD_ART34\Artwork_Imagery\Icons - Illustrations\_XML ICONS\Servers RTC communications computer.png"/>
          <p:cNvPicPr>
            <a:picLocks noChangeAspect="1" noChangeArrowheads="1"/>
          </p:cNvPicPr>
          <p:nvPr/>
        </p:nvPicPr>
        <p:blipFill>
          <a:blip r:embed="rId5"/>
          <a:srcRect/>
          <a:stretch>
            <a:fillRect/>
          </a:stretch>
        </p:blipFill>
        <p:spPr bwMode="auto">
          <a:xfrm>
            <a:off x="247135" y="1400431"/>
            <a:ext cx="2579665" cy="3650469"/>
          </a:xfrm>
          <a:prstGeom prst="rect">
            <a:avLst/>
          </a:prstGeom>
          <a:noFill/>
        </p:spPr>
      </p:pic>
      <p:sp>
        <p:nvSpPr>
          <p:cNvPr id="8" name="TextBox 7"/>
          <p:cNvSpPr txBox="1"/>
          <p:nvPr/>
        </p:nvSpPr>
        <p:spPr>
          <a:xfrm>
            <a:off x="148272" y="5107448"/>
            <a:ext cx="3311612" cy="1077218"/>
          </a:xfrm>
          <a:prstGeom prst="rect">
            <a:avLst/>
          </a:prstGeom>
          <a:noFill/>
        </p:spPr>
        <p:txBody>
          <a:bodyPr wrap="square" rtlCol="0">
            <a:spAutoFit/>
          </a:bodyPr>
          <a:lstStyle/>
          <a:p>
            <a:r>
              <a:rPr lang="en-US" sz="3200" dirty="0" smtClean="0">
                <a:solidFill>
                  <a:schemeClr val="tx1"/>
                </a:solidFill>
                <a:effectLst>
                  <a:outerShdw blurRad="38100" dist="38100" dir="2700000" algn="tl">
                    <a:srgbClr val="000000">
                      <a:alpha val="43137"/>
                    </a:srgbClr>
                  </a:outerShdw>
                </a:effectLst>
                <a:latin typeface="Trebuchet MS" pitchFamily="34" charset="0"/>
              </a:rPr>
              <a:t>Hello, </a:t>
            </a:r>
          </a:p>
          <a:p>
            <a:r>
              <a:rPr lang="en-US" sz="3200" dirty="0" smtClean="0">
                <a:solidFill>
                  <a:schemeClr val="tx1"/>
                </a:solidFill>
                <a:effectLst>
                  <a:outerShdw blurRad="38100" dist="38100" dir="2700000" algn="tl">
                    <a:srgbClr val="000000">
                      <a:alpha val="43137"/>
                    </a:srgbClr>
                  </a:outerShdw>
                </a:effectLst>
                <a:latin typeface="Trebuchet MS" pitchFamily="34" charset="0"/>
              </a:rPr>
              <a:t>I am a PC</a:t>
            </a:r>
          </a:p>
        </p:txBody>
      </p:sp>
      <p:sp>
        <p:nvSpPr>
          <p:cNvPr id="9" name="TextBox 8"/>
          <p:cNvSpPr txBox="1"/>
          <p:nvPr/>
        </p:nvSpPr>
        <p:spPr>
          <a:xfrm>
            <a:off x="6194884" y="5049782"/>
            <a:ext cx="3056237" cy="1077218"/>
          </a:xfrm>
          <a:prstGeom prst="rect">
            <a:avLst/>
          </a:prstGeom>
          <a:noFill/>
        </p:spPr>
        <p:txBody>
          <a:bodyPr wrap="square" rtlCol="0">
            <a:spAutoFit/>
          </a:bodyPr>
          <a:lstStyle/>
          <a:p>
            <a:r>
              <a:rPr lang="en-US" sz="3200" dirty="0" smtClean="0">
                <a:solidFill>
                  <a:schemeClr val="tx1"/>
                </a:solidFill>
                <a:effectLst>
                  <a:outerShdw blurRad="38100" dist="38100" dir="2700000" algn="tl">
                    <a:srgbClr val="000000">
                      <a:alpha val="43137"/>
                    </a:srgbClr>
                  </a:outerShdw>
                </a:effectLst>
                <a:latin typeface="Trebuchet MS" pitchFamily="34" charset="0"/>
              </a:rPr>
              <a:t>Hello, I am </a:t>
            </a:r>
            <a:br>
              <a:rPr lang="en-US" sz="3200" dirty="0" smtClean="0">
                <a:solidFill>
                  <a:schemeClr val="tx1"/>
                </a:solidFill>
                <a:effectLst>
                  <a:outerShdw blurRad="38100" dist="38100" dir="2700000" algn="tl">
                    <a:srgbClr val="000000">
                      <a:alpha val="43137"/>
                    </a:srgbClr>
                  </a:outerShdw>
                </a:effectLst>
                <a:latin typeface="Trebuchet MS" pitchFamily="34" charset="0"/>
              </a:rPr>
            </a:br>
            <a:r>
              <a:rPr lang="en-US" sz="3200" dirty="0" smtClean="0">
                <a:solidFill>
                  <a:schemeClr val="tx1"/>
                </a:solidFill>
                <a:effectLst>
                  <a:outerShdw blurRad="38100" dist="38100" dir="2700000" algn="tl">
                    <a:srgbClr val="000000">
                      <a:alpha val="43137"/>
                    </a:srgbClr>
                  </a:outerShdw>
                </a:effectLst>
                <a:latin typeface="Trebuchet MS" pitchFamily="34" charset="0"/>
              </a:rPr>
              <a:t>a Monitor</a:t>
            </a:r>
          </a:p>
        </p:txBody>
      </p:sp>
      <p:sp>
        <p:nvSpPr>
          <p:cNvPr id="7" name="Title 1"/>
          <p:cNvSpPr txBox="1">
            <a:spLocks/>
          </p:cNvSpPr>
          <p:nvPr/>
        </p:nvSpPr>
        <p:spPr bwMode="auto">
          <a:xfrm>
            <a:off x="386706" y="224464"/>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kumimoji="0" lang="en-US" sz="48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t>Display Devices Without An EDID</a:t>
            </a:r>
            <a:endParaRPr kumimoji="0" lang="en-US" sz="4800" b="0" i="0" u="none" strike="noStrike" kern="0" cap="none" spc="-125" normalizeH="0" baseline="0" noProof="0"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0-#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additive="base">
                                        <p:cTn id="17" dur="500" fill="hold"/>
                                        <p:tgtEl>
                                          <p:spTgt spid="2051"/>
                                        </p:tgtEl>
                                        <p:attrNameLst>
                                          <p:attrName>ppt_x</p:attrName>
                                        </p:attrNameLst>
                                      </p:cBhvr>
                                      <p:tavLst>
                                        <p:tav tm="0">
                                          <p:val>
                                            <p:strVal val="1+#ppt_w/2"/>
                                          </p:val>
                                        </p:tav>
                                        <p:tav tm="100000">
                                          <p:val>
                                            <p:strVal val="#ppt_x"/>
                                          </p:val>
                                        </p:tav>
                                      </p:tavLst>
                                    </p:anim>
                                    <p:anim calcmode="lin" valueType="num">
                                      <p:cBhvr additive="base">
                                        <p:cTn id="18" dur="500" fill="hold"/>
                                        <p:tgtEl>
                                          <p:spTgt spid="2051"/>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iterate type="lt">
                                    <p:tmPct val="0"/>
                                  </p:iterate>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1" nodeType="clickEffect">
                                  <p:stCondLst>
                                    <p:cond delay="0"/>
                                  </p:stCondLst>
                                  <p:iterate type="lt">
                                    <p:tmPct val="0"/>
                                  </p:iterate>
                                  <p:childTnLst>
                                    <p:animMotion origin="layout" path="M -2.22222E-6 4.59866E-6 L -0.41094 0.00254 " pathEditMode="relative" rAng="0" ptsTypes="AA">
                                      <p:cBhvr>
                                        <p:cTn id="30" dur="2000" fill="hold"/>
                                        <p:tgtEl>
                                          <p:spTgt spid="9">
                                            <p:txEl>
                                              <p:pRg st="0" end="0"/>
                                            </p:txEl>
                                          </p:spTgt>
                                        </p:tgtEl>
                                        <p:attrNameLst>
                                          <p:attrName>ppt_x</p:attrName>
                                          <p:attrName>ppt_y</p:attrName>
                                        </p:attrNameLst>
                                      </p:cBhvr>
                                      <p:rCtr x="-206" y="1"/>
                                    </p:animMotion>
                                  </p:childTnLst>
                                </p:cTn>
                              </p:par>
                            </p:childTnLst>
                          </p:cTn>
                        </p:par>
                        <p:par>
                          <p:cTn id="31" fill="hold">
                            <p:stCondLst>
                              <p:cond delay="2000"/>
                            </p:stCondLst>
                            <p:childTnLst>
                              <p:par>
                                <p:cTn id="32" presetID="0" presetClass="path" presetSubtype="0" accel="50000" decel="50000" fill="hold" grpId="2" nodeType="afterEffect">
                                  <p:stCondLst>
                                    <p:cond delay="0"/>
                                  </p:stCondLst>
                                  <p:iterate type="lt">
                                    <p:tmPct val="0"/>
                                  </p:iterate>
                                  <p:childTnLst>
                                    <p:animMotion origin="layout" path="M -0.41059 4.59866E-6 L -0.0026 -0.00116 " pathEditMode="relative" rAng="0" ptsTypes="AA">
                                      <p:cBhvr>
                                        <p:cTn id="33" dur="2000" fill="hold"/>
                                        <p:tgtEl>
                                          <p:spTgt spid="9">
                                            <p:txEl>
                                              <p:pRg st="0" end="0"/>
                                            </p:txEl>
                                          </p:spTgt>
                                        </p:tgtEl>
                                        <p:attrNameLst>
                                          <p:attrName>ppt_x</p:attrName>
                                          <p:attrName>ppt_y</p:attrName>
                                        </p:attrNameLst>
                                      </p:cBhvr>
                                      <p:rCtr x="204" y="-1"/>
                                    </p:animMotion>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2000"/>
                                        <p:tgtEl>
                                          <p:spTgt spid="2"/>
                                        </p:tgtEl>
                                      </p:cBhvr>
                                    </p:animEffect>
                                    <p:set>
                                      <p:cBhvr>
                                        <p:cTn id="38" dur="1" fill="hold">
                                          <p:stCondLst>
                                            <p:cond delay="1999"/>
                                          </p:stCondLst>
                                        </p:cTn>
                                        <p:tgtEl>
                                          <p:spTgt spid="2"/>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2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6" presetClass="exit" presetSubtype="0" fill="hold" grpId="0" nodeType="clickEffect">
                                  <p:stCondLst>
                                    <p:cond delay="0"/>
                                  </p:stCondLst>
                                  <p:iterate type="lt">
                                    <p:tmPct val="10000"/>
                                  </p:iterate>
                                  <p:childTnLst>
                                    <p:anim from="(ppt_w)" to="(-ppt_w*2)" calcmode="lin" valueType="num">
                                      <p:cBhvr rctx="PPT">
                                        <p:cTn id="45" dur="500" autoRev="1">
                                          <p:stCondLst>
                                            <p:cond delay="0"/>
                                          </p:stCondLst>
                                        </p:cTn>
                                        <p:tgtEl>
                                          <p:spTgt spid="9">
                                            <p:txEl>
                                              <p:pRg st="0" end="0"/>
                                            </p:txEl>
                                          </p:spTgt>
                                        </p:tgtEl>
                                        <p:attrNameLst>
                                          <p:attrName>ppt_w</p:attrName>
                                        </p:attrNameLst>
                                      </p:cBhvr>
                                    </p:anim>
                                    <p:anim by="(ppt_w*0.50)" calcmode="lin" valueType="num">
                                      <p:cBhvr>
                                        <p:cTn id="46" dur="500" decel="50000" autoRev="1">
                                          <p:stCondLst>
                                            <p:cond delay="0"/>
                                          </p:stCondLst>
                                        </p:cTn>
                                        <p:tgtEl>
                                          <p:spTgt spid="9">
                                            <p:txEl>
                                              <p:pRg st="0" end="0"/>
                                            </p:txEl>
                                          </p:spTgt>
                                        </p:tgtEl>
                                        <p:attrNameLst>
                                          <p:attrName>ppt_x</p:attrName>
                                        </p:attrNameLst>
                                      </p:cBhvr>
                                    </p:anim>
                                    <p:anim from="(ppt_y)" to="(1+ppt_h/2)" calcmode="lin" valueType="num">
                                      <p:cBhvr>
                                        <p:cTn id="47" dur="1000">
                                          <p:stCondLst>
                                            <p:cond delay="0"/>
                                          </p:stCondLst>
                                        </p:cTn>
                                        <p:tgtEl>
                                          <p:spTgt spid="9">
                                            <p:txEl>
                                              <p:pRg st="0" end="0"/>
                                            </p:txEl>
                                          </p:spTgt>
                                        </p:tgtEl>
                                        <p:attrNameLst>
                                          <p:attrName>ppt_y</p:attrName>
                                        </p:attrNameLst>
                                      </p:cBhvr>
                                    </p:anim>
                                    <p:animRot by="21600000">
                                      <p:cBhvr>
                                        <p:cTn id="48" dur="1000">
                                          <p:stCondLst>
                                            <p:cond delay="0"/>
                                          </p:stCondLst>
                                        </p:cTn>
                                        <p:tgtEl>
                                          <p:spTgt spid="9">
                                            <p:txEl>
                                              <p:pRg st="0" end="0"/>
                                            </p:txEl>
                                          </p:spTgt>
                                        </p:tgtEl>
                                        <p:attrNameLst>
                                          <p:attrName>r</p:attrName>
                                        </p:attrNameLst>
                                      </p:cBhvr>
                                    </p:animRot>
                                    <p:set>
                                      <p:cBhvr>
                                        <p:cTn id="49" dur="1" fill="hold">
                                          <p:stCondLst>
                                            <p:cond delay="999"/>
                                          </p:stCondLst>
                                        </p:cTn>
                                        <p:tgtEl>
                                          <p:spTgt spid="9">
                                            <p:txEl>
                                              <p:pRg st="0" end="0"/>
                                            </p:txEl>
                                          </p:spTgt>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uiExpand="1" build="allAtOnce"/>
      <p:bldP spid="9" grpId="1" build="allAtOnce"/>
      <p:bldP spid="9" grpId="2" build="allAtOnce"/>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D:\Users\akshayag\Pictures\DVD_ART34\Artwork_Imagery\Icons - Illustrations\_MISC ICONS\net cable wire plug.png"/>
          <p:cNvPicPr>
            <a:picLocks noChangeAspect="1" noChangeArrowheads="1"/>
          </p:cNvPicPr>
          <p:nvPr/>
        </p:nvPicPr>
        <p:blipFill>
          <a:blip r:embed="rId3"/>
          <a:srcRect/>
          <a:stretch>
            <a:fillRect/>
          </a:stretch>
        </p:blipFill>
        <p:spPr bwMode="auto">
          <a:xfrm rot="20760532">
            <a:off x="1074693" y="4077130"/>
            <a:ext cx="3325973" cy="1314450"/>
          </a:xfrm>
          <a:prstGeom prst="rect">
            <a:avLst/>
          </a:prstGeom>
          <a:noFill/>
        </p:spPr>
      </p:pic>
      <p:sp>
        <p:nvSpPr>
          <p:cNvPr id="2" name="Title 1"/>
          <p:cNvSpPr>
            <a:spLocks noGrp="1"/>
          </p:cNvSpPr>
          <p:nvPr>
            <p:ph type="title"/>
          </p:nvPr>
        </p:nvSpPr>
        <p:spPr/>
        <p:txBody>
          <a:bodyPr/>
          <a:lstStyle/>
          <a:p>
            <a:r>
              <a:rPr smtClean="0"/>
              <a:t>Cable/KVM Don</a:t>
            </a:r>
            <a:r>
              <a:rPr lang="en-US" dirty="0" smtClean="0"/>
              <a:t>’</a:t>
            </a:r>
            <a:r>
              <a:rPr smtClean="0"/>
              <a:t>t Pass EDID</a:t>
            </a:r>
            <a:endParaRPr lang="en-US" dirty="0"/>
          </a:p>
        </p:txBody>
      </p:sp>
      <p:pic>
        <p:nvPicPr>
          <p:cNvPr id="3076" name="Picture 4" descr="D:\Users\akshayag\Pictures\DVD_ART34\Artwork_Imagery\Icons - Illustrations\_eHOME ICONS\laptop notebook pc mobility.png"/>
          <p:cNvPicPr>
            <a:picLocks noChangeAspect="1" noChangeArrowheads="1"/>
          </p:cNvPicPr>
          <p:nvPr/>
        </p:nvPicPr>
        <p:blipFill>
          <a:blip r:embed="rId4"/>
          <a:srcRect/>
          <a:stretch>
            <a:fillRect/>
          </a:stretch>
        </p:blipFill>
        <p:spPr bwMode="auto">
          <a:xfrm>
            <a:off x="115329" y="4163930"/>
            <a:ext cx="2940524" cy="2286309"/>
          </a:xfrm>
          <a:prstGeom prst="rect">
            <a:avLst/>
          </a:prstGeom>
          <a:noFill/>
        </p:spPr>
      </p:pic>
      <p:pic>
        <p:nvPicPr>
          <p:cNvPr id="3077" name="Picture 5" descr="D:\Users\akshayag\Pictures\DVD_ART34\Artwork_Imagery\Icons - Illustrations\_MISC ICONS\net cable wire plug.png"/>
          <p:cNvPicPr>
            <a:picLocks noChangeAspect="1" noChangeArrowheads="1"/>
          </p:cNvPicPr>
          <p:nvPr/>
        </p:nvPicPr>
        <p:blipFill>
          <a:blip r:embed="rId3"/>
          <a:srcRect/>
          <a:stretch>
            <a:fillRect/>
          </a:stretch>
        </p:blipFill>
        <p:spPr bwMode="auto">
          <a:xfrm rot="10296762">
            <a:off x="4253874" y="2717561"/>
            <a:ext cx="3949401" cy="1314450"/>
          </a:xfrm>
          <a:prstGeom prst="rect">
            <a:avLst/>
          </a:prstGeom>
          <a:noFill/>
        </p:spPr>
      </p:pic>
      <p:pic>
        <p:nvPicPr>
          <p:cNvPr id="3075" name="Picture 3" descr="D:\Users\akshayag\Pictures\DVD_ART34\Artwork_Imagery\Icons - Illustrations\_WINDOWS VISTA ICONS\Switch box.png"/>
          <p:cNvPicPr>
            <a:picLocks noChangeAspect="1" noChangeArrowheads="1"/>
          </p:cNvPicPr>
          <p:nvPr/>
        </p:nvPicPr>
        <p:blipFill>
          <a:blip r:embed="rId5"/>
          <a:srcRect/>
          <a:stretch>
            <a:fillRect/>
          </a:stretch>
        </p:blipFill>
        <p:spPr bwMode="auto">
          <a:xfrm>
            <a:off x="3039752" y="2935941"/>
            <a:ext cx="2067700" cy="2067700"/>
          </a:xfrm>
          <a:prstGeom prst="rect">
            <a:avLst/>
          </a:prstGeom>
          <a:noFill/>
        </p:spPr>
      </p:pic>
      <p:sp>
        <p:nvSpPr>
          <p:cNvPr id="9" name="TextBox 8"/>
          <p:cNvSpPr txBox="1"/>
          <p:nvPr/>
        </p:nvSpPr>
        <p:spPr>
          <a:xfrm>
            <a:off x="0" y="3056244"/>
            <a:ext cx="3311612" cy="1077218"/>
          </a:xfrm>
          <a:prstGeom prst="rect">
            <a:avLst/>
          </a:prstGeom>
          <a:noFill/>
        </p:spPr>
        <p:txBody>
          <a:bodyPr wrap="square" rtlCol="0">
            <a:spAutoFit/>
          </a:bodyPr>
          <a:lstStyle/>
          <a:p>
            <a:r>
              <a:rPr lang="en-US" sz="3200" dirty="0" smtClean="0">
                <a:solidFill>
                  <a:schemeClr val="tx1"/>
                </a:solidFill>
                <a:effectLst>
                  <a:outerShdw blurRad="38100" dist="38100" dir="2700000" algn="tl">
                    <a:srgbClr val="000000">
                      <a:alpha val="43137"/>
                    </a:srgbClr>
                  </a:outerShdw>
                </a:effectLst>
                <a:latin typeface="Trebuchet MS" pitchFamily="34" charset="0"/>
              </a:rPr>
              <a:t>Hello, </a:t>
            </a:r>
          </a:p>
          <a:p>
            <a:r>
              <a:rPr lang="en-US" sz="3200" dirty="0" smtClean="0">
                <a:solidFill>
                  <a:schemeClr val="tx1"/>
                </a:solidFill>
                <a:effectLst>
                  <a:outerShdw blurRad="38100" dist="38100" dir="2700000" algn="tl">
                    <a:srgbClr val="000000">
                      <a:alpha val="43137"/>
                    </a:srgbClr>
                  </a:outerShdw>
                </a:effectLst>
                <a:latin typeface="Trebuchet MS" pitchFamily="34" charset="0"/>
              </a:rPr>
              <a:t>I am a PC</a:t>
            </a:r>
          </a:p>
        </p:txBody>
      </p:sp>
      <p:sp>
        <p:nvSpPr>
          <p:cNvPr id="12" name="TextBox 11"/>
          <p:cNvSpPr txBox="1"/>
          <p:nvPr/>
        </p:nvSpPr>
        <p:spPr>
          <a:xfrm>
            <a:off x="6565566" y="1004984"/>
            <a:ext cx="2883244" cy="1077218"/>
          </a:xfrm>
          <a:prstGeom prst="rect">
            <a:avLst/>
          </a:prstGeom>
          <a:noFill/>
        </p:spPr>
        <p:txBody>
          <a:bodyPr wrap="square" rtlCol="0">
            <a:spAutoFit/>
          </a:bodyPr>
          <a:lstStyle/>
          <a:p>
            <a:r>
              <a:rPr lang="en-US" sz="3200" dirty="0" smtClean="0">
                <a:solidFill>
                  <a:schemeClr val="tx1"/>
                </a:solidFill>
                <a:effectLst>
                  <a:outerShdw blurRad="38100" dist="38100" dir="2700000" algn="tl">
                    <a:srgbClr val="000000">
                      <a:alpha val="43137"/>
                    </a:srgbClr>
                  </a:outerShdw>
                </a:effectLst>
                <a:latin typeface="Trebuchet MS" pitchFamily="34" charset="0"/>
              </a:rPr>
              <a:t>Hello, I am </a:t>
            </a:r>
            <a:br>
              <a:rPr lang="en-US" sz="3200" dirty="0" smtClean="0">
                <a:solidFill>
                  <a:schemeClr val="tx1"/>
                </a:solidFill>
                <a:effectLst>
                  <a:outerShdw blurRad="38100" dist="38100" dir="2700000" algn="tl">
                    <a:srgbClr val="000000">
                      <a:alpha val="43137"/>
                    </a:srgbClr>
                  </a:outerShdw>
                </a:effectLst>
                <a:latin typeface="Trebuchet MS" pitchFamily="34" charset="0"/>
              </a:rPr>
            </a:br>
            <a:r>
              <a:rPr lang="en-US" sz="3200" smtClean="0">
                <a:solidFill>
                  <a:schemeClr val="tx1"/>
                </a:solidFill>
                <a:effectLst>
                  <a:outerShdw blurRad="38100" dist="38100" dir="2700000" algn="tl">
                    <a:srgbClr val="000000">
                      <a:alpha val="43137"/>
                    </a:srgbClr>
                  </a:outerShdw>
                </a:effectLst>
                <a:latin typeface="Trebuchet MS" pitchFamily="34" charset="0"/>
              </a:rPr>
              <a:t>a Projector</a:t>
            </a:r>
            <a:endParaRPr lang="en-US" sz="3200" dirty="0"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0" name="Picture 2" descr="D:\Users\akshayag\Pictures\DVD_ART34\Artwork_Imagery\Icons - Illustrations\_WINDOWS SERVER ICONS\Security\Brick Wall firewall fire secure security.png"/>
          <p:cNvPicPr>
            <a:picLocks noChangeAspect="1" noChangeArrowheads="1"/>
          </p:cNvPicPr>
          <p:nvPr/>
        </p:nvPicPr>
        <p:blipFill>
          <a:blip r:embed="rId6"/>
          <a:srcRect/>
          <a:stretch>
            <a:fillRect/>
          </a:stretch>
        </p:blipFill>
        <p:spPr bwMode="auto">
          <a:xfrm>
            <a:off x="2776149" y="1018086"/>
            <a:ext cx="2594912" cy="2531311"/>
          </a:xfrm>
          <a:prstGeom prst="rect">
            <a:avLst/>
          </a:prstGeom>
          <a:noFill/>
        </p:spPr>
      </p:pic>
      <p:sp>
        <p:nvSpPr>
          <p:cNvPr id="14" name="TextBox 13"/>
          <p:cNvSpPr txBox="1"/>
          <p:nvPr/>
        </p:nvSpPr>
        <p:spPr>
          <a:xfrm>
            <a:off x="3945923" y="4489622"/>
            <a:ext cx="3328087" cy="954107"/>
          </a:xfrm>
          <a:prstGeom prst="rect">
            <a:avLst/>
          </a:prstGeom>
          <a:noFill/>
        </p:spPr>
        <p:txBody>
          <a:bodyPr wrap="squar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Hello, I am a KVM or Cable Extender</a:t>
            </a:r>
          </a:p>
        </p:txBody>
      </p:sp>
      <p:pic>
        <p:nvPicPr>
          <p:cNvPr id="3074" name="Picture 2" descr="D:\Users\akshayag\Pictures\DVD_ART34\Artwork_Imagery\Icons - Illustrations\_WINDOWS VISTA ICONS\Projector screen overhead.png"/>
          <p:cNvPicPr>
            <a:picLocks noGrp="1" noChangeAspect="1" noChangeArrowheads="1"/>
          </p:cNvPicPr>
          <p:nvPr>
            <p:ph idx="1"/>
          </p:nvPr>
        </p:nvPicPr>
        <p:blipFill>
          <a:blip r:embed="rId7"/>
          <a:stretch>
            <a:fillRect/>
          </a:stretch>
        </p:blipFill>
        <p:spPr bwMode="auto">
          <a:xfrm>
            <a:off x="6638861" y="1436234"/>
            <a:ext cx="2370137" cy="237013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500" fill="hold"/>
                                        <p:tgtEl>
                                          <p:spTgt spid="3074"/>
                                        </p:tgtEl>
                                        <p:attrNameLst>
                                          <p:attrName>ppt_x</p:attrName>
                                        </p:attrNameLst>
                                      </p:cBhvr>
                                      <p:tavLst>
                                        <p:tav tm="0">
                                          <p:val>
                                            <p:strVal val="1+#ppt_w/2"/>
                                          </p:val>
                                        </p:tav>
                                        <p:tav tm="100000">
                                          <p:val>
                                            <p:strVal val="#ppt_x"/>
                                          </p:val>
                                        </p:tav>
                                      </p:tavLst>
                                    </p:anim>
                                    <p:anim calcmode="lin" valueType="num">
                                      <p:cBhvr additive="base">
                                        <p:cTn id="18" dur="500" fill="hold"/>
                                        <p:tgtEl>
                                          <p:spTgt spid="3074"/>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fade">
                                      <p:cBhvr>
                                        <p:cTn id="27" dur="1000"/>
                                        <p:tgtEl>
                                          <p:spTgt spid="3075"/>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3077"/>
                                        </p:tgtEl>
                                        <p:attrNameLst>
                                          <p:attrName>style.visibility</p:attrName>
                                        </p:attrNameLst>
                                      </p:cBhvr>
                                      <p:to>
                                        <p:strVal val="visible"/>
                                      </p:to>
                                    </p:set>
                                    <p:animEffect transition="in" filter="fade">
                                      <p:cBhvr>
                                        <p:cTn id="31" dur="500"/>
                                        <p:tgtEl>
                                          <p:spTgt spid="3077"/>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grpId="1" nodeType="clickEffect">
                                  <p:stCondLst>
                                    <p:cond delay="0"/>
                                  </p:stCondLst>
                                  <p:childTnLst>
                                    <p:animMotion origin="layout" path="M 0 0 L -0.41892 0.09484 " pathEditMode="relative" ptsTypes="AA">
                                      <p:cBhvr>
                                        <p:cTn id="41" dur="2000" fill="hold"/>
                                        <p:tgtEl>
                                          <p:spTgt spid="12"/>
                                        </p:tgtEl>
                                        <p:attrNameLst>
                                          <p:attrName>ppt_x</p:attrName>
                                          <p:attrName>ppt_y</p:attrName>
                                        </p:attrNameLst>
                                      </p:cBhvr>
                                    </p:animMotion>
                                  </p:childTnLst>
                                </p:cTn>
                              </p:par>
                              <p:par>
                                <p:cTn id="42" presetID="2" presetClass="entr" presetSubtype="1" fill="hold" nodeType="withEffect">
                                  <p:stCondLst>
                                    <p:cond delay="100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2" grpId="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Success?</a:t>
            </a:r>
            <a:endParaRPr lang="en-US" dirty="0"/>
          </a:p>
        </p:txBody>
      </p:sp>
      <p:sp>
        <p:nvSpPr>
          <p:cNvPr id="3" name="Content Placeholder 2"/>
          <p:cNvSpPr>
            <a:spLocks noGrp="1"/>
          </p:cNvSpPr>
          <p:nvPr>
            <p:ph idx="1"/>
          </p:nvPr>
        </p:nvSpPr>
        <p:spPr/>
        <p:txBody>
          <a:bodyPr/>
          <a:lstStyle/>
          <a:p>
            <a:r>
              <a:rPr lang="en-US" dirty="0" smtClean="0"/>
              <a:t>Display scenarios should “just work”</a:t>
            </a:r>
          </a:p>
          <a:p>
            <a:pPr lvl="1"/>
            <a:r>
              <a:rPr lang="en-US" dirty="0" smtClean="0"/>
              <a:t>Easy to understand behavior and UI</a:t>
            </a:r>
          </a:p>
          <a:p>
            <a:pPr lvl="1"/>
            <a:r>
              <a:rPr lang="en-US" dirty="0" smtClean="0"/>
              <a:t>Streamlined user experience</a:t>
            </a:r>
          </a:p>
          <a:p>
            <a:pPr lvl="1"/>
            <a:r>
              <a:rPr lang="en-US" dirty="0" smtClean="0"/>
              <a:t>Hardware agnostic user experience</a:t>
            </a:r>
          </a:p>
          <a:p>
            <a:pPr lvl="1"/>
            <a:r>
              <a:rPr lang="en-US" dirty="0" smtClean="0"/>
              <a:t>Reliable and robust solution</a:t>
            </a:r>
          </a:p>
          <a:p>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Windows 7 Improvements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What's Done In Windows7</a:t>
            </a:r>
            <a:endParaRPr lang="en-US" dirty="0"/>
          </a:p>
        </p:txBody>
      </p:sp>
      <p:sp>
        <p:nvSpPr>
          <p:cNvPr id="3" name="Content Placeholder 2"/>
          <p:cNvSpPr>
            <a:spLocks noGrp="1"/>
          </p:cNvSpPr>
          <p:nvPr>
            <p:ph idx="1"/>
          </p:nvPr>
        </p:nvSpPr>
        <p:spPr>
          <a:xfrm>
            <a:off x="382588" y="1414464"/>
            <a:ext cx="8380412" cy="3905172"/>
          </a:xfrm>
        </p:spPr>
        <p:txBody>
          <a:bodyPr/>
          <a:lstStyle/>
          <a:p>
            <a:r>
              <a:rPr lang="en-US" dirty="0" smtClean="0"/>
              <a:t>Improve end user experience</a:t>
            </a:r>
          </a:p>
          <a:p>
            <a:pPr lvl="1"/>
            <a:r>
              <a:rPr lang="en-US" dirty="0" smtClean="0"/>
              <a:t>Provide consistent and predictable UX</a:t>
            </a:r>
          </a:p>
          <a:p>
            <a:pPr lvl="1"/>
            <a:r>
              <a:rPr lang="en-US" dirty="0" smtClean="0"/>
              <a:t>Automatically configure the display device </a:t>
            </a:r>
          </a:p>
          <a:p>
            <a:r>
              <a:rPr lang="en-US" dirty="0" smtClean="0"/>
              <a:t>Improve reliability</a:t>
            </a:r>
          </a:p>
          <a:p>
            <a:pPr lvl="1"/>
            <a:r>
              <a:rPr lang="en-US" dirty="0" smtClean="0"/>
              <a:t>Address areas of potential failures</a:t>
            </a:r>
          </a:p>
          <a:p>
            <a:r>
              <a:rPr lang="en-US" dirty="0" smtClean="0"/>
              <a:t>Provide infrastructure for the partners</a:t>
            </a:r>
          </a:p>
          <a:p>
            <a:pPr lvl="1"/>
            <a:r>
              <a:rPr lang="en-US" dirty="0" smtClean="0"/>
              <a:t>New APIs, DDIs, persistence database</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Consistent And Predictable UX</a:t>
            </a:r>
            <a:endParaRPr lang="en-US" dirty="0"/>
          </a:p>
        </p:txBody>
      </p:sp>
      <p:sp>
        <p:nvSpPr>
          <p:cNvPr id="3" name="Text Placeholder 2"/>
          <p:cNvSpPr>
            <a:spLocks noGrp="1"/>
          </p:cNvSpPr>
          <p:nvPr>
            <p:ph type="body" sz="quarter" idx="10"/>
          </p:nvPr>
        </p:nvSpPr>
        <p:spPr>
          <a:xfrm>
            <a:off x="381000" y="1411552"/>
            <a:ext cx="8382000" cy="2746906"/>
          </a:xfrm>
        </p:spPr>
        <p:txBody>
          <a:bodyPr/>
          <a:lstStyle/>
          <a:p>
            <a:r>
              <a:rPr lang="en-US" dirty="0" smtClean="0"/>
              <a:t>Same user experience on </a:t>
            </a:r>
            <a:br>
              <a:rPr lang="en-US" dirty="0" smtClean="0"/>
            </a:br>
            <a:r>
              <a:rPr lang="en-US" dirty="0" smtClean="0"/>
              <a:t>desktops and laptops</a:t>
            </a:r>
          </a:p>
          <a:p>
            <a:r>
              <a:rPr lang="en-US" dirty="0" smtClean="0"/>
              <a:t>Hardware agnostic user experience</a:t>
            </a:r>
          </a:p>
          <a:p>
            <a:r>
              <a:rPr lang="en-US" dirty="0" smtClean="0"/>
              <a:t>Address all scenarios end to end</a:t>
            </a:r>
          </a:p>
          <a:p>
            <a:r>
              <a:rPr lang="en-US" dirty="0" smtClean="0"/>
              <a:t>Eliminate duplicate UI</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Tablet PC Settings</a:t>
            </a:r>
            <a:endParaRPr lang="en-US" dirty="0"/>
          </a:p>
        </p:txBody>
      </p:sp>
      <p:sp>
        <p:nvSpPr>
          <p:cNvPr id="5" name="TextBox 4"/>
          <p:cNvSpPr txBox="1"/>
          <p:nvPr/>
        </p:nvSpPr>
        <p:spPr>
          <a:xfrm>
            <a:off x="1392195" y="1029730"/>
            <a:ext cx="1581665" cy="584775"/>
          </a:xfrm>
          <a:prstGeom prst="rect">
            <a:avLst/>
          </a:prstGeom>
          <a:noFill/>
        </p:spPr>
        <p:txBody>
          <a:bodyPr wrap="square" rtlCol="0">
            <a:spAutoFit/>
          </a:bodyPr>
          <a:lstStyle/>
          <a:p>
            <a:pPr algn="ctr"/>
            <a:r>
              <a:rPr lang="en-US" sz="3200" dirty="0" smtClean="0">
                <a:solidFill>
                  <a:schemeClr val="tx1"/>
                </a:solidFill>
                <a:effectLst>
                  <a:outerShdw blurRad="38100" dist="38100" dir="2700000" algn="tl">
                    <a:srgbClr val="000000">
                      <a:alpha val="43137"/>
                    </a:srgbClr>
                  </a:outerShdw>
                </a:effectLst>
                <a:latin typeface="Trebuchet MS" pitchFamily="34" charset="0"/>
              </a:rPr>
              <a:t>Vista</a:t>
            </a:r>
          </a:p>
        </p:txBody>
      </p:sp>
      <p:sp>
        <p:nvSpPr>
          <p:cNvPr id="6" name="TextBox 5"/>
          <p:cNvSpPr txBox="1"/>
          <p:nvPr/>
        </p:nvSpPr>
        <p:spPr>
          <a:xfrm>
            <a:off x="5831248" y="1042086"/>
            <a:ext cx="2294238" cy="584775"/>
          </a:xfrm>
          <a:prstGeom prst="rect">
            <a:avLst/>
          </a:prstGeom>
          <a:noFill/>
        </p:spPr>
        <p:txBody>
          <a:bodyPr wrap="square" rtlCol="0">
            <a:spAutoFit/>
          </a:bodyPr>
          <a:lstStyle/>
          <a:p>
            <a:pPr algn="ctr"/>
            <a:r>
              <a:rPr lang="en-US" sz="3200" dirty="0" smtClean="0">
                <a:solidFill>
                  <a:schemeClr val="tx1"/>
                </a:solidFill>
                <a:effectLst>
                  <a:outerShdw blurRad="38100" dist="38100" dir="2700000" algn="tl">
                    <a:srgbClr val="000000">
                      <a:alpha val="43137"/>
                    </a:srgbClr>
                  </a:outerShdw>
                </a:effectLst>
                <a:latin typeface="Trebuchet MS" pitchFamily="34" charset="0"/>
              </a:rPr>
              <a:t>Windows 7</a:t>
            </a:r>
          </a:p>
        </p:txBody>
      </p:sp>
      <p:pic>
        <p:nvPicPr>
          <p:cNvPr id="1026" name="Picture 2" descr="F:\VistaTabletPCSettingsMod.jpg"/>
          <p:cNvPicPr>
            <a:picLocks noChangeAspect="1" noChangeArrowheads="1"/>
          </p:cNvPicPr>
          <p:nvPr/>
        </p:nvPicPr>
        <p:blipFill>
          <a:blip r:embed="rId3"/>
          <a:srcRect/>
          <a:stretch>
            <a:fillRect/>
          </a:stretch>
        </p:blipFill>
        <p:spPr bwMode="auto">
          <a:xfrm>
            <a:off x="497102" y="1669450"/>
            <a:ext cx="3371850" cy="4095750"/>
          </a:xfrm>
          <a:prstGeom prst="rect">
            <a:avLst/>
          </a:prstGeom>
          <a:noFill/>
        </p:spPr>
      </p:pic>
      <p:pic>
        <p:nvPicPr>
          <p:cNvPr id="1028" name="Picture 4" descr="F:\TabletPCSettings.jpg"/>
          <p:cNvPicPr>
            <a:picLocks noChangeAspect="1" noChangeArrowheads="1"/>
          </p:cNvPicPr>
          <p:nvPr/>
        </p:nvPicPr>
        <p:blipFill>
          <a:blip r:embed="rId4"/>
          <a:srcRect/>
          <a:stretch>
            <a:fillRect/>
          </a:stretch>
        </p:blipFill>
        <p:spPr bwMode="auto">
          <a:xfrm>
            <a:off x="5323480" y="1647567"/>
            <a:ext cx="3309774" cy="413293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Presentation Settings</a:t>
            </a:r>
            <a:endParaRPr lang="en-US" dirty="0"/>
          </a:p>
        </p:txBody>
      </p:sp>
      <p:sp>
        <p:nvSpPr>
          <p:cNvPr id="5" name="TextBox 4"/>
          <p:cNvSpPr txBox="1"/>
          <p:nvPr/>
        </p:nvSpPr>
        <p:spPr>
          <a:xfrm>
            <a:off x="1426573" y="1029730"/>
            <a:ext cx="1581665" cy="584775"/>
          </a:xfrm>
          <a:prstGeom prst="rect">
            <a:avLst/>
          </a:prstGeom>
          <a:noFill/>
        </p:spPr>
        <p:txBody>
          <a:bodyPr wrap="square" rtlCol="0">
            <a:spAutoFit/>
          </a:bodyPr>
          <a:lstStyle/>
          <a:p>
            <a:pPr algn="ctr"/>
            <a:r>
              <a:rPr lang="en-US" sz="3200" dirty="0" smtClean="0">
                <a:solidFill>
                  <a:schemeClr val="tx1"/>
                </a:solidFill>
                <a:effectLst>
                  <a:outerShdw blurRad="38100" dist="38100" dir="2700000" algn="tl">
                    <a:srgbClr val="000000">
                      <a:alpha val="43137"/>
                    </a:srgbClr>
                  </a:outerShdw>
                </a:effectLst>
                <a:latin typeface="Trebuchet MS" pitchFamily="34" charset="0"/>
              </a:rPr>
              <a:t>Vista</a:t>
            </a:r>
          </a:p>
        </p:txBody>
      </p:sp>
      <p:sp>
        <p:nvSpPr>
          <p:cNvPr id="6" name="TextBox 5"/>
          <p:cNvSpPr txBox="1"/>
          <p:nvPr/>
        </p:nvSpPr>
        <p:spPr>
          <a:xfrm>
            <a:off x="5624384" y="1042086"/>
            <a:ext cx="2294238" cy="584775"/>
          </a:xfrm>
          <a:prstGeom prst="rect">
            <a:avLst/>
          </a:prstGeom>
          <a:noFill/>
        </p:spPr>
        <p:txBody>
          <a:bodyPr wrap="square" rtlCol="0">
            <a:spAutoFit/>
          </a:bodyPr>
          <a:lstStyle/>
          <a:p>
            <a:pPr algn="ctr"/>
            <a:r>
              <a:rPr lang="en-US" sz="3200" dirty="0" smtClean="0">
                <a:solidFill>
                  <a:schemeClr val="tx1"/>
                </a:solidFill>
                <a:effectLst>
                  <a:outerShdw blurRad="38100" dist="38100" dir="2700000" algn="tl">
                    <a:srgbClr val="000000">
                      <a:alpha val="43137"/>
                    </a:srgbClr>
                  </a:outerShdw>
                </a:effectLst>
                <a:latin typeface="Trebuchet MS" pitchFamily="34" charset="0"/>
              </a:rPr>
              <a:t>Windows 7</a:t>
            </a:r>
          </a:p>
        </p:txBody>
      </p:sp>
      <p:pic>
        <p:nvPicPr>
          <p:cNvPr id="2050" name="Picture 2" descr="F:\VistaPresentationSettings Mod.jpg"/>
          <p:cNvPicPr>
            <a:picLocks noChangeAspect="1" noChangeArrowheads="1"/>
          </p:cNvPicPr>
          <p:nvPr/>
        </p:nvPicPr>
        <p:blipFill>
          <a:blip r:embed="rId3"/>
          <a:srcRect/>
          <a:stretch>
            <a:fillRect/>
          </a:stretch>
        </p:blipFill>
        <p:spPr bwMode="auto">
          <a:xfrm>
            <a:off x="220620" y="1615904"/>
            <a:ext cx="3993571" cy="4400550"/>
          </a:xfrm>
          <a:prstGeom prst="rect">
            <a:avLst/>
          </a:prstGeom>
          <a:noFill/>
        </p:spPr>
      </p:pic>
      <p:pic>
        <p:nvPicPr>
          <p:cNvPr id="2051" name="Picture 3" descr="F:\PresentationSettings.jpg"/>
          <p:cNvPicPr>
            <a:picLocks noChangeAspect="1" noChangeArrowheads="1"/>
          </p:cNvPicPr>
          <p:nvPr/>
        </p:nvPicPr>
        <p:blipFill>
          <a:blip r:embed="rId4"/>
          <a:srcRect/>
          <a:stretch>
            <a:fillRect/>
          </a:stretch>
        </p:blipFill>
        <p:spPr bwMode="auto">
          <a:xfrm>
            <a:off x="4680766" y="1627619"/>
            <a:ext cx="4181475" cy="441007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Mobility Center</a:t>
            </a:r>
            <a:endParaRPr lang="en-US" dirty="0"/>
          </a:p>
        </p:txBody>
      </p:sp>
      <p:sp>
        <p:nvSpPr>
          <p:cNvPr id="6" name="TextBox 5"/>
          <p:cNvSpPr txBox="1"/>
          <p:nvPr/>
        </p:nvSpPr>
        <p:spPr>
          <a:xfrm>
            <a:off x="667265" y="1853514"/>
            <a:ext cx="1581665" cy="584775"/>
          </a:xfrm>
          <a:prstGeom prst="rect">
            <a:avLst/>
          </a:prstGeom>
          <a:noFill/>
        </p:spPr>
        <p:txBody>
          <a:bodyPr wrap="square" rtlCol="0">
            <a:spAutoFit/>
          </a:bodyPr>
          <a:lstStyle/>
          <a:p>
            <a:r>
              <a:rPr lang="en-US" sz="3200" dirty="0" smtClean="0">
                <a:solidFill>
                  <a:schemeClr val="tx1"/>
                </a:solidFill>
                <a:effectLst>
                  <a:outerShdw blurRad="38100" dist="38100" dir="2700000" algn="tl">
                    <a:srgbClr val="000000">
                      <a:alpha val="43137"/>
                    </a:srgbClr>
                  </a:outerShdw>
                </a:effectLst>
                <a:latin typeface="Trebuchet MS" pitchFamily="34" charset="0"/>
              </a:rPr>
              <a:t>Vista</a:t>
            </a:r>
          </a:p>
        </p:txBody>
      </p:sp>
      <p:sp>
        <p:nvSpPr>
          <p:cNvPr id="7" name="TextBox 6"/>
          <p:cNvSpPr txBox="1"/>
          <p:nvPr/>
        </p:nvSpPr>
        <p:spPr>
          <a:xfrm>
            <a:off x="535459" y="4913870"/>
            <a:ext cx="2294238" cy="584775"/>
          </a:xfrm>
          <a:prstGeom prst="rect">
            <a:avLst/>
          </a:prstGeom>
          <a:noFill/>
        </p:spPr>
        <p:txBody>
          <a:bodyPr wrap="square" rtlCol="0">
            <a:spAutoFit/>
          </a:bodyPr>
          <a:lstStyle/>
          <a:p>
            <a:r>
              <a:rPr lang="en-US" sz="3200" dirty="0" smtClean="0">
                <a:solidFill>
                  <a:schemeClr val="tx1"/>
                </a:solidFill>
                <a:effectLst>
                  <a:outerShdw blurRad="38100" dist="38100" dir="2700000" algn="tl">
                    <a:srgbClr val="000000">
                      <a:alpha val="43137"/>
                    </a:srgbClr>
                  </a:outerShdw>
                </a:effectLst>
                <a:latin typeface="Trebuchet MS" pitchFamily="34" charset="0"/>
              </a:rPr>
              <a:t>Windows 7</a:t>
            </a:r>
          </a:p>
        </p:txBody>
      </p:sp>
      <p:pic>
        <p:nvPicPr>
          <p:cNvPr id="3075" name="Picture 3" descr="F:\MobilityCenterMod.jpg"/>
          <p:cNvPicPr>
            <a:picLocks noChangeAspect="1" noChangeArrowheads="1"/>
          </p:cNvPicPr>
          <p:nvPr/>
        </p:nvPicPr>
        <p:blipFill>
          <a:blip r:embed="rId3"/>
          <a:srcRect/>
          <a:stretch>
            <a:fillRect/>
          </a:stretch>
        </p:blipFill>
        <p:spPr bwMode="auto">
          <a:xfrm>
            <a:off x="3806139" y="1086753"/>
            <a:ext cx="4530553" cy="2250519"/>
          </a:xfrm>
          <a:prstGeom prst="rect">
            <a:avLst/>
          </a:prstGeom>
          <a:noFill/>
        </p:spPr>
      </p:pic>
      <p:pic>
        <p:nvPicPr>
          <p:cNvPr id="12" name="Picture 3" descr="F:\MobilityCenterMod.jpg"/>
          <p:cNvPicPr>
            <a:picLocks noChangeAspect="1" noChangeArrowheads="1"/>
          </p:cNvPicPr>
          <p:nvPr/>
        </p:nvPicPr>
        <p:blipFill>
          <a:blip r:embed="rId3"/>
          <a:srcRect/>
          <a:stretch>
            <a:fillRect/>
          </a:stretch>
        </p:blipFill>
        <p:spPr bwMode="auto">
          <a:xfrm>
            <a:off x="3793798" y="3908213"/>
            <a:ext cx="4530553" cy="2250519"/>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000"/>
                                        <p:tgtEl>
                                          <p:spTgt spid="12"/>
                                        </p:tgtEl>
                                      </p:cBhvr>
                                    </p:animEffect>
                                    <p:set>
                                      <p:cBhvr>
                                        <p:cTn id="15"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107996"/>
          </a:xfrm>
        </p:spPr>
        <p:txBody>
          <a:bodyPr/>
          <a:lstStyle/>
          <a:p>
            <a:r>
              <a:rPr lang="en-US" sz="4000" dirty="0" smtClean="0"/>
              <a:t>Connecting Projectors And Using Docking Stations With Windows 7</a:t>
            </a:r>
            <a:endParaRPr lang="en-US" sz="4000" dirty="0"/>
          </a:p>
        </p:txBody>
      </p:sp>
      <p:sp>
        <p:nvSpPr>
          <p:cNvPr id="3" name="Subtitle 2"/>
          <p:cNvSpPr>
            <a:spLocks noGrp="1"/>
          </p:cNvSpPr>
          <p:nvPr>
            <p:ph type="subTitle" idx="1"/>
          </p:nvPr>
        </p:nvSpPr>
        <p:spPr/>
        <p:txBody>
          <a:bodyPr/>
          <a:lstStyle/>
          <a:p>
            <a:r>
              <a:rPr lang="en-US" smtClean="0"/>
              <a:t>Akshay Agrawal</a:t>
            </a:r>
          </a:p>
          <a:p>
            <a:r>
              <a:rPr lang="en-US" smtClean="0"/>
              <a:t>Program Manager</a:t>
            </a:r>
          </a:p>
          <a:p>
            <a:r>
              <a:rPr lang="en-US"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Transient MultiMonitor Manager</a:t>
            </a:r>
            <a:endParaRPr lang="en-US" dirty="0"/>
          </a:p>
        </p:txBody>
      </p:sp>
      <p:sp>
        <p:nvSpPr>
          <p:cNvPr id="5" name="TextBox 4"/>
          <p:cNvSpPr txBox="1"/>
          <p:nvPr/>
        </p:nvSpPr>
        <p:spPr>
          <a:xfrm>
            <a:off x="1524015" y="1029730"/>
            <a:ext cx="1581665" cy="584775"/>
          </a:xfrm>
          <a:prstGeom prst="rect">
            <a:avLst/>
          </a:prstGeom>
          <a:noFill/>
        </p:spPr>
        <p:txBody>
          <a:bodyPr wrap="square" rtlCol="0">
            <a:spAutoFit/>
          </a:bodyPr>
          <a:lstStyle/>
          <a:p>
            <a:pPr algn="ctr"/>
            <a:r>
              <a:rPr lang="en-US" sz="3200" dirty="0" smtClean="0">
                <a:solidFill>
                  <a:schemeClr val="tx1"/>
                </a:solidFill>
                <a:effectLst>
                  <a:outerShdw blurRad="38100" dist="38100" dir="2700000" algn="tl">
                    <a:srgbClr val="000000">
                      <a:alpha val="43137"/>
                    </a:srgbClr>
                  </a:outerShdw>
                </a:effectLst>
                <a:latin typeface="Trebuchet MS" pitchFamily="34" charset="0"/>
              </a:rPr>
              <a:t>Vista</a:t>
            </a:r>
          </a:p>
        </p:txBody>
      </p:sp>
      <p:sp>
        <p:nvSpPr>
          <p:cNvPr id="6" name="TextBox 5"/>
          <p:cNvSpPr txBox="1"/>
          <p:nvPr/>
        </p:nvSpPr>
        <p:spPr>
          <a:xfrm>
            <a:off x="5877698" y="1042086"/>
            <a:ext cx="2294238" cy="584775"/>
          </a:xfrm>
          <a:prstGeom prst="rect">
            <a:avLst/>
          </a:prstGeom>
          <a:noFill/>
        </p:spPr>
        <p:txBody>
          <a:bodyPr wrap="square" rtlCol="0">
            <a:spAutoFit/>
          </a:bodyPr>
          <a:lstStyle/>
          <a:p>
            <a:r>
              <a:rPr lang="en-US" sz="3200" dirty="0" smtClean="0">
                <a:solidFill>
                  <a:schemeClr val="tx1"/>
                </a:solidFill>
                <a:effectLst>
                  <a:outerShdw blurRad="38100" dist="38100" dir="2700000" algn="tl">
                    <a:srgbClr val="000000">
                      <a:alpha val="43137"/>
                    </a:srgbClr>
                  </a:outerShdw>
                </a:effectLst>
                <a:latin typeface="Trebuchet MS" pitchFamily="34" charset="0"/>
              </a:rPr>
              <a:t>Windows 7</a:t>
            </a:r>
          </a:p>
        </p:txBody>
      </p:sp>
      <p:pic>
        <p:nvPicPr>
          <p:cNvPr id="4098" name="Picture 2" descr="F:\TMMDlg.jpg"/>
          <p:cNvPicPr>
            <a:picLocks noChangeAspect="1" noChangeArrowheads="1"/>
          </p:cNvPicPr>
          <p:nvPr/>
        </p:nvPicPr>
        <p:blipFill>
          <a:blip r:embed="rId3"/>
          <a:srcRect/>
          <a:stretch>
            <a:fillRect/>
          </a:stretch>
        </p:blipFill>
        <p:spPr bwMode="auto">
          <a:xfrm>
            <a:off x="313683" y="1960605"/>
            <a:ext cx="4002328" cy="309240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Projection Hot Key</a:t>
            </a:r>
            <a:br>
              <a:rPr lang="en-US" dirty="0" smtClean="0"/>
            </a:br>
            <a:r>
              <a:rPr lang="en-US" sz="3600" dirty="0" smtClean="0">
                <a:solidFill>
                  <a:schemeClr val="accent1"/>
                </a:solidFill>
              </a:rPr>
              <a:t>Introduction</a:t>
            </a:r>
            <a:endParaRPr lang="en-US" dirty="0">
              <a:solidFill>
                <a:schemeClr val="accent1"/>
              </a:solidFill>
            </a:endParaRPr>
          </a:p>
        </p:txBody>
      </p:sp>
      <p:sp>
        <p:nvSpPr>
          <p:cNvPr id="3" name="Content Placeholder 2"/>
          <p:cNvSpPr>
            <a:spLocks noGrp="1"/>
          </p:cNvSpPr>
          <p:nvPr>
            <p:ph idx="1"/>
          </p:nvPr>
        </p:nvSpPr>
        <p:spPr>
          <a:xfrm>
            <a:off x="381000" y="1901825"/>
            <a:ext cx="8380412" cy="929485"/>
          </a:xfrm>
        </p:spPr>
        <p:txBody>
          <a:bodyPr/>
          <a:lstStyle/>
          <a:p>
            <a:r>
              <a:rPr lang="en-US" sz="2800" dirty="0" smtClean="0"/>
              <a:t>Windows 7 provides a new projection hot key </a:t>
            </a:r>
          </a:p>
          <a:p>
            <a:r>
              <a:rPr lang="en-US" sz="2800" dirty="0" smtClean="0"/>
              <a:t>Press and hold the     key and tap the ‘P’ key </a:t>
            </a:r>
            <a:endParaRPr lang="en-US" sz="2800" dirty="0"/>
          </a:p>
        </p:txBody>
      </p:sp>
      <p:pic>
        <p:nvPicPr>
          <p:cNvPr id="5" name="Picture 2" descr="D:\Users\akshayag\Pictures\DVD_ART34\Artwork_Imagery\Icons - Illustrations\_VIRTUALIZATION ICONS\Windows Logo.png"/>
          <p:cNvPicPr>
            <a:picLocks noChangeAspect="1" noChangeArrowheads="1"/>
          </p:cNvPicPr>
          <p:nvPr/>
        </p:nvPicPr>
        <p:blipFill>
          <a:blip r:embed="rId3"/>
          <a:srcRect/>
          <a:stretch>
            <a:fillRect/>
          </a:stretch>
        </p:blipFill>
        <p:spPr bwMode="auto">
          <a:xfrm>
            <a:off x="3732910" y="2431686"/>
            <a:ext cx="443849" cy="408693"/>
          </a:xfrm>
          <a:prstGeom prst="rect">
            <a:avLst/>
          </a:prstGeom>
          <a:noFill/>
        </p:spPr>
      </p:pic>
      <p:pic>
        <p:nvPicPr>
          <p:cNvPr id="8194" name="Picture 2" descr="F:\Hot Key Mod.jpg"/>
          <p:cNvPicPr>
            <a:picLocks noChangeAspect="1" noChangeArrowheads="1"/>
          </p:cNvPicPr>
          <p:nvPr/>
        </p:nvPicPr>
        <p:blipFill>
          <a:blip r:embed="rId4"/>
          <a:srcRect/>
          <a:stretch>
            <a:fillRect/>
          </a:stretch>
        </p:blipFill>
        <p:spPr bwMode="auto">
          <a:xfrm>
            <a:off x="621805" y="3718757"/>
            <a:ext cx="7900389" cy="1962272"/>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Projection Hot Key </a:t>
            </a:r>
            <a:br>
              <a:rPr lang="en-US" dirty="0" smtClean="0"/>
            </a:br>
            <a:r>
              <a:rPr lang="en-US" sz="3600" dirty="0" smtClean="0">
                <a:solidFill>
                  <a:schemeClr val="accent1"/>
                </a:solidFill>
              </a:rPr>
              <a:t>Features</a:t>
            </a:r>
            <a:endParaRPr lang="en-US" dirty="0"/>
          </a:p>
        </p:txBody>
      </p:sp>
      <p:sp>
        <p:nvSpPr>
          <p:cNvPr id="3" name="Content Placeholder 2"/>
          <p:cNvSpPr>
            <a:spLocks noGrp="1"/>
          </p:cNvSpPr>
          <p:nvPr>
            <p:ph idx="1"/>
          </p:nvPr>
        </p:nvSpPr>
        <p:spPr>
          <a:xfrm>
            <a:off x="381000" y="1901825"/>
            <a:ext cx="8380412" cy="4398127"/>
          </a:xfrm>
        </p:spPr>
        <p:txBody>
          <a:bodyPr/>
          <a:lstStyle/>
          <a:p>
            <a:r>
              <a:rPr lang="en-US" sz="3200" dirty="0" smtClean="0"/>
              <a:t>Simple keyboard combination </a:t>
            </a:r>
            <a:br>
              <a:rPr lang="en-US" sz="3200" dirty="0" smtClean="0"/>
            </a:br>
            <a:r>
              <a:rPr lang="en-US" sz="3200" dirty="0" smtClean="0"/>
              <a:t>Windows key + (P)</a:t>
            </a:r>
            <a:r>
              <a:rPr lang="en-US" sz="3200" dirty="0" err="1" smtClean="0"/>
              <a:t>rojection</a:t>
            </a:r>
            <a:r>
              <a:rPr lang="en-US" sz="3200" dirty="0" smtClean="0"/>
              <a:t> key</a:t>
            </a:r>
          </a:p>
          <a:p>
            <a:r>
              <a:rPr lang="en-US" sz="3200" dirty="0" smtClean="0"/>
              <a:t>Works the same on </a:t>
            </a:r>
            <a:br>
              <a:rPr lang="en-US" sz="3200" dirty="0" smtClean="0"/>
            </a:br>
            <a:r>
              <a:rPr lang="en-US" sz="3200" dirty="0" smtClean="0"/>
              <a:t>ALL laptops and desktops</a:t>
            </a:r>
          </a:p>
          <a:p>
            <a:r>
              <a:rPr lang="en-US" sz="3200" dirty="0" smtClean="0"/>
              <a:t>Always provides the same options</a:t>
            </a:r>
          </a:p>
          <a:p>
            <a:r>
              <a:rPr lang="en-US" sz="3200" dirty="0" smtClean="0"/>
              <a:t>Available even before user logs in</a:t>
            </a:r>
          </a:p>
          <a:p>
            <a:r>
              <a:rPr lang="en-US" sz="3200" dirty="0" smtClean="0"/>
              <a:t>Works for more than 2 displays</a:t>
            </a:r>
          </a:p>
          <a:p>
            <a:r>
              <a:rPr lang="en-US" sz="3200" dirty="0" smtClean="0"/>
              <a:t>Works with the new persistence database </a:t>
            </a:r>
            <a:endParaRPr lang="en-US" sz="32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Display Control Panel</a:t>
            </a:r>
            <a:br>
              <a:rPr smtClean="0"/>
            </a:br>
            <a:r>
              <a:rPr sz="3600" smtClean="0">
                <a:solidFill>
                  <a:schemeClr val="accent1"/>
                </a:solidFill>
              </a:rPr>
              <a:t>All displays are shown</a:t>
            </a:r>
            <a:endParaRPr sz="3600">
              <a:solidFill>
                <a:schemeClr val="accent1"/>
              </a:solidFill>
            </a:endParaRPr>
          </a:p>
        </p:txBody>
      </p:sp>
      <p:pic>
        <p:nvPicPr>
          <p:cNvPr id="2052" name="Picture 4" descr="F:\DispCpl - 3MonMod.jpg"/>
          <p:cNvPicPr>
            <a:picLocks noGrp="1" noChangeAspect="1" noChangeArrowheads="1"/>
          </p:cNvPicPr>
          <p:nvPr>
            <p:ph idx="1"/>
          </p:nvPr>
        </p:nvPicPr>
        <p:blipFill>
          <a:blip r:embed="rId3"/>
          <a:srcRect/>
          <a:stretch>
            <a:fillRect/>
          </a:stretch>
        </p:blipFill>
        <p:spPr bwMode="auto">
          <a:xfrm>
            <a:off x="2006600" y="1648031"/>
            <a:ext cx="5060950" cy="4623976"/>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Display Control Panel</a:t>
            </a:r>
            <a:br>
              <a:rPr smtClean="0"/>
            </a:br>
            <a:r>
              <a:rPr sz="3600" smtClean="0">
                <a:solidFill>
                  <a:schemeClr val="accent1"/>
                </a:solidFill>
              </a:rPr>
              <a:t>Monitor name</a:t>
            </a:r>
            <a:endParaRPr sz="3600">
              <a:solidFill>
                <a:schemeClr val="accent1"/>
              </a:solidFill>
            </a:endParaRPr>
          </a:p>
        </p:txBody>
      </p:sp>
      <p:pic>
        <p:nvPicPr>
          <p:cNvPr id="3078" name="Picture 6" descr="F:\DispCpl - MonNameMod.jpg"/>
          <p:cNvPicPr>
            <a:picLocks noGrp="1" noChangeAspect="1" noChangeArrowheads="1"/>
          </p:cNvPicPr>
          <p:nvPr>
            <p:ph idx="1"/>
          </p:nvPr>
        </p:nvPicPr>
        <p:blipFill>
          <a:blip r:embed="rId3"/>
          <a:srcRect/>
          <a:stretch>
            <a:fillRect/>
          </a:stretch>
        </p:blipFill>
        <p:spPr bwMode="auto">
          <a:xfrm>
            <a:off x="686489" y="1562744"/>
            <a:ext cx="7624074" cy="4574445"/>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Display Control Panel</a:t>
            </a:r>
            <a:br>
              <a:rPr smtClean="0"/>
            </a:br>
            <a:r>
              <a:rPr sz="3600" smtClean="0">
                <a:solidFill>
                  <a:schemeClr val="accent1"/>
                </a:solidFill>
              </a:rPr>
              <a:t>Native resolution</a:t>
            </a:r>
            <a:endParaRPr sz="3600">
              <a:solidFill>
                <a:schemeClr val="accent1"/>
              </a:solidFill>
            </a:endParaRPr>
          </a:p>
        </p:txBody>
      </p:sp>
      <p:pic>
        <p:nvPicPr>
          <p:cNvPr id="4099" name="Picture 3" descr="F:\DispCpl - MonResMod.jpg"/>
          <p:cNvPicPr>
            <a:picLocks noGrp="1" noChangeAspect="1" noChangeArrowheads="1"/>
          </p:cNvPicPr>
          <p:nvPr>
            <p:ph idx="1"/>
          </p:nvPr>
        </p:nvPicPr>
        <p:blipFill>
          <a:blip r:embed="rId3"/>
          <a:srcRect/>
          <a:stretch>
            <a:fillRect/>
          </a:stretch>
        </p:blipFill>
        <p:spPr bwMode="auto">
          <a:xfrm>
            <a:off x="1631242" y="1420813"/>
            <a:ext cx="5517978" cy="4930775"/>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Display Control Panel</a:t>
            </a:r>
            <a:br>
              <a:rPr smtClean="0"/>
            </a:br>
            <a:r>
              <a:rPr sz="3600" smtClean="0">
                <a:solidFill>
                  <a:schemeClr val="accent1"/>
                </a:solidFill>
              </a:rPr>
              <a:t>Monitor rotation</a:t>
            </a:r>
            <a:endParaRPr sz="3600">
              <a:solidFill>
                <a:schemeClr val="accent1"/>
              </a:solidFill>
            </a:endParaRPr>
          </a:p>
        </p:txBody>
      </p:sp>
      <p:pic>
        <p:nvPicPr>
          <p:cNvPr id="5122" name="Picture 2" descr="F:\DispCpl - OrientationMod.jpg"/>
          <p:cNvPicPr>
            <a:picLocks noGrp="1" noChangeAspect="1" noChangeArrowheads="1"/>
          </p:cNvPicPr>
          <p:nvPr>
            <p:ph idx="1"/>
          </p:nvPr>
        </p:nvPicPr>
        <p:blipFill>
          <a:blip r:embed="rId3"/>
          <a:srcRect/>
          <a:stretch>
            <a:fillRect/>
          </a:stretch>
        </p:blipFill>
        <p:spPr bwMode="auto">
          <a:xfrm>
            <a:off x="733168" y="1492600"/>
            <a:ext cx="7521151" cy="4525658"/>
          </a:xfrm>
          <a:prstGeom prst="rect">
            <a:avLst/>
          </a:prstGeom>
          <a:noFill/>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Display Control Panel</a:t>
            </a:r>
            <a:br>
              <a:rPr smtClean="0"/>
            </a:br>
            <a:r>
              <a:rPr sz="3600" smtClean="0">
                <a:solidFill>
                  <a:schemeClr val="accent1"/>
                </a:solidFill>
              </a:rPr>
              <a:t>Multi-monitor support</a:t>
            </a:r>
            <a:endParaRPr sz="3600">
              <a:solidFill>
                <a:schemeClr val="accent1"/>
              </a:solidFill>
            </a:endParaRPr>
          </a:p>
        </p:txBody>
      </p:sp>
      <p:pic>
        <p:nvPicPr>
          <p:cNvPr id="6146" name="Picture 2" descr="F:\DispCpl - MultiMon Mod.jpg"/>
          <p:cNvPicPr>
            <a:picLocks noGrp="1" noChangeAspect="1" noChangeArrowheads="1"/>
          </p:cNvPicPr>
          <p:nvPr>
            <p:ph idx="1"/>
          </p:nvPr>
        </p:nvPicPr>
        <p:blipFill>
          <a:blip r:embed="rId3"/>
          <a:srcRect/>
          <a:stretch>
            <a:fillRect/>
          </a:stretch>
        </p:blipFill>
        <p:spPr bwMode="auto">
          <a:xfrm>
            <a:off x="1029735" y="1465323"/>
            <a:ext cx="7010400" cy="4596384"/>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Automatic Configuration</a:t>
            </a:r>
            <a:endParaRPr lang="en-US" dirty="0"/>
          </a:p>
        </p:txBody>
      </p:sp>
      <p:sp>
        <p:nvSpPr>
          <p:cNvPr id="3" name="Content Placeholder 2"/>
          <p:cNvSpPr>
            <a:spLocks noGrp="1"/>
          </p:cNvSpPr>
          <p:nvPr>
            <p:ph idx="1"/>
          </p:nvPr>
        </p:nvSpPr>
        <p:spPr>
          <a:xfrm>
            <a:off x="382588" y="1414464"/>
            <a:ext cx="8380412" cy="1317284"/>
          </a:xfrm>
        </p:spPr>
        <p:txBody>
          <a:bodyPr/>
          <a:lstStyle/>
          <a:p>
            <a:r>
              <a:rPr lang="en-US" sz="2800" dirty="0" smtClean="0"/>
              <a:t>Automatically enables a display device </a:t>
            </a:r>
            <a:br>
              <a:rPr lang="en-US" sz="2800" dirty="0" smtClean="0"/>
            </a:br>
            <a:r>
              <a:rPr lang="en-US" sz="2800" dirty="0" smtClean="0"/>
              <a:t>on connection</a:t>
            </a:r>
          </a:p>
          <a:p>
            <a:r>
              <a:rPr lang="en-US" sz="2800" dirty="0" smtClean="0"/>
              <a:t>Optimum display settings applied based on EDID</a:t>
            </a:r>
          </a:p>
        </p:txBody>
      </p:sp>
      <p:pic>
        <p:nvPicPr>
          <p:cNvPr id="4" name="Picture 3" descr="TMMUIPopup.jpg"/>
          <p:cNvPicPr/>
          <p:nvPr/>
        </p:nvPicPr>
        <p:blipFill>
          <a:blip r:embed="rId3"/>
          <a:stretch>
            <a:fillRect/>
          </a:stretch>
        </p:blipFill>
        <p:spPr>
          <a:xfrm>
            <a:off x="2405997" y="3205463"/>
            <a:ext cx="3854210" cy="29843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6" name="AutoShape 2"/>
          <p:cNvSpPr>
            <a:spLocks noChangeArrowheads="1"/>
          </p:cNvSpPr>
          <p:nvPr/>
        </p:nvSpPr>
        <p:spPr bwMode="auto">
          <a:xfrm>
            <a:off x="3665837" y="4242487"/>
            <a:ext cx="1309817" cy="1037968"/>
          </a:xfrm>
          <a:custGeom>
            <a:avLst/>
            <a:gdLst>
              <a:gd name="G0" fmla="+- 1684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13" y="16623"/>
                </a:moveTo>
                <a:cubicBezTo>
                  <a:pt x="19172" y="14987"/>
                  <a:pt x="19916" y="12926"/>
                  <a:pt x="19916" y="10800"/>
                </a:cubicBezTo>
                <a:cubicBezTo>
                  <a:pt x="19916" y="5765"/>
                  <a:pt x="15834" y="1684"/>
                  <a:pt x="10800" y="1684"/>
                </a:cubicBezTo>
                <a:cubicBezTo>
                  <a:pt x="8673" y="1683"/>
                  <a:pt x="6612" y="2427"/>
                  <a:pt x="4976" y="3786"/>
                </a:cubicBezTo>
                <a:close/>
                <a:moveTo>
                  <a:pt x="3786" y="4976"/>
                </a:moveTo>
                <a:cubicBezTo>
                  <a:pt x="2427" y="6612"/>
                  <a:pt x="1684" y="8673"/>
                  <a:pt x="1684" y="10799"/>
                </a:cubicBezTo>
                <a:cubicBezTo>
                  <a:pt x="1684" y="15834"/>
                  <a:pt x="5765" y="19916"/>
                  <a:pt x="10800" y="19916"/>
                </a:cubicBezTo>
                <a:cubicBezTo>
                  <a:pt x="12926" y="19916"/>
                  <a:pt x="14987" y="19172"/>
                  <a:pt x="16623" y="17813"/>
                </a:cubicBez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Persistence Database</a:t>
            </a:r>
            <a:endParaRPr lang="en-US" dirty="0"/>
          </a:p>
        </p:txBody>
      </p:sp>
      <p:sp>
        <p:nvSpPr>
          <p:cNvPr id="3" name="Content Placeholder 2"/>
          <p:cNvSpPr>
            <a:spLocks noGrp="1"/>
          </p:cNvSpPr>
          <p:nvPr>
            <p:ph idx="1"/>
          </p:nvPr>
        </p:nvSpPr>
        <p:spPr>
          <a:xfrm>
            <a:off x="382588" y="1414464"/>
            <a:ext cx="8380412" cy="4758226"/>
          </a:xfrm>
        </p:spPr>
        <p:txBody>
          <a:bodyPr/>
          <a:lstStyle/>
          <a:p>
            <a:r>
              <a:rPr lang="en-US" sz="3200" dirty="0" smtClean="0"/>
              <a:t>Remembers display settings and re-applies</a:t>
            </a:r>
          </a:p>
          <a:p>
            <a:r>
              <a:rPr lang="en-US" sz="3200" dirty="0" smtClean="0"/>
              <a:t>Settings based on EDID data</a:t>
            </a:r>
          </a:p>
          <a:p>
            <a:r>
              <a:rPr lang="en-US" sz="3200" dirty="0" smtClean="0"/>
              <a:t>Changes made via Display Control Panel </a:t>
            </a:r>
            <a:br>
              <a:rPr lang="en-US" sz="3200" dirty="0" smtClean="0"/>
            </a:br>
            <a:r>
              <a:rPr lang="en-US" sz="3200" dirty="0" smtClean="0"/>
              <a:t>are persisted</a:t>
            </a:r>
          </a:p>
          <a:p>
            <a:r>
              <a:rPr lang="en-US" sz="3200" dirty="0" smtClean="0"/>
              <a:t>Projection hot key uses same data</a:t>
            </a:r>
          </a:p>
          <a:p>
            <a:r>
              <a:rPr lang="en-US" sz="3200" dirty="0" smtClean="0"/>
              <a:t>Settings applied even before </a:t>
            </a:r>
            <a:br>
              <a:rPr lang="en-US" sz="3200" dirty="0" smtClean="0"/>
            </a:br>
            <a:r>
              <a:rPr lang="en-US" sz="3200" dirty="0" smtClean="0"/>
              <a:t>logon screen is displayed</a:t>
            </a:r>
          </a:p>
          <a:p>
            <a:r>
              <a:rPr lang="en-US" sz="3200" dirty="0" smtClean="0"/>
              <a:t>Any application that uses the new APIs </a:t>
            </a:r>
            <a:br>
              <a:rPr lang="en-US" sz="3200" dirty="0" smtClean="0"/>
            </a:br>
            <a:r>
              <a:rPr lang="en-US" sz="3200" dirty="0" smtClean="0"/>
              <a:t>can take advantage of this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Agenda</a:t>
            </a:r>
            <a:endParaRPr lang="en-US" dirty="0"/>
          </a:p>
        </p:txBody>
      </p:sp>
      <p:sp>
        <p:nvSpPr>
          <p:cNvPr id="3" name="Content Placeholder 2"/>
          <p:cNvSpPr>
            <a:spLocks noGrp="1"/>
          </p:cNvSpPr>
          <p:nvPr>
            <p:ph idx="1"/>
          </p:nvPr>
        </p:nvSpPr>
        <p:spPr>
          <a:xfrm>
            <a:off x="382588" y="1414464"/>
            <a:ext cx="8380412" cy="4183196"/>
          </a:xfrm>
        </p:spPr>
        <p:txBody>
          <a:bodyPr/>
          <a:lstStyle/>
          <a:p>
            <a:r>
              <a:rPr lang="en-US" sz="2800" dirty="0" smtClean="0"/>
              <a:t>Improved multi-monitor support in Windows 7</a:t>
            </a:r>
          </a:p>
          <a:p>
            <a:pPr lvl="1"/>
            <a:r>
              <a:rPr lang="en-US" sz="2500" dirty="0" smtClean="0"/>
              <a:t>What is “Connecting and Configuring Displays” ?</a:t>
            </a:r>
          </a:p>
          <a:p>
            <a:pPr lvl="1"/>
            <a:r>
              <a:rPr lang="en-US" sz="2800" dirty="0" smtClean="0"/>
              <a:t>What does the      + ‘P’ key do?</a:t>
            </a:r>
            <a:endParaRPr lang="en-US" sz="2500" dirty="0" smtClean="0"/>
          </a:p>
          <a:p>
            <a:pPr lvl="1"/>
            <a:r>
              <a:rPr lang="en-US" sz="2500" dirty="0" smtClean="0"/>
              <a:t>New display control panel</a:t>
            </a:r>
          </a:p>
          <a:p>
            <a:pPr lvl="1"/>
            <a:r>
              <a:rPr lang="en-US" sz="2800" dirty="0" smtClean="0"/>
              <a:t>Improvements to the graphics stack</a:t>
            </a:r>
            <a:endParaRPr lang="en-US" sz="2500" dirty="0" smtClean="0"/>
          </a:p>
          <a:p>
            <a:r>
              <a:rPr lang="en-US" sz="2800" dirty="0" smtClean="0"/>
              <a:t>Microsoft recommendations and guidelines </a:t>
            </a:r>
            <a:br>
              <a:rPr lang="en-US" sz="2800" dirty="0" smtClean="0"/>
            </a:br>
            <a:r>
              <a:rPr lang="en-US" sz="2800" dirty="0" smtClean="0"/>
              <a:t>for the PC eco-system</a:t>
            </a:r>
          </a:p>
          <a:p>
            <a:pPr lvl="1"/>
            <a:r>
              <a:rPr lang="en-US" sz="2500" dirty="0" smtClean="0"/>
              <a:t>System OEMs, graphics vendors, display manufacturers, cable/KVM manufacturers</a:t>
            </a:r>
          </a:p>
        </p:txBody>
      </p:sp>
      <p:pic>
        <p:nvPicPr>
          <p:cNvPr id="2050" name="Picture 2" descr="D:\Users\akshayag\Pictures\DVD_ART34\Artwork_Imagery\Icons - Illustrations\_VIRTUALIZATION ICONS\Windows Logo.png"/>
          <p:cNvPicPr>
            <a:picLocks noChangeAspect="1" noChangeArrowheads="1"/>
          </p:cNvPicPr>
          <p:nvPr/>
        </p:nvPicPr>
        <p:blipFill>
          <a:blip r:embed="rId3"/>
          <a:srcRect/>
          <a:stretch>
            <a:fillRect/>
          </a:stretch>
        </p:blipFill>
        <p:spPr bwMode="auto">
          <a:xfrm>
            <a:off x="3499284" y="2416206"/>
            <a:ext cx="379634" cy="349564"/>
          </a:xfrm>
          <a:prstGeom prst="rect">
            <a:avLst/>
          </a:prstGeom>
          <a:noFill/>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Reliability And Robustness</a:t>
            </a:r>
            <a:endParaRPr lang="en-US" dirty="0"/>
          </a:p>
        </p:txBody>
      </p:sp>
      <p:sp>
        <p:nvSpPr>
          <p:cNvPr id="3" name="Content Placeholder 2"/>
          <p:cNvSpPr>
            <a:spLocks noGrp="1"/>
          </p:cNvSpPr>
          <p:nvPr>
            <p:ph idx="1"/>
          </p:nvPr>
        </p:nvSpPr>
        <p:spPr>
          <a:xfrm>
            <a:off x="382588" y="1414464"/>
            <a:ext cx="8380412" cy="3805657"/>
          </a:xfrm>
        </p:spPr>
        <p:txBody>
          <a:bodyPr/>
          <a:lstStyle/>
          <a:p>
            <a:r>
              <a:rPr lang="en-US" dirty="0" smtClean="0"/>
              <a:t>Integrated solution into </a:t>
            </a:r>
            <a:br>
              <a:rPr lang="en-US" dirty="0" smtClean="0"/>
            </a:br>
            <a:r>
              <a:rPr lang="en-US" dirty="0" smtClean="0"/>
              <a:t>the Windows kernel</a:t>
            </a:r>
          </a:p>
          <a:p>
            <a:r>
              <a:rPr lang="en-US" dirty="0" smtClean="0"/>
              <a:t>More reliable detection of display devices</a:t>
            </a:r>
          </a:p>
          <a:p>
            <a:r>
              <a:rPr lang="en-US" dirty="0" smtClean="0"/>
              <a:t>Improved the infrastructure to eliminate</a:t>
            </a:r>
          </a:p>
          <a:p>
            <a:pPr lvl="1"/>
            <a:r>
              <a:rPr lang="en-US" dirty="0" smtClean="0"/>
              <a:t>Black screens </a:t>
            </a:r>
          </a:p>
          <a:p>
            <a:pPr lvl="1"/>
            <a:r>
              <a:rPr lang="en-US" dirty="0" smtClean="0"/>
              <a:t>Wrong display settings </a:t>
            </a:r>
          </a:p>
          <a:p>
            <a:pPr lvl="1"/>
            <a:r>
              <a:rPr lang="en-US" dirty="0" smtClean="0"/>
              <a:t>Screen swaps</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Docking Station Support</a:t>
            </a:r>
            <a:endParaRPr lang="en-US" dirty="0"/>
          </a:p>
        </p:txBody>
      </p:sp>
      <p:sp>
        <p:nvSpPr>
          <p:cNvPr id="3" name="Content Placeholder 2"/>
          <p:cNvSpPr>
            <a:spLocks noGrp="1"/>
          </p:cNvSpPr>
          <p:nvPr>
            <p:ph idx="1"/>
          </p:nvPr>
        </p:nvSpPr>
        <p:spPr>
          <a:xfrm>
            <a:off x="382588" y="1414464"/>
            <a:ext cx="8380412" cy="4537139"/>
          </a:xfrm>
        </p:spPr>
        <p:txBody>
          <a:bodyPr/>
          <a:lstStyle/>
          <a:p>
            <a:r>
              <a:rPr lang="en-US" dirty="0" smtClean="0"/>
              <a:t>Docking station scenarios are </a:t>
            </a:r>
            <a:br>
              <a:rPr lang="en-US" dirty="0" smtClean="0"/>
            </a:br>
            <a:r>
              <a:rPr lang="en-US" dirty="0" smtClean="0"/>
              <a:t>part of design – not special case</a:t>
            </a:r>
          </a:p>
          <a:p>
            <a:r>
              <a:rPr lang="en-US" dirty="0" smtClean="0"/>
              <a:t>Takes advantage of new persistence database and optimum setting algorithm</a:t>
            </a:r>
          </a:p>
          <a:p>
            <a:r>
              <a:rPr lang="en-US" dirty="0" smtClean="0"/>
              <a:t>Call to action</a:t>
            </a:r>
          </a:p>
          <a:p>
            <a:pPr lvl="1"/>
            <a:r>
              <a:rPr lang="en-US" dirty="0" smtClean="0"/>
              <a:t>System BIOS must implement </a:t>
            </a:r>
            <a:br>
              <a:rPr lang="en-US" dirty="0" smtClean="0"/>
            </a:br>
            <a:r>
              <a:rPr lang="en-US" dirty="0" smtClean="0"/>
              <a:t>ACPI-based docking notification</a:t>
            </a:r>
          </a:p>
          <a:p>
            <a:pPr lvl="1"/>
            <a:r>
              <a:rPr lang="en-US" dirty="0" smtClean="0"/>
              <a:t>Graphics driver must report accurate </a:t>
            </a:r>
            <a:br>
              <a:rPr lang="en-US" dirty="0" smtClean="0"/>
            </a:br>
            <a:r>
              <a:rPr lang="en-US" dirty="0" smtClean="0"/>
              <a:t>state of display connectivity</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Aspect Ratio Scaling</a:t>
            </a:r>
            <a:endParaRPr lang="en-US" dirty="0"/>
          </a:p>
        </p:txBody>
      </p:sp>
      <p:sp>
        <p:nvSpPr>
          <p:cNvPr id="3" name="Content Placeholder 2"/>
          <p:cNvSpPr>
            <a:spLocks noGrp="1"/>
          </p:cNvSpPr>
          <p:nvPr>
            <p:ph idx="1"/>
          </p:nvPr>
        </p:nvSpPr>
        <p:spPr>
          <a:xfrm>
            <a:off x="382588" y="1414464"/>
            <a:ext cx="8380412" cy="2473498"/>
          </a:xfrm>
        </p:spPr>
        <p:txBody>
          <a:bodyPr/>
          <a:lstStyle/>
          <a:p>
            <a:pPr marL="280988" indent="-280988"/>
            <a:r>
              <a:rPr lang="en-US" sz="2400" dirty="0" smtClean="0"/>
              <a:t>Common scenarios </a:t>
            </a:r>
          </a:p>
          <a:p>
            <a:pPr marL="512763" lvl="1" indent="-231775"/>
            <a:r>
              <a:rPr lang="en-US" sz="2000" dirty="0" smtClean="0"/>
              <a:t>Widescreen laptop with standard projector</a:t>
            </a:r>
          </a:p>
          <a:p>
            <a:pPr marL="512763" lvl="1" indent="-231775"/>
            <a:r>
              <a:rPr lang="en-US" sz="2000" dirty="0" smtClean="0"/>
              <a:t>Standard laptop with widescreen TV</a:t>
            </a:r>
          </a:p>
          <a:p>
            <a:pPr marL="280988" indent="-280988"/>
            <a:r>
              <a:rPr lang="en-US" sz="2400" dirty="0" smtClean="0"/>
              <a:t>New “aspect ratio preserving” scaling mode </a:t>
            </a:r>
            <a:br>
              <a:rPr lang="en-US" sz="2400" dirty="0" smtClean="0"/>
            </a:br>
            <a:r>
              <a:rPr lang="en-US" sz="2400" dirty="0" smtClean="0"/>
              <a:t>is used as default on WDDM 1.1 drivers</a:t>
            </a:r>
          </a:p>
          <a:p>
            <a:pPr marL="280988" indent="-280988"/>
            <a:r>
              <a:rPr lang="en-US" sz="2400" dirty="0" smtClean="0"/>
              <a:t>Also accessible via new APIs</a:t>
            </a:r>
            <a:endParaRPr lang="en-US" sz="2400" dirty="0"/>
          </a:p>
        </p:txBody>
      </p:sp>
      <p:pic>
        <p:nvPicPr>
          <p:cNvPr id="4" name="Picture 3"/>
          <p:cNvPicPr/>
          <p:nvPr/>
        </p:nvPicPr>
        <p:blipFill>
          <a:blip r:embed="rId3"/>
          <a:srcRect/>
          <a:stretch>
            <a:fillRect/>
          </a:stretch>
        </p:blipFill>
        <p:spPr bwMode="auto">
          <a:xfrm>
            <a:off x="910152" y="4098838"/>
            <a:ext cx="7377113" cy="20630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Graphics Driver Support </a:t>
            </a:r>
            <a:endParaRPr lang="en-US" dirty="0"/>
          </a:p>
        </p:txBody>
      </p:sp>
      <p:sp>
        <p:nvSpPr>
          <p:cNvPr id="3" name="Content Placeholder 2"/>
          <p:cNvSpPr>
            <a:spLocks noGrp="1"/>
          </p:cNvSpPr>
          <p:nvPr>
            <p:ph idx="1"/>
          </p:nvPr>
        </p:nvSpPr>
        <p:spPr>
          <a:xfrm>
            <a:off x="382588" y="1414464"/>
            <a:ext cx="8380412" cy="4367349"/>
          </a:xfrm>
        </p:spPr>
        <p:txBody>
          <a:bodyPr/>
          <a:lstStyle/>
          <a:p>
            <a:pPr marL="280988" indent="-280988"/>
            <a:r>
              <a:rPr lang="en-US" sz="2400" dirty="0" smtClean="0"/>
              <a:t>Windows 7 drivers</a:t>
            </a:r>
          </a:p>
          <a:p>
            <a:pPr marL="512763" lvl="1" indent="-231775"/>
            <a:r>
              <a:rPr lang="en-US" sz="2000" dirty="0" smtClean="0"/>
              <a:t>Driver model optimized for Windows 7</a:t>
            </a:r>
          </a:p>
          <a:p>
            <a:pPr marL="512763" lvl="1" indent="-231775"/>
            <a:r>
              <a:rPr lang="en-US" sz="2000" dirty="0" smtClean="0"/>
              <a:t>Additional support for aspect ratio scaling</a:t>
            </a:r>
          </a:p>
          <a:p>
            <a:pPr marL="512763" lvl="1" indent="-231775"/>
            <a:r>
              <a:rPr lang="en-US" sz="2000" dirty="0" smtClean="0"/>
              <a:t>Better support for TV resolutions </a:t>
            </a:r>
          </a:p>
          <a:p>
            <a:pPr marL="280988" indent="-280988"/>
            <a:r>
              <a:rPr lang="en-US" sz="2400" dirty="0" smtClean="0"/>
              <a:t>Vista drivers</a:t>
            </a:r>
          </a:p>
          <a:p>
            <a:pPr marL="512763" lvl="1" indent="-231775"/>
            <a:r>
              <a:rPr lang="en-US" sz="2000" dirty="0" smtClean="0"/>
              <a:t>     + ‘P’ and other features are designed to work on </a:t>
            </a:r>
            <a:br>
              <a:rPr lang="en-US" sz="2000" dirty="0" smtClean="0"/>
            </a:br>
            <a:r>
              <a:rPr lang="en-US" sz="2000" dirty="0" smtClean="0"/>
              <a:t>Windows Vista signed drivers</a:t>
            </a:r>
          </a:p>
          <a:p>
            <a:pPr marL="512763" lvl="1" indent="-231775"/>
            <a:r>
              <a:rPr lang="en-US" sz="2000" dirty="0" smtClean="0"/>
              <a:t>User who upgrade from Vista, will get the benefits of </a:t>
            </a:r>
            <a:br>
              <a:rPr lang="en-US" sz="2000" dirty="0" smtClean="0"/>
            </a:br>
            <a:r>
              <a:rPr lang="en-US" sz="2000" dirty="0" smtClean="0"/>
              <a:t>Windows 7 features</a:t>
            </a:r>
          </a:p>
          <a:p>
            <a:pPr marL="280988" indent="-280988"/>
            <a:r>
              <a:rPr lang="en-US" sz="2400" dirty="0" smtClean="0"/>
              <a:t>XP drivers</a:t>
            </a:r>
          </a:p>
          <a:p>
            <a:pPr marL="512763" lvl="1" indent="-231775"/>
            <a:r>
              <a:rPr lang="en-US" sz="2000" dirty="0" smtClean="0"/>
              <a:t>No new capabilities exposed</a:t>
            </a:r>
          </a:p>
        </p:txBody>
      </p:sp>
      <p:pic>
        <p:nvPicPr>
          <p:cNvPr id="4" name="Picture 2" descr="D:\Users\akshayag\Pictures\DVD_ART34\Artwork_Imagery\Icons - Illustrations\_VIRTUALIZATION ICONS\Windows Logo.png"/>
          <p:cNvPicPr>
            <a:picLocks noChangeAspect="1" noChangeArrowheads="1"/>
          </p:cNvPicPr>
          <p:nvPr/>
        </p:nvPicPr>
        <p:blipFill>
          <a:blip r:embed="rId3"/>
          <a:srcRect/>
          <a:stretch>
            <a:fillRect/>
          </a:stretch>
        </p:blipFill>
        <p:spPr bwMode="auto">
          <a:xfrm>
            <a:off x="889612" y="3543109"/>
            <a:ext cx="364423" cy="335558"/>
          </a:xfrm>
          <a:prstGeom prst="rect">
            <a:avLst/>
          </a:prstGeo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6404" y="3228059"/>
            <a:ext cx="5873917" cy="1329595"/>
          </a:xfrm>
        </p:spPr>
        <p:txBody>
          <a:bodyPr/>
          <a:lstStyle/>
          <a:p>
            <a:r>
              <a:rPr lang="en-US" dirty="0" smtClean="0"/>
              <a:t>Working With </a:t>
            </a:r>
            <a:br>
              <a:rPr lang="en-US" dirty="0" smtClean="0"/>
            </a:br>
            <a:r>
              <a:rPr lang="en-US" dirty="0" smtClean="0"/>
              <a:t>The Ecosystem</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Graphics Hardware Vendors </a:t>
            </a:r>
            <a:endParaRPr lang="en-US" dirty="0"/>
          </a:p>
        </p:txBody>
      </p:sp>
      <p:sp>
        <p:nvSpPr>
          <p:cNvPr id="3" name="Content Placeholder 2"/>
          <p:cNvSpPr>
            <a:spLocks noGrp="1"/>
          </p:cNvSpPr>
          <p:nvPr>
            <p:ph idx="1"/>
          </p:nvPr>
        </p:nvSpPr>
        <p:spPr>
          <a:xfrm>
            <a:off x="382588" y="1414464"/>
            <a:ext cx="8380412" cy="6041141"/>
          </a:xfrm>
        </p:spPr>
        <p:txBody>
          <a:bodyPr/>
          <a:lstStyle/>
          <a:p>
            <a:r>
              <a:rPr lang="en-US" dirty="0" smtClean="0"/>
              <a:t>New WHQL requirements</a:t>
            </a:r>
          </a:p>
          <a:p>
            <a:pPr lvl="1"/>
            <a:r>
              <a:rPr lang="en-US" dirty="0" smtClean="0"/>
              <a:t>Must not override operating system defaults</a:t>
            </a:r>
          </a:p>
          <a:p>
            <a:pPr lvl="1"/>
            <a:r>
              <a:rPr lang="en-US" dirty="0" smtClean="0"/>
              <a:t>Report accurate display connectivity</a:t>
            </a:r>
          </a:p>
          <a:p>
            <a:pPr lvl="1"/>
            <a:r>
              <a:rPr lang="en-US" dirty="0" smtClean="0"/>
              <a:t>Support new aspect ratio scaling</a:t>
            </a:r>
          </a:p>
          <a:p>
            <a:pPr lvl="1"/>
            <a:r>
              <a:rPr lang="en-US" dirty="0" smtClean="0"/>
              <a:t>Set ITC bit for HDMI TV </a:t>
            </a:r>
          </a:p>
          <a:p>
            <a:r>
              <a:rPr lang="en-US" dirty="0" smtClean="0"/>
              <a:t>Provide unified driver package that </a:t>
            </a:r>
            <a:br>
              <a:rPr lang="en-US" dirty="0" smtClean="0"/>
            </a:br>
            <a:r>
              <a:rPr lang="en-US" dirty="0" smtClean="0"/>
              <a:t>align with the Windows 7 design goals</a:t>
            </a:r>
          </a:p>
          <a:p>
            <a:r>
              <a:rPr lang="en-US" dirty="0" smtClean="0"/>
              <a:t>Implement automatic detection </a:t>
            </a:r>
            <a:br>
              <a:rPr lang="en-US" dirty="0" smtClean="0"/>
            </a:br>
            <a:r>
              <a:rPr lang="en-US" dirty="0" smtClean="0"/>
              <a:t>for analog connectors</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PC System Manufacturers</a:t>
            </a:r>
            <a:endParaRPr lang="en-US" dirty="0"/>
          </a:p>
        </p:txBody>
      </p:sp>
      <p:sp>
        <p:nvSpPr>
          <p:cNvPr id="3" name="Content Placeholder 2"/>
          <p:cNvSpPr>
            <a:spLocks noGrp="1"/>
          </p:cNvSpPr>
          <p:nvPr>
            <p:ph idx="1"/>
          </p:nvPr>
        </p:nvSpPr>
        <p:spPr>
          <a:xfrm>
            <a:off x="382588" y="1414464"/>
            <a:ext cx="8380412" cy="3740511"/>
          </a:xfrm>
        </p:spPr>
        <p:txBody>
          <a:bodyPr/>
          <a:lstStyle/>
          <a:p>
            <a:pPr marL="280988" indent="-280988"/>
            <a:r>
              <a:rPr lang="en-US" sz="2400" dirty="0" smtClean="0"/>
              <a:t>Provide Windows 7 optimized graphics drivers</a:t>
            </a:r>
          </a:p>
          <a:p>
            <a:pPr marL="280988" indent="-280988"/>
            <a:r>
              <a:rPr lang="en-US" sz="2400" dirty="0" smtClean="0"/>
              <a:t>Well formed EDID for laptop panel</a:t>
            </a:r>
          </a:p>
          <a:p>
            <a:pPr marL="280988" indent="-280988"/>
            <a:r>
              <a:rPr lang="en-US" sz="2400" dirty="0" smtClean="0"/>
              <a:t>Docking support</a:t>
            </a:r>
          </a:p>
          <a:p>
            <a:pPr marL="512763" lvl="1" indent="-231775"/>
            <a:r>
              <a:rPr lang="en-US" sz="2000" dirty="0" smtClean="0"/>
              <a:t>System BIOS must implement ACPI based docking notification</a:t>
            </a:r>
          </a:p>
          <a:p>
            <a:pPr marL="512763" lvl="1" indent="-231775"/>
            <a:r>
              <a:rPr lang="en-US" sz="2000" dirty="0" smtClean="0"/>
              <a:t>Graphics driver must report accurate state of display connectivity</a:t>
            </a:r>
          </a:p>
          <a:p>
            <a:pPr marL="280988" indent="-280988"/>
            <a:r>
              <a:rPr lang="en-US" sz="2400" dirty="0" smtClean="0"/>
              <a:t>Highly recommend</a:t>
            </a:r>
          </a:p>
          <a:p>
            <a:pPr marL="512763" lvl="1" indent="-231775"/>
            <a:r>
              <a:rPr lang="en-US" sz="2000" dirty="0" smtClean="0"/>
              <a:t>… modifying ACPI hot key to display Windows 7 projection hot key</a:t>
            </a:r>
          </a:p>
          <a:p>
            <a:pPr marL="512763" lvl="1" indent="-231775"/>
            <a:r>
              <a:rPr lang="en-US" sz="2000" dirty="0" smtClean="0"/>
              <a:t>… avoid stand alone UI for display scenarios – extend the display control panel UI</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Display Manufacturers</a:t>
            </a:r>
            <a:endParaRPr lang="en-US" dirty="0"/>
          </a:p>
        </p:txBody>
      </p:sp>
      <p:sp>
        <p:nvSpPr>
          <p:cNvPr id="3" name="Content Placeholder 2"/>
          <p:cNvSpPr>
            <a:spLocks noGrp="1"/>
          </p:cNvSpPr>
          <p:nvPr>
            <p:ph idx="1"/>
          </p:nvPr>
        </p:nvSpPr>
        <p:spPr>
          <a:xfrm>
            <a:off x="382588" y="1414464"/>
            <a:ext cx="8380412" cy="4444294"/>
          </a:xfrm>
        </p:spPr>
        <p:txBody>
          <a:bodyPr/>
          <a:lstStyle/>
          <a:p>
            <a:pPr marL="341313" indent="-341313"/>
            <a:r>
              <a:rPr lang="en-US" sz="2800" dirty="0" smtClean="0"/>
              <a:t>New WHQL requirements</a:t>
            </a:r>
          </a:p>
          <a:p>
            <a:pPr marL="573088" lvl="1" indent="-231775"/>
            <a:r>
              <a:rPr lang="en-US" sz="2400" dirty="0" smtClean="0"/>
              <a:t>Well formed and accurate EDID</a:t>
            </a:r>
          </a:p>
          <a:p>
            <a:pPr marL="854075" lvl="2" indent="-220663"/>
            <a:r>
              <a:rPr lang="en-US" sz="2000" dirty="0" smtClean="0"/>
              <a:t>Native panel resolution = “Preferred timing”</a:t>
            </a:r>
          </a:p>
          <a:p>
            <a:pPr marL="854075" lvl="2" indent="-220663"/>
            <a:r>
              <a:rPr lang="en-US" sz="2000" dirty="0" smtClean="0"/>
              <a:t>User friendly name</a:t>
            </a:r>
          </a:p>
          <a:p>
            <a:pPr marL="854075" lvl="2" indent="-220663"/>
            <a:r>
              <a:rPr lang="en-US" sz="2000" dirty="0" smtClean="0"/>
              <a:t>Unique manufacturer ID and serial number</a:t>
            </a:r>
          </a:p>
          <a:p>
            <a:pPr marL="854075" lvl="2" indent="-220663"/>
            <a:r>
              <a:rPr lang="en-US" sz="2000" dirty="0" smtClean="0"/>
              <a:t>Accurate physical dimensions</a:t>
            </a:r>
          </a:p>
          <a:p>
            <a:pPr marL="341313" indent="-341313"/>
            <a:r>
              <a:rPr lang="en-US" sz="2800" dirty="0" smtClean="0"/>
              <a:t>All devices must support a “PC mode”</a:t>
            </a:r>
          </a:p>
          <a:p>
            <a:pPr marL="573088" lvl="1" indent="-231775"/>
            <a:r>
              <a:rPr lang="en-US" sz="2400" dirty="0" smtClean="0"/>
              <a:t>No </a:t>
            </a:r>
            <a:r>
              <a:rPr lang="en-US" sz="2400" dirty="0" err="1" smtClean="0"/>
              <a:t>overscan</a:t>
            </a:r>
            <a:endParaRPr lang="en-US" sz="2400" dirty="0" smtClean="0"/>
          </a:p>
          <a:p>
            <a:pPr marL="573088" lvl="1" indent="-231775"/>
            <a:r>
              <a:rPr lang="en-US" sz="2400" dirty="0" smtClean="0"/>
              <a:t>No video processing</a:t>
            </a:r>
          </a:p>
          <a:p>
            <a:pPr marL="573088" lvl="1" indent="-231775"/>
            <a:r>
              <a:rPr lang="en-US" sz="2400" dirty="0" smtClean="0"/>
              <a:t>No edge enhancement</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Cable And KVM Manufacturers</a:t>
            </a:r>
            <a:endParaRPr lang="en-US" dirty="0"/>
          </a:p>
        </p:txBody>
      </p:sp>
      <p:sp>
        <p:nvSpPr>
          <p:cNvPr id="3" name="Content Placeholder 2"/>
          <p:cNvSpPr>
            <a:spLocks noGrp="1"/>
          </p:cNvSpPr>
          <p:nvPr>
            <p:ph idx="1"/>
          </p:nvPr>
        </p:nvSpPr>
        <p:spPr>
          <a:xfrm>
            <a:off x="382588" y="1414464"/>
            <a:ext cx="8380412" cy="4507901"/>
          </a:xfrm>
        </p:spPr>
        <p:txBody>
          <a:bodyPr/>
          <a:lstStyle/>
          <a:p>
            <a:pPr marL="341313" lvl="0" indent="-341313"/>
            <a:r>
              <a:rPr lang="en-US" sz="2800" dirty="0" smtClean="0"/>
              <a:t>Cables</a:t>
            </a:r>
          </a:p>
          <a:p>
            <a:pPr marL="573088" lvl="1" indent="-231775"/>
            <a:r>
              <a:rPr lang="en-US" sz="2400" dirty="0" smtClean="0"/>
              <a:t>Always transmit the EDID</a:t>
            </a:r>
          </a:p>
          <a:p>
            <a:pPr marL="803275" lvl="2" indent="-230188"/>
            <a:r>
              <a:rPr lang="en-US" sz="2000" dirty="0" smtClean="0"/>
              <a:t>Pin used is 12 and 15 for VGA</a:t>
            </a:r>
          </a:p>
          <a:p>
            <a:pPr marL="573088" lvl="1" indent="-231775"/>
            <a:r>
              <a:rPr lang="en-US" sz="2400" dirty="0" smtClean="0"/>
              <a:t>Cable length and noise shielding based on </a:t>
            </a:r>
            <a:br>
              <a:rPr lang="en-US" sz="2400" dirty="0" smtClean="0"/>
            </a:br>
            <a:r>
              <a:rPr lang="en-US" sz="2400" dirty="0" smtClean="0"/>
              <a:t>VESA and HDMI standards</a:t>
            </a:r>
          </a:p>
          <a:p>
            <a:pPr marL="341313" lvl="0" indent="-341313"/>
            <a:r>
              <a:rPr lang="en-US" sz="2800" dirty="0" smtClean="0"/>
              <a:t>KVM switchbox</a:t>
            </a:r>
          </a:p>
          <a:p>
            <a:pPr marL="573088" lvl="1" indent="-231775"/>
            <a:r>
              <a:rPr lang="en-US" sz="2400" dirty="0" smtClean="0"/>
              <a:t>Accurate EDID from display device</a:t>
            </a:r>
          </a:p>
          <a:p>
            <a:pPr marL="573088" lvl="1" indent="-231775"/>
            <a:r>
              <a:rPr lang="en-US" sz="2400" dirty="0" smtClean="0"/>
              <a:t>Awareness of display device presence</a:t>
            </a:r>
          </a:p>
          <a:p>
            <a:pPr marL="573088" lvl="1" indent="-231775"/>
            <a:r>
              <a:rPr lang="en-US" sz="2400" dirty="0" smtClean="0"/>
              <a:t>No hot plug on console switch</a:t>
            </a:r>
          </a:p>
          <a:p>
            <a:pPr marL="573088" lvl="1" indent="-231775"/>
            <a:r>
              <a:rPr lang="en-US" sz="2400" dirty="0" smtClean="0"/>
              <a:t>I2C commands supported</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idx="1"/>
          </p:nvPr>
        </p:nvSpPr>
        <p:spPr>
          <a:xfrm>
            <a:off x="382588" y="1414464"/>
            <a:ext cx="8380412" cy="4362220"/>
          </a:xfrm>
        </p:spPr>
        <p:txBody>
          <a:bodyPr/>
          <a:lstStyle/>
          <a:p>
            <a:r>
              <a:rPr lang="en-US" sz="2800" dirty="0" smtClean="0"/>
              <a:t>Web resources</a:t>
            </a:r>
          </a:p>
          <a:p>
            <a:pPr lvl="1"/>
            <a:r>
              <a:rPr lang="en-US" sz="2400" dirty="0" smtClean="0"/>
              <a:t>White papers </a:t>
            </a:r>
            <a:br>
              <a:rPr lang="en-US" sz="2400" dirty="0" smtClean="0"/>
            </a:br>
            <a:r>
              <a:rPr lang="en-US" sz="2400" dirty="0" smtClean="0">
                <a:hlinkClick r:id="rId3"/>
              </a:rPr>
              <a:t>http://www.microsoft.com/whdc/display</a:t>
            </a:r>
            <a:r>
              <a:rPr lang="en-US" sz="2400" dirty="0" smtClean="0"/>
              <a:t> </a:t>
            </a:r>
          </a:p>
          <a:p>
            <a:pPr lvl="1"/>
            <a:r>
              <a:rPr lang="en-US" sz="2400" dirty="0" smtClean="0"/>
              <a:t>Other resources</a:t>
            </a:r>
            <a:br>
              <a:rPr lang="en-US" sz="2400" dirty="0" smtClean="0"/>
            </a:br>
            <a:r>
              <a:rPr lang="en-US" sz="2400" dirty="0" smtClean="0"/>
              <a:t> </a:t>
            </a:r>
            <a:r>
              <a:rPr lang="en-US" sz="2400" dirty="0" smtClean="0">
                <a:hlinkClick r:id="rId4"/>
              </a:rPr>
              <a:t>http://msdn.microsoft.com/directx</a:t>
            </a:r>
            <a:r>
              <a:rPr lang="en-US" sz="2400" dirty="0" smtClean="0"/>
              <a:t> </a:t>
            </a:r>
          </a:p>
          <a:p>
            <a:r>
              <a:rPr lang="en-US" sz="2800" dirty="0" smtClean="0"/>
              <a:t>Related sessions</a:t>
            </a:r>
          </a:p>
          <a:p>
            <a:pPr lvl="1"/>
            <a:r>
              <a:rPr lang="en-US" sz="2400" dirty="0" smtClean="0"/>
              <a:t>GRA-C666:  Connecting and Configuring Displays </a:t>
            </a:r>
            <a:br>
              <a:rPr lang="en-US" sz="2400" dirty="0" smtClean="0"/>
            </a:br>
            <a:r>
              <a:rPr lang="en-US" sz="2400" dirty="0" smtClean="0"/>
              <a:t>in Windows 7</a:t>
            </a:r>
          </a:p>
          <a:p>
            <a:r>
              <a:rPr lang="en-US" sz="2800" dirty="0" smtClean="0"/>
              <a:t>Contact information</a:t>
            </a:r>
          </a:p>
          <a:p>
            <a:pPr lvl="1"/>
            <a:r>
              <a:rPr lang="en-US" sz="2400" dirty="0" smtClean="0">
                <a:hlinkClick r:id="rId5"/>
              </a:rPr>
              <a:t>directx@microsoft.com</a:t>
            </a:r>
            <a:endParaRPr lang="en-US" sz="2400"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Connecting And Configuring Displays</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rtl="0" eaLnBrk="0" hangingPunct="0"/>
            <a:r>
              <a:rPr lang="en-US" sz="700" kern="1200" dirty="0">
                <a:solidFill>
                  <a:srgbClr val="FFFFFF"/>
                </a:solidFill>
                <a:latin typeface="Trebuchet MS" pitchFamily="34" charset="0"/>
                <a:ea typeface="+mn-ea"/>
                <a:cs typeface="Arial" charset="0"/>
              </a:rPr>
              <a:t>© 2008 Microsoft Corporation. All rights reserved. Microsoft, Windows, Windows Vista and other product names are or may be registered trademarks and/or trademarks in the U.S. and/or other countries.</a:t>
            </a:r>
          </a:p>
          <a:p>
            <a:pPr algn="ctr" defTabSz="914027" rtl="0" eaLnBrk="0" hangingPunct="0"/>
            <a:r>
              <a:rPr lang="en-US" sz="700" kern="1200" dirty="0">
                <a:solidFill>
                  <a:srgbClr val="FFFFFF"/>
                </a:solidFill>
                <a:latin typeface="Trebuchet MS" pitchFamily="34" charset="0"/>
                <a:ea typeface="+mn-ea"/>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kern="1200" dirty="0">
                <a:solidFill>
                  <a:srgbClr val="FFFFFF"/>
                </a:solidFill>
                <a:latin typeface="Trebuchet MS" pitchFamily="34" charset="0"/>
                <a:ea typeface="+mn-ea"/>
                <a:cs typeface="Arial" charset="0"/>
              </a:rPr>
            </a:br>
            <a:r>
              <a:rPr lang="en-US" sz="700" kern="1200" dirty="0">
                <a:solidFill>
                  <a:srgbClr val="FFFFFF"/>
                </a:solidFill>
                <a:latin typeface="Trebuchet MS" pitchFamily="34" charset="0"/>
                <a:ea typeface="+mn-ea"/>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a:t>
            </a:r>
            <a:endParaRPr lang="en-US" dirty="0"/>
          </a:p>
        </p:txBody>
      </p:sp>
      <p:sp>
        <p:nvSpPr>
          <p:cNvPr id="3" name="Content Placeholder 2"/>
          <p:cNvSpPr>
            <a:spLocks noGrp="1"/>
          </p:cNvSpPr>
          <p:nvPr>
            <p:ph idx="1"/>
          </p:nvPr>
        </p:nvSpPr>
        <p:spPr>
          <a:xfrm>
            <a:off x="382588" y="1414464"/>
            <a:ext cx="8380412" cy="4646913"/>
          </a:xfrm>
        </p:spPr>
        <p:txBody>
          <a:bodyPr/>
          <a:lstStyle/>
          <a:p>
            <a:r>
              <a:rPr lang="en-US" dirty="0" smtClean="0"/>
              <a:t>“… is the new Windows 7 feature for </a:t>
            </a:r>
            <a:br>
              <a:rPr lang="en-US" dirty="0" smtClean="0"/>
            </a:br>
            <a:r>
              <a:rPr lang="en-US" dirty="0" smtClean="0"/>
              <a:t>end-to-end multi-monitor support.”</a:t>
            </a:r>
          </a:p>
          <a:p>
            <a:r>
              <a:rPr lang="en-US" dirty="0" smtClean="0"/>
              <a:t>Scenarios</a:t>
            </a:r>
          </a:p>
          <a:p>
            <a:pPr lvl="1"/>
            <a:r>
              <a:rPr lang="en-US" dirty="0" smtClean="0"/>
              <a:t>Laptops</a:t>
            </a:r>
          </a:p>
          <a:p>
            <a:pPr lvl="2"/>
            <a:r>
              <a:rPr lang="en-US" dirty="0" smtClean="0"/>
              <a:t>Connecting a projector or TV</a:t>
            </a:r>
          </a:p>
          <a:p>
            <a:pPr lvl="2"/>
            <a:r>
              <a:rPr lang="en-US" dirty="0" smtClean="0"/>
              <a:t>Docking stations with multiple monitors</a:t>
            </a:r>
          </a:p>
          <a:p>
            <a:pPr lvl="1"/>
            <a:r>
              <a:rPr lang="en-US" dirty="0" smtClean="0"/>
              <a:t>Desktop</a:t>
            </a:r>
          </a:p>
          <a:p>
            <a:pPr lvl="2"/>
            <a:r>
              <a:rPr lang="en-US" dirty="0" smtClean="0"/>
              <a:t>Connecting multiple monitors</a:t>
            </a:r>
          </a:p>
          <a:p>
            <a:pPr lvl="2"/>
            <a:r>
              <a:rPr lang="en-US" dirty="0" smtClean="0"/>
              <a:t>Connecting a TV</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Is This Important</a:t>
            </a:r>
            <a:endParaRPr lang="en-US" dirty="0"/>
          </a:p>
        </p:txBody>
      </p:sp>
      <p:sp>
        <p:nvSpPr>
          <p:cNvPr id="3" name="Content Placeholder 2"/>
          <p:cNvSpPr>
            <a:spLocks noGrp="1"/>
          </p:cNvSpPr>
          <p:nvPr>
            <p:ph idx="1"/>
          </p:nvPr>
        </p:nvSpPr>
        <p:spPr>
          <a:xfrm>
            <a:off x="382588" y="1414464"/>
            <a:ext cx="8380412" cy="3959545"/>
          </a:xfrm>
        </p:spPr>
        <p:txBody>
          <a:bodyPr/>
          <a:lstStyle/>
          <a:p>
            <a:r>
              <a:rPr lang="en-US" dirty="0" smtClean="0"/>
              <a:t>Need to provide a simple user experience</a:t>
            </a:r>
          </a:p>
          <a:p>
            <a:r>
              <a:rPr lang="en-US" dirty="0" smtClean="0"/>
              <a:t>Has been historically challenging</a:t>
            </a:r>
          </a:p>
          <a:p>
            <a:r>
              <a:rPr lang="en-US" dirty="0" smtClean="0"/>
              <a:t>Increase in transient display scenarios</a:t>
            </a:r>
          </a:p>
          <a:p>
            <a:pPr lvl="1"/>
            <a:r>
              <a:rPr lang="en-US" dirty="0" smtClean="0"/>
              <a:t>Laptops more popular than desktops</a:t>
            </a:r>
          </a:p>
          <a:p>
            <a:r>
              <a:rPr lang="en-US" dirty="0" smtClean="0"/>
              <a:t>Increased multi-monitor popularity</a:t>
            </a:r>
          </a:p>
          <a:p>
            <a:pPr lvl="1"/>
            <a:r>
              <a:rPr lang="en-US" dirty="0" smtClean="0"/>
              <a:t>LCD panels are now very affordable</a:t>
            </a:r>
          </a:p>
          <a:p>
            <a:pPr lvl="1"/>
            <a:r>
              <a:rPr lang="en-US" dirty="0" smtClean="0"/>
              <a:t>Gain in productivity</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Display Eco-System</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The Eco-System</a:t>
            </a:r>
            <a:endParaRPr lang="en-US" dirty="0"/>
          </a:p>
        </p:txBody>
      </p:sp>
      <p:sp>
        <p:nvSpPr>
          <p:cNvPr id="3" name="Content Placeholder 2"/>
          <p:cNvSpPr>
            <a:spLocks noGrp="1"/>
          </p:cNvSpPr>
          <p:nvPr>
            <p:ph idx="1"/>
          </p:nvPr>
        </p:nvSpPr>
        <p:spPr>
          <a:xfrm>
            <a:off x="382588" y="1414464"/>
            <a:ext cx="8380412" cy="1570173"/>
          </a:xfrm>
        </p:spPr>
        <p:txBody>
          <a:bodyPr/>
          <a:lstStyle/>
          <a:p>
            <a:endParaRPr lang="en-US" dirty="0" smtClean="0"/>
          </a:p>
          <a:p>
            <a:pPr lvl="1"/>
            <a:endParaRPr lang="en-US" dirty="0" smtClean="0"/>
          </a:p>
          <a:p>
            <a:pPr lvl="1"/>
            <a:endParaRPr lang="en-US" dirty="0"/>
          </a:p>
        </p:txBody>
      </p:sp>
      <p:graphicFrame>
        <p:nvGraphicFramePr>
          <p:cNvPr id="5" name="Diagram 4"/>
          <p:cNvGraphicFramePr/>
          <p:nvPr/>
        </p:nvGraphicFramePr>
        <p:xfrm>
          <a:off x="337750" y="1054443"/>
          <a:ext cx="8559115" cy="5132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Confusing User Experience</a:t>
            </a:r>
            <a:endParaRPr lang="en-US" dirty="0"/>
          </a:p>
        </p:txBody>
      </p:sp>
      <p:pic>
        <p:nvPicPr>
          <p:cNvPr id="1026" name="Picture 2" descr="\\davis\scratch\akshayag\Win7Planning\Specs\TMM\ControlPanelUI\AMD\MainCpl.jpg"/>
          <p:cNvPicPr>
            <a:picLocks noChangeAspect="1" noChangeArrowheads="1"/>
          </p:cNvPicPr>
          <p:nvPr/>
        </p:nvPicPr>
        <p:blipFill>
          <a:blip r:embed="rId3"/>
          <a:srcRect/>
          <a:stretch>
            <a:fillRect/>
          </a:stretch>
        </p:blipFill>
        <p:spPr bwMode="auto">
          <a:xfrm>
            <a:off x="142607" y="1046207"/>
            <a:ext cx="2279420" cy="2174790"/>
          </a:xfrm>
          <a:prstGeom prst="rect">
            <a:avLst/>
          </a:prstGeom>
          <a:noFill/>
        </p:spPr>
      </p:pic>
      <p:pic>
        <p:nvPicPr>
          <p:cNvPr id="1029" name="Picture 5" descr="\\davis\scratch\akshayag\Win7Planning\Specs\TMM\ControlPanelUI\Intel\Screen1.jpg"/>
          <p:cNvPicPr>
            <a:picLocks noChangeAspect="1" noChangeArrowheads="1"/>
          </p:cNvPicPr>
          <p:nvPr/>
        </p:nvPicPr>
        <p:blipFill>
          <a:blip r:embed="rId4"/>
          <a:srcRect/>
          <a:stretch>
            <a:fillRect/>
          </a:stretch>
        </p:blipFill>
        <p:spPr bwMode="auto">
          <a:xfrm>
            <a:off x="5956386" y="890694"/>
            <a:ext cx="2907528" cy="2180646"/>
          </a:xfrm>
          <a:prstGeom prst="rect">
            <a:avLst/>
          </a:prstGeom>
          <a:noFill/>
        </p:spPr>
      </p:pic>
      <p:pic>
        <p:nvPicPr>
          <p:cNvPr id="12" name="Picture 11" descr="\\davis\scratch\akshayag\Tools\mobilecenter.jpg"/>
          <p:cNvPicPr>
            <a:picLocks noChangeAspect="1" noChangeArrowheads="1"/>
          </p:cNvPicPr>
          <p:nvPr/>
        </p:nvPicPr>
        <p:blipFill>
          <a:blip r:embed="rId5"/>
          <a:srcRect/>
          <a:stretch>
            <a:fillRect/>
          </a:stretch>
        </p:blipFill>
        <p:spPr bwMode="auto">
          <a:xfrm>
            <a:off x="786724" y="2942968"/>
            <a:ext cx="2688616" cy="2033587"/>
          </a:xfrm>
          <a:prstGeom prst="rect">
            <a:avLst/>
          </a:prstGeom>
          <a:noFill/>
        </p:spPr>
      </p:pic>
      <p:pic>
        <p:nvPicPr>
          <p:cNvPr id="13" name="Picture 13" descr="\\davis\scratch\akshayag\Tools\TMM.jpg"/>
          <p:cNvPicPr>
            <a:picLocks noChangeAspect="1" noChangeArrowheads="1"/>
          </p:cNvPicPr>
          <p:nvPr/>
        </p:nvPicPr>
        <p:blipFill>
          <a:blip r:embed="rId6"/>
          <a:srcRect/>
          <a:stretch>
            <a:fillRect/>
          </a:stretch>
        </p:blipFill>
        <p:spPr bwMode="auto">
          <a:xfrm>
            <a:off x="5715000" y="2590800"/>
            <a:ext cx="3048000" cy="2347310"/>
          </a:xfrm>
          <a:prstGeom prst="rect">
            <a:avLst/>
          </a:prstGeom>
          <a:noFill/>
        </p:spPr>
      </p:pic>
      <p:pic>
        <p:nvPicPr>
          <p:cNvPr id="14" name="Picture 2" descr="C:\Users\akshayag\Pictures\tablet.jpg"/>
          <p:cNvPicPr>
            <a:picLocks noChangeAspect="1" noChangeArrowheads="1"/>
          </p:cNvPicPr>
          <p:nvPr/>
        </p:nvPicPr>
        <p:blipFill>
          <a:blip r:embed="rId7"/>
          <a:srcRect/>
          <a:stretch>
            <a:fillRect/>
          </a:stretch>
        </p:blipFill>
        <p:spPr bwMode="auto">
          <a:xfrm>
            <a:off x="3869724" y="2792627"/>
            <a:ext cx="1457325" cy="1770197"/>
          </a:xfrm>
          <a:prstGeom prst="rect">
            <a:avLst/>
          </a:prstGeom>
          <a:noFill/>
        </p:spPr>
      </p:pic>
      <p:pic>
        <p:nvPicPr>
          <p:cNvPr id="15" name="Picture 12" descr="\\davis\scratch\akshayag\Tools\OEM Fn key.jpg"/>
          <p:cNvPicPr>
            <a:picLocks noChangeAspect="1" noChangeArrowheads="1"/>
          </p:cNvPicPr>
          <p:nvPr/>
        </p:nvPicPr>
        <p:blipFill>
          <a:blip r:embed="rId8"/>
          <a:srcRect/>
          <a:stretch>
            <a:fillRect/>
          </a:stretch>
        </p:blipFill>
        <p:spPr bwMode="auto">
          <a:xfrm>
            <a:off x="2776153" y="1053027"/>
            <a:ext cx="2356022" cy="1704588"/>
          </a:xfrm>
          <a:prstGeom prst="rect">
            <a:avLst/>
          </a:prstGeom>
          <a:noFill/>
        </p:spPr>
      </p:pic>
      <p:pic>
        <p:nvPicPr>
          <p:cNvPr id="1027" name="Picture 3" descr="\\davis\scratch\akshayag\Win7Planning\Specs\TMM\ControlPanelUI\Dell\JustHotKey.jpg"/>
          <p:cNvPicPr>
            <a:picLocks noChangeAspect="1" noChangeArrowheads="1"/>
          </p:cNvPicPr>
          <p:nvPr/>
        </p:nvPicPr>
        <p:blipFill>
          <a:blip r:embed="rId9"/>
          <a:srcRect/>
          <a:stretch>
            <a:fillRect/>
          </a:stretch>
        </p:blipFill>
        <p:spPr bwMode="auto">
          <a:xfrm>
            <a:off x="4581793" y="2084175"/>
            <a:ext cx="2005295" cy="771268"/>
          </a:xfrm>
          <a:prstGeom prst="rect">
            <a:avLst/>
          </a:prstGeom>
          <a:noFill/>
        </p:spPr>
      </p:pic>
      <p:pic>
        <p:nvPicPr>
          <p:cNvPr id="1030" name="Picture 6" descr="\\davis\scratch\akshayag\Win7Planning\Specs\TMM\ControlPanelUI\Lenovo\4.jpg"/>
          <p:cNvPicPr>
            <a:picLocks noChangeAspect="1" noChangeArrowheads="1"/>
          </p:cNvPicPr>
          <p:nvPr/>
        </p:nvPicPr>
        <p:blipFill>
          <a:blip r:embed="rId10"/>
          <a:srcRect/>
          <a:stretch>
            <a:fillRect/>
          </a:stretch>
        </p:blipFill>
        <p:spPr bwMode="auto">
          <a:xfrm>
            <a:off x="6566501" y="3895899"/>
            <a:ext cx="2470407" cy="2212757"/>
          </a:xfrm>
          <a:prstGeom prst="rect">
            <a:avLst/>
          </a:prstGeom>
          <a:noFill/>
        </p:spPr>
      </p:pic>
      <p:pic>
        <p:nvPicPr>
          <p:cNvPr id="1031" name="Picture 7" descr="\\davis\scratch\akshayag\Win7Planning\Specs\TMM\ControlPanelUI\nVidia\BasicRes1.jpg"/>
          <p:cNvPicPr>
            <a:picLocks noChangeAspect="1" noChangeArrowheads="1"/>
          </p:cNvPicPr>
          <p:nvPr/>
        </p:nvPicPr>
        <p:blipFill>
          <a:blip r:embed="rId11"/>
          <a:srcRect/>
          <a:stretch>
            <a:fillRect/>
          </a:stretch>
        </p:blipFill>
        <p:spPr bwMode="auto">
          <a:xfrm>
            <a:off x="230421" y="4234474"/>
            <a:ext cx="2851495" cy="2199275"/>
          </a:xfrm>
          <a:prstGeom prst="rect">
            <a:avLst/>
          </a:prstGeom>
          <a:noFill/>
        </p:spPr>
      </p:pic>
      <p:pic>
        <p:nvPicPr>
          <p:cNvPr id="1032" name="Picture 8" descr="\\davis\scratch\akshayag\Win7Planning\Specs\TMM\ControlPanelUI\Sony\Just Hot Key.jpg"/>
          <p:cNvPicPr>
            <a:picLocks noChangeAspect="1" noChangeArrowheads="1"/>
          </p:cNvPicPr>
          <p:nvPr/>
        </p:nvPicPr>
        <p:blipFill>
          <a:blip r:embed="rId12"/>
          <a:srcRect/>
          <a:stretch>
            <a:fillRect/>
          </a:stretch>
        </p:blipFill>
        <p:spPr bwMode="auto">
          <a:xfrm>
            <a:off x="2758131" y="5200522"/>
            <a:ext cx="2590800" cy="885825"/>
          </a:xfrm>
          <a:prstGeom prst="rect">
            <a:avLst/>
          </a:prstGeom>
          <a:noFill/>
        </p:spPr>
      </p:pic>
      <p:pic>
        <p:nvPicPr>
          <p:cNvPr id="11" name="Picture 8" descr="\\davis\scratch\akshayag\Tools\DisplaySettings.jpg"/>
          <p:cNvPicPr>
            <a:picLocks noChangeAspect="1" noChangeArrowheads="1"/>
          </p:cNvPicPr>
          <p:nvPr/>
        </p:nvPicPr>
        <p:blipFill>
          <a:blip r:embed="rId13"/>
          <a:srcRect/>
          <a:stretch>
            <a:fillRect/>
          </a:stretch>
        </p:blipFill>
        <p:spPr bwMode="auto">
          <a:xfrm>
            <a:off x="4683211" y="4646141"/>
            <a:ext cx="1703735" cy="1707292"/>
          </a:xfrm>
          <a:prstGeom prst="rect">
            <a:avLst/>
          </a:prstGeom>
          <a:noFill/>
        </p:spPr>
      </p:pic>
      <p:pic>
        <p:nvPicPr>
          <p:cNvPr id="1028" name="Picture 4" descr="\\davis\scratch\akshayag\Win7Planning\Specs\TMM\ControlPanelUI\HP\Just Hot Key.jpg"/>
          <p:cNvPicPr>
            <a:picLocks noChangeAspect="1" noChangeArrowheads="1"/>
          </p:cNvPicPr>
          <p:nvPr/>
        </p:nvPicPr>
        <p:blipFill>
          <a:blip r:embed="rId14"/>
          <a:srcRect/>
          <a:stretch>
            <a:fillRect/>
          </a:stretch>
        </p:blipFill>
        <p:spPr bwMode="auto">
          <a:xfrm>
            <a:off x="2422354" y="3974628"/>
            <a:ext cx="2552700" cy="600075"/>
          </a:xfrm>
          <a:prstGeom prst="rect">
            <a:avLst/>
          </a:prstGeom>
          <a:noFill/>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1016</Words>
  <Application>Microsoft Office PowerPoint</Application>
  <PresentationFormat>On-screen Show (4:3)</PresentationFormat>
  <Paragraphs>268</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WinHEC 2008 Template_NEW_9.22.08</vt:lpstr>
      <vt:lpstr>Slide 1</vt:lpstr>
      <vt:lpstr>Connecting Projectors And Using Docking Stations With Windows 7</vt:lpstr>
      <vt:lpstr>Agenda</vt:lpstr>
      <vt:lpstr>Connecting And Configuring Displays</vt:lpstr>
      <vt:lpstr>Introduction</vt:lpstr>
      <vt:lpstr>Why Is This Important</vt:lpstr>
      <vt:lpstr>Display Eco-System</vt:lpstr>
      <vt:lpstr>The Eco-System</vt:lpstr>
      <vt:lpstr>Confusing User Experience</vt:lpstr>
      <vt:lpstr>Too Many Solutions</vt:lpstr>
      <vt:lpstr>Display Devices With An EDID</vt:lpstr>
      <vt:lpstr>Cable/KVM Don’t Pass EDID</vt:lpstr>
      <vt:lpstr>What Is Success?</vt:lpstr>
      <vt:lpstr>Windows 7 Improvements</vt:lpstr>
      <vt:lpstr>What's Done In Windows7</vt:lpstr>
      <vt:lpstr>Consistent And Predictable UX</vt:lpstr>
      <vt:lpstr>Tablet PC Settings</vt:lpstr>
      <vt:lpstr>Presentation Settings</vt:lpstr>
      <vt:lpstr>Mobility Center</vt:lpstr>
      <vt:lpstr>Transient MultiMonitor Manager</vt:lpstr>
      <vt:lpstr>Projection Hot Key Introduction</vt:lpstr>
      <vt:lpstr>Projection Hot Key  Features</vt:lpstr>
      <vt:lpstr>Display Control Panel All displays are shown</vt:lpstr>
      <vt:lpstr>Display Control Panel Monitor name</vt:lpstr>
      <vt:lpstr>Display Control Panel Native resolution</vt:lpstr>
      <vt:lpstr>Display Control Panel Monitor rotation</vt:lpstr>
      <vt:lpstr>Display Control Panel Multi-monitor support</vt:lpstr>
      <vt:lpstr>Automatic Configuration</vt:lpstr>
      <vt:lpstr>New Persistence Database</vt:lpstr>
      <vt:lpstr>Reliability And Robustness</vt:lpstr>
      <vt:lpstr>Docking Station Support</vt:lpstr>
      <vt:lpstr>New Aspect Ratio Scaling</vt:lpstr>
      <vt:lpstr>Graphics Driver Support </vt:lpstr>
      <vt:lpstr>Working With  The Ecosystem</vt:lpstr>
      <vt:lpstr>Graphics Hardware Vendors </vt:lpstr>
      <vt:lpstr>PC System Manufacturers</vt:lpstr>
      <vt:lpstr>Display Manufacturers</vt:lpstr>
      <vt:lpstr>Cable And KVM Manufacturers</vt:lpstr>
      <vt:lpstr>Additional Resources</vt:lpstr>
      <vt:lpstr>Please Complete A Session Evaluation Form Your input is important!</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2008-11-12T06:56:11Z</dcterms:created>
  <dcterms:modified xsi:type="dcterms:W3CDTF">2008-11-12T06:56:17Z</dcterms:modified>
  <cp:contentType/>
</cp:coreProperties>
</file>