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7"/>
  </p:notesMasterIdLst>
  <p:handoutMasterIdLst>
    <p:handoutMasterId r:id="rId58"/>
  </p:handoutMasterIdLst>
  <p:sldIdLst>
    <p:sldId id="273" r:id="rId2"/>
    <p:sldId id="274" r:id="rId3"/>
    <p:sldId id="259" r:id="rId4"/>
    <p:sldId id="278" r:id="rId5"/>
    <p:sldId id="332" r:id="rId6"/>
    <p:sldId id="260" r:id="rId7"/>
    <p:sldId id="336"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38" r:id="rId29"/>
    <p:sldId id="346" r:id="rId30"/>
    <p:sldId id="266" r:id="rId31"/>
    <p:sldId id="348" r:id="rId32"/>
    <p:sldId id="349" r:id="rId33"/>
    <p:sldId id="352" r:id="rId34"/>
    <p:sldId id="383" r:id="rId35"/>
    <p:sldId id="350" r:id="rId36"/>
    <p:sldId id="295" r:id="rId37"/>
    <p:sldId id="353" r:id="rId38"/>
    <p:sldId id="347" r:id="rId39"/>
    <p:sldId id="342" r:id="rId40"/>
    <p:sldId id="355" r:id="rId41"/>
    <p:sldId id="356" r:id="rId42"/>
    <p:sldId id="285" r:id="rId43"/>
    <p:sldId id="358" r:id="rId44"/>
    <p:sldId id="287" r:id="rId45"/>
    <p:sldId id="298" r:id="rId46"/>
    <p:sldId id="296" r:id="rId47"/>
    <p:sldId id="280" r:id="rId48"/>
    <p:sldId id="290" r:id="rId49"/>
    <p:sldId id="275" r:id="rId50"/>
    <p:sldId id="276" r:id="rId51"/>
    <p:sldId id="385" r:id="rId52"/>
    <p:sldId id="277" r:id="rId53"/>
    <p:sldId id="334" r:id="rId54"/>
    <p:sldId id="362" r:id="rId55"/>
    <p:sldId id="384" r:id="rId56"/>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8C47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09" autoAdjust="0"/>
    <p:restoredTop sz="92806" autoAdjust="0"/>
  </p:normalViewPr>
  <p:slideViewPr>
    <p:cSldViewPr snapToGrid="0">
      <p:cViewPr varScale="1">
        <p:scale>
          <a:sx n="97" d="100"/>
          <a:sy n="97" d="100"/>
        </p:scale>
        <p:origin x="-306" y="-90"/>
      </p:cViewPr>
      <p:guideLst>
        <p:guide orient="horz" pos="2160"/>
        <p:guide orient="horz" pos="1195"/>
        <p:guide orient="horz" pos="2736"/>
        <p:guide orient="horz" pos="4175"/>
        <p:guide orient="horz" pos="143"/>
        <p:guide orient="horz" pos="888"/>
        <p:guide pos="2880"/>
        <p:guide pos="459"/>
        <p:guide pos="5302"/>
        <p:guide pos="244"/>
        <p:guide pos="5516"/>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latin typeface="Trebuchet MS" pitchFamily="34" charset="0"/>
              </a:defRPr>
            </a:pPr>
            <a:r>
              <a:rPr lang="en-US" b="0" baseline="0" dirty="0" smtClean="0">
                <a:latin typeface="Trebuchet MS" pitchFamily="34" charset="0"/>
              </a:rPr>
              <a:t>Clean compared to OEM Pre-install</a:t>
            </a:r>
          </a:p>
          <a:p>
            <a:pPr>
              <a:defRPr>
                <a:latin typeface="Trebuchet MS" pitchFamily="34" charset="0"/>
              </a:defRPr>
            </a:pPr>
            <a:r>
              <a:rPr lang="en-US" sz="1400" b="0" i="1" baseline="0" dirty="0" smtClean="0">
                <a:latin typeface="Trebuchet MS" pitchFamily="34" charset="0"/>
              </a:rPr>
              <a:t>Windows Vista RTM Idle</a:t>
            </a:r>
            <a:endParaRPr lang="en-US" sz="1400" b="0" i="1" dirty="0">
              <a:latin typeface="Trebuchet MS" pitchFamily="34" charset="0"/>
            </a:endParaRPr>
          </a:p>
        </c:rich>
      </c:tx>
    </c:title>
    <c:view3D>
      <c:rAngAx val="1"/>
    </c:view3D>
    <c:floor>
      <c:spPr>
        <a:solidFill>
          <a:srgbClr val="000000">
            <a:alpha val="70000"/>
          </a:srgbClr>
        </a:solidFill>
        <a:ln>
          <a:solidFill>
            <a:srgbClr val="000000"/>
          </a:solidFill>
        </a:ln>
      </c:spPr>
    </c:floor>
    <c:sideWall>
      <c:spPr>
        <a:gradFill>
          <a:gsLst>
            <a:gs pos="0">
              <a:srgbClr val="000000">
                <a:alpha val="0"/>
              </a:srgbClr>
            </a:gs>
            <a:gs pos="50000">
              <a:srgbClr val="000000">
                <a:alpha val="9000"/>
              </a:srgbClr>
            </a:gs>
            <a:gs pos="100000">
              <a:srgbClr val="000000">
                <a:alpha val="40000"/>
              </a:srgbClr>
            </a:gs>
          </a:gsLst>
          <a:lin ang="5400000" scaled="0"/>
        </a:gradFill>
      </c:spPr>
    </c:sideWall>
    <c:backWall>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bar"/>
        <c:grouping val="clustered"/>
        <c:ser>
          <c:idx val="0"/>
          <c:order val="0"/>
          <c:tx>
            <c:strRef>
              <c:f>Sheet1!$B$1</c:f>
              <c:strCache>
                <c:ptCount val="1"/>
                <c:pt idx="0">
                  <c:v>Pre-install Idle</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6200">
                <a:schemeClr val="accent6">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6">
                  <a:shade val="30000"/>
                  <a:satMod val="200000"/>
                </a:schemeClr>
              </a:contourClr>
            </a:sp3d>
          </c:spPr>
          <c:cat>
            <c:strRef>
              <c:f>Sheet1!$A$2:$A$18</c:f>
              <c:strCache>
                <c:ptCount val="17"/>
                <c:pt idx="0">
                  <c:v>Q</c:v>
                </c:pt>
                <c:pt idx="1">
                  <c:v>P</c:v>
                </c:pt>
                <c:pt idx="2">
                  <c:v>O</c:v>
                </c:pt>
                <c:pt idx="3">
                  <c:v>N</c:v>
                </c:pt>
                <c:pt idx="4">
                  <c:v>M</c:v>
                </c:pt>
                <c:pt idx="5">
                  <c:v>L</c:v>
                </c:pt>
                <c:pt idx="6">
                  <c:v>K</c:v>
                </c:pt>
                <c:pt idx="7">
                  <c:v>J</c:v>
                </c:pt>
                <c:pt idx="8">
                  <c:v>I</c:v>
                </c:pt>
                <c:pt idx="9">
                  <c:v>H</c:v>
                </c:pt>
                <c:pt idx="10">
                  <c:v>G</c:v>
                </c:pt>
                <c:pt idx="11">
                  <c:v>F</c:v>
                </c:pt>
                <c:pt idx="12">
                  <c:v>E</c:v>
                </c:pt>
                <c:pt idx="13">
                  <c:v>D</c:v>
                </c:pt>
                <c:pt idx="14">
                  <c:v>C</c:v>
                </c:pt>
                <c:pt idx="15">
                  <c:v>B</c:v>
                </c:pt>
                <c:pt idx="16">
                  <c:v>A</c:v>
                </c:pt>
              </c:strCache>
            </c:strRef>
          </c:cat>
          <c:val>
            <c:numRef>
              <c:f>Sheet1!$B$2:$B$18</c:f>
              <c:numCache>
                <c:formatCode>General</c:formatCode>
                <c:ptCount val="17"/>
                <c:pt idx="0">
                  <c:v>8.350000000000031E-2</c:v>
                </c:pt>
                <c:pt idx="1">
                  <c:v>0.10320000000000012</c:v>
                </c:pt>
                <c:pt idx="2">
                  <c:v>0.32200000000000095</c:v>
                </c:pt>
                <c:pt idx="3">
                  <c:v>0.11749999999999999</c:v>
                </c:pt>
                <c:pt idx="4">
                  <c:v>0.18360000000000001</c:v>
                </c:pt>
                <c:pt idx="5">
                  <c:v>1.4200000000000013E-2</c:v>
                </c:pt>
                <c:pt idx="6">
                  <c:v>-3.9000000000000102E-3</c:v>
                </c:pt>
                <c:pt idx="7">
                  <c:v>0.1293</c:v>
                </c:pt>
                <c:pt idx="8">
                  <c:v>2.4900000000000002E-2</c:v>
                </c:pt>
                <c:pt idx="9">
                  <c:v>0.53349999999999997</c:v>
                </c:pt>
                <c:pt idx="10">
                  <c:v>-2.3700000000000002E-2</c:v>
                </c:pt>
                <c:pt idx="11">
                  <c:v>-1.6100000000000048E-2</c:v>
                </c:pt>
                <c:pt idx="12">
                  <c:v>-0.14640000000000045</c:v>
                </c:pt>
                <c:pt idx="13">
                  <c:v>0.11300000000000007</c:v>
                </c:pt>
                <c:pt idx="14">
                  <c:v>-4.6100000000000002E-2</c:v>
                </c:pt>
                <c:pt idx="15">
                  <c:v>-1.2400000000000022E-2</c:v>
                </c:pt>
                <c:pt idx="16">
                  <c:v>1.7600000000000036E-2</c:v>
                </c:pt>
              </c:numCache>
            </c:numRef>
          </c:val>
        </c:ser>
        <c:shape val="cylinder"/>
        <c:axId val="93172864"/>
        <c:axId val="93174400"/>
        <c:axId val="0"/>
      </c:bar3DChart>
      <c:catAx>
        <c:axId val="93172864"/>
        <c:scaling>
          <c:orientation val="minMax"/>
        </c:scaling>
        <c:axPos val="l"/>
        <c:tickLblPos val="nextTo"/>
        <c:spPr>
          <a:ln>
            <a:solidFill>
              <a:schemeClr val="bg2"/>
            </a:solidFill>
          </a:ln>
        </c:spPr>
        <c:txPr>
          <a:bodyPr/>
          <a:lstStyle/>
          <a:p>
            <a:pPr>
              <a:defRPr sz="1200">
                <a:effectLst>
                  <a:outerShdw blurRad="38100" dist="38100" dir="2700000" algn="tl">
                    <a:srgbClr val="000000">
                      <a:alpha val="43137"/>
                    </a:srgbClr>
                  </a:outerShdw>
                </a:effectLst>
              </a:defRPr>
            </a:pPr>
            <a:endParaRPr lang="en-US"/>
          </a:p>
        </c:txPr>
        <c:crossAx val="93174400"/>
        <c:crosses val="autoZero"/>
        <c:auto val="1"/>
        <c:lblAlgn val="ctr"/>
        <c:lblOffset val="100"/>
        <c:tickLblSkip val="1"/>
      </c:catAx>
      <c:valAx>
        <c:axId val="93174400"/>
        <c:scaling>
          <c:orientation val="minMax"/>
        </c:scaling>
        <c:axPos val="b"/>
        <c:majorGridlines>
          <c:spPr>
            <a:ln>
              <a:solidFill>
                <a:schemeClr val="bg2"/>
              </a:solidFill>
            </a:ln>
          </c:spPr>
        </c:majorGridlines>
        <c:numFmt formatCode="0%" sourceLinked="0"/>
        <c:tickLblPos val="nextTo"/>
        <c:spPr>
          <a:ln>
            <a:solidFill>
              <a:schemeClr val="bg2"/>
            </a:solidFill>
          </a:ln>
        </c:spPr>
        <c:txPr>
          <a:bodyPr/>
          <a:lstStyle/>
          <a:p>
            <a:pPr>
              <a:defRPr sz="2000">
                <a:effectLst>
                  <a:outerShdw blurRad="38100" dist="38100" dir="2700000" algn="tl">
                    <a:srgbClr val="000000">
                      <a:alpha val="43137"/>
                    </a:srgbClr>
                  </a:outerShdw>
                </a:effectLst>
                <a:latin typeface="Trebuchet MS" pitchFamily="34" charset="0"/>
              </a:defRPr>
            </a:pPr>
            <a:endParaRPr lang="en-US"/>
          </a:p>
        </c:txPr>
        <c:crossAx val="93172864"/>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dk1" tx1="lt1" bg2="dk2" tx2="lt2" accent1="accent1" accent2="accent2" accent3="accent3" accent4="accent4" accent5="accent5" accent6="accent6" hlink="hlink" folHlink="folHlink"/>
  <c:chart>
    <c:autoTitleDeleted val="1"/>
    <c:view3D>
      <c:rAngAx val="1"/>
    </c:view3D>
    <c:floor>
      <c:spPr>
        <a:solidFill>
          <a:srgbClr val="000000">
            <a:alpha val="70000"/>
          </a:srgbClr>
        </a:solidFill>
        <a:ln>
          <a:solidFill>
            <a:srgbClr val="000000"/>
          </a:solidFill>
        </a:ln>
      </c:spPr>
    </c:floor>
    <c:sideWall>
      <c:spPr>
        <a:gradFill>
          <a:gsLst>
            <a:gs pos="0">
              <a:srgbClr val="000000">
                <a:alpha val="0"/>
              </a:srgbClr>
            </a:gs>
            <a:gs pos="50000">
              <a:srgbClr val="000000">
                <a:alpha val="9000"/>
              </a:srgbClr>
            </a:gs>
            <a:gs pos="100000">
              <a:srgbClr val="000000">
                <a:alpha val="40000"/>
              </a:srgbClr>
            </a:gs>
          </a:gsLst>
          <a:lin ang="5400000" scaled="0"/>
        </a:gradFill>
      </c:spPr>
    </c:sideWall>
    <c:backWall>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ser>
          <c:idx val="0"/>
          <c:order val="0"/>
          <c:tx>
            <c:strRef>
              <c:f>Sheet1!$B$1</c:f>
              <c:strCache>
                <c:ptCount val="1"/>
                <c:pt idx="0">
                  <c:v>CPU Power (W)</c:v>
                </c:pt>
              </c:strCache>
            </c:strRef>
          </c:tx>
          <c:spPr>
            <a:solidFill>
              <a:srgbClr val="FDE399"/>
            </a:solidFill>
            <a:ln w="9525" cap="flat" cmpd="sng" algn="ctr">
              <a:solidFill>
                <a:srgbClr val="5DD3FF"/>
              </a:solidFill>
              <a:prstDash val="solid"/>
            </a:ln>
            <a:effectLst>
              <a:outerShdw blurRad="50800" dist="38100" dir="5400000" rotWithShape="0">
                <a:srgbClr val="000000">
                  <a:alpha val="35000"/>
                </a:srgbClr>
              </a:outerShdw>
            </a:effectLst>
          </c:spPr>
          <c:cat>
            <c:strRef>
              <c:f>Sheet1!$A$2:$A$9</c:f>
              <c:strCache>
                <c:ptCount val="8"/>
                <c:pt idx="0">
                  <c:v>Idle</c:v>
                </c:pt>
                <c:pt idx="1">
                  <c:v>10%</c:v>
                </c:pt>
                <c:pt idx="2">
                  <c:v>20%</c:v>
                </c:pt>
                <c:pt idx="3">
                  <c:v>30%</c:v>
                </c:pt>
                <c:pt idx="4">
                  <c:v>40%</c:v>
                </c:pt>
                <c:pt idx="5">
                  <c:v>50%</c:v>
                </c:pt>
                <c:pt idx="6">
                  <c:v>70%</c:v>
                </c:pt>
                <c:pt idx="7">
                  <c:v>100%</c:v>
                </c:pt>
              </c:strCache>
            </c:strRef>
          </c:cat>
          <c:val>
            <c:numRef>
              <c:f>Sheet1!$B$2:$B$9</c:f>
              <c:numCache>
                <c:formatCode>General</c:formatCode>
                <c:ptCount val="8"/>
                <c:pt idx="0">
                  <c:v>0.28000000000000008</c:v>
                </c:pt>
                <c:pt idx="1">
                  <c:v>1.05</c:v>
                </c:pt>
                <c:pt idx="2">
                  <c:v>1.47</c:v>
                </c:pt>
                <c:pt idx="3">
                  <c:v>1.72</c:v>
                </c:pt>
                <c:pt idx="4">
                  <c:v>9.5400000000000009</c:v>
                </c:pt>
                <c:pt idx="5">
                  <c:v>12.950000000000006</c:v>
                </c:pt>
                <c:pt idx="6">
                  <c:v>15.99</c:v>
                </c:pt>
                <c:pt idx="7">
                  <c:v>21.55</c:v>
                </c:pt>
              </c:numCache>
            </c:numRef>
          </c:val>
        </c:ser>
        <c:shape val="cylinder"/>
        <c:axId val="93278208"/>
        <c:axId val="93279744"/>
        <c:axId val="0"/>
      </c:bar3DChart>
      <c:catAx>
        <c:axId val="93278208"/>
        <c:scaling>
          <c:orientation val="minMax"/>
        </c:scaling>
        <c:axPos val="b"/>
        <c:tickLblPos val="nextTo"/>
        <c:spPr>
          <a:ln>
            <a:solidFill>
              <a:schemeClr val="bg2"/>
            </a:solidFill>
          </a:ln>
        </c:spPr>
        <c:txPr>
          <a:bodyPr/>
          <a:lstStyle/>
          <a:p>
            <a:pPr>
              <a:defRPr sz="1400">
                <a:effectLst>
                  <a:outerShdw blurRad="38100" dist="38100" dir="2700000" algn="tl">
                    <a:srgbClr val="000000">
                      <a:alpha val="43137"/>
                    </a:srgbClr>
                  </a:outerShdw>
                </a:effectLst>
                <a:latin typeface="Trebuchet MS" pitchFamily="34" charset="0"/>
              </a:defRPr>
            </a:pPr>
            <a:endParaRPr lang="en-US"/>
          </a:p>
        </c:txPr>
        <c:crossAx val="93279744"/>
        <c:crosses val="autoZero"/>
        <c:auto val="1"/>
        <c:lblAlgn val="ctr"/>
        <c:lblOffset val="100"/>
      </c:catAx>
      <c:valAx>
        <c:axId val="93279744"/>
        <c:scaling>
          <c:orientation val="minMax"/>
        </c:scaling>
        <c:axPos val="l"/>
        <c:majorGridlines>
          <c:spPr>
            <a:ln>
              <a:solidFill>
                <a:schemeClr val="bg2"/>
              </a:solidFill>
            </a:ln>
          </c:spPr>
        </c:majorGridlines>
        <c:numFmt formatCode="General" sourceLinked="1"/>
        <c:tickLblPos val="nextTo"/>
        <c:spPr>
          <a:ln>
            <a:solidFill>
              <a:schemeClr val="bg2"/>
            </a:solidFill>
          </a:ln>
        </c:spPr>
        <c:txPr>
          <a:bodyPr/>
          <a:lstStyle/>
          <a:p>
            <a:pPr>
              <a:defRPr sz="1600">
                <a:effectLst>
                  <a:outerShdw blurRad="38100" dist="38100" dir="2700000" algn="tl">
                    <a:srgbClr val="000000">
                      <a:alpha val="43137"/>
                    </a:srgbClr>
                  </a:outerShdw>
                </a:effectLst>
                <a:latin typeface="Trebuchet MS" pitchFamily="34" charset="0"/>
              </a:defRPr>
            </a:pPr>
            <a:endParaRPr lang="en-US"/>
          </a:p>
        </c:txPr>
        <c:crossAx val="93278208"/>
        <c:crosses val="autoZero"/>
        <c:crossBetween val="between"/>
      </c:valAx>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lrMapOvr bg1="dk1" tx1="lt1" bg2="dk2" tx2="lt2" accent1="accent1" accent2="accent2" accent3="accent3" accent4="accent4" accent5="accent5" accent6="accent6" hlink="hlink" folHlink="folHlink"/>
  <c:chart>
    <c:title>
      <c:tx>
        <c:rich>
          <a:bodyPr/>
          <a:lstStyle/>
          <a:p>
            <a:pPr>
              <a:defRPr b="0"/>
            </a:pPr>
            <a:r>
              <a:rPr lang="en-US" b="0" dirty="0" smtClean="0">
                <a:latin typeface="Trebuchet MS" pitchFamily="34" charset="0"/>
              </a:rPr>
              <a:t>Example</a:t>
            </a:r>
            <a:r>
              <a:rPr lang="en-US" b="0" baseline="0" dirty="0" smtClean="0">
                <a:latin typeface="Trebuchet MS" pitchFamily="34" charset="0"/>
              </a:rPr>
              <a:t> HDD Power</a:t>
            </a:r>
            <a:endParaRPr lang="en-US" b="0" dirty="0">
              <a:latin typeface="Trebuchet MS" pitchFamily="34" charset="0"/>
            </a:endParaRPr>
          </a:p>
        </c:rich>
      </c:tx>
    </c:title>
    <c:view3D>
      <c:rAngAx val="1"/>
    </c:view3D>
    <c:floor>
      <c:spPr>
        <a:solidFill>
          <a:srgbClr val="000000">
            <a:alpha val="70000"/>
          </a:srgbClr>
        </a:solidFill>
        <a:ln>
          <a:solidFill>
            <a:srgbClr val="000000"/>
          </a:solidFill>
        </a:ln>
      </c:spPr>
    </c:floor>
    <c:sideWall>
      <c:spPr>
        <a:gradFill>
          <a:gsLst>
            <a:gs pos="0">
              <a:srgbClr val="000000">
                <a:alpha val="0"/>
              </a:srgbClr>
            </a:gs>
            <a:gs pos="50000">
              <a:srgbClr val="000000">
                <a:alpha val="9000"/>
              </a:srgbClr>
            </a:gs>
            <a:gs pos="100000">
              <a:srgbClr val="000000">
                <a:alpha val="40000"/>
              </a:srgbClr>
            </a:gs>
          </a:gsLst>
          <a:lin ang="5400000" scaled="0"/>
        </a:gradFill>
      </c:spPr>
    </c:sideWall>
    <c:backWall>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ser>
          <c:idx val="0"/>
          <c:order val="0"/>
          <c:tx>
            <c:strRef>
              <c:f>Sheet1!$B$1</c:f>
              <c:strCache>
                <c:ptCount val="1"/>
                <c:pt idx="0">
                  <c:v>Disk Power (W)</c:v>
                </c:pt>
              </c:strCache>
            </c:strRef>
          </c:tx>
          <c:spPr>
            <a:solidFill>
              <a:srgbClr val="FDE399"/>
            </a:solidFill>
            <a:ln w="9525" cap="flat" cmpd="sng" algn="ctr">
              <a:solidFill>
                <a:srgbClr val="5DD3FF"/>
              </a:solidFill>
              <a:prstDash val="solid"/>
            </a:ln>
            <a:effectLst>
              <a:outerShdw blurRad="50800" dist="38100" dir="5400000" rotWithShape="0">
                <a:srgbClr val="000000">
                  <a:alpha val="35000"/>
                </a:srgbClr>
              </a:outerShdw>
            </a:effectLst>
          </c:spPr>
          <c:cat>
            <c:strRef>
              <c:f>Sheet1!$A$2:$A$6</c:f>
              <c:strCache>
                <c:ptCount val="5"/>
                <c:pt idx="0">
                  <c:v>Spin-Up</c:v>
                </c:pt>
                <c:pt idx="1">
                  <c:v>Read/Write</c:v>
                </c:pt>
                <c:pt idx="2">
                  <c:v>Active Idle</c:v>
                </c:pt>
                <c:pt idx="3">
                  <c:v>Low Idle</c:v>
                </c:pt>
                <c:pt idx="4">
                  <c:v>Spin-Down</c:v>
                </c:pt>
              </c:strCache>
            </c:strRef>
          </c:cat>
          <c:val>
            <c:numRef>
              <c:f>Sheet1!$B$2:$B$6</c:f>
              <c:numCache>
                <c:formatCode>General</c:formatCode>
                <c:ptCount val="5"/>
                <c:pt idx="0">
                  <c:v>4.5</c:v>
                </c:pt>
                <c:pt idx="1">
                  <c:v>2</c:v>
                </c:pt>
                <c:pt idx="2">
                  <c:v>0.9</c:v>
                </c:pt>
                <c:pt idx="3">
                  <c:v>0.65000000000000202</c:v>
                </c:pt>
                <c:pt idx="4">
                  <c:v>0.15000000000000024</c:v>
                </c:pt>
              </c:numCache>
            </c:numRef>
          </c:val>
        </c:ser>
        <c:shape val="cylinder"/>
        <c:axId val="93506944"/>
        <c:axId val="93590656"/>
        <c:axId val="0"/>
      </c:bar3DChart>
      <c:catAx>
        <c:axId val="93506944"/>
        <c:scaling>
          <c:orientation val="minMax"/>
        </c:scaling>
        <c:axPos val="b"/>
        <c:tickLblPos val="nextTo"/>
        <c:spPr>
          <a:ln>
            <a:solidFill>
              <a:schemeClr val="bg2"/>
            </a:solidFill>
          </a:ln>
        </c:spPr>
        <c:txPr>
          <a:bodyPr/>
          <a:lstStyle/>
          <a:p>
            <a:pPr>
              <a:defRPr sz="1400">
                <a:effectLst>
                  <a:outerShdw blurRad="38100" dist="38100" dir="2700000" algn="tl">
                    <a:srgbClr val="000000">
                      <a:alpha val="43137"/>
                    </a:srgbClr>
                  </a:outerShdw>
                </a:effectLst>
                <a:latin typeface="Trebuchet MS" pitchFamily="34" charset="0"/>
              </a:defRPr>
            </a:pPr>
            <a:endParaRPr lang="en-US"/>
          </a:p>
        </c:txPr>
        <c:crossAx val="93590656"/>
        <c:crosses val="autoZero"/>
        <c:auto val="1"/>
        <c:lblAlgn val="ctr"/>
        <c:lblOffset val="100"/>
      </c:catAx>
      <c:valAx>
        <c:axId val="93590656"/>
        <c:scaling>
          <c:orientation val="minMax"/>
        </c:scaling>
        <c:axPos val="l"/>
        <c:majorGridlines>
          <c:spPr>
            <a:ln>
              <a:solidFill>
                <a:schemeClr val="bg2"/>
              </a:solidFill>
            </a:ln>
          </c:spPr>
        </c:majorGridlines>
        <c:numFmt formatCode="General" sourceLinked="1"/>
        <c:tickLblPos val="nextTo"/>
        <c:spPr>
          <a:ln>
            <a:solidFill>
              <a:schemeClr val="bg2"/>
            </a:solidFill>
          </a:ln>
        </c:spPr>
        <c:txPr>
          <a:bodyPr/>
          <a:lstStyle/>
          <a:p>
            <a:pPr>
              <a:defRPr sz="1800">
                <a:effectLst>
                  <a:outerShdw blurRad="38100" dist="38100" dir="2700000" algn="tl">
                    <a:srgbClr val="000000">
                      <a:alpha val="43137"/>
                    </a:srgbClr>
                  </a:outerShdw>
                </a:effectLst>
                <a:latin typeface="Trebuchet MS" pitchFamily="34" charset="0"/>
              </a:defRPr>
            </a:pPr>
            <a:endParaRPr lang="en-US"/>
          </a:p>
        </c:txPr>
        <c:crossAx val="93506944"/>
        <c:crosses val="autoZero"/>
        <c:crossBetween val="between"/>
        <c:majorUnit val="1"/>
      </c:valAx>
    </c:plotArea>
    <c:plotVisOnly val="1"/>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dk1" tx1="lt1" bg2="dk2" tx2="lt2" accent1="accent1" accent2="accent2" accent3="accent3" accent4="accent4" accent5="accent5" accent6="accent6" hlink="hlink" folHlink="folHlink"/>
  <c:chart>
    <c:view3D>
      <c:rAngAx val="1"/>
    </c:view3D>
    <c:floor>
      <c:spPr>
        <a:solidFill>
          <a:srgbClr val="000000">
            <a:alpha val="70000"/>
          </a:srgbClr>
        </a:solidFill>
        <a:ln>
          <a:solidFill>
            <a:srgbClr val="000000"/>
          </a:solidFill>
        </a:ln>
      </c:spPr>
    </c:floor>
    <c:sideWall>
      <c:spPr>
        <a:gradFill>
          <a:gsLst>
            <a:gs pos="0">
              <a:srgbClr val="000000">
                <a:alpha val="0"/>
              </a:srgbClr>
            </a:gs>
            <a:gs pos="50000">
              <a:srgbClr val="000000">
                <a:alpha val="9000"/>
              </a:srgbClr>
            </a:gs>
            <a:gs pos="100000">
              <a:srgbClr val="000000">
                <a:alpha val="40000"/>
              </a:srgbClr>
            </a:gs>
          </a:gsLst>
          <a:lin ang="5400000" scaled="0"/>
        </a:gradFill>
      </c:spPr>
    </c:sideWall>
    <c:backWall>
      <c:spPr>
        <a:gradFill>
          <a:gsLst>
            <a:gs pos="0">
              <a:srgbClr val="000000">
                <a:alpha val="0"/>
              </a:srgbClr>
            </a:gs>
            <a:gs pos="50000">
              <a:srgbClr val="000000">
                <a:alpha val="9000"/>
              </a:srgbClr>
            </a:gs>
            <a:gs pos="100000">
              <a:srgbClr val="000000">
                <a:alpha val="70000"/>
              </a:srgbClr>
            </a:gs>
          </a:gsLst>
          <a:lin ang="5400000" scaled="0"/>
        </a:gradFill>
      </c:spPr>
    </c:backWall>
    <c:plotArea>
      <c:layout>
        <c:manualLayout>
          <c:layoutTarget val="inner"/>
          <c:xMode val="edge"/>
          <c:yMode val="edge"/>
          <c:x val="0.116241362686807"/>
          <c:y val="3.1820512820512854E-2"/>
          <c:w val="0.86335047404788912"/>
          <c:h val="0.72651160912578261"/>
        </c:manualLayout>
      </c:layout>
      <c:bar3DChart>
        <c:barDir val="col"/>
        <c:grouping val="clustered"/>
        <c:ser>
          <c:idx val="0"/>
          <c:order val="0"/>
          <c:tx>
            <c:strRef>
              <c:f>Sheet1!$B$1</c:f>
              <c:strCache>
                <c:ptCount val="1"/>
                <c:pt idx="0">
                  <c:v>CPU Power</c:v>
                </c:pt>
              </c:strCache>
            </c:strRef>
          </c:tx>
          <c:spPr>
            <a:solidFill>
              <a:srgbClr val="E76429"/>
            </a:solidFill>
            <a:ln w="9525" cap="flat" cmpd="sng" algn="ctr">
              <a:solidFill>
                <a:srgbClr val="5DD3FF"/>
              </a:solidFill>
              <a:prstDash val="solid"/>
            </a:ln>
            <a:effectLst>
              <a:outerShdw blurRad="50800" dist="38100" dir="5400000" rotWithShape="0">
                <a:srgbClr val="000000">
                  <a:alpha val="35000"/>
                </a:srgbClr>
              </a:outerShdw>
            </a:effectLst>
          </c:spPr>
          <c:cat>
            <c:strRef>
              <c:f>Sheet1!$A$2:$A$3</c:f>
              <c:strCache>
                <c:ptCount val="2"/>
                <c:pt idx="0">
                  <c:v>15.6ms (default)</c:v>
                </c:pt>
                <c:pt idx="1">
                  <c:v>1 ms</c:v>
                </c:pt>
              </c:strCache>
            </c:strRef>
          </c:cat>
          <c:val>
            <c:numRef>
              <c:f>Sheet1!$B$2:$B$3</c:f>
              <c:numCache>
                <c:formatCode>General</c:formatCode>
                <c:ptCount val="2"/>
                <c:pt idx="0">
                  <c:v>0.1</c:v>
                </c:pt>
                <c:pt idx="1">
                  <c:v>1.5</c:v>
                </c:pt>
              </c:numCache>
            </c:numRef>
          </c:val>
        </c:ser>
        <c:ser>
          <c:idx val="1"/>
          <c:order val="1"/>
          <c:tx>
            <c:strRef>
              <c:f>Sheet1!$C$1</c:f>
              <c:strCache>
                <c:ptCount val="1"/>
                <c:pt idx="0">
                  <c:v>System Power</c:v>
                </c:pt>
              </c:strCache>
            </c:strRef>
          </c:tx>
          <c:spPr>
            <a:solidFill>
              <a:srgbClr val="FDE399"/>
            </a:solidFill>
            <a:ln w="9525" cap="flat" cmpd="sng" algn="ctr">
              <a:solidFill>
                <a:srgbClr val="5DD3FF"/>
              </a:solidFill>
              <a:prstDash val="solid"/>
            </a:ln>
            <a:effectLst>
              <a:outerShdw blurRad="50800" dist="38100" dir="5400000" rotWithShape="0">
                <a:srgbClr val="000000">
                  <a:alpha val="35000"/>
                </a:srgbClr>
              </a:outerShdw>
            </a:effectLst>
          </c:spPr>
          <c:cat>
            <c:strRef>
              <c:f>Sheet1!$A$2:$A$3</c:f>
              <c:strCache>
                <c:ptCount val="2"/>
                <c:pt idx="0">
                  <c:v>15.6ms (default)</c:v>
                </c:pt>
                <c:pt idx="1">
                  <c:v>1 ms</c:v>
                </c:pt>
              </c:strCache>
            </c:strRef>
          </c:cat>
          <c:val>
            <c:numRef>
              <c:f>Sheet1!$C$2:$C$3</c:f>
              <c:numCache>
                <c:formatCode>General</c:formatCode>
                <c:ptCount val="2"/>
                <c:pt idx="0">
                  <c:v>11</c:v>
                </c:pt>
                <c:pt idx="1">
                  <c:v>13</c:v>
                </c:pt>
              </c:numCache>
            </c:numRef>
          </c:val>
        </c:ser>
        <c:shape val="cylinder"/>
        <c:axId val="93653632"/>
        <c:axId val="93663616"/>
        <c:axId val="0"/>
      </c:bar3DChart>
      <c:catAx>
        <c:axId val="93653632"/>
        <c:scaling>
          <c:orientation val="minMax"/>
        </c:scaling>
        <c:axPos val="b"/>
        <c:tickLblPos val="nextTo"/>
        <c:spPr>
          <a:ln>
            <a:solidFill>
              <a:schemeClr val="bg2"/>
            </a:solidFill>
          </a:ln>
        </c:spPr>
        <c:txPr>
          <a:bodyPr/>
          <a:lstStyle/>
          <a:p>
            <a:pPr>
              <a:defRPr sz="2000" i="0">
                <a:effectLst>
                  <a:outerShdw blurRad="38100" dist="38100" dir="2700000" algn="tl">
                    <a:srgbClr val="000000">
                      <a:alpha val="43137"/>
                    </a:srgbClr>
                  </a:outerShdw>
                </a:effectLst>
                <a:latin typeface="Trebuchet MS" pitchFamily="34" charset="0"/>
              </a:defRPr>
            </a:pPr>
            <a:endParaRPr lang="en-US"/>
          </a:p>
        </c:txPr>
        <c:crossAx val="93663616"/>
        <c:crosses val="autoZero"/>
        <c:auto val="1"/>
        <c:lblAlgn val="ctr"/>
        <c:lblOffset val="100"/>
      </c:catAx>
      <c:valAx>
        <c:axId val="93663616"/>
        <c:scaling>
          <c:orientation val="minMax"/>
        </c:scaling>
        <c:axPos val="l"/>
        <c:majorGridlines>
          <c:spPr>
            <a:ln>
              <a:solidFill>
                <a:schemeClr val="bg2"/>
              </a:solidFill>
            </a:ln>
          </c:spPr>
        </c:majorGridlines>
        <c:numFmt formatCode="General" sourceLinked="1"/>
        <c:tickLblPos val="nextTo"/>
        <c:spPr>
          <a:ln>
            <a:solidFill>
              <a:schemeClr val="bg2"/>
            </a:solidFill>
          </a:ln>
        </c:spPr>
        <c:txPr>
          <a:bodyPr/>
          <a:lstStyle/>
          <a:p>
            <a:pPr>
              <a:defRPr sz="1100">
                <a:effectLst>
                  <a:outerShdw blurRad="38100" dist="38100" dir="2700000" algn="tl">
                    <a:srgbClr val="000000">
                      <a:alpha val="43137"/>
                    </a:srgbClr>
                  </a:outerShdw>
                </a:effectLst>
                <a:latin typeface="Trebuchet MS" pitchFamily="34" charset="0"/>
              </a:defRPr>
            </a:pPr>
            <a:endParaRPr lang="en-US"/>
          </a:p>
        </c:txPr>
        <c:crossAx val="93653632"/>
        <c:crosses val="autoZero"/>
        <c:crossBetween val="between"/>
        <c:majorUnit val="1"/>
      </c:valAx>
    </c:plotArea>
    <c:legend>
      <c:legendPos val="r"/>
      <c:layout>
        <c:manualLayout>
          <c:xMode val="edge"/>
          <c:yMode val="edge"/>
          <c:x val="0.61904761904761962"/>
          <c:y val="0.87853664445790358"/>
          <c:w val="0.34353741496598639"/>
          <c:h val="9.4208762366243301E-2"/>
        </c:manualLayout>
      </c:layout>
      <c:txPr>
        <a:bodyPr/>
        <a:lstStyle/>
        <a:p>
          <a:pPr>
            <a:defRPr sz="1100">
              <a:effectLst>
                <a:outerShdw blurRad="38100" dist="38100" dir="2700000" algn="tl">
                  <a:srgbClr val="000000">
                    <a:alpha val="43137"/>
                  </a:srgbClr>
                </a:outerShdw>
              </a:effectLst>
              <a:latin typeface="Trebuchet MS" pitchFamily="34" charset="0"/>
            </a:defRPr>
          </a:pPr>
          <a:endParaRPr lang="en-US"/>
        </a:p>
      </c:txPr>
    </c:legend>
    <c:plotVisOnly val="1"/>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Battery Rundown</a:t>
            </a:r>
            <a:endParaRPr lang="en-US" dirty="0"/>
          </a:p>
        </c:rich>
      </c:tx>
    </c:title>
    <c:plotArea>
      <c:layout>
        <c:manualLayout>
          <c:layoutTarget val="inner"/>
          <c:xMode val="edge"/>
          <c:yMode val="edge"/>
          <c:x val="0.24440633245382626"/>
          <c:y val="0.12792958497375317"/>
          <c:w val="0.6321372031662269"/>
          <c:h val="0.66890645505249424"/>
        </c:manualLayout>
      </c:layout>
      <c:barChart>
        <c:barDir val="col"/>
        <c:grouping val="clustered"/>
        <c:ser>
          <c:idx val="0"/>
          <c:order val="0"/>
          <c:tx>
            <c:strRef>
              <c:f>Sheet1!$B$1</c:f>
              <c:strCache>
                <c:ptCount val="1"/>
                <c:pt idx="0">
                  <c:v>Windows Vista SP1</c:v>
                </c:pt>
              </c:strCache>
            </c:strRef>
          </c:tx>
          <c:cat>
            <c:strRef>
              <c:f>Sheet1!$A$2:$A$4</c:f>
              <c:strCache>
                <c:ptCount val="3"/>
                <c:pt idx="0">
                  <c:v>System A</c:v>
                </c:pt>
                <c:pt idx="1">
                  <c:v>System B</c:v>
                </c:pt>
                <c:pt idx="2">
                  <c:v>System C</c:v>
                </c:pt>
              </c:strCache>
            </c:strRef>
          </c:cat>
          <c:val>
            <c:numRef>
              <c:f>Sheet1!$B$2:$B$4</c:f>
              <c:numCache>
                <c:formatCode>General</c:formatCode>
                <c:ptCount val="3"/>
                <c:pt idx="0">
                  <c:v>160</c:v>
                </c:pt>
                <c:pt idx="1">
                  <c:v>192</c:v>
                </c:pt>
                <c:pt idx="2">
                  <c:v>169</c:v>
                </c:pt>
              </c:numCache>
            </c:numRef>
          </c:val>
        </c:ser>
        <c:ser>
          <c:idx val="1"/>
          <c:order val="1"/>
          <c:tx>
            <c:strRef>
              <c:f>Sheet1!$C$1</c:f>
              <c:strCache>
                <c:ptCount val="1"/>
                <c:pt idx="0">
                  <c:v>Windows 7</c:v>
                </c:pt>
              </c:strCache>
            </c:strRef>
          </c:tx>
          <c:spPr>
            <a:solidFill>
              <a:srgbClr val="E76429"/>
            </a:solidFill>
          </c:spPr>
          <c:cat>
            <c:strRef>
              <c:f>Sheet1!$A$2:$A$4</c:f>
              <c:strCache>
                <c:ptCount val="3"/>
                <c:pt idx="0">
                  <c:v>System A</c:v>
                </c:pt>
                <c:pt idx="1">
                  <c:v>System B</c:v>
                </c:pt>
                <c:pt idx="2">
                  <c:v>System C</c:v>
                </c:pt>
              </c:strCache>
            </c:strRef>
          </c:cat>
          <c:val>
            <c:numRef>
              <c:f>Sheet1!$C$2:$C$4</c:f>
              <c:numCache>
                <c:formatCode>General</c:formatCode>
                <c:ptCount val="3"/>
                <c:pt idx="0">
                  <c:v>180</c:v>
                </c:pt>
                <c:pt idx="1">
                  <c:v>214</c:v>
                </c:pt>
                <c:pt idx="2">
                  <c:v>195</c:v>
                </c:pt>
              </c:numCache>
            </c:numRef>
          </c:val>
        </c:ser>
        <c:axId val="93742976"/>
        <c:axId val="93744512"/>
      </c:barChart>
      <c:catAx>
        <c:axId val="93742976"/>
        <c:scaling>
          <c:orientation val="minMax"/>
        </c:scaling>
        <c:axPos val="b"/>
        <c:tickLblPos val="nextTo"/>
        <c:txPr>
          <a:bodyPr/>
          <a:lstStyle/>
          <a:p>
            <a:pPr>
              <a:defRPr sz="1400"/>
            </a:pPr>
            <a:endParaRPr lang="en-US"/>
          </a:p>
        </c:txPr>
        <c:crossAx val="93744512"/>
        <c:crosses val="autoZero"/>
        <c:auto val="1"/>
        <c:lblAlgn val="ctr"/>
        <c:lblOffset val="100"/>
      </c:catAx>
      <c:valAx>
        <c:axId val="93744512"/>
        <c:scaling>
          <c:orientation val="minMax"/>
        </c:scaling>
        <c:axPos val="l"/>
        <c:majorGridlines/>
        <c:title>
          <c:tx>
            <c:rich>
              <a:bodyPr rot="-5400000" vert="horz"/>
              <a:lstStyle/>
              <a:p>
                <a:pPr>
                  <a:defRPr/>
                </a:pPr>
                <a:r>
                  <a:rPr lang="en-US" dirty="0" smtClean="0"/>
                  <a:t>Battery</a:t>
                </a:r>
                <a:r>
                  <a:rPr lang="en-US" baseline="0" dirty="0" smtClean="0"/>
                  <a:t> Life (minutes)</a:t>
                </a:r>
                <a:endParaRPr lang="en-US" dirty="0"/>
              </a:p>
            </c:rich>
          </c:tx>
          <c:layout>
            <c:manualLayout>
              <c:xMode val="edge"/>
              <c:yMode val="edge"/>
              <c:x val="4.419525065963071E-2"/>
              <c:y val="0.20358062664041987"/>
            </c:manualLayout>
          </c:layout>
        </c:title>
        <c:numFmt formatCode="General" sourceLinked="1"/>
        <c:tickLblPos val="nextTo"/>
        <c:crossAx val="93742976"/>
        <c:crosses val="autoZero"/>
        <c:crossBetween val="between"/>
      </c:valAx>
    </c:plotArea>
    <c:legend>
      <c:legendPos val="b"/>
      <c:txPr>
        <a:bodyPr/>
        <a:lstStyle/>
        <a:p>
          <a:pPr>
            <a:defRPr sz="1600"/>
          </a:pPr>
          <a:endParaRPr lang="en-US"/>
        </a:p>
      </c:txPr>
    </c:legend>
    <c:plotVisOnly val="1"/>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Power Consumption</a:t>
            </a:r>
            <a:endParaRPr lang="en-US" dirty="0"/>
          </a:p>
        </c:rich>
      </c:tx>
    </c:title>
    <c:plotArea>
      <c:layout/>
      <c:barChart>
        <c:barDir val="col"/>
        <c:grouping val="stacked"/>
        <c:ser>
          <c:idx val="0"/>
          <c:order val="0"/>
          <c:tx>
            <c:strRef>
              <c:f>Sheet1!$B$1</c:f>
              <c:strCache>
                <c:ptCount val="1"/>
                <c:pt idx="0">
                  <c:v>CPU</c:v>
                </c:pt>
              </c:strCache>
            </c:strRef>
          </c:tx>
          <c:cat>
            <c:strRef>
              <c:f>Sheet1!$A$2:$A$3</c:f>
              <c:strCache>
                <c:ptCount val="2"/>
                <c:pt idx="0">
                  <c:v>Windows Vista SP1</c:v>
                </c:pt>
                <c:pt idx="1">
                  <c:v>Windows 7</c:v>
                </c:pt>
              </c:strCache>
            </c:strRef>
          </c:cat>
          <c:val>
            <c:numRef>
              <c:f>Sheet1!$B$2:$B$3</c:f>
              <c:numCache>
                <c:formatCode>General</c:formatCode>
                <c:ptCount val="2"/>
                <c:pt idx="0">
                  <c:v>1.9300000000000013</c:v>
                </c:pt>
                <c:pt idx="1">
                  <c:v>1.1299999999999986</c:v>
                </c:pt>
              </c:numCache>
            </c:numRef>
          </c:val>
        </c:ser>
        <c:ser>
          <c:idx val="1"/>
          <c:order val="1"/>
          <c:tx>
            <c:strRef>
              <c:f>Sheet1!$C$1</c:f>
              <c:strCache>
                <c:ptCount val="1"/>
                <c:pt idx="0">
                  <c:v>Memory</c:v>
                </c:pt>
              </c:strCache>
            </c:strRef>
          </c:tx>
          <c:cat>
            <c:strRef>
              <c:f>Sheet1!$A$2:$A$3</c:f>
              <c:strCache>
                <c:ptCount val="2"/>
                <c:pt idx="0">
                  <c:v>Windows Vista SP1</c:v>
                </c:pt>
                <c:pt idx="1">
                  <c:v>Windows 7</c:v>
                </c:pt>
              </c:strCache>
            </c:strRef>
          </c:cat>
          <c:val>
            <c:numRef>
              <c:f>Sheet1!$C$2:$C$3</c:f>
              <c:numCache>
                <c:formatCode>General</c:formatCode>
                <c:ptCount val="2"/>
                <c:pt idx="0">
                  <c:v>0.87000000000000066</c:v>
                </c:pt>
                <c:pt idx="1">
                  <c:v>0.63000000000000078</c:v>
                </c:pt>
              </c:numCache>
            </c:numRef>
          </c:val>
        </c:ser>
        <c:ser>
          <c:idx val="2"/>
          <c:order val="2"/>
          <c:tx>
            <c:strRef>
              <c:f>Sheet1!$D$1</c:f>
              <c:strCache>
                <c:ptCount val="1"/>
                <c:pt idx="0">
                  <c:v>GMCH</c:v>
                </c:pt>
              </c:strCache>
            </c:strRef>
          </c:tx>
          <c:cat>
            <c:strRef>
              <c:f>Sheet1!$A$2:$A$3</c:f>
              <c:strCache>
                <c:ptCount val="2"/>
                <c:pt idx="0">
                  <c:v>Windows Vista SP1</c:v>
                </c:pt>
                <c:pt idx="1">
                  <c:v>Windows 7</c:v>
                </c:pt>
              </c:strCache>
            </c:strRef>
          </c:cat>
          <c:val>
            <c:numRef>
              <c:f>Sheet1!$D$2:$D$3</c:f>
              <c:numCache>
                <c:formatCode>General</c:formatCode>
                <c:ptCount val="2"/>
                <c:pt idx="0">
                  <c:v>2.61</c:v>
                </c:pt>
                <c:pt idx="1">
                  <c:v>2.1</c:v>
                </c:pt>
              </c:numCache>
            </c:numRef>
          </c:val>
        </c:ser>
        <c:ser>
          <c:idx val="3"/>
          <c:order val="3"/>
          <c:tx>
            <c:strRef>
              <c:f>Sheet1!$E$1</c:f>
              <c:strCache>
                <c:ptCount val="1"/>
                <c:pt idx="0">
                  <c:v>ICH</c:v>
                </c:pt>
              </c:strCache>
            </c:strRef>
          </c:tx>
          <c:cat>
            <c:strRef>
              <c:f>Sheet1!$A$2:$A$3</c:f>
              <c:strCache>
                <c:ptCount val="2"/>
                <c:pt idx="0">
                  <c:v>Windows Vista SP1</c:v>
                </c:pt>
                <c:pt idx="1">
                  <c:v>Windows 7</c:v>
                </c:pt>
              </c:strCache>
            </c:strRef>
          </c:cat>
          <c:val>
            <c:numRef>
              <c:f>Sheet1!$E$2:$E$3</c:f>
              <c:numCache>
                <c:formatCode>General</c:formatCode>
                <c:ptCount val="2"/>
                <c:pt idx="0">
                  <c:v>0.79</c:v>
                </c:pt>
                <c:pt idx="1">
                  <c:v>0.78</c:v>
                </c:pt>
              </c:numCache>
            </c:numRef>
          </c:val>
        </c:ser>
        <c:ser>
          <c:idx val="4"/>
          <c:order val="4"/>
          <c:tx>
            <c:strRef>
              <c:f>Sheet1!$F$1</c:f>
              <c:strCache>
                <c:ptCount val="1"/>
                <c:pt idx="0">
                  <c:v>Devices</c:v>
                </c:pt>
              </c:strCache>
            </c:strRef>
          </c:tx>
          <c:cat>
            <c:strRef>
              <c:f>Sheet1!$A$2:$A$3</c:f>
              <c:strCache>
                <c:ptCount val="2"/>
                <c:pt idx="0">
                  <c:v>Windows Vista SP1</c:v>
                </c:pt>
                <c:pt idx="1">
                  <c:v>Windows 7</c:v>
                </c:pt>
              </c:strCache>
            </c:strRef>
          </c:cat>
          <c:val>
            <c:numRef>
              <c:f>Sheet1!$F$2:$F$3</c:f>
              <c:numCache>
                <c:formatCode>General</c:formatCode>
                <c:ptCount val="2"/>
                <c:pt idx="0">
                  <c:v>4.87</c:v>
                </c:pt>
                <c:pt idx="1">
                  <c:v>4.07</c:v>
                </c:pt>
              </c:numCache>
            </c:numRef>
          </c:val>
        </c:ser>
        <c:ser>
          <c:idx val="5"/>
          <c:order val="5"/>
          <c:tx>
            <c:strRef>
              <c:f>Sheet1!$G$1</c:f>
              <c:strCache>
                <c:ptCount val="1"/>
                <c:pt idx="0">
                  <c:v>Others</c:v>
                </c:pt>
              </c:strCache>
            </c:strRef>
          </c:tx>
          <c:cat>
            <c:strRef>
              <c:f>Sheet1!$A$2:$A$3</c:f>
              <c:strCache>
                <c:ptCount val="2"/>
                <c:pt idx="0">
                  <c:v>Windows Vista SP1</c:v>
                </c:pt>
                <c:pt idx="1">
                  <c:v>Windows 7</c:v>
                </c:pt>
              </c:strCache>
            </c:strRef>
          </c:cat>
          <c:val>
            <c:numRef>
              <c:f>Sheet1!$G$2:$G$3</c:f>
              <c:numCache>
                <c:formatCode>General</c:formatCode>
                <c:ptCount val="2"/>
                <c:pt idx="0">
                  <c:v>7.28</c:v>
                </c:pt>
                <c:pt idx="1">
                  <c:v>7.26</c:v>
                </c:pt>
              </c:numCache>
            </c:numRef>
          </c:val>
        </c:ser>
        <c:overlap val="100"/>
        <c:axId val="94375296"/>
        <c:axId val="94454912"/>
      </c:barChart>
      <c:catAx>
        <c:axId val="94375296"/>
        <c:scaling>
          <c:orientation val="minMax"/>
        </c:scaling>
        <c:axPos val="b"/>
        <c:tickLblPos val="nextTo"/>
        <c:txPr>
          <a:bodyPr/>
          <a:lstStyle/>
          <a:p>
            <a:pPr>
              <a:defRPr sz="1400"/>
            </a:pPr>
            <a:endParaRPr lang="en-US"/>
          </a:p>
        </c:txPr>
        <c:crossAx val="94454912"/>
        <c:crosses val="autoZero"/>
        <c:auto val="1"/>
        <c:lblAlgn val="ctr"/>
        <c:lblOffset val="100"/>
      </c:catAx>
      <c:valAx>
        <c:axId val="94454912"/>
        <c:scaling>
          <c:orientation val="minMax"/>
        </c:scaling>
        <c:axPos val="l"/>
        <c:majorGridlines/>
        <c:title>
          <c:tx>
            <c:rich>
              <a:bodyPr rot="-5400000" vert="horz"/>
              <a:lstStyle/>
              <a:p>
                <a:pPr>
                  <a:defRPr/>
                </a:pPr>
                <a:r>
                  <a:rPr lang="en-US" dirty="0" smtClean="0"/>
                  <a:t>Power Consumption(Watts)</a:t>
                </a:r>
                <a:endParaRPr lang="en-US" dirty="0"/>
              </a:p>
            </c:rich>
          </c:tx>
        </c:title>
        <c:numFmt formatCode="General" sourceLinked="1"/>
        <c:tickLblPos val="nextTo"/>
        <c:crossAx val="94375296"/>
        <c:crosses val="autoZero"/>
        <c:crossBetween val="between"/>
      </c:valAx>
    </c:plotArea>
    <c:legend>
      <c:legendPos val="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F023E-8AF2-48EF-812E-68217607796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5DB8888-AEFF-47F2-9E90-9DCE68E86FC8}">
      <dgm:prSet phldrT="[Text]"/>
      <dgm:spPr>
        <a:solidFill>
          <a:schemeClr val="accent5">
            <a:lumMod val="40000"/>
            <a:lumOff val="60000"/>
          </a:schemeClr>
        </a:solidFill>
      </dgm:spPr>
      <dgm:t>
        <a:bodyPr/>
        <a:lstStyle/>
        <a:p>
          <a:r>
            <a:rPr lang="en-US" dirty="0" smtClean="0">
              <a:latin typeface="Trebuchet MS" pitchFamily="34" charset="0"/>
            </a:rPr>
            <a:t>OS C1</a:t>
          </a:r>
          <a:endParaRPr lang="en-US" dirty="0">
            <a:latin typeface="Trebuchet MS" pitchFamily="34" charset="0"/>
          </a:endParaRPr>
        </a:p>
      </dgm:t>
    </dgm:pt>
    <dgm:pt modelId="{AA7704E6-D763-490C-BC71-221D8EF61D24}" type="parTrans" cxnId="{EEA18D7B-5B12-45F9-B4DB-A462174FBA93}">
      <dgm:prSet/>
      <dgm:spPr/>
      <dgm:t>
        <a:bodyPr/>
        <a:lstStyle/>
        <a:p>
          <a:endParaRPr lang="en-US"/>
        </a:p>
      </dgm:t>
    </dgm:pt>
    <dgm:pt modelId="{7802CEE8-2363-4408-8CF5-F231C6E30D5F}" type="sibTrans" cxnId="{EEA18D7B-5B12-45F9-B4DB-A462174FBA93}">
      <dgm:prSet/>
      <dgm:spPr/>
      <dgm:t>
        <a:bodyPr/>
        <a:lstStyle/>
        <a:p>
          <a:endParaRPr lang="en-US"/>
        </a:p>
      </dgm:t>
    </dgm:pt>
    <dgm:pt modelId="{CC568FC8-9009-46D1-A7D5-EC5C84B85660}">
      <dgm:prSet phldrT="[Text]"/>
      <dgm:spPr>
        <a:solidFill>
          <a:srgbClr val="FFC000"/>
        </a:solidFill>
      </dgm:spPr>
      <dgm:t>
        <a:bodyPr/>
        <a:lstStyle/>
        <a:p>
          <a:r>
            <a:rPr lang="en-US" b="1" dirty="0" smtClean="0">
              <a:solidFill>
                <a:schemeClr val="bg2"/>
              </a:solidFill>
              <a:latin typeface="Trebuchet MS" pitchFamily="34" charset="0"/>
            </a:rPr>
            <a:t>C1</a:t>
          </a:r>
          <a:endParaRPr lang="en-US" b="1" dirty="0">
            <a:solidFill>
              <a:schemeClr val="bg2"/>
            </a:solidFill>
            <a:latin typeface="Trebuchet MS" pitchFamily="34" charset="0"/>
          </a:endParaRPr>
        </a:p>
      </dgm:t>
    </dgm:pt>
    <dgm:pt modelId="{9C7A4C17-CAA6-4DCE-9699-4407FEF15961}" type="parTrans" cxnId="{1850BAD5-4FB6-4570-985A-30B3291D7B78}">
      <dgm:prSet/>
      <dgm:spPr/>
      <dgm:t>
        <a:bodyPr/>
        <a:lstStyle/>
        <a:p>
          <a:endParaRPr lang="en-US"/>
        </a:p>
      </dgm:t>
    </dgm:pt>
    <dgm:pt modelId="{1822968F-3FAE-4566-9519-DB4C7F37B604}" type="sibTrans" cxnId="{1850BAD5-4FB6-4570-985A-30B3291D7B78}">
      <dgm:prSet/>
      <dgm:spPr/>
      <dgm:t>
        <a:bodyPr/>
        <a:lstStyle/>
        <a:p>
          <a:endParaRPr lang="en-US"/>
        </a:p>
      </dgm:t>
    </dgm:pt>
    <dgm:pt modelId="{72EB0410-D72D-489D-A8AC-E56A1FAB0DF3}">
      <dgm:prSet phldrT="[Text]"/>
      <dgm:spPr>
        <a:solidFill>
          <a:schemeClr val="accent1">
            <a:lumMod val="40000"/>
            <a:lumOff val="60000"/>
          </a:schemeClr>
        </a:solidFill>
      </dgm:spPr>
      <dgm:t>
        <a:bodyPr/>
        <a:lstStyle/>
        <a:p>
          <a:r>
            <a:rPr lang="en-US" dirty="0" smtClean="0">
              <a:latin typeface="Trebuchet MS" pitchFamily="34" charset="0"/>
            </a:rPr>
            <a:t>OS C2</a:t>
          </a:r>
          <a:endParaRPr lang="en-US" dirty="0">
            <a:latin typeface="Trebuchet MS" pitchFamily="34" charset="0"/>
          </a:endParaRPr>
        </a:p>
      </dgm:t>
    </dgm:pt>
    <dgm:pt modelId="{8237016E-55BB-4A55-ACA1-D1B1BFC55641}" type="parTrans" cxnId="{F17F495B-2B92-4A64-9329-2B23640F7C89}">
      <dgm:prSet/>
      <dgm:spPr/>
      <dgm:t>
        <a:bodyPr/>
        <a:lstStyle/>
        <a:p>
          <a:endParaRPr lang="en-US"/>
        </a:p>
      </dgm:t>
    </dgm:pt>
    <dgm:pt modelId="{D861B8F7-7EA7-41D3-B04E-9626587CD009}" type="sibTrans" cxnId="{F17F495B-2B92-4A64-9329-2B23640F7C89}">
      <dgm:prSet/>
      <dgm:spPr/>
      <dgm:t>
        <a:bodyPr/>
        <a:lstStyle/>
        <a:p>
          <a:endParaRPr lang="en-US"/>
        </a:p>
      </dgm:t>
    </dgm:pt>
    <dgm:pt modelId="{3940D181-B8AB-4C76-B208-3CC8B2612F58}">
      <dgm:prSet phldrT="[Text]"/>
      <dgm:spPr>
        <a:solidFill>
          <a:srgbClr val="FFFF00"/>
        </a:solidFill>
      </dgm:spPr>
      <dgm:t>
        <a:bodyPr/>
        <a:lstStyle/>
        <a:p>
          <a:r>
            <a:rPr lang="en-US" b="1" dirty="0" smtClean="0">
              <a:solidFill>
                <a:schemeClr val="bg2"/>
              </a:solidFill>
              <a:latin typeface="Trebuchet MS" pitchFamily="34" charset="0"/>
            </a:rPr>
            <a:t>C2</a:t>
          </a:r>
          <a:endParaRPr lang="en-US" b="1" dirty="0">
            <a:solidFill>
              <a:schemeClr val="bg2"/>
            </a:solidFill>
            <a:latin typeface="Trebuchet MS" pitchFamily="34" charset="0"/>
          </a:endParaRPr>
        </a:p>
      </dgm:t>
    </dgm:pt>
    <dgm:pt modelId="{3DB5EC37-EDA8-4341-8E94-2DA0B8959EC0}" type="parTrans" cxnId="{B87DD7A4-F2AA-43D4-BFE8-76BC887D2B98}">
      <dgm:prSet/>
      <dgm:spPr/>
      <dgm:t>
        <a:bodyPr/>
        <a:lstStyle/>
        <a:p>
          <a:endParaRPr lang="en-US"/>
        </a:p>
      </dgm:t>
    </dgm:pt>
    <dgm:pt modelId="{3EBB82D8-31E5-4BBB-A46A-68D9C42BB6EE}" type="sibTrans" cxnId="{B87DD7A4-F2AA-43D4-BFE8-76BC887D2B98}">
      <dgm:prSet/>
      <dgm:spPr/>
      <dgm:t>
        <a:bodyPr/>
        <a:lstStyle/>
        <a:p>
          <a:endParaRPr lang="en-US"/>
        </a:p>
      </dgm:t>
    </dgm:pt>
    <dgm:pt modelId="{7F2476CD-34B1-4B05-A3B4-DB6A097BAFA0}">
      <dgm:prSet phldrT="[Text]"/>
      <dgm:spPr>
        <a:solidFill>
          <a:schemeClr val="accent2">
            <a:lumMod val="40000"/>
            <a:lumOff val="60000"/>
          </a:schemeClr>
        </a:solidFill>
      </dgm:spPr>
      <dgm:t>
        <a:bodyPr/>
        <a:lstStyle/>
        <a:p>
          <a:r>
            <a:rPr lang="en-US" dirty="0" smtClean="0">
              <a:latin typeface="Trebuchet MS" pitchFamily="34" charset="0"/>
            </a:rPr>
            <a:t>OS C3</a:t>
          </a:r>
          <a:endParaRPr lang="en-US" dirty="0">
            <a:latin typeface="Trebuchet MS" pitchFamily="34" charset="0"/>
          </a:endParaRPr>
        </a:p>
      </dgm:t>
    </dgm:pt>
    <dgm:pt modelId="{64BEA22F-CFA4-4C52-A0B9-AC12288F9CE0}" type="parTrans" cxnId="{B2417F32-C272-4E81-9ED3-293A6A3E6441}">
      <dgm:prSet/>
      <dgm:spPr/>
      <dgm:t>
        <a:bodyPr/>
        <a:lstStyle/>
        <a:p>
          <a:endParaRPr lang="en-US"/>
        </a:p>
      </dgm:t>
    </dgm:pt>
    <dgm:pt modelId="{106CBC8C-C5B6-4BEC-8922-A2E3CC7A484F}" type="sibTrans" cxnId="{B2417F32-C272-4E81-9ED3-293A6A3E6441}">
      <dgm:prSet/>
      <dgm:spPr/>
      <dgm:t>
        <a:bodyPr/>
        <a:lstStyle/>
        <a:p>
          <a:endParaRPr lang="en-US"/>
        </a:p>
      </dgm:t>
    </dgm:pt>
    <dgm:pt modelId="{AAC9BBCD-B131-4288-83CC-A503EBC433CF}">
      <dgm:prSet phldrT="[Text]"/>
      <dgm:spPr>
        <a:solidFill>
          <a:srgbClr val="FFFF00"/>
        </a:solidFill>
      </dgm:spPr>
      <dgm:t>
        <a:bodyPr/>
        <a:lstStyle/>
        <a:p>
          <a:r>
            <a:rPr lang="en-US" b="1" dirty="0" smtClean="0">
              <a:solidFill>
                <a:schemeClr val="bg2"/>
              </a:solidFill>
              <a:latin typeface="Trebuchet MS" pitchFamily="34" charset="0"/>
            </a:rPr>
            <a:t>C2 Popup</a:t>
          </a:r>
          <a:endParaRPr lang="en-US" b="1" dirty="0">
            <a:solidFill>
              <a:schemeClr val="bg2"/>
            </a:solidFill>
            <a:latin typeface="Trebuchet MS" pitchFamily="34" charset="0"/>
          </a:endParaRPr>
        </a:p>
      </dgm:t>
    </dgm:pt>
    <dgm:pt modelId="{DDBA219A-29BC-432E-9A4B-97E414269853}" type="parTrans" cxnId="{B3370182-6644-4880-B3B2-0344DAD4D859}">
      <dgm:prSet/>
      <dgm:spPr/>
      <dgm:t>
        <a:bodyPr/>
        <a:lstStyle/>
        <a:p>
          <a:endParaRPr lang="en-US"/>
        </a:p>
      </dgm:t>
    </dgm:pt>
    <dgm:pt modelId="{FAA90A73-1F90-498F-8365-60362396F619}" type="sibTrans" cxnId="{B3370182-6644-4880-B3B2-0344DAD4D859}">
      <dgm:prSet/>
      <dgm:spPr/>
      <dgm:t>
        <a:bodyPr/>
        <a:lstStyle/>
        <a:p>
          <a:endParaRPr lang="en-US"/>
        </a:p>
      </dgm:t>
    </dgm:pt>
    <dgm:pt modelId="{A786826F-3DF8-4A28-A860-C82752734D3A}">
      <dgm:prSet phldrT="[Text]"/>
      <dgm:spPr>
        <a:solidFill>
          <a:srgbClr val="92D050"/>
        </a:solidFill>
      </dgm:spPr>
      <dgm:t>
        <a:bodyPr/>
        <a:lstStyle/>
        <a:p>
          <a:r>
            <a:rPr lang="en-US" b="1" dirty="0" smtClean="0">
              <a:solidFill>
                <a:schemeClr val="bg2"/>
              </a:solidFill>
              <a:latin typeface="Trebuchet MS" pitchFamily="34" charset="0"/>
            </a:rPr>
            <a:t>C4</a:t>
          </a:r>
          <a:endParaRPr lang="en-US" b="1" dirty="0">
            <a:solidFill>
              <a:schemeClr val="bg2"/>
            </a:solidFill>
            <a:latin typeface="Trebuchet MS" pitchFamily="34" charset="0"/>
          </a:endParaRPr>
        </a:p>
      </dgm:t>
    </dgm:pt>
    <dgm:pt modelId="{F56743E5-2634-44DD-BD2B-F49AD1A7EA4C}" type="parTrans" cxnId="{96E27D2F-A5C2-478F-A0A9-544718A27334}">
      <dgm:prSet/>
      <dgm:spPr/>
      <dgm:t>
        <a:bodyPr/>
        <a:lstStyle/>
        <a:p>
          <a:endParaRPr lang="en-US"/>
        </a:p>
      </dgm:t>
    </dgm:pt>
    <dgm:pt modelId="{F337FCE0-6A34-48D6-B2C6-0A67BB3ECC42}" type="sibTrans" cxnId="{96E27D2F-A5C2-478F-A0A9-544718A27334}">
      <dgm:prSet/>
      <dgm:spPr/>
      <dgm:t>
        <a:bodyPr/>
        <a:lstStyle/>
        <a:p>
          <a:endParaRPr lang="en-US"/>
        </a:p>
      </dgm:t>
    </dgm:pt>
    <dgm:pt modelId="{6E9D3A89-7D0F-4BD2-BCED-E627D4FF6FE7}">
      <dgm:prSet phldrT="[Text]"/>
      <dgm:spPr>
        <a:solidFill>
          <a:schemeClr val="accent4">
            <a:lumMod val="60000"/>
            <a:lumOff val="40000"/>
          </a:schemeClr>
        </a:solidFill>
      </dgm:spPr>
      <dgm:t>
        <a:bodyPr/>
        <a:lstStyle/>
        <a:p>
          <a:r>
            <a:rPr lang="en-US" b="1" dirty="0" smtClean="0">
              <a:solidFill>
                <a:schemeClr val="bg2"/>
              </a:solidFill>
              <a:latin typeface="Trebuchet MS" pitchFamily="34" charset="0"/>
            </a:rPr>
            <a:t>DC4</a:t>
          </a:r>
          <a:endParaRPr lang="en-US" b="1" dirty="0">
            <a:solidFill>
              <a:schemeClr val="bg2"/>
            </a:solidFill>
            <a:latin typeface="Trebuchet MS" pitchFamily="34" charset="0"/>
          </a:endParaRPr>
        </a:p>
      </dgm:t>
    </dgm:pt>
    <dgm:pt modelId="{8DA4F59E-CCD6-4FFF-BF8F-59F27E985E4F}" type="parTrans" cxnId="{0CEE4060-BE5C-4653-89F0-8B226163E56A}">
      <dgm:prSet/>
      <dgm:spPr/>
      <dgm:t>
        <a:bodyPr/>
        <a:lstStyle/>
        <a:p>
          <a:endParaRPr lang="en-US"/>
        </a:p>
      </dgm:t>
    </dgm:pt>
    <dgm:pt modelId="{36044F4F-D206-452E-989B-F9522C063C5D}" type="sibTrans" cxnId="{0CEE4060-BE5C-4653-89F0-8B226163E56A}">
      <dgm:prSet/>
      <dgm:spPr/>
      <dgm:t>
        <a:bodyPr/>
        <a:lstStyle/>
        <a:p>
          <a:endParaRPr lang="en-US"/>
        </a:p>
      </dgm:t>
    </dgm:pt>
    <dgm:pt modelId="{63BD18F7-C61A-4BBE-AE64-EA6874056352}">
      <dgm:prSet phldrT="[Text]"/>
      <dgm:spPr>
        <a:solidFill>
          <a:schemeClr val="tx2">
            <a:lumMod val="75000"/>
          </a:schemeClr>
        </a:solidFill>
      </dgm:spPr>
      <dgm:t>
        <a:bodyPr/>
        <a:lstStyle/>
        <a:p>
          <a:r>
            <a:rPr lang="en-US" b="1" baseline="0" dirty="0" smtClean="0">
              <a:solidFill>
                <a:schemeClr val="bg2"/>
              </a:solidFill>
              <a:latin typeface="Trebuchet MS" pitchFamily="34" charset="0"/>
            </a:rPr>
            <a:t>C6</a:t>
          </a:r>
          <a:endParaRPr lang="en-US" b="1" baseline="0" dirty="0">
            <a:solidFill>
              <a:schemeClr val="bg2"/>
            </a:solidFill>
            <a:latin typeface="Trebuchet MS" pitchFamily="34" charset="0"/>
          </a:endParaRPr>
        </a:p>
      </dgm:t>
    </dgm:pt>
    <dgm:pt modelId="{EB5BD59F-7CB4-468C-A85B-AD7F4BC36E51}" type="parTrans" cxnId="{959A8FD6-FB03-4F21-8697-6640D05BB3B6}">
      <dgm:prSet/>
      <dgm:spPr/>
      <dgm:t>
        <a:bodyPr/>
        <a:lstStyle/>
        <a:p>
          <a:endParaRPr lang="en-US"/>
        </a:p>
      </dgm:t>
    </dgm:pt>
    <dgm:pt modelId="{807EEDB3-FE93-48BC-B3D8-F25379FFA0FA}" type="sibTrans" cxnId="{959A8FD6-FB03-4F21-8697-6640D05BB3B6}">
      <dgm:prSet/>
      <dgm:spPr/>
      <dgm:t>
        <a:bodyPr/>
        <a:lstStyle/>
        <a:p>
          <a:endParaRPr lang="en-US"/>
        </a:p>
      </dgm:t>
    </dgm:pt>
    <dgm:pt modelId="{250AA568-F954-48BC-A365-42C7ABEB9AEB}" type="pres">
      <dgm:prSet presAssocID="{E8EF023E-8AF2-48EF-812E-68217607796F}" presName="theList" presStyleCnt="0">
        <dgm:presLayoutVars>
          <dgm:dir/>
          <dgm:animLvl val="lvl"/>
          <dgm:resizeHandles val="exact"/>
        </dgm:presLayoutVars>
      </dgm:prSet>
      <dgm:spPr/>
      <dgm:t>
        <a:bodyPr/>
        <a:lstStyle/>
        <a:p>
          <a:endParaRPr lang="en-US"/>
        </a:p>
      </dgm:t>
    </dgm:pt>
    <dgm:pt modelId="{88BD2CC3-EDF4-48D1-AF67-32FA195A059F}" type="pres">
      <dgm:prSet presAssocID="{E5DB8888-AEFF-47F2-9E90-9DCE68E86FC8}" presName="compNode" presStyleCnt="0"/>
      <dgm:spPr/>
    </dgm:pt>
    <dgm:pt modelId="{4FBC6B15-4D8F-496D-8476-0126B7155632}" type="pres">
      <dgm:prSet presAssocID="{E5DB8888-AEFF-47F2-9E90-9DCE68E86FC8}" presName="aNode" presStyleLbl="bgShp" presStyleIdx="0" presStyleCnt="3"/>
      <dgm:spPr/>
      <dgm:t>
        <a:bodyPr/>
        <a:lstStyle/>
        <a:p>
          <a:endParaRPr lang="en-US"/>
        </a:p>
      </dgm:t>
    </dgm:pt>
    <dgm:pt modelId="{640CF1E6-18AF-4652-A125-9EC04E55763E}" type="pres">
      <dgm:prSet presAssocID="{E5DB8888-AEFF-47F2-9E90-9DCE68E86FC8}" presName="textNode" presStyleLbl="bgShp" presStyleIdx="0" presStyleCnt="3"/>
      <dgm:spPr/>
      <dgm:t>
        <a:bodyPr/>
        <a:lstStyle/>
        <a:p>
          <a:endParaRPr lang="en-US"/>
        </a:p>
      </dgm:t>
    </dgm:pt>
    <dgm:pt modelId="{A818AF91-9A13-4EA1-8EED-8DCF7DAD9A6B}" type="pres">
      <dgm:prSet presAssocID="{E5DB8888-AEFF-47F2-9E90-9DCE68E86FC8}" presName="compChildNode" presStyleCnt="0"/>
      <dgm:spPr/>
    </dgm:pt>
    <dgm:pt modelId="{D33428B1-2EC8-4511-A250-460C8C8CF082}" type="pres">
      <dgm:prSet presAssocID="{E5DB8888-AEFF-47F2-9E90-9DCE68E86FC8}" presName="theInnerList" presStyleCnt="0"/>
      <dgm:spPr/>
    </dgm:pt>
    <dgm:pt modelId="{A9136D73-D33C-4903-AA16-4A37583383F9}" type="pres">
      <dgm:prSet presAssocID="{CC568FC8-9009-46D1-A7D5-EC5C84B85660}" presName="childNode" presStyleLbl="node1" presStyleIdx="0" presStyleCnt="6" custScaleY="25000">
        <dgm:presLayoutVars>
          <dgm:bulletEnabled val="1"/>
        </dgm:presLayoutVars>
      </dgm:prSet>
      <dgm:spPr/>
      <dgm:t>
        <a:bodyPr/>
        <a:lstStyle/>
        <a:p>
          <a:endParaRPr lang="en-US"/>
        </a:p>
      </dgm:t>
    </dgm:pt>
    <dgm:pt modelId="{9F1BD947-23D8-43A8-A220-461D60427EFB}" type="pres">
      <dgm:prSet presAssocID="{E5DB8888-AEFF-47F2-9E90-9DCE68E86FC8}" presName="aSpace" presStyleCnt="0"/>
      <dgm:spPr/>
    </dgm:pt>
    <dgm:pt modelId="{E92057E5-99F9-4E42-8C62-81B193305981}" type="pres">
      <dgm:prSet presAssocID="{72EB0410-D72D-489D-A8AC-E56A1FAB0DF3}" presName="compNode" presStyleCnt="0"/>
      <dgm:spPr/>
    </dgm:pt>
    <dgm:pt modelId="{DABEA9E9-9F46-4CD6-9F0B-F0ECDB9919E2}" type="pres">
      <dgm:prSet presAssocID="{72EB0410-D72D-489D-A8AC-E56A1FAB0DF3}" presName="aNode" presStyleLbl="bgShp" presStyleIdx="1" presStyleCnt="3"/>
      <dgm:spPr/>
      <dgm:t>
        <a:bodyPr/>
        <a:lstStyle/>
        <a:p>
          <a:endParaRPr lang="en-US"/>
        </a:p>
      </dgm:t>
    </dgm:pt>
    <dgm:pt modelId="{E3D7D724-7D38-4D70-8663-169D409D4A03}" type="pres">
      <dgm:prSet presAssocID="{72EB0410-D72D-489D-A8AC-E56A1FAB0DF3}" presName="textNode" presStyleLbl="bgShp" presStyleIdx="1" presStyleCnt="3"/>
      <dgm:spPr/>
      <dgm:t>
        <a:bodyPr/>
        <a:lstStyle/>
        <a:p>
          <a:endParaRPr lang="en-US"/>
        </a:p>
      </dgm:t>
    </dgm:pt>
    <dgm:pt modelId="{FC9FD6E3-6C52-4CD0-A4C9-27FCB61A5C68}" type="pres">
      <dgm:prSet presAssocID="{72EB0410-D72D-489D-A8AC-E56A1FAB0DF3}" presName="compChildNode" presStyleCnt="0"/>
      <dgm:spPr/>
    </dgm:pt>
    <dgm:pt modelId="{6A840ED4-36C4-4536-A26D-E82F4B123718}" type="pres">
      <dgm:prSet presAssocID="{72EB0410-D72D-489D-A8AC-E56A1FAB0DF3}" presName="theInnerList" presStyleCnt="0"/>
      <dgm:spPr/>
    </dgm:pt>
    <dgm:pt modelId="{3A8AAF33-5C01-4EB5-8F4E-8D0A2C77531A}" type="pres">
      <dgm:prSet presAssocID="{3940D181-B8AB-4C76-B208-3CC8B2612F58}" presName="childNode" presStyleLbl="node1" presStyleIdx="1" presStyleCnt="6" custScaleY="25000">
        <dgm:presLayoutVars>
          <dgm:bulletEnabled val="1"/>
        </dgm:presLayoutVars>
      </dgm:prSet>
      <dgm:spPr/>
      <dgm:t>
        <a:bodyPr/>
        <a:lstStyle/>
        <a:p>
          <a:endParaRPr lang="en-US"/>
        </a:p>
      </dgm:t>
    </dgm:pt>
    <dgm:pt modelId="{317FBB87-0E04-4974-A9DD-3B809EB368D3}" type="pres">
      <dgm:prSet presAssocID="{72EB0410-D72D-489D-A8AC-E56A1FAB0DF3}" presName="aSpace" presStyleCnt="0"/>
      <dgm:spPr/>
    </dgm:pt>
    <dgm:pt modelId="{E96F8243-340A-4F67-8885-27ABDEDA30FE}" type="pres">
      <dgm:prSet presAssocID="{7F2476CD-34B1-4B05-A3B4-DB6A097BAFA0}" presName="compNode" presStyleCnt="0"/>
      <dgm:spPr/>
    </dgm:pt>
    <dgm:pt modelId="{8F3C14F7-4D88-4C38-B101-0F91688196C0}" type="pres">
      <dgm:prSet presAssocID="{7F2476CD-34B1-4B05-A3B4-DB6A097BAFA0}" presName="aNode" presStyleLbl="bgShp" presStyleIdx="2" presStyleCnt="3"/>
      <dgm:spPr/>
      <dgm:t>
        <a:bodyPr/>
        <a:lstStyle/>
        <a:p>
          <a:endParaRPr lang="en-US"/>
        </a:p>
      </dgm:t>
    </dgm:pt>
    <dgm:pt modelId="{DBEB844A-EAE7-4FFD-8DB2-E6AED43973A1}" type="pres">
      <dgm:prSet presAssocID="{7F2476CD-34B1-4B05-A3B4-DB6A097BAFA0}" presName="textNode" presStyleLbl="bgShp" presStyleIdx="2" presStyleCnt="3"/>
      <dgm:spPr/>
      <dgm:t>
        <a:bodyPr/>
        <a:lstStyle/>
        <a:p>
          <a:endParaRPr lang="en-US"/>
        </a:p>
      </dgm:t>
    </dgm:pt>
    <dgm:pt modelId="{C4DBAFDD-9469-4AA8-AD79-B2DBE2E2F8C5}" type="pres">
      <dgm:prSet presAssocID="{7F2476CD-34B1-4B05-A3B4-DB6A097BAFA0}" presName="compChildNode" presStyleCnt="0"/>
      <dgm:spPr/>
    </dgm:pt>
    <dgm:pt modelId="{20E8DE0C-0AD5-40F0-B817-15D220574555}" type="pres">
      <dgm:prSet presAssocID="{7F2476CD-34B1-4B05-A3B4-DB6A097BAFA0}" presName="theInnerList" presStyleCnt="0"/>
      <dgm:spPr/>
    </dgm:pt>
    <dgm:pt modelId="{E951D413-587C-4B69-8AA8-7A442BC844FD}" type="pres">
      <dgm:prSet presAssocID="{AAC9BBCD-B131-4288-83CC-A503EBC433CF}" presName="childNode" presStyleLbl="node1" presStyleIdx="2" presStyleCnt="6" custLinFactNeighborX="-683" custLinFactNeighborY="-27995">
        <dgm:presLayoutVars>
          <dgm:bulletEnabled val="1"/>
        </dgm:presLayoutVars>
      </dgm:prSet>
      <dgm:spPr/>
      <dgm:t>
        <a:bodyPr/>
        <a:lstStyle/>
        <a:p>
          <a:endParaRPr lang="en-US"/>
        </a:p>
      </dgm:t>
    </dgm:pt>
    <dgm:pt modelId="{A6467ECC-0804-4B1E-B328-5DC41BA7DF09}" type="pres">
      <dgm:prSet presAssocID="{AAC9BBCD-B131-4288-83CC-A503EBC433CF}" presName="aSpace2" presStyleCnt="0"/>
      <dgm:spPr/>
    </dgm:pt>
    <dgm:pt modelId="{FCB9200C-54FC-48B2-B3E9-9C8B56F3B036}" type="pres">
      <dgm:prSet presAssocID="{A786826F-3DF8-4A28-A860-C82752734D3A}" presName="childNode" presStyleLbl="node1" presStyleIdx="3" presStyleCnt="6">
        <dgm:presLayoutVars>
          <dgm:bulletEnabled val="1"/>
        </dgm:presLayoutVars>
      </dgm:prSet>
      <dgm:spPr/>
      <dgm:t>
        <a:bodyPr/>
        <a:lstStyle/>
        <a:p>
          <a:endParaRPr lang="en-US"/>
        </a:p>
      </dgm:t>
    </dgm:pt>
    <dgm:pt modelId="{8A02D354-5114-49B1-9E58-BF47121FE52F}" type="pres">
      <dgm:prSet presAssocID="{A786826F-3DF8-4A28-A860-C82752734D3A}" presName="aSpace2" presStyleCnt="0"/>
      <dgm:spPr/>
    </dgm:pt>
    <dgm:pt modelId="{85F1BB53-0CFF-4219-AB04-BF4F8456610D}" type="pres">
      <dgm:prSet presAssocID="{6E9D3A89-7D0F-4BD2-BCED-E627D4FF6FE7}" presName="childNode" presStyleLbl="node1" presStyleIdx="4" presStyleCnt="6">
        <dgm:presLayoutVars>
          <dgm:bulletEnabled val="1"/>
        </dgm:presLayoutVars>
      </dgm:prSet>
      <dgm:spPr/>
      <dgm:t>
        <a:bodyPr/>
        <a:lstStyle/>
        <a:p>
          <a:endParaRPr lang="en-US"/>
        </a:p>
      </dgm:t>
    </dgm:pt>
    <dgm:pt modelId="{2C31C512-B280-4359-8A4A-3CDC22C7F288}" type="pres">
      <dgm:prSet presAssocID="{6E9D3A89-7D0F-4BD2-BCED-E627D4FF6FE7}" presName="aSpace2" presStyleCnt="0"/>
      <dgm:spPr/>
    </dgm:pt>
    <dgm:pt modelId="{40C8FFA9-2021-4D1F-B92A-9B27A1A35055}" type="pres">
      <dgm:prSet presAssocID="{63BD18F7-C61A-4BBE-AE64-EA6874056352}" presName="childNode" presStyleLbl="node1" presStyleIdx="5" presStyleCnt="6">
        <dgm:presLayoutVars>
          <dgm:bulletEnabled val="1"/>
        </dgm:presLayoutVars>
      </dgm:prSet>
      <dgm:spPr/>
      <dgm:t>
        <a:bodyPr/>
        <a:lstStyle/>
        <a:p>
          <a:endParaRPr lang="en-US"/>
        </a:p>
      </dgm:t>
    </dgm:pt>
  </dgm:ptLst>
  <dgm:cxnLst>
    <dgm:cxn modelId="{0CEE4060-BE5C-4653-89F0-8B226163E56A}" srcId="{7F2476CD-34B1-4B05-A3B4-DB6A097BAFA0}" destId="{6E9D3A89-7D0F-4BD2-BCED-E627D4FF6FE7}" srcOrd="2" destOrd="0" parTransId="{8DA4F59E-CCD6-4FFF-BF8F-59F27E985E4F}" sibTransId="{36044F4F-D206-452E-989B-F9522C063C5D}"/>
    <dgm:cxn modelId="{7C26A397-E9CB-4772-B8B9-B8D8E368765F}" type="presOf" srcId="{72EB0410-D72D-489D-A8AC-E56A1FAB0DF3}" destId="{E3D7D724-7D38-4D70-8663-169D409D4A03}" srcOrd="1" destOrd="0" presId="urn:microsoft.com/office/officeart/2005/8/layout/lProcess2"/>
    <dgm:cxn modelId="{151B7449-E39A-48FE-83FC-DDCE01AE8D0A}" type="presOf" srcId="{72EB0410-D72D-489D-A8AC-E56A1FAB0DF3}" destId="{DABEA9E9-9F46-4CD6-9F0B-F0ECDB9919E2}" srcOrd="0" destOrd="0" presId="urn:microsoft.com/office/officeart/2005/8/layout/lProcess2"/>
    <dgm:cxn modelId="{B2417F32-C272-4E81-9ED3-293A6A3E6441}" srcId="{E8EF023E-8AF2-48EF-812E-68217607796F}" destId="{7F2476CD-34B1-4B05-A3B4-DB6A097BAFA0}" srcOrd="2" destOrd="0" parTransId="{64BEA22F-CFA4-4C52-A0B9-AC12288F9CE0}" sibTransId="{106CBC8C-C5B6-4BEC-8922-A2E3CC7A484F}"/>
    <dgm:cxn modelId="{9842582A-5E9E-4EC5-A826-7204C24783A7}" type="presOf" srcId="{63BD18F7-C61A-4BBE-AE64-EA6874056352}" destId="{40C8FFA9-2021-4D1F-B92A-9B27A1A35055}" srcOrd="0" destOrd="0" presId="urn:microsoft.com/office/officeart/2005/8/layout/lProcess2"/>
    <dgm:cxn modelId="{3A4AD4FA-2B8F-4E4C-A119-D35D3DFEA398}" type="presOf" srcId="{A786826F-3DF8-4A28-A860-C82752734D3A}" destId="{FCB9200C-54FC-48B2-B3E9-9C8B56F3B036}" srcOrd="0" destOrd="0" presId="urn:microsoft.com/office/officeart/2005/8/layout/lProcess2"/>
    <dgm:cxn modelId="{9CCD3959-6F85-4ECF-AD7F-DEE5E681173D}" type="presOf" srcId="{CC568FC8-9009-46D1-A7D5-EC5C84B85660}" destId="{A9136D73-D33C-4903-AA16-4A37583383F9}" srcOrd="0" destOrd="0" presId="urn:microsoft.com/office/officeart/2005/8/layout/lProcess2"/>
    <dgm:cxn modelId="{1850BAD5-4FB6-4570-985A-30B3291D7B78}" srcId="{E5DB8888-AEFF-47F2-9E90-9DCE68E86FC8}" destId="{CC568FC8-9009-46D1-A7D5-EC5C84B85660}" srcOrd="0" destOrd="0" parTransId="{9C7A4C17-CAA6-4DCE-9699-4407FEF15961}" sibTransId="{1822968F-3FAE-4566-9519-DB4C7F37B604}"/>
    <dgm:cxn modelId="{F17F495B-2B92-4A64-9329-2B23640F7C89}" srcId="{E8EF023E-8AF2-48EF-812E-68217607796F}" destId="{72EB0410-D72D-489D-A8AC-E56A1FAB0DF3}" srcOrd="1" destOrd="0" parTransId="{8237016E-55BB-4A55-ACA1-D1B1BFC55641}" sibTransId="{D861B8F7-7EA7-41D3-B04E-9626587CD009}"/>
    <dgm:cxn modelId="{B87DD7A4-F2AA-43D4-BFE8-76BC887D2B98}" srcId="{72EB0410-D72D-489D-A8AC-E56A1FAB0DF3}" destId="{3940D181-B8AB-4C76-B208-3CC8B2612F58}" srcOrd="0" destOrd="0" parTransId="{3DB5EC37-EDA8-4341-8E94-2DA0B8959EC0}" sibTransId="{3EBB82D8-31E5-4BBB-A46A-68D9C42BB6EE}"/>
    <dgm:cxn modelId="{A82E808C-B4F2-488E-958D-E24E7DAF8A30}" type="presOf" srcId="{AAC9BBCD-B131-4288-83CC-A503EBC433CF}" destId="{E951D413-587C-4B69-8AA8-7A442BC844FD}" srcOrd="0" destOrd="0" presId="urn:microsoft.com/office/officeart/2005/8/layout/lProcess2"/>
    <dgm:cxn modelId="{7D383DE1-57AD-4436-9DD0-BC99BD15646E}" type="presOf" srcId="{3940D181-B8AB-4C76-B208-3CC8B2612F58}" destId="{3A8AAF33-5C01-4EB5-8F4E-8D0A2C77531A}" srcOrd="0" destOrd="0" presId="urn:microsoft.com/office/officeart/2005/8/layout/lProcess2"/>
    <dgm:cxn modelId="{96E27D2F-A5C2-478F-A0A9-544718A27334}" srcId="{7F2476CD-34B1-4B05-A3B4-DB6A097BAFA0}" destId="{A786826F-3DF8-4A28-A860-C82752734D3A}" srcOrd="1" destOrd="0" parTransId="{F56743E5-2634-44DD-BD2B-F49AD1A7EA4C}" sibTransId="{F337FCE0-6A34-48D6-B2C6-0A67BB3ECC42}"/>
    <dgm:cxn modelId="{11FC958D-BAC8-4A6C-A47C-4EA055E3E595}" type="presOf" srcId="{E8EF023E-8AF2-48EF-812E-68217607796F}" destId="{250AA568-F954-48BC-A365-42C7ABEB9AEB}" srcOrd="0" destOrd="0" presId="urn:microsoft.com/office/officeart/2005/8/layout/lProcess2"/>
    <dgm:cxn modelId="{959A8FD6-FB03-4F21-8697-6640D05BB3B6}" srcId="{7F2476CD-34B1-4B05-A3B4-DB6A097BAFA0}" destId="{63BD18F7-C61A-4BBE-AE64-EA6874056352}" srcOrd="3" destOrd="0" parTransId="{EB5BD59F-7CB4-468C-A85B-AD7F4BC36E51}" sibTransId="{807EEDB3-FE93-48BC-B3D8-F25379FFA0FA}"/>
    <dgm:cxn modelId="{EEA18D7B-5B12-45F9-B4DB-A462174FBA93}" srcId="{E8EF023E-8AF2-48EF-812E-68217607796F}" destId="{E5DB8888-AEFF-47F2-9E90-9DCE68E86FC8}" srcOrd="0" destOrd="0" parTransId="{AA7704E6-D763-490C-BC71-221D8EF61D24}" sibTransId="{7802CEE8-2363-4408-8CF5-F231C6E30D5F}"/>
    <dgm:cxn modelId="{B3370182-6644-4880-B3B2-0344DAD4D859}" srcId="{7F2476CD-34B1-4B05-A3B4-DB6A097BAFA0}" destId="{AAC9BBCD-B131-4288-83CC-A503EBC433CF}" srcOrd="0" destOrd="0" parTransId="{DDBA219A-29BC-432E-9A4B-97E414269853}" sibTransId="{FAA90A73-1F90-498F-8365-60362396F619}"/>
    <dgm:cxn modelId="{2C482A80-257B-437F-A69D-6CBEA56ABDA8}" type="presOf" srcId="{6E9D3A89-7D0F-4BD2-BCED-E627D4FF6FE7}" destId="{85F1BB53-0CFF-4219-AB04-BF4F8456610D}" srcOrd="0" destOrd="0" presId="urn:microsoft.com/office/officeart/2005/8/layout/lProcess2"/>
    <dgm:cxn modelId="{853CABF2-09FD-4A0C-9196-BDFE970D7D61}" type="presOf" srcId="{7F2476CD-34B1-4B05-A3B4-DB6A097BAFA0}" destId="{DBEB844A-EAE7-4FFD-8DB2-E6AED43973A1}" srcOrd="1" destOrd="0" presId="urn:microsoft.com/office/officeart/2005/8/layout/lProcess2"/>
    <dgm:cxn modelId="{E28A4865-3FFF-4CB4-A896-FBF7E31DCEF9}" type="presOf" srcId="{E5DB8888-AEFF-47F2-9E90-9DCE68E86FC8}" destId="{4FBC6B15-4D8F-496D-8476-0126B7155632}" srcOrd="0" destOrd="0" presId="urn:microsoft.com/office/officeart/2005/8/layout/lProcess2"/>
    <dgm:cxn modelId="{78EDC2BB-895E-4409-8CCB-4D466334703B}" type="presOf" srcId="{E5DB8888-AEFF-47F2-9E90-9DCE68E86FC8}" destId="{640CF1E6-18AF-4652-A125-9EC04E55763E}" srcOrd="1" destOrd="0" presId="urn:microsoft.com/office/officeart/2005/8/layout/lProcess2"/>
    <dgm:cxn modelId="{46F31A7F-F541-4AEC-A771-A4AFA6AE5214}" type="presOf" srcId="{7F2476CD-34B1-4B05-A3B4-DB6A097BAFA0}" destId="{8F3C14F7-4D88-4C38-B101-0F91688196C0}" srcOrd="0" destOrd="0" presId="urn:microsoft.com/office/officeart/2005/8/layout/lProcess2"/>
    <dgm:cxn modelId="{50D9C07D-9633-4D93-B7C6-DB0403DE3E43}" type="presParOf" srcId="{250AA568-F954-48BC-A365-42C7ABEB9AEB}" destId="{88BD2CC3-EDF4-48D1-AF67-32FA195A059F}" srcOrd="0" destOrd="0" presId="urn:microsoft.com/office/officeart/2005/8/layout/lProcess2"/>
    <dgm:cxn modelId="{BC8E1AEA-9198-4702-8845-18605850C6E0}" type="presParOf" srcId="{88BD2CC3-EDF4-48D1-AF67-32FA195A059F}" destId="{4FBC6B15-4D8F-496D-8476-0126B7155632}" srcOrd="0" destOrd="0" presId="urn:microsoft.com/office/officeart/2005/8/layout/lProcess2"/>
    <dgm:cxn modelId="{90DF71AC-60A3-49CA-88A6-47E496D7E28D}" type="presParOf" srcId="{88BD2CC3-EDF4-48D1-AF67-32FA195A059F}" destId="{640CF1E6-18AF-4652-A125-9EC04E55763E}" srcOrd="1" destOrd="0" presId="urn:microsoft.com/office/officeart/2005/8/layout/lProcess2"/>
    <dgm:cxn modelId="{BA13BAF5-B985-469E-84CD-5E2685F48F9F}" type="presParOf" srcId="{88BD2CC3-EDF4-48D1-AF67-32FA195A059F}" destId="{A818AF91-9A13-4EA1-8EED-8DCF7DAD9A6B}" srcOrd="2" destOrd="0" presId="urn:microsoft.com/office/officeart/2005/8/layout/lProcess2"/>
    <dgm:cxn modelId="{1A4CCEBC-7C4A-47A1-9419-C48CD16BD6F9}" type="presParOf" srcId="{A818AF91-9A13-4EA1-8EED-8DCF7DAD9A6B}" destId="{D33428B1-2EC8-4511-A250-460C8C8CF082}" srcOrd="0" destOrd="0" presId="urn:microsoft.com/office/officeart/2005/8/layout/lProcess2"/>
    <dgm:cxn modelId="{EC4CF7A9-9D62-4F9F-9178-280E5274B7EE}" type="presParOf" srcId="{D33428B1-2EC8-4511-A250-460C8C8CF082}" destId="{A9136D73-D33C-4903-AA16-4A37583383F9}" srcOrd="0" destOrd="0" presId="urn:microsoft.com/office/officeart/2005/8/layout/lProcess2"/>
    <dgm:cxn modelId="{5EA35298-DA1F-4041-BE7F-856CEE8DD361}" type="presParOf" srcId="{250AA568-F954-48BC-A365-42C7ABEB9AEB}" destId="{9F1BD947-23D8-43A8-A220-461D60427EFB}" srcOrd="1" destOrd="0" presId="urn:microsoft.com/office/officeart/2005/8/layout/lProcess2"/>
    <dgm:cxn modelId="{6E6A2326-099C-4DFE-9AB5-D77529B44A54}" type="presParOf" srcId="{250AA568-F954-48BC-A365-42C7ABEB9AEB}" destId="{E92057E5-99F9-4E42-8C62-81B193305981}" srcOrd="2" destOrd="0" presId="urn:microsoft.com/office/officeart/2005/8/layout/lProcess2"/>
    <dgm:cxn modelId="{CD074534-46A9-43AA-9EC5-0BDA51160640}" type="presParOf" srcId="{E92057E5-99F9-4E42-8C62-81B193305981}" destId="{DABEA9E9-9F46-4CD6-9F0B-F0ECDB9919E2}" srcOrd="0" destOrd="0" presId="urn:microsoft.com/office/officeart/2005/8/layout/lProcess2"/>
    <dgm:cxn modelId="{016E8476-CC17-4042-B112-6FF0E5F68B34}" type="presParOf" srcId="{E92057E5-99F9-4E42-8C62-81B193305981}" destId="{E3D7D724-7D38-4D70-8663-169D409D4A03}" srcOrd="1" destOrd="0" presId="urn:microsoft.com/office/officeart/2005/8/layout/lProcess2"/>
    <dgm:cxn modelId="{ECA04D93-6094-47CE-8C73-5A7F1ADC3165}" type="presParOf" srcId="{E92057E5-99F9-4E42-8C62-81B193305981}" destId="{FC9FD6E3-6C52-4CD0-A4C9-27FCB61A5C68}" srcOrd="2" destOrd="0" presId="urn:microsoft.com/office/officeart/2005/8/layout/lProcess2"/>
    <dgm:cxn modelId="{68DD23E6-A4AE-4FC0-88A8-678123D99033}" type="presParOf" srcId="{FC9FD6E3-6C52-4CD0-A4C9-27FCB61A5C68}" destId="{6A840ED4-36C4-4536-A26D-E82F4B123718}" srcOrd="0" destOrd="0" presId="urn:microsoft.com/office/officeart/2005/8/layout/lProcess2"/>
    <dgm:cxn modelId="{81E64BFC-E212-4FF4-87E4-B903FC69F662}" type="presParOf" srcId="{6A840ED4-36C4-4536-A26D-E82F4B123718}" destId="{3A8AAF33-5C01-4EB5-8F4E-8D0A2C77531A}" srcOrd="0" destOrd="0" presId="urn:microsoft.com/office/officeart/2005/8/layout/lProcess2"/>
    <dgm:cxn modelId="{A85F976E-1209-49CF-8D38-8A551059A860}" type="presParOf" srcId="{250AA568-F954-48BC-A365-42C7ABEB9AEB}" destId="{317FBB87-0E04-4974-A9DD-3B809EB368D3}" srcOrd="3" destOrd="0" presId="urn:microsoft.com/office/officeart/2005/8/layout/lProcess2"/>
    <dgm:cxn modelId="{242473B5-34B2-4C3D-998B-73017F3D37BA}" type="presParOf" srcId="{250AA568-F954-48BC-A365-42C7ABEB9AEB}" destId="{E96F8243-340A-4F67-8885-27ABDEDA30FE}" srcOrd="4" destOrd="0" presId="urn:microsoft.com/office/officeart/2005/8/layout/lProcess2"/>
    <dgm:cxn modelId="{C9B3CE99-1E8F-45C3-A583-72D4D1DC0D02}" type="presParOf" srcId="{E96F8243-340A-4F67-8885-27ABDEDA30FE}" destId="{8F3C14F7-4D88-4C38-B101-0F91688196C0}" srcOrd="0" destOrd="0" presId="urn:microsoft.com/office/officeart/2005/8/layout/lProcess2"/>
    <dgm:cxn modelId="{8E44EA07-DCEE-4EE6-BAB0-38011721DD01}" type="presParOf" srcId="{E96F8243-340A-4F67-8885-27ABDEDA30FE}" destId="{DBEB844A-EAE7-4FFD-8DB2-E6AED43973A1}" srcOrd="1" destOrd="0" presId="urn:microsoft.com/office/officeart/2005/8/layout/lProcess2"/>
    <dgm:cxn modelId="{9ECCBC97-E180-4163-8AA1-09AD78F5DA92}" type="presParOf" srcId="{E96F8243-340A-4F67-8885-27ABDEDA30FE}" destId="{C4DBAFDD-9469-4AA8-AD79-B2DBE2E2F8C5}" srcOrd="2" destOrd="0" presId="urn:microsoft.com/office/officeart/2005/8/layout/lProcess2"/>
    <dgm:cxn modelId="{EFB0277D-B609-4B5C-80C2-E041BAAD43D9}" type="presParOf" srcId="{C4DBAFDD-9469-4AA8-AD79-B2DBE2E2F8C5}" destId="{20E8DE0C-0AD5-40F0-B817-15D220574555}" srcOrd="0" destOrd="0" presId="urn:microsoft.com/office/officeart/2005/8/layout/lProcess2"/>
    <dgm:cxn modelId="{8F459080-01D2-4DC1-9F6F-361A88E2A0FB}" type="presParOf" srcId="{20E8DE0C-0AD5-40F0-B817-15D220574555}" destId="{E951D413-587C-4B69-8AA8-7A442BC844FD}" srcOrd="0" destOrd="0" presId="urn:microsoft.com/office/officeart/2005/8/layout/lProcess2"/>
    <dgm:cxn modelId="{6438E4EF-7A48-4DCF-83FA-FD663ABE3B76}" type="presParOf" srcId="{20E8DE0C-0AD5-40F0-B817-15D220574555}" destId="{A6467ECC-0804-4B1E-B328-5DC41BA7DF09}" srcOrd="1" destOrd="0" presId="urn:microsoft.com/office/officeart/2005/8/layout/lProcess2"/>
    <dgm:cxn modelId="{D06369D5-5549-4EC3-BDDA-B9C22A667A2B}" type="presParOf" srcId="{20E8DE0C-0AD5-40F0-B817-15D220574555}" destId="{FCB9200C-54FC-48B2-B3E9-9C8B56F3B036}" srcOrd="2" destOrd="0" presId="urn:microsoft.com/office/officeart/2005/8/layout/lProcess2"/>
    <dgm:cxn modelId="{5029EFD7-B084-44E6-93E0-90F2DD39DC33}" type="presParOf" srcId="{20E8DE0C-0AD5-40F0-B817-15D220574555}" destId="{8A02D354-5114-49B1-9E58-BF47121FE52F}" srcOrd="3" destOrd="0" presId="urn:microsoft.com/office/officeart/2005/8/layout/lProcess2"/>
    <dgm:cxn modelId="{B58637AF-0A46-4B1E-AAF0-3F055AE7B45A}" type="presParOf" srcId="{20E8DE0C-0AD5-40F0-B817-15D220574555}" destId="{85F1BB53-0CFF-4219-AB04-BF4F8456610D}" srcOrd="4" destOrd="0" presId="urn:microsoft.com/office/officeart/2005/8/layout/lProcess2"/>
    <dgm:cxn modelId="{EB6206BB-76FF-451F-B68F-5BC962658E28}" type="presParOf" srcId="{20E8DE0C-0AD5-40F0-B817-15D220574555}" destId="{2C31C512-B280-4359-8A4A-3CDC22C7F288}" srcOrd="5" destOrd="0" presId="urn:microsoft.com/office/officeart/2005/8/layout/lProcess2"/>
    <dgm:cxn modelId="{DF7723E0-13C3-404A-A679-F51831C04E8D}" type="presParOf" srcId="{20E8DE0C-0AD5-40F0-B817-15D220574555}" destId="{40C8FFA9-2021-4D1F-B92A-9B27A1A35055}" srcOrd="6"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0.52428</cdr:x>
      <cdr:y>0.19307</cdr:y>
    </cdr:from>
    <cdr:to>
      <cdr:x>0.889</cdr:x>
      <cdr:y>0.26375</cdr:y>
    </cdr:to>
    <cdr:sp macro="" textlink="">
      <cdr:nvSpPr>
        <cdr:cNvPr id="2" name="Right Arrow 1"/>
        <cdr:cNvSpPr/>
      </cdr:nvSpPr>
      <cdr:spPr bwMode="auto">
        <a:xfrm xmlns:a="http://schemas.openxmlformats.org/drawingml/2006/main">
          <a:off x="4478868" y="1017586"/>
          <a:ext cx="3115733" cy="372534"/>
        </a:xfrm>
        <a:prstGeom xmlns:a="http://schemas.openxmlformats.org/drawingml/2006/main" prst="rightArrow">
          <a:avLst/>
        </a:prstGeom>
        <a:gradFill xmlns:a="http://schemas.openxmlformats.org/drawingml/2006/main"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xmlns:a="http://schemas.openxmlformats.org/drawingml/2006/mai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xmlns:a="http://schemas.openxmlformats.org/drawingml/2006/main"/>
        <a:scene3d xmlns:a="http://schemas.openxmlformats.org/drawingml/2006/main">
          <a:camera prst="orthographicFront" fov="0">
            <a:rot lat="0" lon="0" rev="0"/>
          </a:camera>
          <a:lightRig rig="glow" dir="t">
            <a:rot lat="0" lon="0" rev="6360000"/>
          </a:lightRig>
        </a:scene3d>
        <a:sp3d xmlns:a="http://schemas.openxmlformats.org/drawingml/2006/main" contourW="1000" prstMaterial="flat">
          <a:contourClr>
            <a:schemeClr val="accent1">
              <a:satMod val="300000"/>
            </a:schemeClr>
          </a:contourClr>
        </a:sp3d>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r>
            <a:rPr lang="en-US" sz="1050" b="1" i="1" dirty="0" smtClean="0"/>
            <a:t>Clean Install Battery Life Is Better</a:t>
          </a:r>
          <a:endParaRPr lang="en-US" sz="105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0.23719</cdr:x>
      <cdr:y>0.27717</cdr:y>
    </cdr:from>
    <cdr:to>
      <cdr:x>0.44601</cdr:x>
      <cdr:y>0.37184</cdr:y>
    </cdr:to>
    <cdr:sp macro="" textlink="">
      <cdr:nvSpPr>
        <cdr:cNvPr id="2" name="TextBox 7"/>
        <cdr:cNvSpPr txBox="1"/>
      </cdr:nvSpPr>
      <cdr:spPr>
        <a:xfrm xmlns:a="http://schemas.openxmlformats.org/drawingml/2006/main">
          <a:off x="1100169" y="1351723"/>
          <a:ext cx="968535"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Segoe"/>
            </a:defRPr>
          </a:lvl1pPr>
          <a:lvl2pPr marL="457200" algn="l" defTabSz="914400" rtl="0" eaLnBrk="1" latinLnBrk="0" hangingPunct="1">
            <a:defRPr sz="1800" kern="1200">
              <a:solidFill>
                <a:srgbClr val="FFFFFF"/>
              </a:solidFill>
              <a:latin typeface="Segoe"/>
            </a:defRPr>
          </a:lvl2pPr>
          <a:lvl3pPr marL="914400" algn="l" defTabSz="914400" rtl="0" eaLnBrk="1" latinLnBrk="0" hangingPunct="1">
            <a:defRPr sz="1800" kern="1200">
              <a:solidFill>
                <a:srgbClr val="FFFFFF"/>
              </a:solidFill>
              <a:latin typeface="Segoe"/>
            </a:defRPr>
          </a:lvl3pPr>
          <a:lvl4pPr marL="1371600" algn="l" defTabSz="914400" rtl="0" eaLnBrk="1" latinLnBrk="0" hangingPunct="1">
            <a:defRPr sz="1800" kern="1200">
              <a:solidFill>
                <a:srgbClr val="FFFFFF"/>
              </a:solidFill>
              <a:latin typeface="Segoe"/>
            </a:defRPr>
          </a:lvl4pPr>
          <a:lvl5pPr marL="1828800" algn="l" defTabSz="914400" rtl="0" eaLnBrk="1" latinLnBrk="0" hangingPunct="1">
            <a:defRPr sz="1800" kern="1200">
              <a:solidFill>
                <a:srgbClr val="FFFFFF"/>
              </a:solidFill>
              <a:latin typeface="Segoe"/>
            </a:defRPr>
          </a:lvl5pPr>
          <a:lvl6pPr marL="2286000" algn="l" defTabSz="914400" rtl="0" eaLnBrk="1" latinLnBrk="0" hangingPunct="1">
            <a:defRPr sz="1800" kern="1200">
              <a:solidFill>
                <a:srgbClr val="FFFFFF"/>
              </a:solidFill>
              <a:latin typeface="Segoe"/>
            </a:defRPr>
          </a:lvl6pPr>
          <a:lvl7pPr marL="2743200" algn="l" defTabSz="914400" rtl="0" eaLnBrk="1" latinLnBrk="0" hangingPunct="1">
            <a:defRPr sz="1800" kern="1200">
              <a:solidFill>
                <a:srgbClr val="FFFFFF"/>
              </a:solidFill>
              <a:latin typeface="Segoe"/>
            </a:defRPr>
          </a:lvl7pPr>
          <a:lvl8pPr marL="3200400" algn="l" defTabSz="914400" rtl="0" eaLnBrk="1" latinLnBrk="0" hangingPunct="1">
            <a:defRPr sz="1800" kern="1200">
              <a:solidFill>
                <a:srgbClr val="FFFFFF"/>
              </a:solidFill>
              <a:latin typeface="Segoe"/>
            </a:defRPr>
          </a:lvl8pPr>
          <a:lvl9pPr marL="3657600" algn="l" defTabSz="914400" rtl="0" eaLnBrk="1" latinLnBrk="0" hangingPunct="1">
            <a:defRPr sz="1800" kern="1200">
              <a:solidFill>
                <a:srgbClr val="FFFFFF"/>
              </a:solidFill>
              <a:latin typeface="Segoe"/>
            </a:defRPr>
          </a:lvl9pPr>
        </a:lstStyle>
        <a:p xmlns:a="http://schemas.openxmlformats.org/drawingml/2006/main">
          <a:r>
            <a:rPr lang="en-US" sz="2400" dirty="0" smtClean="0">
              <a:solidFill>
                <a:srgbClr val="FFFFFF"/>
              </a:solidFill>
              <a:effectLst>
                <a:outerShdw blurRad="38100" dist="38100" dir="2700000" algn="tl">
                  <a:srgbClr val="000000">
                    <a:alpha val="43137"/>
                  </a:srgbClr>
                </a:outerShdw>
              </a:effectLst>
              <a:latin typeface="Trebuchet MS" pitchFamily="34" charset="0"/>
            </a:rPr>
            <a:t>12.5%</a:t>
          </a:r>
        </a:p>
      </cdr:txBody>
    </cdr:sp>
  </cdr:relSizeAnchor>
  <cdr:relSizeAnchor xmlns:cdr="http://schemas.openxmlformats.org/drawingml/2006/chartDrawing">
    <cdr:from>
      <cdr:x>0.45184</cdr:x>
      <cdr:y>0.22554</cdr:y>
    </cdr:from>
    <cdr:to>
      <cdr:x>0.66066</cdr:x>
      <cdr:y>0.32021</cdr:y>
    </cdr:to>
    <cdr:sp macro="" textlink="">
      <cdr:nvSpPr>
        <cdr:cNvPr id="3" name="TextBox 7"/>
        <cdr:cNvSpPr txBox="1"/>
      </cdr:nvSpPr>
      <cdr:spPr>
        <a:xfrm xmlns:a="http://schemas.openxmlformats.org/drawingml/2006/main">
          <a:off x="2095767" y="1099930"/>
          <a:ext cx="968535"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Segoe"/>
            </a:defRPr>
          </a:lvl1pPr>
          <a:lvl2pPr marL="457200" indent="0">
            <a:defRPr sz="1100">
              <a:latin typeface="Segoe"/>
            </a:defRPr>
          </a:lvl2pPr>
          <a:lvl3pPr marL="914400" indent="0">
            <a:defRPr sz="1100">
              <a:latin typeface="Segoe"/>
            </a:defRPr>
          </a:lvl3pPr>
          <a:lvl4pPr marL="1371600" indent="0">
            <a:defRPr sz="1100">
              <a:latin typeface="Segoe"/>
            </a:defRPr>
          </a:lvl4pPr>
          <a:lvl5pPr marL="1828800" indent="0">
            <a:defRPr sz="1100">
              <a:latin typeface="Segoe"/>
            </a:defRPr>
          </a:lvl5pPr>
          <a:lvl6pPr marL="2286000" indent="0">
            <a:defRPr sz="1100">
              <a:latin typeface="Segoe"/>
            </a:defRPr>
          </a:lvl6pPr>
          <a:lvl7pPr marL="2743200" indent="0">
            <a:defRPr sz="1100">
              <a:latin typeface="Segoe"/>
            </a:defRPr>
          </a:lvl7pPr>
          <a:lvl8pPr marL="3200400" indent="0">
            <a:defRPr sz="1100">
              <a:latin typeface="Segoe"/>
            </a:defRPr>
          </a:lvl8pPr>
          <a:lvl9pPr marL="3657600" indent="0">
            <a:defRPr sz="1100">
              <a:latin typeface="Segoe"/>
            </a:defRPr>
          </a:lvl9pPr>
        </a:lstStyle>
        <a:p xmlns:a="http://schemas.openxmlformats.org/drawingml/2006/main">
          <a:r>
            <a:rPr lang="en-US" sz="2400" dirty="0" smtClean="0">
              <a:solidFill>
                <a:srgbClr val="FFFFFF"/>
              </a:solidFill>
              <a:effectLst>
                <a:outerShdw blurRad="38100" dist="38100" dir="2700000" algn="tl">
                  <a:srgbClr val="000000">
                    <a:alpha val="43137"/>
                  </a:srgbClr>
                </a:outerShdw>
              </a:effectLst>
              <a:latin typeface="Trebuchet MS" pitchFamily="34" charset="0"/>
            </a:rPr>
            <a:t>11.5%</a:t>
          </a:r>
        </a:p>
      </cdr:txBody>
    </cdr:sp>
  </cdr:relSizeAnchor>
  <cdr:relSizeAnchor xmlns:cdr="http://schemas.openxmlformats.org/drawingml/2006/chartDrawing">
    <cdr:from>
      <cdr:x>0.67696</cdr:x>
      <cdr:y>0.24457</cdr:y>
    </cdr:from>
    <cdr:to>
      <cdr:x>0.88577</cdr:x>
      <cdr:y>0.33923</cdr:y>
    </cdr:to>
    <cdr:sp macro="" textlink="">
      <cdr:nvSpPr>
        <cdr:cNvPr id="4" name="TextBox 7"/>
        <cdr:cNvSpPr txBox="1"/>
      </cdr:nvSpPr>
      <cdr:spPr>
        <a:xfrm xmlns:a="http://schemas.openxmlformats.org/drawingml/2006/main">
          <a:off x="3139911" y="1192695"/>
          <a:ext cx="968535"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Segoe"/>
            </a:defRPr>
          </a:lvl1pPr>
          <a:lvl2pPr marL="457200" indent="0">
            <a:defRPr sz="1100">
              <a:latin typeface="Segoe"/>
            </a:defRPr>
          </a:lvl2pPr>
          <a:lvl3pPr marL="914400" indent="0">
            <a:defRPr sz="1100">
              <a:latin typeface="Segoe"/>
            </a:defRPr>
          </a:lvl3pPr>
          <a:lvl4pPr marL="1371600" indent="0">
            <a:defRPr sz="1100">
              <a:latin typeface="Segoe"/>
            </a:defRPr>
          </a:lvl4pPr>
          <a:lvl5pPr marL="1828800" indent="0">
            <a:defRPr sz="1100">
              <a:latin typeface="Segoe"/>
            </a:defRPr>
          </a:lvl5pPr>
          <a:lvl6pPr marL="2286000" indent="0">
            <a:defRPr sz="1100">
              <a:latin typeface="Segoe"/>
            </a:defRPr>
          </a:lvl6pPr>
          <a:lvl7pPr marL="2743200" indent="0">
            <a:defRPr sz="1100">
              <a:latin typeface="Segoe"/>
            </a:defRPr>
          </a:lvl7pPr>
          <a:lvl8pPr marL="3200400" indent="0">
            <a:defRPr sz="1100">
              <a:latin typeface="Segoe"/>
            </a:defRPr>
          </a:lvl8pPr>
          <a:lvl9pPr marL="3657600" indent="0">
            <a:defRPr sz="1100">
              <a:latin typeface="Segoe"/>
            </a:defRPr>
          </a:lvl9pPr>
        </a:lstStyle>
        <a:p xmlns:a="http://schemas.openxmlformats.org/drawingml/2006/main">
          <a:r>
            <a:rPr lang="en-US" sz="2400" dirty="0" smtClean="0">
              <a:solidFill>
                <a:srgbClr val="FFFFFF"/>
              </a:solidFill>
              <a:effectLst>
                <a:outerShdw blurRad="38100" dist="38100" dir="2700000" algn="tl">
                  <a:srgbClr val="000000">
                    <a:alpha val="43137"/>
                  </a:srgbClr>
                </a:outerShdw>
              </a:effectLst>
              <a:latin typeface="Trebuchet MS" pitchFamily="34" charset="0"/>
            </a:rPr>
            <a:t>15.4%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901C8-A22D-4A81-8B67-D58E3788E2D5}" type="datetimeFigureOut">
              <a:rPr lang="en-US" smtClean="0"/>
              <a:pPr/>
              <a:t>11/11/2008</a:t>
            </a:fld>
            <a:endParaRPr lang="en-US"/>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defTabSz="914027" eaLnBrk="0" hangingPunct="0"/>
            <a:r>
              <a:rPr lang="en-US" sz="400" dirty="0" smtClean="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400" dirty="0" smtClean="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smtClean="0">
                <a:solidFill>
                  <a:schemeClr val="tx2"/>
                </a:solidFill>
                <a:latin typeface="Trebuchet MS" pitchFamily="34" charset="0"/>
                <a:cs typeface="Arial" charset="0"/>
              </a:rPr>
            </a:br>
            <a:r>
              <a:rPr lang="en-US" sz="400" dirty="0" smtClean="0">
                <a:solidFill>
                  <a:schemeClr val="tx2"/>
                </a:solidFill>
                <a:latin typeface="Trebuchet MS" pitchFamily="34" charset="0"/>
                <a:cs typeface="Arial" charset="0"/>
              </a:rPr>
              <a:t>MICROSOFT MAKES NO WARRANTIES, EXPRESS, IMPLIED OR STATUTORY, AS TO THE INFORMATION IN THIS PRESENTATION.</a:t>
            </a:r>
          </a:p>
          <a:p>
            <a:endParaRPr lang="en-US" sz="9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353589-402F-4DD3-96C7-02A85E4EC8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p>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B5B42-7282-4A63-A2D3-2581CFB022C7}"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algn="l">
              <a:defRPr sz="500"/>
            </a:lvl1pPr>
          </a:lstStyle>
          <a:p>
            <a:pPr defTabSz="914027" eaLnBrk="0" hangingPunct="0"/>
            <a:r>
              <a:rPr lang="en-US" dirty="0" smtClean="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400" dirty="0" smtClean="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smtClean="0">
                <a:solidFill>
                  <a:schemeClr val="tx2"/>
                </a:solidFill>
                <a:latin typeface="Trebuchet MS" pitchFamily="34" charset="0"/>
                <a:cs typeface="Arial" charset="0"/>
              </a:rPr>
            </a:br>
            <a:r>
              <a:rPr lang="en-US" sz="400" dirty="0" smtClean="0">
                <a:solidFill>
                  <a:schemeClr val="tx2"/>
                </a:solidFill>
                <a:latin typeface="Trebuchet MS" pitchFamily="34" charset="0"/>
                <a:cs typeface="Arial" charset="0"/>
              </a:rPr>
              <a:t>MICROSOFT MAKES NO WARRANTIES, EXPRESS, IMPLIED OR STATUTORY, AS TO THE INFORMATION IN THIS PRESENTATION.</a:t>
            </a:r>
          </a:p>
          <a:p>
            <a:endParaRPr lang="en-US" sz="40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AD119-2930-40F7-976D-2C12C8F7FA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AD119-2930-40F7-976D-2C12C8F7FA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AD119-2930-40F7-976D-2C12C8F7FA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EE127-7F83-40E2-8B4A-F215F36110FD}" type="slidenum">
              <a:rPr lang="en-US"/>
              <a:pPr/>
              <a:t>20</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EAD65-50F8-4748-BEBD-FA238FAD79C1}" type="slidenum">
              <a:rPr lang="en-US"/>
              <a:pPr/>
              <a:t>25</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31235-F1DE-4C6B-9A73-6B2A616FFEDB}" type="slidenum">
              <a:rPr lang="en-US"/>
              <a:pPr/>
              <a:t>26</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AD119-2930-40F7-976D-2C12C8F7FA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Trebuchet MS" pitchFamily="34" charset="0"/>
              </a:rPr>
            </a:br>
            <a:r>
              <a:rPr lang="en-US" smtClean="0">
                <a:solidFill>
                  <a:srgbClr val="000000"/>
                </a:solidFill>
                <a:latin typeface="Trebuchet MS" pitchFamily="34" charset="0"/>
              </a:rPr>
              <a:t>MICROSOFT MAKES NO WARRANTIES, EXPRESS, IMPLIED OR STATUTORY, AS TO THE INFORMATION IN THIS PRESENTATION.</a:t>
            </a:r>
            <a:endParaRPr lang="en-US" dirty="0" smtClean="0">
              <a:solidFill>
                <a:srgbClr val="000000"/>
              </a:solidFill>
              <a:latin typeface="Trebuchet MS" pitchFamily="34" charset="0"/>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CFDAE-8438-42FB-9C2B-C8A47B3E7EF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D5AD119-2930-40F7-976D-2C12C8F7FAA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AD119-2930-40F7-976D-2C12C8F7FAA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247E6-0E62-4DA2-A59E-2863614D936D}" type="slidenum">
              <a:rPr lang="en-US"/>
              <a:pPr/>
              <a:t>54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83DA5-4990-436D-A2E0-7E5B3BC7ECF2}" type="slidenum">
              <a:rPr lang="en-US"/>
              <a:pPr/>
              <a:t>8</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5AD119-2930-40F7-976D-2C12C8F7FA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12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8237537" cy="157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5613" y="2928938"/>
            <a:ext cx="8237537" cy="1576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641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37538" cy="4837113"/>
          </a:xfrm>
        </p:spPr>
        <p:txBody>
          <a:bodyPr/>
          <a:lstStyle/>
          <a:p>
            <a:endParaRPr lang="en-US"/>
          </a:p>
        </p:txBody>
      </p:sp>
      <p:sp>
        <p:nvSpPr>
          <p:cNvPr id="4" name="Date Placeholder 3"/>
          <p:cNvSpPr>
            <a:spLocks noGrp="1"/>
          </p:cNvSpPr>
          <p:nvPr>
            <p:ph type="dt" sz="half" idx="10"/>
          </p:nvPr>
        </p:nvSpPr>
        <p:spPr>
          <a:xfrm>
            <a:off x="914400" y="6357938"/>
            <a:ext cx="752475" cy="304800"/>
          </a:xfrm>
          <a:prstGeom prst="rect">
            <a:avLst/>
          </a:prstGeom>
        </p:spPr>
        <p:txBody>
          <a:bodyPr/>
          <a:lstStyle>
            <a:lvl1pPr>
              <a:defRPr/>
            </a:lvl1pPr>
          </a:lstStyle>
          <a:p>
            <a:r>
              <a:rPr lang="en-US"/>
              <a:t>09.14.05</a:t>
            </a:r>
          </a:p>
        </p:txBody>
      </p:sp>
      <p:sp>
        <p:nvSpPr>
          <p:cNvPr id="5" name="Footer Placeholder 4"/>
          <p:cNvSpPr>
            <a:spLocks noGrp="1"/>
          </p:cNvSpPr>
          <p:nvPr>
            <p:ph type="ftr" sz="quarter" idx="11"/>
          </p:nvPr>
        </p:nvSpPr>
        <p:spPr>
          <a:xfrm>
            <a:off x="1727200" y="6357938"/>
            <a:ext cx="4899025" cy="271462"/>
          </a:xfrm>
          <a:prstGeom prst="rect">
            <a:avLst/>
          </a:prstGeom>
        </p:spPr>
        <p:txBody>
          <a:bodyPr/>
          <a:lstStyle>
            <a:lvl1pPr>
              <a:defRPr/>
            </a:lvl1pPr>
          </a:lstStyle>
          <a:p>
            <a:r>
              <a:rPr lang="en-US"/>
              <a:t>System Configuration (12/20/2007)</a:t>
            </a:r>
          </a:p>
        </p:txBody>
      </p:sp>
      <p:sp>
        <p:nvSpPr>
          <p:cNvPr id="6" name="Slide Number Placeholder 5"/>
          <p:cNvSpPr>
            <a:spLocks noGrp="1"/>
          </p:cNvSpPr>
          <p:nvPr>
            <p:ph type="sldNum" sz="quarter" idx="12"/>
          </p:nvPr>
        </p:nvSpPr>
        <p:spPr>
          <a:xfrm>
            <a:off x="455613" y="6357938"/>
            <a:ext cx="415925" cy="304800"/>
          </a:xfrm>
          <a:prstGeom prst="rect">
            <a:avLst/>
          </a:prstGeom>
        </p:spPr>
        <p:txBody>
          <a:bodyPr/>
          <a:lstStyle>
            <a:lvl1pPr>
              <a:defRPr/>
            </a:lvl1pPr>
          </a:lstStyle>
          <a:p>
            <a:fld id="{7E95BF17-B600-4C31-AF9C-93A348B878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whdc/system/pnppwr/powermgmt/pwr-friendly.msp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msdn.microsoft.com/en-us/library/cc526988.asp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chart" Target="../charts/chart6.xml"/><Relationship Id="rId4" Type="http://schemas.openxmlformats.org/officeDocument/2006/relationships/chart" Target="../charts/char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whdc/system/pnppwr/mobilepwr.msp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mailto:energye@microsoft.com" TargetMode="External"/><Relationship Id="rId5" Type="http://schemas.openxmlformats.org/officeDocument/2006/relationships/hyperlink" Target="http://www.microsoft.com/whdc/system/sysperf/perftools.mspx" TargetMode="External"/><Relationship Id="rId4" Type="http://schemas.openxmlformats.org/officeDocument/2006/relationships/hyperlink" Target="http://www.microsoft.com/whdc/system/pnppwr/mobile_bat.msp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2588" y="228600"/>
            <a:ext cx="8380412" cy="609398"/>
          </a:xfrm>
        </p:spPr>
        <p:txBody>
          <a:bodyPr/>
          <a:lstStyle/>
          <a:p>
            <a:r>
              <a:rPr lang="en-US" sz="4400" dirty="0" smtClean="0"/>
              <a:t>Measuring CPU Utilization</a:t>
            </a:r>
            <a:endParaRPr lang="en-US" sz="4400" dirty="0"/>
          </a:p>
        </p:txBody>
      </p:sp>
      <p:sp>
        <p:nvSpPr>
          <p:cNvPr id="75779" name="Rectangle 3"/>
          <p:cNvSpPr>
            <a:spLocks noGrp="1" noChangeArrowheads="1"/>
          </p:cNvSpPr>
          <p:nvPr>
            <p:ph idx="1"/>
          </p:nvPr>
        </p:nvSpPr>
        <p:spPr>
          <a:xfrm>
            <a:off x="382588" y="1414464"/>
            <a:ext cx="8374062" cy="5062535"/>
          </a:xfrm>
        </p:spPr>
        <p:txBody>
          <a:bodyPr>
            <a:normAutofit/>
          </a:bodyPr>
          <a:lstStyle/>
          <a:p>
            <a:pPr marL="342900" indent="-342900"/>
            <a:r>
              <a:rPr lang="en-US" sz="2000" dirty="0" smtClean="0"/>
              <a:t>Power-optimized platforms are very sensitive to an increase </a:t>
            </a:r>
            <a:br>
              <a:rPr lang="en-US" sz="2000" dirty="0" smtClean="0"/>
            </a:br>
            <a:r>
              <a:rPr lang="en-US" sz="2000" dirty="0" smtClean="0"/>
              <a:t>in CPU utilization</a:t>
            </a:r>
          </a:p>
          <a:p>
            <a:pPr marL="342900" indent="-342900"/>
            <a:r>
              <a:rPr lang="en-US" sz="2000" dirty="0" smtClean="0"/>
              <a:t>Be aware of tool issues</a:t>
            </a:r>
          </a:p>
          <a:p>
            <a:pPr marL="628650" lvl="1" indent="-285750"/>
            <a:r>
              <a:rPr lang="en-US" sz="1800" dirty="0" smtClean="0"/>
              <a:t>OS accounting information often under estimates CPU activity shorter than timer tick interval</a:t>
            </a:r>
          </a:p>
          <a:p>
            <a:pPr marL="857250" lvl="2" indent="-228600"/>
            <a:r>
              <a:rPr lang="en-US" sz="1600" dirty="0" smtClean="0"/>
              <a:t>“CPU Usage” in Task Manager</a:t>
            </a:r>
          </a:p>
          <a:p>
            <a:pPr marL="857250" lvl="2" indent="-228600"/>
            <a:r>
              <a:rPr lang="en-US" sz="1600" dirty="0" smtClean="0"/>
              <a:t>“% Processor Time” counter in System Monitor</a:t>
            </a:r>
          </a:p>
          <a:p>
            <a:pPr marL="628650" lvl="1" indent="-285750"/>
            <a:r>
              <a:rPr lang="en-US" sz="1800" dirty="0" smtClean="0"/>
              <a:t>Use fine-grain information instead</a:t>
            </a:r>
          </a:p>
          <a:p>
            <a:pPr marL="857250" lvl="2" indent="-228600"/>
            <a:r>
              <a:rPr lang="en-US" sz="1600" dirty="0" smtClean="0"/>
              <a:t>Windows Performance </a:t>
            </a:r>
            <a:r>
              <a:rPr lang="en-US" sz="1600" dirty="0" err="1" smtClean="0"/>
              <a:t>ToolKit</a:t>
            </a:r>
            <a:r>
              <a:rPr lang="en-US" sz="1600" dirty="0" smtClean="0"/>
              <a:t> (</a:t>
            </a:r>
            <a:r>
              <a:rPr lang="en-US" sz="1600" dirty="0" err="1" smtClean="0"/>
              <a:t>xperf</a:t>
            </a:r>
            <a:r>
              <a:rPr lang="en-US" sz="1600" dirty="0" smtClean="0"/>
              <a:t>)</a:t>
            </a:r>
          </a:p>
          <a:p>
            <a:pPr marL="857250" lvl="2" indent="-228600"/>
            <a:r>
              <a:rPr lang="en-US" sz="1600" dirty="0" smtClean="0"/>
              <a:t>“%</a:t>
            </a:r>
            <a:r>
              <a:rPr lang="en-US" sz="1600" dirty="0" err="1" smtClean="0"/>
              <a:t>Cx</a:t>
            </a:r>
            <a:r>
              <a:rPr lang="en-US" sz="1600" dirty="0" smtClean="0"/>
              <a:t> Time” counters in System Monitor</a:t>
            </a:r>
          </a:p>
          <a:p>
            <a:pPr marL="857250" lvl="2" indent="-228600"/>
            <a:r>
              <a:rPr lang="en-US" sz="1600" dirty="0" smtClean="0"/>
              <a:t>“CPU Cycles” column in Process Explorer </a:t>
            </a:r>
          </a:p>
          <a:p>
            <a:pPr marL="342900" indent="-342900"/>
            <a:r>
              <a:rPr lang="en-US" sz="2000" dirty="0" smtClean="0"/>
              <a:t>Package-level CPU utilization can be higher than core-level CPU utilization on multi-core systems</a:t>
            </a:r>
            <a:endParaRPr lang="en-US" sz="2000" dirty="0"/>
          </a:p>
        </p:txBody>
      </p:sp>
      <p:pic>
        <p:nvPicPr>
          <p:cNvPr id="8"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9" name="TextBox 8"/>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C State Residency Inhibitors</a:t>
            </a:r>
            <a:endParaRPr lang="en-US" sz="4400" dirty="0"/>
          </a:p>
        </p:txBody>
      </p:sp>
      <p:sp>
        <p:nvSpPr>
          <p:cNvPr id="3" name="Content Placeholder 2"/>
          <p:cNvSpPr>
            <a:spLocks noGrp="1"/>
          </p:cNvSpPr>
          <p:nvPr>
            <p:ph idx="1"/>
          </p:nvPr>
        </p:nvSpPr>
        <p:spPr>
          <a:xfrm>
            <a:off x="382588" y="1168400"/>
            <a:ext cx="8380412" cy="5397500"/>
          </a:xfrm>
        </p:spPr>
        <p:txBody>
          <a:bodyPr>
            <a:normAutofit/>
          </a:bodyPr>
          <a:lstStyle/>
          <a:p>
            <a:pPr marL="342900" indent="-342900"/>
            <a:r>
              <a:rPr lang="en-US" sz="2000" dirty="0" smtClean="0"/>
              <a:t>Deep Power Down Policy Requirements</a:t>
            </a:r>
          </a:p>
          <a:p>
            <a:pPr marL="685800" lvl="1" indent="-298450"/>
            <a:r>
              <a:rPr lang="en-US" sz="1800" dirty="0" smtClean="0"/>
              <a:t>Software running at min P state</a:t>
            </a:r>
          </a:p>
          <a:p>
            <a:pPr marL="685800" lvl="1" indent="-298450"/>
            <a:r>
              <a:rPr lang="en-US" sz="1800" dirty="0" smtClean="0"/>
              <a:t>All cores requesting CC6</a:t>
            </a:r>
          </a:p>
          <a:p>
            <a:pPr marL="685800" lvl="1" indent="-298450"/>
            <a:r>
              <a:rPr lang="en-US" sz="1800" dirty="0" smtClean="0"/>
              <a:t>Software running no longer than 500us per interrupt</a:t>
            </a:r>
          </a:p>
          <a:p>
            <a:pPr marL="685800" lvl="1" indent="-298450"/>
            <a:r>
              <a:rPr lang="en-US" sz="1800" dirty="0" smtClean="0"/>
              <a:t>Interrupt rate no faster than 3ms</a:t>
            </a:r>
          </a:p>
          <a:p>
            <a:pPr marL="342900" indent="-342900"/>
            <a:r>
              <a:rPr lang="en-US" sz="2000" dirty="0" smtClean="0"/>
              <a:t>C4/DC4 Differentiation</a:t>
            </a:r>
          </a:p>
          <a:p>
            <a:pPr marL="685800" lvl="1" indent="-298450"/>
            <a:r>
              <a:rPr lang="en-US" sz="1800" dirty="0" smtClean="0"/>
              <a:t>C4 until caches are shrunk (higher voltage)</a:t>
            </a:r>
          </a:p>
          <a:p>
            <a:pPr marL="685800" lvl="1" indent="-298450"/>
            <a:r>
              <a:rPr lang="en-US" sz="1800" dirty="0" smtClean="0"/>
              <a:t>DC4 used if caches shrunk but C6 is not qualified</a:t>
            </a:r>
          </a:p>
          <a:p>
            <a:pPr marL="685800" lvl="1" indent="-298450"/>
            <a:r>
              <a:rPr lang="en-US" sz="1800" dirty="0" smtClean="0"/>
              <a:t>DC4/C6 do not snoop caches on bus master traffic (caches are flushed)</a:t>
            </a:r>
          </a:p>
          <a:p>
            <a:pPr marL="342900" indent="-342900"/>
            <a:r>
              <a:rPr lang="en-US" sz="2000" dirty="0" smtClean="0"/>
              <a:t>Intel software tools (</a:t>
            </a:r>
            <a:r>
              <a:rPr lang="en-US" sz="2000" dirty="0" err="1" smtClean="0"/>
              <a:t>CstResMon</a:t>
            </a:r>
            <a:r>
              <a:rPr lang="en-US" sz="2000" dirty="0" smtClean="0"/>
              <a:t>) can track visibility into </a:t>
            </a:r>
            <a:br>
              <a:rPr lang="en-US" sz="2000" dirty="0" smtClean="0"/>
            </a:br>
            <a:r>
              <a:rPr lang="en-US" sz="2000" dirty="0" smtClean="0"/>
              <a:t>actual hardware C state residency</a:t>
            </a:r>
          </a:p>
        </p:txBody>
      </p:sp>
      <p:pic>
        <p:nvPicPr>
          <p:cNvPr id="7"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8" name="TextBox 7"/>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0915" name="AutoShape 3"/>
          <p:cNvSpPr>
            <a:spLocks noChangeAspect="1" noChangeArrowheads="1" noTextEdit="1"/>
          </p:cNvSpPr>
          <p:nvPr/>
        </p:nvSpPr>
        <p:spPr bwMode="auto">
          <a:xfrm>
            <a:off x="256494" y="1051946"/>
            <a:ext cx="8528050" cy="4852987"/>
          </a:xfrm>
          <a:prstGeom prst="rect">
            <a:avLst/>
          </a:prstGeom>
          <a:noFill/>
          <a:ln w="9525">
            <a:noFill/>
            <a:miter lim="800000"/>
            <a:headEnd/>
            <a:tailEnd/>
          </a:ln>
        </p:spPr>
        <p:txBody>
          <a:bodyPr/>
          <a:lstStyle/>
          <a:p>
            <a:endParaRPr lang="en-US"/>
          </a:p>
        </p:txBody>
      </p:sp>
      <p:sp>
        <p:nvSpPr>
          <p:cNvPr id="550916" name="Rectangle 4"/>
          <p:cNvSpPr>
            <a:spLocks noChangeArrowheads="1"/>
          </p:cNvSpPr>
          <p:nvPr/>
        </p:nvSpPr>
        <p:spPr bwMode="auto">
          <a:xfrm>
            <a:off x="875619" y="1017021"/>
            <a:ext cx="7269162" cy="4432300"/>
          </a:xfrm>
          <a:prstGeom prst="rect">
            <a:avLst/>
          </a:prstGeom>
          <a:solidFill>
            <a:srgbClr val="C0C0C0"/>
          </a:solidFill>
          <a:ln w="9525">
            <a:noFill/>
            <a:miter lim="800000"/>
            <a:headEnd/>
            <a:tailEnd/>
          </a:ln>
        </p:spPr>
        <p:txBody>
          <a:bodyPr/>
          <a:lstStyle/>
          <a:p>
            <a:endParaRPr lang="en-US"/>
          </a:p>
        </p:txBody>
      </p:sp>
      <p:sp>
        <p:nvSpPr>
          <p:cNvPr id="550917" name="Rectangle 5"/>
          <p:cNvSpPr>
            <a:spLocks noChangeArrowheads="1"/>
          </p:cNvSpPr>
          <p:nvPr/>
        </p:nvSpPr>
        <p:spPr bwMode="auto">
          <a:xfrm>
            <a:off x="875619" y="1036071"/>
            <a:ext cx="7269162" cy="4413250"/>
          </a:xfrm>
          <a:prstGeom prst="rect">
            <a:avLst/>
          </a:prstGeom>
          <a:noFill/>
          <a:ln w="9525">
            <a:solidFill>
              <a:srgbClr val="808080"/>
            </a:solidFill>
            <a:miter lim="800000"/>
            <a:headEnd/>
            <a:tailEnd/>
          </a:ln>
        </p:spPr>
        <p:txBody>
          <a:bodyPr/>
          <a:lstStyle/>
          <a:p>
            <a:endParaRPr lang="en-US"/>
          </a:p>
        </p:txBody>
      </p:sp>
      <p:sp>
        <p:nvSpPr>
          <p:cNvPr id="550918" name="Line 6"/>
          <p:cNvSpPr>
            <a:spLocks noChangeShapeType="1"/>
          </p:cNvSpPr>
          <p:nvPr/>
        </p:nvSpPr>
        <p:spPr bwMode="auto">
          <a:xfrm>
            <a:off x="875619" y="1293246"/>
            <a:ext cx="0" cy="4156075"/>
          </a:xfrm>
          <a:prstGeom prst="line">
            <a:avLst/>
          </a:prstGeom>
          <a:noFill/>
          <a:ln w="0">
            <a:solidFill>
              <a:srgbClr val="000000"/>
            </a:solidFill>
            <a:round/>
            <a:headEnd/>
            <a:tailEnd/>
          </a:ln>
        </p:spPr>
        <p:txBody>
          <a:bodyPr/>
          <a:lstStyle/>
          <a:p>
            <a:endParaRPr lang="en-US"/>
          </a:p>
        </p:txBody>
      </p:sp>
      <p:sp>
        <p:nvSpPr>
          <p:cNvPr id="550919" name="Line 7"/>
          <p:cNvSpPr>
            <a:spLocks noChangeShapeType="1"/>
          </p:cNvSpPr>
          <p:nvPr/>
        </p:nvSpPr>
        <p:spPr bwMode="auto">
          <a:xfrm>
            <a:off x="831169" y="5449321"/>
            <a:ext cx="87312" cy="0"/>
          </a:xfrm>
          <a:prstGeom prst="line">
            <a:avLst/>
          </a:prstGeom>
          <a:noFill/>
          <a:ln w="0">
            <a:solidFill>
              <a:srgbClr val="000000"/>
            </a:solidFill>
            <a:round/>
            <a:headEnd/>
            <a:tailEnd/>
          </a:ln>
        </p:spPr>
        <p:txBody>
          <a:bodyPr/>
          <a:lstStyle/>
          <a:p>
            <a:endParaRPr lang="en-US"/>
          </a:p>
        </p:txBody>
      </p:sp>
      <p:sp>
        <p:nvSpPr>
          <p:cNvPr id="550920" name="Line 8"/>
          <p:cNvSpPr>
            <a:spLocks noChangeShapeType="1"/>
          </p:cNvSpPr>
          <p:nvPr/>
        </p:nvSpPr>
        <p:spPr bwMode="auto">
          <a:xfrm>
            <a:off x="831169" y="4898458"/>
            <a:ext cx="87312" cy="0"/>
          </a:xfrm>
          <a:prstGeom prst="line">
            <a:avLst/>
          </a:prstGeom>
          <a:noFill/>
          <a:ln w="0">
            <a:solidFill>
              <a:srgbClr val="000000"/>
            </a:solidFill>
            <a:round/>
            <a:headEnd/>
            <a:tailEnd/>
          </a:ln>
        </p:spPr>
        <p:txBody>
          <a:bodyPr/>
          <a:lstStyle/>
          <a:p>
            <a:endParaRPr lang="en-US"/>
          </a:p>
        </p:txBody>
      </p:sp>
      <p:sp>
        <p:nvSpPr>
          <p:cNvPr id="550921" name="Line 9"/>
          <p:cNvSpPr>
            <a:spLocks noChangeShapeType="1"/>
          </p:cNvSpPr>
          <p:nvPr/>
        </p:nvSpPr>
        <p:spPr bwMode="auto">
          <a:xfrm>
            <a:off x="831169" y="4339658"/>
            <a:ext cx="87312" cy="0"/>
          </a:xfrm>
          <a:prstGeom prst="line">
            <a:avLst/>
          </a:prstGeom>
          <a:noFill/>
          <a:ln w="0">
            <a:solidFill>
              <a:srgbClr val="000000"/>
            </a:solidFill>
            <a:round/>
            <a:headEnd/>
            <a:tailEnd/>
          </a:ln>
        </p:spPr>
        <p:txBody>
          <a:bodyPr/>
          <a:lstStyle/>
          <a:p>
            <a:endParaRPr lang="en-US"/>
          </a:p>
        </p:txBody>
      </p:sp>
      <p:sp>
        <p:nvSpPr>
          <p:cNvPr id="550922" name="Line 10"/>
          <p:cNvSpPr>
            <a:spLocks noChangeShapeType="1"/>
          </p:cNvSpPr>
          <p:nvPr/>
        </p:nvSpPr>
        <p:spPr bwMode="auto">
          <a:xfrm>
            <a:off x="831169" y="3790383"/>
            <a:ext cx="87312" cy="0"/>
          </a:xfrm>
          <a:prstGeom prst="line">
            <a:avLst/>
          </a:prstGeom>
          <a:noFill/>
          <a:ln w="0">
            <a:solidFill>
              <a:srgbClr val="000000"/>
            </a:solidFill>
            <a:round/>
            <a:headEnd/>
            <a:tailEnd/>
          </a:ln>
        </p:spPr>
        <p:txBody>
          <a:bodyPr/>
          <a:lstStyle/>
          <a:p>
            <a:endParaRPr lang="en-US"/>
          </a:p>
        </p:txBody>
      </p:sp>
      <p:sp>
        <p:nvSpPr>
          <p:cNvPr id="550923" name="Line 11"/>
          <p:cNvSpPr>
            <a:spLocks noChangeShapeType="1"/>
          </p:cNvSpPr>
          <p:nvPr/>
        </p:nvSpPr>
        <p:spPr bwMode="auto">
          <a:xfrm>
            <a:off x="831169" y="3231583"/>
            <a:ext cx="87312" cy="0"/>
          </a:xfrm>
          <a:prstGeom prst="line">
            <a:avLst/>
          </a:prstGeom>
          <a:noFill/>
          <a:ln w="0">
            <a:solidFill>
              <a:srgbClr val="000000"/>
            </a:solidFill>
            <a:round/>
            <a:headEnd/>
            <a:tailEnd/>
          </a:ln>
        </p:spPr>
        <p:txBody>
          <a:bodyPr/>
          <a:lstStyle/>
          <a:p>
            <a:endParaRPr lang="en-US"/>
          </a:p>
        </p:txBody>
      </p:sp>
      <p:sp>
        <p:nvSpPr>
          <p:cNvPr id="550924" name="Line 12"/>
          <p:cNvSpPr>
            <a:spLocks noChangeShapeType="1"/>
          </p:cNvSpPr>
          <p:nvPr/>
        </p:nvSpPr>
        <p:spPr bwMode="auto">
          <a:xfrm>
            <a:off x="831169" y="2682308"/>
            <a:ext cx="87312" cy="0"/>
          </a:xfrm>
          <a:prstGeom prst="line">
            <a:avLst/>
          </a:prstGeom>
          <a:noFill/>
          <a:ln w="0">
            <a:solidFill>
              <a:srgbClr val="000000"/>
            </a:solidFill>
            <a:round/>
            <a:headEnd/>
            <a:tailEnd/>
          </a:ln>
        </p:spPr>
        <p:txBody>
          <a:bodyPr/>
          <a:lstStyle/>
          <a:p>
            <a:endParaRPr lang="en-US"/>
          </a:p>
        </p:txBody>
      </p:sp>
      <p:sp>
        <p:nvSpPr>
          <p:cNvPr id="550925" name="Line 13"/>
          <p:cNvSpPr>
            <a:spLocks noChangeShapeType="1"/>
          </p:cNvSpPr>
          <p:nvPr/>
        </p:nvSpPr>
        <p:spPr bwMode="auto">
          <a:xfrm>
            <a:off x="831169" y="2123508"/>
            <a:ext cx="87312" cy="0"/>
          </a:xfrm>
          <a:prstGeom prst="line">
            <a:avLst/>
          </a:prstGeom>
          <a:noFill/>
          <a:ln w="0">
            <a:solidFill>
              <a:srgbClr val="000000"/>
            </a:solidFill>
            <a:round/>
            <a:headEnd/>
            <a:tailEnd/>
          </a:ln>
        </p:spPr>
        <p:txBody>
          <a:bodyPr/>
          <a:lstStyle/>
          <a:p>
            <a:endParaRPr lang="en-US"/>
          </a:p>
        </p:txBody>
      </p:sp>
      <p:sp>
        <p:nvSpPr>
          <p:cNvPr id="550926" name="Line 14"/>
          <p:cNvSpPr>
            <a:spLocks noChangeShapeType="1"/>
          </p:cNvSpPr>
          <p:nvPr/>
        </p:nvSpPr>
        <p:spPr bwMode="auto">
          <a:xfrm>
            <a:off x="831169" y="1572646"/>
            <a:ext cx="87312" cy="0"/>
          </a:xfrm>
          <a:prstGeom prst="line">
            <a:avLst/>
          </a:prstGeom>
          <a:noFill/>
          <a:ln w="0">
            <a:solidFill>
              <a:srgbClr val="000000"/>
            </a:solidFill>
            <a:round/>
            <a:headEnd/>
            <a:tailEnd/>
          </a:ln>
        </p:spPr>
        <p:txBody>
          <a:bodyPr/>
          <a:lstStyle/>
          <a:p>
            <a:endParaRPr lang="en-US"/>
          </a:p>
        </p:txBody>
      </p:sp>
      <p:sp>
        <p:nvSpPr>
          <p:cNvPr id="550927" name="Line 15"/>
          <p:cNvSpPr>
            <a:spLocks noChangeShapeType="1"/>
          </p:cNvSpPr>
          <p:nvPr/>
        </p:nvSpPr>
        <p:spPr bwMode="auto">
          <a:xfrm>
            <a:off x="875619" y="5449321"/>
            <a:ext cx="7269162" cy="0"/>
          </a:xfrm>
          <a:prstGeom prst="line">
            <a:avLst/>
          </a:prstGeom>
          <a:noFill/>
          <a:ln w="0">
            <a:solidFill>
              <a:srgbClr val="000000"/>
            </a:solidFill>
            <a:round/>
            <a:headEnd/>
            <a:tailEnd/>
          </a:ln>
        </p:spPr>
        <p:txBody>
          <a:bodyPr/>
          <a:lstStyle/>
          <a:p>
            <a:endParaRPr lang="en-US"/>
          </a:p>
        </p:txBody>
      </p:sp>
      <p:sp>
        <p:nvSpPr>
          <p:cNvPr id="550928" name="Line 16"/>
          <p:cNvSpPr>
            <a:spLocks noChangeShapeType="1"/>
          </p:cNvSpPr>
          <p:nvPr/>
        </p:nvSpPr>
        <p:spPr bwMode="auto">
          <a:xfrm flipV="1">
            <a:off x="875619" y="5404871"/>
            <a:ext cx="0" cy="87312"/>
          </a:xfrm>
          <a:prstGeom prst="line">
            <a:avLst/>
          </a:prstGeom>
          <a:noFill/>
          <a:ln w="0">
            <a:solidFill>
              <a:srgbClr val="000000"/>
            </a:solidFill>
            <a:round/>
            <a:headEnd/>
            <a:tailEnd/>
          </a:ln>
        </p:spPr>
        <p:txBody>
          <a:bodyPr/>
          <a:lstStyle/>
          <a:p>
            <a:endParaRPr lang="en-US"/>
          </a:p>
        </p:txBody>
      </p:sp>
      <p:sp>
        <p:nvSpPr>
          <p:cNvPr id="550929" name="Line 17"/>
          <p:cNvSpPr>
            <a:spLocks noChangeShapeType="1"/>
          </p:cNvSpPr>
          <p:nvPr/>
        </p:nvSpPr>
        <p:spPr bwMode="auto">
          <a:xfrm flipV="1">
            <a:off x="1294719" y="5404871"/>
            <a:ext cx="0" cy="87312"/>
          </a:xfrm>
          <a:prstGeom prst="line">
            <a:avLst/>
          </a:prstGeom>
          <a:noFill/>
          <a:ln w="0">
            <a:solidFill>
              <a:srgbClr val="000000"/>
            </a:solidFill>
            <a:round/>
            <a:headEnd/>
            <a:tailEnd/>
          </a:ln>
        </p:spPr>
        <p:txBody>
          <a:bodyPr/>
          <a:lstStyle/>
          <a:p>
            <a:endParaRPr lang="en-US"/>
          </a:p>
        </p:txBody>
      </p:sp>
      <p:sp>
        <p:nvSpPr>
          <p:cNvPr id="550930" name="Line 18"/>
          <p:cNvSpPr>
            <a:spLocks noChangeShapeType="1"/>
          </p:cNvSpPr>
          <p:nvPr/>
        </p:nvSpPr>
        <p:spPr bwMode="auto">
          <a:xfrm flipV="1">
            <a:off x="1723344" y="5404871"/>
            <a:ext cx="0" cy="87312"/>
          </a:xfrm>
          <a:prstGeom prst="line">
            <a:avLst/>
          </a:prstGeom>
          <a:noFill/>
          <a:ln w="0">
            <a:solidFill>
              <a:srgbClr val="000000"/>
            </a:solidFill>
            <a:round/>
            <a:headEnd/>
            <a:tailEnd/>
          </a:ln>
        </p:spPr>
        <p:txBody>
          <a:bodyPr/>
          <a:lstStyle/>
          <a:p>
            <a:endParaRPr lang="en-US"/>
          </a:p>
        </p:txBody>
      </p:sp>
      <p:sp>
        <p:nvSpPr>
          <p:cNvPr id="550931" name="Line 19"/>
          <p:cNvSpPr>
            <a:spLocks noChangeShapeType="1"/>
          </p:cNvSpPr>
          <p:nvPr/>
        </p:nvSpPr>
        <p:spPr bwMode="auto">
          <a:xfrm flipV="1">
            <a:off x="2142444" y="5404871"/>
            <a:ext cx="0" cy="87312"/>
          </a:xfrm>
          <a:prstGeom prst="line">
            <a:avLst/>
          </a:prstGeom>
          <a:noFill/>
          <a:ln w="0">
            <a:solidFill>
              <a:srgbClr val="000000"/>
            </a:solidFill>
            <a:round/>
            <a:headEnd/>
            <a:tailEnd/>
          </a:ln>
        </p:spPr>
        <p:txBody>
          <a:bodyPr/>
          <a:lstStyle/>
          <a:p>
            <a:endParaRPr lang="en-US"/>
          </a:p>
        </p:txBody>
      </p:sp>
      <p:sp>
        <p:nvSpPr>
          <p:cNvPr id="550932" name="Line 20"/>
          <p:cNvSpPr>
            <a:spLocks noChangeShapeType="1"/>
          </p:cNvSpPr>
          <p:nvPr/>
        </p:nvSpPr>
        <p:spPr bwMode="auto">
          <a:xfrm flipV="1">
            <a:off x="2561544" y="5404871"/>
            <a:ext cx="0" cy="87312"/>
          </a:xfrm>
          <a:prstGeom prst="line">
            <a:avLst/>
          </a:prstGeom>
          <a:noFill/>
          <a:ln w="0">
            <a:solidFill>
              <a:srgbClr val="000000"/>
            </a:solidFill>
            <a:round/>
            <a:headEnd/>
            <a:tailEnd/>
          </a:ln>
        </p:spPr>
        <p:txBody>
          <a:bodyPr/>
          <a:lstStyle/>
          <a:p>
            <a:endParaRPr lang="en-US"/>
          </a:p>
        </p:txBody>
      </p:sp>
      <p:sp>
        <p:nvSpPr>
          <p:cNvPr id="550933" name="Line 21"/>
          <p:cNvSpPr>
            <a:spLocks noChangeShapeType="1"/>
          </p:cNvSpPr>
          <p:nvPr/>
        </p:nvSpPr>
        <p:spPr bwMode="auto">
          <a:xfrm flipV="1">
            <a:off x="2980644" y="5404871"/>
            <a:ext cx="0" cy="87312"/>
          </a:xfrm>
          <a:prstGeom prst="line">
            <a:avLst/>
          </a:prstGeom>
          <a:noFill/>
          <a:ln w="0">
            <a:solidFill>
              <a:srgbClr val="000000"/>
            </a:solidFill>
            <a:round/>
            <a:headEnd/>
            <a:tailEnd/>
          </a:ln>
        </p:spPr>
        <p:txBody>
          <a:bodyPr/>
          <a:lstStyle/>
          <a:p>
            <a:endParaRPr lang="en-US"/>
          </a:p>
        </p:txBody>
      </p:sp>
      <p:sp>
        <p:nvSpPr>
          <p:cNvPr id="550934" name="Line 22"/>
          <p:cNvSpPr>
            <a:spLocks noChangeShapeType="1"/>
          </p:cNvSpPr>
          <p:nvPr/>
        </p:nvSpPr>
        <p:spPr bwMode="auto">
          <a:xfrm flipV="1">
            <a:off x="3409269" y="5404871"/>
            <a:ext cx="0" cy="87312"/>
          </a:xfrm>
          <a:prstGeom prst="line">
            <a:avLst/>
          </a:prstGeom>
          <a:noFill/>
          <a:ln w="0">
            <a:solidFill>
              <a:srgbClr val="000000"/>
            </a:solidFill>
            <a:round/>
            <a:headEnd/>
            <a:tailEnd/>
          </a:ln>
        </p:spPr>
        <p:txBody>
          <a:bodyPr/>
          <a:lstStyle/>
          <a:p>
            <a:endParaRPr lang="en-US"/>
          </a:p>
        </p:txBody>
      </p:sp>
      <p:sp>
        <p:nvSpPr>
          <p:cNvPr id="550935" name="Line 23"/>
          <p:cNvSpPr>
            <a:spLocks noChangeShapeType="1"/>
          </p:cNvSpPr>
          <p:nvPr/>
        </p:nvSpPr>
        <p:spPr bwMode="auto">
          <a:xfrm flipV="1">
            <a:off x="3828369" y="5404871"/>
            <a:ext cx="0" cy="87312"/>
          </a:xfrm>
          <a:prstGeom prst="line">
            <a:avLst/>
          </a:prstGeom>
          <a:noFill/>
          <a:ln w="0">
            <a:solidFill>
              <a:srgbClr val="000000"/>
            </a:solidFill>
            <a:round/>
            <a:headEnd/>
            <a:tailEnd/>
          </a:ln>
        </p:spPr>
        <p:txBody>
          <a:bodyPr/>
          <a:lstStyle/>
          <a:p>
            <a:endParaRPr lang="en-US"/>
          </a:p>
        </p:txBody>
      </p:sp>
      <p:sp>
        <p:nvSpPr>
          <p:cNvPr id="550936" name="Line 24"/>
          <p:cNvSpPr>
            <a:spLocks noChangeShapeType="1"/>
          </p:cNvSpPr>
          <p:nvPr/>
        </p:nvSpPr>
        <p:spPr bwMode="auto">
          <a:xfrm flipV="1">
            <a:off x="4247469" y="5404871"/>
            <a:ext cx="0" cy="87312"/>
          </a:xfrm>
          <a:prstGeom prst="line">
            <a:avLst/>
          </a:prstGeom>
          <a:noFill/>
          <a:ln w="0">
            <a:solidFill>
              <a:srgbClr val="000000"/>
            </a:solidFill>
            <a:round/>
            <a:headEnd/>
            <a:tailEnd/>
          </a:ln>
        </p:spPr>
        <p:txBody>
          <a:bodyPr/>
          <a:lstStyle/>
          <a:p>
            <a:endParaRPr lang="en-US"/>
          </a:p>
        </p:txBody>
      </p:sp>
      <p:sp>
        <p:nvSpPr>
          <p:cNvPr id="550937" name="Line 25"/>
          <p:cNvSpPr>
            <a:spLocks noChangeShapeType="1"/>
          </p:cNvSpPr>
          <p:nvPr/>
        </p:nvSpPr>
        <p:spPr bwMode="auto">
          <a:xfrm flipV="1">
            <a:off x="4668156" y="5404871"/>
            <a:ext cx="0" cy="87312"/>
          </a:xfrm>
          <a:prstGeom prst="line">
            <a:avLst/>
          </a:prstGeom>
          <a:noFill/>
          <a:ln w="0">
            <a:solidFill>
              <a:srgbClr val="000000"/>
            </a:solidFill>
            <a:round/>
            <a:headEnd/>
            <a:tailEnd/>
          </a:ln>
        </p:spPr>
        <p:txBody>
          <a:bodyPr/>
          <a:lstStyle/>
          <a:p>
            <a:endParaRPr lang="en-US"/>
          </a:p>
        </p:txBody>
      </p:sp>
      <p:sp>
        <p:nvSpPr>
          <p:cNvPr id="550938" name="Line 26"/>
          <p:cNvSpPr>
            <a:spLocks noChangeShapeType="1"/>
          </p:cNvSpPr>
          <p:nvPr/>
        </p:nvSpPr>
        <p:spPr bwMode="auto">
          <a:xfrm flipV="1">
            <a:off x="5095194" y="5404871"/>
            <a:ext cx="0" cy="87312"/>
          </a:xfrm>
          <a:prstGeom prst="line">
            <a:avLst/>
          </a:prstGeom>
          <a:noFill/>
          <a:ln w="0">
            <a:solidFill>
              <a:srgbClr val="000000"/>
            </a:solidFill>
            <a:round/>
            <a:headEnd/>
            <a:tailEnd/>
          </a:ln>
        </p:spPr>
        <p:txBody>
          <a:bodyPr/>
          <a:lstStyle/>
          <a:p>
            <a:endParaRPr lang="en-US"/>
          </a:p>
        </p:txBody>
      </p:sp>
      <p:sp>
        <p:nvSpPr>
          <p:cNvPr id="550939" name="Line 27"/>
          <p:cNvSpPr>
            <a:spLocks noChangeShapeType="1"/>
          </p:cNvSpPr>
          <p:nvPr/>
        </p:nvSpPr>
        <p:spPr bwMode="auto">
          <a:xfrm flipV="1">
            <a:off x="5514294" y="5404871"/>
            <a:ext cx="0" cy="87312"/>
          </a:xfrm>
          <a:prstGeom prst="line">
            <a:avLst/>
          </a:prstGeom>
          <a:noFill/>
          <a:ln w="0">
            <a:solidFill>
              <a:srgbClr val="000000"/>
            </a:solidFill>
            <a:round/>
            <a:headEnd/>
            <a:tailEnd/>
          </a:ln>
        </p:spPr>
        <p:txBody>
          <a:bodyPr/>
          <a:lstStyle/>
          <a:p>
            <a:endParaRPr lang="en-US"/>
          </a:p>
        </p:txBody>
      </p:sp>
      <p:sp>
        <p:nvSpPr>
          <p:cNvPr id="550940" name="Line 28"/>
          <p:cNvSpPr>
            <a:spLocks noChangeShapeType="1"/>
          </p:cNvSpPr>
          <p:nvPr/>
        </p:nvSpPr>
        <p:spPr bwMode="auto">
          <a:xfrm flipV="1">
            <a:off x="5934981" y="5404871"/>
            <a:ext cx="0" cy="87312"/>
          </a:xfrm>
          <a:prstGeom prst="line">
            <a:avLst/>
          </a:prstGeom>
          <a:noFill/>
          <a:ln w="0">
            <a:solidFill>
              <a:srgbClr val="000000"/>
            </a:solidFill>
            <a:round/>
            <a:headEnd/>
            <a:tailEnd/>
          </a:ln>
        </p:spPr>
        <p:txBody>
          <a:bodyPr/>
          <a:lstStyle/>
          <a:p>
            <a:endParaRPr lang="en-US"/>
          </a:p>
        </p:txBody>
      </p:sp>
      <p:sp>
        <p:nvSpPr>
          <p:cNvPr id="550941" name="Line 29"/>
          <p:cNvSpPr>
            <a:spLocks noChangeShapeType="1"/>
          </p:cNvSpPr>
          <p:nvPr/>
        </p:nvSpPr>
        <p:spPr bwMode="auto">
          <a:xfrm flipV="1">
            <a:off x="6354081" y="5404871"/>
            <a:ext cx="0" cy="87312"/>
          </a:xfrm>
          <a:prstGeom prst="line">
            <a:avLst/>
          </a:prstGeom>
          <a:noFill/>
          <a:ln w="0">
            <a:solidFill>
              <a:srgbClr val="000000"/>
            </a:solidFill>
            <a:round/>
            <a:headEnd/>
            <a:tailEnd/>
          </a:ln>
        </p:spPr>
        <p:txBody>
          <a:bodyPr/>
          <a:lstStyle/>
          <a:p>
            <a:endParaRPr lang="en-US"/>
          </a:p>
        </p:txBody>
      </p:sp>
      <p:sp>
        <p:nvSpPr>
          <p:cNvPr id="550942" name="Line 30"/>
          <p:cNvSpPr>
            <a:spLocks noChangeShapeType="1"/>
          </p:cNvSpPr>
          <p:nvPr/>
        </p:nvSpPr>
        <p:spPr bwMode="auto">
          <a:xfrm flipV="1">
            <a:off x="6782706" y="5404871"/>
            <a:ext cx="0" cy="87312"/>
          </a:xfrm>
          <a:prstGeom prst="line">
            <a:avLst/>
          </a:prstGeom>
          <a:noFill/>
          <a:ln w="0">
            <a:solidFill>
              <a:srgbClr val="000000"/>
            </a:solidFill>
            <a:round/>
            <a:headEnd/>
            <a:tailEnd/>
          </a:ln>
        </p:spPr>
        <p:txBody>
          <a:bodyPr/>
          <a:lstStyle/>
          <a:p>
            <a:endParaRPr lang="en-US"/>
          </a:p>
        </p:txBody>
      </p:sp>
      <p:sp>
        <p:nvSpPr>
          <p:cNvPr id="550943" name="Line 31"/>
          <p:cNvSpPr>
            <a:spLocks noChangeShapeType="1"/>
          </p:cNvSpPr>
          <p:nvPr/>
        </p:nvSpPr>
        <p:spPr bwMode="auto">
          <a:xfrm flipV="1">
            <a:off x="7201806" y="5404871"/>
            <a:ext cx="0" cy="87312"/>
          </a:xfrm>
          <a:prstGeom prst="line">
            <a:avLst/>
          </a:prstGeom>
          <a:noFill/>
          <a:ln w="0">
            <a:solidFill>
              <a:srgbClr val="000000"/>
            </a:solidFill>
            <a:round/>
            <a:headEnd/>
            <a:tailEnd/>
          </a:ln>
        </p:spPr>
        <p:txBody>
          <a:bodyPr/>
          <a:lstStyle/>
          <a:p>
            <a:endParaRPr lang="en-US"/>
          </a:p>
        </p:txBody>
      </p:sp>
      <p:sp>
        <p:nvSpPr>
          <p:cNvPr id="550944" name="Line 32"/>
          <p:cNvSpPr>
            <a:spLocks noChangeShapeType="1"/>
          </p:cNvSpPr>
          <p:nvPr/>
        </p:nvSpPr>
        <p:spPr bwMode="auto">
          <a:xfrm flipV="1">
            <a:off x="7620906" y="5404871"/>
            <a:ext cx="0" cy="87312"/>
          </a:xfrm>
          <a:prstGeom prst="line">
            <a:avLst/>
          </a:prstGeom>
          <a:noFill/>
          <a:ln w="0">
            <a:solidFill>
              <a:srgbClr val="000000"/>
            </a:solidFill>
            <a:round/>
            <a:headEnd/>
            <a:tailEnd/>
          </a:ln>
        </p:spPr>
        <p:txBody>
          <a:bodyPr/>
          <a:lstStyle/>
          <a:p>
            <a:endParaRPr lang="en-US"/>
          </a:p>
        </p:txBody>
      </p:sp>
      <p:sp>
        <p:nvSpPr>
          <p:cNvPr id="550945" name="Line 33"/>
          <p:cNvSpPr>
            <a:spLocks noChangeShapeType="1"/>
          </p:cNvSpPr>
          <p:nvPr/>
        </p:nvSpPr>
        <p:spPr bwMode="auto">
          <a:xfrm flipV="1">
            <a:off x="8040006" y="5404871"/>
            <a:ext cx="0" cy="87312"/>
          </a:xfrm>
          <a:prstGeom prst="line">
            <a:avLst/>
          </a:prstGeom>
          <a:noFill/>
          <a:ln w="0">
            <a:solidFill>
              <a:srgbClr val="000000"/>
            </a:solidFill>
            <a:round/>
            <a:headEnd/>
            <a:tailEnd/>
          </a:ln>
        </p:spPr>
        <p:txBody>
          <a:bodyPr/>
          <a:lstStyle/>
          <a:p>
            <a:endParaRPr lang="en-US"/>
          </a:p>
        </p:txBody>
      </p:sp>
      <p:sp>
        <p:nvSpPr>
          <p:cNvPr id="550946" name="Freeform 34"/>
          <p:cNvSpPr>
            <a:spLocks/>
          </p:cNvSpPr>
          <p:nvPr/>
        </p:nvSpPr>
        <p:spPr bwMode="auto">
          <a:xfrm>
            <a:off x="883556" y="2410846"/>
            <a:ext cx="7253288" cy="3055937"/>
          </a:xfrm>
          <a:custGeom>
            <a:avLst/>
            <a:gdLst/>
            <a:ahLst/>
            <a:cxnLst>
              <a:cxn ang="0">
                <a:pos x="12" y="343"/>
              </a:cxn>
              <a:cxn ang="0">
                <a:pos x="25" y="234"/>
              </a:cxn>
              <a:cxn ang="0">
                <a:pos x="39" y="278"/>
              </a:cxn>
              <a:cxn ang="0">
                <a:pos x="52" y="348"/>
              </a:cxn>
              <a:cxn ang="0">
                <a:pos x="66" y="348"/>
              </a:cxn>
              <a:cxn ang="0">
                <a:pos x="79" y="342"/>
              </a:cxn>
              <a:cxn ang="0">
                <a:pos x="93" y="341"/>
              </a:cxn>
              <a:cxn ang="0">
                <a:pos x="106" y="344"/>
              </a:cxn>
              <a:cxn ang="0">
                <a:pos x="120" y="344"/>
              </a:cxn>
              <a:cxn ang="0">
                <a:pos x="133" y="343"/>
              </a:cxn>
              <a:cxn ang="0">
                <a:pos x="147" y="343"/>
              </a:cxn>
              <a:cxn ang="0">
                <a:pos x="160" y="342"/>
              </a:cxn>
              <a:cxn ang="0">
                <a:pos x="174" y="342"/>
              </a:cxn>
              <a:cxn ang="0">
                <a:pos x="187" y="341"/>
              </a:cxn>
              <a:cxn ang="0">
                <a:pos x="201" y="341"/>
              </a:cxn>
              <a:cxn ang="0">
                <a:pos x="214" y="343"/>
              </a:cxn>
              <a:cxn ang="0">
                <a:pos x="228" y="344"/>
              </a:cxn>
              <a:cxn ang="0">
                <a:pos x="241" y="343"/>
              </a:cxn>
              <a:cxn ang="0">
                <a:pos x="255" y="342"/>
              </a:cxn>
              <a:cxn ang="0">
                <a:pos x="268" y="342"/>
              </a:cxn>
              <a:cxn ang="0">
                <a:pos x="282" y="341"/>
              </a:cxn>
              <a:cxn ang="0">
                <a:pos x="295" y="341"/>
              </a:cxn>
              <a:cxn ang="0">
                <a:pos x="309" y="343"/>
              </a:cxn>
              <a:cxn ang="0">
                <a:pos x="322" y="344"/>
              </a:cxn>
              <a:cxn ang="0">
                <a:pos x="336" y="344"/>
              </a:cxn>
              <a:cxn ang="0">
                <a:pos x="349" y="344"/>
              </a:cxn>
              <a:cxn ang="0">
                <a:pos x="363" y="342"/>
              </a:cxn>
              <a:cxn ang="0">
                <a:pos x="376" y="341"/>
              </a:cxn>
              <a:cxn ang="0">
                <a:pos x="390" y="344"/>
              </a:cxn>
              <a:cxn ang="0">
                <a:pos x="403" y="344"/>
              </a:cxn>
              <a:cxn ang="0">
                <a:pos x="417" y="341"/>
              </a:cxn>
              <a:cxn ang="0">
                <a:pos x="430" y="343"/>
              </a:cxn>
              <a:cxn ang="0">
                <a:pos x="444" y="345"/>
              </a:cxn>
              <a:cxn ang="0">
                <a:pos x="457" y="345"/>
              </a:cxn>
              <a:cxn ang="0">
                <a:pos x="471" y="343"/>
              </a:cxn>
              <a:cxn ang="0">
                <a:pos x="484" y="342"/>
              </a:cxn>
              <a:cxn ang="0">
                <a:pos x="498" y="342"/>
              </a:cxn>
              <a:cxn ang="0">
                <a:pos x="512" y="342"/>
              </a:cxn>
              <a:cxn ang="0">
                <a:pos x="525" y="341"/>
              </a:cxn>
              <a:cxn ang="0">
                <a:pos x="539" y="341"/>
              </a:cxn>
              <a:cxn ang="0">
                <a:pos x="552" y="341"/>
              </a:cxn>
              <a:cxn ang="0">
                <a:pos x="566" y="344"/>
              </a:cxn>
              <a:cxn ang="0">
                <a:pos x="579" y="344"/>
              </a:cxn>
              <a:cxn ang="0">
                <a:pos x="593" y="344"/>
              </a:cxn>
              <a:cxn ang="0">
                <a:pos x="606" y="343"/>
              </a:cxn>
              <a:cxn ang="0">
                <a:pos x="620" y="231"/>
              </a:cxn>
              <a:cxn ang="0">
                <a:pos x="633" y="255"/>
              </a:cxn>
              <a:cxn ang="0">
                <a:pos x="647" y="348"/>
              </a:cxn>
              <a:cxn ang="0">
                <a:pos x="660" y="348"/>
              </a:cxn>
              <a:cxn ang="0">
                <a:pos x="674" y="113"/>
              </a:cxn>
              <a:cxn ang="0">
                <a:pos x="687" y="268"/>
              </a:cxn>
              <a:cxn ang="0">
                <a:pos x="701" y="276"/>
              </a:cxn>
              <a:cxn ang="0">
                <a:pos x="714" y="348"/>
              </a:cxn>
              <a:cxn ang="0">
                <a:pos x="728" y="348"/>
              </a:cxn>
              <a:cxn ang="0">
                <a:pos x="741" y="341"/>
              </a:cxn>
              <a:cxn ang="0">
                <a:pos x="755" y="344"/>
              </a:cxn>
              <a:cxn ang="0">
                <a:pos x="768" y="216"/>
              </a:cxn>
              <a:cxn ang="0">
                <a:pos x="782" y="217"/>
              </a:cxn>
              <a:cxn ang="0">
                <a:pos x="795" y="348"/>
              </a:cxn>
              <a:cxn ang="0">
                <a:pos x="809" y="348"/>
              </a:cxn>
              <a:cxn ang="0">
                <a:pos x="822" y="348"/>
              </a:cxn>
            </a:cxnLst>
            <a:rect l="0" t="0" r="r" b="b"/>
            <a:pathLst>
              <a:path w="830" h="350">
                <a:moveTo>
                  <a:pt x="0" y="342"/>
                </a:moveTo>
                <a:lnTo>
                  <a:pt x="2" y="342"/>
                </a:lnTo>
                <a:lnTo>
                  <a:pt x="4" y="344"/>
                </a:lnTo>
                <a:lnTo>
                  <a:pt x="6" y="341"/>
                </a:lnTo>
                <a:lnTo>
                  <a:pt x="8" y="344"/>
                </a:lnTo>
                <a:lnTo>
                  <a:pt x="10" y="342"/>
                </a:lnTo>
                <a:lnTo>
                  <a:pt x="12" y="343"/>
                </a:lnTo>
                <a:lnTo>
                  <a:pt x="13" y="122"/>
                </a:lnTo>
                <a:lnTo>
                  <a:pt x="15" y="216"/>
                </a:lnTo>
                <a:lnTo>
                  <a:pt x="17" y="277"/>
                </a:lnTo>
                <a:lnTo>
                  <a:pt x="19" y="58"/>
                </a:lnTo>
                <a:lnTo>
                  <a:pt x="21" y="293"/>
                </a:lnTo>
                <a:lnTo>
                  <a:pt x="23" y="267"/>
                </a:lnTo>
                <a:lnTo>
                  <a:pt x="25" y="234"/>
                </a:lnTo>
                <a:lnTo>
                  <a:pt x="27" y="235"/>
                </a:lnTo>
                <a:lnTo>
                  <a:pt x="29" y="239"/>
                </a:lnTo>
                <a:lnTo>
                  <a:pt x="31" y="243"/>
                </a:lnTo>
                <a:lnTo>
                  <a:pt x="33" y="253"/>
                </a:lnTo>
                <a:lnTo>
                  <a:pt x="35" y="265"/>
                </a:lnTo>
                <a:lnTo>
                  <a:pt x="37" y="258"/>
                </a:lnTo>
                <a:lnTo>
                  <a:pt x="39" y="278"/>
                </a:lnTo>
                <a:lnTo>
                  <a:pt x="41" y="346"/>
                </a:lnTo>
                <a:lnTo>
                  <a:pt x="42" y="348"/>
                </a:lnTo>
                <a:lnTo>
                  <a:pt x="44" y="348"/>
                </a:lnTo>
                <a:lnTo>
                  <a:pt x="46" y="348"/>
                </a:lnTo>
                <a:lnTo>
                  <a:pt x="48" y="348"/>
                </a:lnTo>
                <a:lnTo>
                  <a:pt x="50" y="348"/>
                </a:lnTo>
                <a:lnTo>
                  <a:pt x="52" y="348"/>
                </a:lnTo>
                <a:lnTo>
                  <a:pt x="54" y="348"/>
                </a:lnTo>
                <a:lnTo>
                  <a:pt x="56" y="348"/>
                </a:lnTo>
                <a:lnTo>
                  <a:pt x="58" y="348"/>
                </a:lnTo>
                <a:lnTo>
                  <a:pt x="60" y="348"/>
                </a:lnTo>
                <a:lnTo>
                  <a:pt x="62" y="348"/>
                </a:lnTo>
                <a:lnTo>
                  <a:pt x="64" y="348"/>
                </a:lnTo>
                <a:lnTo>
                  <a:pt x="66" y="348"/>
                </a:lnTo>
                <a:lnTo>
                  <a:pt x="68" y="348"/>
                </a:lnTo>
                <a:lnTo>
                  <a:pt x="69" y="348"/>
                </a:lnTo>
                <a:lnTo>
                  <a:pt x="71" y="348"/>
                </a:lnTo>
                <a:lnTo>
                  <a:pt x="73" y="348"/>
                </a:lnTo>
                <a:lnTo>
                  <a:pt x="75" y="345"/>
                </a:lnTo>
                <a:lnTo>
                  <a:pt x="77" y="343"/>
                </a:lnTo>
                <a:lnTo>
                  <a:pt x="79" y="342"/>
                </a:lnTo>
                <a:lnTo>
                  <a:pt x="81" y="344"/>
                </a:lnTo>
                <a:lnTo>
                  <a:pt x="83" y="341"/>
                </a:lnTo>
                <a:lnTo>
                  <a:pt x="85" y="342"/>
                </a:lnTo>
                <a:lnTo>
                  <a:pt x="87" y="345"/>
                </a:lnTo>
                <a:lnTo>
                  <a:pt x="89" y="341"/>
                </a:lnTo>
                <a:lnTo>
                  <a:pt x="91" y="344"/>
                </a:lnTo>
                <a:lnTo>
                  <a:pt x="93" y="341"/>
                </a:lnTo>
                <a:lnTo>
                  <a:pt x="95" y="343"/>
                </a:lnTo>
                <a:lnTo>
                  <a:pt x="96" y="344"/>
                </a:lnTo>
                <a:lnTo>
                  <a:pt x="98" y="341"/>
                </a:lnTo>
                <a:lnTo>
                  <a:pt x="100" y="343"/>
                </a:lnTo>
                <a:lnTo>
                  <a:pt x="102" y="342"/>
                </a:lnTo>
                <a:lnTo>
                  <a:pt x="104" y="342"/>
                </a:lnTo>
                <a:lnTo>
                  <a:pt x="106" y="344"/>
                </a:lnTo>
                <a:lnTo>
                  <a:pt x="108" y="342"/>
                </a:lnTo>
                <a:lnTo>
                  <a:pt x="110" y="344"/>
                </a:lnTo>
                <a:lnTo>
                  <a:pt x="112" y="341"/>
                </a:lnTo>
                <a:lnTo>
                  <a:pt x="114" y="343"/>
                </a:lnTo>
                <a:lnTo>
                  <a:pt x="116" y="344"/>
                </a:lnTo>
                <a:lnTo>
                  <a:pt x="118" y="341"/>
                </a:lnTo>
                <a:lnTo>
                  <a:pt x="120" y="344"/>
                </a:lnTo>
                <a:lnTo>
                  <a:pt x="122" y="341"/>
                </a:lnTo>
                <a:lnTo>
                  <a:pt x="124" y="343"/>
                </a:lnTo>
                <a:lnTo>
                  <a:pt x="125" y="344"/>
                </a:lnTo>
                <a:lnTo>
                  <a:pt x="127" y="342"/>
                </a:lnTo>
                <a:lnTo>
                  <a:pt x="129" y="344"/>
                </a:lnTo>
                <a:lnTo>
                  <a:pt x="131" y="341"/>
                </a:lnTo>
                <a:lnTo>
                  <a:pt x="133" y="343"/>
                </a:lnTo>
                <a:lnTo>
                  <a:pt x="135" y="342"/>
                </a:lnTo>
                <a:lnTo>
                  <a:pt x="137" y="342"/>
                </a:lnTo>
                <a:lnTo>
                  <a:pt x="139" y="345"/>
                </a:lnTo>
                <a:lnTo>
                  <a:pt x="141" y="341"/>
                </a:lnTo>
                <a:lnTo>
                  <a:pt x="143" y="344"/>
                </a:lnTo>
                <a:lnTo>
                  <a:pt x="145" y="341"/>
                </a:lnTo>
                <a:lnTo>
                  <a:pt x="147" y="343"/>
                </a:lnTo>
                <a:lnTo>
                  <a:pt x="149" y="343"/>
                </a:lnTo>
                <a:lnTo>
                  <a:pt x="151" y="342"/>
                </a:lnTo>
                <a:lnTo>
                  <a:pt x="152" y="344"/>
                </a:lnTo>
                <a:lnTo>
                  <a:pt x="154" y="341"/>
                </a:lnTo>
                <a:lnTo>
                  <a:pt x="156" y="343"/>
                </a:lnTo>
                <a:lnTo>
                  <a:pt x="158" y="343"/>
                </a:lnTo>
                <a:lnTo>
                  <a:pt x="160" y="342"/>
                </a:lnTo>
                <a:lnTo>
                  <a:pt x="162" y="345"/>
                </a:lnTo>
                <a:lnTo>
                  <a:pt x="164" y="341"/>
                </a:lnTo>
                <a:lnTo>
                  <a:pt x="166" y="344"/>
                </a:lnTo>
                <a:lnTo>
                  <a:pt x="168" y="342"/>
                </a:lnTo>
                <a:lnTo>
                  <a:pt x="170" y="343"/>
                </a:lnTo>
                <a:lnTo>
                  <a:pt x="172" y="343"/>
                </a:lnTo>
                <a:lnTo>
                  <a:pt x="174" y="342"/>
                </a:lnTo>
                <a:lnTo>
                  <a:pt x="176" y="344"/>
                </a:lnTo>
                <a:lnTo>
                  <a:pt x="178" y="341"/>
                </a:lnTo>
                <a:lnTo>
                  <a:pt x="179" y="343"/>
                </a:lnTo>
                <a:lnTo>
                  <a:pt x="181" y="342"/>
                </a:lnTo>
                <a:lnTo>
                  <a:pt x="183" y="342"/>
                </a:lnTo>
                <a:lnTo>
                  <a:pt x="185" y="345"/>
                </a:lnTo>
                <a:lnTo>
                  <a:pt x="187" y="341"/>
                </a:lnTo>
                <a:lnTo>
                  <a:pt x="189" y="344"/>
                </a:lnTo>
                <a:lnTo>
                  <a:pt x="191" y="341"/>
                </a:lnTo>
                <a:lnTo>
                  <a:pt x="193" y="343"/>
                </a:lnTo>
                <a:lnTo>
                  <a:pt x="195" y="344"/>
                </a:lnTo>
                <a:lnTo>
                  <a:pt x="197" y="342"/>
                </a:lnTo>
                <a:lnTo>
                  <a:pt x="199" y="344"/>
                </a:lnTo>
                <a:lnTo>
                  <a:pt x="201" y="341"/>
                </a:lnTo>
                <a:lnTo>
                  <a:pt x="203" y="343"/>
                </a:lnTo>
                <a:lnTo>
                  <a:pt x="205" y="344"/>
                </a:lnTo>
                <a:lnTo>
                  <a:pt x="207" y="342"/>
                </a:lnTo>
                <a:lnTo>
                  <a:pt x="208" y="344"/>
                </a:lnTo>
                <a:lnTo>
                  <a:pt x="210" y="341"/>
                </a:lnTo>
                <a:lnTo>
                  <a:pt x="212" y="343"/>
                </a:lnTo>
                <a:lnTo>
                  <a:pt x="214" y="343"/>
                </a:lnTo>
                <a:lnTo>
                  <a:pt x="216" y="342"/>
                </a:lnTo>
                <a:lnTo>
                  <a:pt x="218" y="344"/>
                </a:lnTo>
                <a:lnTo>
                  <a:pt x="220" y="341"/>
                </a:lnTo>
                <a:lnTo>
                  <a:pt x="222" y="343"/>
                </a:lnTo>
                <a:lnTo>
                  <a:pt x="224" y="342"/>
                </a:lnTo>
                <a:lnTo>
                  <a:pt x="226" y="342"/>
                </a:lnTo>
                <a:lnTo>
                  <a:pt x="228" y="344"/>
                </a:lnTo>
                <a:lnTo>
                  <a:pt x="230" y="342"/>
                </a:lnTo>
                <a:lnTo>
                  <a:pt x="232" y="344"/>
                </a:lnTo>
                <a:lnTo>
                  <a:pt x="234" y="341"/>
                </a:lnTo>
                <a:lnTo>
                  <a:pt x="235" y="343"/>
                </a:lnTo>
                <a:lnTo>
                  <a:pt x="237" y="345"/>
                </a:lnTo>
                <a:lnTo>
                  <a:pt x="239" y="341"/>
                </a:lnTo>
                <a:lnTo>
                  <a:pt x="241" y="343"/>
                </a:lnTo>
                <a:lnTo>
                  <a:pt x="243" y="343"/>
                </a:lnTo>
                <a:lnTo>
                  <a:pt x="245" y="342"/>
                </a:lnTo>
                <a:lnTo>
                  <a:pt x="247" y="345"/>
                </a:lnTo>
                <a:lnTo>
                  <a:pt x="249" y="341"/>
                </a:lnTo>
                <a:lnTo>
                  <a:pt x="251" y="343"/>
                </a:lnTo>
                <a:lnTo>
                  <a:pt x="253" y="341"/>
                </a:lnTo>
                <a:lnTo>
                  <a:pt x="255" y="342"/>
                </a:lnTo>
                <a:lnTo>
                  <a:pt x="257" y="343"/>
                </a:lnTo>
                <a:lnTo>
                  <a:pt x="259" y="342"/>
                </a:lnTo>
                <a:lnTo>
                  <a:pt x="261" y="344"/>
                </a:lnTo>
                <a:lnTo>
                  <a:pt x="262" y="341"/>
                </a:lnTo>
                <a:lnTo>
                  <a:pt x="264" y="343"/>
                </a:lnTo>
                <a:lnTo>
                  <a:pt x="266" y="344"/>
                </a:lnTo>
                <a:lnTo>
                  <a:pt x="268" y="342"/>
                </a:lnTo>
                <a:lnTo>
                  <a:pt x="270" y="344"/>
                </a:lnTo>
                <a:lnTo>
                  <a:pt x="272" y="341"/>
                </a:lnTo>
                <a:lnTo>
                  <a:pt x="274" y="344"/>
                </a:lnTo>
                <a:lnTo>
                  <a:pt x="276" y="341"/>
                </a:lnTo>
                <a:lnTo>
                  <a:pt x="278" y="342"/>
                </a:lnTo>
                <a:lnTo>
                  <a:pt x="280" y="345"/>
                </a:lnTo>
                <a:lnTo>
                  <a:pt x="282" y="341"/>
                </a:lnTo>
                <a:lnTo>
                  <a:pt x="284" y="344"/>
                </a:lnTo>
                <a:lnTo>
                  <a:pt x="286" y="341"/>
                </a:lnTo>
                <a:lnTo>
                  <a:pt x="288" y="343"/>
                </a:lnTo>
                <a:lnTo>
                  <a:pt x="290" y="344"/>
                </a:lnTo>
                <a:lnTo>
                  <a:pt x="291" y="341"/>
                </a:lnTo>
                <a:lnTo>
                  <a:pt x="293" y="344"/>
                </a:lnTo>
                <a:lnTo>
                  <a:pt x="295" y="341"/>
                </a:lnTo>
                <a:lnTo>
                  <a:pt x="297" y="343"/>
                </a:lnTo>
                <a:lnTo>
                  <a:pt x="299" y="344"/>
                </a:lnTo>
                <a:lnTo>
                  <a:pt x="301" y="342"/>
                </a:lnTo>
                <a:lnTo>
                  <a:pt x="303" y="344"/>
                </a:lnTo>
                <a:lnTo>
                  <a:pt x="305" y="341"/>
                </a:lnTo>
                <a:lnTo>
                  <a:pt x="307" y="343"/>
                </a:lnTo>
                <a:lnTo>
                  <a:pt x="309" y="343"/>
                </a:lnTo>
                <a:lnTo>
                  <a:pt x="311" y="342"/>
                </a:lnTo>
                <a:lnTo>
                  <a:pt x="313" y="344"/>
                </a:lnTo>
                <a:lnTo>
                  <a:pt x="315" y="341"/>
                </a:lnTo>
                <a:lnTo>
                  <a:pt x="317" y="343"/>
                </a:lnTo>
                <a:lnTo>
                  <a:pt x="318" y="344"/>
                </a:lnTo>
                <a:lnTo>
                  <a:pt x="320" y="341"/>
                </a:lnTo>
                <a:lnTo>
                  <a:pt x="322" y="344"/>
                </a:lnTo>
                <a:lnTo>
                  <a:pt x="324" y="341"/>
                </a:lnTo>
                <a:lnTo>
                  <a:pt x="326" y="343"/>
                </a:lnTo>
                <a:lnTo>
                  <a:pt x="328" y="342"/>
                </a:lnTo>
                <a:lnTo>
                  <a:pt x="330" y="342"/>
                </a:lnTo>
                <a:lnTo>
                  <a:pt x="332" y="344"/>
                </a:lnTo>
                <a:lnTo>
                  <a:pt x="334" y="342"/>
                </a:lnTo>
                <a:lnTo>
                  <a:pt x="336" y="344"/>
                </a:lnTo>
                <a:lnTo>
                  <a:pt x="338" y="341"/>
                </a:lnTo>
                <a:lnTo>
                  <a:pt x="340" y="343"/>
                </a:lnTo>
                <a:lnTo>
                  <a:pt x="342" y="343"/>
                </a:lnTo>
                <a:lnTo>
                  <a:pt x="344" y="342"/>
                </a:lnTo>
                <a:lnTo>
                  <a:pt x="346" y="344"/>
                </a:lnTo>
                <a:lnTo>
                  <a:pt x="347" y="342"/>
                </a:lnTo>
                <a:lnTo>
                  <a:pt x="349" y="344"/>
                </a:lnTo>
                <a:lnTo>
                  <a:pt x="351" y="341"/>
                </a:lnTo>
                <a:lnTo>
                  <a:pt x="353" y="343"/>
                </a:lnTo>
                <a:lnTo>
                  <a:pt x="355" y="344"/>
                </a:lnTo>
                <a:lnTo>
                  <a:pt x="357" y="342"/>
                </a:lnTo>
                <a:lnTo>
                  <a:pt x="359" y="344"/>
                </a:lnTo>
                <a:lnTo>
                  <a:pt x="361" y="341"/>
                </a:lnTo>
                <a:lnTo>
                  <a:pt x="363" y="342"/>
                </a:lnTo>
                <a:lnTo>
                  <a:pt x="365" y="344"/>
                </a:lnTo>
                <a:lnTo>
                  <a:pt x="367" y="341"/>
                </a:lnTo>
                <a:lnTo>
                  <a:pt x="369" y="344"/>
                </a:lnTo>
                <a:lnTo>
                  <a:pt x="371" y="341"/>
                </a:lnTo>
                <a:lnTo>
                  <a:pt x="373" y="343"/>
                </a:lnTo>
                <a:lnTo>
                  <a:pt x="374" y="345"/>
                </a:lnTo>
                <a:lnTo>
                  <a:pt x="376" y="341"/>
                </a:lnTo>
                <a:lnTo>
                  <a:pt x="378" y="343"/>
                </a:lnTo>
                <a:lnTo>
                  <a:pt x="380" y="344"/>
                </a:lnTo>
                <a:lnTo>
                  <a:pt x="382" y="341"/>
                </a:lnTo>
                <a:lnTo>
                  <a:pt x="384" y="344"/>
                </a:lnTo>
                <a:lnTo>
                  <a:pt x="386" y="342"/>
                </a:lnTo>
                <a:lnTo>
                  <a:pt x="388" y="343"/>
                </a:lnTo>
                <a:lnTo>
                  <a:pt x="390" y="344"/>
                </a:lnTo>
                <a:lnTo>
                  <a:pt x="392" y="342"/>
                </a:lnTo>
                <a:lnTo>
                  <a:pt x="394" y="344"/>
                </a:lnTo>
                <a:lnTo>
                  <a:pt x="396" y="341"/>
                </a:lnTo>
                <a:lnTo>
                  <a:pt x="398" y="343"/>
                </a:lnTo>
                <a:lnTo>
                  <a:pt x="400" y="345"/>
                </a:lnTo>
                <a:lnTo>
                  <a:pt x="401" y="341"/>
                </a:lnTo>
                <a:lnTo>
                  <a:pt x="403" y="344"/>
                </a:lnTo>
                <a:lnTo>
                  <a:pt x="405" y="342"/>
                </a:lnTo>
                <a:lnTo>
                  <a:pt x="407" y="342"/>
                </a:lnTo>
                <a:lnTo>
                  <a:pt x="409" y="344"/>
                </a:lnTo>
                <a:lnTo>
                  <a:pt x="411" y="341"/>
                </a:lnTo>
                <a:lnTo>
                  <a:pt x="413" y="343"/>
                </a:lnTo>
                <a:lnTo>
                  <a:pt x="415" y="345"/>
                </a:lnTo>
                <a:lnTo>
                  <a:pt x="417" y="341"/>
                </a:lnTo>
                <a:lnTo>
                  <a:pt x="419" y="344"/>
                </a:lnTo>
                <a:lnTo>
                  <a:pt x="421" y="342"/>
                </a:lnTo>
                <a:lnTo>
                  <a:pt x="423" y="342"/>
                </a:lnTo>
                <a:lnTo>
                  <a:pt x="425" y="344"/>
                </a:lnTo>
                <a:lnTo>
                  <a:pt x="427" y="341"/>
                </a:lnTo>
                <a:lnTo>
                  <a:pt x="429" y="343"/>
                </a:lnTo>
                <a:lnTo>
                  <a:pt x="430" y="343"/>
                </a:lnTo>
                <a:lnTo>
                  <a:pt x="432" y="342"/>
                </a:lnTo>
                <a:lnTo>
                  <a:pt x="434" y="345"/>
                </a:lnTo>
                <a:lnTo>
                  <a:pt x="436" y="341"/>
                </a:lnTo>
                <a:lnTo>
                  <a:pt x="438" y="344"/>
                </a:lnTo>
                <a:lnTo>
                  <a:pt x="440" y="341"/>
                </a:lnTo>
                <a:lnTo>
                  <a:pt x="442" y="342"/>
                </a:lnTo>
                <a:lnTo>
                  <a:pt x="444" y="345"/>
                </a:lnTo>
                <a:lnTo>
                  <a:pt x="446" y="341"/>
                </a:lnTo>
                <a:lnTo>
                  <a:pt x="448" y="344"/>
                </a:lnTo>
                <a:lnTo>
                  <a:pt x="450" y="341"/>
                </a:lnTo>
                <a:lnTo>
                  <a:pt x="452" y="343"/>
                </a:lnTo>
                <a:lnTo>
                  <a:pt x="454" y="341"/>
                </a:lnTo>
                <a:lnTo>
                  <a:pt x="456" y="342"/>
                </a:lnTo>
                <a:lnTo>
                  <a:pt x="457" y="345"/>
                </a:lnTo>
                <a:lnTo>
                  <a:pt x="459" y="341"/>
                </a:lnTo>
                <a:lnTo>
                  <a:pt x="461" y="343"/>
                </a:lnTo>
                <a:lnTo>
                  <a:pt x="463" y="343"/>
                </a:lnTo>
                <a:lnTo>
                  <a:pt x="465" y="342"/>
                </a:lnTo>
                <a:lnTo>
                  <a:pt x="467" y="344"/>
                </a:lnTo>
                <a:lnTo>
                  <a:pt x="469" y="341"/>
                </a:lnTo>
                <a:lnTo>
                  <a:pt x="471" y="343"/>
                </a:lnTo>
                <a:lnTo>
                  <a:pt x="473" y="342"/>
                </a:lnTo>
                <a:lnTo>
                  <a:pt x="475" y="342"/>
                </a:lnTo>
                <a:lnTo>
                  <a:pt x="477" y="344"/>
                </a:lnTo>
                <a:lnTo>
                  <a:pt x="479" y="341"/>
                </a:lnTo>
                <a:lnTo>
                  <a:pt x="481" y="343"/>
                </a:lnTo>
                <a:lnTo>
                  <a:pt x="483" y="342"/>
                </a:lnTo>
                <a:lnTo>
                  <a:pt x="484" y="342"/>
                </a:lnTo>
                <a:lnTo>
                  <a:pt x="486" y="344"/>
                </a:lnTo>
                <a:lnTo>
                  <a:pt x="488" y="341"/>
                </a:lnTo>
                <a:lnTo>
                  <a:pt x="490" y="344"/>
                </a:lnTo>
                <a:lnTo>
                  <a:pt x="492" y="341"/>
                </a:lnTo>
                <a:lnTo>
                  <a:pt x="494" y="343"/>
                </a:lnTo>
                <a:lnTo>
                  <a:pt x="496" y="343"/>
                </a:lnTo>
                <a:lnTo>
                  <a:pt x="498" y="342"/>
                </a:lnTo>
                <a:lnTo>
                  <a:pt x="500" y="345"/>
                </a:lnTo>
                <a:lnTo>
                  <a:pt x="502" y="341"/>
                </a:lnTo>
                <a:lnTo>
                  <a:pt x="504" y="344"/>
                </a:lnTo>
                <a:lnTo>
                  <a:pt x="506" y="342"/>
                </a:lnTo>
                <a:lnTo>
                  <a:pt x="508" y="343"/>
                </a:lnTo>
                <a:lnTo>
                  <a:pt x="510" y="343"/>
                </a:lnTo>
                <a:lnTo>
                  <a:pt x="512" y="342"/>
                </a:lnTo>
                <a:lnTo>
                  <a:pt x="513" y="345"/>
                </a:lnTo>
                <a:lnTo>
                  <a:pt x="515" y="342"/>
                </a:lnTo>
                <a:lnTo>
                  <a:pt x="517" y="344"/>
                </a:lnTo>
                <a:lnTo>
                  <a:pt x="519" y="341"/>
                </a:lnTo>
                <a:lnTo>
                  <a:pt x="521" y="343"/>
                </a:lnTo>
                <a:lnTo>
                  <a:pt x="523" y="344"/>
                </a:lnTo>
                <a:lnTo>
                  <a:pt x="525" y="341"/>
                </a:lnTo>
                <a:lnTo>
                  <a:pt x="527" y="344"/>
                </a:lnTo>
                <a:lnTo>
                  <a:pt x="529" y="341"/>
                </a:lnTo>
                <a:lnTo>
                  <a:pt x="531" y="343"/>
                </a:lnTo>
                <a:lnTo>
                  <a:pt x="533" y="342"/>
                </a:lnTo>
                <a:lnTo>
                  <a:pt x="535" y="343"/>
                </a:lnTo>
                <a:lnTo>
                  <a:pt x="537" y="344"/>
                </a:lnTo>
                <a:lnTo>
                  <a:pt x="539" y="341"/>
                </a:lnTo>
                <a:lnTo>
                  <a:pt x="540" y="344"/>
                </a:lnTo>
                <a:lnTo>
                  <a:pt x="542" y="341"/>
                </a:lnTo>
                <a:lnTo>
                  <a:pt x="544" y="343"/>
                </a:lnTo>
                <a:lnTo>
                  <a:pt x="546" y="344"/>
                </a:lnTo>
                <a:lnTo>
                  <a:pt x="548" y="342"/>
                </a:lnTo>
                <a:lnTo>
                  <a:pt x="550" y="344"/>
                </a:lnTo>
                <a:lnTo>
                  <a:pt x="552" y="341"/>
                </a:lnTo>
                <a:lnTo>
                  <a:pt x="554" y="343"/>
                </a:lnTo>
                <a:lnTo>
                  <a:pt x="556" y="345"/>
                </a:lnTo>
                <a:lnTo>
                  <a:pt x="558" y="341"/>
                </a:lnTo>
                <a:lnTo>
                  <a:pt x="560" y="344"/>
                </a:lnTo>
                <a:lnTo>
                  <a:pt x="562" y="341"/>
                </a:lnTo>
                <a:lnTo>
                  <a:pt x="564" y="343"/>
                </a:lnTo>
                <a:lnTo>
                  <a:pt x="566" y="344"/>
                </a:lnTo>
                <a:lnTo>
                  <a:pt x="568" y="342"/>
                </a:lnTo>
                <a:lnTo>
                  <a:pt x="569" y="344"/>
                </a:lnTo>
                <a:lnTo>
                  <a:pt x="571" y="341"/>
                </a:lnTo>
                <a:lnTo>
                  <a:pt x="573" y="344"/>
                </a:lnTo>
                <a:lnTo>
                  <a:pt x="575" y="342"/>
                </a:lnTo>
                <a:lnTo>
                  <a:pt x="577" y="342"/>
                </a:lnTo>
                <a:lnTo>
                  <a:pt x="579" y="344"/>
                </a:lnTo>
                <a:lnTo>
                  <a:pt x="581" y="341"/>
                </a:lnTo>
                <a:lnTo>
                  <a:pt x="583" y="344"/>
                </a:lnTo>
                <a:lnTo>
                  <a:pt x="585" y="341"/>
                </a:lnTo>
                <a:lnTo>
                  <a:pt x="587" y="343"/>
                </a:lnTo>
                <a:lnTo>
                  <a:pt x="589" y="343"/>
                </a:lnTo>
                <a:lnTo>
                  <a:pt x="591" y="342"/>
                </a:lnTo>
                <a:lnTo>
                  <a:pt x="593" y="344"/>
                </a:lnTo>
                <a:lnTo>
                  <a:pt x="595" y="341"/>
                </a:lnTo>
                <a:lnTo>
                  <a:pt x="596" y="344"/>
                </a:lnTo>
                <a:lnTo>
                  <a:pt x="598" y="341"/>
                </a:lnTo>
                <a:lnTo>
                  <a:pt x="600" y="342"/>
                </a:lnTo>
                <a:lnTo>
                  <a:pt x="602" y="345"/>
                </a:lnTo>
                <a:lnTo>
                  <a:pt x="604" y="341"/>
                </a:lnTo>
                <a:lnTo>
                  <a:pt x="606" y="343"/>
                </a:lnTo>
                <a:lnTo>
                  <a:pt x="608" y="342"/>
                </a:lnTo>
                <a:lnTo>
                  <a:pt x="610" y="343"/>
                </a:lnTo>
                <a:lnTo>
                  <a:pt x="612" y="345"/>
                </a:lnTo>
                <a:lnTo>
                  <a:pt x="614" y="341"/>
                </a:lnTo>
                <a:lnTo>
                  <a:pt x="616" y="59"/>
                </a:lnTo>
                <a:lnTo>
                  <a:pt x="618" y="240"/>
                </a:lnTo>
                <a:lnTo>
                  <a:pt x="620" y="231"/>
                </a:lnTo>
                <a:lnTo>
                  <a:pt x="622" y="150"/>
                </a:lnTo>
                <a:lnTo>
                  <a:pt x="623" y="284"/>
                </a:lnTo>
                <a:lnTo>
                  <a:pt x="625" y="254"/>
                </a:lnTo>
                <a:lnTo>
                  <a:pt x="627" y="258"/>
                </a:lnTo>
                <a:lnTo>
                  <a:pt x="629" y="253"/>
                </a:lnTo>
                <a:lnTo>
                  <a:pt x="631" y="251"/>
                </a:lnTo>
                <a:lnTo>
                  <a:pt x="633" y="255"/>
                </a:lnTo>
                <a:lnTo>
                  <a:pt x="635" y="252"/>
                </a:lnTo>
                <a:lnTo>
                  <a:pt x="637" y="256"/>
                </a:lnTo>
                <a:lnTo>
                  <a:pt x="639" y="265"/>
                </a:lnTo>
                <a:lnTo>
                  <a:pt x="641" y="263"/>
                </a:lnTo>
                <a:lnTo>
                  <a:pt x="643" y="266"/>
                </a:lnTo>
                <a:lnTo>
                  <a:pt x="645" y="350"/>
                </a:lnTo>
                <a:lnTo>
                  <a:pt x="647" y="348"/>
                </a:lnTo>
                <a:lnTo>
                  <a:pt x="649" y="348"/>
                </a:lnTo>
                <a:lnTo>
                  <a:pt x="651" y="348"/>
                </a:lnTo>
                <a:lnTo>
                  <a:pt x="652" y="348"/>
                </a:lnTo>
                <a:lnTo>
                  <a:pt x="654" y="348"/>
                </a:lnTo>
                <a:lnTo>
                  <a:pt x="656" y="348"/>
                </a:lnTo>
                <a:lnTo>
                  <a:pt x="658" y="348"/>
                </a:lnTo>
                <a:lnTo>
                  <a:pt x="660" y="348"/>
                </a:lnTo>
                <a:lnTo>
                  <a:pt x="662" y="348"/>
                </a:lnTo>
                <a:lnTo>
                  <a:pt x="664" y="348"/>
                </a:lnTo>
                <a:lnTo>
                  <a:pt x="666" y="348"/>
                </a:lnTo>
                <a:lnTo>
                  <a:pt x="668" y="348"/>
                </a:lnTo>
                <a:lnTo>
                  <a:pt x="670" y="348"/>
                </a:lnTo>
                <a:lnTo>
                  <a:pt x="672" y="303"/>
                </a:lnTo>
                <a:lnTo>
                  <a:pt x="674" y="113"/>
                </a:lnTo>
                <a:lnTo>
                  <a:pt x="676" y="275"/>
                </a:lnTo>
                <a:lnTo>
                  <a:pt x="678" y="0"/>
                </a:lnTo>
                <a:lnTo>
                  <a:pt x="679" y="290"/>
                </a:lnTo>
                <a:lnTo>
                  <a:pt x="681" y="269"/>
                </a:lnTo>
                <a:lnTo>
                  <a:pt x="683" y="266"/>
                </a:lnTo>
                <a:lnTo>
                  <a:pt x="685" y="258"/>
                </a:lnTo>
                <a:lnTo>
                  <a:pt x="687" y="268"/>
                </a:lnTo>
                <a:lnTo>
                  <a:pt x="689" y="270"/>
                </a:lnTo>
                <a:lnTo>
                  <a:pt x="691" y="267"/>
                </a:lnTo>
                <a:lnTo>
                  <a:pt x="693" y="263"/>
                </a:lnTo>
                <a:lnTo>
                  <a:pt x="695" y="258"/>
                </a:lnTo>
                <a:lnTo>
                  <a:pt x="697" y="267"/>
                </a:lnTo>
                <a:lnTo>
                  <a:pt x="699" y="268"/>
                </a:lnTo>
                <a:lnTo>
                  <a:pt x="701" y="276"/>
                </a:lnTo>
                <a:lnTo>
                  <a:pt x="703" y="337"/>
                </a:lnTo>
                <a:lnTo>
                  <a:pt x="705" y="348"/>
                </a:lnTo>
                <a:lnTo>
                  <a:pt x="706" y="348"/>
                </a:lnTo>
                <a:lnTo>
                  <a:pt x="708" y="348"/>
                </a:lnTo>
                <a:lnTo>
                  <a:pt x="710" y="348"/>
                </a:lnTo>
                <a:lnTo>
                  <a:pt x="712" y="348"/>
                </a:lnTo>
                <a:lnTo>
                  <a:pt x="714" y="348"/>
                </a:lnTo>
                <a:lnTo>
                  <a:pt x="716" y="348"/>
                </a:lnTo>
                <a:lnTo>
                  <a:pt x="718" y="348"/>
                </a:lnTo>
                <a:lnTo>
                  <a:pt x="720" y="348"/>
                </a:lnTo>
                <a:lnTo>
                  <a:pt x="722" y="348"/>
                </a:lnTo>
                <a:lnTo>
                  <a:pt x="724" y="348"/>
                </a:lnTo>
                <a:lnTo>
                  <a:pt x="726" y="348"/>
                </a:lnTo>
                <a:lnTo>
                  <a:pt x="728" y="348"/>
                </a:lnTo>
                <a:lnTo>
                  <a:pt x="730" y="348"/>
                </a:lnTo>
                <a:lnTo>
                  <a:pt x="732" y="348"/>
                </a:lnTo>
                <a:lnTo>
                  <a:pt x="734" y="348"/>
                </a:lnTo>
                <a:lnTo>
                  <a:pt x="735" y="348"/>
                </a:lnTo>
                <a:lnTo>
                  <a:pt x="737" y="348"/>
                </a:lnTo>
                <a:lnTo>
                  <a:pt x="739" y="344"/>
                </a:lnTo>
                <a:lnTo>
                  <a:pt x="741" y="341"/>
                </a:lnTo>
                <a:lnTo>
                  <a:pt x="743" y="344"/>
                </a:lnTo>
                <a:lnTo>
                  <a:pt x="745" y="344"/>
                </a:lnTo>
                <a:lnTo>
                  <a:pt x="747" y="341"/>
                </a:lnTo>
                <a:lnTo>
                  <a:pt x="749" y="343"/>
                </a:lnTo>
                <a:lnTo>
                  <a:pt x="751" y="344"/>
                </a:lnTo>
                <a:lnTo>
                  <a:pt x="753" y="342"/>
                </a:lnTo>
                <a:lnTo>
                  <a:pt x="755" y="344"/>
                </a:lnTo>
                <a:lnTo>
                  <a:pt x="757" y="343"/>
                </a:lnTo>
                <a:lnTo>
                  <a:pt x="759" y="342"/>
                </a:lnTo>
                <a:lnTo>
                  <a:pt x="761" y="344"/>
                </a:lnTo>
                <a:lnTo>
                  <a:pt x="762" y="341"/>
                </a:lnTo>
                <a:lnTo>
                  <a:pt x="764" y="342"/>
                </a:lnTo>
                <a:lnTo>
                  <a:pt x="766" y="132"/>
                </a:lnTo>
                <a:lnTo>
                  <a:pt x="768" y="216"/>
                </a:lnTo>
                <a:lnTo>
                  <a:pt x="770" y="277"/>
                </a:lnTo>
                <a:lnTo>
                  <a:pt x="772" y="87"/>
                </a:lnTo>
                <a:lnTo>
                  <a:pt x="774" y="290"/>
                </a:lnTo>
                <a:lnTo>
                  <a:pt x="776" y="269"/>
                </a:lnTo>
                <a:lnTo>
                  <a:pt x="778" y="236"/>
                </a:lnTo>
                <a:lnTo>
                  <a:pt x="780" y="230"/>
                </a:lnTo>
                <a:lnTo>
                  <a:pt x="782" y="217"/>
                </a:lnTo>
                <a:lnTo>
                  <a:pt x="784" y="240"/>
                </a:lnTo>
                <a:lnTo>
                  <a:pt x="786" y="252"/>
                </a:lnTo>
                <a:lnTo>
                  <a:pt x="788" y="262"/>
                </a:lnTo>
                <a:lnTo>
                  <a:pt x="789" y="258"/>
                </a:lnTo>
                <a:lnTo>
                  <a:pt x="791" y="285"/>
                </a:lnTo>
                <a:lnTo>
                  <a:pt x="793" y="344"/>
                </a:lnTo>
                <a:lnTo>
                  <a:pt x="795" y="348"/>
                </a:lnTo>
                <a:lnTo>
                  <a:pt x="797" y="348"/>
                </a:lnTo>
                <a:lnTo>
                  <a:pt x="799" y="348"/>
                </a:lnTo>
                <a:lnTo>
                  <a:pt x="801" y="348"/>
                </a:lnTo>
                <a:lnTo>
                  <a:pt x="803" y="348"/>
                </a:lnTo>
                <a:lnTo>
                  <a:pt x="805" y="348"/>
                </a:lnTo>
                <a:lnTo>
                  <a:pt x="807" y="348"/>
                </a:lnTo>
                <a:lnTo>
                  <a:pt x="809" y="348"/>
                </a:lnTo>
                <a:lnTo>
                  <a:pt x="811" y="348"/>
                </a:lnTo>
                <a:lnTo>
                  <a:pt x="813" y="348"/>
                </a:lnTo>
                <a:lnTo>
                  <a:pt x="815" y="348"/>
                </a:lnTo>
                <a:lnTo>
                  <a:pt x="817" y="348"/>
                </a:lnTo>
                <a:lnTo>
                  <a:pt x="818" y="348"/>
                </a:lnTo>
                <a:lnTo>
                  <a:pt x="820" y="348"/>
                </a:lnTo>
                <a:lnTo>
                  <a:pt x="822" y="348"/>
                </a:lnTo>
                <a:lnTo>
                  <a:pt x="824" y="348"/>
                </a:lnTo>
                <a:lnTo>
                  <a:pt x="826" y="348"/>
                </a:lnTo>
                <a:lnTo>
                  <a:pt x="828" y="343"/>
                </a:lnTo>
                <a:lnTo>
                  <a:pt x="830" y="343"/>
                </a:lnTo>
              </a:path>
            </a:pathLst>
          </a:custGeom>
          <a:noFill/>
          <a:ln w="17463">
            <a:solidFill>
              <a:srgbClr val="0000FF"/>
            </a:solidFill>
            <a:prstDash val="solid"/>
            <a:round/>
            <a:headEnd/>
            <a:tailEnd/>
          </a:ln>
        </p:spPr>
        <p:txBody>
          <a:bodyPr/>
          <a:lstStyle/>
          <a:p>
            <a:endParaRPr lang="en-US"/>
          </a:p>
        </p:txBody>
      </p:sp>
      <p:sp>
        <p:nvSpPr>
          <p:cNvPr id="550947" name="Freeform 35"/>
          <p:cNvSpPr>
            <a:spLocks/>
          </p:cNvSpPr>
          <p:nvPr/>
        </p:nvSpPr>
        <p:spPr bwMode="auto">
          <a:xfrm>
            <a:off x="883556" y="4541271"/>
            <a:ext cx="7253288" cy="698500"/>
          </a:xfrm>
          <a:custGeom>
            <a:avLst/>
            <a:gdLst/>
            <a:ahLst/>
            <a:cxnLst>
              <a:cxn ang="0">
                <a:pos x="12" y="61"/>
              </a:cxn>
              <a:cxn ang="0">
                <a:pos x="25" y="6"/>
              </a:cxn>
              <a:cxn ang="0">
                <a:pos x="39" y="41"/>
              </a:cxn>
              <a:cxn ang="0">
                <a:pos x="52" y="67"/>
              </a:cxn>
              <a:cxn ang="0">
                <a:pos x="66" y="70"/>
              </a:cxn>
              <a:cxn ang="0">
                <a:pos x="79" y="69"/>
              </a:cxn>
              <a:cxn ang="0">
                <a:pos x="93" y="70"/>
              </a:cxn>
              <a:cxn ang="0">
                <a:pos x="106" y="71"/>
              </a:cxn>
              <a:cxn ang="0">
                <a:pos x="120" y="71"/>
              </a:cxn>
              <a:cxn ang="0">
                <a:pos x="133" y="76"/>
              </a:cxn>
              <a:cxn ang="0">
                <a:pos x="147" y="70"/>
              </a:cxn>
              <a:cxn ang="0">
                <a:pos x="160" y="66"/>
              </a:cxn>
              <a:cxn ang="0">
                <a:pos x="174" y="62"/>
              </a:cxn>
              <a:cxn ang="0">
                <a:pos x="187" y="67"/>
              </a:cxn>
              <a:cxn ang="0">
                <a:pos x="201" y="71"/>
              </a:cxn>
              <a:cxn ang="0">
                <a:pos x="214" y="71"/>
              </a:cxn>
              <a:cxn ang="0">
                <a:pos x="228" y="67"/>
              </a:cxn>
              <a:cxn ang="0">
                <a:pos x="241" y="67"/>
              </a:cxn>
              <a:cxn ang="0">
                <a:pos x="255" y="76"/>
              </a:cxn>
              <a:cxn ang="0">
                <a:pos x="268" y="76"/>
              </a:cxn>
              <a:cxn ang="0">
                <a:pos x="282" y="71"/>
              </a:cxn>
              <a:cxn ang="0">
                <a:pos x="295" y="66"/>
              </a:cxn>
              <a:cxn ang="0">
                <a:pos x="309" y="70"/>
              </a:cxn>
              <a:cxn ang="0">
                <a:pos x="322" y="72"/>
              </a:cxn>
              <a:cxn ang="0">
                <a:pos x="336" y="27"/>
              </a:cxn>
              <a:cxn ang="0">
                <a:pos x="349" y="26"/>
              </a:cxn>
              <a:cxn ang="0">
                <a:pos x="363" y="25"/>
              </a:cxn>
              <a:cxn ang="0">
                <a:pos x="376" y="22"/>
              </a:cxn>
              <a:cxn ang="0">
                <a:pos x="390" y="25"/>
              </a:cxn>
              <a:cxn ang="0">
                <a:pos x="403" y="26"/>
              </a:cxn>
              <a:cxn ang="0">
                <a:pos x="417" y="35"/>
              </a:cxn>
              <a:cxn ang="0">
                <a:pos x="430" y="77"/>
              </a:cxn>
              <a:cxn ang="0">
                <a:pos x="444" y="71"/>
              </a:cxn>
              <a:cxn ang="0">
                <a:pos x="457" y="67"/>
              </a:cxn>
              <a:cxn ang="0">
                <a:pos x="471" y="74"/>
              </a:cxn>
              <a:cxn ang="0">
                <a:pos x="484" y="75"/>
              </a:cxn>
              <a:cxn ang="0">
                <a:pos x="498" y="68"/>
              </a:cxn>
              <a:cxn ang="0">
                <a:pos x="512" y="62"/>
              </a:cxn>
              <a:cxn ang="0">
                <a:pos x="525" y="63"/>
              </a:cxn>
              <a:cxn ang="0">
                <a:pos x="539" y="68"/>
              </a:cxn>
              <a:cxn ang="0">
                <a:pos x="552" y="71"/>
              </a:cxn>
              <a:cxn ang="0">
                <a:pos x="566" y="67"/>
              </a:cxn>
              <a:cxn ang="0">
                <a:pos x="579" y="66"/>
              </a:cxn>
              <a:cxn ang="0">
                <a:pos x="593" y="75"/>
              </a:cxn>
              <a:cxn ang="0">
                <a:pos x="606" y="74"/>
              </a:cxn>
              <a:cxn ang="0">
                <a:pos x="620" y="43"/>
              </a:cxn>
              <a:cxn ang="0">
                <a:pos x="633" y="7"/>
              </a:cxn>
              <a:cxn ang="0">
                <a:pos x="647" y="24"/>
              </a:cxn>
              <a:cxn ang="0">
                <a:pos x="660" y="22"/>
              </a:cxn>
              <a:cxn ang="0">
                <a:pos x="674" y="19"/>
              </a:cxn>
              <a:cxn ang="0">
                <a:pos x="687" y="18"/>
              </a:cxn>
              <a:cxn ang="0">
                <a:pos x="701" y="17"/>
              </a:cxn>
              <a:cxn ang="0">
                <a:pos x="714" y="19"/>
              </a:cxn>
              <a:cxn ang="0">
                <a:pos x="728" y="19"/>
              </a:cxn>
              <a:cxn ang="0">
                <a:pos x="741" y="26"/>
              </a:cxn>
              <a:cxn ang="0">
                <a:pos x="755" y="25"/>
              </a:cxn>
              <a:cxn ang="0">
                <a:pos x="768" y="24"/>
              </a:cxn>
              <a:cxn ang="0">
                <a:pos x="782" y="4"/>
              </a:cxn>
              <a:cxn ang="0">
                <a:pos x="795" y="28"/>
              </a:cxn>
              <a:cxn ang="0">
                <a:pos x="809" y="31"/>
              </a:cxn>
              <a:cxn ang="0">
                <a:pos x="822" y="29"/>
              </a:cxn>
            </a:cxnLst>
            <a:rect l="0" t="0" r="r" b="b"/>
            <a:pathLst>
              <a:path w="830" h="80">
                <a:moveTo>
                  <a:pt x="0" y="66"/>
                </a:moveTo>
                <a:lnTo>
                  <a:pt x="2" y="67"/>
                </a:lnTo>
                <a:lnTo>
                  <a:pt x="4" y="71"/>
                </a:lnTo>
                <a:lnTo>
                  <a:pt x="6" y="72"/>
                </a:lnTo>
                <a:lnTo>
                  <a:pt x="8" y="70"/>
                </a:lnTo>
                <a:lnTo>
                  <a:pt x="10" y="66"/>
                </a:lnTo>
                <a:lnTo>
                  <a:pt x="12" y="61"/>
                </a:lnTo>
                <a:lnTo>
                  <a:pt x="13" y="58"/>
                </a:lnTo>
                <a:lnTo>
                  <a:pt x="15" y="60"/>
                </a:lnTo>
                <a:lnTo>
                  <a:pt x="17" y="51"/>
                </a:lnTo>
                <a:lnTo>
                  <a:pt x="19" y="30"/>
                </a:lnTo>
                <a:lnTo>
                  <a:pt x="21" y="11"/>
                </a:lnTo>
                <a:lnTo>
                  <a:pt x="23" y="5"/>
                </a:lnTo>
                <a:lnTo>
                  <a:pt x="25" y="6"/>
                </a:lnTo>
                <a:lnTo>
                  <a:pt x="27" y="9"/>
                </a:lnTo>
                <a:lnTo>
                  <a:pt x="29" y="21"/>
                </a:lnTo>
                <a:lnTo>
                  <a:pt x="31" y="27"/>
                </a:lnTo>
                <a:lnTo>
                  <a:pt x="33" y="21"/>
                </a:lnTo>
                <a:lnTo>
                  <a:pt x="35" y="20"/>
                </a:lnTo>
                <a:lnTo>
                  <a:pt x="37" y="21"/>
                </a:lnTo>
                <a:lnTo>
                  <a:pt x="39" y="41"/>
                </a:lnTo>
                <a:lnTo>
                  <a:pt x="41" y="63"/>
                </a:lnTo>
                <a:lnTo>
                  <a:pt x="42" y="70"/>
                </a:lnTo>
                <a:lnTo>
                  <a:pt x="44" y="73"/>
                </a:lnTo>
                <a:lnTo>
                  <a:pt x="46" y="65"/>
                </a:lnTo>
                <a:lnTo>
                  <a:pt x="48" y="65"/>
                </a:lnTo>
                <a:lnTo>
                  <a:pt x="50" y="67"/>
                </a:lnTo>
                <a:lnTo>
                  <a:pt x="52" y="67"/>
                </a:lnTo>
                <a:lnTo>
                  <a:pt x="54" y="71"/>
                </a:lnTo>
                <a:lnTo>
                  <a:pt x="56" y="73"/>
                </a:lnTo>
                <a:lnTo>
                  <a:pt x="58" y="70"/>
                </a:lnTo>
                <a:lnTo>
                  <a:pt x="60" y="65"/>
                </a:lnTo>
                <a:lnTo>
                  <a:pt x="62" y="65"/>
                </a:lnTo>
                <a:lnTo>
                  <a:pt x="64" y="66"/>
                </a:lnTo>
                <a:lnTo>
                  <a:pt x="66" y="70"/>
                </a:lnTo>
                <a:lnTo>
                  <a:pt x="68" y="72"/>
                </a:lnTo>
                <a:lnTo>
                  <a:pt x="69" y="73"/>
                </a:lnTo>
                <a:lnTo>
                  <a:pt x="71" y="69"/>
                </a:lnTo>
                <a:lnTo>
                  <a:pt x="73" y="62"/>
                </a:lnTo>
                <a:lnTo>
                  <a:pt x="75" y="67"/>
                </a:lnTo>
                <a:lnTo>
                  <a:pt x="77" y="67"/>
                </a:lnTo>
                <a:lnTo>
                  <a:pt x="79" y="69"/>
                </a:lnTo>
                <a:lnTo>
                  <a:pt x="81" y="73"/>
                </a:lnTo>
                <a:lnTo>
                  <a:pt x="83" y="69"/>
                </a:lnTo>
                <a:lnTo>
                  <a:pt x="85" y="63"/>
                </a:lnTo>
                <a:lnTo>
                  <a:pt x="87" y="65"/>
                </a:lnTo>
                <a:lnTo>
                  <a:pt x="89" y="66"/>
                </a:lnTo>
                <a:lnTo>
                  <a:pt x="91" y="66"/>
                </a:lnTo>
                <a:lnTo>
                  <a:pt x="93" y="70"/>
                </a:lnTo>
                <a:lnTo>
                  <a:pt x="95" y="72"/>
                </a:lnTo>
                <a:lnTo>
                  <a:pt x="96" y="64"/>
                </a:lnTo>
                <a:lnTo>
                  <a:pt x="98" y="62"/>
                </a:lnTo>
                <a:lnTo>
                  <a:pt x="100" y="64"/>
                </a:lnTo>
                <a:lnTo>
                  <a:pt x="102" y="64"/>
                </a:lnTo>
                <a:lnTo>
                  <a:pt x="104" y="68"/>
                </a:lnTo>
                <a:lnTo>
                  <a:pt x="106" y="71"/>
                </a:lnTo>
                <a:lnTo>
                  <a:pt x="108" y="69"/>
                </a:lnTo>
                <a:lnTo>
                  <a:pt x="110" y="62"/>
                </a:lnTo>
                <a:lnTo>
                  <a:pt x="112" y="64"/>
                </a:lnTo>
                <a:lnTo>
                  <a:pt x="114" y="64"/>
                </a:lnTo>
                <a:lnTo>
                  <a:pt x="116" y="67"/>
                </a:lnTo>
                <a:lnTo>
                  <a:pt x="118" y="71"/>
                </a:lnTo>
                <a:lnTo>
                  <a:pt x="120" y="71"/>
                </a:lnTo>
                <a:lnTo>
                  <a:pt x="122" y="66"/>
                </a:lnTo>
                <a:lnTo>
                  <a:pt x="124" y="64"/>
                </a:lnTo>
                <a:lnTo>
                  <a:pt x="125" y="65"/>
                </a:lnTo>
                <a:lnTo>
                  <a:pt x="127" y="70"/>
                </a:lnTo>
                <a:lnTo>
                  <a:pt x="129" y="68"/>
                </a:lnTo>
                <a:lnTo>
                  <a:pt x="131" y="73"/>
                </a:lnTo>
                <a:lnTo>
                  <a:pt x="133" y="76"/>
                </a:lnTo>
                <a:lnTo>
                  <a:pt x="135" y="72"/>
                </a:lnTo>
                <a:lnTo>
                  <a:pt x="137" y="65"/>
                </a:lnTo>
                <a:lnTo>
                  <a:pt x="139" y="67"/>
                </a:lnTo>
                <a:lnTo>
                  <a:pt x="141" y="74"/>
                </a:lnTo>
                <a:lnTo>
                  <a:pt x="143" y="70"/>
                </a:lnTo>
                <a:lnTo>
                  <a:pt x="145" y="73"/>
                </a:lnTo>
                <a:lnTo>
                  <a:pt x="147" y="70"/>
                </a:lnTo>
                <a:lnTo>
                  <a:pt x="149" y="65"/>
                </a:lnTo>
                <a:lnTo>
                  <a:pt x="151" y="66"/>
                </a:lnTo>
                <a:lnTo>
                  <a:pt x="152" y="74"/>
                </a:lnTo>
                <a:lnTo>
                  <a:pt x="154" y="72"/>
                </a:lnTo>
                <a:lnTo>
                  <a:pt x="156" y="69"/>
                </a:lnTo>
                <a:lnTo>
                  <a:pt x="158" y="70"/>
                </a:lnTo>
                <a:lnTo>
                  <a:pt x="160" y="66"/>
                </a:lnTo>
                <a:lnTo>
                  <a:pt x="162" y="59"/>
                </a:lnTo>
                <a:lnTo>
                  <a:pt x="164" y="70"/>
                </a:lnTo>
                <a:lnTo>
                  <a:pt x="166" y="72"/>
                </a:lnTo>
                <a:lnTo>
                  <a:pt x="168" y="69"/>
                </a:lnTo>
                <a:lnTo>
                  <a:pt x="170" y="75"/>
                </a:lnTo>
                <a:lnTo>
                  <a:pt x="172" y="71"/>
                </a:lnTo>
                <a:lnTo>
                  <a:pt x="174" y="62"/>
                </a:lnTo>
                <a:lnTo>
                  <a:pt x="176" y="69"/>
                </a:lnTo>
                <a:lnTo>
                  <a:pt x="178" y="72"/>
                </a:lnTo>
                <a:lnTo>
                  <a:pt x="179" y="69"/>
                </a:lnTo>
                <a:lnTo>
                  <a:pt x="181" y="75"/>
                </a:lnTo>
                <a:lnTo>
                  <a:pt x="183" y="76"/>
                </a:lnTo>
                <a:lnTo>
                  <a:pt x="185" y="65"/>
                </a:lnTo>
                <a:lnTo>
                  <a:pt x="187" y="67"/>
                </a:lnTo>
                <a:lnTo>
                  <a:pt x="189" y="73"/>
                </a:lnTo>
                <a:lnTo>
                  <a:pt x="191" y="69"/>
                </a:lnTo>
                <a:lnTo>
                  <a:pt x="193" y="70"/>
                </a:lnTo>
                <a:lnTo>
                  <a:pt x="195" y="75"/>
                </a:lnTo>
                <a:lnTo>
                  <a:pt x="197" y="64"/>
                </a:lnTo>
                <a:lnTo>
                  <a:pt x="199" y="61"/>
                </a:lnTo>
                <a:lnTo>
                  <a:pt x="201" y="71"/>
                </a:lnTo>
                <a:lnTo>
                  <a:pt x="203" y="73"/>
                </a:lnTo>
                <a:lnTo>
                  <a:pt x="205" y="68"/>
                </a:lnTo>
                <a:lnTo>
                  <a:pt x="207" y="77"/>
                </a:lnTo>
                <a:lnTo>
                  <a:pt x="208" y="71"/>
                </a:lnTo>
                <a:lnTo>
                  <a:pt x="210" y="59"/>
                </a:lnTo>
                <a:lnTo>
                  <a:pt x="212" y="68"/>
                </a:lnTo>
                <a:lnTo>
                  <a:pt x="214" y="71"/>
                </a:lnTo>
                <a:lnTo>
                  <a:pt x="216" y="69"/>
                </a:lnTo>
                <a:lnTo>
                  <a:pt x="218" y="76"/>
                </a:lnTo>
                <a:lnTo>
                  <a:pt x="220" y="78"/>
                </a:lnTo>
                <a:lnTo>
                  <a:pt x="222" y="64"/>
                </a:lnTo>
                <a:lnTo>
                  <a:pt x="224" y="66"/>
                </a:lnTo>
                <a:lnTo>
                  <a:pt x="226" y="71"/>
                </a:lnTo>
                <a:lnTo>
                  <a:pt x="228" y="67"/>
                </a:lnTo>
                <a:lnTo>
                  <a:pt x="230" y="73"/>
                </a:lnTo>
                <a:lnTo>
                  <a:pt x="232" y="80"/>
                </a:lnTo>
                <a:lnTo>
                  <a:pt x="234" y="67"/>
                </a:lnTo>
                <a:lnTo>
                  <a:pt x="235" y="64"/>
                </a:lnTo>
                <a:lnTo>
                  <a:pt x="237" y="71"/>
                </a:lnTo>
                <a:lnTo>
                  <a:pt x="239" y="69"/>
                </a:lnTo>
                <a:lnTo>
                  <a:pt x="241" y="67"/>
                </a:lnTo>
                <a:lnTo>
                  <a:pt x="243" y="76"/>
                </a:lnTo>
                <a:lnTo>
                  <a:pt x="245" y="72"/>
                </a:lnTo>
                <a:lnTo>
                  <a:pt x="247" y="59"/>
                </a:lnTo>
                <a:lnTo>
                  <a:pt x="249" y="67"/>
                </a:lnTo>
                <a:lnTo>
                  <a:pt x="251" y="69"/>
                </a:lnTo>
                <a:lnTo>
                  <a:pt x="253" y="67"/>
                </a:lnTo>
                <a:lnTo>
                  <a:pt x="255" y="76"/>
                </a:lnTo>
                <a:lnTo>
                  <a:pt x="257" y="78"/>
                </a:lnTo>
                <a:lnTo>
                  <a:pt x="259" y="64"/>
                </a:lnTo>
                <a:lnTo>
                  <a:pt x="261" y="67"/>
                </a:lnTo>
                <a:lnTo>
                  <a:pt x="262" y="69"/>
                </a:lnTo>
                <a:lnTo>
                  <a:pt x="264" y="66"/>
                </a:lnTo>
                <a:lnTo>
                  <a:pt x="266" y="71"/>
                </a:lnTo>
                <a:lnTo>
                  <a:pt x="268" y="76"/>
                </a:lnTo>
                <a:lnTo>
                  <a:pt x="270" y="69"/>
                </a:lnTo>
                <a:lnTo>
                  <a:pt x="272" y="68"/>
                </a:lnTo>
                <a:lnTo>
                  <a:pt x="274" y="72"/>
                </a:lnTo>
                <a:lnTo>
                  <a:pt x="276" y="67"/>
                </a:lnTo>
                <a:lnTo>
                  <a:pt x="278" y="68"/>
                </a:lnTo>
                <a:lnTo>
                  <a:pt x="280" y="75"/>
                </a:lnTo>
                <a:lnTo>
                  <a:pt x="282" y="71"/>
                </a:lnTo>
                <a:lnTo>
                  <a:pt x="284" y="63"/>
                </a:lnTo>
                <a:lnTo>
                  <a:pt x="286" y="70"/>
                </a:lnTo>
                <a:lnTo>
                  <a:pt x="288" y="68"/>
                </a:lnTo>
                <a:lnTo>
                  <a:pt x="290" y="66"/>
                </a:lnTo>
                <a:lnTo>
                  <a:pt x="291" y="75"/>
                </a:lnTo>
                <a:lnTo>
                  <a:pt x="293" y="75"/>
                </a:lnTo>
                <a:lnTo>
                  <a:pt x="295" y="66"/>
                </a:lnTo>
                <a:lnTo>
                  <a:pt x="297" y="67"/>
                </a:lnTo>
                <a:lnTo>
                  <a:pt x="299" y="67"/>
                </a:lnTo>
                <a:lnTo>
                  <a:pt x="301" y="62"/>
                </a:lnTo>
                <a:lnTo>
                  <a:pt x="303" y="74"/>
                </a:lnTo>
                <a:lnTo>
                  <a:pt x="305" y="78"/>
                </a:lnTo>
                <a:lnTo>
                  <a:pt x="307" y="72"/>
                </a:lnTo>
                <a:lnTo>
                  <a:pt x="309" y="70"/>
                </a:lnTo>
                <a:lnTo>
                  <a:pt x="311" y="69"/>
                </a:lnTo>
                <a:lnTo>
                  <a:pt x="313" y="65"/>
                </a:lnTo>
                <a:lnTo>
                  <a:pt x="315" y="68"/>
                </a:lnTo>
                <a:lnTo>
                  <a:pt x="317" y="74"/>
                </a:lnTo>
                <a:lnTo>
                  <a:pt x="318" y="70"/>
                </a:lnTo>
                <a:lnTo>
                  <a:pt x="320" y="71"/>
                </a:lnTo>
                <a:lnTo>
                  <a:pt x="322" y="72"/>
                </a:lnTo>
                <a:lnTo>
                  <a:pt x="324" y="66"/>
                </a:lnTo>
                <a:lnTo>
                  <a:pt x="326" y="65"/>
                </a:lnTo>
                <a:lnTo>
                  <a:pt x="328" y="74"/>
                </a:lnTo>
                <a:lnTo>
                  <a:pt x="330" y="73"/>
                </a:lnTo>
                <a:lnTo>
                  <a:pt x="332" y="65"/>
                </a:lnTo>
                <a:lnTo>
                  <a:pt x="334" y="45"/>
                </a:lnTo>
                <a:lnTo>
                  <a:pt x="336" y="27"/>
                </a:lnTo>
                <a:lnTo>
                  <a:pt x="338" y="25"/>
                </a:lnTo>
                <a:lnTo>
                  <a:pt x="340" y="28"/>
                </a:lnTo>
                <a:lnTo>
                  <a:pt x="342" y="29"/>
                </a:lnTo>
                <a:lnTo>
                  <a:pt x="344" y="32"/>
                </a:lnTo>
                <a:lnTo>
                  <a:pt x="346" y="25"/>
                </a:lnTo>
                <a:lnTo>
                  <a:pt x="347" y="22"/>
                </a:lnTo>
                <a:lnTo>
                  <a:pt x="349" y="26"/>
                </a:lnTo>
                <a:lnTo>
                  <a:pt x="351" y="27"/>
                </a:lnTo>
                <a:lnTo>
                  <a:pt x="353" y="29"/>
                </a:lnTo>
                <a:lnTo>
                  <a:pt x="355" y="30"/>
                </a:lnTo>
                <a:lnTo>
                  <a:pt x="357" y="29"/>
                </a:lnTo>
                <a:lnTo>
                  <a:pt x="359" y="26"/>
                </a:lnTo>
                <a:lnTo>
                  <a:pt x="361" y="24"/>
                </a:lnTo>
                <a:lnTo>
                  <a:pt x="363" y="25"/>
                </a:lnTo>
                <a:lnTo>
                  <a:pt x="365" y="26"/>
                </a:lnTo>
                <a:lnTo>
                  <a:pt x="367" y="27"/>
                </a:lnTo>
                <a:lnTo>
                  <a:pt x="369" y="31"/>
                </a:lnTo>
                <a:lnTo>
                  <a:pt x="371" y="26"/>
                </a:lnTo>
                <a:lnTo>
                  <a:pt x="373" y="20"/>
                </a:lnTo>
                <a:lnTo>
                  <a:pt x="374" y="22"/>
                </a:lnTo>
                <a:lnTo>
                  <a:pt x="376" y="22"/>
                </a:lnTo>
                <a:lnTo>
                  <a:pt x="378" y="26"/>
                </a:lnTo>
                <a:lnTo>
                  <a:pt x="380" y="29"/>
                </a:lnTo>
                <a:lnTo>
                  <a:pt x="382" y="28"/>
                </a:lnTo>
                <a:lnTo>
                  <a:pt x="384" y="22"/>
                </a:lnTo>
                <a:lnTo>
                  <a:pt x="386" y="20"/>
                </a:lnTo>
                <a:lnTo>
                  <a:pt x="388" y="24"/>
                </a:lnTo>
                <a:lnTo>
                  <a:pt x="390" y="25"/>
                </a:lnTo>
                <a:lnTo>
                  <a:pt x="392" y="28"/>
                </a:lnTo>
                <a:lnTo>
                  <a:pt x="394" y="30"/>
                </a:lnTo>
                <a:lnTo>
                  <a:pt x="396" y="25"/>
                </a:lnTo>
                <a:lnTo>
                  <a:pt x="398" y="21"/>
                </a:lnTo>
                <a:lnTo>
                  <a:pt x="400" y="21"/>
                </a:lnTo>
                <a:lnTo>
                  <a:pt x="401" y="22"/>
                </a:lnTo>
                <a:lnTo>
                  <a:pt x="403" y="26"/>
                </a:lnTo>
                <a:lnTo>
                  <a:pt x="405" y="26"/>
                </a:lnTo>
                <a:lnTo>
                  <a:pt x="407" y="28"/>
                </a:lnTo>
                <a:lnTo>
                  <a:pt x="409" y="22"/>
                </a:lnTo>
                <a:lnTo>
                  <a:pt x="411" y="19"/>
                </a:lnTo>
                <a:lnTo>
                  <a:pt x="413" y="23"/>
                </a:lnTo>
                <a:lnTo>
                  <a:pt x="415" y="24"/>
                </a:lnTo>
                <a:lnTo>
                  <a:pt x="417" y="35"/>
                </a:lnTo>
                <a:lnTo>
                  <a:pt x="419" y="62"/>
                </a:lnTo>
                <a:lnTo>
                  <a:pt x="421" y="66"/>
                </a:lnTo>
                <a:lnTo>
                  <a:pt x="423" y="66"/>
                </a:lnTo>
                <a:lnTo>
                  <a:pt x="425" y="68"/>
                </a:lnTo>
                <a:lnTo>
                  <a:pt x="427" y="64"/>
                </a:lnTo>
                <a:lnTo>
                  <a:pt x="429" y="68"/>
                </a:lnTo>
                <a:lnTo>
                  <a:pt x="430" y="77"/>
                </a:lnTo>
                <a:lnTo>
                  <a:pt x="432" y="73"/>
                </a:lnTo>
                <a:lnTo>
                  <a:pt x="434" y="69"/>
                </a:lnTo>
                <a:lnTo>
                  <a:pt x="436" y="70"/>
                </a:lnTo>
                <a:lnTo>
                  <a:pt x="438" y="65"/>
                </a:lnTo>
                <a:lnTo>
                  <a:pt x="440" y="64"/>
                </a:lnTo>
                <a:lnTo>
                  <a:pt x="442" y="72"/>
                </a:lnTo>
                <a:lnTo>
                  <a:pt x="444" y="71"/>
                </a:lnTo>
                <a:lnTo>
                  <a:pt x="446" y="67"/>
                </a:lnTo>
                <a:lnTo>
                  <a:pt x="448" y="72"/>
                </a:lnTo>
                <a:lnTo>
                  <a:pt x="450" y="68"/>
                </a:lnTo>
                <a:lnTo>
                  <a:pt x="452" y="62"/>
                </a:lnTo>
                <a:lnTo>
                  <a:pt x="454" y="73"/>
                </a:lnTo>
                <a:lnTo>
                  <a:pt x="456" y="74"/>
                </a:lnTo>
                <a:lnTo>
                  <a:pt x="457" y="67"/>
                </a:lnTo>
                <a:lnTo>
                  <a:pt x="459" y="69"/>
                </a:lnTo>
                <a:lnTo>
                  <a:pt x="461" y="68"/>
                </a:lnTo>
                <a:lnTo>
                  <a:pt x="463" y="64"/>
                </a:lnTo>
                <a:lnTo>
                  <a:pt x="465" y="70"/>
                </a:lnTo>
                <a:lnTo>
                  <a:pt x="467" y="75"/>
                </a:lnTo>
                <a:lnTo>
                  <a:pt x="469" y="71"/>
                </a:lnTo>
                <a:lnTo>
                  <a:pt x="471" y="74"/>
                </a:lnTo>
                <a:lnTo>
                  <a:pt x="473" y="71"/>
                </a:lnTo>
                <a:lnTo>
                  <a:pt x="475" y="64"/>
                </a:lnTo>
                <a:lnTo>
                  <a:pt x="477" y="64"/>
                </a:lnTo>
                <a:lnTo>
                  <a:pt x="479" y="73"/>
                </a:lnTo>
                <a:lnTo>
                  <a:pt x="481" y="69"/>
                </a:lnTo>
                <a:lnTo>
                  <a:pt x="483" y="72"/>
                </a:lnTo>
                <a:lnTo>
                  <a:pt x="484" y="75"/>
                </a:lnTo>
                <a:lnTo>
                  <a:pt x="486" y="66"/>
                </a:lnTo>
                <a:lnTo>
                  <a:pt x="488" y="62"/>
                </a:lnTo>
                <a:lnTo>
                  <a:pt x="490" y="70"/>
                </a:lnTo>
                <a:lnTo>
                  <a:pt x="492" y="71"/>
                </a:lnTo>
                <a:lnTo>
                  <a:pt x="494" y="66"/>
                </a:lnTo>
                <a:lnTo>
                  <a:pt x="496" y="76"/>
                </a:lnTo>
                <a:lnTo>
                  <a:pt x="498" y="68"/>
                </a:lnTo>
                <a:lnTo>
                  <a:pt x="500" y="61"/>
                </a:lnTo>
                <a:lnTo>
                  <a:pt x="502" y="71"/>
                </a:lnTo>
                <a:lnTo>
                  <a:pt x="504" y="74"/>
                </a:lnTo>
                <a:lnTo>
                  <a:pt x="506" y="68"/>
                </a:lnTo>
                <a:lnTo>
                  <a:pt x="508" y="74"/>
                </a:lnTo>
                <a:lnTo>
                  <a:pt x="510" y="73"/>
                </a:lnTo>
                <a:lnTo>
                  <a:pt x="512" y="62"/>
                </a:lnTo>
                <a:lnTo>
                  <a:pt x="513" y="65"/>
                </a:lnTo>
                <a:lnTo>
                  <a:pt x="515" y="70"/>
                </a:lnTo>
                <a:lnTo>
                  <a:pt x="517" y="68"/>
                </a:lnTo>
                <a:lnTo>
                  <a:pt x="519" y="74"/>
                </a:lnTo>
                <a:lnTo>
                  <a:pt x="521" y="79"/>
                </a:lnTo>
                <a:lnTo>
                  <a:pt x="523" y="68"/>
                </a:lnTo>
                <a:lnTo>
                  <a:pt x="525" y="63"/>
                </a:lnTo>
                <a:lnTo>
                  <a:pt x="527" y="70"/>
                </a:lnTo>
                <a:lnTo>
                  <a:pt x="529" y="67"/>
                </a:lnTo>
                <a:lnTo>
                  <a:pt x="531" y="70"/>
                </a:lnTo>
                <a:lnTo>
                  <a:pt x="533" y="78"/>
                </a:lnTo>
                <a:lnTo>
                  <a:pt x="535" y="74"/>
                </a:lnTo>
                <a:lnTo>
                  <a:pt x="537" y="61"/>
                </a:lnTo>
                <a:lnTo>
                  <a:pt x="539" y="68"/>
                </a:lnTo>
                <a:lnTo>
                  <a:pt x="540" y="69"/>
                </a:lnTo>
                <a:lnTo>
                  <a:pt x="542" y="65"/>
                </a:lnTo>
                <a:lnTo>
                  <a:pt x="544" y="77"/>
                </a:lnTo>
                <a:lnTo>
                  <a:pt x="546" y="79"/>
                </a:lnTo>
                <a:lnTo>
                  <a:pt x="548" y="64"/>
                </a:lnTo>
                <a:lnTo>
                  <a:pt x="550" y="68"/>
                </a:lnTo>
                <a:lnTo>
                  <a:pt x="552" y="71"/>
                </a:lnTo>
                <a:lnTo>
                  <a:pt x="554" y="68"/>
                </a:lnTo>
                <a:lnTo>
                  <a:pt x="556" y="71"/>
                </a:lnTo>
                <a:lnTo>
                  <a:pt x="558" y="75"/>
                </a:lnTo>
                <a:lnTo>
                  <a:pt x="560" y="68"/>
                </a:lnTo>
                <a:lnTo>
                  <a:pt x="562" y="68"/>
                </a:lnTo>
                <a:lnTo>
                  <a:pt x="564" y="71"/>
                </a:lnTo>
                <a:lnTo>
                  <a:pt x="566" y="67"/>
                </a:lnTo>
                <a:lnTo>
                  <a:pt x="568" y="67"/>
                </a:lnTo>
                <a:lnTo>
                  <a:pt x="569" y="75"/>
                </a:lnTo>
                <a:lnTo>
                  <a:pt x="571" y="72"/>
                </a:lnTo>
                <a:lnTo>
                  <a:pt x="573" y="62"/>
                </a:lnTo>
                <a:lnTo>
                  <a:pt x="575" y="68"/>
                </a:lnTo>
                <a:lnTo>
                  <a:pt x="577" y="66"/>
                </a:lnTo>
                <a:lnTo>
                  <a:pt x="579" y="66"/>
                </a:lnTo>
                <a:lnTo>
                  <a:pt x="581" y="75"/>
                </a:lnTo>
                <a:lnTo>
                  <a:pt x="583" y="76"/>
                </a:lnTo>
                <a:lnTo>
                  <a:pt x="585" y="66"/>
                </a:lnTo>
                <a:lnTo>
                  <a:pt x="587" y="67"/>
                </a:lnTo>
                <a:lnTo>
                  <a:pt x="589" y="68"/>
                </a:lnTo>
                <a:lnTo>
                  <a:pt x="591" y="63"/>
                </a:lnTo>
                <a:lnTo>
                  <a:pt x="593" y="75"/>
                </a:lnTo>
                <a:lnTo>
                  <a:pt x="595" y="78"/>
                </a:lnTo>
                <a:lnTo>
                  <a:pt x="596" y="72"/>
                </a:lnTo>
                <a:lnTo>
                  <a:pt x="598" y="69"/>
                </a:lnTo>
                <a:lnTo>
                  <a:pt x="600" y="69"/>
                </a:lnTo>
                <a:lnTo>
                  <a:pt x="602" y="64"/>
                </a:lnTo>
                <a:lnTo>
                  <a:pt x="604" y="68"/>
                </a:lnTo>
                <a:lnTo>
                  <a:pt x="606" y="74"/>
                </a:lnTo>
                <a:lnTo>
                  <a:pt x="608" y="70"/>
                </a:lnTo>
                <a:lnTo>
                  <a:pt x="610" y="71"/>
                </a:lnTo>
                <a:lnTo>
                  <a:pt x="612" y="70"/>
                </a:lnTo>
                <a:lnTo>
                  <a:pt x="614" y="56"/>
                </a:lnTo>
                <a:lnTo>
                  <a:pt x="616" y="51"/>
                </a:lnTo>
                <a:lnTo>
                  <a:pt x="618" y="54"/>
                </a:lnTo>
                <a:lnTo>
                  <a:pt x="620" y="43"/>
                </a:lnTo>
                <a:lnTo>
                  <a:pt x="622" y="28"/>
                </a:lnTo>
                <a:lnTo>
                  <a:pt x="623" y="9"/>
                </a:lnTo>
                <a:lnTo>
                  <a:pt x="625" y="2"/>
                </a:lnTo>
                <a:lnTo>
                  <a:pt x="627" y="3"/>
                </a:lnTo>
                <a:lnTo>
                  <a:pt x="629" y="1"/>
                </a:lnTo>
                <a:lnTo>
                  <a:pt x="631" y="5"/>
                </a:lnTo>
                <a:lnTo>
                  <a:pt x="633" y="7"/>
                </a:lnTo>
                <a:lnTo>
                  <a:pt x="635" y="7"/>
                </a:lnTo>
                <a:lnTo>
                  <a:pt x="637" y="10"/>
                </a:lnTo>
                <a:lnTo>
                  <a:pt x="639" y="15"/>
                </a:lnTo>
                <a:lnTo>
                  <a:pt x="641" y="19"/>
                </a:lnTo>
                <a:lnTo>
                  <a:pt x="643" y="24"/>
                </a:lnTo>
                <a:lnTo>
                  <a:pt x="645" y="24"/>
                </a:lnTo>
                <a:lnTo>
                  <a:pt x="647" y="24"/>
                </a:lnTo>
                <a:lnTo>
                  <a:pt x="649" y="20"/>
                </a:lnTo>
                <a:lnTo>
                  <a:pt x="651" y="19"/>
                </a:lnTo>
                <a:lnTo>
                  <a:pt x="652" y="20"/>
                </a:lnTo>
                <a:lnTo>
                  <a:pt x="654" y="22"/>
                </a:lnTo>
                <a:lnTo>
                  <a:pt x="656" y="25"/>
                </a:lnTo>
                <a:lnTo>
                  <a:pt x="658" y="27"/>
                </a:lnTo>
                <a:lnTo>
                  <a:pt x="660" y="22"/>
                </a:lnTo>
                <a:lnTo>
                  <a:pt x="662" y="19"/>
                </a:lnTo>
                <a:lnTo>
                  <a:pt x="664" y="21"/>
                </a:lnTo>
                <a:lnTo>
                  <a:pt x="666" y="25"/>
                </a:lnTo>
                <a:lnTo>
                  <a:pt x="668" y="28"/>
                </a:lnTo>
                <a:lnTo>
                  <a:pt x="670" y="29"/>
                </a:lnTo>
                <a:lnTo>
                  <a:pt x="672" y="28"/>
                </a:lnTo>
                <a:lnTo>
                  <a:pt x="674" y="19"/>
                </a:lnTo>
                <a:lnTo>
                  <a:pt x="676" y="19"/>
                </a:lnTo>
                <a:lnTo>
                  <a:pt x="678" y="16"/>
                </a:lnTo>
                <a:lnTo>
                  <a:pt x="679" y="14"/>
                </a:lnTo>
                <a:lnTo>
                  <a:pt x="681" y="12"/>
                </a:lnTo>
                <a:lnTo>
                  <a:pt x="683" y="19"/>
                </a:lnTo>
                <a:lnTo>
                  <a:pt x="685" y="20"/>
                </a:lnTo>
                <a:lnTo>
                  <a:pt x="687" y="18"/>
                </a:lnTo>
                <a:lnTo>
                  <a:pt x="689" y="17"/>
                </a:lnTo>
                <a:lnTo>
                  <a:pt x="691" y="13"/>
                </a:lnTo>
                <a:lnTo>
                  <a:pt x="693" y="8"/>
                </a:lnTo>
                <a:lnTo>
                  <a:pt x="695" y="19"/>
                </a:lnTo>
                <a:lnTo>
                  <a:pt x="697" y="22"/>
                </a:lnTo>
                <a:lnTo>
                  <a:pt x="699" y="21"/>
                </a:lnTo>
                <a:lnTo>
                  <a:pt x="701" y="17"/>
                </a:lnTo>
                <a:lnTo>
                  <a:pt x="703" y="20"/>
                </a:lnTo>
                <a:lnTo>
                  <a:pt x="705" y="22"/>
                </a:lnTo>
                <a:lnTo>
                  <a:pt x="706" y="27"/>
                </a:lnTo>
                <a:lnTo>
                  <a:pt x="708" y="24"/>
                </a:lnTo>
                <a:lnTo>
                  <a:pt x="710" y="23"/>
                </a:lnTo>
                <a:lnTo>
                  <a:pt x="712" y="18"/>
                </a:lnTo>
                <a:lnTo>
                  <a:pt x="714" y="19"/>
                </a:lnTo>
                <a:lnTo>
                  <a:pt x="716" y="20"/>
                </a:lnTo>
                <a:lnTo>
                  <a:pt x="718" y="25"/>
                </a:lnTo>
                <a:lnTo>
                  <a:pt x="720" y="24"/>
                </a:lnTo>
                <a:lnTo>
                  <a:pt x="722" y="26"/>
                </a:lnTo>
                <a:lnTo>
                  <a:pt x="724" y="21"/>
                </a:lnTo>
                <a:lnTo>
                  <a:pt x="726" y="19"/>
                </a:lnTo>
                <a:lnTo>
                  <a:pt x="728" y="19"/>
                </a:lnTo>
                <a:lnTo>
                  <a:pt x="730" y="23"/>
                </a:lnTo>
                <a:lnTo>
                  <a:pt x="732" y="25"/>
                </a:lnTo>
                <a:lnTo>
                  <a:pt x="734" y="26"/>
                </a:lnTo>
                <a:lnTo>
                  <a:pt x="735" y="30"/>
                </a:lnTo>
                <a:lnTo>
                  <a:pt x="737" y="25"/>
                </a:lnTo>
                <a:lnTo>
                  <a:pt x="739" y="24"/>
                </a:lnTo>
                <a:lnTo>
                  <a:pt x="741" y="26"/>
                </a:lnTo>
                <a:lnTo>
                  <a:pt x="743" y="27"/>
                </a:lnTo>
                <a:lnTo>
                  <a:pt x="745" y="32"/>
                </a:lnTo>
                <a:lnTo>
                  <a:pt x="747" y="31"/>
                </a:lnTo>
                <a:lnTo>
                  <a:pt x="749" y="31"/>
                </a:lnTo>
                <a:lnTo>
                  <a:pt x="751" y="22"/>
                </a:lnTo>
                <a:lnTo>
                  <a:pt x="753" y="22"/>
                </a:lnTo>
                <a:lnTo>
                  <a:pt x="755" y="25"/>
                </a:lnTo>
                <a:lnTo>
                  <a:pt x="757" y="30"/>
                </a:lnTo>
                <a:lnTo>
                  <a:pt x="759" y="31"/>
                </a:lnTo>
                <a:lnTo>
                  <a:pt x="761" y="33"/>
                </a:lnTo>
                <a:lnTo>
                  <a:pt x="762" y="30"/>
                </a:lnTo>
                <a:lnTo>
                  <a:pt x="764" y="24"/>
                </a:lnTo>
                <a:lnTo>
                  <a:pt x="766" y="23"/>
                </a:lnTo>
                <a:lnTo>
                  <a:pt x="768" y="24"/>
                </a:lnTo>
                <a:lnTo>
                  <a:pt x="770" y="21"/>
                </a:lnTo>
                <a:lnTo>
                  <a:pt x="772" y="21"/>
                </a:lnTo>
                <a:lnTo>
                  <a:pt x="774" y="13"/>
                </a:lnTo>
                <a:lnTo>
                  <a:pt x="776" y="2"/>
                </a:lnTo>
                <a:lnTo>
                  <a:pt x="778" y="1"/>
                </a:lnTo>
                <a:lnTo>
                  <a:pt x="780" y="0"/>
                </a:lnTo>
                <a:lnTo>
                  <a:pt x="782" y="4"/>
                </a:lnTo>
                <a:lnTo>
                  <a:pt x="784" y="19"/>
                </a:lnTo>
                <a:lnTo>
                  <a:pt x="786" y="21"/>
                </a:lnTo>
                <a:lnTo>
                  <a:pt x="788" y="23"/>
                </a:lnTo>
                <a:lnTo>
                  <a:pt x="789" y="16"/>
                </a:lnTo>
                <a:lnTo>
                  <a:pt x="791" y="18"/>
                </a:lnTo>
                <a:lnTo>
                  <a:pt x="793" y="25"/>
                </a:lnTo>
                <a:lnTo>
                  <a:pt x="795" y="28"/>
                </a:lnTo>
                <a:lnTo>
                  <a:pt x="797" y="30"/>
                </a:lnTo>
                <a:lnTo>
                  <a:pt x="799" y="34"/>
                </a:lnTo>
                <a:lnTo>
                  <a:pt x="801" y="26"/>
                </a:lnTo>
                <a:lnTo>
                  <a:pt x="803" y="24"/>
                </a:lnTo>
                <a:lnTo>
                  <a:pt x="805" y="25"/>
                </a:lnTo>
                <a:lnTo>
                  <a:pt x="807" y="29"/>
                </a:lnTo>
                <a:lnTo>
                  <a:pt x="809" y="31"/>
                </a:lnTo>
                <a:lnTo>
                  <a:pt x="811" y="31"/>
                </a:lnTo>
                <a:lnTo>
                  <a:pt x="813" y="28"/>
                </a:lnTo>
                <a:lnTo>
                  <a:pt x="815" y="23"/>
                </a:lnTo>
                <a:lnTo>
                  <a:pt x="817" y="23"/>
                </a:lnTo>
                <a:lnTo>
                  <a:pt x="818" y="26"/>
                </a:lnTo>
                <a:lnTo>
                  <a:pt x="820" y="27"/>
                </a:lnTo>
                <a:lnTo>
                  <a:pt x="822" y="29"/>
                </a:lnTo>
                <a:lnTo>
                  <a:pt x="824" y="32"/>
                </a:lnTo>
                <a:lnTo>
                  <a:pt x="826" y="27"/>
                </a:lnTo>
                <a:lnTo>
                  <a:pt x="828" y="22"/>
                </a:lnTo>
                <a:lnTo>
                  <a:pt x="830" y="24"/>
                </a:lnTo>
              </a:path>
            </a:pathLst>
          </a:custGeom>
          <a:noFill/>
          <a:ln w="17463">
            <a:solidFill>
              <a:srgbClr val="800000"/>
            </a:solidFill>
            <a:prstDash val="solid"/>
            <a:round/>
            <a:headEnd/>
            <a:tailEnd/>
          </a:ln>
        </p:spPr>
        <p:txBody>
          <a:bodyPr/>
          <a:lstStyle/>
          <a:p>
            <a:endParaRPr lang="en-US"/>
          </a:p>
        </p:txBody>
      </p:sp>
      <p:sp>
        <p:nvSpPr>
          <p:cNvPr id="550948" name="Freeform 36"/>
          <p:cNvSpPr>
            <a:spLocks/>
          </p:cNvSpPr>
          <p:nvPr/>
        </p:nvSpPr>
        <p:spPr bwMode="auto">
          <a:xfrm>
            <a:off x="883556" y="5152458"/>
            <a:ext cx="7253288" cy="139700"/>
          </a:xfrm>
          <a:custGeom>
            <a:avLst/>
            <a:gdLst/>
            <a:ahLst/>
            <a:cxnLst>
              <a:cxn ang="0">
                <a:pos x="12" y="16"/>
              </a:cxn>
              <a:cxn ang="0">
                <a:pos x="25" y="8"/>
              </a:cxn>
              <a:cxn ang="0">
                <a:pos x="39" y="14"/>
              </a:cxn>
              <a:cxn ang="0">
                <a:pos x="52" y="15"/>
              </a:cxn>
              <a:cxn ang="0">
                <a:pos x="66" y="15"/>
              </a:cxn>
              <a:cxn ang="0">
                <a:pos x="79" y="15"/>
              </a:cxn>
              <a:cxn ang="0">
                <a:pos x="93" y="15"/>
              </a:cxn>
              <a:cxn ang="0">
                <a:pos x="106" y="16"/>
              </a:cxn>
              <a:cxn ang="0">
                <a:pos x="120" y="15"/>
              </a:cxn>
              <a:cxn ang="0">
                <a:pos x="133" y="16"/>
              </a:cxn>
              <a:cxn ang="0">
                <a:pos x="147" y="15"/>
              </a:cxn>
              <a:cxn ang="0">
                <a:pos x="160" y="15"/>
              </a:cxn>
              <a:cxn ang="0">
                <a:pos x="174" y="15"/>
              </a:cxn>
              <a:cxn ang="0">
                <a:pos x="187" y="16"/>
              </a:cxn>
              <a:cxn ang="0">
                <a:pos x="201" y="15"/>
              </a:cxn>
              <a:cxn ang="0">
                <a:pos x="214" y="16"/>
              </a:cxn>
              <a:cxn ang="0">
                <a:pos x="228" y="15"/>
              </a:cxn>
              <a:cxn ang="0">
                <a:pos x="241" y="16"/>
              </a:cxn>
              <a:cxn ang="0">
                <a:pos x="255" y="15"/>
              </a:cxn>
              <a:cxn ang="0">
                <a:pos x="268" y="15"/>
              </a:cxn>
              <a:cxn ang="0">
                <a:pos x="282" y="15"/>
              </a:cxn>
              <a:cxn ang="0">
                <a:pos x="295" y="16"/>
              </a:cxn>
              <a:cxn ang="0">
                <a:pos x="309" y="15"/>
              </a:cxn>
              <a:cxn ang="0">
                <a:pos x="322" y="15"/>
              </a:cxn>
              <a:cxn ang="0">
                <a:pos x="336" y="3"/>
              </a:cxn>
              <a:cxn ang="0">
                <a:pos x="349" y="1"/>
              </a:cxn>
              <a:cxn ang="0">
                <a:pos x="363" y="1"/>
              </a:cxn>
              <a:cxn ang="0">
                <a:pos x="376" y="1"/>
              </a:cxn>
              <a:cxn ang="0">
                <a:pos x="390" y="1"/>
              </a:cxn>
              <a:cxn ang="0">
                <a:pos x="403" y="1"/>
              </a:cxn>
              <a:cxn ang="0">
                <a:pos x="417" y="0"/>
              </a:cxn>
              <a:cxn ang="0">
                <a:pos x="430" y="15"/>
              </a:cxn>
              <a:cxn ang="0">
                <a:pos x="444" y="15"/>
              </a:cxn>
              <a:cxn ang="0">
                <a:pos x="457" y="15"/>
              </a:cxn>
              <a:cxn ang="0">
                <a:pos x="471" y="16"/>
              </a:cxn>
              <a:cxn ang="0">
                <a:pos x="484" y="16"/>
              </a:cxn>
              <a:cxn ang="0">
                <a:pos x="498" y="16"/>
              </a:cxn>
              <a:cxn ang="0">
                <a:pos x="512" y="15"/>
              </a:cxn>
              <a:cxn ang="0">
                <a:pos x="525" y="15"/>
              </a:cxn>
              <a:cxn ang="0">
                <a:pos x="539" y="16"/>
              </a:cxn>
              <a:cxn ang="0">
                <a:pos x="552" y="15"/>
              </a:cxn>
              <a:cxn ang="0">
                <a:pos x="566" y="15"/>
              </a:cxn>
              <a:cxn ang="0">
                <a:pos x="579" y="16"/>
              </a:cxn>
              <a:cxn ang="0">
                <a:pos x="593" y="16"/>
              </a:cxn>
              <a:cxn ang="0">
                <a:pos x="606" y="15"/>
              </a:cxn>
              <a:cxn ang="0">
                <a:pos x="620" y="13"/>
              </a:cxn>
              <a:cxn ang="0">
                <a:pos x="633" y="5"/>
              </a:cxn>
              <a:cxn ang="0">
                <a:pos x="647" y="5"/>
              </a:cxn>
              <a:cxn ang="0">
                <a:pos x="660" y="5"/>
              </a:cxn>
              <a:cxn ang="0">
                <a:pos x="674" y="14"/>
              </a:cxn>
              <a:cxn ang="0">
                <a:pos x="687" y="12"/>
              </a:cxn>
              <a:cxn ang="0">
                <a:pos x="701" y="5"/>
              </a:cxn>
              <a:cxn ang="0">
                <a:pos x="714" y="5"/>
              </a:cxn>
              <a:cxn ang="0">
                <a:pos x="728" y="6"/>
              </a:cxn>
              <a:cxn ang="0">
                <a:pos x="741" y="15"/>
              </a:cxn>
              <a:cxn ang="0">
                <a:pos x="755" y="15"/>
              </a:cxn>
              <a:cxn ang="0">
                <a:pos x="768" y="15"/>
              </a:cxn>
              <a:cxn ang="0">
                <a:pos x="782" y="11"/>
              </a:cxn>
              <a:cxn ang="0">
                <a:pos x="795" y="15"/>
              </a:cxn>
              <a:cxn ang="0">
                <a:pos x="809" y="15"/>
              </a:cxn>
              <a:cxn ang="0">
                <a:pos x="822" y="15"/>
              </a:cxn>
            </a:cxnLst>
            <a:rect l="0" t="0" r="r" b="b"/>
            <a:pathLst>
              <a:path w="830" h="16">
                <a:moveTo>
                  <a:pt x="0" y="15"/>
                </a:moveTo>
                <a:lnTo>
                  <a:pt x="2" y="15"/>
                </a:lnTo>
                <a:lnTo>
                  <a:pt x="4" y="16"/>
                </a:lnTo>
                <a:lnTo>
                  <a:pt x="6" y="16"/>
                </a:lnTo>
                <a:lnTo>
                  <a:pt x="8" y="15"/>
                </a:lnTo>
                <a:lnTo>
                  <a:pt x="10" y="16"/>
                </a:lnTo>
                <a:lnTo>
                  <a:pt x="12" y="16"/>
                </a:lnTo>
                <a:lnTo>
                  <a:pt x="13" y="16"/>
                </a:lnTo>
                <a:lnTo>
                  <a:pt x="15" y="16"/>
                </a:lnTo>
                <a:lnTo>
                  <a:pt x="17" y="15"/>
                </a:lnTo>
                <a:lnTo>
                  <a:pt x="19" y="15"/>
                </a:lnTo>
                <a:lnTo>
                  <a:pt x="21" y="13"/>
                </a:lnTo>
                <a:lnTo>
                  <a:pt x="23" y="8"/>
                </a:lnTo>
                <a:lnTo>
                  <a:pt x="25" y="8"/>
                </a:lnTo>
                <a:lnTo>
                  <a:pt x="27" y="8"/>
                </a:lnTo>
                <a:lnTo>
                  <a:pt x="29" y="7"/>
                </a:lnTo>
                <a:lnTo>
                  <a:pt x="31" y="13"/>
                </a:lnTo>
                <a:lnTo>
                  <a:pt x="33" y="15"/>
                </a:lnTo>
                <a:lnTo>
                  <a:pt x="35" y="15"/>
                </a:lnTo>
                <a:lnTo>
                  <a:pt x="37" y="15"/>
                </a:lnTo>
                <a:lnTo>
                  <a:pt x="39" y="14"/>
                </a:lnTo>
                <a:lnTo>
                  <a:pt x="41" y="14"/>
                </a:lnTo>
                <a:lnTo>
                  <a:pt x="42" y="15"/>
                </a:lnTo>
                <a:lnTo>
                  <a:pt x="44" y="16"/>
                </a:lnTo>
                <a:lnTo>
                  <a:pt x="46" y="15"/>
                </a:lnTo>
                <a:lnTo>
                  <a:pt x="48" y="15"/>
                </a:lnTo>
                <a:lnTo>
                  <a:pt x="50" y="16"/>
                </a:lnTo>
                <a:lnTo>
                  <a:pt x="52" y="15"/>
                </a:lnTo>
                <a:lnTo>
                  <a:pt x="54" y="15"/>
                </a:lnTo>
                <a:lnTo>
                  <a:pt x="56" y="15"/>
                </a:lnTo>
                <a:lnTo>
                  <a:pt x="58" y="15"/>
                </a:lnTo>
                <a:lnTo>
                  <a:pt x="60" y="15"/>
                </a:lnTo>
                <a:lnTo>
                  <a:pt x="62" y="15"/>
                </a:lnTo>
                <a:lnTo>
                  <a:pt x="64" y="15"/>
                </a:lnTo>
                <a:lnTo>
                  <a:pt x="66" y="15"/>
                </a:lnTo>
                <a:lnTo>
                  <a:pt x="68" y="16"/>
                </a:lnTo>
                <a:lnTo>
                  <a:pt x="69" y="16"/>
                </a:lnTo>
                <a:lnTo>
                  <a:pt x="71" y="16"/>
                </a:lnTo>
                <a:lnTo>
                  <a:pt x="73" y="16"/>
                </a:lnTo>
                <a:lnTo>
                  <a:pt x="75" y="15"/>
                </a:lnTo>
                <a:lnTo>
                  <a:pt x="77" y="15"/>
                </a:lnTo>
                <a:lnTo>
                  <a:pt x="79" y="15"/>
                </a:lnTo>
                <a:lnTo>
                  <a:pt x="81" y="15"/>
                </a:lnTo>
                <a:lnTo>
                  <a:pt x="83" y="15"/>
                </a:lnTo>
                <a:lnTo>
                  <a:pt x="85" y="15"/>
                </a:lnTo>
                <a:lnTo>
                  <a:pt x="87" y="15"/>
                </a:lnTo>
                <a:lnTo>
                  <a:pt x="89" y="15"/>
                </a:lnTo>
                <a:lnTo>
                  <a:pt x="91" y="15"/>
                </a:lnTo>
                <a:lnTo>
                  <a:pt x="93" y="15"/>
                </a:lnTo>
                <a:lnTo>
                  <a:pt x="95" y="15"/>
                </a:lnTo>
                <a:lnTo>
                  <a:pt x="96" y="16"/>
                </a:lnTo>
                <a:lnTo>
                  <a:pt x="98" y="16"/>
                </a:lnTo>
                <a:lnTo>
                  <a:pt x="100" y="15"/>
                </a:lnTo>
                <a:lnTo>
                  <a:pt x="102" y="15"/>
                </a:lnTo>
                <a:lnTo>
                  <a:pt x="104" y="15"/>
                </a:lnTo>
                <a:lnTo>
                  <a:pt x="106" y="16"/>
                </a:lnTo>
                <a:lnTo>
                  <a:pt x="108" y="16"/>
                </a:lnTo>
                <a:lnTo>
                  <a:pt x="110" y="16"/>
                </a:lnTo>
                <a:lnTo>
                  <a:pt x="112" y="16"/>
                </a:lnTo>
                <a:lnTo>
                  <a:pt x="114" y="15"/>
                </a:lnTo>
                <a:lnTo>
                  <a:pt x="116" y="15"/>
                </a:lnTo>
                <a:lnTo>
                  <a:pt x="118" y="16"/>
                </a:lnTo>
                <a:lnTo>
                  <a:pt x="120" y="15"/>
                </a:lnTo>
                <a:lnTo>
                  <a:pt x="122" y="15"/>
                </a:lnTo>
                <a:lnTo>
                  <a:pt x="124" y="16"/>
                </a:lnTo>
                <a:lnTo>
                  <a:pt x="125" y="15"/>
                </a:lnTo>
                <a:lnTo>
                  <a:pt x="127" y="16"/>
                </a:lnTo>
                <a:lnTo>
                  <a:pt x="129" y="15"/>
                </a:lnTo>
                <a:lnTo>
                  <a:pt x="131" y="15"/>
                </a:lnTo>
                <a:lnTo>
                  <a:pt x="133" y="16"/>
                </a:lnTo>
                <a:lnTo>
                  <a:pt x="135" y="16"/>
                </a:lnTo>
                <a:lnTo>
                  <a:pt x="137" y="15"/>
                </a:lnTo>
                <a:lnTo>
                  <a:pt x="139" y="15"/>
                </a:lnTo>
                <a:lnTo>
                  <a:pt x="141" y="16"/>
                </a:lnTo>
                <a:lnTo>
                  <a:pt x="143" y="16"/>
                </a:lnTo>
                <a:lnTo>
                  <a:pt x="145" y="16"/>
                </a:lnTo>
                <a:lnTo>
                  <a:pt x="147" y="15"/>
                </a:lnTo>
                <a:lnTo>
                  <a:pt x="149" y="15"/>
                </a:lnTo>
                <a:lnTo>
                  <a:pt x="151" y="15"/>
                </a:lnTo>
                <a:lnTo>
                  <a:pt x="152" y="16"/>
                </a:lnTo>
                <a:lnTo>
                  <a:pt x="154" y="16"/>
                </a:lnTo>
                <a:lnTo>
                  <a:pt x="156" y="15"/>
                </a:lnTo>
                <a:lnTo>
                  <a:pt x="158" y="16"/>
                </a:lnTo>
                <a:lnTo>
                  <a:pt x="160" y="15"/>
                </a:lnTo>
                <a:lnTo>
                  <a:pt x="162" y="15"/>
                </a:lnTo>
                <a:lnTo>
                  <a:pt x="164" y="15"/>
                </a:lnTo>
                <a:lnTo>
                  <a:pt x="166" y="16"/>
                </a:lnTo>
                <a:lnTo>
                  <a:pt x="168" y="16"/>
                </a:lnTo>
                <a:lnTo>
                  <a:pt x="170" y="15"/>
                </a:lnTo>
                <a:lnTo>
                  <a:pt x="172" y="15"/>
                </a:lnTo>
                <a:lnTo>
                  <a:pt x="174" y="15"/>
                </a:lnTo>
                <a:lnTo>
                  <a:pt x="176" y="15"/>
                </a:lnTo>
                <a:lnTo>
                  <a:pt x="178" y="15"/>
                </a:lnTo>
                <a:lnTo>
                  <a:pt x="179" y="15"/>
                </a:lnTo>
                <a:lnTo>
                  <a:pt x="181" y="16"/>
                </a:lnTo>
                <a:lnTo>
                  <a:pt x="183" y="16"/>
                </a:lnTo>
                <a:lnTo>
                  <a:pt x="185" y="15"/>
                </a:lnTo>
                <a:lnTo>
                  <a:pt x="187" y="16"/>
                </a:lnTo>
                <a:lnTo>
                  <a:pt x="189" y="16"/>
                </a:lnTo>
                <a:lnTo>
                  <a:pt x="191" y="16"/>
                </a:lnTo>
                <a:lnTo>
                  <a:pt x="193" y="15"/>
                </a:lnTo>
                <a:lnTo>
                  <a:pt x="195" y="15"/>
                </a:lnTo>
                <a:lnTo>
                  <a:pt x="197" y="16"/>
                </a:lnTo>
                <a:lnTo>
                  <a:pt x="199" y="15"/>
                </a:lnTo>
                <a:lnTo>
                  <a:pt x="201" y="15"/>
                </a:lnTo>
                <a:lnTo>
                  <a:pt x="203" y="15"/>
                </a:lnTo>
                <a:lnTo>
                  <a:pt x="205" y="15"/>
                </a:lnTo>
                <a:lnTo>
                  <a:pt x="207" y="16"/>
                </a:lnTo>
                <a:lnTo>
                  <a:pt x="208" y="16"/>
                </a:lnTo>
                <a:lnTo>
                  <a:pt x="210" y="16"/>
                </a:lnTo>
                <a:lnTo>
                  <a:pt x="212" y="15"/>
                </a:lnTo>
                <a:lnTo>
                  <a:pt x="214" y="16"/>
                </a:lnTo>
                <a:lnTo>
                  <a:pt x="216" y="15"/>
                </a:lnTo>
                <a:lnTo>
                  <a:pt x="218" y="16"/>
                </a:lnTo>
                <a:lnTo>
                  <a:pt x="220" y="15"/>
                </a:lnTo>
                <a:lnTo>
                  <a:pt x="222" y="16"/>
                </a:lnTo>
                <a:lnTo>
                  <a:pt x="224" y="16"/>
                </a:lnTo>
                <a:lnTo>
                  <a:pt x="226" y="15"/>
                </a:lnTo>
                <a:lnTo>
                  <a:pt x="228" y="15"/>
                </a:lnTo>
                <a:lnTo>
                  <a:pt x="230" y="16"/>
                </a:lnTo>
                <a:lnTo>
                  <a:pt x="232" y="15"/>
                </a:lnTo>
                <a:lnTo>
                  <a:pt x="234" y="16"/>
                </a:lnTo>
                <a:lnTo>
                  <a:pt x="235" y="15"/>
                </a:lnTo>
                <a:lnTo>
                  <a:pt x="237" y="16"/>
                </a:lnTo>
                <a:lnTo>
                  <a:pt x="239" y="15"/>
                </a:lnTo>
                <a:lnTo>
                  <a:pt x="241" y="16"/>
                </a:lnTo>
                <a:lnTo>
                  <a:pt x="243" y="15"/>
                </a:lnTo>
                <a:lnTo>
                  <a:pt x="245" y="15"/>
                </a:lnTo>
                <a:lnTo>
                  <a:pt x="247" y="15"/>
                </a:lnTo>
                <a:lnTo>
                  <a:pt x="249" y="16"/>
                </a:lnTo>
                <a:lnTo>
                  <a:pt x="251" y="15"/>
                </a:lnTo>
                <a:lnTo>
                  <a:pt x="253" y="15"/>
                </a:lnTo>
                <a:lnTo>
                  <a:pt x="255" y="15"/>
                </a:lnTo>
                <a:lnTo>
                  <a:pt x="257" y="15"/>
                </a:lnTo>
                <a:lnTo>
                  <a:pt x="259" y="16"/>
                </a:lnTo>
                <a:lnTo>
                  <a:pt x="261" y="16"/>
                </a:lnTo>
                <a:lnTo>
                  <a:pt x="262" y="15"/>
                </a:lnTo>
                <a:lnTo>
                  <a:pt x="264" y="15"/>
                </a:lnTo>
                <a:lnTo>
                  <a:pt x="266" y="15"/>
                </a:lnTo>
                <a:lnTo>
                  <a:pt x="268" y="15"/>
                </a:lnTo>
                <a:lnTo>
                  <a:pt x="270" y="15"/>
                </a:lnTo>
                <a:lnTo>
                  <a:pt x="272" y="15"/>
                </a:lnTo>
                <a:lnTo>
                  <a:pt x="274" y="15"/>
                </a:lnTo>
                <a:lnTo>
                  <a:pt x="276" y="15"/>
                </a:lnTo>
                <a:lnTo>
                  <a:pt x="278" y="16"/>
                </a:lnTo>
                <a:lnTo>
                  <a:pt x="280" y="15"/>
                </a:lnTo>
                <a:lnTo>
                  <a:pt x="282" y="15"/>
                </a:lnTo>
                <a:lnTo>
                  <a:pt x="284" y="16"/>
                </a:lnTo>
                <a:lnTo>
                  <a:pt x="286" y="16"/>
                </a:lnTo>
                <a:lnTo>
                  <a:pt x="288" y="15"/>
                </a:lnTo>
                <a:lnTo>
                  <a:pt x="290" y="16"/>
                </a:lnTo>
                <a:lnTo>
                  <a:pt x="291" y="16"/>
                </a:lnTo>
                <a:lnTo>
                  <a:pt x="293" y="16"/>
                </a:lnTo>
                <a:lnTo>
                  <a:pt x="295" y="16"/>
                </a:lnTo>
                <a:lnTo>
                  <a:pt x="297" y="15"/>
                </a:lnTo>
                <a:lnTo>
                  <a:pt x="299" y="15"/>
                </a:lnTo>
                <a:lnTo>
                  <a:pt x="301" y="15"/>
                </a:lnTo>
                <a:lnTo>
                  <a:pt x="303" y="16"/>
                </a:lnTo>
                <a:lnTo>
                  <a:pt x="305" y="16"/>
                </a:lnTo>
                <a:lnTo>
                  <a:pt x="307" y="15"/>
                </a:lnTo>
                <a:lnTo>
                  <a:pt x="309" y="15"/>
                </a:lnTo>
                <a:lnTo>
                  <a:pt x="311" y="16"/>
                </a:lnTo>
                <a:lnTo>
                  <a:pt x="313" y="15"/>
                </a:lnTo>
                <a:lnTo>
                  <a:pt x="315" y="16"/>
                </a:lnTo>
                <a:lnTo>
                  <a:pt x="317" y="16"/>
                </a:lnTo>
                <a:lnTo>
                  <a:pt x="318" y="16"/>
                </a:lnTo>
                <a:lnTo>
                  <a:pt x="320" y="16"/>
                </a:lnTo>
                <a:lnTo>
                  <a:pt x="322" y="15"/>
                </a:lnTo>
                <a:lnTo>
                  <a:pt x="324" y="15"/>
                </a:lnTo>
                <a:lnTo>
                  <a:pt x="326" y="15"/>
                </a:lnTo>
                <a:lnTo>
                  <a:pt x="328" y="15"/>
                </a:lnTo>
                <a:lnTo>
                  <a:pt x="330" y="16"/>
                </a:lnTo>
                <a:lnTo>
                  <a:pt x="332" y="15"/>
                </a:lnTo>
                <a:lnTo>
                  <a:pt x="334" y="10"/>
                </a:lnTo>
                <a:lnTo>
                  <a:pt x="336" y="3"/>
                </a:lnTo>
                <a:lnTo>
                  <a:pt x="338" y="2"/>
                </a:lnTo>
                <a:lnTo>
                  <a:pt x="340" y="1"/>
                </a:lnTo>
                <a:lnTo>
                  <a:pt x="342" y="1"/>
                </a:lnTo>
                <a:lnTo>
                  <a:pt x="344" y="1"/>
                </a:lnTo>
                <a:lnTo>
                  <a:pt x="346" y="1"/>
                </a:lnTo>
                <a:lnTo>
                  <a:pt x="347" y="1"/>
                </a:lnTo>
                <a:lnTo>
                  <a:pt x="349" y="1"/>
                </a:lnTo>
                <a:lnTo>
                  <a:pt x="351" y="1"/>
                </a:lnTo>
                <a:lnTo>
                  <a:pt x="353" y="1"/>
                </a:lnTo>
                <a:lnTo>
                  <a:pt x="355" y="1"/>
                </a:lnTo>
                <a:lnTo>
                  <a:pt x="357" y="1"/>
                </a:lnTo>
                <a:lnTo>
                  <a:pt x="359" y="1"/>
                </a:lnTo>
                <a:lnTo>
                  <a:pt x="361" y="2"/>
                </a:lnTo>
                <a:lnTo>
                  <a:pt x="363" y="1"/>
                </a:lnTo>
                <a:lnTo>
                  <a:pt x="365" y="1"/>
                </a:lnTo>
                <a:lnTo>
                  <a:pt x="367" y="1"/>
                </a:lnTo>
                <a:lnTo>
                  <a:pt x="369" y="1"/>
                </a:lnTo>
                <a:lnTo>
                  <a:pt x="371" y="0"/>
                </a:lnTo>
                <a:lnTo>
                  <a:pt x="373" y="1"/>
                </a:lnTo>
                <a:lnTo>
                  <a:pt x="374" y="1"/>
                </a:lnTo>
                <a:lnTo>
                  <a:pt x="376" y="1"/>
                </a:lnTo>
                <a:lnTo>
                  <a:pt x="378" y="0"/>
                </a:lnTo>
                <a:lnTo>
                  <a:pt x="380" y="0"/>
                </a:lnTo>
                <a:lnTo>
                  <a:pt x="382" y="1"/>
                </a:lnTo>
                <a:lnTo>
                  <a:pt x="384" y="1"/>
                </a:lnTo>
                <a:lnTo>
                  <a:pt x="386" y="0"/>
                </a:lnTo>
                <a:lnTo>
                  <a:pt x="388" y="1"/>
                </a:lnTo>
                <a:lnTo>
                  <a:pt x="390" y="1"/>
                </a:lnTo>
                <a:lnTo>
                  <a:pt x="392" y="1"/>
                </a:lnTo>
                <a:lnTo>
                  <a:pt x="394" y="1"/>
                </a:lnTo>
                <a:lnTo>
                  <a:pt x="396" y="1"/>
                </a:lnTo>
                <a:lnTo>
                  <a:pt x="398" y="1"/>
                </a:lnTo>
                <a:lnTo>
                  <a:pt x="400" y="1"/>
                </a:lnTo>
                <a:lnTo>
                  <a:pt x="401" y="1"/>
                </a:lnTo>
                <a:lnTo>
                  <a:pt x="403" y="1"/>
                </a:lnTo>
                <a:lnTo>
                  <a:pt x="405" y="1"/>
                </a:lnTo>
                <a:lnTo>
                  <a:pt x="407" y="0"/>
                </a:lnTo>
                <a:lnTo>
                  <a:pt x="409" y="1"/>
                </a:lnTo>
                <a:lnTo>
                  <a:pt x="411" y="1"/>
                </a:lnTo>
                <a:lnTo>
                  <a:pt x="413" y="1"/>
                </a:lnTo>
                <a:lnTo>
                  <a:pt x="415" y="0"/>
                </a:lnTo>
                <a:lnTo>
                  <a:pt x="417" y="0"/>
                </a:lnTo>
                <a:lnTo>
                  <a:pt x="419" y="7"/>
                </a:lnTo>
                <a:lnTo>
                  <a:pt x="421" y="13"/>
                </a:lnTo>
                <a:lnTo>
                  <a:pt x="423" y="15"/>
                </a:lnTo>
                <a:lnTo>
                  <a:pt x="425" y="15"/>
                </a:lnTo>
                <a:lnTo>
                  <a:pt x="427" y="16"/>
                </a:lnTo>
                <a:lnTo>
                  <a:pt x="429" y="16"/>
                </a:lnTo>
                <a:lnTo>
                  <a:pt x="430" y="15"/>
                </a:lnTo>
                <a:lnTo>
                  <a:pt x="432" y="15"/>
                </a:lnTo>
                <a:lnTo>
                  <a:pt x="434" y="16"/>
                </a:lnTo>
                <a:lnTo>
                  <a:pt x="436" y="16"/>
                </a:lnTo>
                <a:lnTo>
                  <a:pt x="438" y="15"/>
                </a:lnTo>
                <a:lnTo>
                  <a:pt x="440" y="15"/>
                </a:lnTo>
                <a:lnTo>
                  <a:pt x="442" y="15"/>
                </a:lnTo>
                <a:lnTo>
                  <a:pt x="444" y="15"/>
                </a:lnTo>
                <a:lnTo>
                  <a:pt x="446" y="15"/>
                </a:lnTo>
                <a:lnTo>
                  <a:pt x="448" y="15"/>
                </a:lnTo>
                <a:lnTo>
                  <a:pt x="450" y="15"/>
                </a:lnTo>
                <a:lnTo>
                  <a:pt x="452" y="16"/>
                </a:lnTo>
                <a:lnTo>
                  <a:pt x="454" y="16"/>
                </a:lnTo>
                <a:lnTo>
                  <a:pt x="456" y="16"/>
                </a:lnTo>
                <a:lnTo>
                  <a:pt x="457" y="15"/>
                </a:lnTo>
                <a:lnTo>
                  <a:pt x="459" y="15"/>
                </a:lnTo>
                <a:lnTo>
                  <a:pt x="461" y="15"/>
                </a:lnTo>
                <a:lnTo>
                  <a:pt x="463" y="15"/>
                </a:lnTo>
                <a:lnTo>
                  <a:pt x="465" y="15"/>
                </a:lnTo>
                <a:lnTo>
                  <a:pt x="467" y="15"/>
                </a:lnTo>
                <a:lnTo>
                  <a:pt x="469" y="16"/>
                </a:lnTo>
                <a:lnTo>
                  <a:pt x="471" y="16"/>
                </a:lnTo>
                <a:lnTo>
                  <a:pt x="473" y="16"/>
                </a:lnTo>
                <a:lnTo>
                  <a:pt x="475" y="16"/>
                </a:lnTo>
                <a:lnTo>
                  <a:pt x="477" y="16"/>
                </a:lnTo>
                <a:lnTo>
                  <a:pt x="479" y="16"/>
                </a:lnTo>
                <a:lnTo>
                  <a:pt x="481" y="15"/>
                </a:lnTo>
                <a:lnTo>
                  <a:pt x="483" y="15"/>
                </a:lnTo>
                <a:lnTo>
                  <a:pt x="484" y="16"/>
                </a:lnTo>
                <a:lnTo>
                  <a:pt x="486" y="16"/>
                </a:lnTo>
                <a:lnTo>
                  <a:pt x="488" y="15"/>
                </a:lnTo>
                <a:lnTo>
                  <a:pt x="490" y="15"/>
                </a:lnTo>
                <a:lnTo>
                  <a:pt x="492" y="15"/>
                </a:lnTo>
                <a:lnTo>
                  <a:pt x="494" y="15"/>
                </a:lnTo>
                <a:lnTo>
                  <a:pt x="496" y="15"/>
                </a:lnTo>
                <a:lnTo>
                  <a:pt x="498" y="16"/>
                </a:lnTo>
                <a:lnTo>
                  <a:pt x="500" y="15"/>
                </a:lnTo>
                <a:lnTo>
                  <a:pt x="502" y="16"/>
                </a:lnTo>
                <a:lnTo>
                  <a:pt x="504" y="16"/>
                </a:lnTo>
                <a:lnTo>
                  <a:pt x="506" y="15"/>
                </a:lnTo>
                <a:lnTo>
                  <a:pt x="508" y="15"/>
                </a:lnTo>
                <a:lnTo>
                  <a:pt x="510" y="16"/>
                </a:lnTo>
                <a:lnTo>
                  <a:pt x="512" y="15"/>
                </a:lnTo>
                <a:lnTo>
                  <a:pt x="513" y="15"/>
                </a:lnTo>
                <a:lnTo>
                  <a:pt x="515" y="15"/>
                </a:lnTo>
                <a:lnTo>
                  <a:pt x="517" y="15"/>
                </a:lnTo>
                <a:lnTo>
                  <a:pt x="519" y="16"/>
                </a:lnTo>
                <a:lnTo>
                  <a:pt x="521" y="16"/>
                </a:lnTo>
                <a:lnTo>
                  <a:pt x="523" y="16"/>
                </a:lnTo>
                <a:lnTo>
                  <a:pt x="525" y="15"/>
                </a:lnTo>
                <a:lnTo>
                  <a:pt x="527" y="16"/>
                </a:lnTo>
                <a:lnTo>
                  <a:pt x="529" y="16"/>
                </a:lnTo>
                <a:lnTo>
                  <a:pt x="531" y="15"/>
                </a:lnTo>
                <a:lnTo>
                  <a:pt x="533" y="15"/>
                </a:lnTo>
                <a:lnTo>
                  <a:pt x="535" y="16"/>
                </a:lnTo>
                <a:lnTo>
                  <a:pt x="537" y="16"/>
                </a:lnTo>
                <a:lnTo>
                  <a:pt x="539" y="16"/>
                </a:lnTo>
                <a:lnTo>
                  <a:pt x="540" y="15"/>
                </a:lnTo>
                <a:lnTo>
                  <a:pt x="542" y="15"/>
                </a:lnTo>
                <a:lnTo>
                  <a:pt x="544" y="16"/>
                </a:lnTo>
                <a:lnTo>
                  <a:pt x="546" y="16"/>
                </a:lnTo>
                <a:lnTo>
                  <a:pt x="548" y="15"/>
                </a:lnTo>
                <a:lnTo>
                  <a:pt x="550" y="15"/>
                </a:lnTo>
                <a:lnTo>
                  <a:pt x="552" y="15"/>
                </a:lnTo>
                <a:lnTo>
                  <a:pt x="554" y="15"/>
                </a:lnTo>
                <a:lnTo>
                  <a:pt x="556" y="15"/>
                </a:lnTo>
                <a:lnTo>
                  <a:pt x="558" y="15"/>
                </a:lnTo>
                <a:lnTo>
                  <a:pt x="560" y="15"/>
                </a:lnTo>
                <a:lnTo>
                  <a:pt x="562" y="15"/>
                </a:lnTo>
                <a:lnTo>
                  <a:pt x="564" y="16"/>
                </a:lnTo>
                <a:lnTo>
                  <a:pt x="566" y="15"/>
                </a:lnTo>
                <a:lnTo>
                  <a:pt x="568" y="15"/>
                </a:lnTo>
                <a:lnTo>
                  <a:pt x="569" y="16"/>
                </a:lnTo>
                <a:lnTo>
                  <a:pt x="571" y="15"/>
                </a:lnTo>
                <a:lnTo>
                  <a:pt x="573" y="15"/>
                </a:lnTo>
                <a:lnTo>
                  <a:pt x="575" y="16"/>
                </a:lnTo>
                <a:lnTo>
                  <a:pt x="577" y="15"/>
                </a:lnTo>
                <a:lnTo>
                  <a:pt x="579" y="16"/>
                </a:lnTo>
                <a:lnTo>
                  <a:pt x="581" y="15"/>
                </a:lnTo>
                <a:lnTo>
                  <a:pt x="583" y="16"/>
                </a:lnTo>
                <a:lnTo>
                  <a:pt x="585" y="16"/>
                </a:lnTo>
                <a:lnTo>
                  <a:pt x="587" y="16"/>
                </a:lnTo>
                <a:lnTo>
                  <a:pt x="589" y="16"/>
                </a:lnTo>
                <a:lnTo>
                  <a:pt x="591" y="15"/>
                </a:lnTo>
                <a:lnTo>
                  <a:pt x="593" y="16"/>
                </a:lnTo>
                <a:lnTo>
                  <a:pt x="595" y="16"/>
                </a:lnTo>
                <a:lnTo>
                  <a:pt x="596" y="16"/>
                </a:lnTo>
                <a:lnTo>
                  <a:pt x="598" y="16"/>
                </a:lnTo>
                <a:lnTo>
                  <a:pt x="600" y="15"/>
                </a:lnTo>
                <a:lnTo>
                  <a:pt x="602" y="16"/>
                </a:lnTo>
                <a:lnTo>
                  <a:pt x="604" y="16"/>
                </a:lnTo>
                <a:lnTo>
                  <a:pt x="606" y="15"/>
                </a:lnTo>
                <a:lnTo>
                  <a:pt x="608" y="15"/>
                </a:lnTo>
                <a:lnTo>
                  <a:pt x="610" y="15"/>
                </a:lnTo>
                <a:lnTo>
                  <a:pt x="612" y="15"/>
                </a:lnTo>
                <a:lnTo>
                  <a:pt x="614" y="13"/>
                </a:lnTo>
                <a:lnTo>
                  <a:pt x="616" y="9"/>
                </a:lnTo>
                <a:lnTo>
                  <a:pt x="618" y="11"/>
                </a:lnTo>
                <a:lnTo>
                  <a:pt x="620" y="13"/>
                </a:lnTo>
                <a:lnTo>
                  <a:pt x="622" y="15"/>
                </a:lnTo>
                <a:lnTo>
                  <a:pt x="623" y="10"/>
                </a:lnTo>
                <a:lnTo>
                  <a:pt x="625" y="9"/>
                </a:lnTo>
                <a:lnTo>
                  <a:pt x="627" y="8"/>
                </a:lnTo>
                <a:lnTo>
                  <a:pt x="629" y="6"/>
                </a:lnTo>
                <a:lnTo>
                  <a:pt x="631" y="5"/>
                </a:lnTo>
                <a:lnTo>
                  <a:pt x="633" y="5"/>
                </a:lnTo>
                <a:lnTo>
                  <a:pt x="635" y="4"/>
                </a:lnTo>
                <a:lnTo>
                  <a:pt x="637" y="5"/>
                </a:lnTo>
                <a:lnTo>
                  <a:pt x="639" y="5"/>
                </a:lnTo>
                <a:lnTo>
                  <a:pt x="641" y="5"/>
                </a:lnTo>
                <a:lnTo>
                  <a:pt x="643" y="5"/>
                </a:lnTo>
                <a:lnTo>
                  <a:pt x="645" y="5"/>
                </a:lnTo>
                <a:lnTo>
                  <a:pt x="647" y="5"/>
                </a:lnTo>
                <a:lnTo>
                  <a:pt x="649" y="5"/>
                </a:lnTo>
                <a:lnTo>
                  <a:pt x="651" y="5"/>
                </a:lnTo>
                <a:lnTo>
                  <a:pt x="652" y="5"/>
                </a:lnTo>
                <a:lnTo>
                  <a:pt x="654" y="5"/>
                </a:lnTo>
                <a:lnTo>
                  <a:pt x="656" y="5"/>
                </a:lnTo>
                <a:lnTo>
                  <a:pt x="658" y="5"/>
                </a:lnTo>
                <a:lnTo>
                  <a:pt x="660" y="5"/>
                </a:lnTo>
                <a:lnTo>
                  <a:pt x="662" y="5"/>
                </a:lnTo>
                <a:lnTo>
                  <a:pt x="664" y="6"/>
                </a:lnTo>
                <a:lnTo>
                  <a:pt x="666" y="13"/>
                </a:lnTo>
                <a:lnTo>
                  <a:pt x="668" y="15"/>
                </a:lnTo>
                <a:lnTo>
                  <a:pt x="670" y="15"/>
                </a:lnTo>
                <a:lnTo>
                  <a:pt x="672" y="11"/>
                </a:lnTo>
                <a:lnTo>
                  <a:pt x="674" y="14"/>
                </a:lnTo>
                <a:lnTo>
                  <a:pt x="676" y="15"/>
                </a:lnTo>
                <a:lnTo>
                  <a:pt x="678" y="15"/>
                </a:lnTo>
                <a:lnTo>
                  <a:pt x="679" y="15"/>
                </a:lnTo>
                <a:lnTo>
                  <a:pt x="681" y="9"/>
                </a:lnTo>
                <a:lnTo>
                  <a:pt x="683" y="5"/>
                </a:lnTo>
                <a:lnTo>
                  <a:pt x="685" y="9"/>
                </a:lnTo>
                <a:lnTo>
                  <a:pt x="687" y="12"/>
                </a:lnTo>
                <a:lnTo>
                  <a:pt x="689" y="13"/>
                </a:lnTo>
                <a:lnTo>
                  <a:pt x="691" y="13"/>
                </a:lnTo>
                <a:lnTo>
                  <a:pt x="693" y="10"/>
                </a:lnTo>
                <a:lnTo>
                  <a:pt x="695" y="11"/>
                </a:lnTo>
                <a:lnTo>
                  <a:pt x="697" y="8"/>
                </a:lnTo>
                <a:lnTo>
                  <a:pt x="699" y="6"/>
                </a:lnTo>
                <a:lnTo>
                  <a:pt x="701" y="5"/>
                </a:lnTo>
                <a:lnTo>
                  <a:pt x="703" y="6"/>
                </a:lnTo>
                <a:lnTo>
                  <a:pt x="705" y="5"/>
                </a:lnTo>
                <a:lnTo>
                  <a:pt x="706" y="5"/>
                </a:lnTo>
                <a:lnTo>
                  <a:pt x="708" y="5"/>
                </a:lnTo>
                <a:lnTo>
                  <a:pt x="710" y="5"/>
                </a:lnTo>
                <a:lnTo>
                  <a:pt x="712" y="5"/>
                </a:lnTo>
                <a:lnTo>
                  <a:pt x="714" y="5"/>
                </a:lnTo>
                <a:lnTo>
                  <a:pt x="716" y="5"/>
                </a:lnTo>
                <a:lnTo>
                  <a:pt x="718" y="5"/>
                </a:lnTo>
                <a:lnTo>
                  <a:pt x="720" y="5"/>
                </a:lnTo>
                <a:lnTo>
                  <a:pt x="722" y="5"/>
                </a:lnTo>
                <a:lnTo>
                  <a:pt x="724" y="5"/>
                </a:lnTo>
                <a:lnTo>
                  <a:pt x="726" y="5"/>
                </a:lnTo>
                <a:lnTo>
                  <a:pt x="728" y="6"/>
                </a:lnTo>
                <a:lnTo>
                  <a:pt x="730" y="6"/>
                </a:lnTo>
                <a:lnTo>
                  <a:pt x="732" y="5"/>
                </a:lnTo>
                <a:lnTo>
                  <a:pt x="734" y="6"/>
                </a:lnTo>
                <a:lnTo>
                  <a:pt x="735" y="13"/>
                </a:lnTo>
                <a:lnTo>
                  <a:pt x="737" y="15"/>
                </a:lnTo>
                <a:lnTo>
                  <a:pt x="739" y="16"/>
                </a:lnTo>
                <a:lnTo>
                  <a:pt x="741" y="15"/>
                </a:lnTo>
                <a:lnTo>
                  <a:pt x="743" y="16"/>
                </a:lnTo>
                <a:lnTo>
                  <a:pt x="745" y="16"/>
                </a:lnTo>
                <a:lnTo>
                  <a:pt x="747" y="15"/>
                </a:lnTo>
                <a:lnTo>
                  <a:pt x="749" y="15"/>
                </a:lnTo>
                <a:lnTo>
                  <a:pt x="751" y="15"/>
                </a:lnTo>
                <a:lnTo>
                  <a:pt x="753" y="15"/>
                </a:lnTo>
                <a:lnTo>
                  <a:pt x="755" y="15"/>
                </a:lnTo>
                <a:lnTo>
                  <a:pt x="757" y="15"/>
                </a:lnTo>
                <a:lnTo>
                  <a:pt x="759" y="16"/>
                </a:lnTo>
                <a:lnTo>
                  <a:pt x="761" y="16"/>
                </a:lnTo>
                <a:lnTo>
                  <a:pt x="762" y="15"/>
                </a:lnTo>
                <a:lnTo>
                  <a:pt x="764" y="15"/>
                </a:lnTo>
                <a:lnTo>
                  <a:pt x="766" y="15"/>
                </a:lnTo>
                <a:lnTo>
                  <a:pt x="768" y="15"/>
                </a:lnTo>
                <a:lnTo>
                  <a:pt x="770" y="15"/>
                </a:lnTo>
                <a:lnTo>
                  <a:pt x="772" y="16"/>
                </a:lnTo>
                <a:lnTo>
                  <a:pt x="774" y="13"/>
                </a:lnTo>
                <a:lnTo>
                  <a:pt x="776" y="7"/>
                </a:lnTo>
                <a:lnTo>
                  <a:pt x="778" y="10"/>
                </a:lnTo>
                <a:lnTo>
                  <a:pt x="780" y="9"/>
                </a:lnTo>
                <a:lnTo>
                  <a:pt x="782" y="11"/>
                </a:lnTo>
                <a:lnTo>
                  <a:pt x="784" y="10"/>
                </a:lnTo>
                <a:lnTo>
                  <a:pt x="786" y="14"/>
                </a:lnTo>
                <a:lnTo>
                  <a:pt x="788" y="16"/>
                </a:lnTo>
                <a:lnTo>
                  <a:pt x="789" y="15"/>
                </a:lnTo>
                <a:lnTo>
                  <a:pt x="791" y="15"/>
                </a:lnTo>
                <a:lnTo>
                  <a:pt x="793" y="14"/>
                </a:lnTo>
                <a:lnTo>
                  <a:pt x="795" y="15"/>
                </a:lnTo>
                <a:lnTo>
                  <a:pt x="797" y="15"/>
                </a:lnTo>
                <a:lnTo>
                  <a:pt x="799" y="15"/>
                </a:lnTo>
                <a:lnTo>
                  <a:pt x="801" y="16"/>
                </a:lnTo>
                <a:lnTo>
                  <a:pt x="803" y="15"/>
                </a:lnTo>
                <a:lnTo>
                  <a:pt x="805" y="15"/>
                </a:lnTo>
                <a:lnTo>
                  <a:pt x="807" y="15"/>
                </a:lnTo>
                <a:lnTo>
                  <a:pt x="809" y="15"/>
                </a:lnTo>
                <a:lnTo>
                  <a:pt x="811" y="15"/>
                </a:lnTo>
                <a:lnTo>
                  <a:pt x="813" y="15"/>
                </a:lnTo>
                <a:lnTo>
                  <a:pt x="815" y="15"/>
                </a:lnTo>
                <a:lnTo>
                  <a:pt x="817" y="16"/>
                </a:lnTo>
                <a:lnTo>
                  <a:pt x="818" y="16"/>
                </a:lnTo>
                <a:lnTo>
                  <a:pt x="820" y="16"/>
                </a:lnTo>
                <a:lnTo>
                  <a:pt x="822" y="15"/>
                </a:lnTo>
                <a:lnTo>
                  <a:pt x="824" y="16"/>
                </a:lnTo>
                <a:lnTo>
                  <a:pt x="826" y="15"/>
                </a:lnTo>
                <a:lnTo>
                  <a:pt x="828" y="15"/>
                </a:lnTo>
                <a:lnTo>
                  <a:pt x="830" y="15"/>
                </a:lnTo>
              </a:path>
            </a:pathLst>
          </a:custGeom>
          <a:noFill/>
          <a:ln w="17463">
            <a:solidFill>
              <a:srgbClr val="00FFFF"/>
            </a:solidFill>
            <a:prstDash val="solid"/>
            <a:round/>
            <a:headEnd/>
            <a:tailEnd/>
          </a:ln>
        </p:spPr>
        <p:txBody>
          <a:bodyPr/>
          <a:lstStyle/>
          <a:p>
            <a:endParaRPr lang="en-US"/>
          </a:p>
        </p:txBody>
      </p:sp>
      <p:sp>
        <p:nvSpPr>
          <p:cNvPr id="550949" name="Freeform 37"/>
          <p:cNvSpPr>
            <a:spLocks/>
          </p:cNvSpPr>
          <p:nvPr/>
        </p:nvSpPr>
        <p:spPr bwMode="auto">
          <a:xfrm>
            <a:off x="883556" y="4793683"/>
            <a:ext cx="7253288" cy="663575"/>
          </a:xfrm>
          <a:custGeom>
            <a:avLst/>
            <a:gdLst/>
            <a:ahLst/>
            <a:cxnLst>
              <a:cxn ang="0">
                <a:pos x="12" y="60"/>
              </a:cxn>
              <a:cxn ang="0">
                <a:pos x="25" y="28"/>
              </a:cxn>
              <a:cxn ang="0">
                <a:pos x="39" y="66"/>
              </a:cxn>
              <a:cxn ang="0">
                <a:pos x="52" y="61"/>
              </a:cxn>
              <a:cxn ang="0">
                <a:pos x="66" y="71"/>
              </a:cxn>
              <a:cxn ang="0">
                <a:pos x="79" y="62"/>
              </a:cxn>
              <a:cxn ang="0">
                <a:pos x="93" y="68"/>
              </a:cxn>
              <a:cxn ang="0">
                <a:pos x="106" y="63"/>
              </a:cxn>
              <a:cxn ang="0">
                <a:pos x="120" y="61"/>
              </a:cxn>
              <a:cxn ang="0">
                <a:pos x="133" y="71"/>
              </a:cxn>
              <a:cxn ang="0">
                <a:pos x="147" y="71"/>
              </a:cxn>
              <a:cxn ang="0">
                <a:pos x="160" y="69"/>
              </a:cxn>
              <a:cxn ang="0">
                <a:pos x="174" y="58"/>
              </a:cxn>
              <a:cxn ang="0">
                <a:pos x="187" y="63"/>
              </a:cxn>
              <a:cxn ang="0">
                <a:pos x="201" y="72"/>
              </a:cxn>
              <a:cxn ang="0">
                <a:pos x="214" y="69"/>
              </a:cxn>
              <a:cxn ang="0">
                <a:pos x="228" y="69"/>
              </a:cxn>
              <a:cxn ang="0">
                <a:pos x="241" y="56"/>
              </a:cxn>
              <a:cxn ang="0">
                <a:pos x="255" y="70"/>
              </a:cxn>
              <a:cxn ang="0">
                <a:pos x="268" y="69"/>
              </a:cxn>
              <a:cxn ang="0">
                <a:pos x="282" y="70"/>
              </a:cxn>
              <a:cxn ang="0">
                <a:pos x="295" y="52"/>
              </a:cxn>
              <a:cxn ang="0">
                <a:pos x="309" y="66"/>
              </a:cxn>
              <a:cxn ang="0">
                <a:pos x="322" y="74"/>
              </a:cxn>
              <a:cxn ang="0">
                <a:pos x="336" y="20"/>
              </a:cxn>
              <a:cxn ang="0">
                <a:pos x="349" y="12"/>
              </a:cxn>
              <a:cxn ang="0">
                <a:pos x="363" y="8"/>
              </a:cxn>
              <a:cxn ang="0">
                <a:pos x="376" y="3"/>
              </a:cxn>
              <a:cxn ang="0">
                <a:pos x="390" y="8"/>
              </a:cxn>
              <a:cxn ang="0">
                <a:pos x="403" y="7"/>
              </a:cxn>
              <a:cxn ang="0">
                <a:pos x="417" y="5"/>
              </a:cxn>
              <a:cxn ang="0">
                <a:pos x="430" y="75"/>
              </a:cxn>
              <a:cxn ang="0">
                <a:pos x="444" y="70"/>
              </a:cxn>
              <a:cxn ang="0">
                <a:pos x="457" y="52"/>
              </a:cxn>
              <a:cxn ang="0">
                <a:pos x="471" y="63"/>
              </a:cxn>
              <a:cxn ang="0">
                <a:pos x="484" y="72"/>
              </a:cxn>
              <a:cxn ang="0">
                <a:pos x="498" y="72"/>
              </a:cxn>
              <a:cxn ang="0">
                <a:pos x="512" y="63"/>
              </a:cxn>
              <a:cxn ang="0">
                <a:pos x="525" y="59"/>
              </a:cxn>
              <a:cxn ang="0">
                <a:pos x="539" y="67"/>
              </a:cxn>
              <a:cxn ang="0">
                <a:pos x="552" y="72"/>
              </a:cxn>
              <a:cxn ang="0">
                <a:pos x="566" y="73"/>
              </a:cxn>
              <a:cxn ang="0">
                <a:pos x="579" y="58"/>
              </a:cxn>
              <a:cxn ang="0">
                <a:pos x="593" y="71"/>
              </a:cxn>
              <a:cxn ang="0">
                <a:pos x="606" y="68"/>
              </a:cxn>
              <a:cxn ang="0">
                <a:pos x="620" y="62"/>
              </a:cxn>
              <a:cxn ang="0">
                <a:pos x="633" y="17"/>
              </a:cxn>
              <a:cxn ang="0">
                <a:pos x="647" y="55"/>
              </a:cxn>
              <a:cxn ang="0">
                <a:pos x="660" y="58"/>
              </a:cxn>
              <a:cxn ang="0">
                <a:pos x="674" y="59"/>
              </a:cxn>
              <a:cxn ang="0">
                <a:pos x="687" y="58"/>
              </a:cxn>
              <a:cxn ang="0">
                <a:pos x="701" y="57"/>
              </a:cxn>
              <a:cxn ang="0">
                <a:pos x="714" y="57"/>
              </a:cxn>
              <a:cxn ang="0">
                <a:pos x="728" y="55"/>
              </a:cxn>
              <a:cxn ang="0">
                <a:pos x="741" y="60"/>
              </a:cxn>
              <a:cxn ang="0">
                <a:pos x="755" y="58"/>
              </a:cxn>
              <a:cxn ang="0">
                <a:pos x="768" y="63"/>
              </a:cxn>
              <a:cxn ang="0">
                <a:pos x="782" y="14"/>
              </a:cxn>
              <a:cxn ang="0">
                <a:pos x="795" y="58"/>
              </a:cxn>
              <a:cxn ang="0">
                <a:pos x="809" y="61"/>
              </a:cxn>
              <a:cxn ang="0">
                <a:pos x="822" y="57"/>
              </a:cxn>
            </a:cxnLst>
            <a:rect l="0" t="0" r="r" b="b"/>
            <a:pathLst>
              <a:path w="830" h="76">
                <a:moveTo>
                  <a:pt x="0" y="66"/>
                </a:moveTo>
                <a:lnTo>
                  <a:pt x="2" y="62"/>
                </a:lnTo>
                <a:lnTo>
                  <a:pt x="4" y="71"/>
                </a:lnTo>
                <a:lnTo>
                  <a:pt x="6" y="65"/>
                </a:lnTo>
                <a:lnTo>
                  <a:pt x="8" y="62"/>
                </a:lnTo>
                <a:lnTo>
                  <a:pt x="10" y="73"/>
                </a:lnTo>
                <a:lnTo>
                  <a:pt x="12" y="60"/>
                </a:lnTo>
                <a:lnTo>
                  <a:pt x="13" y="61"/>
                </a:lnTo>
                <a:lnTo>
                  <a:pt x="15" y="64"/>
                </a:lnTo>
                <a:lnTo>
                  <a:pt x="17" y="63"/>
                </a:lnTo>
                <a:lnTo>
                  <a:pt x="19" y="64"/>
                </a:lnTo>
                <a:lnTo>
                  <a:pt x="21" y="47"/>
                </a:lnTo>
                <a:lnTo>
                  <a:pt x="23" y="29"/>
                </a:lnTo>
                <a:lnTo>
                  <a:pt x="25" y="28"/>
                </a:lnTo>
                <a:lnTo>
                  <a:pt x="27" y="23"/>
                </a:lnTo>
                <a:lnTo>
                  <a:pt x="29" y="49"/>
                </a:lnTo>
                <a:lnTo>
                  <a:pt x="31" y="61"/>
                </a:lnTo>
                <a:lnTo>
                  <a:pt x="33" y="52"/>
                </a:lnTo>
                <a:lnTo>
                  <a:pt x="35" y="63"/>
                </a:lnTo>
                <a:lnTo>
                  <a:pt x="37" y="64"/>
                </a:lnTo>
                <a:lnTo>
                  <a:pt x="39" y="66"/>
                </a:lnTo>
                <a:lnTo>
                  <a:pt x="41" y="59"/>
                </a:lnTo>
                <a:lnTo>
                  <a:pt x="42" y="69"/>
                </a:lnTo>
                <a:lnTo>
                  <a:pt x="44" y="67"/>
                </a:lnTo>
                <a:lnTo>
                  <a:pt x="46" y="61"/>
                </a:lnTo>
                <a:lnTo>
                  <a:pt x="48" y="72"/>
                </a:lnTo>
                <a:lnTo>
                  <a:pt x="50" y="67"/>
                </a:lnTo>
                <a:lnTo>
                  <a:pt x="52" y="61"/>
                </a:lnTo>
                <a:lnTo>
                  <a:pt x="54" y="71"/>
                </a:lnTo>
                <a:lnTo>
                  <a:pt x="56" y="66"/>
                </a:lnTo>
                <a:lnTo>
                  <a:pt x="58" y="62"/>
                </a:lnTo>
                <a:lnTo>
                  <a:pt x="60" y="71"/>
                </a:lnTo>
                <a:lnTo>
                  <a:pt x="62" y="65"/>
                </a:lnTo>
                <a:lnTo>
                  <a:pt x="64" y="62"/>
                </a:lnTo>
                <a:lnTo>
                  <a:pt x="66" y="71"/>
                </a:lnTo>
                <a:lnTo>
                  <a:pt x="68" y="66"/>
                </a:lnTo>
                <a:lnTo>
                  <a:pt x="69" y="64"/>
                </a:lnTo>
                <a:lnTo>
                  <a:pt x="71" y="72"/>
                </a:lnTo>
                <a:lnTo>
                  <a:pt x="73" y="62"/>
                </a:lnTo>
                <a:lnTo>
                  <a:pt x="75" y="68"/>
                </a:lnTo>
                <a:lnTo>
                  <a:pt x="77" y="67"/>
                </a:lnTo>
                <a:lnTo>
                  <a:pt x="79" y="62"/>
                </a:lnTo>
                <a:lnTo>
                  <a:pt x="81" y="70"/>
                </a:lnTo>
                <a:lnTo>
                  <a:pt x="83" y="68"/>
                </a:lnTo>
                <a:lnTo>
                  <a:pt x="85" y="59"/>
                </a:lnTo>
                <a:lnTo>
                  <a:pt x="87" y="70"/>
                </a:lnTo>
                <a:lnTo>
                  <a:pt x="89" y="64"/>
                </a:lnTo>
                <a:lnTo>
                  <a:pt x="91" y="58"/>
                </a:lnTo>
                <a:lnTo>
                  <a:pt x="93" y="68"/>
                </a:lnTo>
                <a:lnTo>
                  <a:pt x="95" y="63"/>
                </a:lnTo>
                <a:lnTo>
                  <a:pt x="96" y="58"/>
                </a:lnTo>
                <a:lnTo>
                  <a:pt x="98" y="68"/>
                </a:lnTo>
                <a:lnTo>
                  <a:pt x="100" y="63"/>
                </a:lnTo>
                <a:lnTo>
                  <a:pt x="102" y="58"/>
                </a:lnTo>
                <a:lnTo>
                  <a:pt x="104" y="66"/>
                </a:lnTo>
                <a:lnTo>
                  <a:pt x="106" y="63"/>
                </a:lnTo>
                <a:lnTo>
                  <a:pt x="108" y="59"/>
                </a:lnTo>
                <a:lnTo>
                  <a:pt x="110" y="66"/>
                </a:lnTo>
                <a:lnTo>
                  <a:pt x="112" y="63"/>
                </a:lnTo>
                <a:lnTo>
                  <a:pt x="114" y="60"/>
                </a:lnTo>
                <a:lnTo>
                  <a:pt x="116" y="67"/>
                </a:lnTo>
                <a:lnTo>
                  <a:pt x="118" y="64"/>
                </a:lnTo>
                <a:lnTo>
                  <a:pt x="120" y="61"/>
                </a:lnTo>
                <a:lnTo>
                  <a:pt x="122" y="69"/>
                </a:lnTo>
                <a:lnTo>
                  <a:pt x="124" y="63"/>
                </a:lnTo>
                <a:lnTo>
                  <a:pt x="125" y="64"/>
                </a:lnTo>
                <a:lnTo>
                  <a:pt x="127" y="71"/>
                </a:lnTo>
                <a:lnTo>
                  <a:pt x="129" y="61"/>
                </a:lnTo>
                <a:lnTo>
                  <a:pt x="131" y="68"/>
                </a:lnTo>
                <a:lnTo>
                  <a:pt x="133" y="71"/>
                </a:lnTo>
                <a:lnTo>
                  <a:pt x="135" y="74"/>
                </a:lnTo>
                <a:lnTo>
                  <a:pt x="137" y="72"/>
                </a:lnTo>
                <a:lnTo>
                  <a:pt x="139" y="62"/>
                </a:lnTo>
                <a:lnTo>
                  <a:pt x="141" y="69"/>
                </a:lnTo>
                <a:lnTo>
                  <a:pt x="143" y="69"/>
                </a:lnTo>
                <a:lnTo>
                  <a:pt x="145" y="65"/>
                </a:lnTo>
                <a:lnTo>
                  <a:pt x="147" y="71"/>
                </a:lnTo>
                <a:lnTo>
                  <a:pt x="149" y="76"/>
                </a:lnTo>
                <a:lnTo>
                  <a:pt x="151" y="62"/>
                </a:lnTo>
                <a:lnTo>
                  <a:pt x="152" y="72"/>
                </a:lnTo>
                <a:lnTo>
                  <a:pt x="154" y="73"/>
                </a:lnTo>
                <a:lnTo>
                  <a:pt x="156" y="55"/>
                </a:lnTo>
                <a:lnTo>
                  <a:pt x="158" y="68"/>
                </a:lnTo>
                <a:lnTo>
                  <a:pt x="160" y="69"/>
                </a:lnTo>
                <a:lnTo>
                  <a:pt x="162" y="51"/>
                </a:lnTo>
                <a:lnTo>
                  <a:pt x="164" y="67"/>
                </a:lnTo>
                <a:lnTo>
                  <a:pt x="166" y="70"/>
                </a:lnTo>
                <a:lnTo>
                  <a:pt x="168" y="57"/>
                </a:lnTo>
                <a:lnTo>
                  <a:pt x="170" y="70"/>
                </a:lnTo>
                <a:lnTo>
                  <a:pt x="172" y="74"/>
                </a:lnTo>
                <a:lnTo>
                  <a:pt x="174" y="58"/>
                </a:lnTo>
                <a:lnTo>
                  <a:pt x="176" y="65"/>
                </a:lnTo>
                <a:lnTo>
                  <a:pt x="178" y="69"/>
                </a:lnTo>
                <a:lnTo>
                  <a:pt x="179" y="64"/>
                </a:lnTo>
                <a:lnTo>
                  <a:pt x="181" y="67"/>
                </a:lnTo>
                <a:lnTo>
                  <a:pt x="183" y="75"/>
                </a:lnTo>
                <a:lnTo>
                  <a:pt x="185" y="75"/>
                </a:lnTo>
                <a:lnTo>
                  <a:pt x="187" y="63"/>
                </a:lnTo>
                <a:lnTo>
                  <a:pt x="189" y="71"/>
                </a:lnTo>
                <a:lnTo>
                  <a:pt x="191" y="72"/>
                </a:lnTo>
                <a:lnTo>
                  <a:pt x="193" y="58"/>
                </a:lnTo>
                <a:lnTo>
                  <a:pt x="195" y="68"/>
                </a:lnTo>
                <a:lnTo>
                  <a:pt x="197" y="69"/>
                </a:lnTo>
                <a:lnTo>
                  <a:pt x="199" y="55"/>
                </a:lnTo>
                <a:lnTo>
                  <a:pt x="201" y="72"/>
                </a:lnTo>
                <a:lnTo>
                  <a:pt x="203" y="76"/>
                </a:lnTo>
                <a:lnTo>
                  <a:pt x="205" y="56"/>
                </a:lnTo>
                <a:lnTo>
                  <a:pt x="207" y="68"/>
                </a:lnTo>
                <a:lnTo>
                  <a:pt x="208" y="71"/>
                </a:lnTo>
                <a:lnTo>
                  <a:pt x="210" y="51"/>
                </a:lnTo>
                <a:lnTo>
                  <a:pt x="212" y="66"/>
                </a:lnTo>
                <a:lnTo>
                  <a:pt x="214" y="69"/>
                </a:lnTo>
                <a:lnTo>
                  <a:pt x="216" y="59"/>
                </a:lnTo>
                <a:lnTo>
                  <a:pt x="218" y="69"/>
                </a:lnTo>
                <a:lnTo>
                  <a:pt x="220" y="74"/>
                </a:lnTo>
                <a:lnTo>
                  <a:pt x="222" y="64"/>
                </a:lnTo>
                <a:lnTo>
                  <a:pt x="224" y="64"/>
                </a:lnTo>
                <a:lnTo>
                  <a:pt x="226" y="70"/>
                </a:lnTo>
                <a:lnTo>
                  <a:pt x="228" y="69"/>
                </a:lnTo>
                <a:lnTo>
                  <a:pt x="230" y="67"/>
                </a:lnTo>
                <a:lnTo>
                  <a:pt x="232" y="75"/>
                </a:lnTo>
                <a:lnTo>
                  <a:pt x="234" y="75"/>
                </a:lnTo>
                <a:lnTo>
                  <a:pt x="235" y="61"/>
                </a:lnTo>
                <a:lnTo>
                  <a:pt x="237" y="70"/>
                </a:lnTo>
                <a:lnTo>
                  <a:pt x="239" y="72"/>
                </a:lnTo>
                <a:lnTo>
                  <a:pt x="241" y="56"/>
                </a:lnTo>
                <a:lnTo>
                  <a:pt x="243" y="68"/>
                </a:lnTo>
                <a:lnTo>
                  <a:pt x="245" y="69"/>
                </a:lnTo>
                <a:lnTo>
                  <a:pt x="247" y="52"/>
                </a:lnTo>
                <a:lnTo>
                  <a:pt x="249" y="66"/>
                </a:lnTo>
                <a:lnTo>
                  <a:pt x="251" y="70"/>
                </a:lnTo>
                <a:lnTo>
                  <a:pt x="253" y="56"/>
                </a:lnTo>
                <a:lnTo>
                  <a:pt x="255" y="70"/>
                </a:lnTo>
                <a:lnTo>
                  <a:pt x="257" y="74"/>
                </a:lnTo>
                <a:lnTo>
                  <a:pt x="259" y="54"/>
                </a:lnTo>
                <a:lnTo>
                  <a:pt x="261" y="66"/>
                </a:lnTo>
                <a:lnTo>
                  <a:pt x="262" y="70"/>
                </a:lnTo>
                <a:lnTo>
                  <a:pt x="264" y="61"/>
                </a:lnTo>
                <a:lnTo>
                  <a:pt x="266" y="63"/>
                </a:lnTo>
                <a:lnTo>
                  <a:pt x="268" y="69"/>
                </a:lnTo>
                <a:lnTo>
                  <a:pt x="270" y="69"/>
                </a:lnTo>
                <a:lnTo>
                  <a:pt x="272" y="67"/>
                </a:lnTo>
                <a:lnTo>
                  <a:pt x="274" y="74"/>
                </a:lnTo>
                <a:lnTo>
                  <a:pt x="276" y="73"/>
                </a:lnTo>
                <a:lnTo>
                  <a:pt x="278" y="59"/>
                </a:lnTo>
                <a:lnTo>
                  <a:pt x="280" y="69"/>
                </a:lnTo>
                <a:lnTo>
                  <a:pt x="282" y="70"/>
                </a:lnTo>
                <a:lnTo>
                  <a:pt x="284" y="56"/>
                </a:lnTo>
                <a:lnTo>
                  <a:pt x="286" y="74"/>
                </a:lnTo>
                <a:lnTo>
                  <a:pt x="288" y="74"/>
                </a:lnTo>
                <a:lnTo>
                  <a:pt x="290" y="58"/>
                </a:lnTo>
                <a:lnTo>
                  <a:pt x="291" y="71"/>
                </a:lnTo>
                <a:lnTo>
                  <a:pt x="293" y="71"/>
                </a:lnTo>
                <a:lnTo>
                  <a:pt x="295" y="52"/>
                </a:lnTo>
                <a:lnTo>
                  <a:pt x="297" y="66"/>
                </a:lnTo>
                <a:lnTo>
                  <a:pt x="299" y="69"/>
                </a:lnTo>
                <a:lnTo>
                  <a:pt x="301" y="53"/>
                </a:lnTo>
                <a:lnTo>
                  <a:pt x="303" y="71"/>
                </a:lnTo>
                <a:lnTo>
                  <a:pt x="305" y="75"/>
                </a:lnTo>
                <a:lnTo>
                  <a:pt x="307" y="63"/>
                </a:lnTo>
                <a:lnTo>
                  <a:pt x="309" y="66"/>
                </a:lnTo>
                <a:lnTo>
                  <a:pt x="311" y="70"/>
                </a:lnTo>
                <a:lnTo>
                  <a:pt x="313" y="69"/>
                </a:lnTo>
                <a:lnTo>
                  <a:pt x="315" y="61"/>
                </a:lnTo>
                <a:lnTo>
                  <a:pt x="317" y="68"/>
                </a:lnTo>
                <a:lnTo>
                  <a:pt x="318" y="70"/>
                </a:lnTo>
                <a:lnTo>
                  <a:pt x="320" y="65"/>
                </a:lnTo>
                <a:lnTo>
                  <a:pt x="322" y="74"/>
                </a:lnTo>
                <a:lnTo>
                  <a:pt x="324" y="75"/>
                </a:lnTo>
                <a:lnTo>
                  <a:pt x="326" y="58"/>
                </a:lnTo>
                <a:lnTo>
                  <a:pt x="328" y="70"/>
                </a:lnTo>
                <a:lnTo>
                  <a:pt x="330" y="71"/>
                </a:lnTo>
                <a:lnTo>
                  <a:pt x="332" y="53"/>
                </a:lnTo>
                <a:lnTo>
                  <a:pt x="334" y="54"/>
                </a:lnTo>
                <a:lnTo>
                  <a:pt x="336" y="20"/>
                </a:lnTo>
                <a:lnTo>
                  <a:pt x="338" y="12"/>
                </a:lnTo>
                <a:lnTo>
                  <a:pt x="340" y="11"/>
                </a:lnTo>
                <a:lnTo>
                  <a:pt x="342" y="8"/>
                </a:lnTo>
                <a:lnTo>
                  <a:pt x="344" y="10"/>
                </a:lnTo>
                <a:lnTo>
                  <a:pt x="346" y="13"/>
                </a:lnTo>
                <a:lnTo>
                  <a:pt x="347" y="9"/>
                </a:lnTo>
                <a:lnTo>
                  <a:pt x="349" y="12"/>
                </a:lnTo>
                <a:lnTo>
                  <a:pt x="351" y="10"/>
                </a:lnTo>
                <a:lnTo>
                  <a:pt x="353" y="8"/>
                </a:lnTo>
                <a:lnTo>
                  <a:pt x="355" y="10"/>
                </a:lnTo>
                <a:lnTo>
                  <a:pt x="357" y="8"/>
                </a:lnTo>
                <a:lnTo>
                  <a:pt x="359" y="12"/>
                </a:lnTo>
                <a:lnTo>
                  <a:pt x="361" y="10"/>
                </a:lnTo>
                <a:lnTo>
                  <a:pt x="363" y="8"/>
                </a:lnTo>
                <a:lnTo>
                  <a:pt x="365" y="8"/>
                </a:lnTo>
                <a:lnTo>
                  <a:pt x="367" y="4"/>
                </a:lnTo>
                <a:lnTo>
                  <a:pt x="369" y="10"/>
                </a:lnTo>
                <a:lnTo>
                  <a:pt x="371" y="5"/>
                </a:lnTo>
                <a:lnTo>
                  <a:pt x="373" y="4"/>
                </a:lnTo>
                <a:lnTo>
                  <a:pt x="374" y="8"/>
                </a:lnTo>
                <a:lnTo>
                  <a:pt x="376" y="3"/>
                </a:lnTo>
                <a:lnTo>
                  <a:pt x="378" y="6"/>
                </a:lnTo>
                <a:lnTo>
                  <a:pt x="380" y="5"/>
                </a:lnTo>
                <a:lnTo>
                  <a:pt x="382" y="2"/>
                </a:lnTo>
                <a:lnTo>
                  <a:pt x="384" y="8"/>
                </a:lnTo>
                <a:lnTo>
                  <a:pt x="386" y="3"/>
                </a:lnTo>
                <a:lnTo>
                  <a:pt x="388" y="8"/>
                </a:lnTo>
                <a:lnTo>
                  <a:pt x="390" y="8"/>
                </a:lnTo>
                <a:lnTo>
                  <a:pt x="392" y="6"/>
                </a:lnTo>
                <a:lnTo>
                  <a:pt x="394" y="8"/>
                </a:lnTo>
                <a:lnTo>
                  <a:pt x="396" y="2"/>
                </a:lnTo>
                <a:lnTo>
                  <a:pt x="398" y="5"/>
                </a:lnTo>
                <a:lnTo>
                  <a:pt x="400" y="7"/>
                </a:lnTo>
                <a:lnTo>
                  <a:pt x="401" y="3"/>
                </a:lnTo>
                <a:lnTo>
                  <a:pt x="403" y="7"/>
                </a:lnTo>
                <a:lnTo>
                  <a:pt x="405" y="0"/>
                </a:lnTo>
                <a:lnTo>
                  <a:pt x="407" y="4"/>
                </a:lnTo>
                <a:lnTo>
                  <a:pt x="409" y="6"/>
                </a:lnTo>
                <a:lnTo>
                  <a:pt x="411" y="1"/>
                </a:lnTo>
                <a:lnTo>
                  <a:pt x="413" y="8"/>
                </a:lnTo>
                <a:lnTo>
                  <a:pt x="415" y="3"/>
                </a:lnTo>
                <a:lnTo>
                  <a:pt x="417" y="5"/>
                </a:lnTo>
                <a:lnTo>
                  <a:pt x="419" y="59"/>
                </a:lnTo>
                <a:lnTo>
                  <a:pt x="421" y="61"/>
                </a:lnTo>
                <a:lnTo>
                  <a:pt x="423" y="63"/>
                </a:lnTo>
                <a:lnTo>
                  <a:pt x="425" y="69"/>
                </a:lnTo>
                <a:lnTo>
                  <a:pt x="427" y="68"/>
                </a:lnTo>
                <a:lnTo>
                  <a:pt x="429" y="62"/>
                </a:lnTo>
                <a:lnTo>
                  <a:pt x="430" y="75"/>
                </a:lnTo>
                <a:lnTo>
                  <a:pt x="432" y="75"/>
                </a:lnTo>
                <a:lnTo>
                  <a:pt x="434" y="61"/>
                </a:lnTo>
                <a:lnTo>
                  <a:pt x="436" y="71"/>
                </a:lnTo>
                <a:lnTo>
                  <a:pt x="438" y="71"/>
                </a:lnTo>
                <a:lnTo>
                  <a:pt x="440" y="56"/>
                </a:lnTo>
                <a:lnTo>
                  <a:pt x="442" y="68"/>
                </a:lnTo>
                <a:lnTo>
                  <a:pt x="444" y="70"/>
                </a:lnTo>
                <a:lnTo>
                  <a:pt x="446" y="56"/>
                </a:lnTo>
                <a:lnTo>
                  <a:pt x="448" y="73"/>
                </a:lnTo>
                <a:lnTo>
                  <a:pt x="450" y="74"/>
                </a:lnTo>
                <a:lnTo>
                  <a:pt x="452" y="55"/>
                </a:lnTo>
                <a:lnTo>
                  <a:pt x="454" y="69"/>
                </a:lnTo>
                <a:lnTo>
                  <a:pt x="456" y="71"/>
                </a:lnTo>
                <a:lnTo>
                  <a:pt x="457" y="52"/>
                </a:lnTo>
                <a:lnTo>
                  <a:pt x="459" y="65"/>
                </a:lnTo>
                <a:lnTo>
                  <a:pt x="461" y="71"/>
                </a:lnTo>
                <a:lnTo>
                  <a:pt x="463" y="60"/>
                </a:lnTo>
                <a:lnTo>
                  <a:pt x="465" y="68"/>
                </a:lnTo>
                <a:lnTo>
                  <a:pt x="467" y="72"/>
                </a:lnTo>
                <a:lnTo>
                  <a:pt x="469" y="67"/>
                </a:lnTo>
                <a:lnTo>
                  <a:pt x="471" y="63"/>
                </a:lnTo>
                <a:lnTo>
                  <a:pt x="473" y="70"/>
                </a:lnTo>
                <a:lnTo>
                  <a:pt x="475" y="71"/>
                </a:lnTo>
                <a:lnTo>
                  <a:pt x="477" y="59"/>
                </a:lnTo>
                <a:lnTo>
                  <a:pt x="479" y="71"/>
                </a:lnTo>
                <a:lnTo>
                  <a:pt x="481" y="72"/>
                </a:lnTo>
                <a:lnTo>
                  <a:pt x="483" y="62"/>
                </a:lnTo>
                <a:lnTo>
                  <a:pt x="484" y="72"/>
                </a:lnTo>
                <a:lnTo>
                  <a:pt x="486" y="73"/>
                </a:lnTo>
                <a:lnTo>
                  <a:pt x="488" y="55"/>
                </a:lnTo>
                <a:lnTo>
                  <a:pt x="490" y="68"/>
                </a:lnTo>
                <a:lnTo>
                  <a:pt x="492" y="69"/>
                </a:lnTo>
                <a:lnTo>
                  <a:pt x="494" y="51"/>
                </a:lnTo>
                <a:lnTo>
                  <a:pt x="496" y="67"/>
                </a:lnTo>
                <a:lnTo>
                  <a:pt x="498" y="72"/>
                </a:lnTo>
                <a:lnTo>
                  <a:pt x="500" y="56"/>
                </a:lnTo>
                <a:lnTo>
                  <a:pt x="502" y="70"/>
                </a:lnTo>
                <a:lnTo>
                  <a:pt x="504" y="74"/>
                </a:lnTo>
                <a:lnTo>
                  <a:pt x="506" y="57"/>
                </a:lnTo>
                <a:lnTo>
                  <a:pt x="508" y="64"/>
                </a:lnTo>
                <a:lnTo>
                  <a:pt x="510" y="69"/>
                </a:lnTo>
                <a:lnTo>
                  <a:pt x="512" y="63"/>
                </a:lnTo>
                <a:lnTo>
                  <a:pt x="513" y="62"/>
                </a:lnTo>
                <a:lnTo>
                  <a:pt x="515" y="68"/>
                </a:lnTo>
                <a:lnTo>
                  <a:pt x="517" y="69"/>
                </a:lnTo>
                <a:lnTo>
                  <a:pt x="519" y="66"/>
                </a:lnTo>
                <a:lnTo>
                  <a:pt x="521" y="74"/>
                </a:lnTo>
                <a:lnTo>
                  <a:pt x="523" y="73"/>
                </a:lnTo>
                <a:lnTo>
                  <a:pt x="525" y="59"/>
                </a:lnTo>
                <a:lnTo>
                  <a:pt x="527" y="68"/>
                </a:lnTo>
                <a:lnTo>
                  <a:pt x="529" y="69"/>
                </a:lnTo>
                <a:lnTo>
                  <a:pt x="531" y="62"/>
                </a:lnTo>
                <a:lnTo>
                  <a:pt x="533" y="73"/>
                </a:lnTo>
                <a:lnTo>
                  <a:pt x="535" y="74"/>
                </a:lnTo>
                <a:lnTo>
                  <a:pt x="537" y="56"/>
                </a:lnTo>
                <a:lnTo>
                  <a:pt x="539" y="67"/>
                </a:lnTo>
                <a:lnTo>
                  <a:pt x="540" y="69"/>
                </a:lnTo>
                <a:lnTo>
                  <a:pt x="542" y="57"/>
                </a:lnTo>
                <a:lnTo>
                  <a:pt x="544" y="72"/>
                </a:lnTo>
                <a:lnTo>
                  <a:pt x="546" y="75"/>
                </a:lnTo>
                <a:lnTo>
                  <a:pt x="548" y="57"/>
                </a:lnTo>
                <a:lnTo>
                  <a:pt x="550" y="67"/>
                </a:lnTo>
                <a:lnTo>
                  <a:pt x="552" y="72"/>
                </a:lnTo>
                <a:lnTo>
                  <a:pt x="554" y="64"/>
                </a:lnTo>
                <a:lnTo>
                  <a:pt x="556" y="62"/>
                </a:lnTo>
                <a:lnTo>
                  <a:pt x="558" y="68"/>
                </a:lnTo>
                <a:lnTo>
                  <a:pt x="560" y="68"/>
                </a:lnTo>
                <a:lnTo>
                  <a:pt x="562" y="67"/>
                </a:lnTo>
                <a:lnTo>
                  <a:pt x="564" y="73"/>
                </a:lnTo>
                <a:lnTo>
                  <a:pt x="566" y="73"/>
                </a:lnTo>
                <a:lnTo>
                  <a:pt x="568" y="59"/>
                </a:lnTo>
                <a:lnTo>
                  <a:pt x="569" y="68"/>
                </a:lnTo>
                <a:lnTo>
                  <a:pt x="571" y="69"/>
                </a:lnTo>
                <a:lnTo>
                  <a:pt x="573" y="54"/>
                </a:lnTo>
                <a:lnTo>
                  <a:pt x="575" y="68"/>
                </a:lnTo>
                <a:lnTo>
                  <a:pt x="577" y="69"/>
                </a:lnTo>
                <a:lnTo>
                  <a:pt x="579" y="58"/>
                </a:lnTo>
                <a:lnTo>
                  <a:pt x="581" y="71"/>
                </a:lnTo>
                <a:lnTo>
                  <a:pt x="583" y="73"/>
                </a:lnTo>
                <a:lnTo>
                  <a:pt x="585" y="53"/>
                </a:lnTo>
                <a:lnTo>
                  <a:pt x="587" y="66"/>
                </a:lnTo>
                <a:lnTo>
                  <a:pt x="589" y="69"/>
                </a:lnTo>
                <a:lnTo>
                  <a:pt x="591" y="56"/>
                </a:lnTo>
                <a:lnTo>
                  <a:pt x="593" y="71"/>
                </a:lnTo>
                <a:lnTo>
                  <a:pt x="595" y="74"/>
                </a:lnTo>
                <a:lnTo>
                  <a:pt x="596" y="63"/>
                </a:lnTo>
                <a:lnTo>
                  <a:pt x="598" y="66"/>
                </a:lnTo>
                <a:lnTo>
                  <a:pt x="600" y="71"/>
                </a:lnTo>
                <a:lnTo>
                  <a:pt x="602" y="69"/>
                </a:lnTo>
                <a:lnTo>
                  <a:pt x="604" y="61"/>
                </a:lnTo>
                <a:lnTo>
                  <a:pt x="606" y="68"/>
                </a:lnTo>
                <a:lnTo>
                  <a:pt x="608" y="71"/>
                </a:lnTo>
                <a:lnTo>
                  <a:pt x="610" y="65"/>
                </a:lnTo>
                <a:lnTo>
                  <a:pt x="612" y="74"/>
                </a:lnTo>
                <a:lnTo>
                  <a:pt x="614" y="65"/>
                </a:lnTo>
                <a:lnTo>
                  <a:pt x="616" y="64"/>
                </a:lnTo>
                <a:lnTo>
                  <a:pt x="618" y="71"/>
                </a:lnTo>
                <a:lnTo>
                  <a:pt x="620" y="62"/>
                </a:lnTo>
                <a:lnTo>
                  <a:pt x="622" y="71"/>
                </a:lnTo>
                <a:lnTo>
                  <a:pt x="623" y="36"/>
                </a:lnTo>
                <a:lnTo>
                  <a:pt x="625" y="18"/>
                </a:lnTo>
                <a:lnTo>
                  <a:pt x="627" y="15"/>
                </a:lnTo>
                <a:lnTo>
                  <a:pt x="629" y="13"/>
                </a:lnTo>
                <a:lnTo>
                  <a:pt x="631" y="12"/>
                </a:lnTo>
                <a:lnTo>
                  <a:pt x="633" y="17"/>
                </a:lnTo>
                <a:lnTo>
                  <a:pt x="635" y="26"/>
                </a:lnTo>
                <a:lnTo>
                  <a:pt x="637" y="34"/>
                </a:lnTo>
                <a:lnTo>
                  <a:pt x="639" y="44"/>
                </a:lnTo>
                <a:lnTo>
                  <a:pt x="641" y="53"/>
                </a:lnTo>
                <a:lnTo>
                  <a:pt x="643" y="60"/>
                </a:lnTo>
                <a:lnTo>
                  <a:pt x="645" y="57"/>
                </a:lnTo>
                <a:lnTo>
                  <a:pt x="647" y="55"/>
                </a:lnTo>
                <a:lnTo>
                  <a:pt x="649" y="59"/>
                </a:lnTo>
                <a:lnTo>
                  <a:pt x="651" y="57"/>
                </a:lnTo>
                <a:lnTo>
                  <a:pt x="652" y="54"/>
                </a:lnTo>
                <a:lnTo>
                  <a:pt x="654" y="58"/>
                </a:lnTo>
                <a:lnTo>
                  <a:pt x="656" y="57"/>
                </a:lnTo>
                <a:lnTo>
                  <a:pt x="658" y="56"/>
                </a:lnTo>
                <a:lnTo>
                  <a:pt x="660" y="58"/>
                </a:lnTo>
                <a:lnTo>
                  <a:pt x="662" y="56"/>
                </a:lnTo>
                <a:lnTo>
                  <a:pt x="664" y="59"/>
                </a:lnTo>
                <a:lnTo>
                  <a:pt x="666" y="57"/>
                </a:lnTo>
                <a:lnTo>
                  <a:pt x="668" y="60"/>
                </a:lnTo>
                <a:lnTo>
                  <a:pt x="670" y="61"/>
                </a:lnTo>
                <a:lnTo>
                  <a:pt x="672" y="59"/>
                </a:lnTo>
                <a:lnTo>
                  <a:pt x="674" y="59"/>
                </a:lnTo>
                <a:lnTo>
                  <a:pt x="676" y="61"/>
                </a:lnTo>
                <a:lnTo>
                  <a:pt x="678" y="62"/>
                </a:lnTo>
                <a:lnTo>
                  <a:pt x="679" y="54"/>
                </a:lnTo>
                <a:lnTo>
                  <a:pt x="681" y="30"/>
                </a:lnTo>
                <a:lnTo>
                  <a:pt x="683" y="43"/>
                </a:lnTo>
                <a:lnTo>
                  <a:pt x="685" y="57"/>
                </a:lnTo>
                <a:lnTo>
                  <a:pt x="687" y="58"/>
                </a:lnTo>
                <a:lnTo>
                  <a:pt x="689" y="56"/>
                </a:lnTo>
                <a:lnTo>
                  <a:pt x="691" y="41"/>
                </a:lnTo>
                <a:lnTo>
                  <a:pt x="693" y="20"/>
                </a:lnTo>
                <a:lnTo>
                  <a:pt x="695" y="45"/>
                </a:lnTo>
                <a:lnTo>
                  <a:pt x="697" y="48"/>
                </a:lnTo>
                <a:lnTo>
                  <a:pt x="699" y="58"/>
                </a:lnTo>
                <a:lnTo>
                  <a:pt x="701" y="57"/>
                </a:lnTo>
                <a:lnTo>
                  <a:pt x="703" y="56"/>
                </a:lnTo>
                <a:lnTo>
                  <a:pt x="705" y="55"/>
                </a:lnTo>
                <a:lnTo>
                  <a:pt x="706" y="62"/>
                </a:lnTo>
                <a:lnTo>
                  <a:pt x="708" y="52"/>
                </a:lnTo>
                <a:lnTo>
                  <a:pt x="710" y="57"/>
                </a:lnTo>
                <a:lnTo>
                  <a:pt x="712" y="55"/>
                </a:lnTo>
                <a:lnTo>
                  <a:pt x="714" y="57"/>
                </a:lnTo>
                <a:lnTo>
                  <a:pt x="716" y="55"/>
                </a:lnTo>
                <a:lnTo>
                  <a:pt x="718" y="58"/>
                </a:lnTo>
                <a:lnTo>
                  <a:pt x="720" y="55"/>
                </a:lnTo>
                <a:lnTo>
                  <a:pt x="722" y="55"/>
                </a:lnTo>
                <a:lnTo>
                  <a:pt x="724" y="56"/>
                </a:lnTo>
                <a:lnTo>
                  <a:pt x="726" y="59"/>
                </a:lnTo>
                <a:lnTo>
                  <a:pt x="728" y="55"/>
                </a:lnTo>
                <a:lnTo>
                  <a:pt x="730" y="57"/>
                </a:lnTo>
                <a:lnTo>
                  <a:pt x="732" y="57"/>
                </a:lnTo>
                <a:lnTo>
                  <a:pt x="734" y="54"/>
                </a:lnTo>
                <a:lnTo>
                  <a:pt x="735" y="59"/>
                </a:lnTo>
                <a:lnTo>
                  <a:pt x="737" y="62"/>
                </a:lnTo>
                <a:lnTo>
                  <a:pt x="739" y="59"/>
                </a:lnTo>
                <a:lnTo>
                  <a:pt x="741" y="60"/>
                </a:lnTo>
                <a:lnTo>
                  <a:pt x="743" y="61"/>
                </a:lnTo>
                <a:lnTo>
                  <a:pt x="745" y="62"/>
                </a:lnTo>
                <a:lnTo>
                  <a:pt x="747" y="60"/>
                </a:lnTo>
                <a:lnTo>
                  <a:pt x="749" y="64"/>
                </a:lnTo>
                <a:lnTo>
                  <a:pt x="751" y="59"/>
                </a:lnTo>
                <a:lnTo>
                  <a:pt x="753" y="54"/>
                </a:lnTo>
                <a:lnTo>
                  <a:pt x="755" y="58"/>
                </a:lnTo>
                <a:lnTo>
                  <a:pt x="757" y="62"/>
                </a:lnTo>
                <a:lnTo>
                  <a:pt x="759" y="58"/>
                </a:lnTo>
                <a:lnTo>
                  <a:pt x="761" y="60"/>
                </a:lnTo>
                <a:lnTo>
                  <a:pt x="762" y="65"/>
                </a:lnTo>
                <a:lnTo>
                  <a:pt x="764" y="61"/>
                </a:lnTo>
                <a:lnTo>
                  <a:pt x="766" y="61"/>
                </a:lnTo>
                <a:lnTo>
                  <a:pt x="768" y="63"/>
                </a:lnTo>
                <a:lnTo>
                  <a:pt x="770" y="56"/>
                </a:lnTo>
                <a:lnTo>
                  <a:pt x="772" y="61"/>
                </a:lnTo>
                <a:lnTo>
                  <a:pt x="774" y="39"/>
                </a:lnTo>
                <a:lnTo>
                  <a:pt x="776" y="23"/>
                </a:lnTo>
                <a:lnTo>
                  <a:pt x="778" y="13"/>
                </a:lnTo>
                <a:lnTo>
                  <a:pt x="780" y="5"/>
                </a:lnTo>
                <a:lnTo>
                  <a:pt x="782" y="14"/>
                </a:lnTo>
                <a:lnTo>
                  <a:pt x="784" y="48"/>
                </a:lnTo>
                <a:lnTo>
                  <a:pt x="786" y="40"/>
                </a:lnTo>
                <a:lnTo>
                  <a:pt x="788" y="57"/>
                </a:lnTo>
                <a:lnTo>
                  <a:pt x="789" y="55"/>
                </a:lnTo>
                <a:lnTo>
                  <a:pt x="791" y="58"/>
                </a:lnTo>
                <a:lnTo>
                  <a:pt x="793" y="61"/>
                </a:lnTo>
                <a:lnTo>
                  <a:pt x="795" y="58"/>
                </a:lnTo>
                <a:lnTo>
                  <a:pt x="797" y="58"/>
                </a:lnTo>
                <a:lnTo>
                  <a:pt x="799" y="63"/>
                </a:lnTo>
                <a:lnTo>
                  <a:pt x="801" y="61"/>
                </a:lnTo>
                <a:lnTo>
                  <a:pt x="803" y="58"/>
                </a:lnTo>
                <a:lnTo>
                  <a:pt x="805" y="62"/>
                </a:lnTo>
                <a:lnTo>
                  <a:pt x="807" y="61"/>
                </a:lnTo>
                <a:lnTo>
                  <a:pt x="809" y="61"/>
                </a:lnTo>
                <a:lnTo>
                  <a:pt x="811" y="61"/>
                </a:lnTo>
                <a:lnTo>
                  <a:pt x="813" y="59"/>
                </a:lnTo>
                <a:lnTo>
                  <a:pt x="815" y="55"/>
                </a:lnTo>
                <a:lnTo>
                  <a:pt x="817" y="57"/>
                </a:lnTo>
                <a:lnTo>
                  <a:pt x="818" y="59"/>
                </a:lnTo>
                <a:lnTo>
                  <a:pt x="820" y="57"/>
                </a:lnTo>
                <a:lnTo>
                  <a:pt x="822" y="57"/>
                </a:lnTo>
                <a:lnTo>
                  <a:pt x="824" y="60"/>
                </a:lnTo>
                <a:lnTo>
                  <a:pt x="826" y="59"/>
                </a:lnTo>
                <a:lnTo>
                  <a:pt x="828" y="56"/>
                </a:lnTo>
                <a:lnTo>
                  <a:pt x="830" y="59"/>
                </a:lnTo>
              </a:path>
            </a:pathLst>
          </a:custGeom>
          <a:noFill/>
          <a:ln w="17463">
            <a:solidFill>
              <a:srgbClr val="FFFF00"/>
            </a:solidFill>
            <a:prstDash val="solid"/>
            <a:round/>
            <a:headEnd/>
            <a:tailEnd/>
          </a:ln>
        </p:spPr>
        <p:txBody>
          <a:bodyPr/>
          <a:lstStyle/>
          <a:p>
            <a:endParaRPr lang="en-US"/>
          </a:p>
        </p:txBody>
      </p:sp>
      <p:sp>
        <p:nvSpPr>
          <p:cNvPr id="550950" name="Freeform 38"/>
          <p:cNvSpPr>
            <a:spLocks/>
          </p:cNvSpPr>
          <p:nvPr/>
        </p:nvSpPr>
        <p:spPr bwMode="auto">
          <a:xfrm>
            <a:off x="883556" y="5177858"/>
            <a:ext cx="7253288" cy="254000"/>
          </a:xfrm>
          <a:custGeom>
            <a:avLst/>
            <a:gdLst/>
            <a:ahLst/>
            <a:cxnLst>
              <a:cxn ang="0">
                <a:pos x="12" y="29"/>
              </a:cxn>
              <a:cxn ang="0">
                <a:pos x="25" y="29"/>
              </a:cxn>
              <a:cxn ang="0">
                <a:pos x="39" y="29"/>
              </a:cxn>
              <a:cxn ang="0">
                <a:pos x="52" y="29"/>
              </a:cxn>
              <a:cxn ang="0">
                <a:pos x="66" y="29"/>
              </a:cxn>
              <a:cxn ang="0">
                <a:pos x="79" y="29"/>
              </a:cxn>
              <a:cxn ang="0">
                <a:pos x="93" y="29"/>
              </a:cxn>
              <a:cxn ang="0">
                <a:pos x="106" y="29"/>
              </a:cxn>
              <a:cxn ang="0">
                <a:pos x="120" y="29"/>
              </a:cxn>
              <a:cxn ang="0">
                <a:pos x="133" y="29"/>
              </a:cxn>
              <a:cxn ang="0">
                <a:pos x="147" y="29"/>
              </a:cxn>
              <a:cxn ang="0">
                <a:pos x="160" y="29"/>
              </a:cxn>
              <a:cxn ang="0">
                <a:pos x="174" y="29"/>
              </a:cxn>
              <a:cxn ang="0">
                <a:pos x="187" y="29"/>
              </a:cxn>
              <a:cxn ang="0">
                <a:pos x="201" y="29"/>
              </a:cxn>
              <a:cxn ang="0">
                <a:pos x="214" y="29"/>
              </a:cxn>
              <a:cxn ang="0">
                <a:pos x="228" y="29"/>
              </a:cxn>
              <a:cxn ang="0">
                <a:pos x="241" y="29"/>
              </a:cxn>
              <a:cxn ang="0">
                <a:pos x="255" y="29"/>
              </a:cxn>
              <a:cxn ang="0">
                <a:pos x="268" y="29"/>
              </a:cxn>
              <a:cxn ang="0">
                <a:pos x="282" y="29"/>
              </a:cxn>
              <a:cxn ang="0">
                <a:pos x="295" y="29"/>
              </a:cxn>
              <a:cxn ang="0">
                <a:pos x="309" y="29"/>
              </a:cxn>
              <a:cxn ang="0">
                <a:pos x="322" y="29"/>
              </a:cxn>
              <a:cxn ang="0">
                <a:pos x="336" y="18"/>
              </a:cxn>
              <a:cxn ang="0">
                <a:pos x="349" y="18"/>
              </a:cxn>
              <a:cxn ang="0">
                <a:pos x="363" y="18"/>
              </a:cxn>
              <a:cxn ang="0">
                <a:pos x="376" y="18"/>
              </a:cxn>
              <a:cxn ang="0">
                <a:pos x="390" y="18"/>
              </a:cxn>
              <a:cxn ang="0">
                <a:pos x="403" y="18"/>
              </a:cxn>
              <a:cxn ang="0">
                <a:pos x="417" y="18"/>
              </a:cxn>
              <a:cxn ang="0">
                <a:pos x="430" y="6"/>
              </a:cxn>
              <a:cxn ang="0">
                <a:pos x="444" y="7"/>
              </a:cxn>
              <a:cxn ang="0">
                <a:pos x="457" y="8"/>
              </a:cxn>
              <a:cxn ang="0">
                <a:pos x="471" y="8"/>
              </a:cxn>
              <a:cxn ang="0">
                <a:pos x="484" y="7"/>
              </a:cxn>
              <a:cxn ang="0">
                <a:pos x="498" y="7"/>
              </a:cxn>
              <a:cxn ang="0">
                <a:pos x="512" y="7"/>
              </a:cxn>
              <a:cxn ang="0">
                <a:pos x="525" y="7"/>
              </a:cxn>
              <a:cxn ang="0">
                <a:pos x="539" y="7"/>
              </a:cxn>
              <a:cxn ang="0">
                <a:pos x="552" y="6"/>
              </a:cxn>
              <a:cxn ang="0">
                <a:pos x="566" y="6"/>
              </a:cxn>
              <a:cxn ang="0">
                <a:pos x="579" y="7"/>
              </a:cxn>
              <a:cxn ang="0">
                <a:pos x="593" y="7"/>
              </a:cxn>
              <a:cxn ang="0">
                <a:pos x="606" y="7"/>
              </a:cxn>
              <a:cxn ang="0">
                <a:pos x="620" y="13"/>
              </a:cxn>
              <a:cxn ang="0">
                <a:pos x="633" y="18"/>
              </a:cxn>
              <a:cxn ang="0">
                <a:pos x="647" y="18"/>
              </a:cxn>
              <a:cxn ang="0">
                <a:pos x="660" y="18"/>
              </a:cxn>
              <a:cxn ang="0">
                <a:pos x="674" y="5"/>
              </a:cxn>
              <a:cxn ang="0">
                <a:pos x="687" y="5"/>
              </a:cxn>
              <a:cxn ang="0">
                <a:pos x="701" y="18"/>
              </a:cxn>
              <a:cxn ang="0">
                <a:pos x="714" y="18"/>
              </a:cxn>
              <a:cxn ang="0">
                <a:pos x="728" y="18"/>
              </a:cxn>
              <a:cxn ang="0">
                <a:pos x="741" y="29"/>
              </a:cxn>
              <a:cxn ang="0">
                <a:pos x="755" y="29"/>
              </a:cxn>
              <a:cxn ang="0">
                <a:pos x="768" y="29"/>
              </a:cxn>
              <a:cxn ang="0">
                <a:pos x="782" y="29"/>
              </a:cxn>
              <a:cxn ang="0">
                <a:pos x="795" y="29"/>
              </a:cxn>
              <a:cxn ang="0">
                <a:pos x="809" y="29"/>
              </a:cxn>
              <a:cxn ang="0">
                <a:pos x="822" y="29"/>
              </a:cxn>
            </a:cxnLst>
            <a:rect l="0" t="0" r="r" b="b"/>
            <a:pathLst>
              <a:path w="830" h="29">
                <a:moveTo>
                  <a:pt x="0" y="29"/>
                </a:moveTo>
                <a:lnTo>
                  <a:pt x="2" y="29"/>
                </a:lnTo>
                <a:lnTo>
                  <a:pt x="4" y="29"/>
                </a:lnTo>
                <a:lnTo>
                  <a:pt x="6" y="29"/>
                </a:lnTo>
                <a:lnTo>
                  <a:pt x="8" y="29"/>
                </a:lnTo>
                <a:lnTo>
                  <a:pt x="10" y="29"/>
                </a:lnTo>
                <a:lnTo>
                  <a:pt x="12" y="29"/>
                </a:lnTo>
                <a:lnTo>
                  <a:pt x="13" y="29"/>
                </a:lnTo>
                <a:lnTo>
                  <a:pt x="15" y="29"/>
                </a:lnTo>
                <a:lnTo>
                  <a:pt x="17" y="29"/>
                </a:lnTo>
                <a:lnTo>
                  <a:pt x="19" y="29"/>
                </a:lnTo>
                <a:lnTo>
                  <a:pt x="21" y="29"/>
                </a:lnTo>
                <a:lnTo>
                  <a:pt x="23" y="29"/>
                </a:lnTo>
                <a:lnTo>
                  <a:pt x="25" y="29"/>
                </a:lnTo>
                <a:lnTo>
                  <a:pt x="27" y="29"/>
                </a:lnTo>
                <a:lnTo>
                  <a:pt x="29" y="29"/>
                </a:lnTo>
                <a:lnTo>
                  <a:pt x="31" y="29"/>
                </a:lnTo>
                <a:lnTo>
                  <a:pt x="33" y="29"/>
                </a:lnTo>
                <a:lnTo>
                  <a:pt x="35" y="29"/>
                </a:lnTo>
                <a:lnTo>
                  <a:pt x="37" y="29"/>
                </a:lnTo>
                <a:lnTo>
                  <a:pt x="39" y="29"/>
                </a:lnTo>
                <a:lnTo>
                  <a:pt x="41" y="29"/>
                </a:lnTo>
                <a:lnTo>
                  <a:pt x="42" y="29"/>
                </a:lnTo>
                <a:lnTo>
                  <a:pt x="44" y="29"/>
                </a:lnTo>
                <a:lnTo>
                  <a:pt x="46" y="29"/>
                </a:lnTo>
                <a:lnTo>
                  <a:pt x="48" y="29"/>
                </a:lnTo>
                <a:lnTo>
                  <a:pt x="50" y="29"/>
                </a:lnTo>
                <a:lnTo>
                  <a:pt x="52" y="29"/>
                </a:lnTo>
                <a:lnTo>
                  <a:pt x="54" y="29"/>
                </a:lnTo>
                <a:lnTo>
                  <a:pt x="56" y="29"/>
                </a:lnTo>
                <a:lnTo>
                  <a:pt x="58" y="29"/>
                </a:lnTo>
                <a:lnTo>
                  <a:pt x="60" y="29"/>
                </a:lnTo>
                <a:lnTo>
                  <a:pt x="62" y="29"/>
                </a:lnTo>
                <a:lnTo>
                  <a:pt x="64" y="29"/>
                </a:lnTo>
                <a:lnTo>
                  <a:pt x="66" y="29"/>
                </a:lnTo>
                <a:lnTo>
                  <a:pt x="68" y="29"/>
                </a:lnTo>
                <a:lnTo>
                  <a:pt x="69" y="29"/>
                </a:lnTo>
                <a:lnTo>
                  <a:pt x="71" y="29"/>
                </a:lnTo>
                <a:lnTo>
                  <a:pt x="73" y="29"/>
                </a:lnTo>
                <a:lnTo>
                  <a:pt x="75" y="29"/>
                </a:lnTo>
                <a:lnTo>
                  <a:pt x="77" y="29"/>
                </a:lnTo>
                <a:lnTo>
                  <a:pt x="79" y="29"/>
                </a:lnTo>
                <a:lnTo>
                  <a:pt x="81" y="29"/>
                </a:lnTo>
                <a:lnTo>
                  <a:pt x="83" y="29"/>
                </a:lnTo>
                <a:lnTo>
                  <a:pt x="85" y="29"/>
                </a:lnTo>
                <a:lnTo>
                  <a:pt x="87" y="29"/>
                </a:lnTo>
                <a:lnTo>
                  <a:pt x="89" y="29"/>
                </a:lnTo>
                <a:lnTo>
                  <a:pt x="91" y="29"/>
                </a:lnTo>
                <a:lnTo>
                  <a:pt x="93" y="29"/>
                </a:lnTo>
                <a:lnTo>
                  <a:pt x="95" y="29"/>
                </a:lnTo>
                <a:lnTo>
                  <a:pt x="96" y="29"/>
                </a:lnTo>
                <a:lnTo>
                  <a:pt x="98" y="29"/>
                </a:lnTo>
                <a:lnTo>
                  <a:pt x="100" y="29"/>
                </a:lnTo>
                <a:lnTo>
                  <a:pt x="102" y="29"/>
                </a:lnTo>
                <a:lnTo>
                  <a:pt x="104" y="29"/>
                </a:lnTo>
                <a:lnTo>
                  <a:pt x="106" y="29"/>
                </a:lnTo>
                <a:lnTo>
                  <a:pt x="108" y="29"/>
                </a:lnTo>
                <a:lnTo>
                  <a:pt x="110" y="29"/>
                </a:lnTo>
                <a:lnTo>
                  <a:pt x="112" y="29"/>
                </a:lnTo>
                <a:lnTo>
                  <a:pt x="114" y="29"/>
                </a:lnTo>
                <a:lnTo>
                  <a:pt x="116" y="29"/>
                </a:lnTo>
                <a:lnTo>
                  <a:pt x="118" y="29"/>
                </a:lnTo>
                <a:lnTo>
                  <a:pt x="120" y="29"/>
                </a:lnTo>
                <a:lnTo>
                  <a:pt x="122" y="29"/>
                </a:lnTo>
                <a:lnTo>
                  <a:pt x="124" y="29"/>
                </a:lnTo>
                <a:lnTo>
                  <a:pt x="125" y="29"/>
                </a:lnTo>
                <a:lnTo>
                  <a:pt x="127" y="29"/>
                </a:lnTo>
                <a:lnTo>
                  <a:pt x="129" y="29"/>
                </a:lnTo>
                <a:lnTo>
                  <a:pt x="131" y="29"/>
                </a:lnTo>
                <a:lnTo>
                  <a:pt x="133" y="29"/>
                </a:lnTo>
                <a:lnTo>
                  <a:pt x="135" y="29"/>
                </a:lnTo>
                <a:lnTo>
                  <a:pt x="137" y="29"/>
                </a:lnTo>
                <a:lnTo>
                  <a:pt x="139" y="29"/>
                </a:lnTo>
                <a:lnTo>
                  <a:pt x="141" y="29"/>
                </a:lnTo>
                <a:lnTo>
                  <a:pt x="143" y="29"/>
                </a:lnTo>
                <a:lnTo>
                  <a:pt x="145" y="29"/>
                </a:lnTo>
                <a:lnTo>
                  <a:pt x="147" y="29"/>
                </a:lnTo>
                <a:lnTo>
                  <a:pt x="149" y="29"/>
                </a:lnTo>
                <a:lnTo>
                  <a:pt x="151" y="29"/>
                </a:lnTo>
                <a:lnTo>
                  <a:pt x="152" y="29"/>
                </a:lnTo>
                <a:lnTo>
                  <a:pt x="154" y="29"/>
                </a:lnTo>
                <a:lnTo>
                  <a:pt x="156" y="29"/>
                </a:lnTo>
                <a:lnTo>
                  <a:pt x="158" y="29"/>
                </a:lnTo>
                <a:lnTo>
                  <a:pt x="160" y="29"/>
                </a:lnTo>
                <a:lnTo>
                  <a:pt x="162" y="29"/>
                </a:lnTo>
                <a:lnTo>
                  <a:pt x="164" y="29"/>
                </a:lnTo>
                <a:lnTo>
                  <a:pt x="166" y="29"/>
                </a:lnTo>
                <a:lnTo>
                  <a:pt x="168" y="29"/>
                </a:lnTo>
                <a:lnTo>
                  <a:pt x="170" y="29"/>
                </a:lnTo>
                <a:lnTo>
                  <a:pt x="172" y="29"/>
                </a:lnTo>
                <a:lnTo>
                  <a:pt x="174" y="29"/>
                </a:lnTo>
                <a:lnTo>
                  <a:pt x="176" y="29"/>
                </a:lnTo>
                <a:lnTo>
                  <a:pt x="178" y="29"/>
                </a:lnTo>
                <a:lnTo>
                  <a:pt x="179" y="29"/>
                </a:lnTo>
                <a:lnTo>
                  <a:pt x="181" y="29"/>
                </a:lnTo>
                <a:lnTo>
                  <a:pt x="183" y="29"/>
                </a:lnTo>
                <a:lnTo>
                  <a:pt x="185" y="29"/>
                </a:lnTo>
                <a:lnTo>
                  <a:pt x="187" y="29"/>
                </a:lnTo>
                <a:lnTo>
                  <a:pt x="189" y="29"/>
                </a:lnTo>
                <a:lnTo>
                  <a:pt x="191" y="29"/>
                </a:lnTo>
                <a:lnTo>
                  <a:pt x="193" y="29"/>
                </a:lnTo>
                <a:lnTo>
                  <a:pt x="195" y="29"/>
                </a:lnTo>
                <a:lnTo>
                  <a:pt x="197" y="29"/>
                </a:lnTo>
                <a:lnTo>
                  <a:pt x="199" y="29"/>
                </a:lnTo>
                <a:lnTo>
                  <a:pt x="201" y="29"/>
                </a:lnTo>
                <a:lnTo>
                  <a:pt x="203" y="29"/>
                </a:lnTo>
                <a:lnTo>
                  <a:pt x="205" y="29"/>
                </a:lnTo>
                <a:lnTo>
                  <a:pt x="207" y="29"/>
                </a:lnTo>
                <a:lnTo>
                  <a:pt x="208" y="29"/>
                </a:lnTo>
                <a:lnTo>
                  <a:pt x="210" y="29"/>
                </a:lnTo>
                <a:lnTo>
                  <a:pt x="212" y="29"/>
                </a:lnTo>
                <a:lnTo>
                  <a:pt x="214" y="29"/>
                </a:lnTo>
                <a:lnTo>
                  <a:pt x="216" y="29"/>
                </a:lnTo>
                <a:lnTo>
                  <a:pt x="218" y="29"/>
                </a:lnTo>
                <a:lnTo>
                  <a:pt x="220" y="29"/>
                </a:lnTo>
                <a:lnTo>
                  <a:pt x="222" y="29"/>
                </a:lnTo>
                <a:lnTo>
                  <a:pt x="224" y="29"/>
                </a:lnTo>
                <a:lnTo>
                  <a:pt x="226" y="29"/>
                </a:lnTo>
                <a:lnTo>
                  <a:pt x="228" y="29"/>
                </a:lnTo>
                <a:lnTo>
                  <a:pt x="230" y="29"/>
                </a:lnTo>
                <a:lnTo>
                  <a:pt x="232" y="29"/>
                </a:lnTo>
                <a:lnTo>
                  <a:pt x="234" y="29"/>
                </a:lnTo>
                <a:lnTo>
                  <a:pt x="235" y="29"/>
                </a:lnTo>
                <a:lnTo>
                  <a:pt x="237" y="29"/>
                </a:lnTo>
                <a:lnTo>
                  <a:pt x="239" y="29"/>
                </a:lnTo>
                <a:lnTo>
                  <a:pt x="241" y="29"/>
                </a:lnTo>
                <a:lnTo>
                  <a:pt x="243" y="29"/>
                </a:lnTo>
                <a:lnTo>
                  <a:pt x="245" y="29"/>
                </a:lnTo>
                <a:lnTo>
                  <a:pt x="247" y="29"/>
                </a:lnTo>
                <a:lnTo>
                  <a:pt x="249" y="29"/>
                </a:lnTo>
                <a:lnTo>
                  <a:pt x="251" y="29"/>
                </a:lnTo>
                <a:lnTo>
                  <a:pt x="253" y="29"/>
                </a:lnTo>
                <a:lnTo>
                  <a:pt x="255" y="29"/>
                </a:lnTo>
                <a:lnTo>
                  <a:pt x="257" y="29"/>
                </a:lnTo>
                <a:lnTo>
                  <a:pt x="259" y="29"/>
                </a:lnTo>
                <a:lnTo>
                  <a:pt x="261" y="29"/>
                </a:lnTo>
                <a:lnTo>
                  <a:pt x="262" y="29"/>
                </a:lnTo>
                <a:lnTo>
                  <a:pt x="264" y="29"/>
                </a:lnTo>
                <a:lnTo>
                  <a:pt x="266" y="29"/>
                </a:lnTo>
                <a:lnTo>
                  <a:pt x="268" y="29"/>
                </a:lnTo>
                <a:lnTo>
                  <a:pt x="270" y="29"/>
                </a:lnTo>
                <a:lnTo>
                  <a:pt x="272" y="29"/>
                </a:lnTo>
                <a:lnTo>
                  <a:pt x="274" y="29"/>
                </a:lnTo>
                <a:lnTo>
                  <a:pt x="276" y="29"/>
                </a:lnTo>
                <a:lnTo>
                  <a:pt x="278" y="29"/>
                </a:lnTo>
                <a:lnTo>
                  <a:pt x="280" y="29"/>
                </a:lnTo>
                <a:lnTo>
                  <a:pt x="282" y="29"/>
                </a:lnTo>
                <a:lnTo>
                  <a:pt x="284" y="29"/>
                </a:lnTo>
                <a:lnTo>
                  <a:pt x="286" y="29"/>
                </a:lnTo>
                <a:lnTo>
                  <a:pt x="288" y="29"/>
                </a:lnTo>
                <a:lnTo>
                  <a:pt x="290" y="29"/>
                </a:lnTo>
                <a:lnTo>
                  <a:pt x="291" y="29"/>
                </a:lnTo>
                <a:lnTo>
                  <a:pt x="293" y="29"/>
                </a:lnTo>
                <a:lnTo>
                  <a:pt x="295" y="29"/>
                </a:lnTo>
                <a:lnTo>
                  <a:pt x="297" y="29"/>
                </a:lnTo>
                <a:lnTo>
                  <a:pt x="299" y="29"/>
                </a:lnTo>
                <a:lnTo>
                  <a:pt x="301" y="29"/>
                </a:lnTo>
                <a:lnTo>
                  <a:pt x="303" y="29"/>
                </a:lnTo>
                <a:lnTo>
                  <a:pt x="305" y="29"/>
                </a:lnTo>
                <a:lnTo>
                  <a:pt x="307" y="29"/>
                </a:lnTo>
                <a:lnTo>
                  <a:pt x="309" y="29"/>
                </a:lnTo>
                <a:lnTo>
                  <a:pt x="311" y="29"/>
                </a:lnTo>
                <a:lnTo>
                  <a:pt x="313" y="29"/>
                </a:lnTo>
                <a:lnTo>
                  <a:pt x="315" y="29"/>
                </a:lnTo>
                <a:lnTo>
                  <a:pt x="317" y="29"/>
                </a:lnTo>
                <a:lnTo>
                  <a:pt x="318" y="29"/>
                </a:lnTo>
                <a:lnTo>
                  <a:pt x="320" y="29"/>
                </a:lnTo>
                <a:lnTo>
                  <a:pt x="322" y="29"/>
                </a:lnTo>
                <a:lnTo>
                  <a:pt x="324" y="29"/>
                </a:lnTo>
                <a:lnTo>
                  <a:pt x="326" y="28"/>
                </a:lnTo>
                <a:lnTo>
                  <a:pt x="328" y="28"/>
                </a:lnTo>
                <a:lnTo>
                  <a:pt x="330" y="27"/>
                </a:lnTo>
                <a:lnTo>
                  <a:pt x="332" y="23"/>
                </a:lnTo>
                <a:lnTo>
                  <a:pt x="334" y="20"/>
                </a:lnTo>
                <a:lnTo>
                  <a:pt x="336" y="18"/>
                </a:lnTo>
                <a:lnTo>
                  <a:pt x="338" y="18"/>
                </a:lnTo>
                <a:lnTo>
                  <a:pt x="340" y="18"/>
                </a:lnTo>
                <a:lnTo>
                  <a:pt x="342" y="18"/>
                </a:lnTo>
                <a:lnTo>
                  <a:pt x="344" y="18"/>
                </a:lnTo>
                <a:lnTo>
                  <a:pt x="346" y="18"/>
                </a:lnTo>
                <a:lnTo>
                  <a:pt x="347" y="18"/>
                </a:lnTo>
                <a:lnTo>
                  <a:pt x="349" y="18"/>
                </a:lnTo>
                <a:lnTo>
                  <a:pt x="351" y="18"/>
                </a:lnTo>
                <a:lnTo>
                  <a:pt x="353" y="18"/>
                </a:lnTo>
                <a:lnTo>
                  <a:pt x="355" y="18"/>
                </a:lnTo>
                <a:lnTo>
                  <a:pt x="357" y="18"/>
                </a:lnTo>
                <a:lnTo>
                  <a:pt x="359" y="18"/>
                </a:lnTo>
                <a:lnTo>
                  <a:pt x="361" y="18"/>
                </a:lnTo>
                <a:lnTo>
                  <a:pt x="363" y="18"/>
                </a:lnTo>
                <a:lnTo>
                  <a:pt x="365" y="18"/>
                </a:lnTo>
                <a:lnTo>
                  <a:pt x="367" y="18"/>
                </a:lnTo>
                <a:lnTo>
                  <a:pt x="369" y="19"/>
                </a:lnTo>
                <a:lnTo>
                  <a:pt x="371" y="18"/>
                </a:lnTo>
                <a:lnTo>
                  <a:pt x="373" y="18"/>
                </a:lnTo>
                <a:lnTo>
                  <a:pt x="374" y="19"/>
                </a:lnTo>
                <a:lnTo>
                  <a:pt x="376" y="18"/>
                </a:lnTo>
                <a:lnTo>
                  <a:pt x="378" y="18"/>
                </a:lnTo>
                <a:lnTo>
                  <a:pt x="380" y="18"/>
                </a:lnTo>
                <a:lnTo>
                  <a:pt x="382" y="18"/>
                </a:lnTo>
                <a:lnTo>
                  <a:pt x="384" y="18"/>
                </a:lnTo>
                <a:lnTo>
                  <a:pt x="386" y="18"/>
                </a:lnTo>
                <a:lnTo>
                  <a:pt x="388" y="18"/>
                </a:lnTo>
                <a:lnTo>
                  <a:pt x="390" y="18"/>
                </a:lnTo>
                <a:lnTo>
                  <a:pt x="392" y="18"/>
                </a:lnTo>
                <a:lnTo>
                  <a:pt x="394" y="18"/>
                </a:lnTo>
                <a:lnTo>
                  <a:pt x="396" y="18"/>
                </a:lnTo>
                <a:lnTo>
                  <a:pt x="398" y="18"/>
                </a:lnTo>
                <a:lnTo>
                  <a:pt x="400" y="18"/>
                </a:lnTo>
                <a:lnTo>
                  <a:pt x="401" y="18"/>
                </a:lnTo>
                <a:lnTo>
                  <a:pt x="403" y="18"/>
                </a:lnTo>
                <a:lnTo>
                  <a:pt x="405" y="18"/>
                </a:lnTo>
                <a:lnTo>
                  <a:pt x="407" y="18"/>
                </a:lnTo>
                <a:lnTo>
                  <a:pt x="409" y="18"/>
                </a:lnTo>
                <a:lnTo>
                  <a:pt x="411" y="18"/>
                </a:lnTo>
                <a:lnTo>
                  <a:pt x="413" y="19"/>
                </a:lnTo>
                <a:lnTo>
                  <a:pt x="415" y="18"/>
                </a:lnTo>
                <a:lnTo>
                  <a:pt x="417" y="18"/>
                </a:lnTo>
                <a:lnTo>
                  <a:pt x="419" y="20"/>
                </a:lnTo>
                <a:lnTo>
                  <a:pt x="421" y="23"/>
                </a:lnTo>
                <a:lnTo>
                  <a:pt x="423" y="19"/>
                </a:lnTo>
                <a:lnTo>
                  <a:pt x="425" y="20"/>
                </a:lnTo>
                <a:lnTo>
                  <a:pt x="427" y="20"/>
                </a:lnTo>
                <a:lnTo>
                  <a:pt x="429" y="14"/>
                </a:lnTo>
                <a:lnTo>
                  <a:pt x="430" y="6"/>
                </a:lnTo>
                <a:lnTo>
                  <a:pt x="432" y="5"/>
                </a:lnTo>
                <a:lnTo>
                  <a:pt x="434" y="5"/>
                </a:lnTo>
                <a:lnTo>
                  <a:pt x="436" y="5"/>
                </a:lnTo>
                <a:lnTo>
                  <a:pt x="438" y="5"/>
                </a:lnTo>
                <a:lnTo>
                  <a:pt x="440" y="5"/>
                </a:lnTo>
                <a:lnTo>
                  <a:pt x="442" y="5"/>
                </a:lnTo>
                <a:lnTo>
                  <a:pt x="444" y="7"/>
                </a:lnTo>
                <a:lnTo>
                  <a:pt x="446" y="7"/>
                </a:lnTo>
                <a:lnTo>
                  <a:pt x="448" y="8"/>
                </a:lnTo>
                <a:lnTo>
                  <a:pt x="450" y="8"/>
                </a:lnTo>
                <a:lnTo>
                  <a:pt x="452" y="7"/>
                </a:lnTo>
                <a:lnTo>
                  <a:pt x="454" y="8"/>
                </a:lnTo>
                <a:lnTo>
                  <a:pt x="456" y="7"/>
                </a:lnTo>
                <a:lnTo>
                  <a:pt x="457" y="8"/>
                </a:lnTo>
                <a:lnTo>
                  <a:pt x="459" y="8"/>
                </a:lnTo>
                <a:lnTo>
                  <a:pt x="461" y="8"/>
                </a:lnTo>
                <a:lnTo>
                  <a:pt x="463" y="8"/>
                </a:lnTo>
                <a:lnTo>
                  <a:pt x="465" y="7"/>
                </a:lnTo>
                <a:lnTo>
                  <a:pt x="467" y="8"/>
                </a:lnTo>
                <a:lnTo>
                  <a:pt x="469" y="8"/>
                </a:lnTo>
                <a:lnTo>
                  <a:pt x="471" y="8"/>
                </a:lnTo>
                <a:lnTo>
                  <a:pt x="473" y="8"/>
                </a:lnTo>
                <a:lnTo>
                  <a:pt x="475" y="8"/>
                </a:lnTo>
                <a:lnTo>
                  <a:pt x="477" y="8"/>
                </a:lnTo>
                <a:lnTo>
                  <a:pt x="479" y="7"/>
                </a:lnTo>
                <a:lnTo>
                  <a:pt x="481" y="7"/>
                </a:lnTo>
                <a:lnTo>
                  <a:pt x="483" y="7"/>
                </a:lnTo>
                <a:lnTo>
                  <a:pt x="484" y="7"/>
                </a:lnTo>
                <a:lnTo>
                  <a:pt x="486" y="8"/>
                </a:lnTo>
                <a:lnTo>
                  <a:pt x="488" y="7"/>
                </a:lnTo>
                <a:lnTo>
                  <a:pt x="490" y="7"/>
                </a:lnTo>
                <a:lnTo>
                  <a:pt x="492" y="7"/>
                </a:lnTo>
                <a:lnTo>
                  <a:pt x="494" y="7"/>
                </a:lnTo>
                <a:lnTo>
                  <a:pt x="496" y="7"/>
                </a:lnTo>
                <a:lnTo>
                  <a:pt x="498" y="7"/>
                </a:lnTo>
                <a:lnTo>
                  <a:pt x="500" y="7"/>
                </a:lnTo>
                <a:lnTo>
                  <a:pt x="502" y="7"/>
                </a:lnTo>
                <a:lnTo>
                  <a:pt x="504" y="7"/>
                </a:lnTo>
                <a:lnTo>
                  <a:pt x="506" y="7"/>
                </a:lnTo>
                <a:lnTo>
                  <a:pt x="508" y="7"/>
                </a:lnTo>
                <a:lnTo>
                  <a:pt x="510" y="7"/>
                </a:lnTo>
                <a:lnTo>
                  <a:pt x="512" y="7"/>
                </a:lnTo>
                <a:lnTo>
                  <a:pt x="513" y="7"/>
                </a:lnTo>
                <a:lnTo>
                  <a:pt x="515" y="7"/>
                </a:lnTo>
                <a:lnTo>
                  <a:pt x="517" y="7"/>
                </a:lnTo>
                <a:lnTo>
                  <a:pt x="519" y="7"/>
                </a:lnTo>
                <a:lnTo>
                  <a:pt x="521" y="7"/>
                </a:lnTo>
                <a:lnTo>
                  <a:pt x="523" y="7"/>
                </a:lnTo>
                <a:lnTo>
                  <a:pt x="525" y="7"/>
                </a:lnTo>
                <a:lnTo>
                  <a:pt x="527" y="7"/>
                </a:lnTo>
                <a:lnTo>
                  <a:pt x="529" y="7"/>
                </a:lnTo>
                <a:lnTo>
                  <a:pt x="531" y="7"/>
                </a:lnTo>
                <a:lnTo>
                  <a:pt x="533" y="7"/>
                </a:lnTo>
                <a:lnTo>
                  <a:pt x="535" y="7"/>
                </a:lnTo>
                <a:lnTo>
                  <a:pt x="537" y="7"/>
                </a:lnTo>
                <a:lnTo>
                  <a:pt x="539" y="7"/>
                </a:lnTo>
                <a:lnTo>
                  <a:pt x="540" y="7"/>
                </a:lnTo>
                <a:lnTo>
                  <a:pt x="542" y="7"/>
                </a:lnTo>
                <a:lnTo>
                  <a:pt x="544" y="7"/>
                </a:lnTo>
                <a:lnTo>
                  <a:pt x="546" y="7"/>
                </a:lnTo>
                <a:lnTo>
                  <a:pt x="548" y="7"/>
                </a:lnTo>
                <a:lnTo>
                  <a:pt x="550" y="7"/>
                </a:lnTo>
                <a:lnTo>
                  <a:pt x="552" y="6"/>
                </a:lnTo>
                <a:lnTo>
                  <a:pt x="554" y="6"/>
                </a:lnTo>
                <a:lnTo>
                  <a:pt x="556" y="6"/>
                </a:lnTo>
                <a:lnTo>
                  <a:pt x="558" y="6"/>
                </a:lnTo>
                <a:lnTo>
                  <a:pt x="560" y="6"/>
                </a:lnTo>
                <a:lnTo>
                  <a:pt x="562" y="6"/>
                </a:lnTo>
                <a:lnTo>
                  <a:pt x="564" y="6"/>
                </a:lnTo>
                <a:lnTo>
                  <a:pt x="566" y="6"/>
                </a:lnTo>
                <a:lnTo>
                  <a:pt x="568" y="6"/>
                </a:lnTo>
                <a:lnTo>
                  <a:pt x="569" y="7"/>
                </a:lnTo>
                <a:lnTo>
                  <a:pt x="571" y="7"/>
                </a:lnTo>
                <a:lnTo>
                  <a:pt x="573" y="7"/>
                </a:lnTo>
                <a:lnTo>
                  <a:pt x="575" y="7"/>
                </a:lnTo>
                <a:lnTo>
                  <a:pt x="577" y="7"/>
                </a:lnTo>
                <a:lnTo>
                  <a:pt x="579" y="7"/>
                </a:lnTo>
                <a:lnTo>
                  <a:pt x="581" y="7"/>
                </a:lnTo>
                <a:lnTo>
                  <a:pt x="583" y="7"/>
                </a:lnTo>
                <a:lnTo>
                  <a:pt x="585" y="7"/>
                </a:lnTo>
                <a:lnTo>
                  <a:pt x="587" y="7"/>
                </a:lnTo>
                <a:lnTo>
                  <a:pt x="589" y="7"/>
                </a:lnTo>
                <a:lnTo>
                  <a:pt x="591" y="7"/>
                </a:lnTo>
                <a:lnTo>
                  <a:pt x="593" y="7"/>
                </a:lnTo>
                <a:lnTo>
                  <a:pt x="595" y="7"/>
                </a:lnTo>
                <a:lnTo>
                  <a:pt x="596" y="7"/>
                </a:lnTo>
                <a:lnTo>
                  <a:pt x="598" y="7"/>
                </a:lnTo>
                <a:lnTo>
                  <a:pt x="600" y="7"/>
                </a:lnTo>
                <a:lnTo>
                  <a:pt x="602" y="7"/>
                </a:lnTo>
                <a:lnTo>
                  <a:pt x="604" y="7"/>
                </a:lnTo>
                <a:lnTo>
                  <a:pt x="606" y="7"/>
                </a:lnTo>
                <a:lnTo>
                  <a:pt x="608" y="7"/>
                </a:lnTo>
                <a:lnTo>
                  <a:pt x="610" y="7"/>
                </a:lnTo>
                <a:lnTo>
                  <a:pt x="612" y="6"/>
                </a:lnTo>
                <a:lnTo>
                  <a:pt x="614" y="5"/>
                </a:lnTo>
                <a:lnTo>
                  <a:pt x="616" y="4"/>
                </a:lnTo>
                <a:lnTo>
                  <a:pt x="618" y="5"/>
                </a:lnTo>
                <a:lnTo>
                  <a:pt x="620" y="13"/>
                </a:lnTo>
                <a:lnTo>
                  <a:pt x="622" y="20"/>
                </a:lnTo>
                <a:lnTo>
                  <a:pt x="623" y="20"/>
                </a:lnTo>
                <a:lnTo>
                  <a:pt x="625" y="19"/>
                </a:lnTo>
                <a:lnTo>
                  <a:pt x="627" y="19"/>
                </a:lnTo>
                <a:lnTo>
                  <a:pt x="629" y="18"/>
                </a:lnTo>
                <a:lnTo>
                  <a:pt x="631" y="18"/>
                </a:lnTo>
                <a:lnTo>
                  <a:pt x="633" y="18"/>
                </a:lnTo>
                <a:lnTo>
                  <a:pt x="635" y="18"/>
                </a:lnTo>
                <a:lnTo>
                  <a:pt x="637" y="18"/>
                </a:lnTo>
                <a:lnTo>
                  <a:pt x="639" y="18"/>
                </a:lnTo>
                <a:lnTo>
                  <a:pt x="641" y="18"/>
                </a:lnTo>
                <a:lnTo>
                  <a:pt x="643" y="18"/>
                </a:lnTo>
                <a:lnTo>
                  <a:pt x="645" y="18"/>
                </a:lnTo>
                <a:lnTo>
                  <a:pt x="647" y="18"/>
                </a:lnTo>
                <a:lnTo>
                  <a:pt x="649" y="18"/>
                </a:lnTo>
                <a:lnTo>
                  <a:pt x="651" y="18"/>
                </a:lnTo>
                <a:lnTo>
                  <a:pt x="652" y="18"/>
                </a:lnTo>
                <a:lnTo>
                  <a:pt x="654" y="18"/>
                </a:lnTo>
                <a:lnTo>
                  <a:pt x="656" y="18"/>
                </a:lnTo>
                <a:lnTo>
                  <a:pt x="658" y="18"/>
                </a:lnTo>
                <a:lnTo>
                  <a:pt x="660" y="18"/>
                </a:lnTo>
                <a:lnTo>
                  <a:pt x="662" y="18"/>
                </a:lnTo>
                <a:lnTo>
                  <a:pt x="664" y="20"/>
                </a:lnTo>
                <a:lnTo>
                  <a:pt x="666" y="24"/>
                </a:lnTo>
                <a:lnTo>
                  <a:pt x="668" y="23"/>
                </a:lnTo>
                <a:lnTo>
                  <a:pt x="670" y="9"/>
                </a:lnTo>
                <a:lnTo>
                  <a:pt x="672" y="6"/>
                </a:lnTo>
                <a:lnTo>
                  <a:pt x="674" y="5"/>
                </a:lnTo>
                <a:lnTo>
                  <a:pt x="676" y="5"/>
                </a:lnTo>
                <a:lnTo>
                  <a:pt x="678" y="5"/>
                </a:lnTo>
                <a:lnTo>
                  <a:pt x="679" y="5"/>
                </a:lnTo>
                <a:lnTo>
                  <a:pt x="681" y="5"/>
                </a:lnTo>
                <a:lnTo>
                  <a:pt x="683" y="0"/>
                </a:lnTo>
                <a:lnTo>
                  <a:pt x="685" y="4"/>
                </a:lnTo>
                <a:lnTo>
                  <a:pt x="687" y="5"/>
                </a:lnTo>
                <a:lnTo>
                  <a:pt x="689" y="13"/>
                </a:lnTo>
                <a:lnTo>
                  <a:pt x="691" y="20"/>
                </a:lnTo>
                <a:lnTo>
                  <a:pt x="693" y="20"/>
                </a:lnTo>
                <a:lnTo>
                  <a:pt x="695" y="20"/>
                </a:lnTo>
                <a:lnTo>
                  <a:pt x="697" y="19"/>
                </a:lnTo>
                <a:lnTo>
                  <a:pt x="699" y="18"/>
                </a:lnTo>
                <a:lnTo>
                  <a:pt x="701" y="18"/>
                </a:lnTo>
                <a:lnTo>
                  <a:pt x="703" y="18"/>
                </a:lnTo>
                <a:lnTo>
                  <a:pt x="705" y="18"/>
                </a:lnTo>
                <a:lnTo>
                  <a:pt x="706" y="18"/>
                </a:lnTo>
                <a:lnTo>
                  <a:pt x="708" y="18"/>
                </a:lnTo>
                <a:lnTo>
                  <a:pt x="710" y="18"/>
                </a:lnTo>
                <a:lnTo>
                  <a:pt x="712" y="18"/>
                </a:lnTo>
                <a:lnTo>
                  <a:pt x="714" y="18"/>
                </a:lnTo>
                <a:lnTo>
                  <a:pt x="716" y="18"/>
                </a:lnTo>
                <a:lnTo>
                  <a:pt x="718" y="18"/>
                </a:lnTo>
                <a:lnTo>
                  <a:pt x="720" y="18"/>
                </a:lnTo>
                <a:lnTo>
                  <a:pt x="722" y="18"/>
                </a:lnTo>
                <a:lnTo>
                  <a:pt x="724" y="18"/>
                </a:lnTo>
                <a:lnTo>
                  <a:pt x="726" y="18"/>
                </a:lnTo>
                <a:lnTo>
                  <a:pt x="728" y="18"/>
                </a:lnTo>
                <a:lnTo>
                  <a:pt x="730" y="18"/>
                </a:lnTo>
                <a:lnTo>
                  <a:pt x="732" y="18"/>
                </a:lnTo>
                <a:lnTo>
                  <a:pt x="734" y="21"/>
                </a:lnTo>
                <a:lnTo>
                  <a:pt x="735" y="28"/>
                </a:lnTo>
                <a:lnTo>
                  <a:pt x="737" y="29"/>
                </a:lnTo>
                <a:lnTo>
                  <a:pt x="739" y="29"/>
                </a:lnTo>
                <a:lnTo>
                  <a:pt x="741" y="29"/>
                </a:lnTo>
                <a:lnTo>
                  <a:pt x="743" y="29"/>
                </a:lnTo>
                <a:lnTo>
                  <a:pt x="745" y="29"/>
                </a:lnTo>
                <a:lnTo>
                  <a:pt x="747" y="29"/>
                </a:lnTo>
                <a:lnTo>
                  <a:pt x="749" y="29"/>
                </a:lnTo>
                <a:lnTo>
                  <a:pt x="751" y="29"/>
                </a:lnTo>
                <a:lnTo>
                  <a:pt x="753" y="29"/>
                </a:lnTo>
                <a:lnTo>
                  <a:pt x="755" y="29"/>
                </a:lnTo>
                <a:lnTo>
                  <a:pt x="757" y="29"/>
                </a:lnTo>
                <a:lnTo>
                  <a:pt x="759" y="29"/>
                </a:lnTo>
                <a:lnTo>
                  <a:pt x="761" y="29"/>
                </a:lnTo>
                <a:lnTo>
                  <a:pt x="762" y="29"/>
                </a:lnTo>
                <a:lnTo>
                  <a:pt x="764" y="29"/>
                </a:lnTo>
                <a:lnTo>
                  <a:pt x="766" y="29"/>
                </a:lnTo>
                <a:lnTo>
                  <a:pt x="768" y="29"/>
                </a:lnTo>
                <a:lnTo>
                  <a:pt x="770" y="29"/>
                </a:lnTo>
                <a:lnTo>
                  <a:pt x="772" y="29"/>
                </a:lnTo>
                <a:lnTo>
                  <a:pt x="774" y="29"/>
                </a:lnTo>
                <a:lnTo>
                  <a:pt x="776" y="29"/>
                </a:lnTo>
                <a:lnTo>
                  <a:pt x="778" y="29"/>
                </a:lnTo>
                <a:lnTo>
                  <a:pt x="780" y="29"/>
                </a:lnTo>
                <a:lnTo>
                  <a:pt x="782" y="29"/>
                </a:lnTo>
                <a:lnTo>
                  <a:pt x="784" y="29"/>
                </a:lnTo>
                <a:lnTo>
                  <a:pt x="786" y="29"/>
                </a:lnTo>
                <a:lnTo>
                  <a:pt x="788" y="29"/>
                </a:lnTo>
                <a:lnTo>
                  <a:pt x="789" y="29"/>
                </a:lnTo>
                <a:lnTo>
                  <a:pt x="791" y="29"/>
                </a:lnTo>
                <a:lnTo>
                  <a:pt x="793" y="29"/>
                </a:lnTo>
                <a:lnTo>
                  <a:pt x="795" y="29"/>
                </a:lnTo>
                <a:lnTo>
                  <a:pt x="797" y="29"/>
                </a:lnTo>
                <a:lnTo>
                  <a:pt x="799" y="29"/>
                </a:lnTo>
                <a:lnTo>
                  <a:pt x="801" y="29"/>
                </a:lnTo>
                <a:lnTo>
                  <a:pt x="803" y="29"/>
                </a:lnTo>
                <a:lnTo>
                  <a:pt x="805" y="29"/>
                </a:lnTo>
                <a:lnTo>
                  <a:pt x="807" y="29"/>
                </a:lnTo>
                <a:lnTo>
                  <a:pt x="809" y="29"/>
                </a:lnTo>
                <a:lnTo>
                  <a:pt x="811" y="29"/>
                </a:lnTo>
                <a:lnTo>
                  <a:pt x="813" y="29"/>
                </a:lnTo>
                <a:lnTo>
                  <a:pt x="815" y="29"/>
                </a:lnTo>
                <a:lnTo>
                  <a:pt x="817" y="29"/>
                </a:lnTo>
                <a:lnTo>
                  <a:pt x="818" y="29"/>
                </a:lnTo>
                <a:lnTo>
                  <a:pt x="820" y="29"/>
                </a:lnTo>
                <a:lnTo>
                  <a:pt x="822" y="29"/>
                </a:lnTo>
                <a:lnTo>
                  <a:pt x="824" y="29"/>
                </a:lnTo>
                <a:lnTo>
                  <a:pt x="826" y="29"/>
                </a:lnTo>
                <a:lnTo>
                  <a:pt x="828" y="29"/>
                </a:lnTo>
                <a:lnTo>
                  <a:pt x="830" y="29"/>
                </a:lnTo>
              </a:path>
            </a:pathLst>
          </a:custGeom>
          <a:noFill/>
          <a:ln w="17463">
            <a:solidFill>
              <a:srgbClr val="FF0000"/>
            </a:solidFill>
            <a:prstDash val="solid"/>
            <a:round/>
            <a:headEnd/>
            <a:tailEnd/>
          </a:ln>
        </p:spPr>
        <p:txBody>
          <a:bodyPr/>
          <a:lstStyle/>
          <a:p>
            <a:endParaRPr lang="en-US"/>
          </a:p>
        </p:txBody>
      </p:sp>
      <p:sp>
        <p:nvSpPr>
          <p:cNvPr id="550951" name="Line 39"/>
          <p:cNvSpPr>
            <a:spLocks noChangeShapeType="1"/>
          </p:cNvSpPr>
          <p:nvPr/>
        </p:nvSpPr>
        <p:spPr bwMode="auto">
          <a:xfrm>
            <a:off x="8144781" y="1293246"/>
            <a:ext cx="0" cy="4156075"/>
          </a:xfrm>
          <a:prstGeom prst="line">
            <a:avLst/>
          </a:prstGeom>
          <a:noFill/>
          <a:ln w="0">
            <a:solidFill>
              <a:srgbClr val="000000"/>
            </a:solidFill>
            <a:round/>
            <a:headEnd/>
            <a:tailEnd/>
          </a:ln>
        </p:spPr>
        <p:txBody>
          <a:bodyPr/>
          <a:lstStyle/>
          <a:p>
            <a:endParaRPr lang="en-US"/>
          </a:p>
        </p:txBody>
      </p:sp>
      <p:sp>
        <p:nvSpPr>
          <p:cNvPr id="550952" name="Line 40"/>
          <p:cNvSpPr>
            <a:spLocks noChangeShapeType="1"/>
          </p:cNvSpPr>
          <p:nvPr/>
        </p:nvSpPr>
        <p:spPr bwMode="auto">
          <a:xfrm>
            <a:off x="8101919" y="5449321"/>
            <a:ext cx="87312" cy="0"/>
          </a:xfrm>
          <a:prstGeom prst="line">
            <a:avLst/>
          </a:prstGeom>
          <a:noFill/>
          <a:ln w="0">
            <a:solidFill>
              <a:srgbClr val="000000"/>
            </a:solidFill>
            <a:round/>
            <a:headEnd/>
            <a:tailEnd/>
          </a:ln>
        </p:spPr>
        <p:txBody>
          <a:bodyPr/>
          <a:lstStyle/>
          <a:p>
            <a:endParaRPr lang="en-US"/>
          </a:p>
        </p:txBody>
      </p:sp>
      <p:sp>
        <p:nvSpPr>
          <p:cNvPr id="550953" name="Line 41"/>
          <p:cNvSpPr>
            <a:spLocks noChangeShapeType="1"/>
          </p:cNvSpPr>
          <p:nvPr/>
        </p:nvSpPr>
        <p:spPr bwMode="auto">
          <a:xfrm>
            <a:off x="8101919" y="4758758"/>
            <a:ext cx="87312" cy="0"/>
          </a:xfrm>
          <a:prstGeom prst="line">
            <a:avLst/>
          </a:prstGeom>
          <a:noFill/>
          <a:ln w="0">
            <a:solidFill>
              <a:srgbClr val="000000"/>
            </a:solidFill>
            <a:round/>
            <a:headEnd/>
            <a:tailEnd/>
          </a:ln>
        </p:spPr>
        <p:txBody>
          <a:bodyPr/>
          <a:lstStyle/>
          <a:p>
            <a:endParaRPr lang="en-US"/>
          </a:p>
        </p:txBody>
      </p:sp>
      <p:sp>
        <p:nvSpPr>
          <p:cNvPr id="550954" name="Line 42"/>
          <p:cNvSpPr>
            <a:spLocks noChangeShapeType="1"/>
          </p:cNvSpPr>
          <p:nvPr/>
        </p:nvSpPr>
        <p:spPr bwMode="auto">
          <a:xfrm>
            <a:off x="8101919" y="4060258"/>
            <a:ext cx="87312" cy="0"/>
          </a:xfrm>
          <a:prstGeom prst="line">
            <a:avLst/>
          </a:prstGeom>
          <a:noFill/>
          <a:ln w="0">
            <a:solidFill>
              <a:srgbClr val="000000"/>
            </a:solidFill>
            <a:round/>
            <a:headEnd/>
            <a:tailEnd/>
          </a:ln>
        </p:spPr>
        <p:txBody>
          <a:bodyPr/>
          <a:lstStyle/>
          <a:p>
            <a:endParaRPr lang="en-US"/>
          </a:p>
        </p:txBody>
      </p:sp>
      <p:sp>
        <p:nvSpPr>
          <p:cNvPr id="550955" name="Line 43"/>
          <p:cNvSpPr>
            <a:spLocks noChangeShapeType="1"/>
          </p:cNvSpPr>
          <p:nvPr/>
        </p:nvSpPr>
        <p:spPr bwMode="auto">
          <a:xfrm>
            <a:off x="8101919" y="3371283"/>
            <a:ext cx="87312" cy="0"/>
          </a:xfrm>
          <a:prstGeom prst="line">
            <a:avLst/>
          </a:prstGeom>
          <a:noFill/>
          <a:ln w="0">
            <a:solidFill>
              <a:srgbClr val="000000"/>
            </a:solidFill>
            <a:round/>
            <a:headEnd/>
            <a:tailEnd/>
          </a:ln>
        </p:spPr>
        <p:txBody>
          <a:bodyPr/>
          <a:lstStyle/>
          <a:p>
            <a:endParaRPr lang="en-US"/>
          </a:p>
        </p:txBody>
      </p:sp>
      <p:sp>
        <p:nvSpPr>
          <p:cNvPr id="550956" name="Line 44"/>
          <p:cNvSpPr>
            <a:spLocks noChangeShapeType="1"/>
          </p:cNvSpPr>
          <p:nvPr/>
        </p:nvSpPr>
        <p:spPr bwMode="auto">
          <a:xfrm>
            <a:off x="8101919" y="2682308"/>
            <a:ext cx="87312" cy="0"/>
          </a:xfrm>
          <a:prstGeom prst="line">
            <a:avLst/>
          </a:prstGeom>
          <a:noFill/>
          <a:ln w="0">
            <a:solidFill>
              <a:srgbClr val="000000"/>
            </a:solidFill>
            <a:round/>
            <a:headEnd/>
            <a:tailEnd/>
          </a:ln>
        </p:spPr>
        <p:txBody>
          <a:bodyPr/>
          <a:lstStyle/>
          <a:p>
            <a:endParaRPr lang="en-US"/>
          </a:p>
        </p:txBody>
      </p:sp>
      <p:sp>
        <p:nvSpPr>
          <p:cNvPr id="550957" name="Line 45"/>
          <p:cNvSpPr>
            <a:spLocks noChangeShapeType="1"/>
          </p:cNvSpPr>
          <p:nvPr/>
        </p:nvSpPr>
        <p:spPr bwMode="auto">
          <a:xfrm>
            <a:off x="8101919" y="1983808"/>
            <a:ext cx="87312" cy="0"/>
          </a:xfrm>
          <a:prstGeom prst="line">
            <a:avLst/>
          </a:prstGeom>
          <a:noFill/>
          <a:ln w="0">
            <a:solidFill>
              <a:srgbClr val="000000"/>
            </a:solidFill>
            <a:round/>
            <a:headEnd/>
            <a:tailEnd/>
          </a:ln>
        </p:spPr>
        <p:txBody>
          <a:bodyPr/>
          <a:lstStyle/>
          <a:p>
            <a:endParaRPr lang="en-US"/>
          </a:p>
        </p:txBody>
      </p:sp>
      <p:sp>
        <p:nvSpPr>
          <p:cNvPr id="550958" name="Line 46"/>
          <p:cNvSpPr>
            <a:spLocks noChangeShapeType="1"/>
          </p:cNvSpPr>
          <p:nvPr/>
        </p:nvSpPr>
        <p:spPr bwMode="auto">
          <a:xfrm>
            <a:off x="8101919" y="1293246"/>
            <a:ext cx="87312" cy="0"/>
          </a:xfrm>
          <a:prstGeom prst="line">
            <a:avLst/>
          </a:prstGeom>
          <a:noFill/>
          <a:ln w="0">
            <a:solidFill>
              <a:srgbClr val="000000"/>
            </a:solidFill>
            <a:round/>
            <a:headEnd/>
            <a:tailEnd/>
          </a:ln>
        </p:spPr>
        <p:txBody>
          <a:bodyPr/>
          <a:lstStyle/>
          <a:p>
            <a:endParaRPr lang="en-US"/>
          </a:p>
        </p:txBody>
      </p:sp>
      <p:sp>
        <p:nvSpPr>
          <p:cNvPr id="550959" name="Freeform 47"/>
          <p:cNvSpPr>
            <a:spLocks/>
          </p:cNvSpPr>
          <p:nvPr/>
        </p:nvSpPr>
        <p:spPr bwMode="auto">
          <a:xfrm>
            <a:off x="883556" y="1023371"/>
            <a:ext cx="7253288" cy="4486275"/>
          </a:xfrm>
          <a:custGeom>
            <a:avLst/>
            <a:gdLst/>
            <a:ahLst/>
            <a:cxnLst>
              <a:cxn ang="0">
                <a:pos x="12" y="366"/>
              </a:cxn>
              <a:cxn ang="0">
                <a:pos x="25" y="62"/>
              </a:cxn>
              <a:cxn ang="0">
                <a:pos x="39" y="280"/>
              </a:cxn>
              <a:cxn ang="0">
                <a:pos x="52" y="458"/>
              </a:cxn>
              <a:cxn ang="0">
                <a:pos x="66" y="408"/>
              </a:cxn>
              <a:cxn ang="0">
                <a:pos x="79" y="375"/>
              </a:cxn>
              <a:cxn ang="0">
                <a:pos x="93" y="351"/>
              </a:cxn>
              <a:cxn ang="0">
                <a:pos x="106" y="370"/>
              </a:cxn>
              <a:cxn ang="0">
                <a:pos x="120" y="363"/>
              </a:cxn>
              <a:cxn ang="0">
                <a:pos x="133" y="367"/>
              </a:cxn>
              <a:cxn ang="0">
                <a:pos x="147" y="359"/>
              </a:cxn>
              <a:cxn ang="0">
                <a:pos x="160" y="376"/>
              </a:cxn>
              <a:cxn ang="0">
                <a:pos x="174" y="357"/>
              </a:cxn>
              <a:cxn ang="0">
                <a:pos x="187" y="365"/>
              </a:cxn>
              <a:cxn ang="0">
                <a:pos x="201" y="375"/>
              </a:cxn>
              <a:cxn ang="0">
                <a:pos x="214" y="357"/>
              </a:cxn>
              <a:cxn ang="0">
                <a:pos x="228" y="344"/>
              </a:cxn>
              <a:cxn ang="0">
                <a:pos x="241" y="368"/>
              </a:cxn>
              <a:cxn ang="0">
                <a:pos x="255" y="370"/>
              </a:cxn>
              <a:cxn ang="0">
                <a:pos x="268" y="365"/>
              </a:cxn>
              <a:cxn ang="0">
                <a:pos x="282" y="379"/>
              </a:cxn>
              <a:cxn ang="0">
                <a:pos x="295" y="364"/>
              </a:cxn>
              <a:cxn ang="0">
                <a:pos x="309" y="356"/>
              </a:cxn>
              <a:cxn ang="0">
                <a:pos x="322" y="366"/>
              </a:cxn>
              <a:cxn ang="0">
                <a:pos x="336" y="324"/>
              </a:cxn>
              <a:cxn ang="0">
                <a:pos x="349" y="186"/>
              </a:cxn>
              <a:cxn ang="0">
                <a:pos x="363" y="280"/>
              </a:cxn>
              <a:cxn ang="0">
                <a:pos x="376" y="281"/>
              </a:cxn>
              <a:cxn ang="0">
                <a:pos x="390" y="285"/>
              </a:cxn>
              <a:cxn ang="0">
                <a:pos x="403" y="276"/>
              </a:cxn>
              <a:cxn ang="0">
                <a:pos x="417" y="309"/>
              </a:cxn>
              <a:cxn ang="0">
                <a:pos x="430" y="415"/>
              </a:cxn>
              <a:cxn ang="0">
                <a:pos x="444" y="363"/>
              </a:cxn>
              <a:cxn ang="0">
                <a:pos x="457" y="345"/>
              </a:cxn>
              <a:cxn ang="0">
                <a:pos x="471" y="361"/>
              </a:cxn>
              <a:cxn ang="0">
                <a:pos x="484" y="364"/>
              </a:cxn>
              <a:cxn ang="0">
                <a:pos x="498" y="354"/>
              </a:cxn>
              <a:cxn ang="0">
                <a:pos x="512" y="344"/>
              </a:cxn>
              <a:cxn ang="0">
                <a:pos x="525" y="342"/>
              </a:cxn>
              <a:cxn ang="0">
                <a:pos x="539" y="348"/>
              </a:cxn>
              <a:cxn ang="0">
                <a:pos x="552" y="364"/>
              </a:cxn>
              <a:cxn ang="0">
                <a:pos x="566" y="364"/>
              </a:cxn>
              <a:cxn ang="0">
                <a:pos x="579" y="346"/>
              </a:cxn>
              <a:cxn ang="0">
                <a:pos x="593" y="339"/>
              </a:cxn>
              <a:cxn ang="0">
                <a:pos x="606" y="397"/>
              </a:cxn>
              <a:cxn ang="0">
                <a:pos x="620" y="203"/>
              </a:cxn>
              <a:cxn ang="0">
                <a:pos x="633" y="173"/>
              </a:cxn>
              <a:cxn ang="0">
                <a:pos x="647" y="314"/>
              </a:cxn>
              <a:cxn ang="0">
                <a:pos x="660" y="346"/>
              </a:cxn>
              <a:cxn ang="0">
                <a:pos x="674" y="233"/>
              </a:cxn>
              <a:cxn ang="0">
                <a:pos x="687" y="245"/>
              </a:cxn>
              <a:cxn ang="0">
                <a:pos x="701" y="256"/>
              </a:cxn>
              <a:cxn ang="0">
                <a:pos x="714" y="325"/>
              </a:cxn>
              <a:cxn ang="0">
                <a:pos x="728" y="327"/>
              </a:cxn>
              <a:cxn ang="0">
                <a:pos x="741" y="354"/>
              </a:cxn>
              <a:cxn ang="0">
                <a:pos x="755" y="333"/>
              </a:cxn>
              <a:cxn ang="0">
                <a:pos x="768" y="227"/>
              </a:cxn>
              <a:cxn ang="0">
                <a:pos x="782" y="219"/>
              </a:cxn>
              <a:cxn ang="0">
                <a:pos x="795" y="360"/>
              </a:cxn>
              <a:cxn ang="0">
                <a:pos x="809" y="367"/>
              </a:cxn>
              <a:cxn ang="0">
                <a:pos x="822" y="346"/>
              </a:cxn>
            </a:cxnLst>
            <a:rect l="0" t="0" r="r" b="b"/>
            <a:pathLst>
              <a:path w="830" h="514">
                <a:moveTo>
                  <a:pt x="0" y="354"/>
                </a:moveTo>
                <a:lnTo>
                  <a:pt x="2" y="357"/>
                </a:lnTo>
                <a:lnTo>
                  <a:pt x="4" y="370"/>
                </a:lnTo>
                <a:lnTo>
                  <a:pt x="6" y="367"/>
                </a:lnTo>
                <a:lnTo>
                  <a:pt x="8" y="351"/>
                </a:lnTo>
                <a:lnTo>
                  <a:pt x="10" y="359"/>
                </a:lnTo>
                <a:lnTo>
                  <a:pt x="12" y="366"/>
                </a:lnTo>
                <a:lnTo>
                  <a:pt x="13" y="289"/>
                </a:lnTo>
                <a:lnTo>
                  <a:pt x="15" y="269"/>
                </a:lnTo>
                <a:lnTo>
                  <a:pt x="17" y="237"/>
                </a:lnTo>
                <a:lnTo>
                  <a:pt x="19" y="139"/>
                </a:lnTo>
                <a:lnTo>
                  <a:pt x="21" y="29"/>
                </a:lnTo>
                <a:lnTo>
                  <a:pt x="23" y="0"/>
                </a:lnTo>
                <a:lnTo>
                  <a:pt x="25" y="62"/>
                </a:lnTo>
                <a:lnTo>
                  <a:pt x="27" y="118"/>
                </a:lnTo>
                <a:lnTo>
                  <a:pt x="29" y="174"/>
                </a:lnTo>
                <a:lnTo>
                  <a:pt x="31" y="204"/>
                </a:lnTo>
                <a:lnTo>
                  <a:pt x="33" y="226"/>
                </a:lnTo>
                <a:lnTo>
                  <a:pt x="35" y="261"/>
                </a:lnTo>
                <a:lnTo>
                  <a:pt x="37" y="266"/>
                </a:lnTo>
                <a:lnTo>
                  <a:pt x="39" y="280"/>
                </a:lnTo>
                <a:lnTo>
                  <a:pt x="41" y="325"/>
                </a:lnTo>
                <a:lnTo>
                  <a:pt x="42" y="323"/>
                </a:lnTo>
                <a:lnTo>
                  <a:pt x="44" y="488"/>
                </a:lnTo>
                <a:lnTo>
                  <a:pt x="46" y="503"/>
                </a:lnTo>
                <a:lnTo>
                  <a:pt x="48" y="493"/>
                </a:lnTo>
                <a:lnTo>
                  <a:pt x="50" y="480"/>
                </a:lnTo>
                <a:lnTo>
                  <a:pt x="52" y="458"/>
                </a:lnTo>
                <a:lnTo>
                  <a:pt x="54" y="432"/>
                </a:lnTo>
                <a:lnTo>
                  <a:pt x="56" y="416"/>
                </a:lnTo>
                <a:lnTo>
                  <a:pt x="58" y="404"/>
                </a:lnTo>
                <a:lnTo>
                  <a:pt x="60" y="395"/>
                </a:lnTo>
                <a:lnTo>
                  <a:pt x="62" y="413"/>
                </a:lnTo>
                <a:lnTo>
                  <a:pt x="64" y="419"/>
                </a:lnTo>
                <a:lnTo>
                  <a:pt x="66" y="408"/>
                </a:lnTo>
                <a:lnTo>
                  <a:pt x="68" y="396"/>
                </a:lnTo>
                <a:lnTo>
                  <a:pt x="69" y="378"/>
                </a:lnTo>
                <a:lnTo>
                  <a:pt x="71" y="386"/>
                </a:lnTo>
                <a:lnTo>
                  <a:pt x="73" y="378"/>
                </a:lnTo>
                <a:lnTo>
                  <a:pt x="75" y="362"/>
                </a:lnTo>
                <a:lnTo>
                  <a:pt x="77" y="368"/>
                </a:lnTo>
                <a:lnTo>
                  <a:pt x="79" y="375"/>
                </a:lnTo>
                <a:lnTo>
                  <a:pt x="81" y="363"/>
                </a:lnTo>
                <a:lnTo>
                  <a:pt x="83" y="359"/>
                </a:lnTo>
                <a:lnTo>
                  <a:pt x="85" y="370"/>
                </a:lnTo>
                <a:lnTo>
                  <a:pt x="87" y="372"/>
                </a:lnTo>
                <a:lnTo>
                  <a:pt x="89" y="359"/>
                </a:lnTo>
                <a:lnTo>
                  <a:pt x="91" y="357"/>
                </a:lnTo>
                <a:lnTo>
                  <a:pt x="93" y="351"/>
                </a:lnTo>
                <a:lnTo>
                  <a:pt x="95" y="367"/>
                </a:lnTo>
                <a:lnTo>
                  <a:pt x="96" y="374"/>
                </a:lnTo>
                <a:lnTo>
                  <a:pt x="98" y="361"/>
                </a:lnTo>
                <a:lnTo>
                  <a:pt x="100" y="356"/>
                </a:lnTo>
                <a:lnTo>
                  <a:pt x="102" y="359"/>
                </a:lnTo>
                <a:lnTo>
                  <a:pt x="104" y="372"/>
                </a:lnTo>
                <a:lnTo>
                  <a:pt x="106" y="370"/>
                </a:lnTo>
                <a:lnTo>
                  <a:pt x="108" y="356"/>
                </a:lnTo>
                <a:lnTo>
                  <a:pt x="110" y="363"/>
                </a:lnTo>
                <a:lnTo>
                  <a:pt x="112" y="374"/>
                </a:lnTo>
                <a:lnTo>
                  <a:pt x="114" y="364"/>
                </a:lnTo>
                <a:lnTo>
                  <a:pt x="116" y="352"/>
                </a:lnTo>
                <a:lnTo>
                  <a:pt x="118" y="355"/>
                </a:lnTo>
                <a:lnTo>
                  <a:pt x="120" y="363"/>
                </a:lnTo>
                <a:lnTo>
                  <a:pt x="122" y="357"/>
                </a:lnTo>
                <a:lnTo>
                  <a:pt x="124" y="356"/>
                </a:lnTo>
                <a:lnTo>
                  <a:pt x="125" y="367"/>
                </a:lnTo>
                <a:lnTo>
                  <a:pt x="127" y="376"/>
                </a:lnTo>
                <a:lnTo>
                  <a:pt x="129" y="366"/>
                </a:lnTo>
                <a:lnTo>
                  <a:pt x="131" y="356"/>
                </a:lnTo>
                <a:lnTo>
                  <a:pt x="133" y="367"/>
                </a:lnTo>
                <a:lnTo>
                  <a:pt x="135" y="374"/>
                </a:lnTo>
                <a:lnTo>
                  <a:pt x="137" y="354"/>
                </a:lnTo>
                <a:lnTo>
                  <a:pt x="139" y="352"/>
                </a:lnTo>
                <a:lnTo>
                  <a:pt x="141" y="365"/>
                </a:lnTo>
                <a:lnTo>
                  <a:pt x="143" y="374"/>
                </a:lnTo>
                <a:lnTo>
                  <a:pt x="145" y="366"/>
                </a:lnTo>
                <a:lnTo>
                  <a:pt x="147" y="359"/>
                </a:lnTo>
                <a:lnTo>
                  <a:pt x="149" y="357"/>
                </a:lnTo>
                <a:lnTo>
                  <a:pt x="151" y="369"/>
                </a:lnTo>
                <a:lnTo>
                  <a:pt x="152" y="366"/>
                </a:lnTo>
                <a:lnTo>
                  <a:pt x="154" y="362"/>
                </a:lnTo>
                <a:lnTo>
                  <a:pt x="156" y="358"/>
                </a:lnTo>
                <a:lnTo>
                  <a:pt x="158" y="368"/>
                </a:lnTo>
                <a:lnTo>
                  <a:pt x="160" y="376"/>
                </a:lnTo>
                <a:lnTo>
                  <a:pt x="162" y="365"/>
                </a:lnTo>
                <a:lnTo>
                  <a:pt x="164" y="355"/>
                </a:lnTo>
                <a:lnTo>
                  <a:pt x="166" y="356"/>
                </a:lnTo>
                <a:lnTo>
                  <a:pt x="168" y="366"/>
                </a:lnTo>
                <a:lnTo>
                  <a:pt x="170" y="374"/>
                </a:lnTo>
                <a:lnTo>
                  <a:pt x="172" y="361"/>
                </a:lnTo>
                <a:lnTo>
                  <a:pt x="174" y="357"/>
                </a:lnTo>
                <a:lnTo>
                  <a:pt x="176" y="368"/>
                </a:lnTo>
                <a:lnTo>
                  <a:pt x="178" y="366"/>
                </a:lnTo>
                <a:lnTo>
                  <a:pt x="179" y="362"/>
                </a:lnTo>
                <a:lnTo>
                  <a:pt x="181" y="374"/>
                </a:lnTo>
                <a:lnTo>
                  <a:pt x="183" y="372"/>
                </a:lnTo>
                <a:lnTo>
                  <a:pt x="185" y="357"/>
                </a:lnTo>
                <a:lnTo>
                  <a:pt x="187" y="365"/>
                </a:lnTo>
                <a:lnTo>
                  <a:pt x="189" y="371"/>
                </a:lnTo>
                <a:lnTo>
                  <a:pt x="191" y="360"/>
                </a:lnTo>
                <a:lnTo>
                  <a:pt x="193" y="354"/>
                </a:lnTo>
                <a:lnTo>
                  <a:pt x="195" y="364"/>
                </a:lnTo>
                <a:lnTo>
                  <a:pt x="197" y="361"/>
                </a:lnTo>
                <a:lnTo>
                  <a:pt x="199" y="363"/>
                </a:lnTo>
                <a:lnTo>
                  <a:pt x="201" y="375"/>
                </a:lnTo>
                <a:lnTo>
                  <a:pt x="203" y="364"/>
                </a:lnTo>
                <a:lnTo>
                  <a:pt x="205" y="354"/>
                </a:lnTo>
                <a:lnTo>
                  <a:pt x="207" y="360"/>
                </a:lnTo>
                <a:lnTo>
                  <a:pt x="208" y="373"/>
                </a:lnTo>
                <a:lnTo>
                  <a:pt x="210" y="361"/>
                </a:lnTo>
                <a:lnTo>
                  <a:pt x="212" y="354"/>
                </a:lnTo>
                <a:lnTo>
                  <a:pt x="214" y="357"/>
                </a:lnTo>
                <a:lnTo>
                  <a:pt x="216" y="366"/>
                </a:lnTo>
                <a:lnTo>
                  <a:pt x="218" y="371"/>
                </a:lnTo>
                <a:lnTo>
                  <a:pt x="220" y="368"/>
                </a:lnTo>
                <a:lnTo>
                  <a:pt x="222" y="362"/>
                </a:lnTo>
                <a:lnTo>
                  <a:pt x="224" y="318"/>
                </a:lnTo>
                <a:lnTo>
                  <a:pt x="226" y="332"/>
                </a:lnTo>
                <a:lnTo>
                  <a:pt x="228" y="344"/>
                </a:lnTo>
                <a:lnTo>
                  <a:pt x="230" y="337"/>
                </a:lnTo>
                <a:lnTo>
                  <a:pt x="232" y="346"/>
                </a:lnTo>
                <a:lnTo>
                  <a:pt x="234" y="356"/>
                </a:lnTo>
                <a:lnTo>
                  <a:pt x="235" y="371"/>
                </a:lnTo>
                <a:lnTo>
                  <a:pt x="237" y="369"/>
                </a:lnTo>
                <a:lnTo>
                  <a:pt x="239" y="358"/>
                </a:lnTo>
                <a:lnTo>
                  <a:pt x="241" y="368"/>
                </a:lnTo>
                <a:lnTo>
                  <a:pt x="243" y="395"/>
                </a:lnTo>
                <a:lnTo>
                  <a:pt x="245" y="398"/>
                </a:lnTo>
                <a:lnTo>
                  <a:pt x="247" y="394"/>
                </a:lnTo>
                <a:lnTo>
                  <a:pt x="249" y="387"/>
                </a:lnTo>
                <a:lnTo>
                  <a:pt x="251" y="376"/>
                </a:lnTo>
                <a:lnTo>
                  <a:pt x="253" y="368"/>
                </a:lnTo>
                <a:lnTo>
                  <a:pt x="255" y="370"/>
                </a:lnTo>
                <a:lnTo>
                  <a:pt x="257" y="369"/>
                </a:lnTo>
                <a:lnTo>
                  <a:pt x="259" y="361"/>
                </a:lnTo>
                <a:lnTo>
                  <a:pt x="261" y="362"/>
                </a:lnTo>
                <a:lnTo>
                  <a:pt x="262" y="374"/>
                </a:lnTo>
                <a:lnTo>
                  <a:pt x="264" y="365"/>
                </a:lnTo>
                <a:lnTo>
                  <a:pt x="266" y="353"/>
                </a:lnTo>
                <a:lnTo>
                  <a:pt x="268" y="365"/>
                </a:lnTo>
                <a:lnTo>
                  <a:pt x="270" y="367"/>
                </a:lnTo>
                <a:lnTo>
                  <a:pt x="272" y="355"/>
                </a:lnTo>
                <a:lnTo>
                  <a:pt x="274" y="367"/>
                </a:lnTo>
                <a:lnTo>
                  <a:pt x="276" y="364"/>
                </a:lnTo>
                <a:lnTo>
                  <a:pt x="278" y="364"/>
                </a:lnTo>
                <a:lnTo>
                  <a:pt x="280" y="377"/>
                </a:lnTo>
                <a:lnTo>
                  <a:pt x="282" y="379"/>
                </a:lnTo>
                <a:lnTo>
                  <a:pt x="284" y="360"/>
                </a:lnTo>
                <a:lnTo>
                  <a:pt x="286" y="356"/>
                </a:lnTo>
                <a:lnTo>
                  <a:pt x="288" y="365"/>
                </a:lnTo>
                <a:lnTo>
                  <a:pt x="290" y="368"/>
                </a:lnTo>
                <a:lnTo>
                  <a:pt x="291" y="364"/>
                </a:lnTo>
                <a:lnTo>
                  <a:pt x="293" y="363"/>
                </a:lnTo>
                <a:lnTo>
                  <a:pt x="295" y="364"/>
                </a:lnTo>
                <a:lnTo>
                  <a:pt x="297" y="371"/>
                </a:lnTo>
                <a:lnTo>
                  <a:pt x="299" y="360"/>
                </a:lnTo>
                <a:lnTo>
                  <a:pt x="301" y="348"/>
                </a:lnTo>
                <a:lnTo>
                  <a:pt x="303" y="367"/>
                </a:lnTo>
                <a:lnTo>
                  <a:pt x="305" y="379"/>
                </a:lnTo>
                <a:lnTo>
                  <a:pt x="307" y="369"/>
                </a:lnTo>
                <a:lnTo>
                  <a:pt x="309" y="356"/>
                </a:lnTo>
                <a:lnTo>
                  <a:pt x="311" y="365"/>
                </a:lnTo>
                <a:lnTo>
                  <a:pt x="313" y="368"/>
                </a:lnTo>
                <a:lnTo>
                  <a:pt x="315" y="355"/>
                </a:lnTo>
                <a:lnTo>
                  <a:pt x="317" y="360"/>
                </a:lnTo>
                <a:lnTo>
                  <a:pt x="318" y="363"/>
                </a:lnTo>
                <a:lnTo>
                  <a:pt x="320" y="358"/>
                </a:lnTo>
                <a:lnTo>
                  <a:pt x="322" y="366"/>
                </a:lnTo>
                <a:lnTo>
                  <a:pt x="324" y="377"/>
                </a:lnTo>
                <a:lnTo>
                  <a:pt x="326" y="364"/>
                </a:lnTo>
                <a:lnTo>
                  <a:pt x="328" y="359"/>
                </a:lnTo>
                <a:lnTo>
                  <a:pt x="330" y="368"/>
                </a:lnTo>
                <a:lnTo>
                  <a:pt x="332" y="364"/>
                </a:lnTo>
                <a:lnTo>
                  <a:pt x="334" y="338"/>
                </a:lnTo>
                <a:lnTo>
                  <a:pt x="336" y="324"/>
                </a:lnTo>
                <a:lnTo>
                  <a:pt x="338" y="317"/>
                </a:lnTo>
                <a:lnTo>
                  <a:pt x="340" y="285"/>
                </a:lnTo>
                <a:lnTo>
                  <a:pt x="342" y="188"/>
                </a:lnTo>
                <a:lnTo>
                  <a:pt x="344" y="78"/>
                </a:lnTo>
                <a:lnTo>
                  <a:pt x="346" y="68"/>
                </a:lnTo>
                <a:lnTo>
                  <a:pt x="347" y="124"/>
                </a:lnTo>
                <a:lnTo>
                  <a:pt x="349" y="186"/>
                </a:lnTo>
                <a:lnTo>
                  <a:pt x="351" y="239"/>
                </a:lnTo>
                <a:lnTo>
                  <a:pt x="353" y="251"/>
                </a:lnTo>
                <a:lnTo>
                  <a:pt x="355" y="256"/>
                </a:lnTo>
                <a:lnTo>
                  <a:pt x="357" y="268"/>
                </a:lnTo>
                <a:lnTo>
                  <a:pt x="359" y="290"/>
                </a:lnTo>
                <a:lnTo>
                  <a:pt x="361" y="296"/>
                </a:lnTo>
                <a:lnTo>
                  <a:pt x="363" y="280"/>
                </a:lnTo>
                <a:lnTo>
                  <a:pt x="365" y="284"/>
                </a:lnTo>
                <a:lnTo>
                  <a:pt x="367" y="298"/>
                </a:lnTo>
                <a:lnTo>
                  <a:pt x="369" y="286"/>
                </a:lnTo>
                <a:lnTo>
                  <a:pt x="371" y="284"/>
                </a:lnTo>
                <a:lnTo>
                  <a:pt x="373" y="296"/>
                </a:lnTo>
                <a:lnTo>
                  <a:pt x="374" y="303"/>
                </a:lnTo>
                <a:lnTo>
                  <a:pt x="376" y="281"/>
                </a:lnTo>
                <a:lnTo>
                  <a:pt x="378" y="276"/>
                </a:lnTo>
                <a:lnTo>
                  <a:pt x="380" y="297"/>
                </a:lnTo>
                <a:lnTo>
                  <a:pt x="382" y="292"/>
                </a:lnTo>
                <a:lnTo>
                  <a:pt x="384" y="286"/>
                </a:lnTo>
                <a:lnTo>
                  <a:pt x="386" y="288"/>
                </a:lnTo>
                <a:lnTo>
                  <a:pt x="388" y="294"/>
                </a:lnTo>
                <a:lnTo>
                  <a:pt x="390" y="285"/>
                </a:lnTo>
                <a:lnTo>
                  <a:pt x="392" y="299"/>
                </a:lnTo>
                <a:lnTo>
                  <a:pt x="394" y="307"/>
                </a:lnTo>
                <a:lnTo>
                  <a:pt x="396" y="287"/>
                </a:lnTo>
                <a:lnTo>
                  <a:pt x="398" y="284"/>
                </a:lnTo>
                <a:lnTo>
                  <a:pt x="400" y="302"/>
                </a:lnTo>
                <a:lnTo>
                  <a:pt x="401" y="293"/>
                </a:lnTo>
                <a:lnTo>
                  <a:pt x="403" y="276"/>
                </a:lnTo>
                <a:lnTo>
                  <a:pt x="405" y="244"/>
                </a:lnTo>
                <a:lnTo>
                  <a:pt x="407" y="273"/>
                </a:lnTo>
                <a:lnTo>
                  <a:pt x="409" y="285"/>
                </a:lnTo>
                <a:lnTo>
                  <a:pt x="411" y="277"/>
                </a:lnTo>
                <a:lnTo>
                  <a:pt x="413" y="283"/>
                </a:lnTo>
                <a:lnTo>
                  <a:pt x="415" y="282"/>
                </a:lnTo>
                <a:lnTo>
                  <a:pt x="417" y="309"/>
                </a:lnTo>
                <a:lnTo>
                  <a:pt x="419" y="500"/>
                </a:lnTo>
                <a:lnTo>
                  <a:pt x="421" y="501"/>
                </a:lnTo>
                <a:lnTo>
                  <a:pt x="423" y="497"/>
                </a:lnTo>
                <a:lnTo>
                  <a:pt x="425" y="514"/>
                </a:lnTo>
                <a:lnTo>
                  <a:pt x="427" y="485"/>
                </a:lnTo>
                <a:lnTo>
                  <a:pt x="429" y="439"/>
                </a:lnTo>
                <a:lnTo>
                  <a:pt x="430" y="415"/>
                </a:lnTo>
                <a:lnTo>
                  <a:pt x="432" y="404"/>
                </a:lnTo>
                <a:lnTo>
                  <a:pt x="434" y="382"/>
                </a:lnTo>
                <a:lnTo>
                  <a:pt x="436" y="373"/>
                </a:lnTo>
                <a:lnTo>
                  <a:pt x="438" y="374"/>
                </a:lnTo>
                <a:lnTo>
                  <a:pt x="440" y="359"/>
                </a:lnTo>
                <a:lnTo>
                  <a:pt x="442" y="356"/>
                </a:lnTo>
                <a:lnTo>
                  <a:pt x="444" y="363"/>
                </a:lnTo>
                <a:lnTo>
                  <a:pt x="446" y="356"/>
                </a:lnTo>
                <a:lnTo>
                  <a:pt x="448" y="348"/>
                </a:lnTo>
                <a:lnTo>
                  <a:pt x="450" y="355"/>
                </a:lnTo>
                <a:lnTo>
                  <a:pt x="452" y="358"/>
                </a:lnTo>
                <a:lnTo>
                  <a:pt x="454" y="353"/>
                </a:lnTo>
                <a:lnTo>
                  <a:pt x="456" y="353"/>
                </a:lnTo>
                <a:lnTo>
                  <a:pt x="457" y="345"/>
                </a:lnTo>
                <a:lnTo>
                  <a:pt x="459" y="351"/>
                </a:lnTo>
                <a:lnTo>
                  <a:pt x="461" y="365"/>
                </a:lnTo>
                <a:lnTo>
                  <a:pt x="463" y="362"/>
                </a:lnTo>
                <a:lnTo>
                  <a:pt x="465" y="350"/>
                </a:lnTo>
                <a:lnTo>
                  <a:pt x="467" y="347"/>
                </a:lnTo>
                <a:lnTo>
                  <a:pt x="469" y="353"/>
                </a:lnTo>
                <a:lnTo>
                  <a:pt x="471" y="361"/>
                </a:lnTo>
                <a:lnTo>
                  <a:pt x="473" y="349"/>
                </a:lnTo>
                <a:lnTo>
                  <a:pt x="475" y="344"/>
                </a:lnTo>
                <a:lnTo>
                  <a:pt x="477" y="357"/>
                </a:lnTo>
                <a:lnTo>
                  <a:pt x="479" y="360"/>
                </a:lnTo>
                <a:lnTo>
                  <a:pt x="481" y="345"/>
                </a:lnTo>
                <a:lnTo>
                  <a:pt x="483" y="351"/>
                </a:lnTo>
                <a:lnTo>
                  <a:pt x="484" y="364"/>
                </a:lnTo>
                <a:lnTo>
                  <a:pt x="486" y="357"/>
                </a:lnTo>
                <a:lnTo>
                  <a:pt x="488" y="341"/>
                </a:lnTo>
                <a:lnTo>
                  <a:pt x="490" y="346"/>
                </a:lnTo>
                <a:lnTo>
                  <a:pt x="492" y="359"/>
                </a:lnTo>
                <a:lnTo>
                  <a:pt x="494" y="354"/>
                </a:lnTo>
                <a:lnTo>
                  <a:pt x="496" y="347"/>
                </a:lnTo>
                <a:lnTo>
                  <a:pt x="498" y="354"/>
                </a:lnTo>
                <a:lnTo>
                  <a:pt x="500" y="361"/>
                </a:lnTo>
                <a:lnTo>
                  <a:pt x="502" y="357"/>
                </a:lnTo>
                <a:lnTo>
                  <a:pt x="504" y="345"/>
                </a:lnTo>
                <a:lnTo>
                  <a:pt x="506" y="343"/>
                </a:lnTo>
                <a:lnTo>
                  <a:pt x="508" y="359"/>
                </a:lnTo>
                <a:lnTo>
                  <a:pt x="510" y="361"/>
                </a:lnTo>
                <a:lnTo>
                  <a:pt x="512" y="344"/>
                </a:lnTo>
                <a:lnTo>
                  <a:pt x="513" y="341"/>
                </a:lnTo>
                <a:lnTo>
                  <a:pt x="515" y="357"/>
                </a:lnTo>
                <a:lnTo>
                  <a:pt x="517" y="355"/>
                </a:lnTo>
                <a:lnTo>
                  <a:pt x="519" y="346"/>
                </a:lnTo>
                <a:lnTo>
                  <a:pt x="521" y="360"/>
                </a:lnTo>
                <a:lnTo>
                  <a:pt x="523" y="359"/>
                </a:lnTo>
                <a:lnTo>
                  <a:pt x="525" y="342"/>
                </a:lnTo>
                <a:lnTo>
                  <a:pt x="527" y="349"/>
                </a:lnTo>
                <a:lnTo>
                  <a:pt x="529" y="354"/>
                </a:lnTo>
                <a:lnTo>
                  <a:pt x="531" y="354"/>
                </a:lnTo>
                <a:lnTo>
                  <a:pt x="533" y="356"/>
                </a:lnTo>
                <a:lnTo>
                  <a:pt x="535" y="360"/>
                </a:lnTo>
                <a:lnTo>
                  <a:pt x="537" y="359"/>
                </a:lnTo>
                <a:lnTo>
                  <a:pt x="539" y="348"/>
                </a:lnTo>
                <a:lnTo>
                  <a:pt x="540" y="348"/>
                </a:lnTo>
                <a:lnTo>
                  <a:pt x="542" y="348"/>
                </a:lnTo>
                <a:lnTo>
                  <a:pt x="544" y="362"/>
                </a:lnTo>
                <a:lnTo>
                  <a:pt x="546" y="356"/>
                </a:lnTo>
                <a:lnTo>
                  <a:pt x="548" y="343"/>
                </a:lnTo>
                <a:lnTo>
                  <a:pt x="550" y="356"/>
                </a:lnTo>
                <a:lnTo>
                  <a:pt x="552" y="364"/>
                </a:lnTo>
                <a:lnTo>
                  <a:pt x="554" y="350"/>
                </a:lnTo>
                <a:lnTo>
                  <a:pt x="556" y="343"/>
                </a:lnTo>
                <a:lnTo>
                  <a:pt x="558" y="350"/>
                </a:lnTo>
                <a:lnTo>
                  <a:pt x="560" y="354"/>
                </a:lnTo>
                <a:lnTo>
                  <a:pt x="562" y="353"/>
                </a:lnTo>
                <a:lnTo>
                  <a:pt x="564" y="355"/>
                </a:lnTo>
                <a:lnTo>
                  <a:pt x="566" y="364"/>
                </a:lnTo>
                <a:lnTo>
                  <a:pt x="568" y="349"/>
                </a:lnTo>
                <a:lnTo>
                  <a:pt x="569" y="345"/>
                </a:lnTo>
                <a:lnTo>
                  <a:pt x="571" y="358"/>
                </a:lnTo>
                <a:lnTo>
                  <a:pt x="573" y="354"/>
                </a:lnTo>
                <a:lnTo>
                  <a:pt x="575" y="348"/>
                </a:lnTo>
                <a:lnTo>
                  <a:pt x="577" y="352"/>
                </a:lnTo>
                <a:lnTo>
                  <a:pt x="579" y="346"/>
                </a:lnTo>
                <a:lnTo>
                  <a:pt x="581" y="349"/>
                </a:lnTo>
                <a:lnTo>
                  <a:pt x="583" y="360"/>
                </a:lnTo>
                <a:lnTo>
                  <a:pt x="585" y="326"/>
                </a:lnTo>
                <a:lnTo>
                  <a:pt x="587" y="315"/>
                </a:lnTo>
                <a:lnTo>
                  <a:pt x="589" y="326"/>
                </a:lnTo>
                <a:lnTo>
                  <a:pt x="591" y="318"/>
                </a:lnTo>
                <a:lnTo>
                  <a:pt x="593" y="339"/>
                </a:lnTo>
                <a:lnTo>
                  <a:pt x="595" y="352"/>
                </a:lnTo>
                <a:lnTo>
                  <a:pt x="596" y="345"/>
                </a:lnTo>
                <a:lnTo>
                  <a:pt x="598" y="348"/>
                </a:lnTo>
                <a:lnTo>
                  <a:pt x="600" y="363"/>
                </a:lnTo>
                <a:lnTo>
                  <a:pt x="602" y="349"/>
                </a:lnTo>
                <a:lnTo>
                  <a:pt x="604" y="376"/>
                </a:lnTo>
                <a:lnTo>
                  <a:pt x="606" y="397"/>
                </a:lnTo>
                <a:lnTo>
                  <a:pt x="608" y="391"/>
                </a:lnTo>
                <a:lnTo>
                  <a:pt x="610" y="365"/>
                </a:lnTo>
                <a:lnTo>
                  <a:pt x="612" y="354"/>
                </a:lnTo>
                <a:lnTo>
                  <a:pt x="614" y="348"/>
                </a:lnTo>
                <a:lnTo>
                  <a:pt x="616" y="271"/>
                </a:lnTo>
                <a:lnTo>
                  <a:pt x="618" y="260"/>
                </a:lnTo>
                <a:lnTo>
                  <a:pt x="620" y="203"/>
                </a:lnTo>
                <a:lnTo>
                  <a:pt x="622" y="109"/>
                </a:lnTo>
                <a:lnTo>
                  <a:pt x="623" y="10"/>
                </a:lnTo>
                <a:lnTo>
                  <a:pt x="625" y="6"/>
                </a:lnTo>
                <a:lnTo>
                  <a:pt x="627" y="70"/>
                </a:lnTo>
                <a:lnTo>
                  <a:pt x="629" y="121"/>
                </a:lnTo>
                <a:lnTo>
                  <a:pt x="631" y="148"/>
                </a:lnTo>
                <a:lnTo>
                  <a:pt x="633" y="173"/>
                </a:lnTo>
                <a:lnTo>
                  <a:pt x="635" y="209"/>
                </a:lnTo>
                <a:lnTo>
                  <a:pt x="637" y="218"/>
                </a:lnTo>
                <a:lnTo>
                  <a:pt x="639" y="220"/>
                </a:lnTo>
                <a:lnTo>
                  <a:pt x="641" y="232"/>
                </a:lnTo>
                <a:lnTo>
                  <a:pt x="643" y="258"/>
                </a:lnTo>
                <a:lnTo>
                  <a:pt x="645" y="298"/>
                </a:lnTo>
                <a:lnTo>
                  <a:pt x="647" y="314"/>
                </a:lnTo>
                <a:lnTo>
                  <a:pt x="649" y="307"/>
                </a:lnTo>
                <a:lnTo>
                  <a:pt x="651" y="323"/>
                </a:lnTo>
                <a:lnTo>
                  <a:pt x="652" y="334"/>
                </a:lnTo>
                <a:lnTo>
                  <a:pt x="654" y="319"/>
                </a:lnTo>
                <a:lnTo>
                  <a:pt x="656" y="323"/>
                </a:lnTo>
                <a:lnTo>
                  <a:pt x="658" y="340"/>
                </a:lnTo>
                <a:lnTo>
                  <a:pt x="660" y="346"/>
                </a:lnTo>
                <a:lnTo>
                  <a:pt x="662" y="327"/>
                </a:lnTo>
                <a:lnTo>
                  <a:pt x="664" y="338"/>
                </a:lnTo>
                <a:lnTo>
                  <a:pt x="666" y="345"/>
                </a:lnTo>
                <a:lnTo>
                  <a:pt x="668" y="335"/>
                </a:lnTo>
                <a:lnTo>
                  <a:pt x="670" y="339"/>
                </a:lnTo>
                <a:lnTo>
                  <a:pt x="672" y="284"/>
                </a:lnTo>
                <a:lnTo>
                  <a:pt x="674" y="233"/>
                </a:lnTo>
                <a:lnTo>
                  <a:pt x="676" y="248"/>
                </a:lnTo>
                <a:lnTo>
                  <a:pt x="678" y="214"/>
                </a:lnTo>
                <a:lnTo>
                  <a:pt x="679" y="227"/>
                </a:lnTo>
                <a:lnTo>
                  <a:pt x="681" y="244"/>
                </a:lnTo>
                <a:lnTo>
                  <a:pt x="683" y="245"/>
                </a:lnTo>
                <a:lnTo>
                  <a:pt x="685" y="242"/>
                </a:lnTo>
                <a:lnTo>
                  <a:pt x="687" y="245"/>
                </a:lnTo>
                <a:lnTo>
                  <a:pt x="689" y="267"/>
                </a:lnTo>
                <a:lnTo>
                  <a:pt x="691" y="268"/>
                </a:lnTo>
                <a:lnTo>
                  <a:pt x="693" y="238"/>
                </a:lnTo>
                <a:lnTo>
                  <a:pt x="695" y="235"/>
                </a:lnTo>
                <a:lnTo>
                  <a:pt x="697" y="252"/>
                </a:lnTo>
                <a:lnTo>
                  <a:pt x="699" y="257"/>
                </a:lnTo>
                <a:lnTo>
                  <a:pt x="701" y="256"/>
                </a:lnTo>
                <a:lnTo>
                  <a:pt x="703" y="296"/>
                </a:lnTo>
                <a:lnTo>
                  <a:pt x="705" y="325"/>
                </a:lnTo>
                <a:lnTo>
                  <a:pt x="706" y="335"/>
                </a:lnTo>
                <a:lnTo>
                  <a:pt x="708" y="320"/>
                </a:lnTo>
                <a:lnTo>
                  <a:pt x="710" y="334"/>
                </a:lnTo>
                <a:lnTo>
                  <a:pt x="712" y="329"/>
                </a:lnTo>
                <a:lnTo>
                  <a:pt x="714" y="325"/>
                </a:lnTo>
                <a:lnTo>
                  <a:pt x="716" y="330"/>
                </a:lnTo>
                <a:lnTo>
                  <a:pt x="718" y="343"/>
                </a:lnTo>
                <a:lnTo>
                  <a:pt x="720" y="333"/>
                </a:lnTo>
                <a:lnTo>
                  <a:pt x="722" y="324"/>
                </a:lnTo>
                <a:lnTo>
                  <a:pt x="724" y="333"/>
                </a:lnTo>
                <a:lnTo>
                  <a:pt x="726" y="340"/>
                </a:lnTo>
                <a:lnTo>
                  <a:pt x="728" y="327"/>
                </a:lnTo>
                <a:lnTo>
                  <a:pt x="730" y="335"/>
                </a:lnTo>
                <a:lnTo>
                  <a:pt x="732" y="334"/>
                </a:lnTo>
                <a:lnTo>
                  <a:pt x="734" y="324"/>
                </a:lnTo>
                <a:lnTo>
                  <a:pt x="735" y="340"/>
                </a:lnTo>
                <a:lnTo>
                  <a:pt x="737" y="345"/>
                </a:lnTo>
                <a:lnTo>
                  <a:pt x="739" y="346"/>
                </a:lnTo>
                <a:lnTo>
                  <a:pt x="741" y="354"/>
                </a:lnTo>
                <a:lnTo>
                  <a:pt x="743" y="359"/>
                </a:lnTo>
                <a:lnTo>
                  <a:pt x="745" y="339"/>
                </a:lnTo>
                <a:lnTo>
                  <a:pt x="747" y="339"/>
                </a:lnTo>
                <a:lnTo>
                  <a:pt x="749" y="357"/>
                </a:lnTo>
                <a:lnTo>
                  <a:pt x="751" y="358"/>
                </a:lnTo>
                <a:lnTo>
                  <a:pt x="753" y="340"/>
                </a:lnTo>
                <a:lnTo>
                  <a:pt x="755" y="333"/>
                </a:lnTo>
                <a:lnTo>
                  <a:pt x="757" y="350"/>
                </a:lnTo>
                <a:lnTo>
                  <a:pt x="759" y="361"/>
                </a:lnTo>
                <a:lnTo>
                  <a:pt x="761" y="344"/>
                </a:lnTo>
                <a:lnTo>
                  <a:pt x="762" y="330"/>
                </a:lnTo>
                <a:lnTo>
                  <a:pt x="764" y="343"/>
                </a:lnTo>
                <a:lnTo>
                  <a:pt x="766" y="232"/>
                </a:lnTo>
                <a:lnTo>
                  <a:pt x="768" y="227"/>
                </a:lnTo>
                <a:lnTo>
                  <a:pt x="770" y="224"/>
                </a:lnTo>
                <a:lnTo>
                  <a:pt x="772" y="227"/>
                </a:lnTo>
                <a:lnTo>
                  <a:pt x="774" y="246"/>
                </a:lnTo>
                <a:lnTo>
                  <a:pt x="776" y="243"/>
                </a:lnTo>
                <a:lnTo>
                  <a:pt x="778" y="221"/>
                </a:lnTo>
                <a:lnTo>
                  <a:pt x="780" y="212"/>
                </a:lnTo>
                <a:lnTo>
                  <a:pt x="782" y="219"/>
                </a:lnTo>
                <a:lnTo>
                  <a:pt x="784" y="244"/>
                </a:lnTo>
                <a:lnTo>
                  <a:pt x="786" y="294"/>
                </a:lnTo>
                <a:lnTo>
                  <a:pt x="788" y="288"/>
                </a:lnTo>
                <a:lnTo>
                  <a:pt x="789" y="282"/>
                </a:lnTo>
                <a:lnTo>
                  <a:pt x="791" y="292"/>
                </a:lnTo>
                <a:lnTo>
                  <a:pt x="793" y="338"/>
                </a:lnTo>
                <a:lnTo>
                  <a:pt x="795" y="360"/>
                </a:lnTo>
                <a:lnTo>
                  <a:pt x="797" y="345"/>
                </a:lnTo>
                <a:lnTo>
                  <a:pt x="799" y="339"/>
                </a:lnTo>
                <a:lnTo>
                  <a:pt x="801" y="355"/>
                </a:lnTo>
                <a:lnTo>
                  <a:pt x="803" y="361"/>
                </a:lnTo>
                <a:lnTo>
                  <a:pt x="805" y="349"/>
                </a:lnTo>
                <a:lnTo>
                  <a:pt x="807" y="357"/>
                </a:lnTo>
                <a:lnTo>
                  <a:pt x="809" y="367"/>
                </a:lnTo>
                <a:lnTo>
                  <a:pt x="811" y="356"/>
                </a:lnTo>
                <a:lnTo>
                  <a:pt x="813" y="348"/>
                </a:lnTo>
                <a:lnTo>
                  <a:pt x="815" y="359"/>
                </a:lnTo>
                <a:lnTo>
                  <a:pt x="817" y="370"/>
                </a:lnTo>
                <a:lnTo>
                  <a:pt x="818" y="350"/>
                </a:lnTo>
                <a:lnTo>
                  <a:pt x="820" y="342"/>
                </a:lnTo>
                <a:lnTo>
                  <a:pt x="822" y="346"/>
                </a:lnTo>
                <a:lnTo>
                  <a:pt x="824" y="363"/>
                </a:lnTo>
                <a:lnTo>
                  <a:pt x="826" y="356"/>
                </a:lnTo>
                <a:lnTo>
                  <a:pt x="828" y="340"/>
                </a:lnTo>
                <a:lnTo>
                  <a:pt x="830" y="340"/>
                </a:lnTo>
              </a:path>
            </a:pathLst>
          </a:custGeom>
          <a:noFill/>
          <a:ln w="17463">
            <a:solidFill>
              <a:srgbClr val="008080"/>
            </a:solidFill>
            <a:prstDash val="solid"/>
            <a:round/>
            <a:headEnd/>
            <a:tailEnd/>
          </a:ln>
        </p:spPr>
        <p:txBody>
          <a:bodyPr/>
          <a:lstStyle/>
          <a:p>
            <a:endParaRPr lang="en-US"/>
          </a:p>
        </p:txBody>
      </p:sp>
      <p:sp>
        <p:nvSpPr>
          <p:cNvPr id="550960" name="Rectangle 48"/>
          <p:cNvSpPr>
            <a:spLocks noChangeArrowheads="1"/>
          </p:cNvSpPr>
          <p:nvPr/>
        </p:nvSpPr>
        <p:spPr bwMode="auto">
          <a:xfrm>
            <a:off x="708931" y="5369946"/>
            <a:ext cx="94578" cy="215444"/>
          </a:xfrm>
          <a:prstGeom prst="rect">
            <a:avLst/>
          </a:prstGeom>
          <a:noFill/>
          <a:ln w="9525">
            <a:noFill/>
            <a:miter lim="800000"/>
            <a:headEnd/>
            <a:tailEnd/>
          </a:ln>
        </p:spPr>
        <p:txBody>
          <a:bodyPr wrap="none" lIns="0" tIns="0" rIns="0" bIns="0">
            <a:spAutoFit/>
          </a:bodyPr>
          <a:lstStyle/>
          <a:p>
            <a:r>
              <a:rPr lang="en-US" sz="1400" dirty="0">
                <a:latin typeface="Trebuchet MS" pitchFamily="34" charset="0"/>
              </a:rPr>
              <a:t>0</a:t>
            </a:r>
          </a:p>
        </p:txBody>
      </p:sp>
      <p:sp>
        <p:nvSpPr>
          <p:cNvPr id="550961" name="Rectangle 49"/>
          <p:cNvSpPr>
            <a:spLocks noChangeArrowheads="1"/>
          </p:cNvSpPr>
          <p:nvPr/>
        </p:nvSpPr>
        <p:spPr bwMode="auto">
          <a:xfrm>
            <a:off x="708931" y="4820671"/>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2</a:t>
            </a:r>
          </a:p>
        </p:txBody>
      </p:sp>
      <p:sp>
        <p:nvSpPr>
          <p:cNvPr id="550962" name="Rectangle 50"/>
          <p:cNvSpPr>
            <a:spLocks noChangeArrowheads="1"/>
          </p:cNvSpPr>
          <p:nvPr/>
        </p:nvSpPr>
        <p:spPr bwMode="auto">
          <a:xfrm>
            <a:off x="708931" y="4261871"/>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4</a:t>
            </a:r>
          </a:p>
        </p:txBody>
      </p:sp>
      <p:sp>
        <p:nvSpPr>
          <p:cNvPr id="550963" name="Rectangle 51"/>
          <p:cNvSpPr>
            <a:spLocks noChangeArrowheads="1"/>
          </p:cNvSpPr>
          <p:nvPr/>
        </p:nvSpPr>
        <p:spPr bwMode="auto">
          <a:xfrm>
            <a:off x="708931" y="3711008"/>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6</a:t>
            </a:r>
          </a:p>
        </p:txBody>
      </p:sp>
      <p:sp>
        <p:nvSpPr>
          <p:cNvPr id="550964" name="Rectangle 52"/>
          <p:cNvSpPr>
            <a:spLocks noChangeArrowheads="1"/>
          </p:cNvSpPr>
          <p:nvPr/>
        </p:nvSpPr>
        <p:spPr bwMode="auto">
          <a:xfrm>
            <a:off x="708931" y="3153796"/>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8</a:t>
            </a:r>
          </a:p>
        </p:txBody>
      </p:sp>
      <p:sp>
        <p:nvSpPr>
          <p:cNvPr id="550965" name="Rectangle 53"/>
          <p:cNvSpPr>
            <a:spLocks noChangeArrowheads="1"/>
          </p:cNvSpPr>
          <p:nvPr/>
        </p:nvSpPr>
        <p:spPr bwMode="auto">
          <a:xfrm>
            <a:off x="618444" y="2602933"/>
            <a:ext cx="189154"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10</a:t>
            </a:r>
          </a:p>
        </p:txBody>
      </p:sp>
      <p:sp>
        <p:nvSpPr>
          <p:cNvPr id="550966" name="Rectangle 54"/>
          <p:cNvSpPr>
            <a:spLocks noChangeArrowheads="1"/>
          </p:cNvSpPr>
          <p:nvPr/>
        </p:nvSpPr>
        <p:spPr bwMode="auto">
          <a:xfrm>
            <a:off x="618444" y="2044133"/>
            <a:ext cx="189154"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12</a:t>
            </a:r>
          </a:p>
        </p:txBody>
      </p:sp>
      <p:sp>
        <p:nvSpPr>
          <p:cNvPr id="550967" name="Rectangle 55"/>
          <p:cNvSpPr>
            <a:spLocks noChangeArrowheads="1"/>
          </p:cNvSpPr>
          <p:nvPr/>
        </p:nvSpPr>
        <p:spPr bwMode="auto">
          <a:xfrm>
            <a:off x="618444" y="1494858"/>
            <a:ext cx="189154" cy="215444"/>
          </a:xfrm>
          <a:prstGeom prst="rect">
            <a:avLst/>
          </a:prstGeom>
          <a:noFill/>
          <a:ln w="9525">
            <a:noFill/>
            <a:miter lim="800000"/>
            <a:headEnd/>
            <a:tailEnd/>
          </a:ln>
        </p:spPr>
        <p:txBody>
          <a:bodyPr wrap="none" lIns="0" tIns="0" rIns="0" bIns="0">
            <a:spAutoFit/>
          </a:bodyPr>
          <a:lstStyle/>
          <a:p>
            <a:r>
              <a:rPr lang="en-US" sz="1400" dirty="0">
                <a:latin typeface="Trebuchet MS" pitchFamily="34" charset="0"/>
              </a:rPr>
              <a:t>14</a:t>
            </a:r>
          </a:p>
        </p:txBody>
      </p:sp>
      <p:sp>
        <p:nvSpPr>
          <p:cNvPr id="550968" name="Rectangle 56"/>
          <p:cNvSpPr>
            <a:spLocks noChangeArrowheads="1"/>
          </p:cNvSpPr>
          <p:nvPr/>
        </p:nvSpPr>
        <p:spPr bwMode="auto">
          <a:xfrm>
            <a:off x="874031" y="5526331"/>
            <a:ext cx="94578" cy="215444"/>
          </a:xfrm>
          <a:prstGeom prst="rect">
            <a:avLst/>
          </a:prstGeom>
          <a:noFill/>
          <a:ln w="9525">
            <a:noFill/>
            <a:miter lim="800000"/>
            <a:headEnd/>
            <a:tailEnd/>
          </a:ln>
        </p:spPr>
        <p:txBody>
          <a:bodyPr wrap="none" lIns="0" tIns="0" rIns="0" bIns="0">
            <a:spAutoFit/>
          </a:bodyPr>
          <a:lstStyle/>
          <a:p>
            <a:r>
              <a:rPr lang="en-US" sz="1400" dirty="0">
                <a:latin typeface="Trebuchet MS" pitchFamily="34" charset="0"/>
              </a:rPr>
              <a:t>1</a:t>
            </a:r>
          </a:p>
        </p:txBody>
      </p:sp>
      <p:sp>
        <p:nvSpPr>
          <p:cNvPr id="550969" name="Rectangle 57"/>
          <p:cNvSpPr>
            <a:spLocks noChangeArrowheads="1"/>
          </p:cNvSpPr>
          <p:nvPr/>
        </p:nvSpPr>
        <p:spPr bwMode="auto">
          <a:xfrm>
            <a:off x="1713819" y="5526331"/>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3</a:t>
            </a:r>
          </a:p>
        </p:txBody>
      </p:sp>
      <p:sp>
        <p:nvSpPr>
          <p:cNvPr id="550970" name="Rectangle 58"/>
          <p:cNvSpPr>
            <a:spLocks noChangeArrowheads="1"/>
          </p:cNvSpPr>
          <p:nvPr/>
        </p:nvSpPr>
        <p:spPr bwMode="auto">
          <a:xfrm>
            <a:off x="2561544" y="5526331"/>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5</a:t>
            </a:r>
          </a:p>
        </p:txBody>
      </p:sp>
      <p:sp>
        <p:nvSpPr>
          <p:cNvPr id="550971" name="Rectangle 59"/>
          <p:cNvSpPr>
            <a:spLocks noChangeArrowheads="1"/>
          </p:cNvSpPr>
          <p:nvPr/>
        </p:nvSpPr>
        <p:spPr bwMode="auto">
          <a:xfrm>
            <a:off x="3407681" y="5526331"/>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7</a:t>
            </a:r>
          </a:p>
        </p:txBody>
      </p:sp>
      <p:sp>
        <p:nvSpPr>
          <p:cNvPr id="550972" name="Rectangle 60"/>
          <p:cNvSpPr>
            <a:spLocks noChangeArrowheads="1"/>
          </p:cNvSpPr>
          <p:nvPr/>
        </p:nvSpPr>
        <p:spPr bwMode="auto">
          <a:xfrm>
            <a:off x="4247469" y="5526331"/>
            <a:ext cx="94578"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9</a:t>
            </a:r>
          </a:p>
        </p:txBody>
      </p:sp>
      <p:sp>
        <p:nvSpPr>
          <p:cNvPr id="550973" name="Rectangle 61"/>
          <p:cNvSpPr>
            <a:spLocks noChangeArrowheads="1"/>
          </p:cNvSpPr>
          <p:nvPr/>
        </p:nvSpPr>
        <p:spPr bwMode="auto">
          <a:xfrm>
            <a:off x="5039631" y="5526331"/>
            <a:ext cx="189154"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11</a:t>
            </a:r>
          </a:p>
        </p:txBody>
      </p:sp>
      <p:sp>
        <p:nvSpPr>
          <p:cNvPr id="550974" name="Rectangle 62"/>
          <p:cNvSpPr>
            <a:spLocks noChangeArrowheads="1"/>
          </p:cNvSpPr>
          <p:nvPr/>
        </p:nvSpPr>
        <p:spPr bwMode="auto">
          <a:xfrm>
            <a:off x="5879419" y="5526331"/>
            <a:ext cx="189154" cy="215444"/>
          </a:xfrm>
          <a:prstGeom prst="rect">
            <a:avLst/>
          </a:prstGeom>
          <a:noFill/>
          <a:ln w="9525">
            <a:noFill/>
            <a:miter lim="800000"/>
            <a:headEnd/>
            <a:tailEnd/>
          </a:ln>
        </p:spPr>
        <p:txBody>
          <a:bodyPr wrap="none" lIns="0" tIns="0" rIns="0" bIns="0">
            <a:spAutoFit/>
          </a:bodyPr>
          <a:lstStyle/>
          <a:p>
            <a:r>
              <a:rPr lang="en-US" sz="1400">
                <a:latin typeface="Trebuchet MS" pitchFamily="34" charset="0"/>
              </a:rPr>
              <a:t>13</a:t>
            </a:r>
          </a:p>
        </p:txBody>
      </p:sp>
      <p:sp>
        <p:nvSpPr>
          <p:cNvPr id="550975" name="Rectangle 63"/>
          <p:cNvSpPr>
            <a:spLocks noChangeArrowheads="1"/>
          </p:cNvSpPr>
          <p:nvPr/>
        </p:nvSpPr>
        <p:spPr bwMode="auto">
          <a:xfrm>
            <a:off x="6727144" y="5526331"/>
            <a:ext cx="189154" cy="215444"/>
          </a:xfrm>
          <a:prstGeom prst="rect">
            <a:avLst/>
          </a:prstGeom>
          <a:noFill/>
          <a:ln w="9525">
            <a:noFill/>
            <a:miter lim="800000"/>
            <a:headEnd/>
            <a:tailEnd/>
          </a:ln>
        </p:spPr>
        <p:txBody>
          <a:bodyPr wrap="none" lIns="0" tIns="0" rIns="0" bIns="0">
            <a:spAutoFit/>
          </a:bodyPr>
          <a:lstStyle/>
          <a:p>
            <a:r>
              <a:rPr lang="en-US" sz="1400" dirty="0">
                <a:latin typeface="Trebuchet MS" pitchFamily="34" charset="0"/>
              </a:rPr>
              <a:t>15</a:t>
            </a:r>
          </a:p>
        </p:txBody>
      </p:sp>
      <p:sp>
        <p:nvSpPr>
          <p:cNvPr id="550976" name="Rectangle 64"/>
          <p:cNvSpPr>
            <a:spLocks noChangeArrowheads="1"/>
          </p:cNvSpPr>
          <p:nvPr/>
        </p:nvSpPr>
        <p:spPr bwMode="auto">
          <a:xfrm>
            <a:off x="7565344" y="5526331"/>
            <a:ext cx="189154" cy="215444"/>
          </a:xfrm>
          <a:prstGeom prst="rect">
            <a:avLst/>
          </a:prstGeom>
          <a:noFill/>
          <a:ln w="9525">
            <a:noFill/>
            <a:miter lim="800000"/>
            <a:headEnd/>
            <a:tailEnd/>
          </a:ln>
        </p:spPr>
        <p:txBody>
          <a:bodyPr wrap="none" lIns="0" tIns="0" rIns="0" bIns="0">
            <a:spAutoFit/>
          </a:bodyPr>
          <a:lstStyle/>
          <a:p>
            <a:r>
              <a:rPr lang="en-US" sz="1400" dirty="0">
                <a:latin typeface="Trebuchet MS" pitchFamily="34" charset="0"/>
              </a:rPr>
              <a:t>17</a:t>
            </a:r>
          </a:p>
        </p:txBody>
      </p:sp>
      <p:sp>
        <p:nvSpPr>
          <p:cNvPr id="550977" name="Rectangle 65"/>
          <p:cNvSpPr>
            <a:spLocks noChangeArrowheads="1"/>
          </p:cNvSpPr>
          <p:nvPr/>
        </p:nvSpPr>
        <p:spPr bwMode="auto">
          <a:xfrm>
            <a:off x="4039051" y="5699011"/>
            <a:ext cx="1068626" cy="276999"/>
          </a:xfrm>
          <a:prstGeom prst="rect">
            <a:avLst/>
          </a:prstGeom>
          <a:noFill/>
          <a:ln w="9525">
            <a:noFill/>
            <a:miter lim="800000"/>
            <a:headEnd/>
            <a:tailEnd/>
          </a:ln>
        </p:spPr>
        <p:txBody>
          <a:bodyPr wrap="none" lIns="0" tIns="0" rIns="0" bIns="0">
            <a:spAutoFit/>
          </a:bodyPr>
          <a:lstStyle/>
          <a:p>
            <a:r>
              <a:rPr lang="en-US" dirty="0">
                <a:latin typeface="Trebuchet MS" pitchFamily="34" charset="0"/>
              </a:rPr>
              <a:t>Time (</a:t>
            </a:r>
            <a:r>
              <a:rPr lang="en-US" dirty="0" err="1">
                <a:latin typeface="Trebuchet MS" pitchFamily="34" charset="0"/>
              </a:rPr>
              <a:t>mS</a:t>
            </a:r>
            <a:r>
              <a:rPr lang="en-US" dirty="0">
                <a:latin typeface="Trebuchet MS" pitchFamily="34" charset="0"/>
              </a:rPr>
              <a:t>)</a:t>
            </a:r>
          </a:p>
        </p:txBody>
      </p:sp>
      <p:sp>
        <p:nvSpPr>
          <p:cNvPr id="550978" name="Rectangle 66"/>
          <p:cNvSpPr>
            <a:spLocks noChangeArrowheads="1"/>
          </p:cNvSpPr>
          <p:nvPr/>
        </p:nvSpPr>
        <p:spPr bwMode="auto">
          <a:xfrm>
            <a:off x="8284481" y="5369946"/>
            <a:ext cx="94578" cy="215444"/>
          </a:xfrm>
          <a:prstGeom prst="rect">
            <a:avLst/>
          </a:prstGeom>
          <a:noFill/>
          <a:ln w="9525">
            <a:noFill/>
            <a:miter lim="800000"/>
            <a:headEnd/>
            <a:tailEnd/>
          </a:ln>
        </p:spPr>
        <p:txBody>
          <a:bodyPr wrap="none" lIns="0" tIns="0" rIns="0" bIns="0">
            <a:spAutoFit/>
          </a:bodyPr>
          <a:lstStyle/>
          <a:p>
            <a:r>
              <a:rPr lang="en-US" sz="1400" dirty="0">
                <a:solidFill>
                  <a:srgbClr val="008080"/>
                </a:solidFill>
                <a:latin typeface="Trebuchet MS" pitchFamily="34" charset="0"/>
              </a:rPr>
              <a:t>0</a:t>
            </a:r>
            <a:endParaRPr lang="en-US" sz="1400" dirty="0">
              <a:latin typeface="Trebuchet MS" pitchFamily="34" charset="0"/>
            </a:endParaRPr>
          </a:p>
        </p:txBody>
      </p:sp>
      <p:sp>
        <p:nvSpPr>
          <p:cNvPr id="550979" name="Rectangle 67"/>
          <p:cNvSpPr>
            <a:spLocks noChangeArrowheads="1"/>
          </p:cNvSpPr>
          <p:nvPr/>
        </p:nvSpPr>
        <p:spPr bwMode="auto">
          <a:xfrm>
            <a:off x="8284481" y="4680971"/>
            <a:ext cx="94578" cy="215444"/>
          </a:xfrm>
          <a:prstGeom prst="rect">
            <a:avLst/>
          </a:prstGeom>
          <a:noFill/>
          <a:ln w="9525">
            <a:noFill/>
            <a:miter lim="800000"/>
            <a:headEnd/>
            <a:tailEnd/>
          </a:ln>
        </p:spPr>
        <p:txBody>
          <a:bodyPr wrap="none" lIns="0" tIns="0" rIns="0" bIns="0">
            <a:spAutoFit/>
          </a:bodyPr>
          <a:lstStyle/>
          <a:p>
            <a:r>
              <a:rPr lang="en-US" sz="1400">
                <a:solidFill>
                  <a:srgbClr val="008080"/>
                </a:solidFill>
                <a:latin typeface="Trebuchet MS" pitchFamily="34" charset="0"/>
              </a:rPr>
              <a:t>5</a:t>
            </a:r>
            <a:endParaRPr lang="en-US" sz="1400">
              <a:latin typeface="Trebuchet MS" pitchFamily="34" charset="0"/>
            </a:endParaRPr>
          </a:p>
        </p:txBody>
      </p:sp>
      <p:sp>
        <p:nvSpPr>
          <p:cNvPr id="550980" name="Rectangle 68"/>
          <p:cNvSpPr>
            <a:spLocks noChangeArrowheads="1"/>
          </p:cNvSpPr>
          <p:nvPr/>
        </p:nvSpPr>
        <p:spPr bwMode="auto">
          <a:xfrm>
            <a:off x="8273369" y="3982471"/>
            <a:ext cx="189154" cy="215444"/>
          </a:xfrm>
          <a:prstGeom prst="rect">
            <a:avLst/>
          </a:prstGeom>
          <a:noFill/>
          <a:ln w="9525">
            <a:noFill/>
            <a:miter lim="800000"/>
            <a:headEnd/>
            <a:tailEnd/>
          </a:ln>
        </p:spPr>
        <p:txBody>
          <a:bodyPr wrap="none" lIns="0" tIns="0" rIns="0" bIns="0">
            <a:spAutoFit/>
          </a:bodyPr>
          <a:lstStyle/>
          <a:p>
            <a:r>
              <a:rPr lang="en-US" sz="1400">
                <a:solidFill>
                  <a:srgbClr val="008080"/>
                </a:solidFill>
                <a:latin typeface="Trebuchet MS" pitchFamily="34" charset="0"/>
              </a:rPr>
              <a:t>10</a:t>
            </a:r>
            <a:endParaRPr lang="en-US" sz="1400">
              <a:latin typeface="Trebuchet MS" pitchFamily="34" charset="0"/>
            </a:endParaRPr>
          </a:p>
        </p:txBody>
      </p:sp>
      <p:sp>
        <p:nvSpPr>
          <p:cNvPr id="550981" name="Rectangle 69"/>
          <p:cNvSpPr>
            <a:spLocks noChangeArrowheads="1"/>
          </p:cNvSpPr>
          <p:nvPr/>
        </p:nvSpPr>
        <p:spPr bwMode="auto">
          <a:xfrm>
            <a:off x="8273369" y="3293496"/>
            <a:ext cx="189154" cy="215444"/>
          </a:xfrm>
          <a:prstGeom prst="rect">
            <a:avLst/>
          </a:prstGeom>
          <a:noFill/>
          <a:ln w="9525">
            <a:noFill/>
            <a:miter lim="800000"/>
            <a:headEnd/>
            <a:tailEnd/>
          </a:ln>
        </p:spPr>
        <p:txBody>
          <a:bodyPr wrap="none" lIns="0" tIns="0" rIns="0" bIns="0">
            <a:spAutoFit/>
          </a:bodyPr>
          <a:lstStyle/>
          <a:p>
            <a:r>
              <a:rPr lang="en-US" sz="1400">
                <a:solidFill>
                  <a:srgbClr val="008080"/>
                </a:solidFill>
                <a:latin typeface="Trebuchet MS" pitchFamily="34" charset="0"/>
              </a:rPr>
              <a:t>15</a:t>
            </a:r>
            <a:endParaRPr lang="en-US" sz="1400">
              <a:latin typeface="Trebuchet MS" pitchFamily="34" charset="0"/>
            </a:endParaRPr>
          </a:p>
        </p:txBody>
      </p:sp>
      <p:sp>
        <p:nvSpPr>
          <p:cNvPr id="550982" name="Rectangle 70"/>
          <p:cNvSpPr>
            <a:spLocks noChangeArrowheads="1"/>
          </p:cNvSpPr>
          <p:nvPr/>
        </p:nvSpPr>
        <p:spPr bwMode="auto">
          <a:xfrm>
            <a:off x="8273369" y="2602933"/>
            <a:ext cx="189154" cy="215444"/>
          </a:xfrm>
          <a:prstGeom prst="rect">
            <a:avLst/>
          </a:prstGeom>
          <a:noFill/>
          <a:ln w="9525">
            <a:noFill/>
            <a:miter lim="800000"/>
            <a:headEnd/>
            <a:tailEnd/>
          </a:ln>
        </p:spPr>
        <p:txBody>
          <a:bodyPr wrap="none" lIns="0" tIns="0" rIns="0" bIns="0">
            <a:spAutoFit/>
          </a:bodyPr>
          <a:lstStyle/>
          <a:p>
            <a:r>
              <a:rPr lang="en-US" sz="1400">
                <a:solidFill>
                  <a:srgbClr val="008080"/>
                </a:solidFill>
                <a:latin typeface="Trebuchet MS" pitchFamily="34" charset="0"/>
              </a:rPr>
              <a:t>20</a:t>
            </a:r>
            <a:endParaRPr lang="en-US" sz="1400">
              <a:latin typeface="Trebuchet MS" pitchFamily="34" charset="0"/>
            </a:endParaRPr>
          </a:p>
        </p:txBody>
      </p:sp>
      <p:sp>
        <p:nvSpPr>
          <p:cNvPr id="550983" name="Rectangle 71"/>
          <p:cNvSpPr>
            <a:spLocks noChangeArrowheads="1"/>
          </p:cNvSpPr>
          <p:nvPr/>
        </p:nvSpPr>
        <p:spPr bwMode="auto">
          <a:xfrm>
            <a:off x="8273369" y="1904433"/>
            <a:ext cx="189154" cy="215444"/>
          </a:xfrm>
          <a:prstGeom prst="rect">
            <a:avLst/>
          </a:prstGeom>
          <a:noFill/>
          <a:ln w="9525">
            <a:noFill/>
            <a:miter lim="800000"/>
            <a:headEnd/>
            <a:tailEnd/>
          </a:ln>
        </p:spPr>
        <p:txBody>
          <a:bodyPr wrap="none" lIns="0" tIns="0" rIns="0" bIns="0">
            <a:spAutoFit/>
          </a:bodyPr>
          <a:lstStyle/>
          <a:p>
            <a:r>
              <a:rPr lang="en-US" sz="1400">
                <a:solidFill>
                  <a:srgbClr val="008080"/>
                </a:solidFill>
                <a:latin typeface="Trebuchet MS" pitchFamily="34" charset="0"/>
              </a:rPr>
              <a:t>25</a:t>
            </a:r>
            <a:endParaRPr lang="en-US" sz="1400">
              <a:latin typeface="Trebuchet MS" pitchFamily="34" charset="0"/>
            </a:endParaRPr>
          </a:p>
        </p:txBody>
      </p:sp>
      <p:sp>
        <p:nvSpPr>
          <p:cNvPr id="550984" name="Rectangle 72"/>
          <p:cNvSpPr>
            <a:spLocks noChangeArrowheads="1"/>
          </p:cNvSpPr>
          <p:nvPr/>
        </p:nvSpPr>
        <p:spPr bwMode="auto">
          <a:xfrm>
            <a:off x="8273369" y="1215458"/>
            <a:ext cx="189154" cy="215444"/>
          </a:xfrm>
          <a:prstGeom prst="rect">
            <a:avLst/>
          </a:prstGeom>
          <a:noFill/>
          <a:ln w="9525">
            <a:noFill/>
            <a:miter lim="800000"/>
            <a:headEnd/>
            <a:tailEnd/>
          </a:ln>
        </p:spPr>
        <p:txBody>
          <a:bodyPr wrap="none" lIns="0" tIns="0" rIns="0" bIns="0">
            <a:spAutoFit/>
          </a:bodyPr>
          <a:lstStyle/>
          <a:p>
            <a:r>
              <a:rPr lang="en-US" sz="1400">
                <a:solidFill>
                  <a:srgbClr val="008080"/>
                </a:solidFill>
                <a:latin typeface="Trebuchet MS" pitchFamily="34" charset="0"/>
              </a:rPr>
              <a:t>30</a:t>
            </a:r>
            <a:endParaRPr lang="en-US" sz="1400">
              <a:latin typeface="Trebuchet MS" pitchFamily="34" charset="0"/>
            </a:endParaRPr>
          </a:p>
        </p:txBody>
      </p:sp>
      <p:sp>
        <p:nvSpPr>
          <p:cNvPr id="550985" name="Rectangle 73"/>
          <p:cNvSpPr>
            <a:spLocks noChangeArrowheads="1"/>
          </p:cNvSpPr>
          <p:nvPr/>
        </p:nvSpPr>
        <p:spPr bwMode="auto">
          <a:xfrm>
            <a:off x="5364828" y="5714400"/>
            <a:ext cx="3575050" cy="230832"/>
          </a:xfrm>
          <a:prstGeom prst="rect">
            <a:avLst/>
          </a:prstGeom>
          <a:noFill/>
          <a:ln w="9525" algn="ctr">
            <a:noFill/>
            <a:miter lim="800000"/>
            <a:headEnd/>
            <a:tailEnd/>
          </a:ln>
          <a:effectLst/>
        </p:spPr>
        <p:txBody>
          <a:bodyPr wrap="square">
            <a:spAutoFit/>
          </a:bodyPr>
          <a:lstStyle/>
          <a:p>
            <a:r>
              <a:rPr lang="en-US" sz="900" b="0" dirty="0" err="1">
                <a:latin typeface="Trebuchet MS" pitchFamily="34" charset="0"/>
              </a:rPr>
              <a:t>PCIe</a:t>
            </a:r>
            <a:r>
              <a:rPr lang="en-US" sz="900" b="0" dirty="0">
                <a:latin typeface="Trebuchet MS" pitchFamily="34" charset="0"/>
              </a:rPr>
              <a:t> WLAN device activity on Intel® Core™2 Duo platform</a:t>
            </a:r>
          </a:p>
        </p:txBody>
      </p:sp>
      <p:sp>
        <p:nvSpPr>
          <p:cNvPr id="550986" name="Rectangle 74"/>
          <p:cNvSpPr>
            <a:spLocks noChangeArrowheads="1"/>
          </p:cNvSpPr>
          <p:nvPr/>
        </p:nvSpPr>
        <p:spPr bwMode="auto">
          <a:xfrm rot="16200000">
            <a:off x="-775617" y="3139916"/>
            <a:ext cx="2346796" cy="276999"/>
          </a:xfrm>
          <a:prstGeom prst="rect">
            <a:avLst/>
          </a:prstGeom>
          <a:noFill/>
          <a:ln w="9525">
            <a:noFill/>
            <a:miter lim="800000"/>
            <a:headEnd/>
            <a:tailEnd/>
          </a:ln>
        </p:spPr>
        <p:txBody>
          <a:bodyPr wrap="none" lIns="0" tIns="0" rIns="0" bIns="0">
            <a:spAutoFit/>
          </a:bodyPr>
          <a:lstStyle/>
          <a:p>
            <a:r>
              <a:rPr lang="en-US" dirty="0">
                <a:latin typeface="Trebuchet MS" pitchFamily="34" charset="0"/>
              </a:rPr>
              <a:t>Component</a:t>
            </a:r>
            <a:r>
              <a:rPr lang="en-US" dirty="0">
                <a:solidFill>
                  <a:srgbClr val="000000"/>
                </a:solidFill>
                <a:latin typeface="Trebuchet MS" pitchFamily="34" charset="0"/>
              </a:rPr>
              <a:t> </a:t>
            </a:r>
            <a:r>
              <a:rPr lang="en-US" dirty="0">
                <a:latin typeface="Trebuchet MS" pitchFamily="34" charset="0"/>
              </a:rPr>
              <a:t>Power (W)</a:t>
            </a:r>
          </a:p>
        </p:txBody>
      </p:sp>
      <p:sp>
        <p:nvSpPr>
          <p:cNvPr id="550987" name="Rectangle 75"/>
          <p:cNvSpPr>
            <a:spLocks noChangeArrowheads="1"/>
          </p:cNvSpPr>
          <p:nvPr/>
        </p:nvSpPr>
        <p:spPr bwMode="auto">
          <a:xfrm rot="16200000">
            <a:off x="7748998" y="3068478"/>
            <a:ext cx="2032992" cy="276999"/>
          </a:xfrm>
          <a:prstGeom prst="rect">
            <a:avLst/>
          </a:prstGeom>
          <a:noFill/>
          <a:ln w="9525">
            <a:noFill/>
            <a:miter lim="800000"/>
            <a:headEnd/>
            <a:tailEnd/>
          </a:ln>
        </p:spPr>
        <p:txBody>
          <a:bodyPr wrap="none" lIns="0" tIns="0" rIns="0" bIns="0">
            <a:spAutoFit/>
          </a:bodyPr>
          <a:lstStyle/>
          <a:p>
            <a:r>
              <a:rPr lang="en-US" dirty="0">
                <a:solidFill>
                  <a:srgbClr val="008080"/>
                </a:solidFill>
                <a:latin typeface="Trebuchet MS" pitchFamily="34" charset="0"/>
              </a:rPr>
              <a:t>Platform Power (W)</a:t>
            </a:r>
            <a:endParaRPr lang="en-US" dirty="0">
              <a:latin typeface="Trebuchet MS" pitchFamily="34" charset="0"/>
            </a:endParaRPr>
          </a:p>
        </p:txBody>
      </p:sp>
      <p:grpSp>
        <p:nvGrpSpPr>
          <p:cNvPr id="2" name="Group 76"/>
          <p:cNvGrpSpPr>
            <a:grpSpLocks/>
          </p:cNvGrpSpPr>
          <p:nvPr/>
        </p:nvGrpSpPr>
        <p:grpSpPr bwMode="auto">
          <a:xfrm>
            <a:off x="1316944" y="1101158"/>
            <a:ext cx="1504950" cy="1193800"/>
            <a:chOff x="827" y="524"/>
            <a:chExt cx="948" cy="752"/>
          </a:xfrm>
        </p:grpSpPr>
        <p:sp>
          <p:nvSpPr>
            <p:cNvPr id="550989" name="Rectangle 77"/>
            <p:cNvSpPr>
              <a:spLocks noChangeArrowheads="1"/>
            </p:cNvSpPr>
            <p:nvPr/>
          </p:nvSpPr>
          <p:spPr bwMode="auto">
            <a:xfrm>
              <a:off x="827" y="524"/>
              <a:ext cx="948" cy="752"/>
            </a:xfrm>
            <a:prstGeom prst="rect">
              <a:avLst/>
            </a:prstGeom>
            <a:solidFill>
              <a:srgbClr val="FFFFFF"/>
            </a:solidFill>
            <a:ln w="0">
              <a:solidFill>
                <a:srgbClr val="000000"/>
              </a:solidFill>
              <a:miter lim="800000"/>
              <a:headEnd/>
              <a:tailEnd/>
            </a:ln>
          </p:spPr>
          <p:txBody>
            <a:bodyPr/>
            <a:lstStyle/>
            <a:p>
              <a:endParaRPr lang="en-US"/>
            </a:p>
          </p:txBody>
        </p:sp>
        <p:sp>
          <p:nvSpPr>
            <p:cNvPr id="550990" name="Line 78"/>
            <p:cNvSpPr>
              <a:spLocks noChangeShapeType="1"/>
            </p:cNvSpPr>
            <p:nvPr/>
          </p:nvSpPr>
          <p:spPr bwMode="auto">
            <a:xfrm>
              <a:off x="866" y="614"/>
              <a:ext cx="158" cy="0"/>
            </a:xfrm>
            <a:prstGeom prst="line">
              <a:avLst/>
            </a:prstGeom>
            <a:noFill/>
            <a:ln w="17463">
              <a:solidFill>
                <a:srgbClr val="0000FF"/>
              </a:solidFill>
              <a:round/>
              <a:headEnd/>
              <a:tailEnd/>
            </a:ln>
          </p:spPr>
          <p:txBody>
            <a:bodyPr/>
            <a:lstStyle/>
            <a:p>
              <a:endParaRPr lang="en-US"/>
            </a:p>
          </p:txBody>
        </p:sp>
        <p:sp>
          <p:nvSpPr>
            <p:cNvPr id="550991" name="Rectangle 79"/>
            <p:cNvSpPr>
              <a:spLocks noChangeArrowheads="1"/>
            </p:cNvSpPr>
            <p:nvPr/>
          </p:nvSpPr>
          <p:spPr bwMode="auto">
            <a:xfrm>
              <a:off x="1114" y="559"/>
              <a:ext cx="175"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Trebuchet MS" pitchFamily="34" charset="0"/>
                </a:rPr>
                <a:t>CPU</a:t>
              </a:r>
              <a:endParaRPr lang="en-US" sz="1200">
                <a:latin typeface="Trebuchet MS" pitchFamily="34" charset="0"/>
              </a:endParaRPr>
            </a:p>
          </p:txBody>
        </p:sp>
        <p:sp>
          <p:nvSpPr>
            <p:cNvPr id="550992" name="Line 80"/>
            <p:cNvSpPr>
              <a:spLocks noChangeShapeType="1"/>
            </p:cNvSpPr>
            <p:nvPr/>
          </p:nvSpPr>
          <p:spPr bwMode="auto">
            <a:xfrm>
              <a:off x="866" y="728"/>
              <a:ext cx="158" cy="0"/>
            </a:xfrm>
            <a:prstGeom prst="line">
              <a:avLst/>
            </a:prstGeom>
            <a:noFill/>
            <a:ln w="17463">
              <a:solidFill>
                <a:srgbClr val="800000"/>
              </a:solidFill>
              <a:round/>
              <a:headEnd/>
              <a:tailEnd/>
            </a:ln>
          </p:spPr>
          <p:txBody>
            <a:bodyPr/>
            <a:lstStyle/>
            <a:p>
              <a:endParaRPr lang="en-US"/>
            </a:p>
          </p:txBody>
        </p:sp>
        <p:sp>
          <p:nvSpPr>
            <p:cNvPr id="550993" name="Rectangle 81"/>
            <p:cNvSpPr>
              <a:spLocks noChangeArrowheads="1"/>
            </p:cNvSpPr>
            <p:nvPr/>
          </p:nvSpPr>
          <p:spPr bwMode="auto">
            <a:xfrm>
              <a:off x="1108" y="673"/>
              <a:ext cx="255"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rebuchet MS" pitchFamily="34" charset="0"/>
                </a:rPr>
                <a:t>GMCH</a:t>
              </a:r>
              <a:endParaRPr lang="en-US" sz="1200" dirty="0">
                <a:latin typeface="Trebuchet MS" pitchFamily="34" charset="0"/>
              </a:endParaRPr>
            </a:p>
          </p:txBody>
        </p:sp>
        <p:sp>
          <p:nvSpPr>
            <p:cNvPr id="550994" name="Line 82"/>
            <p:cNvSpPr>
              <a:spLocks noChangeShapeType="1"/>
            </p:cNvSpPr>
            <p:nvPr/>
          </p:nvSpPr>
          <p:spPr bwMode="auto">
            <a:xfrm>
              <a:off x="866" y="837"/>
              <a:ext cx="158" cy="0"/>
            </a:xfrm>
            <a:prstGeom prst="line">
              <a:avLst/>
            </a:prstGeom>
            <a:noFill/>
            <a:ln w="17463">
              <a:solidFill>
                <a:srgbClr val="00FFFF"/>
              </a:solidFill>
              <a:round/>
              <a:headEnd/>
              <a:tailEnd/>
            </a:ln>
          </p:spPr>
          <p:txBody>
            <a:bodyPr/>
            <a:lstStyle/>
            <a:p>
              <a:endParaRPr lang="en-US"/>
            </a:p>
          </p:txBody>
        </p:sp>
        <p:sp>
          <p:nvSpPr>
            <p:cNvPr id="550995" name="Rectangle 83"/>
            <p:cNvSpPr>
              <a:spLocks noChangeArrowheads="1"/>
            </p:cNvSpPr>
            <p:nvPr/>
          </p:nvSpPr>
          <p:spPr bwMode="auto">
            <a:xfrm>
              <a:off x="1116" y="782"/>
              <a:ext cx="148"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Trebuchet MS" pitchFamily="34" charset="0"/>
                </a:rPr>
                <a:t>ICH</a:t>
              </a:r>
              <a:endParaRPr lang="en-US" sz="1200">
                <a:latin typeface="Trebuchet MS" pitchFamily="34" charset="0"/>
              </a:endParaRPr>
            </a:p>
          </p:txBody>
        </p:sp>
        <p:sp>
          <p:nvSpPr>
            <p:cNvPr id="550996" name="Line 84"/>
            <p:cNvSpPr>
              <a:spLocks noChangeShapeType="1"/>
            </p:cNvSpPr>
            <p:nvPr/>
          </p:nvSpPr>
          <p:spPr bwMode="auto">
            <a:xfrm>
              <a:off x="866" y="951"/>
              <a:ext cx="158" cy="0"/>
            </a:xfrm>
            <a:prstGeom prst="line">
              <a:avLst/>
            </a:prstGeom>
            <a:noFill/>
            <a:ln w="17463">
              <a:solidFill>
                <a:srgbClr val="FFFF00"/>
              </a:solidFill>
              <a:round/>
              <a:headEnd/>
              <a:tailEnd/>
            </a:ln>
          </p:spPr>
          <p:txBody>
            <a:bodyPr/>
            <a:lstStyle/>
            <a:p>
              <a:endParaRPr lang="en-US"/>
            </a:p>
          </p:txBody>
        </p:sp>
        <p:sp>
          <p:nvSpPr>
            <p:cNvPr id="550997" name="Rectangle 85"/>
            <p:cNvSpPr>
              <a:spLocks noChangeArrowheads="1"/>
            </p:cNvSpPr>
            <p:nvPr/>
          </p:nvSpPr>
          <p:spPr bwMode="auto">
            <a:xfrm>
              <a:off x="1104" y="896"/>
              <a:ext cx="33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Trebuchet MS" pitchFamily="34" charset="0"/>
                </a:rPr>
                <a:t>Memory</a:t>
              </a:r>
              <a:endParaRPr lang="en-US" sz="1200">
                <a:latin typeface="Trebuchet MS" pitchFamily="34" charset="0"/>
              </a:endParaRPr>
            </a:p>
          </p:txBody>
        </p:sp>
        <p:sp>
          <p:nvSpPr>
            <p:cNvPr id="550998" name="Line 86"/>
            <p:cNvSpPr>
              <a:spLocks noChangeShapeType="1"/>
            </p:cNvSpPr>
            <p:nvPr/>
          </p:nvSpPr>
          <p:spPr bwMode="auto">
            <a:xfrm>
              <a:off x="866" y="1065"/>
              <a:ext cx="158" cy="0"/>
            </a:xfrm>
            <a:prstGeom prst="line">
              <a:avLst/>
            </a:prstGeom>
            <a:noFill/>
            <a:ln w="17463">
              <a:solidFill>
                <a:srgbClr val="FF0000"/>
              </a:solidFill>
              <a:round/>
              <a:headEnd/>
              <a:tailEnd/>
            </a:ln>
          </p:spPr>
          <p:txBody>
            <a:bodyPr/>
            <a:lstStyle/>
            <a:p>
              <a:endParaRPr lang="en-US"/>
            </a:p>
          </p:txBody>
        </p:sp>
        <p:sp>
          <p:nvSpPr>
            <p:cNvPr id="550999" name="Rectangle 87"/>
            <p:cNvSpPr>
              <a:spLocks noChangeArrowheads="1"/>
            </p:cNvSpPr>
            <p:nvPr/>
          </p:nvSpPr>
          <p:spPr bwMode="auto">
            <a:xfrm>
              <a:off x="1106" y="1011"/>
              <a:ext cx="251"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Trebuchet MS" pitchFamily="34" charset="0"/>
                </a:rPr>
                <a:t>WLAN</a:t>
              </a:r>
              <a:endParaRPr lang="en-US" sz="1200">
                <a:latin typeface="Trebuchet MS" pitchFamily="34" charset="0"/>
              </a:endParaRPr>
            </a:p>
          </p:txBody>
        </p:sp>
        <p:sp>
          <p:nvSpPr>
            <p:cNvPr id="551000" name="Rectangle 88"/>
            <p:cNvSpPr>
              <a:spLocks noChangeArrowheads="1"/>
            </p:cNvSpPr>
            <p:nvPr/>
          </p:nvSpPr>
          <p:spPr bwMode="auto">
            <a:xfrm>
              <a:off x="1417" y="1120"/>
              <a:ext cx="1" cy="86"/>
            </a:xfrm>
            <a:prstGeom prst="rect">
              <a:avLst/>
            </a:prstGeom>
            <a:noFill/>
            <a:ln w="9525">
              <a:noFill/>
              <a:miter lim="800000"/>
              <a:headEnd/>
              <a:tailEnd/>
            </a:ln>
          </p:spPr>
          <p:txBody>
            <a:bodyPr wrap="none" lIns="0" tIns="0" rIns="0" bIns="0">
              <a:spAutoFit/>
            </a:bodyPr>
            <a:lstStyle/>
            <a:p>
              <a:endParaRPr lang="en-US" sz="1200"/>
            </a:p>
          </p:txBody>
        </p:sp>
        <p:sp>
          <p:nvSpPr>
            <p:cNvPr id="551001" name="Line 89"/>
            <p:cNvSpPr>
              <a:spLocks noChangeShapeType="1"/>
            </p:cNvSpPr>
            <p:nvPr/>
          </p:nvSpPr>
          <p:spPr bwMode="auto">
            <a:xfrm>
              <a:off x="866" y="1168"/>
              <a:ext cx="158" cy="0"/>
            </a:xfrm>
            <a:prstGeom prst="line">
              <a:avLst/>
            </a:prstGeom>
            <a:noFill/>
            <a:ln w="17463">
              <a:solidFill>
                <a:srgbClr val="008080"/>
              </a:solidFill>
              <a:round/>
              <a:headEnd/>
              <a:tailEnd/>
            </a:ln>
          </p:spPr>
          <p:txBody>
            <a:bodyPr/>
            <a:lstStyle/>
            <a:p>
              <a:endParaRPr lang="en-US"/>
            </a:p>
          </p:txBody>
        </p:sp>
        <p:sp>
          <p:nvSpPr>
            <p:cNvPr id="551002" name="Rectangle 90"/>
            <p:cNvSpPr>
              <a:spLocks noChangeArrowheads="1"/>
            </p:cNvSpPr>
            <p:nvPr/>
          </p:nvSpPr>
          <p:spPr bwMode="auto">
            <a:xfrm>
              <a:off x="1085" y="1132"/>
              <a:ext cx="619" cy="116"/>
            </a:xfrm>
            <a:prstGeom prst="rect">
              <a:avLst/>
            </a:prstGeom>
            <a:noFill/>
            <a:ln w="9525">
              <a:noFill/>
              <a:miter lim="800000"/>
              <a:headEnd/>
              <a:tailEnd/>
            </a:ln>
          </p:spPr>
          <p:txBody>
            <a:bodyPr wrap="none" lIns="0" tIns="0" rIns="0" bIns="0">
              <a:spAutoFit/>
            </a:bodyPr>
            <a:lstStyle/>
            <a:p>
              <a:r>
                <a:rPr lang="en-US" sz="1200">
                  <a:solidFill>
                    <a:srgbClr val="008080"/>
                  </a:solidFill>
                  <a:latin typeface="Trebuchet MS" pitchFamily="34" charset="0"/>
                </a:rPr>
                <a:t>Platform Total</a:t>
              </a:r>
              <a:endParaRPr lang="en-US" sz="1200">
                <a:latin typeface="Trebuchet MS" pitchFamily="34" charset="0"/>
              </a:endParaRPr>
            </a:p>
          </p:txBody>
        </p:sp>
      </p:grpSp>
      <p:sp>
        <p:nvSpPr>
          <p:cNvPr id="551003" name="Line 91"/>
          <p:cNvSpPr>
            <a:spLocks noChangeShapeType="1"/>
          </p:cNvSpPr>
          <p:nvPr/>
        </p:nvSpPr>
        <p:spPr bwMode="auto">
          <a:xfrm flipV="1">
            <a:off x="1078819" y="1744096"/>
            <a:ext cx="3000375" cy="1847850"/>
          </a:xfrm>
          <a:prstGeom prst="line">
            <a:avLst/>
          </a:prstGeom>
          <a:noFill/>
          <a:ln w="19050">
            <a:solidFill>
              <a:schemeClr val="tx1"/>
            </a:solidFill>
            <a:round/>
            <a:headEnd type="triangle" w="med" len="med"/>
            <a:tailEnd/>
          </a:ln>
          <a:effectLst/>
        </p:spPr>
        <p:txBody>
          <a:bodyPr/>
          <a:lstStyle/>
          <a:p>
            <a:endParaRPr lang="en-US"/>
          </a:p>
        </p:txBody>
      </p:sp>
      <p:sp>
        <p:nvSpPr>
          <p:cNvPr id="551004" name="Line 92"/>
          <p:cNvSpPr>
            <a:spLocks noChangeShapeType="1"/>
          </p:cNvSpPr>
          <p:nvPr/>
        </p:nvSpPr>
        <p:spPr bwMode="auto">
          <a:xfrm flipH="1" flipV="1">
            <a:off x="4079194" y="1763146"/>
            <a:ext cx="3524250" cy="1485900"/>
          </a:xfrm>
          <a:prstGeom prst="line">
            <a:avLst/>
          </a:prstGeom>
          <a:noFill/>
          <a:ln w="19050">
            <a:solidFill>
              <a:schemeClr val="tx1"/>
            </a:solidFill>
            <a:round/>
            <a:headEnd type="triangle" w="med" len="med"/>
            <a:tailEnd/>
          </a:ln>
          <a:effectLst/>
        </p:spPr>
        <p:txBody>
          <a:bodyPr/>
          <a:lstStyle/>
          <a:p>
            <a:endParaRPr lang="en-US"/>
          </a:p>
        </p:txBody>
      </p:sp>
      <p:sp>
        <p:nvSpPr>
          <p:cNvPr id="551005" name="Rectangle 93"/>
          <p:cNvSpPr>
            <a:spLocks noGrp="1" noChangeArrowheads="1"/>
          </p:cNvSpPr>
          <p:nvPr>
            <p:ph type="title"/>
          </p:nvPr>
        </p:nvSpPr>
        <p:spPr>
          <a:xfrm>
            <a:off x="382588" y="228600"/>
            <a:ext cx="8380412" cy="553998"/>
          </a:xfrm>
          <a:noFill/>
          <a:ln/>
        </p:spPr>
        <p:txBody>
          <a:bodyPr/>
          <a:lstStyle/>
          <a:p>
            <a:r>
              <a:rPr lang="en-US" sz="4000" dirty="0"/>
              <a:t>Power Impact </a:t>
            </a:r>
            <a:r>
              <a:rPr lang="en-US" sz="4000" dirty="0" smtClean="0"/>
              <a:t>Of </a:t>
            </a:r>
            <a:r>
              <a:rPr lang="en-US" sz="4000" dirty="0"/>
              <a:t>Device Activity</a:t>
            </a:r>
          </a:p>
        </p:txBody>
      </p:sp>
      <p:sp>
        <p:nvSpPr>
          <p:cNvPr id="551006" name="Line 94"/>
          <p:cNvSpPr>
            <a:spLocks noChangeShapeType="1"/>
          </p:cNvSpPr>
          <p:nvPr/>
        </p:nvSpPr>
        <p:spPr bwMode="auto">
          <a:xfrm flipH="1" flipV="1">
            <a:off x="5707969" y="1715521"/>
            <a:ext cx="533400" cy="1181100"/>
          </a:xfrm>
          <a:prstGeom prst="line">
            <a:avLst/>
          </a:prstGeom>
          <a:noFill/>
          <a:ln w="19050">
            <a:solidFill>
              <a:schemeClr val="tx1"/>
            </a:solidFill>
            <a:round/>
            <a:headEnd type="triangle" w="med" len="med"/>
            <a:tailEnd/>
          </a:ln>
          <a:effectLst/>
        </p:spPr>
        <p:txBody>
          <a:bodyPr/>
          <a:lstStyle/>
          <a:p>
            <a:endParaRPr lang="en-US"/>
          </a:p>
        </p:txBody>
      </p:sp>
      <p:sp>
        <p:nvSpPr>
          <p:cNvPr id="551007" name="Line 95"/>
          <p:cNvSpPr>
            <a:spLocks noChangeShapeType="1"/>
          </p:cNvSpPr>
          <p:nvPr/>
        </p:nvSpPr>
        <p:spPr bwMode="auto">
          <a:xfrm flipH="1" flipV="1">
            <a:off x="5688919" y="1715521"/>
            <a:ext cx="1085850" cy="923925"/>
          </a:xfrm>
          <a:prstGeom prst="line">
            <a:avLst/>
          </a:prstGeom>
          <a:noFill/>
          <a:ln w="19050">
            <a:solidFill>
              <a:schemeClr val="tx1"/>
            </a:solidFill>
            <a:round/>
            <a:headEnd type="triangle" w="med" len="med"/>
            <a:tailEnd/>
          </a:ln>
          <a:effectLst/>
        </p:spPr>
        <p:txBody>
          <a:bodyPr/>
          <a:lstStyle/>
          <a:p>
            <a:endParaRPr lang="en-US"/>
          </a:p>
        </p:txBody>
      </p:sp>
      <p:sp>
        <p:nvSpPr>
          <p:cNvPr id="551008" name="Text Box 96"/>
          <p:cNvSpPr txBox="1">
            <a:spLocks noChangeArrowheads="1"/>
          </p:cNvSpPr>
          <p:nvPr/>
        </p:nvSpPr>
        <p:spPr bwMode="auto">
          <a:xfrm>
            <a:off x="5088844" y="1363096"/>
            <a:ext cx="1047750" cy="461665"/>
          </a:xfrm>
          <a:prstGeom prst="rect">
            <a:avLst/>
          </a:prstGeom>
          <a:noFill/>
          <a:ln w="9525" algn="ctr">
            <a:noFill/>
            <a:miter lim="800000"/>
            <a:headEnd/>
            <a:tailEnd/>
          </a:ln>
          <a:effectLst/>
        </p:spPr>
        <p:txBody>
          <a:bodyPr>
            <a:spAutoFit/>
          </a:bodyPr>
          <a:lstStyle/>
          <a:p>
            <a:r>
              <a:rPr lang="en-US" sz="1200" dirty="0">
                <a:latin typeface="Trebuchet MS" pitchFamily="34" charset="0"/>
                <a:cs typeface="Arial" pitchFamily="34" charset="0"/>
              </a:rPr>
              <a:t>Device Interrupt</a:t>
            </a:r>
          </a:p>
        </p:txBody>
      </p:sp>
      <p:sp>
        <p:nvSpPr>
          <p:cNvPr id="551009" name="Text Box 97"/>
          <p:cNvSpPr txBox="1">
            <a:spLocks noChangeArrowheads="1"/>
          </p:cNvSpPr>
          <p:nvPr/>
        </p:nvSpPr>
        <p:spPr bwMode="auto">
          <a:xfrm>
            <a:off x="3621994" y="1296421"/>
            <a:ext cx="1047750" cy="461665"/>
          </a:xfrm>
          <a:prstGeom prst="rect">
            <a:avLst/>
          </a:prstGeom>
          <a:noFill/>
          <a:ln w="9525" algn="ctr">
            <a:noFill/>
            <a:miter lim="800000"/>
            <a:headEnd/>
            <a:tailEnd/>
          </a:ln>
          <a:effectLst/>
        </p:spPr>
        <p:txBody>
          <a:bodyPr>
            <a:spAutoFit/>
          </a:bodyPr>
          <a:lstStyle/>
          <a:p>
            <a:r>
              <a:rPr lang="en-US" sz="1200">
                <a:latin typeface="Trebuchet MS" pitchFamily="34" charset="0"/>
                <a:cs typeface="Arial" pitchFamily="34" charset="0"/>
              </a:rPr>
              <a:t>Vista OS Timer Tick</a:t>
            </a:r>
          </a:p>
        </p:txBody>
      </p:sp>
      <p:sp>
        <p:nvSpPr>
          <p:cNvPr id="551010" name="Line 98"/>
          <p:cNvSpPr>
            <a:spLocks noChangeShapeType="1"/>
          </p:cNvSpPr>
          <p:nvPr/>
        </p:nvSpPr>
        <p:spPr bwMode="auto">
          <a:xfrm flipV="1">
            <a:off x="4261756" y="2888683"/>
            <a:ext cx="76200" cy="657225"/>
          </a:xfrm>
          <a:prstGeom prst="line">
            <a:avLst/>
          </a:prstGeom>
          <a:noFill/>
          <a:ln w="19050">
            <a:solidFill>
              <a:schemeClr val="tx1"/>
            </a:solidFill>
            <a:round/>
            <a:headEnd type="triangle" w="med" len="med"/>
            <a:tailEnd/>
          </a:ln>
          <a:effectLst/>
        </p:spPr>
        <p:txBody>
          <a:bodyPr/>
          <a:lstStyle/>
          <a:p>
            <a:endParaRPr lang="en-US"/>
          </a:p>
        </p:txBody>
      </p:sp>
      <p:sp>
        <p:nvSpPr>
          <p:cNvPr id="551011" name="Text Box 99"/>
          <p:cNvSpPr txBox="1">
            <a:spLocks noChangeArrowheads="1"/>
          </p:cNvSpPr>
          <p:nvPr/>
        </p:nvSpPr>
        <p:spPr bwMode="auto">
          <a:xfrm>
            <a:off x="3928381" y="2517208"/>
            <a:ext cx="1047750" cy="461665"/>
          </a:xfrm>
          <a:prstGeom prst="rect">
            <a:avLst/>
          </a:prstGeom>
          <a:noFill/>
          <a:ln w="9525" algn="ctr">
            <a:noFill/>
            <a:miter lim="800000"/>
            <a:headEnd/>
            <a:tailEnd/>
          </a:ln>
          <a:effectLst/>
        </p:spPr>
        <p:txBody>
          <a:bodyPr>
            <a:spAutoFit/>
          </a:bodyPr>
          <a:lstStyle/>
          <a:p>
            <a:r>
              <a:rPr lang="en-US" sz="1200">
                <a:latin typeface="Trebuchet MS" pitchFamily="34" charset="0"/>
                <a:cs typeface="Arial" pitchFamily="34" charset="0"/>
              </a:rPr>
              <a:t>Device BM Activity</a:t>
            </a:r>
          </a:p>
        </p:txBody>
      </p:sp>
      <p:sp>
        <p:nvSpPr>
          <p:cNvPr id="101" name="Rounded Rectangle 100"/>
          <p:cNvSpPr/>
          <p:nvPr/>
        </p:nvSpPr>
        <p:spPr bwMode="auto">
          <a:xfrm>
            <a:off x="609600" y="6037528"/>
            <a:ext cx="7924800" cy="381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Frequent device activity can have significant power impact</a:t>
            </a:r>
          </a:p>
        </p:txBody>
      </p:sp>
      <p:pic>
        <p:nvPicPr>
          <p:cNvPr id="104"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105" name="TextBox 104"/>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319" name="AutoShape 255"/>
          <p:cNvSpPr>
            <a:spLocks noChangeArrowheads="1"/>
          </p:cNvSpPr>
          <p:nvPr/>
        </p:nvSpPr>
        <p:spPr bwMode="auto">
          <a:xfrm>
            <a:off x="176892" y="1247304"/>
            <a:ext cx="8753475" cy="3048000"/>
          </a:xfrm>
          <a:prstGeom prst="roundRect">
            <a:avLst>
              <a:gd name="adj" fmla="val 16667"/>
            </a:avLst>
          </a:prstGeom>
          <a:solidFill>
            <a:schemeClr val="accent2">
              <a:alpha val="0"/>
            </a:schemeClr>
          </a:solidFill>
          <a:ln w="28575" algn="ctr">
            <a:solidFill>
              <a:schemeClr val="tx1"/>
            </a:solidFill>
            <a:round/>
            <a:headEnd/>
            <a:tailEnd/>
          </a:ln>
          <a:effectLst/>
        </p:spPr>
        <p:txBody>
          <a:bodyPr wrap="none" anchor="ctr"/>
          <a:lstStyle/>
          <a:p>
            <a:endParaRPr lang="en-US"/>
          </a:p>
        </p:txBody>
      </p:sp>
      <p:sp>
        <p:nvSpPr>
          <p:cNvPr id="472066" name="Rectangle 2"/>
          <p:cNvSpPr>
            <a:spLocks noGrp="1" noChangeArrowheads="1"/>
          </p:cNvSpPr>
          <p:nvPr>
            <p:ph type="title"/>
          </p:nvPr>
        </p:nvSpPr>
        <p:spPr>
          <a:xfrm>
            <a:off x="376238" y="227013"/>
            <a:ext cx="8380412" cy="553998"/>
          </a:xfrm>
        </p:spPr>
        <p:txBody>
          <a:bodyPr/>
          <a:lstStyle/>
          <a:p>
            <a:r>
              <a:rPr lang="en-US" sz="4000" dirty="0" err="1" smtClean="0"/>
              <a:t>PCIe</a:t>
            </a:r>
            <a:r>
              <a:rPr lang="en-US" sz="4000" dirty="0" smtClean="0"/>
              <a:t> Bus </a:t>
            </a:r>
            <a:r>
              <a:rPr lang="en-US" sz="4000" dirty="0"/>
              <a:t>Traffic Alignment</a:t>
            </a:r>
          </a:p>
        </p:txBody>
      </p:sp>
      <p:sp>
        <p:nvSpPr>
          <p:cNvPr id="245" name="Content Placeholder 2"/>
          <p:cNvSpPr>
            <a:spLocks noGrp="1"/>
          </p:cNvSpPr>
          <p:nvPr>
            <p:ph idx="4294967295"/>
          </p:nvPr>
        </p:nvSpPr>
        <p:spPr>
          <a:xfrm>
            <a:off x="387350" y="4531179"/>
            <a:ext cx="8369300" cy="1600200"/>
          </a:xfrm>
        </p:spPr>
        <p:txBody>
          <a:bodyPr>
            <a:noAutofit/>
          </a:bodyPr>
          <a:lstStyle/>
          <a:p>
            <a:pPr marL="228600" indent="-228600"/>
            <a:r>
              <a:rPr lang="en-US" sz="1600" dirty="0" smtClean="0"/>
              <a:t>Idle timers in platform transition links and components to low power states on inactivity</a:t>
            </a:r>
          </a:p>
          <a:p>
            <a:pPr marL="514350" lvl="1" indent="-127000"/>
            <a:r>
              <a:rPr lang="en-US" sz="1600" dirty="0" smtClean="0"/>
              <a:t>L0 -&gt;L0s after 7usec of inactivity </a:t>
            </a:r>
          </a:p>
          <a:p>
            <a:pPr marL="514350" lvl="1" indent="-127000"/>
            <a:r>
              <a:rPr lang="en-US" sz="1600" dirty="0" smtClean="0"/>
              <a:t>Processor package power state transitions occur after ~7-9usecs of inactivity </a:t>
            </a:r>
          </a:p>
          <a:p>
            <a:pPr marL="228600" indent="-228600"/>
            <a:r>
              <a:rPr lang="en-US" sz="1600" dirty="0" smtClean="0"/>
              <a:t>Devices moving data with transaction gaps &gt; ~7usec will cause Link and Processor package power state thrashing</a:t>
            </a:r>
          </a:p>
        </p:txBody>
      </p:sp>
      <p:sp>
        <p:nvSpPr>
          <p:cNvPr id="472072" name="Line 8"/>
          <p:cNvSpPr>
            <a:spLocks noChangeShapeType="1"/>
          </p:cNvSpPr>
          <p:nvPr/>
        </p:nvSpPr>
        <p:spPr bwMode="auto">
          <a:xfrm flipH="1">
            <a:off x="834117" y="2459448"/>
            <a:ext cx="2743200" cy="292150"/>
          </a:xfrm>
          <a:prstGeom prst="line">
            <a:avLst/>
          </a:prstGeom>
          <a:solidFill>
            <a:schemeClr val="accent2">
              <a:alpha val="0"/>
            </a:schemeClr>
          </a:solidFill>
          <a:ln w="38100">
            <a:solidFill>
              <a:schemeClr val="hlink"/>
            </a:solidFill>
            <a:round/>
            <a:headEnd/>
            <a:tailEnd/>
          </a:ln>
          <a:effectLst/>
        </p:spPr>
        <p:txBody>
          <a:bodyPr/>
          <a:lstStyle/>
          <a:p>
            <a:endParaRPr lang="en-US"/>
          </a:p>
        </p:txBody>
      </p:sp>
      <p:sp>
        <p:nvSpPr>
          <p:cNvPr id="472073" name="Line 9"/>
          <p:cNvSpPr>
            <a:spLocks noChangeShapeType="1"/>
          </p:cNvSpPr>
          <p:nvPr/>
        </p:nvSpPr>
        <p:spPr bwMode="auto">
          <a:xfrm>
            <a:off x="3653517" y="2459448"/>
            <a:ext cx="5086350" cy="309336"/>
          </a:xfrm>
          <a:prstGeom prst="line">
            <a:avLst/>
          </a:prstGeom>
          <a:solidFill>
            <a:schemeClr val="accent2">
              <a:alpha val="0"/>
            </a:schemeClr>
          </a:solidFill>
          <a:ln w="38100">
            <a:solidFill>
              <a:schemeClr val="hlink"/>
            </a:solidFill>
            <a:round/>
            <a:headEnd/>
            <a:tailEnd/>
          </a:ln>
          <a:effectLst/>
        </p:spPr>
        <p:txBody>
          <a:bodyPr/>
          <a:lstStyle/>
          <a:p>
            <a:endParaRPr lang="en-US"/>
          </a:p>
        </p:txBody>
      </p:sp>
      <p:grpSp>
        <p:nvGrpSpPr>
          <p:cNvPr id="3" name="Group 254"/>
          <p:cNvGrpSpPr>
            <a:grpSpLocks/>
          </p:cNvGrpSpPr>
          <p:nvPr/>
        </p:nvGrpSpPr>
        <p:grpSpPr bwMode="auto">
          <a:xfrm>
            <a:off x="624567" y="4074864"/>
            <a:ext cx="3981450" cy="179014"/>
            <a:chOff x="378" y="2550"/>
            <a:chExt cx="2508" cy="125"/>
          </a:xfrm>
          <a:solidFill>
            <a:schemeClr val="accent2">
              <a:alpha val="0"/>
            </a:schemeClr>
          </a:solidFill>
        </p:grpSpPr>
        <p:grpSp>
          <p:nvGrpSpPr>
            <p:cNvPr id="4" name="Group 31"/>
            <p:cNvGrpSpPr>
              <a:grpSpLocks/>
            </p:cNvGrpSpPr>
            <p:nvPr/>
          </p:nvGrpSpPr>
          <p:grpSpPr bwMode="auto">
            <a:xfrm>
              <a:off x="378" y="2562"/>
              <a:ext cx="862" cy="113"/>
              <a:chOff x="408" y="2730"/>
              <a:chExt cx="862" cy="113"/>
            </a:xfrm>
            <a:grpFill/>
          </p:grpSpPr>
          <p:sp>
            <p:nvSpPr>
              <p:cNvPr id="472079" name="Line 15"/>
              <p:cNvSpPr>
                <a:spLocks noChangeShapeType="1"/>
              </p:cNvSpPr>
              <p:nvPr/>
            </p:nvSpPr>
            <p:spPr bwMode="auto">
              <a:xfrm>
                <a:off x="414"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2080" name="Line 16"/>
              <p:cNvSpPr>
                <a:spLocks noChangeShapeType="1"/>
              </p:cNvSpPr>
              <p:nvPr/>
            </p:nvSpPr>
            <p:spPr bwMode="auto">
              <a:xfrm>
                <a:off x="420"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2081" name="Line 17"/>
              <p:cNvSpPr>
                <a:spLocks noChangeShapeType="1"/>
              </p:cNvSpPr>
              <p:nvPr/>
            </p:nvSpPr>
            <p:spPr bwMode="auto">
              <a:xfrm flipH="1">
                <a:off x="408"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2082" name="Line 18"/>
              <p:cNvSpPr>
                <a:spLocks noChangeShapeType="1"/>
              </p:cNvSpPr>
              <p:nvPr/>
            </p:nvSpPr>
            <p:spPr bwMode="auto">
              <a:xfrm flipH="1">
                <a:off x="414"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2083" name="Line 19"/>
              <p:cNvSpPr>
                <a:spLocks noChangeShapeType="1"/>
              </p:cNvSpPr>
              <p:nvPr/>
            </p:nvSpPr>
            <p:spPr bwMode="auto">
              <a:xfrm>
                <a:off x="528" y="2730"/>
                <a:ext cx="0" cy="84"/>
              </a:xfrm>
              <a:prstGeom prst="line">
                <a:avLst/>
              </a:prstGeom>
              <a:grpFill/>
              <a:ln w="19050">
                <a:solidFill>
                  <a:srgbClr val="EF3A5C"/>
                </a:solidFill>
                <a:round/>
                <a:headEnd/>
                <a:tailEnd/>
              </a:ln>
            </p:spPr>
            <p:txBody>
              <a:bodyPr/>
              <a:lstStyle/>
              <a:p>
                <a:endParaRPr lang="en-US">
                  <a:latin typeface="Trebuchet MS" pitchFamily="34" charset="0"/>
                </a:endParaRPr>
              </a:p>
            </p:txBody>
          </p:sp>
          <p:sp>
            <p:nvSpPr>
              <p:cNvPr id="472084" name="Rectangle 20"/>
              <p:cNvSpPr>
                <a:spLocks noChangeArrowheads="1"/>
              </p:cNvSpPr>
              <p:nvPr/>
            </p:nvSpPr>
            <p:spPr bwMode="auto">
              <a:xfrm>
                <a:off x="578" y="2736"/>
                <a:ext cx="692" cy="107"/>
              </a:xfrm>
              <a:prstGeom prst="rect">
                <a:avLst/>
              </a:prstGeom>
              <a:grpFill/>
              <a:ln w="9525">
                <a:noFill/>
                <a:miter lim="800000"/>
                <a:headEnd/>
                <a:tailEnd/>
              </a:ln>
            </p:spPr>
            <p:txBody>
              <a:bodyPr wrap="none" lIns="0" tIns="0" rIns="0" bIns="0">
                <a:spAutoFit/>
              </a:bodyPr>
              <a:lstStyle/>
              <a:p>
                <a:r>
                  <a:rPr lang="en-US" sz="1000" b="0" dirty="0">
                    <a:latin typeface="Trebuchet MS" pitchFamily="34" charset="0"/>
                    <a:cs typeface="Arial" pitchFamily="34" charset="0"/>
                  </a:rPr>
                  <a:t>EP Initiated Traffic</a:t>
                </a:r>
              </a:p>
            </p:txBody>
          </p:sp>
        </p:grpSp>
        <p:grpSp>
          <p:nvGrpSpPr>
            <p:cNvPr id="5" name="Group 32"/>
            <p:cNvGrpSpPr>
              <a:grpSpLocks/>
            </p:cNvGrpSpPr>
            <p:nvPr/>
          </p:nvGrpSpPr>
          <p:grpSpPr bwMode="auto">
            <a:xfrm>
              <a:off x="1287" y="2550"/>
              <a:ext cx="867" cy="113"/>
              <a:chOff x="1425" y="2730"/>
              <a:chExt cx="867" cy="113"/>
            </a:xfrm>
            <a:grpFill/>
          </p:grpSpPr>
          <p:sp>
            <p:nvSpPr>
              <p:cNvPr id="472085" name="Rectangle 21"/>
              <p:cNvSpPr>
                <a:spLocks noChangeArrowheads="1"/>
              </p:cNvSpPr>
              <p:nvPr/>
            </p:nvSpPr>
            <p:spPr bwMode="auto">
              <a:xfrm>
                <a:off x="1425" y="2757"/>
                <a:ext cx="24" cy="24"/>
              </a:xfrm>
              <a:prstGeom prst="rect">
                <a:avLst/>
              </a:prstGeom>
              <a:grpFill/>
              <a:ln w="9525">
                <a:solidFill>
                  <a:srgbClr val="23C72F"/>
                </a:solidFill>
                <a:miter lim="800000"/>
                <a:headEnd/>
                <a:tailEnd/>
              </a:ln>
            </p:spPr>
            <p:txBody>
              <a:bodyPr/>
              <a:lstStyle/>
              <a:p>
                <a:endParaRPr lang="en-US">
                  <a:latin typeface="Trebuchet MS" pitchFamily="34" charset="0"/>
                </a:endParaRPr>
              </a:p>
            </p:txBody>
          </p:sp>
          <p:sp>
            <p:nvSpPr>
              <p:cNvPr id="472086" name="Rectangle 22"/>
              <p:cNvSpPr>
                <a:spLocks noChangeArrowheads="1"/>
              </p:cNvSpPr>
              <p:nvPr/>
            </p:nvSpPr>
            <p:spPr bwMode="auto">
              <a:xfrm>
                <a:off x="1431" y="2763"/>
                <a:ext cx="12" cy="12"/>
              </a:xfrm>
              <a:prstGeom prst="rect">
                <a:avLst/>
              </a:prstGeom>
              <a:grpFill/>
              <a:ln w="9525">
                <a:solidFill>
                  <a:srgbClr val="23C72F"/>
                </a:solidFill>
                <a:miter lim="800000"/>
                <a:headEnd/>
                <a:tailEnd/>
              </a:ln>
            </p:spPr>
            <p:txBody>
              <a:bodyPr/>
              <a:lstStyle/>
              <a:p>
                <a:endParaRPr lang="en-US">
                  <a:latin typeface="Trebuchet MS" pitchFamily="34" charset="0"/>
                </a:endParaRPr>
              </a:p>
            </p:txBody>
          </p:sp>
          <p:sp>
            <p:nvSpPr>
              <p:cNvPr id="472087" name="Line 23"/>
              <p:cNvSpPr>
                <a:spLocks noChangeShapeType="1"/>
              </p:cNvSpPr>
              <p:nvPr/>
            </p:nvSpPr>
            <p:spPr bwMode="auto">
              <a:xfrm>
                <a:off x="1542" y="2730"/>
                <a:ext cx="0" cy="84"/>
              </a:xfrm>
              <a:prstGeom prst="line">
                <a:avLst/>
              </a:prstGeom>
              <a:grpFill/>
              <a:ln w="19050">
                <a:solidFill>
                  <a:srgbClr val="23C72F"/>
                </a:solidFill>
                <a:round/>
                <a:headEnd/>
                <a:tailEnd/>
              </a:ln>
            </p:spPr>
            <p:txBody>
              <a:bodyPr/>
              <a:lstStyle/>
              <a:p>
                <a:endParaRPr lang="en-US">
                  <a:latin typeface="Trebuchet MS" pitchFamily="34" charset="0"/>
                </a:endParaRPr>
              </a:p>
            </p:txBody>
          </p:sp>
          <p:sp>
            <p:nvSpPr>
              <p:cNvPr id="472088" name="Rectangle 24"/>
              <p:cNvSpPr>
                <a:spLocks noChangeArrowheads="1"/>
              </p:cNvSpPr>
              <p:nvPr/>
            </p:nvSpPr>
            <p:spPr bwMode="auto">
              <a:xfrm>
                <a:off x="1593" y="2736"/>
                <a:ext cx="699" cy="107"/>
              </a:xfrm>
              <a:prstGeom prst="rect">
                <a:avLst/>
              </a:prstGeom>
              <a:grpFill/>
              <a:ln w="9525">
                <a:noFill/>
                <a:miter lim="800000"/>
                <a:headEnd/>
                <a:tailEnd/>
              </a:ln>
            </p:spPr>
            <p:txBody>
              <a:bodyPr wrap="none" lIns="0" tIns="0" rIns="0" bIns="0">
                <a:spAutoFit/>
              </a:bodyPr>
              <a:lstStyle/>
              <a:p>
                <a:r>
                  <a:rPr lang="en-US" sz="1000" b="0" dirty="0">
                    <a:latin typeface="Trebuchet MS" pitchFamily="34" charset="0"/>
                    <a:cs typeface="Arial" pitchFamily="34" charset="0"/>
                  </a:rPr>
                  <a:t>RC Initiated Traffic</a:t>
                </a:r>
              </a:p>
            </p:txBody>
          </p:sp>
        </p:grpSp>
        <p:grpSp>
          <p:nvGrpSpPr>
            <p:cNvPr id="6" name="Group 33"/>
            <p:cNvGrpSpPr>
              <a:grpSpLocks/>
            </p:cNvGrpSpPr>
            <p:nvPr/>
          </p:nvGrpSpPr>
          <p:grpSpPr bwMode="auto">
            <a:xfrm>
              <a:off x="2136" y="2550"/>
              <a:ext cx="750" cy="113"/>
              <a:chOff x="2460" y="2730"/>
              <a:chExt cx="750" cy="113"/>
            </a:xfrm>
            <a:grpFill/>
          </p:grpSpPr>
          <p:sp>
            <p:nvSpPr>
              <p:cNvPr id="472089" name="Freeform 25"/>
              <p:cNvSpPr>
                <a:spLocks/>
              </p:cNvSpPr>
              <p:nvPr/>
            </p:nvSpPr>
            <p:spPr bwMode="auto">
              <a:xfrm>
                <a:off x="2460" y="2754"/>
                <a:ext cx="36" cy="36"/>
              </a:xfrm>
              <a:custGeom>
                <a:avLst/>
                <a:gdLst/>
                <a:ahLst/>
                <a:cxnLst>
                  <a:cxn ang="0">
                    <a:pos x="3" y="0"/>
                  </a:cxn>
                  <a:cxn ang="0">
                    <a:pos x="6" y="3"/>
                  </a:cxn>
                  <a:cxn ang="0">
                    <a:pos x="3" y="6"/>
                  </a:cxn>
                  <a:cxn ang="0">
                    <a:pos x="0" y="3"/>
                  </a:cxn>
                  <a:cxn ang="0">
                    <a:pos x="3" y="0"/>
                  </a:cxn>
                </a:cxnLst>
                <a:rect l="0" t="0" r="r" b="b"/>
                <a:pathLst>
                  <a:path w="6" h="6">
                    <a:moveTo>
                      <a:pt x="3" y="0"/>
                    </a:moveTo>
                    <a:lnTo>
                      <a:pt x="6" y="3"/>
                    </a:lnTo>
                    <a:lnTo>
                      <a:pt x="3" y="6"/>
                    </a:lnTo>
                    <a:lnTo>
                      <a:pt x="0" y="3"/>
                    </a:lnTo>
                    <a:lnTo>
                      <a:pt x="3" y="0"/>
                    </a:lnTo>
                  </a:path>
                </a:pathLst>
              </a:custGeom>
              <a:grpFill/>
              <a:ln w="9525">
                <a:solidFill>
                  <a:srgbClr val="3B7CF1"/>
                </a:solidFill>
                <a:prstDash val="solid"/>
                <a:round/>
                <a:headEnd/>
                <a:tailEnd/>
              </a:ln>
            </p:spPr>
            <p:txBody>
              <a:bodyPr/>
              <a:lstStyle/>
              <a:p>
                <a:endParaRPr lang="en-US">
                  <a:latin typeface="Trebuchet MS" pitchFamily="34" charset="0"/>
                </a:endParaRPr>
              </a:p>
            </p:txBody>
          </p:sp>
          <p:sp>
            <p:nvSpPr>
              <p:cNvPr id="472090" name="Freeform 26"/>
              <p:cNvSpPr>
                <a:spLocks/>
              </p:cNvSpPr>
              <p:nvPr/>
            </p:nvSpPr>
            <p:spPr bwMode="auto">
              <a:xfrm>
                <a:off x="2466" y="2760"/>
                <a:ext cx="24" cy="24"/>
              </a:xfrm>
              <a:custGeom>
                <a:avLst/>
                <a:gdLst/>
                <a:ahLst/>
                <a:cxnLst>
                  <a:cxn ang="0">
                    <a:pos x="2" y="0"/>
                  </a:cxn>
                  <a:cxn ang="0">
                    <a:pos x="4" y="2"/>
                  </a:cxn>
                  <a:cxn ang="0">
                    <a:pos x="2" y="4"/>
                  </a:cxn>
                  <a:cxn ang="0">
                    <a:pos x="0" y="2"/>
                  </a:cxn>
                  <a:cxn ang="0">
                    <a:pos x="2" y="0"/>
                  </a:cxn>
                </a:cxnLst>
                <a:rect l="0" t="0" r="r" b="b"/>
                <a:pathLst>
                  <a:path w="4" h="4">
                    <a:moveTo>
                      <a:pt x="2" y="0"/>
                    </a:moveTo>
                    <a:lnTo>
                      <a:pt x="4" y="2"/>
                    </a:lnTo>
                    <a:lnTo>
                      <a:pt x="2" y="4"/>
                    </a:lnTo>
                    <a:lnTo>
                      <a:pt x="0" y="2"/>
                    </a:lnTo>
                    <a:lnTo>
                      <a:pt x="2" y="0"/>
                    </a:lnTo>
                  </a:path>
                </a:pathLst>
              </a:custGeom>
              <a:grpFill/>
              <a:ln w="9525">
                <a:solidFill>
                  <a:srgbClr val="3B7CF1"/>
                </a:solidFill>
                <a:prstDash val="solid"/>
                <a:round/>
                <a:headEnd/>
                <a:tailEnd/>
              </a:ln>
            </p:spPr>
            <p:txBody>
              <a:bodyPr/>
              <a:lstStyle/>
              <a:p>
                <a:endParaRPr lang="en-US">
                  <a:latin typeface="Trebuchet MS" pitchFamily="34" charset="0"/>
                </a:endParaRPr>
              </a:p>
            </p:txBody>
          </p:sp>
          <p:sp>
            <p:nvSpPr>
              <p:cNvPr id="472091" name="Line 27"/>
              <p:cNvSpPr>
                <a:spLocks noChangeShapeType="1"/>
              </p:cNvSpPr>
              <p:nvPr/>
            </p:nvSpPr>
            <p:spPr bwMode="auto">
              <a:xfrm>
                <a:off x="2556" y="2814"/>
                <a:ext cx="72" cy="0"/>
              </a:xfrm>
              <a:prstGeom prst="line">
                <a:avLst/>
              </a:prstGeom>
              <a:grpFill/>
              <a:ln w="19050">
                <a:solidFill>
                  <a:srgbClr val="3B7CF1"/>
                </a:solidFill>
                <a:round/>
                <a:headEnd/>
                <a:tailEnd/>
              </a:ln>
            </p:spPr>
            <p:txBody>
              <a:bodyPr/>
              <a:lstStyle/>
              <a:p>
                <a:endParaRPr lang="en-US">
                  <a:latin typeface="Trebuchet MS" pitchFamily="34" charset="0"/>
                </a:endParaRPr>
              </a:p>
            </p:txBody>
          </p:sp>
          <p:sp>
            <p:nvSpPr>
              <p:cNvPr id="472092" name="Line 28"/>
              <p:cNvSpPr>
                <a:spLocks noChangeShapeType="1"/>
              </p:cNvSpPr>
              <p:nvPr/>
            </p:nvSpPr>
            <p:spPr bwMode="auto">
              <a:xfrm flipV="1">
                <a:off x="2628" y="2730"/>
                <a:ext cx="0" cy="84"/>
              </a:xfrm>
              <a:prstGeom prst="line">
                <a:avLst/>
              </a:prstGeom>
              <a:grpFill/>
              <a:ln w="19050">
                <a:solidFill>
                  <a:srgbClr val="3B7CF1"/>
                </a:solidFill>
                <a:round/>
                <a:headEnd/>
                <a:tailEnd/>
              </a:ln>
            </p:spPr>
            <p:txBody>
              <a:bodyPr/>
              <a:lstStyle/>
              <a:p>
                <a:endParaRPr lang="en-US">
                  <a:latin typeface="Trebuchet MS" pitchFamily="34" charset="0"/>
                </a:endParaRPr>
              </a:p>
            </p:txBody>
          </p:sp>
          <p:sp>
            <p:nvSpPr>
              <p:cNvPr id="472093" name="Line 29"/>
              <p:cNvSpPr>
                <a:spLocks noChangeShapeType="1"/>
              </p:cNvSpPr>
              <p:nvPr/>
            </p:nvSpPr>
            <p:spPr bwMode="auto">
              <a:xfrm>
                <a:off x="2628" y="2730"/>
                <a:ext cx="72" cy="0"/>
              </a:xfrm>
              <a:prstGeom prst="line">
                <a:avLst/>
              </a:prstGeom>
              <a:grpFill/>
              <a:ln w="19050">
                <a:solidFill>
                  <a:srgbClr val="3B7CF1"/>
                </a:solidFill>
                <a:round/>
                <a:headEnd/>
                <a:tailEnd/>
              </a:ln>
            </p:spPr>
            <p:txBody>
              <a:bodyPr/>
              <a:lstStyle/>
              <a:p>
                <a:endParaRPr lang="en-US">
                  <a:latin typeface="Trebuchet MS" pitchFamily="34" charset="0"/>
                </a:endParaRPr>
              </a:p>
            </p:txBody>
          </p:sp>
          <p:sp>
            <p:nvSpPr>
              <p:cNvPr id="472094" name="Rectangle 30"/>
              <p:cNvSpPr>
                <a:spLocks noChangeArrowheads="1"/>
              </p:cNvSpPr>
              <p:nvPr/>
            </p:nvSpPr>
            <p:spPr bwMode="auto">
              <a:xfrm>
                <a:off x="2708" y="2736"/>
                <a:ext cx="502" cy="107"/>
              </a:xfrm>
              <a:prstGeom prst="rect">
                <a:avLst/>
              </a:prstGeom>
              <a:grpFill/>
              <a:ln w="9525">
                <a:noFill/>
                <a:miter lim="800000"/>
                <a:headEnd/>
                <a:tailEnd/>
              </a:ln>
            </p:spPr>
            <p:txBody>
              <a:bodyPr wrap="none" lIns="0" tIns="0" rIns="0" bIns="0">
                <a:spAutoFit/>
              </a:bodyPr>
              <a:lstStyle/>
              <a:p>
                <a:r>
                  <a:rPr lang="en-US" sz="1000" b="0" dirty="0">
                    <a:latin typeface="Trebuchet MS" pitchFamily="34" charset="0"/>
                    <a:cs typeface="Arial" pitchFamily="34" charset="0"/>
                  </a:rPr>
                  <a:t>INTA Asserted</a:t>
                </a:r>
              </a:p>
            </p:txBody>
          </p:sp>
        </p:grpSp>
      </p:grpSp>
      <p:sp>
        <p:nvSpPr>
          <p:cNvPr id="472101" name="Line 37"/>
          <p:cNvSpPr>
            <a:spLocks noChangeShapeType="1"/>
          </p:cNvSpPr>
          <p:nvPr/>
        </p:nvSpPr>
        <p:spPr bwMode="auto">
          <a:xfrm flipH="1">
            <a:off x="805542" y="3840002"/>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2" name="Rectangle 38"/>
          <p:cNvSpPr>
            <a:spLocks noChangeArrowheads="1"/>
          </p:cNvSpPr>
          <p:nvPr/>
        </p:nvSpPr>
        <p:spPr bwMode="auto">
          <a:xfrm>
            <a:off x="700767" y="3782718"/>
            <a:ext cx="67326"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0</a:t>
            </a:r>
          </a:p>
        </p:txBody>
      </p:sp>
      <p:sp>
        <p:nvSpPr>
          <p:cNvPr id="472103" name="Line 39"/>
          <p:cNvSpPr>
            <a:spLocks noChangeShapeType="1"/>
          </p:cNvSpPr>
          <p:nvPr/>
        </p:nvSpPr>
        <p:spPr bwMode="auto">
          <a:xfrm flipH="1">
            <a:off x="832530" y="382424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4" name="Line 40"/>
          <p:cNvSpPr>
            <a:spLocks noChangeShapeType="1"/>
          </p:cNvSpPr>
          <p:nvPr/>
        </p:nvSpPr>
        <p:spPr bwMode="auto">
          <a:xfrm flipH="1">
            <a:off x="832530" y="379847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5" name="Line 41"/>
          <p:cNvSpPr>
            <a:spLocks noChangeShapeType="1"/>
          </p:cNvSpPr>
          <p:nvPr/>
        </p:nvSpPr>
        <p:spPr bwMode="auto">
          <a:xfrm flipH="1">
            <a:off x="832530" y="378128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6" name="Line 42"/>
          <p:cNvSpPr>
            <a:spLocks noChangeShapeType="1"/>
          </p:cNvSpPr>
          <p:nvPr/>
        </p:nvSpPr>
        <p:spPr bwMode="auto">
          <a:xfrm flipH="1">
            <a:off x="805542" y="3765533"/>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7" name="Line 43"/>
          <p:cNvSpPr>
            <a:spLocks noChangeShapeType="1"/>
          </p:cNvSpPr>
          <p:nvPr/>
        </p:nvSpPr>
        <p:spPr bwMode="auto">
          <a:xfrm flipH="1">
            <a:off x="832530" y="373975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8" name="Line 44"/>
          <p:cNvSpPr>
            <a:spLocks noChangeShapeType="1"/>
          </p:cNvSpPr>
          <p:nvPr/>
        </p:nvSpPr>
        <p:spPr bwMode="auto">
          <a:xfrm flipH="1">
            <a:off x="832530" y="372256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09" name="Line 45"/>
          <p:cNvSpPr>
            <a:spLocks noChangeShapeType="1"/>
          </p:cNvSpPr>
          <p:nvPr/>
        </p:nvSpPr>
        <p:spPr bwMode="auto">
          <a:xfrm flipH="1">
            <a:off x="832530" y="369822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0" name="Line 46"/>
          <p:cNvSpPr>
            <a:spLocks noChangeShapeType="1"/>
          </p:cNvSpPr>
          <p:nvPr/>
        </p:nvSpPr>
        <p:spPr bwMode="auto">
          <a:xfrm flipH="1">
            <a:off x="805542" y="3681038"/>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1" name="Rectangle 47"/>
          <p:cNvSpPr>
            <a:spLocks noChangeArrowheads="1"/>
          </p:cNvSpPr>
          <p:nvPr/>
        </p:nvSpPr>
        <p:spPr bwMode="auto">
          <a:xfrm>
            <a:off x="637267" y="3623754"/>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20</a:t>
            </a:r>
          </a:p>
        </p:txBody>
      </p:sp>
      <p:sp>
        <p:nvSpPr>
          <p:cNvPr id="472112" name="Line 48"/>
          <p:cNvSpPr>
            <a:spLocks noChangeShapeType="1"/>
          </p:cNvSpPr>
          <p:nvPr/>
        </p:nvSpPr>
        <p:spPr bwMode="auto">
          <a:xfrm flipH="1">
            <a:off x="832530" y="366528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3" name="Line 49"/>
          <p:cNvSpPr>
            <a:spLocks noChangeShapeType="1"/>
          </p:cNvSpPr>
          <p:nvPr/>
        </p:nvSpPr>
        <p:spPr bwMode="auto">
          <a:xfrm flipH="1">
            <a:off x="832530" y="363950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4" name="Line 50"/>
          <p:cNvSpPr>
            <a:spLocks noChangeShapeType="1"/>
          </p:cNvSpPr>
          <p:nvPr/>
        </p:nvSpPr>
        <p:spPr bwMode="auto">
          <a:xfrm flipH="1">
            <a:off x="832530" y="362232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5" name="Line 51"/>
          <p:cNvSpPr>
            <a:spLocks noChangeShapeType="1"/>
          </p:cNvSpPr>
          <p:nvPr/>
        </p:nvSpPr>
        <p:spPr bwMode="auto">
          <a:xfrm flipH="1">
            <a:off x="805542" y="3606568"/>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6" name="Line 52"/>
          <p:cNvSpPr>
            <a:spLocks noChangeShapeType="1"/>
          </p:cNvSpPr>
          <p:nvPr/>
        </p:nvSpPr>
        <p:spPr bwMode="auto">
          <a:xfrm flipH="1">
            <a:off x="832530" y="3580790"/>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7" name="Line 53"/>
          <p:cNvSpPr>
            <a:spLocks noChangeShapeType="1"/>
          </p:cNvSpPr>
          <p:nvPr/>
        </p:nvSpPr>
        <p:spPr bwMode="auto">
          <a:xfrm flipH="1">
            <a:off x="832530" y="356360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8" name="Line 54"/>
          <p:cNvSpPr>
            <a:spLocks noChangeShapeType="1"/>
          </p:cNvSpPr>
          <p:nvPr/>
        </p:nvSpPr>
        <p:spPr bwMode="auto">
          <a:xfrm flipH="1">
            <a:off x="832530" y="354785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19" name="Line 55"/>
          <p:cNvSpPr>
            <a:spLocks noChangeShapeType="1"/>
          </p:cNvSpPr>
          <p:nvPr/>
        </p:nvSpPr>
        <p:spPr bwMode="auto">
          <a:xfrm flipH="1">
            <a:off x="805542" y="3522074"/>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0" name="Rectangle 56"/>
          <p:cNvSpPr>
            <a:spLocks noChangeArrowheads="1"/>
          </p:cNvSpPr>
          <p:nvPr/>
        </p:nvSpPr>
        <p:spPr bwMode="auto">
          <a:xfrm>
            <a:off x="637267" y="3464790"/>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40</a:t>
            </a:r>
          </a:p>
        </p:txBody>
      </p:sp>
      <p:sp>
        <p:nvSpPr>
          <p:cNvPr id="472121" name="Line 57"/>
          <p:cNvSpPr>
            <a:spLocks noChangeShapeType="1"/>
          </p:cNvSpPr>
          <p:nvPr/>
        </p:nvSpPr>
        <p:spPr bwMode="auto">
          <a:xfrm flipH="1">
            <a:off x="832530" y="350632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2" name="Line 58"/>
          <p:cNvSpPr>
            <a:spLocks noChangeShapeType="1"/>
          </p:cNvSpPr>
          <p:nvPr/>
        </p:nvSpPr>
        <p:spPr bwMode="auto">
          <a:xfrm flipH="1">
            <a:off x="832530" y="348913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3" name="Line 59"/>
          <p:cNvSpPr>
            <a:spLocks noChangeShapeType="1"/>
          </p:cNvSpPr>
          <p:nvPr/>
        </p:nvSpPr>
        <p:spPr bwMode="auto">
          <a:xfrm flipH="1">
            <a:off x="832530" y="346335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4" name="Line 60"/>
          <p:cNvSpPr>
            <a:spLocks noChangeShapeType="1"/>
          </p:cNvSpPr>
          <p:nvPr/>
        </p:nvSpPr>
        <p:spPr bwMode="auto">
          <a:xfrm flipH="1">
            <a:off x="805542" y="3447604"/>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5" name="Line 61"/>
          <p:cNvSpPr>
            <a:spLocks noChangeShapeType="1"/>
          </p:cNvSpPr>
          <p:nvPr/>
        </p:nvSpPr>
        <p:spPr bwMode="auto">
          <a:xfrm flipH="1">
            <a:off x="832530" y="342182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6" name="Line 62"/>
          <p:cNvSpPr>
            <a:spLocks noChangeShapeType="1"/>
          </p:cNvSpPr>
          <p:nvPr/>
        </p:nvSpPr>
        <p:spPr bwMode="auto">
          <a:xfrm flipH="1">
            <a:off x="832530" y="340464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7" name="Line 63"/>
          <p:cNvSpPr>
            <a:spLocks noChangeShapeType="1"/>
          </p:cNvSpPr>
          <p:nvPr/>
        </p:nvSpPr>
        <p:spPr bwMode="auto">
          <a:xfrm flipH="1">
            <a:off x="832530" y="338888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8" name="Line 64"/>
          <p:cNvSpPr>
            <a:spLocks noChangeShapeType="1"/>
          </p:cNvSpPr>
          <p:nvPr/>
        </p:nvSpPr>
        <p:spPr bwMode="auto">
          <a:xfrm flipH="1">
            <a:off x="805542" y="3363110"/>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29" name="Rectangle 65"/>
          <p:cNvSpPr>
            <a:spLocks noChangeArrowheads="1"/>
          </p:cNvSpPr>
          <p:nvPr/>
        </p:nvSpPr>
        <p:spPr bwMode="auto">
          <a:xfrm>
            <a:off x="637267" y="3305825"/>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60</a:t>
            </a:r>
          </a:p>
        </p:txBody>
      </p:sp>
      <p:sp>
        <p:nvSpPr>
          <p:cNvPr id="472130" name="Line 66"/>
          <p:cNvSpPr>
            <a:spLocks noChangeShapeType="1"/>
          </p:cNvSpPr>
          <p:nvPr/>
        </p:nvSpPr>
        <p:spPr bwMode="auto">
          <a:xfrm flipH="1">
            <a:off x="832530" y="334735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1" name="Line 67"/>
          <p:cNvSpPr>
            <a:spLocks noChangeShapeType="1"/>
          </p:cNvSpPr>
          <p:nvPr/>
        </p:nvSpPr>
        <p:spPr bwMode="auto">
          <a:xfrm flipH="1">
            <a:off x="832530" y="333017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2" name="Line 68"/>
          <p:cNvSpPr>
            <a:spLocks noChangeShapeType="1"/>
          </p:cNvSpPr>
          <p:nvPr/>
        </p:nvSpPr>
        <p:spPr bwMode="auto">
          <a:xfrm flipH="1">
            <a:off x="832530" y="330439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3" name="Line 69"/>
          <p:cNvSpPr>
            <a:spLocks noChangeShapeType="1"/>
          </p:cNvSpPr>
          <p:nvPr/>
        </p:nvSpPr>
        <p:spPr bwMode="auto">
          <a:xfrm flipH="1">
            <a:off x="805542" y="3288640"/>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4" name="Line 70"/>
          <p:cNvSpPr>
            <a:spLocks noChangeShapeType="1"/>
          </p:cNvSpPr>
          <p:nvPr/>
        </p:nvSpPr>
        <p:spPr bwMode="auto">
          <a:xfrm flipH="1">
            <a:off x="832530" y="327145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5" name="Line 71"/>
          <p:cNvSpPr>
            <a:spLocks noChangeShapeType="1"/>
          </p:cNvSpPr>
          <p:nvPr/>
        </p:nvSpPr>
        <p:spPr bwMode="auto">
          <a:xfrm flipH="1">
            <a:off x="832530" y="324567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6" name="Line 72"/>
          <p:cNvSpPr>
            <a:spLocks noChangeShapeType="1"/>
          </p:cNvSpPr>
          <p:nvPr/>
        </p:nvSpPr>
        <p:spPr bwMode="auto">
          <a:xfrm flipH="1">
            <a:off x="832530" y="3229924"/>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7" name="Line 73"/>
          <p:cNvSpPr>
            <a:spLocks noChangeShapeType="1"/>
          </p:cNvSpPr>
          <p:nvPr/>
        </p:nvSpPr>
        <p:spPr bwMode="auto">
          <a:xfrm flipH="1">
            <a:off x="805542" y="3212738"/>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38" name="Rectangle 74"/>
          <p:cNvSpPr>
            <a:spLocks noChangeArrowheads="1"/>
          </p:cNvSpPr>
          <p:nvPr/>
        </p:nvSpPr>
        <p:spPr bwMode="auto">
          <a:xfrm>
            <a:off x="637267" y="3154022"/>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80</a:t>
            </a:r>
          </a:p>
        </p:txBody>
      </p:sp>
      <p:sp>
        <p:nvSpPr>
          <p:cNvPr id="472139" name="Line 75"/>
          <p:cNvSpPr>
            <a:spLocks noChangeShapeType="1"/>
          </p:cNvSpPr>
          <p:nvPr/>
        </p:nvSpPr>
        <p:spPr bwMode="auto">
          <a:xfrm flipH="1">
            <a:off x="832530" y="318839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0" name="Line 76"/>
          <p:cNvSpPr>
            <a:spLocks noChangeShapeType="1"/>
          </p:cNvSpPr>
          <p:nvPr/>
        </p:nvSpPr>
        <p:spPr bwMode="auto">
          <a:xfrm flipH="1">
            <a:off x="832530" y="317120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1" name="Line 77"/>
          <p:cNvSpPr>
            <a:spLocks noChangeShapeType="1"/>
          </p:cNvSpPr>
          <p:nvPr/>
        </p:nvSpPr>
        <p:spPr bwMode="auto">
          <a:xfrm flipH="1">
            <a:off x="832530" y="314542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2" name="Line 78"/>
          <p:cNvSpPr>
            <a:spLocks noChangeShapeType="1"/>
          </p:cNvSpPr>
          <p:nvPr/>
        </p:nvSpPr>
        <p:spPr bwMode="auto">
          <a:xfrm flipH="1">
            <a:off x="805542" y="3129676"/>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3" name="Line 79"/>
          <p:cNvSpPr>
            <a:spLocks noChangeShapeType="1"/>
          </p:cNvSpPr>
          <p:nvPr/>
        </p:nvSpPr>
        <p:spPr bwMode="auto">
          <a:xfrm flipH="1">
            <a:off x="832530" y="311249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4" name="Line 80"/>
          <p:cNvSpPr>
            <a:spLocks noChangeShapeType="1"/>
          </p:cNvSpPr>
          <p:nvPr/>
        </p:nvSpPr>
        <p:spPr bwMode="auto">
          <a:xfrm flipH="1">
            <a:off x="832530" y="308671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5" name="Line 81"/>
          <p:cNvSpPr>
            <a:spLocks noChangeShapeType="1"/>
          </p:cNvSpPr>
          <p:nvPr/>
        </p:nvSpPr>
        <p:spPr bwMode="auto">
          <a:xfrm flipH="1">
            <a:off x="832530" y="307095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6" name="Line 82"/>
          <p:cNvSpPr>
            <a:spLocks noChangeShapeType="1"/>
          </p:cNvSpPr>
          <p:nvPr/>
        </p:nvSpPr>
        <p:spPr bwMode="auto">
          <a:xfrm flipH="1">
            <a:off x="805542" y="3053774"/>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7" name="Rectangle 83"/>
          <p:cNvSpPr>
            <a:spLocks noChangeArrowheads="1"/>
          </p:cNvSpPr>
          <p:nvPr/>
        </p:nvSpPr>
        <p:spPr bwMode="auto">
          <a:xfrm>
            <a:off x="575355" y="2995058"/>
            <a:ext cx="201978"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100</a:t>
            </a:r>
          </a:p>
        </p:txBody>
      </p:sp>
      <p:sp>
        <p:nvSpPr>
          <p:cNvPr id="472148" name="Line 84"/>
          <p:cNvSpPr>
            <a:spLocks noChangeShapeType="1"/>
          </p:cNvSpPr>
          <p:nvPr/>
        </p:nvSpPr>
        <p:spPr bwMode="auto">
          <a:xfrm flipH="1">
            <a:off x="832530" y="302942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49" name="Line 85"/>
          <p:cNvSpPr>
            <a:spLocks noChangeShapeType="1"/>
          </p:cNvSpPr>
          <p:nvPr/>
        </p:nvSpPr>
        <p:spPr bwMode="auto">
          <a:xfrm flipH="1">
            <a:off x="832530" y="301224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0" name="Line 86"/>
          <p:cNvSpPr>
            <a:spLocks noChangeShapeType="1"/>
          </p:cNvSpPr>
          <p:nvPr/>
        </p:nvSpPr>
        <p:spPr bwMode="auto">
          <a:xfrm flipH="1">
            <a:off x="832530" y="299505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1" name="Line 87"/>
          <p:cNvSpPr>
            <a:spLocks noChangeShapeType="1"/>
          </p:cNvSpPr>
          <p:nvPr/>
        </p:nvSpPr>
        <p:spPr bwMode="auto">
          <a:xfrm flipH="1">
            <a:off x="805542" y="2970712"/>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2" name="Line 88"/>
          <p:cNvSpPr>
            <a:spLocks noChangeShapeType="1"/>
          </p:cNvSpPr>
          <p:nvPr/>
        </p:nvSpPr>
        <p:spPr bwMode="auto">
          <a:xfrm flipH="1">
            <a:off x="832530" y="295352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3" name="Line 89"/>
          <p:cNvSpPr>
            <a:spLocks noChangeShapeType="1"/>
          </p:cNvSpPr>
          <p:nvPr/>
        </p:nvSpPr>
        <p:spPr bwMode="auto">
          <a:xfrm flipH="1">
            <a:off x="832530" y="293634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4" name="Line 90"/>
          <p:cNvSpPr>
            <a:spLocks noChangeShapeType="1"/>
          </p:cNvSpPr>
          <p:nvPr/>
        </p:nvSpPr>
        <p:spPr bwMode="auto">
          <a:xfrm flipH="1">
            <a:off x="832530" y="291199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5" name="Line 91"/>
          <p:cNvSpPr>
            <a:spLocks noChangeShapeType="1"/>
          </p:cNvSpPr>
          <p:nvPr/>
        </p:nvSpPr>
        <p:spPr bwMode="auto">
          <a:xfrm flipH="1">
            <a:off x="805542" y="2894810"/>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6" name="Rectangle 92"/>
          <p:cNvSpPr>
            <a:spLocks noChangeArrowheads="1"/>
          </p:cNvSpPr>
          <p:nvPr/>
        </p:nvSpPr>
        <p:spPr bwMode="auto">
          <a:xfrm>
            <a:off x="575355" y="2836093"/>
            <a:ext cx="201978"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120</a:t>
            </a:r>
          </a:p>
        </p:txBody>
      </p:sp>
      <p:sp>
        <p:nvSpPr>
          <p:cNvPr id="472157" name="Line 93"/>
          <p:cNvSpPr>
            <a:spLocks noChangeShapeType="1"/>
          </p:cNvSpPr>
          <p:nvPr/>
        </p:nvSpPr>
        <p:spPr bwMode="auto">
          <a:xfrm flipH="1">
            <a:off x="832530" y="2870464"/>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8" name="Line 94"/>
          <p:cNvSpPr>
            <a:spLocks noChangeShapeType="1"/>
          </p:cNvSpPr>
          <p:nvPr/>
        </p:nvSpPr>
        <p:spPr bwMode="auto">
          <a:xfrm flipH="1">
            <a:off x="832530" y="285327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59" name="Line 95"/>
          <p:cNvSpPr>
            <a:spLocks noChangeShapeType="1"/>
          </p:cNvSpPr>
          <p:nvPr/>
        </p:nvSpPr>
        <p:spPr bwMode="auto">
          <a:xfrm flipH="1">
            <a:off x="832530" y="283609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0" name="Line 96"/>
          <p:cNvSpPr>
            <a:spLocks noChangeShapeType="1"/>
          </p:cNvSpPr>
          <p:nvPr/>
        </p:nvSpPr>
        <p:spPr bwMode="auto">
          <a:xfrm flipH="1">
            <a:off x="805542" y="2811747"/>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1" name="Line 97"/>
          <p:cNvSpPr>
            <a:spLocks noChangeShapeType="1"/>
          </p:cNvSpPr>
          <p:nvPr/>
        </p:nvSpPr>
        <p:spPr bwMode="auto">
          <a:xfrm flipH="1">
            <a:off x="832530" y="279456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2" name="Rectangle 98"/>
          <p:cNvSpPr>
            <a:spLocks noChangeArrowheads="1"/>
          </p:cNvSpPr>
          <p:nvPr/>
        </p:nvSpPr>
        <p:spPr bwMode="auto">
          <a:xfrm rot="16200000">
            <a:off x="340209" y="3196308"/>
            <a:ext cx="368691" cy="184666"/>
          </a:xfrm>
          <a:prstGeom prst="rect">
            <a:avLst/>
          </a:prstGeom>
          <a:solidFill>
            <a:schemeClr val="accent2">
              <a:alpha val="0"/>
            </a:schemeClr>
          </a:solidFill>
          <a:ln w="9525">
            <a:noFill/>
            <a:miter lim="800000"/>
            <a:headEnd/>
            <a:tailEnd/>
          </a:ln>
        </p:spPr>
        <p:txBody>
          <a:bodyPr wrap="none" lIns="0" tIns="0" rIns="0" bIns="0">
            <a:spAutoFit/>
          </a:bodyPr>
          <a:lstStyle/>
          <a:p>
            <a:r>
              <a:rPr lang="en-US" sz="1200" dirty="0">
                <a:latin typeface="Trebuchet MS" pitchFamily="34" charset="0"/>
              </a:rPr>
              <a:t>Bytes</a:t>
            </a:r>
          </a:p>
        </p:txBody>
      </p:sp>
      <p:pic>
        <p:nvPicPr>
          <p:cNvPr id="472163" name="Picture 99"/>
          <p:cNvPicPr>
            <a:picLocks noChangeAspect="1" noChangeArrowheads="1"/>
          </p:cNvPicPr>
          <p:nvPr/>
        </p:nvPicPr>
        <p:blipFill>
          <a:blip r:embed="rId3"/>
          <a:srcRect/>
          <a:stretch>
            <a:fillRect/>
          </a:stretch>
        </p:blipFill>
        <p:spPr bwMode="auto">
          <a:xfrm>
            <a:off x="861105" y="2794562"/>
            <a:ext cx="7888288" cy="1054033"/>
          </a:xfrm>
          <a:prstGeom prst="rect">
            <a:avLst/>
          </a:prstGeom>
          <a:solidFill>
            <a:schemeClr val="accent2">
              <a:alpha val="0"/>
            </a:schemeClr>
          </a:solidFill>
          <a:ln w="9525">
            <a:noFill/>
            <a:miter lim="800000"/>
            <a:headEnd/>
            <a:tailEnd/>
          </a:ln>
        </p:spPr>
      </p:pic>
      <p:sp>
        <p:nvSpPr>
          <p:cNvPr id="472164" name="Line 100"/>
          <p:cNvSpPr>
            <a:spLocks noChangeShapeType="1"/>
          </p:cNvSpPr>
          <p:nvPr/>
        </p:nvSpPr>
        <p:spPr bwMode="auto">
          <a:xfrm flipV="1">
            <a:off x="861105" y="2794562"/>
            <a:ext cx="0" cy="104544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5" name="Line 101"/>
          <p:cNvSpPr>
            <a:spLocks noChangeShapeType="1"/>
          </p:cNvSpPr>
          <p:nvPr/>
        </p:nvSpPr>
        <p:spPr bwMode="auto">
          <a:xfrm>
            <a:off x="861105" y="2794562"/>
            <a:ext cx="78787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6" name="Line 102"/>
          <p:cNvSpPr>
            <a:spLocks noChangeShapeType="1"/>
          </p:cNvSpPr>
          <p:nvPr/>
        </p:nvSpPr>
        <p:spPr bwMode="auto">
          <a:xfrm>
            <a:off x="8739867" y="2794562"/>
            <a:ext cx="0" cy="104544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7" name="Line 103"/>
          <p:cNvSpPr>
            <a:spLocks noChangeShapeType="1"/>
          </p:cNvSpPr>
          <p:nvPr/>
        </p:nvSpPr>
        <p:spPr bwMode="auto">
          <a:xfrm flipH="1">
            <a:off x="861105" y="3840002"/>
            <a:ext cx="78787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8" name="Line 104"/>
          <p:cNvSpPr>
            <a:spLocks noChangeShapeType="1"/>
          </p:cNvSpPr>
          <p:nvPr/>
        </p:nvSpPr>
        <p:spPr bwMode="auto">
          <a:xfrm>
            <a:off x="86110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69" name="Line 105"/>
          <p:cNvSpPr>
            <a:spLocks noChangeShapeType="1"/>
          </p:cNvSpPr>
          <p:nvPr/>
        </p:nvSpPr>
        <p:spPr bwMode="auto">
          <a:xfrm>
            <a:off x="110240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0" name="Line 106"/>
          <p:cNvSpPr>
            <a:spLocks noChangeShapeType="1"/>
          </p:cNvSpPr>
          <p:nvPr/>
        </p:nvSpPr>
        <p:spPr bwMode="auto">
          <a:xfrm>
            <a:off x="134370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1" name="Line 107"/>
          <p:cNvSpPr>
            <a:spLocks noChangeShapeType="1"/>
          </p:cNvSpPr>
          <p:nvPr/>
        </p:nvSpPr>
        <p:spPr bwMode="auto">
          <a:xfrm>
            <a:off x="157548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2" name="Line 108"/>
          <p:cNvSpPr>
            <a:spLocks noChangeShapeType="1"/>
          </p:cNvSpPr>
          <p:nvPr/>
        </p:nvSpPr>
        <p:spPr bwMode="auto">
          <a:xfrm>
            <a:off x="1815192"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3" name="Line 109"/>
          <p:cNvSpPr>
            <a:spLocks noChangeShapeType="1"/>
          </p:cNvSpPr>
          <p:nvPr/>
        </p:nvSpPr>
        <p:spPr bwMode="auto">
          <a:xfrm>
            <a:off x="2056492" y="3840002"/>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4" name="Rectangle 110"/>
          <p:cNvSpPr>
            <a:spLocks noChangeArrowheads="1"/>
          </p:cNvSpPr>
          <p:nvPr/>
        </p:nvSpPr>
        <p:spPr bwMode="auto">
          <a:xfrm>
            <a:off x="1864405" y="3898719"/>
            <a:ext cx="387927"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4.6617</a:t>
            </a:r>
          </a:p>
        </p:txBody>
      </p:sp>
      <p:sp>
        <p:nvSpPr>
          <p:cNvPr id="472175" name="Line 111"/>
          <p:cNvSpPr>
            <a:spLocks noChangeShapeType="1"/>
          </p:cNvSpPr>
          <p:nvPr/>
        </p:nvSpPr>
        <p:spPr bwMode="auto">
          <a:xfrm>
            <a:off x="2297792"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6" name="Line 112"/>
          <p:cNvSpPr>
            <a:spLocks noChangeShapeType="1"/>
          </p:cNvSpPr>
          <p:nvPr/>
        </p:nvSpPr>
        <p:spPr bwMode="auto">
          <a:xfrm>
            <a:off x="252956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7" name="Line 113"/>
          <p:cNvSpPr>
            <a:spLocks noChangeShapeType="1"/>
          </p:cNvSpPr>
          <p:nvPr/>
        </p:nvSpPr>
        <p:spPr bwMode="auto">
          <a:xfrm>
            <a:off x="277086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8" name="Line 114"/>
          <p:cNvSpPr>
            <a:spLocks noChangeShapeType="1"/>
          </p:cNvSpPr>
          <p:nvPr/>
        </p:nvSpPr>
        <p:spPr bwMode="auto">
          <a:xfrm>
            <a:off x="301216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79" name="Line 115"/>
          <p:cNvSpPr>
            <a:spLocks noChangeShapeType="1"/>
          </p:cNvSpPr>
          <p:nvPr/>
        </p:nvSpPr>
        <p:spPr bwMode="auto">
          <a:xfrm>
            <a:off x="325188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0" name="Line 116"/>
          <p:cNvSpPr>
            <a:spLocks noChangeShapeType="1"/>
          </p:cNvSpPr>
          <p:nvPr/>
        </p:nvSpPr>
        <p:spPr bwMode="auto">
          <a:xfrm>
            <a:off x="348365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1" name="Line 117"/>
          <p:cNvSpPr>
            <a:spLocks noChangeShapeType="1"/>
          </p:cNvSpPr>
          <p:nvPr/>
        </p:nvSpPr>
        <p:spPr bwMode="auto">
          <a:xfrm>
            <a:off x="372495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2" name="Line 118"/>
          <p:cNvSpPr>
            <a:spLocks noChangeShapeType="1"/>
          </p:cNvSpPr>
          <p:nvPr/>
        </p:nvSpPr>
        <p:spPr bwMode="auto">
          <a:xfrm>
            <a:off x="396625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3" name="Line 119"/>
          <p:cNvSpPr>
            <a:spLocks noChangeShapeType="1"/>
          </p:cNvSpPr>
          <p:nvPr/>
        </p:nvSpPr>
        <p:spPr bwMode="auto">
          <a:xfrm>
            <a:off x="420755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4" name="Line 120"/>
          <p:cNvSpPr>
            <a:spLocks noChangeShapeType="1"/>
          </p:cNvSpPr>
          <p:nvPr/>
        </p:nvSpPr>
        <p:spPr bwMode="auto">
          <a:xfrm>
            <a:off x="4439330" y="3840002"/>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5" name="Rectangle 121"/>
          <p:cNvSpPr>
            <a:spLocks noChangeArrowheads="1"/>
          </p:cNvSpPr>
          <p:nvPr/>
        </p:nvSpPr>
        <p:spPr bwMode="auto">
          <a:xfrm>
            <a:off x="4247242" y="3898719"/>
            <a:ext cx="387927"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4.6618</a:t>
            </a:r>
          </a:p>
        </p:txBody>
      </p:sp>
      <p:sp>
        <p:nvSpPr>
          <p:cNvPr id="472186" name="Line 122"/>
          <p:cNvSpPr>
            <a:spLocks noChangeShapeType="1"/>
          </p:cNvSpPr>
          <p:nvPr/>
        </p:nvSpPr>
        <p:spPr bwMode="auto">
          <a:xfrm>
            <a:off x="468063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7" name="Line 123"/>
          <p:cNvSpPr>
            <a:spLocks noChangeShapeType="1"/>
          </p:cNvSpPr>
          <p:nvPr/>
        </p:nvSpPr>
        <p:spPr bwMode="auto">
          <a:xfrm>
            <a:off x="4920342"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8" name="Line 124"/>
          <p:cNvSpPr>
            <a:spLocks noChangeShapeType="1"/>
          </p:cNvSpPr>
          <p:nvPr/>
        </p:nvSpPr>
        <p:spPr bwMode="auto">
          <a:xfrm>
            <a:off x="5161642"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89" name="Line 125"/>
          <p:cNvSpPr>
            <a:spLocks noChangeShapeType="1"/>
          </p:cNvSpPr>
          <p:nvPr/>
        </p:nvSpPr>
        <p:spPr bwMode="auto">
          <a:xfrm>
            <a:off x="539341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0" name="Line 126"/>
          <p:cNvSpPr>
            <a:spLocks noChangeShapeType="1"/>
          </p:cNvSpPr>
          <p:nvPr/>
        </p:nvSpPr>
        <p:spPr bwMode="auto">
          <a:xfrm>
            <a:off x="563471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1" name="Line 127"/>
          <p:cNvSpPr>
            <a:spLocks noChangeShapeType="1"/>
          </p:cNvSpPr>
          <p:nvPr/>
        </p:nvSpPr>
        <p:spPr bwMode="auto">
          <a:xfrm>
            <a:off x="587601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2" name="Line 128"/>
          <p:cNvSpPr>
            <a:spLocks noChangeShapeType="1"/>
          </p:cNvSpPr>
          <p:nvPr/>
        </p:nvSpPr>
        <p:spPr bwMode="auto">
          <a:xfrm>
            <a:off x="611731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3" name="Line 129"/>
          <p:cNvSpPr>
            <a:spLocks noChangeShapeType="1"/>
          </p:cNvSpPr>
          <p:nvPr/>
        </p:nvSpPr>
        <p:spPr bwMode="auto">
          <a:xfrm>
            <a:off x="6349092"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4" name="Line 130"/>
          <p:cNvSpPr>
            <a:spLocks noChangeShapeType="1"/>
          </p:cNvSpPr>
          <p:nvPr/>
        </p:nvSpPr>
        <p:spPr bwMode="auto">
          <a:xfrm>
            <a:off x="658880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5" name="Line 131"/>
          <p:cNvSpPr>
            <a:spLocks noChangeShapeType="1"/>
          </p:cNvSpPr>
          <p:nvPr/>
        </p:nvSpPr>
        <p:spPr bwMode="auto">
          <a:xfrm>
            <a:off x="6830105" y="3840002"/>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6" name="Rectangle 132"/>
          <p:cNvSpPr>
            <a:spLocks noChangeArrowheads="1"/>
          </p:cNvSpPr>
          <p:nvPr/>
        </p:nvSpPr>
        <p:spPr bwMode="auto">
          <a:xfrm>
            <a:off x="6638017" y="3898719"/>
            <a:ext cx="387927"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4.6619</a:t>
            </a:r>
          </a:p>
        </p:txBody>
      </p:sp>
      <p:sp>
        <p:nvSpPr>
          <p:cNvPr id="472197" name="Line 133"/>
          <p:cNvSpPr>
            <a:spLocks noChangeShapeType="1"/>
          </p:cNvSpPr>
          <p:nvPr/>
        </p:nvSpPr>
        <p:spPr bwMode="auto">
          <a:xfrm>
            <a:off x="707140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8" name="Line 134"/>
          <p:cNvSpPr>
            <a:spLocks noChangeShapeType="1"/>
          </p:cNvSpPr>
          <p:nvPr/>
        </p:nvSpPr>
        <p:spPr bwMode="auto">
          <a:xfrm>
            <a:off x="730318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199" name="Line 135"/>
          <p:cNvSpPr>
            <a:spLocks noChangeShapeType="1"/>
          </p:cNvSpPr>
          <p:nvPr/>
        </p:nvSpPr>
        <p:spPr bwMode="auto">
          <a:xfrm>
            <a:off x="754448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00" name="Line 136"/>
          <p:cNvSpPr>
            <a:spLocks noChangeShapeType="1"/>
          </p:cNvSpPr>
          <p:nvPr/>
        </p:nvSpPr>
        <p:spPr bwMode="auto">
          <a:xfrm>
            <a:off x="778578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01" name="Line 137"/>
          <p:cNvSpPr>
            <a:spLocks noChangeShapeType="1"/>
          </p:cNvSpPr>
          <p:nvPr/>
        </p:nvSpPr>
        <p:spPr bwMode="auto">
          <a:xfrm>
            <a:off x="8027080"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02" name="Line 138"/>
          <p:cNvSpPr>
            <a:spLocks noChangeShapeType="1"/>
          </p:cNvSpPr>
          <p:nvPr/>
        </p:nvSpPr>
        <p:spPr bwMode="auto">
          <a:xfrm>
            <a:off x="8258855"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03" name="Line 139"/>
          <p:cNvSpPr>
            <a:spLocks noChangeShapeType="1"/>
          </p:cNvSpPr>
          <p:nvPr/>
        </p:nvSpPr>
        <p:spPr bwMode="auto">
          <a:xfrm>
            <a:off x="849856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04" name="Line 140"/>
          <p:cNvSpPr>
            <a:spLocks noChangeShapeType="1"/>
          </p:cNvSpPr>
          <p:nvPr/>
        </p:nvSpPr>
        <p:spPr bwMode="auto">
          <a:xfrm>
            <a:off x="8739867" y="3840002"/>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05" name="Rectangle 141"/>
          <p:cNvSpPr>
            <a:spLocks noChangeArrowheads="1"/>
          </p:cNvSpPr>
          <p:nvPr/>
        </p:nvSpPr>
        <p:spPr bwMode="auto">
          <a:xfrm>
            <a:off x="7099980" y="4016152"/>
            <a:ext cx="1470659" cy="184666"/>
          </a:xfrm>
          <a:prstGeom prst="rect">
            <a:avLst/>
          </a:prstGeom>
          <a:solidFill>
            <a:schemeClr val="accent2">
              <a:alpha val="0"/>
            </a:schemeClr>
          </a:solidFill>
          <a:ln w="9525">
            <a:noFill/>
            <a:miter lim="800000"/>
            <a:headEnd/>
            <a:tailEnd/>
          </a:ln>
        </p:spPr>
        <p:txBody>
          <a:bodyPr wrap="none" lIns="0" tIns="0" rIns="0" bIns="0">
            <a:spAutoFit/>
          </a:bodyPr>
          <a:lstStyle/>
          <a:p>
            <a:r>
              <a:rPr lang="en-US" sz="1200" dirty="0">
                <a:latin typeface="Trebuchet MS" pitchFamily="34" charset="0"/>
              </a:rPr>
              <a:t>Timestamp (seconds</a:t>
            </a:r>
            <a:r>
              <a:rPr lang="en-US" sz="1200" b="0" dirty="0">
                <a:latin typeface="Trebuchet MS" pitchFamily="34" charset="0"/>
              </a:rPr>
              <a:t>)</a:t>
            </a:r>
            <a:endParaRPr lang="en-US" sz="1200" dirty="0">
              <a:latin typeface="Trebuchet MS" pitchFamily="34" charset="0"/>
            </a:endParaRPr>
          </a:p>
        </p:txBody>
      </p:sp>
      <p:sp>
        <p:nvSpPr>
          <p:cNvPr id="472209" name="Line 145"/>
          <p:cNvSpPr>
            <a:spLocks noChangeShapeType="1"/>
          </p:cNvSpPr>
          <p:nvPr/>
        </p:nvSpPr>
        <p:spPr bwMode="auto">
          <a:xfrm flipH="1">
            <a:off x="805542" y="2336287"/>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0" name="Rectangle 146"/>
          <p:cNvSpPr>
            <a:spLocks noChangeArrowheads="1"/>
          </p:cNvSpPr>
          <p:nvPr/>
        </p:nvSpPr>
        <p:spPr bwMode="auto">
          <a:xfrm>
            <a:off x="700767" y="2279003"/>
            <a:ext cx="67326"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0</a:t>
            </a:r>
          </a:p>
        </p:txBody>
      </p:sp>
      <p:sp>
        <p:nvSpPr>
          <p:cNvPr id="472211" name="Line 147"/>
          <p:cNvSpPr>
            <a:spLocks noChangeShapeType="1"/>
          </p:cNvSpPr>
          <p:nvPr/>
        </p:nvSpPr>
        <p:spPr bwMode="auto">
          <a:xfrm flipH="1">
            <a:off x="832530" y="2320534"/>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2" name="Line 148"/>
          <p:cNvSpPr>
            <a:spLocks noChangeShapeType="1"/>
          </p:cNvSpPr>
          <p:nvPr/>
        </p:nvSpPr>
        <p:spPr bwMode="auto">
          <a:xfrm flipH="1">
            <a:off x="832530" y="229475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3" name="Line 149"/>
          <p:cNvSpPr>
            <a:spLocks noChangeShapeType="1"/>
          </p:cNvSpPr>
          <p:nvPr/>
        </p:nvSpPr>
        <p:spPr bwMode="auto">
          <a:xfrm flipH="1">
            <a:off x="832530" y="227757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4" name="Line 150"/>
          <p:cNvSpPr>
            <a:spLocks noChangeShapeType="1"/>
          </p:cNvSpPr>
          <p:nvPr/>
        </p:nvSpPr>
        <p:spPr bwMode="auto">
          <a:xfrm flipH="1">
            <a:off x="805542" y="2261817"/>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5" name="Line 151"/>
          <p:cNvSpPr>
            <a:spLocks noChangeShapeType="1"/>
          </p:cNvSpPr>
          <p:nvPr/>
        </p:nvSpPr>
        <p:spPr bwMode="auto">
          <a:xfrm flipH="1">
            <a:off x="832530" y="223603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6" name="Line 152"/>
          <p:cNvSpPr>
            <a:spLocks noChangeShapeType="1"/>
          </p:cNvSpPr>
          <p:nvPr/>
        </p:nvSpPr>
        <p:spPr bwMode="auto">
          <a:xfrm flipH="1">
            <a:off x="832530" y="2218854"/>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7" name="Line 153"/>
          <p:cNvSpPr>
            <a:spLocks noChangeShapeType="1"/>
          </p:cNvSpPr>
          <p:nvPr/>
        </p:nvSpPr>
        <p:spPr bwMode="auto">
          <a:xfrm flipH="1">
            <a:off x="832530" y="219450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8" name="Line 154"/>
          <p:cNvSpPr>
            <a:spLocks noChangeShapeType="1"/>
          </p:cNvSpPr>
          <p:nvPr/>
        </p:nvSpPr>
        <p:spPr bwMode="auto">
          <a:xfrm flipH="1">
            <a:off x="805542" y="2177323"/>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19" name="Rectangle 155"/>
          <p:cNvSpPr>
            <a:spLocks noChangeArrowheads="1"/>
          </p:cNvSpPr>
          <p:nvPr/>
        </p:nvSpPr>
        <p:spPr bwMode="auto">
          <a:xfrm>
            <a:off x="637267" y="2120038"/>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20</a:t>
            </a:r>
          </a:p>
        </p:txBody>
      </p:sp>
      <p:sp>
        <p:nvSpPr>
          <p:cNvPr id="472220" name="Line 156"/>
          <p:cNvSpPr>
            <a:spLocks noChangeShapeType="1"/>
          </p:cNvSpPr>
          <p:nvPr/>
        </p:nvSpPr>
        <p:spPr bwMode="auto">
          <a:xfrm flipH="1">
            <a:off x="832530" y="2161570"/>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1" name="Line 157"/>
          <p:cNvSpPr>
            <a:spLocks noChangeShapeType="1"/>
          </p:cNvSpPr>
          <p:nvPr/>
        </p:nvSpPr>
        <p:spPr bwMode="auto">
          <a:xfrm flipH="1">
            <a:off x="832530" y="213579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2" name="Line 158"/>
          <p:cNvSpPr>
            <a:spLocks noChangeShapeType="1"/>
          </p:cNvSpPr>
          <p:nvPr/>
        </p:nvSpPr>
        <p:spPr bwMode="auto">
          <a:xfrm flipH="1">
            <a:off x="832530" y="211860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3" name="Line 159"/>
          <p:cNvSpPr>
            <a:spLocks noChangeShapeType="1"/>
          </p:cNvSpPr>
          <p:nvPr/>
        </p:nvSpPr>
        <p:spPr bwMode="auto">
          <a:xfrm flipH="1">
            <a:off x="805542" y="2102853"/>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4" name="Line 160"/>
          <p:cNvSpPr>
            <a:spLocks noChangeShapeType="1"/>
          </p:cNvSpPr>
          <p:nvPr/>
        </p:nvSpPr>
        <p:spPr bwMode="auto">
          <a:xfrm flipH="1">
            <a:off x="832530" y="207707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5" name="Line 161"/>
          <p:cNvSpPr>
            <a:spLocks noChangeShapeType="1"/>
          </p:cNvSpPr>
          <p:nvPr/>
        </p:nvSpPr>
        <p:spPr bwMode="auto">
          <a:xfrm flipH="1">
            <a:off x="832530" y="2059890"/>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6" name="Line 162"/>
          <p:cNvSpPr>
            <a:spLocks noChangeShapeType="1"/>
          </p:cNvSpPr>
          <p:nvPr/>
        </p:nvSpPr>
        <p:spPr bwMode="auto">
          <a:xfrm flipH="1">
            <a:off x="832530" y="204413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7" name="Line 163"/>
          <p:cNvSpPr>
            <a:spLocks noChangeShapeType="1"/>
          </p:cNvSpPr>
          <p:nvPr/>
        </p:nvSpPr>
        <p:spPr bwMode="auto">
          <a:xfrm flipH="1">
            <a:off x="805542" y="2018359"/>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28" name="Rectangle 164"/>
          <p:cNvSpPr>
            <a:spLocks noChangeArrowheads="1"/>
          </p:cNvSpPr>
          <p:nvPr/>
        </p:nvSpPr>
        <p:spPr bwMode="auto">
          <a:xfrm>
            <a:off x="637267" y="1961074"/>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40</a:t>
            </a:r>
          </a:p>
        </p:txBody>
      </p:sp>
      <p:sp>
        <p:nvSpPr>
          <p:cNvPr id="472229" name="Line 165"/>
          <p:cNvSpPr>
            <a:spLocks noChangeShapeType="1"/>
          </p:cNvSpPr>
          <p:nvPr/>
        </p:nvSpPr>
        <p:spPr bwMode="auto">
          <a:xfrm flipH="1">
            <a:off x="832530" y="200260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0" name="Line 166"/>
          <p:cNvSpPr>
            <a:spLocks noChangeShapeType="1"/>
          </p:cNvSpPr>
          <p:nvPr/>
        </p:nvSpPr>
        <p:spPr bwMode="auto">
          <a:xfrm flipH="1">
            <a:off x="832530" y="1985420"/>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1" name="Line 167"/>
          <p:cNvSpPr>
            <a:spLocks noChangeShapeType="1"/>
          </p:cNvSpPr>
          <p:nvPr/>
        </p:nvSpPr>
        <p:spPr bwMode="auto">
          <a:xfrm flipH="1">
            <a:off x="832530" y="195964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2" name="Line 168"/>
          <p:cNvSpPr>
            <a:spLocks noChangeShapeType="1"/>
          </p:cNvSpPr>
          <p:nvPr/>
        </p:nvSpPr>
        <p:spPr bwMode="auto">
          <a:xfrm flipH="1">
            <a:off x="805542" y="1943889"/>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3" name="Line 169"/>
          <p:cNvSpPr>
            <a:spLocks noChangeShapeType="1"/>
          </p:cNvSpPr>
          <p:nvPr/>
        </p:nvSpPr>
        <p:spPr bwMode="auto">
          <a:xfrm flipH="1">
            <a:off x="832530" y="191811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4" name="Line 170"/>
          <p:cNvSpPr>
            <a:spLocks noChangeShapeType="1"/>
          </p:cNvSpPr>
          <p:nvPr/>
        </p:nvSpPr>
        <p:spPr bwMode="auto">
          <a:xfrm flipH="1">
            <a:off x="832530" y="190092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5" name="Line 171"/>
          <p:cNvSpPr>
            <a:spLocks noChangeShapeType="1"/>
          </p:cNvSpPr>
          <p:nvPr/>
        </p:nvSpPr>
        <p:spPr bwMode="auto">
          <a:xfrm flipH="1">
            <a:off x="832530" y="188517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6" name="Line 172"/>
          <p:cNvSpPr>
            <a:spLocks noChangeShapeType="1"/>
          </p:cNvSpPr>
          <p:nvPr/>
        </p:nvSpPr>
        <p:spPr bwMode="auto">
          <a:xfrm flipH="1">
            <a:off x="805542" y="1859394"/>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7" name="Rectangle 173"/>
          <p:cNvSpPr>
            <a:spLocks noChangeArrowheads="1"/>
          </p:cNvSpPr>
          <p:nvPr/>
        </p:nvSpPr>
        <p:spPr bwMode="auto">
          <a:xfrm>
            <a:off x="637267" y="1800678"/>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60</a:t>
            </a:r>
          </a:p>
        </p:txBody>
      </p:sp>
      <p:sp>
        <p:nvSpPr>
          <p:cNvPr id="472238" name="Line 174"/>
          <p:cNvSpPr>
            <a:spLocks noChangeShapeType="1"/>
          </p:cNvSpPr>
          <p:nvPr/>
        </p:nvSpPr>
        <p:spPr bwMode="auto">
          <a:xfrm flipH="1">
            <a:off x="832530" y="184364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39" name="Line 175"/>
          <p:cNvSpPr>
            <a:spLocks noChangeShapeType="1"/>
          </p:cNvSpPr>
          <p:nvPr/>
        </p:nvSpPr>
        <p:spPr bwMode="auto">
          <a:xfrm flipH="1">
            <a:off x="832530" y="182645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0" name="Line 176"/>
          <p:cNvSpPr>
            <a:spLocks noChangeShapeType="1"/>
          </p:cNvSpPr>
          <p:nvPr/>
        </p:nvSpPr>
        <p:spPr bwMode="auto">
          <a:xfrm flipH="1">
            <a:off x="832530" y="180067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1" name="Line 177"/>
          <p:cNvSpPr>
            <a:spLocks noChangeShapeType="1"/>
          </p:cNvSpPr>
          <p:nvPr/>
        </p:nvSpPr>
        <p:spPr bwMode="auto">
          <a:xfrm flipH="1">
            <a:off x="805542" y="1784925"/>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2" name="Line 178"/>
          <p:cNvSpPr>
            <a:spLocks noChangeShapeType="1"/>
          </p:cNvSpPr>
          <p:nvPr/>
        </p:nvSpPr>
        <p:spPr bwMode="auto">
          <a:xfrm flipH="1">
            <a:off x="832530" y="176773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3" name="Line 179"/>
          <p:cNvSpPr>
            <a:spLocks noChangeShapeType="1"/>
          </p:cNvSpPr>
          <p:nvPr/>
        </p:nvSpPr>
        <p:spPr bwMode="auto">
          <a:xfrm flipH="1">
            <a:off x="832530" y="174196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4" name="Line 180"/>
          <p:cNvSpPr>
            <a:spLocks noChangeShapeType="1"/>
          </p:cNvSpPr>
          <p:nvPr/>
        </p:nvSpPr>
        <p:spPr bwMode="auto">
          <a:xfrm flipH="1">
            <a:off x="832530" y="172620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5" name="Line 181"/>
          <p:cNvSpPr>
            <a:spLocks noChangeShapeType="1"/>
          </p:cNvSpPr>
          <p:nvPr/>
        </p:nvSpPr>
        <p:spPr bwMode="auto">
          <a:xfrm flipH="1">
            <a:off x="805542" y="1709023"/>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6" name="Rectangle 182"/>
          <p:cNvSpPr>
            <a:spLocks noChangeArrowheads="1"/>
          </p:cNvSpPr>
          <p:nvPr/>
        </p:nvSpPr>
        <p:spPr bwMode="auto">
          <a:xfrm>
            <a:off x="637267" y="1650306"/>
            <a:ext cx="134652"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80</a:t>
            </a:r>
          </a:p>
        </p:txBody>
      </p:sp>
      <p:sp>
        <p:nvSpPr>
          <p:cNvPr id="472247" name="Line 183"/>
          <p:cNvSpPr>
            <a:spLocks noChangeShapeType="1"/>
          </p:cNvSpPr>
          <p:nvPr/>
        </p:nvSpPr>
        <p:spPr bwMode="auto">
          <a:xfrm flipH="1">
            <a:off x="832530" y="168467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8" name="Line 184"/>
          <p:cNvSpPr>
            <a:spLocks noChangeShapeType="1"/>
          </p:cNvSpPr>
          <p:nvPr/>
        </p:nvSpPr>
        <p:spPr bwMode="auto">
          <a:xfrm flipH="1">
            <a:off x="832530" y="166749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49" name="Line 185"/>
          <p:cNvSpPr>
            <a:spLocks noChangeShapeType="1"/>
          </p:cNvSpPr>
          <p:nvPr/>
        </p:nvSpPr>
        <p:spPr bwMode="auto">
          <a:xfrm flipH="1">
            <a:off x="832530" y="1641714"/>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0" name="Line 186"/>
          <p:cNvSpPr>
            <a:spLocks noChangeShapeType="1"/>
          </p:cNvSpPr>
          <p:nvPr/>
        </p:nvSpPr>
        <p:spPr bwMode="auto">
          <a:xfrm flipH="1">
            <a:off x="805542" y="1625961"/>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1" name="Line 187"/>
          <p:cNvSpPr>
            <a:spLocks noChangeShapeType="1"/>
          </p:cNvSpPr>
          <p:nvPr/>
        </p:nvSpPr>
        <p:spPr bwMode="auto">
          <a:xfrm flipH="1">
            <a:off x="832530" y="1608775"/>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2" name="Line 188"/>
          <p:cNvSpPr>
            <a:spLocks noChangeShapeType="1"/>
          </p:cNvSpPr>
          <p:nvPr/>
        </p:nvSpPr>
        <p:spPr bwMode="auto">
          <a:xfrm flipH="1">
            <a:off x="832530" y="158299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3" name="Line 189"/>
          <p:cNvSpPr>
            <a:spLocks noChangeShapeType="1"/>
          </p:cNvSpPr>
          <p:nvPr/>
        </p:nvSpPr>
        <p:spPr bwMode="auto">
          <a:xfrm flipH="1">
            <a:off x="832530" y="1567244"/>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4" name="Line 190"/>
          <p:cNvSpPr>
            <a:spLocks noChangeShapeType="1"/>
          </p:cNvSpPr>
          <p:nvPr/>
        </p:nvSpPr>
        <p:spPr bwMode="auto">
          <a:xfrm flipH="1">
            <a:off x="805542" y="1550059"/>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5" name="Rectangle 191"/>
          <p:cNvSpPr>
            <a:spLocks noChangeArrowheads="1"/>
          </p:cNvSpPr>
          <p:nvPr/>
        </p:nvSpPr>
        <p:spPr bwMode="auto">
          <a:xfrm>
            <a:off x="575355" y="1491342"/>
            <a:ext cx="201978"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100</a:t>
            </a:r>
          </a:p>
        </p:txBody>
      </p:sp>
      <p:sp>
        <p:nvSpPr>
          <p:cNvPr id="472256" name="Line 192"/>
          <p:cNvSpPr>
            <a:spLocks noChangeShapeType="1"/>
          </p:cNvSpPr>
          <p:nvPr/>
        </p:nvSpPr>
        <p:spPr bwMode="auto">
          <a:xfrm flipH="1">
            <a:off x="832530" y="152571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7" name="Line 193"/>
          <p:cNvSpPr>
            <a:spLocks noChangeShapeType="1"/>
          </p:cNvSpPr>
          <p:nvPr/>
        </p:nvSpPr>
        <p:spPr bwMode="auto">
          <a:xfrm flipH="1">
            <a:off x="832530" y="150852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8" name="Line 194"/>
          <p:cNvSpPr>
            <a:spLocks noChangeShapeType="1"/>
          </p:cNvSpPr>
          <p:nvPr/>
        </p:nvSpPr>
        <p:spPr bwMode="auto">
          <a:xfrm flipH="1">
            <a:off x="832530" y="1491342"/>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59" name="Line 195"/>
          <p:cNvSpPr>
            <a:spLocks noChangeShapeType="1"/>
          </p:cNvSpPr>
          <p:nvPr/>
        </p:nvSpPr>
        <p:spPr bwMode="auto">
          <a:xfrm flipH="1">
            <a:off x="805542" y="1466996"/>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0" name="Line 196"/>
          <p:cNvSpPr>
            <a:spLocks noChangeShapeType="1"/>
          </p:cNvSpPr>
          <p:nvPr/>
        </p:nvSpPr>
        <p:spPr bwMode="auto">
          <a:xfrm flipH="1">
            <a:off x="832530" y="1449811"/>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1" name="Line 197"/>
          <p:cNvSpPr>
            <a:spLocks noChangeShapeType="1"/>
          </p:cNvSpPr>
          <p:nvPr/>
        </p:nvSpPr>
        <p:spPr bwMode="auto">
          <a:xfrm flipH="1">
            <a:off x="832530" y="1432626"/>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2" name="Line 198"/>
          <p:cNvSpPr>
            <a:spLocks noChangeShapeType="1"/>
          </p:cNvSpPr>
          <p:nvPr/>
        </p:nvSpPr>
        <p:spPr bwMode="auto">
          <a:xfrm flipH="1">
            <a:off x="832530" y="1408280"/>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3" name="Line 199"/>
          <p:cNvSpPr>
            <a:spLocks noChangeShapeType="1"/>
          </p:cNvSpPr>
          <p:nvPr/>
        </p:nvSpPr>
        <p:spPr bwMode="auto">
          <a:xfrm flipH="1">
            <a:off x="805542" y="1391095"/>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4" name="Rectangle 200"/>
          <p:cNvSpPr>
            <a:spLocks noChangeArrowheads="1"/>
          </p:cNvSpPr>
          <p:nvPr/>
        </p:nvSpPr>
        <p:spPr bwMode="auto">
          <a:xfrm>
            <a:off x="575355" y="1332378"/>
            <a:ext cx="201978"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120</a:t>
            </a:r>
          </a:p>
        </p:txBody>
      </p:sp>
      <p:sp>
        <p:nvSpPr>
          <p:cNvPr id="472265" name="Line 201"/>
          <p:cNvSpPr>
            <a:spLocks noChangeShapeType="1"/>
          </p:cNvSpPr>
          <p:nvPr/>
        </p:nvSpPr>
        <p:spPr bwMode="auto">
          <a:xfrm flipH="1">
            <a:off x="832530" y="1366749"/>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6" name="Line 202"/>
          <p:cNvSpPr>
            <a:spLocks noChangeShapeType="1"/>
          </p:cNvSpPr>
          <p:nvPr/>
        </p:nvSpPr>
        <p:spPr bwMode="auto">
          <a:xfrm flipH="1">
            <a:off x="832530" y="1349563"/>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7" name="Line 203"/>
          <p:cNvSpPr>
            <a:spLocks noChangeShapeType="1"/>
          </p:cNvSpPr>
          <p:nvPr/>
        </p:nvSpPr>
        <p:spPr bwMode="auto">
          <a:xfrm flipH="1">
            <a:off x="832530" y="1332378"/>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8" name="Line 204"/>
          <p:cNvSpPr>
            <a:spLocks noChangeShapeType="1"/>
          </p:cNvSpPr>
          <p:nvPr/>
        </p:nvSpPr>
        <p:spPr bwMode="auto">
          <a:xfrm flipH="1">
            <a:off x="805542" y="1308032"/>
            <a:ext cx="555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69" name="Line 205"/>
          <p:cNvSpPr>
            <a:spLocks noChangeShapeType="1"/>
          </p:cNvSpPr>
          <p:nvPr/>
        </p:nvSpPr>
        <p:spPr bwMode="auto">
          <a:xfrm flipH="1">
            <a:off x="832530" y="1290847"/>
            <a:ext cx="28575"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0" name="Rectangle 206"/>
          <p:cNvSpPr>
            <a:spLocks noChangeArrowheads="1"/>
          </p:cNvSpPr>
          <p:nvPr/>
        </p:nvSpPr>
        <p:spPr bwMode="auto">
          <a:xfrm rot="16200000">
            <a:off x="294171" y="1685432"/>
            <a:ext cx="368691" cy="184666"/>
          </a:xfrm>
          <a:prstGeom prst="rect">
            <a:avLst/>
          </a:prstGeom>
          <a:solidFill>
            <a:schemeClr val="accent2">
              <a:alpha val="0"/>
            </a:schemeClr>
          </a:solidFill>
          <a:ln w="9525">
            <a:noFill/>
            <a:miter lim="800000"/>
            <a:headEnd/>
            <a:tailEnd/>
          </a:ln>
        </p:spPr>
        <p:txBody>
          <a:bodyPr wrap="none" lIns="0" tIns="0" rIns="0" bIns="0">
            <a:spAutoFit/>
          </a:bodyPr>
          <a:lstStyle/>
          <a:p>
            <a:r>
              <a:rPr lang="en-US" sz="1200" dirty="0">
                <a:latin typeface="Trebuchet MS" pitchFamily="34" charset="0"/>
              </a:rPr>
              <a:t>Bytes</a:t>
            </a:r>
          </a:p>
        </p:txBody>
      </p:sp>
      <p:pic>
        <p:nvPicPr>
          <p:cNvPr id="472271" name="Picture 207"/>
          <p:cNvPicPr>
            <a:picLocks noChangeAspect="1" noChangeArrowheads="1"/>
          </p:cNvPicPr>
          <p:nvPr/>
        </p:nvPicPr>
        <p:blipFill>
          <a:blip r:embed="rId4"/>
          <a:srcRect/>
          <a:stretch>
            <a:fillRect/>
          </a:stretch>
        </p:blipFill>
        <p:spPr bwMode="auto">
          <a:xfrm>
            <a:off x="861105" y="1290847"/>
            <a:ext cx="7888288" cy="1054033"/>
          </a:xfrm>
          <a:prstGeom prst="rect">
            <a:avLst/>
          </a:prstGeom>
          <a:solidFill>
            <a:schemeClr val="accent2">
              <a:alpha val="0"/>
            </a:schemeClr>
          </a:solidFill>
          <a:ln w="9525">
            <a:noFill/>
            <a:miter lim="800000"/>
            <a:headEnd/>
            <a:tailEnd/>
          </a:ln>
        </p:spPr>
      </p:pic>
      <p:sp>
        <p:nvSpPr>
          <p:cNvPr id="472272" name="Line 208"/>
          <p:cNvSpPr>
            <a:spLocks noChangeShapeType="1"/>
          </p:cNvSpPr>
          <p:nvPr/>
        </p:nvSpPr>
        <p:spPr bwMode="auto">
          <a:xfrm flipV="1">
            <a:off x="861105" y="1290847"/>
            <a:ext cx="0" cy="104544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3" name="Line 209"/>
          <p:cNvSpPr>
            <a:spLocks noChangeShapeType="1"/>
          </p:cNvSpPr>
          <p:nvPr/>
        </p:nvSpPr>
        <p:spPr bwMode="auto">
          <a:xfrm>
            <a:off x="861105" y="1290847"/>
            <a:ext cx="78787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4" name="Line 210"/>
          <p:cNvSpPr>
            <a:spLocks noChangeShapeType="1"/>
          </p:cNvSpPr>
          <p:nvPr/>
        </p:nvSpPr>
        <p:spPr bwMode="auto">
          <a:xfrm>
            <a:off x="8739867" y="1290847"/>
            <a:ext cx="0" cy="104544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5" name="Line 211"/>
          <p:cNvSpPr>
            <a:spLocks noChangeShapeType="1"/>
          </p:cNvSpPr>
          <p:nvPr/>
        </p:nvSpPr>
        <p:spPr bwMode="auto">
          <a:xfrm flipH="1">
            <a:off x="861105" y="2336287"/>
            <a:ext cx="7878763" cy="0"/>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6" name="Line 212"/>
          <p:cNvSpPr>
            <a:spLocks noChangeShapeType="1"/>
          </p:cNvSpPr>
          <p:nvPr/>
        </p:nvSpPr>
        <p:spPr bwMode="auto">
          <a:xfrm>
            <a:off x="86110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7" name="Line 213"/>
          <p:cNvSpPr>
            <a:spLocks noChangeShapeType="1"/>
          </p:cNvSpPr>
          <p:nvPr/>
        </p:nvSpPr>
        <p:spPr bwMode="auto">
          <a:xfrm>
            <a:off x="1111930"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78" name="Rectangle 214"/>
          <p:cNvSpPr>
            <a:spLocks noChangeArrowheads="1"/>
          </p:cNvSpPr>
          <p:nvPr/>
        </p:nvSpPr>
        <p:spPr bwMode="auto">
          <a:xfrm>
            <a:off x="1024617"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4.4</a:t>
            </a:r>
          </a:p>
        </p:txBody>
      </p:sp>
      <p:sp>
        <p:nvSpPr>
          <p:cNvPr id="472279" name="Line 215"/>
          <p:cNvSpPr>
            <a:spLocks noChangeShapeType="1"/>
          </p:cNvSpPr>
          <p:nvPr/>
        </p:nvSpPr>
        <p:spPr bwMode="auto">
          <a:xfrm>
            <a:off x="1351642"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0" name="Line 216"/>
          <p:cNvSpPr>
            <a:spLocks noChangeShapeType="1"/>
          </p:cNvSpPr>
          <p:nvPr/>
        </p:nvSpPr>
        <p:spPr bwMode="auto">
          <a:xfrm>
            <a:off x="160246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1" name="Line 217"/>
          <p:cNvSpPr>
            <a:spLocks noChangeShapeType="1"/>
          </p:cNvSpPr>
          <p:nvPr/>
        </p:nvSpPr>
        <p:spPr bwMode="auto">
          <a:xfrm>
            <a:off x="184376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2" name="Line 218"/>
          <p:cNvSpPr>
            <a:spLocks noChangeShapeType="1"/>
          </p:cNvSpPr>
          <p:nvPr/>
        </p:nvSpPr>
        <p:spPr bwMode="auto">
          <a:xfrm>
            <a:off x="2094592"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3" name="Rectangle 219"/>
          <p:cNvSpPr>
            <a:spLocks noChangeArrowheads="1"/>
          </p:cNvSpPr>
          <p:nvPr/>
        </p:nvSpPr>
        <p:spPr bwMode="auto">
          <a:xfrm>
            <a:off x="2007280"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4.5</a:t>
            </a:r>
          </a:p>
        </p:txBody>
      </p:sp>
      <p:sp>
        <p:nvSpPr>
          <p:cNvPr id="472284" name="Line 220"/>
          <p:cNvSpPr>
            <a:spLocks noChangeShapeType="1"/>
          </p:cNvSpPr>
          <p:nvPr/>
        </p:nvSpPr>
        <p:spPr bwMode="auto">
          <a:xfrm>
            <a:off x="233430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5" name="Line 221"/>
          <p:cNvSpPr>
            <a:spLocks noChangeShapeType="1"/>
          </p:cNvSpPr>
          <p:nvPr/>
        </p:nvSpPr>
        <p:spPr bwMode="auto">
          <a:xfrm>
            <a:off x="2585130"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6" name="Line 222"/>
          <p:cNvSpPr>
            <a:spLocks noChangeShapeType="1"/>
          </p:cNvSpPr>
          <p:nvPr/>
        </p:nvSpPr>
        <p:spPr bwMode="auto">
          <a:xfrm>
            <a:off x="283595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7" name="Line 223"/>
          <p:cNvSpPr>
            <a:spLocks noChangeShapeType="1"/>
          </p:cNvSpPr>
          <p:nvPr/>
        </p:nvSpPr>
        <p:spPr bwMode="auto">
          <a:xfrm>
            <a:off x="3075667"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88" name="Rectangle 224"/>
          <p:cNvSpPr>
            <a:spLocks noChangeArrowheads="1"/>
          </p:cNvSpPr>
          <p:nvPr/>
        </p:nvSpPr>
        <p:spPr bwMode="auto">
          <a:xfrm>
            <a:off x="2988355"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4.6</a:t>
            </a:r>
          </a:p>
        </p:txBody>
      </p:sp>
      <p:sp>
        <p:nvSpPr>
          <p:cNvPr id="472289" name="Line 225"/>
          <p:cNvSpPr>
            <a:spLocks noChangeShapeType="1"/>
          </p:cNvSpPr>
          <p:nvPr/>
        </p:nvSpPr>
        <p:spPr bwMode="auto">
          <a:xfrm>
            <a:off x="3326492"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0" name="Line 226"/>
          <p:cNvSpPr>
            <a:spLocks noChangeShapeType="1"/>
          </p:cNvSpPr>
          <p:nvPr/>
        </p:nvSpPr>
        <p:spPr bwMode="auto">
          <a:xfrm>
            <a:off x="3567792"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1" name="Line 227"/>
          <p:cNvSpPr>
            <a:spLocks noChangeShapeType="1"/>
          </p:cNvSpPr>
          <p:nvPr/>
        </p:nvSpPr>
        <p:spPr bwMode="auto">
          <a:xfrm>
            <a:off x="381861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2" name="Line 228"/>
          <p:cNvSpPr>
            <a:spLocks noChangeShapeType="1"/>
          </p:cNvSpPr>
          <p:nvPr/>
        </p:nvSpPr>
        <p:spPr bwMode="auto">
          <a:xfrm>
            <a:off x="4058330"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3" name="Rectangle 229"/>
          <p:cNvSpPr>
            <a:spLocks noChangeArrowheads="1"/>
          </p:cNvSpPr>
          <p:nvPr/>
        </p:nvSpPr>
        <p:spPr bwMode="auto">
          <a:xfrm>
            <a:off x="3971017"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4.7</a:t>
            </a:r>
          </a:p>
        </p:txBody>
      </p:sp>
      <p:sp>
        <p:nvSpPr>
          <p:cNvPr id="472294" name="Line 230"/>
          <p:cNvSpPr>
            <a:spLocks noChangeShapeType="1"/>
          </p:cNvSpPr>
          <p:nvPr/>
        </p:nvSpPr>
        <p:spPr bwMode="auto">
          <a:xfrm>
            <a:off x="430915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5" name="Line 231"/>
          <p:cNvSpPr>
            <a:spLocks noChangeShapeType="1"/>
          </p:cNvSpPr>
          <p:nvPr/>
        </p:nvSpPr>
        <p:spPr bwMode="auto">
          <a:xfrm>
            <a:off x="455045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6" name="Line 232"/>
          <p:cNvSpPr>
            <a:spLocks noChangeShapeType="1"/>
          </p:cNvSpPr>
          <p:nvPr/>
        </p:nvSpPr>
        <p:spPr bwMode="auto">
          <a:xfrm>
            <a:off x="4801280"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7" name="Line 233"/>
          <p:cNvSpPr>
            <a:spLocks noChangeShapeType="1"/>
          </p:cNvSpPr>
          <p:nvPr/>
        </p:nvSpPr>
        <p:spPr bwMode="auto">
          <a:xfrm>
            <a:off x="5050517"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298" name="Rectangle 234"/>
          <p:cNvSpPr>
            <a:spLocks noChangeArrowheads="1"/>
          </p:cNvSpPr>
          <p:nvPr/>
        </p:nvSpPr>
        <p:spPr bwMode="auto">
          <a:xfrm>
            <a:off x="4963205"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4.8</a:t>
            </a:r>
          </a:p>
        </p:txBody>
      </p:sp>
      <p:sp>
        <p:nvSpPr>
          <p:cNvPr id="472299" name="Line 235"/>
          <p:cNvSpPr>
            <a:spLocks noChangeShapeType="1"/>
          </p:cNvSpPr>
          <p:nvPr/>
        </p:nvSpPr>
        <p:spPr bwMode="auto">
          <a:xfrm>
            <a:off x="529181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0" name="Line 236"/>
          <p:cNvSpPr>
            <a:spLocks noChangeShapeType="1"/>
          </p:cNvSpPr>
          <p:nvPr/>
        </p:nvSpPr>
        <p:spPr bwMode="auto">
          <a:xfrm>
            <a:off x="5542642"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1" name="Line 237"/>
          <p:cNvSpPr>
            <a:spLocks noChangeShapeType="1"/>
          </p:cNvSpPr>
          <p:nvPr/>
        </p:nvSpPr>
        <p:spPr bwMode="auto">
          <a:xfrm>
            <a:off x="578235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2" name="Line 238"/>
          <p:cNvSpPr>
            <a:spLocks noChangeShapeType="1"/>
          </p:cNvSpPr>
          <p:nvPr/>
        </p:nvSpPr>
        <p:spPr bwMode="auto">
          <a:xfrm>
            <a:off x="6033180"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3" name="Rectangle 239"/>
          <p:cNvSpPr>
            <a:spLocks noChangeArrowheads="1"/>
          </p:cNvSpPr>
          <p:nvPr/>
        </p:nvSpPr>
        <p:spPr bwMode="auto">
          <a:xfrm>
            <a:off x="5945867"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4.9</a:t>
            </a:r>
          </a:p>
        </p:txBody>
      </p:sp>
      <p:sp>
        <p:nvSpPr>
          <p:cNvPr id="472304" name="Line 240"/>
          <p:cNvSpPr>
            <a:spLocks noChangeShapeType="1"/>
          </p:cNvSpPr>
          <p:nvPr/>
        </p:nvSpPr>
        <p:spPr bwMode="auto">
          <a:xfrm>
            <a:off x="6274480"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5" name="Line 241"/>
          <p:cNvSpPr>
            <a:spLocks noChangeShapeType="1"/>
          </p:cNvSpPr>
          <p:nvPr/>
        </p:nvSpPr>
        <p:spPr bwMode="auto">
          <a:xfrm>
            <a:off x="652530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6" name="Line 242"/>
          <p:cNvSpPr>
            <a:spLocks noChangeShapeType="1"/>
          </p:cNvSpPr>
          <p:nvPr/>
        </p:nvSpPr>
        <p:spPr bwMode="auto">
          <a:xfrm>
            <a:off x="6774542"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7" name="Line 243"/>
          <p:cNvSpPr>
            <a:spLocks noChangeShapeType="1"/>
          </p:cNvSpPr>
          <p:nvPr/>
        </p:nvSpPr>
        <p:spPr bwMode="auto">
          <a:xfrm>
            <a:off x="7015842"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08" name="Rectangle 244"/>
          <p:cNvSpPr>
            <a:spLocks noChangeArrowheads="1"/>
          </p:cNvSpPr>
          <p:nvPr/>
        </p:nvSpPr>
        <p:spPr bwMode="auto">
          <a:xfrm>
            <a:off x="6980917" y="2395004"/>
            <a:ext cx="67326"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a:latin typeface="Trebuchet MS" pitchFamily="34" charset="0"/>
              </a:rPr>
              <a:t>5</a:t>
            </a:r>
          </a:p>
        </p:txBody>
      </p:sp>
      <p:sp>
        <p:nvSpPr>
          <p:cNvPr id="472309" name="Line 245"/>
          <p:cNvSpPr>
            <a:spLocks noChangeShapeType="1"/>
          </p:cNvSpPr>
          <p:nvPr/>
        </p:nvSpPr>
        <p:spPr bwMode="auto">
          <a:xfrm>
            <a:off x="726666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0" name="Line 246"/>
          <p:cNvSpPr>
            <a:spLocks noChangeShapeType="1"/>
          </p:cNvSpPr>
          <p:nvPr/>
        </p:nvSpPr>
        <p:spPr bwMode="auto">
          <a:xfrm>
            <a:off x="750796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1" name="Line 247"/>
          <p:cNvSpPr>
            <a:spLocks noChangeShapeType="1"/>
          </p:cNvSpPr>
          <p:nvPr/>
        </p:nvSpPr>
        <p:spPr bwMode="auto">
          <a:xfrm>
            <a:off x="7757205"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2" name="Line 248"/>
          <p:cNvSpPr>
            <a:spLocks noChangeShapeType="1"/>
          </p:cNvSpPr>
          <p:nvPr/>
        </p:nvSpPr>
        <p:spPr bwMode="auto">
          <a:xfrm>
            <a:off x="7998505" y="2336287"/>
            <a:ext cx="0" cy="50124"/>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3" name="Rectangle 249"/>
          <p:cNvSpPr>
            <a:spLocks noChangeArrowheads="1"/>
          </p:cNvSpPr>
          <p:nvPr/>
        </p:nvSpPr>
        <p:spPr bwMode="auto">
          <a:xfrm>
            <a:off x="7911192" y="2395004"/>
            <a:ext cx="181140" cy="153888"/>
          </a:xfrm>
          <a:prstGeom prst="rect">
            <a:avLst/>
          </a:prstGeom>
          <a:solidFill>
            <a:schemeClr val="accent2">
              <a:alpha val="0"/>
            </a:schemeClr>
          </a:solidFill>
          <a:ln w="9525">
            <a:noFill/>
            <a:miter lim="800000"/>
            <a:headEnd/>
            <a:tailEnd/>
          </a:ln>
        </p:spPr>
        <p:txBody>
          <a:bodyPr wrap="none" lIns="0" tIns="0" rIns="0" bIns="0">
            <a:spAutoFit/>
          </a:bodyPr>
          <a:lstStyle/>
          <a:p>
            <a:r>
              <a:rPr lang="en-US" sz="1000" b="0" dirty="0">
                <a:latin typeface="Trebuchet MS" pitchFamily="34" charset="0"/>
              </a:rPr>
              <a:t>5.1</a:t>
            </a:r>
          </a:p>
        </p:txBody>
      </p:sp>
      <p:sp>
        <p:nvSpPr>
          <p:cNvPr id="472314" name="Line 250"/>
          <p:cNvSpPr>
            <a:spLocks noChangeShapeType="1"/>
          </p:cNvSpPr>
          <p:nvPr/>
        </p:nvSpPr>
        <p:spPr bwMode="auto">
          <a:xfrm>
            <a:off x="8249330"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5" name="Line 251"/>
          <p:cNvSpPr>
            <a:spLocks noChangeShapeType="1"/>
          </p:cNvSpPr>
          <p:nvPr/>
        </p:nvSpPr>
        <p:spPr bwMode="auto">
          <a:xfrm>
            <a:off x="8490630"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6" name="Line 252"/>
          <p:cNvSpPr>
            <a:spLocks noChangeShapeType="1"/>
          </p:cNvSpPr>
          <p:nvPr/>
        </p:nvSpPr>
        <p:spPr bwMode="auto">
          <a:xfrm>
            <a:off x="8739867" y="2336287"/>
            <a:ext cx="0" cy="25778"/>
          </a:xfrm>
          <a:prstGeom prst="line">
            <a:avLst/>
          </a:prstGeom>
          <a:solidFill>
            <a:schemeClr val="accent2">
              <a:alpha val="0"/>
            </a:schemeClr>
          </a:solidFill>
          <a:ln w="9525">
            <a:solidFill>
              <a:srgbClr val="000000"/>
            </a:solidFill>
            <a:round/>
            <a:headEnd/>
            <a:tailEnd/>
          </a:ln>
        </p:spPr>
        <p:txBody>
          <a:bodyPr/>
          <a:lstStyle/>
          <a:p>
            <a:endParaRPr lang="en-US"/>
          </a:p>
        </p:txBody>
      </p:sp>
      <p:sp>
        <p:nvSpPr>
          <p:cNvPr id="472317" name="Rectangle 253"/>
          <p:cNvSpPr>
            <a:spLocks noChangeArrowheads="1"/>
          </p:cNvSpPr>
          <p:nvPr/>
        </p:nvSpPr>
        <p:spPr bwMode="auto">
          <a:xfrm>
            <a:off x="7146017" y="2521029"/>
            <a:ext cx="1470659" cy="184666"/>
          </a:xfrm>
          <a:prstGeom prst="rect">
            <a:avLst/>
          </a:prstGeom>
          <a:solidFill>
            <a:schemeClr val="accent2">
              <a:alpha val="0"/>
            </a:schemeClr>
          </a:solidFill>
          <a:ln w="9525">
            <a:noFill/>
            <a:miter lim="800000"/>
            <a:headEnd/>
            <a:tailEnd/>
          </a:ln>
        </p:spPr>
        <p:txBody>
          <a:bodyPr wrap="none" lIns="0" tIns="0" rIns="0" bIns="0">
            <a:spAutoFit/>
          </a:bodyPr>
          <a:lstStyle/>
          <a:p>
            <a:r>
              <a:rPr lang="en-US" sz="1200" dirty="0">
                <a:latin typeface="Trebuchet MS" pitchFamily="34" charset="0"/>
              </a:rPr>
              <a:t>Timestamp</a:t>
            </a:r>
            <a:r>
              <a:rPr lang="en-US" sz="1200" dirty="0">
                <a:solidFill>
                  <a:srgbClr val="000000"/>
                </a:solidFill>
                <a:latin typeface="Trebuchet MS" pitchFamily="34" charset="0"/>
              </a:rPr>
              <a:t> </a:t>
            </a:r>
            <a:r>
              <a:rPr lang="en-US" sz="1200" dirty="0">
                <a:latin typeface="Trebuchet MS" pitchFamily="34" charset="0"/>
              </a:rPr>
              <a:t>(seconds)</a:t>
            </a:r>
          </a:p>
        </p:txBody>
      </p:sp>
      <p:sp>
        <p:nvSpPr>
          <p:cNvPr id="472071" name="Rectangle 7"/>
          <p:cNvSpPr>
            <a:spLocks noChangeArrowheads="1"/>
          </p:cNvSpPr>
          <p:nvPr/>
        </p:nvSpPr>
        <p:spPr bwMode="auto">
          <a:xfrm>
            <a:off x="3577317" y="1290847"/>
            <a:ext cx="76200" cy="1168602"/>
          </a:xfrm>
          <a:prstGeom prst="rect">
            <a:avLst/>
          </a:prstGeom>
          <a:solidFill>
            <a:schemeClr val="accent2">
              <a:alpha val="0"/>
            </a:schemeClr>
          </a:solidFill>
          <a:ln w="44450">
            <a:solidFill>
              <a:schemeClr val="hlink"/>
            </a:solidFill>
            <a:miter lim="800000"/>
            <a:headEnd/>
            <a:tailEnd/>
          </a:ln>
          <a:effectLst/>
        </p:spPr>
        <p:txBody>
          <a:bodyPr wrap="none" anchor="ctr"/>
          <a:lstStyle/>
          <a:p>
            <a:endParaRPr lang="en-US"/>
          </a:p>
        </p:txBody>
      </p:sp>
      <p:sp>
        <p:nvSpPr>
          <p:cNvPr id="247" name="Rounded Rectangle 246"/>
          <p:cNvSpPr/>
          <p:nvPr/>
        </p:nvSpPr>
        <p:spPr bwMode="auto">
          <a:xfrm>
            <a:off x="654960" y="6295560"/>
            <a:ext cx="7924800" cy="381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Align traffic into bursts to maximize energy efficiency</a:t>
            </a:r>
          </a:p>
        </p:txBody>
      </p:sp>
      <p:pic>
        <p:nvPicPr>
          <p:cNvPr id="248" name="Picture 2" descr="\\eventsql\dvd\Online_ART\DVD_ART34\Artwork_Imagery\Hardware Photos\OEM HW\Microprocessor Chips\cpu chip circuitry.png"/>
          <p:cNvPicPr>
            <a:picLocks noChangeAspect="1" noChangeArrowheads="1"/>
          </p:cNvPicPr>
          <p:nvPr/>
        </p:nvPicPr>
        <p:blipFill>
          <a:blip r:embed="rId5" cstate="print"/>
          <a:srcRect/>
          <a:stretch>
            <a:fillRect/>
          </a:stretch>
        </p:blipFill>
        <p:spPr bwMode="auto">
          <a:xfrm>
            <a:off x="8029575" y="172261"/>
            <a:ext cx="762000" cy="665892"/>
          </a:xfrm>
          <a:prstGeom prst="rect">
            <a:avLst/>
          </a:prstGeom>
          <a:noFill/>
        </p:spPr>
      </p:pic>
      <p:sp>
        <p:nvSpPr>
          <p:cNvPr id="250" name="TextBox 249"/>
          <p:cNvSpPr txBox="1"/>
          <p:nvPr/>
        </p:nvSpPr>
        <p:spPr>
          <a:xfrm>
            <a:off x="7973753" y="370909"/>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387" name="AutoShape 275"/>
          <p:cNvSpPr>
            <a:spLocks noChangeArrowheads="1"/>
          </p:cNvSpPr>
          <p:nvPr/>
        </p:nvSpPr>
        <p:spPr bwMode="auto">
          <a:xfrm>
            <a:off x="152400" y="1151148"/>
            <a:ext cx="8877300" cy="3181350"/>
          </a:xfrm>
          <a:prstGeom prst="roundRect">
            <a:avLst>
              <a:gd name="adj" fmla="val 16667"/>
            </a:avLst>
          </a:prstGeom>
          <a:solidFill>
            <a:schemeClr val="accent1">
              <a:alpha val="0"/>
            </a:schemeClr>
          </a:solidFill>
          <a:ln w="28575" algn="ctr">
            <a:solidFill>
              <a:schemeClr val="tx1"/>
            </a:solidFill>
            <a:round/>
            <a:headEnd/>
            <a:tailEnd/>
          </a:ln>
          <a:effectLst/>
        </p:spPr>
        <p:txBody>
          <a:bodyPr wrap="none" anchor="ctr"/>
          <a:lstStyle/>
          <a:p>
            <a:endParaRPr lang="en-US" dirty="0">
              <a:latin typeface="Trebuchet MS" pitchFamily="34" charset="0"/>
            </a:endParaRPr>
          </a:p>
        </p:txBody>
      </p:sp>
      <p:sp>
        <p:nvSpPr>
          <p:cNvPr id="474114" name="Rectangle 2"/>
          <p:cNvSpPr>
            <a:spLocks noGrp="1" noChangeArrowheads="1"/>
          </p:cNvSpPr>
          <p:nvPr>
            <p:ph type="title"/>
          </p:nvPr>
        </p:nvSpPr>
        <p:spPr>
          <a:xfrm>
            <a:off x="382588" y="228600"/>
            <a:ext cx="8380412" cy="553998"/>
          </a:xfrm>
        </p:spPr>
        <p:txBody>
          <a:bodyPr/>
          <a:lstStyle/>
          <a:p>
            <a:r>
              <a:rPr lang="en-US" sz="4000" dirty="0" err="1" smtClean="0"/>
              <a:t>PCIe</a:t>
            </a:r>
            <a:r>
              <a:rPr lang="en-US" sz="4000" dirty="0" smtClean="0"/>
              <a:t> Device </a:t>
            </a:r>
            <a:r>
              <a:rPr lang="en-US" sz="4000" dirty="0"/>
              <a:t>Buffering</a:t>
            </a:r>
          </a:p>
        </p:txBody>
      </p:sp>
      <p:sp>
        <p:nvSpPr>
          <p:cNvPr id="268" name="Content Placeholder 2"/>
          <p:cNvSpPr>
            <a:spLocks noGrp="1"/>
          </p:cNvSpPr>
          <p:nvPr>
            <p:ph idx="4294967295"/>
          </p:nvPr>
        </p:nvSpPr>
        <p:spPr>
          <a:xfrm>
            <a:off x="387350" y="4531172"/>
            <a:ext cx="8369300" cy="1387929"/>
          </a:xfrm>
        </p:spPr>
        <p:txBody>
          <a:bodyPr>
            <a:normAutofit fontScale="92500" lnSpcReduction="10000"/>
          </a:bodyPr>
          <a:lstStyle/>
          <a:p>
            <a:pPr marL="342900" indent="-342900"/>
            <a:r>
              <a:rPr lang="en-US" sz="2000" dirty="0" smtClean="0"/>
              <a:t>Buffer data in device and reduce host memory accesses</a:t>
            </a:r>
          </a:p>
          <a:p>
            <a:pPr marL="571500" lvl="1" indent="-184150"/>
            <a:r>
              <a:rPr lang="en-US" sz="1600" dirty="0" smtClean="0">
                <a:solidFill>
                  <a:schemeClr val="tx1"/>
                </a:solidFill>
              </a:rPr>
              <a:t>Trace of ATSC receiver device flushing data to host memory every ~300usec shown</a:t>
            </a:r>
          </a:p>
          <a:p>
            <a:pPr marL="571500" lvl="1" indent="-184150"/>
            <a:r>
              <a:rPr lang="en-US" sz="1600" dirty="0" smtClean="0">
                <a:solidFill>
                  <a:schemeClr val="tx1"/>
                </a:solidFill>
              </a:rPr>
              <a:t>Data is consumed by host processor every ~10msec (Interrupt)</a:t>
            </a:r>
          </a:p>
          <a:p>
            <a:pPr marL="571500" lvl="1" indent="-184150"/>
            <a:r>
              <a:rPr lang="en-US" sz="1600" dirty="0" smtClean="0">
                <a:solidFill>
                  <a:schemeClr val="tx1"/>
                </a:solidFill>
              </a:rPr>
              <a:t>For a ~20mbps data rate, need only ~2.5Kb of memory for 1msec buffering. Will have positive impact on power consumption</a:t>
            </a:r>
            <a:endParaRPr lang="en-US" sz="2800" dirty="0" smtClean="0"/>
          </a:p>
        </p:txBody>
      </p:sp>
      <p:sp>
        <p:nvSpPr>
          <p:cNvPr id="474122" name="Line 10"/>
          <p:cNvSpPr>
            <a:spLocks noChangeShapeType="1"/>
          </p:cNvSpPr>
          <p:nvPr/>
        </p:nvSpPr>
        <p:spPr bwMode="auto">
          <a:xfrm>
            <a:off x="1400175" y="2402909"/>
            <a:ext cx="7391400" cy="345799"/>
          </a:xfrm>
          <a:prstGeom prst="line">
            <a:avLst/>
          </a:prstGeom>
          <a:solidFill>
            <a:schemeClr val="accent1">
              <a:alpha val="0"/>
            </a:schemeClr>
          </a:solidFill>
          <a:ln w="38100">
            <a:solidFill>
              <a:schemeClr val="hlink"/>
            </a:solidFill>
            <a:round/>
            <a:headEnd/>
            <a:tailEnd/>
          </a:ln>
          <a:effectLst/>
        </p:spPr>
        <p:txBody>
          <a:bodyPr/>
          <a:lstStyle/>
          <a:p>
            <a:endParaRPr lang="en-US"/>
          </a:p>
        </p:txBody>
      </p:sp>
      <p:sp>
        <p:nvSpPr>
          <p:cNvPr id="474123" name="Line 11"/>
          <p:cNvSpPr>
            <a:spLocks noChangeShapeType="1"/>
          </p:cNvSpPr>
          <p:nvPr/>
        </p:nvSpPr>
        <p:spPr bwMode="auto">
          <a:xfrm flipH="1">
            <a:off x="666750" y="2402909"/>
            <a:ext cx="123825" cy="337154"/>
          </a:xfrm>
          <a:prstGeom prst="line">
            <a:avLst/>
          </a:prstGeom>
          <a:solidFill>
            <a:schemeClr val="accent1">
              <a:alpha val="0"/>
            </a:schemeClr>
          </a:solidFill>
          <a:ln w="38100">
            <a:solidFill>
              <a:schemeClr val="hlink"/>
            </a:solidFill>
            <a:round/>
            <a:headEnd/>
            <a:tailEnd/>
          </a:ln>
          <a:effectLst/>
        </p:spPr>
        <p:txBody>
          <a:bodyPr/>
          <a:lstStyle/>
          <a:p>
            <a:endParaRPr lang="en-US"/>
          </a:p>
        </p:txBody>
      </p:sp>
      <p:grpSp>
        <p:nvGrpSpPr>
          <p:cNvPr id="2" name="Group 12"/>
          <p:cNvGrpSpPr>
            <a:grpSpLocks/>
          </p:cNvGrpSpPr>
          <p:nvPr/>
        </p:nvGrpSpPr>
        <p:grpSpPr bwMode="auto">
          <a:xfrm>
            <a:off x="609600" y="4105967"/>
            <a:ext cx="3981450" cy="180103"/>
            <a:chOff x="378" y="2550"/>
            <a:chExt cx="2508" cy="125"/>
          </a:xfrm>
          <a:solidFill>
            <a:schemeClr val="accent1">
              <a:alpha val="0"/>
            </a:schemeClr>
          </a:solidFill>
        </p:grpSpPr>
        <p:grpSp>
          <p:nvGrpSpPr>
            <p:cNvPr id="3" name="Group 13"/>
            <p:cNvGrpSpPr>
              <a:grpSpLocks/>
            </p:cNvGrpSpPr>
            <p:nvPr/>
          </p:nvGrpSpPr>
          <p:grpSpPr bwMode="auto">
            <a:xfrm>
              <a:off x="378" y="2562"/>
              <a:ext cx="862" cy="113"/>
              <a:chOff x="408" y="2730"/>
              <a:chExt cx="862" cy="113"/>
            </a:xfrm>
            <a:grpFill/>
          </p:grpSpPr>
          <p:sp>
            <p:nvSpPr>
              <p:cNvPr id="474126" name="Line 14"/>
              <p:cNvSpPr>
                <a:spLocks noChangeShapeType="1"/>
              </p:cNvSpPr>
              <p:nvPr/>
            </p:nvSpPr>
            <p:spPr bwMode="auto">
              <a:xfrm>
                <a:off x="414"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4127" name="Line 15"/>
              <p:cNvSpPr>
                <a:spLocks noChangeShapeType="1"/>
              </p:cNvSpPr>
              <p:nvPr/>
            </p:nvSpPr>
            <p:spPr bwMode="auto">
              <a:xfrm>
                <a:off x="420"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4128" name="Line 16"/>
              <p:cNvSpPr>
                <a:spLocks noChangeShapeType="1"/>
              </p:cNvSpPr>
              <p:nvPr/>
            </p:nvSpPr>
            <p:spPr bwMode="auto">
              <a:xfrm flipH="1">
                <a:off x="408"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4129" name="Line 17"/>
              <p:cNvSpPr>
                <a:spLocks noChangeShapeType="1"/>
              </p:cNvSpPr>
              <p:nvPr/>
            </p:nvSpPr>
            <p:spPr bwMode="auto">
              <a:xfrm flipH="1">
                <a:off x="414" y="2760"/>
                <a:ext cx="30" cy="30"/>
              </a:xfrm>
              <a:prstGeom prst="line">
                <a:avLst/>
              </a:prstGeom>
              <a:grpFill/>
              <a:ln w="9525">
                <a:solidFill>
                  <a:srgbClr val="EF3A5C"/>
                </a:solidFill>
                <a:round/>
                <a:headEnd/>
                <a:tailEnd/>
              </a:ln>
            </p:spPr>
            <p:txBody>
              <a:bodyPr/>
              <a:lstStyle/>
              <a:p>
                <a:endParaRPr lang="en-US">
                  <a:latin typeface="Trebuchet MS" pitchFamily="34" charset="0"/>
                </a:endParaRPr>
              </a:p>
            </p:txBody>
          </p:sp>
          <p:sp>
            <p:nvSpPr>
              <p:cNvPr id="474130" name="Line 18"/>
              <p:cNvSpPr>
                <a:spLocks noChangeShapeType="1"/>
              </p:cNvSpPr>
              <p:nvPr/>
            </p:nvSpPr>
            <p:spPr bwMode="auto">
              <a:xfrm>
                <a:off x="528" y="2730"/>
                <a:ext cx="0" cy="84"/>
              </a:xfrm>
              <a:prstGeom prst="line">
                <a:avLst/>
              </a:prstGeom>
              <a:grpFill/>
              <a:ln w="19050">
                <a:solidFill>
                  <a:srgbClr val="EF3A5C"/>
                </a:solidFill>
                <a:round/>
                <a:headEnd/>
                <a:tailEnd/>
              </a:ln>
            </p:spPr>
            <p:txBody>
              <a:bodyPr/>
              <a:lstStyle/>
              <a:p>
                <a:endParaRPr lang="en-US">
                  <a:latin typeface="Trebuchet MS" pitchFamily="34" charset="0"/>
                </a:endParaRPr>
              </a:p>
            </p:txBody>
          </p:sp>
          <p:sp>
            <p:nvSpPr>
              <p:cNvPr id="474131" name="Rectangle 19"/>
              <p:cNvSpPr>
                <a:spLocks noChangeArrowheads="1"/>
              </p:cNvSpPr>
              <p:nvPr/>
            </p:nvSpPr>
            <p:spPr bwMode="auto">
              <a:xfrm>
                <a:off x="578" y="2736"/>
                <a:ext cx="692" cy="107"/>
              </a:xfrm>
              <a:prstGeom prst="rect">
                <a:avLst/>
              </a:prstGeom>
              <a:grpFill/>
              <a:ln w="9525">
                <a:noFill/>
                <a:miter lim="800000"/>
                <a:headEnd/>
                <a:tailEnd/>
              </a:ln>
            </p:spPr>
            <p:txBody>
              <a:bodyPr wrap="none" lIns="0" tIns="0" rIns="0" bIns="0">
                <a:spAutoFit/>
              </a:bodyPr>
              <a:lstStyle/>
              <a:p>
                <a:r>
                  <a:rPr lang="en-US" sz="1000" b="0">
                    <a:latin typeface="Trebuchet MS" pitchFamily="34" charset="0"/>
                    <a:cs typeface="Arial" pitchFamily="34" charset="0"/>
                  </a:rPr>
                  <a:t>EP Initiated Traffic</a:t>
                </a:r>
              </a:p>
            </p:txBody>
          </p:sp>
        </p:grpSp>
        <p:grpSp>
          <p:nvGrpSpPr>
            <p:cNvPr id="4" name="Group 20"/>
            <p:cNvGrpSpPr>
              <a:grpSpLocks/>
            </p:cNvGrpSpPr>
            <p:nvPr/>
          </p:nvGrpSpPr>
          <p:grpSpPr bwMode="auto">
            <a:xfrm>
              <a:off x="1287" y="2550"/>
              <a:ext cx="867" cy="113"/>
              <a:chOff x="1425" y="2730"/>
              <a:chExt cx="867" cy="113"/>
            </a:xfrm>
            <a:grpFill/>
          </p:grpSpPr>
          <p:sp>
            <p:nvSpPr>
              <p:cNvPr id="474133" name="Rectangle 21"/>
              <p:cNvSpPr>
                <a:spLocks noChangeArrowheads="1"/>
              </p:cNvSpPr>
              <p:nvPr/>
            </p:nvSpPr>
            <p:spPr bwMode="auto">
              <a:xfrm>
                <a:off x="1425" y="2757"/>
                <a:ext cx="24" cy="24"/>
              </a:xfrm>
              <a:prstGeom prst="rect">
                <a:avLst/>
              </a:prstGeom>
              <a:grpFill/>
              <a:ln w="9525">
                <a:solidFill>
                  <a:srgbClr val="23C72F"/>
                </a:solidFill>
                <a:miter lim="800000"/>
                <a:headEnd/>
                <a:tailEnd/>
              </a:ln>
            </p:spPr>
            <p:txBody>
              <a:bodyPr/>
              <a:lstStyle/>
              <a:p>
                <a:endParaRPr lang="en-US">
                  <a:latin typeface="Trebuchet MS" pitchFamily="34" charset="0"/>
                </a:endParaRPr>
              </a:p>
            </p:txBody>
          </p:sp>
          <p:sp>
            <p:nvSpPr>
              <p:cNvPr id="474134" name="Rectangle 22"/>
              <p:cNvSpPr>
                <a:spLocks noChangeArrowheads="1"/>
              </p:cNvSpPr>
              <p:nvPr/>
            </p:nvSpPr>
            <p:spPr bwMode="auto">
              <a:xfrm>
                <a:off x="1431" y="2763"/>
                <a:ext cx="12" cy="12"/>
              </a:xfrm>
              <a:prstGeom prst="rect">
                <a:avLst/>
              </a:prstGeom>
              <a:grpFill/>
              <a:ln w="9525">
                <a:solidFill>
                  <a:srgbClr val="23C72F"/>
                </a:solidFill>
                <a:miter lim="800000"/>
                <a:headEnd/>
                <a:tailEnd/>
              </a:ln>
            </p:spPr>
            <p:txBody>
              <a:bodyPr/>
              <a:lstStyle/>
              <a:p>
                <a:endParaRPr lang="en-US">
                  <a:latin typeface="Trebuchet MS" pitchFamily="34" charset="0"/>
                </a:endParaRPr>
              </a:p>
            </p:txBody>
          </p:sp>
          <p:sp>
            <p:nvSpPr>
              <p:cNvPr id="474135" name="Line 23"/>
              <p:cNvSpPr>
                <a:spLocks noChangeShapeType="1"/>
              </p:cNvSpPr>
              <p:nvPr/>
            </p:nvSpPr>
            <p:spPr bwMode="auto">
              <a:xfrm>
                <a:off x="1542" y="2730"/>
                <a:ext cx="0" cy="84"/>
              </a:xfrm>
              <a:prstGeom prst="line">
                <a:avLst/>
              </a:prstGeom>
              <a:grpFill/>
              <a:ln w="19050">
                <a:solidFill>
                  <a:srgbClr val="23C72F"/>
                </a:solidFill>
                <a:round/>
                <a:headEnd/>
                <a:tailEnd/>
              </a:ln>
            </p:spPr>
            <p:txBody>
              <a:bodyPr/>
              <a:lstStyle/>
              <a:p>
                <a:endParaRPr lang="en-US">
                  <a:latin typeface="Trebuchet MS" pitchFamily="34" charset="0"/>
                </a:endParaRPr>
              </a:p>
            </p:txBody>
          </p:sp>
          <p:sp>
            <p:nvSpPr>
              <p:cNvPr id="474136" name="Rectangle 24"/>
              <p:cNvSpPr>
                <a:spLocks noChangeArrowheads="1"/>
              </p:cNvSpPr>
              <p:nvPr/>
            </p:nvSpPr>
            <p:spPr bwMode="auto">
              <a:xfrm>
                <a:off x="1593" y="2736"/>
                <a:ext cx="699" cy="107"/>
              </a:xfrm>
              <a:prstGeom prst="rect">
                <a:avLst/>
              </a:prstGeom>
              <a:grpFill/>
              <a:ln w="9525">
                <a:noFill/>
                <a:miter lim="800000"/>
                <a:headEnd/>
                <a:tailEnd/>
              </a:ln>
            </p:spPr>
            <p:txBody>
              <a:bodyPr wrap="none" lIns="0" tIns="0" rIns="0" bIns="0">
                <a:spAutoFit/>
              </a:bodyPr>
              <a:lstStyle/>
              <a:p>
                <a:r>
                  <a:rPr lang="en-US" sz="1000" b="0" dirty="0">
                    <a:latin typeface="Trebuchet MS" pitchFamily="34" charset="0"/>
                    <a:cs typeface="Arial" pitchFamily="34" charset="0"/>
                  </a:rPr>
                  <a:t>RC Initiated Traffic</a:t>
                </a:r>
              </a:p>
            </p:txBody>
          </p:sp>
        </p:grpSp>
        <p:grpSp>
          <p:nvGrpSpPr>
            <p:cNvPr id="5" name="Group 25"/>
            <p:cNvGrpSpPr>
              <a:grpSpLocks/>
            </p:cNvGrpSpPr>
            <p:nvPr/>
          </p:nvGrpSpPr>
          <p:grpSpPr bwMode="auto">
            <a:xfrm>
              <a:off x="2136" y="2550"/>
              <a:ext cx="750" cy="113"/>
              <a:chOff x="2460" y="2730"/>
              <a:chExt cx="750" cy="113"/>
            </a:xfrm>
            <a:grpFill/>
          </p:grpSpPr>
          <p:sp>
            <p:nvSpPr>
              <p:cNvPr id="474138" name="Freeform 26"/>
              <p:cNvSpPr>
                <a:spLocks/>
              </p:cNvSpPr>
              <p:nvPr/>
            </p:nvSpPr>
            <p:spPr bwMode="auto">
              <a:xfrm>
                <a:off x="2460" y="2754"/>
                <a:ext cx="36" cy="36"/>
              </a:xfrm>
              <a:custGeom>
                <a:avLst/>
                <a:gdLst/>
                <a:ahLst/>
                <a:cxnLst>
                  <a:cxn ang="0">
                    <a:pos x="3" y="0"/>
                  </a:cxn>
                  <a:cxn ang="0">
                    <a:pos x="6" y="3"/>
                  </a:cxn>
                  <a:cxn ang="0">
                    <a:pos x="3" y="6"/>
                  </a:cxn>
                  <a:cxn ang="0">
                    <a:pos x="0" y="3"/>
                  </a:cxn>
                  <a:cxn ang="0">
                    <a:pos x="3" y="0"/>
                  </a:cxn>
                </a:cxnLst>
                <a:rect l="0" t="0" r="r" b="b"/>
                <a:pathLst>
                  <a:path w="6" h="6">
                    <a:moveTo>
                      <a:pt x="3" y="0"/>
                    </a:moveTo>
                    <a:lnTo>
                      <a:pt x="6" y="3"/>
                    </a:lnTo>
                    <a:lnTo>
                      <a:pt x="3" y="6"/>
                    </a:lnTo>
                    <a:lnTo>
                      <a:pt x="0" y="3"/>
                    </a:lnTo>
                    <a:lnTo>
                      <a:pt x="3" y="0"/>
                    </a:lnTo>
                  </a:path>
                </a:pathLst>
              </a:custGeom>
              <a:grpFill/>
              <a:ln w="9525">
                <a:solidFill>
                  <a:srgbClr val="3B7CF1"/>
                </a:solidFill>
                <a:prstDash val="solid"/>
                <a:round/>
                <a:headEnd/>
                <a:tailEnd/>
              </a:ln>
            </p:spPr>
            <p:txBody>
              <a:bodyPr/>
              <a:lstStyle/>
              <a:p>
                <a:endParaRPr lang="en-US">
                  <a:latin typeface="Trebuchet MS" pitchFamily="34" charset="0"/>
                </a:endParaRPr>
              </a:p>
            </p:txBody>
          </p:sp>
          <p:sp>
            <p:nvSpPr>
              <p:cNvPr id="474139" name="Freeform 27"/>
              <p:cNvSpPr>
                <a:spLocks/>
              </p:cNvSpPr>
              <p:nvPr/>
            </p:nvSpPr>
            <p:spPr bwMode="auto">
              <a:xfrm>
                <a:off x="2466" y="2760"/>
                <a:ext cx="24" cy="24"/>
              </a:xfrm>
              <a:custGeom>
                <a:avLst/>
                <a:gdLst/>
                <a:ahLst/>
                <a:cxnLst>
                  <a:cxn ang="0">
                    <a:pos x="2" y="0"/>
                  </a:cxn>
                  <a:cxn ang="0">
                    <a:pos x="4" y="2"/>
                  </a:cxn>
                  <a:cxn ang="0">
                    <a:pos x="2" y="4"/>
                  </a:cxn>
                  <a:cxn ang="0">
                    <a:pos x="0" y="2"/>
                  </a:cxn>
                  <a:cxn ang="0">
                    <a:pos x="2" y="0"/>
                  </a:cxn>
                </a:cxnLst>
                <a:rect l="0" t="0" r="r" b="b"/>
                <a:pathLst>
                  <a:path w="4" h="4">
                    <a:moveTo>
                      <a:pt x="2" y="0"/>
                    </a:moveTo>
                    <a:lnTo>
                      <a:pt x="4" y="2"/>
                    </a:lnTo>
                    <a:lnTo>
                      <a:pt x="2" y="4"/>
                    </a:lnTo>
                    <a:lnTo>
                      <a:pt x="0" y="2"/>
                    </a:lnTo>
                    <a:lnTo>
                      <a:pt x="2" y="0"/>
                    </a:lnTo>
                  </a:path>
                </a:pathLst>
              </a:custGeom>
              <a:grpFill/>
              <a:ln w="9525">
                <a:solidFill>
                  <a:srgbClr val="3B7CF1"/>
                </a:solidFill>
                <a:prstDash val="solid"/>
                <a:round/>
                <a:headEnd/>
                <a:tailEnd/>
              </a:ln>
            </p:spPr>
            <p:txBody>
              <a:bodyPr/>
              <a:lstStyle/>
              <a:p>
                <a:endParaRPr lang="en-US">
                  <a:latin typeface="Trebuchet MS" pitchFamily="34" charset="0"/>
                </a:endParaRPr>
              </a:p>
            </p:txBody>
          </p:sp>
          <p:sp>
            <p:nvSpPr>
              <p:cNvPr id="474140" name="Line 28"/>
              <p:cNvSpPr>
                <a:spLocks noChangeShapeType="1"/>
              </p:cNvSpPr>
              <p:nvPr/>
            </p:nvSpPr>
            <p:spPr bwMode="auto">
              <a:xfrm>
                <a:off x="2556" y="2814"/>
                <a:ext cx="72" cy="0"/>
              </a:xfrm>
              <a:prstGeom prst="line">
                <a:avLst/>
              </a:prstGeom>
              <a:grpFill/>
              <a:ln w="19050">
                <a:solidFill>
                  <a:srgbClr val="3B7CF1"/>
                </a:solidFill>
                <a:round/>
                <a:headEnd/>
                <a:tailEnd/>
              </a:ln>
            </p:spPr>
            <p:txBody>
              <a:bodyPr/>
              <a:lstStyle/>
              <a:p>
                <a:endParaRPr lang="en-US">
                  <a:latin typeface="Trebuchet MS" pitchFamily="34" charset="0"/>
                </a:endParaRPr>
              </a:p>
            </p:txBody>
          </p:sp>
          <p:sp>
            <p:nvSpPr>
              <p:cNvPr id="474141" name="Line 29"/>
              <p:cNvSpPr>
                <a:spLocks noChangeShapeType="1"/>
              </p:cNvSpPr>
              <p:nvPr/>
            </p:nvSpPr>
            <p:spPr bwMode="auto">
              <a:xfrm flipV="1">
                <a:off x="2628" y="2730"/>
                <a:ext cx="0" cy="84"/>
              </a:xfrm>
              <a:prstGeom prst="line">
                <a:avLst/>
              </a:prstGeom>
              <a:grpFill/>
              <a:ln w="19050">
                <a:solidFill>
                  <a:srgbClr val="3B7CF1"/>
                </a:solidFill>
                <a:round/>
                <a:headEnd/>
                <a:tailEnd/>
              </a:ln>
            </p:spPr>
            <p:txBody>
              <a:bodyPr/>
              <a:lstStyle/>
              <a:p>
                <a:endParaRPr lang="en-US">
                  <a:latin typeface="Trebuchet MS" pitchFamily="34" charset="0"/>
                </a:endParaRPr>
              </a:p>
            </p:txBody>
          </p:sp>
          <p:sp>
            <p:nvSpPr>
              <p:cNvPr id="474142" name="Line 30"/>
              <p:cNvSpPr>
                <a:spLocks noChangeShapeType="1"/>
              </p:cNvSpPr>
              <p:nvPr/>
            </p:nvSpPr>
            <p:spPr bwMode="auto">
              <a:xfrm>
                <a:off x="2628" y="2730"/>
                <a:ext cx="72" cy="0"/>
              </a:xfrm>
              <a:prstGeom prst="line">
                <a:avLst/>
              </a:prstGeom>
              <a:grpFill/>
              <a:ln w="19050">
                <a:solidFill>
                  <a:srgbClr val="3B7CF1"/>
                </a:solidFill>
                <a:round/>
                <a:headEnd/>
                <a:tailEnd/>
              </a:ln>
            </p:spPr>
            <p:txBody>
              <a:bodyPr/>
              <a:lstStyle/>
              <a:p>
                <a:endParaRPr lang="en-US">
                  <a:latin typeface="Trebuchet MS" pitchFamily="34" charset="0"/>
                </a:endParaRPr>
              </a:p>
            </p:txBody>
          </p:sp>
          <p:sp>
            <p:nvSpPr>
              <p:cNvPr id="474143" name="Rectangle 31"/>
              <p:cNvSpPr>
                <a:spLocks noChangeArrowheads="1"/>
              </p:cNvSpPr>
              <p:nvPr/>
            </p:nvSpPr>
            <p:spPr bwMode="auto">
              <a:xfrm>
                <a:off x="2708" y="2736"/>
                <a:ext cx="502" cy="107"/>
              </a:xfrm>
              <a:prstGeom prst="rect">
                <a:avLst/>
              </a:prstGeom>
              <a:grpFill/>
              <a:ln w="9525">
                <a:noFill/>
                <a:miter lim="800000"/>
                <a:headEnd/>
                <a:tailEnd/>
              </a:ln>
            </p:spPr>
            <p:txBody>
              <a:bodyPr wrap="none" lIns="0" tIns="0" rIns="0" bIns="0">
                <a:spAutoFit/>
              </a:bodyPr>
              <a:lstStyle/>
              <a:p>
                <a:r>
                  <a:rPr lang="en-US" sz="1000" b="0">
                    <a:latin typeface="Trebuchet MS" pitchFamily="34" charset="0"/>
                    <a:cs typeface="Arial" pitchFamily="34" charset="0"/>
                  </a:rPr>
                  <a:t>INTA Asserted</a:t>
                </a:r>
              </a:p>
            </p:txBody>
          </p:sp>
        </p:grpSp>
      </p:grpSp>
      <p:sp>
        <p:nvSpPr>
          <p:cNvPr id="474147" name="Line 35"/>
          <p:cNvSpPr>
            <a:spLocks noChangeShapeType="1"/>
          </p:cNvSpPr>
          <p:nvPr/>
        </p:nvSpPr>
        <p:spPr bwMode="auto">
          <a:xfrm flipH="1">
            <a:off x="619125" y="3829330"/>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48" name="Rectangle 36"/>
          <p:cNvSpPr>
            <a:spLocks noChangeArrowheads="1"/>
          </p:cNvSpPr>
          <p:nvPr/>
        </p:nvSpPr>
        <p:spPr bwMode="auto">
          <a:xfrm>
            <a:off x="508000" y="3768815"/>
            <a:ext cx="67326"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0</a:t>
            </a:r>
          </a:p>
        </p:txBody>
      </p:sp>
      <p:sp>
        <p:nvSpPr>
          <p:cNvPr id="474149" name="Line 37"/>
          <p:cNvSpPr>
            <a:spLocks noChangeShapeType="1"/>
          </p:cNvSpPr>
          <p:nvPr/>
        </p:nvSpPr>
        <p:spPr bwMode="auto">
          <a:xfrm flipH="1">
            <a:off x="647700" y="381204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0" name="Line 38"/>
          <p:cNvSpPr>
            <a:spLocks noChangeShapeType="1"/>
          </p:cNvSpPr>
          <p:nvPr/>
        </p:nvSpPr>
        <p:spPr bwMode="auto">
          <a:xfrm flipH="1">
            <a:off x="647700" y="378610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1" name="Line 39"/>
          <p:cNvSpPr>
            <a:spLocks noChangeShapeType="1"/>
          </p:cNvSpPr>
          <p:nvPr/>
        </p:nvSpPr>
        <p:spPr bwMode="auto">
          <a:xfrm flipH="1">
            <a:off x="647700" y="376881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2" name="Line 40"/>
          <p:cNvSpPr>
            <a:spLocks noChangeShapeType="1"/>
          </p:cNvSpPr>
          <p:nvPr/>
        </p:nvSpPr>
        <p:spPr bwMode="auto">
          <a:xfrm flipH="1">
            <a:off x="619125" y="3742880"/>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3" name="Line 41"/>
          <p:cNvSpPr>
            <a:spLocks noChangeShapeType="1"/>
          </p:cNvSpPr>
          <p:nvPr/>
        </p:nvSpPr>
        <p:spPr bwMode="auto">
          <a:xfrm flipH="1">
            <a:off x="647700" y="372559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4" name="Line 42"/>
          <p:cNvSpPr>
            <a:spLocks noChangeShapeType="1"/>
          </p:cNvSpPr>
          <p:nvPr/>
        </p:nvSpPr>
        <p:spPr bwMode="auto">
          <a:xfrm flipH="1">
            <a:off x="647700" y="370830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5" name="Line 43"/>
          <p:cNvSpPr>
            <a:spLocks noChangeShapeType="1"/>
          </p:cNvSpPr>
          <p:nvPr/>
        </p:nvSpPr>
        <p:spPr bwMode="auto">
          <a:xfrm flipH="1">
            <a:off x="647700" y="368236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6" name="Line 44"/>
          <p:cNvSpPr>
            <a:spLocks noChangeShapeType="1"/>
          </p:cNvSpPr>
          <p:nvPr/>
        </p:nvSpPr>
        <p:spPr bwMode="auto">
          <a:xfrm flipH="1">
            <a:off x="619125" y="3665075"/>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7" name="Rectangle 45"/>
          <p:cNvSpPr>
            <a:spLocks noChangeArrowheads="1"/>
          </p:cNvSpPr>
          <p:nvPr/>
        </p:nvSpPr>
        <p:spPr bwMode="auto">
          <a:xfrm>
            <a:off x="439738" y="3603119"/>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20</a:t>
            </a:r>
          </a:p>
        </p:txBody>
      </p:sp>
      <p:sp>
        <p:nvSpPr>
          <p:cNvPr id="474158" name="Line 46"/>
          <p:cNvSpPr>
            <a:spLocks noChangeShapeType="1"/>
          </p:cNvSpPr>
          <p:nvPr/>
        </p:nvSpPr>
        <p:spPr bwMode="auto">
          <a:xfrm flipH="1">
            <a:off x="647700" y="363914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59" name="Line 47"/>
          <p:cNvSpPr>
            <a:spLocks noChangeShapeType="1"/>
          </p:cNvSpPr>
          <p:nvPr/>
        </p:nvSpPr>
        <p:spPr bwMode="auto">
          <a:xfrm flipH="1">
            <a:off x="647700" y="362185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0" name="Line 48"/>
          <p:cNvSpPr>
            <a:spLocks noChangeShapeType="1"/>
          </p:cNvSpPr>
          <p:nvPr/>
        </p:nvSpPr>
        <p:spPr bwMode="auto">
          <a:xfrm flipH="1">
            <a:off x="647700" y="360456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1" name="Line 49"/>
          <p:cNvSpPr>
            <a:spLocks noChangeShapeType="1"/>
          </p:cNvSpPr>
          <p:nvPr/>
        </p:nvSpPr>
        <p:spPr bwMode="auto">
          <a:xfrm flipH="1">
            <a:off x="619125" y="3578625"/>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2" name="Line 50"/>
          <p:cNvSpPr>
            <a:spLocks noChangeShapeType="1"/>
          </p:cNvSpPr>
          <p:nvPr/>
        </p:nvSpPr>
        <p:spPr bwMode="auto">
          <a:xfrm flipH="1">
            <a:off x="647700" y="356133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3" name="Line 51"/>
          <p:cNvSpPr>
            <a:spLocks noChangeShapeType="1"/>
          </p:cNvSpPr>
          <p:nvPr/>
        </p:nvSpPr>
        <p:spPr bwMode="auto">
          <a:xfrm flipH="1">
            <a:off x="647700" y="353540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4" name="Line 52"/>
          <p:cNvSpPr>
            <a:spLocks noChangeShapeType="1"/>
          </p:cNvSpPr>
          <p:nvPr/>
        </p:nvSpPr>
        <p:spPr bwMode="auto">
          <a:xfrm flipH="1">
            <a:off x="647700" y="351811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5" name="Line 53"/>
          <p:cNvSpPr>
            <a:spLocks noChangeShapeType="1"/>
          </p:cNvSpPr>
          <p:nvPr/>
        </p:nvSpPr>
        <p:spPr bwMode="auto">
          <a:xfrm flipH="1">
            <a:off x="619125" y="3500821"/>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6" name="Rectangle 54"/>
          <p:cNvSpPr>
            <a:spLocks noChangeArrowheads="1"/>
          </p:cNvSpPr>
          <p:nvPr/>
        </p:nvSpPr>
        <p:spPr bwMode="auto">
          <a:xfrm>
            <a:off x="439738" y="3441747"/>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40</a:t>
            </a:r>
          </a:p>
        </p:txBody>
      </p:sp>
      <p:sp>
        <p:nvSpPr>
          <p:cNvPr id="474167" name="Line 55"/>
          <p:cNvSpPr>
            <a:spLocks noChangeShapeType="1"/>
          </p:cNvSpPr>
          <p:nvPr/>
        </p:nvSpPr>
        <p:spPr bwMode="auto">
          <a:xfrm flipH="1">
            <a:off x="647700" y="347488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8" name="Line 56"/>
          <p:cNvSpPr>
            <a:spLocks noChangeShapeType="1"/>
          </p:cNvSpPr>
          <p:nvPr/>
        </p:nvSpPr>
        <p:spPr bwMode="auto">
          <a:xfrm flipH="1">
            <a:off x="647700" y="345759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69" name="Line 57"/>
          <p:cNvSpPr>
            <a:spLocks noChangeShapeType="1"/>
          </p:cNvSpPr>
          <p:nvPr/>
        </p:nvSpPr>
        <p:spPr bwMode="auto">
          <a:xfrm flipH="1">
            <a:off x="647700" y="343166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0" name="Line 58"/>
          <p:cNvSpPr>
            <a:spLocks noChangeShapeType="1"/>
          </p:cNvSpPr>
          <p:nvPr/>
        </p:nvSpPr>
        <p:spPr bwMode="auto">
          <a:xfrm flipH="1">
            <a:off x="619125" y="3414371"/>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1" name="Line 59"/>
          <p:cNvSpPr>
            <a:spLocks noChangeShapeType="1"/>
          </p:cNvSpPr>
          <p:nvPr/>
        </p:nvSpPr>
        <p:spPr bwMode="auto">
          <a:xfrm flipH="1">
            <a:off x="647700" y="339708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2" name="Line 60"/>
          <p:cNvSpPr>
            <a:spLocks noChangeShapeType="1"/>
          </p:cNvSpPr>
          <p:nvPr/>
        </p:nvSpPr>
        <p:spPr bwMode="auto">
          <a:xfrm flipH="1">
            <a:off x="647700" y="337114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3" name="Line 61"/>
          <p:cNvSpPr>
            <a:spLocks noChangeShapeType="1"/>
          </p:cNvSpPr>
          <p:nvPr/>
        </p:nvSpPr>
        <p:spPr bwMode="auto">
          <a:xfrm flipH="1">
            <a:off x="647700" y="335385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4" name="Line 62"/>
          <p:cNvSpPr>
            <a:spLocks noChangeShapeType="1"/>
          </p:cNvSpPr>
          <p:nvPr/>
        </p:nvSpPr>
        <p:spPr bwMode="auto">
          <a:xfrm flipH="1">
            <a:off x="619125" y="3327921"/>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5" name="Rectangle 63"/>
          <p:cNvSpPr>
            <a:spLocks noChangeArrowheads="1"/>
          </p:cNvSpPr>
          <p:nvPr/>
        </p:nvSpPr>
        <p:spPr bwMode="auto">
          <a:xfrm>
            <a:off x="439738" y="3267406"/>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60</a:t>
            </a:r>
          </a:p>
        </p:txBody>
      </p:sp>
      <p:sp>
        <p:nvSpPr>
          <p:cNvPr id="474176" name="Line 64"/>
          <p:cNvSpPr>
            <a:spLocks noChangeShapeType="1"/>
          </p:cNvSpPr>
          <p:nvPr/>
        </p:nvSpPr>
        <p:spPr bwMode="auto">
          <a:xfrm flipH="1">
            <a:off x="647700" y="331063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7" name="Line 65"/>
          <p:cNvSpPr>
            <a:spLocks noChangeShapeType="1"/>
          </p:cNvSpPr>
          <p:nvPr/>
        </p:nvSpPr>
        <p:spPr bwMode="auto">
          <a:xfrm flipH="1">
            <a:off x="647700" y="328469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8" name="Line 66"/>
          <p:cNvSpPr>
            <a:spLocks noChangeShapeType="1"/>
          </p:cNvSpPr>
          <p:nvPr/>
        </p:nvSpPr>
        <p:spPr bwMode="auto">
          <a:xfrm flipH="1">
            <a:off x="647700" y="326740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79" name="Line 67"/>
          <p:cNvSpPr>
            <a:spLocks noChangeShapeType="1"/>
          </p:cNvSpPr>
          <p:nvPr/>
        </p:nvSpPr>
        <p:spPr bwMode="auto">
          <a:xfrm flipH="1">
            <a:off x="619125" y="3250116"/>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0" name="Line 68"/>
          <p:cNvSpPr>
            <a:spLocks noChangeShapeType="1"/>
          </p:cNvSpPr>
          <p:nvPr/>
        </p:nvSpPr>
        <p:spPr bwMode="auto">
          <a:xfrm flipH="1">
            <a:off x="647700" y="322418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1" name="Line 69"/>
          <p:cNvSpPr>
            <a:spLocks noChangeShapeType="1"/>
          </p:cNvSpPr>
          <p:nvPr/>
        </p:nvSpPr>
        <p:spPr bwMode="auto">
          <a:xfrm flipH="1">
            <a:off x="647700" y="320689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2" name="Line 70"/>
          <p:cNvSpPr>
            <a:spLocks noChangeShapeType="1"/>
          </p:cNvSpPr>
          <p:nvPr/>
        </p:nvSpPr>
        <p:spPr bwMode="auto">
          <a:xfrm flipH="1">
            <a:off x="647700" y="318095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3" name="Line 71"/>
          <p:cNvSpPr>
            <a:spLocks noChangeShapeType="1"/>
          </p:cNvSpPr>
          <p:nvPr/>
        </p:nvSpPr>
        <p:spPr bwMode="auto">
          <a:xfrm flipH="1">
            <a:off x="619125" y="3163667"/>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4" name="Rectangle 72"/>
          <p:cNvSpPr>
            <a:spLocks noChangeArrowheads="1"/>
          </p:cNvSpPr>
          <p:nvPr/>
        </p:nvSpPr>
        <p:spPr bwMode="auto">
          <a:xfrm>
            <a:off x="439738" y="3103152"/>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80</a:t>
            </a:r>
          </a:p>
        </p:txBody>
      </p:sp>
      <p:sp>
        <p:nvSpPr>
          <p:cNvPr id="474185" name="Line 73"/>
          <p:cNvSpPr>
            <a:spLocks noChangeShapeType="1"/>
          </p:cNvSpPr>
          <p:nvPr/>
        </p:nvSpPr>
        <p:spPr bwMode="auto">
          <a:xfrm flipH="1">
            <a:off x="647700" y="314637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6" name="Line 74"/>
          <p:cNvSpPr>
            <a:spLocks noChangeShapeType="1"/>
          </p:cNvSpPr>
          <p:nvPr/>
        </p:nvSpPr>
        <p:spPr bwMode="auto">
          <a:xfrm flipH="1">
            <a:off x="647700" y="312044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7" name="Line 75"/>
          <p:cNvSpPr>
            <a:spLocks noChangeShapeType="1"/>
          </p:cNvSpPr>
          <p:nvPr/>
        </p:nvSpPr>
        <p:spPr bwMode="auto">
          <a:xfrm flipH="1">
            <a:off x="647700" y="310315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8" name="Line 76"/>
          <p:cNvSpPr>
            <a:spLocks noChangeShapeType="1"/>
          </p:cNvSpPr>
          <p:nvPr/>
        </p:nvSpPr>
        <p:spPr bwMode="auto">
          <a:xfrm flipH="1">
            <a:off x="619125" y="3077217"/>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89" name="Line 77"/>
          <p:cNvSpPr>
            <a:spLocks noChangeShapeType="1"/>
          </p:cNvSpPr>
          <p:nvPr/>
        </p:nvSpPr>
        <p:spPr bwMode="auto">
          <a:xfrm flipH="1">
            <a:off x="647700" y="305992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0" name="Line 78"/>
          <p:cNvSpPr>
            <a:spLocks noChangeShapeType="1"/>
          </p:cNvSpPr>
          <p:nvPr/>
        </p:nvSpPr>
        <p:spPr bwMode="auto">
          <a:xfrm flipH="1">
            <a:off x="647700" y="304263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1" name="Line 79"/>
          <p:cNvSpPr>
            <a:spLocks noChangeShapeType="1"/>
          </p:cNvSpPr>
          <p:nvPr/>
        </p:nvSpPr>
        <p:spPr bwMode="auto">
          <a:xfrm flipH="1">
            <a:off x="647700" y="301670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2" name="Line 80"/>
          <p:cNvSpPr>
            <a:spLocks noChangeShapeType="1"/>
          </p:cNvSpPr>
          <p:nvPr/>
        </p:nvSpPr>
        <p:spPr bwMode="auto">
          <a:xfrm flipH="1">
            <a:off x="619125" y="2999412"/>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3" name="Rectangle 81"/>
          <p:cNvSpPr>
            <a:spLocks noChangeArrowheads="1"/>
          </p:cNvSpPr>
          <p:nvPr/>
        </p:nvSpPr>
        <p:spPr bwMode="auto">
          <a:xfrm>
            <a:off x="371475" y="2938897"/>
            <a:ext cx="201978"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100</a:t>
            </a:r>
          </a:p>
        </p:txBody>
      </p:sp>
      <p:sp>
        <p:nvSpPr>
          <p:cNvPr id="474194" name="Line 82"/>
          <p:cNvSpPr>
            <a:spLocks noChangeShapeType="1"/>
          </p:cNvSpPr>
          <p:nvPr/>
        </p:nvSpPr>
        <p:spPr bwMode="auto">
          <a:xfrm flipH="1">
            <a:off x="647700" y="297347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5" name="Line 83"/>
          <p:cNvSpPr>
            <a:spLocks noChangeShapeType="1"/>
          </p:cNvSpPr>
          <p:nvPr/>
        </p:nvSpPr>
        <p:spPr bwMode="auto">
          <a:xfrm flipH="1">
            <a:off x="647700" y="295618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6" name="Line 84"/>
          <p:cNvSpPr>
            <a:spLocks noChangeShapeType="1"/>
          </p:cNvSpPr>
          <p:nvPr/>
        </p:nvSpPr>
        <p:spPr bwMode="auto">
          <a:xfrm flipH="1">
            <a:off x="647700" y="293889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7" name="Line 85"/>
          <p:cNvSpPr>
            <a:spLocks noChangeShapeType="1"/>
          </p:cNvSpPr>
          <p:nvPr/>
        </p:nvSpPr>
        <p:spPr bwMode="auto">
          <a:xfrm flipH="1">
            <a:off x="619125" y="2912962"/>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8" name="Line 86"/>
          <p:cNvSpPr>
            <a:spLocks noChangeShapeType="1"/>
          </p:cNvSpPr>
          <p:nvPr/>
        </p:nvSpPr>
        <p:spPr bwMode="auto">
          <a:xfrm flipH="1">
            <a:off x="647700" y="289567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199" name="Line 87"/>
          <p:cNvSpPr>
            <a:spLocks noChangeShapeType="1"/>
          </p:cNvSpPr>
          <p:nvPr/>
        </p:nvSpPr>
        <p:spPr bwMode="auto">
          <a:xfrm flipH="1">
            <a:off x="647700" y="2869738"/>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0" name="Line 88"/>
          <p:cNvSpPr>
            <a:spLocks noChangeShapeType="1"/>
          </p:cNvSpPr>
          <p:nvPr/>
        </p:nvSpPr>
        <p:spPr bwMode="auto">
          <a:xfrm flipH="1">
            <a:off x="647700" y="2852448"/>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1" name="Line 89"/>
          <p:cNvSpPr>
            <a:spLocks noChangeShapeType="1"/>
          </p:cNvSpPr>
          <p:nvPr/>
        </p:nvSpPr>
        <p:spPr bwMode="auto">
          <a:xfrm flipH="1">
            <a:off x="619125" y="2835158"/>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2" name="Rectangle 90"/>
          <p:cNvSpPr>
            <a:spLocks noChangeArrowheads="1"/>
          </p:cNvSpPr>
          <p:nvPr/>
        </p:nvSpPr>
        <p:spPr bwMode="auto">
          <a:xfrm>
            <a:off x="371475" y="2774643"/>
            <a:ext cx="201978"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120</a:t>
            </a:r>
          </a:p>
        </p:txBody>
      </p:sp>
      <p:sp>
        <p:nvSpPr>
          <p:cNvPr id="474203" name="Line 91"/>
          <p:cNvSpPr>
            <a:spLocks noChangeShapeType="1"/>
          </p:cNvSpPr>
          <p:nvPr/>
        </p:nvSpPr>
        <p:spPr bwMode="auto">
          <a:xfrm flipH="1">
            <a:off x="647700" y="2809223"/>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4" name="Line 92"/>
          <p:cNvSpPr>
            <a:spLocks noChangeShapeType="1"/>
          </p:cNvSpPr>
          <p:nvPr/>
        </p:nvSpPr>
        <p:spPr bwMode="auto">
          <a:xfrm flipH="1">
            <a:off x="647700" y="2791933"/>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5" name="Line 93"/>
          <p:cNvSpPr>
            <a:spLocks noChangeShapeType="1"/>
          </p:cNvSpPr>
          <p:nvPr/>
        </p:nvSpPr>
        <p:spPr bwMode="auto">
          <a:xfrm flipH="1">
            <a:off x="647700" y="2765998"/>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6" name="Line 94"/>
          <p:cNvSpPr>
            <a:spLocks noChangeShapeType="1"/>
          </p:cNvSpPr>
          <p:nvPr/>
        </p:nvSpPr>
        <p:spPr bwMode="auto">
          <a:xfrm flipH="1">
            <a:off x="619125" y="2748708"/>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07" name="Rectangle 95"/>
          <p:cNvSpPr>
            <a:spLocks noChangeArrowheads="1"/>
          </p:cNvSpPr>
          <p:nvPr/>
        </p:nvSpPr>
        <p:spPr bwMode="auto">
          <a:xfrm rot="16200000">
            <a:off x="118073" y="3169310"/>
            <a:ext cx="368691" cy="184666"/>
          </a:xfrm>
          <a:prstGeom prst="rect">
            <a:avLst/>
          </a:prstGeom>
          <a:solidFill>
            <a:schemeClr val="accent1">
              <a:alpha val="0"/>
            </a:schemeClr>
          </a:solidFill>
          <a:ln w="9525">
            <a:noFill/>
            <a:miter lim="800000"/>
            <a:headEnd/>
            <a:tailEnd/>
          </a:ln>
        </p:spPr>
        <p:txBody>
          <a:bodyPr wrap="none" lIns="0" tIns="0" rIns="0" bIns="0">
            <a:spAutoFit/>
          </a:bodyPr>
          <a:lstStyle/>
          <a:p>
            <a:r>
              <a:rPr lang="en-US" sz="1200">
                <a:latin typeface="Trebuchet MS" pitchFamily="34" charset="0"/>
              </a:rPr>
              <a:t>Bytes</a:t>
            </a:r>
          </a:p>
        </p:txBody>
      </p:sp>
      <p:pic>
        <p:nvPicPr>
          <p:cNvPr id="474208" name="Picture 96"/>
          <p:cNvPicPr>
            <a:picLocks noChangeAspect="1" noChangeArrowheads="1"/>
          </p:cNvPicPr>
          <p:nvPr/>
        </p:nvPicPr>
        <p:blipFill>
          <a:blip r:embed="rId3"/>
          <a:srcRect/>
          <a:stretch>
            <a:fillRect/>
          </a:stretch>
        </p:blipFill>
        <p:spPr bwMode="auto">
          <a:xfrm>
            <a:off x="676275" y="2748708"/>
            <a:ext cx="8105775" cy="1089267"/>
          </a:xfrm>
          <a:prstGeom prst="rect">
            <a:avLst/>
          </a:prstGeom>
          <a:solidFill>
            <a:schemeClr val="accent1">
              <a:alpha val="0"/>
            </a:schemeClr>
          </a:solidFill>
          <a:ln w="9525">
            <a:noFill/>
            <a:miter lim="800000"/>
            <a:headEnd/>
            <a:tailEnd/>
          </a:ln>
        </p:spPr>
      </p:pic>
      <p:sp>
        <p:nvSpPr>
          <p:cNvPr id="474209" name="Line 97"/>
          <p:cNvSpPr>
            <a:spLocks noChangeShapeType="1"/>
          </p:cNvSpPr>
          <p:nvPr/>
        </p:nvSpPr>
        <p:spPr bwMode="auto">
          <a:xfrm flipV="1">
            <a:off x="676275" y="2748708"/>
            <a:ext cx="0" cy="1080622"/>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0" name="Line 98"/>
          <p:cNvSpPr>
            <a:spLocks noChangeShapeType="1"/>
          </p:cNvSpPr>
          <p:nvPr/>
        </p:nvSpPr>
        <p:spPr bwMode="auto">
          <a:xfrm>
            <a:off x="676275" y="2748708"/>
            <a:ext cx="80962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1" name="Line 99"/>
          <p:cNvSpPr>
            <a:spLocks noChangeShapeType="1"/>
          </p:cNvSpPr>
          <p:nvPr/>
        </p:nvSpPr>
        <p:spPr bwMode="auto">
          <a:xfrm>
            <a:off x="8772525" y="2748708"/>
            <a:ext cx="0" cy="1080622"/>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2" name="Line 100"/>
          <p:cNvSpPr>
            <a:spLocks noChangeShapeType="1"/>
          </p:cNvSpPr>
          <p:nvPr/>
        </p:nvSpPr>
        <p:spPr bwMode="auto">
          <a:xfrm flipH="1">
            <a:off x="676275" y="3829330"/>
            <a:ext cx="80962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3" name="Line 101"/>
          <p:cNvSpPr>
            <a:spLocks noChangeShapeType="1"/>
          </p:cNvSpPr>
          <p:nvPr/>
        </p:nvSpPr>
        <p:spPr bwMode="auto">
          <a:xfrm>
            <a:off x="67627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4" name="Line 102"/>
          <p:cNvSpPr>
            <a:spLocks noChangeShapeType="1"/>
          </p:cNvSpPr>
          <p:nvPr/>
        </p:nvSpPr>
        <p:spPr bwMode="auto">
          <a:xfrm>
            <a:off x="90487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5" name="Line 103"/>
          <p:cNvSpPr>
            <a:spLocks noChangeShapeType="1"/>
          </p:cNvSpPr>
          <p:nvPr/>
        </p:nvSpPr>
        <p:spPr bwMode="auto">
          <a:xfrm>
            <a:off x="11430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6" name="Line 104"/>
          <p:cNvSpPr>
            <a:spLocks noChangeShapeType="1"/>
          </p:cNvSpPr>
          <p:nvPr/>
        </p:nvSpPr>
        <p:spPr bwMode="auto">
          <a:xfrm>
            <a:off x="1371600"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7" name="Rectangle 105"/>
          <p:cNvSpPr>
            <a:spLocks noChangeArrowheads="1"/>
          </p:cNvSpPr>
          <p:nvPr/>
        </p:nvSpPr>
        <p:spPr bwMode="auto">
          <a:xfrm>
            <a:off x="1214438" y="3889844"/>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a:t>
            </a:r>
          </a:p>
        </p:txBody>
      </p:sp>
      <p:sp>
        <p:nvSpPr>
          <p:cNvPr id="474218" name="Line 106"/>
          <p:cNvSpPr>
            <a:spLocks noChangeShapeType="1"/>
          </p:cNvSpPr>
          <p:nvPr/>
        </p:nvSpPr>
        <p:spPr bwMode="auto">
          <a:xfrm>
            <a:off x="16002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19" name="Line 107"/>
          <p:cNvSpPr>
            <a:spLocks noChangeShapeType="1"/>
          </p:cNvSpPr>
          <p:nvPr/>
        </p:nvSpPr>
        <p:spPr bwMode="auto">
          <a:xfrm>
            <a:off x="18288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0" name="Line 108"/>
          <p:cNvSpPr>
            <a:spLocks noChangeShapeType="1"/>
          </p:cNvSpPr>
          <p:nvPr/>
        </p:nvSpPr>
        <p:spPr bwMode="auto">
          <a:xfrm>
            <a:off x="206692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1" name="Line 109"/>
          <p:cNvSpPr>
            <a:spLocks noChangeShapeType="1"/>
          </p:cNvSpPr>
          <p:nvPr/>
        </p:nvSpPr>
        <p:spPr bwMode="auto">
          <a:xfrm>
            <a:off x="2295525"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2" name="Rectangle 110"/>
          <p:cNvSpPr>
            <a:spLocks noChangeArrowheads="1"/>
          </p:cNvSpPr>
          <p:nvPr/>
        </p:nvSpPr>
        <p:spPr bwMode="auto">
          <a:xfrm>
            <a:off x="2103438"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6.2111</a:t>
            </a:r>
          </a:p>
        </p:txBody>
      </p:sp>
      <p:sp>
        <p:nvSpPr>
          <p:cNvPr id="474223" name="Line 111"/>
          <p:cNvSpPr>
            <a:spLocks noChangeShapeType="1"/>
          </p:cNvSpPr>
          <p:nvPr/>
        </p:nvSpPr>
        <p:spPr bwMode="auto">
          <a:xfrm>
            <a:off x="252412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4" name="Line 112"/>
          <p:cNvSpPr>
            <a:spLocks noChangeShapeType="1"/>
          </p:cNvSpPr>
          <p:nvPr/>
        </p:nvSpPr>
        <p:spPr bwMode="auto">
          <a:xfrm>
            <a:off x="276225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5" name="Line 113"/>
          <p:cNvSpPr>
            <a:spLocks noChangeShapeType="1"/>
          </p:cNvSpPr>
          <p:nvPr/>
        </p:nvSpPr>
        <p:spPr bwMode="auto">
          <a:xfrm>
            <a:off x="299085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6" name="Line 114"/>
          <p:cNvSpPr>
            <a:spLocks noChangeShapeType="1"/>
          </p:cNvSpPr>
          <p:nvPr/>
        </p:nvSpPr>
        <p:spPr bwMode="auto">
          <a:xfrm>
            <a:off x="3219450"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7" name="Rectangle 115"/>
          <p:cNvSpPr>
            <a:spLocks noChangeArrowheads="1"/>
          </p:cNvSpPr>
          <p:nvPr/>
        </p:nvSpPr>
        <p:spPr bwMode="auto">
          <a:xfrm>
            <a:off x="3027363"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6.2112</a:t>
            </a:r>
          </a:p>
        </p:txBody>
      </p:sp>
      <p:sp>
        <p:nvSpPr>
          <p:cNvPr id="474228" name="Line 116"/>
          <p:cNvSpPr>
            <a:spLocks noChangeShapeType="1"/>
          </p:cNvSpPr>
          <p:nvPr/>
        </p:nvSpPr>
        <p:spPr bwMode="auto">
          <a:xfrm>
            <a:off x="344805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29" name="Line 117"/>
          <p:cNvSpPr>
            <a:spLocks noChangeShapeType="1"/>
          </p:cNvSpPr>
          <p:nvPr/>
        </p:nvSpPr>
        <p:spPr bwMode="auto">
          <a:xfrm>
            <a:off x="368617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0" name="Line 118"/>
          <p:cNvSpPr>
            <a:spLocks noChangeShapeType="1"/>
          </p:cNvSpPr>
          <p:nvPr/>
        </p:nvSpPr>
        <p:spPr bwMode="auto">
          <a:xfrm>
            <a:off x="391477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1" name="Line 119"/>
          <p:cNvSpPr>
            <a:spLocks noChangeShapeType="1"/>
          </p:cNvSpPr>
          <p:nvPr/>
        </p:nvSpPr>
        <p:spPr bwMode="auto">
          <a:xfrm>
            <a:off x="4143375"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2" name="Rectangle 120"/>
          <p:cNvSpPr>
            <a:spLocks noChangeArrowheads="1"/>
          </p:cNvSpPr>
          <p:nvPr/>
        </p:nvSpPr>
        <p:spPr bwMode="auto">
          <a:xfrm>
            <a:off x="3951288"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6.2113</a:t>
            </a:r>
          </a:p>
        </p:txBody>
      </p:sp>
      <p:sp>
        <p:nvSpPr>
          <p:cNvPr id="474233" name="Line 121"/>
          <p:cNvSpPr>
            <a:spLocks noChangeShapeType="1"/>
          </p:cNvSpPr>
          <p:nvPr/>
        </p:nvSpPr>
        <p:spPr bwMode="auto">
          <a:xfrm>
            <a:off x="43815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4" name="Line 122"/>
          <p:cNvSpPr>
            <a:spLocks noChangeShapeType="1"/>
          </p:cNvSpPr>
          <p:nvPr/>
        </p:nvSpPr>
        <p:spPr bwMode="auto">
          <a:xfrm>
            <a:off x="46101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5" name="Line 123"/>
          <p:cNvSpPr>
            <a:spLocks noChangeShapeType="1"/>
          </p:cNvSpPr>
          <p:nvPr/>
        </p:nvSpPr>
        <p:spPr bwMode="auto">
          <a:xfrm>
            <a:off x="48387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6" name="Line 124"/>
          <p:cNvSpPr>
            <a:spLocks noChangeShapeType="1"/>
          </p:cNvSpPr>
          <p:nvPr/>
        </p:nvSpPr>
        <p:spPr bwMode="auto">
          <a:xfrm>
            <a:off x="5067300"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7" name="Rectangle 125"/>
          <p:cNvSpPr>
            <a:spLocks noChangeArrowheads="1"/>
          </p:cNvSpPr>
          <p:nvPr/>
        </p:nvSpPr>
        <p:spPr bwMode="auto">
          <a:xfrm>
            <a:off x="4875213"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6.2114</a:t>
            </a:r>
          </a:p>
        </p:txBody>
      </p:sp>
      <p:sp>
        <p:nvSpPr>
          <p:cNvPr id="474238" name="Line 126"/>
          <p:cNvSpPr>
            <a:spLocks noChangeShapeType="1"/>
          </p:cNvSpPr>
          <p:nvPr/>
        </p:nvSpPr>
        <p:spPr bwMode="auto">
          <a:xfrm>
            <a:off x="530542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39" name="Line 127"/>
          <p:cNvSpPr>
            <a:spLocks noChangeShapeType="1"/>
          </p:cNvSpPr>
          <p:nvPr/>
        </p:nvSpPr>
        <p:spPr bwMode="auto">
          <a:xfrm>
            <a:off x="553402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0" name="Line 128"/>
          <p:cNvSpPr>
            <a:spLocks noChangeShapeType="1"/>
          </p:cNvSpPr>
          <p:nvPr/>
        </p:nvSpPr>
        <p:spPr bwMode="auto">
          <a:xfrm>
            <a:off x="576262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1" name="Line 129"/>
          <p:cNvSpPr>
            <a:spLocks noChangeShapeType="1"/>
          </p:cNvSpPr>
          <p:nvPr/>
        </p:nvSpPr>
        <p:spPr bwMode="auto">
          <a:xfrm>
            <a:off x="6000750"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2" name="Rectangle 130"/>
          <p:cNvSpPr>
            <a:spLocks noChangeArrowheads="1"/>
          </p:cNvSpPr>
          <p:nvPr/>
        </p:nvSpPr>
        <p:spPr bwMode="auto">
          <a:xfrm>
            <a:off x="5808663"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6.2115</a:t>
            </a:r>
          </a:p>
        </p:txBody>
      </p:sp>
      <p:sp>
        <p:nvSpPr>
          <p:cNvPr id="474243" name="Line 131"/>
          <p:cNvSpPr>
            <a:spLocks noChangeShapeType="1"/>
          </p:cNvSpPr>
          <p:nvPr/>
        </p:nvSpPr>
        <p:spPr bwMode="auto">
          <a:xfrm>
            <a:off x="622935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4" name="Line 132"/>
          <p:cNvSpPr>
            <a:spLocks noChangeShapeType="1"/>
          </p:cNvSpPr>
          <p:nvPr/>
        </p:nvSpPr>
        <p:spPr bwMode="auto">
          <a:xfrm>
            <a:off x="645795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5" name="Line 133"/>
          <p:cNvSpPr>
            <a:spLocks noChangeShapeType="1"/>
          </p:cNvSpPr>
          <p:nvPr/>
        </p:nvSpPr>
        <p:spPr bwMode="auto">
          <a:xfrm>
            <a:off x="668655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6" name="Line 134"/>
          <p:cNvSpPr>
            <a:spLocks noChangeShapeType="1"/>
          </p:cNvSpPr>
          <p:nvPr/>
        </p:nvSpPr>
        <p:spPr bwMode="auto">
          <a:xfrm>
            <a:off x="6924675"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7" name="Rectangle 135"/>
          <p:cNvSpPr>
            <a:spLocks noChangeArrowheads="1"/>
          </p:cNvSpPr>
          <p:nvPr/>
        </p:nvSpPr>
        <p:spPr bwMode="auto">
          <a:xfrm>
            <a:off x="6732588"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6.2116</a:t>
            </a:r>
          </a:p>
        </p:txBody>
      </p:sp>
      <p:sp>
        <p:nvSpPr>
          <p:cNvPr id="474248" name="Line 136"/>
          <p:cNvSpPr>
            <a:spLocks noChangeShapeType="1"/>
          </p:cNvSpPr>
          <p:nvPr/>
        </p:nvSpPr>
        <p:spPr bwMode="auto">
          <a:xfrm>
            <a:off x="715327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49" name="Line 137"/>
          <p:cNvSpPr>
            <a:spLocks noChangeShapeType="1"/>
          </p:cNvSpPr>
          <p:nvPr/>
        </p:nvSpPr>
        <p:spPr bwMode="auto">
          <a:xfrm>
            <a:off x="738187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0" name="Line 138"/>
          <p:cNvSpPr>
            <a:spLocks noChangeShapeType="1"/>
          </p:cNvSpPr>
          <p:nvPr/>
        </p:nvSpPr>
        <p:spPr bwMode="auto">
          <a:xfrm>
            <a:off x="76200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1" name="Line 139"/>
          <p:cNvSpPr>
            <a:spLocks noChangeShapeType="1"/>
          </p:cNvSpPr>
          <p:nvPr/>
        </p:nvSpPr>
        <p:spPr bwMode="auto">
          <a:xfrm>
            <a:off x="7848600"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2" name="Rectangle 140"/>
          <p:cNvSpPr>
            <a:spLocks noChangeArrowheads="1"/>
          </p:cNvSpPr>
          <p:nvPr/>
        </p:nvSpPr>
        <p:spPr bwMode="auto">
          <a:xfrm>
            <a:off x="7656513" y="3889844"/>
            <a:ext cx="387927"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6.2117</a:t>
            </a:r>
          </a:p>
        </p:txBody>
      </p:sp>
      <p:sp>
        <p:nvSpPr>
          <p:cNvPr id="474253" name="Line 141"/>
          <p:cNvSpPr>
            <a:spLocks noChangeShapeType="1"/>
          </p:cNvSpPr>
          <p:nvPr/>
        </p:nvSpPr>
        <p:spPr bwMode="auto">
          <a:xfrm>
            <a:off x="80772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4" name="Line 142"/>
          <p:cNvSpPr>
            <a:spLocks noChangeShapeType="1"/>
          </p:cNvSpPr>
          <p:nvPr/>
        </p:nvSpPr>
        <p:spPr bwMode="auto">
          <a:xfrm>
            <a:off x="8305800"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5" name="Line 143"/>
          <p:cNvSpPr>
            <a:spLocks noChangeShapeType="1"/>
          </p:cNvSpPr>
          <p:nvPr/>
        </p:nvSpPr>
        <p:spPr bwMode="auto">
          <a:xfrm>
            <a:off x="8543925" y="3829330"/>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6" name="Line 144"/>
          <p:cNvSpPr>
            <a:spLocks noChangeShapeType="1"/>
          </p:cNvSpPr>
          <p:nvPr/>
        </p:nvSpPr>
        <p:spPr bwMode="auto">
          <a:xfrm>
            <a:off x="8772525" y="3829330"/>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57" name="Rectangle 145"/>
          <p:cNvSpPr>
            <a:spLocks noChangeArrowheads="1"/>
          </p:cNvSpPr>
          <p:nvPr/>
        </p:nvSpPr>
        <p:spPr bwMode="auto">
          <a:xfrm>
            <a:off x="7234238" y="4105969"/>
            <a:ext cx="1470659" cy="184666"/>
          </a:xfrm>
          <a:prstGeom prst="rect">
            <a:avLst/>
          </a:prstGeom>
          <a:solidFill>
            <a:schemeClr val="accent1">
              <a:alpha val="0"/>
            </a:schemeClr>
          </a:solidFill>
          <a:ln w="9525">
            <a:noFill/>
            <a:miter lim="800000"/>
            <a:headEnd/>
            <a:tailEnd/>
          </a:ln>
        </p:spPr>
        <p:txBody>
          <a:bodyPr wrap="none" lIns="0" tIns="0" rIns="0" bIns="0">
            <a:spAutoFit/>
          </a:bodyPr>
          <a:lstStyle/>
          <a:p>
            <a:r>
              <a:rPr lang="en-US" sz="1200" dirty="0">
                <a:latin typeface="Trebuchet MS" pitchFamily="34" charset="0"/>
              </a:rPr>
              <a:t>Timestamp (seconds)</a:t>
            </a:r>
          </a:p>
        </p:txBody>
      </p:sp>
      <p:sp>
        <p:nvSpPr>
          <p:cNvPr id="474261" name="Line 149"/>
          <p:cNvSpPr>
            <a:spLocks noChangeShapeType="1"/>
          </p:cNvSpPr>
          <p:nvPr/>
        </p:nvSpPr>
        <p:spPr bwMode="auto">
          <a:xfrm flipH="1">
            <a:off x="619125" y="2376974"/>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2" name="Rectangle 150"/>
          <p:cNvSpPr>
            <a:spLocks noChangeArrowheads="1"/>
          </p:cNvSpPr>
          <p:nvPr/>
        </p:nvSpPr>
        <p:spPr bwMode="auto">
          <a:xfrm>
            <a:off x="508000" y="2316459"/>
            <a:ext cx="67326"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0</a:t>
            </a:r>
          </a:p>
        </p:txBody>
      </p:sp>
      <p:sp>
        <p:nvSpPr>
          <p:cNvPr id="474263" name="Line 151"/>
          <p:cNvSpPr>
            <a:spLocks noChangeShapeType="1"/>
          </p:cNvSpPr>
          <p:nvPr/>
        </p:nvSpPr>
        <p:spPr bwMode="auto">
          <a:xfrm flipH="1">
            <a:off x="647700" y="2359684"/>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4" name="Line 152"/>
          <p:cNvSpPr>
            <a:spLocks noChangeShapeType="1"/>
          </p:cNvSpPr>
          <p:nvPr/>
        </p:nvSpPr>
        <p:spPr bwMode="auto">
          <a:xfrm flipH="1">
            <a:off x="647700" y="2333749"/>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5" name="Line 153"/>
          <p:cNvSpPr>
            <a:spLocks noChangeShapeType="1"/>
          </p:cNvSpPr>
          <p:nvPr/>
        </p:nvSpPr>
        <p:spPr bwMode="auto">
          <a:xfrm flipH="1">
            <a:off x="647700" y="2316459"/>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6" name="Line 154"/>
          <p:cNvSpPr>
            <a:spLocks noChangeShapeType="1"/>
          </p:cNvSpPr>
          <p:nvPr/>
        </p:nvSpPr>
        <p:spPr bwMode="auto">
          <a:xfrm flipH="1">
            <a:off x="619125" y="2290524"/>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7" name="Line 155"/>
          <p:cNvSpPr>
            <a:spLocks noChangeShapeType="1"/>
          </p:cNvSpPr>
          <p:nvPr/>
        </p:nvSpPr>
        <p:spPr bwMode="auto">
          <a:xfrm flipH="1">
            <a:off x="647700" y="2273234"/>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8" name="Line 156"/>
          <p:cNvSpPr>
            <a:spLocks noChangeShapeType="1"/>
          </p:cNvSpPr>
          <p:nvPr/>
        </p:nvSpPr>
        <p:spPr bwMode="auto">
          <a:xfrm flipH="1">
            <a:off x="647700" y="2255944"/>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69" name="Line 157"/>
          <p:cNvSpPr>
            <a:spLocks noChangeShapeType="1"/>
          </p:cNvSpPr>
          <p:nvPr/>
        </p:nvSpPr>
        <p:spPr bwMode="auto">
          <a:xfrm flipH="1">
            <a:off x="647700" y="223001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0" name="Line 158"/>
          <p:cNvSpPr>
            <a:spLocks noChangeShapeType="1"/>
          </p:cNvSpPr>
          <p:nvPr/>
        </p:nvSpPr>
        <p:spPr bwMode="auto">
          <a:xfrm flipH="1">
            <a:off x="619125" y="2212720"/>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1" name="Rectangle 159"/>
          <p:cNvSpPr>
            <a:spLocks noChangeArrowheads="1"/>
          </p:cNvSpPr>
          <p:nvPr/>
        </p:nvSpPr>
        <p:spPr bwMode="auto">
          <a:xfrm>
            <a:off x="439738" y="2152205"/>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20</a:t>
            </a:r>
          </a:p>
        </p:txBody>
      </p:sp>
      <p:sp>
        <p:nvSpPr>
          <p:cNvPr id="474272" name="Line 160"/>
          <p:cNvSpPr>
            <a:spLocks noChangeShapeType="1"/>
          </p:cNvSpPr>
          <p:nvPr/>
        </p:nvSpPr>
        <p:spPr bwMode="auto">
          <a:xfrm flipH="1">
            <a:off x="647700" y="218678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3" name="Line 161"/>
          <p:cNvSpPr>
            <a:spLocks noChangeShapeType="1"/>
          </p:cNvSpPr>
          <p:nvPr/>
        </p:nvSpPr>
        <p:spPr bwMode="auto">
          <a:xfrm flipH="1">
            <a:off x="647700" y="216949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4" name="Line 162"/>
          <p:cNvSpPr>
            <a:spLocks noChangeShapeType="1"/>
          </p:cNvSpPr>
          <p:nvPr/>
        </p:nvSpPr>
        <p:spPr bwMode="auto">
          <a:xfrm flipH="1">
            <a:off x="647700" y="215220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5" name="Line 163"/>
          <p:cNvSpPr>
            <a:spLocks noChangeShapeType="1"/>
          </p:cNvSpPr>
          <p:nvPr/>
        </p:nvSpPr>
        <p:spPr bwMode="auto">
          <a:xfrm flipH="1">
            <a:off x="619125" y="2126270"/>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6" name="Line 164"/>
          <p:cNvSpPr>
            <a:spLocks noChangeShapeType="1"/>
          </p:cNvSpPr>
          <p:nvPr/>
        </p:nvSpPr>
        <p:spPr bwMode="auto">
          <a:xfrm flipH="1">
            <a:off x="647700" y="210898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7" name="Line 165"/>
          <p:cNvSpPr>
            <a:spLocks noChangeShapeType="1"/>
          </p:cNvSpPr>
          <p:nvPr/>
        </p:nvSpPr>
        <p:spPr bwMode="auto">
          <a:xfrm flipH="1">
            <a:off x="647700" y="208304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8" name="Line 166"/>
          <p:cNvSpPr>
            <a:spLocks noChangeShapeType="1"/>
          </p:cNvSpPr>
          <p:nvPr/>
        </p:nvSpPr>
        <p:spPr bwMode="auto">
          <a:xfrm flipH="1">
            <a:off x="647700" y="206575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79" name="Line 167"/>
          <p:cNvSpPr>
            <a:spLocks noChangeShapeType="1"/>
          </p:cNvSpPr>
          <p:nvPr/>
        </p:nvSpPr>
        <p:spPr bwMode="auto">
          <a:xfrm flipH="1">
            <a:off x="619125" y="2048465"/>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0" name="Rectangle 168"/>
          <p:cNvSpPr>
            <a:spLocks noChangeArrowheads="1"/>
          </p:cNvSpPr>
          <p:nvPr/>
        </p:nvSpPr>
        <p:spPr bwMode="auto">
          <a:xfrm>
            <a:off x="439738" y="1987950"/>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40</a:t>
            </a:r>
          </a:p>
        </p:txBody>
      </p:sp>
      <p:sp>
        <p:nvSpPr>
          <p:cNvPr id="474281" name="Line 169"/>
          <p:cNvSpPr>
            <a:spLocks noChangeShapeType="1"/>
          </p:cNvSpPr>
          <p:nvPr/>
        </p:nvSpPr>
        <p:spPr bwMode="auto">
          <a:xfrm flipH="1">
            <a:off x="647700" y="202253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2" name="Line 170"/>
          <p:cNvSpPr>
            <a:spLocks noChangeShapeType="1"/>
          </p:cNvSpPr>
          <p:nvPr/>
        </p:nvSpPr>
        <p:spPr bwMode="auto">
          <a:xfrm flipH="1">
            <a:off x="647700" y="2005240"/>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3" name="Line 171"/>
          <p:cNvSpPr>
            <a:spLocks noChangeShapeType="1"/>
          </p:cNvSpPr>
          <p:nvPr/>
        </p:nvSpPr>
        <p:spPr bwMode="auto">
          <a:xfrm flipH="1">
            <a:off x="647700" y="197930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4" name="Line 172"/>
          <p:cNvSpPr>
            <a:spLocks noChangeShapeType="1"/>
          </p:cNvSpPr>
          <p:nvPr/>
        </p:nvSpPr>
        <p:spPr bwMode="auto">
          <a:xfrm flipH="1">
            <a:off x="619125" y="1962015"/>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5" name="Line 173"/>
          <p:cNvSpPr>
            <a:spLocks noChangeShapeType="1"/>
          </p:cNvSpPr>
          <p:nvPr/>
        </p:nvSpPr>
        <p:spPr bwMode="auto">
          <a:xfrm flipH="1">
            <a:off x="647700" y="1944725"/>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6" name="Line 174"/>
          <p:cNvSpPr>
            <a:spLocks noChangeShapeType="1"/>
          </p:cNvSpPr>
          <p:nvPr/>
        </p:nvSpPr>
        <p:spPr bwMode="auto">
          <a:xfrm flipH="1">
            <a:off x="647700" y="191879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7" name="Line 175"/>
          <p:cNvSpPr>
            <a:spLocks noChangeShapeType="1"/>
          </p:cNvSpPr>
          <p:nvPr/>
        </p:nvSpPr>
        <p:spPr bwMode="auto">
          <a:xfrm flipH="1">
            <a:off x="647700" y="190150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8" name="Line 176"/>
          <p:cNvSpPr>
            <a:spLocks noChangeShapeType="1"/>
          </p:cNvSpPr>
          <p:nvPr/>
        </p:nvSpPr>
        <p:spPr bwMode="auto">
          <a:xfrm flipH="1">
            <a:off x="619125" y="1875566"/>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89" name="Rectangle 177"/>
          <p:cNvSpPr>
            <a:spLocks noChangeArrowheads="1"/>
          </p:cNvSpPr>
          <p:nvPr/>
        </p:nvSpPr>
        <p:spPr bwMode="auto">
          <a:xfrm>
            <a:off x="439738" y="1815051"/>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60</a:t>
            </a:r>
          </a:p>
        </p:txBody>
      </p:sp>
      <p:sp>
        <p:nvSpPr>
          <p:cNvPr id="474290" name="Line 178"/>
          <p:cNvSpPr>
            <a:spLocks noChangeShapeType="1"/>
          </p:cNvSpPr>
          <p:nvPr/>
        </p:nvSpPr>
        <p:spPr bwMode="auto">
          <a:xfrm flipH="1">
            <a:off x="647700" y="185827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1" name="Line 179"/>
          <p:cNvSpPr>
            <a:spLocks noChangeShapeType="1"/>
          </p:cNvSpPr>
          <p:nvPr/>
        </p:nvSpPr>
        <p:spPr bwMode="auto">
          <a:xfrm flipH="1">
            <a:off x="647700" y="183234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2" name="Line 180"/>
          <p:cNvSpPr>
            <a:spLocks noChangeShapeType="1"/>
          </p:cNvSpPr>
          <p:nvPr/>
        </p:nvSpPr>
        <p:spPr bwMode="auto">
          <a:xfrm flipH="1">
            <a:off x="647700" y="181505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3" name="Line 181"/>
          <p:cNvSpPr>
            <a:spLocks noChangeShapeType="1"/>
          </p:cNvSpPr>
          <p:nvPr/>
        </p:nvSpPr>
        <p:spPr bwMode="auto">
          <a:xfrm flipH="1">
            <a:off x="619125" y="1797761"/>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4" name="Line 182"/>
          <p:cNvSpPr>
            <a:spLocks noChangeShapeType="1"/>
          </p:cNvSpPr>
          <p:nvPr/>
        </p:nvSpPr>
        <p:spPr bwMode="auto">
          <a:xfrm flipH="1">
            <a:off x="647700" y="177182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5" name="Line 183"/>
          <p:cNvSpPr>
            <a:spLocks noChangeShapeType="1"/>
          </p:cNvSpPr>
          <p:nvPr/>
        </p:nvSpPr>
        <p:spPr bwMode="auto">
          <a:xfrm flipH="1">
            <a:off x="647700" y="175453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6" name="Line 184"/>
          <p:cNvSpPr>
            <a:spLocks noChangeShapeType="1"/>
          </p:cNvSpPr>
          <p:nvPr/>
        </p:nvSpPr>
        <p:spPr bwMode="auto">
          <a:xfrm flipH="1">
            <a:off x="647700" y="172860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7" name="Line 185"/>
          <p:cNvSpPr>
            <a:spLocks noChangeShapeType="1"/>
          </p:cNvSpPr>
          <p:nvPr/>
        </p:nvSpPr>
        <p:spPr bwMode="auto">
          <a:xfrm flipH="1">
            <a:off x="619125" y="1711311"/>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298" name="Rectangle 186"/>
          <p:cNvSpPr>
            <a:spLocks noChangeArrowheads="1"/>
          </p:cNvSpPr>
          <p:nvPr/>
        </p:nvSpPr>
        <p:spPr bwMode="auto">
          <a:xfrm>
            <a:off x="439738" y="1652237"/>
            <a:ext cx="13465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80</a:t>
            </a:r>
          </a:p>
        </p:txBody>
      </p:sp>
      <p:sp>
        <p:nvSpPr>
          <p:cNvPr id="474299" name="Line 187"/>
          <p:cNvSpPr>
            <a:spLocks noChangeShapeType="1"/>
          </p:cNvSpPr>
          <p:nvPr/>
        </p:nvSpPr>
        <p:spPr bwMode="auto">
          <a:xfrm flipH="1">
            <a:off x="647700" y="1694021"/>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0" name="Line 188"/>
          <p:cNvSpPr>
            <a:spLocks noChangeShapeType="1"/>
          </p:cNvSpPr>
          <p:nvPr/>
        </p:nvSpPr>
        <p:spPr bwMode="auto">
          <a:xfrm flipH="1">
            <a:off x="647700" y="166808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1" name="Line 189"/>
          <p:cNvSpPr>
            <a:spLocks noChangeShapeType="1"/>
          </p:cNvSpPr>
          <p:nvPr/>
        </p:nvSpPr>
        <p:spPr bwMode="auto">
          <a:xfrm flipH="1">
            <a:off x="647700" y="1650796"/>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2" name="Line 190"/>
          <p:cNvSpPr>
            <a:spLocks noChangeShapeType="1"/>
          </p:cNvSpPr>
          <p:nvPr/>
        </p:nvSpPr>
        <p:spPr bwMode="auto">
          <a:xfrm flipH="1">
            <a:off x="619125" y="1624861"/>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3" name="Line 191"/>
          <p:cNvSpPr>
            <a:spLocks noChangeShapeType="1"/>
          </p:cNvSpPr>
          <p:nvPr/>
        </p:nvSpPr>
        <p:spPr bwMode="auto">
          <a:xfrm flipH="1">
            <a:off x="647700" y="160757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4" name="Line 192"/>
          <p:cNvSpPr>
            <a:spLocks noChangeShapeType="1"/>
          </p:cNvSpPr>
          <p:nvPr/>
        </p:nvSpPr>
        <p:spPr bwMode="auto">
          <a:xfrm flipH="1">
            <a:off x="647700" y="159028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5" name="Line 193"/>
          <p:cNvSpPr>
            <a:spLocks noChangeShapeType="1"/>
          </p:cNvSpPr>
          <p:nvPr/>
        </p:nvSpPr>
        <p:spPr bwMode="auto">
          <a:xfrm flipH="1">
            <a:off x="647700" y="156434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6" name="Line 194"/>
          <p:cNvSpPr>
            <a:spLocks noChangeShapeType="1"/>
          </p:cNvSpPr>
          <p:nvPr/>
        </p:nvSpPr>
        <p:spPr bwMode="auto">
          <a:xfrm flipH="1">
            <a:off x="619125" y="1547057"/>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7" name="Rectangle 195"/>
          <p:cNvSpPr>
            <a:spLocks noChangeArrowheads="1"/>
          </p:cNvSpPr>
          <p:nvPr/>
        </p:nvSpPr>
        <p:spPr bwMode="auto">
          <a:xfrm>
            <a:off x="371475" y="1486542"/>
            <a:ext cx="201978"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100</a:t>
            </a:r>
          </a:p>
        </p:txBody>
      </p:sp>
      <p:sp>
        <p:nvSpPr>
          <p:cNvPr id="474308" name="Line 196"/>
          <p:cNvSpPr>
            <a:spLocks noChangeShapeType="1"/>
          </p:cNvSpPr>
          <p:nvPr/>
        </p:nvSpPr>
        <p:spPr bwMode="auto">
          <a:xfrm flipH="1">
            <a:off x="647700" y="152112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09" name="Line 197"/>
          <p:cNvSpPr>
            <a:spLocks noChangeShapeType="1"/>
          </p:cNvSpPr>
          <p:nvPr/>
        </p:nvSpPr>
        <p:spPr bwMode="auto">
          <a:xfrm flipH="1">
            <a:off x="647700" y="150383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0" name="Line 198"/>
          <p:cNvSpPr>
            <a:spLocks noChangeShapeType="1"/>
          </p:cNvSpPr>
          <p:nvPr/>
        </p:nvSpPr>
        <p:spPr bwMode="auto">
          <a:xfrm flipH="1">
            <a:off x="647700" y="148654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1" name="Line 199"/>
          <p:cNvSpPr>
            <a:spLocks noChangeShapeType="1"/>
          </p:cNvSpPr>
          <p:nvPr/>
        </p:nvSpPr>
        <p:spPr bwMode="auto">
          <a:xfrm flipH="1">
            <a:off x="619125" y="1460607"/>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2" name="Line 200"/>
          <p:cNvSpPr>
            <a:spLocks noChangeShapeType="1"/>
          </p:cNvSpPr>
          <p:nvPr/>
        </p:nvSpPr>
        <p:spPr bwMode="auto">
          <a:xfrm flipH="1">
            <a:off x="647700" y="144331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3" name="Line 201"/>
          <p:cNvSpPr>
            <a:spLocks noChangeShapeType="1"/>
          </p:cNvSpPr>
          <p:nvPr/>
        </p:nvSpPr>
        <p:spPr bwMode="auto">
          <a:xfrm flipH="1">
            <a:off x="647700" y="141738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4" name="Line 202"/>
          <p:cNvSpPr>
            <a:spLocks noChangeShapeType="1"/>
          </p:cNvSpPr>
          <p:nvPr/>
        </p:nvSpPr>
        <p:spPr bwMode="auto">
          <a:xfrm flipH="1">
            <a:off x="647700" y="140009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5" name="Line 203"/>
          <p:cNvSpPr>
            <a:spLocks noChangeShapeType="1"/>
          </p:cNvSpPr>
          <p:nvPr/>
        </p:nvSpPr>
        <p:spPr bwMode="auto">
          <a:xfrm flipH="1">
            <a:off x="619125" y="1382802"/>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6" name="Rectangle 204"/>
          <p:cNvSpPr>
            <a:spLocks noChangeArrowheads="1"/>
          </p:cNvSpPr>
          <p:nvPr/>
        </p:nvSpPr>
        <p:spPr bwMode="auto">
          <a:xfrm>
            <a:off x="371475" y="1322287"/>
            <a:ext cx="201978"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120</a:t>
            </a:r>
          </a:p>
        </p:txBody>
      </p:sp>
      <p:sp>
        <p:nvSpPr>
          <p:cNvPr id="474317" name="Line 205"/>
          <p:cNvSpPr>
            <a:spLocks noChangeShapeType="1"/>
          </p:cNvSpPr>
          <p:nvPr/>
        </p:nvSpPr>
        <p:spPr bwMode="auto">
          <a:xfrm flipH="1">
            <a:off x="647700" y="135686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8" name="Line 206"/>
          <p:cNvSpPr>
            <a:spLocks noChangeShapeType="1"/>
          </p:cNvSpPr>
          <p:nvPr/>
        </p:nvSpPr>
        <p:spPr bwMode="auto">
          <a:xfrm flipH="1">
            <a:off x="647700" y="1339577"/>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19" name="Line 207"/>
          <p:cNvSpPr>
            <a:spLocks noChangeShapeType="1"/>
          </p:cNvSpPr>
          <p:nvPr/>
        </p:nvSpPr>
        <p:spPr bwMode="auto">
          <a:xfrm flipH="1">
            <a:off x="647700" y="1313642"/>
            <a:ext cx="28575"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0" name="Line 208"/>
          <p:cNvSpPr>
            <a:spLocks noChangeShapeType="1"/>
          </p:cNvSpPr>
          <p:nvPr/>
        </p:nvSpPr>
        <p:spPr bwMode="auto">
          <a:xfrm flipH="1">
            <a:off x="619125" y="1296352"/>
            <a:ext cx="571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1" name="Rectangle 209"/>
          <p:cNvSpPr>
            <a:spLocks noChangeArrowheads="1"/>
          </p:cNvSpPr>
          <p:nvPr/>
        </p:nvSpPr>
        <p:spPr bwMode="auto">
          <a:xfrm rot="16200000">
            <a:off x="76004" y="1708310"/>
            <a:ext cx="368691" cy="184666"/>
          </a:xfrm>
          <a:prstGeom prst="rect">
            <a:avLst/>
          </a:prstGeom>
          <a:solidFill>
            <a:schemeClr val="accent1">
              <a:alpha val="0"/>
            </a:schemeClr>
          </a:solidFill>
          <a:ln w="9525">
            <a:noFill/>
            <a:miter lim="800000"/>
            <a:headEnd/>
            <a:tailEnd/>
          </a:ln>
        </p:spPr>
        <p:txBody>
          <a:bodyPr wrap="none" lIns="0" tIns="0" rIns="0" bIns="0">
            <a:spAutoFit/>
          </a:bodyPr>
          <a:lstStyle/>
          <a:p>
            <a:r>
              <a:rPr lang="en-US" sz="1200" dirty="0">
                <a:latin typeface="Trebuchet MS" pitchFamily="34" charset="0"/>
              </a:rPr>
              <a:t>Bytes</a:t>
            </a:r>
          </a:p>
        </p:txBody>
      </p:sp>
      <p:pic>
        <p:nvPicPr>
          <p:cNvPr id="474322" name="Picture 210"/>
          <p:cNvPicPr>
            <a:picLocks noChangeAspect="1" noChangeArrowheads="1"/>
          </p:cNvPicPr>
          <p:nvPr/>
        </p:nvPicPr>
        <p:blipFill>
          <a:blip r:embed="rId4"/>
          <a:srcRect/>
          <a:stretch>
            <a:fillRect/>
          </a:stretch>
        </p:blipFill>
        <p:spPr bwMode="auto">
          <a:xfrm>
            <a:off x="676275" y="1296352"/>
            <a:ext cx="8105775" cy="1089267"/>
          </a:xfrm>
          <a:prstGeom prst="rect">
            <a:avLst/>
          </a:prstGeom>
          <a:solidFill>
            <a:schemeClr val="accent1">
              <a:alpha val="0"/>
            </a:schemeClr>
          </a:solidFill>
          <a:ln w="9525">
            <a:noFill/>
            <a:miter lim="800000"/>
            <a:headEnd/>
            <a:tailEnd/>
          </a:ln>
        </p:spPr>
      </p:pic>
      <p:sp>
        <p:nvSpPr>
          <p:cNvPr id="474323" name="Line 211"/>
          <p:cNvSpPr>
            <a:spLocks noChangeShapeType="1"/>
          </p:cNvSpPr>
          <p:nvPr/>
        </p:nvSpPr>
        <p:spPr bwMode="auto">
          <a:xfrm flipV="1">
            <a:off x="676275" y="1296352"/>
            <a:ext cx="0" cy="1080622"/>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4" name="Line 212"/>
          <p:cNvSpPr>
            <a:spLocks noChangeShapeType="1"/>
          </p:cNvSpPr>
          <p:nvPr/>
        </p:nvSpPr>
        <p:spPr bwMode="auto">
          <a:xfrm>
            <a:off x="676275" y="1296352"/>
            <a:ext cx="80962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5" name="Line 213"/>
          <p:cNvSpPr>
            <a:spLocks noChangeShapeType="1"/>
          </p:cNvSpPr>
          <p:nvPr/>
        </p:nvSpPr>
        <p:spPr bwMode="auto">
          <a:xfrm>
            <a:off x="8772525" y="1296352"/>
            <a:ext cx="0" cy="1080622"/>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6" name="Line 214"/>
          <p:cNvSpPr>
            <a:spLocks noChangeShapeType="1"/>
          </p:cNvSpPr>
          <p:nvPr/>
        </p:nvSpPr>
        <p:spPr bwMode="auto">
          <a:xfrm flipH="1">
            <a:off x="676275" y="2376974"/>
            <a:ext cx="8096250" cy="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7" name="Line 215"/>
          <p:cNvSpPr>
            <a:spLocks noChangeShapeType="1"/>
          </p:cNvSpPr>
          <p:nvPr/>
        </p:nvSpPr>
        <p:spPr bwMode="auto">
          <a:xfrm>
            <a:off x="6762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8" name="Line 216"/>
          <p:cNvSpPr>
            <a:spLocks noChangeShapeType="1"/>
          </p:cNvSpPr>
          <p:nvPr/>
        </p:nvSpPr>
        <p:spPr bwMode="auto">
          <a:xfrm>
            <a:off x="857250"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29" name="Rectangle 217"/>
          <p:cNvSpPr>
            <a:spLocks noChangeArrowheads="1"/>
          </p:cNvSpPr>
          <p:nvPr/>
        </p:nvSpPr>
        <p:spPr bwMode="auto">
          <a:xfrm>
            <a:off x="700088"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6.211</a:t>
            </a:r>
          </a:p>
        </p:txBody>
      </p:sp>
      <p:sp>
        <p:nvSpPr>
          <p:cNvPr id="474330" name="Line 218"/>
          <p:cNvSpPr>
            <a:spLocks noChangeShapeType="1"/>
          </p:cNvSpPr>
          <p:nvPr/>
        </p:nvSpPr>
        <p:spPr bwMode="auto">
          <a:xfrm>
            <a:off x="10382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1" name="Line 219"/>
          <p:cNvSpPr>
            <a:spLocks noChangeShapeType="1"/>
          </p:cNvSpPr>
          <p:nvPr/>
        </p:nvSpPr>
        <p:spPr bwMode="auto">
          <a:xfrm>
            <a:off x="12192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2" name="Line 220"/>
          <p:cNvSpPr>
            <a:spLocks noChangeShapeType="1"/>
          </p:cNvSpPr>
          <p:nvPr/>
        </p:nvSpPr>
        <p:spPr bwMode="auto">
          <a:xfrm>
            <a:off x="14001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3" name="Line 221"/>
          <p:cNvSpPr>
            <a:spLocks noChangeShapeType="1"/>
          </p:cNvSpPr>
          <p:nvPr/>
        </p:nvSpPr>
        <p:spPr bwMode="auto">
          <a:xfrm>
            <a:off x="157162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4" name="Rectangle 222"/>
          <p:cNvSpPr>
            <a:spLocks noChangeArrowheads="1"/>
          </p:cNvSpPr>
          <p:nvPr/>
        </p:nvSpPr>
        <p:spPr bwMode="auto">
          <a:xfrm>
            <a:off x="1414463"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6.212</a:t>
            </a:r>
          </a:p>
        </p:txBody>
      </p:sp>
      <p:sp>
        <p:nvSpPr>
          <p:cNvPr id="474335" name="Line 223"/>
          <p:cNvSpPr>
            <a:spLocks noChangeShapeType="1"/>
          </p:cNvSpPr>
          <p:nvPr/>
        </p:nvSpPr>
        <p:spPr bwMode="auto">
          <a:xfrm>
            <a:off x="17526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6" name="Line 224"/>
          <p:cNvSpPr>
            <a:spLocks noChangeShapeType="1"/>
          </p:cNvSpPr>
          <p:nvPr/>
        </p:nvSpPr>
        <p:spPr bwMode="auto">
          <a:xfrm>
            <a:off x="19335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7" name="Line 225"/>
          <p:cNvSpPr>
            <a:spLocks noChangeShapeType="1"/>
          </p:cNvSpPr>
          <p:nvPr/>
        </p:nvSpPr>
        <p:spPr bwMode="auto">
          <a:xfrm>
            <a:off x="21145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8" name="Line 226"/>
          <p:cNvSpPr>
            <a:spLocks noChangeShapeType="1"/>
          </p:cNvSpPr>
          <p:nvPr/>
        </p:nvSpPr>
        <p:spPr bwMode="auto">
          <a:xfrm>
            <a:off x="229552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39" name="Rectangle 227"/>
          <p:cNvSpPr>
            <a:spLocks noChangeArrowheads="1"/>
          </p:cNvSpPr>
          <p:nvPr/>
        </p:nvSpPr>
        <p:spPr bwMode="auto">
          <a:xfrm>
            <a:off x="2138363"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6.213</a:t>
            </a:r>
          </a:p>
        </p:txBody>
      </p:sp>
      <p:sp>
        <p:nvSpPr>
          <p:cNvPr id="474340" name="Line 228"/>
          <p:cNvSpPr>
            <a:spLocks noChangeShapeType="1"/>
          </p:cNvSpPr>
          <p:nvPr/>
        </p:nvSpPr>
        <p:spPr bwMode="auto">
          <a:xfrm>
            <a:off x="24765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1" name="Line 229"/>
          <p:cNvSpPr>
            <a:spLocks noChangeShapeType="1"/>
          </p:cNvSpPr>
          <p:nvPr/>
        </p:nvSpPr>
        <p:spPr bwMode="auto">
          <a:xfrm>
            <a:off x="26574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2" name="Line 230"/>
          <p:cNvSpPr>
            <a:spLocks noChangeShapeType="1"/>
          </p:cNvSpPr>
          <p:nvPr/>
        </p:nvSpPr>
        <p:spPr bwMode="auto">
          <a:xfrm>
            <a:off x="28384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3" name="Line 231"/>
          <p:cNvSpPr>
            <a:spLocks noChangeShapeType="1"/>
          </p:cNvSpPr>
          <p:nvPr/>
        </p:nvSpPr>
        <p:spPr bwMode="auto">
          <a:xfrm>
            <a:off x="301942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4" name="Rectangle 232"/>
          <p:cNvSpPr>
            <a:spLocks noChangeArrowheads="1"/>
          </p:cNvSpPr>
          <p:nvPr/>
        </p:nvSpPr>
        <p:spPr bwMode="auto">
          <a:xfrm>
            <a:off x="2862263"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6.214</a:t>
            </a:r>
          </a:p>
        </p:txBody>
      </p:sp>
      <p:sp>
        <p:nvSpPr>
          <p:cNvPr id="474345" name="Line 233"/>
          <p:cNvSpPr>
            <a:spLocks noChangeShapeType="1"/>
          </p:cNvSpPr>
          <p:nvPr/>
        </p:nvSpPr>
        <p:spPr bwMode="auto">
          <a:xfrm>
            <a:off x="31908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6" name="Line 234"/>
          <p:cNvSpPr>
            <a:spLocks noChangeShapeType="1"/>
          </p:cNvSpPr>
          <p:nvPr/>
        </p:nvSpPr>
        <p:spPr bwMode="auto">
          <a:xfrm>
            <a:off x="33718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7" name="Line 235"/>
          <p:cNvSpPr>
            <a:spLocks noChangeShapeType="1"/>
          </p:cNvSpPr>
          <p:nvPr/>
        </p:nvSpPr>
        <p:spPr bwMode="auto">
          <a:xfrm>
            <a:off x="35528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8" name="Line 236"/>
          <p:cNvSpPr>
            <a:spLocks noChangeShapeType="1"/>
          </p:cNvSpPr>
          <p:nvPr/>
        </p:nvSpPr>
        <p:spPr bwMode="auto">
          <a:xfrm>
            <a:off x="3733800"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49" name="Rectangle 237"/>
          <p:cNvSpPr>
            <a:spLocks noChangeArrowheads="1"/>
          </p:cNvSpPr>
          <p:nvPr/>
        </p:nvSpPr>
        <p:spPr bwMode="auto">
          <a:xfrm>
            <a:off x="3576638"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6.215</a:t>
            </a:r>
          </a:p>
        </p:txBody>
      </p:sp>
      <p:sp>
        <p:nvSpPr>
          <p:cNvPr id="474350" name="Line 238"/>
          <p:cNvSpPr>
            <a:spLocks noChangeShapeType="1"/>
          </p:cNvSpPr>
          <p:nvPr/>
        </p:nvSpPr>
        <p:spPr bwMode="auto">
          <a:xfrm>
            <a:off x="39147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1" name="Line 239"/>
          <p:cNvSpPr>
            <a:spLocks noChangeShapeType="1"/>
          </p:cNvSpPr>
          <p:nvPr/>
        </p:nvSpPr>
        <p:spPr bwMode="auto">
          <a:xfrm>
            <a:off x="40957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2" name="Line 240"/>
          <p:cNvSpPr>
            <a:spLocks noChangeShapeType="1"/>
          </p:cNvSpPr>
          <p:nvPr/>
        </p:nvSpPr>
        <p:spPr bwMode="auto">
          <a:xfrm>
            <a:off x="42767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3" name="Line 241"/>
          <p:cNvSpPr>
            <a:spLocks noChangeShapeType="1"/>
          </p:cNvSpPr>
          <p:nvPr/>
        </p:nvSpPr>
        <p:spPr bwMode="auto">
          <a:xfrm>
            <a:off x="4457700"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4" name="Rectangle 242"/>
          <p:cNvSpPr>
            <a:spLocks noChangeArrowheads="1"/>
          </p:cNvSpPr>
          <p:nvPr/>
        </p:nvSpPr>
        <p:spPr bwMode="auto">
          <a:xfrm>
            <a:off x="4300538"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6.216</a:t>
            </a:r>
          </a:p>
        </p:txBody>
      </p:sp>
      <p:sp>
        <p:nvSpPr>
          <p:cNvPr id="474355" name="Line 243"/>
          <p:cNvSpPr>
            <a:spLocks noChangeShapeType="1"/>
          </p:cNvSpPr>
          <p:nvPr/>
        </p:nvSpPr>
        <p:spPr bwMode="auto">
          <a:xfrm>
            <a:off x="46386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6" name="Line 244"/>
          <p:cNvSpPr>
            <a:spLocks noChangeShapeType="1"/>
          </p:cNvSpPr>
          <p:nvPr/>
        </p:nvSpPr>
        <p:spPr bwMode="auto">
          <a:xfrm>
            <a:off x="48101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7" name="Line 245"/>
          <p:cNvSpPr>
            <a:spLocks noChangeShapeType="1"/>
          </p:cNvSpPr>
          <p:nvPr/>
        </p:nvSpPr>
        <p:spPr bwMode="auto">
          <a:xfrm>
            <a:off x="49911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8" name="Line 246"/>
          <p:cNvSpPr>
            <a:spLocks noChangeShapeType="1"/>
          </p:cNvSpPr>
          <p:nvPr/>
        </p:nvSpPr>
        <p:spPr bwMode="auto">
          <a:xfrm>
            <a:off x="517207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59" name="Rectangle 247"/>
          <p:cNvSpPr>
            <a:spLocks noChangeArrowheads="1"/>
          </p:cNvSpPr>
          <p:nvPr/>
        </p:nvSpPr>
        <p:spPr bwMode="auto">
          <a:xfrm>
            <a:off x="5014913"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6.217</a:t>
            </a:r>
          </a:p>
        </p:txBody>
      </p:sp>
      <p:sp>
        <p:nvSpPr>
          <p:cNvPr id="474360" name="Line 248"/>
          <p:cNvSpPr>
            <a:spLocks noChangeShapeType="1"/>
          </p:cNvSpPr>
          <p:nvPr/>
        </p:nvSpPr>
        <p:spPr bwMode="auto">
          <a:xfrm>
            <a:off x="53530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1" name="Line 249"/>
          <p:cNvSpPr>
            <a:spLocks noChangeShapeType="1"/>
          </p:cNvSpPr>
          <p:nvPr/>
        </p:nvSpPr>
        <p:spPr bwMode="auto">
          <a:xfrm>
            <a:off x="55340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2" name="Line 250"/>
          <p:cNvSpPr>
            <a:spLocks noChangeShapeType="1"/>
          </p:cNvSpPr>
          <p:nvPr/>
        </p:nvSpPr>
        <p:spPr bwMode="auto">
          <a:xfrm>
            <a:off x="57150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3" name="Line 251"/>
          <p:cNvSpPr>
            <a:spLocks noChangeShapeType="1"/>
          </p:cNvSpPr>
          <p:nvPr/>
        </p:nvSpPr>
        <p:spPr bwMode="auto">
          <a:xfrm>
            <a:off x="589597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4" name="Rectangle 252"/>
          <p:cNvSpPr>
            <a:spLocks noChangeArrowheads="1"/>
          </p:cNvSpPr>
          <p:nvPr/>
        </p:nvSpPr>
        <p:spPr bwMode="auto">
          <a:xfrm>
            <a:off x="5738813"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6.218</a:t>
            </a:r>
          </a:p>
        </p:txBody>
      </p:sp>
      <p:sp>
        <p:nvSpPr>
          <p:cNvPr id="474365" name="Line 253"/>
          <p:cNvSpPr>
            <a:spLocks noChangeShapeType="1"/>
          </p:cNvSpPr>
          <p:nvPr/>
        </p:nvSpPr>
        <p:spPr bwMode="auto">
          <a:xfrm>
            <a:off x="60769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6" name="Line 254"/>
          <p:cNvSpPr>
            <a:spLocks noChangeShapeType="1"/>
          </p:cNvSpPr>
          <p:nvPr/>
        </p:nvSpPr>
        <p:spPr bwMode="auto">
          <a:xfrm>
            <a:off x="62579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7" name="Line 255"/>
          <p:cNvSpPr>
            <a:spLocks noChangeShapeType="1"/>
          </p:cNvSpPr>
          <p:nvPr/>
        </p:nvSpPr>
        <p:spPr bwMode="auto">
          <a:xfrm>
            <a:off x="64293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8" name="Line 256"/>
          <p:cNvSpPr>
            <a:spLocks noChangeShapeType="1"/>
          </p:cNvSpPr>
          <p:nvPr/>
        </p:nvSpPr>
        <p:spPr bwMode="auto">
          <a:xfrm>
            <a:off x="6610350"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69" name="Rectangle 257"/>
          <p:cNvSpPr>
            <a:spLocks noChangeArrowheads="1"/>
          </p:cNvSpPr>
          <p:nvPr/>
        </p:nvSpPr>
        <p:spPr bwMode="auto">
          <a:xfrm>
            <a:off x="6453188"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6.219</a:t>
            </a:r>
          </a:p>
        </p:txBody>
      </p:sp>
      <p:sp>
        <p:nvSpPr>
          <p:cNvPr id="474370" name="Line 258"/>
          <p:cNvSpPr>
            <a:spLocks noChangeShapeType="1"/>
          </p:cNvSpPr>
          <p:nvPr/>
        </p:nvSpPr>
        <p:spPr bwMode="auto">
          <a:xfrm>
            <a:off x="67913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1" name="Line 259"/>
          <p:cNvSpPr>
            <a:spLocks noChangeShapeType="1"/>
          </p:cNvSpPr>
          <p:nvPr/>
        </p:nvSpPr>
        <p:spPr bwMode="auto">
          <a:xfrm>
            <a:off x="69723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2" name="Line 260"/>
          <p:cNvSpPr>
            <a:spLocks noChangeShapeType="1"/>
          </p:cNvSpPr>
          <p:nvPr/>
        </p:nvSpPr>
        <p:spPr bwMode="auto">
          <a:xfrm>
            <a:off x="71532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3" name="Line 261"/>
          <p:cNvSpPr>
            <a:spLocks noChangeShapeType="1"/>
          </p:cNvSpPr>
          <p:nvPr/>
        </p:nvSpPr>
        <p:spPr bwMode="auto">
          <a:xfrm>
            <a:off x="7334250"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4" name="Rectangle 262"/>
          <p:cNvSpPr>
            <a:spLocks noChangeArrowheads="1"/>
          </p:cNvSpPr>
          <p:nvPr/>
        </p:nvSpPr>
        <p:spPr bwMode="auto">
          <a:xfrm>
            <a:off x="7212013" y="2437489"/>
            <a:ext cx="246862"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6.22</a:t>
            </a:r>
          </a:p>
        </p:txBody>
      </p:sp>
      <p:sp>
        <p:nvSpPr>
          <p:cNvPr id="474375" name="Line 263"/>
          <p:cNvSpPr>
            <a:spLocks noChangeShapeType="1"/>
          </p:cNvSpPr>
          <p:nvPr/>
        </p:nvSpPr>
        <p:spPr bwMode="auto">
          <a:xfrm>
            <a:off x="751522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6" name="Line 264"/>
          <p:cNvSpPr>
            <a:spLocks noChangeShapeType="1"/>
          </p:cNvSpPr>
          <p:nvPr/>
        </p:nvSpPr>
        <p:spPr bwMode="auto">
          <a:xfrm>
            <a:off x="76962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7" name="Line 265"/>
          <p:cNvSpPr>
            <a:spLocks noChangeShapeType="1"/>
          </p:cNvSpPr>
          <p:nvPr/>
        </p:nvSpPr>
        <p:spPr bwMode="auto">
          <a:xfrm>
            <a:off x="78771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8" name="Line 266"/>
          <p:cNvSpPr>
            <a:spLocks noChangeShapeType="1"/>
          </p:cNvSpPr>
          <p:nvPr/>
        </p:nvSpPr>
        <p:spPr bwMode="auto">
          <a:xfrm>
            <a:off x="804862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79" name="Rectangle 267"/>
          <p:cNvSpPr>
            <a:spLocks noChangeArrowheads="1"/>
          </p:cNvSpPr>
          <p:nvPr/>
        </p:nvSpPr>
        <p:spPr bwMode="auto">
          <a:xfrm>
            <a:off x="7891463" y="2437489"/>
            <a:ext cx="317395" cy="153888"/>
          </a:xfrm>
          <a:prstGeom prst="rect">
            <a:avLst/>
          </a:prstGeom>
          <a:solidFill>
            <a:schemeClr val="accent1">
              <a:alpha val="0"/>
            </a:schemeClr>
          </a:solidFill>
          <a:ln w="9525">
            <a:noFill/>
            <a:miter lim="800000"/>
            <a:headEnd/>
            <a:tailEnd/>
          </a:ln>
        </p:spPr>
        <p:txBody>
          <a:bodyPr wrap="none" lIns="0" tIns="0" rIns="0" bIns="0">
            <a:spAutoFit/>
          </a:bodyPr>
          <a:lstStyle/>
          <a:p>
            <a:r>
              <a:rPr lang="en-US" sz="1000" b="0">
                <a:latin typeface="Trebuchet MS" pitchFamily="34" charset="0"/>
              </a:rPr>
              <a:t>6.221</a:t>
            </a:r>
          </a:p>
        </p:txBody>
      </p:sp>
      <p:sp>
        <p:nvSpPr>
          <p:cNvPr id="474380" name="Line 268"/>
          <p:cNvSpPr>
            <a:spLocks noChangeShapeType="1"/>
          </p:cNvSpPr>
          <p:nvPr/>
        </p:nvSpPr>
        <p:spPr bwMode="auto">
          <a:xfrm>
            <a:off x="822960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81" name="Line 269"/>
          <p:cNvSpPr>
            <a:spLocks noChangeShapeType="1"/>
          </p:cNvSpPr>
          <p:nvPr/>
        </p:nvSpPr>
        <p:spPr bwMode="auto">
          <a:xfrm>
            <a:off x="8410575"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82" name="Line 270"/>
          <p:cNvSpPr>
            <a:spLocks noChangeShapeType="1"/>
          </p:cNvSpPr>
          <p:nvPr/>
        </p:nvSpPr>
        <p:spPr bwMode="auto">
          <a:xfrm>
            <a:off x="8591550" y="2376974"/>
            <a:ext cx="0" cy="25935"/>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83" name="Line 271"/>
          <p:cNvSpPr>
            <a:spLocks noChangeShapeType="1"/>
          </p:cNvSpPr>
          <p:nvPr/>
        </p:nvSpPr>
        <p:spPr bwMode="auto">
          <a:xfrm>
            <a:off x="8772525" y="2376974"/>
            <a:ext cx="0" cy="51870"/>
          </a:xfrm>
          <a:prstGeom prst="line">
            <a:avLst/>
          </a:prstGeom>
          <a:solidFill>
            <a:schemeClr val="accent1">
              <a:alpha val="0"/>
            </a:schemeClr>
          </a:solidFill>
          <a:ln w="9525">
            <a:solidFill>
              <a:srgbClr val="000000"/>
            </a:solidFill>
            <a:round/>
            <a:headEnd/>
            <a:tailEnd/>
          </a:ln>
        </p:spPr>
        <p:txBody>
          <a:bodyPr/>
          <a:lstStyle/>
          <a:p>
            <a:endParaRPr lang="en-US"/>
          </a:p>
        </p:txBody>
      </p:sp>
      <p:sp>
        <p:nvSpPr>
          <p:cNvPr id="474384" name="Rectangle 272"/>
          <p:cNvSpPr>
            <a:spLocks noChangeArrowheads="1"/>
          </p:cNvSpPr>
          <p:nvPr/>
        </p:nvSpPr>
        <p:spPr bwMode="auto">
          <a:xfrm>
            <a:off x="7375525" y="2575808"/>
            <a:ext cx="1470659" cy="184666"/>
          </a:xfrm>
          <a:prstGeom prst="rect">
            <a:avLst/>
          </a:prstGeom>
          <a:solidFill>
            <a:schemeClr val="accent1">
              <a:alpha val="0"/>
            </a:schemeClr>
          </a:solidFill>
          <a:ln w="9525">
            <a:noFill/>
            <a:miter lim="800000"/>
            <a:headEnd/>
            <a:tailEnd/>
          </a:ln>
        </p:spPr>
        <p:txBody>
          <a:bodyPr wrap="none" lIns="0" tIns="0" rIns="0" bIns="0">
            <a:spAutoFit/>
          </a:bodyPr>
          <a:lstStyle/>
          <a:p>
            <a:r>
              <a:rPr lang="en-US" sz="1200" dirty="0">
                <a:latin typeface="Trebuchet MS" pitchFamily="34" charset="0"/>
              </a:rPr>
              <a:t>Timestamp (seconds)</a:t>
            </a:r>
          </a:p>
        </p:txBody>
      </p:sp>
      <p:sp>
        <p:nvSpPr>
          <p:cNvPr id="474121" name="Rectangle 9"/>
          <p:cNvSpPr>
            <a:spLocks noChangeArrowheads="1"/>
          </p:cNvSpPr>
          <p:nvPr/>
        </p:nvSpPr>
        <p:spPr bwMode="auto">
          <a:xfrm>
            <a:off x="790575" y="1227193"/>
            <a:ext cx="600075" cy="1175716"/>
          </a:xfrm>
          <a:prstGeom prst="rect">
            <a:avLst/>
          </a:prstGeom>
          <a:solidFill>
            <a:schemeClr val="accent1">
              <a:alpha val="0"/>
            </a:schemeClr>
          </a:solidFill>
          <a:ln w="44450">
            <a:solidFill>
              <a:schemeClr val="hlink"/>
            </a:solidFill>
            <a:miter lim="800000"/>
            <a:headEnd/>
            <a:tailEnd/>
          </a:ln>
          <a:effectLst/>
        </p:spPr>
        <p:txBody>
          <a:bodyPr wrap="none" anchor="ctr"/>
          <a:lstStyle/>
          <a:p>
            <a:endParaRPr lang="en-US"/>
          </a:p>
        </p:txBody>
      </p:sp>
      <p:sp>
        <p:nvSpPr>
          <p:cNvPr id="266" name="Rounded Rectangle 265"/>
          <p:cNvSpPr/>
          <p:nvPr/>
        </p:nvSpPr>
        <p:spPr bwMode="auto">
          <a:xfrm>
            <a:off x="604160" y="6047008"/>
            <a:ext cx="7924800" cy="381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Increase buffer size in </a:t>
            </a:r>
            <a:r>
              <a:rPr lang="en-US" sz="1600" dirty="0" err="1" smtClean="0">
                <a:gradFill>
                  <a:gsLst>
                    <a:gs pos="0">
                      <a:schemeClr val="bg2"/>
                    </a:gs>
                    <a:gs pos="25000">
                      <a:schemeClr val="bg2"/>
                    </a:gs>
                  </a:gsLst>
                  <a:lin ang="5400000" scaled="1"/>
                </a:gradFill>
                <a:latin typeface="Trebuchet MS" pitchFamily="34" charset="0"/>
              </a:rPr>
              <a:t>PCIe</a:t>
            </a:r>
            <a:r>
              <a:rPr lang="en-US" sz="1600" dirty="0" smtClean="0">
                <a:gradFill>
                  <a:gsLst>
                    <a:gs pos="0">
                      <a:schemeClr val="bg2"/>
                    </a:gs>
                    <a:gs pos="25000">
                      <a:schemeClr val="bg2"/>
                    </a:gs>
                  </a:gsLst>
                  <a:lin ang="5400000" scaled="1"/>
                </a:gradFill>
                <a:latin typeface="Trebuchet MS" pitchFamily="34" charset="0"/>
              </a:rPr>
              <a:t> devices to maximize energy efficiency</a:t>
            </a:r>
          </a:p>
        </p:txBody>
      </p:sp>
      <p:grpSp>
        <p:nvGrpSpPr>
          <p:cNvPr id="6" name="Group 263"/>
          <p:cNvGrpSpPr/>
          <p:nvPr/>
        </p:nvGrpSpPr>
        <p:grpSpPr>
          <a:xfrm>
            <a:off x="8015165" y="76200"/>
            <a:ext cx="1128835" cy="665892"/>
            <a:chOff x="8015165" y="76200"/>
            <a:chExt cx="1128835" cy="665892"/>
          </a:xfrm>
        </p:grpSpPr>
        <p:pic>
          <p:nvPicPr>
            <p:cNvPr id="265" name="Picture 2" descr="\\eventsql\dvd\Online_ART\DVD_ART34\Artwork_Imagery\Hardware Photos\OEM HW\Microprocessor Chips\cpu chip circuitry.png"/>
            <p:cNvPicPr>
              <a:picLocks noChangeAspect="1" noChangeArrowheads="1"/>
            </p:cNvPicPr>
            <p:nvPr/>
          </p:nvPicPr>
          <p:blipFill>
            <a:blip r:embed="rId5" cstate="print"/>
            <a:srcRect/>
            <a:stretch>
              <a:fillRect/>
            </a:stretch>
          </p:blipFill>
          <p:spPr bwMode="auto">
            <a:xfrm>
              <a:off x="8229600" y="76200"/>
              <a:ext cx="762000" cy="665892"/>
            </a:xfrm>
            <a:prstGeom prst="rect">
              <a:avLst/>
            </a:prstGeom>
            <a:noFill/>
          </p:spPr>
        </p:pic>
        <p:sp>
          <p:nvSpPr>
            <p:cNvPr id="267" name="TextBox 266"/>
            <p:cNvSpPr txBox="1"/>
            <p:nvPr/>
          </p:nvSpPr>
          <p:spPr>
            <a:xfrm>
              <a:off x="8015165" y="228600"/>
              <a:ext cx="1128835" cy="261610"/>
            </a:xfrm>
            <a:prstGeom prst="rect">
              <a:avLst/>
            </a:prstGeom>
            <a:noFill/>
          </p:spPr>
          <p:txBody>
            <a:bodyPr wrap="none" rtlCol="0">
              <a:spAutoFit/>
            </a:bodyPr>
            <a:lstStyle/>
            <a:p>
              <a:r>
                <a:rPr lang="en-US" sz="11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6885" name="Rectangle 5"/>
          <p:cNvSpPr>
            <a:spLocks noGrp="1" noChangeArrowheads="1"/>
          </p:cNvSpPr>
          <p:nvPr>
            <p:ph type="title"/>
          </p:nvPr>
        </p:nvSpPr>
        <p:spPr>
          <a:xfrm>
            <a:off x="382588" y="228600"/>
            <a:ext cx="8380412" cy="553998"/>
          </a:xfrm>
        </p:spPr>
        <p:txBody>
          <a:bodyPr/>
          <a:lstStyle/>
          <a:p>
            <a:r>
              <a:rPr lang="en-US" sz="4000" dirty="0" err="1" smtClean="0"/>
              <a:t>PCIe</a:t>
            </a:r>
            <a:r>
              <a:rPr lang="en-US" sz="4000" dirty="0" smtClean="0"/>
              <a:t> Buffer </a:t>
            </a:r>
            <a:r>
              <a:rPr lang="en-US" sz="4000" dirty="0"/>
              <a:t>Flush/Fill</a:t>
            </a:r>
          </a:p>
        </p:txBody>
      </p:sp>
      <p:sp>
        <p:nvSpPr>
          <p:cNvPr id="507069" name="Rectangle 189"/>
          <p:cNvSpPr>
            <a:spLocks noGrp="1" noChangeArrowheads="1"/>
          </p:cNvSpPr>
          <p:nvPr>
            <p:ph type="body" sz="half" idx="4294967295"/>
          </p:nvPr>
        </p:nvSpPr>
        <p:spPr>
          <a:xfrm>
            <a:off x="379182" y="4588335"/>
            <a:ext cx="8369300" cy="1156727"/>
          </a:xfrm>
        </p:spPr>
        <p:txBody>
          <a:bodyPr/>
          <a:lstStyle/>
          <a:p>
            <a:pPr marL="285750" indent="-285750">
              <a:lnSpc>
                <a:spcPct val="80000"/>
              </a:lnSpc>
            </a:pPr>
            <a:r>
              <a:rPr lang="en-US" sz="1800" b="1" dirty="0"/>
              <a:t>Design devices to tolerate a longer response time from platform for transactions after idle periods</a:t>
            </a:r>
          </a:p>
          <a:p>
            <a:pPr marL="514350" lvl="1" indent="-228600">
              <a:lnSpc>
                <a:spcPct val="80000"/>
              </a:lnSpc>
            </a:pPr>
            <a:r>
              <a:rPr lang="en-US" sz="1600" dirty="0"/>
              <a:t>An idle platform puts its components into low power state</a:t>
            </a:r>
          </a:p>
          <a:p>
            <a:pPr marL="285750" indent="-285750">
              <a:lnSpc>
                <a:spcPct val="80000"/>
              </a:lnSpc>
            </a:pPr>
            <a:r>
              <a:rPr lang="en-US" sz="1800" b="1" dirty="0"/>
              <a:t>Put Link in L1 during buffer fill</a:t>
            </a:r>
          </a:p>
        </p:txBody>
      </p:sp>
      <p:sp>
        <p:nvSpPr>
          <p:cNvPr id="507059" name="Text Box 179"/>
          <p:cNvSpPr txBox="1">
            <a:spLocks noChangeArrowheads="1"/>
          </p:cNvSpPr>
          <p:nvPr/>
        </p:nvSpPr>
        <p:spPr bwMode="auto">
          <a:xfrm>
            <a:off x="8521700" y="2815385"/>
            <a:ext cx="622300" cy="246221"/>
          </a:xfrm>
          <a:prstGeom prst="rect">
            <a:avLst/>
          </a:prstGeom>
          <a:noFill/>
          <a:ln w="22225" algn="ctr">
            <a:noFill/>
            <a:miter lim="800000"/>
            <a:headEnd/>
            <a:tailEnd/>
          </a:ln>
          <a:effectLst/>
        </p:spPr>
        <p:txBody>
          <a:bodyPr>
            <a:spAutoFit/>
          </a:bodyPr>
          <a:lstStyle/>
          <a:p>
            <a:r>
              <a:rPr lang="en-US" sz="1000" dirty="0">
                <a:latin typeface="Trebuchet MS" pitchFamily="34" charset="0"/>
              </a:rPr>
              <a:t>150us</a:t>
            </a:r>
            <a:endParaRPr lang="en-US" sz="800" dirty="0">
              <a:latin typeface="Trebuchet MS" pitchFamily="34" charset="0"/>
            </a:endParaRPr>
          </a:p>
        </p:txBody>
      </p:sp>
      <p:grpSp>
        <p:nvGrpSpPr>
          <p:cNvPr id="2" name="Group 146"/>
          <p:cNvGrpSpPr/>
          <p:nvPr/>
        </p:nvGrpSpPr>
        <p:grpSpPr>
          <a:xfrm>
            <a:off x="112168" y="1183812"/>
            <a:ext cx="8888413" cy="3140075"/>
            <a:chOff x="114300" y="669925"/>
            <a:chExt cx="8888413" cy="3630613"/>
          </a:xfrm>
        </p:grpSpPr>
        <p:sp>
          <p:nvSpPr>
            <p:cNvPr id="506920" name="Line 40"/>
            <p:cNvSpPr>
              <a:spLocks noChangeShapeType="1"/>
            </p:cNvSpPr>
            <p:nvPr/>
          </p:nvSpPr>
          <p:spPr bwMode="auto">
            <a:xfrm>
              <a:off x="204788" y="2324100"/>
              <a:ext cx="8721725" cy="9525"/>
            </a:xfrm>
            <a:prstGeom prst="line">
              <a:avLst/>
            </a:prstGeom>
            <a:noFill/>
            <a:ln w="28575">
              <a:solidFill>
                <a:schemeClr val="tx1"/>
              </a:solidFill>
              <a:round/>
              <a:headEnd/>
              <a:tailEnd/>
            </a:ln>
            <a:effectLst/>
          </p:spPr>
          <p:txBody>
            <a:bodyPr wrap="none" anchor="ctr"/>
            <a:lstStyle/>
            <a:p>
              <a:endParaRPr lang="en-US"/>
            </a:p>
          </p:txBody>
        </p:sp>
        <p:sp>
          <p:nvSpPr>
            <p:cNvPr id="506921" name="Line 41"/>
            <p:cNvSpPr>
              <a:spLocks noChangeShapeType="1"/>
            </p:cNvSpPr>
            <p:nvPr/>
          </p:nvSpPr>
          <p:spPr bwMode="auto">
            <a:xfrm>
              <a:off x="241300" y="1541463"/>
              <a:ext cx="8720138" cy="9525"/>
            </a:xfrm>
            <a:prstGeom prst="line">
              <a:avLst/>
            </a:prstGeom>
            <a:noFill/>
            <a:ln w="28575">
              <a:solidFill>
                <a:schemeClr val="tx1"/>
              </a:solidFill>
              <a:round/>
              <a:headEnd/>
              <a:tailEnd/>
            </a:ln>
            <a:effectLst/>
          </p:spPr>
          <p:txBody>
            <a:bodyPr wrap="none" anchor="ctr"/>
            <a:lstStyle/>
            <a:p>
              <a:endParaRPr lang="en-US"/>
            </a:p>
          </p:txBody>
        </p:sp>
        <p:sp>
          <p:nvSpPr>
            <p:cNvPr id="506915" name="Rectangle 35"/>
            <p:cNvSpPr>
              <a:spLocks noChangeArrowheads="1"/>
            </p:cNvSpPr>
            <p:nvPr/>
          </p:nvSpPr>
          <p:spPr bwMode="auto">
            <a:xfrm>
              <a:off x="2155825" y="1800225"/>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16" name="Rectangle 36"/>
            <p:cNvSpPr>
              <a:spLocks noChangeArrowheads="1"/>
            </p:cNvSpPr>
            <p:nvPr/>
          </p:nvSpPr>
          <p:spPr bwMode="auto">
            <a:xfrm>
              <a:off x="2211388" y="1800225"/>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17" name="Rectangle 37"/>
            <p:cNvSpPr>
              <a:spLocks noChangeArrowheads="1"/>
            </p:cNvSpPr>
            <p:nvPr/>
          </p:nvSpPr>
          <p:spPr bwMode="auto">
            <a:xfrm>
              <a:off x="2262188" y="1800225"/>
              <a:ext cx="44450"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18" name="Rectangle 38"/>
            <p:cNvSpPr>
              <a:spLocks noChangeArrowheads="1"/>
            </p:cNvSpPr>
            <p:nvPr/>
          </p:nvSpPr>
          <p:spPr bwMode="auto">
            <a:xfrm>
              <a:off x="2316163" y="1800225"/>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3" name="Rectangle 43"/>
            <p:cNvSpPr>
              <a:spLocks noChangeArrowheads="1"/>
            </p:cNvSpPr>
            <p:nvPr/>
          </p:nvSpPr>
          <p:spPr bwMode="auto">
            <a:xfrm>
              <a:off x="2366963" y="1800225"/>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4" name="Rectangle 44"/>
            <p:cNvSpPr>
              <a:spLocks noChangeArrowheads="1"/>
            </p:cNvSpPr>
            <p:nvPr/>
          </p:nvSpPr>
          <p:spPr bwMode="auto">
            <a:xfrm>
              <a:off x="2419350" y="1803400"/>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5" name="Rectangle 45"/>
            <p:cNvSpPr>
              <a:spLocks noChangeArrowheads="1"/>
            </p:cNvSpPr>
            <p:nvPr/>
          </p:nvSpPr>
          <p:spPr bwMode="auto">
            <a:xfrm>
              <a:off x="2470150" y="1800225"/>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6" name="Rectangle 46"/>
            <p:cNvSpPr>
              <a:spLocks noChangeArrowheads="1"/>
            </p:cNvSpPr>
            <p:nvPr/>
          </p:nvSpPr>
          <p:spPr bwMode="auto">
            <a:xfrm>
              <a:off x="2513013" y="1800225"/>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7" name="Rectangle 47"/>
            <p:cNvSpPr>
              <a:spLocks noChangeArrowheads="1"/>
            </p:cNvSpPr>
            <p:nvPr/>
          </p:nvSpPr>
          <p:spPr bwMode="auto">
            <a:xfrm>
              <a:off x="2562225" y="1801813"/>
              <a:ext cx="44450"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8" name="Rectangle 48"/>
            <p:cNvSpPr>
              <a:spLocks noChangeArrowheads="1"/>
            </p:cNvSpPr>
            <p:nvPr/>
          </p:nvSpPr>
          <p:spPr bwMode="auto">
            <a:xfrm>
              <a:off x="2611438" y="1801813"/>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29" name="Rectangle 49"/>
            <p:cNvSpPr>
              <a:spLocks noChangeArrowheads="1"/>
            </p:cNvSpPr>
            <p:nvPr/>
          </p:nvSpPr>
          <p:spPr bwMode="auto">
            <a:xfrm>
              <a:off x="2665413" y="1800225"/>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30" name="Rectangle 50"/>
            <p:cNvSpPr>
              <a:spLocks noChangeArrowheads="1"/>
            </p:cNvSpPr>
            <p:nvPr/>
          </p:nvSpPr>
          <p:spPr bwMode="auto">
            <a:xfrm>
              <a:off x="2720975" y="1800225"/>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6960" name="Rectangle 80"/>
            <p:cNvSpPr>
              <a:spLocks noChangeArrowheads="1"/>
            </p:cNvSpPr>
            <p:nvPr/>
          </p:nvSpPr>
          <p:spPr bwMode="auto">
            <a:xfrm>
              <a:off x="479425" y="3860800"/>
              <a:ext cx="42863" cy="38258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61" name="Rectangle 81"/>
            <p:cNvSpPr>
              <a:spLocks noChangeArrowheads="1"/>
            </p:cNvSpPr>
            <p:nvPr/>
          </p:nvSpPr>
          <p:spPr bwMode="auto">
            <a:xfrm>
              <a:off x="649288" y="3860800"/>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62" name="Rectangle 82"/>
            <p:cNvSpPr>
              <a:spLocks noChangeArrowheads="1"/>
            </p:cNvSpPr>
            <p:nvPr/>
          </p:nvSpPr>
          <p:spPr bwMode="auto">
            <a:xfrm>
              <a:off x="808038" y="3860800"/>
              <a:ext cx="44450"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63" name="Rectangle 83"/>
            <p:cNvSpPr>
              <a:spLocks noChangeArrowheads="1"/>
            </p:cNvSpPr>
            <p:nvPr/>
          </p:nvSpPr>
          <p:spPr bwMode="auto">
            <a:xfrm>
              <a:off x="1052513" y="3856038"/>
              <a:ext cx="44450"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66" name="Arc 86"/>
            <p:cNvSpPr>
              <a:spLocks/>
            </p:cNvSpPr>
            <p:nvPr/>
          </p:nvSpPr>
          <p:spPr bwMode="auto">
            <a:xfrm flipV="1">
              <a:off x="1111250" y="3803650"/>
              <a:ext cx="325438" cy="3127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chemeClr val="tx1"/>
              </a:solidFill>
              <a:round/>
              <a:headEnd/>
              <a:tailEnd type="triangle" w="med" len="med"/>
            </a:ln>
            <a:effectLst/>
          </p:spPr>
          <p:txBody>
            <a:bodyPr wrap="none" anchor="ctr"/>
            <a:lstStyle/>
            <a:p>
              <a:endParaRPr lang="en-US"/>
            </a:p>
          </p:txBody>
        </p:sp>
        <p:sp>
          <p:nvSpPr>
            <p:cNvPr id="506967" name="Rectangle 87"/>
            <p:cNvSpPr>
              <a:spLocks noChangeArrowheads="1"/>
            </p:cNvSpPr>
            <p:nvPr/>
          </p:nvSpPr>
          <p:spPr bwMode="auto">
            <a:xfrm>
              <a:off x="3879850" y="3868738"/>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68" name="Rectangle 88"/>
            <p:cNvSpPr>
              <a:spLocks noChangeArrowheads="1"/>
            </p:cNvSpPr>
            <p:nvPr/>
          </p:nvSpPr>
          <p:spPr bwMode="auto">
            <a:xfrm>
              <a:off x="4095750" y="3868738"/>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69" name="Rectangle 89"/>
            <p:cNvSpPr>
              <a:spLocks noChangeArrowheads="1"/>
            </p:cNvSpPr>
            <p:nvPr/>
          </p:nvSpPr>
          <p:spPr bwMode="auto">
            <a:xfrm>
              <a:off x="4313238" y="3868738"/>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0" name="Rectangle 90"/>
            <p:cNvSpPr>
              <a:spLocks noChangeArrowheads="1"/>
            </p:cNvSpPr>
            <p:nvPr/>
          </p:nvSpPr>
          <p:spPr bwMode="auto">
            <a:xfrm>
              <a:off x="4557713" y="3863975"/>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1" name="Arc 91"/>
            <p:cNvSpPr>
              <a:spLocks/>
            </p:cNvSpPr>
            <p:nvPr/>
          </p:nvSpPr>
          <p:spPr bwMode="auto">
            <a:xfrm flipV="1">
              <a:off x="4616450" y="3811588"/>
              <a:ext cx="323850" cy="3127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chemeClr val="tx1"/>
              </a:solidFill>
              <a:round/>
              <a:headEnd/>
              <a:tailEnd type="triangle" w="med" len="med"/>
            </a:ln>
            <a:effectLst/>
          </p:spPr>
          <p:txBody>
            <a:bodyPr wrap="none" anchor="ctr"/>
            <a:lstStyle/>
            <a:p>
              <a:endParaRPr lang="en-US"/>
            </a:p>
          </p:txBody>
        </p:sp>
        <p:sp>
          <p:nvSpPr>
            <p:cNvPr id="506972" name="Rectangle 92"/>
            <p:cNvSpPr>
              <a:spLocks noChangeArrowheads="1"/>
            </p:cNvSpPr>
            <p:nvPr/>
          </p:nvSpPr>
          <p:spPr bwMode="auto">
            <a:xfrm>
              <a:off x="7248525" y="3868738"/>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3" name="Rectangle 93"/>
            <p:cNvSpPr>
              <a:spLocks noChangeArrowheads="1"/>
            </p:cNvSpPr>
            <p:nvPr/>
          </p:nvSpPr>
          <p:spPr bwMode="auto">
            <a:xfrm>
              <a:off x="7464425" y="3868738"/>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4" name="Rectangle 94"/>
            <p:cNvSpPr>
              <a:spLocks noChangeArrowheads="1"/>
            </p:cNvSpPr>
            <p:nvPr/>
          </p:nvSpPr>
          <p:spPr bwMode="auto">
            <a:xfrm>
              <a:off x="7680325" y="3868738"/>
              <a:ext cx="44450"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5" name="Rectangle 95"/>
            <p:cNvSpPr>
              <a:spLocks noChangeArrowheads="1"/>
            </p:cNvSpPr>
            <p:nvPr/>
          </p:nvSpPr>
          <p:spPr bwMode="auto">
            <a:xfrm>
              <a:off x="7926388" y="3863975"/>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6" name="Arc 96"/>
            <p:cNvSpPr>
              <a:spLocks/>
            </p:cNvSpPr>
            <p:nvPr/>
          </p:nvSpPr>
          <p:spPr bwMode="auto">
            <a:xfrm flipV="1">
              <a:off x="7983538" y="3811588"/>
              <a:ext cx="325438" cy="3127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chemeClr val="tx1"/>
              </a:solidFill>
              <a:round/>
              <a:headEnd/>
              <a:tailEnd type="triangle" w="med" len="med"/>
            </a:ln>
            <a:effectLst/>
          </p:spPr>
          <p:txBody>
            <a:bodyPr wrap="none" anchor="ctr"/>
            <a:lstStyle/>
            <a:p>
              <a:endParaRPr lang="en-US"/>
            </a:p>
          </p:txBody>
        </p:sp>
        <p:sp>
          <p:nvSpPr>
            <p:cNvPr id="506977" name="Rectangle 97"/>
            <p:cNvSpPr>
              <a:spLocks noChangeArrowheads="1"/>
            </p:cNvSpPr>
            <p:nvPr/>
          </p:nvSpPr>
          <p:spPr bwMode="auto">
            <a:xfrm>
              <a:off x="2955925" y="3871913"/>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8" name="Rectangle 98"/>
            <p:cNvSpPr>
              <a:spLocks noChangeArrowheads="1"/>
            </p:cNvSpPr>
            <p:nvPr/>
          </p:nvSpPr>
          <p:spPr bwMode="auto">
            <a:xfrm>
              <a:off x="3173413" y="3871913"/>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79" name="Rectangle 99"/>
            <p:cNvSpPr>
              <a:spLocks noChangeArrowheads="1"/>
            </p:cNvSpPr>
            <p:nvPr/>
          </p:nvSpPr>
          <p:spPr bwMode="auto">
            <a:xfrm>
              <a:off x="3389313" y="3871913"/>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0" name="Rectangle 100"/>
            <p:cNvSpPr>
              <a:spLocks noChangeArrowheads="1"/>
            </p:cNvSpPr>
            <p:nvPr/>
          </p:nvSpPr>
          <p:spPr bwMode="auto">
            <a:xfrm>
              <a:off x="3633788" y="3867150"/>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1" name="Rectangle 101"/>
            <p:cNvSpPr>
              <a:spLocks noChangeArrowheads="1"/>
            </p:cNvSpPr>
            <p:nvPr/>
          </p:nvSpPr>
          <p:spPr bwMode="auto">
            <a:xfrm>
              <a:off x="2066925" y="3867150"/>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2" name="Rectangle 102"/>
            <p:cNvSpPr>
              <a:spLocks noChangeArrowheads="1"/>
            </p:cNvSpPr>
            <p:nvPr/>
          </p:nvSpPr>
          <p:spPr bwMode="auto">
            <a:xfrm>
              <a:off x="2284413" y="3867150"/>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3" name="Rectangle 103"/>
            <p:cNvSpPr>
              <a:spLocks noChangeArrowheads="1"/>
            </p:cNvSpPr>
            <p:nvPr/>
          </p:nvSpPr>
          <p:spPr bwMode="auto">
            <a:xfrm>
              <a:off x="2500313" y="3867150"/>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4" name="Rectangle 104"/>
            <p:cNvSpPr>
              <a:spLocks noChangeArrowheads="1"/>
            </p:cNvSpPr>
            <p:nvPr/>
          </p:nvSpPr>
          <p:spPr bwMode="auto">
            <a:xfrm>
              <a:off x="2744788" y="3862388"/>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5" name="Rectangle 105"/>
            <p:cNvSpPr>
              <a:spLocks noChangeArrowheads="1"/>
            </p:cNvSpPr>
            <p:nvPr/>
          </p:nvSpPr>
          <p:spPr bwMode="auto">
            <a:xfrm>
              <a:off x="6376988" y="3871913"/>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6" name="Rectangle 106"/>
            <p:cNvSpPr>
              <a:spLocks noChangeArrowheads="1"/>
            </p:cNvSpPr>
            <p:nvPr/>
          </p:nvSpPr>
          <p:spPr bwMode="auto">
            <a:xfrm>
              <a:off x="6594475" y="3871913"/>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7" name="Rectangle 107"/>
            <p:cNvSpPr>
              <a:spLocks noChangeArrowheads="1"/>
            </p:cNvSpPr>
            <p:nvPr/>
          </p:nvSpPr>
          <p:spPr bwMode="auto">
            <a:xfrm>
              <a:off x="6808788" y="3871913"/>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8" name="Rectangle 108"/>
            <p:cNvSpPr>
              <a:spLocks noChangeArrowheads="1"/>
            </p:cNvSpPr>
            <p:nvPr/>
          </p:nvSpPr>
          <p:spPr bwMode="auto">
            <a:xfrm>
              <a:off x="7054850" y="3867150"/>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89" name="Rectangle 109"/>
            <p:cNvSpPr>
              <a:spLocks noChangeArrowheads="1"/>
            </p:cNvSpPr>
            <p:nvPr/>
          </p:nvSpPr>
          <p:spPr bwMode="auto">
            <a:xfrm>
              <a:off x="5476875" y="3871913"/>
              <a:ext cx="44450"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90" name="Rectangle 110"/>
            <p:cNvSpPr>
              <a:spLocks noChangeArrowheads="1"/>
            </p:cNvSpPr>
            <p:nvPr/>
          </p:nvSpPr>
          <p:spPr bwMode="auto">
            <a:xfrm>
              <a:off x="5694363" y="3871913"/>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91" name="Rectangle 111"/>
            <p:cNvSpPr>
              <a:spLocks noChangeArrowheads="1"/>
            </p:cNvSpPr>
            <p:nvPr/>
          </p:nvSpPr>
          <p:spPr bwMode="auto">
            <a:xfrm>
              <a:off x="5910263" y="3871913"/>
              <a:ext cx="42863"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92" name="Rectangle 112"/>
            <p:cNvSpPr>
              <a:spLocks noChangeArrowheads="1"/>
            </p:cNvSpPr>
            <p:nvPr/>
          </p:nvSpPr>
          <p:spPr bwMode="auto">
            <a:xfrm>
              <a:off x="6156325" y="3867150"/>
              <a:ext cx="41275" cy="428625"/>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93" name="Arc 113"/>
            <p:cNvSpPr>
              <a:spLocks/>
            </p:cNvSpPr>
            <p:nvPr/>
          </p:nvSpPr>
          <p:spPr bwMode="auto">
            <a:xfrm flipV="1">
              <a:off x="1665288" y="2341563"/>
              <a:ext cx="71438" cy="249238"/>
            </a:xfrm>
            <a:custGeom>
              <a:avLst/>
              <a:gdLst>
                <a:gd name="G0" fmla="+- 0 0 0"/>
                <a:gd name="G1" fmla="+- 21588 0 0"/>
                <a:gd name="G2" fmla="+- 21600 0 0"/>
                <a:gd name="T0" fmla="*/ 732 w 21600"/>
                <a:gd name="T1" fmla="*/ 0 h 21588"/>
                <a:gd name="T2" fmla="*/ 21600 w 21600"/>
                <a:gd name="T3" fmla="*/ 21588 h 21588"/>
                <a:gd name="T4" fmla="*/ 0 w 21600"/>
                <a:gd name="T5" fmla="*/ 21588 h 21588"/>
              </a:gdLst>
              <a:ahLst/>
              <a:cxnLst>
                <a:cxn ang="0">
                  <a:pos x="T0" y="T1"/>
                </a:cxn>
                <a:cxn ang="0">
                  <a:pos x="T2" y="T3"/>
                </a:cxn>
                <a:cxn ang="0">
                  <a:pos x="T4" y="T5"/>
                </a:cxn>
              </a:cxnLst>
              <a:rect l="0" t="0" r="r" b="b"/>
              <a:pathLst>
                <a:path w="21600" h="21588" fill="none" extrusionOk="0">
                  <a:moveTo>
                    <a:pt x="731" y="0"/>
                  </a:moveTo>
                  <a:cubicBezTo>
                    <a:pt x="12369" y="395"/>
                    <a:pt x="21600" y="9943"/>
                    <a:pt x="21600" y="21588"/>
                  </a:cubicBezTo>
                </a:path>
                <a:path w="21600" h="21588" stroke="0" extrusionOk="0">
                  <a:moveTo>
                    <a:pt x="731" y="0"/>
                  </a:moveTo>
                  <a:cubicBezTo>
                    <a:pt x="12369" y="395"/>
                    <a:pt x="21600" y="9943"/>
                    <a:pt x="21600" y="21588"/>
                  </a:cubicBezTo>
                  <a:lnTo>
                    <a:pt x="0" y="21588"/>
                  </a:lnTo>
                  <a:close/>
                </a:path>
              </a:pathLst>
            </a:custGeom>
            <a:noFill/>
            <a:ln w="22225">
              <a:solidFill>
                <a:schemeClr val="tx1"/>
              </a:solidFill>
              <a:round/>
              <a:headEnd/>
              <a:tailEnd type="triangle" w="med" len="med"/>
            </a:ln>
            <a:effectLst/>
          </p:spPr>
          <p:txBody>
            <a:bodyPr wrap="none" anchor="ctr"/>
            <a:lstStyle/>
            <a:p>
              <a:endParaRPr lang="en-US"/>
            </a:p>
          </p:txBody>
        </p:sp>
        <p:sp>
          <p:nvSpPr>
            <p:cNvPr id="506894" name="Rectangle 14"/>
            <p:cNvSpPr>
              <a:spLocks noChangeArrowheads="1"/>
            </p:cNvSpPr>
            <p:nvPr/>
          </p:nvSpPr>
          <p:spPr bwMode="auto">
            <a:xfrm rot="16200000">
              <a:off x="1409700" y="2628900"/>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895" name="Rectangle 15"/>
            <p:cNvSpPr>
              <a:spLocks noChangeArrowheads="1"/>
            </p:cNvSpPr>
            <p:nvPr/>
          </p:nvSpPr>
          <p:spPr bwMode="auto">
            <a:xfrm rot="16200000">
              <a:off x="1409700" y="2547938"/>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896" name="Rectangle 16"/>
            <p:cNvSpPr>
              <a:spLocks noChangeArrowheads="1"/>
            </p:cNvSpPr>
            <p:nvPr/>
          </p:nvSpPr>
          <p:spPr bwMode="auto">
            <a:xfrm rot="16200000">
              <a:off x="1409700" y="246697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897" name="Rectangle 17"/>
            <p:cNvSpPr>
              <a:spLocks noChangeArrowheads="1"/>
            </p:cNvSpPr>
            <p:nvPr/>
          </p:nvSpPr>
          <p:spPr bwMode="auto">
            <a:xfrm rot="16200000">
              <a:off x="1411288" y="238442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899" name="Rectangle 19"/>
            <p:cNvSpPr>
              <a:spLocks noChangeArrowheads="1"/>
            </p:cNvSpPr>
            <p:nvPr/>
          </p:nvSpPr>
          <p:spPr bwMode="auto">
            <a:xfrm rot="16200000">
              <a:off x="1406525" y="2962275"/>
              <a:ext cx="52388"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00" name="Rectangle 20"/>
            <p:cNvSpPr>
              <a:spLocks noChangeArrowheads="1"/>
            </p:cNvSpPr>
            <p:nvPr/>
          </p:nvSpPr>
          <p:spPr bwMode="auto">
            <a:xfrm rot="16200000">
              <a:off x="1406525" y="287972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01" name="Rectangle 21"/>
            <p:cNvSpPr>
              <a:spLocks noChangeArrowheads="1"/>
            </p:cNvSpPr>
            <p:nvPr/>
          </p:nvSpPr>
          <p:spPr bwMode="auto">
            <a:xfrm rot="16200000">
              <a:off x="1406525" y="2798763"/>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02" name="Rectangle 22"/>
            <p:cNvSpPr>
              <a:spLocks noChangeArrowheads="1"/>
            </p:cNvSpPr>
            <p:nvPr/>
          </p:nvSpPr>
          <p:spPr bwMode="auto">
            <a:xfrm rot="16200000">
              <a:off x="1408113" y="2716213"/>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07" name="Rectangle 27"/>
            <p:cNvSpPr>
              <a:spLocks noChangeArrowheads="1"/>
            </p:cNvSpPr>
            <p:nvPr/>
          </p:nvSpPr>
          <p:spPr bwMode="auto">
            <a:xfrm rot="16200000">
              <a:off x="1406525" y="327342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08" name="Rectangle 28"/>
            <p:cNvSpPr>
              <a:spLocks noChangeArrowheads="1"/>
            </p:cNvSpPr>
            <p:nvPr/>
          </p:nvSpPr>
          <p:spPr bwMode="auto">
            <a:xfrm rot="16200000">
              <a:off x="1406525" y="319722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09" name="Rectangle 29"/>
            <p:cNvSpPr>
              <a:spLocks noChangeArrowheads="1"/>
            </p:cNvSpPr>
            <p:nvPr/>
          </p:nvSpPr>
          <p:spPr bwMode="auto">
            <a:xfrm rot="16200000">
              <a:off x="1406525" y="3116263"/>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10" name="Rectangle 30"/>
            <p:cNvSpPr>
              <a:spLocks noChangeArrowheads="1"/>
            </p:cNvSpPr>
            <p:nvPr/>
          </p:nvSpPr>
          <p:spPr bwMode="auto">
            <a:xfrm rot="16200000">
              <a:off x="1408113" y="303847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893" name="Line 13"/>
            <p:cNvSpPr>
              <a:spLocks noChangeShapeType="1"/>
            </p:cNvSpPr>
            <p:nvPr/>
          </p:nvSpPr>
          <p:spPr bwMode="auto">
            <a:xfrm rot="10800000">
              <a:off x="1214438" y="2560638"/>
              <a:ext cx="1588" cy="1241425"/>
            </a:xfrm>
            <a:prstGeom prst="line">
              <a:avLst/>
            </a:prstGeom>
            <a:noFill/>
            <a:ln w="22225">
              <a:solidFill>
                <a:srgbClr val="292929"/>
              </a:solidFill>
              <a:round/>
              <a:headEnd/>
              <a:tailEnd/>
            </a:ln>
            <a:effectLst/>
          </p:spPr>
          <p:txBody>
            <a:bodyPr wrap="none" anchor="ctr"/>
            <a:lstStyle/>
            <a:p>
              <a:endParaRPr lang="en-US"/>
            </a:p>
          </p:txBody>
        </p:sp>
        <p:sp>
          <p:nvSpPr>
            <p:cNvPr id="506892" name="Line 12"/>
            <p:cNvSpPr>
              <a:spLocks noChangeShapeType="1"/>
            </p:cNvSpPr>
            <p:nvPr/>
          </p:nvSpPr>
          <p:spPr bwMode="auto">
            <a:xfrm rot="10800000">
              <a:off x="1654175" y="2568575"/>
              <a:ext cx="1588" cy="1239838"/>
            </a:xfrm>
            <a:prstGeom prst="line">
              <a:avLst/>
            </a:prstGeom>
            <a:noFill/>
            <a:ln w="22225">
              <a:solidFill>
                <a:srgbClr val="292929"/>
              </a:solidFill>
              <a:round/>
              <a:headEnd/>
              <a:tailEnd/>
            </a:ln>
            <a:effectLst/>
          </p:spPr>
          <p:txBody>
            <a:bodyPr wrap="none" anchor="ctr"/>
            <a:lstStyle/>
            <a:p>
              <a:endParaRPr lang="en-US"/>
            </a:p>
          </p:txBody>
        </p:sp>
        <p:sp>
          <p:nvSpPr>
            <p:cNvPr id="506996" name="Line 116"/>
            <p:cNvSpPr>
              <a:spLocks noChangeShapeType="1"/>
            </p:cNvSpPr>
            <p:nvPr/>
          </p:nvSpPr>
          <p:spPr bwMode="auto">
            <a:xfrm rot="10800000">
              <a:off x="1220788" y="3533775"/>
              <a:ext cx="423863" cy="1588"/>
            </a:xfrm>
            <a:prstGeom prst="line">
              <a:avLst/>
            </a:prstGeom>
            <a:noFill/>
            <a:ln w="22225">
              <a:solidFill>
                <a:srgbClr val="292929"/>
              </a:solidFill>
              <a:round/>
              <a:headEnd/>
              <a:tailEnd/>
            </a:ln>
            <a:effectLst/>
          </p:spPr>
          <p:txBody>
            <a:bodyPr wrap="none" anchor="ctr"/>
            <a:lstStyle/>
            <a:p>
              <a:endParaRPr lang="en-US"/>
            </a:p>
          </p:txBody>
        </p:sp>
        <p:sp>
          <p:nvSpPr>
            <p:cNvPr id="506934" name="Rectangle 54"/>
            <p:cNvSpPr>
              <a:spLocks noChangeArrowheads="1"/>
            </p:cNvSpPr>
            <p:nvPr/>
          </p:nvSpPr>
          <p:spPr bwMode="auto">
            <a:xfrm rot="16200000">
              <a:off x="4908550" y="2635250"/>
              <a:ext cx="53975"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35" name="Rectangle 55"/>
            <p:cNvSpPr>
              <a:spLocks noChangeArrowheads="1"/>
            </p:cNvSpPr>
            <p:nvPr/>
          </p:nvSpPr>
          <p:spPr bwMode="auto">
            <a:xfrm rot="16200000">
              <a:off x="4908550" y="2554288"/>
              <a:ext cx="53975"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36" name="Rectangle 56"/>
            <p:cNvSpPr>
              <a:spLocks noChangeArrowheads="1"/>
            </p:cNvSpPr>
            <p:nvPr/>
          </p:nvSpPr>
          <p:spPr bwMode="auto">
            <a:xfrm rot="16200000">
              <a:off x="4908550" y="2471738"/>
              <a:ext cx="52388"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37" name="Rectangle 57"/>
            <p:cNvSpPr>
              <a:spLocks noChangeArrowheads="1"/>
            </p:cNvSpPr>
            <p:nvPr/>
          </p:nvSpPr>
          <p:spPr bwMode="auto">
            <a:xfrm rot="16200000">
              <a:off x="4910138" y="2389188"/>
              <a:ext cx="52388"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38" name="Rectangle 58"/>
            <p:cNvSpPr>
              <a:spLocks noChangeArrowheads="1"/>
            </p:cNvSpPr>
            <p:nvPr/>
          </p:nvSpPr>
          <p:spPr bwMode="auto">
            <a:xfrm rot="16200000">
              <a:off x="4903788" y="296862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39" name="Rectangle 59"/>
            <p:cNvSpPr>
              <a:spLocks noChangeArrowheads="1"/>
            </p:cNvSpPr>
            <p:nvPr/>
          </p:nvSpPr>
          <p:spPr bwMode="auto">
            <a:xfrm rot="16200000">
              <a:off x="4903788" y="2887663"/>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0" name="Rectangle 60"/>
            <p:cNvSpPr>
              <a:spLocks noChangeArrowheads="1"/>
            </p:cNvSpPr>
            <p:nvPr/>
          </p:nvSpPr>
          <p:spPr bwMode="auto">
            <a:xfrm rot="16200000">
              <a:off x="4903788" y="2806700"/>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1" name="Rectangle 61"/>
            <p:cNvSpPr>
              <a:spLocks noChangeArrowheads="1"/>
            </p:cNvSpPr>
            <p:nvPr/>
          </p:nvSpPr>
          <p:spPr bwMode="auto">
            <a:xfrm rot="16200000">
              <a:off x="4906963" y="2722563"/>
              <a:ext cx="53975"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2" name="Rectangle 62"/>
            <p:cNvSpPr>
              <a:spLocks noChangeArrowheads="1"/>
            </p:cNvSpPr>
            <p:nvPr/>
          </p:nvSpPr>
          <p:spPr bwMode="auto">
            <a:xfrm rot="16200000">
              <a:off x="4906963" y="3279775"/>
              <a:ext cx="53975"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3" name="Rectangle 63"/>
            <p:cNvSpPr>
              <a:spLocks noChangeArrowheads="1"/>
            </p:cNvSpPr>
            <p:nvPr/>
          </p:nvSpPr>
          <p:spPr bwMode="auto">
            <a:xfrm rot="16200000">
              <a:off x="4903788" y="3200400"/>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4" name="Rectangle 64"/>
            <p:cNvSpPr>
              <a:spLocks noChangeArrowheads="1"/>
            </p:cNvSpPr>
            <p:nvPr/>
          </p:nvSpPr>
          <p:spPr bwMode="auto">
            <a:xfrm rot="16200000">
              <a:off x="4903788" y="3117850"/>
              <a:ext cx="52388"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5" name="Rectangle 65"/>
            <p:cNvSpPr>
              <a:spLocks noChangeArrowheads="1"/>
            </p:cNvSpPr>
            <p:nvPr/>
          </p:nvSpPr>
          <p:spPr bwMode="auto">
            <a:xfrm rot="16200000">
              <a:off x="4906963" y="3043238"/>
              <a:ext cx="53975" cy="439738"/>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32" name="Line 52"/>
            <p:cNvSpPr>
              <a:spLocks noChangeShapeType="1"/>
            </p:cNvSpPr>
            <p:nvPr/>
          </p:nvSpPr>
          <p:spPr bwMode="auto">
            <a:xfrm rot="10800000">
              <a:off x="5149850" y="2573338"/>
              <a:ext cx="3175" cy="1239838"/>
            </a:xfrm>
            <a:prstGeom prst="line">
              <a:avLst/>
            </a:prstGeom>
            <a:noFill/>
            <a:ln w="22225">
              <a:solidFill>
                <a:srgbClr val="292929"/>
              </a:solidFill>
              <a:round/>
              <a:headEnd/>
              <a:tailEnd/>
            </a:ln>
            <a:effectLst/>
          </p:spPr>
          <p:txBody>
            <a:bodyPr wrap="none" anchor="ctr"/>
            <a:lstStyle/>
            <a:p>
              <a:endParaRPr lang="en-US"/>
            </a:p>
          </p:txBody>
        </p:sp>
        <p:sp>
          <p:nvSpPr>
            <p:cNvPr id="506933" name="Line 53"/>
            <p:cNvSpPr>
              <a:spLocks noChangeShapeType="1"/>
            </p:cNvSpPr>
            <p:nvPr/>
          </p:nvSpPr>
          <p:spPr bwMode="auto">
            <a:xfrm rot="10800000">
              <a:off x="4710113" y="2565400"/>
              <a:ext cx="1588" cy="1239838"/>
            </a:xfrm>
            <a:prstGeom prst="line">
              <a:avLst/>
            </a:prstGeom>
            <a:noFill/>
            <a:ln w="22225">
              <a:solidFill>
                <a:srgbClr val="292929"/>
              </a:solidFill>
              <a:round/>
              <a:headEnd/>
              <a:tailEnd/>
            </a:ln>
            <a:effectLst/>
          </p:spPr>
          <p:txBody>
            <a:bodyPr wrap="none" anchor="ctr"/>
            <a:lstStyle/>
            <a:p>
              <a:endParaRPr lang="en-US"/>
            </a:p>
          </p:txBody>
        </p:sp>
        <p:sp>
          <p:nvSpPr>
            <p:cNvPr id="506997" name="Line 117"/>
            <p:cNvSpPr>
              <a:spLocks noChangeShapeType="1"/>
            </p:cNvSpPr>
            <p:nvPr/>
          </p:nvSpPr>
          <p:spPr bwMode="auto">
            <a:xfrm rot="10800000">
              <a:off x="4721225" y="3538538"/>
              <a:ext cx="422275" cy="1588"/>
            </a:xfrm>
            <a:prstGeom prst="line">
              <a:avLst/>
            </a:prstGeom>
            <a:noFill/>
            <a:ln w="22225">
              <a:solidFill>
                <a:srgbClr val="292929"/>
              </a:solidFill>
              <a:round/>
              <a:headEnd/>
              <a:tailEnd/>
            </a:ln>
            <a:effectLst/>
          </p:spPr>
          <p:txBody>
            <a:bodyPr wrap="none" anchor="ctr"/>
            <a:lstStyle/>
            <a:p>
              <a:endParaRPr lang="en-US"/>
            </a:p>
          </p:txBody>
        </p:sp>
        <p:sp>
          <p:nvSpPr>
            <p:cNvPr id="506948" name="Rectangle 68"/>
            <p:cNvSpPr>
              <a:spLocks noChangeArrowheads="1"/>
            </p:cNvSpPr>
            <p:nvPr/>
          </p:nvSpPr>
          <p:spPr bwMode="auto">
            <a:xfrm rot="16200000">
              <a:off x="8266113" y="2601913"/>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9" name="Rectangle 69"/>
            <p:cNvSpPr>
              <a:spLocks noChangeArrowheads="1"/>
            </p:cNvSpPr>
            <p:nvPr/>
          </p:nvSpPr>
          <p:spPr bwMode="auto">
            <a:xfrm rot="16200000">
              <a:off x="8266113" y="2520950"/>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0" name="Rectangle 70"/>
            <p:cNvSpPr>
              <a:spLocks noChangeArrowheads="1"/>
            </p:cNvSpPr>
            <p:nvPr/>
          </p:nvSpPr>
          <p:spPr bwMode="auto">
            <a:xfrm rot="16200000">
              <a:off x="8266113" y="2438400"/>
              <a:ext cx="52388"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1" name="Rectangle 71"/>
            <p:cNvSpPr>
              <a:spLocks noChangeArrowheads="1"/>
            </p:cNvSpPr>
            <p:nvPr/>
          </p:nvSpPr>
          <p:spPr bwMode="auto">
            <a:xfrm rot="16200000">
              <a:off x="8267700" y="2355850"/>
              <a:ext cx="52388"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2" name="Rectangle 72"/>
            <p:cNvSpPr>
              <a:spLocks noChangeArrowheads="1"/>
            </p:cNvSpPr>
            <p:nvPr/>
          </p:nvSpPr>
          <p:spPr bwMode="auto">
            <a:xfrm rot="16200000">
              <a:off x="8262938" y="2933700"/>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3" name="Rectangle 73"/>
            <p:cNvSpPr>
              <a:spLocks noChangeArrowheads="1"/>
            </p:cNvSpPr>
            <p:nvPr/>
          </p:nvSpPr>
          <p:spPr bwMode="auto">
            <a:xfrm rot="16200000">
              <a:off x="8262938" y="2852738"/>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4" name="Rectangle 74"/>
            <p:cNvSpPr>
              <a:spLocks noChangeArrowheads="1"/>
            </p:cNvSpPr>
            <p:nvPr/>
          </p:nvSpPr>
          <p:spPr bwMode="auto">
            <a:xfrm rot="16200000">
              <a:off x="8262938" y="277177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5" name="Rectangle 75"/>
            <p:cNvSpPr>
              <a:spLocks noChangeArrowheads="1"/>
            </p:cNvSpPr>
            <p:nvPr/>
          </p:nvSpPr>
          <p:spPr bwMode="auto">
            <a:xfrm rot="16200000">
              <a:off x="8264525" y="268922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6" name="Rectangle 76"/>
            <p:cNvSpPr>
              <a:spLocks noChangeArrowheads="1"/>
            </p:cNvSpPr>
            <p:nvPr/>
          </p:nvSpPr>
          <p:spPr bwMode="auto">
            <a:xfrm rot="16200000">
              <a:off x="8262938" y="3246438"/>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7" name="Rectangle 77"/>
            <p:cNvSpPr>
              <a:spLocks noChangeArrowheads="1"/>
            </p:cNvSpPr>
            <p:nvPr/>
          </p:nvSpPr>
          <p:spPr bwMode="auto">
            <a:xfrm rot="16200000">
              <a:off x="8262938" y="3165475"/>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8" name="Rectangle 78"/>
            <p:cNvSpPr>
              <a:spLocks noChangeArrowheads="1"/>
            </p:cNvSpPr>
            <p:nvPr/>
          </p:nvSpPr>
          <p:spPr bwMode="auto">
            <a:xfrm rot="16200000">
              <a:off x="8262938" y="3082925"/>
              <a:ext cx="52388"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59" name="Rectangle 79"/>
            <p:cNvSpPr>
              <a:spLocks noChangeArrowheads="1"/>
            </p:cNvSpPr>
            <p:nvPr/>
          </p:nvSpPr>
          <p:spPr bwMode="auto">
            <a:xfrm rot="16200000">
              <a:off x="8264525" y="3009900"/>
              <a:ext cx="53975" cy="438150"/>
            </a:xfrm>
            <a:prstGeom prst="rect">
              <a:avLst/>
            </a:prstGeom>
            <a:solidFill>
              <a:srgbClr val="B3F200"/>
            </a:solidFill>
            <a:ln w="12700" algn="ctr">
              <a:solidFill>
                <a:srgbClr val="292929"/>
              </a:solidFill>
              <a:miter lim="800000"/>
              <a:headEnd/>
              <a:tailEnd/>
            </a:ln>
            <a:effectLst/>
          </p:spPr>
          <p:txBody>
            <a:bodyPr wrap="none" anchor="ctr"/>
            <a:lstStyle/>
            <a:p>
              <a:endParaRPr lang="en-US"/>
            </a:p>
          </p:txBody>
        </p:sp>
        <p:sp>
          <p:nvSpPr>
            <p:cNvPr id="506946" name="Line 66"/>
            <p:cNvSpPr>
              <a:spLocks noChangeShapeType="1"/>
            </p:cNvSpPr>
            <p:nvPr/>
          </p:nvSpPr>
          <p:spPr bwMode="auto">
            <a:xfrm rot="10800000">
              <a:off x="8507413" y="2538413"/>
              <a:ext cx="1588" cy="1239838"/>
            </a:xfrm>
            <a:prstGeom prst="line">
              <a:avLst/>
            </a:prstGeom>
            <a:noFill/>
            <a:ln w="22225">
              <a:solidFill>
                <a:srgbClr val="292929"/>
              </a:solidFill>
              <a:round/>
              <a:headEnd/>
              <a:tailEnd/>
            </a:ln>
            <a:effectLst/>
          </p:spPr>
          <p:txBody>
            <a:bodyPr wrap="none" anchor="ctr"/>
            <a:lstStyle/>
            <a:p>
              <a:endParaRPr lang="en-US"/>
            </a:p>
          </p:txBody>
        </p:sp>
        <p:sp>
          <p:nvSpPr>
            <p:cNvPr id="506947" name="Line 67"/>
            <p:cNvSpPr>
              <a:spLocks noChangeShapeType="1"/>
            </p:cNvSpPr>
            <p:nvPr/>
          </p:nvSpPr>
          <p:spPr bwMode="auto">
            <a:xfrm rot="10800000">
              <a:off x="8067675" y="2530475"/>
              <a:ext cx="1588" cy="1239838"/>
            </a:xfrm>
            <a:prstGeom prst="line">
              <a:avLst/>
            </a:prstGeom>
            <a:noFill/>
            <a:ln w="22225">
              <a:solidFill>
                <a:srgbClr val="292929"/>
              </a:solidFill>
              <a:round/>
              <a:headEnd/>
              <a:tailEnd/>
            </a:ln>
            <a:effectLst/>
          </p:spPr>
          <p:txBody>
            <a:bodyPr wrap="none" anchor="ctr"/>
            <a:lstStyle/>
            <a:p>
              <a:endParaRPr lang="en-US"/>
            </a:p>
          </p:txBody>
        </p:sp>
        <p:sp>
          <p:nvSpPr>
            <p:cNvPr id="506998" name="Line 118"/>
            <p:cNvSpPr>
              <a:spLocks noChangeShapeType="1"/>
            </p:cNvSpPr>
            <p:nvPr/>
          </p:nvSpPr>
          <p:spPr bwMode="auto">
            <a:xfrm rot="10800000">
              <a:off x="8086725" y="3506788"/>
              <a:ext cx="422275" cy="1588"/>
            </a:xfrm>
            <a:prstGeom prst="line">
              <a:avLst/>
            </a:prstGeom>
            <a:noFill/>
            <a:ln w="22225">
              <a:solidFill>
                <a:srgbClr val="292929"/>
              </a:solidFill>
              <a:round/>
              <a:headEnd/>
              <a:tailEnd/>
            </a:ln>
            <a:effectLst/>
          </p:spPr>
          <p:txBody>
            <a:bodyPr wrap="none" anchor="ctr"/>
            <a:lstStyle/>
            <a:p>
              <a:endParaRPr lang="en-US"/>
            </a:p>
          </p:txBody>
        </p:sp>
        <p:sp>
          <p:nvSpPr>
            <p:cNvPr id="507001" name="Line 121"/>
            <p:cNvSpPr>
              <a:spLocks noChangeShapeType="1"/>
            </p:cNvSpPr>
            <p:nvPr/>
          </p:nvSpPr>
          <p:spPr bwMode="auto">
            <a:xfrm flipH="1">
              <a:off x="2127250" y="2246313"/>
              <a:ext cx="1588" cy="192088"/>
            </a:xfrm>
            <a:prstGeom prst="line">
              <a:avLst/>
            </a:prstGeom>
            <a:noFill/>
            <a:ln w="28575">
              <a:solidFill>
                <a:srgbClr val="292929"/>
              </a:solidFill>
              <a:round/>
              <a:headEnd/>
              <a:tailEnd/>
            </a:ln>
            <a:effectLst/>
          </p:spPr>
          <p:txBody>
            <a:bodyPr wrap="none" anchor="ctr"/>
            <a:lstStyle/>
            <a:p>
              <a:endParaRPr lang="en-US"/>
            </a:p>
          </p:txBody>
        </p:sp>
        <p:sp>
          <p:nvSpPr>
            <p:cNvPr id="507004" name="Arc 124"/>
            <p:cNvSpPr>
              <a:spLocks/>
            </p:cNvSpPr>
            <p:nvPr/>
          </p:nvSpPr>
          <p:spPr bwMode="auto">
            <a:xfrm flipV="1">
              <a:off x="5156200" y="2339975"/>
              <a:ext cx="69850" cy="249238"/>
            </a:xfrm>
            <a:custGeom>
              <a:avLst/>
              <a:gdLst>
                <a:gd name="G0" fmla="+- 0 0 0"/>
                <a:gd name="G1" fmla="+- 21588 0 0"/>
                <a:gd name="G2" fmla="+- 21600 0 0"/>
                <a:gd name="T0" fmla="*/ 732 w 21600"/>
                <a:gd name="T1" fmla="*/ 0 h 21588"/>
                <a:gd name="T2" fmla="*/ 21600 w 21600"/>
                <a:gd name="T3" fmla="*/ 21588 h 21588"/>
                <a:gd name="T4" fmla="*/ 0 w 21600"/>
                <a:gd name="T5" fmla="*/ 21588 h 21588"/>
              </a:gdLst>
              <a:ahLst/>
              <a:cxnLst>
                <a:cxn ang="0">
                  <a:pos x="T0" y="T1"/>
                </a:cxn>
                <a:cxn ang="0">
                  <a:pos x="T2" y="T3"/>
                </a:cxn>
                <a:cxn ang="0">
                  <a:pos x="T4" y="T5"/>
                </a:cxn>
              </a:cxnLst>
              <a:rect l="0" t="0" r="r" b="b"/>
              <a:pathLst>
                <a:path w="21600" h="21588" fill="none" extrusionOk="0">
                  <a:moveTo>
                    <a:pt x="731" y="0"/>
                  </a:moveTo>
                  <a:cubicBezTo>
                    <a:pt x="12369" y="395"/>
                    <a:pt x="21600" y="9943"/>
                    <a:pt x="21600" y="21588"/>
                  </a:cubicBezTo>
                </a:path>
                <a:path w="21600" h="21588" stroke="0" extrusionOk="0">
                  <a:moveTo>
                    <a:pt x="731" y="0"/>
                  </a:moveTo>
                  <a:cubicBezTo>
                    <a:pt x="12369" y="395"/>
                    <a:pt x="21600" y="9943"/>
                    <a:pt x="21600" y="21588"/>
                  </a:cubicBezTo>
                  <a:lnTo>
                    <a:pt x="0" y="21588"/>
                  </a:lnTo>
                  <a:close/>
                </a:path>
              </a:pathLst>
            </a:custGeom>
            <a:noFill/>
            <a:ln w="22225">
              <a:solidFill>
                <a:schemeClr val="tx1"/>
              </a:solidFill>
              <a:round/>
              <a:headEnd/>
              <a:tailEnd type="triangle" w="med" len="med"/>
            </a:ln>
            <a:effectLst/>
          </p:spPr>
          <p:txBody>
            <a:bodyPr wrap="none" anchor="ctr"/>
            <a:lstStyle/>
            <a:p>
              <a:endParaRPr lang="en-US"/>
            </a:p>
          </p:txBody>
        </p:sp>
        <p:sp>
          <p:nvSpPr>
            <p:cNvPr id="507005" name="Arc 125"/>
            <p:cNvSpPr>
              <a:spLocks/>
            </p:cNvSpPr>
            <p:nvPr/>
          </p:nvSpPr>
          <p:spPr bwMode="auto">
            <a:xfrm flipV="1">
              <a:off x="8523288" y="2339975"/>
              <a:ext cx="71438" cy="249238"/>
            </a:xfrm>
            <a:custGeom>
              <a:avLst/>
              <a:gdLst>
                <a:gd name="G0" fmla="+- 0 0 0"/>
                <a:gd name="G1" fmla="+- 21588 0 0"/>
                <a:gd name="G2" fmla="+- 21600 0 0"/>
                <a:gd name="T0" fmla="*/ 732 w 21600"/>
                <a:gd name="T1" fmla="*/ 0 h 21588"/>
                <a:gd name="T2" fmla="*/ 21600 w 21600"/>
                <a:gd name="T3" fmla="*/ 21588 h 21588"/>
                <a:gd name="T4" fmla="*/ 0 w 21600"/>
                <a:gd name="T5" fmla="*/ 21588 h 21588"/>
              </a:gdLst>
              <a:ahLst/>
              <a:cxnLst>
                <a:cxn ang="0">
                  <a:pos x="T0" y="T1"/>
                </a:cxn>
                <a:cxn ang="0">
                  <a:pos x="T2" y="T3"/>
                </a:cxn>
                <a:cxn ang="0">
                  <a:pos x="T4" y="T5"/>
                </a:cxn>
              </a:cxnLst>
              <a:rect l="0" t="0" r="r" b="b"/>
              <a:pathLst>
                <a:path w="21600" h="21588" fill="none" extrusionOk="0">
                  <a:moveTo>
                    <a:pt x="731" y="0"/>
                  </a:moveTo>
                  <a:cubicBezTo>
                    <a:pt x="12369" y="395"/>
                    <a:pt x="21600" y="9943"/>
                    <a:pt x="21600" y="21588"/>
                  </a:cubicBezTo>
                </a:path>
                <a:path w="21600" h="21588" stroke="0" extrusionOk="0">
                  <a:moveTo>
                    <a:pt x="731" y="0"/>
                  </a:moveTo>
                  <a:cubicBezTo>
                    <a:pt x="12369" y="395"/>
                    <a:pt x="21600" y="9943"/>
                    <a:pt x="21600" y="21588"/>
                  </a:cubicBezTo>
                  <a:lnTo>
                    <a:pt x="0" y="21588"/>
                  </a:lnTo>
                  <a:close/>
                </a:path>
              </a:pathLst>
            </a:custGeom>
            <a:noFill/>
            <a:ln w="22225">
              <a:solidFill>
                <a:schemeClr val="tx1"/>
              </a:solidFill>
              <a:round/>
              <a:headEnd/>
              <a:tailEnd type="triangle" w="med" len="med"/>
            </a:ln>
            <a:effectLst/>
          </p:spPr>
          <p:txBody>
            <a:bodyPr wrap="none" anchor="ctr"/>
            <a:lstStyle/>
            <a:p>
              <a:endParaRPr lang="en-US"/>
            </a:p>
          </p:txBody>
        </p:sp>
        <p:sp>
          <p:nvSpPr>
            <p:cNvPr id="507020" name="Line 140"/>
            <p:cNvSpPr>
              <a:spLocks noChangeShapeType="1"/>
            </p:cNvSpPr>
            <p:nvPr/>
          </p:nvSpPr>
          <p:spPr bwMode="auto">
            <a:xfrm flipH="1">
              <a:off x="5637213" y="2225675"/>
              <a:ext cx="1588" cy="193675"/>
            </a:xfrm>
            <a:prstGeom prst="line">
              <a:avLst/>
            </a:prstGeom>
            <a:noFill/>
            <a:ln w="28575">
              <a:solidFill>
                <a:srgbClr val="292929"/>
              </a:solidFill>
              <a:round/>
              <a:headEnd/>
              <a:tailEnd/>
            </a:ln>
            <a:effectLst/>
          </p:spPr>
          <p:txBody>
            <a:bodyPr wrap="none" anchor="ctr"/>
            <a:lstStyle/>
            <a:p>
              <a:endParaRPr lang="en-US"/>
            </a:p>
          </p:txBody>
        </p:sp>
        <p:sp>
          <p:nvSpPr>
            <p:cNvPr id="507021" name="Line 141"/>
            <p:cNvSpPr>
              <a:spLocks noChangeShapeType="1"/>
            </p:cNvSpPr>
            <p:nvPr/>
          </p:nvSpPr>
          <p:spPr bwMode="auto">
            <a:xfrm flipH="1">
              <a:off x="8967788" y="2244725"/>
              <a:ext cx="1588" cy="192088"/>
            </a:xfrm>
            <a:prstGeom prst="line">
              <a:avLst/>
            </a:prstGeom>
            <a:noFill/>
            <a:ln w="28575">
              <a:solidFill>
                <a:srgbClr val="292929"/>
              </a:solidFill>
              <a:round/>
              <a:headEnd/>
              <a:tailEnd/>
            </a:ln>
            <a:effectLst/>
          </p:spPr>
          <p:txBody>
            <a:bodyPr wrap="none" anchor="ctr"/>
            <a:lstStyle/>
            <a:p>
              <a:endParaRPr lang="en-US"/>
            </a:p>
          </p:txBody>
        </p:sp>
        <p:sp>
          <p:nvSpPr>
            <p:cNvPr id="507023" name="Rectangle 143"/>
            <p:cNvSpPr>
              <a:spLocks noChangeArrowheads="1"/>
            </p:cNvSpPr>
            <p:nvPr/>
          </p:nvSpPr>
          <p:spPr bwMode="auto">
            <a:xfrm>
              <a:off x="5654675" y="1798638"/>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24" name="Rectangle 144"/>
            <p:cNvSpPr>
              <a:spLocks noChangeArrowheads="1"/>
            </p:cNvSpPr>
            <p:nvPr/>
          </p:nvSpPr>
          <p:spPr bwMode="auto">
            <a:xfrm>
              <a:off x="5710238" y="1798638"/>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25" name="Rectangle 145"/>
            <p:cNvSpPr>
              <a:spLocks noChangeArrowheads="1"/>
            </p:cNvSpPr>
            <p:nvPr/>
          </p:nvSpPr>
          <p:spPr bwMode="auto">
            <a:xfrm>
              <a:off x="5761038" y="1798638"/>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26" name="Rectangle 146"/>
            <p:cNvSpPr>
              <a:spLocks noChangeArrowheads="1"/>
            </p:cNvSpPr>
            <p:nvPr/>
          </p:nvSpPr>
          <p:spPr bwMode="auto">
            <a:xfrm>
              <a:off x="5813425" y="1798638"/>
              <a:ext cx="44450"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27" name="Rectangle 147"/>
            <p:cNvSpPr>
              <a:spLocks noChangeArrowheads="1"/>
            </p:cNvSpPr>
            <p:nvPr/>
          </p:nvSpPr>
          <p:spPr bwMode="auto">
            <a:xfrm>
              <a:off x="5865813" y="1798638"/>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28" name="Rectangle 148"/>
            <p:cNvSpPr>
              <a:spLocks noChangeArrowheads="1"/>
            </p:cNvSpPr>
            <p:nvPr/>
          </p:nvSpPr>
          <p:spPr bwMode="auto">
            <a:xfrm>
              <a:off x="5916613" y="1801813"/>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29" name="Rectangle 149"/>
            <p:cNvSpPr>
              <a:spLocks noChangeArrowheads="1"/>
            </p:cNvSpPr>
            <p:nvPr/>
          </p:nvSpPr>
          <p:spPr bwMode="auto">
            <a:xfrm>
              <a:off x="5969000" y="1798638"/>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30" name="Rectangle 150"/>
            <p:cNvSpPr>
              <a:spLocks noChangeArrowheads="1"/>
            </p:cNvSpPr>
            <p:nvPr/>
          </p:nvSpPr>
          <p:spPr bwMode="auto">
            <a:xfrm>
              <a:off x="6010275" y="1798638"/>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31" name="Rectangle 151"/>
            <p:cNvSpPr>
              <a:spLocks noChangeArrowheads="1"/>
            </p:cNvSpPr>
            <p:nvPr/>
          </p:nvSpPr>
          <p:spPr bwMode="auto">
            <a:xfrm>
              <a:off x="6061075" y="1800225"/>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32" name="Rectangle 152"/>
            <p:cNvSpPr>
              <a:spLocks noChangeArrowheads="1"/>
            </p:cNvSpPr>
            <p:nvPr/>
          </p:nvSpPr>
          <p:spPr bwMode="auto">
            <a:xfrm>
              <a:off x="6108700" y="1800225"/>
              <a:ext cx="44450"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33" name="Rectangle 153"/>
            <p:cNvSpPr>
              <a:spLocks noChangeArrowheads="1"/>
            </p:cNvSpPr>
            <p:nvPr/>
          </p:nvSpPr>
          <p:spPr bwMode="auto">
            <a:xfrm>
              <a:off x="6164263" y="1798638"/>
              <a:ext cx="41275"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34" name="Rectangle 154"/>
            <p:cNvSpPr>
              <a:spLocks noChangeArrowheads="1"/>
            </p:cNvSpPr>
            <p:nvPr/>
          </p:nvSpPr>
          <p:spPr bwMode="auto">
            <a:xfrm>
              <a:off x="6218238" y="1798638"/>
              <a:ext cx="42863" cy="428625"/>
            </a:xfrm>
            <a:prstGeom prst="rect">
              <a:avLst/>
            </a:prstGeom>
            <a:solidFill>
              <a:srgbClr val="FF9933"/>
            </a:solidFill>
            <a:ln w="6350" algn="ctr">
              <a:solidFill>
                <a:srgbClr val="292929"/>
              </a:solidFill>
              <a:miter lim="800000"/>
              <a:headEnd/>
              <a:tailEnd/>
            </a:ln>
            <a:effectLst/>
          </p:spPr>
          <p:txBody>
            <a:bodyPr wrap="none" anchor="ctr"/>
            <a:lstStyle/>
            <a:p>
              <a:endParaRPr lang="en-US"/>
            </a:p>
          </p:txBody>
        </p:sp>
        <p:sp>
          <p:nvSpPr>
            <p:cNvPr id="507037" name="Arc 157"/>
            <p:cNvSpPr>
              <a:spLocks/>
            </p:cNvSpPr>
            <p:nvPr/>
          </p:nvSpPr>
          <p:spPr bwMode="auto">
            <a:xfrm flipV="1">
              <a:off x="1728788" y="1435100"/>
              <a:ext cx="77788" cy="884238"/>
            </a:xfrm>
            <a:custGeom>
              <a:avLst/>
              <a:gdLst>
                <a:gd name="G0" fmla="+- 2358 0 0"/>
                <a:gd name="G1" fmla="+- 21600 0 0"/>
                <a:gd name="G2" fmla="+- 21600 0 0"/>
                <a:gd name="T0" fmla="*/ 0 w 23958"/>
                <a:gd name="T1" fmla="*/ 129 h 22213"/>
                <a:gd name="T2" fmla="*/ 23949 w 23958"/>
                <a:gd name="T3" fmla="*/ 22213 h 22213"/>
                <a:gd name="T4" fmla="*/ 2358 w 23958"/>
                <a:gd name="T5" fmla="*/ 21600 h 22213"/>
              </a:gdLst>
              <a:ahLst/>
              <a:cxnLst>
                <a:cxn ang="0">
                  <a:pos x="T0" y="T1"/>
                </a:cxn>
                <a:cxn ang="0">
                  <a:pos x="T2" y="T3"/>
                </a:cxn>
                <a:cxn ang="0">
                  <a:pos x="T4" y="T5"/>
                </a:cxn>
              </a:cxnLst>
              <a:rect l="0" t="0" r="r" b="b"/>
              <a:pathLst>
                <a:path w="23958" h="22213" fill="none" extrusionOk="0">
                  <a:moveTo>
                    <a:pt x="0" y="129"/>
                  </a:moveTo>
                  <a:cubicBezTo>
                    <a:pt x="783" y="43"/>
                    <a:pt x="1570" y="-1"/>
                    <a:pt x="2358" y="0"/>
                  </a:cubicBezTo>
                  <a:cubicBezTo>
                    <a:pt x="14287" y="0"/>
                    <a:pt x="23958" y="9670"/>
                    <a:pt x="23958" y="21600"/>
                  </a:cubicBezTo>
                  <a:cubicBezTo>
                    <a:pt x="23958" y="21804"/>
                    <a:pt x="23955" y="22008"/>
                    <a:pt x="23949" y="22213"/>
                  </a:cubicBezTo>
                </a:path>
                <a:path w="23958" h="22213" stroke="0" extrusionOk="0">
                  <a:moveTo>
                    <a:pt x="0" y="129"/>
                  </a:moveTo>
                  <a:cubicBezTo>
                    <a:pt x="783" y="43"/>
                    <a:pt x="1570" y="-1"/>
                    <a:pt x="2358" y="0"/>
                  </a:cubicBezTo>
                  <a:cubicBezTo>
                    <a:pt x="14287" y="0"/>
                    <a:pt x="23958" y="9670"/>
                    <a:pt x="23958" y="21600"/>
                  </a:cubicBezTo>
                  <a:cubicBezTo>
                    <a:pt x="23958" y="21804"/>
                    <a:pt x="23955" y="22008"/>
                    <a:pt x="23949" y="22213"/>
                  </a:cubicBezTo>
                  <a:lnTo>
                    <a:pt x="2358" y="21600"/>
                  </a:lnTo>
                  <a:close/>
                </a:path>
              </a:pathLst>
            </a:custGeom>
            <a:noFill/>
            <a:ln w="22225">
              <a:solidFill>
                <a:schemeClr val="tx1"/>
              </a:solidFill>
              <a:round/>
              <a:headEnd/>
              <a:tailEnd type="triangle" w="med" len="med"/>
            </a:ln>
            <a:effectLst/>
          </p:spPr>
          <p:txBody>
            <a:bodyPr wrap="none" anchor="ctr"/>
            <a:lstStyle/>
            <a:p>
              <a:endParaRPr lang="en-US"/>
            </a:p>
          </p:txBody>
        </p:sp>
        <p:sp>
          <p:nvSpPr>
            <p:cNvPr id="507041" name="Arc 161"/>
            <p:cNvSpPr>
              <a:spLocks/>
            </p:cNvSpPr>
            <p:nvPr/>
          </p:nvSpPr>
          <p:spPr bwMode="auto">
            <a:xfrm flipV="1">
              <a:off x="5229225" y="1430338"/>
              <a:ext cx="79375" cy="884238"/>
            </a:xfrm>
            <a:custGeom>
              <a:avLst/>
              <a:gdLst>
                <a:gd name="G0" fmla="+- 2358 0 0"/>
                <a:gd name="G1" fmla="+- 21600 0 0"/>
                <a:gd name="G2" fmla="+- 21600 0 0"/>
                <a:gd name="T0" fmla="*/ 0 w 23958"/>
                <a:gd name="T1" fmla="*/ 129 h 22213"/>
                <a:gd name="T2" fmla="*/ 23949 w 23958"/>
                <a:gd name="T3" fmla="*/ 22213 h 22213"/>
                <a:gd name="T4" fmla="*/ 2358 w 23958"/>
                <a:gd name="T5" fmla="*/ 21600 h 22213"/>
              </a:gdLst>
              <a:ahLst/>
              <a:cxnLst>
                <a:cxn ang="0">
                  <a:pos x="T0" y="T1"/>
                </a:cxn>
                <a:cxn ang="0">
                  <a:pos x="T2" y="T3"/>
                </a:cxn>
                <a:cxn ang="0">
                  <a:pos x="T4" y="T5"/>
                </a:cxn>
              </a:cxnLst>
              <a:rect l="0" t="0" r="r" b="b"/>
              <a:pathLst>
                <a:path w="23958" h="22213" fill="none" extrusionOk="0">
                  <a:moveTo>
                    <a:pt x="0" y="129"/>
                  </a:moveTo>
                  <a:cubicBezTo>
                    <a:pt x="783" y="43"/>
                    <a:pt x="1570" y="-1"/>
                    <a:pt x="2358" y="0"/>
                  </a:cubicBezTo>
                  <a:cubicBezTo>
                    <a:pt x="14287" y="0"/>
                    <a:pt x="23958" y="9670"/>
                    <a:pt x="23958" y="21600"/>
                  </a:cubicBezTo>
                  <a:cubicBezTo>
                    <a:pt x="23958" y="21804"/>
                    <a:pt x="23955" y="22008"/>
                    <a:pt x="23949" y="22213"/>
                  </a:cubicBezTo>
                </a:path>
                <a:path w="23958" h="22213" stroke="0" extrusionOk="0">
                  <a:moveTo>
                    <a:pt x="0" y="129"/>
                  </a:moveTo>
                  <a:cubicBezTo>
                    <a:pt x="783" y="43"/>
                    <a:pt x="1570" y="-1"/>
                    <a:pt x="2358" y="0"/>
                  </a:cubicBezTo>
                  <a:cubicBezTo>
                    <a:pt x="14287" y="0"/>
                    <a:pt x="23958" y="9670"/>
                    <a:pt x="23958" y="21600"/>
                  </a:cubicBezTo>
                  <a:cubicBezTo>
                    <a:pt x="23958" y="21804"/>
                    <a:pt x="23955" y="22008"/>
                    <a:pt x="23949" y="22213"/>
                  </a:cubicBezTo>
                  <a:lnTo>
                    <a:pt x="2358" y="21600"/>
                  </a:lnTo>
                  <a:close/>
                </a:path>
              </a:pathLst>
            </a:custGeom>
            <a:noFill/>
            <a:ln w="22225">
              <a:solidFill>
                <a:schemeClr val="tx1"/>
              </a:solidFill>
              <a:round/>
              <a:headEnd/>
              <a:tailEnd type="triangle" w="med" len="med"/>
            </a:ln>
            <a:effectLst/>
          </p:spPr>
          <p:txBody>
            <a:bodyPr wrap="none" anchor="ctr"/>
            <a:lstStyle/>
            <a:p>
              <a:endParaRPr lang="en-US"/>
            </a:p>
          </p:txBody>
        </p:sp>
        <p:sp>
          <p:nvSpPr>
            <p:cNvPr id="507046" name="Arc 166"/>
            <p:cNvSpPr>
              <a:spLocks/>
            </p:cNvSpPr>
            <p:nvPr/>
          </p:nvSpPr>
          <p:spPr bwMode="auto">
            <a:xfrm flipV="1">
              <a:off x="8607425" y="1428750"/>
              <a:ext cx="77788" cy="884238"/>
            </a:xfrm>
            <a:custGeom>
              <a:avLst/>
              <a:gdLst>
                <a:gd name="G0" fmla="+- 2358 0 0"/>
                <a:gd name="G1" fmla="+- 21600 0 0"/>
                <a:gd name="G2" fmla="+- 21600 0 0"/>
                <a:gd name="T0" fmla="*/ 0 w 23958"/>
                <a:gd name="T1" fmla="*/ 129 h 22213"/>
                <a:gd name="T2" fmla="*/ 23949 w 23958"/>
                <a:gd name="T3" fmla="*/ 22213 h 22213"/>
                <a:gd name="T4" fmla="*/ 2358 w 23958"/>
                <a:gd name="T5" fmla="*/ 21600 h 22213"/>
              </a:gdLst>
              <a:ahLst/>
              <a:cxnLst>
                <a:cxn ang="0">
                  <a:pos x="T0" y="T1"/>
                </a:cxn>
                <a:cxn ang="0">
                  <a:pos x="T2" y="T3"/>
                </a:cxn>
                <a:cxn ang="0">
                  <a:pos x="T4" y="T5"/>
                </a:cxn>
              </a:cxnLst>
              <a:rect l="0" t="0" r="r" b="b"/>
              <a:pathLst>
                <a:path w="23958" h="22213" fill="none" extrusionOk="0">
                  <a:moveTo>
                    <a:pt x="0" y="129"/>
                  </a:moveTo>
                  <a:cubicBezTo>
                    <a:pt x="783" y="43"/>
                    <a:pt x="1570" y="-1"/>
                    <a:pt x="2358" y="0"/>
                  </a:cubicBezTo>
                  <a:cubicBezTo>
                    <a:pt x="14287" y="0"/>
                    <a:pt x="23958" y="9670"/>
                    <a:pt x="23958" y="21600"/>
                  </a:cubicBezTo>
                  <a:cubicBezTo>
                    <a:pt x="23958" y="21804"/>
                    <a:pt x="23955" y="22008"/>
                    <a:pt x="23949" y="22213"/>
                  </a:cubicBezTo>
                </a:path>
                <a:path w="23958" h="22213" stroke="0" extrusionOk="0">
                  <a:moveTo>
                    <a:pt x="0" y="129"/>
                  </a:moveTo>
                  <a:cubicBezTo>
                    <a:pt x="783" y="43"/>
                    <a:pt x="1570" y="-1"/>
                    <a:pt x="2358" y="0"/>
                  </a:cubicBezTo>
                  <a:cubicBezTo>
                    <a:pt x="14287" y="0"/>
                    <a:pt x="23958" y="9670"/>
                    <a:pt x="23958" y="21600"/>
                  </a:cubicBezTo>
                  <a:cubicBezTo>
                    <a:pt x="23958" y="21804"/>
                    <a:pt x="23955" y="22008"/>
                    <a:pt x="23949" y="22213"/>
                  </a:cubicBezTo>
                  <a:lnTo>
                    <a:pt x="2358" y="21600"/>
                  </a:lnTo>
                  <a:close/>
                </a:path>
              </a:pathLst>
            </a:custGeom>
            <a:noFill/>
            <a:ln w="22225">
              <a:solidFill>
                <a:schemeClr val="tx1"/>
              </a:solidFill>
              <a:round/>
              <a:headEnd/>
              <a:tailEnd type="triangle" w="med" len="med"/>
            </a:ln>
            <a:effectLst/>
          </p:spPr>
          <p:txBody>
            <a:bodyPr wrap="none" anchor="ctr"/>
            <a:lstStyle/>
            <a:p>
              <a:endParaRPr lang="en-US"/>
            </a:p>
          </p:txBody>
        </p:sp>
        <p:sp>
          <p:nvSpPr>
            <p:cNvPr id="507050" name="Arc 170"/>
            <p:cNvSpPr>
              <a:spLocks/>
            </p:cNvSpPr>
            <p:nvPr/>
          </p:nvSpPr>
          <p:spPr bwMode="auto">
            <a:xfrm flipV="1">
              <a:off x="2765425" y="1422400"/>
              <a:ext cx="117475" cy="366713"/>
            </a:xfrm>
            <a:custGeom>
              <a:avLst/>
              <a:gdLst>
                <a:gd name="G0" fmla="+- 0 0 0"/>
                <a:gd name="G1" fmla="+- 21588 0 0"/>
                <a:gd name="G2" fmla="+- 21600 0 0"/>
                <a:gd name="T0" fmla="*/ 732 w 21600"/>
                <a:gd name="T1" fmla="*/ 0 h 21588"/>
                <a:gd name="T2" fmla="*/ 21600 w 21600"/>
                <a:gd name="T3" fmla="*/ 21588 h 21588"/>
                <a:gd name="T4" fmla="*/ 0 w 21600"/>
                <a:gd name="T5" fmla="*/ 21588 h 21588"/>
              </a:gdLst>
              <a:ahLst/>
              <a:cxnLst>
                <a:cxn ang="0">
                  <a:pos x="T0" y="T1"/>
                </a:cxn>
                <a:cxn ang="0">
                  <a:pos x="T2" y="T3"/>
                </a:cxn>
                <a:cxn ang="0">
                  <a:pos x="T4" y="T5"/>
                </a:cxn>
              </a:cxnLst>
              <a:rect l="0" t="0" r="r" b="b"/>
              <a:pathLst>
                <a:path w="21600" h="21588" fill="none" extrusionOk="0">
                  <a:moveTo>
                    <a:pt x="731" y="0"/>
                  </a:moveTo>
                  <a:cubicBezTo>
                    <a:pt x="12369" y="395"/>
                    <a:pt x="21600" y="9943"/>
                    <a:pt x="21600" y="21588"/>
                  </a:cubicBezTo>
                </a:path>
                <a:path w="21600" h="21588" stroke="0" extrusionOk="0">
                  <a:moveTo>
                    <a:pt x="731" y="0"/>
                  </a:moveTo>
                  <a:cubicBezTo>
                    <a:pt x="12369" y="395"/>
                    <a:pt x="21600" y="9943"/>
                    <a:pt x="21600" y="21588"/>
                  </a:cubicBezTo>
                  <a:lnTo>
                    <a:pt x="0" y="21588"/>
                  </a:lnTo>
                  <a:close/>
                </a:path>
              </a:pathLst>
            </a:custGeom>
            <a:noFill/>
            <a:ln w="22225">
              <a:solidFill>
                <a:srgbClr val="292929"/>
              </a:solidFill>
              <a:round/>
              <a:headEnd/>
              <a:tailEnd type="triangle" w="med" len="med"/>
            </a:ln>
            <a:effectLst/>
          </p:spPr>
          <p:txBody>
            <a:bodyPr wrap="none" anchor="ctr"/>
            <a:lstStyle/>
            <a:p>
              <a:endParaRPr lang="en-US"/>
            </a:p>
          </p:txBody>
        </p:sp>
        <p:sp>
          <p:nvSpPr>
            <p:cNvPr id="507051" name="Arc 171"/>
            <p:cNvSpPr>
              <a:spLocks/>
            </p:cNvSpPr>
            <p:nvPr/>
          </p:nvSpPr>
          <p:spPr bwMode="auto">
            <a:xfrm flipV="1">
              <a:off x="6264275" y="1428750"/>
              <a:ext cx="117475" cy="368300"/>
            </a:xfrm>
            <a:custGeom>
              <a:avLst/>
              <a:gdLst>
                <a:gd name="G0" fmla="+- 0 0 0"/>
                <a:gd name="G1" fmla="+- 21588 0 0"/>
                <a:gd name="G2" fmla="+- 21600 0 0"/>
                <a:gd name="T0" fmla="*/ 732 w 21600"/>
                <a:gd name="T1" fmla="*/ 0 h 21588"/>
                <a:gd name="T2" fmla="*/ 21600 w 21600"/>
                <a:gd name="T3" fmla="*/ 21588 h 21588"/>
                <a:gd name="T4" fmla="*/ 0 w 21600"/>
                <a:gd name="T5" fmla="*/ 21588 h 21588"/>
              </a:gdLst>
              <a:ahLst/>
              <a:cxnLst>
                <a:cxn ang="0">
                  <a:pos x="T0" y="T1"/>
                </a:cxn>
                <a:cxn ang="0">
                  <a:pos x="T2" y="T3"/>
                </a:cxn>
                <a:cxn ang="0">
                  <a:pos x="T4" y="T5"/>
                </a:cxn>
              </a:cxnLst>
              <a:rect l="0" t="0" r="r" b="b"/>
              <a:pathLst>
                <a:path w="21600" h="21588" fill="none" extrusionOk="0">
                  <a:moveTo>
                    <a:pt x="731" y="0"/>
                  </a:moveTo>
                  <a:cubicBezTo>
                    <a:pt x="12369" y="395"/>
                    <a:pt x="21600" y="9943"/>
                    <a:pt x="21600" y="21588"/>
                  </a:cubicBezTo>
                </a:path>
                <a:path w="21600" h="21588" stroke="0" extrusionOk="0">
                  <a:moveTo>
                    <a:pt x="731" y="0"/>
                  </a:moveTo>
                  <a:cubicBezTo>
                    <a:pt x="12369" y="395"/>
                    <a:pt x="21600" y="9943"/>
                    <a:pt x="21600" y="21588"/>
                  </a:cubicBezTo>
                  <a:lnTo>
                    <a:pt x="0" y="21588"/>
                  </a:lnTo>
                  <a:close/>
                </a:path>
              </a:pathLst>
            </a:custGeom>
            <a:noFill/>
            <a:ln w="22225">
              <a:solidFill>
                <a:schemeClr val="tx1"/>
              </a:solidFill>
              <a:round/>
              <a:headEnd/>
              <a:tailEnd type="triangle" w="med" len="med"/>
            </a:ln>
            <a:effectLst/>
          </p:spPr>
          <p:txBody>
            <a:bodyPr wrap="none" anchor="ctr"/>
            <a:lstStyle/>
            <a:p>
              <a:endParaRPr lang="en-US"/>
            </a:p>
          </p:txBody>
        </p:sp>
        <p:sp>
          <p:nvSpPr>
            <p:cNvPr id="507052" name="AutoShape 172"/>
            <p:cNvSpPr>
              <a:spLocks/>
            </p:cNvSpPr>
            <p:nvPr/>
          </p:nvSpPr>
          <p:spPr bwMode="auto">
            <a:xfrm>
              <a:off x="1657350" y="2568575"/>
              <a:ext cx="168275" cy="946150"/>
            </a:xfrm>
            <a:prstGeom prst="rightBrace">
              <a:avLst>
                <a:gd name="adj1" fmla="val 46855"/>
                <a:gd name="adj2" fmla="val 50000"/>
              </a:avLst>
            </a:prstGeom>
            <a:noFill/>
            <a:ln w="19050">
              <a:solidFill>
                <a:schemeClr val="tx1"/>
              </a:solidFill>
              <a:round/>
              <a:headEnd/>
              <a:tailEnd/>
            </a:ln>
            <a:effectLst/>
          </p:spPr>
          <p:txBody>
            <a:bodyPr wrap="none" anchor="ctr"/>
            <a:lstStyle/>
            <a:p>
              <a:endParaRPr lang="en-US"/>
            </a:p>
          </p:txBody>
        </p:sp>
        <p:sp>
          <p:nvSpPr>
            <p:cNvPr id="507053" name="AutoShape 173"/>
            <p:cNvSpPr>
              <a:spLocks/>
            </p:cNvSpPr>
            <p:nvPr/>
          </p:nvSpPr>
          <p:spPr bwMode="auto">
            <a:xfrm>
              <a:off x="1676400" y="3533775"/>
              <a:ext cx="87313" cy="247650"/>
            </a:xfrm>
            <a:prstGeom prst="rightBrace">
              <a:avLst>
                <a:gd name="adj1" fmla="val 23636"/>
                <a:gd name="adj2" fmla="val 50000"/>
              </a:avLst>
            </a:prstGeom>
            <a:noFill/>
            <a:ln w="19050">
              <a:solidFill>
                <a:schemeClr val="tx1"/>
              </a:solidFill>
              <a:round/>
              <a:headEnd/>
              <a:tailEnd/>
            </a:ln>
            <a:effectLst/>
          </p:spPr>
          <p:txBody>
            <a:bodyPr wrap="none" anchor="ctr"/>
            <a:lstStyle/>
            <a:p>
              <a:endParaRPr lang="en-US"/>
            </a:p>
          </p:txBody>
        </p:sp>
        <p:sp>
          <p:nvSpPr>
            <p:cNvPr id="507055" name="Text Box 175"/>
            <p:cNvSpPr txBox="1">
              <a:spLocks noChangeArrowheads="1"/>
            </p:cNvSpPr>
            <p:nvPr/>
          </p:nvSpPr>
          <p:spPr bwMode="auto">
            <a:xfrm>
              <a:off x="1774688" y="2918488"/>
              <a:ext cx="546100" cy="246221"/>
            </a:xfrm>
            <a:prstGeom prst="rect">
              <a:avLst/>
            </a:prstGeom>
            <a:noFill/>
            <a:ln w="22225" algn="ctr">
              <a:noFill/>
              <a:miter lim="800000"/>
              <a:headEnd/>
              <a:tailEnd/>
            </a:ln>
            <a:effectLst/>
          </p:spPr>
          <p:txBody>
            <a:bodyPr>
              <a:spAutoFit/>
            </a:bodyPr>
            <a:lstStyle/>
            <a:p>
              <a:r>
                <a:rPr lang="en-US" sz="1000" dirty="0"/>
                <a:t>1ms</a:t>
              </a:r>
            </a:p>
          </p:txBody>
        </p:sp>
        <p:sp>
          <p:nvSpPr>
            <p:cNvPr id="507056" name="Text Box 176"/>
            <p:cNvSpPr txBox="1">
              <a:spLocks noChangeArrowheads="1"/>
            </p:cNvSpPr>
            <p:nvPr/>
          </p:nvSpPr>
          <p:spPr bwMode="auto">
            <a:xfrm>
              <a:off x="1738175" y="3559175"/>
              <a:ext cx="658813" cy="284685"/>
            </a:xfrm>
            <a:prstGeom prst="rect">
              <a:avLst/>
            </a:prstGeom>
            <a:noFill/>
            <a:ln w="22225" algn="ctr">
              <a:noFill/>
              <a:miter lim="800000"/>
              <a:headEnd/>
              <a:tailEnd/>
            </a:ln>
            <a:effectLst/>
          </p:spPr>
          <p:txBody>
            <a:bodyPr>
              <a:spAutoFit/>
            </a:bodyPr>
            <a:lstStyle/>
            <a:p>
              <a:r>
                <a:rPr lang="en-US" sz="1000" dirty="0">
                  <a:latin typeface="Trebuchet MS" pitchFamily="34" charset="0"/>
                </a:rPr>
                <a:t>150us</a:t>
              </a:r>
            </a:p>
          </p:txBody>
        </p:sp>
        <p:sp>
          <p:nvSpPr>
            <p:cNvPr id="507057" name="Text Box 177"/>
            <p:cNvSpPr txBox="1">
              <a:spLocks noChangeArrowheads="1"/>
            </p:cNvSpPr>
            <p:nvPr/>
          </p:nvSpPr>
          <p:spPr bwMode="auto">
            <a:xfrm>
              <a:off x="1817322" y="2556396"/>
              <a:ext cx="619125" cy="284685"/>
            </a:xfrm>
            <a:prstGeom prst="rect">
              <a:avLst/>
            </a:prstGeom>
            <a:noFill/>
            <a:ln w="22225" algn="ctr">
              <a:noFill/>
              <a:miter lim="800000"/>
              <a:headEnd/>
              <a:tailEnd/>
            </a:ln>
            <a:effectLst/>
          </p:spPr>
          <p:txBody>
            <a:bodyPr>
              <a:spAutoFit/>
            </a:bodyPr>
            <a:lstStyle/>
            <a:p>
              <a:r>
                <a:rPr lang="en-US" sz="1000" dirty="0">
                  <a:latin typeface="Trebuchet MS" pitchFamily="34" charset="0"/>
                </a:rPr>
                <a:t>150us</a:t>
              </a:r>
              <a:endParaRPr lang="en-US" sz="800" dirty="0">
                <a:latin typeface="Trebuchet MS" pitchFamily="34" charset="0"/>
              </a:endParaRPr>
            </a:p>
          </p:txBody>
        </p:sp>
        <p:sp>
          <p:nvSpPr>
            <p:cNvPr id="507058" name="Text Box 178"/>
            <p:cNvSpPr txBox="1">
              <a:spLocks noChangeArrowheads="1"/>
            </p:cNvSpPr>
            <p:nvPr/>
          </p:nvSpPr>
          <p:spPr bwMode="auto">
            <a:xfrm>
              <a:off x="5360081" y="2565823"/>
              <a:ext cx="554038" cy="284685"/>
            </a:xfrm>
            <a:prstGeom prst="rect">
              <a:avLst/>
            </a:prstGeom>
            <a:noFill/>
            <a:ln w="22225" algn="ctr">
              <a:noFill/>
              <a:miter lim="800000"/>
              <a:headEnd/>
              <a:tailEnd/>
            </a:ln>
            <a:effectLst/>
          </p:spPr>
          <p:txBody>
            <a:bodyPr>
              <a:spAutoFit/>
            </a:bodyPr>
            <a:lstStyle/>
            <a:p>
              <a:r>
                <a:rPr lang="en-US" sz="1000" dirty="0">
                  <a:latin typeface="Trebuchet MS" pitchFamily="34" charset="0"/>
                </a:rPr>
                <a:t>150us</a:t>
              </a:r>
              <a:endParaRPr lang="en-US" sz="800" dirty="0">
                <a:latin typeface="Trebuchet MS" pitchFamily="34" charset="0"/>
              </a:endParaRPr>
            </a:p>
          </p:txBody>
        </p:sp>
        <p:sp>
          <p:nvSpPr>
            <p:cNvPr id="506922" name="Rectangle 42"/>
            <p:cNvSpPr>
              <a:spLocks noChangeArrowheads="1"/>
            </p:cNvSpPr>
            <p:nvPr/>
          </p:nvSpPr>
          <p:spPr bwMode="auto">
            <a:xfrm>
              <a:off x="1408113" y="1062038"/>
              <a:ext cx="795338" cy="366713"/>
            </a:xfrm>
            <a:prstGeom prst="rect">
              <a:avLst/>
            </a:prstGeom>
            <a:gradFill rotWithShape="1">
              <a:gsLst>
                <a:gs pos="0">
                  <a:srgbClr val="33CC33"/>
                </a:gs>
                <a:gs pos="100000">
                  <a:srgbClr val="CC0000">
                    <a:alpha val="86000"/>
                  </a:srgbClr>
                </a:gs>
              </a:gsLst>
              <a:lin ang="0" scaled="1"/>
            </a:gradFill>
            <a:ln w="22225" algn="ctr">
              <a:noFill/>
              <a:miter lim="800000"/>
              <a:headEnd/>
              <a:tailEnd/>
            </a:ln>
            <a:effectLst/>
          </p:spPr>
          <p:txBody>
            <a:bodyPr wrap="none" anchor="ctr"/>
            <a:lstStyle/>
            <a:p>
              <a:endParaRPr lang="en-US"/>
            </a:p>
          </p:txBody>
        </p:sp>
        <p:sp>
          <p:nvSpPr>
            <p:cNvPr id="507035" name="Rectangle 155"/>
            <p:cNvSpPr>
              <a:spLocks noChangeArrowheads="1"/>
            </p:cNvSpPr>
            <p:nvPr/>
          </p:nvSpPr>
          <p:spPr bwMode="auto">
            <a:xfrm>
              <a:off x="230188" y="1060450"/>
              <a:ext cx="1181100" cy="366713"/>
            </a:xfrm>
            <a:prstGeom prst="rect">
              <a:avLst/>
            </a:prstGeom>
            <a:solidFill>
              <a:srgbClr val="33CC33"/>
            </a:solidFill>
            <a:ln w="22225" algn="ctr">
              <a:noFill/>
              <a:miter lim="800000"/>
              <a:headEnd/>
              <a:tailEnd/>
            </a:ln>
            <a:effectLst/>
          </p:spPr>
          <p:txBody>
            <a:bodyPr wrap="none" anchor="ctr"/>
            <a:lstStyle/>
            <a:p>
              <a:endParaRPr lang="en-US"/>
            </a:p>
          </p:txBody>
        </p:sp>
        <p:sp>
          <p:nvSpPr>
            <p:cNvPr id="507036" name="Rectangle 156"/>
            <p:cNvSpPr>
              <a:spLocks noChangeArrowheads="1"/>
            </p:cNvSpPr>
            <p:nvPr/>
          </p:nvSpPr>
          <p:spPr bwMode="auto">
            <a:xfrm>
              <a:off x="2197100" y="1063625"/>
              <a:ext cx="400050" cy="366713"/>
            </a:xfrm>
            <a:prstGeom prst="rect">
              <a:avLst/>
            </a:prstGeom>
            <a:solidFill>
              <a:srgbClr val="CC0000">
                <a:alpha val="86000"/>
              </a:srgbClr>
            </a:solidFill>
            <a:ln w="22225" algn="ctr">
              <a:noFill/>
              <a:miter lim="800000"/>
              <a:headEnd/>
              <a:tailEnd/>
            </a:ln>
            <a:effectLst/>
          </p:spPr>
          <p:txBody>
            <a:bodyPr wrap="none" anchor="ctr"/>
            <a:lstStyle/>
            <a:p>
              <a:endParaRPr lang="en-US"/>
            </a:p>
          </p:txBody>
        </p:sp>
        <p:sp>
          <p:nvSpPr>
            <p:cNvPr id="507038" name="Rectangle 158"/>
            <p:cNvSpPr>
              <a:spLocks noChangeArrowheads="1"/>
            </p:cNvSpPr>
            <p:nvPr/>
          </p:nvSpPr>
          <p:spPr bwMode="auto">
            <a:xfrm>
              <a:off x="2592388" y="1063625"/>
              <a:ext cx="608013" cy="366713"/>
            </a:xfrm>
            <a:prstGeom prst="rect">
              <a:avLst/>
            </a:prstGeom>
            <a:gradFill rotWithShape="1">
              <a:gsLst>
                <a:gs pos="0">
                  <a:srgbClr val="CC0000">
                    <a:alpha val="86000"/>
                  </a:srgbClr>
                </a:gs>
                <a:gs pos="100000">
                  <a:srgbClr val="33CC33"/>
                </a:gs>
              </a:gsLst>
              <a:lin ang="0" scaled="1"/>
            </a:gradFill>
            <a:ln w="22225" algn="ctr">
              <a:noFill/>
              <a:miter lim="800000"/>
              <a:headEnd/>
              <a:tailEnd/>
            </a:ln>
            <a:effectLst/>
          </p:spPr>
          <p:txBody>
            <a:bodyPr wrap="none" anchor="ctr"/>
            <a:lstStyle/>
            <a:p>
              <a:endParaRPr lang="en-US"/>
            </a:p>
          </p:txBody>
        </p:sp>
        <p:sp>
          <p:nvSpPr>
            <p:cNvPr id="507039" name="Rectangle 159"/>
            <p:cNvSpPr>
              <a:spLocks noChangeArrowheads="1"/>
            </p:cNvSpPr>
            <p:nvPr/>
          </p:nvSpPr>
          <p:spPr bwMode="auto">
            <a:xfrm>
              <a:off x="3197225" y="1062038"/>
              <a:ext cx="1776413" cy="366713"/>
            </a:xfrm>
            <a:prstGeom prst="rect">
              <a:avLst/>
            </a:prstGeom>
            <a:solidFill>
              <a:srgbClr val="33CC33"/>
            </a:solidFill>
            <a:ln w="22225" algn="ctr">
              <a:noFill/>
              <a:miter lim="800000"/>
              <a:headEnd/>
              <a:tailEnd/>
            </a:ln>
            <a:effectLst/>
          </p:spPr>
          <p:txBody>
            <a:bodyPr wrap="none" anchor="ctr"/>
            <a:lstStyle/>
            <a:p>
              <a:endParaRPr lang="en-US"/>
            </a:p>
          </p:txBody>
        </p:sp>
        <p:sp>
          <p:nvSpPr>
            <p:cNvPr id="507042" name="Rectangle 162"/>
            <p:cNvSpPr>
              <a:spLocks noChangeArrowheads="1"/>
            </p:cNvSpPr>
            <p:nvPr/>
          </p:nvSpPr>
          <p:spPr bwMode="auto">
            <a:xfrm>
              <a:off x="4940300" y="1063625"/>
              <a:ext cx="749300" cy="366713"/>
            </a:xfrm>
            <a:prstGeom prst="rect">
              <a:avLst/>
            </a:prstGeom>
            <a:gradFill rotWithShape="1">
              <a:gsLst>
                <a:gs pos="0">
                  <a:srgbClr val="33CC33"/>
                </a:gs>
                <a:gs pos="100000">
                  <a:srgbClr val="CC0000">
                    <a:alpha val="86000"/>
                  </a:srgbClr>
                </a:gs>
              </a:gsLst>
              <a:lin ang="0" scaled="1"/>
            </a:gradFill>
            <a:ln w="22225" algn="ctr">
              <a:noFill/>
              <a:miter lim="800000"/>
              <a:headEnd/>
              <a:tailEnd/>
            </a:ln>
            <a:effectLst/>
          </p:spPr>
          <p:txBody>
            <a:bodyPr wrap="none" anchor="ctr"/>
            <a:lstStyle/>
            <a:p>
              <a:endParaRPr lang="en-US"/>
            </a:p>
          </p:txBody>
        </p:sp>
        <p:sp>
          <p:nvSpPr>
            <p:cNvPr id="507043" name="Rectangle 163"/>
            <p:cNvSpPr>
              <a:spLocks noChangeArrowheads="1"/>
            </p:cNvSpPr>
            <p:nvPr/>
          </p:nvSpPr>
          <p:spPr bwMode="auto">
            <a:xfrm>
              <a:off x="5686425" y="1062038"/>
              <a:ext cx="401638" cy="366713"/>
            </a:xfrm>
            <a:prstGeom prst="rect">
              <a:avLst/>
            </a:prstGeom>
            <a:solidFill>
              <a:srgbClr val="CC0000">
                <a:alpha val="86000"/>
              </a:srgbClr>
            </a:solidFill>
            <a:ln w="22225" algn="ctr">
              <a:noFill/>
              <a:miter lim="800000"/>
              <a:headEnd/>
              <a:tailEnd/>
            </a:ln>
            <a:effectLst/>
          </p:spPr>
          <p:txBody>
            <a:bodyPr wrap="none" anchor="ctr"/>
            <a:lstStyle/>
            <a:p>
              <a:endParaRPr lang="en-US"/>
            </a:p>
          </p:txBody>
        </p:sp>
        <p:sp>
          <p:nvSpPr>
            <p:cNvPr id="507044" name="Rectangle 164"/>
            <p:cNvSpPr>
              <a:spLocks noChangeArrowheads="1"/>
            </p:cNvSpPr>
            <p:nvPr/>
          </p:nvSpPr>
          <p:spPr bwMode="auto">
            <a:xfrm>
              <a:off x="6084888" y="1062038"/>
              <a:ext cx="608013" cy="366713"/>
            </a:xfrm>
            <a:prstGeom prst="rect">
              <a:avLst/>
            </a:prstGeom>
            <a:gradFill rotWithShape="1">
              <a:gsLst>
                <a:gs pos="0">
                  <a:srgbClr val="CC0000">
                    <a:alpha val="86000"/>
                  </a:srgbClr>
                </a:gs>
                <a:gs pos="100000">
                  <a:srgbClr val="33CC33"/>
                </a:gs>
              </a:gsLst>
              <a:lin ang="0" scaled="1"/>
            </a:gradFill>
            <a:ln w="22225" algn="ctr">
              <a:noFill/>
              <a:miter lim="800000"/>
              <a:headEnd/>
              <a:tailEnd/>
            </a:ln>
            <a:effectLst/>
          </p:spPr>
          <p:txBody>
            <a:bodyPr wrap="none" anchor="ctr"/>
            <a:lstStyle/>
            <a:p>
              <a:endParaRPr lang="en-US"/>
            </a:p>
          </p:txBody>
        </p:sp>
        <p:sp>
          <p:nvSpPr>
            <p:cNvPr id="507045" name="Rectangle 165"/>
            <p:cNvSpPr>
              <a:spLocks noChangeArrowheads="1"/>
            </p:cNvSpPr>
            <p:nvPr/>
          </p:nvSpPr>
          <p:spPr bwMode="auto">
            <a:xfrm>
              <a:off x="6684963" y="1060450"/>
              <a:ext cx="1812925" cy="366713"/>
            </a:xfrm>
            <a:prstGeom prst="rect">
              <a:avLst/>
            </a:prstGeom>
            <a:solidFill>
              <a:srgbClr val="33CC33"/>
            </a:solidFill>
            <a:ln w="22225" algn="ctr">
              <a:noFill/>
              <a:miter lim="800000"/>
              <a:headEnd/>
              <a:tailEnd/>
            </a:ln>
            <a:effectLst/>
          </p:spPr>
          <p:txBody>
            <a:bodyPr wrap="none" anchor="ctr"/>
            <a:lstStyle/>
            <a:p>
              <a:endParaRPr lang="en-US"/>
            </a:p>
          </p:txBody>
        </p:sp>
        <p:sp>
          <p:nvSpPr>
            <p:cNvPr id="507047" name="Rectangle 167"/>
            <p:cNvSpPr>
              <a:spLocks noChangeArrowheads="1"/>
            </p:cNvSpPr>
            <p:nvPr/>
          </p:nvSpPr>
          <p:spPr bwMode="auto">
            <a:xfrm>
              <a:off x="8494713" y="1062038"/>
              <a:ext cx="438150" cy="366713"/>
            </a:xfrm>
            <a:prstGeom prst="rect">
              <a:avLst/>
            </a:prstGeom>
            <a:gradFill rotWithShape="1">
              <a:gsLst>
                <a:gs pos="0">
                  <a:srgbClr val="33CC33"/>
                </a:gs>
                <a:gs pos="100000">
                  <a:srgbClr val="CC0000">
                    <a:alpha val="86000"/>
                  </a:srgbClr>
                </a:gs>
              </a:gsLst>
              <a:lin ang="0" scaled="1"/>
            </a:gradFill>
            <a:ln w="22225" algn="ctr">
              <a:noFill/>
              <a:miter lim="800000"/>
              <a:headEnd/>
              <a:tailEnd/>
            </a:ln>
            <a:effectLst/>
          </p:spPr>
          <p:txBody>
            <a:bodyPr wrap="none" anchor="ctr"/>
            <a:lstStyle/>
            <a:p>
              <a:endParaRPr lang="en-US"/>
            </a:p>
          </p:txBody>
        </p:sp>
        <p:sp>
          <p:nvSpPr>
            <p:cNvPr id="507049" name="Rectangle 169"/>
            <p:cNvSpPr>
              <a:spLocks noChangeArrowheads="1"/>
            </p:cNvSpPr>
            <p:nvPr/>
          </p:nvSpPr>
          <p:spPr bwMode="auto">
            <a:xfrm>
              <a:off x="227013" y="1062038"/>
              <a:ext cx="8705850" cy="357188"/>
            </a:xfrm>
            <a:prstGeom prst="rect">
              <a:avLst/>
            </a:prstGeom>
            <a:noFill/>
            <a:ln w="22225" algn="ctr">
              <a:solidFill>
                <a:srgbClr val="292929"/>
              </a:solidFill>
              <a:miter lim="800000"/>
              <a:headEnd/>
              <a:tailEnd/>
            </a:ln>
            <a:effectLst/>
          </p:spPr>
          <p:txBody>
            <a:bodyPr wrap="none" anchor="ctr"/>
            <a:lstStyle/>
            <a:p>
              <a:endParaRPr lang="en-US"/>
            </a:p>
          </p:txBody>
        </p:sp>
        <p:sp>
          <p:nvSpPr>
            <p:cNvPr id="507062" name="Text Box 182"/>
            <p:cNvSpPr txBox="1">
              <a:spLocks noChangeArrowheads="1"/>
            </p:cNvSpPr>
            <p:nvPr/>
          </p:nvSpPr>
          <p:spPr bwMode="auto">
            <a:xfrm>
              <a:off x="3473450" y="1125538"/>
              <a:ext cx="1403350" cy="320271"/>
            </a:xfrm>
            <a:prstGeom prst="rect">
              <a:avLst/>
            </a:prstGeom>
            <a:noFill/>
            <a:ln w="22225" algn="ctr">
              <a:noFill/>
              <a:miter lim="800000"/>
              <a:headEnd/>
              <a:tailEnd/>
            </a:ln>
            <a:effectLst/>
          </p:spPr>
          <p:txBody>
            <a:bodyPr>
              <a:spAutoFit/>
            </a:bodyPr>
            <a:lstStyle/>
            <a:p>
              <a:r>
                <a:rPr lang="en-US" sz="1200">
                  <a:latin typeface="Trebuchet MS" pitchFamily="34" charset="0"/>
                </a:rPr>
                <a:t>Low Power</a:t>
              </a:r>
            </a:p>
          </p:txBody>
        </p:sp>
        <p:sp>
          <p:nvSpPr>
            <p:cNvPr id="507063" name="Text Box 183"/>
            <p:cNvSpPr txBox="1">
              <a:spLocks noChangeArrowheads="1"/>
            </p:cNvSpPr>
            <p:nvPr/>
          </p:nvSpPr>
          <p:spPr bwMode="auto">
            <a:xfrm>
              <a:off x="1722438" y="1123950"/>
              <a:ext cx="1401763" cy="320271"/>
            </a:xfrm>
            <a:prstGeom prst="rect">
              <a:avLst/>
            </a:prstGeom>
            <a:noFill/>
            <a:ln w="22225" algn="ctr">
              <a:noFill/>
              <a:miter lim="800000"/>
              <a:headEnd/>
              <a:tailEnd/>
            </a:ln>
            <a:effectLst/>
          </p:spPr>
          <p:txBody>
            <a:bodyPr>
              <a:spAutoFit/>
            </a:bodyPr>
            <a:lstStyle/>
            <a:p>
              <a:r>
                <a:rPr lang="en-US" sz="1200">
                  <a:latin typeface="Trebuchet MS" pitchFamily="34" charset="0"/>
                </a:rPr>
                <a:t>High Power</a:t>
              </a:r>
            </a:p>
          </p:txBody>
        </p:sp>
        <p:sp>
          <p:nvSpPr>
            <p:cNvPr id="507064" name="Text Box 184"/>
            <p:cNvSpPr txBox="1">
              <a:spLocks noChangeArrowheads="1"/>
            </p:cNvSpPr>
            <p:nvPr/>
          </p:nvSpPr>
          <p:spPr bwMode="auto">
            <a:xfrm>
              <a:off x="2738438" y="3605212"/>
              <a:ext cx="1401763" cy="320271"/>
            </a:xfrm>
            <a:prstGeom prst="rect">
              <a:avLst/>
            </a:prstGeom>
            <a:noFill/>
            <a:ln w="22225" algn="ctr">
              <a:noFill/>
              <a:miter lim="800000"/>
              <a:headEnd/>
              <a:tailEnd/>
            </a:ln>
            <a:effectLst/>
          </p:spPr>
          <p:txBody>
            <a:bodyPr>
              <a:spAutoFit/>
            </a:bodyPr>
            <a:lstStyle/>
            <a:p>
              <a:r>
                <a:rPr lang="en-US" sz="1200" dirty="0">
                  <a:latin typeface="Trebuchet MS" pitchFamily="34" charset="0"/>
                </a:rPr>
                <a:t>Device Data</a:t>
              </a:r>
            </a:p>
          </p:txBody>
        </p:sp>
        <p:sp>
          <p:nvSpPr>
            <p:cNvPr id="507065" name="Text Box 185"/>
            <p:cNvSpPr txBox="1">
              <a:spLocks noChangeArrowheads="1"/>
            </p:cNvSpPr>
            <p:nvPr/>
          </p:nvSpPr>
          <p:spPr bwMode="auto">
            <a:xfrm>
              <a:off x="5209268" y="3037252"/>
              <a:ext cx="836613" cy="533786"/>
            </a:xfrm>
            <a:prstGeom prst="rect">
              <a:avLst/>
            </a:prstGeom>
            <a:noFill/>
            <a:ln w="22225" algn="ctr">
              <a:noFill/>
              <a:miter lim="800000"/>
              <a:headEnd/>
              <a:tailEnd/>
            </a:ln>
            <a:effectLst/>
          </p:spPr>
          <p:txBody>
            <a:bodyPr>
              <a:spAutoFit/>
            </a:bodyPr>
            <a:lstStyle/>
            <a:p>
              <a:r>
                <a:rPr lang="en-US" sz="1200" dirty="0">
                  <a:latin typeface="Trebuchet MS" pitchFamily="34" charset="0"/>
                </a:rPr>
                <a:t>Device </a:t>
              </a:r>
            </a:p>
            <a:p>
              <a:r>
                <a:rPr lang="en-US" sz="1200" dirty="0">
                  <a:latin typeface="Trebuchet MS" pitchFamily="34" charset="0"/>
                </a:rPr>
                <a:t>Buffer</a:t>
              </a:r>
            </a:p>
          </p:txBody>
        </p:sp>
        <p:sp>
          <p:nvSpPr>
            <p:cNvPr id="507066" name="Text Box 186"/>
            <p:cNvSpPr txBox="1">
              <a:spLocks noChangeArrowheads="1"/>
            </p:cNvSpPr>
            <p:nvPr/>
          </p:nvSpPr>
          <p:spPr bwMode="auto">
            <a:xfrm>
              <a:off x="2708275" y="1912939"/>
              <a:ext cx="1655763" cy="320271"/>
            </a:xfrm>
            <a:prstGeom prst="rect">
              <a:avLst/>
            </a:prstGeom>
            <a:noFill/>
            <a:ln w="22225" algn="ctr">
              <a:noFill/>
              <a:miter lim="800000"/>
              <a:headEnd/>
              <a:tailEnd/>
            </a:ln>
            <a:effectLst/>
          </p:spPr>
          <p:txBody>
            <a:bodyPr>
              <a:spAutoFit/>
            </a:bodyPr>
            <a:lstStyle/>
            <a:p>
              <a:r>
                <a:rPr lang="en-US" sz="1200">
                  <a:latin typeface="Trebuchet MS" pitchFamily="34" charset="0"/>
                </a:rPr>
                <a:t>Bus Transactions</a:t>
              </a:r>
            </a:p>
          </p:txBody>
        </p:sp>
        <p:sp>
          <p:nvSpPr>
            <p:cNvPr id="507067" name="Text Box 187"/>
            <p:cNvSpPr txBox="1">
              <a:spLocks noChangeArrowheads="1"/>
            </p:cNvSpPr>
            <p:nvPr/>
          </p:nvSpPr>
          <p:spPr bwMode="auto">
            <a:xfrm>
              <a:off x="339588" y="758029"/>
              <a:ext cx="2119313" cy="320271"/>
            </a:xfrm>
            <a:prstGeom prst="rect">
              <a:avLst/>
            </a:prstGeom>
            <a:noFill/>
            <a:ln w="22225" algn="ctr">
              <a:noFill/>
              <a:miter lim="800000"/>
              <a:headEnd/>
              <a:tailEnd/>
            </a:ln>
            <a:effectLst/>
          </p:spPr>
          <p:txBody>
            <a:bodyPr>
              <a:spAutoFit/>
            </a:bodyPr>
            <a:lstStyle/>
            <a:p>
              <a:r>
                <a:rPr lang="en-US" sz="1200" dirty="0">
                  <a:latin typeface="Trebuchet MS" pitchFamily="34" charset="0"/>
                </a:rPr>
                <a:t>Platform Components</a:t>
              </a:r>
            </a:p>
          </p:txBody>
        </p:sp>
        <p:sp>
          <p:nvSpPr>
            <p:cNvPr id="507073" name="AutoShape 193"/>
            <p:cNvSpPr>
              <a:spLocks noChangeArrowheads="1"/>
            </p:cNvSpPr>
            <p:nvPr/>
          </p:nvSpPr>
          <p:spPr bwMode="auto">
            <a:xfrm>
              <a:off x="114300" y="669925"/>
              <a:ext cx="8888413" cy="3629025"/>
            </a:xfrm>
            <a:prstGeom prst="roundRect">
              <a:avLst>
                <a:gd name="adj" fmla="val 16667"/>
              </a:avLst>
            </a:prstGeom>
            <a:noFill/>
            <a:ln w="28575" algn="ctr">
              <a:solidFill>
                <a:schemeClr val="tx1"/>
              </a:solidFill>
              <a:round/>
              <a:headEnd/>
              <a:tailEnd/>
            </a:ln>
            <a:effectLst/>
          </p:spPr>
          <p:txBody>
            <a:bodyPr wrap="none" anchor="ctr"/>
            <a:lstStyle/>
            <a:p>
              <a:endParaRPr lang="en-US"/>
            </a:p>
          </p:txBody>
        </p:sp>
      </p:grpSp>
      <p:sp>
        <p:nvSpPr>
          <p:cNvPr id="146" name="Rounded Rectangle 145"/>
          <p:cNvSpPr/>
          <p:nvPr/>
        </p:nvSpPr>
        <p:spPr bwMode="auto">
          <a:xfrm>
            <a:off x="609600" y="6047008"/>
            <a:ext cx="7924800" cy="381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Design </a:t>
            </a:r>
            <a:r>
              <a:rPr lang="en-US" sz="1600" dirty="0" err="1" smtClean="0">
                <a:gradFill>
                  <a:gsLst>
                    <a:gs pos="0">
                      <a:schemeClr val="bg2"/>
                    </a:gs>
                    <a:gs pos="25000">
                      <a:schemeClr val="bg2"/>
                    </a:gs>
                  </a:gsLst>
                  <a:lin ang="5400000" scaled="1"/>
                </a:gradFill>
                <a:latin typeface="Trebuchet MS" pitchFamily="34" charset="0"/>
              </a:rPr>
              <a:t>PCIe</a:t>
            </a:r>
            <a:r>
              <a:rPr lang="en-US" sz="1600" dirty="0" smtClean="0">
                <a:gradFill>
                  <a:gsLst>
                    <a:gs pos="0">
                      <a:schemeClr val="bg2"/>
                    </a:gs>
                    <a:gs pos="25000">
                      <a:schemeClr val="bg2"/>
                    </a:gs>
                  </a:gsLst>
                  <a:lin ang="5400000" scaled="1"/>
                </a:gradFill>
                <a:latin typeface="Trebuchet MS" pitchFamily="34" charset="0"/>
              </a:rPr>
              <a:t> devices with latency tolerance </a:t>
            </a:r>
          </a:p>
        </p:txBody>
      </p:sp>
      <p:pic>
        <p:nvPicPr>
          <p:cNvPr id="147"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148" name="TextBox 147"/>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6" name="Rectangle 4"/>
          <p:cNvSpPr>
            <a:spLocks noGrp="1" noChangeArrowheads="1"/>
          </p:cNvSpPr>
          <p:nvPr>
            <p:ph type="title"/>
          </p:nvPr>
        </p:nvSpPr>
        <p:spPr>
          <a:xfrm>
            <a:off x="382588" y="228600"/>
            <a:ext cx="8380412" cy="646935"/>
          </a:xfrm>
          <a:noFill/>
          <a:ln/>
        </p:spPr>
        <p:txBody>
          <a:bodyPr lIns="92035" tIns="46019" rIns="92035" bIns="46019" anchor="ctr"/>
          <a:lstStyle/>
          <a:p>
            <a:r>
              <a:rPr sz="4000" smtClean="0"/>
              <a:t>PCIe </a:t>
            </a:r>
            <a:r>
              <a:rPr lang="en-US" sz="4000" dirty="0" smtClean="0"/>
              <a:t>Link </a:t>
            </a:r>
            <a:r>
              <a:rPr lang="en-US" sz="4000" dirty="0"/>
              <a:t>State Management</a:t>
            </a:r>
          </a:p>
        </p:txBody>
      </p:sp>
      <p:sp>
        <p:nvSpPr>
          <p:cNvPr id="479237" name="Rectangle 5"/>
          <p:cNvSpPr>
            <a:spLocks noChangeArrowheads="1"/>
          </p:cNvSpPr>
          <p:nvPr/>
        </p:nvSpPr>
        <p:spPr bwMode="auto">
          <a:xfrm>
            <a:off x="-155116" y="19526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79238" name="Object 6"/>
          <p:cNvGraphicFramePr>
            <a:graphicFrameLocks noChangeAspect="1"/>
          </p:cNvGraphicFramePr>
          <p:nvPr/>
        </p:nvGraphicFramePr>
        <p:xfrm>
          <a:off x="-155116" y="1195376"/>
          <a:ext cx="4195763" cy="4184650"/>
        </p:xfrm>
        <a:graphic>
          <a:graphicData uri="http://schemas.openxmlformats.org/presentationml/2006/ole">
            <p:oleObj spid="_x0000_s36866" name="Visio" r:id="rId4" imgW="3646932" imgH="3640836" progId="">
              <p:embed/>
            </p:oleObj>
          </a:graphicData>
        </a:graphic>
      </p:graphicFrame>
      <p:sp>
        <p:nvSpPr>
          <p:cNvPr id="479239" name="Rectangle 7"/>
          <p:cNvSpPr>
            <a:spLocks noChangeArrowheads="1"/>
          </p:cNvSpPr>
          <p:nvPr/>
        </p:nvSpPr>
        <p:spPr bwMode="auto">
          <a:xfrm>
            <a:off x="-155116" y="2328851"/>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79240" name="Object 8"/>
          <p:cNvGraphicFramePr>
            <a:graphicFrameLocks noChangeAspect="1"/>
          </p:cNvGraphicFramePr>
          <p:nvPr/>
        </p:nvGraphicFramePr>
        <p:xfrm>
          <a:off x="3959684" y="1229918"/>
          <a:ext cx="4796966" cy="2807315"/>
        </p:xfrm>
        <a:graphic>
          <a:graphicData uri="http://schemas.openxmlformats.org/presentationml/2006/ole">
            <p:oleObj spid="_x0000_s36867" name="Visio" r:id="rId5" imgW="4411980" imgH="2881376" progId="">
              <p:embed/>
            </p:oleObj>
          </a:graphicData>
        </a:graphic>
      </p:graphicFrame>
      <p:sp>
        <p:nvSpPr>
          <p:cNvPr id="479243" name="Rectangle 11"/>
          <p:cNvSpPr>
            <a:spLocks noChangeArrowheads="1"/>
          </p:cNvSpPr>
          <p:nvPr/>
        </p:nvSpPr>
        <p:spPr bwMode="auto">
          <a:xfrm>
            <a:off x="4024772" y="4595801"/>
            <a:ext cx="4827587" cy="1309687"/>
          </a:xfrm>
          <a:prstGeom prst="rect">
            <a:avLst/>
          </a:prstGeom>
          <a:noFill/>
          <a:ln w="9525">
            <a:noFill/>
            <a:miter lim="800000"/>
            <a:headEnd/>
            <a:tailEnd/>
          </a:ln>
          <a:effectLst/>
        </p:spPr>
        <p:txBody>
          <a:bodyPr lIns="0" tIns="0" rIns="0" bIns="0"/>
          <a:lstStyle/>
          <a:p>
            <a:pPr marL="292100" indent="-292100" algn="l" eaLnBrk="1" hangingPunct="1">
              <a:lnSpc>
                <a:spcPct val="80000"/>
              </a:lnSpc>
              <a:spcBef>
                <a:spcPct val="20000"/>
              </a:spcBef>
              <a:buSzPct val="130000"/>
              <a:buFont typeface="Wingdings" pitchFamily="2" charset="2"/>
              <a:buChar char=""/>
            </a:pPr>
            <a:r>
              <a:rPr lang="en-US" dirty="0">
                <a:solidFill>
                  <a:schemeClr val="accent6"/>
                </a:solidFill>
                <a:latin typeface="Trebuchet MS" pitchFamily="34" charset="0"/>
              </a:rPr>
              <a:t>Large L1 (w/PLL off) exit latencies can stall host CPU on reads to the device and writes to the device can result in I/O blocking of other devices</a:t>
            </a:r>
          </a:p>
          <a:p>
            <a:pPr marL="292100" indent="-292100" algn="l" eaLnBrk="1" hangingPunct="1">
              <a:lnSpc>
                <a:spcPct val="80000"/>
              </a:lnSpc>
              <a:spcBef>
                <a:spcPct val="20000"/>
              </a:spcBef>
              <a:buSzPct val="130000"/>
              <a:buFont typeface="Wingdings" pitchFamily="2" charset="2"/>
              <a:buChar char=""/>
            </a:pPr>
            <a:r>
              <a:rPr lang="en-US" dirty="0">
                <a:solidFill>
                  <a:schemeClr val="accent6"/>
                </a:solidFill>
                <a:latin typeface="Trebuchet MS" pitchFamily="34" charset="0"/>
              </a:rPr>
              <a:t>L1 w/ PLLs off</a:t>
            </a:r>
            <a:r>
              <a:rPr lang="en-US" dirty="0" smtClean="0">
                <a:solidFill>
                  <a:schemeClr val="accent6"/>
                </a:solidFill>
                <a:latin typeface="Trebuchet MS" pitchFamily="34" charset="0"/>
              </a:rPr>
              <a:t>: &lt;=</a:t>
            </a:r>
            <a:r>
              <a:rPr lang="en-US" dirty="0">
                <a:solidFill>
                  <a:schemeClr val="accent6"/>
                </a:solidFill>
                <a:latin typeface="Trebuchet MS" pitchFamily="34" charset="0"/>
              </a:rPr>
              <a:t>20us</a:t>
            </a:r>
          </a:p>
        </p:txBody>
      </p:sp>
      <p:sp>
        <p:nvSpPr>
          <p:cNvPr id="10" name="Rounded Rectangle 9"/>
          <p:cNvSpPr/>
          <p:nvPr/>
        </p:nvSpPr>
        <p:spPr bwMode="auto">
          <a:xfrm>
            <a:off x="342904" y="6057888"/>
            <a:ext cx="8458200" cy="381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gradFill>
                  <a:gsLst>
                    <a:gs pos="0">
                      <a:schemeClr val="bg2"/>
                    </a:gs>
                    <a:gs pos="25000">
                      <a:schemeClr val="bg2"/>
                    </a:gs>
                  </a:gsLst>
                  <a:lin ang="5400000" scaled="1"/>
                </a:gradFill>
                <a:latin typeface="Trebuchet MS" pitchFamily="34" charset="0"/>
              </a:rPr>
              <a:t>PCIe</a:t>
            </a:r>
            <a:r>
              <a:rPr lang="en-US" sz="1600" dirty="0" smtClean="0">
                <a:gradFill>
                  <a:gsLst>
                    <a:gs pos="0">
                      <a:schemeClr val="bg2"/>
                    </a:gs>
                    <a:gs pos="25000">
                      <a:schemeClr val="bg2"/>
                    </a:gs>
                  </a:gsLst>
                  <a:lin ang="5400000" scaled="1"/>
                </a:gradFill>
                <a:latin typeface="Trebuchet MS" pitchFamily="34" charset="0"/>
              </a:rPr>
              <a:t> devices should minimize link state exit timings (including with CLKREQ#)</a:t>
            </a:r>
          </a:p>
        </p:txBody>
      </p:sp>
      <p:pic>
        <p:nvPicPr>
          <p:cNvPr id="13" name="Picture 2" descr="\\eventsql\dvd\Online_ART\DVD_ART34\Artwork_Imagery\Hardware Photos\OEM HW\Microprocessor Chips\cpu chip circuitry.png"/>
          <p:cNvPicPr>
            <a:picLocks noChangeAspect="1" noChangeArrowheads="1"/>
          </p:cNvPicPr>
          <p:nvPr/>
        </p:nvPicPr>
        <p:blipFill>
          <a:blip r:embed="rId6" cstate="print"/>
          <a:srcRect/>
          <a:stretch>
            <a:fillRect/>
          </a:stretch>
        </p:blipFill>
        <p:spPr bwMode="auto">
          <a:xfrm>
            <a:off x="8035925" y="173848"/>
            <a:ext cx="762000" cy="665892"/>
          </a:xfrm>
          <a:prstGeom prst="rect">
            <a:avLst/>
          </a:prstGeom>
          <a:noFill/>
        </p:spPr>
      </p:pic>
      <p:sp>
        <p:nvSpPr>
          <p:cNvPr id="14" name="TextBox 13"/>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382588" y="228600"/>
            <a:ext cx="8380412" cy="609398"/>
          </a:xfrm>
        </p:spPr>
        <p:txBody>
          <a:bodyPr/>
          <a:lstStyle/>
          <a:p>
            <a:r>
              <a:rPr lang="en-US" sz="4400" dirty="0" err="1"/>
              <a:t>PCIe</a:t>
            </a:r>
            <a:r>
              <a:rPr lang="en-US" sz="4400" dirty="0"/>
              <a:t> Device Recommendations</a:t>
            </a:r>
          </a:p>
        </p:txBody>
      </p:sp>
      <p:sp>
        <p:nvSpPr>
          <p:cNvPr id="471043" name="Rectangle 3"/>
          <p:cNvSpPr>
            <a:spLocks noGrp="1" noChangeArrowheads="1"/>
          </p:cNvSpPr>
          <p:nvPr>
            <p:ph idx="1"/>
          </p:nvPr>
        </p:nvSpPr>
        <p:spPr>
          <a:xfrm>
            <a:off x="382588" y="1414465"/>
            <a:ext cx="8374062" cy="2357436"/>
          </a:xfrm>
        </p:spPr>
        <p:txBody>
          <a:bodyPr>
            <a:noAutofit/>
          </a:bodyPr>
          <a:lstStyle/>
          <a:p>
            <a:pPr>
              <a:lnSpc>
                <a:spcPct val="80000"/>
              </a:lnSpc>
            </a:pPr>
            <a:r>
              <a:rPr lang="en-US" sz="2000" b="1" dirty="0"/>
              <a:t>Bus Traffic Alignment</a:t>
            </a:r>
          </a:p>
          <a:p>
            <a:pPr lvl="1">
              <a:lnSpc>
                <a:spcPct val="80000"/>
              </a:lnSpc>
            </a:pPr>
            <a:r>
              <a:rPr lang="en-US" sz="1400" dirty="0"/>
              <a:t>Align bus master activity into bursts </a:t>
            </a:r>
            <a:r>
              <a:rPr lang="en-US" sz="1400" dirty="0" smtClean="0"/>
              <a:t>to extend </a:t>
            </a:r>
            <a:r>
              <a:rPr lang="en-US" sz="1400" dirty="0"/>
              <a:t>idle periods </a:t>
            </a:r>
            <a:r>
              <a:rPr lang="en-US" sz="1400" dirty="0" smtClean="0"/>
              <a:t>on the platform</a:t>
            </a:r>
            <a:endParaRPr lang="en-US" sz="1400" dirty="0"/>
          </a:p>
          <a:p>
            <a:pPr>
              <a:lnSpc>
                <a:spcPct val="80000"/>
              </a:lnSpc>
            </a:pPr>
            <a:r>
              <a:rPr lang="en-US" sz="2000" b="1" dirty="0"/>
              <a:t>Device Buffering</a:t>
            </a:r>
          </a:p>
          <a:p>
            <a:pPr lvl="1">
              <a:lnSpc>
                <a:spcPct val="80000"/>
              </a:lnSpc>
            </a:pPr>
            <a:r>
              <a:rPr lang="en-US" sz="1400" dirty="0"/>
              <a:t>Implement sufficient device buffering to avoid frequent host memory accesses</a:t>
            </a:r>
          </a:p>
          <a:p>
            <a:pPr lvl="1">
              <a:lnSpc>
                <a:spcPct val="80000"/>
              </a:lnSpc>
            </a:pPr>
            <a:r>
              <a:rPr lang="en-US" sz="1400" dirty="0"/>
              <a:t>Allow for a minimum of ~300usec of inactivity between </a:t>
            </a:r>
            <a:r>
              <a:rPr lang="en-US" sz="1400" dirty="0" smtClean="0"/>
              <a:t>bursts</a:t>
            </a:r>
          </a:p>
          <a:p>
            <a:pPr lvl="1">
              <a:lnSpc>
                <a:spcPct val="80000"/>
              </a:lnSpc>
            </a:pPr>
            <a:r>
              <a:rPr lang="en-US" sz="1400" dirty="0" smtClean="0"/>
              <a:t>Recommend </a:t>
            </a:r>
            <a:r>
              <a:rPr lang="en-US" sz="1400" dirty="0"/>
              <a:t>~1msec for greater energy efficiency when performance permits</a:t>
            </a:r>
          </a:p>
          <a:p>
            <a:pPr>
              <a:lnSpc>
                <a:spcPct val="80000"/>
              </a:lnSpc>
            </a:pPr>
            <a:r>
              <a:rPr lang="en-US" sz="2000" b="1" dirty="0"/>
              <a:t>Buffer Flush/Fill</a:t>
            </a:r>
          </a:p>
          <a:p>
            <a:pPr lvl="1">
              <a:lnSpc>
                <a:spcPct val="80000"/>
              </a:lnSpc>
            </a:pPr>
            <a:r>
              <a:rPr lang="en-US" sz="1400" dirty="0"/>
              <a:t>Have sufficient excess buffer capacity to avoid device problems due to end to end </a:t>
            </a:r>
            <a:r>
              <a:rPr lang="en-US" sz="1400" dirty="0" smtClean="0"/>
              <a:t>latencies</a:t>
            </a:r>
            <a:br>
              <a:rPr lang="en-US" sz="1400" dirty="0" smtClean="0"/>
            </a:br>
            <a:r>
              <a:rPr lang="en-US" sz="1400" dirty="0" smtClean="0"/>
              <a:t>from </a:t>
            </a:r>
            <a:r>
              <a:rPr lang="en-US" sz="1400" dirty="0"/>
              <a:t>link to main memory</a:t>
            </a:r>
            <a:endParaRPr lang="en-US" sz="2800" dirty="0"/>
          </a:p>
          <a:p>
            <a:pPr>
              <a:lnSpc>
                <a:spcPct val="80000"/>
              </a:lnSpc>
            </a:pPr>
            <a:r>
              <a:rPr lang="en-US" sz="2000" b="1" dirty="0"/>
              <a:t>Link State Management</a:t>
            </a:r>
          </a:p>
          <a:p>
            <a:pPr lvl="1">
              <a:lnSpc>
                <a:spcPct val="80000"/>
              </a:lnSpc>
            </a:pPr>
            <a:r>
              <a:rPr lang="en-US" sz="1400" dirty="0"/>
              <a:t>LPM L1 policy is device </a:t>
            </a:r>
            <a:r>
              <a:rPr lang="en-US" sz="1400" dirty="0" smtClean="0"/>
              <a:t>driven</a:t>
            </a:r>
          </a:p>
          <a:p>
            <a:pPr lvl="1">
              <a:lnSpc>
                <a:spcPct val="80000"/>
              </a:lnSpc>
            </a:pPr>
            <a:r>
              <a:rPr lang="en-US" sz="1400" dirty="0" smtClean="0"/>
              <a:t>Use </a:t>
            </a:r>
            <a:r>
              <a:rPr lang="en-US" sz="1400" dirty="0"/>
              <a:t>intelligent link state policies based on device knowledge of data </a:t>
            </a:r>
            <a:r>
              <a:rPr lang="en-US" sz="1400" dirty="0" smtClean="0"/>
              <a:t>movement instead</a:t>
            </a:r>
            <a:br>
              <a:rPr lang="en-US" sz="1400" dirty="0" smtClean="0"/>
            </a:br>
            <a:r>
              <a:rPr lang="en-US" sz="1400" dirty="0" smtClean="0"/>
              <a:t>of timeout based policies</a:t>
            </a:r>
            <a:endParaRPr lang="en-US" sz="1400" dirty="0"/>
          </a:p>
          <a:p>
            <a:pPr lvl="1">
              <a:lnSpc>
                <a:spcPct val="80000"/>
              </a:lnSpc>
            </a:pPr>
            <a:r>
              <a:rPr lang="en-US" sz="1400" dirty="0"/>
              <a:t>Ensure that link state exit timings are not too high</a:t>
            </a:r>
          </a:p>
        </p:txBody>
      </p:sp>
      <p:pic>
        <p:nvPicPr>
          <p:cNvPr id="7"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8" name="TextBox 7"/>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2" name="Rectangle 4"/>
          <p:cNvSpPr>
            <a:spLocks noGrp="1" noChangeArrowheads="1"/>
          </p:cNvSpPr>
          <p:nvPr>
            <p:ph type="title"/>
          </p:nvPr>
        </p:nvSpPr>
        <p:spPr>
          <a:xfrm>
            <a:off x="382588" y="228600"/>
            <a:ext cx="8380412" cy="443198"/>
          </a:xfrm>
        </p:spPr>
        <p:txBody>
          <a:bodyPr/>
          <a:lstStyle/>
          <a:p>
            <a:r>
              <a:rPr lang="en-US" sz="3200" dirty="0" smtClean="0"/>
              <a:t>USB </a:t>
            </a:r>
            <a:r>
              <a:rPr lang="en-US" sz="3200" dirty="0" err="1" smtClean="0"/>
              <a:t>Asynch</a:t>
            </a:r>
            <a:r>
              <a:rPr lang="en-US" sz="3200" dirty="0" smtClean="0"/>
              <a:t> Versus Periodic Traffic Patterns</a:t>
            </a:r>
            <a:endParaRPr lang="en-US" sz="3200" dirty="0"/>
          </a:p>
        </p:txBody>
      </p:sp>
      <p:sp>
        <p:nvSpPr>
          <p:cNvPr id="483333" name="Oval 5"/>
          <p:cNvSpPr>
            <a:spLocks noChangeAspect="1" noChangeArrowheads="1"/>
          </p:cNvSpPr>
          <p:nvPr/>
        </p:nvSpPr>
        <p:spPr bwMode="auto">
          <a:xfrm>
            <a:off x="519568" y="1273396"/>
            <a:ext cx="1535112" cy="147320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a:solidFill>
                  <a:schemeClr val="bg2"/>
                </a:solidFill>
                <a:latin typeface="Trebuchet MS" pitchFamily="34" charset="0"/>
              </a:rPr>
              <a:t>Sleep ~8-16us</a:t>
            </a:r>
          </a:p>
        </p:txBody>
      </p:sp>
      <p:sp>
        <p:nvSpPr>
          <p:cNvPr id="483334" name="Oval 6"/>
          <p:cNvSpPr>
            <a:spLocks noChangeAspect="1" noChangeArrowheads="1"/>
          </p:cNvSpPr>
          <p:nvPr/>
        </p:nvSpPr>
        <p:spPr bwMode="auto">
          <a:xfrm>
            <a:off x="2865893" y="1262283"/>
            <a:ext cx="1535112" cy="147320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dirty="0" err="1">
                <a:latin typeface="Trebuchet MS" pitchFamily="34" charset="0"/>
              </a:rPr>
              <a:t>Asynch</a:t>
            </a:r>
            <a:r>
              <a:rPr lang="en-US" dirty="0">
                <a:latin typeface="Trebuchet MS" pitchFamily="34" charset="0"/>
              </a:rPr>
              <a:t> read or write</a:t>
            </a:r>
          </a:p>
        </p:txBody>
      </p:sp>
      <p:cxnSp>
        <p:nvCxnSpPr>
          <p:cNvPr id="483335" name="AutoShape 7"/>
          <p:cNvCxnSpPr>
            <a:cxnSpLocks noChangeShapeType="1"/>
            <a:stCxn id="483333" idx="0"/>
            <a:endCxn id="483334" idx="0"/>
          </p:cNvCxnSpPr>
          <p:nvPr/>
        </p:nvCxnSpPr>
        <p:spPr bwMode="auto">
          <a:xfrm rot="16200000">
            <a:off x="2455525" y="83564"/>
            <a:ext cx="11112" cy="2346325"/>
          </a:xfrm>
          <a:prstGeom prst="curvedConnector3">
            <a:avLst>
              <a:gd name="adj1" fmla="val 2057144"/>
            </a:avLst>
          </a:prstGeom>
          <a:noFill/>
          <a:ln w="22225">
            <a:solidFill>
              <a:schemeClr val="accent1"/>
            </a:solidFill>
            <a:round/>
            <a:headEnd/>
            <a:tailEnd type="triangle" w="med" len="med"/>
          </a:ln>
          <a:effectLst/>
        </p:spPr>
      </p:cxnSp>
      <p:cxnSp>
        <p:nvCxnSpPr>
          <p:cNvPr id="483336" name="AutoShape 8"/>
          <p:cNvCxnSpPr>
            <a:cxnSpLocks noChangeShapeType="1"/>
            <a:stCxn id="483334" idx="6"/>
            <a:endCxn id="483334" idx="7"/>
          </p:cNvCxnSpPr>
          <p:nvPr/>
        </p:nvCxnSpPr>
        <p:spPr bwMode="auto">
          <a:xfrm flipH="1" flipV="1">
            <a:off x="4175580" y="1467071"/>
            <a:ext cx="236538" cy="531812"/>
          </a:xfrm>
          <a:prstGeom prst="curvedConnector4">
            <a:avLst>
              <a:gd name="adj1" fmla="val -91273"/>
              <a:gd name="adj2" fmla="val 181491"/>
            </a:avLst>
          </a:prstGeom>
          <a:noFill/>
          <a:ln w="22225">
            <a:solidFill>
              <a:schemeClr val="accent1"/>
            </a:solidFill>
            <a:round/>
            <a:headEnd/>
            <a:tailEnd type="triangle" w="med" len="med"/>
          </a:ln>
          <a:effectLst/>
        </p:spPr>
      </p:cxnSp>
      <p:cxnSp>
        <p:nvCxnSpPr>
          <p:cNvPr id="483337" name="AutoShape 9"/>
          <p:cNvCxnSpPr>
            <a:cxnSpLocks noChangeShapeType="1"/>
            <a:stCxn id="483334" idx="4"/>
            <a:endCxn id="483333" idx="4"/>
          </p:cNvCxnSpPr>
          <p:nvPr/>
        </p:nvCxnSpPr>
        <p:spPr bwMode="auto">
          <a:xfrm rot="5400000">
            <a:off x="2455525" y="1578989"/>
            <a:ext cx="11112" cy="2346325"/>
          </a:xfrm>
          <a:prstGeom prst="curvedConnector3">
            <a:avLst>
              <a:gd name="adj1" fmla="val 1542856"/>
            </a:avLst>
          </a:prstGeom>
          <a:noFill/>
          <a:ln w="22225">
            <a:solidFill>
              <a:schemeClr val="accent1"/>
            </a:solidFill>
            <a:round/>
            <a:headEnd/>
            <a:tailEnd type="triangle" w="med" len="med"/>
          </a:ln>
          <a:effectLst/>
        </p:spPr>
      </p:cxnSp>
      <p:sp>
        <p:nvSpPr>
          <p:cNvPr id="483338" name="Text Box 10"/>
          <p:cNvSpPr txBox="1">
            <a:spLocks noChangeArrowheads="1"/>
          </p:cNvSpPr>
          <p:nvPr/>
        </p:nvSpPr>
        <p:spPr bwMode="auto">
          <a:xfrm>
            <a:off x="1864180" y="2479212"/>
            <a:ext cx="1371600" cy="369332"/>
          </a:xfrm>
          <a:prstGeom prst="rect">
            <a:avLst/>
          </a:prstGeom>
          <a:noFill/>
          <a:ln w="22225" algn="ctr">
            <a:noFill/>
            <a:miter lim="800000"/>
            <a:headEnd/>
            <a:tailEnd/>
          </a:ln>
          <a:effectLst/>
        </p:spPr>
        <p:txBody>
          <a:bodyPr wrap="square">
            <a:spAutoFit/>
          </a:bodyPr>
          <a:lstStyle/>
          <a:p>
            <a:r>
              <a:rPr lang="en-US" b="0" dirty="0" err="1">
                <a:latin typeface="Trebuchet MS" pitchFamily="34" charset="0"/>
              </a:rPr>
              <a:t>Nack</a:t>
            </a:r>
            <a:r>
              <a:rPr lang="en-US" b="0" dirty="0">
                <a:latin typeface="Trebuchet MS" pitchFamily="34" charset="0"/>
              </a:rPr>
              <a:t>/</a:t>
            </a:r>
            <a:r>
              <a:rPr lang="en-US" b="0" dirty="0" err="1">
                <a:latin typeface="Trebuchet MS" pitchFamily="34" charset="0"/>
              </a:rPr>
              <a:t>Nyet</a:t>
            </a:r>
            <a:endParaRPr lang="en-US" b="0" dirty="0">
              <a:latin typeface="Trebuchet MS" pitchFamily="34" charset="0"/>
            </a:endParaRPr>
          </a:p>
        </p:txBody>
      </p:sp>
      <p:sp>
        <p:nvSpPr>
          <p:cNvPr id="483339" name="Text Box 11"/>
          <p:cNvSpPr txBox="1">
            <a:spLocks noChangeArrowheads="1"/>
          </p:cNvSpPr>
          <p:nvPr/>
        </p:nvSpPr>
        <p:spPr bwMode="auto">
          <a:xfrm>
            <a:off x="1873705" y="1044796"/>
            <a:ext cx="1296988" cy="369332"/>
          </a:xfrm>
          <a:prstGeom prst="rect">
            <a:avLst/>
          </a:prstGeom>
          <a:noFill/>
          <a:ln w="22225" algn="ctr">
            <a:noFill/>
            <a:miter lim="800000"/>
            <a:headEnd/>
            <a:tailEnd/>
          </a:ln>
          <a:effectLst/>
        </p:spPr>
        <p:txBody>
          <a:bodyPr>
            <a:spAutoFit/>
          </a:bodyPr>
          <a:lstStyle/>
          <a:p>
            <a:r>
              <a:rPr lang="en-US" b="0" dirty="0">
                <a:latin typeface="Trebuchet MS" pitchFamily="34" charset="0"/>
              </a:rPr>
              <a:t>Timeout</a:t>
            </a:r>
          </a:p>
        </p:txBody>
      </p:sp>
      <p:sp>
        <p:nvSpPr>
          <p:cNvPr id="483340" name="Text Box 12"/>
          <p:cNvSpPr txBox="1">
            <a:spLocks noChangeArrowheads="1"/>
          </p:cNvSpPr>
          <p:nvPr/>
        </p:nvSpPr>
        <p:spPr bwMode="auto">
          <a:xfrm>
            <a:off x="4531180" y="726612"/>
            <a:ext cx="1063625" cy="707886"/>
          </a:xfrm>
          <a:prstGeom prst="rect">
            <a:avLst/>
          </a:prstGeom>
          <a:noFill/>
          <a:ln w="22225" algn="ctr">
            <a:noFill/>
            <a:miter lim="800000"/>
            <a:headEnd/>
            <a:tailEnd/>
          </a:ln>
          <a:effectLst/>
        </p:spPr>
        <p:txBody>
          <a:bodyPr>
            <a:spAutoFit/>
          </a:bodyPr>
          <a:lstStyle/>
          <a:p>
            <a:r>
              <a:rPr lang="en-US" sz="2000" b="0" dirty="0">
                <a:latin typeface="Trebuchet MS" pitchFamily="34" charset="0"/>
              </a:rPr>
              <a:t/>
            </a:r>
            <a:br>
              <a:rPr lang="en-US" sz="2000" b="0" dirty="0">
                <a:latin typeface="Trebuchet MS" pitchFamily="34" charset="0"/>
              </a:rPr>
            </a:br>
            <a:r>
              <a:rPr lang="en-US" sz="2000" b="0" dirty="0" err="1">
                <a:latin typeface="Trebuchet MS" pitchFamily="34" charset="0"/>
              </a:rPr>
              <a:t>Ack</a:t>
            </a:r>
            <a:endParaRPr lang="en-US" sz="2000" b="0" dirty="0">
              <a:latin typeface="Trebuchet MS" pitchFamily="34" charset="0"/>
            </a:endParaRPr>
          </a:p>
        </p:txBody>
      </p:sp>
      <p:sp>
        <p:nvSpPr>
          <p:cNvPr id="483341" name="Rectangle 13"/>
          <p:cNvSpPr>
            <a:spLocks noChangeArrowheads="1"/>
          </p:cNvSpPr>
          <p:nvPr/>
        </p:nvSpPr>
        <p:spPr bwMode="auto">
          <a:xfrm>
            <a:off x="5342393" y="2024283"/>
            <a:ext cx="192087"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1600" b="0" dirty="0" err="1">
                <a:solidFill>
                  <a:schemeClr val="bg2"/>
                </a:solidFill>
                <a:latin typeface="Trebuchet MS" pitchFamily="34" charset="0"/>
              </a:rPr>
              <a:t>Nack</a:t>
            </a:r>
            <a:endParaRPr lang="en-US" sz="1600" b="0" dirty="0">
              <a:solidFill>
                <a:schemeClr val="bg2"/>
              </a:solidFill>
              <a:latin typeface="Trebuchet MS" pitchFamily="34" charset="0"/>
            </a:endParaRPr>
          </a:p>
        </p:txBody>
      </p:sp>
      <p:sp>
        <p:nvSpPr>
          <p:cNvPr id="483342" name="Rectangle 14"/>
          <p:cNvSpPr>
            <a:spLocks noChangeArrowheads="1"/>
          </p:cNvSpPr>
          <p:nvPr/>
        </p:nvSpPr>
        <p:spPr bwMode="auto">
          <a:xfrm>
            <a:off x="5726568" y="2024283"/>
            <a:ext cx="190500" cy="792163"/>
          </a:xfrm>
          <a:prstGeom prst="rect">
            <a:avLst/>
          </a:prstGeom>
          <a:solidFill>
            <a:srgbClr val="00FF00"/>
          </a:solidFill>
          <a:ln w="9525">
            <a:solidFill>
              <a:schemeClr val="tx1"/>
            </a:solidFill>
            <a:miter lim="800000"/>
            <a:headEnd/>
            <a:tailEnd/>
          </a:ln>
          <a:effectLst/>
        </p:spPr>
        <p:txBody>
          <a:bodyPr wrap="none" anchor="ctr"/>
          <a:lstStyle/>
          <a:p>
            <a:endParaRPr lang="en-US">
              <a:solidFill>
                <a:schemeClr val="bg2"/>
              </a:solidFill>
              <a:latin typeface="Trebuchet MS" pitchFamily="34" charset="0"/>
            </a:endParaRPr>
          </a:p>
        </p:txBody>
      </p:sp>
      <p:sp>
        <p:nvSpPr>
          <p:cNvPr id="483343" name="Rectangle 15"/>
          <p:cNvSpPr>
            <a:spLocks noChangeArrowheads="1"/>
          </p:cNvSpPr>
          <p:nvPr/>
        </p:nvSpPr>
        <p:spPr bwMode="auto">
          <a:xfrm>
            <a:off x="6109155" y="2024283"/>
            <a:ext cx="192088" cy="792163"/>
          </a:xfrm>
          <a:prstGeom prst="rect">
            <a:avLst/>
          </a:prstGeom>
          <a:solidFill>
            <a:srgbClr val="00FF00"/>
          </a:solidFill>
          <a:ln w="9525">
            <a:solidFill>
              <a:schemeClr val="tx1"/>
            </a:solidFill>
            <a:miter lim="800000"/>
            <a:headEnd/>
            <a:tailEnd/>
          </a:ln>
          <a:effectLst/>
        </p:spPr>
        <p:txBody>
          <a:bodyPr wrap="none" anchor="ctr"/>
          <a:lstStyle/>
          <a:p>
            <a:endParaRPr lang="en-US">
              <a:solidFill>
                <a:schemeClr val="bg2"/>
              </a:solidFill>
              <a:latin typeface="Trebuchet MS" pitchFamily="34" charset="0"/>
            </a:endParaRPr>
          </a:p>
        </p:txBody>
      </p:sp>
      <p:sp>
        <p:nvSpPr>
          <p:cNvPr id="483344" name="Rectangle 16"/>
          <p:cNvSpPr>
            <a:spLocks noChangeArrowheads="1"/>
          </p:cNvSpPr>
          <p:nvPr/>
        </p:nvSpPr>
        <p:spPr bwMode="auto">
          <a:xfrm>
            <a:off x="6493330" y="2024283"/>
            <a:ext cx="1331913" cy="7921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r>
              <a:rPr lang="en-US" sz="1600" b="0">
                <a:solidFill>
                  <a:schemeClr val="bg2"/>
                </a:solidFill>
                <a:latin typeface="Trebuchet MS" pitchFamily="34" charset="0"/>
              </a:rPr>
              <a:t>Ack</a:t>
            </a:r>
          </a:p>
        </p:txBody>
      </p:sp>
      <p:sp>
        <p:nvSpPr>
          <p:cNvPr id="483345" name="Line 17"/>
          <p:cNvSpPr>
            <a:spLocks noChangeShapeType="1"/>
          </p:cNvSpPr>
          <p:nvPr/>
        </p:nvSpPr>
        <p:spPr bwMode="auto">
          <a:xfrm>
            <a:off x="6109155" y="1348008"/>
            <a:ext cx="1588" cy="614363"/>
          </a:xfrm>
          <a:prstGeom prst="line">
            <a:avLst/>
          </a:prstGeom>
          <a:noFill/>
          <a:ln w="19050">
            <a:solidFill>
              <a:schemeClr val="tx1"/>
            </a:solidFill>
            <a:round/>
            <a:headEnd/>
            <a:tailEnd/>
          </a:ln>
          <a:effectLst/>
        </p:spPr>
        <p:txBody>
          <a:bodyPr/>
          <a:lstStyle/>
          <a:p>
            <a:endParaRPr lang="en-US">
              <a:latin typeface="Trebuchet MS" pitchFamily="34" charset="0"/>
            </a:endParaRPr>
          </a:p>
        </p:txBody>
      </p:sp>
      <p:sp>
        <p:nvSpPr>
          <p:cNvPr id="483346" name="Line 18"/>
          <p:cNvSpPr>
            <a:spLocks noChangeShapeType="1"/>
          </p:cNvSpPr>
          <p:nvPr/>
        </p:nvSpPr>
        <p:spPr bwMode="auto">
          <a:xfrm>
            <a:off x="6493330" y="1367058"/>
            <a:ext cx="1588" cy="595313"/>
          </a:xfrm>
          <a:prstGeom prst="line">
            <a:avLst/>
          </a:prstGeom>
          <a:noFill/>
          <a:ln w="19050">
            <a:solidFill>
              <a:schemeClr val="tx1"/>
            </a:solidFill>
            <a:round/>
            <a:headEnd/>
            <a:tailEnd/>
          </a:ln>
          <a:effectLst/>
        </p:spPr>
        <p:txBody>
          <a:bodyPr/>
          <a:lstStyle/>
          <a:p>
            <a:endParaRPr lang="en-US">
              <a:latin typeface="Trebuchet MS" pitchFamily="34" charset="0"/>
            </a:endParaRPr>
          </a:p>
        </p:txBody>
      </p:sp>
      <p:sp>
        <p:nvSpPr>
          <p:cNvPr id="483347" name="Line 19"/>
          <p:cNvSpPr>
            <a:spLocks noChangeShapeType="1"/>
          </p:cNvSpPr>
          <p:nvPr/>
        </p:nvSpPr>
        <p:spPr bwMode="auto">
          <a:xfrm>
            <a:off x="6493330" y="1628996"/>
            <a:ext cx="574675" cy="1587"/>
          </a:xfrm>
          <a:prstGeom prst="line">
            <a:avLst/>
          </a:prstGeom>
          <a:noFill/>
          <a:ln w="9525">
            <a:solidFill>
              <a:schemeClr val="tx1"/>
            </a:solidFill>
            <a:round/>
            <a:headEnd type="triangle" w="med" len="med"/>
            <a:tailEnd/>
          </a:ln>
          <a:effectLst/>
        </p:spPr>
        <p:txBody>
          <a:bodyPr/>
          <a:lstStyle/>
          <a:p>
            <a:endParaRPr lang="en-US">
              <a:solidFill>
                <a:schemeClr val="bg2"/>
              </a:solidFill>
              <a:latin typeface="Trebuchet MS" pitchFamily="34" charset="0"/>
            </a:endParaRPr>
          </a:p>
        </p:txBody>
      </p:sp>
      <p:sp>
        <p:nvSpPr>
          <p:cNvPr id="483348" name="Line 20"/>
          <p:cNvSpPr>
            <a:spLocks noChangeShapeType="1"/>
          </p:cNvSpPr>
          <p:nvPr/>
        </p:nvSpPr>
        <p:spPr bwMode="auto">
          <a:xfrm>
            <a:off x="5534480" y="1628996"/>
            <a:ext cx="574675" cy="1587"/>
          </a:xfrm>
          <a:prstGeom prst="line">
            <a:avLst/>
          </a:prstGeom>
          <a:noFill/>
          <a:ln w="9525">
            <a:solidFill>
              <a:schemeClr val="tx1"/>
            </a:solidFill>
            <a:round/>
            <a:headEnd/>
            <a:tailEnd type="triangle" w="med" len="med"/>
          </a:ln>
          <a:effectLst/>
        </p:spPr>
        <p:txBody>
          <a:bodyPr/>
          <a:lstStyle/>
          <a:p>
            <a:endParaRPr lang="en-US">
              <a:solidFill>
                <a:schemeClr val="bg2"/>
              </a:solidFill>
              <a:latin typeface="Trebuchet MS" pitchFamily="34" charset="0"/>
            </a:endParaRPr>
          </a:p>
        </p:txBody>
      </p:sp>
      <p:sp>
        <p:nvSpPr>
          <p:cNvPr id="483349" name="Rectangle 21"/>
          <p:cNvSpPr>
            <a:spLocks noChangeArrowheads="1"/>
          </p:cNvSpPr>
          <p:nvPr/>
        </p:nvSpPr>
        <p:spPr bwMode="auto">
          <a:xfrm>
            <a:off x="5880552" y="984471"/>
            <a:ext cx="384175" cy="420687"/>
          </a:xfrm>
          <a:prstGeom prst="rect">
            <a:avLst/>
          </a:prstGeom>
          <a:noFill/>
          <a:ln w="9525">
            <a:noFill/>
            <a:miter lim="800000"/>
            <a:headEnd/>
            <a:tailEnd/>
          </a:ln>
          <a:effectLst/>
        </p:spPr>
        <p:txBody>
          <a:bodyPr wrap="none" anchor="ctr"/>
          <a:lstStyle/>
          <a:p>
            <a:pPr eaLnBrk="1" hangingPunct="1">
              <a:lnSpc>
                <a:spcPct val="100000"/>
              </a:lnSpc>
              <a:spcBef>
                <a:spcPct val="0"/>
              </a:spcBef>
            </a:pPr>
            <a:r>
              <a:rPr lang="en-US" b="0" dirty="0">
                <a:latin typeface="Trebuchet MS" pitchFamily="34" charset="0"/>
                <a:cs typeface="Arial" pitchFamily="34" charset="0"/>
              </a:rPr>
              <a:t>~8-16µs</a:t>
            </a:r>
          </a:p>
        </p:txBody>
      </p:sp>
      <p:sp>
        <p:nvSpPr>
          <p:cNvPr id="483350" name="Line 22"/>
          <p:cNvSpPr>
            <a:spLocks noChangeShapeType="1"/>
          </p:cNvSpPr>
          <p:nvPr/>
        </p:nvSpPr>
        <p:spPr bwMode="auto">
          <a:xfrm>
            <a:off x="8025268" y="2421158"/>
            <a:ext cx="958850" cy="1588"/>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sp>
        <p:nvSpPr>
          <p:cNvPr id="483351" name="Rectangle 23"/>
          <p:cNvSpPr>
            <a:spLocks noChangeArrowheads="1"/>
          </p:cNvSpPr>
          <p:nvPr/>
        </p:nvSpPr>
        <p:spPr bwMode="auto">
          <a:xfrm>
            <a:off x="7996693" y="2025871"/>
            <a:ext cx="190500" cy="792162"/>
          </a:xfrm>
          <a:prstGeom prst="rect">
            <a:avLst/>
          </a:prstGeom>
          <a:solidFill>
            <a:srgbClr val="FFFF7D"/>
          </a:solidFill>
          <a:ln w="9525">
            <a:solidFill>
              <a:schemeClr val="tx1"/>
            </a:solidFill>
            <a:miter lim="800000"/>
            <a:headEnd/>
            <a:tailEnd/>
          </a:ln>
          <a:effectLst/>
        </p:spPr>
        <p:txBody>
          <a:bodyPr wrap="none" anchor="ctr"/>
          <a:lstStyle/>
          <a:p>
            <a:endParaRPr lang="en-US">
              <a:solidFill>
                <a:schemeClr val="bg2"/>
              </a:solidFill>
              <a:latin typeface="Trebuchet MS" pitchFamily="34" charset="0"/>
            </a:endParaRPr>
          </a:p>
        </p:txBody>
      </p:sp>
      <p:sp>
        <p:nvSpPr>
          <p:cNvPr id="483352" name="Oval 24"/>
          <p:cNvSpPr>
            <a:spLocks noChangeAspect="1" noChangeArrowheads="1"/>
          </p:cNvSpPr>
          <p:nvPr/>
        </p:nvSpPr>
        <p:spPr bwMode="auto">
          <a:xfrm>
            <a:off x="543380" y="4045171"/>
            <a:ext cx="1535113" cy="14732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a:solidFill>
                  <a:schemeClr val="bg2"/>
                </a:solidFill>
                <a:latin typeface="Trebuchet MS" pitchFamily="34" charset="0"/>
              </a:rPr>
              <a:t>Wait for next poll interval</a:t>
            </a:r>
          </a:p>
        </p:txBody>
      </p:sp>
      <p:sp>
        <p:nvSpPr>
          <p:cNvPr id="483353" name="Oval 25"/>
          <p:cNvSpPr>
            <a:spLocks noChangeAspect="1" noChangeArrowheads="1"/>
          </p:cNvSpPr>
          <p:nvPr/>
        </p:nvSpPr>
        <p:spPr bwMode="auto">
          <a:xfrm>
            <a:off x="2889705" y="4034058"/>
            <a:ext cx="1527175" cy="1470025"/>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Trebuchet MS" pitchFamily="34" charset="0"/>
              </a:rPr>
              <a:t>Periodic read or write</a:t>
            </a:r>
          </a:p>
        </p:txBody>
      </p:sp>
      <p:cxnSp>
        <p:nvCxnSpPr>
          <p:cNvPr id="483354" name="AutoShape 26"/>
          <p:cNvCxnSpPr>
            <a:cxnSpLocks noChangeShapeType="1"/>
            <a:stCxn id="483352" idx="0"/>
            <a:endCxn id="483353" idx="0"/>
          </p:cNvCxnSpPr>
          <p:nvPr/>
        </p:nvCxnSpPr>
        <p:spPr bwMode="auto">
          <a:xfrm rot="16200000">
            <a:off x="2476956" y="2857720"/>
            <a:ext cx="11112" cy="2341563"/>
          </a:xfrm>
          <a:prstGeom prst="curvedConnector3">
            <a:avLst>
              <a:gd name="adj1" fmla="val 2057144"/>
            </a:avLst>
          </a:prstGeom>
          <a:noFill/>
          <a:ln w="22225">
            <a:solidFill>
              <a:schemeClr val="accent1"/>
            </a:solidFill>
            <a:round/>
            <a:headEnd/>
            <a:tailEnd type="triangle" w="med" len="med"/>
          </a:ln>
          <a:effectLst/>
        </p:spPr>
      </p:cxnSp>
      <p:cxnSp>
        <p:nvCxnSpPr>
          <p:cNvPr id="483355" name="AutoShape 27"/>
          <p:cNvCxnSpPr>
            <a:cxnSpLocks noChangeShapeType="1"/>
            <a:stCxn id="483353" idx="6"/>
            <a:endCxn id="483353" idx="7"/>
          </p:cNvCxnSpPr>
          <p:nvPr/>
        </p:nvCxnSpPr>
        <p:spPr bwMode="auto">
          <a:xfrm flipH="1" flipV="1">
            <a:off x="4193043" y="4238846"/>
            <a:ext cx="234950" cy="530225"/>
          </a:xfrm>
          <a:prstGeom prst="curvedConnector4">
            <a:avLst>
              <a:gd name="adj1" fmla="val -92569"/>
              <a:gd name="adj2" fmla="val 181736"/>
            </a:avLst>
          </a:prstGeom>
          <a:noFill/>
          <a:ln w="22225">
            <a:solidFill>
              <a:schemeClr val="accent1"/>
            </a:solidFill>
            <a:round/>
            <a:headEnd/>
            <a:tailEnd type="triangle" w="med" len="med"/>
          </a:ln>
          <a:effectLst/>
        </p:spPr>
      </p:cxnSp>
      <p:cxnSp>
        <p:nvCxnSpPr>
          <p:cNvPr id="483356" name="AutoShape 28"/>
          <p:cNvCxnSpPr>
            <a:cxnSpLocks noChangeShapeType="1"/>
            <a:stCxn id="483353" idx="4"/>
            <a:endCxn id="483352" idx="4"/>
          </p:cNvCxnSpPr>
          <p:nvPr/>
        </p:nvCxnSpPr>
        <p:spPr bwMode="auto">
          <a:xfrm rot="5400000">
            <a:off x="2475368" y="4351558"/>
            <a:ext cx="14287" cy="2341563"/>
          </a:xfrm>
          <a:prstGeom prst="curvedConnector3">
            <a:avLst>
              <a:gd name="adj1" fmla="val 1622222"/>
            </a:avLst>
          </a:prstGeom>
          <a:noFill/>
          <a:ln w="22225">
            <a:solidFill>
              <a:schemeClr val="accent1"/>
            </a:solidFill>
            <a:round/>
            <a:headEnd/>
            <a:tailEnd type="triangle" w="med" len="med"/>
          </a:ln>
          <a:effectLst/>
        </p:spPr>
      </p:cxnSp>
      <p:sp>
        <p:nvSpPr>
          <p:cNvPr id="483357" name="Text Box 29"/>
          <p:cNvSpPr txBox="1">
            <a:spLocks noChangeArrowheads="1"/>
          </p:cNvSpPr>
          <p:nvPr/>
        </p:nvSpPr>
        <p:spPr bwMode="auto">
          <a:xfrm>
            <a:off x="1864180" y="5298612"/>
            <a:ext cx="1341437" cy="369332"/>
          </a:xfrm>
          <a:prstGeom prst="rect">
            <a:avLst/>
          </a:prstGeom>
          <a:noFill/>
          <a:ln w="22225" algn="ctr">
            <a:noFill/>
            <a:miter lim="800000"/>
            <a:headEnd/>
            <a:tailEnd/>
          </a:ln>
          <a:effectLst/>
        </p:spPr>
        <p:txBody>
          <a:bodyPr wrap="square">
            <a:spAutoFit/>
          </a:bodyPr>
          <a:lstStyle/>
          <a:p>
            <a:r>
              <a:rPr lang="en-US" b="0" dirty="0" err="1">
                <a:latin typeface="Trebuchet MS" pitchFamily="34" charset="0"/>
              </a:rPr>
              <a:t>Nack</a:t>
            </a:r>
            <a:r>
              <a:rPr lang="en-US" b="0" dirty="0">
                <a:latin typeface="Trebuchet MS" pitchFamily="34" charset="0"/>
              </a:rPr>
              <a:t>/</a:t>
            </a:r>
            <a:r>
              <a:rPr lang="en-US" b="0" dirty="0" err="1">
                <a:latin typeface="Trebuchet MS" pitchFamily="34" charset="0"/>
              </a:rPr>
              <a:t>Nyet</a:t>
            </a:r>
            <a:endParaRPr lang="en-US" b="0" dirty="0">
              <a:latin typeface="Trebuchet MS" pitchFamily="34" charset="0"/>
            </a:endParaRPr>
          </a:p>
        </p:txBody>
      </p:sp>
      <p:sp>
        <p:nvSpPr>
          <p:cNvPr id="483358" name="Text Box 30"/>
          <p:cNvSpPr txBox="1">
            <a:spLocks noChangeArrowheads="1"/>
          </p:cNvSpPr>
          <p:nvPr/>
        </p:nvSpPr>
        <p:spPr bwMode="auto">
          <a:xfrm>
            <a:off x="1787980" y="3850812"/>
            <a:ext cx="1643062" cy="369332"/>
          </a:xfrm>
          <a:prstGeom prst="rect">
            <a:avLst/>
          </a:prstGeom>
          <a:noFill/>
          <a:ln w="22225" algn="ctr">
            <a:noFill/>
            <a:miter lim="800000"/>
            <a:headEnd/>
            <a:tailEnd/>
          </a:ln>
          <a:effectLst/>
        </p:spPr>
        <p:txBody>
          <a:bodyPr wrap="square">
            <a:spAutoFit/>
          </a:bodyPr>
          <a:lstStyle/>
          <a:p>
            <a:r>
              <a:rPr lang="en-US" b="0" dirty="0">
                <a:latin typeface="Trebuchet MS" pitchFamily="34" charset="0"/>
              </a:rPr>
              <a:t>Next Interval</a:t>
            </a:r>
          </a:p>
        </p:txBody>
      </p:sp>
      <p:sp>
        <p:nvSpPr>
          <p:cNvPr id="483359" name="Text Box 31"/>
          <p:cNvSpPr txBox="1">
            <a:spLocks noChangeArrowheads="1"/>
          </p:cNvSpPr>
          <p:nvPr/>
        </p:nvSpPr>
        <p:spPr bwMode="auto">
          <a:xfrm>
            <a:off x="4526418" y="3778471"/>
            <a:ext cx="749300" cy="707886"/>
          </a:xfrm>
          <a:prstGeom prst="rect">
            <a:avLst/>
          </a:prstGeom>
          <a:noFill/>
          <a:ln w="22225" algn="ctr">
            <a:noFill/>
            <a:miter lim="800000"/>
            <a:headEnd/>
            <a:tailEnd/>
          </a:ln>
          <a:effectLst/>
        </p:spPr>
        <p:txBody>
          <a:bodyPr>
            <a:spAutoFit/>
          </a:bodyPr>
          <a:lstStyle/>
          <a:p>
            <a:r>
              <a:rPr lang="en-US" sz="2000" b="0">
                <a:latin typeface="Trebuchet MS" pitchFamily="34" charset="0"/>
              </a:rPr>
              <a:t/>
            </a:r>
            <a:br>
              <a:rPr lang="en-US" sz="2000" b="0">
                <a:latin typeface="Trebuchet MS" pitchFamily="34" charset="0"/>
              </a:rPr>
            </a:br>
            <a:r>
              <a:rPr lang="en-US" sz="2000" b="0">
                <a:latin typeface="Trebuchet MS" pitchFamily="34" charset="0"/>
              </a:rPr>
              <a:t>Ack</a:t>
            </a:r>
          </a:p>
        </p:txBody>
      </p:sp>
      <p:sp>
        <p:nvSpPr>
          <p:cNvPr id="483360" name="Rectangle 32"/>
          <p:cNvSpPr>
            <a:spLocks noChangeArrowheads="1"/>
          </p:cNvSpPr>
          <p:nvPr/>
        </p:nvSpPr>
        <p:spPr bwMode="auto">
          <a:xfrm>
            <a:off x="5347155" y="4786533"/>
            <a:ext cx="192088"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1600" b="0">
                <a:solidFill>
                  <a:schemeClr val="bg2"/>
                </a:solidFill>
                <a:latin typeface="Trebuchet MS" pitchFamily="34" charset="0"/>
              </a:rPr>
              <a:t>Nack</a:t>
            </a:r>
          </a:p>
        </p:txBody>
      </p:sp>
      <p:sp>
        <p:nvSpPr>
          <p:cNvPr id="483361" name="Rectangle 33"/>
          <p:cNvSpPr>
            <a:spLocks noChangeArrowheads="1"/>
          </p:cNvSpPr>
          <p:nvPr/>
        </p:nvSpPr>
        <p:spPr bwMode="auto">
          <a:xfrm>
            <a:off x="6655255" y="4797646"/>
            <a:ext cx="300038" cy="79216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sz="1600" b="0" dirty="0" err="1">
                <a:solidFill>
                  <a:schemeClr val="bg2"/>
                </a:solidFill>
                <a:latin typeface="Trebuchet MS" pitchFamily="34" charset="0"/>
              </a:rPr>
              <a:t>Ack</a:t>
            </a:r>
            <a:endParaRPr lang="en-US" sz="1600" b="0" dirty="0">
              <a:solidFill>
                <a:schemeClr val="bg2"/>
              </a:solidFill>
              <a:latin typeface="Trebuchet MS" pitchFamily="34" charset="0"/>
            </a:endParaRPr>
          </a:p>
        </p:txBody>
      </p:sp>
      <p:sp>
        <p:nvSpPr>
          <p:cNvPr id="483362" name="Line 34"/>
          <p:cNvSpPr>
            <a:spLocks noChangeShapeType="1"/>
          </p:cNvSpPr>
          <p:nvPr/>
        </p:nvSpPr>
        <p:spPr bwMode="auto">
          <a:xfrm>
            <a:off x="6658430" y="3995958"/>
            <a:ext cx="0" cy="728663"/>
          </a:xfrm>
          <a:prstGeom prst="line">
            <a:avLst/>
          </a:prstGeom>
          <a:noFill/>
          <a:ln w="19050">
            <a:solidFill>
              <a:schemeClr val="tx1"/>
            </a:solidFill>
            <a:round/>
            <a:headEnd/>
            <a:tailEnd/>
          </a:ln>
          <a:effectLst/>
        </p:spPr>
        <p:txBody>
          <a:bodyPr/>
          <a:lstStyle/>
          <a:p>
            <a:endParaRPr lang="en-US">
              <a:latin typeface="Trebuchet MS" pitchFamily="34" charset="0"/>
            </a:endParaRPr>
          </a:p>
        </p:txBody>
      </p:sp>
      <p:sp>
        <p:nvSpPr>
          <p:cNvPr id="483363" name="Line 35"/>
          <p:cNvSpPr>
            <a:spLocks noChangeShapeType="1"/>
          </p:cNvSpPr>
          <p:nvPr/>
        </p:nvSpPr>
        <p:spPr bwMode="auto">
          <a:xfrm>
            <a:off x="8131630" y="3995958"/>
            <a:ext cx="0" cy="728663"/>
          </a:xfrm>
          <a:prstGeom prst="line">
            <a:avLst/>
          </a:prstGeom>
          <a:noFill/>
          <a:ln w="19050">
            <a:solidFill>
              <a:schemeClr val="tx1"/>
            </a:solidFill>
            <a:round/>
            <a:headEnd/>
            <a:tailEnd/>
          </a:ln>
          <a:effectLst/>
        </p:spPr>
        <p:txBody>
          <a:bodyPr/>
          <a:lstStyle/>
          <a:p>
            <a:endParaRPr lang="en-US">
              <a:latin typeface="Trebuchet MS" pitchFamily="34" charset="0"/>
            </a:endParaRPr>
          </a:p>
        </p:txBody>
      </p:sp>
      <p:sp>
        <p:nvSpPr>
          <p:cNvPr id="483364" name="Line 36"/>
          <p:cNvSpPr>
            <a:spLocks noChangeShapeType="1"/>
          </p:cNvSpPr>
          <p:nvPr/>
        </p:nvSpPr>
        <p:spPr bwMode="auto">
          <a:xfrm>
            <a:off x="7631568" y="4400771"/>
            <a:ext cx="490537" cy="0"/>
          </a:xfrm>
          <a:prstGeom prst="line">
            <a:avLst/>
          </a:prstGeom>
          <a:noFill/>
          <a:ln w="9525">
            <a:solidFill>
              <a:schemeClr val="tx1"/>
            </a:solidFill>
            <a:round/>
            <a:headEnd type="triangle" w="med" len="med"/>
            <a:tailEnd/>
          </a:ln>
          <a:effectLst/>
        </p:spPr>
        <p:txBody>
          <a:bodyPr/>
          <a:lstStyle/>
          <a:p>
            <a:endParaRPr lang="en-US">
              <a:latin typeface="Trebuchet MS" pitchFamily="34" charset="0"/>
            </a:endParaRPr>
          </a:p>
        </p:txBody>
      </p:sp>
      <p:sp>
        <p:nvSpPr>
          <p:cNvPr id="483365" name="Line 37"/>
          <p:cNvSpPr>
            <a:spLocks noChangeShapeType="1"/>
          </p:cNvSpPr>
          <p:nvPr/>
        </p:nvSpPr>
        <p:spPr bwMode="auto">
          <a:xfrm>
            <a:off x="6658430" y="4402358"/>
            <a:ext cx="466725" cy="0"/>
          </a:xfrm>
          <a:prstGeom prst="line">
            <a:avLst/>
          </a:prstGeom>
          <a:noFill/>
          <a:ln w="9525">
            <a:solidFill>
              <a:schemeClr val="tx1"/>
            </a:solidFill>
            <a:round/>
            <a:headEnd/>
            <a:tailEnd type="triangle" w="med" len="med"/>
          </a:ln>
          <a:effectLst/>
        </p:spPr>
        <p:txBody>
          <a:bodyPr/>
          <a:lstStyle/>
          <a:p>
            <a:endParaRPr lang="en-US">
              <a:latin typeface="Trebuchet MS" pitchFamily="34" charset="0"/>
            </a:endParaRPr>
          </a:p>
        </p:txBody>
      </p:sp>
      <p:sp>
        <p:nvSpPr>
          <p:cNvPr id="483366" name="Rectangle 38"/>
          <p:cNvSpPr>
            <a:spLocks noChangeArrowheads="1"/>
          </p:cNvSpPr>
          <p:nvPr/>
        </p:nvSpPr>
        <p:spPr bwMode="auto">
          <a:xfrm>
            <a:off x="6958694" y="4193939"/>
            <a:ext cx="1012371" cy="411162"/>
          </a:xfrm>
          <a:prstGeom prst="rect">
            <a:avLst/>
          </a:prstGeom>
          <a:noFill/>
          <a:ln w="9525">
            <a:noFill/>
            <a:miter lim="800000"/>
            <a:headEnd/>
            <a:tailEnd/>
          </a:ln>
          <a:effectLst/>
        </p:spPr>
        <p:txBody>
          <a:bodyPr anchor="ctr"/>
          <a:lstStyle/>
          <a:p>
            <a:pPr algn="ctr" eaLnBrk="1" hangingPunct="1">
              <a:lnSpc>
                <a:spcPct val="100000"/>
              </a:lnSpc>
              <a:spcBef>
                <a:spcPct val="0"/>
              </a:spcBef>
            </a:pPr>
            <a:r>
              <a:rPr lang="en-US" b="0" dirty="0">
                <a:latin typeface="Trebuchet MS" pitchFamily="34" charset="0"/>
                <a:cs typeface="Arial" pitchFamily="34" charset="0"/>
              </a:rPr>
              <a:t>1-32ms typ.</a:t>
            </a:r>
          </a:p>
        </p:txBody>
      </p:sp>
      <p:sp>
        <p:nvSpPr>
          <p:cNvPr id="483367" name="Line 39"/>
          <p:cNvSpPr>
            <a:spLocks noChangeShapeType="1"/>
          </p:cNvSpPr>
          <p:nvPr/>
        </p:nvSpPr>
        <p:spPr bwMode="auto">
          <a:xfrm>
            <a:off x="8295143" y="5183408"/>
            <a:ext cx="693737" cy="0"/>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sp>
        <p:nvSpPr>
          <p:cNvPr id="483368" name="Rectangle 40"/>
          <p:cNvSpPr>
            <a:spLocks noChangeArrowheads="1"/>
          </p:cNvSpPr>
          <p:nvPr/>
        </p:nvSpPr>
        <p:spPr bwMode="auto">
          <a:xfrm>
            <a:off x="8139568" y="4788121"/>
            <a:ext cx="190500" cy="792162"/>
          </a:xfrm>
          <a:prstGeom prst="rect">
            <a:avLst/>
          </a:prstGeom>
          <a:solidFill>
            <a:srgbClr val="FFFF7D"/>
          </a:solidFill>
          <a:ln w="9525">
            <a:solidFill>
              <a:schemeClr val="tx1"/>
            </a:solidFill>
            <a:miter lim="800000"/>
            <a:headEnd/>
            <a:tailEnd/>
          </a:ln>
          <a:effectLst/>
        </p:spPr>
        <p:txBody>
          <a:bodyPr wrap="none" anchor="ctr"/>
          <a:lstStyle/>
          <a:p>
            <a:endParaRPr lang="en-US">
              <a:solidFill>
                <a:schemeClr val="bg2"/>
              </a:solidFill>
              <a:latin typeface="Trebuchet MS" pitchFamily="34" charset="0"/>
            </a:endParaRPr>
          </a:p>
        </p:txBody>
      </p:sp>
      <p:sp>
        <p:nvSpPr>
          <p:cNvPr id="483369" name="Line 41"/>
          <p:cNvSpPr>
            <a:spLocks noChangeShapeType="1"/>
          </p:cNvSpPr>
          <p:nvPr/>
        </p:nvSpPr>
        <p:spPr bwMode="auto">
          <a:xfrm>
            <a:off x="5550355" y="5170708"/>
            <a:ext cx="1076325" cy="9525"/>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sp>
        <p:nvSpPr>
          <p:cNvPr id="483370" name="Line 42"/>
          <p:cNvSpPr>
            <a:spLocks noChangeShapeType="1"/>
          </p:cNvSpPr>
          <p:nvPr/>
        </p:nvSpPr>
        <p:spPr bwMode="auto">
          <a:xfrm>
            <a:off x="6966405" y="5181821"/>
            <a:ext cx="1150938" cy="0"/>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sp>
        <p:nvSpPr>
          <p:cNvPr id="483371" name="Rectangle 43"/>
          <p:cNvSpPr>
            <a:spLocks noChangeArrowheads="1"/>
          </p:cNvSpPr>
          <p:nvPr/>
        </p:nvSpPr>
        <p:spPr bwMode="auto">
          <a:xfrm>
            <a:off x="5723393" y="2024283"/>
            <a:ext cx="192087"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1600" b="0">
                <a:solidFill>
                  <a:schemeClr val="bg2"/>
                </a:solidFill>
                <a:latin typeface="Trebuchet MS" pitchFamily="34" charset="0"/>
              </a:rPr>
              <a:t>Nack</a:t>
            </a:r>
          </a:p>
        </p:txBody>
      </p:sp>
      <p:sp>
        <p:nvSpPr>
          <p:cNvPr id="483372" name="Rectangle 44"/>
          <p:cNvSpPr>
            <a:spLocks noChangeArrowheads="1"/>
          </p:cNvSpPr>
          <p:nvPr/>
        </p:nvSpPr>
        <p:spPr bwMode="auto">
          <a:xfrm>
            <a:off x="6104393" y="2033808"/>
            <a:ext cx="192087"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1600" b="0">
                <a:solidFill>
                  <a:schemeClr val="bg2"/>
                </a:solidFill>
                <a:latin typeface="Trebuchet MS" pitchFamily="34" charset="0"/>
              </a:rPr>
              <a:t>Nack</a:t>
            </a:r>
          </a:p>
        </p:txBody>
      </p:sp>
      <p:sp>
        <p:nvSpPr>
          <p:cNvPr id="483373" name="Rectangle 45"/>
          <p:cNvSpPr>
            <a:spLocks noChangeArrowheads="1"/>
          </p:cNvSpPr>
          <p:nvPr/>
        </p:nvSpPr>
        <p:spPr bwMode="auto">
          <a:xfrm>
            <a:off x="7995105" y="2022696"/>
            <a:ext cx="192088" cy="7921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1600" b="0">
                <a:solidFill>
                  <a:schemeClr val="bg2"/>
                </a:solidFill>
                <a:latin typeface="Trebuchet MS" pitchFamily="34" charset="0"/>
              </a:rPr>
              <a:t>Nack</a:t>
            </a:r>
          </a:p>
        </p:txBody>
      </p:sp>
      <p:sp>
        <p:nvSpPr>
          <p:cNvPr id="483374" name="Rectangle 46"/>
          <p:cNvSpPr>
            <a:spLocks noChangeArrowheads="1"/>
          </p:cNvSpPr>
          <p:nvPr/>
        </p:nvSpPr>
        <p:spPr bwMode="auto">
          <a:xfrm>
            <a:off x="8137980" y="4786533"/>
            <a:ext cx="192088"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1600" b="0">
                <a:solidFill>
                  <a:schemeClr val="bg2"/>
                </a:solidFill>
                <a:latin typeface="Trebuchet MS" pitchFamily="34" charset="0"/>
              </a:rPr>
              <a:t>Nack</a:t>
            </a:r>
          </a:p>
        </p:txBody>
      </p:sp>
      <p:sp>
        <p:nvSpPr>
          <p:cNvPr id="47" name="Rounded Rectangle 46"/>
          <p:cNvSpPr/>
          <p:nvPr/>
        </p:nvSpPr>
        <p:spPr bwMode="auto">
          <a:xfrm>
            <a:off x="340180" y="3088812"/>
            <a:ext cx="8610600" cy="609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gradFill>
                  <a:gsLst>
                    <a:gs pos="0">
                      <a:schemeClr val="bg2"/>
                    </a:gs>
                    <a:gs pos="25000">
                      <a:schemeClr val="bg2"/>
                    </a:gs>
                  </a:gsLst>
                  <a:lin ang="5400000" scaled="1"/>
                </a:gradFill>
                <a:latin typeface="Trebuchet MS" pitchFamily="34" charset="0"/>
              </a:rPr>
              <a:t>Asynch</a:t>
            </a:r>
            <a:r>
              <a:rPr lang="en-US" sz="1600" dirty="0" smtClean="0">
                <a:gradFill>
                  <a:gsLst>
                    <a:gs pos="0">
                      <a:schemeClr val="bg2"/>
                    </a:gs>
                    <a:gs pos="25000">
                      <a:schemeClr val="bg2"/>
                    </a:gs>
                  </a:gsLst>
                  <a:lin ang="5400000" scaled="1"/>
                </a:gradFill>
                <a:latin typeface="Trebuchet MS" pitchFamily="34" charset="0"/>
              </a:rPr>
              <a:t>:  Significant power impact</a:t>
            </a:r>
          </a:p>
          <a:p>
            <a:pPr algn="ctr" defTabSz="914063"/>
            <a:r>
              <a:rPr lang="en-US" sz="1600" dirty="0" smtClean="0">
                <a:gradFill>
                  <a:gsLst>
                    <a:gs pos="0">
                      <a:schemeClr val="bg2"/>
                    </a:gs>
                    <a:gs pos="25000">
                      <a:schemeClr val="bg2"/>
                    </a:gs>
                  </a:gsLst>
                  <a:lin ang="5400000" scaled="1"/>
                </a:gradFill>
                <a:latin typeface="Trebuchet MS" pitchFamily="34" charset="0"/>
              </a:rPr>
              <a:t>Responsiveness and latency degrades with additional devices (Shared bandwidth)</a:t>
            </a:r>
          </a:p>
        </p:txBody>
      </p:sp>
      <p:sp>
        <p:nvSpPr>
          <p:cNvPr id="48" name="Rounded Rectangle 47"/>
          <p:cNvSpPr/>
          <p:nvPr/>
        </p:nvSpPr>
        <p:spPr bwMode="auto">
          <a:xfrm>
            <a:off x="263980" y="5984412"/>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Periodic:  More power friendly</a:t>
            </a:r>
          </a:p>
          <a:p>
            <a:pPr algn="ctr" defTabSz="914063"/>
            <a:r>
              <a:rPr lang="en-US" sz="1600" dirty="0" smtClean="0">
                <a:gradFill>
                  <a:gsLst>
                    <a:gs pos="0">
                      <a:schemeClr val="bg2"/>
                    </a:gs>
                    <a:gs pos="25000">
                      <a:schemeClr val="bg2"/>
                    </a:gs>
                  </a:gsLst>
                  <a:lin ang="5400000" scaled="1"/>
                </a:gradFill>
                <a:latin typeface="Trebuchet MS" pitchFamily="34" charset="0"/>
              </a:rPr>
              <a:t>Higher latency but predictable</a:t>
            </a:r>
          </a:p>
        </p:txBody>
      </p:sp>
      <p:pic>
        <p:nvPicPr>
          <p:cNvPr id="52"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53" name="TextBox 52"/>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82588" y="228600"/>
            <a:ext cx="8380412" cy="609398"/>
          </a:xfrm>
        </p:spPr>
        <p:txBody>
          <a:bodyPr/>
          <a:lstStyle/>
          <a:p>
            <a:r>
              <a:rPr lang="en-US" sz="4400" dirty="0" smtClean="0"/>
              <a:t>USB2 I/O </a:t>
            </a:r>
            <a:r>
              <a:rPr lang="en-US" sz="4400" dirty="0"/>
              <a:t>Buffer Power Down</a:t>
            </a:r>
          </a:p>
        </p:txBody>
      </p:sp>
      <p:sp>
        <p:nvSpPr>
          <p:cNvPr id="302083" name="Rectangle 3"/>
          <p:cNvSpPr>
            <a:spLocks noGrp="1" noChangeArrowheads="1"/>
          </p:cNvSpPr>
          <p:nvPr>
            <p:ph type="body" idx="4294967295"/>
          </p:nvPr>
        </p:nvSpPr>
        <p:spPr>
          <a:xfrm>
            <a:off x="387350" y="4718944"/>
            <a:ext cx="8369300" cy="1897755"/>
          </a:xfrm>
        </p:spPr>
        <p:txBody>
          <a:bodyPr>
            <a:normAutofit/>
          </a:bodyPr>
          <a:lstStyle/>
          <a:p>
            <a:pPr marL="228600" indent="-228600">
              <a:lnSpc>
                <a:spcPct val="75000"/>
              </a:lnSpc>
            </a:pPr>
            <a:r>
              <a:rPr lang="en-US" sz="1400" dirty="0">
                <a:solidFill>
                  <a:schemeClr val="tx2"/>
                </a:solidFill>
              </a:rPr>
              <a:t>USB is a broadcast bus, therefore all connected links (not in suspend) receive the same data stream</a:t>
            </a:r>
          </a:p>
          <a:p>
            <a:pPr marL="342900" lvl="2" indent="-114300">
              <a:lnSpc>
                <a:spcPct val="75000"/>
              </a:lnSpc>
            </a:pPr>
            <a:r>
              <a:rPr lang="en-US" sz="1400" dirty="0">
                <a:solidFill>
                  <a:schemeClr val="tx2"/>
                </a:solidFill>
              </a:rPr>
              <a:t>Transmit buffers may be powered down globally while any port is receiving</a:t>
            </a:r>
          </a:p>
          <a:p>
            <a:pPr marL="342900" lvl="2" indent="-114300">
              <a:lnSpc>
                <a:spcPct val="75000"/>
              </a:lnSpc>
            </a:pPr>
            <a:r>
              <a:rPr lang="en-US" sz="1400" dirty="0">
                <a:solidFill>
                  <a:schemeClr val="tx2"/>
                </a:solidFill>
              </a:rPr>
              <a:t>Receivers may be powered down selectively when a given port is not receiving</a:t>
            </a:r>
          </a:p>
          <a:p>
            <a:pPr marL="342900" lvl="2" indent="-114300">
              <a:lnSpc>
                <a:spcPct val="75000"/>
              </a:lnSpc>
            </a:pPr>
            <a:r>
              <a:rPr lang="en-US" sz="1400" dirty="0">
                <a:solidFill>
                  <a:schemeClr val="tx2"/>
                </a:solidFill>
              </a:rPr>
              <a:t>Both transmitters and receivers may be powered down during dynamic idle conditions</a:t>
            </a:r>
          </a:p>
          <a:p>
            <a:pPr marL="228600" indent="-228600">
              <a:lnSpc>
                <a:spcPct val="75000"/>
              </a:lnSpc>
            </a:pPr>
            <a:r>
              <a:rPr lang="en-US" sz="1400" dirty="0">
                <a:solidFill>
                  <a:schemeClr val="tx2"/>
                </a:solidFill>
              </a:rPr>
              <a:t>This functionality saves considerable power on the high speed current sources (~50 </a:t>
            </a:r>
            <a:r>
              <a:rPr lang="en-US" sz="1400" dirty="0" err="1">
                <a:solidFill>
                  <a:schemeClr val="tx2"/>
                </a:solidFill>
              </a:rPr>
              <a:t>mW</a:t>
            </a:r>
            <a:r>
              <a:rPr lang="en-US" sz="1400" dirty="0">
                <a:solidFill>
                  <a:schemeClr val="tx2"/>
                </a:solidFill>
              </a:rPr>
              <a:t> per port) when idle and only delivering SOFs</a:t>
            </a:r>
          </a:p>
          <a:p>
            <a:pPr>
              <a:lnSpc>
                <a:spcPct val="75000"/>
              </a:lnSpc>
              <a:buNone/>
            </a:pPr>
            <a:endParaRPr lang="en-US" sz="1600" dirty="0">
              <a:solidFill>
                <a:schemeClr val="tx2"/>
              </a:solidFill>
            </a:endParaRPr>
          </a:p>
        </p:txBody>
      </p:sp>
      <p:grpSp>
        <p:nvGrpSpPr>
          <p:cNvPr id="2" name="Group 38"/>
          <p:cNvGrpSpPr/>
          <p:nvPr/>
        </p:nvGrpSpPr>
        <p:grpSpPr>
          <a:xfrm>
            <a:off x="968832" y="1371584"/>
            <a:ext cx="7646988" cy="3055938"/>
            <a:chOff x="1708150" y="590550"/>
            <a:chExt cx="7189788" cy="3455988"/>
          </a:xfrm>
        </p:grpSpPr>
        <p:sp>
          <p:nvSpPr>
            <p:cNvPr id="302084" name="Rectangle 4"/>
            <p:cNvSpPr>
              <a:spLocks noChangeArrowheads="1"/>
            </p:cNvSpPr>
            <p:nvPr/>
          </p:nvSpPr>
          <p:spPr bwMode="auto">
            <a:xfrm>
              <a:off x="1708150" y="590550"/>
              <a:ext cx="5843588" cy="1978025"/>
            </a:xfrm>
            <a:prstGeom prst="rect">
              <a:avLst/>
            </a:prstGeom>
            <a:noFill/>
            <a:ln w="57150">
              <a:solidFill>
                <a:schemeClr val="tx2"/>
              </a:solidFill>
              <a:miter lim="800000"/>
              <a:headEnd/>
              <a:tailEnd/>
            </a:ln>
            <a:effectLst/>
          </p:spPr>
          <p:txBody>
            <a:bodyPr wrap="none"/>
            <a:lstStyle/>
            <a:p>
              <a:pPr algn="ctr"/>
              <a:r>
                <a:rPr lang="en-US">
                  <a:effectLst>
                    <a:outerShdw blurRad="38100" dist="38100" dir="2700000" algn="tl">
                      <a:srgbClr val="C0C0C0"/>
                    </a:outerShdw>
                  </a:effectLst>
                  <a:latin typeface="Trebuchet MS" pitchFamily="34" charset="0"/>
                </a:rPr>
                <a:t>EHCI</a:t>
              </a:r>
            </a:p>
          </p:txBody>
        </p:sp>
        <p:sp>
          <p:nvSpPr>
            <p:cNvPr id="302085" name="Rectangle 5"/>
            <p:cNvSpPr>
              <a:spLocks noChangeArrowheads="1"/>
            </p:cNvSpPr>
            <p:nvPr/>
          </p:nvSpPr>
          <p:spPr bwMode="auto">
            <a:xfrm>
              <a:off x="2065338" y="1201738"/>
              <a:ext cx="881062" cy="506412"/>
            </a:xfrm>
            <a:prstGeom prst="rect">
              <a:avLst/>
            </a:prstGeom>
            <a:solidFill>
              <a:srgbClr val="FFFF00"/>
            </a:solidFill>
            <a:ln w="9525">
              <a:solidFill>
                <a:schemeClr val="tx1"/>
              </a:solidFill>
              <a:miter lim="800000"/>
              <a:headEnd/>
              <a:tailEnd/>
            </a:ln>
            <a:effectLst/>
          </p:spPr>
          <p:txBody>
            <a:bodyPr wrap="none" anchor="ctr"/>
            <a:lstStyle/>
            <a:p>
              <a:pPr algn="ctr"/>
              <a:r>
                <a:rPr lang="en-US" dirty="0">
                  <a:solidFill>
                    <a:schemeClr val="bg2"/>
                  </a:solidFill>
                  <a:effectLst>
                    <a:outerShdw blurRad="38100" dist="38100" dir="2700000" algn="tl">
                      <a:srgbClr val="FFFFFF"/>
                    </a:outerShdw>
                  </a:effectLst>
                  <a:latin typeface="Trebuchet MS" pitchFamily="34" charset="0"/>
                </a:rPr>
                <a:t>Port0</a:t>
              </a:r>
            </a:p>
          </p:txBody>
        </p:sp>
        <p:sp>
          <p:nvSpPr>
            <p:cNvPr id="302086" name="Rectangle 6"/>
            <p:cNvSpPr>
              <a:spLocks noChangeArrowheads="1"/>
            </p:cNvSpPr>
            <p:nvPr/>
          </p:nvSpPr>
          <p:spPr bwMode="auto">
            <a:xfrm>
              <a:off x="3044825" y="1201738"/>
              <a:ext cx="881063" cy="506412"/>
            </a:xfrm>
            <a:prstGeom prst="rect">
              <a:avLst/>
            </a:prstGeom>
            <a:solidFill>
              <a:srgbClr val="FFFF00"/>
            </a:solidFill>
            <a:ln w="9525">
              <a:solidFill>
                <a:schemeClr val="tx1"/>
              </a:solidFill>
              <a:miter lim="800000"/>
              <a:headEnd/>
              <a:tailEnd/>
            </a:ln>
            <a:effectLst/>
          </p:spPr>
          <p:txBody>
            <a:bodyPr wrap="none" anchor="ctr"/>
            <a:lstStyle/>
            <a:p>
              <a:pPr algn="ctr"/>
              <a:r>
                <a:rPr lang="en-US" dirty="0">
                  <a:solidFill>
                    <a:schemeClr val="bg2"/>
                  </a:solidFill>
                  <a:effectLst>
                    <a:outerShdw blurRad="38100" dist="38100" dir="2700000" algn="tl">
                      <a:srgbClr val="FFFFFF"/>
                    </a:outerShdw>
                  </a:effectLst>
                  <a:latin typeface="Trebuchet MS" pitchFamily="34" charset="0"/>
                </a:rPr>
                <a:t>Port1</a:t>
              </a:r>
            </a:p>
          </p:txBody>
        </p:sp>
        <p:sp>
          <p:nvSpPr>
            <p:cNvPr id="302087" name="Rectangle 7"/>
            <p:cNvSpPr>
              <a:spLocks noChangeArrowheads="1"/>
            </p:cNvSpPr>
            <p:nvPr/>
          </p:nvSpPr>
          <p:spPr bwMode="auto">
            <a:xfrm>
              <a:off x="4013200" y="1214438"/>
              <a:ext cx="881063" cy="506412"/>
            </a:xfrm>
            <a:prstGeom prst="rect">
              <a:avLst/>
            </a:prstGeom>
            <a:solidFill>
              <a:srgbClr val="FFFF00"/>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Port2</a:t>
              </a:r>
            </a:p>
          </p:txBody>
        </p:sp>
        <p:sp>
          <p:nvSpPr>
            <p:cNvPr id="302088" name="Rectangle 8"/>
            <p:cNvSpPr>
              <a:spLocks noChangeArrowheads="1"/>
            </p:cNvSpPr>
            <p:nvPr/>
          </p:nvSpPr>
          <p:spPr bwMode="auto">
            <a:xfrm>
              <a:off x="4992688" y="1214438"/>
              <a:ext cx="881062" cy="506412"/>
            </a:xfrm>
            <a:prstGeom prst="rect">
              <a:avLst/>
            </a:prstGeom>
            <a:solidFill>
              <a:srgbClr val="FFFF00"/>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Port3</a:t>
              </a:r>
            </a:p>
          </p:txBody>
        </p:sp>
        <p:sp>
          <p:nvSpPr>
            <p:cNvPr id="302089" name="Rectangle 9"/>
            <p:cNvSpPr>
              <a:spLocks noChangeArrowheads="1"/>
            </p:cNvSpPr>
            <p:nvPr/>
          </p:nvSpPr>
          <p:spPr bwMode="auto">
            <a:xfrm>
              <a:off x="5973763" y="1216025"/>
              <a:ext cx="881062" cy="506413"/>
            </a:xfrm>
            <a:prstGeom prst="rect">
              <a:avLst/>
            </a:prstGeom>
            <a:solidFill>
              <a:srgbClr val="FFFF00"/>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Port4</a:t>
              </a:r>
            </a:p>
          </p:txBody>
        </p:sp>
        <p:sp>
          <p:nvSpPr>
            <p:cNvPr id="302090" name="Line 10"/>
            <p:cNvSpPr>
              <a:spLocks noChangeShapeType="1"/>
            </p:cNvSpPr>
            <p:nvPr/>
          </p:nvSpPr>
          <p:spPr bwMode="auto">
            <a:xfrm>
              <a:off x="6883400" y="1492250"/>
              <a:ext cx="527050" cy="0"/>
            </a:xfrm>
            <a:prstGeom prst="line">
              <a:avLst/>
            </a:prstGeom>
            <a:noFill/>
            <a:ln w="28575">
              <a:solidFill>
                <a:schemeClr val="tx1"/>
              </a:solidFill>
              <a:prstDash val="sysDot"/>
              <a:round/>
              <a:headEnd/>
              <a:tailEnd/>
            </a:ln>
            <a:effectLst/>
          </p:spPr>
          <p:txBody>
            <a:bodyPr/>
            <a:lstStyle/>
            <a:p>
              <a:endParaRPr lang="en-US">
                <a:solidFill>
                  <a:schemeClr val="bg2"/>
                </a:solidFill>
              </a:endParaRPr>
            </a:p>
          </p:txBody>
        </p:sp>
        <p:sp>
          <p:nvSpPr>
            <p:cNvPr id="302091" name="Rectangle 11"/>
            <p:cNvSpPr>
              <a:spLocks noChangeArrowheads="1"/>
            </p:cNvSpPr>
            <p:nvPr/>
          </p:nvSpPr>
          <p:spPr bwMode="auto">
            <a:xfrm>
              <a:off x="2097088" y="1965325"/>
              <a:ext cx="366712" cy="419100"/>
            </a:xfrm>
            <a:prstGeom prst="rect">
              <a:avLst/>
            </a:prstGeom>
            <a:solidFill>
              <a:schemeClr val="accent2"/>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000000"/>
                    </a:outerShdw>
                  </a:effectLst>
                  <a:latin typeface="Trebuchet MS" pitchFamily="34" charset="0"/>
                </a:rPr>
                <a:t>Tx</a:t>
              </a:r>
            </a:p>
          </p:txBody>
        </p:sp>
        <p:sp>
          <p:nvSpPr>
            <p:cNvPr id="302092" name="Rectangle 12"/>
            <p:cNvSpPr>
              <a:spLocks noChangeArrowheads="1"/>
            </p:cNvSpPr>
            <p:nvPr/>
          </p:nvSpPr>
          <p:spPr bwMode="auto">
            <a:xfrm>
              <a:off x="2549525" y="1966913"/>
              <a:ext cx="366713" cy="419100"/>
            </a:xfrm>
            <a:prstGeom prst="rect">
              <a:avLst/>
            </a:prstGeom>
            <a:solidFill>
              <a:schemeClr val="accent2"/>
            </a:solidFill>
            <a:ln w="9525">
              <a:solidFill>
                <a:schemeClr val="tx1"/>
              </a:solidFill>
              <a:miter lim="800000"/>
              <a:headEnd/>
              <a:tailEnd/>
            </a:ln>
            <a:effectLst/>
          </p:spPr>
          <p:txBody>
            <a:bodyPr wrap="none" anchor="ctr"/>
            <a:lstStyle/>
            <a:p>
              <a:pPr algn="ctr"/>
              <a:r>
                <a:rPr lang="en-US" dirty="0">
                  <a:solidFill>
                    <a:schemeClr val="bg2"/>
                  </a:solidFill>
                  <a:effectLst>
                    <a:outerShdw blurRad="38100" dist="38100" dir="2700000" algn="tl">
                      <a:srgbClr val="000000"/>
                    </a:outerShdw>
                  </a:effectLst>
                  <a:latin typeface="Trebuchet MS" pitchFamily="34" charset="0"/>
                </a:rPr>
                <a:t>Rx</a:t>
              </a:r>
            </a:p>
          </p:txBody>
        </p:sp>
        <p:sp>
          <p:nvSpPr>
            <p:cNvPr id="302093" name="Line 13"/>
            <p:cNvSpPr>
              <a:spLocks noChangeShapeType="1"/>
            </p:cNvSpPr>
            <p:nvPr/>
          </p:nvSpPr>
          <p:spPr bwMode="auto">
            <a:xfrm flipV="1">
              <a:off x="2270125" y="1677988"/>
              <a:ext cx="0" cy="290512"/>
            </a:xfrm>
            <a:prstGeom prst="line">
              <a:avLst/>
            </a:prstGeom>
            <a:noFill/>
            <a:ln w="9525">
              <a:solidFill>
                <a:schemeClr val="tx1"/>
              </a:solidFill>
              <a:round/>
              <a:headEnd type="triangle" w="med" len="med"/>
              <a:tailEnd/>
            </a:ln>
            <a:effectLst/>
          </p:spPr>
          <p:txBody>
            <a:bodyPr/>
            <a:lstStyle/>
            <a:p>
              <a:endParaRPr lang="en-US">
                <a:solidFill>
                  <a:schemeClr val="bg2"/>
                </a:solidFill>
              </a:endParaRPr>
            </a:p>
          </p:txBody>
        </p:sp>
        <p:sp>
          <p:nvSpPr>
            <p:cNvPr id="302094" name="Line 14"/>
            <p:cNvSpPr>
              <a:spLocks noChangeShapeType="1"/>
            </p:cNvSpPr>
            <p:nvPr/>
          </p:nvSpPr>
          <p:spPr bwMode="auto">
            <a:xfrm flipV="1">
              <a:off x="2713038" y="1668463"/>
              <a:ext cx="0" cy="290512"/>
            </a:xfrm>
            <a:prstGeom prst="line">
              <a:avLst/>
            </a:prstGeom>
            <a:noFill/>
            <a:ln w="9525">
              <a:solidFill>
                <a:schemeClr val="tx1"/>
              </a:solidFill>
              <a:round/>
              <a:headEnd/>
              <a:tailEnd type="triangle" w="med" len="med"/>
            </a:ln>
            <a:effectLst/>
          </p:spPr>
          <p:txBody>
            <a:bodyPr/>
            <a:lstStyle/>
            <a:p>
              <a:endParaRPr lang="en-US">
                <a:solidFill>
                  <a:schemeClr val="bg2"/>
                </a:solidFill>
              </a:endParaRPr>
            </a:p>
          </p:txBody>
        </p:sp>
        <p:sp>
          <p:nvSpPr>
            <p:cNvPr id="302095" name="Line 15"/>
            <p:cNvSpPr>
              <a:spLocks noChangeShapeType="1"/>
            </p:cNvSpPr>
            <p:nvPr/>
          </p:nvSpPr>
          <p:spPr bwMode="auto">
            <a:xfrm flipV="1">
              <a:off x="2281238" y="2366963"/>
              <a:ext cx="0" cy="892175"/>
            </a:xfrm>
            <a:prstGeom prst="line">
              <a:avLst/>
            </a:prstGeom>
            <a:noFill/>
            <a:ln w="9525">
              <a:solidFill>
                <a:schemeClr val="tx1"/>
              </a:solidFill>
              <a:round/>
              <a:headEnd type="triangle" w="med" len="med"/>
              <a:tailEnd/>
            </a:ln>
            <a:effectLst/>
          </p:spPr>
          <p:txBody>
            <a:bodyPr/>
            <a:lstStyle/>
            <a:p>
              <a:endParaRPr lang="en-US">
                <a:solidFill>
                  <a:schemeClr val="bg2"/>
                </a:solidFill>
              </a:endParaRPr>
            </a:p>
          </p:txBody>
        </p:sp>
        <p:sp>
          <p:nvSpPr>
            <p:cNvPr id="302096" name="Line 16"/>
            <p:cNvSpPr>
              <a:spLocks noChangeShapeType="1"/>
            </p:cNvSpPr>
            <p:nvPr/>
          </p:nvSpPr>
          <p:spPr bwMode="auto">
            <a:xfrm flipV="1">
              <a:off x="2724150" y="2357438"/>
              <a:ext cx="0" cy="868362"/>
            </a:xfrm>
            <a:prstGeom prst="line">
              <a:avLst/>
            </a:prstGeom>
            <a:noFill/>
            <a:ln w="9525">
              <a:solidFill>
                <a:schemeClr val="tx1"/>
              </a:solidFill>
              <a:round/>
              <a:headEnd/>
              <a:tailEnd type="triangle" w="med" len="med"/>
            </a:ln>
            <a:effectLst/>
          </p:spPr>
          <p:txBody>
            <a:bodyPr/>
            <a:lstStyle/>
            <a:p>
              <a:endParaRPr lang="en-US">
                <a:solidFill>
                  <a:schemeClr val="bg2"/>
                </a:solidFill>
              </a:endParaRPr>
            </a:p>
          </p:txBody>
        </p:sp>
        <p:sp>
          <p:nvSpPr>
            <p:cNvPr id="302097" name="Rectangle 17"/>
            <p:cNvSpPr>
              <a:spLocks noChangeArrowheads="1"/>
            </p:cNvSpPr>
            <p:nvPr/>
          </p:nvSpPr>
          <p:spPr bwMode="auto">
            <a:xfrm>
              <a:off x="2138363" y="3248025"/>
              <a:ext cx="754062" cy="763588"/>
            </a:xfrm>
            <a:prstGeom prst="rect">
              <a:avLst/>
            </a:prstGeom>
            <a:solidFill>
              <a:srgbClr val="FFCC00"/>
            </a:solidFill>
            <a:ln w="9525">
              <a:solidFill>
                <a:schemeClr val="tx1"/>
              </a:solidFill>
              <a:miter lim="800000"/>
              <a:headEnd/>
              <a:tailEnd/>
            </a:ln>
            <a:effectLst/>
          </p:spPr>
          <p:txBody>
            <a:bodyPr wrap="none" anchor="ctr"/>
            <a:lstStyle/>
            <a:p>
              <a:pPr algn="ctr"/>
              <a:r>
                <a:rPr lang="en-US" dirty="0">
                  <a:solidFill>
                    <a:schemeClr val="bg2"/>
                  </a:solidFill>
                  <a:effectLst>
                    <a:outerShdw blurRad="38100" dist="38100" dir="2700000" algn="tl">
                      <a:srgbClr val="FFFFFF"/>
                    </a:outerShdw>
                  </a:effectLst>
                  <a:latin typeface="Trebuchet MS" pitchFamily="34" charset="0"/>
                </a:rPr>
                <a:t>Dev</a:t>
              </a:r>
            </a:p>
          </p:txBody>
        </p:sp>
        <p:sp>
          <p:nvSpPr>
            <p:cNvPr id="302098" name="Rectangle 18"/>
            <p:cNvSpPr>
              <a:spLocks noChangeArrowheads="1"/>
            </p:cNvSpPr>
            <p:nvPr/>
          </p:nvSpPr>
          <p:spPr bwMode="auto">
            <a:xfrm>
              <a:off x="4121150" y="1987550"/>
              <a:ext cx="366713" cy="419100"/>
            </a:xfrm>
            <a:prstGeom prst="rect">
              <a:avLst/>
            </a:prstGeom>
            <a:solidFill>
              <a:srgbClr val="66FF33"/>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Tx</a:t>
              </a:r>
            </a:p>
          </p:txBody>
        </p:sp>
        <p:sp>
          <p:nvSpPr>
            <p:cNvPr id="302099" name="Rectangle 19"/>
            <p:cNvSpPr>
              <a:spLocks noChangeArrowheads="1"/>
            </p:cNvSpPr>
            <p:nvPr/>
          </p:nvSpPr>
          <p:spPr bwMode="auto">
            <a:xfrm>
              <a:off x="4573588" y="1989138"/>
              <a:ext cx="366712" cy="419100"/>
            </a:xfrm>
            <a:prstGeom prst="rect">
              <a:avLst/>
            </a:prstGeom>
            <a:solidFill>
              <a:srgbClr val="66FF33"/>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Rx</a:t>
              </a:r>
            </a:p>
          </p:txBody>
        </p:sp>
        <p:sp>
          <p:nvSpPr>
            <p:cNvPr id="302100" name="Line 20"/>
            <p:cNvSpPr>
              <a:spLocks noChangeShapeType="1"/>
            </p:cNvSpPr>
            <p:nvPr/>
          </p:nvSpPr>
          <p:spPr bwMode="auto">
            <a:xfrm flipV="1">
              <a:off x="4294188" y="1700213"/>
              <a:ext cx="0" cy="290512"/>
            </a:xfrm>
            <a:prstGeom prst="line">
              <a:avLst/>
            </a:prstGeom>
            <a:noFill/>
            <a:ln w="9525">
              <a:solidFill>
                <a:schemeClr val="tx1"/>
              </a:solidFill>
              <a:round/>
              <a:headEnd type="triangle" w="med" len="med"/>
              <a:tailEnd/>
            </a:ln>
            <a:effectLst/>
          </p:spPr>
          <p:txBody>
            <a:bodyPr/>
            <a:lstStyle/>
            <a:p>
              <a:endParaRPr lang="en-US">
                <a:solidFill>
                  <a:schemeClr val="bg2"/>
                </a:solidFill>
              </a:endParaRPr>
            </a:p>
          </p:txBody>
        </p:sp>
        <p:sp>
          <p:nvSpPr>
            <p:cNvPr id="302101" name="Line 21"/>
            <p:cNvSpPr>
              <a:spLocks noChangeShapeType="1"/>
            </p:cNvSpPr>
            <p:nvPr/>
          </p:nvSpPr>
          <p:spPr bwMode="auto">
            <a:xfrm flipV="1">
              <a:off x="4737100" y="1690688"/>
              <a:ext cx="0" cy="290512"/>
            </a:xfrm>
            <a:prstGeom prst="line">
              <a:avLst/>
            </a:prstGeom>
            <a:noFill/>
            <a:ln w="9525">
              <a:solidFill>
                <a:schemeClr val="tx1"/>
              </a:solidFill>
              <a:round/>
              <a:headEnd/>
              <a:tailEnd type="triangle" w="med" len="med"/>
            </a:ln>
            <a:effectLst/>
          </p:spPr>
          <p:txBody>
            <a:bodyPr/>
            <a:lstStyle/>
            <a:p>
              <a:endParaRPr lang="en-US">
                <a:solidFill>
                  <a:schemeClr val="bg2"/>
                </a:solidFill>
              </a:endParaRPr>
            </a:p>
          </p:txBody>
        </p:sp>
        <p:sp>
          <p:nvSpPr>
            <p:cNvPr id="302102" name="Line 22"/>
            <p:cNvSpPr>
              <a:spLocks noChangeShapeType="1"/>
            </p:cNvSpPr>
            <p:nvPr/>
          </p:nvSpPr>
          <p:spPr bwMode="auto">
            <a:xfrm>
              <a:off x="3011488" y="2193925"/>
              <a:ext cx="946150" cy="0"/>
            </a:xfrm>
            <a:prstGeom prst="line">
              <a:avLst/>
            </a:prstGeom>
            <a:noFill/>
            <a:ln w="28575">
              <a:solidFill>
                <a:schemeClr val="tx1"/>
              </a:solidFill>
              <a:prstDash val="sysDot"/>
              <a:round/>
              <a:headEnd/>
              <a:tailEnd/>
            </a:ln>
            <a:effectLst/>
          </p:spPr>
          <p:txBody>
            <a:bodyPr/>
            <a:lstStyle/>
            <a:p>
              <a:endParaRPr lang="en-US">
                <a:solidFill>
                  <a:schemeClr val="bg2"/>
                </a:solidFill>
              </a:endParaRPr>
            </a:p>
          </p:txBody>
        </p:sp>
        <p:sp>
          <p:nvSpPr>
            <p:cNvPr id="302103" name="Line 23"/>
            <p:cNvSpPr>
              <a:spLocks noChangeShapeType="1"/>
            </p:cNvSpPr>
            <p:nvPr/>
          </p:nvSpPr>
          <p:spPr bwMode="auto">
            <a:xfrm flipV="1">
              <a:off x="4337050" y="2368550"/>
              <a:ext cx="0" cy="892175"/>
            </a:xfrm>
            <a:prstGeom prst="line">
              <a:avLst/>
            </a:prstGeom>
            <a:noFill/>
            <a:ln w="9525">
              <a:solidFill>
                <a:schemeClr val="tx1"/>
              </a:solidFill>
              <a:round/>
              <a:headEnd type="triangle" w="med" len="med"/>
              <a:tailEnd/>
            </a:ln>
            <a:effectLst/>
          </p:spPr>
          <p:txBody>
            <a:bodyPr/>
            <a:lstStyle/>
            <a:p>
              <a:endParaRPr lang="en-US">
                <a:solidFill>
                  <a:schemeClr val="bg2"/>
                </a:solidFill>
              </a:endParaRPr>
            </a:p>
          </p:txBody>
        </p:sp>
        <p:sp>
          <p:nvSpPr>
            <p:cNvPr id="302104" name="Line 24"/>
            <p:cNvSpPr>
              <a:spLocks noChangeShapeType="1"/>
            </p:cNvSpPr>
            <p:nvPr/>
          </p:nvSpPr>
          <p:spPr bwMode="auto">
            <a:xfrm flipV="1">
              <a:off x="4779963" y="2359025"/>
              <a:ext cx="0" cy="868363"/>
            </a:xfrm>
            <a:prstGeom prst="line">
              <a:avLst/>
            </a:prstGeom>
            <a:noFill/>
            <a:ln w="9525">
              <a:solidFill>
                <a:schemeClr val="tx1"/>
              </a:solidFill>
              <a:round/>
              <a:headEnd/>
              <a:tailEnd type="triangle" w="med" len="med"/>
            </a:ln>
            <a:effectLst/>
          </p:spPr>
          <p:txBody>
            <a:bodyPr/>
            <a:lstStyle/>
            <a:p>
              <a:endParaRPr lang="en-US">
                <a:solidFill>
                  <a:schemeClr val="bg2"/>
                </a:solidFill>
              </a:endParaRPr>
            </a:p>
          </p:txBody>
        </p:sp>
        <p:sp>
          <p:nvSpPr>
            <p:cNvPr id="302105" name="Rectangle 25"/>
            <p:cNvSpPr>
              <a:spLocks noChangeArrowheads="1"/>
            </p:cNvSpPr>
            <p:nvPr/>
          </p:nvSpPr>
          <p:spPr bwMode="auto">
            <a:xfrm>
              <a:off x="4194175" y="3249613"/>
              <a:ext cx="754063" cy="763587"/>
            </a:xfrm>
            <a:prstGeom prst="rect">
              <a:avLst/>
            </a:prstGeom>
            <a:solidFill>
              <a:srgbClr val="FFCC00"/>
            </a:solidFill>
            <a:ln w="9525">
              <a:solidFill>
                <a:schemeClr val="tx1"/>
              </a:solidFill>
              <a:miter lim="800000"/>
              <a:headEnd/>
              <a:tailEnd/>
            </a:ln>
            <a:effectLst/>
          </p:spPr>
          <p:txBody>
            <a:bodyPr wrap="none" anchor="ctr"/>
            <a:lstStyle/>
            <a:p>
              <a:pPr algn="ctr"/>
              <a:r>
                <a:rPr lang="en-US" dirty="0">
                  <a:solidFill>
                    <a:schemeClr val="bg2"/>
                  </a:solidFill>
                  <a:effectLst>
                    <a:outerShdw blurRad="38100" dist="38100" dir="2700000" algn="tl">
                      <a:srgbClr val="FFFFFF"/>
                    </a:outerShdw>
                  </a:effectLst>
                  <a:latin typeface="Trebuchet MS" pitchFamily="34" charset="0"/>
                </a:rPr>
                <a:t>Dev</a:t>
              </a:r>
            </a:p>
          </p:txBody>
        </p:sp>
        <p:sp>
          <p:nvSpPr>
            <p:cNvPr id="302106" name="Oval 26"/>
            <p:cNvSpPr>
              <a:spLocks noChangeArrowheads="1"/>
            </p:cNvSpPr>
            <p:nvPr/>
          </p:nvSpPr>
          <p:spPr bwMode="auto">
            <a:xfrm>
              <a:off x="1819275" y="2709863"/>
              <a:ext cx="1463675" cy="301625"/>
            </a:xfrm>
            <a:prstGeom prst="ellipse">
              <a:avLst/>
            </a:prstGeom>
            <a:solidFill>
              <a:schemeClr val="accent2"/>
            </a:solidFill>
            <a:ln w="9525">
              <a:solidFill>
                <a:schemeClr val="tx1"/>
              </a:solidFill>
              <a:round/>
              <a:headEnd/>
              <a:tailEnd/>
            </a:ln>
            <a:effectLst/>
          </p:spPr>
          <p:txBody>
            <a:bodyPr wrap="none" anchor="ctr"/>
            <a:lstStyle/>
            <a:p>
              <a:pPr algn="ctr"/>
              <a:r>
                <a:rPr lang="en-US" dirty="0">
                  <a:solidFill>
                    <a:schemeClr val="bg2"/>
                  </a:solidFill>
                  <a:effectLst>
                    <a:outerShdw blurRad="38100" dist="38100" dir="2700000" algn="tl">
                      <a:srgbClr val="000000"/>
                    </a:outerShdw>
                  </a:effectLst>
                  <a:latin typeface="Trebuchet MS" pitchFamily="34" charset="0"/>
                </a:rPr>
                <a:t>Active</a:t>
              </a:r>
            </a:p>
          </p:txBody>
        </p:sp>
        <p:sp>
          <p:nvSpPr>
            <p:cNvPr id="302107" name="Oval 27"/>
            <p:cNvSpPr>
              <a:spLocks noChangeArrowheads="1"/>
            </p:cNvSpPr>
            <p:nvPr/>
          </p:nvSpPr>
          <p:spPr bwMode="auto">
            <a:xfrm>
              <a:off x="3822700" y="2720975"/>
              <a:ext cx="1463675" cy="301625"/>
            </a:xfrm>
            <a:prstGeom prst="ellipse">
              <a:avLst/>
            </a:prstGeom>
            <a:solidFill>
              <a:srgbClr val="66FF33"/>
            </a:solidFill>
            <a:ln w="9525">
              <a:solidFill>
                <a:schemeClr val="tx1"/>
              </a:solidFill>
              <a:round/>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Suspend</a:t>
              </a:r>
            </a:p>
          </p:txBody>
        </p:sp>
        <p:sp>
          <p:nvSpPr>
            <p:cNvPr id="302108" name="Rectangle 28" descr="Wide downward diagonal"/>
            <p:cNvSpPr>
              <a:spLocks noChangeArrowheads="1"/>
            </p:cNvSpPr>
            <p:nvPr/>
          </p:nvSpPr>
          <p:spPr bwMode="auto">
            <a:xfrm>
              <a:off x="6037263" y="2020888"/>
              <a:ext cx="366712" cy="419100"/>
            </a:xfrm>
            <a:prstGeom prst="rect">
              <a:avLst/>
            </a:prstGeom>
            <a:pattFill prst="wdDnDiag">
              <a:fgClr>
                <a:srgbClr val="FFFF00"/>
              </a:fgClr>
              <a:bgClr>
                <a:srgbClr val="66FF33"/>
              </a:bgClr>
            </a:patt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Tx</a:t>
              </a:r>
            </a:p>
          </p:txBody>
        </p:sp>
        <p:sp>
          <p:nvSpPr>
            <p:cNvPr id="302109" name="Rectangle 29" descr="Wide downward diagonal"/>
            <p:cNvSpPr>
              <a:spLocks noChangeArrowheads="1"/>
            </p:cNvSpPr>
            <p:nvPr/>
          </p:nvSpPr>
          <p:spPr bwMode="auto">
            <a:xfrm>
              <a:off x="6489700" y="2011363"/>
              <a:ext cx="366713" cy="419100"/>
            </a:xfrm>
            <a:prstGeom prst="rect">
              <a:avLst/>
            </a:prstGeom>
            <a:pattFill prst="wdDnDiag">
              <a:fgClr>
                <a:srgbClr val="FFFF00"/>
              </a:fgClr>
              <a:bgClr>
                <a:srgbClr val="66FF33"/>
              </a:bgClr>
            </a:patt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Rx</a:t>
              </a:r>
            </a:p>
          </p:txBody>
        </p:sp>
        <p:sp>
          <p:nvSpPr>
            <p:cNvPr id="302110" name="Line 30"/>
            <p:cNvSpPr>
              <a:spLocks noChangeShapeType="1"/>
            </p:cNvSpPr>
            <p:nvPr/>
          </p:nvSpPr>
          <p:spPr bwMode="auto">
            <a:xfrm flipV="1">
              <a:off x="6210300" y="1733550"/>
              <a:ext cx="0" cy="290513"/>
            </a:xfrm>
            <a:prstGeom prst="line">
              <a:avLst/>
            </a:prstGeom>
            <a:noFill/>
            <a:ln w="9525">
              <a:solidFill>
                <a:schemeClr val="tx1"/>
              </a:solidFill>
              <a:round/>
              <a:headEnd type="triangle" w="med" len="med"/>
              <a:tailEnd/>
            </a:ln>
            <a:effectLst/>
          </p:spPr>
          <p:txBody>
            <a:bodyPr/>
            <a:lstStyle/>
            <a:p>
              <a:endParaRPr lang="en-US">
                <a:solidFill>
                  <a:schemeClr val="bg2"/>
                </a:solidFill>
              </a:endParaRPr>
            </a:p>
          </p:txBody>
        </p:sp>
        <p:sp>
          <p:nvSpPr>
            <p:cNvPr id="302111" name="Line 31"/>
            <p:cNvSpPr>
              <a:spLocks noChangeShapeType="1"/>
            </p:cNvSpPr>
            <p:nvPr/>
          </p:nvSpPr>
          <p:spPr bwMode="auto">
            <a:xfrm flipV="1">
              <a:off x="6653213" y="1724025"/>
              <a:ext cx="0" cy="290513"/>
            </a:xfrm>
            <a:prstGeom prst="line">
              <a:avLst/>
            </a:prstGeom>
            <a:noFill/>
            <a:ln w="9525">
              <a:solidFill>
                <a:schemeClr val="tx1"/>
              </a:solidFill>
              <a:round/>
              <a:headEnd/>
              <a:tailEnd type="triangle" w="med" len="med"/>
            </a:ln>
            <a:effectLst/>
          </p:spPr>
          <p:txBody>
            <a:bodyPr/>
            <a:lstStyle/>
            <a:p>
              <a:endParaRPr lang="en-US">
                <a:solidFill>
                  <a:schemeClr val="bg2"/>
                </a:solidFill>
              </a:endParaRPr>
            </a:p>
          </p:txBody>
        </p:sp>
        <p:sp>
          <p:nvSpPr>
            <p:cNvPr id="302112" name="Line 32"/>
            <p:cNvSpPr>
              <a:spLocks noChangeShapeType="1"/>
            </p:cNvSpPr>
            <p:nvPr/>
          </p:nvSpPr>
          <p:spPr bwMode="auto">
            <a:xfrm flipV="1">
              <a:off x="6253163" y="2401888"/>
              <a:ext cx="0" cy="892175"/>
            </a:xfrm>
            <a:prstGeom prst="line">
              <a:avLst/>
            </a:prstGeom>
            <a:noFill/>
            <a:ln w="9525">
              <a:solidFill>
                <a:schemeClr val="tx1"/>
              </a:solidFill>
              <a:round/>
              <a:headEnd type="triangle" w="med" len="med"/>
              <a:tailEnd/>
            </a:ln>
            <a:effectLst/>
          </p:spPr>
          <p:txBody>
            <a:bodyPr/>
            <a:lstStyle/>
            <a:p>
              <a:endParaRPr lang="en-US">
                <a:solidFill>
                  <a:schemeClr val="bg2"/>
                </a:solidFill>
              </a:endParaRPr>
            </a:p>
          </p:txBody>
        </p:sp>
        <p:sp>
          <p:nvSpPr>
            <p:cNvPr id="302113" name="Line 33"/>
            <p:cNvSpPr>
              <a:spLocks noChangeShapeType="1"/>
            </p:cNvSpPr>
            <p:nvPr/>
          </p:nvSpPr>
          <p:spPr bwMode="auto">
            <a:xfrm flipV="1">
              <a:off x="6696075" y="2392363"/>
              <a:ext cx="0" cy="868362"/>
            </a:xfrm>
            <a:prstGeom prst="line">
              <a:avLst/>
            </a:prstGeom>
            <a:noFill/>
            <a:ln w="9525">
              <a:solidFill>
                <a:schemeClr val="tx1"/>
              </a:solidFill>
              <a:round/>
              <a:headEnd/>
              <a:tailEnd type="triangle" w="med" len="med"/>
            </a:ln>
            <a:effectLst/>
          </p:spPr>
          <p:txBody>
            <a:bodyPr/>
            <a:lstStyle/>
            <a:p>
              <a:endParaRPr lang="en-US">
                <a:solidFill>
                  <a:schemeClr val="bg2"/>
                </a:solidFill>
              </a:endParaRPr>
            </a:p>
          </p:txBody>
        </p:sp>
        <p:sp>
          <p:nvSpPr>
            <p:cNvPr id="302114" name="Rectangle 34"/>
            <p:cNvSpPr>
              <a:spLocks noChangeArrowheads="1"/>
            </p:cNvSpPr>
            <p:nvPr/>
          </p:nvSpPr>
          <p:spPr bwMode="auto">
            <a:xfrm>
              <a:off x="6110288" y="3282950"/>
              <a:ext cx="754062" cy="763588"/>
            </a:xfrm>
            <a:prstGeom prst="rect">
              <a:avLst/>
            </a:prstGeom>
            <a:solidFill>
              <a:srgbClr val="FFCC00"/>
            </a:solidFill>
            <a:ln w="9525">
              <a:solidFill>
                <a:schemeClr val="tx1"/>
              </a:solidFill>
              <a:miter lim="800000"/>
              <a:headEnd/>
              <a:tailEnd/>
            </a:ln>
            <a:effectLst/>
          </p:spPr>
          <p:txBody>
            <a:bodyPr wrap="none" anchor="ctr"/>
            <a:lstStyle/>
            <a:p>
              <a:pPr algn="ctr"/>
              <a:r>
                <a:rPr lang="en-US">
                  <a:solidFill>
                    <a:schemeClr val="bg2"/>
                  </a:solidFill>
                  <a:effectLst>
                    <a:outerShdw blurRad="38100" dist="38100" dir="2700000" algn="tl">
                      <a:srgbClr val="FFFFFF"/>
                    </a:outerShdw>
                  </a:effectLst>
                  <a:latin typeface="Trebuchet MS" pitchFamily="34" charset="0"/>
                </a:rPr>
                <a:t>Dev</a:t>
              </a:r>
            </a:p>
          </p:txBody>
        </p:sp>
        <p:sp>
          <p:nvSpPr>
            <p:cNvPr id="302115" name="Oval 35"/>
            <p:cNvSpPr>
              <a:spLocks noChangeArrowheads="1"/>
            </p:cNvSpPr>
            <p:nvPr/>
          </p:nvSpPr>
          <p:spPr bwMode="auto">
            <a:xfrm>
              <a:off x="5716588" y="2711450"/>
              <a:ext cx="1463675" cy="301625"/>
            </a:xfrm>
            <a:prstGeom prst="ellipse">
              <a:avLst/>
            </a:prstGeom>
            <a:solidFill>
              <a:srgbClr val="FFFF00"/>
            </a:solidFill>
            <a:ln w="9525">
              <a:solidFill>
                <a:schemeClr val="tx1"/>
              </a:solidFill>
              <a:round/>
              <a:headEnd/>
              <a:tailEnd/>
            </a:ln>
            <a:effectLst/>
          </p:spPr>
          <p:txBody>
            <a:bodyPr wrap="none" anchor="ctr"/>
            <a:lstStyle/>
            <a:p>
              <a:pPr algn="ctr"/>
              <a:r>
                <a:rPr lang="en-US" dirty="0">
                  <a:solidFill>
                    <a:schemeClr val="bg2"/>
                  </a:solidFill>
                  <a:effectLst>
                    <a:outerShdw blurRad="38100" dist="38100" dir="2700000" algn="tl">
                      <a:srgbClr val="FFFFFF"/>
                    </a:outerShdw>
                  </a:effectLst>
                  <a:latin typeface="Trebuchet MS" pitchFamily="34" charset="0"/>
                </a:rPr>
                <a:t>Idle</a:t>
              </a:r>
            </a:p>
          </p:txBody>
        </p:sp>
        <p:sp>
          <p:nvSpPr>
            <p:cNvPr id="302116" name="Line 36"/>
            <p:cNvSpPr>
              <a:spLocks noChangeShapeType="1"/>
            </p:cNvSpPr>
            <p:nvPr/>
          </p:nvSpPr>
          <p:spPr bwMode="auto">
            <a:xfrm>
              <a:off x="5013325" y="2217738"/>
              <a:ext cx="946150" cy="0"/>
            </a:xfrm>
            <a:prstGeom prst="line">
              <a:avLst/>
            </a:prstGeom>
            <a:noFill/>
            <a:ln w="28575">
              <a:solidFill>
                <a:schemeClr val="tx1"/>
              </a:solidFill>
              <a:prstDash val="sysDot"/>
              <a:round/>
              <a:headEnd/>
              <a:tailEnd/>
            </a:ln>
            <a:effectLst/>
          </p:spPr>
          <p:txBody>
            <a:bodyPr/>
            <a:lstStyle/>
            <a:p>
              <a:endParaRPr lang="en-US">
                <a:solidFill>
                  <a:schemeClr val="bg2"/>
                </a:solidFill>
              </a:endParaRPr>
            </a:p>
          </p:txBody>
        </p:sp>
        <p:sp>
          <p:nvSpPr>
            <p:cNvPr id="302117" name="Line 37"/>
            <p:cNvSpPr>
              <a:spLocks noChangeShapeType="1"/>
            </p:cNvSpPr>
            <p:nvPr/>
          </p:nvSpPr>
          <p:spPr bwMode="auto">
            <a:xfrm>
              <a:off x="6896100" y="2195513"/>
              <a:ext cx="558800" cy="0"/>
            </a:xfrm>
            <a:prstGeom prst="line">
              <a:avLst/>
            </a:prstGeom>
            <a:noFill/>
            <a:ln w="28575">
              <a:solidFill>
                <a:schemeClr val="tx1"/>
              </a:solidFill>
              <a:prstDash val="sysDot"/>
              <a:round/>
              <a:headEnd/>
              <a:tailEnd/>
            </a:ln>
            <a:effectLst/>
          </p:spPr>
          <p:txBody>
            <a:bodyPr/>
            <a:lstStyle/>
            <a:p>
              <a:endParaRPr lang="en-US">
                <a:solidFill>
                  <a:schemeClr val="bg2"/>
                </a:solidFill>
              </a:endParaRPr>
            </a:p>
          </p:txBody>
        </p:sp>
        <p:sp>
          <p:nvSpPr>
            <p:cNvPr id="302118" name="AutoShape 38"/>
            <p:cNvSpPr>
              <a:spLocks/>
            </p:cNvSpPr>
            <p:nvPr/>
          </p:nvSpPr>
          <p:spPr bwMode="auto">
            <a:xfrm>
              <a:off x="7983538" y="2478088"/>
              <a:ext cx="914400" cy="697720"/>
            </a:xfrm>
            <a:prstGeom prst="borderCallout1">
              <a:avLst>
                <a:gd name="adj1" fmla="val 18750"/>
                <a:gd name="adj2" fmla="val -8333"/>
                <a:gd name="adj3" fmla="val -18231"/>
                <a:gd name="adj4" fmla="val -113023"/>
              </a:avLst>
            </a:prstGeom>
            <a:noFill/>
            <a:ln w="9525">
              <a:solidFill>
                <a:schemeClr val="tx1"/>
              </a:solidFill>
              <a:miter lim="800000"/>
              <a:headEnd/>
              <a:tailEnd type="triangle" w="med" len="med"/>
            </a:ln>
            <a:effectLst/>
          </p:spPr>
          <p:txBody>
            <a:bodyPr/>
            <a:lstStyle/>
            <a:p>
              <a:pPr algn="ctr"/>
              <a:r>
                <a:rPr lang="en-US" dirty="0">
                  <a:effectLst>
                    <a:outerShdw blurRad="38100" dist="38100" dir="2700000" algn="tl">
                      <a:srgbClr val="C0C0C0"/>
                    </a:outerShdw>
                  </a:effectLst>
                  <a:latin typeface="Trebuchet MS" pitchFamily="34" charset="0"/>
                </a:rPr>
                <a:t>SOF only</a:t>
              </a:r>
            </a:p>
          </p:txBody>
        </p:sp>
      </p:grpSp>
      <p:pic>
        <p:nvPicPr>
          <p:cNvPr id="43"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44" name="TextBox 43"/>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46495"/>
          </a:xfrm>
        </p:spPr>
        <p:txBody>
          <a:bodyPr/>
          <a:lstStyle/>
          <a:p>
            <a:r>
              <a:rPr lang="en-US" dirty="0" smtClean="0"/>
              <a:t>MBL-T541</a:t>
            </a:r>
            <a:br>
              <a:rPr lang="en-US" dirty="0" smtClean="0"/>
            </a:br>
            <a:r>
              <a:rPr lang="en-US" sz="3600" dirty="0" smtClean="0"/>
              <a:t>Improving Platform Energy Efficiency</a:t>
            </a:r>
            <a:endParaRPr lang="en-US" dirty="0"/>
          </a:p>
        </p:txBody>
      </p:sp>
      <p:sp>
        <p:nvSpPr>
          <p:cNvPr id="3" name="Subtitle 2"/>
          <p:cNvSpPr>
            <a:spLocks noGrp="1"/>
          </p:cNvSpPr>
          <p:nvPr>
            <p:ph type="subTitle" idx="1"/>
          </p:nvPr>
        </p:nvSpPr>
        <p:spPr>
          <a:xfrm>
            <a:off x="1828800" y="4267200"/>
            <a:ext cx="5866482" cy="1107996"/>
          </a:xfrm>
        </p:spPr>
        <p:txBody>
          <a:bodyPr/>
          <a:lstStyle/>
          <a:p>
            <a:pPr>
              <a:defRPr/>
            </a:pPr>
            <a:r>
              <a:rPr lang="en-US" sz="2000" dirty="0" smtClean="0"/>
              <a:t>Sharif </a:t>
            </a:r>
            <a:r>
              <a:rPr lang="en-US" sz="2000" dirty="0" err="1" smtClean="0"/>
              <a:t>Farag</a:t>
            </a:r>
            <a:endParaRPr lang="en-US" sz="2000" dirty="0" smtClean="0"/>
          </a:p>
          <a:p>
            <a:pPr>
              <a:defRPr/>
            </a:pPr>
            <a:r>
              <a:rPr lang="en-US" sz="2000" dirty="0" smtClean="0"/>
              <a:t>Senior Program Manager</a:t>
            </a:r>
          </a:p>
          <a:p>
            <a:pPr>
              <a:defRPr/>
            </a:pPr>
            <a:r>
              <a:rPr lang="en-US" sz="2000" dirty="0" smtClean="0"/>
              <a:t>Microsoft Corporation</a:t>
            </a:r>
          </a:p>
          <a:p>
            <a:pPr>
              <a:defRPr/>
            </a:pPr>
            <a:endParaRPr lang="en-US" sz="2000" dirty="0"/>
          </a:p>
        </p:txBody>
      </p:sp>
      <p:sp>
        <p:nvSpPr>
          <p:cNvPr id="4" name="Subtitle 2"/>
          <p:cNvSpPr txBox="1">
            <a:spLocks/>
          </p:cNvSpPr>
          <p:nvPr/>
        </p:nvSpPr>
        <p:spPr bwMode="auto">
          <a:xfrm>
            <a:off x="4876800" y="4267200"/>
            <a:ext cx="3810000" cy="12880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Barnes Cooper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Senior Principal Engineer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Intel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32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87140" y="3227616"/>
            <a:ext cx="8156575" cy="2909310"/>
            <a:chOff x="384" y="1632"/>
            <a:chExt cx="5138" cy="2122"/>
          </a:xfrm>
        </p:grpSpPr>
        <p:sp>
          <p:nvSpPr>
            <p:cNvPr id="303109" name="Rectangle 5"/>
            <p:cNvSpPr>
              <a:spLocks noChangeArrowheads="1"/>
            </p:cNvSpPr>
            <p:nvPr/>
          </p:nvSpPr>
          <p:spPr bwMode="auto">
            <a:xfrm>
              <a:off x="1245"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0</a:t>
              </a:r>
            </a:p>
          </p:txBody>
        </p:sp>
        <p:sp>
          <p:nvSpPr>
            <p:cNvPr id="303110" name="Rectangle 6"/>
            <p:cNvSpPr>
              <a:spLocks noChangeArrowheads="1"/>
            </p:cNvSpPr>
            <p:nvPr/>
          </p:nvSpPr>
          <p:spPr bwMode="auto">
            <a:xfrm>
              <a:off x="1483"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1</a:t>
              </a:r>
            </a:p>
          </p:txBody>
        </p:sp>
        <p:sp>
          <p:nvSpPr>
            <p:cNvPr id="303111" name="Rectangle 7"/>
            <p:cNvSpPr>
              <a:spLocks noChangeArrowheads="1"/>
            </p:cNvSpPr>
            <p:nvPr/>
          </p:nvSpPr>
          <p:spPr bwMode="auto">
            <a:xfrm>
              <a:off x="1720"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dirty="0">
                  <a:solidFill>
                    <a:srgbClr val="000000"/>
                  </a:solidFill>
                  <a:effectLst/>
                  <a:latin typeface="Trebuchet MS" pitchFamily="34" charset="0"/>
                  <a:cs typeface="Arial" pitchFamily="34" charset="0"/>
                </a:rPr>
                <a:t>2</a:t>
              </a:r>
            </a:p>
          </p:txBody>
        </p:sp>
        <p:sp>
          <p:nvSpPr>
            <p:cNvPr id="303112" name="Rectangle 8"/>
            <p:cNvSpPr>
              <a:spLocks noChangeArrowheads="1"/>
            </p:cNvSpPr>
            <p:nvPr/>
          </p:nvSpPr>
          <p:spPr bwMode="auto">
            <a:xfrm>
              <a:off x="1958"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3</a:t>
              </a:r>
            </a:p>
          </p:txBody>
        </p:sp>
        <p:sp>
          <p:nvSpPr>
            <p:cNvPr id="303113" name="Rectangle 9"/>
            <p:cNvSpPr>
              <a:spLocks noChangeArrowheads="1"/>
            </p:cNvSpPr>
            <p:nvPr/>
          </p:nvSpPr>
          <p:spPr bwMode="auto">
            <a:xfrm>
              <a:off x="2195"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4</a:t>
              </a:r>
            </a:p>
          </p:txBody>
        </p:sp>
        <p:sp>
          <p:nvSpPr>
            <p:cNvPr id="303114" name="Rectangle 10"/>
            <p:cNvSpPr>
              <a:spLocks noChangeArrowheads="1"/>
            </p:cNvSpPr>
            <p:nvPr/>
          </p:nvSpPr>
          <p:spPr bwMode="auto">
            <a:xfrm>
              <a:off x="2433"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5</a:t>
              </a:r>
            </a:p>
          </p:txBody>
        </p:sp>
        <p:sp>
          <p:nvSpPr>
            <p:cNvPr id="303115" name="Rectangle 11"/>
            <p:cNvSpPr>
              <a:spLocks noChangeArrowheads="1"/>
            </p:cNvSpPr>
            <p:nvPr/>
          </p:nvSpPr>
          <p:spPr bwMode="auto">
            <a:xfrm>
              <a:off x="2670"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6</a:t>
              </a:r>
            </a:p>
          </p:txBody>
        </p:sp>
        <p:sp>
          <p:nvSpPr>
            <p:cNvPr id="303116" name="Rectangle 12"/>
            <p:cNvSpPr>
              <a:spLocks noChangeArrowheads="1"/>
            </p:cNvSpPr>
            <p:nvPr/>
          </p:nvSpPr>
          <p:spPr bwMode="auto">
            <a:xfrm>
              <a:off x="2908"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7</a:t>
              </a:r>
            </a:p>
          </p:txBody>
        </p:sp>
        <p:sp>
          <p:nvSpPr>
            <p:cNvPr id="303117" name="Text Box 13"/>
            <p:cNvSpPr txBox="1">
              <a:spLocks noChangeArrowheads="1"/>
            </p:cNvSpPr>
            <p:nvPr/>
          </p:nvSpPr>
          <p:spPr bwMode="auto">
            <a:xfrm>
              <a:off x="521" y="1854"/>
              <a:ext cx="873" cy="606"/>
            </a:xfrm>
            <a:prstGeom prst="rect">
              <a:avLst/>
            </a:prstGeom>
            <a:noFill/>
            <a:ln w="9525">
              <a:noFill/>
              <a:miter lim="800000"/>
              <a:headEnd/>
              <a:tailEnd/>
            </a:ln>
            <a:effectLst/>
          </p:spPr>
          <p:txBody>
            <a:bodyPr>
              <a:spAutoFit/>
            </a:bodyPr>
            <a:lstStyle/>
            <a:p>
              <a:pPr>
                <a:spcBef>
                  <a:spcPct val="50000"/>
                </a:spcBef>
              </a:pPr>
              <a:r>
                <a:rPr lang="en-US" sz="1200" dirty="0">
                  <a:solidFill>
                    <a:schemeClr val="tx2"/>
                  </a:solidFill>
                  <a:effectLst/>
                  <a:latin typeface="Trebuchet MS" pitchFamily="34" charset="0"/>
                  <a:cs typeface="Arial" pitchFamily="34" charset="0"/>
                </a:rPr>
                <a:t>Frame:</a:t>
              </a:r>
            </a:p>
            <a:p>
              <a:pPr>
                <a:spcBef>
                  <a:spcPct val="50000"/>
                </a:spcBef>
              </a:pPr>
              <a:r>
                <a:rPr lang="en-US" sz="1200" dirty="0">
                  <a:solidFill>
                    <a:schemeClr val="tx2"/>
                  </a:solidFill>
                  <a:effectLst/>
                  <a:latin typeface="Trebuchet MS" pitchFamily="34" charset="0"/>
                  <a:cs typeface="Arial" pitchFamily="34" charset="0"/>
                </a:rPr>
                <a:t>Micro-Frame:</a:t>
              </a:r>
            </a:p>
            <a:p>
              <a:pPr>
                <a:spcBef>
                  <a:spcPct val="50000"/>
                </a:spcBef>
              </a:pPr>
              <a:r>
                <a:rPr lang="en-US" sz="1200" dirty="0">
                  <a:solidFill>
                    <a:schemeClr val="tx2"/>
                  </a:solidFill>
                  <a:effectLst/>
                  <a:latin typeface="Trebuchet MS" pitchFamily="34" charset="0"/>
                  <a:cs typeface="Arial" pitchFamily="34" charset="0"/>
                </a:rPr>
                <a:t>Bus Activity:</a:t>
              </a:r>
            </a:p>
          </p:txBody>
        </p:sp>
        <p:sp>
          <p:nvSpPr>
            <p:cNvPr id="303118" name="Rectangle 14"/>
            <p:cNvSpPr>
              <a:spLocks noChangeArrowheads="1"/>
            </p:cNvSpPr>
            <p:nvPr/>
          </p:nvSpPr>
          <p:spPr bwMode="auto">
            <a:xfrm>
              <a:off x="3137"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0</a:t>
              </a:r>
            </a:p>
          </p:txBody>
        </p:sp>
        <p:sp>
          <p:nvSpPr>
            <p:cNvPr id="303119" name="Rectangle 15"/>
            <p:cNvSpPr>
              <a:spLocks noChangeArrowheads="1"/>
            </p:cNvSpPr>
            <p:nvPr/>
          </p:nvSpPr>
          <p:spPr bwMode="auto">
            <a:xfrm>
              <a:off x="3375"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1</a:t>
              </a:r>
            </a:p>
          </p:txBody>
        </p:sp>
        <p:sp>
          <p:nvSpPr>
            <p:cNvPr id="303120" name="Rectangle 16"/>
            <p:cNvSpPr>
              <a:spLocks noChangeArrowheads="1"/>
            </p:cNvSpPr>
            <p:nvPr/>
          </p:nvSpPr>
          <p:spPr bwMode="auto">
            <a:xfrm>
              <a:off x="3612"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2</a:t>
              </a:r>
            </a:p>
          </p:txBody>
        </p:sp>
        <p:sp>
          <p:nvSpPr>
            <p:cNvPr id="303121" name="Rectangle 17"/>
            <p:cNvSpPr>
              <a:spLocks noChangeArrowheads="1"/>
            </p:cNvSpPr>
            <p:nvPr/>
          </p:nvSpPr>
          <p:spPr bwMode="auto">
            <a:xfrm>
              <a:off x="3850"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3</a:t>
              </a:r>
            </a:p>
          </p:txBody>
        </p:sp>
        <p:sp>
          <p:nvSpPr>
            <p:cNvPr id="303122" name="Rectangle 18"/>
            <p:cNvSpPr>
              <a:spLocks noChangeArrowheads="1"/>
            </p:cNvSpPr>
            <p:nvPr/>
          </p:nvSpPr>
          <p:spPr bwMode="auto">
            <a:xfrm>
              <a:off x="4087"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4</a:t>
              </a:r>
            </a:p>
          </p:txBody>
        </p:sp>
        <p:sp>
          <p:nvSpPr>
            <p:cNvPr id="303123" name="Rectangle 19"/>
            <p:cNvSpPr>
              <a:spLocks noChangeArrowheads="1"/>
            </p:cNvSpPr>
            <p:nvPr/>
          </p:nvSpPr>
          <p:spPr bwMode="auto">
            <a:xfrm>
              <a:off x="4325"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5</a:t>
              </a:r>
            </a:p>
          </p:txBody>
        </p:sp>
        <p:sp>
          <p:nvSpPr>
            <p:cNvPr id="303124" name="Rectangle 20"/>
            <p:cNvSpPr>
              <a:spLocks noChangeArrowheads="1"/>
            </p:cNvSpPr>
            <p:nvPr/>
          </p:nvSpPr>
          <p:spPr bwMode="auto">
            <a:xfrm>
              <a:off x="4562" y="206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6</a:t>
              </a:r>
            </a:p>
          </p:txBody>
        </p:sp>
        <p:sp>
          <p:nvSpPr>
            <p:cNvPr id="303125" name="Rectangle 21"/>
            <p:cNvSpPr>
              <a:spLocks noChangeArrowheads="1"/>
            </p:cNvSpPr>
            <p:nvPr/>
          </p:nvSpPr>
          <p:spPr bwMode="auto">
            <a:xfrm>
              <a:off x="4800" y="206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7</a:t>
              </a:r>
            </a:p>
          </p:txBody>
        </p:sp>
        <p:sp>
          <p:nvSpPr>
            <p:cNvPr id="303126" name="Rectangle 22"/>
            <p:cNvSpPr>
              <a:spLocks noChangeArrowheads="1"/>
            </p:cNvSpPr>
            <p:nvPr/>
          </p:nvSpPr>
          <p:spPr bwMode="auto">
            <a:xfrm>
              <a:off x="1245" y="1824"/>
              <a:ext cx="1892" cy="240"/>
            </a:xfrm>
            <a:prstGeom prst="rect">
              <a:avLst/>
            </a:prstGeom>
            <a:solidFill>
              <a:srgbClr val="00FF00"/>
            </a:solidFill>
            <a:ln w="9525">
              <a:solidFill>
                <a:schemeClr val="tx1"/>
              </a:solidFill>
              <a:miter lim="800000"/>
              <a:headEnd/>
              <a:tailEnd/>
            </a:ln>
            <a:effectLst/>
          </p:spPr>
          <p:txBody>
            <a:bodyPr wrap="none" anchor="ctr"/>
            <a:lstStyle/>
            <a:p>
              <a:pPr algn="ctr"/>
              <a:r>
                <a:rPr lang="en-US" dirty="0">
                  <a:solidFill>
                    <a:srgbClr val="000000"/>
                  </a:solidFill>
                  <a:effectLst/>
                  <a:latin typeface="Trebuchet MS" pitchFamily="34" charset="0"/>
                  <a:cs typeface="Arial" pitchFamily="34" charset="0"/>
                </a:rPr>
                <a:t>Frame 0</a:t>
              </a:r>
            </a:p>
          </p:txBody>
        </p:sp>
        <p:sp>
          <p:nvSpPr>
            <p:cNvPr id="303127" name="Rectangle 23"/>
            <p:cNvSpPr>
              <a:spLocks noChangeArrowheads="1"/>
            </p:cNvSpPr>
            <p:nvPr/>
          </p:nvSpPr>
          <p:spPr bwMode="auto">
            <a:xfrm>
              <a:off x="3135" y="1824"/>
              <a:ext cx="1902" cy="240"/>
            </a:xfrm>
            <a:prstGeom prst="rect">
              <a:avLst/>
            </a:prstGeom>
            <a:solidFill>
              <a:srgbClr val="66FFFF"/>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Frame 1</a:t>
              </a:r>
            </a:p>
          </p:txBody>
        </p:sp>
        <p:sp>
          <p:nvSpPr>
            <p:cNvPr id="303128" name="Rectangle 24"/>
            <p:cNvSpPr>
              <a:spLocks noChangeArrowheads="1"/>
            </p:cNvSpPr>
            <p:nvPr/>
          </p:nvSpPr>
          <p:spPr bwMode="auto">
            <a:xfrm>
              <a:off x="1483"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29" name="Rectangle 25"/>
            <p:cNvSpPr>
              <a:spLocks noChangeArrowheads="1"/>
            </p:cNvSpPr>
            <p:nvPr/>
          </p:nvSpPr>
          <p:spPr bwMode="auto">
            <a:xfrm>
              <a:off x="1720"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0" name="Rectangle 26"/>
            <p:cNvSpPr>
              <a:spLocks noChangeArrowheads="1"/>
            </p:cNvSpPr>
            <p:nvPr/>
          </p:nvSpPr>
          <p:spPr bwMode="auto">
            <a:xfrm>
              <a:off x="1245" y="2232"/>
              <a:ext cx="62" cy="312"/>
            </a:xfrm>
            <a:prstGeom prst="rect">
              <a:avLst/>
            </a:prstGeom>
            <a:solidFill>
              <a:srgbClr val="FF0000"/>
            </a:solidFill>
            <a:ln w="9525">
              <a:noFill/>
              <a:miter lim="800000"/>
              <a:headEnd/>
              <a:tailEnd/>
            </a:ln>
            <a:effectLst/>
          </p:spPr>
          <p:txBody>
            <a:bodyPr wrap="none" anchor="ctr"/>
            <a:lstStyle/>
            <a:p>
              <a:endParaRPr lang="en-US">
                <a:latin typeface="Trebuchet MS" pitchFamily="34" charset="0"/>
              </a:endParaRPr>
            </a:p>
          </p:txBody>
        </p:sp>
        <p:sp>
          <p:nvSpPr>
            <p:cNvPr id="303131" name="Rectangle 27"/>
            <p:cNvSpPr>
              <a:spLocks noChangeArrowheads="1"/>
            </p:cNvSpPr>
            <p:nvPr/>
          </p:nvSpPr>
          <p:spPr bwMode="auto">
            <a:xfrm>
              <a:off x="2196"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2" name="Rectangle 28"/>
            <p:cNvSpPr>
              <a:spLocks noChangeArrowheads="1"/>
            </p:cNvSpPr>
            <p:nvPr/>
          </p:nvSpPr>
          <p:spPr bwMode="auto">
            <a:xfrm>
              <a:off x="2433"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3" name="Rectangle 29"/>
            <p:cNvSpPr>
              <a:spLocks noChangeArrowheads="1"/>
            </p:cNvSpPr>
            <p:nvPr/>
          </p:nvSpPr>
          <p:spPr bwMode="auto">
            <a:xfrm>
              <a:off x="1958"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4" name="Rectangle 30"/>
            <p:cNvSpPr>
              <a:spLocks noChangeArrowheads="1"/>
            </p:cNvSpPr>
            <p:nvPr/>
          </p:nvSpPr>
          <p:spPr bwMode="auto">
            <a:xfrm>
              <a:off x="2908"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5" name="Rectangle 31"/>
            <p:cNvSpPr>
              <a:spLocks noChangeArrowheads="1"/>
            </p:cNvSpPr>
            <p:nvPr/>
          </p:nvSpPr>
          <p:spPr bwMode="auto">
            <a:xfrm>
              <a:off x="3145"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6" name="Rectangle 32"/>
            <p:cNvSpPr>
              <a:spLocks noChangeArrowheads="1"/>
            </p:cNvSpPr>
            <p:nvPr/>
          </p:nvSpPr>
          <p:spPr bwMode="auto">
            <a:xfrm>
              <a:off x="2670"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7" name="Rectangle 33"/>
            <p:cNvSpPr>
              <a:spLocks noChangeArrowheads="1"/>
            </p:cNvSpPr>
            <p:nvPr/>
          </p:nvSpPr>
          <p:spPr bwMode="auto">
            <a:xfrm>
              <a:off x="3621"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8" name="Rectangle 34"/>
            <p:cNvSpPr>
              <a:spLocks noChangeArrowheads="1"/>
            </p:cNvSpPr>
            <p:nvPr/>
          </p:nvSpPr>
          <p:spPr bwMode="auto">
            <a:xfrm>
              <a:off x="3858"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39" name="Rectangle 35"/>
            <p:cNvSpPr>
              <a:spLocks noChangeArrowheads="1"/>
            </p:cNvSpPr>
            <p:nvPr/>
          </p:nvSpPr>
          <p:spPr bwMode="auto">
            <a:xfrm>
              <a:off x="3383"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40" name="Rectangle 36"/>
            <p:cNvSpPr>
              <a:spLocks noChangeArrowheads="1"/>
            </p:cNvSpPr>
            <p:nvPr/>
          </p:nvSpPr>
          <p:spPr bwMode="auto">
            <a:xfrm>
              <a:off x="4327"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41" name="Rectangle 37"/>
            <p:cNvSpPr>
              <a:spLocks noChangeArrowheads="1"/>
            </p:cNvSpPr>
            <p:nvPr/>
          </p:nvSpPr>
          <p:spPr bwMode="auto">
            <a:xfrm>
              <a:off x="4564"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42" name="Rectangle 38"/>
            <p:cNvSpPr>
              <a:spLocks noChangeArrowheads="1"/>
            </p:cNvSpPr>
            <p:nvPr/>
          </p:nvSpPr>
          <p:spPr bwMode="auto">
            <a:xfrm>
              <a:off x="4089"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43" name="Rectangle 39"/>
            <p:cNvSpPr>
              <a:spLocks noChangeArrowheads="1"/>
            </p:cNvSpPr>
            <p:nvPr/>
          </p:nvSpPr>
          <p:spPr bwMode="auto">
            <a:xfrm>
              <a:off x="4802" y="2232"/>
              <a:ext cx="62" cy="312"/>
            </a:xfrm>
            <a:prstGeom prst="rect">
              <a:avLst/>
            </a:prstGeom>
            <a:solidFill>
              <a:srgbClr val="FFFF00"/>
            </a:solidFill>
            <a:ln w="9525">
              <a:noFill/>
              <a:miter lim="800000"/>
              <a:headEnd/>
              <a:tailEnd/>
            </a:ln>
            <a:effectLst/>
          </p:spPr>
          <p:txBody>
            <a:bodyPr wrap="none" anchor="ctr"/>
            <a:lstStyle/>
            <a:p>
              <a:endParaRPr lang="en-US">
                <a:latin typeface="Trebuchet MS" pitchFamily="34" charset="0"/>
              </a:endParaRPr>
            </a:p>
          </p:txBody>
        </p:sp>
        <p:sp>
          <p:nvSpPr>
            <p:cNvPr id="303144" name="Line 40"/>
            <p:cNvSpPr>
              <a:spLocks noChangeShapeType="1"/>
            </p:cNvSpPr>
            <p:nvPr/>
          </p:nvSpPr>
          <p:spPr bwMode="auto">
            <a:xfrm>
              <a:off x="5085" y="2208"/>
              <a:ext cx="432" cy="0"/>
            </a:xfrm>
            <a:prstGeom prst="line">
              <a:avLst/>
            </a:prstGeom>
            <a:noFill/>
            <a:ln w="57150" cap="rnd">
              <a:solidFill>
                <a:srgbClr val="FFFF00"/>
              </a:solidFill>
              <a:prstDash val="sysDot"/>
              <a:round/>
              <a:headEnd/>
              <a:tailEnd type="triangle" w="med" len="med"/>
            </a:ln>
            <a:effectLst/>
          </p:spPr>
          <p:txBody>
            <a:bodyPr/>
            <a:lstStyle/>
            <a:p>
              <a:endParaRPr lang="en-US">
                <a:latin typeface="Trebuchet MS" pitchFamily="34" charset="0"/>
              </a:endParaRPr>
            </a:p>
          </p:txBody>
        </p:sp>
        <p:sp>
          <p:nvSpPr>
            <p:cNvPr id="303145" name="Rectangle 41"/>
            <p:cNvSpPr>
              <a:spLocks noChangeArrowheads="1"/>
            </p:cNvSpPr>
            <p:nvPr/>
          </p:nvSpPr>
          <p:spPr bwMode="auto">
            <a:xfrm>
              <a:off x="1245"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0</a:t>
              </a:r>
            </a:p>
          </p:txBody>
        </p:sp>
        <p:sp>
          <p:nvSpPr>
            <p:cNvPr id="303146" name="Rectangle 42"/>
            <p:cNvSpPr>
              <a:spLocks noChangeArrowheads="1"/>
            </p:cNvSpPr>
            <p:nvPr/>
          </p:nvSpPr>
          <p:spPr bwMode="auto">
            <a:xfrm>
              <a:off x="1483"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1</a:t>
              </a:r>
            </a:p>
          </p:txBody>
        </p:sp>
        <p:sp>
          <p:nvSpPr>
            <p:cNvPr id="303147" name="Rectangle 43"/>
            <p:cNvSpPr>
              <a:spLocks noChangeArrowheads="1"/>
            </p:cNvSpPr>
            <p:nvPr/>
          </p:nvSpPr>
          <p:spPr bwMode="auto">
            <a:xfrm>
              <a:off x="1720"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2</a:t>
              </a:r>
            </a:p>
          </p:txBody>
        </p:sp>
        <p:sp>
          <p:nvSpPr>
            <p:cNvPr id="303148" name="Rectangle 44"/>
            <p:cNvSpPr>
              <a:spLocks noChangeArrowheads="1"/>
            </p:cNvSpPr>
            <p:nvPr/>
          </p:nvSpPr>
          <p:spPr bwMode="auto">
            <a:xfrm>
              <a:off x="1958"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3</a:t>
              </a:r>
            </a:p>
          </p:txBody>
        </p:sp>
        <p:sp>
          <p:nvSpPr>
            <p:cNvPr id="303149" name="Rectangle 45"/>
            <p:cNvSpPr>
              <a:spLocks noChangeArrowheads="1"/>
            </p:cNvSpPr>
            <p:nvPr/>
          </p:nvSpPr>
          <p:spPr bwMode="auto">
            <a:xfrm>
              <a:off x="2195"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4</a:t>
              </a:r>
            </a:p>
          </p:txBody>
        </p:sp>
        <p:sp>
          <p:nvSpPr>
            <p:cNvPr id="303150" name="Rectangle 46"/>
            <p:cNvSpPr>
              <a:spLocks noChangeArrowheads="1"/>
            </p:cNvSpPr>
            <p:nvPr/>
          </p:nvSpPr>
          <p:spPr bwMode="auto">
            <a:xfrm>
              <a:off x="2433"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5</a:t>
              </a:r>
            </a:p>
          </p:txBody>
        </p:sp>
        <p:sp>
          <p:nvSpPr>
            <p:cNvPr id="303151" name="Rectangle 47"/>
            <p:cNvSpPr>
              <a:spLocks noChangeArrowheads="1"/>
            </p:cNvSpPr>
            <p:nvPr/>
          </p:nvSpPr>
          <p:spPr bwMode="auto">
            <a:xfrm>
              <a:off x="2670"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6</a:t>
              </a:r>
            </a:p>
          </p:txBody>
        </p:sp>
        <p:sp>
          <p:nvSpPr>
            <p:cNvPr id="303152" name="Rectangle 48"/>
            <p:cNvSpPr>
              <a:spLocks noChangeArrowheads="1"/>
            </p:cNvSpPr>
            <p:nvPr/>
          </p:nvSpPr>
          <p:spPr bwMode="auto">
            <a:xfrm>
              <a:off x="2908"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7</a:t>
              </a:r>
            </a:p>
          </p:txBody>
        </p:sp>
        <p:sp>
          <p:nvSpPr>
            <p:cNvPr id="303153" name="Rectangle 49"/>
            <p:cNvSpPr>
              <a:spLocks noChangeArrowheads="1"/>
            </p:cNvSpPr>
            <p:nvPr/>
          </p:nvSpPr>
          <p:spPr bwMode="auto">
            <a:xfrm>
              <a:off x="3137"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0</a:t>
              </a:r>
            </a:p>
          </p:txBody>
        </p:sp>
        <p:sp>
          <p:nvSpPr>
            <p:cNvPr id="303154" name="Rectangle 50"/>
            <p:cNvSpPr>
              <a:spLocks noChangeArrowheads="1"/>
            </p:cNvSpPr>
            <p:nvPr/>
          </p:nvSpPr>
          <p:spPr bwMode="auto">
            <a:xfrm>
              <a:off x="3375"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1</a:t>
              </a:r>
            </a:p>
          </p:txBody>
        </p:sp>
        <p:sp>
          <p:nvSpPr>
            <p:cNvPr id="303155" name="Rectangle 51"/>
            <p:cNvSpPr>
              <a:spLocks noChangeArrowheads="1"/>
            </p:cNvSpPr>
            <p:nvPr/>
          </p:nvSpPr>
          <p:spPr bwMode="auto">
            <a:xfrm>
              <a:off x="3612"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2</a:t>
              </a:r>
            </a:p>
          </p:txBody>
        </p:sp>
        <p:sp>
          <p:nvSpPr>
            <p:cNvPr id="303156" name="Rectangle 52"/>
            <p:cNvSpPr>
              <a:spLocks noChangeArrowheads="1"/>
            </p:cNvSpPr>
            <p:nvPr/>
          </p:nvSpPr>
          <p:spPr bwMode="auto">
            <a:xfrm>
              <a:off x="3850"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3</a:t>
              </a:r>
            </a:p>
          </p:txBody>
        </p:sp>
        <p:sp>
          <p:nvSpPr>
            <p:cNvPr id="303157" name="Rectangle 53"/>
            <p:cNvSpPr>
              <a:spLocks noChangeArrowheads="1"/>
            </p:cNvSpPr>
            <p:nvPr/>
          </p:nvSpPr>
          <p:spPr bwMode="auto">
            <a:xfrm>
              <a:off x="4087"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4</a:t>
              </a:r>
            </a:p>
          </p:txBody>
        </p:sp>
        <p:sp>
          <p:nvSpPr>
            <p:cNvPr id="303158" name="Rectangle 54"/>
            <p:cNvSpPr>
              <a:spLocks noChangeArrowheads="1"/>
            </p:cNvSpPr>
            <p:nvPr/>
          </p:nvSpPr>
          <p:spPr bwMode="auto">
            <a:xfrm>
              <a:off x="4325"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5</a:t>
              </a:r>
            </a:p>
          </p:txBody>
        </p:sp>
        <p:sp>
          <p:nvSpPr>
            <p:cNvPr id="303159" name="Rectangle 55"/>
            <p:cNvSpPr>
              <a:spLocks noChangeArrowheads="1"/>
            </p:cNvSpPr>
            <p:nvPr/>
          </p:nvSpPr>
          <p:spPr bwMode="auto">
            <a:xfrm>
              <a:off x="4562" y="3024"/>
              <a:ext cx="238"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6</a:t>
              </a:r>
            </a:p>
          </p:txBody>
        </p:sp>
        <p:sp>
          <p:nvSpPr>
            <p:cNvPr id="303160" name="Rectangle 56"/>
            <p:cNvSpPr>
              <a:spLocks noChangeArrowheads="1"/>
            </p:cNvSpPr>
            <p:nvPr/>
          </p:nvSpPr>
          <p:spPr bwMode="auto">
            <a:xfrm>
              <a:off x="4800" y="3024"/>
              <a:ext cx="237" cy="168"/>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7</a:t>
              </a:r>
            </a:p>
          </p:txBody>
        </p:sp>
        <p:sp>
          <p:nvSpPr>
            <p:cNvPr id="303161" name="Rectangle 57"/>
            <p:cNvSpPr>
              <a:spLocks noChangeArrowheads="1"/>
            </p:cNvSpPr>
            <p:nvPr/>
          </p:nvSpPr>
          <p:spPr bwMode="auto">
            <a:xfrm>
              <a:off x="1245" y="2784"/>
              <a:ext cx="1892" cy="240"/>
            </a:xfrm>
            <a:prstGeom prst="rect">
              <a:avLst/>
            </a:prstGeom>
            <a:solidFill>
              <a:srgbClr val="00FF00"/>
            </a:solidFill>
            <a:ln w="9525">
              <a:solidFill>
                <a:schemeClr val="tx1"/>
              </a:solidFill>
              <a:miter lim="800000"/>
              <a:headEnd/>
              <a:tailEnd/>
            </a:ln>
            <a:effectLst/>
          </p:spPr>
          <p:txBody>
            <a:bodyPr wrap="none" anchor="ctr"/>
            <a:lstStyle/>
            <a:p>
              <a:pPr algn="ctr"/>
              <a:r>
                <a:rPr lang="en-US" dirty="0">
                  <a:solidFill>
                    <a:srgbClr val="000000"/>
                  </a:solidFill>
                  <a:effectLst/>
                  <a:latin typeface="Trebuchet MS" pitchFamily="34" charset="0"/>
                  <a:cs typeface="Arial" pitchFamily="34" charset="0"/>
                </a:rPr>
                <a:t>Frame 0</a:t>
              </a:r>
            </a:p>
          </p:txBody>
        </p:sp>
        <p:sp>
          <p:nvSpPr>
            <p:cNvPr id="303162" name="Rectangle 58"/>
            <p:cNvSpPr>
              <a:spLocks noChangeArrowheads="1"/>
            </p:cNvSpPr>
            <p:nvPr/>
          </p:nvSpPr>
          <p:spPr bwMode="auto">
            <a:xfrm>
              <a:off x="3135" y="2784"/>
              <a:ext cx="1902" cy="240"/>
            </a:xfrm>
            <a:prstGeom prst="rect">
              <a:avLst/>
            </a:prstGeom>
            <a:solidFill>
              <a:srgbClr val="66FFFF"/>
            </a:solidFill>
            <a:ln w="9525">
              <a:solidFill>
                <a:schemeClr val="tx1"/>
              </a:solidFill>
              <a:miter lim="800000"/>
              <a:headEnd/>
              <a:tailEnd/>
            </a:ln>
            <a:effectLst/>
          </p:spPr>
          <p:txBody>
            <a:bodyPr wrap="none" anchor="ctr"/>
            <a:lstStyle/>
            <a:p>
              <a:pPr algn="ctr"/>
              <a:r>
                <a:rPr lang="en-US">
                  <a:solidFill>
                    <a:srgbClr val="000000"/>
                  </a:solidFill>
                  <a:effectLst/>
                  <a:latin typeface="Trebuchet MS" pitchFamily="34" charset="0"/>
                  <a:cs typeface="Arial" pitchFamily="34" charset="0"/>
                </a:rPr>
                <a:t>Frame 1</a:t>
              </a:r>
            </a:p>
          </p:txBody>
        </p:sp>
        <p:sp>
          <p:nvSpPr>
            <p:cNvPr id="303163" name="Rectangle 59"/>
            <p:cNvSpPr>
              <a:spLocks noChangeArrowheads="1"/>
            </p:cNvSpPr>
            <p:nvPr/>
          </p:nvSpPr>
          <p:spPr bwMode="auto">
            <a:xfrm>
              <a:off x="1250" y="3192"/>
              <a:ext cx="197" cy="312"/>
            </a:xfrm>
            <a:prstGeom prst="rect">
              <a:avLst/>
            </a:prstGeom>
            <a:solidFill>
              <a:srgbClr val="FF0000"/>
            </a:solidFill>
            <a:ln w="9525">
              <a:noFill/>
              <a:miter lim="800000"/>
              <a:headEnd/>
              <a:tailEnd/>
            </a:ln>
            <a:effectLst/>
          </p:spPr>
          <p:txBody>
            <a:bodyPr wrap="none" anchor="ctr"/>
            <a:lstStyle/>
            <a:p>
              <a:endParaRPr lang="en-US">
                <a:latin typeface="Trebuchet MS" pitchFamily="34" charset="0"/>
              </a:endParaRPr>
            </a:p>
          </p:txBody>
        </p:sp>
        <p:sp>
          <p:nvSpPr>
            <p:cNvPr id="303164" name="Rectangle 60"/>
            <p:cNvSpPr>
              <a:spLocks noChangeArrowheads="1"/>
            </p:cNvSpPr>
            <p:nvPr/>
          </p:nvSpPr>
          <p:spPr bwMode="auto">
            <a:xfrm>
              <a:off x="4034" y="3528"/>
              <a:ext cx="162" cy="216"/>
            </a:xfrm>
            <a:prstGeom prst="rect">
              <a:avLst/>
            </a:prstGeom>
            <a:solidFill>
              <a:srgbClr val="FF0000"/>
            </a:solidFill>
            <a:ln w="9525">
              <a:noFill/>
              <a:miter lim="800000"/>
              <a:headEnd/>
              <a:tailEnd/>
            </a:ln>
            <a:effectLst/>
          </p:spPr>
          <p:txBody>
            <a:bodyPr wrap="none" anchor="ctr"/>
            <a:lstStyle/>
            <a:p>
              <a:endParaRPr lang="en-US">
                <a:latin typeface="Trebuchet MS" pitchFamily="34" charset="0"/>
              </a:endParaRPr>
            </a:p>
          </p:txBody>
        </p:sp>
        <p:sp>
          <p:nvSpPr>
            <p:cNvPr id="303165" name="Text Box 61"/>
            <p:cNvSpPr txBox="1">
              <a:spLocks noChangeArrowheads="1"/>
            </p:cNvSpPr>
            <p:nvPr/>
          </p:nvSpPr>
          <p:spPr bwMode="auto">
            <a:xfrm>
              <a:off x="4176" y="3528"/>
              <a:ext cx="1154" cy="224"/>
            </a:xfrm>
            <a:prstGeom prst="rect">
              <a:avLst/>
            </a:prstGeom>
            <a:noFill/>
            <a:ln w="9525">
              <a:noFill/>
              <a:miter lim="800000"/>
              <a:headEnd/>
              <a:tailEnd/>
            </a:ln>
            <a:effectLst/>
          </p:spPr>
          <p:txBody>
            <a:bodyPr>
              <a:spAutoFit/>
            </a:bodyPr>
            <a:lstStyle/>
            <a:p>
              <a:pPr>
                <a:spcBef>
                  <a:spcPct val="50000"/>
                </a:spcBef>
              </a:pPr>
              <a:r>
                <a:rPr lang="en-US" sz="1400" dirty="0">
                  <a:solidFill>
                    <a:schemeClr val="tx2"/>
                  </a:solidFill>
                  <a:effectLst/>
                  <a:latin typeface="Trebuchet MS" pitchFamily="34" charset="0"/>
                  <a:cs typeface="Arial" pitchFamily="34" charset="0"/>
                </a:rPr>
                <a:t>= actual USB traffic</a:t>
              </a:r>
            </a:p>
          </p:txBody>
        </p:sp>
        <p:sp>
          <p:nvSpPr>
            <p:cNvPr id="303166" name="Rectangle 62" descr="Dark upward diagonal"/>
            <p:cNvSpPr>
              <a:spLocks noChangeArrowheads="1"/>
            </p:cNvSpPr>
            <p:nvPr/>
          </p:nvSpPr>
          <p:spPr bwMode="auto">
            <a:xfrm>
              <a:off x="3145" y="3192"/>
              <a:ext cx="62" cy="312"/>
            </a:xfrm>
            <a:prstGeom prst="rect">
              <a:avLst/>
            </a:prstGeom>
            <a:pattFill prst="dkUpDiag">
              <a:fgClr>
                <a:srgbClr val="FF0000"/>
              </a:fgClr>
              <a:bgClr>
                <a:schemeClr val="bg1"/>
              </a:bgClr>
            </a:pattFill>
            <a:ln w="9525">
              <a:noFill/>
              <a:miter lim="800000"/>
              <a:headEnd/>
              <a:tailEnd/>
            </a:ln>
            <a:effectLst/>
          </p:spPr>
          <p:txBody>
            <a:bodyPr wrap="none" anchor="ctr"/>
            <a:lstStyle/>
            <a:p>
              <a:endParaRPr lang="en-US">
                <a:latin typeface="Trebuchet MS" pitchFamily="34" charset="0"/>
              </a:endParaRPr>
            </a:p>
          </p:txBody>
        </p:sp>
        <p:sp>
          <p:nvSpPr>
            <p:cNvPr id="303167" name="Line 63"/>
            <p:cNvSpPr>
              <a:spLocks noChangeShapeType="1"/>
            </p:cNvSpPr>
            <p:nvPr/>
          </p:nvSpPr>
          <p:spPr bwMode="auto">
            <a:xfrm flipH="1">
              <a:off x="1472" y="3360"/>
              <a:ext cx="1602" cy="0"/>
            </a:xfrm>
            <a:prstGeom prst="line">
              <a:avLst/>
            </a:prstGeom>
            <a:noFill/>
            <a:ln w="38100" cap="rnd">
              <a:solidFill>
                <a:srgbClr val="FF0000"/>
              </a:solidFill>
              <a:prstDash val="sysDot"/>
              <a:round/>
              <a:headEnd/>
              <a:tailEnd type="triangle" w="med" len="med"/>
            </a:ln>
            <a:effectLst/>
          </p:spPr>
          <p:txBody>
            <a:bodyPr/>
            <a:lstStyle/>
            <a:p>
              <a:endParaRPr lang="en-US">
                <a:latin typeface="Trebuchet MS" pitchFamily="34" charset="0"/>
              </a:endParaRPr>
            </a:p>
          </p:txBody>
        </p:sp>
        <p:sp>
          <p:nvSpPr>
            <p:cNvPr id="303168" name="Text Box 64"/>
            <p:cNvSpPr txBox="1">
              <a:spLocks noChangeArrowheads="1"/>
            </p:cNvSpPr>
            <p:nvPr/>
          </p:nvSpPr>
          <p:spPr bwMode="auto">
            <a:xfrm>
              <a:off x="1634" y="3372"/>
              <a:ext cx="1367" cy="382"/>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tx2"/>
                  </a:solidFill>
                  <a:effectLst/>
                  <a:latin typeface="Trebuchet MS" pitchFamily="34" charset="0"/>
                  <a:cs typeface="Arial" pitchFamily="34" charset="0"/>
                </a:rPr>
                <a:t>Frame 1 traffic </a:t>
              </a:r>
              <a:r>
                <a:rPr lang="en-US" sz="1400" dirty="0" err="1">
                  <a:solidFill>
                    <a:schemeClr val="tx2"/>
                  </a:solidFill>
                  <a:effectLst/>
                  <a:latin typeface="Trebuchet MS" pitchFamily="34" charset="0"/>
                  <a:cs typeface="Arial" pitchFamily="34" charset="0"/>
                </a:rPr>
                <a:t>prefetched</a:t>
              </a:r>
              <a:r>
                <a:rPr lang="en-US" sz="1400" dirty="0">
                  <a:solidFill>
                    <a:schemeClr val="tx2"/>
                  </a:solidFill>
                  <a:effectLst/>
                  <a:latin typeface="Trebuchet MS" pitchFamily="34" charset="0"/>
                  <a:cs typeface="Arial" pitchFamily="34" charset="0"/>
                </a:rPr>
                <a:t> at frame 0</a:t>
              </a:r>
            </a:p>
          </p:txBody>
        </p:sp>
        <p:sp>
          <p:nvSpPr>
            <p:cNvPr id="303169" name="Text Box 65"/>
            <p:cNvSpPr txBox="1">
              <a:spLocks noChangeArrowheads="1"/>
            </p:cNvSpPr>
            <p:nvPr/>
          </p:nvSpPr>
          <p:spPr bwMode="auto">
            <a:xfrm>
              <a:off x="384" y="2592"/>
              <a:ext cx="1874" cy="202"/>
            </a:xfrm>
            <a:prstGeom prst="rect">
              <a:avLst/>
            </a:prstGeom>
            <a:noFill/>
            <a:ln w="9525">
              <a:noFill/>
              <a:miter lim="800000"/>
              <a:headEnd/>
              <a:tailEnd/>
            </a:ln>
            <a:effectLst/>
          </p:spPr>
          <p:txBody>
            <a:bodyPr>
              <a:spAutoFit/>
            </a:bodyPr>
            <a:lstStyle/>
            <a:p>
              <a:pPr>
                <a:spcBef>
                  <a:spcPct val="50000"/>
                </a:spcBef>
              </a:pPr>
              <a:r>
                <a:rPr lang="en-US" sz="1200" dirty="0">
                  <a:solidFill>
                    <a:schemeClr val="tx2"/>
                  </a:solidFill>
                  <a:effectLst/>
                  <a:latin typeface="Trebuchet MS" pitchFamily="34" charset="0"/>
                  <a:cs typeface="Arial" pitchFamily="34" charset="0"/>
                </a:rPr>
                <a:t>With </a:t>
              </a:r>
              <a:r>
                <a:rPr lang="en-US" sz="1200" dirty="0" err="1">
                  <a:solidFill>
                    <a:schemeClr val="tx2"/>
                  </a:solidFill>
                  <a:effectLst/>
                  <a:latin typeface="Trebuchet MS" pitchFamily="34" charset="0"/>
                  <a:cs typeface="Arial" pitchFamily="34" charset="0"/>
                </a:rPr>
                <a:t>Prefetch</a:t>
              </a:r>
              <a:r>
                <a:rPr lang="en-US" sz="1200" dirty="0">
                  <a:solidFill>
                    <a:schemeClr val="tx2"/>
                  </a:solidFill>
                  <a:effectLst/>
                  <a:latin typeface="Trebuchet MS" pitchFamily="34" charset="0"/>
                  <a:cs typeface="Arial" pitchFamily="34" charset="0"/>
                </a:rPr>
                <a:t> (simplified example):</a:t>
              </a:r>
            </a:p>
          </p:txBody>
        </p:sp>
        <p:sp>
          <p:nvSpPr>
            <p:cNvPr id="303170" name="Text Box 66"/>
            <p:cNvSpPr txBox="1">
              <a:spLocks noChangeArrowheads="1"/>
            </p:cNvSpPr>
            <p:nvPr/>
          </p:nvSpPr>
          <p:spPr bwMode="auto">
            <a:xfrm>
              <a:off x="434" y="1632"/>
              <a:ext cx="1874" cy="202"/>
            </a:xfrm>
            <a:prstGeom prst="rect">
              <a:avLst/>
            </a:prstGeom>
            <a:noFill/>
            <a:ln w="9525">
              <a:noFill/>
              <a:miter lim="800000"/>
              <a:headEnd/>
              <a:tailEnd/>
            </a:ln>
            <a:effectLst/>
          </p:spPr>
          <p:txBody>
            <a:bodyPr>
              <a:spAutoFit/>
            </a:bodyPr>
            <a:lstStyle/>
            <a:p>
              <a:pPr>
                <a:spcBef>
                  <a:spcPct val="50000"/>
                </a:spcBef>
              </a:pPr>
              <a:r>
                <a:rPr lang="en-US" sz="1200" dirty="0">
                  <a:solidFill>
                    <a:schemeClr val="tx2"/>
                  </a:solidFill>
                  <a:effectLst/>
                  <a:latin typeface="Trebuchet MS" pitchFamily="34" charset="0"/>
                  <a:cs typeface="Arial" pitchFamily="34" charset="0"/>
                </a:rPr>
                <a:t>Without </a:t>
              </a:r>
              <a:r>
                <a:rPr lang="en-US" sz="1200" dirty="0" err="1">
                  <a:solidFill>
                    <a:schemeClr val="tx2"/>
                  </a:solidFill>
                  <a:effectLst/>
                  <a:latin typeface="Trebuchet MS" pitchFamily="34" charset="0"/>
                  <a:cs typeface="Arial" pitchFamily="34" charset="0"/>
                </a:rPr>
                <a:t>Prefetch</a:t>
              </a:r>
              <a:r>
                <a:rPr lang="en-US" sz="1200" dirty="0">
                  <a:solidFill>
                    <a:schemeClr val="tx2"/>
                  </a:solidFill>
                  <a:effectLst/>
                  <a:latin typeface="Trebuchet MS" pitchFamily="34" charset="0"/>
                  <a:cs typeface="Arial" pitchFamily="34" charset="0"/>
                </a:rPr>
                <a:t>:</a:t>
              </a:r>
            </a:p>
          </p:txBody>
        </p:sp>
        <p:sp>
          <p:nvSpPr>
            <p:cNvPr id="303171" name="Line 67"/>
            <p:cNvSpPr>
              <a:spLocks noChangeShapeType="1"/>
            </p:cNvSpPr>
            <p:nvPr/>
          </p:nvSpPr>
          <p:spPr bwMode="auto">
            <a:xfrm>
              <a:off x="5090" y="3144"/>
              <a:ext cx="432" cy="0"/>
            </a:xfrm>
            <a:prstGeom prst="line">
              <a:avLst/>
            </a:prstGeom>
            <a:noFill/>
            <a:ln w="57150" cap="rnd">
              <a:solidFill>
                <a:srgbClr val="FFFF00"/>
              </a:solidFill>
              <a:prstDash val="sysDot"/>
              <a:round/>
              <a:headEnd/>
              <a:tailEnd type="triangle" w="med" len="med"/>
            </a:ln>
            <a:effectLst/>
          </p:spPr>
          <p:txBody>
            <a:bodyPr/>
            <a:lstStyle/>
            <a:p>
              <a:endParaRPr lang="en-US">
                <a:latin typeface="Trebuchet MS" pitchFamily="34" charset="0"/>
              </a:endParaRPr>
            </a:p>
          </p:txBody>
        </p:sp>
        <p:sp>
          <p:nvSpPr>
            <p:cNvPr id="303172" name="Text Box 68"/>
            <p:cNvSpPr txBox="1">
              <a:spLocks noChangeArrowheads="1"/>
            </p:cNvSpPr>
            <p:nvPr/>
          </p:nvSpPr>
          <p:spPr bwMode="auto">
            <a:xfrm>
              <a:off x="530" y="2784"/>
              <a:ext cx="873" cy="606"/>
            </a:xfrm>
            <a:prstGeom prst="rect">
              <a:avLst/>
            </a:prstGeom>
            <a:noFill/>
            <a:ln w="9525">
              <a:noFill/>
              <a:miter lim="800000"/>
              <a:headEnd/>
              <a:tailEnd/>
            </a:ln>
            <a:effectLst/>
          </p:spPr>
          <p:txBody>
            <a:bodyPr>
              <a:spAutoFit/>
            </a:bodyPr>
            <a:lstStyle/>
            <a:p>
              <a:pPr>
                <a:spcBef>
                  <a:spcPct val="50000"/>
                </a:spcBef>
              </a:pPr>
              <a:r>
                <a:rPr lang="en-US" sz="1200" dirty="0">
                  <a:solidFill>
                    <a:schemeClr val="tx2"/>
                  </a:solidFill>
                  <a:effectLst/>
                  <a:latin typeface="Trebuchet MS" pitchFamily="34" charset="0"/>
                  <a:cs typeface="Arial" pitchFamily="34" charset="0"/>
                </a:rPr>
                <a:t>Frame:</a:t>
              </a:r>
            </a:p>
            <a:p>
              <a:pPr>
                <a:spcBef>
                  <a:spcPct val="50000"/>
                </a:spcBef>
              </a:pPr>
              <a:r>
                <a:rPr lang="en-US" sz="1200" dirty="0">
                  <a:solidFill>
                    <a:schemeClr val="tx2"/>
                  </a:solidFill>
                  <a:effectLst/>
                  <a:latin typeface="Trebuchet MS" pitchFamily="34" charset="0"/>
                  <a:cs typeface="Arial" pitchFamily="34" charset="0"/>
                </a:rPr>
                <a:t>Micro-Frame:</a:t>
              </a:r>
            </a:p>
            <a:p>
              <a:pPr>
                <a:spcBef>
                  <a:spcPct val="50000"/>
                </a:spcBef>
              </a:pPr>
              <a:r>
                <a:rPr lang="en-US" sz="1200" dirty="0">
                  <a:solidFill>
                    <a:schemeClr val="tx2"/>
                  </a:solidFill>
                  <a:effectLst/>
                  <a:latin typeface="Trebuchet MS" pitchFamily="34" charset="0"/>
                  <a:cs typeface="Arial" pitchFamily="34" charset="0"/>
                </a:rPr>
                <a:t>Bus Activity:</a:t>
              </a:r>
            </a:p>
          </p:txBody>
        </p:sp>
      </p:grpSp>
      <p:sp>
        <p:nvSpPr>
          <p:cNvPr id="69" name="Rectangle 2"/>
          <p:cNvSpPr txBox="1">
            <a:spLocks noChangeArrowheads="1"/>
          </p:cNvSpPr>
          <p:nvPr/>
        </p:nvSpPr>
        <p:spPr>
          <a:xfrm>
            <a:off x="387350" y="227013"/>
            <a:ext cx="8410575"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USB2 </a:t>
            </a:r>
            <a:r>
              <a:rPr kumimoji="0" lang="en-US" sz="4400" b="0" i="0" u="none" strike="noStrike" kern="0" cap="none" spc="-125" normalizeH="0" baseline="0" noProof="0" dirty="0" err="1"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Prefetch</a:t>
            </a:r>
            <a:r>
              <a:rPr kumimoji="0" 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Based Pause</a:t>
            </a:r>
            <a:endParaRPr kumimoji="0" lang="en-US" sz="44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
        <p:nvSpPr>
          <p:cNvPr id="71" name="Rectangle 3"/>
          <p:cNvSpPr txBox="1">
            <a:spLocks noChangeArrowheads="1"/>
          </p:cNvSpPr>
          <p:nvPr/>
        </p:nvSpPr>
        <p:spPr>
          <a:xfrm>
            <a:off x="387350" y="1277938"/>
            <a:ext cx="8407400" cy="1371600"/>
          </a:xfrm>
          <a:prstGeom prst="rect">
            <a:avLst/>
          </a:prstGeom>
        </p:spPr>
        <p:txBody>
          <a:bodyPr/>
          <a:lstStyle/>
          <a:p>
            <a:pPr marL="228600" indent="-228600" defTabSz="912777" fontAlgn="base">
              <a:lnSpc>
                <a:spcPct val="75000"/>
              </a:lnSpc>
              <a:spcBef>
                <a:spcPts val="1167"/>
              </a:spcBef>
              <a:spcAft>
                <a:spcPct val="0"/>
              </a:spcAft>
              <a:buClr>
                <a:schemeClr val="tx2"/>
              </a:buClr>
              <a:buSzPct val="95000"/>
              <a:buBlip>
                <a:blip r:embed="rId3"/>
              </a:buBlip>
            </a:pPr>
            <a:r>
              <a:rPr lang="en-US" sz="1600" dirty="0" smtClean="0">
                <a:latin typeface="Trebuchet MS" pitchFamily="34" charset="0"/>
                <a:cs typeface="Arial" pitchFamily="34" charset="0"/>
              </a:rPr>
              <a:t>Feature added to Intel EHCI’s to </a:t>
            </a:r>
            <a:r>
              <a:rPr lang="en-US" sz="1600" dirty="0" err="1" smtClean="0">
                <a:latin typeface="Trebuchet MS" pitchFamily="34" charset="0"/>
                <a:cs typeface="Arial" pitchFamily="34" charset="0"/>
              </a:rPr>
              <a:t>prefetch</a:t>
            </a:r>
            <a:r>
              <a:rPr lang="en-US" sz="1600" dirty="0" smtClean="0">
                <a:latin typeface="Trebuchet MS" pitchFamily="34" charset="0"/>
                <a:cs typeface="Arial" pitchFamily="34" charset="0"/>
              </a:rPr>
              <a:t> periodic schedule to extend platform idle time</a:t>
            </a:r>
          </a:p>
          <a:p>
            <a:pPr marL="457200" lvl="2" indent="-228600" defTabSz="912777" fontAlgn="base">
              <a:lnSpc>
                <a:spcPct val="75000"/>
              </a:lnSpc>
              <a:spcBef>
                <a:spcPts val="1000"/>
              </a:spcBef>
              <a:spcAft>
                <a:spcPct val="0"/>
              </a:spcAft>
              <a:buClr>
                <a:schemeClr val="tx2"/>
              </a:buClr>
              <a:buSzPct val="80000"/>
              <a:buBlip>
                <a:blip r:embed="rId4"/>
              </a:buBlip>
            </a:pPr>
            <a:r>
              <a:rPr lang="en-US" sz="1400" dirty="0" smtClean="0">
                <a:latin typeface="Trebuchet MS" pitchFamily="34" charset="0"/>
                <a:cs typeface="Arial" pitchFamily="34" charset="0"/>
              </a:rPr>
              <a:t>Reduces memory traffic due to software-tree structure (high overhead) and </a:t>
            </a:r>
            <a:br>
              <a:rPr lang="en-US" sz="1400" dirty="0" smtClean="0">
                <a:latin typeface="Trebuchet MS" pitchFamily="34" charset="0"/>
                <a:cs typeface="Arial" pitchFamily="34" charset="0"/>
              </a:rPr>
            </a:br>
            <a:r>
              <a:rPr lang="en-US" sz="1400" dirty="0" smtClean="0">
                <a:latin typeface="Trebuchet MS" pitchFamily="34" charset="0"/>
                <a:cs typeface="Arial" pitchFamily="34" charset="0"/>
              </a:rPr>
              <a:t>frame/micro-frame relationship (8 micro-frame reads per frame)</a:t>
            </a:r>
          </a:p>
          <a:p>
            <a:pPr marL="457200" lvl="2" indent="-228600" defTabSz="912777" fontAlgn="base">
              <a:lnSpc>
                <a:spcPct val="75000"/>
              </a:lnSpc>
              <a:spcBef>
                <a:spcPts val="1000"/>
              </a:spcBef>
              <a:spcAft>
                <a:spcPct val="0"/>
              </a:spcAft>
              <a:buClr>
                <a:schemeClr val="tx2"/>
              </a:buClr>
              <a:buSzPct val="80000"/>
              <a:buBlip>
                <a:blip r:embed="rId4"/>
              </a:buBlip>
            </a:pPr>
            <a:r>
              <a:rPr lang="en-US" sz="1400" dirty="0" smtClean="0">
                <a:latin typeface="Trebuchet MS" pitchFamily="34" charset="0"/>
                <a:cs typeface="Arial" pitchFamily="34" charset="0"/>
              </a:rPr>
              <a:t>Extends platform idleness by waking up only when real traffic pending (or </a:t>
            </a:r>
            <a:r>
              <a:rPr lang="en-US" sz="1400" dirty="0" err="1" smtClean="0">
                <a:latin typeface="Trebuchet MS" pitchFamily="34" charset="0"/>
                <a:cs typeface="Arial" pitchFamily="34" charset="0"/>
              </a:rPr>
              <a:t>prefetch</a:t>
            </a:r>
            <a:r>
              <a:rPr lang="en-US" sz="1400" dirty="0" smtClean="0">
                <a:latin typeface="Trebuchet MS" pitchFamily="34" charset="0"/>
                <a:cs typeface="Arial" pitchFamily="34" charset="0"/>
              </a:rPr>
              <a:t> interval expiration)</a:t>
            </a:r>
          </a:p>
          <a:p>
            <a:pPr marL="457200" lvl="2" indent="-228600" defTabSz="912777" fontAlgn="base">
              <a:lnSpc>
                <a:spcPct val="75000"/>
              </a:lnSpc>
              <a:spcBef>
                <a:spcPts val="1000"/>
              </a:spcBef>
              <a:spcAft>
                <a:spcPct val="0"/>
              </a:spcAft>
              <a:buClr>
                <a:schemeClr val="tx2"/>
              </a:buClr>
              <a:buSzPct val="80000"/>
              <a:buBlip>
                <a:blip r:embed="rId4"/>
              </a:buBlip>
            </a:pPr>
            <a:r>
              <a:rPr lang="en-US" sz="1400" dirty="0" smtClean="0">
                <a:latin typeface="Trebuchet MS" pitchFamily="34" charset="0"/>
                <a:cs typeface="Arial" pitchFamily="34" charset="0"/>
              </a:rPr>
              <a:t>Provides opportunity to move platform idle windows from 125 µs to 1-2 ms by default, </a:t>
            </a:r>
            <a:br>
              <a:rPr lang="en-US" sz="1400" dirty="0" smtClean="0">
                <a:latin typeface="Trebuchet MS" pitchFamily="34" charset="0"/>
                <a:cs typeface="Arial" pitchFamily="34" charset="0"/>
              </a:rPr>
            </a:br>
            <a:r>
              <a:rPr lang="en-US" sz="1400" dirty="0" smtClean="0">
                <a:latin typeface="Trebuchet MS" pitchFamily="34" charset="0"/>
                <a:cs typeface="Arial" pitchFamily="34" charset="0"/>
              </a:rPr>
              <a:t>and 3-4 ms (and longer) with software enhancements</a:t>
            </a:r>
          </a:p>
          <a:p>
            <a:pPr marL="382573" marR="0" lvl="0" indent="-382573" algn="l" defTabSz="912777" rtl="0" eaLnBrk="1" fontAlgn="base" latinLnBrk="0" hangingPunct="1">
              <a:lnSpc>
                <a:spcPct val="75000"/>
              </a:lnSpc>
              <a:spcBef>
                <a:spcPts val="1167"/>
              </a:spcBef>
              <a:spcAft>
                <a:spcPct val="0"/>
              </a:spcAft>
              <a:buClr>
                <a:schemeClr val="tx2"/>
              </a:buClr>
              <a:buSzPct val="95000"/>
              <a:buFontTx/>
              <a:buBlip>
                <a:blip r:embed="rId3"/>
              </a:buBlip>
              <a:tabLst/>
              <a:defRPr/>
            </a:pPr>
            <a:endParaRPr kumimoji="0" lang="en-US" b="0"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Trebuchet MS" pitchFamily="34" charset="0"/>
            </a:endParaRPr>
          </a:p>
        </p:txBody>
      </p:sp>
      <p:pic>
        <p:nvPicPr>
          <p:cNvPr id="74" name="Picture 2" descr="\\eventsql\dvd\Online_ART\DVD_ART34\Artwork_Imagery\Hardware Photos\OEM HW\Microprocessor Chips\cpu chip circuitry.png"/>
          <p:cNvPicPr>
            <a:picLocks noChangeAspect="1" noChangeArrowheads="1"/>
          </p:cNvPicPr>
          <p:nvPr/>
        </p:nvPicPr>
        <p:blipFill>
          <a:blip r:embed="rId5" cstate="print"/>
          <a:srcRect/>
          <a:stretch>
            <a:fillRect/>
          </a:stretch>
        </p:blipFill>
        <p:spPr bwMode="auto">
          <a:xfrm>
            <a:off x="8035925" y="173848"/>
            <a:ext cx="762000" cy="665892"/>
          </a:xfrm>
          <a:prstGeom prst="rect">
            <a:avLst/>
          </a:prstGeom>
          <a:noFill/>
        </p:spPr>
      </p:pic>
      <p:sp>
        <p:nvSpPr>
          <p:cNvPr id="75" name="TextBox 74"/>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82588" y="228600"/>
            <a:ext cx="8380412" cy="609398"/>
          </a:xfrm>
        </p:spPr>
        <p:txBody>
          <a:bodyPr/>
          <a:lstStyle/>
          <a:p>
            <a:r>
              <a:rPr lang="en-US" sz="4000" dirty="0" smtClean="0"/>
              <a:t>USB2</a:t>
            </a:r>
            <a:r>
              <a:rPr lang="en-US" sz="4400" dirty="0" smtClean="0"/>
              <a:t> Host </a:t>
            </a:r>
            <a:r>
              <a:rPr lang="en-US" sz="4400" dirty="0"/>
              <a:t>Controller Alignment</a:t>
            </a:r>
          </a:p>
        </p:txBody>
      </p:sp>
      <p:sp>
        <p:nvSpPr>
          <p:cNvPr id="297987" name="Rectangle 3"/>
          <p:cNvSpPr>
            <a:spLocks noGrp="1" noChangeArrowheads="1"/>
          </p:cNvSpPr>
          <p:nvPr>
            <p:ph type="body" idx="4294967295"/>
          </p:nvPr>
        </p:nvSpPr>
        <p:spPr>
          <a:xfrm>
            <a:off x="379186" y="1413259"/>
            <a:ext cx="8237538" cy="443198"/>
          </a:xfrm>
        </p:spPr>
        <p:txBody>
          <a:bodyPr/>
          <a:lstStyle/>
          <a:p>
            <a:pPr marL="228600" indent="-228600"/>
            <a:r>
              <a:rPr lang="en-US" sz="1600" dirty="0" smtClean="0"/>
              <a:t>Example:  Typical system </a:t>
            </a:r>
            <a:r>
              <a:rPr lang="en-US" sz="1600" dirty="0"/>
              <a:t>with integrated Bluetooth*, WWAN, </a:t>
            </a:r>
            <a:r>
              <a:rPr lang="en-US" sz="1600" dirty="0" smtClean="0"/>
              <a:t>and pointing </a:t>
            </a:r>
            <a:r>
              <a:rPr lang="en-US" sz="1600" dirty="0"/>
              <a:t>device attached to different </a:t>
            </a:r>
            <a:r>
              <a:rPr lang="en-US" sz="1600" dirty="0" smtClean="0"/>
              <a:t>UHCIs</a:t>
            </a:r>
            <a:endParaRPr lang="en-US" sz="1600" dirty="0"/>
          </a:p>
        </p:txBody>
      </p:sp>
      <p:grpSp>
        <p:nvGrpSpPr>
          <p:cNvPr id="2" name="Group 196"/>
          <p:cNvGrpSpPr/>
          <p:nvPr/>
        </p:nvGrpSpPr>
        <p:grpSpPr>
          <a:xfrm>
            <a:off x="32656" y="1975745"/>
            <a:ext cx="8948738" cy="1524000"/>
            <a:chOff x="0" y="1828800"/>
            <a:chExt cx="8948738" cy="1654393"/>
          </a:xfrm>
        </p:grpSpPr>
        <p:sp>
          <p:nvSpPr>
            <p:cNvPr id="297998" name="Text Box 14"/>
            <p:cNvSpPr txBox="1">
              <a:spLocks noChangeArrowheads="1"/>
            </p:cNvSpPr>
            <p:nvPr/>
          </p:nvSpPr>
          <p:spPr bwMode="auto">
            <a:xfrm>
              <a:off x="1391332" y="1863037"/>
              <a:ext cx="1849437" cy="401629"/>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dirty="0">
                  <a:solidFill>
                    <a:schemeClr val="accent1"/>
                  </a:solidFill>
                  <a:effectLst/>
                  <a:latin typeface="Trebuchet MS" pitchFamily="34" charset="0"/>
                  <a:cs typeface="Arial" pitchFamily="34" charset="0"/>
                </a:rPr>
                <a:t>1ms</a:t>
              </a:r>
            </a:p>
          </p:txBody>
        </p:sp>
        <p:sp>
          <p:nvSpPr>
            <p:cNvPr id="298004" name="Text Box 20"/>
            <p:cNvSpPr txBox="1">
              <a:spLocks noChangeArrowheads="1"/>
            </p:cNvSpPr>
            <p:nvPr/>
          </p:nvSpPr>
          <p:spPr bwMode="auto">
            <a:xfrm>
              <a:off x="2983594" y="1864625"/>
              <a:ext cx="1849438" cy="401629"/>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06" name="Text Box 22"/>
            <p:cNvSpPr txBox="1">
              <a:spLocks noChangeArrowheads="1"/>
            </p:cNvSpPr>
            <p:nvPr/>
          </p:nvSpPr>
          <p:spPr bwMode="auto">
            <a:xfrm>
              <a:off x="4566332" y="1864625"/>
              <a:ext cx="1849437" cy="401629"/>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12" name="Text Box 28"/>
            <p:cNvSpPr txBox="1">
              <a:spLocks noChangeArrowheads="1"/>
            </p:cNvSpPr>
            <p:nvPr/>
          </p:nvSpPr>
          <p:spPr bwMode="auto">
            <a:xfrm>
              <a:off x="6169707" y="1866213"/>
              <a:ext cx="1849437" cy="401629"/>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grpSp>
          <p:nvGrpSpPr>
            <p:cNvPr id="3" name="Group 89"/>
            <p:cNvGrpSpPr/>
            <p:nvPr/>
          </p:nvGrpSpPr>
          <p:grpSpPr>
            <a:xfrm>
              <a:off x="0" y="1828800"/>
              <a:ext cx="8948738" cy="1654393"/>
              <a:chOff x="41956" y="1959875"/>
              <a:chExt cx="8948738" cy="3268663"/>
            </a:xfrm>
          </p:grpSpPr>
          <p:sp>
            <p:nvSpPr>
              <p:cNvPr id="297989" name="Line 5"/>
              <p:cNvSpPr>
                <a:spLocks noChangeShapeType="1"/>
              </p:cNvSpPr>
              <p:nvPr/>
            </p:nvSpPr>
            <p:spPr bwMode="auto">
              <a:xfrm>
                <a:off x="400732" y="2631388"/>
                <a:ext cx="8113712" cy="0"/>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7990" name="Rectangle 6"/>
              <p:cNvSpPr>
                <a:spLocks noChangeArrowheads="1"/>
              </p:cNvSpPr>
              <p:nvPr/>
            </p:nvSpPr>
            <p:spPr bwMode="auto">
              <a:xfrm>
                <a:off x="1511982" y="2264675"/>
                <a:ext cx="8572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7991" name="Rectangle 7"/>
              <p:cNvSpPr>
                <a:spLocks noChangeArrowheads="1"/>
              </p:cNvSpPr>
              <p:nvPr/>
            </p:nvSpPr>
            <p:spPr bwMode="auto">
              <a:xfrm>
                <a:off x="3116944" y="2258325"/>
                <a:ext cx="96838"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7992" name="Rectangle 8"/>
              <p:cNvSpPr>
                <a:spLocks noChangeArrowheads="1"/>
              </p:cNvSpPr>
              <p:nvPr/>
            </p:nvSpPr>
            <p:spPr bwMode="auto">
              <a:xfrm>
                <a:off x="4721907" y="2261500"/>
                <a:ext cx="74612"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7993" name="Rectangle 9"/>
              <p:cNvSpPr>
                <a:spLocks noChangeArrowheads="1"/>
              </p:cNvSpPr>
              <p:nvPr/>
            </p:nvSpPr>
            <p:spPr bwMode="auto">
              <a:xfrm>
                <a:off x="6301469" y="2271025"/>
                <a:ext cx="11747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7994" name="Rectangle 10"/>
              <p:cNvSpPr>
                <a:spLocks noChangeArrowheads="1"/>
              </p:cNvSpPr>
              <p:nvPr/>
            </p:nvSpPr>
            <p:spPr bwMode="auto">
              <a:xfrm>
                <a:off x="7865157" y="2264675"/>
                <a:ext cx="106362"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7995" name="Text Box 11"/>
              <p:cNvSpPr txBox="1">
                <a:spLocks noChangeArrowheads="1"/>
              </p:cNvSpPr>
              <p:nvPr/>
            </p:nvSpPr>
            <p:spPr bwMode="auto">
              <a:xfrm>
                <a:off x="41956" y="1980274"/>
                <a:ext cx="1052513" cy="72750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sz="1600" dirty="0">
                    <a:solidFill>
                      <a:schemeClr val="accent1"/>
                    </a:solidFill>
                    <a:effectLst/>
                    <a:latin typeface="Trebuchet MS" pitchFamily="34" charset="0"/>
                    <a:cs typeface="Arial" pitchFamily="34" charset="0"/>
                  </a:rPr>
                  <a:t>UHCI#1</a:t>
                </a:r>
              </a:p>
            </p:txBody>
          </p:sp>
          <p:sp>
            <p:nvSpPr>
              <p:cNvPr id="297996" name="Line 12"/>
              <p:cNvSpPr>
                <a:spLocks noChangeShapeType="1"/>
              </p:cNvSpPr>
              <p:nvPr/>
            </p:nvSpPr>
            <p:spPr bwMode="auto">
              <a:xfrm>
                <a:off x="1511982" y="1959875"/>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7997" name="Line 13"/>
              <p:cNvSpPr>
                <a:spLocks noChangeShapeType="1"/>
              </p:cNvSpPr>
              <p:nvPr/>
            </p:nvSpPr>
            <p:spPr bwMode="auto">
              <a:xfrm>
                <a:off x="3105832" y="1961463"/>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7999" name="Line 15"/>
              <p:cNvSpPr>
                <a:spLocks noChangeShapeType="1"/>
              </p:cNvSpPr>
              <p:nvPr/>
            </p:nvSpPr>
            <p:spPr bwMode="auto">
              <a:xfrm>
                <a:off x="2575607" y="2067825"/>
                <a:ext cx="538162"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00" name="Line 16"/>
              <p:cNvSpPr>
                <a:spLocks noChangeShapeType="1"/>
              </p:cNvSpPr>
              <p:nvPr/>
            </p:nvSpPr>
            <p:spPr bwMode="auto">
              <a:xfrm flipH="1">
                <a:off x="1500869" y="2067825"/>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01" name="Line 17"/>
              <p:cNvSpPr>
                <a:spLocks noChangeShapeType="1"/>
              </p:cNvSpPr>
              <p:nvPr/>
            </p:nvSpPr>
            <p:spPr bwMode="auto">
              <a:xfrm>
                <a:off x="4699682" y="1974163"/>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02" name="Line 18"/>
              <p:cNvSpPr>
                <a:spLocks noChangeShapeType="1"/>
              </p:cNvSpPr>
              <p:nvPr/>
            </p:nvSpPr>
            <p:spPr bwMode="auto">
              <a:xfrm>
                <a:off x="4158344" y="2069413"/>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03" name="Line 19"/>
              <p:cNvSpPr>
                <a:spLocks noChangeShapeType="1"/>
              </p:cNvSpPr>
              <p:nvPr/>
            </p:nvSpPr>
            <p:spPr bwMode="auto">
              <a:xfrm flipH="1">
                <a:off x="3083607" y="2069413"/>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05" name="Line 21"/>
              <p:cNvSpPr>
                <a:spLocks noChangeShapeType="1"/>
              </p:cNvSpPr>
              <p:nvPr/>
            </p:nvSpPr>
            <p:spPr bwMode="auto">
              <a:xfrm>
                <a:off x="6291944" y="1963050"/>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07" name="Line 23"/>
              <p:cNvSpPr>
                <a:spLocks noChangeShapeType="1"/>
              </p:cNvSpPr>
              <p:nvPr/>
            </p:nvSpPr>
            <p:spPr bwMode="auto">
              <a:xfrm>
                <a:off x="5761719" y="2069413"/>
                <a:ext cx="538163"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08" name="Line 24"/>
              <p:cNvSpPr>
                <a:spLocks noChangeShapeType="1"/>
              </p:cNvSpPr>
              <p:nvPr/>
            </p:nvSpPr>
            <p:spPr bwMode="auto">
              <a:xfrm flipH="1">
                <a:off x="4686982" y="2069413"/>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09" name="Line 25"/>
              <p:cNvSpPr>
                <a:spLocks noChangeShapeType="1"/>
              </p:cNvSpPr>
              <p:nvPr/>
            </p:nvSpPr>
            <p:spPr bwMode="auto">
              <a:xfrm>
                <a:off x="7874682" y="1975750"/>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10" name="Line 26"/>
              <p:cNvSpPr>
                <a:spLocks noChangeShapeType="1"/>
              </p:cNvSpPr>
              <p:nvPr/>
            </p:nvSpPr>
            <p:spPr bwMode="auto">
              <a:xfrm>
                <a:off x="7344457" y="2071000"/>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11" name="Line 27"/>
              <p:cNvSpPr>
                <a:spLocks noChangeShapeType="1"/>
              </p:cNvSpPr>
              <p:nvPr/>
            </p:nvSpPr>
            <p:spPr bwMode="auto">
              <a:xfrm flipH="1">
                <a:off x="6269719" y="2071000"/>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13" name="Line 29"/>
              <p:cNvSpPr>
                <a:spLocks noChangeShapeType="1"/>
              </p:cNvSpPr>
              <p:nvPr/>
            </p:nvSpPr>
            <p:spPr bwMode="auto">
              <a:xfrm>
                <a:off x="8157257" y="2412313"/>
                <a:ext cx="752475"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accent1"/>
                  </a:solidFill>
                </a:endParaRPr>
              </a:p>
            </p:txBody>
          </p:sp>
          <p:sp>
            <p:nvSpPr>
              <p:cNvPr id="298015" name="Line 31"/>
              <p:cNvSpPr>
                <a:spLocks noChangeShapeType="1"/>
              </p:cNvSpPr>
              <p:nvPr/>
            </p:nvSpPr>
            <p:spPr bwMode="auto">
              <a:xfrm>
                <a:off x="449944" y="3428313"/>
                <a:ext cx="8129588" cy="0"/>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16" name="Rectangle 32"/>
              <p:cNvSpPr>
                <a:spLocks noChangeArrowheads="1"/>
              </p:cNvSpPr>
              <p:nvPr/>
            </p:nvSpPr>
            <p:spPr bwMode="auto">
              <a:xfrm>
                <a:off x="1097644" y="3061600"/>
                <a:ext cx="8572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17" name="Rectangle 33"/>
              <p:cNvSpPr>
                <a:spLocks noChangeArrowheads="1"/>
              </p:cNvSpPr>
              <p:nvPr/>
            </p:nvSpPr>
            <p:spPr bwMode="auto">
              <a:xfrm>
                <a:off x="2702607" y="3055250"/>
                <a:ext cx="96837"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18" name="Rectangle 34"/>
              <p:cNvSpPr>
                <a:spLocks noChangeArrowheads="1"/>
              </p:cNvSpPr>
              <p:nvPr/>
            </p:nvSpPr>
            <p:spPr bwMode="auto">
              <a:xfrm>
                <a:off x="4307569" y="3058425"/>
                <a:ext cx="74613"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19" name="Rectangle 35"/>
              <p:cNvSpPr>
                <a:spLocks noChangeArrowheads="1"/>
              </p:cNvSpPr>
              <p:nvPr/>
            </p:nvSpPr>
            <p:spPr bwMode="auto">
              <a:xfrm>
                <a:off x="5887132" y="3067950"/>
                <a:ext cx="11747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20" name="Rectangle 36"/>
              <p:cNvSpPr>
                <a:spLocks noChangeArrowheads="1"/>
              </p:cNvSpPr>
              <p:nvPr/>
            </p:nvSpPr>
            <p:spPr bwMode="auto">
              <a:xfrm>
                <a:off x="7450819" y="3061600"/>
                <a:ext cx="106363"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21" name="Text Box 37"/>
              <p:cNvSpPr txBox="1">
                <a:spLocks noChangeArrowheads="1"/>
              </p:cNvSpPr>
              <p:nvPr/>
            </p:nvSpPr>
            <p:spPr bwMode="auto">
              <a:xfrm>
                <a:off x="41956" y="2816812"/>
                <a:ext cx="1052513" cy="72750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sz="1600" dirty="0">
                    <a:solidFill>
                      <a:schemeClr val="accent1"/>
                    </a:solidFill>
                    <a:effectLst/>
                    <a:latin typeface="Trebuchet MS" pitchFamily="34" charset="0"/>
                    <a:cs typeface="Arial" pitchFamily="34" charset="0"/>
                  </a:rPr>
                  <a:t>UHCI#2</a:t>
                </a:r>
              </a:p>
            </p:txBody>
          </p:sp>
          <p:sp>
            <p:nvSpPr>
              <p:cNvPr id="298022" name="Line 38"/>
              <p:cNvSpPr>
                <a:spLocks noChangeShapeType="1"/>
              </p:cNvSpPr>
              <p:nvPr/>
            </p:nvSpPr>
            <p:spPr bwMode="auto">
              <a:xfrm>
                <a:off x="1097644" y="2756800"/>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23" name="Line 39"/>
              <p:cNvSpPr>
                <a:spLocks noChangeShapeType="1"/>
              </p:cNvSpPr>
              <p:nvPr/>
            </p:nvSpPr>
            <p:spPr bwMode="auto">
              <a:xfrm>
                <a:off x="2691494" y="2758388"/>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24" name="Text Box 40"/>
              <p:cNvSpPr txBox="1">
                <a:spLocks noChangeArrowheads="1"/>
              </p:cNvSpPr>
              <p:nvPr/>
            </p:nvSpPr>
            <p:spPr bwMode="auto">
              <a:xfrm>
                <a:off x="976994" y="2659963"/>
                <a:ext cx="1849438"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25" name="Line 41"/>
              <p:cNvSpPr>
                <a:spLocks noChangeShapeType="1"/>
              </p:cNvSpPr>
              <p:nvPr/>
            </p:nvSpPr>
            <p:spPr bwMode="auto">
              <a:xfrm>
                <a:off x="2161269" y="2864750"/>
                <a:ext cx="538163"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26" name="Line 42"/>
              <p:cNvSpPr>
                <a:spLocks noChangeShapeType="1"/>
              </p:cNvSpPr>
              <p:nvPr/>
            </p:nvSpPr>
            <p:spPr bwMode="auto">
              <a:xfrm flipH="1">
                <a:off x="1086532" y="2864750"/>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27" name="Line 43"/>
              <p:cNvSpPr>
                <a:spLocks noChangeShapeType="1"/>
              </p:cNvSpPr>
              <p:nvPr/>
            </p:nvSpPr>
            <p:spPr bwMode="auto">
              <a:xfrm>
                <a:off x="4285344" y="2771088"/>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28" name="Line 44"/>
              <p:cNvSpPr>
                <a:spLocks noChangeShapeType="1"/>
              </p:cNvSpPr>
              <p:nvPr/>
            </p:nvSpPr>
            <p:spPr bwMode="auto">
              <a:xfrm>
                <a:off x="3744007" y="2866338"/>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29" name="Line 45"/>
              <p:cNvSpPr>
                <a:spLocks noChangeShapeType="1"/>
              </p:cNvSpPr>
              <p:nvPr/>
            </p:nvSpPr>
            <p:spPr bwMode="auto">
              <a:xfrm flipH="1">
                <a:off x="2669269" y="2866338"/>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30" name="Text Box 46"/>
              <p:cNvSpPr txBox="1">
                <a:spLocks noChangeArrowheads="1"/>
              </p:cNvSpPr>
              <p:nvPr/>
            </p:nvSpPr>
            <p:spPr bwMode="auto">
              <a:xfrm>
                <a:off x="2569257" y="2661550"/>
                <a:ext cx="1849437"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31" name="Line 47"/>
              <p:cNvSpPr>
                <a:spLocks noChangeShapeType="1"/>
              </p:cNvSpPr>
              <p:nvPr/>
            </p:nvSpPr>
            <p:spPr bwMode="auto">
              <a:xfrm>
                <a:off x="5877607" y="2759975"/>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32" name="Text Box 48"/>
              <p:cNvSpPr txBox="1">
                <a:spLocks noChangeArrowheads="1"/>
              </p:cNvSpPr>
              <p:nvPr/>
            </p:nvSpPr>
            <p:spPr bwMode="auto">
              <a:xfrm>
                <a:off x="4151994" y="2661550"/>
                <a:ext cx="1849438"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33" name="Line 49"/>
              <p:cNvSpPr>
                <a:spLocks noChangeShapeType="1"/>
              </p:cNvSpPr>
              <p:nvPr/>
            </p:nvSpPr>
            <p:spPr bwMode="auto">
              <a:xfrm>
                <a:off x="5347382" y="2866338"/>
                <a:ext cx="538162"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34" name="Line 50"/>
              <p:cNvSpPr>
                <a:spLocks noChangeShapeType="1"/>
              </p:cNvSpPr>
              <p:nvPr/>
            </p:nvSpPr>
            <p:spPr bwMode="auto">
              <a:xfrm flipH="1">
                <a:off x="4272644" y="2866338"/>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35" name="Line 51"/>
              <p:cNvSpPr>
                <a:spLocks noChangeShapeType="1"/>
              </p:cNvSpPr>
              <p:nvPr/>
            </p:nvSpPr>
            <p:spPr bwMode="auto">
              <a:xfrm>
                <a:off x="7460344" y="2772675"/>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36" name="Line 52"/>
              <p:cNvSpPr>
                <a:spLocks noChangeShapeType="1"/>
              </p:cNvSpPr>
              <p:nvPr/>
            </p:nvSpPr>
            <p:spPr bwMode="auto">
              <a:xfrm>
                <a:off x="6930119" y="2867925"/>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37" name="Line 53"/>
              <p:cNvSpPr>
                <a:spLocks noChangeShapeType="1"/>
              </p:cNvSpPr>
              <p:nvPr/>
            </p:nvSpPr>
            <p:spPr bwMode="auto">
              <a:xfrm flipH="1">
                <a:off x="5855382" y="2867925"/>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38" name="Text Box 54"/>
              <p:cNvSpPr txBox="1">
                <a:spLocks noChangeArrowheads="1"/>
              </p:cNvSpPr>
              <p:nvPr/>
            </p:nvSpPr>
            <p:spPr bwMode="auto">
              <a:xfrm>
                <a:off x="5755369" y="2663137"/>
                <a:ext cx="1849438"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39" name="Line 55"/>
              <p:cNvSpPr>
                <a:spLocks noChangeShapeType="1"/>
              </p:cNvSpPr>
              <p:nvPr/>
            </p:nvSpPr>
            <p:spPr bwMode="auto">
              <a:xfrm>
                <a:off x="7742919" y="3209238"/>
                <a:ext cx="1247775"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accent1"/>
                  </a:solidFill>
                </a:endParaRPr>
              </a:p>
            </p:txBody>
          </p:sp>
          <p:sp>
            <p:nvSpPr>
              <p:cNvPr id="298040" name="Line 56"/>
              <p:cNvSpPr>
                <a:spLocks noChangeShapeType="1"/>
              </p:cNvSpPr>
              <p:nvPr/>
            </p:nvSpPr>
            <p:spPr bwMode="auto">
              <a:xfrm>
                <a:off x="453119" y="4195075"/>
                <a:ext cx="8458200" cy="0"/>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41" name="Rectangle 57"/>
              <p:cNvSpPr>
                <a:spLocks noChangeArrowheads="1"/>
              </p:cNvSpPr>
              <p:nvPr/>
            </p:nvSpPr>
            <p:spPr bwMode="auto">
              <a:xfrm>
                <a:off x="1908857" y="3828363"/>
                <a:ext cx="8572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42" name="Rectangle 58"/>
              <p:cNvSpPr>
                <a:spLocks noChangeArrowheads="1"/>
              </p:cNvSpPr>
              <p:nvPr/>
            </p:nvSpPr>
            <p:spPr bwMode="auto">
              <a:xfrm>
                <a:off x="3513819" y="3822013"/>
                <a:ext cx="96838"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43" name="Rectangle 59"/>
              <p:cNvSpPr>
                <a:spLocks noChangeArrowheads="1"/>
              </p:cNvSpPr>
              <p:nvPr/>
            </p:nvSpPr>
            <p:spPr bwMode="auto">
              <a:xfrm>
                <a:off x="5118782" y="3825188"/>
                <a:ext cx="74612"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44" name="Rectangle 60"/>
              <p:cNvSpPr>
                <a:spLocks noChangeArrowheads="1"/>
              </p:cNvSpPr>
              <p:nvPr/>
            </p:nvSpPr>
            <p:spPr bwMode="auto">
              <a:xfrm>
                <a:off x="6698344" y="3834713"/>
                <a:ext cx="11747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45" name="Rectangle 61"/>
              <p:cNvSpPr>
                <a:spLocks noChangeArrowheads="1"/>
              </p:cNvSpPr>
              <p:nvPr/>
            </p:nvSpPr>
            <p:spPr bwMode="auto">
              <a:xfrm>
                <a:off x="8262032" y="3828363"/>
                <a:ext cx="106362"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46" name="Text Box 62"/>
              <p:cNvSpPr txBox="1">
                <a:spLocks noChangeArrowheads="1"/>
              </p:cNvSpPr>
              <p:nvPr/>
            </p:nvSpPr>
            <p:spPr bwMode="auto">
              <a:xfrm>
                <a:off x="41956" y="3598436"/>
                <a:ext cx="1052512" cy="72750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sz="1600" dirty="0">
                    <a:solidFill>
                      <a:schemeClr val="accent1"/>
                    </a:solidFill>
                    <a:effectLst/>
                    <a:latin typeface="Trebuchet MS" pitchFamily="34" charset="0"/>
                    <a:cs typeface="Arial" pitchFamily="34" charset="0"/>
                  </a:rPr>
                  <a:t>UHCI#3</a:t>
                </a:r>
              </a:p>
            </p:txBody>
          </p:sp>
          <p:sp>
            <p:nvSpPr>
              <p:cNvPr id="298047" name="Line 63"/>
              <p:cNvSpPr>
                <a:spLocks noChangeShapeType="1"/>
              </p:cNvSpPr>
              <p:nvPr/>
            </p:nvSpPr>
            <p:spPr bwMode="auto">
              <a:xfrm>
                <a:off x="1908857" y="3523563"/>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48" name="Line 64"/>
              <p:cNvSpPr>
                <a:spLocks noChangeShapeType="1"/>
              </p:cNvSpPr>
              <p:nvPr/>
            </p:nvSpPr>
            <p:spPr bwMode="auto">
              <a:xfrm>
                <a:off x="3502707" y="3525150"/>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49" name="Text Box 65"/>
              <p:cNvSpPr txBox="1">
                <a:spLocks noChangeArrowheads="1"/>
              </p:cNvSpPr>
              <p:nvPr/>
            </p:nvSpPr>
            <p:spPr bwMode="auto">
              <a:xfrm>
                <a:off x="1788207" y="3426724"/>
                <a:ext cx="1849437"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50" name="Line 66"/>
              <p:cNvSpPr>
                <a:spLocks noChangeShapeType="1"/>
              </p:cNvSpPr>
              <p:nvPr/>
            </p:nvSpPr>
            <p:spPr bwMode="auto">
              <a:xfrm>
                <a:off x="2972482" y="3631513"/>
                <a:ext cx="538162"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51" name="Line 67"/>
              <p:cNvSpPr>
                <a:spLocks noChangeShapeType="1"/>
              </p:cNvSpPr>
              <p:nvPr/>
            </p:nvSpPr>
            <p:spPr bwMode="auto">
              <a:xfrm flipH="1">
                <a:off x="1897744" y="3631513"/>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52" name="Line 68"/>
              <p:cNvSpPr>
                <a:spLocks noChangeShapeType="1"/>
              </p:cNvSpPr>
              <p:nvPr/>
            </p:nvSpPr>
            <p:spPr bwMode="auto">
              <a:xfrm>
                <a:off x="5096557" y="3537850"/>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53" name="Line 69"/>
              <p:cNvSpPr>
                <a:spLocks noChangeShapeType="1"/>
              </p:cNvSpPr>
              <p:nvPr/>
            </p:nvSpPr>
            <p:spPr bwMode="auto">
              <a:xfrm>
                <a:off x="4555219" y="3633100"/>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54" name="Line 70"/>
              <p:cNvSpPr>
                <a:spLocks noChangeShapeType="1"/>
              </p:cNvSpPr>
              <p:nvPr/>
            </p:nvSpPr>
            <p:spPr bwMode="auto">
              <a:xfrm flipH="1">
                <a:off x="3480482" y="3633100"/>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55" name="Text Box 71"/>
              <p:cNvSpPr txBox="1">
                <a:spLocks noChangeArrowheads="1"/>
              </p:cNvSpPr>
              <p:nvPr/>
            </p:nvSpPr>
            <p:spPr bwMode="auto">
              <a:xfrm>
                <a:off x="3380469" y="3428313"/>
                <a:ext cx="1849438"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56" name="Line 72"/>
              <p:cNvSpPr>
                <a:spLocks noChangeShapeType="1"/>
              </p:cNvSpPr>
              <p:nvPr/>
            </p:nvSpPr>
            <p:spPr bwMode="auto">
              <a:xfrm>
                <a:off x="6688819" y="3526738"/>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57" name="Text Box 73"/>
              <p:cNvSpPr txBox="1">
                <a:spLocks noChangeArrowheads="1"/>
              </p:cNvSpPr>
              <p:nvPr/>
            </p:nvSpPr>
            <p:spPr bwMode="auto">
              <a:xfrm>
                <a:off x="4963207" y="3428313"/>
                <a:ext cx="1849437"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a:solidFill>
                      <a:schemeClr val="accent1"/>
                    </a:solidFill>
                    <a:effectLst/>
                    <a:latin typeface="Trebuchet MS" pitchFamily="34" charset="0"/>
                    <a:cs typeface="Arial" pitchFamily="34" charset="0"/>
                  </a:rPr>
                  <a:t>1ms</a:t>
                </a:r>
              </a:p>
            </p:txBody>
          </p:sp>
          <p:sp>
            <p:nvSpPr>
              <p:cNvPr id="298058" name="Line 74"/>
              <p:cNvSpPr>
                <a:spLocks noChangeShapeType="1"/>
              </p:cNvSpPr>
              <p:nvPr/>
            </p:nvSpPr>
            <p:spPr bwMode="auto">
              <a:xfrm>
                <a:off x="6158594" y="3633100"/>
                <a:ext cx="538163"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59" name="Line 75"/>
              <p:cNvSpPr>
                <a:spLocks noChangeShapeType="1"/>
              </p:cNvSpPr>
              <p:nvPr/>
            </p:nvSpPr>
            <p:spPr bwMode="auto">
              <a:xfrm flipH="1">
                <a:off x="5083857" y="3633100"/>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60" name="Line 76"/>
              <p:cNvSpPr>
                <a:spLocks noChangeShapeType="1"/>
              </p:cNvSpPr>
              <p:nvPr/>
            </p:nvSpPr>
            <p:spPr bwMode="auto">
              <a:xfrm>
                <a:off x="8271557" y="3539438"/>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61" name="Line 77"/>
              <p:cNvSpPr>
                <a:spLocks noChangeShapeType="1"/>
              </p:cNvSpPr>
              <p:nvPr/>
            </p:nvSpPr>
            <p:spPr bwMode="auto">
              <a:xfrm>
                <a:off x="7741332" y="3634688"/>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62" name="Line 78"/>
              <p:cNvSpPr>
                <a:spLocks noChangeShapeType="1"/>
              </p:cNvSpPr>
              <p:nvPr/>
            </p:nvSpPr>
            <p:spPr bwMode="auto">
              <a:xfrm flipH="1">
                <a:off x="6666594" y="3634688"/>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accent1"/>
                  </a:solidFill>
                </a:endParaRPr>
              </a:p>
            </p:txBody>
          </p:sp>
          <p:sp>
            <p:nvSpPr>
              <p:cNvPr id="298063" name="Text Box 79"/>
              <p:cNvSpPr txBox="1">
                <a:spLocks noChangeArrowheads="1"/>
              </p:cNvSpPr>
              <p:nvPr/>
            </p:nvSpPr>
            <p:spPr bwMode="auto">
              <a:xfrm>
                <a:off x="6566582" y="3429900"/>
                <a:ext cx="1849437" cy="79351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dirty="0">
                    <a:solidFill>
                      <a:schemeClr val="accent1"/>
                    </a:solidFill>
                    <a:effectLst/>
                    <a:latin typeface="Trebuchet MS" pitchFamily="34" charset="0"/>
                    <a:cs typeface="Arial" pitchFamily="34" charset="0"/>
                  </a:rPr>
                  <a:t>1ms</a:t>
                </a:r>
              </a:p>
            </p:txBody>
          </p:sp>
          <p:sp>
            <p:nvSpPr>
              <p:cNvPr id="298064" name="Line 80"/>
              <p:cNvSpPr>
                <a:spLocks noChangeShapeType="1"/>
              </p:cNvSpPr>
              <p:nvPr/>
            </p:nvSpPr>
            <p:spPr bwMode="auto">
              <a:xfrm>
                <a:off x="8554132" y="3976000"/>
                <a:ext cx="366712"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accent1"/>
                  </a:solidFill>
                </a:endParaRPr>
              </a:p>
            </p:txBody>
          </p:sp>
          <p:sp>
            <p:nvSpPr>
              <p:cNvPr id="298065" name="Line 81"/>
              <p:cNvSpPr>
                <a:spLocks noChangeShapeType="1"/>
              </p:cNvSpPr>
              <p:nvPr/>
            </p:nvSpPr>
            <p:spPr bwMode="auto">
              <a:xfrm>
                <a:off x="549957" y="5228538"/>
                <a:ext cx="7650162" cy="0"/>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accent1"/>
                  </a:solidFill>
                </a:endParaRPr>
              </a:p>
            </p:txBody>
          </p:sp>
          <p:sp>
            <p:nvSpPr>
              <p:cNvPr id="298066" name="Rectangle 82"/>
              <p:cNvSpPr>
                <a:spLocks noChangeArrowheads="1"/>
              </p:cNvSpPr>
              <p:nvPr/>
            </p:nvSpPr>
            <p:spPr bwMode="auto">
              <a:xfrm>
                <a:off x="2189844" y="4855475"/>
                <a:ext cx="452438"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67" name="Rectangle 83"/>
              <p:cNvSpPr>
                <a:spLocks noChangeArrowheads="1"/>
              </p:cNvSpPr>
              <p:nvPr/>
            </p:nvSpPr>
            <p:spPr bwMode="auto">
              <a:xfrm>
                <a:off x="3797982" y="4858650"/>
                <a:ext cx="47307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68" name="Rectangle 84"/>
              <p:cNvSpPr>
                <a:spLocks noChangeArrowheads="1"/>
              </p:cNvSpPr>
              <p:nvPr/>
            </p:nvSpPr>
            <p:spPr bwMode="auto">
              <a:xfrm>
                <a:off x="5298169" y="4857063"/>
                <a:ext cx="547688"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69" name="Rectangle 85"/>
              <p:cNvSpPr>
                <a:spLocks noChangeArrowheads="1"/>
              </p:cNvSpPr>
              <p:nvPr/>
            </p:nvSpPr>
            <p:spPr bwMode="auto">
              <a:xfrm>
                <a:off x="6960282" y="4861825"/>
                <a:ext cx="471487"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accent1"/>
                  </a:solidFill>
                </a:endParaRPr>
              </a:p>
            </p:txBody>
          </p:sp>
          <p:sp>
            <p:nvSpPr>
              <p:cNvPr id="298070" name="Text Box 86"/>
              <p:cNvSpPr txBox="1">
                <a:spLocks noChangeArrowheads="1"/>
              </p:cNvSpPr>
              <p:nvPr/>
            </p:nvSpPr>
            <p:spPr bwMode="auto">
              <a:xfrm>
                <a:off x="41956" y="4451302"/>
                <a:ext cx="1752600" cy="727505"/>
              </a:xfrm>
              <a:prstGeom prst="rect">
                <a:avLst/>
              </a:prstGeom>
              <a:noFill/>
              <a:ln w="9525" algn="ctr">
                <a:noFill/>
                <a:miter lim="800000"/>
                <a:headEnd/>
                <a:tailEnd/>
              </a:ln>
              <a:effectLst/>
            </p:spPr>
            <p:txBody>
              <a:bodyPr wrap="square" lIns="92075" tIns="46038" rIns="92075" bIns="46038">
                <a:spAutoFit/>
              </a:bodyPr>
              <a:lstStyle/>
              <a:p>
                <a:pPr algn="ctr" eaLnBrk="0" hangingPunct="0">
                  <a:spcBef>
                    <a:spcPct val="50000"/>
                  </a:spcBef>
                </a:pPr>
                <a:r>
                  <a:rPr lang="en-US" sz="1600" dirty="0" smtClean="0">
                    <a:solidFill>
                      <a:schemeClr val="accent1"/>
                    </a:solidFill>
                    <a:effectLst/>
                    <a:latin typeface="Trebuchet MS" pitchFamily="34" charset="0"/>
                    <a:cs typeface="Arial" pitchFamily="34" charset="0"/>
                  </a:rPr>
                  <a:t>Pop Down </a:t>
                </a:r>
                <a:r>
                  <a:rPr lang="en-US" sz="1600" dirty="0">
                    <a:solidFill>
                      <a:schemeClr val="accent1"/>
                    </a:solidFill>
                    <a:effectLst/>
                    <a:latin typeface="Trebuchet MS" pitchFamily="34" charset="0"/>
                    <a:cs typeface="Arial" pitchFamily="34" charset="0"/>
                  </a:rPr>
                  <a:t>Time</a:t>
                </a:r>
              </a:p>
            </p:txBody>
          </p:sp>
          <p:sp>
            <p:nvSpPr>
              <p:cNvPr id="298071" name="Line 87"/>
              <p:cNvSpPr>
                <a:spLocks noChangeShapeType="1"/>
              </p:cNvSpPr>
              <p:nvPr/>
            </p:nvSpPr>
            <p:spPr bwMode="auto">
              <a:xfrm>
                <a:off x="7842932" y="5009463"/>
                <a:ext cx="752475"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accent1"/>
                  </a:solidFill>
                </a:endParaRPr>
              </a:p>
            </p:txBody>
          </p:sp>
        </p:grpSp>
      </p:grpSp>
      <p:sp>
        <p:nvSpPr>
          <p:cNvPr id="298072" name="Rectangle 88"/>
          <p:cNvSpPr>
            <a:spLocks noChangeArrowheads="1"/>
          </p:cNvSpPr>
          <p:nvPr/>
        </p:nvSpPr>
        <p:spPr bwMode="auto">
          <a:xfrm>
            <a:off x="728663" y="6027966"/>
            <a:ext cx="3716338" cy="190500"/>
          </a:xfrm>
          <a:prstGeom prst="rect">
            <a:avLst/>
          </a:prstGeom>
          <a:noFill/>
          <a:ln w="9525">
            <a:noFill/>
            <a:miter lim="800000"/>
            <a:headEnd/>
            <a:tailEnd/>
          </a:ln>
          <a:effectLst/>
        </p:spPr>
        <p:txBody>
          <a:bodyPr wrap="none">
            <a:spAutoFit/>
          </a:bodyPr>
          <a:lstStyle/>
          <a:p>
            <a:pPr>
              <a:lnSpc>
                <a:spcPct val="80000"/>
              </a:lnSpc>
              <a:spcBef>
                <a:spcPct val="30000"/>
              </a:spcBef>
              <a:buClr>
                <a:schemeClr val="tx1"/>
              </a:buClr>
              <a:buFont typeface="Wingdings" pitchFamily="2" charset="2"/>
              <a:buNone/>
            </a:pPr>
            <a:r>
              <a:rPr lang="en-US" sz="800" dirty="0">
                <a:solidFill>
                  <a:srgbClr val="FFFFFF"/>
                </a:solidFill>
                <a:effectLst/>
                <a:cs typeface="Arial" pitchFamily="34" charset="0"/>
              </a:rPr>
              <a:t>*Other names and brands may be claimed as the property of others.</a:t>
            </a:r>
          </a:p>
        </p:txBody>
      </p:sp>
      <p:sp>
        <p:nvSpPr>
          <p:cNvPr id="144" name="Text Box 35"/>
          <p:cNvSpPr txBox="1">
            <a:spLocks noChangeArrowheads="1"/>
          </p:cNvSpPr>
          <p:nvPr/>
        </p:nvSpPr>
        <p:spPr bwMode="auto">
          <a:xfrm>
            <a:off x="55562" y="4651346"/>
            <a:ext cx="1052512" cy="339196"/>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sz="1600" dirty="0">
                <a:solidFill>
                  <a:schemeClr val="accent1"/>
                </a:solidFill>
                <a:latin typeface="Trebuchet MS" pitchFamily="34" charset="0"/>
                <a:cs typeface="Arial" pitchFamily="34" charset="0"/>
              </a:rPr>
              <a:t>UHCI#2</a:t>
            </a:r>
          </a:p>
        </p:txBody>
      </p:sp>
      <p:sp>
        <p:nvSpPr>
          <p:cNvPr id="145" name="Text Box 43"/>
          <p:cNvSpPr txBox="1">
            <a:spLocks noChangeArrowheads="1"/>
          </p:cNvSpPr>
          <p:nvPr/>
        </p:nvSpPr>
        <p:spPr bwMode="auto">
          <a:xfrm>
            <a:off x="55562" y="5037161"/>
            <a:ext cx="1052513" cy="339196"/>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sz="1600" dirty="0">
                <a:solidFill>
                  <a:schemeClr val="accent1"/>
                </a:solidFill>
                <a:latin typeface="Trebuchet MS" pitchFamily="34" charset="0"/>
                <a:cs typeface="Arial" pitchFamily="34" charset="0"/>
              </a:rPr>
              <a:t>UHCI#3</a:t>
            </a:r>
          </a:p>
        </p:txBody>
      </p:sp>
      <p:sp>
        <p:nvSpPr>
          <p:cNvPr id="146" name="Text Box 50"/>
          <p:cNvSpPr txBox="1">
            <a:spLocks noChangeArrowheads="1"/>
          </p:cNvSpPr>
          <p:nvPr/>
        </p:nvSpPr>
        <p:spPr bwMode="auto">
          <a:xfrm>
            <a:off x="-20638" y="5587724"/>
            <a:ext cx="1981200" cy="339196"/>
          </a:xfrm>
          <a:prstGeom prst="rect">
            <a:avLst/>
          </a:prstGeom>
          <a:noFill/>
          <a:ln w="9525" algn="ctr">
            <a:noFill/>
            <a:miter lim="800000"/>
            <a:headEnd/>
            <a:tailEnd/>
          </a:ln>
          <a:effectLst/>
        </p:spPr>
        <p:txBody>
          <a:bodyPr wrap="square" lIns="92075" tIns="46038" rIns="92075" bIns="46038">
            <a:spAutoFit/>
          </a:bodyPr>
          <a:lstStyle/>
          <a:p>
            <a:pPr algn="ctr" eaLnBrk="0" hangingPunct="0">
              <a:spcBef>
                <a:spcPct val="50000"/>
              </a:spcBef>
            </a:pPr>
            <a:r>
              <a:rPr lang="en-US" sz="1600" dirty="0" smtClean="0">
                <a:solidFill>
                  <a:schemeClr val="accent1"/>
                </a:solidFill>
                <a:latin typeface="Trebuchet MS" pitchFamily="34" charset="0"/>
                <a:cs typeface="Arial" pitchFamily="34" charset="0"/>
              </a:rPr>
              <a:t>Pop</a:t>
            </a:r>
            <a:r>
              <a:rPr lang="en-US" sz="1600" dirty="0" smtClean="0">
                <a:solidFill>
                  <a:schemeClr val="tx2"/>
                </a:solidFill>
                <a:effectLst/>
                <a:latin typeface="Trebuchet MS" pitchFamily="34" charset="0"/>
                <a:cs typeface="Arial" pitchFamily="34" charset="0"/>
              </a:rPr>
              <a:t> </a:t>
            </a:r>
            <a:r>
              <a:rPr lang="en-US" sz="1600" dirty="0" smtClean="0">
                <a:solidFill>
                  <a:schemeClr val="accent1"/>
                </a:solidFill>
                <a:latin typeface="Trebuchet MS" pitchFamily="34" charset="0"/>
                <a:cs typeface="Arial" pitchFamily="34" charset="0"/>
              </a:rPr>
              <a:t>Down</a:t>
            </a:r>
            <a:r>
              <a:rPr lang="en-US" sz="1600" dirty="0" smtClean="0">
                <a:solidFill>
                  <a:schemeClr val="tx2"/>
                </a:solidFill>
                <a:effectLst/>
                <a:latin typeface="Trebuchet MS" pitchFamily="34" charset="0"/>
                <a:cs typeface="Arial" pitchFamily="34" charset="0"/>
              </a:rPr>
              <a:t> </a:t>
            </a:r>
            <a:r>
              <a:rPr lang="en-US" sz="1600" dirty="0">
                <a:solidFill>
                  <a:schemeClr val="accent1"/>
                </a:solidFill>
                <a:latin typeface="Trebuchet MS" pitchFamily="34" charset="0"/>
                <a:cs typeface="Arial" pitchFamily="34" charset="0"/>
              </a:rPr>
              <a:t>Time</a:t>
            </a:r>
          </a:p>
        </p:txBody>
      </p:sp>
      <p:grpSp>
        <p:nvGrpSpPr>
          <p:cNvPr id="5" name="Group 55"/>
          <p:cNvGrpSpPr/>
          <p:nvPr/>
        </p:nvGrpSpPr>
        <p:grpSpPr>
          <a:xfrm>
            <a:off x="36212" y="4125683"/>
            <a:ext cx="8955388" cy="1752605"/>
            <a:chOff x="56850" y="1790700"/>
            <a:chExt cx="8955388" cy="3365500"/>
          </a:xfrm>
        </p:grpSpPr>
        <p:sp>
          <p:nvSpPr>
            <p:cNvPr id="148" name="Line 4"/>
            <p:cNvSpPr>
              <a:spLocks noChangeShapeType="1"/>
            </p:cNvSpPr>
            <p:nvPr/>
          </p:nvSpPr>
          <p:spPr bwMode="auto">
            <a:xfrm flipV="1">
              <a:off x="414338" y="2540000"/>
              <a:ext cx="8374062" cy="41275"/>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49" name="Rectangle 5"/>
            <p:cNvSpPr>
              <a:spLocks noChangeArrowheads="1"/>
            </p:cNvSpPr>
            <p:nvPr/>
          </p:nvSpPr>
          <p:spPr bwMode="auto">
            <a:xfrm>
              <a:off x="1524000" y="2192338"/>
              <a:ext cx="8572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50" name="Rectangle 6"/>
            <p:cNvSpPr>
              <a:spLocks noChangeArrowheads="1"/>
            </p:cNvSpPr>
            <p:nvPr/>
          </p:nvSpPr>
          <p:spPr bwMode="auto">
            <a:xfrm>
              <a:off x="3128963" y="2185988"/>
              <a:ext cx="96837"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51" name="Rectangle 7"/>
            <p:cNvSpPr>
              <a:spLocks noChangeArrowheads="1"/>
            </p:cNvSpPr>
            <p:nvPr/>
          </p:nvSpPr>
          <p:spPr bwMode="auto">
            <a:xfrm>
              <a:off x="4733925" y="2189163"/>
              <a:ext cx="74613"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52" name="Rectangle 8"/>
            <p:cNvSpPr>
              <a:spLocks noChangeArrowheads="1"/>
            </p:cNvSpPr>
            <p:nvPr/>
          </p:nvSpPr>
          <p:spPr bwMode="auto">
            <a:xfrm>
              <a:off x="6313488" y="2198688"/>
              <a:ext cx="11747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53" name="Rectangle 9"/>
            <p:cNvSpPr>
              <a:spLocks noChangeArrowheads="1"/>
            </p:cNvSpPr>
            <p:nvPr/>
          </p:nvSpPr>
          <p:spPr bwMode="auto">
            <a:xfrm>
              <a:off x="7877175" y="2192338"/>
              <a:ext cx="106363"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54" name="Text Box 10"/>
            <p:cNvSpPr txBox="1">
              <a:spLocks noChangeArrowheads="1"/>
            </p:cNvSpPr>
            <p:nvPr/>
          </p:nvSpPr>
          <p:spPr bwMode="auto">
            <a:xfrm>
              <a:off x="56850" y="2012285"/>
              <a:ext cx="1052512" cy="651353"/>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sz="1600" dirty="0">
                  <a:solidFill>
                    <a:schemeClr val="accent1"/>
                  </a:solidFill>
                  <a:latin typeface="Trebuchet MS" pitchFamily="34" charset="0"/>
                  <a:cs typeface="Arial" pitchFamily="34" charset="0"/>
                </a:rPr>
                <a:t>UHCI#1</a:t>
              </a:r>
            </a:p>
          </p:txBody>
        </p:sp>
        <p:sp>
          <p:nvSpPr>
            <p:cNvPr id="155" name="Line 11"/>
            <p:cNvSpPr>
              <a:spLocks noChangeShapeType="1"/>
            </p:cNvSpPr>
            <p:nvPr/>
          </p:nvSpPr>
          <p:spPr bwMode="auto">
            <a:xfrm>
              <a:off x="1524000" y="1887538"/>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56" name="Line 12"/>
            <p:cNvSpPr>
              <a:spLocks noChangeShapeType="1"/>
            </p:cNvSpPr>
            <p:nvPr/>
          </p:nvSpPr>
          <p:spPr bwMode="auto">
            <a:xfrm>
              <a:off x="3117850" y="1889125"/>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57" name="Text Box 13"/>
            <p:cNvSpPr txBox="1">
              <a:spLocks noChangeArrowheads="1"/>
            </p:cNvSpPr>
            <p:nvPr/>
          </p:nvSpPr>
          <p:spPr bwMode="auto">
            <a:xfrm>
              <a:off x="1403350" y="1790700"/>
              <a:ext cx="1849438" cy="65362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dirty="0">
                  <a:solidFill>
                    <a:schemeClr val="accent1"/>
                  </a:solidFill>
                  <a:latin typeface="Arial" pitchFamily="34" charset="0"/>
                  <a:cs typeface="Arial" pitchFamily="34" charset="0"/>
                </a:rPr>
                <a:t>1ms</a:t>
              </a:r>
            </a:p>
          </p:txBody>
        </p:sp>
        <p:sp>
          <p:nvSpPr>
            <p:cNvPr id="158" name="Line 14"/>
            <p:cNvSpPr>
              <a:spLocks noChangeShapeType="1"/>
            </p:cNvSpPr>
            <p:nvPr/>
          </p:nvSpPr>
          <p:spPr bwMode="auto">
            <a:xfrm>
              <a:off x="2587625" y="1995488"/>
              <a:ext cx="538163"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59" name="Line 15"/>
            <p:cNvSpPr>
              <a:spLocks noChangeShapeType="1"/>
            </p:cNvSpPr>
            <p:nvPr/>
          </p:nvSpPr>
          <p:spPr bwMode="auto">
            <a:xfrm flipH="1">
              <a:off x="1512888" y="1995488"/>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60" name="Line 16"/>
            <p:cNvSpPr>
              <a:spLocks noChangeShapeType="1"/>
            </p:cNvSpPr>
            <p:nvPr/>
          </p:nvSpPr>
          <p:spPr bwMode="auto">
            <a:xfrm>
              <a:off x="4711700" y="1901825"/>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61" name="Line 17"/>
            <p:cNvSpPr>
              <a:spLocks noChangeShapeType="1"/>
            </p:cNvSpPr>
            <p:nvPr/>
          </p:nvSpPr>
          <p:spPr bwMode="auto">
            <a:xfrm>
              <a:off x="4170363" y="1997075"/>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62" name="Line 18"/>
            <p:cNvSpPr>
              <a:spLocks noChangeShapeType="1"/>
            </p:cNvSpPr>
            <p:nvPr/>
          </p:nvSpPr>
          <p:spPr bwMode="auto">
            <a:xfrm flipH="1">
              <a:off x="3095625" y="1997075"/>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63" name="Text Box 19"/>
            <p:cNvSpPr txBox="1">
              <a:spLocks noChangeArrowheads="1"/>
            </p:cNvSpPr>
            <p:nvPr/>
          </p:nvSpPr>
          <p:spPr bwMode="auto">
            <a:xfrm>
              <a:off x="2995613" y="1792288"/>
              <a:ext cx="1849437" cy="65362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dirty="0">
                  <a:solidFill>
                    <a:schemeClr val="accent1"/>
                  </a:solidFill>
                  <a:latin typeface="Arial" pitchFamily="34" charset="0"/>
                  <a:cs typeface="Arial" pitchFamily="34" charset="0"/>
                </a:rPr>
                <a:t>1ms</a:t>
              </a:r>
            </a:p>
          </p:txBody>
        </p:sp>
        <p:sp>
          <p:nvSpPr>
            <p:cNvPr id="164" name="Line 20"/>
            <p:cNvSpPr>
              <a:spLocks noChangeShapeType="1"/>
            </p:cNvSpPr>
            <p:nvPr/>
          </p:nvSpPr>
          <p:spPr bwMode="auto">
            <a:xfrm>
              <a:off x="6303963" y="1890713"/>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65" name="Text Box 21"/>
            <p:cNvSpPr txBox="1">
              <a:spLocks noChangeArrowheads="1"/>
            </p:cNvSpPr>
            <p:nvPr/>
          </p:nvSpPr>
          <p:spPr bwMode="auto">
            <a:xfrm>
              <a:off x="4578350" y="1792288"/>
              <a:ext cx="1849438" cy="65362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dirty="0">
                  <a:solidFill>
                    <a:schemeClr val="accent1"/>
                  </a:solidFill>
                  <a:latin typeface="Arial" pitchFamily="34" charset="0"/>
                  <a:cs typeface="Arial" pitchFamily="34" charset="0"/>
                </a:rPr>
                <a:t>1ms</a:t>
              </a:r>
            </a:p>
          </p:txBody>
        </p:sp>
        <p:sp>
          <p:nvSpPr>
            <p:cNvPr id="166" name="Line 22"/>
            <p:cNvSpPr>
              <a:spLocks noChangeShapeType="1"/>
            </p:cNvSpPr>
            <p:nvPr/>
          </p:nvSpPr>
          <p:spPr bwMode="auto">
            <a:xfrm>
              <a:off x="5773738" y="1997075"/>
              <a:ext cx="538162"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67" name="Line 23"/>
            <p:cNvSpPr>
              <a:spLocks noChangeShapeType="1"/>
            </p:cNvSpPr>
            <p:nvPr/>
          </p:nvSpPr>
          <p:spPr bwMode="auto">
            <a:xfrm flipH="1">
              <a:off x="4699000" y="1997075"/>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68" name="Line 24"/>
            <p:cNvSpPr>
              <a:spLocks noChangeShapeType="1"/>
            </p:cNvSpPr>
            <p:nvPr/>
          </p:nvSpPr>
          <p:spPr bwMode="auto">
            <a:xfrm>
              <a:off x="7886700" y="1903413"/>
              <a:ext cx="0" cy="215900"/>
            </a:xfrm>
            <a:prstGeom prst="line">
              <a:avLst/>
            </a:prstGeom>
            <a:noFill/>
            <a:ln w="19050">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69" name="Line 25"/>
            <p:cNvSpPr>
              <a:spLocks noChangeShapeType="1"/>
            </p:cNvSpPr>
            <p:nvPr/>
          </p:nvSpPr>
          <p:spPr bwMode="auto">
            <a:xfrm>
              <a:off x="7356475" y="1998663"/>
              <a:ext cx="517525"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70" name="Line 26"/>
            <p:cNvSpPr>
              <a:spLocks noChangeShapeType="1"/>
            </p:cNvSpPr>
            <p:nvPr/>
          </p:nvSpPr>
          <p:spPr bwMode="auto">
            <a:xfrm flipH="1">
              <a:off x="6281738" y="1998663"/>
              <a:ext cx="558800" cy="0"/>
            </a:xfrm>
            <a:prstGeom prst="line">
              <a:avLst/>
            </a:prstGeom>
            <a:noFill/>
            <a:ln w="19050">
              <a:solidFill>
                <a:schemeClr val="tx2"/>
              </a:solidFill>
              <a:round/>
              <a:headEnd/>
              <a:tailEnd type="triangle" w="med" len="med"/>
            </a:ln>
            <a:effectLst/>
          </p:spPr>
          <p:txBody>
            <a:bodyPr lIns="92075" tIns="46038" rIns="92075" bIns="46038">
              <a:spAutoFit/>
            </a:bodyPr>
            <a:lstStyle/>
            <a:p>
              <a:endParaRPr lang="en-US">
                <a:solidFill>
                  <a:schemeClr val="tx2"/>
                </a:solidFill>
              </a:endParaRPr>
            </a:p>
          </p:txBody>
        </p:sp>
        <p:sp>
          <p:nvSpPr>
            <p:cNvPr id="171" name="Text Box 27"/>
            <p:cNvSpPr txBox="1">
              <a:spLocks noChangeArrowheads="1"/>
            </p:cNvSpPr>
            <p:nvPr/>
          </p:nvSpPr>
          <p:spPr bwMode="auto">
            <a:xfrm>
              <a:off x="6181725" y="1793875"/>
              <a:ext cx="1849438" cy="653625"/>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pPr>
              <a:r>
                <a:rPr lang="en-US" dirty="0">
                  <a:solidFill>
                    <a:schemeClr val="accent1"/>
                  </a:solidFill>
                  <a:latin typeface="Arial" pitchFamily="34" charset="0"/>
                  <a:cs typeface="Arial" pitchFamily="34" charset="0"/>
                </a:rPr>
                <a:t>1ms</a:t>
              </a:r>
            </a:p>
          </p:txBody>
        </p:sp>
        <p:sp>
          <p:nvSpPr>
            <p:cNvPr id="172" name="Line 28"/>
            <p:cNvSpPr>
              <a:spLocks noChangeShapeType="1"/>
            </p:cNvSpPr>
            <p:nvPr/>
          </p:nvSpPr>
          <p:spPr bwMode="auto">
            <a:xfrm>
              <a:off x="8169275" y="2339975"/>
              <a:ext cx="752475"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tx2"/>
                </a:solidFill>
              </a:endParaRPr>
            </a:p>
          </p:txBody>
        </p:sp>
        <p:sp>
          <p:nvSpPr>
            <p:cNvPr id="173" name="Line 29"/>
            <p:cNvSpPr>
              <a:spLocks noChangeShapeType="1"/>
            </p:cNvSpPr>
            <p:nvPr/>
          </p:nvSpPr>
          <p:spPr bwMode="auto">
            <a:xfrm flipV="1">
              <a:off x="431800" y="3336925"/>
              <a:ext cx="8572500" cy="39688"/>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74" name="Rectangle 30"/>
            <p:cNvSpPr>
              <a:spLocks noChangeArrowheads="1"/>
            </p:cNvSpPr>
            <p:nvPr/>
          </p:nvSpPr>
          <p:spPr bwMode="auto">
            <a:xfrm>
              <a:off x="1530350" y="2989263"/>
              <a:ext cx="8572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75" name="Rectangle 31"/>
            <p:cNvSpPr>
              <a:spLocks noChangeArrowheads="1"/>
            </p:cNvSpPr>
            <p:nvPr/>
          </p:nvSpPr>
          <p:spPr bwMode="auto">
            <a:xfrm>
              <a:off x="3135313" y="2982913"/>
              <a:ext cx="96837"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76" name="Rectangle 32"/>
            <p:cNvSpPr>
              <a:spLocks noChangeArrowheads="1"/>
            </p:cNvSpPr>
            <p:nvPr/>
          </p:nvSpPr>
          <p:spPr bwMode="auto">
            <a:xfrm>
              <a:off x="4740275" y="2986088"/>
              <a:ext cx="74613"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77" name="Rectangle 33"/>
            <p:cNvSpPr>
              <a:spLocks noChangeArrowheads="1"/>
            </p:cNvSpPr>
            <p:nvPr/>
          </p:nvSpPr>
          <p:spPr bwMode="auto">
            <a:xfrm>
              <a:off x="6319838" y="2995613"/>
              <a:ext cx="11747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78" name="Rectangle 34"/>
            <p:cNvSpPr>
              <a:spLocks noChangeArrowheads="1"/>
            </p:cNvSpPr>
            <p:nvPr/>
          </p:nvSpPr>
          <p:spPr bwMode="auto">
            <a:xfrm>
              <a:off x="7883525" y="2989263"/>
              <a:ext cx="106363"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79" name="Line 36"/>
            <p:cNvSpPr>
              <a:spLocks noChangeShapeType="1"/>
            </p:cNvSpPr>
            <p:nvPr/>
          </p:nvSpPr>
          <p:spPr bwMode="auto">
            <a:xfrm>
              <a:off x="8175625" y="3136900"/>
              <a:ext cx="836613"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tx2"/>
                </a:solidFill>
              </a:endParaRPr>
            </a:p>
          </p:txBody>
        </p:sp>
        <p:sp>
          <p:nvSpPr>
            <p:cNvPr id="180" name="Line 37"/>
            <p:cNvSpPr>
              <a:spLocks noChangeShapeType="1"/>
            </p:cNvSpPr>
            <p:nvPr/>
          </p:nvSpPr>
          <p:spPr bwMode="auto">
            <a:xfrm>
              <a:off x="465138" y="4122738"/>
              <a:ext cx="8458200" cy="0"/>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81" name="Rectangle 38"/>
            <p:cNvSpPr>
              <a:spLocks noChangeArrowheads="1"/>
            </p:cNvSpPr>
            <p:nvPr/>
          </p:nvSpPr>
          <p:spPr bwMode="auto">
            <a:xfrm>
              <a:off x="2146300" y="3767138"/>
              <a:ext cx="8572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82" name="Rectangle 39"/>
            <p:cNvSpPr>
              <a:spLocks noChangeArrowheads="1"/>
            </p:cNvSpPr>
            <p:nvPr/>
          </p:nvSpPr>
          <p:spPr bwMode="auto">
            <a:xfrm>
              <a:off x="3148013" y="3749675"/>
              <a:ext cx="96837"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83" name="Rectangle 40"/>
            <p:cNvSpPr>
              <a:spLocks noChangeArrowheads="1"/>
            </p:cNvSpPr>
            <p:nvPr/>
          </p:nvSpPr>
          <p:spPr bwMode="auto">
            <a:xfrm>
              <a:off x="4752975" y="3752850"/>
              <a:ext cx="74613"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84" name="Rectangle 41"/>
            <p:cNvSpPr>
              <a:spLocks noChangeArrowheads="1"/>
            </p:cNvSpPr>
            <p:nvPr/>
          </p:nvSpPr>
          <p:spPr bwMode="auto">
            <a:xfrm>
              <a:off x="6332538" y="3762375"/>
              <a:ext cx="11747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85" name="Rectangle 42"/>
            <p:cNvSpPr>
              <a:spLocks noChangeArrowheads="1"/>
            </p:cNvSpPr>
            <p:nvPr/>
          </p:nvSpPr>
          <p:spPr bwMode="auto">
            <a:xfrm>
              <a:off x="7896225" y="3756025"/>
              <a:ext cx="106363"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86" name="Line 44"/>
            <p:cNvSpPr>
              <a:spLocks noChangeShapeType="1"/>
            </p:cNvSpPr>
            <p:nvPr/>
          </p:nvSpPr>
          <p:spPr bwMode="auto">
            <a:xfrm>
              <a:off x="8161338" y="3903663"/>
              <a:ext cx="752475"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tx2"/>
                </a:solidFill>
              </a:endParaRPr>
            </a:p>
          </p:txBody>
        </p:sp>
        <p:sp>
          <p:nvSpPr>
            <p:cNvPr id="187" name="Line 45"/>
            <p:cNvSpPr>
              <a:spLocks noChangeShapeType="1"/>
            </p:cNvSpPr>
            <p:nvPr/>
          </p:nvSpPr>
          <p:spPr bwMode="auto">
            <a:xfrm>
              <a:off x="561975" y="5156200"/>
              <a:ext cx="8347075" cy="0"/>
            </a:xfrm>
            <a:prstGeom prst="line">
              <a:avLst/>
            </a:prstGeom>
            <a:noFill/>
            <a:ln w="28575">
              <a:solidFill>
                <a:schemeClr val="tx2"/>
              </a:solidFill>
              <a:round/>
              <a:headEnd/>
              <a:tailEnd/>
            </a:ln>
            <a:effectLst/>
          </p:spPr>
          <p:txBody>
            <a:bodyPr lIns="92075" tIns="46038" rIns="92075" bIns="46038">
              <a:spAutoFit/>
            </a:bodyPr>
            <a:lstStyle/>
            <a:p>
              <a:endParaRPr lang="en-US">
                <a:solidFill>
                  <a:schemeClr val="tx2"/>
                </a:solidFill>
              </a:endParaRPr>
            </a:p>
          </p:txBody>
        </p:sp>
        <p:sp>
          <p:nvSpPr>
            <p:cNvPr id="188" name="Rectangle 46"/>
            <p:cNvSpPr>
              <a:spLocks noChangeArrowheads="1"/>
            </p:cNvSpPr>
            <p:nvPr/>
          </p:nvSpPr>
          <p:spPr bwMode="auto">
            <a:xfrm>
              <a:off x="1728788" y="4783138"/>
              <a:ext cx="1389062"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89" name="Rectangle 47"/>
            <p:cNvSpPr>
              <a:spLocks noChangeArrowheads="1"/>
            </p:cNvSpPr>
            <p:nvPr/>
          </p:nvSpPr>
          <p:spPr bwMode="auto">
            <a:xfrm>
              <a:off x="3359150" y="4786313"/>
              <a:ext cx="1354138"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90" name="Rectangle 48"/>
            <p:cNvSpPr>
              <a:spLocks noChangeArrowheads="1"/>
            </p:cNvSpPr>
            <p:nvPr/>
          </p:nvSpPr>
          <p:spPr bwMode="auto">
            <a:xfrm>
              <a:off x="4891088" y="4784725"/>
              <a:ext cx="1397000"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91" name="Rectangle 49"/>
            <p:cNvSpPr>
              <a:spLocks noChangeArrowheads="1"/>
            </p:cNvSpPr>
            <p:nvPr/>
          </p:nvSpPr>
          <p:spPr bwMode="auto">
            <a:xfrm>
              <a:off x="6542088" y="4789488"/>
              <a:ext cx="1279525" cy="366712"/>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92" name="Line 51"/>
            <p:cNvSpPr>
              <a:spLocks noChangeShapeType="1"/>
            </p:cNvSpPr>
            <p:nvPr/>
          </p:nvSpPr>
          <p:spPr bwMode="auto">
            <a:xfrm>
              <a:off x="7948613" y="4937125"/>
              <a:ext cx="903287" cy="0"/>
            </a:xfrm>
            <a:prstGeom prst="line">
              <a:avLst/>
            </a:prstGeom>
            <a:noFill/>
            <a:ln w="28575">
              <a:solidFill>
                <a:schemeClr val="tx2"/>
              </a:solidFill>
              <a:prstDash val="sysDot"/>
              <a:round/>
              <a:headEnd/>
              <a:tailEnd/>
            </a:ln>
            <a:effectLst/>
          </p:spPr>
          <p:txBody>
            <a:bodyPr lIns="92075" tIns="46038" rIns="92075" bIns="46038">
              <a:spAutoFit/>
            </a:bodyPr>
            <a:lstStyle/>
            <a:p>
              <a:endParaRPr lang="en-US">
                <a:solidFill>
                  <a:schemeClr val="tx2"/>
                </a:solidFill>
              </a:endParaRPr>
            </a:p>
          </p:txBody>
        </p:sp>
        <p:sp>
          <p:nvSpPr>
            <p:cNvPr id="193" name="Rectangle 52"/>
            <p:cNvSpPr>
              <a:spLocks noChangeArrowheads="1"/>
            </p:cNvSpPr>
            <p:nvPr/>
          </p:nvSpPr>
          <p:spPr bwMode="auto">
            <a:xfrm>
              <a:off x="1069975" y="2981325"/>
              <a:ext cx="85725" cy="366713"/>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94" name="AutoShape 53"/>
            <p:cNvSpPr>
              <a:spLocks noChangeArrowheads="1"/>
            </p:cNvSpPr>
            <p:nvPr/>
          </p:nvSpPr>
          <p:spPr bwMode="auto">
            <a:xfrm>
              <a:off x="1157288" y="3081338"/>
              <a:ext cx="409575" cy="184150"/>
            </a:xfrm>
            <a:prstGeom prst="rightArrow">
              <a:avLst>
                <a:gd name="adj1" fmla="val 50000"/>
                <a:gd name="adj2" fmla="val 55603"/>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p>
          </p:txBody>
        </p:sp>
        <p:sp>
          <p:nvSpPr>
            <p:cNvPr id="195" name="Rectangle 54"/>
            <p:cNvSpPr>
              <a:spLocks noChangeArrowheads="1"/>
            </p:cNvSpPr>
            <p:nvPr/>
          </p:nvSpPr>
          <p:spPr bwMode="auto">
            <a:xfrm>
              <a:off x="2147888" y="3735388"/>
              <a:ext cx="109537" cy="369974"/>
            </a:xfrm>
            <a:prstGeom prst="rect">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solidFill>
                  <a:schemeClr val="tx2"/>
                </a:solidFill>
              </a:endParaRPr>
            </a:p>
          </p:txBody>
        </p:sp>
        <p:sp>
          <p:nvSpPr>
            <p:cNvPr id="196" name="AutoShape 55"/>
            <p:cNvSpPr>
              <a:spLocks noChangeArrowheads="1"/>
            </p:cNvSpPr>
            <p:nvPr/>
          </p:nvSpPr>
          <p:spPr bwMode="auto">
            <a:xfrm>
              <a:off x="2235200" y="3846513"/>
              <a:ext cx="882650" cy="195262"/>
            </a:xfrm>
            <a:prstGeom prst="rightArrow">
              <a:avLst>
                <a:gd name="adj1" fmla="val 50000"/>
                <a:gd name="adj2" fmla="val 113008"/>
              </a:avLst>
            </a:prstGeom>
            <a:solidFill>
              <a:schemeClr val="tx2"/>
            </a:solidFill>
            <a:ln w="9525" algn="ctr">
              <a:solidFill>
                <a:schemeClr val="tx2"/>
              </a:solidFill>
              <a:miter lim="800000"/>
              <a:headEnd/>
              <a:tailEnd/>
            </a:ln>
            <a:effectLst/>
          </p:spPr>
          <p:txBody>
            <a:bodyPr lIns="92075" tIns="46038" rIns="92075" bIns="46038" anchor="ctr">
              <a:spAutoFit/>
            </a:bodyPr>
            <a:lstStyle/>
            <a:p>
              <a:endParaRPr lang="en-US"/>
            </a:p>
          </p:txBody>
        </p:sp>
      </p:grpSp>
      <p:sp>
        <p:nvSpPr>
          <p:cNvPr id="199" name="Rectangle 3"/>
          <p:cNvSpPr txBox="1">
            <a:spLocks noChangeArrowheads="1"/>
          </p:cNvSpPr>
          <p:nvPr/>
        </p:nvSpPr>
        <p:spPr bwMode="auto">
          <a:xfrm>
            <a:off x="387351" y="3853528"/>
            <a:ext cx="8369300" cy="2215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indent="-228600" defTabSz="912777" fontAlgn="base">
              <a:lnSpc>
                <a:spcPct val="90000"/>
              </a:lnSpc>
              <a:spcBef>
                <a:spcPts val="1167"/>
              </a:spcBef>
              <a:spcAft>
                <a:spcPct val="0"/>
              </a:spcAft>
              <a:buClr>
                <a:schemeClr val="tx2"/>
              </a:buClr>
              <a:buSzPct val="95000"/>
              <a:buBlip>
                <a:blip r:embed="rId3"/>
              </a:buBlip>
            </a:pPr>
            <a:r>
              <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Example:</a:t>
            </a:r>
            <a:r>
              <a:rPr kumimoji="0" lang="en-US" sz="16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r>
              <a:rPr lang="en-US" sz="1600" dirty="0" smtClean="0">
                <a:latin typeface="Trebuchet MS" pitchFamily="34" charset="0"/>
              </a:rPr>
              <a:t>Host controllers are aligned in hardware to first started host controller</a:t>
            </a:r>
          </a:p>
        </p:txBody>
      </p:sp>
      <p:pic>
        <p:nvPicPr>
          <p:cNvPr id="147" name="Picture 2" descr="\\eventsql\dvd\Online_ART\DVD_ART34\Artwork_Imagery\Hardware Photos\OEM HW\Microprocessor Chips\cpu chip circuitry.png"/>
          <p:cNvPicPr>
            <a:picLocks noChangeAspect="1" noChangeArrowheads="1"/>
          </p:cNvPicPr>
          <p:nvPr/>
        </p:nvPicPr>
        <p:blipFill>
          <a:blip r:embed="rId4" cstate="print"/>
          <a:srcRect/>
          <a:stretch>
            <a:fillRect/>
          </a:stretch>
        </p:blipFill>
        <p:spPr bwMode="auto">
          <a:xfrm>
            <a:off x="8035925" y="51388"/>
            <a:ext cx="762000" cy="665892"/>
          </a:xfrm>
          <a:prstGeom prst="rect">
            <a:avLst/>
          </a:prstGeom>
          <a:noFill/>
        </p:spPr>
      </p:pic>
      <p:sp>
        <p:nvSpPr>
          <p:cNvPr id="197" name="TextBox 196"/>
          <p:cNvSpPr txBox="1"/>
          <p:nvPr/>
        </p:nvSpPr>
        <p:spPr>
          <a:xfrm>
            <a:off x="7980103" y="25003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4"/>
          <p:cNvSpPr>
            <a:spLocks noGrp="1" noChangeArrowheads="1"/>
          </p:cNvSpPr>
          <p:nvPr>
            <p:ph type="title"/>
          </p:nvPr>
        </p:nvSpPr>
        <p:spPr>
          <a:xfrm>
            <a:off x="382588" y="228600"/>
            <a:ext cx="8380412" cy="757760"/>
          </a:xfrm>
          <a:noFill/>
          <a:ln/>
        </p:spPr>
        <p:txBody>
          <a:bodyPr lIns="92063" tIns="46032" rIns="92063" bIns="46032" anchor="ctr"/>
          <a:lstStyle/>
          <a:p>
            <a:r>
              <a:rPr lang="en-US" dirty="0"/>
              <a:t>Periodic-Triggered </a:t>
            </a:r>
            <a:r>
              <a:rPr lang="en-US" dirty="0" err="1"/>
              <a:t>Asynch</a:t>
            </a:r>
            <a:endParaRPr lang="en-US" dirty="0"/>
          </a:p>
        </p:txBody>
      </p:sp>
      <p:sp>
        <p:nvSpPr>
          <p:cNvPr id="484357" name="Oval 5"/>
          <p:cNvSpPr>
            <a:spLocks noChangeAspect="1" noChangeArrowheads="1"/>
          </p:cNvSpPr>
          <p:nvPr/>
        </p:nvSpPr>
        <p:spPr bwMode="auto">
          <a:xfrm>
            <a:off x="7100888" y="1696683"/>
            <a:ext cx="1544637" cy="1482725"/>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dirty="0">
                <a:solidFill>
                  <a:schemeClr val="bg2"/>
                </a:solidFill>
                <a:latin typeface="Trebuchet MS" pitchFamily="34" charset="0"/>
              </a:rPr>
              <a:t>Sleep ~8-16us</a:t>
            </a:r>
          </a:p>
        </p:txBody>
      </p:sp>
      <p:sp>
        <p:nvSpPr>
          <p:cNvPr id="484358" name="Oval 6"/>
          <p:cNvSpPr>
            <a:spLocks noChangeAspect="1" noChangeArrowheads="1"/>
          </p:cNvSpPr>
          <p:nvPr/>
        </p:nvSpPr>
        <p:spPr bwMode="auto">
          <a:xfrm>
            <a:off x="4886325" y="1696683"/>
            <a:ext cx="1544638" cy="148272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dirty="0" err="1">
                <a:latin typeface="Trebuchet MS" pitchFamily="34" charset="0"/>
              </a:rPr>
              <a:t>Asynch</a:t>
            </a:r>
            <a:r>
              <a:rPr lang="en-US" dirty="0">
                <a:latin typeface="Trebuchet MS" pitchFamily="34" charset="0"/>
              </a:rPr>
              <a:t> read or write</a:t>
            </a:r>
          </a:p>
        </p:txBody>
      </p:sp>
      <p:sp>
        <p:nvSpPr>
          <p:cNvPr id="484359" name="Oval 7"/>
          <p:cNvSpPr>
            <a:spLocks noChangeAspect="1" noChangeArrowheads="1"/>
          </p:cNvSpPr>
          <p:nvPr/>
        </p:nvSpPr>
        <p:spPr bwMode="auto">
          <a:xfrm>
            <a:off x="331788" y="1696683"/>
            <a:ext cx="1544637" cy="148272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a:solidFill>
                  <a:schemeClr val="bg2"/>
                </a:solidFill>
                <a:latin typeface="Trebuchet MS" pitchFamily="34" charset="0"/>
              </a:rPr>
              <a:t>Wait for next poll interval</a:t>
            </a:r>
          </a:p>
        </p:txBody>
      </p:sp>
      <p:sp>
        <p:nvSpPr>
          <p:cNvPr id="484360" name="Oval 8"/>
          <p:cNvSpPr>
            <a:spLocks noChangeAspect="1" noChangeArrowheads="1"/>
          </p:cNvSpPr>
          <p:nvPr/>
        </p:nvSpPr>
        <p:spPr bwMode="auto">
          <a:xfrm>
            <a:off x="2678113" y="1696683"/>
            <a:ext cx="1544637" cy="1482725"/>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Trebuchet MS" pitchFamily="34" charset="0"/>
              </a:rPr>
              <a:t>Periodic read or write</a:t>
            </a:r>
          </a:p>
        </p:txBody>
      </p:sp>
      <p:cxnSp>
        <p:nvCxnSpPr>
          <p:cNvPr id="484361" name="AutoShape 9"/>
          <p:cNvCxnSpPr>
            <a:cxnSpLocks noChangeShapeType="1"/>
            <a:stCxn id="484359" idx="0"/>
            <a:endCxn id="484360" idx="0"/>
          </p:cNvCxnSpPr>
          <p:nvPr/>
        </p:nvCxnSpPr>
        <p:spPr bwMode="auto">
          <a:xfrm rot="5400000" flipH="1" flipV="1">
            <a:off x="2277269" y="523521"/>
            <a:ext cx="1588" cy="2346325"/>
          </a:xfrm>
          <a:prstGeom prst="curvedConnector3">
            <a:avLst>
              <a:gd name="adj1" fmla="val 14395466"/>
            </a:avLst>
          </a:prstGeom>
          <a:noFill/>
          <a:ln w="22225">
            <a:solidFill>
              <a:srgbClr val="FFC000"/>
            </a:solidFill>
            <a:round/>
            <a:headEnd/>
            <a:tailEnd type="triangle" w="med" len="med"/>
          </a:ln>
          <a:effectLst/>
        </p:spPr>
      </p:cxnSp>
      <p:cxnSp>
        <p:nvCxnSpPr>
          <p:cNvPr id="484362" name="AutoShape 10"/>
          <p:cNvCxnSpPr>
            <a:cxnSpLocks noChangeShapeType="1"/>
            <a:stCxn id="484360" idx="4"/>
            <a:endCxn id="484359" idx="4"/>
          </p:cNvCxnSpPr>
          <p:nvPr/>
        </p:nvCxnSpPr>
        <p:spPr bwMode="auto">
          <a:xfrm rot="5400000">
            <a:off x="2277270" y="2006246"/>
            <a:ext cx="1588" cy="2346325"/>
          </a:xfrm>
          <a:prstGeom prst="curvedConnector3">
            <a:avLst>
              <a:gd name="adj1" fmla="val 14395466"/>
            </a:avLst>
          </a:prstGeom>
          <a:noFill/>
          <a:ln w="22225">
            <a:solidFill>
              <a:srgbClr val="FFC000"/>
            </a:solidFill>
            <a:round/>
            <a:headEnd/>
            <a:tailEnd type="triangle" w="med" len="med"/>
          </a:ln>
          <a:effectLst/>
        </p:spPr>
      </p:cxnSp>
      <p:sp>
        <p:nvSpPr>
          <p:cNvPr id="484363" name="Text Box 11"/>
          <p:cNvSpPr txBox="1">
            <a:spLocks noChangeArrowheads="1"/>
          </p:cNvSpPr>
          <p:nvPr/>
        </p:nvSpPr>
        <p:spPr bwMode="auto">
          <a:xfrm>
            <a:off x="1820863" y="2905564"/>
            <a:ext cx="1063625" cy="400110"/>
          </a:xfrm>
          <a:prstGeom prst="rect">
            <a:avLst/>
          </a:prstGeom>
          <a:noFill/>
          <a:ln w="22225" algn="ctr">
            <a:noFill/>
            <a:miter lim="800000"/>
            <a:headEnd/>
            <a:tailEnd/>
          </a:ln>
          <a:effectLst/>
        </p:spPr>
        <p:txBody>
          <a:bodyPr>
            <a:spAutoFit/>
          </a:bodyPr>
          <a:lstStyle/>
          <a:p>
            <a:r>
              <a:rPr lang="en-US" sz="2000" b="0">
                <a:latin typeface="Trebuchet MS" pitchFamily="34" charset="0"/>
              </a:rPr>
              <a:t>Nack</a:t>
            </a:r>
          </a:p>
        </p:txBody>
      </p:sp>
      <p:sp>
        <p:nvSpPr>
          <p:cNvPr id="484364" name="Text Box 12"/>
          <p:cNvSpPr txBox="1">
            <a:spLocks noChangeArrowheads="1"/>
          </p:cNvSpPr>
          <p:nvPr/>
        </p:nvSpPr>
        <p:spPr bwMode="auto">
          <a:xfrm>
            <a:off x="1685925" y="1473639"/>
            <a:ext cx="1296988" cy="707886"/>
          </a:xfrm>
          <a:prstGeom prst="rect">
            <a:avLst/>
          </a:prstGeom>
          <a:noFill/>
          <a:ln w="22225" algn="ctr">
            <a:noFill/>
            <a:miter lim="800000"/>
            <a:headEnd/>
            <a:tailEnd/>
          </a:ln>
          <a:effectLst/>
        </p:spPr>
        <p:txBody>
          <a:bodyPr>
            <a:spAutoFit/>
          </a:bodyPr>
          <a:lstStyle/>
          <a:p>
            <a:r>
              <a:rPr lang="en-US" sz="2000" b="0" dirty="0">
                <a:latin typeface="Trebuchet MS" pitchFamily="34" charset="0"/>
              </a:rPr>
              <a:t>Next Interval</a:t>
            </a:r>
          </a:p>
        </p:txBody>
      </p:sp>
      <p:sp>
        <p:nvSpPr>
          <p:cNvPr id="484365" name="Text Box 13"/>
          <p:cNvSpPr txBox="1">
            <a:spLocks noChangeArrowheads="1"/>
          </p:cNvSpPr>
          <p:nvPr/>
        </p:nvSpPr>
        <p:spPr bwMode="auto">
          <a:xfrm>
            <a:off x="4194175" y="1787964"/>
            <a:ext cx="1063625" cy="707886"/>
          </a:xfrm>
          <a:prstGeom prst="rect">
            <a:avLst/>
          </a:prstGeom>
          <a:noFill/>
          <a:ln w="22225" algn="ctr">
            <a:noFill/>
            <a:miter lim="800000"/>
            <a:headEnd/>
            <a:tailEnd/>
          </a:ln>
          <a:effectLst/>
        </p:spPr>
        <p:txBody>
          <a:bodyPr>
            <a:spAutoFit/>
          </a:bodyPr>
          <a:lstStyle/>
          <a:p>
            <a:r>
              <a:rPr lang="en-US" sz="2000" b="0" dirty="0">
                <a:latin typeface="Trebuchet MS" pitchFamily="34" charset="0"/>
              </a:rPr>
              <a:t/>
            </a:r>
            <a:br>
              <a:rPr lang="en-US" sz="2000" b="0" dirty="0">
                <a:latin typeface="Trebuchet MS" pitchFamily="34" charset="0"/>
              </a:rPr>
            </a:br>
            <a:r>
              <a:rPr lang="en-US" sz="2000" b="0" dirty="0" err="1">
                <a:latin typeface="Trebuchet MS" pitchFamily="34" charset="0"/>
              </a:rPr>
              <a:t>Ack</a:t>
            </a:r>
            <a:endParaRPr lang="en-US" sz="2000" b="0" dirty="0">
              <a:latin typeface="Trebuchet MS" pitchFamily="34" charset="0"/>
            </a:endParaRPr>
          </a:p>
        </p:txBody>
      </p:sp>
      <p:sp>
        <p:nvSpPr>
          <p:cNvPr id="484366" name="Rectangle 14"/>
          <p:cNvSpPr>
            <a:spLocks noChangeArrowheads="1"/>
          </p:cNvSpPr>
          <p:nvPr/>
        </p:nvSpPr>
        <p:spPr bwMode="auto">
          <a:xfrm>
            <a:off x="242888" y="4583552"/>
            <a:ext cx="192087" cy="7921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2000" b="0" dirty="0" err="1">
                <a:solidFill>
                  <a:schemeClr val="bg2"/>
                </a:solidFill>
                <a:latin typeface="Trebuchet MS" pitchFamily="34" charset="0"/>
              </a:rPr>
              <a:t>Nack</a:t>
            </a:r>
            <a:endParaRPr lang="en-US" sz="2000" b="0" dirty="0">
              <a:solidFill>
                <a:schemeClr val="bg2"/>
              </a:solidFill>
              <a:latin typeface="Trebuchet MS" pitchFamily="34" charset="0"/>
            </a:endParaRPr>
          </a:p>
        </p:txBody>
      </p:sp>
      <p:sp>
        <p:nvSpPr>
          <p:cNvPr id="484367" name="Rectangle 15"/>
          <p:cNvSpPr>
            <a:spLocks noChangeArrowheads="1"/>
          </p:cNvSpPr>
          <p:nvPr/>
        </p:nvSpPr>
        <p:spPr bwMode="auto">
          <a:xfrm>
            <a:off x="2370138" y="4594664"/>
            <a:ext cx="311150" cy="7921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0" dirty="0" err="1">
                <a:solidFill>
                  <a:schemeClr val="bg2"/>
                </a:solidFill>
                <a:latin typeface="Trebuchet MS" pitchFamily="34" charset="0"/>
              </a:rPr>
              <a:t>Ack</a:t>
            </a:r>
            <a:endParaRPr lang="en-US" sz="2000" b="0" dirty="0">
              <a:solidFill>
                <a:schemeClr val="bg2"/>
              </a:solidFill>
              <a:latin typeface="Trebuchet MS" pitchFamily="34" charset="0"/>
            </a:endParaRPr>
          </a:p>
        </p:txBody>
      </p:sp>
      <p:sp>
        <p:nvSpPr>
          <p:cNvPr id="484368" name="Line 16"/>
          <p:cNvSpPr>
            <a:spLocks noChangeShapeType="1"/>
          </p:cNvSpPr>
          <p:nvPr/>
        </p:nvSpPr>
        <p:spPr bwMode="auto">
          <a:xfrm>
            <a:off x="246063" y="3823139"/>
            <a:ext cx="0" cy="623888"/>
          </a:xfrm>
          <a:prstGeom prst="line">
            <a:avLst/>
          </a:prstGeom>
          <a:noFill/>
          <a:ln w="19050">
            <a:solidFill>
              <a:schemeClr val="tx1"/>
            </a:solidFill>
            <a:round/>
            <a:headEnd/>
            <a:tailEnd/>
          </a:ln>
          <a:effectLst/>
        </p:spPr>
        <p:txBody>
          <a:bodyPr/>
          <a:lstStyle/>
          <a:p>
            <a:endParaRPr lang="en-US">
              <a:latin typeface="Trebuchet MS" pitchFamily="34" charset="0"/>
            </a:endParaRPr>
          </a:p>
        </p:txBody>
      </p:sp>
      <p:sp>
        <p:nvSpPr>
          <p:cNvPr id="484369" name="Line 17"/>
          <p:cNvSpPr>
            <a:spLocks noChangeShapeType="1"/>
          </p:cNvSpPr>
          <p:nvPr/>
        </p:nvSpPr>
        <p:spPr bwMode="auto">
          <a:xfrm>
            <a:off x="2346325" y="3832664"/>
            <a:ext cx="0" cy="614363"/>
          </a:xfrm>
          <a:prstGeom prst="line">
            <a:avLst/>
          </a:prstGeom>
          <a:noFill/>
          <a:ln w="19050">
            <a:solidFill>
              <a:schemeClr val="tx1"/>
            </a:solidFill>
            <a:round/>
            <a:headEnd/>
            <a:tailEnd/>
          </a:ln>
          <a:effectLst/>
        </p:spPr>
        <p:txBody>
          <a:bodyPr/>
          <a:lstStyle/>
          <a:p>
            <a:endParaRPr lang="en-US">
              <a:latin typeface="Trebuchet MS" pitchFamily="34" charset="0"/>
            </a:endParaRPr>
          </a:p>
        </p:txBody>
      </p:sp>
      <p:sp>
        <p:nvSpPr>
          <p:cNvPr id="484370" name="Line 18"/>
          <p:cNvSpPr>
            <a:spLocks noChangeShapeType="1"/>
          </p:cNvSpPr>
          <p:nvPr/>
        </p:nvSpPr>
        <p:spPr bwMode="auto">
          <a:xfrm>
            <a:off x="1909763" y="4112064"/>
            <a:ext cx="427037" cy="11113"/>
          </a:xfrm>
          <a:prstGeom prst="line">
            <a:avLst/>
          </a:prstGeom>
          <a:noFill/>
          <a:ln w="9525">
            <a:solidFill>
              <a:schemeClr val="tx1"/>
            </a:solidFill>
            <a:round/>
            <a:headEnd type="triangle" w="med" len="med"/>
            <a:tailEnd/>
          </a:ln>
          <a:effectLst/>
        </p:spPr>
        <p:txBody>
          <a:bodyPr/>
          <a:lstStyle/>
          <a:p>
            <a:endParaRPr lang="en-US">
              <a:latin typeface="Trebuchet MS" pitchFamily="34" charset="0"/>
            </a:endParaRPr>
          </a:p>
        </p:txBody>
      </p:sp>
      <p:sp>
        <p:nvSpPr>
          <p:cNvPr id="484371" name="Line 19"/>
          <p:cNvSpPr>
            <a:spLocks noChangeShapeType="1"/>
          </p:cNvSpPr>
          <p:nvPr/>
        </p:nvSpPr>
        <p:spPr bwMode="auto">
          <a:xfrm>
            <a:off x="246063" y="4124764"/>
            <a:ext cx="530225" cy="0"/>
          </a:xfrm>
          <a:prstGeom prst="line">
            <a:avLst/>
          </a:prstGeom>
          <a:noFill/>
          <a:ln w="9525">
            <a:solidFill>
              <a:schemeClr val="tx1"/>
            </a:solidFill>
            <a:round/>
            <a:headEnd/>
            <a:tailEnd type="triangle" w="med" len="med"/>
          </a:ln>
          <a:effectLst/>
        </p:spPr>
        <p:txBody>
          <a:bodyPr/>
          <a:lstStyle/>
          <a:p>
            <a:endParaRPr lang="en-US">
              <a:latin typeface="Trebuchet MS" pitchFamily="34" charset="0"/>
            </a:endParaRPr>
          </a:p>
        </p:txBody>
      </p:sp>
      <p:sp>
        <p:nvSpPr>
          <p:cNvPr id="484372" name="Rectangle 20"/>
          <p:cNvSpPr>
            <a:spLocks noChangeArrowheads="1"/>
          </p:cNvSpPr>
          <p:nvPr/>
        </p:nvSpPr>
        <p:spPr bwMode="auto">
          <a:xfrm>
            <a:off x="672646" y="3903875"/>
            <a:ext cx="617538" cy="411163"/>
          </a:xfrm>
          <a:prstGeom prst="rect">
            <a:avLst/>
          </a:prstGeom>
          <a:noFill/>
          <a:ln w="9525">
            <a:noFill/>
            <a:miter lim="800000"/>
            <a:headEnd/>
            <a:tailEnd/>
          </a:ln>
          <a:effectLst/>
        </p:spPr>
        <p:txBody>
          <a:bodyPr wrap="none" anchor="ctr"/>
          <a:lstStyle/>
          <a:p>
            <a:pPr eaLnBrk="1" hangingPunct="1">
              <a:lnSpc>
                <a:spcPct val="100000"/>
              </a:lnSpc>
              <a:spcBef>
                <a:spcPct val="0"/>
              </a:spcBef>
            </a:pPr>
            <a:r>
              <a:rPr lang="en-US" b="0" dirty="0">
                <a:latin typeface="Trebuchet MS" pitchFamily="34" charset="0"/>
                <a:cs typeface="Arial" pitchFamily="34" charset="0"/>
              </a:rPr>
              <a:t>1-32ms typ.</a:t>
            </a:r>
          </a:p>
        </p:txBody>
      </p:sp>
      <p:sp>
        <p:nvSpPr>
          <p:cNvPr id="484373" name="Line 21"/>
          <p:cNvSpPr>
            <a:spLocks noChangeShapeType="1"/>
          </p:cNvSpPr>
          <p:nvPr/>
        </p:nvSpPr>
        <p:spPr bwMode="auto">
          <a:xfrm>
            <a:off x="446088" y="4967727"/>
            <a:ext cx="1916112" cy="17462"/>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cxnSp>
        <p:nvCxnSpPr>
          <p:cNvPr id="484374" name="AutoShape 22"/>
          <p:cNvCxnSpPr>
            <a:cxnSpLocks noChangeShapeType="1"/>
            <a:stCxn id="484360" idx="6"/>
            <a:endCxn id="484358" idx="2"/>
          </p:cNvCxnSpPr>
          <p:nvPr/>
        </p:nvCxnSpPr>
        <p:spPr bwMode="auto">
          <a:xfrm>
            <a:off x="4222750" y="2438046"/>
            <a:ext cx="663575" cy="1588"/>
          </a:xfrm>
          <a:prstGeom prst="straightConnector1">
            <a:avLst/>
          </a:prstGeom>
          <a:noFill/>
          <a:ln w="22225">
            <a:solidFill>
              <a:srgbClr val="FFC000"/>
            </a:solidFill>
            <a:round/>
            <a:headEnd/>
            <a:tailEnd type="triangle" w="med" len="med"/>
          </a:ln>
          <a:effectLst/>
        </p:spPr>
      </p:cxnSp>
      <p:cxnSp>
        <p:nvCxnSpPr>
          <p:cNvPr id="484375" name="AutoShape 23"/>
          <p:cNvCxnSpPr>
            <a:cxnSpLocks noChangeShapeType="1"/>
            <a:stCxn id="484358" idx="0"/>
            <a:endCxn id="484358" idx="7"/>
          </p:cNvCxnSpPr>
          <p:nvPr/>
        </p:nvCxnSpPr>
        <p:spPr bwMode="auto">
          <a:xfrm rot="16200000" flipH="1">
            <a:off x="5823130" y="1532197"/>
            <a:ext cx="217140" cy="546112"/>
          </a:xfrm>
          <a:prstGeom prst="curvedConnector3">
            <a:avLst>
              <a:gd name="adj1" fmla="val -105278"/>
            </a:avLst>
          </a:prstGeom>
          <a:noFill/>
          <a:ln w="22225">
            <a:solidFill>
              <a:srgbClr val="FFC000"/>
            </a:solidFill>
            <a:round/>
            <a:headEnd/>
            <a:tailEnd type="triangle" w="med" len="med"/>
          </a:ln>
          <a:effectLst/>
        </p:spPr>
      </p:cxnSp>
      <p:sp>
        <p:nvSpPr>
          <p:cNvPr id="484376" name="Text Box 24"/>
          <p:cNvSpPr txBox="1">
            <a:spLocks noChangeArrowheads="1"/>
          </p:cNvSpPr>
          <p:nvPr/>
        </p:nvSpPr>
        <p:spPr bwMode="auto">
          <a:xfrm>
            <a:off x="6096000" y="1178364"/>
            <a:ext cx="844550" cy="707886"/>
          </a:xfrm>
          <a:prstGeom prst="rect">
            <a:avLst/>
          </a:prstGeom>
          <a:noFill/>
          <a:ln w="22225" algn="ctr">
            <a:noFill/>
            <a:miter lim="800000"/>
            <a:headEnd/>
            <a:tailEnd/>
          </a:ln>
          <a:effectLst/>
        </p:spPr>
        <p:txBody>
          <a:bodyPr>
            <a:spAutoFit/>
          </a:bodyPr>
          <a:lstStyle/>
          <a:p>
            <a:r>
              <a:rPr lang="en-US" sz="2000" b="0" dirty="0">
                <a:latin typeface="Trebuchet MS" pitchFamily="34" charset="0"/>
              </a:rPr>
              <a:t/>
            </a:r>
            <a:br>
              <a:rPr lang="en-US" sz="2000" b="0" dirty="0">
                <a:latin typeface="Trebuchet MS" pitchFamily="34" charset="0"/>
              </a:rPr>
            </a:br>
            <a:r>
              <a:rPr lang="en-US" sz="2000" b="0" dirty="0" err="1">
                <a:latin typeface="Trebuchet MS" pitchFamily="34" charset="0"/>
              </a:rPr>
              <a:t>Ack</a:t>
            </a:r>
            <a:endParaRPr lang="en-US" sz="2000" b="0" dirty="0">
              <a:latin typeface="Trebuchet MS" pitchFamily="34" charset="0"/>
            </a:endParaRPr>
          </a:p>
        </p:txBody>
      </p:sp>
      <p:cxnSp>
        <p:nvCxnSpPr>
          <p:cNvPr id="484378" name="AutoShape 26"/>
          <p:cNvCxnSpPr>
            <a:cxnSpLocks noChangeShapeType="1"/>
            <a:stCxn id="484358" idx="6"/>
            <a:endCxn id="484357" idx="2"/>
          </p:cNvCxnSpPr>
          <p:nvPr/>
        </p:nvCxnSpPr>
        <p:spPr bwMode="auto">
          <a:xfrm>
            <a:off x="6430963" y="2438046"/>
            <a:ext cx="669925" cy="1588"/>
          </a:xfrm>
          <a:prstGeom prst="straightConnector1">
            <a:avLst/>
          </a:prstGeom>
          <a:noFill/>
          <a:ln w="22225">
            <a:solidFill>
              <a:srgbClr val="FFC000"/>
            </a:solidFill>
            <a:round/>
            <a:headEnd/>
            <a:tailEnd type="triangle" w="med" len="med"/>
          </a:ln>
          <a:effectLst/>
        </p:spPr>
      </p:cxnSp>
      <p:cxnSp>
        <p:nvCxnSpPr>
          <p:cNvPr id="484379" name="AutoShape 27"/>
          <p:cNvCxnSpPr>
            <a:cxnSpLocks noChangeShapeType="1"/>
            <a:stCxn id="484358" idx="4"/>
            <a:endCxn id="484359" idx="4"/>
          </p:cNvCxnSpPr>
          <p:nvPr/>
        </p:nvCxnSpPr>
        <p:spPr bwMode="auto">
          <a:xfrm rot="5400000">
            <a:off x="3381376" y="902140"/>
            <a:ext cx="1588" cy="4554537"/>
          </a:xfrm>
          <a:prstGeom prst="curvedConnector3">
            <a:avLst>
              <a:gd name="adj1" fmla="val 14395466"/>
            </a:avLst>
          </a:prstGeom>
          <a:noFill/>
          <a:ln w="22225">
            <a:solidFill>
              <a:srgbClr val="FFC000"/>
            </a:solidFill>
            <a:round/>
            <a:headEnd/>
            <a:tailEnd type="triangle" w="med" len="med"/>
          </a:ln>
          <a:effectLst/>
        </p:spPr>
      </p:cxnSp>
      <p:sp>
        <p:nvSpPr>
          <p:cNvPr id="484380" name="Text Box 28"/>
          <p:cNvSpPr txBox="1">
            <a:spLocks noChangeArrowheads="1"/>
          </p:cNvSpPr>
          <p:nvPr/>
        </p:nvSpPr>
        <p:spPr bwMode="auto">
          <a:xfrm>
            <a:off x="3806825" y="3199252"/>
            <a:ext cx="1063625" cy="400110"/>
          </a:xfrm>
          <a:prstGeom prst="rect">
            <a:avLst/>
          </a:prstGeom>
          <a:noFill/>
          <a:ln w="22225" algn="ctr">
            <a:noFill/>
            <a:miter lim="800000"/>
            <a:headEnd/>
            <a:tailEnd/>
          </a:ln>
          <a:effectLst/>
        </p:spPr>
        <p:txBody>
          <a:bodyPr>
            <a:spAutoFit/>
          </a:bodyPr>
          <a:lstStyle/>
          <a:p>
            <a:r>
              <a:rPr lang="en-US" sz="2000" b="0">
                <a:latin typeface="Trebuchet MS" pitchFamily="34" charset="0"/>
              </a:rPr>
              <a:t>Idle</a:t>
            </a:r>
          </a:p>
        </p:txBody>
      </p:sp>
      <p:cxnSp>
        <p:nvCxnSpPr>
          <p:cNvPr id="484381" name="AutoShape 29"/>
          <p:cNvCxnSpPr>
            <a:cxnSpLocks noChangeShapeType="1"/>
          </p:cNvCxnSpPr>
          <p:nvPr/>
        </p:nvCxnSpPr>
        <p:spPr bwMode="auto">
          <a:xfrm rot="16200000" flipV="1">
            <a:off x="6927057" y="2218970"/>
            <a:ext cx="177800" cy="1677987"/>
          </a:xfrm>
          <a:prstGeom prst="curvedConnector3">
            <a:avLst>
              <a:gd name="adj1" fmla="val -144644"/>
            </a:avLst>
          </a:prstGeom>
          <a:noFill/>
          <a:ln w="22225">
            <a:solidFill>
              <a:srgbClr val="FFC000"/>
            </a:solidFill>
            <a:round/>
            <a:headEnd/>
            <a:tailEnd type="triangle" w="med" len="med"/>
          </a:ln>
          <a:effectLst/>
        </p:spPr>
      </p:cxnSp>
      <p:sp>
        <p:nvSpPr>
          <p:cNvPr id="484382" name="Text Box 30"/>
          <p:cNvSpPr txBox="1">
            <a:spLocks noChangeArrowheads="1"/>
          </p:cNvSpPr>
          <p:nvPr/>
        </p:nvSpPr>
        <p:spPr bwMode="auto">
          <a:xfrm>
            <a:off x="6400800" y="3007164"/>
            <a:ext cx="1296988" cy="400110"/>
          </a:xfrm>
          <a:prstGeom prst="rect">
            <a:avLst/>
          </a:prstGeom>
          <a:noFill/>
          <a:ln w="22225" algn="ctr">
            <a:noFill/>
            <a:miter lim="800000"/>
            <a:headEnd/>
            <a:tailEnd/>
          </a:ln>
          <a:effectLst/>
        </p:spPr>
        <p:txBody>
          <a:bodyPr>
            <a:spAutoFit/>
          </a:bodyPr>
          <a:lstStyle/>
          <a:p>
            <a:r>
              <a:rPr lang="en-US" sz="2000" b="0" dirty="0">
                <a:latin typeface="Trebuchet MS" pitchFamily="34" charset="0"/>
              </a:rPr>
              <a:t>Timeout</a:t>
            </a:r>
          </a:p>
        </p:txBody>
      </p:sp>
      <p:sp>
        <p:nvSpPr>
          <p:cNvPr id="484383" name="Rectangle 31" descr="Light vertical"/>
          <p:cNvSpPr>
            <a:spLocks noChangeArrowheads="1"/>
          </p:cNvSpPr>
          <p:nvPr/>
        </p:nvSpPr>
        <p:spPr bwMode="auto">
          <a:xfrm>
            <a:off x="2868613" y="4604189"/>
            <a:ext cx="1204912" cy="792163"/>
          </a:xfrm>
          <a:prstGeom prst="rect">
            <a:avLst/>
          </a:prstGeom>
          <a:pattFill prst="ltVert">
            <a:fgClr>
              <a:srgbClr val="00FFFF"/>
            </a:fgClr>
            <a:bgClr>
              <a:srgbClr val="FF0000"/>
            </a:bgClr>
          </a:pattFill>
          <a:ln w="9525">
            <a:solidFill>
              <a:schemeClr val="tx1"/>
            </a:solidFill>
            <a:miter lim="800000"/>
            <a:headEnd/>
            <a:tailEnd/>
          </a:ln>
          <a:effectLst/>
        </p:spPr>
        <p:txBody>
          <a:bodyPr anchor="ctr"/>
          <a:lstStyle/>
          <a:p>
            <a:endParaRPr lang="en-US" sz="2000" b="0">
              <a:solidFill>
                <a:schemeClr val="bg2"/>
              </a:solidFill>
              <a:latin typeface="Trebuchet MS" pitchFamily="34" charset="0"/>
            </a:endParaRPr>
          </a:p>
        </p:txBody>
      </p:sp>
      <p:sp>
        <p:nvSpPr>
          <p:cNvPr id="484384" name="Rectangle 32"/>
          <p:cNvSpPr>
            <a:spLocks noChangeArrowheads="1"/>
          </p:cNvSpPr>
          <p:nvPr/>
        </p:nvSpPr>
        <p:spPr bwMode="auto">
          <a:xfrm>
            <a:off x="4070350" y="4604189"/>
            <a:ext cx="192088"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2000" b="0">
                <a:solidFill>
                  <a:schemeClr val="bg2"/>
                </a:solidFill>
                <a:latin typeface="Trebuchet MS" pitchFamily="34" charset="0"/>
              </a:rPr>
              <a:t>Nack</a:t>
            </a:r>
          </a:p>
        </p:txBody>
      </p:sp>
      <p:sp>
        <p:nvSpPr>
          <p:cNvPr id="484385" name="Rectangle 33"/>
          <p:cNvSpPr>
            <a:spLocks noChangeArrowheads="1"/>
          </p:cNvSpPr>
          <p:nvPr/>
        </p:nvSpPr>
        <p:spPr bwMode="auto">
          <a:xfrm>
            <a:off x="6173788" y="4604189"/>
            <a:ext cx="192087" cy="79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2000" b="0" dirty="0" err="1">
                <a:solidFill>
                  <a:schemeClr val="bg2"/>
                </a:solidFill>
                <a:latin typeface="Trebuchet MS" pitchFamily="34" charset="0"/>
              </a:rPr>
              <a:t>Nack</a:t>
            </a:r>
            <a:endParaRPr lang="en-US" sz="2000" b="0" dirty="0">
              <a:solidFill>
                <a:schemeClr val="bg2"/>
              </a:solidFill>
              <a:latin typeface="Trebuchet MS" pitchFamily="34" charset="0"/>
            </a:endParaRPr>
          </a:p>
        </p:txBody>
      </p:sp>
      <p:sp>
        <p:nvSpPr>
          <p:cNvPr id="484386" name="Line 34"/>
          <p:cNvSpPr>
            <a:spLocks noChangeShapeType="1"/>
          </p:cNvSpPr>
          <p:nvPr/>
        </p:nvSpPr>
        <p:spPr bwMode="auto">
          <a:xfrm>
            <a:off x="6376988" y="4988364"/>
            <a:ext cx="2352675" cy="17463"/>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sp>
        <p:nvSpPr>
          <p:cNvPr id="484387" name="Rectangle 35"/>
          <p:cNvSpPr>
            <a:spLocks noChangeArrowheads="1"/>
          </p:cNvSpPr>
          <p:nvPr/>
        </p:nvSpPr>
        <p:spPr bwMode="auto">
          <a:xfrm>
            <a:off x="8767763" y="4593077"/>
            <a:ext cx="192087" cy="7921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anchor="ctr"/>
          <a:lstStyle/>
          <a:p>
            <a:r>
              <a:rPr lang="en-US" sz="2000" b="0" dirty="0" err="1">
                <a:solidFill>
                  <a:schemeClr val="bg2"/>
                </a:solidFill>
                <a:latin typeface="Trebuchet MS" pitchFamily="34" charset="0"/>
              </a:rPr>
              <a:t>Nack</a:t>
            </a:r>
            <a:endParaRPr lang="en-US" sz="2000" b="0" dirty="0">
              <a:solidFill>
                <a:schemeClr val="bg2"/>
              </a:solidFill>
              <a:latin typeface="Trebuchet MS" pitchFamily="34" charset="0"/>
            </a:endParaRPr>
          </a:p>
        </p:txBody>
      </p:sp>
      <p:sp>
        <p:nvSpPr>
          <p:cNvPr id="484388" name="Line 36"/>
          <p:cNvSpPr>
            <a:spLocks noChangeShapeType="1"/>
          </p:cNvSpPr>
          <p:nvPr/>
        </p:nvSpPr>
        <p:spPr bwMode="auto">
          <a:xfrm>
            <a:off x="4248150" y="4969314"/>
            <a:ext cx="1958975" cy="14288"/>
          </a:xfrm>
          <a:prstGeom prst="line">
            <a:avLst/>
          </a:prstGeom>
          <a:noFill/>
          <a:ln w="19050">
            <a:solidFill>
              <a:schemeClr val="tx1"/>
            </a:solidFill>
            <a:prstDash val="dash"/>
            <a:round/>
            <a:headEnd/>
            <a:tailEnd/>
          </a:ln>
          <a:effectLst/>
        </p:spPr>
        <p:txBody>
          <a:bodyPr/>
          <a:lstStyle/>
          <a:p>
            <a:endParaRPr lang="en-US">
              <a:solidFill>
                <a:schemeClr val="bg2"/>
              </a:solidFill>
              <a:latin typeface="Trebuchet MS" pitchFamily="34" charset="0"/>
            </a:endParaRPr>
          </a:p>
        </p:txBody>
      </p:sp>
      <p:sp>
        <p:nvSpPr>
          <p:cNvPr id="484406" name="Rectangle 54"/>
          <p:cNvSpPr>
            <a:spLocks noChangeArrowheads="1"/>
          </p:cNvSpPr>
          <p:nvPr/>
        </p:nvSpPr>
        <p:spPr bwMode="auto">
          <a:xfrm>
            <a:off x="2959100" y="4294627"/>
            <a:ext cx="971741" cy="400110"/>
          </a:xfrm>
          <a:prstGeom prst="rect">
            <a:avLst/>
          </a:prstGeom>
          <a:noFill/>
          <a:ln w="22225" algn="ctr">
            <a:noFill/>
            <a:miter lim="800000"/>
            <a:headEnd/>
            <a:tailEnd/>
          </a:ln>
          <a:effectLst/>
        </p:spPr>
        <p:txBody>
          <a:bodyPr wrap="none">
            <a:spAutoFit/>
          </a:bodyPr>
          <a:lstStyle/>
          <a:p>
            <a:r>
              <a:rPr lang="en-US" sz="2000" b="0">
                <a:latin typeface="Trebuchet MS" pitchFamily="34" charset="0"/>
              </a:rPr>
              <a:t>Asynch</a:t>
            </a:r>
          </a:p>
        </p:txBody>
      </p:sp>
      <p:sp>
        <p:nvSpPr>
          <p:cNvPr id="484408" name="Text Box 56"/>
          <p:cNvSpPr txBox="1">
            <a:spLocks noChangeArrowheads="1"/>
          </p:cNvSpPr>
          <p:nvPr/>
        </p:nvSpPr>
        <p:spPr bwMode="auto">
          <a:xfrm>
            <a:off x="6324600" y="1787964"/>
            <a:ext cx="1063625" cy="707886"/>
          </a:xfrm>
          <a:prstGeom prst="rect">
            <a:avLst/>
          </a:prstGeom>
          <a:noFill/>
          <a:ln w="22225" algn="ctr">
            <a:noFill/>
            <a:miter lim="800000"/>
            <a:headEnd/>
            <a:tailEnd/>
          </a:ln>
          <a:effectLst/>
        </p:spPr>
        <p:txBody>
          <a:bodyPr>
            <a:spAutoFit/>
          </a:bodyPr>
          <a:lstStyle/>
          <a:p>
            <a:r>
              <a:rPr lang="en-US" sz="2000" b="0" dirty="0">
                <a:latin typeface="Trebuchet MS" pitchFamily="34" charset="0"/>
              </a:rPr>
              <a:t/>
            </a:r>
            <a:br>
              <a:rPr lang="en-US" sz="2000" b="0" dirty="0">
                <a:latin typeface="Trebuchet MS" pitchFamily="34" charset="0"/>
              </a:rPr>
            </a:br>
            <a:r>
              <a:rPr lang="en-US" sz="2000" b="0" dirty="0" err="1">
                <a:latin typeface="Trebuchet MS" pitchFamily="34" charset="0"/>
              </a:rPr>
              <a:t>Nack</a:t>
            </a:r>
            <a:endParaRPr lang="en-US" sz="2000" b="0" dirty="0">
              <a:latin typeface="Trebuchet MS" pitchFamily="34" charset="0"/>
            </a:endParaRPr>
          </a:p>
        </p:txBody>
      </p:sp>
      <p:sp>
        <p:nvSpPr>
          <p:cNvPr id="37" name="Rounded Rectangle 36"/>
          <p:cNvSpPr/>
          <p:nvPr/>
        </p:nvSpPr>
        <p:spPr bwMode="auto">
          <a:xfrm>
            <a:off x="228600" y="5638800"/>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Periodic-Triggered </a:t>
            </a:r>
            <a:r>
              <a:rPr lang="en-US" sz="1600" dirty="0" err="1" smtClean="0">
                <a:gradFill>
                  <a:gsLst>
                    <a:gs pos="0">
                      <a:schemeClr val="bg2"/>
                    </a:gs>
                    <a:gs pos="25000">
                      <a:schemeClr val="bg2"/>
                    </a:gs>
                  </a:gsLst>
                  <a:lin ang="5400000" scaled="1"/>
                </a:gradFill>
                <a:latin typeface="Trebuchet MS" pitchFamily="34" charset="0"/>
              </a:rPr>
              <a:t>Asynch</a:t>
            </a:r>
            <a:r>
              <a:rPr lang="en-US" sz="1600" dirty="0" smtClean="0">
                <a:gradFill>
                  <a:gsLst>
                    <a:gs pos="0">
                      <a:schemeClr val="bg2"/>
                    </a:gs>
                    <a:gs pos="25000">
                      <a:schemeClr val="bg2"/>
                    </a:gs>
                  </a:gsLst>
                  <a:lin ang="5400000" scaled="1"/>
                </a:gradFill>
                <a:latin typeface="Trebuchet MS" pitchFamily="34" charset="0"/>
              </a:rPr>
              <a:t>: </a:t>
            </a:r>
          </a:p>
          <a:p>
            <a:pPr algn="ctr" defTabSz="914063"/>
            <a:r>
              <a:rPr lang="en-US" sz="1600" dirty="0" smtClean="0">
                <a:gradFill>
                  <a:gsLst>
                    <a:gs pos="0">
                      <a:schemeClr val="bg2"/>
                    </a:gs>
                    <a:gs pos="25000">
                      <a:schemeClr val="bg2"/>
                    </a:gs>
                  </a:gsLst>
                  <a:lin ang="5400000" scaled="1"/>
                </a:gradFill>
                <a:latin typeface="Trebuchet MS" pitchFamily="34" charset="0"/>
              </a:rPr>
              <a:t>Best of both worlds with high bandwidth for data and good power management</a:t>
            </a:r>
          </a:p>
        </p:txBody>
      </p:sp>
      <p:pic>
        <p:nvPicPr>
          <p:cNvPr id="41"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42" name="TextBox 41"/>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28160" y="228592"/>
            <a:ext cx="8380412" cy="609398"/>
          </a:xfrm>
        </p:spPr>
        <p:txBody>
          <a:bodyPr/>
          <a:lstStyle/>
          <a:p>
            <a:r>
              <a:rPr sz="4400" smtClean="0"/>
              <a:t>USB2 </a:t>
            </a:r>
            <a:r>
              <a:rPr lang="en-US" sz="4400" dirty="0" smtClean="0"/>
              <a:t>Interrupt </a:t>
            </a:r>
            <a:r>
              <a:rPr lang="en-US" sz="4400" dirty="0"/>
              <a:t>Alignment</a:t>
            </a:r>
          </a:p>
        </p:txBody>
      </p:sp>
      <p:sp>
        <p:nvSpPr>
          <p:cNvPr id="504839" name="Line 7"/>
          <p:cNvSpPr>
            <a:spLocks noChangeShapeType="1"/>
          </p:cNvSpPr>
          <p:nvPr/>
        </p:nvSpPr>
        <p:spPr bwMode="auto">
          <a:xfrm>
            <a:off x="419100" y="2760424"/>
            <a:ext cx="8407400" cy="0"/>
          </a:xfrm>
          <a:prstGeom prst="line">
            <a:avLst/>
          </a:prstGeom>
          <a:noFill/>
          <a:ln w="22225">
            <a:solidFill>
              <a:srgbClr val="FFC000"/>
            </a:solidFill>
            <a:round/>
            <a:headEnd/>
            <a:tailEnd/>
          </a:ln>
          <a:effectLst/>
        </p:spPr>
        <p:txBody>
          <a:bodyPr wrap="none" anchor="ctr"/>
          <a:lstStyle/>
          <a:p>
            <a:endParaRPr lang="en-US">
              <a:latin typeface="Trebuchet MS" pitchFamily="34" charset="0"/>
            </a:endParaRPr>
          </a:p>
        </p:txBody>
      </p:sp>
      <p:sp>
        <p:nvSpPr>
          <p:cNvPr id="504845" name="Line 13"/>
          <p:cNvSpPr>
            <a:spLocks noChangeShapeType="1"/>
          </p:cNvSpPr>
          <p:nvPr/>
        </p:nvSpPr>
        <p:spPr bwMode="auto">
          <a:xfrm>
            <a:off x="417513" y="2358787"/>
            <a:ext cx="8407400" cy="0"/>
          </a:xfrm>
          <a:prstGeom prst="line">
            <a:avLst/>
          </a:prstGeom>
          <a:noFill/>
          <a:ln w="22225">
            <a:solidFill>
              <a:srgbClr val="FFC000"/>
            </a:solidFill>
            <a:round/>
            <a:headEnd/>
            <a:tailEnd/>
          </a:ln>
          <a:effectLst/>
        </p:spPr>
        <p:txBody>
          <a:bodyPr wrap="none" anchor="ctr"/>
          <a:lstStyle/>
          <a:p>
            <a:endParaRPr lang="en-US">
              <a:latin typeface="Trebuchet MS" pitchFamily="34" charset="0"/>
            </a:endParaRPr>
          </a:p>
        </p:txBody>
      </p:sp>
      <p:grpSp>
        <p:nvGrpSpPr>
          <p:cNvPr id="2" name="Group 20"/>
          <p:cNvGrpSpPr>
            <a:grpSpLocks/>
          </p:cNvGrpSpPr>
          <p:nvPr/>
        </p:nvGrpSpPr>
        <p:grpSpPr bwMode="auto">
          <a:xfrm>
            <a:off x="1217613" y="1915874"/>
            <a:ext cx="368300" cy="317500"/>
            <a:chOff x="791" y="2322"/>
            <a:chExt cx="232" cy="200"/>
          </a:xfrm>
        </p:grpSpPr>
        <p:sp>
          <p:nvSpPr>
            <p:cNvPr id="504846" name="Rectangle 14"/>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47" name="Rectangle 15"/>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48" name="Rectangle 16"/>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49" name="Rectangle 17"/>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sp>
        <p:nvSpPr>
          <p:cNvPr id="504850" name="Line 18"/>
          <p:cNvSpPr>
            <a:spLocks noChangeShapeType="1"/>
          </p:cNvSpPr>
          <p:nvPr/>
        </p:nvSpPr>
        <p:spPr bwMode="auto">
          <a:xfrm flipV="1">
            <a:off x="1609725" y="1449149"/>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851" name="Line 19"/>
          <p:cNvSpPr>
            <a:spLocks noChangeShapeType="1"/>
          </p:cNvSpPr>
          <p:nvPr/>
        </p:nvSpPr>
        <p:spPr bwMode="auto">
          <a:xfrm>
            <a:off x="406400" y="1557099"/>
            <a:ext cx="8407400" cy="0"/>
          </a:xfrm>
          <a:prstGeom prst="line">
            <a:avLst/>
          </a:prstGeom>
          <a:noFill/>
          <a:ln w="22225">
            <a:solidFill>
              <a:srgbClr val="FFC000"/>
            </a:solidFill>
            <a:round/>
            <a:headEnd/>
            <a:tailEnd/>
          </a:ln>
          <a:effectLst/>
        </p:spPr>
        <p:txBody>
          <a:bodyPr wrap="none" anchor="ctr"/>
          <a:lstStyle/>
          <a:p>
            <a:endParaRPr lang="en-US" sz="1600">
              <a:latin typeface="Trebuchet MS" pitchFamily="34" charset="0"/>
            </a:endParaRPr>
          </a:p>
        </p:txBody>
      </p:sp>
      <p:sp>
        <p:nvSpPr>
          <p:cNvPr id="504853" name="Rectangle 21"/>
          <p:cNvSpPr>
            <a:spLocks noChangeArrowheads="1"/>
          </p:cNvSpPr>
          <p:nvPr/>
        </p:nvSpPr>
        <p:spPr bwMode="auto">
          <a:xfrm>
            <a:off x="506413" y="1239599"/>
            <a:ext cx="1085850" cy="233363"/>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854" name="Rectangle 22"/>
          <p:cNvSpPr>
            <a:spLocks noChangeArrowheads="1"/>
          </p:cNvSpPr>
          <p:nvPr/>
        </p:nvSpPr>
        <p:spPr bwMode="auto">
          <a:xfrm>
            <a:off x="1579563" y="1241186"/>
            <a:ext cx="325437" cy="236538"/>
          </a:xfrm>
          <a:prstGeom prst="rect">
            <a:avLst/>
          </a:prstGeom>
          <a:solidFill>
            <a:schemeClr val="accent3"/>
          </a:soli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grpSp>
        <p:nvGrpSpPr>
          <p:cNvPr id="3" name="Group 35"/>
          <p:cNvGrpSpPr>
            <a:grpSpLocks/>
          </p:cNvGrpSpPr>
          <p:nvPr/>
        </p:nvGrpSpPr>
        <p:grpSpPr bwMode="auto">
          <a:xfrm>
            <a:off x="2197100" y="1923812"/>
            <a:ext cx="368300" cy="317500"/>
            <a:chOff x="791" y="2322"/>
            <a:chExt cx="232" cy="200"/>
          </a:xfrm>
        </p:grpSpPr>
        <p:sp>
          <p:nvSpPr>
            <p:cNvPr id="504868" name="Rectangle 36"/>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69" name="Rectangle 37"/>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70" name="Rectangle 38"/>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71" name="Rectangle 39"/>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4" name="Group 40"/>
          <p:cNvGrpSpPr>
            <a:grpSpLocks/>
          </p:cNvGrpSpPr>
          <p:nvPr/>
        </p:nvGrpSpPr>
        <p:grpSpPr bwMode="auto">
          <a:xfrm>
            <a:off x="3406775" y="1942862"/>
            <a:ext cx="368300" cy="317500"/>
            <a:chOff x="791" y="2322"/>
            <a:chExt cx="232" cy="200"/>
          </a:xfrm>
        </p:grpSpPr>
        <p:sp>
          <p:nvSpPr>
            <p:cNvPr id="504873" name="Rectangle 41"/>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74" name="Rectangle 42"/>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75" name="Rectangle 43"/>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76" name="Rectangle 44"/>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5" name="Group 45"/>
          <p:cNvGrpSpPr>
            <a:grpSpLocks/>
          </p:cNvGrpSpPr>
          <p:nvPr/>
        </p:nvGrpSpPr>
        <p:grpSpPr bwMode="auto">
          <a:xfrm>
            <a:off x="4473575" y="1952387"/>
            <a:ext cx="368300" cy="317500"/>
            <a:chOff x="791" y="2322"/>
            <a:chExt cx="232" cy="200"/>
          </a:xfrm>
        </p:grpSpPr>
        <p:sp>
          <p:nvSpPr>
            <p:cNvPr id="504878" name="Rectangle 46"/>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79" name="Rectangle 47"/>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80" name="Rectangle 48"/>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81" name="Rectangle 49"/>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6" name="Group 50"/>
          <p:cNvGrpSpPr>
            <a:grpSpLocks/>
          </p:cNvGrpSpPr>
          <p:nvPr/>
        </p:nvGrpSpPr>
        <p:grpSpPr bwMode="auto">
          <a:xfrm>
            <a:off x="5426075" y="1952387"/>
            <a:ext cx="368300" cy="317500"/>
            <a:chOff x="791" y="2322"/>
            <a:chExt cx="232" cy="200"/>
          </a:xfrm>
        </p:grpSpPr>
        <p:sp>
          <p:nvSpPr>
            <p:cNvPr id="504883" name="Rectangle 51"/>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84" name="Rectangle 52"/>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85" name="Rectangle 53"/>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86" name="Rectangle 54"/>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7" name="Group 55"/>
          <p:cNvGrpSpPr>
            <a:grpSpLocks/>
          </p:cNvGrpSpPr>
          <p:nvPr/>
        </p:nvGrpSpPr>
        <p:grpSpPr bwMode="auto">
          <a:xfrm>
            <a:off x="6550025" y="1961912"/>
            <a:ext cx="368300" cy="317500"/>
            <a:chOff x="791" y="2322"/>
            <a:chExt cx="232" cy="200"/>
          </a:xfrm>
        </p:grpSpPr>
        <p:sp>
          <p:nvSpPr>
            <p:cNvPr id="504888" name="Rectangle 56"/>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89" name="Rectangle 57"/>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90" name="Rectangle 58"/>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91" name="Rectangle 59"/>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8" name="Group 60"/>
          <p:cNvGrpSpPr>
            <a:grpSpLocks/>
          </p:cNvGrpSpPr>
          <p:nvPr/>
        </p:nvGrpSpPr>
        <p:grpSpPr bwMode="auto">
          <a:xfrm>
            <a:off x="7807325" y="1961912"/>
            <a:ext cx="368300" cy="317500"/>
            <a:chOff x="791" y="2322"/>
            <a:chExt cx="232" cy="200"/>
          </a:xfrm>
        </p:grpSpPr>
        <p:sp>
          <p:nvSpPr>
            <p:cNvPr id="504893" name="Rectangle 61"/>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94" name="Rectangle 62"/>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95" name="Rectangle 63"/>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896" name="Rectangle 64"/>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sp>
        <p:nvSpPr>
          <p:cNvPr id="504897" name="Line 65"/>
          <p:cNvSpPr>
            <a:spLocks noChangeShapeType="1"/>
          </p:cNvSpPr>
          <p:nvPr/>
        </p:nvSpPr>
        <p:spPr bwMode="auto">
          <a:xfrm flipV="1">
            <a:off x="2570163" y="1457087"/>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898" name="Line 66"/>
          <p:cNvSpPr>
            <a:spLocks noChangeShapeType="1"/>
          </p:cNvSpPr>
          <p:nvPr/>
        </p:nvSpPr>
        <p:spPr bwMode="auto">
          <a:xfrm flipV="1">
            <a:off x="3789363" y="1428512"/>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899" name="Line 67"/>
          <p:cNvSpPr>
            <a:spLocks noChangeShapeType="1"/>
          </p:cNvSpPr>
          <p:nvPr/>
        </p:nvSpPr>
        <p:spPr bwMode="auto">
          <a:xfrm flipV="1">
            <a:off x="4846638" y="1438037"/>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00" name="Line 68"/>
          <p:cNvSpPr>
            <a:spLocks noChangeShapeType="1"/>
          </p:cNvSpPr>
          <p:nvPr/>
        </p:nvSpPr>
        <p:spPr bwMode="auto">
          <a:xfrm flipV="1">
            <a:off x="5799138" y="1447562"/>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01" name="Line 69"/>
          <p:cNvSpPr>
            <a:spLocks noChangeShapeType="1"/>
          </p:cNvSpPr>
          <p:nvPr/>
        </p:nvSpPr>
        <p:spPr bwMode="auto">
          <a:xfrm flipV="1">
            <a:off x="6923088" y="1438037"/>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02" name="Line 70"/>
          <p:cNvSpPr>
            <a:spLocks noChangeShapeType="1"/>
          </p:cNvSpPr>
          <p:nvPr/>
        </p:nvSpPr>
        <p:spPr bwMode="auto">
          <a:xfrm flipV="1">
            <a:off x="8161338" y="1438037"/>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03" name="Rectangle 71"/>
          <p:cNvSpPr>
            <a:spLocks noChangeArrowheads="1"/>
          </p:cNvSpPr>
          <p:nvPr/>
        </p:nvSpPr>
        <p:spPr bwMode="auto">
          <a:xfrm>
            <a:off x="1905000" y="1242774"/>
            <a:ext cx="661988" cy="234950"/>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904" name="Rectangle 72"/>
          <p:cNvSpPr>
            <a:spLocks noChangeArrowheads="1"/>
          </p:cNvSpPr>
          <p:nvPr/>
        </p:nvSpPr>
        <p:spPr bwMode="auto">
          <a:xfrm>
            <a:off x="2559050" y="1244362"/>
            <a:ext cx="395288" cy="228600"/>
          </a:xfrm>
          <a:prstGeom prst="rect">
            <a:avLst/>
          </a:prstGeom>
          <a:solidFill>
            <a:schemeClr val="accent3"/>
          </a:soli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sp>
        <p:nvSpPr>
          <p:cNvPr id="504905" name="Rectangle 73"/>
          <p:cNvSpPr>
            <a:spLocks noChangeArrowheads="1"/>
          </p:cNvSpPr>
          <p:nvPr/>
        </p:nvSpPr>
        <p:spPr bwMode="auto">
          <a:xfrm>
            <a:off x="2951163" y="1245949"/>
            <a:ext cx="828675" cy="223838"/>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906" name="Rectangle 74"/>
          <p:cNvSpPr>
            <a:spLocks noChangeArrowheads="1"/>
          </p:cNvSpPr>
          <p:nvPr/>
        </p:nvSpPr>
        <p:spPr bwMode="auto">
          <a:xfrm>
            <a:off x="3781425" y="1242774"/>
            <a:ext cx="381000" cy="228600"/>
          </a:xfrm>
          <a:prstGeom prst="rect">
            <a:avLst/>
          </a:prstGeom>
          <a:gradFill rotWithShape="1">
            <a:gsLst>
              <a:gs pos="0">
                <a:schemeClr val="accent3"/>
              </a:gs>
              <a:gs pos="50000">
                <a:srgbClr val="FF5C00"/>
              </a:gs>
              <a:gs pos="100000">
                <a:srgbClr val="FF5C00">
                  <a:gamma/>
                  <a:shade val="96078"/>
                  <a:invGamma/>
                </a:srgbClr>
              </a:gs>
            </a:gsLst>
            <a:lin ang="0" scaled="1"/>
          </a:gra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sp>
        <p:nvSpPr>
          <p:cNvPr id="504907" name="Rectangle 75"/>
          <p:cNvSpPr>
            <a:spLocks noChangeArrowheads="1"/>
          </p:cNvSpPr>
          <p:nvPr/>
        </p:nvSpPr>
        <p:spPr bwMode="auto">
          <a:xfrm>
            <a:off x="4824413" y="1233249"/>
            <a:ext cx="414337" cy="228600"/>
          </a:xfrm>
          <a:prstGeom prst="rect">
            <a:avLst/>
          </a:prstGeom>
          <a:gradFill rotWithShape="1">
            <a:gsLst>
              <a:gs pos="0">
                <a:srgbClr val="FF5C00">
                  <a:gamma/>
                  <a:shade val="96078"/>
                  <a:invGamma/>
                </a:srgbClr>
              </a:gs>
              <a:gs pos="50000">
                <a:srgbClr val="FF5C00"/>
              </a:gs>
              <a:gs pos="100000">
                <a:srgbClr val="FF5C00">
                  <a:gamma/>
                  <a:shade val="96078"/>
                  <a:invGamma/>
                </a:srgbClr>
              </a:gs>
            </a:gsLst>
            <a:lin ang="0" scaled="1"/>
          </a:gra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sp>
        <p:nvSpPr>
          <p:cNvPr id="504908" name="Rectangle 76"/>
          <p:cNvSpPr>
            <a:spLocks noChangeArrowheads="1"/>
          </p:cNvSpPr>
          <p:nvPr/>
        </p:nvSpPr>
        <p:spPr bwMode="auto">
          <a:xfrm>
            <a:off x="5805488" y="1242774"/>
            <a:ext cx="395287" cy="219075"/>
          </a:xfrm>
          <a:prstGeom prst="rect">
            <a:avLst/>
          </a:prstGeom>
          <a:gradFill rotWithShape="1">
            <a:gsLst>
              <a:gs pos="0">
                <a:srgbClr val="FF5C00">
                  <a:gamma/>
                  <a:shade val="96078"/>
                  <a:invGamma/>
                </a:srgbClr>
              </a:gs>
              <a:gs pos="50000">
                <a:srgbClr val="FF5C00"/>
              </a:gs>
              <a:gs pos="100000">
                <a:srgbClr val="FF5C00">
                  <a:gamma/>
                  <a:shade val="96078"/>
                  <a:invGamma/>
                </a:srgbClr>
              </a:gs>
            </a:gsLst>
            <a:lin ang="0" scaled="1"/>
          </a:gra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sp>
        <p:nvSpPr>
          <p:cNvPr id="504909" name="Rectangle 77"/>
          <p:cNvSpPr>
            <a:spLocks noChangeArrowheads="1"/>
          </p:cNvSpPr>
          <p:nvPr/>
        </p:nvSpPr>
        <p:spPr bwMode="auto">
          <a:xfrm>
            <a:off x="6886575" y="1242774"/>
            <a:ext cx="381000" cy="219075"/>
          </a:xfrm>
          <a:prstGeom prst="rect">
            <a:avLst/>
          </a:prstGeom>
          <a:gradFill rotWithShape="1">
            <a:gsLst>
              <a:gs pos="0">
                <a:srgbClr val="FF5C00">
                  <a:gamma/>
                  <a:shade val="96078"/>
                  <a:invGamma/>
                </a:srgbClr>
              </a:gs>
              <a:gs pos="50000">
                <a:srgbClr val="FF5C00"/>
              </a:gs>
              <a:gs pos="100000">
                <a:srgbClr val="FF5C00">
                  <a:gamma/>
                  <a:shade val="96078"/>
                  <a:invGamma/>
                </a:srgbClr>
              </a:gs>
            </a:gsLst>
            <a:lin ang="0" scaled="1"/>
          </a:gra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sp>
        <p:nvSpPr>
          <p:cNvPr id="504910" name="Rectangle 78"/>
          <p:cNvSpPr>
            <a:spLocks noChangeArrowheads="1"/>
          </p:cNvSpPr>
          <p:nvPr/>
        </p:nvSpPr>
        <p:spPr bwMode="auto">
          <a:xfrm>
            <a:off x="8143875" y="1242774"/>
            <a:ext cx="400050" cy="219075"/>
          </a:xfrm>
          <a:prstGeom prst="rect">
            <a:avLst/>
          </a:prstGeom>
          <a:gradFill rotWithShape="1">
            <a:gsLst>
              <a:gs pos="0">
                <a:srgbClr val="FF5C00">
                  <a:gamma/>
                  <a:shade val="96078"/>
                  <a:invGamma/>
                </a:srgbClr>
              </a:gs>
              <a:gs pos="50000">
                <a:srgbClr val="FF5C00"/>
              </a:gs>
              <a:gs pos="100000">
                <a:srgbClr val="FF5C00">
                  <a:gamma/>
                  <a:shade val="96078"/>
                  <a:invGamma/>
                </a:srgbClr>
              </a:gs>
            </a:gsLst>
            <a:lin ang="0" scaled="1"/>
          </a:gradFill>
          <a:ln w="22225" algn="ctr">
            <a:noFill/>
            <a:miter lim="800000"/>
            <a:headEnd/>
            <a:tailEnd/>
          </a:ln>
          <a:effectLst/>
        </p:spPr>
        <p:txBody>
          <a:bodyPr wrap="none" anchor="ctr"/>
          <a:lstStyle/>
          <a:p>
            <a:pPr algn="ctr"/>
            <a:r>
              <a:rPr lang="en-US" sz="1600" b="0" dirty="0" smtClean="0">
                <a:latin typeface="Trebuchet MS" pitchFamily="34" charset="0"/>
              </a:rPr>
              <a:t>C0</a:t>
            </a:r>
            <a:endParaRPr lang="en-US" sz="1600" b="0" dirty="0">
              <a:latin typeface="Trebuchet MS" pitchFamily="34" charset="0"/>
            </a:endParaRPr>
          </a:p>
        </p:txBody>
      </p:sp>
      <p:sp>
        <p:nvSpPr>
          <p:cNvPr id="504911" name="Rectangle 79"/>
          <p:cNvSpPr>
            <a:spLocks noChangeArrowheads="1"/>
          </p:cNvSpPr>
          <p:nvPr/>
        </p:nvSpPr>
        <p:spPr bwMode="auto">
          <a:xfrm>
            <a:off x="4154488" y="1239599"/>
            <a:ext cx="685800" cy="228600"/>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912" name="Rectangle 80"/>
          <p:cNvSpPr>
            <a:spLocks noChangeArrowheads="1"/>
          </p:cNvSpPr>
          <p:nvPr/>
        </p:nvSpPr>
        <p:spPr bwMode="auto">
          <a:xfrm>
            <a:off x="5226050" y="1239599"/>
            <a:ext cx="581025" cy="228600"/>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913" name="Rectangle 81"/>
          <p:cNvSpPr>
            <a:spLocks noChangeArrowheads="1"/>
          </p:cNvSpPr>
          <p:nvPr/>
        </p:nvSpPr>
        <p:spPr bwMode="auto">
          <a:xfrm>
            <a:off x="6188075" y="1239599"/>
            <a:ext cx="742950" cy="219075"/>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914" name="Rectangle 82"/>
          <p:cNvSpPr>
            <a:spLocks noChangeArrowheads="1"/>
          </p:cNvSpPr>
          <p:nvPr/>
        </p:nvSpPr>
        <p:spPr bwMode="auto">
          <a:xfrm>
            <a:off x="7250113" y="1239599"/>
            <a:ext cx="895350" cy="219075"/>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4916" name="Rectangle 84"/>
          <p:cNvSpPr>
            <a:spLocks noChangeArrowheads="1"/>
          </p:cNvSpPr>
          <p:nvPr/>
        </p:nvSpPr>
        <p:spPr bwMode="auto">
          <a:xfrm>
            <a:off x="230188" y="5340112"/>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4917" name="Line 85"/>
          <p:cNvSpPr>
            <a:spLocks noChangeShapeType="1"/>
          </p:cNvSpPr>
          <p:nvPr/>
        </p:nvSpPr>
        <p:spPr bwMode="auto">
          <a:xfrm>
            <a:off x="465138" y="5273437"/>
            <a:ext cx="8407400" cy="0"/>
          </a:xfrm>
          <a:prstGeom prst="line">
            <a:avLst/>
          </a:prstGeom>
          <a:noFill/>
          <a:ln w="22225">
            <a:solidFill>
              <a:srgbClr val="FFC000"/>
            </a:solidFill>
            <a:round/>
            <a:headEnd/>
            <a:tailEnd/>
          </a:ln>
          <a:effectLst/>
        </p:spPr>
        <p:txBody>
          <a:bodyPr wrap="none" anchor="ctr"/>
          <a:lstStyle/>
          <a:p>
            <a:endParaRPr lang="en-US">
              <a:latin typeface="Trebuchet MS" pitchFamily="34" charset="0"/>
            </a:endParaRPr>
          </a:p>
        </p:txBody>
      </p:sp>
      <p:sp>
        <p:nvSpPr>
          <p:cNvPr id="504921" name="Line 89"/>
          <p:cNvSpPr>
            <a:spLocks noChangeShapeType="1"/>
          </p:cNvSpPr>
          <p:nvPr/>
        </p:nvSpPr>
        <p:spPr bwMode="auto">
          <a:xfrm>
            <a:off x="463550" y="4871799"/>
            <a:ext cx="8407400" cy="0"/>
          </a:xfrm>
          <a:prstGeom prst="line">
            <a:avLst/>
          </a:prstGeom>
          <a:noFill/>
          <a:ln w="22225">
            <a:solidFill>
              <a:srgbClr val="FFC000"/>
            </a:solidFill>
            <a:round/>
            <a:headEnd/>
            <a:tailEnd/>
          </a:ln>
          <a:effectLst/>
        </p:spPr>
        <p:txBody>
          <a:bodyPr wrap="none" anchor="ctr"/>
          <a:lstStyle/>
          <a:p>
            <a:endParaRPr lang="en-US">
              <a:latin typeface="Trebuchet MS" pitchFamily="34" charset="0"/>
            </a:endParaRPr>
          </a:p>
        </p:txBody>
      </p:sp>
      <p:grpSp>
        <p:nvGrpSpPr>
          <p:cNvPr id="9" name="Group 90"/>
          <p:cNvGrpSpPr>
            <a:grpSpLocks/>
          </p:cNvGrpSpPr>
          <p:nvPr/>
        </p:nvGrpSpPr>
        <p:grpSpPr bwMode="auto">
          <a:xfrm>
            <a:off x="5511800" y="4428887"/>
            <a:ext cx="368300" cy="317500"/>
            <a:chOff x="791" y="2322"/>
            <a:chExt cx="232" cy="200"/>
          </a:xfrm>
        </p:grpSpPr>
        <p:sp>
          <p:nvSpPr>
            <p:cNvPr id="504923" name="Rectangle 91"/>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24" name="Rectangle 92"/>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25" name="Rectangle 93"/>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26" name="Rectangle 94"/>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sp>
        <p:nvSpPr>
          <p:cNvPr id="504927" name="Line 95"/>
          <p:cNvSpPr>
            <a:spLocks noChangeShapeType="1"/>
          </p:cNvSpPr>
          <p:nvPr/>
        </p:nvSpPr>
        <p:spPr bwMode="auto">
          <a:xfrm flipV="1">
            <a:off x="5456238" y="3990737"/>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28" name="Line 96"/>
          <p:cNvSpPr>
            <a:spLocks noChangeShapeType="1"/>
          </p:cNvSpPr>
          <p:nvPr/>
        </p:nvSpPr>
        <p:spPr bwMode="auto">
          <a:xfrm>
            <a:off x="452438" y="4070112"/>
            <a:ext cx="8407400" cy="0"/>
          </a:xfrm>
          <a:prstGeom prst="line">
            <a:avLst/>
          </a:prstGeom>
          <a:noFill/>
          <a:ln w="22225">
            <a:solidFill>
              <a:srgbClr val="FFC000"/>
            </a:solidFill>
            <a:round/>
            <a:headEnd/>
            <a:tailEnd/>
          </a:ln>
          <a:effectLst/>
        </p:spPr>
        <p:txBody>
          <a:bodyPr wrap="none" anchor="ctr"/>
          <a:lstStyle/>
          <a:p>
            <a:endParaRPr lang="en-US">
              <a:latin typeface="Trebuchet MS" pitchFamily="34" charset="0"/>
            </a:endParaRPr>
          </a:p>
        </p:txBody>
      </p:sp>
      <p:sp>
        <p:nvSpPr>
          <p:cNvPr id="504929" name="Rectangle 97"/>
          <p:cNvSpPr>
            <a:spLocks noChangeArrowheads="1"/>
          </p:cNvSpPr>
          <p:nvPr/>
        </p:nvSpPr>
        <p:spPr bwMode="auto">
          <a:xfrm>
            <a:off x="225425" y="3757374"/>
            <a:ext cx="4381500" cy="234950"/>
          </a:xfrm>
          <a:prstGeom prst="rect">
            <a:avLst/>
          </a:prstGeom>
          <a:gradFill rotWithShape="1">
            <a:gsLst>
              <a:gs pos="0">
                <a:srgbClr val="33CC33">
                  <a:gamma/>
                  <a:shade val="60392"/>
                  <a:invGamma/>
                </a:srgbClr>
              </a:gs>
              <a:gs pos="50000">
                <a:srgbClr val="33CC33">
                  <a:alpha val="80000"/>
                </a:srgbClr>
              </a:gs>
              <a:gs pos="100000">
                <a:srgbClr val="33CC33">
                  <a:gamma/>
                  <a:shade val="60392"/>
                  <a:invGamma/>
                </a:srgbClr>
              </a:gs>
            </a:gsLst>
            <a:lin ang="0" scaled="1"/>
          </a:gradFill>
          <a:ln w="22225" algn="ctr">
            <a:noFill/>
            <a:miter lim="800000"/>
            <a:headEnd/>
            <a:tailEnd/>
          </a:ln>
          <a:effectLst/>
        </p:spPr>
        <p:txBody>
          <a:bodyPr wrap="none" anchor="ctr"/>
          <a:lstStyle/>
          <a:p>
            <a:pPr algn="ctr"/>
            <a:r>
              <a:rPr lang="en-US" sz="2000" b="0" dirty="0" err="1" smtClean="0">
                <a:latin typeface="Trebuchet MS" pitchFamily="34" charset="0"/>
              </a:rPr>
              <a:t>Cx</a:t>
            </a:r>
            <a:endParaRPr lang="en-US" sz="2000" b="0" dirty="0">
              <a:latin typeface="Trebuchet MS" pitchFamily="34" charset="0"/>
            </a:endParaRPr>
          </a:p>
        </p:txBody>
      </p:sp>
      <p:grpSp>
        <p:nvGrpSpPr>
          <p:cNvPr id="10" name="Group 109"/>
          <p:cNvGrpSpPr>
            <a:grpSpLocks/>
          </p:cNvGrpSpPr>
          <p:nvPr/>
        </p:nvGrpSpPr>
        <p:grpSpPr bwMode="auto">
          <a:xfrm>
            <a:off x="5091113" y="4436824"/>
            <a:ext cx="368300" cy="317500"/>
            <a:chOff x="791" y="2322"/>
            <a:chExt cx="232" cy="200"/>
          </a:xfrm>
        </p:grpSpPr>
        <p:sp>
          <p:nvSpPr>
            <p:cNvPr id="504942" name="Rectangle 110"/>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43" name="Rectangle 111"/>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44" name="Rectangle 112"/>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45" name="Rectangle 113"/>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11" name="Group 114"/>
          <p:cNvGrpSpPr>
            <a:grpSpLocks/>
          </p:cNvGrpSpPr>
          <p:nvPr/>
        </p:nvGrpSpPr>
        <p:grpSpPr bwMode="auto">
          <a:xfrm>
            <a:off x="4681538" y="4436824"/>
            <a:ext cx="368300" cy="317500"/>
            <a:chOff x="791" y="2322"/>
            <a:chExt cx="232" cy="200"/>
          </a:xfrm>
        </p:grpSpPr>
        <p:sp>
          <p:nvSpPr>
            <p:cNvPr id="504947" name="Rectangle 115"/>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48" name="Rectangle 116"/>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49" name="Rectangle 117"/>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50" name="Rectangle 118"/>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12" name="Group 119"/>
          <p:cNvGrpSpPr>
            <a:grpSpLocks/>
          </p:cNvGrpSpPr>
          <p:nvPr/>
        </p:nvGrpSpPr>
        <p:grpSpPr bwMode="auto">
          <a:xfrm>
            <a:off x="4252913" y="4436824"/>
            <a:ext cx="368300" cy="317500"/>
            <a:chOff x="791" y="2322"/>
            <a:chExt cx="232" cy="200"/>
          </a:xfrm>
        </p:grpSpPr>
        <p:sp>
          <p:nvSpPr>
            <p:cNvPr id="504952" name="Rectangle 120"/>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53" name="Rectangle 121"/>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54" name="Rectangle 122"/>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55" name="Rectangle 123"/>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grpSp>
        <p:nvGrpSpPr>
          <p:cNvPr id="13" name="Group 134"/>
          <p:cNvGrpSpPr>
            <a:grpSpLocks/>
          </p:cNvGrpSpPr>
          <p:nvPr/>
        </p:nvGrpSpPr>
        <p:grpSpPr bwMode="auto">
          <a:xfrm>
            <a:off x="8520113" y="4474924"/>
            <a:ext cx="368300" cy="317500"/>
            <a:chOff x="791" y="2322"/>
            <a:chExt cx="232" cy="200"/>
          </a:xfrm>
        </p:grpSpPr>
        <p:sp>
          <p:nvSpPr>
            <p:cNvPr id="504967" name="Rectangle 135"/>
            <p:cNvSpPr>
              <a:spLocks noChangeArrowheads="1"/>
            </p:cNvSpPr>
            <p:nvPr/>
          </p:nvSpPr>
          <p:spPr bwMode="auto">
            <a:xfrm>
              <a:off x="791" y="2323"/>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68" name="Rectangle 136"/>
            <p:cNvSpPr>
              <a:spLocks noChangeArrowheads="1"/>
            </p:cNvSpPr>
            <p:nvPr/>
          </p:nvSpPr>
          <p:spPr bwMode="auto">
            <a:xfrm>
              <a:off x="851" y="2324"/>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69" name="Rectangle 137"/>
            <p:cNvSpPr>
              <a:spLocks noChangeArrowheads="1"/>
            </p:cNvSpPr>
            <p:nvPr/>
          </p:nvSpPr>
          <p:spPr bwMode="auto">
            <a:xfrm>
              <a:off x="911" y="2322"/>
              <a:ext cx="56" cy="198"/>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4970" name="Rectangle 138"/>
            <p:cNvSpPr>
              <a:spLocks noChangeArrowheads="1"/>
            </p:cNvSpPr>
            <p:nvPr/>
          </p:nvSpPr>
          <p:spPr bwMode="auto">
            <a:xfrm>
              <a:off x="967" y="2406"/>
              <a:ext cx="56" cy="114"/>
            </a:xfrm>
            <a:prstGeom prst="rect">
              <a:avLst/>
            </a:prstGeom>
            <a:solidFill>
              <a:srgbClr val="FF9900"/>
            </a:solidFill>
            <a:ln w="22225" algn="ctr">
              <a:solidFill>
                <a:srgbClr val="292929"/>
              </a:solidFill>
              <a:miter lim="800000"/>
              <a:headEnd/>
              <a:tailEnd/>
            </a:ln>
            <a:effectLst/>
          </p:spPr>
          <p:txBody>
            <a:bodyPr wrap="none" anchor="ctr"/>
            <a:lstStyle/>
            <a:p>
              <a:endParaRPr lang="en-US">
                <a:latin typeface="Trebuchet MS" pitchFamily="34" charset="0"/>
              </a:endParaRPr>
            </a:p>
          </p:txBody>
        </p:sp>
      </p:grpSp>
      <p:sp>
        <p:nvSpPr>
          <p:cNvPr id="504972" name="Line 140"/>
          <p:cNvSpPr>
            <a:spLocks noChangeShapeType="1"/>
          </p:cNvSpPr>
          <p:nvPr/>
        </p:nvSpPr>
        <p:spPr bwMode="auto">
          <a:xfrm flipV="1">
            <a:off x="4616450" y="3998674"/>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73" name="Line 141"/>
          <p:cNvSpPr>
            <a:spLocks noChangeShapeType="1"/>
          </p:cNvSpPr>
          <p:nvPr/>
        </p:nvSpPr>
        <p:spPr bwMode="auto">
          <a:xfrm flipV="1">
            <a:off x="5045075" y="3998674"/>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74" name="Line 142"/>
          <p:cNvSpPr>
            <a:spLocks noChangeShapeType="1"/>
          </p:cNvSpPr>
          <p:nvPr/>
        </p:nvSpPr>
        <p:spPr bwMode="auto">
          <a:xfrm flipV="1">
            <a:off x="5873750" y="3970099"/>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76" name="Line 144"/>
          <p:cNvSpPr>
            <a:spLocks noChangeShapeType="1"/>
          </p:cNvSpPr>
          <p:nvPr/>
        </p:nvSpPr>
        <p:spPr bwMode="auto">
          <a:xfrm flipV="1">
            <a:off x="8883650" y="3979624"/>
            <a:ext cx="0" cy="542925"/>
          </a:xfrm>
          <a:prstGeom prst="line">
            <a:avLst/>
          </a:prstGeom>
          <a:noFill/>
          <a:ln w="22225">
            <a:solidFill>
              <a:srgbClr val="FFC000"/>
            </a:solidFill>
            <a:round/>
            <a:headEnd/>
            <a:tailEnd type="triangle" w="med" len="lg"/>
          </a:ln>
          <a:effectLst/>
        </p:spPr>
        <p:txBody>
          <a:bodyPr wrap="none" anchor="ctr"/>
          <a:lstStyle/>
          <a:p>
            <a:endParaRPr lang="en-US">
              <a:latin typeface="Trebuchet MS" pitchFamily="34" charset="0"/>
            </a:endParaRPr>
          </a:p>
        </p:txBody>
      </p:sp>
      <p:sp>
        <p:nvSpPr>
          <p:cNvPr id="504981" name="Rectangle 149"/>
          <p:cNvSpPr>
            <a:spLocks noChangeArrowheads="1"/>
          </p:cNvSpPr>
          <p:nvPr/>
        </p:nvSpPr>
        <p:spPr bwMode="auto">
          <a:xfrm>
            <a:off x="4589463" y="3755787"/>
            <a:ext cx="1323975" cy="247650"/>
          </a:xfrm>
          <a:prstGeom prst="rect">
            <a:avLst/>
          </a:prstGeom>
          <a:solidFill>
            <a:schemeClr val="accent3"/>
          </a:solidFill>
          <a:ln w="22225" algn="ctr">
            <a:noFill/>
            <a:miter lim="800000"/>
            <a:headEnd/>
            <a:tailEnd/>
          </a:ln>
          <a:effectLst/>
        </p:spPr>
        <p:txBody>
          <a:bodyPr wrap="none" anchor="ctr"/>
          <a:lstStyle/>
          <a:p>
            <a:pPr algn="ctr"/>
            <a:r>
              <a:rPr lang="en-US" sz="2000" b="0" dirty="0" smtClean="0">
                <a:latin typeface="Trebuchet MS" pitchFamily="34" charset="0"/>
              </a:rPr>
              <a:t>C0</a:t>
            </a:r>
            <a:endParaRPr lang="en-US" sz="2000" b="0" dirty="0">
              <a:latin typeface="Trebuchet MS" pitchFamily="34" charset="0"/>
            </a:endParaRPr>
          </a:p>
        </p:txBody>
      </p:sp>
      <p:sp>
        <p:nvSpPr>
          <p:cNvPr id="504987" name="Rectangle 155"/>
          <p:cNvSpPr>
            <a:spLocks noChangeArrowheads="1"/>
          </p:cNvSpPr>
          <p:nvPr/>
        </p:nvSpPr>
        <p:spPr bwMode="auto">
          <a:xfrm>
            <a:off x="5900738" y="3743087"/>
            <a:ext cx="2962275" cy="238125"/>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pPr algn="ctr"/>
            <a:r>
              <a:rPr lang="en-US" sz="2000" b="0" dirty="0" err="1" smtClean="0">
                <a:latin typeface="Trebuchet MS" pitchFamily="34" charset="0"/>
              </a:rPr>
              <a:t>Cx</a:t>
            </a:r>
            <a:endParaRPr lang="en-US" sz="2000" b="0" dirty="0">
              <a:latin typeface="Trebuchet MS" pitchFamily="34" charset="0"/>
            </a:endParaRPr>
          </a:p>
        </p:txBody>
      </p:sp>
      <p:sp>
        <p:nvSpPr>
          <p:cNvPr id="504995" name="Text Box 163"/>
          <p:cNvSpPr txBox="1">
            <a:spLocks noChangeArrowheads="1"/>
          </p:cNvSpPr>
          <p:nvPr/>
        </p:nvSpPr>
        <p:spPr bwMode="auto">
          <a:xfrm>
            <a:off x="156483" y="5420848"/>
            <a:ext cx="1495425" cy="276999"/>
          </a:xfrm>
          <a:prstGeom prst="rect">
            <a:avLst/>
          </a:prstGeom>
          <a:noFill/>
          <a:ln w="22225" algn="ctr">
            <a:noFill/>
            <a:miter lim="800000"/>
            <a:headEnd/>
            <a:tailEnd/>
          </a:ln>
          <a:effectLst/>
        </p:spPr>
        <p:txBody>
          <a:bodyPr>
            <a:spAutoFit/>
          </a:bodyPr>
          <a:lstStyle/>
          <a:p>
            <a:r>
              <a:rPr lang="en-US" sz="1200" i="1" dirty="0">
                <a:latin typeface="Trebuchet MS" pitchFamily="34" charset="0"/>
              </a:rPr>
              <a:t>Network Data</a:t>
            </a:r>
          </a:p>
        </p:txBody>
      </p:sp>
      <p:sp>
        <p:nvSpPr>
          <p:cNvPr id="504996" name="Text Box 164"/>
          <p:cNvSpPr txBox="1">
            <a:spLocks noChangeArrowheads="1"/>
          </p:cNvSpPr>
          <p:nvPr/>
        </p:nvSpPr>
        <p:spPr bwMode="auto">
          <a:xfrm>
            <a:off x="155116" y="2927791"/>
            <a:ext cx="1628775" cy="276999"/>
          </a:xfrm>
          <a:prstGeom prst="rect">
            <a:avLst/>
          </a:prstGeom>
          <a:noFill/>
          <a:ln w="22225" algn="ctr">
            <a:noFill/>
            <a:miter lim="800000"/>
            <a:headEnd/>
            <a:tailEnd/>
          </a:ln>
          <a:effectLst/>
        </p:spPr>
        <p:txBody>
          <a:bodyPr>
            <a:spAutoFit/>
          </a:bodyPr>
          <a:lstStyle/>
          <a:p>
            <a:r>
              <a:rPr lang="en-US" sz="1200" i="1" dirty="0">
                <a:latin typeface="Trebuchet MS" pitchFamily="34" charset="0"/>
              </a:rPr>
              <a:t>Network Data</a:t>
            </a:r>
          </a:p>
        </p:txBody>
      </p:sp>
      <p:sp>
        <p:nvSpPr>
          <p:cNvPr id="504997" name="Text Box 165"/>
          <p:cNvSpPr txBox="1">
            <a:spLocks noChangeArrowheads="1"/>
          </p:cNvSpPr>
          <p:nvPr/>
        </p:nvSpPr>
        <p:spPr bwMode="auto">
          <a:xfrm>
            <a:off x="2324100" y="4922599"/>
            <a:ext cx="876300" cy="461665"/>
          </a:xfrm>
          <a:prstGeom prst="rect">
            <a:avLst/>
          </a:prstGeom>
          <a:noFill/>
          <a:ln w="22225" algn="ctr">
            <a:noFill/>
            <a:miter lim="800000"/>
            <a:headEnd/>
            <a:tailEnd/>
          </a:ln>
          <a:effectLst/>
        </p:spPr>
        <p:txBody>
          <a:bodyPr>
            <a:spAutoFit/>
          </a:bodyPr>
          <a:lstStyle/>
          <a:p>
            <a:r>
              <a:rPr lang="en-US" sz="1200" i="1">
                <a:latin typeface="Trebuchet MS" pitchFamily="34" charset="0"/>
              </a:rPr>
              <a:t>Device Buffers</a:t>
            </a:r>
          </a:p>
        </p:txBody>
      </p:sp>
      <p:sp>
        <p:nvSpPr>
          <p:cNvPr id="504998" name="Text Box 166"/>
          <p:cNvSpPr txBox="1">
            <a:spLocks noChangeArrowheads="1"/>
          </p:cNvSpPr>
          <p:nvPr/>
        </p:nvSpPr>
        <p:spPr bwMode="auto">
          <a:xfrm>
            <a:off x="3619500" y="4446349"/>
            <a:ext cx="714375" cy="461665"/>
          </a:xfrm>
          <a:prstGeom prst="rect">
            <a:avLst/>
          </a:prstGeom>
          <a:noFill/>
          <a:ln w="22225" algn="ctr">
            <a:noFill/>
            <a:miter lim="800000"/>
            <a:headEnd/>
            <a:tailEnd/>
          </a:ln>
          <a:effectLst/>
        </p:spPr>
        <p:txBody>
          <a:bodyPr>
            <a:spAutoFit/>
          </a:bodyPr>
          <a:lstStyle/>
          <a:p>
            <a:r>
              <a:rPr lang="en-US" sz="1200" i="1" dirty="0">
                <a:latin typeface="Trebuchet MS" pitchFamily="34" charset="0"/>
              </a:rPr>
              <a:t>USB Data</a:t>
            </a:r>
          </a:p>
        </p:txBody>
      </p:sp>
      <p:sp>
        <p:nvSpPr>
          <p:cNvPr id="504999" name="Text Box 167"/>
          <p:cNvSpPr txBox="1">
            <a:spLocks noChangeArrowheads="1"/>
          </p:cNvSpPr>
          <p:nvPr/>
        </p:nvSpPr>
        <p:spPr bwMode="auto">
          <a:xfrm>
            <a:off x="581025" y="1892062"/>
            <a:ext cx="733425" cy="461665"/>
          </a:xfrm>
          <a:prstGeom prst="rect">
            <a:avLst/>
          </a:prstGeom>
          <a:noFill/>
          <a:ln w="22225" algn="ctr">
            <a:noFill/>
            <a:miter lim="800000"/>
            <a:headEnd/>
            <a:tailEnd/>
          </a:ln>
          <a:effectLst/>
        </p:spPr>
        <p:txBody>
          <a:bodyPr>
            <a:spAutoFit/>
          </a:bodyPr>
          <a:lstStyle/>
          <a:p>
            <a:r>
              <a:rPr lang="en-US" sz="1200" i="1" dirty="0">
                <a:latin typeface="Trebuchet MS" pitchFamily="34" charset="0"/>
              </a:rPr>
              <a:t>USB Data</a:t>
            </a:r>
          </a:p>
        </p:txBody>
      </p:sp>
      <p:sp>
        <p:nvSpPr>
          <p:cNvPr id="505000" name="Text Box 168"/>
          <p:cNvSpPr txBox="1">
            <a:spLocks noChangeArrowheads="1"/>
          </p:cNvSpPr>
          <p:nvPr/>
        </p:nvSpPr>
        <p:spPr bwMode="auto">
          <a:xfrm>
            <a:off x="180975" y="1034812"/>
            <a:ext cx="1143000" cy="276999"/>
          </a:xfrm>
          <a:prstGeom prst="rect">
            <a:avLst/>
          </a:prstGeom>
          <a:noFill/>
          <a:ln w="22225" algn="ctr">
            <a:noFill/>
            <a:miter lim="800000"/>
            <a:headEnd/>
            <a:tailEnd/>
          </a:ln>
          <a:effectLst/>
        </p:spPr>
        <p:txBody>
          <a:bodyPr>
            <a:spAutoFit/>
          </a:bodyPr>
          <a:lstStyle/>
          <a:p>
            <a:r>
              <a:rPr lang="en-US" sz="1200" i="1" dirty="0">
                <a:latin typeface="Trebuchet MS" pitchFamily="34" charset="0"/>
              </a:rPr>
              <a:t>Host CPU</a:t>
            </a:r>
          </a:p>
        </p:txBody>
      </p:sp>
      <p:sp>
        <p:nvSpPr>
          <p:cNvPr id="505001" name="Text Box 169"/>
          <p:cNvSpPr txBox="1">
            <a:spLocks noChangeArrowheads="1"/>
          </p:cNvSpPr>
          <p:nvPr/>
        </p:nvSpPr>
        <p:spPr bwMode="auto">
          <a:xfrm>
            <a:off x="171450" y="3538299"/>
            <a:ext cx="1323975" cy="276999"/>
          </a:xfrm>
          <a:prstGeom prst="rect">
            <a:avLst/>
          </a:prstGeom>
          <a:noFill/>
          <a:ln w="22225" algn="ctr">
            <a:noFill/>
            <a:miter lim="800000"/>
            <a:headEnd/>
            <a:tailEnd/>
          </a:ln>
          <a:effectLst/>
        </p:spPr>
        <p:txBody>
          <a:bodyPr>
            <a:spAutoFit/>
          </a:bodyPr>
          <a:lstStyle/>
          <a:p>
            <a:r>
              <a:rPr lang="en-US" sz="1200" i="1">
                <a:latin typeface="Trebuchet MS" pitchFamily="34" charset="0"/>
              </a:rPr>
              <a:t>Host CPU</a:t>
            </a:r>
          </a:p>
        </p:txBody>
      </p:sp>
      <p:sp>
        <p:nvSpPr>
          <p:cNvPr id="505023" name="Rectangle 191"/>
          <p:cNvSpPr>
            <a:spLocks noChangeArrowheads="1"/>
          </p:cNvSpPr>
          <p:nvPr/>
        </p:nvSpPr>
        <p:spPr bwMode="auto">
          <a:xfrm>
            <a:off x="8534400" y="1228487"/>
            <a:ext cx="314325" cy="228600"/>
          </a:xfrm>
          <a:prstGeom prst="rect">
            <a:avLst/>
          </a:prstGeom>
          <a:gradFill rotWithShape="1">
            <a:gsLst>
              <a:gs pos="0">
                <a:srgbClr val="33CC33">
                  <a:gamma/>
                  <a:shade val="66275"/>
                  <a:invGamma/>
                </a:srgbClr>
              </a:gs>
              <a:gs pos="50000">
                <a:srgbClr val="33CC33">
                  <a:alpha val="80000"/>
                </a:srgbClr>
              </a:gs>
              <a:gs pos="100000">
                <a:srgbClr val="33CC33">
                  <a:gamma/>
                  <a:shade val="66275"/>
                  <a:invGamma/>
                </a:srgbClr>
              </a:gs>
            </a:gsLst>
            <a:lin ang="0" scaled="1"/>
          </a:gradFill>
          <a:ln w="22225" algn="ctr">
            <a:noFill/>
            <a:miter lim="800000"/>
            <a:headEnd/>
            <a:tailEnd/>
          </a:ln>
          <a:effectLst/>
        </p:spPr>
        <p:txBody>
          <a:bodyPr wrap="none" anchor="ctr"/>
          <a:lstStyle/>
          <a:p>
            <a:r>
              <a:rPr lang="en-US" sz="1600" b="0" dirty="0" err="1" smtClean="0">
                <a:latin typeface="Trebuchet MS" pitchFamily="34" charset="0"/>
              </a:rPr>
              <a:t>Cx</a:t>
            </a:r>
            <a:endParaRPr lang="en-US" sz="1600" b="0" dirty="0">
              <a:latin typeface="Trebuchet MS" pitchFamily="34" charset="0"/>
            </a:endParaRPr>
          </a:p>
        </p:txBody>
      </p:sp>
      <p:sp>
        <p:nvSpPr>
          <p:cNvPr id="505022" name="Rectangle 190"/>
          <p:cNvSpPr>
            <a:spLocks noChangeArrowheads="1"/>
          </p:cNvSpPr>
          <p:nvPr/>
        </p:nvSpPr>
        <p:spPr bwMode="auto">
          <a:xfrm>
            <a:off x="504825" y="1239599"/>
            <a:ext cx="8343900" cy="219075"/>
          </a:xfrm>
          <a:prstGeom prst="rect">
            <a:avLst/>
          </a:prstGeom>
          <a:noFill/>
          <a:ln w="22225" algn="ctr">
            <a:solidFill>
              <a:srgbClr val="292929"/>
            </a:solidFill>
            <a:miter lim="800000"/>
            <a:headEnd/>
            <a:tailEnd/>
          </a:ln>
          <a:effectLst/>
        </p:spPr>
        <p:txBody>
          <a:bodyPr wrap="none" anchor="ctr"/>
          <a:lstStyle/>
          <a:p>
            <a:endParaRPr lang="en-US" sz="1600">
              <a:latin typeface="Trebuchet MS" pitchFamily="34" charset="0"/>
            </a:endParaRPr>
          </a:p>
        </p:txBody>
      </p:sp>
      <p:sp>
        <p:nvSpPr>
          <p:cNvPr id="505024" name="Rectangle 192"/>
          <p:cNvSpPr>
            <a:spLocks noChangeArrowheads="1"/>
          </p:cNvSpPr>
          <p:nvPr/>
        </p:nvSpPr>
        <p:spPr bwMode="auto">
          <a:xfrm>
            <a:off x="219075" y="3754199"/>
            <a:ext cx="8648700" cy="238125"/>
          </a:xfrm>
          <a:prstGeom prst="rect">
            <a:avLst/>
          </a:prstGeom>
          <a:noFill/>
          <a:ln w="22225" algn="ctr">
            <a:solidFill>
              <a:srgbClr val="292929"/>
            </a:solidFill>
            <a:miter lim="800000"/>
            <a:headEnd/>
            <a:tailEnd/>
          </a:ln>
          <a:effectLst/>
        </p:spPr>
        <p:txBody>
          <a:bodyPr wrap="none" anchor="ctr"/>
          <a:lstStyle/>
          <a:p>
            <a:endParaRPr lang="en-US">
              <a:latin typeface="Trebuchet MS" pitchFamily="34" charset="0"/>
            </a:endParaRPr>
          </a:p>
        </p:txBody>
      </p:sp>
      <p:sp>
        <p:nvSpPr>
          <p:cNvPr id="505033" name="Rectangle 201"/>
          <p:cNvSpPr>
            <a:spLocks noChangeArrowheads="1"/>
          </p:cNvSpPr>
          <p:nvPr/>
        </p:nvSpPr>
        <p:spPr bwMode="auto">
          <a:xfrm>
            <a:off x="1219200" y="535757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34" name="Rectangle 202"/>
          <p:cNvSpPr>
            <a:spLocks noChangeArrowheads="1"/>
          </p:cNvSpPr>
          <p:nvPr/>
        </p:nvSpPr>
        <p:spPr bwMode="auto">
          <a:xfrm>
            <a:off x="2200275" y="535757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35" name="Rectangle 203"/>
          <p:cNvSpPr>
            <a:spLocks noChangeArrowheads="1"/>
          </p:cNvSpPr>
          <p:nvPr/>
        </p:nvSpPr>
        <p:spPr bwMode="auto">
          <a:xfrm>
            <a:off x="3152775" y="535757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36" name="Rectangle 204"/>
          <p:cNvSpPr>
            <a:spLocks noChangeArrowheads="1"/>
          </p:cNvSpPr>
          <p:nvPr/>
        </p:nvSpPr>
        <p:spPr bwMode="auto">
          <a:xfrm>
            <a:off x="6096000" y="53670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37" name="Rectangle 205"/>
          <p:cNvSpPr>
            <a:spLocks noChangeArrowheads="1"/>
          </p:cNvSpPr>
          <p:nvPr/>
        </p:nvSpPr>
        <p:spPr bwMode="auto">
          <a:xfrm>
            <a:off x="6896100" y="535757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38" name="Rectangle 206"/>
          <p:cNvSpPr>
            <a:spLocks noChangeArrowheads="1"/>
          </p:cNvSpPr>
          <p:nvPr/>
        </p:nvSpPr>
        <p:spPr bwMode="auto">
          <a:xfrm>
            <a:off x="7715250" y="534804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39" name="Rectangle 207"/>
          <p:cNvSpPr>
            <a:spLocks noChangeArrowheads="1"/>
          </p:cNvSpPr>
          <p:nvPr/>
        </p:nvSpPr>
        <p:spPr bwMode="auto">
          <a:xfrm>
            <a:off x="5295900" y="535757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0" name="Rectangle 208"/>
          <p:cNvSpPr>
            <a:spLocks noChangeArrowheads="1"/>
          </p:cNvSpPr>
          <p:nvPr/>
        </p:nvSpPr>
        <p:spPr bwMode="auto">
          <a:xfrm>
            <a:off x="295275" y="284297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1" name="Rectangle 209"/>
          <p:cNvSpPr>
            <a:spLocks noChangeArrowheads="1"/>
          </p:cNvSpPr>
          <p:nvPr/>
        </p:nvSpPr>
        <p:spPr bwMode="auto">
          <a:xfrm>
            <a:off x="1428750" y="28524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2" name="Rectangle 210"/>
          <p:cNvSpPr>
            <a:spLocks noChangeArrowheads="1"/>
          </p:cNvSpPr>
          <p:nvPr/>
        </p:nvSpPr>
        <p:spPr bwMode="auto">
          <a:xfrm>
            <a:off x="2524125" y="28524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3" name="Rectangle 211"/>
          <p:cNvSpPr>
            <a:spLocks noChangeArrowheads="1"/>
          </p:cNvSpPr>
          <p:nvPr/>
        </p:nvSpPr>
        <p:spPr bwMode="auto">
          <a:xfrm>
            <a:off x="3657600" y="28524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4" name="Rectangle 212"/>
          <p:cNvSpPr>
            <a:spLocks noChangeArrowheads="1"/>
          </p:cNvSpPr>
          <p:nvPr/>
        </p:nvSpPr>
        <p:spPr bwMode="auto">
          <a:xfrm>
            <a:off x="4695825" y="28524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5" name="Rectangle 213"/>
          <p:cNvSpPr>
            <a:spLocks noChangeArrowheads="1"/>
          </p:cNvSpPr>
          <p:nvPr/>
        </p:nvSpPr>
        <p:spPr bwMode="auto">
          <a:xfrm>
            <a:off x="5819775" y="2862024"/>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6" name="Rectangle 214"/>
          <p:cNvSpPr>
            <a:spLocks noChangeArrowheads="1"/>
          </p:cNvSpPr>
          <p:nvPr/>
        </p:nvSpPr>
        <p:spPr bwMode="auto">
          <a:xfrm>
            <a:off x="6934200" y="28524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47" name="Rectangle 215"/>
          <p:cNvSpPr>
            <a:spLocks noChangeArrowheads="1"/>
          </p:cNvSpPr>
          <p:nvPr/>
        </p:nvSpPr>
        <p:spPr bwMode="auto">
          <a:xfrm>
            <a:off x="8020050" y="2852499"/>
            <a:ext cx="666750" cy="76200"/>
          </a:xfrm>
          <a:prstGeom prst="rect">
            <a:avLst/>
          </a:prstGeom>
          <a:solidFill>
            <a:srgbClr val="FFCC00"/>
          </a:solidFill>
          <a:ln w="12700" algn="ctr">
            <a:solidFill>
              <a:srgbClr val="292929"/>
            </a:solidFill>
            <a:miter lim="800000"/>
            <a:headEnd/>
            <a:tailEnd/>
          </a:ln>
          <a:effectLst/>
        </p:spPr>
        <p:txBody>
          <a:bodyPr wrap="none" anchor="ctr"/>
          <a:lstStyle/>
          <a:p>
            <a:endParaRPr lang="en-US">
              <a:latin typeface="Trebuchet MS" pitchFamily="34" charset="0"/>
            </a:endParaRPr>
          </a:p>
        </p:txBody>
      </p:sp>
      <p:grpSp>
        <p:nvGrpSpPr>
          <p:cNvPr id="14" name="Group 233"/>
          <p:cNvGrpSpPr>
            <a:grpSpLocks/>
          </p:cNvGrpSpPr>
          <p:nvPr/>
        </p:nvGrpSpPr>
        <p:grpSpPr bwMode="auto">
          <a:xfrm>
            <a:off x="3103563" y="4898787"/>
            <a:ext cx="715962" cy="344487"/>
            <a:chOff x="1997" y="3019"/>
            <a:chExt cx="451" cy="217"/>
          </a:xfrm>
        </p:grpSpPr>
        <p:sp>
          <p:nvSpPr>
            <p:cNvPr id="505048" name="Rectangle 216"/>
            <p:cNvSpPr>
              <a:spLocks noChangeArrowheads="1"/>
            </p:cNvSpPr>
            <p:nvPr/>
          </p:nvSpPr>
          <p:spPr bwMode="auto">
            <a:xfrm rot="16200000">
              <a:off x="2283" y="3071"/>
              <a:ext cx="216" cy="114"/>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51" name="Rectangle 219"/>
            <p:cNvSpPr>
              <a:spLocks noChangeArrowheads="1"/>
            </p:cNvSpPr>
            <p:nvPr/>
          </p:nvSpPr>
          <p:spPr bwMode="auto">
            <a:xfrm rot="16200000">
              <a:off x="2174" y="3070"/>
              <a:ext cx="216" cy="114"/>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52" name="Rectangle 220"/>
            <p:cNvSpPr>
              <a:spLocks noChangeArrowheads="1"/>
            </p:cNvSpPr>
            <p:nvPr/>
          </p:nvSpPr>
          <p:spPr bwMode="auto">
            <a:xfrm rot="16200000">
              <a:off x="2060" y="3070"/>
              <a:ext cx="216" cy="114"/>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53" name="Rectangle 221"/>
            <p:cNvSpPr>
              <a:spLocks noChangeArrowheads="1"/>
            </p:cNvSpPr>
            <p:nvPr/>
          </p:nvSpPr>
          <p:spPr bwMode="auto">
            <a:xfrm rot="16200000">
              <a:off x="1946" y="3070"/>
              <a:ext cx="216" cy="114"/>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grpSp>
      <p:sp>
        <p:nvSpPr>
          <p:cNvPr id="505054" name="Rectangle 222"/>
          <p:cNvSpPr>
            <a:spLocks noChangeArrowheads="1"/>
          </p:cNvSpPr>
          <p:nvPr/>
        </p:nvSpPr>
        <p:spPr bwMode="auto">
          <a:xfrm rot="16200000">
            <a:off x="8108951" y="4979749"/>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55" name="Rectangle 223"/>
          <p:cNvSpPr>
            <a:spLocks noChangeArrowheads="1"/>
          </p:cNvSpPr>
          <p:nvPr/>
        </p:nvSpPr>
        <p:spPr bwMode="auto">
          <a:xfrm rot="16200000">
            <a:off x="7935913" y="4978161"/>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56" name="Rectangle 224"/>
          <p:cNvSpPr>
            <a:spLocks noChangeArrowheads="1"/>
          </p:cNvSpPr>
          <p:nvPr/>
        </p:nvSpPr>
        <p:spPr bwMode="auto">
          <a:xfrm rot="16200000">
            <a:off x="7754938" y="4978161"/>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57" name="Rectangle 225"/>
          <p:cNvSpPr>
            <a:spLocks noChangeArrowheads="1"/>
          </p:cNvSpPr>
          <p:nvPr/>
        </p:nvSpPr>
        <p:spPr bwMode="auto">
          <a:xfrm rot="16200000">
            <a:off x="7573963" y="4978161"/>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2" name="Rectangle 230"/>
          <p:cNvSpPr>
            <a:spLocks noChangeArrowheads="1"/>
          </p:cNvSpPr>
          <p:nvPr/>
        </p:nvSpPr>
        <p:spPr bwMode="auto">
          <a:xfrm rot="16200000">
            <a:off x="803276" y="2465149"/>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3" name="Rectangle 231"/>
          <p:cNvSpPr>
            <a:spLocks noChangeArrowheads="1"/>
          </p:cNvSpPr>
          <p:nvPr/>
        </p:nvSpPr>
        <p:spPr bwMode="auto">
          <a:xfrm rot="16200000">
            <a:off x="1917701" y="2465149"/>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4" name="Rectangle 232"/>
          <p:cNvSpPr>
            <a:spLocks noChangeArrowheads="1"/>
          </p:cNvSpPr>
          <p:nvPr/>
        </p:nvSpPr>
        <p:spPr bwMode="auto">
          <a:xfrm rot="16200000">
            <a:off x="3003551" y="2465149"/>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6" name="Rectangle 234"/>
          <p:cNvSpPr>
            <a:spLocks noChangeArrowheads="1"/>
          </p:cNvSpPr>
          <p:nvPr/>
        </p:nvSpPr>
        <p:spPr bwMode="auto">
          <a:xfrm rot="16200000">
            <a:off x="4100513" y="2466736"/>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7" name="Rectangle 235"/>
          <p:cNvSpPr>
            <a:spLocks noChangeArrowheads="1"/>
          </p:cNvSpPr>
          <p:nvPr/>
        </p:nvSpPr>
        <p:spPr bwMode="auto">
          <a:xfrm rot="16200000">
            <a:off x="5167313" y="2466736"/>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8" name="Rectangle 236"/>
          <p:cNvSpPr>
            <a:spLocks noChangeArrowheads="1"/>
          </p:cNvSpPr>
          <p:nvPr/>
        </p:nvSpPr>
        <p:spPr bwMode="auto">
          <a:xfrm rot="16200000">
            <a:off x="6262688" y="2476261"/>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69" name="Rectangle 237"/>
          <p:cNvSpPr>
            <a:spLocks noChangeArrowheads="1"/>
          </p:cNvSpPr>
          <p:nvPr/>
        </p:nvSpPr>
        <p:spPr bwMode="auto">
          <a:xfrm rot="16200000">
            <a:off x="7434263" y="2466736"/>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70" name="Rectangle 238"/>
          <p:cNvSpPr>
            <a:spLocks noChangeArrowheads="1"/>
          </p:cNvSpPr>
          <p:nvPr/>
        </p:nvSpPr>
        <p:spPr bwMode="auto">
          <a:xfrm rot="16200000">
            <a:off x="8491538" y="2466736"/>
            <a:ext cx="342900" cy="180975"/>
          </a:xfrm>
          <a:prstGeom prst="rect">
            <a:avLst/>
          </a:prstGeom>
          <a:solidFill>
            <a:srgbClr val="B3F200"/>
          </a:solidFill>
          <a:ln w="12700" algn="ctr">
            <a:solidFill>
              <a:srgbClr val="292929"/>
            </a:solidFill>
            <a:miter lim="800000"/>
            <a:headEnd/>
            <a:tailEnd/>
          </a:ln>
          <a:effectLst/>
        </p:spPr>
        <p:txBody>
          <a:bodyPr wrap="none" anchor="ctr"/>
          <a:lstStyle/>
          <a:p>
            <a:endParaRPr lang="en-US">
              <a:latin typeface="Trebuchet MS" pitchFamily="34" charset="0"/>
            </a:endParaRPr>
          </a:p>
        </p:txBody>
      </p:sp>
      <p:sp>
        <p:nvSpPr>
          <p:cNvPr id="505071" name="Text Box 239"/>
          <p:cNvSpPr txBox="1">
            <a:spLocks noChangeArrowheads="1"/>
          </p:cNvSpPr>
          <p:nvPr/>
        </p:nvSpPr>
        <p:spPr bwMode="auto">
          <a:xfrm>
            <a:off x="1008063" y="2396887"/>
            <a:ext cx="1228725" cy="276999"/>
          </a:xfrm>
          <a:prstGeom prst="rect">
            <a:avLst/>
          </a:prstGeom>
          <a:noFill/>
          <a:ln w="22225" algn="ctr">
            <a:noFill/>
            <a:miter lim="800000"/>
            <a:headEnd/>
            <a:tailEnd/>
          </a:ln>
          <a:effectLst/>
        </p:spPr>
        <p:txBody>
          <a:bodyPr>
            <a:spAutoFit/>
          </a:bodyPr>
          <a:lstStyle/>
          <a:p>
            <a:r>
              <a:rPr lang="en-US" sz="1200" i="1">
                <a:latin typeface="Trebuchet MS" pitchFamily="34" charset="0"/>
              </a:rPr>
              <a:t>Device Buffers</a:t>
            </a:r>
          </a:p>
        </p:txBody>
      </p:sp>
      <p:sp>
        <p:nvSpPr>
          <p:cNvPr id="505072" name="Text Box 240"/>
          <p:cNvSpPr txBox="1">
            <a:spLocks noChangeArrowheads="1"/>
          </p:cNvSpPr>
          <p:nvPr/>
        </p:nvSpPr>
        <p:spPr bwMode="auto">
          <a:xfrm>
            <a:off x="5627688" y="1595199"/>
            <a:ext cx="1219200" cy="276999"/>
          </a:xfrm>
          <a:prstGeom prst="rect">
            <a:avLst/>
          </a:prstGeom>
          <a:noFill/>
          <a:ln w="22225" algn="ctr">
            <a:noFill/>
            <a:miter lim="800000"/>
            <a:headEnd/>
            <a:tailEnd/>
          </a:ln>
          <a:effectLst/>
        </p:spPr>
        <p:txBody>
          <a:bodyPr>
            <a:spAutoFit/>
          </a:bodyPr>
          <a:lstStyle/>
          <a:p>
            <a:r>
              <a:rPr lang="en-US" sz="1200" i="1" dirty="0">
                <a:latin typeface="Trebuchet MS" pitchFamily="34" charset="0"/>
              </a:rPr>
              <a:t>Interrupt</a:t>
            </a:r>
          </a:p>
        </p:txBody>
      </p:sp>
      <p:sp>
        <p:nvSpPr>
          <p:cNvPr id="505073" name="Text Box 241"/>
          <p:cNvSpPr txBox="1">
            <a:spLocks noChangeArrowheads="1"/>
          </p:cNvSpPr>
          <p:nvPr/>
        </p:nvSpPr>
        <p:spPr bwMode="auto">
          <a:xfrm>
            <a:off x="5721350" y="4165362"/>
            <a:ext cx="1219200" cy="276999"/>
          </a:xfrm>
          <a:prstGeom prst="rect">
            <a:avLst/>
          </a:prstGeom>
          <a:noFill/>
          <a:ln w="22225" algn="ctr">
            <a:noFill/>
            <a:miter lim="800000"/>
            <a:headEnd/>
            <a:tailEnd/>
          </a:ln>
          <a:effectLst/>
        </p:spPr>
        <p:txBody>
          <a:bodyPr>
            <a:spAutoFit/>
          </a:bodyPr>
          <a:lstStyle/>
          <a:p>
            <a:r>
              <a:rPr lang="en-US" sz="1200" i="1">
                <a:latin typeface="Trebuchet MS" pitchFamily="34" charset="0"/>
              </a:rPr>
              <a:t>Interrupt</a:t>
            </a:r>
          </a:p>
        </p:txBody>
      </p:sp>
      <p:sp>
        <p:nvSpPr>
          <p:cNvPr id="505074" name="Text Box 242"/>
          <p:cNvSpPr txBox="1">
            <a:spLocks noChangeArrowheads="1"/>
          </p:cNvSpPr>
          <p:nvPr/>
        </p:nvSpPr>
        <p:spPr bwMode="auto">
          <a:xfrm>
            <a:off x="3124200" y="3077924"/>
            <a:ext cx="3429000" cy="369332"/>
          </a:xfrm>
          <a:prstGeom prst="rect">
            <a:avLst/>
          </a:prstGeom>
          <a:noFill/>
          <a:ln w="22225" algn="ctr">
            <a:noFill/>
            <a:miter lim="800000"/>
            <a:headEnd/>
            <a:tailEnd/>
          </a:ln>
          <a:effectLst/>
        </p:spPr>
        <p:txBody>
          <a:bodyPr>
            <a:spAutoFit/>
          </a:bodyPr>
          <a:lstStyle/>
          <a:p>
            <a:r>
              <a:rPr lang="en-US" dirty="0">
                <a:latin typeface="Trebuchet MS" pitchFamily="34" charset="0"/>
              </a:rPr>
              <a:t>Current Device Behavior</a:t>
            </a:r>
          </a:p>
        </p:txBody>
      </p:sp>
      <p:sp>
        <p:nvSpPr>
          <p:cNvPr id="505075" name="AutoShape 243"/>
          <p:cNvSpPr>
            <a:spLocks noChangeArrowheads="1"/>
          </p:cNvSpPr>
          <p:nvPr/>
        </p:nvSpPr>
        <p:spPr bwMode="auto">
          <a:xfrm>
            <a:off x="95250" y="1004649"/>
            <a:ext cx="8924925" cy="2362200"/>
          </a:xfrm>
          <a:prstGeom prst="roundRect">
            <a:avLst>
              <a:gd name="adj" fmla="val 16667"/>
            </a:avLst>
          </a:prstGeom>
          <a:noFill/>
          <a:ln w="28575" algn="ctr">
            <a:solidFill>
              <a:srgbClr val="FFC000"/>
            </a:solidFill>
            <a:round/>
            <a:headEnd/>
            <a:tailEnd/>
          </a:ln>
          <a:effectLst/>
        </p:spPr>
        <p:txBody>
          <a:bodyPr wrap="none" anchor="ctr"/>
          <a:lstStyle/>
          <a:p>
            <a:endParaRPr lang="en-US">
              <a:latin typeface="Trebuchet MS" pitchFamily="34" charset="0"/>
            </a:endParaRPr>
          </a:p>
        </p:txBody>
      </p:sp>
      <p:sp>
        <p:nvSpPr>
          <p:cNvPr id="505076" name="AutoShape 244"/>
          <p:cNvSpPr>
            <a:spLocks noChangeArrowheads="1"/>
          </p:cNvSpPr>
          <p:nvPr/>
        </p:nvSpPr>
        <p:spPr bwMode="auto">
          <a:xfrm>
            <a:off x="95250" y="3466862"/>
            <a:ext cx="8924925" cy="2393950"/>
          </a:xfrm>
          <a:prstGeom prst="roundRect">
            <a:avLst>
              <a:gd name="adj" fmla="val 16667"/>
            </a:avLst>
          </a:prstGeom>
          <a:noFill/>
          <a:ln w="28575" algn="ctr">
            <a:solidFill>
              <a:srgbClr val="FFC000"/>
            </a:solidFill>
            <a:round/>
            <a:headEnd/>
            <a:tailEnd/>
          </a:ln>
          <a:effectLst/>
        </p:spPr>
        <p:txBody>
          <a:bodyPr wrap="none" anchor="ctr"/>
          <a:lstStyle/>
          <a:p>
            <a:endParaRPr lang="en-US">
              <a:latin typeface="Trebuchet MS" pitchFamily="34" charset="0"/>
            </a:endParaRPr>
          </a:p>
        </p:txBody>
      </p:sp>
      <p:sp>
        <p:nvSpPr>
          <p:cNvPr id="505077" name="Text Box 245"/>
          <p:cNvSpPr txBox="1">
            <a:spLocks noChangeArrowheads="1"/>
          </p:cNvSpPr>
          <p:nvPr/>
        </p:nvSpPr>
        <p:spPr bwMode="auto">
          <a:xfrm>
            <a:off x="2855913" y="5552837"/>
            <a:ext cx="3429000" cy="369332"/>
          </a:xfrm>
          <a:prstGeom prst="rect">
            <a:avLst/>
          </a:prstGeom>
          <a:noFill/>
          <a:ln w="22225" algn="ctr">
            <a:noFill/>
            <a:miter lim="800000"/>
            <a:headEnd/>
            <a:tailEnd/>
          </a:ln>
          <a:effectLst/>
        </p:spPr>
        <p:txBody>
          <a:bodyPr>
            <a:spAutoFit/>
          </a:bodyPr>
          <a:lstStyle/>
          <a:p>
            <a:r>
              <a:rPr lang="en-US" dirty="0">
                <a:latin typeface="Trebuchet MS" pitchFamily="34" charset="0"/>
              </a:rPr>
              <a:t>Modified Device Behavior</a:t>
            </a:r>
          </a:p>
        </p:txBody>
      </p:sp>
      <p:sp>
        <p:nvSpPr>
          <p:cNvPr id="150" name="Rounded Rectangle 149"/>
          <p:cNvSpPr/>
          <p:nvPr/>
        </p:nvSpPr>
        <p:spPr bwMode="auto">
          <a:xfrm>
            <a:off x="228600" y="5973524"/>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Buffer data in USB2 device to align bus traffic and interrupts</a:t>
            </a:r>
          </a:p>
        </p:txBody>
      </p:sp>
      <p:pic>
        <p:nvPicPr>
          <p:cNvPr id="155"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156" name="TextBox 155"/>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USB2 Device Recommendations</a:t>
            </a:r>
            <a:endParaRPr lang="en-US" sz="4000" dirty="0"/>
          </a:p>
        </p:txBody>
      </p:sp>
      <p:sp>
        <p:nvSpPr>
          <p:cNvPr id="3" name="Content Placeholder 2"/>
          <p:cNvSpPr>
            <a:spLocks noGrp="1"/>
          </p:cNvSpPr>
          <p:nvPr>
            <p:ph idx="1"/>
          </p:nvPr>
        </p:nvSpPr>
        <p:spPr>
          <a:xfrm>
            <a:off x="382588" y="1414464"/>
            <a:ext cx="8380412" cy="5151436"/>
          </a:xfrm>
        </p:spPr>
        <p:txBody>
          <a:bodyPr>
            <a:normAutofit/>
          </a:bodyPr>
          <a:lstStyle/>
          <a:p>
            <a:pPr marL="228600" indent="-228600"/>
            <a:r>
              <a:rPr lang="en-US" sz="1600" dirty="0" smtClean="0"/>
              <a:t>Use </a:t>
            </a:r>
            <a:r>
              <a:rPr lang="en-US" sz="1600" dirty="0" err="1" smtClean="0"/>
              <a:t>Asynch</a:t>
            </a:r>
            <a:r>
              <a:rPr lang="en-US" sz="1600" dirty="0" smtClean="0"/>
              <a:t> transfers for data movement only. Avoid continuous posting of </a:t>
            </a:r>
            <a:r>
              <a:rPr lang="en-US" sz="1600" dirty="0" err="1" smtClean="0"/>
              <a:t>Asynch</a:t>
            </a:r>
            <a:r>
              <a:rPr lang="en-US" sz="1600" dirty="0" smtClean="0"/>
              <a:t> transfers, even when idle. Use triggers which are </a:t>
            </a:r>
          </a:p>
          <a:p>
            <a:pPr marL="342900" lvl="1" indent="-114300"/>
            <a:r>
              <a:rPr lang="en-US" sz="1400" dirty="0" smtClean="0"/>
              <a:t>Triggered by periodic endpoint</a:t>
            </a:r>
          </a:p>
          <a:p>
            <a:pPr marL="342900" lvl="1" indent="-114300"/>
            <a:r>
              <a:rPr lang="en-US" sz="1400" dirty="0" smtClean="0"/>
              <a:t>Triggered by timers in device driver</a:t>
            </a:r>
          </a:p>
          <a:p>
            <a:pPr marL="228600" indent="-228600"/>
            <a:r>
              <a:rPr lang="en-US" sz="1600" dirty="0" smtClean="0"/>
              <a:t>Implement sufficient buffering in device to avoid generating frequent host memory accesses and allow for interrupt alignment</a:t>
            </a:r>
          </a:p>
          <a:p>
            <a:pPr marL="228600" indent="-228600"/>
            <a:r>
              <a:rPr lang="en-US" sz="1600" dirty="0" smtClean="0"/>
              <a:t>Use isochronous transfers for </a:t>
            </a:r>
            <a:r>
              <a:rPr lang="en-US" sz="1600" dirty="0" err="1" smtClean="0"/>
              <a:t>isoch</a:t>
            </a:r>
            <a:r>
              <a:rPr lang="en-US" sz="1600" dirty="0" smtClean="0"/>
              <a:t> traffic</a:t>
            </a:r>
          </a:p>
          <a:p>
            <a:pPr marL="228600" indent="-228600"/>
            <a:r>
              <a:rPr lang="en-US" sz="1600" dirty="0" smtClean="0"/>
              <a:t>Minimize polling rate for periodic endpoints. Use poll rates of at least 1msec, preferably 2-4msec or longer </a:t>
            </a:r>
          </a:p>
          <a:p>
            <a:pPr marL="228600" indent="-228600"/>
            <a:r>
              <a:rPr lang="en-US" sz="1600" dirty="0" smtClean="0"/>
              <a:t>For isochronous devices, provide as much buffering as possible to maximize spacing between packet movements</a:t>
            </a:r>
          </a:p>
          <a:p>
            <a:pPr marL="228600" indent="-228600"/>
            <a:r>
              <a:rPr lang="en-US" sz="1600" dirty="0" smtClean="0"/>
              <a:t>Use Selective Suspend aggressively when device is not in use</a:t>
            </a:r>
          </a:p>
          <a:p>
            <a:pPr marL="228600" indent="-228600"/>
            <a:r>
              <a:rPr lang="en-US" sz="1600" dirty="0" smtClean="0"/>
              <a:t>Multi-touch devices should perform bulk of processing in the device</a:t>
            </a:r>
          </a:p>
          <a:p>
            <a:pPr marL="342900" lvl="1" indent="-114300"/>
            <a:r>
              <a:rPr lang="en-US" sz="1400" dirty="0" smtClean="0"/>
              <a:t>Do not use </a:t>
            </a:r>
            <a:r>
              <a:rPr lang="en-US" sz="1400" dirty="0" err="1" smtClean="0"/>
              <a:t>asynch</a:t>
            </a:r>
            <a:r>
              <a:rPr lang="en-US" sz="1400" dirty="0" smtClean="0"/>
              <a:t> bulk transfers; Use interrupt transfers at min. poll rate (recommend &gt;= 8ms) when active</a:t>
            </a:r>
          </a:p>
          <a:p>
            <a:pPr marL="342900" lvl="1" indent="-114300"/>
            <a:r>
              <a:rPr lang="en-US" sz="1400" dirty="0" smtClean="0"/>
              <a:t>Use selective suspend when idle (nothing touching display)</a:t>
            </a:r>
          </a:p>
          <a:p>
            <a:endParaRPr lang="en-US" sz="1400" dirty="0" smtClean="0"/>
          </a:p>
          <a:p>
            <a:endParaRPr lang="en-US" sz="1400" dirty="0"/>
          </a:p>
        </p:txBody>
      </p:sp>
      <p:pic>
        <p:nvPicPr>
          <p:cNvPr id="7"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8" name="TextBox 7"/>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dirty="0" smtClean="0"/>
              <a:t>SATA Link Power States</a:t>
            </a:r>
            <a:endParaRPr lang="en-US" dirty="0"/>
          </a:p>
        </p:txBody>
      </p:sp>
      <p:sp>
        <p:nvSpPr>
          <p:cNvPr id="649219" name="Rectangle 3"/>
          <p:cNvSpPr>
            <a:spLocks noGrp="1" noChangeArrowheads="1"/>
          </p:cNvSpPr>
          <p:nvPr>
            <p:ph idx="1"/>
          </p:nvPr>
        </p:nvSpPr>
        <p:spPr>
          <a:xfrm>
            <a:off x="331788" y="1147764"/>
            <a:ext cx="8380412" cy="4714624"/>
          </a:xfrm>
        </p:spPr>
        <p:txBody>
          <a:bodyPr/>
          <a:lstStyle/>
          <a:p>
            <a:pPr marL="228600" indent="-228600"/>
            <a:r>
              <a:rPr lang="en-US" sz="1600" dirty="0" smtClean="0"/>
              <a:t>Link Active</a:t>
            </a:r>
          </a:p>
          <a:p>
            <a:pPr marL="342900" lvl="1" indent="-114300"/>
            <a:r>
              <a:rPr lang="en-US" sz="1400" dirty="0" smtClean="0"/>
              <a:t>Normal Operating State</a:t>
            </a:r>
          </a:p>
          <a:p>
            <a:pPr marL="342900" lvl="1" indent="-114300"/>
            <a:r>
              <a:rPr lang="en-US" sz="1400" dirty="0" smtClean="0"/>
              <a:t>Traffic continually sent over the bus</a:t>
            </a:r>
          </a:p>
          <a:p>
            <a:pPr marL="342900" lvl="1" indent="-114300"/>
            <a:r>
              <a:rPr lang="en-US" sz="1400" dirty="0" smtClean="0"/>
              <a:t>Highest performance, highest power consumption</a:t>
            </a:r>
          </a:p>
          <a:p>
            <a:pPr marL="228600" indent="-228600"/>
            <a:r>
              <a:rPr lang="en-US" sz="1600" dirty="0" smtClean="0"/>
              <a:t>Link Partial</a:t>
            </a:r>
          </a:p>
          <a:p>
            <a:pPr marL="342900" lvl="1" indent="-114300"/>
            <a:r>
              <a:rPr lang="en-US" sz="1400" dirty="0" smtClean="0"/>
              <a:t>Fast resume (10u) low power state</a:t>
            </a:r>
          </a:p>
          <a:p>
            <a:pPr marL="342900" lvl="1" indent="-114300"/>
            <a:r>
              <a:rPr lang="en-US" sz="1400" dirty="0" smtClean="0"/>
              <a:t>Great for saving power when device IS sending/receiving traffic</a:t>
            </a:r>
          </a:p>
          <a:p>
            <a:pPr marL="342900" lvl="1" indent="-114300"/>
            <a:r>
              <a:rPr lang="en-US" sz="1400" dirty="0" smtClean="0"/>
              <a:t>Link Idle -- Much internal circuitry powered off in host and device</a:t>
            </a:r>
          </a:p>
          <a:p>
            <a:pPr marL="342900" lvl="2" indent="-114300"/>
            <a:r>
              <a:rPr lang="en-US" sz="1400" dirty="0" smtClean="0"/>
              <a:t>But not host PLL</a:t>
            </a:r>
          </a:p>
          <a:p>
            <a:pPr marL="228600" indent="-228600"/>
            <a:r>
              <a:rPr lang="en-US" sz="1600" dirty="0" smtClean="0"/>
              <a:t>Link Slumber</a:t>
            </a:r>
          </a:p>
          <a:p>
            <a:pPr marL="342900" lvl="1" indent="-114300"/>
            <a:r>
              <a:rPr lang="en-US" sz="1600" dirty="0" smtClean="0"/>
              <a:t>Slower resume (10ms) low power state</a:t>
            </a:r>
          </a:p>
          <a:p>
            <a:pPr marL="342900" lvl="1" indent="-114300"/>
            <a:r>
              <a:rPr lang="en-US" sz="1600" dirty="0" smtClean="0"/>
              <a:t>Great for saving power when device is NOT sending/receiving traffic</a:t>
            </a:r>
          </a:p>
          <a:p>
            <a:pPr marL="342900" lvl="1" indent="-114300"/>
            <a:r>
              <a:rPr lang="en-US" sz="1600" dirty="0" smtClean="0"/>
              <a:t>Link is idle -- Much internal circuitry powered off in host and device</a:t>
            </a:r>
          </a:p>
          <a:p>
            <a:pPr marL="457200" lvl="2" indent="-114300"/>
            <a:r>
              <a:rPr lang="en-US" sz="1400" dirty="0" smtClean="0"/>
              <a:t>Including host PLL</a:t>
            </a:r>
            <a:endParaRPr lang="en-US" sz="1400" dirty="0"/>
          </a:p>
        </p:txBody>
      </p:sp>
      <p:sp>
        <p:nvSpPr>
          <p:cNvPr id="649221" name="Text Box 5"/>
          <p:cNvSpPr txBox="1">
            <a:spLocks noChangeArrowheads="1"/>
          </p:cNvSpPr>
          <p:nvPr/>
        </p:nvSpPr>
        <p:spPr bwMode="auto">
          <a:xfrm>
            <a:off x="1333500" y="5505450"/>
            <a:ext cx="6438900" cy="206375"/>
          </a:xfrm>
          <a:prstGeom prst="rect">
            <a:avLst/>
          </a:prstGeom>
          <a:noFill/>
          <a:ln w="22225" algn="ctr">
            <a:noFill/>
            <a:miter lim="800000"/>
            <a:headEnd/>
            <a:tailEnd/>
          </a:ln>
          <a:effectLst/>
        </p:spPr>
        <p:txBody>
          <a:bodyPr>
            <a:spAutoFit/>
          </a:bodyPr>
          <a:lstStyle/>
          <a:p>
            <a:endParaRPr lang="en-US" sz="1000" b="1"/>
          </a:p>
        </p:txBody>
      </p:sp>
      <p:sp>
        <p:nvSpPr>
          <p:cNvPr id="6" name="Rounded Rectangle 5"/>
          <p:cNvSpPr/>
          <p:nvPr/>
        </p:nvSpPr>
        <p:spPr bwMode="auto">
          <a:xfrm>
            <a:off x="263980" y="5957196"/>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Link State is fully independent from drive power state </a:t>
            </a:r>
          </a:p>
          <a:p>
            <a:pPr algn="ctr" defTabSz="914063"/>
            <a:r>
              <a:rPr lang="en-US" sz="1600" dirty="0" smtClean="0">
                <a:gradFill>
                  <a:gsLst>
                    <a:gs pos="0">
                      <a:schemeClr val="bg2"/>
                    </a:gs>
                    <a:gs pos="25000">
                      <a:schemeClr val="bg2"/>
                    </a:gs>
                  </a:gsLst>
                  <a:lin ang="5400000" scaled="1"/>
                </a:gradFill>
                <a:latin typeface="Trebuchet MS" pitchFamily="34" charset="0"/>
              </a:rPr>
              <a:t>Ensure that link states are enabled on your platform</a:t>
            </a:r>
          </a:p>
        </p:txBody>
      </p:sp>
      <p:pic>
        <p:nvPicPr>
          <p:cNvPr id="10"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11" name="TextBox 10"/>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382588" y="228600"/>
            <a:ext cx="8380412" cy="553998"/>
          </a:xfrm>
        </p:spPr>
        <p:txBody>
          <a:bodyPr/>
          <a:lstStyle/>
          <a:p>
            <a:r>
              <a:rPr lang="en-US" sz="4000" dirty="0" smtClean="0"/>
              <a:t>SATA Recommendations for LPM</a:t>
            </a:r>
            <a:endParaRPr lang="en-US" sz="4000" dirty="0"/>
          </a:p>
        </p:txBody>
      </p:sp>
      <p:sp>
        <p:nvSpPr>
          <p:cNvPr id="651267" name="Rectangle 3"/>
          <p:cNvSpPr>
            <a:spLocks noGrp="1" noChangeArrowheads="1"/>
          </p:cNvSpPr>
          <p:nvPr>
            <p:ph idx="1"/>
          </p:nvPr>
        </p:nvSpPr>
        <p:spPr>
          <a:xfrm>
            <a:off x="382588" y="1414464"/>
            <a:ext cx="8380412" cy="5110630"/>
          </a:xfrm>
        </p:spPr>
        <p:txBody>
          <a:bodyPr/>
          <a:lstStyle/>
          <a:p>
            <a:pPr marL="228600" indent="-228600"/>
            <a:r>
              <a:rPr lang="en-US" sz="1600" dirty="0" smtClean="0"/>
              <a:t>Host is best at initiating LPM Transitions between commands</a:t>
            </a:r>
          </a:p>
          <a:p>
            <a:pPr marL="457200" lvl="1" indent="-228600"/>
            <a:r>
              <a:rPr lang="en-US" sz="1400" dirty="0" smtClean="0"/>
              <a:t>Host Controller hardware transitions to partial as soon as command completes, no software</a:t>
            </a:r>
            <a:br>
              <a:rPr lang="en-US" sz="1400" dirty="0" smtClean="0"/>
            </a:br>
            <a:r>
              <a:rPr lang="en-US" sz="1400" dirty="0" smtClean="0"/>
              <a:t>or hardware timeout</a:t>
            </a:r>
          </a:p>
          <a:p>
            <a:pPr marL="457200" lvl="1" indent="-228600"/>
            <a:r>
              <a:rPr lang="en-US" sz="1400" dirty="0" smtClean="0"/>
              <a:t>Host Controller software knows best when new command is posted and can wake up the link sooner</a:t>
            </a:r>
          </a:p>
          <a:p>
            <a:pPr marL="228600" indent="-228600"/>
            <a:r>
              <a:rPr lang="en-US" sz="1600" dirty="0" smtClean="0"/>
              <a:t>Device is best at initiating LPM transitions within commands</a:t>
            </a:r>
          </a:p>
          <a:p>
            <a:pPr marL="457200" lvl="1" indent="-228600"/>
            <a:r>
              <a:rPr lang="en-US" sz="1400" dirty="0" smtClean="0"/>
              <a:t>Knows how long the device is going to take to respond (e.g., head seek)</a:t>
            </a:r>
          </a:p>
          <a:p>
            <a:pPr marL="228600" indent="-228600"/>
            <a:r>
              <a:rPr lang="en-US" sz="1600" dirty="0" smtClean="0"/>
              <a:t>Either can transition link to slumber after long periods of idleness</a:t>
            </a:r>
          </a:p>
          <a:p>
            <a:pPr marL="457200" lvl="1" indent="-228600"/>
            <a:r>
              <a:rPr lang="en-US" sz="1400" dirty="0" smtClean="0"/>
              <a:t>Recommend device implement time out after ~½ second</a:t>
            </a:r>
          </a:p>
          <a:p>
            <a:pPr marL="457200" lvl="1" indent="-228600"/>
            <a:r>
              <a:rPr lang="en-US" sz="1400" dirty="0" smtClean="0"/>
              <a:t>Drives must be able to operate successfully in systems where LPM is partially implemented</a:t>
            </a:r>
          </a:p>
          <a:p>
            <a:pPr marL="228600" indent="-228600"/>
            <a:r>
              <a:rPr lang="en-US" sz="1600" dirty="0" smtClean="0"/>
              <a:t>Platform Designers</a:t>
            </a:r>
          </a:p>
          <a:p>
            <a:pPr marL="457200" lvl="1" indent="-228600"/>
            <a:r>
              <a:rPr lang="en-US" sz="1400" dirty="0" smtClean="0"/>
              <a:t>Require AN and LPM support in your SATA peripherals</a:t>
            </a:r>
          </a:p>
          <a:p>
            <a:pPr marL="457200" lvl="1" indent="-228600"/>
            <a:r>
              <a:rPr lang="en-US" sz="1400" dirty="0" smtClean="0"/>
              <a:t>Implement AHCI and LPM support in your BIOS</a:t>
            </a:r>
          </a:p>
          <a:p>
            <a:pPr marL="457200" lvl="1" indent="-228600"/>
            <a:r>
              <a:rPr lang="en-US" sz="1400" dirty="0" smtClean="0"/>
              <a:t>Test platform with IMSM storage driver and Microsoft AHCI storage driver</a:t>
            </a:r>
          </a:p>
          <a:p>
            <a:pPr marL="457200" lvl="1" indent="-228600"/>
            <a:r>
              <a:rPr lang="en-US" sz="1400" dirty="0" smtClean="0"/>
              <a:t>Measure system and drive power to ensure you are getting the best power savings for your customers</a:t>
            </a:r>
            <a:endParaRPr lang="en-US" sz="1400" dirty="0"/>
          </a:p>
        </p:txBody>
      </p:sp>
      <p:pic>
        <p:nvPicPr>
          <p:cNvPr id="7"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035925" y="173848"/>
            <a:ext cx="762000" cy="665892"/>
          </a:xfrm>
          <a:prstGeom prst="rect">
            <a:avLst/>
          </a:prstGeom>
          <a:noFill/>
        </p:spPr>
      </p:pic>
      <p:sp>
        <p:nvSpPr>
          <p:cNvPr id="8" name="TextBox 7"/>
          <p:cNvSpPr txBox="1"/>
          <p:nvPr/>
        </p:nvSpPr>
        <p:spPr>
          <a:xfrm>
            <a:off x="7980103" y="372496"/>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Call To Action</a:t>
            </a:r>
            <a:endParaRPr lang="en-US" dirty="0"/>
          </a:p>
        </p:txBody>
      </p:sp>
      <p:sp>
        <p:nvSpPr>
          <p:cNvPr id="3" name="Content Placeholder 2"/>
          <p:cNvSpPr>
            <a:spLocks noGrp="1"/>
          </p:cNvSpPr>
          <p:nvPr>
            <p:ph idx="1"/>
          </p:nvPr>
        </p:nvSpPr>
        <p:spPr>
          <a:xfrm>
            <a:off x="280988" y="1325564"/>
            <a:ext cx="8761412" cy="4249368"/>
          </a:xfrm>
        </p:spPr>
        <p:txBody>
          <a:bodyPr/>
          <a:lstStyle/>
          <a:p>
            <a:pPr marL="228600" indent="-228600"/>
            <a:r>
              <a:rPr lang="en-US" sz="1600" dirty="0" smtClean="0"/>
              <a:t>Enable key power management mechanism in the processor/platform/chipset</a:t>
            </a:r>
          </a:p>
          <a:p>
            <a:pPr marL="457200" lvl="1" indent="-228600"/>
            <a:r>
              <a:rPr lang="en-US" sz="1400" dirty="0" smtClean="0"/>
              <a:t>Processor C/P states</a:t>
            </a:r>
          </a:p>
          <a:p>
            <a:pPr marL="457200" lvl="1" indent="-228600"/>
            <a:r>
              <a:rPr lang="en-US" sz="1400" dirty="0" err="1" smtClean="0"/>
              <a:t>PCIe</a:t>
            </a:r>
            <a:r>
              <a:rPr lang="en-US" sz="1400" dirty="0" smtClean="0"/>
              <a:t> Link State (L0s, L1, L1+CLKREQ#)</a:t>
            </a:r>
          </a:p>
          <a:p>
            <a:pPr marL="457200" lvl="1" indent="-228600"/>
            <a:r>
              <a:rPr lang="en-US" sz="1400" dirty="0" smtClean="0"/>
              <a:t>USB Host Controller PM Features (Pause, Alignment, I/O Buffer Power Down)</a:t>
            </a:r>
          </a:p>
          <a:p>
            <a:pPr marL="457200" lvl="1" indent="-228600"/>
            <a:r>
              <a:rPr lang="en-US" sz="1400" dirty="0" smtClean="0"/>
              <a:t>SATA LPM (Partial, Slumber)</a:t>
            </a:r>
          </a:p>
          <a:p>
            <a:pPr marL="457200" lvl="1" indent="-228600"/>
            <a:r>
              <a:rPr lang="en-US" sz="1400" dirty="0" smtClean="0"/>
              <a:t>Best resources are the BIOS Writers’ Guides for register settings to enable these features</a:t>
            </a:r>
          </a:p>
          <a:p>
            <a:pPr marL="228600" indent="-228600"/>
            <a:r>
              <a:rPr lang="en-US" sz="1600" dirty="0" smtClean="0"/>
              <a:t>Ensure your devices follow low power recommendations (USB2, </a:t>
            </a:r>
            <a:r>
              <a:rPr lang="en-US" sz="1600" dirty="0" err="1" smtClean="0"/>
              <a:t>PCIe</a:t>
            </a:r>
            <a:r>
              <a:rPr lang="en-US" sz="1600" dirty="0" smtClean="0"/>
              <a:t>)</a:t>
            </a:r>
          </a:p>
          <a:p>
            <a:pPr marL="457200" lvl="1" indent="-228600"/>
            <a:r>
              <a:rPr lang="en-US" sz="1400" dirty="0" smtClean="0">
                <a:hlinkClick r:id="rId3"/>
              </a:rPr>
              <a:t>http://www.microsoft.com/whdc/system/pnppwr/powermgmt/pwr-friendly.mspx</a:t>
            </a:r>
            <a:endParaRPr lang="en-US" sz="1400" dirty="0" smtClean="0"/>
          </a:p>
          <a:p>
            <a:pPr marL="457200" lvl="1" indent="-228600"/>
            <a:r>
              <a:rPr lang="en-US" sz="1400" dirty="0" smtClean="0"/>
              <a:t>Measure platform idle power impact of added devices</a:t>
            </a:r>
          </a:p>
          <a:p>
            <a:pPr marL="228600" indent="-228600"/>
            <a:r>
              <a:rPr lang="en-US" sz="1600" dirty="0" smtClean="0"/>
              <a:t>Ensure your power management mechanisms are enabled and functional</a:t>
            </a:r>
          </a:p>
          <a:p>
            <a:pPr marL="457200" lvl="1" indent="-228600"/>
            <a:r>
              <a:rPr lang="en-US" sz="1400" dirty="0" smtClean="0"/>
              <a:t>Many hardware power inefficiency conditions are hard to ascertain</a:t>
            </a:r>
          </a:p>
          <a:p>
            <a:pPr marL="228600" indent="-228600"/>
            <a:r>
              <a:rPr lang="en-US" sz="1600" dirty="0" smtClean="0"/>
              <a:t>Work with your IHV partners to ensure optimal hardware configuration </a:t>
            </a:r>
            <a:br>
              <a:rPr lang="en-US" sz="1600" dirty="0" smtClean="0"/>
            </a:br>
            <a:r>
              <a:rPr lang="en-US" sz="1600" dirty="0" smtClean="0"/>
              <a:t>settings are enabled</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Break</a:t>
            </a:r>
            <a:endParaRPr lang="en-US" dirty="0"/>
          </a:p>
        </p:txBody>
      </p:sp>
      <p:sp>
        <p:nvSpPr>
          <p:cNvPr id="3" name="Content Placeholder 2"/>
          <p:cNvSpPr>
            <a:spLocks noGrp="1"/>
          </p:cNvSpPr>
          <p:nvPr>
            <p:ph idx="1"/>
          </p:nvPr>
        </p:nvSpPr>
        <p:spPr>
          <a:xfrm>
            <a:off x="382588" y="1414464"/>
            <a:ext cx="8380412" cy="2946961"/>
          </a:xfrm>
        </p:spPr>
        <p:txBody>
          <a:bodyPr/>
          <a:lstStyle/>
          <a:p>
            <a:pPr marL="400050" indent="-400050"/>
            <a:r>
              <a:rPr lang="en-US" sz="2800" dirty="0" smtClean="0"/>
              <a:t>Please rejoin session after 15 minute intermission</a:t>
            </a:r>
          </a:p>
          <a:p>
            <a:pPr marL="400050" indent="-400050"/>
            <a:r>
              <a:rPr lang="en-US" sz="2800" dirty="0" smtClean="0"/>
              <a:t>Remaining topics include</a:t>
            </a:r>
          </a:p>
          <a:p>
            <a:pPr marL="800100" lvl="1" indent="-400050"/>
            <a:r>
              <a:rPr lang="en-US" sz="2400" dirty="0" smtClean="0"/>
              <a:t>OS and Extensions</a:t>
            </a:r>
          </a:p>
          <a:p>
            <a:pPr marL="800100" lvl="1" indent="-400050"/>
            <a:r>
              <a:rPr lang="en-US" sz="2400" dirty="0" smtClean="0"/>
              <a:t>Tools</a:t>
            </a:r>
          </a:p>
          <a:p>
            <a:pPr marL="800100" lvl="1" indent="-400050"/>
            <a:r>
              <a:rPr lang="en-US" sz="2400" dirty="0" smtClean="0"/>
              <a:t>Windows 7 Power measurements</a:t>
            </a:r>
          </a:p>
          <a:p>
            <a:pPr marL="400050" indent="-400050"/>
            <a:r>
              <a:rPr lang="en-US" sz="2800" dirty="0" smtClean="0"/>
              <a:t>Thank you!</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The  Power-Managed Windows Platform</a:t>
            </a:r>
            <a:endParaRPr lang="en-US" sz="3600" dirty="0"/>
          </a:p>
        </p:txBody>
      </p:sp>
      <p:sp>
        <p:nvSpPr>
          <p:cNvPr id="23" name="TextBox 22"/>
          <p:cNvSpPr txBox="1"/>
          <p:nvPr/>
        </p:nvSpPr>
        <p:spPr>
          <a:xfrm>
            <a:off x="3352800" y="1831512"/>
            <a:ext cx="1752600" cy="800219"/>
          </a:xfrm>
          <a:prstGeom prst="rect">
            <a:avLst/>
          </a:prstGeom>
          <a:noFill/>
        </p:spPr>
        <p:txBody>
          <a:bodyPr wrap="square" rtlCol="0">
            <a:spAutoFit/>
          </a:bodyPr>
          <a:lstStyle/>
          <a:p>
            <a:pPr algn="ctr"/>
            <a:r>
              <a:rPr lang="en-US" b="1" dirty="0" smtClean="0">
                <a:latin typeface="Trebuchet MS" pitchFamily="34" charset="0"/>
              </a:rPr>
              <a:t>Extensions</a:t>
            </a:r>
          </a:p>
          <a:p>
            <a:pPr algn="ctr"/>
            <a:r>
              <a:rPr lang="en-US" sz="1400" dirty="0" smtClean="0">
                <a:latin typeface="Trebuchet MS" pitchFamily="34" charset="0"/>
              </a:rPr>
              <a:t>Drivers, services and applications</a:t>
            </a:r>
            <a:endParaRPr lang="en-US" sz="1400" dirty="0">
              <a:latin typeface="Trebuchet MS" pitchFamily="34" charset="0"/>
            </a:endParaRPr>
          </a:p>
        </p:txBody>
      </p:sp>
      <p:sp>
        <p:nvSpPr>
          <p:cNvPr id="21" name="TextBox 20"/>
          <p:cNvSpPr txBox="1"/>
          <p:nvPr/>
        </p:nvSpPr>
        <p:spPr>
          <a:xfrm>
            <a:off x="3352799" y="4983926"/>
            <a:ext cx="1752600" cy="1077218"/>
          </a:xfrm>
          <a:prstGeom prst="rect">
            <a:avLst/>
          </a:prstGeom>
          <a:noFill/>
        </p:spPr>
        <p:txBody>
          <a:bodyPr wrap="square" rtlCol="0">
            <a:spAutoFit/>
          </a:bodyPr>
          <a:lstStyle/>
          <a:p>
            <a:pPr algn="ctr"/>
            <a:r>
              <a:rPr lang="en-US" b="1" dirty="0" smtClean="0">
                <a:latin typeface="Trebuchet MS" pitchFamily="34" charset="0"/>
              </a:rPr>
              <a:t>Core Hardware</a:t>
            </a:r>
          </a:p>
          <a:p>
            <a:pPr algn="ctr"/>
            <a:r>
              <a:rPr lang="en-US" sz="1400" dirty="0" smtClean="0">
                <a:latin typeface="Trebuchet MS" pitchFamily="34" charset="0"/>
              </a:rPr>
              <a:t>Processor, Chipset and Devices</a:t>
            </a:r>
            <a:endParaRPr lang="en-US" sz="1400" dirty="0">
              <a:latin typeface="Trebuchet MS" pitchFamily="34" charset="0"/>
            </a:endParaRPr>
          </a:p>
        </p:txBody>
      </p:sp>
      <p:sp>
        <p:nvSpPr>
          <p:cNvPr id="22" name="TextBox 21"/>
          <p:cNvSpPr txBox="1"/>
          <p:nvPr/>
        </p:nvSpPr>
        <p:spPr>
          <a:xfrm>
            <a:off x="3352800" y="3449530"/>
            <a:ext cx="1752600" cy="861774"/>
          </a:xfrm>
          <a:prstGeom prst="rect">
            <a:avLst/>
          </a:prstGeom>
          <a:noFill/>
        </p:spPr>
        <p:txBody>
          <a:bodyPr wrap="square" rtlCol="0">
            <a:spAutoFit/>
          </a:bodyPr>
          <a:lstStyle/>
          <a:p>
            <a:pPr algn="ctr"/>
            <a:r>
              <a:rPr lang="en-US" b="1" dirty="0" smtClean="0">
                <a:latin typeface="Trebuchet MS" pitchFamily="34" charset="0"/>
              </a:rPr>
              <a:t>Operating</a:t>
            </a:r>
          </a:p>
          <a:p>
            <a:pPr algn="ctr"/>
            <a:r>
              <a:rPr lang="en-US" b="1" dirty="0" smtClean="0">
                <a:latin typeface="Trebuchet MS" pitchFamily="34" charset="0"/>
              </a:rPr>
              <a:t>System</a:t>
            </a:r>
          </a:p>
          <a:p>
            <a:pPr algn="ctr"/>
            <a:r>
              <a:rPr lang="en-US" sz="1400" dirty="0" smtClean="0">
                <a:latin typeface="Trebuchet MS" pitchFamily="34" charset="0"/>
              </a:rPr>
              <a:t>Windows 7</a:t>
            </a:r>
            <a:endParaRPr lang="en-US" sz="1400" dirty="0">
              <a:latin typeface="Trebuchet MS" pitchFamily="34" charset="0"/>
            </a:endParaRPr>
          </a:p>
        </p:txBody>
      </p:sp>
      <p:pic>
        <p:nvPicPr>
          <p:cNvPr id="2050" name="Picture 2" descr="\\eventsql\dvd\Online_ART\DVD_ART34\Artwork_Imagery\Hardware Photos\OEM HW\Microprocessor Chips\cpu chip circuitry.png"/>
          <p:cNvPicPr>
            <a:picLocks noChangeAspect="1" noChangeArrowheads="1"/>
          </p:cNvPicPr>
          <p:nvPr/>
        </p:nvPicPr>
        <p:blipFill>
          <a:blip r:embed="rId3"/>
          <a:srcRect/>
          <a:stretch>
            <a:fillRect/>
          </a:stretch>
        </p:blipFill>
        <p:spPr bwMode="auto">
          <a:xfrm>
            <a:off x="1072714" y="4908173"/>
            <a:ext cx="1406067" cy="1228725"/>
          </a:xfrm>
          <a:prstGeom prst="rect">
            <a:avLst/>
          </a:prstGeom>
          <a:noFill/>
        </p:spPr>
      </p:pic>
      <p:pic>
        <p:nvPicPr>
          <p:cNvPr id="4" name="Picture 3" descr="\\eventsql\dvd\Online_ART\DVD_ART34\Artwork_Imagery\Icons - Illustrations\_WINDOWS VISTA ICONS\Windows Vista Start Button.png"/>
          <p:cNvPicPr>
            <a:picLocks noChangeAspect="1" noChangeArrowheads="1"/>
          </p:cNvPicPr>
          <p:nvPr/>
        </p:nvPicPr>
        <p:blipFill>
          <a:blip r:embed="rId4"/>
          <a:srcRect/>
          <a:stretch>
            <a:fillRect/>
          </a:stretch>
        </p:blipFill>
        <p:spPr bwMode="auto">
          <a:xfrm>
            <a:off x="928022" y="3034388"/>
            <a:ext cx="1695450" cy="1692059"/>
          </a:xfrm>
          <a:prstGeom prst="rect">
            <a:avLst/>
          </a:prstGeom>
          <a:noFill/>
        </p:spPr>
      </p:pic>
      <p:pic>
        <p:nvPicPr>
          <p:cNvPr id="5" name="Picture 4" descr="\\eventsql\dvd\Online_ART\DVD_ART34\Artwork_Imagery\Icons - Illustrations\software boxes\software CD product package.png"/>
          <p:cNvPicPr>
            <a:picLocks noChangeAspect="1" noChangeArrowheads="1"/>
          </p:cNvPicPr>
          <p:nvPr/>
        </p:nvPicPr>
        <p:blipFill>
          <a:blip r:embed="rId5" cstate="print"/>
          <a:srcRect/>
          <a:stretch>
            <a:fillRect/>
          </a:stretch>
        </p:blipFill>
        <p:spPr bwMode="auto">
          <a:xfrm>
            <a:off x="1332166" y="1824427"/>
            <a:ext cx="887163" cy="814388"/>
          </a:xfrm>
          <a:prstGeom prst="rect">
            <a:avLst/>
          </a:prstGeom>
          <a:noFill/>
        </p:spPr>
      </p:pic>
      <p:pic>
        <p:nvPicPr>
          <p:cNvPr id="2053" name="Picture 5" descr="\\eventsql\dvd\Online_ART\DVD_ART34\Artwork_Imagery\Icons - Illustrations\_WINDOWS VISTA ICONS\Scanner scan.png"/>
          <p:cNvPicPr>
            <a:picLocks noChangeAspect="1" noChangeArrowheads="1"/>
          </p:cNvPicPr>
          <p:nvPr/>
        </p:nvPicPr>
        <p:blipFill>
          <a:blip r:embed="rId6"/>
          <a:srcRect/>
          <a:stretch>
            <a:fillRect/>
          </a:stretch>
        </p:blipFill>
        <p:spPr bwMode="auto">
          <a:xfrm>
            <a:off x="1858756" y="2079160"/>
            <a:ext cx="990600" cy="990600"/>
          </a:xfrm>
          <a:prstGeom prst="rect">
            <a:avLst/>
          </a:prstGeom>
          <a:noFill/>
        </p:spPr>
      </p:pic>
      <p:graphicFrame>
        <p:nvGraphicFramePr>
          <p:cNvPr id="20" name="Table 19"/>
          <p:cNvGraphicFramePr>
            <a:graphicFrameLocks noGrp="1"/>
          </p:cNvGraphicFramePr>
          <p:nvPr/>
        </p:nvGraphicFramePr>
        <p:xfrm>
          <a:off x="5334000" y="1417639"/>
          <a:ext cx="1905000" cy="4678361"/>
        </p:xfrm>
        <a:graphic>
          <a:graphicData uri="http://schemas.openxmlformats.org/drawingml/2006/table">
            <a:tbl>
              <a:tblPr firstRow="1" bandRow="1">
                <a:tableStyleId>{2D5ABB26-0587-4C30-8999-92F81FD0307C}</a:tableStyleId>
              </a:tblPr>
              <a:tblGrid>
                <a:gridCol w="1905000"/>
              </a:tblGrid>
              <a:tr h="438596">
                <a:tc>
                  <a:txBody>
                    <a:bodyPr/>
                    <a:lstStyle/>
                    <a:p>
                      <a:pPr algn="ctr"/>
                      <a:r>
                        <a:rPr lang="en-US" u="sng" dirty="0" smtClean="0">
                          <a:latin typeface="Trebuchet MS" pitchFamily="34" charset="0"/>
                        </a:rPr>
                        <a:t>Covered so</a:t>
                      </a:r>
                      <a:r>
                        <a:rPr lang="en-US" u="sng" baseline="0" dirty="0" smtClean="0">
                          <a:latin typeface="Trebuchet MS" pitchFamily="34" charset="0"/>
                        </a:rPr>
                        <a:t> far</a:t>
                      </a:r>
                      <a:endParaRPr lang="en-US" u="sng" dirty="0">
                        <a:latin typeface="Trebuchet MS" pitchFamily="34" charset="0"/>
                      </a:endParaRPr>
                    </a:p>
                  </a:txBody>
                  <a:tcPr/>
                </a:tc>
              </a:tr>
              <a:tr h="1413255">
                <a:tc>
                  <a:txBody>
                    <a:bodyPr/>
                    <a:lstStyle/>
                    <a:p>
                      <a:endParaRPr lang="en-US" dirty="0"/>
                    </a:p>
                  </a:txBody>
                  <a:tcPr/>
                </a:tc>
              </a:tr>
              <a:tr h="1413255">
                <a:tc>
                  <a:txBody>
                    <a:bodyPr/>
                    <a:lstStyle/>
                    <a:p>
                      <a:pPr algn="ctr"/>
                      <a:endParaRPr lang="en-US" dirty="0"/>
                    </a:p>
                  </a:txBody>
                  <a:tcPr/>
                </a:tc>
              </a:tr>
              <a:tr h="1413255">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8000" dirty="0" smtClean="0">
                          <a:solidFill>
                            <a:srgbClr val="00B050"/>
                          </a:solidFill>
                        </a:rPr>
                        <a:t>√</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20159"/>
            <a:ext cx="8380412" cy="4429418"/>
          </a:xfrm>
        </p:spPr>
        <p:txBody>
          <a:bodyPr/>
          <a:lstStyle/>
          <a:p>
            <a:pPr marL="457200" indent="-457200"/>
            <a:r>
              <a:rPr lang="en-US" dirty="0" smtClean="0"/>
              <a:t>Importance of Energy Efficiency</a:t>
            </a:r>
          </a:p>
          <a:p>
            <a:pPr marL="457200" indent="-457200"/>
            <a:r>
              <a:rPr lang="en-US" dirty="0" smtClean="0"/>
              <a:t>Platform Approach to Energy Efficiency</a:t>
            </a:r>
          </a:p>
          <a:p>
            <a:pPr marL="800100" lvl="1" indent="-412750"/>
            <a:r>
              <a:rPr lang="en-US" dirty="0" smtClean="0"/>
              <a:t>Intel Hardware Recommendations</a:t>
            </a:r>
          </a:p>
          <a:p>
            <a:pPr marL="800100" lvl="1" indent="-412750"/>
            <a:r>
              <a:rPr lang="en-US" dirty="0" smtClean="0"/>
              <a:t>Microsoft OS and Software Recommendations</a:t>
            </a:r>
          </a:p>
          <a:p>
            <a:pPr marL="457200" indent="-457200"/>
            <a:r>
              <a:rPr lang="en-US" dirty="0" smtClean="0"/>
              <a:t>Measurement, Tools, and Diagnostics</a:t>
            </a:r>
          </a:p>
          <a:p>
            <a:pPr marL="457200" indent="-457200"/>
            <a:r>
              <a:rPr lang="en-US" dirty="0" smtClean="0"/>
              <a:t>Windows 7 Power Consumption</a:t>
            </a:r>
          </a:p>
          <a:p>
            <a:pPr marL="457200" indent="-457200"/>
            <a:r>
              <a:rPr lang="en-US" dirty="0" smtClean="0"/>
              <a:t>Summary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Policy Overview</a:t>
            </a:r>
            <a:endParaRPr lang="en-US" dirty="0"/>
          </a:p>
        </p:txBody>
      </p:sp>
      <p:sp>
        <p:nvSpPr>
          <p:cNvPr id="3" name="Content Placeholder 2"/>
          <p:cNvSpPr>
            <a:spLocks noGrp="1"/>
          </p:cNvSpPr>
          <p:nvPr>
            <p:ph idx="1"/>
          </p:nvPr>
        </p:nvSpPr>
        <p:spPr>
          <a:xfrm>
            <a:off x="382588" y="1414464"/>
            <a:ext cx="8380412" cy="4681794"/>
          </a:xfrm>
        </p:spPr>
        <p:txBody>
          <a:bodyPr/>
          <a:lstStyle/>
          <a:p>
            <a:r>
              <a:rPr lang="en-US" sz="2800" dirty="0" smtClean="0"/>
              <a:t>Windows power policy enables</a:t>
            </a:r>
          </a:p>
          <a:p>
            <a:pPr marL="800100" lvl="1" indent="-400050"/>
            <a:r>
              <a:rPr lang="en-US" sz="2400" dirty="0" smtClean="0"/>
              <a:t>OEMs to optimize power configuration to specific hardware</a:t>
            </a:r>
          </a:p>
          <a:p>
            <a:pPr marL="800100" lvl="1" indent="-400050"/>
            <a:r>
              <a:rPr lang="en-US" sz="2400" dirty="0" smtClean="0"/>
              <a:t>End users to configure power behavior for their usage patterns</a:t>
            </a:r>
          </a:p>
          <a:p>
            <a:r>
              <a:rPr lang="en-US" sz="2800" dirty="0" smtClean="0"/>
              <a:t>Windows 7 power policy infrastructure is extension of Vista</a:t>
            </a:r>
          </a:p>
          <a:p>
            <a:pPr marL="800100" lvl="1" indent="-400050"/>
            <a:r>
              <a:rPr lang="en-US" sz="2400" dirty="0" smtClean="0"/>
              <a:t>Enhanced </a:t>
            </a:r>
            <a:r>
              <a:rPr lang="en-US" sz="2400" dirty="0" err="1" smtClean="0"/>
              <a:t>PowerCfg</a:t>
            </a:r>
            <a:r>
              <a:rPr lang="en-US" sz="2400" dirty="0" smtClean="0"/>
              <a:t> tool to configure settings</a:t>
            </a:r>
          </a:p>
          <a:p>
            <a:pPr marL="800100" lvl="1" indent="-400050"/>
            <a:r>
              <a:rPr lang="en-US" sz="2400" dirty="0" smtClean="0"/>
              <a:t>Processor Power Management settings are treated the same as all other settings</a:t>
            </a:r>
          </a:p>
          <a:p>
            <a:pPr marL="800100" lvl="1" indent="-400050"/>
            <a:endParaRPr lang="en-US" sz="2400" dirty="0"/>
          </a:p>
        </p:txBody>
      </p:sp>
      <p:pic>
        <p:nvPicPr>
          <p:cNvPr id="4" name="Picture 3"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7823200" y="2270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Wireless Adapter Settings</a:t>
            </a:r>
            <a:endParaRPr lang="en-US" dirty="0"/>
          </a:p>
        </p:txBody>
      </p:sp>
      <p:sp>
        <p:nvSpPr>
          <p:cNvPr id="3" name="Content Placeholder 2"/>
          <p:cNvSpPr>
            <a:spLocks noGrp="1"/>
          </p:cNvSpPr>
          <p:nvPr>
            <p:ph idx="1"/>
          </p:nvPr>
        </p:nvSpPr>
        <p:spPr>
          <a:xfrm>
            <a:off x="382588" y="1414464"/>
            <a:ext cx="8374062" cy="3233736"/>
          </a:xfrm>
        </p:spPr>
        <p:txBody>
          <a:bodyPr>
            <a:noAutofit/>
          </a:bodyPr>
          <a:lstStyle/>
          <a:p>
            <a:r>
              <a:rPr lang="en-US" sz="3200" dirty="0" smtClean="0"/>
              <a:t>Provides up to 1W of savings in Medium Power Saving Mode</a:t>
            </a:r>
          </a:p>
          <a:p>
            <a:pPr marL="742950" lvl="1" indent="-355600"/>
            <a:r>
              <a:rPr lang="en-US" sz="2800" dirty="0" smtClean="0"/>
              <a:t>Changes polling rate of wireless adapter</a:t>
            </a:r>
          </a:p>
          <a:p>
            <a:pPr marL="742950" lvl="1" indent="-355600"/>
            <a:r>
              <a:rPr lang="en-US" sz="2800" dirty="0" smtClean="0"/>
              <a:t>Requires a spec-compliant AP</a:t>
            </a:r>
          </a:p>
          <a:p>
            <a:r>
              <a:rPr lang="en-US" sz="3200" dirty="0" smtClean="0"/>
              <a:t>If AP does not support power save protocol then driver stack will automatically use Maximum Performance</a:t>
            </a:r>
          </a:p>
          <a:p>
            <a:pPr lvl="1">
              <a:buNone/>
            </a:pPr>
            <a:endParaRPr lang="en-US" sz="2800" dirty="0" smtClean="0"/>
          </a:p>
          <a:p>
            <a:pPr lvl="1"/>
            <a:endParaRPr lang="en-US" sz="2800" dirty="0" smtClean="0"/>
          </a:p>
        </p:txBody>
      </p:sp>
      <p:graphicFrame>
        <p:nvGraphicFramePr>
          <p:cNvPr id="4" name="Table 3"/>
          <p:cNvGraphicFramePr>
            <a:graphicFrameLocks noGrp="1"/>
          </p:cNvGraphicFramePr>
          <p:nvPr/>
        </p:nvGraphicFramePr>
        <p:xfrm>
          <a:off x="0" y="5273182"/>
          <a:ext cx="9144000" cy="1584818"/>
        </p:xfrm>
        <a:graphic>
          <a:graphicData uri="http://schemas.openxmlformats.org/drawingml/2006/table">
            <a:tbl>
              <a:tblPr firstRow="1" bandRow="1">
                <a:tableStyleId>{5C22544A-7EE6-4342-B048-85BDC9FD1C3A}</a:tableStyleId>
              </a:tblPr>
              <a:tblGrid>
                <a:gridCol w="1752600"/>
                <a:gridCol w="1981200"/>
                <a:gridCol w="2895600"/>
                <a:gridCol w="1371600"/>
                <a:gridCol w="1143000"/>
              </a:tblGrid>
              <a:tr h="380929">
                <a:tc rowSpan="2">
                  <a:txBody>
                    <a:bodyPr/>
                    <a:lstStyle/>
                    <a:p>
                      <a:pPr algn="ctr"/>
                      <a:r>
                        <a:rPr lang="en-US" dirty="0" smtClean="0">
                          <a:solidFill>
                            <a:schemeClr val="bg2"/>
                          </a:solidFill>
                          <a:latin typeface="Trebuchet MS" pitchFamily="34" charset="0"/>
                        </a:rPr>
                        <a:t>Name</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GUID</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Description</a:t>
                      </a:r>
                      <a:endParaRPr lang="en-US" dirty="0">
                        <a:solidFill>
                          <a:schemeClr val="bg2"/>
                        </a:solidFill>
                        <a:latin typeface="Trebuchet MS" pitchFamily="34" charset="0"/>
                      </a:endParaRPr>
                    </a:p>
                  </a:txBody>
                  <a:tcPr anchor="ctr"/>
                </a:tc>
                <a:tc gridSpan="2">
                  <a:txBody>
                    <a:bodyPr/>
                    <a:lstStyle/>
                    <a:p>
                      <a:pPr algn="ctr"/>
                      <a:r>
                        <a:rPr lang="en-US" dirty="0" smtClean="0">
                          <a:solidFill>
                            <a:schemeClr val="bg2"/>
                          </a:solidFill>
                          <a:latin typeface="Trebuchet MS" pitchFamily="34" charset="0"/>
                        </a:rPr>
                        <a:t>Default (Balanced)</a:t>
                      </a:r>
                      <a:endParaRPr lang="en-US" dirty="0">
                        <a:solidFill>
                          <a:schemeClr val="bg2"/>
                        </a:solidFill>
                        <a:latin typeface="Trebuchet MS" pitchFamily="34" charset="0"/>
                      </a:endParaRPr>
                    </a:p>
                  </a:txBody>
                  <a:tcPr anchor="ctr"/>
                </a:tc>
                <a:tc hMerge="1">
                  <a:txBody>
                    <a:bodyPr/>
                    <a:lstStyle/>
                    <a:p>
                      <a:endParaRPr lang="en-US"/>
                    </a:p>
                  </a:txBody>
                  <a:tcPr/>
                </a:tc>
              </a:tr>
              <a:tr h="3809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solidFill>
                            <a:schemeClr val="bg1">
                              <a:lumMod val="85000"/>
                            </a:schemeClr>
                          </a:solidFill>
                          <a:latin typeface="Trebuchet MS" pitchFamily="34" charset="0"/>
                        </a:rPr>
                        <a:t>AC</a:t>
                      </a:r>
                      <a:endParaRPr lang="en-US" b="1" dirty="0">
                        <a:solidFill>
                          <a:schemeClr val="bg1">
                            <a:lumMod val="85000"/>
                          </a:schemeClr>
                        </a:solidFill>
                        <a:latin typeface="Trebuchet MS" pitchFamily="34" charset="0"/>
                      </a:endParaRPr>
                    </a:p>
                  </a:txBody>
                  <a:tcPr>
                    <a:solidFill>
                      <a:schemeClr val="tx2">
                        <a:lumMod val="40000"/>
                        <a:lumOff val="60000"/>
                      </a:schemeClr>
                    </a:solidFill>
                  </a:tcPr>
                </a:tc>
                <a:tc>
                  <a:txBody>
                    <a:bodyPr/>
                    <a:lstStyle/>
                    <a:p>
                      <a:pPr algn="ctr"/>
                      <a:r>
                        <a:rPr lang="en-US" b="1" dirty="0" smtClean="0">
                          <a:solidFill>
                            <a:schemeClr val="bg1">
                              <a:lumMod val="85000"/>
                            </a:schemeClr>
                          </a:solidFill>
                          <a:latin typeface="Trebuchet MS" pitchFamily="34" charset="0"/>
                        </a:rPr>
                        <a:t>DC</a:t>
                      </a:r>
                      <a:endParaRPr lang="en-US" b="1" dirty="0">
                        <a:solidFill>
                          <a:schemeClr val="bg1">
                            <a:lumMod val="85000"/>
                          </a:schemeClr>
                        </a:solidFill>
                        <a:latin typeface="Trebuchet MS" pitchFamily="34" charset="0"/>
                      </a:endParaRPr>
                    </a:p>
                  </a:txBody>
                  <a:tcPr>
                    <a:solidFill>
                      <a:schemeClr val="tx2">
                        <a:lumMod val="40000"/>
                        <a:lumOff val="60000"/>
                      </a:schemeClr>
                    </a:solidFill>
                  </a:tcPr>
                </a:tc>
              </a:tr>
              <a:tr h="761858">
                <a:tc>
                  <a:txBody>
                    <a:bodyPr/>
                    <a:lstStyle/>
                    <a:p>
                      <a:r>
                        <a:rPr lang="en-US" sz="1600" b="1" dirty="0" smtClean="0">
                          <a:latin typeface="Trebuchet MS" pitchFamily="34" charset="0"/>
                        </a:rPr>
                        <a:t>Power Saving Mode</a:t>
                      </a:r>
                      <a:endParaRPr lang="en-US" sz="1600" b="1" dirty="0">
                        <a:latin typeface="Trebuchet MS" pitchFamily="34" charset="0"/>
                      </a:endParaRPr>
                    </a:p>
                  </a:txBody>
                  <a:tcPr/>
                </a:tc>
                <a:tc>
                  <a:txBody>
                    <a:bodyPr/>
                    <a:lstStyle/>
                    <a:p>
                      <a:r>
                        <a:rPr lang="en-US" sz="1400" dirty="0" smtClean="0">
                          <a:solidFill>
                            <a:schemeClr val="bg2"/>
                          </a:solidFill>
                          <a:latin typeface="Trebuchet MS" pitchFamily="34" charset="0"/>
                        </a:rPr>
                        <a:t>12bbebe6-58d6-4636-95bb-3217ef867c1a</a:t>
                      </a:r>
                      <a:endParaRPr lang="en-US" sz="1400" dirty="0">
                        <a:solidFill>
                          <a:schemeClr val="bg2"/>
                        </a:solidFill>
                        <a:latin typeface="Trebuchet MS" pitchFamily="34" charset="0"/>
                      </a:endParaRPr>
                    </a:p>
                  </a:txBody>
                  <a:tcPr/>
                </a:tc>
                <a:tc>
                  <a:txBody>
                    <a:bodyPr/>
                    <a:lstStyle/>
                    <a:p>
                      <a:r>
                        <a:rPr lang="en-US" sz="1400" dirty="0" smtClean="0">
                          <a:latin typeface="Trebuchet MS" pitchFamily="34" charset="0"/>
                        </a:rPr>
                        <a:t>Controls the power saving</a:t>
                      </a:r>
                      <a:r>
                        <a:rPr lang="en-US" sz="1400" baseline="0" dirty="0" smtClean="0">
                          <a:latin typeface="Trebuchet MS" pitchFamily="34" charset="0"/>
                        </a:rPr>
                        <a:t> mode of wireless adapters</a:t>
                      </a:r>
                      <a:endParaRPr lang="en-US" sz="1400" dirty="0">
                        <a:latin typeface="Trebuchet MS" pitchFamily="34" charset="0"/>
                      </a:endParaRPr>
                    </a:p>
                  </a:txBody>
                  <a:tcPr/>
                </a:tc>
                <a:tc>
                  <a:txBody>
                    <a:bodyPr/>
                    <a:lstStyle/>
                    <a:p>
                      <a:r>
                        <a:rPr lang="en-US" sz="1600" dirty="0" smtClean="0">
                          <a:latin typeface="Trebuchet MS" pitchFamily="34" charset="0"/>
                        </a:rPr>
                        <a:t>Maximum Performance</a:t>
                      </a:r>
                      <a:endParaRPr lang="en-US" sz="1600" dirty="0">
                        <a:latin typeface="Trebuchet MS" pitchFamily="34" charset="0"/>
                      </a:endParaRPr>
                    </a:p>
                  </a:txBody>
                  <a:tcPr/>
                </a:tc>
                <a:tc>
                  <a:txBody>
                    <a:bodyPr/>
                    <a:lstStyle/>
                    <a:p>
                      <a:r>
                        <a:rPr lang="en-US" sz="1600" b="1" dirty="0" smtClean="0">
                          <a:latin typeface="Trebuchet MS" pitchFamily="34" charset="0"/>
                        </a:rPr>
                        <a:t>Medium Power Saving</a:t>
                      </a:r>
                      <a:endParaRPr lang="en-US" sz="1600" b="1" dirty="0">
                        <a:latin typeface="Trebuchet MS" pitchFamily="34" charset="0"/>
                      </a:endParaRPr>
                    </a:p>
                  </a:txBody>
                  <a:tcPr/>
                </a:tc>
              </a:tr>
            </a:tbl>
          </a:graphicData>
        </a:graphic>
      </p:graphicFrame>
      <p:pic>
        <p:nvPicPr>
          <p:cNvPr id="6" name="Picture 5"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7823200" y="2270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97196"/>
          </a:xfrm>
        </p:spPr>
        <p:txBody>
          <a:bodyPr/>
          <a:lstStyle/>
          <a:p>
            <a:r>
              <a:rPr lang="en-US" sz="3600" dirty="0" smtClean="0"/>
              <a:t>Adaptive Display Brightness </a:t>
            </a:r>
            <a:br>
              <a:rPr lang="en-US" sz="3600" dirty="0" smtClean="0"/>
            </a:br>
            <a:r>
              <a:rPr lang="en-US" sz="3600" dirty="0" smtClean="0"/>
              <a:t>Configuration and Requirements</a:t>
            </a:r>
            <a:endParaRPr lang="en-US" sz="3600" dirty="0"/>
          </a:p>
        </p:txBody>
      </p:sp>
      <p:sp>
        <p:nvSpPr>
          <p:cNvPr id="3" name="Content Placeholder 2"/>
          <p:cNvSpPr>
            <a:spLocks noGrp="1"/>
          </p:cNvSpPr>
          <p:nvPr>
            <p:ph idx="1"/>
          </p:nvPr>
        </p:nvSpPr>
        <p:spPr>
          <a:xfrm>
            <a:off x="376238" y="1617663"/>
            <a:ext cx="8380412" cy="2130840"/>
          </a:xfrm>
        </p:spPr>
        <p:txBody>
          <a:bodyPr/>
          <a:lstStyle/>
          <a:p>
            <a:pPr marL="285750" indent="-285750"/>
            <a:r>
              <a:rPr lang="en-US" sz="1800" dirty="0" smtClean="0"/>
              <a:t>Requirements</a:t>
            </a:r>
          </a:p>
          <a:p>
            <a:pPr marL="571500" lvl="1" indent="-184150"/>
            <a:r>
              <a:rPr lang="en-US" sz="1600" dirty="0" smtClean="0"/>
              <a:t>Integrated displays—ACPI or video driver brightness control</a:t>
            </a:r>
          </a:p>
          <a:p>
            <a:pPr marL="571500" lvl="1" indent="-184150"/>
            <a:r>
              <a:rPr lang="en-US" sz="1600" dirty="0" smtClean="0"/>
              <a:t>Recommend 25 or more discrete levels of brightness in _BCL</a:t>
            </a:r>
          </a:p>
          <a:p>
            <a:pPr marL="571500" lvl="1" indent="-184150"/>
            <a:r>
              <a:rPr lang="en-US" sz="1600" dirty="0" smtClean="0"/>
              <a:t>Recommend platform support for automatically fading brightness changes</a:t>
            </a:r>
          </a:p>
          <a:p>
            <a:pPr marL="285750" indent="-285750"/>
            <a:r>
              <a:rPr lang="en-US" sz="1800" dirty="0" smtClean="0"/>
              <a:t>Power policies for configuration</a:t>
            </a:r>
          </a:p>
          <a:p>
            <a:pPr marL="571500" lvl="1" indent="-184150"/>
            <a:r>
              <a:rPr lang="en-US" sz="1600" dirty="0" smtClean="0"/>
              <a:t>OEM must customize dim brightness level to ensure readability</a:t>
            </a:r>
          </a:p>
        </p:txBody>
      </p:sp>
      <p:graphicFrame>
        <p:nvGraphicFramePr>
          <p:cNvPr id="6" name="Table 5"/>
          <p:cNvGraphicFramePr>
            <a:graphicFrameLocks noGrp="1"/>
          </p:cNvGraphicFramePr>
          <p:nvPr/>
        </p:nvGraphicFramePr>
        <p:xfrm>
          <a:off x="0" y="4206382"/>
          <a:ext cx="9144000" cy="2651618"/>
        </p:xfrm>
        <a:graphic>
          <a:graphicData uri="http://schemas.openxmlformats.org/drawingml/2006/table">
            <a:tbl>
              <a:tblPr firstRow="1" bandRow="1">
                <a:tableStyleId>{5C22544A-7EE6-4342-B048-85BDC9FD1C3A}</a:tableStyleId>
              </a:tblPr>
              <a:tblGrid>
                <a:gridCol w="1905000"/>
                <a:gridCol w="1981200"/>
                <a:gridCol w="2971800"/>
                <a:gridCol w="1143000"/>
                <a:gridCol w="1143000"/>
              </a:tblGrid>
              <a:tr h="380929">
                <a:tc rowSpan="2">
                  <a:txBody>
                    <a:bodyPr/>
                    <a:lstStyle/>
                    <a:p>
                      <a:pPr algn="ctr"/>
                      <a:r>
                        <a:rPr lang="en-US" dirty="0" smtClean="0">
                          <a:solidFill>
                            <a:schemeClr val="bg2"/>
                          </a:solidFill>
                          <a:latin typeface="Trebuchet MS" pitchFamily="34" charset="0"/>
                        </a:rPr>
                        <a:t>Name</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GUID</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Description</a:t>
                      </a:r>
                      <a:endParaRPr lang="en-US" dirty="0">
                        <a:solidFill>
                          <a:schemeClr val="bg2"/>
                        </a:solidFill>
                        <a:latin typeface="Trebuchet MS" pitchFamily="34" charset="0"/>
                      </a:endParaRPr>
                    </a:p>
                  </a:txBody>
                  <a:tcPr anchor="ctr"/>
                </a:tc>
                <a:tc gridSpan="2">
                  <a:txBody>
                    <a:bodyPr/>
                    <a:lstStyle/>
                    <a:p>
                      <a:pPr algn="ctr"/>
                      <a:r>
                        <a:rPr lang="en-US" dirty="0" smtClean="0">
                          <a:solidFill>
                            <a:schemeClr val="bg2"/>
                          </a:solidFill>
                          <a:latin typeface="Trebuchet MS" pitchFamily="34" charset="0"/>
                        </a:rPr>
                        <a:t>Default (Balanced)</a:t>
                      </a:r>
                      <a:endParaRPr lang="en-US" dirty="0">
                        <a:solidFill>
                          <a:schemeClr val="bg2"/>
                        </a:solidFill>
                        <a:latin typeface="Trebuchet MS" pitchFamily="34" charset="0"/>
                      </a:endParaRPr>
                    </a:p>
                  </a:txBody>
                  <a:tcPr anchor="ctr"/>
                </a:tc>
                <a:tc hMerge="1">
                  <a:txBody>
                    <a:bodyPr/>
                    <a:lstStyle/>
                    <a:p>
                      <a:endParaRPr lang="en-US"/>
                    </a:p>
                  </a:txBody>
                  <a:tcPr/>
                </a:tc>
              </a:tr>
              <a:tr h="3809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solidFill>
                            <a:schemeClr val="bg1">
                              <a:lumMod val="85000"/>
                            </a:schemeClr>
                          </a:solidFill>
                          <a:latin typeface="Trebuchet MS" pitchFamily="34" charset="0"/>
                        </a:rPr>
                        <a:t>AC</a:t>
                      </a:r>
                      <a:endParaRPr lang="en-US" b="1" dirty="0">
                        <a:solidFill>
                          <a:schemeClr val="bg1">
                            <a:lumMod val="85000"/>
                          </a:schemeClr>
                        </a:solidFill>
                        <a:latin typeface="Trebuchet MS" pitchFamily="34" charset="0"/>
                      </a:endParaRPr>
                    </a:p>
                  </a:txBody>
                  <a:tcPr>
                    <a:solidFill>
                      <a:schemeClr val="tx2">
                        <a:lumMod val="40000"/>
                        <a:lumOff val="60000"/>
                      </a:schemeClr>
                    </a:solidFill>
                  </a:tcPr>
                </a:tc>
                <a:tc>
                  <a:txBody>
                    <a:bodyPr/>
                    <a:lstStyle/>
                    <a:p>
                      <a:pPr algn="ctr"/>
                      <a:r>
                        <a:rPr lang="en-US" b="1" dirty="0" smtClean="0">
                          <a:solidFill>
                            <a:schemeClr val="bg1">
                              <a:lumMod val="85000"/>
                            </a:schemeClr>
                          </a:solidFill>
                          <a:latin typeface="Trebuchet MS" pitchFamily="34" charset="0"/>
                        </a:rPr>
                        <a:t>DC</a:t>
                      </a:r>
                      <a:endParaRPr lang="en-US" b="1" dirty="0">
                        <a:solidFill>
                          <a:schemeClr val="bg1">
                            <a:lumMod val="85000"/>
                          </a:schemeClr>
                        </a:solidFill>
                        <a:latin typeface="Trebuchet MS" pitchFamily="34" charset="0"/>
                      </a:endParaRPr>
                    </a:p>
                  </a:txBody>
                  <a:tcPr>
                    <a:solidFill>
                      <a:schemeClr val="tx2">
                        <a:lumMod val="40000"/>
                        <a:lumOff val="60000"/>
                      </a:schemeClr>
                    </a:solidFill>
                  </a:tcPr>
                </a:tc>
              </a:tr>
              <a:tr h="761858">
                <a:tc>
                  <a:txBody>
                    <a:bodyPr/>
                    <a:lstStyle/>
                    <a:p>
                      <a:r>
                        <a:rPr lang="en-US" sz="1600" b="1" dirty="0" smtClean="0">
                          <a:latin typeface="Trebuchet MS" pitchFamily="34" charset="0"/>
                        </a:rPr>
                        <a:t>Dim display</a:t>
                      </a:r>
                      <a:r>
                        <a:rPr lang="en-US" sz="1600" b="1" baseline="0" dirty="0" smtClean="0">
                          <a:latin typeface="Trebuchet MS" pitchFamily="34" charset="0"/>
                        </a:rPr>
                        <a:t> a</a:t>
                      </a:r>
                      <a:r>
                        <a:rPr lang="en-US" sz="1600" b="1" dirty="0" smtClean="0">
                          <a:latin typeface="Trebuchet MS" pitchFamily="34" charset="0"/>
                        </a:rPr>
                        <a:t>fter </a:t>
                      </a:r>
                    </a:p>
                    <a:p>
                      <a:r>
                        <a:rPr lang="en-US" sz="1600" b="1" dirty="0" smtClean="0">
                          <a:latin typeface="Trebuchet MS" pitchFamily="34" charset="0"/>
                        </a:rPr>
                        <a:t>(inactivity timeout)</a:t>
                      </a:r>
                      <a:endParaRPr lang="en-US" sz="1600" b="1" dirty="0">
                        <a:latin typeface="Trebuchet MS" pitchFamily="34" charset="0"/>
                      </a:endParaRPr>
                    </a:p>
                  </a:txBody>
                  <a:tcPr/>
                </a:tc>
                <a:tc>
                  <a:txBody>
                    <a:bodyPr/>
                    <a:lstStyle/>
                    <a:p>
                      <a:r>
                        <a:rPr lang="en-US" sz="1400" dirty="0" smtClean="0">
                          <a:solidFill>
                            <a:schemeClr val="bg2"/>
                          </a:solidFill>
                          <a:latin typeface="Trebuchet MS" pitchFamily="34" charset="0"/>
                        </a:rPr>
                        <a:t>17aaa29b-8b43-4b94-aafe-35f64daaf1ee</a:t>
                      </a:r>
                      <a:endParaRPr lang="en-US" sz="1400" dirty="0">
                        <a:solidFill>
                          <a:schemeClr val="bg2"/>
                        </a:solidFill>
                        <a:latin typeface="Trebuchet MS" pitchFamily="34" charset="0"/>
                      </a:endParaRPr>
                    </a:p>
                  </a:txBody>
                  <a:tcPr/>
                </a:tc>
                <a:tc>
                  <a:txBody>
                    <a:bodyPr/>
                    <a:lstStyle/>
                    <a:p>
                      <a:r>
                        <a:rPr lang="en-US" sz="1400" dirty="0" smtClean="0">
                          <a:latin typeface="Trebuchet MS" pitchFamily="34" charset="0"/>
                        </a:rPr>
                        <a:t>Amount of time (in seconds) of</a:t>
                      </a:r>
                      <a:r>
                        <a:rPr lang="en-US" sz="1400" baseline="0" dirty="0" smtClean="0">
                          <a:latin typeface="Trebuchet MS" pitchFamily="34" charset="0"/>
                        </a:rPr>
                        <a:t> user inactivity before the brightness of the display is automatically reduced.</a:t>
                      </a:r>
                      <a:endParaRPr lang="en-US" sz="1400" dirty="0">
                        <a:latin typeface="Trebuchet MS" pitchFamily="34" charset="0"/>
                      </a:endParaRPr>
                    </a:p>
                  </a:txBody>
                  <a:tcPr/>
                </a:tc>
                <a:tc>
                  <a:txBody>
                    <a:bodyPr/>
                    <a:lstStyle/>
                    <a:p>
                      <a:r>
                        <a:rPr lang="en-US" sz="1600" dirty="0" smtClean="0">
                          <a:latin typeface="Trebuchet MS" pitchFamily="34" charset="0"/>
                        </a:rPr>
                        <a:t>5 minutes</a:t>
                      </a:r>
                      <a:endParaRPr lang="en-US" sz="1600" dirty="0">
                        <a:latin typeface="Trebuchet MS" pitchFamily="34" charset="0"/>
                      </a:endParaRPr>
                    </a:p>
                  </a:txBody>
                  <a:tcPr/>
                </a:tc>
                <a:tc>
                  <a:txBody>
                    <a:bodyPr/>
                    <a:lstStyle/>
                    <a:p>
                      <a:r>
                        <a:rPr lang="en-US" sz="1600" dirty="0" smtClean="0">
                          <a:latin typeface="Trebuchet MS" pitchFamily="34" charset="0"/>
                        </a:rPr>
                        <a:t>2 minutes</a:t>
                      </a:r>
                      <a:endParaRPr lang="en-US" sz="1600" dirty="0">
                        <a:latin typeface="Trebuchet MS" pitchFamily="34" charset="0"/>
                      </a:endParaRPr>
                    </a:p>
                  </a:txBody>
                  <a:tcPr/>
                </a:tc>
              </a:tr>
              <a:tr h="772579">
                <a:tc>
                  <a:txBody>
                    <a:bodyPr/>
                    <a:lstStyle/>
                    <a:p>
                      <a:r>
                        <a:rPr lang="en-US" sz="1600" b="1" dirty="0" smtClean="0">
                          <a:latin typeface="Trebuchet MS" pitchFamily="34" charset="0"/>
                        </a:rPr>
                        <a:t>Display dim brightness</a:t>
                      </a:r>
                      <a:endParaRPr lang="en-US" sz="1600" b="1" dirty="0">
                        <a:latin typeface="Trebuchet MS" pitchFamily="34" charset="0"/>
                      </a:endParaRPr>
                    </a:p>
                  </a:txBody>
                  <a:tcPr/>
                </a:tc>
                <a:tc>
                  <a:txBody>
                    <a:bodyPr/>
                    <a:lstStyle/>
                    <a:p>
                      <a:r>
                        <a:rPr lang="en-US" sz="1400" dirty="0" smtClean="0">
                          <a:solidFill>
                            <a:schemeClr val="bg2"/>
                          </a:solidFill>
                          <a:latin typeface="Trebuchet MS" pitchFamily="34" charset="0"/>
                        </a:rPr>
                        <a:t>f1fbfde2-a960-4165-9f88-50667911ce96</a:t>
                      </a:r>
                      <a:endParaRPr lang="en-US" sz="1400" dirty="0">
                        <a:solidFill>
                          <a:schemeClr val="bg2"/>
                        </a:solidFill>
                        <a:latin typeface="Trebuchet MS" pitchFamily="34" charset="0"/>
                      </a:endParaRPr>
                    </a:p>
                  </a:txBody>
                  <a:tcPr/>
                </a:tc>
                <a:tc>
                  <a:txBody>
                    <a:bodyPr/>
                    <a:lstStyle/>
                    <a:p>
                      <a:r>
                        <a:rPr lang="en-US" sz="1400" dirty="0" smtClean="0">
                          <a:latin typeface="Trebuchet MS" pitchFamily="34" charset="0"/>
                        </a:rPr>
                        <a:t>The</a:t>
                      </a:r>
                      <a:r>
                        <a:rPr lang="en-US" sz="1400" baseline="0" dirty="0" smtClean="0">
                          <a:latin typeface="Trebuchet MS" pitchFamily="34" charset="0"/>
                        </a:rPr>
                        <a:t> brightness level of the display (in percentage of maximum brightness) when automatically dimmed.</a:t>
                      </a:r>
                      <a:endParaRPr lang="en-US" sz="1400" dirty="0">
                        <a:latin typeface="Trebuchet MS" pitchFamily="34" charset="0"/>
                      </a:endParaRPr>
                    </a:p>
                  </a:txBody>
                  <a:tcPr/>
                </a:tc>
                <a:tc>
                  <a:txBody>
                    <a:bodyPr/>
                    <a:lstStyle/>
                    <a:p>
                      <a:r>
                        <a:rPr lang="en-US" sz="1400" dirty="0" smtClean="0">
                          <a:latin typeface="Trebuchet MS" pitchFamily="34" charset="0"/>
                        </a:rPr>
                        <a:t>30%</a:t>
                      </a:r>
                      <a:endParaRPr lang="en-US" sz="1400" dirty="0">
                        <a:latin typeface="Trebuchet MS" pitchFamily="34" charset="0"/>
                      </a:endParaRPr>
                    </a:p>
                  </a:txBody>
                  <a:tcPr/>
                </a:tc>
                <a:tc>
                  <a:txBody>
                    <a:bodyPr/>
                    <a:lstStyle/>
                    <a:p>
                      <a:r>
                        <a:rPr lang="en-US" sz="1400" dirty="0" smtClean="0">
                          <a:latin typeface="Trebuchet MS" pitchFamily="34" charset="0"/>
                        </a:rPr>
                        <a:t>30%</a:t>
                      </a:r>
                      <a:endParaRPr lang="en-US" sz="1400" dirty="0">
                        <a:latin typeface="Trebuchet MS" pitchFamily="34" charset="0"/>
                      </a:endParaRPr>
                    </a:p>
                  </a:txBody>
                  <a:tcPr/>
                </a:tc>
              </a:tr>
            </a:tbl>
          </a:graphicData>
        </a:graphic>
      </p:graphicFrame>
      <p:pic>
        <p:nvPicPr>
          <p:cNvPr id="8" name="Picture 7"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7823200" y="2270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Disk Idle Detection</a:t>
            </a:r>
            <a:endParaRPr lang="en-US" dirty="0"/>
          </a:p>
        </p:txBody>
      </p:sp>
      <p:sp>
        <p:nvSpPr>
          <p:cNvPr id="6" name="Content Placeholder 5"/>
          <p:cNvSpPr>
            <a:spLocks noGrp="1"/>
          </p:cNvSpPr>
          <p:nvPr>
            <p:ph idx="1"/>
          </p:nvPr>
        </p:nvSpPr>
        <p:spPr>
          <a:xfrm>
            <a:off x="382588" y="1414464"/>
            <a:ext cx="8380412" cy="2350387"/>
          </a:xfrm>
        </p:spPr>
        <p:txBody>
          <a:bodyPr/>
          <a:lstStyle/>
          <a:p>
            <a:pPr marL="342900" indent="-342900"/>
            <a:r>
              <a:rPr lang="en-US" sz="2000" dirty="0" smtClean="0"/>
              <a:t>Up to 1 Watt of savings when disk is spun down</a:t>
            </a:r>
          </a:p>
          <a:p>
            <a:pPr marL="342900" indent="-342900"/>
            <a:r>
              <a:rPr lang="en-US" sz="2000" dirty="0" smtClean="0"/>
              <a:t>Disk Power Policy designed to be robust in the face of sporadic I/Os</a:t>
            </a:r>
          </a:p>
          <a:p>
            <a:pPr marL="342900" indent="-342900"/>
            <a:r>
              <a:rPr lang="en-US" sz="2000" dirty="0" smtClean="0"/>
              <a:t>Relevant Parameters</a:t>
            </a:r>
          </a:p>
          <a:p>
            <a:pPr marL="628650" lvl="1" indent="-285750"/>
            <a:r>
              <a:rPr lang="en-US" sz="1800" dirty="0" smtClean="0"/>
              <a:t>Disk Idle Timeout:  User specified disk timeout</a:t>
            </a:r>
          </a:p>
          <a:p>
            <a:pPr marL="628650" lvl="1" indent="-285750"/>
            <a:r>
              <a:rPr lang="en-US" sz="1800" dirty="0" smtClean="0"/>
              <a:t>Disk Burst Ignore Time:  Used to determine when to reset Idle Time</a:t>
            </a:r>
          </a:p>
          <a:p>
            <a:pPr marL="342900" indent="-342900"/>
            <a:r>
              <a:rPr lang="en-US" sz="2000" dirty="0" smtClean="0"/>
              <a:t>Consider lowering disk idle timeout to favor power savings</a:t>
            </a: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8164" y="4727664"/>
          <a:ext cx="9144000" cy="2103120"/>
        </p:xfrm>
        <a:graphic>
          <a:graphicData uri="http://schemas.openxmlformats.org/drawingml/2006/table">
            <a:tbl>
              <a:tblPr firstRow="1" bandRow="1">
                <a:tableStyleId>{5C22544A-7EE6-4342-B048-85BDC9FD1C3A}</a:tableStyleId>
              </a:tblPr>
              <a:tblGrid>
                <a:gridCol w="1905000"/>
                <a:gridCol w="1981200"/>
                <a:gridCol w="2971800"/>
                <a:gridCol w="1143000"/>
                <a:gridCol w="1143000"/>
              </a:tblGrid>
              <a:tr h="255104">
                <a:tc rowSpan="2">
                  <a:txBody>
                    <a:bodyPr/>
                    <a:lstStyle/>
                    <a:p>
                      <a:pPr algn="ctr"/>
                      <a:r>
                        <a:rPr lang="en-US" dirty="0" smtClean="0">
                          <a:solidFill>
                            <a:schemeClr val="bg2"/>
                          </a:solidFill>
                          <a:latin typeface="Trebuchet MS" pitchFamily="34" charset="0"/>
                        </a:rPr>
                        <a:t>Name</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GUID</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Description</a:t>
                      </a:r>
                      <a:endParaRPr lang="en-US" dirty="0">
                        <a:solidFill>
                          <a:schemeClr val="bg2"/>
                        </a:solidFill>
                        <a:latin typeface="Trebuchet MS" pitchFamily="34" charset="0"/>
                      </a:endParaRPr>
                    </a:p>
                  </a:txBody>
                  <a:tcPr anchor="ctr"/>
                </a:tc>
                <a:tc gridSpan="2">
                  <a:txBody>
                    <a:bodyPr/>
                    <a:lstStyle/>
                    <a:p>
                      <a:pPr algn="ctr"/>
                      <a:r>
                        <a:rPr lang="en-US" dirty="0" smtClean="0">
                          <a:solidFill>
                            <a:schemeClr val="bg2"/>
                          </a:solidFill>
                          <a:latin typeface="Trebuchet MS" pitchFamily="34" charset="0"/>
                        </a:rPr>
                        <a:t>Default (Balanced)</a:t>
                      </a:r>
                      <a:endParaRPr lang="en-US" dirty="0">
                        <a:solidFill>
                          <a:schemeClr val="bg2"/>
                        </a:solidFill>
                        <a:latin typeface="Trebuchet MS" pitchFamily="34" charset="0"/>
                      </a:endParaRPr>
                    </a:p>
                  </a:txBody>
                  <a:tcPr anchor="ctr"/>
                </a:tc>
                <a:tc hMerge="1">
                  <a:txBody>
                    <a:bodyPr/>
                    <a:lstStyle/>
                    <a:p>
                      <a:endParaRPr lang="en-US"/>
                    </a:p>
                  </a:txBody>
                  <a:tcPr/>
                </a:tc>
              </a:tr>
              <a:tr h="2551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solidFill>
                            <a:schemeClr val="bg1">
                              <a:lumMod val="85000"/>
                            </a:schemeClr>
                          </a:solidFill>
                          <a:latin typeface="Trebuchet MS" pitchFamily="34" charset="0"/>
                        </a:rPr>
                        <a:t>AC</a:t>
                      </a:r>
                      <a:endParaRPr lang="en-US" b="1" dirty="0">
                        <a:solidFill>
                          <a:schemeClr val="bg1">
                            <a:lumMod val="85000"/>
                          </a:schemeClr>
                        </a:solidFill>
                        <a:latin typeface="Trebuchet MS" pitchFamily="34" charset="0"/>
                      </a:endParaRPr>
                    </a:p>
                  </a:txBody>
                  <a:tcPr>
                    <a:solidFill>
                      <a:schemeClr val="tx2">
                        <a:lumMod val="40000"/>
                        <a:lumOff val="60000"/>
                      </a:schemeClr>
                    </a:solidFill>
                  </a:tcPr>
                </a:tc>
                <a:tc>
                  <a:txBody>
                    <a:bodyPr/>
                    <a:lstStyle/>
                    <a:p>
                      <a:pPr algn="ctr"/>
                      <a:r>
                        <a:rPr lang="en-US" b="1" dirty="0" smtClean="0">
                          <a:solidFill>
                            <a:schemeClr val="bg1">
                              <a:lumMod val="85000"/>
                            </a:schemeClr>
                          </a:solidFill>
                          <a:latin typeface="Trebuchet MS" pitchFamily="34" charset="0"/>
                        </a:rPr>
                        <a:t>DC</a:t>
                      </a:r>
                      <a:endParaRPr lang="en-US" b="1" dirty="0">
                        <a:solidFill>
                          <a:schemeClr val="bg1">
                            <a:lumMod val="85000"/>
                          </a:schemeClr>
                        </a:solidFill>
                        <a:latin typeface="Trebuchet MS" pitchFamily="34" charset="0"/>
                      </a:endParaRPr>
                    </a:p>
                  </a:txBody>
                  <a:tcPr>
                    <a:solidFill>
                      <a:schemeClr val="tx2">
                        <a:lumMod val="40000"/>
                        <a:lumOff val="60000"/>
                      </a:schemeClr>
                    </a:solidFill>
                  </a:tcPr>
                </a:tc>
              </a:tr>
              <a:tr h="583096">
                <a:tc>
                  <a:txBody>
                    <a:bodyPr/>
                    <a:lstStyle/>
                    <a:p>
                      <a:r>
                        <a:rPr lang="en-US" sz="1600" b="1" dirty="0" smtClean="0">
                          <a:latin typeface="Trebuchet MS" pitchFamily="34" charset="0"/>
                        </a:rPr>
                        <a:t>Turn off hard disk after</a:t>
                      </a:r>
                      <a:endParaRPr lang="en-US" sz="1600" b="1" dirty="0">
                        <a:latin typeface="Trebuchet MS" pitchFamily="34" charset="0"/>
                      </a:endParaRPr>
                    </a:p>
                  </a:txBody>
                  <a:tcPr/>
                </a:tc>
                <a:tc>
                  <a:txBody>
                    <a:bodyPr/>
                    <a:lstStyle/>
                    <a:p>
                      <a:r>
                        <a:rPr lang="en-US" sz="1400" dirty="0" smtClean="0">
                          <a:solidFill>
                            <a:schemeClr val="bg2"/>
                          </a:solidFill>
                          <a:latin typeface="Trebuchet MS" pitchFamily="34" charset="0"/>
                        </a:rPr>
                        <a:t>6738e2c4-e8a5-4a42-b16a-e040e769756e</a:t>
                      </a:r>
                      <a:endParaRPr lang="en-US" sz="1400" dirty="0">
                        <a:solidFill>
                          <a:schemeClr val="bg2"/>
                        </a:solidFill>
                        <a:latin typeface="Trebuchet MS" pitchFamily="34" charset="0"/>
                      </a:endParaRPr>
                    </a:p>
                  </a:txBody>
                  <a:tcPr/>
                </a:tc>
                <a:tc>
                  <a:txBody>
                    <a:bodyPr/>
                    <a:lstStyle/>
                    <a:p>
                      <a:r>
                        <a:rPr lang="en-US" sz="1400" dirty="0" smtClean="0">
                          <a:latin typeface="Trebuchet MS" pitchFamily="34" charset="0"/>
                        </a:rPr>
                        <a:t>Amount of time (in seconds) of</a:t>
                      </a:r>
                      <a:r>
                        <a:rPr lang="en-US" sz="1400" baseline="0" dirty="0" smtClean="0">
                          <a:latin typeface="Trebuchet MS" pitchFamily="34" charset="0"/>
                        </a:rPr>
                        <a:t> disk inactivity before the disk is powered off</a:t>
                      </a:r>
                      <a:endParaRPr lang="en-US" sz="1400" dirty="0">
                        <a:latin typeface="Trebuchet MS" pitchFamily="34" charset="0"/>
                      </a:endParaRPr>
                    </a:p>
                  </a:txBody>
                  <a:tcPr/>
                </a:tc>
                <a:tc>
                  <a:txBody>
                    <a:bodyPr/>
                    <a:lstStyle/>
                    <a:p>
                      <a:r>
                        <a:rPr lang="en-US" sz="1600" dirty="0" smtClean="0">
                          <a:latin typeface="Trebuchet MS" pitchFamily="34" charset="0"/>
                        </a:rPr>
                        <a:t>20 minutes</a:t>
                      </a:r>
                      <a:endParaRPr lang="en-US" sz="1600" dirty="0">
                        <a:latin typeface="Trebuchet MS" pitchFamily="34" charset="0"/>
                      </a:endParaRPr>
                    </a:p>
                  </a:txBody>
                  <a:tcPr/>
                </a:tc>
                <a:tc>
                  <a:txBody>
                    <a:bodyPr/>
                    <a:lstStyle/>
                    <a:p>
                      <a:r>
                        <a:rPr lang="en-US" sz="1600" dirty="0" smtClean="0">
                          <a:latin typeface="Trebuchet MS" pitchFamily="34" charset="0"/>
                        </a:rPr>
                        <a:t>10 minutes</a:t>
                      </a:r>
                      <a:endParaRPr lang="en-US" sz="1600" dirty="0">
                        <a:latin typeface="Trebuchet MS" pitchFamily="34" charset="0"/>
                      </a:endParaRPr>
                    </a:p>
                  </a:txBody>
                  <a:tcPr/>
                </a:tc>
              </a:tr>
              <a:tr h="583096">
                <a:tc>
                  <a:txBody>
                    <a:bodyPr/>
                    <a:lstStyle/>
                    <a:p>
                      <a:r>
                        <a:rPr lang="en-US" sz="1600" b="1" dirty="0" smtClean="0">
                          <a:latin typeface="Trebuchet MS" pitchFamily="34" charset="0"/>
                        </a:rPr>
                        <a:t>Hard Disk burst ignore</a:t>
                      </a:r>
                      <a:r>
                        <a:rPr lang="en-US" sz="1600" b="1" baseline="0" dirty="0" smtClean="0">
                          <a:latin typeface="Trebuchet MS" pitchFamily="34" charset="0"/>
                        </a:rPr>
                        <a:t> time</a:t>
                      </a:r>
                      <a:endParaRPr lang="en-US" sz="1600" b="1" dirty="0">
                        <a:latin typeface="Trebuchet MS" pitchFamily="34" charset="0"/>
                      </a:endParaRPr>
                    </a:p>
                  </a:txBody>
                  <a:tcPr/>
                </a:tc>
                <a:tc>
                  <a:txBody>
                    <a:bodyPr/>
                    <a:lstStyle/>
                    <a:p>
                      <a:r>
                        <a:rPr lang="en-US" sz="1400" dirty="0" smtClean="0">
                          <a:solidFill>
                            <a:schemeClr val="bg2"/>
                          </a:solidFill>
                          <a:latin typeface="Trebuchet MS" pitchFamily="34" charset="0"/>
                        </a:rPr>
                        <a:t>80e3c60e-bb94-4ad8-bbe0-0d3195efc663</a:t>
                      </a:r>
                      <a:endParaRPr lang="en-US" sz="1400" dirty="0">
                        <a:solidFill>
                          <a:schemeClr val="bg2"/>
                        </a:solidFill>
                        <a:latin typeface="Trebuchet MS" pitchFamily="34" charset="0"/>
                      </a:endParaRPr>
                    </a:p>
                  </a:txBody>
                  <a:tcPr/>
                </a:tc>
                <a:tc>
                  <a:txBody>
                    <a:bodyPr/>
                    <a:lstStyle/>
                    <a:p>
                      <a:r>
                        <a:rPr lang="en-US" sz="1400" dirty="0" smtClean="0">
                          <a:latin typeface="Trebuchet MS" pitchFamily="34" charset="0"/>
                        </a:rPr>
                        <a:t>Amount of time (in</a:t>
                      </a:r>
                      <a:r>
                        <a:rPr lang="en-US" sz="1400" baseline="0" dirty="0" smtClean="0">
                          <a:latin typeface="Trebuchet MS" pitchFamily="34" charset="0"/>
                        </a:rPr>
                        <a:t> seconds) where activity must be observed before resetting the Disk Idle Time</a:t>
                      </a:r>
                      <a:endParaRPr lang="en-US" sz="1400" dirty="0">
                        <a:latin typeface="Trebuchet MS" pitchFamily="34" charset="0"/>
                      </a:endParaRPr>
                    </a:p>
                  </a:txBody>
                  <a:tcPr/>
                </a:tc>
                <a:tc>
                  <a:txBody>
                    <a:bodyPr/>
                    <a:lstStyle/>
                    <a:p>
                      <a:r>
                        <a:rPr lang="en-US" sz="1400" dirty="0" smtClean="0">
                          <a:latin typeface="Trebuchet MS" pitchFamily="34" charset="0"/>
                        </a:rPr>
                        <a:t>Disabled</a:t>
                      </a:r>
                      <a:endParaRPr lang="en-US" sz="1400" dirty="0">
                        <a:latin typeface="Trebuchet MS" pitchFamily="34" charset="0"/>
                      </a:endParaRPr>
                    </a:p>
                  </a:txBody>
                  <a:tcPr/>
                </a:tc>
                <a:tc>
                  <a:txBody>
                    <a:bodyPr/>
                    <a:lstStyle/>
                    <a:p>
                      <a:r>
                        <a:rPr lang="en-US" sz="1400" dirty="0" smtClean="0">
                          <a:latin typeface="Trebuchet MS" pitchFamily="34" charset="0"/>
                        </a:rPr>
                        <a:t>30 seconds</a:t>
                      </a:r>
                      <a:endParaRPr lang="en-US" sz="1400" dirty="0">
                        <a:latin typeface="Trebuchet MS" pitchFamily="34" charset="0"/>
                      </a:endParaRPr>
                    </a:p>
                  </a:txBody>
                  <a:tcPr/>
                </a:tc>
              </a:tr>
            </a:tbl>
          </a:graphicData>
        </a:graphic>
      </p:graphicFrame>
      <p:pic>
        <p:nvPicPr>
          <p:cNvPr id="7" name="Picture 6"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7823200" y="2270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0412" cy="664797"/>
          </a:xfrm>
        </p:spPr>
        <p:txBody>
          <a:bodyPr>
            <a:normAutofit/>
          </a:bodyPr>
          <a:lstStyle/>
          <a:p>
            <a:r>
              <a:rPr lang="en-US" dirty="0" smtClean="0"/>
              <a:t>Processor Power Policies</a:t>
            </a:r>
            <a:endParaRPr lang="en-US" dirty="0"/>
          </a:p>
        </p:txBody>
      </p:sp>
      <p:graphicFrame>
        <p:nvGraphicFramePr>
          <p:cNvPr id="6" name="Content Placeholder 5"/>
          <p:cNvGraphicFramePr>
            <a:graphicFrameLocks noGrp="1"/>
          </p:cNvGraphicFramePr>
          <p:nvPr>
            <p:ph idx="1"/>
          </p:nvPr>
        </p:nvGraphicFramePr>
        <p:xfrm>
          <a:off x="0" y="1046922"/>
          <a:ext cx="9144000" cy="5364480"/>
        </p:xfrm>
        <a:graphic>
          <a:graphicData uri="http://schemas.openxmlformats.org/drawingml/2006/table">
            <a:tbl>
              <a:tblPr firstRow="1" bandRow="1">
                <a:tableStyleId>{5C22544A-7EE6-4342-B048-85BDC9FD1C3A}</a:tableStyleId>
              </a:tblPr>
              <a:tblGrid>
                <a:gridCol w="1828800"/>
                <a:gridCol w="1905000"/>
                <a:gridCol w="2971800"/>
                <a:gridCol w="1219200"/>
                <a:gridCol w="1219200"/>
              </a:tblGrid>
              <a:tr h="238206">
                <a:tc rowSpan="2">
                  <a:txBody>
                    <a:bodyPr/>
                    <a:lstStyle/>
                    <a:p>
                      <a:pPr algn="ctr"/>
                      <a:r>
                        <a:rPr lang="en-US" dirty="0" smtClean="0">
                          <a:solidFill>
                            <a:schemeClr val="bg2"/>
                          </a:solidFill>
                        </a:rPr>
                        <a:t>Name</a:t>
                      </a:r>
                      <a:endParaRPr lang="en-US" dirty="0">
                        <a:solidFill>
                          <a:schemeClr val="bg2"/>
                        </a:solidFill>
                      </a:endParaRPr>
                    </a:p>
                  </a:txBody>
                  <a:tcPr anchor="ctr"/>
                </a:tc>
                <a:tc rowSpan="2">
                  <a:txBody>
                    <a:bodyPr/>
                    <a:lstStyle/>
                    <a:p>
                      <a:pPr algn="ctr"/>
                      <a:r>
                        <a:rPr lang="en-US" dirty="0" smtClean="0">
                          <a:solidFill>
                            <a:schemeClr val="bg2"/>
                          </a:solidFill>
                        </a:rPr>
                        <a:t>GUID</a:t>
                      </a:r>
                      <a:endParaRPr lang="en-US" dirty="0">
                        <a:solidFill>
                          <a:schemeClr val="bg2"/>
                        </a:solidFill>
                      </a:endParaRPr>
                    </a:p>
                  </a:txBody>
                  <a:tcPr anchor="ctr"/>
                </a:tc>
                <a:tc rowSpan="2">
                  <a:txBody>
                    <a:bodyPr/>
                    <a:lstStyle/>
                    <a:p>
                      <a:pPr algn="ctr"/>
                      <a:r>
                        <a:rPr lang="en-US" dirty="0" smtClean="0">
                          <a:solidFill>
                            <a:schemeClr val="bg2"/>
                          </a:solidFill>
                        </a:rPr>
                        <a:t>Description</a:t>
                      </a:r>
                      <a:endParaRPr lang="en-US" dirty="0">
                        <a:solidFill>
                          <a:schemeClr val="bg2"/>
                        </a:solidFill>
                      </a:endParaRPr>
                    </a:p>
                  </a:txBody>
                  <a:tcPr anchor="ctr"/>
                </a:tc>
                <a:tc gridSpan="2">
                  <a:txBody>
                    <a:bodyPr/>
                    <a:lstStyle/>
                    <a:p>
                      <a:pPr algn="ctr"/>
                      <a:r>
                        <a:rPr lang="en-US" dirty="0" smtClean="0">
                          <a:solidFill>
                            <a:schemeClr val="bg2"/>
                          </a:solidFill>
                        </a:rPr>
                        <a:t>Default (Balanced)</a:t>
                      </a:r>
                      <a:endParaRPr lang="en-US" dirty="0">
                        <a:solidFill>
                          <a:schemeClr val="bg2"/>
                        </a:solidFill>
                      </a:endParaRPr>
                    </a:p>
                  </a:txBody>
                  <a:tcPr anchor="ctr"/>
                </a:tc>
                <a:tc hMerge="1">
                  <a:txBody>
                    <a:bodyPr/>
                    <a:lstStyle/>
                    <a:p>
                      <a:endParaRPr lang="en-US"/>
                    </a:p>
                  </a:txBody>
                  <a:tcPr/>
                </a:tc>
              </a:tr>
              <a:tr h="2382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solidFill>
                            <a:schemeClr val="bg2"/>
                          </a:solidFill>
                        </a:rPr>
                        <a:t>AC</a:t>
                      </a:r>
                      <a:endParaRPr lang="en-US" b="1" dirty="0">
                        <a:solidFill>
                          <a:schemeClr val="bg2"/>
                        </a:solidFill>
                      </a:endParaRPr>
                    </a:p>
                  </a:txBody>
                  <a:tcPr>
                    <a:solidFill>
                      <a:schemeClr val="tx2">
                        <a:lumMod val="40000"/>
                        <a:lumOff val="60000"/>
                      </a:schemeClr>
                    </a:solidFill>
                  </a:tcPr>
                </a:tc>
                <a:tc>
                  <a:txBody>
                    <a:bodyPr/>
                    <a:lstStyle/>
                    <a:p>
                      <a:pPr algn="ctr"/>
                      <a:r>
                        <a:rPr lang="en-US" b="1" dirty="0" smtClean="0">
                          <a:solidFill>
                            <a:schemeClr val="bg2"/>
                          </a:solidFill>
                        </a:rPr>
                        <a:t>DC</a:t>
                      </a:r>
                      <a:endParaRPr lang="en-US" b="1" dirty="0">
                        <a:solidFill>
                          <a:schemeClr val="bg2"/>
                        </a:solidFill>
                      </a:endParaRPr>
                    </a:p>
                  </a:txBody>
                  <a:tcPr>
                    <a:solidFill>
                      <a:schemeClr val="tx2">
                        <a:lumMod val="40000"/>
                        <a:lumOff val="60000"/>
                      </a:schemeClr>
                    </a:solidFill>
                  </a:tcPr>
                </a:tc>
              </a:tr>
              <a:tr h="746760">
                <a:tc>
                  <a:txBody>
                    <a:bodyPr/>
                    <a:lstStyle/>
                    <a:p>
                      <a:r>
                        <a:rPr lang="en-US" sz="1400" b="1" dirty="0" smtClean="0">
                          <a:solidFill>
                            <a:schemeClr val="bg2"/>
                          </a:solidFill>
                        </a:rPr>
                        <a:t>Processor Performance Increase Threshold</a:t>
                      </a:r>
                      <a:endParaRPr lang="en-US" sz="1400" b="1" dirty="0">
                        <a:solidFill>
                          <a:schemeClr val="bg2"/>
                        </a:solidFill>
                      </a:endParaRPr>
                    </a:p>
                  </a:txBody>
                  <a:tcPr/>
                </a:tc>
                <a:tc>
                  <a:txBody>
                    <a:bodyPr/>
                    <a:lstStyle/>
                    <a:p>
                      <a:r>
                        <a:rPr lang="en-US" sz="1400" dirty="0" smtClean="0">
                          <a:solidFill>
                            <a:schemeClr val="bg2"/>
                          </a:solidFill>
                        </a:rPr>
                        <a:t>06cadf0e-64ed-448a-8927-ce7bf90eb35d</a:t>
                      </a:r>
                      <a:endParaRPr lang="en-US" sz="1400" dirty="0">
                        <a:solidFill>
                          <a:schemeClr val="bg2"/>
                        </a:solidFill>
                      </a:endParaRPr>
                    </a:p>
                  </a:txBody>
                  <a:tcPr/>
                </a:tc>
                <a:tc>
                  <a:txBody>
                    <a:bodyPr/>
                    <a:lstStyle/>
                    <a:p>
                      <a:r>
                        <a:rPr lang="en-US" sz="1400" dirty="0" smtClean="0">
                          <a:solidFill>
                            <a:schemeClr val="bg2"/>
                          </a:solidFill>
                        </a:rPr>
                        <a:t>If</a:t>
                      </a:r>
                      <a:r>
                        <a:rPr lang="en-US" sz="1400" baseline="0" dirty="0" smtClean="0">
                          <a:solidFill>
                            <a:schemeClr val="bg2"/>
                          </a:solidFill>
                        </a:rPr>
                        <a:t> the CPU Utilization is higher than this threshold than OS will increase the P-state until we are below this threshold.  </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r>
              <a:tr h="652338">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b="1" dirty="0" smtClean="0">
                          <a:solidFill>
                            <a:schemeClr val="bg2"/>
                          </a:solidFill>
                        </a:rPr>
                        <a:t>Processor Performance Decrease Threshold</a:t>
                      </a:r>
                    </a:p>
                  </a:txBody>
                  <a:tcPr/>
                </a:tc>
                <a:tc>
                  <a:txBody>
                    <a:bodyPr/>
                    <a:lstStyle/>
                    <a:p>
                      <a:r>
                        <a:rPr lang="en-US" sz="1400" dirty="0" smtClean="0">
                          <a:solidFill>
                            <a:schemeClr val="bg2"/>
                          </a:solidFill>
                        </a:rPr>
                        <a:t>12a0ab44-fe28-4fa9-b3bd-4b64f44960a6</a:t>
                      </a:r>
                      <a:endParaRPr lang="en-US" sz="1400" dirty="0">
                        <a:solidFill>
                          <a:schemeClr val="bg2"/>
                        </a:solidFill>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If</a:t>
                      </a:r>
                      <a:r>
                        <a:rPr lang="en-US" sz="1400" baseline="0" dirty="0" smtClean="0">
                          <a:solidFill>
                            <a:schemeClr val="bg2"/>
                          </a:solidFill>
                        </a:rPr>
                        <a:t> the CPU Utilization is lower than this threshold than OS will decrease the P-state until we are below this threshold.  </a:t>
                      </a:r>
                      <a:endParaRPr lang="en-US" sz="1400" dirty="0" smtClean="0">
                        <a:solidFill>
                          <a:schemeClr val="bg2"/>
                        </a:solidFill>
                      </a:endParaRPr>
                    </a:p>
                    <a:p>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r>
              <a:tr h="655320">
                <a:tc>
                  <a:txBody>
                    <a:bodyPr/>
                    <a:lstStyle/>
                    <a:p>
                      <a:r>
                        <a:rPr lang="en-US" sz="1400" b="1" dirty="0" smtClean="0">
                          <a:solidFill>
                            <a:schemeClr val="bg2"/>
                          </a:solidFill>
                        </a:rPr>
                        <a:t>Processor performance decrease policy</a:t>
                      </a:r>
                      <a:endParaRPr lang="en-US" sz="1400" b="1" dirty="0">
                        <a:solidFill>
                          <a:schemeClr val="bg2"/>
                        </a:solidFill>
                      </a:endParaRPr>
                    </a:p>
                  </a:txBody>
                  <a:tcPr/>
                </a:tc>
                <a:tc>
                  <a:txBody>
                    <a:bodyPr/>
                    <a:lstStyle/>
                    <a:p>
                      <a:r>
                        <a:rPr lang="en-US" sz="1400" dirty="0" smtClean="0">
                          <a:solidFill>
                            <a:schemeClr val="bg2"/>
                          </a:solidFill>
                        </a:rPr>
                        <a:t>40fbefc7-2e9d-4d25-a185-0cfd8574bac6</a:t>
                      </a:r>
                      <a:endParaRPr lang="en-US" sz="1400" dirty="0">
                        <a:solidFill>
                          <a:schemeClr val="bg2"/>
                        </a:solidFill>
                      </a:endParaRPr>
                    </a:p>
                  </a:txBody>
                  <a:tcPr/>
                </a:tc>
                <a:tc>
                  <a:txBody>
                    <a:bodyPr/>
                    <a:lstStyle/>
                    <a:p>
                      <a:r>
                        <a:rPr lang="en-US" sz="1400" dirty="0" smtClean="0">
                          <a:solidFill>
                            <a:schemeClr val="bg2"/>
                          </a:solidFill>
                        </a:rPr>
                        <a:t>This determines</a:t>
                      </a:r>
                      <a:r>
                        <a:rPr lang="en-US" sz="1400" baseline="0" dirty="0" smtClean="0">
                          <a:solidFill>
                            <a:schemeClr val="bg2"/>
                          </a:solidFill>
                        </a:rPr>
                        <a:t> whether to step, rocket, or base it off of expected CPU utilization at a particular P-state when decreasing P-states.</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r>
              <a:tr h="609600">
                <a:tc>
                  <a:txBody>
                    <a:bodyPr/>
                    <a:lstStyle/>
                    <a:p>
                      <a:r>
                        <a:rPr lang="en-US" sz="1400" b="1" dirty="0" smtClean="0">
                          <a:solidFill>
                            <a:schemeClr val="bg2"/>
                          </a:solidFill>
                        </a:rPr>
                        <a:t>Processor performance increase policy</a:t>
                      </a:r>
                      <a:endParaRPr lang="en-US" sz="1400" b="1" dirty="0">
                        <a:solidFill>
                          <a:schemeClr val="bg2"/>
                        </a:solidFill>
                      </a:endParaRPr>
                    </a:p>
                  </a:txBody>
                  <a:tcPr/>
                </a:tc>
                <a:tc>
                  <a:txBody>
                    <a:bodyPr/>
                    <a:lstStyle/>
                    <a:p>
                      <a:r>
                        <a:rPr lang="en-US" sz="1400" dirty="0" smtClean="0">
                          <a:solidFill>
                            <a:schemeClr val="bg2"/>
                          </a:solidFill>
                        </a:rPr>
                        <a:t>465e1f50-b610-473a-ab58-00d1077dc418</a:t>
                      </a:r>
                      <a:endParaRPr lang="en-US" sz="1400" dirty="0">
                        <a:solidFill>
                          <a:schemeClr val="bg2"/>
                        </a:solidFill>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This determines</a:t>
                      </a:r>
                      <a:r>
                        <a:rPr lang="en-US" sz="1400" baseline="0" dirty="0" smtClean="0">
                          <a:solidFill>
                            <a:schemeClr val="bg2"/>
                          </a:solidFill>
                        </a:rPr>
                        <a:t> whether to step, rocket, or base it off of expected CPU utilization at a particular P-state when increasing P-states.</a:t>
                      </a:r>
                      <a:endParaRPr lang="en-US" sz="1400" dirty="0" smtClean="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r>
              <a:tr h="609600">
                <a:tc>
                  <a:txBody>
                    <a:bodyPr/>
                    <a:lstStyle/>
                    <a:p>
                      <a:r>
                        <a:rPr lang="en-US" sz="1400" b="1" kern="1200" dirty="0" smtClean="0">
                          <a:solidFill>
                            <a:schemeClr val="dk1"/>
                          </a:solidFill>
                          <a:latin typeface="+mn-lt"/>
                          <a:ea typeface="+mn-ea"/>
                          <a:cs typeface="+mn-cs"/>
                        </a:rPr>
                        <a:t>Processor performance time check interval</a:t>
                      </a:r>
                      <a:endParaRPr lang="en-US" sz="1200" b="1" dirty="0">
                        <a:solidFill>
                          <a:schemeClr val="bg2"/>
                        </a:solidFill>
                      </a:endParaRPr>
                    </a:p>
                  </a:txBody>
                  <a:tcPr/>
                </a:tc>
                <a:tc>
                  <a:txBody>
                    <a:bodyPr/>
                    <a:lstStyle/>
                    <a:p>
                      <a:r>
                        <a:rPr lang="en-US" sz="1400" kern="1200" dirty="0" smtClean="0">
                          <a:solidFill>
                            <a:schemeClr val="dk1"/>
                          </a:solidFill>
                          <a:latin typeface="+mn-lt"/>
                          <a:ea typeface="+mn-ea"/>
                          <a:cs typeface="+mn-cs"/>
                        </a:rPr>
                        <a:t>4d2b0152-7d5c-498b-88e2-34345392a2c5 </a:t>
                      </a:r>
                      <a:endParaRPr lang="en-US" sz="1100" dirty="0">
                        <a:solidFill>
                          <a:schemeClr val="bg2"/>
                        </a:solidFill>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baseline="0" dirty="0" smtClean="0">
                          <a:solidFill>
                            <a:schemeClr val="bg2"/>
                          </a:solidFill>
                        </a:rPr>
                        <a:t>Frequency at which CPU Utilization is calculated to make P-state decisions</a:t>
                      </a:r>
                      <a:endParaRPr lang="en-US" sz="1400" dirty="0" smtClean="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c>
                  <a:txBody>
                    <a:bodyPr/>
                    <a:lstStyle/>
                    <a:p>
                      <a:pPr algn="ctr"/>
                      <a:r>
                        <a:rPr lang="en-US" sz="1400" dirty="0" smtClean="0">
                          <a:solidFill>
                            <a:schemeClr val="bg2"/>
                          </a:solidFill>
                        </a:rPr>
                        <a:t>TBD</a:t>
                      </a:r>
                      <a:endParaRPr lang="en-US" sz="1400" dirty="0">
                        <a:solidFill>
                          <a:schemeClr val="bg2"/>
                        </a:solidFill>
                      </a:endParaRPr>
                    </a:p>
                  </a:txBody>
                  <a:tcPr/>
                </a:tc>
              </a:tr>
            </a:tbl>
          </a:graphicData>
        </a:graphic>
      </p:graphicFrame>
      <p:pic>
        <p:nvPicPr>
          <p:cNvPr id="7" name="Picture 6"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8026400" y="1635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0412" cy="664797"/>
          </a:xfrm>
        </p:spPr>
        <p:txBody>
          <a:bodyPr>
            <a:normAutofit/>
          </a:bodyPr>
          <a:lstStyle/>
          <a:p>
            <a:r>
              <a:rPr lang="en-US" sz="4000" dirty="0" smtClean="0"/>
              <a:t>New Windows 7 Power Policies</a:t>
            </a:r>
            <a:endParaRPr lang="en-US" sz="4000" dirty="0"/>
          </a:p>
        </p:txBody>
      </p:sp>
      <p:graphicFrame>
        <p:nvGraphicFramePr>
          <p:cNvPr id="6" name="Content Placeholder 5"/>
          <p:cNvGraphicFramePr>
            <a:graphicFrameLocks noGrp="1"/>
          </p:cNvGraphicFramePr>
          <p:nvPr>
            <p:ph idx="1"/>
          </p:nvPr>
        </p:nvGraphicFramePr>
        <p:xfrm>
          <a:off x="0" y="1412412"/>
          <a:ext cx="9144000" cy="5043778"/>
        </p:xfrm>
        <a:graphic>
          <a:graphicData uri="http://schemas.openxmlformats.org/drawingml/2006/table">
            <a:tbl>
              <a:tblPr firstRow="1" bandRow="1">
                <a:tableStyleId>{5C22544A-7EE6-4342-B048-85BDC9FD1C3A}</a:tableStyleId>
              </a:tblPr>
              <a:tblGrid>
                <a:gridCol w="1828800"/>
                <a:gridCol w="1905000"/>
                <a:gridCol w="2971800"/>
                <a:gridCol w="1219200"/>
                <a:gridCol w="1219200"/>
              </a:tblGrid>
              <a:tr h="238206">
                <a:tc rowSpan="2">
                  <a:txBody>
                    <a:bodyPr/>
                    <a:lstStyle/>
                    <a:p>
                      <a:pPr algn="ctr"/>
                      <a:r>
                        <a:rPr lang="en-US" dirty="0" smtClean="0">
                          <a:solidFill>
                            <a:schemeClr val="bg2"/>
                          </a:solidFill>
                          <a:latin typeface="Trebuchet MS" pitchFamily="34" charset="0"/>
                        </a:rPr>
                        <a:t>Name</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GUID</a:t>
                      </a:r>
                      <a:endParaRPr lang="en-US" dirty="0">
                        <a:solidFill>
                          <a:schemeClr val="bg2"/>
                        </a:solidFill>
                        <a:latin typeface="Trebuchet MS" pitchFamily="34" charset="0"/>
                      </a:endParaRPr>
                    </a:p>
                  </a:txBody>
                  <a:tcPr anchor="ctr"/>
                </a:tc>
                <a:tc rowSpan="2">
                  <a:txBody>
                    <a:bodyPr/>
                    <a:lstStyle/>
                    <a:p>
                      <a:pPr algn="ctr"/>
                      <a:r>
                        <a:rPr lang="en-US" dirty="0" smtClean="0">
                          <a:solidFill>
                            <a:schemeClr val="bg2"/>
                          </a:solidFill>
                          <a:latin typeface="Trebuchet MS" pitchFamily="34" charset="0"/>
                        </a:rPr>
                        <a:t>Description</a:t>
                      </a:r>
                      <a:endParaRPr lang="en-US" dirty="0">
                        <a:solidFill>
                          <a:schemeClr val="bg2"/>
                        </a:solidFill>
                        <a:latin typeface="Trebuchet MS" pitchFamily="34" charset="0"/>
                      </a:endParaRPr>
                    </a:p>
                  </a:txBody>
                  <a:tcPr anchor="ctr"/>
                </a:tc>
                <a:tc gridSpan="2">
                  <a:txBody>
                    <a:bodyPr/>
                    <a:lstStyle/>
                    <a:p>
                      <a:pPr algn="ctr"/>
                      <a:r>
                        <a:rPr lang="en-US" dirty="0" smtClean="0">
                          <a:solidFill>
                            <a:schemeClr val="bg2"/>
                          </a:solidFill>
                          <a:latin typeface="Trebuchet MS" pitchFamily="34" charset="0"/>
                        </a:rPr>
                        <a:t>Default (Balanced)</a:t>
                      </a:r>
                      <a:endParaRPr lang="en-US" dirty="0">
                        <a:solidFill>
                          <a:schemeClr val="bg2"/>
                        </a:solidFill>
                        <a:latin typeface="Trebuchet MS" pitchFamily="34" charset="0"/>
                      </a:endParaRPr>
                    </a:p>
                  </a:txBody>
                  <a:tcPr anchor="ctr"/>
                </a:tc>
                <a:tc hMerge="1">
                  <a:txBody>
                    <a:bodyPr/>
                    <a:lstStyle/>
                    <a:p>
                      <a:endParaRPr lang="en-US"/>
                    </a:p>
                  </a:txBody>
                  <a:tcPr/>
                </a:tc>
              </a:tr>
              <a:tr h="2382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solidFill>
                            <a:schemeClr val="bg2"/>
                          </a:solidFill>
                          <a:latin typeface="Trebuchet MS" pitchFamily="34" charset="0"/>
                        </a:rPr>
                        <a:t>AC</a:t>
                      </a:r>
                      <a:endParaRPr lang="en-US" b="1" dirty="0">
                        <a:solidFill>
                          <a:schemeClr val="bg2"/>
                        </a:solidFill>
                        <a:latin typeface="Trebuchet MS" pitchFamily="34" charset="0"/>
                      </a:endParaRPr>
                    </a:p>
                  </a:txBody>
                  <a:tcPr>
                    <a:solidFill>
                      <a:schemeClr val="tx2">
                        <a:lumMod val="40000"/>
                        <a:lumOff val="60000"/>
                      </a:schemeClr>
                    </a:solidFill>
                  </a:tcPr>
                </a:tc>
                <a:tc>
                  <a:txBody>
                    <a:bodyPr/>
                    <a:lstStyle/>
                    <a:p>
                      <a:pPr algn="ctr"/>
                      <a:r>
                        <a:rPr lang="en-US" b="1" dirty="0" smtClean="0">
                          <a:solidFill>
                            <a:schemeClr val="bg2"/>
                          </a:solidFill>
                          <a:latin typeface="Trebuchet MS" pitchFamily="34" charset="0"/>
                        </a:rPr>
                        <a:t>DC</a:t>
                      </a:r>
                      <a:endParaRPr lang="en-US" b="1" dirty="0">
                        <a:solidFill>
                          <a:schemeClr val="bg2"/>
                        </a:solidFill>
                        <a:latin typeface="Trebuchet MS" pitchFamily="34" charset="0"/>
                      </a:endParaRPr>
                    </a:p>
                  </a:txBody>
                  <a:tcPr>
                    <a:solidFill>
                      <a:schemeClr val="tx2">
                        <a:lumMod val="40000"/>
                        <a:lumOff val="60000"/>
                      </a:schemeClr>
                    </a:solidFill>
                  </a:tcPr>
                </a:tc>
              </a:tr>
              <a:tr h="746760">
                <a:tc>
                  <a:txBody>
                    <a:bodyPr/>
                    <a:lstStyle/>
                    <a:p>
                      <a:r>
                        <a:rPr lang="en-US" sz="1600" b="1" dirty="0" smtClean="0">
                          <a:solidFill>
                            <a:schemeClr val="bg2"/>
                          </a:solidFill>
                          <a:latin typeface="Trebuchet MS" pitchFamily="34" charset="0"/>
                        </a:rPr>
                        <a:t>Device idle policy</a:t>
                      </a:r>
                      <a:endParaRPr lang="en-US" sz="1600" b="1"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4faab71a-92e5-4726-b531-224559672d19</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Determines</a:t>
                      </a:r>
                      <a:r>
                        <a:rPr lang="en-US" sz="1400" baseline="0" dirty="0" smtClean="0">
                          <a:solidFill>
                            <a:schemeClr val="bg2"/>
                          </a:solidFill>
                          <a:latin typeface="Trebuchet MS" pitchFamily="34" charset="0"/>
                        </a:rPr>
                        <a:t> if the device’s conservation or performance idle timeout should be used</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Performance</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Conservation</a:t>
                      </a:r>
                      <a:endParaRPr lang="en-US" sz="1400" dirty="0">
                        <a:solidFill>
                          <a:schemeClr val="bg2"/>
                        </a:solidFill>
                        <a:latin typeface="Trebuchet MS" pitchFamily="34" charset="0"/>
                      </a:endParaRPr>
                    </a:p>
                  </a:txBody>
                  <a:tcPr/>
                </a:tc>
              </a:tr>
              <a:tr h="914400">
                <a:tc>
                  <a:txBody>
                    <a:bodyPr/>
                    <a:lstStyle/>
                    <a:p>
                      <a:r>
                        <a:rPr lang="en-US" sz="1600" b="1" dirty="0" smtClean="0">
                          <a:solidFill>
                            <a:schemeClr val="bg2"/>
                          </a:solidFill>
                          <a:latin typeface="Trebuchet MS" pitchFamily="34" charset="0"/>
                        </a:rPr>
                        <a:t>Unattended sleep timeout</a:t>
                      </a:r>
                      <a:endParaRPr lang="en-US" sz="1600" b="1"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7bc4a2f9-d8fc-4469-b07b-33eb785aaca0</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Determines the amount of inactivity time before</a:t>
                      </a:r>
                      <a:r>
                        <a:rPr lang="en-US" sz="1400" baseline="0" dirty="0" smtClean="0">
                          <a:solidFill>
                            <a:schemeClr val="bg2"/>
                          </a:solidFill>
                          <a:latin typeface="Trebuchet MS" pitchFamily="34" charset="0"/>
                        </a:rPr>
                        <a:t> the system automatically sleeps if the computer resumed without a user present</a:t>
                      </a:r>
                      <a:endParaRPr lang="en-US" sz="14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2 minutes</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2 minutes</a:t>
                      </a:r>
                      <a:endParaRPr lang="en-US" sz="1600" dirty="0">
                        <a:solidFill>
                          <a:schemeClr val="bg2"/>
                        </a:solidFill>
                        <a:latin typeface="Trebuchet MS" pitchFamily="34" charset="0"/>
                      </a:endParaRPr>
                    </a:p>
                  </a:txBody>
                  <a:tcPr/>
                </a:tc>
              </a:tr>
              <a:tr h="655320">
                <a:tc>
                  <a:txBody>
                    <a:bodyPr/>
                    <a:lstStyle/>
                    <a:p>
                      <a:r>
                        <a:rPr lang="en-US" sz="1600" b="1" dirty="0" smtClean="0">
                          <a:solidFill>
                            <a:schemeClr val="bg2"/>
                          </a:solidFill>
                          <a:latin typeface="Trebuchet MS" pitchFamily="34" charset="0"/>
                        </a:rPr>
                        <a:t>System cooling policy</a:t>
                      </a:r>
                      <a:endParaRPr lang="en-US" sz="1600" b="1"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94d3a615-a899-4ac5-ae2b-e4d8f634367f</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Determines if Active or Passive cooling should be favored</a:t>
                      </a:r>
                      <a:r>
                        <a:rPr lang="en-US" sz="1400" baseline="0" dirty="0" smtClean="0">
                          <a:solidFill>
                            <a:schemeClr val="bg2"/>
                          </a:solidFill>
                          <a:latin typeface="Trebuchet MS" pitchFamily="34" charset="0"/>
                        </a:rPr>
                        <a:t> for thermal zones</a:t>
                      </a:r>
                      <a:endParaRPr lang="en-US" sz="14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Active</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Active</a:t>
                      </a:r>
                      <a:endParaRPr lang="en-US" sz="1600" dirty="0">
                        <a:solidFill>
                          <a:schemeClr val="bg2"/>
                        </a:solidFill>
                        <a:latin typeface="Trebuchet MS" pitchFamily="34" charset="0"/>
                      </a:endParaRPr>
                    </a:p>
                  </a:txBody>
                  <a:tcPr/>
                </a:tc>
              </a:tr>
              <a:tr h="609600">
                <a:tc>
                  <a:txBody>
                    <a:bodyPr/>
                    <a:lstStyle/>
                    <a:p>
                      <a:r>
                        <a:rPr lang="en-US" sz="1600" b="1" dirty="0" smtClean="0">
                          <a:solidFill>
                            <a:schemeClr val="bg2"/>
                          </a:solidFill>
                          <a:latin typeface="Trebuchet MS" pitchFamily="34" charset="0"/>
                        </a:rPr>
                        <a:t>Reserve battery level</a:t>
                      </a:r>
                      <a:endParaRPr lang="en-US" sz="1600" b="1"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f3c5027d-cd16-4930-aa6b-90db844a8f00</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Configures the percentage of</a:t>
                      </a:r>
                      <a:r>
                        <a:rPr lang="en-US" sz="1400" baseline="0" dirty="0" smtClean="0">
                          <a:solidFill>
                            <a:schemeClr val="bg2"/>
                          </a:solidFill>
                          <a:latin typeface="Trebuchet MS" pitchFamily="34" charset="0"/>
                        </a:rPr>
                        <a:t> battery capacity remaining before displaying the reserve battery warning</a:t>
                      </a:r>
                      <a:endParaRPr lang="en-US" sz="14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n/a</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7%</a:t>
                      </a:r>
                      <a:endParaRPr lang="en-US" sz="1600" dirty="0">
                        <a:solidFill>
                          <a:schemeClr val="bg2"/>
                        </a:solidFill>
                        <a:latin typeface="Trebuchet MS" pitchFamily="34" charset="0"/>
                      </a:endParaRPr>
                    </a:p>
                  </a:txBody>
                  <a:tcPr/>
                </a:tc>
              </a:tr>
              <a:tr h="822298">
                <a:tc>
                  <a:txBody>
                    <a:bodyPr/>
                    <a:lstStyle/>
                    <a:p>
                      <a:r>
                        <a:rPr lang="en-US" sz="1600" b="1" dirty="0" smtClean="0">
                          <a:solidFill>
                            <a:schemeClr val="bg2"/>
                          </a:solidFill>
                          <a:latin typeface="Trebuchet MS" pitchFamily="34" charset="0"/>
                        </a:rPr>
                        <a:t>AHCI link power mode</a:t>
                      </a:r>
                      <a:endParaRPr lang="en-US" sz="1600" b="1"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0b2d69d7-a2a1-449c-9680-f91c70521c60</a:t>
                      </a:r>
                      <a:endParaRPr lang="en-US" sz="1400" dirty="0">
                        <a:solidFill>
                          <a:schemeClr val="bg2"/>
                        </a:solidFill>
                        <a:latin typeface="Trebuchet MS" pitchFamily="34" charset="0"/>
                      </a:endParaRPr>
                    </a:p>
                  </a:txBody>
                  <a:tcPr/>
                </a:tc>
                <a:tc>
                  <a:txBody>
                    <a:bodyPr/>
                    <a:lstStyle/>
                    <a:p>
                      <a:r>
                        <a:rPr lang="en-US" sz="1400" dirty="0" smtClean="0">
                          <a:solidFill>
                            <a:schemeClr val="bg2"/>
                          </a:solidFill>
                          <a:latin typeface="Trebuchet MS" pitchFamily="34" charset="0"/>
                        </a:rPr>
                        <a:t>Configures AHCI link power modes (HIPM, DIPM)</a:t>
                      </a:r>
                      <a:r>
                        <a:rPr lang="en-US" sz="1400" baseline="0" dirty="0" smtClean="0">
                          <a:solidFill>
                            <a:schemeClr val="bg2"/>
                          </a:solidFill>
                          <a:latin typeface="Trebuchet MS" pitchFamily="34" charset="0"/>
                        </a:rPr>
                        <a:t> and link power states (Partial, Slumber, Active)</a:t>
                      </a:r>
                      <a:endParaRPr lang="en-US" sz="14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HIPM, Partial</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HIPM, Slumber</a:t>
                      </a:r>
                      <a:endParaRPr lang="en-US" sz="1600" dirty="0">
                        <a:solidFill>
                          <a:schemeClr val="bg2"/>
                        </a:solidFill>
                        <a:latin typeface="Trebuchet MS" pitchFamily="34" charset="0"/>
                      </a:endParaRPr>
                    </a:p>
                  </a:txBody>
                  <a:tcPr/>
                </a:tc>
              </a:tr>
            </a:tbl>
          </a:graphicData>
        </a:graphic>
      </p:graphicFrame>
      <p:pic>
        <p:nvPicPr>
          <p:cNvPr id="5" name="Picture 4"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7823200" y="2270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Power Policy Recommendations</a:t>
            </a:r>
            <a:endParaRPr lang="en-US" sz="4000" dirty="0"/>
          </a:p>
        </p:txBody>
      </p:sp>
      <p:sp>
        <p:nvSpPr>
          <p:cNvPr id="3" name="Content Placeholder 2"/>
          <p:cNvSpPr>
            <a:spLocks noGrp="1"/>
          </p:cNvSpPr>
          <p:nvPr>
            <p:ph idx="1"/>
          </p:nvPr>
        </p:nvSpPr>
        <p:spPr>
          <a:xfrm>
            <a:off x="382588" y="1414464"/>
            <a:ext cx="8380412" cy="4105739"/>
          </a:xfrm>
        </p:spPr>
        <p:txBody>
          <a:bodyPr/>
          <a:lstStyle/>
          <a:p>
            <a:r>
              <a:rPr lang="en-US" sz="2800" dirty="0" smtClean="0"/>
              <a:t>Enable Medium Power Savings policy for 802.11 Wi-Fi</a:t>
            </a:r>
          </a:p>
          <a:p>
            <a:r>
              <a:rPr lang="en-US" sz="2800" dirty="0" smtClean="0"/>
              <a:t>Configure idle timeouts for disk, display and sleep</a:t>
            </a:r>
          </a:p>
          <a:p>
            <a:r>
              <a:rPr lang="en-US" sz="2800" dirty="0" smtClean="0"/>
              <a:t>Ensure display dimming is supported on your platform</a:t>
            </a:r>
          </a:p>
          <a:p>
            <a:r>
              <a:rPr lang="en-US" sz="2800" dirty="0" smtClean="0"/>
              <a:t>Validate processor power management settings on your platform</a:t>
            </a:r>
          </a:p>
          <a:p>
            <a:endParaRPr lang="en-US" sz="2800" dirty="0" smtClean="0"/>
          </a:p>
        </p:txBody>
      </p:sp>
      <p:sp>
        <p:nvSpPr>
          <p:cNvPr id="4" name="Rounded Rectangle 3"/>
          <p:cNvSpPr/>
          <p:nvPr/>
        </p:nvSpPr>
        <p:spPr bwMode="auto">
          <a:xfrm>
            <a:off x="272144" y="5949032"/>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gradFill>
                  <a:gsLst>
                    <a:gs pos="0">
                      <a:schemeClr val="bg2"/>
                    </a:gs>
                    <a:gs pos="25000">
                      <a:schemeClr val="bg2"/>
                    </a:gs>
                  </a:gsLst>
                  <a:lin ang="5400000" scaled="1"/>
                </a:gradFill>
                <a:latin typeface="Trebuchet MS" pitchFamily="34" charset="0"/>
              </a:rPr>
              <a:t>Validate changes from both a power and performance perspective</a:t>
            </a:r>
          </a:p>
        </p:txBody>
      </p:sp>
      <p:pic>
        <p:nvPicPr>
          <p:cNvPr id="6" name="Picture 5" descr="\\eventsql\dvd\Online_ART\DVD_ART34\Artwork_Imagery\Icons - Illustrations\_WINDOWS VISTA ICONS\Windows Vista Start Button.png"/>
          <p:cNvPicPr>
            <a:picLocks noChangeAspect="1" noChangeArrowheads="1"/>
          </p:cNvPicPr>
          <p:nvPr/>
        </p:nvPicPr>
        <p:blipFill>
          <a:blip r:embed="rId3" cstate="print"/>
          <a:srcRect/>
          <a:stretch>
            <a:fillRect/>
          </a:stretch>
        </p:blipFill>
        <p:spPr bwMode="auto">
          <a:xfrm>
            <a:off x="7823200" y="227013"/>
            <a:ext cx="933450" cy="931583"/>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The  Power-Managed Windows Platform</a:t>
            </a:r>
            <a:endParaRPr lang="en-US" sz="3600" dirty="0"/>
          </a:p>
        </p:txBody>
      </p:sp>
      <p:graphicFrame>
        <p:nvGraphicFramePr>
          <p:cNvPr id="20" name="Table 19"/>
          <p:cNvGraphicFramePr>
            <a:graphicFrameLocks noGrp="1"/>
          </p:cNvGraphicFramePr>
          <p:nvPr/>
        </p:nvGraphicFramePr>
        <p:xfrm>
          <a:off x="5358492" y="1417638"/>
          <a:ext cx="1905000" cy="4942840"/>
        </p:xfrm>
        <a:graphic>
          <a:graphicData uri="http://schemas.openxmlformats.org/drawingml/2006/table">
            <a:tbl>
              <a:tblPr firstRow="1" bandRow="1">
                <a:tableStyleId>{2D5ABB26-0587-4C30-8999-92F81FD0307C}</a:tableStyleId>
              </a:tblPr>
              <a:tblGrid>
                <a:gridCol w="1905000"/>
              </a:tblGrid>
              <a:tr h="457200">
                <a:tc>
                  <a:txBody>
                    <a:bodyPr/>
                    <a:lstStyle/>
                    <a:p>
                      <a:pPr algn="ctr"/>
                      <a:r>
                        <a:rPr lang="en-US" u="sng" dirty="0" smtClean="0"/>
                        <a:t>Covered so</a:t>
                      </a:r>
                      <a:r>
                        <a:rPr lang="en-US" u="sng" baseline="0" dirty="0" smtClean="0"/>
                        <a:t> far</a:t>
                      </a:r>
                      <a:endParaRPr lang="en-US" u="sng" dirty="0"/>
                    </a:p>
                  </a:txBody>
                  <a:tcPr/>
                </a:tc>
              </a:tr>
              <a:tr h="1473200">
                <a:tc>
                  <a:txBody>
                    <a:bodyPr/>
                    <a:lstStyle/>
                    <a:p>
                      <a:endParaRPr lang="en-US" dirty="0"/>
                    </a:p>
                  </a:txBody>
                  <a:tcPr/>
                </a:tc>
              </a:tr>
              <a:tr h="1473200">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8000" dirty="0" smtClean="0">
                          <a:solidFill>
                            <a:srgbClr val="00B050"/>
                          </a:solidFill>
                        </a:rPr>
                        <a:t>√</a:t>
                      </a:r>
                    </a:p>
                    <a:p>
                      <a:pPr algn="ctr"/>
                      <a:endParaRPr lang="en-US" dirty="0"/>
                    </a:p>
                  </a:txBody>
                  <a:tcPr/>
                </a:tc>
              </a:tr>
              <a:tr h="1473200">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8000" dirty="0" smtClean="0">
                          <a:solidFill>
                            <a:srgbClr val="00B050"/>
                          </a:solidFill>
                        </a:rPr>
                        <a:t>√</a:t>
                      </a:r>
                    </a:p>
                  </a:txBody>
                  <a:tcPr/>
                </a:tc>
              </a:tr>
            </a:tbl>
          </a:graphicData>
        </a:graphic>
      </p:graphicFrame>
      <p:sp>
        <p:nvSpPr>
          <p:cNvPr id="13" name="TextBox 12"/>
          <p:cNvSpPr txBox="1"/>
          <p:nvPr/>
        </p:nvSpPr>
        <p:spPr>
          <a:xfrm>
            <a:off x="3505200" y="1983912"/>
            <a:ext cx="1752600" cy="800219"/>
          </a:xfrm>
          <a:prstGeom prst="rect">
            <a:avLst/>
          </a:prstGeom>
          <a:noFill/>
        </p:spPr>
        <p:txBody>
          <a:bodyPr wrap="square" rtlCol="0">
            <a:spAutoFit/>
          </a:bodyPr>
          <a:lstStyle/>
          <a:p>
            <a:pPr algn="ctr"/>
            <a:r>
              <a:rPr lang="en-US" b="1" dirty="0" smtClean="0">
                <a:latin typeface="Trebuchet MS" pitchFamily="34" charset="0"/>
              </a:rPr>
              <a:t>Extensions</a:t>
            </a:r>
          </a:p>
          <a:p>
            <a:pPr algn="ctr"/>
            <a:r>
              <a:rPr lang="en-US" sz="1400" dirty="0" smtClean="0">
                <a:latin typeface="Trebuchet MS" pitchFamily="34" charset="0"/>
              </a:rPr>
              <a:t>Drivers, services and applications</a:t>
            </a:r>
            <a:endParaRPr lang="en-US" sz="1400" dirty="0">
              <a:latin typeface="Trebuchet MS" pitchFamily="34" charset="0"/>
            </a:endParaRPr>
          </a:p>
        </p:txBody>
      </p:sp>
      <p:sp>
        <p:nvSpPr>
          <p:cNvPr id="14" name="TextBox 13"/>
          <p:cNvSpPr txBox="1"/>
          <p:nvPr/>
        </p:nvSpPr>
        <p:spPr>
          <a:xfrm>
            <a:off x="3505199" y="5136326"/>
            <a:ext cx="1752600" cy="1077218"/>
          </a:xfrm>
          <a:prstGeom prst="rect">
            <a:avLst/>
          </a:prstGeom>
          <a:noFill/>
        </p:spPr>
        <p:txBody>
          <a:bodyPr wrap="square" rtlCol="0">
            <a:spAutoFit/>
          </a:bodyPr>
          <a:lstStyle/>
          <a:p>
            <a:pPr algn="ctr"/>
            <a:r>
              <a:rPr lang="en-US" b="1" dirty="0" smtClean="0">
                <a:latin typeface="Trebuchet MS" pitchFamily="34" charset="0"/>
              </a:rPr>
              <a:t>Core Hardware</a:t>
            </a:r>
          </a:p>
          <a:p>
            <a:pPr algn="ctr"/>
            <a:r>
              <a:rPr lang="en-US" sz="1400" dirty="0" smtClean="0">
                <a:latin typeface="Trebuchet MS" pitchFamily="34" charset="0"/>
              </a:rPr>
              <a:t>Processor, Chipset and Devices</a:t>
            </a:r>
            <a:endParaRPr lang="en-US" sz="1400" dirty="0">
              <a:latin typeface="Trebuchet MS" pitchFamily="34" charset="0"/>
            </a:endParaRPr>
          </a:p>
        </p:txBody>
      </p:sp>
      <p:sp>
        <p:nvSpPr>
          <p:cNvPr id="15" name="TextBox 14"/>
          <p:cNvSpPr txBox="1"/>
          <p:nvPr/>
        </p:nvSpPr>
        <p:spPr>
          <a:xfrm>
            <a:off x="3505200" y="3601930"/>
            <a:ext cx="1752600" cy="861774"/>
          </a:xfrm>
          <a:prstGeom prst="rect">
            <a:avLst/>
          </a:prstGeom>
          <a:noFill/>
        </p:spPr>
        <p:txBody>
          <a:bodyPr wrap="square" rtlCol="0">
            <a:spAutoFit/>
          </a:bodyPr>
          <a:lstStyle/>
          <a:p>
            <a:pPr algn="ctr"/>
            <a:r>
              <a:rPr lang="en-US" b="1" dirty="0" smtClean="0">
                <a:latin typeface="Trebuchet MS" pitchFamily="34" charset="0"/>
              </a:rPr>
              <a:t>Operating</a:t>
            </a:r>
          </a:p>
          <a:p>
            <a:pPr algn="ctr"/>
            <a:r>
              <a:rPr lang="en-US" b="1" dirty="0" smtClean="0">
                <a:latin typeface="Trebuchet MS" pitchFamily="34" charset="0"/>
              </a:rPr>
              <a:t>System</a:t>
            </a:r>
          </a:p>
          <a:p>
            <a:pPr algn="ctr"/>
            <a:r>
              <a:rPr lang="en-US" sz="1400" dirty="0" smtClean="0">
                <a:latin typeface="Trebuchet MS" pitchFamily="34" charset="0"/>
              </a:rPr>
              <a:t>Windows 7</a:t>
            </a:r>
            <a:endParaRPr lang="en-US" sz="1400" dirty="0">
              <a:latin typeface="Trebuchet MS" pitchFamily="34" charset="0"/>
            </a:endParaRPr>
          </a:p>
        </p:txBody>
      </p:sp>
      <p:pic>
        <p:nvPicPr>
          <p:cNvPr id="16" name="Picture 2" descr="\\eventsql\dvd\Online_ART\DVD_ART34\Artwork_Imagery\Hardware Photos\OEM HW\Microprocessor Chips\cpu chip circuitry.png"/>
          <p:cNvPicPr>
            <a:picLocks noChangeAspect="1" noChangeArrowheads="1"/>
          </p:cNvPicPr>
          <p:nvPr/>
        </p:nvPicPr>
        <p:blipFill>
          <a:blip r:embed="rId3"/>
          <a:srcRect/>
          <a:stretch>
            <a:fillRect/>
          </a:stretch>
        </p:blipFill>
        <p:spPr bwMode="auto">
          <a:xfrm>
            <a:off x="1225114" y="5060573"/>
            <a:ext cx="1406067" cy="1228725"/>
          </a:xfrm>
          <a:prstGeom prst="rect">
            <a:avLst/>
          </a:prstGeom>
          <a:noFill/>
        </p:spPr>
      </p:pic>
      <p:pic>
        <p:nvPicPr>
          <p:cNvPr id="17" name="Picture 16" descr="\\eventsql\dvd\Online_ART\DVD_ART34\Artwork_Imagery\Icons - Illustrations\_WINDOWS VISTA ICONS\Windows Vista Start Button.png"/>
          <p:cNvPicPr>
            <a:picLocks noChangeAspect="1" noChangeArrowheads="1"/>
          </p:cNvPicPr>
          <p:nvPr/>
        </p:nvPicPr>
        <p:blipFill>
          <a:blip r:embed="rId4"/>
          <a:srcRect/>
          <a:stretch>
            <a:fillRect/>
          </a:stretch>
        </p:blipFill>
        <p:spPr bwMode="auto">
          <a:xfrm>
            <a:off x="1080422" y="3186788"/>
            <a:ext cx="1695450" cy="1692059"/>
          </a:xfrm>
          <a:prstGeom prst="rect">
            <a:avLst/>
          </a:prstGeom>
          <a:noFill/>
        </p:spPr>
      </p:pic>
      <p:pic>
        <p:nvPicPr>
          <p:cNvPr id="18" name="Picture 17" descr="\\eventsql\dvd\Online_ART\DVD_ART34\Artwork_Imagery\Icons - Illustrations\software boxes\software CD product package.png"/>
          <p:cNvPicPr>
            <a:picLocks noChangeAspect="1" noChangeArrowheads="1"/>
          </p:cNvPicPr>
          <p:nvPr/>
        </p:nvPicPr>
        <p:blipFill>
          <a:blip r:embed="rId5" cstate="print"/>
          <a:srcRect/>
          <a:stretch>
            <a:fillRect/>
          </a:stretch>
        </p:blipFill>
        <p:spPr bwMode="auto">
          <a:xfrm>
            <a:off x="1484566" y="1976827"/>
            <a:ext cx="887163" cy="814388"/>
          </a:xfrm>
          <a:prstGeom prst="rect">
            <a:avLst/>
          </a:prstGeom>
          <a:noFill/>
        </p:spPr>
      </p:pic>
      <p:pic>
        <p:nvPicPr>
          <p:cNvPr id="19" name="Picture 5" descr="\\eventsql\dvd\Online_ART\DVD_ART34\Artwork_Imagery\Icons - Illustrations\_WINDOWS VISTA ICONS\Scanner scan.png"/>
          <p:cNvPicPr>
            <a:picLocks noChangeAspect="1" noChangeArrowheads="1"/>
          </p:cNvPicPr>
          <p:nvPr/>
        </p:nvPicPr>
        <p:blipFill>
          <a:blip r:embed="rId6"/>
          <a:srcRect/>
          <a:stretch>
            <a:fillRect/>
          </a:stretch>
        </p:blipFill>
        <p:spPr bwMode="auto">
          <a:xfrm>
            <a:off x="2011156" y="2231560"/>
            <a:ext cx="990600" cy="9906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Extension Impact On Battery Life</a:t>
            </a:r>
            <a:endParaRPr lang="en-US" sz="4400" dirty="0"/>
          </a:p>
        </p:txBody>
      </p:sp>
      <p:graphicFrame>
        <p:nvGraphicFramePr>
          <p:cNvPr id="4" name="Chart 3"/>
          <p:cNvGraphicFramePr/>
          <p:nvPr/>
        </p:nvGraphicFramePr>
        <p:xfrm>
          <a:off x="300566" y="1249136"/>
          <a:ext cx="8542867" cy="48468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Defining extensions</a:t>
            </a:r>
            <a:endParaRPr lang="en-US" dirty="0"/>
          </a:p>
        </p:txBody>
      </p:sp>
      <p:sp>
        <p:nvSpPr>
          <p:cNvPr id="3" name="Content Placeholder 2"/>
          <p:cNvSpPr>
            <a:spLocks noGrp="1"/>
          </p:cNvSpPr>
          <p:nvPr>
            <p:ph idx="1"/>
          </p:nvPr>
        </p:nvSpPr>
        <p:spPr>
          <a:xfrm>
            <a:off x="382588" y="1414464"/>
            <a:ext cx="8380412" cy="3551229"/>
          </a:xfrm>
        </p:spPr>
        <p:txBody>
          <a:bodyPr/>
          <a:lstStyle/>
          <a:p>
            <a:r>
              <a:rPr lang="en-US" sz="2800" dirty="0" smtClean="0"/>
              <a:t>Extensions include devices, drivers, services, and applications  </a:t>
            </a:r>
          </a:p>
          <a:p>
            <a:r>
              <a:rPr lang="en-US" sz="2800" dirty="0" smtClean="0"/>
              <a:t>A single extension can have a significant impact on power consumption</a:t>
            </a:r>
          </a:p>
          <a:p>
            <a:r>
              <a:rPr lang="en-US" sz="2800" dirty="0" smtClean="0"/>
              <a:t>Optimized extensions requires significant investment and analysis</a:t>
            </a:r>
          </a:p>
          <a:p>
            <a:pPr marL="742950" lvl="1" indent="-342900"/>
            <a:r>
              <a:rPr lang="en-US" sz="2400" dirty="0" smtClean="0"/>
              <a:t>Each category of extension may require different analysis</a:t>
            </a:r>
          </a:p>
        </p:txBody>
      </p:sp>
      <p:pic>
        <p:nvPicPr>
          <p:cNvPr id="7" name="Picture 6" descr="\\eventsql\dvd\Online_ART\DVD_ART34\Artwork_Imagery\Icons - Illustrations\software boxes\software CD product package.png"/>
          <p:cNvPicPr>
            <a:picLocks noChangeAspect="1" noChangeArrowheads="1"/>
          </p:cNvPicPr>
          <p:nvPr/>
        </p:nvPicPr>
        <p:blipFill>
          <a:blip r:embed="rId3" cstate="print"/>
          <a:srcRect/>
          <a:stretch>
            <a:fillRect/>
          </a:stretch>
        </p:blipFill>
        <p:spPr bwMode="auto">
          <a:xfrm>
            <a:off x="7853159" y="227013"/>
            <a:ext cx="887163" cy="814388"/>
          </a:xfrm>
          <a:prstGeom prst="rect">
            <a:avLst/>
          </a:prstGeom>
          <a:noFill/>
        </p:spPr>
      </p:pic>
      <p:sp>
        <p:nvSpPr>
          <p:cNvPr id="8" name="TextBox 7"/>
          <p:cNvSpPr txBox="1"/>
          <p:nvPr/>
        </p:nvSpPr>
        <p:spPr>
          <a:xfrm>
            <a:off x="7700759" y="531813"/>
            <a:ext cx="1026243"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Extensions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Industry Energy Efficiency Activities</a:t>
            </a:r>
            <a:endParaRPr lang="en-US" sz="4000" dirty="0"/>
          </a:p>
        </p:txBody>
      </p:sp>
      <p:sp>
        <p:nvSpPr>
          <p:cNvPr id="3" name="Content Placeholder 2"/>
          <p:cNvSpPr>
            <a:spLocks noGrp="1"/>
          </p:cNvSpPr>
          <p:nvPr>
            <p:ph idx="1"/>
          </p:nvPr>
        </p:nvSpPr>
        <p:spPr>
          <a:xfrm>
            <a:off x="382588" y="1414465"/>
            <a:ext cx="8380412" cy="4833935"/>
          </a:xfrm>
        </p:spPr>
        <p:txBody>
          <a:bodyPr>
            <a:normAutofit/>
          </a:bodyPr>
          <a:lstStyle/>
          <a:p>
            <a:pPr marL="342900" indent="-342900"/>
            <a:r>
              <a:rPr lang="en-US" sz="2000" dirty="0" smtClean="0"/>
              <a:t>“All day” mobile PC battery life</a:t>
            </a:r>
          </a:p>
          <a:p>
            <a:pPr marL="342900" indent="-342900"/>
            <a:r>
              <a:rPr lang="en-US" sz="2000" dirty="0" smtClean="0"/>
              <a:t>Cost of energy consumption</a:t>
            </a:r>
          </a:p>
          <a:p>
            <a:pPr marL="742950" lvl="1" indent="-355600"/>
            <a:r>
              <a:rPr lang="en-US" sz="1800" dirty="0" smtClean="0"/>
              <a:t>Purchasing the energy ($) and powering the computer</a:t>
            </a:r>
          </a:p>
          <a:p>
            <a:pPr marL="742950" lvl="1" indent="-355600"/>
            <a:r>
              <a:rPr lang="en-US" sz="1800" dirty="0" smtClean="0"/>
              <a:t>Environmental impact of generating the energy</a:t>
            </a:r>
          </a:p>
          <a:p>
            <a:pPr marL="342900" indent="-342900"/>
            <a:r>
              <a:rPr lang="en-US" sz="2000" dirty="0" smtClean="0"/>
              <a:t>Regulatory compliance</a:t>
            </a:r>
          </a:p>
          <a:p>
            <a:pPr marL="742950" lvl="1" indent="-355600"/>
            <a:r>
              <a:rPr lang="en-US" sz="1800" dirty="0" smtClean="0"/>
              <a:t>E.g., U.S. EPA Energy Star</a:t>
            </a:r>
          </a:p>
          <a:p>
            <a:pPr marL="342900" indent="-342900"/>
            <a:r>
              <a:rPr lang="en-US" sz="2000" dirty="0" smtClean="0"/>
              <a:t>Hardware development</a:t>
            </a:r>
          </a:p>
          <a:p>
            <a:pPr marL="742950" lvl="1" indent="-355600"/>
            <a:r>
              <a:rPr lang="en-US" sz="1800" dirty="0" smtClean="0"/>
              <a:t>E.g., “Performance per Watt” for processors</a:t>
            </a:r>
          </a:p>
          <a:p>
            <a:pPr marL="342900" indent="-342900"/>
            <a:r>
              <a:rPr lang="en-US" sz="2000" dirty="0" smtClean="0"/>
              <a:t>Environmental consortiums for computing</a:t>
            </a:r>
          </a:p>
          <a:p>
            <a:pPr marL="742950" lvl="1" indent="-355600"/>
            <a:r>
              <a:rPr lang="en-US" sz="1800" dirty="0" smtClean="0"/>
              <a:t>E.g., Climate Savers, Green Grid, etc.</a:t>
            </a:r>
          </a:p>
          <a:p>
            <a:pPr marL="342900" indent="-342900"/>
            <a:r>
              <a:rPr lang="en-US" sz="2000" dirty="0" smtClean="0"/>
              <a:t>Product differentiation</a:t>
            </a:r>
          </a:p>
          <a:p>
            <a:pPr marL="742950" lvl="1" indent="-355600"/>
            <a:r>
              <a:rPr lang="en-US" sz="1800" dirty="0" smtClean="0"/>
              <a:t>Platform hardware, OEM system and application software</a:t>
            </a:r>
          </a:p>
          <a:p>
            <a:pPr lvl="1"/>
            <a:endParaRPr lang="en-US" sz="1800" dirty="0" smtClean="0"/>
          </a:p>
          <a:p>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Reduce CPU Utilization</a:t>
            </a:r>
            <a:endParaRPr lang="en-US" dirty="0"/>
          </a:p>
        </p:txBody>
      </p:sp>
      <p:sp>
        <p:nvSpPr>
          <p:cNvPr id="4" name="Content Placeholder 3"/>
          <p:cNvSpPr>
            <a:spLocks noGrp="1"/>
          </p:cNvSpPr>
          <p:nvPr>
            <p:ph idx="1"/>
          </p:nvPr>
        </p:nvSpPr>
        <p:spPr>
          <a:xfrm>
            <a:off x="387350" y="1417638"/>
            <a:ext cx="4184650" cy="4495800"/>
          </a:xfrm>
        </p:spPr>
        <p:txBody>
          <a:bodyPr>
            <a:normAutofit fontScale="70000" lnSpcReduction="20000"/>
          </a:bodyPr>
          <a:lstStyle/>
          <a:p>
            <a:pPr marL="285750" indent="-285750"/>
            <a:r>
              <a:rPr lang="en-US" dirty="0" smtClean="0"/>
              <a:t>Processors have a large range of power consumption</a:t>
            </a:r>
          </a:p>
          <a:p>
            <a:pPr marL="514350" lvl="1" indent="-228600"/>
            <a:r>
              <a:rPr lang="en-US" sz="2200" dirty="0" smtClean="0"/>
              <a:t>Trending to 0W when idle on latest platforms</a:t>
            </a:r>
          </a:p>
          <a:p>
            <a:pPr marL="285750" indent="-285750"/>
            <a:r>
              <a:rPr lang="en-US" dirty="0" smtClean="0"/>
              <a:t>Focus on processor utilization</a:t>
            </a:r>
            <a:br>
              <a:rPr lang="en-US" dirty="0" smtClean="0"/>
            </a:br>
            <a:r>
              <a:rPr lang="en-US" dirty="0" smtClean="0"/>
              <a:t>when idle</a:t>
            </a:r>
          </a:p>
          <a:p>
            <a:pPr marL="514350" lvl="1" indent="-228600"/>
            <a:r>
              <a:rPr lang="en-US" sz="2200" dirty="0" smtClean="0"/>
              <a:t>Target &lt; 2% utilization system-wide with your application installed</a:t>
            </a:r>
          </a:p>
          <a:p>
            <a:pPr marL="628650" lvl="2" indent="-114300"/>
            <a:r>
              <a:rPr lang="en-US" sz="1600" dirty="0" smtClean="0"/>
              <a:t>Vista SP1 on a clean install is ~.7% when idle</a:t>
            </a:r>
          </a:p>
          <a:p>
            <a:pPr marL="285750" indent="-285750"/>
            <a:r>
              <a:rPr lang="en-US" dirty="0" smtClean="0"/>
              <a:t>Drive down processor utilization during application scenarios</a:t>
            </a:r>
          </a:p>
          <a:p>
            <a:pPr marL="514350" lvl="1" indent="-228600"/>
            <a:r>
              <a:rPr lang="en-US" sz="2200" dirty="0" smtClean="0"/>
              <a:t>Reduce power consumption </a:t>
            </a:r>
            <a:br>
              <a:rPr lang="en-US" sz="2200" dirty="0" smtClean="0"/>
            </a:br>
            <a:r>
              <a:rPr lang="en-US" sz="2200" dirty="0" smtClean="0"/>
              <a:t>of the workload</a:t>
            </a:r>
          </a:p>
          <a:p>
            <a:pPr marL="514350" lvl="1" indent="-228600"/>
            <a:r>
              <a:rPr lang="en-US" sz="2200" dirty="0" smtClean="0"/>
              <a:t>Every performance optimization is a power optimization</a:t>
            </a:r>
          </a:p>
          <a:p>
            <a:pPr lvl="1">
              <a:buNone/>
            </a:pPr>
            <a:endParaRPr lang="en-US" dirty="0"/>
          </a:p>
        </p:txBody>
      </p:sp>
      <p:graphicFrame>
        <p:nvGraphicFramePr>
          <p:cNvPr id="8" name="Chart 7"/>
          <p:cNvGraphicFramePr/>
          <p:nvPr/>
        </p:nvGraphicFramePr>
        <p:xfrm>
          <a:off x="5088164" y="1417638"/>
          <a:ext cx="3031067" cy="4543424"/>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p:cNvSpPr txBox="1">
            <a:spLocks/>
          </p:cNvSpPr>
          <p:nvPr/>
        </p:nvSpPr>
        <p:spPr>
          <a:xfrm>
            <a:off x="50799" y="6612469"/>
            <a:ext cx="4114800" cy="457200"/>
          </a:xfrm>
          <a:prstGeom prst="rect">
            <a:avLst/>
          </a:prstGeom>
        </p:spPr>
        <p:txBody>
          <a:bodyPr vert="horz" lIns="91440" tIns="45720" rIns="91440" bIns="45720" rtlCol="0">
            <a:normAutofit/>
          </a:bodyPr>
          <a:lstStyle/>
          <a:p>
            <a:pPr marL="285750" indent="-285750">
              <a:spcBef>
                <a:spcPct val="20000"/>
              </a:spcBef>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Internal</a:t>
            </a:r>
            <a:r>
              <a:rPr kumimoji="0" lang="en-US" sz="1000" b="0" i="1" u="none" strike="noStrike" kern="1200" cap="none" spc="0" normalizeH="0" noProof="0" dirty="0" smtClean="0">
                <a:ln>
                  <a:noFill/>
                </a:ln>
                <a:solidFill>
                  <a:schemeClr val="tx1"/>
                </a:solidFill>
                <a:effectLst/>
                <a:uLnTx/>
                <a:uFillTx/>
                <a:latin typeface="+mn-lt"/>
                <a:ea typeface="+mn-ea"/>
                <a:cs typeface="+mn-cs"/>
              </a:rPr>
              <a:t> Microsoft measurements, Intel processor</a:t>
            </a:r>
            <a:endParaRPr kumimoji="0" lang="en-US" sz="10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rot="16200000">
            <a:off x="3701627" y="3344733"/>
            <a:ext cx="2783964" cy="1661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200" dirty="0" smtClean="0">
                <a:gradFill>
                  <a:gsLst>
                    <a:gs pos="0">
                      <a:schemeClr val="tx1"/>
                    </a:gs>
                    <a:gs pos="100000">
                      <a:schemeClr val="tx1"/>
                    </a:gs>
                  </a:gsLst>
                  <a:lin ang="5400000" scaled="0"/>
                </a:gradFill>
                <a:latin typeface="Trebuchet MS" pitchFamily="34" charset="0"/>
              </a:rPr>
              <a:t>Processor Power Consumption (W)</a:t>
            </a:r>
            <a:endParaRPr kumimoji="0" lang="en-US" sz="1200" b="0" u="none" strike="noStrike" kern="1200" cap="none" spc="0" normalizeH="0" baseline="0" noProof="0" dirty="0">
              <a:ln>
                <a:noFill/>
              </a:ln>
              <a:gradFill>
                <a:gsLst>
                  <a:gs pos="0">
                    <a:schemeClr val="tx1"/>
                  </a:gs>
                  <a:gs pos="100000">
                    <a:schemeClr val="tx1"/>
                  </a:gs>
                </a:gsLst>
                <a:lin ang="5400000" scaled="0"/>
              </a:gradFill>
              <a:effectLst/>
              <a:uLnTx/>
              <a:uFillTx/>
              <a:latin typeface="Trebuchet MS" pitchFamily="34" charset="0"/>
            </a:endParaRPr>
          </a:p>
        </p:txBody>
      </p:sp>
      <p:sp>
        <p:nvSpPr>
          <p:cNvPr id="7" name="Content Placeholder 2"/>
          <p:cNvSpPr txBox="1">
            <a:spLocks/>
          </p:cNvSpPr>
          <p:nvPr/>
        </p:nvSpPr>
        <p:spPr>
          <a:xfrm>
            <a:off x="5962643" y="5715000"/>
            <a:ext cx="1761068" cy="1661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200" noProof="0" dirty="0" smtClean="0">
                <a:gradFill>
                  <a:gsLst>
                    <a:gs pos="0">
                      <a:schemeClr val="tx1"/>
                    </a:gs>
                    <a:gs pos="100000">
                      <a:schemeClr val="tx1"/>
                    </a:gs>
                  </a:gsLst>
                  <a:lin ang="5400000" scaled="0"/>
                </a:gradFill>
                <a:latin typeface="Trebuchet MS" pitchFamily="34" charset="0"/>
              </a:rPr>
              <a:t>Processor Utilization</a:t>
            </a:r>
            <a:endParaRPr kumimoji="0" lang="en-US" sz="1200" b="0" u="none" strike="noStrike" kern="1200" cap="none" spc="0" normalizeH="0" baseline="0" noProof="0" dirty="0">
              <a:ln>
                <a:noFill/>
              </a:ln>
              <a:gradFill>
                <a:gsLst>
                  <a:gs pos="0">
                    <a:schemeClr val="tx1"/>
                  </a:gs>
                  <a:gs pos="100000">
                    <a:schemeClr val="tx1"/>
                  </a:gs>
                </a:gsLst>
                <a:lin ang="5400000" scaled="0"/>
              </a:gradFill>
              <a:effectLst/>
              <a:uLnTx/>
              <a:uFillTx/>
              <a:latin typeface="Trebuchet MS" pitchFamily="34" charset="0"/>
            </a:endParaRPr>
          </a:p>
        </p:txBody>
      </p:sp>
      <p:sp>
        <p:nvSpPr>
          <p:cNvPr id="11" name="Rounded Rectangle 10"/>
          <p:cNvSpPr/>
          <p:nvPr/>
        </p:nvSpPr>
        <p:spPr bwMode="auto">
          <a:xfrm>
            <a:off x="381000" y="5962652"/>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gradFill>
                  <a:gsLst>
                    <a:gs pos="0">
                      <a:schemeClr val="bg2"/>
                    </a:gs>
                    <a:gs pos="25000">
                      <a:schemeClr val="bg2"/>
                    </a:gs>
                  </a:gsLst>
                  <a:lin ang="5400000" scaled="1"/>
                </a:gradFill>
                <a:latin typeface="Trebuchet MS" pitchFamily="34" charset="0"/>
              </a:rPr>
              <a:t>Systems which are highly optimized will be impacted more by CPU Utilization</a:t>
            </a:r>
          </a:p>
        </p:txBody>
      </p:sp>
      <p:pic>
        <p:nvPicPr>
          <p:cNvPr id="15" name="Picture 14" descr="\\eventsql\dvd\Online_ART\DVD_ART34\Artwork_Imagery\Icons - Illustrations\software boxes\software CD product package.png"/>
          <p:cNvPicPr>
            <a:picLocks noChangeAspect="1" noChangeArrowheads="1"/>
          </p:cNvPicPr>
          <p:nvPr/>
        </p:nvPicPr>
        <p:blipFill>
          <a:blip r:embed="rId4" cstate="print"/>
          <a:srcRect/>
          <a:stretch>
            <a:fillRect/>
          </a:stretch>
        </p:blipFill>
        <p:spPr bwMode="auto">
          <a:xfrm>
            <a:off x="7853159" y="227013"/>
            <a:ext cx="887163" cy="814388"/>
          </a:xfrm>
          <a:prstGeom prst="rect">
            <a:avLst/>
          </a:prstGeom>
          <a:noFill/>
        </p:spPr>
      </p:pic>
      <p:sp>
        <p:nvSpPr>
          <p:cNvPr id="16" name="TextBox 15"/>
          <p:cNvSpPr txBox="1"/>
          <p:nvPr/>
        </p:nvSpPr>
        <p:spPr>
          <a:xfrm>
            <a:off x="7700759" y="531813"/>
            <a:ext cx="1026243"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Extensions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a:t>
            </a:r>
            <a:r>
              <a:rPr smtClean="0"/>
              <a:t>A</a:t>
            </a:r>
            <a:r>
              <a:rPr lang="en-US" dirty="0" err="1" smtClean="0"/>
              <a:t>nd</a:t>
            </a:r>
            <a:r>
              <a:rPr lang="en-US" dirty="0" smtClean="0"/>
              <a:t> Registry Activity</a:t>
            </a:r>
            <a:endParaRPr lang="en-US" dirty="0"/>
          </a:p>
        </p:txBody>
      </p:sp>
      <p:sp>
        <p:nvSpPr>
          <p:cNvPr id="3" name="Content Placeholder 2"/>
          <p:cNvSpPr>
            <a:spLocks noGrp="1"/>
          </p:cNvSpPr>
          <p:nvPr>
            <p:ph idx="1"/>
          </p:nvPr>
        </p:nvSpPr>
        <p:spPr>
          <a:xfrm>
            <a:off x="382588" y="1414464"/>
            <a:ext cx="4189412" cy="4921022"/>
          </a:xfrm>
        </p:spPr>
        <p:txBody>
          <a:bodyPr>
            <a:normAutofit/>
          </a:bodyPr>
          <a:lstStyle/>
          <a:p>
            <a:pPr marL="342900" indent="-342900"/>
            <a:r>
              <a:rPr lang="en-US" sz="2000" dirty="0" smtClean="0"/>
              <a:t>Rotational HDDs consume ~8% of mobile PC power consumption</a:t>
            </a:r>
          </a:p>
          <a:p>
            <a:pPr marL="742950" lvl="1" indent="-355600"/>
            <a:r>
              <a:rPr lang="en-US" sz="1800" dirty="0" smtClean="0"/>
              <a:t>Disk spins-down to reduce</a:t>
            </a:r>
            <a:br>
              <a:rPr lang="en-US" sz="1800" dirty="0" smtClean="0"/>
            </a:br>
            <a:r>
              <a:rPr lang="en-US" sz="1800" dirty="0" smtClean="0"/>
              <a:t>power consumption</a:t>
            </a:r>
          </a:p>
          <a:p>
            <a:pPr marL="342900" indent="-342900"/>
            <a:r>
              <a:rPr lang="en-US" sz="2000" dirty="0" smtClean="0"/>
              <a:t>Extensions must avoid periodic disk activity</a:t>
            </a:r>
          </a:p>
          <a:p>
            <a:pPr marL="742950" lvl="1" indent="-355600"/>
            <a:r>
              <a:rPr lang="en-US" sz="1800" dirty="0" smtClean="0"/>
              <a:t>Focus on disk activity when the application is idle</a:t>
            </a:r>
          </a:p>
          <a:p>
            <a:pPr marL="742950" lvl="1" indent="-355600"/>
            <a:r>
              <a:rPr lang="en-US" sz="1800" dirty="0" smtClean="0"/>
              <a:t>Periodic registry activity must also be avoided</a:t>
            </a:r>
          </a:p>
          <a:p>
            <a:pPr marL="742950" lvl="1" indent="-355600"/>
            <a:r>
              <a:rPr lang="en-US" sz="1800" dirty="0" smtClean="0"/>
              <a:t>Registry activity eventually results in disk activity</a:t>
            </a:r>
          </a:p>
          <a:p>
            <a:pPr lvl="1"/>
            <a:endParaRPr lang="en-US" sz="1800" dirty="0" smtClean="0"/>
          </a:p>
          <a:p>
            <a:pPr lvl="2">
              <a:buNone/>
            </a:pPr>
            <a:endParaRPr lang="en-US" sz="1800" dirty="0" smtClean="0"/>
          </a:p>
        </p:txBody>
      </p:sp>
      <p:graphicFrame>
        <p:nvGraphicFramePr>
          <p:cNvPr id="4" name="Chart 3"/>
          <p:cNvGraphicFramePr/>
          <p:nvPr/>
        </p:nvGraphicFramePr>
        <p:xfrm>
          <a:off x="5040387" y="1417638"/>
          <a:ext cx="3572933"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rot="16200000">
            <a:off x="4183127" y="3663960"/>
            <a:ext cx="1761068" cy="1661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200" dirty="0" smtClean="0">
                <a:gradFill>
                  <a:gsLst>
                    <a:gs pos="0">
                      <a:schemeClr val="tx1"/>
                    </a:gs>
                    <a:gs pos="100000">
                      <a:schemeClr val="tx1"/>
                    </a:gs>
                  </a:gsLst>
                  <a:lin ang="5400000" scaled="0"/>
                </a:gradFill>
                <a:latin typeface="Trebuchet MS" pitchFamily="34" charset="0"/>
              </a:rPr>
              <a:t>Power Consumption (W)</a:t>
            </a:r>
            <a:endParaRPr kumimoji="0" lang="en-US" sz="1200" b="0" u="none" strike="noStrike" kern="1200" cap="none" spc="0" normalizeH="0" baseline="0" noProof="0" dirty="0">
              <a:ln>
                <a:noFill/>
              </a:ln>
              <a:gradFill>
                <a:gsLst>
                  <a:gs pos="0">
                    <a:schemeClr val="tx1"/>
                  </a:gs>
                  <a:gs pos="100000">
                    <a:schemeClr val="tx1"/>
                  </a:gs>
                </a:gsLst>
                <a:lin ang="5400000" scaled="0"/>
              </a:gradFill>
              <a:effectLst/>
              <a:uLnTx/>
              <a:uFillTx/>
              <a:latin typeface="Trebuchet MS" pitchFamily="34" charset="0"/>
            </a:endParaRPr>
          </a:p>
        </p:txBody>
      </p:sp>
      <p:pic>
        <p:nvPicPr>
          <p:cNvPr id="10" name="Picture 9" descr="\\eventsql\dvd\Online_ART\DVD_ART34\Artwork_Imagery\Icons - Illustrations\software boxes\software CD product package.png"/>
          <p:cNvPicPr>
            <a:picLocks noChangeAspect="1" noChangeArrowheads="1"/>
          </p:cNvPicPr>
          <p:nvPr/>
        </p:nvPicPr>
        <p:blipFill>
          <a:blip r:embed="rId4" cstate="print"/>
          <a:srcRect/>
          <a:stretch>
            <a:fillRect/>
          </a:stretch>
        </p:blipFill>
        <p:spPr bwMode="auto">
          <a:xfrm>
            <a:off x="7853159" y="227013"/>
            <a:ext cx="887163" cy="814388"/>
          </a:xfrm>
          <a:prstGeom prst="rect">
            <a:avLst/>
          </a:prstGeom>
          <a:noFill/>
        </p:spPr>
      </p:pic>
      <p:sp>
        <p:nvSpPr>
          <p:cNvPr id="11" name="TextBox 10"/>
          <p:cNvSpPr txBox="1"/>
          <p:nvPr/>
        </p:nvSpPr>
        <p:spPr>
          <a:xfrm>
            <a:off x="7700759" y="531813"/>
            <a:ext cx="1026243"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Extensions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 Resolution</a:t>
            </a:r>
            <a:endParaRPr lang="en-US" dirty="0"/>
          </a:p>
        </p:txBody>
      </p:sp>
      <p:sp>
        <p:nvSpPr>
          <p:cNvPr id="3" name="Content Placeholder 2"/>
          <p:cNvSpPr>
            <a:spLocks noGrp="1"/>
          </p:cNvSpPr>
          <p:nvPr>
            <p:ph idx="1"/>
          </p:nvPr>
        </p:nvSpPr>
        <p:spPr>
          <a:xfrm>
            <a:off x="382588" y="1414464"/>
            <a:ext cx="4189412" cy="4545465"/>
          </a:xfrm>
        </p:spPr>
        <p:txBody>
          <a:bodyPr>
            <a:normAutofit/>
          </a:bodyPr>
          <a:lstStyle/>
          <a:p>
            <a:pPr marL="342900" indent="-342900"/>
            <a:r>
              <a:rPr lang="en-US" sz="2000" dirty="0" smtClean="0"/>
              <a:t>Windows scheduler driven by a periodic platform timer</a:t>
            </a:r>
          </a:p>
          <a:p>
            <a:pPr marL="628650" lvl="1" indent="-285750"/>
            <a:r>
              <a:rPr lang="en-US" sz="1600" dirty="0" smtClean="0"/>
              <a:t>Default period is 15.6 ms</a:t>
            </a:r>
          </a:p>
          <a:p>
            <a:pPr marL="342900" indent="-342900"/>
            <a:r>
              <a:rPr lang="en-US" sz="2000" dirty="0" smtClean="0"/>
              <a:t>Applications that increase the timer resolution have dramatic impact on power consumption</a:t>
            </a:r>
          </a:p>
          <a:p>
            <a:pPr marL="628650" lvl="1" indent="-285750"/>
            <a:r>
              <a:rPr lang="en-US" sz="1600" dirty="0" smtClean="0"/>
              <a:t>Frequent interrupt prevents processor from entering</a:t>
            </a:r>
            <a:br>
              <a:rPr lang="en-US" sz="1600" dirty="0" smtClean="0"/>
            </a:br>
            <a:r>
              <a:rPr lang="en-US" sz="1600" dirty="0" smtClean="0"/>
              <a:t>low-power states</a:t>
            </a:r>
          </a:p>
          <a:p>
            <a:pPr marL="628650" lvl="1" indent="-285750"/>
            <a:r>
              <a:rPr lang="en-US" sz="1600" dirty="0" smtClean="0"/>
              <a:t>Nominally 20% impact today but will grow appreciably on</a:t>
            </a:r>
            <a:br>
              <a:rPr lang="en-US" sz="1600" dirty="0" smtClean="0"/>
            </a:br>
            <a:r>
              <a:rPr lang="en-US" sz="1600" dirty="0" smtClean="0"/>
              <a:t>future platforms</a:t>
            </a:r>
          </a:p>
          <a:p>
            <a:pPr marL="342900" indent="-342900"/>
            <a:r>
              <a:rPr lang="en-US" sz="2000" dirty="0" smtClean="0"/>
              <a:t>Windows 7 will identify applications which are increasing the timer </a:t>
            </a:r>
            <a:r>
              <a:rPr lang="en-US" sz="2000" dirty="0" err="1" smtClean="0"/>
              <a:t>resoultion</a:t>
            </a:r>
            <a:endParaRPr lang="en-US" sz="2000" dirty="0" smtClean="0"/>
          </a:p>
        </p:txBody>
      </p:sp>
      <p:graphicFrame>
        <p:nvGraphicFramePr>
          <p:cNvPr id="4" name="Chart 3"/>
          <p:cNvGraphicFramePr/>
          <p:nvPr/>
        </p:nvGraphicFramePr>
        <p:xfrm>
          <a:off x="5293783" y="1287235"/>
          <a:ext cx="3462867"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rot="16200000">
            <a:off x="4383931" y="3322618"/>
            <a:ext cx="1761068" cy="1661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200" dirty="0" smtClean="0">
                <a:gradFill>
                  <a:gsLst>
                    <a:gs pos="0">
                      <a:schemeClr val="tx1"/>
                    </a:gs>
                    <a:gs pos="100000">
                      <a:schemeClr val="tx1"/>
                    </a:gs>
                  </a:gsLst>
                  <a:lin ang="5400000" scaled="0"/>
                </a:gradFill>
                <a:latin typeface="Trebuchet MS" pitchFamily="34" charset="0"/>
              </a:rPr>
              <a:t>Power Consumption (W)</a:t>
            </a:r>
            <a:endParaRPr kumimoji="0" lang="en-US" sz="1200" b="0" u="none" strike="noStrike" kern="1200" cap="none" spc="0" normalizeH="0" baseline="0" noProof="0" dirty="0">
              <a:ln>
                <a:noFill/>
              </a:ln>
              <a:gradFill>
                <a:gsLst>
                  <a:gs pos="0">
                    <a:schemeClr val="tx1"/>
                  </a:gs>
                  <a:gs pos="100000">
                    <a:schemeClr val="tx1"/>
                  </a:gs>
                </a:gsLst>
                <a:lin ang="5400000" scaled="0"/>
              </a:gradFill>
              <a:effectLst/>
              <a:uLnTx/>
              <a:uFillTx/>
              <a:latin typeface="Trebuchet MS" pitchFamily="34" charset="0"/>
            </a:endParaRPr>
          </a:p>
        </p:txBody>
      </p:sp>
      <p:pic>
        <p:nvPicPr>
          <p:cNvPr id="9" name="Picture 8" descr="\\eventsql\dvd\Online_ART\DVD_ART34\Artwork_Imagery\Icons - Illustrations\software boxes\software CD product package.png"/>
          <p:cNvPicPr>
            <a:picLocks noChangeAspect="1" noChangeArrowheads="1"/>
          </p:cNvPicPr>
          <p:nvPr/>
        </p:nvPicPr>
        <p:blipFill>
          <a:blip r:embed="rId4" cstate="print"/>
          <a:srcRect/>
          <a:stretch>
            <a:fillRect/>
          </a:stretch>
        </p:blipFill>
        <p:spPr bwMode="auto">
          <a:xfrm>
            <a:off x="7853159" y="227013"/>
            <a:ext cx="887163" cy="814388"/>
          </a:xfrm>
          <a:prstGeom prst="rect">
            <a:avLst/>
          </a:prstGeom>
          <a:noFill/>
        </p:spPr>
      </p:pic>
      <p:sp>
        <p:nvSpPr>
          <p:cNvPr id="10" name="TextBox 9"/>
          <p:cNvSpPr txBox="1"/>
          <p:nvPr/>
        </p:nvSpPr>
        <p:spPr>
          <a:xfrm>
            <a:off x="7700759" y="531813"/>
            <a:ext cx="1026243"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Extensions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Intelligent Background Activity</a:t>
            </a:r>
            <a:endParaRPr lang="en-US" sz="4000" dirty="0"/>
          </a:p>
        </p:txBody>
      </p:sp>
      <p:sp>
        <p:nvSpPr>
          <p:cNvPr id="3" name="Content Placeholder 2"/>
          <p:cNvSpPr>
            <a:spLocks noGrp="1"/>
          </p:cNvSpPr>
          <p:nvPr>
            <p:ph idx="1"/>
          </p:nvPr>
        </p:nvSpPr>
        <p:spPr>
          <a:xfrm>
            <a:off x="382588" y="1414464"/>
            <a:ext cx="8380412" cy="4911088"/>
          </a:xfrm>
        </p:spPr>
        <p:txBody>
          <a:bodyPr/>
          <a:lstStyle/>
          <a:p>
            <a:r>
              <a:rPr lang="en-US" sz="2800" dirty="0" smtClean="0"/>
              <a:t>Background activity impacts power consumption and battery life</a:t>
            </a:r>
          </a:p>
          <a:p>
            <a:pPr marL="742950" lvl="1" indent="-355600"/>
            <a:r>
              <a:rPr lang="en-US" sz="2400" dirty="0" smtClean="0"/>
              <a:t>Windows provides infrastructure to help!</a:t>
            </a:r>
          </a:p>
          <a:p>
            <a:pPr marL="742950" lvl="1" indent="-355600"/>
            <a:r>
              <a:rPr lang="en-US" sz="2400" dirty="0" smtClean="0"/>
              <a:t>Task Scheduler</a:t>
            </a:r>
          </a:p>
          <a:p>
            <a:pPr marL="1085850" lvl="2" indent="-342900"/>
            <a:r>
              <a:rPr lang="en-US" sz="2000" dirty="0" smtClean="0"/>
              <a:t>Conditions and Triggers</a:t>
            </a:r>
          </a:p>
          <a:p>
            <a:pPr marL="1428750" lvl="3" indent="-342900"/>
            <a:r>
              <a:rPr lang="en-US" sz="1800" dirty="0" smtClean="0"/>
              <a:t>User idle, AC/battery power, network presence</a:t>
            </a:r>
          </a:p>
          <a:p>
            <a:pPr marL="742950" lvl="1" indent="-355600"/>
            <a:r>
              <a:rPr lang="en-US" sz="2400" dirty="0" smtClean="0"/>
              <a:t>Service Control Manager (SCM)</a:t>
            </a:r>
          </a:p>
          <a:p>
            <a:pPr marL="1085850" lvl="2" indent="-342900"/>
            <a:r>
              <a:rPr lang="en-US" sz="2000" dirty="0" smtClean="0"/>
              <a:t>Windows 7 services may be “trigger-started”</a:t>
            </a:r>
          </a:p>
          <a:p>
            <a:pPr marL="1428750" lvl="3" indent="-342900"/>
            <a:r>
              <a:rPr lang="en-US" sz="1800" dirty="0" smtClean="0"/>
              <a:t>SCM starts the service when system environment changes</a:t>
            </a:r>
          </a:p>
          <a:p>
            <a:pPr marL="1428750" lvl="3" indent="-342900"/>
            <a:r>
              <a:rPr lang="en-US" sz="1800" dirty="0" smtClean="0"/>
              <a:t>Device arrival/removal, IP address registration, custom event, etc.</a:t>
            </a:r>
          </a:p>
          <a:p>
            <a:pPr lvl="2"/>
            <a:endParaRPr lang="en-US" sz="2000" dirty="0" smtClean="0"/>
          </a:p>
          <a:p>
            <a:pPr lvl="2"/>
            <a:endParaRPr lang="en-US" sz="2000" dirty="0"/>
          </a:p>
        </p:txBody>
      </p:sp>
      <p:pic>
        <p:nvPicPr>
          <p:cNvPr id="7" name="Picture 6" descr="\\eventsql\dvd\Online_ART\DVD_ART34\Artwork_Imagery\Icons - Illustrations\software boxes\software CD product package.png"/>
          <p:cNvPicPr>
            <a:picLocks noChangeAspect="1" noChangeArrowheads="1"/>
          </p:cNvPicPr>
          <p:nvPr/>
        </p:nvPicPr>
        <p:blipFill>
          <a:blip r:embed="rId3" cstate="print"/>
          <a:srcRect/>
          <a:stretch>
            <a:fillRect/>
          </a:stretch>
        </p:blipFill>
        <p:spPr bwMode="auto">
          <a:xfrm>
            <a:off x="7853159" y="227013"/>
            <a:ext cx="887163" cy="814388"/>
          </a:xfrm>
          <a:prstGeom prst="rect">
            <a:avLst/>
          </a:prstGeom>
          <a:noFill/>
        </p:spPr>
      </p:pic>
      <p:sp>
        <p:nvSpPr>
          <p:cNvPr id="8" name="TextBox 7"/>
          <p:cNvSpPr txBox="1"/>
          <p:nvPr/>
        </p:nvSpPr>
        <p:spPr>
          <a:xfrm>
            <a:off x="7700759" y="531813"/>
            <a:ext cx="1026243"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Extensions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Extension Recommendations</a:t>
            </a:r>
            <a:endParaRPr lang="en-US" sz="4000" dirty="0"/>
          </a:p>
        </p:txBody>
      </p:sp>
      <p:sp>
        <p:nvSpPr>
          <p:cNvPr id="3" name="Content Placeholder 2"/>
          <p:cNvSpPr>
            <a:spLocks noGrp="1"/>
          </p:cNvSpPr>
          <p:nvPr>
            <p:ph idx="1"/>
          </p:nvPr>
        </p:nvSpPr>
        <p:spPr/>
        <p:txBody>
          <a:bodyPr>
            <a:noAutofit/>
          </a:bodyPr>
          <a:lstStyle/>
          <a:p>
            <a:pPr marL="228600" indent="-228600"/>
            <a:r>
              <a:rPr lang="en-US" sz="1400" dirty="0" smtClean="0"/>
              <a:t>Devices and Drivers</a:t>
            </a:r>
          </a:p>
          <a:p>
            <a:pPr marL="571500" lvl="1" indent="-184150"/>
            <a:r>
              <a:rPr lang="en-US" sz="1400" dirty="0" smtClean="0"/>
              <a:t>Avoid Polling within drivers</a:t>
            </a:r>
          </a:p>
          <a:p>
            <a:pPr marL="571500" lvl="1" indent="-184150"/>
            <a:r>
              <a:rPr lang="en-US" sz="1400" dirty="0" smtClean="0"/>
              <a:t>Ensure devices support and enter low power modes</a:t>
            </a:r>
          </a:p>
          <a:p>
            <a:pPr marL="571500" lvl="1" indent="-184150"/>
            <a:r>
              <a:rPr lang="en-US" sz="1400" dirty="0" smtClean="0"/>
              <a:t>Ensure drivers are optimized for power transitions</a:t>
            </a:r>
          </a:p>
          <a:p>
            <a:pPr marL="571500" lvl="1" indent="-184150"/>
            <a:r>
              <a:rPr lang="en-US" sz="1400" dirty="0" smtClean="0"/>
              <a:t>If timers are required leverage Windows 7 timer coalescing API</a:t>
            </a:r>
          </a:p>
          <a:p>
            <a:pPr marL="228600" indent="-228600"/>
            <a:r>
              <a:rPr lang="en-US" sz="1400" dirty="0" smtClean="0"/>
              <a:t>Applications</a:t>
            </a:r>
          </a:p>
          <a:p>
            <a:pPr marL="571500" lvl="1" indent="-184150"/>
            <a:r>
              <a:rPr lang="en-US" sz="1400" dirty="0" smtClean="0"/>
              <a:t>Reduce resource utilization </a:t>
            </a:r>
          </a:p>
          <a:p>
            <a:pPr marL="571500" lvl="1" indent="-184150"/>
            <a:r>
              <a:rPr lang="en-US" sz="1400" dirty="0" smtClean="0"/>
              <a:t>Avoid periodic disk activity</a:t>
            </a:r>
          </a:p>
          <a:p>
            <a:pPr marL="571500" lvl="1" indent="-184150"/>
            <a:r>
              <a:rPr lang="en-US" sz="1400" dirty="0" smtClean="0"/>
              <a:t>Avoid high resolution timers</a:t>
            </a:r>
          </a:p>
          <a:p>
            <a:pPr marL="571500" lvl="1" indent="-184150"/>
            <a:r>
              <a:rPr lang="en-US" sz="1400" dirty="0" smtClean="0"/>
              <a:t>Look for opportunities to coalesce or eliminate activity </a:t>
            </a:r>
          </a:p>
          <a:p>
            <a:pPr marL="571500" lvl="1" indent="-184150"/>
            <a:r>
              <a:rPr lang="en-US" sz="1400" dirty="0" smtClean="0"/>
              <a:t>Defer non-critical activity when system is on DC</a:t>
            </a:r>
          </a:p>
          <a:p>
            <a:pPr marL="571500" lvl="1" indent="-184150"/>
            <a:r>
              <a:rPr lang="en-US" sz="1400" dirty="0" smtClean="0"/>
              <a:t>Avoid animations on the desktop or in the tray icon</a:t>
            </a:r>
          </a:p>
          <a:p>
            <a:pPr marL="571500" lvl="1" indent="-184150"/>
            <a:r>
              <a:rPr lang="en-US" sz="1400" dirty="0" smtClean="0"/>
              <a:t>Leverage Windows 7 trigger start service capability</a:t>
            </a:r>
          </a:p>
          <a:p>
            <a:pPr lvl="1">
              <a:buNone/>
            </a:pPr>
            <a:endParaRPr lang="en-US" sz="1400" dirty="0" smtClean="0"/>
          </a:p>
          <a:p>
            <a:pPr>
              <a:buNone/>
            </a:pPr>
            <a:endParaRPr lang="en-US" sz="1400" dirty="0" smtClean="0"/>
          </a:p>
        </p:txBody>
      </p:sp>
      <p:sp>
        <p:nvSpPr>
          <p:cNvPr id="4" name="Rounded Rectangle 3"/>
          <p:cNvSpPr/>
          <p:nvPr/>
        </p:nvSpPr>
        <p:spPr bwMode="auto">
          <a:xfrm>
            <a:off x="263980" y="5954480"/>
            <a:ext cx="8610600" cy="457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gradFill>
                  <a:gsLst>
                    <a:gs pos="0">
                      <a:schemeClr val="bg2"/>
                    </a:gs>
                    <a:gs pos="25000">
                      <a:schemeClr val="bg2"/>
                    </a:gs>
                  </a:gsLst>
                  <a:lin ang="5400000" scaled="1"/>
                </a:gradFill>
                <a:latin typeface="Trebuchet MS" pitchFamily="34" charset="0"/>
              </a:rPr>
              <a:t>Evaluate impact of each extension on your platform</a:t>
            </a:r>
          </a:p>
        </p:txBody>
      </p:sp>
      <p:pic>
        <p:nvPicPr>
          <p:cNvPr id="8" name="Picture 7" descr="\\eventsql\dvd\Online_ART\DVD_ART34\Artwork_Imagery\Icons - Illustrations\software boxes\software CD product package.png"/>
          <p:cNvPicPr>
            <a:picLocks noChangeAspect="1" noChangeArrowheads="1"/>
          </p:cNvPicPr>
          <p:nvPr/>
        </p:nvPicPr>
        <p:blipFill>
          <a:blip r:embed="rId3" cstate="print"/>
          <a:srcRect/>
          <a:stretch>
            <a:fillRect/>
          </a:stretch>
        </p:blipFill>
        <p:spPr bwMode="auto">
          <a:xfrm>
            <a:off x="7853159" y="227013"/>
            <a:ext cx="887163" cy="814388"/>
          </a:xfrm>
          <a:prstGeom prst="rect">
            <a:avLst/>
          </a:prstGeom>
          <a:noFill/>
        </p:spPr>
      </p:pic>
      <p:sp>
        <p:nvSpPr>
          <p:cNvPr id="9" name="TextBox 8"/>
          <p:cNvSpPr txBox="1"/>
          <p:nvPr/>
        </p:nvSpPr>
        <p:spPr>
          <a:xfrm>
            <a:off x="7700759" y="531813"/>
            <a:ext cx="1026243"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Extensions</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498598"/>
          </a:xfrm>
        </p:spPr>
        <p:txBody>
          <a:bodyPr/>
          <a:lstStyle/>
          <a:p>
            <a:r>
              <a:rPr sz="3600" smtClean="0"/>
              <a:t>Measurement, Tools And Diagnostics</a:t>
            </a:r>
            <a:endParaRPr lang="en-US" sz="36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Benchmarking For Energy Efficiency</a:t>
            </a:r>
            <a:endParaRPr lang="en-US" sz="4000" dirty="0"/>
          </a:p>
        </p:txBody>
      </p:sp>
      <p:sp>
        <p:nvSpPr>
          <p:cNvPr id="3" name="Content Placeholder 2"/>
          <p:cNvSpPr>
            <a:spLocks noGrp="1"/>
          </p:cNvSpPr>
          <p:nvPr>
            <p:ph idx="1"/>
          </p:nvPr>
        </p:nvSpPr>
        <p:spPr>
          <a:xfrm>
            <a:off x="382588" y="1414464"/>
            <a:ext cx="8380412" cy="5443536"/>
          </a:xfrm>
        </p:spPr>
        <p:txBody>
          <a:bodyPr>
            <a:normAutofit/>
          </a:bodyPr>
          <a:lstStyle/>
          <a:p>
            <a:pPr marL="342900" indent="-342900"/>
            <a:r>
              <a:rPr lang="en-US" sz="2000" dirty="0" smtClean="0"/>
              <a:t>Focus on idle resource and power consumption as a starting point</a:t>
            </a:r>
          </a:p>
          <a:p>
            <a:pPr marL="628650" lvl="1" indent="-285750">
              <a:tabLst>
                <a:tab pos="628650" algn="l"/>
              </a:tabLst>
            </a:pPr>
            <a:r>
              <a:rPr lang="en-US" sz="1800" dirty="0" smtClean="0"/>
              <a:t>Idle optimizations will benefit most scenarios</a:t>
            </a:r>
          </a:p>
          <a:p>
            <a:pPr marL="342900" indent="-342900"/>
            <a:r>
              <a:rPr lang="en-US" sz="2000" dirty="0" smtClean="0"/>
              <a:t>Evaluate other key scenarios:</a:t>
            </a:r>
          </a:p>
          <a:p>
            <a:pPr marL="628650" lvl="1" indent="-285750">
              <a:tabLst>
                <a:tab pos="628650" algn="l"/>
              </a:tabLst>
            </a:pPr>
            <a:r>
              <a:rPr lang="en-US" sz="1800" dirty="0" smtClean="0"/>
              <a:t>Media Playback</a:t>
            </a:r>
          </a:p>
          <a:p>
            <a:pPr marL="628650" lvl="1" indent="-285750">
              <a:tabLst>
                <a:tab pos="628650" algn="l"/>
              </a:tabLst>
            </a:pPr>
            <a:r>
              <a:rPr lang="en-US" sz="1800" dirty="0" smtClean="0"/>
              <a:t>Office Productivity</a:t>
            </a:r>
          </a:p>
          <a:p>
            <a:pPr marL="342900" indent="-342900"/>
            <a:r>
              <a:rPr lang="en-US" sz="2000" dirty="0" smtClean="0"/>
              <a:t>Evaluate impact of extensions </a:t>
            </a:r>
          </a:p>
          <a:p>
            <a:pPr marL="665149" lvl="1" indent="-342900"/>
            <a:r>
              <a:rPr lang="en-US" sz="1800" dirty="0" smtClean="0"/>
              <a:t>Clean install versus preinstall image</a:t>
            </a:r>
          </a:p>
          <a:p>
            <a:pPr marL="342900" indent="-342900"/>
            <a:r>
              <a:rPr lang="en-US" sz="2000" dirty="0" smtClean="0"/>
              <a:t>Evaluate power transition performance and reliability </a:t>
            </a:r>
          </a:p>
          <a:p>
            <a:pPr marL="628650" lvl="1" indent="-285750">
              <a:tabLst>
                <a:tab pos="628650" algn="l"/>
              </a:tabLst>
            </a:pPr>
            <a:r>
              <a:rPr lang="en-US" sz="1800" dirty="0" smtClean="0"/>
              <a:t>Enables users to extend battery life </a:t>
            </a:r>
          </a:p>
          <a:p>
            <a:endParaRPr lang="en-US" sz="20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09398"/>
          </a:xfrm>
        </p:spPr>
        <p:txBody>
          <a:bodyPr/>
          <a:lstStyle/>
          <a:p>
            <a:r>
              <a:rPr lang="en-US" sz="4400" dirty="0" smtClean="0"/>
              <a:t>Power Diagnostic Tools</a:t>
            </a:r>
            <a:endParaRPr lang="en-US" sz="4400" dirty="0"/>
          </a:p>
        </p:txBody>
      </p:sp>
      <p:sp>
        <p:nvSpPr>
          <p:cNvPr id="5" name="Content Placeholder 4"/>
          <p:cNvSpPr>
            <a:spLocks noGrp="1"/>
          </p:cNvSpPr>
          <p:nvPr>
            <p:ph idx="1"/>
          </p:nvPr>
        </p:nvSpPr>
        <p:spPr/>
        <p:txBody>
          <a:bodyPr/>
          <a:lstStyle/>
          <a:p>
            <a:endParaRPr lang="en-US"/>
          </a:p>
        </p:txBody>
      </p:sp>
      <p:graphicFrame>
        <p:nvGraphicFramePr>
          <p:cNvPr id="6" name="Content Placeholder 3"/>
          <p:cNvGraphicFramePr>
            <a:graphicFrameLocks/>
          </p:cNvGraphicFramePr>
          <p:nvPr/>
        </p:nvGraphicFramePr>
        <p:xfrm>
          <a:off x="0" y="934995"/>
          <a:ext cx="9144000" cy="5270524"/>
        </p:xfrm>
        <a:graphic>
          <a:graphicData uri="http://schemas.openxmlformats.org/drawingml/2006/table">
            <a:tbl>
              <a:tblPr firstRow="1" bandRow="1">
                <a:tableStyleId>{5C22544A-7EE6-4342-B048-85BDC9FD1C3A}</a:tableStyleId>
              </a:tblPr>
              <a:tblGrid>
                <a:gridCol w="1219200"/>
                <a:gridCol w="3429000"/>
                <a:gridCol w="2667000"/>
                <a:gridCol w="1828800"/>
              </a:tblGrid>
              <a:tr h="669931">
                <a:tc>
                  <a:txBody>
                    <a:bodyPr/>
                    <a:lstStyle/>
                    <a:p>
                      <a:pPr algn="ctr"/>
                      <a:r>
                        <a:rPr lang="en-US" sz="2000" dirty="0" smtClean="0">
                          <a:solidFill>
                            <a:schemeClr val="bg2"/>
                          </a:solidFill>
                          <a:effectLst>
                            <a:outerShdw blurRad="38100" dist="38100" dir="2700000" algn="tl">
                              <a:srgbClr val="000000">
                                <a:alpha val="43137"/>
                              </a:srgbClr>
                            </a:outerShdw>
                          </a:effectLst>
                          <a:latin typeface="Trebuchet MS" pitchFamily="34" charset="0"/>
                        </a:rPr>
                        <a:t>Tool</a:t>
                      </a:r>
                      <a:endParaRPr lang="en-US" sz="2000" dirty="0">
                        <a:solidFill>
                          <a:schemeClr val="bg2"/>
                        </a:solidFill>
                        <a:effectLst>
                          <a:outerShdw blurRad="38100" dist="38100" dir="2700000" algn="tl">
                            <a:srgbClr val="000000">
                              <a:alpha val="43137"/>
                            </a:srgbClr>
                          </a:outerShdw>
                        </a:effectLst>
                        <a:latin typeface="Trebuchet MS" pitchFamily="34" charset="0"/>
                      </a:endParaRPr>
                    </a:p>
                  </a:txBody>
                  <a:tcPr anchor="ctr"/>
                </a:tc>
                <a:tc>
                  <a:txBody>
                    <a:bodyPr/>
                    <a:lstStyle/>
                    <a:p>
                      <a:pPr algn="ctr"/>
                      <a:r>
                        <a:rPr lang="en-US" sz="2000" dirty="0" smtClean="0">
                          <a:solidFill>
                            <a:schemeClr val="bg2"/>
                          </a:solidFill>
                          <a:effectLst>
                            <a:outerShdw blurRad="38100" dist="38100" dir="2700000" algn="tl">
                              <a:srgbClr val="000000">
                                <a:alpha val="43137"/>
                              </a:srgbClr>
                            </a:outerShdw>
                          </a:effectLst>
                          <a:latin typeface="Trebuchet MS" pitchFamily="34" charset="0"/>
                        </a:rPr>
                        <a:t>Usage</a:t>
                      </a:r>
                      <a:endParaRPr lang="en-US" sz="2000" dirty="0">
                        <a:solidFill>
                          <a:schemeClr val="bg2"/>
                        </a:solidFill>
                        <a:effectLst>
                          <a:outerShdw blurRad="38100" dist="38100" dir="2700000" algn="tl">
                            <a:srgbClr val="000000">
                              <a:alpha val="43137"/>
                            </a:srgbClr>
                          </a:outerShdw>
                        </a:effectLst>
                        <a:latin typeface="Trebuchet MS" pitchFamily="34" charset="0"/>
                      </a:endParaRPr>
                    </a:p>
                  </a:txBody>
                  <a:tcPr anchor="ctr"/>
                </a:tc>
                <a:tc>
                  <a:txBody>
                    <a:bodyPr/>
                    <a:lstStyle/>
                    <a:p>
                      <a:pPr algn="ctr"/>
                      <a:r>
                        <a:rPr lang="en-US" sz="2000" dirty="0" smtClean="0">
                          <a:solidFill>
                            <a:schemeClr val="bg2"/>
                          </a:solidFill>
                          <a:effectLst>
                            <a:outerShdw blurRad="38100" dist="38100" dir="2700000" algn="tl">
                              <a:srgbClr val="000000">
                                <a:alpha val="43137"/>
                              </a:srgbClr>
                            </a:outerShdw>
                          </a:effectLst>
                          <a:latin typeface="Trebuchet MS" pitchFamily="34" charset="0"/>
                        </a:rPr>
                        <a:t>Availability</a:t>
                      </a:r>
                      <a:endParaRPr lang="en-US" sz="2000" dirty="0">
                        <a:solidFill>
                          <a:schemeClr val="bg2"/>
                        </a:solidFill>
                        <a:effectLst>
                          <a:outerShdw blurRad="38100" dist="38100" dir="2700000" algn="tl">
                            <a:srgbClr val="000000">
                              <a:alpha val="43137"/>
                            </a:srgbClr>
                          </a:outerShdw>
                        </a:effectLst>
                        <a:latin typeface="Trebuchet MS" pitchFamily="34" charset="0"/>
                      </a:endParaRPr>
                    </a:p>
                  </a:txBody>
                  <a:tcPr anchor="ctr"/>
                </a:tc>
                <a:tc>
                  <a:txBody>
                    <a:bodyPr/>
                    <a:lstStyle/>
                    <a:p>
                      <a:pPr algn="ctr"/>
                      <a:r>
                        <a:rPr lang="en-US" sz="2000" dirty="0" smtClean="0">
                          <a:solidFill>
                            <a:schemeClr val="bg2"/>
                          </a:solidFill>
                          <a:effectLst>
                            <a:outerShdw blurRad="38100" dist="38100" dir="2700000" algn="tl">
                              <a:srgbClr val="000000">
                                <a:alpha val="43137"/>
                              </a:srgbClr>
                            </a:outerShdw>
                          </a:effectLst>
                          <a:latin typeface="Trebuchet MS" pitchFamily="34" charset="0"/>
                        </a:rPr>
                        <a:t>Additional Information</a:t>
                      </a:r>
                      <a:endParaRPr lang="en-US" sz="2000" dirty="0">
                        <a:solidFill>
                          <a:schemeClr val="bg2"/>
                        </a:solidFill>
                        <a:effectLst>
                          <a:outerShdw blurRad="38100" dist="38100" dir="2700000" algn="tl">
                            <a:srgbClr val="000000">
                              <a:alpha val="43137"/>
                            </a:srgbClr>
                          </a:outerShdw>
                        </a:effectLst>
                        <a:latin typeface="Trebuchet MS" pitchFamily="34" charset="0"/>
                      </a:endParaRPr>
                    </a:p>
                  </a:txBody>
                  <a:tcPr anchor="ctr"/>
                </a:tc>
              </a:tr>
              <a:tr h="699059">
                <a:tc>
                  <a:txBody>
                    <a:bodyPr/>
                    <a:lstStyle/>
                    <a:p>
                      <a:pPr algn="ctr"/>
                      <a:r>
                        <a:rPr lang="en-US" sz="1600" b="1" dirty="0" err="1" smtClean="0">
                          <a:latin typeface="Trebuchet MS" pitchFamily="34" charset="0"/>
                        </a:rPr>
                        <a:t>PowerCfg</a:t>
                      </a:r>
                      <a:endParaRPr lang="en-US" sz="1600" b="1" dirty="0">
                        <a:latin typeface="Trebuchet MS" pitchFamily="34" charset="0"/>
                      </a:endParaRPr>
                    </a:p>
                  </a:txBody>
                  <a:tcPr anchor="ctr"/>
                </a:tc>
                <a:tc>
                  <a:txBody>
                    <a:bodyPr/>
                    <a:lstStyle/>
                    <a:p>
                      <a:pPr>
                        <a:buFont typeface="Arial" pitchFamily="34" charset="0"/>
                        <a:buChar char="•"/>
                      </a:pPr>
                      <a:r>
                        <a:rPr lang="en-US" sz="1400" dirty="0" smtClean="0">
                          <a:latin typeface="Trebuchet MS" pitchFamily="34" charset="0"/>
                        </a:rPr>
                        <a:t>  View,</a:t>
                      </a:r>
                      <a:r>
                        <a:rPr lang="en-US" sz="1400" baseline="0" dirty="0" smtClean="0">
                          <a:latin typeface="Trebuchet MS" pitchFamily="34" charset="0"/>
                        </a:rPr>
                        <a:t> m</a:t>
                      </a:r>
                      <a:r>
                        <a:rPr lang="en-US" sz="1400" dirty="0" smtClean="0">
                          <a:latin typeface="Trebuchet MS" pitchFamily="34" charset="0"/>
                        </a:rPr>
                        <a:t>odify</a:t>
                      </a:r>
                      <a:r>
                        <a:rPr lang="en-US" sz="1400" baseline="0" dirty="0" smtClean="0">
                          <a:latin typeface="Trebuchet MS" pitchFamily="34" charset="0"/>
                        </a:rPr>
                        <a:t> p</a:t>
                      </a:r>
                      <a:r>
                        <a:rPr lang="en-US" sz="1400" dirty="0" smtClean="0">
                          <a:latin typeface="Trebuchet MS" pitchFamily="34" charset="0"/>
                        </a:rPr>
                        <a:t>ower</a:t>
                      </a:r>
                      <a:r>
                        <a:rPr lang="en-US" sz="1400" baseline="0" dirty="0" smtClean="0">
                          <a:latin typeface="Trebuchet MS" pitchFamily="34" charset="0"/>
                        </a:rPr>
                        <a:t> plans and settings</a:t>
                      </a:r>
                    </a:p>
                    <a:p>
                      <a:pPr>
                        <a:buFont typeface="Arial" pitchFamily="34" charset="0"/>
                        <a:buChar char="•"/>
                      </a:pPr>
                      <a:r>
                        <a:rPr lang="en-US" sz="1400" baseline="0" dirty="0" smtClean="0">
                          <a:latin typeface="Trebuchet MS" pitchFamily="34" charset="0"/>
                        </a:rPr>
                        <a:t>  D</a:t>
                      </a:r>
                      <a:r>
                        <a:rPr lang="en-US" sz="1400" dirty="0" smtClean="0">
                          <a:latin typeface="Trebuchet MS" pitchFamily="34" charset="0"/>
                        </a:rPr>
                        <a:t>etect common energy efficiency   </a:t>
                      </a:r>
                    </a:p>
                    <a:p>
                      <a:pPr>
                        <a:buFont typeface="Arial" pitchFamily="34" charset="0"/>
                        <a:buNone/>
                      </a:pPr>
                      <a:r>
                        <a:rPr lang="en-US" sz="1400" dirty="0" smtClean="0">
                          <a:latin typeface="Trebuchet MS" pitchFamily="34" charset="0"/>
                        </a:rPr>
                        <a:t>   problems</a:t>
                      </a:r>
                      <a:endParaRPr lang="en-US" sz="2000" dirty="0">
                        <a:latin typeface="Trebuchet MS" pitchFamily="34" charset="0"/>
                      </a:endParaRPr>
                    </a:p>
                  </a:txBody>
                  <a:tcPr anchor="ctr"/>
                </a:tc>
                <a:tc>
                  <a:txBody>
                    <a:bodyPr/>
                    <a:lstStyle/>
                    <a:p>
                      <a:pPr algn="l"/>
                      <a:r>
                        <a:rPr lang="en-US" sz="1400" dirty="0" smtClean="0">
                          <a:latin typeface="Trebuchet MS" pitchFamily="34" charset="0"/>
                        </a:rPr>
                        <a:t>Inbox</a:t>
                      </a:r>
                      <a:r>
                        <a:rPr lang="en-US" sz="1400" baseline="0" dirty="0" smtClean="0">
                          <a:latin typeface="Trebuchet MS" pitchFamily="34" charset="0"/>
                        </a:rPr>
                        <a:t> with Windows 7</a:t>
                      </a:r>
                      <a:endParaRPr lang="en-US" sz="1400" dirty="0">
                        <a:latin typeface="Trebuchet MS" pitchFamily="34" charset="0"/>
                      </a:endParaRPr>
                    </a:p>
                  </a:txBody>
                  <a:tcPr/>
                </a:tc>
                <a:tc>
                  <a:txBody>
                    <a:bodyPr/>
                    <a:lstStyle/>
                    <a:p>
                      <a:endParaRPr lang="en-US" sz="1200" dirty="0">
                        <a:latin typeface="Trebuchet MS" pitchFamily="34" charset="0"/>
                      </a:endParaRPr>
                    </a:p>
                  </a:txBody>
                  <a:tcPr/>
                </a:tc>
              </a:tr>
              <a:tr h="1194225">
                <a:tc>
                  <a:txBody>
                    <a:bodyPr/>
                    <a:lstStyle/>
                    <a:p>
                      <a:pPr algn="ctr"/>
                      <a:r>
                        <a:rPr lang="en-US" sz="1600" b="1" dirty="0" err="1" smtClean="0">
                          <a:latin typeface="Trebuchet MS" pitchFamily="34" charset="0"/>
                        </a:rPr>
                        <a:t>XPerf</a:t>
                      </a:r>
                      <a:endParaRPr lang="en-US" sz="1600" b="1" dirty="0">
                        <a:latin typeface="Trebuchet MS" pitchFamily="34" charset="0"/>
                      </a:endParaRPr>
                    </a:p>
                  </a:txBody>
                  <a:tcPr anchor="ctr"/>
                </a:tc>
                <a:tc>
                  <a:txBody>
                    <a:bodyPr/>
                    <a:lstStyle/>
                    <a:p>
                      <a:pPr>
                        <a:buFont typeface="Arial" pitchFamily="34" charset="0"/>
                        <a:buChar char="•"/>
                      </a:pPr>
                      <a:r>
                        <a:rPr lang="en-US" sz="1400" dirty="0" smtClean="0">
                          <a:latin typeface="Trebuchet MS" pitchFamily="34" charset="0"/>
                        </a:rPr>
                        <a:t>  Analyze a wide range</a:t>
                      </a:r>
                      <a:r>
                        <a:rPr lang="en-US" sz="1400" baseline="0" dirty="0" smtClean="0">
                          <a:latin typeface="Trebuchet MS" pitchFamily="34" charset="0"/>
                        </a:rPr>
                        <a:t> of performance </a:t>
                      </a:r>
                    </a:p>
                    <a:p>
                      <a:pPr>
                        <a:buFont typeface="Arial" pitchFamily="34" charset="0"/>
                        <a:buNone/>
                      </a:pPr>
                      <a:r>
                        <a:rPr lang="en-US" sz="1400" baseline="0" dirty="0" smtClean="0">
                          <a:latin typeface="Trebuchet MS" pitchFamily="34" charset="0"/>
                        </a:rPr>
                        <a:t>   and energy efficiency related issues</a:t>
                      </a:r>
                    </a:p>
                    <a:p>
                      <a:pPr>
                        <a:buFont typeface="Arial" pitchFamily="34" charset="0"/>
                        <a:buChar char="•"/>
                      </a:pPr>
                      <a:r>
                        <a:rPr lang="en-US" sz="1400" baseline="0" dirty="0" smtClean="0">
                          <a:latin typeface="Trebuchet MS" pitchFamily="34" charset="0"/>
                        </a:rPr>
                        <a:t> Detailed focus on resource utilization </a:t>
                      </a:r>
                    </a:p>
                    <a:p>
                      <a:pPr>
                        <a:buFont typeface="Arial" pitchFamily="34" charset="0"/>
                        <a:buNone/>
                      </a:pPr>
                      <a:r>
                        <a:rPr lang="en-US" sz="1400" baseline="0" dirty="0" smtClean="0">
                          <a:latin typeface="Trebuchet MS" pitchFamily="34" charset="0"/>
                        </a:rPr>
                        <a:t>  (processor, disk, memory, etc.)</a:t>
                      </a:r>
                    </a:p>
                    <a:p>
                      <a:pPr>
                        <a:buFont typeface="Arial" pitchFamily="34" charset="0"/>
                        <a:buChar char="•"/>
                      </a:pPr>
                      <a:r>
                        <a:rPr lang="en-US" sz="1400" baseline="0" dirty="0" smtClean="0">
                          <a:latin typeface="Trebuchet MS" pitchFamily="34" charset="0"/>
                        </a:rPr>
                        <a:t> Graphical and text views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rebuchet MS" pitchFamily="34" charset="0"/>
                        </a:rPr>
                        <a:t>Windows Performance Tool Kit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 </a:t>
                      </a:r>
                    </a:p>
                  </a:txBody>
                  <a:tcPr>
                    <a:solidFill>
                      <a:schemeClr val="accent1">
                        <a:tint val="20000"/>
                      </a:schemeClr>
                    </a:solidFill>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100" dirty="0" smtClean="0">
                          <a:latin typeface="Trebuchet MS" pitchFamily="34" charset="0"/>
                        </a:rPr>
                        <a:t>http://msdn.microsoft.com/en-us/library/cc305218.aspx</a:t>
                      </a:r>
                    </a:p>
                    <a:p>
                      <a:endParaRPr lang="en-US" sz="120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itchFamily="34" charset="0"/>
                        </a:rPr>
                        <a:t>Questions: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itchFamily="34" charset="0"/>
                        </a:rPr>
                        <a:t>wperfkt@microsoft.com</a:t>
                      </a:r>
                    </a:p>
                  </a:txBody>
                  <a:tcPr/>
                </a:tc>
              </a:tr>
              <a:tr h="1106843">
                <a:tc>
                  <a:txBody>
                    <a:bodyPr/>
                    <a:lstStyle/>
                    <a:p>
                      <a:pPr algn="ctr"/>
                      <a:r>
                        <a:rPr lang="en-US" sz="1600" b="1" dirty="0" err="1" smtClean="0">
                          <a:latin typeface="Trebuchet MS" pitchFamily="34" charset="0"/>
                        </a:rPr>
                        <a:t>XbootMgr</a:t>
                      </a:r>
                      <a:endParaRPr lang="en-US" sz="1600" b="1" dirty="0">
                        <a:latin typeface="Trebuchet MS" pitchFamily="34" charset="0"/>
                      </a:endParaRPr>
                    </a:p>
                  </a:txBody>
                  <a:tcPr anchor="ctr"/>
                </a:tc>
                <a:tc>
                  <a:txBody>
                    <a:bodyPr/>
                    <a:lstStyle/>
                    <a:p>
                      <a:pPr>
                        <a:buFont typeface="Arial" pitchFamily="34" charset="0"/>
                        <a:buChar char="•"/>
                      </a:pPr>
                      <a:r>
                        <a:rPr lang="en-US" sz="1400" dirty="0" smtClean="0">
                          <a:latin typeface="Trebuchet MS" pitchFamily="34" charset="0"/>
                        </a:rPr>
                        <a:t>  Exercises</a:t>
                      </a:r>
                      <a:r>
                        <a:rPr lang="en-US" sz="1400" baseline="0" dirty="0" smtClean="0">
                          <a:latin typeface="Trebuchet MS" pitchFamily="34" charset="0"/>
                        </a:rPr>
                        <a:t> power transitions </a:t>
                      </a:r>
                    </a:p>
                    <a:p>
                      <a:pPr>
                        <a:buFont typeface="Arial" pitchFamily="34" charset="0"/>
                        <a:buChar char="•"/>
                      </a:pPr>
                      <a:r>
                        <a:rPr lang="en-US" sz="1400" baseline="0" dirty="0" smtClean="0">
                          <a:latin typeface="Trebuchet MS" pitchFamily="34" charset="0"/>
                        </a:rPr>
                        <a:t>  Tracing capability during transitions to </a:t>
                      </a:r>
                    </a:p>
                    <a:p>
                      <a:pPr>
                        <a:buFont typeface="Arial" pitchFamily="34" charset="0"/>
                        <a:buNone/>
                      </a:pPr>
                      <a:r>
                        <a:rPr lang="en-US" sz="1400" baseline="0" dirty="0" smtClean="0">
                          <a:latin typeface="Trebuchet MS" pitchFamily="34" charset="0"/>
                        </a:rPr>
                        <a:t>   analyze problems in detail</a:t>
                      </a:r>
                    </a:p>
                    <a:p>
                      <a:pPr>
                        <a:buFont typeface="Arial" pitchFamily="34" charset="0"/>
                        <a:buChar char="•"/>
                      </a:pPr>
                      <a:r>
                        <a:rPr lang="en-US" sz="1400" baseline="0" dirty="0" smtClean="0">
                          <a:latin typeface="Trebuchet MS" pitchFamily="34" charset="0"/>
                        </a:rPr>
                        <a:t>  Includes system pre-conditioning </a:t>
                      </a:r>
                    </a:p>
                    <a:p>
                      <a:pPr>
                        <a:buFont typeface="Arial" pitchFamily="34" charset="0"/>
                        <a:buNone/>
                      </a:pPr>
                      <a:r>
                        <a:rPr lang="en-US" sz="1400" baseline="0" dirty="0" smtClean="0">
                          <a:latin typeface="Trebuchet MS" pitchFamily="34" charset="0"/>
                        </a:rPr>
                        <a:t>   capability</a:t>
                      </a:r>
                      <a:endParaRPr lang="en-US" sz="1400" dirty="0">
                        <a:latin typeface="Trebuchet MS" pitchFamily="34" charset="0"/>
                      </a:endParaRPr>
                    </a:p>
                  </a:txBody>
                  <a:tcPr anchor="ctr"/>
                </a:tc>
                <a:tc>
                  <a:txBody>
                    <a:bodyPr/>
                    <a:lstStyle/>
                    <a:p>
                      <a:pPr algn="l"/>
                      <a:r>
                        <a:rPr lang="en-US" sz="1400" baseline="0" dirty="0" smtClean="0">
                          <a:latin typeface="Trebuchet MS" pitchFamily="34" charset="0"/>
                        </a:rPr>
                        <a:t>Windows Performance Tool Kit</a:t>
                      </a:r>
                    </a:p>
                    <a:p>
                      <a:pPr algn="l"/>
                      <a:endParaRPr lang="en-US" sz="1400" baseline="0" dirty="0" smtClean="0">
                        <a:latin typeface="Trebuchet MS" pitchFamily="34" charset="0"/>
                      </a:endParaRPr>
                    </a:p>
                    <a:p>
                      <a:pPr marL="0" marR="0" indent="0" algn="l" defTabSz="761940" rtl="0" eaLnBrk="1" fontAlgn="auto" latinLnBrk="0" hangingPunct="1">
                        <a:lnSpc>
                          <a:spcPct val="100000"/>
                        </a:lnSpc>
                        <a:spcBef>
                          <a:spcPts val="0"/>
                        </a:spcBef>
                        <a:spcAft>
                          <a:spcPts val="0"/>
                        </a:spcAft>
                        <a:buClrTx/>
                        <a:buSzTx/>
                        <a:buFontTx/>
                        <a:buNone/>
                        <a:tabLst/>
                        <a:defRPr/>
                      </a:pPr>
                      <a:endParaRPr lang="en-US" sz="1400" dirty="0">
                        <a:latin typeface="Trebuchet MS" pitchFamily="34" charset="0"/>
                      </a:endParaRPr>
                    </a:p>
                  </a:txBody>
                  <a:tcPr/>
                </a:tc>
                <a:tc>
                  <a:txBody>
                    <a:bodyPr/>
                    <a:lstStyle/>
                    <a:p>
                      <a:r>
                        <a:rPr lang="en-US" sz="1100" dirty="0" smtClean="0">
                          <a:latin typeface="Trebuchet MS" pitchFamily="34" charset="0"/>
                        </a:rPr>
                        <a:t>http://msdn.microsoft.com/en-us/library/cc526988.aspx</a:t>
                      </a:r>
                    </a:p>
                    <a:p>
                      <a:endParaRPr lang="en-US" sz="1200" dirty="0">
                        <a:solidFill>
                          <a:srgbClr val="0070C0"/>
                        </a:solidFill>
                        <a:latin typeface="Trebuchet MS" pitchFamily="34" charset="0"/>
                      </a:endParaRPr>
                    </a:p>
                  </a:txBody>
                  <a:tcPr/>
                </a:tc>
              </a:tr>
              <a:tr h="1485499">
                <a:tc>
                  <a:txBody>
                    <a:bodyPr/>
                    <a:lstStyle/>
                    <a:p>
                      <a:pPr algn="ctr"/>
                      <a:r>
                        <a:rPr lang="en-US" sz="1600" b="1" dirty="0" err="1" smtClean="0">
                          <a:latin typeface="Trebuchet MS" pitchFamily="34" charset="0"/>
                        </a:rPr>
                        <a:t>PwrTest</a:t>
                      </a:r>
                      <a:endParaRPr lang="en-US" sz="1600" b="1" dirty="0">
                        <a:latin typeface="Trebuchet MS" pitchFamily="34" charset="0"/>
                      </a:endParaRPr>
                    </a:p>
                  </a:txBody>
                  <a:tcPr anchor="ctr"/>
                </a:tc>
                <a:tc>
                  <a:txBody>
                    <a:bodyPr/>
                    <a:lstStyle/>
                    <a:p>
                      <a:pPr>
                        <a:buFont typeface="Arial" pitchFamily="34" charset="0"/>
                        <a:buChar char="•"/>
                      </a:pPr>
                      <a:r>
                        <a:rPr lang="en-US" sz="1400" dirty="0" smtClean="0">
                          <a:latin typeface="Trebuchet MS" pitchFamily="34" charset="0"/>
                        </a:rPr>
                        <a:t>  Exercises</a:t>
                      </a:r>
                      <a:r>
                        <a:rPr lang="en-US" sz="1400" baseline="0" dirty="0" smtClean="0">
                          <a:latin typeface="Trebuchet MS" pitchFamily="34" charset="0"/>
                        </a:rPr>
                        <a:t> sleep and resume transitions</a:t>
                      </a:r>
                    </a:p>
                    <a:p>
                      <a:pPr>
                        <a:buFont typeface="Arial" pitchFamily="34" charset="0"/>
                        <a:buChar char="•"/>
                      </a:pPr>
                      <a:r>
                        <a:rPr lang="en-US" sz="1400" baseline="0" dirty="0" smtClean="0">
                          <a:latin typeface="Trebuchet MS" pitchFamily="34" charset="0"/>
                        </a:rPr>
                        <a:t>  View per-driver resume delays</a:t>
                      </a:r>
                    </a:p>
                    <a:p>
                      <a:pPr>
                        <a:buFont typeface="Arial" pitchFamily="34" charset="0"/>
                        <a:buChar char="•"/>
                      </a:pPr>
                      <a:r>
                        <a:rPr lang="en-US" sz="1400" baseline="0" dirty="0" smtClean="0">
                          <a:latin typeface="Trebuchet MS" pitchFamily="34" charset="0"/>
                        </a:rPr>
                        <a:t>  View processor power management,     </a:t>
                      </a:r>
                    </a:p>
                    <a:p>
                      <a:pPr>
                        <a:buFont typeface="Arial" pitchFamily="34" charset="0"/>
                        <a:buNone/>
                      </a:pPr>
                      <a:r>
                        <a:rPr lang="en-US" sz="1400" baseline="0" dirty="0" smtClean="0">
                          <a:latin typeface="Trebuchet MS" pitchFamily="34" charset="0"/>
                        </a:rPr>
                        <a:t>    battery, and system power        </a:t>
                      </a:r>
                    </a:p>
                    <a:p>
                      <a:pPr>
                        <a:buFont typeface="Arial" pitchFamily="34" charset="0"/>
                        <a:buNone/>
                      </a:pPr>
                      <a:r>
                        <a:rPr lang="en-US" sz="1400" baseline="0" dirty="0" smtClean="0">
                          <a:latin typeface="Trebuchet MS" pitchFamily="34" charset="0"/>
                        </a:rPr>
                        <a:t>    management  information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Windows Driver Kit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itchFamily="34" charset="0"/>
                        </a:rPr>
                        <a:t>http://www.microsoft.com/whdc/DevTools/WDK/WDKpkg.mspx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60000"/>
                            <a:lumOff val="40000"/>
                          </a:schemeClr>
                        </a:solidFill>
                        <a:latin typeface="Trebuchet MS" pitchFamily="34" charset="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rebuchet MS" pitchFamily="34" charset="0"/>
                        </a:rPr>
                        <a:t>http://msdn.microsoft.com/en-us/library/cc526988.aspx</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1052596"/>
          </a:xfrm>
        </p:spPr>
        <p:txBody>
          <a:bodyPr/>
          <a:lstStyle/>
          <a:p>
            <a:r>
              <a:rPr sz="4400" smtClean="0"/>
              <a:t>Windows 7 DVD Power Consumption</a:t>
            </a:r>
            <a:r>
              <a:rPr smtClean="0"/>
              <a:t/>
            </a:r>
            <a:br>
              <a:rPr smtClean="0"/>
            </a:br>
            <a:r>
              <a:rPr sz="3200" smtClean="0">
                <a:solidFill>
                  <a:schemeClr val="accent1"/>
                </a:solidFill>
              </a:rPr>
              <a:t>Centrino 2 System</a:t>
            </a:r>
            <a:endParaRPr lang="en-US" dirty="0">
              <a:solidFill>
                <a:schemeClr val="accent1"/>
              </a:solidFill>
            </a:endParaRPr>
          </a:p>
        </p:txBody>
      </p:sp>
      <p:graphicFrame>
        <p:nvGraphicFramePr>
          <p:cNvPr id="7" name="Content Placeholder 6"/>
          <p:cNvGraphicFramePr>
            <a:graphicFrameLocks noGrp="1"/>
          </p:cNvGraphicFramePr>
          <p:nvPr>
            <p:ph sz="half" idx="2"/>
          </p:nvPr>
        </p:nvGraphicFramePr>
        <p:xfrm>
          <a:off x="4505738" y="1219200"/>
          <a:ext cx="4638261" cy="487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nvGraphicFramePr>
        <p:xfrm>
          <a:off x="0" y="1251227"/>
          <a:ext cx="4532244" cy="47652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33670" y="1921565"/>
            <a:ext cx="1066318"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18.35</a:t>
            </a:r>
          </a:p>
        </p:txBody>
      </p:sp>
      <p:sp>
        <p:nvSpPr>
          <p:cNvPr id="10" name="TextBox 9"/>
          <p:cNvSpPr txBox="1"/>
          <p:nvPr/>
        </p:nvSpPr>
        <p:spPr>
          <a:xfrm>
            <a:off x="2193235" y="2352260"/>
            <a:ext cx="1066318"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15.97</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3710609" y="7222435"/>
            <a:ext cx="4399721" cy="5693866"/>
          </a:xfrm>
          <a:prstGeom prst="rect">
            <a:avLst/>
          </a:prstGeom>
          <a:noFill/>
        </p:spPr>
        <p:txBody>
          <a:bodyPr wrap="squar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useBgFill="1">
        <p:nvSpPr>
          <p:cNvPr id="13" name="TextBox 12"/>
          <p:cNvSpPr txBox="1"/>
          <p:nvPr/>
        </p:nvSpPr>
        <p:spPr>
          <a:xfrm>
            <a:off x="4678017" y="1094409"/>
            <a:ext cx="4465983" cy="4832092"/>
          </a:xfrm>
          <a:prstGeom prst="rect">
            <a:avLst/>
          </a:prstGeom>
        </p:spPr>
        <p:txBody>
          <a:bodyPr wrap="squar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5395323"/>
          </a:xfrm>
        </p:spPr>
        <p:txBody>
          <a:bodyPr/>
          <a:lstStyle/>
          <a:p>
            <a:r>
              <a:rPr lang="en-US" sz="2800" dirty="0" smtClean="0"/>
              <a:t>Approach energy efficiency at a platform level</a:t>
            </a:r>
          </a:p>
          <a:p>
            <a:pPr marL="800100" lvl="1" indent="-400050"/>
            <a:r>
              <a:rPr lang="en-US" sz="2400" dirty="0" smtClean="0"/>
              <a:t>Ensure devices support low power modes</a:t>
            </a:r>
          </a:p>
          <a:p>
            <a:pPr marL="800100" lvl="1" indent="-400050"/>
            <a:r>
              <a:rPr lang="en-US" sz="2400" dirty="0" smtClean="0"/>
              <a:t>Evaluate impact of extensions</a:t>
            </a:r>
          </a:p>
          <a:p>
            <a:pPr marL="800100" lvl="1" indent="-400050"/>
            <a:r>
              <a:rPr lang="en-US" sz="2400" dirty="0" smtClean="0"/>
              <a:t>Focus on Idle resource utilization</a:t>
            </a:r>
          </a:p>
          <a:p>
            <a:r>
              <a:rPr lang="en-US" sz="2800" dirty="0" smtClean="0"/>
              <a:t>Eliminate all periodic activity on the system</a:t>
            </a:r>
          </a:p>
          <a:p>
            <a:pPr marL="800100" lvl="1" indent="-400050"/>
            <a:r>
              <a:rPr lang="en-US" sz="2400" dirty="0" smtClean="0"/>
              <a:t>Coalesce when periodic activity is unavoidable</a:t>
            </a:r>
          </a:p>
          <a:p>
            <a:r>
              <a:rPr lang="en-US" sz="2800" dirty="0" smtClean="0"/>
              <a:t>Begin validating Windows 7 energy efficiency</a:t>
            </a:r>
          </a:p>
          <a:p>
            <a:pPr marL="800100" lvl="1" indent="-400050"/>
            <a:r>
              <a:rPr lang="en-US" sz="2400" dirty="0" smtClean="0"/>
              <a:t>Use </a:t>
            </a:r>
            <a:r>
              <a:rPr lang="en-US" sz="2400" dirty="0" err="1" smtClean="0"/>
              <a:t>Xperf</a:t>
            </a:r>
            <a:r>
              <a:rPr lang="en-US" sz="2400" dirty="0" smtClean="0"/>
              <a:t> to help optimize your platforms</a:t>
            </a:r>
          </a:p>
          <a:p>
            <a:endParaRPr lang="en-US" sz="2800" dirty="0" smtClean="0"/>
          </a:p>
          <a:p>
            <a:pPr lvl="1"/>
            <a:endParaRPr lang="en-US" sz="2400" dirty="0" smtClean="0"/>
          </a:p>
          <a:p>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Windows 7 Energy Efficiency Approach</a:t>
            </a:r>
            <a:endParaRPr lang="en-US" sz="4000" dirty="0"/>
          </a:p>
        </p:txBody>
      </p:sp>
      <p:sp>
        <p:nvSpPr>
          <p:cNvPr id="3" name="Content Placeholder 2"/>
          <p:cNvSpPr>
            <a:spLocks noGrp="1"/>
          </p:cNvSpPr>
          <p:nvPr>
            <p:ph idx="1"/>
          </p:nvPr>
        </p:nvSpPr>
        <p:spPr>
          <a:xfrm>
            <a:off x="376238" y="1417638"/>
            <a:ext cx="8380412" cy="5330690"/>
          </a:xfrm>
        </p:spPr>
        <p:txBody>
          <a:bodyPr/>
          <a:lstStyle/>
          <a:p>
            <a:pPr marL="457200" indent="-457200"/>
            <a:r>
              <a:rPr lang="en-US" dirty="0" smtClean="0"/>
              <a:t>Deep focus on Idle</a:t>
            </a:r>
          </a:p>
          <a:p>
            <a:pPr marL="457200" indent="-457200"/>
            <a:r>
              <a:rPr lang="en-US" dirty="0" smtClean="0"/>
              <a:t>Core infrastructure investments which span across scenarios</a:t>
            </a:r>
          </a:p>
          <a:p>
            <a:pPr marL="457200" indent="-457200"/>
            <a:r>
              <a:rPr lang="en-US" dirty="0" smtClean="0"/>
              <a:t>Deep analysis and optimizations for key customer scenarios</a:t>
            </a:r>
          </a:p>
          <a:p>
            <a:pPr marL="457200" indent="-457200"/>
            <a:r>
              <a:rPr lang="en-US" dirty="0" smtClean="0"/>
              <a:t>Drive energy efficiency across Windows ecosystem</a:t>
            </a:r>
          </a:p>
          <a:p>
            <a:pPr lvl="1"/>
            <a:endParaRPr lang="en-US" dirty="0" smtClean="0"/>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74062" cy="4868512"/>
          </a:xfrm>
        </p:spPr>
        <p:txBody>
          <a:bodyPr/>
          <a:lstStyle/>
          <a:p>
            <a:pPr marL="342900" indent="-342900"/>
            <a:r>
              <a:rPr lang="en-US" sz="2000" dirty="0" smtClean="0"/>
              <a:t>Web Resources</a:t>
            </a:r>
          </a:p>
          <a:p>
            <a:pPr marL="742950" lvl="1" indent="-355600"/>
            <a:r>
              <a:rPr lang="en-US" sz="1800" dirty="0" smtClean="0"/>
              <a:t>Energy Efficiency Portal </a:t>
            </a:r>
            <a:r>
              <a:rPr lang="en-US" sz="1800" dirty="0" smtClean="0">
                <a:hlinkClick r:id="rId3"/>
              </a:rPr>
              <a:t>http://www.microsoft.com/whdc/system/pnppwr/mobilepwr.mspx</a:t>
            </a:r>
            <a:r>
              <a:rPr lang="en-US" sz="1800" dirty="0" smtClean="0"/>
              <a:t> </a:t>
            </a:r>
          </a:p>
          <a:p>
            <a:pPr marL="742950" lvl="1" indent="-355600"/>
            <a:r>
              <a:rPr lang="en-US" sz="1800" dirty="0" smtClean="0"/>
              <a:t>Battery Life Solutions Guide </a:t>
            </a:r>
            <a:r>
              <a:rPr lang="en-US" sz="1800" dirty="0" smtClean="0">
                <a:hlinkClick r:id="rId4"/>
              </a:rPr>
              <a:t>http://www.microsoft.com/whdc/system/pnppwr/mobile_bat.mspx#</a:t>
            </a:r>
            <a:endParaRPr lang="en-US" sz="1800" dirty="0" smtClean="0"/>
          </a:p>
          <a:p>
            <a:pPr marL="742950" lvl="1" indent="-355600"/>
            <a:r>
              <a:rPr lang="en-US" sz="1800" dirty="0" smtClean="0"/>
              <a:t>Windows Performance Toolkit </a:t>
            </a:r>
            <a:r>
              <a:rPr lang="en-US" sz="1800" dirty="0" smtClean="0">
                <a:hlinkClick r:id="rId5"/>
              </a:rPr>
              <a:t>http://www.microsoft.com/whdc/system/sysperf/perftools.mspx</a:t>
            </a:r>
            <a:r>
              <a:rPr lang="en-US" sz="1800" dirty="0" smtClean="0"/>
              <a:t> </a:t>
            </a:r>
          </a:p>
          <a:p>
            <a:pPr marL="342900" indent="-342900"/>
            <a:r>
              <a:rPr lang="en-US" sz="2000" dirty="0" smtClean="0"/>
              <a:t>Related Sessions</a:t>
            </a:r>
          </a:p>
          <a:p>
            <a:pPr marL="742950" lvl="1" indent="-355600"/>
            <a:r>
              <a:rPr lang="en-US" sz="1800" dirty="0" smtClean="0"/>
              <a:t>COR-T540 “Windows 7 Power Management Overview”</a:t>
            </a:r>
          </a:p>
          <a:p>
            <a:pPr marL="742950" lvl="1" indent="-355600"/>
            <a:r>
              <a:rPr lang="en-US" sz="1800" dirty="0" smtClean="0"/>
              <a:t>COR-C622 “Discussion: Windows 7 Power Management”</a:t>
            </a:r>
          </a:p>
          <a:p>
            <a:pPr marL="742950" lvl="1" indent="-355600"/>
            <a:r>
              <a:rPr lang="en-US" sz="1800" dirty="0" smtClean="0"/>
              <a:t>COR-C633 “Microsoft Tools for Energy Efficiency Diagnostics”</a:t>
            </a:r>
          </a:p>
          <a:p>
            <a:pPr marL="342900" indent="-342900"/>
            <a:r>
              <a:rPr lang="en-US" sz="2000" dirty="0" smtClean="0"/>
              <a:t>Email Address</a:t>
            </a:r>
          </a:p>
          <a:p>
            <a:pPr marL="742950" lvl="1" indent="-355600">
              <a:buNone/>
            </a:pPr>
            <a:r>
              <a:rPr lang="en-US" sz="1800" dirty="0" smtClean="0">
                <a:hlinkClick r:id="rId6"/>
              </a:rPr>
              <a:t>energye@microsoft.com</a:t>
            </a:r>
            <a:r>
              <a:rPr lang="en-US" sz="1800" dirty="0" smtClean="0"/>
              <a:t/>
            </a:r>
            <a:br>
              <a:rPr lang="en-US" sz="1800" dirty="0" smtClean="0"/>
            </a:br>
            <a:endParaRPr lang="en-US" sz="1800"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048000"/>
            <a:ext cx="8380412"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Backup</a:t>
            </a: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Hardware Configuration</a:t>
            </a:r>
          </a:p>
        </p:txBody>
      </p:sp>
      <p:graphicFrame>
        <p:nvGraphicFramePr>
          <p:cNvPr id="65637" name="Group 101"/>
          <p:cNvGraphicFramePr>
            <a:graphicFrameLocks noGrp="1"/>
          </p:cNvGraphicFramePr>
          <p:nvPr>
            <p:ph idx="1"/>
          </p:nvPr>
        </p:nvGraphicFramePr>
        <p:xfrm>
          <a:off x="457200" y="1143000"/>
          <a:ext cx="8237538" cy="3291840"/>
        </p:xfrm>
        <a:graphic>
          <a:graphicData uri="http://schemas.openxmlformats.org/drawingml/2006/table">
            <a:tbl>
              <a:tblPr/>
              <a:tblGrid>
                <a:gridCol w="2151063"/>
                <a:gridCol w="6086475"/>
              </a:tblGrid>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Platform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Pillar Rock CRB – DDR2 SL2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CPU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Intel® Core Duo™ Mobile Processor(</a:t>
                      </a:r>
                      <a:r>
                        <a:rPr kumimoji="0" lang="en-US" sz="1200" b="1" i="0" u="none" strike="noStrike" cap="none" normalizeH="0" baseline="0" dirty="0" smtClean="0">
                          <a:ln>
                            <a:noFill/>
                          </a:ln>
                          <a:solidFill>
                            <a:schemeClr val="tx1"/>
                          </a:solidFill>
                          <a:effectLst/>
                          <a:latin typeface="Verdana" pitchFamily="34" charset="0"/>
                        </a:rPr>
                        <a:t>2.53GHz</a:t>
                      </a:r>
                      <a:r>
                        <a:rPr kumimoji="0" lang="en-US" sz="1200" b="0" i="0" u="none" strike="noStrike" cap="none" normalizeH="0" baseline="0" dirty="0" smtClean="0">
                          <a:ln>
                            <a:noFill/>
                          </a:ln>
                          <a:solidFill>
                            <a:schemeClr val="tx1"/>
                          </a:solidFill>
                          <a:effectLst/>
                          <a:latin typeface="Verdan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Chipset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Intel® GM45 Express Chipset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Power Supply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AC Brick and Battery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Memory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2GB (2x1GB) DDR2 800MHz CL5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HDD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Hitachi HTS722016K9SA00 – 160GB SATA 7200RPM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ODD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Samsung TS-L633 – DVD-RW/CD-RW Slimline SATA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Graphics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Intel® GM45 integrated graphics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Display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LVDS panel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GbE 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Intel® 82567 Gigabit Network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smtClean="0">
                          <a:ln>
                            <a:noFill/>
                          </a:ln>
                          <a:solidFill>
                            <a:schemeClr val="tx1"/>
                          </a:solidFill>
                          <a:effectLst/>
                          <a:latin typeface="Verdana" pitchFamily="34" charset="0"/>
                        </a:rPr>
                        <a:t>Wireless 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Intel® </a:t>
                      </a:r>
                      <a:r>
                        <a:rPr kumimoji="0" lang="en-US" sz="1200" b="0" i="0" u="none" strike="noStrike" cap="none" normalizeH="0" baseline="0" dirty="0" err="1" smtClean="0">
                          <a:ln>
                            <a:noFill/>
                          </a:ln>
                          <a:solidFill>
                            <a:schemeClr val="tx1"/>
                          </a:solidFill>
                          <a:effectLst/>
                          <a:latin typeface="Verdana" pitchFamily="34" charset="0"/>
                        </a:rPr>
                        <a:t>WiFi</a:t>
                      </a:r>
                      <a:r>
                        <a:rPr kumimoji="0" lang="en-US" sz="1200" b="0" i="0" u="none" strike="noStrike" cap="none" normalizeH="0" baseline="0" dirty="0" smtClean="0">
                          <a:ln>
                            <a:noFill/>
                          </a:ln>
                          <a:solidFill>
                            <a:schemeClr val="tx1"/>
                          </a:solidFill>
                          <a:effectLst/>
                          <a:latin typeface="Verdana" pitchFamily="34" charset="0"/>
                        </a:rPr>
                        <a:t> Link 5300AGN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Robson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Tx/>
                        <a:buNone/>
                        <a:tabLst>
                          <a:tab pos="236538" algn="l"/>
                        </a:tabLst>
                      </a:pPr>
                      <a:r>
                        <a:rPr kumimoji="0" lang="en-US" sz="1200" b="0" i="0" u="none" strike="noStrike" cap="none" normalizeH="0" baseline="0" dirty="0" smtClean="0">
                          <a:ln>
                            <a:noFill/>
                          </a:ln>
                          <a:solidFill>
                            <a:schemeClr val="tx1"/>
                          </a:solidFill>
                          <a:effectLst/>
                          <a:latin typeface="Verdana" pitchFamily="34" charset="0"/>
                        </a:rPr>
                        <a:t>BergLake2 2GB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455613" y="168275"/>
            <a:ext cx="8237537" cy="664797"/>
          </a:xfrm>
        </p:spPr>
        <p:txBody>
          <a:bodyPr/>
          <a:lstStyle/>
          <a:p>
            <a:r>
              <a:rPr lang="en-US" dirty="0" smtClean="0"/>
              <a:t>USB2 Interrupt </a:t>
            </a:r>
            <a:r>
              <a:rPr lang="en-US" dirty="0"/>
              <a:t>Alignment</a:t>
            </a:r>
          </a:p>
        </p:txBody>
      </p:sp>
      <p:sp>
        <p:nvSpPr>
          <p:cNvPr id="503811" name="Rectangle 3"/>
          <p:cNvSpPr>
            <a:spLocks noGrp="1" noChangeArrowheads="1"/>
          </p:cNvSpPr>
          <p:nvPr>
            <p:ph type="body" idx="1"/>
          </p:nvPr>
        </p:nvSpPr>
        <p:spPr>
          <a:xfrm>
            <a:off x="304800" y="1066800"/>
            <a:ext cx="8237537" cy="5334000"/>
          </a:xfrm>
        </p:spPr>
        <p:txBody>
          <a:bodyPr>
            <a:normAutofit/>
          </a:bodyPr>
          <a:lstStyle/>
          <a:p>
            <a:pPr marL="342900" indent="-342900">
              <a:lnSpc>
                <a:spcPct val="90000"/>
              </a:lnSpc>
            </a:pPr>
            <a:r>
              <a:rPr lang="en-US" sz="2000" b="1" dirty="0"/>
              <a:t>Interrupts are generated whenever a Transfer is completed </a:t>
            </a:r>
          </a:p>
          <a:p>
            <a:pPr marL="742950" lvl="1" indent="-355600">
              <a:lnSpc>
                <a:spcPct val="90000"/>
              </a:lnSpc>
            </a:pPr>
            <a:r>
              <a:rPr lang="en-US" sz="1800" dirty="0"/>
              <a:t>For networking type device, transfer size is dependent on network packet size. Cannot be made large like storage devices</a:t>
            </a:r>
          </a:p>
          <a:p>
            <a:pPr marL="342900" indent="-342900">
              <a:lnSpc>
                <a:spcPct val="90000"/>
              </a:lnSpc>
            </a:pPr>
            <a:r>
              <a:rPr lang="en-US" sz="2000" b="1" dirty="0"/>
              <a:t>EHCI Interrupt threshold register is typically set at 125usec</a:t>
            </a:r>
          </a:p>
          <a:p>
            <a:pPr marL="742950" lvl="1" indent="-355600">
              <a:lnSpc>
                <a:spcPct val="90000"/>
              </a:lnSpc>
            </a:pPr>
            <a:r>
              <a:rPr lang="en-US" sz="1800" dirty="0"/>
              <a:t>Setting to higher values may impact performance of some devices</a:t>
            </a:r>
          </a:p>
          <a:p>
            <a:pPr marL="742950" lvl="1" indent="-355600">
              <a:lnSpc>
                <a:spcPct val="90000"/>
              </a:lnSpc>
            </a:pPr>
            <a:r>
              <a:rPr lang="en-US" sz="1800" dirty="0"/>
              <a:t>Interrupt alignment in &gt;125usec window cannot be done at host controller</a:t>
            </a:r>
          </a:p>
          <a:p>
            <a:pPr marL="342900" indent="-342900">
              <a:lnSpc>
                <a:spcPct val="90000"/>
              </a:lnSpc>
            </a:pPr>
            <a:r>
              <a:rPr lang="en-US" sz="2000" b="1" dirty="0"/>
              <a:t>Buffer and move data between host and device in bursts</a:t>
            </a:r>
          </a:p>
          <a:p>
            <a:pPr marL="742950" lvl="1" indent="-355600">
              <a:lnSpc>
                <a:spcPct val="90000"/>
              </a:lnSpc>
            </a:pPr>
            <a:r>
              <a:rPr lang="en-US" sz="1800" dirty="0"/>
              <a:t>In today’s platforms, devices respond to a Bulk IN token with data as data becomes available </a:t>
            </a:r>
          </a:p>
          <a:p>
            <a:pPr marL="971550" lvl="2" indent="-228600">
              <a:lnSpc>
                <a:spcPct val="90000"/>
              </a:lnSpc>
            </a:pPr>
            <a:r>
              <a:rPr lang="en-US" sz="1600" dirty="0"/>
              <a:t>Generates frequent memory accesses and interrupts</a:t>
            </a:r>
          </a:p>
          <a:p>
            <a:pPr marL="742950" lvl="1" indent="-355600">
              <a:lnSpc>
                <a:spcPct val="90000"/>
              </a:lnSpc>
            </a:pPr>
            <a:r>
              <a:rPr lang="en-US" sz="1800" dirty="0"/>
              <a:t>Device buffering will not only reduce frequent memory accesses but will also bring the host processor out of low power states less frequently</a:t>
            </a:r>
          </a:p>
        </p:txBody>
      </p:sp>
      <p:grpSp>
        <p:nvGrpSpPr>
          <p:cNvPr id="2" name="Group 3"/>
          <p:cNvGrpSpPr/>
          <p:nvPr/>
        </p:nvGrpSpPr>
        <p:grpSpPr>
          <a:xfrm>
            <a:off x="8015165" y="76200"/>
            <a:ext cx="1128835" cy="665892"/>
            <a:chOff x="8015165" y="76200"/>
            <a:chExt cx="1128835" cy="665892"/>
          </a:xfrm>
        </p:grpSpPr>
        <p:pic>
          <p:nvPicPr>
            <p:cNvPr id="5" name="Picture 2" descr="\\eventsql\dvd\Online_ART\DVD_ART34\Artwork_Imagery\Hardware Photos\OEM HW\Microprocessor Chips\cpu chip circuitry.png"/>
            <p:cNvPicPr>
              <a:picLocks noChangeAspect="1" noChangeArrowheads="1"/>
            </p:cNvPicPr>
            <p:nvPr/>
          </p:nvPicPr>
          <p:blipFill>
            <a:blip r:embed="rId3" cstate="print"/>
            <a:srcRect/>
            <a:stretch>
              <a:fillRect/>
            </a:stretch>
          </p:blipFill>
          <p:spPr bwMode="auto">
            <a:xfrm>
              <a:off x="8229600" y="76200"/>
              <a:ext cx="762000" cy="665892"/>
            </a:xfrm>
            <a:prstGeom prst="rect">
              <a:avLst/>
            </a:prstGeom>
            <a:noFill/>
          </p:spPr>
        </p:pic>
        <p:sp>
          <p:nvSpPr>
            <p:cNvPr id="6" name="TextBox 5"/>
            <p:cNvSpPr txBox="1"/>
            <p:nvPr/>
          </p:nvSpPr>
          <p:spPr>
            <a:xfrm>
              <a:off x="8015165" y="228600"/>
              <a:ext cx="1128835" cy="261610"/>
            </a:xfrm>
            <a:prstGeom prst="rect">
              <a:avLst/>
            </a:prstGeom>
            <a:noFill/>
          </p:spPr>
          <p:txBody>
            <a:bodyPr wrap="none" rtlCol="0">
              <a:spAutoFit/>
            </a:bodyPr>
            <a:lstStyle/>
            <a:p>
              <a:r>
                <a:rPr lang="en-US" sz="11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Power-Managed Windows Platform</a:t>
            </a:r>
            <a:endParaRPr lang="en-US" sz="3600" dirty="0"/>
          </a:p>
        </p:txBody>
      </p:sp>
      <p:sp>
        <p:nvSpPr>
          <p:cNvPr id="23" name="TextBox 22"/>
          <p:cNvSpPr txBox="1"/>
          <p:nvPr/>
        </p:nvSpPr>
        <p:spPr>
          <a:xfrm>
            <a:off x="1970566" y="1444262"/>
            <a:ext cx="1752600" cy="800219"/>
          </a:xfrm>
          <a:prstGeom prst="rect">
            <a:avLst/>
          </a:prstGeom>
          <a:noFill/>
        </p:spPr>
        <p:txBody>
          <a:bodyPr wrap="square" rtlCol="0">
            <a:spAutoFit/>
          </a:bodyPr>
          <a:lstStyle/>
          <a:p>
            <a:pPr algn="ctr"/>
            <a:r>
              <a:rPr lang="en-US" b="1" dirty="0" smtClean="0">
                <a:latin typeface="Trebuchet MS" pitchFamily="34" charset="0"/>
              </a:rPr>
              <a:t>Extensions</a:t>
            </a:r>
          </a:p>
          <a:p>
            <a:pPr algn="ctr"/>
            <a:r>
              <a:rPr lang="en-US" sz="1400" dirty="0" smtClean="0">
                <a:latin typeface="Trebuchet MS" pitchFamily="34" charset="0"/>
              </a:rPr>
              <a:t>Drivers, services and applications</a:t>
            </a:r>
            <a:endParaRPr lang="en-US" sz="1400" dirty="0">
              <a:latin typeface="Trebuchet MS" pitchFamily="34" charset="0"/>
            </a:endParaRPr>
          </a:p>
        </p:txBody>
      </p:sp>
      <p:sp>
        <p:nvSpPr>
          <p:cNvPr id="26" name="TextBox 25"/>
          <p:cNvSpPr txBox="1"/>
          <p:nvPr/>
        </p:nvSpPr>
        <p:spPr>
          <a:xfrm>
            <a:off x="3886199" y="1444262"/>
            <a:ext cx="2362200" cy="1563505"/>
          </a:xfrm>
          <a:prstGeom prst="rect">
            <a:avLst/>
          </a:prstGeom>
          <a:noFill/>
        </p:spPr>
        <p:txBody>
          <a:bodyPr wrap="square" rtlCol="0">
            <a:spAutoFit/>
          </a:bodyPr>
          <a:lstStyle/>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 single bad extension can eliminate HW + OS energy efficiency gains</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Diagnosing problematic extension difficult</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Lack of instrumentation for many device classes</a:t>
            </a:r>
          </a:p>
        </p:txBody>
      </p:sp>
      <p:sp>
        <p:nvSpPr>
          <p:cNvPr id="29" name="TextBox 28"/>
          <p:cNvSpPr txBox="1"/>
          <p:nvPr/>
        </p:nvSpPr>
        <p:spPr>
          <a:xfrm>
            <a:off x="6500034" y="1444262"/>
            <a:ext cx="2590800" cy="1384995"/>
          </a:xfrm>
          <a:prstGeom prst="rect">
            <a:avLst/>
          </a:prstGeom>
          <a:noFill/>
        </p:spPr>
        <p:txBody>
          <a:bodyPr wrap="square" rtlCol="0">
            <a:spAutoFit/>
          </a:bodyPr>
          <a:lstStyle/>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Inbox energy efficiency diagnostics</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Public release of </a:t>
            </a:r>
            <a:r>
              <a:rPr lang="en-US" sz="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Xperf</a:t>
            </a: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tools</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Battery life solutions guide</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Partner Engagements</a:t>
            </a:r>
          </a:p>
        </p:txBody>
      </p:sp>
      <p:sp>
        <p:nvSpPr>
          <p:cNvPr id="21" name="TextBox 20"/>
          <p:cNvSpPr txBox="1"/>
          <p:nvPr/>
        </p:nvSpPr>
        <p:spPr>
          <a:xfrm>
            <a:off x="1970566" y="4989842"/>
            <a:ext cx="1752600" cy="1077218"/>
          </a:xfrm>
          <a:prstGeom prst="rect">
            <a:avLst/>
          </a:prstGeom>
          <a:noFill/>
        </p:spPr>
        <p:txBody>
          <a:bodyPr wrap="square" rtlCol="0">
            <a:spAutoFit/>
          </a:bodyPr>
          <a:lstStyle/>
          <a:p>
            <a:pPr algn="ctr"/>
            <a:r>
              <a:rPr lang="en-US" b="1" dirty="0" smtClean="0">
                <a:latin typeface="Trebuchet MS" pitchFamily="34" charset="0"/>
              </a:rPr>
              <a:t>Core Hardware</a:t>
            </a:r>
          </a:p>
          <a:p>
            <a:pPr algn="ctr"/>
            <a:r>
              <a:rPr lang="en-US" sz="1400" dirty="0" smtClean="0">
                <a:latin typeface="Trebuchet MS" pitchFamily="34" charset="0"/>
              </a:rPr>
              <a:t>Processor, Chipset and Devices</a:t>
            </a:r>
            <a:endParaRPr lang="en-US" sz="1400" dirty="0">
              <a:latin typeface="Trebuchet MS" pitchFamily="34" charset="0"/>
            </a:endParaRPr>
          </a:p>
        </p:txBody>
      </p:sp>
      <p:sp>
        <p:nvSpPr>
          <p:cNvPr id="24" name="TextBox 23"/>
          <p:cNvSpPr txBox="1"/>
          <p:nvPr/>
        </p:nvSpPr>
        <p:spPr>
          <a:xfrm>
            <a:off x="3886199" y="4989842"/>
            <a:ext cx="2362200" cy="1231106"/>
          </a:xfrm>
          <a:prstGeom prst="rect">
            <a:avLst/>
          </a:prstGeom>
          <a:noFill/>
        </p:spPr>
        <p:txBody>
          <a:bodyPr wrap="square" rtlCol="0">
            <a:spAutoFit/>
          </a:bodyPr>
          <a:lstStyle/>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Performance versus Reduced Power Consumption</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Increasing quantity of devices in mobile systems</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Lower cost parts</a:t>
            </a:r>
            <a:endParaRPr lang="en-US" sz="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TextBox 26"/>
          <p:cNvSpPr txBox="1"/>
          <p:nvPr/>
        </p:nvSpPr>
        <p:spPr>
          <a:xfrm>
            <a:off x="6500034" y="4989842"/>
            <a:ext cx="2362200" cy="911019"/>
          </a:xfrm>
          <a:prstGeom prst="rect">
            <a:avLst/>
          </a:prstGeom>
          <a:noFill/>
        </p:spPr>
        <p:txBody>
          <a:bodyPr wrap="square" rtlCol="0">
            <a:spAutoFit/>
          </a:bodyPr>
          <a:lstStyle/>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Forward looking engagements with IHV’s</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Industry engagement to </a:t>
            </a:r>
            <a:b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drive device energy efficiency</a:t>
            </a:r>
            <a:endParaRPr lang="en-US" sz="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7" name="Group 32"/>
          <p:cNvGrpSpPr/>
          <p:nvPr/>
        </p:nvGrpSpPr>
        <p:grpSpPr>
          <a:xfrm>
            <a:off x="3760332" y="1076554"/>
            <a:ext cx="4875072" cy="377306"/>
            <a:chOff x="3794040" y="4886554"/>
            <a:chExt cx="4875072" cy="377306"/>
          </a:xfrm>
        </p:grpSpPr>
        <p:sp>
          <p:nvSpPr>
            <p:cNvPr id="30" name="TextBox 29"/>
            <p:cNvSpPr txBox="1"/>
            <p:nvPr/>
          </p:nvSpPr>
          <p:spPr>
            <a:xfrm>
              <a:off x="3794040" y="4886554"/>
              <a:ext cx="1752600" cy="369332"/>
            </a:xfrm>
            <a:prstGeom prst="rect">
              <a:avLst/>
            </a:prstGeom>
            <a:noFill/>
          </p:spPr>
          <p:txBody>
            <a:bodyPr wrap="square" rtlCol="0">
              <a:spAutoFit/>
            </a:bodyPr>
            <a:lstStyle/>
            <a:p>
              <a:pPr algn="ctr"/>
              <a:r>
                <a:rPr lang="en-US" i="1" u="sng" dirty="0" smtClean="0">
                  <a:latin typeface="Trebuchet MS" pitchFamily="34" charset="0"/>
                </a:rPr>
                <a:t>Challenges</a:t>
              </a:r>
              <a:endParaRPr lang="en-US" sz="1400" i="1" u="sng" dirty="0">
                <a:latin typeface="Trebuchet MS" pitchFamily="34" charset="0"/>
              </a:endParaRPr>
            </a:p>
          </p:txBody>
        </p:sp>
        <p:sp>
          <p:nvSpPr>
            <p:cNvPr id="31" name="TextBox 30"/>
            <p:cNvSpPr txBox="1"/>
            <p:nvPr/>
          </p:nvSpPr>
          <p:spPr>
            <a:xfrm>
              <a:off x="6687912" y="4894528"/>
              <a:ext cx="1981200" cy="369332"/>
            </a:xfrm>
            <a:prstGeom prst="rect">
              <a:avLst/>
            </a:prstGeom>
            <a:noFill/>
          </p:spPr>
          <p:txBody>
            <a:bodyPr wrap="square" rtlCol="0">
              <a:spAutoFit/>
            </a:bodyPr>
            <a:lstStyle/>
            <a:p>
              <a:pPr algn="ctr"/>
              <a:r>
                <a:rPr lang="en-US" i="1" u="sng" dirty="0" smtClean="0">
                  <a:latin typeface="Trebuchet MS" pitchFamily="34" charset="0"/>
                </a:rPr>
                <a:t>Microsoft Efforts</a:t>
              </a:r>
              <a:endParaRPr lang="en-US" sz="1400" i="1" u="sng" dirty="0">
                <a:latin typeface="Trebuchet MS" pitchFamily="34" charset="0"/>
              </a:endParaRPr>
            </a:p>
          </p:txBody>
        </p:sp>
      </p:grpSp>
      <p:sp>
        <p:nvSpPr>
          <p:cNvPr id="22" name="TextBox 21"/>
          <p:cNvSpPr txBox="1"/>
          <p:nvPr/>
        </p:nvSpPr>
        <p:spPr>
          <a:xfrm>
            <a:off x="1970566" y="3353595"/>
            <a:ext cx="1752600" cy="861774"/>
          </a:xfrm>
          <a:prstGeom prst="rect">
            <a:avLst/>
          </a:prstGeom>
          <a:noFill/>
        </p:spPr>
        <p:txBody>
          <a:bodyPr wrap="square" rtlCol="0">
            <a:spAutoFit/>
          </a:bodyPr>
          <a:lstStyle/>
          <a:p>
            <a:pPr algn="ctr"/>
            <a:r>
              <a:rPr lang="en-US" b="1" dirty="0" smtClean="0">
                <a:latin typeface="Trebuchet MS" pitchFamily="34" charset="0"/>
              </a:rPr>
              <a:t>Operating</a:t>
            </a:r>
          </a:p>
          <a:p>
            <a:pPr algn="ctr"/>
            <a:r>
              <a:rPr lang="en-US" b="1" dirty="0" smtClean="0">
                <a:latin typeface="Trebuchet MS" pitchFamily="34" charset="0"/>
              </a:rPr>
              <a:t>System</a:t>
            </a:r>
          </a:p>
          <a:p>
            <a:pPr algn="ctr"/>
            <a:r>
              <a:rPr lang="en-US" sz="1400" dirty="0" smtClean="0">
                <a:latin typeface="Trebuchet MS" pitchFamily="34" charset="0"/>
              </a:rPr>
              <a:t>Windows 7</a:t>
            </a:r>
            <a:endParaRPr lang="en-US" sz="1400" dirty="0">
              <a:latin typeface="Trebuchet MS" pitchFamily="34" charset="0"/>
            </a:endParaRPr>
          </a:p>
        </p:txBody>
      </p:sp>
      <p:sp>
        <p:nvSpPr>
          <p:cNvPr id="25" name="TextBox 24"/>
          <p:cNvSpPr txBox="1"/>
          <p:nvPr/>
        </p:nvSpPr>
        <p:spPr>
          <a:xfrm>
            <a:off x="3886199" y="3353595"/>
            <a:ext cx="2362200" cy="1243417"/>
          </a:xfrm>
          <a:prstGeom prst="rect">
            <a:avLst/>
          </a:prstGeom>
          <a:noFill/>
        </p:spPr>
        <p:txBody>
          <a:bodyPr wrap="square" rtlCol="0">
            <a:spAutoFit/>
          </a:bodyPr>
          <a:lstStyle/>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Enabling large periods of idle time in face of increasing functionality (e.g., search, sidebar, etc.)</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Determining optimal default power policy</a:t>
            </a:r>
          </a:p>
        </p:txBody>
      </p:sp>
      <p:sp>
        <p:nvSpPr>
          <p:cNvPr id="28" name="TextBox 27"/>
          <p:cNvSpPr txBox="1"/>
          <p:nvPr/>
        </p:nvSpPr>
        <p:spPr>
          <a:xfrm>
            <a:off x="6500034" y="3353595"/>
            <a:ext cx="2362200" cy="1064907"/>
          </a:xfrm>
          <a:prstGeom prst="rect">
            <a:avLst/>
          </a:prstGeom>
          <a:noFill/>
        </p:spPr>
        <p:txBody>
          <a:bodyPr wrap="square" rtlCol="0">
            <a:spAutoFit/>
          </a:bodyPr>
          <a:lstStyle/>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Deep focus on idle:</a:t>
            </a:r>
            <a:b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“Get Idle/Stay Idle”</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Additional power policies</a:t>
            </a:r>
          </a:p>
          <a:p>
            <a:pPr marL="117475" indent="-117475" defTabSz="912777" fontAlgn="base">
              <a:lnSpc>
                <a:spcPct val="90000"/>
              </a:lnSpc>
              <a:spcBef>
                <a:spcPts val="1167"/>
              </a:spcBef>
              <a:spcAft>
                <a:spcPct val="0"/>
              </a:spcAft>
              <a:buClr>
                <a:schemeClr val="tx2"/>
              </a:buClr>
              <a:buSzPct val="95000"/>
              <a:buBlip>
                <a:blip r:embed="rId3"/>
              </a:buBlip>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Battery life solutions guide</a:t>
            </a:r>
          </a:p>
        </p:txBody>
      </p:sp>
      <p:pic>
        <p:nvPicPr>
          <p:cNvPr id="2050" name="Picture 2" descr="\\eventsql\dvd\Online_ART\DVD_ART34\Artwork_Imagery\Hardware Photos\OEM HW\Microprocessor Chips\cpu chip circuitry.png"/>
          <p:cNvPicPr>
            <a:picLocks noChangeAspect="1" noChangeArrowheads="1"/>
          </p:cNvPicPr>
          <p:nvPr/>
        </p:nvPicPr>
        <p:blipFill>
          <a:blip r:embed="rId4"/>
          <a:srcRect/>
          <a:stretch>
            <a:fillRect/>
          </a:stretch>
        </p:blipFill>
        <p:spPr bwMode="auto">
          <a:xfrm>
            <a:off x="457034" y="4876800"/>
            <a:ext cx="1406067" cy="1228725"/>
          </a:xfrm>
          <a:prstGeom prst="rect">
            <a:avLst/>
          </a:prstGeom>
          <a:noFill/>
        </p:spPr>
      </p:pic>
      <p:pic>
        <p:nvPicPr>
          <p:cNvPr id="4" name="Picture 3" descr="\\eventsql\dvd\Online_ART\DVD_ART34\Artwork_Imagery\Icons - Illustrations\_WINDOWS VISTA ICONS\Windows Vista Start Button.png"/>
          <p:cNvPicPr>
            <a:picLocks noChangeAspect="1" noChangeArrowheads="1"/>
          </p:cNvPicPr>
          <p:nvPr/>
        </p:nvPicPr>
        <p:blipFill>
          <a:blip r:embed="rId5"/>
          <a:srcRect/>
          <a:stretch>
            <a:fillRect/>
          </a:stretch>
        </p:blipFill>
        <p:spPr bwMode="auto">
          <a:xfrm>
            <a:off x="312342" y="2895600"/>
            <a:ext cx="1695450" cy="1692059"/>
          </a:xfrm>
          <a:prstGeom prst="rect">
            <a:avLst/>
          </a:prstGeom>
          <a:noFill/>
        </p:spPr>
      </p:pic>
      <p:pic>
        <p:nvPicPr>
          <p:cNvPr id="5" name="Picture 4" descr="\\eventsql\dvd\Online_ART\DVD_ART34\Artwork_Imagery\Icons - Illustrations\software boxes\software CD product package.png"/>
          <p:cNvPicPr>
            <a:picLocks noChangeAspect="1" noChangeArrowheads="1"/>
          </p:cNvPicPr>
          <p:nvPr/>
        </p:nvPicPr>
        <p:blipFill>
          <a:blip r:embed="rId6" cstate="print"/>
          <a:srcRect/>
          <a:stretch>
            <a:fillRect/>
          </a:stretch>
        </p:blipFill>
        <p:spPr bwMode="auto">
          <a:xfrm>
            <a:off x="716486" y="1555015"/>
            <a:ext cx="887163" cy="814388"/>
          </a:xfrm>
          <a:prstGeom prst="rect">
            <a:avLst/>
          </a:prstGeom>
          <a:noFill/>
        </p:spPr>
      </p:pic>
      <p:pic>
        <p:nvPicPr>
          <p:cNvPr id="2053" name="Picture 5" descr="\\eventsql\dvd\Online_ART\DVD_ART34\Artwork_Imagery\Icons - Illustrations\_WINDOWS VISTA ICONS\Scanner scan.png"/>
          <p:cNvPicPr>
            <a:picLocks noChangeAspect="1" noChangeArrowheads="1"/>
          </p:cNvPicPr>
          <p:nvPr/>
        </p:nvPicPr>
        <p:blipFill>
          <a:blip r:embed="rId7"/>
          <a:srcRect/>
          <a:stretch>
            <a:fillRect/>
          </a:stretch>
        </p:blipFill>
        <p:spPr bwMode="auto">
          <a:xfrm>
            <a:off x="1066800" y="1752600"/>
            <a:ext cx="990600" cy="990600"/>
          </a:xfrm>
          <a:prstGeom prst="rect">
            <a:avLst/>
          </a:prstGeom>
          <a:noFill/>
        </p:spPr>
      </p:pic>
      <p:sp useBgFill="1">
        <p:nvSpPr>
          <p:cNvPr id="19" name="TextBox 18"/>
          <p:cNvSpPr txBox="1"/>
          <p:nvPr/>
        </p:nvSpPr>
        <p:spPr>
          <a:xfrm>
            <a:off x="266700" y="2933700"/>
            <a:ext cx="8686800" cy="1815882"/>
          </a:xfrm>
          <a:prstGeom prst="rect">
            <a:avLst/>
          </a:prstGeom>
        </p:spPr>
        <p:txBody>
          <a:bodyPr wrap="squar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TextBox 31"/>
          <p:cNvSpPr txBox="1"/>
          <p:nvPr/>
        </p:nvSpPr>
        <p:spPr>
          <a:xfrm>
            <a:off x="215900" y="1435100"/>
            <a:ext cx="8661400" cy="1815882"/>
          </a:xfrm>
          <a:prstGeom prst="rect">
            <a:avLst/>
          </a:prstGeom>
          <a:noFill/>
        </p:spPr>
        <p:txBody>
          <a:bodyPr wrap="squar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TextBox 32"/>
          <p:cNvSpPr txBox="1"/>
          <p:nvPr/>
        </p:nvSpPr>
        <p:spPr>
          <a:xfrm>
            <a:off x="203200" y="1435100"/>
            <a:ext cx="8737600" cy="353943"/>
          </a:xfrm>
          <a:prstGeom prst="rect">
            <a:avLst/>
          </a:prstGeom>
          <a:noFill/>
        </p:spPr>
        <p:txBody>
          <a:bodyPr wrap="square" rtlCol="0">
            <a:spAutoFit/>
          </a:bodyPr>
          <a:lstStyle/>
          <a:p>
            <a:endParaRPr lang="en-US" sz="6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600" dirty="0" smtClean="0">
              <a:effectLst>
                <a:outerShdw blurRad="38100" dist="38100" dir="2700000" algn="tl">
                  <a:srgbClr val="000000">
                    <a:alpha val="43137"/>
                  </a:srgbClr>
                </a:outerShdw>
              </a:effectLst>
              <a:latin typeface="Trebuchet MS" pitchFamily="34" charset="0"/>
            </a:endParaRPr>
          </a:p>
          <a:p>
            <a:endParaRPr lang="en-US" sz="500" dirty="0" smtClean="0">
              <a:solidFill>
                <a:schemeClr val="tx1"/>
              </a:solidFill>
              <a:effectLst>
                <a:outerShdw blurRad="38100" dist="38100" dir="2700000" algn="tl">
                  <a:srgbClr val="000000">
                    <a:alpha val="43137"/>
                  </a:srgbClr>
                </a:outerShdw>
              </a:effectLst>
              <a:latin typeface="Trebuchet MS" pitchFamily="34" charset="0"/>
            </a:endParaRPr>
          </a:p>
        </p:txBody>
      </p:sp>
      <p:sp useBgFill="1">
        <p:nvSpPr>
          <p:cNvPr id="34" name="TextBox 33"/>
          <p:cNvSpPr txBox="1"/>
          <p:nvPr/>
        </p:nvSpPr>
        <p:spPr>
          <a:xfrm>
            <a:off x="266700" y="1460500"/>
            <a:ext cx="8521700" cy="1508105"/>
          </a:xfrm>
          <a:prstGeom prst="rect">
            <a:avLst/>
          </a:prstGeom>
        </p:spPr>
        <p:txBody>
          <a:bodyPr wrap="squar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2800" dirty="0" smtClean="0">
              <a:effectLst>
                <a:outerShdw blurRad="38100" dist="38100" dir="2700000" algn="tl">
                  <a:srgbClr val="000000">
                    <a:alpha val="43137"/>
                  </a:srgbClr>
                </a:outerShdw>
              </a:effectLst>
              <a:latin typeface="Trebuchet MS" pitchFamily="34" charset="0"/>
            </a:endParaRP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endParaRPr lang="en-US" sz="800" dirty="0" smtClean="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32" y="3035598"/>
            <a:ext cx="4224668" cy="762000"/>
          </a:xfrm>
        </p:spPr>
        <p:txBody>
          <a:bodyPr>
            <a:normAutofit/>
          </a:bodyPr>
          <a:lstStyle/>
          <a:p>
            <a:r>
              <a:rPr lang="en-US" dirty="0" smtClean="0"/>
              <a:t>Core Hardware</a:t>
            </a:r>
            <a:endParaRPr lang="en-US" dirty="0"/>
          </a:p>
        </p:txBody>
      </p:sp>
      <p:sp>
        <p:nvSpPr>
          <p:cNvPr id="6" name="Title 1"/>
          <p:cNvSpPr txBox="1">
            <a:spLocks/>
          </p:cNvSpPr>
          <p:nvPr/>
        </p:nvSpPr>
        <p:spPr>
          <a:xfrm>
            <a:off x="4191000" y="609600"/>
            <a:ext cx="4953000" cy="5257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a:spLocks noGrp="1"/>
          </p:cNvSpPr>
          <p:nvPr>
            <p:ph idx="1"/>
          </p:nvPr>
        </p:nvSpPr>
        <p:spPr>
          <a:xfrm>
            <a:off x="5334000" y="2286000"/>
            <a:ext cx="3422650" cy="2438401"/>
          </a:xfrm>
        </p:spPr>
        <p:txBody>
          <a:bodyPr>
            <a:noAutofit/>
          </a:bodyPr>
          <a:lstStyle/>
          <a:p>
            <a:pPr marL="457200" indent="-457200"/>
            <a:r>
              <a:rPr lang="en-US" sz="3600" dirty="0" smtClean="0"/>
              <a:t>Processor</a:t>
            </a:r>
          </a:p>
          <a:p>
            <a:pPr marL="457200" indent="-457200"/>
            <a:r>
              <a:rPr lang="en-US" sz="3600" dirty="0" smtClean="0"/>
              <a:t>PCI Express</a:t>
            </a:r>
          </a:p>
          <a:p>
            <a:pPr marL="457200" indent="-457200"/>
            <a:r>
              <a:rPr lang="en-US" sz="3600" dirty="0" smtClean="0"/>
              <a:t>USB</a:t>
            </a:r>
          </a:p>
          <a:p>
            <a:pPr marL="457200" indent="-457200"/>
            <a:r>
              <a:rPr lang="en-US" sz="3600" dirty="0" smtClean="0"/>
              <a:t>SATA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382588" y="228600"/>
            <a:ext cx="8380412" cy="443198"/>
          </a:xfrm>
        </p:spPr>
        <p:txBody>
          <a:bodyPr/>
          <a:lstStyle/>
          <a:p>
            <a:r>
              <a:rPr lang="en-US" sz="3200" dirty="0" smtClean="0"/>
              <a:t>Intel Processor Power Management Overview</a:t>
            </a:r>
            <a:endParaRPr lang="en-US" sz="3200" dirty="0"/>
          </a:p>
        </p:txBody>
      </p:sp>
      <p:sp>
        <p:nvSpPr>
          <p:cNvPr id="703491" name="Text Box 3"/>
          <p:cNvSpPr txBox="1">
            <a:spLocks noChangeArrowheads="1"/>
          </p:cNvSpPr>
          <p:nvPr/>
        </p:nvSpPr>
        <p:spPr bwMode="auto">
          <a:xfrm>
            <a:off x="6324600" y="2608528"/>
            <a:ext cx="2209800" cy="1828800"/>
          </a:xfrm>
          <a:prstGeom prst="rect">
            <a:avLst/>
          </a:prstGeom>
          <a:noFill/>
          <a:ln w="25400" algn="ctr">
            <a:noFill/>
            <a:miter lim="800000"/>
            <a:headEnd/>
            <a:tailEnd/>
          </a:ln>
          <a:effectLst/>
        </p:spPr>
        <p:txBody>
          <a:bodyPr/>
          <a:lstStyle/>
          <a:p>
            <a:pPr marL="171450" indent="-171450" algn="l">
              <a:spcBef>
                <a:spcPct val="50000"/>
              </a:spcBef>
            </a:pPr>
            <a:r>
              <a:rPr lang="en-US" sz="1800" dirty="0" err="1">
                <a:latin typeface="Trebuchet MS" pitchFamily="34" charset="0"/>
              </a:rPr>
              <a:t>Vcc</a:t>
            </a:r>
            <a:r>
              <a:rPr lang="en-US" sz="1800" dirty="0">
                <a:latin typeface="Trebuchet MS" pitchFamily="34" charset="0"/>
              </a:rPr>
              <a:t>:  &lt;&lt; Retention</a:t>
            </a:r>
          </a:p>
          <a:p>
            <a:pPr marL="171450" indent="-171450" algn="l">
              <a:spcBef>
                <a:spcPct val="50000"/>
              </a:spcBef>
            </a:pPr>
            <a:r>
              <a:rPr lang="en-US" sz="1800" dirty="0">
                <a:latin typeface="Trebuchet MS" pitchFamily="34" charset="0"/>
              </a:rPr>
              <a:t>Core </a:t>
            </a:r>
            <a:r>
              <a:rPr lang="en-US" sz="1800" dirty="0" err="1">
                <a:latin typeface="Trebuchet MS" pitchFamily="34" charset="0"/>
              </a:rPr>
              <a:t>clk</a:t>
            </a:r>
            <a:r>
              <a:rPr lang="en-US" sz="1800" dirty="0">
                <a:latin typeface="Trebuchet MS" pitchFamily="34" charset="0"/>
              </a:rPr>
              <a:t>: OFF</a:t>
            </a:r>
          </a:p>
          <a:p>
            <a:pPr marL="171450" indent="-171450" algn="l">
              <a:spcBef>
                <a:spcPct val="50000"/>
              </a:spcBef>
            </a:pPr>
            <a:r>
              <a:rPr lang="en-US" sz="1800" dirty="0">
                <a:latin typeface="Trebuchet MS" pitchFamily="34" charset="0"/>
              </a:rPr>
              <a:t>PLL: OFF</a:t>
            </a:r>
          </a:p>
          <a:p>
            <a:pPr marL="171450" indent="-171450" algn="l">
              <a:spcBef>
                <a:spcPct val="50000"/>
              </a:spcBef>
            </a:pPr>
            <a:r>
              <a:rPr lang="en-US" sz="1800" dirty="0">
                <a:latin typeface="Trebuchet MS" pitchFamily="34" charset="0"/>
              </a:rPr>
              <a:t>Caches: OFF</a:t>
            </a:r>
          </a:p>
        </p:txBody>
      </p:sp>
      <p:sp>
        <p:nvSpPr>
          <p:cNvPr id="703492" name="Text Box 4"/>
          <p:cNvSpPr txBox="1">
            <a:spLocks noChangeArrowheads="1"/>
          </p:cNvSpPr>
          <p:nvPr/>
        </p:nvSpPr>
        <p:spPr bwMode="auto">
          <a:xfrm>
            <a:off x="6248400" y="2303728"/>
            <a:ext cx="1905000" cy="366713"/>
          </a:xfrm>
          <a:prstGeom prst="rect">
            <a:avLst/>
          </a:prstGeom>
          <a:noFill/>
          <a:ln w="12700" algn="ctr">
            <a:noFill/>
            <a:miter lim="800000"/>
            <a:headEnd type="none" w="sm" len="med"/>
            <a:tailEnd type="none" w="sm" len="sm"/>
          </a:ln>
          <a:effectLst/>
        </p:spPr>
        <p:txBody>
          <a:bodyPr>
            <a:spAutoFit/>
          </a:bodyPr>
          <a:lstStyle/>
          <a:p>
            <a:pPr>
              <a:spcBef>
                <a:spcPct val="50000"/>
              </a:spcBef>
            </a:pPr>
            <a:r>
              <a:rPr lang="en-US" sz="1800" b="1" i="1" dirty="0">
                <a:solidFill>
                  <a:srgbClr val="FF9900"/>
                </a:solidFill>
                <a:effectLst>
                  <a:outerShdw blurRad="38100" dist="38100" dir="2700000" algn="tl">
                    <a:srgbClr val="000000"/>
                  </a:outerShdw>
                </a:effectLst>
                <a:latin typeface="Trebuchet MS" pitchFamily="34" charset="0"/>
              </a:rPr>
              <a:t>State in DPD</a:t>
            </a:r>
          </a:p>
        </p:txBody>
      </p:sp>
      <p:pic>
        <p:nvPicPr>
          <p:cNvPr id="703493" name="Picture 5"/>
          <p:cNvPicPr>
            <a:picLocks noChangeAspect="1" noChangeArrowheads="1"/>
          </p:cNvPicPr>
          <p:nvPr/>
        </p:nvPicPr>
        <p:blipFill>
          <a:blip r:embed="rId3"/>
          <a:srcRect/>
          <a:stretch>
            <a:fillRect/>
          </a:stretch>
        </p:blipFill>
        <p:spPr bwMode="auto">
          <a:xfrm>
            <a:off x="609600" y="2489796"/>
            <a:ext cx="5410200" cy="3276600"/>
          </a:xfrm>
          <a:prstGeom prst="rect">
            <a:avLst/>
          </a:prstGeom>
          <a:noFill/>
          <a:ln w="12700" algn="ctr">
            <a:noFill/>
            <a:miter lim="800000"/>
            <a:headEnd type="none" w="sm" len="med"/>
            <a:tailEnd type="none" w="sm" len="sm"/>
          </a:ln>
          <a:effectLst/>
        </p:spPr>
      </p:pic>
      <p:sp>
        <p:nvSpPr>
          <p:cNvPr id="703496" name="Rectangle 8"/>
          <p:cNvSpPr>
            <a:spLocks noChangeArrowheads="1"/>
          </p:cNvSpPr>
          <p:nvPr/>
        </p:nvSpPr>
        <p:spPr bwMode="auto">
          <a:xfrm>
            <a:off x="6172200" y="4665928"/>
            <a:ext cx="2514600" cy="1219200"/>
          </a:xfrm>
          <a:prstGeom prst="rect">
            <a:avLst/>
          </a:prstGeom>
          <a:noFill/>
          <a:ln w="9525">
            <a:noFill/>
            <a:miter lim="800000"/>
            <a:headEnd/>
            <a:tailEnd/>
          </a:ln>
          <a:effectLst/>
        </p:spPr>
        <p:txBody>
          <a:bodyPr lIns="0" tIns="0" rIns="0" bIns="0"/>
          <a:lstStyle/>
          <a:p>
            <a:pPr marL="228600" lvl="1" indent="-228600" defTabSz="912777" fontAlgn="base">
              <a:lnSpc>
                <a:spcPct val="90000"/>
              </a:lnSpc>
              <a:spcBef>
                <a:spcPts val="1167"/>
              </a:spcBef>
              <a:spcAft>
                <a:spcPct val="0"/>
              </a:spcAft>
              <a:buClr>
                <a:schemeClr val="tx2"/>
              </a:buClr>
              <a:buSzPct val="95000"/>
              <a:buBlip>
                <a:blip r:embed="rId4"/>
              </a:buBlip>
              <a:tabLst>
                <a:tab pos="400050" algn="l"/>
              </a:tabLst>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Lowest Leakage CPU state you can get to!</a:t>
            </a:r>
          </a:p>
          <a:p>
            <a:pPr marL="228600" lvl="1" indent="-228600" defTabSz="912777" fontAlgn="base">
              <a:lnSpc>
                <a:spcPct val="90000"/>
              </a:lnSpc>
              <a:spcBef>
                <a:spcPts val="1167"/>
              </a:spcBef>
              <a:spcAft>
                <a:spcPct val="0"/>
              </a:spcAft>
              <a:buClr>
                <a:schemeClr val="tx2"/>
              </a:buClr>
              <a:buSzPct val="95000"/>
              <a:buBlip>
                <a:blip r:embed="rId4"/>
              </a:buBlip>
              <a:tabLst>
                <a:tab pos="400050" algn="l"/>
              </a:tabLst>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Agnostic to min </a:t>
            </a:r>
            <a:r>
              <a:rPr lang="en-US" sz="16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Vcc</a:t>
            </a: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state retention issues</a:t>
            </a:r>
          </a:p>
          <a:p>
            <a:pPr marL="285750" lvl="1" indent="-171450" algn="l" eaLnBrk="1" hangingPunct="1">
              <a:lnSpc>
                <a:spcPct val="90000"/>
              </a:lnSpc>
              <a:spcBef>
                <a:spcPct val="40000"/>
              </a:spcBef>
              <a:buFontTx/>
              <a:buChar char="•"/>
            </a:pPr>
            <a:endParaRPr lang="en-US" sz="1600" dirty="0">
              <a:latin typeface="Trebuchet MS" pitchFamily="34" charset="0"/>
            </a:endParaRPr>
          </a:p>
          <a:p>
            <a:pPr algn="l" eaLnBrk="1" hangingPunct="1">
              <a:lnSpc>
                <a:spcPct val="90000"/>
              </a:lnSpc>
              <a:spcBef>
                <a:spcPct val="60000"/>
              </a:spcBef>
            </a:pPr>
            <a:endParaRPr lang="en-US" sz="1600" dirty="0">
              <a:latin typeface="Trebuchet MS" pitchFamily="34" charset="0"/>
            </a:endParaRPr>
          </a:p>
        </p:txBody>
      </p:sp>
      <p:sp>
        <p:nvSpPr>
          <p:cNvPr id="703497" name="Text Box 9"/>
          <p:cNvSpPr txBox="1">
            <a:spLocks noChangeArrowheads="1"/>
          </p:cNvSpPr>
          <p:nvPr/>
        </p:nvSpPr>
        <p:spPr bwMode="auto">
          <a:xfrm>
            <a:off x="6248400" y="4284928"/>
            <a:ext cx="2743200" cy="366713"/>
          </a:xfrm>
          <a:prstGeom prst="rect">
            <a:avLst/>
          </a:prstGeom>
          <a:noFill/>
          <a:ln w="12700" algn="ctr">
            <a:noFill/>
            <a:miter lim="800000"/>
            <a:headEnd type="none" w="sm" len="med"/>
            <a:tailEnd type="none" w="sm" len="sm"/>
          </a:ln>
          <a:effectLst/>
        </p:spPr>
        <p:txBody>
          <a:bodyPr>
            <a:spAutoFit/>
          </a:bodyPr>
          <a:lstStyle/>
          <a:p>
            <a:pPr>
              <a:spcBef>
                <a:spcPct val="50000"/>
              </a:spcBef>
            </a:pPr>
            <a:r>
              <a:rPr lang="en-US" sz="1800" b="1" i="1" dirty="0">
                <a:solidFill>
                  <a:srgbClr val="FF9900"/>
                </a:solidFill>
                <a:effectLst>
                  <a:outerShdw blurRad="38100" dist="38100" dir="2700000" algn="tl">
                    <a:srgbClr val="000000"/>
                  </a:outerShdw>
                </a:effectLst>
                <a:latin typeface="Trebuchet MS" pitchFamily="34" charset="0"/>
              </a:rPr>
              <a:t>Key benefits of DPD</a:t>
            </a:r>
          </a:p>
        </p:txBody>
      </p:sp>
      <p:sp>
        <p:nvSpPr>
          <p:cNvPr id="12" name="Rounded Rectangle 11"/>
          <p:cNvSpPr/>
          <p:nvPr/>
        </p:nvSpPr>
        <p:spPr bwMode="auto">
          <a:xfrm>
            <a:off x="740734" y="5918796"/>
            <a:ext cx="8015916" cy="381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bg2"/>
                    </a:gs>
                    <a:gs pos="25000">
                      <a:schemeClr val="bg2"/>
                    </a:gs>
                  </a:gsLst>
                  <a:lin ang="5400000" scaled="1"/>
                </a:gradFill>
                <a:latin typeface="Trebuchet MS" pitchFamily="34" charset="0"/>
              </a:rPr>
              <a:t>Full complement of C states, approaching zero power in DPD (C6)</a:t>
            </a:r>
          </a:p>
        </p:txBody>
      </p:sp>
      <p:sp>
        <p:nvSpPr>
          <p:cNvPr id="15" name="Content Placeholder 2"/>
          <p:cNvSpPr txBox="1">
            <a:spLocks/>
          </p:cNvSpPr>
          <p:nvPr/>
        </p:nvSpPr>
        <p:spPr>
          <a:xfrm>
            <a:off x="304800" y="901700"/>
            <a:ext cx="8490479" cy="1460500"/>
          </a:xfrm>
          <a:prstGeom prst="rect">
            <a:avLst/>
          </a:prstGeom>
        </p:spPr>
        <p:txBody>
          <a:bodyPr/>
          <a:lstStyle/>
          <a:p>
            <a:pPr marL="228600" lvl="0" indent="-228600" defTabSz="912777" fontAlgn="base">
              <a:lnSpc>
                <a:spcPct val="90000"/>
              </a:lnSpc>
              <a:spcBef>
                <a:spcPts val="1167"/>
              </a:spcBef>
              <a:spcAft>
                <a:spcPct val="0"/>
              </a:spcAft>
              <a:buClr>
                <a:schemeClr val="tx2"/>
              </a:buClr>
              <a:buSzPct val="95000"/>
              <a:buBlip>
                <a:blip r:embed="rId4"/>
              </a:buBlip>
            </a:pPr>
            <a:r>
              <a:rPr lang="en-US" sz="1600" dirty="0" smtClean="0">
                <a:latin typeface="Trebuchet MS" pitchFamily="34" charset="0"/>
              </a:rPr>
              <a:t>When idle, required CPU state is saved in a power-preserved domain on chip and </a:t>
            </a:r>
            <a:br>
              <a:rPr lang="en-US" sz="1600" dirty="0" smtClean="0">
                <a:latin typeface="Trebuchet MS" pitchFamily="34" charset="0"/>
              </a:rPr>
            </a:br>
            <a:r>
              <a:rPr lang="en-US" sz="1600" dirty="0" smtClean="0">
                <a:latin typeface="Trebuchet MS" pitchFamily="34" charset="0"/>
              </a:rPr>
              <a:t>then power is shut off </a:t>
            </a:r>
          </a:p>
          <a:p>
            <a:pPr marL="228600" lvl="0" indent="-228600" defTabSz="912777" fontAlgn="base">
              <a:lnSpc>
                <a:spcPct val="90000"/>
              </a:lnSpc>
              <a:spcAft>
                <a:spcPct val="0"/>
              </a:spcAft>
              <a:buClr>
                <a:schemeClr val="tx2"/>
              </a:buClr>
              <a:buSzPct val="95000"/>
              <a:buBlip>
                <a:blip r:embed="rId4"/>
              </a:buBlip>
            </a:pPr>
            <a:r>
              <a:rPr lang="en-US" sz="1600" dirty="0" smtClean="0">
                <a:latin typeface="Trebuchet MS" pitchFamily="34" charset="0"/>
              </a:rPr>
              <a:t>Upon a break event, Power/Clocks are turned on, State is restored and execution</a:t>
            </a:r>
            <a:br>
              <a:rPr lang="en-US" sz="1600" dirty="0" smtClean="0">
                <a:latin typeface="Trebuchet MS" pitchFamily="34" charset="0"/>
              </a:rPr>
            </a:br>
            <a:r>
              <a:rPr lang="en-US" sz="1600" dirty="0" smtClean="0">
                <a:latin typeface="Trebuchet MS" pitchFamily="34" charset="0"/>
              </a:rPr>
              <a:t>resumes seamlessly from where it  left off transparent to OS/applications</a:t>
            </a:r>
            <a:endPar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514350" lvl="1" indent="-127000" defTabSz="912777" fontAlgn="base">
              <a:lnSpc>
                <a:spcPct val="90000"/>
              </a:lnSpc>
              <a:spcAft>
                <a:spcPct val="0"/>
              </a:spcAft>
              <a:buClr>
                <a:schemeClr val="tx2"/>
              </a:buClr>
              <a:buSzPct val="80000"/>
              <a:buBlip>
                <a:blip r:embed="rId5"/>
              </a:buBlip>
            </a:pPr>
            <a:r>
              <a:rPr lang="en-US" sz="1400" dirty="0" smtClean="0">
                <a:latin typeface="Trebuchet MS" pitchFamily="34" charset="0"/>
              </a:rPr>
              <a:t>Can occur 100s of times per second (between keystrokes)</a:t>
            </a:r>
          </a:p>
        </p:txBody>
      </p:sp>
      <p:grpSp>
        <p:nvGrpSpPr>
          <p:cNvPr id="2" name="Group 17"/>
          <p:cNvGrpSpPr/>
          <p:nvPr/>
        </p:nvGrpSpPr>
        <p:grpSpPr>
          <a:xfrm>
            <a:off x="7980103" y="173848"/>
            <a:ext cx="873957" cy="665892"/>
            <a:chOff x="8142761" y="-501698"/>
            <a:chExt cx="873957" cy="665892"/>
          </a:xfrm>
        </p:grpSpPr>
        <p:pic>
          <p:nvPicPr>
            <p:cNvPr id="16" name="Picture 2" descr="\\eventsql\dvd\Online_ART\DVD_ART34\Artwork_Imagery\Hardware Photos\OEM HW\Microprocessor Chips\cpu chip circuitry.png"/>
            <p:cNvPicPr>
              <a:picLocks noChangeAspect="1" noChangeArrowheads="1"/>
            </p:cNvPicPr>
            <p:nvPr/>
          </p:nvPicPr>
          <p:blipFill>
            <a:blip r:embed="rId6" cstate="print"/>
            <a:srcRect/>
            <a:stretch>
              <a:fillRect/>
            </a:stretch>
          </p:blipFill>
          <p:spPr bwMode="auto">
            <a:xfrm>
              <a:off x="8198583" y="-501698"/>
              <a:ext cx="762000" cy="665892"/>
            </a:xfrm>
            <a:prstGeom prst="rect">
              <a:avLst/>
            </a:prstGeom>
            <a:noFill/>
          </p:spPr>
        </p:pic>
        <p:sp>
          <p:nvSpPr>
            <p:cNvPr id="17" name="TextBox 16"/>
            <p:cNvSpPr txBox="1"/>
            <p:nvPr/>
          </p:nvSpPr>
          <p:spPr>
            <a:xfrm>
              <a:off x="8142761" y="-303050"/>
              <a:ext cx="873957" cy="215444"/>
            </a:xfrm>
            <a:prstGeom prst="rect">
              <a:avLst/>
            </a:prstGeom>
            <a:noFill/>
          </p:spPr>
          <p:txBody>
            <a:bodyPr wrap="none" rtlCol="0">
              <a:spAutoFit/>
            </a:bodyPr>
            <a:lstStyle/>
            <a:p>
              <a:r>
                <a:rPr lang="en-US" sz="800" dirty="0" smtClean="0">
                  <a:solidFill>
                    <a:schemeClr val="tx1"/>
                  </a:solidFill>
                  <a:effectLst>
                    <a:outerShdw blurRad="38100" dist="38100" dir="2700000" algn="tl">
                      <a:srgbClr val="000000">
                        <a:alpha val="43137"/>
                      </a:srgbClr>
                    </a:outerShdw>
                  </a:effectLst>
                  <a:latin typeface="Trebuchet MS" pitchFamily="34" charset="0"/>
                </a:rPr>
                <a:t>Core Hardware</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0412" cy="664797"/>
          </a:xfrm>
        </p:spPr>
        <p:txBody>
          <a:bodyPr/>
          <a:lstStyle/>
          <a:p>
            <a:r>
              <a:rPr smtClean="0"/>
              <a:t>OS C State Versus Actual</a:t>
            </a:r>
            <a:endParaRPr lang="en-US" dirty="0"/>
          </a:p>
        </p:txBody>
      </p:sp>
      <p:sp>
        <p:nvSpPr>
          <p:cNvPr id="8" name="Content Placeholder 2"/>
          <p:cNvSpPr txBox="1">
            <a:spLocks/>
          </p:cNvSpPr>
          <p:nvPr/>
        </p:nvSpPr>
        <p:spPr>
          <a:xfrm>
            <a:off x="293687" y="978813"/>
            <a:ext cx="8850313" cy="1510387"/>
          </a:xfrm>
          <a:prstGeom prst="rect">
            <a:avLst/>
          </a:prstGeom>
        </p:spPr>
        <p:txBody>
          <a:bodyPr/>
          <a:lstStyle/>
          <a:p>
            <a:pPr marL="228600" marR="0" lvl="0" indent="-228600"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Hardware policy</a:t>
            </a:r>
            <a:r>
              <a:rPr kumimoji="0" lang="en-US"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may take processor to ‘lighter’ C state under certain conditions</a:t>
            </a:r>
          </a:p>
          <a:p>
            <a:pPr marL="228600" marR="0" lvl="0" indent="-228600"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kern="0" baseline="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High</a:t>
            </a: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tick rate, high P state, caches not fully shrunk, etc.</a:t>
            </a:r>
          </a:p>
          <a:p>
            <a:pPr marL="228600" indent="-228600" defTabSz="912777" fontAlgn="base">
              <a:lnSpc>
                <a:spcPct val="90000"/>
              </a:lnSpc>
              <a:spcBef>
                <a:spcPts val="1167"/>
              </a:spcBef>
              <a:spcAft>
                <a:spcPct val="0"/>
              </a:spcAft>
              <a:buClr>
                <a:schemeClr val="tx2"/>
              </a:buClr>
              <a:buSzPct val="95000"/>
              <a:buFontTx/>
              <a:buBlip>
                <a:blip r:embed="rId3"/>
              </a:buBlip>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Platform contains instrumentation to view actual</a:t>
            </a:r>
            <a:r>
              <a:rPr kumimoji="0" lang="en-US"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residency; ensure your system is getting there</a:t>
            </a: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graphicFrame>
        <p:nvGraphicFramePr>
          <p:cNvPr id="9" name="Diagram 8"/>
          <p:cNvGraphicFramePr/>
          <p:nvPr/>
        </p:nvGraphicFramePr>
        <p:xfrm>
          <a:off x="1745524" y="2709532"/>
          <a:ext cx="5638800" cy="355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1/4/2008 4:43:55 PM&quot;&gt;&lt;Slide id=&quot;290&quot; dur=&quot;22.53125&quot; bld=&quot;INVLD|8.2&quot;/&gt;&lt;Slide id=&quot;385&quot; dur=&quot;20.25&quot; bld=&quot;|3.5&quot;/&gt;&lt;/Timings&gt;&lt;Timings time=&quot;11/4/2008 4:32:46 PM&quot;&gt;&lt;Slide id=&quot;362&quot; dur=&quot;2.367188&quot; bld=&quot;INVLD&quot;/&gt;&lt;Slide id=&quot;273&quot; dur=&quot;3.203125&quot;/&gt;&lt;Slide id=&quot;274&quot; dur=&quot;36.37891&quot;/&gt;&lt;Slide id=&quot;259&quot; dur=&quot;59.01563&quot;/&gt;&lt;Slide id=&quot;278&quot; dur=&quot;117.9688&quot;/&gt;&lt;Slide id=&quot;259&quot; dur=&quot;25.75&quot;/&gt;&lt;Slide id=&quot;274&quot; dur=&quot;3.984375&quot;/&gt;&lt;Slide id=&quot;273&quot; dur=&quot;2.21875&quot;/&gt;&lt;Slide id=&quot;274&quot; dur=&quot;1.203125&quot;/&gt;&lt;Slide id=&quot;259&quot; dur=&quot;1.140625&quot;/&gt;&lt;Slide id=&quot;278&quot; dur=&quot;1.234375&quot;/&gt;&lt;Slide id=&quot;332&quot; dur=&quot;127.125&quot;/&gt;&lt;Slide id=&quot;260&quot; dur=&quot;211.125&quot; bld=&quot;|66.8|56.5&quot;/&gt;&lt;Slide id=&quot;336&quot; dur=&quot;15.75&quot;/&gt;&lt;Slide id=&quot;363&quot; dur=&quot;1.59375&quot;/&gt;&lt;Slide id=&quot;336&quot; dur=&quot;1.5&quot;/&gt;&lt;Slide id=&quot;260&quot; dur=&quot;3.828125&quot;/&gt;&lt;Slide id=&quot;332&quot; dur=&quot;1.578125&quot;/&gt;&lt;Slide id=&quot;278&quot; dur=&quot;1.359375&quot;/&gt;&lt;Slide id=&quot;259&quot; dur=&quot;1.328125&quot;/&gt;&lt;Slide id=&quot;274&quot; dur=&quot;4.8437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INVLD|8.2"/>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000000"/>
    </a:dk1>
    <a:lt1>
      <a:srgbClr val="FFFFFF"/>
    </a:lt1>
    <a:dk2>
      <a:srgbClr val="1F7335"/>
    </a:dk2>
    <a:lt2>
      <a:srgbClr val="C4FF89"/>
    </a:lt2>
    <a:accent1>
      <a:srgbClr val="01CACA"/>
    </a:accent1>
    <a:accent2>
      <a:srgbClr val="3398CB"/>
    </a:accent2>
    <a:accent3>
      <a:srgbClr val="CB6566"/>
    </a:accent3>
    <a:accent4>
      <a:srgbClr val="CB9800"/>
    </a:accent4>
    <a:accent5>
      <a:srgbClr val="FF9929"/>
    </a:accent5>
    <a:accent6>
      <a:srgbClr val="FE0066"/>
    </a:accent6>
    <a:hlink>
      <a:srgbClr val="B8F8F5"/>
    </a:hlink>
    <a:folHlink>
      <a:srgbClr val="7F7F7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
    <a:dk1>
      <a:srgbClr val="000000"/>
    </a:dk1>
    <a:lt1>
      <a:srgbClr val="FFFFFF"/>
    </a:lt1>
    <a:dk2>
      <a:srgbClr val="1F7335"/>
    </a:dk2>
    <a:lt2>
      <a:srgbClr val="C4FF89"/>
    </a:lt2>
    <a:accent1>
      <a:srgbClr val="01CACA"/>
    </a:accent1>
    <a:accent2>
      <a:srgbClr val="3398CB"/>
    </a:accent2>
    <a:accent3>
      <a:srgbClr val="CB6566"/>
    </a:accent3>
    <a:accent4>
      <a:srgbClr val="CB9800"/>
    </a:accent4>
    <a:accent5>
      <a:srgbClr val="FF9929"/>
    </a:accent5>
    <a:accent6>
      <a:srgbClr val="FE0066"/>
    </a:accent6>
    <a:hlink>
      <a:srgbClr val="B8F8F5"/>
    </a:hlink>
    <a:folHlink>
      <a:srgbClr val="7F7F7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5">
    <a:dk1>
      <a:srgbClr val="000000"/>
    </a:dk1>
    <a:lt1>
      <a:srgbClr val="FFFFFF"/>
    </a:lt1>
    <a:dk2>
      <a:srgbClr val="1F7335"/>
    </a:dk2>
    <a:lt2>
      <a:srgbClr val="C4FF89"/>
    </a:lt2>
    <a:accent1>
      <a:srgbClr val="01CACA"/>
    </a:accent1>
    <a:accent2>
      <a:srgbClr val="3398CB"/>
    </a:accent2>
    <a:accent3>
      <a:srgbClr val="CB6566"/>
    </a:accent3>
    <a:accent4>
      <a:srgbClr val="CB9800"/>
    </a:accent4>
    <a:accent5>
      <a:srgbClr val="FF9929"/>
    </a:accent5>
    <a:accent6>
      <a:srgbClr val="FE0066"/>
    </a:accent6>
    <a:hlink>
      <a:srgbClr val="B8F8F5"/>
    </a:hlink>
    <a:folHlink>
      <a:srgbClr val="7F7F7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3966</Words>
  <Application>Microsoft Office PowerPoint</Application>
  <PresentationFormat>On-screen Show (4:3)</PresentationFormat>
  <Paragraphs>986</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WinHEC 2008 Template_NEW_9.22.08</vt:lpstr>
      <vt:lpstr>Visio</vt:lpstr>
      <vt:lpstr>Slide 1</vt:lpstr>
      <vt:lpstr>MBL-T541 Improving Platform Energy Efficiency</vt:lpstr>
      <vt:lpstr>Agenda</vt:lpstr>
      <vt:lpstr>Industry Energy Efficiency Activities</vt:lpstr>
      <vt:lpstr>Windows 7 Energy Efficiency Approach</vt:lpstr>
      <vt:lpstr>The  Power-Managed Windows Platform</vt:lpstr>
      <vt:lpstr>Core Hardware</vt:lpstr>
      <vt:lpstr>Intel Processor Power Management Overview</vt:lpstr>
      <vt:lpstr>OS C State Versus Actual</vt:lpstr>
      <vt:lpstr>Measuring CPU Utilization</vt:lpstr>
      <vt:lpstr>C State Residency Inhibitors</vt:lpstr>
      <vt:lpstr>Power Impact Of Device Activity</vt:lpstr>
      <vt:lpstr>PCIe Bus Traffic Alignment</vt:lpstr>
      <vt:lpstr>PCIe Device Buffering</vt:lpstr>
      <vt:lpstr>PCIe Buffer Flush/Fill</vt:lpstr>
      <vt:lpstr>PCIe Link State Management</vt:lpstr>
      <vt:lpstr>PCIe Device Recommendations</vt:lpstr>
      <vt:lpstr>USB Asynch Versus Periodic Traffic Patterns</vt:lpstr>
      <vt:lpstr>USB2 I/O Buffer Power Down</vt:lpstr>
      <vt:lpstr>Slide 20</vt:lpstr>
      <vt:lpstr>USB2 Host Controller Alignment</vt:lpstr>
      <vt:lpstr>Periodic-Triggered Asynch</vt:lpstr>
      <vt:lpstr>USB2 Interrupt Alignment</vt:lpstr>
      <vt:lpstr>USB2 Device Recommendations</vt:lpstr>
      <vt:lpstr>SATA Link Power States</vt:lpstr>
      <vt:lpstr>SATA Recommendations for LPM</vt:lpstr>
      <vt:lpstr>Hardware Call To Action</vt:lpstr>
      <vt:lpstr>Break</vt:lpstr>
      <vt:lpstr>The  Power-Managed Windows Platform</vt:lpstr>
      <vt:lpstr>Power Policy Overview</vt:lpstr>
      <vt:lpstr>Wireless Adapter Settings</vt:lpstr>
      <vt:lpstr>Adaptive Display Brightness  Configuration and Requirements</vt:lpstr>
      <vt:lpstr>Disk Idle Detection</vt:lpstr>
      <vt:lpstr>Processor Power Policies</vt:lpstr>
      <vt:lpstr>New Windows 7 Power Policies</vt:lpstr>
      <vt:lpstr>Power Policy Recommendations</vt:lpstr>
      <vt:lpstr>The  Power-Managed Windows Platform</vt:lpstr>
      <vt:lpstr>Extension Impact On Battery Life</vt:lpstr>
      <vt:lpstr>Defining extensions</vt:lpstr>
      <vt:lpstr>Reduce CPU Utilization</vt:lpstr>
      <vt:lpstr>Disk And Registry Activity</vt:lpstr>
      <vt:lpstr>Timer Resolution</vt:lpstr>
      <vt:lpstr>Intelligent Background Activity</vt:lpstr>
      <vt:lpstr>Extension Recommendations</vt:lpstr>
      <vt:lpstr>Measurement, Tools And Diagnostics</vt:lpstr>
      <vt:lpstr>Benchmarking For Energy Efficiency</vt:lpstr>
      <vt:lpstr>Power Diagnostic Tools</vt:lpstr>
      <vt:lpstr>Windows 7 DVD Power Consumption Centrino 2 System</vt:lpstr>
      <vt:lpstr>Call To Action</vt:lpstr>
      <vt:lpstr>Additional Resources</vt:lpstr>
      <vt:lpstr>Please Complete A Session Evaluation Form Your input is important!</vt:lpstr>
      <vt:lpstr>Slide 52</vt:lpstr>
      <vt:lpstr>Slide 53</vt:lpstr>
      <vt:lpstr>Hardware Configuration</vt:lpstr>
      <vt:lpstr>USB2 Interrupt Alignment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2008-11-12T06:54:37Z</dcterms:created>
  <dcterms:modified xsi:type="dcterms:W3CDTF">2008-11-12T06:54:45Z</dcterms:modified>
</cp:coreProperties>
</file>