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31"/>
  </p:notesMasterIdLst>
  <p:handoutMasterIdLst>
    <p:handoutMasterId r:id="rId32"/>
  </p:handoutMasterIdLst>
  <p:sldIdLst>
    <p:sldId id="257" r:id="rId2"/>
    <p:sldId id="258" r:id="rId3"/>
    <p:sldId id="282" r:id="rId4"/>
    <p:sldId id="280" r:id="rId5"/>
    <p:sldId id="281" r:id="rId6"/>
    <p:sldId id="292" r:id="rId7"/>
    <p:sldId id="295" r:id="rId8"/>
    <p:sldId id="296" r:id="rId9"/>
    <p:sldId id="297" r:id="rId10"/>
    <p:sldId id="302" r:id="rId11"/>
    <p:sldId id="303" r:id="rId12"/>
    <p:sldId id="301" r:id="rId13"/>
    <p:sldId id="304" r:id="rId14"/>
    <p:sldId id="305" r:id="rId15"/>
    <p:sldId id="293" r:id="rId16"/>
    <p:sldId id="300" r:id="rId17"/>
    <p:sldId id="285" r:id="rId18"/>
    <p:sldId id="299" r:id="rId19"/>
    <p:sldId id="291" r:id="rId20"/>
    <p:sldId id="277" r:id="rId21"/>
    <p:sldId id="278" r:id="rId22"/>
    <p:sldId id="284" r:id="rId23"/>
    <p:sldId id="310" r:id="rId24"/>
    <p:sldId id="279" r:id="rId25"/>
    <p:sldId id="306" r:id="rId26"/>
    <p:sldId id="307" r:id="rId27"/>
    <p:sldId id="308" r:id="rId28"/>
    <p:sldId id="309" r:id="rId29"/>
    <p:sldId id="287"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33CC"/>
    <a:srgbClr val="FFDA7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215" autoAdjust="0"/>
    <p:restoredTop sz="91367" autoAdjust="0"/>
  </p:normalViewPr>
  <p:slideViewPr>
    <p:cSldViewPr snapToGrid="0" showGuides="1">
      <p:cViewPr>
        <p:scale>
          <a:sx n="100" d="100"/>
          <a:sy n="100" d="100"/>
        </p:scale>
        <p:origin x="-522" y="12"/>
      </p:cViewPr>
      <p:guideLst>
        <p:guide orient="horz" pos="2160"/>
        <p:guide orient="horz" pos="146"/>
        <p:guide orient="horz" pos="4178"/>
        <p:guide orient="horz" pos="893"/>
        <p:guide orient="horz" pos="1198"/>
        <p:guide orient="horz" pos="1484"/>
        <p:guide pos="240"/>
        <p:guide pos="5520"/>
        <p:guide pos="2880"/>
        <p:guide pos="461"/>
        <p:guide pos="53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96" d="100"/>
          <a:sy n="96" d="100"/>
        </p:scale>
        <p:origin x="-36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10:53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850B27-E1C7-40CB-A4C6-AF3847F9929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10:53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indowsupdate.microsoft.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www.microsoft.com/whdc/maintain/DrvUpdate.msp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microsoft.com/whdc/device/input/PEN_touch.mspx"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mailto:tabext@microsoft.com" TargetMode="External"/><Relationship Id="rId4" Type="http://schemas.openxmlformats.org/officeDocument/2006/relationships/hyperlink" Target="http://www.microsoft.com/whdc/winlogo/getstart/default.mspx"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387798"/>
          </a:xfrm>
        </p:spPr>
        <p:txBody>
          <a:bodyPr/>
          <a:lstStyle/>
          <a:p>
            <a:r>
              <a:rPr sz="2800" smtClean="0"/>
              <a:t>Proposed Multi-touch Additions To HID Specification</a:t>
            </a:r>
            <a:endParaRPr lang="en-US" sz="2800" dirty="0"/>
          </a:p>
        </p:txBody>
      </p:sp>
      <p:graphicFrame>
        <p:nvGraphicFramePr>
          <p:cNvPr id="1026" name="Object 2"/>
          <p:cNvGraphicFramePr>
            <a:graphicFrameLocks noChangeAspect="1"/>
          </p:cNvGraphicFramePr>
          <p:nvPr/>
        </p:nvGraphicFramePr>
        <p:xfrm>
          <a:off x="412530" y="1901825"/>
          <a:ext cx="9620250" cy="3276600"/>
        </p:xfrm>
        <a:graphic>
          <a:graphicData uri="http://schemas.openxmlformats.org/presentationml/2006/ole">
            <p:oleObj spid="_x0000_s1026" name="Document" r:id="rId4" imgW="6390115" imgH="2075969" progId="Word.Document.12">
              <p:embed/>
            </p:oleObj>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Reporting Modes</a:t>
            </a:r>
            <a:endParaRPr lang="en-US" dirty="0"/>
          </a:p>
        </p:txBody>
      </p:sp>
      <p:sp>
        <p:nvSpPr>
          <p:cNvPr id="3" name="Content Placeholder 2"/>
          <p:cNvSpPr>
            <a:spLocks noGrp="1"/>
          </p:cNvSpPr>
          <p:nvPr>
            <p:ph idx="1"/>
          </p:nvPr>
        </p:nvSpPr>
        <p:spPr>
          <a:xfrm>
            <a:off x="382588" y="1414464"/>
            <a:ext cx="8380412" cy="4369914"/>
          </a:xfrm>
        </p:spPr>
        <p:txBody>
          <a:bodyPr/>
          <a:lstStyle/>
          <a:p>
            <a:r>
              <a:rPr lang="en-US" sz="2000" dirty="0" smtClean="0"/>
              <a:t>Serial</a:t>
            </a:r>
          </a:p>
          <a:p>
            <a:pPr lvl="1"/>
            <a:r>
              <a:rPr lang="en-US" sz="1800" dirty="0" smtClean="0"/>
              <a:t>Each packet contains a single update, multiple contacts </a:t>
            </a:r>
            <a:br>
              <a:rPr lang="en-US" sz="1800" dirty="0" smtClean="0"/>
            </a:br>
            <a:r>
              <a:rPr lang="en-US" sz="1800" dirty="0" smtClean="0"/>
              <a:t>are streamed serially</a:t>
            </a:r>
          </a:p>
          <a:p>
            <a:pPr lvl="1"/>
            <a:r>
              <a:rPr lang="en-US" sz="1800" dirty="0" smtClean="0"/>
              <a:t>Can reduce per contact sample rate</a:t>
            </a:r>
          </a:p>
          <a:p>
            <a:r>
              <a:rPr lang="en-US" sz="2000" dirty="0" smtClean="0"/>
              <a:t>Parallel</a:t>
            </a:r>
          </a:p>
          <a:p>
            <a:pPr lvl="1"/>
            <a:r>
              <a:rPr lang="en-US" sz="1800" dirty="0" smtClean="0"/>
              <a:t>Each packet is capable of reporting the total number of contacts the device can detect</a:t>
            </a:r>
          </a:p>
          <a:p>
            <a:pPr lvl="1"/>
            <a:r>
              <a:rPr lang="en-US" sz="1800" dirty="0" smtClean="0"/>
              <a:t>Large packets, often not fully utilized</a:t>
            </a:r>
          </a:p>
          <a:p>
            <a:r>
              <a:rPr lang="en-US" sz="2000" dirty="0" smtClean="0"/>
              <a:t>Hybrid (Recommended)</a:t>
            </a:r>
          </a:p>
          <a:p>
            <a:pPr lvl="1"/>
            <a:r>
              <a:rPr lang="en-US" sz="1800" dirty="0" smtClean="0"/>
              <a:t>Packets are large enough to report some number of contacts</a:t>
            </a:r>
          </a:p>
          <a:p>
            <a:pPr lvl="1"/>
            <a:r>
              <a:rPr lang="en-US" sz="1800" dirty="0" smtClean="0"/>
              <a:t>Multiple packets can be reported serially in one logical frame</a:t>
            </a:r>
          </a:p>
          <a:p>
            <a:pPr lvl="1"/>
            <a:r>
              <a:rPr lang="en-US" sz="1800" dirty="0" smtClean="0"/>
              <a:t>Avoids issues with serial and parallel</a:t>
            </a:r>
            <a:endParaRPr lang="en-US" sz="18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HID Multi-touch</a:t>
            </a:r>
            <a:endParaRPr lang="en-US" dirty="0"/>
          </a:p>
        </p:txBody>
      </p:sp>
      <p:sp>
        <p:nvSpPr>
          <p:cNvPr id="3" name="Content Placeholder 2"/>
          <p:cNvSpPr>
            <a:spLocks noGrp="1"/>
          </p:cNvSpPr>
          <p:nvPr>
            <p:ph sz="half" idx="1"/>
          </p:nvPr>
        </p:nvSpPr>
        <p:spPr>
          <a:xfrm>
            <a:off x="382323" y="1414199"/>
            <a:ext cx="4189677" cy="3389646"/>
          </a:xfrm>
        </p:spPr>
        <p:txBody>
          <a:bodyPr/>
          <a:lstStyle/>
          <a:p>
            <a:pPr marL="382573" indent="-382573">
              <a:buClr>
                <a:srgbClr val="FFFFFF"/>
              </a:buClr>
            </a:pPr>
            <a:r>
              <a:rPr lang="en-US" sz="2400" dirty="0" smtClean="0">
                <a:gradFill>
                  <a:gsLst>
                    <a:gs pos="28000">
                      <a:srgbClr val="FFFFFF"/>
                    </a:gs>
                    <a:gs pos="48000">
                      <a:srgbClr val="FFFFFF"/>
                    </a:gs>
                  </a:gsLst>
                  <a:lin ang="5400000" scaled="1"/>
                </a:gradFill>
              </a:rPr>
              <a:t>Required usages</a:t>
            </a:r>
          </a:p>
          <a:p>
            <a:pPr lvl="1"/>
            <a:r>
              <a:rPr lang="en-US" dirty="0" smtClean="0"/>
              <a:t>Touch collection </a:t>
            </a:r>
            <a:br>
              <a:rPr lang="en-US" dirty="0" smtClean="0"/>
            </a:br>
            <a:r>
              <a:rPr lang="en-US" dirty="0" smtClean="0"/>
              <a:t>(page 0x0D, usage 0x04)</a:t>
            </a:r>
          </a:p>
          <a:p>
            <a:pPr lvl="1"/>
            <a:r>
              <a:rPr lang="en-US" dirty="0" smtClean="0"/>
              <a:t>X (0x01, 0x30), Y (0x01, 0x31), Tip switch (0x0D, 0x42), In-range (0x0D, 0x32)</a:t>
            </a:r>
          </a:p>
          <a:p>
            <a:pPr lvl="1"/>
            <a:r>
              <a:rPr lang="en-US" dirty="0" smtClean="0"/>
              <a:t>Contact id</a:t>
            </a:r>
            <a:br>
              <a:rPr lang="en-US" dirty="0" smtClean="0"/>
            </a:br>
            <a:r>
              <a:rPr lang="en-US" dirty="0" smtClean="0"/>
              <a:t>(0x0D, 0x51)</a:t>
            </a:r>
          </a:p>
          <a:p>
            <a:pPr lvl="1"/>
            <a:r>
              <a:rPr lang="en-US" dirty="0" smtClean="0"/>
              <a:t>Max count</a:t>
            </a:r>
            <a:br>
              <a:rPr lang="en-US" dirty="0" smtClean="0"/>
            </a:br>
            <a:r>
              <a:rPr lang="en-US" dirty="0" smtClean="0"/>
              <a:t>(0x0D, 0x55)</a:t>
            </a:r>
          </a:p>
        </p:txBody>
      </p:sp>
      <p:sp>
        <p:nvSpPr>
          <p:cNvPr id="6" name="Rectangle 5"/>
          <p:cNvSpPr/>
          <p:nvPr/>
        </p:nvSpPr>
        <p:spPr>
          <a:xfrm>
            <a:off x="4572000" y="1417638"/>
            <a:ext cx="3843338" cy="2842317"/>
          </a:xfrm>
          <a:prstGeom prst="rect">
            <a:avLst/>
          </a:prstGeom>
        </p:spPr>
        <p:txBody>
          <a:bodyPr wrap="square">
            <a:spAutoFit/>
          </a:bodyPr>
          <a:lstStyle/>
          <a:p>
            <a:pPr marL="382573" lvl="0" indent="-382573" defTabSz="912777" fontAlgn="base">
              <a:lnSpc>
                <a:spcPct val="90000"/>
              </a:lnSpc>
              <a:spcBef>
                <a:spcPts val="1167"/>
              </a:spcBef>
              <a:spcAft>
                <a:spcPct val="0"/>
              </a:spcAft>
              <a:buClr>
                <a:srgbClr val="FFFFFF"/>
              </a:buClr>
              <a:buSzPct val="95000"/>
              <a:buBlip>
                <a:blip r:embed="rId3"/>
              </a:buBlip>
            </a:pPr>
            <a:r>
              <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Recommended </a:t>
            </a:r>
            <a:br>
              <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optional usages</a:t>
            </a:r>
          </a:p>
          <a:p>
            <a:pPr marL="704822" lvl="1" indent="-317487" defTabSz="912777" fontAlgn="base">
              <a:lnSpc>
                <a:spcPct val="90000"/>
              </a:lnSpc>
              <a:spcBef>
                <a:spcPts val="1083"/>
              </a:spcBef>
              <a:spcAft>
                <a:spcPct val="0"/>
              </a:spcAft>
              <a:buClr>
                <a:srgbClr val="FFFFFF"/>
              </a:buClr>
              <a:buSzPct val="80000"/>
              <a:buBlip>
                <a:blip r:embed="rId4"/>
              </a:buBlip>
            </a:pP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Confidence </a:t>
            </a:r>
            <a:b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(0x0D, 0x47)</a:t>
            </a:r>
          </a:p>
          <a:p>
            <a:pPr marL="704822" lvl="1" indent="-317487" defTabSz="912777" fontAlgn="base">
              <a:lnSpc>
                <a:spcPct val="90000"/>
              </a:lnSpc>
              <a:spcBef>
                <a:spcPts val="1083"/>
              </a:spcBef>
              <a:spcAft>
                <a:spcPct val="0"/>
              </a:spcAft>
              <a:buClr>
                <a:srgbClr val="FFFFFF"/>
              </a:buClr>
              <a:buSzPct val="80000"/>
              <a:buBlip>
                <a:blip r:embed="rId4"/>
              </a:buBlip>
            </a:pP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Width and height</a:t>
            </a:r>
            <a:b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(0x0D, 0x48 and 0x49)</a:t>
            </a:r>
          </a:p>
          <a:p>
            <a:pPr marL="704822" lvl="1" indent="-317487" defTabSz="912777" fontAlgn="base">
              <a:lnSpc>
                <a:spcPct val="90000"/>
              </a:lnSpc>
              <a:spcBef>
                <a:spcPts val="1083"/>
              </a:spcBef>
              <a:spcAft>
                <a:spcPct val="0"/>
              </a:spcAft>
              <a:buClr>
                <a:srgbClr val="FFFFFF"/>
              </a:buClr>
              <a:buSzPct val="80000"/>
              <a:buBlip>
                <a:blip r:embed="rId4"/>
              </a:buBlip>
            </a:pP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Pressure </a:t>
            </a:r>
            <a:b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20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(0x0D, 0x30)</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Tricks</a:t>
            </a:r>
            <a:endParaRPr lang="en-US" dirty="0"/>
          </a:p>
        </p:txBody>
      </p:sp>
      <p:sp>
        <p:nvSpPr>
          <p:cNvPr id="3" name="Content Placeholder 2"/>
          <p:cNvSpPr>
            <a:spLocks noGrp="1"/>
          </p:cNvSpPr>
          <p:nvPr>
            <p:ph idx="1"/>
          </p:nvPr>
        </p:nvSpPr>
        <p:spPr>
          <a:xfrm>
            <a:off x="382588" y="1414464"/>
            <a:ext cx="8380412" cy="3901581"/>
          </a:xfrm>
        </p:spPr>
        <p:txBody>
          <a:bodyPr/>
          <a:lstStyle/>
          <a:p>
            <a:r>
              <a:rPr lang="en-US" sz="2400" dirty="0" smtClean="0"/>
              <a:t>For null values, set the null bit on all main items in the report descriptor</a:t>
            </a:r>
          </a:p>
          <a:p>
            <a:r>
              <a:rPr lang="en-US" sz="2400" dirty="0" smtClean="0"/>
              <a:t>Use the physical dimensions property for X and Y usages</a:t>
            </a:r>
          </a:p>
          <a:p>
            <a:pPr lvl="1"/>
            <a:r>
              <a:rPr lang="en-US" sz="2000" dirty="0" smtClean="0"/>
              <a:t>If you cannot report accurate units, report 0 units</a:t>
            </a:r>
          </a:p>
          <a:p>
            <a:r>
              <a:rPr lang="en-US" sz="2400" dirty="0" smtClean="0"/>
              <a:t>Report a top-level collection for each function your device supports (touch, multi-touch, pen)</a:t>
            </a:r>
          </a:p>
          <a:p>
            <a:pPr lvl="1"/>
            <a:r>
              <a:rPr lang="en-US" sz="2000" dirty="0" smtClean="0"/>
              <a:t>If the device does not have a mouse, add a mouse collection that does not send data</a:t>
            </a:r>
          </a:p>
          <a:p>
            <a:r>
              <a:rPr lang="en-US" sz="2400" dirty="0" smtClean="0"/>
              <a:t>More in Digitizer Drivers for Touch, Multi-touch, and Pen Devices whitepaper!</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Capability Discovery And Configuration</a:t>
            </a:r>
            <a:endParaRPr lang="en-US" sz="4000" dirty="0"/>
          </a:p>
        </p:txBody>
      </p:sp>
      <p:sp>
        <p:nvSpPr>
          <p:cNvPr id="3" name="Content Placeholder 2"/>
          <p:cNvSpPr>
            <a:spLocks noGrp="1"/>
          </p:cNvSpPr>
          <p:nvPr>
            <p:ph idx="1"/>
          </p:nvPr>
        </p:nvSpPr>
        <p:spPr>
          <a:xfrm>
            <a:off x="382588" y="1417638"/>
            <a:ext cx="8380412" cy="3901581"/>
          </a:xfrm>
        </p:spPr>
        <p:txBody>
          <a:bodyPr/>
          <a:lstStyle/>
          <a:p>
            <a:r>
              <a:rPr lang="en-US" sz="2400" dirty="0" smtClean="0"/>
              <a:t>If the configuration collection exists, Windows 7 will open it exclusively</a:t>
            </a:r>
          </a:p>
          <a:p>
            <a:pPr lvl="1"/>
            <a:r>
              <a:rPr lang="en-US" sz="2000" dirty="0" smtClean="0"/>
              <a:t>Windows 7 will attempt to set it to multiple input</a:t>
            </a:r>
          </a:p>
          <a:p>
            <a:pPr lvl="1"/>
            <a:r>
              <a:rPr lang="en-US" sz="2000" dirty="0" smtClean="0"/>
              <a:t>On Vista or XP Tablet Edition, 3rd party applications can set the configuration as necessary</a:t>
            </a:r>
          </a:p>
          <a:p>
            <a:r>
              <a:rPr lang="en-US" sz="2400" dirty="0" smtClean="0"/>
              <a:t>The device index usage specifies the collection to configure</a:t>
            </a:r>
          </a:p>
          <a:p>
            <a:r>
              <a:rPr lang="en-US" sz="2400" dirty="0" smtClean="0"/>
              <a:t>Multi-touch collections are identified via the contact </a:t>
            </a:r>
            <a:br>
              <a:rPr lang="en-US" sz="2400" dirty="0" smtClean="0"/>
            </a:br>
            <a:r>
              <a:rPr lang="en-US" sz="2400" dirty="0" smtClean="0"/>
              <a:t>id usage</a:t>
            </a:r>
          </a:p>
          <a:p>
            <a:r>
              <a:rPr lang="en-US" sz="2400" dirty="0" smtClean="0"/>
              <a:t>If set to mouse, route data through the mouse collection</a:t>
            </a:r>
            <a:endParaRPr lang="en-US" sz="24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General Guidance</a:t>
            </a:r>
            <a:endParaRPr lang="en-US" dirty="0"/>
          </a:p>
        </p:txBody>
      </p:sp>
      <p:sp>
        <p:nvSpPr>
          <p:cNvPr id="3" name="Content Placeholder 2"/>
          <p:cNvSpPr>
            <a:spLocks noGrp="1"/>
          </p:cNvSpPr>
          <p:nvPr>
            <p:ph idx="1"/>
          </p:nvPr>
        </p:nvSpPr>
        <p:spPr>
          <a:xfrm>
            <a:off x="382588" y="1414464"/>
            <a:ext cx="8380412" cy="2277034"/>
          </a:xfrm>
        </p:spPr>
        <p:txBody>
          <a:bodyPr/>
          <a:lstStyle/>
          <a:p>
            <a:r>
              <a:rPr lang="en-US" sz="2800" dirty="0" smtClean="0"/>
              <a:t>Do as much in firmware as possible</a:t>
            </a:r>
          </a:p>
          <a:p>
            <a:r>
              <a:rPr lang="en-US" sz="2800" dirty="0" smtClean="0"/>
              <a:t>For USB devices, consider selective suspend</a:t>
            </a:r>
          </a:p>
          <a:p>
            <a:r>
              <a:rPr lang="en-US" sz="2800" dirty="0" smtClean="0"/>
              <a:t>Helpful WDK tools</a:t>
            </a:r>
          </a:p>
          <a:p>
            <a:pPr lvl="1"/>
            <a:r>
              <a:rPr lang="en-US" sz="2400" dirty="0" err="1" smtClean="0"/>
              <a:t>DriverVerifier</a:t>
            </a:r>
            <a:r>
              <a:rPr lang="en-US" sz="2400" dirty="0" smtClean="0"/>
              <a:t>, </a:t>
            </a:r>
            <a:r>
              <a:rPr lang="en-US" sz="2400" dirty="0" err="1" smtClean="0"/>
              <a:t>StaticDriverVerifier</a:t>
            </a:r>
            <a:r>
              <a:rPr lang="en-US" sz="2400" dirty="0" smtClean="0"/>
              <a:t>, </a:t>
            </a:r>
            <a:r>
              <a:rPr lang="en-US" sz="2400" dirty="0" err="1" smtClean="0"/>
              <a:t>PreFastForDrivers</a:t>
            </a:r>
            <a:r>
              <a:rPr lang="en-US" sz="2400" dirty="0" smtClean="0"/>
              <a:t>, </a:t>
            </a:r>
            <a:r>
              <a:rPr lang="en-US" sz="2400" dirty="0" err="1" smtClean="0"/>
              <a:t>CheckINF</a:t>
            </a:r>
            <a:r>
              <a:rPr lang="en-US" sz="2400" dirty="0" smtClean="0"/>
              <a:t>, and others</a:t>
            </a:r>
            <a:endParaRPr lang="en-US" sz="24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Logo Requirements</a:t>
            </a:r>
            <a:endParaRPr lang="en-US" dirty="0"/>
          </a:p>
        </p:txBody>
      </p:sp>
      <p:sp>
        <p:nvSpPr>
          <p:cNvPr id="3" name="Content Placeholder 2"/>
          <p:cNvSpPr>
            <a:spLocks noGrp="1"/>
          </p:cNvSpPr>
          <p:nvPr>
            <p:ph idx="1"/>
          </p:nvPr>
        </p:nvSpPr>
        <p:spPr>
          <a:xfrm>
            <a:off x="382588" y="1414464"/>
            <a:ext cx="8380412" cy="3457870"/>
          </a:xfrm>
        </p:spPr>
        <p:txBody>
          <a:bodyPr/>
          <a:lstStyle/>
          <a:p>
            <a:r>
              <a:rPr lang="en-US" sz="3200" dirty="0" smtClean="0"/>
              <a:t>Series of requirements designed to </a:t>
            </a:r>
            <a:br>
              <a:rPr lang="en-US" sz="3200" dirty="0" smtClean="0"/>
            </a:br>
            <a:r>
              <a:rPr lang="en-US" sz="3200" dirty="0" smtClean="0"/>
              <a:t>ensure hardware </a:t>
            </a:r>
          </a:p>
          <a:p>
            <a:pPr lvl="1"/>
            <a:r>
              <a:rPr lang="en-US" sz="2800" dirty="0" smtClean="0"/>
              <a:t>Sample rate:  At least 50hz per finger</a:t>
            </a:r>
          </a:p>
          <a:p>
            <a:pPr lvl="1"/>
            <a:r>
              <a:rPr lang="en-US" sz="2800" dirty="0" smtClean="0"/>
              <a:t>Resolution:  At least 100ppi and at least display resolution</a:t>
            </a:r>
          </a:p>
          <a:p>
            <a:pPr lvl="1"/>
            <a:r>
              <a:rPr lang="en-US" sz="2800" dirty="0" smtClean="0"/>
              <a:t>Accuracy:  No offsets greater than 2mm</a:t>
            </a:r>
          </a:p>
          <a:p>
            <a:r>
              <a:rPr lang="en-US" sz="3200" dirty="0" smtClean="0"/>
              <a:t>See MBL-T529 for more details!</a:t>
            </a:r>
            <a:endParaRPr lang="en-US" sz="32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Driver Distribution</a:t>
            </a:r>
            <a:endParaRPr lang="en-US" dirty="0"/>
          </a:p>
        </p:txBody>
      </p:sp>
      <p:sp>
        <p:nvSpPr>
          <p:cNvPr id="3" name="Content Placeholder 2"/>
          <p:cNvSpPr>
            <a:spLocks noGrp="1"/>
          </p:cNvSpPr>
          <p:nvPr>
            <p:ph idx="1"/>
          </p:nvPr>
        </p:nvSpPr>
        <p:spPr>
          <a:xfrm>
            <a:off x="382588" y="1414464"/>
            <a:ext cx="8380412" cy="3969292"/>
          </a:xfrm>
        </p:spPr>
        <p:txBody>
          <a:bodyPr/>
          <a:lstStyle/>
          <a:p>
            <a:r>
              <a:rPr lang="en-US" sz="2800" dirty="0" smtClean="0"/>
              <a:t>Millions of users worldwide automatically update their systems at </a:t>
            </a:r>
            <a:r>
              <a:rPr lang="en-US" sz="2800" dirty="0" smtClean="0">
                <a:hlinkClick r:id="rId3"/>
              </a:rPr>
              <a:t>http://windowsupdate.microsoft.com</a:t>
            </a:r>
            <a:endParaRPr lang="en-US" sz="2800" dirty="0" smtClean="0"/>
          </a:p>
          <a:p>
            <a:r>
              <a:rPr lang="en-US" sz="2800" dirty="0" smtClean="0"/>
              <a:t>Highly recommended: Distribute your logoed drivers through Windows Update</a:t>
            </a:r>
          </a:p>
          <a:p>
            <a:r>
              <a:rPr lang="en-US" sz="2800" dirty="0" smtClean="0"/>
              <a:t>Manage settings for distributing your driver via Driver Distribution Center (DDC) on </a:t>
            </a:r>
            <a:r>
              <a:rPr lang="en-US" sz="2800" dirty="0" err="1" smtClean="0"/>
              <a:t>Winqual</a:t>
            </a:r>
            <a:endParaRPr lang="en-US" sz="2800" dirty="0" smtClean="0"/>
          </a:p>
          <a:p>
            <a:pPr lvl="1"/>
            <a:r>
              <a:rPr lang="en-US" sz="2400" dirty="0" smtClean="0"/>
              <a:t>View download statistics and WER data</a:t>
            </a:r>
          </a:p>
          <a:p>
            <a:pPr lvl="1"/>
            <a:r>
              <a:rPr lang="en-US" sz="2400" dirty="0" smtClean="0"/>
              <a:t>For details, see </a:t>
            </a:r>
            <a:r>
              <a:rPr lang="en-US" sz="2400" dirty="0" smtClean="0">
                <a:hlinkClick r:id="rId4"/>
              </a:rPr>
              <a:t>Distributing Drivers on Windows Update</a:t>
            </a:r>
            <a:endParaRPr lang="en-US" sz="24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smtClean="0"/>
              <a:t>Digitizer Calibration And Mapping</a:t>
            </a:r>
            <a:endParaRPr lang="en-US" sz="4400"/>
          </a:p>
        </p:txBody>
      </p:sp>
      <p:sp>
        <p:nvSpPr>
          <p:cNvPr id="3" name="Content Placeholder 2"/>
          <p:cNvSpPr>
            <a:spLocks noGrp="1"/>
          </p:cNvSpPr>
          <p:nvPr>
            <p:ph idx="1"/>
          </p:nvPr>
        </p:nvSpPr>
        <p:spPr/>
        <p:txBody>
          <a:bodyPr/>
          <a:lstStyle/>
          <a:p>
            <a:r>
              <a:rPr lang="en-US" smtClean="0"/>
              <a:t>Calibration</a:t>
            </a:r>
          </a:p>
          <a:p>
            <a:pPr lvl="1"/>
            <a:r>
              <a:rPr lang="en-US" smtClean="0"/>
              <a:t>Changes in tabcal.exe to improve </a:t>
            </a:r>
            <a:br>
              <a:rPr lang="en-US" smtClean="0"/>
            </a:br>
            <a:r>
              <a:rPr lang="en-US" smtClean="0"/>
              <a:t>linearity calibration</a:t>
            </a:r>
          </a:p>
          <a:p>
            <a:pPr lvl="1"/>
            <a:r>
              <a:rPr lang="en-US" smtClean="0"/>
              <a:t>Better support for dual-mode digitizers</a:t>
            </a:r>
          </a:p>
          <a:p>
            <a:r>
              <a:rPr lang="en-US" smtClean="0"/>
              <a:t>Multidigimon</a:t>
            </a:r>
          </a:p>
          <a:p>
            <a:pPr lvl="1"/>
            <a:r>
              <a:rPr lang="en-US" smtClean="0"/>
              <a:t>UI to map digitizers to displays</a:t>
            </a: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UX Considerations</a:t>
            </a:r>
            <a:endParaRPr lang="en-US" dirty="0"/>
          </a:p>
        </p:txBody>
      </p:sp>
      <p:sp>
        <p:nvSpPr>
          <p:cNvPr id="6" name="Content Placeholder 5"/>
          <p:cNvSpPr>
            <a:spLocks noGrp="1"/>
          </p:cNvSpPr>
          <p:nvPr>
            <p:ph sz="half" idx="1"/>
          </p:nvPr>
        </p:nvSpPr>
        <p:spPr>
          <a:xfrm>
            <a:off x="382323" y="1414199"/>
            <a:ext cx="4126177" cy="4508414"/>
          </a:xfrm>
        </p:spPr>
        <p:txBody>
          <a:bodyPr/>
          <a:lstStyle/>
          <a:p>
            <a:pPr lvl="0"/>
            <a:r>
              <a:rPr lang="en-US" dirty="0" smtClean="0"/>
              <a:t>General guidelines</a:t>
            </a:r>
          </a:p>
          <a:p>
            <a:pPr lvl="1"/>
            <a:r>
              <a:rPr lang="en-US" dirty="0" smtClean="0"/>
              <a:t>Big targets</a:t>
            </a:r>
          </a:p>
          <a:p>
            <a:pPr lvl="1"/>
            <a:r>
              <a:rPr lang="en-US" dirty="0" smtClean="0"/>
              <a:t>Whitespace</a:t>
            </a:r>
          </a:p>
          <a:p>
            <a:pPr lvl="1"/>
            <a:r>
              <a:rPr lang="en-US" dirty="0" smtClean="0"/>
              <a:t>Avoid hover</a:t>
            </a:r>
          </a:p>
          <a:p>
            <a:pPr lvl="1"/>
            <a:r>
              <a:rPr lang="en-US" dirty="0" smtClean="0"/>
              <a:t>See UX guidelines</a:t>
            </a:r>
          </a:p>
          <a:p>
            <a:pPr lvl="0"/>
            <a:r>
              <a:rPr lang="en-US" dirty="0" smtClean="0"/>
              <a:t>Be aware of </a:t>
            </a:r>
            <a:br>
              <a:rPr lang="en-US" dirty="0" smtClean="0"/>
            </a:br>
            <a:r>
              <a:rPr lang="en-US" dirty="0" smtClean="0"/>
              <a:t>hardware limitations</a:t>
            </a:r>
          </a:p>
          <a:p>
            <a:pPr lvl="1"/>
            <a:r>
              <a:rPr lang="en-US" dirty="0" smtClean="0"/>
              <a:t>Avoid on-hover UI</a:t>
            </a:r>
          </a:p>
          <a:p>
            <a:pPr lvl="1"/>
            <a:r>
              <a:rPr lang="en-US" dirty="0" smtClean="0"/>
              <a:t>Edges, jitter, etc</a:t>
            </a:r>
          </a:p>
          <a:p>
            <a:pPr lvl="1"/>
            <a:r>
              <a:rPr lang="en-US" dirty="0" smtClean="0"/>
              <a:t>Form factor</a:t>
            </a:r>
          </a:p>
          <a:p>
            <a:endParaRPr lang="en-US" dirty="0"/>
          </a:p>
        </p:txBody>
      </p:sp>
      <p:sp>
        <p:nvSpPr>
          <p:cNvPr id="7" name="Content Placeholder 6"/>
          <p:cNvSpPr>
            <a:spLocks noGrp="1"/>
          </p:cNvSpPr>
          <p:nvPr>
            <p:ph sz="half" idx="2"/>
          </p:nvPr>
        </p:nvSpPr>
        <p:spPr/>
        <p:txBody>
          <a:bodyPr/>
          <a:lstStyle/>
          <a:p>
            <a:pPr lvl="0"/>
            <a:r>
              <a:rPr lang="en-US" smtClean="0"/>
              <a:t>Gesture guidelines</a:t>
            </a:r>
          </a:p>
          <a:p>
            <a:pPr lvl="1"/>
            <a:r>
              <a:rPr lang="en-US" smtClean="0"/>
              <a:t>Use common gestures</a:t>
            </a:r>
          </a:p>
          <a:p>
            <a:pPr lvl="1"/>
            <a:r>
              <a:rPr lang="en-US" smtClean="0"/>
              <a:t>Gestures need to be intuitive and natural</a:t>
            </a:r>
          </a:p>
          <a:p>
            <a:pPr lvl="1"/>
            <a:r>
              <a:rPr lang="en-US" smtClean="0"/>
              <a:t>Moving away from flicks-like gestures to manipulations</a:t>
            </a:r>
          </a:p>
          <a:p>
            <a:pPr lvl="1"/>
            <a:endParaRPr lang="en-US" smtClean="0"/>
          </a:p>
          <a:p>
            <a:pPr lvl="1"/>
            <a:endParaRPr lang="en-US" smtClean="0"/>
          </a:p>
          <a:p>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553998"/>
          </a:xfrm>
        </p:spPr>
        <p:txBody>
          <a:bodyPr/>
          <a:lstStyle/>
          <a:p>
            <a:r>
              <a:rPr lang="en-US" sz="4000" dirty="0" smtClean="0"/>
              <a:t>Multi-touch Driver Development</a:t>
            </a:r>
            <a:endParaRPr lang="en-US" sz="4000" dirty="0"/>
          </a:p>
        </p:txBody>
      </p:sp>
      <p:sp>
        <p:nvSpPr>
          <p:cNvPr id="3" name="Subtitle 2"/>
          <p:cNvSpPr>
            <a:spLocks noGrp="1"/>
          </p:cNvSpPr>
          <p:nvPr>
            <p:ph type="subTitle" idx="1"/>
          </p:nvPr>
        </p:nvSpPr>
        <p:spPr>
          <a:xfrm>
            <a:off x="2818906" y="3660643"/>
            <a:ext cx="3497808" cy="1163395"/>
          </a:xfrm>
        </p:spPr>
        <p:txBody>
          <a:bodyPr/>
          <a:lstStyle/>
          <a:p>
            <a:r>
              <a:rPr lang="en-US" sz="2800" dirty="0" smtClean="0"/>
              <a:t>Reed Townsend</a:t>
            </a:r>
          </a:p>
          <a:p>
            <a:r>
              <a:rPr lang="en-US" sz="2800" dirty="0" smtClean="0"/>
              <a:t>Program Manager</a:t>
            </a:r>
          </a:p>
          <a:p>
            <a:r>
              <a:rPr lang="en-US" sz="2800" dirty="0" smtClean="0"/>
              <a:t>Microsoft Corporation</a:t>
            </a:r>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idx="1"/>
          </p:nvPr>
        </p:nvSpPr>
        <p:spPr>
          <a:xfrm>
            <a:off x="382588" y="1414465"/>
            <a:ext cx="8380412" cy="2246769"/>
          </a:xfrm>
        </p:spPr>
        <p:txBody>
          <a:bodyPr/>
          <a:lstStyle/>
          <a:p>
            <a:r>
              <a:rPr lang="en-US" sz="2800" dirty="0" smtClean="0"/>
              <a:t>Build KMDF drivers that appear to Windows per the guidance here and in the whitepaper</a:t>
            </a:r>
          </a:p>
          <a:p>
            <a:r>
              <a:rPr lang="en-US" sz="2800" dirty="0" smtClean="0"/>
              <a:t>Take full advantage of the samples and tools in the WDK</a:t>
            </a:r>
          </a:p>
          <a:p>
            <a:r>
              <a:rPr lang="en-US" sz="2800" dirty="0" smtClean="0"/>
              <a:t>Do as much in firmware as possible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4837735"/>
          </a:xfrm>
        </p:spPr>
        <p:txBody>
          <a:bodyPr/>
          <a:lstStyle/>
          <a:p>
            <a:r>
              <a:rPr lang="en-US" sz="1200" dirty="0" smtClean="0"/>
              <a:t>Whitepapers</a:t>
            </a:r>
          </a:p>
          <a:p>
            <a:pPr lvl="1"/>
            <a:r>
              <a:rPr lang="en-US" sz="1100" dirty="0" smtClean="0"/>
              <a:t>Digitizer Drivers for Touch, Multi-touch, and Pen Devices</a:t>
            </a:r>
          </a:p>
          <a:p>
            <a:pPr lvl="1"/>
            <a:r>
              <a:rPr lang="en-US" sz="1100" dirty="0" smtClean="0"/>
              <a:t>Enabling USB Selective Suspend for Human Interface Devices</a:t>
            </a:r>
          </a:p>
          <a:p>
            <a:r>
              <a:rPr lang="en-US" sz="1200" dirty="0" smtClean="0"/>
              <a:t>Websites</a:t>
            </a:r>
          </a:p>
          <a:p>
            <a:pPr lvl="1"/>
            <a:r>
              <a:rPr lang="en-US" sz="1100" dirty="0" smtClean="0"/>
              <a:t>Pen and Touch Driver Guidance</a:t>
            </a:r>
            <a:br>
              <a:rPr lang="en-US" sz="1100" dirty="0" smtClean="0"/>
            </a:br>
            <a:r>
              <a:rPr lang="en-US" sz="1100" dirty="0" smtClean="0">
                <a:hlinkClick r:id="rId3"/>
              </a:rPr>
              <a:t>http://www.microsoft.com/whdc/device/input/PEN_touch.mspx</a:t>
            </a:r>
            <a:endParaRPr lang="en-US" sz="1100" dirty="0" smtClean="0"/>
          </a:p>
          <a:p>
            <a:pPr lvl="1"/>
            <a:r>
              <a:rPr lang="en-US" sz="1100" dirty="0" smtClean="0"/>
              <a:t>HID Extensions for Multi-touch </a:t>
            </a:r>
            <a:br>
              <a:rPr lang="en-US" sz="1100" dirty="0" smtClean="0"/>
            </a:br>
            <a:r>
              <a:rPr lang="en-US" sz="1100" dirty="0" smtClean="0"/>
              <a:t>Contact your TAM or email us</a:t>
            </a:r>
          </a:p>
          <a:p>
            <a:pPr lvl="1"/>
            <a:r>
              <a:rPr lang="en-US" sz="1100" dirty="0" smtClean="0"/>
              <a:t>Getting started with the Windows Logo program</a:t>
            </a:r>
            <a:br>
              <a:rPr lang="en-US" sz="1100" dirty="0" smtClean="0"/>
            </a:br>
            <a:r>
              <a:rPr lang="en-US" sz="1100" dirty="0" smtClean="0">
                <a:hlinkClick r:id="rId4"/>
              </a:rPr>
              <a:t>http://www.microsoft.com/whdc/winlogo/getstart/default.mspx</a:t>
            </a:r>
            <a:r>
              <a:rPr lang="en-US" sz="1100" dirty="0" smtClean="0"/>
              <a:t> </a:t>
            </a:r>
          </a:p>
          <a:p>
            <a:r>
              <a:rPr lang="en-US" sz="1200" dirty="0" smtClean="0"/>
              <a:t>Related </a:t>
            </a:r>
            <a:r>
              <a:rPr lang="en-US" sz="1200" dirty="0" err="1" smtClean="0"/>
              <a:t>WinHEC</a:t>
            </a:r>
            <a:r>
              <a:rPr lang="en-US" sz="1200" dirty="0" smtClean="0"/>
              <a:t> Sessions</a:t>
            </a:r>
          </a:p>
          <a:p>
            <a:pPr lvl="1"/>
            <a:r>
              <a:rPr lang="en-US" sz="1100" dirty="0" smtClean="0"/>
              <a:t>MBL-T527 Multi-Touch in Windows 7 Overview</a:t>
            </a:r>
          </a:p>
          <a:p>
            <a:pPr lvl="1"/>
            <a:r>
              <a:rPr lang="en-US" sz="1100" dirty="0" smtClean="0"/>
              <a:t>MBL-T529 Multi-Touch: Designing and Testing for Logo Compliance</a:t>
            </a:r>
          </a:p>
          <a:p>
            <a:pPr lvl="1"/>
            <a:r>
              <a:rPr lang="en-US" sz="1100" dirty="0" smtClean="0"/>
              <a:t>COR-T520 Windows Logo Program Tools: Overview and Directions </a:t>
            </a:r>
          </a:p>
          <a:p>
            <a:pPr lvl="1"/>
            <a:r>
              <a:rPr lang="en-US" sz="1100" dirty="0" smtClean="0"/>
              <a:t>COR-T609 Making Drivers Available on Windows</a:t>
            </a:r>
          </a:p>
          <a:p>
            <a:r>
              <a:rPr lang="en-US" sz="1200" dirty="0" err="1" smtClean="0"/>
              <a:t>Logofest</a:t>
            </a:r>
            <a:r>
              <a:rPr lang="en-US" sz="1200" dirty="0" smtClean="0"/>
              <a:t>, coming soon, Redmond </a:t>
            </a:r>
          </a:p>
          <a:p>
            <a:pPr lvl="1"/>
            <a:r>
              <a:rPr lang="en-US" sz="1100" dirty="0" smtClean="0"/>
              <a:t>Meet the team!</a:t>
            </a:r>
          </a:p>
          <a:p>
            <a:r>
              <a:rPr lang="en-US" sz="1200" dirty="0" smtClean="0"/>
              <a:t>Contact us:</a:t>
            </a:r>
            <a:endParaRPr lang="en-US" sz="1200" dirty="0"/>
          </a:p>
        </p:txBody>
      </p:sp>
      <p:sp>
        <p:nvSpPr>
          <p:cNvPr id="4" name="TextBox 3"/>
          <p:cNvSpPr txBox="1"/>
          <p:nvPr/>
        </p:nvSpPr>
        <p:spPr>
          <a:xfrm>
            <a:off x="1549842" y="5930969"/>
            <a:ext cx="2614818" cy="646331"/>
          </a:xfrm>
          <a:prstGeom prst="rect">
            <a:avLst/>
          </a:prstGeom>
          <a:noFill/>
        </p:spPr>
        <p:txBody>
          <a:bodyPr wrap="none" rtlCol="0">
            <a:spAutoFit/>
          </a:bodyPr>
          <a:lstStyle/>
          <a:p>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hlinkClick r:id="rId5"/>
              </a:rPr>
              <a:t>tab-ext@microsoft.com</a:t>
            </a: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a:r>
            <a:b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endPar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Backup Slides</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Is The Time!</a:t>
            </a:r>
            <a:endParaRPr sz="2400" smtClean="0">
              <a:gradFill flip="none" rotWithShape="1">
                <a:gsLst>
                  <a:gs pos="0">
                    <a:schemeClr val="accent1">
                      <a:lumMod val="20000"/>
                      <a:lumOff val="80000"/>
                    </a:schemeClr>
                  </a:gs>
                  <a:gs pos="41000">
                    <a:schemeClr val="accent1">
                      <a:lumMod val="60000"/>
                      <a:lumOff val="40000"/>
                    </a:schemeClr>
                  </a:gs>
                  <a:gs pos="100000">
                    <a:schemeClr val="accent1"/>
                  </a:gs>
                </a:gsLst>
                <a:lin ang="5400000" scaled="1"/>
                <a:tileRect/>
              </a:gradFill>
            </a:endParaRPr>
          </a:p>
        </p:txBody>
      </p:sp>
      <p:sp>
        <p:nvSpPr>
          <p:cNvPr id="3" name="Content Placeholder 2"/>
          <p:cNvSpPr>
            <a:spLocks noGrp="1"/>
          </p:cNvSpPr>
          <p:nvPr>
            <p:ph idx="1"/>
          </p:nvPr>
        </p:nvSpPr>
        <p:spPr/>
        <p:txBody>
          <a:bodyPr>
            <a:noAutofit/>
          </a:bodyPr>
          <a:lstStyle/>
          <a:p>
            <a:r>
              <a:rPr lang="en-US" sz="2400" dirty="0" smtClean="0"/>
              <a:t>Multi-touch offers clear differentiation with a high “WOW” factor for consumers</a:t>
            </a:r>
          </a:p>
          <a:p>
            <a:r>
              <a:rPr lang="en-US" sz="2400" dirty="0" smtClean="0"/>
              <a:t>Multi-touch enhances on-the-go use and opens up new scenarios for business</a:t>
            </a:r>
          </a:p>
          <a:p>
            <a:r>
              <a:rPr lang="en-US" sz="2400" dirty="0" smtClean="0"/>
              <a:t>90% of people in focus groups claimed they would pay a 20-30% premium for a PC with multi-touch</a:t>
            </a:r>
          </a:p>
          <a:p>
            <a:r>
              <a:rPr lang="en-US" sz="2400" spc="-125" dirty="0" smtClean="0">
                <a:ln w="3175">
                  <a:noFill/>
                </a:ln>
                <a:solidFill>
                  <a:schemeClr val="accent1"/>
                </a:solidFill>
                <a:effectLst>
                  <a:outerShdw blurRad="88900" dist="12700" dir="2700000" algn="tl" rotWithShape="0">
                    <a:prstClr val="black"/>
                  </a:outerShdw>
                </a:effectLst>
                <a:cs typeface="Arial" charset="0"/>
              </a:rPr>
              <a:t>Seeing is believing:</a:t>
            </a:r>
            <a:r>
              <a:rPr lang="en-US" sz="2400" dirty="0" smtClean="0">
                <a:solidFill>
                  <a:schemeClr val="accent1"/>
                </a:solidFill>
              </a:rPr>
              <a:t> </a:t>
            </a:r>
            <a:r>
              <a:rPr lang="en-US" sz="2400" dirty="0" smtClean="0"/>
              <a:t>Consumer purchase intent doubles after hands-on experience</a:t>
            </a:r>
          </a:p>
          <a:p>
            <a:endParaRPr lang="en-US" sz="24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Multi-touch and Windows 7</a:t>
            </a:r>
            <a:endParaRPr lang="en-US" dirty="0"/>
          </a:p>
        </p:txBody>
      </p:sp>
      <p:sp>
        <p:nvSpPr>
          <p:cNvPr id="3" name="Content Placeholder 2"/>
          <p:cNvSpPr>
            <a:spLocks noGrp="1"/>
          </p:cNvSpPr>
          <p:nvPr>
            <p:ph idx="1"/>
          </p:nvPr>
        </p:nvSpPr>
        <p:spPr>
          <a:xfrm>
            <a:off x="382588" y="1414464"/>
            <a:ext cx="8380412" cy="5180300"/>
          </a:xfrm>
        </p:spPr>
        <p:txBody>
          <a:bodyPr>
            <a:normAutofit/>
          </a:bodyPr>
          <a:lstStyle/>
          <a:p>
            <a:pPr marL="0" indent="14288" algn="ctr">
              <a:lnSpc>
                <a:spcPct val="120000"/>
              </a:lnSpc>
              <a:buNone/>
            </a:pPr>
            <a:r>
              <a:rPr lang="en-US" sz="2000" b="1" i="1" dirty="0" smtClean="0"/>
              <a:t>Multi-touch is a major investment area and strong reason for customers to upgrade to a Windows 7 PC</a:t>
            </a:r>
          </a:p>
          <a:p>
            <a:pPr marL="0" indent="14288" algn="ctr">
              <a:lnSpc>
                <a:spcPct val="120000"/>
              </a:lnSpc>
              <a:buNone/>
            </a:pPr>
            <a:endParaRPr lang="en-US" sz="900" b="1" i="1" dirty="0" smtClean="0"/>
          </a:p>
          <a:p>
            <a:pPr>
              <a:lnSpc>
                <a:spcPct val="120000"/>
              </a:lnSpc>
            </a:pPr>
            <a:r>
              <a:rPr lang="en-US" sz="2000" dirty="0" smtClean="0"/>
              <a:t>MT scored very favorably in Concept Value testing</a:t>
            </a:r>
          </a:p>
          <a:p>
            <a:pPr lvl="1">
              <a:lnSpc>
                <a:spcPct val="120000"/>
              </a:lnSpc>
            </a:pPr>
            <a:r>
              <a:rPr lang="en-US" sz="1800" dirty="0" smtClean="0"/>
              <a:t>Consumer awareness and interest in touch is high</a:t>
            </a:r>
          </a:p>
          <a:p>
            <a:pPr lvl="1">
              <a:lnSpc>
                <a:spcPct val="120000"/>
              </a:lnSpc>
            </a:pPr>
            <a:r>
              <a:rPr lang="en-US" sz="1800" dirty="0" smtClean="0"/>
              <a:t>Customers perceive touch as the next stage of computing</a:t>
            </a:r>
          </a:p>
          <a:p>
            <a:pPr lvl="1">
              <a:lnSpc>
                <a:spcPct val="120000"/>
              </a:lnSpc>
            </a:pPr>
            <a:r>
              <a:rPr lang="en-US" sz="1800" dirty="0" smtClean="0"/>
              <a:t>Touch offers a sense of personal connection and freedom</a:t>
            </a:r>
          </a:p>
          <a:p>
            <a:pPr lvl="1">
              <a:lnSpc>
                <a:spcPct val="120000"/>
              </a:lnSpc>
            </a:pPr>
            <a:r>
              <a:rPr lang="en-US" sz="1800" dirty="0" smtClean="0"/>
              <a:t>Touch would help users be more efficient and be fun to use</a:t>
            </a:r>
          </a:p>
          <a:p>
            <a:pPr>
              <a:lnSpc>
                <a:spcPct val="120000"/>
              </a:lnSpc>
            </a:pPr>
            <a:r>
              <a:rPr lang="en-US" sz="2000" dirty="0" smtClean="0"/>
              <a:t>Media response to MT disclosure has been very positive </a:t>
            </a:r>
          </a:p>
          <a:p>
            <a:pPr lvl="1">
              <a:lnSpc>
                <a:spcPct val="120000"/>
              </a:lnSpc>
            </a:pPr>
            <a:r>
              <a:rPr lang="en-US" sz="1800" dirty="0" smtClean="0"/>
              <a:t>&gt;130 unique articles, 1M video views in 72hrs, continued monthly coverage</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Pentagon 8"/>
          <p:cNvSpPr/>
          <p:nvPr/>
        </p:nvSpPr>
        <p:spPr bwMode="auto">
          <a:xfrm>
            <a:off x="381000" y="1417638"/>
            <a:ext cx="4114800" cy="4724400"/>
          </a:xfrm>
          <a:prstGeom prst="homePlate">
            <a:avLst>
              <a:gd name="adj" fmla="val 5655"/>
            </a:avLst>
          </a:prstGeom>
          <a:solidFill>
            <a:schemeClr val="bg1">
              <a:lumMod val="75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1306513" rtl="0" eaLnBrk="0" fontAlgn="base" latinLnBrk="0" hangingPunct="0">
              <a:lnSpc>
                <a:spcPct val="100000"/>
              </a:lnSpc>
              <a:spcBef>
                <a:spcPct val="0"/>
              </a:spcBef>
              <a:spcAft>
                <a:spcPct val="0"/>
              </a:spcAft>
              <a:buClrTx/>
              <a:buSzTx/>
              <a:buFontTx/>
              <a:buNone/>
              <a:tabLst/>
            </a:pPr>
            <a:endParaRPr kumimoji="0" lang="en-US" sz="3400" b="1" i="0" u="none" strike="noStrike" cap="none" normalizeH="0" baseline="0" smtClean="0">
              <a:ln>
                <a:noFill/>
              </a:ln>
              <a:solidFill>
                <a:schemeClr val="tx1"/>
              </a:solidFill>
              <a:effectLst/>
              <a:latin typeface="Arial" charset="0"/>
              <a:ea typeface="ＭＳ Ｐゴシック" pitchFamily="34" charset="-128"/>
            </a:endParaRPr>
          </a:p>
        </p:txBody>
      </p:sp>
      <p:sp>
        <p:nvSpPr>
          <p:cNvPr id="2" name="Title 1"/>
          <p:cNvSpPr>
            <a:spLocks noGrp="1"/>
          </p:cNvSpPr>
          <p:nvPr>
            <p:ph type="title"/>
          </p:nvPr>
        </p:nvSpPr>
        <p:spPr/>
        <p:txBody>
          <a:bodyPr>
            <a:normAutofit/>
          </a:bodyPr>
          <a:lstStyle/>
          <a:p>
            <a:r>
              <a:rPr lang="en-US" dirty="0" smtClean="0"/>
              <a:t>Multi-touch </a:t>
            </a:r>
            <a:r>
              <a:rPr smtClean="0"/>
              <a:t>A</a:t>
            </a:r>
            <a:r>
              <a:rPr lang="en-US" dirty="0" err="1" smtClean="0"/>
              <a:t>nd</a:t>
            </a:r>
            <a:r>
              <a:rPr lang="en-US" dirty="0" smtClean="0"/>
              <a:t> Windows 7</a:t>
            </a:r>
            <a:endParaRPr lang="en-US" dirty="0"/>
          </a:p>
        </p:txBody>
      </p:sp>
      <p:sp>
        <p:nvSpPr>
          <p:cNvPr id="3" name="Content Placeholder 2"/>
          <p:cNvSpPr>
            <a:spLocks noGrp="1"/>
          </p:cNvSpPr>
          <p:nvPr>
            <p:ph sz="half" idx="1"/>
          </p:nvPr>
        </p:nvSpPr>
        <p:spPr>
          <a:xfrm>
            <a:off x="475590" y="1417638"/>
            <a:ext cx="3962399" cy="4648200"/>
          </a:xfrm>
        </p:spPr>
        <p:txBody>
          <a:bodyPr>
            <a:noAutofit/>
          </a:bodyPr>
          <a:lstStyle/>
          <a:p>
            <a:pPr marL="0" indent="15875">
              <a:lnSpc>
                <a:spcPct val="100000"/>
              </a:lnSpc>
              <a:buNone/>
            </a:pPr>
            <a:r>
              <a:rPr lang="en-US" sz="2000" dirty="0" smtClean="0"/>
              <a:t>We’ve identified several key scenarios for multi-touch:</a:t>
            </a:r>
            <a:endParaRPr lang="en-US" sz="1800" dirty="0" smtClean="0"/>
          </a:p>
          <a:p>
            <a:pPr>
              <a:lnSpc>
                <a:spcPct val="100000"/>
              </a:lnSpc>
            </a:pPr>
            <a:r>
              <a:rPr lang="en-US" sz="2000" dirty="0" smtClean="0"/>
              <a:t>Navigating and consuming the web</a:t>
            </a:r>
          </a:p>
          <a:p>
            <a:pPr>
              <a:lnSpc>
                <a:spcPct val="100000"/>
              </a:lnSpc>
            </a:pPr>
            <a:r>
              <a:rPr lang="en-US" sz="2000" dirty="0" smtClean="0"/>
              <a:t>Reading and sorting email</a:t>
            </a:r>
          </a:p>
          <a:p>
            <a:pPr>
              <a:lnSpc>
                <a:spcPct val="100000"/>
              </a:lnSpc>
            </a:pPr>
            <a:r>
              <a:rPr lang="en-US" sz="2000" dirty="0" smtClean="0"/>
              <a:t>Viewing photos</a:t>
            </a:r>
          </a:p>
          <a:p>
            <a:pPr>
              <a:lnSpc>
                <a:spcPct val="100000"/>
              </a:lnSpc>
            </a:pPr>
            <a:r>
              <a:rPr lang="en-US" sz="2000" dirty="0" smtClean="0"/>
              <a:t>Playing casual games</a:t>
            </a:r>
          </a:p>
          <a:p>
            <a:pPr>
              <a:lnSpc>
                <a:spcPct val="100000"/>
              </a:lnSpc>
            </a:pPr>
            <a:r>
              <a:rPr lang="en-US" sz="2000" dirty="0" smtClean="0"/>
              <a:t>Consuming music and video</a:t>
            </a:r>
          </a:p>
          <a:p>
            <a:pPr>
              <a:lnSpc>
                <a:spcPct val="100000"/>
              </a:lnSpc>
            </a:pPr>
            <a:r>
              <a:rPr lang="en-US" sz="2000" dirty="0" smtClean="0"/>
              <a:t>Navigating files and arranging windows</a:t>
            </a:r>
          </a:p>
          <a:p>
            <a:pPr>
              <a:lnSpc>
                <a:spcPct val="100000"/>
              </a:lnSpc>
            </a:pPr>
            <a:r>
              <a:rPr lang="en-US" sz="2000" dirty="0" smtClean="0"/>
              <a:t>Using Office applications</a:t>
            </a:r>
          </a:p>
        </p:txBody>
      </p:sp>
      <p:sp>
        <p:nvSpPr>
          <p:cNvPr id="6" name="Content Placeholder 5"/>
          <p:cNvSpPr>
            <a:spLocks noGrp="1"/>
          </p:cNvSpPr>
          <p:nvPr>
            <p:ph sz="half" idx="2"/>
          </p:nvPr>
        </p:nvSpPr>
        <p:spPr>
          <a:xfrm>
            <a:off x="4572000" y="1417638"/>
            <a:ext cx="4191000" cy="5181600"/>
          </a:xfrm>
        </p:spPr>
        <p:txBody>
          <a:bodyPr>
            <a:noAutofit/>
          </a:bodyPr>
          <a:lstStyle/>
          <a:p>
            <a:pPr marL="0" indent="15875">
              <a:lnSpc>
                <a:spcPct val="100000"/>
              </a:lnSpc>
              <a:buNone/>
            </a:pPr>
            <a:r>
              <a:rPr lang="en-US" sz="1800" dirty="0" smtClean="0"/>
              <a:t>That led to four areas of investment:</a:t>
            </a:r>
          </a:p>
          <a:p>
            <a:pPr>
              <a:lnSpc>
                <a:spcPct val="100000"/>
              </a:lnSpc>
            </a:pPr>
            <a:r>
              <a:rPr lang="en-US" sz="1600" b="1" dirty="0" smtClean="0">
                <a:solidFill>
                  <a:schemeClr val="tx2">
                    <a:lumMod val="75000"/>
                  </a:schemeClr>
                </a:solidFill>
              </a:rPr>
              <a:t>Developer Platform</a:t>
            </a:r>
            <a:r>
              <a:rPr lang="en-US" sz="1600" dirty="0" smtClean="0"/>
              <a:t>:  At the root is the touch developer platform that exposes touch APIs for any application </a:t>
            </a:r>
          </a:p>
          <a:p>
            <a:pPr>
              <a:lnSpc>
                <a:spcPct val="100000"/>
              </a:lnSpc>
            </a:pPr>
            <a:r>
              <a:rPr lang="en-US" sz="1600" b="1" dirty="0" smtClean="0">
                <a:solidFill>
                  <a:schemeClr val="tx2">
                    <a:lumMod val="75000"/>
                  </a:schemeClr>
                </a:solidFill>
              </a:rPr>
              <a:t>UI Enhancements:</a:t>
            </a:r>
            <a:r>
              <a:rPr lang="en-US" sz="1600" dirty="0" smtClean="0"/>
              <a:t>  Focusing on the core scenarios, many parts of the core UI have been optimized for touch experiences </a:t>
            </a:r>
          </a:p>
          <a:p>
            <a:pPr>
              <a:lnSpc>
                <a:spcPct val="100000"/>
              </a:lnSpc>
            </a:pPr>
            <a:r>
              <a:rPr lang="en-US" sz="1600" b="1" dirty="0" smtClean="0">
                <a:solidFill>
                  <a:schemeClr val="tx2">
                    <a:lumMod val="75000"/>
                  </a:schemeClr>
                </a:solidFill>
              </a:rPr>
              <a:t>Gestures</a:t>
            </a:r>
            <a:r>
              <a:rPr lang="en-US" sz="1600" dirty="0" smtClean="0"/>
              <a:t>:  Multi-touch gestures have been added to enable consistent panning and zooming in most applications</a:t>
            </a:r>
          </a:p>
          <a:p>
            <a:pPr>
              <a:lnSpc>
                <a:spcPct val="100000"/>
              </a:lnSpc>
            </a:pPr>
            <a:r>
              <a:rPr lang="en-US" sz="1600" b="1" dirty="0" smtClean="0">
                <a:solidFill>
                  <a:schemeClr val="tx2">
                    <a:lumMod val="75000"/>
                  </a:schemeClr>
                </a:solidFill>
              </a:rPr>
              <a:t>Applications</a:t>
            </a:r>
            <a:r>
              <a:rPr lang="en-US" sz="1600" dirty="0" smtClean="0"/>
              <a:t>:  A set of multi-touch focused applications that demonstrate the power of touch. These will ship separate from Win7</a:t>
            </a:r>
          </a:p>
        </p:txBody>
      </p:sp>
      <p:grpSp>
        <p:nvGrpSpPr>
          <p:cNvPr id="4" name="Group 10"/>
          <p:cNvGrpSpPr/>
          <p:nvPr/>
        </p:nvGrpSpPr>
        <p:grpSpPr>
          <a:xfrm>
            <a:off x="4572000" y="1417638"/>
            <a:ext cx="4020347" cy="4783465"/>
            <a:chOff x="4572000" y="1143000"/>
            <a:chExt cx="4162836" cy="4953000"/>
          </a:xfrm>
        </p:grpSpPr>
        <p:pic>
          <p:nvPicPr>
            <p:cNvPr id="1029" name="Picture 5"/>
            <p:cNvPicPr>
              <a:picLocks noChangeAspect="1" noChangeArrowheads="1"/>
            </p:cNvPicPr>
            <p:nvPr/>
          </p:nvPicPr>
          <p:blipFill>
            <a:blip r:embed="rId3" cstate="print"/>
            <a:srcRect/>
            <a:stretch>
              <a:fillRect/>
            </a:stretch>
          </p:blipFill>
          <p:spPr bwMode="auto">
            <a:xfrm>
              <a:off x="4572000" y="1143000"/>
              <a:ext cx="2167404" cy="1905001"/>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cstate="print"/>
            <a:srcRect/>
            <a:stretch>
              <a:fillRect/>
            </a:stretch>
          </p:blipFill>
          <p:spPr bwMode="auto">
            <a:xfrm>
              <a:off x="5181600" y="2514600"/>
              <a:ext cx="2955924" cy="2060987"/>
            </a:xfrm>
            <a:prstGeom prst="rect">
              <a:avLst/>
            </a:prstGeom>
            <a:ln>
              <a:noFill/>
            </a:ln>
            <a:effectLst>
              <a:outerShdw blurRad="292100" dist="139700" dir="2700000" algn="tl" rotWithShape="0">
                <a:srgbClr val="333333">
                  <a:alpha val="65000"/>
                </a:srgbClr>
              </a:outerShdw>
            </a:effectLst>
          </p:spPr>
        </p:pic>
        <p:pic>
          <p:nvPicPr>
            <p:cNvPr id="1028" name="Picture 4" descr="\\showbiz\C\Users\Ian\Pictures\Photos 2008\2008-08-10\DS3_3977.JPG"/>
            <p:cNvPicPr>
              <a:picLocks noChangeAspect="1" noChangeArrowheads="1"/>
            </p:cNvPicPr>
            <p:nvPr/>
          </p:nvPicPr>
          <p:blipFill>
            <a:blip r:embed="rId5" cstate="print"/>
            <a:srcRect/>
            <a:stretch>
              <a:fillRect/>
            </a:stretch>
          </p:blipFill>
          <p:spPr bwMode="auto">
            <a:xfrm rot="21069064">
              <a:off x="6096000" y="4343400"/>
              <a:ext cx="2638836"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Tell me more!</a:t>
            </a:r>
            <a:endParaRPr lang="en-US" dirty="0"/>
          </a:p>
        </p:txBody>
      </p:sp>
      <p:sp>
        <p:nvSpPr>
          <p:cNvPr id="3" name="Content Placeholder 2"/>
          <p:cNvSpPr>
            <a:spLocks noGrp="1"/>
          </p:cNvSpPr>
          <p:nvPr>
            <p:ph idx="1"/>
          </p:nvPr>
        </p:nvSpPr>
        <p:spPr/>
        <p:txBody>
          <a:bodyPr/>
          <a:lstStyle/>
          <a:p>
            <a:r>
              <a:rPr lang="en-US" dirty="0" smtClean="0"/>
              <a:t>What is multi-touch?</a:t>
            </a:r>
          </a:p>
          <a:p>
            <a:pPr lvl="1"/>
            <a:r>
              <a:rPr lang="en-US" dirty="0" smtClean="0"/>
              <a:t>Multi-touch is two or more independently </a:t>
            </a:r>
            <a:r>
              <a:rPr lang="en-US" dirty="0" err="1" smtClean="0"/>
              <a:t>trackable</a:t>
            </a:r>
            <a:r>
              <a:rPr lang="en-US" dirty="0" smtClean="0"/>
              <a:t> contacts</a:t>
            </a:r>
          </a:p>
          <a:p>
            <a:pPr lvl="1"/>
            <a:r>
              <a:rPr lang="en-US" dirty="0" smtClean="0"/>
              <a:t>It is not gesture support grafted on top of a touch or pointing device nor pen and touch together</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Multi-touch Is Here!</a:t>
            </a:r>
            <a:endParaRPr lang="en-US" dirty="0"/>
          </a:p>
        </p:txBody>
      </p:sp>
      <p:sp>
        <p:nvSpPr>
          <p:cNvPr id="3" name="Content Placeholder 2"/>
          <p:cNvSpPr>
            <a:spLocks noGrp="1"/>
          </p:cNvSpPr>
          <p:nvPr>
            <p:ph idx="1"/>
          </p:nvPr>
        </p:nvSpPr>
        <p:spPr>
          <a:xfrm>
            <a:off x="382588" y="1414464"/>
            <a:ext cx="5271978" cy="4503284"/>
          </a:xfrm>
        </p:spPr>
        <p:txBody>
          <a:bodyPr/>
          <a:lstStyle/>
          <a:p>
            <a:pPr>
              <a:buNone/>
            </a:pPr>
            <a:r>
              <a:rPr lang="en-US" sz="2400" dirty="0" smtClean="0"/>
              <a:t>Devices</a:t>
            </a:r>
          </a:p>
          <a:p>
            <a:pPr lvl="1"/>
            <a:r>
              <a:rPr lang="en-US" sz="2000" dirty="0" smtClean="0"/>
              <a:t>Surface to mobile phones to homebrewed multi-touch devices</a:t>
            </a:r>
          </a:p>
          <a:p>
            <a:pPr lvl="1"/>
            <a:endParaRPr lang="en-US" sz="2000" dirty="0" smtClean="0"/>
          </a:p>
          <a:p>
            <a:pPr>
              <a:buNone/>
            </a:pPr>
            <a:r>
              <a:rPr lang="en-US" sz="2400" dirty="0" smtClean="0"/>
              <a:t>PC Hardware</a:t>
            </a:r>
          </a:p>
          <a:p>
            <a:pPr lvl="1"/>
            <a:r>
              <a:rPr lang="en-US" sz="2000" dirty="0" smtClean="0"/>
              <a:t>Multi-touch machines in market today – More coming with Windows 7 launch</a:t>
            </a:r>
          </a:p>
          <a:p>
            <a:pPr lvl="1"/>
            <a:endParaRPr lang="en-US" sz="2000" dirty="0" smtClean="0"/>
          </a:p>
          <a:p>
            <a:pPr>
              <a:buNone/>
            </a:pPr>
            <a:r>
              <a:rPr lang="en-US" sz="2400" dirty="0" smtClean="0"/>
              <a:t>Software</a:t>
            </a:r>
          </a:p>
          <a:p>
            <a:pPr lvl="1"/>
            <a:r>
              <a:rPr lang="en-US" sz="2000" dirty="0" smtClean="0"/>
              <a:t>Windows 7, PDC partner demonstrations and Touch Platform announcement</a:t>
            </a:r>
            <a:endParaRPr lang="en-US" sz="2000" dirty="0"/>
          </a:p>
        </p:txBody>
      </p:sp>
      <p:pic>
        <p:nvPicPr>
          <p:cNvPr id="9" name="Picture 2"/>
          <p:cNvPicPr>
            <a:picLocks noChangeAspect="1" noChangeArrowheads="1"/>
          </p:cNvPicPr>
          <p:nvPr/>
        </p:nvPicPr>
        <p:blipFill>
          <a:blip r:embed="rId3" cstate="print"/>
          <a:srcRect/>
          <a:stretch>
            <a:fillRect/>
          </a:stretch>
        </p:blipFill>
        <p:spPr bwMode="auto">
          <a:xfrm>
            <a:off x="6070904" y="1231900"/>
            <a:ext cx="2692096" cy="2247900"/>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51780" y="3650059"/>
            <a:ext cx="2111169" cy="1925241"/>
          </a:xfrm>
          <a:prstGeom prst="rect">
            <a:avLst/>
          </a:prstGeom>
          <a:noFill/>
          <a:ln w="9525">
            <a:noFill/>
            <a:miter lim="800000"/>
            <a:headEnd/>
            <a:tailEnd/>
          </a:ln>
          <a:effectLst/>
        </p:spPr>
      </p:pic>
      <p:pic>
        <p:nvPicPr>
          <p:cNvPr id="14337" name="Picture 1" descr="\\eventsql\dvd\Online_ART\DVD_ART34\Artwork_Imagery\Hardware Photos\Microsoft HW\Surface\Microsoft Surface with photos.png"/>
          <p:cNvPicPr>
            <a:picLocks noChangeAspect="1" noChangeArrowheads="1"/>
          </p:cNvPicPr>
          <p:nvPr/>
        </p:nvPicPr>
        <p:blipFill>
          <a:blip r:embed="rId5"/>
          <a:srcRect/>
          <a:stretch>
            <a:fillRect/>
          </a:stretch>
        </p:blipFill>
        <p:spPr bwMode="auto">
          <a:xfrm>
            <a:off x="5619750" y="572306"/>
            <a:ext cx="2781300" cy="2126444"/>
          </a:xfrm>
          <a:prstGeom prst="rect">
            <a:avLst/>
          </a:prstGeom>
          <a:noFill/>
        </p:spPr>
      </p:pic>
      <p:pic>
        <p:nvPicPr>
          <p:cNvPr id="14338" name="Picture 2" descr="\\eventsql\dvd\Online_ART\DVD_ART34\Artwork_Imagery\Hardware Photos\OEM HW\Windows Mobile devices (cell phone, pda)\Smartphone cell phones\HTC Touch Diamond P3700 - People Windows Mobile phone .png"/>
          <p:cNvPicPr>
            <a:picLocks noChangeAspect="1" noChangeArrowheads="1"/>
          </p:cNvPicPr>
          <p:nvPr/>
        </p:nvPicPr>
        <p:blipFill>
          <a:blip r:embed="rId6" cstate="print"/>
          <a:srcRect/>
          <a:stretch>
            <a:fillRect/>
          </a:stretch>
        </p:blipFill>
        <p:spPr bwMode="auto">
          <a:xfrm rot="788953">
            <a:off x="6715125" y="2698750"/>
            <a:ext cx="942975" cy="1885950"/>
          </a:xfrm>
          <a:prstGeom prst="rect">
            <a:avLst/>
          </a:prstGeom>
          <a:noFill/>
        </p:spPr>
      </p:pic>
      <p:pic>
        <p:nvPicPr>
          <p:cNvPr id="10242" name="Picture 2"/>
          <p:cNvPicPr>
            <a:picLocks noChangeAspect="1" noChangeArrowheads="1"/>
          </p:cNvPicPr>
          <p:nvPr/>
        </p:nvPicPr>
        <p:blipFill>
          <a:blip r:embed="rId7" cstate="print">
            <a:lum bright="10000" contrast="20000"/>
          </a:blip>
          <a:srcRect/>
          <a:stretch>
            <a:fillRect/>
          </a:stretch>
        </p:blipFill>
        <p:spPr bwMode="auto">
          <a:xfrm rot="21083653">
            <a:off x="6084557" y="4597704"/>
            <a:ext cx="2078883" cy="1521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p:cTn id="7" dur="500" fill="hold"/>
                                        <p:tgtEl>
                                          <p:spTgt spid="14337"/>
                                        </p:tgtEl>
                                        <p:attrNameLst>
                                          <p:attrName>ppt_w</p:attrName>
                                        </p:attrNameLst>
                                      </p:cBhvr>
                                      <p:tavLst>
                                        <p:tav tm="0">
                                          <p:val>
                                            <p:fltVal val="0"/>
                                          </p:val>
                                        </p:tav>
                                        <p:tav tm="100000">
                                          <p:val>
                                            <p:strVal val="#ppt_w"/>
                                          </p:val>
                                        </p:tav>
                                      </p:tavLst>
                                    </p:anim>
                                    <p:anim calcmode="lin" valueType="num">
                                      <p:cBhvr>
                                        <p:cTn id="8" dur="500" fill="hold"/>
                                        <p:tgtEl>
                                          <p:spTgt spid="14337"/>
                                        </p:tgtEl>
                                        <p:attrNameLst>
                                          <p:attrName>ppt_h</p:attrName>
                                        </p:attrNameLst>
                                      </p:cBhvr>
                                      <p:tavLst>
                                        <p:tav tm="0">
                                          <p:val>
                                            <p:fltVal val="0"/>
                                          </p:val>
                                        </p:tav>
                                        <p:tav tm="100000">
                                          <p:val>
                                            <p:strVal val="#ppt_h"/>
                                          </p:val>
                                        </p:tav>
                                      </p:tavLst>
                                    </p:anim>
                                    <p:animEffect transition="in" filter="fade">
                                      <p:cBhvr>
                                        <p:cTn id="9" dur="500"/>
                                        <p:tgtEl>
                                          <p:spTgt spid="14337"/>
                                        </p:tgtEl>
                                      </p:cBhvr>
                                    </p:animEffect>
                                  </p:childTnLst>
                                </p:cTn>
                              </p:par>
                              <p:par>
                                <p:cTn id="10" presetID="53" presetClass="entr" presetSubtype="0" fill="hold" nodeType="with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par>
                                <p:cTn id="15" presetID="53" presetClass="entr" presetSubtype="0" fill="hold" nodeType="withEffect">
                                  <p:stCondLst>
                                    <p:cond delay="0"/>
                                  </p:stCondLst>
                                  <p:childTnLst>
                                    <p:set>
                                      <p:cBhvr>
                                        <p:cTn id="16" dur="1" fill="hold">
                                          <p:stCondLst>
                                            <p:cond delay="0"/>
                                          </p:stCondLst>
                                        </p:cTn>
                                        <p:tgtEl>
                                          <p:spTgt spid="10242"/>
                                        </p:tgtEl>
                                        <p:attrNameLst>
                                          <p:attrName>style.visibility</p:attrName>
                                        </p:attrNameLst>
                                      </p:cBhvr>
                                      <p:to>
                                        <p:strVal val="visible"/>
                                      </p:to>
                                    </p:set>
                                    <p:anim calcmode="lin" valueType="num">
                                      <p:cBhvr>
                                        <p:cTn id="17" dur="500" fill="hold"/>
                                        <p:tgtEl>
                                          <p:spTgt spid="10242"/>
                                        </p:tgtEl>
                                        <p:attrNameLst>
                                          <p:attrName>ppt_w</p:attrName>
                                        </p:attrNameLst>
                                      </p:cBhvr>
                                      <p:tavLst>
                                        <p:tav tm="0">
                                          <p:val>
                                            <p:fltVal val="0"/>
                                          </p:val>
                                        </p:tav>
                                        <p:tav tm="100000">
                                          <p:val>
                                            <p:strVal val="#ppt_w"/>
                                          </p:val>
                                        </p:tav>
                                      </p:tavLst>
                                    </p:anim>
                                    <p:anim calcmode="lin" valueType="num">
                                      <p:cBhvr>
                                        <p:cTn id="18" dur="500" fill="hold"/>
                                        <p:tgtEl>
                                          <p:spTgt spid="10242"/>
                                        </p:tgtEl>
                                        <p:attrNameLst>
                                          <p:attrName>ppt_h</p:attrName>
                                        </p:attrNameLst>
                                      </p:cBhvr>
                                      <p:tavLst>
                                        <p:tav tm="0">
                                          <p:val>
                                            <p:fltVal val="0"/>
                                          </p:val>
                                        </p:tav>
                                        <p:tav tm="100000">
                                          <p:val>
                                            <p:strVal val="#ppt_h"/>
                                          </p:val>
                                        </p:tav>
                                      </p:tavLst>
                                    </p:anim>
                                    <p:animEffect transition="in" filter="fade">
                                      <p:cBhvr>
                                        <p:cTn id="19" dur="500"/>
                                        <p:tgtEl>
                                          <p:spTgt spid="1024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0" fill="hold" nodeType="clickEffect">
                                  <p:stCondLst>
                                    <p:cond delay="0"/>
                                  </p:stCondLst>
                                  <p:childTnLst>
                                    <p:anim calcmode="lin" valueType="num">
                                      <p:cBhvr>
                                        <p:cTn id="23" dur="500"/>
                                        <p:tgtEl>
                                          <p:spTgt spid="14337"/>
                                        </p:tgtEl>
                                        <p:attrNameLst>
                                          <p:attrName>ppt_w</p:attrName>
                                        </p:attrNameLst>
                                      </p:cBhvr>
                                      <p:tavLst>
                                        <p:tav tm="0">
                                          <p:val>
                                            <p:strVal val="ppt_w"/>
                                          </p:val>
                                        </p:tav>
                                        <p:tav tm="100000">
                                          <p:val>
                                            <p:fltVal val="0"/>
                                          </p:val>
                                        </p:tav>
                                      </p:tavLst>
                                    </p:anim>
                                    <p:anim calcmode="lin" valueType="num">
                                      <p:cBhvr>
                                        <p:cTn id="24" dur="500"/>
                                        <p:tgtEl>
                                          <p:spTgt spid="14337"/>
                                        </p:tgtEl>
                                        <p:attrNameLst>
                                          <p:attrName>ppt_h</p:attrName>
                                        </p:attrNameLst>
                                      </p:cBhvr>
                                      <p:tavLst>
                                        <p:tav tm="0">
                                          <p:val>
                                            <p:strVal val="ppt_h"/>
                                          </p:val>
                                        </p:tav>
                                        <p:tav tm="100000">
                                          <p:val>
                                            <p:fltVal val="0"/>
                                          </p:val>
                                        </p:tav>
                                      </p:tavLst>
                                    </p:anim>
                                    <p:animEffect transition="out" filter="fade">
                                      <p:cBhvr>
                                        <p:cTn id="25" dur="500"/>
                                        <p:tgtEl>
                                          <p:spTgt spid="14337"/>
                                        </p:tgtEl>
                                      </p:cBhvr>
                                    </p:animEffect>
                                    <p:set>
                                      <p:cBhvr>
                                        <p:cTn id="26" dur="1" fill="hold">
                                          <p:stCondLst>
                                            <p:cond delay="499"/>
                                          </p:stCondLst>
                                        </p:cTn>
                                        <p:tgtEl>
                                          <p:spTgt spid="14337"/>
                                        </p:tgtEl>
                                        <p:attrNameLst>
                                          <p:attrName>style.visibility</p:attrName>
                                        </p:attrNameLst>
                                      </p:cBhvr>
                                      <p:to>
                                        <p:strVal val="hidden"/>
                                      </p:to>
                                    </p:set>
                                  </p:childTnLst>
                                </p:cTn>
                              </p:par>
                              <p:par>
                                <p:cTn id="27" presetID="53" presetClass="exit" presetSubtype="0" fill="hold" nodeType="withEffect">
                                  <p:stCondLst>
                                    <p:cond delay="0"/>
                                  </p:stCondLst>
                                  <p:childTnLst>
                                    <p:anim calcmode="lin" valueType="num">
                                      <p:cBhvr>
                                        <p:cTn id="28" dur="500"/>
                                        <p:tgtEl>
                                          <p:spTgt spid="14338"/>
                                        </p:tgtEl>
                                        <p:attrNameLst>
                                          <p:attrName>ppt_w</p:attrName>
                                        </p:attrNameLst>
                                      </p:cBhvr>
                                      <p:tavLst>
                                        <p:tav tm="0">
                                          <p:val>
                                            <p:strVal val="ppt_w"/>
                                          </p:val>
                                        </p:tav>
                                        <p:tav tm="100000">
                                          <p:val>
                                            <p:fltVal val="0"/>
                                          </p:val>
                                        </p:tav>
                                      </p:tavLst>
                                    </p:anim>
                                    <p:anim calcmode="lin" valueType="num">
                                      <p:cBhvr>
                                        <p:cTn id="29" dur="500"/>
                                        <p:tgtEl>
                                          <p:spTgt spid="14338"/>
                                        </p:tgtEl>
                                        <p:attrNameLst>
                                          <p:attrName>ppt_h</p:attrName>
                                        </p:attrNameLst>
                                      </p:cBhvr>
                                      <p:tavLst>
                                        <p:tav tm="0">
                                          <p:val>
                                            <p:strVal val="ppt_h"/>
                                          </p:val>
                                        </p:tav>
                                        <p:tav tm="100000">
                                          <p:val>
                                            <p:fltVal val="0"/>
                                          </p:val>
                                        </p:tav>
                                      </p:tavLst>
                                    </p:anim>
                                    <p:animEffect transition="out" filter="fade">
                                      <p:cBhvr>
                                        <p:cTn id="30" dur="500"/>
                                        <p:tgtEl>
                                          <p:spTgt spid="14338"/>
                                        </p:tgtEl>
                                      </p:cBhvr>
                                    </p:animEffect>
                                    <p:set>
                                      <p:cBhvr>
                                        <p:cTn id="31" dur="1" fill="hold">
                                          <p:stCondLst>
                                            <p:cond delay="499"/>
                                          </p:stCondLst>
                                        </p:cTn>
                                        <p:tgtEl>
                                          <p:spTgt spid="14338"/>
                                        </p:tgtEl>
                                        <p:attrNameLst>
                                          <p:attrName>style.visibility</p:attrName>
                                        </p:attrNameLst>
                                      </p:cBhvr>
                                      <p:to>
                                        <p:strVal val="hidden"/>
                                      </p:to>
                                    </p:set>
                                  </p:childTnLst>
                                </p:cTn>
                              </p:par>
                              <p:par>
                                <p:cTn id="32" presetID="53" presetClass="exit" presetSubtype="0" fill="hold" nodeType="withEffect">
                                  <p:stCondLst>
                                    <p:cond delay="0"/>
                                  </p:stCondLst>
                                  <p:childTnLst>
                                    <p:anim calcmode="lin" valueType="num">
                                      <p:cBhvr>
                                        <p:cTn id="33" dur="500"/>
                                        <p:tgtEl>
                                          <p:spTgt spid="10242"/>
                                        </p:tgtEl>
                                        <p:attrNameLst>
                                          <p:attrName>ppt_w</p:attrName>
                                        </p:attrNameLst>
                                      </p:cBhvr>
                                      <p:tavLst>
                                        <p:tav tm="0">
                                          <p:val>
                                            <p:strVal val="ppt_w"/>
                                          </p:val>
                                        </p:tav>
                                        <p:tav tm="100000">
                                          <p:val>
                                            <p:fltVal val="0"/>
                                          </p:val>
                                        </p:tav>
                                      </p:tavLst>
                                    </p:anim>
                                    <p:anim calcmode="lin" valueType="num">
                                      <p:cBhvr>
                                        <p:cTn id="34" dur="500"/>
                                        <p:tgtEl>
                                          <p:spTgt spid="10242"/>
                                        </p:tgtEl>
                                        <p:attrNameLst>
                                          <p:attrName>ppt_h</p:attrName>
                                        </p:attrNameLst>
                                      </p:cBhvr>
                                      <p:tavLst>
                                        <p:tav tm="0">
                                          <p:val>
                                            <p:strVal val="ppt_h"/>
                                          </p:val>
                                        </p:tav>
                                        <p:tav tm="100000">
                                          <p:val>
                                            <p:fltVal val="0"/>
                                          </p:val>
                                        </p:tav>
                                      </p:tavLst>
                                    </p:anim>
                                    <p:animEffect transition="out" filter="fade">
                                      <p:cBhvr>
                                        <p:cTn id="35" dur="500"/>
                                        <p:tgtEl>
                                          <p:spTgt spid="10242"/>
                                        </p:tgtEl>
                                      </p:cBhvr>
                                    </p:animEffect>
                                    <p:set>
                                      <p:cBhvr>
                                        <p:cTn id="36" dur="1" fill="hold">
                                          <p:stCondLst>
                                            <p:cond delay="499"/>
                                          </p:stCondLst>
                                        </p:cTn>
                                        <p:tgtEl>
                                          <p:spTgt spid="1024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Multi-touch</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smtClean="0"/>
              <a:t>Introduction and demo</a:t>
            </a:r>
          </a:p>
          <a:p>
            <a:r>
              <a:rPr lang="en-US" smtClean="0"/>
              <a:t>Which driver framework?</a:t>
            </a:r>
          </a:p>
          <a:p>
            <a:r>
              <a:rPr lang="en-US" smtClean="0"/>
              <a:t>HID multi-touch usages</a:t>
            </a:r>
          </a:p>
          <a:p>
            <a:r>
              <a:rPr lang="en-US" smtClean="0"/>
              <a:t>Logo and distribution</a:t>
            </a:r>
          </a:p>
          <a:p>
            <a:r>
              <a:rPr lang="en-US" smtClean="0"/>
              <a:t>Wrap up</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Driver Framework</a:t>
            </a:r>
            <a:endParaRPr lang="en-US" dirty="0"/>
          </a:p>
        </p:txBody>
      </p:sp>
      <p:sp>
        <p:nvSpPr>
          <p:cNvPr id="3" name="Content Placeholder 2"/>
          <p:cNvSpPr>
            <a:spLocks noGrp="1"/>
          </p:cNvSpPr>
          <p:nvPr>
            <p:ph idx="1"/>
          </p:nvPr>
        </p:nvSpPr>
        <p:spPr>
          <a:xfrm>
            <a:off x="382588" y="1414464"/>
            <a:ext cx="8380412" cy="4145750"/>
          </a:xfrm>
        </p:spPr>
        <p:txBody>
          <a:bodyPr/>
          <a:lstStyle/>
          <a:p>
            <a:r>
              <a:rPr lang="en-US" sz="2400" dirty="0" smtClean="0"/>
              <a:t>KMDF</a:t>
            </a:r>
          </a:p>
          <a:p>
            <a:pPr lvl="1"/>
            <a:r>
              <a:rPr lang="en-US" sz="2000" dirty="0" smtClean="0"/>
              <a:t>Shim will ship in-box in Win7 (mshidkmdf.sys), also shipped as a sample with Vista SP1 WDK</a:t>
            </a:r>
          </a:p>
          <a:p>
            <a:pPr lvl="1"/>
            <a:r>
              <a:rPr lang="en-US" sz="2000" dirty="0" smtClean="0"/>
              <a:t>WDK Samples using the shim: </a:t>
            </a:r>
            <a:r>
              <a:rPr lang="en-US" sz="2000" dirty="0" err="1" smtClean="0"/>
              <a:t>WacomKMDF</a:t>
            </a:r>
            <a:r>
              <a:rPr lang="en-US" sz="2000" dirty="0" smtClean="0"/>
              <a:t>, </a:t>
            </a:r>
            <a:r>
              <a:rPr lang="en-US" sz="2000" dirty="0" err="1" smtClean="0"/>
              <a:t>EloMT</a:t>
            </a:r>
            <a:r>
              <a:rPr lang="en-US" sz="2000" dirty="0" smtClean="0"/>
              <a:t>, raw USB</a:t>
            </a:r>
          </a:p>
          <a:p>
            <a:pPr lvl="1"/>
            <a:r>
              <a:rPr lang="en-US" sz="2000" dirty="0" smtClean="0"/>
              <a:t>Removes power management and PnP handling code</a:t>
            </a:r>
          </a:p>
          <a:p>
            <a:pPr lvl="1"/>
            <a:r>
              <a:rPr lang="en-US" sz="2000" dirty="0" smtClean="0"/>
              <a:t>IRP cancelation logic goes away (see </a:t>
            </a:r>
            <a:r>
              <a:rPr lang="en-US" sz="2000" dirty="0" err="1" smtClean="0"/>
              <a:t>WacomPen</a:t>
            </a:r>
            <a:r>
              <a:rPr lang="en-US" sz="2000" dirty="0" smtClean="0"/>
              <a:t> samples)</a:t>
            </a:r>
          </a:p>
          <a:p>
            <a:r>
              <a:rPr lang="en-US" sz="2400" dirty="0" smtClean="0"/>
              <a:t>UMDF</a:t>
            </a:r>
          </a:p>
          <a:p>
            <a:pPr lvl="1"/>
            <a:r>
              <a:rPr lang="en-US" sz="2000" dirty="0" smtClean="0"/>
              <a:t>Can’t write a HID miniport driver in UMDF</a:t>
            </a:r>
          </a:p>
          <a:p>
            <a:r>
              <a:rPr lang="en-US" sz="2400" dirty="0" smtClean="0"/>
              <a:t>WDM</a:t>
            </a:r>
          </a:p>
          <a:p>
            <a:pPr lvl="1"/>
            <a:r>
              <a:rPr lang="en-US" sz="2000" dirty="0" smtClean="0"/>
              <a:t>Not recommended for new drivers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4679730" y="990600"/>
            <a:ext cx="4191000" cy="563880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t"/>
          <a:lstStyle/>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NTSTATUS</a:t>
            </a:r>
          </a:p>
          <a:p>
            <a:pPr>
              <a:lnSpc>
                <a:spcPct val="85000"/>
              </a:lnSpc>
              <a:spcBef>
                <a:spcPct val="20000"/>
              </a:spcBef>
            </a:pPr>
            <a:r>
              <a:rPr lang="en-US" sz="600" dirty="0" err="1" smtClean="0">
                <a:solidFill>
                  <a:schemeClr val="tx2"/>
                </a:solidFill>
                <a:effectLst>
                  <a:outerShdw blurRad="38100" dist="38100" dir="2700000" algn="tl">
                    <a:srgbClr val="000000">
                      <a:alpha val="43137"/>
                    </a:srgbClr>
                  </a:outerShdw>
                </a:effectLst>
                <a:latin typeface="Lucida Console" pitchFamily="49" charset="0"/>
              </a:rPr>
              <a:t>DriverEntry</a:t>
            </a: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__in PDRIVER_OBJECT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DriverObject</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__in PUNICODE_STRING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RegistryPath</a:t>
            </a:r>
            <a:endParaRPr lang="en-US" sz="6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NTSTATUS               status = STATUS_SUCCESS;</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WDF_DRIVER_CONFIG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config</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WDF_OBJECT_ATTRIBUTES  attributes;</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WPP_INIT_TRACING(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DriverObject</a:t>
            </a: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RegistryPath</a:t>
            </a: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KdPrint</a:t>
            </a:r>
            <a:r>
              <a:rPr lang="en-US" sz="600" dirty="0" smtClean="0">
                <a:solidFill>
                  <a:schemeClr val="tx2"/>
                </a:solidFill>
                <a:effectLst>
                  <a:outerShdw blurRad="38100" dist="38100" dir="2700000" algn="tl">
                    <a:srgbClr val="000000">
                      <a:alpha val="43137"/>
                    </a:srgbClr>
                  </a:outerShdw>
                </a:effectLst>
                <a:latin typeface="Lucida Console" pitchFamily="49" charset="0"/>
              </a:rPr>
              <a:t>((“Driver Entry \n"));</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WDF_DRIVER_CONFIG_INIT(&amp;</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config</a:t>
            </a: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WacomDFDeviceAdd</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WDF_OBJECT_ATTRIBUTES_INIT(&amp;attributes);</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attributes.EvtCleanupCallback</a:t>
            </a:r>
            <a:r>
              <a:rPr lang="en-US" sz="600" dirty="0" smtClean="0">
                <a:solidFill>
                  <a:schemeClr val="tx2"/>
                </a:solidFill>
                <a:effectLst>
                  <a:outerShdw blurRad="38100" dist="38100" dir="2700000" algn="tl">
                    <a:srgbClr val="000000">
                      <a:alpha val="43137"/>
                    </a:srgbClr>
                  </a:outerShdw>
                </a:effectLst>
                <a:latin typeface="Lucida Console" pitchFamily="49" charset="0"/>
              </a:rPr>
              <a:t> =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WacomDFDriverContextCleanup</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status =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WdfDriverCreate</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DriverObject</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RegistryPath</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WDF_NO_OBJECT_ATTRIBUTES, // Driver Attributes</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&amp;</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config</a:t>
            </a:r>
            <a:r>
              <a:rPr lang="en-US" sz="600" dirty="0" smtClean="0">
                <a:solidFill>
                  <a:schemeClr val="tx2"/>
                </a:solidFill>
                <a:effectLst>
                  <a:outerShdw blurRad="38100" dist="38100" dir="2700000" algn="tl">
                    <a:srgbClr val="000000">
                      <a:alpha val="43137"/>
                    </a:srgbClr>
                  </a:outerShdw>
                </a:effectLst>
                <a:latin typeface="Lucida Console" pitchFamily="49" charset="0"/>
              </a:rPr>
              <a:t>,          // Driver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Config</a:t>
            </a:r>
            <a:r>
              <a:rPr lang="en-US" sz="600" dirty="0" smtClean="0">
                <a:solidFill>
                  <a:schemeClr val="tx2"/>
                </a:solidFill>
                <a:effectLst>
                  <a:outerShdw blurRad="38100" dist="38100" dir="2700000" algn="tl">
                    <a:srgbClr val="000000">
                      <a:alpha val="43137"/>
                    </a:srgbClr>
                  </a:outerShdw>
                </a:effectLst>
                <a:latin typeface="Lucida Console" pitchFamily="49" charset="0"/>
              </a:rPr>
              <a:t> Info</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WDF_NO_HANDLE</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if (!NT_SUCCESS(status))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KdPrint</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WdfDriverCreate</a:t>
            </a:r>
            <a:r>
              <a:rPr lang="en-US" sz="600" dirty="0" smtClean="0">
                <a:solidFill>
                  <a:schemeClr val="tx2"/>
                </a:solidFill>
                <a:effectLst>
                  <a:outerShdw blurRad="38100" dist="38100" dir="2700000" algn="tl">
                    <a:srgbClr val="000000">
                      <a:alpha val="43137"/>
                    </a:srgbClr>
                  </a:outerShdw>
                </a:effectLst>
                <a:latin typeface="Lucida Console" pitchFamily="49" charset="0"/>
              </a:rPr>
              <a:t> failed with status 0x%x\n", status));</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return status;</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p:txBody>
      </p:sp>
      <p:sp>
        <p:nvSpPr>
          <p:cNvPr id="2" name="Title 1"/>
          <p:cNvSpPr>
            <a:spLocks noGrp="1"/>
          </p:cNvSpPr>
          <p:nvPr>
            <p:ph type="title"/>
          </p:nvPr>
        </p:nvSpPr>
        <p:spPr/>
        <p:txBody>
          <a:bodyPr/>
          <a:lstStyle/>
          <a:p>
            <a:r>
              <a:rPr smtClean="0"/>
              <a:t>Example </a:t>
            </a:r>
            <a:r>
              <a:rPr lang="en-US" dirty="0" smtClean="0"/>
              <a:t>–</a:t>
            </a:r>
            <a:r>
              <a:rPr smtClean="0"/>
              <a:t> Driver Entry</a:t>
            </a:r>
            <a:endParaRPr lang="en-US" dirty="0"/>
          </a:p>
        </p:txBody>
      </p:sp>
      <p:sp>
        <p:nvSpPr>
          <p:cNvPr id="4" name="Rectangle 4"/>
          <p:cNvSpPr>
            <a:spLocks noChangeArrowheads="1"/>
          </p:cNvSpPr>
          <p:nvPr/>
        </p:nvSpPr>
        <p:spPr bwMode="auto">
          <a:xfrm>
            <a:off x="260130" y="990600"/>
            <a:ext cx="4191000" cy="563880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t"/>
          <a:lstStyle/>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NTSTATUS EXTERNAL</a:t>
            </a:r>
          </a:p>
          <a:p>
            <a:pPr>
              <a:lnSpc>
                <a:spcPct val="85000"/>
              </a:lnSpc>
              <a:spcBef>
                <a:spcPct val="20000"/>
              </a:spcBef>
            </a:pPr>
            <a:r>
              <a:rPr lang="en-US" sz="600" dirty="0" err="1" smtClean="0">
                <a:solidFill>
                  <a:schemeClr val="tx2"/>
                </a:solidFill>
                <a:effectLst>
                  <a:outerShdw blurRad="38100" dist="38100" dir="2700000" algn="tl">
                    <a:srgbClr val="000000">
                      <a:alpha val="43137"/>
                    </a:srgbClr>
                  </a:outerShdw>
                </a:effectLst>
                <a:latin typeface="Lucida Console" pitchFamily="49" charset="0"/>
              </a:rPr>
              <a:t>DriverEntry</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IN PDRIVER_OBJECT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DrvObj</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IN PUNICODE_STRING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RegPath</a:t>
            </a:r>
            <a:endParaRPr lang="en-US" sz="6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NTSTATUS status = STATUS_SUCCESS;</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HID_MINIDRIVER_REGISTRATION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hidMinidriverRegistration</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//@@BEGIN_DDKSPLIT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WPP_INIT_TRACING(</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DrvObj</a:t>
            </a: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RegPath</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//@@END_DDKSPLIT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TEnter</a:t>
            </a:r>
            <a:r>
              <a:rPr lang="en-US" sz="600" dirty="0" smtClean="0">
                <a:solidFill>
                  <a:schemeClr val="tx2"/>
                </a:solidFill>
                <a:effectLst>
                  <a:outerShdw blurRad="38100" dist="38100" dir="2700000" algn="tl">
                    <a:srgbClr val="000000">
                      <a:alpha val="43137"/>
                    </a:srgbClr>
                  </a:outerShdw>
                </a:effectLst>
                <a:latin typeface="Lucida Console" pitchFamily="49" charset="0"/>
              </a:rPr>
              <a:t>(API,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DrvObj</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p,RegPath</a:t>
            </a:r>
            <a:r>
              <a:rPr lang="en-US" sz="600" dirty="0" smtClean="0">
                <a:solidFill>
                  <a:schemeClr val="tx2"/>
                </a:solidFill>
                <a:effectLst>
                  <a:outerShdw blurRad="38100" dist="38100" dir="2700000" algn="tl">
                    <a:srgbClr val="000000">
                      <a:alpha val="43137"/>
                    </a:srgbClr>
                  </a:outerShdw>
                </a:effectLst>
                <a:latin typeface="Lucida Console" pitchFamily="49" charset="0"/>
              </a:rPr>
              <a:t>=%p)",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DrvObj</a:t>
            </a: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RegPath</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gDriverObj</a:t>
            </a:r>
            <a:r>
              <a:rPr lang="en-US" sz="600" dirty="0" smtClean="0">
                <a:solidFill>
                  <a:schemeClr val="tx2"/>
                </a:solidFill>
                <a:effectLst>
                  <a:outerShdw blurRad="38100" dist="38100" dir="2700000" algn="tl">
                    <a:srgbClr val="000000">
                      <a:alpha val="43137"/>
                    </a:srgbClr>
                  </a:outerShdw>
                </a:effectLst>
                <a:latin typeface="Lucida Console" pitchFamily="49" charset="0"/>
              </a:rPr>
              <a:t> =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DrvObj</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DrvObj</a:t>
            </a:r>
            <a:r>
              <a:rPr lang="en-US" sz="600" dirty="0" smtClean="0">
                <a:solidFill>
                  <a:schemeClr val="tx2"/>
                </a:solidFill>
                <a:effectLst>
                  <a:outerShdw blurRad="38100" dist="38100" dir="2700000" algn="tl">
                    <a:srgbClr val="000000">
                      <a:alpha val="43137"/>
                    </a:srgbClr>
                  </a:outerShdw>
                </a:effectLst>
                <a:latin typeface="Lucida Console" pitchFamily="49" charset="0"/>
              </a:rPr>
              <a:t>-&gt;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MajorFunction</a:t>
            </a:r>
            <a:r>
              <a:rPr lang="en-US" sz="600" dirty="0" smtClean="0">
                <a:solidFill>
                  <a:schemeClr val="tx2"/>
                </a:solidFill>
                <a:effectLst>
                  <a:outerShdw blurRad="38100" dist="38100" dir="2700000" algn="tl">
                    <a:srgbClr val="000000">
                      <a:alpha val="43137"/>
                    </a:srgbClr>
                  </a:outerShdw>
                </a:effectLst>
                <a:latin typeface="Lucida Console" pitchFamily="49" charset="0"/>
              </a:rPr>
              <a:t>[IRP_MJ_CREATE]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DrvObj</a:t>
            </a:r>
            <a:r>
              <a:rPr lang="en-US" sz="600" dirty="0" smtClean="0">
                <a:solidFill>
                  <a:schemeClr val="tx2"/>
                </a:solidFill>
                <a:effectLst>
                  <a:outerShdw blurRad="38100" dist="38100" dir="2700000" algn="tl">
                    <a:srgbClr val="000000">
                      <a:alpha val="43137"/>
                    </a:srgbClr>
                  </a:outerShdw>
                </a:effectLst>
                <a:latin typeface="Lucida Console" pitchFamily="49" charset="0"/>
              </a:rPr>
              <a:t>-&gt;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MajorFunction</a:t>
            </a:r>
            <a:r>
              <a:rPr lang="en-US" sz="600" dirty="0" smtClean="0">
                <a:solidFill>
                  <a:schemeClr val="tx2"/>
                </a:solidFill>
                <a:effectLst>
                  <a:outerShdw blurRad="38100" dist="38100" dir="2700000" algn="tl">
                    <a:srgbClr val="000000">
                      <a:alpha val="43137"/>
                    </a:srgbClr>
                  </a:outerShdw>
                </a:effectLst>
                <a:latin typeface="Lucida Console" pitchFamily="49" charset="0"/>
              </a:rPr>
              <a:t>[IRP_MJ_CLOSE] =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HpenCreateClose</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DrvObj</a:t>
            </a:r>
            <a:r>
              <a:rPr lang="en-US" sz="600" dirty="0" smtClean="0">
                <a:solidFill>
                  <a:schemeClr val="tx2"/>
                </a:solidFill>
                <a:effectLst>
                  <a:outerShdw blurRad="38100" dist="38100" dir="2700000" algn="tl">
                    <a:srgbClr val="000000">
                      <a:alpha val="43137"/>
                    </a:srgbClr>
                  </a:outerShdw>
                </a:effectLst>
                <a:latin typeface="Lucida Console" pitchFamily="49" charset="0"/>
              </a:rPr>
              <a:t>-&gt;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MajorFunction</a:t>
            </a:r>
            <a:r>
              <a:rPr lang="en-US" sz="600" dirty="0" smtClean="0">
                <a:solidFill>
                  <a:schemeClr val="tx2"/>
                </a:solidFill>
                <a:effectLst>
                  <a:outerShdw blurRad="38100" dist="38100" dir="2700000" algn="tl">
                    <a:srgbClr val="000000">
                      <a:alpha val="43137"/>
                    </a:srgbClr>
                  </a:outerShdw>
                </a:effectLst>
                <a:latin typeface="Lucida Console" pitchFamily="49" charset="0"/>
              </a:rPr>
              <a:t>[IRP_MJ_SYSTEM_CONTROL] =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HpenSystemControl</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DrvObj</a:t>
            </a:r>
            <a:r>
              <a:rPr lang="en-US" sz="600" dirty="0" smtClean="0">
                <a:solidFill>
                  <a:schemeClr val="tx2"/>
                </a:solidFill>
                <a:effectLst>
                  <a:outerShdw blurRad="38100" dist="38100" dir="2700000" algn="tl">
                    <a:srgbClr val="000000">
                      <a:alpha val="43137"/>
                    </a:srgbClr>
                  </a:outerShdw>
                </a:effectLst>
                <a:latin typeface="Lucida Console" pitchFamily="49" charset="0"/>
              </a:rPr>
              <a:t>-&gt;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MajorFunction</a:t>
            </a:r>
            <a:r>
              <a:rPr lang="en-US" sz="600" dirty="0" smtClean="0">
                <a:solidFill>
                  <a:schemeClr val="tx2"/>
                </a:solidFill>
                <a:effectLst>
                  <a:outerShdw blurRad="38100" dist="38100" dir="2700000" algn="tl">
                    <a:srgbClr val="000000">
                      <a:alpha val="43137"/>
                    </a:srgbClr>
                  </a:outerShdw>
                </a:effectLst>
                <a:latin typeface="Lucida Console" pitchFamily="49" charset="0"/>
              </a:rPr>
              <a:t>[IRP_MJ_INTERNAL_DEVICE_CONTROL] =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HpenInternalIoctl</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DrvObj</a:t>
            </a:r>
            <a:r>
              <a:rPr lang="en-US" sz="600" dirty="0" smtClean="0">
                <a:solidFill>
                  <a:schemeClr val="tx2"/>
                </a:solidFill>
                <a:effectLst>
                  <a:outerShdw blurRad="38100" dist="38100" dir="2700000" algn="tl">
                    <a:srgbClr val="000000">
                      <a:alpha val="43137"/>
                    </a:srgbClr>
                  </a:outerShdw>
                </a:effectLst>
                <a:latin typeface="Lucida Console" pitchFamily="49" charset="0"/>
              </a:rPr>
              <a:t>-&gt;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MajorFunction</a:t>
            </a:r>
            <a:r>
              <a:rPr lang="en-US" sz="600" dirty="0" smtClean="0">
                <a:solidFill>
                  <a:schemeClr val="tx2"/>
                </a:solidFill>
                <a:effectLst>
                  <a:outerShdw blurRad="38100" dist="38100" dir="2700000" algn="tl">
                    <a:srgbClr val="000000">
                      <a:alpha val="43137"/>
                    </a:srgbClr>
                  </a:outerShdw>
                </a:effectLst>
                <a:latin typeface="Lucida Console" pitchFamily="49" charset="0"/>
              </a:rPr>
              <a:t>[IRP_MJ_PNP]   =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HpenPnp</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DrvObj</a:t>
            </a:r>
            <a:r>
              <a:rPr lang="en-US" sz="600" dirty="0" smtClean="0">
                <a:solidFill>
                  <a:schemeClr val="tx2"/>
                </a:solidFill>
                <a:effectLst>
                  <a:outerShdw blurRad="38100" dist="38100" dir="2700000" algn="tl">
                    <a:srgbClr val="000000">
                      <a:alpha val="43137"/>
                    </a:srgbClr>
                  </a:outerShdw>
                </a:effectLst>
                <a:latin typeface="Lucida Console" pitchFamily="49" charset="0"/>
              </a:rPr>
              <a:t>-&gt;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MajorFunction</a:t>
            </a:r>
            <a:r>
              <a:rPr lang="en-US" sz="600" dirty="0" smtClean="0">
                <a:solidFill>
                  <a:schemeClr val="tx2"/>
                </a:solidFill>
                <a:effectLst>
                  <a:outerShdw blurRad="38100" dist="38100" dir="2700000" algn="tl">
                    <a:srgbClr val="000000">
                      <a:alpha val="43137"/>
                    </a:srgbClr>
                  </a:outerShdw>
                </a:effectLst>
                <a:latin typeface="Lucida Console" pitchFamily="49" charset="0"/>
              </a:rPr>
              <a:t>[IRP_MJ_POWER] =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HpenPower</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DrvObj</a:t>
            </a:r>
            <a:r>
              <a:rPr lang="en-US" sz="600" dirty="0" smtClean="0">
                <a:solidFill>
                  <a:schemeClr val="tx2"/>
                </a:solidFill>
                <a:effectLst>
                  <a:outerShdw blurRad="38100" dist="38100" dir="2700000" algn="tl">
                    <a:srgbClr val="000000">
                      <a:alpha val="43137"/>
                    </a:srgbClr>
                  </a:outerShdw>
                </a:effectLst>
                <a:latin typeface="Lucida Console" pitchFamily="49" charset="0"/>
              </a:rPr>
              <a:t>-&gt;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DriverUnload</a:t>
            </a:r>
            <a:r>
              <a:rPr lang="en-US" sz="600" dirty="0" smtClean="0">
                <a:solidFill>
                  <a:schemeClr val="tx2"/>
                </a:solidFill>
                <a:effectLst>
                  <a:outerShdw blurRad="38100" dist="38100" dir="2700000" algn="tl">
                    <a:srgbClr val="000000">
                      <a:alpha val="43137"/>
                    </a:srgbClr>
                  </a:outerShdw>
                </a:effectLst>
                <a:latin typeface="Lucida Console" pitchFamily="49" charset="0"/>
              </a:rPr>
              <a:t>                =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HpenUnload</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DrvObj</a:t>
            </a:r>
            <a:r>
              <a:rPr lang="en-US" sz="600" dirty="0" smtClean="0">
                <a:solidFill>
                  <a:schemeClr val="tx2"/>
                </a:solidFill>
                <a:effectLst>
                  <a:outerShdw blurRad="38100" dist="38100" dir="2700000" algn="tl">
                    <a:srgbClr val="000000">
                      <a:alpha val="43137"/>
                    </a:srgbClr>
                  </a:outerShdw>
                </a:effectLst>
                <a:latin typeface="Lucida Console" pitchFamily="49" charset="0"/>
              </a:rPr>
              <a:t>-&gt;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DriverExtension</a:t>
            </a:r>
            <a:r>
              <a:rPr lang="en-US" sz="600" dirty="0" smtClean="0">
                <a:solidFill>
                  <a:schemeClr val="tx2"/>
                </a:solidFill>
                <a:effectLst>
                  <a:outerShdw blurRad="38100" dist="38100" dir="2700000" algn="tl">
                    <a:srgbClr val="000000">
                      <a:alpha val="43137"/>
                    </a:srgbClr>
                  </a:outerShdw>
                </a:effectLst>
                <a:latin typeface="Lucida Console" pitchFamily="49" charset="0"/>
              </a:rPr>
              <a:t>-&gt;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AddDevice</a:t>
            </a:r>
            <a:r>
              <a:rPr lang="en-US" sz="600" dirty="0" smtClean="0">
                <a:solidFill>
                  <a:schemeClr val="tx2"/>
                </a:solidFill>
                <a:effectLst>
                  <a:outerShdw blurRad="38100" dist="38100" dir="2700000" algn="tl">
                    <a:srgbClr val="000000">
                      <a:alpha val="43137"/>
                    </a:srgbClr>
                  </a:outerShdw>
                </a:effectLst>
                <a:latin typeface="Lucida Console" pitchFamily="49" charset="0"/>
              </a:rPr>
              <a:t>  =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HpenAddDevice</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 Register with HIDCLASS.SYS module</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RtlZeroMemory</a:t>
            </a:r>
            <a:r>
              <a:rPr lang="en-US" sz="600" dirty="0" smtClean="0">
                <a:solidFill>
                  <a:schemeClr val="tx2"/>
                </a:solidFill>
                <a:effectLst>
                  <a:outerShdw blurRad="38100" dist="38100" dir="2700000" algn="tl">
                    <a:srgbClr val="000000">
                      <a:alpha val="43137"/>
                    </a:srgbClr>
                  </a:outerShdw>
                </a:effectLst>
                <a:latin typeface="Lucida Console" pitchFamily="49" charset="0"/>
              </a:rPr>
              <a:t>(&amp;</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hidMinidriverRegistration</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sizeof</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hidMinidriverRegistration</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hidMinidriverRegistration.Revision</a:t>
            </a:r>
            <a:r>
              <a:rPr lang="en-US" sz="600" dirty="0" smtClean="0">
                <a:solidFill>
                  <a:schemeClr val="tx2"/>
                </a:solidFill>
                <a:effectLst>
                  <a:outerShdw blurRad="38100" dist="38100" dir="2700000" algn="tl">
                    <a:srgbClr val="000000">
                      <a:alpha val="43137"/>
                    </a:srgbClr>
                  </a:outerShdw>
                </a:effectLst>
                <a:latin typeface="Lucida Console" pitchFamily="49" charset="0"/>
              </a:rPr>
              <a:t>            = HID_REVISION;</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hidMinidriverRegistration.DriverObject</a:t>
            </a:r>
            <a:r>
              <a:rPr lang="en-US" sz="600" dirty="0" smtClean="0">
                <a:solidFill>
                  <a:schemeClr val="tx2"/>
                </a:solidFill>
                <a:effectLst>
                  <a:outerShdw blurRad="38100" dist="38100" dir="2700000" algn="tl">
                    <a:srgbClr val="000000">
                      <a:alpha val="43137"/>
                    </a:srgbClr>
                  </a:outerShdw>
                </a:effectLst>
                <a:latin typeface="Lucida Console" pitchFamily="49" charset="0"/>
              </a:rPr>
              <a:t>        =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DrvObj</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hidMinidriverRegistration.RegistryPath</a:t>
            </a:r>
            <a:r>
              <a:rPr lang="en-US" sz="600" dirty="0" smtClean="0">
                <a:solidFill>
                  <a:schemeClr val="tx2"/>
                </a:solidFill>
                <a:effectLst>
                  <a:outerShdw blurRad="38100" dist="38100" dir="2700000" algn="tl">
                    <a:srgbClr val="000000">
                      <a:alpha val="43137"/>
                    </a:srgbClr>
                  </a:outerShdw>
                </a:effectLst>
                <a:latin typeface="Lucida Console" pitchFamily="49" charset="0"/>
              </a:rPr>
              <a:t>        =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RegPath</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hidMinidriverRegistration.DeviceExtensionSize</a:t>
            </a:r>
            <a:r>
              <a:rPr lang="en-US" sz="600" dirty="0" smtClean="0">
                <a:solidFill>
                  <a:schemeClr val="tx2"/>
                </a:solidFill>
                <a:effectLst>
                  <a:outerShdw blurRad="38100" dist="38100" dir="2700000" algn="tl">
                    <a:srgbClr val="000000">
                      <a:alpha val="43137"/>
                    </a:srgbClr>
                  </a:outerShdw>
                </a:effectLst>
                <a:latin typeface="Lucida Console" pitchFamily="49" charset="0"/>
              </a:rPr>
              <a:t> =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sizeof</a:t>
            </a:r>
            <a:r>
              <a:rPr lang="en-US" sz="600" dirty="0" smtClean="0">
                <a:solidFill>
                  <a:schemeClr val="tx2"/>
                </a:solidFill>
                <a:effectLst>
                  <a:outerShdw blurRad="38100" dist="38100" dir="2700000" algn="tl">
                    <a:srgbClr val="000000">
                      <a:alpha val="43137"/>
                    </a:srgbClr>
                  </a:outerShdw>
                </a:effectLst>
                <a:latin typeface="Lucida Console" pitchFamily="49" charset="0"/>
              </a:rPr>
              <a:t>(DEVICE_EXTENSION);</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hidMinidriverRegistration.DevicesArePolled</a:t>
            </a:r>
            <a:r>
              <a:rPr lang="en-US" sz="600" dirty="0" smtClean="0">
                <a:solidFill>
                  <a:schemeClr val="tx2"/>
                </a:solidFill>
                <a:effectLst>
                  <a:outerShdw blurRad="38100" dist="38100" dir="2700000" algn="tl">
                    <a:srgbClr val="000000">
                      <a:alpha val="43137"/>
                    </a:srgbClr>
                  </a:outerShdw>
                </a:effectLst>
                <a:latin typeface="Lucida Console" pitchFamily="49" charset="0"/>
              </a:rPr>
              <a:t>    = FALSE;</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status =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HidRegisterMinidriver</a:t>
            </a:r>
            <a:r>
              <a:rPr lang="en-US" sz="600" dirty="0" smtClean="0">
                <a:solidFill>
                  <a:schemeClr val="tx2"/>
                </a:solidFill>
                <a:effectLst>
                  <a:outerShdw blurRad="38100" dist="38100" dir="2700000" algn="tl">
                    <a:srgbClr val="000000">
                      <a:alpha val="43137"/>
                    </a:srgbClr>
                  </a:outerShdw>
                </a:effectLst>
                <a:latin typeface="Lucida Console" pitchFamily="49" charset="0"/>
              </a:rPr>
              <a:t>(&amp;</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hidMinidriverRegistration</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if (!NT_SUCCESS(status))</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LogError</a:t>
            </a:r>
            <a:r>
              <a:rPr lang="en-US" sz="600" dirty="0" smtClean="0">
                <a:solidFill>
                  <a:schemeClr val="tx2"/>
                </a:solidFill>
                <a:effectLst>
                  <a:outerShdw blurRad="38100" dist="38100" dir="2700000" algn="tl">
                    <a:srgbClr val="000000">
                      <a:alpha val="43137"/>
                    </a:srgbClr>
                  </a:outerShdw>
                </a:effectLst>
                <a:latin typeface="Lucida Console" pitchFamily="49" charset="0"/>
              </a:rPr>
              <a:t>(ERRLOG_MINIDRV_REG_FAILED,</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status,</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UNIQUE_ERRID(0x10),</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NULL,</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NULL);</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TErr</a:t>
            </a:r>
            <a:r>
              <a:rPr lang="en-US" sz="600" dirty="0" smtClean="0">
                <a:solidFill>
                  <a:schemeClr val="tx2"/>
                </a:solidFill>
                <a:effectLst>
                  <a:outerShdw blurRad="38100" dist="38100" dir="2700000" algn="tl">
                    <a:srgbClr val="000000">
                      <a:alpha val="43137"/>
                    </a:srgbClr>
                  </a:outerShdw>
                </a:effectLst>
                <a:latin typeface="Lucida Console" pitchFamily="49" charset="0"/>
              </a:rPr>
              <a:t>(("Failed to register mini driver (status=%x).", status));</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TExit</a:t>
            </a:r>
            <a:r>
              <a:rPr lang="en-US" sz="600" dirty="0" smtClean="0">
                <a:solidFill>
                  <a:schemeClr val="tx2"/>
                </a:solidFill>
                <a:effectLst>
                  <a:outerShdw blurRad="38100" dist="38100" dir="2700000" algn="tl">
                    <a:srgbClr val="000000">
                      <a:alpha val="43137"/>
                    </a:srgbClr>
                  </a:outerShdw>
                </a:effectLst>
                <a:latin typeface="Lucida Console" pitchFamily="49" charset="0"/>
              </a:rPr>
              <a:t>(API, ("=%x", status));</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return status;</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DriverEntry</a:t>
            </a:r>
            <a:endParaRPr lang="en-US" sz="6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249620" y="990600"/>
            <a:ext cx="4191000" cy="563880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t"/>
          <a:lstStyle/>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NTSTATUS EXTERNAL</a:t>
            </a:r>
          </a:p>
          <a:p>
            <a:pPr lvl="0" fontAlgn="base">
              <a:lnSpc>
                <a:spcPct val="85000"/>
              </a:lnSpc>
              <a:spcBef>
                <a:spcPct val="20000"/>
              </a:spcBef>
              <a:spcAft>
                <a:spcPct val="0"/>
              </a:spcAft>
            </a:pPr>
            <a:r>
              <a:rPr lang="en-US" sz="600" dirty="0" err="1" smtClean="0">
                <a:solidFill>
                  <a:schemeClr val="tx2"/>
                </a:solidFill>
                <a:effectLst>
                  <a:outerShdw blurRad="38100" dist="38100" dir="2700000" algn="tl">
                    <a:srgbClr val="000000">
                      <a:alpha val="43137"/>
                    </a:srgbClr>
                  </a:outerShdw>
                </a:effectLst>
                <a:latin typeface="Lucida Console" pitchFamily="49" charset="0"/>
              </a:rPr>
              <a:t>HpenPnp</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IN PDEVICE_OBJECT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DevObj</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IN PIRP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Irp</a:t>
            </a:r>
            <a:endParaRPr lang="en-US" sz="600" dirty="0" smtClean="0">
              <a:solidFill>
                <a:schemeClr val="tx2"/>
              </a:solidFill>
              <a:effectLst>
                <a:outerShdw blurRad="38100" dist="38100" dir="2700000" algn="tl">
                  <a:srgbClr val="000000">
                    <a:alpha val="43137"/>
                  </a:srgbClr>
                </a:outerShdw>
              </a:effectLst>
              <a:latin typeface="Lucida Console" pitchFamily="49" charset="0"/>
            </a:endParaRP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NTSTATUS status;</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PDEVICE_EXTENSION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devext</a:t>
            </a:r>
            <a:r>
              <a:rPr lang="en-US" sz="600" dirty="0" smtClean="0">
                <a:solidFill>
                  <a:schemeClr val="tx2"/>
                </a:solidFill>
                <a:effectLst>
                  <a:outerShdw blurRad="38100" dist="38100" dir="2700000" algn="tl">
                    <a:srgbClr val="000000">
                      <a:alpha val="43137"/>
                    </a:srgbClr>
                  </a:outerShdw>
                </a:effectLst>
                <a:latin typeface="Lucida Console" pitchFamily="49" charset="0"/>
              </a:rPr>
              <a:t> = GET_MINIDRIVER_DEVICE_EXTENSION(</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DevObj</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PIO_STACK_LOCATION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irpsp</a:t>
            </a:r>
            <a:r>
              <a:rPr lang="en-US" sz="600" dirty="0" smtClean="0">
                <a:solidFill>
                  <a:schemeClr val="tx2"/>
                </a:solidFill>
                <a:effectLst>
                  <a:outerShdw blurRad="38100" dist="38100" dir="2700000" algn="tl">
                    <a:srgbClr val="000000">
                      <a:alpha val="43137"/>
                    </a:srgbClr>
                  </a:outerShdw>
                </a:effectLst>
                <a:latin typeface="Lucida Console" pitchFamily="49" charset="0"/>
              </a:rPr>
              <a:t> =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IoGetCurrentIrpStackLocation</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//@@BEGIN_DDKSPLIT</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ifdef</a:t>
            </a:r>
            <a:r>
              <a:rPr lang="en-US" sz="600" dirty="0" smtClean="0">
                <a:solidFill>
                  <a:schemeClr val="tx2"/>
                </a:solidFill>
                <a:effectLst>
                  <a:outerShdw blurRad="38100" dist="38100" dir="2700000" algn="tl">
                    <a:srgbClr val="000000">
                      <a:alpha val="43137"/>
                    </a:srgbClr>
                  </a:outerShdw>
                </a:effectLst>
                <a:latin typeface="Lucida Console" pitchFamily="49" charset="0"/>
              </a:rPr>
              <a:t> BUS_QUERY</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PIO_STACK_LOCATION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previousSp</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PWCHAR             buffer;</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endif</a:t>
            </a:r>
            <a:endParaRPr lang="en-US" sz="600" dirty="0" smtClean="0">
              <a:solidFill>
                <a:schemeClr val="tx2"/>
              </a:solidFill>
              <a:effectLst>
                <a:outerShdw blurRad="38100" dist="38100" dir="2700000" algn="tl">
                  <a:srgbClr val="000000">
                    <a:alpha val="43137"/>
                  </a:srgbClr>
                </a:outerShdw>
              </a:effectLst>
              <a:latin typeface="Lucida Console" pitchFamily="49" charset="0"/>
            </a:endParaRP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//@@END_DDKSPLIT</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PAGED_CODE();</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TEnter</a:t>
            </a:r>
            <a:r>
              <a:rPr lang="en-US" sz="600" dirty="0" smtClean="0">
                <a:solidFill>
                  <a:schemeClr val="tx2"/>
                </a:solidFill>
                <a:effectLst>
                  <a:outerShdw blurRad="38100" dist="38100" dir="2700000" algn="tl">
                    <a:srgbClr val="000000">
                      <a:alpha val="43137"/>
                    </a:srgbClr>
                  </a:outerShdw>
                </a:effectLst>
                <a:latin typeface="Lucida Console" pitchFamily="49" charset="0"/>
              </a:rPr>
              <a:t>(API,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DevObj</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p,Irp</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p,IrpSp</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p,Minor</a:t>
            </a:r>
            <a:r>
              <a:rPr lang="en-US" sz="600" dirty="0" smtClean="0">
                <a:solidFill>
                  <a:schemeClr val="tx2"/>
                </a:solidFill>
                <a:effectLst>
                  <a:outerShdw blurRad="38100" dist="38100" dir="2700000" algn="tl">
                    <a:srgbClr val="000000">
                      <a:alpha val="43137"/>
                    </a:srgbClr>
                  </a:outerShdw>
                </a:effectLst>
                <a:latin typeface="Lucida Console" pitchFamily="49" charset="0"/>
              </a:rPr>
              <a:t>=%!PNPMN!)",</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DevObj</a:t>
            </a: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irpsp</a:t>
            </a: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irpsp</a:t>
            </a:r>
            <a:r>
              <a:rPr lang="en-US" sz="600" dirty="0" smtClean="0">
                <a:solidFill>
                  <a:schemeClr val="tx2"/>
                </a:solidFill>
                <a:effectLst>
                  <a:outerShdw blurRad="38100" dist="38100" dir="2700000" algn="tl">
                    <a:srgbClr val="000000">
                      <a:alpha val="43137"/>
                    </a:srgbClr>
                  </a:outerShdw>
                </a:effectLst>
                <a:latin typeface="Lucida Console" pitchFamily="49" charset="0"/>
              </a:rPr>
              <a:t>-&gt;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MinorFunction</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status =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IoAcquireRemoveLock</a:t>
            </a:r>
            <a:r>
              <a:rPr lang="en-US" sz="600" dirty="0" smtClean="0">
                <a:solidFill>
                  <a:schemeClr val="tx2"/>
                </a:solidFill>
                <a:effectLst>
                  <a:outerShdw blurRad="38100" dist="38100" dir="2700000" algn="tl">
                    <a:srgbClr val="000000">
                      <a:alpha val="43137"/>
                    </a:srgbClr>
                  </a:outerShdw>
                </a:effectLst>
                <a:latin typeface="Lucida Console" pitchFamily="49" charset="0"/>
              </a:rPr>
              <a:t>(&amp;</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devext</a:t>
            </a:r>
            <a:r>
              <a:rPr lang="en-US" sz="600" dirty="0" smtClean="0">
                <a:solidFill>
                  <a:schemeClr val="tx2"/>
                </a:solidFill>
                <a:effectLst>
                  <a:outerShdw blurRad="38100" dist="38100" dir="2700000" algn="tl">
                    <a:srgbClr val="000000">
                      <a:alpha val="43137"/>
                    </a:srgbClr>
                  </a:outerShdw>
                </a:effectLst>
                <a:latin typeface="Lucida Console" pitchFamily="49" charset="0"/>
              </a:rPr>
              <a:t>-&gt;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RemoveLock</a:t>
            </a: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if (!NT_SUCCESS(status))</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 Someone sent us another plug and play IRP after removed</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LogError</a:t>
            </a:r>
            <a:r>
              <a:rPr lang="en-US" sz="600" dirty="0" smtClean="0">
                <a:solidFill>
                  <a:schemeClr val="tx2"/>
                </a:solidFill>
                <a:effectLst>
                  <a:outerShdw blurRad="38100" dist="38100" dir="2700000" algn="tl">
                    <a:srgbClr val="000000">
                      <a:alpha val="43137"/>
                    </a:srgbClr>
                  </a:outerShdw>
                </a:effectLst>
                <a:latin typeface="Lucida Console" pitchFamily="49" charset="0"/>
              </a:rPr>
              <a:t>(ERRLOG_DEVICE_REMOVED,</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status,</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UNIQUE_ERRID(0x10),</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NULL,</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NULL);</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TWarn</a:t>
            </a:r>
            <a:r>
              <a:rPr lang="en-US" sz="600" dirty="0" smtClean="0">
                <a:solidFill>
                  <a:schemeClr val="tx2"/>
                </a:solidFill>
                <a:effectLst>
                  <a:outerShdw blurRad="38100" dist="38100" dir="2700000" algn="tl">
                    <a:srgbClr val="000000">
                      <a:alpha val="43137"/>
                    </a:srgbClr>
                  </a:outerShdw>
                </a:effectLst>
                <a:latin typeface="Lucida Console" pitchFamily="49" charset="0"/>
              </a:rPr>
              <a:t>(("Received IRP after device was removed (status=%x).", status));</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600" dirty="0" smtClean="0">
                <a:solidFill>
                  <a:schemeClr val="tx2"/>
                </a:solidFill>
                <a:effectLst>
                  <a:outerShdw blurRad="38100" dist="38100" dir="2700000" algn="tl">
                    <a:srgbClr val="000000">
                      <a:alpha val="43137"/>
                    </a:srgbClr>
                  </a:outerShdw>
                </a:effectLst>
                <a:latin typeface="Lucida Console" pitchFamily="49" charset="0"/>
              </a:rPr>
              <a:t>-&gt;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IoStatus.Information</a:t>
            </a:r>
            <a:r>
              <a:rPr lang="en-US" sz="600" dirty="0" smtClean="0">
                <a:solidFill>
                  <a:schemeClr val="tx2"/>
                </a:solidFill>
                <a:effectLst>
                  <a:outerShdw blurRad="38100" dist="38100" dir="2700000" algn="tl">
                    <a:srgbClr val="000000">
                      <a:alpha val="43137"/>
                    </a:srgbClr>
                  </a:outerShdw>
                </a:effectLst>
                <a:latin typeface="Lucida Console" pitchFamily="49" charset="0"/>
              </a:rPr>
              <a:t> = 0;</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600" dirty="0" smtClean="0">
                <a:solidFill>
                  <a:schemeClr val="tx2"/>
                </a:solidFill>
                <a:effectLst>
                  <a:outerShdw blurRad="38100" dist="38100" dir="2700000" algn="tl">
                    <a:srgbClr val="000000">
                      <a:alpha val="43137"/>
                    </a:srgbClr>
                  </a:outerShdw>
                </a:effectLst>
                <a:latin typeface="Lucida Console" pitchFamily="49" charset="0"/>
              </a:rPr>
              <a:t>-&gt;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IoStatus.Status</a:t>
            </a:r>
            <a:r>
              <a:rPr lang="en-US" sz="600" dirty="0" smtClean="0">
                <a:solidFill>
                  <a:schemeClr val="tx2"/>
                </a:solidFill>
                <a:effectLst>
                  <a:outerShdw blurRad="38100" dist="38100" dir="2700000" algn="tl">
                    <a:srgbClr val="000000">
                      <a:alpha val="43137"/>
                    </a:srgbClr>
                  </a:outerShdw>
                </a:effectLst>
                <a:latin typeface="Lucida Console" pitchFamily="49" charset="0"/>
              </a:rPr>
              <a:t> = status;</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IoCompleteRequest</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600" dirty="0" smtClean="0">
                <a:solidFill>
                  <a:schemeClr val="tx2"/>
                </a:solidFill>
                <a:effectLst>
                  <a:outerShdw blurRad="38100" dist="38100" dir="2700000" algn="tl">
                    <a:srgbClr val="000000">
                      <a:alpha val="43137"/>
                    </a:srgbClr>
                  </a:outerShdw>
                </a:effectLst>
                <a:latin typeface="Lucida Console" pitchFamily="49" charset="0"/>
              </a:rPr>
              <a:t>, IO_NO_INCREMENT);</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else</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BOOLEAN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fRemove</a:t>
            </a:r>
            <a:r>
              <a:rPr lang="en-US" sz="600" dirty="0" smtClean="0">
                <a:solidFill>
                  <a:schemeClr val="tx2"/>
                </a:solidFill>
                <a:effectLst>
                  <a:outerShdw blurRad="38100" dist="38100" dir="2700000" algn="tl">
                    <a:srgbClr val="000000">
                      <a:alpha val="43137"/>
                    </a:srgbClr>
                  </a:outerShdw>
                </a:effectLst>
                <a:latin typeface="Lucida Console" pitchFamily="49" charset="0"/>
              </a:rPr>
              <a:t> = FALSE;</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BOOLEAN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fForward</a:t>
            </a:r>
            <a:r>
              <a:rPr lang="en-US" sz="600" dirty="0" smtClean="0">
                <a:solidFill>
                  <a:schemeClr val="tx2"/>
                </a:solidFill>
                <a:effectLst>
                  <a:outerShdw blurRad="38100" dist="38100" dir="2700000" algn="tl">
                    <a:srgbClr val="000000">
                      <a:alpha val="43137"/>
                    </a:srgbClr>
                  </a:outerShdw>
                </a:effectLst>
                <a:latin typeface="Lucida Console" pitchFamily="49" charset="0"/>
              </a:rPr>
              <a:t> = FALSE;</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switch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irpsp</a:t>
            </a:r>
            <a:r>
              <a:rPr lang="en-US" sz="600" dirty="0" smtClean="0">
                <a:solidFill>
                  <a:schemeClr val="tx2"/>
                </a:solidFill>
                <a:effectLst>
                  <a:outerShdw blurRad="38100" dist="38100" dir="2700000" algn="tl">
                    <a:srgbClr val="000000">
                      <a:alpha val="43137"/>
                    </a:srgbClr>
                  </a:outerShdw>
                </a:effectLst>
                <a:latin typeface="Lucida Console" pitchFamily="49" charset="0"/>
              </a:rPr>
              <a:t>-&gt;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MinorFunction</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case IRP_MN_START_DEVICE:</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case IRP_MN_CANCEL_REMOVE_DEVICE:</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TAssert</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devext</a:t>
            </a:r>
            <a:r>
              <a:rPr lang="en-US" sz="600" dirty="0" smtClean="0">
                <a:solidFill>
                  <a:schemeClr val="tx2"/>
                </a:solidFill>
                <a:effectLst>
                  <a:outerShdw blurRad="38100" dist="38100" dir="2700000" algn="tl">
                    <a:srgbClr val="000000">
                      <a:alpha val="43137"/>
                    </a:srgbClr>
                  </a:outerShdw>
                </a:effectLst>
                <a:latin typeface="Lucida Console" pitchFamily="49" charset="0"/>
              </a:rPr>
              <a:t>-&gt;</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dwfHPen</a:t>
            </a:r>
            <a:r>
              <a:rPr lang="en-US" sz="600" dirty="0" smtClean="0">
                <a:solidFill>
                  <a:schemeClr val="tx2"/>
                </a:solidFill>
                <a:effectLst>
                  <a:outerShdw blurRad="38100" dist="38100" dir="2700000" algn="tl">
                    <a:srgbClr val="000000">
                      <a:alpha val="43137"/>
                    </a:srgbClr>
                  </a:outerShdw>
                </a:effectLst>
                <a:latin typeface="Lucida Console" pitchFamily="49" charset="0"/>
              </a:rPr>
              <a:t> &amp; HPENF_DEVICE_STARTED));</a:t>
            </a:r>
          </a:p>
          <a:p>
            <a:pPr lvl="0"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lvl="0" fontAlgn="base">
              <a:lnSpc>
                <a:spcPct val="85000"/>
              </a:lnSpc>
              <a:spcBef>
                <a:spcPct val="20000"/>
              </a:spcBef>
              <a:spcAft>
                <a:spcPct val="0"/>
              </a:spcAft>
            </a:pPr>
            <a:endParaRPr lang="en-US" sz="600" dirty="0" smtClean="0">
              <a:solidFill>
                <a:schemeClr val="tx2"/>
              </a:solidFill>
              <a:effectLst>
                <a:outerShdw blurRad="38100" dist="38100" dir="2700000" algn="tl">
                  <a:srgbClr val="000000">
                    <a:alpha val="43137"/>
                  </a:srgbClr>
                </a:outerShdw>
              </a:effectLst>
              <a:latin typeface="Lucida Console" pitchFamily="49" charset="0"/>
            </a:endParaRPr>
          </a:p>
          <a:p>
            <a:pPr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NTSTATUS EXTERNAL</a:t>
            </a:r>
          </a:p>
          <a:p>
            <a:pPr fontAlgn="base">
              <a:lnSpc>
                <a:spcPct val="85000"/>
              </a:lnSpc>
              <a:spcBef>
                <a:spcPct val="20000"/>
              </a:spcBef>
              <a:spcAft>
                <a:spcPct val="0"/>
              </a:spcAft>
            </a:pPr>
            <a:r>
              <a:rPr lang="en-US" sz="600" dirty="0" err="1" smtClean="0">
                <a:solidFill>
                  <a:schemeClr val="tx2"/>
                </a:solidFill>
                <a:effectLst>
                  <a:outerShdw blurRad="38100" dist="38100" dir="2700000" algn="tl">
                    <a:srgbClr val="000000">
                      <a:alpha val="43137"/>
                    </a:srgbClr>
                  </a:outerShdw>
                </a:effectLst>
                <a:latin typeface="Lucida Console" pitchFamily="49" charset="0"/>
              </a:rPr>
              <a:t>HpenPower</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IN PDEVICE_OBJECT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DevObj</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IN PIRP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Irp</a:t>
            </a:r>
            <a:endParaRPr lang="en-US" sz="600" dirty="0" smtClean="0">
              <a:solidFill>
                <a:schemeClr val="tx2"/>
              </a:solidFill>
              <a:effectLst>
                <a:outerShdw blurRad="38100" dist="38100" dir="2700000" algn="tl">
                  <a:srgbClr val="000000">
                    <a:alpha val="43137"/>
                  </a:srgbClr>
                </a:outerShdw>
              </a:effectLst>
              <a:latin typeface="Lucida Console" pitchFamily="49" charset="0"/>
            </a:endParaRPr>
          </a:p>
          <a:p>
            <a:pPr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 </a:t>
            </a:r>
          </a:p>
          <a:p>
            <a:pPr fontAlgn="base">
              <a:lnSpc>
                <a:spcPct val="85000"/>
              </a:lnSpc>
              <a:spcBef>
                <a:spcPct val="20000"/>
              </a:spcBef>
              <a:spcAft>
                <a:spcPct val="0"/>
              </a:spcAft>
            </a:pPr>
            <a:r>
              <a:rPr lang="en-US" sz="600" dirty="0" smtClean="0">
                <a:solidFill>
                  <a:schemeClr val="tx2"/>
                </a:solidFill>
                <a:effectLst>
                  <a:outerShdw blurRad="38100" dist="38100" dir="2700000" algn="tl">
                    <a:srgbClr val="000000">
                      <a:alpha val="43137"/>
                    </a:srgbClr>
                  </a:outerShdw>
                </a:effectLst>
                <a:latin typeface="Lucida Console" pitchFamily="49" charset="0"/>
              </a:rPr>
              <a:t>{ … }</a:t>
            </a:r>
          </a:p>
          <a:p>
            <a:pPr fontAlgn="base">
              <a:lnSpc>
                <a:spcPct val="85000"/>
              </a:lnSpc>
              <a:spcBef>
                <a:spcPct val="20000"/>
              </a:spcBef>
              <a:spcAft>
                <a:spcPct val="0"/>
              </a:spcAft>
            </a:pPr>
            <a:endParaRPr lang="en-US" sz="6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NTSTATUS INTERNAL</a:t>
            </a:r>
          </a:p>
          <a:p>
            <a:pPr>
              <a:lnSpc>
                <a:spcPct val="85000"/>
              </a:lnSpc>
              <a:spcBef>
                <a:spcPct val="20000"/>
              </a:spcBef>
            </a:pPr>
            <a:r>
              <a:rPr lang="en-US" sz="600" dirty="0" err="1" smtClean="0">
                <a:solidFill>
                  <a:schemeClr val="tx2"/>
                </a:solidFill>
                <a:effectLst>
                  <a:outerShdw blurRad="38100" dist="38100" dir="2700000" algn="tl">
                    <a:srgbClr val="000000">
                      <a:alpha val="43137"/>
                    </a:srgbClr>
                  </a:outerShdw>
                </a:effectLst>
                <a:latin typeface="Lucida Console" pitchFamily="49" charset="0"/>
              </a:rPr>
              <a:t>SendSyncIrp</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IN PDEVICE_OBJECT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DevObj</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IN PIRP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Irp</a:t>
            </a: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IN BOOLEAN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fCopyToNext</a:t>
            </a:r>
            <a:endParaRPr lang="en-US" sz="6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 … }</a:t>
            </a: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a:t>
            </a:r>
          </a:p>
        </p:txBody>
      </p:sp>
      <p:sp>
        <p:nvSpPr>
          <p:cNvPr id="2" name="Title 1"/>
          <p:cNvSpPr>
            <a:spLocks noGrp="1"/>
          </p:cNvSpPr>
          <p:nvPr>
            <p:ph type="title"/>
          </p:nvPr>
        </p:nvSpPr>
        <p:spPr/>
        <p:txBody>
          <a:bodyPr/>
          <a:lstStyle/>
          <a:p>
            <a:r>
              <a:rPr smtClean="0"/>
              <a:t>Example </a:t>
            </a:r>
            <a:r>
              <a:rPr lang="en-US" dirty="0" smtClean="0"/>
              <a:t>–</a:t>
            </a:r>
            <a:r>
              <a:rPr smtClean="0"/>
              <a:t> PnP Handling</a:t>
            </a:r>
            <a:endParaRPr lang="en-US" dirty="0"/>
          </a:p>
        </p:txBody>
      </p:sp>
      <p:sp>
        <p:nvSpPr>
          <p:cNvPr id="9" name="Rectangle 4"/>
          <p:cNvSpPr>
            <a:spLocks noChangeArrowheads="1"/>
          </p:cNvSpPr>
          <p:nvPr/>
        </p:nvSpPr>
        <p:spPr bwMode="auto">
          <a:xfrm>
            <a:off x="4669220" y="990600"/>
            <a:ext cx="4191000" cy="563880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t"/>
          <a:lstStyle/>
          <a:p>
            <a:pPr>
              <a:lnSpc>
                <a:spcPct val="85000"/>
              </a:lnSpc>
              <a:spcBef>
                <a:spcPct val="20000"/>
              </a:spcBef>
            </a:pPr>
            <a:endParaRPr lang="en-US" sz="6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PnP IRP handling procedures are no longer required</a:t>
            </a:r>
          </a:p>
          <a:p>
            <a:pPr>
              <a:lnSpc>
                <a:spcPct val="85000"/>
              </a:lnSpc>
              <a:spcBef>
                <a:spcPct val="20000"/>
              </a:spcBef>
            </a:pPr>
            <a:endParaRPr lang="en-US" sz="6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600" dirty="0" smtClean="0">
                <a:solidFill>
                  <a:schemeClr val="tx2"/>
                </a:solidFill>
                <a:effectLst>
                  <a:outerShdw blurRad="38100" dist="38100" dir="2700000" algn="tl">
                    <a:srgbClr val="000000">
                      <a:alpha val="43137"/>
                    </a:srgbClr>
                  </a:outerShdw>
                </a:effectLst>
                <a:latin typeface="Lucida Console" pitchFamily="49" charset="0"/>
              </a:rPr>
              <a:t>Just supply callbacks for:</a:t>
            </a:r>
          </a:p>
          <a:p>
            <a:pPr>
              <a:lnSpc>
                <a:spcPct val="85000"/>
              </a:lnSpc>
              <a:spcBef>
                <a:spcPct val="20000"/>
              </a:spcBef>
            </a:pPr>
            <a:endParaRPr lang="en-US" sz="600" dirty="0" smtClean="0">
              <a:solidFill>
                <a:schemeClr val="tx2"/>
              </a:solidFill>
              <a:effectLst>
                <a:outerShdw blurRad="38100" dist="38100" dir="2700000" algn="tl">
                  <a:srgbClr val="000000">
                    <a:alpha val="43137"/>
                  </a:srgbClr>
                </a:outerShdw>
              </a:effectLst>
              <a:latin typeface="Lucida Console" pitchFamily="49" charset="0"/>
            </a:endParaRPr>
          </a:p>
          <a:p>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EvtDeviceQueryStop</a:t>
            </a: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EvtDeviceQueryRemove</a:t>
            </a:r>
            <a:endParaRPr lang="en-US" sz="600" dirty="0" smtClean="0">
              <a:solidFill>
                <a:schemeClr val="tx2"/>
              </a:solidFill>
              <a:effectLst>
                <a:outerShdw blurRad="38100" dist="38100" dir="2700000" algn="tl">
                  <a:srgbClr val="000000">
                    <a:alpha val="43137"/>
                  </a:srgbClr>
                </a:outerShdw>
              </a:effectLst>
              <a:latin typeface="Lucida Console" pitchFamily="49" charset="0"/>
            </a:endParaRPr>
          </a:p>
          <a:p>
            <a:r>
              <a:rPr lang="en-US" sz="600" dirty="0" smtClean="0">
                <a:solidFill>
                  <a:schemeClr val="tx2"/>
                </a:solidFill>
                <a:effectLst>
                  <a:outerShdw blurRad="38100" dist="38100" dir="2700000" algn="tl">
                    <a:srgbClr val="000000">
                      <a:alpha val="43137"/>
                    </a:srgbClr>
                  </a:outerShdw>
                </a:effectLst>
                <a:latin typeface="Lucida Console" pitchFamily="49" charset="0"/>
              </a:rPr>
              <a:t>  </a:t>
            </a:r>
            <a:r>
              <a:rPr lang="en-US" sz="600" dirty="0" err="1" smtClean="0">
                <a:solidFill>
                  <a:schemeClr val="tx2"/>
                </a:solidFill>
                <a:effectLst>
                  <a:outerShdw blurRad="38100" dist="38100" dir="2700000" algn="tl">
                    <a:srgbClr val="000000">
                      <a:alpha val="43137"/>
                    </a:srgbClr>
                  </a:outerShdw>
                </a:effectLst>
                <a:latin typeface="Lucida Console" pitchFamily="49" charset="0"/>
              </a:rPr>
              <a:t>EvtDeviceSurpriseRemoval</a:t>
            </a:r>
            <a:r>
              <a:rPr lang="en-US" sz="600" dirty="0" smtClean="0">
                <a:solidFill>
                  <a:schemeClr val="tx2"/>
                </a:solidFill>
                <a:effectLst>
                  <a:outerShdw blurRad="38100" dist="38100" dir="2700000" algn="tl">
                    <a:srgbClr val="000000">
                      <a:alpha val="43137"/>
                    </a:srgbClr>
                  </a:outerShdw>
                </a:effectLst>
                <a:latin typeface="Lucida Console" pitchFamily="49" charset="0"/>
              </a:rPr>
              <a:t> </a:t>
            </a:r>
          </a:p>
          <a:p>
            <a:r>
              <a:rPr lang="en-US" sz="600" dirty="0" smtClean="0">
                <a:solidFill>
                  <a:schemeClr val="tx2"/>
                </a:solidFill>
                <a:effectLst>
                  <a:outerShdw blurRad="38100" dist="38100" dir="2700000" algn="tl">
                    <a:srgbClr val="000000">
                      <a:alpha val="43137"/>
                    </a:srgbClr>
                  </a:outerShdw>
                </a:effectLst>
                <a:latin typeface="Lucida Console" pitchFamily="49" charset="0"/>
              </a:rPr>
              <a:t>  Etc…</a:t>
            </a:r>
          </a:p>
          <a:p>
            <a:pPr>
              <a:lnSpc>
                <a:spcPct val="85000"/>
              </a:lnSpc>
              <a:spcBef>
                <a:spcPct val="20000"/>
              </a:spcBef>
            </a:pPr>
            <a:endParaRPr lang="en-US" sz="600" dirty="0" smtClean="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43198"/>
          </a:xfrm>
        </p:spPr>
        <p:txBody>
          <a:bodyPr/>
          <a:lstStyle/>
          <a:p>
            <a:r>
              <a:rPr lang="en-US" sz="3200" dirty="0" smtClean="0"/>
              <a:t>Exposing Your Multi-touch Device To Windows</a:t>
            </a:r>
            <a:endParaRPr lang="en-US" sz="3200" dirty="0"/>
          </a:p>
        </p:txBody>
      </p:sp>
      <p:sp>
        <p:nvSpPr>
          <p:cNvPr id="3" name="Content Placeholder 2"/>
          <p:cNvSpPr>
            <a:spLocks noGrp="1"/>
          </p:cNvSpPr>
          <p:nvPr>
            <p:ph idx="1"/>
          </p:nvPr>
        </p:nvSpPr>
        <p:spPr>
          <a:xfrm>
            <a:off x="382588" y="1417638"/>
            <a:ext cx="8380412" cy="2369879"/>
          </a:xfrm>
        </p:spPr>
        <p:txBody>
          <a:bodyPr/>
          <a:lstStyle/>
          <a:p>
            <a:r>
              <a:rPr lang="en-US" dirty="0" smtClean="0"/>
              <a:t>Multi-touch devices are a superset of HID touch devices</a:t>
            </a:r>
          </a:p>
          <a:p>
            <a:r>
              <a:rPr lang="en-US" dirty="0" smtClean="0"/>
              <a:t>Use existing HID touch usages, but additionally report HID contact id and max number of supported contacts</a:t>
            </a:r>
          </a:p>
          <a:p>
            <a:r>
              <a:rPr lang="en-US" dirty="0" smtClean="0"/>
              <a:t>Configuration collection allows easier device configuration for down-level or other scenarios</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1596</Words>
  <Application>Microsoft Office PowerPoint</Application>
  <PresentationFormat>On-screen Show (4:3)</PresentationFormat>
  <Paragraphs>369</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WinHEC 2008 Template_NEW_9.22.08</vt:lpstr>
      <vt:lpstr>Document</vt:lpstr>
      <vt:lpstr>Slide 1</vt:lpstr>
      <vt:lpstr>Multi-touch Driver Development</vt:lpstr>
      <vt:lpstr>Multi-touch Is Here!</vt:lpstr>
      <vt:lpstr>Multi-touch</vt:lpstr>
      <vt:lpstr>Agenda</vt:lpstr>
      <vt:lpstr>Driver Framework</vt:lpstr>
      <vt:lpstr>Example – Driver Entry</vt:lpstr>
      <vt:lpstr>Example – PnP Handling</vt:lpstr>
      <vt:lpstr>Exposing Your Multi-touch Device To Windows</vt:lpstr>
      <vt:lpstr>Proposed Multi-touch Additions To HID Specification</vt:lpstr>
      <vt:lpstr>Reporting Modes</vt:lpstr>
      <vt:lpstr>HID Multi-touch</vt:lpstr>
      <vt:lpstr>Tips And Tricks</vt:lpstr>
      <vt:lpstr>Capability Discovery And Configuration</vt:lpstr>
      <vt:lpstr>General Guidance</vt:lpstr>
      <vt:lpstr>Windows Logo Requirements</vt:lpstr>
      <vt:lpstr>Driver Distribution</vt:lpstr>
      <vt:lpstr>Digitizer Calibration And Mapping</vt:lpstr>
      <vt:lpstr>UX Considerations</vt:lpstr>
      <vt:lpstr>Call To Action</vt:lpstr>
      <vt:lpstr>Additional Resources</vt:lpstr>
      <vt:lpstr>Questions?</vt:lpstr>
      <vt:lpstr>Please Complete A Session Evaluation Form Your input is important!</vt:lpstr>
      <vt:lpstr>Slide 24</vt:lpstr>
      <vt:lpstr>Backup Slides</vt:lpstr>
      <vt:lpstr>Now Is The Time!</vt:lpstr>
      <vt:lpstr>Multi-touch and Windows 7</vt:lpstr>
      <vt:lpstr>Multi-touch And Windows 7</vt:lpstr>
      <vt:lpstr>Tell me more!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2008-11-12T06:53:33Z</dcterms:created>
  <dcterms:modified xsi:type="dcterms:W3CDTF">2008-11-12T06:53:38Z</dcterms:modified>
</cp:coreProperties>
</file>