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29"/>
  </p:notesMasterIdLst>
  <p:handoutMasterIdLst>
    <p:handoutMasterId r:id="rId30"/>
  </p:handoutMasterIdLst>
  <p:sldIdLst>
    <p:sldId id="257" r:id="rId2"/>
    <p:sldId id="302" r:id="rId3"/>
    <p:sldId id="277" r:id="rId4"/>
    <p:sldId id="350" r:id="rId5"/>
    <p:sldId id="303" r:id="rId6"/>
    <p:sldId id="326" r:id="rId7"/>
    <p:sldId id="333" r:id="rId8"/>
    <p:sldId id="354" r:id="rId9"/>
    <p:sldId id="334" r:id="rId10"/>
    <p:sldId id="349" r:id="rId11"/>
    <p:sldId id="348" r:id="rId12"/>
    <p:sldId id="336" r:id="rId13"/>
    <p:sldId id="338" r:id="rId14"/>
    <p:sldId id="337" r:id="rId15"/>
    <p:sldId id="304" r:id="rId16"/>
    <p:sldId id="282" r:id="rId17"/>
    <p:sldId id="284" r:id="rId18"/>
    <p:sldId id="285" r:id="rId19"/>
    <p:sldId id="296" r:id="rId20"/>
    <p:sldId id="305" r:id="rId21"/>
    <p:sldId id="307" r:id="rId22"/>
    <p:sldId id="295" r:id="rId23"/>
    <p:sldId id="289" r:id="rId24"/>
    <p:sldId id="290" r:id="rId25"/>
    <p:sldId id="352" r:id="rId26"/>
    <p:sldId id="356" r:id="rId27"/>
    <p:sldId id="355"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060" autoAdjust="0"/>
    <p:restoredTop sz="76161" autoAdjust="0"/>
  </p:normalViewPr>
  <p:slideViewPr>
    <p:cSldViewPr snapToGrid="0" showGuides="1">
      <p:cViewPr varScale="1">
        <p:scale>
          <a:sx n="105" d="100"/>
          <a:sy n="105" d="100"/>
        </p:scale>
        <p:origin x="-498"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457200" indent="-457200"/>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396875" indent="-396875"/>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228600" indent="-228600">
              <a:buAutoNum type="arabicParen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685800" lvl="1" indent="-228600">
              <a:buAutoNum type="arabicParen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AutoNum type="arabicParen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457200" indent="-457200"/>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80" r:id="rId11"/>
    <p:sldLayoutId id="2147483681" r:id="rId12"/>
    <p:sldLayoutId id="2147483669" r:id="rId13"/>
    <p:sldLayoutId id="2147483670" r:id="rId14"/>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7"/>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8"/>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8"/>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8"/>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8"/>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hyperlink" Target="http://upload.wikimedia.org/wikipedia/en/9/9e/Hauppauge_Logo.jp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7.gif"/><Relationship Id="rId11" Type="http://schemas.openxmlformats.org/officeDocument/2006/relationships/image" Target="../media/image21.jpeg"/><Relationship Id="rId5" Type="http://schemas.openxmlformats.org/officeDocument/2006/relationships/hyperlink" Target="http://www.iodata.com/index.htm" TargetMode="External"/><Relationship Id="rId10" Type="http://schemas.openxmlformats.org/officeDocument/2006/relationships/image" Target="../media/image20.jpeg"/><Relationship Id="rId4" Type="http://schemas.openxmlformats.org/officeDocument/2006/relationships/image" Target="../media/image16.pn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whdc/device/broadcast/bda/default.m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tvpbda@microsoft.com?subject=WinHEC%20Question" TargetMode="External"/><Relationship Id="rId4" Type="http://schemas.openxmlformats.org/officeDocument/2006/relationships/hyperlink" Target="http://www.microsoft.com/windows/windowsmedia/forpros/default.m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TV Tuner Landscape</a:t>
            </a:r>
            <a:br>
              <a:rPr lang="en-US" dirty="0" smtClean="0"/>
            </a:br>
            <a:r>
              <a:rPr lang="en-US" sz="3600" dirty="0" smtClean="0">
                <a:solidFill>
                  <a:schemeClr val="accent1"/>
                </a:solidFill>
              </a:rPr>
              <a:t>PBDA for Windows Media Center</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423775"/>
          </a:xfrm>
        </p:spPr>
        <p:txBody>
          <a:bodyPr/>
          <a:lstStyle/>
          <a:p>
            <a:r>
              <a:rPr lang="en-US" sz="3200" dirty="0" smtClean="0"/>
              <a:t>Empowers PC-TV ecosystem to build </a:t>
            </a:r>
            <a:br>
              <a:rPr lang="en-US" sz="3200" dirty="0" smtClean="0"/>
            </a:br>
            <a:r>
              <a:rPr lang="en-US" sz="3200" dirty="0" smtClean="0"/>
              <a:t>tuners and integrate broadcast services </a:t>
            </a:r>
            <a:br>
              <a:rPr lang="en-US" sz="3200" dirty="0" smtClean="0"/>
            </a:br>
            <a:r>
              <a:rPr lang="en-US" sz="3200" dirty="0" smtClean="0"/>
              <a:t>not natively supported by Windows </a:t>
            </a:r>
            <a:br>
              <a:rPr lang="en-US" sz="3200" dirty="0" smtClean="0"/>
            </a:br>
            <a:r>
              <a:rPr lang="en-US" sz="3200" dirty="0" smtClean="0"/>
              <a:t>Media Center</a:t>
            </a:r>
          </a:p>
          <a:p>
            <a:r>
              <a:rPr lang="en-US" sz="3200" dirty="0" smtClean="0"/>
              <a:t>Supersedes BDA as a worldwide solution </a:t>
            </a:r>
            <a:br>
              <a:rPr lang="en-US" sz="3200" dirty="0" smtClean="0"/>
            </a:br>
            <a:r>
              <a:rPr lang="en-US" sz="3200" dirty="0" smtClean="0"/>
              <a:t>for digital TV within Windows Media Center including protected broadcast content</a:t>
            </a:r>
          </a:p>
          <a:p>
            <a:r>
              <a:rPr lang="en-US" sz="3200" dirty="0" smtClean="0"/>
              <a:t>Provides a solution for Pay TV services</a:t>
            </a:r>
          </a:p>
          <a:p>
            <a:pPr lvl="1"/>
            <a:r>
              <a:rPr lang="en-US" sz="2800" dirty="0" smtClean="0"/>
              <a:t>More on this later…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2243691"/>
          </a:xfrm>
        </p:spPr>
        <p:txBody>
          <a:bodyPr/>
          <a:lstStyle/>
          <a:p>
            <a:r>
              <a:rPr lang="en-US" dirty="0" smtClean="0"/>
              <a:t>Worldwide TV</a:t>
            </a:r>
            <a:br>
              <a:rPr lang="en-US" dirty="0" smtClean="0"/>
            </a:br>
            <a:r>
              <a:rPr lang="en-US" dirty="0" smtClean="0"/>
              <a:t>Solutions In</a:t>
            </a:r>
            <a:br>
              <a:rPr lang="en-US" dirty="0" smtClean="0"/>
            </a:br>
            <a:r>
              <a:rPr lang="en-US" dirty="0" smtClean="0"/>
              <a:t>Windows Media Center</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a:t>
            </a:r>
            <a:br>
              <a:rPr lang="en-US" dirty="0" smtClean="0"/>
            </a:br>
            <a:r>
              <a:rPr lang="en-US" sz="3600" dirty="0" smtClean="0">
                <a:solidFill>
                  <a:schemeClr val="accent1"/>
                </a:solidFill>
              </a:rPr>
              <a:t>Windows 7 – Overview</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3684598"/>
          </a:xfrm>
        </p:spPr>
        <p:txBody>
          <a:bodyPr/>
          <a:lstStyle/>
          <a:p>
            <a:pPr marL="346075" indent="-346075"/>
            <a:r>
              <a:rPr lang="en-US" sz="2800" dirty="0" smtClean="0"/>
              <a:t>Key focus on providing a TV platform allowing customized solutions in Windows Media Center </a:t>
            </a:r>
          </a:p>
          <a:p>
            <a:pPr marL="630238" lvl="1" indent="-284163"/>
            <a:r>
              <a:rPr lang="en-US" sz="2400" dirty="0" smtClean="0"/>
              <a:t>Enables the transition to digital </a:t>
            </a:r>
          </a:p>
          <a:p>
            <a:pPr marL="630238" lvl="1" indent="-284163"/>
            <a:r>
              <a:rPr lang="en-US" sz="2400" dirty="0" smtClean="0"/>
              <a:t>Scalable and rich premium content story</a:t>
            </a:r>
          </a:p>
          <a:p>
            <a:pPr marL="630238" lvl="1" indent="-284163"/>
            <a:r>
              <a:rPr lang="en-US" sz="2400" dirty="0" smtClean="0"/>
              <a:t>Allow the ecosystem to bring new TV Standards support</a:t>
            </a:r>
          </a:p>
          <a:p>
            <a:pPr marL="346075" indent="-346075"/>
            <a:r>
              <a:rPr lang="en-US" sz="2800" dirty="0" smtClean="0"/>
              <a:t>Enable optimized hardware to reduce cost</a:t>
            </a:r>
          </a:p>
          <a:p>
            <a:pPr marL="630238" lvl="1" indent="-284163"/>
            <a:r>
              <a:rPr lang="en-US" sz="2400" dirty="0" smtClean="0"/>
              <a:t>Microsoft provided software MPEG 2 encoder</a:t>
            </a:r>
          </a:p>
          <a:p>
            <a:pPr marL="630238" lvl="1" indent="-284163"/>
            <a:r>
              <a:rPr lang="en-US" sz="2400" dirty="0" smtClean="0"/>
              <a:t>Microsoft provided H.264 decoder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9">
                                            <p:txEl>
                                              <p:pRg st="4" end="4"/>
                                            </p:txEl>
                                          </p:spTgt>
                                        </p:tgtEl>
                                        <p:attrNameLst>
                                          <p:attrName>style.visibility</p:attrName>
                                        </p:attrNameLst>
                                      </p:cBhvr>
                                      <p:to>
                                        <p:strVal val="visible"/>
                                      </p:to>
                                    </p:set>
                                    <p:anim calcmode="lin" valueType="num">
                                      <p:cBhvr additive="base">
                                        <p:cTn id="7"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9">
                                            <p:txEl>
                                              <p:pRg st="5" end="5"/>
                                            </p:txEl>
                                          </p:spTgt>
                                        </p:tgtEl>
                                        <p:attrNameLst>
                                          <p:attrName>style.visibility</p:attrName>
                                        </p:attrNameLst>
                                      </p:cBhvr>
                                      <p:to>
                                        <p:strVal val="visible"/>
                                      </p:to>
                                    </p:set>
                                    <p:anim calcmode="lin" valueType="num">
                                      <p:cBhvr additive="base">
                                        <p:cTn id="11" dur="1000" fill="hold"/>
                                        <p:tgtEl>
                                          <p:spTgt spid="9229">
                                            <p:txEl>
                                              <p:pRg st="5" end="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9">
                                            <p:txEl>
                                              <p:pRg st="6" end="6"/>
                                            </p:txEl>
                                          </p:spTgt>
                                        </p:tgtEl>
                                        <p:attrNameLst>
                                          <p:attrName>style.visibility</p:attrName>
                                        </p:attrNameLst>
                                      </p:cBhvr>
                                      <p:to>
                                        <p:strVal val="visible"/>
                                      </p:to>
                                    </p:set>
                                    <p:anim calcmode="lin" valueType="num">
                                      <p:cBhvr additive="base">
                                        <p:cTn id="15" dur="1000" fill="hold"/>
                                        <p:tgtEl>
                                          <p:spTgt spid="9229">
                                            <p:txEl>
                                              <p:pRg st="6" end="6"/>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2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a:t>
            </a:r>
            <a:br>
              <a:rPr lang="en-US" dirty="0" smtClean="0"/>
            </a:br>
            <a:r>
              <a:rPr lang="en-US" sz="3600" dirty="0" smtClean="0">
                <a:solidFill>
                  <a:schemeClr val="accent1"/>
                </a:solidFill>
              </a:rPr>
              <a:t>Windows 7 – TV features</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3874907"/>
          </a:xfrm>
        </p:spPr>
        <p:txBody>
          <a:bodyPr/>
          <a:lstStyle/>
          <a:p>
            <a:pPr marL="284163" indent="-284163"/>
            <a:r>
              <a:rPr lang="en-US" sz="2400" dirty="0" smtClean="0"/>
              <a:t>Includes Windows Media Center TV pack 2008 </a:t>
            </a:r>
            <a:br>
              <a:rPr lang="en-US" sz="2400" dirty="0" smtClean="0"/>
            </a:br>
            <a:r>
              <a:rPr lang="en-US" sz="2400" dirty="0" smtClean="0"/>
              <a:t>features and</a:t>
            </a:r>
          </a:p>
          <a:p>
            <a:pPr marL="514350" lvl="1" indent="-230188"/>
            <a:r>
              <a:rPr lang="en-US" sz="2000" dirty="0" smtClean="0"/>
              <a:t>H.264 support to enable HD content across all digital TV standards</a:t>
            </a:r>
          </a:p>
          <a:p>
            <a:pPr marL="514350" lvl="1" indent="-230188"/>
            <a:r>
              <a:rPr lang="en-US" sz="2000" dirty="0" smtClean="0"/>
              <a:t>Framework for launching </a:t>
            </a:r>
            <a:r>
              <a:rPr lang="en-US" sz="2000" dirty="0" err="1" smtClean="0"/>
              <a:t>iTV</a:t>
            </a:r>
            <a:r>
              <a:rPr lang="en-US" sz="2000" dirty="0" smtClean="0"/>
              <a:t> applications</a:t>
            </a:r>
          </a:p>
          <a:p>
            <a:pPr marL="746125" lvl="2" indent="-231775"/>
            <a:r>
              <a:rPr lang="en-US" sz="1800" dirty="0" smtClean="0"/>
              <a:t>MCML and alternative middle-ware style</a:t>
            </a:r>
          </a:p>
          <a:p>
            <a:pPr marL="514350" lvl="1" indent="-230188"/>
            <a:r>
              <a:rPr lang="en-US" sz="2000" dirty="0" smtClean="0"/>
              <a:t>Japan</a:t>
            </a:r>
          </a:p>
          <a:p>
            <a:pPr marL="746125" lvl="2" indent="-231775"/>
            <a:r>
              <a:rPr lang="en-US" sz="1800" dirty="0" smtClean="0"/>
              <a:t>ISDB-S support</a:t>
            </a:r>
          </a:p>
          <a:p>
            <a:pPr marL="746125" lvl="2" indent="-231775"/>
            <a:r>
              <a:rPr lang="en-US" sz="1800" dirty="0" smtClean="0"/>
              <a:t>BML in recorded TV</a:t>
            </a:r>
          </a:p>
          <a:p>
            <a:pPr marL="514350" lvl="1" indent="-230188"/>
            <a:r>
              <a:rPr lang="en-US" sz="2000" dirty="0" smtClean="0"/>
              <a:t>Europe</a:t>
            </a:r>
          </a:p>
          <a:p>
            <a:pPr marL="746125" lvl="2" indent="-231775"/>
            <a:r>
              <a:rPr lang="en-US" sz="1800" dirty="0" smtClean="0"/>
              <a:t>DVB-S2 support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a:t>
            </a:r>
            <a:br>
              <a:rPr lang="en-US" dirty="0" smtClean="0"/>
            </a:br>
            <a:r>
              <a:rPr lang="en-US" sz="3600" dirty="0" smtClean="0">
                <a:solidFill>
                  <a:schemeClr val="accent1"/>
                </a:solidFill>
              </a:rPr>
              <a:t>Windows 7 – Hybrid tuners</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3833357"/>
          </a:xfrm>
        </p:spPr>
        <p:txBody>
          <a:bodyPr/>
          <a:lstStyle/>
          <a:p>
            <a:pPr marL="284163" indent="-284163"/>
            <a:r>
              <a:rPr lang="en-US" sz="2400" dirty="0" smtClean="0"/>
              <a:t>Heard demand from partners for a crossover solution </a:t>
            </a:r>
            <a:br>
              <a:rPr lang="en-US" sz="2400" dirty="0" smtClean="0"/>
            </a:br>
            <a:r>
              <a:rPr lang="en-US" sz="2400" dirty="0" smtClean="0"/>
              <a:t>to bridge the analog/digital transition</a:t>
            </a:r>
          </a:p>
          <a:p>
            <a:pPr marL="514350" lvl="1" indent="-230188"/>
            <a:r>
              <a:rPr lang="en-US" sz="2000" dirty="0" smtClean="0"/>
              <a:t>Offers flexibility to users without changing out hardware</a:t>
            </a:r>
          </a:p>
          <a:p>
            <a:pPr marL="284163" indent="-284163"/>
            <a:r>
              <a:rPr lang="en-US" sz="2400" dirty="0" smtClean="0"/>
              <a:t>Worked to enable shipping hardware solutions </a:t>
            </a:r>
            <a:br>
              <a:rPr lang="en-US" sz="2400" dirty="0" smtClean="0"/>
            </a:br>
            <a:r>
              <a:rPr lang="en-US" sz="2400" dirty="0" smtClean="0"/>
              <a:t>that are in the market today</a:t>
            </a:r>
          </a:p>
          <a:p>
            <a:pPr marL="514350" lvl="1" indent="-230188"/>
            <a:r>
              <a:rPr lang="en-US" sz="2000" dirty="0" smtClean="0"/>
              <a:t>Hybrid tuner implementation imposes no new hardware </a:t>
            </a:r>
            <a:br>
              <a:rPr lang="en-US" sz="2000" dirty="0" smtClean="0"/>
            </a:br>
            <a:r>
              <a:rPr lang="en-US" sz="2000" dirty="0" smtClean="0"/>
              <a:t>or driver requirements</a:t>
            </a:r>
          </a:p>
          <a:p>
            <a:pPr marL="514350" lvl="1" indent="-230188"/>
            <a:r>
              <a:rPr lang="en-US" sz="2000" dirty="0" smtClean="0"/>
              <a:t>Windows Media Center recommends 1 digital + analog signal source per tuner</a:t>
            </a:r>
          </a:p>
          <a:p>
            <a:pPr marL="284163" indent="-284163"/>
            <a:r>
              <a:rPr lang="en-US" sz="2400" dirty="0" smtClean="0"/>
              <a:t>Worldwide tuner support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Protected Broadcast Driver Architecture</a:t>
            </a:r>
            <a:br>
              <a:rPr lang="en-US" smtClean="0"/>
            </a:br>
            <a:r>
              <a:rPr lang="en-US" smtClean="0"/>
              <a:t>(PBDA)</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a:t>
            </a:r>
            <a:br>
              <a:rPr lang="en-US" dirty="0" smtClean="0"/>
            </a:br>
            <a:r>
              <a:rPr lang="en-US" sz="3600" dirty="0" smtClean="0">
                <a:solidFill>
                  <a:schemeClr val="accent1"/>
                </a:solidFill>
              </a:rPr>
              <a:t>What is PBDA?</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196020"/>
          </a:xfrm>
        </p:spPr>
        <p:txBody>
          <a:bodyPr/>
          <a:lstStyle/>
          <a:p>
            <a:pPr marL="346075" indent="-346075"/>
            <a:r>
              <a:rPr lang="en-GB" sz="2800" u="sng" dirty="0" smtClean="0"/>
              <a:t>P</a:t>
            </a:r>
            <a:r>
              <a:rPr lang="en-GB" sz="2800" dirty="0" smtClean="0"/>
              <a:t>rotected </a:t>
            </a:r>
            <a:r>
              <a:rPr lang="en-GB" sz="2800" u="sng" dirty="0" smtClean="0"/>
              <a:t>B</a:t>
            </a:r>
            <a:r>
              <a:rPr lang="en-GB" sz="2800" dirty="0" smtClean="0"/>
              <a:t>roadcast </a:t>
            </a:r>
            <a:r>
              <a:rPr lang="en-GB" sz="2800" u="sng" dirty="0" smtClean="0"/>
              <a:t>D</a:t>
            </a:r>
            <a:r>
              <a:rPr lang="en-GB" sz="2800" dirty="0" smtClean="0"/>
              <a:t>river </a:t>
            </a:r>
            <a:r>
              <a:rPr lang="en-GB" sz="2800" u="sng" dirty="0" smtClean="0"/>
              <a:t>A</a:t>
            </a:r>
            <a:r>
              <a:rPr lang="en-GB" sz="2800" dirty="0" smtClean="0"/>
              <a:t>rchitecture</a:t>
            </a:r>
          </a:p>
          <a:p>
            <a:pPr marL="346075" indent="-346075"/>
            <a:r>
              <a:rPr lang="en-GB" sz="2800" dirty="0" smtClean="0">
                <a:solidFill>
                  <a:schemeClr val="accent1"/>
                </a:solidFill>
              </a:rPr>
              <a:t>Microsoft’s worldwide TV platform </a:t>
            </a:r>
            <a:br>
              <a:rPr lang="en-GB" sz="2800" dirty="0" smtClean="0">
                <a:solidFill>
                  <a:schemeClr val="accent1"/>
                </a:solidFill>
              </a:rPr>
            </a:br>
            <a:r>
              <a:rPr lang="en-GB" sz="2800" dirty="0" smtClean="0">
                <a:solidFill>
                  <a:schemeClr val="accent1"/>
                </a:solidFill>
              </a:rPr>
              <a:t>for Windows Media </a:t>
            </a:r>
            <a:r>
              <a:rPr lang="en-GB" sz="2800" dirty="0" err="1" smtClean="0">
                <a:solidFill>
                  <a:schemeClr val="accent1"/>
                </a:solidFill>
              </a:rPr>
              <a:t>Center</a:t>
            </a:r>
            <a:endParaRPr lang="en-GB" sz="2800" dirty="0" smtClean="0">
              <a:solidFill>
                <a:schemeClr val="accent1"/>
              </a:solidFill>
            </a:endParaRPr>
          </a:p>
          <a:p>
            <a:pPr marL="630238" lvl="1" indent="-284163"/>
            <a:r>
              <a:rPr lang="en-GB" sz="2400" dirty="0" smtClean="0"/>
              <a:t>Announced at IBC 2008</a:t>
            </a:r>
          </a:p>
          <a:p>
            <a:pPr marL="630238" lvl="1" indent="-284163"/>
            <a:r>
              <a:rPr lang="en-GB" sz="2400" dirty="0" smtClean="0"/>
              <a:t>Integrates broadcast TV services into </a:t>
            </a:r>
            <a:br>
              <a:rPr lang="en-GB" sz="2400" dirty="0" smtClean="0"/>
            </a:br>
            <a:r>
              <a:rPr lang="en-GB" sz="2400" dirty="0" smtClean="0"/>
              <a:t>Windows Media </a:t>
            </a:r>
            <a:r>
              <a:rPr lang="en-GB" sz="2400" dirty="0" err="1" smtClean="0"/>
              <a:t>Center</a:t>
            </a:r>
            <a:endParaRPr lang="en-GB" sz="2400" dirty="0" smtClean="0"/>
          </a:p>
          <a:p>
            <a:pPr marL="630238" lvl="1" indent="-284163"/>
            <a:r>
              <a:rPr lang="en-GB" sz="2400" dirty="0" smtClean="0"/>
              <a:t>Free or premium (encrypted) TV services</a:t>
            </a:r>
          </a:p>
          <a:p>
            <a:pPr marL="346075" indent="-346075"/>
            <a:r>
              <a:rPr lang="en-GB" sz="2800" dirty="0" smtClean="0"/>
              <a:t>PBDA license covers tuner development</a:t>
            </a:r>
          </a:p>
          <a:p>
            <a:pPr marL="630238" lvl="1" indent="-284163"/>
            <a:r>
              <a:rPr lang="en-GB" sz="2400" dirty="0" smtClean="0"/>
              <a:t>Builds on existing BDA investment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 </a:t>
            </a:r>
            <a:br>
              <a:rPr lang="en-US" dirty="0" smtClean="0"/>
            </a:br>
            <a:r>
              <a:rPr lang="en-US" sz="3600" dirty="0" smtClean="0">
                <a:solidFill>
                  <a:schemeClr val="accent1"/>
                </a:solidFill>
              </a:rPr>
              <a:t>History of PBDA</a:t>
            </a:r>
            <a:endParaRPr lang="en-US" dirty="0">
              <a:solidFill>
                <a:schemeClr val="accent1"/>
              </a:solidFill>
            </a:endParaRPr>
          </a:p>
        </p:txBody>
      </p:sp>
      <p:grpSp>
        <p:nvGrpSpPr>
          <p:cNvPr id="22" name="Group 21"/>
          <p:cNvGrpSpPr/>
          <p:nvPr/>
        </p:nvGrpSpPr>
        <p:grpSpPr>
          <a:xfrm>
            <a:off x="2069960" y="1778564"/>
            <a:ext cx="6662059" cy="3979144"/>
            <a:chOff x="2069960" y="1778562"/>
            <a:chExt cx="6662059" cy="3979144"/>
          </a:xfrm>
        </p:grpSpPr>
        <p:sp>
          <p:nvSpPr>
            <p:cNvPr id="20" name="Rectangle 19"/>
            <p:cNvSpPr/>
            <p:nvPr/>
          </p:nvSpPr>
          <p:spPr bwMode="auto">
            <a:xfrm>
              <a:off x="2069960" y="1778562"/>
              <a:ext cx="6662059" cy="397914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2"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2008+</a:t>
              </a:r>
            </a:p>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Protected Broadcast </a:t>
              </a:r>
              <a:br>
                <a:rPr lang="en-US" dirty="0" smtClean="0">
                  <a:solidFill>
                    <a:schemeClr val="bg2"/>
                  </a:solidFill>
                  <a:effectLst>
                    <a:outerShdw blurRad="38100" dist="38100" dir="2700000" algn="tl">
                      <a:srgbClr val="000000">
                        <a:alpha val="43137"/>
                      </a:srgbClr>
                    </a:outerShdw>
                  </a:effectLst>
                  <a:latin typeface="Trebuchet MS" pitchFamily="34" charset="0"/>
                </a:rPr>
              </a:br>
              <a:r>
                <a:rPr lang="en-US" dirty="0" smtClean="0">
                  <a:solidFill>
                    <a:schemeClr val="bg2"/>
                  </a:solidFill>
                  <a:effectLst>
                    <a:outerShdw blurRad="38100" dist="38100" dir="2700000" algn="tl">
                      <a:srgbClr val="000000">
                        <a:alpha val="43137"/>
                      </a:srgbClr>
                    </a:outerShdw>
                  </a:effectLst>
                  <a:latin typeface="Trebuchet MS" pitchFamily="34" charset="0"/>
                </a:rPr>
                <a:t>Driver Architecture (PBDA)</a:t>
              </a:r>
            </a:p>
          </p:txBody>
        </p:sp>
        <p:sp>
          <p:nvSpPr>
            <p:cNvPr id="9" name="Text Box 37"/>
            <p:cNvSpPr txBox="1">
              <a:spLocks noChangeArrowheads="1"/>
            </p:cNvSpPr>
            <p:nvPr/>
          </p:nvSpPr>
          <p:spPr bwMode="auto">
            <a:xfrm>
              <a:off x="5074419" y="2763295"/>
              <a:ext cx="3657600" cy="2853732"/>
            </a:xfrm>
            <a:prstGeom prst="rect">
              <a:avLst/>
            </a:prstGeom>
            <a:noFill/>
            <a:ln w="9525">
              <a:noFill/>
              <a:miter lim="800000"/>
              <a:headEnd/>
              <a:tailEnd/>
            </a:ln>
          </p:spPr>
          <p:txBody>
            <a:bodyPr lIns="109728" tIns="54864" rIns="109728" bIns="54864"/>
            <a:lstStyle/>
            <a:p>
              <a:pPr marL="168275" lvl="1" indent="-168275" defTabSz="912777" fontAlgn="base">
                <a:lnSpc>
                  <a:spcPct val="80000"/>
                </a:lnSpc>
                <a:spcBef>
                  <a:spcPts val="1167"/>
                </a:spcBef>
                <a:spcAft>
                  <a:spcPct val="0"/>
                </a:spcAft>
                <a:buClr>
                  <a:schemeClr val="tx2"/>
                </a:buClr>
                <a:buSzPct val="95000"/>
                <a:buBlip>
                  <a:blip r:embed="rId3"/>
                </a:buBlip>
                <a:defRPr/>
              </a:pPr>
              <a:r>
                <a:rPr lang="en-US" sz="1200" b="1" dirty="0" smtClean="0">
                  <a:solidFill>
                    <a:schemeClr val="bg2"/>
                  </a:solidFill>
                  <a:latin typeface="Trebuchet MS" pitchFamily="34" charset="0"/>
                </a:rPr>
                <a:t>Empowers PC-TV ecosystem to build tuners and integrate any broadcast service which WMC does not support out-of-the-box</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Adds </a:t>
              </a:r>
              <a:r>
                <a:rPr lang="en-US" sz="1200" dirty="0">
                  <a:solidFill>
                    <a:schemeClr val="bg2"/>
                  </a:solidFill>
                  <a:latin typeface="Trebuchet MS" pitchFamily="34" charset="0"/>
                </a:rPr>
                <a:t>to BDA a worldwide solution for </a:t>
              </a:r>
              <a:r>
                <a:rPr lang="en-US" sz="1200" dirty="0" smtClean="0">
                  <a:solidFill>
                    <a:schemeClr val="bg2"/>
                  </a:solidFill>
                  <a:latin typeface="Trebuchet MS" pitchFamily="34" charset="0"/>
                </a:rPr>
                <a:t/>
              </a:r>
              <a:br>
                <a:rPr lang="en-US" sz="1200" dirty="0" smtClean="0">
                  <a:solidFill>
                    <a:schemeClr val="bg2"/>
                  </a:solidFill>
                  <a:latin typeface="Trebuchet MS" pitchFamily="34" charset="0"/>
                </a:rPr>
              </a:br>
              <a:r>
                <a:rPr lang="en-US" sz="1200" dirty="0" smtClean="0">
                  <a:solidFill>
                    <a:schemeClr val="bg2"/>
                  </a:solidFill>
                  <a:latin typeface="Trebuchet MS" pitchFamily="34" charset="0"/>
                </a:rPr>
                <a:t>flow </a:t>
              </a:r>
              <a:r>
                <a:rPr lang="en-US" sz="1200" dirty="0">
                  <a:solidFill>
                    <a:schemeClr val="bg2"/>
                  </a:solidFill>
                  <a:latin typeface="Trebuchet MS" pitchFamily="34" charset="0"/>
                </a:rPr>
                <a:t>of protected broadcast content</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Connection type agnostic (</a:t>
              </a:r>
              <a:r>
                <a:rPr lang="en-US" sz="1200" dirty="0" err="1" smtClean="0">
                  <a:solidFill>
                    <a:schemeClr val="bg2"/>
                  </a:solidFill>
                  <a:latin typeface="Trebuchet MS" pitchFamily="34" charset="0"/>
                </a:rPr>
                <a:t>PCIe</a:t>
              </a:r>
              <a:r>
                <a:rPr lang="en-US" sz="1200" dirty="0" smtClean="0">
                  <a:solidFill>
                    <a:schemeClr val="bg2"/>
                  </a:solidFill>
                  <a:latin typeface="Trebuchet MS" pitchFamily="34" charset="0"/>
                </a:rPr>
                <a:t>, USB, IP, …)</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Standardizes </a:t>
              </a:r>
              <a:r>
                <a:rPr lang="en-US" sz="1200" dirty="0">
                  <a:solidFill>
                    <a:schemeClr val="bg2"/>
                  </a:solidFill>
                  <a:latin typeface="Trebuchet MS" pitchFamily="34" charset="0"/>
                </a:rPr>
                <a:t>crypto APIs (i.e</a:t>
              </a:r>
              <a:r>
                <a:rPr lang="en-US" sz="1200" dirty="0" smtClean="0">
                  <a:solidFill>
                    <a:schemeClr val="bg2"/>
                  </a:solidFill>
                  <a:latin typeface="Trebuchet MS" pitchFamily="34" charset="0"/>
                </a:rPr>
                <a:t>. </a:t>
              </a:r>
              <a:r>
                <a:rPr lang="en-US" sz="1200" dirty="0">
                  <a:solidFill>
                    <a:schemeClr val="bg2"/>
                  </a:solidFill>
                  <a:latin typeface="Trebuchet MS" pitchFamily="34" charset="0"/>
                </a:rPr>
                <a:t>simpler hardware development and software integration)</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Uses industry-approved WMDRM</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Supports license management by device or </a:t>
              </a:r>
              <a:br>
                <a:rPr lang="en-US" sz="1200" dirty="0" smtClean="0">
                  <a:solidFill>
                    <a:schemeClr val="bg2"/>
                  </a:solidFill>
                  <a:latin typeface="Trebuchet MS" pitchFamily="34" charset="0"/>
                </a:rPr>
              </a:br>
              <a:r>
                <a:rPr lang="en-US" sz="1200" dirty="0" smtClean="0">
                  <a:solidFill>
                    <a:schemeClr val="bg2"/>
                  </a:solidFill>
                  <a:latin typeface="Trebuchet MS" pitchFamily="34" charset="0"/>
                </a:rPr>
                <a:t>by Windows Media Center</a:t>
              </a:r>
            </a:p>
            <a:p>
              <a:pPr marL="168275" lvl="1" indent="-168275" defTabSz="912777" fontAlgn="base">
                <a:lnSpc>
                  <a:spcPct val="80000"/>
                </a:lnSpc>
                <a:spcBef>
                  <a:spcPts val="1167"/>
                </a:spcBef>
                <a:spcAft>
                  <a:spcPct val="0"/>
                </a:spcAft>
                <a:buClr>
                  <a:schemeClr val="tx2"/>
                </a:buClr>
                <a:buSzPct val="95000"/>
                <a:buBlip>
                  <a:blip r:embed="rId3"/>
                </a:buBlip>
                <a:defRPr/>
              </a:pPr>
              <a:r>
                <a:rPr lang="en-US" sz="1200" dirty="0" smtClean="0">
                  <a:solidFill>
                    <a:schemeClr val="bg2"/>
                  </a:solidFill>
                  <a:latin typeface="Trebuchet MS" pitchFamily="34" charset="0"/>
                </a:rPr>
                <a:t>Generalizes DRI (i.e. broadcast network and </a:t>
              </a:r>
              <a:br>
                <a:rPr lang="en-US" sz="1200" dirty="0" smtClean="0">
                  <a:solidFill>
                    <a:schemeClr val="bg2"/>
                  </a:solidFill>
                  <a:latin typeface="Trebuchet MS" pitchFamily="34" charset="0"/>
                </a:rPr>
              </a:br>
              <a:r>
                <a:rPr lang="en-US" sz="1200" dirty="0" smtClean="0">
                  <a:solidFill>
                    <a:schemeClr val="bg2"/>
                  </a:solidFill>
                  <a:latin typeface="Trebuchet MS" pitchFamily="34" charset="0"/>
                </a:rPr>
                <a:t>CA independent)</a:t>
              </a:r>
            </a:p>
          </p:txBody>
        </p:sp>
      </p:grpSp>
      <p:sp>
        <p:nvSpPr>
          <p:cNvPr id="18" name="Rectangle 17"/>
          <p:cNvSpPr/>
          <p:nvPr/>
        </p:nvSpPr>
        <p:spPr bwMode="auto">
          <a:xfrm>
            <a:off x="2080007" y="1964144"/>
            <a:ext cx="2904948" cy="37935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2001</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Broadcast Driver Architecture (BDA) in</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XP MCE v1</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Rectangle 16"/>
          <p:cNvSpPr/>
          <p:nvPr/>
        </p:nvSpPr>
        <p:spPr bwMode="auto">
          <a:xfrm>
            <a:off x="2524017" y="4210809"/>
            <a:ext cx="2461592" cy="154689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2007</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Digital Receiver Interface (DRI) in Windows Vista</a:t>
            </a:r>
          </a:p>
        </p:txBody>
      </p:sp>
      <p:grpSp>
        <p:nvGrpSpPr>
          <p:cNvPr id="23" name="Group 22"/>
          <p:cNvGrpSpPr/>
          <p:nvPr/>
        </p:nvGrpSpPr>
        <p:grpSpPr>
          <a:xfrm>
            <a:off x="381837" y="1778561"/>
            <a:ext cx="1688123" cy="3979147"/>
            <a:chOff x="381837" y="1778561"/>
            <a:chExt cx="1688123" cy="3979147"/>
          </a:xfrm>
        </p:grpSpPr>
        <p:sp>
          <p:nvSpPr>
            <p:cNvPr id="19" name="Rectangle 18"/>
            <p:cNvSpPr/>
            <p:nvPr/>
          </p:nvSpPr>
          <p:spPr bwMode="auto">
            <a:xfrm>
              <a:off x="381837" y="1778561"/>
              <a:ext cx="1688123" cy="397914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1995</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Driver Model</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Text Box 30"/>
            <p:cNvSpPr txBox="1">
              <a:spLocks noChangeArrowheads="1"/>
            </p:cNvSpPr>
            <p:nvPr/>
          </p:nvSpPr>
          <p:spPr bwMode="auto">
            <a:xfrm>
              <a:off x="462225" y="3632501"/>
              <a:ext cx="1477108" cy="604677"/>
            </a:xfrm>
            <a:prstGeom prst="rect">
              <a:avLst/>
            </a:prstGeom>
            <a:noFill/>
            <a:ln w="9525">
              <a:noFill/>
              <a:miter lim="800000"/>
              <a:headEnd/>
              <a:tailEnd/>
            </a:ln>
          </p:spPr>
          <p:txBody>
            <a:bodyPr lIns="109728" tIns="54864" rIns="109728" bIns="54864" anchor="ctr"/>
            <a:lstStyle/>
            <a:p>
              <a:pPr marL="231775" indent="-231775" defTabSz="1096963" fontAlgn="auto">
                <a:spcBef>
                  <a:spcPts val="0"/>
                </a:spcBef>
                <a:spcAft>
                  <a:spcPts val="0"/>
                </a:spcAft>
                <a:buFontTx/>
                <a:buChar char="•"/>
                <a:defRPr/>
              </a:pPr>
              <a:r>
                <a:rPr lang="en-US" sz="1200" dirty="0">
                  <a:solidFill>
                    <a:schemeClr val="tx2"/>
                  </a:solidFill>
                  <a:latin typeface="Trebuchet MS" pitchFamily="34" charset="0"/>
                </a:rPr>
                <a:t>Clear Analog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ou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a:t>
            </a:r>
            <a:br>
              <a:rPr lang="en-US" dirty="0" smtClean="0"/>
            </a:br>
            <a:r>
              <a:rPr lang="en-US" sz="3600" dirty="0" smtClean="0">
                <a:solidFill>
                  <a:schemeClr val="accent1"/>
                </a:solidFill>
              </a:rPr>
              <a:t>Key features</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179606"/>
          </a:xfrm>
        </p:spPr>
        <p:txBody>
          <a:bodyPr/>
          <a:lstStyle/>
          <a:p>
            <a:pPr marL="346075" indent="-346075"/>
            <a:r>
              <a:rPr lang="en-US" sz="2800" dirty="0" smtClean="0"/>
              <a:t>Premium and pay TV content on the PC</a:t>
            </a:r>
          </a:p>
          <a:p>
            <a:pPr marL="346075" indent="-346075"/>
            <a:r>
              <a:rPr lang="en-US" sz="2800" dirty="0" smtClean="0"/>
              <a:t>Extensible tuning model</a:t>
            </a:r>
          </a:p>
          <a:p>
            <a:pPr marL="346075" indent="-346075"/>
            <a:r>
              <a:rPr lang="en-US" sz="2800" dirty="0" smtClean="0"/>
              <a:t>Extensible first run experience</a:t>
            </a:r>
          </a:p>
          <a:p>
            <a:pPr marL="346075" indent="-346075"/>
            <a:r>
              <a:rPr lang="en-US" sz="2800" dirty="0" smtClean="0"/>
              <a:t>Flexible electronic program guide</a:t>
            </a:r>
          </a:p>
          <a:p>
            <a:pPr marL="346075" indent="-346075"/>
            <a:r>
              <a:rPr lang="en-US" sz="2800" dirty="0" smtClean="0"/>
              <a:t>Parental controls</a:t>
            </a:r>
          </a:p>
          <a:p>
            <a:pPr marL="346075" indent="-346075"/>
            <a:r>
              <a:rPr lang="en-US" sz="2800" dirty="0" smtClean="0"/>
              <a:t>IP Proxy through the PC</a:t>
            </a:r>
          </a:p>
          <a:p>
            <a:pPr marL="346075" indent="-346075"/>
            <a:r>
              <a:rPr lang="en-US" sz="2800" dirty="0" smtClean="0"/>
              <a:t>Messages (MMI)</a:t>
            </a:r>
          </a:p>
          <a:p>
            <a:pPr marL="346075" indent="-346075"/>
            <a:r>
              <a:rPr lang="en-US" sz="2800" dirty="0" smtClean="0"/>
              <a:t>Branding opportunities for broadcasters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9">
                                            <p:txEl>
                                              <p:pRg st="1" end="1"/>
                                            </p:txEl>
                                          </p:spTgt>
                                        </p:tgtEl>
                                        <p:attrNameLst>
                                          <p:attrName>style.visibility</p:attrName>
                                        </p:attrNameLst>
                                      </p:cBhvr>
                                      <p:to>
                                        <p:strVal val="visible"/>
                                      </p:to>
                                    </p:set>
                                    <p:anim calcmode="lin" valueType="num">
                                      <p:cBhvr additive="base">
                                        <p:cTn id="7" dur="1000" fill="hold"/>
                                        <p:tgtEl>
                                          <p:spTgt spid="922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9">
                                            <p:txEl>
                                              <p:pRg st="2" end="2"/>
                                            </p:txEl>
                                          </p:spTgt>
                                        </p:tgtEl>
                                        <p:attrNameLst>
                                          <p:attrName>style.visibility</p:attrName>
                                        </p:attrNameLst>
                                      </p:cBhvr>
                                      <p:to>
                                        <p:strVal val="visible"/>
                                      </p:to>
                                    </p:set>
                                    <p:anim calcmode="lin" valueType="num">
                                      <p:cBhvr additive="base">
                                        <p:cTn id="13" dur="1000" fill="hold"/>
                                        <p:tgtEl>
                                          <p:spTgt spid="922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9">
                                            <p:txEl>
                                              <p:pRg st="3" end="3"/>
                                            </p:txEl>
                                          </p:spTgt>
                                        </p:tgtEl>
                                        <p:attrNameLst>
                                          <p:attrName>style.visibility</p:attrName>
                                        </p:attrNameLst>
                                      </p:cBhvr>
                                      <p:to>
                                        <p:strVal val="visible"/>
                                      </p:to>
                                    </p:set>
                                    <p:anim calcmode="lin" valueType="num">
                                      <p:cBhvr additive="base">
                                        <p:cTn id="19"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9">
                                            <p:txEl>
                                              <p:pRg st="4" end="4"/>
                                            </p:txEl>
                                          </p:spTgt>
                                        </p:tgtEl>
                                        <p:attrNameLst>
                                          <p:attrName>style.visibility</p:attrName>
                                        </p:attrNameLst>
                                      </p:cBhvr>
                                      <p:to>
                                        <p:strVal val="visible"/>
                                      </p:to>
                                    </p:set>
                                    <p:anim calcmode="lin" valueType="num">
                                      <p:cBhvr additive="base">
                                        <p:cTn id="25"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2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9">
                                            <p:txEl>
                                              <p:pRg st="5" end="5"/>
                                            </p:txEl>
                                          </p:spTgt>
                                        </p:tgtEl>
                                        <p:attrNameLst>
                                          <p:attrName>style.visibility</p:attrName>
                                        </p:attrNameLst>
                                      </p:cBhvr>
                                      <p:to>
                                        <p:strVal val="visible"/>
                                      </p:to>
                                    </p:set>
                                    <p:anim calcmode="lin" valueType="num">
                                      <p:cBhvr additive="base">
                                        <p:cTn id="31" dur="1000" fill="hold"/>
                                        <p:tgtEl>
                                          <p:spTgt spid="9229">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2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29">
                                            <p:txEl>
                                              <p:pRg st="6" end="6"/>
                                            </p:txEl>
                                          </p:spTgt>
                                        </p:tgtEl>
                                        <p:attrNameLst>
                                          <p:attrName>style.visibility</p:attrName>
                                        </p:attrNameLst>
                                      </p:cBhvr>
                                      <p:to>
                                        <p:strVal val="visible"/>
                                      </p:to>
                                    </p:set>
                                    <p:anim calcmode="lin" valueType="num">
                                      <p:cBhvr additive="base">
                                        <p:cTn id="37" dur="1000" fill="hold"/>
                                        <p:tgtEl>
                                          <p:spTgt spid="9229">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2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9">
                                            <p:txEl>
                                              <p:pRg st="7" end="7"/>
                                            </p:txEl>
                                          </p:spTgt>
                                        </p:tgtEl>
                                        <p:attrNameLst>
                                          <p:attrName>style.visibility</p:attrName>
                                        </p:attrNameLst>
                                      </p:cBhvr>
                                      <p:to>
                                        <p:strVal val="visible"/>
                                      </p:to>
                                    </p:set>
                                    <p:anim calcmode="lin" valueType="num">
                                      <p:cBhvr additive="base">
                                        <p:cTn id="43" dur="1000" fill="hold"/>
                                        <p:tgtEl>
                                          <p:spTgt spid="9229">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92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 </a:t>
            </a:r>
            <a:br>
              <a:rPr lang="en-US" dirty="0" smtClean="0"/>
            </a:br>
            <a:r>
              <a:rPr lang="en-US" sz="3600" dirty="0" smtClean="0">
                <a:solidFill>
                  <a:schemeClr val="accent1"/>
                </a:solidFill>
              </a:rPr>
              <a:t>Content protection</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4060086"/>
          </a:xfrm>
        </p:spPr>
        <p:txBody>
          <a:bodyPr/>
          <a:lstStyle/>
          <a:p>
            <a:pPr marL="284163" indent="-284163"/>
            <a:r>
              <a:rPr lang="en-US" sz="2400" dirty="0" smtClean="0"/>
              <a:t>Possible, but not required</a:t>
            </a:r>
          </a:p>
          <a:p>
            <a:pPr marL="284163" indent="-284163"/>
            <a:r>
              <a:rPr lang="en-US" sz="2400" dirty="0" smtClean="0"/>
              <a:t>Allows operators to provide the richness of </a:t>
            </a:r>
            <a:br>
              <a:rPr lang="en-US" sz="2400" dirty="0" smtClean="0"/>
            </a:br>
            <a:r>
              <a:rPr lang="en-US" sz="2400" dirty="0" smtClean="0"/>
              <a:t>Windows Media Digital Rights Management (WMDRM) </a:t>
            </a:r>
            <a:br>
              <a:rPr lang="en-US" sz="2400" dirty="0" smtClean="0"/>
            </a:br>
            <a:r>
              <a:rPr lang="en-US" sz="2400" dirty="0" smtClean="0"/>
              <a:t>to their CA protected content</a:t>
            </a:r>
          </a:p>
          <a:p>
            <a:pPr marL="514350" lvl="1" indent="-230188"/>
            <a:r>
              <a:rPr lang="en-US" sz="2000" dirty="0" smtClean="0"/>
              <a:t>License expiration</a:t>
            </a:r>
          </a:p>
          <a:p>
            <a:pPr marL="514350" lvl="1" indent="-230188"/>
            <a:r>
              <a:rPr lang="en-US" sz="2000" dirty="0" smtClean="0"/>
              <a:t>License renewal and revocation</a:t>
            </a:r>
          </a:p>
          <a:p>
            <a:pPr marL="514350" lvl="1" indent="-230188"/>
            <a:r>
              <a:rPr lang="en-US" sz="2000" dirty="0" smtClean="0"/>
              <a:t>Flexible output protection</a:t>
            </a:r>
          </a:p>
          <a:p>
            <a:pPr marL="514350" lvl="1" indent="-230188"/>
            <a:r>
              <a:rPr lang="en-US" sz="2000" dirty="0" smtClean="0"/>
              <a:t>Export capabilities</a:t>
            </a:r>
          </a:p>
          <a:p>
            <a:pPr marL="514350" lvl="1" indent="-230188"/>
            <a:r>
              <a:rPr lang="en-US" sz="2000" dirty="0" smtClean="0"/>
              <a:t>Copy count</a:t>
            </a:r>
          </a:p>
          <a:p>
            <a:pPr marL="284163" indent="-284163"/>
            <a:r>
              <a:rPr lang="en-US" sz="2400" dirty="0" smtClean="0"/>
              <a:t>Requires WMDRM development license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9">
                                            <p:txEl>
                                              <p:pRg st="1" end="1"/>
                                            </p:txEl>
                                          </p:spTgt>
                                        </p:tgtEl>
                                        <p:attrNameLst>
                                          <p:attrName>style.visibility</p:attrName>
                                        </p:attrNameLst>
                                      </p:cBhvr>
                                      <p:to>
                                        <p:strVal val="visible"/>
                                      </p:to>
                                    </p:set>
                                    <p:anim calcmode="lin" valueType="num">
                                      <p:cBhvr additive="base">
                                        <p:cTn id="7" dur="1000" fill="hold"/>
                                        <p:tgtEl>
                                          <p:spTgt spid="922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29">
                                            <p:txEl>
                                              <p:pRg st="2" end="2"/>
                                            </p:txEl>
                                          </p:spTgt>
                                        </p:tgtEl>
                                        <p:attrNameLst>
                                          <p:attrName>style.visibility</p:attrName>
                                        </p:attrNameLst>
                                      </p:cBhvr>
                                      <p:to>
                                        <p:strVal val="visible"/>
                                      </p:to>
                                    </p:set>
                                    <p:anim calcmode="lin" valueType="num">
                                      <p:cBhvr additive="base">
                                        <p:cTn id="11" dur="1000" fill="hold"/>
                                        <p:tgtEl>
                                          <p:spTgt spid="9229">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9">
                                            <p:txEl>
                                              <p:pRg st="3" end="3"/>
                                            </p:txEl>
                                          </p:spTgt>
                                        </p:tgtEl>
                                        <p:attrNameLst>
                                          <p:attrName>style.visibility</p:attrName>
                                        </p:attrNameLst>
                                      </p:cBhvr>
                                      <p:to>
                                        <p:strVal val="visible"/>
                                      </p:to>
                                    </p:set>
                                    <p:anim calcmode="lin" valueType="num">
                                      <p:cBhvr additive="base">
                                        <p:cTn id="17"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2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29">
                                            <p:txEl>
                                              <p:pRg st="4" end="4"/>
                                            </p:txEl>
                                          </p:spTgt>
                                        </p:tgtEl>
                                        <p:attrNameLst>
                                          <p:attrName>style.visibility</p:attrName>
                                        </p:attrNameLst>
                                      </p:cBhvr>
                                      <p:to>
                                        <p:strVal val="visible"/>
                                      </p:to>
                                    </p:set>
                                    <p:anim calcmode="lin" valueType="num">
                                      <p:cBhvr additive="base">
                                        <p:cTn id="23"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92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29">
                                            <p:txEl>
                                              <p:pRg st="5" end="5"/>
                                            </p:txEl>
                                          </p:spTgt>
                                        </p:tgtEl>
                                        <p:attrNameLst>
                                          <p:attrName>style.visibility</p:attrName>
                                        </p:attrNameLst>
                                      </p:cBhvr>
                                      <p:to>
                                        <p:strVal val="visible"/>
                                      </p:to>
                                    </p:set>
                                    <p:anim calcmode="lin" valueType="num">
                                      <p:cBhvr additive="base">
                                        <p:cTn id="29" dur="1000" fill="hold"/>
                                        <p:tgtEl>
                                          <p:spTgt spid="9229">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92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229">
                                            <p:txEl>
                                              <p:pRg st="6" end="6"/>
                                            </p:txEl>
                                          </p:spTgt>
                                        </p:tgtEl>
                                        <p:attrNameLst>
                                          <p:attrName>style.visibility</p:attrName>
                                        </p:attrNameLst>
                                      </p:cBhvr>
                                      <p:to>
                                        <p:strVal val="visible"/>
                                      </p:to>
                                    </p:set>
                                    <p:anim calcmode="lin" valueType="num">
                                      <p:cBhvr additive="base">
                                        <p:cTn id="35" dur="1000" fill="hold"/>
                                        <p:tgtEl>
                                          <p:spTgt spid="9229">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92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229">
                                            <p:txEl>
                                              <p:pRg st="7" end="7"/>
                                            </p:txEl>
                                          </p:spTgt>
                                        </p:tgtEl>
                                        <p:attrNameLst>
                                          <p:attrName>style.visibility</p:attrName>
                                        </p:attrNameLst>
                                      </p:cBhvr>
                                      <p:to>
                                        <p:strVal val="visible"/>
                                      </p:to>
                                    </p:set>
                                    <p:anim calcmode="lin" valueType="num">
                                      <p:cBhvr additive="base">
                                        <p:cTn id="41" dur="1000" fill="hold"/>
                                        <p:tgtEl>
                                          <p:spTgt spid="9229">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92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US" sz="4400" dirty="0" smtClean="0"/>
              <a:t>Perspectives On The Windows TV Tuners Ecosystem</a:t>
            </a:r>
            <a:endParaRPr lang="en-US" sz="4400" dirty="0"/>
          </a:p>
        </p:txBody>
      </p:sp>
      <p:sp>
        <p:nvSpPr>
          <p:cNvPr id="3" name="Subtitle 2"/>
          <p:cNvSpPr>
            <a:spLocks noGrp="1"/>
          </p:cNvSpPr>
          <p:nvPr>
            <p:ph type="subTitle" idx="1"/>
          </p:nvPr>
        </p:nvSpPr>
        <p:spPr/>
        <p:txBody>
          <a:bodyPr/>
          <a:lstStyle/>
          <a:p>
            <a:r>
              <a:rPr lang="en-US" dirty="0" smtClean="0"/>
              <a:t>Gunter </a:t>
            </a:r>
            <a:r>
              <a:rPr lang="en-US" dirty="0" err="1" smtClean="0"/>
              <a:t>Logemann</a:t>
            </a:r>
            <a:endParaRPr lang="en-US" dirty="0" smtClean="0"/>
          </a:p>
          <a:p>
            <a:r>
              <a:rPr lang="en-US" dirty="0" err="1" smtClean="0"/>
              <a:t>Tobi</a:t>
            </a:r>
            <a:r>
              <a:rPr lang="en-US" dirty="0" smtClean="0"/>
              <a:t> Zielinski</a:t>
            </a:r>
          </a:p>
          <a:p>
            <a:r>
              <a:rPr lang="en-US" dirty="0" smtClean="0"/>
              <a:t>Program Managers</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it-IT" dirty="0" smtClean="0"/>
              <a:t>Windows Media Center PBDA</a:t>
            </a:r>
            <a:br>
              <a:rPr lang="it-IT" dirty="0" smtClean="0"/>
            </a:br>
            <a:r>
              <a:rPr lang="it-IT" sz="3600" dirty="0" smtClean="0">
                <a:solidFill>
                  <a:schemeClr val="accent1"/>
                </a:solidFill>
              </a:rPr>
              <a:t>Scenarios</a:t>
            </a:r>
            <a:endParaRPr lang="it-IT" dirty="0">
              <a:solidFill>
                <a:schemeClr val="accent1"/>
              </a:solidFill>
            </a:endParaRPr>
          </a:p>
        </p:txBody>
      </p:sp>
      <p:sp>
        <p:nvSpPr>
          <p:cNvPr id="9229" name="Rectangle 13"/>
          <p:cNvSpPr>
            <a:spLocks noGrp="1" noChangeArrowheads="1"/>
          </p:cNvSpPr>
          <p:nvPr>
            <p:ph idx="1"/>
          </p:nvPr>
        </p:nvSpPr>
        <p:spPr>
          <a:xfrm>
            <a:off x="381000" y="1901825"/>
            <a:ext cx="8380412" cy="4505336"/>
          </a:xfrm>
        </p:spPr>
        <p:txBody>
          <a:bodyPr/>
          <a:lstStyle/>
          <a:p>
            <a:r>
              <a:rPr lang="en-US" sz="3200" dirty="0" smtClean="0"/>
              <a:t>Existing implementations</a:t>
            </a:r>
          </a:p>
          <a:p>
            <a:pPr lvl="1"/>
            <a:r>
              <a:rPr lang="en-US" sz="2800" dirty="0" smtClean="0"/>
              <a:t>ISDB-T in Windows Media Center TV pack 2008</a:t>
            </a:r>
          </a:p>
          <a:p>
            <a:r>
              <a:rPr lang="en-US" sz="3200" smtClean="0"/>
              <a:t>Possible Implementations</a:t>
            </a:r>
            <a:endParaRPr lang="en-US" sz="3200" dirty="0" smtClean="0"/>
          </a:p>
          <a:p>
            <a:pPr lvl="1"/>
            <a:r>
              <a:rPr lang="en-US" sz="2800" dirty="0" smtClean="0"/>
              <a:t>Satellite Pay TV</a:t>
            </a:r>
          </a:p>
          <a:p>
            <a:pPr lvl="1"/>
            <a:r>
              <a:rPr lang="en-US" sz="2800" dirty="0" smtClean="0"/>
              <a:t>DVB-C</a:t>
            </a:r>
          </a:p>
          <a:p>
            <a:pPr lvl="1"/>
            <a:r>
              <a:rPr lang="en-US" sz="2800" dirty="0" smtClean="0"/>
              <a:t>Free-to-consumer digital terrestrial </a:t>
            </a:r>
          </a:p>
          <a:p>
            <a:pPr lvl="2"/>
            <a:r>
              <a:rPr lang="en-US" sz="2400" dirty="0" smtClean="0"/>
              <a:t>Geographies not natively supported by </a:t>
            </a:r>
            <a:br>
              <a:rPr lang="en-US" sz="2400" dirty="0" smtClean="0"/>
            </a:br>
            <a:r>
              <a:rPr lang="en-US" sz="2400" dirty="0" smtClean="0"/>
              <a:t>Windows Media Center – ex. DTMB in China</a:t>
            </a:r>
          </a:p>
          <a:p>
            <a:pPr lvl="1"/>
            <a:r>
              <a:rPr lang="en-US" sz="2800" dirty="0" smtClean="0"/>
              <a:t>Etc…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9">
                                            <p:txEl>
                                              <p:pRg st="2" end="2"/>
                                            </p:txEl>
                                          </p:spTgt>
                                        </p:tgtEl>
                                        <p:attrNameLst>
                                          <p:attrName>style.visibility</p:attrName>
                                        </p:attrNameLst>
                                      </p:cBhvr>
                                      <p:to>
                                        <p:strVal val="visible"/>
                                      </p:to>
                                    </p:set>
                                    <p:anim calcmode="lin" valueType="num">
                                      <p:cBhvr additive="base">
                                        <p:cTn id="7" dur="1000" fill="hold"/>
                                        <p:tgtEl>
                                          <p:spTgt spid="9229">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29">
                                            <p:txEl>
                                              <p:pRg st="3" end="3"/>
                                            </p:txEl>
                                          </p:spTgt>
                                        </p:tgtEl>
                                        <p:attrNameLst>
                                          <p:attrName>style.visibility</p:attrName>
                                        </p:attrNameLst>
                                      </p:cBhvr>
                                      <p:to>
                                        <p:strVal val="visible"/>
                                      </p:to>
                                    </p:set>
                                    <p:anim calcmode="lin" valueType="num">
                                      <p:cBhvr additive="base">
                                        <p:cTn id="11"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9">
                                            <p:txEl>
                                              <p:pRg st="4" end="4"/>
                                            </p:txEl>
                                          </p:spTgt>
                                        </p:tgtEl>
                                        <p:attrNameLst>
                                          <p:attrName>style.visibility</p:attrName>
                                        </p:attrNameLst>
                                      </p:cBhvr>
                                      <p:to>
                                        <p:strVal val="visible"/>
                                      </p:to>
                                    </p:set>
                                    <p:anim calcmode="lin" valueType="num">
                                      <p:cBhvr additive="base">
                                        <p:cTn id="15"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22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29">
                                            <p:txEl>
                                              <p:pRg st="5" end="5"/>
                                            </p:txEl>
                                          </p:spTgt>
                                        </p:tgtEl>
                                        <p:attrNameLst>
                                          <p:attrName>style.visibility</p:attrName>
                                        </p:attrNameLst>
                                      </p:cBhvr>
                                      <p:to>
                                        <p:strVal val="visible"/>
                                      </p:to>
                                    </p:set>
                                    <p:anim calcmode="lin" valueType="num">
                                      <p:cBhvr additive="base">
                                        <p:cTn id="19" dur="1000" fill="hold"/>
                                        <p:tgtEl>
                                          <p:spTgt spid="9229">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2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29">
                                            <p:txEl>
                                              <p:pRg st="6" end="6"/>
                                            </p:txEl>
                                          </p:spTgt>
                                        </p:tgtEl>
                                        <p:attrNameLst>
                                          <p:attrName>style.visibility</p:attrName>
                                        </p:attrNameLst>
                                      </p:cBhvr>
                                      <p:to>
                                        <p:strVal val="visible"/>
                                      </p:to>
                                    </p:set>
                                    <p:anim calcmode="lin" valueType="num">
                                      <p:cBhvr additive="base">
                                        <p:cTn id="23" dur="1000" fill="hold"/>
                                        <p:tgtEl>
                                          <p:spTgt spid="9229">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922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29">
                                            <p:txEl>
                                              <p:pRg st="7" end="7"/>
                                            </p:txEl>
                                          </p:spTgt>
                                        </p:tgtEl>
                                        <p:attrNameLst>
                                          <p:attrName>style.visibility</p:attrName>
                                        </p:attrNameLst>
                                      </p:cBhvr>
                                      <p:to>
                                        <p:strVal val="visible"/>
                                      </p:to>
                                    </p:set>
                                    <p:anim calcmode="lin" valueType="num">
                                      <p:cBhvr additive="base">
                                        <p:cTn id="27" dur="1000" fill="hold"/>
                                        <p:tgtEl>
                                          <p:spTgt spid="9229">
                                            <p:txEl>
                                              <p:pRg st="7" end="7"/>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92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 </a:t>
            </a:r>
            <a:br>
              <a:rPr lang="en-US" dirty="0" smtClean="0"/>
            </a:br>
            <a:r>
              <a:rPr lang="en-US" sz="3600" dirty="0" smtClean="0">
                <a:solidFill>
                  <a:schemeClr val="accent1"/>
                </a:solidFill>
              </a:rPr>
              <a:t>Data flow</a:t>
            </a:r>
            <a:endParaRPr lang="en-US" dirty="0">
              <a:solidFill>
                <a:schemeClr val="accent1"/>
              </a:solidFill>
            </a:endParaRPr>
          </a:p>
        </p:txBody>
      </p:sp>
      <p:grpSp>
        <p:nvGrpSpPr>
          <p:cNvPr id="60" name="Group 56"/>
          <p:cNvGrpSpPr/>
          <p:nvPr/>
        </p:nvGrpSpPr>
        <p:grpSpPr>
          <a:xfrm>
            <a:off x="5904716" y="3392891"/>
            <a:ext cx="3245551" cy="3262552"/>
            <a:chOff x="5904716" y="3381316"/>
            <a:chExt cx="3245551" cy="3262552"/>
          </a:xfrm>
        </p:grpSpPr>
        <p:pic>
          <p:nvPicPr>
            <p:cNvPr id="61" name="Picture 3" descr="\\eventsql\dvd\Online_ART\DVD_ART34\Artwork_Imagery\Shapes\Glows\white oval shaped glow.png"/>
            <p:cNvPicPr>
              <a:picLocks noChangeAspect="1" noChangeArrowheads="1"/>
            </p:cNvPicPr>
            <p:nvPr/>
          </p:nvPicPr>
          <p:blipFill>
            <a:blip r:embed="rId3"/>
            <a:srcRect/>
            <a:stretch>
              <a:fillRect/>
            </a:stretch>
          </p:blipFill>
          <p:spPr bwMode="auto">
            <a:xfrm>
              <a:off x="5904716" y="3381316"/>
              <a:ext cx="3245551" cy="3262552"/>
            </a:xfrm>
            <a:prstGeom prst="rect">
              <a:avLst/>
            </a:prstGeom>
            <a:noFill/>
          </p:spPr>
        </p:pic>
        <p:pic>
          <p:nvPicPr>
            <p:cNvPr id="62" name="Picture 2" descr="\\eventsql\dvd\Online_ART\DVD_ART34\Artwork_Imagery\Hardware Photos\OEM HW\COMPUTERS - PC, Tablet, Laptop, UMPC\Vista Fashion Laptops and PCs\Dell XPS Vista Media Center PC.png"/>
            <p:cNvPicPr>
              <a:picLocks noChangeAspect="1" noChangeArrowheads="1"/>
            </p:cNvPicPr>
            <p:nvPr/>
          </p:nvPicPr>
          <p:blipFill>
            <a:blip r:embed="rId4" cstate="print"/>
            <a:srcRect/>
            <a:stretch>
              <a:fillRect/>
            </a:stretch>
          </p:blipFill>
          <p:spPr bwMode="auto">
            <a:xfrm>
              <a:off x="6812078" y="3796499"/>
              <a:ext cx="1084032" cy="1019229"/>
            </a:xfrm>
            <a:prstGeom prst="rect">
              <a:avLst/>
            </a:prstGeom>
            <a:noFill/>
          </p:spPr>
        </p:pic>
        <p:pic>
          <p:nvPicPr>
            <p:cNvPr id="63" name="Picture 3" descr="\\eventsql\dvd\Online_ART\DVD_ART34\Artwork_Imagery\Hardware Photos\OEM HW\Portable Media Center\LG PM70 Portable Media Center.png"/>
            <p:cNvPicPr>
              <a:picLocks noChangeAspect="1" noChangeArrowheads="1"/>
            </p:cNvPicPr>
            <p:nvPr/>
          </p:nvPicPr>
          <p:blipFill>
            <a:blip r:embed="rId5" cstate="print"/>
            <a:srcRect/>
            <a:stretch>
              <a:fillRect/>
            </a:stretch>
          </p:blipFill>
          <p:spPr bwMode="auto">
            <a:xfrm>
              <a:off x="7827563" y="4410017"/>
              <a:ext cx="946052" cy="812015"/>
            </a:xfrm>
            <a:prstGeom prst="rect">
              <a:avLst/>
            </a:prstGeom>
            <a:noFill/>
          </p:spPr>
        </p:pic>
        <p:pic>
          <p:nvPicPr>
            <p:cNvPr id="64" name="Picture 4" descr="\\eventsql\dvd\Online_ART\DVD_ART34\Artwork_Imagery\Hardware Photos\OEM HW\CD - DVD\cd or DVD.png"/>
            <p:cNvPicPr>
              <a:picLocks noChangeAspect="1" noChangeArrowheads="1"/>
            </p:cNvPicPr>
            <p:nvPr/>
          </p:nvPicPr>
          <p:blipFill>
            <a:blip r:embed="rId6" cstate="print"/>
            <a:srcRect/>
            <a:stretch>
              <a:fillRect/>
            </a:stretch>
          </p:blipFill>
          <p:spPr bwMode="auto">
            <a:xfrm>
              <a:off x="7659041" y="5156948"/>
              <a:ext cx="792875" cy="802651"/>
            </a:xfrm>
            <a:prstGeom prst="rect">
              <a:avLst/>
            </a:prstGeom>
            <a:noFill/>
          </p:spPr>
        </p:pic>
        <p:pic>
          <p:nvPicPr>
            <p:cNvPr id="65" name="Picture 6" descr="\\eventsql\dvd\Online_ART\DVD_ART34\Artwork_Imagery\Hardware Photos\Microsoft HW\Xbox 360\xbox 360 elite black.png"/>
            <p:cNvPicPr>
              <a:picLocks noChangeAspect="1" noChangeArrowheads="1"/>
            </p:cNvPicPr>
            <p:nvPr/>
          </p:nvPicPr>
          <p:blipFill>
            <a:blip r:embed="rId7" cstate="print"/>
            <a:srcRect/>
            <a:stretch>
              <a:fillRect/>
            </a:stretch>
          </p:blipFill>
          <p:spPr bwMode="auto">
            <a:xfrm>
              <a:off x="6936115" y="5208353"/>
              <a:ext cx="629599" cy="902002"/>
            </a:xfrm>
            <a:prstGeom prst="rect">
              <a:avLst/>
            </a:prstGeom>
            <a:noFill/>
          </p:spPr>
        </p:pic>
        <p:pic>
          <p:nvPicPr>
            <p:cNvPr id="66" name="Picture 7" descr="\\eventsql\dvd\Online_ART\DVD_ART34\Artwork_Imagery\Shapes\Arrows\Curved\double arrow green arrow.png"/>
            <p:cNvPicPr>
              <a:picLocks noChangeAspect="1" noChangeArrowheads="1"/>
            </p:cNvPicPr>
            <p:nvPr/>
          </p:nvPicPr>
          <p:blipFill>
            <a:blip r:embed="rId8"/>
            <a:srcRect/>
            <a:stretch>
              <a:fillRect/>
            </a:stretch>
          </p:blipFill>
          <p:spPr bwMode="auto">
            <a:xfrm>
              <a:off x="6117101" y="4456253"/>
              <a:ext cx="773398" cy="1232835"/>
            </a:xfrm>
            <a:prstGeom prst="rect">
              <a:avLst/>
            </a:prstGeom>
            <a:noFill/>
          </p:spPr>
        </p:pic>
      </p:grpSp>
      <p:sp>
        <p:nvSpPr>
          <p:cNvPr id="67" name="Rectangle 66"/>
          <p:cNvSpPr/>
          <p:nvPr/>
        </p:nvSpPr>
        <p:spPr bwMode="auto">
          <a:xfrm>
            <a:off x="3882350" y="2511707"/>
            <a:ext cx="2356411" cy="291681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Windows Media Center PC</a:t>
            </a: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8" name="Group 64"/>
          <p:cNvGrpSpPr/>
          <p:nvPr/>
        </p:nvGrpSpPr>
        <p:grpSpPr>
          <a:xfrm>
            <a:off x="4009042" y="4458860"/>
            <a:ext cx="2103027" cy="830769"/>
            <a:chOff x="3951167" y="4435710"/>
            <a:chExt cx="2103027" cy="830769"/>
          </a:xfrm>
        </p:grpSpPr>
        <p:sp>
          <p:nvSpPr>
            <p:cNvPr id="69" name="Rectangle 68"/>
            <p:cNvSpPr/>
            <p:nvPr/>
          </p:nvSpPr>
          <p:spPr bwMode="auto">
            <a:xfrm>
              <a:off x="3951167" y="4882999"/>
              <a:ext cx="2103027" cy="38348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Playback</a:t>
              </a:r>
            </a:p>
          </p:txBody>
        </p:sp>
        <p:sp>
          <p:nvSpPr>
            <p:cNvPr id="70" name="Right Arrow 69"/>
            <p:cNvSpPr/>
            <p:nvPr/>
          </p:nvSpPr>
          <p:spPr bwMode="auto">
            <a:xfrm rot="5400000">
              <a:off x="4791184" y="4492064"/>
              <a:ext cx="422992" cy="31028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1" name="Group 65"/>
          <p:cNvGrpSpPr/>
          <p:nvPr/>
        </p:nvGrpSpPr>
        <p:grpSpPr>
          <a:xfrm>
            <a:off x="4543520" y="3663087"/>
            <a:ext cx="1034071" cy="918676"/>
            <a:chOff x="4485645" y="3639937"/>
            <a:chExt cx="1034071" cy="918676"/>
          </a:xfrm>
        </p:grpSpPr>
        <p:sp>
          <p:nvSpPr>
            <p:cNvPr id="72" name="Right Arrow 71"/>
            <p:cNvSpPr/>
            <p:nvPr/>
          </p:nvSpPr>
          <p:spPr bwMode="auto">
            <a:xfrm rot="5400000">
              <a:off x="4791184" y="3696291"/>
              <a:ext cx="422992" cy="31028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3" name="Flowchart: Magnetic Disk 72"/>
            <p:cNvSpPr/>
            <p:nvPr/>
          </p:nvSpPr>
          <p:spPr bwMode="auto">
            <a:xfrm>
              <a:off x="4485645" y="4075398"/>
              <a:ext cx="1034071" cy="483215"/>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.WTV</a:t>
              </a:r>
            </a:p>
          </p:txBody>
        </p:sp>
      </p:grpSp>
      <p:sp>
        <p:nvSpPr>
          <p:cNvPr id="74" name="Rectangle 73"/>
          <p:cNvSpPr/>
          <p:nvPr/>
        </p:nvSpPr>
        <p:spPr bwMode="auto">
          <a:xfrm>
            <a:off x="1106355" y="1516285"/>
            <a:ext cx="2356411" cy="235158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Tuner</a:t>
            </a:r>
          </a:p>
          <a:p>
            <a:pPr algn="ctr" defTabSz="914063"/>
            <a:endParaRPr lang="en-US" dirty="0" smtClean="0">
              <a:solidFill>
                <a:schemeClr val="bg2"/>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75" name="Group 66"/>
          <p:cNvGrpSpPr/>
          <p:nvPr/>
        </p:nvGrpSpPr>
        <p:grpSpPr>
          <a:xfrm>
            <a:off x="3136742" y="3345084"/>
            <a:ext cx="2975327" cy="429079"/>
            <a:chOff x="3078867" y="3321934"/>
            <a:chExt cx="2975327" cy="429079"/>
          </a:xfrm>
        </p:grpSpPr>
        <p:sp>
          <p:nvSpPr>
            <p:cNvPr id="76" name="Right Arrow 75"/>
            <p:cNvSpPr/>
            <p:nvPr/>
          </p:nvSpPr>
          <p:spPr bwMode="auto">
            <a:xfrm>
              <a:off x="3078867" y="3402956"/>
              <a:ext cx="844952" cy="312516"/>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7" name="Rectangle 76"/>
            <p:cNvSpPr/>
            <p:nvPr/>
          </p:nvSpPr>
          <p:spPr bwMode="auto">
            <a:xfrm>
              <a:off x="3951167" y="3321934"/>
              <a:ext cx="2103027" cy="4290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Capture</a:t>
              </a:r>
            </a:p>
          </p:txBody>
        </p:sp>
      </p:grpSp>
      <p:grpSp>
        <p:nvGrpSpPr>
          <p:cNvPr id="78" name="Group 60"/>
          <p:cNvGrpSpPr/>
          <p:nvPr/>
        </p:nvGrpSpPr>
        <p:grpSpPr>
          <a:xfrm>
            <a:off x="1233047" y="3039936"/>
            <a:ext cx="2103027" cy="709341"/>
            <a:chOff x="1175172" y="3016786"/>
            <a:chExt cx="2103027" cy="709341"/>
          </a:xfrm>
        </p:grpSpPr>
        <p:sp>
          <p:nvSpPr>
            <p:cNvPr id="79" name="Right Arrow 78"/>
            <p:cNvSpPr/>
            <p:nvPr/>
          </p:nvSpPr>
          <p:spPr bwMode="auto">
            <a:xfrm rot="5400000">
              <a:off x="2046102" y="3042227"/>
              <a:ext cx="361166" cy="31028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0" name="Rectangle 79"/>
            <p:cNvSpPr/>
            <p:nvPr/>
          </p:nvSpPr>
          <p:spPr bwMode="auto">
            <a:xfrm>
              <a:off x="1175172" y="3398698"/>
              <a:ext cx="2103027" cy="32742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WMDRM</a:t>
              </a:r>
            </a:p>
          </p:txBody>
        </p:sp>
      </p:grpSp>
      <p:grpSp>
        <p:nvGrpSpPr>
          <p:cNvPr id="81" name="Group 59"/>
          <p:cNvGrpSpPr/>
          <p:nvPr/>
        </p:nvGrpSpPr>
        <p:grpSpPr>
          <a:xfrm>
            <a:off x="1233047" y="2360477"/>
            <a:ext cx="2103027" cy="761288"/>
            <a:chOff x="1175172" y="2337327"/>
            <a:chExt cx="2103027" cy="761288"/>
          </a:xfrm>
        </p:grpSpPr>
        <p:sp>
          <p:nvSpPr>
            <p:cNvPr id="82" name="Right Arrow 81"/>
            <p:cNvSpPr/>
            <p:nvPr/>
          </p:nvSpPr>
          <p:spPr bwMode="auto">
            <a:xfrm rot="5400000">
              <a:off x="2046102" y="2362768"/>
              <a:ext cx="361166" cy="31028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3" name="Rectangle 82"/>
            <p:cNvSpPr/>
            <p:nvPr/>
          </p:nvSpPr>
          <p:spPr bwMode="auto">
            <a:xfrm>
              <a:off x="1175172" y="2732252"/>
              <a:ext cx="2103027" cy="36636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CA</a:t>
              </a:r>
              <a:r>
                <a:rPr lang="en-US" baseline="30000" dirty="0" smtClean="0">
                  <a:solidFill>
                    <a:schemeClr val="tx1"/>
                  </a:solidFill>
                  <a:effectLst>
                    <a:outerShdw blurRad="38100" dist="38100" dir="2700000" algn="tl">
                      <a:srgbClr val="000000">
                        <a:alpha val="43137"/>
                      </a:srgbClr>
                    </a:outerShdw>
                  </a:effectLst>
                  <a:latin typeface="Trebuchet MS" pitchFamily="34" charset="0"/>
                </a:rPr>
                <a:t>-1</a:t>
              </a:r>
            </a:p>
          </p:txBody>
        </p:sp>
      </p:grpSp>
      <p:pic>
        <p:nvPicPr>
          <p:cNvPr id="85" name="Picture 1" descr="\\eventsql\dvd\Online_ART\DVD_ART34\Artwork_Imagery\Shapes\Arrows\Curved\three way blue yellow green arrow.png"/>
          <p:cNvPicPr>
            <a:picLocks noChangeAspect="1" noChangeArrowheads="1"/>
          </p:cNvPicPr>
          <p:nvPr/>
        </p:nvPicPr>
        <p:blipFill>
          <a:blip r:embed="rId9" cstate="print"/>
          <a:srcRect/>
          <a:stretch>
            <a:fillRect/>
          </a:stretch>
        </p:blipFill>
        <p:spPr bwMode="auto">
          <a:xfrm>
            <a:off x="425977" y="1889158"/>
            <a:ext cx="767213" cy="792803"/>
          </a:xfrm>
          <a:prstGeom prst="rect">
            <a:avLst/>
          </a:prstGeom>
          <a:noFill/>
        </p:spPr>
      </p:pic>
      <p:sp>
        <p:nvSpPr>
          <p:cNvPr id="86" name="Rectangle 85"/>
          <p:cNvSpPr/>
          <p:nvPr/>
        </p:nvSpPr>
        <p:spPr bwMode="auto">
          <a:xfrm>
            <a:off x="1233047" y="2088955"/>
            <a:ext cx="2103027" cy="36636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Demodulator</a:t>
            </a:r>
          </a:p>
        </p:txBody>
      </p:sp>
      <p:grpSp>
        <p:nvGrpSpPr>
          <p:cNvPr id="94" name="Group 93"/>
          <p:cNvGrpSpPr/>
          <p:nvPr/>
        </p:nvGrpSpPr>
        <p:grpSpPr>
          <a:xfrm>
            <a:off x="591025" y="5648445"/>
            <a:ext cx="1541207" cy="514762"/>
            <a:chOff x="1366528" y="5613722"/>
            <a:chExt cx="1541207" cy="514762"/>
          </a:xfrm>
        </p:grpSpPr>
        <p:sp>
          <p:nvSpPr>
            <p:cNvPr id="88" name="AutoShape 212"/>
            <p:cNvSpPr>
              <a:spLocks noChangeArrowheads="1"/>
            </p:cNvSpPr>
            <p:nvPr/>
          </p:nvSpPr>
          <p:spPr bwMode="auto">
            <a:xfrm>
              <a:off x="1366528" y="5613722"/>
              <a:ext cx="1541207" cy="514762"/>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89" name="Rectangle 213"/>
            <p:cNvSpPr>
              <a:spLocks noChangeArrowheads="1"/>
            </p:cNvSpPr>
            <p:nvPr/>
          </p:nvSpPr>
          <p:spPr bwMode="blackWhite">
            <a:xfrm>
              <a:off x="1452255" y="5724234"/>
              <a:ext cx="276225" cy="2682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92" name="Rectangle 218"/>
            <p:cNvSpPr>
              <a:spLocks noChangeArrowheads="1"/>
            </p:cNvSpPr>
            <p:nvPr/>
          </p:nvSpPr>
          <p:spPr bwMode="auto">
            <a:xfrm>
              <a:off x="1714192" y="5711534"/>
              <a:ext cx="823927"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Optional</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grpSp>
      <p:sp>
        <p:nvSpPr>
          <p:cNvPr id="33" name="Cloud Callout 32"/>
          <p:cNvSpPr/>
          <p:nvPr/>
        </p:nvSpPr>
        <p:spPr bwMode="auto">
          <a:xfrm>
            <a:off x="5822066" y="1388961"/>
            <a:ext cx="2083443" cy="995424"/>
          </a:xfrm>
          <a:prstGeom prst="cloudCallout">
            <a:avLst>
              <a:gd name="adj1" fmla="val -23610"/>
              <a:gd name="adj2" fmla="val 822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DRM, Guide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ox(out)">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ox(out)">
                                      <p:cBhvr>
                                        <p:cTn id="12" dur="500"/>
                                        <p:tgtEl>
                                          <p:spTgt spid="81"/>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ox(out)">
                                      <p:cBhvr>
                                        <p:cTn id="16" dur="500"/>
                                        <p:tgtEl>
                                          <p:spTgt spid="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box(out)">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ox(out)">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box(out)">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ou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box(out)">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ox(out)">
                                      <p:cBhvr>
                                        <p:cTn id="4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 </a:t>
            </a:r>
            <a:br>
              <a:rPr lang="en-US" dirty="0" smtClean="0"/>
            </a:br>
            <a:r>
              <a:rPr lang="en-US" sz="3600" dirty="0" smtClean="0">
                <a:solidFill>
                  <a:schemeClr val="accent1"/>
                </a:solidFill>
              </a:rPr>
              <a:t>Scaling solutions</a:t>
            </a:r>
            <a:endParaRPr lang="en-US" dirty="0">
              <a:solidFill>
                <a:schemeClr val="accent1"/>
              </a:solidFill>
            </a:endParaRPr>
          </a:p>
        </p:txBody>
      </p:sp>
      <p:sp>
        <p:nvSpPr>
          <p:cNvPr id="41" name="TextBox 40"/>
          <p:cNvSpPr txBox="1"/>
          <p:nvPr/>
        </p:nvSpPr>
        <p:spPr>
          <a:xfrm>
            <a:off x="1333494" y="1525816"/>
            <a:ext cx="2362200" cy="369332"/>
          </a:xfrm>
          <a:prstGeom prst="rect">
            <a:avLst/>
          </a:prstGeom>
          <a:noFill/>
        </p:spPr>
        <p:txBody>
          <a:bodyPr wrap="square" rtlCol="0">
            <a:spAutoFit/>
          </a:bodyPr>
          <a:lstStyle/>
          <a:p>
            <a:pPr algn="ctr"/>
            <a:r>
              <a:rPr lang="en-US" dirty="0" smtClean="0">
                <a:latin typeface="Trebuchet MS" pitchFamily="34" charset="0"/>
              </a:rPr>
              <a:t>Full implementation</a:t>
            </a:r>
            <a:endParaRPr lang="en-US" dirty="0">
              <a:latin typeface="Trebuchet MS" pitchFamily="34" charset="0"/>
            </a:endParaRPr>
          </a:p>
        </p:txBody>
      </p:sp>
      <p:sp>
        <p:nvSpPr>
          <p:cNvPr id="47" name="TextBox 46"/>
          <p:cNvSpPr txBox="1"/>
          <p:nvPr/>
        </p:nvSpPr>
        <p:spPr>
          <a:xfrm>
            <a:off x="117988" y="5730524"/>
            <a:ext cx="8898194" cy="400110"/>
          </a:xfrm>
          <a:prstGeom prst="rect">
            <a:avLst/>
          </a:prstGeom>
          <a:noFill/>
        </p:spPr>
        <p:txBody>
          <a:bodyPr wrap="square" rtlCol="0">
            <a:spAutoFit/>
          </a:bodyPr>
          <a:lstStyle/>
          <a:p>
            <a:pPr algn="ctr"/>
            <a:r>
              <a:rPr lang="en-US" sz="2000" b="1" dirty="0" smtClean="0">
                <a:latin typeface="Trebuchet MS" pitchFamily="34" charset="0"/>
              </a:rPr>
              <a:t>Reuse of assets, flexibility to solutions, shortened time to go to market</a:t>
            </a:r>
            <a:endParaRPr lang="en-US" sz="2000" b="1" dirty="0">
              <a:latin typeface="Trebuchet MS" pitchFamily="34" charset="0"/>
            </a:endParaRPr>
          </a:p>
        </p:txBody>
      </p:sp>
      <p:sp>
        <p:nvSpPr>
          <p:cNvPr id="42" name="Right Arrow 41"/>
          <p:cNvSpPr/>
          <p:nvPr/>
        </p:nvSpPr>
        <p:spPr>
          <a:xfrm>
            <a:off x="4549882" y="3239966"/>
            <a:ext cx="710381"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215" name="Group 214"/>
          <p:cNvGrpSpPr/>
          <p:nvPr/>
        </p:nvGrpSpPr>
        <p:grpSpPr>
          <a:xfrm>
            <a:off x="5322428" y="1622143"/>
            <a:ext cx="1848678" cy="1676400"/>
            <a:chOff x="6858000" y="1371600"/>
            <a:chExt cx="1848678" cy="1676400"/>
          </a:xfrm>
        </p:grpSpPr>
        <p:sp>
          <p:nvSpPr>
            <p:cNvPr id="43" name="Rounded Rectangle 42"/>
            <p:cNvSpPr/>
            <p:nvPr/>
          </p:nvSpPr>
          <p:spPr>
            <a:xfrm>
              <a:off x="6858000" y="1676400"/>
              <a:ext cx="1848678"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14300" indent="-114300">
                <a:buFont typeface="Arial" pitchFamily="34" charset="0"/>
                <a:buChar char="•"/>
              </a:pPr>
              <a:endParaRPr lang="en-US" sz="1400" dirty="0" smtClean="0">
                <a:solidFill>
                  <a:schemeClr val="tx1"/>
                </a:solidFill>
              </a:endParaRPr>
            </a:p>
          </p:txBody>
        </p:sp>
        <p:sp>
          <p:nvSpPr>
            <p:cNvPr id="44" name="TextBox 43"/>
            <p:cNvSpPr txBox="1"/>
            <p:nvPr/>
          </p:nvSpPr>
          <p:spPr>
            <a:xfrm>
              <a:off x="6934200" y="1371600"/>
              <a:ext cx="1752600" cy="307777"/>
            </a:xfrm>
            <a:prstGeom prst="rect">
              <a:avLst/>
            </a:prstGeom>
            <a:noFill/>
          </p:spPr>
          <p:txBody>
            <a:bodyPr wrap="square" rtlCol="0">
              <a:spAutoFit/>
            </a:bodyPr>
            <a:lstStyle/>
            <a:p>
              <a:r>
                <a:rPr lang="en-US" sz="1400" dirty="0" smtClean="0">
                  <a:latin typeface="Trebuchet MS" pitchFamily="34" charset="0"/>
                </a:rPr>
                <a:t>2</a:t>
              </a:r>
              <a:r>
                <a:rPr lang="en-US" sz="1400" baseline="30000" dirty="0" smtClean="0">
                  <a:latin typeface="Trebuchet MS" pitchFamily="34" charset="0"/>
                </a:rPr>
                <a:t>nd</a:t>
              </a:r>
              <a:r>
                <a:rPr lang="en-US" sz="1400" dirty="0" smtClean="0">
                  <a:latin typeface="Trebuchet MS" pitchFamily="34" charset="0"/>
                </a:rPr>
                <a:t> implementation</a:t>
              </a:r>
              <a:endParaRPr lang="en-US" sz="1400" dirty="0">
                <a:latin typeface="Trebuchet MS" pitchFamily="34" charset="0"/>
              </a:endParaRPr>
            </a:p>
          </p:txBody>
        </p:sp>
        <p:grpSp>
          <p:nvGrpSpPr>
            <p:cNvPr id="187" name="Group 186"/>
            <p:cNvGrpSpPr/>
            <p:nvPr/>
          </p:nvGrpSpPr>
          <p:grpSpPr>
            <a:xfrm>
              <a:off x="7002682" y="1851951"/>
              <a:ext cx="1568367" cy="1041723"/>
              <a:chOff x="1111173" y="2349666"/>
              <a:chExt cx="3790704" cy="2824221"/>
            </a:xfrm>
          </p:grpSpPr>
          <p:sp>
            <p:nvSpPr>
              <p:cNvPr id="166" name="Rounded Rectangle 165"/>
              <p:cNvSpPr/>
              <p:nvPr/>
            </p:nvSpPr>
            <p:spPr bwMode="auto">
              <a:xfrm>
                <a:off x="1111173" y="2349666"/>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7" name="Rounded Rectangle 166"/>
              <p:cNvSpPr/>
              <p:nvPr/>
            </p:nvSpPr>
            <p:spPr bwMode="auto">
              <a:xfrm>
                <a:off x="1111173" y="2941422"/>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8" name="Rounded Rectangle 167"/>
              <p:cNvSpPr/>
              <p:nvPr/>
            </p:nvSpPr>
            <p:spPr bwMode="auto">
              <a:xfrm>
                <a:off x="1111173" y="3533177"/>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9" name="Rounded Rectangle 168"/>
              <p:cNvSpPr/>
              <p:nvPr/>
            </p:nvSpPr>
            <p:spPr bwMode="auto">
              <a:xfrm>
                <a:off x="1111173" y="4124933"/>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0" name="Rounded Rectangle 169"/>
              <p:cNvSpPr/>
              <p:nvPr/>
            </p:nvSpPr>
            <p:spPr bwMode="auto">
              <a:xfrm>
                <a:off x="1111173" y="4716689"/>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1" name="Rounded Rectangle 170"/>
              <p:cNvSpPr/>
              <p:nvPr/>
            </p:nvSpPr>
            <p:spPr bwMode="auto">
              <a:xfrm>
                <a:off x="3177254" y="2351596"/>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6" name="Rounded Rectangle 175"/>
              <p:cNvSpPr/>
              <p:nvPr/>
            </p:nvSpPr>
            <p:spPr bwMode="auto">
              <a:xfrm>
                <a:off x="3177254" y="2770214"/>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7" name="Rounded Rectangle 176"/>
              <p:cNvSpPr/>
              <p:nvPr/>
            </p:nvSpPr>
            <p:spPr bwMode="auto">
              <a:xfrm>
                <a:off x="3177254" y="3188832"/>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8" name="Rounded Rectangle 177"/>
              <p:cNvSpPr/>
              <p:nvPr/>
            </p:nvSpPr>
            <p:spPr bwMode="auto">
              <a:xfrm>
                <a:off x="3177254" y="3607450"/>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9" name="Rounded Rectangle 178"/>
              <p:cNvSpPr/>
              <p:nvPr/>
            </p:nvSpPr>
            <p:spPr bwMode="auto">
              <a:xfrm>
                <a:off x="3177254" y="4026068"/>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0" name="Rounded Rectangle 179"/>
              <p:cNvSpPr/>
              <p:nvPr/>
            </p:nvSpPr>
            <p:spPr bwMode="auto">
              <a:xfrm>
                <a:off x="3177254" y="4444686"/>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1" name="Rounded Rectangle 180"/>
              <p:cNvSpPr/>
              <p:nvPr/>
            </p:nvSpPr>
            <p:spPr bwMode="auto">
              <a:xfrm>
                <a:off x="3177254" y="4863306"/>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216" name="Group 215"/>
          <p:cNvGrpSpPr/>
          <p:nvPr/>
        </p:nvGrpSpPr>
        <p:grpSpPr>
          <a:xfrm>
            <a:off x="5310853" y="3846418"/>
            <a:ext cx="1848678" cy="1676400"/>
            <a:chOff x="6858000" y="3352800"/>
            <a:chExt cx="1848678" cy="1676400"/>
          </a:xfrm>
        </p:grpSpPr>
        <p:sp>
          <p:nvSpPr>
            <p:cNvPr id="5" name="Rounded Rectangle 4"/>
            <p:cNvSpPr/>
            <p:nvPr/>
          </p:nvSpPr>
          <p:spPr>
            <a:xfrm>
              <a:off x="6858000" y="3657600"/>
              <a:ext cx="1848678"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14300" indent="-114300"/>
              <a:endParaRPr lang="en-US" sz="1400" dirty="0" smtClean="0">
                <a:solidFill>
                  <a:schemeClr val="bg1"/>
                </a:solidFill>
              </a:endParaRPr>
            </a:p>
          </p:txBody>
        </p:sp>
        <p:sp>
          <p:nvSpPr>
            <p:cNvPr id="46" name="TextBox 45"/>
            <p:cNvSpPr txBox="1"/>
            <p:nvPr/>
          </p:nvSpPr>
          <p:spPr>
            <a:xfrm>
              <a:off x="6934200" y="3352800"/>
              <a:ext cx="1752600" cy="307777"/>
            </a:xfrm>
            <a:prstGeom prst="rect">
              <a:avLst/>
            </a:prstGeom>
            <a:noFill/>
          </p:spPr>
          <p:txBody>
            <a:bodyPr wrap="square" rtlCol="0">
              <a:spAutoFit/>
            </a:bodyPr>
            <a:lstStyle/>
            <a:p>
              <a:r>
                <a:rPr lang="en-US" sz="1400" dirty="0" smtClean="0">
                  <a:latin typeface="Trebuchet MS" pitchFamily="34" charset="0"/>
                </a:rPr>
                <a:t>3</a:t>
              </a:r>
              <a:r>
                <a:rPr lang="en-US" sz="1400" baseline="30000" dirty="0" smtClean="0">
                  <a:latin typeface="Trebuchet MS" pitchFamily="34" charset="0"/>
                </a:rPr>
                <a:t>rd</a:t>
              </a:r>
              <a:r>
                <a:rPr lang="en-US" sz="1400" dirty="0" smtClean="0">
                  <a:latin typeface="Trebuchet MS" pitchFamily="34" charset="0"/>
                </a:rPr>
                <a:t> implementation</a:t>
              </a:r>
              <a:endParaRPr lang="en-US" sz="1400" dirty="0">
                <a:latin typeface="Trebuchet MS" pitchFamily="34" charset="0"/>
              </a:endParaRPr>
            </a:p>
          </p:txBody>
        </p:sp>
        <p:grpSp>
          <p:nvGrpSpPr>
            <p:cNvPr id="201" name="Group 200"/>
            <p:cNvGrpSpPr/>
            <p:nvPr/>
          </p:nvGrpSpPr>
          <p:grpSpPr>
            <a:xfrm>
              <a:off x="7060556" y="3808068"/>
              <a:ext cx="1469985" cy="1088021"/>
              <a:chOff x="1111173" y="2349666"/>
              <a:chExt cx="3790704" cy="2824221"/>
            </a:xfrm>
          </p:grpSpPr>
          <p:sp>
            <p:nvSpPr>
              <p:cNvPr id="202" name="Rounded Rectangle 201"/>
              <p:cNvSpPr/>
              <p:nvPr/>
            </p:nvSpPr>
            <p:spPr bwMode="auto">
              <a:xfrm>
                <a:off x="1111173" y="2349666"/>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3" name="Rounded Rectangle 202"/>
              <p:cNvSpPr/>
              <p:nvPr/>
            </p:nvSpPr>
            <p:spPr bwMode="auto">
              <a:xfrm>
                <a:off x="1111173" y="2941422"/>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4" name="Rounded Rectangle 203"/>
              <p:cNvSpPr/>
              <p:nvPr/>
            </p:nvSpPr>
            <p:spPr bwMode="auto">
              <a:xfrm>
                <a:off x="1111173" y="3533178"/>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5" name="Rounded Rectangle 204"/>
              <p:cNvSpPr/>
              <p:nvPr/>
            </p:nvSpPr>
            <p:spPr bwMode="auto">
              <a:xfrm>
                <a:off x="1111173" y="4124934"/>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6" name="Rounded Rectangle 205"/>
              <p:cNvSpPr/>
              <p:nvPr/>
            </p:nvSpPr>
            <p:spPr bwMode="auto">
              <a:xfrm>
                <a:off x="1111173" y="4716689"/>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7" name="Rounded Rectangle 206"/>
              <p:cNvSpPr/>
              <p:nvPr/>
            </p:nvSpPr>
            <p:spPr bwMode="auto">
              <a:xfrm>
                <a:off x="3177254" y="2351596"/>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8" name="Rounded Rectangle 207"/>
              <p:cNvSpPr/>
              <p:nvPr/>
            </p:nvSpPr>
            <p:spPr bwMode="auto">
              <a:xfrm>
                <a:off x="3177254" y="2770214"/>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9" name="Rounded Rectangle 208"/>
              <p:cNvSpPr/>
              <p:nvPr/>
            </p:nvSpPr>
            <p:spPr bwMode="auto">
              <a:xfrm>
                <a:off x="3177254" y="3188832"/>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0" name="Rounded Rectangle 209"/>
              <p:cNvSpPr/>
              <p:nvPr/>
            </p:nvSpPr>
            <p:spPr bwMode="auto">
              <a:xfrm>
                <a:off x="3177254" y="3607450"/>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1" name="Rounded Rectangle 210"/>
              <p:cNvSpPr/>
              <p:nvPr/>
            </p:nvSpPr>
            <p:spPr bwMode="auto">
              <a:xfrm>
                <a:off x="3177254" y="4026068"/>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2" name="Rounded Rectangle 211"/>
              <p:cNvSpPr/>
              <p:nvPr/>
            </p:nvSpPr>
            <p:spPr bwMode="auto">
              <a:xfrm>
                <a:off x="3177254" y="4444686"/>
                <a:ext cx="1724623" cy="31058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3" name="Rounded Rectangle 212"/>
              <p:cNvSpPr/>
              <p:nvPr/>
            </p:nvSpPr>
            <p:spPr bwMode="auto">
              <a:xfrm>
                <a:off x="3177254" y="4863306"/>
                <a:ext cx="1724623"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58" name="Group 57"/>
          <p:cNvGrpSpPr/>
          <p:nvPr/>
        </p:nvGrpSpPr>
        <p:grpSpPr>
          <a:xfrm>
            <a:off x="548152" y="1899665"/>
            <a:ext cx="3876368" cy="3637280"/>
            <a:chOff x="685800" y="1818640"/>
            <a:chExt cx="4724400" cy="3637280"/>
          </a:xfrm>
        </p:grpSpPr>
        <p:sp>
          <p:nvSpPr>
            <p:cNvPr id="23" name="Rounded Rectangle 22"/>
            <p:cNvSpPr/>
            <p:nvPr/>
          </p:nvSpPr>
          <p:spPr>
            <a:xfrm>
              <a:off x="685800" y="1838960"/>
              <a:ext cx="4724400" cy="36169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184" name="TextBox 183"/>
            <p:cNvSpPr txBox="1"/>
            <p:nvPr/>
          </p:nvSpPr>
          <p:spPr>
            <a:xfrm>
              <a:off x="1481575" y="2080506"/>
              <a:ext cx="1113548" cy="307777"/>
            </a:xfrm>
            <a:prstGeom prst="rect">
              <a:avLst/>
            </a:prstGeom>
            <a:noFill/>
          </p:spPr>
          <p:txBody>
            <a:bodyPr wrap="square" rtlCol="0">
              <a:spAutoFit/>
            </a:bodyPr>
            <a:lstStyle/>
            <a:p>
              <a:r>
                <a:rPr lang="en-US" sz="1400" dirty="0" smtClean="0">
                  <a:solidFill>
                    <a:schemeClr val="bg2"/>
                  </a:solidFill>
                  <a:latin typeface="Trebuchet MS" pitchFamily="34" charset="0"/>
                </a:rPr>
                <a:t>Required</a:t>
              </a:r>
            </a:p>
          </p:txBody>
        </p:sp>
        <p:grpSp>
          <p:nvGrpSpPr>
            <p:cNvPr id="188" name="Group 187"/>
            <p:cNvGrpSpPr/>
            <p:nvPr/>
          </p:nvGrpSpPr>
          <p:grpSpPr>
            <a:xfrm>
              <a:off x="1176038" y="2467851"/>
              <a:ext cx="3790704" cy="2824221"/>
              <a:chOff x="1139388" y="2349666"/>
              <a:chExt cx="3790704" cy="2824221"/>
            </a:xfrm>
          </p:grpSpPr>
          <p:sp>
            <p:nvSpPr>
              <p:cNvPr id="189" name="Rounded Rectangle 188"/>
              <p:cNvSpPr/>
              <p:nvPr/>
            </p:nvSpPr>
            <p:spPr bwMode="auto">
              <a:xfrm>
                <a:off x="1139388" y="2349666"/>
                <a:ext cx="1724622"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Tuner</a:t>
                </a:r>
              </a:p>
            </p:txBody>
          </p:sp>
          <p:sp>
            <p:nvSpPr>
              <p:cNvPr id="190" name="Rounded Rectangle 189"/>
              <p:cNvSpPr/>
              <p:nvPr/>
            </p:nvSpPr>
            <p:spPr bwMode="auto">
              <a:xfrm>
                <a:off x="1139388" y="2941422"/>
                <a:ext cx="1724622"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CAS</a:t>
                </a:r>
              </a:p>
            </p:txBody>
          </p:sp>
          <p:sp>
            <p:nvSpPr>
              <p:cNvPr id="191" name="Rounded Rectangle 190"/>
              <p:cNvSpPr/>
              <p:nvPr/>
            </p:nvSpPr>
            <p:spPr bwMode="auto">
              <a:xfrm>
                <a:off x="1139388" y="3533178"/>
                <a:ext cx="1724622"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DRM</a:t>
                </a:r>
              </a:p>
            </p:txBody>
          </p:sp>
          <p:sp>
            <p:nvSpPr>
              <p:cNvPr id="192" name="Rounded Rectangle 191"/>
              <p:cNvSpPr/>
              <p:nvPr/>
            </p:nvSpPr>
            <p:spPr bwMode="auto">
              <a:xfrm>
                <a:off x="1139388" y="4124934"/>
                <a:ext cx="1724622"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Eventing</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3" name="Rounded Rectangle 192"/>
              <p:cNvSpPr/>
              <p:nvPr/>
            </p:nvSpPr>
            <p:spPr bwMode="auto">
              <a:xfrm>
                <a:off x="1139388" y="4716689"/>
                <a:ext cx="1724623" cy="45141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GPNVS</a:t>
                </a:r>
              </a:p>
            </p:txBody>
          </p:sp>
          <p:sp>
            <p:nvSpPr>
              <p:cNvPr id="194" name="Rounded Rectangle 193"/>
              <p:cNvSpPr/>
              <p:nvPr/>
            </p:nvSpPr>
            <p:spPr bwMode="auto">
              <a:xfrm>
                <a:off x="3205470" y="2351596"/>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MUX</a:t>
                </a:r>
              </a:p>
            </p:txBody>
          </p:sp>
          <p:sp>
            <p:nvSpPr>
              <p:cNvPr id="195" name="Rounded Rectangle 194"/>
              <p:cNvSpPr/>
              <p:nvPr/>
            </p:nvSpPr>
            <p:spPr bwMode="auto">
              <a:xfrm>
                <a:off x="3205470" y="2770214"/>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Scanning</a:t>
                </a:r>
              </a:p>
            </p:txBody>
          </p:sp>
          <p:sp>
            <p:nvSpPr>
              <p:cNvPr id="196" name="Rounded Rectangle 195"/>
              <p:cNvSpPr/>
              <p:nvPr/>
            </p:nvSpPr>
            <p:spPr bwMode="auto">
              <a:xfrm>
                <a:off x="3205470" y="3188832"/>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GDDS</a:t>
                </a:r>
              </a:p>
            </p:txBody>
          </p:sp>
          <p:sp>
            <p:nvSpPr>
              <p:cNvPr id="197" name="Rounded Rectangle 196"/>
              <p:cNvSpPr/>
              <p:nvPr/>
            </p:nvSpPr>
            <p:spPr bwMode="auto">
              <a:xfrm>
                <a:off x="3205470" y="3607450"/>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Debug</a:t>
                </a:r>
              </a:p>
            </p:txBody>
          </p:sp>
          <p:sp>
            <p:nvSpPr>
              <p:cNvPr id="198" name="Rounded Rectangle 197"/>
              <p:cNvSpPr/>
              <p:nvPr/>
            </p:nvSpPr>
            <p:spPr bwMode="auto">
              <a:xfrm>
                <a:off x="3205470" y="4026068"/>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LBIGS</a:t>
                </a:r>
              </a:p>
            </p:txBody>
          </p:sp>
          <p:sp>
            <p:nvSpPr>
              <p:cNvPr id="199" name="Rounded Rectangle 198"/>
              <p:cNvSpPr/>
              <p:nvPr/>
            </p:nvSpPr>
            <p:spPr bwMode="auto">
              <a:xfrm>
                <a:off x="3205470" y="4444686"/>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Encoder</a:t>
                </a:r>
              </a:p>
            </p:txBody>
          </p:sp>
          <p:sp>
            <p:nvSpPr>
              <p:cNvPr id="200" name="Rounded Rectangle 199"/>
              <p:cNvSpPr/>
              <p:nvPr/>
            </p:nvSpPr>
            <p:spPr bwMode="auto">
              <a:xfrm>
                <a:off x="3205470" y="4863306"/>
                <a:ext cx="1724622" cy="31058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t>
                </a:r>
              </a:p>
            </p:txBody>
          </p:sp>
        </p:grpSp>
        <p:cxnSp>
          <p:nvCxnSpPr>
            <p:cNvPr id="218" name="Straight Connector 217"/>
            <p:cNvCxnSpPr/>
            <p:nvPr/>
          </p:nvCxnSpPr>
          <p:spPr bwMode="auto">
            <a:xfrm rot="5400000">
              <a:off x="1471321" y="3773862"/>
              <a:ext cx="3174036" cy="1543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none" w="med" len="med"/>
            </a:ln>
            <a:effectLst/>
          </p:spPr>
        </p:cxnSp>
        <p:sp>
          <p:nvSpPr>
            <p:cNvPr id="55" name="TextBox 54"/>
            <p:cNvSpPr txBox="1"/>
            <p:nvPr/>
          </p:nvSpPr>
          <p:spPr>
            <a:xfrm>
              <a:off x="3537498" y="2081162"/>
              <a:ext cx="1133867" cy="307777"/>
            </a:xfrm>
            <a:prstGeom prst="rect">
              <a:avLst/>
            </a:prstGeom>
            <a:noFill/>
          </p:spPr>
          <p:txBody>
            <a:bodyPr wrap="square" rtlCol="0">
              <a:spAutoFit/>
            </a:bodyPr>
            <a:lstStyle/>
            <a:p>
              <a:r>
                <a:rPr lang="en-US" sz="1400" dirty="0" smtClean="0">
                  <a:solidFill>
                    <a:schemeClr val="bg2"/>
                  </a:solidFill>
                  <a:latin typeface="Trebuchet MS" pitchFamily="34" charset="0"/>
                </a:rPr>
                <a:t>Optional</a:t>
              </a:r>
            </a:p>
          </p:txBody>
        </p:sp>
        <p:sp>
          <p:nvSpPr>
            <p:cNvPr id="56" name="TextBox 55"/>
            <p:cNvSpPr txBox="1"/>
            <p:nvPr/>
          </p:nvSpPr>
          <p:spPr>
            <a:xfrm>
              <a:off x="1838959" y="1818640"/>
              <a:ext cx="2465279" cy="369332"/>
            </a:xfrm>
            <a:prstGeom prst="rect">
              <a:avLst/>
            </a:prstGeom>
            <a:noFill/>
          </p:spPr>
          <p:txBody>
            <a:bodyPr wrap="square" rtlCol="0">
              <a:spAutoFit/>
            </a:bodyPr>
            <a:lstStyle/>
            <a:p>
              <a:pPr algn="ctr"/>
              <a:r>
                <a:rPr lang="en-US" b="1" dirty="0" smtClean="0">
                  <a:solidFill>
                    <a:schemeClr val="bg2"/>
                  </a:solidFill>
                  <a:latin typeface="Trebuchet MS" pitchFamily="34" charset="0"/>
                </a:rPr>
                <a:t>Services</a:t>
              </a:r>
              <a:endParaRPr lang="en-US" dirty="0" smtClean="0">
                <a:solidFill>
                  <a:schemeClr val="bg2"/>
                </a:solidFill>
                <a:latin typeface="Trebuchet MS" pitchFamily="34" charset="0"/>
              </a:endParaRPr>
            </a:p>
          </p:txBody>
        </p:sp>
      </p:grpSp>
      <p:grpSp>
        <p:nvGrpSpPr>
          <p:cNvPr id="60" name="Group 59"/>
          <p:cNvGrpSpPr/>
          <p:nvPr/>
        </p:nvGrpSpPr>
        <p:grpSpPr>
          <a:xfrm>
            <a:off x="7287803" y="2887778"/>
            <a:ext cx="1580894" cy="1342461"/>
            <a:chOff x="7504113" y="1331915"/>
            <a:chExt cx="1580894" cy="1342461"/>
          </a:xfrm>
        </p:grpSpPr>
        <p:sp>
          <p:nvSpPr>
            <p:cNvPr id="61" name="AutoShape 212"/>
            <p:cNvSpPr>
              <a:spLocks noChangeArrowheads="1"/>
            </p:cNvSpPr>
            <p:nvPr/>
          </p:nvSpPr>
          <p:spPr bwMode="auto">
            <a:xfrm>
              <a:off x="7543800" y="1691150"/>
              <a:ext cx="1541207" cy="983226"/>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62" name="Rectangle 213"/>
            <p:cNvSpPr>
              <a:spLocks noChangeArrowheads="1"/>
            </p:cNvSpPr>
            <p:nvPr/>
          </p:nvSpPr>
          <p:spPr bwMode="blackWhite">
            <a:xfrm>
              <a:off x="7629527" y="2270125"/>
              <a:ext cx="276225" cy="2682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65" name="Rectangle 216"/>
            <p:cNvSpPr>
              <a:spLocks noChangeArrowheads="1"/>
            </p:cNvSpPr>
            <p:nvPr/>
          </p:nvSpPr>
          <p:spPr bwMode="auto">
            <a:xfrm>
              <a:off x="7504113" y="1331915"/>
              <a:ext cx="185997" cy="308411"/>
            </a:xfrm>
            <a:prstGeom prst="rect">
              <a:avLst/>
            </a:prstGeom>
            <a:noFill/>
            <a:ln w="3175">
              <a:noFill/>
              <a:miter lim="800000"/>
              <a:headEnd/>
              <a:tailEnd/>
            </a:ln>
            <a:effectLst/>
          </p:spPr>
          <p:txBody>
            <a:bodyPr wrap="none" lIns="92067" tIns="46034" rIns="92067" bIns="46034">
              <a:spAutoFit/>
            </a:bodyPr>
            <a:lstStyle/>
            <a:p>
              <a:pPr algn="l"/>
              <a:endParaRPr lang="en-US" sz="1400" dirty="0">
                <a:solidFill>
                  <a:schemeClr val="tx2"/>
                </a:solidFill>
                <a:effectLst>
                  <a:outerShdw blurRad="38100" dist="38100" dir="2700000" algn="tl">
                    <a:srgbClr val="000000">
                      <a:alpha val="43137"/>
                    </a:srgbClr>
                  </a:outerShdw>
                </a:effectLst>
                <a:latin typeface="Trebuchet MS" pitchFamily="34" charset="0"/>
              </a:endParaRPr>
            </a:p>
          </p:txBody>
        </p:sp>
        <p:sp>
          <p:nvSpPr>
            <p:cNvPr id="66" name="Rectangle 217"/>
            <p:cNvSpPr>
              <a:spLocks noChangeArrowheads="1"/>
            </p:cNvSpPr>
            <p:nvPr/>
          </p:nvSpPr>
          <p:spPr bwMode="auto">
            <a:xfrm>
              <a:off x="7891464" y="1787525"/>
              <a:ext cx="1174985"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Implemented</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67" name="Rectangle 218"/>
            <p:cNvSpPr>
              <a:spLocks noChangeArrowheads="1"/>
            </p:cNvSpPr>
            <p:nvPr/>
          </p:nvSpPr>
          <p:spPr bwMode="auto">
            <a:xfrm>
              <a:off x="7891464" y="2257425"/>
              <a:ext cx="799883"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Omitted</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70" name="Rectangle 235"/>
            <p:cNvSpPr>
              <a:spLocks noChangeArrowheads="1"/>
            </p:cNvSpPr>
            <p:nvPr/>
          </p:nvSpPr>
          <p:spPr bwMode="auto">
            <a:xfrm>
              <a:off x="76295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
                                        </p:tgtEl>
                                        <p:attrNameLst>
                                          <p:attrName>style.visibility</p:attrName>
                                        </p:attrNameLst>
                                      </p:cBhvr>
                                      <p:to>
                                        <p:strVal val="visible"/>
                                      </p:to>
                                    </p:set>
                                    <p:animEffect transition="in" filter="wipe(left)">
                                      <p:cBhvr>
                                        <p:cTn id="11" dur="1000"/>
                                        <p:tgtEl>
                                          <p:spTgt spid="21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16"/>
                                        </p:tgtEl>
                                        <p:attrNameLst>
                                          <p:attrName>style.visibility</p:attrName>
                                        </p:attrNameLst>
                                      </p:cBhvr>
                                      <p:to>
                                        <p:strVal val="visible"/>
                                      </p:to>
                                    </p:set>
                                    <p:animEffect transition="in" filter="wipe(left)">
                                      <p:cBhvr>
                                        <p:cTn id="15"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1553497"/>
            <a:ext cx="9143999" cy="4463846"/>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Windows Media Center PBDA </a:t>
            </a:r>
            <a:br>
              <a:rPr lang="en-US" dirty="0" smtClean="0"/>
            </a:br>
            <a:r>
              <a:rPr lang="en-US" sz="3600" dirty="0" smtClean="0">
                <a:solidFill>
                  <a:schemeClr val="accent1"/>
                </a:solidFill>
              </a:rPr>
              <a:t>Partners announced at IBC</a:t>
            </a:r>
            <a:endParaRPr lang="en-US" dirty="0">
              <a:solidFill>
                <a:schemeClr val="accent1"/>
              </a:solidFill>
            </a:endParaRPr>
          </a:p>
        </p:txBody>
      </p:sp>
      <p:pic>
        <p:nvPicPr>
          <p:cNvPr id="28674" name="Picture 2" descr="http://www.avermedia-usa.com/presentation/images/logo_ppd.png"/>
          <p:cNvPicPr>
            <a:picLocks noChangeAspect="1" noChangeArrowheads="1"/>
          </p:cNvPicPr>
          <p:nvPr/>
        </p:nvPicPr>
        <p:blipFill>
          <a:blip r:embed="rId3"/>
          <a:srcRect/>
          <a:stretch>
            <a:fillRect/>
          </a:stretch>
        </p:blipFill>
        <p:spPr bwMode="auto">
          <a:xfrm>
            <a:off x="1233538" y="1702105"/>
            <a:ext cx="3225011" cy="883777"/>
          </a:xfrm>
          <a:prstGeom prst="rect">
            <a:avLst/>
          </a:prstGeom>
          <a:noFill/>
        </p:spPr>
      </p:pic>
      <p:pic>
        <p:nvPicPr>
          <p:cNvPr id="28675" name="Picture 3"/>
          <p:cNvPicPr>
            <a:picLocks noChangeAspect="1" noChangeArrowheads="1"/>
          </p:cNvPicPr>
          <p:nvPr/>
        </p:nvPicPr>
        <p:blipFill>
          <a:blip r:embed="rId4"/>
          <a:srcRect/>
          <a:stretch>
            <a:fillRect/>
          </a:stretch>
        </p:blipFill>
        <p:spPr bwMode="auto">
          <a:xfrm>
            <a:off x="1741143" y="3014576"/>
            <a:ext cx="2209800" cy="628650"/>
          </a:xfrm>
          <a:prstGeom prst="rect">
            <a:avLst/>
          </a:prstGeom>
          <a:noFill/>
          <a:ln w="9525">
            <a:noFill/>
            <a:miter lim="800000"/>
            <a:headEnd/>
            <a:tailEnd/>
          </a:ln>
          <a:effectLst/>
        </p:spPr>
      </p:pic>
      <p:pic>
        <p:nvPicPr>
          <p:cNvPr id="28677" name="Picture 5" descr="I-O DATA DEVICE, INC.">
            <a:hlinkClick r:id="rId5"/>
          </p:cNvPr>
          <p:cNvPicPr>
            <a:picLocks noChangeAspect="1" noChangeArrowheads="1"/>
          </p:cNvPicPr>
          <p:nvPr/>
        </p:nvPicPr>
        <p:blipFill>
          <a:blip r:embed="rId6"/>
          <a:srcRect/>
          <a:stretch>
            <a:fillRect/>
          </a:stretch>
        </p:blipFill>
        <p:spPr bwMode="auto">
          <a:xfrm>
            <a:off x="1734127" y="5320379"/>
            <a:ext cx="2223832" cy="494185"/>
          </a:xfrm>
          <a:prstGeom prst="rect">
            <a:avLst/>
          </a:prstGeom>
          <a:noFill/>
        </p:spPr>
      </p:pic>
      <p:pic>
        <p:nvPicPr>
          <p:cNvPr id="28679" name="Picture 7" descr="Image:Hauppauge Logo.jpg">
            <a:hlinkClick r:id="rId7"/>
          </p:cNvPr>
          <p:cNvPicPr>
            <a:picLocks noChangeAspect="1" noChangeArrowheads="1"/>
          </p:cNvPicPr>
          <p:nvPr/>
        </p:nvPicPr>
        <p:blipFill>
          <a:blip r:embed="rId8" cstate="print"/>
          <a:srcRect/>
          <a:stretch>
            <a:fillRect/>
          </a:stretch>
        </p:blipFill>
        <p:spPr bwMode="auto">
          <a:xfrm>
            <a:off x="1496637" y="4071920"/>
            <a:ext cx="2698812" cy="819764"/>
          </a:xfrm>
          <a:prstGeom prst="rect">
            <a:avLst/>
          </a:prstGeom>
          <a:noFill/>
        </p:spPr>
      </p:pic>
      <p:pic>
        <p:nvPicPr>
          <p:cNvPr id="28681" name="Picture 9" descr="http://www.ehomeupgrade.com/media/vixs_systems_logo.jpg"/>
          <p:cNvPicPr>
            <a:picLocks noChangeAspect="1" noChangeArrowheads="1"/>
          </p:cNvPicPr>
          <p:nvPr/>
        </p:nvPicPr>
        <p:blipFill>
          <a:blip r:embed="rId9"/>
          <a:srcRect/>
          <a:stretch>
            <a:fillRect/>
          </a:stretch>
        </p:blipFill>
        <p:spPr bwMode="auto">
          <a:xfrm>
            <a:off x="5740603" y="3156716"/>
            <a:ext cx="1047750" cy="1238250"/>
          </a:xfrm>
          <a:prstGeom prst="rect">
            <a:avLst/>
          </a:prstGeom>
          <a:noFill/>
        </p:spPr>
      </p:pic>
      <p:pic>
        <p:nvPicPr>
          <p:cNvPr id="28685" name="Picture 13" descr="http://www.rmoroz.com/Registering_1_files/nxp_logo.jpg"/>
          <p:cNvPicPr>
            <a:picLocks noChangeAspect="1" noChangeArrowheads="1"/>
          </p:cNvPicPr>
          <p:nvPr/>
        </p:nvPicPr>
        <p:blipFill>
          <a:blip r:embed="rId10" cstate="print"/>
          <a:stretch>
            <a:fillRect/>
          </a:stretch>
        </p:blipFill>
        <p:spPr bwMode="auto">
          <a:xfrm>
            <a:off x="5290778" y="4535657"/>
            <a:ext cx="1949335" cy="1238596"/>
          </a:xfrm>
          <a:prstGeom prst="rect">
            <a:avLst/>
          </a:prstGeom>
          <a:noFill/>
          <a:ln>
            <a:noFill/>
          </a:ln>
        </p:spPr>
      </p:pic>
      <p:pic>
        <p:nvPicPr>
          <p:cNvPr id="28687" name="Picture 15" descr="http://www.profibus.com/member/nec_electronics__europe__gmbh/products/supplier/01137/nec_logo.jpg"/>
          <p:cNvPicPr>
            <a:picLocks noChangeAspect="1" noChangeArrowheads="1"/>
          </p:cNvPicPr>
          <p:nvPr/>
        </p:nvPicPr>
        <p:blipFill>
          <a:blip r:embed="rId11" cstate="print"/>
          <a:stretch>
            <a:fillRect/>
          </a:stretch>
        </p:blipFill>
        <p:spPr bwMode="auto">
          <a:xfrm>
            <a:off x="5057792" y="1971187"/>
            <a:ext cx="2414847" cy="627611"/>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out)">
                                      <p:cBhvr>
                                        <p:cTn id="7" dur="500"/>
                                        <p:tgtEl>
                                          <p:spTgt spid="2867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box(out)">
                                      <p:cBhvr>
                                        <p:cTn id="11" dur="500"/>
                                        <p:tgtEl>
                                          <p:spTgt spid="2867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box(out)">
                                      <p:cBhvr>
                                        <p:cTn id="15" dur="500"/>
                                        <p:tgtEl>
                                          <p:spTgt spid="28679"/>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box(out)">
                                      <p:cBhvr>
                                        <p:cTn id="19" dur="500"/>
                                        <p:tgtEl>
                                          <p:spTgt spid="28677"/>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28687"/>
                                        </p:tgtEl>
                                        <p:attrNameLst>
                                          <p:attrName>style.visibility</p:attrName>
                                        </p:attrNameLst>
                                      </p:cBhvr>
                                      <p:to>
                                        <p:strVal val="visible"/>
                                      </p:to>
                                    </p:set>
                                    <p:animEffect transition="in" filter="box(out)">
                                      <p:cBhvr>
                                        <p:cTn id="23" dur="500"/>
                                        <p:tgtEl>
                                          <p:spTgt spid="28687"/>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box(out)">
                                      <p:cBhvr>
                                        <p:cTn id="27" dur="500"/>
                                        <p:tgtEl>
                                          <p:spTgt spid="28681"/>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28685"/>
                                        </p:tgtEl>
                                        <p:attrNameLst>
                                          <p:attrName>style.visibility</p:attrName>
                                        </p:attrNameLst>
                                      </p:cBhvr>
                                      <p:to>
                                        <p:strVal val="visible"/>
                                      </p:to>
                                    </p:set>
                                    <p:animEffect transition="in" filter="box(out)">
                                      <p:cBhvr>
                                        <p:cTn id="31"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221156"/>
          </a:xfrm>
        </p:spPr>
        <p:txBody>
          <a:bodyPr/>
          <a:lstStyle/>
          <a:p>
            <a:r>
              <a:rPr lang="en-US" dirty="0" smtClean="0"/>
              <a:t>Adopt digital TV formats</a:t>
            </a:r>
          </a:p>
          <a:p>
            <a:r>
              <a:rPr lang="en-US" dirty="0" smtClean="0"/>
              <a:t>Embrace PBDA for your Windows Media Center digital TV solutions</a:t>
            </a:r>
          </a:p>
          <a:p>
            <a:pPr lvl="1"/>
            <a:r>
              <a:rPr lang="en-US" dirty="0" smtClean="0"/>
              <a:t>Get the PBDA specification</a:t>
            </a:r>
          </a:p>
          <a:p>
            <a:pPr lvl="1"/>
            <a:r>
              <a:rPr lang="en-US" dirty="0" smtClean="0"/>
              <a:t>License the Windows Media Digital Rights Management porting kit</a:t>
            </a:r>
          </a:p>
          <a:p>
            <a:pPr lvl="1"/>
            <a:r>
              <a:rPr lang="en-US" dirty="0" smtClean="0"/>
              <a:t>Develop your PBDA capable tuners</a:t>
            </a:r>
          </a:p>
          <a:p>
            <a:r>
              <a:rPr lang="en-US" dirty="0" smtClean="0"/>
              <a:t>Engage now to be ready for Windows 7</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a:xfrm>
            <a:off x="382588" y="1414464"/>
            <a:ext cx="8380412" cy="3589188"/>
          </a:xfrm>
        </p:spPr>
        <p:txBody>
          <a:bodyPr/>
          <a:lstStyle/>
          <a:p>
            <a:pPr marL="231775" indent="-231775"/>
            <a:r>
              <a:rPr lang="en-US" sz="2000" dirty="0" smtClean="0"/>
              <a:t>Today’s related sessions</a:t>
            </a:r>
          </a:p>
          <a:p>
            <a:pPr marL="400050" lvl="1" indent="-168275"/>
            <a:r>
              <a:rPr lang="en-US" sz="1800" smtClean="0"/>
              <a:t>GRA-T598 </a:t>
            </a:r>
            <a:r>
              <a:rPr lang="en-US" sz="1800" dirty="0" smtClean="0"/>
              <a:t>(11:00 AM):  Protected Broadcast Driver Architecture in Windows 7</a:t>
            </a:r>
          </a:p>
          <a:p>
            <a:pPr marL="400050" lvl="1" indent="-168275"/>
            <a:r>
              <a:rPr lang="en-US" sz="1800" dirty="0" smtClean="0"/>
              <a:t>GRA-C665 (1:00 PM):  Windows Media Center Chalk Talk with the Experts</a:t>
            </a:r>
          </a:p>
          <a:p>
            <a:pPr marL="400050" lvl="1" indent="-168275"/>
            <a:r>
              <a:rPr lang="en-US" sz="1800" dirty="0" smtClean="0"/>
              <a:t>GRA-T600 (2:30 PM):  Overview of TV Tuners and Remotes Logo Program</a:t>
            </a:r>
          </a:p>
          <a:p>
            <a:pPr marL="231775" indent="-231775"/>
            <a:r>
              <a:rPr lang="en-US" sz="2000" dirty="0" smtClean="0"/>
              <a:t>Web resources</a:t>
            </a:r>
          </a:p>
          <a:p>
            <a:pPr marL="400050" lvl="1" indent="-168275"/>
            <a:r>
              <a:rPr lang="en-US" sz="1800" dirty="0" smtClean="0"/>
              <a:t>Specifications, white papers, developer toolkits, and other information </a:t>
            </a:r>
            <a:r>
              <a:rPr lang="en-US" sz="1800" dirty="0" smtClean="0">
                <a:hlinkClick r:id="rId3"/>
              </a:rPr>
              <a:t>http://www.microsoft.com/whdc/device/broadcast/bda/default.mspx</a:t>
            </a:r>
            <a:endParaRPr lang="en-US" sz="1800" dirty="0" smtClean="0"/>
          </a:p>
          <a:p>
            <a:pPr marL="400050" lvl="1" indent="-168275"/>
            <a:r>
              <a:rPr lang="en-US" sz="1800" dirty="0" smtClean="0"/>
              <a:t>Windows Media for professionals</a:t>
            </a:r>
            <a:br>
              <a:rPr lang="en-US" sz="1800" dirty="0" smtClean="0"/>
            </a:br>
            <a:r>
              <a:rPr lang="en-US" sz="1800" dirty="0" smtClean="0">
                <a:hlinkClick r:id="rId4"/>
              </a:rPr>
              <a:t>http://www.microsoft.com/windows/windowsmedia/forpros/default.mspx</a:t>
            </a:r>
            <a:r>
              <a:rPr lang="en-US" sz="1800" dirty="0" smtClean="0"/>
              <a:t> </a:t>
            </a:r>
          </a:p>
          <a:p>
            <a:pPr marL="231775" indent="-231775"/>
            <a:r>
              <a:rPr lang="en-US" sz="2000" dirty="0" smtClean="0"/>
              <a:t>Email us your questions to </a:t>
            </a:r>
            <a:r>
              <a:rPr lang="en-US" sz="2000" dirty="0" smtClean="0">
                <a:hlinkClick r:id="rId5"/>
              </a:rPr>
              <a:t>tvpbda@microsoft.com</a:t>
            </a:r>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a:xfrm>
            <a:off x="382588" y="1414464"/>
            <a:ext cx="8380412" cy="5430204"/>
          </a:xfrm>
        </p:spPr>
        <p:txBody>
          <a:bodyPr/>
          <a:lstStyle/>
          <a:p>
            <a:r>
              <a:rPr lang="en-US" dirty="0" smtClean="0"/>
              <a:t>Progress since Windows Vista</a:t>
            </a:r>
          </a:p>
          <a:p>
            <a:r>
              <a:rPr lang="en-US" dirty="0" smtClean="0"/>
              <a:t>TV tuner landscape</a:t>
            </a:r>
          </a:p>
          <a:p>
            <a:r>
              <a:rPr lang="en-US" dirty="0" smtClean="0"/>
              <a:t>Worldwide digital TV solutions in </a:t>
            </a:r>
            <a:br>
              <a:rPr lang="en-US" dirty="0" smtClean="0"/>
            </a:br>
            <a:r>
              <a:rPr lang="en-US" dirty="0" smtClean="0"/>
              <a:t>Windows Media Center</a:t>
            </a:r>
          </a:p>
          <a:p>
            <a:r>
              <a:rPr lang="en-US" dirty="0" smtClean="0"/>
              <a:t>Introduction to Protected Broadcast Driver Architecture (PBDA)</a:t>
            </a:r>
          </a:p>
          <a:p>
            <a:pPr lvl="1"/>
            <a:r>
              <a:rPr lang="en-US" dirty="0" smtClean="0"/>
              <a:t>Overview and value proposition</a:t>
            </a:r>
          </a:p>
          <a:p>
            <a:pPr lvl="1"/>
            <a:r>
              <a:rPr lang="en-US" dirty="0" smtClean="0"/>
              <a:t>Features and target applications</a:t>
            </a:r>
          </a:p>
          <a:p>
            <a:pPr lvl="1"/>
            <a:r>
              <a:rPr lang="en-US" dirty="0" smtClean="0"/>
              <a:t>Resources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Progress Since Windows Vista</a:t>
            </a:r>
            <a:endParaRPr lang="en-US" dirty="0"/>
          </a:p>
        </p:txBody>
      </p:sp>
      <p:sp>
        <p:nvSpPr>
          <p:cNvPr id="3" name="Text Placeholder 2"/>
          <p:cNvSpPr>
            <a:spLocks noGrp="1"/>
          </p:cNvSpPr>
          <p:nvPr>
            <p:ph type="body" idx="1"/>
          </p:nvPr>
        </p:nvSpPr>
        <p:spPr/>
        <p:txBody>
          <a:bodyPr/>
          <a:lstStyle/>
          <a:p>
            <a:r>
              <a:rPr lang="en-US" smtClean="0"/>
              <a:t>Continued engagement with </a:t>
            </a:r>
            <a:br>
              <a:rPr lang="en-US" smtClean="0"/>
            </a:br>
            <a:r>
              <a:rPr lang="en-US" smtClean="0"/>
              <a:t>industry partners</a:t>
            </a:r>
          </a:p>
          <a:p>
            <a:r>
              <a:rPr lang="en-US" smtClean="0"/>
              <a:t>Worked on Windows Media Center platform strategy for broadcast TV</a:t>
            </a:r>
          </a:p>
          <a:p>
            <a:r>
              <a:rPr lang="en-US" smtClean="0"/>
              <a:t>Shipped Windows Media Center </a:t>
            </a:r>
            <a:br>
              <a:rPr lang="en-US" smtClean="0"/>
            </a:br>
            <a:r>
              <a:rPr lang="en-US" smtClean="0"/>
              <a:t>TV Pack 2008</a:t>
            </a:r>
          </a:p>
          <a:p>
            <a:pPr lvl="1"/>
            <a:r>
              <a:rPr lang="en-US" smtClean="0"/>
              <a:t>Delivered PBDA</a:t>
            </a:r>
          </a:p>
          <a:p>
            <a:pPr lvl="1"/>
            <a:r>
              <a:rPr lang="en-US" smtClean="0"/>
              <a:t>Support for new world-wide standards</a:t>
            </a:r>
          </a:p>
          <a:p>
            <a:r>
              <a:rPr lang="en-US" smtClean="0"/>
              <a:t>Working on Windows 7</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TV Tuner Landscape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TV Tuner Landscape</a:t>
            </a:r>
            <a:br>
              <a:rPr lang="en-US" dirty="0" smtClean="0"/>
            </a:br>
            <a:r>
              <a:rPr lang="en-US" sz="3600" dirty="0" smtClean="0">
                <a:solidFill>
                  <a:schemeClr val="accent1"/>
                </a:solidFill>
              </a:rPr>
              <a:t>Move to digital terrestrial</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2369879"/>
          </a:xfrm>
        </p:spPr>
        <p:txBody>
          <a:bodyPr/>
          <a:lstStyle/>
          <a:p>
            <a:r>
              <a:rPr lang="en-US" dirty="0" smtClean="0"/>
              <a:t>Analog terrestrial switch off is underway with major markets completing in 2012 </a:t>
            </a:r>
          </a:p>
          <a:p>
            <a:pPr lvl="1"/>
            <a:r>
              <a:rPr lang="en-US" dirty="0" smtClean="0"/>
              <a:t>Analog cable still relevant for key markets</a:t>
            </a:r>
          </a:p>
          <a:p>
            <a:pPr lvl="0"/>
            <a:r>
              <a:rPr lang="en-US" dirty="0" smtClean="0"/>
              <a:t>The move to digital terrestrial broadcasts presents new challenges</a:t>
            </a:r>
          </a:p>
          <a:p>
            <a:pPr lvl="1"/>
            <a:r>
              <a:rPr lang="en-US" dirty="0" smtClean="0"/>
              <a:t>Additional services layered on the broadcast</a:t>
            </a:r>
          </a:p>
          <a:p>
            <a:pPr lvl="1"/>
            <a:r>
              <a:rPr lang="en-US" dirty="0" smtClean="0"/>
              <a:t>Pay TV or encrypted services on terrestrial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9">
                                            <p:txEl>
                                              <p:pRg st="2" end="2"/>
                                            </p:txEl>
                                          </p:spTgt>
                                        </p:tgtEl>
                                        <p:attrNameLst>
                                          <p:attrName>style.visibility</p:attrName>
                                        </p:attrNameLst>
                                      </p:cBhvr>
                                      <p:to>
                                        <p:strVal val="visible"/>
                                      </p:to>
                                    </p:set>
                                    <p:anim calcmode="lin" valueType="num">
                                      <p:cBhvr additive="base">
                                        <p:cTn id="7" dur="1000" fill="hold"/>
                                        <p:tgtEl>
                                          <p:spTgt spid="9229">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29">
                                            <p:txEl>
                                              <p:pRg st="3" end="3"/>
                                            </p:txEl>
                                          </p:spTgt>
                                        </p:tgtEl>
                                        <p:attrNameLst>
                                          <p:attrName>style.visibility</p:attrName>
                                        </p:attrNameLst>
                                      </p:cBhvr>
                                      <p:to>
                                        <p:strVal val="visible"/>
                                      </p:to>
                                    </p:set>
                                    <p:anim calcmode="lin" valueType="num">
                                      <p:cBhvr additive="base">
                                        <p:cTn id="11"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9">
                                            <p:txEl>
                                              <p:pRg st="4" end="4"/>
                                            </p:txEl>
                                          </p:spTgt>
                                        </p:tgtEl>
                                        <p:attrNameLst>
                                          <p:attrName>style.visibility</p:attrName>
                                        </p:attrNameLst>
                                      </p:cBhvr>
                                      <p:to>
                                        <p:strVal val="visible"/>
                                      </p:to>
                                    </p:set>
                                    <p:anim calcmode="lin" valueType="num">
                                      <p:cBhvr additive="base">
                                        <p:cTn id="15"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2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TV Tuner Landscape</a:t>
            </a:r>
            <a:br>
              <a:rPr lang="en-US" dirty="0" smtClean="0"/>
            </a:br>
            <a:r>
              <a:rPr lang="en-US" sz="3600" dirty="0" smtClean="0">
                <a:solidFill>
                  <a:schemeClr val="accent1"/>
                </a:solidFill>
              </a:rPr>
              <a:t>Opportunities for TV on the PC</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399666"/>
          </a:xfrm>
        </p:spPr>
        <p:txBody>
          <a:bodyPr/>
          <a:lstStyle/>
          <a:p>
            <a:r>
              <a:rPr lang="en-US" dirty="0" smtClean="0"/>
              <a:t>OEMs and IHVs</a:t>
            </a:r>
          </a:p>
          <a:p>
            <a:pPr lvl="1"/>
            <a:r>
              <a:rPr lang="en-US" dirty="0" smtClean="0"/>
              <a:t>Hybrid and combo tuners can ease </a:t>
            </a:r>
            <a:br>
              <a:rPr lang="en-US" dirty="0" smtClean="0"/>
            </a:br>
            <a:r>
              <a:rPr lang="en-US" dirty="0" smtClean="0"/>
              <a:t>the transition for free to air services</a:t>
            </a:r>
          </a:p>
          <a:p>
            <a:pPr lvl="1"/>
            <a:r>
              <a:rPr lang="en-US" dirty="0" smtClean="0"/>
              <a:t>Single consumer investment allows switching between free to air sources</a:t>
            </a:r>
          </a:p>
          <a:p>
            <a:r>
              <a:rPr lang="en-US" dirty="0" smtClean="0"/>
              <a:t>Broadcasters and content providers</a:t>
            </a:r>
          </a:p>
          <a:p>
            <a:pPr lvl="1"/>
            <a:r>
              <a:rPr lang="en-US" dirty="0" smtClean="0"/>
              <a:t>The PC offers a great platform for integrating broadcast and broadband delivered content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9">
                                            <p:txEl>
                                              <p:pRg st="3" end="3"/>
                                            </p:txEl>
                                          </p:spTgt>
                                        </p:tgtEl>
                                        <p:attrNameLst>
                                          <p:attrName>style.visibility</p:attrName>
                                        </p:attrNameLst>
                                      </p:cBhvr>
                                      <p:to>
                                        <p:strVal val="visible"/>
                                      </p:to>
                                    </p:set>
                                    <p:anim calcmode="lin" valueType="num">
                                      <p:cBhvr additive="base">
                                        <p:cTn id="7"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9">
                                            <p:txEl>
                                              <p:pRg st="4" end="4"/>
                                            </p:txEl>
                                          </p:spTgt>
                                        </p:tgtEl>
                                        <p:attrNameLst>
                                          <p:attrName>style.visibility</p:attrName>
                                        </p:attrNameLst>
                                      </p:cBhvr>
                                      <p:to>
                                        <p:strVal val="visible"/>
                                      </p:to>
                                    </p:set>
                                    <p:anim calcmode="lin" valueType="num">
                                      <p:cBhvr additive="base">
                                        <p:cTn id="11" dur="1000" fill="hold"/>
                                        <p:tgtEl>
                                          <p:spTgt spid="9229">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2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smtClean="0"/>
              <a:t>TV Tuner Landscape</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Hybrid/combo – definition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Content Placeholder 3"/>
          <p:cNvSpPr>
            <a:spLocks noGrp="1"/>
          </p:cNvSpPr>
          <p:nvPr>
            <p:ph sz="half" idx="1"/>
          </p:nvPr>
        </p:nvSpPr>
        <p:spPr>
          <a:xfrm>
            <a:off x="4618657" y="1728827"/>
            <a:ext cx="4126177" cy="1578894"/>
          </a:xfrm>
        </p:spPr>
        <p:txBody>
          <a:bodyPr/>
          <a:lstStyle/>
          <a:p>
            <a:r>
              <a:rPr lang="en-GB" sz="2400" dirty="0" smtClean="0"/>
              <a:t>Hybrid tuner</a:t>
            </a:r>
            <a:r>
              <a:rPr lang="en-GB" dirty="0" smtClean="0"/>
              <a:t/>
            </a:r>
            <a:br>
              <a:rPr lang="en-GB" dirty="0" smtClean="0"/>
            </a:br>
            <a:r>
              <a:rPr lang="en-GB" sz="1800" dirty="0" smtClean="0"/>
              <a:t>One physical device can be configured for different standards – sharing of the tuner, connectors, or other hardware parts that make only one stream possible</a:t>
            </a:r>
            <a:endParaRPr lang="en-GB" dirty="0"/>
          </a:p>
        </p:txBody>
      </p:sp>
      <p:sp>
        <p:nvSpPr>
          <p:cNvPr id="56" name="Content Placeholder 55"/>
          <p:cNvSpPr>
            <a:spLocks noGrp="1"/>
          </p:cNvSpPr>
          <p:nvPr>
            <p:ph sz="half" idx="2"/>
          </p:nvPr>
        </p:nvSpPr>
        <p:spPr>
          <a:xfrm>
            <a:off x="341293" y="1728827"/>
            <a:ext cx="4127500" cy="1080296"/>
          </a:xfrm>
        </p:spPr>
        <p:txBody>
          <a:bodyPr/>
          <a:lstStyle/>
          <a:p>
            <a:pPr lvl="0"/>
            <a:r>
              <a:rPr lang="en-GB" sz="2400" dirty="0" smtClean="0"/>
              <a:t>Combo tuner</a:t>
            </a:r>
            <a:br>
              <a:rPr lang="en-GB" sz="2400" dirty="0" smtClean="0"/>
            </a:br>
            <a:r>
              <a:rPr lang="en-GB" sz="1800" dirty="0" smtClean="0"/>
              <a:t>Multiple independent physical devices with different standards </a:t>
            </a:r>
            <a:br>
              <a:rPr lang="en-GB" sz="1800" dirty="0" smtClean="0"/>
            </a:br>
            <a:r>
              <a:rPr lang="en-GB" sz="1800" dirty="0" smtClean="0"/>
              <a:t>on one tuner card</a:t>
            </a:r>
          </a:p>
        </p:txBody>
      </p:sp>
      <p:grpSp>
        <p:nvGrpSpPr>
          <p:cNvPr id="2" name="Group 53"/>
          <p:cNvGrpSpPr/>
          <p:nvPr/>
        </p:nvGrpSpPr>
        <p:grpSpPr>
          <a:xfrm>
            <a:off x="4727891" y="3946967"/>
            <a:ext cx="4173668" cy="1215342"/>
            <a:chOff x="372320" y="2163223"/>
            <a:chExt cx="4173668" cy="1215342"/>
          </a:xfrm>
        </p:grpSpPr>
        <p:sp>
          <p:nvSpPr>
            <p:cNvPr id="14" name="Rectangle 13"/>
            <p:cNvSpPr/>
            <p:nvPr/>
          </p:nvSpPr>
          <p:spPr bwMode="auto">
            <a:xfrm>
              <a:off x="1377387" y="2163223"/>
              <a:ext cx="2060294" cy="12153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GB"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Rounded Rectangle 6"/>
            <p:cNvSpPr/>
            <p:nvPr/>
          </p:nvSpPr>
          <p:spPr bwMode="auto">
            <a:xfrm>
              <a:off x="1620456" y="2407534"/>
              <a:ext cx="1608881" cy="7407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GB" dirty="0" smtClean="0">
                  <a:solidFill>
                    <a:schemeClr val="tx1"/>
                  </a:solidFill>
                  <a:effectLst>
                    <a:outerShdw blurRad="38100" dist="38100" dir="2700000" algn="tl">
                      <a:srgbClr val="000000">
                        <a:alpha val="43137"/>
                      </a:srgbClr>
                    </a:outerShdw>
                  </a:effectLst>
                  <a:latin typeface="Trebuchet MS" pitchFamily="34" charset="0"/>
                </a:rPr>
                <a:t>Tuner</a:t>
              </a:r>
            </a:p>
          </p:txBody>
        </p:sp>
        <p:cxnSp>
          <p:nvCxnSpPr>
            <p:cNvPr id="9" name="Straight Arrow Connector 8"/>
            <p:cNvCxnSpPr/>
            <p:nvPr/>
          </p:nvCxnSpPr>
          <p:spPr bwMode="auto">
            <a:xfrm>
              <a:off x="474562" y="2639028"/>
              <a:ext cx="1122744" cy="1588"/>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bwMode="auto">
            <a:xfrm>
              <a:off x="476491" y="2930324"/>
              <a:ext cx="1122744"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a:off x="3244770" y="2781782"/>
              <a:ext cx="1228907" cy="74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381965" y="2326512"/>
              <a:ext cx="972273"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Analog</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TextBox 19"/>
            <p:cNvSpPr txBox="1"/>
            <p:nvPr/>
          </p:nvSpPr>
          <p:spPr>
            <a:xfrm>
              <a:off x="372320" y="2629383"/>
              <a:ext cx="972273"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Digital</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3484977" y="2446117"/>
              <a:ext cx="1061011"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TS output</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Group 56"/>
          <p:cNvGrpSpPr/>
          <p:nvPr/>
        </p:nvGrpSpPr>
        <p:grpSpPr>
          <a:xfrm>
            <a:off x="3591226" y="5476569"/>
            <a:ext cx="1914832" cy="491612"/>
            <a:chOff x="3443746" y="5437241"/>
            <a:chExt cx="1914832" cy="491612"/>
          </a:xfrm>
        </p:grpSpPr>
        <p:sp>
          <p:nvSpPr>
            <p:cNvPr id="48" name="AutoShape 212"/>
            <p:cNvSpPr>
              <a:spLocks noChangeArrowheads="1"/>
            </p:cNvSpPr>
            <p:nvPr/>
          </p:nvSpPr>
          <p:spPr bwMode="auto">
            <a:xfrm>
              <a:off x="3443746" y="5437241"/>
              <a:ext cx="1914832" cy="491612"/>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51" name="Rectangle 217"/>
            <p:cNvSpPr>
              <a:spLocks noChangeArrowheads="1"/>
            </p:cNvSpPr>
            <p:nvPr/>
          </p:nvSpPr>
          <p:spPr bwMode="auto">
            <a:xfrm>
              <a:off x="3516106" y="5523784"/>
              <a:ext cx="1798040"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TS:  Transport Stream</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grpSp>
      <p:grpSp>
        <p:nvGrpSpPr>
          <p:cNvPr id="5" name="Group 39"/>
          <p:cNvGrpSpPr/>
          <p:nvPr/>
        </p:nvGrpSpPr>
        <p:grpSpPr>
          <a:xfrm>
            <a:off x="263915" y="3374824"/>
            <a:ext cx="4124508" cy="1794075"/>
            <a:chOff x="4673872" y="3355160"/>
            <a:chExt cx="4124508" cy="1794075"/>
          </a:xfrm>
        </p:grpSpPr>
        <p:sp>
          <p:nvSpPr>
            <p:cNvPr id="22" name="Rectangle 21"/>
            <p:cNvSpPr/>
            <p:nvPr/>
          </p:nvSpPr>
          <p:spPr bwMode="auto">
            <a:xfrm>
              <a:off x="5663507" y="3355160"/>
              <a:ext cx="2013995" cy="179407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GB"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TextBox 26"/>
            <p:cNvSpPr txBox="1"/>
            <p:nvPr/>
          </p:nvSpPr>
          <p:spPr>
            <a:xfrm>
              <a:off x="4681588" y="3530715"/>
              <a:ext cx="972273"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Analog</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7735440" y="3499845"/>
              <a:ext cx="1061011"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TS output</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TextBox 35"/>
            <p:cNvSpPr txBox="1"/>
            <p:nvPr/>
          </p:nvSpPr>
          <p:spPr>
            <a:xfrm>
              <a:off x="4673872" y="4367942"/>
              <a:ext cx="972273"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Digital</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7737369" y="4346726"/>
              <a:ext cx="1061011" cy="307777"/>
            </a:xfrm>
            <a:prstGeom prst="rect">
              <a:avLst/>
            </a:prstGeom>
            <a:noFill/>
          </p:spPr>
          <p:txBody>
            <a:bodyPr wrap="square" rtlCol="0">
              <a:spAutoFit/>
            </a:bodyPr>
            <a:lstStyle/>
            <a:p>
              <a:r>
                <a:rPr lang="en-GB" sz="1400" dirty="0" smtClean="0">
                  <a:effectLst>
                    <a:outerShdw blurRad="38100" dist="38100" dir="2700000" algn="tl">
                      <a:srgbClr val="000000">
                        <a:alpha val="43137"/>
                      </a:srgbClr>
                    </a:outerShdw>
                  </a:effectLst>
                  <a:latin typeface="Trebuchet MS" pitchFamily="34" charset="0"/>
                </a:rPr>
                <a:t>TS output</a:t>
              </a:r>
              <a:endParaRPr lang="en-GB" sz="1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32" name="Straight Arrow Connector 31"/>
            <p:cNvCxnSpPr/>
            <p:nvPr/>
          </p:nvCxnSpPr>
          <p:spPr bwMode="auto">
            <a:xfrm>
              <a:off x="4773687" y="3848577"/>
              <a:ext cx="1122744" cy="1588"/>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p:nvPr/>
          </p:nvCxnSpPr>
          <p:spPr bwMode="auto">
            <a:xfrm>
              <a:off x="4763855" y="4684320"/>
              <a:ext cx="1122744"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8" name="Straight Arrow Connector 37"/>
            <p:cNvCxnSpPr/>
            <p:nvPr/>
          </p:nvCxnSpPr>
          <p:spPr bwMode="auto">
            <a:xfrm>
              <a:off x="7516887" y="3848577"/>
              <a:ext cx="1228907" cy="74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bwMode="auto">
            <a:xfrm>
              <a:off x="7511970" y="4689235"/>
              <a:ext cx="1228907" cy="74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3" name="Rounded Rectangle 22"/>
            <p:cNvSpPr/>
            <p:nvPr/>
          </p:nvSpPr>
          <p:spPr bwMode="auto">
            <a:xfrm>
              <a:off x="5920079" y="3461262"/>
              <a:ext cx="1608881" cy="7407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GB" dirty="0" smtClean="0">
                  <a:solidFill>
                    <a:schemeClr val="tx1"/>
                  </a:solidFill>
                  <a:effectLst>
                    <a:outerShdw blurRad="38100" dist="38100" dir="2700000" algn="tl">
                      <a:srgbClr val="000000">
                        <a:alpha val="43137"/>
                      </a:srgbClr>
                    </a:outerShdw>
                  </a:effectLst>
                  <a:latin typeface="Trebuchet MS" pitchFamily="34" charset="0"/>
                </a:rPr>
                <a:t>Tuner</a:t>
              </a:r>
            </a:p>
          </p:txBody>
        </p:sp>
        <p:sp>
          <p:nvSpPr>
            <p:cNvPr id="31" name="Rounded Rectangle 30"/>
            <p:cNvSpPr/>
            <p:nvPr/>
          </p:nvSpPr>
          <p:spPr bwMode="auto">
            <a:xfrm>
              <a:off x="5922008" y="4308143"/>
              <a:ext cx="1608881" cy="7407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GB" dirty="0" smtClean="0">
                  <a:solidFill>
                    <a:schemeClr val="tx1"/>
                  </a:solidFill>
                  <a:effectLst>
                    <a:outerShdw blurRad="38100" dist="38100" dir="2700000" algn="tl">
                      <a:srgbClr val="000000">
                        <a:alpha val="43137"/>
                      </a:srgbClr>
                    </a:outerShdw>
                  </a:effectLst>
                  <a:latin typeface="Trebuchet MS" pitchFamily="34" charset="0"/>
                </a:rPr>
                <a:t>Tuner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TV Tuner Landscape</a:t>
            </a:r>
            <a:br>
              <a:rPr lang="en-US" dirty="0" smtClean="0"/>
            </a:br>
            <a:r>
              <a:rPr lang="en-US" sz="3600" dirty="0" smtClean="0">
                <a:solidFill>
                  <a:schemeClr val="accent1"/>
                </a:solidFill>
              </a:rPr>
              <a:t>A new platform for new opportunities</a:t>
            </a:r>
            <a:endParaRPr lang="en-US" sz="3600" dirty="0">
              <a:solidFill>
                <a:schemeClr val="accent1"/>
              </a:solidFill>
            </a:endParaRPr>
          </a:p>
        </p:txBody>
      </p:sp>
      <p:sp>
        <p:nvSpPr>
          <p:cNvPr id="9229" name="Rectangle 13"/>
          <p:cNvSpPr>
            <a:spLocks noGrp="1" noChangeArrowheads="1"/>
          </p:cNvSpPr>
          <p:nvPr>
            <p:ph idx="1"/>
          </p:nvPr>
        </p:nvSpPr>
        <p:spPr>
          <a:xfrm>
            <a:off x="382588" y="1901825"/>
            <a:ext cx="8380412" cy="4345292"/>
          </a:xfrm>
        </p:spPr>
        <p:txBody>
          <a:bodyPr/>
          <a:lstStyle/>
          <a:p>
            <a:r>
              <a:rPr lang="en-US" dirty="0" smtClean="0"/>
              <a:t>Pay TV adds a layer of complexity, so…</a:t>
            </a:r>
          </a:p>
          <a:p>
            <a:r>
              <a:rPr lang="en-US" dirty="0" smtClean="0"/>
              <a:t>A platform solution provides </a:t>
            </a:r>
            <a:br>
              <a:rPr lang="en-US" dirty="0" smtClean="0"/>
            </a:br>
            <a:r>
              <a:rPr lang="en-US" dirty="0" smtClean="0">
                <a:solidFill>
                  <a:schemeClr val="accent1"/>
                </a:solidFill>
              </a:rPr>
              <a:t>big opportunities</a:t>
            </a:r>
          </a:p>
          <a:p>
            <a:pPr lvl="1"/>
            <a:r>
              <a:rPr lang="en-US" dirty="0" smtClean="0"/>
              <a:t>Single hardware scales to multiple solutions</a:t>
            </a:r>
          </a:p>
          <a:p>
            <a:pPr lvl="2"/>
            <a:r>
              <a:rPr lang="en-US" dirty="0" smtClean="0"/>
              <a:t>Additional requirements handled in software and drivers for the tuner</a:t>
            </a:r>
          </a:p>
          <a:p>
            <a:pPr lvl="1"/>
            <a:r>
              <a:rPr lang="en-US" dirty="0" smtClean="0"/>
              <a:t>Proprietary standards and broadcaster requirements can be met with a </a:t>
            </a:r>
            <a:br>
              <a:rPr lang="en-US" dirty="0" smtClean="0"/>
            </a:br>
            <a:r>
              <a:rPr lang="en-US" dirty="0" smtClean="0"/>
              <a:t>feature-rich platform</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GRA-T600_mathewb_edkeith">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2923</Words>
  <Application>Microsoft Office PowerPoint</Application>
  <PresentationFormat>On-screen Show (4:3)</PresentationFormat>
  <Paragraphs>326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GRA-T600_mathewb_edkeith</vt:lpstr>
      <vt:lpstr>Slide 1</vt:lpstr>
      <vt:lpstr>Perspectives On The Windows TV Tuners Ecosystem</vt:lpstr>
      <vt:lpstr>Agenda</vt:lpstr>
      <vt:lpstr>Progress Since Windows Vista</vt:lpstr>
      <vt:lpstr>TV Tuner Landscape</vt:lpstr>
      <vt:lpstr>TV Tuner Landscape Move to digital terrestrial</vt:lpstr>
      <vt:lpstr>TV Tuner Landscape Opportunities for TV on the PC</vt:lpstr>
      <vt:lpstr>TV Tuner Landscape Hybrid/combo – definition</vt:lpstr>
      <vt:lpstr>TV Tuner Landscape A new platform for new opportunities</vt:lpstr>
      <vt:lpstr>TV Tuner Landscape PBDA for Windows Media Center</vt:lpstr>
      <vt:lpstr>Worldwide TV Solutions In Windows Media Center</vt:lpstr>
      <vt:lpstr>Windows Media Center Windows 7 – Overview</vt:lpstr>
      <vt:lpstr>Windows Media Center Windows 7 – TV features</vt:lpstr>
      <vt:lpstr>Windows Media Center Windows 7 – Hybrid tuners</vt:lpstr>
      <vt:lpstr>Protected Broadcast Driver Architecture (PBDA)</vt:lpstr>
      <vt:lpstr>Windows Media Center PBDA What is PBDA?</vt:lpstr>
      <vt:lpstr>Windows Media Center PBDA  History of PBDA</vt:lpstr>
      <vt:lpstr>Windows Media Center PBDA Key features</vt:lpstr>
      <vt:lpstr>Windows Media Center PBDA  Content protection</vt:lpstr>
      <vt:lpstr>Windows Media Center PBDA Scenarios</vt:lpstr>
      <vt:lpstr>Windows Media Center PBDA  Data flow</vt:lpstr>
      <vt:lpstr>Windows Media Center PBDA  Scaling solutions</vt:lpstr>
      <vt:lpstr>Windows Media Center PBDA  Partners announced at IBC</vt:lpstr>
      <vt:lpstr>Call To Action</vt:lpstr>
      <vt:lpstr>Additional Resources</vt:lpstr>
      <vt:lpstr>Please Complete A Session Evaluation Form Your input is important!</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2008-11-12T06:50:01Z</dcterms:created>
  <dcterms:modified xsi:type="dcterms:W3CDTF">2008-11-12T06:50:31Z</dcterms:modified>
</cp:coreProperties>
</file>