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4"/>
  </p:notesMasterIdLst>
  <p:handoutMasterIdLst>
    <p:handoutMasterId r:id="rId25"/>
  </p:handoutMasterIdLst>
  <p:sldIdLst>
    <p:sldId id="257" r:id="rId2"/>
    <p:sldId id="258" r:id="rId3"/>
    <p:sldId id="282" r:id="rId4"/>
    <p:sldId id="297" r:id="rId5"/>
    <p:sldId id="298" r:id="rId6"/>
    <p:sldId id="299" r:id="rId7"/>
    <p:sldId id="300" r:id="rId8"/>
    <p:sldId id="301" r:id="rId9"/>
    <p:sldId id="295" r:id="rId10"/>
    <p:sldId id="287" r:id="rId11"/>
    <p:sldId id="288" r:id="rId12"/>
    <p:sldId id="289" r:id="rId13"/>
    <p:sldId id="290" r:id="rId14"/>
    <p:sldId id="291" r:id="rId15"/>
    <p:sldId id="292" r:id="rId16"/>
    <p:sldId id="304" r:id="rId17"/>
    <p:sldId id="294" r:id="rId18"/>
    <p:sldId id="307" r:id="rId19"/>
    <p:sldId id="296" r:id="rId20"/>
    <p:sldId id="308" r:id="rId21"/>
    <p:sldId id="272" r:id="rId22"/>
    <p:sldId id="306" r:id="rId23"/>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54" autoAdjust="0"/>
    <p:restoredTop sz="93848" autoAdjust="0"/>
  </p:normalViewPr>
  <p:slideViewPr>
    <p:cSldViewPr snapToGrid="0" showGuides="1">
      <p:cViewPr varScale="1">
        <p:scale>
          <a:sx n="105" d="100"/>
          <a:sy n="105" d="100"/>
        </p:scale>
        <p:origin x="-276" y="-78"/>
      </p:cViewPr>
      <p:guideLst>
        <p:guide orient="horz" pos="2160"/>
        <p:guide orient="horz" pos="146"/>
        <p:guide orient="horz" pos="4178"/>
        <p:guide orient="horz" pos="893"/>
        <p:guide orient="horz" pos="1198"/>
        <p:guide orient="horz" pos="1484"/>
        <p:guide pos="240"/>
        <p:guide pos="5520"/>
        <p:guide pos="2880"/>
        <p:guide pos="46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10:49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10</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10:49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11</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10:49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12</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10:49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13</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10:49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14</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10:49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15</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10:49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16</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10:49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10:49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microsoft.com/whdc/winlogo/hwrequirements.mspx"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www.winqual.microsoft.com/" TargetMode="External"/><Relationship Id="rId4" Type="http://schemas.openxmlformats.org/officeDocument/2006/relationships/hyperlink" Target="http://www.microsoft.com/whdc/winlogo/default.msp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microsoft.com/whdc/device/broadcast/bda/default.mspx"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www.microsoft.com/windows/windowsmedia/forpros/default.msp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ventsql\dvd\Online_ART\DVD_ART34\Artwork_Imagery\Hardware Photos\Microsoft HW\Media Center\Media center edition remote in hand an.png"/>
          <p:cNvPicPr>
            <a:picLocks noChangeAspect="1" noChangeArrowheads="1"/>
          </p:cNvPicPr>
          <p:nvPr/>
        </p:nvPicPr>
        <p:blipFill>
          <a:blip r:embed="rId3"/>
          <a:srcRect/>
          <a:stretch>
            <a:fillRect/>
          </a:stretch>
        </p:blipFill>
        <p:spPr bwMode="auto">
          <a:xfrm>
            <a:off x="6368143" y="1689632"/>
            <a:ext cx="2605223" cy="4428140"/>
          </a:xfrm>
          <a:prstGeom prst="rect">
            <a:avLst/>
          </a:prstGeom>
          <a:noFill/>
        </p:spPr>
      </p:pic>
      <p:sp>
        <p:nvSpPr>
          <p:cNvPr id="9228" name="Rectangle 12"/>
          <p:cNvSpPr>
            <a:spLocks noGrp="1" noChangeArrowheads="1"/>
          </p:cNvSpPr>
          <p:nvPr>
            <p:ph type="title"/>
          </p:nvPr>
        </p:nvSpPr>
        <p:spPr>
          <a:xfrm>
            <a:off x="382588" y="228600"/>
            <a:ext cx="8380412" cy="1163395"/>
          </a:xfrm>
        </p:spPr>
        <p:txBody>
          <a:bodyPr/>
          <a:lstStyle/>
          <a:p>
            <a:r>
              <a:rPr lang="en-US" dirty="0" smtClean="0"/>
              <a:t>Focus Of Logo Changes</a:t>
            </a:r>
            <a:br>
              <a:rPr lang="en-US" dirty="0" smtClean="0"/>
            </a:br>
            <a:r>
              <a:rPr lang="en-US" sz="3600" dirty="0" smtClean="0">
                <a:solidFill>
                  <a:schemeClr val="accent1"/>
                </a:solidFill>
              </a:rPr>
              <a:t>Logo updates</a:t>
            </a:r>
            <a:endParaRPr lang="en-US" dirty="0">
              <a:solidFill>
                <a:schemeClr val="accent1"/>
              </a:solidFill>
            </a:endParaRPr>
          </a:p>
        </p:txBody>
      </p:sp>
      <p:sp>
        <p:nvSpPr>
          <p:cNvPr id="9229" name="Rectangle 13"/>
          <p:cNvSpPr>
            <a:spLocks noGrp="1" noChangeArrowheads="1"/>
          </p:cNvSpPr>
          <p:nvPr>
            <p:ph type="body" idx="1"/>
          </p:nvPr>
        </p:nvSpPr>
        <p:spPr>
          <a:xfrm>
            <a:off x="382588" y="1901825"/>
            <a:ext cx="8380412" cy="3203954"/>
          </a:xfrm>
        </p:spPr>
        <p:txBody>
          <a:bodyPr/>
          <a:lstStyle/>
          <a:p>
            <a:r>
              <a:rPr lang="en-US" dirty="0" smtClean="0"/>
              <a:t>Addressing worldwide needs</a:t>
            </a:r>
          </a:p>
          <a:p>
            <a:r>
              <a:rPr lang="en-US" dirty="0" smtClean="0"/>
              <a:t>Driver robustness</a:t>
            </a:r>
          </a:p>
          <a:p>
            <a:r>
              <a:rPr lang="en-US" dirty="0" smtClean="0"/>
              <a:t>Improve usability </a:t>
            </a:r>
            <a:br>
              <a:rPr lang="en-US" dirty="0" smtClean="0"/>
            </a:br>
            <a:r>
              <a:rPr lang="en-US" dirty="0" smtClean="0"/>
              <a:t>for consumers</a:t>
            </a:r>
          </a:p>
          <a:p>
            <a:r>
              <a:rPr lang="en-US" dirty="0" smtClean="0"/>
              <a:t>Maintain backwards </a:t>
            </a:r>
            <a:br>
              <a:rPr lang="en-US" dirty="0" smtClean="0"/>
            </a:br>
            <a:r>
              <a:rPr lang="en-US" dirty="0" smtClean="0"/>
              <a:t>compatibility</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Remote Control</a:t>
            </a:r>
            <a:br>
              <a:rPr lang="en-US" dirty="0" smtClean="0"/>
            </a:br>
            <a:r>
              <a:rPr lang="en-US" sz="3600" dirty="0" smtClean="0">
                <a:solidFill>
                  <a:schemeClr val="accent1"/>
                </a:solidFill>
              </a:rPr>
              <a:t>Logo updates</a:t>
            </a:r>
            <a:endParaRPr lang="en-US" dirty="0">
              <a:solidFill>
                <a:schemeClr val="accent1"/>
              </a:solidFill>
            </a:endParaRPr>
          </a:p>
        </p:txBody>
      </p:sp>
      <p:sp>
        <p:nvSpPr>
          <p:cNvPr id="9229" name="Rectangle 13"/>
          <p:cNvSpPr>
            <a:spLocks noGrp="1" noChangeArrowheads="1"/>
          </p:cNvSpPr>
          <p:nvPr>
            <p:ph type="body" idx="1"/>
          </p:nvPr>
        </p:nvSpPr>
        <p:spPr>
          <a:xfrm>
            <a:off x="382588" y="1901825"/>
            <a:ext cx="8380412" cy="2683299"/>
          </a:xfrm>
        </p:spPr>
        <p:txBody>
          <a:bodyPr/>
          <a:lstStyle/>
          <a:p>
            <a:r>
              <a:rPr lang="en-US" dirty="0" smtClean="0"/>
              <a:t>No new requirements but more options</a:t>
            </a:r>
          </a:p>
          <a:p>
            <a:pPr lvl="1"/>
            <a:r>
              <a:rPr lang="en-US" dirty="0" smtClean="0"/>
              <a:t>Microsoft SMK </a:t>
            </a:r>
            <a:r>
              <a:rPr lang="en-US" dirty="0" err="1" smtClean="0"/>
              <a:t>Quatro</a:t>
            </a:r>
            <a:r>
              <a:rPr lang="en-US" dirty="0" smtClean="0"/>
              <a:t> Pulse (QP) IR protocol</a:t>
            </a:r>
          </a:p>
          <a:p>
            <a:pPr lvl="1"/>
            <a:r>
              <a:rPr lang="en-US" dirty="0" smtClean="0"/>
              <a:t>Button labeling</a:t>
            </a:r>
          </a:p>
          <a:p>
            <a:pPr lvl="1"/>
            <a:r>
              <a:rPr lang="en-US" dirty="0" smtClean="0"/>
              <a:t>New optional buttons</a:t>
            </a:r>
          </a:p>
          <a:p>
            <a:pPr lvl="1"/>
            <a:r>
              <a:rPr lang="en-US" dirty="0" smtClean="0"/>
              <a:t>How TV standards affect remote design</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883593"/>
          </a:xfrm>
        </p:spPr>
        <p:txBody>
          <a:bodyPr/>
          <a:lstStyle/>
          <a:p>
            <a:r>
              <a:rPr lang="en-US" dirty="0" smtClean="0"/>
              <a:t>Remote Control </a:t>
            </a:r>
            <a:br>
              <a:rPr lang="en-US" dirty="0" smtClean="0"/>
            </a:br>
            <a:r>
              <a:rPr lang="en-US" sz="3600" dirty="0" smtClean="0">
                <a:solidFill>
                  <a:schemeClr val="accent1"/>
                </a:solidFill>
              </a:rPr>
              <a:t>Test updates </a:t>
            </a:r>
            <a:br>
              <a:rPr lang="en-US" sz="3600" dirty="0" smtClean="0">
                <a:solidFill>
                  <a:schemeClr val="accent1"/>
                </a:solidFill>
              </a:rPr>
            </a:br>
            <a:endParaRPr lang="en-US" dirty="0">
              <a:solidFill>
                <a:schemeClr val="accent1"/>
              </a:solidFill>
            </a:endParaRPr>
          </a:p>
        </p:txBody>
      </p:sp>
      <p:sp>
        <p:nvSpPr>
          <p:cNvPr id="9229" name="Rectangle 13"/>
          <p:cNvSpPr>
            <a:spLocks noGrp="1" noChangeArrowheads="1"/>
          </p:cNvSpPr>
          <p:nvPr>
            <p:ph type="body" idx="1"/>
          </p:nvPr>
        </p:nvSpPr>
        <p:spPr>
          <a:xfrm>
            <a:off x="382588" y="1901825"/>
            <a:ext cx="8380412" cy="2369879"/>
          </a:xfrm>
        </p:spPr>
        <p:txBody>
          <a:bodyPr/>
          <a:lstStyle/>
          <a:p>
            <a:r>
              <a:rPr lang="en-US" dirty="0" smtClean="0"/>
              <a:t>No change in how tests are run</a:t>
            </a:r>
          </a:p>
          <a:p>
            <a:r>
              <a:rPr lang="en-US" dirty="0" smtClean="0"/>
              <a:t>Fixed self test for troubleshooting</a:t>
            </a:r>
          </a:p>
          <a:p>
            <a:r>
              <a:rPr lang="en-US" dirty="0" smtClean="0"/>
              <a:t>Now reports remote control protocol type</a:t>
            </a:r>
          </a:p>
          <a:p>
            <a:pPr lvl="1"/>
            <a:r>
              <a:rPr lang="en-US" dirty="0" smtClean="0"/>
              <a:t>Added QP support</a:t>
            </a:r>
          </a:p>
          <a:p>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IR Receiver</a:t>
            </a:r>
            <a:br>
              <a:rPr lang="en-US" dirty="0" smtClean="0"/>
            </a:br>
            <a:r>
              <a:rPr lang="en-US" sz="3600" dirty="0" smtClean="0">
                <a:solidFill>
                  <a:schemeClr val="accent1"/>
                </a:solidFill>
              </a:rPr>
              <a:t>Logo updates</a:t>
            </a:r>
            <a:endParaRPr lang="en-US" dirty="0">
              <a:solidFill>
                <a:schemeClr val="accent1"/>
              </a:solidFill>
            </a:endParaRPr>
          </a:p>
        </p:txBody>
      </p:sp>
      <p:sp>
        <p:nvSpPr>
          <p:cNvPr id="9229" name="Rectangle 13"/>
          <p:cNvSpPr>
            <a:spLocks noGrp="1" noChangeArrowheads="1"/>
          </p:cNvSpPr>
          <p:nvPr>
            <p:ph type="body" idx="1"/>
          </p:nvPr>
        </p:nvSpPr>
        <p:spPr>
          <a:xfrm>
            <a:off x="382588" y="1901825"/>
            <a:ext cx="8380412" cy="3629199"/>
          </a:xfrm>
        </p:spPr>
        <p:txBody>
          <a:bodyPr/>
          <a:lstStyle/>
          <a:p>
            <a:pPr marL="290513" indent="-290513"/>
            <a:r>
              <a:rPr lang="en-US" sz="2800" dirty="0" smtClean="0"/>
              <a:t>New requirements </a:t>
            </a:r>
          </a:p>
          <a:p>
            <a:pPr marL="512763" lvl="1" indent="-222250"/>
            <a:r>
              <a:rPr lang="en-US" sz="2400" dirty="0" smtClean="0"/>
              <a:t>Support the version 2 Device Driver Interface (DDI)</a:t>
            </a:r>
          </a:p>
          <a:p>
            <a:pPr marL="512763" lvl="1" indent="-222250"/>
            <a:r>
              <a:rPr lang="en-US" sz="2400" dirty="0" smtClean="0"/>
              <a:t>Wake from both Microsoft RC6 and </a:t>
            </a:r>
            <a:br>
              <a:rPr lang="en-US" sz="2400" dirty="0" smtClean="0"/>
            </a:br>
            <a:r>
              <a:rPr lang="en-US" sz="2400" dirty="0" smtClean="0"/>
              <a:t>Microsoft SMK QP IR protocols</a:t>
            </a:r>
          </a:p>
          <a:p>
            <a:pPr marL="512763" lvl="1" indent="-222250"/>
            <a:r>
              <a:rPr lang="en-US" sz="2400" dirty="0" smtClean="0"/>
              <a:t>One emitter per analog tuner</a:t>
            </a:r>
          </a:p>
          <a:p>
            <a:pPr marL="290513" indent="-290513"/>
            <a:r>
              <a:rPr lang="en-US" sz="2800" dirty="0" smtClean="0"/>
              <a:t>Optional updates</a:t>
            </a:r>
          </a:p>
          <a:p>
            <a:pPr marL="512763" lvl="1" indent="-222250"/>
            <a:r>
              <a:rPr lang="en-US" sz="2400" dirty="0" smtClean="0"/>
              <a:t>No IR emitter required on laptops</a:t>
            </a:r>
          </a:p>
          <a:p>
            <a:pPr marL="512763" lvl="1" indent="-222250"/>
            <a:r>
              <a:rPr lang="en-US" sz="2400" dirty="0" smtClean="0"/>
              <a:t>Additional non-consumer IR(HID) code support</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IR Receiver</a:t>
            </a:r>
            <a:br>
              <a:rPr lang="en-US" dirty="0" smtClean="0"/>
            </a:br>
            <a:r>
              <a:rPr lang="en-US" sz="3600" dirty="0" smtClean="0">
                <a:solidFill>
                  <a:schemeClr val="accent1"/>
                </a:solidFill>
              </a:rPr>
              <a:t>Test updates</a:t>
            </a:r>
            <a:endParaRPr lang="en-US" dirty="0">
              <a:solidFill>
                <a:schemeClr val="accent1"/>
              </a:solidFill>
            </a:endParaRPr>
          </a:p>
        </p:txBody>
      </p:sp>
      <p:sp>
        <p:nvSpPr>
          <p:cNvPr id="9229" name="Rectangle 13"/>
          <p:cNvSpPr>
            <a:spLocks noGrp="1" noChangeArrowheads="1"/>
          </p:cNvSpPr>
          <p:nvPr>
            <p:ph type="body" idx="1"/>
          </p:nvPr>
        </p:nvSpPr>
        <p:spPr>
          <a:xfrm>
            <a:off x="381000" y="1901825"/>
            <a:ext cx="8380412" cy="4985980"/>
          </a:xfrm>
        </p:spPr>
        <p:txBody>
          <a:bodyPr/>
          <a:lstStyle/>
          <a:p>
            <a:r>
              <a:rPr lang="en-US" dirty="0" smtClean="0"/>
              <a:t>Version 2 DDI support</a:t>
            </a:r>
          </a:p>
          <a:p>
            <a:pPr lvl="1"/>
            <a:r>
              <a:rPr lang="en-US" dirty="0" smtClean="0"/>
              <a:t>Windows 7 logo must be v2 capable devices</a:t>
            </a:r>
          </a:p>
          <a:p>
            <a:pPr lvl="1"/>
            <a:r>
              <a:rPr lang="en-US" dirty="0" smtClean="0"/>
              <a:t>Tests are based on reported capabilities instead of device type</a:t>
            </a:r>
          </a:p>
          <a:p>
            <a:r>
              <a:rPr lang="en-US" dirty="0" smtClean="0"/>
              <a:t>Support for Microsoft SMK QP Protocol</a:t>
            </a:r>
          </a:p>
          <a:p>
            <a:r>
              <a:rPr lang="en-US" dirty="0" smtClean="0"/>
              <a:t>Device reliability tests</a:t>
            </a:r>
          </a:p>
          <a:p>
            <a:r>
              <a:rPr lang="en-US" dirty="0" smtClean="0"/>
              <a:t>Test execution improvements</a:t>
            </a:r>
          </a:p>
          <a:p>
            <a:pPr lvl="1"/>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p:txBody>
          <a:bodyPr/>
          <a:lstStyle/>
          <a:p>
            <a:r>
              <a:rPr lang="en-US" smtClean="0"/>
              <a:t>Receiver Logo Troubleshooting</a:t>
            </a:r>
            <a:br>
              <a:rPr lang="en-US" smtClean="0"/>
            </a:br>
            <a:endParaRPr lang="en-US"/>
          </a:p>
        </p:txBody>
      </p:sp>
      <p:sp>
        <p:nvSpPr>
          <p:cNvPr id="9229" name="Rectangle 13"/>
          <p:cNvSpPr>
            <a:spLocks noGrp="1" noChangeArrowheads="1"/>
          </p:cNvSpPr>
          <p:nvPr>
            <p:ph type="body" idx="1"/>
          </p:nvPr>
        </p:nvSpPr>
        <p:spPr/>
        <p:txBody>
          <a:bodyPr/>
          <a:lstStyle/>
          <a:p>
            <a:r>
              <a:rPr lang="en-US" smtClean="0"/>
              <a:t>Logo’ed device to use as control device</a:t>
            </a:r>
          </a:p>
          <a:p>
            <a:r>
              <a:rPr lang="en-US" smtClean="0"/>
              <a:t>Strong IR emitter</a:t>
            </a:r>
          </a:p>
          <a:p>
            <a:r>
              <a:rPr lang="en-US" smtClean="0"/>
              <a:t>Placement of IR emitter</a:t>
            </a:r>
          </a:p>
          <a:p>
            <a:endParaRPr lang="en-US" dirty="0"/>
          </a:p>
        </p:txBody>
      </p:sp>
      <p:pic>
        <p:nvPicPr>
          <p:cNvPr id="3074" name="Picture 2" descr="\\cpzaw-pro-05\Mydocs3\mathewb\My Pictures\IMG_1342.JPG"/>
          <p:cNvPicPr>
            <a:picLocks noChangeAspect="1" noChangeArrowheads="1"/>
          </p:cNvPicPr>
          <p:nvPr/>
        </p:nvPicPr>
        <p:blipFill>
          <a:blip r:embed="rId3" cstate="print"/>
          <a:stretch>
            <a:fillRect/>
          </a:stretch>
        </p:blipFill>
        <p:spPr bwMode="auto">
          <a:xfrm>
            <a:off x="2498351" y="3178097"/>
            <a:ext cx="4147298" cy="3113422"/>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Remote Control/Receiver </a:t>
            </a:r>
            <a:br>
              <a:rPr lang="en-US" dirty="0" smtClean="0"/>
            </a:br>
            <a:r>
              <a:rPr lang="en-US" sz="3600" dirty="0" smtClean="0">
                <a:solidFill>
                  <a:schemeClr val="accent1"/>
                </a:solidFill>
              </a:rPr>
              <a:t>Documentation</a:t>
            </a:r>
            <a:endParaRPr lang="en-US" dirty="0">
              <a:solidFill>
                <a:schemeClr val="accent1"/>
              </a:solidFill>
            </a:endParaRPr>
          </a:p>
        </p:txBody>
      </p:sp>
      <p:sp>
        <p:nvSpPr>
          <p:cNvPr id="9229" name="Rectangle 13"/>
          <p:cNvSpPr>
            <a:spLocks noGrp="1" noChangeArrowheads="1"/>
          </p:cNvSpPr>
          <p:nvPr>
            <p:ph type="body" idx="1"/>
          </p:nvPr>
        </p:nvSpPr>
        <p:spPr>
          <a:xfrm>
            <a:off x="382588" y="1901825"/>
            <a:ext cx="8380412" cy="1193660"/>
          </a:xfrm>
        </p:spPr>
        <p:txBody>
          <a:bodyPr/>
          <a:lstStyle/>
          <a:p>
            <a:pPr marL="346075" indent="-346075"/>
            <a:r>
              <a:rPr lang="en-US" sz="2800" dirty="0" smtClean="0"/>
              <a:t>One document!</a:t>
            </a:r>
          </a:p>
          <a:p>
            <a:pPr marL="623888" lvl="1" indent="-277813"/>
            <a:r>
              <a:rPr lang="en-US" sz="2400" dirty="0" smtClean="0"/>
              <a:t>The Windows Media Center remote control and receiver-transceiver specification </a:t>
            </a:r>
            <a:endParaRPr lang="en-US" sz="2400" dirty="0"/>
          </a:p>
        </p:txBody>
      </p:sp>
      <p:pic>
        <p:nvPicPr>
          <p:cNvPr id="1026" name="Picture 2" descr="K:\Users\mathewb\AppData\Local\Microsoft\Windows\Temporary Internet Files\Content.IE5\CN3Y6JW3\MPj04394190000[1].jpg"/>
          <p:cNvPicPr>
            <a:picLocks noChangeAspect="1" noChangeArrowheads="1"/>
          </p:cNvPicPr>
          <p:nvPr/>
        </p:nvPicPr>
        <p:blipFill>
          <a:blip r:embed="rId3" cstate="print"/>
          <a:stretch>
            <a:fillRect/>
          </a:stretch>
        </p:blipFill>
        <p:spPr bwMode="auto">
          <a:xfrm>
            <a:off x="973892" y="3429001"/>
            <a:ext cx="1638184" cy="2448340"/>
          </a:xfrm>
          <a:prstGeom prst="rect">
            <a:avLst/>
          </a:prstGeom>
          <a:noFill/>
          <a:ln>
            <a:noFill/>
          </a:ln>
        </p:spPr>
      </p:pic>
      <p:sp>
        <p:nvSpPr>
          <p:cNvPr id="6" name="Pentagon 5"/>
          <p:cNvSpPr/>
          <p:nvPr/>
        </p:nvSpPr>
        <p:spPr bwMode="auto">
          <a:xfrm>
            <a:off x="2983280" y="4182036"/>
            <a:ext cx="1963271" cy="927847"/>
          </a:xfrm>
          <a:prstGeom prst="homePlat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8195" name="Picture 3" descr="\\eventsql\dvd\Online_ART\DVD_ART34\Artwork_Imagery\Icons - Illustrations\documents folders Pages\open book.png"/>
          <p:cNvPicPr>
            <a:picLocks noChangeAspect="1" noChangeArrowheads="1"/>
          </p:cNvPicPr>
          <p:nvPr/>
        </p:nvPicPr>
        <p:blipFill>
          <a:blip r:embed="rId4"/>
          <a:srcRect/>
          <a:stretch>
            <a:fillRect/>
          </a:stretch>
        </p:blipFill>
        <p:spPr bwMode="auto">
          <a:xfrm>
            <a:off x="5099271" y="3679382"/>
            <a:ext cx="3917508" cy="2213551"/>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type="body" idx="1"/>
          </p:nvPr>
        </p:nvSpPr>
        <p:spPr>
          <a:xfrm>
            <a:off x="382588" y="1414464"/>
            <a:ext cx="8380412" cy="2638158"/>
          </a:xfrm>
        </p:spPr>
        <p:txBody>
          <a:bodyPr/>
          <a:lstStyle/>
          <a:p>
            <a:r>
              <a:rPr lang="en-US" dirty="0" smtClean="0"/>
              <a:t>Participate in </a:t>
            </a:r>
            <a:br>
              <a:rPr lang="en-US" dirty="0" smtClean="0"/>
            </a:br>
            <a:r>
              <a:rPr lang="en-US" dirty="0" smtClean="0"/>
              <a:t>logo requirement definitions</a:t>
            </a:r>
          </a:p>
          <a:p>
            <a:r>
              <a:rPr lang="en-US" dirty="0" smtClean="0"/>
              <a:t>Expand the ecosystem</a:t>
            </a:r>
          </a:p>
          <a:p>
            <a:pPr lvl="1"/>
            <a:r>
              <a:rPr lang="en-US" dirty="0" smtClean="0"/>
              <a:t>Logo devices and post to Windows update</a:t>
            </a:r>
          </a:p>
          <a:p>
            <a:pPr lvl="1"/>
            <a:r>
              <a:rPr lang="en-US" dirty="0" smtClean="0"/>
              <a:t>Start building v2 IR receivers</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type="body" idx="1"/>
          </p:nvPr>
        </p:nvSpPr>
        <p:spPr>
          <a:xfrm>
            <a:off x="382588" y="1414464"/>
            <a:ext cx="8380412" cy="4459682"/>
          </a:xfrm>
        </p:spPr>
        <p:txBody>
          <a:bodyPr/>
          <a:lstStyle/>
          <a:p>
            <a:pPr marL="290513" indent="-290513"/>
            <a:r>
              <a:rPr lang="en-US" sz="2400" dirty="0" smtClean="0"/>
              <a:t>Logo resources</a:t>
            </a:r>
          </a:p>
          <a:p>
            <a:pPr marL="512763" lvl="1" indent="-222250"/>
            <a:r>
              <a:rPr lang="en-US" sz="2000" dirty="0" smtClean="0"/>
              <a:t>Review and comment on requirements</a:t>
            </a:r>
          </a:p>
          <a:p>
            <a:pPr marL="747713" lvl="2" indent="-234950"/>
            <a:r>
              <a:rPr lang="en-US" sz="1800" dirty="0" smtClean="0">
                <a:hlinkClick r:id="rId3"/>
              </a:rPr>
              <a:t>http://www.microsoft.com/whdc/winlogo/hwrequirements.mspx</a:t>
            </a:r>
            <a:endParaRPr lang="en-US" sz="1800" dirty="0" smtClean="0"/>
          </a:p>
          <a:p>
            <a:pPr marL="512763" lvl="1" indent="-222250"/>
            <a:r>
              <a:rPr lang="en-US" sz="2000" dirty="0" smtClean="0"/>
              <a:t>Download and run the logo tools</a:t>
            </a:r>
          </a:p>
          <a:p>
            <a:pPr marL="747713" lvl="2" indent="-234950"/>
            <a:r>
              <a:rPr lang="en-US" sz="1800" dirty="0" smtClean="0">
                <a:hlinkClick r:id="rId4"/>
              </a:rPr>
              <a:t>http://www.microsoft.com/whdc/winlogo/default.mspx</a:t>
            </a:r>
            <a:endParaRPr lang="en-US" sz="1800" dirty="0" smtClean="0"/>
          </a:p>
          <a:p>
            <a:pPr marL="512763" lvl="1" indent="-222250"/>
            <a:r>
              <a:rPr lang="en-US" sz="2000" dirty="0" err="1" smtClean="0"/>
              <a:t>WinQual</a:t>
            </a:r>
            <a:r>
              <a:rPr lang="en-US" sz="2000" dirty="0" smtClean="0"/>
              <a:t> - Submit device for logo and post on Windows update</a:t>
            </a:r>
          </a:p>
          <a:p>
            <a:pPr marL="747713" lvl="2" indent="-234950"/>
            <a:r>
              <a:rPr lang="en-US" sz="1800" dirty="0" smtClean="0">
                <a:hlinkClick r:id="rId5"/>
              </a:rPr>
              <a:t>https://www.winqual.microsoft.com</a:t>
            </a:r>
            <a:r>
              <a:rPr lang="en-US" sz="1800" dirty="0" smtClean="0"/>
              <a:t> </a:t>
            </a:r>
          </a:p>
          <a:p>
            <a:pPr marL="290513" indent="-290513"/>
            <a:r>
              <a:rPr lang="en-US" sz="2400" dirty="0" smtClean="0"/>
              <a:t>Related sessions</a:t>
            </a:r>
          </a:p>
          <a:p>
            <a:pPr marL="512763" lvl="1" indent="-222250"/>
            <a:r>
              <a:rPr lang="pt-BR" sz="2000" dirty="0" smtClean="0"/>
              <a:t>COR-T519:  Windows Logo Program Update</a:t>
            </a:r>
          </a:p>
          <a:p>
            <a:pPr marL="512763" lvl="1" indent="-222250"/>
            <a:r>
              <a:rPr lang="en-US" sz="2000" dirty="0" smtClean="0"/>
              <a:t>COR-T520:  Windows Logo Program Tools:  Overview and Directions</a:t>
            </a:r>
          </a:p>
          <a:p>
            <a:pPr marL="512763" lvl="1" indent="-222250"/>
            <a:r>
              <a:rPr lang="en-US" sz="2000" dirty="0" smtClean="0"/>
              <a:t>COR-T526:  Improving Driver Quality Through Testing</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Additional Resources</a:t>
            </a:r>
            <a:endParaRPr lang="en-US" dirty="0"/>
          </a:p>
        </p:txBody>
      </p:sp>
      <p:sp>
        <p:nvSpPr>
          <p:cNvPr id="3" name="Content Placeholder 2"/>
          <p:cNvSpPr>
            <a:spLocks noGrp="1"/>
          </p:cNvSpPr>
          <p:nvPr>
            <p:ph idx="1"/>
          </p:nvPr>
        </p:nvSpPr>
        <p:spPr>
          <a:xfrm>
            <a:off x="382588" y="1414464"/>
            <a:ext cx="8380412" cy="3548664"/>
          </a:xfrm>
        </p:spPr>
        <p:txBody>
          <a:bodyPr/>
          <a:lstStyle/>
          <a:p>
            <a:pPr marL="234950" indent="-234950"/>
            <a:r>
              <a:rPr lang="en-US" sz="2000" dirty="0" smtClean="0"/>
              <a:t>Today’s related sessions</a:t>
            </a:r>
          </a:p>
          <a:p>
            <a:pPr marL="401638" lvl="1" indent="-166688"/>
            <a:r>
              <a:rPr lang="en-US" sz="1800" dirty="0" smtClean="0"/>
              <a:t>GRA-T601 (9:45 AM):  Perspectives on the Windows TV Tuners Ecosystem</a:t>
            </a:r>
          </a:p>
          <a:p>
            <a:pPr marL="401638" lvl="1" indent="-166688"/>
            <a:r>
              <a:rPr lang="en-US" sz="1800" dirty="0" smtClean="0"/>
              <a:t>GRA-T598 (11:00 AM):  Protected Broadcast Driver Architecture in Windows 7</a:t>
            </a:r>
          </a:p>
          <a:p>
            <a:pPr marL="401638" lvl="1" indent="-166688"/>
            <a:r>
              <a:rPr lang="en-US" sz="1800" dirty="0" smtClean="0"/>
              <a:t>GRA-C665 (1:00 PM):  Windows Media Center Chalk Talk with the Experts</a:t>
            </a:r>
          </a:p>
          <a:p>
            <a:pPr marL="401638" lvl="1" indent="-166688"/>
            <a:r>
              <a:rPr lang="en-US" sz="1800" dirty="0" smtClean="0"/>
              <a:t>GRA-T600 (2:30 PM):  Overview of TV Tuners &amp; Remotes Logo Program</a:t>
            </a:r>
          </a:p>
          <a:p>
            <a:pPr marL="234950" indent="-234950"/>
            <a:r>
              <a:rPr lang="en-US" sz="2000" dirty="0" smtClean="0"/>
              <a:t>Web resources</a:t>
            </a:r>
          </a:p>
          <a:p>
            <a:pPr marL="401638" lvl="1" indent="-166688"/>
            <a:r>
              <a:rPr lang="en-US" sz="1800" dirty="0" smtClean="0"/>
              <a:t>Specifications, white papers, developer toolkits, and other information </a:t>
            </a:r>
            <a:r>
              <a:rPr lang="en-US" sz="1800" dirty="0" smtClean="0">
                <a:hlinkClick r:id="rId3"/>
              </a:rPr>
              <a:t>http://www.microsoft.com/whdc/device/broadcast/bda/default.mspx</a:t>
            </a:r>
            <a:endParaRPr lang="en-US" sz="1800" dirty="0" smtClean="0"/>
          </a:p>
          <a:p>
            <a:pPr marL="401638" lvl="1" indent="-166688"/>
            <a:r>
              <a:rPr lang="en-US" sz="1800" dirty="0" smtClean="0"/>
              <a:t>Windows media for professionals</a:t>
            </a:r>
            <a:br>
              <a:rPr lang="en-US" sz="1800" dirty="0" smtClean="0"/>
            </a:br>
            <a:r>
              <a:rPr lang="en-US" sz="1800" dirty="0" smtClean="0">
                <a:hlinkClick r:id="rId4"/>
              </a:rPr>
              <a:t>http://www.microsoft.com/windows/windowsmedia/forpros/default.mspx</a:t>
            </a:r>
            <a:r>
              <a:rPr lang="en-US" sz="1800" dirty="0" smtClean="0"/>
              <a:t> </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107996"/>
          </a:xfrm>
        </p:spPr>
        <p:txBody>
          <a:bodyPr/>
          <a:lstStyle/>
          <a:p>
            <a:r>
              <a:rPr lang="en-US" sz="4000" dirty="0" smtClean="0"/>
              <a:t>Overview Of TV Tuner And Remote Control Logo Programs</a:t>
            </a:r>
            <a:endParaRPr lang="en-US" sz="4000" dirty="0"/>
          </a:p>
        </p:txBody>
      </p:sp>
      <p:sp>
        <p:nvSpPr>
          <p:cNvPr id="3" name="Subtitle 2"/>
          <p:cNvSpPr>
            <a:spLocks noGrp="1"/>
          </p:cNvSpPr>
          <p:nvPr>
            <p:ph type="subTitle" idx="1"/>
          </p:nvPr>
        </p:nvSpPr>
        <p:spPr>
          <a:xfrm>
            <a:off x="2734826" y="3650133"/>
            <a:ext cx="5866482" cy="1163395"/>
          </a:xfrm>
        </p:spPr>
        <p:txBody>
          <a:bodyPr/>
          <a:lstStyle/>
          <a:p>
            <a:r>
              <a:rPr lang="en-US" sz="2800" dirty="0" smtClean="0"/>
              <a:t>Ed Keith, Test Lead</a:t>
            </a:r>
          </a:p>
          <a:p>
            <a:r>
              <a:rPr lang="en-US" sz="2800" dirty="0" smtClean="0"/>
              <a:t>Mathew </a:t>
            </a:r>
            <a:r>
              <a:rPr lang="en-US" sz="2800" dirty="0" err="1" smtClean="0"/>
              <a:t>Bockus</a:t>
            </a:r>
            <a:r>
              <a:rPr lang="en-US" sz="2800" dirty="0" smtClean="0"/>
              <a:t>, Program Manager</a:t>
            </a:r>
          </a:p>
          <a:p>
            <a:r>
              <a:rPr lang="en-US" sz="2800" dirty="0" smtClean="0"/>
              <a:t>Microsoft Corporation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Logopoint IDs</a:t>
            </a:r>
            <a:endParaRPr lang="en-US" dirty="0"/>
          </a:p>
        </p:txBody>
      </p:sp>
      <p:sp>
        <p:nvSpPr>
          <p:cNvPr id="6" name="TextBox 5"/>
          <p:cNvSpPr txBox="1"/>
          <p:nvPr/>
        </p:nvSpPr>
        <p:spPr>
          <a:xfrm>
            <a:off x="5553986" y="4246202"/>
            <a:ext cx="1033669" cy="246221"/>
          </a:xfrm>
          <a:prstGeom prst="rect">
            <a:avLst/>
          </a:prstGeom>
          <a:noFill/>
        </p:spPr>
        <p:txBody>
          <a:bodyPr wrap="square" rtlCol="0">
            <a:spAutoFit/>
          </a:bodyPr>
          <a:lstStyle/>
          <a:p>
            <a:pPr marL="0" lvl="1" algn="ctr"/>
            <a:r>
              <a:rPr lang="en-US" sz="1000" dirty="0" smtClean="0">
                <a:effectLst>
                  <a:outerShdw blurRad="38100" dist="38100" dir="2700000" algn="tl">
                    <a:srgbClr val="000000">
                      <a:alpha val="43137"/>
                    </a:srgbClr>
                  </a:outerShdw>
                </a:effectLst>
                <a:latin typeface="Trebuchet MS" pitchFamily="34" charset="0"/>
              </a:rPr>
              <a:t>Input-0045</a:t>
            </a:r>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grpSp>
        <p:nvGrpSpPr>
          <p:cNvPr id="3" name="Group 35"/>
          <p:cNvGrpSpPr/>
          <p:nvPr/>
        </p:nvGrpSpPr>
        <p:grpSpPr>
          <a:xfrm>
            <a:off x="1916265" y="1940118"/>
            <a:ext cx="6122504" cy="3617843"/>
            <a:chOff x="1916265" y="1940118"/>
            <a:chExt cx="6122504" cy="3617843"/>
          </a:xfrm>
        </p:grpSpPr>
        <p:cxnSp>
          <p:nvCxnSpPr>
            <p:cNvPr id="15" name="Straight Connector 14"/>
            <p:cNvCxnSpPr/>
            <p:nvPr/>
          </p:nvCxnSpPr>
          <p:spPr bwMode="auto">
            <a:xfrm>
              <a:off x="1916265" y="3768919"/>
              <a:ext cx="6122504"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rot="16200000" flipH="1">
              <a:off x="3168596" y="3745065"/>
              <a:ext cx="3617843" cy="7949"/>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grpSp>
      <p:grpSp>
        <p:nvGrpSpPr>
          <p:cNvPr id="4" name="Group 34"/>
          <p:cNvGrpSpPr/>
          <p:nvPr/>
        </p:nvGrpSpPr>
        <p:grpSpPr>
          <a:xfrm>
            <a:off x="2126974" y="4246202"/>
            <a:ext cx="2144432" cy="400110"/>
            <a:chOff x="2107095" y="4222344"/>
            <a:chExt cx="2144432" cy="400110"/>
          </a:xfrm>
        </p:grpSpPr>
        <p:sp>
          <p:nvSpPr>
            <p:cNvPr id="18" name="Rectangle 17"/>
            <p:cNvSpPr/>
            <p:nvPr/>
          </p:nvSpPr>
          <p:spPr>
            <a:xfrm>
              <a:off x="2107095" y="4222344"/>
              <a:ext cx="800219" cy="400110"/>
            </a:xfrm>
            <a:prstGeom prst="rect">
              <a:avLst/>
            </a:prstGeom>
          </p:spPr>
          <p:txBody>
            <a:bodyPr wrap="none">
              <a:spAutoFit/>
            </a:bodyPr>
            <a:lstStyle/>
            <a:p>
              <a:r>
                <a:rPr lang="en-US" sz="1000" dirty="0" smtClean="0">
                  <a:effectLst>
                    <a:outerShdw blurRad="38100" dist="38100" dir="2700000" algn="tl">
                      <a:srgbClr val="000000">
                        <a:alpha val="43137"/>
                      </a:srgbClr>
                    </a:outerShdw>
                  </a:effectLst>
                  <a:latin typeface="Trebuchet MS" pitchFamily="34" charset="0"/>
                </a:rPr>
                <a:t>Input-0006</a:t>
              </a:r>
            </a:p>
            <a:p>
              <a:r>
                <a:rPr lang="en-US" sz="1000" dirty="0" smtClean="0">
                  <a:effectLst>
                    <a:outerShdw blurRad="38100" dist="38100" dir="2700000" algn="tl">
                      <a:srgbClr val="000000">
                        <a:alpha val="43137"/>
                      </a:srgbClr>
                    </a:outerShdw>
                  </a:effectLst>
                  <a:latin typeface="Trebuchet MS" pitchFamily="34" charset="0"/>
                </a:rPr>
                <a:t>Input-0007</a:t>
              </a:r>
            </a:p>
          </p:txBody>
        </p:sp>
        <p:sp>
          <p:nvSpPr>
            <p:cNvPr id="21" name="Rectangle 20"/>
            <p:cNvSpPr/>
            <p:nvPr/>
          </p:nvSpPr>
          <p:spPr>
            <a:xfrm>
              <a:off x="3295816" y="4222344"/>
              <a:ext cx="955711" cy="246221"/>
            </a:xfrm>
            <a:prstGeom prst="rect">
              <a:avLst/>
            </a:prstGeom>
          </p:spPr>
          <p:txBody>
            <a:bodyPr wrap="none">
              <a:spAutoFit/>
            </a:bodyPr>
            <a:lstStyle/>
            <a:p>
              <a:pPr algn="ctr"/>
              <a:r>
                <a:rPr lang="en-US" sz="1000" dirty="0" smtClean="0">
                  <a:solidFill>
                    <a:srgbClr val="FFFFFF"/>
                  </a:solidFill>
                  <a:effectLst>
                    <a:outerShdw blurRad="38100" dist="38100" dir="2700000" algn="tl">
                      <a:srgbClr val="000000">
                        <a:alpha val="43137"/>
                      </a:srgbClr>
                    </a:outerShdw>
                  </a:effectLst>
                  <a:latin typeface="Trebuchet MS" pitchFamily="34" charset="0"/>
                </a:rPr>
                <a:t>SysFund-0042</a:t>
              </a:r>
              <a:endParaRPr lang="en-US" dirty="0"/>
            </a:p>
          </p:txBody>
        </p:sp>
      </p:grpSp>
      <p:sp>
        <p:nvSpPr>
          <p:cNvPr id="27" name="TextBox 26"/>
          <p:cNvSpPr txBox="1"/>
          <p:nvPr/>
        </p:nvSpPr>
        <p:spPr>
          <a:xfrm>
            <a:off x="2115047" y="1101256"/>
            <a:ext cx="2512612" cy="523220"/>
          </a:xfrm>
          <a:prstGeom prst="rect">
            <a:avLst/>
          </a:prstGeom>
          <a:noFill/>
        </p:spPr>
        <p:txBody>
          <a:bodyPr wrap="square" rtlCol="0">
            <a:spAutoFit/>
          </a:bodyPr>
          <a:lstStyle/>
          <a:p>
            <a:pPr algn="ctr"/>
            <a:r>
              <a:rPr lang="en-US" sz="2800" dirty="0" smtClean="0">
                <a:solidFill>
                  <a:schemeClr val="tx1"/>
                </a:solidFill>
                <a:effectLst>
                  <a:outerShdw blurRad="38100" dist="38100" dir="2700000" algn="tl">
                    <a:srgbClr val="000000">
                      <a:alpha val="43137"/>
                    </a:srgbClr>
                  </a:outerShdw>
                </a:effectLst>
                <a:latin typeface="Trebuchet MS" pitchFamily="34" charset="0"/>
              </a:rPr>
              <a:t>Available now</a:t>
            </a:r>
          </a:p>
        </p:txBody>
      </p:sp>
      <p:sp>
        <p:nvSpPr>
          <p:cNvPr id="28" name="TextBox 27"/>
          <p:cNvSpPr txBox="1"/>
          <p:nvPr/>
        </p:nvSpPr>
        <p:spPr>
          <a:xfrm>
            <a:off x="4627659" y="1101256"/>
            <a:ext cx="4174435" cy="523220"/>
          </a:xfrm>
          <a:prstGeom prst="rect">
            <a:avLst/>
          </a:prstGeom>
          <a:noFill/>
        </p:spPr>
        <p:txBody>
          <a:bodyPr wrap="square" rtlCol="0">
            <a:spAutoFit/>
          </a:bodyPr>
          <a:lstStyle/>
          <a:p>
            <a:pPr algn="ctr"/>
            <a:r>
              <a:rPr lang="en-US" sz="2800" dirty="0" smtClean="0">
                <a:solidFill>
                  <a:schemeClr val="tx1"/>
                </a:solidFill>
                <a:effectLst>
                  <a:outerShdw blurRad="38100" dist="38100" dir="2700000" algn="tl">
                    <a:srgbClr val="000000">
                      <a:alpha val="43137"/>
                    </a:srgbClr>
                  </a:outerShdw>
                </a:effectLst>
                <a:latin typeface="Trebuchet MS" pitchFamily="34" charset="0"/>
              </a:rPr>
              <a:t>Added to next Logo Kit</a:t>
            </a:r>
          </a:p>
        </p:txBody>
      </p:sp>
      <p:sp>
        <p:nvSpPr>
          <p:cNvPr id="29" name="TextBox 28"/>
          <p:cNvSpPr txBox="1"/>
          <p:nvPr/>
        </p:nvSpPr>
        <p:spPr>
          <a:xfrm>
            <a:off x="322028" y="2274073"/>
            <a:ext cx="1455089" cy="523220"/>
          </a:xfrm>
          <a:prstGeom prst="rect">
            <a:avLst/>
          </a:prstGeom>
          <a:noFill/>
        </p:spPr>
        <p:txBody>
          <a:bodyPr wrap="square" rtlCol="0">
            <a:spAutoFit/>
          </a:bodyPr>
          <a:lstStyle/>
          <a:p>
            <a:pPr algn="ctr"/>
            <a:r>
              <a:rPr lang="en-US" sz="2800" dirty="0" smtClean="0">
                <a:solidFill>
                  <a:schemeClr val="tx1"/>
                </a:solidFill>
                <a:effectLst>
                  <a:outerShdw blurRad="38100" dist="38100" dir="2700000" algn="tl">
                    <a:srgbClr val="000000">
                      <a:alpha val="43137"/>
                    </a:srgbClr>
                  </a:outerShdw>
                </a:effectLst>
                <a:latin typeface="Trebuchet MS" pitchFamily="34" charset="0"/>
              </a:rPr>
              <a:t>Tuners</a:t>
            </a:r>
          </a:p>
        </p:txBody>
      </p:sp>
      <p:sp>
        <p:nvSpPr>
          <p:cNvPr id="30" name="TextBox 29"/>
          <p:cNvSpPr txBox="1"/>
          <p:nvPr/>
        </p:nvSpPr>
        <p:spPr>
          <a:xfrm>
            <a:off x="151075" y="3888393"/>
            <a:ext cx="1796995" cy="1384995"/>
          </a:xfrm>
          <a:prstGeom prst="rect">
            <a:avLst/>
          </a:prstGeom>
          <a:noFill/>
        </p:spPr>
        <p:txBody>
          <a:bodyPr wrap="square" rtlCol="0">
            <a:spAutoFit/>
          </a:bodyPr>
          <a:lstStyle/>
          <a:p>
            <a:pPr algn="ctr"/>
            <a:r>
              <a:rPr lang="en-US" sz="2800" dirty="0" smtClean="0">
                <a:solidFill>
                  <a:schemeClr val="tx1"/>
                </a:solidFill>
                <a:effectLst>
                  <a:outerShdw blurRad="38100" dist="38100" dir="2700000" algn="tl">
                    <a:srgbClr val="000000">
                      <a:alpha val="43137"/>
                    </a:srgbClr>
                  </a:outerShdw>
                </a:effectLst>
                <a:latin typeface="Trebuchet MS" pitchFamily="34" charset="0"/>
              </a:rPr>
              <a:t>Remotes</a:t>
            </a:r>
          </a:p>
          <a:p>
            <a:pPr algn="ctr"/>
            <a:r>
              <a:rPr lang="en-US" sz="2800" dirty="0" smtClean="0">
                <a:effectLst>
                  <a:outerShdw blurRad="38100" dist="38100" dir="2700000" algn="tl">
                    <a:srgbClr val="000000">
                      <a:alpha val="43137"/>
                    </a:srgbClr>
                  </a:outerShdw>
                </a:effectLst>
                <a:latin typeface="Trebuchet MS" pitchFamily="34" charset="0"/>
              </a:rPr>
              <a:t>and</a:t>
            </a:r>
          </a:p>
          <a:p>
            <a:pPr algn="ctr"/>
            <a:r>
              <a:rPr lang="en-US" sz="2800" dirty="0" smtClean="0">
                <a:solidFill>
                  <a:schemeClr val="tx1"/>
                </a:solidFill>
                <a:effectLst>
                  <a:outerShdw blurRad="38100" dist="38100" dir="2700000" algn="tl">
                    <a:srgbClr val="000000">
                      <a:alpha val="43137"/>
                    </a:srgbClr>
                  </a:outerShdw>
                </a:effectLst>
                <a:latin typeface="Trebuchet MS" pitchFamily="34" charset="0"/>
              </a:rPr>
              <a:t>receivers</a:t>
            </a:r>
          </a:p>
        </p:txBody>
      </p:sp>
      <p:grpSp>
        <p:nvGrpSpPr>
          <p:cNvPr id="7" name="Group 32"/>
          <p:cNvGrpSpPr/>
          <p:nvPr/>
        </p:nvGrpSpPr>
        <p:grpSpPr>
          <a:xfrm>
            <a:off x="2126974" y="1980661"/>
            <a:ext cx="2218415" cy="1323439"/>
            <a:chOff x="2107095" y="2131981"/>
            <a:chExt cx="2218415" cy="1323439"/>
          </a:xfrm>
        </p:grpSpPr>
        <p:sp>
          <p:nvSpPr>
            <p:cNvPr id="5" name="TextBox 4"/>
            <p:cNvSpPr txBox="1"/>
            <p:nvPr/>
          </p:nvSpPr>
          <p:spPr>
            <a:xfrm>
              <a:off x="2107095" y="2131981"/>
              <a:ext cx="1033670" cy="1323439"/>
            </a:xfrm>
            <a:prstGeom prst="rect">
              <a:avLst/>
            </a:prstGeom>
            <a:noFill/>
          </p:spPr>
          <p:txBody>
            <a:bodyPr wrap="square" rtlCol="0">
              <a:spAutoFit/>
            </a:bodyPr>
            <a:lstStyle/>
            <a:p>
              <a:pPr algn="ctr"/>
              <a:r>
                <a:rPr lang="en-US" sz="1000" dirty="0" smtClean="0">
                  <a:effectLst>
                    <a:outerShdw blurRad="38100" dist="38100" dir="2700000" algn="tl">
                      <a:srgbClr val="000000">
                        <a:alpha val="43137"/>
                      </a:srgbClr>
                    </a:outerShdw>
                  </a:effectLst>
                  <a:latin typeface="Trebuchet MS" pitchFamily="34" charset="0"/>
                </a:rPr>
                <a:t>Stream-0010</a:t>
              </a:r>
            </a:p>
            <a:p>
              <a:pPr algn="ctr"/>
              <a:r>
                <a:rPr lang="en-US" sz="1000" dirty="0" smtClean="0">
                  <a:effectLst>
                    <a:outerShdw blurRad="38100" dist="38100" dir="2700000" algn="tl">
                      <a:srgbClr val="000000">
                        <a:alpha val="43137"/>
                      </a:srgbClr>
                    </a:outerShdw>
                  </a:effectLst>
                  <a:latin typeface="Trebuchet MS" pitchFamily="34" charset="0"/>
                </a:rPr>
                <a:t>Stream-0011</a:t>
              </a:r>
            </a:p>
            <a:p>
              <a:pPr algn="ctr"/>
              <a:r>
                <a:rPr lang="en-US" sz="1000" dirty="0" smtClean="0">
                  <a:effectLst>
                    <a:outerShdw blurRad="38100" dist="38100" dir="2700000" algn="tl">
                      <a:srgbClr val="000000">
                        <a:alpha val="43137"/>
                      </a:srgbClr>
                    </a:outerShdw>
                  </a:effectLst>
                  <a:latin typeface="Trebuchet MS" pitchFamily="34" charset="0"/>
                </a:rPr>
                <a:t>Stream-0012</a:t>
              </a:r>
            </a:p>
            <a:p>
              <a:pPr algn="ctr"/>
              <a:r>
                <a:rPr lang="en-US" sz="1000" dirty="0" smtClean="0">
                  <a:effectLst>
                    <a:outerShdw blurRad="38100" dist="38100" dir="2700000" algn="tl">
                      <a:srgbClr val="000000">
                        <a:alpha val="43137"/>
                      </a:srgbClr>
                    </a:outerShdw>
                  </a:effectLst>
                  <a:latin typeface="Trebuchet MS" pitchFamily="34" charset="0"/>
                </a:rPr>
                <a:t>Stream-0014</a:t>
              </a:r>
            </a:p>
            <a:p>
              <a:pPr algn="ctr"/>
              <a:r>
                <a:rPr lang="en-US" sz="1000" dirty="0" smtClean="0">
                  <a:effectLst>
                    <a:outerShdw blurRad="38100" dist="38100" dir="2700000" algn="tl">
                      <a:srgbClr val="000000">
                        <a:alpha val="43137"/>
                      </a:srgbClr>
                    </a:outerShdw>
                  </a:effectLst>
                  <a:latin typeface="Trebuchet MS" pitchFamily="34" charset="0"/>
                </a:rPr>
                <a:t>Stream-0015</a:t>
              </a:r>
            </a:p>
            <a:p>
              <a:pPr algn="ctr"/>
              <a:r>
                <a:rPr lang="en-US" sz="1000" dirty="0" smtClean="0">
                  <a:effectLst>
                    <a:outerShdw blurRad="38100" dist="38100" dir="2700000" algn="tl">
                      <a:srgbClr val="000000">
                        <a:alpha val="43137"/>
                      </a:srgbClr>
                    </a:outerShdw>
                  </a:effectLst>
                  <a:latin typeface="Trebuchet MS" pitchFamily="34" charset="0"/>
                </a:rPr>
                <a:t>Stream-0016</a:t>
              </a:r>
            </a:p>
            <a:p>
              <a:pPr algn="ctr"/>
              <a:r>
                <a:rPr lang="en-US" sz="1000" dirty="0" smtClean="0">
                  <a:effectLst>
                    <a:outerShdw blurRad="38100" dist="38100" dir="2700000" algn="tl">
                      <a:srgbClr val="000000">
                        <a:alpha val="43137"/>
                      </a:srgbClr>
                    </a:outerShdw>
                  </a:effectLst>
                  <a:latin typeface="Trebuchet MS" pitchFamily="34" charset="0"/>
                </a:rPr>
                <a:t>Stream-0017</a:t>
              </a:r>
            </a:p>
            <a:p>
              <a:pPr algn="ctr"/>
              <a:endParaRPr lang="en-US" sz="1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0" name="Rectangle 19"/>
            <p:cNvSpPr/>
            <p:nvPr/>
          </p:nvSpPr>
          <p:spPr>
            <a:xfrm>
              <a:off x="3295816" y="2131981"/>
              <a:ext cx="1029694" cy="1169551"/>
            </a:xfrm>
            <a:prstGeom prst="rect">
              <a:avLst/>
            </a:prstGeom>
          </p:spPr>
          <p:txBody>
            <a:bodyPr wrap="square">
              <a:spAutoFit/>
            </a:bodyPr>
            <a:lstStyle/>
            <a:p>
              <a:pPr lvl="0" algn="ctr"/>
              <a:r>
                <a:rPr lang="en-US" sz="1000" dirty="0" smtClean="0">
                  <a:solidFill>
                    <a:srgbClr val="FFFFFF"/>
                  </a:solidFill>
                  <a:effectLst>
                    <a:outerShdw blurRad="38100" dist="38100" dir="2700000" algn="tl">
                      <a:srgbClr val="000000">
                        <a:alpha val="43137"/>
                      </a:srgbClr>
                    </a:outerShdw>
                  </a:effectLst>
                  <a:latin typeface="Trebuchet MS" pitchFamily="34" charset="0"/>
                </a:rPr>
                <a:t>Stream-0021</a:t>
              </a:r>
            </a:p>
            <a:p>
              <a:pPr lvl="0" algn="ctr"/>
              <a:r>
                <a:rPr lang="en-US" sz="1000" dirty="0" smtClean="0">
                  <a:solidFill>
                    <a:srgbClr val="FFFFFF"/>
                  </a:solidFill>
                  <a:effectLst>
                    <a:outerShdw blurRad="38100" dist="38100" dir="2700000" algn="tl">
                      <a:srgbClr val="000000">
                        <a:alpha val="43137"/>
                      </a:srgbClr>
                    </a:outerShdw>
                  </a:effectLst>
                  <a:latin typeface="Trebuchet MS" pitchFamily="34" charset="0"/>
                </a:rPr>
                <a:t>Stream-0024</a:t>
              </a:r>
            </a:p>
            <a:p>
              <a:pPr lvl="0" algn="ctr"/>
              <a:r>
                <a:rPr lang="en-US" sz="1000" dirty="0" smtClean="0">
                  <a:solidFill>
                    <a:srgbClr val="FFFFFF"/>
                  </a:solidFill>
                  <a:effectLst>
                    <a:outerShdw blurRad="38100" dist="38100" dir="2700000" algn="tl">
                      <a:srgbClr val="000000">
                        <a:alpha val="43137"/>
                      </a:srgbClr>
                    </a:outerShdw>
                  </a:effectLst>
                  <a:latin typeface="Trebuchet MS" pitchFamily="34" charset="0"/>
                </a:rPr>
                <a:t>Stream-0025</a:t>
              </a:r>
            </a:p>
            <a:p>
              <a:pPr lvl="0" algn="ctr"/>
              <a:r>
                <a:rPr lang="en-US" sz="1000" dirty="0" smtClean="0">
                  <a:solidFill>
                    <a:srgbClr val="FFFFFF"/>
                  </a:solidFill>
                  <a:effectLst>
                    <a:outerShdw blurRad="38100" dist="38100" dir="2700000" algn="tl">
                      <a:srgbClr val="000000">
                        <a:alpha val="43137"/>
                      </a:srgbClr>
                    </a:outerShdw>
                  </a:effectLst>
                  <a:latin typeface="Trebuchet MS" pitchFamily="34" charset="0"/>
                </a:rPr>
                <a:t>Stream-0028</a:t>
              </a:r>
            </a:p>
            <a:p>
              <a:pPr lvl="0" algn="ctr"/>
              <a:r>
                <a:rPr lang="en-US" sz="1000" dirty="0" smtClean="0">
                  <a:solidFill>
                    <a:srgbClr val="FFFFFF"/>
                  </a:solidFill>
                  <a:effectLst>
                    <a:outerShdw blurRad="38100" dist="38100" dir="2700000" algn="tl">
                      <a:srgbClr val="000000">
                        <a:alpha val="43137"/>
                      </a:srgbClr>
                    </a:outerShdw>
                  </a:effectLst>
                  <a:latin typeface="Trebuchet MS" pitchFamily="34" charset="0"/>
                </a:rPr>
                <a:t>Stream-0029</a:t>
              </a:r>
            </a:p>
            <a:p>
              <a:pPr lvl="0" algn="ctr"/>
              <a:r>
                <a:rPr lang="en-US" sz="1000" dirty="0" smtClean="0">
                  <a:solidFill>
                    <a:srgbClr val="FFFFFF"/>
                  </a:solidFill>
                  <a:effectLst>
                    <a:outerShdw blurRad="38100" dist="38100" dir="2700000" algn="tl">
                      <a:srgbClr val="000000">
                        <a:alpha val="43137"/>
                      </a:srgbClr>
                    </a:outerShdw>
                  </a:effectLst>
                  <a:latin typeface="Trebuchet MS" pitchFamily="34" charset="0"/>
                </a:rPr>
                <a:t>Stream-0056</a:t>
              </a:r>
            </a:p>
            <a:p>
              <a:pPr lvl="0" algn="ctr"/>
              <a:r>
                <a:rPr lang="en-US" sz="1000" dirty="0" smtClean="0">
                  <a:solidFill>
                    <a:srgbClr val="FFFFFF"/>
                  </a:solidFill>
                  <a:effectLst>
                    <a:outerShdw blurRad="38100" dist="38100" dir="2700000" algn="tl">
                      <a:srgbClr val="000000">
                        <a:alpha val="43137"/>
                      </a:srgbClr>
                    </a:outerShdw>
                  </a:effectLst>
                  <a:latin typeface="Trebuchet MS" pitchFamily="34" charset="0"/>
                </a:rPr>
                <a:t>Stream-0057</a:t>
              </a:r>
            </a:p>
          </p:txBody>
        </p:sp>
      </p:grpSp>
      <p:grpSp>
        <p:nvGrpSpPr>
          <p:cNvPr id="8" name="Group 33"/>
          <p:cNvGrpSpPr/>
          <p:nvPr/>
        </p:nvGrpSpPr>
        <p:grpSpPr>
          <a:xfrm>
            <a:off x="5553986" y="1925002"/>
            <a:ext cx="2274074" cy="1785104"/>
            <a:chOff x="5064980" y="1980661"/>
            <a:chExt cx="2274074" cy="1785104"/>
          </a:xfrm>
        </p:grpSpPr>
        <p:sp>
          <p:nvSpPr>
            <p:cNvPr id="19" name="Rectangle 18"/>
            <p:cNvSpPr/>
            <p:nvPr/>
          </p:nvSpPr>
          <p:spPr>
            <a:xfrm>
              <a:off x="5064980" y="1980661"/>
              <a:ext cx="1021743" cy="1785104"/>
            </a:xfrm>
            <a:prstGeom prst="rect">
              <a:avLst/>
            </a:prstGeom>
          </p:spPr>
          <p:txBody>
            <a:bodyPr wrap="square">
              <a:spAutoFit/>
            </a:bodyPr>
            <a:lstStyle/>
            <a:p>
              <a:pPr algn="ctr"/>
              <a:r>
                <a:rPr lang="en-US" sz="1000" dirty="0" smtClean="0">
                  <a:effectLst>
                    <a:outerShdw blurRad="38100" dist="38100" dir="2700000" algn="tl">
                      <a:srgbClr val="000000">
                        <a:alpha val="43137"/>
                      </a:srgbClr>
                    </a:outerShdw>
                  </a:effectLst>
                  <a:latin typeface="Trebuchet MS" pitchFamily="34" charset="0"/>
                </a:rPr>
                <a:t>Stream-0060</a:t>
              </a:r>
            </a:p>
            <a:p>
              <a:pPr algn="ctr"/>
              <a:r>
                <a:rPr lang="en-US" sz="1000" dirty="0" smtClean="0">
                  <a:effectLst>
                    <a:outerShdw blurRad="38100" dist="38100" dir="2700000" algn="tl">
                      <a:srgbClr val="000000">
                        <a:alpha val="43137"/>
                      </a:srgbClr>
                    </a:outerShdw>
                  </a:effectLst>
                  <a:latin typeface="Trebuchet MS" pitchFamily="34" charset="0"/>
                </a:rPr>
                <a:t>Stream-0061</a:t>
              </a:r>
            </a:p>
            <a:p>
              <a:pPr algn="ctr"/>
              <a:r>
                <a:rPr lang="en-US" sz="1000" dirty="0" smtClean="0">
                  <a:effectLst>
                    <a:outerShdw blurRad="38100" dist="38100" dir="2700000" algn="tl">
                      <a:srgbClr val="000000">
                        <a:alpha val="43137"/>
                      </a:srgbClr>
                    </a:outerShdw>
                  </a:effectLst>
                  <a:latin typeface="Trebuchet MS" pitchFamily="34" charset="0"/>
                </a:rPr>
                <a:t>Stream-0062</a:t>
              </a:r>
            </a:p>
            <a:p>
              <a:pPr algn="ctr"/>
              <a:r>
                <a:rPr lang="en-US" sz="1000" dirty="0" smtClean="0">
                  <a:effectLst>
                    <a:outerShdw blurRad="38100" dist="38100" dir="2700000" algn="tl">
                      <a:srgbClr val="000000">
                        <a:alpha val="43137"/>
                      </a:srgbClr>
                    </a:outerShdw>
                  </a:effectLst>
                  <a:latin typeface="Trebuchet MS" pitchFamily="34" charset="0"/>
                </a:rPr>
                <a:t>Stream-0063</a:t>
              </a:r>
            </a:p>
            <a:p>
              <a:pPr algn="ctr"/>
              <a:r>
                <a:rPr lang="en-US" sz="1000" dirty="0" smtClean="0">
                  <a:effectLst>
                    <a:outerShdw blurRad="38100" dist="38100" dir="2700000" algn="tl">
                      <a:srgbClr val="000000">
                        <a:alpha val="43137"/>
                      </a:srgbClr>
                    </a:outerShdw>
                  </a:effectLst>
                  <a:latin typeface="Trebuchet MS" pitchFamily="34" charset="0"/>
                </a:rPr>
                <a:t>Stream-0064</a:t>
              </a:r>
            </a:p>
            <a:p>
              <a:pPr algn="ctr"/>
              <a:r>
                <a:rPr lang="en-US" sz="1000" dirty="0" smtClean="0">
                  <a:effectLst>
                    <a:outerShdw blurRad="38100" dist="38100" dir="2700000" algn="tl">
                      <a:srgbClr val="000000">
                        <a:alpha val="43137"/>
                      </a:srgbClr>
                    </a:outerShdw>
                  </a:effectLst>
                  <a:latin typeface="Trebuchet MS" pitchFamily="34" charset="0"/>
                </a:rPr>
                <a:t>Stream-0065</a:t>
              </a:r>
            </a:p>
            <a:p>
              <a:pPr algn="ctr"/>
              <a:r>
                <a:rPr lang="en-US" sz="1000" dirty="0" smtClean="0">
                  <a:effectLst>
                    <a:outerShdw blurRad="38100" dist="38100" dir="2700000" algn="tl">
                      <a:srgbClr val="000000">
                        <a:alpha val="43137"/>
                      </a:srgbClr>
                    </a:outerShdw>
                  </a:effectLst>
                  <a:latin typeface="Trebuchet MS" pitchFamily="34" charset="0"/>
                </a:rPr>
                <a:t>Stream-0066</a:t>
              </a:r>
            </a:p>
            <a:p>
              <a:pPr algn="ctr"/>
              <a:r>
                <a:rPr lang="en-US" sz="1000" dirty="0" smtClean="0">
                  <a:effectLst>
                    <a:outerShdw blurRad="38100" dist="38100" dir="2700000" algn="tl">
                      <a:srgbClr val="000000">
                        <a:alpha val="43137"/>
                      </a:srgbClr>
                    </a:outerShdw>
                  </a:effectLst>
                  <a:latin typeface="Trebuchet MS" pitchFamily="34" charset="0"/>
                </a:rPr>
                <a:t>Stream-0067</a:t>
              </a:r>
            </a:p>
            <a:p>
              <a:pPr algn="ctr"/>
              <a:r>
                <a:rPr lang="en-US" sz="1000" dirty="0" smtClean="0">
                  <a:effectLst>
                    <a:outerShdw blurRad="38100" dist="38100" dir="2700000" algn="tl">
                      <a:srgbClr val="000000">
                        <a:alpha val="43137"/>
                      </a:srgbClr>
                    </a:outerShdw>
                  </a:effectLst>
                  <a:latin typeface="Trebuchet MS" pitchFamily="34" charset="0"/>
                </a:rPr>
                <a:t>Stream-0068</a:t>
              </a:r>
            </a:p>
            <a:p>
              <a:pPr algn="ctr"/>
              <a:r>
                <a:rPr lang="en-US" sz="1000" dirty="0" smtClean="0">
                  <a:effectLst>
                    <a:outerShdw blurRad="38100" dist="38100" dir="2700000" algn="tl">
                      <a:srgbClr val="000000">
                        <a:alpha val="43137"/>
                      </a:srgbClr>
                    </a:outerShdw>
                  </a:effectLst>
                  <a:latin typeface="Trebuchet MS" pitchFamily="34" charset="0"/>
                </a:rPr>
                <a:t>Stream-0069</a:t>
              </a:r>
            </a:p>
            <a:p>
              <a:pPr algn="ctr"/>
              <a:r>
                <a:rPr lang="en-US" sz="1000" dirty="0" smtClean="0">
                  <a:effectLst>
                    <a:outerShdw blurRad="38100" dist="38100" dir="2700000" algn="tl">
                      <a:srgbClr val="000000">
                        <a:alpha val="43137"/>
                      </a:srgbClr>
                    </a:outerShdw>
                  </a:effectLst>
                  <a:latin typeface="Trebuchet MS" pitchFamily="34" charset="0"/>
                </a:rPr>
                <a:t>Stream-0070 </a:t>
              </a:r>
            </a:p>
          </p:txBody>
        </p:sp>
        <p:sp>
          <p:nvSpPr>
            <p:cNvPr id="22" name="Rectangle 21"/>
            <p:cNvSpPr/>
            <p:nvPr/>
          </p:nvSpPr>
          <p:spPr>
            <a:xfrm>
              <a:off x="6253701" y="1980661"/>
              <a:ext cx="1085353" cy="1631216"/>
            </a:xfrm>
            <a:prstGeom prst="rect">
              <a:avLst/>
            </a:prstGeom>
          </p:spPr>
          <p:txBody>
            <a:bodyPr wrap="square">
              <a:spAutoFit/>
            </a:bodyPr>
            <a:lstStyle/>
            <a:p>
              <a:pPr lvl="0" algn="ctr"/>
              <a:r>
                <a:rPr lang="en-US" sz="1000" dirty="0" smtClean="0">
                  <a:solidFill>
                    <a:srgbClr val="FFFFFF"/>
                  </a:solidFill>
                  <a:effectLst>
                    <a:outerShdw blurRad="38100" dist="38100" dir="2700000" algn="tl">
                      <a:srgbClr val="000000">
                        <a:alpha val="43137"/>
                      </a:srgbClr>
                    </a:outerShdw>
                  </a:effectLst>
                  <a:latin typeface="Trebuchet MS" pitchFamily="34" charset="0"/>
                </a:rPr>
                <a:t>Stream-0071</a:t>
              </a:r>
            </a:p>
            <a:p>
              <a:pPr lvl="0" algn="ctr"/>
              <a:r>
                <a:rPr lang="en-US" sz="1000" dirty="0" smtClean="0">
                  <a:solidFill>
                    <a:srgbClr val="FFFFFF"/>
                  </a:solidFill>
                  <a:effectLst>
                    <a:outerShdw blurRad="38100" dist="38100" dir="2700000" algn="tl">
                      <a:srgbClr val="000000">
                        <a:alpha val="43137"/>
                      </a:srgbClr>
                    </a:outerShdw>
                  </a:effectLst>
                  <a:latin typeface="Trebuchet MS" pitchFamily="34" charset="0"/>
                </a:rPr>
                <a:t>Stream-0072</a:t>
              </a:r>
            </a:p>
            <a:p>
              <a:pPr lvl="0" algn="ctr"/>
              <a:r>
                <a:rPr lang="en-US" sz="1000" dirty="0" smtClean="0">
                  <a:solidFill>
                    <a:srgbClr val="FFFFFF"/>
                  </a:solidFill>
                  <a:effectLst>
                    <a:outerShdw blurRad="38100" dist="38100" dir="2700000" algn="tl">
                      <a:srgbClr val="000000">
                        <a:alpha val="43137"/>
                      </a:srgbClr>
                    </a:outerShdw>
                  </a:effectLst>
                  <a:latin typeface="Trebuchet MS" pitchFamily="34" charset="0"/>
                </a:rPr>
                <a:t>Stream-0073</a:t>
              </a:r>
            </a:p>
            <a:p>
              <a:pPr lvl="0" algn="ctr"/>
              <a:r>
                <a:rPr lang="en-US" sz="1000" dirty="0" smtClean="0">
                  <a:solidFill>
                    <a:srgbClr val="FFFFFF"/>
                  </a:solidFill>
                  <a:effectLst>
                    <a:outerShdw blurRad="38100" dist="38100" dir="2700000" algn="tl">
                      <a:srgbClr val="000000">
                        <a:alpha val="43137"/>
                      </a:srgbClr>
                    </a:outerShdw>
                  </a:effectLst>
                  <a:latin typeface="Trebuchet MS" pitchFamily="34" charset="0"/>
                </a:rPr>
                <a:t>Stream-0074</a:t>
              </a:r>
            </a:p>
            <a:p>
              <a:pPr lvl="0" algn="ctr"/>
              <a:r>
                <a:rPr lang="en-US" sz="1000" dirty="0" smtClean="0">
                  <a:solidFill>
                    <a:srgbClr val="FFFFFF"/>
                  </a:solidFill>
                  <a:effectLst>
                    <a:outerShdw blurRad="38100" dist="38100" dir="2700000" algn="tl">
                      <a:srgbClr val="000000">
                        <a:alpha val="43137"/>
                      </a:srgbClr>
                    </a:outerShdw>
                  </a:effectLst>
                  <a:latin typeface="Trebuchet MS" pitchFamily="34" charset="0"/>
                </a:rPr>
                <a:t>Stream-0076</a:t>
              </a:r>
            </a:p>
            <a:p>
              <a:pPr lvl="0" algn="ctr"/>
              <a:r>
                <a:rPr lang="en-US" sz="1000" dirty="0" smtClean="0">
                  <a:solidFill>
                    <a:srgbClr val="FFFFFF"/>
                  </a:solidFill>
                  <a:effectLst>
                    <a:outerShdw blurRad="38100" dist="38100" dir="2700000" algn="tl">
                      <a:srgbClr val="000000">
                        <a:alpha val="43137"/>
                      </a:srgbClr>
                    </a:outerShdw>
                  </a:effectLst>
                  <a:latin typeface="Trebuchet MS" pitchFamily="34" charset="0"/>
                </a:rPr>
                <a:t>Stream-0077</a:t>
              </a:r>
            </a:p>
            <a:p>
              <a:pPr lvl="0" algn="ctr"/>
              <a:r>
                <a:rPr lang="en-US" sz="1000" dirty="0" smtClean="0">
                  <a:solidFill>
                    <a:srgbClr val="FFFFFF"/>
                  </a:solidFill>
                  <a:effectLst>
                    <a:outerShdw blurRad="38100" dist="38100" dir="2700000" algn="tl">
                      <a:srgbClr val="000000">
                        <a:alpha val="43137"/>
                      </a:srgbClr>
                    </a:outerShdw>
                  </a:effectLst>
                  <a:latin typeface="Trebuchet MS" pitchFamily="34" charset="0"/>
                </a:rPr>
                <a:t>Stream-0078</a:t>
              </a:r>
            </a:p>
            <a:p>
              <a:pPr lvl="0" algn="ctr"/>
              <a:r>
                <a:rPr lang="en-US" sz="1000" dirty="0" smtClean="0">
                  <a:solidFill>
                    <a:srgbClr val="FFFFFF"/>
                  </a:solidFill>
                  <a:effectLst>
                    <a:outerShdw blurRad="38100" dist="38100" dir="2700000" algn="tl">
                      <a:srgbClr val="000000">
                        <a:alpha val="43137"/>
                      </a:srgbClr>
                    </a:outerShdw>
                  </a:effectLst>
                  <a:latin typeface="Trebuchet MS" pitchFamily="34" charset="0"/>
                </a:rPr>
                <a:t>Stream-0079</a:t>
              </a:r>
            </a:p>
            <a:p>
              <a:pPr lvl="0" algn="ctr"/>
              <a:r>
                <a:rPr lang="en-US" sz="1000" dirty="0" smtClean="0">
                  <a:solidFill>
                    <a:srgbClr val="FFFFFF"/>
                  </a:solidFill>
                  <a:effectLst>
                    <a:outerShdw blurRad="38100" dist="38100" dir="2700000" algn="tl">
                      <a:srgbClr val="000000">
                        <a:alpha val="43137"/>
                      </a:srgbClr>
                    </a:outerShdw>
                  </a:effectLst>
                  <a:latin typeface="Trebuchet MS" pitchFamily="34" charset="0"/>
                </a:rPr>
                <a:t>Stream-0080</a:t>
              </a:r>
            </a:p>
            <a:p>
              <a:pPr lvl="0" algn="ctr"/>
              <a:r>
                <a:rPr lang="en-US" sz="1000" dirty="0" smtClean="0">
                  <a:solidFill>
                    <a:srgbClr val="FFFFFF"/>
                  </a:solidFill>
                  <a:effectLst>
                    <a:outerShdw blurRad="38100" dist="38100" dir="2700000" algn="tl">
                      <a:srgbClr val="000000">
                        <a:alpha val="43137"/>
                      </a:srgbClr>
                    </a:outerShdw>
                  </a:effectLst>
                  <a:latin typeface="Trebuchet MS" pitchFamily="34" charset="0"/>
                </a:rPr>
                <a:t>Stream-0081</a:t>
              </a:r>
            </a:p>
          </p:txBody>
        </p:sp>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Logo Types</a:t>
            </a:r>
            <a:endParaRPr lang="en-US" dirty="0"/>
          </a:p>
        </p:txBody>
      </p:sp>
      <p:sp>
        <p:nvSpPr>
          <p:cNvPr id="3" name="Content Placeholder 2"/>
          <p:cNvSpPr>
            <a:spLocks noGrp="1"/>
          </p:cNvSpPr>
          <p:nvPr>
            <p:ph idx="1"/>
          </p:nvPr>
        </p:nvSpPr>
        <p:spPr>
          <a:xfrm>
            <a:off x="4548752" y="1414464"/>
            <a:ext cx="1789525" cy="555013"/>
          </a:xfrm>
        </p:spPr>
        <p:txBody>
          <a:bodyPr/>
          <a:lstStyle/>
          <a:p>
            <a:r>
              <a:rPr lang="en-US" smtClean="0"/>
              <a:t>System</a:t>
            </a:r>
          </a:p>
          <a:p>
            <a:endParaRPr lang="en-US" dirty="0" smtClean="0"/>
          </a:p>
        </p:txBody>
      </p:sp>
      <p:sp>
        <p:nvSpPr>
          <p:cNvPr id="5" name="TextBox 4"/>
          <p:cNvSpPr txBox="1"/>
          <p:nvPr/>
        </p:nvSpPr>
        <p:spPr>
          <a:xfrm>
            <a:off x="6152827" y="1883044"/>
            <a:ext cx="1379349" cy="523220"/>
          </a:xfrm>
          <a:prstGeom prst="rect">
            <a:avLst/>
          </a:prstGeom>
          <a:noFill/>
        </p:spPr>
        <p:txBody>
          <a:bodyPr wrap="square" rtlCol="0">
            <a:spAutoFit/>
          </a:bodyPr>
          <a:lstStyle/>
          <a:p>
            <a:r>
              <a:rPr lang="en-US" sz="2800" spc="-125" dirty="0" smtClean="0">
                <a:ln w="3175">
                  <a:noFill/>
                </a:ln>
                <a:gradFill>
                  <a:gsLst>
                    <a:gs pos="28000">
                      <a:schemeClr val="accent6">
                        <a:lumMod val="40000"/>
                        <a:lumOff val="60000"/>
                      </a:schemeClr>
                    </a:gs>
                    <a:gs pos="48000">
                      <a:schemeClr val="accent6">
                        <a:lumMod val="40000"/>
                        <a:lumOff val="60000"/>
                      </a:schemeClr>
                    </a:gs>
                  </a:gsLst>
                  <a:lin ang="5400000" scaled="1"/>
                </a:gradFill>
                <a:effectLst>
                  <a:outerShdw blurRad="88900" dist="12700" dir="2700000" algn="tl" rotWithShape="0">
                    <a:prstClr val="black"/>
                  </a:outerShdw>
                </a:effectLst>
                <a:latin typeface="Trebuchet MS" pitchFamily="34" charset="0"/>
                <a:cs typeface="Arial" charset="0"/>
              </a:rPr>
              <a:t>OEM</a:t>
            </a:r>
          </a:p>
        </p:txBody>
      </p:sp>
      <p:sp>
        <p:nvSpPr>
          <p:cNvPr id="6" name="TextBox 5"/>
          <p:cNvSpPr txBox="1"/>
          <p:nvPr/>
        </p:nvSpPr>
        <p:spPr>
          <a:xfrm>
            <a:off x="6183824" y="3029919"/>
            <a:ext cx="1348352" cy="523220"/>
          </a:xfrm>
          <a:prstGeom prst="rect">
            <a:avLst/>
          </a:prstGeom>
          <a:noFill/>
        </p:spPr>
        <p:txBody>
          <a:bodyPr wrap="square" rtlCol="0">
            <a:spAutoFit/>
          </a:bodyPr>
          <a:lstStyle/>
          <a:p>
            <a:r>
              <a:rPr lang="en-US" sz="2800" spc="-125" dirty="0" smtClean="0">
                <a:ln w="3175">
                  <a:noFill/>
                </a:ln>
                <a:gradFill>
                  <a:gsLst>
                    <a:gs pos="28000">
                      <a:schemeClr val="accent6">
                        <a:lumMod val="40000"/>
                        <a:lumOff val="60000"/>
                      </a:schemeClr>
                    </a:gs>
                    <a:gs pos="48000">
                      <a:schemeClr val="accent6">
                        <a:lumMod val="40000"/>
                        <a:lumOff val="60000"/>
                      </a:schemeClr>
                    </a:gs>
                  </a:gsLst>
                  <a:lin ang="5400000" scaled="1"/>
                </a:gradFill>
                <a:effectLst>
                  <a:outerShdw blurRad="88900" dist="12700" dir="2700000" algn="tl" rotWithShape="0">
                    <a:prstClr val="black"/>
                  </a:outerShdw>
                </a:effectLst>
                <a:latin typeface="Trebuchet MS" pitchFamily="34" charset="0"/>
                <a:cs typeface="Arial" charset="0"/>
              </a:rPr>
              <a:t>Retail</a:t>
            </a:r>
          </a:p>
        </p:txBody>
      </p:sp>
      <p:sp>
        <p:nvSpPr>
          <p:cNvPr id="7" name="TextBox 6"/>
          <p:cNvSpPr txBox="1"/>
          <p:nvPr/>
        </p:nvSpPr>
        <p:spPr>
          <a:xfrm>
            <a:off x="6196084" y="3493711"/>
            <a:ext cx="2743199" cy="523220"/>
          </a:xfrm>
          <a:prstGeom prst="rect">
            <a:avLst/>
          </a:prstGeom>
          <a:noFill/>
        </p:spPr>
        <p:txBody>
          <a:bodyPr wrap="square" rtlCol="0">
            <a:spAutoFit/>
          </a:bodyPr>
          <a:lstStyle/>
          <a:p>
            <a:r>
              <a:rPr lang="en-US" sz="2800" spc="-125" dirty="0" smtClean="0">
                <a:ln w="3175">
                  <a:noFill/>
                </a:ln>
                <a:gradFill>
                  <a:gsLst>
                    <a:gs pos="28000">
                      <a:schemeClr val="accent6">
                        <a:lumMod val="40000"/>
                        <a:lumOff val="60000"/>
                      </a:schemeClr>
                    </a:gs>
                    <a:gs pos="48000">
                      <a:schemeClr val="accent6">
                        <a:lumMod val="40000"/>
                        <a:lumOff val="60000"/>
                      </a:schemeClr>
                    </a:gs>
                  </a:gsLst>
                  <a:lin ang="5400000" scaled="1"/>
                </a:gradFill>
                <a:effectLst>
                  <a:outerShdw blurRad="88900" dist="12700" dir="2700000" algn="tl" rotWithShape="0">
                    <a:prstClr val="black"/>
                  </a:outerShdw>
                </a:effectLst>
                <a:latin typeface="Trebuchet MS" pitchFamily="34" charset="0"/>
                <a:cs typeface="Arial" charset="0"/>
              </a:rPr>
              <a:t>Windows update</a:t>
            </a:r>
          </a:p>
        </p:txBody>
      </p:sp>
      <p:sp>
        <p:nvSpPr>
          <p:cNvPr id="8" name="Content Placeholder 2"/>
          <p:cNvSpPr txBox="1">
            <a:spLocks/>
          </p:cNvSpPr>
          <p:nvPr/>
        </p:nvSpPr>
        <p:spPr bwMode="auto">
          <a:xfrm>
            <a:off x="4544842" y="2621940"/>
            <a:ext cx="1785617" cy="10679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sz="3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Device</a:t>
            </a: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endParaRPr kumimoji="0" lang="en-US" sz="33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pic>
        <p:nvPicPr>
          <p:cNvPr id="1026" name="Picture 2" descr="\\eventsql\dvd\Online_ART\DVD_ART34\Logos\Windows Vista\Windows Vista button.png"/>
          <p:cNvPicPr>
            <a:picLocks noChangeAspect="1" noChangeArrowheads="1"/>
          </p:cNvPicPr>
          <p:nvPr/>
        </p:nvPicPr>
        <p:blipFill>
          <a:blip r:embed="rId4"/>
          <a:srcRect/>
          <a:stretch>
            <a:fillRect/>
          </a:stretch>
        </p:blipFill>
        <p:spPr bwMode="auto">
          <a:xfrm>
            <a:off x="932770" y="1779641"/>
            <a:ext cx="2920215" cy="291437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Logo Your TV Solution?</a:t>
            </a:r>
            <a:endParaRPr lang="en-US" dirty="0"/>
          </a:p>
        </p:txBody>
      </p:sp>
      <p:sp>
        <p:nvSpPr>
          <p:cNvPr id="3" name="Content Placeholder 2"/>
          <p:cNvSpPr>
            <a:spLocks noGrp="1"/>
          </p:cNvSpPr>
          <p:nvPr>
            <p:ph idx="1"/>
          </p:nvPr>
        </p:nvSpPr>
        <p:spPr/>
        <p:txBody>
          <a:bodyPr/>
          <a:lstStyle/>
          <a:p>
            <a:r>
              <a:rPr lang="en-US" dirty="0" smtClean="0"/>
              <a:t>Lower your support costs</a:t>
            </a:r>
          </a:p>
          <a:p>
            <a:r>
              <a:rPr lang="en-US" dirty="0" smtClean="0"/>
              <a:t>Increase end user satisfaction</a:t>
            </a:r>
          </a:p>
          <a:p>
            <a:pPr lvl="1"/>
            <a:r>
              <a:rPr lang="en-US" dirty="0" smtClean="0"/>
              <a:t>A retail card works out of the box</a:t>
            </a:r>
          </a:p>
          <a:p>
            <a:r>
              <a:rPr lang="en-US" dirty="0" smtClean="0"/>
              <a:t>Logos help grow the ecosystem and increase its health</a:t>
            </a:r>
          </a:p>
          <a:p>
            <a:pPr lvl="1"/>
            <a:endParaRPr lang="en-US" dirty="0" smtClean="0"/>
          </a:p>
        </p:txBody>
      </p:sp>
      <p:sp>
        <p:nvSpPr>
          <p:cNvPr id="6" name="TextBox 5"/>
          <p:cNvSpPr txBox="1"/>
          <p:nvPr/>
        </p:nvSpPr>
        <p:spPr>
          <a:xfrm>
            <a:off x="1008186" y="4488267"/>
            <a:ext cx="7262358" cy="1538883"/>
          </a:xfrm>
          <a:prstGeom prst="rect">
            <a:avLst/>
          </a:prstGeom>
          <a:noFill/>
        </p:spPr>
        <p:txBody>
          <a:bodyPr wrap="square" rtlCol="0">
            <a:spAutoFit/>
          </a:bodyPr>
          <a:lstStyle/>
          <a:p>
            <a:pPr algn="ctr"/>
            <a:r>
              <a:rPr lang="en-US" sz="3300" spc="-125" dirty="0" smtClean="0">
                <a:ln w="3175">
                  <a:noFill/>
                </a:ln>
                <a:gradFill>
                  <a:gsLst>
                    <a:gs pos="28000">
                      <a:schemeClr val="accent6">
                        <a:lumMod val="40000"/>
                        <a:lumOff val="60000"/>
                      </a:schemeClr>
                    </a:gs>
                    <a:gs pos="48000">
                      <a:schemeClr val="accent6">
                        <a:lumMod val="40000"/>
                        <a:lumOff val="60000"/>
                      </a:schemeClr>
                    </a:gs>
                  </a:gsLst>
                  <a:lin ang="5400000" scaled="1"/>
                </a:gradFill>
                <a:effectLst>
                  <a:outerShdw blurRad="88900" dist="12700" dir="2700000" algn="tl" rotWithShape="0">
                    <a:prstClr val="black"/>
                  </a:outerShdw>
                </a:effectLst>
                <a:latin typeface="Trebuchet MS" pitchFamily="34" charset="0"/>
                <a:cs typeface="Arial" charset="0"/>
              </a:rPr>
              <a:t>869 tuner and remote logos granted since January 2006!</a:t>
            </a:r>
          </a:p>
          <a:p>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err="1" smtClean="0"/>
              <a:t>Logopoint</a:t>
            </a:r>
            <a:r>
              <a:rPr smtClean="0"/>
              <a:t/>
            </a:r>
            <a:br>
              <a:rPr smtClean="0"/>
            </a:br>
            <a:r>
              <a:rPr sz="3600" smtClean="0">
                <a:solidFill>
                  <a:schemeClr val="accent1"/>
                </a:solidFill>
              </a:rPr>
              <a:t>A means to jointly develop standards</a:t>
            </a:r>
            <a:endParaRPr lang="en-US" dirty="0">
              <a:solidFill>
                <a:schemeClr val="accent1"/>
              </a:solidFill>
            </a:endParaRPr>
          </a:p>
        </p:txBody>
      </p:sp>
      <p:sp>
        <p:nvSpPr>
          <p:cNvPr id="3" name="Content Placeholder 2"/>
          <p:cNvSpPr>
            <a:spLocks noGrp="1"/>
          </p:cNvSpPr>
          <p:nvPr>
            <p:ph idx="1"/>
          </p:nvPr>
        </p:nvSpPr>
        <p:spPr>
          <a:xfrm>
            <a:off x="382588" y="1901825"/>
            <a:ext cx="8380412" cy="2369879"/>
          </a:xfrm>
        </p:spPr>
        <p:txBody>
          <a:bodyPr/>
          <a:lstStyle/>
          <a:p>
            <a:r>
              <a:rPr lang="en-US" dirty="0" smtClean="0"/>
              <a:t>Ideas are generated</a:t>
            </a:r>
          </a:p>
          <a:p>
            <a:r>
              <a:rPr lang="en-US" dirty="0" smtClean="0"/>
              <a:t>New requirements are published</a:t>
            </a:r>
          </a:p>
          <a:p>
            <a:r>
              <a:rPr lang="en-US" dirty="0" smtClean="0"/>
              <a:t>Feedback from industry is </a:t>
            </a:r>
            <a:br>
              <a:rPr lang="en-US" dirty="0" smtClean="0"/>
            </a:br>
            <a:r>
              <a:rPr lang="en-US" dirty="0" smtClean="0"/>
              <a:t>reviewed weekly</a:t>
            </a:r>
          </a:p>
          <a:p>
            <a:r>
              <a:rPr lang="en-US" dirty="0" smtClean="0"/>
              <a:t>Preview content is implemented </a:t>
            </a:r>
            <a:br>
              <a:rPr lang="en-US" dirty="0" smtClean="0"/>
            </a:br>
            <a:r>
              <a:rPr lang="en-US" dirty="0" smtClean="0"/>
              <a:t>and shipped</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Logoable Broadcast Standards </a:t>
            </a:r>
            <a:endParaRPr lang="en-US" dirty="0"/>
          </a:p>
        </p:txBody>
      </p:sp>
      <p:cxnSp>
        <p:nvCxnSpPr>
          <p:cNvPr id="31" name="Straight Connector 30"/>
          <p:cNvCxnSpPr/>
          <p:nvPr/>
        </p:nvCxnSpPr>
        <p:spPr bwMode="auto">
          <a:xfrm rot="16200000" flipH="1">
            <a:off x="2438512" y="3670788"/>
            <a:ext cx="3921369" cy="879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grpSp>
        <p:nvGrpSpPr>
          <p:cNvPr id="3" name="Group 48"/>
          <p:cNvGrpSpPr/>
          <p:nvPr/>
        </p:nvGrpSpPr>
        <p:grpSpPr>
          <a:xfrm>
            <a:off x="616925" y="1340827"/>
            <a:ext cx="3077535" cy="3726471"/>
            <a:chOff x="616925" y="1340827"/>
            <a:chExt cx="3077535" cy="3726471"/>
          </a:xfrm>
        </p:grpSpPr>
        <p:grpSp>
          <p:nvGrpSpPr>
            <p:cNvPr id="4" name="Group 36"/>
            <p:cNvGrpSpPr/>
            <p:nvPr/>
          </p:nvGrpSpPr>
          <p:grpSpPr>
            <a:xfrm>
              <a:off x="616925" y="2281604"/>
              <a:ext cx="3077535" cy="2785694"/>
              <a:chOff x="1003787" y="2439866"/>
              <a:chExt cx="3077535" cy="2785694"/>
            </a:xfrm>
          </p:grpSpPr>
          <p:sp>
            <p:nvSpPr>
              <p:cNvPr id="12" name="Rounded Rectangle 11"/>
              <p:cNvSpPr/>
              <p:nvPr/>
            </p:nvSpPr>
            <p:spPr bwMode="auto">
              <a:xfrm>
                <a:off x="2809142" y="2439866"/>
                <a:ext cx="1272180" cy="48357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NTSC_M_J</a:t>
                </a:r>
              </a:p>
            </p:txBody>
          </p:sp>
          <p:sp>
            <p:nvSpPr>
              <p:cNvPr id="22" name="Rounded Rectangle 21"/>
              <p:cNvSpPr/>
              <p:nvPr/>
            </p:nvSpPr>
            <p:spPr bwMode="auto">
              <a:xfrm>
                <a:off x="1003787" y="2439866"/>
                <a:ext cx="1272180" cy="48357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ATSC</a:t>
                </a:r>
              </a:p>
            </p:txBody>
          </p:sp>
          <p:sp>
            <p:nvSpPr>
              <p:cNvPr id="23" name="Rounded Rectangle 22"/>
              <p:cNvSpPr/>
              <p:nvPr/>
            </p:nvSpPr>
            <p:spPr bwMode="auto">
              <a:xfrm>
                <a:off x="1003787" y="4741983"/>
                <a:ext cx="1272180" cy="48357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NTSC</a:t>
                </a:r>
              </a:p>
            </p:txBody>
          </p:sp>
          <p:sp>
            <p:nvSpPr>
              <p:cNvPr id="20" name="Rounded Rectangle 19"/>
              <p:cNvSpPr/>
              <p:nvPr/>
            </p:nvSpPr>
            <p:spPr bwMode="auto">
              <a:xfrm>
                <a:off x="2809142" y="3974610"/>
                <a:ext cx="1272180" cy="48357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SECAM</a:t>
                </a:r>
              </a:p>
            </p:txBody>
          </p:sp>
          <p:sp>
            <p:nvSpPr>
              <p:cNvPr id="24" name="Rounded Rectangle 23"/>
              <p:cNvSpPr/>
              <p:nvPr/>
            </p:nvSpPr>
            <p:spPr bwMode="auto">
              <a:xfrm>
                <a:off x="1003787" y="3974610"/>
                <a:ext cx="1272180" cy="48357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ISDB-T</a:t>
                </a:r>
              </a:p>
            </p:txBody>
          </p:sp>
          <p:sp>
            <p:nvSpPr>
              <p:cNvPr id="21" name="Rounded Rectangle 20"/>
              <p:cNvSpPr/>
              <p:nvPr/>
            </p:nvSpPr>
            <p:spPr bwMode="auto">
              <a:xfrm>
                <a:off x="2809142" y="3207238"/>
                <a:ext cx="1272180" cy="48357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PAL</a:t>
                </a:r>
              </a:p>
            </p:txBody>
          </p:sp>
          <p:sp>
            <p:nvSpPr>
              <p:cNvPr id="25" name="Rounded Rectangle 24"/>
              <p:cNvSpPr/>
              <p:nvPr/>
            </p:nvSpPr>
            <p:spPr bwMode="auto">
              <a:xfrm>
                <a:off x="1003787" y="3207238"/>
                <a:ext cx="1272180" cy="48357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DVB-T</a:t>
                </a:r>
              </a:p>
            </p:txBody>
          </p:sp>
        </p:grpSp>
        <p:sp>
          <p:nvSpPr>
            <p:cNvPr id="32" name="TextBox 31"/>
            <p:cNvSpPr txBox="1"/>
            <p:nvPr/>
          </p:nvSpPr>
          <p:spPr>
            <a:xfrm>
              <a:off x="933562" y="1340827"/>
              <a:ext cx="2444261" cy="523220"/>
            </a:xfrm>
            <a:prstGeom prst="rect">
              <a:avLst/>
            </a:prstGeom>
            <a:noFill/>
          </p:spPr>
          <p:txBody>
            <a:bodyPr wrap="square" rtlCol="0">
              <a:spAutoFit/>
            </a:bodyPr>
            <a:lstStyle/>
            <a:p>
              <a:pPr algn="ctr"/>
              <a:r>
                <a:rPr lang="en-US" sz="2800" dirty="0" smtClean="0">
                  <a:solidFill>
                    <a:schemeClr val="tx1"/>
                  </a:solidFill>
                  <a:effectLst>
                    <a:outerShdw blurRad="38100" dist="38100" dir="2700000" algn="tl">
                      <a:srgbClr val="000000">
                        <a:alpha val="43137"/>
                      </a:srgbClr>
                    </a:outerShdw>
                  </a:effectLst>
                  <a:latin typeface="Trebuchet MS" pitchFamily="34" charset="0"/>
                </a:rPr>
                <a:t>Available now</a:t>
              </a:r>
            </a:p>
          </p:txBody>
        </p:sp>
      </p:grpSp>
      <p:grpSp>
        <p:nvGrpSpPr>
          <p:cNvPr id="5" name="Group 47"/>
          <p:cNvGrpSpPr/>
          <p:nvPr/>
        </p:nvGrpSpPr>
        <p:grpSpPr>
          <a:xfrm>
            <a:off x="4747845" y="1340827"/>
            <a:ext cx="3912577" cy="2191726"/>
            <a:chOff x="3710353" y="2469173"/>
            <a:chExt cx="3912577" cy="2191726"/>
          </a:xfrm>
        </p:grpSpPr>
        <p:grpSp>
          <p:nvGrpSpPr>
            <p:cNvPr id="6" name="Group 38"/>
            <p:cNvGrpSpPr/>
            <p:nvPr/>
          </p:nvGrpSpPr>
          <p:grpSpPr>
            <a:xfrm>
              <a:off x="4066441" y="3409950"/>
              <a:ext cx="3077535" cy="1250949"/>
              <a:chOff x="1003787" y="2439866"/>
              <a:chExt cx="3077535" cy="1250949"/>
            </a:xfrm>
          </p:grpSpPr>
          <p:sp>
            <p:nvSpPr>
              <p:cNvPr id="40" name="Rounded Rectangle 39"/>
              <p:cNvSpPr/>
              <p:nvPr/>
            </p:nvSpPr>
            <p:spPr bwMode="auto">
              <a:xfrm>
                <a:off x="2809142" y="2439866"/>
                <a:ext cx="1272180" cy="483577"/>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ISDB-S</a:t>
                </a:r>
              </a:p>
            </p:txBody>
          </p:sp>
          <p:sp>
            <p:nvSpPr>
              <p:cNvPr id="41" name="Rounded Rectangle 40"/>
              <p:cNvSpPr/>
              <p:nvPr/>
            </p:nvSpPr>
            <p:spPr bwMode="auto">
              <a:xfrm>
                <a:off x="1003787" y="2439866"/>
                <a:ext cx="1272180" cy="483577"/>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DVB-C</a:t>
                </a:r>
              </a:p>
            </p:txBody>
          </p:sp>
          <p:sp>
            <p:nvSpPr>
              <p:cNvPr id="45" name="Rounded Rectangle 44"/>
              <p:cNvSpPr/>
              <p:nvPr/>
            </p:nvSpPr>
            <p:spPr bwMode="auto">
              <a:xfrm>
                <a:off x="2809142" y="3207238"/>
                <a:ext cx="1272180" cy="483577"/>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QAM</a:t>
                </a:r>
              </a:p>
            </p:txBody>
          </p:sp>
          <p:sp>
            <p:nvSpPr>
              <p:cNvPr id="46" name="Rounded Rectangle 45"/>
              <p:cNvSpPr/>
              <p:nvPr/>
            </p:nvSpPr>
            <p:spPr bwMode="auto">
              <a:xfrm>
                <a:off x="1003787" y="3207238"/>
                <a:ext cx="1272180" cy="483577"/>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DVB-S</a:t>
                </a:r>
              </a:p>
            </p:txBody>
          </p:sp>
        </p:grpSp>
        <p:sp>
          <p:nvSpPr>
            <p:cNvPr id="47" name="TextBox 46"/>
            <p:cNvSpPr txBox="1"/>
            <p:nvPr/>
          </p:nvSpPr>
          <p:spPr>
            <a:xfrm>
              <a:off x="3710353" y="2469173"/>
              <a:ext cx="3912577" cy="523220"/>
            </a:xfrm>
            <a:prstGeom prst="rect">
              <a:avLst/>
            </a:prstGeom>
            <a:noFill/>
          </p:spPr>
          <p:txBody>
            <a:bodyPr wrap="square" rtlCol="0">
              <a:spAutoFit/>
            </a:bodyPr>
            <a:lstStyle/>
            <a:p>
              <a:pPr algn="ctr"/>
              <a:r>
                <a:rPr lang="en-US" sz="2800" dirty="0" smtClean="0">
                  <a:solidFill>
                    <a:schemeClr val="tx1"/>
                  </a:solidFill>
                  <a:effectLst>
                    <a:outerShdw blurRad="38100" dist="38100" dir="2700000" algn="tl">
                      <a:srgbClr val="000000">
                        <a:alpha val="43137"/>
                      </a:srgbClr>
                    </a:outerShdw>
                  </a:effectLst>
                  <a:latin typeface="Trebuchet MS" pitchFamily="34" charset="0"/>
                </a:rPr>
                <a:t>Added to next Logo Kit</a:t>
              </a:r>
            </a:p>
          </p:txBody>
        </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Preview Content</a:t>
            </a:r>
            <a:endParaRPr lang="en-US" dirty="0"/>
          </a:p>
        </p:txBody>
      </p:sp>
      <p:sp>
        <p:nvSpPr>
          <p:cNvPr id="3" name="Content Placeholder 2"/>
          <p:cNvSpPr>
            <a:spLocks noGrp="1"/>
          </p:cNvSpPr>
          <p:nvPr>
            <p:ph idx="1"/>
          </p:nvPr>
        </p:nvSpPr>
        <p:spPr>
          <a:xfrm>
            <a:off x="382588" y="1414464"/>
            <a:ext cx="8380412" cy="4838248"/>
          </a:xfrm>
        </p:spPr>
        <p:txBody>
          <a:bodyPr/>
          <a:lstStyle/>
          <a:p>
            <a:r>
              <a:rPr lang="en-US" sz="3200" dirty="0" smtClean="0"/>
              <a:t>Jointly developed with partners</a:t>
            </a:r>
          </a:p>
          <a:p>
            <a:r>
              <a:rPr lang="en-US" sz="3200" dirty="0" smtClean="0"/>
              <a:t>In the next release of the Windows Logo Kit</a:t>
            </a:r>
          </a:p>
          <a:p>
            <a:r>
              <a:rPr lang="en-US" sz="3200" dirty="0" smtClean="0"/>
              <a:t>Includes</a:t>
            </a:r>
          </a:p>
          <a:p>
            <a:pPr lvl="1"/>
            <a:r>
              <a:rPr lang="en-US" sz="2800" dirty="0" smtClean="0"/>
              <a:t>PBDA</a:t>
            </a:r>
          </a:p>
          <a:p>
            <a:pPr lvl="1"/>
            <a:r>
              <a:rPr lang="en-US" sz="2800" dirty="0" smtClean="0"/>
              <a:t>Resume from hibernate</a:t>
            </a:r>
          </a:p>
          <a:p>
            <a:pPr lvl="1"/>
            <a:r>
              <a:rPr lang="en-US" sz="2800" dirty="0" smtClean="0"/>
              <a:t>Uptime</a:t>
            </a:r>
          </a:p>
          <a:p>
            <a:pPr lvl="1"/>
            <a:r>
              <a:rPr lang="en-US" sz="2800" dirty="0" smtClean="0"/>
              <a:t>Multiple channel changes</a:t>
            </a:r>
          </a:p>
          <a:p>
            <a:pPr lvl="1"/>
            <a:r>
              <a:rPr lang="en-US" sz="2800" dirty="0" smtClean="0"/>
              <a:t>Hybrid and combo implementation and runtime</a:t>
            </a:r>
          </a:p>
          <a:p>
            <a:pPr lvl="1"/>
            <a:r>
              <a:rPr lang="en-US" sz="2800" smtClean="0"/>
              <a:t>Device surprise-removal</a:t>
            </a:r>
            <a:endParaRPr lang="en-US" sz="2800"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Tuner Logo Troubleshooting</a:t>
            </a:r>
            <a:br>
              <a:rPr lang="en-US" dirty="0" smtClean="0"/>
            </a:br>
            <a:r>
              <a:rPr lang="en-US" sz="3600" dirty="0" smtClean="0">
                <a:solidFill>
                  <a:schemeClr val="accent1"/>
                </a:solidFill>
              </a:rPr>
              <a:t>New tools for the logo kit</a:t>
            </a:r>
            <a:endParaRPr lang="en-US" dirty="0">
              <a:solidFill>
                <a:schemeClr val="accent1"/>
              </a:solidFill>
            </a:endParaRPr>
          </a:p>
        </p:txBody>
      </p:sp>
      <p:sp>
        <p:nvSpPr>
          <p:cNvPr id="3" name="Content Placeholder 2"/>
          <p:cNvSpPr>
            <a:spLocks noGrp="1"/>
          </p:cNvSpPr>
          <p:nvPr>
            <p:ph idx="1"/>
          </p:nvPr>
        </p:nvSpPr>
        <p:spPr>
          <a:xfrm>
            <a:off x="382588" y="1901825"/>
            <a:ext cx="8380412" cy="4001095"/>
          </a:xfrm>
        </p:spPr>
        <p:txBody>
          <a:bodyPr/>
          <a:lstStyle/>
          <a:p>
            <a:pPr marL="290513" indent="-290513"/>
            <a:r>
              <a:rPr lang="en-US" sz="2400" dirty="0" err="1" smtClean="0"/>
              <a:t>MCDiag</a:t>
            </a:r>
            <a:endParaRPr lang="en-US" sz="2400" dirty="0" smtClean="0"/>
          </a:p>
          <a:p>
            <a:pPr marL="512763" lvl="1" indent="-222250"/>
            <a:r>
              <a:rPr lang="en-US" sz="2000" dirty="0" smtClean="0"/>
              <a:t>Collects all logs in one file</a:t>
            </a:r>
          </a:p>
          <a:p>
            <a:pPr marL="692150" lvl="2" indent="-179388"/>
            <a:r>
              <a:rPr lang="en-US" sz="1800" dirty="0" smtClean="0"/>
              <a:t>Windows update download</a:t>
            </a:r>
          </a:p>
          <a:p>
            <a:pPr marL="692150" lvl="2" indent="-179388"/>
            <a:r>
              <a:rPr lang="en-US" sz="1800" dirty="0" smtClean="0"/>
              <a:t>Driver installation</a:t>
            </a:r>
          </a:p>
          <a:p>
            <a:pPr marL="692150" lvl="2" indent="-179388"/>
            <a:r>
              <a:rPr lang="en-US" sz="1800" dirty="0" smtClean="0"/>
              <a:t>TV tuner pipeline diagnostics</a:t>
            </a:r>
          </a:p>
          <a:p>
            <a:pPr marL="512763" lvl="1" indent="-222250"/>
            <a:r>
              <a:rPr lang="en-US" sz="2000" dirty="0" smtClean="0"/>
              <a:t>Rich system snapshot</a:t>
            </a:r>
          </a:p>
          <a:p>
            <a:pPr marL="692150" lvl="2" indent="-179388"/>
            <a:r>
              <a:rPr lang="en-US" sz="1800" dirty="0" smtClean="0"/>
              <a:t>Devices installed</a:t>
            </a:r>
          </a:p>
          <a:p>
            <a:pPr marL="290513" indent="-290513"/>
            <a:r>
              <a:rPr lang="en-US" sz="2400" dirty="0" smtClean="0"/>
              <a:t>Automated Windows TV test suite</a:t>
            </a:r>
          </a:p>
          <a:p>
            <a:pPr marL="512763" lvl="1" indent="-222250"/>
            <a:r>
              <a:rPr lang="en-US" sz="2000" dirty="0" smtClean="0"/>
              <a:t>Enable partners to reproduce issues found at Microsoft</a:t>
            </a:r>
          </a:p>
          <a:p>
            <a:pPr marL="512763" lvl="1" indent="-222250"/>
            <a:r>
              <a:rPr lang="en-US" sz="2000" dirty="0" smtClean="0"/>
              <a:t>Allow partners to supplement their existing test suites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Remote Control And IR Receiver Logo Updates</a:t>
            </a:r>
            <a:endParaRPr lang="en-US" dirty="0"/>
          </a:p>
        </p:txBody>
      </p:sp>
      <p:sp>
        <p:nvSpPr>
          <p:cNvPr id="3" name="Subtitle 2"/>
          <p:cNvSpPr>
            <a:spLocks noGrp="1"/>
          </p:cNvSpPr>
          <p:nvPr>
            <p:ph type="subTitle" idx="1"/>
          </p:nvPr>
        </p:nvSpPr>
        <p:spPr/>
        <p:txBody>
          <a:bodyPr/>
          <a:lstStyle/>
          <a:p>
            <a:r>
              <a:rPr lang="en-US" smtClean="0"/>
              <a:t>Mathew Bockus</a:t>
            </a:r>
          </a:p>
          <a:p>
            <a:r>
              <a:rPr lang="en-US" smtClean="0"/>
              <a:t>Program Manager</a:t>
            </a:r>
          </a:p>
          <a:p>
            <a:r>
              <a:rPr lang="en-US"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GRA-T600_mathewb_edkeith">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GRA-T600_mathewb_edkeith</Template>
  <TotalTime>0</TotalTime>
  <Words>1692</Words>
  <Application>Microsoft Office PowerPoint</Application>
  <PresentationFormat>On-screen Show (4:3)</PresentationFormat>
  <Paragraphs>233</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GRA-T600_mathewb_edkeith</vt:lpstr>
      <vt:lpstr>Slide 1</vt:lpstr>
      <vt:lpstr>Overview Of TV Tuner And Remote Control Logo Programs</vt:lpstr>
      <vt:lpstr>Logo Types</vt:lpstr>
      <vt:lpstr>Why Logo Your TV Solution?</vt:lpstr>
      <vt:lpstr>Logopoint A means to jointly develop standards</vt:lpstr>
      <vt:lpstr>Logoable Broadcast Standards </vt:lpstr>
      <vt:lpstr>New Preview Content</vt:lpstr>
      <vt:lpstr>Tuner Logo Troubleshooting New tools for the logo kit</vt:lpstr>
      <vt:lpstr>Remote Control And IR Receiver Logo Updates</vt:lpstr>
      <vt:lpstr>Focus Of Logo Changes Logo updates</vt:lpstr>
      <vt:lpstr>Remote Control Logo updates</vt:lpstr>
      <vt:lpstr>Remote Control  Test updates  </vt:lpstr>
      <vt:lpstr>IR Receiver Logo updates</vt:lpstr>
      <vt:lpstr>IR Receiver Test updates</vt:lpstr>
      <vt:lpstr>Receiver Logo Troubleshooting </vt:lpstr>
      <vt:lpstr>Remote Control/Receiver  Documentation</vt:lpstr>
      <vt:lpstr>Call To Action</vt:lpstr>
      <vt:lpstr>Additional Resources</vt:lpstr>
      <vt:lpstr>Additional Resources</vt:lpstr>
      <vt:lpstr>Please Complete A Session Evaluation Form Your input is important!</vt:lpstr>
      <vt:lpstr>Slide 21</vt:lpstr>
      <vt:lpstr>Logopoint IDs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2008-11-12T06:49:14Z</dcterms:created>
  <dcterms:modified xsi:type="dcterms:W3CDTF">2008-11-12T06:49:19Z</dcterms:modified>
</cp:coreProperties>
</file>