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4"/>
  </p:notesMasterIdLst>
  <p:handoutMasterIdLst>
    <p:handoutMasterId r:id="rId45"/>
  </p:handoutMasterIdLst>
  <p:sldIdLst>
    <p:sldId id="257" r:id="rId2"/>
    <p:sldId id="277" r:id="rId3"/>
    <p:sldId id="278" r:id="rId4"/>
    <p:sldId id="335" r:id="rId5"/>
    <p:sldId id="281" r:id="rId6"/>
    <p:sldId id="352" r:id="rId7"/>
    <p:sldId id="363" r:id="rId8"/>
    <p:sldId id="364" r:id="rId9"/>
    <p:sldId id="349" r:id="rId10"/>
    <p:sldId id="296" r:id="rId11"/>
    <p:sldId id="310" r:id="rId12"/>
    <p:sldId id="308" r:id="rId13"/>
    <p:sldId id="309" r:id="rId14"/>
    <p:sldId id="311" r:id="rId15"/>
    <p:sldId id="297" r:id="rId16"/>
    <p:sldId id="293" r:id="rId17"/>
    <p:sldId id="298" r:id="rId18"/>
    <p:sldId id="299" r:id="rId19"/>
    <p:sldId id="312" r:id="rId20"/>
    <p:sldId id="313" r:id="rId21"/>
    <p:sldId id="314" r:id="rId22"/>
    <p:sldId id="316" r:id="rId23"/>
    <p:sldId id="315" r:id="rId24"/>
    <p:sldId id="318" r:id="rId25"/>
    <p:sldId id="290" r:id="rId26"/>
    <p:sldId id="288" r:id="rId27"/>
    <p:sldId id="336" r:id="rId28"/>
    <p:sldId id="360" r:id="rId29"/>
    <p:sldId id="339" r:id="rId30"/>
    <p:sldId id="340" r:id="rId31"/>
    <p:sldId id="341" r:id="rId32"/>
    <p:sldId id="342" r:id="rId33"/>
    <p:sldId id="343" r:id="rId34"/>
    <p:sldId id="348" r:id="rId35"/>
    <p:sldId id="346" r:id="rId36"/>
    <p:sldId id="361" r:id="rId37"/>
    <p:sldId id="344" r:id="rId38"/>
    <p:sldId id="345" r:id="rId39"/>
    <p:sldId id="358" r:id="rId40"/>
    <p:sldId id="356" r:id="rId41"/>
    <p:sldId id="365" r:id="rId42"/>
    <p:sldId id="272" r:id="rId43"/>
  </p:sldIdLst>
  <p:sldSz cx="9144000" cy="6858000" type="screen4x3"/>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601" autoAdjust="0"/>
    <p:restoredTop sz="84146" autoAdjust="0"/>
  </p:normalViewPr>
  <p:slideViewPr>
    <p:cSldViewPr snapToGrid="0" showGuides="1">
      <p:cViewPr varScale="1">
        <p:scale>
          <a:sx n="105" d="100"/>
          <a:sy n="105" d="100"/>
        </p:scale>
        <p:origin x="-234" y="-78"/>
      </p:cViewPr>
      <p:guideLst>
        <p:guide orient="horz" pos="2160"/>
        <p:guide orient="horz" pos="146"/>
        <p:guide orient="horz" pos="4178"/>
        <p:guide orient="horz" pos="893"/>
        <p:guide orient="horz" pos="1198"/>
        <p:guide orient="horz" pos="1484"/>
        <p:guide pos="240"/>
        <p:guide pos="5520"/>
        <p:guide pos="2880"/>
        <p:guide pos="461"/>
      </p:guideLst>
    </p:cSldViewPr>
  </p:slideViewPr>
  <p:outlineViewPr>
    <p:cViewPr>
      <p:scale>
        <a:sx n="33" d="100"/>
        <a:sy n="33" d="100"/>
      </p:scale>
      <p:origin x="0" y="8538"/>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96" d="100"/>
          <a:sy n="96" d="100"/>
        </p:scale>
        <p:origin x="-360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pPr/>
              <a:t>11/11/2008</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pPr/>
              <a:t>‹#›</a:t>
            </a:fld>
            <a:endParaRPr lang="en-US"/>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11/11/2008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10:48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AutoNum type="arabicParenR"/>
            </a:pPr>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10:48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10:48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dirty="0"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dirty="0"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msdn.microsoft.com/en-us/library/bb895967.aspx"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http://blog.mediacentersandbox.co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mlicense.smdisp.net/wmdrmcompliance/default.asp"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microsoft.com/whdc/device/broadcast/bda/default.mspx"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hyperlink" Target="mailto:tvpbda@microsoft.com?subject=WinHEC%20Question" TargetMode="External"/><Relationship Id="rId5" Type="http://schemas.openxmlformats.org/officeDocument/2006/relationships/hyperlink" Target="http://www.microsoft.com/windows/windowsmedia/licensing/deviceportkit.aspx" TargetMode="External"/><Relationship Id="rId4" Type="http://schemas.openxmlformats.org/officeDocument/2006/relationships/hyperlink" Target="http://www.microsoft.com/windows/windowsmedia/forpros/default.mspx"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microsoft.com/whdc/device/broadcast/bda/default.mspx"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Tuner Messaging</a:t>
            </a:r>
            <a:endParaRPr lang="en-US" dirty="0">
              <a:latin typeface="Trebuchet MS" pitchFamily="34" charset="0"/>
            </a:endParaRPr>
          </a:p>
        </p:txBody>
      </p:sp>
      <p:sp>
        <p:nvSpPr>
          <p:cNvPr id="3" name="Text Placeholder 2"/>
          <p:cNvSpPr>
            <a:spLocks noGrp="1"/>
          </p:cNvSpPr>
          <p:nvPr>
            <p:ph idx="1"/>
          </p:nvPr>
        </p:nvSpPr>
        <p:spPr>
          <a:xfrm>
            <a:off x="382588" y="1414464"/>
            <a:ext cx="8380412" cy="4454040"/>
          </a:xfrm>
        </p:spPr>
        <p:txBody>
          <a:bodyPr/>
          <a:lstStyle/>
          <a:p>
            <a:pPr marL="457200" indent="-457200"/>
            <a:r>
              <a:rPr lang="en-US" sz="3200" dirty="0" smtClean="0"/>
              <a:t>Many tuners and operators </a:t>
            </a:r>
            <a:br>
              <a:rPr lang="en-US" sz="3200" dirty="0" smtClean="0"/>
            </a:br>
            <a:r>
              <a:rPr lang="en-US" sz="3200" dirty="0" smtClean="0"/>
              <a:t>require specific messaging to </a:t>
            </a:r>
            <a:br>
              <a:rPr lang="en-US" sz="3200" dirty="0" smtClean="0"/>
            </a:br>
            <a:r>
              <a:rPr lang="en-US" sz="3200" dirty="0" smtClean="0"/>
              <a:t>the Windows Media Center user</a:t>
            </a:r>
          </a:p>
          <a:p>
            <a:pPr marL="854075" lvl="1" indent="-396875"/>
            <a:r>
              <a:rPr lang="en-US" sz="2800" dirty="0" smtClean="0">
                <a:latin typeface="Trebuchet MS" pitchFamily="34" charset="0"/>
              </a:rPr>
              <a:t>Signal issues</a:t>
            </a:r>
          </a:p>
          <a:p>
            <a:pPr marL="854075" lvl="1" indent="-396875"/>
            <a:r>
              <a:rPr lang="en-US" sz="2800" dirty="0" smtClean="0">
                <a:latin typeface="Trebuchet MS" pitchFamily="34" charset="0"/>
              </a:rPr>
              <a:t>Tune failures</a:t>
            </a:r>
          </a:p>
          <a:p>
            <a:pPr marL="854075" lvl="1" indent="-396875"/>
            <a:r>
              <a:rPr lang="en-US" sz="2800" dirty="0" smtClean="0">
                <a:latin typeface="Trebuchet MS" pitchFamily="34" charset="0"/>
              </a:rPr>
              <a:t>Unsubscribed channels</a:t>
            </a:r>
          </a:p>
          <a:p>
            <a:pPr marL="457200" indent="-457200"/>
            <a:r>
              <a:rPr lang="en-US" dirty="0" smtClean="0">
                <a:latin typeface="Trebuchet MS" pitchFamily="34" charset="0"/>
              </a:rPr>
              <a:t>PBDA provides a robust architecture to deliver this localized information </a:t>
            </a:r>
            <a:br>
              <a:rPr lang="en-US" dirty="0" smtClean="0">
                <a:latin typeface="Trebuchet MS" pitchFamily="34" charset="0"/>
              </a:rPr>
            </a:br>
            <a:r>
              <a:rPr lang="en-US" dirty="0" smtClean="0">
                <a:latin typeface="Trebuchet MS" pitchFamily="34" charset="0"/>
              </a:rPr>
              <a:t>via MMIs</a:t>
            </a:r>
            <a:endParaRPr lang="en-US"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Trebuchet MS" pitchFamily="34" charset="0"/>
              </a:rPr>
              <a:t>Man Machine Interface (MMI)</a:t>
            </a:r>
            <a:endParaRPr lang="en-US" dirty="0">
              <a:latin typeface="Trebuchet MS" pitchFamily="34" charset="0"/>
            </a:endParaRPr>
          </a:p>
        </p:txBody>
      </p:sp>
      <p:sp>
        <p:nvSpPr>
          <p:cNvPr id="3" name="Text Placeholder 2"/>
          <p:cNvSpPr>
            <a:spLocks noGrp="1"/>
          </p:cNvSpPr>
          <p:nvPr>
            <p:ph idx="1"/>
          </p:nvPr>
        </p:nvSpPr>
        <p:spPr>
          <a:xfrm>
            <a:off x="382588" y="1414464"/>
            <a:ext cx="8380412" cy="4940327"/>
          </a:xfrm>
        </p:spPr>
        <p:txBody>
          <a:bodyPr/>
          <a:lstStyle/>
          <a:p>
            <a:pPr marL="457200" indent="-457200"/>
            <a:r>
              <a:rPr lang="en-US" sz="3200" dirty="0" smtClean="0">
                <a:latin typeface="Trebuchet MS" pitchFamily="34" charset="0"/>
              </a:rPr>
              <a:t>Session between the tuner and a user</a:t>
            </a:r>
          </a:p>
          <a:p>
            <a:pPr marL="854075" lvl="1" indent="-396875"/>
            <a:r>
              <a:rPr lang="en-US" sz="2800" dirty="0" smtClean="0">
                <a:latin typeface="Trebuchet MS" pitchFamily="34" charset="0"/>
              </a:rPr>
              <a:t>A single MMI event can result in multiple sessions due to extenders</a:t>
            </a:r>
          </a:p>
          <a:p>
            <a:pPr marL="457200" indent="-457200"/>
            <a:r>
              <a:rPr lang="en-US" sz="3200" dirty="0" smtClean="0">
                <a:latin typeface="Trebuchet MS" pitchFamily="34" charset="0"/>
              </a:rPr>
              <a:t>Authored in</a:t>
            </a:r>
          </a:p>
          <a:p>
            <a:pPr marL="854075" lvl="1" indent="-396875"/>
            <a:r>
              <a:rPr lang="en-US" sz="2800" dirty="0" smtClean="0">
                <a:latin typeface="Trebuchet MS" pitchFamily="34" charset="0"/>
              </a:rPr>
              <a:t>Media Center Markup Language (MCML)</a:t>
            </a:r>
          </a:p>
          <a:p>
            <a:pPr marL="1198563" lvl="2" indent="-344488"/>
            <a:r>
              <a:rPr lang="en-US" sz="2400" dirty="0" smtClean="0">
                <a:latin typeface="Trebuchet MS" pitchFamily="34" charset="0"/>
              </a:rPr>
              <a:t>Rich UX capabilities</a:t>
            </a:r>
          </a:p>
          <a:p>
            <a:pPr marL="854075" lvl="1" indent="-396875"/>
            <a:r>
              <a:rPr lang="en-US" sz="2800" dirty="0" smtClean="0">
                <a:latin typeface="Trebuchet MS" pitchFamily="34" charset="0"/>
              </a:rPr>
              <a:t>Simple HTML </a:t>
            </a:r>
          </a:p>
          <a:p>
            <a:pPr marL="1198563" lvl="2" indent="-344488"/>
            <a:r>
              <a:rPr lang="en-US" sz="2400" dirty="0" smtClean="0">
                <a:latin typeface="Trebuchet MS" pitchFamily="34" charset="0"/>
              </a:rPr>
              <a:t>Buttons</a:t>
            </a:r>
          </a:p>
          <a:p>
            <a:pPr marL="1198563" lvl="2" indent="-344488"/>
            <a:r>
              <a:rPr lang="en-US" sz="2400" dirty="0" smtClean="0">
                <a:latin typeface="Trebuchet MS" pitchFamily="34" charset="0"/>
              </a:rPr>
              <a:t>Links</a:t>
            </a:r>
          </a:p>
          <a:p>
            <a:pPr marL="1198563" lvl="2" indent="-344488"/>
            <a:r>
              <a:rPr lang="en-US" sz="2400" dirty="0" smtClean="0">
                <a:latin typeface="Trebuchet MS" pitchFamily="34" charset="0"/>
              </a:rPr>
              <a:t>Text formatting</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Trebuchet MS" pitchFamily="34" charset="0"/>
              </a:rPr>
              <a:t>MMIs</a:t>
            </a:r>
            <a:endParaRPr lang="en-US" dirty="0">
              <a:latin typeface="Trebuchet MS" pitchFamily="34" charset="0"/>
            </a:endParaRPr>
          </a:p>
        </p:txBody>
      </p:sp>
      <p:sp>
        <p:nvSpPr>
          <p:cNvPr id="3" name="Text Placeholder 2"/>
          <p:cNvSpPr>
            <a:spLocks noGrp="1"/>
          </p:cNvSpPr>
          <p:nvPr>
            <p:ph idx="1"/>
          </p:nvPr>
        </p:nvSpPr>
        <p:spPr/>
        <p:txBody>
          <a:bodyPr/>
          <a:lstStyle/>
          <a:p>
            <a:r>
              <a:rPr lang="en-US" dirty="0" smtClean="0">
                <a:latin typeface="Trebuchet MS" pitchFamily="34" charset="0"/>
              </a:rPr>
              <a:t>Man Machine Interface (MMI)</a:t>
            </a:r>
          </a:p>
        </p:txBody>
      </p:sp>
      <p:pic>
        <p:nvPicPr>
          <p:cNvPr id="4" name="Picture 3" descr="dynamic-dialog-3buttons"/>
          <p:cNvPicPr/>
          <p:nvPr/>
        </p:nvPicPr>
        <p:blipFill>
          <a:blip r:embed="rId3"/>
          <a:stretch>
            <a:fillRect/>
          </a:stretch>
        </p:blipFill>
        <p:spPr bwMode="auto">
          <a:xfrm>
            <a:off x="1574592" y="1903368"/>
            <a:ext cx="6012325" cy="4729207"/>
          </a:xfrm>
          <a:prstGeom prst="rect">
            <a:avLst/>
          </a:prstGeom>
          <a:noFill/>
          <a:ln>
            <a:noFill/>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Trebuchet MS" pitchFamily="34" charset="0"/>
              </a:rPr>
              <a:t>MMIs</a:t>
            </a:r>
            <a:endParaRPr lang="en-US" dirty="0">
              <a:latin typeface="Trebuchet MS" pitchFamily="34" charset="0"/>
            </a:endParaRPr>
          </a:p>
        </p:txBody>
      </p:sp>
      <p:pic>
        <p:nvPicPr>
          <p:cNvPr id="5" name="Picture 4" descr="fullscreen-dialog_3buttons"/>
          <p:cNvPicPr/>
          <p:nvPr/>
        </p:nvPicPr>
        <p:blipFill>
          <a:blip r:embed="rId3"/>
          <a:srcRect/>
          <a:stretch>
            <a:fillRect/>
          </a:stretch>
        </p:blipFill>
        <p:spPr bwMode="auto">
          <a:xfrm>
            <a:off x="1541748" y="1417638"/>
            <a:ext cx="6060505" cy="473075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34" y="195147"/>
            <a:ext cx="8380412" cy="664797"/>
          </a:xfrm>
        </p:spPr>
        <p:txBody>
          <a:bodyPr/>
          <a:lstStyle/>
          <a:p>
            <a:r>
              <a:rPr smtClean="0">
                <a:latin typeface="Trebuchet MS" pitchFamily="34" charset="0"/>
              </a:rPr>
              <a:t>Simplified MMI Flow</a:t>
            </a:r>
            <a:endParaRPr lang="en-US" dirty="0">
              <a:latin typeface="Trebuchet MS" pitchFamily="34" charset="0"/>
            </a:endParaRPr>
          </a:p>
        </p:txBody>
      </p:sp>
      <p:sp>
        <p:nvSpPr>
          <p:cNvPr id="5" name="Rounded Rectangle 4"/>
          <p:cNvSpPr/>
          <p:nvPr/>
        </p:nvSpPr>
        <p:spPr bwMode="auto">
          <a:xfrm>
            <a:off x="381000" y="1738752"/>
            <a:ext cx="1862940" cy="438912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a:r>
              <a:rPr lang="en-US" sz="2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Tuner</a:t>
            </a:r>
          </a:p>
        </p:txBody>
      </p:sp>
      <p:sp>
        <p:nvSpPr>
          <p:cNvPr id="6" name="Rounded Rectangle 5"/>
          <p:cNvSpPr/>
          <p:nvPr/>
        </p:nvSpPr>
        <p:spPr bwMode="auto">
          <a:xfrm>
            <a:off x="6609816" y="1734940"/>
            <a:ext cx="1862940" cy="438912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a:r>
              <a:rPr lang="en-US" sz="2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Windows 7 PC</a:t>
            </a:r>
          </a:p>
        </p:txBody>
      </p:sp>
      <p:sp>
        <p:nvSpPr>
          <p:cNvPr id="9" name="Right Arrow 8"/>
          <p:cNvSpPr/>
          <p:nvPr/>
        </p:nvSpPr>
        <p:spPr bwMode="auto">
          <a:xfrm>
            <a:off x="2263698" y="3065491"/>
            <a:ext cx="4337824" cy="182880"/>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0" name="Left Arrow 9"/>
          <p:cNvSpPr/>
          <p:nvPr/>
        </p:nvSpPr>
        <p:spPr bwMode="auto">
          <a:xfrm>
            <a:off x="2263698" y="1874838"/>
            <a:ext cx="4337823" cy="182880"/>
          </a:xfrm>
          <a:prstGeom prst="lef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1" name="TextBox 10"/>
          <p:cNvSpPr txBox="1"/>
          <p:nvPr/>
        </p:nvSpPr>
        <p:spPr>
          <a:xfrm>
            <a:off x="2665139" y="1417638"/>
            <a:ext cx="4345261" cy="400110"/>
          </a:xfrm>
          <a:prstGeom prst="rect">
            <a:avLst/>
          </a:prstGeom>
          <a:noFill/>
        </p:spPr>
        <p:txBody>
          <a:bodyPr wrap="square" rtlCol="0">
            <a:spAutoFit/>
          </a:bodyPr>
          <a:lstStyle/>
          <a:p>
            <a:r>
              <a:rPr lang="en-US" sz="2000" i="1" dirty="0" smtClean="0">
                <a:solidFill>
                  <a:schemeClr val="tx1"/>
                </a:solidFill>
                <a:effectLst>
                  <a:outerShdw blurRad="38100" dist="38100" dir="2700000" algn="tl">
                    <a:srgbClr val="000000">
                      <a:alpha val="43137"/>
                    </a:srgbClr>
                  </a:outerShdw>
                </a:effectLst>
                <a:latin typeface="Trebuchet MS" pitchFamily="34" charset="0"/>
              </a:rPr>
              <a:t>[Action]</a:t>
            </a:r>
            <a:r>
              <a:rPr lang="en-US" sz="2000" dirty="0" smtClean="0">
                <a:solidFill>
                  <a:schemeClr val="tx1"/>
                </a:solidFill>
                <a:effectLst>
                  <a:outerShdw blurRad="38100" dist="38100" dir="2700000" algn="tl">
                    <a:srgbClr val="000000">
                      <a:alpha val="43137"/>
                    </a:srgbClr>
                  </a:outerShdw>
                </a:effectLst>
                <a:latin typeface="Trebuchet MS" pitchFamily="34" charset="0"/>
              </a:rPr>
              <a:t> (Dialog Request Number)</a:t>
            </a:r>
          </a:p>
        </p:txBody>
      </p:sp>
      <p:sp>
        <p:nvSpPr>
          <p:cNvPr id="14" name="Right Arrow 13"/>
          <p:cNvSpPr/>
          <p:nvPr/>
        </p:nvSpPr>
        <p:spPr bwMode="auto">
          <a:xfrm>
            <a:off x="2263698" y="4231808"/>
            <a:ext cx="4337824" cy="182880"/>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 name="Left Arrow 14"/>
          <p:cNvSpPr/>
          <p:nvPr/>
        </p:nvSpPr>
        <p:spPr bwMode="auto">
          <a:xfrm>
            <a:off x="2263698" y="3666135"/>
            <a:ext cx="4337823" cy="182880"/>
          </a:xfrm>
          <a:prstGeom prst="lef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1" name="TextBox 20"/>
          <p:cNvSpPr txBox="1"/>
          <p:nvPr/>
        </p:nvSpPr>
        <p:spPr>
          <a:xfrm>
            <a:off x="2665139" y="2708651"/>
            <a:ext cx="3813717" cy="400110"/>
          </a:xfrm>
          <a:prstGeom prst="rect">
            <a:avLst/>
          </a:prstGeom>
          <a:noFill/>
        </p:spPr>
        <p:txBody>
          <a:bodyPr wrap="squar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OpenMMI (DR, URI)</a:t>
            </a:r>
          </a:p>
        </p:txBody>
      </p:sp>
      <p:sp>
        <p:nvSpPr>
          <p:cNvPr id="22" name="TextBox 21"/>
          <p:cNvSpPr txBox="1"/>
          <p:nvPr/>
        </p:nvSpPr>
        <p:spPr>
          <a:xfrm>
            <a:off x="2665139" y="3309296"/>
            <a:ext cx="3813717" cy="400110"/>
          </a:xfrm>
          <a:prstGeom prst="rect">
            <a:avLst/>
          </a:prstGeom>
          <a:noFill/>
        </p:spPr>
        <p:txBody>
          <a:bodyPr wrap="squar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GetValue (URI)</a:t>
            </a:r>
          </a:p>
        </p:txBody>
      </p:sp>
      <p:sp>
        <p:nvSpPr>
          <p:cNvPr id="23" name="TextBox 22"/>
          <p:cNvSpPr txBox="1"/>
          <p:nvPr/>
        </p:nvSpPr>
        <p:spPr>
          <a:xfrm>
            <a:off x="2665139" y="3863817"/>
            <a:ext cx="3813717"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rebuchet MS" pitchFamily="34" charset="0"/>
              </a:rPr>
              <a:t>MMI Data</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0" name="Left Arrow 29"/>
          <p:cNvSpPr/>
          <p:nvPr/>
        </p:nvSpPr>
        <p:spPr bwMode="auto">
          <a:xfrm>
            <a:off x="2241396" y="5562344"/>
            <a:ext cx="4337823" cy="182880"/>
          </a:xfrm>
          <a:prstGeom prst="lef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2" name="Right Arrow 31"/>
          <p:cNvSpPr/>
          <p:nvPr/>
        </p:nvSpPr>
        <p:spPr bwMode="auto">
          <a:xfrm>
            <a:off x="2263698" y="2390080"/>
            <a:ext cx="4337824" cy="182880"/>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3" name="TextBox 32"/>
          <p:cNvSpPr txBox="1"/>
          <p:nvPr/>
        </p:nvSpPr>
        <p:spPr>
          <a:xfrm>
            <a:off x="2665139" y="2033240"/>
            <a:ext cx="3813717" cy="400110"/>
          </a:xfrm>
          <a:prstGeom prst="rect">
            <a:avLst/>
          </a:prstGeom>
          <a:noFill/>
        </p:spPr>
        <p:txBody>
          <a:bodyPr wrap="squar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SUCCESS_MMI_PENDING</a:t>
            </a:r>
          </a:p>
        </p:txBody>
      </p:sp>
      <p:sp>
        <p:nvSpPr>
          <p:cNvPr id="35" name="Curved Right Arrow 34"/>
          <p:cNvSpPr/>
          <p:nvPr/>
        </p:nvSpPr>
        <p:spPr bwMode="auto">
          <a:xfrm>
            <a:off x="1724891" y="3723152"/>
            <a:ext cx="457200" cy="731520"/>
          </a:xfrm>
          <a:prstGeom prst="curved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6" name="Right Arrow 35"/>
          <p:cNvSpPr/>
          <p:nvPr/>
        </p:nvSpPr>
        <p:spPr bwMode="auto">
          <a:xfrm>
            <a:off x="2286001" y="4943200"/>
            <a:ext cx="4337824" cy="182880"/>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7" name="TextBox 36"/>
          <p:cNvSpPr txBox="1"/>
          <p:nvPr/>
        </p:nvSpPr>
        <p:spPr>
          <a:xfrm>
            <a:off x="2687442" y="4575209"/>
            <a:ext cx="3813717" cy="400110"/>
          </a:xfrm>
          <a:prstGeom prst="rect">
            <a:avLst/>
          </a:prstGeom>
          <a:noFill/>
        </p:spPr>
        <p:txBody>
          <a:bodyPr wrap="square" rtlCol="0">
            <a:spAutoFit/>
          </a:bodyPr>
          <a:lstStyle/>
          <a:p>
            <a:r>
              <a:rPr lang="en-US" sz="2000" dirty="0" err="1" smtClean="0">
                <a:effectLst>
                  <a:outerShdw blurRad="38100" dist="38100" dir="2700000" algn="tl">
                    <a:srgbClr val="000000">
                      <a:alpha val="43137"/>
                    </a:srgbClr>
                  </a:outerShdw>
                </a:effectLst>
                <a:latin typeface="Trebuchet MS" pitchFamily="34" charset="0"/>
              </a:rPr>
              <a:t>CloseMmi</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8" name="TextBox 37"/>
          <p:cNvSpPr txBox="1"/>
          <p:nvPr/>
        </p:nvSpPr>
        <p:spPr>
          <a:xfrm>
            <a:off x="2642837" y="5174332"/>
            <a:ext cx="3813717" cy="400110"/>
          </a:xfrm>
          <a:prstGeom prst="rect">
            <a:avLst/>
          </a:prstGeom>
          <a:noFill/>
        </p:spPr>
        <p:txBody>
          <a:bodyPr wrap="square" rtlCol="0">
            <a:spAutoFit/>
          </a:bodyPr>
          <a:lstStyle/>
          <a:p>
            <a:r>
              <a:rPr lang="en-US" sz="2000" dirty="0" err="1" smtClean="0">
                <a:solidFill>
                  <a:schemeClr val="tx1"/>
                </a:solidFill>
                <a:effectLst>
                  <a:outerShdw blurRad="38100" dist="38100" dir="2700000" algn="tl">
                    <a:srgbClr val="000000">
                      <a:alpha val="43137"/>
                    </a:srgbClr>
                  </a:outerShdw>
                </a:effectLst>
                <a:latin typeface="Trebuchet MS" pitchFamily="34" charset="0"/>
              </a:rPr>
              <a:t>CloseMmiDialog</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0" name="Curved Left Arrow 19"/>
          <p:cNvSpPr/>
          <p:nvPr/>
        </p:nvSpPr>
        <p:spPr bwMode="auto">
          <a:xfrm flipV="1">
            <a:off x="6679095" y="3648248"/>
            <a:ext cx="457200" cy="731520"/>
          </a:xfrm>
          <a:prstGeom prst="curvedLef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linds(horizontal)">
                                      <p:cBhvr>
                                        <p:cTn id="21" dur="500"/>
                                        <p:tgtEl>
                                          <p:spTgt spid="3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linds(horizontal)">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blinds(horizontal)">
                                      <p:cBhvr>
                                        <p:cTn id="35" dur="500"/>
                                        <p:tgtEl>
                                          <p:spTgt spid="37"/>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blinds(horizontal)">
                                      <p:cBhvr>
                                        <p:cTn id="38" dur="500"/>
                                        <p:tgtEl>
                                          <p:spTgt spid="36"/>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blinds(horizontal)">
                                      <p:cBhvr>
                                        <p:cTn id="41" dur="500"/>
                                        <p:tgtEl>
                                          <p:spTgt spid="38"/>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blinds(horizontal)">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21" grpId="0"/>
      <p:bldP spid="22" grpId="0"/>
      <p:bldP spid="23" grpId="0"/>
      <p:bldP spid="30" grpId="0" animBg="1"/>
      <p:bldP spid="35" grpId="0" animBg="1"/>
      <p:bldP spid="36" grpId="0" animBg="1"/>
      <p:bldP spid="37" grpId="0"/>
      <p:bldP spid="38"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Stream Errors In PBDA</a:t>
            </a:r>
            <a:endParaRPr lang="en-US" dirty="0">
              <a:latin typeface="Trebuchet MS" pitchFamily="34" charset="0"/>
            </a:endParaRPr>
          </a:p>
        </p:txBody>
      </p:sp>
      <p:sp>
        <p:nvSpPr>
          <p:cNvPr id="3" name="Text Placeholder 2"/>
          <p:cNvSpPr>
            <a:spLocks noGrp="1"/>
          </p:cNvSpPr>
          <p:nvPr>
            <p:ph idx="1"/>
          </p:nvPr>
        </p:nvSpPr>
        <p:spPr>
          <a:xfrm>
            <a:off x="382588" y="1414464"/>
            <a:ext cx="8380412" cy="4456092"/>
          </a:xfrm>
        </p:spPr>
        <p:txBody>
          <a:bodyPr/>
          <a:lstStyle/>
          <a:p>
            <a:pPr marL="457200" indent="-457200"/>
            <a:r>
              <a:rPr lang="en-US" sz="3200" dirty="0" smtClean="0">
                <a:latin typeface="Trebuchet MS" pitchFamily="34" charset="0"/>
              </a:rPr>
              <a:t>Descramble Failure Notifications (DFNs)</a:t>
            </a:r>
          </a:p>
          <a:p>
            <a:pPr marL="854075" lvl="1" indent="-396875"/>
            <a:r>
              <a:rPr lang="en-US" sz="2800" dirty="0" smtClean="0">
                <a:latin typeface="Trebuchet MS" pitchFamily="34" charset="0"/>
              </a:rPr>
              <a:t>PBDA TAG table</a:t>
            </a:r>
          </a:p>
          <a:p>
            <a:pPr marL="854075" lvl="1" indent="-396875"/>
            <a:r>
              <a:rPr lang="en-US" sz="2800" dirty="0" smtClean="0">
                <a:latin typeface="Trebuchet MS" pitchFamily="34" charset="0"/>
              </a:rPr>
              <a:t>Associates a failure to the stream</a:t>
            </a:r>
          </a:p>
          <a:p>
            <a:pPr marL="854075" lvl="1" indent="-396875"/>
            <a:r>
              <a:rPr lang="en-US" sz="2800" dirty="0" smtClean="0">
                <a:latin typeface="Trebuchet MS" pitchFamily="34" charset="0"/>
              </a:rPr>
              <a:t>Windows Media Center provides an internationalized UX based on the error code</a:t>
            </a:r>
          </a:p>
          <a:p>
            <a:pPr marL="1258888" lvl="2" indent="-404813"/>
            <a:r>
              <a:rPr lang="en-US" sz="2400" dirty="0" smtClean="0">
                <a:latin typeface="Trebuchet MS" pitchFamily="34" charset="0"/>
              </a:rPr>
              <a:t>Optionally the tuner may provide custom UX via </a:t>
            </a:r>
            <a:br>
              <a:rPr lang="en-US" sz="2400" dirty="0" smtClean="0">
                <a:latin typeface="Trebuchet MS" pitchFamily="34" charset="0"/>
              </a:rPr>
            </a:br>
            <a:r>
              <a:rPr lang="en-US" sz="2400" dirty="0" smtClean="0">
                <a:latin typeface="Trebuchet MS" pitchFamily="34" charset="0"/>
              </a:rPr>
              <a:t>an Entitlement Token in the DFN</a:t>
            </a:r>
          </a:p>
          <a:p>
            <a:pPr marL="1258888" lvl="2" indent="-404813"/>
            <a:r>
              <a:rPr lang="en-US" sz="2400" dirty="0" smtClean="0">
                <a:latin typeface="Trebuchet MS" pitchFamily="34" charset="0"/>
              </a:rPr>
              <a:t>WMC calls </a:t>
            </a:r>
            <a:r>
              <a:rPr lang="en-US" sz="2400" dirty="0" err="1" smtClean="0">
                <a:latin typeface="Trebuchet MS" pitchFamily="34" charset="0"/>
              </a:rPr>
              <a:t>CheckEntitlementToken</a:t>
            </a:r>
            <a:r>
              <a:rPr lang="en-US" sz="2400" dirty="0" smtClean="0">
                <a:latin typeface="Trebuchet MS" pitchFamily="34" charset="0"/>
              </a:rPr>
              <a:t>()</a:t>
            </a:r>
          </a:p>
          <a:p>
            <a:pPr marL="1603375" lvl="3" indent="-344488"/>
            <a:r>
              <a:rPr lang="en-US" sz="2000" dirty="0" smtClean="0">
                <a:latin typeface="Trebuchet MS" pitchFamily="34" charset="0"/>
              </a:rPr>
              <a:t>Live playback</a:t>
            </a:r>
          </a:p>
          <a:p>
            <a:pPr marL="1603375" lvl="3" indent="-344488"/>
            <a:r>
              <a:rPr lang="en-US" sz="2000" dirty="0" smtClean="0">
                <a:latin typeface="Trebuchet MS" pitchFamily="34" charset="0"/>
              </a:rPr>
              <a:t>Recorded playback</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DFN</a:t>
            </a:r>
            <a:endParaRPr lang="en-US" dirty="0">
              <a:latin typeface="Trebuchet MS" pitchFamily="34" charset="0"/>
            </a:endParaRPr>
          </a:p>
        </p:txBody>
      </p:sp>
      <p:pic>
        <p:nvPicPr>
          <p:cNvPr id="219137" name="Picture 1"/>
          <p:cNvPicPr>
            <a:picLocks noChangeAspect="1" noChangeArrowheads="1"/>
          </p:cNvPicPr>
          <p:nvPr/>
        </p:nvPicPr>
        <p:blipFill>
          <a:blip r:embed="rId3"/>
          <a:srcRect/>
          <a:stretch>
            <a:fillRect/>
          </a:stretch>
        </p:blipFill>
        <p:spPr bwMode="auto">
          <a:xfrm>
            <a:off x="606106" y="1417638"/>
            <a:ext cx="7931789" cy="438912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DFN With MMI</a:t>
            </a:r>
            <a:endParaRPr lang="en-US" dirty="0">
              <a:latin typeface="Trebuchet MS" pitchFamily="34" charset="0"/>
            </a:endParaRPr>
          </a:p>
        </p:txBody>
      </p:sp>
      <p:pic>
        <p:nvPicPr>
          <p:cNvPr id="217089" name="Picture 1"/>
          <p:cNvPicPr>
            <a:picLocks noChangeAspect="1" noChangeArrowheads="1"/>
          </p:cNvPicPr>
          <p:nvPr/>
        </p:nvPicPr>
        <p:blipFill>
          <a:blip r:embed="rId3"/>
          <a:srcRect/>
          <a:stretch>
            <a:fillRect/>
          </a:stretch>
        </p:blipFill>
        <p:spPr bwMode="auto">
          <a:xfrm>
            <a:off x="640080" y="1417638"/>
            <a:ext cx="7863840" cy="494607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453266" y="1360459"/>
            <a:ext cx="4393580" cy="707886"/>
          </a:xfrm>
          <a:prstGeom prst="rect">
            <a:avLst/>
          </a:prstGeom>
          <a:noFill/>
        </p:spPr>
        <p:txBody>
          <a:bodyPr wrap="squar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Transport Stream with DFN (Entitlement Token, Error Code)</a:t>
            </a:r>
          </a:p>
        </p:txBody>
      </p:sp>
      <p:sp>
        <p:nvSpPr>
          <p:cNvPr id="2" name="Title 1"/>
          <p:cNvSpPr>
            <a:spLocks noGrp="1"/>
          </p:cNvSpPr>
          <p:nvPr>
            <p:ph type="title"/>
          </p:nvPr>
        </p:nvSpPr>
        <p:spPr/>
        <p:txBody>
          <a:bodyPr/>
          <a:lstStyle/>
          <a:p>
            <a:r>
              <a:rPr smtClean="0">
                <a:latin typeface="Trebuchet MS" pitchFamily="34" charset="0"/>
              </a:rPr>
              <a:t>DFN Handling</a:t>
            </a:r>
            <a:endParaRPr lang="en-US" dirty="0">
              <a:latin typeface="Trebuchet MS" pitchFamily="34" charset="0"/>
            </a:endParaRPr>
          </a:p>
        </p:txBody>
      </p:sp>
      <p:sp>
        <p:nvSpPr>
          <p:cNvPr id="4" name="Rounded Rectangle 3"/>
          <p:cNvSpPr/>
          <p:nvPr/>
        </p:nvSpPr>
        <p:spPr bwMode="auto">
          <a:xfrm>
            <a:off x="381000" y="1475771"/>
            <a:ext cx="1862940" cy="438912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Tuner</a:t>
            </a:r>
          </a:p>
        </p:txBody>
      </p:sp>
      <p:sp>
        <p:nvSpPr>
          <p:cNvPr id="5" name="Rounded Rectangle 4"/>
          <p:cNvSpPr/>
          <p:nvPr/>
        </p:nvSpPr>
        <p:spPr bwMode="auto">
          <a:xfrm>
            <a:off x="6609816" y="1471959"/>
            <a:ext cx="1862940" cy="438912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Windows 7 PC</a:t>
            </a:r>
          </a:p>
        </p:txBody>
      </p:sp>
      <p:sp>
        <p:nvSpPr>
          <p:cNvPr id="6" name="Right Arrow 5"/>
          <p:cNvSpPr/>
          <p:nvPr/>
        </p:nvSpPr>
        <p:spPr bwMode="auto">
          <a:xfrm>
            <a:off x="2263698" y="2018376"/>
            <a:ext cx="4337824" cy="182880"/>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4" name="Right Arrow 13"/>
          <p:cNvSpPr/>
          <p:nvPr/>
        </p:nvSpPr>
        <p:spPr bwMode="auto">
          <a:xfrm>
            <a:off x="2263698" y="4360130"/>
            <a:ext cx="4337824" cy="182880"/>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 name="Left Arrow 14"/>
          <p:cNvSpPr/>
          <p:nvPr/>
        </p:nvSpPr>
        <p:spPr bwMode="auto">
          <a:xfrm>
            <a:off x="2252547" y="3668740"/>
            <a:ext cx="4337823" cy="182880"/>
          </a:xfrm>
          <a:prstGeom prst="lef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6" name="TextBox 15"/>
          <p:cNvSpPr txBox="1"/>
          <p:nvPr/>
        </p:nvSpPr>
        <p:spPr>
          <a:xfrm>
            <a:off x="2453266" y="2988522"/>
            <a:ext cx="3813717" cy="707886"/>
          </a:xfrm>
          <a:prstGeom prst="rect">
            <a:avLst/>
          </a:prstGeom>
          <a:noFill/>
        </p:spPr>
        <p:txBody>
          <a:bodyPr wrap="square" rtlCol="0">
            <a:spAutoFit/>
          </a:bodyPr>
          <a:lstStyle/>
          <a:p>
            <a:r>
              <a:rPr lang="en-US" sz="2000" dirty="0" err="1" smtClean="0">
                <a:solidFill>
                  <a:schemeClr val="tx1"/>
                </a:solidFill>
                <a:effectLst>
                  <a:outerShdw blurRad="38100" dist="38100" dir="2700000" algn="tl">
                    <a:srgbClr val="000000">
                      <a:alpha val="43137"/>
                    </a:srgbClr>
                  </a:outerShdw>
                </a:effectLst>
                <a:latin typeface="Trebuchet MS" pitchFamily="34" charset="0"/>
              </a:rPr>
              <a:t>CheckEntitlementToken</a:t>
            </a:r>
            <a:r>
              <a:rPr lang="en-US" sz="2000" dirty="0" smtClean="0">
                <a:solidFill>
                  <a:schemeClr val="tx1"/>
                </a:solidFill>
                <a:effectLst>
                  <a:outerShdw blurRad="38100" dist="38100" dir="2700000" algn="tl">
                    <a:srgbClr val="000000">
                      <a:alpha val="43137"/>
                    </a:srgbClr>
                  </a:outerShdw>
                </a:effectLst>
                <a:latin typeface="Trebuchet MS" pitchFamily="34" charset="0"/>
              </a:rPr>
              <a:t> (ET, new Dialog Request Number)</a:t>
            </a:r>
          </a:p>
        </p:txBody>
      </p:sp>
      <p:sp>
        <p:nvSpPr>
          <p:cNvPr id="17" name="TextBox 16"/>
          <p:cNvSpPr txBox="1"/>
          <p:nvPr/>
        </p:nvSpPr>
        <p:spPr>
          <a:xfrm>
            <a:off x="2453266" y="3992139"/>
            <a:ext cx="3813717"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rebuchet MS" pitchFamily="34" charset="0"/>
              </a:rPr>
              <a:t>SUCCESS_MMI_PENDING</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8" name="Right Arrow 17"/>
          <p:cNvSpPr/>
          <p:nvPr/>
        </p:nvSpPr>
        <p:spPr bwMode="auto">
          <a:xfrm>
            <a:off x="2286001" y="5084957"/>
            <a:ext cx="4337824" cy="182880"/>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9" name="TextBox 18"/>
          <p:cNvSpPr txBox="1"/>
          <p:nvPr/>
        </p:nvSpPr>
        <p:spPr>
          <a:xfrm>
            <a:off x="2453266" y="4716966"/>
            <a:ext cx="3813717" cy="400110"/>
          </a:xfrm>
          <a:prstGeom prst="rect">
            <a:avLst/>
          </a:prstGeom>
          <a:noFill/>
        </p:spPr>
        <p:txBody>
          <a:bodyPr wrap="square" rtlCol="0">
            <a:spAutoFit/>
          </a:bodyPr>
          <a:lstStyle/>
          <a:p>
            <a:r>
              <a:rPr lang="en-US" sz="2000" dirty="0" err="1" smtClean="0">
                <a:effectLst>
                  <a:outerShdw blurRad="38100" dist="38100" dir="2700000" algn="tl">
                    <a:srgbClr val="000000">
                      <a:alpha val="43137"/>
                    </a:srgbClr>
                  </a:outerShdw>
                </a:effectLst>
                <a:latin typeface="Trebuchet MS" pitchFamily="34" charset="0"/>
              </a:rPr>
              <a:t>OpenMmi</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2" name="TextBox 21"/>
          <p:cNvSpPr txBox="1"/>
          <p:nvPr/>
        </p:nvSpPr>
        <p:spPr>
          <a:xfrm>
            <a:off x="3122342" y="2352905"/>
            <a:ext cx="2129883" cy="707886"/>
          </a:xfrm>
          <a:prstGeom prst="rect">
            <a:avLst/>
          </a:prstGeom>
          <a:noFill/>
        </p:spPr>
        <p:txBody>
          <a:bodyPr wrap="square" rtlCol="0">
            <a:spAutoFit/>
          </a:bodyPr>
          <a:lstStyle/>
          <a:p>
            <a:r>
              <a:rPr lang="en-US" sz="2000" i="1" dirty="0" smtClean="0">
                <a:effectLst>
                  <a:outerShdw blurRad="38100" dist="38100" dir="2700000" algn="tl">
                    <a:srgbClr val="000000">
                      <a:alpha val="43137"/>
                    </a:srgbClr>
                  </a:outerShdw>
                </a:effectLst>
                <a:latin typeface="Trebuchet MS" pitchFamily="34" charset="0"/>
              </a:rPr>
              <a:t>(some time later)</a:t>
            </a:r>
            <a:endParaRPr lang="en-US" sz="2000" i="1"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3" name="TextBox 22"/>
          <p:cNvSpPr txBox="1"/>
          <p:nvPr/>
        </p:nvSpPr>
        <p:spPr>
          <a:xfrm>
            <a:off x="2765502" y="5363734"/>
            <a:ext cx="2854711" cy="707886"/>
          </a:xfrm>
          <a:prstGeom prst="rect">
            <a:avLst/>
          </a:prstGeom>
          <a:noFill/>
        </p:spPr>
        <p:txBody>
          <a:bodyPr wrap="square" rtlCol="0">
            <a:spAutoFit/>
          </a:bodyPr>
          <a:lstStyle/>
          <a:p>
            <a:r>
              <a:rPr lang="en-US" sz="2000" i="1" dirty="0" smtClean="0">
                <a:effectLst>
                  <a:outerShdw blurRad="38100" dist="38100" dir="2700000" algn="tl">
                    <a:srgbClr val="000000">
                      <a:alpha val="43137"/>
                    </a:srgbClr>
                  </a:outerShdw>
                </a:effectLst>
                <a:latin typeface="Trebuchet MS" pitchFamily="34" charset="0"/>
              </a:rPr>
              <a:t>(regular MMI sequence)</a:t>
            </a:r>
            <a:endParaRPr lang="en-US" sz="2000" i="1"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linds(horizontal)">
                                      <p:cBhvr>
                                        <p:cTn id="21" dur="500"/>
                                        <p:tgtEl>
                                          <p:spTgt spid="1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Trebuchet MS" pitchFamily="34" charset="0"/>
              </a:rPr>
              <a:t>Extensible Setup</a:t>
            </a:r>
            <a:endParaRPr lang="en-US" dirty="0">
              <a:latin typeface="Trebuchet MS" pitchFamily="34" charset="0"/>
            </a:endParaRPr>
          </a:p>
        </p:txBody>
      </p:sp>
      <p:sp>
        <p:nvSpPr>
          <p:cNvPr id="3" name="Text Placeholder 2"/>
          <p:cNvSpPr>
            <a:spLocks noGrp="1"/>
          </p:cNvSpPr>
          <p:nvPr>
            <p:ph type="body" idx="1"/>
          </p:nvPr>
        </p:nvSpPr>
        <p:spPr>
          <a:xfrm>
            <a:off x="382588" y="1414464"/>
            <a:ext cx="8380412" cy="4042132"/>
          </a:xfrm>
        </p:spPr>
        <p:txBody>
          <a:bodyPr/>
          <a:lstStyle/>
          <a:p>
            <a:pPr marL="457200" indent="-457200"/>
            <a:r>
              <a:rPr lang="en-US" sz="3200" dirty="0" smtClean="0">
                <a:latin typeface="Trebuchet MS" pitchFamily="34" charset="0"/>
              </a:rPr>
              <a:t>Tuners may require additional setup above what Windows Media Center provides</a:t>
            </a:r>
          </a:p>
          <a:p>
            <a:pPr marL="854075" lvl="1" indent="-396875"/>
            <a:r>
              <a:rPr lang="en-US" sz="2800" dirty="0" smtClean="0">
                <a:latin typeface="Trebuchet MS" pitchFamily="34" charset="0"/>
              </a:rPr>
              <a:t>Proprietary Satellite Setup</a:t>
            </a:r>
          </a:p>
          <a:p>
            <a:pPr marL="854075" lvl="1" indent="-396875"/>
            <a:r>
              <a:rPr lang="en-US" sz="2800" dirty="0" smtClean="0">
                <a:latin typeface="Trebuchet MS" pitchFamily="34" charset="0"/>
              </a:rPr>
              <a:t>Subscription Verification</a:t>
            </a:r>
          </a:p>
          <a:p>
            <a:pPr marL="457200" indent="-457200"/>
            <a:r>
              <a:rPr lang="en-US" sz="3200" dirty="0" smtClean="0">
                <a:latin typeface="Trebuchet MS" pitchFamily="34" charset="0"/>
              </a:rPr>
              <a:t>Codeless MCML setup provided from the device through GPNVS</a:t>
            </a:r>
          </a:p>
          <a:p>
            <a:pPr marL="854075" lvl="1" indent="-396875"/>
            <a:r>
              <a:rPr lang="en-US" sz="2800" dirty="0" smtClean="0">
                <a:latin typeface="Trebuchet MS" pitchFamily="34" charset="0"/>
              </a:rPr>
              <a:t>PBDA:/NV/Method/System Setup</a:t>
            </a:r>
          </a:p>
          <a:p>
            <a:pPr marL="854075" lvl="1" indent="-396875"/>
            <a:r>
              <a:rPr lang="en-US" sz="2800" dirty="0" smtClean="0">
                <a:latin typeface="Trebuchet MS" pitchFamily="34" charset="0"/>
              </a:rPr>
              <a:t>PBDA:/NV/Method/System Diagnostics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377090" cy="2243691"/>
          </a:xfrm>
        </p:spPr>
        <p:txBody>
          <a:bodyPr/>
          <a:lstStyle/>
          <a:p>
            <a:r>
              <a:rPr lang="en-US" dirty="0" smtClean="0">
                <a:latin typeface="Trebuchet MS" pitchFamily="34" charset="0"/>
              </a:rPr>
              <a:t>Protected Broadcast Driver Architecture (PBDA) in Windows 7</a:t>
            </a:r>
            <a:endParaRPr lang="en-US" dirty="0">
              <a:latin typeface="Trebuchet MS" pitchFamily="34" charset="0"/>
            </a:endParaRPr>
          </a:p>
        </p:txBody>
      </p:sp>
      <p:sp>
        <p:nvSpPr>
          <p:cNvPr id="3" name="Subtitle 2"/>
          <p:cNvSpPr>
            <a:spLocks noGrp="1"/>
          </p:cNvSpPr>
          <p:nvPr>
            <p:ph type="subTitle" idx="1"/>
          </p:nvPr>
        </p:nvSpPr>
        <p:spPr>
          <a:xfrm>
            <a:off x="1812931" y="4394206"/>
            <a:ext cx="5866482" cy="914096"/>
          </a:xfrm>
        </p:spPr>
        <p:txBody>
          <a:bodyPr/>
          <a:lstStyle/>
          <a:p>
            <a:r>
              <a:rPr lang="en-US" sz="2200" dirty="0" smtClean="0">
                <a:latin typeface="Trebuchet MS" pitchFamily="34" charset="0"/>
              </a:rPr>
              <a:t>Jeremiah </a:t>
            </a:r>
            <a:r>
              <a:rPr lang="en-US" sz="2200" dirty="0" err="1" smtClean="0">
                <a:latin typeface="Trebuchet MS" pitchFamily="34" charset="0"/>
              </a:rPr>
              <a:t>Spradlin</a:t>
            </a:r>
            <a:endParaRPr lang="en-US" sz="2200" dirty="0" smtClean="0">
              <a:latin typeface="Trebuchet MS" pitchFamily="34" charset="0"/>
            </a:endParaRPr>
          </a:p>
          <a:p>
            <a:r>
              <a:rPr lang="en-US" sz="2200" dirty="0" smtClean="0">
                <a:latin typeface="Trebuchet MS" pitchFamily="34" charset="0"/>
              </a:rPr>
              <a:t>Technical Lead</a:t>
            </a:r>
          </a:p>
          <a:p>
            <a:r>
              <a:rPr lang="en-US" sz="2200" dirty="0" smtClean="0">
                <a:latin typeface="Trebuchet MS" pitchFamily="34" charset="0"/>
              </a:rPr>
              <a:t>Microsoft Corporation</a:t>
            </a:r>
            <a:endParaRPr lang="en-US" sz="2200" dirty="0">
              <a:latin typeface="Trebuchet MS" pitchFamily="34" charset="0"/>
            </a:endParaRPr>
          </a:p>
        </p:txBody>
      </p:sp>
      <p:sp>
        <p:nvSpPr>
          <p:cNvPr id="4" name="Subtitle 2"/>
          <p:cNvSpPr txBox="1">
            <a:spLocks/>
          </p:cNvSpPr>
          <p:nvPr/>
        </p:nvSpPr>
        <p:spPr bwMode="auto">
          <a:xfrm>
            <a:off x="5322970" y="4394206"/>
            <a:ext cx="3440029" cy="9140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22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Gabe Gottlieb</a:t>
            </a: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22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Dev Lead</a:t>
            </a: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lang="en-US" sz="22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Microsoft Corporation</a:t>
            </a:r>
            <a:endParaRPr kumimoji="0" lang="en-US" sz="22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Example Extensible Setup</a:t>
            </a:r>
            <a:endParaRPr lang="en-US" dirty="0">
              <a:latin typeface="Trebuchet MS" pitchFamily="34" charset="0"/>
            </a:endParaRPr>
          </a:p>
        </p:txBody>
      </p:sp>
      <p:pic>
        <p:nvPicPr>
          <p:cNvPr id="211969" name="Picture 1"/>
          <p:cNvPicPr>
            <a:picLocks noChangeAspect="1" noChangeArrowheads="1"/>
          </p:cNvPicPr>
          <p:nvPr/>
        </p:nvPicPr>
        <p:blipFill>
          <a:blip r:embed="rId3"/>
          <a:srcRect/>
          <a:stretch>
            <a:fillRect/>
          </a:stretch>
        </p:blipFill>
        <p:spPr bwMode="auto">
          <a:xfrm>
            <a:off x="453231" y="1417638"/>
            <a:ext cx="8237537" cy="488632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Trebuchet MS" pitchFamily="34" charset="0"/>
              </a:rPr>
              <a:t>Extensible Setup</a:t>
            </a:r>
            <a:endParaRPr lang="en-US" dirty="0">
              <a:latin typeface="Trebuchet MS" pitchFamily="34" charset="0"/>
            </a:endParaRPr>
          </a:p>
        </p:txBody>
      </p:sp>
      <p:sp>
        <p:nvSpPr>
          <p:cNvPr id="3" name="Text Placeholder 2"/>
          <p:cNvSpPr>
            <a:spLocks noGrp="1"/>
          </p:cNvSpPr>
          <p:nvPr>
            <p:ph type="body" idx="1"/>
          </p:nvPr>
        </p:nvSpPr>
        <p:spPr>
          <a:xfrm>
            <a:off x="382588" y="1414464"/>
            <a:ext cx="8380412" cy="2948499"/>
          </a:xfrm>
        </p:spPr>
        <p:txBody>
          <a:bodyPr/>
          <a:lstStyle/>
          <a:p>
            <a:pPr marL="457200" indent="-457200"/>
            <a:r>
              <a:rPr lang="en-US" sz="3200" dirty="0" smtClean="0">
                <a:latin typeface="Trebuchet MS" pitchFamily="34" charset="0"/>
              </a:rPr>
              <a:t>For more information on codeless </a:t>
            </a:r>
            <a:br>
              <a:rPr lang="en-US" sz="3200" dirty="0" smtClean="0">
                <a:latin typeface="Trebuchet MS" pitchFamily="34" charset="0"/>
              </a:rPr>
            </a:br>
            <a:r>
              <a:rPr lang="en-US" sz="3200" dirty="0" smtClean="0">
                <a:latin typeface="Trebuchet MS" pitchFamily="34" charset="0"/>
              </a:rPr>
              <a:t>MCML see</a:t>
            </a:r>
          </a:p>
          <a:p>
            <a:pPr marL="854075" lvl="1" indent="-396875"/>
            <a:r>
              <a:rPr lang="en-US" sz="2800" dirty="0" smtClean="0">
                <a:latin typeface="Trebuchet MS" pitchFamily="34" charset="0"/>
              </a:rPr>
              <a:t>Windows Media Center SDK </a:t>
            </a:r>
          </a:p>
          <a:p>
            <a:pPr marL="1146175" lvl="2" indent="-292100"/>
            <a:r>
              <a:rPr lang="en-US" sz="1800" u="sng" dirty="0" smtClean="0">
                <a:latin typeface="Trebuchet MS" pitchFamily="34" charset="0"/>
                <a:hlinkClick r:id="rId3"/>
              </a:rPr>
              <a:t>http://msdn.microsoft.com/en-us/library/bb895967.aspx</a:t>
            </a:r>
            <a:endParaRPr lang="en-US" sz="1800" u="sng" dirty="0" smtClean="0">
              <a:latin typeface="Trebuchet MS" pitchFamily="34" charset="0"/>
            </a:endParaRPr>
          </a:p>
          <a:p>
            <a:pPr marL="854075" lvl="1" indent="-396875"/>
            <a:r>
              <a:rPr lang="en-US" sz="2800" dirty="0" smtClean="0">
                <a:latin typeface="Trebuchet MS" pitchFamily="34" charset="0"/>
              </a:rPr>
              <a:t>Media Center Sandbox</a:t>
            </a:r>
          </a:p>
          <a:p>
            <a:pPr marL="1146175" lvl="2" indent="-292100"/>
            <a:r>
              <a:rPr lang="en-US" sz="1800" u="sng" dirty="0" smtClean="0">
                <a:latin typeface="Trebuchet MS" pitchFamily="34" charset="0"/>
                <a:hlinkClick r:id="rId4"/>
              </a:rPr>
              <a:t>http://blog.mediacentersandbox.com</a:t>
            </a:r>
            <a:r>
              <a:rPr lang="en-US" sz="1800" u="sng" dirty="0" smtClean="0">
                <a:latin typeface="Trebuchet MS" pitchFamily="34" charset="0"/>
              </a:rPr>
              <a:t/>
            </a:r>
            <a:br>
              <a:rPr lang="en-US" sz="1800" u="sng" dirty="0" smtClean="0">
                <a:latin typeface="Trebuchet MS" pitchFamily="34" charset="0"/>
              </a:rPr>
            </a:br>
            <a:endParaRPr lang="en-US" sz="1800" u="sng"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PBDA Guide Data</a:t>
            </a:r>
            <a:endParaRPr lang="en-US" dirty="0">
              <a:latin typeface="Trebuchet MS" pitchFamily="34" charset="0"/>
            </a:endParaRPr>
          </a:p>
        </p:txBody>
      </p:sp>
      <p:sp>
        <p:nvSpPr>
          <p:cNvPr id="3" name="Text Placeholder 2"/>
          <p:cNvSpPr>
            <a:spLocks noGrp="1"/>
          </p:cNvSpPr>
          <p:nvPr>
            <p:ph idx="1"/>
          </p:nvPr>
        </p:nvSpPr>
        <p:spPr>
          <a:xfrm>
            <a:off x="382588" y="1414464"/>
            <a:ext cx="8380412" cy="3808735"/>
          </a:xfrm>
        </p:spPr>
        <p:txBody>
          <a:bodyPr/>
          <a:lstStyle/>
          <a:p>
            <a:pPr marL="457200" indent="-457200"/>
            <a:r>
              <a:rPr lang="en-US" sz="3200" dirty="0" smtClean="0">
                <a:latin typeface="Trebuchet MS" pitchFamily="34" charset="0"/>
              </a:rPr>
              <a:t>If the Windows Media Center provided guide isn’t sufficient for your scenario</a:t>
            </a:r>
          </a:p>
          <a:p>
            <a:pPr marL="854075" lvl="1" indent="-396875"/>
            <a:r>
              <a:rPr lang="en-US" sz="2800" dirty="0" smtClean="0">
                <a:latin typeface="Trebuchet MS" pitchFamily="34" charset="0"/>
              </a:rPr>
              <a:t>In-band guide delivery</a:t>
            </a:r>
          </a:p>
          <a:p>
            <a:pPr marL="1258888" lvl="2" indent="-404813"/>
            <a:r>
              <a:rPr lang="en-US" sz="2400" dirty="0" smtClean="0">
                <a:latin typeface="Trebuchet MS" pitchFamily="34" charset="0"/>
              </a:rPr>
              <a:t>DVB and ISDB in-band formats supported</a:t>
            </a:r>
          </a:p>
          <a:p>
            <a:pPr marL="854075" lvl="1" indent="-396875"/>
            <a:r>
              <a:rPr lang="en-US" sz="2800" dirty="0" smtClean="0">
                <a:latin typeface="Trebuchet MS" pitchFamily="34" charset="0"/>
              </a:rPr>
              <a:t>Guide Data Delivery Service (GDDS)</a:t>
            </a:r>
          </a:p>
          <a:p>
            <a:pPr marL="1258888" lvl="2" indent="-404813"/>
            <a:r>
              <a:rPr lang="en-US" sz="2400" dirty="0" smtClean="0">
                <a:latin typeface="Trebuchet MS" pitchFamily="34" charset="0"/>
              </a:rPr>
              <a:t>Guide data sent via the command and control channel (not in the transport stream)</a:t>
            </a:r>
          </a:p>
          <a:p>
            <a:endParaRPr lang="en-US" sz="3200" dirty="0" smtClean="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Trebuchet MS" pitchFamily="34" charset="0"/>
              </a:rPr>
              <a:t>Guide Data Delivery Service</a:t>
            </a:r>
          </a:p>
        </p:txBody>
      </p:sp>
      <p:sp>
        <p:nvSpPr>
          <p:cNvPr id="3" name="Text Placeholder 2"/>
          <p:cNvSpPr>
            <a:spLocks noGrp="1"/>
          </p:cNvSpPr>
          <p:nvPr>
            <p:ph idx="1"/>
          </p:nvPr>
        </p:nvSpPr>
        <p:spPr>
          <a:xfrm>
            <a:off x="382588" y="1414464"/>
            <a:ext cx="8380412" cy="4447884"/>
          </a:xfrm>
        </p:spPr>
        <p:txBody>
          <a:bodyPr/>
          <a:lstStyle/>
          <a:p>
            <a:pPr marL="457200" indent="-457200"/>
            <a:r>
              <a:rPr lang="en-US" sz="3200" dirty="0" smtClean="0">
                <a:latin typeface="Trebuchet MS" pitchFamily="34" charset="0"/>
              </a:rPr>
              <a:t>PBDA Service List</a:t>
            </a:r>
          </a:p>
          <a:p>
            <a:pPr marL="854075" lvl="1" indent="-396875"/>
            <a:r>
              <a:rPr lang="en-US" sz="2800" dirty="0" smtClean="0">
                <a:latin typeface="Trebuchet MS" pitchFamily="34" charset="0"/>
              </a:rPr>
              <a:t>XML format</a:t>
            </a:r>
          </a:p>
          <a:p>
            <a:pPr marL="854075" lvl="1" indent="-396875"/>
            <a:r>
              <a:rPr lang="en-US" sz="2800" dirty="0" smtClean="0">
                <a:latin typeface="Trebuchet MS" pitchFamily="34" charset="0"/>
              </a:rPr>
              <a:t>May provide a </a:t>
            </a:r>
            <a:r>
              <a:rPr lang="en-US" sz="2800" dirty="0" err="1" smtClean="0">
                <a:latin typeface="Trebuchet MS" pitchFamily="34" charset="0"/>
              </a:rPr>
              <a:t>TuneXml</a:t>
            </a:r>
            <a:r>
              <a:rPr lang="en-US" sz="2800" dirty="0" smtClean="0">
                <a:latin typeface="Trebuchet MS" pitchFamily="34" charset="0"/>
              </a:rPr>
              <a:t> for each service</a:t>
            </a:r>
          </a:p>
          <a:p>
            <a:pPr marL="457200" indent="-457200"/>
            <a:r>
              <a:rPr lang="en-US" sz="3200" dirty="0" smtClean="0">
                <a:latin typeface="Trebuchet MS" pitchFamily="34" charset="0"/>
              </a:rPr>
              <a:t>PBDA-EIT format</a:t>
            </a:r>
          </a:p>
          <a:p>
            <a:pPr marL="854075" lvl="1" indent="-396875"/>
            <a:r>
              <a:rPr lang="en-US" sz="2800" dirty="0" smtClean="0">
                <a:latin typeface="Trebuchet MS" pitchFamily="34" charset="0"/>
              </a:rPr>
              <a:t>Supports PBDA or DVB legacy descriptors</a:t>
            </a:r>
          </a:p>
          <a:p>
            <a:pPr marL="854075" lvl="1" indent="-396875"/>
            <a:r>
              <a:rPr lang="en-US" sz="2800" dirty="0" smtClean="0">
                <a:latin typeface="Trebuchet MS" pitchFamily="34" charset="0"/>
              </a:rPr>
              <a:t>Regular schedule data</a:t>
            </a:r>
          </a:p>
          <a:p>
            <a:pPr marL="854075" lvl="1" indent="-396875"/>
            <a:r>
              <a:rPr lang="en-US" sz="2800" dirty="0" smtClean="0">
                <a:latin typeface="Trebuchet MS" pitchFamily="34" charset="0"/>
              </a:rPr>
              <a:t>Present following (p/f) data</a:t>
            </a:r>
          </a:p>
          <a:p>
            <a:pPr>
              <a:buNone/>
            </a:pPr>
            <a:endParaRPr lang="en-US" sz="3200"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XML Tuning </a:t>
            </a:r>
            <a:endParaRPr lang="en-US" dirty="0">
              <a:latin typeface="Trebuchet MS" pitchFamily="34" charset="0"/>
            </a:endParaRPr>
          </a:p>
        </p:txBody>
      </p:sp>
      <p:sp>
        <p:nvSpPr>
          <p:cNvPr id="13" name="Text Placeholder 2"/>
          <p:cNvSpPr>
            <a:spLocks noGrp="1"/>
          </p:cNvSpPr>
          <p:nvPr>
            <p:ph idx="1"/>
          </p:nvPr>
        </p:nvSpPr>
        <p:spPr>
          <a:xfrm>
            <a:off x="382588" y="1414464"/>
            <a:ext cx="8380412" cy="886397"/>
          </a:xfrm>
        </p:spPr>
        <p:txBody>
          <a:bodyPr/>
          <a:lstStyle/>
          <a:p>
            <a:r>
              <a:rPr lang="en-US" sz="3200" dirty="0" smtClean="0">
                <a:latin typeface="Trebuchet MS" pitchFamily="34" charset="0"/>
              </a:rPr>
              <a:t>XML tuning provides an extensible tuning mechanism with diverse devices</a:t>
            </a:r>
          </a:p>
        </p:txBody>
      </p:sp>
      <p:sp>
        <p:nvSpPr>
          <p:cNvPr id="5" name="Rounded Rectangle 4"/>
          <p:cNvSpPr/>
          <p:nvPr/>
        </p:nvSpPr>
        <p:spPr bwMode="auto">
          <a:xfrm>
            <a:off x="381000" y="2919847"/>
            <a:ext cx="1950680" cy="329184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Tuner</a:t>
            </a:r>
          </a:p>
        </p:txBody>
      </p:sp>
      <p:sp>
        <p:nvSpPr>
          <p:cNvPr id="6" name="Rounded Rectangle 5"/>
          <p:cNvSpPr/>
          <p:nvPr/>
        </p:nvSpPr>
        <p:spPr bwMode="auto">
          <a:xfrm>
            <a:off x="6759718" y="2850273"/>
            <a:ext cx="1950680" cy="329184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Windows 7 PC</a:t>
            </a:r>
          </a:p>
        </p:txBody>
      </p:sp>
      <p:sp>
        <p:nvSpPr>
          <p:cNvPr id="8" name="Right Arrow 7"/>
          <p:cNvSpPr/>
          <p:nvPr/>
        </p:nvSpPr>
        <p:spPr bwMode="auto">
          <a:xfrm>
            <a:off x="2384892" y="5471276"/>
            <a:ext cx="4337824" cy="182880"/>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Left Arrow 8"/>
          <p:cNvSpPr/>
          <p:nvPr/>
        </p:nvSpPr>
        <p:spPr bwMode="auto">
          <a:xfrm>
            <a:off x="2373741" y="3302360"/>
            <a:ext cx="4337823" cy="182880"/>
          </a:xfrm>
          <a:prstGeom prst="lef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0" name="TextBox 9"/>
          <p:cNvSpPr txBox="1"/>
          <p:nvPr/>
        </p:nvSpPr>
        <p:spPr>
          <a:xfrm>
            <a:off x="2574460" y="2867464"/>
            <a:ext cx="3813717" cy="400110"/>
          </a:xfrm>
          <a:prstGeom prst="rect">
            <a:avLst/>
          </a:prstGeom>
          <a:noFill/>
        </p:spPr>
        <p:txBody>
          <a:bodyPr wrap="square" rtlCol="0">
            <a:spAutoFit/>
          </a:bodyPr>
          <a:lstStyle/>
          <a:p>
            <a:r>
              <a:rPr lang="en-US" sz="2000" dirty="0" err="1" smtClean="0">
                <a:solidFill>
                  <a:schemeClr val="tx1"/>
                </a:solidFill>
                <a:effectLst>
                  <a:outerShdw blurRad="38100" dist="38100" dir="2700000" algn="tl">
                    <a:srgbClr val="000000">
                      <a:alpha val="43137"/>
                    </a:srgbClr>
                  </a:outerShdw>
                </a:effectLst>
                <a:latin typeface="Trebuchet MS" pitchFamily="34" charset="0"/>
              </a:rPr>
              <a:t>SetTuner</a:t>
            </a:r>
            <a:r>
              <a:rPr lang="en-US" sz="2000" dirty="0" smtClean="0">
                <a:solidFill>
                  <a:schemeClr val="tx1"/>
                </a:solidFill>
                <a:effectLst>
                  <a:outerShdw blurRad="38100" dist="38100" dir="2700000" algn="tl">
                    <a:srgbClr val="000000">
                      <a:alpha val="43137"/>
                    </a:srgbClr>
                  </a:outerShdw>
                </a:effectLst>
                <a:latin typeface="Trebuchet MS" pitchFamily="34" charset="0"/>
              </a:rPr>
              <a:t>(</a:t>
            </a:r>
            <a:r>
              <a:rPr lang="en-US" sz="2000" dirty="0" err="1" smtClean="0">
                <a:solidFill>
                  <a:schemeClr val="tx1"/>
                </a:solidFill>
                <a:effectLst>
                  <a:outerShdw blurRad="38100" dist="38100" dir="2700000" algn="tl">
                    <a:srgbClr val="000000">
                      <a:alpha val="43137"/>
                    </a:srgbClr>
                  </a:outerShdw>
                </a:effectLst>
                <a:latin typeface="Trebuchet MS" pitchFamily="34" charset="0"/>
              </a:rPr>
              <a:t>TuneXml</a:t>
            </a:r>
            <a:r>
              <a:rPr lang="en-US" sz="2000" dirty="0" smtClean="0">
                <a:solidFill>
                  <a:schemeClr val="tx1"/>
                </a:solidFill>
                <a:effectLst>
                  <a:outerShdw blurRad="38100" dist="38100" dir="2700000" algn="tl">
                    <a:srgbClr val="000000">
                      <a:alpha val="43137"/>
                    </a:srgbClr>
                  </a:outerShdw>
                </a:effectLst>
                <a:latin typeface="Trebuchet MS" pitchFamily="34" charset="0"/>
              </a:rPr>
              <a:t>)</a:t>
            </a:r>
          </a:p>
        </p:txBody>
      </p:sp>
      <p:sp>
        <p:nvSpPr>
          <p:cNvPr id="11" name="TextBox 10"/>
          <p:cNvSpPr txBox="1"/>
          <p:nvPr/>
        </p:nvSpPr>
        <p:spPr>
          <a:xfrm>
            <a:off x="2574460" y="5103285"/>
            <a:ext cx="3813717" cy="400110"/>
          </a:xfrm>
          <a:prstGeom prst="rect">
            <a:avLst/>
          </a:prstGeom>
          <a:noFill/>
        </p:spPr>
        <p:txBody>
          <a:bodyPr wrap="square" rtlCol="0">
            <a:spAutoFit/>
          </a:bodyPr>
          <a:lstStyle/>
          <a:p>
            <a:r>
              <a:rPr lang="en-US" sz="2000" dirty="0" err="1" smtClean="0">
                <a:effectLst>
                  <a:outerShdw blurRad="38100" dist="38100" dir="2700000" algn="tl">
                    <a:srgbClr val="000000">
                      <a:alpha val="43137"/>
                    </a:srgbClr>
                  </a:outerShdw>
                </a:effectLst>
                <a:latin typeface="Trebuchet MS" pitchFamily="34" charset="0"/>
              </a:rPr>
              <a:t>TunedXML</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6" name="Right Arrow 15"/>
          <p:cNvSpPr/>
          <p:nvPr/>
        </p:nvSpPr>
        <p:spPr bwMode="auto">
          <a:xfrm>
            <a:off x="2373740" y="4018718"/>
            <a:ext cx="4337824" cy="182880"/>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7" name="TextBox 16"/>
          <p:cNvSpPr txBox="1"/>
          <p:nvPr/>
        </p:nvSpPr>
        <p:spPr>
          <a:xfrm>
            <a:off x="2563308" y="3650727"/>
            <a:ext cx="3813717"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rebuchet MS" pitchFamily="34" charset="0"/>
              </a:rPr>
              <a:t>SUCCESS</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8" name="Left Arrow 17"/>
          <p:cNvSpPr/>
          <p:nvPr/>
        </p:nvSpPr>
        <p:spPr bwMode="auto">
          <a:xfrm>
            <a:off x="2362590" y="4768251"/>
            <a:ext cx="4337823" cy="182880"/>
          </a:xfrm>
          <a:prstGeom prst="lef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9" name="TextBox 18"/>
          <p:cNvSpPr txBox="1"/>
          <p:nvPr/>
        </p:nvSpPr>
        <p:spPr>
          <a:xfrm>
            <a:off x="2563309" y="4333355"/>
            <a:ext cx="3813717" cy="400110"/>
          </a:xfrm>
          <a:prstGeom prst="rect">
            <a:avLst/>
          </a:prstGeom>
          <a:noFill/>
        </p:spPr>
        <p:txBody>
          <a:bodyPr wrap="square" rtlCol="0">
            <a:spAutoFit/>
          </a:bodyPr>
          <a:lstStyle/>
          <a:p>
            <a:r>
              <a:rPr lang="en-US" sz="2000" dirty="0" err="1" smtClean="0">
                <a:solidFill>
                  <a:schemeClr val="tx1"/>
                </a:solidFill>
                <a:effectLst>
                  <a:outerShdw blurRad="38100" dist="38100" dir="2700000" algn="tl">
                    <a:srgbClr val="000000">
                      <a:alpha val="43137"/>
                    </a:srgbClr>
                  </a:outerShdw>
                </a:effectLst>
                <a:latin typeface="Trebuchet MS" pitchFamily="34" charset="0"/>
              </a:rPr>
              <a:t>GetTunerState</a:t>
            </a:r>
            <a:r>
              <a:rPr lang="en-US" sz="2000" dirty="0" smtClean="0">
                <a:solidFill>
                  <a:schemeClr val="tx1"/>
                </a:solidFill>
                <a:effectLst>
                  <a:outerShdw blurRad="38100" dist="38100" dir="2700000" algn="tl">
                    <a:srgbClr val="000000">
                      <a:alpha val="43137"/>
                    </a:srgbClr>
                  </a:outerShdw>
                </a:effectLst>
                <a:latin typeface="Trebuchet MS" pitchFamily="34" charset="0"/>
              </a:rPr>
              <a:t>()</a:t>
            </a:r>
          </a:p>
        </p:txBody>
      </p:sp>
      <p:sp>
        <p:nvSpPr>
          <p:cNvPr id="14" name="TextBox 13"/>
          <p:cNvSpPr txBox="1"/>
          <p:nvPr/>
        </p:nvSpPr>
        <p:spPr>
          <a:xfrm>
            <a:off x="2337955" y="2355850"/>
            <a:ext cx="4468090" cy="461665"/>
          </a:xfrm>
          <a:prstGeom prst="rect">
            <a:avLst/>
          </a:prstGeom>
          <a:noFill/>
        </p:spPr>
        <p:txBody>
          <a:bodyPr wrap="square" rtlCol="0">
            <a:spAutoFit/>
          </a:bodyPr>
          <a:lstStyle/>
          <a:p>
            <a:pPr algn="ct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Simplified tuning flow</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linds(horizontal)">
                                      <p:cBhvr>
                                        <p:cTn id="21" dur="500"/>
                                        <p:tgtEl>
                                          <p:spTgt spid="1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6" grpId="0" animBg="1"/>
      <p:bldP spid="17" grpId="0"/>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XML Tuning</a:t>
            </a:r>
            <a:endParaRPr lang="en-US" dirty="0">
              <a:latin typeface="Trebuchet MS" pitchFamily="34" charset="0"/>
            </a:endParaRPr>
          </a:p>
        </p:txBody>
      </p:sp>
      <p:sp>
        <p:nvSpPr>
          <p:cNvPr id="4" name="Rectangle 4"/>
          <p:cNvSpPr>
            <a:spLocks noGrp="1" noChangeArrowheads="1"/>
          </p:cNvSpPr>
          <p:nvPr>
            <p:ph type="body" idx="4294967295"/>
          </p:nvPr>
        </p:nvSpPr>
        <p:spPr bwMode="auto">
          <a:xfrm>
            <a:off x="381000" y="2355850"/>
            <a:ext cx="8380412" cy="2828925"/>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buNone/>
            </a:pPr>
            <a:r>
              <a:rPr lang="en-US" sz="1400" dirty="0" smtClean="0">
                <a:solidFill>
                  <a:schemeClr val="tx2"/>
                </a:solidFill>
                <a:latin typeface="Lucida Console" pitchFamily="49" charset="0"/>
              </a:rPr>
              <a:t>&lt;</a:t>
            </a:r>
            <a:r>
              <a:rPr lang="en-US" sz="1400" dirty="0" err="1" smtClean="0">
                <a:solidFill>
                  <a:schemeClr val="tx2"/>
                </a:solidFill>
                <a:latin typeface="Lucida Console" pitchFamily="49" charset="0"/>
              </a:rPr>
              <a:t>tune:Channel</a:t>
            </a:r>
            <a:r>
              <a:rPr lang="en-US" sz="1400" dirty="0" smtClean="0">
                <a:solidFill>
                  <a:schemeClr val="tx2"/>
                </a:solidFill>
                <a:latin typeface="Lucida Console" pitchFamily="49" charset="0"/>
              </a:rPr>
              <a:t> </a:t>
            </a:r>
            <a:r>
              <a:rPr lang="en-US" sz="1400" dirty="0" err="1" smtClean="0">
                <a:solidFill>
                  <a:schemeClr val="tx2"/>
                </a:solidFill>
                <a:latin typeface="Lucida Console" pitchFamily="49" charset="0"/>
              </a:rPr>
              <a:t>xmlns:tune</a:t>
            </a:r>
            <a:r>
              <a:rPr lang="en-US" sz="1400" dirty="0" smtClean="0">
                <a:solidFill>
                  <a:schemeClr val="tx2"/>
                </a:solidFill>
                <a:latin typeface="Lucida Console" pitchFamily="49" charset="0"/>
              </a:rPr>
              <a:t>="http://schemas.microsoft.com/2006/eHome/MediaCenter/Tuning.xsd" Channel="</a:t>
            </a:r>
            <a:r>
              <a:rPr lang="en-US" sz="2000" b="1" dirty="0" smtClean="0">
                <a:solidFill>
                  <a:schemeClr val="accent1">
                    <a:lumMod val="75000"/>
                  </a:schemeClr>
                </a:solidFill>
                <a:latin typeface="Lucida Console" pitchFamily="49" charset="0"/>
              </a:rPr>
              <a:t>4</a:t>
            </a:r>
            <a:r>
              <a:rPr lang="en-US" sz="1400" dirty="0" smtClean="0">
                <a:solidFill>
                  <a:schemeClr val="tx2"/>
                </a:solidFill>
                <a:latin typeface="Lucida Console" pitchFamily="49" charset="0"/>
              </a:rPr>
              <a:t>"&gt;</a:t>
            </a:r>
          </a:p>
          <a:p>
            <a:pPr lvl="1">
              <a:lnSpc>
                <a:spcPct val="85000"/>
              </a:lnSpc>
              <a:spcBef>
                <a:spcPct val="20000"/>
              </a:spcBef>
              <a:buNone/>
            </a:pPr>
            <a:r>
              <a:rPr lang="en-US" sz="1400" dirty="0" smtClean="0">
                <a:solidFill>
                  <a:schemeClr val="tx2"/>
                </a:solidFill>
                <a:latin typeface="Lucida Console" pitchFamily="49" charset="0"/>
              </a:rPr>
              <a:t>&lt;</a:t>
            </a:r>
            <a:r>
              <a:rPr lang="en-US" sz="1400" dirty="0" err="1" smtClean="0">
                <a:solidFill>
                  <a:schemeClr val="tx2"/>
                </a:solidFill>
                <a:latin typeface="Lucida Console" pitchFamily="49" charset="0"/>
              </a:rPr>
              <a:t>tune:TuningSpace</a:t>
            </a:r>
            <a:r>
              <a:rPr lang="en-US" sz="1400" dirty="0" smtClean="0">
                <a:solidFill>
                  <a:schemeClr val="tx2"/>
                </a:solidFill>
                <a:latin typeface="Lucida Console" pitchFamily="49" charset="0"/>
              </a:rPr>
              <a:t> </a:t>
            </a:r>
            <a:r>
              <a:rPr lang="en-US" sz="1400" dirty="0" err="1" smtClean="0">
                <a:solidFill>
                  <a:schemeClr val="tx2"/>
                </a:solidFill>
                <a:latin typeface="Lucida Console" pitchFamily="49" charset="0"/>
              </a:rPr>
              <a:t>xsi:type</a:t>
            </a:r>
            <a:r>
              <a:rPr lang="en-US" sz="1400" dirty="0" smtClean="0">
                <a:solidFill>
                  <a:schemeClr val="tx2"/>
                </a:solidFill>
                <a:latin typeface="Lucida Console" pitchFamily="49" charset="0"/>
              </a:rPr>
              <a:t>="</a:t>
            </a:r>
            <a:r>
              <a:rPr lang="en-US" sz="1400" dirty="0" err="1" smtClean="0">
                <a:solidFill>
                  <a:schemeClr val="tx2"/>
                </a:solidFill>
                <a:latin typeface="Lucida Console" pitchFamily="49" charset="0"/>
              </a:rPr>
              <a:t>tune:ChannelIDTuningSpaceType</a:t>
            </a:r>
            <a:r>
              <a:rPr lang="en-US" sz="1400" dirty="0" smtClean="0">
                <a:solidFill>
                  <a:schemeClr val="tx2"/>
                </a:solidFill>
                <a:latin typeface="Lucida Console" pitchFamily="49" charset="0"/>
              </a:rPr>
              <a:t>" Name=" e8859e2c-c1ee-4b77-bea3-c64d8f25e99b" </a:t>
            </a:r>
            <a:r>
              <a:rPr lang="en-US" sz="1400" dirty="0" err="1" smtClean="0">
                <a:solidFill>
                  <a:schemeClr val="tx2"/>
                </a:solidFill>
                <a:latin typeface="Lucida Console" pitchFamily="49" charset="0"/>
              </a:rPr>
              <a:t>NetworkType</a:t>
            </a:r>
            <a:r>
              <a:rPr lang="en-US" sz="1400" dirty="0" smtClean="0">
                <a:solidFill>
                  <a:schemeClr val="tx2"/>
                </a:solidFill>
                <a:latin typeface="Lucida Console" pitchFamily="49" charset="0"/>
              </a:rPr>
              <a:t>="{E8859E2C-C1EE-4b77-BEA3-C64D8F25E99B} "/&gt;</a:t>
            </a:r>
          </a:p>
          <a:p>
            <a:pPr lvl="1">
              <a:lnSpc>
                <a:spcPct val="85000"/>
              </a:lnSpc>
              <a:spcBef>
                <a:spcPct val="20000"/>
              </a:spcBef>
              <a:buNone/>
            </a:pPr>
            <a:r>
              <a:rPr lang="en-US" sz="1400" dirty="0" smtClean="0">
                <a:solidFill>
                  <a:schemeClr val="tx2"/>
                </a:solidFill>
                <a:latin typeface="Lucida Console" pitchFamily="49" charset="0"/>
              </a:rPr>
              <a:t>&lt;</a:t>
            </a:r>
            <a:r>
              <a:rPr lang="en-US" sz="1400" dirty="0" err="1" smtClean="0">
                <a:solidFill>
                  <a:schemeClr val="tx2"/>
                </a:solidFill>
                <a:latin typeface="Lucida Console" pitchFamily="49" charset="0"/>
              </a:rPr>
              <a:t>tune:Locator</a:t>
            </a:r>
            <a:r>
              <a:rPr lang="en-US" sz="1400" dirty="0" smtClean="0">
                <a:solidFill>
                  <a:schemeClr val="tx2"/>
                </a:solidFill>
                <a:latin typeface="Lucida Console" pitchFamily="49" charset="0"/>
              </a:rPr>
              <a:t> </a:t>
            </a:r>
            <a:r>
              <a:rPr lang="en-US" sz="1400" dirty="0" err="1" smtClean="0">
                <a:solidFill>
                  <a:schemeClr val="tx2"/>
                </a:solidFill>
                <a:latin typeface="Lucida Console" pitchFamily="49" charset="0"/>
              </a:rPr>
              <a:t>xsi:type</a:t>
            </a:r>
            <a:r>
              <a:rPr lang="en-US" sz="1400" dirty="0" smtClean="0">
                <a:solidFill>
                  <a:schemeClr val="tx2"/>
                </a:solidFill>
                <a:latin typeface="Lucida Console" pitchFamily="49" charset="0"/>
              </a:rPr>
              <a:t>="</a:t>
            </a:r>
            <a:r>
              <a:rPr lang="en-US" sz="1400" dirty="0" err="1" smtClean="0">
                <a:solidFill>
                  <a:schemeClr val="tx2"/>
                </a:solidFill>
                <a:latin typeface="Lucida Console" pitchFamily="49" charset="0"/>
              </a:rPr>
              <a:t>tune:ATSCLocatorType</a:t>
            </a:r>
            <a:r>
              <a:rPr lang="en-US" sz="1400" dirty="0" smtClean="0">
                <a:solidFill>
                  <a:schemeClr val="tx2"/>
                </a:solidFill>
                <a:latin typeface="Lucida Console" pitchFamily="49" charset="0"/>
              </a:rPr>
              <a:t>" Frequency="-1" </a:t>
            </a:r>
            <a:r>
              <a:rPr lang="en-US" sz="1400" dirty="0" err="1" smtClean="0">
                <a:solidFill>
                  <a:schemeClr val="tx2"/>
                </a:solidFill>
                <a:latin typeface="Lucida Console" pitchFamily="49" charset="0"/>
              </a:rPr>
              <a:t>ModulationType</a:t>
            </a:r>
            <a:r>
              <a:rPr lang="en-US" sz="1400" dirty="0" smtClean="0">
                <a:solidFill>
                  <a:schemeClr val="tx2"/>
                </a:solidFill>
                <a:latin typeface="Lucida Console" pitchFamily="49" charset="0"/>
              </a:rPr>
              <a:t>="Uninitialized" </a:t>
            </a:r>
            <a:r>
              <a:rPr lang="en-US" sz="1400" dirty="0" err="1" smtClean="0">
                <a:solidFill>
                  <a:schemeClr val="tx2"/>
                </a:solidFill>
                <a:latin typeface="Lucida Console" pitchFamily="49" charset="0"/>
              </a:rPr>
              <a:t>InnerFECMethod</a:t>
            </a:r>
            <a:r>
              <a:rPr lang="en-US" sz="1400" dirty="0" smtClean="0">
                <a:solidFill>
                  <a:schemeClr val="tx2"/>
                </a:solidFill>
                <a:latin typeface="Lucida Console" pitchFamily="49" charset="0"/>
              </a:rPr>
              <a:t>="Uninitialized" </a:t>
            </a:r>
            <a:r>
              <a:rPr lang="en-US" sz="1400" dirty="0" err="1" smtClean="0">
                <a:solidFill>
                  <a:schemeClr val="tx2"/>
                </a:solidFill>
                <a:latin typeface="Lucida Console" pitchFamily="49" charset="0"/>
              </a:rPr>
              <a:t>InnerFECRate</a:t>
            </a:r>
            <a:r>
              <a:rPr lang="en-US" sz="1400" dirty="0" smtClean="0">
                <a:solidFill>
                  <a:schemeClr val="tx2"/>
                </a:solidFill>
                <a:latin typeface="Lucida Console" pitchFamily="49" charset="0"/>
              </a:rPr>
              <a:t>="Uninitialized" </a:t>
            </a:r>
            <a:r>
              <a:rPr lang="en-US" sz="1400" dirty="0" err="1" smtClean="0">
                <a:solidFill>
                  <a:schemeClr val="tx2"/>
                </a:solidFill>
                <a:latin typeface="Lucida Console" pitchFamily="49" charset="0"/>
              </a:rPr>
              <a:t>OuterFECMethod</a:t>
            </a:r>
            <a:r>
              <a:rPr lang="en-US" sz="1400" dirty="0" smtClean="0">
                <a:solidFill>
                  <a:schemeClr val="tx2"/>
                </a:solidFill>
                <a:latin typeface="Lucida Console" pitchFamily="49" charset="0"/>
              </a:rPr>
              <a:t>="Uninitialized" </a:t>
            </a:r>
            <a:r>
              <a:rPr lang="en-US" sz="1400" dirty="0" err="1" smtClean="0">
                <a:solidFill>
                  <a:schemeClr val="tx2"/>
                </a:solidFill>
                <a:latin typeface="Lucida Console" pitchFamily="49" charset="0"/>
              </a:rPr>
              <a:t>OuterFECRate</a:t>
            </a:r>
            <a:r>
              <a:rPr lang="en-US" sz="1400" dirty="0" smtClean="0">
                <a:solidFill>
                  <a:schemeClr val="tx2"/>
                </a:solidFill>
                <a:latin typeface="Lucida Console" pitchFamily="49" charset="0"/>
              </a:rPr>
              <a:t>="Uninitialized" </a:t>
            </a:r>
            <a:r>
              <a:rPr lang="en-US" sz="1400" dirty="0" err="1" smtClean="0">
                <a:solidFill>
                  <a:schemeClr val="tx2"/>
                </a:solidFill>
                <a:latin typeface="Lucida Console" pitchFamily="49" charset="0"/>
              </a:rPr>
              <a:t>SymbolRate</a:t>
            </a:r>
            <a:r>
              <a:rPr lang="en-US" sz="1400" dirty="0" smtClean="0">
                <a:solidFill>
                  <a:schemeClr val="tx2"/>
                </a:solidFill>
                <a:latin typeface="Lucida Console" pitchFamily="49" charset="0"/>
              </a:rPr>
              <a:t>="-1" </a:t>
            </a:r>
            <a:r>
              <a:rPr lang="en-US" sz="1400" dirty="0" err="1" smtClean="0">
                <a:solidFill>
                  <a:schemeClr val="tx2"/>
                </a:solidFill>
                <a:latin typeface="Lucida Console" pitchFamily="49" charset="0"/>
              </a:rPr>
              <a:t>PhysicalChannel</a:t>
            </a:r>
            <a:r>
              <a:rPr lang="en-US" sz="1400" dirty="0" smtClean="0">
                <a:solidFill>
                  <a:schemeClr val="tx2"/>
                </a:solidFill>
                <a:latin typeface="Lucida Console" pitchFamily="49" charset="0"/>
              </a:rPr>
              <a:t>="-1" </a:t>
            </a:r>
            <a:r>
              <a:rPr lang="en-US" sz="1400" dirty="0" err="1" smtClean="0">
                <a:solidFill>
                  <a:schemeClr val="tx2"/>
                </a:solidFill>
                <a:latin typeface="Lucida Console" pitchFamily="49" charset="0"/>
              </a:rPr>
              <a:t>TransportStreamID</a:t>
            </a:r>
            <a:r>
              <a:rPr lang="en-US" sz="1400" dirty="0" smtClean="0">
                <a:solidFill>
                  <a:schemeClr val="tx2"/>
                </a:solidFill>
                <a:latin typeface="Lucida Console" pitchFamily="49" charset="0"/>
              </a:rPr>
              <a:t>="-1" </a:t>
            </a:r>
            <a:r>
              <a:rPr lang="en-US" sz="1400" dirty="0" err="1" smtClean="0">
                <a:solidFill>
                  <a:schemeClr val="tx2"/>
                </a:solidFill>
                <a:latin typeface="Lucida Console" pitchFamily="49" charset="0"/>
              </a:rPr>
              <a:t>ProgramNumber</a:t>
            </a:r>
            <a:r>
              <a:rPr lang="en-US" sz="1400" dirty="0" smtClean="0">
                <a:solidFill>
                  <a:schemeClr val="tx2"/>
                </a:solidFill>
                <a:latin typeface="Lucida Console" pitchFamily="49" charset="0"/>
              </a:rPr>
              <a:t>="-1"/&gt;</a:t>
            </a:r>
          </a:p>
          <a:p>
            <a:pPr lvl="1">
              <a:lnSpc>
                <a:spcPct val="85000"/>
              </a:lnSpc>
              <a:spcBef>
                <a:spcPct val="20000"/>
              </a:spcBef>
              <a:buNone/>
            </a:pPr>
            <a:r>
              <a:rPr lang="en-US" sz="1400" dirty="0" smtClean="0">
                <a:solidFill>
                  <a:schemeClr val="tx2"/>
                </a:solidFill>
                <a:latin typeface="Lucida Console" pitchFamily="49" charset="0"/>
              </a:rPr>
              <a:t>&lt;</a:t>
            </a:r>
            <a:r>
              <a:rPr lang="en-US" sz="1400" dirty="0" err="1" smtClean="0">
                <a:solidFill>
                  <a:schemeClr val="tx2"/>
                </a:solidFill>
                <a:latin typeface="Lucida Console" pitchFamily="49" charset="0"/>
              </a:rPr>
              <a:t>tune:Components</a:t>
            </a:r>
            <a:r>
              <a:rPr lang="en-US" sz="1400" dirty="0" smtClean="0">
                <a:solidFill>
                  <a:schemeClr val="tx2"/>
                </a:solidFill>
                <a:latin typeface="Lucida Console" pitchFamily="49" charset="0"/>
              </a:rPr>
              <a:t> </a:t>
            </a:r>
            <a:r>
              <a:rPr lang="en-US" sz="1400" dirty="0" err="1" smtClean="0">
                <a:solidFill>
                  <a:schemeClr val="tx2"/>
                </a:solidFill>
                <a:latin typeface="Lucida Console" pitchFamily="49" charset="0"/>
              </a:rPr>
              <a:t>xsi:type</a:t>
            </a:r>
            <a:r>
              <a:rPr lang="en-US" sz="1400" dirty="0" smtClean="0">
                <a:solidFill>
                  <a:schemeClr val="tx2"/>
                </a:solidFill>
                <a:latin typeface="Lucida Console" pitchFamily="49" charset="0"/>
              </a:rPr>
              <a:t>="</a:t>
            </a:r>
            <a:r>
              <a:rPr lang="en-US" sz="1400" dirty="0" err="1" smtClean="0">
                <a:solidFill>
                  <a:schemeClr val="tx2"/>
                </a:solidFill>
                <a:latin typeface="Lucida Console" pitchFamily="49" charset="0"/>
              </a:rPr>
              <a:t>tune:ComponentsType</a:t>
            </a:r>
            <a:r>
              <a:rPr lang="en-US" sz="1400" dirty="0" smtClean="0">
                <a:solidFill>
                  <a:schemeClr val="tx2"/>
                </a:solidFill>
                <a:latin typeface="Lucida Console" pitchFamily="49" charset="0"/>
              </a:rPr>
              <a:t>"/&gt;</a:t>
            </a:r>
          </a:p>
          <a:p>
            <a:pPr>
              <a:lnSpc>
                <a:spcPct val="85000"/>
              </a:lnSpc>
              <a:spcBef>
                <a:spcPct val="20000"/>
              </a:spcBef>
              <a:buNone/>
            </a:pPr>
            <a:r>
              <a:rPr lang="en-US" sz="1400" dirty="0" smtClean="0">
                <a:solidFill>
                  <a:schemeClr val="tx2"/>
                </a:solidFill>
                <a:latin typeface="Lucida Console" pitchFamily="49" charset="0"/>
              </a:rPr>
              <a:t>&lt;/</a:t>
            </a:r>
            <a:r>
              <a:rPr lang="en-US" sz="1400" dirty="0" err="1" smtClean="0">
                <a:solidFill>
                  <a:schemeClr val="tx2"/>
                </a:solidFill>
                <a:latin typeface="Lucida Console" pitchFamily="49" charset="0"/>
              </a:rPr>
              <a:t>tune:Channel</a:t>
            </a:r>
            <a:r>
              <a:rPr lang="en-US" sz="1400" dirty="0" smtClean="0">
                <a:solidFill>
                  <a:schemeClr val="tx2"/>
                </a:solidFill>
                <a:latin typeface="Lucida Console" pitchFamily="49" charset="0"/>
              </a:rPr>
              <a:t>&gt;</a:t>
            </a:r>
            <a:endParaRPr lang="en-US" sz="1400" dirty="0">
              <a:solidFill>
                <a:schemeClr val="tx2"/>
              </a:solidFill>
              <a:latin typeface="Lucida Console" pitchFamily="49" charset="0"/>
            </a:endParaRPr>
          </a:p>
        </p:txBody>
      </p:sp>
      <p:sp>
        <p:nvSpPr>
          <p:cNvPr id="5" name="TextBox 4"/>
          <p:cNvSpPr txBox="1"/>
          <p:nvPr/>
        </p:nvSpPr>
        <p:spPr>
          <a:xfrm>
            <a:off x="381000" y="1417638"/>
            <a:ext cx="6913756" cy="523220"/>
          </a:xfrm>
          <a:prstGeom prst="rect">
            <a:avLst/>
          </a:prstGeom>
          <a:noFill/>
        </p:spPr>
        <p:txBody>
          <a:bodyPr wrap="squar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Example Channel Tune Request</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rebuchet MS" pitchFamily="34" charset="0"/>
              </a:rPr>
              <a:t>XML Tuning</a:t>
            </a:r>
            <a:endParaRPr lang="en-US" dirty="0">
              <a:latin typeface="Trebuchet MS" pitchFamily="34" charset="0"/>
            </a:endParaRPr>
          </a:p>
        </p:txBody>
      </p:sp>
      <p:sp>
        <p:nvSpPr>
          <p:cNvPr id="4" name="Rectangle 4"/>
          <p:cNvSpPr>
            <a:spLocks noGrp="1" noChangeArrowheads="1"/>
          </p:cNvSpPr>
          <p:nvPr>
            <p:ph type="body" idx="4294967295"/>
          </p:nvPr>
        </p:nvSpPr>
        <p:spPr bwMode="auto">
          <a:xfrm>
            <a:off x="382588" y="2355850"/>
            <a:ext cx="8380412" cy="2776538"/>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buNone/>
            </a:pPr>
            <a:r>
              <a:rPr lang="en-US" sz="1400" dirty="0" smtClean="0">
                <a:solidFill>
                  <a:schemeClr val="tx2"/>
                </a:solidFill>
                <a:latin typeface="Lucida Console" pitchFamily="49" charset="0"/>
              </a:rPr>
              <a:t>&lt;</a:t>
            </a:r>
            <a:r>
              <a:rPr lang="en-US" sz="1400" dirty="0" err="1" smtClean="0">
                <a:solidFill>
                  <a:schemeClr val="tx2"/>
                </a:solidFill>
                <a:latin typeface="Lucida Console" pitchFamily="49" charset="0"/>
              </a:rPr>
              <a:t>tune:</a:t>
            </a:r>
            <a:r>
              <a:rPr lang="en-US" sz="1400" b="1" dirty="0" err="1" smtClean="0">
                <a:solidFill>
                  <a:schemeClr val="accent1">
                    <a:lumMod val="75000"/>
                  </a:schemeClr>
                </a:solidFill>
                <a:latin typeface="Lucida Console" pitchFamily="49" charset="0"/>
              </a:rPr>
              <a:t>ChannelID</a:t>
            </a:r>
            <a:r>
              <a:rPr lang="en-US" sz="1400" dirty="0" smtClean="0">
                <a:solidFill>
                  <a:srgbClr val="00B0F0"/>
                </a:solidFill>
                <a:latin typeface="Lucida Console" pitchFamily="49" charset="0"/>
              </a:rPr>
              <a:t> </a:t>
            </a:r>
            <a:r>
              <a:rPr lang="en-US" sz="1400" dirty="0" err="1" smtClean="0">
                <a:solidFill>
                  <a:schemeClr val="tx2"/>
                </a:solidFill>
                <a:latin typeface="Lucida Console" pitchFamily="49" charset="0"/>
              </a:rPr>
              <a:t>xmlns:tune</a:t>
            </a:r>
            <a:r>
              <a:rPr lang="en-US" sz="1400" dirty="0" smtClean="0">
                <a:solidFill>
                  <a:schemeClr val="tx2"/>
                </a:solidFill>
                <a:latin typeface="Lucida Console" pitchFamily="49" charset="0"/>
              </a:rPr>
              <a:t>="http://schemas.microsoft.com/2006/eHome/MediaCenter/Tuning.xsd" </a:t>
            </a:r>
            <a:r>
              <a:rPr lang="en-US" sz="1400" b="1" dirty="0" err="1" smtClean="0">
                <a:solidFill>
                  <a:schemeClr val="accent1">
                    <a:lumMod val="75000"/>
                  </a:schemeClr>
                </a:solidFill>
                <a:latin typeface="Lucida Console" pitchFamily="49" charset="0"/>
              </a:rPr>
              <a:t>ChannelID</a:t>
            </a:r>
            <a:r>
              <a:rPr lang="en-US" sz="1400" dirty="0" smtClean="0">
                <a:solidFill>
                  <a:schemeClr val="tx2"/>
                </a:solidFill>
                <a:latin typeface="Lucida Console" pitchFamily="49" charset="0"/>
              </a:rPr>
              <a:t>=“</a:t>
            </a:r>
            <a:r>
              <a:rPr lang="en-US" sz="2000" b="1" dirty="0" smtClean="0">
                <a:solidFill>
                  <a:schemeClr val="accent1">
                    <a:lumMod val="75000"/>
                  </a:schemeClr>
                </a:solidFill>
                <a:latin typeface="Lucida Console" pitchFamily="49" charset="0"/>
              </a:rPr>
              <a:t>TunerPrivateTuningString24</a:t>
            </a:r>
            <a:r>
              <a:rPr lang="en-US" sz="1400" dirty="0" smtClean="0">
                <a:solidFill>
                  <a:schemeClr val="tx2"/>
                </a:solidFill>
                <a:latin typeface="Lucida Console" pitchFamily="49" charset="0"/>
              </a:rPr>
              <a:t>"&gt;</a:t>
            </a:r>
          </a:p>
          <a:p>
            <a:pPr lvl="1">
              <a:lnSpc>
                <a:spcPct val="85000"/>
              </a:lnSpc>
              <a:spcBef>
                <a:spcPct val="20000"/>
              </a:spcBef>
              <a:buNone/>
            </a:pPr>
            <a:r>
              <a:rPr lang="en-US" sz="1400" dirty="0" smtClean="0">
                <a:solidFill>
                  <a:schemeClr val="tx2"/>
                </a:solidFill>
                <a:latin typeface="Lucida Console" pitchFamily="49" charset="0"/>
                <a:ea typeface="+mn-ea"/>
                <a:cs typeface="+mn-cs"/>
              </a:rPr>
              <a:t>&lt;</a:t>
            </a:r>
            <a:r>
              <a:rPr lang="en-US" sz="1400" dirty="0" err="1" smtClean="0">
                <a:solidFill>
                  <a:schemeClr val="tx2"/>
                </a:solidFill>
                <a:latin typeface="Lucida Console" pitchFamily="49" charset="0"/>
                <a:ea typeface="+mn-ea"/>
                <a:cs typeface="+mn-cs"/>
              </a:rPr>
              <a:t>tune:TuningSpace</a:t>
            </a:r>
            <a:r>
              <a:rPr lang="en-US" sz="1400" dirty="0" smtClean="0">
                <a:solidFill>
                  <a:schemeClr val="tx2"/>
                </a:solidFill>
                <a:latin typeface="Lucida Console" pitchFamily="49" charset="0"/>
                <a:ea typeface="+mn-ea"/>
                <a:cs typeface="+mn-cs"/>
              </a:rPr>
              <a:t> </a:t>
            </a:r>
            <a:r>
              <a:rPr lang="en-US" sz="1400" dirty="0" err="1" smtClean="0">
                <a:solidFill>
                  <a:schemeClr val="tx2"/>
                </a:solidFill>
                <a:latin typeface="Lucida Console" pitchFamily="49" charset="0"/>
                <a:ea typeface="+mn-ea"/>
                <a:cs typeface="+mn-cs"/>
              </a:rPr>
              <a:t>xsi:type</a:t>
            </a:r>
            <a:r>
              <a:rPr lang="en-US" sz="1400" dirty="0" smtClean="0">
                <a:solidFill>
                  <a:schemeClr val="tx2"/>
                </a:solidFill>
                <a:latin typeface="Lucida Console" pitchFamily="49" charset="0"/>
                <a:ea typeface="+mn-ea"/>
                <a:cs typeface="+mn-cs"/>
              </a:rPr>
              <a:t>="</a:t>
            </a:r>
            <a:r>
              <a:rPr lang="en-US" sz="1400" dirty="0" err="1" smtClean="0">
                <a:solidFill>
                  <a:schemeClr val="tx2"/>
                </a:solidFill>
                <a:latin typeface="Lucida Console" pitchFamily="49" charset="0"/>
                <a:ea typeface="+mn-ea"/>
                <a:cs typeface="+mn-cs"/>
              </a:rPr>
              <a:t>tune:ChannelIDTuningSpaceType</a:t>
            </a:r>
            <a:r>
              <a:rPr lang="en-US" sz="1400" dirty="0" smtClean="0">
                <a:solidFill>
                  <a:schemeClr val="tx2"/>
                </a:solidFill>
                <a:latin typeface="Lucida Console" pitchFamily="49" charset="0"/>
                <a:ea typeface="+mn-ea"/>
                <a:cs typeface="+mn-cs"/>
              </a:rPr>
              <a:t>" Name="</a:t>
            </a:r>
            <a:r>
              <a:rPr lang="en-US" sz="1400" dirty="0" smtClean="0">
                <a:solidFill>
                  <a:schemeClr val="tx2"/>
                </a:solidFill>
                <a:latin typeface="Lucida Console" pitchFamily="49" charset="0"/>
              </a:rPr>
              <a:t> e8859e2c-c1ee-4b77-bea3-c64d8f25e99b </a:t>
            </a:r>
            <a:r>
              <a:rPr lang="en-US" sz="1400" dirty="0" smtClean="0">
                <a:solidFill>
                  <a:schemeClr val="tx2"/>
                </a:solidFill>
                <a:latin typeface="Lucida Console" pitchFamily="49" charset="0"/>
                <a:ea typeface="+mn-ea"/>
                <a:cs typeface="+mn-cs"/>
              </a:rPr>
              <a:t>" </a:t>
            </a:r>
            <a:r>
              <a:rPr lang="en-US" sz="1400" dirty="0" err="1" smtClean="0">
                <a:solidFill>
                  <a:schemeClr val="tx2"/>
                </a:solidFill>
                <a:latin typeface="Lucida Console" pitchFamily="49" charset="0"/>
                <a:ea typeface="+mn-ea"/>
                <a:cs typeface="+mn-cs"/>
              </a:rPr>
              <a:t>NetworkType</a:t>
            </a:r>
            <a:r>
              <a:rPr lang="en-US" sz="1400" dirty="0" smtClean="0">
                <a:solidFill>
                  <a:schemeClr val="tx2"/>
                </a:solidFill>
                <a:latin typeface="Lucida Console" pitchFamily="49" charset="0"/>
                <a:ea typeface="+mn-ea"/>
                <a:cs typeface="+mn-cs"/>
              </a:rPr>
              <a:t>="{E8859E2C-C1EE-4b77-BEA3-C64D8F25E99B} "/&gt;</a:t>
            </a:r>
          </a:p>
          <a:p>
            <a:pPr lvl="1">
              <a:lnSpc>
                <a:spcPct val="85000"/>
              </a:lnSpc>
              <a:spcBef>
                <a:spcPct val="20000"/>
              </a:spcBef>
              <a:buNone/>
            </a:pPr>
            <a:r>
              <a:rPr lang="en-US" sz="1400" dirty="0" smtClean="0">
                <a:solidFill>
                  <a:schemeClr val="tx2"/>
                </a:solidFill>
                <a:latin typeface="Lucida Console" pitchFamily="49" charset="0"/>
                <a:ea typeface="+mn-ea"/>
                <a:cs typeface="+mn-cs"/>
              </a:rPr>
              <a:t>&lt;</a:t>
            </a:r>
            <a:r>
              <a:rPr lang="en-US" sz="1400" dirty="0" err="1" smtClean="0">
                <a:solidFill>
                  <a:schemeClr val="tx2"/>
                </a:solidFill>
                <a:latin typeface="Lucida Console" pitchFamily="49" charset="0"/>
                <a:ea typeface="+mn-ea"/>
                <a:cs typeface="+mn-cs"/>
              </a:rPr>
              <a:t>tune:Locator</a:t>
            </a:r>
            <a:r>
              <a:rPr lang="en-US" sz="1400" dirty="0" smtClean="0">
                <a:solidFill>
                  <a:schemeClr val="tx2"/>
                </a:solidFill>
                <a:latin typeface="Lucida Console" pitchFamily="49" charset="0"/>
                <a:ea typeface="+mn-ea"/>
                <a:cs typeface="+mn-cs"/>
              </a:rPr>
              <a:t> </a:t>
            </a:r>
            <a:r>
              <a:rPr lang="en-US" sz="1400" dirty="0" err="1" smtClean="0">
                <a:solidFill>
                  <a:schemeClr val="tx2"/>
                </a:solidFill>
                <a:latin typeface="Lucida Console" pitchFamily="49" charset="0"/>
                <a:ea typeface="+mn-ea"/>
                <a:cs typeface="+mn-cs"/>
              </a:rPr>
              <a:t>xsi:type</a:t>
            </a:r>
            <a:r>
              <a:rPr lang="en-US" sz="1400" dirty="0" smtClean="0">
                <a:solidFill>
                  <a:schemeClr val="tx2"/>
                </a:solidFill>
                <a:latin typeface="Lucida Console" pitchFamily="49" charset="0"/>
                <a:ea typeface="+mn-ea"/>
                <a:cs typeface="+mn-cs"/>
              </a:rPr>
              <a:t>="</a:t>
            </a:r>
            <a:r>
              <a:rPr lang="en-US" sz="1400" dirty="0" err="1" smtClean="0">
                <a:solidFill>
                  <a:schemeClr val="tx2"/>
                </a:solidFill>
                <a:latin typeface="Lucida Console" pitchFamily="49" charset="0"/>
                <a:ea typeface="+mn-ea"/>
                <a:cs typeface="+mn-cs"/>
              </a:rPr>
              <a:t>tune:ATSCLocatorType</a:t>
            </a:r>
            <a:r>
              <a:rPr lang="en-US" sz="1400" dirty="0" smtClean="0">
                <a:solidFill>
                  <a:schemeClr val="tx2"/>
                </a:solidFill>
                <a:latin typeface="Lucida Console" pitchFamily="49" charset="0"/>
                <a:ea typeface="+mn-ea"/>
                <a:cs typeface="+mn-cs"/>
              </a:rPr>
              <a:t>" Frequency="-1" </a:t>
            </a:r>
            <a:r>
              <a:rPr lang="en-US" sz="1400" dirty="0" err="1" smtClean="0">
                <a:solidFill>
                  <a:schemeClr val="tx2"/>
                </a:solidFill>
                <a:latin typeface="Lucida Console" pitchFamily="49" charset="0"/>
                <a:ea typeface="+mn-ea"/>
                <a:cs typeface="+mn-cs"/>
              </a:rPr>
              <a:t>ModulationType</a:t>
            </a:r>
            <a:r>
              <a:rPr lang="en-US" sz="1400" dirty="0" smtClean="0">
                <a:solidFill>
                  <a:schemeClr val="tx2"/>
                </a:solidFill>
                <a:latin typeface="Lucida Console" pitchFamily="49" charset="0"/>
                <a:ea typeface="+mn-ea"/>
                <a:cs typeface="+mn-cs"/>
              </a:rPr>
              <a:t>="Uninitialized" </a:t>
            </a:r>
            <a:r>
              <a:rPr lang="en-US" sz="1400" dirty="0" err="1" smtClean="0">
                <a:solidFill>
                  <a:schemeClr val="tx2"/>
                </a:solidFill>
                <a:latin typeface="Lucida Console" pitchFamily="49" charset="0"/>
                <a:ea typeface="+mn-ea"/>
                <a:cs typeface="+mn-cs"/>
              </a:rPr>
              <a:t>InnerFECMethod</a:t>
            </a:r>
            <a:r>
              <a:rPr lang="en-US" sz="1400" dirty="0" smtClean="0">
                <a:solidFill>
                  <a:schemeClr val="tx2"/>
                </a:solidFill>
                <a:latin typeface="Lucida Console" pitchFamily="49" charset="0"/>
                <a:ea typeface="+mn-ea"/>
                <a:cs typeface="+mn-cs"/>
              </a:rPr>
              <a:t>="Uninitialized" </a:t>
            </a:r>
            <a:r>
              <a:rPr lang="en-US" sz="1400" dirty="0" err="1" smtClean="0">
                <a:solidFill>
                  <a:schemeClr val="tx2"/>
                </a:solidFill>
                <a:latin typeface="Lucida Console" pitchFamily="49" charset="0"/>
                <a:ea typeface="+mn-ea"/>
                <a:cs typeface="+mn-cs"/>
              </a:rPr>
              <a:t>InnerFECRate</a:t>
            </a:r>
            <a:r>
              <a:rPr lang="en-US" sz="1400" dirty="0" smtClean="0">
                <a:solidFill>
                  <a:schemeClr val="tx2"/>
                </a:solidFill>
                <a:latin typeface="Lucida Console" pitchFamily="49" charset="0"/>
                <a:ea typeface="+mn-ea"/>
                <a:cs typeface="+mn-cs"/>
              </a:rPr>
              <a:t>="Uninitialized" </a:t>
            </a:r>
            <a:r>
              <a:rPr lang="en-US" sz="1400" dirty="0" err="1" smtClean="0">
                <a:solidFill>
                  <a:schemeClr val="tx2"/>
                </a:solidFill>
                <a:latin typeface="Lucida Console" pitchFamily="49" charset="0"/>
                <a:ea typeface="+mn-ea"/>
                <a:cs typeface="+mn-cs"/>
              </a:rPr>
              <a:t>OuterFECMethod</a:t>
            </a:r>
            <a:r>
              <a:rPr lang="en-US" sz="1400" dirty="0" smtClean="0">
                <a:solidFill>
                  <a:schemeClr val="tx2"/>
                </a:solidFill>
                <a:latin typeface="Lucida Console" pitchFamily="49" charset="0"/>
                <a:ea typeface="+mn-ea"/>
                <a:cs typeface="+mn-cs"/>
              </a:rPr>
              <a:t>="Uninitialized" </a:t>
            </a:r>
            <a:r>
              <a:rPr lang="en-US" sz="1400" dirty="0" err="1" smtClean="0">
                <a:solidFill>
                  <a:schemeClr val="tx2"/>
                </a:solidFill>
                <a:latin typeface="Lucida Console" pitchFamily="49" charset="0"/>
                <a:ea typeface="+mn-ea"/>
                <a:cs typeface="+mn-cs"/>
              </a:rPr>
              <a:t>OuterFECRate</a:t>
            </a:r>
            <a:r>
              <a:rPr lang="en-US" sz="1400" dirty="0" smtClean="0">
                <a:solidFill>
                  <a:schemeClr val="tx2"/>
                </a:solidFill>
                <a:latin typeface="Lucida Console" pitchFamily="49" charset="0"/>
                <a:ea typeface="+mn-ea"/>
                <a:cs typeface="+mn-cs"/>
              </a:rPr>
              <a:t>="Uninitialized" </a:t>
            </a:r>
            <a:r>
              <a:rPr lang="en-US" sz="1400" dirty="0" err="1" smtClean="0">
                <a:solidFill>
                  <a:schemeClr val="tx2"/>
                </a:solidFill>
                <a:latin typeface="Lucida Console" pitchFamily="49" charset="0"/>
                <a:ea typeface="+mn-ea"/>
                <a:cs typeface="+mn-cs"/>
              </a:rPr>
              <a:t>SymbolRate</a:t>
            </a:r>
            <a:r>
              <a:rPr lang="en-US" sz="1400" dirty="0" smtClean="0">
                <a:solidFill>
                  <a:schemeClr val="tx2"/>
                </a:solidFill>
                <a:latin typeface="Lucida Console" pitchFamily="49" charset="0"/>
                <a:ea typeface="+mn-ea"/>
                <a:cs typeface="+mn-cs"/>
              </a:rPr>
              <a:t>="-1" </a:t>
            </a:r>
            <a:r>
              <a:rPr lang="en-US" sz="1400" dirty="0" err="1" smtClean="0">
                <a:solidFill>
                  <a:schemeClr val="tx2"/>
                </a:solidFill>
                <a:latin typeface="Lucida Console" pitchFamily="49" charset="0"/>
                <a:ea typeface="+mn-ea"/>
                <a:cs typeface="+mn-cs"/>
              </a:rPr>
              <a:t>PhysicalChannel</a:t>
            </a:r>
            <a:r>
              <a:rPr lang="en-US" sz="1400" dirty="0" smtClean="0">
                <a:solidFill>
                  <a:schemeClr val="tx2"/>
                </a:solidFill>
                <a:latin typeface="Lucida Console" pitchFamily="49" charset="0"/>
                <a:ea typeface="+mn-ea"/>
                <a:cs typeface="+mn-cs"/>
              </a:rPr>
              <a:t>="-1" </a:t>
            </a:r>
            <a:r>
              <a:rPr lang="en-US" sz="1400" dirty="0" err="1" smtClean="0">
                <a:solidFill>
                  <a:schemeClr val="tx2"/>
                </a:solidFill>
                <a:latin typeface="Lucida Console" pitchFamily="49" charset="0"/>
                <a:ea typeface="+mn-ea"/>
                <a:cs typeface="+mn-cs"/>
              </a:rPr>
              <a:t>TransportStreamID</a:t>
            </a:r>
            <a:r>
              <a:rPr lang="en-US" sz="1400" dirty="0" smtClean="0">
                <a:solidFill>
                  <a:schemeClr val="tx2"/>
                </a:solidFill>
                <a:latin typeface="Lucida Console" pitchFamily="49" charset="0"/>
                <a:ea typeface="+mn-ea"/>
                <a:cs typeface="+mn-cs"/>
              </a:rPr>
              <a:t>="-1" </a:t>
            </a:r>
            <a:r>
              <a:rPr lang="en-US" sz="1400" dirty="0" err="1" smtClean="0">
                <a:solidFill>
                  <a:schemeClr val="tx2"/>
                </a:solidFill>
                <a:latin typeface="Lucida Console" pitchFamily="49" charset="0"/>
                <a:ea typeface="+mn-ea"/>
                <a:cs typeface="+mn-cs"/>
              </a:rPr>
              <a:t>ProgramNumber</a:t>
            </a:r>
            <a:r>
              <a:rPr lang="en-US" sz="1400" dirty="0" smtClean="0">
                <a:solidFill>
                  <a:schemeClr val="tx2"/>
                </a:solidFill>
                <a:latin typeface="Lucida Console" pitchFamily="49" charset="0"/>
                <a:ea typeface="+mn-ea"/>
                <a:cs typeface="+mn-cs"/>
              </a:rPr>
              <a:t>="-1"/&gt;</a:t>
            </a:r>
          </a:p>
          <a:p>
            <a:pPr lvl="1">
              <a:lnSpc>
                <a:spcPct val="85000"/>
              </a:lnSpc>
              <a:spcBef>
                <a:spcPct val="20000"/>
              </a:spcBef>
              <a:buNone/>
            </a:pPr>
            <a:r>
              <a:rPr lang="en-US" sz="1400" dirty="0" smtClean="0">
                <a:solidFill>
                  <a:schemeClr val="tx2"/>
                </a:solidFill>
                <a:latin typeface="Lucida Console" pitchFamily="49" charset="0"/>
                <a:ea typeface="+mn-ea"/>
                <a:cs typeface="+mn-cs"/>
              </a:rPr>
              <a:t>&lt;</a:t>
            </a:r>
            <a:r>
              <a:rPr lang="en-US" sz="1400" dirty="0" err="1" smtClean="0">
                <a:solidFill>
                  <a:schemeClr val="tx2"/>
                </a:solidFill>
                <a:latin typeface="Lucida Console" pitchFamily="49" charset="0"/>
                <a:ea typeface="+mn-ea"/>
                <a:cs typeface="+mn-cs"/>
              </a:rPr>
              <a:t>tune:Components</a:t>
            </a:r>
            <a:r>
              <a:rPr lang="en-US" sz="1400" dirty="0" smtClean="0">
                <a:solidFill>
                  <a:schemeClr val="tx2"/>
                </a:solidFill>
                <a:latin typeface="Lucida Console" pitchFamily="49" charset="0"/>
                <a:ea typeface="+mn-ea"/>
                <a:cs typeface="+mn-cs"/>
              </a:rPr>
              <a:t> </a:t>
            </a:r>
            <a:r>
              <a:rPr lang="en-US" sz="1400" dirty="0" err="1" smtClean="0">
                <a:solidFill>
                  <a:schemeClr val="tx2"/>
                </a:solidFill>
                <a:latin typeface="Lucida Console" pitchFamily="49" charset="0"/>
                <a:ea typeface="+mn-ea"/>
                <a:cs typeface="+mn-cs"/>
              </a:rPr>
              <a:t>xsi:type</a:t>
            </a:r>
            <a:r>
              <a:rPr lang="en-US" sz="1400" dirty="0" smtClean="0">
                <a:solidFill>
                  <a:schemeClr val="tx2"/>
                </a:solidFill>
                <a:latin typeface="Lucida Console" pitchFamily="49" charset="0"/>
                <a:ea typeface="+mn-ea"/>
                <a:cs typeface="+mn-cs"/>
              </a:rPr>
              <a:t>="</a:t>
            </a:r>
            <a:r>
              <a:rPr lang="en-US" sz="1400" dirty="0" err="1" smtClean="0">
                <a:solidFill>
                  <a:schemeClr val="tx2"/>
                </a:solidFill>
                <a:latin typeface="Lucida Console" pitchFamily="49" charset="0"/>
                <a:ea typeface="+mn-ea"/>
                <a:cs typeface="+mn-cs"/>
              </a:rPr>
              <a:t>tune:ComponentsType</a:t>
            </a:r>
            <a:r>
              <a:rPr lang="en-US" sz="1400" dirty="0" smtClean="0">
                <a:solidFill>
                  <a:schemeClr val="tx2"/>
                </a:solidFill>
                <a:latin typeface="Lucida Console" pitchFamily="49" charset="0"/>
                <a:ea typeface="+mn-ea"/>
                <a:cs typeface="+mn-cs"/>
              </a:rPr>
              <a:t>"/&gt;</a:t>
            </a:r>
          </a:p>
          <a:p>
            <a:pPr>
              <a:lnSpc>
                <a:spcPct val="85000"/>
              </a:lnSpc>
              <a:spcBef>
                <a:spcPct val="20000"/>
              </a:spcBef>
              <a:buNone/>
            </a:pPr>
            <a:r>
              <a:rPr lang="en-US" sz="1400" dirty="0" smtClean="0">
                <a:solidFill>
                  <a:schemeClr val="tx2"/>
                </a:solidFill>
                <a:latin typeface="Lucida Console" pitchFamily="49" charset="0"/>
              </a:rPr>
              <a:t>&lt;/</a:t>
            </a:r>
            <a:r>
              <a:rPr lang="en-US" sz="1400" dirty="0" err="1" smtClean="0">
                <a:solidFill>
                  <a:schemeClr val="tx2"/>
                </a:solidFill>
                <a:latin typeface="Lucida Console" pitchFamily="49" charset="0"/>
              </a:rPr>
              <a:t>tune:</a:t>
            </a:r>
            <a:r>
              <a:rPr lang="en-US" sz="1400" b="1" dirty="0" err="1" smtClean="0">
                <a:solidFill>
                  <a:schemeClr val="accent1">
                    <a:lumMod val="75000"/>
                  </a:schemeClr>
                </a:solidFill>
                <a:latin typeface="Lucida Console" pitchFamily="49" charset="0"/>
              </a:rPr>
              <a:t>ChannelID</a:t>
            </a:r>
            <a:r>
              <a:rPr lang="en-US" sz="1400" dirty="0" smtClean="0">
                <a:solidFill>
                  <a:schemeClr val="tx2"/>
                </a:solidFill>
                <a:latin typeface="Lucida Console" pitchFamily="49" charset="0"/>
              </a:rPr>
              <a:t>&gt;</a:t>
            </a:r>
            <a:endParaRPr lang="en-US" sz="1400" dirty="0">
              <a:solidFill>
                <a:schemeClr val="tx2"/>
              </a:solidFill>
              <a:latin typeface="Lucida Console" pitchFamily="49" charset="0"/>
            </a:endParaRPr>
          </a:p>
        </p:txBody>
      </p:sp>
      <p:sp>
        <p:nvSpPr>
          <p:cNvPr id="5" name="TextBox 4"/>
          <p:cNvSpPr txBox="1"/>
          <p:nvPr/>
        </p:nvSpPr>
        <p:spPr>
          <a:xfrm>
            <a:off x="381000" y="1417638"/>
            <a:ext cx="6913756" cy="523220"/>
          </a:xfrm>
          <a:prstGeom prst="rect">
            <a:avLst/>
          </a:prstGeom>
          <a:noFill/>
        </p:spPr>
        <p:txBody>
          <a:bodyPr wrap="squar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Example </a:t>
            </a:r>
            <a:r>
              <a:rPr lang="en-US" sz="2800" dirty="0" err="1" smtClean="0">
                <a:solidFill>
                  <a:schemeClr val="tx1"/>
                </a:solidFill>
                <a:effectLst>
                  <a:outerShdw blurRad="38100" dist="38100" dir="2700000" algn="tl">
                    <a:srgbClr val="000000">
                      <a:alpha val="43137"/>
                    </a:srgbClr>
                  </a:outerShdw>
                </a:effectLst>
                <a:latin typeface="Trebuchet MS" pitchFamily="34" charset="0"/>
              </a:rPr>
              <a:t>ChannelID</a:t>
            </a:r>
            <a:r>
              <a:rPr lang="en-US" sz="2800" dirty="0" smtClean="0">
                <a:solidFill>
                  <a:schemeClr val="tx1"/>
                </a:solidFill>
                <a:effectLst>
                  <a:outerShdw blurRad="38100" dist="38100" dir="2700000" algn="tl">
                    <a:srgbClr val="000000">
                      <a:alpha val="43137"/>
                    </a:srgbClr>
                  </a:outerShdw>
                </a:effectLst>
                <a:latin typeface="Trebuchet MS" pitchFamily="34" charset="0"/>
              </a:rPr>
              <a:t> Tune Request</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Protected Content Overview</a:t>
            </a:r>
            <a:endParaRPr lang="en-US" dirty="0">
              <a:latin typeface="Trebuchet MS" pitchFamily="34" charset="0"/>
            </a:endParaRPr>
          </a:p>
        </p:txBody>
      </p:sp>
      <p:sp>
        <p:nvSpPr>
          <p:cNvPr id="3" name="Text Placeholder 2"/>
          <p:cNvSpPr>
            <a:spLocks noGrp="1"/>
          </p:cNvSpPr>
          <p:nvPr>
            <p:ph idx="1"/>
          </p:nvPr>
        </p:nvSpPr>
        <p:spPr>
          <a:xfrm>
            <a:off x="382588" y="1414464"/>
            <a:ext cx="8380412" cy="3973908"/>
          </a:xfrm>
        </p:spPr>
        <p:txBody>
          <a:bodyPr/>
          <a:lstStyle/>
          <a:p>
            <a:r>
              <a:rPr lang="en-US" sz="3200" dirty="0" smtClean="0">
                <a:latin typeface="Trebuchet MS" pitchFamily="34" charset="0"/>
              </a:rPr>
              <a:t>PBDA provides robust transmission of premium content to Windows Media Center</a:t>
            </a:r>
          </a:p>
          <a:p>
            <a:pPr lvl="1"/>
            <a:r>
              <a:rPr lang="en-US" sz="2800" dirty="0" smtClean="0">
                <a:latin typeface="Trebuchet MS" pitchFamily="34" charset="0"/>
              </a:rPr>
              <a:t>Uses PBDA in-band Tag Tables</a:t>
            </a:r>
          </a:p>
          <a:p>
            <a:pPr lvl="1"/>
            <a:r>
              <a:rPr lang="en-US" sz="2800" dirty="0" smtClean="0">
                <a:latin typeface="Trebuchet MS" pitchFamily="34" charset="0"/>
              </a:rPr>
              <a:t>Uses WMDRM for license management</a:t>
            </a:r>
          </a:p>
          <a:p>
            <a:pPr lvl="1"/>
            <a:r>
              <a:rPr lang="en-US" sz="2800" dirty="0" smtClean="0">
                <a:latin typeface="Trebuchet MS" pitchFamily="34" charset="0"/>
              </a:rPr>
              <a:t>Provides for mapping of proprietary and standards based CA policies to WMDRM policies</a:t>
            </a:r>
          </a:p>
          <a:p>
            <a:pPr lvl="1"/>
            <a:endParaRPr lang="en-US" sz="2800" dirty="0" smtClean="0">
              <a:latin typeface="Trebuchet MS" pitchFamily="34" charset="0"/>
            </a:endParaRPr>
          </a:p>
          <a:p>
            <a:pPr lvl="1"/>
            <a:endParaRPr lang="en-US" sz="2800" dirty="0" smtClean="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327546" y="2811439"/>
            <a:ext cx="6264323" cy="343923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smtClean="0"/>
              <a:t>Protected Tuner Data Flow</a:t>
            </a:r>
            <a:endParaRPr lang="en-US" dirty="0"/>
          </a:p>
        </p:txBody>
      </p:sp>
      <p:sp>
        <p:nvSpPr>
          <p:cNvPr id="26" name="Right Arrow 25"/>
          <p:cNvSpPr/>
          <p:nvPr/>
        </p:nvSpPr>
        <p:spPr bwMode="auto">
          <a:xfrm>
            <a:off x="5976711" y="3197461"/>
            <a:ext cx="1666036" cy="484632"/>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chemeClr val="tx1"/>
                </a:solidFill>
                <a:effectLst>
                  <a:outerShdw blurRad="38100" dist="38100" dir="2700000" algn="tl">
                    <a:srgbClr val="000000">
                      <a:alpha val="43137"/>
                    </a:srgbClr>
                  </a:outerShdw>
                </a:effectLst>
                <a:latin typeface="Segoe" pitchFamily="34" charset="0"/>
              </a:rPr>
              <a:t>Transport Stream</a:t>
            </a:r>
          </a:p>
        </p:txBody>
      </p:sp>
      <p:sp>
        <p:nvSpPr>
          <p:cNvPr id="33" name="Left-Right Arrow 32"/>
          <p:cNvSpPr/>
          <p:nvPr/>
        </p:nvSpPr>
        <p:spPr bwMode="auto">
          <a:xfrm>
            <a:off x="4776717" y="5327010"/>
            <a:ext cx="2866029" cy="484632"/>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Command &amp; Control</a:t>
            </a:r>
          </a:p>
        </p:txBody>
      </p:sp>
      <p:sp>
        <p:nvSpPr>
          <p:cNvPr id="34" name="Rectangle 33"/>
          <p:cNvSpPr/>
          <p:nvPr/>
        </p:nvSpPr>
        <p:spPr bwMode="auto">
          <a:xfrm>
            <a:off x="7697337" y="2743200"/>
            <a:ext cx="1236939" cy="332204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solidFill>
                  <a:schemeClr val="tx1"/>
                </a:solidFill>
                <a:effectLst>
                  <a:outerShdw blurRad="38100" dist="38100" dir="2700000" algn="tl">
                    <a:srgbClr val="000000">
                      <a:alpha val="43137"/>
                    </a:srgbClr>
                  </a:outerShdw>
                </a:effectLst>
                <a:latin typeface="Segoe" pitchFamily="34" charset="0"/>
              </a:rPr>
              <a:t>Windows Media Center</a:t>
            </a:r>
          </a:p>
        </p:txBody>
      </p:sp>
      <p:sp>
        <p:nvSpPr>
          <p:cNvPr id="15" name="Cloud Callout 14"/>
          <p:cNvSpPr/>
          <p:nvPr/>
        </p:nvSpPr>
        <p:spPr bwMode="auto">
          <a:xfrm>
            <a:off x="3257555" y="1234390"/>
            <a:ext cx="2172831" cy="1176951"/>
          </a:xfrm>
          <a:prstGeom prst="cloudCallout">
            <a:avLst>
              <a:gd name="adj1" fmla="val -2037"/>
              <a:gd name="adj2" fmla="val 7557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WMDRM </a:t>
            </a:r>
            <a:r>
              <a:rPr lang="en-US" dirty="0" err="1" smtClean="0">
                <a:solidFill>
                  <a:schemeClr val="tx1"/>
                </a:solidFill>
                <a:effectLst>
                  <a:outerShdw blurRad="38100" dist="38100" dir="2700000" algn="tl">
                    <a:srgbClr val="000000">
                      <a:alpha val="43137"/>
                    </a:srgbClr>
                  </a:outerShdw>
                </a:effectLst>
                <a:latin typeface="Segoe" pitchFamily="34" charset="0"/>
              </a:rPr>
              <a:t>Indiv</a:t>
            </a:r>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Cloud Callout 15"/>
          <p:cNvSpPr/>
          <p:nvPr/>
        </p:nvSpPr>
        <p:spPr bwMode="auto">
          <a:xfrm>
            <a:off x="5412484" y="1254478"/>
            <a:ext cx="2172831" cy="1176951"/>
          </a:xfrm>
          <a:prstGeom prst="cloudCallout">
            <a:avLst>
              <a:gd name="adj1" fmla="val -14034"/>
              <a:gd name="adj2" fmla="val 7557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WMDRM Revocation Data</a:t>
            </a:r>
          </a:p>
        </p:txBody>
      </p:sp>
      <p:pic>
        <p:nvPicPr>
          <p:cNvPr id="17" name="Picture 1" descr="\\eventsql\dvd\Online_ART\DVD_ART34\Artwork_Imagery\Shapes\Arrows\Curved\three way blue yellow green arrow.png"/>
          <p:cNvPicPr>
            <a:picLocks noChangeAspect="1" noChangeArrowheads="1"/>
          </p:cNvPicPr>
          <p:nvPr/>
        </p:nvPicPr>
        <p:blipFill>
          <a:blip r:embed="rId3" cstate="print"/>
          <a:srcRect/>
          <a:stretch>
            <a:fillRect/>
          </a:stretch>
        </p:blipFill>
        <p:spPr bwMode="auto">
          <a:xfrm rot="5400000">
            <a:off x="853424" y="1333967"/>
            <a:ext cx="1495458" cy="792803"/>
          </a:xfrm>
          <a:prstGeom prst="rect">
            <a:avLst/>
          </a:prstGeom>
          <a:noFill/>
        </p:spPr>
      </p:pic>
      <p:sp>
        <p:nvSpPr>
          <p:cNvPr id="31" name="Rectangle 30"/>
          <p:cNvSpPr/>
          <p:nvPr/>
        </p:nvSpPr>
        <p:spPr bwMode="auto">
          <a:xfrm>
            <a:off x="605249" y="2497541"/>
            <a:ext cx="2103027" cy="626518"/>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Tuner / </a:t>
            </a:r>
            <a:r>
              <a:rPr lang="en-US" dirty="0" err="1" smtClean="0">
                <a:solidFill>
                  <a:schemeClr val="tx1"/>
                </a:solidFill>
                <a:effectLst>
                  <a:outerShdw blurRad="38100" dist="38100" dir="2700000" algn="tl">
                    <a:srgbClr val="000000">
                      <a:alpha val="43137"/>
                    </a:srgbClr>
                  </a:outerShdw>
                </a:effectLst>
                <a:latin typeface="Segoe" pitchFamily="34" charset="0"/>
              </a:rPr>
              <a:t>Demod</a:t>
            </a:r>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5" name="Rectangle 34"/>
          <p:cNvSpPr/>
          <p:nvPr/>
        </p:nvSpPr>
        <p:spPr bwMode="auto">
          <a:xfrm>
            <a:off x="580228" y="3141261"/>
            <a:ext cx="2667939" cy="626518"/>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CA Decrypt</a:t>
            </a:r>
          </a:p>
        </p:txBody>
      </p:sp>
      <p:sp>
        <p:nvSpPr>
          <p:cNvPr id="36" name="Rectangle 35"/>
          <p:cNvSpPr/>
          <p:nvPr/>
        </p:nvSpPr>
        <p:spPr bwMode="auto">
          <a:xfrm>
            <a:off x="3296133" y="3141260"/>
            <a:ext cx="2667939" cy="62651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WMDRM Encrypt</a:t>
            </a:r>
          </a:p>
        </p:txBody>
      </p:sp>
      <p:sp>
        <p:nvSpPr>
          <p:cNvPr id="37" name="Rectangle 36"/>
          <p:cNvSpPr/>
          <p:nvPr/>
        </p:nvSpPr>
        <p:spPr bwMode="auto">
          <a:xfrm>
            <a:off x="2056461" y="4026090"/>
            <a:ext cx="2667939" cy="93131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WMDRM License Generation</a:t>
            </a:r>
          </a:p>
        </p:txBody>
      </p:sp>
      <p:sp>
        <p:nvSpPr>
          <p:cNvPr id="38" name="Rectangle 37"/>
          <p:cNvSpPr/>
          <p:nvPr/>
        </p:nvSpPr>
        <p:spPr bwMode="auto">
          <a:xfrm>
            <a:off x="518615" y="5008728"/>
            <a:ext cx="4205785" cy="114641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t" anchorCtr="0" compatLnSpc="1">
            <a:prstTxWarp prst="textNoShape">
              <a:avLst/>
            </a:prstTxWarp>
          </a:bodyPr>
          <a:lstStyle/>
          <a:p>
            <a:pP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defTabSz="914063"/>
            <a:r>
              <a:rPr lang="en-US" dirty="0" smtClean="0">
                <a:solidFill>
                  <a:schemeClr val="tx1"/>
                </a:solidFill>
                <a:effectLst>
                  <a:outerShdw blurRad="38100" dist="38100" dir="2700000" algn="tl">
                    <a:srgbClr val="000000">
                      <a:alpha val="43137"/>
                    </a:srgbClr>
                  </a:outerShdw>
                </a:effectLst>
                <a:latin typeface="Segoe" pitchFamily="34" charset="0"/>
              </a:rPr>
              <a:t>PBDA Services</a:t>
            </a:r>
          </a:p>
        </p:txBody>
      </p:sp>
      <p:sp>
        <p:nvSpPr>
          <p:cNvPr id="39" name="Bent Arrow 38"/>
          <p:cNvSpPr/>
          <p:nvPr/>
        </p:nvSpPr>
        <p:spPr bwMode="auto">
          <a:xfrm flipV="1">
            <a:off x="1255593" y="3794077"/>
            <a:ext cx="764276" cy="859809"/>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0" name="Bent Arrow 39"/>
          <p:cNvSpPr/>
          <p:nvPr/>
        </p:nvSpPr>
        <p:spPr bwMode="auto">
          <a:xfrm rot="16200000" flipV="1">
            <a:off x="4797187" y="3791803"/>
            <a:ext cx="809767" cy="859809"/>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1" name="Rectangle 40"/>
          <p:cNvSpPr/>
          <p:nvPr/>
        </p:nvSpPr>
        <p:spPr bwMode="auto">
          <a:xfrm>
            <a:off x="2579427" y="5518245"/>
            <a:ext cx="2144973" cy="62651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WMDRM Session</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Cryptography Requirements</a:t>
            </a:r>
            <a:endParaRPr lang="en-US" dirty="0">
              <a:latin typeface="Trebuchet MS" pitchFamily="34" charset="0"/>
            </a:endParaRPr>
          </a:p>
        </p:txBody>
      </p:sp>
      <p:sp>
        <p:nvSpPr>
          <p:cNvPr id="3" name="Text Placeholder 2"/>
          <p:cNvSpPr>
            <a:spLocks noGrp="1"/>
          </p:cNvSpPr>
          <p:nvPr>
            <p:ph idx="1"/>
          </p:nvPr>
        </p:nvSpPr>
        <p:spPr>
          <a:xfrm>
            <a:off x="382588" y="1414464"/>
            <a:ext cx="8380412" cy="4558684"/>
          </a:xfrm>
        </p:spPr>
        <p:txBody>
          <a:bodyPr/>
          <a:lstStyle/>
          <a:p>
            <a:pPr marL="396875" indent="-396875"/>
            <a:r>
              <a:rPr lang="en-US" sz="2800" dirty="0" smtClean="0">
                <a:latin typeface="Trebuchet MS" pitchFamily="34" charset="0"/>
              </a:rPr>
              <a:t>RSA-1024</a:t>
            </a:r>
          </a:p>
          <a:p>
            <a:pPr marL="801688" lvl="1" indent="-404813"/>
            <a:r>
              <a:rPr lang="en-US" sz="2400" dirty="0" smtClean="0">
                <a:latin typeface="Trebuchet MS" pitchFamily="34" charset="0"/>
              </a:rPr>
              <a:t>Windows Media Center certificate containing an </a:t>
            </a:r>
            <a:br>
              <a:rPr lang="en-US" sz="2400" dirty="0" smtClean="0">
                <a:latin typeface="Trebuchet MS" pitchFamily="34" charset="0"/>
              </a:rPr>
            </a:br>
            <a:r>
              <a:rPr lang="en-US" sz="2400" dirty="0" smtClean="0">
                <a:latin typeface="Trebuchet MS" pitchFamily="34" charset="0"/>
              </a:rPr>
              <a:t>RSA public key</a:t>
            </a:r>
          </a:p>
          <a:p>
            <a:pPr marL="801688" lvl="1" indent="-404813"/>
            <a:r>
              <a:rPr lang="en-US" sz="2400" dirty="0" smtClean="0">
                <a:latin typeface="Trebuchet MS" pitchFamily="34" charset="0"/>
              </a:rPr>
              <a:t>Root licenses encrypted to Windows Media </a:t>
            </a:r>
            <a:br>
              <a:rPr lang="en-US" sz="2400" dirty="0" smtClean="0">
                <a:latin typeface="Trebuchet MS" pitchFamily="34" charset="0"/>
              </a:rPr>
            </a:br>
            <a:r>
              <a:rPr lang="en-US" sz="2400" dirty="0" smtClean="0">
                <a:latin typeface="Trebuchet MS" pitchFamily="34" charset="0"/>
              </a:rPr>
              <a:t>Center RSA key</a:t>
            </a:r>
          </a:p>
          <a:p>
            <a:pPr marL="396875" indent="-396875"/>
            <a:r>
              <a:rPr lang="en-US" sz="2800" dirty="0" smtClean="0">
                <a:latin typeface="Trebuchet MS" pitchFamily="34" charset="0"/>
              </a:rPr>
              <a:t>AES-128</a:t>
            </a:r>
          </a:p>
          <a:p>
            <a:pPr marL="801688" lvl="1" indent="-404813"/>
            <a:r>
              <a:rPr lang="en-US" sz="2400" dirty="0" smtClean="0">
                <a:latin typeface="Trebuchet MS" pitchFamily="34" charset="0"/>
              </a:rPr>
              <a:t>Leaf licenses are encrypted with AES ECB</a:t>
            </a:r>
          </a:p>
          <a:p>
            <a:pPr marL="801688" lvl="1" indent="-404813"/>
            <a:r>
              <a:rPr lang="en-US" sz="2400" dirty="0" smtClean="0">
                <a:latin typeface="Trebuchet MS" pitchFamily="34" charset="0"/>
              </a:rPr>
              <a:t>Content is encrypted with AES CTR</a:t>
            </a:r>
          </a:p>
          <a:p>
            <a:pPr marL="396875" indent="-396875"/>
            <a:r>
              <a:rPr lang="en-US" sz="2800" dirty="0" smtClean="0">
                <a:latin typeface="Trebuchet MS" pitchFamily="34" charset="0"/>
              </a:rPr>
              <a:t>OMAC1</a:t>
            </a:r>
          </a:p>
          <a:p>
            <a:pPr marL="801688" lvl="1" indent="-404813"/>
            <a:r>
              <a:rPr lang="en-US" sz="2400" dirty="0" smtClean="0">
                <a:latin typeface="Trebuchet MS" pitchFamily="34" charset="0"/>
              </a:rPr>
              <a:t>License signature to prevent tampering</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latin typeface="Trebuchet MS" pitchFamily="34" charset="0"/>
              </a:rPr>
              <a:t>PBDA</a:t>
            </a:r>
            <a:br>
              <a:rPr lang="en-US" dirty="0" smtClean="0">
                <a:latin typeface="Trebuchet MS" pitchFamily="34" charset="0"/>
              </a:rPr>
            </a:br>
            <a:r>
              <a:rPr lang="en-US" sz="3600" dirty="0" smtClean="0">
                <a:solidFill>
                  <a:schemeClr val="accent1"/>
                </a:solidFill>
                <a:latin typeface="Trebuchet MS" pitchFamily="34" charset="0"/>
              </a:rPr>
              <a:t>What is it? </a:t>
            </a:r>
            <a:endParaRPr lang="en-US" sz="3600" dirty="0">
              <a:solidFill>
                <a:schemeClr val="accent1"/>
              </a:solidFill>
              <a:latin typeface="Trebuchet MS" pitchFamily="34" charset="0"/>
            </a:endParaRPr>
          </a:p>
        </p:txBody>
      </p:sp>
      <p:sp>
        <p:nvSpPr>
          <p:cNvPr id="3" name="Text Placeholder 2"/>
          <p:cNvSpPr>
            <a:spLocks noGrp="1"/>
          </p:cNvSpPr>
          <p:nvPr>
            <p:ph idx="1"/>
          </p:nvPr>
        </p:nvSpPr>
        <p:spPr>
          <a:xfrm>
            <a:off x="381000" y="1901825"/>
            <a:ext cx="8380412" cy="3050066"/>
          </a:xfrm>
        </p:spPr>
        <p:txBody>
          <a:bodyPr/>
          <a:lstStyle/>
          <a:p>
            <a:pPr marL="457200" indent="-457200"/>
            <a:r>
              <a:rPr lang="en-GB" sz="3200" dirty="0" smtClean="0">
                <a:latin typeface="Trebuchet MS" pitchFamily="34" charset="0"/>
              </a:rPr>
              <a:t>PBDA is Microsoft’s worldwide platform to integrate broadcast TV </a:t>
            </a:r>
            <a:br>
              <a:rPr lang="en-GB" sz="3200" dirty="0" smtClean="0">
                <a:latin typeface="Trebuchet MS" pitchFamily="34" charset="0"/>
              </a:rPr>
            </a:br>
            <a:r>
              <a:rPr lang="en-GB" sz="3200" dirty="0" smtClean="0">
                <a:latin typeface="Trebuchet MS" pitchFamily="34" charset="0"/>
              </a:rPr>
              <a:t>services into Windows Media </a:t>
            </a:r>
            <a:r>
              <a:rPr lang="en-GB" sz="3200" dirty="0" err="1" smtClean="0">
                <a:latin typeface="Trebuchet MS" pitchFamily="34" charset="0"/>
              </a:rPr>
              <a:t>Center</a:t>
            </a:r>
            <a:r>
              <a:rPr lang="en-GB" sz="3200" dirty="0" smtClean="0">
                <a:latin typeface="Trebuchet MS" pitchFamily="34" charset="0"/>
              </a:rPr>
              <a:t> </a:t>
            </a:r>
            <a:br>
              <a:rPr lang="en-GB" sz="3200" dirty="0" smtClean="0">
                <a:latin typeface="Trebuchet MS" pitchFamily="34" charset="0"/>
              </a:rPr>
            </a:br>
            <a:r>
              <a:rPr lang="en-GB" sz="3200" dirty="0" smtClean="0">
                <a:latin typeface="Trebuchet MS" pitchFamily="34" charset="0"/>
              </a:rPr>
              <a:t>on a Windows PC</a:t>
            </a:r>
          </a:p>
          <a:p>
            <a:pPr marL="457200" indent="-457200"/>
            <a:r>
              <a:rPr lang="en-GB" sz="3200" dirty="0" smtClean="0">
                <a:latin typeface="Trebuchet MS" pitchFamily="34" charset="0"/>
              </a:rPr>
              <a:t>Supersedes BDA</a:t>
            </a:r>
          </a:p>
          <a:p>
            <a:pPr marL="457200" indent="-457200"/>
            <a:r>
              <a:rPr lang="en-GB" sz="3200" dirty="0" smtClean="0">
                <a:latin typeface="Trebuchet MS" pitchFamily="34" charset="0"/>
              </a:rPr>
              <a:t>Will not affect existing BDA solutions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Robustness Requirements</a:t>
            </a:r>
            <a:endParaRPr lang="en-US" dirty="0">
              <a:latin typeface="Trebuchet MS" pitchFamily="34" charset="0"/>
            </a:endParaRPr>
          </a:p>
        </p:txBody>
      </p:sp>
      <p:sp>
        <p:nvSpPr>
          <p:cNvPr id="3" name="Text Placeholder 2"/>
          <p:cNvSpPr>
            <a:spLocks noGrp="1"/>
          </p:cNvSpPr>
          <p:nvPr>
            <p:ph idx="1"/>
          </p:nvPr>
        </p:nvSpPr>
        <p:spPr>
          <a:xfrm>
            <a:off x="382588" y="1414464"/>
            <a:ext cx="8380412" cy="3986732"/>
          </a:xfrm>
        </p:spPr>
        <p:txBody>
          <a:bodyPr/>
          <a:lstStyle/>
          <a:p>
            <a:pPr marL="457200" indent="-457200"/>
            <a:r>
              <a:rPr lang="en-US" sz="3200" dirty="0" smtClean="0">
                <a:latin typeface="Trebuchet MS" pitchFamily="34" charset="0"/>
              </a:rPr>
              <a:t>The tuner must implement the following</a:t>
            </a:r>
          </a:p>
          <a:p>
            <a:pPr marL="854075" lvl="1" indent="-396875"/>
            <a:r>
              <a:rPr lang="en-US" sz="2800" dirty="0" smtClean="0">
                <a:latin typeface="Trebuchet MS" pitchFamily="34" charset="0"/>
              </a:rPr>
              <a:t>All WMDRM related functionality must be implemented in physical tuner</a:t>
            </a:r>
          </a:p>
          <a:p>
            <a:pPr marL="854075" lvl="1" indent="-396875"/>
            <a:r>
              <a:rPr lang="en-US" sz="2800" dirty="0" smtClean="0">
                <a:latin typeface="Trebuchet MS" pitchFamily="34" charset="0"/>
              </a:rPr>
              <a:t>Anti-tamper, anti-rollback clock</a:t>
            </a:r>
          </a:p>
          <a:p>
            <a:pPr marL="854075" lvl="1" indent="-396875"/>
            <a:r>
              <a:rPr lang="en-US" sz="2800" dirty="0" smtClean="0">
                <a:latin typeface="Trebuchet MS" pitchFamily="34" charset="0"/>
              </a:rPr>
              <a:t>Robust CA -&gt; WMDRM conversion</a:t>
            </a:r>
          </a:p>
          <a:p>
            <a:pPr marL="854075" lvl="1" indent="-396875"/>
            <a:r>
              <a:rPr lang="en-US" sz="2800" dirty="0" smtClean="0">
                <a:latin typeface="Trebuchet MS" pitchFamily="34" charset="0"/>
              </a:rPr>
              <a:t>Certificate validation using the Microsoft root</a:t>
            </a:r>
          </a:p>
          <a:p>
            <a:pPr marL="457200" indent="-457200"/>
            <a:r>
              <a:rPr lang="en-US" sz="3200" dirty="0" smtClean="0">
                <a:latin typeface="Trebuchet MS" pitchFamily="34" charset="0"/>
                <a:hlinkClick r:id="rId3"/>
              </a:rPr>
              <a:t>http://wmlicense.smdisp.net/wmdrmcompliance/default.asp</a:t>
            </a:r>
            <a:r>
              <a:rPr lang="en-US" sz="3200" dirty="0" smtClean="0">
                <a:latin typeface="Trebuchet MS" pitchFamily="34" charset="0"/>
              </a:rPr>
              <a:t> </a:t>
            </a:r>
            <a:endParaRPr lang="en-US" sz="3200"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WMDRM Session Overview</a:t>
            </a:r>
            <a:endParaRPr lang="en-US" dirty="0">
              <a:latin typeface="Trebuchet MS" pitchFamily="34" charset="0"/>
            </a:endParaRPr>
          </a:p>
        </p:txBody>
      </p:sp>
      <p:sp>
        <p:nvSpPr>
          <p:cNvPr id="3" name="Text Placeholder 2"/>
          <p:cNvSpPr>
            <a:spLocks noGrp="1"/>
          </p:cNvSpPr>
          <p:nvPr>
            <p:ph idx="1"/>
          </p:nvPr>
        </p:nvSpPr>
        <p:spPr>
          <a:xfrm>
            <a:off x="382588" y="1414464"/>
            <a:ext cx="8380412" cy="3664080"/>
          </a:xfrm>
        </p:spPr>
        <p:txBody>
          <a:bodyPr/>
          <a:lstStyle/>
          <a:p>
            <a:pPr marL="457200" indent="-457200"/>
            <a:r>
              <a:rPr lang="en-US" sz="3200" dirty="0" smtClean="0">
                <a:latin typeface="Trebuchet MS" pitchFamily="34" charset="0"/>
              </a:rPr>
              <a:t>All protected content is sent using a WMDRM Session</a:t>
            </a:r>
          </a:p>
          <a:p>
            <a:pPr marL="854075" lvl="1" indent="-396875"/>
            <a:r>
              <a:rPr lang="en-US" sz="2800" dirty="0" smtClean="0">
                <a:latin typeface="Trebuchet MS" pitchFamily="34" charset="0"/>
              </a:rPr>
              <a:t>Provides a means for the tuner to validate </a:t>
            </a:r>
            <a:br>
              <a:rPr lang="en-US" sz="2800" dirty="0" smtClean="0">
                <a:latin typeface="Trebuchet MS" pitchFamily="34" charset="0"/>
              </a:rPr>
            </a:br>
            <a:r>
              <a:rPr lang="en-US" sz="2800" dirty="0" smtClean="0">
                <a:latin typeface="Trebuchet MS" pitchFamily="34" charset="0"/>
              </a:rPr>
              <a:t>the credentials of Windows Media Center</a:t>
            </a:r>
          </a:p>
          <a:p>
            <a:pPr marL="854075" lvl="1" indent="-396875"/>
            <a:r>
              <a:rPr lang="en-US" sz="2800" dirty="0" smtClean="0">
                <a:latin typeface="Trebuchet MS" pitchFamily="34" charset="0"/>
              </a:rPr>
              <a:t>Allows for communication between tuner </a:t>
            </a:r>
            <a:br>
              <a:rPr lang="en-US" sz="2800" dirty="0" smtClean="0">
                <a:latin typeface="Trebuchet MS" pitchFamily="34" charset="0"/>
              </a:rPr>
            </a:br>
            <a:r>
              <a:rPr lang="en-US" sz="2800" dirty="0" smtClean="0">
                <a:latin typeface="Trebuchet MS" pitchFamily="34" charset="0"/>
              </a:rPr>
              <a:t>and Windows Media Center through </a:t>
            </a:r>
            <a:br>
              <a:rPr lang="en-US" sz="2800" dirty="0" smtClean="0">
                <a:latin typeface="Trebuchet MS" pitchFamily="34" charset="0"/>
              </a:rPr>
            </a:br>
            <a:r>
              <a:rPr lang="en-US" sz="2800" dirty="0" smtClean="0">
                <a:latin typeface="Trebuchet MS" pitchFamily="34" charset="0"/>
              </a:rPr>
              <a:t>Authenticated Commands</a:t>
            </a:r>
          </a:p>
          <a:p>
            <a:pPr marL="854075" lvl="1" indent="-396875"/>
            <a:r>
              <a:rPr lang="en-US" sz="2800" dirty="0" smtClean="0">
                <a:latin typeface="Trebuchet MS" pitchFamily="34" charset="0"/>
              </a:rPr>
              <a:t>Time limited and expire after 48 hours</a:t>
            </a:r>
            <a:endParaRPr lang="en-US" sz="2800"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WMDRM Session Requirements</a:t>
            </a:r>
            <a:endParaRPr lang="en-US" dirty="0">
              <a:latin typeface="Trebuchet MS" pitchFamily="34" charset="0"/>
            </a:endParaRPr>
          </a:p>
        </p:txBody>
      </p:sp>
      <p:sp>
        <p:nvSpPr>
          <p:cNvPr id="4" name="Text Placeholder 3"/>
          <p:cNvSpPr>
            <a:spLocks noGrp="1"/>
          </p:cNvSpPr>
          <p:nvPr>
            <p:ph idx="1"/>
          </p:nvPr>
        </p:nvSpPr>
        <p:spPr>
          <a:xfrm>
            <a:off x="382588" y="1414464"/>
            <a:ext cx="8380412" cy="4170885"/>
          </a:xfrm>
        </p:spPr>
        <p:txBody>
          <a:bodyPr/>
          <a:lstStyle/>
          <a:p>
            <a:pPr marL="396875" indent="-396875"/>
            <a:r>
              <a:rPr lang="en-US" sz="2800" dirty="0" smtClean="0">
                <a:latin typeface="Trebuchet MS" pitchFamily="34" charset="0"/>
              </a:rPr>
              <a:t>Windows Media Center Provided Certificate</a:t>
            </a:r>
          </a:p>
          <a:p>
            <a:pPr marL="801688" lvl="1" indent="-404813"/>
            <a:r>
              <a:rPr lang="en-US" sz="2400" dirty="0" err="1" smtClean="0">
                <a:latin typeface="Trebuchet MS" pitchFamily="34" charset="0"/>
              </a:rPr>
              <a:t>XrML</a:t>
            </a:r>
            <a:r>
              <a:rPr lang="en-US" sz="2400" dirty="0" smtClean="0">
                <a:latin typeface="Trebuchet MS" pitchFamily="34" charset="0"/>
              </a:rPr>
              <a:t> Certificates with 1024b RSA keys</a:t>
            </a:r>
          </a:p>
          <a:p>
            <a:pPr marL="801688" lvl="1" indent="-404813"/>
            <a:r>
              <a:rPr lang="en-US" sz="2400" dirty="0" smtClean="0">
                <a:latin typeface="Trebuchet MS" pitchFamily="34" charset="0"/>
              </a:rPr>
              <a:t>Chains through WMDRM version, to Root Microsoft WMDRM Authority</a:t>
            </a:r>
          </a:p>
          <a:p>
            <a:pPr marL="396875" indent="-396875"/>
            <a:r>
              <a:rPr lang="en-US" sz="2800" dirty="0" smtClean="0">
                <a:latin typeface="Trebuchet MS" pitchFamily="34" charset="0"/>
              </a:rPr>
              <a:t>WMDRM Revocation Data</a:t>
            </a:r>
          </a:p>
          <a:p>
            <a:pPr marL="801688" lvl="1" indent="-404813"/>
            <a:r>
              <a:rPr lang="en-US" sz="2400" dirty="0" smtClean="0">
                <a:latin typeface="Trebuchet MS" pitchFamily="34" charset="0"/>
              </a:rPr>
              <a:t>Signed by Root Microsoft WMDRM Authority</a:t>
            </a:r>
          </a:p>
          <a:p>
            <a:pPr marL="801688" lvl="1" indent="-404813"/>
            <a:r>
              <a:rPr lang="en-US" sz="2400" dirty="0" smtClean="0">
                <a:latin typeface="Trebuchet MS" pitchFamily="34" charset="0"/>
              </a:rPr>
              <a:t>Time and version to check freshness</a:t>
            </a:r>
          </a:p>
          <a:p>
            <a:pPr marL="396875" indent="-396875"/>
            <a:r>
              <a:rPr lang="en-US" sz="2800" dirty="0" smtClean="0">
                <a:latin typeface="Trebuchet MS" pitchFamily="34" charset="0"/>
              </a:rPr>
              <a:t>Proximity Validation</a:t>
            </a:r>
          </a:p>
          <a:p>
            <a:pPr marL="801688" lvl="1" indent="-404813"/>
            <a:r>
              <a:rPr lang="en-US" sz="2400" dirty="0" smtClean="0">
                <a:latin typeface="Trebuchet MS" pitchFamily="34" charset="0"/>
              </a:rPr>
              <a:t>&lt;7ms ping to validate physical proximity</a:t>
            </a:r>
            <a:endParaRPr lang="en-US" sz="2400"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Trebuchet MS" pitchFamily="34" charset="0"/>
              </a:rPr>
              <a:t>WMDRM Session Startup</a:t>
            </a:r>
            <a:endParaRPr lang="en-US" dirty="0">
              <a:latin typeface="Trebuchet MS" pitchFamily="34" charset="0"/>
            </a:endParaRPr>
          </a:p>
        </p:txBody>
      </p:sp>
      <p:sp>
        <p:nvSpPr>
          <p:cNvPr id="5" name="Rounded Rectangle 4"/>
          <p:cNvSpPr/>
          <p:nvPr/>
        </p:nvSpPr>
        <p:spPr bwMode="auto">
          <a:xfrm>
            <a:off x="381000" y="1709942"/>
            <a:ext cx="1950680" cy="438912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Tuner</a:t>
            </a:r>
          </a:p>
        </p:txBody>
      </p:sp>
      <p:sp>
        <p:nvSpPr>
          <p:cNvPr id="6" name="Rounded Rectangle 5"/>
          <p:cNvSpPr/>
          <p:nvPr/>
        </p:nvSpPr>
        <p:spPr bwMode="auto">
          <a:xfrm>
            <a:off x="6759718" y="1706130"/>
            <a:ext cx="1950680" cy="438912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Windows 7 PC</a:t>
            </a:r>
          </a:p>
        </p:txBody>
      </p:sp>
      <p:sp>
        <p:nvSpPr>
          <p:cNvPr id="10" name="Left Arrow 9"/>
          <p:cNvSpPr/>
          <p:nvPr/>
        </p:nvSpPr>
        <p:spPr bwMode="auto">
          <a:xfrm>
            <a:off x="2351438" y="1847679"/>
            <a:ext cx="4337823" cy="182880"/>
          </a:xfrm>
          <a:prstGeom prst="lef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1" name="TextBox 10"/>
          <p:cNvSpPr txBox="1"/>
          <p:nvPr/>
        </p:nvSpPr>
        <p:spPr>
          <a:xfrm>
            <a:off x="2752879" y="1417638"/>
            <a:ext cx="3813717" cy="400110"/>
          </a:xfrm>
          <a:prstGeom prst="rect">
            <a:avLst/>
          </a:prstGeom>
          <a:noFill/>
        </p:spPr>
        <p:txBody>
          <a:bodyPr wrap="square" rtlCol="0">
            <a:spAutoFit/>
          </a:bodyPr>
          <a:lstStyle/>
          <a:p>
            <a:pPr algn="ctr"/>
            <a:r>
              <a:rPr lang="en-US" sz="2000" dirty="0" smtClean="0">
                <a:solidFill>
                  <a:schemeClr val="tx1"/>
                </a:solidFill>
                <a:effectLst>
                  <a:outerShdw blurRad="38100" dist="38100" dir="2700000" algn="tl">
                    <a:srgbClr val="000000">
                      <a:alpha val="43137"/>
                    </a:srgbClr>
                  </a:outerShdw>
                </a:effectLst>
                <a:latin typeface="Trebuchet MS" pitchFamily="34" charset="0"/>
              </a:rPr>
              <a:t>Revocation Data</a:t>
            </a:r>
          </a:p>
        </p:txBody>
      </p:sp>
      <p:sp>
        <p:nvSpPr>
          <p:cNvPr id="14" name="Right Arrow 13"/>
          <p:cNvSpPr/>
          <p:nvPr/>
        </p:nvSpPr>
        <p:spPr bwMode="auto">
          <a:xfrm>
            <a:off x="2351438" y="3326054"/>
            <a:ext cx="4337824" cy="182880"/>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 name="Left Arrow 14"/>
          <p:cNvSpPr/>
          <p:nvPr/>
        </p:nvSpPr>
        <p:spPr bwMode="auto">
          <a:xfrm>
            <a:off x="2351438" y="2657097"/>
            <a:ext cx="4337823" cy="182880"/>
          </a:xfrm>
          <a:prstGeom prst="lef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2" name="TextBox 21"/>
          <p:cNvSpPr txBox="1"/>
          <p:nvPr/>
        </p:nvSpPr>
        <p:spPr>
          <a:xfrm>
            <a:off x="2528936" y="2282816"/>
            <a:ext cx="2938701" cy="400110"/>
          </a:xfrm>
          <a:prstGeom prst="rect">
            <a:avLst/>
          </a:prstGeom>
          <a:noFill/>
        </p:spPr>
        <p:txBody>
          <a:bodyPr wrap="square" rtlCol="0">
            <a:spAutoFit/>
          </a:bodyPr>
          <a:lstStyle/>
          <a:p>
            <a:pPr algn="ctr"/>
            <a:r>
              <a:rPr lang="en-US" sz="2000" dirty="0" smtClean="0">
                <a:solidFill>
                  <a:schemeClr val="tx1"/>
                </a:solidFill>
                <a:effectLst>
                  <a:outerShdw blurRad="38100" dist="38100" dir="2700000" algn="tl">
                    <a:srgbClr val="000000">
                      <a:alpha val="43137"/>
                    </a:srgbClr>
                  </a:outerShdw>
                </a:effectLst>
                <a:latin typeface="Trebuchet MS" pitchFamily="34" charset="0"/>
              </a:rPr>
              <a:t>Registration Challenge </a:t>
            </a:r>
          </a:p>
        </p:txBody>
      </p:sp>
      <p:sp>
        <p:nvSpPr>
          <p:cNvPr id="23" name="TextBox 22"/>
          <p:cNvSpPr txBox="1"/>
          <p:nvPr/>
        </p:nvSpPr>
        <p:spPr>
          <a:xfrm>
            <a:off x="2425708" y="2924507"/>
            <a:ext cx="3181987" cy="400110"/>
          </a:xfrm>
          <a:prstGeom prst="rect">
            <a:avLst/>
          </a:prstGeom>
          <a:noFill/>
        </p:spPr>
        <p:txBody>
          <a:bodyPr wrap="square" rtlCol="0">
            <a:spAutoFit/>
          </a:bodyPr>
          <a:lstStyle/>
          <a:p>
            <a:pPr algn="ctr"/>
            <a:r>
              <a:rPr lang="en-US" sz="2000" dirty="0" smtClean="0">
                <a:effectLst>
                  <a:outerShdw blurRad="38100" dist="38100" dir="2700000" algn="tl">
                    <a:srgbClr val="000000">
                      <a:alpha val="43137"/>
                    </a:srgbClr>
                  </a:outerShdw>
                </a:effectLst>
                <a:latin typeface="Trebuchet MS" pitchFamily="34" charset="0"/>
              </a:rPr>
              <a:t>Registration Response</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4" name="Right Arrow 23"/>
          <p:cNvSpPr/>
          <p:nvPr/>
        </p:nvSpPr>
        <p:spPr bwMode="auto">
          <a:xfrm>
            <a:off x="2351438" y="4331764"/>
            <a:ext cx="4337824" cy="182880"/>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5" name="Left Arrow 24"/>
          <p:cNvSpPr/>
          <p:nvPr/>
        </p:nvSpPr>
        <p:spPr bwMode="auto">
          <a:xfrm>
            <a:off x="2351438" y="4939280"/>
            <a:ext cx="4337823" cy="182880"/>
          </a:xfrm>
          <a:prstGeom prst="lef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6" name="TextBox 25"/>
          <p:cNvSpPr txBox="1"/>
          <p:nvPr/>
        </p:nvSpPr>
        <p:spPr>
          <a:xfrm>
            <a:off x="2752879" y="4564335"/>
            <a:ext cx="3813717" cy="400110"/>
          </a:xfrm>
          <a:prstGeom prst="rect">
            <a:avLst/>
          </a:prstGeom>
          <a:noFill/>
        </p:spPr>
        <p:txBody>
          <a:bodyPr wrap="square" rtlCol="0">
            <a:spAutoFit/>
          </a:bodyPr>
          <a:lstStyle/>
          <a:p>
            <a:pPr algn="ctr"/>
            <a:r>
              <a:rPr lang="en-US" sz="2000" dirty="0" smtClean="0">
                <a:solidFill>
                  <a:schemeClr val="tx1"/>
                </a:solidFill>
                <a:effectLst>
                  <a:outerShdw blurRad="38100" dist="38100" dir="2700000" algn="tl">
                    <a:srgbClr val="000000">
                      <a:alpha val="43137"/>
                    </a:srgbClr>
                  </a:outerShdw>
                </a:effectLst>
                <a:latin typeface="Trebuchet MS" pitchFamily="34" charset="0"/>
              </a:rPr>
              <a:t>Proximity Response</a:t>
            </a:r>
          </a:p>
        </p:txBody>
      </p:sp>
      <p:sp>
        <p:nvSpPr>
          <p:cNvPr id="27" name="TextBox 26"/>
          <p:cNvSpPr txBox="1"/>
          <p:nvPr/>
        </p:nvSpPr>
        <p:spPr>
          <a:xfrm>
            <a:off x="2752879" y="3963773"/>
            <a:ext cx="3813717" cy="400110"/>
          </a:xfrm>
          <a:prstGeom prst="rect">
            <a:avLst/>
          </a:prstGeom>
          <a:noFill/>
        </p:spPr>
        <p:txBody>
          <a:bodyPr wrap="square" rtlCol="0">
            <a:spAutoFit/>
          </a:bodyPr>
          <a:lstStyle/>
          <a:p>
            <a:pPr algn="ctr"/>
            <a:r>
              <a:rPr lang="en-US" sz="2000" dirty="0" smtClean="0">
                <a:effectLst>
                  <a:outerShdw blurRad="38100" dist="38100" dir="2700000" algn="tl">
                    <a:srgbClr val="000000">
                      <a:alpha val="43137"/>
                    </a:srgbClr>
                  </a:outerShdw>
                </a:effectLst>
                <a:latin typeface="Trebuchet MS" pitchFamily="34" charset="0"/>
              </a:rPr>
              <a:t>Proximity Challenge</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8" name="Right Arrow 27"/>
          <p:cNvSpPr/>
          <p:nvPr/>
        </p:nvSpPr>
        <p:spPr bwMode="auto">
          <a:xfrm>
            <a:off x="2373741" y="5798822"/>
            <a:ext cx="4337824" cy="182880"/>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9" name="TextBox 28"/>
          <p:cNvSpPr txBox="1"/>
          <p:nvPr/>
        </p:nvSpPr>
        <p:spPr>
          <a:xfrm>
            <a:off x="2775182" y="5430831"/>
            <a:ext cx="3813717" cy="400110"/>
          </a:xfrm>
          <a:prstGeom prst="rect">
            <a:avLst/>
          </a:prstGeom>
          <a:noFill/>
        </p:spPr>
        <p:txBody>
          <a:bodyPr wrap="square" rtlCol="0">
            <a:spAutoFit/>
          </a:bodyPr>
          <a:lstStyle/>
          <a:p>
            <a:pPr algn="ctr"/>
            <a:r>
              <a:rPr lang="en-US" sz="2000" dirty="0" smtClean="0">
                <a:effectLst>
                  <a:outerShdw blurRad="38100" dist="38100" dir="2700000" algn="tl">
                    <a:srgbClr val="000000">
                      <a:alpha val="43137"/>
                    </a:srgbClr>
                  </a:outerShdw>
                </a:effectLst>
                <a:latin typeface="Trebuchet MS" pitchFamily="34" charset="0"/>
              </a:rPr>
              <a:t>Event: </a:t>
            </a:r>
            <a:r>
              <a:rPr lang="en-US" sz="2000" dirty="0" err="1" smtClean="0">
                <a:effectLst>
                  <a:outerShdw blurRad="38100" dist="38100" dir="2700000" algn="tl">
                    <a:srgbClr val="000000">
                      <a:alpha val="43137"/>
                    </a:srgbClr>
                  </a:outerShdw>
                </a:effectLst>
                <a:latin typeface="Trebuchet MS" pitchFamily="34" charset="0"/>
              </a:rPr>
              <a:t>UpdateDrmStatus</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7" name="Horizontal Scroll 16"/>
          <p:cNvSpPr/>
          <p:nvPr/>
        </p:nvSpPr>
        <p:spPr bwMode="auto">
          <a:xfrm>
            <a:off x="5716752" y="2172027"/>
            <a:ext cx="1644244" cy="1033272"/>
          </a:xfrm>
          <a:prstGeom prst="horizontalScroll">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Certificate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heckerboard(across)">
                                      <p:cBhvr>
                                        <p:cTn id="10" dur="500"/>
                                        <p:tgtEl>
                                          <p:spTgt spid="2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heckerboard(across)">
                                      <p:cBhvr>
                                        <p:cTn id="13" dur="500"/>
                                        <p:tgtEl>
                                          <p:spTgt spid="2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heckerboard(across)">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linds(horizontal)">
                                      <p:cBhvr>
                                        <p:cTn id="21" dur="500"/>
                                        <p:tgtEl>
                                          <p:spTgt spid="2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linds(horizontal)">
                                      <p:cBhvr>
                                        <p:cTn id="24" dur="500"/>
                                        <p:tgtEl>
                                          <p:spTgt spid="2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linds(horizontal)">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linds(horizontal)">
                                      <p:cBhvr>
                                        <p:cTn id="35" dur="500"/>
                                        <p:tgtEl>
                                          <p:spTgt spid="29"/>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blinds(horizontal)">
                                      <p:cBhvr>
                                        <p:cTn id="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2" grpId="0"/>
      <p:bldP spid="23" grpId="0"/>
      <p:bldP spid="24" grpId="0" animBg="1"/>
      <p:bldP spid="25" grpId="0" animBg="1"/>
      <p:bldP spid="26" grpId="0"/>
      <p:bldP spid="27" grpId="0"/>
      <p:bldP spid="28" grpId="0" animBg="1"/>
      <p:bldP spid="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Stream Formatting</a:t>
            </a:r>
            <a:endParaRPr lang="en-US" dirty="0">
              <a:latin typeface="Trebuchet MS" pitchFamily="34" charset="0"/>
            </a:endParaRPr>
          </a:p>
        </p:txBody>
      </p:sp>
      <p:sp>
        <p:nvSpPr>
          <p:cNvPr id="3" name="Text Placeholder 2"/>
          <p:cNvSpPr>
            <a:spLocks noGrp="1"/>
          </p:cNvSpPr>
          <p:nvPr>
            <p:ph idx="1"/>
          </p:nvPr>
        </p:nvSpPr>
        <p:spPr>
          <a:xfrm>
            <a:off x="382588" y="1414464"/>
            <a:ext cx="8380412" cy="4261167"/>
          </a:xfrm>
        </p:spPr>
        <p:txBody>
          <a:bodyPr/>
          <a:lstStyle/>
          <a:p>
            <a:pPr marL="457200" indent="-457200"/>
            <a:r>
              <a:rPr lang="en-US" sz="3200" dirty="0" smtClean="0">
                <a:latin typeface="Trebuchet MS" pitchFamily="34" charset="0"/>
              </a:rPr>
              <a:t>WMDRM Tag Table types</a:t>
            </a:r>
          </a:p>
          <a:p>
            <a:pPr marL="854075" lvl="1" indent="-396875"/>
            <a:r>
              <a:rPr lang="en-US" sz="2800" dirty="0" smtClean="0">
                <a:latin typeface="Trebuchet MS" pitchFamily="34" charset="0"/>
              </a:rPr>
              <a:t>License Packages</a:t>
            </a:r>
          </a:p>
          <a:p>
            <a:pPr marL="1258888" lvl="2" indent="-404813"/>
            <a:r>
              <a:rPr lang="en-US" sz="2400" dirty="0" smtClean="0">
                <a:latin typeface="Trebuchet MS" pitchFamily="34" charset="0"/>
              </a:rPr>
              <a:t>Contains a WMDRM License</a:t>
            </a:r>
          </a:p>
          <a:p>
            <a:pPr marL="1258888" lvl="2" indent="-404813"/>
            <a:r>
              <a:rPr lang="en-US" sz="2400" dirty="0" smtClean="0">
                <a:latin typeface="Trebuchet MS" pitchFamily="34" charset="0"/>
              </a:rPr>
              <a:t>Must be sent prior to being used</a:t>
            </a:r>
          </a:p>
          <a:p>
            <a:pPr marL="1258888" lvl="2" indent="-404813"/>
            <a:r>
              <a:rPr lang="en-US" sz="2400" dirty="0" smtClean="0">
                <a:latin typeface="Trebuchet MS" pitchFamily="34" charset="0"/>
              </a:rPr>
              <a:t>Optionally, contains renewal data</a:t>
            </a:r>
          </a:p>
          <a:p>
            <a:pPr marL="854075" lvl="1" indent="-396875"/>
            <a:r>
              <a:rPr lang="en-US" sz="2800" dirty="0" smtClean="0">
                <a:latin typeface="Trebuchet MS" pitchFamily="34" charset="0"/>
              </a:rPr>
              <a:t>Stream Info</a:t>
            </a:r>
          </a:p>
          <a:p>
            <a:pPr marL="1258888" lvl="2" indent="-404813"/>
            <a:r>
              <a:rPr lang="en-US" sz="2400" dirty="0" smtClean="0">
                <a:latin typeface="Trebuchet MS" pitchFamily="34" charset="0"/>
              </a:rPr>
              <a:t>Contains AES Counters and Key IDs being used </a:t>
            </a:r>
            <a:br>
              <a:rPr lang="en-US" sz="2400" dirty="0" smtClean="0">
                <a:latin typeface="Trebuchet MS" pitchFamily="34" charset="0"/>
              </a:rPr>
            </a:br>
            <a:r>
              <a:rPr lang="en-US" sz="2400" dirty="0" smtClean="0">
                <a:latin typeface="Trebuchet MS" pitchFamily="34" charset="0"/>
              </a:rPr>
              <a:t>for the stream</a:t>
            </a:r>
          </a:p>
          <a:p>
            <a:pPr marL="1258888" lvl="2" indent="-404813"/>
            <a:r>
              <a:rPr lang="en-US" sz="2400" dirty="0" smtClean="0">
                <a:latin typeface="Trebuchet MS" pitchFamily="34" charset="0"/>
              </a:rPr>
              <a:t>Supplies Start Code detection state for the PID</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Trebuchet MS" pitchFamily="34" charset="0"/>
              </a:rPr>
              <a:t>Types Of Protection</a:t>
            </a:r>
            <a:endParaRPr lang="en-US" dirty="0">
              <a:latin typeface="Trebuchet MS" pitchFamily="34" charset="0"/>
            </a:endParaRPr>
          </a:p>
        </p:txBody>
      </p:sp>
      <p:sp>
        <p:nvSpPr>
          <p:cNvPr id="3" name="Text Placeholder 2"/>
          <p:cNvSpPr>
            <a:spLocks noGrp="1"/>
          </p:cNvSpPr>
          <p:nvPr>
            <p:ph type="body" idx="1"/>
          </p:nvPr>
        </p:nvSpPr>
        <p:spPr>
          <a:xfrm>
            <a:off x="382588" y="1414464"/>
            <a:ext cx="8380412" cy="4213461"/>
          </a:xfrm>
        </p:spPr>
        <p:txBody>
          <a:bodyPr/>
          <a:lstStyle/>
          <a:p>
            <a:pPr marL="457200" indent="-457200"/>
            <a:r>
              <a:rPr lang="en-US" sz="3200" dirty="0" smtClean="0">
                <a:latin typeface="Trebuchet MS" pitchFamily="34" charset="0"/>
              </a:rPr>
              <a:t>Streaming Counter Mode</a:t>
            </a:r>
          </a:p>
          <a:p>
            <a:pPr marL="854075" lvl="1" indent="-396875"/>
            <a:r>
              <a:rPr lang="en-US" sz="2800" dirty="0" smtClean="0">
                <a:latin typeface="Trebuchet MS" pitchFamily="34" charset="0"/>
              </a:rPr>
              <a:t>Protect audio/video content</a:t>
            </a:r>
          </a:p>
          <a:p>
            <a:pPr marL="854075" lvl="1" indent="-396875"/>
            <a:r>
              <a:rPr lang="en-US" sz="2800" dirty="0" smtClean="0">
                <a:latin typeface="Trebuchet MS" pitchFamily="34" charset="0"/>
              </a:rPr>
              <a:t>Requires a unique counter per PID</a:t>
            </a:r>
          </a:p>
          <a:p>
            <a:pPr marL="457200" indent="-457200"/>
            <a:r>
              <a:rPr lang="en-US" sz="3200" dirty="0" smtClean="0">
                <a:latin typeface="Trebuchet MS" pitchFamily="34" charset="0"/>
              </a:rPr>
              <a:t>Bulk Counter Mode</a:t>
            </a:r>
          </a:p>
          <a:p>
            <a:pPr marL="854075" lvl="1" indent="-396875"/>
            <a:r>
              <a:rPr lang="en-US" sz="2800" dirty="0" smtClean="0">
                <a:latin typeface="Trebuchet MS" pitchFamily="34" charset="0"/>
              </a:rPr>
              <a:t>Protects non-A/V content, such as BML</a:t>
            </a:r>
          </a:p>
          <a:p>
            <a:pPr marL="854075" lvl="1" indent="-396875"/>
            <a:r>
              <a:rPr lang="en-US" sz="2800" dirty="0" smtClean="0">
                <a:latin typeface="Trebuchet MS" pitchFamily="34" charset="0"/>
              </a:rPr>
              <a:t>One global counter across all PIDs</a:t>
            </a:r>
          </a:p>
          <a:p>
            <a:pPr marL="854075" lvl="1" indent="-396875"/>
            <a:r>
              <a:rPr lang="en-US" sz="2800" dirty="0" smtClean="0">
                <a:latin typeface="Trebuchet MS" pitchFamily="34" charset="0"/>
              </a:rPr>
              <a:t>Incurs more overhead at record time</a:t>
            </a:r>
          </a:p>
          <a:p>
            <a:pPr lvl="1">
              <a:buNone/>
            </a:pPr>
            <a:endParaRPr lang="en-US" sz="2800" dirty="0" smtClean="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Streaming Counter Mode</a:t>
            </a:r>
            <a:endParaRPr lang="en-US" dirty="0"/>
          </a:p>
        </p:txBody>
      </p:sp>
      <p:sp>
        <p:nvSpPr>
          <p:cNvPr id="3" name="Text Placeholder 2"/>
          <p:cNvSpPr>
            <a:spLocks noGrp="1"/>
          </p:cNvSpPr>
          <p:nvPr>
            <p:ph type="body" idx="1"/>
          </p:nvPr>
        </p:nvSpPr>
        <p:spPr>
          <a:xfrm>
            <a:off x="382588" y="1458481"/>
            <a:ext cx="8380412" cy="1777923"/>
          </a:xfrm>
        </p:spPr>
        <p:txBody>
          <a:bodyPr/>
          <a:lstStyle/>
          <a:p>
            <a:pPr marL="396875" indent="-396875"/>
            <a:r>
              <a:rPr lang="en-US" sz="2400" dirty="0" smtClean="0">
                <a:latin typeface="Trebuchet MS" pitchFamily="34" charset="0"/>
              </a:rPr>
              <a:t>A/V streams require additional processing </a:t>
            </a:r>
            <a:br>
              <a:rPr lang="en-US" sz="2400" dirty="0" smtClean="0">
                <a:latin typeface="Trebuchet MS" pitchFamily="34" charset="0"/>
              </a:rPr>
            </a:br>
            <a:r>
              <a:rPr lang="en-US" sz="2400" dirty="0" smtClean="0">
                <a:latin typeface="Trebuchet MS" pitchFamily="34" charset="0"/>
              </a:rPr>
              <a:t>during streaming</a:t>
            </a:r>
          </a:p>
          <a:p>
            <a:pPr marL="741363" lvl="1" indent="-344488"/>
            <a:r>
              <a:rPr lang="en-US" sz="2000" dirty="0" smtClean="0">
                <a:latin typeface="Trebuchet MS" pitchFamily="34" charset="0"/>
              </a:rPr>
              <a:t>Specific MPEG start codes and some of the payload need to </a:t>
            </a:r>
            <a:br>
              <a:rPr lang="en-US" sz="2000" dirty="0" smtClean="0">
                <a:latin typeface="Trebuchet MS" pitchFamily="34" charset="0"/>
              </a:rPr>
            </a:br>
            <a:r>
              <a:rPr lang="en-US" sz="2000" dirty="0" smtClean="0">
                <a:latin typeface="Trebuchet MS" pitchFamily="34" charset="0"/>
              </a:rPr>
              <a:t>be left in the clear</a:t>
            </a:r>
          </a:p>
          <a:p>
            <a:pPr marL="741363" lvl="1" indent="-344488"/>
            <a:r>
              <a:rPr lang="en-US" sz="2000" dirty="0" smtClean="0">
                <a:latin typeface="Trebuchet MS" pitchFamily="34" charset="0"/>
              </a:rPr>
              <a:t>Configuration is set via </a:t>
            </a:r>
            <a:r>
              <a:rPr lang="en-US" sz="2000" dirty="0" err="1" smtClean="0">
                <a:latin typeface="Trebuchet MS" pitchFamily="34" charset="0"/>
              </a:rPr>
              <a:t>SetStartCodeProfile</a:t>
            </a:r>
            <a:endParaRPr lang="en-US" sz="2000" dirty="0" smtClean="0">
              <a:latin typeface="Trebuchet MS" pitchFamily="34" charset="0"/>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ounded Rectangle 11"/>
          <p:cNvSpPr/>
          <p:nvPr/>
        </p:nvSpPr>
        <p:spPr bwMode="auto">
          <a:xfrm>
            <a:off x="1369117" y="4954135"/>
            <a:ext cx="2489819" cy="1296537"/>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1200" dirty="0" smtClean="0">
                <a:solidFill>
                  <a:schemeClr val="bg2"/>
                </a:solidFill>
                <a:effectLst>
                  <a:outerShdw blurRad="38100" dist="38100" dir="2700000" algn="tl">
                    <a:srgbClr val="000000">
                      <a:alpha val="43137"/>
                    </a:srgbClr>
                  </a:outerShdw>
                </a:effectLst>
                <a:latin typeface="Segoe" pitchFamily="34" charset="0"/>
              </a:rPr>
              <a:t>Clear Data</a:t>
            </a:r>
          </a:p>
        </p:txBody>
      </p:sp>
      <p:grpSp>
        <p:nvGrpSpPr>
          <p:cNvPr id="40" name="Group 39"/>
          <p:cNvGrpSpPr/>
          <p:nvPr/>
        </p:nvGrpSpPr>
        <p:grpSpPr>
          <a:xfrm>
            <a:off x="303488" y="3504918"/>
            <a:ext cx="1835705" cy="672678"/>
            <a:chOff x="303488" y="3545465"/>
            <a:chExt cx="1835705" cy="672678"/>
          </a:xfrm>
        </p:grpSpPr>
        <p:sp>
          <p:nvSpPr>
            <p:cNvPr id="6" name="Rounded Rectangle 5"/>
            <p:cNvSpPr/>
            <p:nvPr/>
          </p:nvSpPr>
          <p:spPr bwMode="auto">
            <a:xfrm>
              <a:off x="303488" y="3545465"/>
              <a:ext cx="1835705" cy="656186"/>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t" anchorCtr="0" compatLnSpc="1">
              <a:prstTxWarp prst="textNoShape">
                <a:avLst/>
              </a:prstTxWarp>
            </a:bodyPr>
            <a:lstStyle/>
            <a:p>
              <a:pPr defTabSz="914063"/>
              <a:endParaRPr lang="en-US" sz="1200" dirty="0" smtClean="0">
                <a:gradFill>
                  <a:gsLst>
                    <a:gs pos="0">
                      <a:schemeClr val="bg2"/>
                    </a:gs>
                    <a:gs pos="25000">
                      <a:schemeClr val="bg2"/>
                    </a:gs>
                  </a:gsLst>
                  <a:lin ang="5400000" scaled="1"/>
                </a:gradFill>
                <a:latin typeface="Segoe" pitchFamily="34" charset="0"/>
              </a:endParaRPr>
            </a:p>
          </p:txBody>
        </p:sp>
        <p:sp>
          <p:nvSpPr>
            <p:cNvPr id="7" name="Rounded Rectangle 6"/>
            <p:cNvSpPr/>
            <p:nvPr/>
          </p:nvSpPr>
          <p:spPr bwMode="auto">
            <a:xfrm>
              <a:off x="1243382" y="3582202"/>
              <a:ext cx="795144" cy="579749"/>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Stream Info</a:t>
              </a:r>
            </a:p>
          </p:txBody>
        </p:sp>
        <p:sp>
          <p:nvSpPr>
            <p:cNvPr id="8" name="TextBox 7"/>
            <p:cNvSpPr txBox="1"/>
            <p:nvPr/>
          </p:nvSpPr>
          <p:spPr>
            <a:xfrm>
              <a:off x="373687" y="3571812"/>
              <a:ext cx="834328" cy="646331"/>
            </a:xfrm>
            <a:prstGeom prst="rect">
              <a:avLst/>
            </a:prstGeom>
            <a:noFill/>
          </p:spPr>
          <p:txBody>
            <a:bodyPr wrap="square" rtlCol="0">
              <a:spAutoFit/>
            </a:bodyPr>
            <a:lstStyle/>
            <a:p>
              <a:r>
                <a:rPr lang="en-US" sz="1200" dirty="0" smtClean="0">
                  <a:solidFill>
                    <a:schemeClr val="bg2"/>
                  </a:solidFill>
                  <a:effectLst>
                    <a:outerShdw blurRad="38100" dist="38100" dir="2700000" algn="tl">
                      <a:srgbClr val="000000">
                        <a:alpha val="43137"/>
                      </a:srgbClr>
                    </a:outerShdw>
                  </a:effectLst>
                  <a:latin typeface="Segoe" pitchFamily="34" charset="0"/>
                </a:rPr>
                <a:t>Transport Packet Header</a:t>
              </a:r>
            </a:p>
          </p:txBody>
        </p:sp>
      </p:grpSp>
      <p:grpSp>
        <p:nvGrpSpPr>
          <p:cNvPr id="38" name="Group 37"/>
          <p:cNvGrpSpPr/>
          <p:nvPr/>
        </p:nvGrpSpPr>
        <p:grpSpPr>
          <a:xfrm>
            <a:off x="2322904" y="3504918"/>
            <a:ext cx="1835705" cy="672678"/>
            <a:chOff x="2360188" y="3504918"/>
            <a:chExt cx="1835705" cy="672678"/>
          </a:xfrm>
        </p:grpSpPr>
        <p:sp>
          <p:nvSpPr>
            <p:cNvPr id="22" name="Rounded Rectangle 21"/>
            <p:cNvSpPr/>
            <p:nvPr/>
          </p:nvSpPr>
          <p:spPr bwMode="auto">
            <a:xfrm>
              <a:off x="2360188" y="3504918"/>
              <a:ext cx="1835705" cy="656186"/>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t" anchorCtr="0" compatLnSpc="1">
              <a:prstTxWarp prst="textNoShape">
                <a:avLst/>
              </a:prstTxWarp>
            </a:bodyPr>
            <a:lstStyle/>
            <a:p>
              <a:pPr defTabSz="914063"/>
              <a:endParaRPr lang="en-US" sz="1200" dirty="0" smtClean="0">
                <a:gradFill>
                  <a:gsLst>
                    <a:gs pos="0">
                      <a:schemeClr val="bg2"/>
                    </a:gs>
                    <a:gs pos="25000">
                      <a:schemeClr val="bg2"/>
                    </a:gs>
                  </a:gsLst>
                  <a:lin ang="5400000" scaled="1"/>
                </a:gradFill>
                <a:latin typeface="Segoe" pitchFamily="34" charset="0"/>
              </a:endParaRPr>
            </a:p>
          </p:txBody>
        </p:sp>
        <p:sp>
          <p:nvSpPr>
            <p:cNvPr id="23" name="Rounded Rectangle 22"/>
            <p:cNvSpPr/>
            <p:nvPr/>
          </p:nvSpPr>
          <p:spPr bwMode="auto">
            <a:xfrm>
              <a:off x="3300082" y="3541655"/>
              <a:ext cx="795144" cy="579749"/>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Start Code</a:t>
              </a:r>
            </a:p>
          </p:txBody>
        </p:sp>
        <p:sp>
          <p:nvSpPr>
            <p:cNvPr id="24" name="TextBox 23"/>
            <p:cNvSpPr txBox="1"/>
            <p:nvPr/>
          </p:nvSpPr>
          <p:spPr>
            <a:xfrm>
              <a:off x="2430387" y="3531265"/>
              <a:ext cx="834328" cy="646331"/>
            </a:xfrm>
            <a:prstGeom prst="rect">
              <a:avLst/>
            </a:prstGeom>
            <a:noFill/>
          </p:spPr>
          <p:txBody>
            <a:bodyPr wrap="square" rtlCol="0">
              <a:spAutoFit/>
            </a:bodyPr>
            <a:lstStyle/>
            <a:p>
              <a:r>
                <a:rPr lang="en-US" sz="1200" dirty="0" smtClean="0">
                  <a:solidFill>
                    <a:schemeClr val="bg2"/>
                  </a:solidFill>
                  <a:effectLst>
                    <a:outerShdw blurRad="38100" dist="38100" dir="2700000" algn="tl">
                      <a:srgbClr val="000000">
                        <a:alpha val="43137"/>
                      </a:srgbClr>
                    </a:outerShdw>
                  </a:effectLst>
                  <a:latin typeface="Segoe" pitchFamily="34" charset="0"/>
                </a:rPr>
                <a:t>Transport Packet Header</a:t>
              </a:r>
            </a:p>
          </p:txBody>
        </p:sp>
      </p:grpSp>
      <p:grpSp>
        <p:nvGrpSpPr>
          <p:cNvPr id="32" name="Group 31"/>
          <p:cNvGrpSpPr/>
          <p:nvPr/>
        </p:nvGrpSpPr>
        <p:grpSpPr>
          <a:xfrm>
            <a:off x="4342320" y="3504918"/>
            <a:ext cx="1835705" cy="672678"/>
            <a:chOff x="4356768" y="3530085"/>
            <a:chExt cx="1835705" cy="672678"/>
          </a:xfrm>
        </p:grpSpPr>
        <p:sp>
          <p:nvSpPr>
            <p:cNvPr id="25" name="Rounded Rectangle 24"/>
            <p:cNvSpPr/>
            <p:nvPr/>
          </p:nvSpPr>
          <p:spPr bwMode="auto">
            <a:xfrm>
              <a:off x="4356768" y="3530085"/>
              <a:ext cx="1835705" cy="656186"/>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t" anchorCtr="0" compatLnSpc="1">
              <a:prstTxWarp prst="textNoShape">
                <a:avLst/>
              </a:prstTxWarp>
            </a:bodyPr>
            <a:lstStyle/>
            <a:p>
              <a:pPr defTabSz="914063"/>
              <a:endParaRPr lang="en-US" sz="1200" dirty="0" smtClean="0">
                <a:gradFill>
                  <a:gsLst>
                    <a:gs pos="0">
                      <a:schemeClr val="bg2"/>
                    </a:gs>
                    <a:gs pos="25000">
                      <a:schemeClr val="bg2"/>
                    </a:gs>
                  </a:gsLst>
                  <a:lin ang="5400000" scaled="1"/>
                </a:gradFill>
                <a:latin typeface="Segoe" pitchFamily="34" charset="0"/>
              </a:endParaRPr>
            </a:p>
          </p:txBody>
        </p:sp>
        <p:sp>
          <p:nvSpPr>
            <p:cNvPr id="26" name="Rounded Rectangle 25"/>
            <p:cNvSpPr/>
            <p:nvPr/>
          </p:nvSpPr>
          <p:spPr bwMode="auto">
            <a:xfrm>
              <a:off x="5296662" y="3566822"/>
              <a:ext cx="795144" cy="579749"/>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Clear Payload</a:t>
              </a:r>
            </a:p>
          </p:txBody>
        </p:sp>
        <p:sp>
          <p:nvSpPr>
            <p:cNvPr id="27" name="TextBox 26"/>
            <p:cNvSpPr txBox="1"/>
            <p:nvPr/>
          </p:nvSpPr>
          <p:spPr>
            <a:xfrm>
              <a:off x="4426967" y="3556432"/>
              <a:ext cx="834328" cy="646331"/>
            </a:xfrm>
            <a:prstGeom prst="rect">
              <a:avLst/>
            </a:prstGeom>
            <a:noFill/>
          </p:spPr>
          <p:txBody>
            <a:bodyPr wrap="square" rtlCol="0">
              <a:spAutoFit/>
            </a:bodyPr>
            <a:lstStyle/>
            <a:p>
              <a:r>
                <a:rPr lang="en-US" sz="1200" dirty="0" smtClean="0">
                  <a:solidFill>
                    <a:schemeClr val="bg2"/>
                  </a:solidFill>
                  <a:effectLst>
                    <a:outerShdw blurRad="38100" dist="38100" dir="2700000" algn="tl">
                      <a:srgbClr val="000000">
                        <a:alpha val="43137"/>
                      </a:srgbClr>
                    </a:outerShdw>
                  </a:effectLst>
                  <a:latin typeface="Segoe" pitchFamily="34" charset="0"/>
                </a:rPr>
                <a:t>Transport Packet Header</a:t>
              </a:r>
            </a:p>
          </p:txBody>
        </p:sp>
      </p:grpSp>
      <p:grpSp>
        <p:nvGrpSpPr>
          <p:cNvPr id="31" name="Group 30"/>
          <p:cNvGrpSpPr/>
          <p:nvPr/>
        </p:nvGrpSpPr>
        <p:grpSpPr>
          <a:xfrm>
            <a:off x="6361737" y="3504918"/>
            <a:ext cx="2077588" cy="672678"/>
            <a:chOff x="6361737" y="3521696"/>
            <a:chExt cx="2077588" cy="672678"/>
          </a:xfrm>
        </p:grpSpPr>
        <p:sp>
          <p:nvSpPr>
            <p:cNvPr id="28" name="Rounded Rectangle 27"/>
            <p:cNvSpPr/>
            <p:nvPr/>
          </p:nvSpPr>
          <p:spPr bwMode="auto">
            <a:xfrm>
              <a:off x="6361737" y="3521696"/>
              <a:ext cx="2077588" cy="656186"/>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t" anchorCtr="0" compatLnSpc="1">
              <a:prstTxWarp prst="textNoShape">
                <a:avLst/>
              </a:prstTxWarp>
            </a:bodyPr>
            <a:lstStyle/>
            <a:p>
              <a:pPr defTabSz="914063"/>
              <a:endParaRPr lang="en-US" sz="1200" dirty="0" smtClean="0">
                <a:gradFill>
                  <a:gsLst>
                    <a:gs pos="0">
                      <a:schemeClr val="bg2"/>
                    </a:gs>
                    <a:gs pos="25000">
                      <a:schemeClr val="bg2"/>
                    </a:gs>
                  </a:gsLst>
                  <a:lin ang="5400000" scaled="1"/>
                </a:gradFill>
                <a:latin typeface="Segoe" pitchFamily="34" charset="0"/>
              </a:endParaRPr>
            </a:p>
          </p:txBody>
        </p:sp>
        <p:sp>
          <p:nvSpPr>
            <p:cNvPr id="29" name="Rounded Rectangle 28"/>
            <p:cNvSpPr/>
            <p:nvPr/>
          </p:nvSpPr>
          <p:spPr bwMode="auto">
            <a:xfrm>
              <a:off x="7301630" y="3558433"/>
              <a:ext cx="1011859" cy="579749"/>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Encrypted Payload</a:t>
              </a:r>
            </a:p>
          </p:txBody>
        </p:sp>
        <p:sp>
          <p:nvSpPr>
            <p:cNvPr id="30" name="TextBox 29"/>
            <p:cNvSpPr txBox="1"/>
            <p:nvPr/>
          </p:nvSpPr>
          <p:spPr>
            <a:xfrm>
              <a:off x="6431936" y="3548043"/>
              <a:ext cx="834328" cy="646331"/>
            </a:xfrm>
            <a:prstGeom prst="rect">
              <a:avLst/>
            </a:prstGeom>
            <a:noFill/>
          </p:spPr>
          <p:txBody>
            <a:bodyPr wrap="square" rtlCol="0">
              <a:spAutoFit/>
            </a:bodyPr>
            <a:lstStyle/>
            <a:p>
              <a:r>
                <a:rPr lang="en-US" sz="1200" dirty="0" smtClean="0">
                  <a:solidFill>
                    <a:schemeClr val="bg2"/>
                  </a:solidFill>
                  <a:effectLst>
                    <a:outerShdw blurRad="38100" dist="38100" dir="2700000" algn="tl">
                      <a:srgbClr val="000000">
                        <a:alpha val="43137"/>
                      </a:srgbClr>
                    </a:outerShdw>
                  </a:effectLst>
                  <a:latin typeface="Segoe" pitchFamily="34" charset="0"/>
                </a:rPr>
                <a:t>Transport Packet Header</a:t>
              </a:r>
            </a:p>
          </p:txBody>
        </p:sp>
      </p:grpSp>
      <p:sp>
        <p:nvSpPr>
          <p:cNvPr id="33" name="Rounded Rectangle 32"/>
          <p:cNvSpPr/>
          <p:nvPr/>
        </p:nvSpPr>
        <p:spPr bwMode="auto">
          <a:xfrm>
            <a:off x="5016617" y="4913193"/>
            <a:ext cx="1929468" cy="1364776"/>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1200" dirty="0" smtClean="0">
                <a:solidFill>
                  <a:schemeClr val="bg2"/>
                </a:solidFill>
                <a:effectLst>
                  <a:outerShdw blurRad="38100" dist="38100" dir="2700000" algn="tl">
                    <a:srgbClr val="000000">
                      <a:alpha val="43137"/>
                    </a:srgbClr>
                  </a:outerShdw>
                </a:effectLst>
                <a:latin typeface="Segoe" pitchFamily="34" charset="0"/>
              </a:rPr>
              <a:t>Encrypted Data</a:t>
            </a:r>
          </a:p>
        </p:txBody>
      </p:sp>
      <p:sp>
        <p:nvSpPr>
          <p:cNvPr id="34" name="Rounded Rectangle 33"/>
          <p:cNvSpPr/>
          <p:nvPr/>
        </p:nvSpPr>
        <p:spPr bwMode="auto">
          <a:xfrm>
            <a:off x="1791462" y="5246019"/>
            <a:ext cx="795144" cy="579749"/>
          </a:xfrm>
          <a:prstGeom prst="roundRect">
            <a:avLst>
              <a:gd name="adj" fmla="val 9033"/>
            </a:avLst>
          </a:prstGeom>
          <a:ln>
            <a:solidFill>
              <a:schemeClr val="accent1"/>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Start Code</a:t>
            </a:r>
          </a:p>
        </p:txBody>
      </p:sp>
      <p:sp>
        <p:nvSpPr>
          <p:cNvPr id="35" name="Rounded Rectangle 34"/>
          <p:cNvSpPr/>
          <p:nvPr/>
        </p:nvSpPr>
        <p:spPr bwMode="auto">
          <a:xfrm>
            <a:off x="2974310" y="5246019"/>
            <a:ext cx="795144" cy="579749"/>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Clear Payload</a:t>
            </a:r>
          </a:p>
        </p:txBody>
      </p:sp>
      <p:sp>
        <p:nvSpPr>
          <p:cNvPr id="36" name="Rounded Rectangle 35"/>
          <p:cNvSpPr/>
          <p:nvPr/>
        </p:nvSpPr>
        <p:spPr bwMode="auto">
          <a:xfrm>
            <a:off x="5834955" y="5229241"/>
            <a:ext cx="1011859" cy="579749"/>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Encrypted Payload</a:t>
            </a:r>
          </a:p>
        </p:txBody>
      </p:sp>
      <p:sp>
        <p:nvSpPr>
          <p:cNvPr id="37" name="Rounded Rectangle 36"/>
          <p:cNvSpPr/>
          <p:nvPr/>
        </p:nvSpPr>
        <p:spPr bwMode="auto">
          <a:xfrm>
            <a:off x="4625543" y="5236232"/>
            <a:ext cx="795144" cy="579749"/>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Crypto Info</a:t>
            </a:r>
          </a:p>
        </p:txBody>
      </p:sp>
      <p:cxnSp>
        <p:nvCxnSpPr>
          <p:cNvPr id="39" name="Straight Arrow Connector 38"/>
          <p:cNvCxnSpPr>
            <a:stCxn id="7" idx="2"/>
            <a:endCxn id="37" idx="0"/>
          </p:cNvCxnSpPr>
          <p:nvPr/>
        </p:nvCxnSpPr>
        <p:spPr bwMode="auto">
          <a:xfrm rot="16200000" flipH="1">
            <a:off x="2774620" y="2987737"/>
            <a:ext cx="1114828" cy="3382161"/>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arrow"/>
          </a:ln>
          <a:effectLst/>
        </p:spPr>
      </p:cxnSp>
      <p:cxnSp>
        <p:nvCxnSpPr>
          <p:cNvPr id="42" name="Straight Arrow Connector 41"/>
          <p:cNvCxnSpPr>
            <a:stCxn id="23" idx="2"/>
            <a:endCxn id="34" idx="0"/>
          </p:cNvCxnSpPr>
          <p:nvPr/>
        </p:nvCxnSpPr>
        <p:spPr bwMode="auto">
          <a:xfrm rot="5400000">
            <a:off x="2381037" y="3929401"/>
            <a:ext cx="1124615" cy="150862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arrow"/>
          </a:ln>
          <a:effectLst/>
        </p:spPr>
      </p:cxnSp>
      <p:sp>
        <p:nvSpPr>
          <p:cNvPr id="45" name="Rounded Rectangle 44"/>
          <p:cNvSpPr/>
          <p:nvPr/>
        </p:nvSpPr>
        <p:spPr bwMode="auto">
          <a:xfrm>
            <a:off x="784784" y="5220852"/>
            <a:ext cx="795144" cy="579749"/>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rPr>
              <a:t>Start Code Info</a:t>
            </a:r>
          </a:p>
        </p:txBody>
      </p:sp>
      <p:cxnSp>
        <p:nvCxnSpPr>
          <p:cNvPr id="46" name="Straight Arrow Connector 45"/>
          <p:cNvCxnSpPr>
            <a:stCxn id="7" idx="2"/>
            <a:endCxn id="45" idx="0"/>
          </p:cNvCxnSpPr>
          <p:nvPr/>
        </p:nvCxnSpPr>
        <p:spPr bwMode="auto">
          <a:xfrm rot="5400000">
            <a:off x="861931" y="4441829"/>
            <a:ext cx="1099448" cy="45859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arrow"/>
          </a:ln>
          <a:effectLst/>
        </p:spPr>
      </p:cxnSp>
      <p:cxnSp>
        <p:nvCxnSpPr>
          <p:cNvPr id="49" name="Straight Arrow Connector 48"/>
          <p:cNvCxnSpPr>
            <a:endCxn id="35" idx="0"/>
          </p:cNvCxnSpPr>
          <p:nvPr/>
        </p:nvCxnSpPr>
        <p:spPr bwMode="auto">
          <a:xfrm rot="10800000" flipV="1">
            <a:off x="3371883" y="4129793"/>
            <a:ext cx="2347521" cy="111622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arrow"/>
          </a:ln>
          <a:effectLst/>
        </p:spPr>
      </p:cxnSp>
      <p:cxnSp>
        <p:nvCxnSpPr>
          <p:cNvPr id="51" name="Straight Arrow Connector 50"/>
          <p:cNvCxnSpPr>
            <a:endCxn id="36" idx="0"/>
          </p:cNvCxnSpPr>
          <p:nvPr/>
        </p:nvCxnSpPr>
        <p:spPr bwMode="auto">
          <a:xfrm rot="10800000" flipV="1">
            <a:off x="6340886" y="4147969"/>
            <a:ext cx="1468777" cy="108127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arrow"/>
          </a:ln>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slide(fromBottom)">
                                      <p:cBhvr>
                                        <p:cTn id="7" dur="500"/>
                                        <p:tgtEl>
                                          <p:spTgt spid="4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slide(fromBottom)">
                                      <p:cBhvr>
                                        <p:cTn id="10" dur="500"/>
                                        <p:tgtEl>
                                          <p:spTgt spid="45"/>
                                        </p:tgtEl>
                                      </p:cBhvr>
                                    </p:animEffect>
                                  </p:childTnLst>
                                </p:cTn>
                              </p:par>
                              <p:par>
                                <p:cTn id="11" presetID="12" presetClass="entr" presetSubtype="4"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slide(fromBottom)">
                                      <p:cBhvr>
                                        <p:cTn id="13" dur="500"/>
                                        <p:tgtEl>
                                          <p:spTgt spid="39"/>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slide(fromBottom)">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slide(fromBottom)">
                                      <p:cBhvr>
                                        <p:cTn id="21" dur="500"/>
                                        <p:tgtEl>
                                          <p:spTgt spid="42"/>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slide(fromBottom)">
                                      <p:cBhvr>
                                        <p:cTn id="24" dur="500"/>
                                        <p:tgtEl>
                                          <p:spTgt spid="34"/>
                                        </p:tgtEl>
                                      </p:cBhvr>
                                    </p:animEffect>
                                  </p:childTnLst>
                                </p:cTn>
                              </p:par>
                              <p:par>
                                <p:cTn id="25" presetID="12" presetClass="entr" presetSubtype="4"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slide(fromBottom)">
                                      <p:cBhvr>
                                        <p:cTn id="27" dur="500"/>
                                        <p:tgtEl>
                                          <p:spTgt spid="49"/>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slide(fromBottom)">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slide(fromBottom)">
                                      <p:cBhvr>
                                        <p:cTn id="35" dur="500"/>
                                        <p:tgtEl>
                                          <p:spTgt spid="51"/>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slide(fromBottom)">
                                      <p:cBhvr>
                                        <p:cTn id="3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4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Types Of WMDRM Licenses</a:t>
            </a:r>
            <a:endParaRPr lang="en-US" dirty="0">
              <a:latin typeface="Trebuchet MS" pitchFamily="34" charset="0"/>
            </a:endParaRPr>
          </a:p>
        </p:txBody>
      </p:sp>
      <p:sp>
        <p:nvSpPr>
          <p:cNvPr id="3" name="Text Placeholder 2"/>
          <p:cNvSpPr>
            <a:spLocks noGrp="1"/>
          </p:cNvSpPr>
          <p:nvPr>
            <p:ph idx="1"/>
          </p:nvPr>
        </p:nvSpPr>
        <p:spPr>
          <a:xfrm>
            <a:off x="382588" y="1414464"/>
            <a:ext cx="8380412" cy="4810548"/>
          </a:xfrm>
        </p:spPr>
        <p:txBody>
          <a:bodyPr/>
          <a:lstStyle/>
          <a:p>
            <a:pPr marL="457200" indent="-457200"/>
            <a:r>
              <a:rPr lang="en-US" sz="3200" dirty="0" smtClean="0">
                <a:latin typeface="Trebuchet MS" pitchFamily="34" charset="0"/>
              </a:rPr>
              <a:t>Two types of licenses</a:t>
            </a:r>
          </a:p>
          <a:p>
            <a:pPr marL="854075" lvl="1" indent="-396875"/>
            <a:r>
              <a:rPr lang="en-US" sz="2800" dirty="0" smtClean="0">
                <a:latin typeface="Trebuchet MS" pitchFamily="34" charset="0"/>
              </a:rPr>
              <a:t>Root</a:t>
            </a:r>
          </a:p>
          <a:p>
            <a:pPr marL="854075" lvl="1" indent="-396875"/>
            <a:r>
              <a:rPr lang="en-US" sz="2800" dirty="0" smtClean="0">
                <a:latin typeface="Trebuchet MS" pitchFamily="34" charset="0"/>
              </a:rPr>
              <a:t>Leaf</a:t>
            </a:r>
          </a:p>
          <a:p>
            <a:pPr marL="457200" indent="-457200"/>
            <a:r>
              <a:rPr lang="en-US" sz="3200" dirty="0" smtClean="0">
                <a:latin typeface="Trebuchet MS" pitchFamily="34" charset="0"/>
              </a:rPr>
              <a:t>Licenses contain policy and content keys</a:t>
            </a:r>
          </a:p>
          <a:p>
            <a:pPr marL="457200" indent="-457200"/>
            <a:r>
              <a:rPr lang="en-US" sz="3200" dirty="0" smtClean="0">
                <a:latin typeface="Trebuchet MS" pitchFamily="34" charset="0"/>
              </a:rPr>
              <a:t>Policies consist of rights and restrictions</a:t>
            </a:r>
          </a:p>
          <a:p>
            <a:pPr marL="854075" lvl="1" indent="-396875"/>
            <a:r>
              <a:rPr lang="en-US" sz="2800" dirty="0" smtClean="0">
                <a:latin typeface="Trebuchet MS" pitchFamily="34" charset="0"/>
              </a:rPr>
              <a:t>Copy Rights (i.e., copy to another PC)</a:t>
            </a:r>
          </a:p>
          <a:p>
            <a:pPr marL="854075" lvl="1" indent="-396875"/>
            <a:r>
              <a:rPr lang="en-US" sz="2800" dirty="0" smtClean="0">
                <a:latin typeface="Trebuchet MS" pitchFamily="34" charset="0"/>
              </a:rPr>
              <a:t>Export Rights (i.e., CPRM)</a:t>
            </a:r>
          </a:p>
          <a:p>
            <a:pPr marL="854075" lvl="1" indent="-396875"/>
            <a:r>
              <a:rPr lang="en-US" sz="2800" dirty="0" smtClean="0">
                <a:latin typeface="Trebuchet MS" pitchFamily="34" charset="0"/>
              </a:rPr>
              <a:t>Playback Restrictions (HDCP, CGMS, and MV)</a:t>
            </a:r>
          </a:p>
          <a:p>
            <a:pPr lvl="1"/>
            <a:endParaRPr lang="en-US" sz="2800"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Types Of Content</a:t>
            </a:r>
            <a:endParaRPr lang="en-US" dirty="0">
              <a:latin typeface="Trebuchet MS" pitchFamily="34" charset="0"/>
            </a:endParaRPr>
          </a:p>
        </p:txBody>
      </p:sp>
      <p:sp>
        <p:nvSpPr>
          <p:cNvPr id="3" name="Text Placeholder 2"/>
          <p:cNvSpPr>
            <a:spLocks noGrp="1"/>
          </p:cNvSpPr>
          <p:nvPr>
            <p:ph idx="1"/>
          </p:nvPr>
        </p:nvSpPr>
        <p:spPr>
          <a:xfrm>
            <a:off x="382588" y="1414464"/>
            <a:ext cx="8380412" cy="4502258"/>
          </a:xfrm>
        </p:spPr>
        <p:txBody>
          <a:bodyPr/>
          <a:lstStyle/>
          <a:p>
            <a:pPr marL="457200" indent="-457200"/>
            <a:r>
              <a:rPr lang="en-US" sz="3200" dirty="0" smtClean="0">
                <a:latin typeface="Trebuchet MS" pitchFamily="34" charset="0"/>
              </a:rPr>
              <a:t>Non-encrypted content</a:t>
            </a:r>
          </a:p>
          <a:p>
            <a:pPr marL="854075" lvl="1" indent="-396875"/>
            <a:r>
              <a:rPr lang="en-US" sz="2800" dirty="0" smtClean="0">
                <a:latin typeface="Trebuchet MS" pitchFamily="34" charset="0"/>
              </a:rPr>
              <a:t>e.g., Free to consumer</a:t>
            </a:r>
          </a:p>
          <a:p>
            <a:pPr marL="457200" indent="-457200"/>
            <a:r>
              <a:rPr lang="en-US" sz="3200" dirty="0" smtClean="0">
                <a:latin typeface="Trebuchet MS" pitchFamily="34" charset="0"/>
              </a:rPr>
              <a:t>Non-expiring content</a:t>
            </a:r>
          </a:p>
          <a:p>
            <a:pPr marL="854075" lvl="1" indent="-396875"/>
            <a:r>
              <a:rPr lang="en-US" sz="2800" dirty="0" smtClean="0">
                <a:latin typeface="Trebuchet MS" pitchFamily="34" charset="0"/>
              </a:rPr>
              <a:t>e.g., Regulated content (sporting events)</a:t>
            </a:r>
          </a:p>
          <a:p>
            <a:pPr marL="457200" indent="-457200"/>
            <a:r>
              <a:rPr lang="en-US" sz="3200" dirty="0" smtClean="0">
                <a:latin typeface="Trebuchet MS" pitchFamily="34" charset="0"/>
              </a:rPr>
              <a:t>Subscription based renewable content</a:t>
            </a:r>
          </a:p>
          <a:p>
            <a:pPr marL="854075" lvl="1" indent="-396875"/>
            <a:r>
              <a:rPr lang="en-US" sz="2800" dirty="0" smtClean="0">
                <a:latin typeface="Trebuchet MS" pitchFamily="34" charset="0"/>
              </a:rPr>
              <a:t>e.g., Pay TV</a:t>
            </a:r>
          </a:p>
          <a:p>
            <a:pPr marL="457200" indent="-457200"/>
            <a:r>
              <a:rPr lang="en-US" sz="3200" dirty="0" smtClean="0">
                <a:latin typeface="Trebuchet MS" pitchFamily="34" charset="0"/>
              </a:rPr>
              <a:t>Non-renewable, expiring content</a:t>
            </a:r>
          </a:p>
          <a:p>
            <a:pPr marL="854075" lvl="1" indent="-396875"/>
            <a:r>
              <a:rPr lang="en-US" sz="2800" dirty="0" smtClean="0">
                <a:latin typeface="Trebuchet MS" pitchFamily="34" charset="0"/>
              </a:rPr>
              <a:t>e.g., PPV</a:t>
            </a:r>
            <a:endParaRPr lang="en-US" sz="2800"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latin typeface="Trebuchet MS" pitchFamily="34" charset="0"/>
              </a:rPr>
              <a:t>Call To Action</a:t>
            </a:r>
            <a:endParaRPr lang="en-US" dirty="0">
              <a:latin typeface="Trebuchet MS" pitchFamily="34" charset="0"/>
            </a:endParaRPr>
          </a:p>
        </p:txBody>
      </p:sp>
      <p:sp>
        <p:nvSpPr>
          <p:cNvPr id="243715" name="Rectangle 3"/>
          <p:cNvSpPr>
            <a:spLocks noGrp="1" noChangeArrowheads="1"/>
          </p:cNvSpPr>
          <p:nvPr>
            <p:ph idx="1"/>
          </p:nvPr>
        </p:nvSpPr>
        <p:spPr>
          <a:xfrm>
            <a:off x="382588" y="1414464"/>
            <a:ext cx="8380412" cy="3805657"/>
          </a:xfrm>
        </p:spPr>
        <p:txBody>
          <a:bodyPr/>
          <a:lstStyle/>
          <a:p>
            <a:pPr marL="457200" indent="-457200"/>
            <a:r>
              <a:rPr lang="en-US" sz="3200" dirty="0" smtClean="0">
                <a:latin typeface="Trebuchet MS" pitchFamily="34" charset="0"/>
              </a:rPr>
              <a:t>Adopt Digital TV formats</a:t>
            </a:r>
          </a:p>
          <a:p>
            <a:pPr marL="457200" indent="-457200"/>
            <a:r>
              <a:rPr lang="en-US" sz="3200" dirty="0" smtClean="0">
                <a:latin typeface="Trebuchet MS" pitchFamily="34" charset="0"/>
              </a:rPr>
              <a:t>Embrace PBDA for your Windows Media Center Digital TV solutions</a:t>
            </a:r>
          </a:p>
          <a:p>
            <a:pPr marL="854075" lvl="1" indent="-396875"/>
            <a:r>
              <a:rPr lang="en-US" sz="2800" dirty="0" smtClean="0">
                <a:latin typeface="Trebuchet MS" pitchFamily="34" charset="0"/>
              </a:rPr>
              <a:t>Get the PBDA specification</a:t>
            </a:r>
          </a:p>
          <a:p>
            <a:pPr marL="854075" lvl="1" indent="-396875"/>
            <a:r>
              <a:rPr lang="en-US" sz="2800" dirty="0" smtClean="0">
                <a:latin typeface="Trebuchet MS" pitchFamily="34" charset="0"/>
              </a:rPr>
              <a:t>License the WMDRM porting kit</a:t>
            </a:r>
          </a:p>
          <a:p>
            <a:pPr marL="854075" lvl="1" indent="-396875"/>
            <a:r>
              <a:rPr lang="en-US" sz="2800" dirty="0" smtClean="0">
                <a:latin typeface="Trebuchet MS" pitchFamily="34" charset="0"/>
              </a:rPr>
              <a:t>Develop your PBDA capable tuners</a:t>
            </a:r>
          </a:p>
          <a:p>
            <a:pPr marL="457200" indent="-457200"/>
            <a:r>
              <a:rPr lang="en-US" sz="3200" dirty="0" smtClean="0">
                <a:latin typeface="Trebuchet MS" pitchFamily="34" charset="0"/>
              </a:rPr>
              <a:t>Engage now to be ready for Windows 7</a:t>
            </a:r>
            <a:endParaRPr lang="en-US" sz="3200"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Agenda</a:t>
            </a:r>
            <a:endParaRPr lang="en-US" dirty="0">
              <a:latin typeface="Trebuchet MS" pitchFamily="34" charset="0"/>
            </a:endParaRPr>
          </a:p>
        </p:txBody>
      </p:sp>
      <p:sp>
        <p:nvSpPr>
          <p:cNvPr id="3" name="Text Placeholder 2"/>
          <p:cNvSpPr>
            <a:spLocks noGrp="1"/>
          </p:cNvSpPr>
          <p:nvPr>
            <p:ph idx="1"/>
          </p:nvPr>
        </p:nvSpPr>
        <p:spPr>
          <a:xfrm>
            <a:off x="382588" y="1414464"/>
            <a:ext cx="8380412" cy="3511731"/>
          </a:xfrm>
        </p:spPr>
        <p:txBody>
          <a:bodyPr/>
          <a:lstStyle/>
          <a:p>
            <a:pPr marL="457200" indent="-457200"/>
            <a:r>
              <a:rPr lang="en-US" sz="3200" dirty="0" smtClean="0">
                <a:latin typeface="Trebuchet MS" pitchFamily="34" charset="0"/>
              </a:rPr>
              <a:t>PBDA Architecture</a:t>
            </a:r>
          </a:p>
          <a:p>
            <a:pPr marL="457200" indent="-457200"/>
            <a:r>
              <a:rPr lang="en-US" sz="3200" dirty="0" smtClean="0">
                <a:latin typeface="Trebuchet MS" pitchFamily="34" charset="0"/>
              </a:rPr>
              <a:t>Tuner Messaging and Error Handling</a:t>
            </a:r>
          </a:p>
          <a:p>
            <a:pPr marL="457200" indent="-457200"/>
            <a:r>
              <a:rPr lang="en-US" sz="3200" dirty="0" smtClean="0">
                <a:latin typeface="Trebuchet MS" pitchFamily="34" charset="0"/>
              </a:rPr>
              <a:t>Extensible Setup</a:t>
            </a:r>
          </a:p>
          <a:p>
            <a:pPr marL="457200" indent="-457200"/>
            <a:r>
              <a:rPr lang="en-US" sz="3200" dirty="0" smtClean="0">
                <a:latin typeface="Trebuchet MS" pitchFamily="34" charset="0"/>
              </a:rPr>
              <a:t>Guide Data Delivery</a:t>
            </a:r>
          </a:p>
          <a:p>
            <a:pPr marL="457200" indent="-457200"/>
            <a:r>
              <a:rPr lang="en-US" sz="3200" dirty="0" smtClean="0">
                <a:latin typeface="Trebuchet MS" pitchFamily="34" charset="0"/>
              </a:rPr>
              <a:t>XML Tuning</a:t>
            </a:r>
          </a:p>
          <a:p>
            <a:pPr marL="457200" indent="-457200"/>
            <a:r>
              <a:rPr lang="en-US" sz="3200" dirty="0" smtClean="0">
                <a:latin typeface="Trebuchet MS" pitchFamily="34" charset="0"/>
              </a:rPr>
              <a:t>WMDRM Content Protection</a:t>
            </a:r>
            <a:endParaRPr lang="en-US" sz="3200"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rebuchet MS" pitchFamily="34" charset="0"/>
              </a:rPr>
              <a:t>Additional Resources</a:t>
            </a:r>
            <a:endParaRPr lang="en-US" dirty="0">
              <a:latin typeface="Trebuchet MS" pitchFamily="34" charset="0"/>
            </a:endParaRPr>
          </a:p>
        </p:txBody>
      </p:sp>
      <p:sp>
        <p:nvSpPr>
          <p:cNvPr id="3" name="Content Placeholder 2"/>
          <p:cNvSpPr>
            <a:spLocks noGrp="1"/>
          </p:cNvSpPr>
          <p:nvPr>
            <p:ph idx="1"/>
          </p:nvPr>
        </p:nvSpPr>
        <p:spPr>
          <a:xfrm>
            <a:off x="382588" y="1414464"/>
            <a:ext cx="8380412" cy="4259115"/>
          </a:xfrm>
        </p:spPr>
        <p:txBody>
          <a:bodyPr/>
          <a:lstStyle/>
          <a:p>
            <a:pPr marL="284163" indent="-284163"/>
            <a:r>
              <a:rPr lang="en-US" sz="1800" dirty="0" smtClean="0">
                <a:latin typeface="Trebuchet MS" pitchFamily="34" charset="0"/>
              </a:rPr>
              <a:t>Today’s Related Sessions</a:t>
            </a:r>
          </a:p>
          <a:p>
            <a:pPr marL="517525" lvl="1" indent="-233363"/>
            <a:r>
              <a:rPr lang="en-US" sz="1600" dirty="0" smtClean="0">
                <a:latin typeface="Trebuchet MS" pitchFamily="34" charset="0"/>
              </a:rPr>
              <a:t>GRA-T601 (9:45 AM) Perspectives on the Windows TV Tuners Ecosystem</a:t>
            </a:r>
          </a:p>
          <a:p>
            <a:pPr marL="517525" lvl="1" indent="-233363"/>
            <a:r>
              <a:rPr lang="en-US" sz="1600" dirty="0" smtClean="0">
                <a:latin typeface="Trebuchet MS" pitchFamily="34" charset="0"/>
              </a:rPr>
              <a:t>GRA-T598 (11:00 AM) Protected Broadcast Driver Architecture in Windows 7</a:t>
            </a:r>
          </a:p>
          <a:p>
            <a:pPr marL="517525" lvl="1" indent="-233363"/>
            <a:r>
              <a:rPr lang="en-US" sz="1600" dirty="0" smtClean="0">
                <a:latin typeface="Trebuchet MS" pitchFamily="34" charset="0"/>
              </a:rPr>
              <a:t>GRA-C665 (1:00 PM) Windows Media Center Chalk Talk with the Experts</a:t>
            </a:r>
          </a:p>
          <a:p>
            <a:pPr marL="517525" lvl="1" indent="-233363"/>
            <a:r>
              <a:rPr lang="en-US" sz="1600" dirty="0" smtClean="0">
                <a:latin typeface="Trebuchet MS" pitchFamily="34" charset="0"/>
              </a:rPr>
              <a:t>GRA-T600 (2:30 PM) Overview of TV Tuners and Remotes Logo Program</a:t>
            </a:r>
          </a:p>
          <a:p>
            <a:pPr marL="284163" indent="-284163"/>
            <a:r>
              <a:rPr lang="en-US" sz="1800" dirty="0" smtClean="0">
                <a:latin typeface="Trebuchet MS" pitchFamily="34" charset="0"/>
              </a:rPr>
              <a:t>Web Resources</a:t>
            </a:r>
          </a:p>
          <a:p>
            <a:pPr marL="517525" lvl="1" indent="-233363"/>
            <a:r>
              <a:rPr lang="en-US" sz="1600" dirty="0" smtClean="0">
                <a:latin typeface="Trebuchet MS" pitchFamily="34" charset="0"/>
              </a:rPr>
              <a:t>Specifications, White Papers, Developer Toolkits, and other information </a:t>
            </a:r>
            <a:r>
              <a:rPr lang="en-US" sz="1600" dirty="0" smtClean="0">
                <a:latin typeface="Trebuchet MS" pitchFamily="34" charset="0"/>
                <a:hlinkClick r:id="rId3"/>
              </a:rPr>
              <a:t>http://www.microsoft.com/whdc/device/broadcast/bda/default.mspx</a:t>
            </a:r>
            <a:endParaRPr lang="en-US" sz="1600" dirty="0" smtClean="0">
              <a:latin typeface="Trebuchet MS" pitchFamily="34" charset="0"/>
            </a:endParaRPr>
          </a:p>
          <a:p>
            <a:pPr marL="517525" lvl="1" indent="-233363"/>
            <a:r>
              <a:rPr lang="en-US" sz="1600" dirty="0" smtClean="0">
                <a:latin typeface="Trebuchet MS" pitchFamily="34" charset="0"/>
              </a:rPr>
              <a:t>Windows Media for Professionals</a:t>
            </a:r>
            <a:br>
              <a:rPr lang="en-US" sz="1600" dirty="0" smtClean="0">
                <a:latin typeface="Trebuchet MS" pitchFamily="34" charset="0"/>
              </a:rPr>
            </a:br>
            <a:r>
              <a:rPr lang="en-US" sz="1600" dirty="0" smtClean="0">
                <a:latin typeface="Trebuchet MS" pitchFamily="34" charset="0"/>
                <a:hlinkClick r:id="rId4"/>
              </a:rPr>
              <a:t>http://www.microsoft.com/windows/windowsmedia/forpros/default.mspx</a:t>
            </a:r>
            <a:r>
              <a:rPr lang="en-US" sz="1600" dirty="0" smtClean="0">
                <a:latin typeface="Trebuchet MS" pitchFamily="34" charset="0"/>
              </a:rPr>
              <a:t> </a:t>
            </a:r>
          </a:p>
          <a:p>
            <a:pPr marL="517525" lvl="1" indent="-233363"/>
            <a:r>
              <a:rPr lang="en-US" sz="1600" dirty="0" smtClean="0">
                <a:latin typeface="Trebuchet MS" pitchFamily="34" charset="0"/>
              </a:rPr>
              <a:t>Windows Media DRM Porting Kits</a:t>
            </a:r>
            <a:br>
              <a:rPr lang="en-US" sz="1600" dirty="0" smtClean="0">
                <a:latin typeface="Trebuchet MS" pitchFamily="34" charset="0"/>
              </a:rPr>
            </a:br>
            <a:r>
              <a:rPr lang="en-US" sz="1600" dirty="0" smtClean="0">
                <a:latin typeface="Trebuchet MS" pitchFamily="34" charset="0"/>
                <a:hlinkClick r:id="rId5"/>
              </a:rPr>
              <a:t>http://www.microsoft.com/windows/windowsmedia/licensing/deviceportkit.aspx</a:t>
            </a:r>
            <a:r>
              <a:rPr lang="en-US" sz="1600" dirty="0" smtClean="0">
                <a:latin typeface="Trebuchet MS" pitchFamily="34" charset="0"/>
              </a:rPr>
              <a:t> </a:t>
            </a:r>
          </a:p>
          <a:p>
            <a:pPr marL="284163" indent="-284163"/>
            <a:r>
              <a:rPr lang="en-US" sz="1800" dirty="0" smtClean="0">
                <a:latin typeface="Trebuchet MS" pitchFamily="34" charset="0"/>
              </a:rPr>
              <a:t>Email us your questions to </a:t>
            </a:r>
            <a:r>
              <a:rPr lang="en-US" sz="1800" dirty="0" smtClean="0">
                <a:latin typeface="Trebuchet MS" pitchFamily="34" charset="0"/>
                <a:hlinkClick r:id="rId6"/>
              </a:rPr>
              <a:t>tvpbda@microsoft.com</a:t>
            </a:r>
            <a:endParaRPr lang="en-US" sz="1800" dirty="0" smtClean="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a:t>
            </a:r>
            <a:r>
              <a:rPr lang="en-US" sz="700" dirty="0" smtClean="0">
                <a:solidFill>
                  <a:schemeClr val="tx2"/>
                </a:solidFill>
                <a:latin typeface="Segoe" pitchFamily="34" charset="0"/>
                <a:cs typeface="Arial" charset="0"/>
              </a:rPr>
              <a:t>2008 </a:t>
            </a:r>
            <a:r>
              <a:rPr lang="en-US" sz="700" dirty="0">
                <a:solidFill>
                  <a:schemeClr val="tx2"/>
                </a:solidFill>
                <a:latin typeface="Segoe"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PBDA Architectural Overview</a:t>
            </a:r>
            <a:endParaRPr lang="en-US" dirty="0">
              <a:latin typeface="Trebuchet MS" pitchFamily="34" charset="0"/>
            </a:endParaRPr>
          </a:p>
        </p:txBody>
      </p:sp>
      <p:grpSp>
        <p:nvGrpSpPr>
          <p:cNvPr id="10" name="Group 9"/>
          <p:cNvGrpSpPr/>
          <p:nvPr/>
        </p:nvGrpSpPr>
        <p:grpSpPr>
          <a:xfrm>
            <a:off x="412046" y="1417638"/>
            <a:ext cx="6969511" cy="5047685"/>
            <a:chOff x="-40596" y="1369048"/>
            <a:chExt cx="7746156" cy="3317898"/>
          </a:xfrm>
        </p:grpSpPr>
        <p:sp>
          <p:nvSpPr>
            <p:cNvPr id="5" name="Rounded Rectangle 4"/>
            <p:cNvSpPr/>
            <p:nvPr/>
          </p:nvSpPr>
          <p:spPr bwMode="auto">
            <a:xfrm>
              <a:off x="-40596" y="1369048"/>
              <a:ext cx="7746156" cy="3317898"/>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PBDA Services</a:t>
              </a:r>
            </a:p>
          </p:txBody>
        </p:sp>
        <p:sp>
          <p:nvSpPr>
            <p:cNvPr id="7" name="Rounded Rectangle 6"/>
            <p:cNvSpPr/>
            <p:nvPr/>
          </p:nvSpPr>
          <p:spPr bwMode="auto">
            <a:xfrm>
              <a:off x="26347" y="2611060"/>
              <a:ext cx="1085353" cy="498681"/>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Mux</a:t>
              </a: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9" name="Rounded Rectangle 8"/>
            <p:cNvSpPr/>
            <p:nvPr/>
          </p:nvSpPr>
          <p:spPr bwMode="auto">
            <a:xfrm>
              <a:off x="26347" y="1948298"/>
              <a:ext cx="1292156" cy="48609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Eventing</a:t>
              </a:r>
            </a:p>
          </p:txBody>
        </p:sp>
        <p:sp>
          <p:nvSpPr>
            <p:cNvPr id="11" name="Rounded Rectangle 10"/>
            <p:cNvSpPr/>
            <p:nvPr/>
          </p:nvSpPr>
          <p:spPr bwMode="auto">
            <a:xfrm>
              <a:off x="1384836" y="1948298"/>
              <a:ext cx="1002720" cy="48609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Tuner</a:t>
              </a:r>
            </a:p>
          </p:txBody>
        </p:sp>
        <p:sp>
          <p:nvSpPr>
            <p:cNvPr id="12" name="Rounded Rectangle 11"/>
            <p:cNvSpPr/>
            <p:nvPr/>
          </p:nvSpPr>
          <p:spPr bwMode="auto">
            <a:xfrm>
              <a:off x="2453888" y="1948298"/>
              <a:ext cx="939800" cy="48609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CAS</a:t>
              </a:r>
            </a:p>
          </p:txBody>
        </p:sp>
        <p:sp>
          <p:nvSpPr>
            <p:cNvPr id="13" name="Rounded Rectangle 12"/>
            <p:cNvSpPr/>
            <p:nvPr/>
          </p:nvSpPr>
          <p:spPr bwMode="auto">
            <a:xfrm>
              <a:off x="3460021" y="1948298"/>
              <a:ext cx="2811175" cy="48609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Name Value (GPNVS)</a:t>
              </a:r>
            </a:p>
          </p:txBody>
        </p:sp>
        <p:sp>
          <p:nvSpPr>
            <p:cNvPr id="24" name="Rounded Rectangle 23"/>
            <p:cNvSpPr/>
            <p:nvPr/>
          </p:nvSpPr>
          <p:spPr bwMode="auto">
            <a:xfrm>
              <a:off x="1485602" y="2611060"/>
              <a:ext cx="1324454" cy="498681"/>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Scanning</a:t>
              </a:r>
            </a:p>
          </p:txBody>
        </p:sp>
        <p:sp>
          <p:nvSpPr>
            <p:cNvPr id="25" name="Rounded Rectangle 24"/>
            <p:cNvSpPr/>
            <p:nvPr/>
          </p:nvSpPr>
          <p:spPr bwMode="auto">
            <a:xfrm>
              <a:off x="6337530" y="1948298"/>
              <a:ext cx="1292156" cy="48609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DRM</a:t>
              </a:r>
            </a:p>
          </p:txBody>
        </p:sp>
        <p:sp>
          <p:nvSpPr>
            <p:cNvPr id="26" name="Rounded Rectangle 25"/>
            <p:cNvSpPr/>
            <p:nvPr/>
          </p:nvSpPr>
          <p:spPr bwMode="auto">
            <a:xfrm>
              <a:off x="3183958" y="2611060"/>
              <a:ext cx="2721285" cy="498681"/>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Guide Data Delivery</a:t>
              </a:r>
            </a:p>
          </p:txBody>
        </p:sp>
        <p:sp>
          <p:nvSpPr>
            <p:cNvPr id="27" name="Rounded Rectangle 26"/>
            <p:cNvSpPr/>
            <p:nvPr/>
          </p:nvSpPr>
          <p:spPr bwMode="auto">
            <a:xfrm>
              <a:off x="6279146" y="2611060"/>
              <a:ext cx="1350540" cy="498681"/>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Debug</a:t>
              </a:r>
            </a:p>
          </p:txBody>
        </p:sp>
        <p:sp>
          <p:nvSpPr>
            <p:cNvPr id="28" name="Rounded Rectangle 27"/>
            <p:cNvSpPr/>
            <p:nvPr/>
          </p:nvSpPr>
          <p:spPr bwMode="auto">
            <a:xfrm>
              <a:off x="26347" y="3286407"/>
              <a:ext cx="2974907" cy="498681"/>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Internet Gateway</a:t>
              </a:r>
            </a:p>
          </p:txBody>
        </p:sp>
        <p:sp>
          <p:nvSpPr>
            <p:cNvPr id="29" name="Rounded Rectangle 28"/>
            <p:cNvSpPr/>
            <p:nvPr/>
          </p:nvSpPr>
          <p:spPr bwMode="auto">
            <a:xfrm>
              <a:off x="3131534" y="3286407"/>
              <a:ext cx="1085353" cy="498681"/>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Aux</a:t>
              </a:r>
            </a:p>
          </p:txBody>
        </p:sp>
        <p:sp>
          <p:nvSpPr>
            <p:cNvPr id="34" name="Rounded Rectangle 33"/>
            <p:cNvSpPr/>
            <p:nvPr/>
          </p:nvSpPr>
          <p:spPr bwMode="auto">
            <a:xfrm>
              <a:off x="4347167" y="3286407"/>
              <a:ext cx="1475447" cy="498681"/>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Encoder</a:t>
              </a:r>
            </a:p>
          </p:txBody>
        </p:sp>
        <p:sp>
          <p:nvSpPr>
            <p:cNvPr id="35" name="Rounded Rectangle 34"/>
            <p:cNvSpPr/>
            <p:nvPr/>
          </p:nvSpPr>
          <p:spPr bwMode="auto">
            <a:xfrm>
              <a:off x="5952893" y="3286407"/>
              <a:ext cx="1676793" cy="498681"/>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User Activity</a:t>
              </a:r>
            </a:p>
          </p:txBody>
        </p:sp>
        <p:sp>
          <p:nvSpPr>
            <p:cNvPr id="39" name="Rounded Rectangle 38"/>
            <p:cNvSpPr/>
            <p:nvPr/>
          </p:nvSpPr>
          <p:spPr bwMode="auto">
            <a:xfrm>
              <a:off x="26347" y="3961754"/>
              <a:ext cx="2974907" cy="498681"/>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WMDRMSession</a:t>
              </a: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0" name="Rounded Rectangle 39"/>
            <p:cNvSpPr/>
            <p:nvPr/>
          </p:nvSpPr>
          <p:spPr bwMode="auto">
            <a:xfrm>
              <a:off x="4654779" y="3961754"/>
              <a:ext cx="2974907" cy="498681"/>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WMDRMTuner</a:t>
              </a: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sp>
        <p:nvSpPr>
          <p:cNvPr id="14" name="AutoShape 212"/>
          <p:cNvSpPr>
            <a:spLocks noChangeArrowheads="1"/>
          </p:cNvSpPr>
          <p:nvPr/>
        </p:nvSpPr>
        <p:spPr bwMode="auto">
          <a:xfrm>
            <a:off x="7468940" y="2859069"/>
            <a:ext cx="1215453" cy="918812"/>
          </a:xfrm>
          <a:prstGeom prst="roundRect">
            <a:avLst>
              <a:gd name="adj" fmla="val 0"/>
            </a:avLst>
          </a:prstGeom>
          <a:solidFill>
            <a:srgbClr val="FFFFFF">
              <a:alpha val="0"/>
            </a:srgbClr>
          </a:solidFill>
          <a:ln w="19050">
            <a:solidFill>
              <a:srgbClr val="FFFFFF">
                <a:alpha val="54902"/>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914363" fontAlgn="base">
              <a:lnSpc>
                <a:spcPct val="90000"/>
              </a:lnSpc>
              <a:spcBef>
                <a:spcPct val="0"/>
              </a:spcBef>
              <a:spcAft>
                <a:spcPct val="0"/>
              </a:spcAft>
              <a:defRPr/>
            </a:pPr>
            <a:endParaRPr lang="en-US" sz="1600">
              <a:solidFill>
                <a:schemeClr val="lt1"/>
              </a:solidFill>
              <a:latin typeface="Trebuchet MS" pitchFamily="34" charset="0"/>
            </a:endParaRPr>
          </a:p>
        </p:txBody>
      </p:sp>
      <p:sp>
        <p:nvSpPr>
          <p:cNvPr id="19" name="Rectangle 217"/>
          <p:cNvSpPr>
            <a:spLocks noChangeArrowheads="1"/>
          </p:cNvSpPr>
          <p:nvPr/>
        </p:nvSpPr>
        <p:spPr bwMode="auto">
          <a:xfrm>
            <a:off x="7755742" y="2973895"/>
            <a:ext cx="976213" cy="293022"/>
          </a:xfrm>
          <a:prstGeom prst="rect">
            <a:avLst/>
          </a:prstGeom>
          <a:noFill/>
          <a:ln w="952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latin typeface="Trebuchet MS" pitchFamily="34" charset="0"/>
              </a:rPr>
              <a:t>Mandatory</a:t>
            </a:r>
            <a:endParaRPr lang="en-US" sz="1300" dirty="0">
              <a:solidFill>
                <a:schemeClr val="tx2"/>
              </a:solidFill>
              <a:effectLst>
                <a:outerShdw blurRad="38100" dist="38100" dir="2700000" algn="tl">
                  <a:srgbClr val="000000">
                    <a:alpha val="43137"/>
                  </a:srgbClr>
                </a:outerShdw>
              </a:effectLst>
              <a:latin typeface="Trebuchet MS" pitchFamily="34" charset="0"/>
            </a:endParaRPr>
          </a:p>
        </p:txBody>
      </p:sp>
      <p:sp>
        <p:nvSpPr>
          <p:cNvPr id="22" name="Rectangle 220"/>
          <p:cNvSpPr>
            <a:spLocks noChangeArrowheads="1"/>
          </p:cNvSpPr>
          <p:nvPr/>
        </p:nvSpPr>
        <p:spPr bwMode="auto">
          <a:xfrm>
            <a:off x="7755739" y="3321170"/>
            <a:ext cx="823927" cy="293022"/>
          </a:xfrm>
          <a:prstGeom prst="rect">
            <a:avLst/>
          </a:prstGeom>
          <a:noFill/>
          <a:ln w="317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latin typeface="Trebuchet MS" pitchFamily="34" charset="0"/>
              </a:rPr>
              <a:t>Optional</a:t>
            </a:r>
            <a:endParaRPr lang="en-US" sz="1300" dirty="0">
              <a:solidFill>
                <a:schemeClr val="tx2"/>
              </a:solidFill>
              <a:effectLst>
                <a:outerShdw blurRad="38100" dist="38100" dir="2700000" algn="tl">
                  <a:srgbClr val="000000">
                    <a:alpha val="43137"/>
                  </a:srgbClr>
                </a:outerShdw>
              </a:effectLst>
              <a:latin typeface="Trebuchet MS" pitchFamily="34" charset="0"/>
            </a:endParaRPr>
          </a:p>
        </p:txBody>
      </p:sp>
      <p:sp>
        <p:nvSpPr>
          <p:cNvPr id="17" name="Rectangle 215"/>
          <p:cNvSpPr>
            <a:spLocks noChangeArrowheads="1"/>
          </p:cNvSpPr>
          <p:nvPr/>
        </p:nvSpPr>
        <p:spPr bwMode="grayWhite">
          <a:xfrm>
            <a:off x="7574315" y="3374343"/>
            <a:ext cx="214712" cy="20237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3" name="Rectangle 235"/>
          <p:cNvSpPr>
            <a:spLocks noChangeArrowheads="1"/>
          </p:cNvSpPr>
          <p:nvPr/>
        </p:nvSpPr>
        <p:spPr bwMode="auto">
          <a:xfrm>
            <a:off x="7565647" y="3019047"/>
            <a:ext cx="214712" cy="208542"/>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PBDA Bindings</a:t>
            </a:r>
            <a:endParaRPr lang="en-US" dirty="0">
              <a:latin typeface="Trebuchet MS" pitchFamily="34" charset="0"/>
            </a:endParaRPr>
          </a:p>
        </p:txBody>
      </p:sp>
      <p:grpSp>
        <p:nvGrpSpPr>
          <p:cNvPr id="33" name="Group 32"/>
          <p:cNvGrpSpPr/>
          <p:nvPr/>
        </p:nvGrpSpPr>
        <p:grpSpPr>
          <a:xfrm>
            <a:off x="1298521" y="2808064"/>
            <a:ext cx="6476301" cy="1351706"/>
            <a:chOff x="490655" y="1904302"/>
            <a:chExt cx="6864571" cy="1687414"/>
          </a:xfrm>
        </p:grpSpPr>
        <p:sp>
          <p:nvSpPr>
            <p:cNvPr id="5" name="Rounded Rectangle 4"/>
            <p:cNvSpPr/>
            <p:nvPr/>
          </p:nvSpPr>
          <p:spPr bwMode="auto">
            <a:xfrm>
              <a:off x="490655" y="1904302"/>
              <a:ext cx="6864571" cy="1687414"/>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PBDA Services</a:t>
              </a:r>
            </a:p>
          </p:txBody>
        </p:sp>
        <p:sp>
          <p:nvSpPr>
            <p:cNvPr id="7" name="Rounded Rectangle 6"/>
            <p:cNvSpPr/>
            <p:nvPr/>
          </p:nvSpPr>
          <p:spPr bwMode="auto">
            <a:xfrm>
              <a:off x="2505620" y="2984467"/>
              <a:ext cx="2834640" cy="36576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Optional Services</a:t>
              </a:r>
            </a:p>
          </p:txBody>
        </p:sp>
        <p:sp>
          <p:nvSpPr>
            <p:cNvPr id="9" name="Rounded Rectangle 8"/>
            <p:cNvSpPr/>
            <p:nvPr/>
          </p:nvSpPr>
          <p:spPr bwMode="auto">
            <a:xfrm>
              <a:off x="2505620" y="2414016"/>
              <a:ext cx="2834640" cy="36576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Required Services</a:t>
              </a:r>
            </a:p>
          </p:txBody>
        </p:sp>
      </p:grpSp>
      <p:sp>
        <p:nvSpPr>
          <p:cNvPr id="52" name="Rounded Rectangle 51"/>
          <p:cNvSpPr/>
          <p:nvPr/>
        </p:nvSpPr>
        <p:spPr bwMode="auto">
          <a:xfrm>
            <a:off x="1889740" y="6050205"/>
            <a:ext cx="1950680" cy="55239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PBDA-IP Tuner</a:t>
            </a:r>
          </a:p>
        </p:txBody>
      </p:sp>
      <p:sp>
        <p:nvSpPr>
          <p:cNvPr id="54" name="Rounded Rectangle 53"/>
          <p:cNvSpPr/>
          <p:nvPr/>
        </p:nvSpPr>
        <p:spPr bwMode="auto">
          <a:xfrm>
            <a:off x="5313161" y="6050205"/>
            <a:ext cx="1950680" cy="55239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PBDA-KS Tuner</a:t>
            </a:r>
          </a:p>
        </p:txBody>
      </p:sp>
      <p:sp>
        <p:nvSpPr>
          <p:cNvPr id="36" name="Up-Down Arrow 35"/>
          <p:cNvSpPr/>
          <p:nvPr/>
        </p:nvSpPr>
        <p:spPr bwMode="auto">
          <a:xfrm>
            <a:off x="2697301" y="5495404"/>
            <a:ext cx="335558" cy="511729"/>
          </a:xfrm>
          <a:prstGeom prst="up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7" name="Up-Down Arrow 36"/>
          <p:cNvSpPr/>
          <p:nvPr/>
        </p:nvSpPr>
        <p:spPr bwMode="auto">
          <a:xfrm>
            <a:off x="6120722" y="5513580"/>
            <a:ext cx="335558" cy="511729"/>
          </a:xfrm>
          <a:prstGeom prst="up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8" name="Up-Down Arrow 37"/>
          <p:cNvSpPr/>
          <p:nvPr/>
        </p:nvSpPr>
        <p:spPr bwMode="auto">
          <a:xfrm>
            <a:off x="2697301" y="4196509"/>
            <a:ext cx="335558" cy="511729"/>
          </a:xfrm>
          <a:prstGeom prst="up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2" name="Up-Down Arrow 41"/>
          <p:cNvSpPr/>
          <p:nvPr/>
        </p:nvSpPr>
        <p:spPr bwMode="auto">
          <a:xfrm>
            <a:off x="6120722" y="4171342"/>
            <a:ext cx="335558" cy="511729"/>
          </a:xfrm>
          <a:prstGeom prst="up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6" name="Rounded Rectangle 45"/>
          <p:cNvSpPr/>
          <p:nvPr/>
        </p:nvSpPr>
        <p:spPr bwMode="auto">
          <a:xfrm>
            <a:off x="1301111" y="1417638"/>
            <a:ext cx="6471120" cy="7824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Windows Media Center</a:t>
            </a:r>
          </a:p>
        </p:txBody>
      </p:sp>
      <p:sp>
        <p:nvSpPr>
          <p:cNvPr id="47" name="Up-Down Arrow 46"/>
          <p:cNvSpPr/>
          <p:nvPr/>
        </p:nvSpPr>
        <p:spPr bwMode="auto">
          <a:xfrm>
            <a:off x="4368892" y="2248797"/>
            <a:ext cx="335558" cy="511729"/>
          </a:xfrm>
          <a:prstGeom prst="up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1" name="Rounded Rectangle 40"/>
          <p:cNvSpPr/>
          <p:nvPr/>
        </p:nvSpPr>
        <p:spPr bwMode="auto">
          <a:xfrm>
            <a:off x="1308103" y="4682423"/>
            <a:ext cx="3113955" cy="782416"/>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PBDA-IP Binding</a:t>
            </a:r>
          </a:p>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(PBDA </a:t>
            </a: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Classdriver</a:t>
            </a: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t>
            </a:r>
          </a:p>
        </p:txBody>
      </p:sp>
      <p:sp>
        <p:nvSpPr>
          <p:cNvPr id="44" name="Rounded Rectangle 43"/>
          <p:cNvSpPr/>
          <p:nvPr/>
        </p:nvSpPr>
        <p:spPr bwMode="auto">
          <a:xfrm>
            <a:off x="4731524" y="4693574"/>
            <a:ext cx="3113955" cy="782416"/>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PBDA-KS Binding</a:t>
            </a:r>
          </a:p>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(Utilizes a 3</a:t>
            </a:r>
            <a:r>
              <a:rPr lang="en-US" baseline="300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rd</a:t>
            </a: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party driver)</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Trebuchet MS" pitchFamily="34" charset="0"/>
              </a:rPr>
              <a:t>PBDA Spec</a:t>
            </a:r>
            <a:endParaRPr lang="en-US" dirty="0">
              <a:latin typeface="Trebuchet MS" pitchFamily="34" charset="0"/>
            </a:endParaRPr>
          </a:p>
        </p:txBody>
      </p:sp>
      <p:sp>
        <p:nvSpPr>
          <p:cNvPr id="3" name="Text Placeholder 2"/>
          <p:cNvSpPr>
            <a:spLocks noGrp="1"/>
          </p:cNvSpPr>
          <p:nvPr>
            <p:ph type="body" idx="1"/>
          </p:nvPr>
        </p:nvSpPr>
        <p:spPr>
          <a:xfrm>
            <a:off x="381000" y="5244980"/>
            <a:ext cx="8380412" cy="1098249"/>
          </a:xfrm>
        </p:spPr>
        <p:txBody>
          <a:bodyPr/>
          <a:lstStyle/>
          <a:p>
            <a:pPr marL="381000" indent="-381000"/>
            <a:r>
              <a:rPr lang="en-US" sz="2000" dirty="0" smtClean="0">
                <a:latin typeface="Trebuchet MS" pitchFamily="34" charset="0"/>
              </a:rPr>
              <a:t>Available at</a:t>
            </a:r>
          </a:p>
          <a:p>
            <a:pPr marL="703249" lvl="1" indent="-381000"/>
            <a:r>
              <a:rPr lang="en-US" sz="1800" u="sng" dirty="0" smtClean="0">
                <a:latin typeface="Trebuchet MS" pitchFamily="34" charset="0"/>
                <a:hlinkClick r:id="rId3"/>
              </a:rPr>
              <a:t>http://www.microsoft.com/whdc/device/broadcast/bda/default.mspx</a:t>
            </a:r>
            <a:endParaRPr lang="en-US" sz="1100" dirty="0" smtClean="0">
              <a:latin typeface="Trebuchet MS" pitchFamily="34" charset="0"/>
            </a:endParaRPr>
          </a:p>
          <a:p>
            <a:endParaRPr lang="en-US" sz="2000" dirty="0">
              <a:latin typeface="Trebuchet MS" pitchFamily="34" charset="0"/>
            </a:endParaRPr>
          </a:p>
        </p:txBody>
      </p:sp>
      <p:sp>
        <p:nvSpPr>
          <p:cNvPr id="5" name="Rectangle 233"/>
          <p:cNvSpPr>
            <a:spLocks noChangeArrowheads="1"/>
          </p:cNvSpPr>
          <p:nvPr/>
        </p:nvSpPr>
        <p:spPr bwMode="blackWhite">
          <a:xfrm>
            <a:off x="1664819" y="1498547"/>
            <a:ext cx="3813469" cy="118129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Part 1</a:t>
            </a:r>
          </a:p>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Core Services</a:t>
            </a:r>
          </a:p>
        </p:txBody>
      </p:sp>
      <p:sp>
        <p:nvSpPr>
          <p:cNvPr id="6" name="Rounded Rectangle 5"/>
          <p:cNvSpPr/>
          <p:nvPr/>
        </p:nvSpPr>
        <p:spPr bwMode="auto">
          <a:xfrm>
            <a:off x="3047858" y="2477668"/>
            <a:ext cx="1058152" cy="540802"/>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Profile</a:t>
            </a:r>
          </a:p>
          <a:p>
            <a:pPr algn="ct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a:t>
            </a:r>
          </a:p>
        </p:txBody>
      </p:sp>
      <p:sp>
        <p:nvSpPr>
          <p:cNvPr id="7" name="Rounded Rectangle 6"/>
          <p:cNvSpPr/>
          <p:nvPr/>
        </p:nvSpPr>
        <p:spPr bwMode="auto">
          <a:xfrm>
            <a:off x="1844000" y="2477668"/>
            <a:ext cx="1058152" cy="540802"/>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Microsoft Profile</a:t>
            </a:r>
          </a:p>
        </p:txBody>
      </p:sp>
      <p:sp>
        <p:nvSpPr>
          <p:cNvPr id="9" name="Rounded Rectangle 8"/>
          <p:cNvSpPr/>
          <p:nvPr/>
        </p:nvSpPr>
        <p:spPr bwMode="auto">
          <a:xfrm>
            <a:off x="4636895" y="1480142"/>
            <a:ext cx="1391173" cy="1200221"/>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CAS</a:t>
            </a:r>
          </a:p>
        </p:txBody>
      </p:sp>
      <p:sp>
        <p:nvSpPr>
          <p:cNvPr id="8" name="Rounded Rectangle 7"/>
          <p:cNvSpPr/>
          <p:nvPr/>
        </p:nvSpPr>
        <p:spPr bwMode="auto">
          <a:xfrm>
            <a:off x="4409067" y="2477668"/>
            <a:ext cx="1058152" cy="540802"/>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Profile</a:t>
            </a:r>
          </a:p>
          <a:p>
            <a:pPr algn="ct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B</a:t>
            </a:r>
          </a:p>
        </p:txBody>
      </p:sp>
      <p:sp>
        <p:nvSpPr>
          <p:cNvPr id="11" name="Rectangle 233"/>
          <p:cNvSpPr>
            <a:spLocks noChangeArrowheads="1"/>
          </p:cNvSpPr>
          <p:nvPr/>
        </p:nvSpPr>
        <p:spPr bwMode="blackWhite">
          <a:xfrm>
            <a:off x="2552998" y="3303397"/>
            <a:ext cx="3813469" cy="95596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Part 2 Bindings</a:t>
            </a:r>
          </a:p>
        </p:txBody>
      </p:sp>
      <p:sp>
        <p:nvSpPr>
          <p:cNvPr id="10" name="Rounded Rectangle 9"/>
          <p:cNvSpPr/>
          <p:nvPr/>
        </p:nvSpPr>
        <p:spPr bwMode="auto">
          <a:xfrm>
            <a:off x="2812778" y="3625519"/>
            <a:ext cx="1099378" cy="573578"/>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IP</a:t>
            </a:r>
          </a:p>
        </p:txBody>
      </p:sp>
      <p:sp>
        <p:nvSpPr>
          <p:cNvPr id="12" name="Rounded Rectangle 11"/>
          <p:cNvSpPr/>
          <p:nvPr/>
        </p:nvSpPr>
        <p:spPr bwMode="auto">
          <a:xfrm>
            <a:off x="5140341" y="3625519"/>
            <a:ext cx="1099378" cy="573578"/>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KS</a:t>
            </a:r>
          </a:p>
        </p:txBody>
      </p:sp>
      <p:sp>
        <p:nvSpPr>
          <p:cNvPr id="14" name="Rounded Rectangle 13"/>
          <p:cNvSpPr/>
          <p:nvPr/>
        </p:nvSpPr>
        <p:spPr bwMode="auto">
          <a:xfrm>
            <a:off x="6088008" y="1490082"/>
            <a:ext cx="1391173" cy="1200221"/>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Part 3 WMDRM</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327546" y="2811439"/>
            <a:ext cx="6264323" cy="343923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smtClean="0"/>
              <a:t>Tuner Data Flow</a:t>
            </a:r>
            <a:endParaRPr lang="en-US" dirty="0"/>
          </a:p>
        </p:txBody>
      </p:sp>
      <p:sp>
        <p:nvSpPr>
          <p:cNvPr id="26" name="Right Arrow 25"/>
          <p:cNvSpPr/>
          <p:nvPr/>
        </p:nvSpPr>
        <p:spPr bwMode="auto">
          <a:xfrm>
            <a:off x="5976711" y="3197461"/>
            <a:ext cx="1666036" cy="484632"/>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chemeClr val="tx1"/>
                </a:solidFill>
                <a:effectLst>
                  <a:outerShdw blurRad="38100" dist="38100" dir="2700000" algn="tl">
                    <a:srgbClr val="000000">
                      <a:alpha val="43137"/>
                    </a:srgbClr>
                  </a:outerShdw>
                </a:effectLst>
                <a:latin typeface="Segoe" pitchFamily="34" charset="0"/>
              </a:rPr>
              <a:t>Transport Stream</a:t>
            </a:r>
          </a:p>
        </p:txBody>
      </p:sp>
      <p:sp>
        <p:nvSpPr>
          <p:cNvPr id="33" name="Left-Right Arrow 32"/>
          <p:cNvSpPr/>
          <p:nvPr/>
        </p:nvSpPr>
        <p:spPr bwMode="auto">
          <a:xfrm>
            <a:off x="4776717" y="5327010"/>
            <a:ext cx="2866029" cy="484632"/>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Command &amp; Control</a:t>
            </a:r>
          </a:p>
        </p:txBody>
      </p:sp>
      <p:sp>
        <p:nvSpPr>
          <p:cNvPr id="34" name="Rectangle 33"/>
          <p:cNvSpPr/>
          <p:nvPr/>
        </p:nvSpPr>
        <p:spPr bwMode="auto">
          <a:xfrm>
            <a:off x="7697337" y="2743200"/>
            <a:ext cx="1236939" cy="332204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solidFill>
                  <a:schemeClr val="tx1"/>
                </a:solidFill>
                <a:effectLst>
                  <a:outerShdw blurRad="38100" dist="38100" dir="2700000" algn="tl">
                    <a:srgbClr val="000000">
                      <a:alpha val="43137"/>
                    </a:srgbClr>
                  </a:outerShdw>
                </a:effectLst>
                <a:latin typeface="Segoe" pitchFamily="34" charset="0"/>
              </a:rPr>
              <a:t>Windows Media Center</a:t>
            </a:r>
          </a:p>
        </p:txBody>
      </p:sp>
      <p:pic>
        <p:nvPicPr>
          <p:cNvPr id="17" name="Picture 1" descr="\\eventsql\dvd\Online_ART\DVD_ART34\Artwork_Imagery\Shapes\Arrows\Curved\three way blue yellow green arrow.png"/>
          <p:cNvPicPr>
            <a:picLocks noChangeAspect="1" noChangeArrowheads="1"/>
          </p:cNvPicPr>
          <p:nvPr/>
        </p:nvPicPr>
        <p:blipFill>
          <a:blip r:embed="rId3" cstate="print"/>
          <a:srcRect/>
          <a:stretch>
            <a:fillRect/>
          </a:stretch>
        </p:blipFill>
        <p:spPr bwMode="auto">
          <a:xfrm rot="5400000">
            <a:off x="826128" y="1333967"/>
            <a:ext cx="1495458" cy="792803"/>
          </a:xfrm>
          <a:prstGeom prst="rect">
            <a:avLst/>
          </a:prstGeom>
          <a:noFill/>
        </p:spPr>
      </p:pic>
      <p:sp>
        <p:nvSpPr>
          <p:cNvPr id="31" name="Rectangle 30"/>
          <p:cNvSpPr/>
          <p:nvPr/>
        </p:nvSpPr>
        <p:spPr bwMode="auto">
          <a:xfrm>
            <a:off x="605249" y="2497540"/>
            <a:ext cx="1892291" cy="1255593"/>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Tuner / Demodulator</a:t>
            </a:r>
          </a:p>
        </p:txBody>
      </p:sp>
      <p:sp>
        <p:nvSpPr>
          <p:cNvPr id="36" name="Rectangle 35"/>
          <p:cNvSpPr/>
          <p:nvPr/>
        </p:nvSpPr>
        <p:spPr bwMode="auto">
          <a:xfrm>
            <a:off x="2524837" y="3141260"/>
            <a:ext cx="3439236" cy="62651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Stream Processing</a:t>
            </a:r>
          </a:p>
        </p:txBody>
      </p:sp>
      <p:sp>
        <p:nvSpPr>
          <p:cNvPr id="37" name="Rectangle 36"/>
          <p:cNvSpPr/>
          <p:nvPr/>
        </p:nvSpPr>
        <p:spPr bwMode="auto">
          <a:xfrm>
            <a:off x="2056461" y="4026090"/>
            <a:ext cx="2667939" cy="93131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Tag Table Generation</a:t>
            </a:r>
          </a:p>
        </p:txBody>
      </p:sp>
      <p:sp>
        <p:nvSpPr>
          <p:cNvPr id="38" name="Rectangle 37"/>
          <p:cNvSpPr/>
          <p:nvPr/>
        </p:nvSpPr>
        <p:spPr bwMode="auto">
          <a:xfrm>
            <a:off x="518615" y="5008728"/>
            <a:ext cx="4205785" cy="114641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PBDA Services</a:t>
            </a:r>
          </a:p>
        </p:txBody>
      </p:sp>
      <p:sp>
        <p:nvSpPr>
          <p:cNvPr id="40" name="Bent Arrow 39"/>
          <p:cNvSpPr/>
          <p:nvPr/>
        </p:nvSpPr>
        <p:spPr bwMode="auto">
          <a:xfrm rot="16200000" flipV="1">
            <a:off x="4797187" y="3791803"/>
            <a:ext cx="809767" cy="859809"/>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PBDA Primitives</a:t>
            </a:r>
            <a:endParaRPr lang="en-US" dirty="0">
              <a:latin typeface="Trebuchet MS" pitchFamily="34" charset="0"/>
            </a:endParaRPr>
          </a:p>
        </p:txBody>
      </p:sp>
      <p:sp>
        <p:nvSpPr>
          <p:cNvPr id="3" name="Text Placeholder 2"/>
          <p:cNvSpPr>
            <a:spLocks noGrp="1"/>
          </p:cNvSpPr>
          <p:nvPr>
            <p:ph idx="1"/>
          </p:nvPr>
        </p:nvSpPr>
        <p:spPr>
          <a:xfrm>
            <a:off x="382588" y="1414464"/>
            <a:ext cx="8380412" cy="1876411"/>
          </a:xfrm>
        </p:spPr>
        <p:txBody>
          <a:bodyPr/>
          <a:lstStyle/>
          <a:p>
            <a:pPr marL="396875" indent="-396875"/>
            <a:r>
              <a:rPr lang="en-US" sz="2800" dirty="0" err="1" smtClean="0">
                <a:latin typeface="Trebuchet MS" pitchFamily="34" charset="0"/>
              </a:rPr>
              <a:t>Eventing</a:t>
            </a:r>
            <a:endParaRPr lang="en-US" sz="2800" dirty="0" smtClean="0">
              <a:latin typeface="Trebuchet MS" pitchFamily="34" charset="0"/>
            </a:endParaRPr>
          </a:p>
          <a:p>
            <a:pPr marL="396875" indent="-396875"/>
            <a:r>
              <a:rPr lang="en-US" sz="2800" dirty="0" smtClean="0">
                <a:latin typeface="Trebuchet MS" pitchFamily="34" charset="0"/>
              </a:rPr>
              <a:t>TAG Table</a:t>
            </a:r>
          </a:p>
          <a:p>
            <a:pPr marL="801688" lvl="1" indent="-414338"/>
            <a:r>
              <a:rPr lang="en-US" sz="2400" dirty="0" smtClean="0">
                <a:latin typeface="Trebuchet MS" pitchFamily="34" charset="0"/>
              </a:rPr>
              <a:t>Built from MPEG-2 Adaptation Fields</a:t>
            </a:r>
          </a:p>
          <a:p>
            <a:pPr marL="801688" lvl="1" indent="-414338"/>
            <a:r>
              <a:rPr lang="en-US" sz="2400" dirty="0" smtClean="0">
                <a:latin typeface="Trebuchet MS" pitchFamily="34" charset="0"/>
              </a:rPr>
              <a:t>Generic method for </a:t>
            </a:r>
            <a:r>
              <a:rPr lang="en-US" sz="2400" dirty="0" err="1" smtClean="0">
                <a:latin typeface="Trebuchet MS" pitchFamily="34" charset="0"/>
              </a:rPr>
              <a:t>inband</a:t>
            </a:r>
            <a:r>
              <a:rPr lang="en-US" sz="2400" dirty="0" smtClean="0">
                <a:latin typeface="Trebuchet MS" pitchFamily="34" charset="0"/>
              </a:rPr>
              <a:t> signaling</a:t>
            </a:r>
            <a:endParaRPr lang="en-US" sz="2400" dirty="0">
              <a:latin typeface="Trebuchet MS" pitchFamily="34" charset="0"/>
            </a:endParaRPr>
          </a:p>
        </p:txBody>
      </p:sp>
      <p:sp>
        <p:nvSpPr>
          <p:cNvPr id="157698"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Trebuchet MS" pitchFamily="34" charset="0"/>
            </a:endParaRPr>
          </a:p>
        </p:txBody>
      </p:sp>
      <p:sp>
        <p:nvSpPr>
          <p:cNvPr id="5" name="Rounded Rectangle 4"/>
          <p:cNvSpPr/>
          <p:nvPr/>
        </p:nvSpPr>
        <p:spPr bwMode="auto">
          <a:xfrm>
            <a:off x="381000" y="3429256"/>
            <a:ext cx="2622259" cy="656186"/>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t" anchorCtr="0" compatLnSpc="1">
            <a:prstTxWarp prst="textNoShape">
              <a:avLst/>
            </a:prstTxWarp>
          </a:bodyPr>
          <a:lstStyle/>
          <a:p>
            <a:pPr defTabSz="914063"/>
            <a:endParaRPr lang="en-US" sz="1200" dirty="0" smtClean="0">
              <a:gradFill>
                <a:gsLst>
                  <a:gs pos="0">
                    <a:schemeClr val="bg2"/>
                  </a:gs>
                  <a:gs pos="25000">
                    <a:schemeClr val="bg2"/>
                  </a:gs>
                </a:gsLst>
                <a:lin ang="5400000" scaled="1"/>
              </a:gradFill>
              <a:latin typeface="Trebuchet MS" pitchFamily="34" charset="0"/>
            </a:endParaRPr>
          </a:p>
        </p:txBody>
      </p:sp>
      <p:sp>
        <p:nvSpPr>
          <p:cNvPr id="6" name="Rounded Rectangle 5"/>
          <p:cNvSpPr/>
          <p:nvPr/>
        </p:nvSpPr>
        <p:spPr bwMode="auto">
          <a:xfrm>
            <a:off x="1360826" y="3465993"/>
            <a:ext cx="1568171" cy="579749"/>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Table_section</a:t>
            </a:r>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1</a:t>
            </a:r>
          </a:p>
        </p:txBody>
      </p:sp>
      <p:sp>
        <p:nvSpPr>
          <p:cNvPr id="7" name="TextBox 6"/>
          <p:cNvSpPr txBox="1"/>
          <p:nvPr/>
        </p:nvSpPr>
        <p:spPr>
          <a:xfrm>
            <a:off x="373687" y="3455603"/>
            <a:ext cx="930261" cy="646331"/>
          </a:xfrm>
          <a:prstGeom prst="rect">
            <a:avLst/>
          </a:prstGeom>
          <a:noFill/>
        </p:spPr>
        <p:txBody>
          <a:bodyPr wrap="square" rtlCol="0">
            <a:spAutoFit/>
          </a:bodyPr>
          <a:lstStyle/>
          <a:p>
            <a:r>
              <a:rPr lang="en-US" sz="1200" dirty="0" smtClean="0">
                <a:solidFill>
                  <a:schemeClr val="bg2"/>
                </a:solidFill>
                <a:effectLst>
                  <a:outerShdw blurRad="38100" dist="38100" dir="2700000" algn="tl">
                    <a:srgbClr val="000000">
                      <a:alpha val="43137"/>
                    </a:srgbClr>
                  </a:outerShdw>
                </a:effectLst>
                <a:latin typeface="Trebuchet MS" pitchFamily="34" charset="0"/>
              </a:rPr>
              <a:t>Transport Packet Header</a:t>
            </a:r>
          </a:p>
        </p:txBody>
      </p:sp>
      <p:sp>
        <p:nvSpPr>
          <p:cNvPr id="8" name="Rounded Rectangle 7"/>
          <p:cNvSpPr/>
          <p:nvPr/>
        </p:nvSpPr>
        <p:spPr bwMode="auto">
          <a:xfrm>
            <a:off x="3192159" y="3439647"/>
            <a:ext cx="2747246" cy="656186"/>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t" anchorCtr="0" compatLnSpc="1">
            <a:prstTxWarp prst="textNoShape">
              <a:avLst/>
            </a:prstTxWarp>
          </a:bodyPr>
          <a:lstStyle/>
          <a:p>
            <a:pPr defTabSz="914063"/>
            <a:endParaRPr lang="en-US" sz="1200" dirty="0" smtClean="0">
              <a:gradFill>
                <a:gsLst>
                  <a:gs pos="0">
                    <a:schemeClr val="bg2"/>
                  </a:gs>
                  <a:gs pos="25000">
                    <a:schemeClr val="bg2"/>
                  </a:gs>
                </a:gsLst>
                <a:lin ang="5400000" scaled="1"/>
              </a:gradFill>
              <a:latin typeface="Trebuchet MS" pitchFamily="34" charset="0"/>
            </a:endParaRPr>
          </a:p>
        </p:txBody>
      </p:sp>
      <p:sp>
        <p:nvSpPr>
          <p:cNvPr id="9" name="Rounded Rectangle 8"/>
          <p:cNvSpPr/>
          <p:nvPr/>
        </p:nvSpPr>
        <p:spPr bwMode="auto">
          <a:xfrm>
            <a:off x="4249499" y="3476384"/>
            <a:ext cx="1568171" cy="579749"/>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Table_section</a:t>
            </a:r>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2</a:t>
            </a:r>
          </a:p>
        </p:txBody>
      </p:sp>
      <p:sp>
        <p:nvSpPr>
          <p:cNvPr id="10" name="TextBox 9"/>
          <p:cNvSpPr txBox="1"/>
          <p:nvPr/>
        </p:nvSpPr>
        <p:spPr>
          <a:xfrm>
            <a:off x="3262360" y="3465994"/>
            <a:ext cx="930261" cy="646331"/>
          </a:xfrm>
          <a:prstGeom prst="rect">
            <a:avLst/>
          </a:prstGeom>
          <a:noFill/>
        </p:spPr>
        <p:txBody>
          <a:bodyPr wrap="square" rtlCol="0">
            <a:spAutoFit/>
          </a:bodyPr>
          <a:lstStyle/>
          <a:p>
            <a:r>
              <a:rPr lang="en-US" sz="1200" dirty="0" smtClean="0">
                <a:solidFill>
                  <a:schemeClr val="bg2"/>
                </a:solidFill>
                <a:effectLst>
                  <a:outerShdw blurRad="38100" dist="38100" dir="2700000" algn="tl">
                    <a:srgbClr val="000000">
                      <a:alpha val="43137"/>
                    </a:srgbClr>
                  </a:outerShdw>
                </a:effectLst>
                <a:latin typeface="Trebuchet MS" pitchFamily="34" charset="0"/>
              </a:rPr>
              <a:t>Transport Packet Header</a:t>
            </a:r>
          </a:p>
        </p:txBody>
      </p:sp>
      <p:sp>
        <p:nvSpPr>
          <p:cNvPr id="11" name="Rounded Rectangle 10"/>
          <p:cNvSpPr/>
          <p:nvPr/>
        </p:nvSpPr>
        <p:spPr bwMode="auto">
          <a:xfrm>
            <a:off x="917447" y="4644413"/>
            <a:ext cx="1878926" cy="1754002"/>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TAG Table</a:t>
            </a:r>
          </a:p>
        </p:txBody>
      </p:sp>
      <p:sp>
        <p:nvSpPr>
          <p:cNvPr id="12" name="Rounded Rectangle 11"/>
          <p:cNvSpPr/>
          <p:nvPr/>
        </p:nvSpPr>
        <p:spPr bwMode="auto">
          <a:xfrm>
            <a:off x="923328" y="5041377"/>
            <a:ext cx="1844371" cy="377621"/>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Table_section</a:t>
            </a:r>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1</a:t>
            </a:r>
          </a:p>
        </p:txBody>
      </p:sp>
      <p:sp>
        <p:nvSpPr>
          <p:cNvPr id="13" name="Rounded Rectangle 12"/>
          <p:cNvSpPr/>
          <p:nvPr/>
        </p:nvSpPr>
        <p:spPr bwMode="auto">
          <a:xfrm>
            <a:off x="933719" y="5498577"/>
            <a:ext cx="1844371" cy="377621"/>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Table_section</a:t>
            </a:r>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2</a:t>
            </a:r>
          </a:p>
        </p:txBody>
      </p:sp>
      <p:sp>
        <p:nvSpPr>
          <p:cNvPr id="14" name="Rounded Rectangle 13"/>
          <p:cNvSpPr/>
          <p:nvPr/>
        </p:nvSpPr>
        <p:spPr bwMode="auto">
          <a:xfrm>
            <a:off x="933719" y="5986950"/>
            <a:ext cx="1844371" cy="377621"/>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Table_section</a:t>
            </a:r>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3</a:t>
            </a:r>
          </a:p>
        </p:txBody>
      </p:sp>
      <p:cxnSp>
        <p:nvCxnSpPr>
          <p:cNvPr id="15" name="Straight Arrow Connector 14"/>
          <p:cNvCxnSpPr>
            <a:stCxn id="6" idx="2"/>
            <a:endCxn id="12" idx="0"/>
          </p:cNvCxnSpPr>
          <p:nvPr/>
        </p:nvCxnSpPr>
        <p:spPr bwMode="auto">
          <a:xfrm rot="5400000">
            <a:off x="1497396" y="4393860"/>
            <a:ext cx="995635" cy="29939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2"/>
            </a:solidFill>
            <a:prstDash val="solid"/>
            <a:round/>
            <a:headEnd type="none" w="med" len="med"/>
            <a:tailEnd type="arrow"/>
          </a:ln>
          <a:effectLst/>
        </p:spPr>
      </p:cxnSp>
      <p:cxnSp>
        <p:nvCxnSpPr>
          <p:cNvPr id="16" name="Straight Arrow Connector 15"/>
          <p:cNvCxnSpPr>
            <a:stCxn id="9" idx="2"/>
            <a:endCxn id="13" idx="0"/>
          </p:cNvCxnSpPr>
          <p:nvPr/>
        </p:nvCxnSpPr>
        <p:spPr bwMode="auto">
          <a:xfrm rot="5400000">
            <a:off x="2723523" y="3188515"/>
            <a:ext cx="1442444" cy="317768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2"/>
            </a:solidFill>
            <a:prstDash val="solid"/>
            <a:round/>
            <a:headEnd type="none" w="med" len="med"/>
            <a:tailEnd type="arrow"/>
          </a:ln>
          <a:effectLst/>
        </p:spPr>
      </p:cxnSp>
      <p:cxnSp>
        <p:nvCxnSpPr>
          <p:cNvPr id="17" name="Straight Arrow Connector 16"/>
          <p:cNvCxnSpPr>
            <a:stCxn id="19" idx="2"/>
            <a:endCxn id="14" idx="0"/>
          </p:cNvCxnSpPr>
          <p:nvPr/>
        </p:nvCxnSpPr>
        <p:spPr bwMode="auto">
          <a:xfrm rot="5400000">
            <a:off x="3882419" y="1997461"/>
            <a:ext cx="1962975" cy="601600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2"/>
            </a:solidFill>
            <a:prstDash val="solid"/>
            <a:round/>
            <a:headEnd type="none" w="med" len="med"/>
            <a:tailEnd type="arrow"/>
          </a:ln>
          <a:effectLst/>
        </p:spPr>
      </p:cxnSp>
      <p:sp>
        <p:nvSpPr>
          <p:cNvPr id="18" name="Rounded Rectangle 17"/>
          <p:cNvSpPr/>
          <p:nvPr/>
        </p:nvSpPr>
        <p:spPr bwMode="auto">
          <a:xfrm>
            <a:off x="6112926" y="3407489"/>
            <a:ext cx="2650074" cy="656186"/>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t" anchorCtr="0" compatLnSpc="1">
            <a:prstTxWarp prst="textNoShape">
              <a:avLst/>
            </a:prstTxWarp>
          </a:bodyPr>
          <a:lstStyle/>
          <a:p>
            <a:pPr defTabSz="914063"/>
            <a:endParaRPr lang="en-US" sz="1200" dirty="0" smtClean="0">
              <a:gradFill>
                <a:gsLst>
                  <a:gs pos="0">
                    <a:schemeClr val="bg2"/>
                  </a:gs>
                  <a:gs pos="25000">
                    <a:schemeClr val="bg2"/>
                  </a:gs>
                </a:gsLst>
                <a:lin ang="5400000" scaled="1"/>
              </a:gradFill>
              <a:latin typeface="Trebuchet MS" pitchFamily="34" charset="0"/>
            </a:endParaRPr>
          </a:p>
        </p:txBody>
      </p:sp>
      <p:sp>
        <p:nvSpPr>
          <p:cNvPr id="19" name="Rounded Rectangle 18"/>
          <p:cNvSpPr/>
          <p:nvPr/>
        </p:nvSpPr>
        <p:spPr bwMode="auto">
          <a:xfrm>
            <a:off x="7087821" y="3444226"/>
            <a:ext cx="1568171" cy="579749"/>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Table_section</a:t>
            </a:r>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3</a:t>
            </a:r>
          </a:p>
        </p:txBody>
      </p:sp>
      <p:sp>
        <p:nvSpPr>
          <p:cNvPr id="20" name="TextBox 19"/>
          <p:cNvSpPr txBox="1"/>
          <p:nvPr/>
        </p:nvSpPr>
        <p:spPr>
          <a:xfrm>
            <a:off x="6183127" y="3433836"/>
            <a:ext cx="930261" cy="646331"/>
          </a:xfrm>
          <a:prstGeom prst="rect">
            <a:avLst/>
          </a:prstGeom>
          <a:noFill/>
        </p:spPr>
        <p:txBody>
          <a:bodyPr wrap="square" rtlCol="0">
            <a:spAutoFit/>
          </a:bodyPr>
          <a:lstStyle/>
          <a:p>
            <a:r>
              <a:rPr lang="en-US" sz="1200" dirty="0" smtClean="0">
                <a:solidFill>
                  <a:schemeClr val="bg2"/>
                </a:solidFill>
                <a:effectLst>
                  <a:outerShdw blurRad="38100" dist="38100" dir="2700000" algn="tl">
                    <a:srgbClr val="000000">
                      <a:alpha val="43137"/>
                    </a:srgbClr>
                  </a:outerShdw>
                </a:effectLst>
                <a:latin typeface="Trebuchet MS" pitchFamily="34" charset="0"/>
              </a:rPr>
              <a:t>Transport Packet Header</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5-10070">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effectLst>
              <a:outerShdw blurRad="38100" dist="38100" dir="2700000" algn="tl">
                <a:srgbClr val="000000">
                  <a:alpha val="43137"/>
                </a:srgbClr>
              </a:outerShdw>
            </a:effectLst>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1775</Words>
  <Application>Microsoft Office PowerPoint</Application>
  <PresentationFormat>On-screen Show (4:3)</PresentationFormat>
  <Paragraphs>382</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5-10070</vt:lpstr>
      <vt:lpstr>Slide 1</vt:lpstr>
      <vt:lpstr>Protected Broadcast Driver Architecture (PBDA) in Windows 7</vt:lpstr>
      <vt:lpstr>PBDA What is it? </vt:lpstr>
      <vt:lpstr>Agenda</vt:lpstr>
      <vt:lpstr>PBDA Architectural Overview</vt:lpstr>
      <vt:lpstr>PBDA Bindings</vt:lpstr>
      <vt:lpstr>PBDA Spec</vt:lpstr>
      <vt:lpstr>Tuner Data Flow</vt:lpstr>
      <vt:lpstr>PBDA Primitives</vt:lpstr>
      <vt:lpstr>Tuner Messaging</vt:lpstr>
      <vt:lpstr>Man Machine Interface (MMI)</vt:lpstr>
      <vt:lpstr>MMIs</vt:lpstr>
      <vt:lpstr>MMIs</vt:lpstr>
      <vt:lpstr>Simplified MMI Flow</vt:lpstr>
      <vt:lpstr>Stream Errors In PBDA</vt:lpstr>
      <vt:lpstr>DFN</vt:lpstr>
      <vt:lpstr>DFN With MMI</vt:lpstr>
      <vt:lpstr>DFN Handling</vt:lpstr>
      <vt:lpstr>Extensible Setup</vt:lpstr>
      <vt:lpstr>Example Extensible Setup</vt:lpstr>
      <vt:lpstr>Extensible Setup</vt:lpstr>
      <vt:lpstr>PBDA Guide Data</vt:lpstr>
      <vt:lpstr>Guide Data Delivery Service</vt:lpstr>
      <vt:lpstr>XML Tuning </vt:lpstr>
      <vt:lpstr>XML Tuning</vt:lpstr>
      <vt:lpstr>XML Tuning</vt:lpstr>
      <vt:lpstr>Protected Content Overview</vt:lpstr>
      <vt:lpstr>Protected Tuner Data Flow</vt:lpstr>
      <vt:lpstr>Cryptography Requirements</vt:lpstr>
      <vt:lpstr>Robustness Requirements</vt:lpstr>
      <vt:lpstr>WMDRM Session Overview</vt:lpstr>
      <vt:lpstr>WMDRM Session Requirements</vt:lpstr>
      <vt:lpstr>WMDRM Session Startup</vt:lpstr>
      <vt:lpstr>Stream Formatting</vt:lpstr>
      <vt:lpstr>Types Of Protection</vt:lpstr>
      <vt:lpstr>Streaming Counter Mode</vt:lpstr>
      <vt:lpstr>Types Of WMDRM Licenses</vt:lpstr>
      <vt:lpstr>Types Of Content</vt:lpstr>
      <vt:lpstr>Call To Action</vt:lpstr>
      <vt:lpstr>Additional Resources</vt:lpstr>
      <vt:lpstr>Please Complete A Session Evaluation Form Your input is important!</vt:lpstr>
      <vt:lpstr>Slide 42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2008-11-12T06:48:34Z</dcterms:created>
  <dcterms:modified xsi:type="dcterms:W3CDTF">2008-11-12T06:48:39Z</dcterms:modified>
</cp:coreProperties>
</file>