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1" r:id="rId1"/>
  </p:sldMasterIdLst>
  <p:notesMasterIdLst>
    <p:notesMasterId r:id="rId45"/>
  </p:notesMasterIdLst>
  <p:handoutMasterIdLst>
    <p:handoutMasterId r:id="rId46"/>
  </p:handoutMasterIdLst>
  <p:sldIdLst>
    <p:sldId id="257" r:id="rId2"/>
    <p:sldId id="387" r:id="rId3"/>
    <p:sldId id="388" r:id="rId4"/>
    <p:sldId id="389" r:id="rId5"/>
    <p:sldId id="390" r:id="rId6"/>
    <p:sldId id="391" r:id="rId7"/>
    <p:sldId id="392" r:id="rId8"/>
    <p:sldId id="393" r:id="rId9"/>
    <p:sldId id="394" r:id="rId10"/>
    <p:sldId id="395" r:id="rId11"/>
    <p:sldId id="396" r:id="rId12"/>
    <p:sldId id="397" r:id="rId13"/>
    <p:sldId id="398" r:id="rId14"/>
    <p:sldId id="399" r:id="rId15"/>
    <p:sldId id="400" r:id="rId16"/>
    <p:sldId id="401" r:id="rId17"/>
    <p:sldId id="403" r:id="rId18"/>
    <p:sldId id="404" r:id="rId19"/>
    <p:sldId id="405" r:id="rId20"/>
    <p:sldId id="406" r:id="rId21"/>
    <p:sldId id="407" r:id="rId22"/>
    <p:sldId id="414" r:id="rId23"/>
    <p:sldId id="409" r:id="rId24"/>
    <p:sldId id="410" r:id="rId25"/>
    <p:sldId id="411" r:id="rId26"/>
    <p:sldId id="412" r:id="rId27"/>
    <p:sldId id="413" r:id="rId28"/>
    <p:sldId id="380" r:id="rId29"/>
    <p:sldId id="381" r:id="rId30"/>
    <p:sldId id="284" r:id="rId31"/>
    <p:sldId id="384" r:id="rId32"/>
    <p:sldId id="325" r:id="rId33"/>
    <p:sldId id="295" r:id="rId34"/>
    <p:sldId id="385" r:id="rId35"/>
    <p:sldId id="291" r:id="rId36"/>
    <p:sldId id="296" r:id="rId37"/>
    <p:sldId id="287" r:id="rId38"/>
    <p:sldId id="386" r:id="rId39"/>
    <p:sldId id="288" r:id="rId40"/>
    <p:sldId id="320" r:id="rId41"/>
    <p:sldId id="321" r:id="rId42"/>
    <p:sldId id="415" r:id="rId43"/>
    <p:sldId id="322" r:id="rId44"/>
  </p:sldIdLst>
  <p:sldSz cx="9144000" cy="6858000" type="screen4x3"/>
  <p:notesSz cx="6858000" cy="91440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8669" autoAdjust="0"/>
  </p:normalViewPr>
  <p:slideViewPr>
    <p:cSldViewPr snapToGrid="0" showGuides="1">
      <p:cViewPr varScale="1">
        <p:scale>
          <a:sx n="103" d="100"/>
          <a:sy n="103" d="100"/>
        </p:scale>
        <p:origin x="-336" y="-96"/>
      </p:cViewPr>
      <p:guideLst>
        <p:guide orient="horz" pos="2160"/>
        <p:guide orient="horz" pos="146"/>
        <p:guide orient="horz" pos="4178"/>
        <p:guide orient="horz" pos="893"/>
        <p:guide orient="horz" pos="1198"/>
        <p:guide orient="horz" pos="1484"/>
        <p:guide pos="240"/>
        <p:guide pos="5520"/>
        <p:guide pos="2880"/>
        <p:guide pos="461"/>
      </p:guideLst>
    </p:cSldViewPr>
  </p:slideViewPr>
  <p:notesTextViewPr>
    <p:cViewPr>
      <p:scale>
        <a:sx n="100" d="100"/>
        <a:sy n="100" d="100"/>
      </p:scale>
      <p:origin x="0" y="0"/>
    </p:cViewPr>
  </p:notesTextViewPr>
  <p:sorterViewPr>
    <p:cViewPr>
      <p:scale>
        <a:sx n="33" d="100"/>
        <a:sy n="33" d="100"/>
      </p:scale>
      <p:origin x="0" y="0"/>
    </p:cViewPr>
  </p:sorterViewPr>
  <p:notesViewPr>
    <p:cSldViewPr snapToGrid="0" showGuides="1">
      <p:cViewPr varScale="1">
        <p:scale>
          <a:sx n="96" d="100"/>
          <a:sy n="96" d="100"/>
        </p:scale>
        <p:origin x="-360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10:47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10:47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10:47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10:47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10:47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10:47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850B27-E1C7-40CB-A4C6-AF3847F9929F}"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69" r:id="rId11"/>
    <p:sldLayoutId id="2147483670" r:id="rId12"/>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5"/>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6"/>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6"/>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6"/>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6"/>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indows/wex/dnm/media/dogfood/Lists/WalkmanBugs/AllItems.aspx"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5.jpeg"/><Relationship Id="rId4" Type="http://schemas.openxmlformats.org/officeDocument/2006/relationships/hyperlink" Target="http://windows/wex/dnm/media/dogfood/Lists/WalkmanBugs/AllItems.aspx"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indows/wex/dnm/media/dogfood/Lists/avchdbugs/AllItems.aspx"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29.jpeg"/><Relationship Id="rId5" Type="http://schemas.openxmlformats.org/officeDocument/2006/relationships/hyperlink" Target="http://windows/wex/dnm/media/dogfood/Lists/FlipVideoBugs/AllItems.aspx" TargetMode="Externa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msdn.microsoft.com/en-us/library/ms694197(VS.85).aspx"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hyperlink" Target="http://www.microsoft.com/whdc/device/display/" TargetMode="External"/><Relationship Id="rId5" Type="http://schemas.openxmlformats.org/officeDocument/2006/relationships/hyperlink" Target="http://msdn.microsoft.com/directx" TargetMode="External"/><Relationship Id="rId4" Type="http://schemas.openxmlformats.org/officeDocument/2006/relationships/hyperlink" Target="http://msdn.microsoft.com/en-us/library/ms783323(VS.85).aspx"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42.xml"/><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0717" y="2023451"/>
            <a:ext cx="5242565" cy="664797"/>
          </a:xfrm>
        </p:spPr>
        <p:txBody>
          <a:bodyPr>
            <a:noAutofit/>
          </a:bodyPr>
          <a:lstStyle/>
          <a:p>
            <a:r>
              <a:rPr sz="6000" b="1" smtClean="0"/>
              <a:t>Fast Transcode</a:t>
            </a:r>
            <a:endParaRPr lang="en-US" sz="6000" b="1" dirty="0"/>
          </a:p>
        </p:txBody>
      </p:sp>
      <p:pic>
        <p:nvPicPr>
          <p:cNvPr id="2050" name="Picture 2"/>
          <p:cNvPicPr>
            <a:picLocks noChangeAspect="1" noChangeArrowheads="1"/>
          </p:cNvPicPr>
          <p:nvPr/>
        </p:nvPicPr>
        <p:blipFill>
          <a:blip r:embed="rId3"/>
          <a:srcRect/>
          <a:stretch>
            <a:fillRect/>
          </a:stretch>
        </p:blipFill>
        <p:spPr bwMode="auto">
          <a:xfrm>
            <a:off x="2927054" y="3425810"/>
            <a:ext cx="3289891" cy="24674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07996"/>
          </a:xfrm>
        </p:spPr>
        <p:txBody>
          <a:bodyPr/>
          <a:lstStyle/>
          <a:p>
            <a:r>
              <a:rPr lang="en-US" sz="4000" dirty="0" smtClean="0"/>
              <a:t>PC Is Center Of The Devices Ecosystem</a:t>
            </a:r>
            <a:br>
              <a:rPr lang="en-US" sz="4000" dirty="0" smtClean="0"/>
            </a:br>
            <a:endParaRPr lang="en-US" sz="4000" dirty="0"/>
          </a:p>
        </p:txBody>
      </p:sp>
      <p:sp>
        <p:nvSpPr>
          <p:cNvPr id="3" name="Content Placeholder 2"/>
          <p:cNvSpPr>
            <a:spLocks noGrp="1"/>
          </p:cNvSpPr>
          <p:nvPr>
            <p:ph type="body" idx="1"/>
          </p:nvPr>
        </p:nvSpPr>
        <p:spPr>
          <a:xfrm>
            <a:off x="382589" y="1414464"/>
            <a:ext cx="6979745" cy="4080604"/>
          </a:xfrm>
        </p:spPr>
        <p:txBody>
          <a:bodyPr/>
          <a:lstStyle/>
          <a:p>
            <a:r>
              <a:rPr lang="en-US" sz="2000" dirty="0" smtClean="0"/>
              <a:t>PC is central media store</a:t>
            </a:r>
          </a:p>
          <a:p>
            <a:r>
              <a:rPr lang="en-US" sz="2000" dirty="0" smtClean="0"/>
              <a:t>Often you want to be able to watch the </a:t>
            </a:r>
            <a:br>
              <a:rPr lang="en-US" sz="2000" dirty="0" smtClean="0"/>
            </a:br>
            <a:r>
              <a:rPr lang="en-US" sz="2000" dirty="0" smtClean="0"/>
              <a:t>content when you're out and about</a:t>
            </a:r>
          </a:p>
          <a:p>
            <a:r>
              <a:rPr lang="en-US" sz="2000" dirty="0" smtClean="0"/>
              <a:t>Great examples of a Portable Media Players are          Sony Walkman and Creative Zen W</a:t>
            </a:r>
          </a:p>
          <a:p>
            <a:r>
              <a:rPr lang="en-US" sz="2000" dirty="0" smtClean="0"/>
              <a:t>People want simple ways of transferring content</a:t>
            </a:r>
            <a:br>
              <a:rPr lang="en-US" sz="2000" dirty="0" smtClean="0"/>
            </a:br>
            <a:r>
              <a:rPr lang="en-US" sz="2000" dirty="0" smtClean="0"/>
              <a:t>to devices without having to be bothered with the underlying complexities</a:t>
            </a:r>
          </a:p>
          <a:p>
            <a:r>
              <a:rPr lang="en-US" sz="2000" dirty="0" smtClean="0"/>
              <a:t>We have integrated great </a:t>
            </a:r>
            <a:r>
              <a:rPr lang="en-US" sz="2000" dirty="0" err="1" smtClean="0"/>
              <a:t>transcode</a:t>
            </a:r>
            <a:r>
              <a:rPr lang="en-US" sz="2000" dirty="0" smtClean="0"/>
              <a:t> technology</a:t>
            </a:r>
            <a:br>
              <a:rPr lang="en-US" sz="2000" dirty="0" smtClean="0"/>
            </a:br>
            <a:r>
              <a:rPr lang="en-US" sz="2000" dirty="0" smtClean="0"/>
              <a:t>into the Windows 7 shell</a:t>
            </a:r>
          </a:p>
          <a:p>
            <a:pPr lvl="1"/>
            <a:r>
              <a:rPr lang="en-US" sz="1800" dirty="0" smtClean="0"/>
              <a:t>When you do a drag and drop on your device, the necessary conversions happen automatically</a:t>
            </a:r>
            <a:endParaRPr lang="en-US" sz="1800" dirty="0"/>
          </a:p>
        </p:txBody>
      </p:sp>
      <p:pic>
        <p:nvPicPr>
          <p:cNvPr id="19458" name="Picture 2" descr="http://windows/wex/dnm/media/dogfood/images/w910i-100.jpg">
            <a:hlinkClick r:id="rId3"/>
          </p:cNvPr>
          <p:cNvPicPr>
            <a:picLocks noChangeAspect="1" noChangeArrowheads="1"/>
          </p:cNvPicPr>
          <p:nvPr/>
        </p:nvPicPr>
        <p:blipFill>
          <a:blip r:embed="rId4"/>
          <a:srcRect/>
          <a:stretch>
            <a:fillRect/>
          </a:stretch>
        </p:blipFill>
        <p:spPr bwMode="auto">
          <a:xfrm>
            <a:off x="7757696" y="1417638"/>
            <a:ext cx="1005304" cy="13962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4" name="Picture 2"/>
          <p:cNvPicPr>
            <a:picLocks noChangeAspect="1" noChangeArrowheads="1"/>
          </p:cNvPicPr>
          <p:nvPr/>
        </p:nvPicPr>
        <p:blipFill>
          <a:blip r:embed="rId5">
            <a:clrChange>
              <a:clrFrom>
                <a:srgbClr val="7F0037"/>
              </a:clrFrom>
              <a:clrTo>
                <a:srgbClr val="7F0037">
                  <a:alpha val="0"/>
                </a:srgbClr>
              </a:clrTo>
            </a:clrChange>
          </a:blip>
          <a:srcRect/>
          <a:stretch>
            <a:fillRect/>
          </a:stretch>
        </p:blipFill>
        <p:spPr bwMode="auto">
          <a:xfrm>
            <a:off x="6720735" y="3429000"/>
            <a:ext cx="2042265" cy="1215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553998"/>
          </a:xfrm>
        </p:spPr>
        <p:txBody>
          <a:bodyPr/>
          <a:lstStyle/>
          <a:p>
            <a:r>
              <a:rPr lang="en-US" sz="4000" dirty="0" smtClean="0"/>
              <a:t>Different Formats</a:t>
            </a:r>
            <a:endParaRPr lang="en-US" sz="4000" dirty="0"/>
          </a:p>
        </p:txBody>
      </p:sp>
      <p:sp>
        <p:nvSpPr>
          <p:cNvPr id="3" name="Content Placeholder 2"/>
          <p:cNvSpPr>
            <a:spLocks noGrp="1"/>
          </p:cNvSpPr>
          <p:nvPr>
            <p:ph idx="1"/>
          </p:nvPr>
        </p:nvSpPr>
        <p:spPr>
          <a:xfrm>
            <a:off x="382588" y="1414464"/>
            <a:ext cx="8380412" cy="4392997"/>
          </a:xfrm>
        </p:spPr>
        <p:txBody>
          <a:bodyPr/>
          <a:lstStyle/>
          <a:p>
            <a:r>
              <a:rPr lang="en-US" sz="2000" dirty="0" smtClean="0"/>
              <a:t>Different portable video players need different video formats</a:t>
            </a:r>
          </a:p>
          <a:p>
            <a:pPr lvl="1"/>
            <a:r>
              <a:rPr lang="en-US" sz="1800" dirty="0" smtClean="0"/>
              <a:t>Format needed will not be format in which video is stored on PC</a:t>
            </a:r>
          </a:p>
          <a:p>
            <a:r>
              <a:rPr lang="en-US" sz="2000" dirty="0" smtClean="0"/>
              <a:t>Format on your PC will be whatever format content</a:t>
            </a:r>
            <a:br>
              <a:rPr lang="en-US" sz="2000" dirty="0" smtClean="0"/>
            </a:br>
            <a:r>
              <a:rPr lang="en-US" sz="2000" dirty="0" smtClean="0"/>
              <a:t>was delivered in</a:t>
            </a:r>
          </a:p>
          <a:p>
            <a:pPr lvl="1"/>
            <a:r>
              <a:rPr lang="en-US" sz="1800" dirty="0" smtClean="0"/>
              <a:t>Typically TV is MPEG2</a:t>
            </a:r>
          </a:p>
          <a:p>
            <a:pPr lvl="1"/>
            <a:r>
              <a:rPr lang="en-US" sz="1800" dirty="0" smtClean="0"/>
              <a:t>More and more in the future it'll be HD resolution</a:t>
            </a:r>
          </a:p>
          <a:p>
            <a:r>
              <a:rPr lang="en-US" sz="2000" dirty="0" smtClean="0"/>
              <a:t>Typically, portable video devices need a lower resolution</a:t>
            </a:r>
            <a:br>
              <a:rPr lang="en-US" sz="2000" dirty="0" smtClean="0"/>
            </a:br>
            <a:r>
              <a:rPr lang="en-US" sz="2000" dirty="0" smtClean="0"/>
              <a:t>format to match their screens</a:t>
            </a:r>
          </a:p>
          <a:p>
            <a:pPr lvl="1"/>
            <a:r>
              <a:rPr lang="en-US" sz="1800" dirty="0" smtClean="0"/>
              <a:t>More and more in the future they'll use H.264 video and AAC audio</a:t>
            </a:r>
          </a:p>
          <a:p>
            <a:r>
              <a:rPr lang="en-US" sz="2000" dirty="0" smtClean="0"/>
              <a:t>Change format of video and audio content as part of the process of transferring content from PC store to device</a:t>
            </a:r>
          </a:p>
          <a:p>
            <a:endParaRPr lang="en-US" sz="2000" dirty="0"/>
          </a:p>
        </p:txBody>
      </p:sp>
      <p:pic>
        <p:nvPicPr>
          <p:cNvPr id="4098" name="Picture 2"/>
          <p:cNvPicPr>
            <a:picLocks noChangeAspect="1" noChangeArrowheads="1"/>
          </p:cNvPicPr>
          <p:nvPr/>
        </p:nvPicPr>
        <p:blipFill>
          <a:blip r:embed="rId3"/>
          <a:srcRect/>
          <a:stretch>
            <a:fillRect/>
          </a:stretch>
        </p:blipFill>
        <p:spPr bwMode="auto">
          <a:xfrm>
            <a:off x="5562408" y="2552700"/>
            <a:ext cx="1304402" cy="630966"/>
          </a:xfrm>
          <a:prstGeom prst="rect">
            <a:avLst/>
          </a:prstGeom>
          <a:noFill/>
          <a:ln w="9525">
            <a:noFill/>
            <a:miter lim="800000"/>
            <a:headEnd/>
            <a:tailEnd/>
          </a:ln>
          <a:effectLst/>
        </p:spPr>
      </p:pic>
      <p:pic>
        <p:nvPicPr>
          <p:cNvPr id="8" name="Picture 2" descr="http://windows/wex/dnm/media/dogfood/images/w910i-100.jpg">
            <a:hlinkClick r:id="rId4"/>
          </p:cNvPr>
          <p:cNvPicPr>
            <a:picLocks noChangeAspect="1" noChangeArrowheads="1"/>
          </p:cNvPicPr>
          <p:nvPr/>
        </p:nvPicPr>
        <p:blipFill>
          <a:blip r:embed="rId5"/>
          <a:srcRect/>
          <a:stretch>
            <a:fillRect/>
          </a:stretch>
        </p:blipFill>
        <p:spPr bwMode="auto">
          <a:xfrm>
            <a:off x="7855352" y="3489960"/>
            <a:ext cx="624106" cy="8668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3"/>
          <p:cNvPicPr>
            <a:picLocks noChangeAspect="1" noChangeArrowheads="1"/>
          </p:cNvPicPr>
          <p:nvPr/>
        </p:nvPicPr>
        <p:blipFill>
          <a:blip r:embed="rId6">
            <a:clrChange>
              <a:clrFrom>
                <a:srgbClr val="7F0037"/>
              </a:clrFrom>
              <a:clrTo>
                <a:srgbClr val="7F0037">
                  <a:alpha val="0"/>
                </a:srgbClr>
              </a:clrTo>
            </a:clrChange>
          </a:blip>
          <a:srcRect/>
          <a:stretch>
            <a:fillRect/>
          </a:stretch>
        </p:blipFill>
        <p:spPr bwMode="auto">
          <a:xfrm>
            <a:off x="7369083" y="3627234"/>
            <a:ext cx="617783" cy="617783"/>
          </a:xfrm>
          <a:prstGeom prst="rect">
            <a:avLst/>
          </a:prstGeom>
          <a:noFill/>
          <a:ln w="9525">
            <a:noFill/>
            <a:miter lim="800000"/>
            <a:headEnd/>
            <a:tailEnd/>
          </a:ln>
          <a:effectLst/>
        </p:spPr>
      </p:pic>
      <p:pic>
        <p:nvPicPr>
          <p:cNvPr id="4" name="Picture 6" descr="http://windows/wex/dnm/media/dogfood/images/aac.png"/>
          <p:cNvPicPr>
            <a:picLocks noChangeAspect="1" noChangeArrowheads="1"/>
          </p:cNvPicPr>
          <p:nvPr/>
        </p:nvPicPr>
        <p:blipFill>
          <a:blip r:embed="rId7" cstate="print"/>
          <a:srcRect/>
          <a:stretch>
            <a:fillRect/>
          </a:stretch>
        </p:blipFill>
        <p:spPr bwMode="auto">
          <a:xfrm>
            <a:off x="8356107" y="4120047"/>
            <a:ext cx="406893" cy="406893"/>
          </a:xfrm>
          <a:prstGeom prst="rect">
            <a:avLst/>
          </a:prstGeom>
          <a:noFill/>
        </p:spPr>
      </p:pic>
      <p:pic>
        <p:nvPicPr>
          <p:cNvPr id="7" name="Picture 18" descr="GEL Curve Arrow MS-red"/>
          <p:cNvPicPr>
            <a:picLocks noChangeAspect="1" noChangeArrowheads="1"/>
          </p:cNvPicPr>
          <p:nvPr/>
        </p:nvPicPr>
        <p:blipFill>
          <a:blip r:embed="rId8"/>
          <a:srcRect/>
          <a:stretch>
            <a:fillRect/>
          </a:stretch>
        </p:blipFill>
        <p:spPr bwMode="auto">
          <a:xfrm rot="690145">
            <a:off x="6756923" y="2536342"/>
            <a:ext cx="1918348" cy="1073101"/>
          </a:xfrm>
          <a:prstGeom prst="rect">
            <a:avLst/>
          </a:prstGeom>
          <a:noFill/>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553998"/>
          </a:xfrm>
        </p:spPr>
        <p:txBody>
          <a:bodyPr/>
          <a:lstStyle/>
          <a:p>
            <a:r>
              <a:rPr lang="en-US" sz="4000" dirty="0" smtClean="0"/>
              <a:t>Simple For User, Complex Underneath</a:t>
            </a:r>
            <a:endParaRPr lang="en-US" sz="4000" dirty="0"/>
          </a:p>
        </p:txBody>
      </p:sp>
      <p:sp>
        <p:nvSpPr>
          <p:cNvPr id="3" name="Content Placeholder 2"/>
          <p:cNvSpPr>
            <a:spLocks noGrp="1"/>
          </p:cNvSpPr>
          <p:nvPr>
            <p:ph idx="1"/>
          </p:nvPr>
        </p:nvSpPr>
        <p:spPr>
          <a:xfrm>
            <a:off x="381000" y="1417638"/>
            <a:ext cx="8380412" cy="4687437"/>
          </a:xfrm>
        </p:spPr>
        <p:txBody>
          <a:bodyPr/>
          <a:lstStyle/>
          <a:p>
            <a:r>
              <a:rPr lang="en-US" sz="2000" dirty="0" smtClean="0"/>
              <a:t>User doesn't even have to think about </a:t>
            </a:r>
            <a:r>
              <a:rPr lang="en-US" sz="2000" dirty="0" err="1" smtClean="0"/>
              <a:t>transcode</a:t>
            </a:r>
            <a:endParaRPr lang="en-US" sz="2000" dirty="0" smtClean="0"/>
          </a:p>
          <a:p>
            <a:pPr lvl="1"/>
            <a:r>
              <a:rPr lang="en-US" sz="1800" dirty="0" smtClean="0"/>
              <a:t>The whole process just looks like a drag and drop file copy</a:t>
            </a:r>
          </a:p>
          <a:p>
            <a:r>
              <a:rPr lang="en-US" sz="2000" dirty="0" smtClean="0"/>
              <a:t>Topology of Media Foundation building blocks underneath that…</a:t>
            </a:r>
          </a:p>
          <a:p>
            <a:pPr lvl="1"/>
            <a:r>
              <a:rPr lang="en-US" sz="1800" dirty="0" smtClean="0"/>
              <a:t>Reads the source such as a recorded HDTV file</a:t>
            </a:r>
          </a:p>
          <a:p>
            <a:pPr lvl="1"/>
            <a:r>
              <a:rPr lang="en-US" sz="1800" dirty="0" smtClean="0"/>
              <a:t>Decodes using </a:t>
            </a:r>
            <a:r>
              <a:rPr lang="en-US" sz="1800" dirty="0" err="1" smtClean="0"/>
              <a:t>eg</a:t>
            </a:r>
            <a:r>
              <a:rPr lang="en-US" sz="1800" dirty="0" smtClean="0"/>
              <a:t> an MPEG2 decoder</a:t>
            </a:r>
          </a:p>
          <a:p>
            <a:pPr lvl="1"/>
            <a:r>
              <a:rPr lang="en-US" sz="1800" dirty="0" smtClean="0"/>
              <a:t>Processes it to get it into the resolution that the </a:t>
            </a:r>
            <a:br>
              <a:rPr lang="en-US" sz="1800" dirty="0" smtClean="0"/>
            </a:br>
            <a:r>
              <a:rPr lang="en-US" sz="1800" dirty="0" smtClean="0"/>
              <a:t>portable player needs</a:t>
            </a:r>
          </a:p>
          <a:p>
            <a:pPr lvl="1"/>
            <a:r>
              <a:rPr lang="en-US" sz="1800" dirty="0" smtClean="0"/>
              <a:t>Encodes it using the codec that the portable player </a:t>
            </a:r>
            <a:br>
              <a:rPr lang="en-US" sz="1800" dirty="0" smtClean="0"/>
            </a:br>
            <a:r>
              <a:rPr lang="en-US" sz="1800" dirty="0" smtClean="0"/>
              <a:t>supports, </a:t>
            </a:r>
            <a:r>
              <a:rPr lang="en-US" sz="1800" dirty="0" err="1" smtClean="0"/>
              <a:t>eg</a:t>
            </a:r>
            <a:r>
              <a:rPr lang="en-US" sz="1800" dirty="0" smtClean="0"/>
              <a:t> H.264/AAC in MP4 container</a:t>
            </a:r>
          </a:p>
          <a:p>
            <a:r>
              <a:rPr lang="en-US" sz="2000" dirty="0" smtClean="0"/>
              <a:t>Only problem is that it takes a while to do all this processing if doing it on the CPU</a:t>
            </a:r>
          </a:p>
          <a:p>
            <a:pPr lvl="1"/>
            <a:r>
              <a:rPr lang="en-US" sz="1800" dirty="0" smtClean="0"/>
              <a:t>But we have hardware encode support to solve this</a:t>
            </a:r>
          </a:p>
          <a:p>
            <a:endParaRPr lang="en-US" sz="2000"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dirty="0" smtClean="0"/>
              <a:t>New Inbox MF Encode Detail</a:t>
            </a:r>
            <a:br>
              <a:rPr lang="en-US" dirty="0" smtClean="0"/>
            </a:br>
            <a:r>
              <a:rPr lang="en-US" sz="3600" dirty="0" smtClean="0"/>
              <a:t>Additions relative to Vista Inbox Encoders</a:t>
            </a:r>
            <a:endParaRPr lang="en-US" dirty="0"/>
          </a:p>
        </p:txBody>
      </p:sp>
      <p:graphicFrame>
        <p:nvGraphicFramePr>
          <p:cNvPr id="3" name="Table 2"/>
          <p:cNvGraphicFramePr>
            <a:graphicFrameLocks noGrp="1"/>
          </p:cNvGraphicFramePr>
          <p:nvPr/>
        </p:nvGraphicFramePr>
        <p:xfrm>
          <a:off x="792479" y="1901825"/>
          <a:ext cx="7543801" cy="1371600"/>
        </p:xfrm>
        <a:graphic>
          <a:graphicData uri="http://schemas.openxmlformats.org/drawingml/2006/table">
            <a:tbl>
              <a:tblPr firstRow="1" bandRow="1">
                <a:tableStyleId>{21E4AEA4-8DFA-4A89-87EB-49C32662AFE0}</a:tableStyleId>
              </a:tblPr>
              <a:tblGrid>
                <a:gridCol w="1487967"/>
                <a:gridCol w="1451960"/>
                <a:gridCol w="1451960"/>
                <a:gridCol w="1575957"/>
                <a:gridCol w="1575957"/>
              </a:tblGrid>
              <a:tr h="370840">
                <a:tc>
                  <a:txBody>
                    <a:bodyPr/>
                    <a:lstStyle/>
                    <a:p>
                      <a:r>
                        <a:rPr lang="en-US" sz="1200" dirty="0" smtClean="0">
                          <a:latin typeface="Trebuchet MS" pitchFamily="34" charset="0"/>
                        </a:rPr>
                        <a:t>Generic Format Name</a:t>
                      </a:r>
                      <a:endParaRPr lang="en-US" sz="1200" dirty="0">
                        <a:latin typeface="Trebuchet MS" pitchFamily="34" charset="0"/>
                      </a:endParaRPr>
                    </a:p>
                  </a:txBody>
                  <a:tcPr/>
                </a:tc>
                <a:tc>
                  <a:txBody>
                    <a:bodyPr/>
                    <a:lstStyle/>
                    <a:p>
                      <a:r>
                        <a:rPr lang="en-US" sz="1200" dirty="0" smtClean="0">
                          <a:latin typeface="Trebuchet MS" pitchFamily="34" charset="0"/>
                        </a:rPr>
                        <a:t>File Extensions</a:t>
                      </a:r>
                      <a:endParaRPr lang="en-US" sz="1200" dirty="0">
                        <a:latin typeface="Trebuchet MS" pitchFamily="34" charset="0"/>
                      </a:endParaRPr>
                    </a:p>
                  </a:txBody>
                  <a:tcPr/>
                </a:tc>
                <a:tc>
                  <a:txBody>
                    <a:bodyPr/>
                    <a:lstStyle/>
                    <a:p>
                      <a:r>
                        <a:rPr lang="en-US" sz="1200" dirty="0" smtClean="0">
                          <a:latin typeface="Trebuchet MS" pitchFamily="34" charset="0"/>
                        </a:rPr>
                        <a:t>Container</a:t>
                      </a:r>
                      <a:endParaRPr lang="en-US" sz="1200" dirty="0">
                        <a:latin typeface="Trebuchet MS" pitchFamily="34" charset="0"/>
                      </a:endParaRPr>
                    </a:p>
                  </a:txBody>
                  <a:tcPr/>
                </a:tc>
                <a:tc>
                  <a:txBody>
                    <a:bodyPr/>
                    <a:lstStyle/>
                    <a:p>
                      <a:r>
                        <a:rPr lang="en-US" sz="1200" dirty="0" smtClean="0">
                          <a:latin typeface="Trebuchet MS" pitchFamily="34" charset="0"/>
                        </a:rPr>
                        <a:t>Video </a:t>
                      </a:r>
                      <a:r>
                        <a:rPr lang="en-US" sz="1200" dirty="0" err="1" smtClean="0">
                          <a:latin typeface="Trebuchet MS" pitchFamily="34" charset="0"/>
                        </a:rPr>
                        <a:t>Codecs</a:t>
                      </a:r>
                      <a:endParaRPr lang="en-US" sz="1200" dirty="0">
                        <a:latin typeface="Trebuchet MS" pitchFamily="34" charset="0"/>
                      </a:endParaRPr>
                    </a:p>
                  </a:txBody>
                  <a:tcPr/>
                </a:tc>
                <a:tc>
                  <a:txBody>
                    <a:bodyPr/>
                    <a:lstStyle/>
                    <a:p>
                      <a:r>
                        <a:rPr lang="en-US" sz="1200" dirty="0" smtClean="0">
                          <a:latin typeface="Trebuchet MS" pitchFamily="34" charset="0"/>
                        </a:rPr>
                        <a:t>Audio </a:t>
                      </a:r>
                      <a:r>
                        <a:rPr lang="en-US" sz="1200" dirty="0" err="1" smtClean="0">
                          <a:latin typeface="Trebuchet MS" pitchFamily="34" charset="0"/>
                        </a:rPr>
                        <a:t>Codecs</a:t>
                      </a:r>
                      <a:endParaRPr lang="en-US" sz="1200" dirty="0">
                        <a:latin typeface="Trebuchet MS" pitchFamily="34" charset="0"/>
                      </a:endParaRPr>
                    </a:p>
                  </a:txBody>
                  <a:tcPr/>
                </a:tc>
              </a:tr>
              <a:tr h="370840">
                <a:tc>
                  <a:txBody>
                    <a:bodyPr/>
                    <a:lstStyle/>
                    <a:p>
                      <a:r>
                        <a:rPr lang="en-US" sz="1200" dirty="0" smtClean="0">
                          <a:latin typeface="Trebuchet MS" pitchFamily="34" charset="0"/>
                        </a:rPr>
                        <a:t>MPEG-4</a:t>
                      </a:r>
                      <a:endParaRPr lang="en-US" sz="1200" dirty="0">
                        <a:latin typeface="Trebuchet MS" pitchFamily="34" charset="0"/>
                      </a:endParaRPr>
                    </a:p>
                  </a:txBody>
                  <a:tcPr/>
                </a:tc>
                <a:tc>
                  <a:txBody>
                    <a:bodyPr/>
                    <a:lstStyle/>
                    <a:p>
                      <a:r>
                        <a:rPr lang="en-US" sz="1200" dirty="0" smtClean="0">
                          <a:latin typeface="Trebuchet MS" pitchFamily="34" charset="0"/>
                        </a:rPr>
                        <a:t>.mp4 (A, V, A+V)</a:t>
                      </a:r>
                    </a:p>
                    <a:p>
                      <a:r>
                        <a:rPr lang="en-US" sz="1200" dirty="0" smtClean="0">
                          <a:latin typeface="Trebuchet MS" pitchFamily="34" charset="0"/>
                        </a:rPr>
                        <a:t>.m4a</a:t>
                      </a:r>
                      <a:r>
                        <a:rPr lang="en-US" sz="1200" baseline="0" dirty="0" smtClean="0">
                          <a:latin typeface="Trebuchet MS" pitchFamily="34" charset="0"/>
                        </a:rPr>
                        <a:t> (A)</a:t>
                      </a:r>
                      <a:endParaRPr lang="en-US" sz="1200" dirty="0">
                        <a:latin typeface="Trebuchet MS" pitchFamily="34" charset="0"/>
                      </a:endParaRPr>
                    </a:p>
                  </a:txBody>
                  <a:tcPr/>
                </a:tc>
                <a:tc>
                  <a:txBody>
                    <a:bodyPr/>
                    <a:lstStyle/>
                    <a:p>
                      <a:r>
                        <a:rPr lang="en-US" sz="1200" dirty="0" smtClean="0">
                          <a:latin typeface="Trebuchet MS" pitchFamily="34" charset="0"/>
                        </a:rPr>
                        <a:t>ISO MPEG-4</a:t>
                      </a:r>
                      <a:endParaRPr lang="en-US" sz="1200" dirty="0">
                        <a:latin typeface="Trebuchet MS" pitchFamily="34" charset="0"/>
                      </a:endParaRPr>
                    </a:p>
                  </a:txBody>
                  <a:tcPr/>
                </a:tc>
                <a:tc>
                  <a:txBody>
                    <a:bodyPr/>
                    <a:lstStyle/>
                    <a:p>
                      <a:r>
                        <a:rPr lang="en-US" sz="1200" dirty="0" smtClean="0">
                          <a:latin typeface="Trebuchet MS" pitchFamily="34" charset="0"/>
                        </a:rPr>
                        <a:t>H.264</a:t>
                      </a:r>
                      <a:r>
                        <a:rPr lang="en-US" sz="1200" baseline="0" dirty="0" smtClean="0">
                          <a:latin typeface="Trebuchet MS" pitchFamily="34" charset="0"/>
                        </a:rPr>
                        <a:t> Baseline</a:t>
                      </a:r>
                      <a:endParaRPr lang="en-US" sz="1200" dirty="0">
                        <a:latin typeface="Trebuchet MS" pitchFamily="34" charset="0"/>
                      </a:endParaRPr>
                    </a:p>
                  </a:txBody>
                  <a:tcPr/>
                </a:tc>
                <a:tc>
                  <a:txBody>
                    <a:bodyPr/>
                    <a:lstStyle/>
                    <a:p>
                      <a:r>
                        <a:rPr lang="en-US" sz="1200" dirty="0" smtClean="0">
                          <a:latin typeface="Trebuchet MS" pitchFamily="34" charset="0"/>
                        </a:rPr>
                        <a:t>AAC-LC</a:t>
                      </a:r>
                      <a:endParaRPr lang="en-US" sz="1200" dirty="0">
                        <a:latin typeface="Trebuchet MS" pitchFamily="34" charset="0"/>
                      </a:endParaRPr>
                    </a:p>
                  </a:txBody>
                  <a:tcPr/>
                </a:tc>
              </a:tr>
              <a:tr h="370840">
                <a:tc>
                  <a:txBody>
                    <a:bodyPr/>
                    <a:lstStyle/>
                    <a:p>
                      <a:r>
                        <a:rPr lang="en-US" sz="1200" dirty="0" smtClean="0">
                          <a:latin typeface="Trebuchet MS" pitchFamily="34" charset="0"/>
                        </a:rPr>
                        <a:t>3GPP/3GPP2</a:t>
                      </a:r>
                      <a:endParaRPr lang="en-US" sz="1200" dirty="0">
                        <a:latin typeface="Trebuchet MS" pitchFamily="34" charset="0"/>
                      </a:endParaRPr>
                    </a:p>
                  </a:txBody>
                  <a:tcPr/>
                </a:tc>
                <a:tc>
                  <a:txBody>
                    <a:bodyPr/>
                    <a:lstStyle/>
                    <a:p>
                      <a:r>
                        <a:rPr lang="en-US" sz="1200" dirty="0" smtClean="0">
                          <a:latin typeface="Trebuchet MS" pitchFamily="34" charset="0"/>
                        </a:rPr>
                        <a:t>.3gp, .3g2</a:t>
                      </a:r>
                      <a:r>
                        <a:rPr lang="en-US" sz="1200" baseline="0" dirty="0" smtClean="0">
                          <a:latin typeface="Trebuchet MS" pitchFamily="34" charset="0"/>
                        </a:rPr>
                        <a:t>          (A, V, A+V)</a:t>
                      </a:r>
                      <a:endParaRPr lang="en-US" sz="1200" dirty="0">
                        <a:latin typeface="Trebuchet MS" pitchFamily="34" charset="0"/>
                      </a:endParaRPr>
                    </a:p>
                  </a:txBody>
                  <a:tcPr/>
                </a:tc>
                <a:tc>
                  <a:txBody>
                    <a:bodyPr/>
                    <a:lstStyle/>
                    <a:p>
                      <a:r>
                        <a:rPr lang="en-US" sz="1200" dirty="0" smtClean="0">
                          <a:latin typeface="Trebuchet MS" pitchFamily="34" charset="0"/>
                        </a:rPr>
                        <a:t>3GP</a:t>
                      </a:r>
                      <a:endParaRPr lang="en-US" sz="1200" dirty="0">
                        <a:latin typeface="Trebuchet MS" pitchFamily="34" charset="0"/>
                      </a:endParaRPr>
                    </a:p>
                  </a:txBody>
                  <a:tcPr/>
                </a:tc>
                <a:tc>
                  <a:txBody>
                    <a:bodyPr/>
                    <a:lstStyle/>
                    <a:p>
                      <a:r>
                        <a:rPr lang="en-US" sz="1200" dirty="0" smtClean="0">
                          <a:latin typeface="Trebuchet MS" pitchFamily="34" charset="0"/>
                        </a:rPr>
                        <a:t>H.264</a:t>
                      </a:r>
                      <a:r>
                        <a:rPr lang="en-US" sz="1200" baseline="0" dirty="0" smtClean="0">
                          <a:latin typeface="Trebuchet MS" pitchFamily="34" charset="0"/>
                        </a:rPr>
                        <a:t> Baseline</a:t>
                      </a:r>
                      <a:endParaRPr lang="en-US" sz="1200" dirty="0">
                        <a:latin typeface="Trebuchet MS" pitchFamily="34" charset="0"/>
                      </a:endParaRPr>
                    </a:p>
                  </a:txBody>
                  <a:tcPr/>
                </a:tc>
                <a:tc>
                  <a:txBody>
                    <a:bodyPr/>
                    <a:lstStyle/>
                    <a:p>
                      <a:r>
                        <a:rPr lang="en-US" sz="1200" dirty="0" smtClean="0">
                          <a:latin typeface="Trebuchet MS" pitchFamily="34" charset="0"/>
                        </a:rPr>
                        <a:t>AAC-LC</a:t>
                      </a:r>
                      <a:endParaRPr lang="en-US" sz="1200" dirty="0">
                        <a:latin typeface="Trebuchet MS" pitchFamily="34" charset="0"/>
                      </a:endParaRPr>
                    </a:p>
                  </a:txBody>
                  <a:tcPr/>
                </a:tc>
              </a:tr>
            </a:tbl>
          </a:graphicData>
        </a:graphic>
      </p:graphicFrame>
      <p:sp>
        <p:nvSpPr>
          <p:cNvPr id="8" name="Content Placeholder 2"/>
          <p:cNvSpPr>
            <a:spLocks noGrp="1"/>
          </p:cNvSpPr>
          <p:nvPr>
            <p:ph idx="1"/>
          </p:nvPr>
        </p:nvSpPr>
        <p:spPr>
          <a:xfrm>
            <a:off x="731838" y="3429000"/>
            <a:ext cx="8031162" cy="2382704"/>
          </a:xfrm>
        </p:spPr>
        <p:txBody>
          <a:bodyPr/>
          <a:lstStyle/>
          <a:p>
            <a:r>
              <a:rPr lang="en-US" sz="2000" dirty="0" smtClean="0"/>
              <a:t> H.264</a:t>
            </a:r>
          </a:p>
          <a:p>
            <a:pPr lvl="1"/>
            <a:r>
              <a:rPr lang="en-US" sz="1400" dirty="0" smtClean="0"/>
              <a:t>Baseline profile level 3 with 1-pass CBR</a:t>
            </a:r>
          </a:p>
          <a:p>
            <a:pPr lvl="1"/>
            <a:r>
              <a:rPr lang="en-US" sz="1400" dirty="0" smtClean="0"/>
              <a:t>Bit rate up to 1.5Mbps</a:t>
            </a:r>
          </a:p>
          <a:p>
            <a:pPr lvl="1"/>
            <a:r>
              <a:rPr lang="en-US" sz="1400" dirty="0" smtClean="0"/>
              <a:t>Maximum size:  640 x 480, maximum frame rate: 30fps</a:t>
            </a:r>
          </a:p>
          <a:p>
            <a:r>
              <a:rPr lang="en-US" sz="2000" dirty="0" smtClean="0"/>
              <a:t> AAC</a:t>
            </a:r>
          </a:p>
          <a:p>
            <a:pPr lvl="1"/>
            <a:r>
              <a:rPr lang="en-US" sz="1400" dirty="0" smtClean="0"/>
              <a:t>LC stereo with 44.1 or 48KHz sample rate</a:t>
            </a:r>
          </a:p>
          <a:p>
            <a:pPr lvl="1"/>
            <a:r>
              <a:rPr lang="en-US" sz="1400" dirty="0" smtClean="0"/>
              <a:t>96, 128, 160, or 192KHz bit rate</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Hardware Transcode</a:t>
            </a:r>
            <a:endParaRPr lang="en-US" dirty="0"/>
          </a:p>
        </p:txBody>
      </p:sp>
      <p:sp>
        <p:nvSpPr>
          <p:cNvPr id="3" name="Content Placeholder 2"/>
          <p:cNvSpPr>
            <a:spLocks noGrp="1"/>
          </p:cNvSpPr>
          <p:nvPr>
            <p:ph idx="1"/>
          </p:nvPr>
        </p:nvSpPr>
        <p:spPr>
          <a:xfrm>
            <a:off x="382588" y="1414464"/>
            <a:ext cx="8380412" cy="3980064"/>
          </a:xfrm>
        </p:spPr>
        <p:txBody>
          <a:bodyPr/>
          <a:lstStyle/>
          <a:p>
            <a:r>
              <a:rPr lang="en-US" sz="1600" dirty="0" smtClean="0"/>
              <a:t>Lots of processing needed to </a:t>
            </a:r>
            <a:r>
              <a:rPr lang="en-US" sz="1600" dirty="0" err="1" smtClean="0"/>
              <a:t>transcode</a:t>
            </a:r>
            <a:r>
              <a:rPr lang="en-US" sz="1600" dirty="0" smtClean="0"/>
              <a:t> a file</a:t>
            </a:r>
          </a:p>
          <a:p>
            <a:pPr lvl="1"/>
            <a:r>
              <a:rPr lang="en-US" sz="1400" dirty="0" err="1" smtClean="0"/>
              <a:t>Transcoding</a:t>
            </a:r>
            <a:r>
              <a:rPr lang="en-US" sz="1400" dirty="0" smtClean="0"/>
              <a:t> a whole movie using software based processing can take a </a:t>
            </a:r>
            <a:br>
              <a:rPr lang="en-US" sz="1400" dirty="0" smtClean="0"/>
            </a:br>
            <a:r>
              <a:rPr lang="en-US" sz="1400" dirty="0" smtClean="0"/>
              <a:t>couple of hours, even on a very fast processor</a:t>
            </a:r>
          </a:p>
          <a:p>
            <a:pPr lvl="1"/>
            <a:r>
              <a:rPr lang="en-US" sz="1400" dirty="0" smtClean="0"/>
              <a:t>Taking a long time to process is incompatible with the desire to hide all the </a:t>
            </a:r>
            <a:r>
              <a:rPr lang="en-US" sz="1400" dirty="0" err="1" smtClean="0"/>
              <a:t>transcode</a:t>
            </a:r>
            <a:r>
              <a:rPr lang="en-US" sz="1400" dirty="0" smtClean="0"/>
              <a:t> rigmarole from the user</a:t>
            </a:r>
          </a:p>
          <a:p>
            <a:r>
              <a:rPr lang="en-US" sz="1600" dirty="0" smtClean="0"/>
              <a:t>New class of chips coming along that provide hardware </a:t>
            </a:r>
            <a:r>
              <a:rPr lang="en-US" sz="1600" dirty="0" err="1" smtClean="0"/>
              <a:t>codecs</a:t>
            </a:r>
            <a:endParaRPr lang="en-US" sz="1600" dirty="0" smtClean="0"/>
          </a:p>
          <a:p>
            <a:pPr lvl="1"/>
            <a:r>
              <a:rPr lang="en-US" sz="1400" dirty="0" smtClean="0"/>
              <a:t>These chips provide high speed </a:t>
            </a:r>
            <a:r>
              <a:rPr lang="en-US" sz="1400" dirty="0" err="1" smtClean="0"/>
              <a:t>transcoding</a:t>
            </a:r>
            <a:r>
              <a:rPr lang="en-US" sz="1400" dirty="0" smtClean="0"/>
              <a:t>, </a:t>
            </a:r>
            <a:r>
              <a:rPr lang="en-US" sz="1400" dirty="0" err="1" smtClean="0"/>
              <a:t>ie</a:t>
            </a:r>
            <a:r>
              <a:rPr lang="en-US" sz="1400" dirty="0" smtClean="0"/>
              <a:t> hardware decoding of the input format,</a:t>
            </a:r>
            <a:br>
              <a:rPr lang="en-US" sz="1400" dirty="0" smtClean="0"/>
            </a:br>
            <a:r>
              <a:rPr lang="en-US" sz="1400" dirty="0" smtClean="0"/>
              <a:t>and hardware scaling, and hardware encoding to a different output format</a:t>
            </a:r>
          </a:p>
          <a:p>
            <a:pPr lvl="1"/>
            <a:r>
              <a:rPr lang="en-US" sz="1400" dirty="0" smtClean="0"/>
              <a:t>Also additional features to allow ISVs to provide better </a:t>
            </a:r>
            <a:r>
              <a:rPr lang="en-US" sz="1400" dirty="0" err="1" smtClean="0"/>
              <a:t>Blu</a:t>
            </a:r>
            <a:r>
              <a:rPr lang="en-US" sz="1400" dirty="0" smtClean="0"/>
              <a:t>-ray player apps</a:t>
            </a:r>
          </a:p>
          <a:p>
            <a:r>
              <a:rPr lang="en-US" sz="1600" dirty="0" smtClean="0"/>
              <a:t>Various companies will be launching Hardware Codec chips</a:t>
            </a:r>
          </a:p>
          <a:p>
            <a:r>
              <a:rPr lang="en-US" sz="1600" dirty="0" smtClean="0"/>
              <a:t>These chips will be packaged as </a:t>
            </a:r>
            <a:r>
              <a:rPr lang="en-US" sz="1600" dirty="0" err="1" smtClean="0"/>
              <a:t>plugin</a:t>
            </a:r>
            <a:r>
              <a:rPr lang="en-US" sz="1600" dirty="0" smtClean="0"/>
              <a:t> modules</a:t>
            </a:r>
          </a:p>
          <a:p>
            <a:pPr lvl="1"/>
            <a:r>
              <a:rPr lang="en-US" sz="1400" dirty="0" smtClean="0"/>
              <a:t>Chips will also go onto motherboards</a:t>
            </a:r>
          </a:p>
          <a:p>
            <a:r>
              <a:rPr lang="en-US" sz="1600" dirty="0" smtClean="0"/>
              <a:t>Even better is to make it a standard motherboard chipset feature</a:t>
            </a:r>
            <a:endParaRPr lang="en-US" sz="1600" dirty="0"/>
          </a:p>
        </p:txBody>
      </p:sp>
      <p:pic>
        <p:nvPicPr>
          <p:cNvPr id="11266" name="Picture 2" descr="http://windows/wex/dnm/media/dogfood/images/Lazer2.0_Image_v01.jpg"/>
          <p:cNvPicPr>
            <a:picLocks noChangeAspect="1" noChangeArrowheads="1"/>
          </p:cNvPicPr>
          <p:nvPr/>
        </p:nvPicPr>
        <p:blipFill>
          <a:blip r:embed="rId3" cstate="print"/>
          <a:srcRect/>
          <a:stretch>
            <a:fillRect/>
          </a:stretch>
        </p:blipFill>
        <p:spPr bwMode="auto">
          <a:xfrm>
            <a:off x="7019561" y="4620024"/>
            <a:ext cx="721649" cy="7555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267" name="Picture 3"/>
          <p:cNvPicPr>
            <a:picLocks noChangeAspect="1" noChangeArrowheads="1"/>
          </p:cNvPicPr>
          <p:nvPr/>
        </p:nvPicPr>
        <p:blipFill>
          <a:blip r:embed="rId4" cstate="print"/>
          <a:srcRect/>
          <a:stretch>
            <a:fillRect/>
          </a:stretch>
        </p:blipFill>
        <p:spPr bwMode="auto">
          <a:xfrm>
            <a:off x="6026484" y="5465139"/>
            <a:ext cx="850832" cy="8253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55" descr="vpn1411_tops-200x20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886548" y="3669675"/>
            <a:ext cx="876452" cy="8764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p:cNvPicPr>
            <a:picLocks noChangeAspect="1" noChangeArrowheads="1"/>
          </p:cNvPicPr>
          <p:nvPr/>
        </p:nvPicPr>
        <p:blipFill>
          <a:blip r:embed="rId6" cstate="print">
            <a:clrChange>
              <a:clrFrom>
                <a:srgbClr val="7F0037"/>
              </a:clrFrom>
              <a:clrTo>
                <a:srgbClr val="7F0037">
                  <a:alpha val="0"/>
                </a:srgbClr>
              </a:clrTo>
            </a:clrChange>
          </a:blip>
          <a:srcRect/>
          <a:stretch>
            <a:fillRect/>
          </a:stretch>
        </p:blipFill>
        <p:spPr bwMode="auto">
          <a:xfrm>
            <a:off x="4184514" y="5601442"/>
            <a:ext cx="789574" cy="5527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2"/>
          <p:cNvPicPr>
            <a:picLocks noChangeAspect="1" noChangeArrowheads="1"/>
          </p:cNvPicPr>
          <p:nvPr/>
        </p:nvPicPr>
        <p:blipFill>
          <a:blip r:embed="rId7" cstate="print">
            <a:clrChange>
              <a:clrFrom>
                <a:srgbClr val="7F0037"/>
              </a:clrFrom>
              <a:clrTo>
                <a:srgbClr val="7F0037">
                  <a:alpha val="0"/>
                </a:srgbClr>
              </a:clrTo>
            </a:clrChange>
          </a:blip>
          <a:srcRect/>
          <a:stretch>
            <a:fillRect/>
          </a:stretch>
        </p:blipFill>
        <p:spPr bwMode="auto">
          <a:xfrm>
            <a:off x="2315843" y="5625069"/>
            <a:ext cx="840078" cy="5054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IHV Supplied MFTs</a:t>
            </a:r>
            <a:endParaRPr lang="en-US" dirty="0"/>
          </a:p>
        </p:txBody>
      </p:sp>
      <p:sp>
        <p:nvSpPr>
          <p:cNvPr id="3" name="Content Placeholder 2"/>
          <p:cNvSpPr>
            <a:spLocks noGrp="1"/>
          </p:cNvSpPr>
          <p:nvPr>
            <p:ph idx="1"/>
          </p:nvPr>
        </p:nvSpPr>
        <p:spPr>
          <a:xfrm>
            <a:off x="382588" y="1414464"/>
            <a:ext cx="8380412" cy="4674613"/>
          </a:xfrm>
        </p:spPr>
        <p:txBody>
          <a:bodyPr/>
          <a:lstStyle/>
          <a:p>
            <a:r>
              <a:rPr lang="en-US" sz="2000" dirty="0" smtClean="0"/>
              <a:t>AV-Stream is the preferred way</a:t>
            </a:r>
          </a:p>
          <a:p>
            <a:pPr lvl="1"/>
            <a:r>
              <a:rPr lang="en-US" sz="1800" dirty="0" smtClean="0"/>
              <a:t>It’s the easiest way, but not the only way</a:t>
            </a:r>
          </a:p>
          <a:p>
            <a:r>
              <a:rPr lang="en-US" sz="2000" dirty="0" smtClean="0"/>
              <a:t>Or third parties can produce their own MFT and use a private interface to communicate with their hardware</a:t>
            </a:r>
          </a:p>
          <a:p>
            <a:pPr lvl="1"/>
            <a:r>
              <a:rPr lang="en-US" sz="1800" dirty="0" smtClean="0"/>
              <a:t>Conform to the MFT input/output interfaces so that it looks like a software decoder or encoder</a:t>
            </a:r>
          </a:p>
          <a:p>
            <a:pPr lvl="1"/>
            <a:r>
              <a:rPr lang="en-US" sz="1800" dirty="0" smtClean="0"/>
              <a:t>Expose decode and encode as separate MFTs</a:t>
            </a:r>
          </a:p>
          <a:p>
            <a:r>
              <a:rPr lang="en-US" sz="2000" dirty="0" smtClean="0"/>
              <a:t>Codec certification for hardware accelerated MFTs will provide mechanism for topology builder to choose them</a:t>
            </a:r>
          </a:p>
          <a:p>
            <a:pPr lvl="1"/>
            <a:r>
              <a:rPr lang="en-US" sz="1800" dirty="0" smtClean="0"/>
              <a:t>Provides robust way to know supplier and know it really is hardware</a:t>
            </a:r>
          </a:p>
          <a:p>
            <a:pPr lvl="1"/>
            <a:r>
              <a:rPr lang="en-US" sz="1800" dirty="0" smtClean="0"/>
              <a:t>Tied to new robust merit scheme</a:t>
            </a:r>
          </a:p>
          <a:p>
            <a:pPr lvl="1"/>
            <a:r>
              <a:rPr lang="en-US" sz="1800" dirty="0" smtClean="0"/>
              <a:t>Uses PVP-OPM-like embedded challenge certificate</a:t>
            </a:r>
          </a:p>
          <a:p>
            <a:pPr lvl="1"/>
            <a:r>
              <a:rPr lang="en-US" sz="1800" dirty="0" smtClean="0"/>
              <a:t>Best to store certificate in hardware, but can be obfuscated in driver</a:t>
            </a:r>
            <a:endParaRPr lang="en-US" sz="1800" dirty="0"/>
          </a:p>
        </p:txBody>
      </p:sp>
      <p:grpSp>
        <p:nvGrpSpPr>
          <p:cNvPr id="4" name="Group 8"/>
          <p:cNvGrpSpPr/>
          <p:nvPr/>
        </p:nvGrpSpPr>
        <p:grpSpPr>
          <a:xfrm>
            <a:off x="8329729" y="5484426"/>
            <a:ext cx="439344" cy="617456"/>
            <a:chOff x="8563646" y="5335571"/>
            <a:chExt cx="439344" cy="617456"/>
          </a:xfrm>
        </p:grpSpPr>
        <p:pic>
          <p:nvPicPr>
            <p:cNvPr id="5" name="Picture 70"/>
            <p:cNvPicPr>
              <a:picLocks noChangeAspect="1" noChangeArrowheads="1"/>
            </p:cNvPicPr>
            <p:nvPr/>
          </p:nvPicPr>
          <p:blipFill>
            <a:blip r:embed="rId3" cstate="print">
              <a:clrChange>
                <a:clrFrom>
                  <a:srgbClr val="602060"/>
                </a:clrFrom>
                <a:clrTo>
                  <a:srgbClr val="602060">
                    <a:alpha val="0"/>
                  </a:srgbClr>
                </a:clrTo>
              </a:clrChange>
            </a:blip>
            <a:srcRect/>
            <a:stretch>
              <a:fillRect/>
            </a:stretch>
          </p:blipFill>
          <p:spPr bwMode="auto">
            <a:xfrm>
              <a:off x="8563646" y="5335571"/>
              <a:ext cx="439344" cy="617456"/>
            </a:xfrm>
            <a:prstGeom prst="rect">
              <a:avLst/>
            </a:prstGeom>
            <a:noFill/>
            <a:ln w="3175" algn="ctr">
              <a:noFill/>
              <a:miter lim="800000"/>
              <a:headEnd/>
              <a:tailEnd/>
            </a:ln>
            <a:effectLst>
              <a:outerShdw dist="107763" dir="2700000" algn="ctr" rotWithShape="0">
                <a:schemeClr val="bg2">
                  <a:alpha val="50000"/>
                </a:schemeClr>
              </a:outerShdw>
            </a:effectLst>
          </p:spPr>
        </p:pic>
        <p:sp>
          <p:nvSpPr>
            <p:cNvPr id="7" name="TextBox 6"/>
            <p:cNvSpPr txBox="1"/>
            <p:nvPr/>
          </p:nvSpPr>
          <p:spPr>
            <a:xfrm>
              <a:off x="8616100" y="5382704"/>
              <a:ext cx="320512" cy="338554"/>
            </a:xfrm>
            <a:prstGeom prst="rect">
              <a:avLst/>
            </a:prstGeom>
            <a:noFill/>
          </p:spPr>
          <p:txBody>
            <a:bodyPr wrap="square" rtlCol="0">
              <a:spAutoFit/>
            </a:bodyPr>
            <a:lstStyle/>
            <a:p>
              <a:r>
                <a:rPr lang="en-US" sz="1600" dirty="0" smtClean="0">
                  <a:solidFill>
                    <a:schemeClr val="tx1"/>
                  </a:solidFill>
                  <a:effectLst>
                    <a:outerShdw blurRad="38100" dist="38100" dir="2700000" algn="tl">
                      <a:srgbClr val="000000">
                        <a:alpha val="43137"/>
                      </a:srgbClr>
                    </a:outerShdw>
                  </a:effectLst>
                  <a:latin typeface="Trebuchet MS" pitchFamily="34" charset="0"/>
                </a:rPr>
                <a:t>8</a:t>
              </a:r>
            </a:p>
          </p:txBody>
        </p:sp>
      </p:grpSp>
      <p:pic>
        <p:nvPicPr>
          <p:cNvPr id="8" name="Picture 19"/>
          <p:cNvPicPr>
            <a:picLocks noChangeAspect="1" noChangeArrowheads="1"/>
          </p:cNvPicPr>
          <p:nvPr/>
        </p:nvPicPr>
        <p:blipFill>
          <a:blip r:embed="rId4">
            <a:clrChange>
              <a:clrFrom>
                <a:srgbClr val="800080"/>
              </a:clrFrom>
              <a:clrTo>
                <a:srgbClr val="800080">
                  <a:alpha val="0"/>
                </a:srgbClr>
              </a:clrTo>
            </a:clrChange>
          </a:blip>
          <a:srcRect/>
          <a:stretch>
            <a:fillRect/>
          </a:stretch>
        </p:blipFill>
        <p:spPr bwMode="auto">
          <a:xfrm>
            <a:off x="7623793" y="5052657"/>
            <a:ext cx="578952" cy="493517"/>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6002" y="2023451"/>
            <a:ext cx="7291995" cy="664797"/>
          </a:xfrm>
        </p:spPr>
        <p:txBody>
          <a:bodyPr>
            <a:noAutofit/>
          </a:bodyPr>
          <a:lstStyle/>
          <a:p>
            <a:r>
              <a:rPr sz="6000" b="1" smtClean="0"/>
              <a:t>New Camera Support</a:t>
            </a:r>
            <a:endParaRPr lang="en-US" sz="6000" b="1" dirty="0"/>
          </a:p>
        </p:txBody>
      </p:sp>
      <p:pic>
        <p:nvPicPr>
          <p:cNvPr id="4" name="Picture 2"/>
          <p:cNvPicPr>
            <a:picLocks noChangeAspect="1" noChangeArrowheads="1"/>
          </p:cNvPicPr>
          <p:nvPr/>
        </p:nvPicPr>
        <p:blipFill>
          <a:blip r:embed="rId3"/>
          <a:srcRect/>
          <a:stretch>
            <a:fillRect/>
          </a:stretch>
        </p:blipFill>
        <p:spPr bwMode="auto">
          <a:xfrm>
            <a:off x="2909992" y="3429000"/>
            <a:ext cx="3325707" cy="2494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Wide Variety Of Support</a:t>
            </a:r>
            <a:endParaRPr lang="en-US" dirty="0"/>
          </a:p>
        </p:txBody>
      </p:sp>
      <p:sp>
        <p:nvSpPr>
          <p:cNvPr id="3" name="Content Placeholder 2"/>
          <p:cNvSpPr>
            <a:spLocks noGrp="1"/>
          </p:cNvSpPr>
          <p:nvPr>
            <p:ph type="body" idx="1"/>
          </p:nvPr>
        </p:nvSpPr>
        <p:spPr>
          <a:xfrm>
            <a:off x="381000" y="1414718"/>
            <a:ext cx="8380412" cy="3952364"/>
          </a:xfrm>
        </p:spPr>
        <p:txBody>
          <a:bodyPr/>
          <a:lstStyle/>
          <a:p>
            <a:r>
              <a:rPr lang="en-US" sz="2000" dirty="0" smtClean="0"/>
              <a:t>Play and </a:t>
            </a:r>
            <a:r>
              <a:rPr lang="en-US" sz="2000" dirty="0" err="1" smtClean="0"/>
              <a:t>transcode</a:t>
            </a:r>
            <a:r>
              <a:rPr lang="en-US" sz="2000" dirty="0" smtClean="0"/>
              <a:t> whole range of formats that come from cameras</a:t>
            </a:r>
          </a:p>
          <a:p>
            <a:pPr lvl="1"/>
            <a:r>
              <a:rPr lang="en-US" sz="1800" dirty="0" smtClean="0"/>
              <a:t>Camcorders using AVCHD container</a:t>
            </a:r>
          </a:p>
          <a:p>
            <a:pPr lvl="1"/>
            <a:r>
              <a:rPr lang="en-US" sz="1800" dirty="0" smtClean="0"/>
              <a:t>H.264 in MP4 from next year’s ‘still’ cameras</a:t>
            </a:r>
          </a:p>
          <a:p>
            <a:pPr lvl="1"/>
            <a:r>
              <a:rPr lang="en-US" sz="1800" dirty="0" err="1" smtClean="0"/>
              <a:t>FlipVideo</a:t>
            </a:r>
            <a:r>
              <a:rPr lang="en-US" sz="1800" dirty="0" smtClean="0"/>
              <a:t> using </a:t>
            </a:r>
            <a:r>
              <a:rPr lang="en-US" sz="1800" dirty="0" err="1" smtClean="0"/>
              <a:t>Xvid</a:t>
            </a:r>
            <a:endParaRPr lang="en-US" sz="1800" dirty="0" smtClean="0"/>
          </a:p>
          <a:p>
            <a:r>
              <a:rPr lang="en-US" sz="2000" dirty="0" smtClean="0"/>
              <a:t>In the past you would have had to install a special separate app</a:t>
            </a:r>
          </a:p>
          <a:p>
            <a:r>
              <a:rPr lang="en-US" sz="2000" dirty="0" smtClean="0"/>
              <a:t>Media Foundation video streaming capture</a:t>
            </a:r>
          </a:p>
          <a:p>
            <a:pPr lvl="1"/>
            <a:r>
              <a:rPr lang="en-US" sz="1800" dirty="0" smtClean="0"/>
              <a:t>Will open up a whole host of webcam capture app scenarios</a:t>
            </a:r>
          </a:p>
          <a:p>
            <a:r>
              <a:rPr lang="en-US" sz="2000" dirty="0" smtClean="0"/>
              <a:t>For webcams</a:t>
            </a:r>
          </a:p>
          <a:p>
            <a:pPr lvl="1"/>
            <a:r>
              <a:rPr lang="en-US" sz="1800" dirty="0" smtClean="0"/>
              <a:t>UVC1.1 class driver with driver extensibility</a:t>
            </a:r>
          </a:p>
          <a:p>
            <a:r>
              <a:rPr lang="en-US" sz="2000" dirty="0" smtClean="0"/>
              <a:t>Made it nice and simple for the user</a:t>
            </a:r>
            <a:endParaRPr lang="en-US" sz="2000" dirty="0"/>
          </a:p>
        </p:txBody>
      </p:sp>
      <p:pic>
        <p:nvPicPr>
          <p:cNvPr id="8194" name="Picture 2" descr="http://windows/wex/dnm/media/dogfood/images/SonyAVCHD.jpg">
            <a:hlinkClick r:id="rId3"/>
          </p:cNvPr>
          <p:cNvPicPr>
            <a:picLocks noChangeAspect="1" noChangeArrowheads="1"/>
          </p:cNvPicPr>
          <p:nvPr/>
        </p:nvPicPr>
        <p:blipFill>
          <a:blip r:embed="rId4"/>
          <a:srcRect/>
          <a:stretch>
            <a:fillRect/>
          </a:stretch>
        </p:blipFill>
        <p:spPr bwMode="auto">
          <a:xfrm>
            <a:off x="7448549" y="1846196"/>
            <a:ext cx="1314451" cy="1037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196" name="Picture 4" descr="http://windows/wex/dnm/media/dogfood/images/flipvideo.jpg">
            <a:hlinkClick r:id="rId5"/>
          </p:cNvPr>
          <p:cNvPicPr>
            <a:picLocks noChangeAspect="1" noChangeArrowheads="1"/>
          </p:cNvPicPr>
          <p:nvPr/>
        </p:nvPicPr>
        <p:blipFill>
          <a:blip r:embed="rId6"/>
          <a:srcRect/>
          <a:stretch>
            <a:fillRect/>
          </a:stretch>
        </p:blipFill>
        <p:spPr bwMode="auto">
          <a:xfrm>
            <a:off x="6534149" y="1836420"/>
            <a:ext cx="581025" cy="10572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6519" y="2015831"/>
            <a:ext cx="6415722" cy="664797"/>
          </a:xfrm>
        </p:spPr>
        <p:txBody>
          <a:bodyPr>
            <a:noAutofit/>
          </a:bodyPr>
          <a:lstStyle/>
          <a:p>
            <a:r>
              <a:rPr sz="6000" b="1" smtClean="0"/>
              <a:t>Developer Support</a:t>
            </a:r>
            <a:endParaRPr lang="en-US" sz="6000" b="1" dirty="0"/>
          </a:p>
        </p:txBody>
      </p:sp>
      <p:pic>
        <p:nvPicPr>
          <p:cNvPr id="1026" name="Picture 2"/>
          <p:cNvPicPr>
            <a:picLocks noChangeAspect="1" noChangeArrowheads="1"/>
          </p:cNvPicPr>
          <p:nvPr/>
        </p:nvPicPr>
        <p:blipFill>
          <a:blip r:embed="rId3"/>
          <a:srcRect/>
          <a:stretch>
            <a:fillRect/>
          </a:stretch>
        </p:blipFill>
        <p:spPr bwMode="auto">
          <a:xfrm>
            <a:off x="3230199" y="3429000"/>
            <a:ext cx="2683601" cy="24339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Video Improvements In Windows 7</a:t>
            </a:r>
            <a:endParaRPr lang="en-US" dirty="0"/>
          </a:p>
        </p:txBody>
      </p:sp>
      <p:sp>
        <p:nvSpPr>
          <p:cNvPr id="3" name="Subtitle 2"/>
          <p:cNvSpPr>
            <a:spLocks noGrp="1"/>
          </p:cNvSpPr>
          <p:nvPr>
            <p:ph type="subTitle" idx="1"/>
          </p:nvPr>
        </p:nvSpPr>
        <p:spPr>
          <a:xfrm>
            <a:off x="2072263" y="3612033"/>
            <a:ext cx="4999474" cy="1551194"/>
          </a:xfrm>
        </p:spPr>
        <p:txBody>
          <a:bodyPr/>
          <a:lstStyle/>
          <a:p>
            <a:r>
              <a:rPr lang="en-US" sz="1600" dirty="0" smtClean="0"/>
              <a:t>Dave Marsh</a:t>
            </a:r>
          </a:p>
          <a:p>
            <a:r>
              <a:rPr lang="en-US" sz="1600" dirty="0" smtClean="0"/>
              <a:t>Principal Program Manager Lead for Media in Windows</a:t>
            </a:r>
          </a:p>
          <a:p>
            <a:r>
              <a:rPr lang="en-US" sz="1600" dirty="0" smtClean="0"/>
              <a:t>Microsoft Corporation</a:t>
            </a:r>
          </a:p>
          <a:p>
            <a:endParaRPr lang="en-US" sz="1600" dirty="0" smtClean="0"/>
          </a:p>
          <a:p>
            <a:r>
              <a:rPr lang="en-US" sz="1600" dirty="0" smtClean="0"/>
              <a:t>Rudolph </a:t>
            </a:r>
            <a:r>
              <a:rPr lang="en-US" sz="1600" dirty="0" err="1" smtClean="0"/>
              <a:t>Balaz</a:t>
            </a:r>
            <a:endParaRPr lang="en-US" sz="1600" dirty="0" smtClean="0"/>
          </a:p>
          <a:p>
            <a:r>
              <a:rPr lang="en-US" sz="1600" dirty="0" smtClean="0"/>
              <a:t>Senior Program Manager Lead, DirectX team</a:t>
            </a:r>
          </a:p>
          <a:p>
            <a:r>
              <a:rPr lang="en-US" sz="1600" dirty="0" smtClean="0"/>
              <a:t>Microsoft Corporation</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Media Foundation Technology</a:t>
            </a:r>
            <a:endParaRPr lang="en-US" dirty="0"/>
          </a:p>
        </p:txBody>
      </p:sp>
      <p:sp>
        <p:nvSpPr>
          <p:cNvPr id="3" name="Content Placeholder 2"/>
          <p:cNvSpPr>
            <a:spLocks noGrp="1"/>
          </p:cNvSpPr>
          <p:nvPr>
            <p:ph idx="1"/>
          </p:nvPr>
        </p:nvSpPr>
        <p:spPr>
          <a:xfrm>
            <a:off x="382588" y="1414464"/>
            <a:ext cx="8380412" cy="3960571"/>
          </a:xfrm>
        </p:spPr>
        <p:txBody>
          <a:bodyPr/>
          <a:lstStyle/>
          <a:p>
            <a:r>
              <a:rPr lang="en-US" sz="2000" dirty="0" smtClean="0"/>
              <a:t>Ease of use enhancements</a:t>
            </a:r>
          </a:p>
          <a:p>
            <a:r>
              <a:rPr lang="en-US" sz="2000" dirty="0" smtClean="0"/>
              <a:t>Performance enhancements</a:t>
            </a:r>
          </a:p>
          <a:p>
            <a:r>
              <a:rPr lang="en-US" sz="2000" dirty="0" smtClean="0"/>
              <a:t>New components such as </a:t>
            </a:r>
            <a:r>
              <a:rPr lang="en-US" sz="2000" dirty="0" err="1" smtClean="0"/>
              <a:t>SourceReader</a:t>
            </a:r>
            <a:r>
              <a:rPr lang="en-US" sz="2000" dirty="0" smtClean="0"/>
              <a:t> and </a:t>
            </a:r>
            <a:r>
              <a:rPr lang="en-US" sz="2000" dirty="0" err="1" smtClean="0"/>
              <a:t>SinkWriter</a:t>
            </a:r>
            <a:endParaRPr lang="en-US" sz="2000" dirty="0" smtClean="0"/>
          </a:p>
          <a:p>
            <a:r>
              <a:rPr lang="en-US" sz="2000" dirty="0" smtClean="0"/>
              <a:t>Many more containers and </a:t>
            </a:r>
            <a:r>
              <a:rPr lang="en-US" sz="2000" dirty="0" err="1" smtClean="0"/>
              <a:t>codecs</a:t>
            </a:r>
            <a:endParaRPr lang="en-US" sz="2000" dirty="0" smtClean="0"/>
          </a:p>
          <a:p>
            <a:r>
              <a:rPr lang="en-US" sz="2000" dirty="0" smtClean="0"/>
              <a:t>Hardware pipeline support</a:t>
            </a:r>
          </a:p>
          <a:p>
            <a:pPr lvl="1"/>
            <a:r>
              <a:rPr lang="en-US" sz="1800" dirty="0" smtClean="0"/>
              <a:t>Intelligent proxies</a:t>
            </a:r>
          </a:p>
          <a:p>
            <a:r>
              <a:rPr lang="en-US" sz="2000" dirty="0" smtClean="0"/>
              <a:t>MF stream capture</a:t>
            </a:r>
          </a:p>
          <a:p>
            <a:r>
              <a:rPr lang="en-US" sz="2000" dirty="0" smtClean="0"/>
              <a:t>Trusted merit</a:t>
            </a:r>
          </a:p>
          <a:p>
            <a:r>
              <a:rPr lang="en-US" sz="2000" dirty="0" smtClean="0"/>
              <a:t>DirectShow and FSDK still supported, but all new investments are on Media Foundation</a:t>
            </a:r>
            <a:endParaRPr lang="en-US" sz="2000" dirty="0"/>
          </a:p>
        </p:txBody>
      </p:sp>
      <p:pic>
        <p:nvPicPr>
          <p:cNvPr id="8" name="Picture 20" descr="blocks00"/>
          <p:cNvPicPr>
            <a:picLocks noChangeAspect="1" noChangeArrowheads="1"/>
          </p:cNvPicPr>
          <p:nvPr/>
        </p:nvPicPr>
        <p:blipFill>
          <a:blip r:embed="rId3"/>
          <a:srcRect/>
          <a:stretch>
            <a:fillRect/>
          </a:stretch>
        </p:blipFill>
        <p:spPr bwMode="auto">
          <a:xfrm>
            <a:off x="7004527" y="664210"/>
            <a:ext cx="1895633" cy="1828800"/>
          </a:xfrm>
          <a:prstGeom prst="rect">
            <a:avLst/>
          </a:prstGeom>
          <a:noFill/>
        </p:spPr>
      </p:pic>
      <p:pic>
        <p:nvPicPr>
          <p:cNvPr id="11" name="Picture 23"/>
          <p:cNvPicPr>
            <a:picLocks noChangeAspect="1" noChangeArrowheads="1"/>
          </p:cNvPicPr>
          <p:nvPr/>
        </p:nvPicPr>
        <p:blipFill>
          <a:blip r:embed="rId4"/>
          <a:srcRect/>
          <a:stretch>
            <a:fillRect/>
          </a:stretch>
        </p:blipFill>
        <p:spPr bwMode="auto">
          <a:xfrm>
            <a:off x="5699289" y="2881302"/>
            <a:ext cx="1981200" cy="15113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Pipeline Transcoding</a:t>
            </a:r>
            <a:endParaRPr lang="en-US" dirty="0"/>
          </a:p>
        </p:txBody>
      </p:sp>
      <p:sp>
        <p:nvSpPr>
          <p:cNvPr id="56" name="Content Placeholder 2"/>
          <p:cNvSpPr txBox="1">
            <a:spLocks/>
          </p:cNvSpPr>
          <p:nvPr/>
        </p:nvSpPr>
        <p:spPr>
          <a:xfrm>
            <a:off x="402336" y="1037191"/>
            <a:ext cx="8229600" cy="5257800"/>
          </a:xfrm>
          <a:prstGeom prst="rect">
            <a:avLst/>
          </a:prstGeom>
        </p:spPr>
        <p:txBody>
          <a:bodyPr/>
          <a:lstStyle/>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3"/>
              </a:buBlip>
              <a:tabLst/>
              <a:defRPr/>
            </a:pPr>
            <a:endParaRPr kumimoji="0" lang="en-US" sz="33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ndParaRPr>
          </a:p>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3"/>
              </a:buBlip>
              <a:tabLst/>
              <a:defRPr/>
            </a:pPr>
            <a:endParaRPr kumimoji="0" lang="en-US" sz="3300" b="0" i="0" u="none" strike="noStrike" kern="0" cap="none" spc="0" normalizeH="0" baseline="0" noProof="0" dirty="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ndParaRPr>
          </a:p>
        </p:txBody>
      </p:sp>
      <p:sp>
        <p:nvSpPr>
          <p:cNvPr id="57" name="Rectangle 56"/>
          <p:cNvSpPr/>
          <p:nvPr/>
        </p:nvSpPr>
        <p:spPr>
          <a:xfrm>
            <a:off x="7452360" y="4545329"/>
            <a:ext cx="1033272" cy="3810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smtClean="0">
                <a:latin typeface="Trebuchet MS" pitchFamily="34" charset="0"/>
              </a:rPr>
              <a:t>Byte Stream</a:t>
            </a:r>
            <a:endParaRPr lang="en-US" sz="1200" dirty="0">
              <a:latin typeface="Trebuchet MS" pitchFamily="34" charset="0"/>
            </a:endParaRPr>
          </a:p>
        </p:txBody>
      </p:sp>
      <p:sp>
        <p:nvSpPr>
          <p:cNvPr id="58" name="Rectangle 57"/>
          <p:cNvSpPr/>
          <p:nvPr/>
        </p:nvSpPr>
        <p:spPr>
          <a:xfrm>
            <a:off x="2532888" y="4358639"/>
            <a:ext cx="4700016" cy="754381"/>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latin typeface="Trebuchet MS" pitchFamily="34" charset="0"/>
            </a:endParaRPr>
          </a:p>
        </p:txBody>
      </p:sp>
      <p:sp>
        <p:nvSpPr>
          <p:cNvPr id="59" name="Content Placeholder 2"/>
          <p:cNvSpPr txBox="1">
            <a:spLocks/>
          </p:cNvSpPr>
          <p:nvPr/>
        </p:nvSpPr>
        <p:spPr>
          <a:xfrm>
            <a:off x="402336" y="1037191"/>
            <a:ext cx="8229600" cy="5257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smtClean="0">
              <a:ln>
                <a:noFill/>
              </a:ln>
              <a:solidFill>
                <a:schemeClr val="tx1"/>
              </a:solidFill>
              <a:effectLst/>
              <a:uLnTx/>
              <a:uFillTx/>
              <a:latin typeface="Trebuchet MS"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Trebuchet MS" pitchFamily="34" charset="0"/>
            </a:endParaRPr>
          </a:p>
        </p:txBody>
      </p:sp>
      <p:sp>
        <p:nvSpPr>
          <p:cNvPr id="60" name="Rectangle 59"/>
          <p:cNvSpPr/>
          <p:nvPr/>
        </p:nvSpPr>
        <p:spPr>
          <a:xfrm>
            <a:off x="2542032" y="1875391"/>
            <a:ext cx="4727448" cy="7620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latin typeface="Trebuchet MS" pitchFamily="34" charset="0"/>
              </a:rPr>
              <a:t>Media Session</a:t>
            </a:r>
            <a:endParaRPr lang="en-US" dirty="0">
              <a:latin typeface="Trebuchet MS" pitchFamily="34" charset="0"/>
            </a:endParaRPr>
          </a:p>
        </p:txBody>
      </p:sp>
      <p:sp>
        <p:nvSpPr>
          <p:cNvPr id="61" name="Rectangle 60"/>
          <p:cNvSpPr/>
          <p:nvPr/>
        </p:nvSpPr>
        <p:spPr>
          <a:xfrm>
            <a:off x="1405128" y="1335895"/>
            <a:ext cx="1027176" cy="3810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smtClean="0">
                <a:latin typeface="Trebuchet MS" pitchFamily="34" charset="0"/>
              </a:rPr>
              <a:t>Source Resolver</a:t>
            </a:r>
            <a:endParaRPr lang="en-US" sz="1200" dirty="0">
              <a:latin typeface="Trebuchet MS" pitchFamily="34" charset="0"/>
            </a:endParaRPr>
          </a:p>
        </p:txBody>
      </p:sp>
      <p:sp>
        <p:nvSpPr>
          <p:cNvPr id="62" name="Rectangle 61"/>
          <p:cNvSpPr/>
          <p:nvPr/>
        </p:nvSpPr>
        <p:spPr>
          <a:xfrm>
            <a:off x="2642616" y="4469129"/>
            <a:ext cx="990600" cy="5334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smtClean="0">
                <a:latin typeface="Trebuchet MS" pitchFamily="34" charset="0"/>
              </a:rPr>
              <a:t>Media Source</a:t>
            </a:r>
            <a:endParaRPr lang="en-US" sz="1400" dirty="0">
              <a:latin typeface="Trebuchet MS" pitchFamily="34" charset="0"/>
            </a:endParaRPr>
          </a:p>
        </p:txBody>
      </p:sp>
      <p:sp>
        <p:nvSpPr>
          <p:cNvPr id="63" name="Rectangle 62"/>
          <p:cNvSpPr/>
          <p:nvPr/>
        </p:nvSpPr>
        <p:spPr>
          <a:xfrm>
            <a:off x="1405128" y="2942191"/>
            <a:ext cx="1054608" cy="3810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smtClean="0">
                <a:latin typeface="Trebuchet MS" pitchFamily="34" charset="0"/>
              </a:rPr>
              <a:t>Scheme Handler</a:t>
            </a:r>
            <a:endParaRPr lang="en-US" sz="1200" dirty="0">
              <a:latin typeface="Trebuchet MS" pitchFamily="34" charset="0"/>
            </a:endParaRPr>
          </a:p>
        </p:txBody>
      </p:sp>
      <p:sp>
        <p:nvSpPr>
          <p:cNvPr id="64" name="Rectangle 63"/>
          <p:cNvSpPr/>
          <p:nvPr/>
        </p:nvSpPr>
        <p:spPr>
          <a:xfrm>
            <a:off x="1027176" y="4545329"/>
            <a:ext cx="1039368" cy="3810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smtClean="0">
                <a:latin typeface="Trebuchet MS" pitchFamily="34" charset="0"/>
              </a:rPr>
              <a:t>Byte Stream</a:t>
            </a:r>
            <a:endParaRPr lang="en-US" sz="1200" dirty="0">
              <a:latin typeface="Trebuchet MS" pitchFamily="34" charset="0"/>
            </a:endParaRPr>
          </a:p>
        </p:txBody>
      </p:sp>
      <p:sp>
        <p:nvSpPr>
          <p:cNvPr id="65" name="Rectangle 64"/>
          <p:cNvSpPr/>
          <p:nvPr/>
        </p:nvSpPr>
        <p:spPr>
          <a:xfrm>
            <a:off x="1405128" y="3551791"/>
            <a:ext cx="1063752" cy="3810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smtClean="0">
                <a:latin typeface="Trebuchet MS" pitchFamily="34" charset="0"/>
              </a:rPr>
              <a:t>Byte Stream Handler</a:t>
            </a:r>
            <a:endParaRPr lang="en-US" sz="1200" dirty="0">
              <a:latin typeface="Trebuchet MS" pitchFamily="34" charset="0"/>
            </a:endParaRPr>
          </a:p>
        </p:txBody>
      </p:sp>
      <p:sp>
        <p:nvSpPr>
          <p:cNvPr id="66" name="Rectangle 65"/>
          <p:cNvSpPr/>
          <p:nvPr/>
        </p:nvSpPr>
        <p:spPr>
          <a:xfrm>
            <a:off x="3825240" y="4469129"/>
            <a:ext cx="762000" cy="5334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smtClean="0">
                <a:latin typeface="Trebuchet MS" pitchFamily="34" charset="0"/>
              </a:rPr>
              <a:t>MFT Decoder</a:t>
            </a:r>
          </a:p>
        </p:txBody>
      </p:sp>
      <p:sp>
        <p:nvSpPr>
          <p:cNvPr id="67" name="Rectangle 66"/>
          <p:cNvSpPr/>
          <p:nvPr/>
        </p:nvSpPr>
        <p:spPr>
          <a:xfrm>
            <a:off x="6370320" y="4469129"/>
            <a:ext cx="762000" cy="5334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smtClean="0">
                <a:latin typeface="Trebuchet MS" pitchFamily="34" charset="0"/>
              </a:rPr>
              <a:t>Media Sink</a:t>
            </a:r>
            <a:endParaRPr lang="en-US" sz="1400" dirty="0">
              <a:latin typeface="Trebuchet MS" pitchFamily="34" charset="0"/>
            </a:endParaRPr>
          </a:p>
        </p:txBody>
      </p:sp>
      <p:sp>
        <p:nvSpPr>
          <p:cNvPr id="68" name="Rectangle 67"/>
          <p:cNvSpPr/>
          <p:nvPr/>
        </p:nvSpPr>
        <p:spPr>
          <a:xfrm>
            <a:off x="3977640" y="5761591"/>
            <a:ext cx="2103120" cy="5334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smtClean="0">
                <a:latin typeface="Trebuchet MS" pitchFamily="34" charset="0"/>
              </a:rPr>
              <a:t>Hardware Acceleration</a:t>
            </a:r>
            <a:endParaRPr lang="en-US" sz="1200" dirty="0">
              <a:latin typeface="Trebuchet MS" pitchFamily="34" charset="0"/>
            </a:endParaRPr>
          </a:p>
        </p:txBody>
      </p:sp>
      <p:cxnSp>
        <p:nvCxnSpPr>
          <p:cNvPr id="70" name="Straight Arrow Connector 69"/>
          <p:cNvCxnSpPr>
            <a:stCxn id="64" idx="3"/>
            <a:endCxn id="62" idx="1"/>
          </p:cNvCxnSpPr>
          <p:nvPr/>
        </p:nvCxnSpPr>
        <p:spPr>
          <a:xfrm>
            <a:off x="2066544" y="4735829"/>
            <a:ext cx="576072"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sp>
        <p:nvSpPr>
          <p:cNvPr id="73" name="Rectangle 72"/>
          <p:cNvSpPr/>
          <p:nvPr/>
        </p:nvSpPr>
        <p:spPr>
          <a:xfrm>
            <a:off x="4288536" y="1335895"/>
            <a:ext cx="1371600" cy="3810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smtClean="0">
                <a:latin typeface="Trebuchet MS" pitchFamily="34" charset="0"/>
              </a:rPr>
              <a:t>Topology &amp; Loader</a:t>
            </a:r>
            <a:endParaRPr lang="en-US" sz="1200" dirty="0">
              <a:latin typeface="Trebuchet MS" pitchFamily="34" charset="0"/>
            </a:endParaRPr>
          </a:p>
        </p:txBody>
      </p:sp>
      <p:cxnSp>
        <p:nvCxnSpPr>
          <p:cNvPr id="74" name="Straight Connector 73"/>
          <p:cNvCxnSpPr>
            <a:stCxn id="61" idx="1"/>
          </p:cNvCxnSpPr>
          <p:nvPr/>
        </p:nvCxnSpPr>
        <p:spPr>
          <a:xfrm rot="10800000" flipV="1">
            <a:off x="1174030" y="1526394"/>
            <a:ext cx="231098" cy="5477"/>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a:ln>
          <a:effectLst/>
        </p:spPr>
      </p:cxnSp>
      <p:cxnSp>
        <p:nvCxnSpPr>
          <p:cNvPr id="75" name="Straight Connector 74"/>
          <p:cNvCxnSpPr/>
          <p:nvPr/>
        </p:nvCxnSpPr>
        <p:spPr>
          <a:xfrm rot="16200000" flipH="1">
            <a:off x="393125" y="2312774"/>
            <a:ext cx="1556021" cy="9200"/>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a:ln>
          <a:effectLst/>
        </p:spPr>
      </p:cxnSp>
      <p:cxnSp>
        <p:nvCxnSpPr>
          <p:cNvPr id="76" name="Straight Arrow Connector 75"/>
          <p:cNvCxnSpPr/>
          <p:nvPr/>
        </p:nvCxnSpPr>
        <p:spPr>
          <a:xfrm>
            <a:off x="1176528" y="3094591"/>
            <a:ext cx="228600"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77" name="Straight Connector 76"/>
          <p:cNvCxnSpPr/>
          <p:nvPr/>
        </p:nvCxnSpPr>
        <p:spPr>
          <a:xfrm rot="10800000">
            <a:off x="1176528" y="3170791"/>
            <a:ext cx="228600"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a:ln>
          <a:effectLst/>
        </p:spPr>
      </p:cxnSp>
      <p:cxnSp>
        <p:nvCxnSpPr>
          <p:cNvPr id="78" name="Straight Arrow Connector 77"/>
          <p:cNvCxnSpPr/>
          <p:nvPr/>
        </p:nvCxnSpPr>
        <p:spPr>
          <a:xfrm rot="5400000">
            <a:off x="488444" y="3854303"/>
            <a:ext cx="1371601" cy="4575"/>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79" name="Straight Connector 78"/>
          <p:cNvCxnSpPr>
            <a:stCxn id="65" idx="3"/>
          </p:cNvCxnSpPr>
          <p:nvPr/>
        </p:nvCxnSpPr>
        <p:spPr>
          <a:xfrm>
            <a:off x="2468880" y="3742291"/>
            <a:ext cx="658368" cy="1524"/>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a:ln>
          <a:effectLst/>
        </p:spPr>
      </p:cxnSp>
      <p:cxnSp>
        <p:nvCxnSpPr>
          <p:cNvPr id="81" name="Straight Arrow Connector 80"/>
          <p:cNvCxnSpPr/>
          <p:nvPr/>
        </p:nvCxnSpPr>
        <p:spPr>
          <a:xfrm rot="5400000">
            <a:off x="1520222" y="3437491"/>
            <a:ext cx="227806" cy="794"/>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82" name="Straight Arrow Connector 81"/>
          <p:cNvCxnSpPr/>
          <p:nvPr/>
        </p:nvCxnSpPr>
        <p:spPr>
          <a:xfrm rot="5400000">
            <a:off x="1328531" y="4237988"/>
            <a:ext cx="610394"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sp>
        <p:nvSpPr>
          <p:cNvPr id="83" name="TextBox 82"/>
          <p:cNvSpPr txBox="1"/>
          <p:nvPr/>
        </p:nvSpPr>
        <p:spPr>
          <a:xfrm>
            <a:off x="173736" y="4466191"/>
            <a:ext cx="762000" cy="461665"/>
          </a:xfrm>
          <a:prstGeom prst="rect">
            <a:avLst/>
          </a:prstGeom>
          <a:noFill/>
        </p:spPr>
        <p:txBody>
          <a:bodyPr wrap="square" rtlCol="0">
            <a:spAutoFit/>
          </a:bodyPr>
          <a:lstStyle/>
          <a:p>
            <a:r>
              <a:rPr lang="en-US" sz="1200" dirty="0" smtClean="0">
                <a:latin typeface="Trebuchet MS" pitchFamily="34" charset="0"/>
              </a:rPr>
              <a:t>File,</a:t>
            </a:r>
          </a:p>
          <a:p>
            <a:r>
              <a:rPr lang="en-US" sz="1200" dirty="0" smtClean="0">
                <a:latin typeface="Trebuchet MS" pitchFamily="34" charset="0"/>
              </a:rPr>
              <a:t>Network</a:t>
            </a:r>
            <a:endParaRPr lang="en-US" sz="1200" dirty="0">
              <a:latin typeface="Trebuchet MS" pitchFamily="34" charset="0"/>
            </a:endParaRPr>
          </a:p>
        </p:txBody>
      </p:sp>
      <p:sp>
        <p:nvSpPr>
          <p:cNvPr id="84" name="TextBox 83"/>
          <p:cNvSpPr txBox="1"/>
          <p:nvPr/>
        </p:nvSpPr>
        <p:spPr>
          <a:xfrm>
            <a:off x="173736" y="5147526"/>
            <a:ext cx="762000" cy="461665"/>
          </a:xfrm>
          <a:prstGeom prst="rect">
            <a:avLst/>
          </a:prstGeom>
          <a:noFill/>
        </p:spPr>
        <p:txBody>
          <a:bodyPr wrap="square" rtlCol="0">
            <a:spAutoFit/>
          </a:bodyPr>
          <a:lstStyle/>
          <a:p>
            <a:r>
              <a:rPr lang="en-US" sz="1200" dirty="0" smtClean="0">
                <a:latin typeface="Trebuchet MS" pitchFamily="34" charset="0"/>
              </a:rPr>
              <a:t>Custom Input</a:t>
            </a:r>
            <a:endParaRPr lang="en-US" sz="1200" dirty="0">
              <a:latin typeface="Trebuchet MS" pitchFamily="34" charset="0"/>
            </a:endParaRPr>
          </a:p>
        </p:txBody>
      </p:sp>
      <p:sp>
        <p:nvSpPr>
          <p:cNvPr id="85" name="TextBox 84"/>
          <p:cNvSpPr txBox="1"/>
          <p:nvPr/>
        </p:nvSpPr>
        <p:spPr>
          <a:xfrm>
            <a:off x="173736" y="5865592"/>
            <a:ext cx="762000" cy="276999"/>
          </a:xfrm>
          <a:prstGeom prst="rect">
            <a:avLst/>
          </a:prstGeom>
          <a:noFill/>
        </p:spPr>
        <p:txBody>
          <a:bodyPr wrap="square" rtlCol="0">
            <a:spAutoFit/>
          </a:bodyPr>
          <a:lstStyle/>
          <a:p>
            <a:r>
              <a:rPr lang="en-US" sz="1200" dirty="0" smtClean="0">
                <a:latin typeface="Trebuchet MS" pitchFamily="34" charset="0"/>
              </a:rPr>
              <a:t>Webcam</a:t>
            </a:r>
            <a:endParaRPr lang="en-US" sz="1200" dirty="0">
              <a:latin typeface="Trebuchet MS" pitchFamily="34" charset="0"/>
            </a:endParaRPr>
          </a:p>
        </p:txBody>
      </p:sp>
      <p:cxnSp>
        <p:nvCxnSpPr>
          <p:cNvPr id="86" name="Straight Arrow Connector 85"/>
          <p:cNvCxnSpPr/>
          <p:nvPr/>
        </p:nvCxnSpPr>
        <p:spPr>
          <a:xfrm>
            <a:off x="865632" y="4722223"/>
            <a:ext cx="152400" cy="223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88" name="Straight Arrow Connector 87"/>
          <p:cNvCxnSpPr>
            <a:stCxn id="66" idx="2"/>
          </p:cNvCxnSpPr>
          <p:nvPr/>
        </p:nvCxnSpPr>
        <p:spPr>
          <a:xfrm rot="5400000">
            <a:off x="3825915" y="5382060"/>
            <a:ext cx="759856" cy="794"/>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arrow" w="med" len="med"/>
            <a:tailEnd type="arrow"/>
          </a:ln>
          <a:effectLst/>
        </p:spPr>
      </p:cxnSp>
      <p:cxnSp>
        <p:nvCxnSpPr>
          <p:cNvPr id="89" name="Straight Arrow Connector 88"/>
          <p:cNvCxnSpPr>
            <a:stCxn id="67" idx="3"/>
            <a:endCxn id="57" idx="1"/>
          </p:cNvCxnSpPr>
          <p:nvPr/>
        </p:nvCxnSpPr>
        <p:spPr>
          <a:xfrm>
            <a:off x="7132320" y="4735829"/>
            <a:ext cx="320040"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90" name="Straight Arrow Connector 89"/>
          <p:cNvCxnSpPr>
            <a:stCxn id="62" idx="3"/>
            <a:endCxn id="66" idx="1"/>
          </p:cNvCxnSpPr>
          <p:nvPr/>
        </p:nvCxnSpPr>
        <p:spPr>
          <a:xfrm>
            <a:off x="3633216" y="4735829"/>
            <a:ext cx="192024"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sp>
        <p:nvSpPr>
          <p:cNvPr id="91" name="TextBox 90"/>
          <p:cNvSpPr txBox="1"/>
          <p:nvPr/>
        </p:nvSpPr>
        <p:spPr>
          <a:xfrm>
            <a:off x="8025384" y="5398879"/>
            <a:ext cx="762000" cy="461665"/>
          </a:xfrm>
          <a:prstGeom prst="rect">
            <a:avLst/>
          </a:prstGeom>
          <a:noFill/>
        </p:spPr>
        <p:txBody>
          <a:bodyPr wrap="square" rtlCol="0">
            <a:spAutoFit/>
          </a:bodyPr>
          <a:lstStyle/>
          <a:p>
            <a:r>
              <a:rPr lang="en-US" sz="1200" dirty="0" smtClean="0">
                <a:latin typeface="Trebuchet MS" pitchFamily="34" charset="0"/>
              </a:rPr>
              <a:t>Custom Output</a:t>
            </a:r>
            <a:endParaRPr lang="en-US" sz="1200" dirty="0">
              <a:latin typeface="Trebuchet MS" pitchFamily="34" charset="0"/>
            </a:endParaRPr>
          </a:p>
        </p:txBody>
      </p:sp>
      <p:cxnSp>
        <p:nvCxnSpPr>
          <p:cNvPr id="92" name="Elbow Connector 91"/>
          <p:cNvCxnSpPr/>
          <p:nvPr/>
        </p:nvCxnSpPr>
        <p:spPr>
          <a:xfrm flipV="1">
            <a:off x="783336" y="4868527"/>
            <a:ext cx="1859280" cy="512064"/>
          </a:xfrm>
          <a:prstGeom prst="bentConnector3">
            <a:avLst>
              <a:gd name="adj1" fmla="val 78033"/>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sp>
        <p:nvSpPr>
          <p:cNvPr id="93" name="TextBox 92"/>
          <p:cNvSpPr txBox="1"/>
          <p:nvPr/>
        </p:nvSpPr>
        <p:spPr>
          <a:xfrm>
            <a:off x="5352288" y="4076047"/>
            <a:ext cx="1295400" cy="230832"/>
          </a:xfrm>
          <a:prstGeom prst="rect">
            <a:avLst/>
          </a:prstGeom>
          <a:noFill/>
        </p:spPr>
        <p:txBody>
          <a:bodyPr wrap="square" rtlCol="0">
            <a:spAutoFit/>
          </a:bodyPr>
          <a:lstStyle/>
          <a:p>
            <a:r>
              <a:rPr lang="en-US" sz="900" dirty="0" smtClean="0">
                <a:latin typeface="Trebuchet MS" pitchFamily="34" charset="0"/>
              </a:rPr>
              <a:t>Pipeline Topology</a:t>
            </a:r>
            <a:endParaRPr lang="en-US" sz="900" dirty="0">
              <a:latin typeface="Trebuchet MS" pitchFamily="34" charset="0"/>
            </a:endParaRPr>
          </a:p>
        </p:txBody>
      </p:sp>
      <p:cxnSp>
        <p:nvCxnSpPr>
          <p:cNvPr id="94" name="Elbow Connector 93"/>
          <p:cNvCxnSpPr/>
          <p:nvPr/>
        </p:nvCxnSpPr>
        <p:spPr>
          <a:xfrm>
            <a:off x="7141464" y="4850239"/>
            <a:ext cx="914400" cy="768096"/>
          </a:xfrm>
          <a:prstGeom prst="bentConnector3">
            <a:avLst>
              <a:gd name="adj1" fmla="val 21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sp>
        <p:nvSpPr>
          <p:cNvPr id="95" name="Rectangle 94"/>
          <p:cNvSpPr/>
          <p:nvPr/>
        </p:nvSpPr>
        <p:spPr>
          <a:xfrm>
            <a:off x="5455920" y="4469129"/>
            <a:ext cx="762000" cy="5334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smtClean="0">
                <a:latin typeface="Trebuchet MS" pitchFamily="34" charset="0"/>
              </a:rPr>
              <a:t>MFT Encoder</a:t>
            </a:r>
            <a:endParaRPr lang="en-US" sz="1200" dirty="0">
              <a:latin typeface="Trebuchet MS" pitchFamily="34" charset="0"/>
            </a:endParaRPr>
          </a:p>
        </p:txBody>
      </p:sp>
      <p:cxnSp>
        <p:nvCxnSpPr>
          <p:cNvPr id="97" name="Straight Arrow Connector 96"/>
          <p:cNvCxnSpPr>
            <a:stCxn id="95" idx="3"/>
            <a:endCxn id="67" idx="1"/>
          </p:cNvCxnSpPr>
          <p:nvPr/>
        </p:nvCxnSpPr>
        <p:spPr>
          <a:xfrm>
            <a:off x="6217920" y="4735829"/>
            <a:ext cx="152400"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98" name="Straight Arrow Connector 97"/>
          <p:cNvCxnSpPr>
            <a:stCxn id="95" idx="2"/>
          </p:cNvCxnSpPr>
          <p:nvPr/>
        </p:nvCxnSpPr>
        <p:spPr>
          <a:xfrm rot="5400000">
            <a:off x="5456595" y="5382060"/>
            <a:ext cx="759856" cy="794"/>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arrow" w="med" len="med"/>
            <a:tailEnd type="arrow"/>
          </a:ln>
          <a:effectLst/>
        </p:spPr>
      </p:cxnSp>
      <p:cxnSp>
        <p:nvCxnSpPr>
          <p:cNvPr id="100" name="Elbow Connector 99"/>
          <p:cNvCxnSpPr>
            <a:stCxn id="85" idx="3"/>
          </p:cNvCxnSpPr>
          <p:nvPr/>
        </p:nvCxnSpPr>
        <p:spPr bwMode="auto">
          <a:xfrm flipV="1">
            <a:off x="935736" y="4987399"/>
            <a:ext cx="1716024" cy="1016693"/>
          </a:xfrm>
          <a:prstGeom prst="bentConnector3">
            <a:avLst>
              <a:gd name="adj1" fmla="val 85702"/>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sp>
        <p:nvSpPr>
          <p:cNvPr id="116" name="Rectangle 115"/>
          <p:cNvSpPr/>
          <p:nvPr/>
        </p:nvSpPr>
        <p:spPr bwMode="auto">
          <a:xfrm>
            <a:off x="4745736" y="4466081"/>
            <a:ext cx="576072" cy="539496"/>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solidFill>
                  <a:schemeClr val="tx1"/>
                </a:solidFill>
                <a:effectLst>
                  <a:outerShdw blurRad="38100" dist="38100" dir="2700000" algn="tl">
                    <a:srgbClr val="000000">
                      <a:alpha val="43137"/>
                    </a:srgbClr>
                  </a:outerShdw>
                </a:effectLst>
                <a:latin typeface="Trebuchet MS" pitchFamily="34" charset="0"/>
              </a:rPr>
              <a:t>Proc</a:t>
            </a:r>
          </a:p>
        </p:txBody>
      </p:sp>
      <p:cxnSp>
        <p:nvCxnSpPr>
          <p:cNvPr id="118" name="Straight Arrow Connector 117"/>
          <p:cNvCxnSpPr>
            <a:endCxn id="68" idx="0"/>
          </p:cNvCxnSpPr>
          <p:nvPr/>
        </p:nvCxnSpPr>
        <p:spPr bwMode="auto">
          <a:xfrm rot="16200000" flipH="1">
            <a:off x="4648962" y="5381353"/>
            <a:ext cx="755904" cy="4572"/>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arrow"/>
            <a:tailEnd type="arrow"/>
          </a:ln>
          <a:effectLst/>
        </p:spPr>
      </p:cxnSp>
      <p:sp>
        <p:nvSpPr>
          <p:cNvPr id="124" name="Rectangle 123"/>
          <p:cNvSpPr/>
          <p:nvPr/>
        </p:nvSpPr>
        <p:spPr>
          <a:xfrm>
            <a:off x="5903976" y="1335895"/>
            <a:ext cx="1371600" cy="3810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smtClean="0">
                <a:latin typeface="Trebuchet MS" pitchFamily="34" charset="0"/>
              </a:rPr>
              <a:t>Encoding Profile  Management</a:t>
            </a:r>
            <a:endParaRPr lang="en-US" sz="1200" dirty="0">
              <a:latin typeface="Trebuchet MS" pitchFamily="34" charset="0"/>
            </a:endParaRPr>
          </a:p>
        </p:txBody>
      </p:sp>
      <p:cxnSp>
        <p:nvCxnSpPr>
          <p:cNvPr id="127" name="Straight Arrow Connector 126"/>
          <p:cNvCxnSpPr>
            <a:endCxn id="62" idx="0"/>
          </p:cNvCxnSpPr>
          <p:nvPr/>
        </p:nvCxnSpPr>
        <p:spPr bwMode="auto">
          <a:xfrm rot="16200000" flipH="1">
            <a:off x="2774497" y="4105710"/>
            <a:ext cx="725314" cy="1524"/>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131" name="Straight Connector 130"/>
          <p:cNvCxnSpPr>
            <a:stCxn id="57" idx="3"/>
          </p:cNvCxnSpPr>
          <p:nvPr/>
        </p:nvCxnSpPr>
        <p:spPr bwMode="auto">
          <a:xfrm flipV="1">
            <a:off x="8485632" y="4731367"/>
            <a:ext cx="192024" cy="4462"/>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133" name="Straight Connector 132"/>
          <p:cNvCxnSpPr/>
          <p:nvPr/>
        </p:nvCxnSpPr>
        <p:spPr bwMode="auto">
          <a:xfrm rot="5400000" flipH="1" flipV="1">
            <a:off x="8421624" y="4457047"/>
            <a:ext cx="530352"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135" name="Straight Connector 134"/>
          <p:cNvCxnSpPr/>
          <p:nvPr/>
        </p:nvCxnSpPr>
        <p:spPr bwMode="auto">
          <a:xfrm rot="10800000">
            <a:off x="7909560" y="4198621"/>
            <a:ext cx="786384" cy="3983"/>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137" name="Straight Connector 136"/>
          <p:cNvCxnSpPr/>
          <p:nvPr/>
        </p:nvCxnSpPr>
        <p:spPr bwMode="auto">
          <a:xfrm rot="5400000" flipH="1" flipV="1">
            <a:off x="7754112" y="4021183"/>
            <a:ext cx="338328"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139" name="Straight Arrow Connector 138"/>
          <p:cNvCxnSpPr/>
          <p:nvPr/>
        </p:nvCxnSpPr>
        <p:spPr bwMode="auto">
          <a:xfrm>
            <a:off x="7932420" y="3861163"/>
            <a:ext cx="173736"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sp>
        <p:nvSpPr>
          <p:cNvPr id="140" name="TextBox 139"/>
          <p:cNvSpPr txBox="1"/>
          <p:nvPr/>
        </p:nvSpPr>
        <p:spPr>
          <a:xfrm>
            <a:off x="8048244" y="3611227"/>
            <a:ext cx="762000" cy="461665"/>
          </a:xfrm>
          <a:prstGeom prst="rect">
            <a:avLst/>
          </a:prstGeom>
          <a:noFill/>
        </p:spPr>
        <p:txBody>
          <a:bodyPr wrap="square" rtlCol="0">
            <a:spAutoFit/>
          </a:bodyPr>
          <a:lstStyle/>
          <a:p>
            <a:r>
              <a:rPr lang="en-US" sz="1200" dirty="0" smtClean="0">
                <a:latin typeface="Trebuchet MS" pitchFamily="34" charset="0"/>
              </a:rPr>
              <a:t>File,</a:t>
            </a:r>
          </a:p>
          <a:p>
            <a:r>
              <a:rPr lang="en-US" sz="1200" dirty="0" smtClean="0">
                <a:latin typeface="Trebuchet MS" pitchFamily="34" charset="0"/>
              </a:rPr>
              <a:t>Network</a:t>
            </a:r>
            <a:endParaRPr lang="en-US" sz="1200" dirty="0">
              <a:latin typeface="Trebuchet MS" pitchFamily="34" charset="0"/>
            </a:endParaRPr>
          </a:p>
        </p:txBody>
      </p:sp>
      <p:sp>
        <p:nvSpPr>
          <p:cNvPr id="146" name="TextBox 145"/>
          <p:cNvSpPr txBox="1"/>
          <p:nvPr/>
        </p:nvSpPr>
        <p:spPr>
          <a:xfrm>
            <a:off x="1399032" y="5078839"/>
            <a:ext cx="327334" cy="276999"/>
          </a:xfrm>
          <a:prstGeom prst="rect">
            <a:avLst/>
          </a:prstGeom>
          <a:noFill/>
        </p:spPr>
        <p:txBody>
          <a:bodyPr wrap="none" rtlCol="0">
            <a:spAutoFit/>
          </a:bodyPr>
          <a:lstStyle/>
          <a:p>
            <a:r>
              <a:rPr lang="en-US" sz="1200" dirty="0" smtClean="0">
                <a:effectLst>
                  <a:outerShdw blurRad="38100" dist="38100" dir="2700000" algn="tl">
                    <a:srgbClr val="000000">
                      <a:alpha val="43137"/>
                    </a:srgbClr>
                  </a:outerShdw>
                </a:effectLst>
                <a:latin typeface="Trebuchet MS" pitchFamily="34" charset="0"/>
              </a:rPr>
              <a:t>or</a:t>
            </a:r>
            <a:endParaRPr lang="en-US" sz="12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47" name="TextBox 146"/>
          <p:cNvSpPr txBox="1"/>
          <p:nvPr/>
        </p:nvSpPr>
        <p:spPr>
          <a:xfrm>
            <a:off x="1405128" y="5569567"/>
            <a:ext cx="327334" cy="276999"/>
          </a:xfrm>
          <a:prstGeom prst="rect">
            <a:avLst/>
          </a:prstGeom>
          <a:noFill/>
        </p:spPr>
        <p:txBody>
          <a:bodyPr wrap="none" rtlCol="0">
            <a:spAutoFit/>
          </a:bodyPr>
          <a:lstStyle/>
          <a:p>
            <a:r>
              <a:rPr lang="en-US" sz="1200" dirty="0" smtClean="0">
                <a:effectLst>
                  <a:outerShdw blurRad="38100" dist="38100" dir="2700000" algn="tl">
                    <a:srgbClr val="000000">
                      <a:alpha val="43137"/>
                    </a:srgbClr>
                  </a:outerShdw>
                </a:effectLst>
                <a:latin typeface="Trebuchet MS" pitchFamily="34" charset="0"/>
              </a:rPr>
              <a:t>or</a:t>
            </a:r>
            <a:endParaRPr lang="en-US" sz="12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51" name="TextBox 150"/>
          <p:cNvSpPr txBox="1"/>
          <p:nvPr/>
        </p:nvSpPr>
        <p:spPr>
          <a:xfrm>
            <a:off x="8162544" y="5084935"/>
            <a:ext cx="327334" cy="276999"/>
          </a:xfrm>
          <a:prstGeom prst="rect">
            <a:avLst/>
          </a:prstGeom>
          <a:noFill/>
        </p:spPr>
        <p:txBody>
          <a:bodyPr wrap="none" rtlCol="0">
            <a:spAutoFit/>
          </a:bodyPr>
          <a:lstStyle/>
          <a:p>
            <a:r>
              <a:rPr lang="en-US" sz="1200" dirty="0" smtClean="0">
                <a:solidFill>
                  <a:schemeClr val="tx1"/>
                </a:solidFill>
                <a:effectLst>
                  <a:outerShdw blurRad="38100" dist="38100" dir="2700000" algn="tl">
                    <a:srgbClr val="000000">
                      <a:alpha val="43137"/>
                    </a:srgbClr>
                  </a:outerShdw>
                </a:effectLst>
                <a:latin typeface="Trebuchet MS" pitchFamily="34" charset="0"/>
              </a:rPr>
              <a:t>or</a:t>
            </a:r>
          </a:p>
        </p:txBody>
      </p:sp>
      <p:cxnSp>
        <p:nvCxnSpPr>
          <p:cNvPr id="153" name="Straight Connector 152"/>
          <p:cNvCxnSpPr/>
          <p:nvPr/>
        </p:nvCxnSpPr>
        <p:spPr bwMode="auto">
          <a:xfrm rot="16200000" flipH="1">
            <a:off x="4475988" y="4105003"/>
            <a:ext cx="768096" cy="210312"/>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sp>
        <p:nvSpPr>
          <p:cNvPr id="154" name="TextBox 153"/>
          <p:cNvSpPr txBox="1"/>
          <p:nvPr/>
        </p:nvSpPr>
        <p:spPr>
          <a:xfrm>
            <a:off x="4285107" y="3171172"/>
            <a:ext cx="1347216" cy="707886"/>
          </a:xfrm>
          <a:prstGeom prst="rect">
            <a:avLst/>
          </a:prstGeom>
          <a:noFill/>
        </p:spPr>
        <p:txBody>
          <a:bodyPr wrap="square" rtlCol="0">
            <a:spAutoFit/>
          </a:bodyPr>
          <a:lstStyle/>
          <a:p>
            <a:r>
              <a:rPr lang="en-US" sz="1000" dirty="0" smtClean="0">
                <a:latin typeface="Trebuchet MS" pitchFamily="34" charset="0"/>
              </a:rPr>
              <a:t>Video Scaling/Conversion, Audio Processing, Other</a:t>
            </a:r>
            <a:endParaRPr lang="en-US" sz="1000" dirty="0">
              <a:latin typeface="Trebuchet MS" pitchFamily="34" charset="0"/>
            </a:endParaRPr>
          </a:p>
        </p:txBody>
      </p:sp>
      <p:cxnSp>
        <p:nvCxnSpPr>
          <p:cNvPr id="157" name="Straight Arrow Connector 156"/>
          <p:cNvCxnSpPr>
            <a:stCxn id="66" idx="3"/>
            <a:endCxn id="116" idx="1"/>
          </p:cNvCxnSpPr>
          <p:nvPr/>
        </p:nvCxnSpPr>
        <p:spPr bwMode="auto">
          <a:xfrm>
            <a:off x="4587240" y="4735829"/>
            <a:ext cx="158496"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159" name="Straight Arrow Connector 158"/>
          <p:cNvCxnSpPr>
            <a:stCxn id="116" idx="3"/>
            <a:endCxn id="95" idx="1"/>
          </p:cNvCxnSpPr>
          <p:nvPr/>
        </p:nvCxnSpPr>
        <p:spPr bwMode="auto">
          <a:xfrm>
            <a:off x="5321808" y="4735829"/>
            <a:ext cx="134112"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smtClean="0"/>
              <a:t>New MF Components</a:t>
            </a:r>
            <a:br>
              <a:rPr smtClean="0"/>
            </a:br>
            <a:r>
              <a:rPr sz="3600" smtClean="0">
                <a:gradFill>
                  <a:gsLst>
                    <a:gs pos="28000">
                      <a:schemeClr val="accent6">
                        <a:lumMod val="40000"/>
                        <a:lumOff val="60000"/>
                      </a:schemeClr>
                    </a:gs>
                    <a:gs pos="48000">
                      <a:schemeClr val="accent6">
                        <a:lumMod val="40000"/>
                        <a:lumOff val="60000"/>
                      </a:schemeClr>
                    </a:gs>
                  </a:gsLst>
                  <a:lin ang="5400000" scaled="1"/>
                </a:gradFill>
              </a:rPr>
              <a:t>Source Reader, Sink Writer</a:t>
            </a:r>
            <a:endParaRPr lang="en-US" sz="3600" dirty="0"/>
          </a:p>
        </p:txBody>
      </p:sp>
      <p:sp>
        <p:nvSpPr>
          <p:cNvPr id="3" name="Rectangle 2"/>
          <p:cNvSpPr/>
          <p:nvPr/>
        </p:nvSpPr>
        <p:spPr>
          <a:xfrm>
            <a:off x="1139252" y="2532888"/>
            <a:ext cx="2783524" cy="2810256"/>
          </a:xfrm>
          <a:prstGeom prst="rect">
            <a:avLst/>
          </a:prstGeom>
          <a:gradFill>
            <a:gsLst>
              <a:gs pos="0">
                <a:schemeClr val="accent4">
                  <a:tint val="73000"/>
                  <a:satMod val="150000"/>
                </a:schemeClr>
              </a:gs>
              <a:gs pos="25000">
                <a:schemeClr val="accent4">
                  <a:tint val="96000"/>
                  <a:shade val="80000"/>
                  <a:satMod val="105000"/>
                </a:schemeClr>
              </a:gs>
              <a:gs pos="38000">
                <a:schemeClr val="accent4">
                  <a:tint val="96000"/>
                  <a:shade val="59000"/>
                  <a:satMod val="120000"/>
                </a:schemeClr>
              </a:gs>
              <a:gs pos="55000">
                <a:schemeClr val="accent4">
                  <a:shade val="57000"/>
                  <a:satMod val="120000"/>
                </a:schemeClr>
              </a:gs>
              <a:gs pos="80000">
                <a:schemeClr val="accent4">
                  <a:shade val="56000"/>
                  <a:satMod val="145000"/>
                </a:schemeClr>
              </a:gs>
              <a:gs pos="88000">
                <a:schemeClr val="accent4">
                  <a:shade val="63000"/>
                  <a:satMod val="160000"/>
                </a:schemeClr>
              </a:gs>
              <a:gs pos="100000">
                <a:schemeClr val="accent4">
                  <a:tint val="99555"/>
                  <a:satMod val="155000"/>
                </a:schemeClr>
              </a:gs>
            </a:gsLst>
          </a:gradFill>
        </p:spPr>
        <p:style>
          <a:lnRef idx="1">
            <a:schemeClr val="accent4"/>
          </a:lnRef>
          <a:fillRef idx="3">
            <a:schemeClr val="accent4"/>
          </a:fillRef>
          <a:effectRef idx="2">
            <a:schemeClr val="accent4"/>
          </a:effectRef>
          <a:fontRef idx="minor">
            <a:schemeClr val="lt1"/>
          </a:fontRef>
        </p:style>
        <p:txBody>
          <a:bodyPr rtlCol="0" anchor="t" anchorCtr="0"/>
          <a:lstStyle/>
          <a:p>
            <a:pPr algn="ctr"/>
            <a:r>
              <a:rPr lang="en-US" b="1" dirty="0" smtClean="0">
                <a:solidFill>
                  <a:schemeClr val="bg2"/>
                </a:solidFill>
                <a:latin typeface="Trebuchet MS" pitchFamily="34" charset="0"/>
              </a:rPr>
              <a:t>Source Reader</a:t>
            </a:r>
            <a:endParaRPr lang="en-US" b="1" dirty="0">
              <a:solidFill>
                <a:schemeClr val="bg2"/>
              </a:solidFill>
              <a:latin typeface="Trebuchet MS" pitchFamily="34" charset="0"/>
            </a:endParaRPr>
          </a:p>
        </p:txBody>
      </p:sp>
      <p:sp>
        <p:nvSpPr>
          <p:cNvPr id="4" name="Content Placeholder 2"/>
          <p:cNvSpPr txBox="1">
            <a:spLocks/>
          </p:cNvSpPr>
          <p:nvPr/>
        </p:nvSpPr>
        <p:spPr>
          <a:xfrm>
            <a:off x="228600" y="1371600"/>
            <a:ext cx="8229600" cy="5257800"/>
          </a:xfrm>
          <a:prstGeom prst="rect">
            <a:avLst/>
          </a:prstGeom>
        </p:spPr>
        <p:txBody>
          <a:bodyPr/>
          <a:lstStyle/>
          <a:p>
            <a:pPr marL="382573" marR="0" lvl="0" indent="-382573" algn="l" defTabSz="912777" rtl="0" eaLnBrk="1" fontAlgn="base" latinLnBrk="0" hangingPunct="1">
              <a:lnSpc>
                <a:spcPct val="90000"/>
              </a:lnSpc>
              <a:spcBef>
                <a:spcPts val="1167"/>
              </a:spcBef>
              <a:spcAft>
                <a:spcPct val="0"/>
              </a:spcAft>
              <a:buClr>
                <a:schemeClr val="tx2"/>
              </a:buClr>
              <a:buSzPct val="95000"/>
              <a:buFontTx/>
              <a:buNone/>
              <a:tabLst/>
              <a:defRPr/>
            </a:pPr>
            <a:endParaRPr kumimoji="0" lang="en-US" sz="33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3"/>
              </a:buBlip>
              <a:tabLst/>
              <a:defRPr/>
            </a:pPr>
            <a:endParaRPr kumimoji="0" lang="en-US" sz="3300" b="0" i="0" u="none" strike="noStrike" kern="0" cap="none" spc="0" normalizeH="0" baseline="0" noProof="0" dirty="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
        <p:nvSpPr>
          <p:cNvPr id="6" name="Rectangle 5"/>
          <p:cNvSpPr/>
          <p:nvPr/>
        </p:nvSpPr>
        <p:spPr>
          <a:xfrm>
            <a:off x="1240536" y="3791134"/>
            <a:ext cx="743712" cy="5334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smtClean="0">
                <a:latin typeface="Trebuchet MS" pitchFamily="34" charset="0"/>
              </a:rPr>
              <a:t>Media Source</a:t>
            </a:r>
            <a:endParaRPr lang="en-US" sz="1400" dirty="0">
              <a:latin typeface="Trebuchet MS" pitchFamily="34" charset="0"/>
            </a:endParaRPr>
          </a:p>
        </p:txBody>
      </p:sp>
      <p:sp>
        <p:nvSpPr>
          <p:cNvPr id="10" name="Rectangle 9"/>
          <p:cNvSpPr/>
          <p:nvPr/>
        </p:nvSpPr>
        <p:spPr>
          <a:xfrm>
            <a:off x="1572768" y="4628137"/>
            <a:ext cx="896112" cy="5334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smtClean="0">
                <a:latin typeface="Trebuchet MS" pitchFamily="34" charset="0"/>
              </a:rPr>
              <a:t>MFT Decoder  *</a:t>
            </a:r>
            <a:endParaRPr lang="en-US" sz="1200" dirty="0">
              <a:latin typeface="Trebuchet MS" pitchFamily="34" charset="0"/>
            </a:endParaRPr>
          </a:p>
        </p:txBody>
      </p:sp>
      <p:sp>
        <p:nvSpPr>
          <p:cNvPr id="11" name="Rectangle 10"/>
          <p:cNvSpPr/>
          <p:nvPr/>
        </p:nvSpPr>
        <p:spPr>
          <a:xfrm>
            <a:off x="1554480" y="5749278"/>
            <a:ext cx="6103620" cy="5334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smtClean="0">
                <a:latin typeface="Trebuchet MS" pitchFamily="34" charset="0"/>
              </a:rPr>
              <a:t>Hardware Acceleration</a:t>
            </a:r>
            <a:endParaRPr lang="en-US" sz="1200" dirty="0">
              <a:latin typeface="Trebuchet MS" pitchFamily="34" charset="0"/>
            </a:endParaRPr>
          </a:p>
        </p:txBody>
      </p:sp>
      <p:sp>
        <p:nvSpPr>
          <p:cNvPr id="13" name="Rectangle 12"/>
          <p:cNvSpPr/>
          <p:nvPr/>
        </p:nvSpPr>
        <p:spPr>
          <a:xfrm>
            <a:off x="2660904" y="4624274"/>
            <a:ext cx="1136904" cy="5334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smtClean="0">
                <a:latin typeface="Trebuchet MS" pitchFamily="34" charset="0"/>
              </a:rPr>
              <a:t>Specific Conversions</a:t>
            </a:r>
            <a:r>
              <a:rPr lang="en-US" sz="1200" dirty="0">
                <a:latin typeface="Trebuchet MS" pitchFamily="34" charset="0"/>
              </a:rPr>
              <a:t> </a:t>
            </a:r>
            <a:r>
              <a:rPr lang="en-US" sz="1200" dirty="0" smtClean="0">
                <a:latin typeface="Trebuchet MS" pitchFamily="34" charset="0"/>
              </a:rPr>
              <a:t>*</a:t>
            </a:r>
          </a:p>
        </p:txBody>
      </p:sp>
      <p:sp>
        <p:nvSpPr>
          <p:cNvPr id="16" name="TextBox 15"/>
          <p:cNvSpPr txBox="1"/>
          <p:nvPr/>
        </p:nvSpPr>
        <p:spPr>
          <a:xfrm>
            <a:off x="198120" y="3136392"/>
            <a:ext cx="762000" cy="461665"/>
          </a:xfrm>
          <a:prstGeom prst="rect">
            <a:avLst/>
          </a:prstGeom>
          <a:noFill/>
        </p:spPr>
        <p:txBody>
          <a:bodyPr wrap="square" rtlCol="0">
            <a:spAutoFit/>
          </a:bodyPr>
          <a:lstStyle/>
          <a:p>
            <a:r>
              <a:rPr lang="en-US" sz="1200" dirty="0" smtClean="0">
                <a:latin typeface="Trebuchet MS" pitchFamily="34" charset="0"/>
              </a:rPr>
              <a:t>File,</a:t>
            </a:r>
          </a:p>
          <a:p>
            <a:r>
              <a:rPr lang="en-US" sz="1200" dirty="0" smtClean="0">
                <a:latin typeface="Trebuchet MS" pitchFamily="34" charset="0"/>
              </a:rPr>
              <a:t>Network</a:t>
            </a:r>
            <a:endParaRPr lang="en-US" sz="1200" dirty="0">
              <a:latin typeface="Trebuchet MS" pitchFamily="34" charset="0"/>
            </a:endParaRPr>
          </a:p>
        </p:txBody>
      </p:sp>
      <p:sp>
        <p:nvSpPr>
          <p:cNvPr id="17" name="TextBox 16"/>
          <p:cNvSpPr txBox="1"/>
          <p:nvPr/>
        </p:nvSpPr>
        <p:spPr>
          <a:xfrm>
            <a:off x="198120" y="3827253"/>
            <a:ext cx="762000" cy="461665"/>
          </a:xfrm>
          <a:prstGeom prst="rect">
            <a:avLst/>
          </a:prstGeom>
          <a:noFill/>
        </p:spPr>
        <p:txBody>
          <a:bodyPr wrap="square" rtlCol="0">
            <a:spAutoFit/>
          </a:bodyPr>
          <a:lstStyle/>
          <a:p>
            <a:r>
              <a:rPr lang="en-US" sz="1200" dirty="0" smtClean="0">
                <a:latin typeface="Trebuchet MS" pitchFamily="34" charset="0"/>
              </a:rPr>
              <a:t>Custom Input</a:t>
            </a:r>
            <a:endParaRPr lang="en-US" sz="1200" dirty="0">
              <a:latin typeface="Trebuchet MS" pitchFamily="34" charset="0"/>
            </a:endParaRPr>
          </a:p>
        </p:txBody>
      </p:sp>
      <p:sp>
        <p:nvSpPr>
          <p:cNvPr id="18" name="TextBox 17"/>
          <p:cNvSpPr txBox="1"/>
          <p:nvPr/>
        </p:nvSpPr>
        <p:spPr>
          <a:xfrm>
            <a:off x="198120" y="4535793"/>
            <a:ext cx="762000" cy="276999"/>
          </a:xfrm>
          <a:prstGeom prst="rect">
            <a:avLst/>
          </a:prstGeom>
          <a:noFill/>
        </p:spPr>
        <p:txBody>
          <a:bodyPr wrap="square" rtlCol="0">
            <a:spAutoFit/>
          </a:bodyPr>
          <a:lstStyle/>
          <a:p>
            <a:r>
              <a:rPr lang="en-US" sz="1200" dirty="0" smtClean="0">
                <a:latin typeface="Trebuchet MS" pitchFamily="34" charset="0"/>
              </a:rPr>
              <a:t>Webcam</a:t>
            </a:r>
            <a:endParaRPr lang="en-US" sz="1200" dirty="0">
              <a:latin typeface="Trebuchet MS" pitchFamily="34" charset="0"/>
            </a:endParaRPr>
          </a:p>
        </p:txBody>
      </p:sp>
      <p:cxnSp>
        <p:nvCxnSpPr>
          <p:cNvPr id="23" name="Straight Connector 22"/>
          <p:cNvCxnSpPr/>
          <p:nvPr/>
        </p:nvCxnSpPr>
        <p:spPr>
          <a:xfrm rot="5400000">
            <a:off x="1497711" y="2409444"/>
            <a:ext cx="2286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042416" y="1695069"/>
            <a:ext cx="1219200" cy="553998"/>
          </a:xfrm>
          <a:prstGeom prst="rect">
            <a:avLst/>
          </a:prstGeom>
          <a:noFill/>
        </p:spPr>
        <p:txBody>
          <a:bodyPr wrap="square" rtlCol="0">
            <a:spAutoFit/>
          </a:bodyPr>
          <a:lstStyle/>
          <a:p>
            <a:r>
              <a:rPr lang="en-US" sz="1000" dirty="0" smtClean="0">
                <a:latin typeface="Trebuchet MS" pitchFamily="34" charset="0"/>
              </a:rPr>
              <a:t>Specify URL, Byte Stream, or Media Source</a:t>
            </a:r>
            <a:endParaRPr lang="en-US" sz="1000" dirty="0">
              <a:latin typeface="Trebuchet MS" pitchFamily="34" charset="0"/>
            </a:endParaRPr>
          </a:p>
        </p:txBody>
      </p:sp>
      <p:cxnSp>
        <p:nvCxnSpPr>
          <p:cNvPr id="25" name="Straight Connector 24"/>
          <p:cNvCxnSpPr/>
          <p:nvPr/>
        </p:nvCxnSpPr>
        <p:spPr>
          <a:xfrm rot="5400000">
            <a:off x="3273552" y="2400300"/>
            <a:ext cx="2286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933319" y="1697736"/>
            <a:ext cx="1219200" cy="553998"/>
          </a:xfrm>
          <a:prstGeom prst="rect">
            <a:avLst/>
          </a:prstGeom>
          <a:noFill/>
        </p:spPr>
        <p:txBody>
          <a:bodyPr wrap="square" rtlCol="0">
            <a:spAutoFit/>
          </a:bodyPr>
          <a:lstStyle/>
          <a:p>
            <a:r>
              <a:rPr lang="en-US" sz="1000" dirty="0" smtClean="0">
                <a:latin typeface="Trebuchet MS" pitchFamily="34" charset="0"/>
              </a:rPr>
              <a:t>Sync or </a:t>
            </a:r>
            <a:r>
              <a:rPr lang="en-US" sz="1000" dirty="0" err="1" smtClean="0">
                <a:latin typeface="Trebuchet MS" pitchFamily="34" charset="0"/>
              </a:rPr>
              <a:t>Async</a:t>
            </a:r>
            <a:r>
              <a:rPr lang="en-US" sz="1000" dirty="0" smtClean="0">
                <a:latin typeface="Trebuchet MS" pitchFamily="34" charset="0"/>
              </a:rPr>
              <a:t> Control and Status</a:t>
            </a:r>
            <a:endParaRPr lang="en-US" sz="1000" dirty="0">
              <a:latin typeface="Trebuchet MS" pitchFamily="34" charset="0"/>
            </a:endParaRPr>
          </a:p>
        </p:txBody>
      </p:sp>
      <p:cxnSp>
        <p:nvCxnSpPr>
          <p:cNvPr id="29" name="Straight Arrow Connector 28"/>
          <p:cNvCxnSpPr/>
          <p:nvPr/>
        </p:nvCxnSpPr>
        <p:spPr>
          <a:xfrm flipV="1">
            <a:off x="5809488" y="5066675"/>
            <a:ext cx="409731" cy="625"/>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49" name="Content Placeholder 2"/>
          <p:cNvSpPr txBox="1">
            <a:spLocks/>
          </p:cNvSpPr>
          <p:nvPr/>
        </p:nvSpPr>
        <p:spPr>
          <a:xfrm>
            <a:off x="457200" y="1152144"/>
            <a:ext cx="8229600" cy="5257800"/>
          </a:xfrm>
          <a:prstGeom prst="rect">
            <a:avLst/>
          </a:prstGeom>
        </p:spPr>
        <p:txBody>
          <a:bodyPr/>
          <a:lstStyle/>
          <a:p>
            <a:pPr marL="382573" marR="0" lvl="0" indent="-382573" algn="l" defTabSz="912777" rtl="0" eaLnBrk="1" fontAlgn="base" latinLnBrk="0" hangingPunct="1">
              <a:lnSpc>
                <a:spcPct val="90000"/>
              </a:lnSpc>
              <a:spcBef>
                <a:spcPts val="1167"/>
              </a:spcBef>
              <a:spcAft>
                <a:spcPct val="0"/>
              </a:spcAft>
              <a:buClr>
                <a:schemeClr val="tx2"/>
              </a:buClr>
              <a:buSzPct val="95000"/>
              <a:buFontTx/>
              <a:buNone/>
              <a:tabLst/>
              <a:defRPr/>
            </a:pPr>
            <a:endParaRPr kumimoji="0" lang="en-US" sz="33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3"/>
              </a:buBlip>
              <a:tabLst/>
              <a:defRPr/>
            </a:pPr>
            <a:endParaRPr kumimoji="0" lang="en-US" sz="3300" b="0" i="0" u="none" strike="noStrike" kern="0" cap="none" spc="0" normalizeH="0" baseline="0" noProof="0" dirty="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
        <p:nvSpPr>
          <p:cNvPr id="50" name="Rectangle 49"/>
          <p:cNvSpPr/>
          <p:nvPr/>
        </p:nvSpPr>
        <p:spPr>
          <a:xfrm>
            <a:off x="5330952" y="2523744"/>
            <a:ext cx="2756241" cy="2819400"/>
          </a:xfrm>
          <a:prstGeom prst="rect">
            <a:avLst/>
          </a:prstGeom>
        </p:spPr>
        <p:style>
          <a:lnRef idx="1">
            <a:schemeClr val="accent4"/>
          </a:lnRef>
          <a:fillRef idx="3">
            <a:schemeClr val="accent4"/>
          </a:fillRef>
          <a:effectRef idx="2">
            <a:schemeClr val="accent4"/>
          </a:effectRef>
          <a:fontRef idx="minor">
            <a:schemeClr val="lt1"/>
          </a:fontRef>
        </p:style>
        <p:txBody>
          <a:bodyPr rtlCol="0" anchor="t" anchorCtr="0"/>
          <a:lstStyle/>
          <a:p>
            <a:pPr algn="ctr"/>
            <a:r>
              <a:rPr lang="en-US" b="1" dirty="0" smtClean="0">
                <a:solidFill>
                  <a:schemeClr val="bg2"/>
                </a:solidFill>
                <a:latin typeface="Trebuchet MS" pitchFamily="34" charset="0"/>
              </a:rPr>
              <a:t>Sink Writer</a:t>
            </a:r>
            <a:endParaRPr lang="en-US" b="1" dirty="0">
              <a:solidFill>
                <a:schemeClr val="bg2"/>
              </a:solidFill>
              <a:latin typeface="Trebuchet MS" pitchFamily="34" charset="0"/>
            </a:endParaRPr>
          </a:p>
        </p:txBody>
      </p:sp>
      <p:sp>
        <p:nvSpPr>
          <p:cNvPr id="51" name="Rectangle 50"/>
          <p:cNvSpPr/>
          <p:nvPr/>
        </p:nvSpPr>
        <p:spPr>
          <a:xfrm>
            <a:off x="7191232" y="3803904"/>
            <a:ext cx="792480" cy="5334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smtClean="0">
                <a:latin typeface="Trebuchet MS" pitchFamily="34" charset="0"/>
              </a:rPr>
              <a:t>Media Sink</a:t>
            </a:r>
            <a:endParaRPr lang="en-US" sz="1400" dirty="0">
              <a:latin typeface="Trebuchet MS" pitchFamily="34" charset="0"/>
            </a:endParaRPr>
          </a:p>
        </p:txBody>
      </p:sp>
      <p:sp>
        <p:nvSpPr>
          <p:cNvPr id="53" name="Rectangle 52"/>
          <p:cNvSpPr/>
          <p:nvPr/>
        </p:nvSpPr>
        <p:spPr>
          <a:xfrm>
            <a:off x="6793992" y="4631769"/>
            <a:ext cx="850392" cy="5334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smtClean="0">
                <a:latin typeface="Trebuchet MS" pitchFamily="34" charset="0"/>
              </a:rPr>
              <a:t>MFT Encoder *</a:t>
            </a:r>
            <a:endParaRPr lang="en-US" sz="1200" dirty="0">
              <a:latin typeface="Trebuchet MS" pitchFamily="34" charset="0"/>
            </a:endParaRPr>
          </a:p>
        </p:txBody>
      </p:sp>
      <p:cxnSp>
        <p:nvCxnSpPr>
          <p:cNvPr id="54" name="Straight Connector 53"/>
          <p:cNvCxnSpPr/>
          <p:nvPr/>
        </p:nvCxnSpPr>
        <p:spPr>
          <a:xfrm rot="5400000">
            <a:off x="5728716" y="2399919"/>
            <a:ext cx="2286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385816" y="1704594"/>
            <a:ext cx="1219200" cy="553998"/>
          </a:xfrm>
          <a:prstGeom prst="rect">
            <a:avLst/>
          </a:prstGeom>
          <a:noFill/>
        </p:spPr>
        <p:txBody>
          <a:bodyPr wrap="square" rtlCol="0">
            <a:spAutoFit/>
          </a:bodyPr>
          <a:lstStyle/>
          <a:p>
            <a:r>
              <a:rPr lang="en-US" sz="1000" dirty="0" smtClean="0">
                <a:latin typeface="Trebuchet MS" pitchFamily="34" charset="0"/>
              </a:rPr>
              <a:t>Sync or </a:t>
            </a:r>
            <a:r>
              <a:rPr lang="en-US" sz="1000" dirty="0" err="1" smtClean="0">
                <a:latin typeface="Trebuchet MS" pitchFamily="34" charset="0"/>
              </a:rPr>
              <a:t>Async</a:t>
            </a:r>
            <a:r>
              <a:rPr lang="en-US" sz="1000" dirty="0" smtClean="0">
                <a:latin typeface="Trebuchet MS" pitchFamily="34" charset="0"/>
              </a:rPr>
              <a:t> Control and Status</a:t>
            </a:r>
            <a:endParaRPr lang="en-US" sz="1000" dirty="0">
              <a:latin typeface="Trebuchet MS" pitchFamily="34" charset="0"/>
            </a:endParaRPr>
          </a:p>
        </p:txBody>
      </p:sp>
      <p:sp>
        <p:nvSpPr>
          <p:cNvPr id="59" name="TextBox 58"/>
          <p:cNvSpPr txBox="1"/>
          <p:nvPr/>
        </p:nvSpPr>
        <p:spPr>
          <a:xfrm>
            <a:off x="8336280" y="3452348"/>
            <a:ext cx="762000" cy="461665"/>
          </a:xfrm>
          <a:prstGeom prst="rect">
            <a:avLst/>
          </a:prstGeom>
          <a:noFill/>
        </p:spPr>
        <p:txBody>
          <a:bodyPr wrap="square" rtlCol="0">
            <a:spAutoFit/>
          </a:bodyPr>
          <a:lstStyle/>
          <a:p>
            <a:r>
              <a:rPr lang="en-US" sz="1200" dirty="0" smtClean="0">
                <a:latin typeface="Trebuchet MS" pitchFamily="34" charset="0"/>
              </a:rPr>
              <a:t>File,</a:t>
            </a:r>
          </a:p>
          <a:p>
            <a:r>
              <a:rPr lang="en-US" sz="1200" dirty="0" smtClean="0">
                <a:latin typeface="Trebuchet MS" pitchFamily="34" charset="0"/>
              </a:rPr>
              <a:t>Network</a:t>
            </a:r>
            <a:endParaRPr lang="en-US" sz="1200" dirty="0">
              <a:latin typeface="Trebuchet MS" pitchFamily="34" charset="0"/>
            </a:endParaRPr>
          </a:p>
        </p:txBody>
      </p:sp>
      <p:cxnSp>
        <p:nvCxnSpPr>
          <p:cNvPr id="60" name="Straight Connector 59"/>
          <p:cNvCxnSpPr/>
          <p:nvPr/>
        </p:nvCxnSpPr>
        <p:spPr>
          <a:xfrm rot="5400000">
            <a:off x="7452741" y="2390394"/>
            <a:ext cx="2286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6986016" y="1714119"/>
            <a:ext cx="1219200" cy="553998"/>
          </a:xfrm>
          <a:prstGeom prst="rect">
            <a:avLst/>
          </a:prstGeom>
          <a:noFill/>
        </p:spPr>
        <p:txBody>
          <a:bodyPr wrap="square" rtlCol="0">
            <a:spAutoFit/>
          </a:bodyPr>
          <a:lstStyle/>
          <a:p>
            <a:r>
              <a:rPr lang="en-US" sz="1000" dirty="0" smtClean="0">
                <a:latin typeface="Trebuchet MS" pitchFamily="34" charset="0"/>
              </a:rPr>
              <a:t>Specify URL, Byte Stream, or Media Sink</a:t>
            </a:r>
            <a:endParaRPr lang="en-US" sz="1000" dirty="0">
              <a:latin typeface="Trebuchet MS" pitchFamily="34" charset="0"/>
            </a:endParaRPr>
          </a:p>
        </p:txBody>
      </p:sp>
      <p:sp>
        <p:nvSpPr>
          <p:cNvPr id="62" name="TextBox 61"/>
          <p:cNvSpPr txBox="1"/>
          <p:nvPr/>
        </p:nvSpPr>
        <p:spPr>
          <a:xfrm>
            <a:off x="8336280" y="4218813"/>
            <a:ext cx="762000" cy="461665"/>
          </a:xfrm>
          <a:prstGeom prst="rect">
            <a:avLst/>
          </a:prstGeom>
          <a:noFill/>
        </p:spPr>
        <p:txBody>
          <a:bodyPr wrap="square" rtlCol="0">
            <a:spAutoFit/>
          </a:bodyPr>
          <a:lstStyle/>
          <a:p>
            <a:r>
              <a:rPr lang="en-US" sz="1200" dirty="0" smtClean="0">
                <a:latin typeface="Trebuchet MS" pitchFamily="34" charset="0"/>
              </a:rPr>
              <a:t>Custom Output</a:t>
            </a:r>
            <a:endParaRPr lang="en-US" sz="1200" dirty="0">
              <a:latin typeface="Trebuchet MS" pitchFamily="34" charset="0"/>
            </a:endParaRPr>
          </a:p>
        </p:txBody>
      </p:sp>
      <p:sp>
        <p:nvSpPr>
          <p:cNvPr id="64" name="Rectangle 63"/>
          <p:cNvSpPr/>
          <p:nvPr/>
        </p:nvSpPr>
        <p:spPr>
          <a:xfrm>
            <a:off x="6784848" y="2983043"/>
            <a:ext cx="1212404" cy="54714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smtClean="0">
                <a:latin typeface="Trebuchet MS" pitchFamily="34" charset="0"/>
              </a:rPr>
              <a:t>Encoding Profile Mgmt.</a:t>
            </a:r>
            <a:endParaRPr lang="en-US" sz="1200" dirty="0">
              <a:latin typeface="Trebuchet MS" pitchFamily="34" charset="0"/>
            </a:endParaRPr>
          </a:p>
        </p:txBody>
      </p:sp>
      <p:sp>
        <p:nvSpPr>
          <p:cNvPr id="71" name="Rectangle 70"/>
          <p:cNvSpPr/>
          <p:nvPr/>
        </p:nvSpPr>
        <p:spPr>
          <a:xfrm>
            <a:off x="5501640" y="4629334"/>
            <a:ext cx="963168" cy="5334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smtClean="0">
                <a:latin typeface="Trebuchet MS" pitchFamily="34" charset="0"/>
              </a:rPr>
              <a:t>Processing MFT *</a:t>
            </a:r>
            <a:endParaRPr lang="en-US" sz="1200" dirty="0">
              <a:latin typeface="Trebuchet MS" pitchFamily="34" charset="0"/>
            </a:endParaRPr>
          </a:p>
        </p:txBody>
      </p:sp>
      <p:cxnSp>
        <p:nvCxnSpPr>
          <p:cNvPr id="79" name="Straight Arrow Connector 78"/>
          <p:cNvCxnSpPr>
            <a:stCxn id="10" idx="3"/>
            <a:endCxn id="13" idx="1"/>
          </p:cNvCxnSpPr>
          <p:nvPr/>
        </p:nvCxnSpPr>
        <p:spPr bwMode="auto">
          <a:xfrm flipV="1">
            <a:off x="2468880" y="4890974"/>
            <a:ext cx="192024" cy="386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83" name="Straight Arrow Connector 82"/>
          <p:cNvCxnSpPr>
            <a:stCxn id="71" idx="3"/>
            <a:endCxn id="53" idx="1"/>
          </p:cNvCxnSpPr>
          <p:nvPr/>
        </p:nvCxnSpPr>
        <p:spPr bwMode="auto">
          <a:xfrm>
            <a:off x="6464808" y="4896034"/>
            <a:ext cx="329184" cy="2435"/>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89" name="Straight Connector 88"/>
          <p:cNvCxnSpPr>
            <a:stCxn id="6" idx="3"/>
          </p:cNvCxnSpPr>
          <p:nvPr/>
        </p:nvCxnSpPr>
        <p:spPr bwMode="auto">
          <a:xfrm flipV="1">
            <a:off x="1984248" y="4054839"/>
            <a:ext cx="189326" cy="2995"/>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91" name="Straight Connector 90"/>
          <p:cNvCxnSpPr/>
          <p:nvPr/>
        </p:nvCxnSpPr>
        <p:spPr bwMode="auto">
          <a:xfrm rot="5400000">
            <a:off x="1959964" y="4268449"/>
            <a:ext cx="427220"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93" name="Straight Connector 92"/>
          <p:cNvCxnSpPr/>
          <p:nvPr/>
        </p:nvCxnSpPr>
        <p:spPr bwMode="auto">
          <a:xfrm rot="10800000">
            <a:off x="1326631" y="4489554"/>
            <a:ext cx="839449"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95" name="Straight Connector 94"/>
          <p:cNvCxnSpPr/>
          <p:nvPr/>
        </p:nvCxnSpPr>
        <p:spPr bwMode="auto">
          <a:xfrm rot="5400000">
            <a:off x="1108310" y="4693757"/>
            <a:ext cx="422522" cy="715"/>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97" name="Straight Arrow Connector 96"/>
          <p:cNvCxnSpPr>
            <a:endCxn id="10" idx="1"/>
          </p:cNvCxnSpPr>
          <p:nvPr/>
        </p:nvCxnSpPr>
        <p:spPr bwMode="auto">
          <a:xfrm flipV="1">
            <a:off x="1314450" y="4894837"/>
            <a:ext cx="258318" cy="101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101" name="Straight Arrow Connector 100"/>
          <p:cNvCxnSpPr/>
          <p:nvPr/>
        </p:nvCxnSpPr>
        <p:spPr bwMode="auto">
          <a:xfrm>
            <a:off x="2173574" y="4054839"/>
            <a:ext cx="1926236"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105" name="Elbow Connector 104"/>
          <p:cNvCxnSpPr>
            <a:stCxn id="16" idx="3"/>
            <a:endCxn id="6" idx="1"/>
          </p:cNvCxnSpPr>
          <p:nvPr/>
        </p:nvCxnSpPr>
        <p:spPr bwMode="auto">
          <a:xfrm>
            <a:off x="960120" y="3367225"/>
            <a:ext cx="280416" cy="690609"/>
          </a:xfrm>
          <a:prstGeom prst="bentConnector3">
            <a:avLst>
              <a:gd name="adj1" fmla="val 38112"/>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107" name="Straight Arrow Connector 106"/>
          <p:cNvCxnSpPr>
            <a:stCxn id="17" idx="3"/>
            <a:endCxn id="6" idx="1"/>
          </p:cNvCxnSpPr>
          <p:nvPr/>
        </p:nvCxnSpPr>
        <p:spPr bwMode="auto">
          <a:xfrm flipV="1">
            <a:off x="960120" y="4057834"/>
            <a:ext cx="280416" cy="252"/>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111" name="Elbow Connector 110"/>
          <p:cNvCxnSpPr>
            <a:stCxn id="18" idx="3"/>
            <a:endCxn id="6" idx="1"/>
          </p:cNvCxnSpPr>
          <p:nvPr/>
        </p:nvCxnSpPr>
        <p:spPr bwMode="auto">
          <a:xfrm flipV="1">
            <a:off x="960120" y="4057834"/>
            <a:ext cx="280416" cy="616459"/>
          </a:xfrm>
          <a:prstGeom prst="bentConnector3">
            <a:avLst>
              <a:gd name="adj1" fmla="val 38112"/>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119" name="Straight Arrow Connector 118"/>
          <p:cNvCxnSpPr>
            <a:stCxn id="71" idx="1"/>
          </p:cNvCxnSpPr>
          <p:nvPr/>
        </p:nvCxnSpPr>
        <p:spPr bwMode="auto">
          <a:xfrm rot="10800000">
            <a:off x="5126636" y="4894290"/>
            <a:ext cx="375004" cy="1745"/>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arrow" w="med" len="med"/>
            <a:tailEnd type="none"/>
          </a:ln>
          <a:effectLst/>
        </p:spPr>
      </p:cxnSp>
      <p:cxnSp>
        <p:nvCxnSpPr>
          <p:cNvPr id="132" name="Straight Connector 131"/>
          <p:cNvCxnSpPr/>
          <p:nvPr/>
        </p:nvCxnSpPr>
        <p:spPr bwMode="auto">
          <a:xfrm rot="5400000" flipH="1" flipV="1">
            <a:off x="7627521" y="4683530"/>
            <a:ext cx="423095" cy="13"/>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134" name="Straight Connector 133"/>
          <p:cNvCxnSpPr/>
          <p:nvPr/>
        </p:nvCxnSpPr>
        <p:spPr bwMode="auto">
          <a:xfrm rot="10800000">
            <a:off x="6917962" y="4467069"/>
            <a:ext cx="921895"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136" name="Straight Connector 135"/>
          <p:cNvCxnSpPr/>
          <p:nvPr/>
        </p:nvCxnSpPr>
        <p:spPr bwMode="auto">
          <a:xfrm rot="5400000" flipH="1" flipV="1">
            <a:off x="6731796" y="4269581"/>
            <a:ext cx="390526" cy="4764"/>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142" name="Straight Connector 141"/>
          <p:cNvCxnSpPr>
            <a:stCxn id="51" idx="1"/>
          </p:cNvCxnSpPr>
          <p:nvPr/>
        </p:nvCxnSpPr>
        <p:spPr bwMode="auto">
          <a:xfrm rot="10800000" flipV="1">
            <a:off x="6925456" y="4070603"/>
            <a:ext cx="265776" cy="6721"/>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arrow" w="med" len="med"/>
            <a:tailEnd type="none" w="med" len="med"/>
          </a:ln>
          <a:effectLst/>
        </p:spPr>
      </p:cxnSp>
      <p:cxnSp>
        <p:nvCxnSpPr>
          <p:cNvPr id="144" name="Straight Connector 143"/>
          <p:cNvCxnSpPr>
            <a:stCxn id="51" idx="1"/>
          </p:cNvCxnSpPr>
          <p:nvPr/>
        </p:nvCxnSpPr>
        <p:spPr bwMode="auto">
          <a:xfrm rot="10800000">
            <a:off x="5141626" y="4069830"/>
            <a:ext cx="2049606" cy="774"/>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sp>
        <p:nvSpPr>
          <p:cNvPr id="147" name="TextBox 146"/>
          <p:cNvSpPr txBox="1"/>
          <p:nvPr/>
        </p:nvSpPr>
        <p:spPr>
          <a:xfrm>
            <a:off x="4032068" y="2663914"/>
            <a:ext cx="1367246" cy="2554545"/>
          </a:xfrm>
          <a:prstGeom prst="rect">
            <a:avLst/>
          </a:prstGeom>
          <a:noFill/>
        </p:spPr>
        <p:txBody>
          <a:bodyPr wrap="square" rtlCol="0">
            <a:spAutoFit/>
          </a:bodyPr>
          <a:lstStyle/>
          <a:p>
            <a:r>
              <a:rPr lang="en-US" sz="2000" b="1" dirty="0" smtClean="0">
                <a:solidFill>
                  <a:schemeClr val="accent6"/>
                </a:solidFill>
                <a:effectLst>
                  <a:outerShdw blurRad="38100" dist="38100" dir="2700000" algn="tl">
                    <a:srgbClr val="000000">
                      <a:alpha val="43137"/>
                    </a:srgbClr>
                  </a:outerShdw>
                </a:effectLst>
                <a:latin typeface="Trebuchet MS" pitchFamily="34" charset="0"/>
              </a:rPr>
              <a:t>Direct access to consume, modify, and create media samples</a:t>
            </a:r>
          </a:p>
        </p:txBody>
      </p:sp>
      <p:cxnSp>
        <p:nvCxnSpPr>
          <p:cNvPr id="149" name="Straight Arrow Connector 148"/>
          <p:cNvCxnSpPr>
            <a:stCxn id="10" idx="2"/>
          </p:cNvCxnSpPr>
          <p:nvPr/>
        </p:nvCxnSpPr>
        <p:spPr bwMode="auto">
          <a:xfrm rot="5400000">
            <a:off x="1716045" y="5461670"/>
            <a:ext cx="604913" cy="4647"/>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arrow"/>
            <a:tailEnd type="arrow"/>
          </a:ln>
          <a:effectLst/>
        </p:spPr>
      </p:cxnSp>
      <p:cxnSp>
        <p:nvCxnSpPr>
          <p:cNvPr id="151" name="Straight Arrow Connector 150"/>
          <p:cNvCxnSpPr>
            <a:stCxn id="13" idx="2"/>
          </p:cNvCxnSpPr>
          <p:nvPr/>
        </p:nvCxnSpPr>
        <p:spPr bwMode="auto">
          <a:xfrm rot="16200000" flipH="1">
            <a:off x="2926846" y="5460183"/>
            <a:ext cx="606047" cy="1027"/>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arrow"/>
            <a:tailEnd type="arrow"/>
          </a:ln>
          <a:effectLst/>
        </p:spPr>
      </p:cxnSp>
      <p:cxnSp>
        <p:nvCxnSpPr>
          <p:cNvPr id="157" name="Straight Arrow Connector 156"/>
          <p:cNvCxnSpPr>
            <a:stCxn id="13" idx="3"/>
          </p:cNvCxnSpPr>
          <p:nvPr/>
        </p:nvCxnSpPr>
        <p:spPr bwMode="auto">
          <a:xfrm flipV="1">
            <a:off x="3797808" y="4886793"/>
            <a:ext cx="302002" cy="4181"/>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171" name="Straight Connector 170"/>
          <p:cNvCxnSpPr>
            <a:stCxn id="53" idx="3"/>
          </p:cNvCxnSpPr>
          <p:nvPr/>
        </p:nvCxnSpPr>
        <p:spPr bwMode="auto">
          <a:xfrm>
            <a:off x="7644384" y="4898469"/>
            <a:ext cx="195472" cy="3315"/>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183" name="Elbow Connector 182"/>
          <p:cNvCxnSpPr>
            <a:stCxn id="51" idx="3"/>
            <a:endCxn id="62" idx="1"/>
          </p:cNvCxnSpPr>
          <p:nvPr/>
        </p:nvCxnSpPr>
        <p:spPr bwMode="auto">
          <a:xfrm>
            <a:off x="7983712" y="4070604"/>
            <a:ext cx="352568" cy="379042"/>
          </a:xfrm>
          <a:prstGeom prst="bent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185" name="Elbow Connector 184"/>
          <p:cNvCxnSpPr>
            <a:stCxn id="51" idx="3"/>
            <a:endCxn id="59" idx="1"/>
          </p:cNvCxnSpPr>
          <p:nvPr/>
        </p:nvCxnSpPr>
        <p:spPr bwMode="auto">
          <a:xfrm flipV="1">
            <a:off x="7983712" y="3683181"/>
            <a:ext cx="352568" cy="387423"/>
          </a:xfrm>
          <a:prstGeom prst="bent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sp>
        <p:nvSpPr>
          <p:cNvPr id="186" name="TextBox 185"/>
          <p:cNvSpPr txBox="1"/>
          <p:nvPr/>
        </p:nvSpPr>
        <p:spPr>
          <a:xfrm>
            <a:off x="285751" y="5686425"/>
            <a:ext cx="1200150" cy="276999"/>
          </a:xfrm>
          <a:prstGeom prst="rect">
            <a:avLst/>
          </a:prstGeom>
          <a:noFill/>
        </p:spPr>
        <p:txBody>
          <a:bodyPr wrap="square" rtlCol="0">
            <a:spAutoFit/>
          </a:bodyPr>
          <a:lstStyle/>
          <a:p>
            <a:r>
              <a:rPr lang="en-US" sz="1200" dirty="0" smtClean="0">
                <a:solidFill>
                  <a:schemeClr val="tx1"/>
                </a:solidFill>
                <a:effectLst>
                  <a:outerShdw blurRad="38100" dist="38100" dir="2700000" algn="tl">
                    <a:srgbClr val="000000">
                      <a:alpha val="43137"/>
                    </a:srgbClr>
                  </a:outerShdw>
                </a:effectLst>
                <a:latin typeface="Trebuchet MS" pitchFamily="34" charset="0"/>
              </a:rPr>
              <a:t>* Optional</a:t>
            </a:r>
          </a:p>
        </p:txBody>
      </p:sp>
      <p:cxnSp>
        <p:nvCxnSpPr>
          <p:cNvPr id="188" name="Straight Arrow Connector 187"/>
          <p:cNvCxnSpPr>
            <a:stCxn id="71" idx="2"/>
          </p:cNvCxnSpPr>
          <p:nvPr/>
        </p:nvCxnSpPr>
        <p:spPr bwMode="auto">
          <a:xfrm rot="5400000">
            <a:off x="5687280" y="5447630"/>
            <a:ext cx="580841" cy="11049"/>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arrow"/>
            <a:tailEnd type="arrow"/>
          </a:ln>
          <a:effectLst/>
        </p:spPr>
      </p:cxnSp>
      <p:cxnSp>
        <p:nvCxnSpPr>
          <p:cNvPr id="190" name="Straight Arrow Connector 189"/>
          <p:cNvCxnSpPr>
            <a:stCxn id="53" idx="2"/>
          </p:cNvCxnSpPr>
          <p:nvPr/>
        </p:nvCxnSpPr>
        <p:spPr bwMode="auto">
          <a:xfrm rot="16200000" flipH="1">
            <a:off x="6920841" y="5463516"/>
            <a:ext cx="597456" cy="762"/>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arrow"/>
            <a:tailEnd type="arrow"/>
          </a:ln>
          <a:effectLst/>
        </p:spPr>
      </p:cxn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4400" smtClean="0"/>
              <a:t>Developer Interface layers</a:t>
            </a:r>
            <a:endParaRPr lang="en-US" sz="4400" dirty="0"/>
          </a:p>
        </p:txBody>
      </p:sp>
      <p:sp>
        <p:nvSpPr>
          <p:cNvPr id="3" name="Content Placeholder 2"/>
          <p:cNvSpPr>
            <a:spLocks noGrp="1"/>
          </p:cNvSpPr>
          <p:nvPr>
            <p:ph type="body" idx="1"/>
          </p:nvPr>
        </p:nvSpPr>
        <p:spPr>
          <a:xfrm>
            <a:off x="335198" y="1090221"/>
            <a:ext cx="8380412" cy="5333255"/>
          </a:xfrm>
        </p:spPr>
        <p:txBody>
          <a:bodyPr/>
          <a:lstStyle/>
          <a:p>
            <a:r>
              <a:rPr lang="en-US" dirty="0" smtClean="0"/>
              <a:t>Ways to access MF technology</a:t>
            </a:r>
          </a:p>
          <a:p>
            <a:pPr lvl="1"/>
            <a:r>
              <a:rPr lang="en-US" dirty="0" smtClean="0"/>
              <a:t>Media Foundation interfaces</a:t>
            </a:r>
          </a:p>
          <a:p>
            <a:pPr lvl="1"/>
            <a:r>
              <a:rPr lang="en-US" dirty="0" smtClean="0"/>
              <a:t>MF Play API and </a:t>
            </a:r>
            <a:r>
              <a:rPr lang="en-US" dirty="0" err="1" smtClean="0"/>
              <a:t>Transcode</a:t>
            </a:r>
            <a:r>
              <a:rPr lang="en-US" dirty="0" smtClean="0"/>
              <a:t> API</a:t>
            </a:r>
          </a:p>
          <a:p>
            <a:pPr lvl="1"/>
            <a:r>
              <a:rPr lang="en-US" dirty="0" smtClean="0"/>
              <a:t>WMP.OCX</a:t>
            </a:r>
          </a:p>
          <a:p>
            <a:pPr lvl="1"/>
            <a:r>
              <a:rPr lang="en-US" dirty="0" smtClean="0"/>
              <a:t>WPF</a:t>
            </a:r>
          </a:p>
          <a:p>
            <a:pPr lvl="1"/>
            <a:r>
              <a:rPr lang="en-US" dirty="0" err="1" smtClean="0"/>
              <a:t>Silverlight</a:t>
            </a:r>
            <a:endParaRPr lang="en-US" dirty="0" smtClean="0"/>
          </a:p>
          <a:p>
            <a:pPr lvl="1"/>
            <a:endParaRPr lang="en-US" dirty="0" smtClean="0"/>
          </a:p>
          <a:p>
            <a:pPr lvl="5"/>
            <a:endParaRPr lang="en-US" dirty="0" smtClean="0"/>
          </a:p>
          <a:p>
            <a:r>
              <a:rPr lang="en-US" dirty="0" smtClean="0"/>
              <a:t>For specialized low level needs</a:t>
            </a:r>
          </a:p>
          <a:p>
            <a:pPr lvl="1"/>
            <a:r>
              <a:rPr lang="en-US" dirty="0" smtClean="0"/>
              <a:t>Raw Video Rendering interfaces</a:t>
            </a:r>
          </a:p>
        </p:txBody>
      </p:sp>
      <p:pic>
        <p:nvPicPr>
          <p:cNvPr id="7170" name="Picture 2"/>
          <p:cNvPicPr>
            <a:picLocks noChangeAspect="1" noChangeArrowheads="1"/>
          </p:cNvPicPr>
          <p:nvPr/>
        </p:nvPicPr>
        <p:blipFill>
          <a:blip r:embed="rId3" cstate="print"/>
          <a:srcRect/>
          <a:stretch>
            <a:fillRect/>
          </a:stretch>
        </p:blipFill>
        <p:spPr bwMode="auto">
          <a:xfrm>
            <a:off x="7435348" y="1674368"/>
            <a:ext cx="1323702" cy="12906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171" name="Picture 3"/>
          <p:cNvPicPr>
            <a:picLocks noChangeAspect="1" noChangeArrowheads="1"/>
          </p:cNvPicPr>
          <p:nvPr/>
        </p:nvPicPr>
        <p:blipFill>
          <a:blip r:embed="rId4" cstate="print"/>
          <a:srcRect/>
          <a:stretch>
            <a:fillRect/>
          </a:stretch>
        </p:blipFill>
        <p:spPr bwMode="auto">
          <a:xfrm>
            <a:off x="3740991" y="2911186"/>
            <a:ext cx="1645920" cy="10325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5818642" y="3323434"/>
            <a:ext cx="2834750" cy="646331"/>
          </a:xfrm>
          <a:prstGeom prst="rect">
            <a:avLst/>
          </a:prstGeom>
          <a:noFill/>
        </p:spPr>
        <p:txBody>
          <a:bodyPr wrap="none" rtlCol="0">
            <a:spAutoFit/>
          </a:bodyPr>
          <a:lstStyle/>
          <a:p>
            <a:r>
              <a:rPr lang="en-US" i="1" dirty="0" smtClean="0">
                <a:solidFill>
                  <a:schemeClr val="accent6"/>
                </a:solidFill>
                <a:effectLst>
                  <a:outerShdw blurRad="38100" dist="38100" dir="2700000" algn="tl">
                    <a:srgbClr val="000000">
                      <a:alpha val="43137"/>
                    </a:srgbClr>
                  </a:outerShdw>
                </a:effectLst>
                <a:latin typeface="Trebuchet MS" pitchFamily="34" charset="0"/>
              </a:rPr>
              <a:t>Video is just a data type</a:t>
            </a:r>
          </a:p>
          <a:p>
            <a:r>
              <a:rPr lang="en-US" i="1" dirty="0" smtClean="0">
                <a:solidFill>
                  <a:schemeClr val="accent6"/>
                </a:solidFill>
                <a:effectLst>
                  <a:outerShdw blurRad="38100" dist="38100" dir="2700000" algn="tl">
                    <a:srgbClr val="000000">
                      <a:alpha val="43137"/>
                    </a:srgbClr>
                  </a:outerShdw>
                </a:effectLst>
                <a:latin typeface="Trebuchet MS" pitchFamily="34" charset="0"/>
              </a:rPr>
              <a:t>Video is just a 3D texture</a:t>
            </a:r>
          </a:p>
        </p:txBody>
      </p:sp>
      <p:grpSp>
        <p:nvGrpSpPr>
          <p:cNvPr id="4" name="Group 8"/>
          <p:cNvGrpSpPr/>
          <p:nvPr/>
        </p:nvGrpSpPr>
        <p:grpSpPr>
          <a:xfrm>
            <a:off x="5020492" y="4296456"/>
            <a:ext cx="3735977" cy="890313"/>
            <a:chOff x="5294812" y="4296456"/>
            <a:chExt cx="3735977" cy="890313"/>
          </a:xfrm>
        </p:grpSpPr>
        <p:pic>
          <p:nvPicPr>
            <p:cNvPr id="1026" name="Picture 2"/>
            <p:cNvPicPr>
              <a:picLocks noChangeAspect="1" noChangeArrowheads="1"/>
            </p:cNvPicPr>
            <p:nvPr/>
          </p:nvPicPr>
          <p:blipFill>
            <a:blip r:embed="rId5"/>
            <a:srcRect/>
            <a:stretch>
              <a:fillRect/>
            </a:stretch>
          </p:blipFill>
          <p:spPr bwMode="auto">
            <a:xfrm>
              <a:off x="5298077" y="4296456"/>
              <a:ext cx="3732712" cy="188621"/>
            </a:xfrm>
            <a:prstGeom prst="rect">
              <a:avLst/>
            </a:prstGeom>
            <a:noFill/>
            <a:ln w="9525">
              <a:noFill/>
              <a:miter lim="800000"/>
              <a:headEnd/>
              <a:tailEnd/>
            </a:ln>
            <a:effectLst/>
          </p:spPr>
        </p:pic>
        <p:pic>
          <p:nvPicPr>
            <p:cNvPr id="1027" name="Picture 3"/>
            <p:cNvPicPr>
              <a:picLocks noChangeAspect="1" noChangeArrowheads="1"/>
            </p:cNvPicPr>
            <p:nvPr/>
          </p:nvPicPr>
          <p:blipFill>
            <a:blip r:embed="rId6"/>
            <a:srcRect/>
            <a:stretch>
              <a:fillRect/>
            </a:stretch>
          </p:blipFill>
          <p:spPr bwMode="auto">
            <a:xfrm>
              <a:off x="5294812" y="4560286"/>
              <a:ext cx="3735977" cy="626483"/>
            </a:xfrm>
            <a:prstGeom prst="rect">
              <a:avLst/>
            </a:prstGeom>
            <a:noFill/>
            <a:ln w="9525">
              <a:noFill/>
              <a:miter lim="800000"/>
              <a:headEnd/>
              <a:tailEnd/>
            </a:ln>
            <a:effectLst/>
          </p:spPr>
        </p:pic>
      </p:grpSp>
      <p:sp>
        <p:nvSpPr>
          <p:cNvPr id="10" name="TextBox 9"/>
          <p:cNvSpPr txBox="1"/>
          <p:nvPr/>
        </p:nvSpPr>
        <p:spPr>
          <a:xfrm>
            <a:off x="7623079" y="5224232"/>
            <a:ext cx="1256113" cy="369332"/>
          </a:xfrm>
          <a:prstGeom prst="rect">
            <a:avLst/>
          </a:prstGeom>
          <a:noFill/>
        </p:spPr>
        <p:txBody>
          <a:bodyPr wrap="none" rtlCol="0">
            <a:spAutoFit/>
          </a:bodyPr>
          <a:lstStyle/>
          <a:p>
            <a:r>
              <a:rPr lang="en-US" i="1" dirty="0" smtClean="0">
                <a:solidFill>
                  <a:schemeClr val="accent6"/>
                </a:solidFill>
                <a:effectLst>
                  <a:outerShdw blurRad="38100" dist="38100" dir="2700000" algn="tl">
                    <a:srgbClr val="000000">
                      <a:alpha val="43137"/>
                    </a:srgbClr>
                  </a:outerShdw>
                </a:effectLst>
                <a:latin typeface="Trebuchet MS" pitchFamily="34" charset="0"/>
              </a:rPr>
              <a:t>WPF XAML</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56404" y="3228059"/>
            <a:ext cx="5873917" cy="1329595"/>
          </a:xfrm>
        </p:spPr>
        <p:txBody>
          <a:bodyPr/>
          <a:lstStyle/>
          <a:p>
            <a:r>
              <a:rPr lang="en-US" dirty="0" smtClean="0"/>
              <a:t>H.264 In 3D WPF On Windows 7</a:t>
            </a:r>
            <a:endParaRPr lang="en-US" dirty="0"/>
          </a:p>
        </p:txBody>
      </p:sp>
      <p:sp>
        <p:nvSpPr>
          <p:cNvPr id="6" name="TextBox 5"/>
          <p:cNvSpPr txBox="1"/>
          <p:nvPr/>
        </p:nvSpPr>
        <p:spPr>
          <a:xfrm>
            <a:off x="1470421" y="1417638"/>
            <a:ext cx="6203157" cy="1538883"/>
          </a:xfrm>
          <a:prstGeom prst="rect">
            <a:avLst/>
          </a:prstGeom>
          <a:noFill/>
        </p:spPr>
        <p:txBody>
          <a:bodyPr wrap="square" lIns="0" tIns="0" rIns="0" bIns="0" rtlCol="0">
            <a:spAutoFit/>
          </a:bodyPr>
          <a:lstStyle/>
          <a:p>
            <a:r>
              <a:rPr lang="en-US" sz="10000" b="1" spc="-300" dirty="0" smtClean="0">
                <a:effectLst>
                  <a:outerShdw blurRad="38100" dist="38100" dir="2700000" algn="tl">
                    <a:srgbClr val="000000">
                      <a:alpha val="43137"/>
                    </a:srgbClr>
                  </a:outerShdw>
                </a:effectLst>
                <a:latin typeface="Trebuchet MS" pitchFamily="34" charset="0"/>
              </a:rPr>
              <a:t>demo</a:t>
            </a:r>
            <a:endParaRPr lang="en-US" sz="10000" b="1" spc="-300" dirty="0">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Play Almost Anything</a:t>
            </a:r>
            <a:endParaRPr lang="en-US" dirty="0"/>
          </a:p>
        </p:txBody>
      </p:sp>
      <p:sp>
        <p:nvSpPr>
          <p:cNvPr id="6" name="TextBox 5"/>
          <p:cNvSpPr txBox="1"/>
          <p:nvPr/>
        </p:nvSpPr>
        <p:spPr>
          <a:xfrm>
            <a:off x="1470421" y="1417638"/>
            <a:ext cx="6203157" cy="1538883"/>
          </a:xfrm>
          <a:prstGeom prst="rect">
            <a:avLst/>
          </a:prstGeom>
          <a:noFill/>
        </p:spPr>
        <p:txBody>
          <a:bodyPr wrap="square" lIns="0" tIns="0" rIns="0" bIns="0" rtlCol="0">
            <a:spAutoFit/>
          </a:bodyPr>
          <a:lstStyle/>
          <a:p>
            <a:r>
              <a:rPr lang="en-US" sz="10000" b="1" spc="-300" dirty="0" smtClean="0">
                <a:effectLst>
                  <a:outerShdw blurRad="38100" dist="38100" dir="2700000" algn="tl">
                    <a:srgbClr val="000000">
                      <a:alpha val="43137"/>
                    </a:srgbClr>
                  </a:outerShdw>
                </a:effectLst>
                <a:latin typeface="Trebuchet MS" pitchFamily="34" charset="0"/>
              </a:rPr>
              <a:t>demo</a:t>
            </a:r>
            <a:endParaRPr lang="en-US" sz="10000" b="1" spc="-300" dirty="0">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56404" y="3228059"/>
            <a:ext cx="5873917" cy="553998"/>
          </a:xfrm>
        </p:spPr>
        <p:txBody>
          <a:bodyPr/>
          <a:lstStyle/>
          <a:p>
            <a:r>
              <a:rPr lang="en-US" sz="4000" dirty="0" smtClean="0"/>
              <a:t>Drag And Drop </a:t>
            </a:r>
            <a:r>
              <a:rPr lang="en-US" sz="4000" dirty="0" err="1" smtClean="0"/>
              <a:t>Transcode</a:t>
            </a:r>
            <a:endParaRPr lang="en-US" sz="4000" dirty="0"/>
          </a:p>
        </p:txBody>
      </p:sp>
      <p:sp>
        <p:nvSpPr>
          <p:cNvPr id="6" name="TextBox 5"/>
          <p:cNvSpPr txBox="1"/>
          <p:nvPr/>
        </p:nvSpPr>
        <p:spPr>
          <a:xfrm>
            <a:off x="1470421" y="1417638"/>
            <a:ext cx="6203157" cy="1538883"/>
          </a:xfrm>
          <a:prstGeom prst="rect">
            <a:avLst/>
          </a:prstGeom>
          <a:noFill/>
        </p:spPr>
        <p:txBody>
          <a:bodyPr wrap="square" lIns="0" tIns="0" rIns="0" bIns="0" rtlCol="0">
            <a:spAutoFit/>
          </a:bodyPr>
          <a:lstStyle/>
          <a:p>
            <a:r>
              <a:rPr lang="en-US" sz="10000" b="1" spc="-300" dirty="0" smtClean="0">
                <a:effectLst>
                  <a:outerShdw blurRad="38100" dist="38100" dir="2700000" algn="tl">
                    <a:srgbClr val="000000">
                      <a:alpha val="43137"/>
                    </a:srgbClr>
                  </a:outerShdw>
                </a:effectLst>
                <a:latin typeface="Trebuchet MS" pitchFamily="34" charset="0"/>
              </a:rPr>
              <a:t>demo</a:t>
            </a:r>
            <a:endParaRPr lang="en-US" sz="10000" b="1" spc="-300" dirty="0">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Hardware Codecs</a:t>
            </a:r>
            <a:endParaRPr lang="en-US" dirty="0"/>
          </a:p>
        </p:txBody>
      </p:sp>
      <p:sp>
        <p:nvSpPr>
          <p:cNvPr id="6" name="TextBox 5"/>
          <p:cNvSpPr txBox="1"/>
          <p:nvPr/>
        </p:nvSpPr>
        <p:spPr>
          <a:xfrm>
            <a:off x="1470421" y="1417638"/>
            <a:ext cx="6203157" cy="1538883"/>
          </a:xfrm>
          <a:prstGeom prst="rect">
            <a:avLst/>
          </a:prstGeom>
          <a:noFill/>
        </p:spPr>
        <p:txBody>
          <a:bodyPr wrap="square" lIns="0" tIns="0" rIns="0" bIns="0" rtlCol="0">
            <a:spAutoFit/>
          </a:bodyPr>
          <a:lstStyle/>
          <a:p>
            <a:r>
              <a:rPr lang="en-US" sz="10000" b="1" spc="-300" dirty="0" smtClean="0">
                <a:effectLst>
                  <a:outerShdw blurRad="38100" dist="38100" dir="2700000" algn="tl">
                    <a:srgbClr val="000000">
                      <a:alpha val="43137"/>
                    </a:srgbClr>
                  </a:outerShdw>
                </a:effectLst>
                <a:latin typeface="Trebuchet MS" pitchFamily="34" charset="0"/>
              </a:rPr>
              <a:t>demo</a:t>
            </a:r>
            <a:endParaRPr lang="en-US" sz="10000" b="1" spc="-300" dirty="0">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6470310" cy="498598"/>
          </a:xfrm>
        </p:spPr>
        <p:txBody>
          <a:bodyPr/>
          <a:lstStyle/>
          <a:p>
            <a:r>
              <a:rPr sz="3600" smtClean="0"/>
              <a:t>Video Improvements In Windows7</a:t>
            </a:r>
            <a:endParaRPr lang="en-US" sz="3600" dirty="0"/>
          </a:p>
        </p:txBody>
      </p:sp>
      <p:sp>
        <p:nvSpPr>
          <p:cNvPr id="3" name="Subtitle 2"/>
          <p:cNvSpPr>
            <a:spLocks noGrp="1"/>
          </p:cNvSpPr>
          <p:nvPr>
            <p:ph type="subTitle" idx="1"/>
          </p:nvPr>
        </p:nvSpPr>
        <p:spPr>
          <a:xfrm>
            <a:off x="2772926" y="3619653"/>
            <a:ext cx="3597394" cy="1329595"/>
          </a:xfrm>
        </p:spPr>
        <p:txBody>
          <a:bodyPr/>
          <a:lstStyle/>
          <a:p>
            <a:endParaRPr lang="en-US" sz="800" dirty="0" smtClean="0"/>
          </a:p>
          <a:p>
            <a:r>
              <a:rPr lang="en-US" sz="2800" dirty="0" smtClean="0"/>
              <a:t>Rudolph </a:t>
            </a:r>
            <a:r>
              <a:rPr lang="en-US" sz="2800" dirty="0" err="1" smtClean="0"/>
              <a:t>Balaz</a:t>
            </a:r>
            <a:endParaRPr lang="en-US" sz="2800" dirty="0" smtClean="0"/>
          </a:p>
          <a:p>
            <a:r>
              <a:rPr lang="en-US" sz="2000" dirty="0" smtClean="0"/>
              <a:t>Senior Program Manager Lead, </a:t>
            </a:r>
          </a:p>
          <a:p>
            <a:r>
              <a:rPr lang="en-US" sz="2000" dirty="0" smtClean="0"/>
              <a:t>Windows Graphics/DirectX</a:t>
            </a:r>
          </a:p>
          <a:p>
            <a:r>
              <a:rPr lang="en-US" sz="2000" dirty="0" smtClean="0"/>
              <a:t>Microsoft Corporation</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 name="Rectangle 72"/>
          <p:cNvSpPr/>
          <p:nvPr/>
        </p:nvSpPr>
        <p:spPr>
          <a:xfrm>
            <a:off x="983111" y="993683"/>
            <a:ext cx="6430663" cy="3201615"/>
          </a:xfrm>
          <a:prstGeom prst="rect">
            <a:avLst/>
          </a:prstGeom>
          <a:noFill/>
        </p:spPr>
        <p:style>
          <a:lnRef idx="1">
            <a:schemeClr val="accent4"/>
          </a:lnRef>
          <a:fillRef idx="3">
            <a:schemeClr val="accent4"/>
          </a:fillRef>
          <a:effectRef idx="2">
            <a:schemeClr val="accent4"/>
          </a:effectRef>
          <a:fontRef idx="minor">
            <a:schemeClr val="lt1"/>
          </a:fontRef>
        </p:style>
        <p:txBody>
          <a:bodyPr rtlCol="0" anchor="t" anchorCtr="0"/>
          <a:lstStyle/>
          <a:p>
            <a:pPr algn="ctr"/>
            <a:r>
              <a:rPr lang="en-US" b="1" dirty="0" smtClean="0">
                <a:solidFill>
                  <a:schemeClr val="tx1"/>
                </a:solidFill>
                <a:latin typeface="Trebuchet MS" pitchFamily="34" charset="0"/>
              </a:rPr>
              <a:t>Media Foundation</a:t>
            </a:r>
            <a:endParaRPr lang="en-US" b="1" dirty="0">
              <a:solidFill>
                <a:schemeClr val="tx1"/>
              </a:solidFill>
              <a:latin typeface="Trebuchet MS" pitchFamily="34" charset="0"/>
            </a:endParaRPr>
          </a:p>
        </p:txBody>
      </p:sp>
      <p:sp>
        <p:nvSpPr>
          <p:cNvPr id="56" name="Rectangle 55"/>
          <p:cNvSpPr/>
          <p:nvPr/>
        </p:nvSpPr>
        <p:spPr>
          <a:xfrm>
            <a:off x="988399" y="4498003"/>
            <a:ext cx="6517082" cy="1553951"/>
          </a:xfrm>
          <a:prstGeom prst="rect">
            <a:avLst/>
          </a:prstGeom>
          <a:noFill/>
        </p:spPr>
        <p:style>
          <a:lnRef idx="1">
            <a:schemeClr val="accent4"/>
          </a:lnRef>
          <a:fillRef idx="3">
            <a:schemeClr val="accent4"/>
          </a:fillRef>
          <a:effectRef idx="2">
            <a:schemeClr val="accent4"/>
          </a:effectRef>
          <a:fontRef idx="minor">
            <a:schemeClr val="lt1"/>
          </a:fontRef>
        </p:style>
        <p:txBody>
          <a:bodyPr rtlCol="0" anchor="t" anchorCtr="0"/>
          <a:lstStyle/>
          <a:p>
            <a:pPr algn="ctr"/>
            <a:r>
              <a:rPr lang="en-US" b="1" dirty="0" smtClean="0">
                <a:solidFill>
                  <a:schemeClr val="tx1"/>
                </a:solidFill>
                <a:latin typeface="Trebuchet MS" pitchFamily="34" charset="0"/>
              </a:rPr>
              <a:t>Hardware Acceleration</a:t>
            </a:r>
            <a:endParaRPr lang="en-US" b="1" dirty="0">
              <a:solidFill>
                <a:schemeClr val="tx1"/>
              </a:solidFill>
              <a:latin typeface="Trebuchet MS" pitchFamily="34" charset="0"/>
            </a:endParaRPr>
          </a:p>
        </p:txBody>
      </p:sp>
      <p:sp>
        <p:nvSpPr>
          <p:cNvPr id="2" name="Title 1"/>
          <p:cNvSpPr>
            <a:spLocks noGrp="1"/>
          </p:cNvSpPr>
          <p:nvPr>
            <p:ph type="title"/>
          </p:nvPr>
        </p:nvSpPr>
        <p:spPr>
          <a:xfrm>
            <a:off x="382588" y="228600"/>
            <a:ext cx="8380412" cy="609398"/>
          </a:xfrm>
        </p:spPr>
        <p:txBody>
          <a:bodyPr/>
          <a:lstStyle/>
          <a:p>
            <a:r>
              <a:rPr sz="4400" smtClean="0"/>
              <a:t>Media Foundation+Infrastructure</a:t>
            </a:r>
            <a:endParaRPr lang="en-US" sz="3200" dirty="0"/>
          </a:p>
        </p:txBody>
      </p:sp>
      <p:sp>
        <p:nvSpPr>
          <p:cNvPr id="3" name="Rectangle 2"/>
          <p:cNvSpPr/>
          <p:nvPr/>
        </p:nvSpPr>
        <p:spPr>
          <a:xfrm>
            <a:off x="1243113" y="1585664"/>
            <a:ext cx="2783524" cy="2473091"/>
          </a:xfrm>
          <a:prstGeom prst="rect">
            <a:avLst/>
          </a:prstGeom>
          <a:gradFill>
            <a:gsLst>
              <a:gs pos="0">
                <a:schemeClr val="accent4">
                  <a:tint val="73000"/>
                  <a:satMod val="150000"/>
                </a:schemeClr>
              </a:gs>
              <a:gs pos="25000">
                <a:schemeClr val="accent4">
                  <a:tint val="96000"/>
                  <a:shade val="80000"/>
                  <a:satMod val="105000"/>
                </a:schemeClr>
              </a:gs>
              <a:gs pos="38000">
                <a:schemeClr val="accent4">
                  <a:tint val="96000"/>
                  <a:shade val="59000"/>
                  <a:satMod val="120000"/>
                </a:schemeClr>
              </a:gs>
              <a:gs pos="55000">
                <a:schemeClr val="accent4">
                  <a:shade val="57000"/>
                  <a:satMod val="120000"/>
                </a:schemeClr>
              </a:gs>
              <a:gs pos="80000">
                <a:schemeClr val="accent4">
                  <a:shade val="56000"/>
                  <a:satMod val="145000"/>
                </a:schemeClr>
              </a:gs>
              <a:gs pos="88000">
                <a:schemeClr val="accent4">
                  <a:shade val="63000"/>
                  <a:satMod val="160000"/>
                </a:schemeClr>
              </a:gs>
              <a:gs pos="100000">
                <a:schemeClr val="accent4">
                  <a:tint val="99555"/>
                  <a:satMod val="155000"/>
                </a:schemeClr>
              </a:gs>
            </a:gsLst>
          </a:gradFill>
        </p:spPr>
        <p:style>
          <a:lnRef idx="1">
            <a:schemeClr val="accent4"/>
          </a:lnRef>
          <a:fillRef idx="3">
            <a:schemeClr val="accent4"/>
          </a:fillRef>
          <a:effectRef idx="2">
            <a:schemeClr val="accent4"/>
          </a:effectRef>
          <a:fontRef idx="minor">
            <a:schemeClr val="lt1"/>
          </a:fontRef>
        </p:style>
        <p:txBody>
          <a:bodyPr rtlCol="0" anchor="t" anchorCtr="0"/>
          <a:lstStyle/>
          <a:p>
            <a:pPr algn="ctr"/>
            <a:r>
              <a:rPr lang="en-US" b="1" dirty="0" smtClean="0">
                <a:solidFill>
                  <a:schemeClr val="bg2"/>
                </a:solidFill>
                <a:latin typeface="Trebuchet MS" pitchFamily="34" charset="0"/>
              </a:rPr>
              <a:t>Source Reader</a:t>
            </a:r>
            <a:endParaRPr lang="en-US" b="1" dirty="0">
              <a:solidFill>
                <a:schemeClr val="bg2"/>
              </a:solidFill>
              <a:latin typeface="Trebuchet MS" pitchFamily="34" charset="0"/>
            </a:endParaRPr>
          </a:p>
        </p:txBody>
      </p:sp>
      <p:sp>
        <p:nvSpPr>
          <p:cNvPr id="4" name="Content Placeholder 2"/>
          <p:cNvSpPr txBox="1">
            <a:spLocks/>
          </p:cNvSpPr>
          <p:nvPr/>
        </p:nvSpPr>
        <p:spPr>
          <a:xfrm>
            <a:off x="228600" y="1371600"/>
            <a:ext cx="8229600" cy="5257800"/>
          </a:xfrm>
          <a:prstGeom prst="rect">
            <a:avLst/>
          </a:prstGeom>
        </p:spPr>
        <p:txBody>
          <a:bodyPr/>
          <a:lstStyle/>
          <a:p>
            <a:pPr marL="382573" marR="0" lvl="0" indent="-382573" algn="l" defTabSz="912777" rtl="0" eaLnBrk="1" fontAlgn="base" latinLnBrk="0" hangingPunct="1">
              <a:lnSpc>
                <a:spcPct val="90000"/>
              </a:lnSpc>
              <a:spcBef>
                <a:spcPts val="1167"/>
              </a:spcBef>
              <a:spcAft>
                <a:spcPct val="0"/>
              </a:spcAft>
              <a:buClr>
                <a:schemeClr val="tx2"/>
              </a:buClr>
              <a:buSzPct val="95000"/>
              <a:buFontTx/>
              <a:buNone/>
              <a:tabLst/>
              <a:defRPr/>
            </a:pPr>
            <a:endParaRPr kumimoji="0" lang="en-US" sz="33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3"/>
              </a:buBlip>
              <a:tabLst/>
              <a:defRPr/>
            </a:pPr>
            <a:endParaRPr kumimoji="0" lang="en-US" sz="3300" b="0" i="0" u="none" strike="noStrike" kern="0" cap="none" spc="0" normalizeH="0" baseline="0" noProof="0" dirty="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
        <p:nvSpPr>
          <p:cNvPr id="6" name="Rectangle 5"/>
          <p:cNvSpPr/>
          <p:nvPr/>
        </p:nvSpPr>
        <p:spPr>
          <a:xfrm>
            <a:off x="1344397" y="2506746"/>
            <a:ext cx="743712" cy="5334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smtClean="0">
                <a:latin typeface="Trebuchet MS" pitchFamily="34" charset="0"/>
              </a:rPr>
              <a:t>Media Source</a:t>
            </a:r>
            <a:endParaRPr lang="en-US" sz="1400" dirty="0">
              <a:latin typeface="Trebuchet MS" pitchFamily="34" charset="0"/>
            </a:endParaRPr>
          </a:p>
        </p:txBody>
      </p:sp>
      <p:sp>
        <p:nvSpPr>
          <p:cNvPr id="10" name="Rectangle 9"/>
          <p:cNvSpPr/>
          <p:nvPr/>
        </p:nvSpPr>
        <p:spPr>
          <a:xfrm>
            <a:off x="1676629" y="3343749"/>
            <a:ext cx="896112" cy="5334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smtClean="0">
                <a:latin typeface="Trebuchet MS" pitchFamily="34" charset="0"/>
              </a:rPr>
              <a:t>MFT Decoder  *</a:t>
            </a:r>
            <a:endParaRPr lang="en-US" sz="1200" dirty="0">
              <a:latin typeface="Trebuchet MS" pitchFamily="34" charset="0"/>
            </a:endParaRPr>
          </a:p>
        </p:txBody>
      </p:sp>
      <p:sp>
        <p:nvSpPr>
          <p:cNvPr id="11" name="Rectangle 10"/>
          <p:cNvSpPr/>
          <p:nvPr/>
        </p:nvSpPr>
        <p:spPr>
          <a:xfrm>
            <a:off x="1173393" y="5601283"/>
            <a:ext cx="6231661" cy="36610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smtClean="0">
                <a:latin typeface="Trebuchet MS" pitchFamily="34" charset="0"/>
              </a:rPr>
              <a:t>Display Driver / GPU Hardware </a:t>
            </a:r>
            <a:endParaRPr lang="en-US" sz="1200" dirty="0">
              <a:latin typeface="Trebuchet MS" pitchFamily="34" charset="0"/>
            </a:endParaRPr>
          </a:p>
        </p:txBody>
      </p:sp>
      <p:sp>
        <p:nvSpPr>
          <p:cNvPr id="13" name="Rectangle 12"/>
          <p:cNvSpPr/>
          <p:nvPr/>
        </p:nvSpPr>
        <p:spPr>
          <a:xfrm>
            <a:off x="2764765" y="3339886"/>
            <a:ext cx="1136904" cy="5334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smtClean="0">
                <a:latin typeface="Trebuchet MS" pitchFamily="34" charset="0"/>
              </a:rPr>
              <a:t>Specific Conversions</a:t>
            </a:r>
            <a:r>
              <a:rPr lang="en-US" sz="1200" dirty="0">
                <a:latin typeface="Trebuchet MS" pitchFamily="34" charset="0"/>
              </a:rPr>
              <a:t> </a:t>
            </a:r>
            <a:r>
              <a:rPr lang="en-US" sz="1200" dirty="0" smtClean="0">
                <a:latin typeface="Trebuchet MS" pitchFamily="34" charset="0"/>
              </a:rPr>
              <a:t>*</a:t>
            </a:r>
          </a:p>
        </p:txBody>
      </p:sp>
      <p:sp>
        <p:nvSpPr>
          <p:cNvPr id="16" name="TextBox 15"/>
          <p:cNvSpPr txBox="1"/>
          <p:nvPr/>
        </p:nvSpPr>
        <p:spPr>
          <a:xfrm>
            <a:off x="217412" y="1836147"/>
            <a:ext cx="762000" cy="461665"/>
          </a:xfrm>
          <a:prstGeom prst="rect">
            <a:avLst/>
          </a:prstGeom>
          <a:noFill/>
        </p:spPr>
        <p:txBody>
          <a:bodyPr wrap="square" rtlCol="0">
            <a:spAutoFit/>
          </a:bodyPr>
          <a:lstStyle/>
          <a:p>
            <a:r>
              <a:rPr lang="en-US" sz="1200" dirty="0" smtClean="0">
                <a:latin typeface="Trebuchet MS" pitchFamily="34" charset="0"/>
              </a:rPr>
              <a:t>File,</a:t>
            </a:r>
          </a:p>
          <a:p>
            <a:r>
              <a:rPr lang="en-US" sz="1200" dirty="0" smtClean="0">
                <a:latin typeface="Trebuchet MS" pitchFamily="34" charset="0"/>
              </a:rPr>
              <a:t>Network</a:t>
            </a:r>
            <a:endParaRPr lang="en-US" sz="1200" dirty="0">
              <a:latin typeface="Trebuchet MS" pitchFamily="34" charset="0"/>
            </a:endParaRPr>
          </a:p>
        </p:txBody>
      </p:sp>
      <p:sp>
        <p:nvSpPr>
          <p:cNvPr id="17" name="TextBox 16"/>
          <p:cNvSpPr txBox="1"/>
          <p:nvPr/>
        </p:nvSpPr>
        <p:spPr>
          <a:xfrm>
            <a:off x="217412" y="2527008"/>
            <a:ext cx="762000" cy="461665"/>
          </a:xfrm>
          <a:prstGeom prst="rect">
            <a:avLst/>
          </a:prstGeom>
          <a:noFill/>
        </p:spPr>
        <p:txBody>
          <a:bodyPr wrap="square" rtlCol="0">
            <a:spAutoFit/>
          </a:bodyPr>
          <a:lstStyle/>
          <a:p>
            <a:r>
              <a:rPr lang="en-US" sz="1200" dirty="0" smtClean="0">
                <a:latin typeface="Trebuchet MS" pitchFamily="34" charset="0"/>
              </a:rPr>
              <a:t>Custom Input</a:t>
            </a:r>
            <a:endParaRPr lang="en-US" sz="1200" dirty="0">
              <a:latin typeface="Trebuchet MS" pitchFamily="34" charset="0"/>
            </a:endParaRPr>
          </a:p>
        </p:txBody>
      </p:sp>
      <p:sp>
        <p:nvSpPr>
          <p:cNvPr id="18" name="TextBox 17"/>
          <p:cNvSpPr txBox="1"/>
          <p:nvPr/>
        </p:nvSpPr>
        <p:spPr>
          <a:xfrm>
            <a:off x="217412" y="3235548"/>
            <a:ext cx="762000" cy="276999"/>
          </a:xfrm>
          <a:prstGeom prst="rect">
            <a:avLst/>
          </a:prstGeom>
          <a:noFill/>
        </p:spPr>
        <p:txBody>
          <a:bodyPr wrap="square" rtlCol="0">
            <a:spAutoFit/>
          </a:bodyPr>
          <a:lstStyle/>
          <a:p>
            <a:r>
              <a:rPr lang="en-US" sz="1200" dirty="0" smtClean="0">
                <a:latin typeface="Trebuchet MS" pitchFamily="34" charset="0"/>
              </a:rPr>
              <a:t>Webcam</a:t>
            </a:r>
            <a:endParaRPr lang="en-US" sz="1200" dirty="0">
              <a:latin typeface="Trebuchet MS" pitchFamily="34" charset="0"/>
            </a:endParaRPr>
          </a:p>
        </p:txBody>
      </p:sp>
      <p:cxnSp>
        <p:nvCxnSpPr>
          <p:cNvPr id="29" name="Straight Arrow Connector 28"/>
          <p:cNvCxnSpPr/>
          <p:nvPr/>
        </p:nvCxnSpPr>
        <p:spPr>
          <a:xfrm flipV="1">
            <a:off x="4866810" y="3787573"/>
            <a:ext cx="409731" cy="625"/>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49" name="Content Placeholder 2"/>
          <p:cNvSpPr txBox="1">
            <a:spLocks/>
          </p:cNvSpPr>
          <p:nvPr/>
        </p:nvSpPr>
        <p:spPr>
          <a:xfrm>
            <a:off x="484361" y="1143090"/>
            <a:ext cx="8229600" cy="5257800"/>
          </a:xfrm>
          <a:prstGeom prst="rect">
            <a:avLst/>
          </a:prstGeom>
        </p:spPr>
        <p:txBody>
          <a:bodyPr/>
          <a:lstStyle/>
          <a:p>
            <a:pPr marL="382573" marR="0" lvl="0" indent="-382573" algn="l" defTabSz="912777" rtl="0" eaLnBrk="1" fontAlgn="base" latinLnBrk="0" hangingPunct="1">
              <a:lnSpc>
                <a:spcPct val="90000"/>
              </a:lnSpc>
              <a:spcBef>
                <a:spcPts val="1167"/>
              </a:spcBef>
              <a:spcAft>
                <a:spcPct val="0"/>
              </a:spcAft>
              <a:buClr>
                <a:schemeClr val="tx2"/>
              </a:buClr>
              <a:buSzPct val="95000"/>
              <a:buFontTx/>
              <a:buNone/>
              <a:tabLst/>
              <a:defRPr/>
            </a:pPr>
            <a:endParaRPr kumimoji="0" lang="en-US" sz="33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3"/>
              </a:buBlip>
              <a:tabLst/>
              <a:defRPr/>
            </a:pPr>
            <a:endParaRPr kumimoji="0" lang="en-US" sz="3300" b="0" i="0" u="none" strike="noStrike" kern="0" cap="none" spc="0" normalizeH="0" baseline="0" noProof="0" dirty="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
        <p:nvSpPr>
          <p:cNvPr id="50" name="Rectangle 49"/>
          <p:cNvSpPr/>
          <p:nvPr/>
        </p:nvSpPr>
        <p:spPr>
          <a:xfrm>
            <a:off x="4388274" y="1590951"/>
            <a:ext cx="2756241" cy="2473091"/>
          </a:xfrm>
          <a:prstGeom prst="rect">
            <a:avLst/>
          </a:prstGeom>
        </p:spPr>
        <p:style>
          <a:lnRef idx="1">
            <a:schemeClr val="accent4"/>
          </a:lnRef>
          <a:fillRef idx="3">
            <a:schemeClr val="accent4"/>
          </a:fillRef>
          <a:effectRef idx="2">
            <a:schemeClr val="accent4"/>
          </a:effectRef>
          <a:fontRef idx="minor">
            <a:schemeClr val="lt1"/>
          </a:fontRef>
        </p:style>
        <p:txBody>
          <a:bodyPr rtlCol="0" anchor="t" anchorCtr="0"/>
          <a:lstStyle/>
          <a:p>
            <a:pPr algn="ctr"/>
            <a:r>
              <a:rPr lang="en-US" b="1" dirty="0" smtClean="0">
                <a:solidFill>
                  <a:schemeClr val="bg2"/>
                </a:solidFill>
                <a:latin typeface="Trebuchet MS" pitchFamily="34" charset="0"/>
              </a:rPr>
              <a:t>Sink Writer</a:t>
            </a:r>
            <a:endParaRPr lang="en-US" b="1" dirty="0">
              <a:solidFill>
                <a:schemeClr val="bg2"/>
              </a:solidFill>
              <a:latin typeface="Trebuchet MS" pitchFamily="34" charset="0"/>
            </a:endParaRPr>
          </a:p>
        </p:txBody>
      </p:sp>
      <p:sp>
        <p:nvSpPr>
          <p:cNvPr id="51" name="Rectangle 50"/>
          <p:cNvSpPr/>
          <p:nvPr/>
        </p:nvSpPr>
        <p:spPr>
          <a:xfrm>
            <a:off x="6248554" y="2524802"/>
            <a:ext cx="792480" cy="5334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smtClean="0">
                <a:latin typeface="Trebuchet MS" pitchFamily="34" charset="0"/>
              </a:rPr>
              <a:t>Media Sink</a:t>
            </a:r>
            <a:endParaRPr lang="en-US" sz="1400" dirty="0">
              <a:latin typeface="Trebuchet MS" pitchFamily="34" charset="0"/>
            </a:endParaRPr>
          </a:p>
        </p:txBody>
      </p:sp>
      <p:sp>
        <p:nvSpPr>
          <p:cNvPr id="53" name="Rectangle 52"/>
          <p:cNvSpPr/>
          <p:nvPr/>
        </p:nvSpPr>
        <p:spPr>
          <a:xfrm>
            <a:off x="5851314" y="3352667"/>
            <a:ext cx="850392" cy="5334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smtClean="0">
                <a:latin typeface="Trebuchet MS" pitchFamily="34" charset="0"/>
              </a:rPr>
              <a:t>MFT Encoder *</a:t>
            </a:r>
            <a:endParaRPr lang="en-US" sz="1200" dirty="0">
              <a:latin typeface="Trebuchet MS" pitchFamily="34" charset="0"/>
            </a:endParaRPr>
          </a:p>
        </p:txBody>
      </p:sp>
      <p:sp>
        <p:nvSpPr>
          <p:cNvPr id="59" name="TextBox 58"/>
          <p:cNvSpPr txBox="1"/>
          <p:nvPr/>
        </p:nvSpPr>
        <p:spPr>
          <a:xfrm>
            <a:off x="7768877" y="1528408"/>
            <a:ext cx="762000" cy="461665"/>
          </a:xfrm>
          <a:prstGeom prst="rect">
            <a:avLst/>
          </a:prstGeom>
          <a:noFill/>
        </p:spPr>
        <p:txBody>
          <a:bodyPr wrap="square" rtlCol="0">
            <a:spAutoFit/>
          </a:bodyPr>
          <a:lstStyle/>
          <a:p>
            <a:r>
              <a:rPr lang="en-US" sz="1200" dirty="0" smtClean="0">
                <a:latin typeface="Trebuchet MS" pitchFamily="34" charset="0"/>
              </a:rPr>
              <a:t>File,</a:t>
            </a:r>
          </a:p>
          <a:p>
            <a:r>
              <a:rPr lang="en-US" sz="1200" dirty="0" smtClean="0">
                <a:latin typeface="Trebuchet MS" pitchFamily="34" charset="0"/>
              </a:rPr>
              <a:t>Network</a:t>
            </a:r>
            <a:endParaRPr lang="en-US" sz="1200" dirty="0">
              <a:latin typeface="Trebuchet MS" pitchFamily="34" charset="0"/>
            </a:endParaRPr>
          </a:p>
        </p:txBody>
      </p:sp>
      <p:sp>
        <p:nvSpPr>
          <p:cNvPr id="64" name="Rectangle 63"/>
          <p:cNvSpPr/>
          <p:nvPr/>
        </p:nvSpPr>
        <p:spPr>
          <a:xfrm>
            <a:off x="4621208" y="2068644"/>
            <a:ext cx="1212404" cy="54714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smtClean="0">
                <a:latin typeface="Trebuchet MS" pitchFamily="34" charset="0"/>
              </a:rPr>
              <a:t>Encoding Profile Mgmt.</a:t>
            </a:r>
            <a:endParaRPr lang="en-US" sz="1200" dirty="0">
              <a:latin typeface="Trebuchet MS" pitchFamily="34" charset="0"/>
            </a:endParaRPr>
          </a:p>
        </p:txBody>
      </p:sp>
      <p:sp>
        <p:nvSpPr>
          <p:cNvPr id="71" name="Rectangle 70"/>
          <p:cNvSpPr/>
          <p:nvPr/>
        </p:nvSpPr>
        <p:spPr>
          <a:xfrm>
            <a:off x="4558962" y="3350232"/>
            <a:ext cx="963168" cy="5334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smtClean="0">
                <a:latin typeface="Trebuchet MS" pitchFamily="34" charset="0"/>
              </a:rPr>
              <a:t>Processing MFT *</a:t>
            </a:r>
            <a:endParaRPr lang="en-US" sz="1200" dirty="0">
              <a:latin typeface="Trebuchet MS" pitchFamily="34" charset="0"/>
            </a:endParaRPr>
          </a:p>
        </p:txBody>
      </p:sp>
      <p:cxnSp>
        <p:nvCxnSpPr>
          <p:cNvPr id="79" name="Straight Arrow Connector 78"/>
          <p:cNvCxnSpPr>
            <a:stCxn id="10" idx="3"/>
            <a:endCxn id="13" idx="1"/>
          </p:cNvCxnSpPr>
          <p:nvPr/>
        </p:nvCxnSpPr>
        <p:spPr bwMode="auto">
          <a:xfrm flipV="1">
            <a:off x="2572741" y="3606586"/>
            <a:ext cx="192024" cy="386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83" name="Straight Arrow Connector 82"/>
          <p:cNvCxnSpPr>
            <a:stCxn id="71" idx="3"/>
            <a:endCxn id="53" idx="1"/>
          </p:cNvCxnSpPr>
          <p:nvPr/>
        </p:nvCxnSpPr>
        <p:spPr bwMode="auto">
          <a:xfrm>
            <a:off x="5522130" y="3616932"/>
            <a:ext cx="329184" cy="2435"/>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89" name="Straight Connector 88"/>
          <p:cNvCxnSpPr>
            <a:stCxn id="6" idx="3"/>
          </p:cNvCxnSpPr>
          <p:nvPr/>
        </p:nvCxnSpPr>
        <p:spPr bwMode="auto">
          <a:xfrm flipV="1">
            <a:off x="2088109" y="2770451"/>
            <a:ext cx="189326" cy="2995"/>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91" name="Straight Connector 90"/>
          <p:cNvCxnSpPr/>
          <p:nvPr/>
        </p:nvCxnSpPr>
        <p:spPr bwMode="auto">
          <a:xfrm rot="5400000">
            <a:off x="2063825" y="2984061"/>
            <a:ext cx="427220"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93" name="Straight Connector 92"/>
          <p:cNvCxnSpPr/>
          <p:nvPr/>
        </p:nvCxnSpPr>
        <p:spPr bwMode="auto">
          <a:xfrm rot="10800000">
            <a:off x="1430492" y="3205166"/>
            <a:ext cx="839449"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95" name="Straight Connector 94"/>
          <p:cNvCxnSpPr/>
          <p:nvPr/>
        </p:nvCxnSpPr>
        <p:spPr bwMode="auto">
          <a:xfrm rot="5400000">
            <a:off x="1212171" y="3409369"/>
            <a:ext cx="422522" cy="715"/>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97" name="Straight Arrow Connector 96"/>
          <p:cNvCxnSpPr>
            <a:endCxn id="10" idx="1"/>
          </p:cNvCxnSpPr>
          <p:nvPr/>
        </p:nvCxnSpPr>
        <p:spPr bwMode="auto">
          <a:xfrm flipV="1">
            <a:off x="1418311" y="3610449"/>
            <a:ext cx="258318" cy="101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101" name="Straight Arrow Connector 100"/>
          <p:cNvCxnSpPr/>
          <p:nvPr/>
        </p:nvCxnSpPr>
        <p:spPr bwMode="auto">
          <a:xfrm>
            <a:off x="1696024" y="2775737"/>
            <a:ext cx="2546421" cy="974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105" name="Elbow Connector 104"/>
          <p:cNvCxnSpPr>
            <a:stCxn id="16" idx="3"/>
            <a:endCxn id="6" idx="1"/>
          </p:cNvCxnSpPr>
          <p:nvPr/>
        </p:nvCxnSpPr>
        <p:spPr bwMode="auto">
          <a:xfrm>
            <a:off x="979412" y="2066980"/>
            <a:ext cx="364985" cy="706466"/>
          </a:xfrm>
          <a:prstGeom prst="bent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107" name="Straight Arrow Connector 106"/>
          <p:cNvCxnSpPr>
            <a:endCxn id="6" idx="1"/>
          </p:cNvCxnSpPr>
          <p:nvPr/>
        </p:nvCxnSpPr>
        <p:spPr bwMode="auto">
          <a:xfrm flipV="1">
            <a:off x="924971" y="2773446"/>
            <a:ext cx="419426" cy="1467"/>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111" name="Elbow Connector 110"/>
          <p:cNvCxnSpPr>
            <a:stCxn id="18" idx="3"/>
            <a:endCxn id="6" idx="1"/>
          </p:cNvCxnSpPr>
          <p:nvPr/>
        </p:nvCxnSpPr>
        <p:spPr bwMode="auto">
          <a:xfrm flipV="1">
            <a:off x="979412" y="2773446"/>
            <a:ext cx="364985" cy="600602"/>
          </a:xfrm>
          <a:prstGeom prst="bent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119" name="Straight Arrow Connector 118"/>
          <p:cNvCxnSpPr>
            <a:stCxn id="71" idx="1"/>
            <a:endCxn id="13" idx="3"/>
          </p:cNvCxnSpPr>
          <p:nvPr/>
        </p:nvCxnSpPr>
        <p:spPr bwMode="auto">
          <a:xfrm rot="10800000">
            <a:off x="3901670" y="3606586"/>
            <a:ext cx="657293" cy="10346"/>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arrow" w="med" len="med"/>
            <a:tailEnd type="none"/>
          </a:ln>
          <a:effectLst/>
        </p:spPr>
      </p:cxnSp>
      <p:cxnSp>
        <p:nvCxnSpPr>
          <p:cNvPr id="132" name="Straight Connector 131"/>
          <p:cNvCxnSpPr/>
          <p:nvPr/>
        </p:nvCxnSpPr>
        <p:spPr bwMode="auto">
          <a:xfrm rot="5400000" flipH="1" flipV="1">
            <a:off x="6684843" y="3404428"/>
            <a:ext cx="423095" cy="13"/>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134" name="Straight Connector 133"/>
          <p:cNvCxnSpPr/>
          <p:nvPr/>
        </p:nvCxnSpPr>
        <p:spPr bwMode="auto">
          <a:xfrm rot="10800000">
            <a:off x="5975284" y="3187967"/>
            <a:ext cx="921895"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136" name="Straight Connector 135"/>
          <p:cNvCxnSpPr/>
          <p:nvPr/>
        </p:nvCxnSpPr>
        <p:spPr bwMode="auto">
          <a:xfrm rot="5400000" flipH="1" flipV="1">
            <a:off x="5789118" y="2990479"/>
            <a:ext cx="390526" cy="4764"/>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142" name="Straight Connector 141"/>
          <p:cNvCxnSpPr>
            <a:stCxn id="51" idx="1"/>
          </p:cNvCxnSpPr>
          <p:nvPr/>
        </p:nvCxnSpPr>
        <p:spPr bwMode="auto">
          <a:xfrm rot="10800000" flipV="1">
            <a:off x="5982778" y="2791501"/>
            <a:ext cx="265776" cy="6721"/>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arrow" w="med" len="med"/>
            <a:tailEnd type="none" w="med" len="med"/>
          </a:ln>
          <a:effectLst/>
        </p:spPr>
      </p:cxnSp>
      <p:cxnSp>
        <p:nvCxnSpPr>
          <p:cNvPr id="144" name="Straight Connector 143"/>
          <p:cNvCxnSpPr>
            <a:stCxn id="51" idx="1"/>
          </p:cNvCxnSpPr>
          <p:nvPr/>
        </p:nvCxnSpPr>
        <p:spPr bwMode="auto">
          <a:xfrm rot="10800000">
            <a:off x="4198948" y="2790728"/>
            <a:ext cx="2049606" cy="774"/>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149" name="Straight Arrow Connector 148"/>
          <p:cNvCxnSpPr>
            <a:stCxn id="10" idx="2"/>
          </p:cNvCxnSpPr>
          <p:nvPr/>
        </p:nvCxnSpPr>
        <p:spPr bwMode="auto">
          <a:xfrm rot="5400000">
            <a:off x="1819906" y="4177282"/>
            <a:ext cx="604913" cy="4647"/>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arrow"/>
            <a:tailEnd type="arrow"/>
          </a:ln>
          <a:effectLst/>
        </p:spPr>
      </p:cxnSp>
      <p:cxnSp>
        <p:nvCxnSpPr>
          <p:cNvPr id="151" name="Straight Arrow Connector 150"/>
          <p:cNvCxnSpPr>
            <a:stCxn id="13" idx="2"/>
          </p:cNvCxnSpPr>
          <p:nvPr/>
        </p:nvCxnSpPr>
        <p:spPr bwMode="auto">
          <a:xfrm rot="16200000" flipH="1">
            <a:off x="3030707" y="4175795"/>
            <a:ext cx="606047" cy="1027"/>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arrow"/>
            <a:tailEnd type="arrow"/>
          </a:ln>
          <a:effectLst/>
        </p:spPr>
      </p:cxnSp>
      <p:cxnSp>
        <p:nvCxnSpPr>
          <p:cNvPr id="171" name="Straight Connector 170"/>
          <p:cNvCxnSpPr>
            <a:stCxn id="53" idx="3"/>
          </p:cNvCxnSpPr>
          <p:nvPr/>
        </p:nvCxnSpPr>
        <p:spPr bwMode="auto">
          <a:xfrm>
            <a:off x="6701706" y="3619367"/>
            <a:ext cx="195472" cy="3315"/>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183" name="Elbow Connector 182"/>
          <p:cNvCxnSpPr>
            <a:stCxn id="51" idx="3"/>
          </p:cNvCxnSpPr>
          <p:nvPr/>
        </p:nvCxnSpPr>
        <p:spPr bwMode="auto">
          <a:xfrm>
            <a:off x="7041034" y="2791502"/>
            <a:ext cx="564871" cy="268831"/>
          </a:xfrm>
          <a:prstGeom prst="bentConnector3">
            <a:avLst>
              <a:gd name="adj1" fmla="val 3237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185" name="Elbow Connector 184"/>
          <p:cNvCxnSpPr>
            <a:stCxn id="51" idx="3"/>
          </p:cNvCxnSpPr>
          <p:nvPr/>
        </p:nvCxnSpPr>
        <p:spPr bwMode="auto">
          <a:xfrm flipV="1">
            <a:off x="7041034" y="1769813"/>
            <a:ext cx="743699" cy="1021689"/>
          </a:xfrm>
          <a:prstGeom prst="bentConnector3">
            <a:avLst>
              <a:gd name="adj1" fmla="val 23704"/>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sp>
        <p:nvSpPr>
          <p:cNvPr id="186" name="TextBox 185"/>
          <p:cNvSpPr txBox="1"/>
          <p:nvPr/>
        </p:nvSpPr>
        <p:spPr>
          <a:xfrm>
            <a:off x="105712" y="5681139"/>
            <a:ext cx="866830" cy="276999"/>
          </a:xfrm>
          <a:prstGeom prst="rect">
            <a:avLst/>
          </a:prstGeom>
          <a:noFill/>
        </p:spPr>
        <p:txBody>
          <a:bodyPr wrap="square" rtlCol="0">
            <a:spAutoFit/>
          </a:bodyPr>
          <a:lstStyle/>
          <a:p>
            <a:r>
              <a:rPr lang="en-US" sz="1200" dirty="0" smtClean="0">
                <a:solidFill>
                  <a:schemeClr val="tx1"/>
                </a:solidFill>
                <a:effectLst>
                  <a:outerShdw blurRad="38100" dist="38100" dir="2700000" algn="tl">
                    <a:srgbClr val="000000">
                      <a:alpha val="43137"/>
                    </a:srgbClr>
                  </a:outerShdw>
                </a:effectLst>
                <a:latin typeface="Trebuchet MS" pitchFamily="34" charset="0"/>
              </a:rPr>
              <a:t>* Optional</a:t>
            </a:r>
          </a:p>
        </p:txBody>
      </p:sp>
      <p:cxnSp>
        <p:nvCxnSpPr>
          <p:cNvPr id="188" name="Straight Arrow Connector 187"/>
          <p:cNvCxnSpPr>
            <a:stCxn id="71" idx="2"/>
          </p:cNvCxnSpPr>
          <p:nvPr/>
        </p:nvCxnSpPr>
        <p:spPr bwMode="auto">
          <a:xfrm rot="5400000">
            <a:off x="4744602" y="4168528"/>
            <a:ext cx="580841" cy="11049"/>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arrow"/>
            <a:tailEnd type="arrow"/>
          </a:ln>
          <a:effectLst/>
        </p:spPr>
      </p:cxnSp>
      <p:cxnSp>
        <p:nvCxnSpPr>
          <p:cNvPr id="190" name="Straight Arrow Connector 189"/>
          <p:cNvCxnSpPr>
            <a:stCxn id="53" idx="2"/>
          </p:cNvCxnSpPr>
          <p:nvPr/>
        </p:nvCxnSpPr>
        <p:spPr bwMode="auto">
          <a:xfrm rot="16200000" flipH="1">
            <a:off x="5978163" y="4184414"/>
            <a:ext cx="597456" cy="762"/>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arrow"/>
            <a:tailEnd type="arrow"/>
          </a:ln>
          <a:effectLst/>
        </p:spPr>
      </p:cxnSp>
      <p:sp>
        <p:nvSpPr>
          <p:cNvPr id="98" name="Rectangle 97"/>
          <p:cNvSpPr/>
          <p:nvPr/>
        </p:nvSpPr>
        <p:spPr>
          <a:xfrm>
            <a:off x="7600620" y="2245478"/>
            <a:ext cx="1410362" cy="3817047"/>
          </a:xfrm>
          <a:prstGeom prst="rect">
            <a:avLst/>
          </a:prstGeom>
          <a:noFill/>
        </p:spPr>
        <p:style>
          <a:lnRef idx="1">
            <a:schemeClr val="accent4"/>
          </a:lnRef>
          <a:fillRef idx="3">
            <a:schemeClr val="accent4"/>
          </a:fillRef>
          <a:effectRef idx="2">
            <a:schemeClr val="accent4"/>
          </a:effectRef>
          <a:fontRef idx="minor">
            <a:schemeClr val="lt1"/>
          </a:fontRef>
        </p:style>
        <p:txBody>
          <a:bodyPr rtlCol="0" anchor="t" anchorCtr="0"/>
          <a:lstStyle/>
          <a:p>
            <a:pPr algn="ctr"/>
            <a:r>
              <a:rPr lang="en-US" b="1" dirty="0" smtClean="0">
                <a:solidFill>
                  <a:schemeClr val="tx1"/>
                </a:solidFill>
                <a:latin typeface="Trebuchet MS" pitchFamily="34" charset="0"/>
              </a:rPr>
              <a:t>Custom</a:t>
            </a:r>
          </a:p>
          <a:p>
            <a:pPr algn="ctr"/>
            <a:r>
              <a:rPr lang="en-US" b="1" dirty="0" smtClean="0">
                <a:solidFill>
                  <a:schemeClr val="tx1"/>
                </a:solidFill>
                <a:latin typeface="Trebuchet MS" pitchFamily="34" charset="0"/>
              </a:rPr>
              <a:t>Output</a:t>
            </a:r>
          </a:p>
        </p:txBody>
      </p:sp>
      <p:sp>
        <p:nvSpPr>
          <p:cNvPr id="99" name="Rectangle 98"/>
          <p:cNvSpPr/>
          <p:nvPr/>
        </p:nvSpPr>
        <p:spPr>
          <a:xfrm>
            <a:off x="7701045" y="4019002"/>
            <a:ext cx="1234302" cy="285420"/>
          </a:xfrm>
          <a:prstGeom prst="rect">
            <a:avLst/>
          </a:prstGeom>
        </p:spPr>
        <p:style>
          <a:lnRef idx="1">
            <a:schemeClr val="accent4"/>
          </a:lnRef>
          <a:fillRef idx="3">
            <a:schemeClr val="accent4"/>
          </a:fillRef>
          <a:effectRef idx="2">
            <a:schemeClr val="accent4"/>
          </a:effectRef>
          <a:fontRef idx="minor">
            <a:schemeClr val="lt1"/>
          </a:fontRef>
        </p:style>
        <p:txBody>
          <a:bodyPr vert="horz" rtlCol="0" anchor="ctr"/>
          <a:lstStyle/>
          <a:p>
            <a:pPr algn="ctr"/>
            <a:r>
              <a:rPr lang="en-US" sz="1200" dirty="0" smtClean="0">
                <a:latin typeface="Trebuchet MS" pitchFamily="34" charset="0"/>
              </a:rPr>
              <a:t>COPP/OPM</a:t>
            </a:r>
            <a:endParaRPr lang="en-US" sz="1200" dirty="0">
              <a:latin typeface="Trebuchet MS" pitchFamily="34" charset="0"/>
            </a:endParaRPr>
          </a:p>
        </p:txBody>
      </p:sp>
      <p:sp>
        <p:nvSpPr>
          <p:cNvPr id="100" name="Rectangle 99"/>
          <p:cNvSpPr/>
          <p:nvPr/>
        </p:nvSpPr>
        <p:spPr>
          <a:xfrm>
            <a:off x="5724251" y="4862705"/>
            <a:ext cx="1654376" cy="290705"/>
          </a:xfrm>
          <a:prstGeom prst="rect">
            <a:avLst/>
          </a:prstGeom>
        </p:spPr>
        <p:style>
          <a:lnRef idx="1">
            <a:schemeClr val="accent4"/>
          </a:lnRef>
          <a:fillRef idx="3">
            <a:schemeClr val="accent4"/>
          </a:fillRef>
          <a:effectRef idx="2">
            <a:schemeClr val="accent4"/>
          </a:effectRef>
          <a:fontRef idx="minor">
            <a:schemeClr val="lt1"/>
          </a:fontRef>
        </p:style>
        <p:txBody>
          <a:bodyPr vert="horz" rtlCol="0" anchor="ctr"/>
          <a:lstStyle/>
          <a:p>
            <a:pPr algn="ctr"/>
            <a:r>
              <a:rPr lang="en-US" sz="1200" dirty="0" smtClean="0">
                <a:latin typeface="Trebuchet MS" pitchFamily="34" charset="0"/>
              </a:rPr>
              <a:t>Direct3D</a:t>
            </a:r>
            <a:endParaRPr lang="en-US" sz="1200" dirty="0">
              <a:latin typeface="Trebuchet MS" pitchFamily="34" charset="0"/>
            </a:endParaRPr>
          </a:p>
        </p:txBody>
      </p:sp>
      <p:sp>
        <p:nvSpPr>
          <p:cNvPr id="102" name="Rectangle 101"/>
          <p:cNvSpPr/>
          <p:nvPr/>
        </p:nvSpPr>
        <p:spPr>
          <a:xfrm>
            <a:off x="1178552" y="4864222"/>
            <a:ext cx="4455843" cy="28542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smtClean="0">
                <a:latin typeface="Trebuchet MS" pitchFamily="34" charset="0"/>
              </a:rPr>
              <a:t>DirectX Video Acceleration (DXVA)</a:t>
            </a:r>
            <a:endParaRPr lang="en-US" sz="1200" dirty="0">
              <a:latin typeface="Trebuchet MS" pitchFamily="34" charset="0"/>
            </a:endParaRPr>
          </a:p>
        </p:txBody>
      </p:sp>
      <p:sp>
        <p:nvSpPr>
          <p:cNvPr id="104" name="Rectangle 103"/>
          <p:cNvSpPr/>
          <p:nvPr/>
        </p:nvSpPr>
        <p:spPr>
          <a:xfrm>
            <a:off x="7701045" y="3261415"/>
            <a:ext cx="1230813" cy="54714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smtClean="0">
                <a:latin typeface="Trebuchet MS" pitchFamily="34" charset="0"/>
              </a:rPr>
              <a:t>Desktop Window Manager</a:t>
            </a:r>
            <a:endParaRPr lang="en-US" sz="1200" dirty="0">
              <a:latin typeface="Trebuchet MS" pitchFamily="34" charset="0"/>
            </a:endParaRPr>
          </a:p>
        </p:txBody>
      </p:sp>
      <p:sp>
        <p:nvSpPr>
          <p:cNvPr id="106" name="Rectangle 105"/>
          <p:cNvSpPr/>
          <p:nvPr/>
        </p:nvSpPr>
        <p:spPr>
          <a:xfrm>
            <a:off x="7703075" y="2891195"/>
            <a:ext cx="1220961" cy="298070"/>
          </a:xfrm>
          <a:prstGeom prst="rect">
            <a:avLst/>
          </a:prstGeom>
        </p:spPr>
        <p:style>
          <a:lnRef idx="1">
            <a:schemeClr val="accent4"/>
          </a:lnRef>
          <a:fillRef idx="3">
            <a:schemeClr val="accent4"/>
          </a:fillRef>
          <a:effectRef idx="2">
            <a:schemeClr val="accent4"/>
          </a:effectRef>
          <a:fontRef idx="minor">
            <a:schemeClr val="lt1"/>
          </a:fontRef>
        </p:style>
        <p:txBody>
          <a:bodyPr vert="horz" rtlCol="0" anchor="ctr"/>
          <a:lstStyle/>
          <a:p>
            <a:pPr algn="ctr"/>
            <a:r>
              <a:rPr lang="en-US" sz="1200" dirty="0" smtClean="0">
                <a:latin typeface="Trebuchet MS" pitchFamily="34" charset="0"/>
              </a:rPr>
              <a:t>Direct3D</a:t>
            </a:r>
            <a:endParaRPr lang="en-US" sz="1200" dirty="0">
              <a:latin typeface="Trebuchet MS" pitchFamily="34" charset="0"/>
            </a:endParaRPr>
          </a:p>
        </p:txBody>
      </p:sp>
      <p:sp>
        <p:nvSpPr>
          <p:cNvPr id="110" name="Rectangle 109"/>
          <p:cNvSpPr/>
          <p:nvPr/>
        </p:nvSpPr>
        <p:spPr>
          <a:xfrm>
            <a:off x="8123889" y="5626830"/>
            <a:ext cx="818379" cy="36610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smtClean="0">
                <a:latin typeface="Trebuchet MS" pitchFamily="34" charset="0"/>
              </a:rPr>
              <a:t>Display</a:t>
            </a:r>
            <a:endParaRPr lang="en-US" sz="1200" dirty="0">
              <a:latin typeface="Trebuchet MS" pitchFamily="34" charset="0"/>
            </a:endParaRPr>
          </a:p>
        </p:txBody>
      </p:sp>
      <p:sp>
        <p:nvSpPr>
          <p:cNvPr id="112" name="Rectangle 111"/>
          <p:cNvSpPr/>
          <p:nvPr/>
        </p:nvSpPr>
        <p:spPr>
          <a:xfrm>
            <a:off x="8123889" y="5213675"/>
            <a:ext cx="817498" cy="36610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smtClean="0">
                <a:latin typeface="Trebuchet MS" pitchFamily="34" charset="0"/>
              </a:rPr>
              <a:t>Cable</a:t>
            </a:r>
            <a:endParaRPr lang="en-US" sz="1200" dirty="0">
              <a:latin typeface="Trebuchet MS" pitchFamily="34" charset="0"/>
            </a:endParaRPr>
          </a:p>
        </p:txBody>
      </p:sp>
      <p:sp>
        <p:nvSpPr>
          <p:cNvPr id="113" name="Rectangle 112"/>
          <p:cNvSpPr/>
          <p:nvPr/>
        </p:nvSpPr>
        <p:spPr>
          <a:xfrm>
            <a:off x="8113318" y="4789950"/>
            <a:ext cx="821902" cy="36610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smtClean="0">
                <a:latin typeface="Trebuchet MS" pitchFamily="34" charset="0"/>
              </a:rPr>
              <a:t>GPU</a:t>
            </a:r>
            <a:endParaRPr lang="en-US" sz="1200" dirty="0">
              <a:latin typeface="Trebuchet MS" pitchFamily="34" charset="0"/>
            </a:endParaRPr>
          </a:p>
        </p:txBody>
      </p:sp>
      <p:sp>
        <p:nvSpPr>
          <p:cNvPr id="114" name="Rectangle 113"/>
          <p:cNvSpPr/>
          <p:nvPr/>
        </p:nvSpPr>
        <p:spPr>
          <a:xfrm>
            <a:off x="8113318" y="4367106"/>
            <a:ext cx="821902" cy="36610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smtClean="0">
                <a:latin typeface="Trebuchet MS" pitchFamily="34" charset="0"/>
              </a:rPr>
              <a:t>Video Memory</a:t>
            </a:r>
            <a:endParaRPr lang="en-US" sz="1200" dirty="0">
              <a:latin typeface="Trebuchet MS" pitchFamily="34" charset="0"/>
            </a:endParaRPr>
          </a:p>
        </p:txBody>
      </p:sp>
      <p:sp>
        <p:nvSpPr>
          <p:cNvPr id="117" name="Rectangle 116"/>
          <p:cNvSpPr/>
          <p:nvPr/>
        </p:nvSpPr>
        <p:spPr>
          <a:xfrm>
            <a:off x="7707558" y="4360578"/>
            <a:ext cx="338275" cy="1638520"/>
          </a:xfrm>
          <a:prstGeom prst="rect">
            <a:avLst/>
          </a:prstGeom>
        </p:spPr>
        <p:style>
          <a:lnRef idx="1">
            <a:schemeClr val="accent4"/>
          </a:lnRef>
          <a:fillRef idx="3">
            <a:schemeClr val="accent4"/>
          </a:fillRef>
          <a:effectRef idx="2">
            <a:schemeClr val="accent4"/>
          </a:effectRef>
          <a:fontRef idx="minor">
            <a:schemeClr val="lt1"/>
          </a:fontRef>
        </p:style>
        <p:txBody>
          <a:bodyPr vert="horz" rtlCol="0" anchor="ctr"/>
          <a:lstStyle/>
          <a:p>
            <a:pPr algn="ctr"/>
            <a:r>
              <a:rPr lang="en-US" sz="1200" dirty="0" smtClean="0">
                <a:latin typeface="Trebuchet MS" pitchFamily="34" charset="0"/>
              </a:rPr>
              <a:t>WDDM</a:t>
            </a:r>
            <a:endParaRPr lang="en-US" sz="1200" dirty="0">
              <a:latin typeface="Trebuchet MS" pitchFamily="34" charset="0"/>
            </a:endParaRPr>
          </a:p>
        </p:txBody>
      </p:sp>
      <p:sp>
        <p:nvSpPr>
          <p:cNvPr id="118" name="Rectangle 117"/>
          <p:cNvSpPr/>
          <p:nvPr/>
        </p:nvSpPr>
        <p:spPr>
          <a:xfrm>
            <a:off x="1173393" y="5232694"/>
            <a:ext cx="6215806" cy="237850"/>
          </a:xfrm>
          <a:prstGeom prst="rect">
            <a:avLst/>
          </a:prstGeom>
        </p:spPr>
        <p:style>
          <a:lnRef idx="1">
            <a:schemeClr val="accent4"/>
          </a:lnRef>
          <a:fillRef idx="3">
            <a:schemeClr val="accent4"/>
          </a:fillRef>
          <a:effectRef idx="2">
            <a:schemeClr val="accent4"/>
          </a:effectRef>
          <a:fontRef idx="minor">
            <a:schemeClr val="lt1"/>
          </a:fontRef>
        </p:style>
        <p:txBody>
          <a:bodyPr vert="horz" rtlCol="0" anchor="ctr"/>
          <a:lstStyle/>
          <a:p>
            <a:pPr algn="ctr"/>
            <a:r>
              <a:rPr lang="en-US" sz="1200" dirty="0" smtClean="0">
                <a:latin typeface="Trebuchet MS" pitchFamily="34" charset="0"/>
              </a:rPr>
              <a:t>Windows Display Driver Model (WDDM)</a:t>
            </a:r>
            <a:endParaRPr lang="en-US" sz="1200" dirty="0">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t>This Session:  GRA-T585</a:t>
            </a:r>
            <a:endParaRPr lang="en-US" dirty="0"/>
          </a:p>
        </p:txBody>
      </p:sp>
      <p:sp>
        <p:nvSpPr>
          <p:cNvPr id="5" name="Content Placeholder 4"/>
          <p:cNvSpPr>
            <a:spLocks noGrp="1"/>
          </p:cNvSpPr>
          <p:nvPr>
            <p:ph idx="1"/>
          </p:nvPr>
        </p:nvSpPr>
        <p:spPr>
          <a:xfrm>
            <a:off x="382588" y="1414464"/>
            <a:ext cx="8380412" cy="3256276"/>
          </a:xfrm>
        </p:spPr>
        <p:txBody>
          <a:bodyPr/>
          <a:lstStyle/>
          <a:p>
            <a:r>
              <a:rPr lang="en-US" sz="2800" dirty="0" smtClean="0"/>
              <a:t>Windows 7 provides a rich platform for video. This session highlights the video improvement in Windows 7 and discusses how components plug into the Windows 7 video architecture </a:t>
            </a:r>
          </a:p>
          <a:p>
            <a:r>
              <a:rPr lang="en-US" sz="2800" dirty="0" smtClean="0"/>
              <a:t>Topics covered will include playback and </a:t>
            </a:r>
            <a:r>
              <a:rPr lang="en-US" sz="2800" dirty="0" err="1" smtClean="0"/>
              <a:t>transcoding</a:t>
            </a:r>
            <a:r>
              <a:rPr lang="en-US" sz="2800" dirty="0" smtClean="0"/>
              <a:t> of different video formats, DirectX Video Acceleration-High Definition (DXVA-HD), and overlays</a:t>
            </a:r>
            <a:endParaRPr lang="en-US" sz="2800"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Third Party ISV Needs</a:t>
            </a:r>
            <a:endParaRPr lang="en-US" dirty="0"/>
          </a:p>
        </p:txBody>
      </p:sp>
      <p:sp>
        <p:nvSpPr>
          <p:cNvPr id="3" name="Content Placeholder 2"/>
          <p:cNvSpPr>
            <a:spLocks noGrp="1"/>
          </p:cNvSpPr>
          <p:nvPr>
            <p:ph idx="1"/>
          </p:nvPr>
        </p:nvSpPr>
        <p:spPr>
          <a:xfrm>
            <a:off x="382588" y="1414464"/>
            <a:ext cx="8380412" cy="4570482"/>
          </a:xfrm>
        </p:spPr>
        <p:txBody>
          <a:bodyPr/>
          <a:lstStyle/>
          <a:p>
            <a:r>
              <a:rPr lang="en-US" dirty="0" smtClean="0"/>
              <a:t>World class applications</a:t>
            </a:r>
          </a:p>
          <a:p>
            <a:r>
              <a:rPr lang="en-US" dirty="0" smtClean="0"/>
              <a:t>Robust playback</a:t>
            </a:r>
          </a:p>
          <a:p>
            <a:r>
              <a:rPr lang="en-US" dirty="0" smtClean="0"/>
              <a:t>Existing playback applications</a:t>
            </a:r>
          </a:p>
          <a:p>
            <a:pPr lvl="1"/>
            <a:r>
              <a:rPr lang="en-US" dirty="0" smtClean="0"/>
              <a:t>Maybe not Media Foundation based</a:t>
            </a:r>
          </a:p>
          <a:p>
            <a:r>
              <a:rPr lang="en-US" dirty="0" smtClean="0"/>
              <a:t>Performance expectations</a:t>
            </a:r>
          </a:p>
          <a:p>
            <a:pPr lvl="1"/>
            <a:r>
              <a:rPr lang="en-US" dirty="0" smtClean="0"/>
              <a:t>Playback – low end hardware</a:t>
            </a:r>
          </a:p>
          <a:p>
            <a:pPr lvl="1"/>
            <a:r>
              <a:rPr lang="en-US" dirty="0" smtClean="0"/>
              <a:t>Power – battery life</a:t>
            </a:r>
          </a:p>
          <a:p>
            <a:r>
              <a:rPr lang="en-US" dirty="0" smtClean="0"/>
              <a:t>Contractual obligations</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3rd Party ISV Pain points</a:t>
            </a:r>
            <a:endParaRPr lang="en-US" dirty="0"/>
          </a:p>
        </p:txBody>
      </p:sp>
      <p:sp>
        <p:nvSpPr>
          <p:cNvPr id="3" name="Content Placeholder 2"/>
          <p:cNvSpPr>
            <a:spLocks noGrp="1"/>
          </p:cNvSpPr>
          <p:nvPr>
            <p:ph idx="1"/>
          </p:nvPr>
        </p:nvSpPr>
        <p:spPr/>
        <p:txBody>
          <a:bodyPr/>
          <a:lstStyle/>
          <a:p>
            <a:r>
              <a:rPr lang="en-US" smtClean="0"/>
              <a:t>Existing code bases/Legacy</a:t>
            </a:r>
          </a:p>
          <a:p>
            <a:r>
              <a:rPr lang="en-US" smtClean="0"/>
              <a:t>Desktop composition turned disabled</a:t>
            </a:r>
          </a:p>
          <a:p>
            <a:r>
              <a:rPr lang="en-US" smtClean="0"/>
              <a:t>Unexpected glitching/scalability </a:t>
            </a:r>
          </a:p>
          <a:p>
            <a:pPr lvl="2"/>
            <a:r>
              <a:rPr lang="en-US" smtClean="0"/>
              <a:t>On low end hardware</a:t>
            </a:r>
          </a:p>
          <a:p>
            <a:r>
              <a:rPr lang="en-US" smtClean="0"/>
              <a:t>Hard to meet content output rules</a:t>
            </a:r>
          </a:p>
          <a:p>
            <a:r>
              <a:rPr lang="en-US" smtClean="0"/>
              <a:t>Private App to Driver side channels</a:t>
            </a:r>
          </a:p>
          <a:p>
            <a:r>
              <a:rPr lang="en-US" smtClean="0"/>
              <a:t>Business requirements</a:t>
            </a:r>
            <a:endParaRPr lang="en-US" dirty="0" smtClean="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895" y="2105070"/>
            <a:ext cx="8380412" cy="2637110"/>
          </a:xfrm>
        </p:spPr>
        <p:txBody>
          <a:bodyPr>
            <a:noAutofit/>
          </a:bodyPr>
          <a:lstStyle/>
          <a:p>
            <a:r>
              <a:rPr sz="6000" b="1" smtClean="0"/>
              <a:t>Addressing 3</a:t>
            </a:r>
            <a:r>
              <a:rPr sz="6000" b="1" baseline="30000" smtClean="0"/>
              <a:t>rd</a:t>
            </a:r>
            <a:r>
              <a:rPr sz="6000" b="1" smtClean="0"/>
              <a:t> Party </a:t>
            </a:r>
            <a:br>
              <a:rPr sz="6000" b="1" smtClean="0"/>
            </a:br>
            <a:r>
              <a:rPr sz="6000" b="1" smtClean="0"/>
              <a:t>Requirements</a:t>
            </a:r>
            <a:br>
              <a:rPr sz="6000" b="1" smtClean="0"/>
            </a:br>
            <a:r>
              <a:rPr sz="6000" b="1" smtClean="0"/>
              <a:t>In Windows 7</a:t>
            </a:r>
            <a:endParaRPr lang="en-US" sz="6000" b="1"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Publishing OPM</a:t>
            </a:r>
            <a:endParaRPr lang="en-US" dirty="0"/>
          </a:p>
        </p:txBody>
      </p:sp>
      <p:sp>
        <p:nvSpPr>
          <p:cNvPr id="3" name="Content Placeholder 2"/>
          <p:cNvSpPr>
            <a:spLocks noGrp="1"/>
          </p:cNvSpPr>
          <p:nvPr>
            <p:ph idx="1"/>
          </p:nvPr>
        </p:nvSpPr>
        <p:spPr/>
        <p:txBody>
          <a:bodyPr/>
          <a:lstStyle/>
          <a:p>
            <a:r>
              <a:rPr lang="en-US" smtClean="0"/>
              <a:t>Addressing Legacy issues</a:t>
            </a:r>
          </a:p>
          <a:p>
            <a:r>
              <a:rPr lang="en-US" smtClean="0"/>
              <a:t>OPM (Output Protection Management)</a:t>
            </a:r>
          </a:p>
          <a:p>
            <a:pPr lvl="1"/>
            <a:r>
              <a:rPr lang="en-US" smtClean="0"/>
              <a:t>Specification and headers</a:t>
            </a:r>
          </a:p>
          <a:p>
            <a:pPr lvl="1"/>
            <a:r>
              <a:rPr lang="en-US" smtClean="0"/>
              <a:t>Usable directly by applications</a:t>
            </a:r>
          </a:p>
          <a:p>
            <a:pPr lvl="1"/>
            <a:r>
              <a:rPr lang="en-US" smtClean="0"/>
              <a:t>DirectShow or Media Foundation or other…</a:t>
            </a:r>
          </a:p>
          <a:p>
            <a:pPr lvl="1"/>
            <a:r>
              <a:rPr lang="en-US" smtClean="0"/>
              <a:t>Updated base on new industry requirements</a:t>
            </a:r>
          </a:p>
          <a:p>
            <a:r>
              <a:rPr lang="en-US" smtClean="0"/>
              <a:t>Supports for  </a:t>
            </a:r>
            <a:br>
              <a:rPr lang="en-US" smtClean="0"/>
            </a:br>
            <a:r>
              <a:rPr lang="en-US" smtClean="0"/>
              <a:t>Display Clone, HDMI repeaters</a:t>
            </a:r>
            <a:endParaRPr lang="en-US" dirty="0" smtClean="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Reducing Private Side Channels</a:t>
            </a:r>
            <a:endParaRPr lang="en-US" dirty="0"/>
          </a:p>
        </p:txBody>
      </p:sp>
      <p:sp>
        <p:nvSpPr>
          <p:cNvPr id="5" name="Text Placeholder 4"/>
          <p:cNvSpPr>
            <a:spLocks noGrp="1"/>
          </p:cNvSpPr>
          <p:nvPr>
            <p:ph idx="1"/>
          </p:nvPr>
        </p:nvSpPr>
        <p:spPr/>
        <p:txBody>
          <a:bodyPr/>
          <a:lstStyle/>
          <a:p>
            <a:r>
              <a:rPr lang="en-US" smtClean="0"/>
              <a:t>Preventing Screen Scraping</a:t>
            </a:r>
          </a:p>
          <a:p>
            <a:pPr lvl="1"/>
            <a:r>
              <a:rPr lang="en-US" smtClean="0"/>
              <a:t>D3D9Ex/DWM enhancements </a:t>
            </a:r>
          </a:p>
          <a:p>
            <a:pPr lvl="1"/>
            <a:r>
              <a:rPr lang="en-US" smtClean="0"/>
              <a:t>Driver software protection</a:t>
            </a:r>
          </a:p>
          <a:p>
            <a:pPr lvl="1"/>
            <a:r>
              <a:rPr lang="en-US" smtClean="0"/>
              <a:t>IHV Implementation using public interfaces</a:t>
            </a:r>
          </a:p>
          <a:p>
            <a:pPr lvl="1"/>
            <a:r>
              <a:rPr lang="en-US" smtClean="0"/>
              <a:t>Hardware based protection</a:t>
            </a:r>
          </a:p>
          <a:p>
            <a:r>
              <a:rPr lang="en-US" smtClean="0"/>
              <a:t>AES 128 for Encryption between CPU/GPU</a:t>
            </a:r>
          </a:p>
          <a:p>
            <a:pPr lvl="1"/>
            <a:r>
              <a:rPr lang="en-US" smtClean="0"/>
              <a:t>Support for hardware crypto engines</a:t>
            </a:r>
          </a:p>
          <a:p>
            <a:pPr lvl="1"/>
            <a:r>
              <a:rPr lang="en-US" smtClean="0"/>
              <a:t>SHED scenarios</a:t>
            </a:r>
            <a:endParaRPr lang="en-US" dirty="0" smtClean="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Overlays In playback</a:t>
            </a:r>
            <a:endParaRPr lang="en-US" dirty="0"/>
          </a:p>
        </p:txBody>
      </p:sp>
      <p:sp>
        <p:nvSpPr>
          <p:cNvPr id="3" name="Content Placeholder 2"/>
          <p:cNvSpPr>
            <a:spLocks noGrp="1"/>
          </p:cNvSpPr>
          <p:nvPr>
            <p:ph idx="1"/>
          </p:nvPr>
        </p:nvSpPr>
        <p:spPr>
          <a:xfrm>
            <a:off x="382588" y="1414464"/>
            <a:ext cx="8380412" cy="5054204"/>
          </a:xfrm>
        </p:spPr>
        <p:txBody>
          <a:bodyPr/>
          <a:lstStyle/>
          <a:p>
            <a:r>
              <a:rPr lang="en-US" sz="2800" dirty="0" smtClean="0"/>
              <a:t>The bad</a:t>
            </a:r>
          </a:p>
          <a:p>
            <a:pPr lvl="1"/>
            <a:r>
              <a:rPr lang="en-US" sz="2400" dirty="0" smtClean="0"/>
              <a:t>Desktop Composition disabled</a:t>
            </a:r>
          </a:p>
          <a:p>
            <a:pPr lvl="1"/>
            <a:r>
              <a:rPr lang="en-US" sz="2400" dirty="0" smtClean="0"/>
              <a:t>Video Memory Pinned</a:t>
            </a:r>
          </a:p>
          <a:p>
            <a:pPr lvl="1"/>
            <a:r>
              <a:rPr lang="en-US" sz="2400" dirty="0" smtClean="0"/>
              <a:t>Available only via Legacy API’s</a:t>
            </a:r>
          </a:p>
          <a:p>
            <a:pPr lvl="1"/>
            <a:r>
              <a:rPr lang="en-US" sz="2400" dirty="0" smtClean="0"/>
              <a:t>Hardware issues</a:t>
            </a:r>
          </a:p>
          <a:p>
            <a:pPr lvl="2"/>
            <a:r>
              <a:rPr lang="en-US" sz="2000" dirty="0" smtClean="0"/>
              <a:t>Hardware (Availability/features)</a:t>
            </a:r>
          </a:p>
          <a:p>
            <a:pPr lvl="2"/>
            <a:r>
              <a:rPr lang="en-US" sz="2000" dirty="0" smtClean="0"/>
              <a:t>Only one overlay</a:t>
            </a:r>
          </a:p>
          <a:p>
            <a:r>
              <a:rPr lang="en-US" sz="2800" dirty="0" smtClean="0"/>
              <a:t>The good</a:t>
            </a:r>
          </a:p>
          <a:p>
            <a:pPr lvl="1"/>
            <a:r>
              <a:rPr lang="en-US" sz="2400" dirty="0" smtClean="0"/>
              <a:t>Proven code in existing apps</a:t>
            </a:r>
          </a:p>
          <a:p>
            <a:pPr lvl="1"/>
            <a:r>
              <a:rPr lang="en-US" sz="2400" dirty="0" smtClean="0"/>
              <a:t>Assumed to be faster/more secure?</a:t>
            </a:r>
          </a:p>
          <a:p>
            <a:pPr lvl="1"/>
            <a:endParaRPr lang="en-US" sz="2400" dirty="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Embracing - Overlay Support</a:t>
            </a:r>
            <a:endParaRPr lang="en-US" dirty="0"/>
          </a:p>
        </p:txBody>
      </p:sp>
      <p:sp>
        <p:nvSpPr>
          <p:cNvPr id="3" name="Content Placeholder 2"/>
          <p:cNvSpPr>
            <a:spLocks noGrp="1"/>
          </p:cNvSpPr>
          <p:nvPr>
            <p:ph idx="1"/>
          </p:nvPr>
        </p:nvSpPr>
        <p:spPr/>
        <p:txBody>
          <a:bodyPr/>
          <a:lstStyle/>
          <a:p>
            <a:r>
              <a:rPr lang="en-US" smtClean="0"/>
              <a:t>Supported with Desktop Composition</a:t>
            </a:r>
          </a:p>
          <a:p>
            <a:pPr lvl="1"/>
            <a:r>
              <a:rPr lang="en-US" smtClean="0"/>
              <a:t>Improved user experience</a:t>
            </a:r>
          </a:p>
          <a:p>
            <a:pPr lvl="1"/>
            <a:r>
              <a:rPr lang="en-US" smtClean="0"/>
              <a:t>No flashes</a:t>
            </a:r>
          </a:p>
          <a:p>
            <a:pPr lvl="1"/>
            <a:r>
              <a:rPr lang="en-US" smtClean="0"/>
              <a:t>No per frame composition costs</a:t>
            </a:r>
          </a:p>
          <a:p>
            <a:r>
              <a:rPr lang="en-US" smtClean="0"/>
              <a:t>Available via D3D9 APIs</a:t>
            </a:r>
          </a:p>
          <a:p>
            <a:pPr lvl="1"/>
            <a:r>
              <a:rPr lang="en-US" smtClean="0"/>
              <a:t>Simplifies code paths in application</a:t>
            </a:r>
          </a:p>
          <a:p>
            <a:pPr lvl="1"/>
            <a:r>
              <a:rPr lang="en-US" smtClean="0"/>
              <a:t>Simplifies use with existing applications</a:t>
            </a:r>
            <a:endParaRPr lang="en-US" dirty="0" smtClean="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Optimizations Playback</a:t>
            </a:r>
            <a:endParaRPr lang="en-US" dirty="0"/>
          </a:p>
        </p:txBody>
      </p:sp>
      <p:sp>
        <p:nvSpPr>
          <p:cNvPr id="3" name="Content Placeholder 2"/>
          <p:cNvSpPr>
            <a:spLocks noGrp="1"/>
          </p:cNvSpPr>
          <p:nvPr>
            <p:ph idx="1"/>
          </p:nvPr>
        </p:nvSpPr>
        <p:spPr/>
        <p:txBody>
          <a:bodyPr/>
          <a:lstStyle/>
          <a:p>
            <a:r>
              <a:rPr lang="en-US" smtClean="0"/>
              <a:t>Memory pressure reporting</a:t>
            </a:r>
          </a:p>
          <a:p>
            <a:pPr lvl="1"/>
            <a:r>
              <a:rPr lang="en-US" smtClean="0"/>
              <a:t>Many processes compete for Video Memory</a:t>
            </a:r>
          </a:p>
          <a:p>
            <a:pPr lvl="1"/>
            <a:r>
              <a:rPr lang="en-US" smtClean="0"/>
              <a:t>Video application typically use many buffers</a:t>
            </a:r>
          </a:p>
          <a:p>
            <a:pPr lvl="1"/>
            <a:r>
              <a:rPr lang="en-US" smtClean="0"/>
              <a:t>Enable applications to optimize playback by reducing buffering</a:t>
            </a:r>
          </a:p>
          <a:p>
            <a:pPr lvl="1"/>
            <a:r>
              <a:rPr lang="en-US" smtClean="0"/>
              <a:t>Can result in smoother playback</a:t>
            </a:r>
          </a:p>
          <a:p>
            <a:pPr lvl="1"/>
            <a:endParaRPr lang="en-US" dirty="0" smtClean="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Optimizations Playback</a:t>
            </a:r>
            <a:endParaRPr lang="en-US" dirty="0"/>
          </a:p>
        </p:txBody>
      </p:sp>
      <p:sp>
        <p:nvSpPr>
          <p:cNvPr id="3" name="Content Placeholder 2"/>
          <p:cNvSpPr>
            <a:spLocks noGrp="1"/>
          </p:cNvSpPr>
          <p:nvPr>
            <p:ph idx="1"/>
          </p:nvPr>
        </p:nvSpPr>
        <p:spPr/>
        <p:txBody>
          <a:bodyPr/>
          <a:lstStyle/>
          <a:p>
            <a:r>
              <a:rPr lang="en-US" smtClean="0"/>
              <a:t>D3D9 Flip model</a:t>
            </a:r>
          </a:p>
          <a:p>
            <a:pPr lvl="1"/>
            <a:r>
              <a:rPr lang="en-US" smtClean="0"/>
              <a:t>Improves Composition Performance</a:t>
            </a:r>
            <a:br>
              <a:rPr lang="en-US" smtClean="0"/>
            </a:br>
            <a:r>
              <a:rPr lang="en-US" smtClean="0"/>
              <a:t>(similar to overlay)</a:t>
            </a:r>
          </a:p>
          <a:p>
            <a:pPr lvl="1"/>
            <a:r>
              <a:rPr lang="en-US" smtClean="0"/>
              <a:t>Reduces memory bandwidth needs</a:t>
            </a:r>
          </a:p>
          <a:p>
            <a:pPr lvl="1"/>
            <a:endParaRPr lang="en-US" smtClean="0"/>
          </a:p>
          <a:p>
            <a:r>
              <a:rPr lang="en-US" smtClean="0"/>
              <a:t>Full screen exclusive with DWM</a:t>
            </a:r>
          </a:p>
          <a:p>
            <a:pPr lvl="1"/>
            <a:r>
              <a:rPr lang="en-US" smtClean="0"/>
              <a:t>Eliminates flash</a:t>
            </a:r>
          </a:p>
          <a:p>
            <a:pPr lvl="1"/>
            <a:r>
              <a:rPr lang="en-US" smtClean="0"/>
              <a:t>MCE can be full screen with composition</a:t>
            </a:r>
            <a:endParaRPr lang="en-US" dirty="0" smtClean="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Optimizing Playback</a:t>
            </a:r>
            <a:endParaRPr lang="en-US" dirty="0"/>
          </a:p>
        </p:txBody>
      </p:sp>
      <p:sp>
        <p:nvSpPr>
          <p:cNvPr id="3" name="Content Placeholder 2"/>
          <p:cNvSpPr>
            <a:spLocks noGrp="1"/>
          </p:cNvSpPr>
          <p:nvPr>
            <p:ph idx="1"/>
          </p:nvPr>
        </p:nvSpPr>
        <p:spPr>
          <a:xfrm>
            <a:off x="382588" y="1414464"/>
            <a:ext cx="8380412" cy="4115999"/>
          </a:xfrm>
        </p:spPr>
        <p:txBody>
          <a:bodyPr/>
          <a:lstStyle/>
          <a:p>
            <a:r>
              <a:rPr lang="en-US" dirty="0" smtClean="0"/>
              <a:t>DXVA-HD - Extends DXVA</a:t>
            </a:r>
          </a:p>
          <a:p>
            <a:pPr lvl="1"/>
            <a:r>
              <a:rPr lang="en-US" dirty="0" smtClean="0"/>
              <a:t>HD video processing and composition models</a:t>
            </a:r>
          </a:p>
          <a:p>
            <a:pPr lvl="2"/>
            <a:r>
              <a:rPr lang="en-US" dirty="0" smtClean="0"/>
              <a:t>Examples BD, ISDB-T</a:t>
            </a:r>
          </a:p>
          <a:p>
            <a:pPr lvl="1"/>
            <a:r>
              <a:rPr lang="en-US" dirty="0" smtClean="0"/>
              <a:t>Standardized application Interfaces</a:t>
            </a:r>
          </a:p>
          <a:p>
            <a:pPr lvl="2"/>
            <a:r>
              <a:rPr lang="en-US" dirty="0" smtClean="0"/>
              <a:t>Drivers provide different private implementations</a:t>
            </a:r>
          </a:p>
          <a:p>
            <a:r>
              <a:rPr lang="en-US" dirty="0" smtClean="0"/>
              <a:t>Available via Windows 7 optimized drivers</a:t>
            </a:r>
          </a:p>
          <a:p>
            <a:pPr lvl="1"/>
            <a:r>
              <a:rPr lang="en-US" dirty="0" smtClean="0"/>
              <a:t>WDDM 1.1 optional driver features</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Agenda</a:t>
            </a:r>
            <a:endParaRPr lang="en-US" dirty="0"/>
          </a:p>
        </p:txBody>
      </p:sp>
      <p:sp>
        <p:nvSpPr>
          <p:cNvPr id="5" name="Text Placeholder 4"/>
          <p:cNvSpPr>
            <a:spLocks noGrp="1"/>
          </p:cNvSpPr>
          <p:nvPr>
            <p:ph idx="1"/>
          </p:nvPr>
        </p:nvSpPr>
        <p:spPr/>
        <p:txBody>
          <a:bodyPr/>
          <a:lstStyle/>
          <a:p>
            <a:r>
              <a:rPr lang="en-US" smtClean="0"/>
              <a:t>Video playback and transcode functionality</a:t>
            </a:r>
          </a:p>
          <a:p>
            <a:r>
              <a:rPr lang="en-US" smtClean="0"/>
              <a:t>Meeting ISV video rendering needs</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5630654" y="3429000"/>
            <a:ext cx="2111266" cy="21112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Call To Action</a:t>
            </a:r>
            <a:endParaRPr lang="en-US" dirty="0"/>
          </a:p>
        </p:txBody>
      </p:sp>
      <p:sp>
        <p:nvSpPr>
          <p:cNvPr id="243715" name="Rectangle 3"/>
          <p:cNvSpPr>
            <a:spLocks noGrp="1" noChangeArrowheads="1"/>
          </p:cNvSpPr>
          <p:nvPr>
            <p:ph idx="1"/>
          </p:nvPr>
        </p:nvSpPr>
        <p:spPr/>
        <p:txBody>
          <a:bodyPr/>
          <a:lstStyle/>
          <a:p>
            <a:r>
              <a:rPr lang="en-US" dirty="0" smtClean="0"/>
              <a:t>Use the new video format support</a:t>
            </a:r>
          </a:p>
          <a:p>
            <a:r>
              <a:rPr lang="en-US" dirty="0" smtClean="0"/>
              <a:t>Use the shell drag and drop</a:t>
            </a:r>
          </a:p>
          <a:p>
            <a:r>
              <a:rPr lang="en-US" dirty="0" smtClean="0"/>
              <a:t>Make use of the new camera support</a:t>
            </a:r>
          </a:p>
          <a:p>
            <a:r>
              <a:rPr lang="en-US" dirty="0" smtClean="0"/>
              <a:t>Make use of Media Foundation technology in your own apps</a:t>
            </a:r>
          </a:p>
          <a:p>
            <a:r>
              <a:rPr lang="en-US" dirty="0" smtClean="0"/>
              <a:t>Make use of playback optimizations</a:t>
            </a:r>
          </a:p>
          <a:p>
            <a:pPr lvl="1"/>
            <a:r>
              <a:rPr lang="en-US" dirty="0" smtClean="0"/>
              <a:t>DXVA-HD, D3D9 Flip, Overlays</a:t>
            </a:r>
          </a:p>
          <a:p>
            <a:pPr lvl="1"/>
            <a:r>
              <a:rPr lang="en-US" dirty="0" smtClean="0"/>
              <a:t>OPM, AES128, etc…</a:t>
            </a:r>
          </a:p>
        </p:txBody>
      </p:sp>
      <p:pic>
        <p:nvPicPr>
          <p:cNvPr id="4" name="Picture 2"/>
          <p:cNvPicPr>
            <a:picLocks noChangeAspect="1" noChangeArrowheads="1"/>
          </p:cNvPicPr>
          <p:nvPr/>
        </p:nvPicPr>
        <p:blipFill>
          <a:blip r:embed="rId3" cstate="print"/>
          <a:srcRect/>
          <a:stretch>
            <a:fillRect/>
          </a:stretch>
        </p:blipFill>
        <p:spPr bwMode="auto">
          <a:xfrm>
            <a:off x="6327228" y="4878112"/>
            <a:ext cx="1366346" cy="13663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Additional Resources</a:t>
            </a:r>
            <a:endParaRPr lang="en-US" dirty="0"/>
          </a:p>
        </p:txBody>
      </p:sp>
      <p:sp>
        <p:nvSpPr>
          <p:cNvPr id="242691" name="Rectangle 3"/>
          <p:cNvSpPr>
            <a:spLocks noGrp="1" noChangeArrowheads="1"/>
          </p:cNvSpPr>
          <p:nvPr>
            <p:ph idx="1"/>
          </p:nvPr>
        </p:nvSpPr>
        <p:spPr>
          <a:xfrm>
            <a:off x="382588" y="1414466"/>
            <a:ext cx="8380412" cy="4968027"/>
          </a:xfrm>
        </p:spPr>
        <p:txBody>
          <a:bodyPr/>
          <a:lstStyle/>
          <a:p>
            <a:pPr marL="285750" indent="-285750">
              <a:spcBef>
                <a:spcPts val="833"/>
              </a:spcBef>
            </a:pPr>
            <a:r>
              <a:rPr lang="en-US" sz="1800" dirty="0" smtClean="0"/>
              <a:t>Media Foundation</a:t>
            </a:r>
          </a:p>
          <a:p>
            <a:pPr marL="607999" lvl="1" indent="-285750">
              <a:spcBef>
                <a:spcPts val="833"/>
              </a:spcBef>
            </a:pPr>
            <a:r>
              <a:rPr lang="en-US" sz="1500" dirty="0" smtClean="0">
                <a:hlinkClick r:id="rId3"/>
              </a:rPr>
              <a:t>http://msdn.microsoft.com/en-us/library/ms694197(VS.85).aspx</a:t>
            </a:r>
            <a:endParaRPr lang="en-US" sz="1500" dirty="0" smtClean="0"/>
          </a:p>
          <a:p>
            <a:pPr marL="285750" indent="-285750">
              <a:spcBef>
                <a:spcPts val="833"/>
              </a:spcBef>
            </a:pPr>
            <a:r>
              <a:rPr lang="en-US" sz="1800" dirty="0" smtClean="0"/>
              <a:t>DirectShow</a:t>
            </a:r>
          </a:p>
          <a:p>
            <a:pPr marL="607999" lvl="1" indent="-285750">
              <a:spcBef>
                <a:spcPts val="833"/>
              </a:spcBef>
            </a:pPr>
            <a:r>
              <a:rPr lang="en-US" sz="1500" dirty="0" smtClean="0">
                <a:hlinkClick r:id="rId4"/>
              </a:rPr>
              <a:t>http://msdn.microsoft.com/en-us/library/ms783323(VS.85).aspx</a:t>
            </a:r>
            <a:endParaRPr lang="en-US" sz="1500" dirty="0" smtClean="0"/>
          </a:p>
          <a:p>
            <a:pPr marL="285750" indent="-285750">
              <a:spcBef>
                <a:spcPts val="833"/>
              </a:spcBef>
            </a:pPr>
            <a:r>
              <a:rPr lang="en-US" sz="1800" dirty="0" smtClean="0"/>
              <a:t>DirectX</a:t>
            </a:r>
          </a:p>
          <a:p>
            <a:pPr marL="573088" lvl="1" indent="-287338">
              <a:spcBef>
                <a:spcPts val="833"/>
              </a:spcBef>
            </a:pPr>
            <a:r>
              <a:rPr lang="en-US" sz="1600" dirty="0" smtClean="0">
                <a:hlinkClick r:id="rId5"/>
              </a:rPr>
              <a:t>http://msdn.microsoft.com/directx</a:t>
            </a:r>
            <a:r>
              <a:rPr lang="en-US" sz="1600" dirty="0" smtClean="0"/>
              <a:t> </a:t>
            </a:r>
          </a:p>
          <a:p>
            <a:pPr marL="250839" indent="-287338">
              <a:spcBef>
                <a:spcPts val="833"/>
              </a:spcBef>
            </a:pPr>
            <a:r>
              <a:rPr lang="en-US" sz="1900" dirty="0" smtClean="0"/>
              <a:t>Whitepapers </a:t>
            </a:r>
          </a:p>
          <a:p>
            <a:pPr marL="573088" lvl="1" indent="-287338">
              <a:spcBef>
                <a:spcPts val="833"/>
              </a:spcBef>
            </a:pPr>
            <a:r>
              <a:rPr lang="en-US" sz="1600" dirty="0" smtClean="0">
                <a:hlinkClick r:id="rId6"/>
              </a:rPr>
              <a:t>http://www.microsoft.com/whdc/device/display/</a:t>
            </a:r>
            <a:r>
              <a:rPr lang="en-US" sz="1600" dirty="0" smtClean="0"/>
              <a:t> </a:t>
            </a:r>
          </a:p>
          <a:p>
            <a:pPr marL="250839" indent="-287338">
              <a:spcBef>
                <a:spcPts val="833"/>
              </a:spcBef>
            </a:pPr>
            <a:endParaRPr lang="en-US" sz="1900" dirty="0" smtClean="0"/>
          </a:p>
          <a:p>
            <a:pPr marL="285750" indent="-285750">
              <a:spcBef>
                <a:spcPts val="833"/>
              </a:spcBef>
            </a:pPr>
            <a:r>
              <a:rPr lang="en-US" sz="1800" dirty="0" smtClean="0"/>
              <a:t>Related Sessions</a:t>
            </a:r>
          </a:p>
          <a:p>
            <a:pPr marL="517525" lvl="1" indent="-231775">
              <a:spcBef>
                <a:spcPts val="833"/>
              </a:spcBef>
            </a:pPr>
            <a:r>
              <a:rPr lang="en-US" sz="1600" dirty="0" smtClean="0"/>
              <a:t>GRA-T515:  DirectX – Core Graphics for Windows 7</a:t>
            </a:r>
          </a:p>
          <a:p>
            <a:pPr marL="517525" lvl="1" indent="-231775">
              <a:spcBef>
                <a:spcPts val="833"/>
              </a:spcBef>
            </a:pPr>
            <a:r>
              <a:rPr lang="en-US" sz="1600" dirty="0" smtClean="0"/>
              <a:t>GRA-T518:  WDDM v1.1</a:t>
            </a:r>
          </a:p>
          <a:p>
            <a:pPr marL="517525" lvl="1" indent="-231775">
              <a:spcBef>
                <a:spcPts val="833"/>
              </a:spcBef>
            </a:pPr>
            <a:r>
              <a:rPr lang="en-US" sz="1600" dirty="0" smtClean="0"/>
              <a:t>GRA-T634:  GPU Performance and GPU/CPU Interactions in Windows 7</a:t>
            </a:r>
          </a:p>
          <a:p>
            <a:pPr marL="517525" lvl="1" indent="-231775">
              <a:spcBef>
                <a:spcPts val="833"/>
              </a:spcBef>
            </a:pPr>
            <a:r>
              <a:rPr lang="en-US" sz="1600" dirty="0" smtClean="0"/>
              <a:t>MBL-T579:  Connecting Projectors and Using Docking Stations with Windows 7</a:t>
            </a:r>
          </a:p>
          <a:p>
            <a:pPr marL="250839" indent="-287338">
              <a:spcBef>
                <a:spcPts val="833"/>
              </a:spcBef>
            </a:pPr>
            <a:endParaRPr lang="en-US" sz="1900" dirty="0" smtClean="0"/>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7 Investments</a:t>
            </a:r>
            <a:endParaRPr lang="en-US" dirty="0"/>
          </a:p>
        </p:txBody>
      </p:sp>
      <p:sp>
        <p:nvSpPr>
          <p:cNvPr id="3" name="Content Placeholder 2"/>
          <p:cNvSpPr>
            <a:spLocks noGrp="1"/>
          </p:cNvSpPr>
          <p:nvPr>
            <p:ph idx="1"/>
          </p:nvPr>
        </p:nvSpPr>
        <p:spPr>
          <a:xfrm>
            <a:off x="382588" y="1414464"/>
            <a:ext cx="8380412" cy="4239109"/>
          </a:xfrm>
        </p:spPr>
        <p:txBody>
          <a:bodyPr/>
          <a:lstStyle/>
          <a:p>
            <a:r>
              <a:rPr lang="en-US" sz="2800" dirty="0" smtClean="0"/>
              <a:t>Optimized Playback</a:t>
            </a:r>
          </a:p>
          <a:p>
            <a:pPr lvl="1"/>
            <a:r>
              <a:rPr lang="en-US" sz="2400" dirty="0" smtClean="0"/>
              <a:t>Play all the common media formats</a:t>
            </a:r>
          </a:p>
          <a:p>
            <a:r>
              <a:rPr lang="en-US" sz="2800" dirty="0" smtClean="0"/>
              <a:t>Fast </a:t>
            </a:r>
            <a:r>
              <a:rPr lang="en-US" sz="2800" dirty="0" err="1" smtClean="0"/>
              <a:t>transcode</a:t>
            </a:r>
            <a:endParaRPr lang="en-US" sz="2800" dirty="0" smtClean="0"/>
          </a:p>
          <a:p>
            <a:pPr lvl="1"/>
            <a:r>
              <a:rPr lang="en-US" sz="2400" dirty="0" smtClean="0"/>
              <a:t>Make the PC the center of an ecosystem of portable video player devices</a:t>
            </a:r>
          </a:p>
          <a:p>
            <a:r>
              <a:rPr lang="en-US" sz="2800" dirty="0" smtClean="0"/>
              <a:t>New camera support</a:t>
            </a:r>
          </a:p>
          <a:p>
            <a:pPr lvl="1"/>
            <a:r>
              <a:rPr lang="en-US" sz="2400" dirty="0" smtClean="0"/>
              <a:t>Webcams, Point and shoot, and AVCHD</a:t>
            </a:r>
          </a:p>
          <a:p>
            <a:r>
              <a:rPr lang="en-US" sz="2800" dirty="0" smtClean="0"/>
              <a:t>Developer Support</a:t>
            </a:r>
          </a:p>
          <a:p>
            <a:pPr lvl="1"/>
            <a:r>
              <a:rPr lang="en-US" sz="2400" dirty="0" smtClean="0"/>
              <a:t>Ways to access Media Foundation technology</a:t>
            </a:r>
            <a:endParaRPr lang="en-US" sz="2400" dirty="0"/>
          </a:p>
        </p:txBody>
      </p:sp>
      <p:pic>
        <p:nvPicPr>
          <p:cNvPr id="4" name="Picture 2"/>
          <p:cNvPicPr>
            <a:picLocks noChangeAspect="1" noChangeArrowheads="1"/>
          </p:cNvPicPr>
          <p:nvPr/>
        </p:nvPicPr>
        <p:blipFill>
          <a:blip r:embed="rId3" cstate="print"/>
          <a:srcRect/>
          <a:stretch>
            <a:fillRect/>
          </a:stretch>
        </p:blipFill>
        <p:spPr bwMode="auto">
          <a:xfrm>
            <a:off x="7304690" y="231775"/>
            <a:ext cx="1458310" cy="14583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4938" y="2021250"/>
            <a:ext cx="6814124" cy="664797"/>
          </a:xfrm>
        </p:spPr>
        <p:txBody>
          <a:bodyPr>
            <a:noAutofit/>
          </a:bodyPr>
          <a:lstStyle/>
          <a:p>
            <a:r>
              <a:rPr lang="en-US" sz="6000" b="1" dirty="0" smtClean="0"/>
              <a:t>Optimized Playback</a:t>
            </a:r>
            <a:endParaRPr lang="en-US" sz="6000" b="1" dirty="0"/>
          </a:p>
        </p:txBody>
      </p:sp>
      <p:pic>
        <p:nvPicPr>
          <p:cNvPr id="2050" name="Picture 2"/>
          <p:cNvPicPr>
            <a:picLocks noChangeAspect="1" noChangeArrowheads="1"/>
          </p:cNvPicPr>
          <p:nvPr/>
        </p:nvPicPr>
        <p:blipFill>
          <a:blip r:embed="rId3"/>
          <a:srcRect/>
          <a:stretch>
            <a:fillRect/>
          </a:stretch>
        </p:blipFill>
        <p:spPr bwMode="auto">
          <a:xfrm>
            <a:off x="1763110" y="3416652"/>
            <a:ext cx="5617779" cy="17906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Media Formats</a:t>
            </a:r>
            <a:endParaRPr lang="en-US" dirty="0"/>
          </a:p>
        </p:txBody>
      </p:sp>
      <p:sp>
        <p:nvSpPr>
          <p:cNvPr id="3" name="Content Placeholder 2"/>
          <p:cNvSpPr>
            <a:spLocks noGrp="1"/>
          </p:cNvSpPr>
          <p:nvPr>
            <p:ph idx="1"/>
          </p:nvPr>
        </p:nvSpPr>
        <p:spPr>
          <a:xfrm>
            <a:off x="382588" y="1414464"/>
            <a:ext cx="8380412" cy="4860305"/>
          </a:xfrm>
        </p:spPr>
        <p:txBody>
          <a:bodyPr/>
          <a:lstStyle/>
          <a:p>
            <a:r>
              <a:rPr lang="en-US" sz="2400" dirty="0" smtClean="0"/>
              <a:t>Containers and </a:t>
            </a:r>
            <a:r>
              <a:rPr lang="en-US" sz="2400" dirty="0" err="1" smtClean="0"/>
              <a:t>Codecs</a:t>
            </a:r>
            <a:endParaRPr lang="en-US" sz="2400" dirty="0" smtClean="0"/>
          </a:p>
          <a:p>
            <a:r>
              <a:rPr lang="en-US" sz="2400" dirty="0" smtClean="0"/>
              <a:t>Tenuous relationship between</a:t>
            </a:r>
          </a:p>
          <a:p>
            <a:pPr lvl="1"/>
            <a:r>
              <a:rPr lang="en-US" sz="2000" dirty="0" smtClean="0"/>
              <a:t>Popular format name</a:t>
            </a:r>
          </a:p>
          <a:p>
            <a:pPr lvl="2"/>
            <a:r>
              <a:rPr lang="en-US" sz="1800" dirty="0" smtClean="0"/>
              <a:t>MP4, </a:t>
            </a:r>
            <a:r>
              <a:rPr lang="en-US" sz="1800" dirty="0" err="1" smtClean="0"/>
              <a:t>DivX</a:t>
            </a:r>
            <a:r>
              <a:rPr lang="en-US" sz="1800" dirty="0" smtClean="0"/>
              <a:t>, MJPEG</a:t>
            </a:r>
          </a:p>
          <a:p>
            <a:pPr lvl="1"/>
            <a:r>
              <a:rPr lang="en-US" sz="2000" dirty="0" smtClean="0"/>
              <a:t>File extension mappings</a:t>
            </a:r>
          </a:p>
          <a:p>
            <a:pPr lvl="2"/>
            <a:r>
              <a:rPr lang="en-US" sz="1800" dirty="0" smtClean="0"/>
              <a:t>.mp4, .m4a, .mp4v, .</a:t>
            </a:r>
            <a:r>
              <a:rPr lang="en-US" sz="1800" dirty="0" err="1" smtClean="0"/>
              <a:t>mov</a:t>
            </a:r>
            <a:r>
              <a:rPr lang="en-US" sz="1800" dirty="0" smtClean="0"/>
              <a:t>, .</a:t>
            </a:r>
            <a:r>
              <a:rPr lang="en-US" sz="1800" dirty="0" err="1" smtClean="0"/>
              <a:t>avi</a:t>
            </a:r>
            <a:r>
              <a:rPr lang="en-US" sz="1800" dirty="0" smtClean="0"/>
              <a:t>, .</a:t>
            </a:r>
            <a:r>
              <a:rPr lang="en-US" sz="1800" dirty="0" err="1" smtClean="0"/>
              <a:t>divx</a:t>
            </a:r>
            <a:r>
              <a:rPr lang="en-US" sz="1800" dirty="0" smtClean="0"/>
              <a:t>, …</a:t>
            </a:r>
          </a:p>
          <a:p>
            <a:pPr lvl="1"/>
            <a:r>
              <a:rPr lang="en-US" sz="2000" dirty="0" smtClean="0"/>
              <a:t>Characteristics of container used</a:t>
            </a:r>
          </a:p>
          <a:p>
            <a:pPr lvl="2"/>
            <a:r>
              <a:rPr lang="en-US" sz="1800" dirty="0" smtClean="0"/>
              <a:t>Streaming support, markers, …</a:t>
            </a:r>
          </a:p>
          <a:p>
            <a:pPr lvl="1"/>
            <a:r>
              <a:rPr lang="en-US" sz="2000" dirty="0" smtClean="0"/>
              <a:t>Video and audio </a:t>
            </a:r>
            <a:r>
              <a:rPr lang="en-US" sz="2000" dirty="0" err="1" smtClean="0"/>
              <a:t>codecs</a:t>
            </a:r>
            <a:endParaRPr lang="en-US" sz="2000" dirty="0" smtClean="0"/>
          </a:p>
          <a:p>
            <a:pPr lvl="1"/>
            <a:r>
              <a:rPr lang="en-US" sz="2000" dirty="0" smtClean="0"/>
              <a:t>Proprietary DRM</a:t>
            </a:r>
          </a:p>
          <a:p>
            <a:r>
              <a:rPr lang="en-US" sz="2400" dirty="0" smtClean="0"/>
              <a:t>Makes the realization of “format X just plays”</a:t>
            </a:r>
            <a:br>
              <a:rPr lang="en-US" sz="2400" dirty="0" smtClean="0"/>
            </a:br>
            <a:r>
              <a:rPr lang="en-US" sz="2400" dirty="0" smtClean="0"/>
              <a:t>rather complex</a:t>
            </a:r>
          </a:p>
        </p:txBody>
      </p:sp>
      <p:pic>
        <p:nvPicPr>
          <p:cNvPr id="9" name="Picture 4"/>
          <p:cNvPicPr>
            <a:picLocks noChangeAspect="1" noChangeArrowheads="1"/>
          </p:cNvPicPr>
          <p:nvPr/>
        </p:nvPicPr>
        <p:blipFill>
          <a:blip r:embed="rId3" cstate="print">
            <a:clrChange>
              <a:clrFrom>
                <a:srgbClr val="800080"/>
              </a:clrFrom>
              <a:clrTo>
                <a:srgbClr val="800080">
                  <a:alpha val="0"/>
                </a:srgbClr>
              </a:clrTo>
            </a:clrChange>
          </a:blip>
          <a:srcRect/>
          <a:stretch>
            <a:fillRect/>
          </a:stretch>
        </p:blipFill>
        <p:spPr bwMode="auto">
          <a:xfrm>
            <a:off x="6507558" y="2783397"/>
            <a:ext cx="1766347" cy="1281617"/>
          </a:xfrm>
          <a:prstGeom prst="rect">
            <a:avLst/>
          </a:prstGeom>
          <a:noFill/>
          <a:ln w="3175" algn="ctr">
            <a:noFill/>
            <a:miter lim="800000"/>
            <a:headEnd/>
            <a:tailEnd/>
          </a:ln>
          <a:effectLst>
            <a:outerShdw dist="91581" dir="2021404" algn="ctr" rotWithShape="0">
              <a:schemeClr val="bg2">
                <a:alpha val="50000"/>
              </a:schemeClr>
            </a:outerShdw>
          </a:effec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Simplified Statement</a:t>
            </a:r>
            <a:endParaRPr lang="en-US" dirty="0"/>
          </a:p>
        </p:txBody>
      </p:sp>
      <p:sp>
        <p:nvSpPr>
          <p:cNvPr id="3" name="Content Placeholder 2"/>
          <p:cNvSpPr>
            <a:spLocks noGrp="1"/>
          </p:cNvSpPr>
          <p:nvPr>
            <p:ph idx="1"/>
          </p:nvPr>
        </p:nvSpPr>
        <p:spPr>
          <a:xfrm>
            <a:off x="382588" y="1414464"/>
            <a:ext cx="8380412" cy="3920047"/>
          </a:xfrm>
        </p:spPr>
        <p:txBody>
          <a:bodyPr/>
          <a:lstStyle/>
          <a:p>
            <a:r>
              <a:rPr lang="en-US" sz="2000" dirty="0" smtClean="0"/>
              <a:t>Many new popular media formats have emerged over the years, </a:t>
            </a:r>
            <a:br>
              <a:rPr lang="en-US" sz="2000" dirty="0" smtClean="0"/>
            </a:br>
            <a:r>
              <a:rPr lang="en-US" sz="2000" dirty="0" smtClean="0"/>
              <a:t>but the average computer user couldn’t care less  </a:t>
            </a:r>
          </a:p>
          <a:p>
            <a:r>
              <a:rPr lang="en-US" sz="2000" dirty="0" smtClean="0"/>
              <a:t>We've made mainstream media playback just work in Windows 7</a:t>
            </a:r>
          </a:p>
          <a:p>
            <a:r>
              <a:rPr lang="en-US" sz="2000" dirty="0" smtClean="0"/>
              <a:t>Win7 can play these Containers</a:t>
            </a:r>
          </a:p>
          <a:p>
            <a:pPr lvl="1"/>
            <a:r>
              <a:rPr lang="en-US" sz="1800" dirty="0" smtClean="0"/>
              <a:t>MP4, AVI, MOV, 3GP, AVCHD, ADTS, M4A, DVR-MS, WTV</a:t>
            </a:r>
          </a:p>
          <a:p>
            <a:r>
              <a:rPr lang="en-US" sz="2000" dirty="0" smtClean="0"/>
              <a:t>Win7 can play these </a:t>
            </a:r>
            <a:r>
              <a:rPr lang="en-US" sz="2000" dirty="0" err="1" smtClean="0"/>
              <a:t>Codecs</a:t>
            </a:r>
            <a:endParaRPr lang="en-US" sz="2000" dirty="0" smtClean="0"/>
          </a:p>
          <a:p>
            <a:pPr lvl="1"/>
            <a:r>
              <a:rPr lang="en-US" sz="1800" dirty="0" smtClean="0"/>
              <a:t>H.264, MPEG4-SP, ASP/</a:t>
            </a:r>
            <a:r>
              <a:rPr lang="en-US" sz="1800" dirty="0" err="1" smtClean="0"/>
              <a:t>Divx</a:t>
            </a:r>
            <a:r>
              <a:rPr lang="en-US" sz="1800" dirty="0" smtClean="0"/>
              <a:t>/</a:t>
            </a:r>
            <a:r>
              <a:rPr lang="en-US" sz="1800" dirty="0" err="1" smtClean="0"/>
              <a:t>Xvid</a:t>
            </a:r>
            <a:r>
              <a:rPr lang="en-US" sz="1800" dirty="0" smtClean="0"/>
              <a:t>, MJPEG, DV, AAC-LC, AAC-HE</a:t>
            </a:r>
          </a:p>
          <a:p>
            <a:r>
              <a:rPr lang="en-US" sz="2000" dirty="0" smtClean="0"/>
              <a:t>Efficient on power usage</a:t>
            </a:r>
          </a:p>
          <a:p>
            <a:r>
              <a:rPr lang="en-US" sz="2000" dirty="0" smtClean="0"/>
              <a:t>Efficient on low cost PCs</a:t>
            </a:r>
          </a:p>
          <a:p>
            <a:r>
              <a:rPr lang="en-US" sz="2000" dirty="0" smtClean="0"/>
              <a:t>Consistent metadata</a:t>
            </a:r>
            <a:endParaRPr lang="en-US" sz="2000" dirty="0"/>
          </a:p>
        </p:txBody>
      </p:sp>
      <p:pic>
        <p:nvPicPr>
          <p:cNvPr id="8" name="Picture 6" descr="http://windows/wex/dnm/media/dogfood/images/aac.png"/>
          <p:cNvPicPr>
            <a:picLocks noChangeAspect="1" noChangeArrowheads="1"/>
          </p:cNvPicPr>
          <p:nvPr/>
        </p:nvPicPr>
        <p:blipFill>
          <a:blip r:embed="rId3"/>
          <a:srcRect/>
          <a:stretch>
            <a:fillRect/>
          </a:stretch>
        </p:blipFill>
        <p:spPr bwMode="auto">
          <a:xfrm>
            <a:off x="6919867" y="4792654"/>
            <a:ext cx="914400" cy="914400"/>
          </a:xfrm>
          <a:prstGeom prst="rect">
            <a:avLst/>
          </a:prstGeom>
          <a:noFill/>
        </p:spPr>
      </p:pic>
      <p:pic>
        <p:nvPicPr>
          <p:cNvPr id="9" name="Picture 3"/>
          <p:cNvPicPr>
            <a:picLocks noChangeAspect="1" noChangeArrowheads="1"/>
          </p:cNvPicPr>
          <p:nvPr/>
        </p:nvPicPr>
        <p:blipFill>
          <a:blip r:embed="rId4">
            <a:clrChange>
              <a:clrFrom>
                <a:srgbClr val="7F0037"/>
              </a:clrFrom>
              <a:clrTo>
                <a:srgbClr val="7F0037">
                  <a:alpha val="0"/>
                </a:srgbClr>
              </a:clrTo>
            </a:clrChange>
          </a:blip>
          <a:srcRect/>
          <a:stretch>
            <a:fillRect/>
          </a:stretch>
        </p:blipFill>
        <p:spPr bwMode="auto">
          <a:xfrm>
            <a:off x="4777650" y="4347194"/>
            <a:ext cx="1805321" cy="1805321"/>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052596"/>
          </a:xfrm>
        </p:spPr>
        <p:txBody>
          <a:bodyPr/>
          <a:lstStyle/>
          <a:p>
            <a:r>
              <a:rPr lang="en-US" sz="4400" dirty="0" smtClean="0"/>
              <a:t>New Inbox MF Decode Detail</a:t>
            </a:r>
            <a:br>
              <a:rPr lang="en-US" sz="4400" dirty="0" smtClean="0"/>
            </a:br>
            <a:r>
              <a:rPr lang="en-US" sz="3200" dirty="0" smtClean="0">
                <a:solidFill>
                  <a:schemeClr val="accent1"/>
                </a:solidFill>
              </a:rPr>
              <a:t>Additions relative to Vista Inbox Decoders</a:t>
            </a:r>
            <a:endParaRPr lang="en-US" sz="3200" dirty="0">
              <a:solidFill>
                <a:schemeClr val="accent1"/>
              </a:solidFill>
            </a:endParaRPr>
          </a:p>
        </p:txBody>
      </p:sp>
      <p:sp>
        <p:nvSpPr>
          <p:cNvPr id="9" name="Content Placeholder 8"/>
          <p:cNvSpPr>
            <a:spLocks noGrp="1"/>
          </p:cNvSpPr>
          <p:nvPr>
            <p:ph idx="1"/>
          </p:nvPr>
        </p:nvSpPr>
        <p:spPr>
          <a:xfrm>
            <a:off x="731838" y="5158740"/>
            <a:ext cx="7695882" cy="1544525"/>
          </a:xfrm>
        </p:spPr>
        <p:txBody>
          <a:bodyPr/>
          <a:lstStyle/>
          <a:p>
            <a:r>
              <a:rPr lang="en-US" sz="1400" dirty="0" smtClean="0"/>
              <a:t>H.264:  Baseline, Main, and High Profiles @ all levels</a:t>
            </a:r>
          </a:p>
          <a:p>
            <a:pPr lvl="1"/>
            <a:r>
              <a:rPr lang="en-US" sz="1050" dirty="0" smtClean="0"/>
              <a:t> IDCT, </a:t>
            </a:r>
            <a:r>
              <a:rPr lang="en-US" sz="1050" dirty="0" err="1" smtClean="0"/>
              <a:t>MoComp</a:t>
            </a:r>
            <a:r>
              <a:rPr lang="en-US" sz="1050" dirty="0" smtClean="0"/>
              <a:t>, and VLD DXVA</a:t>
            </a:r>
          </a:p>
          <a:p>
            <a:r>
              <a:rPr lang="en-US" sz="1400" dirty="0" smtClean="0"/>
              <a:t> AAC:  LC multichannel, HE v1 (SBR), HE v2 (PS)</a:t>
            </a:r>
          </a:p>
          <a:p>
            <a:r>
              <a:rPr lang="en-US" sz="1400" dirty="0" smtClean="0"/>
              <a:t> MJPEG and DV native MFT decoders added for AVI</a:t>
            </a:r>
          </a:p>
          <a:p>
            <a:endParaRPr lang="en-US" sz="1400" dirty="0"/>
          </a:p>
        </p:txBody>
      </p:sp>
      <p:graphicFrame>
        <p:nvGraphicFramePr>
          <p:cNvPr id="3" name="Table 2"/>
          <p:cNvGraphicFramePr>
            <a:graphicFrameLocks noGrp="1"/>
          </p:cNvGraphicFramePr>
          <p:nvPr/>
        </p:nvGraphicFramePr>
        <p:xfrm>
          <a:off x="792480" y="1463675"/>
          <a:ext cx="7543801" cy="3479800"/>
        </p:xfrm>
        <a:graphic>
          <a:graphicData uri="http://schemas.openxmlformats.org/drawingml/2006/table">
            <a:tbl>
              <a:tblPr firstRow="1" bandRow="1">
                <a:tableStyleId>{21E4AEA4-8DFA-4A89-87EB-49C32662AFE0}</a:tableStyleId>
              </a:tblPr>
              <a:tblGrid>
                <a:gridCol w="1487967"/>
                <a:gridCol w="1451960"/>
                <a:gridCol w="1451960"/>
                <a:gridCol w="1575957"/>
                <a:gridCol w="1575957"/>
              </a:tblGrid>
              <a:tr h="370840">
                <a:tc>
                  <a:txBody>
                    <a:bodyPr/>
                    <a:lstStyle/>
                    <a:p>
                      <a:r>
                        <a:rPr lang="en-US" sz="1200" dirty="0" smtClean="0">
                          <a:latin typeface="Trebuchet MS" pitchFamily="34" charset="0"/>
                        </a:rPr>
                        <a:t>Generic Format Name</a:t>
                      </a:r>
                      <a:endParaRPr lang="en-US" sz="1200" dirty="0">
                        <a:latin typeface="Trebuchet MS" pitchFamily="34" charset="0"/>
                      </a:endParaRPr>
                    </a:p>
                  </a:txBody>
                  <a:tcPr/>
                </a:tc>
                <a:tc>
                  <a:txBody>
                    <a:bodyPr/>
                    <a:lstStyle/>
                    <a:p>
                      <a:r>
                        <a:rPr lang="en-US" sz="1200" dirty="0" smtClean="0">
                          <a:latin typeface="Trebuchet MS" pitchFamily="34" charset="0"/>
                        </a:rPr>
                        <a:t>File Extensions</a:t>
                      </a:r>
                      <a:endParaRPr lang="en-US" sz="1200" dirty="0">
                        <a:latin typeface="Trebuchet MS" pitchFamily="34" charset="0"/>
                      </a:endParaRPr>
                    </a:p>
                  </a:txBody>
                  <a:tcPr/>
                </a:tc>
                <a:tc>
                  <a:txBody>
                    <a:bodyPr/>
                    <a:lstStyle/>
                    <a:p>
                      <a:r>
                        <a:rPr lang="en-US" sz="1200" dirty="0" smtClean="0">
                          <a:latin typeface="Trebuchet MS" pitchFamily="34" charset="0"/>
                        </a:rPr>
                        <a:t>Container</a:t>
                      </a:r>
                      <a:endParaRPr lang="en-US" sz="1200" dirty="0">
                        <a:latin typeface="Trebuchet MS" pitchFamily="34" charset="0"/>
                      </a:endParaRPr>
                    </a:p>
                  </a:txBody>
                  <a:tcPr/>
                </a:tc>
                <a:tc>
                  <a:txBody>
                    <a:bodyPr/>
                    <a:lstStyle/>
                    <a:p>
                      <a:r>
                        <a:rPr lang="en-US" sz="1200" dirty="0" smtClean="0">
                          <a:latin typeface="Trebuchet MS" pitchFamily="34" charset="0"/>
                        </a:rPr>
                        <a:t>Video </a:t>
                      </a:r>
                      <a:r>
                        <a:rPr lang="en-US" sz="1200" dirty="0" err="1" smtClean="0">
                          <a:latin typeface="Trebuchet MS" pitchFamily="34" charset="0"/>
                        </a:rPr>
                        <a:t>Codecs</a:t>
                      </a:r>
                      <a:endParaRPr lang="en-US" sz="1200" dirty="0">
                        <a:latin typeface="Trebuchet MS" pitchFamily="34" charset="0"/>
                      </a:endParaRPr>
                    </a:p>
                  </a:txBody>
                  <a:tcPr/>
                </a:tc>
                <a:tc>
                  <a:txBody>
                    <a:bodyPr/>
                    <a:lstStyle/>
                    <a:p>
                      <a:r>
                        <a:rPr lang="en-US" sz="1200" dirty="0" smtClean="0">
                          <a:latin typeface="Trebuchet MS" pitchFamily="34" charset="0"/>
                        </a:rPr>
                        <a:t>Audio </a:t>
                      </a:r>
                      <a:r>
                        <a:rPr lang="en-US" sz="1200" dirty="0" err="1" smtClean="0">
                          <a:latin typeface="Trebuchet MS" pitchFamily="34" charset="0"/>
                        </a:rPr>
                        <a:t>Codecs</a:t>
                      </a:r>
                      <a:endParaRPr lang="en-US" sz="1200" dirty="0">
                        <a:latin typeface="Trebuchet MS" pitchFamily="34" charset="0"/>
                      </a:endParaRPr>
                    </a:p>
                  </a:txBody>
                  <a:tcPr/>
                </a:tc>
              </a:tr>
              <a:tr h="370840">
                <a:tc>
                  <a:txBody>
                    <a:bodyPr/>
                    <a:lstStyle/>
                    <a:p>
                      <a:r>
                        <a:rPr lang="en-US" sz="1200" dirty="0" smtClean="0">
                          <a:latin typeface="Trebuchet MS" pitchFamily="34" charset="0"/>
                        </a:rPr>
                        <a:t>MPEG-4</a:t>
                      </a:r>
                      <a:endParaRPr lang="en-US" sz="1200" dirty="0">
                        <a:latin typeface="Trebuchet MS" pitchFamily="34" charset="0"/>
                      </a:endParaRPr>
                    </a:p>
                  </a:txBody>
                  <a:tcPr/>
                </a:tc>
                <a:tc>
                  <a:txBody>
                    <a:bodyPr/>
                    <a:lstStyle/>
                    <a:p>
                      <a:r>
                        <a:rPr lang="en-US" sz="1200" dirty="0" smtClean="0">
                          <a:latin typeface="Trebuchet MS" pitchFamily="34" charset="0"/>
                        </a:rPr>
                        <a:t>.mp4 (A, V, A+V)</a:t>
                      </a:r>
                    </a:p>
                    <a:p>
                      <a:r>
                        <a:rPr lang="en-US" sz="1200" dirty="0" smtClean="0">
                          <a:latin typeface="Trebuchet MS" pitchFamily="34" charset="0"/>
                        </a:rPr>
                        <a:t>.m4a</a:t>
                      </a:r>
                      <a:r>
                        <a:rPr lang="en-US" sz="1200" baseline="0" dirty="0" smtClean="0">
                          <a:latin typeface="Trebuchet MS" pitchFamily="34" charset="0"/>
                        </a:rPr>
                        <a:t> (A)</a:t>
                      </a:r>
                      <a:endParaRPr lang="en-US" sz="1200" dirty="0">
                        <a:latin typeface="Trebuchet MS" pitchFamily="34" charset="0"/>
                      </a:endParaRPr>
                    </a:p>
                  </a:txBody>
                  <a:tcPr/>
                </a:tc>
                <a:tc>
                  <a:txBody>
                    <a:bodyPr/>
                    <a:lstStyle/>
                    <a:p>
                      <a:r>
                        <a:rPr lang="en-US" sz="1200" dirty="0" smtClean="0">
                          <a:latin typeface="Trebuchet MS" pitchFamily="34" charset="0"/>
                        </a:rPr>
                        <a:t>ISO MPEG-4</a:t>
                      </a:r>
                      <a:endParaRPr lang="en-US" sz="1200" dirty="0">
                        <a:latin typeface="Trebuchet MS" pitchFamily="34" charset="0"/>
                      </a:endParaRPr>
                    </a:p>
                  </a:txBody>
                  <a:tcPr/>
                </a:tc>
                <a:tc>
                  <a:txBody>
                    <a:bodyPr/>
                    <a:lstStyle/>
                    <a:p>
                      <a:r>
                        <a:rPr lang="en-US" sz="1200" dirty="0" smtClean="0">
                          <a:latin typeface="Trebuchet MS" pitchFamily="34" charset="0"/>
                        </a:rPr>
                        <a:t>H.264, MPEG-4</a:t>
                      </a:r>
                      <a:r>
                        <a:rPr lang="en-US" sz="1200" baseline="0" dirty="0" smtClean="0">
                          <a:latin typeface="Trebuchet MS" pitchFamily="34" charset="0"/>
                        </a:rPr>
                        <a:t> ASP and SP</a:t>
                      </a:r>
                      <a:endParaRPr lang="en-US" sz="1200" dirty="0">
                        <a:latin typeface="Trebuchet MS" pitchFamily="34" charset="0"/>
                      </a:endParaRPr>
                    </a:p>
                  </a:txBody>
                  <a:tcPr/>
                </a:tc>
                <a:tc>
                  <a:txBody>
                    <a:bodyPr/>
                    <a:lstStyle/>
                    <a:p>
                      <a:r>
                        <a:rPr lang="en-US" sz="1200" dirty="0" smtClean="0">
                          <a:latin typeface="Trebuchet MS" pitchFamily="34" charset="0"/>
                        </a:rPr>
                        <a:t>AAC,</a:t>
                      </a:r>
                      <a:r>
                        <a:rPr lang="en-US" sz="1200" baseline="0" dirty="0" smtClean="0">
                          <a:latin typeface="Trebuchet MS" pitchFamily="34" charset="0"/>
                        </a:rPr>
                        <a:t> MP3</a:t>
                      </a:r>
                      <a:endParaRPr lang="en-US" sz="1200" dirty="0">
                        <a:latin typeface="Trebuchet MS" pitchFamily="34" charset="0"/>
                      </a:endParaRPr>
                    </a:p>
                  </a:txBody>
                  <a:tcPr/>
                </a:tc>
              </a:tr>
              <a:tr h="370840">
                <a:tc>
                  <a:txBody>
                    <a:bodyPr/>
                    <a:lstStyle/>
                    <a:p>
                      <a:r>
                        <a:rPr lang="en-US" sz="1200" dirty="0" smtClean="0">
                          <a:latin typeface="Trebuchet MS" pitchFamily="34" charset="0"/>
                        </a:rPr>
                        <a:t>3GPP/3GPP2</a:t>
                      </a:r>
                      <a:endParaRPr lang="en-US" sz="1200" dirty="0">
                        <a:latin typeface="Trebuchet MS" pitchFamily="34" charset="0"/>
                      </a:endParaRPr>
                    </a:p>
                  </a:txBody>
                  <a:tcPr/>
                </a:tc>
                <a:tc>
                  <a:txBody>
                    <a:bodyPr/>
                    <a:lstStyle/>
                    <a:p>
                      <a:r>
                        <a:rPr lang="en-US" sz="1200" dirty="0" smtClean="0">
                          <a:latin typeface="Trebuchet MS" pitchFamily="34" charset="0"/>
                        </a:rPr>
                        <a:t>.3gp, .3g2</a:t>
                      </a:r>
                      <a:r>
                        <a:rPr lang="en-US" sz="1200" baseline="0" dirty="0" smtClean="0">
                          <a:latin typeface="Trebuchet MS" pitchFamily="34" charset="0"/>
                        </a:rPr>
                        <a:t>           (A, V, A+V)</a:t>
                      </a:r>
                      <a:endParaRPr lang="en-US" sz="1200" dirty="0">
                        <a:latin typeface="Trebuchet MS" pitchFamily="34" charset="0"/>
                      </a:endParaRPr>
                    </a:p>
                  </a:txBody>
                  <a:tcPr/>
                </a:tc>
                <a:tc>
                  <a:txBody>
                    <a:bodyPr/>
                    <a:lstStyle/>
                    <a:p>
                      <a:r>
                        <a:rPr lang="en-US" sz="1200" dirty="0" smtClean="0">
                          <a:latin typeface="Trebuchet MS" pitchFamily="34" charset="0"/>
                        </a:rPr>
                        <a:t>3GP</a:t>
                      </a:r>
                      <a:endParaRPr lang="en-US" sz="1200" dirty="0">
                        <a:latin typeface="Trebuchet MS" pitchFamily="34" charset="0"/>
                      </a:endParaRPr>
                    </a:p>
                  </a:txBody>
                  <a:tcPr/>
                </a:tc>
                <a:tc>
                  <a:txBody>
                    <a:bodyPr/>
                    <a:lstStyle/>
                    <a:p>
                      <a:r>
                        <a:rPr lang="en-US" sz="1200" dirty="0" smtClean="0">
                          <a:latin typeface="Trebuchet MS" pitchFamily="34" charset="0"/>
                        </a:rPr>
                        <a:t>H.264,</a:t>
                      </a:r>
                      <a:r>
                        <a:rPr lang="en-US" sz="1200" baseline="0" dirty="0" smtClean="0">
                          <a:latin typeface="Trebuchet MS" pitchFamily="34" charset="0"/>
                        </a:rPr>
                        <a:t> MPEG-4 SP</a:t>
                      </a:r>
                      <a:endParaRPr lang="en-US" sz="1200" dirty="0">
                        <a:latin typeface="Trebuchet MS" pitchFamily="34" charset="0"/>
                      </a:endParaRPr>
                    </a:p>
                  </a:txBody>
                  <a:tcPr/>
                </a:tc>
                <a:tc>
                  <a:txBody>
                    <a:bodyPr/>
                    <a:lstStyle/>
                    <a:p>
                      <a:r>
                        <a:rPr lang="en-US" sz="1200" dirty="0" smtClean="0">
                          <a:latin typeface="Trebuchet MS" pitchFamily="34" charset="0"/>
                        </a:rPr>
                        <a:t>AAC</a:t>
                      </a:r>
                      <a:endParaRPr lang="en-US" sz="1200" dirty="0">
                        <a:latin typeface="Trebuchet MS" pitchFamily="34" charset="0"/>
                      </a:endParaRPr>
                    </a:p>
                  </a:txBody>
                  <a:tcPr/>
                </a:tc>
              </a:tr>
              <a:tr h="370840">
                <a:tc>
                  <a:txBody>
                    <a:bodyPr/>
                    <a:lstStyle/>
                    <a:p>
                      <a:r>
                        <a:rPr lang="en-US" sz="1200" dirty="0" smtClean="0">
                          <a:latin typeface="Trebuchet MS" pitchFamily="34" charset="0"/>
                        </a:rPr>
                        <a:t>AAC</a:t>
                      </a:r>
                      <a:endParaRPr lang="en-US" sz="1200" dirty="0">
                        <a:latin typeface="Trebuchet MS" pitchFamily="34" charset="0"/>
                      </a:endParaRPr>
                    </a:p>
                  </a:txBody>
                  <a:tcPr/>
                </a:tc>
                <a:tc>
                  <a:txBody>
                    <a:bodyPr/>
                    <a:lstStyle/>
                    <a:p>
                      <a:r>
                        <a:rPr lang="en-US" sz="1200" dirty="0" smtClean="0">
                          <a:latin typeface="Trebuchet MS" pitchFamily="34" charset="0"/>
                        </a:rPr>
                        <a:t>.</a:t>
                      </a:r>
                      <a:r>
                        <a:rPr lang="en-US" sz="1200" dirty="0" err="1" smtClean="0">
                          <a:latin typeface="Trebuchet MS" pitchFamily="34" charset="0"/>
                        </a:rPr>
                        <a:t>aac</a:t>
                      </a:r>
                      <a:r>
                        <a:rPr lang="en-US" sz="1200" dirty="0" smtClean="0">
                          <a:latin typeface="Trebuchet MS" pitchFamily="34" charset="0"/>
                        </a:rPr>
                        <a:t> (A)</a:t>
                      </a:r>
                      <a:endParaRPr lang="en-US" sz="1200" dirty="0">
                        <a:latin typeface="Trebuchet MS" pitchFamily="34" charset="0"/>
                      </a:endParaRPr>
                    </a:p>
                  </a:txBody>
                  <a:tcPr/>
                </a:tc>
                <a:tc>
                  <a:txBody>
                    <a:bodyPr/>
                    <a:lstStyle/>
                    <a:p>
                      <a:r>
                        <a:rPr lang="en-US" sz="1200" dirty="0" smtClean="0">
                          <a:latin typeface="Trebuchet MS" pitchFamily="34" charset="0"/>
                        </a:rPr>
                        <a:t>ADTS</a:t>
                      </a:r>
                      <a:endParaRPr lang="en-US" sz="1200" dirty="0">
                        <a:latin typeface="Trebuchet MS" pitchFamily="34" charset="0"/>
                      </a:endParaRPr>
                    </a:p>
                  </a:txBody>
                  <a:tcPr/>
                </a:tc>
                <a:tc>
                  <a:txBody>
                    <a:bodyPr/>
                    <a:lstStyle/>
                    <a:p>
                      <a:endParaRPr lang="en-US" sz="1200" dirty="0">
                        <a:latin typeface="Trebuchet MS" pitchFamily="34" charset="0"/>
                      </a:endParaRPr>
                    </a:p>
                  </a:txBody>
                  <a:tcPr/>
                </a:tc>
                <a:tc>
                  <a:txBody>
                    <a:bodyPr/>
                    <a:lstStyle/>
                    <a:p>
                      <a:r>
                        <a:rPr lang="en-US" sz="1200" dirty="0" smtClean="0">
                          <a:latin typeface="Trebuchet MS" pitchFamily="34" charset="0"/>
                        </a:rPr>
                        <a:t>AAC</a:t>
                      </a:r>
                      <a:endParaRPr lang="en-US" sz="1200" dirty="0">
                        <a:latin typeface="Trebuchet MS" pitchFamily="34" charset="0"/>
                      </a:endParaRPr>
                    </a:p>
                  </a:txBody>
                  <a:tcPr/>
                </a:tc>
              </a:tr>
              <a:tr h="370840">
                <a:tc>
                  <a:txBody>
                    <a:bodyPr/>
                    <a:lstStyle/>
                    <a:p>
                      <a:r>
                        <a:rPr lang="en-US" sz="1200" dirty="0" smtClean="0">
                          <a:latin typeface="Trebuchet MS" pitchFamily="34" charset="0"/>
                        </a:rPr>
                        <a:t>ASP</a:t>
                      </a:r>
                      <a:r>
                        <a:rPr lang="en-US" sz="1200" baseline="0" dirty="0" smtClean="0">
                          <a:latin typeface="Trebuchet MS" pitchFamily="34" charset="0"/>
                        </a:rPr>
                        <a:t> in AVI </a:t>
                      </a:r>
                      <a:r>
                        <a:rPr lang="en-US" sz="1200" dirty="0" smtClean="0">
                          <a:latin typeface="Trebuchet MS" pitchFamily="34" charset="0"/>
                        </a:rPr>
                        <a:t>(compatible with </a:t>
                      </a:r>
                      <a:r>
                        <a:rPr lang="en-US" sz="1200" dirty="0" err="1" smtClean="0">
                          <a:latin typeface="Trebuchet MS" pitchFamily="34" charset="0"/>
                        </a:rPr>
                        <a:t>DivX</a:t>
                      </a:r>
                      <a:r>
                        <a:rPr lang="en-US" sz="1200" dirty="0" smtClean="0">
                          <a:latin typeface="Trebuchet MS" pitchFamily="34" charset="0"/>
                        </a:rPr>
                        <a:t> ®</a:t>
                      </a:r>
                      <a:r>
                        <a:rPr lang="en-US" sz="1200" baseline="0" dirty="0" smtClean="0">
                          <a:latin typeface="Trebuchet MS" pitchFamily="34" charset="0"/>
                        </a:rPr>
                        <a:t> 4-6 video codec, </a:t>
                      </a:r>
                      <a:r>
                        <a:rPr lang="en-US" sz="1200" baseline="0" dirty="0" err="1" smtClean="0">
                          <a:latin typeface="Trebuchet MS" pitchFamily="34" charset="0"/>
                        </a:rPr>
                        <a:t>Xvid</a:t>
                      </a:r>
                      <a:r>
                        <a:rPr lang="en-US" sz="1200" baseline="0" dirty="0" smtClean="0">
                          <a:latin typeface="Trebuchet MS" pitchFamily="34" charset="0"/>
                        </a:rPr>
                        <a:t>, 3ivx</a:t>
                      </a:r>
                      <a:endParaRPr lang="en-US" sz="1200" dirty="0">
                        <a:latin typeface="Trebuchet MS" pitchFamily="34" charset="0"/>
                      </a:endParaRPr>
                    </a:p>
                  </a:txBody>
                  <a:tcPr/>
                </a:tc>
                <a:tc>
                  <a:txBody>
                    <a:bodyPr/>
                    <a:lstStyle/>
                    <a:p>
                      <a:r>
                        <a:rPr lang="en-US" sz="1200" dirty="0" smtClean="0">
                          <a:latin typeface="Trebuchet MS" pitchFamily="34" charset="0"/>
                        </a:rPr>
                        <a:t>.</a:t>
                      </a:r>
                      <a:r>
                        <a:rPr lang="en-US" sz="1200" dirty="0" err="1" smtClean="0">
                          <a:latin typeface="Trebuchet MS" pitchFamily="34" charset="0"/>
                        </a:rPr>
                        <a:t>avi</a:t>
                      </a:r>
                      <a:r>
                        <a:rPr lang="en-US" sz="1200" dirty="0" smtClean="0">
                          <a:latin typeface="Trebuchet MS" pitchFamily="34" charset="0"/>
                        </a:rPr>
                        <a:t> (V, A+V)</a:t>
                      </a:r>
                      <a:endParaRPr lang="en-US" sz="1200" dirty="0">
                        <a:latin typeface="Trebuchet MS" pitchFamily="34" charset="0"/>
                      </a:endParaRPr>
                    </a:p>
                  </a:txBody>
                  <a:tcPr/>
                </a:tc>
                <a:tc>
                  <a:txBody>
                    <a:bodyPr/>
                    <a:lstStyle/>
                    <a:p>
                      <a:r>
                        <a:rPr lang="en-US" sz="1200" dirty="0" smtClean="0">
                          <a:latin typeface="Trebuchet MS" pitchFamily="34" charset="0"/>
                        </a:rPr>
                        <a:t>AVI</a:t>
                      </a:r>
                      <a:endParaRPr lang="en-US" sz="1200" dirty="0">
                        <a:latin typeface="Trebuchet MS" pitchFamily="34" charset="0"/>
                      </a:endParaRPr>
                    </a:p>
                  </a:txBody>
                  <a:tcPr/>
                </a:tc>
                <a:tc>
                  <a:txBody>
                    <a:bodyPr/>
                    <a:lstStyle/>
                    <a:p>
                      <a:r>
                        <a:rPr lang="en-US" sz="1200" dirty="0" smtClean="0">
                          <a:latin typeface="Trebuchet MS" pitchFamily="34" charset="0"/>
                        </a:rPr>
                        <a:t>MPEG-4 ASP</a:t>
                      </a:r>
                      <a:endParaRPr lang="en-US" sz="1200" dirty="0">
                        <a:latin typeface="Trebuchet MS" pitchFamily="34" charset="0"/>
                      </a:endParaRPr>
                    </a:p>
                  </a:txBody>
                  <a:tcPr/>
                </a:tc>
                <a:tc>
                  <a:txBody>
                    <a:bodyPr/>
                    <a:lstStyle/>
                    <a:p>
                      <a:r>
                        <a:rPr lang="en-US" sz="1200" dirty="0" smtClean="0">
                          <a:latin typeface="Trebuchet MS" pitchFamily="34" charset="0"/>
                        </a:rPr>
                        <a:t>MP3, MS ADPCM</a:t>
                      </a:r>
                      <a:endParaRPr lang="en-US" sz="1200" dirty="0">
                        <a:latin typeface="Trebuchet MS" pitchFamily="34" charset="0"/>
                      </a:endParaRPr>
                    </a:p>
                  </a:txBody>
                  <a:tcPr/>
                </a:tc>
              </a:tr>
              <a:tr h="370840">
                <a:tc>
                  <a:txBody>
                    <a:bodyPr/>
                    <a:lstStyle/>
                    <a:p>
                      <a:r>
                        <a:rPr lang="en-US" sz="1200" dirty="0" smtClean="0">
                          <a:latin typeface="Trebuchet MS" pitchFamily="34" charset="0"/>
                        </a:rPr>
                        <a:t>AVCHD</a:t>
                      </a:r>
                      <a:endParaRPr lang="en-US" sz="1200" dirty="0">
                        <a:latin typeface="Trebuchet MS" pitchFamily="34" charset="0"/>
                      </a:endParaRPr>
                    </a:p>
                  </a:txBody>
                  <a:tcPr/>
                </a:tc>
                <a:tc>
                  <a:txBody>
                    <a:bodyPr/>
                    <a:lstStyle/>
                    <a:p>
                      <a:r>
                        <a:rPr lang="en-US" sz="1200" dirty="0" smtClean="0">
                          <a:latin typeface="Trebuchet MS" pitchFamily="34" charset="0"/>
                        </a:rPr>
                        <a:t>.m2t,</a:t>
                      </a:r>
                      <a:r>
                        <a:rPr lang="en-US" sz="1200" baseline="0" dirty="0" smtClean="0">
                          <a:latin typeface="Trebuchet MS" pitchFamily="34" charset="0"/>
                        </a:rPr>
                        <a:t> .m2ts, .</a:t>
                      </a:r>
                      <a:r>
                        <a:rPr lang="en-US" sz="1200" baseline="0" dirty="0" err="1" smtClean="0">
                          <a:latin typeface="Trebuchet MS" pitchFamily="34" charset="0"/>
                        </a:rPr>
                        <a:t>mts</a:t>
                      </a:r>
                      <a:r>
                        <a:rPr lang="en-US" sz="1200" baseline="0" dirty="0" smtClean="0">
                          <a:latin typeface="Trebuchet MS" pitchFamily="34" charset="0"/>
                        </a:rPr>
                        <a:t> (A, V, A+V)</a:t>
                      </a:r>
                      <a:endParaRPr lang="en-US" sz="1200" dirty="0">
                        <a:latin typeface="Trebuchet MS" pitchFamily="34" charset="0"/>
                      </a:endParaRPr>
                    </a:p>
                  </a:txBody>
                  <a:tcPr/>
                </a:tc>
                <a:tc>
                  <a:txBody>
                    <a:bodyPr/>
                    <a:lstStyle/>
                    <a:p>
                      <a:r>
                        <a:rPr lang="en-US" sz="1200" dirty="0" smtClean="0">
                          <a:latin typeface="Trebuchet MS" pitchFamily="34" charset="0"/>
                        </a:rPr>
                        <a:t>MPEG-2</a:t>
                      </a:r>
                      <a:r>
                        <a:rPr lang="en-US" sz="1200" baseline="0" dirty="0" smtClean="0">
                          <a:latin typeface="Trebuchet MS" pitchFamily="34" charset="0"/>
                        </a:rPr>
                        <a:t> TS</a:t>
                      </a:r>
                      <a:endParaRPr lang="en-US" sz="1200" dirty="0">
                        <a:latin typeface="Trebuchet MS" pitchFamily="34" charset="0"/>
                      </a:endParaRPr>
                    </a:p>
                  </a:txBody>
                  <a:tcPr/>
                </a:tc>
                <a:tc>
                  <a:txBody>
                    <a:bodyPr/>
                    <a:lstStyle/>
                    <a:p>
                      <a:r>
                        <a:rPr lang="en-US" sz="1200" dirty="0" smtClean="0">
                          <a:latin typeface="Trebuchet MS" pitchFamily="34" charset="0"/>
                        </a:rPr>
                        <a:t>H.264</a:t>
                      </a:r>
                      <a:endParaRPr lang="en-US" sz="1200" dirty="0">
                        <a:latin typeface="Trebuchet MS" pitchFamily="34" charset="0"/>
                      </a:endParaRPr>
                    </a:p>
                  </a:txBody>
                  <a:tcPr/>
                </a:tc>
                <a:tc>
                  <a:txBody>
                    <a:bodyPr/>
                    <a:lstStyle/>
                    <a:p>
                      <a:r>
                        <a:rPr lang="en-US" sz="1200" dirty="0" smtClean="0">
                          <a:latin typeface="Trebuchet MS" pitchFamily="34" charset="0"/>
                        </a:rPr>
                        <a:t>Dolby</a:t>
                      </a:r>
                      <a:r>
                        <a:rPr lang="en-US" sz="1200" baseline="0" dirty="0" smtClean="0">
                          <a:latin typeface="Trebuchet MS" pitchFamily="34" charset="0"/>
                        </a:rPr>
                        <a:t> Digital, LPCM</a:t>
                      </a:r>
                      <a:endParaRPr lang="en-US" sz="1200" dirty="0">
                        <a:latin typeface="Trebuchet MS" pitchFamily="34" charset="0"/>
                      </a:endParaRPr>
                    </a:p>
                  </a:txBody>
                  <a:tcPr/>
                </a:tc>
              </a:tr>
              <a:tr h="370840">
                <a:tc>
                  <a:txBody>
                    <a:bodyPr/>
                    <a:lstStyle/>
                    <a:p>
                      <a:r>
                        <a:rPr lang="en-US" sz="1200" dirty="0" smtClean="0">
                          <a:latin typeface="Trebuchet MS" pitchFamily="34" charset="0"/>
                        </a:rPr>
                        <a:t>HDV</a:t>
                      </a:r>
                      <a:endParaRPr lang="en-US" sz="1200" dirty="0">
                        <a:latin typeface="Trebuchet MS" pitchFamily="34" charset="0"/>
                      </a:endParaRPr>
                    </a:p>
                  </a:txBody>
                  <a:tcPr/>
                </a:tc>
                <a:tc>
                  <a:txBody>
                    <a:bodyPr/>
                    <a:lstStyle/>
                    <a:p>
                      <a:r>
                        <a:rPr lang="en-US" sz="1200" dirty="0" smtClean="0">
                          <a:latin typeface="Trebuchet MS" pitchFamily="34" charset="0"/>
                        </a:rPr>
                        <a:t>.m2t,</a:t>
                      </a:r>
                      <a:r>
                        <a:rPr lang="en-US" sz="1200" baseline="0" dirty="0" smtClean="0">
                          <a:latin typeface="Trebuchet MS" pitchFamily="34" charset="0"/>
                        </a:rPr>
                        <a:t> .m2ts, .</a:t>
                      </a:r>
                      <a:r>
                        <a:rPr lang="en-US" sz="1200" baseline="0" dirty="0" err="1" smtClean="0">
                          <a:latin typeface="Trebuchet MS" pitchFamily="34" charset="0"/>
                        </a:rPr>
                        <a:t>mts</a:t>
                      </a:r>
                      <a:r>
                        <a:rPr lang="en-US" sz="1200" baseline="0" dirty="0" smtClean="0">
                          <a:latin typeface="Trebuchet MS" pitchFamily="34" charset="0"/>
                        </a:rPr>
                        <a:t> (A, V, A+V)</a:t>
                      </a:r>
                      <a:endParaRPr lang="en-US" sz="1200" dirty="0">
                        <a:latin typeface="Trebuchet MS" pitchFamily="34" charset="0"/>
                      </a:endParaRPr>
                    </a:p>
                  </a:txBody>
                  <a:tcPr/>
                </a:tc>
                <a:tc>
                  <a:txBody>
                    <a:bodyPr/>
                    <a:lstStyle/>
                    <a:p>
                      <a:r>
                        <a:rPr lang="en-US" sz="1200" dirty="0" smtClean="0">
                          <a:latin typeface="Trebuchet MS" pitchFamily="34" charset="0"/>
                        </a:rPr>
                        <a:t>MPEG-2 TS</a:t>
                      </a:r>
                      <a:endParaRPr lang="en-US" sz="1200" dirty="0">
                        <a:latin typeface="Trebuchet MS" pitchFamily="34" charset="0"/>
                      </a:endParaRPr>
                    </a:p>
                  </a:txBody>
                  <a:tcPr/>
                </a:tc>
                <a:tc>
                  <a:txBody>
                    <a:bodyPr/>
                    <a:lstStyle/>
                    <a:p>
                      <a:r>
                        <a:rPr lang="en-US" sz="1200" dirty="0" smtClean="0">
                          <a:latin typeface="Trebuchet MS" pitchFamily="34" charset="0"/>
                        </a:rPr>
                        <a:t>MPEG-2</a:t>
                      </a:r>
                      <a:endParaRPr lang="en-US" sz="1200" dirty="0">
                        <a:latin typeface="Trebuchet MS" pitchFamily="34" charset="0"/>
                      </a:endParaRPr>
                    </a:p>
                  </a:txBody>
                  <a:tcPr/>
                </a:tc>
                <a:tc>
                  <a:txBody>
                    <a:bodyPr/>
                    <a:lstStyle/>
                    <a:p>
                      <a:r>
                        <a:rPr lang="en-US" sz="1200" dirty="0" smtClean="0">
                          <a:latin typeface="Trebuchet MS" pitchFamily="34" charset="0"/>
                        </a:rPr>
                        <a:t>MPEG-1 L2</a:t>
                      </a:r>
                      <a:endParaRPr lang="en-US" sz="1200" dirty="0">
                        <a:latin typeface="Trebuchet MS" pitchFamily="34" charset="0"/>
                      </a:endParaRPr>
                    </a:p>
                  </a:txBody>
                  <a:tcPr/>
                </a:tc>
              </a:tr>
            </a:tbl>
          </a:graphicData>
        </a:graphic>
      </p:graphicFrame>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1_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2425</Words>
  <Application>Microsoft Office PowerPoint</Application>
  <PresentationFormat>On-screen Show (4:3)</PresentationFormat>
  <Paragraphs>469</Paragraphs>
  <Slides>43</Slides>
  <Notes>43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1_WinHEC 2008 Template_NEW_9.22.08</vt:lpstr>
      <vt:lpstr>Slide 1</vt:lpstr>
      <vt:lpstr>Video Improvements In Windows 7</vt:lpstr>
      <vt:lpstr>This Session:  GRA-T585</vt:lpstr>
      <vt:lpstr>Agenda</vt:lpstr>
      <vt:lpstr>Windows 7 Investments</vt:lpstr>
      <vt:lpstr>Optimized Playback</vt:lpstr>
      <vt:lpstr>Media Formats</vt:lpstr>
      <vt:lpstr>Simplified Statement</vt:lpstr>
      <vt:lpstr>New Inbox MF Decode Detail Additions relative to Vista Inbox Decoders</vt:lpstr>
      <vt:lpstr>Fast Transcode</vt:lpstr>
      <vt:lpstr>PC Is Center Of The Devices Ecosystem </vt:lpstr>
      <vt:lpstr>Different Formats</vt:lpstr>
      <vt:lpstr>Simple For User, Complex Underneath</vt:lpstr>
      <vt:lpstr>New Inbox MF Encode Detail Additions relative to Vista Inbox Encoders</vt:lpstr>
      <vt:lpstr>Hardware Transcode</vt:lpstr>
      <vt:lpstr>IHV Supplied MFTs</vt:lpstr>
      <vt:lpstr>New Camera Support</vt:lpstr>
      <vt:lpstr>Wide Variety Of Support</vt:lpstr>
      <vt:lpstr>Developer Support</vt:lpstr>
      <vt:lpstr>Media Foundation Technology</vt:lpstr>
      <vt:lpstr>Pipeline Transcoding</vt:lpstr>
      <vt:lpstr>New MF Components Source Reader, Sink Writer</vt:lpstr>
      <vt:lpstr>Developer Interface layers</vt:lpstr>
      <vt:lpstr>H.264 In 3D WPF On Windows 7</vt:lpstr>
      <vt:lpstr>Play Almost Anything</vt:lpstr>
      <vt:lpstr>Drag And Drop Transcode</vt:lpstr>
      <vt:lpstr>Hardware Codecs</vt:lpstr>
      <vt:lpstr>Video Improvements In Windows7</vt:lpstr>
      <vt:lpstr>Media Foundation+Infrastructure</vt:lpstr>
      <vt:lpstr>Third Party ISV Needs</vt:lpstr>
      <vt:lpstr>3rd Party ISV Pain points</vt:lpstr>
      <vt:lpstr>Addressing 3rd Party  Requirements In Windows 7</vt:lpstr>
      <vt:lpstr>Publishing OPM</vt:lpstr>
      <vt:lpstr>Reducing Private Side Channels</vt:lpstr>
      <vt:lpstr>Use Of Overlays In playback</vt:lpstr>
      <vt:lpstr>Embracing - Overlay Support</vt:lpstr>
      <vt:lpstr>Optimizations Playback</vt:lpstr>
      <vt:lpstr>Optimizations Playback</vt:lpstr>
      <vt:lpstr>Optimizing Playback</vt:lpstr>
      <vt:lpstr>Call To Action</vt:lpstr>
      <vt:lpstr>Additional Resources</vt:lpstr>
      <vt:lpstr>Please Complete A Session Evaluation Form Your input is important!</vt:lpstr>
      <vt:lpstr>Slide 43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2008-11-12T06:47:08Z</dcterms:created>
  <dcterms:modified xsi:type="dcterms:W3CDTF">2008-11-12T06:47:15Z</dcterms:modified>
</cp:coreProperties>
</file>