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6"/>
  </p:notesMasterIdLst>
  <p:handoutMasterIdLst>
    <p:handoutMasterId r:id="rId37"/>
  </p:handoutMasterIdLst>
  <p:sldIdLst>
    <p:sldId id="257" r:id="rId2"/>
    <p:sldId id="258" r:id="rId3"/>
    <p:sldId id="277" r:id="rId4"/>
    <p:sldId id="322" r:id="rId5"/>
    <p:sldId id="280" r:id="rId6"/>
    <p:sldId id="278" r:id="rId7"/>
    <p:sldId id="279" r:id="rId8"/>
    <p:sldId id="315" r:id="rId9"/>
    <p:sldId id="328" r:id="rId10"/>
    <p:sldId id="329" r:id="rId11"/>
    <p:sldId id="330" r:id="rId12"/>
    <p:sldId id="331" r:id="rId13"/>
    <p:sldId id="332" r:id="rId14"/>
    <p:sldId id="312" r:id="rId15"/>
    <p:sldId id="313" r:id="rId16"/>
    <p:sldId id="311" r:id="rId17"/>
    <p:sldId id="304" r:id="rId18"/>
    <p:sldId id="310" r:id="rId19"/>
    <p:sldId id="316" r:id="rId20"/>
    <p:sldId id="323" r:id="rId21"/>
    <p:sldId id="282" r:id="rId22"/>
    <p:sldId id="309" r:id="rId23"/>
    <p:sldId id="317" r:id="rId24"/>
    <p:sldId id="318" r:id="rId25"/>
    <p:sldId id="319" r:id="rId26"/>
    <p:sldId id="320" r:id="rId27"/>
    <p:sldId id="324" r:id="rId28"/>
    <p:sldId id="325" r:id="rId29"/>
    <p:sldId id="326" r:id="rId30"/>
    <p:sldId id="321" r:id="rId31"/>
    <p:sldId id="307" r:id="rId32"/>
    <p:sldId id="327" r:id="rId33"/>
    <p:sldId id="333" r:id="rId34"/>
    <p:sldId id="308"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54" autoAdjust="0"/>
    <p:restoredTop sz="94660"/>
  </p:normalViewPr>
  <p:slideViewPr>
    <p:cSldViewPr snapToGrid="0" showGuides="1">
      <p:cViewPr varScale="1">
        <p:scale>
          <a:sx n="105" d="100"/>
          <a:sy n="105" d="100"/>
        </p:scale>
        <p:origin x="-306" y="-7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30" d="100"/>
          <a:sy n="130" d="100"/>
        </p:scale>
        <p:origin x="-2814" y="18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vesa.org/Public/EEDIDguideV1.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msdn2.microsoft.com/en-us/library/ms633543.asp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technet.microsoft.com/en-us/library/cc722301.aspx"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disup@microsoft.co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blogs.msdn.com/e7/archive/2008/09/16/more-follow-up-to-discussion-about-high-dpi.aspx" TargetMode="External"/><Relationship Id="rId3" Type="http://schemas.openxmlformats.org/officeDocument/2006/relationships/hyperlink" Target="http://go.microsoft.com/fwlink/?LinkID=129586" TargetMode="External"/><Relationship Id="rId7" Type="http://schemas.openxmlformats.org/officeDocument/2006/relationships/hyperlink" Target="http://blogs.msdn.com/e7/archive/2008/09/13/follow-up-on-high-dpi-resolution.asp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technet.microsoft.com/en-us/library/cc721929.aspx" TargetMode="External"/><Relationship Id="rId5" Type="http://schemas.openxmlformats.org/officeDocument/2006/relationships/hyperlink" Target="http://technet.microsoft.com/en-us/library/cc722301.aspx" TargetMode="External"/><Relationship Id="rId4" Type="http://schemas.openxmlformats.org/officeDocument/2006/relationships/hyperlink" Target="http://www.vesa.org/Public/EEDIDguideV1.pdf" TargetMode="External"/><Relationship Id="rId9" Type="http://schemas.openxmlformats.org/officeDocument/2006/relationships/hyperlink" Target="mailto:ditsup@microsoft.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whdc/display"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mailto:Directx@Microsoft.com" TargetMode="External"/><Relationship Id="rId4" Type="http://schemas.openxmlformats.org/officeDocument/2006/relationships/hyperlink" Target="http://msdn.microsoft.com/direct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sz="4400" smtClean="0"/>
              <a:t>DPI Settings Change System Metrics</a:t>
            </a:r>
            <a:endParaRPr lang="en-US" sz="4400" dirty="0"/>
          </a:p>
        </p:txBody>
      </p:sp>
      <p:graphicFrame>
        <p:nvGraphicFramePr>
          <p:cNvPr id="5" name="Table 4"/>
          <p:cNvGraphicFramePr>
            <a:graphicFrameLocks noGrp="1"/>
          </p:cNvGraphicFramePr>
          <p:nvPr/>
        </p:nvGraphicFramePr>
        <p:xfrm>
          <a:off x="713015" y="1119414"/>
          <a:ext cx="7369628" cy="2932440"/>
        </p:xfrm>
        <a:graphic>
          <a:graphicData uri="http://schemas.openxmlformats.org/drawingml/2006/table">
            <a:tbl>
              <a:tblPr firstRow="1" bandRow="1">
                <a:tableStyleId>{00A15C55-8517-42AA-B614-E9B94910E393}</a:tableStyleId>
              </a:tblPr>
              <a:tblGrid>
                <a:gridCol w="3858985"/>
                <a:gridCol w="990600"/>
                <a:gridCol w="1143000"/>
                <a:gridCol w="1377043"/>
              </a:tblGrid>
              <a:tr h="301785">
                <a:tc>
                  <a:txBody>
                    <a:bodyPr/>
                    <a:lstStyle/>
                    <a:p>
                      <a:r>
                        <a:rPr lang="en-US" sz="2800" dirty="0" smtClean="0"/>
                        <a:t>System Metric</a:t>
                      </a:r>
                      <a:endParaRPr lang="en-US" sz="2800" dirty="0"/>
                    </a:p>
                  </a:txBody>
                  <a:tcPr/>
                </a:tc>
                <a:tc>
                  <a:txBody>
                    <a:bodyPr/>
                    <a:lstStyle/>
                    <a:p>
                      <a:r>
                        <a:rPr lang="en-US" sz="2000" dirty="0" smtClean="0"/>
                        <a:t>96 DPI</a:t>
                      </a:r>
                      <a:endParaRPr lang="en-US" sz="2000" dirty="0"/>
                    </a:p>
                  </a:txBody>
                  <a:tcPr/>
                </a:tc>
                <a:tc>
                  <a:txBody>
                    <a:bodyPr/>
                    <a:lstStyle/>
                    <a:p>
                      <a:r>
                        <a:rPr lang="en-US" sz="2000" dirty="0" smtClean="0"/>
                        <a:t>120 DPI</a:t>
                      </a:r>
                      <a:endParaRPr lang="en-US" sz="2000" dirty="0"/>
                    </a:p>
                  </a:txBody>
                  <a:tcPr/>
                </a:tc>
                <a:tc>
                  <a:txBody>
                    <a:bodyPr/>
                    <a:lstStyle/>
                    <a:p>
                      <a:r>
                        <a:rPr lang="en-US" sz="2000" dirty="0" smtClean="0"/>
                        <a:t>144</a:t>
                      </a:r>
                      <a:r>
                        <a:rPr lang="en-US" sz="2000" baseline="0" dirty="0" smtClean="0"/>
                        <a:t> DPI</a:t>
                      </a:r>
                      <a:endParaRPr lang="en-US" sz="2000" dirty="0"/>
                    </a:p>
                  </a:txBody>
                  <a:tcPr/>
                </a:tc>
              </a:tr>
              <a:tr h="603570">
                <a:tc>
                  <a:txBody>
                    <a:bodyPr/>
                    <a:lstStyle/>
                    <a:p>
                      <a:pPr algn="l" fontAlgn="b"/>
                      <a:r>
                        <a:rPr lang="en-US" sz="2000" b="0" i="0" u="none" strike="noStrike" dirty="0" err="1">
                          <a:solidFill>
                            <a:srgbClr val="000000"/>
                          </a:solidFill>
                          <a:latin typeface="Calibri"/>
                        </a:rPr>
                        <a:t>GetDeviceCaps</a:t>
                      </a:r>
                      <a:r>
                        <a:rPr lang="en-US" sz="2000" b="0" i="0" u="none" strike="noStrike" dirty="0">
                          <a:solidFill>
                            <a:srgbClr val="000000"/>
                          </a:solidFill>
                          <a:latin typeface="Calibri"/>
                        </a:rPr>
                        <a:t>(</a:t>
                      </a:r>
                      <a:r>
                        <a:rPr lang="en-US" sz="2000" b="0" i="0" u="none" strike="noStrike" dirty="0" err="1">
                          <a:solidFill>
                            <a:srgbClr val="000000"/>
                          </a:solidFill>
                          <a:latin typeface="Calibri"/>
                        </a:rPr>
                        <a:t>hDC</a:t>
                      </a:r>
                      <a:r>
                        <a:rPr lang="en-US" sz="2000" b="0" i="0" u="none" strike="noStrike" dirty="0">
                          <a:solidFill>
                            <a:srgbClr val="000000"/>
                          </a:solidFill>
                          <a:latin typeface="Calibri"/>
                        </a:rPr>
                        <a:t>, LOGPIXELSX)</a:t>
                      </a:r>
                    </a:p>
                  </a:txBody>
                  <a:tcPr marL="6350" marR="6350" marT="6350" marB="0" anchor="b"/>
                </a:tc>
                <a:tc>
                  <a:txBody>
                    <a:bodyPr/>
                    <a:lstStyle/>
                    <a:p>
                      <a:pPr algn="r" fontAlgn="b"/>
                      <a:r>
                        <a:rPr lang="en-US" sz="3200" b="0" i="0" u="none" strike="noStrike" dirty="0">
                          <a:solidFill>
                            <a:srgbClr val="000000"/>
                          </a:solidFill>
                          <a:latin typeface="Calibri"/>
                        </a:rPr>
                        <a:t>96</a:t>
                      </a:r>
                    </a:p>
                  </a:txBody>
                  <a:tcPr marL="6350" marR="6350" marT="6350" marB="0" anchor="b"/>
                </a:tc>
                <a:tc>
                  <a:txBody>
                    <a:bodyPr/>
                    <a:lstStyle/>
                    <a:p>
                      <a:pPr algn="r" fontAlgn="b"/>
                      <a:r>
                        <a:rPr lang="en-US" sz="3200" b="0" i="0" u="none" strike="noStrike">
                          <a:solidFill>
                            <a:srgbClr val="000000"/>
                          </a:solidFill>
                          <a:latin typeface="Calibri"/>
                        </a:rPr>
                        <a:t>120</a:t>
                      </a:r>
                    </a:p>
                  </a:txBody>
                  <a:tcPr marL="6350" marR="6350" marT="6350" marB="0" anchor="b"/>
                </a:tc>
                <a:tc>
                  <a:txBody>
                    <a:bodyPr/>
                    <a:lstStyle/>
                    <a:p>
                      <a:pPr algn="r" fontAlgn="b"/>
                      <a:r>
                        <a:rPr lang="en-US" sz="3200" b="0" i="0" u="none" strike="noStrike" dirty="0">
                          <a:solidFill>
                            <a:srgbClr val="000000"/>
                          </a:solidFill>
                          <a:latin typeface="Calibri"/>
                        </a:rPr>
                        <a:t>144</a:t>
                      </a:r>
                    </a:p>
                  </a:txBody>
                  <a:tcPr marL="6350" marR="6350" marT="6350" marB="0" anchor="b"/>
                </a:tc>
              </a:tr>
              <a:tr h="603570">
                <a:tc>
                  <a:txBody>
                    <a:bodyPr/>
                    <a:lstStyle/>
                    <a:p>
                      <a:pPr algn="l" fontAlgn="b"/>
                      <a:r>
                        <a:rPr lang="en-US" sz="2000" b="0" i="0" u="none" strike="noStrike" dirty="0">
                          <a:solidFill>
                            <a:srgbClr val="000000"/>
                          </a:solidFill>
                          <a:latin typeface="Calibri"/>
                        </a:rPr>
                        <a:t>DEFAULT_GUI_FONT height</a:t>
                      </a:r>
                    </a:p>
                  </a:txBody>
                  <a:tcPr marL="6350" marR="6350" marT="6350" marB="0" anchor="b"/>
                </a:tc>
                <a:tc>
                  <a:txBody>
                    <a:bodyPr/>
                    <a:lstStyle/>
                    <a:p>
                      <a:pPr algn="r" fontAlgn="b"/>
                      <a:r>
                        <a:rPr lang="en-US" sz="3200" b="0" i="0" u="none" strike="noStrike">
                          <a:solidFill>
                            <a:srgbClr val="000000"/>
                          </a:solidFill>
                          <a:latin typeface="Calibri"/>
                        </a:rPr>
                        <a:t>13</a:t>
                      </a:r>
                    </a:p>
                  </a:txBody>
                  <a:tcPr marL="6350" marR="6350" marT="6350" marB="0" anchor="b"/>
                </a:tc>
                <a:tc>
                  <a:txBody>
                    <a:bodyPr/>
                    <a:lstStyle/>
                    <a:p>
                      <a:pPr algn="r" fontAlgn="b"/>
                      <a:r>
                        <a:rPr lang="en-US" sz="3200" b="0" i="0" u="none" strike="noStrike" dirty="0">
                          <a:solidFill>
                            <a:srgbClr val="000000"/>
                          </a:solidFill>
                          <a:latin typeface="Calibri"/>
                        </a:rPr>
                        <a:t>16</a:t>
                      </a:r>
                    </a:p>
                  </a:txBody>
                  <a:tcPr marL="6350" marR="6350" marT="6350" marB="0" anchor="b"/>
                </a:tc>
                <a:tc>
                  <a:txBody>
                    <a:bodyPr/>
                    <a:lstStyle/>
                    <a:p>
                      <a:pPr algn="r" fontAlgn="b"/>
                      <a:r>
                        <a:rPr lang="en-US" sz="3200" b="0" i="0" u="none" strike="noStrike" dirty="0">
                          <a:solidFill>
                            <a:srgbClr val="000000"/>
                          </a:solidFill>
                          <a:latin typeface="Calibri"/>
                        </a:rPr>
                        <a:t>20</a:t>
                      </a:r>
                    </a:p>
                  </a:txBody>
                  <a:tcPr marL="6350" marR="6350" marT="6350" marB="0" anchor="b"/>
                </a:tc>
              </a:tr>
              <a:tr h="603570">
                <a:tc>
                  <a:txBody>
                    <a:bodyPr/>
                    <a:lstStyle/>
                    <a:p>
                      <a:pPr algn="l" fontAlgn="b"/>
                      <a:r>
                        <a:rPr lang="en-US" sz="2000" b="0" i="0" u="none" strike="noStrike" dirty="0">
                          <a:solidFill>
                            <a:srgbClr val="000000"/>
                          </a:solidFill>
                          <a:latin typeface="Calibri"/>
                        </a:rPr>
                        <a:t>SM_CXHTHUMB (scroll bar control)</a:t>
                      </a:r>
                    </a:p>
                  </a:txBody>
                  <a:tcPr marL="6350" marR="6350" marT="6350" marB="0" anchor="b"/>
                </a:tc>
                <a:tc>
                  <a:txBody>
                    <a:bodyPr/>
                    <a:lstStyle/>
                    <a:p>
                      <a:pPr algn="r" fontAlgn="b"/>
                      <a:r>
                        <a:rPr lang="en-US" sz="3200" b="0" i="0" u="none" strike="noStrike">
                          <a:solidFill>
                            <a:srgbClr val="000000"/>
                          </a:solidFill>
                          <a:latin typeface="Calibri"/>
                        </a:rPr>
                        <a:t>17</a:t>
                      </a:r>
                    </a:p>
                  </a:txBody>
                  <a:tcPr marL="6350" marR="6350" marT="6350" marB="0" anchor="b"/>
                </a:tc>
                <a:tc>
                  <a:txBody>
                    <a:bodyPr/>
                    <a:lstStyle/>
                    <a:p>
                      <a:pPr algn="r" fontAlgn="b"/>
                      <a:r>
                        <a:rPr lang="en-US" sz="3200" b="0" i="0" u="none" strike="noStrike">
                          <a:solidFill>
                            <a:srgbClr val="000000"/>
                          </a:solidFill>
                          <a:latin typeface="Calibri"/>
                        </a:rPr>
                        <a:t>21</a:t>
                      </a:r>
                    </a:p>
                  </a:txBody>
                  <a:tcPr marL="6350" marR="6350" marT="6350" marB="0" anchor="b"/>
                </a:tc>
                <a:tc>
                  <a:txBody>
                    <a:bodyPr/>
                    <a:lstStyle/>
                    <a:p>
                      <a:pPr algn="r" fontAlgn="b"/>
                      <a:r>
                        <a:rPr lang="en-US" sz="3200" b="0" i="0" u="none" strike="noStrike" dirty="0">
                          <a:solidFill>
                            <a:srgbClr val="000000"/>
                          </a:solidFill>
                          <a:latin typeface="Calibri"/>
                        </a:rPr>
                        <a:t>26</a:t>
                      </a:r>
                    </a:p>
                  </a:txBody>
                  <a:tcPr marL="6350" marR="6350" marT="6350" marB="0" anchor="b"/>
                </a:tc>
              </a:tr>
              <a:tr h="603570">
                <a:tc>
                  <a:txBody>
                    <a:bodyPr/>
                    <a:lstStyle/>
                    <a:p>
                      <a:pPr algn="l" fontAlgn="b"/>
                      <a:r>
                        <a:rPr lang="en-US" sz="2000" b="0" i="0" u="none" strike="noStrike" dirty="0">
                          <a:solidFill>
                            <a:srgbClr val="000000"/>
                          </a:solidFill>
                          <a:latin typeface="Calibri"/>
                        </a:rPr>
                        <a:t>SM_XICON (icon width)</a:t>
                      </a:r>
                    </a:p>
                  </a:txBody>
                  <a:tcPr marL="6350" marR="6350" marT="6350" marB="0" anchor="b"/>
                </a:tc>
                <a:tc>
                  <a:txBody>
                    <a:bodyPr/>
                    <a:lstStyle/>
                    <a:p>
                      <a:pPr algn="r" fontAlgn="b"/>
                      <a:r>
                        <a:rPr lang="en-US" sz="3200" b="0" i="0" u="none" strike="noStrike">
                          <a:solidFill>
                            <a:srgbClr val="000000"/>
                          </a:solidFill>
                          <a:latin typeface="Calibri"/>
                        </a:rPr>
                        <a:t>32</a:t>
                      </a:r>
                    </a:p>
                  </a:txBody>
                  <a:tcPr marL="6350" marR="6350" marT="6350" marB="0" anchor="b"/>
                </a:tc>
                <a:tc>
                  <a:txBody>
                    <a:bodyPr/>
                    <a:lstStyle/>
                    <a:p>
                      <a:pPr algn="r" fontAlgn="b"/>
                      <a:r>
                        <a:rPr lang="en-US" sz="3200" b="0" i="0" u="none" strike="noStrike">
                          <a:solidFill>
                            <a:srgbClr val="000000"/>
                          </a:solidFill>
                          <a:latin typeface="Calibri"/>
                        </a:rPr>
                        <a:t>40</a:t>
                      </a:r>
                    </a:p>
                  </a:txBody>
                  <a:tcPr marL="6350" marR="6350" marT="6350" marB="0" anchor="b"/>
                </a:tc>
                <a:tc>
                  <a:txBody>
                    <a:bodyPr/>
                    <a:lstStyle/>
                    <a:p>
                      <a:pPr algn="r" fontAlgn="b"/>
                      <a:r>
                        <a:rPr lang="en-US" sz="3200" b="0" i="0" u="none" strike="noStrike" dirty="0">
                          <a:solidFill>
                            <a:srgbClr val="000000"/>
                          </a:solidFill>
                          <a:latin typeface="Calibri"/>
                        </a:rPr>
                        <a:t>48</a:t>
                      </a:r>
                    </a:p>
                  </a:txBody>
                  <a:tcPr marL="6350" marR="6350" marT="6350" marB="0" anchor="b"/>
                </a:tc>
              </a:tr>
            </a:tbl>
          </a:graphicData>
        </a:graphic>
      </p:graphicFrame>
      <p:pic>
        <p:nvPicPr>
          <p:cNvPr id="1025" name="Picture 1"/>
          <p:cNvPicPr>
            <a:picLocks noChangeAspect="1" noChangeArrowheads="1"/>
          </p:cNvPicPr>
          <p:nvPr/>
        </p:nvPicPr>
        <p:blipFill>
          <a:blip r:embed="rId3"/>
          <a:srcRect/>
          <a:stretch>
            <a:fillRect/>
          </a:stretch>
        </p:blipFill>
        <p:spPr bwMode="auto">
          <a:xfrm>
            <a:off x="1104898" y="4489677"/>
            <a:ext cx="1197780" cy="77356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763057" y="4317545"/>
            <a:ext cx="350816" cy="1065441"/>
          </a:xfrm>
          <a:prstGeom prst="rect">
            <a:avLst/>
          </a:prstGeom>
          <a:noFill/>
          <a:ln w="9525">
            <a:noFill/>
            <a:miter lim="800000"/>
            <a:headEnd/>
            <a:tailEnd/>
          </a:ln>
          <a:effectLst/>
        </p:spPr>
      </p:pic>
      <p:sp>
        <p:nvSpPr>
          <p:cNvPr id="9" name="Rectangle 8"/>
          <p:cNvSpPr/>
          <p:nvPr/>
        </p:nvSpPr>
        <p:spPr bwMode="auto">
          <a:xfrm>
            <a:off x="5285013" y="4452257"/>
            <a:ext cx="1801587" cy="92528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bg2"/>
                </a:solidFill>
                <a:effectLst>
                  <a:outerShdw blurRad="38100" dist="38100" dir="2700000" algn="tl">
                    <a:srgbClr val="000000">
                      <a:alpha val="43137"/>
                    </a:srgbClr>
                  </a:outerShdw>
                </a:effectLst>
                <a:latin typeface="Trebuchet MS" pitchFamily="34" charset="0"/>
              </a:rPr>
              <a:t>Font and Text</a:t>
            </a:r>
          </a:p>
        </p:txBody>
      </p:sp>
      <p:sp>
        <p:nvSpPr>
          <p:cNvPr id="10" name="TextBox 9"/>
          <p:cNvSpPr txBox="1"/>
          <p:nvPr/>
        </p:nvSpPr>
        <p:spPr>
          <a:xfrm>
            <a:off x="702127" y="5682343"/>
            <a:ext cx="6749143" cy="707886"/>
          </a:xfrm>
          <a:prstGeom prst="rect">
            <a:avLst/>
          </a:prstGeom>
          <a:noFill/>
          <a:ln w="15875">
            <a:solidFill>
              <a:schemeClr val="tx1"/>
            </a:solidFill>
          </a:ln>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When the DPI increases the UI uses more pixels to draw icons, UI controls (e.g. scrollbars), and Text.</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sz="4000" smtClean="0"/>
              <a:t>System Text Size Increases with DPI</a:t>
            </a:r>
            <a:endParaRPr lang="en-US" sz="4000" dirty="0"/>
          </a:p>
        </p:txBody>
      </p:sp>
      <p:pic>
        <p:nvPicPr>
          <p:cNvPr id="48132" name="Picture 4"/>
          <p:cNvPicPr>
            <a:picLocks noChangeAspect="1" noChangeArrowheads="1"/>
          </p:cNvPicPr>
          <p:nvPr/>
        </p:nvPicPr>
        <p:blipFill>
          <a:blip r:embed="rId3"/>
          <a:srcRect/>
          <a:stretch>
            <a:fillRect/>
          </a:stretch>
        </p:blipFill>
        <p:spPr bwMode="auto">
          <a:xfrm>
            <a:off x="740909" y="3937908"/>
            <a:ext cx="4732337" cy="2324100"/>
          </a:xfrm>
          <a:prstGeom prst="rect">
            <a:avLst/>
          </a:prstGeom>
          <a:noFill/>
          <a:ln w="9525">
            <a:noFill/>
            <a:miter lim="800000"/>
            <a:headEnd/>
            <a:tailEnd/>
          </a:ln>
          <a:effectLst/>
        </p:spPr>
      </p:pic>
      <p:pic>
        <p:nvPicPr>
          <p:cNvPr id="48133" name="Picture 5"/>
          <p:cNvPicPr>
            <a:picLocks noChangeAspect="1" noChangeArrowheads="1"/>
          </p:cNvPicPr>
          <p:nvPr/>
        </p:nvPicPr>
        <p:blipFill>
          <a:blip r:embed="rId4"/>
          <a:srcRect/>
          <a:stretch>
            <a:fillRect/>
          </a:stretch>
        </p:blipFill>
        <p:spPr bwMode="auto">
          <a:xfrm>
            <a:off x="818924" y="1526949"/>
            <a:ext cx="974725" cy="1082675"/>
          </a:xfrm>
          <a:prstGeom prst="rect">
            <a:avLst/>
          </a:prstGeom>
          <a:noFill/>
          <a:ln w="9525">
            <a:noFill/>
            <a:miter lim="800000"/>
            <a:headEnd/>
            <a:tailEnd/>
          </a:ln>
          <a:effectLst/>
        </p:spPr>
      </p:pic>
      <p:pic>
        <p:nvPicPr>
          <p:cNvPr id="48134" name="Picture 6"/>
          <p:cNvPicPr>
            <a:picLocks noChangeAspect="1" noChangeArrowheads="1"/>
          </p:cNvPicPr>
          <p:nvPr/>
        </p:nvPicPr>
        <p:blipFill>
          <a:blip r:embed="rId5"/>
          <a:srcRect/>
          <a:stretch>
            <a:fillRect/>
          </a:stretch>
        </p:blipFill>
        <p:spPr bwMode="auto">
          <a:xfrm>
            <a:off x="2274890" y="1336675"/>
            <a:ext cx="1089025" cy="1287463"/>
          </a:xfrm>
          <a:prstGeom prst="rect">
            <a:avLst/>
          </a:prstGeom>
          <a:noFill/>
          <a:ln w="9525">
            <a:noFill/>
            <a:miter lim="800000"/>
            <a:headEnd/>
            <a:tailEnd/>
          </a:ln>
          <a:effectLst/>
        </p:spPr>
      </p:pic>
      <p:pic>
        <p:nvPicPr>
          <p:cNvPr id="48135" name="Picture 7"/>
          <p:cNvPicPr>
            <a:picLocks noChangeAspect="1" noChangeArrowheads="1"/>
          </p:cNvPicPr>
          <p:nvPr/>
        </p:nvPicPr>
        <p:blipFill>
          <a:blip r:embed="rId6"/>
          <a:srcRect/>
          <a:stretch>
            <a:fillRect/>
          </a:stretch>
        </p:blipFill>
        <p:spPr bwMode="auto">
          <a:xfrm>
            <a:off x="3891417" y="1047523"/>
            <a:ext cx="1393825" cy="1584325"/>
          </a:xfrm>
          <a:prstGeom prst="rect">
            <a:avLst/>
          </a:prstGeom>
          <a:noFill/>
          <a:ln w="9525">
            <a:noFill/>
            <a:miter lim="800000"/>
            <a:headEnd/>
            <a:tailEnd/>
          </a:ln>
          <a:effectLst/>
        </p:spPr>
      </p:pic>
      <p:sp>
        <p:nvSpPr>
          <p:cNvPr id="9" name="TextBox 8"/>
          <p:cNvSpPr txBox="1"/>
          <p:nvPr/>
        </p:nvSpPr>
        <p:spPr>
          <a:xfrm>
            <a:off x="816427" y="2688771"/>
            <a:ext cx="1491343" cy="615553"/>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96 DPI</a:t>
            </a:r>
          </a:p>
          <a:p>
            <a:r>
              <a:rPr lang="en-US" sz="1400" dirty="0" smtClean="0">
                <a:effectLst>
                  <a:outerShdw blurRad="38100" dist="38100" dir="2700000" algn="tl">
                    <a:srgbClr val="000000">
                      <a:alpha val="43137"/>
                    </a:srgbClr>
                  </a:outerShdw>
                </a:effectLst>
                <a:latin typeface="Trebuchet MS" pitchFamily="34" charset="0"/>
              </a:rPr>
              <a:t>(11 pixels)</a:t>
            </a:r>
          </a:p>
        </p:txBody>
      </p:sp>
      <p:sp>
        <p:nvSpPr>
          <p:cNvPr id="10" name="TextBox 9"/>
          <p:cNvSpPr txBox="1"/>
          <p:nvPr/>
        </p:nvSpPr>
        <p:spPr>
          <a:xfrm>
            <a:off x="2345873" y="2710542"/>
            <a:ext cx="1491343" cy="615553"/>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120 DPI</a:t>
            </a:r>
          </a:p>
          <a:p>
            <a:r>
              <a:rPr lang="en-US" sz="1400" dirty="0" smtClean="0">
                <a:effectLst>
                  <a:outerShdw blurRad="38100" dist="38100" dir="2700000" algn="tl">
                    <a:srgbClr val="000000">
                      <a:alpha val="43137"/>
                    </a:srgbClr>
                  </a:outerShdw>
                </a:effectLst>
                <a:latin typeface="Trebuchet MS" pitchFamily="34" charset="0"/>
              </a:rPr>
              <a:t>(13 pixels)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4033155" y="2732313"/>
            <a:ext cx="1491343" cy="615553"/>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144 DPI</a:t>
            </a:r>
          </a:p>
          <a:p>
            <a:r>
              <a:rPr lang="en-US" sz="1400" dirty="0" smtClean="0">
                <a:solidFill>
                  <a:schemeClr val="tx1"/>
                </a:solidFill>
                <a:effectLst>
                  <a:outerShdw blurRad="38100" dist="38100" dir="2700000" algn="tl">
                    <a:srgbClr val="000000">
                      <a:alpha val="43137"/>
                    </a:srgbClr>
                  </a:outerShdw>
                </a:effectLst>
                <a:latin typeface="Trebuchet MS" pitchFamily="34" charset="0"/>
              </a:rPr>
              <a:t>(16 pixels)</a:t>
            </a:r>
          </a:p>
        </p:txBody>
      </p:sp>
      <p:sp>
        <p:nvSpPr>
          <p:cNvPr id="12" name="Rectangle 11"/>
          <p:cNvSpPr/>
          <p:nvPr/>
        </p:nvSpPr>
        <p:spPr>
          <a:xfrm>
            <a:off x="5578928" y="1078076"/>
            <a:ext cx="3260271" cy="2862322"/>
          </a:xfrm>
          <a:prstGeom prst="rect">
            <a:avLst/>
          </a:prstGeom>
          <a:ln w="12700">
            <a:solidFill>
              <a:schemeClr val="tx1"/>
            </a:solidFill>
          </a:ln>
        </p:spPr>
        <p:txBody>
          <a:bodyPr wrap="square">
            <a:spAutoFit/>
          </a:bodyPr>
          <a:lstStyle/>
          <a:p>
            <a:r>
              <a:rPr lang="en-US" dirty="0" smtClean="0">
                <a:effectLst>
                  <a:outerShdw blurRad="38100" dist="38100" dir="2700000" algn="tl">
                    <a:srgbClr val="000000">
                      <a:alpha val="43137"/>
                    </a:srgbClr>
                  </a:outerShdw>
                </a:effectLst>
                <a:latin typeface="Trebuchet MS" pitchFamily="34" charset="0"/>
              </a:rPr>
              <a:t>This is the letter “N” blown  at 1300% using a magnifier.</a:t>
            </a:r>
          </a:p>
          <a:p>
            <a:endParaRPr lang="en-US" dirty="0" smtClean="0">
              <a:effectLst>
                <a:outerShdw blurRad="38100" dist="38100" dir="2700000" algn="tl">
                  <a:srgbClr val="000000">
                    <a:alpha val="43137"/>
                  </a:srgbClr>
                </a:outerShdw>
              </a:effectLst>
              <a:latin typeface="Trebuchet MS" pitchFamily="34" charset="0"/>
            </a:endParaRPr>
          </a:p>
          <a:p>
            <a:r>
              <a:rPr lang="en-US" dirty="0" smtClean="0">
                <a:effectLst>
                  <a:outerShdw blurRad="38100" dist="38100" dir="2700000" algn="tl">
                    <a:srgbClr val="000000">
                      <a:alpha val="43137"/>
                    </a:srgbClr>
                  </a:outerShdw>
                </a:effectLst>
                <a:latin typeface="Trebuchet MS" pitchFamily="34" charset="0"/>
              </a:rPr>
              <a:t>Notice the number of pixels used increases with DPI.  </a:t>
            </a:r>
          </a:p>
          <a:p>
            <a:endParaRPr lang="en-US" dirty="0" smtClean="0">
              <a:effectLst>
                <a:outerShdw blurRad="38100" dist="38100" dir="2700000" algn="tl">
                  <a:srgbClr val="000000">
                    <a:alpha val="43137"/>
                  </a:srgbClr>
                </a:outerShdw>
              </a:effectLst>
              <a:latin typeface="Trebuchet MS" pitchFamily="34" charset="0"/>
            </a:endParaRPr>
          </a:p>
          <a:p>
            <a:r>
              <a:rPr lang="en-US" dirty="0" smtClean="0">
                <a:effectLst>
                  <a:outerShdw blurRad="38100" dist="38100" dir="2700000" algn="tl">
                    <a:srgbClr val="000000">
                      <a:alpha val="43137"/>
                    </a:srgbClr>
                  </a:outerShdw>
                </a:effectLst>
                <a:latin typeface="Trebuchet MS" pitchFamily="34" charset="0"/>
              </a:rPr>
              <a:t>Also notice the sub-pixel coloration from </a:t>
            </a:r>
            <a:r>
              <a:rPr lang="en-US" dirty="0" err="1" smtClean="0">
                <a:effectLst>
                  <a:outerShdw blurRad="38100" dist="38100" dir="2700000" algn="tl">
                    <a:srgbClr val="000000">
                      <a:alpha val="43137"/>
                    </a:srgbClr>
                  </a:outerShdw>
                </a:effectLst>
                <a:latin typeface="Trebuchet MS" pitchFamily="34" charset="0"/>
              </a:rPr>
              <a:t>ClearType</a:t>
            </a:r>
            <a:r>
              <a:rPr lang="en-US" dirty="0" smtClean="0">
                <a:effectLst>
                  <a:outerShdw blurRad="38100" dist="38100" dir="2700000" algn="tl">
                    <a:srgbClr val="000000">
                      <a:alpha val="43137"/>
                    </a:srgbClr>
                  </a:outerShdw>
                </a:effectLst>
                <a:latin typeface="Trebuchet MS" pitchFamily="34" charset="0"/>
              </a:rPr>
              <a:t>, which is why native resolution is important.</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517066" y="979715"/>
            <a:ext cx="2536371" cy="5334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609398"/>
          </a:xfrm>
        </p:spPr>
        <p:txBody>
          <a:bodyPr/>
          <a:lstStyle/>
          <a:p>
            <a:r>
              <a:rPr sz="4400" smtClean="0"/>
              <a:t>Desktop Composition Primer (DWM)</a:t>
            </a:r>
            <a:endParaRPr lang="en-US" sz="4400" dirty="0"/>
          </a:p>
        </p:txBody>
      </p:sp>
      <p:grpSp>
        <p:nvGrpSpPr>
          <p:cNvPr id="3" name="Group 2"/>
          <p:cNvGrpSpPr/>
          <p:nvPr/>
        </p:nvGrpSpPr>
        <p:grpSpPr>
          <a:xfrm>
            <a:off x="5639283" y="1240958"/>
            <a:ext cx="3150940" cy="3586842"/>
            <a:chOff x="5530417" y="3909884"/>
            <a:chExt cx="1534170" cy="1366534"/>
          </a:xfrm>
        </p:grpSpPr>
        <p:pic>
          <p:nvPicPr>
            <p:cNvPr id="4" name="Picture 2" descr="C:\Users\ryanha.000\AppData\Local\Microsoft\Windows\Temporary Internet Files\Content.IE5\TQ8JFL49\MCj04242360000[1].wmf"/>
            <p:cNvPicPr>
              <a:picLocks noChangeAspect="1" noChangeArrowheads="1"/>
            </p:cNvPicPr>
            <p:nvPr/>
          </p:nvPicPr>
          <p:blipFill>
            <a:blip r:embed="rId3"/>
            <a:srcRect/>
            <a:stretch>
              <a:fillRect/>
            </a:stretch>
          </p:blipFill>
          <p:spPr bwMode="auto">
            <a:xfrm>
              <a:off x="5530417" y="3909884"/>
              <a:ext cx="1534170" cy="1366534"/>
            </a:xfrm>
            <a:prstGeom prst="rect">
              <a:avLst/>
            </a:prstGeom>
            <a:noFill/>
          </p:spPr>
        </p:pic>
        <p:pic>
          <p:nvPicPr>
            <p:cNvPr id="5" name="Picture 4" descr="C:\Users\ryanha.000\AppData\Local\Microsoft\Windows\Temporary Internet Files\Content.IE5\3DR8BECI\MPj04393360000[1].jpg"/>
            <p:cNvPicPr>
              <a:picLocks noChangeAspect="1" noChangeArrowheads="1"/>
            </p:cNvPicPr>
            <p:nvPr/>
          </p:nvPicPr>
          <p:blipFill>
            <a:blip r:embed="rId4" cstate="print"/>
            <a:stretch>
              <a:fillRect/>
            </a:stretch>
          </p:blipFill>
          <p:spPr bwMode="auto">
            <a:xfrm>
              <a:off x="5644058" y="4023762"/>
              <a:ext cx="1305098" cy="739833"/>
            </a:xfrm>
            <a:prstGeom prst="rect">
              <a:avLst/>
            </a:prstGeom>
            <a:noFill/>
            <a:ln>
              <a:noFill/>
            </a:ln>
          </p:spPr>
        </p:pic>
      </p:grpSp>
      <p:sp>
        <p:nvSpPr>
          <p:cNvPr id="15" name="TextBox 14"/>
          <p:cNvSpPr txBox="1"/>
          <p:nvPr/>
        </p:nvSpPr>
        <p:spPr>
          <a:xfrm>
            <a:off x="642265" y="5372099"/>
            <a:ext cx="2296873" cy="707886"/>
          </a:xfrm>
          <a:prstGeom prst="rect">
            <a:avLst/>
          </a:prstGeom>
          <a:noFill/>
          <a:ln w="15875">
            <a:solidFill>
              <a:schemeClr val="tx1"/>
            </a:solidFill>
          </a:ln>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Off-screen Memory Surface</a:t>
            </a:r>
          </a:p>
        </p:txBody>
      </p:sp>
      <p:sp>
        <p:nvSpPr>
          <p:cNvPr id="16" name="Right Arrow 15"/>
          <p:cNvSpPr/>
          <p:nvPr/>
        </p:nvSpPr>
        <p:spPr bwMode="auto">
          <a:xfrm>
            <a:off x="3227611" y="1703615"/>
            <a:ext cx="2356760" cy="17907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DWM Composes the Desktop</a:t>
            </a:r>
          </a:p>
        </p:txBody>
      </p:sp>
      <p:sp>
        <p:nvSpPr>
          <p:cNvPr id="17" name="TextBox 16"/>
          <p:cNvSpPr txBox="1"/>
          <p:nvPr/>
        </p:nvSpPr>
        <p:spPr>
          <a:xfrm>
            <a:off x="3237743" y="4007074"/>
            <a:ext cx="2795195" cy="2062103"/>
          </a:xfrm>
          <a:prstGeom prst="rect">
            <a:avLst/>
          </a:prstGeom>
          <a:noFill/>
          <a:ln w="15875">
            <a:solidFill>
              <a:schemeClr val="tx1"/>
            </a:solidFill>
          </a:ln>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With DWM, all apps render off-screen and are composed by DWM at the screen refresh rate.  </a:t>
            </a:r>
          </a:p>
          <a:p>
            <a:endParaRPr lang="en-US" sz="1600" dirty="0" smtClean="0">
              <a:effectLst>
                <a:outerShdw blurRad="38100" dist="38100" dir="2700000" algn="tl">
                  <a:srgbClr val="000000">
                    <a:alpha val="43137"/>
                  </a:srgbClr>
                </a:outerShdw>
              </a:effectLst>
              <a:latin typeface="Trebuchet MS" pitchFamily="34" charset="0"/>
            </a:endParaRPr>
          </a:p>
          <a:p>
            <a:r>
              <a:rPr lang="en-US" sz="1600" dirty="0" smtClean="0">
                <a:solidFill>
                  <a:schemeClr val="tx1"/>
                </a:solidFill>
                <a:effectLst>
                  <a:outerShdw blurRad="38100" dist="38100" dir="2700000" algn="tl">
                    <a:srgbClr val="000000">
                      <a:alpha val="43137"/>
                    </a:srgbClr>
                  </a:outerShdw>
                </a:effectLst>
                <a:latin typeface="Trebuchet MS" pitchFamily="34" charset="0"/>
              </a:rPr>
              <a:t>These off-screen surfaces are also used for Thumbnails and for Flip 3D</a:t>
            </a:r>
          </a:p>
        </p:txBody>
      </p:sp>
      <p:pic>
        <p:nvPicPr>
          <p:cNvPr id="49158" name="Picture 6"/>
          <p:cNvPicPr>
            <a:picLocks noChangeAspect="1" noChangeArrowheads="1"/>
          </p:cNvPicPr>
          <p:nvPr/>
        </p:nvPicPr>
        <p:blipFill>
          <a:blip r:embed="rId5"/>
          <a:srcRect/>
          <a:stretch>
            <a:fillRect/>
          </a:stretch>
        </p:blipFill>
        <p:spPr bwMode="auto">
          <a:xfrm>
            <a:off x="738868" y="1307645"/>
            <a:ext cx="2114550" cy="1695450"/>
          </a:xfrm>
          <a:prstGeom prst="rect">
            <a:avLst/>
          </a:prstGeom>
          <a:noFill/>
          <a:ln w="9525">
            <a:noFill/>
            <a:miter lim="800000"/>
            <a:headEnd/>
            <a:tailEnd/>
          </a:ln>
          <a:effectLst/>
        </p:spPr>
      </p:pic>
      <p:pic>
        <p:nvPicPr>
          <p:cNvPr id="49159" name="Picture 7"/>
          <p:cNvPicPr>
            <a:picLocks noChangeAspect="1" noChangeArrowheads="1"/>
          </p:cNvPicPr>
          <p:nvPr/>
        </p:nvPicPr>
        <p:blipFill>
          <a:blip r:embed="rId6"/>
          <a:srcRect/>
          <a:stretch>
            <a:fillRect/>
          </a:stretch>
        </p:blipFill>
        <p:spPr bwMode="auto">
          <a:xfrm>
            <a:off x="7194096" y="1944461"/>
            <a:ext cx="1352550" cy="1543050"/>
          </a:xfrm>
          <a:prstGeom prst="rect">
            <a:avLst/>
          </a:prstGeom>
          <a:noFill/>
          <a:ln w="9525">
            <a:noFill/>
            <a:miter lim="800000"/>
            <a:headEnd/>
            <a:tailEnd/>
          </a:ln>
          <a:effectLst/>
        </p:spPr>
      </p:pic>
      <p:pic>
        <p:nvPicPr>
          <p:cNvPr id="49161" name="Picture 9"/>
          <p:cNvPicPr>
            <a:picLocks noChangeAspect="1" noChangeArrowheads="1"/>
          </p:cNvPicPr>
          <p:nvPr/>
        </p:nvPicPr>
        <p:blipFill>
          <a:blip r:embed="rId7"/>
          <a:srcRect/>
          <a:stretch>
            <a:fillRect/>
          </a:stretch>
        </p:blipFill>
        <p:spPr bwMode="auto">
          <a:xfrm>
            <a:off x="733425" y="3237820"/>
            <a:ext cx="2118632" cy="1882086"/>
          </a:xfrm>
          <a:prstGeom prst="rect">
            <a:avLst/>
          </a:prstGeom>
          <a:noFill/>
          <a:ln w="9525">
            <a:noFill/>
            <a:miter lim="800000"/>
            <a:headEnd/>
            <a:tailEnd/>
          </a:ln>
          <a:effectLst/>
        </p:spPr>
      </p:pic>
      <p:pic>
        <p:nvPicPr>
          <p:cNvPr id="22" name="Picture 6"/>
          <p:cNvPicPr>
            <a:picLocks noChangeAspect="1" noChangeArrowheads="1"/>
          </p:cNvPicPr>
          <p:nvPr/>
        </p:nvPicPr>
        <p:blipFill>
          <a:blip r:embed="rId5"/>
          <a:srcRect/>
          <a:stretch>
            <a:fillRect/>
          </a:stretch>
        </p:blipFill>
        <p:spPr bwMode="auto">
          <a:xfrm>
            <a:off x="5866040" y="1813831"/>
            <a:ext cx="2114550" cy="1695450"/>
          </a:xfrm>
          <a:prstGeom prst="rect">
            <a:avLst/>
          </a:prstGeom>
          <a:noFill/>
          <a:ln w="9525">
            <a:noFill/>
            <a:miter lim="800000"/>
            <a:headEnd/>
            <a:tailEnd/>
          </a:ln>
          <a:effec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517066" y="979715"/>
            <a:ext cx="2536371" cy="5334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553998"/>
          </a:xfrm>
        </p:spPr>
        <p:txBody>
          <a:bodyPr/>
          <a:lstStyle/>
          <a:p>
            <a:r>
              <a:rPr sz="4000" smtClean="0"/>
              <a:t>DPI Virtualization (Automatic Scaling)</a:t>
            </a:r>
            <a:endParaRPr lang="en-US" dirty="0"/>
          </a:p>
        </p:txBody>
      </p:sp>
      <p:grpSp>
        <p:nvGrpSpPr>
          <p:cNvPr id="3" name="Group 2"/>
          <p:cNvGrpSpPr/>
          <p:nvPr/>
        </p:nvGrpSpPr>
        <p:grpSpPr>
          <a:xfrm>
            <a:off x="5639283" y="1240958"/>
            <a:ext cx="3150940" cy="3586842"/>
            <a:chOff x="5530417" y="3909884"/>
            <a:chExt cx="1534170" cy="1366534"/>
          </a:xfrm>
        </p:grpSpPr>
        <p:pic>
          <p:nvPicPr>
            <p:cNvPr id="4" name="Picture 2" descr="C:\Users\ryanha.000\AppData\Local\Microsoft\Windows\Temporary Internet Files\Content.IE5\TQ8JFL49\MCj04242360000[1].wmf"/>
            <p:cNvPicPr>
              <a:picLocks noChangeAspect="1" noChangeArrowheads="1"/>
            </p:cNvPicPr>
            <p:nvPr/>
          </p:nvPicPr>
          <p:blipFill>
            <a:blip r:embed="rId3"/>
            <a:srcRect/>
            <a:stretch>
              <a:fillRect/>
            </a:stretch>
          </p:blipFill>
          <p:spPr bwMode="auto">
            <a:xfrm>
              <a:off x="5530417" y="3909884"/>
              <a:ext cx="1534170" cy="1366534"/>
            </a:xfrm>
            <a:prstGeom prst="rect">
              <a:avLst/>
            </a:prstGeom>
            <a:noFill/>
          </p:spPr>
        </p:pic>
        <p:pic>
          <p:nvPicPr>
            <p:cNvPr id="5" name="Picture 4" descr="C:\Users\ryanha.000\AppData\Local\Microsoft\Windows\Temporary Internet Files\Content.IE5\3DR8BECI\MPj04393360000[1].jpg"/>
            <p:cNvPicPr>
              <a:picLocks noChangeAspect="1" noChangeArrowheads="1"/>
            </p:cNvPicPr>
            <p:nvPr/>
          </p:nvPicPr>
          <p:blipFill>
            <a:blip r:embed="rId4" cstate="print"/>
            <a:stretch>
              <a:fillRect/>
            </a:stretch>
          </p:blipFill>
          <p:spPr bwMode="auto">
            <a:xfrm>
              <a:off x="5644058" y="4023762"/>
              <a:ext cx="1305098" cy="739833"/>
            </a:xfrm>
            <a:prstGeom prst="rect">
              <a:avLst/>
            </a:prstGeom>
            <a:noFill/>
            <a:ln>
              <a:noFill/>
            </a:ln>
          </p:spPr>
        </p:pic>
      </p:grpSp>
      <p:sp>
        <p:nvSpPr>
          <p:cNvPr id="16" name="Right Arrow 15"/>
          <p:cNvSpPr/>
          <p:nvPr/>
        </p:nvSpPr>
        <p:spPr bwMode="auto">
          <a:xfrm>
            <a:off x="3260269" y="1796141"/>
            <a:ext cx="2356760" cy="158387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DWM Scales A at composition time</a:t>
            </a:r>
          </a:p>
        </p:txBody>
      </p:sp>
      <p:sp>
        <p:nvSpPr>
          <p:cNvPr id="17" name="TextBox 16"/>
          <p:cNvSpPr txBox="1"/>
          <p:nvPr/>
        </p:nvSpPr>
        <p:spPr>
          <a:xfrm>
            <a:off x="3245437" y="4282402"/>
            <a:ext cx="2879277" cy="1754326"/>
          </a:xfrm>
          <a:prstGeom prst="rect">
            <a:avLst/>
          </a:prstGeom>
          <a:noFill/>
          <a:ln w="15875">
            <a:solidFill>
              <a:schemeClr val="tx1"/>
            </a:solidFill>
          </a:ln>
        </p:spPr>
        <p:txBody>
          <a:bodyPr wrap="square" rtlCol="0">
            <a:spAutoFit/>
          </a:bodyPr>
          <a:lstStyle/>
          <a:p>
            <a:r>
              <a:rPr lang="en-US" dirty="0" smtClean="0">
                <a:effectLst>
                  <a:outerShdw blurRad="38100" dist="38100" dir="2700000" algn="tl">
                    <a:srgbClr val="000000">
                      <a:alpha val="43137"/>
                    </a:srgbClr>
                  </a:outerShdw>
                </a:effectLst>
                <a:latin typeface="Trebuchet MS" pitchFamily="34" charset="0"/>
              </a:rPr>
              <a:t>System metrics for A are in a 96-DPI virtualized space.</a:t>
            </a:r>
          </a:p>
          <a:p>
            <a:endParaRPr lang="en-US" dirty="0" smtClean="0">
              <a:solidFill>
                <a:schemeClr val="tx1"/>
              </a:solidFill>
              <a:effectLst>
                <a:outerShdw blurRad="38100" dist="38100" dir="2700000" algn="tl">
                  <a:srgbClr val="000000">
                    <a:alpha val="43137"/>
                  </a:srgbClr>
                </a:outerShdw>
              </a:effectLst>
              <a:latin typeface="Trebuchet MS" pitchFamily="34" charset="0"/>
            </a:endParaRPr>
          </a:p>
          <a:p>
            <a:r>
              <a:rPr lang="en-US" dirty="0" smtClean="0">
                <a:effectLst>
                  <a:outerShdw blurRad="38100" dist="38100" dir="2700000" algn="tl">
                    <a:srgbClr val="000000">
                      <a:alpha val="43137"/>
                    </a:srgbClr>
                  </a:outerShdw>
                </a:effectLst>
                <a:latin typeface="Trebuchet MS" pitchFamily="34" charset="0"/>
              </a:rPr>
              <a:t>A is given a 96-DPI surface to render into (smaller).</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49158" name="Picture 6"/>
          <p:cNvPicPr>
            <a:picLocks noChangeAspect="1" noChangeArrowheads="1"/>
          </p:cNvPicPr>
          <p:nvPr/>
        </p:nvPicPr>
        <p:blipFill>
          <a:blip r:embed="rId5"/>
          <a:srcRect/>
          <a:stretch>
            <a:fillRect/>
          </a:stretch>
        </p:blipFill>
        <p:spPr bwMode="auto">
          <a:xfrm>
            <a:off x="738868" y="1307645"/>
            <a:ext cx="1285875" cy="1031017"/>
          </a:xfrm>
          <a:prstGeom prst="rect">
            <a:avLst/>
          </a:prstGeom>
          <a:noFill/>
          <a:ln w="9525">
            <a:noFill/>
            <a:miter lim="800000"/>
            <a:headEnd/>
            <a:tailEnd/>
          </a:ln>
          <a:effectLst/>
        </p:spPr>
      </p:pic>
      <p:pic>
        <p:nvPicPr>
          <p:cNvPr id="49159" name="Picture 7"/>
          <p:cNvPicPr>
            <a:picLocks noChangeAspect="1" noChangeArrowheads="1"/>
          </p:cNvPicPr>
          <p:nvPr/>
        </p:nvPicPr>
        <p:blipFill>
          <a:blip r:embed="rId6"/>
          <a:srcRect/>
          <a:stretch>
            <a:fillRect/>
          </a:stretch>
        </p:blipFill>
        <p:spPr bwMode="auto">
          <a:xfrm>
            <a:off x="7194096" y="1944461"/>
            <a:ext cx="1352550" cy="1543050"/>
          </a:xfrm>
          <a:prstGeom prst="rect">
            <a:avLst/>
          </a:prstGeom>
          <a:noFill/>
          <a:ln w="9525">
            <a:noFill/>
            <a:miter lim="800000"/>
            <a:headEnd/>
            <a:tailEnd/>
          </a:ln>
          <a:effectLst/>
        </p:spPr>
      </p:pic>
      <p:pic>
        <p:nvPicPr>
          <p:cNvPr id="49161" name="Picture 9"/>
          <p:cNvPicPr>
            <a:picLocks noChangeAspect="1" noChangeArrowheads="1"/>
          </p:cNvPicPr>
          <p:nvPr/>
        </p:nvPicPr>
        <p:blipFill>
          <a:blip r:embed="rId7"/>
          <a:srcRect/>
          <a:stretch>
            <a:fillRect/>
          </a:stretch>
        </p:blipFill>
        <p:spPr bwMode="auto">
          <a:xfrm>
            <a:off x="722539" y="3880076"/>
            <a:ext cx="2118632" cy="1882086"/>
          </a:xfrm>
          <a:prstGeom prst="rect">
            <a:avLst/>
          </a:prstGeom>
          <a:noFill/>
          <a:ln w="9525">
            <a:noFill/>
            <a:miter lim="800000"/>
            <a:headEnd/>
            <a:tailEnd/>
          </a:ln>
          <a:effectLst/>
        </p:spPr>
      </p:pic>
      <p:pic>
        <p:nvPicPr>
          <p:cNvPr id="22" name="Picture 6"/>
          <p:cNvPicPr>
            <a:picLocks noChangeAspect="1" noChangeArrowheads="1"/>
          </p:cNvPicPr>
          <p:nvPr/>
        </p:nvPicPr>
        <p:blipFill>
          <a:blip r:embed="rId5"/>
          <a:srcRect/>
          <a:stretch>
            <a:fillRect/>
          </a:stretch>
        </p:blipFill>
        <p:spPr bwMode="auto">
          <a:xfrm>
            <a:off x="5866040" y="1813831"/>
            <a:ext cx="2114550" cy="1695450"/>
          </a:xfrm>
          <a:prstGeom prst="rect">
            <a:avLst/>
          </a:prstGeom>
          <a:noFill/>
          <a:ln w="9525">
            <a:noFill/>
            <a:miter lim="800000"/>
            <a:headEnd/>
            <a:tailEnd/>
          </a:ln>
          <a:effectLst/>
        </p:spPr>
      </p:pic>
      <p:sp>
        <p:nvSpPr>
          <p:cNvPr id="18" name="TextBox 17"/>
          <p:cNvSpPr txBox="1"/>
          <p:nvPr/>
        </p:nvSpPr>
        <p:spPr>
          <a:xfrm>
            <a:off x="827314" y="5753099"/>
            <a:ext cx="2971800"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B is DPI-Aware</a:t>
            </a:r>
          </a:p>
        </p:txBody>
      </p:sp>
      <p:sp>
        <p:nvSpPr>
          <p:cNvPr id="19" name="TextBox 18"/>
          <p:cNvSpPr txBox="1"/>
          <p:nvPr/>
        </p:nvSpPr>
        <p:spPr>
          <a:xfrm>
            <a:off x="615040" y="2411183"/>
            <a:ext cx="2362201" cy="830997"/>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A is not DPI Aware, and renders in a 96-DPI virtualized context</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43198"/>
          </a:xfrm>
        </p:spPr>
        <p:txBody>
          <a:bodyPr/>
          <a:lstStyle/>
          <a:p>
            <a:r>
              <a:rPr lang="en-US" sz="3200" dirty="0" smtClean="0"/>
              <a:t>Automatic Scaling is a stopgap, not a solution</a:t>
            </a:r>
            <a:endParaRPr lang="en-US" sz="3200" dirty="0"/>
          </a:p>
        </p:txBody>
      </p:sp>
      <p:sp>
        <p:nvSpPr>
          <p:cNvPr id="3" name="Content Placeholder 2"/>
          <p:cNvSpPr>
            <a:spLocks noGrp="1"/>
          </p:cNvSpPr>
          <p:nvPr>
            <p:ph idx="1"/>
          </p:nvPr>
        </p:nvSpPr>
        <p:spPr>
          <a:xfrm>
            <a:off x="319526" y="973030"/>
            <a:ext cx="8380412" cy="3499420"/>
          </a:xfrm>
        </p:spPr>
        <p:txBody>
          <a:bodyPr/>
          <a:lstStyle/>
          <a:p>
            <a:pPr marL="231775" indent="-231775"/>
            <a:r>
              <a:rPr lang="en-US" sz="2400" dirty="0" smtClean="0"/>
              <a:t>Automatic scaling introduces blurriness in the app window</a:t>
            </a:r>
          </a:p>
          <a:p>
            <a:pPr marL="231775" indent="-231775"/>
            <a:r>
              <a:rPr lang="en-US" sz="2400" dirty="0" smtClean="0"/>
              <a:t>Some cross-app input operations fail due to </a:t>
            </a:r>
            <a:r>
              <a:rPr lang="en-US" sz="2400" dirty="0" err="1" smtClean="0"/>
              <a:t>mis</a:t>
            </a:r>
            <a:r>
              <a:rPr lang="en-US" sz="2400" dirty="0" smtClean="0"/>
              <a:t>-matched coordinate spaces</a:t>
            </a:r>
          </a:p>
          <a:p>
            <a:pPr marL="231775" indent="-231775"/>
            <a:r>
              <a:rPr lang="en-US" sz="2400" dirty="0" smtClean="0"/>
              <a:t>Some APIs are not virtualized and result in visual artifacts.</a:t>
            </a:r>
          </a:p>
          <a:p>
            <a:pPr marL="231775" indent="-231775"/>
            <a:endParaRPr lang="en-US" sz="2400" dirty="0" smtClean="0"/>
          </a:p>
          <a:p>
            <a:pPr marL="231775" indent="-231775"/>
            <a:r>
              <a:rPr lang="en-US" sz="2400" dirty="0" smtClean="0"/>
              <a:t>Only applies to apps which do not declared  as DPI aware</a:t>
            </a:r>
          </a:p>
          <a:p>
            <a:pPr marL="231775" indent="-231775"/>
            <a:r>
              <a:rPr lang="en-US" sz="2400" dirty="0" smtClean="0"/>
              <a:t>By default, only enabled for DPI settings of &gt;= 144</a:t>
            </a:r>
          </a:p>
          <a:p>
            <a:pPr marL="231775" indent="-231775"/>
            <a:endParaRPr lang="en-US" sz="1800" dirty="0" smtClean="0"/>
          </a:p>
        </p:txBody>
      </p:sp>
      <p:sp>
        <p:nvSpPr>
          <p:cNvPr id="4" name="Rectangle 3"/>
          <p:cNvSpPr/>
          <p:nvPr/>
        </p:nvSpPr>
        <p:spPr>
          <a:xfrm>
            <a:off x="424542" y="4588801"/>
            <a:ext cx="8382001" cy="707886"/>
          </a:xfrm>
          <a:prstGeom prst="rect">
            <a:avLst/>
          </a:prstGeom>
          <a:ln w="19050">
            <a:solidFill>
              <a:schemeClr val="tx1"/>
            </a:solidFill>
          </a:ln>
        </p:spPr>
        <p:txBody>
          <a:bodyPr wrap="square">
            <a:spAutoFit/>
          </a:bodyPr>
          <a:lstStyle/>
          <a:p>
            <a:pPr>
              <a:buNone/>
            </a:pPr>
            <a:r>
              <a:rPr lang="en-US" sz="2000" dirty="0" smtClean="0">
                <a:latin typeface="Trebuchet MS" pitchFamily="34" charset="0"/>
              </a:rPr>
              <a:t>Automatic scaling is an app </a:t>
            </a:r>
            <a:r>
              <a:rPr lang="en-US" sz="2000" dirty="0" err="1" smtClean="0">
                <a:latin typeface="Trebuchet MS" pitchFamily="34" charset="0"/>
              </a:rPr>
              <a:t>compat</a:t>
            </a:r>
            <a:r>
              <a:rPr lang="en-US" sz="2000" dirty="0" smtClean="0">
                <a:latin typeface="Trebuchet MS" pitchFamily="34" charset="0"/>
              </a:rPr>
              <a:t> feature to ease the transition while the ISV ecosystem catches up to the hardware display capabilities.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DPI Virtualization Compatibility</a:t>
            </a:r>
            <a:endParaRPr lang="en-US" dirty="0"/>
          </a:p>
        </p:txBody>
      </p:sp>
      <p:pic>
        <p:nvPicPr>
          <p:cNvPr id="1026" name="Picture 2"/>
          <p:cNvPicPr>
            <a:picLocks noChangeAspect="1" noChangeArrowheads="1"/>
          </p:cNvPicPr>
          <p:nvPr/>
        </p:nvPicPr>
        <p:blipFill>
          <a:blip r:embed="rId3"/>
          <a:srcRect/>
          <a:stretch>
            <a:fillRect/>
          </a:stretch>
        </p:blipFill>
        <p:spPr bwMode="auto">
          <a:xfrm>
            <a:off x="5491843" y="1161823"/>
            <a:ext cx="3276600" cy="448951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TextBox 4"/>
          <p:cNvSpPr txBox="1"/>
          <p:nvPr/>
        </p:nvSpPr>
        <p:spPr>
          <a:xfrm>
            <a:off x="391885" y="1210582"/>
            <a:ext cx="4833257" cy="2062103"/>
          </a:xfrm>
          <a:prstGeom prst="rect">
            <a:avLst/>
          </a:prstGeom>
          <a:noFill/>
          <a:ln w="19050">
            <a:solidFill>
              <a:schemeClr val="tx1"/>
            </a:solidFill>
          </a:ln>
        </p:spPr>
        <p:txBody>
          <a:bodyPr wrap="square" rtlCol="0">
            <a:spAutoFit/>
          </a:bodyPr>
          <a:lstStyle/>
          <a:p>
            <a:r>
              <a:rPr lang="en-US" sz="1600" dirty="0" smtClean="0">
                <a:latin typeface="Trebuchet MS" pitchFamily="34" charset="0"/>
              </a:rPr>
              <a:t>Can be disabled per-application by right-clicking the app and selecting Properties -&gt; compatibility.</a:t>
            </a:r>
          </a:p>
          <a:p>
            <a:endParaRPr lang="en-US" sz="1600" dirty="0" smtClean="0">
              <a:latin typeface="Trebuchet MS" pitchFamily="34" charset="0"/>
            </a:endParaRPr>
          </a:p>
          <a:p>
            <a:r>
              <a:rPr lang="en-US" sz="1600" dirty="0" smtClean="0">
                <a:latin typeface="Trebuchet MS" pitchFamily="34" charset="0"/>
              </a:rPr>
              <a:t>Note that DPI virtualization is only on by default if the DPI is set to 144 or greater.</a:t>
            </a:r>
          </a:p>
          <a:p>
            <a:endParaRPr lang="en-US" sz="1600" dirty="0" smtClean="0">
              <a:latin typeface="Trebuchet MS" pitchFamily="34" charset="0"/>
            </a:endParaRPr>
          </a:p>
          <a:p>
            <a:r>
              <a:rPr lang="en-US" sz="1600" dirty="0" smtClean="0">
                <a:latin typeface="Trebuchet MS" pitchFamily="34" charset="0"/>
              </a:rPr>
              <a:t>This can also be disabled globally via the “custom DPI” dialog (below).</a:t>
            </a:r>
            <a:endParaRPr lang="en-US" sz="1600" dirty="0">
              <a:latin typeface="Trebuchet MS" pitchFamily="34" charset="0"/>
            </a:endParaRPr>
          </a:p>
        </p:txBody>
      </p:sp>
      <p:pic>
        <p:nvPicPr>
          <p:cNvPr id="21506" name="Picture 2"/>
          <p:cNvPicPr>
            <a:picLocks noChangeAspect="1" noChangeArrowheads="1"/>
          </p:cNvPicPr>
          <p:nvPr/>
        </p:nvPicPr>
        <p:blipFill>
          <a:blip r:embed="rId4"/>
          <a:srcRect/>
          <a:stretch>
            <a:fillRect/>
          </a:stretch>
        </p:blipFill>
        <p:spPr bwMode="auto">
          <a:xfrm>
            <a:off x="1034249" y="3679372"/>
            <a:ext cx="3428896" cy="24008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DPI Features By OS</a:t>
            </a:r>
            <a:endParaRPr lang="en-US" dirty="0"/>
          </a:p>
        </p:txBody>
      </p:sp>
      <p:graphicFrame>
        <p:nvGraphicFramePr>
          <p:cNvPr id="5" name="Table 4"/>
          <p:cNvGraphicFramePr>
            <a:graphicFrameLocks noGrp="1"/>
          </p:cNvGraphicFramePr>
          <p:nvPr/>
        </p:nvGraphicFramePr>
        <p:xfrm>
          <a:off x="362611" y="925165"/>
          <a:ext cx="8308427" cy="5274015"/>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3167588"/>
                <a:gridCol w="1063556"/>
                <a:gridCol w="4077283"/>
              </a:tblGrid>
              <a:tr h="301785">
                <a:tc>
                  <a:txBody>
                    <a:bodyPr/>
                    <a:lstStyle/>
                    <a:p>
                      <a:r>
                        <a:rPr lang="en-US" dirty="0" smtClean="0"/>
                        <a:t>Feature</a:t>
                      </a:r>
                      <a:endParaRPr lang="en-US" dirty="0"/>
                    </a:p>
                  </a:txBody>
                  <a:tcPr/>
                </a:tc>
                <a:tc>
                  <a:txBody>
                    <a:bodyPr/>
                    <a:lstStyle/>
                    <a:p>
                      <a:r>
                        <a:rPr lang="en-US" dirty="0" smtClean="0"/>
                        <a:t>OS</a:t>
                      </a:r>
                      <a:endParaRPr lang="en-US" dirty="0"/>
                    </a:p>
                  </a:txBody>
                  <a:tcPr/>
                </a:tc>
                <a:tc>
                  <a:txBody>
                    <a:bodyPr/>
                    <a:lstStyle/>
                    <a:p>
                      <a:r>
                        <a:rPr lang="en-US" sz="1400" dirty="0" smtClean="0"/>
                        <a:t>Comment</a:t>
                      </a:r>
                      <a:endParaRPr lang="en-US" sz="1400" dirty="0"/>
                    </a:p>
                  </a:txBody>
                  <a:tcPr/>
                </a:tc>
              </a:tr>
              <a:tr h="603570">
                <a:tc>
                  <a:txBody>
                    <a:bodyPr/>
                    <a:lstStyle/>
                    <a:p>
                      <a:r>
                        <a:rPr lang="en-US" sz="1400" dirty="0" smtClean="0"/>
                        <a:t>UI for Users to</a:t>
                      </a:r>
                      <a:r>
                        <a:rPr lang="en-US" sz="1400" baseline="0" dirty="0" smtClean="0"/>
                        <a:t> Configure DPI</a:t>
                      </a:r>
                      <a:endParaRPr lang="en-US" sz="1400" b="1" dirty="0">
                        <a:latin typeface="+mj-lt"/>
                      </a:endParaRPr>
                    </a:p>
                  </a:txBody>
                  <a:tcPr/>
                </a:tc>
                <a:tc>
                  <a:txBody>
                    <a:bodyPr/>
                    <a:lstStyle/>
                    <a:p>
                      <a:r>
                        <a:rPr lang="en-US" sz="900" dirty="0" smtClean="0"/>
                        <a:t>Windows 2000 Windows  XP</a:t>
                      </a:r>
                    </a:p>
                    <a:p>
                      <a:r>
                        <a:rPr lang="en-US" sz="900" baseline="0" dirty="0" smtClean="0"/>
                        <a:t>Windows Vista</a:t>
                      </a:r>
                    </a:p>
                    <a:p>
                      <a:r>
                        <a:rPr lang="en-US" sz="900" baseline="0" dirty="0" smtClean="0"/>
                        <a:t>Windows 7</a:t>
                      </a:r>
                      <a:endParaRPr lang="en-US" sz="900" dirty="0">
                        <a:latin typeface="+mj-lt"/>
                      </a:endParaRPr>
                    </a:p>
                  </a:txBody>
                  <a:tcPr/>
                </a:tc>
                <a:tc>
                  <a:txBody>
                    <a:bodyPr/>
                    <a:lstStyle/>
                    <a:p>
                      <a:r>
                        <a:rPr lang="en-US" sz="1100" dirty="0" smtClean="0"/>
                        <a:t>UI has consistently become</a:t>
                      </a:r>
                      <a:r>
                        <a:rPr lang="en-US" sz="1100" baseline="0" dirty="0" smtClean="0"/>
                        <a:t> more “promoted” and in Windows 7 it is on the default display CPL hub page.</a:t>
                      </a:r>
                      <a:endParaRPr lang="en-US" sz="1100" dirty="0">
                        <a:latin typeface="+mj-lt"/>
                      </a:endParaRPr>
                    </a:p>
                  </a:txBody>
                  <a:tcPr/>
                </a:tc>
              </a:tr>
              <a:tr h="603570">
                <a:tc>
                  <a:txBody>
                    <a:bodyPr/>
                    <a:lstStyle/>
                    <a:p>
                      <a:r>
                        <a:rPr lang="en-US" sz="1200" dirty="0" smtClean="0"/>
                        <a:t>DPI Aware Win32 APIs (</a:t>
                      </a:r>
                      <a:r>
                        <a:rPr lang="en-US" sz="1200" dirty="0" err="1" smtClean="0"/>
                        <a:t>GetDeviceCaps</a:t>
                      </a:r>
                      <a:r>
                        <a:rPr lang="en-US" sz="1200" dirty="0" smtClean="0"/>
                        <a:t>,</a:t>
                      </a:r>
                      <a:r>
                        <a:rPr lang="en-US" sz="1200" baseline="0" dirty="0" smtClean="0"/>
                        <a:t> DEFAULT_GUI_FONT, </a:t>
                      </a:r>
                      <a:r>
                        <a:rPr lang="en-US" sz="1200" baseline="0" dirty="0" err="1" smtClean="0"/>
                        <a:t>GetSystemMetrics</a:t>
                      </a:r>
                      <a:r>
                        <a:rPr lang="en-US" sz="1200" baseline="0" dirty="0" smtClean="0"/>
                        <a:t>), etc.</a:t>
                      </a:r>
                      <a:endParaRPr lang="en-US" sz="12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smtClean="0">
                          <a:ln>
                            <a:noFill/>
                          </a:ln>
                          <a:effectLst/>
                          <a:uLnTx/>
                          <a:uFillTx/>
                        </a:rPr>
                        <a:t>Windows 2000 Windows  XP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smtClean="0">
                          <a:ln>
                            <a:noFill/>
                          </a:ln>
                          <a:effectLst/>
                          <a:uLnTx/>
                          <a:uFillTx/>
                        </a:rPr>
                        <a:t>Windows Vista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smtClean="0">
                          <a:ln>
                            <a:noFill/>
                          </a:ln>
                          <a:effectLst/>
                          <a:uLnTx/>
                          <a:uFillTx/>
                        </a:rPr>
                        <a:t>Windows 7</a:t>
                      </a:r>
                      <a:endParaRPr lang="en-US" sz="900" dirty="0">
                        <a:latin typeface="+mj-lt"/>
                      </a:endParaRPr>
                    </a:p>
                  </a:txBody>
                  <a:tcPr/>
                </a:tc>
                <a:tc>
                  <a:txBody>
                    <a:bodyPr/>
                    <a:lstStyle/>
                    <a:p>
                      <a:r>
                        <a:rPr lang="en-US" sz="1100" dirty="0" smtClean="0"/>
                        <a:t>These APIs</a:t>
                      </a:r>
                      <a:r>
                        <a:rPr lang="en-US" sz="1100" baseline="0" dirty="0" smtClean="0"/>
                        <a:t> have been available since Windows 2000 &amp; Windows 95 (used to be accessed through large fonts setting)</a:t>
                      </a:r>
                      <a:endParaRPr lang="en-US" sz="1100" dirty="0">
                        <a:latin typeface="+mj-lt"/>
                      </a:endParaRPr>
                    </a:p>
                  </a:txBody>
                  <a:tcPr/>
                </a:tc>
              </a:tr>
              <a:tr h="528235">
                <a:tc>
                  <a:txBody>
                    <a:bodyPr/>
                    <a:lstStyle/>
                    <a:p>
                      <a:r>
                        <a:rPr lang="en-US" sz="1400" dirty="0" smtClean="0"/>
                        <a:t>DPI Virtualization</a:t>
                      </a:r>
                      <a:r>
                        <a:rPr lang="en-US" sz="1400" baseline="0" dirty="0" smtClean="0"/>
                        <a:t> for non-DPI aware applications</a:t>
                      </a:r>
                      <a:endParaRPr lang="en-US" sz="1400" b="1" dirty="0">
                        <a:latin typeface="+mj-lt"/>
                      </a:endParaRPr>
                    </a:p>
                  </a:txBody>
                  <a:tcPr/>
                </a:tc>
                <a:tc>
                  <a:txBody>
                    <a:bodyPr/>
                    <a:lstStyle/>
                    <a:p>
                      <a:r>
                        <a:rPr kumimoji="0" lang="en-US" sz="900" kern="1200" baseline="0" dirty="0" smtClean="0"/>
                        <a:t>Windows Vista</a:t>
                      </a:r>
                    </a:p>
                    <a:p>
                      <a:r>
                        <a:rPr kumimoji="0" lang="en-US" sz="900" kern="1200" baseline="0" dirty="0" smtClean="0"/>
                        <a:t>Windows 7</a:t>
                      </a:r>
                      <a:endParaRPr kumimoji="0" lang="en-US" sz="900" kern="1200" baseline="0" dirty="0">
                        <a:solidFill>
                          <a:schemeClr val="dk1"/>
                        </a:solidFill>
                        <a:latin typeface="+mj-lt"/>
                        <a:ea typeface="+mn-ea"/>
                        <a:cs typeface="+mn-cs"/>
                      </a:endParaRPr>
                    </a:p>
                  </a:txBody>
                  <a:tcPr/>
                </a:tc>
                <a:tc>
                  <a:txBody>
                    <a:bodyPr/>
                    <a:lstStyle/>
                    <a:p>
                      <a:r>
                        <a:rPr lang="en-US" sz="1100" dirty="0" smtClean="0"/>
                        <a:t>Apps which are not DPI aware get virtualized</a:t>
                      </a:r>
                      <a:r>
                        <a:rPr lang="en-US" sz="1100" baseline="0" dirty="0" smtClean="0"/>
                        <a:t> Win32 APIs and DWM scales the application up.</a:t>
                      </a:r>
                      <a:endParaRPr lang="en-US" sz="1100" dirty="0">
                        <a:latin typeface="+mj-lt"/>
                      </a:endParaRPr>
                    </a:p>
                  </a:txBody>
                  <a:tcPr/>
                </a:tc>
              </a:tr>
              <a:tr h="560458">
                <a:tc>
                  <a:txBody>
                    <a:bodyPr/>
                    <a:lstStyle/>
                    <a:p>
                      <a:r>
                        <a:rPr lang="en-US" sz="1400" dirty="0" smtClean="0"/>
                        <a:t>API &amp; Manifest so app can declare </a:t>
                      </a:r>
                      <a:r>
                        <a:rPr lang="en-US" sz="1400" baseline="0" dirty="0" smtClean="0"/>
                        <a:t>DPI Awareness</a:t>
                      </a:r>
                      <a:endParaRPr lang="en-US" sz="1400" b="1" dirty="0">
                        <a:latin typeface="+mj-lt"/>
                      </a:endParaRPr>
                    </a:p>
                  </a:txBody>
                  <a:tcPr/>
                </a:tc>
                <a:tc>
                  <a:txBody>
                    <a:bodyPr/>
                    <a:lstStyle/>
                    <a:p>
                      <a:r>
                        <a:rPr kumimoji="0" lang="en-US" sz="900" kern="1200" baseline="0" dirty="0" smtClean="0"/>
                        <a:t>Windows Vista</a:t>
                      </a:r>
                    </a:p>
                    <a:p>
                      <a:r>
                        <a:rPr kumimoji="0" lang="en-US" sz="900" kern="1200" baseline="0" dirty="0" smtClean="0"/>
                        <a:t>Windows 7</a:t>
                      </a:r>
                      <a:endParaRPr kumimoji="0" lang="en-US" sz="900" kern="1200" baseline="0" dirty="0">
                        <a:solidFill>
                          <a:schemeClr val="dk1"/>
                        </a:solidFill>
                        <a:latin typeface="+mj-lt"/>
                        <a:ea typeface="+mn-ea"/>
                        <a:cs typeface="+mn-cs"/>
                      </a:endParaRPr>
                    </a:p>
                  </a:txBody>
                  <a:tcPr/>
                </a:tc>
                <a:tc>
                  <a:txBody>
                    <a:bodyPr/>
                    <a:lstStyle/>
                    <a:p>
                      <a:r>
                        <a:rPr lang="en-US" sz="1100" dirty="0" smtClean="0"/>
                        <a:t>Windows Vista introduced</a:t>
                      </a:r>
                      <a:r>
                        <a:rPr lang="en-US" sz="1100" baseline="0" dirty="0" smtClean="0"/>
                        <a:t> DPI Virtualization to ease app </a:t>
                      </a:r>
                      <a:r>
                        <a:rPr lang="en-US" sz="1100" baseline="0" dirty="0" err="1" smtClean="0"/>
                        <a:t>compat</a:t>
                      </a:r>
                      <a:r>
                        <a:rPr lang="en-US" sz="1100" baseline="0" dirty="0" smtClean="0"/>
                        <a:t> issues.  Apps which declare themselves DPI aware opt out of this.</a:t>
                      </a:r>
                      <a:endParaRPr lang="en-US" sz="1100" dirty="0">
                        <a:latin typeface="+mj-lt"/>
                      </a:endParaRPr>
                    </a:p>
                  </a:txBody>
                  <a:tcPr/>
                </a:tc>
              </a:tr>
              <a:tr h="488605">
                <a:tc>
                  <a:txBody>
                    <a:bodyPr/>
                    <a:lstStyle/>
                    <a:p>
                      <a:r>
                        <a:rPr lang="en-US" sz="1400" dirty="0" smtClean="0"/>
                        <a:t>Global setting to disable DPI Virtualization</a:t>
                      </a:r>
                      <a:endParaRPr lang="en-US" sz="1400" b="1" dirty="0">
                        <a:latin typeface="+mj-lt"/>
                      </a:endParaRPr>
                    </a:p>
                  </a:txBody>
                  <a:tcPr/>
                </a:tc>
                <a:tc>
                  <a:txBody>
                    <a:bodyPr/>
                    <a:lstStyle/>
                    <a:p>
                      <a:r>
                        <a:rPr kumimoji="0" lang="en-US" sz="900" kern="1200" baseline="0" dirty="0" smtClean="0"/>
                        <a:t>Windows Vista</a:t>
                      </a:r>
                    </a:p>
                    <a:p>
                      <a:r>
                        <a:rPr kumimoji="0" lang="en-US" sz="900" kern="1200" baseline="0" dirty="0" smtClean="0"/>
                        <a:t>Windows 7</a:t>
                      </a:r>
                      <a:endParaRPr kumimoji="0" lang="en-US" sz="900" kern="1200" baseline="0" dirty="0">
                        <a:solidFill>
                          <a:schemeClr val="dk1"/>
                        </a:solidFill>
                        <a:latin typeface="+mj-lt"/>
                        <a:ea typeface="+mn-ea"/>
                        <a:cs typeface="+mn-cs"/>
                      </a:endParaRPr>
                    </a:p>
                  </a:txBody>
                  <a:tcPr/>
                </a:tc>
                <a:tc rowSpan="2">
                  <a:txBody>
                    <a:bodyPr/>
                    <a:lstStyle/>
                    <a:p>
                      <a:r>
                        <a:rPr lang="en-US" sz="1100" dirty="0" smtClean="0"/>
                        <a:t>Some apps have compatibility problems with the DPI virtualization</a:t>
                      </a:r>
                      <a:r>
                        <a:rPr lang="en-US" sz="1100" baseline="0" dirty="0" smtClean="0"/>
                        <a:t> because they assume logical coordinates are the same as physical coordinates, or because they use a combination of virtualized &amp; non-virtualized system metrics. </a:t>
                      </a:r>
                      <a:r>
                        <a:rPr lang="en-US" sz="1100" dirty="0" smtClean="0"/>
                        <a:t>Examples of this are drag-n-drop,</a:t>
                      </a:r>
                      <a:r>
                        <a:rPr lang="en-US" sz="1100" baseline="0" dirty="0" smtClean="0"/>
                        <a:t> full screen DX applications</a:t>
                      </a:r>
                      <a:endParaRPr lang="en-US" sz="1100" dirty="0">
                        <a:latin typeface="+mj-lt"/>
                      </a:endParaRPr>
                    </a:p>
                  </a:txBody>
                  <a:tcPr/>
                </a:tc>
              </a:tr>
              <a:tr h="496271">
                <a:tc>
                  <a:txBody>
                    <a:bodyPr/>
                    <a:lstStyle/>
                    <a:p>
                      <a:r>
                        <a:rPr lang="en-US" sz="1400" dirty="0" smtClean="0"/>
                        <a:t>Per-application</a:t>
                      </a:r>
                      <a:r>
                        <a:rPr lang="en-US" sz="1400" baseline="0" dirty="0" smtClean="0"/>
                        <a:t> compatibility mode setting to opt out of DPI Virtualization</a:t>
                      </a:r>
                      <a:endParaRPr lang="en-US" sz="1400" b="1" dirty="0">
                        <a:latin typeface="+mj-lt"/>
                      </a:endParaRPr>
                    </a:p>
                  </a:txBody>
                  <a:tcPr/>
                </a:tc>
                <a:tc>
                  <a:txBody>
                    <a:bodyPr/>
                    <a:lstStyle/>
                    <a:p>
                      <a:r>
                        <a:rPr kumimoji="0" lang="en-US" sz="900" kern="1200" baseline="0" dirty="0" smtClean="0"/>
                        <a:t>Windows Vista</a:t>
                      </a:r>
                    </a:p>
                    <a:p>
                      <a:r>
                        <a:rPr kumimoji="0" lang="en-US" sz="900" kern="1200" baseline="0" dirty="0" smtClean="0"/>
                        <a:t>Windows 7</a:t>
                      </a:r>
                      <a:endParaRPr kumimoji="0" lang="en-US" sz="900" kern="1200" baseline="0" dirty="0">
                        <a:solidFill>
                          <a:schemeClr val="dk1"/>
                        </a:solidFill>
                        <a:latin typeface="+mj-lt"/>
                        <a:ea typeface="+mn-ea"/>
                        <a:cs typeface="+mn-cs"/>
                      </a:endParaRPr>
                    </a:p>
                  </a:txBody>
                  <a:tcPr/>
                </a:tc>
                <a:tc vMerge="1">
                  <a:txBody>
                    <a:bodyPr/>
                    <a:lstStyle/>
                    <a:p>
                      <a:endParaRPr lang="en-US" sz="1400" dirty="0"/>
                    </a:p>
                  </a:txBody>
                  <a:tcPr/>
                </a:tc>
              </a:tr>
              <a:tr h="496271">
                <a:tc>
                  <a:txBody>
                    <a:bodyPr/>
                    <a:lstStyle/>
                    <a:p>
                      <a:r>
                        <a:rPr lang="en-US" sz="1400" dirty="0" smtClean="0"/>
                        <a:t>IE8 has Native Support for High DPI</a:t>
                      </a:r>
                      <a:endParaRPr lang="en-US" sz="1400" b="1" dirty="0">
                        <a:latin typeface="+mj-lt"/>
                      </a:endParaRPr>
                    </a:p>
                  </a:txBody>
                  <a:tcPr/>
                </a:tc>
                <a:tc>
                  <a:txBody>
                    <a:bodyPr/>
                    <a:lstStyle/>
                    <a:p>
                      <a:r>
                        <a:rPr kumimoji="0" lang="en-US" sz="900" kern="1200" baseline="0" dirty="0" smtClean="0"/>
                        <a:t>Windows  XP</a:t>
                      </a:r>
                    </a:p>
                    <a:p>
                      <a:r>
                        <a:rPr kumimoji="0" lang="en-US" sz="900" kern="1200" baseline="0" dirty="0" smtClean="0"/>
                        <a:t>Windows Vista</a:t>
                      </a:r>
                    </a:p>
                    <a:p>
                      <a:r>
                        <a:rPr kumimoji="0" lang="en-US" sz="900" kern="1200" baseline="0" dirty="0" smtClean="0"/>
                        <a:t>Windows 7</a:t>
                      </a:r>
                      <a:endParaRPr kumimoji="0" lang="en-US" sz="900" kern="1200" baseline="0" dirty="0">
                        <a:solidFill>
                          <a:schemeClr val="dk1"/>
                        </a:solidFill>
                        <a:latin typeface="+mj-lt"/>
                        <a:ea typeface="+mn-ea"/>
                        <a:cs typeface="+mn-cs"/>
                      </a:endParaRPr>
                    </a:p>
                  </a:txBody>
                  <a:tcPr/>
                </a:tc>
                <a:tc>
                  <a:txBody>
                    <a:bodyPr/>
                    <a:lstStyle/>
                    <a:p>
                      <a:r>
                        <a:rPr lang="en-US" sz="1100" dirty="0" smtClean="0"/>
                        <a:t>Ships</a:t>
                      </a:r>
                      <a:r>
                        <a:rPr lang="en-US" sz="1100" baseline="0" dirty="0" smtClean="0"/>
                        <a:t> on Windows 7, and will be available down level to Windows XP</a:t>
                      </a:r>
                      <a:endParaRPr lang="en-US" sz="1100" dirty="0">
                        <a:latin typeface="+mj-lt"/>
                      </a:endParaRPr>
                    </a:p>
                  </a:txBody>
                  <a:tcPr/>
                </a:tc>
              </a:tr>
              <a:tr h="402380">
                <a:tc>
                  <a:txBody>
                    <a:bodyPr/>
                    <a:lstStyle/>
                    <a:p>
                      <a:r>
                        <a:rPr lang="en-US" sz="1400" b="0" dirty="0" smtClean="0">
                          <a:latin typeface="+mj-lt"/>
                        </a:rPr>
                        <a:t>Automatic configuration of DPI</a:t>
                      </a:r>
                      <a:endParaRPr lang="en-US" sz="1400" b="0" dirty="0">
                        <a:latin typeface="+mj-lt"/>
                      </a:endParaRPr>
                    </a:p>
                  </a:txBody>
                  <a:tcPr/>
                </a:tc>
                <a:tc>
                  <a:txBody>
                    <a:bodyPr/>
                    <a:lstStyle/>
                    <a:p>
                      <a:r>
                        <a:rPr kumimoji="0" lang="en-US" sz="900" kern="1200" baseline="0" dirty="0" smtClean="0">
                          <a:solidFill>
                            <a:schemeClr val="dk1"/>
                          </a:solidFill>
                          <a:latin typeface="+mj-lt"/>
                          <a:ea typeface="+mn-ea"/>
                          <a:cs typeface="+mn-cs"/>
                        </a:rPr>
                        <a:t>Windows7</a:t>
                      </a:r>
                      <a:endParaRPr kumimoji="0" lang="en-US" sz="900" kern="1200" baseline="0" dirty="0">
                        <a:solidFill>
                          <a:schemeClr val="dk1"/>
                        </a:solidFill>
                        <a:latin typeface="+mj-lt"/>
                        <a:ea typeface="+mn-ea"/>
                        <a:cs typeface="+mn-cs"/>
                      </a:endParaRPr>
                    </a:p>
                  </a:txBody>
                  <a:tcPr/>
                </a:tc>
                <a:tc>
                  <a:txBody>
                    <a:bodyPr/>
                    <a:lstStyle/>
                    <a:p>
                      <a:r>
                        <a:rPr lang="en-US" sz="1100" dirty="0" smtClean="0">
                          <a:latin typeface="+mj-lt"/>
                        </a:rPr>
                        <a:t>During Setup, we detect the EDID and</a:t>
                      </a:r>
                      <a:r>
                        <a:rPr lang="en-US" sz="1100" baseline="0" dirty="0" smtClean="0">
                          <a:latin typeface="+mj-lt"/>
                        </a:rPr>
                        <a:t> set the DPI accordingly</a:t>
                      </a:r>
                      <a:endParaRPr lang="en-US" sz="1100" dirty="0">
                        <a:latin typeface="+mj-lt"/>
                      </a:endParaRPr>
                    </a:p>
                  </a:txBody>
                  <a:tcPr/>
                </a:tc>
              </a:tr>
              <a:tr h="287414">
                <a:tc>
                  <a:txBody>
                    <a:bodyPr/>
                    <a:lstStyle/>
                    <a:p>
                      <a:r>
                        <a:rPr lang="en-US" sz="1400" dirty="0" smtClean="0"/>
                        <a:t>Per User DPI setting</a:t>
                      </a:r>
                      <a:endParaRPr lang="en-US" sz="1400" b="1" dirty="0">
                        <a:latin typeface="+mj-lt"/>
                      </a:endParaRPr>
                    </a:p>
                  </a:txBody>
                  <a:tcPr/>
                </a:tc>
                <a:tc>
                  <a:txBody>
                    <a:bodyPr/>
                    <a:lstStyle/>
                    <a:p>
                      <a:r>
                        <a:rPr kumimoji="0" lang="en-US" sz="900" kern="1200" baseline="0" dirty="0" smtClean="0"/>
                        <a:t>Windows 7</a:t>
                      </a:r>
                      <a:endParaRPr kumimoji="0" lang="en-US" sz="900" kern="1200" baseline="0" dirty="0">
                        <a:solidFill>
                          <a:schemeClr val="dk1"/>
                        </a:solidFill>
                        <a:latin typeface="+mj-lt"/>
                        <a:ea typeface="+mn-ea"/>
                        <a:cs typeface="+mn-cs"/>
                      </a:endParaRPr>
                    </a:p>
                  </a:txBody>
                  <a:tcPr/>
                </a:tc>
                <a:tc>
                  <a:txBody>
                    <a:bodyPr/>
                    <a:lstStyle/>
                    <a:p>
                      <a:r>
                        <a:rPr lang="en-US" sz="1100" dirty="0" smtClean="0"/>
                        <a:t>Previously this was a per-machine setting</a:t>
                      </a:r>
                      <a:endParaRPr lang="en-US" sz="1100" dirty="0">
                        <a:latin typeface="+mj-lt"/>
                      </a:endParaRPr>
                    </a:p>
                  </a:txBody>
                  <a:tcPr/>
                </a:tc>
              </a:tr>
              <a:tr h="297168">
                <a:tc>
                  <a:txBody>
                    <a:bodyPr/>
                    <a:lstStyle/>
                    <a:p>
                      <a:r>
                        <a:rPr lang="en-US" sz="1400" dirty="0" smtClean="0"/>
                        <a:t>Change DPI Without reboot</a:t>
                      </a:r>
                      <a:endParaRPr lang="en-US" sz="1400" b="1" dirty="0">
                        <a:latin typeface="+mj-lt"/>
                      </a:endParaRPr>
                    </a:p>
                  </a:txBody>
                  <a:tcPr/>
                </a:tc>
                <a:tc>
                  <a:txBody>
                    <a:bodyPr/>
                    <a:lstStyle/>
                    <a:p>
                      <a:r>
                        <a:rPr kumimoji="0" lang="en-US" sz="900" kern="1200" baseline="0" dirty="0" smtClean="0"/>
                        <a:t>Windows 7</a:t>
                      </a:r>
                      <a:endParaRPr kumimoji="0" lang="en-US" sz="900" kern="1200" baseline="0" dirty="0">
                        <a:solidFill>
                          <a:schemeClr val="dk1"/>
                        </a:solidFill>
                        <a:latin typeface="+mj-lt"/>
                        <a:ea typeface="+mn-ea"/>
                        <a:cs typeface="+mn-cs"/>
                      </a:endParaRPr>
                    </a:p>
                  </a:txBody>
                  <a:tcPr/>
                </a:tc>
                <a:tc>
                  <a:txBody>
                    <a:bodyPr/>
                    <a:lstStyle/>
                    <a:p>
                      <a:r>
                        <a:rPr lang="en-US" sz="1100" dirty="0" smtClean="0"/>
                        <a:t>Logoff/logon still required</a:t>
                      </a:r>
                      <a:endParaRPr lang="en-US" sz="1100" dirty="0">
                        <a:latin typeface="+mj-lt"/>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How Are We Encouraging Adoption?</a:t>
            </a:r>
            <a:endParaRPr lang="en-US" sz="4400" dirty="0"/>
          </a:p>
        </p:txBody>
      </p:sp>
      <p:sp>
        <p:nvSpPr>
          <p:cNvPr id="3" name="Content Placeholder 2"/>
          <p:cNvSpPr>
            <a:spLocks noGrp="1"/>
          </p:cNvSpPr>
          <p:nvPr>
            <p:ph idx="1"/>
          </p:nvPr>
        </p:nvSpPr>
        <p:spPr>
          <a:xfrm>
            <a:off x="382588" y="1414464"/>
            <a:ext cx="8380412" cy="2289858"/>
          </a:xfrm>
        </p:spPr>
        <p:txBody>
          <a:bodyPr/>
          <a:lstStyle/>
          <a:p>
            <a:pPr marL="457200" indent="-457200"/>
            <a:r>
              <a:rPr lang="en-US" sz="3200" dirty="0" smtClean="0"/>
              <a:t>Improvements in Shell and IE</a:t>
            </a:r>
          </a:p>
          <a:p>
            <a:pPr marL="457200" indent="-457200"/>
            <a:r>
              <a:rPr lang="en-US" sz="3200" dirty="0" smtClean="0"/>
              <a:t>Automatic configuration in OOBE</a:t>
            </a:r>
          </a:p>
          <a:p>
            <a:pPr marL="457200" indent="-457200"/>
            <a:r>
              <a:rPr lang="en-US" sz="3200" dirty="0" smtClean="0"/>
              <a:t>Promotion the Control Panel UI for DPI</a:t>
            </a:r>
          </a:p>
          <a:p>
            <a:pPr marL="457200" indent="-457200"/>
            <a:r>
              <a:rPr lang="en-US" sz="3200" dirty="0" smtClean="0"/>
              <a:t>Raising ecosystem awareness</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In Shell And IE</a:t>
            </a:r>
            <a:endParaRPr lang="en-US" dirty="0"/>
          </a:p>
        </p:txBody>
      </p:sp>
      <p:sp>
        <p:nvSpPr>
          <p:cNvPr id="3" name="Content Placeholder 2"/>
          <p:cNvSpPr>
            <a:spLocks noGrp="1"/>
          </p:cNvSpPr>
          <p:nvPr>
            <p:ph idx="1"/>
          </p:nvPr>
        </p:nvSpPr>
        <p:spPr>
          <a:xfrm>
            <a:off x="382588" y="1414464"/>
            <a:ext cx="8380412" cy="3736407"/>
          </a:xfrm>
        </p:spPr>
        <p:txBody>
          <a:bodyPr/>
          <a:lstStyle/>
          <a:p>
            <a:pPr marL="396875" indent="-396875"/>
            <a:r>
              <a:rPr lang="en-US" sz="2400" dirty="0" smtClean="0"/>
              <a:t>All 25 plus engineering teams test high DPI</a:t>
            </a:r>
          </a:p>
          <a:p>
            <a:pPr marL="396875" indent="-396875"/>
            <a:r>
              <a:rPr lang="en-US" sz="2400" dirty="0" smtClean="0"/>
              <a:t>&gt; 800 bugs were fixed in Windows 7 UI</a:t>
            </a:r>
          </a:p>
          <a:p>
            <a:pPr marL="396875" indent="-396875"/>
            <a:r>
              <a:rPr lang="en-US" sz="2400" dirty="0" smtClean="0"/>
              <a:t>&gt; 150 windows developers fixed high DPI bugs (!)</a:t>
            </a:r>
          </a:p>
          <a:p>
            <a:pPr marL="396875" indent="-396875"/>
            <a:r>
              <a:rPr lang="en-US" sz="2400" dirty="0" smtClean="0"/>
              <a:t>IE8 now has very good high DPI scaling</a:t>
            </a:r>
          </a:p>
          <a:p>
            <a:pPr marL="396875" indent="-396875"/>
            <a:r>
              <a:rPr lang="en-US" sz="2400" dirty="0" smtClean="0"/>
              <a:t>Discoverability:  DPI is now on the main Display CPL page</a:t>
            </a:r>
          </a:p>
          <a:p>
            <a:pPr marL="396875" indent="-396875"/>
            <a:r>
              <a:rPr lang="en-US" sz="2400" dirty="0" smtClean="0"/>
              <a:t>DPI is now a per-user setting</a:t>
            </a:r>
          </a:p>
          <a:p>
            <a:pPr marL="396875" indent="-396875"/>
            <a:r>
              <a:rPr lang="en-US" sz="2400" dirty="0" smtClean="0"/>
              <a:t>DPI can be changed w/o rebooting (logoff &amp; logon)</a:t>
            </a:r>
          </a:p>
          <a:p>
            <a:pPr marL="396875" indent="-396875"/>
            <a:r>
              <a:rPr lang="en-US" sz="2400" dirty="0" smtClean="0"/>
              <a:t>DPI is now auto-configured in OOBE based on EDID</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Layout, Clipping, And Font Issues With Websites</a:t>
            </a:r>
            <a:endParaRPr lang="en-US" dirty="0"/>
          </a:p>
        </p:txBody>
      </p:sp>
      <p:pic>
        <p:nvPicPr>
          <p:cNvPr id="3075" name="Picture 3"/>
          <p:cNvPicPr>
            <a:picLocks noChangeAspect="1" noChangeArrowheads="1"/>
          </p:cNvPicPr>
          <p:nvPr/>
        </p:nvPicPr>
        <p:blipFill>
          <a:blip r:embed="rId3"/>
          <a:srcRect/>
          <a:stretch>
            <a:fillRect/>
          </a:stretch>
        </p:blipFill>
        <p:spPr bwMode="auto">
          <a:xfrm>
            <a:off x="803041" y="1740845"/>
            <a:ext cx="7371193" cy="462842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652697" y="997238"/>
            <a:ext cx="7838607" cy="646331"/>
          </a:xfrm>
          <a:prstGeom prst="rect">
            <a:avLst/>
          </a:prstGeom>
          <a:noFill/>
          <a:ln w="19050">
            <a:solidFill>
              <a:schemeClr val="tx1"/>
            </a:solidFill>
          </a:ln>
        </p:spPr>
        <p:txBody>
          <a:bodyPr wrap="square" rtlCol="0">
            <a:spAutoFit/>
          </a:bodyPr>
          <a:lstStyle/>
          <a:p>
            <a:r>
              <a:rPr lang="en-US" dirty="0" smtClean="0">
                <a:latin typeface="Trebuchet MS" pitchFamily="34" charset="0"/>
              </a:rPr>
              <a:t>Prior to IE8, there were many issues with High DPI in IE. These are almost all fixed in IE8, so migrate your users to IE8 if possible.</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 DPI And </a:t>
            </a:r>
            <a:br>
              <a:rPr lang="en-US" dirty="0" smtClean="0"/>
            </a:br>
            <a:r>
              <a:rPr lang="en-US" dirty="0" smtClean="0"/>
              <a:t>Windows 7</a:t>
            </a:r>
            <a:endParaRPr lang="en-US" dirty="0"/>
          </a:p>
        </p:txBody>
      </p:sp>
      <p:sp>
        <p:nvSpPr>
          <p:cNvPr id="3" name="Subtitle 2"/>
          <p:cNvSpPr>
            <a:spLocks noGrp="1"/>
          </p:cNvSpPr>
          <p:nvPr>
            <p:ph type="subTitle" idx="1"/>
          </p:nvPr>
        </p:nvSpPr>
        <p:spPr>
          <a:xfrm>
            <a:off x="2734826" y="3650133"/>
            <a:ext cx="5866482" cy="1551194"/>
          </a:xfrm>
        </p:spPr>
        <p:txBody>
          <a:bodyPr/>
          <a:lstStyle/>
          <a:p>
            <a:r>
              <a:rPr lang="en-US" sz="2800" dirty="0" smtClean="0"/>
              <a:t>Ryan </a:t>
            </a:r>
            <a:r>
              <a:rPr lang="en-US" sz="2800" dirty="0" err="1" smtClean="0"/>
              <a:t>Haveson</a:t>
            </a:r>
            <a:endParaRPr lang="en-US" sz="2800" dirty="0" smtClean="0"/>
          </a:p>
          <a:p>
            <a:r>
              <a:rPr lang="en-US" sz="2800" dirty="0" smtClean="0"/>
              <a:t>Principal Program Manager Lead</a:t>
            </a:r>
          </a:p>
          <a:p>
            <a:r>
              <a:rPr lang="en-US" sz="2800" dirty="0" smtClean="0"/>
              <a:t>Microsoft Corporation</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96053" y="1417638"/>
          <a:ext cx="7772400" cy="3648710"/>
        </p:xfrm>
        <a:graphic>
          <a:graphicData uri="http://schemas.openxmlformats.org/drawingml/2006/table">
            <a:tbl>
              <a:tblPr/>
              <a:tblGrid>
                <a:gridCol w="1436205"/>
                <a:gridCol w="1013791"/>
                <a:gridCol w="1013791"/>
                <a:gridCol w="1013791"/>
                <a:gridCol w="1267240"/>
                <a:gridCol w="1013791"/>
                <a:gridCol w="1013791"/>
              </a:tblGrid>
              <a:tr h="258697">
                <a:tc>
                  <a:txBody>
                    <a:bodyPr/>
                    <a:lstStyle/>
                    <a:p>
                      <a:pPr algn="l" rtl="0" fontAlgn="b"/>
                      <a:r>
                        <a:rPr lang="en-US" sz="1600" b="1" i="0" u="none" strike="noStrike" dirty="0">
                          <a:solidFill>
                            <a:srgbClr val="FFFFFF"/>
                          </a:solidFill>
                          <a:latin typeface="Calibri"/>
                        </a:rPr>
                        <a:t>Description</a:t>
                      </a:r>
                      <a:r>
                        <a:rPr lang="en-US" sz="1600" b="1" i="0" u="none" strike="noStrike" dirty="0">
                          <a:solidFill>
                            <a:srgbClr val="000000"/>
                          </a:solidFill>
                          <a:latin typeface="Calibri"/>
                        </a:rPr>
                        <a:t> </a:t>
                      </a:r>
                      <a:r>
                        <a:rPr lang="en-US" sz="1800" b="0" i="0" u="none" strike="noStrike" dirty="0">
                          <a:solidFill>
                            <a:srgbClr val="FFFFFF"/>
                          </a:solidFill>
                          <a:latin typeface="Calibri"/>
                        </a:rPr>
                        <a:t> </a:t>
                      </a:r>
                      <a:endParaRPr lang="en-US" sz="1600" b="1" i="0" u="none" strike="noStrike" dirty="0">
                        <a:solidFill>
                          <a:srgbClr val="FFFFFF"/>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rtl="0" fontAlgn="b"/>
                      <a:r>
                        <a:rPr lang="en-US" sz="1600" b="1" i="0" u="none" strike="noStrike">
                          <a:solidFill>
                            <a:srgbClr val="FFFFFF"/>
                          </a:solidFill>
                          <a:latin typeface="Calibri"/>
                        </a:rPr>
                        <a:t>Horizontal</a:t>
                      </a:r>
                      <a:r>
                        <a:rPr lang="en-US" sz="1600" b="0" i="0" u="none" strike="noStrike">
                          <a:solidFill>
                            <a:srgbClr val="000000"/>
                          </a:solidFill>
                          <a:latin typeface="Arial"/>
                        </a:rPr>
                        <a:t> </a:t>
                      </a:r>
                      <a:r>
                        <a:rPr lang="en-US" sz="1800" b="0" i="0" u="none" strike="noStrike">
                          <a:solidFill>
                            <a:srgbClr val="FFFFFF"/>
                          </a:solidFill>
                          <a:latin typeface="Calibri"/>
                        </a:rPr>
                        <a:t> </a:t>
                      </a:r>
                      <a:endParaRPr lang="en-US" sz="1600" b="1" i="0" u="none" strike="noStrike">
                        <a:solidFill>
                          <a:srgbClr val="FFFFFF"/>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rtl="0" fontAlgn="b"/>
                      <a:r>
                        <a:rPr lang="en-US" sz="1600" b="1" i="0" u="none" strike="noStrike" dirty="0">
                          <a:solidFill>
                            <a:srgbClr val="FFFFFF"/>
                          </a:solidFill>
                          <a:latin typeface="Calibri"/>
                        </a:rPr>
                        <a:t>Vertical</a:t>
                      </a:r>
                      <a:r>
                        <a:rPr lang="en-US" sz="1600" b="0" i="0" u="none" strike="noStrike" dirty="0">
                          <a:solidFill>
                            <a:srgbClr val="000000"/>
                          </a:solidFill>
                          <a:latin typeface="Arial"/>
                        </a:rPr>
                        <a:t> </a:t>
                      </a:r>
                      <a:r>
                        <a:rPr lang="en-US" sz="1800" b="0" i="0" u="none" strike="noStrike" dirty="0">
                          <a:solidFill>
                            <a:srgbClr val="FFFFFF"/>
                          </a:solidFill>
                          <a:latin typeface="Calibri"/>
                        </a:rPr>
                        <a:t> </a:t>
                      </a:r>
                      <a:endParaRPr lang="en-US" sz="1600" b="1" i="0" u="none" strike="noStrike" dirty="0">
                        <a:solidFill>
                          <a:srgbClr val="FFFFFF"/>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rtl="0" fontAlgn="b"/>
                      <a:r>
                        <a:rPr lang="en-US" sz="1600" b="1" i="0" u="none" strike="noStrike">
                          <a:solidFill>
                            <a:srgbClr val="FFFFFF"/>
                          </a:solidFill>
                          <a:latin typeface="Calibri"/>
                        </a:rPr>
                        <a:t>Width (in)</a:t>
                      </a:r>
                      <a:r>
                        <a:rPr lang="en-US" sz="1600" b="0" i="0" u="none" strike="noStrike">
                          <a:solidFill>
                            <a:srgbClr val="000000"/>
                          </a:solidFill>
                          <a:latin typeface="Arial"/>
                        </a:rPr>
                        <a:t> </a:t>
                      </a:r>
                      <a:r>
                        <a:rPr lang="en-US" sz="1800" b="0" i="0" u="none" strike="noStrike">
                          <a:solidFill>
                            <a:srgbClr val="FFFFFF"/>
                          </a:solidFill>
                          <a:latin typeface="Calibri"/>
                        </a:rPr>
                        <a:t> </a:t>
                      </a:r>
                      <a:endParaRPr lang="en-US" sz="1600" b="1" i="0" u="none" strike="noStrike">
                        <a:solidFill>
                          <a:srgbClr val="FFFFFF"/>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rtl="0" fontAlgn="b"/>
                      <a:r>
                        <a:rPr lang="en-US" sz="1600" b="1" i="0" u="none" strike="noStrike">
                          <a:solidFill>
                            <a:srgbClr val="FFFFFF"/>
                          </a:solidFill>
                          <a:latin typeface="Calibri"/>
                        </a:rPr>
                        <a:t>Panel DPI</a:t>
                      </a:r>
                      <a:r>
                        <a:rPr lang="en-US" sz="1600" b="0" i="0" u="none" strike="noStrike">
                          <a:solidFill>
                            <a:srgbClr val="000000"/>
                          </a:solidFill>
                          <a:latin typeface="Arial"/>
                        </a:rPr>
                        <a:t> </a:t>
                      </a:r>
                      <a:r>
                        <a:rPr lang="en-US" sz="1800" b="0" i="0" u="none" strike="noStrike">
                          <a:solidFill>
                            <a:srgbClr val="FFFFFF"/>
                          </a:solidFill>
                          <a:latin typeface="Calibri"/>
                        </a:rPr>
                        <a:t> </a:t>
                      </a:r>
                      <a:endParaRPr lang="en-US" sz="1600" b="1" i="0" u="none" strike="noStrike">
                        <a:solidFill>
                          <a:srgbClr val="FFFFFF"/>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rtl="0" fontAlgn="b"/>
                      <a:r>
                        <a:rPr lang="en-US" sz="1600" b="1" i="0" u="none" strike="noStrike" dirty="0">
                          <a:solidFill>
                            <a:srgbClr val="FFFFFF"/>
                          </a:solidFill>
                          <a:latin typeface="Calibri"/>
                        </a:rPr>
                        <a:t>OS DPI</a:t>
                      </a:r>
                      <a:r>
                        <a:rPr lang="en-US" sz="1800" b="0" i="0" u="none" strike="noStrike" dirty="0">
                          <a:solidFill>
                            <a:srgbClr val="FFFFFF"/>
                          </a:solidFill>
                          <a:latin typeface="Calibri"/>
                        </a:rPr>
                        <a:t> </a:t>
                      </a:r>
                      <a:endParaRPr lang="en-US" sz="1600" b="1" i="0" u="none" strike="noStrike" dirty="0">
                        <a:solidFill>
                          <a:srgbClr val="FFFFFF"/>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rtl="0" fontAlgn="b"/>
                      <a:r>
                        <a:rPr lang="en-US" sz="1600" b="1" i="0" u="none" strike="noStrike">
                          <a:solidFill>
                            <a:srgbClr val="FFFFFF"/>
                          </a:solidFill>
                          <a:latin typeface="Calibri"/>
                        </a:rPr>
                        <a:t>Scale level</a:t>
                      </a:r>
                      <a:r>
                        <a:rPr lang="en-US" sz="1800" b="0" i="0" u="none" strike="noStrike">
                          <a:solidFill>
                            <a:srgbClr val="FFFFFF"/>
                          </a:solidFill>
                          <a:latin typeface="Calibri"/>
                        </a:rPr>
                        <a:t> </a:t>
                      </a:r>
                      <a:endParaRPr lang="en-US" sz="1600" b="1" i="0" u="none" strike="noStrike">
                        <a:solidFill>
                          <a:srgbClr val="FFFFFF"/>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246379">
                <a:tc>
                  <a:txBody>
                    <a:bodyPr/>
                    <a:lstStyle/>
                    <a:p>
                      <a:pPr algn="l" rtl="0" fontAlgn="b"/>
                      <a:r>
                        <a:rPr lang="en-US" sz="1600" b="0" i="0" u="none" strike="noStrike" dirty="0">
                          <a:solidFill>
                            <a:srgbClr val="000000"/>
                          </a:solidFill>
                          <a:latin typeface="Calibri"/>
                        </a:rPr>
                        <a:t>17" WXGA+  </a:t>
                      </a:r>
                      <a:r>
                        <a:rPr lang="en-US" sz="1800" b="0" i="0" u="none" strike="noStrike" dirty="0">
                          <a:solidFill>
                            <a:srgbClr val="FFFFFF"/>
                          </a:solidFill>
                          <a:latin typeface="Calibri"/>
                        </a:rPr>
                        <a:t> </a:t>
                      </a:r>
                      <a:endParaRPr lang="en-US" sz="1600" b="0" i="0" u="none" strike="noStrike" dirty="0">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1440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900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dirty="0">
                          <a:solidFill>
                            <a:srgbClr val="000000"/>
                          </a:solidFill>
                          <a:latin typeface="Calibri"/>
                        </a:rPr>
                        <a:t>96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46379">
                <a:tc>
                  <a:txBody>
                    <a:bodyPr/>
                    <a:lstStyle/>
                    <a:p>
                      <a:pPr algn="l" rtl="0" fontAlgn="b"/>
                      <a:r>
                        <a:rPr lang="en-US" sz="1600" b="0" i="0" u="none" strike="noStrike" dirty="0">
                          <a:solidFill>
                            <a:srgbClr val="000000"/>
                          </a:solidFill>
                          <a:latin typeface="Calibri"/>
                        </a:rPr>
                        <a:t>15.4" WXGA+ </a:t>
                      </a:r>
                      <a:r>
                        <a:rPr lang="en-US" sz="1800" b="0" i="0" u="none" strike="noStrike" dirty="0">
                          <a:solidFill>
                            <a:srgbClr val="FFFFFF"/>
                          </a:solidFill>
                          <a:latin typeface="Calibri"/>
                        </a:rPr>
                        <a:t> </a:t>
                      </a:r>
                      <a:endParaRPr lang="en-US" sz="1600" b="0" i="0" u="none" strike="noStrike" dirty="0">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dirty="0">
                          <a:solidFill>
                            <a:srgbClr val="000000"/>
                          </a:solidFill>
                          <a:latin typeface="Calibri"/>
                        </a:rPr>
                        <a:t>1440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900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dirty="0">
                          <a:solidFill>
                            <a:srgbClr val="000000"/>
                          </a:solidFill>
                          <a:latin typeface="Calibri"/>
                        </a:rPr>
                        <a:t>96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46379">
                <a:tc>
                  <a:txBody>
                    <a:bodyPr/>
                    <a:lstStyle/>
                    <a:p>
                      <a:pPr algn="l" rtl="0" fontAlgn="b"/>
                      <a:r>
                        <a:rPr lang="en-US" sz="1600" b="0" i="0" u="none" strike="noStrike">
                          <a:solidFill>
                            <a:srgbClr val="000000"/>
                          </a:solidFill>
                          <a:latin typeface="Calibri"/>
                        </a:rPr>
                        <a:t>15.4" WXGA </a:t>
                      </a:r>
                      <a:r>
                        <a:rPr lang="en-US" sz="1800" b="0" i="0" u="none" strike="noStrike">
                          <a:solidFill>
                            <a:srgbClr val="FFFFFF"/>
                          </a:solidFill>
                          <a:latin typeface="Calibri"/>
                        </a:rPr>
                        <a:t> </a:t>
                      </a:r>
                      <a:endParaRPr lang="en-US" sz="1600" b="0" i="0" u="none" strike="noStrike">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dirty="0">
                          <a:solidFill>
                            <a:srgbClr val="000000"/>
                          </a:solidFill>
                          <a:latin typeface="Calibri"/>
                        </a:rPr>
                        <a:t>1280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768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97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96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46379">
                <a:tc>
                  <a:txBody>
                    <a:bodyPr/>
                    <a:lstStyle/>
                    <a:p>
                      <a:pPr algn="l" rtl="0" fontAlgn="b"/>
                      <a:r>
                        <a:rPr lang="en-US" sz="1600" b="0" i="0" u="none" strike="noStrike">
                          <a:solidFill>
                            <a:srgbClr val="000000"/>
                          </a:solidFill>
                          <a:latin typeface="Calibri"/>
                        </a:rPr>
                        <a:t>14.1" WXGA </a:t>
                      </a:r>
                      <a:r>
                        <a:rPr lang="en-US" sz="1800" b="0" i="0" u="none" strike="noStrike">
                          <a:solidFill>
                            <a:srgbClr val="FFFFFF"/>
                          </a:solidFill>
                          <a:latin typeface="Calibri"/>
                        </a:rPr>
                        <a:t> </a:t>
                      </a:r>
                      <a:endParaRPr lang="en-US" sz="1600" b="0" i="0" u="none" strike="noStrike">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1280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768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14.1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106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96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46379">
                <a:tc>
                  <a:txBody>
                    <a:bodyPr/>
                    <a:lstStyle/>
                    <a:p>
                      <a:pPr algn="l" rtl="0" fontAlgn="b"/>
                      <a:r>
                        <a:rPr lang="en-US" sz="1600" b="0" i="0" u="none" strike="noStrike">
                          <a:solidFill>
                            <a:srgbClr val="000000"/>
                          </a:solidFill>
                          <a:latin typeface="Calibri"/>
                        </a:rPr>
                        <a:t>13.3" WXGA </a:t>
                      </a:r>
                      <a:r>
                        <a:rPr lang="en-US" sz="1800" b="0" i="0" u="none" strike="noStrike">
                          <a:solidFill>
                            <a:srgbClr val="FFFFFF"/>
                          </a:solidFill>
                          <a:latin typeface="Calibri"/>
                        </a:rPr>
                        <a:t> </a:t>
                      </a:r>
                      <a:endParaRPr lang="en-US" sz="1600" b="0" i="0" u="none" strike="noStrike">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1280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768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13.3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112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96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600" b="0" i="0" u="none" strike="noStrike">
                          <a:solidFill>
                            <a:srgbClr val="000000"/>
                          </a:solidFill>
                          <a:latin typeface="Calibri"/>
                        </a:rPr>
                        <a:t>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46379">
                <a:tc>
                  <a:txBody>
                    <a:bodyPr/>
                    <a:lstStyle/>
                    <a:p>
                      <a:pPr algn="l" rtl="0" fontAlgn="b"/>
                      <a:r>
                        <a:rPr lang="en-US" sz="1600" b="0" i="0" u="none" strike="noStrike" dirty="0">
                          <a:solidFill>
                            <a:srgbClr val="000000"/>
                          </a:solidFill>
                          <a:latin typeface="Calibri"/>
                        </a:rPr>
                        <a:t>17" WUXGA </a:t>
                      </a:r>
                      <a:r>
                        <a:rPr lang="en-US" sz="1800" b="0" i="0" u="none" strike="noStrike" dirty="0">
                          <a:solidFill>
                            <a:srgbClr val="FFFFFF"/>
                          </a:solidFill>
                          <a:latin typeface="Calibri"/>
                        </a:rPr>
                        <a:t> </a:t>
                      </a:r>
                      <a:endParaRPr lang="en-US" sz="1600" b="0" i="0" u="none" strike="noStrike" dirty="0">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1920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133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246379">
                <a:tc>
                  <a:txBody>
                    <a:bodyPr/>
                    <a:lstStyle/>
                    <a:p>
                      <a:pPr algn="l" rtl="0" fontAlgn="b"/>
                      <a:r>
                        <a:rPr lang="en-US" sz="1600" b="0" i="0" u="none" strike="noStrike">
                          <a:solidFill>
                            <a:srgbClr val="000000"/>
                          </a:solidFill>
                          <a:latin typeface="Calibri"/>
                        </a:rPr>
                        <a:t>17" WSXGA+  </a:t>
                      </a:r>
                      <a:r>
                        <a:rPr lang="en-US" sz="1800" b="0" i="0" u="none" strike="noStrike">
                          <a:solidFill>
                            <a:srgbClr val="FFFFFF"/>
                          </a:solidFill>
                          <a:latin typeface="Calibri"/>
                        </a:rPr>
                        <a:t> </a:t>
                      </a:r>
                      <a:endParaRPr lang="en-US" sz="1600" b="0" i="0" u="none" strike="noStrike">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dirty="0">
                          <a:solidFill>
                            <a:srgbClr val="000000"/>
                          </a:solidFill>
                          <a:latin typeface="Calibri"/>
                        </a:rPr>
                        <a:t>1680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dirty="0">
                          <a:solidFill>
                            <a:srgbClr val="000000"/>
                          </a:solidFill>
                          <a:latin typeface="Calibri"/>
                        </a:rPr>
                        <a:t>1050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246379">
                <a:tc>
                  <a:txBody>
                    <a:bodyPr/>
                    <a:lstStyle/>
                    <a:p>
                      <a:pPr algn="l" rtl="0" fontAlgn="b"/>
                      <a:r>
                        <a:rPr lang="en-US" sz="1600" b="0" i="0" u="none" strike="noStrike">
                          <a:solidFill>
                            <a:srgbClr val="000000"/>
                          </a:solidFill>
                          <a:latin typeface="Calibri"/>
                        </a:rPr>
                        <a:t>15.4" WSXGA+ </a:t>
                      </a:r>
                      <a:r>
                        <a:rPr lang="en-US" sz="1800" b="0" i="0" u="none" strike="noStrike">
                          <a:solidFill>
                            <a:srgbClr val="FFFFFF"/>
                          </a:solidFill>
                          <a:latin typeface="Calibri"/>
                        </a:rPr>
                        <a:t> </a:t>
                      </a:r>
                      <a:endParaRPr lang="en-US" sz="1600" b="0" i="0" u="none" strike="noStrike">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1680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1050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246379">
                <a:tc>
                  <a:txBody>
                    <a:bodyPr/>
                    <a:lstStyle/>
                    <a:p>
                      <a:pPr algn="l" rtl="0" fontAlgn="b"/>
                      <a:r>
                        <a:rPr lang="en-US" sz="1600" b="0" i="0" u="none" strike="noStrike">
                          <a:solidFill>
                            <a:srgbClr val="000000"/>
                          </a:solidFill>
                          <a:latin typeface="Calibri"/>
                        </a:rPr>
                        <a:t>14.1" WXGA+ </a:t>
                      </a:r>
                      <a:r>
                        <a:rPr lang="en-US" sz="1800" b="0" i="0" u="none" strike="noStrike">
                          <a:solidFill>
                            <a:srgbClr val="FFFFFF"/>
                          </a:solidFill>
                          <a:latin typeface="Calibri"/>
                        </a:rPr>
                        <a:t> </a:t>
                      </a:r>
                      <a:endParaRPr lang="en-US" sz="1600" b="0" i="0" u="none" strike="noStrike">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1440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900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14.1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dirty="0" smtClean="0">
                          <a:solidFill>
                            <a:srgbClr val="000000"/>
                          </a:solidFill>
                          <a:latin typeface="Calibri"/>
                        </a:rPr>
                        <a:t>96*</a:t>
                      </a:r>
                      <a:endParaRPr lang="en-US" sz="1600" b="0" i="0" u="none" strike="noStrike" dirty="0">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dirty="0">
                          <a:solidFill>
                            <a:srgbClr val="000000"/>
                          </a:solidFill>
                          <a:latin typeface="Calibri"/>
                        </a:rPr>
                        <a:t>125%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246379">
                <a:tc>
                  <a:txBody>
                    <a:bodyPr/>
                    <a:lstStyle/>
                    <a:p>
                      <a:pPr algn="l" rtl="0" fontAlgn="b"/>
                      <a:r>
                        <a:rPr lang="en-US" sz="1600" b="0" i="0" u="none" strike="noStrike" dirty="0">
                          <a:solidFill>
                            <a:srgbClr val="000000"/>
                          </a:solidFill>
                          <a:latin typeface="Calibri"/>
                        </a:rPr>
                        <a:t>13.3" WXGA+</a:t>
                      </a:r>
                      <a:r>
                        <a:rPr lang="en-US" sz="1800" b="0" i="0" u="none" strike="noStrike" dirty="0">
                          <a:solidFill>
                            <a:srgbClr val="FFFFFF"/>
                          </a:solidFill>
                          <a:latin typeface="Calibri"/>
                        </a:rPr>
                        <a:t> </a:t>
                      </a:r>
                      <a:endParaRPr lang="en-US" sz="1600" b="0" i="0" u="none" strike="noStrike" dirty="0">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1440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900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13.3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dirty="0" smtClean="0">
                          <a:solidFill>
                            <a:srgbClr val="000000"/>
                          </a:solidFill>
                          <a:latin typeface="Calibri"/>
                        </a:rPr>
                        <a:t>96*</a:t>
                      </a:r>
                      <a:endParaRPr lang="en-US" sz="1600" b="0" i="0" u="none" strike="noStrike" dirty="0">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246379">
                <a:tc>
                  <a:txBody>
                    <a:bodyPr/>
                    <a:lstStyle/>
                    <a:p>
                      <a:pPr algn="l" rtl="0" fontAlgn="b"/>
                      <a:r>
                        <a:rPr lang="en-US" sz="1600" b="0" i="0" u="none" strike="noStrike">
                          <a:solidFill>
                            <a:srgbClr val="000000"/>
                          </a:solidFill>
                          <a:latin typeface="Calibri"/>
                        </a:rPr>
                        <a:t>12.1" WXGA </a:t>
                      </a:r>
                      <a:r>
                        <a:rPr lang="en-US" sz="1800" b="0" i="0" u="none" strike="noStrike">
                          <a:solidFill>
                            <a:srgbClr val="FFFFFF"/>
                          </a:solidFill>
                          <a:latin typeface="Calibri"/>
                        </a:rPr>
                        <a:t> </a:t>
                      </a:r>
                      <a:endParaRPr lang="en-US" sz="1600" b="0" i="0" u="none" strike="noStrike">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768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a:solidFill>
                            <a:srgbClr val="000000"/>
                          </a:solidFill>
                          <a:latin typeface="Calibri"/>
                        </a:rPr>
                        <a:t>123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dirty="0" smtClean="0">
                          <a:solidFill>
                            <a:srgbClr val="000000"/>
                          </a:solidFill>
                          <a:latin typeface="Calibri"/>
                        </a:rPr>
                        <a:t>96*</a:t>
                      </a:r>
                      <a:endParaRPr lang="en-US" sz="1600" b="0" i="0" u="none" strike="noStrike" dirty="0">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1600" b="0" i="0" u="none" strike="noStrike" dirty="0">
                          <a:solidFill>
                            <a:srgbClr val="000000"/>
                          </a:solidFill>
                          <a:latin typeface="Calibri"/>
                        </a:rPr>
                        <a:t>125%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258697">
                <a:tc>
                  <a:txBody>
                    <a:bodyPr/>
                    <a:lstStyle/>
                    <a:p>
                      <a:pPr algn="l" rtl="0" fontAlgn="b"/>
                      <a:r>
                        <a:rPr lang="en-US" sz="1600" b="0" i="0" u="none" strike="noStrike" dirty="0">
                          <a:solidFill>
                            <a:srgbClr val="000000"/>
                          </a:solidFill>
                          <a:latin typeface="Calibri"/>
                        </a:rPr>
                        <a:t>15.4" WUXGA </a:t>
                      </a:r>
                      <a:r>
                        <a:rPr lang="en-US" sz="1800" b="0" i="0" u="none" strike="noStrike" dirty="0">
                          <a:solidFill>
                            <a:srgbClr val="FFFFFF"/>
                          </a:solidFill>
                          <a:latin typeface="Calibri"/>
                        </a:rPr>
                        <a:t> </a:t>
                      </a:r>
                      <a:endParaRPr lang="en-US" sz="1600" b="0" i="0" u="none" strike="noStrike" dirty="0">
                        <a:solidFill>
                          <a:srgbClr val="000000"/>
                        </a:solidFill>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1600" b="0" i="0" u="none" strike="noStrike" dirty="0">
                          <a:solidFill>
                            <a:srgbClr val="000000"/>
                          </a:solidFill>
                          <a:latin typeface="Calibri"/>
                        </a:rPr>
                        <a:t>1920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1600" b="0" i="0" u="none" strike="noStrike">
                          <a:solidFill>
                            <a:srgbClr val="000000"/>
                          </a:solidFill>
                          <a:latin typeface="Calibri"/>
                        </a:rPr>
                        <a:t>1200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1600" b="0" i="0" u="none" strike="noStrike">
                          <a:solidFill>
                            <a:srgbClr val="000000"/>
                          </a:solidFill>
                          <a:latin typeface="Calibri"/>
                        </a:rPr>
                        <a:t>15.4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1600" b="0" i="0" u="none" strike="noStrike" dirty="0">
                          <a:solidFill>
                            <a:srgbClr val="000000"/>
                          </a:solidFill>
                          <a:latin typeface="Calibri"/>
                        </a:rPr>
                        <a:t>147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1600" b="0" i="0" u="none" strike="noStrike" dirty="0">
                          <a:solidFill>
                            <a:srgbClr val="000000"/>
                          </a:solidFill>
                          <a:latin typeface="Calibri"/>
                        </a:rPr>
                        <a:t>144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1600" b="0" i="0" u="none" strike="noStrike" dirty="0">
                          <a:solidFill>
                            <a:srgbClr val="000000"/>
                          </a:solidFill>
                          <a:latin typeface="Calibri"/>
                        </a:rPr>
                        <a:t>150%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r>
            </a:tbl>
          </a:graphicData>
        </a:graphic>
      </p:graphicFrame>
      <p:sp>
        <p:nvSpPr>
          <p:cNvPr id="6" name="Rectangle 5"/>
          <p:cNvSpPr/>
          <p:nvPr/>
        </p:nvSpPr>
        <p:spPr>
          <a:xfrm>
            <a:off x="580813" y="5225250"/>
            <a:ext cx="7924800" cy="1231106"/>
          </a:xfrm>
          <a:prstGeom prst="rect">
            <a:avLst/>
          </a:prstGeom>
          <a:noFill/>
          <a:ln w="19050">
            <a:solidFill>
              <a:schemeClr val="tx1"/>
            </a:solidFill>
          </a:ln>
        </p:spPr>
        <p:txBody>
          <a:bodyPr wrap="square">
            <a:spAutoFit/>
          </a:bodyPr>
          <a:lstStyle/>
          <a:p>
            <a:r>
              <a:rPr lang="en-US" sz="1400" b="1" dirty="0" smtClean="0"/>
              <a:t>The “Scale Level” column represents the default configuration based on the Max Horizontal / Vertical Image Size parameters from the EDID.  Note that this requires that the EDID contains valid data for  (see </a:t>
            </a:r>
            <a:r>
              <a:rPr lang="en-US" sz="1400" b="1" dirty="0" smtClean="0">
                <a:hlinkClick r:id="rId3"/>
              </a:rPr>
              <a:t>VESA EDID Spec</a:t>
            </a:r>
            <a:r>
              <a:rPr lang="en-US" sz="1400" b="1" dirty="0" smtClean="0"/>
              <a:t> for more details).</a:t>
            </a:r>
          </a:p>
          <a:p>
            <a:endParaRPr lang="en-US" sz="1600" b="1" dirty="0" smtClean="0"/>
          </a:p>
          <a:p>
            <a:r>
              <a:rPr lang="en-US" sz="1600" b="1" dirty="0" smtClean="0">
                <a:solidFill>
                  <a:schemeClr val="accent1"/>
                </a:solidFill>
              </a:rPr>
              <a:t>*Note</a:t>
            </a:r>
            <a:r>
              <a:rPr lang="en-US" sz="1600" b="1" dirty="0" smtClean="0"/>
              <a:t>: we never configure DPI producing an effective resolution of &lt; 1024x768</a:t>
            </a:r>
            <a:endParaRPr lang="en-US" sz="1600" b="1" dirty="0"/>
          </a:p>
        </p:txBody>
      </p:sp>
      <p:sp>
        <p:nvSpPr>
          <p:cNvPr id="7" name="Title 6"/>
          <p:cNvSpPr>
            <a:spLocks noGrp="1"/>
          </p:cNvSpPr>
          <p:nvPr>
            <p:ph type="title"/>
          </p:nvPr>
        </p:nvSpPr>
        <p:spPr>
          <a:xfrm>
            <a:off x="382588" y="228600"/>
            <a:ext cx="8380412" cy="443198"/>
          </a:xfrm>
        </p:spPr>
        <p:txBody>
          <a:bodyPr/>
          <a:lstStyle/>
          <a:p>
            <a:r>
              <a:rPr sz="3200" smtClean="0"/>
              <a:t>Automatic Configuations Of High DPI Settings</a:t>
            </a:r>
            <a:endParaRPr lang="en-US" sz="32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New High DPI Control Panel</a:t>
            </a:r>
            <a:endParaRPr lang="en-US" dirty="0"/>
          </a:p>
        </p:txBody>
      </p:sp>
      <p:pic>
        <p:nvPicPr>
          <p:cNvPr id="5" name="Picture 4" descr="Personalization.png"/>
          <p:cNvPicPr/>
          <p:nvPr/>
        </p:nvPicPr>
        <p:blipFill>
          <a:blip r:embed="rId3"/>
          <a:stretch>
            <a:fillRect/>
          </a:stretch>
        </p:blipFill>
        <p:spPr>
          <a:xfrm>
            <a:off x="365760" y="1417638"/>
            <a:ext cx="3749040" cy="3215640"/>
          </a:xfrm>
          <a:prstGeom prst="rect">
            <a:avLst/>
          </a:prstGeom>
          <a:effectLst>
            <a:outerShdw blurRad="50800" dist="38100" dir="2700000" algn="tl" rotWithShape="0">
              <a:prstClr val="black">
                <a:alpha val="40000"/>
              </a:prstClr>
            </a:outerShdw>
          </a:effectLst>
        </p:spPr>
      </p:pic>
      <p:pic>
        <p:nvPicPr>
          <p:cNvPr id="6" name="Picture 2"/>
          <p:cNvPicPr>
            <a:picLocks noChangeAspect="1" noChangeArrowheads="1"/>
          </p:cNvPicPr>
          <p:nvPr/>
        </p:nvPicPr>
        <p:blipFill>
          <a:blip r:embed="rId4"/>
          <a:srcRect/>
          <a:stretch>
            <a:fillRect/>
          </a:stretch>
        </p:blipFill>
        <p:spPr bwMode="auto">
          <a:xfrm>
            <a:off x="4504145" y="1428524"/>
            <a:ext cx="4231640" cy="321604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5356014" y="4638711"/>
            <a:ext cx="3027680" cy="307777"/>
          </a:xfrm>
          <a:prstGeom prst="rect">
            <a:avLst/>
          </a:prstGeom>
          <a:noFill/>
        </p:spPr>
        <p:txBody>
          <a:bodyPr wrap="square" rtlCol="0">
            <a:spAutoFit/>
          </a:bodyPr>
          <a:lstStyle/>
          <a:p>
            <a:r>
              <a:rPr lang="en-US" sz="1400" b="1" dirty="0" smtClean="0">
                <a:latin typeface="+mj-lt"/>
              </a:rPr>
              <a:t>Windows 7 Display CPL</a:t>
            </a:r>
            <a:endParaRPr lang="en-US" sz="1400" b="1" dirty="0">
              <a:latin typeface="+mj-lt"/>
            </a:endParaRPr>
          </a:p>
        </p:txBody>
      </p:sp>
      <p:sp>
        <p:nvSpPr>
          <p:cNvPr id="8" name="TextBox 7"/>
          <p:cNvSpPr txBox="1"/>
          <p:nvPr/>
        </p:nvSpPr>
        <p:spPr>
          <a:xfrm>
            <a:off x="582494" y="4638711"/>
            <a:ext cx="3535716" cy="307777"/>
          </a:xfrm>
          <a:prstGeom prst="rect">
            <a:avLst/>
          </a:prstGeom>
          <a:noFill/>
        </p:spPr>
        <p:txBody>
          <a:bodyPr wrap="square" rtlCol="0">
            <a:spAutoFit/>
          </a:bodyPr>
          <a:lstStyle/>
          <a:p>
            <a:r>
              <a:rPr lang="en-US" sz="1400" b="1" dirty="0" smtClean="0">
                <a:latin typeface="+mj-lt"/>
              </a:rPr>
              <a:t>Windows Vista Personalization CPL</a:t>
            </a:r>
            <a:endParaRPr lang="en-US" sz="1400" b="1" dirty="0">
              <a:latin typeface="+mj-lt"/>
            </a:endParaRPr>
          </a:p>
        </p:txBody>
      </p:sp>
      <p:sp>
        <p:nvSpPr>
          <p:cNvPr id="9" name="Rectangle 8"/>
          <p:cNvSpPr/>
          <p:nvPr/>
        </p:nvSpPr>
        <p:spPr>
          <a:xfrm>
            <a:off x="457201" y="5120658"/>
            <a:ext cx="7924800" cy="646331"/>
          </a:xfrm>
          <a:prstGeom prst="rect">
            <a:avLst/>
          </a:prstGeom>
          <a:ln w="19050">
            <a:solidFill>
              <a:schemeClr val="tx1"/>
            </a:solidFill>
          </a:ln>
        </p:spPr>
        <p:txBody>
          <a:bodyPr wrap="square">
            <a:spAutoFit/>
          </a:bodyPr>
          <a:lstStyle/>
          <a:p>
            <a:r>
              <a:rPr lang="en-US" dirty="0" smtClean="0">
                <a:solidFill>
                  <a:schemeClr val="accent1"/>
                </a:solidFill>
              </a:rPr>
              <a:t>DPI settings are now on the main DPI CPL Hub.  Also we have made the terminology more user friendly.</a:t>
            </a:r>
            <a:endParaRPr lang="en-US" dirty="0">
              <a:solidFill>
                <a:schemeClr val="accent1"/>
              </a:solidFill>
            </a:endParaRPr>
          </a:p>
        </p:txBody>
      </p:sp>
      <p:sp>
        <p:nvSpPr>
          <p:cNvPr id="10" name="Oval 9"/>
          <p:cNvSpPr/>
          <p:nvPr/>
        </p:nvSpPr>
        <p:spPr>
          <a:xfrm>
            <a:off x="416560" y="194564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78504" y="1895338"/>
            <a:ext cx="2133600" cy="228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Raising Ecosystem Awareness</a:t>
            </a:r>
            <a:endParaRPr lang="en-US" dirty="0"/>
          </a:p>
        </p:txBody>
      </p:sp>
      <p:sp>
        <p:nvSpPr>
          <p:cNvPr id="3" name="Content Placeholder 2"/>
          <p:cNvSpPr>
            <a:spLocks noGrp="1"/>
          </p:cNvSpPr>
          <p:nvPr>
            <p:ph idx="1"/>
          </p:nvPr>
        </p:nvSpPr>
        <p:spPr>
          <a:xfrm>
            <a:off x="382588" y="1414464"/>
            <a:ext cx="8380412" cy="3096232"/>
          </a:xfrm>
        </p:spPr>
        <p:txBody>
          <a:bodyPr/>
          <a:lstStyle/>
          <a:p>
            <a:pPr marL="396875" indent="-396875"/>
            <a:r>
              <a:rPr lang="en-US" sz="2800" dirty="0" smtClean="0"/>
              <a:t>Engaged OEMs from the beginning of Windows 7</a:t>
            </a:r>
          </a:p>
          <a:p>
            <a:pPr marL="396875" indent="-396875"/>
            <a:r>
              <a:rPr lang="en-US" sz="2800" dirty="0" smtClean="0"/>
              <a:t>Delivered testing guidance to TAP participants</a:t>
            </a:r>
          </a:p>
          <a:p>
            <a:pPr marL="396875" indent="-396875"/>
            <a:r>
              <a:rPr lang="en-US" sz="2800" dirty="0" smtClean="0"/>
              <a:t>High DPI was part of PDC Graphics Messaging</a:t>
            </a:r>
          </a:p>
          <a:p>
            <a:pPr marL="396875" indent="-396875"/>
            <a:r>
              <a:rPr lang="en-US" sz="2800" dirty="0" smtClean="0"/>
              <a:t>New 30 Page Whitepaper for Win32 Developers</a:t>
            </a:r>
          </a:p>
          <a:p>
            <a:pPr marL="396875" indent="-396875"/>
            <a:r>
              <a:rPr lang="en-US" sz="2800" dirty="0" smtClean="0"/>
              <a:t>High DPI Topics in Windows 7 Engineering Blog</a:t>
            </a:r>
          </a:p>
          <a:p>
            <a:pPr marL="396875" indent="-396875"/>
            <a:r>
              <a:rPr lang="en-US" sz="2800" dirty="0" smtClean="0"/>
              <a:t>Talking about High DPI at major events like this</a:t>
            </a:r>
            <a:endParaRPr lang="en-US" sz="28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lang="en-US" dirty="0" smtClean="0"/>
              <a:t>What can you do?</a:t>
            </a:r>
            <a:endParaRPr lang="en-US" dirty="0"/>
          </a:p>
        </p:txBody>
      </p:sp>
      <p:sp>
        <p:nvSpPr>
          <p:cNvPr id="3" name="Content Placeholder 2"/>
          <p:cNvSpPr>
            <a:spLocks noGrp="1"/>
          </p:cNvSpPr>
          <p:nvPr>
            <p:ph idx="1"/>
          </p:nvPr>
        </p:nvSpPr>
        <p:spPr>
          <a:xfrm>
            <a:off x="382588" y="1414464"/>
            <a:ext cx="8380412" cy="4231415"/>
          </a:xfrm>
        </p:spPr>
        <p:txBody>
          <a:bodyPr/>
          <a:lstStyle/>
          <a:p>
            <a:pPr marL="396875" indent="-396875"/>
            <a:r>
              <a:rPr lang="en-US" sz="2400" dirty="0" smtClean="0">
                <a:solidFill>
                  <a:schemeClr val="accent1"/>
                </a:solidFill>
              </a:rPr>
              <a:t>Help Validate and Improve Software Quality at High DPI</a:t>
            </a:r>
          </a:p>
          <a:p>
            <a:pPr marL="741363" lvl="1" indent="-344488"/>
            <a:r>
              <a:rPr lang="en-US" sz="2000" dirty="0" smtClean="0"/>
              <a:t>Test using the DPI configuration matrix</a:t>
            </a:r>
          </a:p>
          <a:p>
            <a:pPr marL="741363" lvl="1" indent="-344488"/>
            <a:r>
              <a:rPr lang="en-US" sz="2000" dirty="0" smtClean="0"/>
              <a:t>Fix High DPI issues which are found</a:t>
            </a:r>
          </a:p>
          <a:p>
            <a:pPr marL="741363" lvl="1" indent="-344488"/>
            <a:r>
              <a:rPr lang="en-US" sz="2000" dirty="0" smtClean="0"/>
              <a:t>Add the DPI Aware manifest to the application</a:t>
            </a:r>
            <a:endParaRPr lang="en-US" sz="2400" dirty="0" smtClean="0"/>
          </a:p>
          <a:p>
            <a:pPr marL="396875" indent="-396875"/>
            <a:r>
              <a:rPr lang="en-US" sz="2400" dirty="0" smtClean="0">
                <a:solidFill>
                  <a:schemeClr val="accent1"/>
                </a:solidFill>
              </a:rPr>
              <a:t>Ensure your Hardware works with Windows 7</a:t>
            </a:r>
          </a:p>
          <a:p>
            <a:pPr marL="741363" lvl="1" indent="-344488"/>
            <a:r>
              <a:rPr lang="en-US" sz="2000" dirty="0" smtClean="0"/>
              <a:t>Ensure that the EDID data is valid</a:t>
            </a:r>
          </a:p>
          <a:p>
            <a:pPr marL="741363" lvl="1" indent="-344488"/>
            <a:r>
              <a:rPr lang="en-US" sz="2000" dirty="0" smtClean="0"/>
              <a:t>Test bundled software for DPI Compliance</a:t>
            </a:r>
          </a:p>
          <a:p>
            <a:pPr marL="396875" indent="-396875"/>
            <a:r>
              <a:rPr lang="en-US" sz="2400" dirty="0" smtClean="0">
                <a:solidFill>
                  <a:schemeClr val="accent1"/>
                </a:solidFill>
              </a:rPr>
              <a:t>Validate End-to-End PC System Quality at High DPI</a:t>
            </a:r>
          </a:p>
          <a:p>
            <a:pPr marL="741363" lvl="1" indent="-344488"/>
            <a:r>
              <a:rPr lang="en-US" sz="2000" dirty="0" smtClean="0"/>
              <a:t>Ensure the DPI is configured correctly out of the box</a:t>
            </a:r>
          </a:p>
          <a:p>
            <a:pPr marL="741363" lvl="1" indent="-344488"/>
            <a:r>
              <a:rPr lang="en-US" sz="2000" dirty="0" smtClean="0"/>
              <a:t>Test bundled software for DPI compatibility</a:t>
            </a:r>
            <a:endParaRPr lang="en-US" sz="24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 DPI Test Matrix</a:t>
            </a:r>
            <a:endParaRPr lang="en-US" dirty="0"/>
          </a:p>
        </p:txBody>
      </p:sp>
      <p:sp>
        <p:nvSpPr>
          <p:cNvPr id="3" name="Content Placeholder 2"/>
          <p:cNvSpPr>
            <a:spLocks noGrp="1"/>
          </p:cNvSpPr>
          <p:nvPr>
            <p:ph idx="1"/>
          </p:nvPr>
        </p:nvSpPr>
        <p:spPr>
          <a:xfrm>
            <a:off x="382588" y="1414464"/>
            <a:ext cx="8380412" cy="775597"/>
          </a:xfrm>
        </p:spPr>
        <p:txBody>
          <a:bodyPr/>
          <a:lstStyle/>
          <a:p>
            <a:r>
              <a:rPr lang="en-US" sz="2800" dirty="0" smtClean="0"/>
              <a:t>High level functional test pass, including install and uninstall, at the following settings:</a:t>
            </a:r>
          </a:p>
        </p:txBody>
      </p:sp>
      <p:graphicFrame>
        <p:nvGraphicFramePr>
          <p:cNvPr id="4" name="Table 3"/>
          <p:cNvGraphicFramePr>
            <a:graphicFrameLocks noGrp="1"/>
          </p:cNvGraphicFramePr>
          <p:nvPr/>
        </p:nvGraphicFramePr>
        <p:xfrm>
          <a:off x="495300" y="2355850"/>
          <a:ext cx="8153400" cy="2694940"/>
        </p:xfrm>
        <a:graphic>
          <a:graphicData uri="http://schemas.openxmlformats.org/drawingml/2006/table">
            <a:tbl>
              <a:tblPr firstRow="1" bandRow="1">
                <a:tableStyleId>{00A15C55-8517-42AA-B614-E9B94910E393}</a:tableStyleId>
              </a:tblPr>
              <a:tblGrid>
                <a:gridCol w="3376661"/>
                <a:gridCol w="4776739"/>
              </a:tblGrid>
              <a:tr h="370840">
                <a:tc>
                  <a:txBody>
                    <a:bodyPr/>
                    <a:lstStyle/>
                    <a:p>
                      <a:r>
                        <a:rPr lang="en-US" sz="1400" dirty="0" smtClean="0">
                          <a:latin typeface="Trebuchet MS" pitchFamily="34" charset="0"/>
                        </a:rPr>
                        <a:t>Setting</a:t>
                      </a:r>
                      <a:endParaRPr lang="en-US" sz="1400" dirty="0">
                        <a:latin typeface="Trebuchet MS" pitchFamily="34" charset="0"/>
                      </a:endParaRPr>
                    </a:p>
                  </a:txBody>
                  <a:tcPr/>
                </a:tc>
                <a:tc>
                  <a:txBody>
                    <a:bodyPr/>
                    <a:lstStyle/>
                    <a:p>
                      <a:r>
                        <a:rPr lang="en-US" dirty="0" smtClean="0">
                          <a:latin typeface="Trebuchet MS" pitchFamily="34" charset="0"/>
                        </a:rPr>
                        <a:t>What to look for</a:t>
                      </a:r>
                      <a:endParaRPr lang="en-US" dirty="0">
                        <a:latin typeface="Trebuchet MS" pitchFamily="34" charset="0"/>
                      </a:endParaRPr>
                    </a:p>
                  </a:txBody>
                  <a:tcPr/>
                </a:tc>
              </a:tr>
              <a:tr h="370840">
                <a:tc>
                  <a:txBody>
                    <a:bodyPr/>
                    <a:lstStyle/>
                    <a:p>
                      <a:r>
                        <a:rPr lang="en-US" sz="1400" dirty="0" smtClean="0">
                          <a:latin typeface="Trebuchet MS" pitchFamily="34" charset="0"/>
                        </a:rPr>
                        <a:t>1024x768 @</a:t>
                      </a:r>
                      <a:r>
                        <a:rPr lang="en-US" sz="1400" baseline="0" dirty="0" smtClean="0">
                          <a:latin typeface="Trebuchet MS" pitchFamily="34" charset="0"/>
                        </a:rPr>
                        <a:t> 120 DPI*</a:t>
                      </a:r>
                      <a:endParaRPr lang="en-US" sz="1400" b="1" dirty="0">
                        <a:latin typeface="Trebuchet MS" pitchFamily="34" charset="0"/>
                      </a:endParaRPr>
                    </a:p>
                  </a:txBody>
                  <a:tcPr/>
                </a:tc>
                <a:tc>
                  <a:txBody>
                    <a:bodyPr/>
                    <a:lstStyle/>
                    <a:p>
                      <a:r>
                        <a:rPr lang="en-US" sz="1200" dirty="0" smtClean="0">
                          <a:latin typeface="Trebuchet MS" pitchFamily="34" charset="0"/>
                        </a:rPr>
                        <a:t>This is an</a:t>
                      </a:r>
                      <a:r>
                        <a:rPr lang="en-US" sz="1200" baseline="0" dirty="0" smtClean="0">
                          <a:latin typeface="Trebuchet MS" pitchFamily="34" charset="0"/>
                        </a:rPr>
                        <a:t> effective resolution of ~800x600, so look for </a:t>
                      </a:r>
                      <a:r>
                        <a:rPr lang="en-US" sz="1200" dirty="0" smtClean="0">
                          <a:latin typeface="Trebuchet MS" pitchFamily="34" charset="0"/>
                        </a:rPr>
                        <a:t>UI clipped off the screen or layout issues. Also look for pixilated bitmaps </a:t>
                      </a:r>
                      <a:br>
                        <a:rPr lang="en-US" sz="1200" dirty="0" smtClean="0">
                          <a:latin typeface="Trebuchet MS" pitchFamily="34" charset="0"/>
                        </a:rPr>
                      </a:br>
                      <a:r>
                        <a:rPr lang="en-US" sz="1200" dirty="0" smtClean="0">
                          <a:latin typeface="Trebuchet MS" pitchFamily="34" charset="0"/>
                        </a:rPr>
                        <a:t>and icons.</a:t>
                      </a:r>
                    </a:p>
                    <a:p>
                      <a:endParaRPr lang="en-US" sz="1200" dirty="0" smtClean="0">
                        <a:latin typeface="Trebuchet MS" pitchFamily="34" charset="0"/>
                      </a:endParaRPr>
                    </a:p>
                    <a:p>
                      <a:r>
                        <a:rPr lang="en-US" sz="1200" dirty="0" smtClean="0">
                          <a:latin typeface="Trebuchet MS" pitchFamily="34" charset="0"/>
                        </a:rPr>
                        <a:t>*NOTE: if your app requires 1024x768, then do this test </a:t>
                      </a:r>
                      <a:br>
                        <a:rPr lang="en-US" sz="1200" dirty="0" smtClean="0">
                          <a:latin typeface="Trebuchet MS" pitchFamily="34" charset="0"/>
                        </a:rPr>
                      </a:br>
                      <a:r>
                        <a:rPr lang="en-US" sz="1200" dirty="0" smtClean="0">
                          <a:latin typeface="Trebuchet MS" pitchFamily="34" charset="0"/>
                        </a:rPr>
                        <a:t>at 1280x960</a:t>
                      </a:r>
                      <a:r>
                        <a:rPr lang="en-US" sz="1200" baseline="0" dirty="0" smtClean="0">
                          <a:latin typeface="Trebuchet MS" pitchFamily="34" charset="0"/>
                        </a:rPr>
                        <a:t>.</a:t>
                      </a:r>
                      <a:endParaRPr lang="en-US" sz="1200" b="1" dirty="0">
                        <a:latin typeface="Trebuchet MS" pitchFamily="34" charset="0"/>
                      </a:endParaRPr>
                    </a:p>
                  </a:txBody>
                  <a:tcPr/>
                </a:tc>
              </a:tr>
              <a:tr h="370840">
                <a:tc>
                  <a:txBody>
                    <a:bodyPr/>
                    <a:lstStyle/>
                    <a:p>
                      <a:r>
                        <a:rPr lang="en-US" sz="1400" dirty="0" smtClean="0">
                          <a:latin typeface="Trebuchet MS" pitchFamily="34" charset="0"/>
                        </a:rPr>
                        <a:t>1600x1200 @ 144 DPI</a:t>
                      </a:r>
                      <a:endParaRPr lang="en-US" sz="1400" dirty="0">
                        <a:latin typeface="Trebuchet MS" pitchFamily="34" charset="0"/>
                      </a:endParaRPr>
                    </a:p>
                  </a:txBody>
                  <a:tcPr/>
                </a:tc>
                <a:tc>
                  <a:txBody>
                    <a:bodyPr/>
                    <a:lstStyle/>
                    <a:p>
                      <a:r>
                        <a:rPr lang="en-US" sz="1200" dirty="0" smtClean="0">
                          <a:latin typeface="Trebuchet MS" pitchFamily="34" charset="0"/>
                        </a:rPr>
                        <a:t>Blurry UI.  Verify</a:t>
                      </a:r>
                      <a:r>
                        <a:rPr lang="en-US" sz="1200" baseline="0" dirty="0" smtClean="0">
                          <a:latin typeface="Trebuchet MS" pitchFamily="34" charset="0"/>
                        </a:rPr>
                        <a:t> that all mouse operations work, especially drag and drop operations.  Also verify full-screen modes work properly</a:t>
                      </a:r>
                      <a:endParaRPr lang="en-US" sz="1200" dirty="0">
                        <a:latin typeface="Trebuchet MS" pitchFamily="34" charset="0"/>
                      </a:endParaRPr>
                    </a:p>
                  </a:txBody>
                  <a:tcPr/>
                </a:tc>
              </a:tr>
              <a:tr h="370840">
                <a:tc>
                  <a:txBody>
                    <a:bodyPr/>
                    <a:lstStyle/>
                    <a:p>
                      <a:r>
                        <a:rPr lang="en-US" sz="1400" dirty="0" smtClean="0">
                          <a:latin typeface="Trebuchet MS" pitchFamily="34" charset="0"/>
                        </a:rPr>
                        <a:t>1600x1200 @ 144 DPI with DPI Virtualization Disabled </a:t>
                      </a:r>
                    </a:p>
                    <a:p>
                      <a:r>
                        <a:rPr lang="en-US" sz="1050" dirty="0" smtClean="0">
                          <a:latin typeface="Trebuchet MS" pitchFamily="34" charset="0"/>
                        </a:rPr>
                        <a:t>from DPI UI -&gt; Custom -&gt; use</a:t>
                      </a:r>
                      <a:r>
                        <a:rPr lang="en-US" sz="1050" baseline="0" dirty="0" smtClean="0">
                          <a:latin typeface="Trebuchet MS" pitchFamily="34" charset="0"/>
                        </a:rPr>
                        <a:t> XP Style Scaling</a:t>
                      </a:r>
                      <a:endParaRPr lang="en-US" sz="1200" i="1" dirty="0">
                        <a:latin typeface="Trebuchet MS" pitchFamily="34" charset="0"/>
                      </a:endParaRPr>
                    </a:p>
                  </a:txBody>
                  <a:tcPr/>
                </a:tc>
                <a:tc>
                  <a:txBody>
                    <a:bodyPr/>
                    <a:lstStyle/>
                    <a:p>
                      <a:r>
                        <a:rPr lang="en-US" sz="1200" dirty="0" smtClean="0">
                          <a:latin typeface="Trebuchet MS" pitchFamily="34" charset="0"/>
                        </a:rPr>
                        <a:t>Often</a:t>
                      </a:r>
                      <a:r>
                        <a:rPr lang="en-US" sz="1200" baseline="0" dirty="0" smtClean="0">
                          <a:latin typeface="Trebuchet MS" pitchFamily="34" charset="0"/>
                        </a:rPr>
                        <a:t> buttons and UI won’t scale in relation to larger text and</a:t>
                      </a:r>
                      <a:r>
                        <a:rPr lang="en-US" sz="1200" dirty="0" smtClean="0">
                          <a:latin typeface="Trebuchet MS" pitchFamily="34" charset="0"/>
                        </a:rPr>
                        <a:t> there will be significant text clipping.  Look for layout issues in general and pixilated</a:t>
                      </a:r>
                      <a:r>
                        <a:rPr lang="en-US" sz="1200" baseline="0" dirty="0" smtClean="0">
                          <a:latin typeface="Trebuchet MS" pitchFamily="34" charset="0"/>
                        </a:rPr>
                        <a:t> bitmaps and icons.</a:t>
                      </a:r>
                      <a:endParaRPr lang="en-US" sz="1200" dirty="0">
                        <a:latin typeface="Trebuchet MS" pitchFamily="34" charset="0"/>
                      </a:endParaRPr>
                    </a:p>
                  </a:txBody>
                  <a:tcPr/>
                </a:tc>
              </a:tr>
            </a:tbl>
          </a:graphicData>
        </a:graphic>
      </p:graphicFrame>
      <p:sp>
        <p:nvSpPr>
          <p:cNvPr id="5" name="TextBox 4"/>
          <p:cNvSpPr txBox="1"/>
          <p:nvPr/>
        </p:nvSpPr>
        <p:spPr>
          <a:xfrm>
            <a:off x="367451" y="5175879"/>
            <a:ext cx="8305800" cy="1200329"/>
          </a:xfrm>
          <a:prstGeom prst="rect">
            <a:avLst/>
          </a:prstGeom>
          <a:noFill/>
          <a:ln w="12700">
            <a:solidFill>
              <a:schemeClr val="tx1"/>
            </a:solidFill>
          </a:ln>
        </p:spPr>
        <p:txBody>
          <a:bodyPr wrap="square" rtlCol="0">
            <a:spAutoFit/>
          </a:bodyPr>
          <a:lstStyle/>
          <a:p>
            <a:r>
              <a:rPr lang="en-US" dirty="0" smtClean="0">
                <a:solidFill>
                  <a:schemeClr val="accent1"/>
                </a:solidFill>
                <a:latin typeface="Trebuchet MS" pitchFamily="34" charset="0"/>
              </a:rPr>
              <a:t>Recommendation:  </a:t>
            </a:r>
            <a:r>
              <a:rPr lang="en-US" dirty="0" smtClean="0">
                <a:latin typeface="Trebuchet MS" pitchFamily="34" charset="0"/>
              </a:rPr>
              <a:t>Write a list of the issues identified, best is to add them to your bug DB with a High DPI tag for later validation.  Integrate a variety of configurations into all future test passes.  Also see references for link to whitepaper on how to remedy issue you find.</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DPI Aware Manifest</a:t>
            </a:r>
            <a:endParaRPr lang="en-US" dirty="0"/>
          </a:p>
        </p:txBody>
      </p:sp>
      <p:sp>
        <p:nvSpPr>
          <p:cNvPr id="3" name="Content Placeholder 2"/>
          <p:cNvSpPr>
            <a:spLocks noGrp="1"/>
          </p:cNvSpPr>
          <p:nvPr>
            <p:ph idx="1"/>
          </p:nvPr>
        </p:nvSpPr>
        <p:spPr>
          <a:xfrm>
            <a:off x="382588" y="1414464"/>
            <a:ext cx="8380412" cy="2942344"/>
          </a:xfrm>
        </p:spPr>
        <p:txBody>
          <a:bodyPr/>
          <a:lstStyle/>
          <a:p>
            <a:r>
              <a:rPr lang="en-US" sz="2800" dirty="0" smtClean="0"/>
              <a:t>Compile this in with your application manifest, and re-run the high DPI assessment:</a:t>
            </a:r>
          </a:p>
          <a:p>
            <a:endParaRPr lang="en-US" sz="2800" dirty="0" smtClean="0"/>
          </a:p>
          <a:p>
            <a:endParaRPr lang="en-US" sz="2800" dirty="0" smtClean="0"/>
          </a:p>
          <a:p>
            <a:endParaRPr lang="en-US" sz="2800" dirty="0" smtClean="0"/>
          </a:p>
          <a:p>
            <a:endParaRPr lang="en-US" sz="2800" dirty="0" smtClean="0"/>
          </a:p>
        </p:txBody>
      </p:sp>
      <p:sp>
        <p:nvSpPr>
          <p:cNvPr id="5" name="TextBox 4"/>
          <p:cNvSpPr txBox="1"/>
          <p:nvPr/>
        </p:nvSpPr>
        <p:spPr>
          <a:xfrm>
            <a:off x="731838" y="4917424"/>
            <a:ext cx="6629400" cy="954107"/>
          </a:xfrm>
          <a:prstGeom prst="rect">
            <a:avLst/>
          </a:prstGeom>
          <a:noFill/>
        </p:spPr>
        <p:txBody>
          <a:bodyPr wrap="square" rtlCol="0">
            <a:spAutoFit/>
          </a:bodyPr>
          <a:lstStyle/>
          <a:p>
            <a:r>
              <a:rPr lang="en-US" dirty="0" smtClean="0"/>
              <a:t>More Info on using manifests can be found here:</a:t>
            </a:r>
            <a:endParaRPr lang="en-US" u="sng" dirty="0" smtClean="0">
              <a:hlinkClick r:id="rId3"/>
            </a:endParaRPr>
          </a:p>
          <a:p>
            <a:r>
              <a:rPr lang="en-US" u="sng" dirty="0" smtClean="0">
                <a:hlinkClick r:id="rId3"/>
              </a:rPr>
              <a:t>http://msdn2.microsoft.com/en-us/library/ms633543.aspx</a:t>
            </a:r>
            <a:endParaRPr lang="en-US" dirty="0" smtClean="0"/>
          </a:p>
          <a:p>
            <a:endParaRPr lang="en-US" dirty="0"/>
          </a:p>
        </p:txBody>
      </p:sp>
      <p:sp>
        <p:nvSpPr>
          <p:cNvPr id="6" name="Rectangle 4"/>
          <p:cNvSpPr>
            <a:spLocks noChangeArrowheads="1"/>
          </p:cNvSpPr>
          <p:nvPr/>
        </p:nvSpPr>
        <p:spPr bwMode="auto">
          <a:xfrm>
            <a:off x="460588" y="2512930"/>
            <a:ext cx="8222825" cy="214035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cs typeface="AngsanaUPC" pitchFamily="18" charset="-34"/>
              </a:rPr>
              <a:t>&lt;application  </a:t>
            </a:r>
            <a:r>
              <a:rPr lang="en-US" sz="1400" dirty="0" err="1" smtClean="0">
                <a:latin typeface="Lucida Console" pitchFamily="49" charset="0"/>
                <a:cs typeface="AngsanaUPC" pitchFamily="18" charset="-34"/>
              </a:rPr>
              <a:t>xmlns</a:t>
            </a:r>
            <a:r>
              <a:rPr lang="en-US" sz="1400" dirty="0" smtClean="0">
                <a:latin typeface="Lucida Console" pitchFamily="49" charset="0"/>
                <a:cs typeface="AngsanaUPC" pitchFamily="18" charset="-34"/>
              </a:rPr>
              <a:t>="urn:schemas-microsoft-com:asm.v3"&gt;</a:t>
            </a:r>
          </a:p>
          <a:p>
            <a:r>
              <a:rPr lang="en-US" sz="1400" dirty="0" smtClean="0">
                <a:latin typeface="Lucida Console" pitchFamily="49" charset="0"/>
                <a:cs typeface="AngsanaUPC" pitchFamily="18" charset="-34"/>
              </a:rPr>
              <a:t>    &lt;</a:t>
            </a:r>
            <a:r>
              <a:rPr lang="en-US" sz="1400" dirty="0" err="1" smtClean="0">
                <a:latin typeface="Lucida Console" pitchFamily="49" charset="0"/>
                <a:cs typeface="AngsanaUPC" pitchFamily="18" charset="-34"/>
              </a:rPr>
              <a:t>windowsSettings</a:t>
            </a:r>
            <a:r>
              <a:rPr lang="en-US" sz="1400" dirty="0" smtClean="0">
                <a:latin typeface="Lucida Console" pitchFamily="49" charset="0"/>
                <a:cs typeface="AngsanaUPC" pitchFamily="18" charset="-34"/>
              </a:rPr>
              <a:t>&gt;</a:t>
            </a:r>
          </a:p>
          <a:p>
            <a:r>
              <a:rPr lang="en-US" sz="1400" dirty="0" smtClean="0">
                <a:latin typeface="Lucida Console" pitchFamily="49" charset="0"/>
                <a:cs typeface="AngsanaUPC" pitchFamily="18" charset="-34"/>
              </a:rPr>
              <a:t>      &lt;</a:t>
            </a:r>
            <a:r>
              <a:rPr lang="en-US" sz="1400" dirty="0" err="1" smtClean="0">
                <a:latin typeface="Lucida Console" pitchFamily="49" charset="0"/>
                <a:cs typeface="AngsanaUPC" pitchFamily="18" charset="-34"/>
              </a:rPr>
              <a:t>dpiAware</a:t>
            </a:r>
            <a:r>
              <a:rPr lang="en-US" sz="1400" dirty="0" smtClean="0">
                <a:latin typeface="Lucida Console" pitchFamily="49" charset="0"/>
                <a:cs typeface="AngsanaUPC" pitchFamily="18" charset="-34"/>
              </a:rPr>
              <a:t>  </a:t>
            </a:r>
            <a:r>
              <a:rPr lang="en-US" sz="1400" dirty="0" err="1" smtClean="0">
                <a:latin typeface="Lucida Console" pitchFamily="49" charset="0"/>
                <a:cs typeface="AngsanaUPC" pitchFamily="18" charset="-34"/>
              </a:rPr>
              <a:t>xmlns</a:t>
            </a:r>
            <a:r>
              <a:rPr lang="en-US" sz="1400" dirty="0" smtClean="0">
                <a:latin typeface="Lucida Console" pitchFamily="49" charset="0"/>
                <a:cs typeface="AngsanaUPC" pitchFamily="18" charset="-34"/>
              </a:rPr>
              <a:t>="http://schemas.microsoft.com/SMI/2005/WindowsSettings"&gt;true&lt;/dpiAware&gt;</a:t>
            </a:r>
          </a:p>
          <a:p>
            <a:r>
              <a:rPr lang="en-US" sz="1400" dirty="0" smtClean="0">
                <a:latin typeface="Lucida Console" pitchFamily="49" charset="0"/>
                <a:cs typeface="AngsanaUPC" pitchFamily="18" charset="-34"/>
              </a:rPr>
              <a:t>    &lt;/</a:t>
            </a:r>
            <a:r>
              <a:rPr lang="en-US" sz="1400" dirty="0" err="1" smtClean="0">
                <a:latin typeface="Lucida Console" pitchFamily="49" charset="0"/>
                <a:cs typeface="AngsanaUPC" pitchFamily="18" charset="-34"/>
              </a:rPr>
              <a:t>windowsSettings</a:t>
            </a:r>
            <a:r>
              <a:rPr lang="en-US" sz="1400" dirty="0" smtClean="0">
                <a:latin typeface="Lucida Console" pitchFamily="49" charset="0"/>
                <a:cs typeface="AngsanaUPC" pitchFamily="18" charset="-34"/>
              </a:rPr>
              <a:t>&gt;</a:t>
            </a:r>
          </a:p>
          <a:p>
            <a:r>
              <a:rPr lang="en-US" sz="1400" dirty="0" smtClean="0">
                <a:latin typeface="Lucida Console" pitchFamily="49" charset="0"/>
                <a:cs typeface="AngsanaUPC" pitchFamily="18" charset="-34"/>
              </a:rPr>
              <a:t>  &lt;/application&gt;</a:t>
            </a:r>
            <a:endParaRPr lang="en-US" sz="1400" dirty="0">
              <a:latin typeface="Lucida Console" pitchFamily="49" charset="0"/>
              <a:cs typeface="AngsanaUPC" pitchFamily="18" charset="-34"/>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Ensure That The EDID Is Valid</a:t>
            </a:r>
            <a:endParaRPr lang="en-US" dirty="0"/>
          </a:p>
        </p:txBody>
      </p:sp>
      <p:sp>
        <p:nvSpPr>
          <p:cNvPr id="3" name="Content Placeholder 2"/>
          <p:cNvSpPr>
            <a:spLocks noGrp="1"/>
          </p:cNvSpPr>
          <p:nvPr>
            <p:ph idx="1"/>
          </p:nvPr>
        </p:nvSpPr>
        <p:spPr>
          <a:xfrm>
            <a:off x="382588" y="1414464"/>
            <a:ext cx="8380412" cy="2490938"/>
          </a:xfrm>
        </p:spPr>
        <p:txBody>
          <a:bodyPr/>
          <a:lstStyle/>
          <a:p>
            <a:pPr marL="396875" indent="-396875"/>
            <a:r>
              <a:rPr lang="en-US" sz="2400" dirty="0" smtClean="0"/>
              <a:t>Ensure that the values are valid for:</a:t>
            </a:r>
          </a:p>
          <a:p>
            <a:pPr marL="741363" lvl="1" indent="-344488"/>
            <a:r>
              <a:rPr lang="en-US" sz="2000" dirty="0" smtClean="0"/>
              <a:t>Max Horizontal size and Max Vertical size</a:t>
            </a:r>
          </a:p>
          <a:p>
            <a:pPr marL="741363" lvl="1" indent="-344488"/>
            <a:r>
              <a:rPr lang="en-US" sz="2000" dirty="0" smtClean="0"/>
              <a:t>The sizes are in cm</a:t>
            </a:r>
          </a:p>
          <a:p>
            <a:pPr marL="741363" lvl="1" indent="-344488"/>
            <a:r>
              <a:rPr lang="en-US" sz="2000" dirty="0" smtClean="0"/>
              <a:t>Should measure the panel sizes not including the frame</a:t>
            </a:r>
          </a:p>
          <a:p>
            <a:pPr marL="396875" indent="-396875"/>
            <a:r>
              <a:rPr lang="en-US" sz="2400" dirty="0" smtClean="0"/>
              <a:t>Test with Windows 7 to ensure auto-</a:t>
            </a:r>
            <a:r>
              <a:rPr lang="en-US" sz="2400" dirty="0" err="1" smtClean="0"/>
              <a:t>config</a:t>
            </a:r>
            <a:r>
              <a:rPr lang="en-US" sz="2400" dirty="0" smtClean="0"/>
              <a:t> is working</a:t>
            </a:r>
          </a:p>
          <a:p>
            <a:pPr marL="741363" lvl="1" indent="-344488"/>
            <a:r>
              <a:rPr lang="en-US" sz="2000" dirty="0" smtClean="0"/>
              <a:t>See the table earlier in this presentation for expected results</a:t>
            </a:r>
            <a:endParaRPr lang="en-US" sz="2000" dirty="0"/>
          </a:p>
        </p:txBody>
      </p:sp>
      <p:sp>
        <p:nvSpPr>
          <p:cNvPr id="4" name="TextBox 3"/>
          <p:cNvSpPr txBox="1"/>
          <p:nvPr/>
        </p:nvSpPr>
        <p:spPr>
          <a:xfrm>
            <a:off x="381000" y="4828172"/>
            <a:ext cx="8305800" cy="923330"/>
          </a:xfrm>
          <a:prstGeom prst="rect">
            <a:avLst/>
          </a:prstGeom>
          <a:noFill/>
          <a:ln w="12700">
            <a:solidFill>
              <a:schemeClr val="tx1"/>
            </a:solidFill>
          </a:ln>
        </p:spPr>
        <p:txBody>
          <a:bodyPr wrap="square" rtlCol="0">
            <a:spAutoFit/>
          </a:bodyPr>
          <a:lstStyle/>
          <a:p>
            <a:r>
              <a:rPr lang="en-US" dirty="0" smtClean="0">
                <a:solidFill>
                  <a:schemeClr val="accent1"/>
                </a:solidFill>
              </a:rPr>
              <a:t>Don’t forget:  </a:t>
            </a:r>
            <a:r>
              <a:rPr lang="en-US" dirty="0" smtClean="0"/>
              <a:t>If your hardware also ships with inbox software, please test at high DPI, fix DPI related bugs, and declare the applications DPI aware. This applies to your inbox manual, configuration CPL, etc.</a:t>
            </a:r>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The Unattend.XML</a:t>
            </a:r>
            <a:endParaRPr lang="en-US" dirty="0"/>
          </a:p>
        </p:txBody>
      </p:sp>
      <p:sp>
        <p:nvSpPr>
          <p:cNvPr id="3" name="Content Placeholder 2"/>
          <p:cNvSpPr>
            <a:spLocks noGrp="1"/>
          </p:cNvSpPr>
          <p:nvPr>
            <p:ph idx="1"/>
          </p:nvPr>
        </p:nvSpPr>
        <p:spPr>
          <a:xfrm>
            <a:off x="381000" y="3429000"/>
            <a:ext cx="8380412" cy="2422715"/>
          </a:xfrm>
        </p:spPr>
        <p:txBody>
          <a:bodyPr/>
          <a:lstStyle/>
          <a:p>
            <a:pPr marL="396875" indent="-396875"/>
            <a:r>
              <a:rPr lang="en-US" sz="2400" dirty="0" smtClean="0"/>
              <a:t>The following Display settings child elements are relevant</a:t>
            </a:r>
          </a:p>
          <a:p>
            <a:pPr marL="741363" lvl="1" indent="-344488"/>
            <a:r>
              <a:rPr lang="en-US" sz="2000" dirty="0" smtClean="0"/>
              <a:t>DPI:  Specifies the dots per inch setting for the display device</a:t>
            </a:r>
          </a:p>
          <a:p>
            <a:pPr marL="741363" lvl="1" indent="-344488"/>
            <a:r>
              <a:rPr lang="en-US" sz="2000" dirty="0" err="1" smtClean="0"/>
              <a:t>HorizontalResolution</a:t>
            </a:r>
            <a:r>
              <a:rPr lang="en-US" sz="2000" dirty="0" smtClean="0"/>
              <a:t>:  Valid Horizontal resolution for the device</a:t>
            </a:r>
          </a:p>
          <a:p>
            <a:pPr marL="741363" lvl="1" indent="-344488"/>
            <a:r>
              <a:rPr lang="en-US" sz="2000" dirty="0" err="1" smtClean="0"/>
              <a:t>VerticalResolution</a:t>
            </a:r>
            <a:r>
              <a:rPr lang="en-US" sz="2000" dirty="0" smtClean="0"/>
              <a:t>:  Valid Vertical resolution for the display device</a:t>
            </a:r>
          </a:p>
          <a:p>
            <a:pPr marL="741363" lvl="1" indent="-344488"/>
            <a:r>
              <a:rPr lang="en-US" sz="2000" dirty="0" err="1" smtClean="0"/>
              <a:t>RefreshRate</a:t>
            </a:r>
            <a:r>
              <a:rPr lang="en-US" sz="2000" dirty="0" smtClean="0"/>
              <a:t>:  Specifies a valid refresh rate for the display device</a:t>
            </a:r>
          </a:p>
          <a:p>
            <a:pPr marL="741363" lvl="1" indent="-344488"/>
            <a:r>
              <a:rPr lang="en-US" sz="2000" dirty="0" err="1" smtClean="0"/>
              <a:t>ColorDepth</a:t>
            </a:r>
            <a:r>
              <a:rPr lang="en-US" sz="2000" dirty="0" smtClean="0"/>
              <a:t>:  Specifies a valid color depth for the display device</a:t>
            </a:r>
            <a:endParaRPr lang="en-US" sz="2000" dirty="0"/>
          </a:p>
        </p:txBody>
      </p:sp>
      <p:sp>
        <p:nvSpPr>
          <p:cNvPr id="5" name="TextBox 4"/>
          <p:cNvSpPr txBox="1"/>
          <p:nvPr/>
        </p:nvSpPr>
        <p:spPr>
          <a:xfrm>
            <a:off x="381000" y="1417638"/>
            <a:ext cx="8305800" cy="1200329"/>
          </a:xfrm>
          <a:prstGeom prst="rect">
            <a:avLst/>
          </a:prstGeom>
          <a:noFill/>
          <a:ln w="12700">
            <a:solidFill>
              <a:schemeClr val="tx1"/>
            </a:solidFill>
          </a:ln>
        </p:spPr>
        <p:txBody>
          <a:bodyPr wrap="square" rtlCol="0">
            <a:spAutoFit/>
          </a:bodyPr>
          <a:lstStyle/>
          <a:p>
            <a:r>
              <a:rPr lang="en-US" dirty="0" smtClean="0">
                <a:solidFill>
                  <a:schemeClr val="accent1"/>
                </a:solidFill>
                <a:latin typeface="Trebuchet MS" pitchFamily="34" charset="0"/>
              </a:rPr>
              <a:t>NOTE:  </a:t>
            </a:r>
            <a:r>
              <a:rPr lang="en-US" dirty="0" smtClean="0">
                <a:latin typeface="Trebuchet MS" pitchFamily="34" charset="0"/>
              </a:rPr>
              <a:t>We strongly recommend that you use the auto-configuration feature in Windows 7, which means that configuring this unattend.xml file is not necessary, however we are providing this information for cases where it is required such as a display with a non-working EDID configuration.</a:t>
            </a:r>
            <a:endParaRPr lang="en-US" dirty="0">
              <a:latin typeface="Trebuchet MS" pitchFamily="34" charset="0"/>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System Image Manager</a:t>
            </a:r>
            <a:endParaRPr lang="en-US" dirty="0"/>
          </a:p>
        </p:txBody>
      </p:sp>
      <p:sp>
        <p:nvSpPr>
          <p:cNvPr id="8" name="TextBox 7"/>
          <p:cNvSpPr txBox="1"/>
          <p:nvPr/>
        </p:nvSpPr>
        <p:spPr>
          <a:xfrm>
            <a:off x="380999" y="5280032"/>
            <a:ext cx="8382001" cy="830997"/>
          </a:xfrm>
          <a:prstGeom prst="rect">
            <a:avLst/>
          </a:prstGeom>
          <a:noFill/>
          <a:ln w="12700">
            <a:solidFill>
              <a:schemeClr val="tx1"/>
            </a:solidFill>
          </a:ln>
        </p:spPr>
        <p:txBody>
          <a:bodyPr wrap="square" rtlCol="0">
            <a:spAutoFit/>
          </a:bodyPr>
          <a:lstStyle/>
          <a:p>
            <a:r>
              <a:rPr lang="en-US" sz="1600" dirty="0" smtClean="0">
                <a:latin typeface="Trebuchet MS" pitchFamily="34" charset="0"/>
              </a:rPr>
              <a:t>Windows System Image Manager can be used to override default configuration settings.  See </a:t>
            </a:r>
            <a:r>
              <a:rPr lang="en-US" sz="1600" dirty="0" smtClean="0">
                <a:latin typeface="Trebuchet MS" pitchFamily="34" charset="0"/>
                <a:hlinkClick r:id="rId3"/>
              </a:rPr>
              <a:t>http://technet.microsoft.com/en-us/library/cc722301.aspx</a:t>
            </a:r>
            <a:r>
              <a:rPr lang="en-US" sz="1600" dirty="0" smtClean="0">
                <a:latin typeface="Trebuchet MS" pitchFamily="34" charset="0"/>
              </a:rPr>
              <a:t> for details.</a:t>
            </a:r>
          </a:p>
          <a:p>
            <a:r>
              <a:rPr lang="en-US" sz="1600" dirty="0" smtClean="0">
                <a:latin typeface="Trebuchet MS" pitchFamily="34" charset="0"/>
              </a:rPr>
              <a:t>The unattend.xml file is referred to as the “Answer File” in this documentation.</a:t>
            </a:r>
            <a:endParaRPr lang="en-US" sz="1600" dirty="0">
              <a:latin typeface="Trebuchet MS" pitchFamily="34" charset="0"/>
            </a:endParaRPr>
          </a:p>
        </p:txBody>
      </p:sp>
      <p:pic>
        <p:nvPicPr>
          <p:cNvPr id="4" name="Picture 3" descr="C:\Users\mickta\AppData\Local\Microsoft\Windows\Temporary Internet Files\Content.Outlook\4V1PCRUZ\windows sim.jpg"/>
          <p:cNvPicPr>
            <a:picLocks noChangeAspect="1" noChangeArrowheads="1"/>
          </p:cNvPicPr>
          <p:nvPr/>
        </p:nvPicPr>
        <p:blipFill>
          <a:blip r:embed="rId4"/>
          <a:srcRect/>
          <a:stretch>
            <a:fillRect/>
          </a:stretch>
        </p:blipFill>
        <p:spPr bwMode="auto">
          <a:xfrm>
            <a:off x="955763" y="1402015"/>
            <a:ext cx="4952690" cy="3673486"/>
          </a:xfrm>
          <a:prstGeom prst="rect">
            <a:avLst/>
          </a:prstGeom>
          <a:noFill/>
          <a:effectLst>
            <a:outerShdw blurRad="50800" dist="38100" dir="2700000" algn="tl" rotWithShape="0">
              <a:prstClr val="black">
                <a:alpha val="40000"/>
              </a:prstClr>
            </a:outerShdw>
          </a:effectLst>
        </p:spPr>
      </p:pic>
      <p:sp>
        <p:nvSpPr>
          <p:cNvPr id="10" name="Line Callout 1 (Border and Accent Bar) 9"/>
          <p:cNvSpPr/>
          <p:nvPr/>
        </p:nvSpPr>
        <p:spPr bwMode="auto">
          <a:xfrm>
            <a:off x="4995552" y="2286953"/>
            <a:ext cx="518133" cy="419440"/>
          </a:xfrm>
          <a:prstGeom prst="accentBorderCallout1">
            <a:avLst>
              <a:gd name="adj1" fmla="val 47698"/>
              <a:gd name="adj2" fmla="val 100842"/>
              <a:gd name="adj3" fmla="val 94864"/>
              <a:gd name="adj4" fmla="val 217193"/>
            </a:avLst>
          </a:prstGeom>
          <a:solidFill>
            <a:schemeClr val="accent2">
              <a:lumMod val="60000"/>
              <a:lumOff val="40000"/>
              <a:alpha val="27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6125575" y="2331364"/>
            <a:ext cx="1312603" cy="1015663"/>
          </a:xfrm>
          <a:prstGeom prst="rect">
            <a:avLst/>
          </a:prstGeom>
          <a:noFill/>
          <a:ln>
            <a:solidFill>
              <a:schemeClr val="accent2">
                <a:shade val="60000"/>
                <a:satMod val="300000"/>
              </a:schemeClr>
            </a:solidFill>
          </a:ln>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DPI and Screen resolution settings can be configured here.</a:t>
            </a:r>
          </a:p>
        </p:txBody>
      </p:sp>
      <p:sp>
        <p:nvSpPr>
          <p:cNvPr id="14" name="TextBox 13"/>
          <p:cNvSpPr txBox="1"/>
          <p:nvPr/>
        </p:nvSpPr>
        <p:spPr>
          <a:xfrm>
            <a:off x="6125575" y="3308414"/>
            <a:ext cx="2062661" cy="1292662"/>
          </a:xfrm>
          <a:prstGeom prst="rect">
            <a:avLst/>
          </a:prstGeom>
          <a:noFill/>
          <a:ln>
            <a:solidFill>
              <a:schemeClr val="accent2">
                <a:shade val="60000"/>
                <a:satMod val="300000"/>
              </a:schemeClr>
            </a:solidFill>
          </a:ln>
        </p:spPr>
        <p:txBody>
          <a:bodyPr wrap="square" rtlCol="0">
            <a:spAutoFit/>
          </a:bodyPr>
          <a:lstStyle/>
          <a:p>
            <a:r>
              <a:rPr lang="en-US" sz="1100" dirty="0" smtClean="0">
                <a:effectLst>
                  <a:outerShdw blurRad="38100" dist="38100" dir="2700000" algn="tl">
                    <a:srgbClr val="000000">
                      <a:alpha val="43137"/>
                    </a:srgbClr>
                  </a:outerShdw>
                </a:effectLst>
                <a:latin typeface="Trebuchet MS" pitchFamily="34" charset="0"/>
              </a:rPr>
              <a:t>The customization can go in any of the following sections:</a:t>
            </a:r>
          </a:p>
          <a:p>
            <a:pPr>
              <a:buFont typeface="Arial" pitchFamily="34" charset="0"/>
              <a:buChar char="•"/>
            </a:pPr>
            <a:r>
              <a:rPr lang="en-US" sz="1100" dirty="0" smtClean="0">
                <a:effectLst>
                  <a:outerShdw blurRad="38100" dist="38100" dir="2700000" algn="tl">
                    <a:srgbClr val="000000">
                      <a:alpha val="43137"/>
                    </a:srgbClr>
                  </a:outerShdw>
                </a:effectLst>
                <a:latin typeface="Trebuchet MS" pitchFamily="34" charset="0"/>
              </a:rPr>
              <a:t>specialize</a:t>
            </a:r>
          </a:p>
          <a:p>
            <a:pPr>
              <a:buFont typeface="Arial" pitchFamily="34" charset="0"/>
              <a:buChar char="•"/>
            </a:pPr>
            <a:r>
              <a:rPr lang="en-US" sz="1100" dirty="0" err="1" smtClean="0">
                <a:effectLst>
                  <a:outerShdw blurRad="38100" dist="38100" dir="2700000" algn="tl">
                    <a:srgbClr val="000000">
                      <a:alpha val="43137"/>
                    </a:srgbClr>
                  </a:outerShdw>
                </a:effectLst>
                <a:latin typeface="Trebuchet MS" pitchFamily="34" charset="0"/>
              </a:rPr>
              <a:t>auditSystem</a:t>
            </a:r>
            <a:endParaRPr lang="en-US" sz="1100" dirty="0" smtClean="0">
              <a:effectLst>
                <a:outerShdw blurRad="38100" dist="38100" dir="2700000" algn="tl">
                  <a:srgbClr val="000000">
                    <a:alpha val="43137"/>
                  </a:srgbClr>
                </a:outerShdw>
              </a:effectLst>
              <a:latin typeface="Trebuchet MS" pitchFamily="34" charset="0"/>
            </a:endParaRPr>
          </a:p>
          <a:p>
            <a:pPr>
              <a:buFont typeface="Arial" pitchFamily="34" charset="0"/>
              <a:buChar char="•"/>
            </a:pPr>
            <a:r>
              <a:rPr lang="en-US" sz="1100" dirty="0" err="1" smtClean="0">
                <a:effectLst>
                  <a:outerShdw blurRad="38100" dist="38100" dir="2700000" algn="tl">
                    <a:srgbClr val="000000">
                      <a:alpha val="43137"/>
                    </a:srgbClr>
                  </a:outerShdw>
                </a:effectLst>
                <a:latin typeface="Trebuchet MS" pitchFamily="34" charset="0"/>
              </a:rPr>
              <a:t>auditUser</a:t>
            </a:r>
            <a:endParaRPr lang="en-US" sz="1100" dirty="0" smtClean="0">
              <a:effectLst>
                <a:outerShdw blurRad="38100" dist="38100" dir="2700000" algn="tl">
                  <a:srgbClr val="000000">
                    <a:alpha val="43137"/>
                  </a:srgbClr>
                </a:outerShdw>
              </a:effectLst>
              <a:latin typeface="Trebuchet MS" pitchFamily="34" charset="0"/>
            </a:endParaRPr>
          </a:p>
          <a:p>
            <a:pPr>
              <a:buFont typeface="Arial" pitchFamily="34" charset="0"/>
              <a:buChar char="•"/>
            </a:pPr>
            <a:r>
              <a:rPr lang="en-US" sz="1100" dirty="0" err="1" smtClean="0">
                <a:effectLst>
                  <a:outerShdw blurRad="38100" dist="38100" dir="2700000" algn="tl">
                    <a:srgbClr val="000000">
                      <a:alpha val="43137"/>
                    </a:srgbClr>
                  </a:outerShdw>
                </a:effectLst>
                <a:latin typeface="Trebuchet MS" pitchFamily="34" charset="0"/>
              </a:rPr>
              <a:t>oobeSystem</a:t>
            </a:r>
            <a:endParaRPr lang="en-US" sz="1200" dirty="0" smtClean="0">
              <a:effectLst>
                <a:outerShdw blurRad="38100" dist="38100" dir="2700000" algn="tl">
                  <a:srgbClr val="000000">
                    <a:alpha val="43137"/>
                  </a:srgbClr>
                </a:outerShdw>
              </a:effectLst>
              <a:latin typeface="Trebuchet MS" pitchFamily="34" charset="0"/>
            </a:endParaRPr>
          </a:p>
          <a:p>
            <a:endParaRPr lang="en-US" sz="1200"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Line Callout 1 (Border and Accent Bar) 14"/>
          <p:cNvSpPr/>
          <p:nvPr/>
        </p:nvSpPr>
        <p:spPr bwMode="auto">
          <a:xfrm>
            <a:off x="3046387" y="2290241"/>
            <a:ext cx="1263257" cy="1047780"/>
          </a:xfrm>
          <a:prstGeom prst="accentBorderCallout1">
            <a:avLst>
              <a:gd name="adj1" fmla="val 47698"/>
              <a:gd name="adj2" fmla="val 100842"/>
              <a:gd name="adj3" fmla="val 150908"/>
              <a:gd name="adj4" fmla="val 243540"/>
            </a:avLst>
          </a:prstGeom>
          <a:solidFill>
            <a:schemeClr val="accent2">
              <a:lumMod val="60000"/>
              <a:lumOff val="40000"/>
              <a:alpha val="6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Directly Configuring Unattend.xml</a:t>
            </a:r>
            <a:endParaRPr lang="en-US" sz="4400" dirty="0"/>
          </a:p>
        </p:txBody>
      </p:sp>
      <p:sp>
        <p:nvSpPr>
          <p:cNvPr id="6" name="Content Placeholder 2"/>
          <p:cNvSpPr>
            <a:spLocks noGrp="1"/>
          </p:cNvSpPr>
          <p:nvPr>
            <p:ph idx="4294967295"/>
          </p:nvPr>
        </p:nvSpPr>
        <p:spPr>
          <a:xfrm>
            <a:off x="763588" y="3875088"/>
            <a:ext cx="8380412" cy="2546350"/>
          </a:xfrm>
        </p:spPr>
        <p:txBody>
          <a:bodyPr/>
          <a:lstStyle/>
          <a:p>
            <a:pPr marL="396875" indent="-396875"/>
            <a:r>
              <a:rPr lang="en-US" sz="2400" dirty="0" smtClean="0"/>
              <a:t>Change the DPI value to the desired default</a:t>
            </a:r>
          </a:p>
          <a:p>
            <a:pPr marL="741363" lvl="1" indent="-344488"/>
            <a:r>
              <a:rPr lang="en-US" sz="2000" dirty="0" smtClean="0"/>
              <a:t>(!) This should be 96, 120 or 144</a:t>
            </a:r>
          </a:p>
          <a:p>
            <a:pPr marL="741363" lvl="1" indent="-344488"/>
            <a:r>
              <a:rPr lang="en-US" sz="2000" dirty="0" smtClean="0"/>
              <a:t>Some </a:t>
            </a:r>
            <a:r>
              <a:rPr lang="en-US" sz="2100" dirty="0" smtClean="0"/>
              <a:t>applications have rendering issues at non-standard DPIs</a:t>
            </a:r>
          </a:p>
          <a:p>
            <a:pPr marL="396875" indent="-396875"/>
            <a:r>
              <a:rPr lang="en-US" sz="2400" dirty="0" smtClean="0"/>
              <a:t>The example above will set the display as follows</a:t>
            </a:r>
          </a:p>
          <a:p>
            <a:pPr marL="741363" lvl="1" indent="-344488"/>
            <a:r>
              <a:rPr lang="en-US" sz="2000" dirty="0" smtClean="0"/>
              <a:t>1600x1050, at 120 DPI with 60 </a:t>
            </a:r>
            <a:r>
              <a:rPr lang="en-US" sz="2000" dirty="0" err="1" smtClean="0"/>
              <a:t>hz</a:t>
            </a:r>
            <a:r>
              <a:rPr lang="en-US" sz="2000" dirty="0" smtClean="0"/>
              <a:t> refresh</a:t>
            </a:r>
          </a:p>
          <a:p>
            <a:pPr marL="741363" lvl="1" indent="-344488"/>
            <a:r>
              <a:rPr lang="en-US" sz="2000" dirty="0" smtClean="0"/>
              <a:t>32-bit </a:t>
            </a:r>
            <a:r>
              <a:rPr lang="en-US" sz="2100" dirty="0" smtClean="0"/>
              <a:t>color depth</a:t>
            </a:r>
            <a:endParaRPr lang="en-US" sz="2500" dirty="0" smtClean="0"/>
          </a:p>
        </p:txBody>
      </p:sp>
      <p:sp>
        <p:nvSpPr>
          <p:cNvPr id="4" name="Rectangle 4"/>
          <p:cNvSpPr>
            <a:spLocks noChangeArrowheads="1"/>
          </p:cNvSpPr>
          <p:nvPr/>
        </p:nvSpPr>
        <p:spPr bwMode="auto">
          <a:xfrm>
            <a:off x="867622" y="1417638"/>
            <a:ext cx="7436273" cy="214035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cs typeface="AngsanaUPC" pitchFamily="18" charset="-34"/>
              </a:rPr>
              <a:t>&lt;Display&gt; </a:t>
            </a:r>
          </a:p>
          <a:p>
            <a:r>
              <a:rPr lang="en-US" sz="1400" dirty="0" smtClean="0">
                <a:latin typeface="Lucida Console" pitchFamily="49" charset="0"/>
                <a:cs typeface="AngsanaUPC" pitchFamily="18" charset="-34"/>
              </a:rPr>
              <a:t>	&lt;</a:t>
            </a:r>
            <a:r>
              <a:rPr lang="en-US" sz="1400" dirty="0" err="1" smtClean="0">
                <a:latin typeface="Lucida Console" pitchFamily="49" charset="0"/>
                <a:cs typeface="AngsanaUPC" pitchFamily="18" charset="-34"/>
              </a:rPr>
              <a:t>ColorDepth</a:t>
            </a:r>
            <a:r>
              <a:rPr lang="en-US" sz="1400" dirty="0" smtClean="0">
                <a:latin typeface="Lucida Console" pitchFamily="49" charset="0"/>
                <a:cs typeface="AngsanaUPC" pitchFamily="18" charset="-34"/>
              </a:rPr>
              <a:t>&gt;32&lt;/</a:t>
            </a:r>
            <a:r>
              <a:rPr lang="en-US" sz="1400" dirty="0" err="1" smtClean="0">
                <a:latin typeface="Lucida Console" pitchFamily="49" charset="0"/>
                <a:cs typeface="AngsanaUPC" pitchFamily="18" charset="-34"/>
              </a:rPr>
              <a:t>ColorDepth</a:t>
            </a:r>
            <a:r>
              <a:rPr lang="en-US" sz="1400" dirty="0" smtClean="0">
                <a:latin typeface="Lucida Console" pitchFamily="49" charset="0"/>
                <a:cs typeface="AngsanaUPC" pitchFamily="18" charset="-34"/>
              </a:rPr>
              <a:t>&gt; </a:t>
            </a:r>
          </a:p>
          <a:p>
            <a:r>
              <a:rPr lang="en-US" sz="1400" dirty="0" smtClean="0">
                <a:latin typeface="Lucida Console" pitchFamily="49" charset="0"/>
                <a:cs typeface="AngsanaUPC" pitchFamily="18" charset="-34"/>
              </a:rPr>
              <a:t>	&lt;DPI&gt;120&lt;/DPI&gt; </a:t>
            </a:r>
          </a:p>
          <a:p>
            <a:r>
              <a:rPr lang="en-US" sz="1400" dirty="0" smtClean="0">
                <a:latin typeface="Lucida Console" pitchFamily="49" charset="0"/>
                <a:cs typeface="AngsanaUPC" pitchFamily="18" charset="-34"/>
              </a:rPr>
              <a:t>	&lt;</a:t>
            </a:r>
            <a:r>
              <a:rPr lang="en-US" sz="1400" dirty="0" err="1" smtClean="0">
                <a:latin typeface="Lucida Console" pitchFamily="49" charset="0"/>
                <a:cs typeface="AngsanaUPC" pitchFamily="18" charset="-34"/>
              </a:rPr>
              <a:t>HorizontalResolution</a:t>
            </a:r>
            <a:r>
              <a:rPr lang="en-US" sz="1400" dirty="0" smtClean="0">
                <a:latin typeface="Lucida Console" pitchFamily="49" charset="0"/>
                <a:cs typeface="AngsanaUPC" pitchFamily="18" charset="-34"/>
              </a:rPr>
              <a:t>&gt;1600&lt;/</a:t>
            </a:r>
            <a:r>
              <a:rPr lang="en-US" sz="1400" dirty="0" err="1" smtClean="0">
                <a:latin typeface="Lucida Console" pitchFamily="49" charset="0"/>
                <a:cs typeface="AngsanaUPC" pitchFamily="18" charset="-34"/>
              </a:rPr>
              <a:t>HorizontalResolution</a:t>
            </a:r>
            <a:r>
              <a:rPr lang="en-US" sz="1400" dirty="0" smtClean="0">
                <a:latin typeface="Lucida Console" pitchFamily="49" charset="0"/>
                <a:cs typeface="AngsanaUPC" pitchFamily="18" charset="-34"/>
              </a:rPr>
              <a:t>&gt;</a:t>
            </a:r>
          </a:p>
          <a:p>
            <a:r>
              <a:rPr lang="en-US" sz="1400" dirty="0" smtClean="0">
                <a:latin typeface="Lucida Console" pitchFamily="49" charset="0"/>
                <a:cs typeface="AngsanaUPC" pitchFamily="18" charset="-34"/>
              </a:rPr>
              <a:t>	&lt;</a:t>
            </a:r>
            <a:r>
              <a:rPr lang="en-US" sz="1400" dirty="0" err="1" smtClean="0">
                <a:latin typeface="Lucida Console" pitchFamily="49" charset="0"/>
                <a:cs typeface="AngsanaUPC" pitchFamily="18" charset="-34"/>
              </a:rPr>
              <a:t>RefreshRate</a:t>
            </a:r>
            <a:r>
              <a:rPr lang="en-US" sz="1400" dirty="0" smtClean="0">
                <a:latin typeface="Lucida Console" pitchFamily="49" charset="0"/>
                <a:cs typeface="AngsanaUPC" pitchFamily="18" charset="-34"/>
              </a:rPr>
              <a:t>&gt;60&lt;/</a:t>
            </a:r>
            <a:r>
              <a:rPr lang="en-US" sz="1400" dirty="0" err="1" smtClean="0">
                <a:latin typeface="Lucida Console" pitchFamily="49" charset="0"/>
                <a:cs typeface="AngsanaUPC" pitchFamily="18" charset="-34"/>
              </a:rPr>
              <a:t>RefreshRate</a:t>
            </a:r>
            <a:r>
              <a:rPr lang="en-US" sz="1400" dirty="0" smtClean="0">
                <a:latin typeface="Lucida Console" pitchFamily="49" charset="0"/>
                <a:cs typeface="AngsanaUPC" pitchFamily="18" charset="-34"/>
              </a:rPr>
              <a:t>&gt; </a:t>
            </a:r>
          </a:p>
          <a:p>
            <a:r>
              <a:rPr lang="en-US" sz="1400" dirty="0" smtClean="0">
                <a:latin typeface="Lucida Console" pitchFamily="49" charset="0"/>
                <a:cs typeface="AngsanaUPC" pitchFamily="18" charset="-34"/>
              </a:rPr>
              <a:t>	&lt;</a:t>
            </a:r>
            <a:r>
              <a:rPr lang="en-US" sz="1400" dirty="0" err="1" smtClean="0">
                <a:latin typeface="Lucida Console" pitchFamily="49" charset="0"/>
                <a:cs typeface="AngsanaUPC" pitchFamily="18" charset="-34"/>
              </a:rPr>
              <a:t>VerticalResolution</a:t>
            </a:r>
            <a:r>
              <a:rPr lang="en-US" sz="1400" dirty="0" smtClean="0">
                <a:latin typeface="Lucida Console" pitchFamily="49" charset="0"/>
                <a:cs typeface="AngsanaUPC" pitchFamily="18" charset="-34"/>
              </a:rPr>
              <a:t>&gt;1050&lt;/</a:t>
            </a:r>
            <a:r>
              <a:rPr lang="en-US" sz="1400" dirty="0" err="1" smtClean="0">
                <a:latin typeface="Lucida Console" pitchFamily="49" charset="0"/>
                <a:cs typeface="AngsanaUPC" pitchFamily="18" charset="-34"/>
              </a:rPr>
              <a:t>VerticalResolution</a:t>
            </a:r>
            <a:r>
              <a:rPr lang="en-US" sz="1400" dirty="0" smtClean="0">
                <a:latin typeface="Lucida Console" pitchFamily="49" charset="0"/>
                <a:cs typeface="AngsanaUPC" pitchFamily="18" charset="-34"/>
              </a:rPr>
              <a:t>&gt; </a:t>
            </a:r>
          </a:p>
          <a:p>
            <a:r>
              <a:rPr lang="en-US" sz="1400" dirty="0" smtClean="0">
                <a:latin typeface="Lucida Console" pitchFamily="49" charset="0"/>
                <a:cs typeface="AngsanaUPC" pitchFamily="18" charset="-34"/>
              </a:rPr>
              <a:t>&lt;/Display&gt;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a:t>
            </a:r>
            <a:endParaRPr lang="en-US" dirty="0"/>
          </a:p>
        </p:txBody>
      </p:sp>
      <p:sp>
        <p:nvSpPr>
          <p:cNvPr id="3" name="Content Placeholder 2"/>
          <p:cNvSpPr>
            <a:spLocks noGrp="1"/>
          </p:cNvSpPr>
          <p:nvPr>
            <p:ph idx="1"/>
          </p:nvPr>
        </p:nvSpPr>
        <p:spPr>
          <a:xfrm>
            <a:off x="382588" y="1414464"/>
            <a:ext cx="8380412" cy="3433248"/>
          </a:xfrm>
        </p:spPr>
        <p:txBody>
          <a:bodyPr/>
          <a:lstStyle/>
          <a:p>
            <a:pPr marL="396875" indent="-396875"/>
            <a:r>
              <a:rPr lang="en-US" sz="2800" smtClean="0"/>
              <a:t>Why we </a:t>
            </a:r>
            <a:r>
              <a:rPr lang="en-US" sz="2800" dirty="0" smtClean="0"/>
              <a:t>should care about High DPI</a:t>
            </a:r>
          </a:p>
          <a:p>
            <a:pPr marL="396875" indent="-396875"/>
            <a:r>
              <a:rPr lang="en-US" sz="2800" dirty="0" smtClean="0"/>
              <a:t>High DPI Infrastructure and New Features</a:t>
            </a:r>
          </a:p>
          <a:p>
            <a:pPr marL="396875" indent="-396875"/>
            <a:r>
              <a:rPr lang="en-US" sz="2800" dirty="0" smtClean="0"/>
              <a:t>Common High DPI App </a:t>
            </a:r>
            <a:r>
              <a:rPr lang="en-US" sz="2800" dirty="0" err="1" smtClean="0"/>
              <a:t>Compat</a:t>
            </a:r>
            <a:r>
              <a:rPr lang="en-US" sz="2800" dirty="0" smtClean="0"/>
              <a:t> Issues</a:t>
            </a:r>
          </a:p>
          <a:p>
            <a:pPr marL="396875" indent="-396875"/>
            <a:r>
              <a:rPr lang="en-US" sz="2800" dirty="0" smtClean="0"/>
              <a:t>Making high DPI hardware work with Windows</a:t>
            </a:r>
          </a:p>
          <a:p>
            <a:pPr marL="801688" lvl="1" indent="-404813"/>
            <a:r>
              <a:rPr lang="en-US" sz="2400" dirty="0" smtClean="0"/>
              <a:t>Work required by ISVs to make applications DPI Aware</a:t>
            </a:r>
          </a:p>
          <a:p>
            <a:pPr marL="801688" lvl="1" indent="-404813"/>
            <a:r>
              <a:rPr lang="en-US" sz="2400" dirty="0" smtClean="0"/>
              <a:t>Automatic DPI configuration via EDID</a:t>
            </a:r>
          </a:p>
          <a:p>
            <a:pPr marL="801688" lvl="1" indent="-404813"/>
            <a:r>
              <a:rPr lang="en-US" sz="2400" dirty="0" smtClean="0"/>
              <a:t>Configuring the DPI via OEM XML Override</a:t>
            </a:r>
            <a:endParaRPr lang="en-US" sz="2500" dirty="0" smtClean="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382587" y="1414464"/>
            <a:ext cx="8614267" cy="3889270"/>
          </a:xfrm>
        </p:spPr>
        <p:txBody>
          <a:bodyPr/>
          <a:lstStyle/>
          <a:p>
            <a:r>
              <a:rPr lang="en-US" sz="2800" dirty="0" smtClean="0"/>
              <a:t>Try the High DPI feature yourself</a:t>
            </a:r>
          </a:p>
          <a:p>
            <a:r>
              <a:rPr lang="en-US" sz="2800" dirty="0" smtClean="0"/>
              <a:t>Test your hardware and software for </a:t>
            </a:r>
            <a:br>
              <a:rPr lang="en-US" sz="2800" dirty="0" smtClean="0"/>
            </a:br>
            <a:r>
              <a:rPr lang="en-US" sz="2800" dirty="0" smtClean="0"/>
              <a:t>DPI compatibility</a:t>
            </a:r>
          </a:p>
          <a:p>
            <a:r>
              <a:rPr lang="en-US" sz="2800" dirty="0" smtClean="0"/>
              <a:t>Raise awareness in your team about high DPI</a:t>
            </a:r>
          </a:p>
          <a:p>
            <a:pPr lvl="1"/>
            <a:r>
              <a:rPr lang="en-US" sz="2400" dirty="0" smtClean="0"/>
              <a:t>Use the materials in the “additional resources” slide</a:t>
            </a:r>
          </a:p>
          <a:p>
            <a:r>
              <a:rPr lang="en-US" sz="2800" dirty="0" smtClean="0"/>
              <a:t>Explain to your customers the benefits of high DPI</a:t>
            </a:r>
          </a:p>
          <a:p>
            <a:r>
              <a:rPr lang="en-US" sz="2800" dirty="0" smtClean="0"/>
              <a:t>Let us know if you have questions/concerns</a:t>
            </a:r>
          </a:p>
          <a:p>
            <a:pPr lvl="1"/>
            <a:r>
              <a:rPr lang="en-US" sz="2400" dirty="0" smtClean="0">
                <a:hlinkClick r:id="rId3"/>
              </a:rPr>
              <a:t>disup@microsoft.com</a:t>
            </a:r>
            <a:endParaRPr lang="en-US" sz="2400" dirty="0" smtClean="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76873" y="1025846"/>
            <a:ext cx="8380412" cy="4877746"/>
          </a:xfrm>
        </p:spPr>
        <p:txBody>
          <a:bodyPr/>
          <a:lstStyle/>
          <a:p>
            <a:pPr marL="344488" indent="-344488">
              <a:spcBef>
                <a:spcPts val="833"/>
              </a:spcBef>
            </a:pPr>
            <a:r>
              <a:rPr lang="en-US" sz="2000" dirty="0" smtClean="0"/>
              <a:t>Whitepaper for Writing DPI Aware Win32 Applications</a:t>
            </a:r>
          </a:p>
          <a:p>
            <a:pPr marL="569913" lvl="1" indent="-225425">
              <a:spcBef>
                <a:spcPts val="833"/>
              </a:spcBef>
            </a:pPr>
            <a:r>
              <a:rPr lang="en-US" sz="1600" u="sng" dirty="0" smtClean="0">
                <a:hlinkClick r:id="rId3"/>
              </a:rPr>
              <a:t>http://go.microsoft.com/fwlink/?LinkID=129586</a:t>
            </a:r>
            <a:endParaRPr lang="en-US" sz="1600" dirty="0" smtClean="0">
              <a:solidFill>
                <a:srgbClr val="FF0000"/>
              </a:solidFill>
            </a:endParaRPr>
          </a:p>
          <a:p>
            <a:pPr marL="344488" indent="-344488"/>
            <a:r>
              <a:rPr lang="en-US" sz="2000" dirty="0" smtClean="0"/>
              <a:t>EDID Specification</a:t>
            </a:r>
          </a:p>
          <a:p>
            <a:pPr marL="569913" lvl="1" indent="-225425"/>
            <a:r>
              <a:rPr lang="en-US" sz="1600" u="sng" dirty="0" smtClean="0">
                <a:hlinkClick r:id="rId4"/>
              </a:rPr>
              <a:t>http://www.vesa.org/Public/EEDIDguideV1.pdf</a:t>
            </a:r>
            <a:endParaRPr lang="en-US" sz="1600" dirty="0" smtClean="0"/>
          </a:p>
          <a:p>
            <a:pPr marL="344488" indent="-344488"/>
            <a:r>
              <a:rPr lang="en-US" sz="2000" dirty="0" smtClean="0"/>
              <a:t>Information for OEMs configuring OOBE via XML Override </a:t>
            </a:r>
          </a:p>
          <a:p>
            <a:pPr marL="569913" lvl="1" indent="-225425"/>
            <a:r>
              <a:rPr lang="en-US" sz="1600" dirty="0" smtClean="0">
                <a:hlinkClick r:id="rId5"/>
              </a:rPr>
              <a:t>http://technet.microsoft.com/en-us/library/cc722301.aspx</a:t>
            </a:r>
            <a:endParaRPr lang="en-US" sz="1600" u="sng" dirty="0" smtClean="0">
              <a:hlinkClick r:id="rId6"/>
            </a:endParaRPr>
          </a:p>
          <a:p>
            <a:pPr marL="569913" lvl="1" indent="-225425"/>
            <a:r>
              <a:rPr lang="en-US" sz="1600" u="sng" dirty="0" smtClean="0">
                <a:hlinkClick r:id="rId6"/>
              </a:rPr>
              <a:t>http://technet.microsoft.com/en-us/library/cc721929.aspx</a:t>
            </a:r>
            <a:endParaRPr lang="en-US" sz="1600" u="sng" dirty="0" smtClean="0"/>
          </a:p>
          <a:p>
            <a:pPr marL="344488" indent="-344488"/>
            <a:r>
              <a:rPr lang="en-US" sz="2000" dirty="0" smtClean="0"/>
              <a:t>Windows 7 Engineering Blog High DPI Post</a:t>
            </a:r>
          </a:p>
          <a:p>
            <a:pPr marL="569913" lvl="1" indent="-225425"/>
            <a:r>
              <a:rPr lang="en-US" sz="1600" dirty="0" smtClean="0">
                <a:hlinkClick r:id="rId7"/>
              </a:rPr>
              <a:t>http://blogs.msdn.com/e7/archive/2008/09/13/follow-up-on-high-dpi-resolution.aspx</a:t>
            </a:r>
            <a:endParaRPr lang="en-US" sz="1600" dirty="0" smtClean="0"/>
          </a:p>
          <a:p>
            <a:pPr marL="569913" lvl="1" indent="-225425"/>
            <a:r>
              <a:rPr lang="en-US" sz="1600" dirty="0" smtClean="0">
                <a:hlinkClick r:id="rId8"/>
              </a:rPr>
              <a:t>http://blogs.msdn.com/e7/archive/2008/09/16/more-follow-up-to-discussion-about-high-dpi.aspx</a:t>
            </a:r>
            <a:endParaRPr lang="en-US" sz="1600" dirty="0" smtClean="0"/>
          </a:p>
          <a:p>
            <a:pPr marL="344488" indent="-344488"/>
            <a:r>
              <a:rPr lang="en-US" sz="2000" dirty="0" smtClean="0"/>
              <a:t>For more information or questions, send e-mail to</a:t>
            </a:r>
            <a:endParaRPr lang="en-US" sz="2000" i="1" dirty="0" smtClean="0"/>
          </a:p>
          <a:p>
            <a:pPr marL="569913" lvl="1" indent="-225425">
              <a:spcBef>
                <a:spcPts val="833"/>
              </a:spcBef>
            </a:pPr>
            <a:r>
              <a:rPr lang="en-US" sz="1600" i="1" dirty="0" smtClean="0">
                <a:hlinkClick r:id="rId9"/>
              </a:rPr>
              <a:t>disup@microsoft.com</a:t>
            </a:r>
            <a:endParaRPr lang="en-US" sz="16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4"/>
            <a:ext cx="8380412" cy="5066515"/>
          </a:xfrm>
        </p:spPr>
        <p:txBody>
          <a:bodyPr/>
          <a:lstStyle/>
          <a:p>
            <a:pPr marL="112713" indent="-112713"/>
            <a:r>
              <a:rPr lang="en-US" sz="1200" dirty="0" smtClean="0"/>
              <a:t>Web Resources</a:t>
            </a:r>
          </a:p>
          <a:p>
            <a:pPr marL="231775" lvl="1" indent="-119063"/>
            <a:r>
              <a:rPr lang="en-US" sz="1100" dirty="0" smtClean="0"/>
              <a:t>Whitepapers:  </a:t>
            </a:r>
            <a:r>
              <a:rPr lang="en-US" sz="1100" dirty="0" smtClean="0">
                <a:hlinkClick r:id="rId3"/>
              </a:rPr>
              <a:t>http://www.microsoft.com/whdc/display</a:t>
            </a:r>
            <a:r>
              <a:rPr lang="en-US" sz="1100" dirty="0" smtClean="0"/>
              <a:t> </a:t>
            </a:r>
          </a:p>
          <a:p>
            <a:pPr marL="231775" lvl="1" indent="-119063"/>
            <a:r>
              <a:rPr lang="en-US" sz="1100" dirty="0" smtClean="0"/>
              <a:t>Other Resources:  </a:t>
            </a:r>
            <a:r>
              <a:rPr lang="en-US" sz="1100" dirty="0" smtClean="0">
                <a:hlinkClick r:id="rId4"/>
              </a:rPr>
              <a:t>http://msdn.microsoft.com/directx</a:t>
            </a:r>
            <a:r>
              <a:rPr lang="en-US" sz="1100" dirty="0" smtClean="0"/>
              <a:t> </a:t>
            </a:r>
          </a:p>
          <a:p>
            <a:pPr marL="112713" indent="-112713"/>
            <a:r>
              <a:rPr lang="en-US" sz="1200" dirty="0" smtClean="0"/>
              <a:t>Related Sessions</a:t>
            </a:r>
          </a:p>
          <a:p>
            <a:pPr marL="231775" lvl="1" indent="-119063"/>
            <a:r>
              <a:rPr lang="en-US" sz="1100" dirty="0" smtClean="0"/>
              <a:t>GRA-T515:  DirectX – Core Graphics for Windows 7</a:t>
            </a:r>
          </a:p>
          <a:p>
            <a:pPr marL="231775" lvl="1" indent="-119063"/>
            <a:r>
              <a:rPr lang="en-US" sz="1100" dirty="0" smtClean="0"/>
              <a:t>GRA-T516:  DirectX11</a:t>
            </a:r>
          </a:p>
          <a:p>
            <a:pPr marL="231775" lvl="1" indent="-119063"/>
            <a:r>
              <a:rPr lang="en-US" sz="1100" dirty="0" smtClean="0"/>
              <a:t>GRA-T517:  GPU Compute</a:t>
            </a:r>
          </a:p>
          <a:p>
            <a:pPr marL="231775" lvl="1" indent="-119063"/>
            <a:r>
              <a:rPr lang="en-US" sz="1100" dirty="0" smtClean="0"/>
              <a:t>GRA-T518:  WDDM v1.1</a:t>
            </a:r>
          </a:p>
          <a:p>
            <a:pPr marL="231775" lvl="1" indent="-119063"/>
            <a:r>
              <a:rPr lang="en-US" sz="1100" dirty="0" smtClean="0"/>
              <a:t>GRA-T584:  Working with the Windows 7 Graphics Architecture</a:t>
            </a:r>
          </a:p>
          <a:p>
            <a:pPr marL="231775" lvl="1" indent="-119063"/>
            <a:r>
              <a:rPr lang="en-US" sz="1100" dirty="0" smtClean="0"/>
              <a:t>GRA-T585:  Video Improvements in Windows 7</a:t>
            </a:r>
          </a:p>
          <a:p>
            <a:pPr marL="231775" lvl="1" indent="-119063"/>
            <a:r>
              <a:rPr lang="en-US" sz="1100" dirty="0" smtClean="0"/>
              <a:t>GRA-T634:  GPU Performance and GPU/CPU Interactions in Windows 7</a:t>
            </a:r>
          </a:p>
          <a:p>
            <a:pPr marL="231775" lvl="1" indent="-119063"/>
            <a:r>
              <a:rPr lang="en-US" sz="1100" dirty="0" smtClean="0"/>
              <a:t>GRA-P581:  Panel:  Application of General Purpose Compute</a:t>
            </a:r>
          </a:p>
          <a:p>
            <a:pPr marL="231775" lvl="1" indent="-119063"/>
            <a:r>
              <a:rPr lang="en-US" sz="1100" dirty="0" smtClean="0"/>
              <a:t>GRA-C640:  Validating Graphics Scenarios in Windows 7</a:t>
            </a:r>
          </a:p>
          <a:p>
            <a:pPr marL="231775" lvl="1" indent="-119063"/>
            <a:r>
              <a:rPr lang="en-US" sz="1100" dirty="0" smtClean="0"/>
              <a:t>MBL-T579:  Connecting Projectors and Using Docking Stations with Windows 7</a:t>
            </a:r>
          </a:p>
          <a:p>
            <a:pPr marL="231775" lvl="1" indent="-119063"/>
            <a:r>
              <a:rPr lang="en-US" sz="1100" dirty="0" smtClean="0"/>
              <a:t>GRA-C666:  Connecting and Configuring Displays in Windows 7</a:t>
            </a:r>
          </a:p>
          <a:p>
            <a:pPr marL="112713" indent="-112713"/>
            <a:r>
              <a:rPr lang="en-US" sz="1200" dirty="0" smtClean="0"/>
              <a:t>Contact information</a:t>
            </a:r>
          </a:p>
          <a:p>
            <a:pPr marL="231775" lvl="1" indent="-119063"/>
            <a:r>
              <a:rPr lang="en-US" sz="1100" dirty="0" smtClean="0">
                <a:hlinkClick r:id="rId5"/>
              </a:rPr>
              <a:t>Directx@Microsoft.com</a:t>
            </a:r>
            <a:r>
              <a:rPr lang="en-US" sz="1100" dirty="0" smtClean="0"/>
              <a:t/>
            </a:r>
            <a:br>
              <a:rPr lang="en-US" sz="1100" dirty="0" smtClean="0"/>
            </a:br>
            <a:r>
              <a:rPr lang="en-US" sz="1100" dirty="0" smtClean="0"/>
              <a:t> </a:t>
            </a:r>
            <a:endParaRPr lang="en-US" sz="11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DPI Displays Are Common</a:t>
            </a:r>
            <a:endParaRPr lang="en-US" dirty="0"/>
          </a:p>
        </p:txBody>
      </p:sp>
      <p:graphicFrame>
        <p:nvGraphicFramePr>
          <p:cNvPr id="4" name="Table 3"/>
          <p:cNvGraphicFramePr>
            <a:graphicFrameLocks noGrp="1"/>
          </p:cNvGraphicFramePr>
          <p:nvPr/>
        </p:nvGraphicFramePr>
        <p:xfrm>
          <a:off x="822960" y="1172703"/>
          <a:ext cx="7315200" cy="4837430"/>
        </p:xfrm>
        <a:graphic>
          <a:graphicData uri="http://schemas.openxmlformats.org/drawingml/2006/table">
            <a:tbl>
              <a:tblPr/>
              <a:tblGrid>
                <a:gridCol w="1828801"/>
                <a:gridCol w="1418069"/>
                <a:gridCol w="1163765"/>
                <a:gridCol w="1290917"/>
                <a:gridCol w="1613648"/>
              </a:tblGrid>
              <a:tr h="371036">
                <a:tc>
                  <a:txBody>
                    <a:bodyPr/>
                    <a:lstStyle/>
                    <a:p>
                      <a:pPr marL="60325" indent="0" algn="l" rtl="0" fontAlgn="b"/>
                      <a:r>
                        <a:rPr lang="en-US" sz="2000" b="1" i="0" u="none" strike="noStrike" dirty="0">
                          <a:solidFill>
                            <a:srgbClr val="FFFFFF"/>
                          </a:solidFill>
                          <a:latin typeface="Trebuchet MS" pitchFamily="34" charset="0"/>
                        </a:rPr>
                        <a:t>Description</a:t>
                      </a:r>
                      <a:r>
                        <a:rPr lang="en-US" sz="2000" b="1" i="0" u="none" strike="noStrike" dirty="0">
                          <a:solidFill>
                            <a:srgbClr val="000000"/>
                          </a:solidFill>
                          <a:latin typeface="Trebuchet MS" pitchFamily="34" charset="0"/>
                        </a:rPr>
                        <a:t> </a:t>
                      </a:r>
                      <a:r>
                        <a:rPr lang="en-US" sz="2400" b="0" i="0" u="none" strike="noStrike" dirty="0">
                          <a:solidFill>
                            <a:srgbClr val="FFFFFF"/>
                          </a:solidFill>
                          <a:latin typeface="Trebuchet MS" pitchFamily="34" charset="0"/>
                        </a:rPr>
                        <a:t> </a:t>
                      </a:r>
                      <a:endParaRPr lang="en-US" sz="2000" b="1" i="0" u="none" strike="noStrike" dirty="0">
                        <a:solidFill>
                          <a:srgbClr val="FFFFFF"/>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b"/>
                      <a:r>
                        <a:rPr lang="en-US" sz="2000" b="1" i="0" u="none" strike="noStrike" dirty="0">
                          <a:solidFill>
                            <a:srgbClr val="FFFFFF"/>
                          </a:solidFill>
                          <a:latin typeface="Trebuchet MS" pitchFamily="34" charset="0"/>
                        </a:rPr>
                        <a:t>Horizontal</a:t>
                      </a:r>
                      <a:r>
                        <a:rPr lang="en-US" sz="2000" b="0" i="0" u="none" strike="noStrike" dirty="0">
                          <a:solidFill>
                            <a:srgbClr val="000000"/>
                          </a:solidFill>
                          <a:latin typeface="Trebuchet MS" pitchFamily="34" charset="0"/>
                        </a:rPr>
                        <a:t> </a:t>
                      </a:r>
                      <a:r>
                        <a:rPr lang="en-US" sz="2400" b="0" i="0" u="none" strike="noStrike" dirty="0">
                          <a:solidFill>
                            <a:srgbClr val="FFFFFF"/>
                          </a:solidFill>
                          <a:latin typeface="Trebuchet MS" pitchFamily="34" charset="0"/>
                        </a:rPr>
                        <a:t> </a:t>
                      </a:r>
                      <a:endParaRPr lang="en-US" sz="2000" b="1" i="0" u="none" strike="noStrike" dirty="0">
                        <a:solidFill>
                          <a:srgbClr val="FFFFFF"/>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b"/>
                      <a:r>
                        <a:rPr lang="en-US" sz="2000" b="1" i="0" u="none" strike="noStrike" dirty="0">
                          <a:solidFill>
                            <a:srgbClr val="FFFFFF"/>
                          </a:solidFill>
                          <a:latin typeface="Trebuchet MS" pitchFamily="34" charset="0"/>
                        </a:rPr>
                        <a:t>Vertical</a:t>
                      </a:r>
                      <a:r>
                        <a:rPr lang="en-US" sz="2000" b="0" i="0" u="none" strike="noStrike" dirty="0">
                          <a:solidFill>
                            <a:srgbClr val="000000"/>
                          </a:solidFill>
                          <a:latin typeface="Trebuchet MS" pitchFamily="34" charset="0"/>
                        </a:rPr>
                        <a:t> </a:t>
                      </a:r>
                      <a:r>
                        <a:rPr lang="en-US" sz="2400" b="0" i="0" u="none" strike="noStrike" dirty="0">
                          <a:solidFill>
                            <a:srgbClr val="FFFFFF"/>
                          </a:solidFill>
                          <a:latin typeface="Trebuchet MS" pitchFamily="34" charset="0"/>
                        </a:rPr>
                        <a:t> </a:t>
                      </a:r>
                      <a:endParaRPr lang="en-US" sz="2000" b="1" i="0" u="none" strike="noStrike" dirty="0">
                        <a:solidFill>
                          <a:srgbClr val="FFFFFF"/>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b"/>
                      <a:r>
                        <a:rPr lang="en-US" sz="2000" b="1" i="0" u="none" strike="noStrike" dirty="0">
                          <a:solidFill>
                            <a:srgbClr val="FFFFFF"/>
                          </a:solidFill>
                          <a:latin typeface="Trebuchet MS" pitchFamily="34" charset="0"/>
                        </a:rPr>
                        <a:t>Width (in)</a:t>
                      </a:r>
                      <a:r>
                        <a:rPr lang="en-US" sz="2000" b="0" i="0" u="none" strike="noStrike" dirty="0">
                          <a:solidFill>
                            <a:srgbClr val="000000"/>
                          </a:solidFill>
                          <a:latin typeface="Trebuchet MS" pitchFamily="34" charset="0"/>
                        </a:rPr>
                        <a:t> </a:t>
                      </a:r>
                      <a:r>
                        <a:rPr lang="en-US" sz="2400" b="0" i="0" u="none" strike="noStrike" dirty="0">
                          <a:solidFill>
                            <a:srgbClr val="FFFFFF"/>
                          </a:solidFill>
                          <a:latin typeface="Trebuchet MS" pitchFamily="34" charset="0"/>
                        </a:rPr>
                        <a:t> </a:t>
                      </a:r>
                      <a:endParaRPr lang="en-US" sz="2000" b="1" i="0" u="none" strike="noStrike" dirty="0">
                        <a:solidFill>
                          <a:srgbClr val="FFFFFF"/>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b"/>
                      <a:r>
                        <a:rPr lang="en-US" sz="2000" b="1" i="0" u="none" strike="noStrike" dirty="0">
                          <a:solidFill>
                            <a:srgbClr val="FFFFFF"/>
                          </a:solidFill>
                          <a:latin typeface="Trebuchet MS" pitchFamily="34" charset="0"/>
                        </a:rPr>
                        <a:t>Panel DPI</a:t>
                      </a:r>
                      <a:r>
                        <a:rPr lang="en-US" sz="2000" b="0" i="0" u="none" strike="noStrike" dirty="0">
                          <a:solidFill>
                            <a:srgbClr val="000000"/>
                          </a:solidFill>
                          <a:latin typeface="Trebuchet MS" pitchFamily="34" charset="0"/>
                        </a:rPr>
                        <a:t> </a:t>
                      </a:r>
                      <a:r>
                        <a:rPr lang="en-US" sz="2400" b="0" i="0" u="none" strike="noStrike" dirty="0">
                          <a:solidFill>
                            <a:srgbClr val="FFFFFF"/>
                          </a:solidFill>
                          <a:latin typeface="Trebuchet MS" pitchFamily="34" charset="0"/>
                        </a:rPr>
                        <a:t> </a:t>
                      </a:r>
                      <a:endParaRPr lang="en-US" sz="2000" b="1" i="0" u="none" strike="noStrike" dirty="0">
                        <a:solidFill>
                          <a:srgbClr val="FFFFFF"/>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371036">
                <a:tc>
                  <a:txBody>
                    <a:bodyPr/>
                    <a:lstStyle/>
                    <a:p>
                      <a:pPr marL="60325" indent="0" algn="l" rtl="0" fontAlgn="b"/>
                      <a:r>
                        <a:rPr lang="en-US" sz="2000" b="0" i="0" u="none" strike="noStrike" dirty="0">
                          <a:solidFill>
                            <a:srgbClr val="000000"/>
                          </a:solidFill>
                          <a:latin typeface="Trebuchet MS" pitchFamily="34" charset="0"/>
                        </a:rPr>
                        <a:t>17" WXGA+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1440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900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71036">
                <a:tc>
                  <a:txBody>
                    <a:bodyPr/>
                    <a:lstStyle/>
                    <a:p>
                      <a:pPr marL="60325" indent="0" algn="l" rtl="0" fontAlgn="b"/>
                      <a:r>
                        <a:rPr lang="en-US" sz="2000" b="0" i="0" u="none" strike="noStrike" dirty="0">
                          <a:solidFill>
                            <a:srgbClr val="000000"/>
                          </a:solidFill>
                          <a:latin typeface="Trebuchet MS" pitchFamily="34" charset="0"/>
                        </a:rPr>
                        <a:t>15.4" WXGA+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dirty="0">
                          <a:solidFill>
                            <a:srgbClr val="000000"/>
                          </a:solidFill>
                          <a:latin typeface="Trebuchet MS" pitchFamily="34" charset="0"/>
                        </a:rPr>
                        <a:t>1440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900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71036">
                <a:tc>
                  <a:txBody>
                    <a:bodyPr/>
                    <a:lstStyle/>
                    <a:p>
                      <a:pPr marL="60325" indent="0" algn="l" rtl="0" fontAlgn="b"/>
                      <a:r>
                        <a:rPr lang="en-US" sz="2000" b="0" i="0" u="none" strike="noStrike" dirty="0">
                          <a:solidFill>
                            <a:srgbClr val="000000"/>
                          </a:solidFill>
                          <a:latin typeface="Trebuchet MS" pitchFamily="34" charset="0"/>
                        </a:rPr>
                        <a:t>15.4" WXGA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dirty="0">
                          <a:solidFill>
                            <a:srgbClr val="000000"/>
                          </a:solidFill>
                          <a:latin typeface="Trebuchet MS" pitchFamily="34" charset="0"/>
                        </a:rPr>
                        <a:t>1280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768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97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71036">
                <a:tc>
                  <a:txBody>
                    <a:bodyPr/>
                    <a:lstStyle/>
                    <a:p>
                      <a:pPr marL="60325" indent="0" algn="l" rtl="0" fontAlgn="b"/>
                      <a:r>
                        <a:rPr lang="en-US" sz="2000" b="0" i="0" u="none" strike="noStrike" dirty="0">
                          <a:solidFill>
                            <a:srgbClr val="000000"/>
                          </a:solidFill>
                          <a:latin typeface="Trebuchet MS" pitchFamily="34" charset="0"/>
                        </a:rPr>
                        <a:t>14.1" WXGA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1280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768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14.1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106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71036">
                <a:tc>
                  <a:txBody>
                    <a:bodyPr/>
                    <a:lstStyle/>
                    <a:p>
                      <a:pPr marL="60325" indent="0" algn="l" rtl="0" fontAlgn="b"/>
                      <a:r>
                        <a:rPr lang="en-US" sz="2000" b="0" i="0" u="none" strike="noStrike" dirty="0">
                          <a:solidFill>
                            <a:srgbClr val="000000"/>
                          </a:solidFill>
                          <a:latin typeface="Trebuchet MS" pitchFamily="34" charset="0"/>
                        </a:rPr>
                        <a:t>13.3" WXGA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1280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768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13.3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2000" b="0" i="0" u="none" strike="noStrike">
                          <a:solidFill>
                            <a:srgbClr val="000000"/>
                          </a:solidFill>
                          <a:latin typeface="Trebuchet MS" pitchFamily="34" charset="0"/>
                        </a:rPr>
                        <a:t>112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71036">
                <a:tc>
                  <a:txBody>
                    <a:bodyPr/>
                    <a:lstStyle/>
                    <a:p>
                      <a:pPr marL="60325" indent="0" algn="l" rtl="0" fontAlgn="b"/>
                      <a:r>
                        <a:rPr lang="en-US" sz="2000" b="0" i="0" u="none" strike="noStrike" dirty="0">
                          <a:solidFill>
                            <a:srgbClr val="000000"/>
                          </a:solidFill>
                          <a:latin typeface="Trebuchet MS" pitchFamily="34" charset="0"/>
                        </a:rPr>
                        <a:t>17" WUXGA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1920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133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371036">
                <a:tc>
                  <a:txBody>
                    <a:bodyPr/>
                    <a:lstStyle/>
                    <a:p>
                      <a:pPr marL="60325" indent="0" algn="l" rtl="0" fontAlgn="b"/>
                      <a:r>
                        <a:rPr lang="en-US" sz="2000" b="0" i="0" u="none" strike="noStrike" dirty="0">
                          <a:solidFill>
                            <a:srgbClr val="000000"/>
                          </a:solidFill>
                          <a:latin typeface="Trebuchet MS" pitchFamily="34" charset="0"/>
                        </a:rPr>
                        <a:t>17" WSXGA+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dirty="0">
                          <a:solidFill>
                            <a:srgbClr val="000000"/>
                          </a:solidFill>
                          <a:latin typeface="Trebuchet MS" pitchFamily="34" charset="0"/>
                        </a:rPr>
                        <a:t>1680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dirty="0">
                          <a:solidFill>
                            <a:srgbClr val="000000"/>
                          </a:solidFill>
                          <a:latin typeface="Trebuchet MS" pitchFamily="34" charset="0"/>
                        </a:rPr>
                        <a:t>1050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371036">
                <a:tc>
                  <a:txBody>
                    <a:bodyPr/>
                    <a:lstStyle/>
                    <a:p>
                      <a:pPr marL="60325" indent="0" algn="l" rtl="0" fontAlgn="b"/>
                      <a:r>
                        <a:rPr lang="en-US" sz="2000" b="0" i="0" u="none" strike="noStrike" dirty="0">
                          <a:solidFill>
                            <a:srgbClr val="000000"/>
                          </a:solidFill>
                          <a:latin typeface="Trebuchet MS" pitchFamily="34" charset="0"/>
                        </a:rPr>
                        <a:t>15.4" WSXGA+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1680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1050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129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371036">
                <a:tc>
                  <a:txBody>
                    <a:bodyPr/>
                    <a:lstStyle/>
                    <a:p>
                      <a:pPr marL="60325" indent="0" algn="l" rtl="0" fontAlgn="b"/>
                      <a:r>
                        <a:rPr lang="en-US" sz="2000" b="0" i="0" u="none" strike="noStrike" dirty="0">
                          <a:solidFill>
                            <a:srgbClr val="000000"/>
                          </a:solidFill>
                          <a:latin typeface="Trebuchet MS" pitchFamily="34" charset="0"/>
                        </a:rPr>
                        <a:t>14.1" WXGA+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1440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900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14.1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371036">
                <a:tc>
                  <a:txBody>
                    <a:bodyPr/>
                    <a:lstStyle/>
                    <a:p>
                      <a:pPr marL="60325" indent="0" algn="l" rtl="0" fontAlgn="b"/>
                      <a:r>
                        <a:rPr lang="en-US" sz="2000" b="0" i="0" u="none" strike="noStrike" dirty="0">
                          <a:solidFill>
                            <a:srgbClr val="000000"/>
                          </a:solidFill>
                          <a:latin typeface="Trebuchet MS" pitchFamily="34" charset="0"/>
                        </a:rPr>
                        <a:t>13.3" WXGA+</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1440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900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13.3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371036">
                <a:tc>
                  <a:txBody>
                    <a:bodyPr/>
                    <a:lstStyle/>
                    <a:p>
                      <a:pPr marL="60325" indent="0" algn="l" rtl="0" fontAlgn="b"/>
                      <a:r>
                        <a:rPr lang="en-US" sz="2000" b="0" i="0" u="none" strike="noStrike" dirty="0">
                          <a:solidFill>
                            <a:srgbClr val="000000"/>
                          </a:solidFill>
                          <a:latin typeface="Trebuchet MS" pitchFamily="34" charset="0"/>
                        </a:rPr>
                        <a:t>12.1" WXGA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1280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768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12.1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rtl="0" fontAlgn="b"/>
                      <a:r>
                        <a:rPr lang="en-US" sz="2000" b="0" i="0" u="none" strike="noStrike">
                          <a:solidFill>
                            <a:srgbClr val="000000"/>
                          </a:solidFill>
                          <a:latin typeface="Trebuchet MS" pitchFamily="34" charset="0"/>
                        </a:rPr>
                        <a:t>123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371036">
                <a:tc>
                  <a:txBody>
                    <a:bodyPr/>
                    <a:lstStyle/>
                    <a:p>
                      <a:pPr marL="60325" indent="0" algn="l" rtl="0" fontAlgn="b"/>
                      <a:r>
                        <a:rPr lang="en-US" sz="2000" b="0" i="0" u="none" strike="noStrike" dirty="0">
                          <a:solidFill>
                            <a:srgbClr val="000000"/>
                          </a:solidFill>
                          <a:latin typeface="Trebuchet MS" pitchFamily="34" charset="0"/>
                        </a:rPr>
                        <a:t>15.4" WUXGA </a:t>
                      </a:r>
                      <a:r>
                        <a:rPr lang="en-US" sz="2400" b="0" i="0" u="none" strike="noStrike" dirty="0">
                          <a:solidFill>
                            <a:srgbClr val="FFFFFF"/>
                          </a:solidFill>
                          <a:latin typeface="Trebuchet MS" pitchFamily="34" charset="0"/>
                        </a:rPr>
                        <a:t> </a:t>
                      </a:r>
                      <a:endParaRPr lang="en-US" sz="2000" b="0" i="0" u="none" strike="noStrike" dirty="0">
                        <a:solidFill>
                          <a:srgbClr val="000000"/>
                        </a:solidFill>
                        <a:latin typeface="Trebuchet MS"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2000" b="0" i="0" u="none" strike="noStrike" dirty="0">
                          <a:solidFill>
                            <a:srgbClr val="000000"/>
                          </a:solidFill>
                          <a:latin typeface="Trebuchet MS" pitchFamily="34" charset="0"/>
                        </a:rPr>
                        <a:t>1920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2000" b="0" i="0" u="none" strike="noStrike" dirty="0">
                          <a:solidFill>
                            <a:srgbClr val="000000"/>
                          </a:solidFill>
                          <a:latin typeface="Trebuchet MS" pitchFamily="34" charset="0"/>
                        </a:rPr>
                        <a:t>1200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2000" b="0" i="0" u="none" strike="noStrike" dirty="0">
                          <a:solidFill>
                            <a:srgbClr val="000000"/>
                          </a:solidFill>
                          <a:latin typeface="Trebuchet MS" pitchFamily="34" charset="0"/>
                        </a:rPr>
                        <a:t>15.4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ctr" rtl="0" fontAlgn="b"/>
                      <a:r>
                        <a:rPr lang="en-US" sz="2000" b="0" i="0" u="none" strike="noStrike" dirty="0">
                          <a:solidFill>
                            <a:srgbClr val="000000"/>
                          </a:solidFill>
                          <a:latin typeface="Trebuchet MS" pitchFamily="34" charset="0"/>
                        </a:rPr>
                        <a:t>147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r>
            </a:tbl>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This Was Very Surprising To Us…</a:t>
            </a:r>
            <a:endParaRPr lang="en-US" dirty="0"/>
          </a:p>
        </p:txBody>
      </p:sp>
      <p:graphicFrame>
        <p:nvGraphicFramePr>
          <p:cNvPr id="5" name="Table 4"/>
          <p:cNvGraphicFramePr>
            <a:graphicFrameLocks noGrp="1"/>
          </p:cNvGraphicFramePr>
          <p:nvPr/>
        </p:nvGraphicFramePr>
        <p:xfrm>
          <a:off x="679639" y="1417638"/>
          <a:ext cx="3050963" cy="2338282"/>
        </p:xfrm>
        <a:graphic>
          <a:graphicData uri="http://schemas.openxmlformats.org/drawingml/2006/table">
            <a:tbl>
              <a:tblPr/>
              <a:tblGrid>
                <a:gridCol w="1606720"/>
                <a:gridCol w="1444243"/>
              </a:tblGrid>
              <a:tr h="590994">
                <a:tc>
                  <a:txBody>
                    <a:bodyPr/>
                    <a:lstStyle/>
                    <a:p>
                      <a:pPr algn="ctr" fontAlgn="ctr"/>
                      <a:r>
                        <a:rPr lang="en-US" sz="1400" b="1" i="0" u="none" strike="noStrike" dirty="0">
                          <a:solidFill>
                            <a:srgbClr val="000000"/>
                          </a:solidFill>
                          <a:latin typeface="Trebuchet MS" pitchFamily="34" charset="0"/>
                        </a:rPr>
                        <a:t>Monitor </a:t>
                      </a:r>
                      <a:r>
                        <a:rPr lang="en-US" sz="1400" b="1" i="0" u="none" strike="noStrike" dirty="0" smtClean="0">
                          <a:solidFill>
                            <a:srgbClr val="000000"/>
                          </a:solidFill>
                          <a:latin typeface="Trebuchet MS" pitchFamily="34" charset="0"/>
                        </a:rPr>
                        <a:t>Max Resolution</a:t>
                      </a:r>
                      <a:endParaRPr lang="en-US" sz="1400" b="1" i="0" u="none" strike="noStrike" dirty="0">
                        <a:solidFill>
                          <a:srgbClr val="000000"/>
                        </a:solidFill>
                        <a:latin typeface="Trebuchet MS"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AAB0C8"/>
                      </a:solidFill>
                      <a:prstDash val="solid"/>
                      <a:round/>
                      <a:headEnd type="none" w="med" len="med"/>
                      <a:tailEnd type="none" w="med" len="med"/>
                    </a:lnB>
                    <a:solidFill>
                      <a:srgbClr val="AAB0C8"/>
                    </a:solidFill>
                  </a:tcPr>
                </a:tc>
                <a:tc>
                  <a:txBody>
                    <a:bodyPr/>
                    <a:lstStyle/>
                    <a:p>
                      <a:pPr algn="ctr" fontAlgn="ctr"/>
                      <a:r>
                        <a:rPr lang="en-US" sz="1400" b="1" i="0" u="none" strike="noStrike" dirty="0">
                          <a:solidFill>
                            <a:srgbClr val="000000"/>
                          </a:solidFill>
                          <a:latin typeface="Trebuchet MS" pitchFamily="34" charset="0"/>
                        </a:rPr>
                        <a:t>% </a:t>
                      </a:r>
                      <a:r>
                        <a:rPr lang="en-US" sz="1400" b="1" i="0" u="none" strike="noStrike" dirty="0" smtClean="0">
                          <a:solidFill>
                            <a:srgbClr val="000000"/>
                          </a:solidFill>
                          <a:latin typeface="Trebuchet MS" pitchFamily="34" charset="0"/>
                        </a:rPr>
                        <a:t>Set </a:t>
                      </a:r>
                      <a:r>
                        <a:rPr lang="en-US" sz="1400" b="1" i="0" u="none" strike="noStrike" dirty="0">
                          <a:solidFill>
                            <a:srgbClr val="000000"/>
                          </a:solidFill>
                          <a:latin typeface="Trebuchet MS" pitchFamily="34" charset="0"/>
                        </a:rPr>
                        <a:t>to </a:t>
                      </a:r>
                      <a:r>
                        <a:rPr lang="en-US" sz="1400" b="1" i="0" u="none" strike="noStrike" dirty="0" smtClean="0">
                          <a:solidFill>
                            <a:srgbClr val="000000"/>
                          </a:solidFill>
                          <a:latin typeface="Trebuchet MS" pitchFamily="34" charset="0"/>
                        </a:rPr>
                        <a:t>Maximum</a:t>
                      </a:r>
                      <a:endParaRPr lang="en-US" sz="1400" b="1" i="0" u="none" strike="noStrike" dirty="0">
                        <a:solidFill>
                          <a:srgbClr val="000000"/>
                        </a:solidFill>
                        <a:latin typeface="Trebuchet MS" pitchFamily="34" charset="0"/>
                      </a:endParaRPr>
                    </a:p>
                  </a:txBody>
                  <a:tcPr marL="0" marR="0" marT="0" marB="0" anchor="ctr">
                    <a:lnL>
                      <a:noFill/>
                    </a:lnL>
                    <a:lnR>
                      <a:noFill/>
                    </a:lnR>
                    <a:lnT>
                      <a:noFill/>
                    </a:lnT>
                    <a:lnB w="6350" cap="flat" cmpd="sng" algn="ctr">
                      <a:solidFill>
                        <a:srgbClr val="AAB0C8"/>
                      </a:solidFill>
                      <a:prstDash val="solid"/>
                      <a:round/>
                      <a:headEnd type="none" w="med" len="med"/>
                      <a:tailEnd type="none" w="med" len="med"/>
                    </a:lnB>
                    <a:solidFill>
                      <a:srgbClr val="AAB0C8"/>
                    </a:solidFill>
                  </a:tcPr>
                </a:tc>
              </a:tr>
              <a:tr h="248389">
                <a:tc>
                  <a:txBody>
                    <a:bodyPr/>
                    <a:lstStyle/>
                    <a:p>
                      <a:pPr marL="60325" indent="0" algn="l" fontAlgn="b"/>
                      <a:r>
                        <a:rPr lang="en-US" sz="1400" b="0" i="0" u="none" strike="noStrike" dirty="0">
                          <a:solidFill>
                            <a:srgbClr val="000000"/>
                          </a:solidFill>
                          <a:latin typeface="Trebuchet MS" pitchFamily="34" charset="0"/>
                        </a:rPr>
                        <a:t>1280X1024</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AB0C8"/>
                      </a:solidFill>
                      <a:prstDash val="solid"/>
                      <a:round/>
                      <a:headEnd type="none" w="med" len="med"/>
                      <a:tailEnd type="none" w="med" len="med"/>
                    </a:lnT>
                    <a:lnB>
                      <a:noFill/>
                    </a:lnB>
                    <a:solidFill>
                      <a:srgbClr val="FDEFC9"/>
                    </a:solidFill>
                  </a:tcPr>
                </a:tc>
                <a:tc>
                  <a:txBody>
                    <a:bodyPr/>
                    <a:lstStyle/>
                    <a:p>
                      <a:pPr marL="0" indent="0" algn="ctr" fontAlgn="b"/>
                      <a:r>
                        <a:rPr lang="en-US" sz="1400" b="0" i="0" u="none" strike="noStrike" dirty="0">
                          <a:solidFill>
                            <a:srgbClr val="000000"/>
                          </a:solidFill>
                          <a:latin typeface="Trebuchet MS" pitchFamily="34" charset="0"/>
                        </a:rPr>
                        <a:t>56%</a:t>
                      </a:r>
                    </a:p>
                  </a:txBody>
                  <a:tcPr marL="0" marR="0" marT="0" marB="0" anchor="b">
                    <a:lnL>
                      <a:noFill/>
                    </a:lnL>
                    <a:lnR>
                      <a:noFill/>
                    </a:lnR>
                    <a:lnT w="6350" cap="flat" cmpd="sng" algn="ctr">
                      <a:solidFill>
                        <a:srgbClr val="AAB0C8"/>
                      </a:solidFill>
                      <a:prstDash val="solid"/>
                      <a:round/>
                      <a:headEnd type="none" w="med" len="med"/>
                      <a:tailEnd type="none" w="med" len="med"/>
                    </a:lnT>
                    <a:lnB>
                      <a:noFill/>
                    </a:lnB>
                    <a:solidFill>
                      <a:srgbClr val="FDEFC9"/>
                    </a:solidFill>
                  </a:tcPr>
                </a:tc>
              </a:tr>
              <a:tr h="248389">
                <a:tc>
                  <a:txBody>
                    <a:bodyPr/>
                    <a:lstStyle/>
                    <a:p>
                      <a:pPr marL="60325" indent="0" algn="l" fontAlgn="b"/>
                      <a:r>
                        <a:rPr lang="en-US" sz="1400" b="0" i="0" u="none" strike="noStrike" dirty="0">
                          <a:solidFill>
                            <a:srgbClr val="000000"/>
                          </a:solidFill>
                          <a:latin typeface="Trebuchet MS" pitchFamily="34" charset="0"/>
                        </a:rPr>
                        <a:t>1400X1050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latin typeface="Trebuchet MS" pitchFamily="34" charset="0"/>
                        </a:rPr>
                        <a:t>79%</a:t>
                      </a:r>
                    </a:p>
                  </a:txBody>
                  <a:tcPr marL="0" marR="0" marT="0" marB="0" anchor="b">
                    <a:lnL>
                      <a:noFill/>
                    </a:lnL>
                    <a:lnR>
                      <a:noFill/>
                    </a:lnR>
                    <a:lnT>
                      <a:noFill/>
                    </a:lnT>
                    <a:lnB>
                      <a:noFill/>
                    </a:lnB>
                    <a:solidFill>
                      <a:srgbClr val="FFFFFF"/>
                    </a:solidFill>
                  </a:tcPr>
                </a:tc>
              </a:tr>
              <a:tr h="248389">
                <a:tc>
                  <a:txBody>
                    <a:bodyPr/>
                    <a:lstStyle/>
                    <a:p>
                      <a:pPr marL="60325" indent="0" algn="l" fontAlgn="b"/>
                      <a:r>
                        <a:rPr lang="en-US" sz="1400" b="0" i="0" u="none" strike="noStrike" dirty="0">
                          <a:solidFill>
                            <a:srgbClr val="000000"/>
                          </a:solidFill>
                          <a:latin typeface="Trebuchet MS" pitchFamily="34" charset="0"/>
                        </a:rPr>
                        <a:t>1600X1200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DEFC9"/>
                    </a:solidFill>
                  </a:tcPr>
                </a:tc>
                <a:tc>
                  <a:txBody>
                    <a:bodyPr/>
                    <a:lstStyle/>
                    <a:p>
                      <a:pPr algn="ctr" fontAlgn="b"/>
                      <a:r>
                        <a:rPr lang="en-US" sz="1400" b="0" i="0" u="none" strike="noStrike" dirty="0">
                          <a:solidFill>
                            <a:srgbClr val="000000"/>
                          </a:solidFill>
                          <a:latin typeface="Trebuchet MS" pitchFamily="34" charset="0"/>
                        </a:rPr>
                        <a:t>32%</a:t>
                      </a:r>
                    </a:p>
                  </a:txBody>
                  <a:tcPr marL="0" marR="0" marT="0" marB="0" anchor="b">
                    <a:lnL>
                      <a:noFill/>
                    </a:lnL>
                    <a:lnR>
                      <a:noFill/>
                    </a:lnR>
                    <a:lnT>
                      <a:noFill/>
                    </a:lnT>
                    <a:lnB>
                      <a:noFill/>
                    </a:lnB>
                    <a:solidFill>
                      <a:schemeClr val="accent2">
                        <a:lumMod val="60000"/>
                        <a:lumOff val="40000"/>
                      </a:schemeClr>
                    </a:solidFill>
                  </a:tcPr>
                </a:tc>
              </a:tr>
              <a:tr h="248389">
                <a:tc>
                  <a:txBody>
                    <a:bodyPr/>
                    <a:lstStyle/>
                    <a:p>
                      <a:pPr marL="60325" indent="0" algn="l" fontAlgn="b"/>
                      <a:r>
                        <a:rPr lang="en-US" sz="1400" b="0" i="0" u="none" strike="noStrike" dirty="0">
                          <a:solidFill>
                            <a:srgbClr val="000000"/>
                          </a:solidFill>
                          <a:latin typeface="Trebuchet MS" pitchFamily="34" charset="0"/>
                        </a:rPr>
                        <a:t>1680X1050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latin typeface="Trebuchet MS" pitchFamily="34" charset="0"/>
                        </a:rPr>
                        <a:t>66%</a:t>
                      </a:r>
                    </a:p>
                  </a:txBody>
                  <a:tcPr marL="0" marR="0" marT="0" marB="0" anchor="b">
                    <a:lnL>
                      <a:noFill/>
                    </a:lnL>
                    <a:lnR>
                      <a:noFill/>
                    </a:lnR>
                    <a:lnT>
                      <a:noFill/>
                    </a:lnT>
                    <a:lnB>
                      <a:noFill/>
                    </a:lnB>
                    <a:solidFill>
                      <a:srgbClr val="FFFFFF"/>
                    </a:solidFill>
                  </a:tcPr>
                </a:tc>
              </a:tr>
              <a:tr h="248389">
                <a:tc>
                  <a:txBody>
                    <a:bodyPr/>
                    <a:lstStyle/>
                    <a:p>
                      <a:pPr marL="60325" indent="0" algn="l" fontAlgn="b"/>
                      <a:r>
                        <a:rPr lang="en-US" sz="1400" b="0" i="0" u="none" strike="noStrike" dirty="0">
                          <a:solidFill>
                            <a:srgbClr val="000000"/>
                          </a:solidFill>
                          <a:latin typeface="Trebuchet MS" pitchFamily="34" charset="0"/>
                        </a:rPr>
                        <a:t>1920X1050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DEFC9"/>
                    </a:solidFill>
                  </a:tcPr>
                </a:tc>
                <a:tc>
                  <a:txBody>
                    <a:bodyPr/>
                    <a:lstStyle/>
                    <a:p>
                      <a:pPr algn="ctr" fontAlgn="b"/>
                      <a:r>
                        <a:rPr lang="en-US" sz="1400" b="0" i="0" u="none" strike="noStrike" dirty="0">
                          <a:solidFill>
                            <a:srgbClr val="000000"/>
                          </a:solidFill>
                          <a:latin typeface="Trebuchet MS" pitchFamily="34" charset="0"/>
                        </a:rPr>
                        <a:t>39%</a:t>
                      </a:r>
                    </a:p>
                  </a:txBody>
                  <a:tcPr marL="0" marR="0" marT="0" marB="0" anchor="b">
                    <a:lnL>
                      <a:noFill/>
                    </a:lnL>
                    <a:lnR>
                      <a:noFill/>
                    </a:lnR>
                    <a:lnT>
                      <a:noFill/>
                    </a:lnT>
                    <a:lnB>
                      <a:noFill/>
                    </a:lnB>
                    <a:solidFill>
                      <a:srgbClr val="FDEFC9"/>
                    </a:solidFill>
                  </a:tcPr>
                </a:tc>
              </a:tr>
              <a:tr h="248389">
                <a:tc>
                  <a:txBody>
                    <a:bodyPr/>
                    <a:lstStyle/>
                    <a:p>
                      <a:pPr marL="60325" indent="0" algn="l" fontAlgn="b"/>
                      <a:r>
                        <a:rPr lang="en-US" sz="1400" b="0" i="0" u="none" strike="noStrike" dirty="0">
                          <a:solidFill>
                            <a:srgbClr val="000000"/>
                          </a:solidFill>
                          <a:latin typeface="Trebuchet MS" pitchFamily="34" charset="0"/>
                        </a:rPr>
                        <a:t>1920X1200</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AAB0C8"/>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Trebuchet MS" pitchFamily="34" charset="0"/>
                        </a:rPr>
                        <a:t>78%</a:t>
                      </a:r>
                    </a:p>
                  </a:txBody>
                  <a:tcPr marL="0" marR="0" marT="0" marB="0" anchor="b">
                    <a:lnL>
                      <a:noFill/>
                    </a:lnL>
                    <a:lnR>
                      <a:noFill/>
                    </a:lnR>
                    <a:lnT>
                      <a:noFill/>
                    </a:lnT>
                    <a:lnB w="6350" cap="flat" cmpd="sng" algn="ctr">
                      <a:solidFill>
                        <a:srgbClr val="AAB0C8"/>
                      </a:solidFill>
                      <a:prstDash val="solid"/>
                      <a:round/>
                      <a:headEnd type="none" w="med" len="med"/>
                      <a:tailEnd type="none" w="med" len="med"/>
                    </a:lnB>
                    <a:solidFill>
                      <a:srgbClr val="FFFFFF"/>
                    </a:solidFill>
                  </a:tcPr>
                </a:tc>
              </a:tr>
              <a:tr h="256954">
                <a:tc>
                  <a:txBody>
                    <a:bodyPr/>
                    <a:lstStyle/>
                    <a:p>
                      <a:pPr marL="60325" indent="0" algn="l" fontAlgn="b"/>
                      <a:r>
                        <a:rPr lang="en-US" sz="1400" b="1" i="0" u="none" strike="noStrike" dirty="0" smtClean="0">
                          <a:solidFill>
                            <a:srgbClr val="000000"/>
                          </a:solidFill>
                          <a:latin typeface="Trebuchet MS" pitchFamily="34" charset="0"/>
                        </a:rPr>
                        <a:t>Avg. set </a:t>
                      </a:r>
                      <a:r>
                        <a:rPr lang="en-US" sz="1400" b="1" i="0" u="none" strike="noStrike" dirty="0">
                          <a:solidFill>
                            <a:srgbClr val="000000"/>
                          </a:solidFill>
                          <a:latin typeface="Trebuchet MS" pitchFamily="34" charset="0"/>
                        </a:rPr>
                        <a:t>to </a:t>
                      </a:r>
                      <a:r>
                        <a:rPr lang="en-US" sz="1400" b="1" i="0" u="none" strike="noStrike" dirty="0" smtClean="0">
                          <a:solidFill>
                            <a:srgbClr val="000000"/>
                          </a:solidFill>
                          <a:latin typeface="Trebuchet MS" pitchFamily="34" charset="0"/>
                        </a:rPr>
                        <a:t>default</a:t>
                      </a:r>
                      <a:endParaRPr lang="en-US" sz="1400" b="1" i="0" u="none" strike="noStrike" dirty="0">
                        <a:solidFill>
                          <a:srgbClr val="000000"/>
                        </a:solidFill>
                        <a:latin typeface="Trebuchet MS" pitchFamily="34" charset="0"/>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AB0C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0C8"/>
                    </a:solidFill>
                  </a:tcPr>
                </a:tc>
                <a:tc>
                  <a:txBody>
                    <a:bodyPr/>
                    <a:lstStyle/>
                    <a:p>
                      <a:pPr algn="ctr" fontAlgn="b"/>
                      <a:r>
                        <a:rPr lang="en-US" sz="1400" b="1" i="0" u="none" strike="noStrike" dirty="0">
                          <a:solidFill>
                            <a:srgbClr val="000000"/>
                          </a:solidFill>
                          <a:latin typeface="Trebuchet MS" pitchFamily="34" charset="0"/>
                        </a:rPr>
                        <a:t>55%</a:t>
                      </a:r>
                    </a:p>
                  </a:txBody>
                  <a:tcPr marL="0" marR="0" marT="0" marB="0" anchor="b">
                    <a:lnL>
                      <a:noFill/>
                    </a:lnL>
                    <a:lnR>
                      <a:noFill/>
                    </a:lnR>
                    <a:lnT w="6350" cap="flat" cmpd="sng" algn="ctr">
                      <a:solidFill>
                        <a:srgbClr val="AAB0C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6" name="Table 5"/>
          <p:cNvGraphicFramePr>
            <a:graphicFrameLocks noGrp="1"/>
          </p:cNvGraphicFramePr>
          <p:nvPr/>
        </p:nvGraphicFramePr>
        <p:xfrm>
          <a:off x="5029737" y="3096683"/>
          <a:ext cx="3276049" cy="2367681"/>
        </p:xfrm>
        <a:graphic>
          <a:graphicData uri="http://schemas.openxmlformats.org/drawingml/2006/table">
            <a:tbl>
              <a:tblPr/>
              <a:tblGrid>
                <a:gridCol w="1447977"/>
                <a:gridCol w="1828072"/>
              </a:tblGrid>
              <a:tr h="589380">
                <a:tc>
                  <a:txBody>
                    <a:bodyPr/>
                    <a:lstStyle/>
                    <a:p>
                      <a:pPr algn="ctr" fontAlgn="ctr"/>
                      <a:r>
                        <a:rPr lang="en-US" sz="1600" b="1" i="0" u="none" strike="noStrike" dirty="0">
                          <a:solidFill>
                            <a:srgbClr val="000000"/>
                          </a:solidFill>
                          <a:latin typeface="Trebuchet MS" pitchFamily="34" charset="0"/>
                        </a:rPr>
                        <a:t>User's Chosen Resolution</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AAB0C8"/>
                      </a:solidFill>
                      <a:prstDash val="solid"/>
                      <a:round/>
                      <a:headEnd type="none" w="med" len="med"/>
                      <a:tailEnd type="none" w="med" len="med"/>
                    </a:lnB>
                    <a:solidFill>
                      <a:srgbClr val="AAB0C8"/>
                    </a:solidFill>
                  </a:tcPr>
                </a:tc>
                <a:tc>
                  <a:txBody>
                    <a:bodyPr/>
                    <a:lstStyle/>
                    <a:p>
                      <a:pPr algn="ctr" fontAlgn="ctr"/>
                      <a:r>
                        <a:rPr lang="en-US" sz="1600" b="1" i="0" u="none" strike="noStrike" dirty="0">
                          <a:solidFill>
                            <a:srgbClr val="000000"/>
                          </a:solidFill>
                          <a:latin typeface="Trebuchet MS" pitchFamily="34" charset="0"/>
                        </a:rPr>
                        <a:t>% using that resolution</a:t>
                      </a:r>
                    </a:p>
                  </a:txBody>
                  <a:tcPr marL="0" marR="0" marT="0" marB="0" anchor="ctr">
                    <a:lnL>
                      <a:noFill/>
                    </a:lnL>
                    <a:lnR>
                      <a:noFill/>
                    </a:lnR>
                    <a:lnT>
                      <a:noFill/>
                    </a:lnT>
                    <a:lnB w="6350" cap="flat" cmpd="sng" algn="ctr">
                      <a:solidFill>
                        <a:srgbClr val="AAB0C8"/>
                      </a:solidFill>
                      <a:prstDash val="solid"/>
                      <a:round/>
                      <a:headEnd type="none" w="med" len="med"/>
                      <a:tailEnd type="none" w="med" len="med"/>
                    </a:lnB>
                    <a:solidFill>
                      <a:srgbClr val="AAB0C8"/>
                    </a:solidFill>
                  </a:tcPr>
                </a:tc>
              </a:tr>
              <a:tr h="294690">
                <a:tc>
                  <a:txBody>
                    <a:bodyPr/>
                    <a:lstStyle/>
                    <a:p>
                      <a:pPr marL="60325" indent="0" algn="l" fontAlgn="b"/>
                      <a:r>
                        <a:rPr lang="en-US" sz="1600" b="0" i="0" u="none" strike="noStrike" dirty="0">
                          <a:solidFill>
                            <a:srgbClr val="000000"/>
                          </a:solidFill>
                          <a:latin typeface="Trebuchet MS" pitchFamily="34" charset="0"/>
                        </a:rPr>
                        <a:t>640X480</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AB0C8"/>
                      </a:solidFill>
                      <a:prstDash val="solid"/>
                      <a:round/>
                      <a:headEnd type="none" w="med" len="med"/>
                      <a:tailEnd type="none" w="med" len="med"/>
                    </a:lnT>
                    <a:lnB>
                      <a:noFill/>
                    </a:lnB>
                    <a:solidFill>
                      <a:srgbClr val="FDEFC9"/>
                    </a:solidFill>
                  </a:tcPr>
                </a:tc>
                <a:tc>
                  <a:txBody>
                    <a:bodyPr/>
                    <a:lstStyle/>
                    <a:p>
                      <a:pPr algn="ctr" fontAlgn="b"/>
                      <a:r>
                        <a:rPr lang="en-US" sz="1600" b="0" i="0" u="none" strike="noStrike" dirty="0">
                          <a:solidFill>
                            <a:srgbClr val="000000"/>
                          </a:solidFill>
                          <a:latin typeface="Trebuchet MS" pitchFamily="34" charset="0"/>
                        </a:rPr>
                        <a:t>1%</a:t>
                      </a:r>
                    </a:p>
                  </a:txBody>
                  <a:tcPr marL="0" marR="0" marT="0" marB="0" anchor="b">
                    <a:lnL>
                      <a:noFill/>
                    </a:lnL>
                    <a:lnR>
                      <a:noFill/>
                    </a:lnR>
                    <a:lnT w="6350" cap="flat" cmpd="sng" algn="ctr">
                      <a:solidFill>
                        <a:srgbClr val="AAB0C8"/>
                      </a:solidFill>
                      <a:prstDash val="solid"/>
                      <a:round/>
                      <a:headEnd type="none" w="med" len="med"/>
                      <a:tailEnd type="none" w="med" len="med"/>
                    </a:lnT>
                    <a:lnB>
                      <a:noFill/>
                    </a:lnB>
                    <a:solidFill>
                      <a:srgbClr val="FDEFC9"/>
                    </a:solidFill>
                  </a:tcPr>
                </a:tc>
              </a:tr>
              <a:tr h="294690">
                <a:tc>
                  <a:txBody>
                    <a:bodyPr/>
                    <a:lstStyle/>
                    <a:p>
                      <a:pPr marL="60325" indent="0" algn="l" fontAlgn="b"/>
                      <a:r>
                        <a:rPr lang="en-US" sz="1600" b="0" i="0" u="none" strike="noStrike" dirty="0">
                          <a:solidFill>
                            <a:srgbClr val="000000"/>
                          </a:solidFill>
                          <a:latin typeface="Trebuchet MS" pitchFamily="34" charset="0"/>
                        </a:rPr>
                        <a:t>800X600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600" b="0" i="0" u="none" strike="noStrike" dirty="0">
                          <a:solidFill>
                            <a:srgbClr val="000000"/>
                          </a:solidFill>
                          <a:latin typeface="Trebuchet MS" pitchFamily="34" charset="0"/>
                        </a:rPr>
                        <a:t>7%</a:t>
                      </a:r>
                    </a:p>
                  </a:txBody>
                  <a:tcPr marL="0" marR="0" marT="0" marB="0" anchor="b">
                    <a:lnL>
                      <a:noFill/>
                    </a:lnL>
                    <a:lnR>
                      <a:noFill/>
                    </a:lnR>
                    <a:lnT>
                      <a:noFill/>
                    </a:lnT>
                    <a:lnB>
                      <a:noFill/>
                    </a:lnB>
                    <a:solidFill>
                      <a:srgbClr val="FFFFFF"/>
                    </a:solidFill>
                  </a:tcPr>
                </a:tc>
              </a:tr>
              <a:tr h="294690">
                <a:tc>
                  <a:txBody>
                    <a:bodyPr/>
                    <a:lstStyle/>
                    <a:p>
                      <a:pPr marL="60325" indent="0" algn="l" fontAlgn="b"/>
                      <a:r>
                        <a:rPr lang="en-US" sz="1600" b="0" i="0" u="none" strike="noStrike" dirty="0">
                          <a:solidFill>
                            <a:srgbClr val="000000"/>
                          </a:solidFill>
                          <a:latin typeface="Trebuchet MS" pitchFamily="34" charset="0"/>
                        </a:rPr>
                        <a:t>1024X768</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DEFC9"/>
                    </a:solidFill>
                  </a:tcPr>
                </a:tc>
                <a:tc>
                  <a:txBody>
                    <a:bodyPr/>
                    <a:lstStyle/>
                    <a:p>
                      <a:pPr algn="ctr" fontAlgn="b"/>
                      <a:r>
                        <a:rPr lang="en-US" sz="1600" b="0" i="0" u="none" strike="noStrike" dirty="0">
                          <a:solidFill>
                            <a:srgbClr val="000000"/>
                          </a:solidFill>
                          <a:latin typeface="Trebuchet MS" pitchFamily="34" charset="0"/>
                        </a:rPr>
                        <a:t>57%</a:t>
                      </a:r>
                    </a:p>
                  </a:txBody>
                  <a:tcPr marL="0" marR="0" marT="0" marB="0" anchor="b">
                    <a:lnL>
                      <a:noFill/>
                    </a:lnL>
                    <a:lnR>
                      <a:noFill/>
                    </a:lnR>
                    <a:lnT>
                      <a:noFill/>
                    </a:lnT>
                    <a:lnB>
                      <a:noFill/>
                    </a:lnB>
                    <a:solidFill>
                      <a:srgbClr val="FDEFC9"/>
                    </a:solidFill>
                  </a:tcPr>
                </a:tc>
              </a:tr>
              <a:tr h="294690">
                <a:tc>
                  <a:txBody>
                    <a:bodyPr/>
                    <a:lstStyle/>
                    <a:p>
                      <a:pPr marL="60325" indent="0" algn="l" fontAlgn="b"/>
                      <a:r>
                        <a:rPr lang="en-US" sz="1600" b="0" i="0" u="none" strike="noStrike" dirty="0">
                          <a:solidFill>
                            <a:srgbClr val="000000"/>
                          </a:solidFill>
                          <a:latin typeface="Trebuchet MS" pitchFamily="34" charset="0"/>
                        </a:rPr>
                        <a:t>1280X1024</a:t>
                      </a: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600" b="0" i="0" u="none" strike="noStrike" dirty="0">
                          <a:solidFill>
                            <a:srgbClr val="000000"/>
                          </a:solidFill>
                          <a:latin typeface="Trebuchet MS" pitchFamily="34" charset="0"/>
                        </a:rPr>
                        <a:t>3%</a:t>
                      </a:r>
                    </a:p>
                  </a:txBody>
                  <a:tcPr marL="0" marR="0" marT="0" marB="0" anchor="b">
                    <a:lnL>
                      <a:noFill/>
                    </a:lnL>
                    <a:lnR>
                      <a:noFill/>
                    </a:lnR>
                    <a:lnT>
                      <a:noFill/>
                    </a:lnT>
                    <a:lnB>
                      <a:noFill/>
                    </a:lnB>
                    <a:solidFill>
                      <a:srgbClr val="FFFFFF"/>
                    </a:solidFill>
                  </a:tcPr>
                </a:tc>
              </a:tr>
              <a:tr h="294690">
                <a:tc>
                  <a:txBody>
                    <a:bodyPr/>
                    <a:lstStyle/>
                    <a:p>
                      <a:pPr marL="60325" indent="0" algn="l" fontAlgn="b"/>
                      <a:r>
                        <a:rPr lang="en-US" sz="1600" b="0" i="0" u="none" strike="noStrike" dirty="0">
                          <a:solidFill>
                            <a:srgbClr val="000000"/>
                          </a:solidFill>
                          <a:latin typeface="Trebuchet MS" pitchFamily="34" charset="0"/>
                        </a:rPr>
                        <a:t>1600X1200</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AAB0C8"/>
                      </a:solidFill>
                      <a:prstDash val="solid"/>
                      <a:round/>
                      <a:headEnd type="none" w="med" len="med"/>
                      <a:tailEnd type="none" w="med" len="med"/>
                    </a:lnB>
                    <a:solidFill>
                      <a:srgbClr val="FDEFC9"/>
                    </a:solidFill>
                  </a:tcPr>
                </a:tc>
                <a:tc>
                  <a:txBody>
                    <a:bodyPr/>
                    <a:lstStyle/>
                    <a:p>
                      <a:pPr algn="ctr" fontAlgn="b"/>
                      <a:r>
                        <a:rPr lang="en-US" sz="1600" b="0" i="0" u="none" strike="noStrike" dirty="0">
                          <a:solidFill>
                            <a:srgbClr val="000000"/>
                          </a:solidFill>
                          <a:latin typeface="Trebuchet MS" pitchFamily="34" charset="0"/>
                        </a:rPr>
                        <a:t>32%</a:t>
                      </a:r>
                    </a:p>
                  </a:txBody>
                  <a:tcPr marL="0" marR="0" marT="0" marB="0" anchor="b">
                    <a:lnL>
                      <a:noFill/>
                    </a:lnL>
                    <a:lnR>
                      <a:noFill/>
                    </a:lnR>
                    <a:lnT>
                      <a:noFill/>
                    </a:lnT>
                    <a:lnB w="6350" cap="flat" cmpd="sng" algn="ctr">
                      <a:solidFill>
                        <a:srgbClr val="AAB0C8"/>
                      </a:solidFill>
                      <a:prstDash val="solid"/>
                      <a:round/>
                      <a:headEnd type="none" w="med" len="med"/>
                      <a:tailEnd type="none" w="med" len="med"/>
                    </a:lnB>
                    <a:solidFill>
                      <a:srgbClr val="FDEFC9"/>
                    </a:solidFill>
                  </a:tcPr>
                </a:tc>
              </a:tr>
              <a:tr h="304851">
                <a:tc>
                  <a:txBody>
                    <a:bodyPr/>
                    <a:lstStyle/>
                    <a:p>
                      <a:pPr marL="60325" indent="0" algn="l" fontAlgn="b"/>
                      <a:r>
                        <a:rPr lang="en-US" sz="1600" b="1" i="0" u="none" strike="noStrike" dirty="0">
                          <a:solidFill>
                            <a:srgbClr val="000000"/>
                          </a:solidFill>
                          <a:latin typeface="Trebuchet MS" pitchFamily="34" charset="0"/>
                        </a:rPr>
                        <a:t>Total</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AB0C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0C8"/>
                    </a:solidFill>
                  </a:tcPr>
                </a:tc>
                <a:tc>
                  <a:txBody>
                    <a:bodyPr/>
                    <a:lstStyle/>
                    <a:p>
                      <a:pPr algn="ctr" fontAlgn="b"/>
                      <a:r>
                        <a:rPr lang="en-US" sz="1600" b="1" i="0" u="none" strike="noStrike" dirty="0">
                          <a:solidFill>
                            <a:srgbClr val="000000"/>
                          </a:solidFill>
                          <a:latin typeface="Trebuchet MS" pitchFamily="34" charset="0"/>
                        </a:rPr>
                        <a:t>100.00%</a:t>
                      </a:r>
                    </a:p>
                  </a:txBody>
                  <a:tcPr marL="0" marR="0" marT="0" marB="0" anchor="b">
                    <a:lnL>
                      <a:noFill/>
                    </a:lnL>
                    <a:lnR>
                      <a:noFill/>
                    </a:lnR>
                    <a:lnT w="6350" cap="flat" cmpd="sng" algn="ctr">
                      <a:solidFill>
                        <a:srgbClr val="AAB0C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0C8"/>
                    </a:solidFill>
                  </a:tcPr>
                </a:tc>
              </a:tr>
            </a:tbl>
          </a:graphicData>
        </a:graphic>
      </p:graphicFrame>
      <p:sp>
        <p:nvSpPr>
          <p:cNvPr id="9" name="Right Arrow 8"/>
          <p:cNvSpPr/>
          <p:nvPr/>
        </p:nvSpPr>
        <p:spPr bwMode="auto">
          <a:xfrm>
            <a:off x="3810001" y="2380379"/>
            <a:ext cx="1149927" cy="49183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Details</a:t>
            </a:r>
          </a:p>
        </p:txBody>
      </p:sp>
      <p:sp>
        <p:nvSpPr>
          <p:cNvPr id="10" name="Rectangle 9"/>
          <p:cNvSpPr/>
          <p:nvPr/>
        </p:nvSpPr>
        <p:spPr>
          <a:xfrm>
            <a:off x="4984763" y="2374792"/>
            <a:ext cx="3355648" cy="646331"/>
          </a:xfrm>
          <a:prstGeom prst="rect">
            <a:avLst/>
          </a:prstGeom>
          <a:ln w="15875">
            <a:solidFill>
              <a:schemeClr val="tx1">
                <a:lumMod val="95000"/>
              </a:schemeClr>
            </a:solidFill>
          </a:ln>
        </p:spPr>
        <p:txBody>
          <a:bodyPr wrap="square">
            <a:spAutoFit/>
          </a:bodyPr>
          <a:lstStyle/>
          <a:p>
            <a:pPr algn="ctr"/>
            <a:r>
              <a:rPr lang="en-US" dirty="0" smtClean="0">
                <a:latin typeface="Trebuchet MS" pitchFamily="34" charset="0"/>
              </a:rPr>
              <a:t>Users with Max Resolution of 1600X1200</a:t>
            </a:r>
            <a:endParaRPr lang="en-US" dirty="0">
              <a:latin typeface="Trebuchet MS" pitchFamily="34" charset="0"/>
            </a:endParaRPr>
          </a:p>
        </p:txBody>
      </p:sp>
      <p:sp>
        <p:nvSpPr>
          <p:cNvPr id="12" name="Rounded Rectangular Callout 11"/>
          <p:cNvSpPr/>
          <p:nvPr/>
        </p:nvSpPr>
        <p:spPr bwMode="auto">
          <a:xfrm rot="10800000">
            <a:off x="1634836" y="3961143"/>
            <a:ext cx="2625440" cy="1579419"/>
          </a:xfrm>
          <a:prstGeom prst="wedgeRoundRectCallou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0" rev="10800000"/>
              </a:camera>
              <a:lightRig rig="threePt" dir="t"/>
            </a:scene3d>
          </a:bodyPr>
          <a:lstStyle/>
          <a:p>
            <a:pPr algn="ctr" defTabSz="914063"/>
            <a:r>
              <a:rPr lang="en-US" dirty="0" smtClean="0">
                <a:solidFill>
                  <a:schemeClr val="bg2"/>
                </a:solidFill>
                <a:latin typeface="Trebuchet MS" pitchFamily="34" charset="0"/>
              </a:rPr>
              <a:t>Almost half of all of users are not configuring their display to maximum resolution (!)</a:t>
            </a:r>
          </a:p>
        </p:txBody>
      </p:sp>
      <p:sp>
        <p:nvSpPr>
          <p:cNvPr id="13" name="Rectangle 12"/>
          <p:cNvSpPr/>
          <p:nvPr/>
        </p:nvSpPr>
        <p:spPr>
          <a:xfrm>
            <a:off x="768927" y="5689705"/>
            <a:ext cx="7058891" cy="369332"/>
          </a:xfrm>
          <a:prstGeom prst="rect">
            <a:avLst/>
          </a:prstGeom>
          <a:ln w="15875">
            <a:solidFill>
              <a:schemeClr val="tx1">
                <a:lumMod val="95000"/>
              </a:schemeClr>
            </a:solidFill>
          </a:ln>
        </p:spPr>
        <p:txBody>
          <a:bodyPr wrap="square">
            <a:spAutoFit/>
          </a:bodyPr>
          <a:lstStyle/>
          <a:p>
            <a:r>
              <a:rPr lang="en-US" dirty="0" smtClean="0">
                <a:latin typeface="Trebuchet MS" pitchFamily="34" charset="0"/>
              </a:rPr>
              <a:t>Users are lowering their screen resolution to get larger text…</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Why Do We Care?</a:t>
            </a:r>
            <a:endParaRPr lang="en-US" dirty="0"/>
          </a:p>
        </p:txBody>
      </p:sp>
      <p:sp>
        <p:nvSpPr>
          <p:cNvPr id="5" name="Content Placeholder 2"/>
          <p:cNvSpPr>
            <a:spLocks noGrp="1"/>
          </p:cNvSpPr>
          <p:nvPr>
            <p:ph idx="1"/>
          </p:nvPr>
        </p:nvSpPr>
        <p:spPr>
          <a:xfrm>
            <a:off x="447902" y="962707"/>
            <a:ext cx="8380412" cy="2740750"/>
          </a:xfrm>
        </p:spPr>
        <p:txBody>
          <a:bodyPr/>
          <a:lstStyle/>
          <a:p>
            <a:pPr marL="231775" indent="-231775"/>
            <a:r>
              <a:rPr lang="en-US" sz="2000" dirty="0" smtClean="0"/>
              <a:t>Non-native resolution negates the value of high fidelity displays</a:t>
            </a:r>
          </a:p>
          <a:p>
            <a:pPr marL="231775" indent="-231775"/>
            <a:r>
              <a:rPr lang="en-US" sz="2000" dirty="0" smtClean="0"/>
              <a:t>Text looks blurry because </a:t>
            </a:r>
            <a:r>
              <a:rPr lang="en-US" sz="2000" dirty="0" err="1" smtClean="0"/>
              <a:t>ClearType</a:t>
            </a:r>
            <a:r>
              <a:rPr lang="en-US" sz="2000" dirty="0" smtClean="0"/>
              <a:t> requires native resolution</a:t>
            </a:r>
          </a:p>
          <a:p>
            <a:pPr marL="231775" indent="-231775"/>
            <a:r>
              <a:rPr lang="en-US" sz="2000" dirty="0" smtClean="0"/>
              <a:t>Can’t display native high def content</a:t>
            </a:r>
          </a:p>
          <a:p>
            <a:pPr marL="457200" lvl="1" indent="-225425"/>
            <a:r>
              <a:rPr lang="en-US" sz="1800" dirty="0" smtClean="0"/>
              <a:t>720p high definition video requires 1280x720 resolution</a:t>
            </a:r>
          </a:p>
          <a:p>
            <a:pPr marL="457200" lvl="1" indent="-225425"/>
            <a:r>
              <a:rPr lang="en-US" sz="1800" dirty="0" smtClean="0"/>
              <a:t>1080p requires 1920x1080</a:t>
            </a:r>
          </a:p>
          <a:p>
            <a:pPr marL="457200" lvl="1" indent="-225425"/>
            <a:r>
              <a:rPr lang="en-US" sz="1800" dirty="0" smtClean="0"/>
              <a:t>1.9 megapixel photos requires 1600x1200 native</a:t>
            </a:r>
          </a:p>
          <a:p>
            <a:pPr marL="231775" indent="-231775"/>
            <a:r>
              <a:rPr lang="en-US" sz="2000" dirty="0" smtClean="0"/>
              <a:t>Many people accidentally select a non-native aspect ratio</a:t>
            </a:r>
          </a:p>
        </p:txBody>
      </p:sp>
      <p:pic>
        <p:nvPicPr>
          <p:cNvPr id="6" name="Picture 3" descr="C:\Users\ryanha.000\AppData\Local\Microsoft\Windows\Temporary Internet Files\Content.IE5\QBO9W26N\MCj04127760000[1].wmf"/>
          <p:cNvPicPr>
            <a:picLocks noChangeAspect="1" noChangeArrowheads="1"/>
          </p:cNvPicPr>
          <p:nvPr/>
        </p:nvPicPr>
        <p:blipFill>
          <a:blip r:embed="rId3"/>
          <a:srcRect/>
          <a:stretch>
            <a:fillRect/>
          </a:stretch>
        </p:blipFill>
        <p:spPr bwMode="auto">
          <a:xfrm>
            <a:off x="1302173" y="3909884"/>
            <a:ext cx="1657773" cy="1336813"/>
          </a:xfrm>
          <a:prstGeom prst="rect">
            <a:avLst/>
          </a:prstGeom>
          <a:noFill/>
        </p:spPr>
      </p:pic>
      <p:sp>
        <p:nvSpPr>
          <p:cNvPr id="7" name="TextBox 6"/>
          <p:cNvSpPr txBox="1"/>
          <p:nvPr/>
        </p:nvSpPr>
        <p:spPr>
          <a:xfrm>
            <a:off x="738302" y="5351453"/>
            <a:ext cx="3352800" cy="646331"/>
          </a:xfrm>
          <a:prstGeom prst="rect">
            <a:avLst/>
          </a:prstGeom>
          <a:noFill/>
        </p:spPr>
        <p:txBody>
          <a:bodyPr wrap="square" rtlCol="0">
            <a:spAutoFit/>
          </a:bodyPr>
          <a:lstStyle/>
          <a:p>
            <a:r>
              <a:rPr lang="en-US" dirty="0" smtClean="0">
                <a:latin typeface="Trebuchet MS" pitchFamily="34" charset="0"/>
              </a:rPr>
              <a:t>Pixilated Content does not take advantage of the display</a:t>
            </a:r>
            <a:endParaRPr lang="en-US" dirty="0">
              <a:latin typeface="Trebuchet MS" pitchFamily="34" charset="0"/>
            </a:endParaRPr>
          </a:p>
        </p:txBody>
      </p:sp>
      <p:grpSp>
        <p:nvGrpSpPr>
          <p:cNvPr id="12" name="Group 11"/>
          <p:cNvGrpSpPr/>
          <p:nvPr/>
        </p:nvGrpSpPr>
        <p:grpSpPr>
          <a:xfrm>
            <a:off x="5530417" y="3909884"/>
            <a:ext cx="1534170" cy="1366534"/>
            <a:chOff x="5530417" y="3909884"/>
            <a:chExt cx="1534170" cy="1366534"/>
          </a:xfrm>
        </p:grpSpPr>
        <p:pic>
          <p:nvPicPr>
            <p:cNvPr id="9" name="Picture 2" descr="C:\Users\ryanha.000\AppData\Local\Microsoft\Windows\Temporary Internet Files\Content.IE5\TQ8JFL49\MCj04242360000[1].wmf"/>
            <p:cNvPicPr>
              <a:picLocks noChangeAspect="1" noChangeArrowheads="1"/>
            </p:cNvPicPr>
            <p:nvPr/>
          </p:nvPicPr>
          <p:blipFill>
            <a:blip r:embed="rId4"/>
            <a:srcRect/>
            <a:stretch>
              <a:fillRect/>
            </a:stretch>
          </p:blipFill>
          <p:spPr bwMode="auto">
            <a:xfrm>
              <a:off x="5530417" y="3909884"/>
              <a:ext cx="1534170" cy="1366534"/>
            </a:xfrm>
            <a:prstGeom prst="rect">
              <a:avLst/>
            </a:prstGeom>
            <a:noFill/>
          </p:spPr>
        </p:pic>
        <p:pic>
          <p:nvPicPr>
            <p:cNvPr id="10" name="Picture 4" descr="C:\Users\ryanha.000\AppData\Local\Microsoft\Windows\Temporary Internet Files\Content.IE5\3DR8BECI\MPj04393360000[1].jpg"/>
            <p:cNvPicPr>
              <a:picLocks noChangeAspect="1" noChangeArrowheads="1"/>
            </p:cNvPicPr>
            <p:nvPr/>
          </p:nvPicPr>
          <p:blipFill>
            <a:blip r:embed="rId5" cstate="print"/>
            <a:stretch>
              <a:fillRect/>
            </a:stretch>
          </p:blipFill>
          <p:spPr bwMode="auto">
            <a:xfrm>
              <a:off x="5644058" y="4023762"/>
              <a:ext cx="1305098" cy="739833"/>
            </a:xfrm>
            <a:prstGeom prst="rect">
              <a:avLst/>
            </a:prstGeom>
            <a:noFill/>
            <a:ln>
              <a:noFill/>
            </a:ln>
          </p:spPr>
        </p:pic>
      </p:grpSp>
      <p:sp>
        <p:nvSpPr>
          <p:cNvPr id="11" name="TextBox 10"/>
          <p:cNvSpPr txBox="1"/>
          <p:nvPr/>
        </p:nvSpPr>
        <p:spPr>
          <a:xfrm>
            <a:off x="4888663" y="5351453"/>
            <a:ext cx="3625427" cy="646331"/>
          </a:xfrm>
          <a:prstGeom prst="rect">
            <a:avLst/>
          </a:prstGeom>
          <a:noFill/>
        </p:spPr>
        <p:txBody>
          <a:bodyPr wrap="square" rtlCol="0">
            <a:spAutoFit/>
          </a:bodyPr>
          <a:lstStyle/>
          <a:p>
            <a:r>
              <a:rPr lang="en-US" dirty="0" smtClean="0">
                <a:latin typeface="Trebuchet MS" pitchFamily="34" charset="0"/>
              </a:rPr>
              <a:t>Non-native aspect Ratio Settings “Squishes” Content</a:t>
            </a:r>
            <a:endParaRPr lang="en-US" dirty="0">
              <a:latin typeface="Trebuchet MS" pitchFamily="34"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High DPI Goals</a:t>
            </a:r>
            <a:endParaRPr lang="en-US" dirty="0"/>
          </a:p>
        </p:txBody>
      </p:sp>
      <p:sp>
        <p:nvSpPr>
          <p:cNvPr id="5" name="Content Placeholder 2"/>
          <p:cNvSpPr>
            <a:spLocks noGrp="1"/>
          </p:cNvSpPr>
          <p:nvPr>
            <p:ph idx="1"/>
          </p:nvPr>
        </p:nvSpPr>
        <p:spPr>
          <a:xfrm>
            <a:off x="377146" y="1196749"/>
            <a:ext cx="8380412" cy="3210110"/>
          </a:xfrm>
        </p:spPr>
        <p:txBody>
          <a:bodyPr/>
          <a:lstStyle/>
          <a:p>
            <a:pPr marL="284163" indent="-284163"/>
            <a:r>
              <a:rPr lang="en-US" sz="2000" dirty="0" smtClean="0"/>
              <a:t>OEMs ship machines pre-configured to native resolution and High DPI</a:t>
            </a:r>
          </a:p>
          <a:p>
            <a:pPr marL="284163" indent="-284163"/>
            <a:r>
              <a:rPr lang="en-US" sz="2000" dirty="0" smtClean="0"/>
              <a:t>Users keep their display set to native resolution</a:t>
            </a:r>
          </a:p>
          <a:p>
            <a:pPr marL="284163" indent="-284163"/>
            <a:r>
              <a:rPr lang="en-US" sz="2000" dirty="0" smtClean="0"/>
              <a:t>Customers use DPI as the way to change the “bigness” of Text and UI</a:t>
            </a:r>
          </a:p>
          <a:p>
            <a:pPr marL="284163" indent="-284163"/>
            <a:r>
              <a:rPr lang="en-US" sz="2000" dirty="0" smtClean="0"/>
              <a:t>Improve overall end to end experience for applications</a:t>
            </a:r>
          </a:p>
          <a:p>
            <a:pPr marL="284163" indent="-284163">
              <a:buNone/>
            </a:pPr>
            <a:r>
              <a:rPr lang="en-US" sz="2000" b="1" u="sng" dirty="0" smtClean="0"/>
              <a:t>Examples:</a:t>
            </a:r>
            <a:endParaRPr lang="en-US" sz="1800" b="1" u="sng" dirty="0" smtClean="0"/>
          </a:p>
          <a:p>
            <a:endParaRPr lang="en-US" sz="1800" dirty="0" smtClean="0"/>
          </a:p>
          <a:p>
            <a:endParaRPr lang="en-US" sz="1800" dirty="0" smtClean="0"/>
          </a:p>
          <a:p>
            <a:endParaRPr lang="en-US" sz="1800" dirty="0"/>
          </a:p>
        </p:txBody>
      </p:sp>
      <p:graphicFrame>
        <p:nvGraphicFramePr>
          <p:cNvPr id="6" name="Table 5"/>
          <p:cNvGraphicFramePr>
            <a:graphicFrameLocks noGrp="1"/>
          </p:cNvGraphicFramePr>
          <p:nvPr/>
        </p:nvGraphicFramePr>
        <p:xfrm>
          <a:off x="540174" y="3348767"/>
          <a:ext cx="8153400" cy="1691640"/>
        </p:xfrm>
        <a:graphic>
          <a:graphicData uri="http://schemas.openxmlformats.org/drawingml/2006/table">
            <a:tbl>
              <a:tblPr firstRow="1" bandRow="1">
                <a:tableStyleId>{00A15C55-8517-42AA-B614-E9B94910E393}</a:tableStyleId>
              </a:tblPr>
              <a:tblGrid>
                <a:gridCol w="1981200"/>
                <a:gridCol w="1676400"/>
                <a:gridCol w="2362200"/>
                <a:gridCol w="2133600"/>
              </a:tblGrid>
              <a:tr h="370840">
                <a:tc>
                  <a:txBody>
                    <a:bodyPr/>
                    <a:lstStyle/>
                    <a:p>
                      <a:pPr algn="ctr"/>
                      <a:r>
                        <a:rPr lang="en-US" sz="1600" dirty="0" smtClean="0">
                          <a:latin typeface="Trebuchet MS" pitchFamily="34" charset="0"/>
                        </a:rPr>
                        <a:t>Native Resolution of Display</a:t>
                      </a:r>
                      <a:endParaRPr lang="en-US" sz="1600" dirty="0">
                        <a:latin typeface="Trebuchet MS" pitchFamily="34" charset="0"/>
                      </a:endParaRPr>
                    </a:p>
                  </a:txBody>
                  <a:tcPr/>
                </a:tc>
                <a:tc>
                  <a:txBody>
                    <a:bodyPr/>
                    <a:lstStyle/>
                    <a:p>
                      <a:pPr algn="ctr"/>
                      <a:r>
                        <a:rPr lang="en-US" sz="1600" dirty="0" smtClean="0">
                          <a:latin typeface="Trebuchet MS" pitchFamily="34" charset="0"/>
                        </a:rPr>
                        <a:t>Current User Setting</a:t>
                      </a:r>
                      <a:endParaRPr lang="en-US" sz="1600" dirty="0">
                        <a:latin typeface="Trebuchet MS" pitchFamily="34" charset="0"/>
                      </a:endParaRPr>
                    </a:p>
                  </a:txBody>
                  <a:tcPr/>
                </a:tc>
                <a:tc>
                  <a:txBody>
                    <a:bodyPr/>
                    <a:lstStyle/>
                    <a:p>
                      <a:pPr algn="ctr"/>
                      <a:r>
                        <a:rPr lang="en-US" sz="1600" dirty="0" smtClean="0">
                          <a:latin typeface="Trebuchet MS" pitchFamily="34" charset="0"/>
                        </a:rPr>
                        <a:t>Optimal Setting</a:t>
                      </a:r>
                      <a:endParaRPr lang="en-US" sz="1600" dirty="0">
                        <a:latin typeface="Trebuchet MS" pitchFamily="34" charset="0"/>
                      </a:endParaRPr>
                    </a:p>
                  </a:txBody>
                  <a:tcPr/>
                </a:tc>
                <a:tc>
                  <a:txBody>
                    <a:bodyPr/>
                    <a:lstStyle/>
                    <a:p>
                      <a:pPr algn="ctr"/>
                      <a:r>
                        <a:rPr lang="en-US" sz="1600" dirty="0" smtClean="0">
                          <a:latin typeface="Trebuchet MS" pitchFamily="34" charset="0"/>
                        </a:rPr>
                        <a:t>Increased Pixel Fidelity Gain</a:t>
                      </a:r>
                      <a:endParaRPr lang="en-US" sz="1600" dirty="0">
                        <a:latin typeface="Trebuchet MS" pitchFamily="34" charset="0"/>
                      </a:endParaRPr>
                    </a:p>
                  </a:txBody>
                  <a:tcPr/>
                </a:tc>
              </a:tr>
              <a:tr h="370840">
                <a:tc>
                  <a:txBody>
                    <a:bodyPr/>
                    <a:lstStyle/>
                    <a:p>
                      <a:pPr algn="ctr"/>
                      <a:r>
                        <a:rPr lang="en-US" sz="1800" dirty="0" smtClean="0">
                          <a:latin typeface="Trebuchet MS" pitchFamily="34" charset="0"/>
                        </a:rPr>
                        <a:t>1200x1000</a:t>
                      </a:r>
                      <a:endParaRPr lang="en-US" sz="1800" dirty="0">
                        <a:latin typeface="Trebuchet MS" pitchFamily="34" charset="0"/>
                      </a:endParaRPr>
                    </a:p>
                  </a:txBody>
                  <a:tcPr/>
                </a:tc>
                <a:tc>
                  <a:txBody>
                    <a:bodyPr/>
                    <a:lstStyle/>
                    <a:p>
                      <a:pPr algn="ctr"/>
                      <a:r>
                        <a:rPr lang="en-US" sz="1800" dirty="0" smtClean="0">
                          <a:latin typeface="Trebuchet MS" pitchFamily="34" charset="0"/>
                        </a:rPr>
                        <a:t>1024x768</a:t>
                      </a:r>
                      <a:endParaRPr lang="en-US" sz="1800" dirty="0">
                        <a:latin typeface="Trebuchet MS" pitchFamily="34" charset="0"/>
                      </a:endParaRPr>
                    </a:p>
                  </a:txBody>
                  <a:tcPr/>
                </a:tc>
                <a:tc>
                  <a:txBody>
                    <a:bodyPr/>
                    <a:lstStyle/>
                    <a:p>
                      <a:pPr algn="ctr"/>
                      <a:r>
                        <a:rPr lang="en-US" sz="1800" dirty="0" smtClean="0">
                          <a:latin typeface="Trebuchet MS" pitchFamily="34" charset="0"/>
                        </a:rPr>
                        <a:t>1200x1000 @ 120 DPI</a:t>
                      </a:r>
                      <a:endParaRPr lang="en-US" sz="1800" dirty="0">
                        <a:latin typeface="Trebuchet MS" pitchFamily="34" charset="0"/>
                      </a:endParaRPr>
                    </a:p>
                  </a:txBody>
                  <a:tcPr/>
                </a:tc>
                <a:tc>
                  <a:txBody>
                    <a:bodyPr/>
                    <a:lstStyle/>
                    <a:p>
                      <a:pPr algn="ctr"/>
                      <a:r>
                        <a:rPr lang="en-US" sz="1800" dirty="0" smtClean="0">
                          <a:latin typeface="Trebuchet MS" pitchFamily="34" charset="0"/>
                        </a:rPr>
                        <a:t>52%</a:t>
                      </a:r>
                      <a:endParaRPr lang="en-US" sz="1800" dirty="0">
                        <a:latin typeface="Trebuchet MS" pitchFamily="34" charset="0"/>
                      </a:endParaRPr>
                    </a:p>
                  </a:txBody>
                  <a:tcPr/>
                </a:tc>
              </a:tr>
              <a:tr h="370840">
                <a:tc>
                  <a:txBody>
                    <a:bodyPr/>
                    <a:lstStyle/>
                    <a:p>
                      <a:pPr algn="ctr"/>
                      <a:r>
                        <a:rPr lang="en-US" sz="1800" dirty="0" smtClean="0">
                          <a:latin typeface="Trebuchet MS" pitchFamily="34" charset="0"/>
                        </a:rPr>
                        <a:t>1600x1200</a:t>
                      </a:r>
                      <a:endParaRPr lang="en-US" sz="1800" dirty="0">
                        <a:latin typeface="Trebuchet MS" pitchFamily="34" charset="0"/>
                      </a:endParaRPr>
                    </a:p>
                  </a:txBody>
                  <a:tcPr/>
                </a:tc>
                <a:tc>
                  <a:txBody>
                    <a:bodyPr/>
                    <a:lstStyle/>
                    <a:p>
                      <a:pPr algn="ctr"/>
                      <a:r>
                        <a:rPr lang="en-US" sz="1800" dirty="0" smtClean="0">
                          <a:latin typeface="Trebuchet MS" pitchFamily="34" charset="0"/>
                        </a:rPr>
                        <a:t>1024x768</a:t>
                      </a:r>
                      <a:endParaRPr lang="en-US" sz="1800" dirty="0">
                        <a:latin typeface="Trebuchet MS" pitchFamily="34" charset="0"/>
                      </a:endParaRPr>
                    </a:p>
                  </a:txBody>
                  <a:tcPr/>
                </a:tc>
                <a:tc>
                  <a:txBody>
                    <a:bodyPr/>
                    <a:lstStyle/>
                    <a:p>
                      <a:pPr algn="ctr"/>
                      <a:r>
                        <a:rPr lang="en-US" sz="1800" dirty="0" smtClean="0">
                          <a:latin typeface="Trebuchet MS" pitchFamily="34" charset="0"/>
                        </a:rPr>
                        <a:t>1600x1200 @ 144 DPI</a:t>
                      </a:r>
                      <a:endParaRPr lang="en-US" sz="1800" dirty="0">
                        <a:latin typeface="Trebuchet MS" pitchFamily="34" charset="0"/>
                      </a:endParaRPr>
                    </a:p>
                  </a:txBody>
                  <a:tcPr/>
                </a:tc>
                <a:tc>
                  <a:txBody>
                    <a:bodyPr/>
                    <a:lstStyle/>
                    <a:p>
                      <a:pPr algn="ctr"/>
                      <a:r>
                        <a:rPr lang="en-US" sz="1800" dirty="0" smtClean="0">
                          <a:latin typeface="Trebuchet MS" pitchFamily="34" charset="0"/>
                        </a:rPr>
                        <a:t>140%</a:t>
                      </a:r>
                      <a:endParaRPr lang="en-US" sz="1800" dirty="0">
                        <a:latin typeface="Trebuchet MS" pitchFamily="34" charset="0"/>
                      </a:endParaRPr>
                    </a:p>
                  </a:txBody>
                  <a:tcPr/>
                </a:tc>
              </a:tr>
              <a:tr h="370840">
                <a:tc>
                  <a:txBody>
                    <a:bodyPr/>
                    <a:lstStyle/>
                    <a:p>
                      <a:pPr algn="ctr"/>
                      <a:r>
                        <a:rPr lang="en-US" sz="1800" dirty="0" smtClean="0">
                          <a:latin typeface="Trebuchet MS" pitchFamily="34" charset="0"/>
                        </a:rPr>
                        <a:t>1600x1200</a:t>
                      </a:r>
                      <a:endParaRPr lang="en-US" sz="1800" dirty="0">
                        <a:latin typeface="Trebuchet MS" pitchFamily="34" charset="0"/>
                      </a:endParaRPr>
                    </a:p>
                  </a:txBody>
                  <a:tcPr/>
                </a:tc>
                <a:tc>
                  <a:txBody>
                    <a:bodyPr/>
                    <a:lstStyle/>
                    <a:p>
                      <a:pPr algn="ctr"/>
                      <a:r>
                        <a:rPr lang="en-US" sz="1800" dirty="0" smtClean="0">
                          <a:latin typeface="Trebuchet MS" pitchFamily="34" charset="0"/>
                        </a:rPr>
                        <a:t>1200x1000</a:t>
                      </a:r>
                      <a:endParaRPr lang="en-US" sz="1800" dirty="0">
                        <a:latin typeface="Trebuchet MS" pitchFamily="34" charset="0"/>
                      </a:endParaRPr>
                    </a:p>
                  </a:txBody>
                  <a:tcPr/>
                </a:tc>
                <a:tc>
                  <a:txBody>
                    <a:bodyPr/>
                    <a:lstStyle/>
                    <a:p>
                      <a:pPr algn="ctr"/>
                      <a:r>
                        <a:rPr lang="en-US" sz="1800" dirty="0" smtClean="0">
                          <a:latin typeface="Trebuchet MS" pitchFamily="34" charset="0"/>
                        </a:rPr>
                        <a:t>1600x1200 @</a:t>
                      </a:r>
                      <a:r>
                        <a:rPr lang="en-US" sz="1800" baseline="0" dirty="0" smtClean="0">
                          <a:latin typeface="Trebuchet MS" pitchFamily="34" charset="0"/>
                        </a:rPr>
                        <a:t> 120 DPI</a:t>
                      </a:r>
                      <a:endParaRPr lang="en-US" sz="1800" dirty="0">
                        <a:latin typeface="Trebuchet MS" pitchFamily="34" charset="0"/>
                      </a:endParaRPr>
                    </a:p>
                  </a:txBody>
                  <a:tcPr/>
                </a:tc>
                <a:tc>
                  <a:txBody>
                    <a:bodyPr/>
                    <a:lstStyle/>
                    <a:p>
                      <a:pPr algn="ctr"/>
                      <a:r>
                        <a:rPr lang="en-US" sz="1800" dirty="0" smtClean="0">
                          <a:latin typeface="Trebuchet MS" pitchFamily="34" charset="0"/>
                        </a:rPr>
                        <a:t>60%</a:t>
                      </a:r>
                      <a:endParaRPr lang="en-US" sz="1800" dirty="0">
                        <a:latin typeface="Trebuchet MS" pitchFamily="34" charset="0"/>
                      </a:endParaRPr>
                    </a:p>
                  </a:txBody>
                  <a:tcPr/>
                </a:tc>
              </a:tr>
            </a:tbl>
          </a:graphicData>
        </a:graphic>
      </p:graphicFrame>
      <p:sp>
        <p:nvSpPr>
          <p:cNvPr id="8" name="Rectangle 7"/>
          <p:cNvSpPr/>
          <p:nvPr/>
        </p:nvSpPr>
        <p:spPr>
          <a:xfrm>
            <a:off x="540174" y="5318776"/>
            <a:ext cx="8156448" cy="923330"/>
          </a:xfrm>
          <a:prstGeom prst="rect">
            <a:avLst/>
          </a:prstGeom>
          <a:noFill/>
          <a:ln w="19050">
            <a:solidFill>
              <a:schemeClr val="tx1"/>
            </a:solidFill>
          </a:ln>
        </p:spPr>
        <p:txBody>
          <a:bodyPr wrap="square">
            <a:spAutoFit/>
          </a:bodyPr>
          <a:lstStyle/>
          <a:p>
            <a:r>
              <a:rPr lang="en-US" b="1" dirty="0" smtClean="0">
                <a:latin typeface="Trebuchet MS" pitchFamily="34" charset="0"/>
              </a:rPr>
              <a:t>Success metrics are:  significantly increase the percentage of users running at native resolution and using high DPI, and increase the percentage of applications which are declared DPI aware.</a:t>
            </a:r>
            <a:endParaRPr lang="en-US" b="1" dirty="0">
              <a:latin typeface="Trebuchet MS"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High DPI Issues</a:t>
            </a:r>
            <a:endParaRPr lang="en-US" dirty="0"/>
          </a:p>
        </p:txBody>
      </p:sp>
      <p:pic>
        <p:nvPicPr>
          <p:cNvPr id="5" name="Picture 2"/>
          <p:cNvPicPr>
            <a:picLocks noChangeAspect="1" noChangeArrowheads="1"/>
          </p:cNvPicPr>
          <p:nvPr/>
        </p:nvPicPr>
        <p:blipFill>
          <a:blip r:embed="rId3"/>
          <a:srcRect/>
          <a:stretch>
            <a:fillRect/>
          </a:stretch>
        </p:blipFill>
        <p:spPr bwMode="auto">
          <a:xfrm>
            <a:off x="381000" y="1417638"/>
            <a:ext cx="4724400" cy="8953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p:cNvPicPr>
            <a:picLocks noChangeAspect="1" noChangeArrowheads="1"/>
          </p:cNvPicPr>
          <p:nvPr/>
        </p:nvPicPr>
        <p:blipFill>
          <a:blip r:embed="rId4"/>
          <a:srcRect/>
          <a:stretch>
            <a:fillRect/>
          </a:stretch>
        </p:blipFill>
        <p:spPr bwMode="auto">
          <a:xfrm>
            <a:off x="5391150" y="1417638"/>
            <a:ext cx="3371850" cy="19859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6"/>
          <p:cNvPicPr/>
          <p:nvPr/>
        </p:nvPicPr>
        <p:blipFill>
          <a:blip r:embed="rId5"/>
          <a:srcRect/>
          <a:stretch>
            <a:fillRect/>
          </a:stretch>
        </p:blipFill>
        <p:spPr bwMode="auto">
          <a:xfrm>
            <a:off x="381000" y="2903095"/>
            <a:ext cx="2390775" cy="12382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3"/>
          <p:cNvPicPr>
            <a:picLocks noChangeAspect="1" noChangeArrowheads="1"/>
          </p:cNvPicPr>
          <p:nvPr/>
        </p:nvPicPr>
        <p:blipFill>
          <a:blip r:embed="rId6"/>
          <a:srcRect/>
          <a:stretch>
            <a:fillRect/>
          </a:stretch>
        </p:blipFill>
        <p:spPr bwMode="auto">
          <a:xfrm>
            <a:off x="381000" y="5091180"/>
            <a:ext cx="4568117" cy="990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4"/>
          <p:cNvPicPr>
            <a:picLocks noChangeAspect="1" noChangeArrowheads="1"/>
          </p:cNvPicPr>
          <p:nvPr/>
        </p:nvPicPr>
        <p:blipFill>
          <a:blip r:embed="rId7"/>
          <a:srcRect/>
          <a:stretch>
            <a:fillRect/>
          </a:stretch>
        </p:blipFill>
        <p:spPr bwMode="auto">
          <a:xfrm>
            <a:off x="3011477" y="3429000"/>
            <a:ext cx="2310031" cy="106180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3886200" y="2408238"/>
            <a:ext cx="1219200" cy="307777"/>
          </a:xfrm>
          <a:prstGeom prst="rect">
            <a:avLst/>
          </a:prstGeom>
          <a:noFill/>
          <a:ln w="12700">
            <a:solidFill>
              <a:schemeClr val="tx1"/>
            </a:solidFill>
          </a:ln>
        </p:spPr>
        <p:txBody>
          <a:bodyPr wrap="square" rtlCol="0">
            <a:spAutoFit/>
          </a:bodyPr>
          <a:lstStyle/>
          <a:p>
            <a:r>
              <a:rPr lang="en-US" sz="1400" dirty="0" smtClean="0"/>
              <a:t>Clipped Text</a:t>
            </a:r>
            <a:endParaRPr lang="en-US" sz="1400" dirty="0"/>
          </a:p>
        </p:txBody>
      </p:sp>
      <p:sp>
        <p:nvSpPr>
          <p:cNvPr id="11" name="TextBox 10"/>
          <p:cNvSpPr txBox="1"/>
          <p:nvPr/>
        </p:nvSpPr>
        <p:spPr>
          <a:xfrm>
            <a:off x="5671457" y="3548921"/>
            <a:ext cx="3091543" cy="307777"/>
          </a:xfrm>
          <a:prstGeom prst="rect">
            <a:avLst/>
          </a:prstGeom>
          <a:noFill/>
          <a:ln w="12700">
            <a:solidFill>
              <a:schemeClr val="tx1"/>
            </a:solidFill>
          </a:ln>
        </p:spPr>
        <p:txBody>
          <a:bodyPr wrap="square" rtlCol="0">
            <a:spAutoFit/>
          </a:bodyPr>
          <a:lstStyle/>
          <a:p>
            <a:r>
              <a:rPr lang="en-US" sz="1400" dirty="0" smtClean="0"/>
              <a:t>Layout Issues &amp; Image Size Issues</a:t>
            </a:r>
            <a:endParaRPr lang="en-US" sz="1400" dirty="0"/>
          </a:p>
        </p:txBody>
      </p:sp>
      <p:sp>
        <p:nvSpPr>
          <p:cNvPr id="12" name="TextBox 11"/>
          <p:cNvSpPr txBox="1"/>
          <p:nvPr/>
        </p:nvSpPr>
        <p:spPr>
          <a:xfrm>
            <a:off x="3011477" y="4605728"/>
            <a:ext cx="1676400" cy="307777"/>
          </a:xfrm>
          <a:prstGeom prst="rect">
            <a:avLst/>
          </a:prstGeom>
          <a:noFill/>
          <a:ln w="12700">
            <a:solidFill>
              <a:schemeClr val="tx1"/>
            </a:solidFill>
          </a:ln>
        </p:spPr>
        <p:txBody>
          <a:bodyPr wrap="square" rtlCol="0">
            <a:spAutoFit/>
          </a:bodyPr>
          <a:lstStyle/>
          <a:p>
            <a:r>
              <a:rPr lang="en-US" sz="1400" dirty="0" smtClean="0"/>
              <a:t>Pixilated Bitmaps</a:t>
            </a:r>
            <a:endParaRPr lang="en-US" sz="1400" dirty="0"/>
          </a:p>
        </p:txBody>
      </p:sp>
      <p:sp>
        <p:nvSpPr>
          <p:cNvPr id="13" name="TextBox 12"/>
          <p:cNvSpPr txBox="1"/>
          <p:nvPr/>
        </p:nvSpPr>
        <p:spPr>
          <a:xfrm>
            <a:off x="1171575" y="4228475"/>
            <a:ext cx="1600200" cy="307777"/>
          </a:xfrm>
          <a:prstGeom prst="rect">
            <a:avLst/>
          </a:prstGeom>
          <a:noFill/>
          <a:ln w="12700">
            <a:solidFill>
              <a:schemeClr val="tx1"/>
            </a:solidFill>
          </a:ln>
        </p:spPr>
        <p:txBody>
          <a:bodyPr wrap="square" rtlCol="0">
            <a:spAutoFit/>
          </a:bodyPr>
          <a:lstStyle/>
          <a:p>
            <a:r>
              <a:rPr lang="en-US" sz="1400" dirty="0" err="1" smtClean="0"/>
              <a:t>WinForms</a:t>
            </a:r>
            <a:r>
              <a:rPr lang="en-US" sz="1400" dirty="0" smtClean="0"/>
              <a:t> Issues</a:t>
            </a:r>
            <a:endParaRPr lang="en-US" sz="1400" dirty="0"/>
          </a:p>
        </p:txBody>
      </p:sp>
      <p:sp>
        <p:nvSpPr>
          <p:cNvPr id="14" name="TextBox 13"/>
          <p:cNvSpPr txBox="1"/>
          <p:nvPr/>
        </p:nvSpPr>
        <p:spPr>
          <a:xfrm>
            <a:off x="3958517" y="6157980"/>
            <a:ext cx="990600" cy="307777"/>
          </a:xfrm>
          <a:prstGeom prst="rect">
            <a:avLst/>
          </a:prstGeom>
          <a:noFill/>
          <a:ln w="12700">
            <a:solidFill>
              <a:schemeClr val="tx1"/>
            </a:solidFill>
          </a:ln>
        </p:spPr>
        <p:txBody>
          <a:bodyPr wrap="square" rtlCol="0">
            <a:spAutoFit/>
          </a:bodyPr>
          <a:lstStyle/>
          <a:p>
            <a:r>
              <a:rPr lang="en-US" sz="1400" dirty="0" smtClean="0"/>
              <a:t>Blurry UI</a:t>
            </a:r>
            <a:endParaRPr lang="en-US" sz="1400" dirty="0"/>
          </a:p>
        </p:txBody>
      </p:sp>
      <p:sp>
        <p:nvSpPr>
          <p:cNvPr id="15" name="TextBox 14"/>
          <p:cNvSpPr txBox="1"/>
          <p:nvPr/>
        </p:nvSpPr>
        <p:spPr>
          <a:xfrm>
            <a:off x="6705600" y="6157980"/>
            <a:ext cx="2057400" cy="307777"/>
          </a:xfrm>
          <a:prstGeom prst="rect">
            <a:avLst/>
          </a:prstGeom>
          <a:noFill/>
          <a:ln w="12700">
            <a:solidFill>
              <a:schemeClr val="tx1"/>
            </a:solidFill>
          </a:ln>
        </p:spPr>
        <p:txBody>
          <a:bodyPr wrap="square" rtlCol="0">
            <a:spAutoFit/>
          </a:bodyPr>
          <a:lstStyle/>
          <a:p>
            <a:r>
              <a:rPr lang="en-US" sz="1400" dirty="0" smtClean="0"/>
              <a:t>Mismatched Font Sizes</a:t>
            </a:r>
            <a:endParaRPr lang="en-US" sz="1400" dirty="0"/>
          </a:p>
        </p:txBody>
      </p:sp>
      <p:pic>
        <p:nvPicPr>
          <p:cNvPr id="16" name="Picture 3"/>
          <p:cNvPicPr>
            <a:picLocks noChangeAspect="1" noChangeArrowheads="1"/>
          </p:cNvPicPr>
          <p:nvPr/>
        </p:nvPicPr>
        <p:blipFill>
          <a:blip r:embed="rId8"/>
          <a:srcRect/>
          <a:stretch>
            <a:fillRect/>
          </a:stretch>
        </p:blipFill>
        <p:spPr bwMode="auto">
          <a:xfrm>
            <a:off x="6529388" y="4469821"/>
            <a:ext cx="2233612" cy="1611959"/>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Configure DPI via Display CPL</a:t>
            </a:r>
            <a:endParaRPr lang="en-US" dirty="0"/>
          </a:p>
        </p:txBody>
      </p:sp>
      <p:pic>
        <p:nvPicPr>
          <p:cNvPr id="3" name="Picture 2"/>
          <p:cNvPicPr>
            <a:picLocks noChangeAspect="1" noChangeArrowheads="1"/>
          </p:cNvPicPr>
          <p:nvPr/>
        </p:nvPicPr>
        <p:blipFill>
          <a:blip r:embed="rId3"/>
          <a:srcRect/>
          <a:stretch>
            <a:fillRect/>
          </a:stretch>
        </p:blipFill>
        <p:spPr bwMode="auto">
          <a:xfrm>
            <a:off x="1844840" y="1019184"/>
            <a:ext cx="5158787" cy="39206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Rounded Rectangle 3"/>
          <p:cNvSpPr/>
          <p:nvPr/>
        </p:nvSpPr>
        <p:spPr>
          <a:xfrm>
            <a:off x="3953654" y="1661760"/>
            <a:ext cx="2825517" cy="25897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58415" y="5004874"/>
            <a:ext cx="8380412" cy="1464808"/>
          </a:xfrm>
          <a:prstGeom prst="rect">
            <a:avLst/>
          </a:prstGeom>
        </p:spPr>
        <p:txBody>
          <a:bodyPr/>
          <a:lstStyle/>
          <a:p>
            <a:pPr marL="284163" marR="0" lvl="0" indent="-28416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7 uses Scaling percentage instead of a raw DPI value</a:t>
            </a:r>
          </a:p>
          <a:p>
            <a:pPr marL="741363" lvl="1" indent="-284163" defTabSz="912777" fontAlgn="base">
              <a:lnSpc>
                <a:spcPct val="90000"/>
              </a:lnSpc>
              <a:spcBef>
                <a:spcPts val="1167"/>
              </a:spcBef>
              <a:spcAft>
                <a:spcPct val="0"/>
              </a:spcAft>
              <a:buClr>
                <a:schemeClr val="tx2"/>
              </a:buClr>
              <a:buSzPct val="95000"/>
              <a:buFontTx/>
              <a:buBlip>
                <a:blip r:embed="rId4"/>
              </a:buBlip>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This is because most users don’t understand DPI</a:t>
            </a:r>
          </a:p>
          <a:p>
            <a:pPr marL="741363" lvl="1" indent="-284163" defTabSz="912777" fontAlgn="base">
              <a:lnSpc>
                <a:spcPct val="90000"/>
              </a:lnSpc>
              <a:spcBef>
                <a:spcPts val="1167"/>
              </a:spcBef>
              <a:spcAft>
                <a:spcPct val="0"/>
              </a:spcAft>
              <a:buClr>
                <a:schemeClr val="tx2"/>
              </a:buClr>
              <a:buSzPct val="95000"/>
              <a:buFontTx/>
              <a:buBlip>
                <a:blip r:embed="rId4"/>
              </a:buBlip>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100%  = 96 DPI,</a:t>
            </a:r>
            <a:r>
              <a:rPr kumimoji="0" lang="en-US" sz="20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125% = 120 DPI, 150% = 144 DPI</a:t>
            </a:r>
            <a:endPar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endParaRPr kumimoji="0" lang="en-US" sz="1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endParaRPr kumimoji="0" lang="en-US" sz="1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endParaRPr kumimoji="0" lang="en-US" sz="18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2733</Words>
  <Application>Microsoft Office PowerPoint</Application>
  <PresentationFormat>On-screen Show (4:3)</PresentationFormat>
  <Paragraphs>551</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WinHEC 2008 Template_NEW_9.22.08</vt:lpstr>
      <vt:lpstr>Slide 1</vt:lpstr>
      <vt:lpstr>High DPI And  Windows 7</vt:lpstr>
      <vt:lpstr>Overview</vt:lpstr>
      <vt:lpstr>High DPI Displays Are Common</vt:lpstr>
      <vt:lpstr>This Was Very Surprising To Us…</vt:lpstr>
      <vt:lpstr>Why Do We Care?</vt:lpstr>
      <vt:lpstr>High DPI Goals</vt:lpstr>
      <vt:lpstr>High DPI Issues</vt:lpstr>
      <vt:lpstr>Configure DPI via Display CPL</vt:lpstr>
      <vt:lpstr>DPI Settings Change System Metrics</vt:lpstr>
      <vt:lpstr>System Text Size Increases with DPI</vt:lpstr>
      <vt:lpstr>Desktop Composition Primer (DWM)</vt:lpstr>
      <vt:lpstr>DPI Virtualization (Automatic Scaling)</vt:lpstr>
      <vt:lpstr>Automatic Scaling is a stopgap, not a solution</vt:lpstr>
      <vt:lpstr>DPI Virtualization Compatibility</vt:lpstr>
      <vt:lpstr>High DPI Features By OS</vt:lpstr>
      <vt:lpstr>How Are We Encouraging Adoption?</vt:lpstr>
      <vt:lpstr>Improvements In Shell And IE</vt:lpstr>
      <vt:lpstr>Layout, Clipping, And Font Issues With Websites</vt:lpstr>
      <vt:lpstr>Automatic Configuations Of High DPI Settings</vt:lpstr>
      <vt:lpstr>New High DPI Control Panel</vt:lpstr>
      <vt:lpstr>Raising Ecosystem Awareness</vt:lpstr>
      <vt:lpstr>What can you do?</vt:lpstr>
      <vt:lpstr>High DPI Test Matrix</vt:lpstr>
      <vt:lpstr>DPI Aware Manifest</vt:lpstr>
      <vt:lpstr>Ensure That The EDID Is Valid</vt:lpstr>
      <vt:lpstr>Configuring The Unattend.XML</vt:lpstr>
      <vt:lpstr>Using System Image Manager</vt:lpstr>
      <vt:lpstr>Directly Configuring Unattend.xml</vt:lpstr>
      <vt:lpstr>Call To Action</vt:lpstr>
      <vt:lpstr>Additional Resources</vt:lpstr>
      <vt:lpstr>Additional Resources</vt:lpstr>
      <vt:lpstr>Please Complete A Session Evaluation Form Your input is important!</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2008-11-12T06:45:23Z</dcterms:created>
  <dcterms:modified xsi:type="dcterms:W3CDTF">2008-11-12T06:45:29Z</dcterms:modified>
  <cp:contentType/>
</cp:coreProperties>
</file>