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43"/>
  </p:notesMasterIdLst>
  <p:handoutMasterIdLst>
    <p:handoutMasterId r:id="rId44"/>
  </p:handoutMasterIdLst>
  <p:sldIdLst>
    <p:sldId id="257" r:id="rId2"/>
    <p:sldId id="258" r:id="rId3"/>
    <p:sldId id="278" r:id="rId4"/>
    <p:sldId id="286" r:id="rId5"/>
    <p:sldId id="280" r:id="rId6"/>
    <p:sldId id="283" r:id="rId7"/>
    <p:sldId id="285" r:id="rId8"/>
    <p:sldId id="336" r:id="rId9"/>
    <p:sldId id="315" r:id="rId10"/>
    <p:sldId id="332" r:id="rId11"/>
    <p:sldId id="299" r:id="rId12"/>
    <p:sldId id="287" r:id="rId13"/>
    <p:sldId id="281" r:id="rId14"/>
    <p:sldId id="296" r:id="rId15"/>
    <p:sldId id="303" r:id="rId16"/>
    <p:sldId id="306" r:id="rId17"/>
    <p:sldId id="317" r:id="rId18"/>
    <p:sldId id="305" r:id="rId19"/>
    <p:sldId id="300" r:id="rId20"/>
    <p:sldId id="288" r:id="rId21"/>
    <p:sldId id="333" r:id="rId22"/>
    <p:sldId id="282" r:id="rId23"/>
    <p:sldId id="310" r:id="rId24"/>
    <p:sldId id="328" r:id="rId25"/>
    <p:sldId id="309" r:id="rId26"/>
    <p:sldId id="311" r:id="rId27"/>
    <p:sldId id="312" r:id="rId28"/>
    <p:sldId id="322" r:id="rId29"/>
    <p:sldId id="301" r:id="rId30"/>
    <p:sldId id="289" r:id="rId31"/>
    <p:sldId id="290" r:id="rId32"/>
    <p:sldId id="331" r:id="rId33"/>
    <p:sldId id="298" r:id="rId34"/>
    <p:sldId id="325" r:id="rId35"/>
    <p:sldId id="329" r:id="rId36"/>
    <p:sldId id="330" r:id="rId37"/>
    <p:sldId id="291" r:id="rId38"/>
    <p:sldId id="334" r:id="rId39"/>
    <p:sldId id="292" r:id="rId40"/>
    <p:sldId id="337" r:id="rId41"/>
    <p:sldId id="293"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9" autoAdjust="0"/>
    <p:restoredTop sz="94660"/>
  </p:normalViewPr>
  <p:slideViewPr>
    <p:cSldViewPr snapToGrid="0" showGuides="1">
      <p:cViewPr varScale="1">
        <p:scale>
          <a:sx n="99" d="100"/>
          <a:sy n="99" d="100"/>
        </p:scale>
        <p:origin x="-450"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10:44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uvcdisc@microsoft.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mailto:mfchat@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664797"/>
          </a:xfrm>
        </p:spPr>
        <p:txBody>
          <a:bodyPr/>
          <a:lstStyle/>
          <a:p>
            <a:r>
              <a:rPr sz="4800" smtClean="0"/>
              <a:t>Demo For AVCHD Support</a:t>
            </a:r>
            <a:endParaRPr lang="en-US" sz="4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4315027"/>
          </a:xfrm>
        </p:spPr>
        <p:txBody>
          <a:bodyPr/>
          <a:lstStyle/>
          <a:p>
            <a:pPr marL="457200" indent="-457200"/>
            <a:r>
              <a:rPr lang="en-US" sz="3200" dirty="0" smtClean="0"/>
              <a:t>Please use the supported file extensions</a:t>
            </a:r>
            <a:br>
              <a:rPr lang="en-US" sz="3200" dirty="0" smtClean="0"/>
            </a:br>
            <a:r>
              <a:rPr lang="en-US" sz="3200" dirty="0" smtClean="0"/>
              <a:t>in order to ensure compatibility</a:t>
            </a:r>
            <a:br>
              <a:rPr lang="en-US" sz="3200" dirty="0" smtClean="0"/>
            </a:br>
            <a:r>
              <a:rPr lang="en-US" sz="3200" dirty="0" smtClean="0"/>
              <a:t>with Windows 7</a:t>
            </a:r>
          </a:p>
          <a:p>
            <a:pPr marL="457200" indent="-457200"/>
            <a:r>
              <a:rPr lang="en-US" sz="3200" dirty="0" smtClean="0"/>
              <a:t>Test your camera with Windows 7</a:t>
            </a:r>
          </a:p>
          <a:p>
            <a:endParaRPr lang="en-US" sz="3200" dirty="0" smtClean="0"/>
          </a:p>
          <a:p>
            <a:endParaRPr lang="en-US" sz="3200" dirty="0" smtClean="0"/>
          </a:p>
          <a:p>
            <a:endParaRPr lang="en-US" sz="3200" dirty="0" smtClean="0"/>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UVC1.1 Support</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UVC Driver Support </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What is UVC?</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0999" y="1895475"/>
            <a:ext cx="5543551" cy="3631763"/>
          </a:xfrm>
        </p:spPr>
        <p:txBody>
          <a:bodyPr/>
          <a:lstStyle/>
          <a:p>
            <a:pPr marL="396875" indent="-396875"/>
            <a:r>
              <a:rPr lang="en-US" sz="2400" dirty="0" smtClean="0"/>
              <a:t>The </a:t>
            </a:r>
            <a:r>
              <a:rPr lang="en-US" sz="2400" b="1" dirty="0" smtClean="0"/>
              <a:t>USB video device class</a:t>
            </a:r>
            <a:r>
              <a:rPr lang="en-US" sz="2400" dirty="0" smtClean="0"/>
              <a:t> (also </a:t>
            </a:r>
            <a:r>
              <a:rPr lang="en-US" sz="2400" b="1" dirty="0" smtClean="0"/>
              <a:t>USB video class</a:t>
            </a:r>
            <a:r>
              <a:rPr lang="en-US" sz="2400" dirty="0" smtClean="0"/>
              <a:t> or </a:t>
            </a:r>
            <a:r>
              <a:rPr lang="en-US" sz="2400" b="1" dirty="0" smtClean="0"/>
              <a:t>UVC</a:t>
            </a:r>
            <a:r>
              <a:rPr lang="en-US" sz="2400" dirty="0" smtClean="0"/>
              <a:t>) is a </a:t>
            </a:r>
            <a:r>
              <a:rPr lang="en-US" sz="2400" b="1" dirty="0" smtClean="0"/>
              <a:t>USB device class</a:t>
            </a:r>
            <a:r>
              <a:rPr lang="en-US" sz="2400" dirty="0" smtClean="0"/>
              <a:t> that describes devices capable of streaming video like webcams</a:t>
            </a:r>
          </a:p>
          <a:p>
            <a:pPr marL="396875" indent="-396875"/>
            <a:r>
              <a:rPr lang="en-US" sz="2400" dirty="0" smtClean="0"/>
              <a:t>UVC 1.0 spec was supported by </a:t>
            </a:r>
            <a:r>
              <a:rPr lang="en-US" sz="2400" dirty="0" smtClean="0">
                <a:solidFill>
                  <a:schemeClr val="tx1"/>
                </a:solidFill>
              </a:rPr>
              <a:t>Windows XPSP2 </a:t>
            </a:r>
            <a:r>
              <a:rPr lang="en-US" sz="2400" dirty="0" smtClean="0"/>
              <a:t>and Windows Vista</a:t>
            </a:r>
          </a:p>
          <a:p>
            <a:pPr marL="396875" indent="-396875"/>
            <a:r>
              <a:rPr lang="en-US" sz="2400" dirty="0" smtClean="0"/>
              <a:t>UVC1.1 spec added support for temporal compressions (stream based payloads)</a:t>
            </a:r>
          </a:p>
        </p:txBody>
      </p:sp>
      <p:pic>
        <p:nvPicPr>
          <p:cNvPr id="2" name="Picture 2" descr="E:\DVD_ART34\Artwork_Imagery\Hardware Photos\Microsoft HW\LifeCam\LifeCam VX-3000 Windows Live web camera an.png"/>
          <p:cNvPicPr>
            <a:picLocks noChangeAspect="1" noChangeArrowheads="1"/>
          </p:cNvPicPr>
          <p:nvPr/>
        </p:nvPicPr>
        <p:blipFill>
          <a:blip r:embed="rId3"/>
          <a:srcRect/>
          <a:stretch>
            <a:fillRect/>
          </a:stretch>
        </p:blipFill>
        <p:spPr bwMode="auto">
          <a:xfrm>
            <a:off x="6223986" y="1901825"/>
            <a:ext cx="2539014" cy="372471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664797"/>
          </a:xfrm>
        </p:spPr>
        <p:txBody>
          <a:bodyPr/>
          <a:lstStyle/>
          <a:p>
            <a:r>
              <a:rPr lang="en-US" dirty="0" smtClean="0"/>
              <a:t>UVC Driver  </a:t>
            </a:r>
            <a:r>
              <a:rPr lang="en-US" dirty="0"/>
              <a:t>Diagram</a:t>
            </a:r>
          </a:p>
        </p:txBody>
      </p:sp>
      <p:sp>
        <p:nvSpPr>
          <p:cNvPr id="215252" name="AutoShape 212"/>
          <p:cNvSpPr>
            <a:spLocks noChangeArrowheads="1"/>
          </p:cNvSpPr>
          <p:nvPr/>
        </p:nvSpPr>
        <p:spPr bwMode="auto">
          <a:xfrm>
            <a:off x="7650336" y="636490"/>
            <a:ext cx="1295400" cy="1966230"/>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15253" name="Rectangle 213"/>
          <p:cNvSpPr>
            <a:spLocks noChangeArrowheads="1"/>
          </p:cNvSpPr>
          <p:nvPr/>
        </p:nvSpPr>
        <p:spPr bwMode="blackWhite">
          <a:xfrm>
            <a:off x="7736063" y="1639787"/>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5255" name="Rectangle 215"/>
          <p:cNvSpPr>
            <a:spLocks noChangeArrowheads="1"/>
          </p:cNvSpPr>
          <p:nvPr/>
        </p:nvSpPr>
        <p:spPr bwMode="grayWhite">
          <a:xfrm>
            <a:off x="7736063" y="2116037"/>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6" name="Rectangle 216"/>
          <p:cNvSpPr>
            <a:spLocks noChangeArrowheads="1"/>
          </p:cNvSpPr>
          <p:nvPr/>
        </p:nvSpPr>
        <p:spPr bwMode="auto">
          <a:xfrm>
            <a:off x="7610649" y="701577"/>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15257" name="Rectangle 217"/>
          <p:cNvSpPr>
            <a:spLocks noChangeArrowheads="1"/>
          </p:cNvSpPr>
          <p:nvPr/>
        </p:nvSpPr>
        <p:spPr bwMode="auto">
          <a:xfrm>
            <a:off x="7998000" y="1157187"/>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15258" name="Rectangle 218"/>
          <p:cNvSpPr>
            <a:spLocks noChangeArrowheads="1"/>
          </p:cNvSpPr>
          <p:nvPr/>
        </p:nvSpPr>
        <p:spPr bwMode="auto">
          <a:xfrm>
            <a:off x="7998000" y="1627087"/>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215260" name="Rectangle 220"/>
          <p:cNvSpPr>
            <a:spLocks noChangeArrowheads="1"/>
          </p:cNvSpPr>
          <p:nvPr/>
        </p:nvSpPr>
        <p:spPr bwMode="auto">
          <a:xfrm>
            <a:off x="7997999" y="2093812"/>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215266" name="Rectangle 226"/>
          <p:cNvSpPr>
            <a:spLocks noChangeArrowheads="1"/>
          </p:cNvSpPr>
          <p:nvPr/>
        </p:nvSpPr>
        <p:spPr bwMode="auto">
          <a:xfrm>
            <a:off x="241072" y="4100373"/>
            <a:ext cx="7161213" cy="7334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 Stack</a:t>
            </a:r>
          </a:p>
        </p:txBody>
      </p:sp>
      <p:sp>
        <p:nvSpPr>
          <p:cNvPr id="215267" name="Rectangle 227"/>
          <p:cNvSpPr>
            <a:spLocks noChangeArrowheads="1"/>
          </p:cNvSpPr>
          <p:nvPr/>
        </p:nvSpPr>
        <p:spPr bwMode="auto">
          <a:xfrm>
            <a:off x="3951514" y="3317489"/>
            <a:ext cx="3461657" cy="6967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UsbVideo.sys</a:t>
            </a:r>
          </a:p>
        </p:txBody>
      </p:sp>
      <p:sp>
        <p:nvSpPr>
          <p:cNvPr id="215269" name="Rectangle 229"/>
          <p:cNvSpPr>
            <a:spLocks noChangeArrowheads="1"/>
          </p:cNvSpPr>
          <p:nvPr/>
        </p:nvSpPr>
        <p:spPr bwMode="grayWhite">
          <a:xfrm>
            <a:off x="217714" y="4928575"/>
            <a:ext cx="7195457" cy="74022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Hardware</a:t>
            </a:r>
          </a:p>
        </p:txBody>
      </p:sp>
      <p:sp>
        <p:nvSpPr>
          <p:cNvPr id="215270" name="AutoShape 230"/>
          <p:cNvSpPr>
            <a:spLocks noChangeArrowheads="1"/>
          </p:cNvSpPr>
          <p:nvPr/>
        </p:nvSpPr>
        <p:spPr bwMode="auto">
          <a:xfrm>
            <a:off x="250370" y="3320701"/>
            <a:ext cx="3624944" cy="693493"/>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Ks.sys</a:t>
            </a:r>
          </a:p>
        </p:txBody>
      </p:sp>
      <p:sp>
        <p:nvSpPr>
          <p:cNvPr id="215272" name="Rectangle 232"/>
          <p:cNvSpPr>
            <a:spLocks noChangeArrowheads="1"/>
          </p:cNvSpPr>
          <p:nvPr/>
        </p:nvSpPr>
        <p:spPr bwMode="auto">
          <a:xfrm>
            <a:off x="236539" y="1852613"/>
            <a:ext cx="2833232" cy="118450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Ksproxy.ax</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or MF Video Capture Source</a:t>
            </a:r>
          </a:p>
        </p:txBody>
      </p:sp>
      <p:sp>
        <p:nvSpPr>
          <p:cNvPr id="215273" name="Rectangle 233"/>
          <p:cNvSpPr>
            <a:spLocks noChangeArrowheads="1"/>
          </p:cNvSpPr>
          <p:nvPr/>
        </p:nvSpPr>
        <p:spPr bwMode="blackWhite">
          <a:xfrm>
            <a:off x="236538" y="1185863"/>
            <a:ext cx="7161212"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215275" name="Rectangle 235"/>
          <p:cNvSpPr>
            <a:spLocks noChangeArrowheads="1"/>
          </p:cNvSpPr>
          <p:nvPr/>
        </p:nvSpPr>
        <p:spPr bwMode="auto">
          <a:xfrm>
            <a:off x="7736063" y="1177825"/>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Rectangle 231"/>
          <p:cNvSpPr>
            <a:spLocks noChangeArrowheads="1"/>
          </p:cNvSpPr>
          <p:nvPr/>
        </p:nvSpPr>
        <p:spPr bwMode="grayWhite">
          <a:xfrm>
            <a:off x="3145971" y="1850572"/>
            <a:ext cx="3047999" cy="57694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Property Page Plug-in</a:t>
            </a:r>
          </a:p>
        </p:txBody>
      </p:sp>
      <p:sp>
        <p:nvSpPr>
          <p:cNvPr id="30" name="Rectangle 232"/>
          <p:cNvSpPr>
            <a:spLocks noChangeArrowheads="1"/>
          </p:cNvSpPr>
          <p:nvPr/>
        </p:nvSpPr>
        <p:spPr bwMode="auto">
          <a:xfrm>
            <a:off x="3145971" y="2503714"/>
            <a:ext cx="3048000" cy="53340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FilterProperty</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Plug-in</a:t>
            </a:r>
          </a:p>
        </p:txBody>
      </p:sp>
      <p:sp>
        <p:nvSpPr>
          <p:cNvPr id="31" name="Rectangle 232"/>
          <p:cNvSpPr>
            <a:spLocks noChangeArrowheads="1"/>
          </p:cNvSpPr>
          <p:nvPr/>
        </p:nvSpPr>
        <p:spPr bwMode="auto">
          <a:xfrm>
            <a:off x="6259286" y="1852613"/>
            <a:ext cx="1164771" cy="11953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Node Property Plug-in</a:t>
            </a:r>
          </a:p>
        </p:txBody>
      </p:sp>
      <p:cxnSp>
        <p:nvCxnSpPr>
          <p:cNvPr id="21" name="Straight Connector 20"/>
          <p:cNvCxnSpPr/>
          <p:nvPr/>
        </p:nvCxnSpPr>
        <p:spPr bwMode="auto">
          <a:xfrm flipV="1">
            <a:off x="0" y="3169328"/>
            <a:ext cx="9144000"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solidFill>
              <a:srgbClr val="FF0000"/>
            </a:solidFill>
            <a:prstDash val="solid"/>
            <a:round/>
            <a:headEnd type="none" w="med" len="med"/>
            <a:tailEnd type="none" w="med" len="med"/>
          </a:ln>
          <a:effectLst/>
        </p:spPr>
      </p:cxnSp>
      <p:sp>
        <p:nvSpPr>
          <p:cNvPr id="23" name="TextBox 22"/>
          <p:cNvSpPr txBox="1"/>
          <p:nvPr/>
        </p:nvSpPr>
        <p:spPr>
          <a:xfrm>
            <a:off x="7652552" y="3240349"/>
            <a:ext cx="1242874" cy="369332"/>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latin typeface="Trebuchet MS" pitchFamily="34" charset="0"/>
              </a:rPr>
              <a:t>Kernel</a:t>
            </a:r>
          </a:p>
        </p:txBody>
      </p:sp>
      <p:sp>
        <p:nvSpPr>
          <p:cNvPr id="24" name="TextBox 23"/>
          <p:cNvSpPr txBox="1"/>
          <p:nvPr/>
        </p:nvSpPr>
        <p:spPr>
          <a:xfrm>
            <a:off x="7645153" y="2797945"/>
            <a:ext cx="1242874" cy="369332"/>
          </a:xfrm>
          <a:prstGeom prst="rect">
            <a:avLst/>
          </a:prstGeom>
          <a:noFill/>
        </p:spPr>
        <p:txBody>
          <a:bodyPr wrap="square" rtlCol="0">
            <a:spAutoFit/>
          </a:bodyPr>
          <a:lstStyle/>
          <a:p>
            <a:r>
              <a:rPr lang="en-US" dirty="0" smtClean="0">
                <a:solidFill>
                  <a:schemeClr val="accent4">
                    <a:lumMod val="75000"/>
                  </a:schemeClr>
                </a:solidFill>
                <a:effectLst>
                  <a:outerShdw blurRad="38100" dist="38100" dir="2700000" algn="tl">
                    <a:srgbClr val="000000">
                      <a:alpha val="43137"/>
                    </a:srgbClr>
                  </a:outerShdw>
                </a:effectLst>
                <a:latin typeface="Trebuchet MS" pitchFamily="34" charset="0"/>
              </a:rPr>
              <a:t>User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UVC Driver Support</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Vista (UVC1.0 based) driver supports...</a:t>
            </a:r>
            <a:endParaRPr lang="en-US" dirty="0"/>
          </a:p>
        </p:txBody>
      </p:sp>
      <p:sp>
        <p:nvSpPr>
          <p:cNvPr id="4" name="Content Placeholder 3"/>
          <p:cNvSpPr>
            <a:spLocks noGrp="1"/>
          </p:cNvSpPr>
          <p:nvPr>
            <p:ph idx="1"/>
          </p:nvPr>
        </p:nvSpPr>
        <p:spPr>
          <a:xfrm>
            <a:off x="381000" y="1901825"/>
            <a:ext cx="8380412" cy="3939540"/>
          </a:xfrm>
        </p:spPr>
        <p:txBody>
          <a:bodyPr/>
          <a:lstStyle/>
          <a:p>
            <a:pPr marL="228600" indent="-228600"/>
            <a:r>
              <a:rPr lang="en-US" sz="1600" dirty="0" smtClean="0"/>
              <a:t>Capture </a:t>
            </a:r>
          </a:p>
          <a:p>
            <a:pPr marL="628650" lvl="1" indent="-241300"/>
            <a:r>
              <a:rPr lang="en-US" sz="1400" dirty="0" smtClean="0"/>
              <a:t>Uncompressed, MJPEG, DV (bulk and </a:t>
            </a:r>
            <a:r>
              <a:rPr lang="en-US" sz="1400" dirty="0" err="1" smtClean="0"/>
              <a:t>isoch</a:t>
            </a:r>
            <a:r>
              <a:rPr lang="en-US" sz="1400" dirty="0" smtClean="0"/>
              <a:t>)</a:t>
            </a:r>
          </a:p>
          <a:p>
            <a:pPr marL="628650" lvl="1" indent="-241300"/>
            <a:r>
              <a:rPr lang="en-US" sz="1400" dirty="0" smtClean="0"/>
              <a:t>MPEG-2 TS (</a:t>
            </a:r>
            <a:r>
              <a:rPr lang="en-US" sz="1400" dirty="0" err="1" smtClean="0"/>
              <a:t>isoch</a:t>
            </a:r>
            <a:r>
              <a:rPr lang="en-US" sz="1400" dirty="0" smtClean="0"/>
              <a:t>)</a:t>
            </a:r>
          </a:p>
          <a:p>
            <a:pPr marL="228600" indent="-228600"/>
            <a:r>
              <a:rPr lang="en-US" sz="1600" dirty="0" smtClean="0"/>
              <a:t>Render (to device)</a:t>
            </a:r>
          </a:p>
          <a:p>
            <a:pPr marL="628650" lvl="1" indent="-241300"/>
            <a:r>
              <a:rPr lang="en-US" sz="1400" dirty="0" smtClean="0"/>
              <a:t>DV (</a:t>
            </a:r>
            <a:r>
              <a:rPr lang="en-US" sz="1400" dirty="0" err="1" smtClean="0"/>
              <a:t>isoch</a:t>
            </a:r>
            <a:r>
              <a:rPr lang="en-US" sz="1400" dirty="0" smtClean="0"/>
              <a:t>)</a:t>
            </a:r>
          </a:p>
          <a:p>
            <a:pPr marL="228600" indent="-228600"/>
            <a:r>
              <a:rPr lang="en-US" sz="1600" dirty="0" smtClean="0"/>
              <a:t>Controls</a:t>
            </a:r>
          </a:p>
          <a:p>
            <a:pPr marL="628650" lvl="1" indent="-241300"/>
            <a:r>
              <a:rPr lang="en-US" sz="1400" dirty="0" smtClean="0"/>
              <a:t>Processing Unit and Camera Terminal controls</a:t>
            </a:r>
            <a:br>
              <a:rPr lang="en-US" sz="1400" dirty="0" smtClean="0"/>
            </a:br>
            <a:r>
              <a:rPr lang="en-US" sz="1400" dirty="0" smtClean="0"/>
              <a:t>(filter-based and node-based KS properties) </a:t>
            </a:r>
          </a:p>
          <a:p>
            <a:pPr marL="628650" lvl="1" indent="-241300"/>
            <a:r>
              <a:rPr lang="en-US" sz="1400" dirty="0" smtClean="0"/>
              <a:t>Selector Unit controls, Extension Units and vendor defined controls </a:t>
            </a:r>
            <a:br>
              <a:rPr lang="en-US" sz="1400" dirty="0" smtClean="0"/>
            </a:br>
            <a:r>
              <a:rPr lang="en-US" sz="1400" dirty="0" smtClean="0"/>
              <a:t>(only node-based KS properties)</a:t>
            </a:r>
          </a:p>
          <a:p>
            <a:pPr marL="628650" lvl="1" indent="-241300"/>
            <a:r>
              <a:rPr lang="en-US" sz="1400" dirty="0" smtClean="0"/>
              <a:t>Media Transport Terminal controls including trick play modes</a:t>
            </a:r>
            <a:br>
              <a:rPr lang="en-US" sz="1400" dirty="0" smtClean="0"/>
            </a:br>
            <a:r>
              <a:rPr lang="en-US" sz="1400" dirty="0" smtClean="0"/>
              <a:t>(node-based and filter-based KS properties)</a:t>
            </a:r>
          </a:p>
          <a:p>
            <a:pPr marL="228600" indent="-228600"/>
            <a:r>
              <a:rPr lang="en-US" sz="1600" dirty="0" smtClean="0"/>
              <a:t>EOF and FID bits for MPEG-2 TS payload headers</a:t>
            </a:r>
          </a:p>
        </p:txBody>
      </p:sp>
      <p:pic>
        <p:nvPicPr>
          <p:cNvPr id="4098" name="Picture 2" descr="E:\DVD_ART34\BoxShots\Windows Vista\Windows Vista Home Premium\Windows Vista Home Premium box ang.png"/>
          <p:cNvPicPr>
            <a:picLocks noChangeAspect="1" noChangeArrowheads="1"/>
          </p:cNvPicPr>
          <p:nvPr/>
        </p:nvPicPr>
        <p:blipFill>
          <a:blip r:embed="rId3" cstate="print"/>
          <a:srcRect/>
          <a:stretch>
            <a:fillRect/>
          </a:stretch>
        </p:blipFill>
        <p:spPr bwMode="auto">
          <a:xfrm>
            <a:off x="6716474" y="1901826"/>
            <a:ext cx="2046525" cy="277495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sz="4400" smtClean="0"/>
              <a:t>UVC Driver Support </a:t>
            </a:r>
            <a:br>
              <a:rPr sz="4400" smtClean="0"/>
            </a:br>
            <a:r>
              <a:rPr sz="3200" smtClean="0">
                <a:gradFill>
                  <a:gsLst>
                    <a:gs pos="28000">
                      <a:schemeClr val="accent6">
                        <a:lumMod val="40000"/>
                        <a:lumOff val="60000"/>
                      </a:schemeClr>
                    </a:gs>
                    <a:gs pos="48000">
                      <a:schemeClr val="accent6">
                        <a:lumMod val="40000"/>
                        <a:lumOff val="60000"/>
                      </a:schemeClr>
                    </a:gs>
                  </a:gsLst>
                  <a:lin ang="5400000" scaled="1"/>
                </a:gradFill>
              </a:rPr>
              <a:t>Vista (UVC1.0 based) driver </a:t>
            </a:r>
            <a:r>
              <a:rPr sz="3200" u="sng" smtClean="0">
                <a:gradFill>
                  <a:gsLst>
                    <a:gs pos="28000">
                      <a:schemeClr val="accent6">
                        <a:lumMod val="40000"/>
                        <a:lumOff val="60000"/>
                      </a:schemeClr>
                    </a:gs>
                    <a:gs pos="48000">
                      <a:schemeClr val="accent6">
                        <a:lumMod val="40000"/>
                        <a:lumOff val="60000"/>
                      </a:schemeClr>
                    </a:gs>
                  </a:gsLst>
                  <a:lin ang="5400000" scaled="1"/>
                </a:gradFill>
              </a:rPr>
              <a:t>does not </a:t>
            </a:r>
            <a:r>
              <a:rPr sz="3200" smtClean="0">
                <a:gradFill>
                  <a:gsLst>
                    <a:gs pos="28000">
                      <a:schemeClr val="accent6">
                        <a:lumMod val="40000"/>
                        <a:lumOff val="60000"/>
                      </a:schemeClr>
                    </a:gs>
                    <a:gs pos="48000">
                      <a:schemeClr val="accent6">
                        <a:lumMod val="40000"/>
                        <a:lumOff val="60000"/>
                      </a:schemeClr>
                    </a:gs>
                  </a:gsLst>
                  <a:lin ang="5400000" scaled="1"/>
                </a:gradFill>
              </a:rPr>
              <a:t>support</a:t>
            </a:r>
            <a:r>
              <a:rPr lang="en-US" sz="3200" dirty="0" smtClean="0">
                <a:gradFill>
                  <a:gsLst>
                    <a:gs pos="28000">
                      <a:schemeClr val="accent6">
                        <a:lumMod val="40000"/>
                        <a:lumOff val="60000"/>
                      </a:schemeClr>
                    </a:gs>
                    <a:gs pos="48000">
                      <a:schemeClr val="accent6">
                        <a:lumMod val="40000"/>
                        <a:lumOff val="60000"/>
                      </a:schemeClr>
                    </a:gs>
                  </a:gsLst>
                  <a:lin ang="5400000" scaled="1"/>
                </a:gradFill>
              </a:rPr>
              <a:t>…</a:t>
            </a:r>
            <a:endParaRPr lang="en-US" sz="4400" dirty="0"/>
          </a:p>
        </p:txBody>
      </p:sp>
      <p:sp>
        <p:nvSpPr>
          <p:cNvPr id="4" name="Content Placeholder 3"/>
          <p:cNvSpPr>
            <a:spLocks noGrp="1"/>
          </p:cNvSpPr>
          <p:nvPr>
            <p:ph idx="1"/>
          </p:nvPr>
        </p:nvSpPr>
        <p:spPr>
          <a:xfrm>
            <a:off x="382588" y="1901825"/>
            <a:ext cx="6227762" cy="3153684"/>
          </a:xfrm>
        </p:spPr>
        <p:txBody>
          <a:bodyPr/>
          <a:lstStyle/>
          <a:p>
            <a:pPr marL="342900" indent="-342900"/>
            <a:r>
              <a:rPr lang="en-US" sz="2000" dirty="0" smtClean="0"/>
              <a:t>MPEG-1, MPEG-2 PS, MPEG-4 SL,</a:t>
            </a:r>
            <a:br>
              <a:rPr lang="en-US" sz="2000" dirty="0" smtClean="0"/>
            </a:br>
            <a:r>
              <a:rPr lang="en-US" sz="2000" dirty="0" smtClean="0"/>
              <a:t>vendor based payloads</a:t>
            </a:r>
          </a:p>
          <a:p>
            <a:pPr marL="342900" indent="-342900"/>
            <a:r>
              <a:rPr lang="en-US" sz="2000" dirty="0" smtClean="0"/>
              <a:t>MPEG-2 TS </a:t>
            </a:r>
          </a:p>
          <a:p>
            <a:pPr marL="571500" lvl="1" indent="-228600"/>
            <a:r>
              <a:rPr lang="en-US" sz="1600" dirty="0" smtClean="0"/>
              <a:t>On bulk pipes</a:t>
            </a:r>
          </a:p>
          <a:p>
            <a:pPr marL="571500" lvl="1" indent="-228600"/>
            <a:r>
              <a:rPr lang="en-US" sz="1600" dirty="0" smtClean="0"/>
              <a:t>Application specific APT </a:t>
            </a:r>
          </a:p>
          <a:p>
            <a:pPr marL="342900" indent="-342900"/>
            <a:r>
              <a:rPr lang="en-US" sz="2000" dirty="0" smtClean="0"/>
              <a:t>Dynamic format changes</a:t>
            </a:r>
          </a:p>
          <a:p>
            <a:pPr marL="342900" indent="-342900"/>
            <a:r>
              <a:rPr lang="en-US" sz="2000" dirty="0" smtClean="0"/>
              <a:t>VS_GENERATE_KEY_FRAME_CONTROL, VS_UPDATE_FRAME_SEGMENT_CONTROL, VS_SYNCH_DELAY_CONTROL</a:t>
            </a:r>
          </a:p>
        </p:txBody>
      </p:sp>
      <p:pic>
        <p:nvPicPr>
          <p:cNvPr id="6" name="Picture 2" descr="E:\DVD_ART34\BoxShots\Windows Vista\Windows Vista Home Premium\Windows Vista Home Premium box ang.png"/>
          <p:cNvPicPr>
            <a:picLocks noChangeAspect="1" noChangeArrowheads="1"/>
          </p:cNvPicPr>
          <p:nvPr/>
        </p:nvPicPr>
        <p:blipFill>
          <a:blip r:embed="rId3" cstate="print"/>
          <a:srcRect/>
          <a:stretch>
            <a:fillRect/>
          </a:stretch>
        </p:blipFill>
        <p:spPr bwMode="auto">
          <a:xfrm>
            <a:off x="6716474" y="1901826"/>
            <a:ext cx="2046525" cy="277495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UVC Driver Support </a:t>
            </a:r>
            <a:br>
              <a:rPr lang="en-US" dirty="0" smtClean="0"/>
            </a:br>
            <a:r>
              <a:rPr lang="en-US" sz="3600" dirty="0" smtClean="0">
                <a:solidFill>
                  <a:schemeClr val="accent1"/>
                </a:solidFill>
              </a:rPr>
              <a:t>Why support UVC1.1?</a:t>
            </a:r>
            <a:endParaRPr lang="en-US" dirty="0">
              <a:solidFill>
                <a:schemeClr val="accent1"/>
              </a:solidFill>
            </a:endParaRPr>
          </a:p>
        </p:txBody>
      </p:sp>
      <p:sp>
        <p:nvSpPr>
          <p:cNvPr id="3" name="Content Placeholder 2"/>
          <p:cNvSpPr>
            <a:spLocks noGrp="1"/>
          </p:cNvSpPr>
          <p:nvPr>
            <p:ph idx="1"/>
          </p:nvPr>
        </p:nvSpPr>
        <p:spPr>
          <a:xfrm>
            <a:off x="381000" y="1901825"/>
            <a:ext cx="8380412" cy="4652043"/>
          </a:xfrm>
        </p:spPr>
        <p:txBody>
          <a:bodyPr/>
          <a:lstStyle/>
          <a:p>
            <a:pPr marL="400050" indent="-400050"/>
            <a:r>
              <a:rPr lang="en-US" sz="2800" dirty="0" smtClean="0"/>
              <a:t>End users are asking for HD webcams </a:t>
            </a:r>
          </a:p>
          <a:p>
            <a:pPr marL="400050" indent="-400050"/>
            <a:r>
              <a:rPr lang="en-US" sz="2800" dirty="0" smtClean="0"/>
              <a:t>Why need compression? </a:t>
            </a:r>
          </a:p>
          <a:p>
            <a:pPr marL="800100" lvl="1" indent="-400050"/>
            <a:r>
              <a:rPr lang="en-US" sz="2400" dirty="0" smtClean="0"/>
              <a:t>Limited USB bandwidth</a:t>
            </a:r>
          </a:p>
          <a:p>
            <a:pPr marL="800100" lvl="1" indent="-400050"/>
            <a:r>
              <a:rPr lang="en-US" sz="2400" dirty="0" smtClean="0"/>
              <a:t>Potentially lower latency if streaming without a decode/re-encode </a:t>
            </a:r>
          </a:p>
          <a:p>
            <a:pPr marL="400050" indent="-400050"/>
            <a:r>
              <a:rPr lang="en-US" sz="2800" dirty="0" smtClean="0"/>
              <a:t>Vendor based payload was not properly supported in Vista class driver (UVC1.0)</a:t>
            </a:r>
          </a:p>
          <a:p>
            <a:pPr marL="800100" lvl="1" indent="-400050"/>
            <a:r>
              <a:rPr lang="en-US" sz="2400" dirty="0" smtClean="0"/>
              <a:t>UVC1.1  supports generic frame based and stream based formats</a:t>
            </a:r>
          </a:p>
          <a:p>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UVC Driver Support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Windows 7 (UVC1.1 based) driver supports</a:t>
            </a:r>
            <a:r>
              <a:rPr lang="en-US" sz="3600" smtClean="0">
                <a:gradFill>
                  <a:gsLst>
                    <a:gs pos="28000">
                      <a:schemeClr val="accent6">
                        <a:lumMod val="40000"/>
                        <a:lumOff val="60000"/>
                      </a:schemeClr>
                    </a:gs>
                    <a:gs pos="48000">
                      <a:schemeClr val="accent6">
                        <a:lumMod val="40000"/>
                        <a:lumOff val="60000"/>
                      </a:schemeClr>
                    </a:gs>
                  </a:gsLst>
                  <a:lin ang="5400000" scaled="1"/>
                </a:gradFill>
              </a:rPr>
              <a:t>…</a:t>
            </a:r>
            <a:endParaRPr lang="en-US" dirty="0"/>
          </a:p>
        </p:txBody>
      </p:sp>
      <p:sp>
        <p:nvSpPr>
          <p:cNvPr id="4" name="Content Placeholder 3"/>
          <p:cNvSpPr>
            <a:spLocks noGrp="1"/>
          </p:cNvSpPr>
          <p:nvPr>
            <p:ph idx="1"/>
          </p:nvPr>
        </p:nvSpPr>
        <p:spPr>
          <a:xfrm>
            <a:off x="381000" y="1901825"/>
            <a:ext cx="8380412" cy="3821046"/>
          </a:xfrm>
        </p:spPr>
        <p:txBody>
          <a:bodyPr/>
          <a:lstStyle/>
          <a:p>
            <a:r>
              <a:rPr lang="en-US" sz="2800" dirty="0" smtClean="0"/>
              <a:t>Capture of frame-based formats </a:t>
            </a:r>
          </a:p>
          <a:p>
            <a:pPr marL="800100" lvl="1" indent="-412750"/>
            <a:r>
              <a:rPr lang="en-US" sz="2400" dirty="0" smtClean="0"/>
              <a:t>Bulk and </a:t>
            </a:r>
            <a:r>
              <a:rPr lang="en-US" sz="2400" dirty="0" err="1" smtClean="0"/>
              <a:t>isoch</a:t>
            </a:r>
            <a:endParaRPr lang="en-US" sz="2400" dirty="0" smtClean="0"/>
          </a:p>
          <a:p>
            <a:r>
              <a:rPr lang="en-US" sz="2800" dirty="0" smtClean="0"/>
              <a:t>Capture of stream-based formats </a:t>
            </a:r>
          </a:p>
          <a:p>
            <a:pPr marL="800100" lvl="1" indent="-412750"/>
            <a:r>
              <a:rPr lang="en-US" sz="2400" dirty="0" err="1" smtClean="0"/>
              <a:t>Isoch</a:t>
            </a:r>
            <a:endParaRPr lang="en-US" sz="2400" dirty="0" smtClean="0"/>
          </a:p>
          <a:p>
            <a:r>
              <a:rPr lang="en-US" sz="2800" dirty="0" smtClean="0"/>
              <a:t>Dynamic frame interval supported by default </a:t>
            </a:r>
          </a:p>
          <a:p>
            <a:pPr marL="800100" lvl="1" indent="-412750"/>
            <a:r>
              <a:rPr lang="en-US" sz="2400" dirty="0" smtClean="0"/>
              <a:t>In UVC 1.0 you need to use a registry mask (WORKAROUNDS_VARIABLE_FRAME_RATE_MASK)</a:t>
            </a:r>
          </a:p>
          <a:p>
            <a:r>
              <a:rPr lang="en-US" sz="2800" dirty="0" smtClean="0"/>
              <a:t>New probe-commit structures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1429109"/>
          </a:xfrm>
        </p:spPr>
        <p:txBody>
          <a:bodyPr/>
          <a:lstStyle/>
          <a:p>
            <a:pPr marL="457200" indent="-457200"/>
            <a:r>
              <a:rPr lang="en-US" sz="3200" dirty="0" smtClean="0"/>
              <a:t>If you are building HD camera, please use the UVC 1.1 driver</a:t>
            </a:r>
          </a:p>
          <a:p>
            <a:pPr marL="857250" lvl="1" indent="-400050"/>
            <a:r>
              <a:rPr lang="en-US" sz="2900" dirty="0" smtClean="0"/>
              <a:t>It will make your life easier…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US" sz="4400" dirty="0" smtClean="0"/>
              <a:t>Windows 7 Next-Generation Camera Support</a:t>
            </a:r>
            <a:endParaRPr lang="en-US" sz="4400" dirty="0"/>
          </a:p>
        </p:txBody>
      </p:sp>
      <p:sp>
        <p:nvSpPr>
          <p:cNvPr id="3" name="Subtitle 2"/>
          <p:cNvSpPr>
            <a:spLocks noGrp="1"/>
          </p:cNvSpPr>
          <p:nvPr>
            <p:ph type="subTitle" idx="1"/>
          </p:nvPr>
        </p:nvSpPr>
        <p:spPr>
          <a:xfrm>
            <a:off x="2820318" y="3650133"/>
            <a:ext cx="3494757" cy="1551194"/>
          </a:xfrm>
        </p:spPr>
        <p:txBody>
          <a:bodyPr/>
          <a:lstStyle/>
          <a:p>
            <a:r>
              <a:rPr lang="en-US" sz="2800" dirty="0" err="1" smtClean="0"/>
              <a:t>Mehmet</a:t>
            </a:r>
            <a:r>
              <a:rPr lang="en-US" sz="2800" dirty="0" smtClean="0"/>
              <a:t> </a:t>
            </a:r>
            <a:r>
              <a:rPr lang="en-US" sz="2800" dirty="0" err="1" smtClean="0"/>
              <a:t>Kucukgoz</a:t>
            </a:r>
            <a:endParaRPr lang="en-US" sz="2800" dirty="0" smtClean="0"/>
          </a:p>
          <a:p>
            <a:r>
              <a:rPr lang="en-US" sz="2800" dirty="0" smtClean="0"/>
              <a:t>Program Manager</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Extensibility Model</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z="4400" smtClean="0"/>
              <a:t>Extensibility For Video Class Driver </a:t>
            </a:r>
            <a:r>
              <a:rPr smtClean="0"/>
              <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Advantages of using class driver</a:t>
            </a:r>
            <a:endParaRPr lang="en-US" dirty="0"/>
          </a:p>
        </p:txBody>
      </p:sp>
      <p:sp>
        <p:nvSpPr>
          <p:cNvPr id="4" name="Content Placeholder 3"/>
          <p:cNvSpPr>
            <a:spLocks noGrp="1"/>
          </p:cNvSpPr>
          <p:nvPr>
            <p:ph idx="1"/>
          </p:nvPr>
        </p:nvSpPr>
        <p:spPr>
          <a:xfrm>
            <a:off x="393473" y="1915207"/>
            <a:ext cx="8380412" cy="2836674"/>
          </a:xfrm>
        </p:spPr>
        <p:txBody>
          <a:bodyPr/>
          <a:lstStyle/>
          <a:p>
            <a:pPr marL="342900" indent="-342900"/>
            <a:r>
              <a:rPr lang="en-US" sz="2000" dirty="0" smtClean="0"/>
              <a:t>Provides a guaranteed basic user experience</a:t>
            </a:r>
          </a:p>
          <a:p>
            <a:pPr marL="685800" lvl="1" indent="-298450"/>
            <a:r>
              <a:rPr lang="en-US" sz="1800" dirty="0" smtClean="0"/>
              <a:t>User buys a webcam, hooks up to the PC, it just works!</a:t>
            </a:r>
          </a:p>
          <a:p>
            <a:pPr marL="342900" indent="-342900"/>
            <a:r>
              <a:rPr lang="en-US" sz="2000" dirty="0" smtClean="0"/>
              <a:t>Increases video capture experience and overall system stability </a:t>
            </a:r>
          </a:p>
          <a:p>
            <a:pPr marL="685800" lvl="1" indent="-298450"/>
            <a:r>
              <a:rPr lang="en-US" sz="1800" dirty="0" smtClean="0"/>
              <a:t>Less crashes</a:t>
            </a:r>
          </a:p>
          <a:p>
            <a:pPr marL="342900" indent="-342900"/>
            <a:r>
              <a:rPr lang="en-US" sz="2000" dirty="0" smtClean="0"/>
              <a:t>No driver development cost to IHV</a:t>
            </a:r>
          </a:p>
          <a:p>
            <a:pPr marL="342900" indent="-342900"/>
            <a:r>
              <a:rPr lang="en-US" sz="2000" dirty="0" smtClean="0"/>
              <a:t>No driver deployment cost to IHV/OEM</a:t>
            </a:r>
          </a:p>
          <a:p>
            <a:endParaRPr lang="en-US" sz="2000" dirty="0" smtClean="0"/>
          </a:p>
        </p:txBody>
      </p:sp>
      <p:pic>
        <p:nvPicPr>
          <p:cNvPr id="1027" name="Picture 3" descr="E:\DVD_ART34\Artwork_Imagery\Brand Photos\Scenarios\FY07 Brand - Consumer\Memories  - camera, home\Man woman casual computer laptop home smiling.png"/>
          <p:cNvPicPr>
            <a:picLocks noChangeAspect="1" noChangeArrowheads="1"/>
          </p:cNvPicPr>
          <p:nvPr/>
        </p:nvPicPr>
        <p:blipFill>
          <a:blip r:embed="rId3"/>
          <a:srcRect/>
          <a:stretch>
            <a:fillRect/>
          </a:stretch>
        </p:blipFill>
        <p:spPr bwMode="auto">
          <a:xfrm>
            <a:off x="5312415" y="3071026"/>
            <a:ext cx="3136260" cy="3920324"/>
          </a:xfrm>
          <a:prstGeom prst="rect">
            <a:avLst/>
          </a:prstGeom>
          <a:noFill/>
          <a:effectLst>
            <a:softEdge rad="6350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07996"/>
          </a:xfrm>
        </p:spPr>
        <p:txBody>
          <a:bodyPr/>
          <a:lstStyle/>
          <a:p>
            <a:r>
              <a:rPr lang="en-US" sz="4400" dirty="0" smtClean="0"/>
              <a:t>Extensibility For Video Class </a:t>
            </a:r>
            <a:r>
              <a:rPr sz="4400" smtClean="0"/>
              <a:t>D</a:t>
            </a:r>
            <a:r>
              <a:rPr lang="en-US" sz="4400" dirty="0" smtClean="0"/>
              <a:t>river</a:t>
            </a:r>
            <a:r>
              <a:rPr lang="en-US" sz="6000" dirty="0"/>
              <a:t/>
            </a:r>
            <a:br>
              <a:rPr lang="en-US" sz="6000"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Purpose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2"/>
            <a:ext cx="8501743" cy="387798"/>
          </a:xfrm>
        </p:spPr>
        <p:txBody>
          <a:bodyPr/>
          <a:lstStyle/>
          <a:p>
            <a:pPr marL="396875" indent="-396875"/>
            <a:r>
              <a:rPr lang="en-US" sz="2800" dirty="0" smtClean="0"/>
              <a:t>We would like to increase UVC driver adaption</a:t>
            </a:r>
          </a:p>
        </p:txBody>
      </p:sp>
      <p:pic>
        <p:nvPicPr>
          <p:cNvPr id="5122" name="Picture 2" descr="E:\DVD_ART34\Artwork_Imagery\Icons - Illustrations\Innovation - ideas\innovation light bulb idea world map.png"/>
          <p:cNvPicPr>
            <a:picLocks noChangeAspect="1" noChangeArrowheads="1"/>
          </p:cNvPicPr>
          <p:nvPr/>
        </p:nvPicPr>
        <p:blipFill>
          <a:blip r:embed="rId3"/>
          <a:srcRect/>
          <a:stretch>
            <a:fillRect/>
          </a:stretch>
        </p:blipFill>
        <p:spPr bwMode="auto">
          <a:xfrm>
            <a:off x="191345" y="2036536"/>
            <a:ext cx="2709561" cy="3875315"/>
          </a:xfrm>
          <a:prstGeom prst="rect">
            <a:avLst/>
          </a:prstGeom>
          <a:noFill/>
        </p:spPr>
      </p:pic>
      <p:sp>
        <p:nvSpPr>
          <p:cNvPr id="5" name="Rectangle 13"/>
          <p:cNvSpPr txBox="1">
            <a:spLocks noChangeArrowheads="1"/>
          </p:cNvSpPr>
          <p:nvPr/>
        </p:nvSpPr>
        <p:spPr bwMode="auto">
          <a:xfrm>
            <a:off x="2601233" y="2355850"/>
            <a:ext cx="6161767" cy="23750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Class driver is pretty vanilla</a:t>
            </a:r>
          </a:p>
          <a:p>
            <a:pPr marL="571500" marR="0" lvl="1" indent="-228600"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Class driver is a goodness but IHVs want to add value and differentiate:</a:t>
            </a:r>
            <a:r>
              <a:rPr kumimoji="0" lang="en-US" sz="20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Face tracking, orientation adjustment, background replacing</a:t>
            </a:r>
          </a:p>
          <a:p>
            <a:pPr marL="571500" marR="0" lvl="1" indent="-228600" algn="l" defTabSz="912777" rtl="0" eaLnBrk="1" fontAlgn="base" latinLnBrk="0" hangingPunct="1">
              <a:lnSpc>
                <a:spcPct val="90000"/>
              </a:lnSpc>
              <a:spcBef>
                <a:spcPts val="1083"/>
              </a:spcBef>
              <a:spcAft>
                <a:spcPct val="0"/>
              </a:spcAft>
              <a:buClr>
                <a:schemeClr val="tx2"/>
              </a:buClr>
              <a:buSzPct val="80000"/>
              <a:buFontTx/>
              <a:buBlip>
                <a:blip r:embed="rId5"/>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We received a lot of requests for an extensibility model</a:t>
            </a:r>
          </a:p>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DVD_ART34\Artwork_Imagery\Brand Photos\Scenarios\FY07 Brand - Education - learn school academic\student developer laptop working man.png"/>
          <p:cNvPicPr>
            <a:picLocks noChangeAspect="1" noChangeArrowheads="1"/>
          </p:cNvPicPr>
          <p:nvPr/>
        </p:nvPicPr>
        <p:blipFill>
          <a:blip r:embed="rId3"/>
          <a:srcRect/>
          <a:stretch>
            <a:fillRect/>
          </a:stretch>
        </p:blipFill>
        <p:spPr bwMode="auto">
          <a:xfrm>
            <a:off x="4981574" y="903061"/>
            <a:ext cx="3781425" cy="2515360"/>
          </a:xfrm>
          <a:prstGeom prst="rect">
            <a:avLst/>
          </a:prstGeom>
          <a:noFill/>
        </p:spPr>
      </p:pic>
      <p:sp>
        <p:nvSpPr>
          <p:cNvPr id="9228" name="Rectangle 12"/>
          <p:cNvSpPr>
            <a:spLocks noGrp="1" noChangeArrowheads="1"/>
          </p:cNvSpPr>
          <p:nvPr>
            <p:ph type="title"/>
          </p:nvPr>
        </p:nvSpPr>
        <p:spPr/>
        <p:txBody>
          <a:bodyPr/>
          <a:lstStyle/>
          <a:p>
            <a:r>
              <a:rPr lang="en-US" sz="4400" dirty="0" smtClean="0"/>
              <a:t>Extensibility For Video Class </a:t>
            </a:r>
            <a:r>
              <a:rPr sz="4400" smtClean="0"/>
              <a:t>D</a:t>
            </a:r>
            <a:r>
              <a:rPr lang="en-US" sz="4400" dirty="0" smtClean="0"/>
              <a:t>river</a:t>
            </a:r>
            <a:r>
              <a:rPr lang="en-US" sz="6000" dirty="0"/>
              <a:t/>
            </a:r>
            <a:br>
              <a:rPr lang="en-US" sz="6000"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What is it?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2588" y="1901825"/>
            <a:ext cx="8380412" cy="4167295"/>
          </a:xfrm>
        </p:spPr>
        <p:txBody>
          <a:bodyPr/>
          <a:lstStyle/>
          <a:p>
            <a:pPr marL="396875" indent="-396875"/>
            <a:r>
              <a:rPr lang="en-US" sz="2800" dirty="0" smtClean="0"/>
              <a:t>Simple to write </a:t>
            </a:r>
          </a:p>
          <a:p>
            <a:pPr marL="685800" lvl="1" indent="-365125"/>
            <a:r>
              <a:rPr lang="en-US" sz="2000" dirty="0" smtClean="0"/>
              <a:t>User mode</a:t>
            </a:r>
          </a:p>
          <a:p>
            <a:pPr marL="685800" lvl="1" indent="-365125"/>
            <a:r>
              <a:rPr lang="en-US" sz="2000" dirty="0" smtClean="0"/>
              <a:t>Model is sample in, sample out</a:t>
            </a:r>
          </a:p>
          <a:p>
            <a:pPr marL="396875" indent="-396875"/>
            <a:r>
              <a:rPr lang="en-US" sz="2800" dirty="0" smtClean="0"/>
              <a:t>Plug-in provided by IHV, loaded </a:t>
            </a:r>
            <a:br>
              <a:rPr lang="en-US" sz="2800" dirty="0" smtClean="0"/>
            </a:br>
            <a:r>
              <a:rPr lang="en-US" sz="2800" dirty="0" smtClean="0"/>
              <a:t>by the class driver</a:t>
            </a:r>
          </a:p>
          <a:p>
            <a:pPr marL="685800" lvl="1" indent="-365125"/>
            <a:r>
              <a:rPr lang="en-US" sz="2000" dirty="0" smtClean="0"/>
              <a:t>Plug-in will only be loaded for the associated device</a:t>
            </a:r>
          </a:p>
          <a:p>
            <a:pPr marL="396875" indent="-396875"/>
            <a:r>
              <a:rPr lang="en-US" sz="2800" dirty="0" smtClean="0"/>
              <a:t>Supported by both Media Foundation and </a:t>
            </a:r>
            <a:r>
              <a:rPr lang="en-US" sz="2800" dirty="0" err="1" smtClean="0"/>
              <a:t>DShow</a:t>
            </a:r>
            <a:r>
              <a:rPr lang="en-US" sz="2800" dirty="0" smtClean="0"/>
              <a:t> Platforms</a:t>
            </a:r>
          </a:p>
          <a:p>
            <a:pPr marL="396875" indent="-396875"/>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664797"/>
          </a:xfrm>
        </p:spPr>
        <p:txBody>
          <a:bodyPr/>
          <a:lstStyle/>
          <a:p>
            <a:r>
              <a:rPr smtClean="0"/>
              <a:t>Extensibility Model Diagram</a:t>
            </a:r>
            <a:endParaRPr lang="en-US" dirty="0"/>
          </a:p>
        </p:txBody>
      </p:sp>
      <p:sp>
        <p:nvSpPr>
          <p:cNvPr id="215252" name="AutoShape 212"/>
          <p:cNvSpPr>
            <a:spLocks noChangeArrowheads="1"/>
          </p:cNvSpPr>
          <p:nvPr/>
        </p:nvSpPr>
        <p:spPr bwMode="auto">
          <a:xfrm>
            <a:off x="7543800" y="1266828"/>
            <a:ext cx="1295400" cy="1966230"/>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15253" name="Rectangle 213"/>
          <p:cNvSpPr>
            <a:spLocks noChangeArrowheads="1"/>
          </p:cNvSpPr>
          <p:nvPr/>
        </p:nvSpPr>
        <p:spPr bwMode="blackWhite">
          <a:xfrm>
            <a:off x="7629527" y="2270125"/>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5255" name="Rectangle 215"/>
          <p:cNvSpPr>
            <a:spLocks noChangeArrowheads="1"/>
          </p:cNvSpPr>
          <p:nvPr/>
        </p:nvSpPr>
        <p:spPr bwMode="grayWhite">
          <a:xfrm>
            <a:off x="7629527" y="2746375"/>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6" name="Rectangle 216"/>
          <p:cNvSpPr>
            <a:spLocks noChangeArrowheads="1"/>
          </p:cNvSpPr>
          <p:nvPr/>
        </p:nvSpPr>
        <p:spPr bwMode="auto">
          <a:xfrm>
            <a:off x="7504113" y="1331915"/>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15257" name="Rectangle 217"/>
          <p:cNvSpPr>
            <a:spLocks noChangeArrowheads="1"/>
          </p:cNvSpPr>
          <p:nvPr/>
        </p:nvSpPr>
        <p:spPr bwMode="auto">
          <a:xfrm>
            <a:off x="7891464" y="1787525"/>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15258" name="Rectangle 218"/>
          <p:cNvSpPr>
            <a:spLocks noChangeArrowheads="1"/>
          </p:cNvSpPr>
          <p:nvPr/>
        </p:nvSpPr>
        <p:spPr bwMode="auto">
          <a:xfrm>
            <a:off x="7891464" y="2257425"/>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215260" name="Rectangle 220"/>
          <p:cNvSpPr>
            <a:spLocks noChangeArrowheads="1"/>
          </p:cNvSpPr>
          <p:nvPr/>
        </p:nvSpPr>
        <p:spPr bwMode="auto">
          <a:xfrm>
            <a:off x="7891463" y="2724150"/>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215266" name="Rectangle 226"/>
          <p:cNvSpPr>
            <a:spLocks noChangeArrowheads="1"/>
          </p:cNvSpPr>
          <p:nvPr/>
        </p:nvSpPr>
        <p:spPr bwMode="auto">
          <a:xfrm>
            <a:off x="241072" y="4799717"/>
            <a:ext cx="7161213" cy="7334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 Stack</a:t>
            </a:r>
          </a:p>
        </p:txBody>
      </p:sp>
      <p:sp>
        <p:nvSpPr>
          <p:cNvPr id="215267" name="Rectangle 227"/>
          <p:cNvSpPr>
            <a:spLocks noChangeArrowheads="1"/>
          </p:cNvSpPr>
          <p:nvPr/>
        </p:nvSpPr>
        <p:spPr bwMode="auto">
          <a:xfrm>
            <a:off x="3951514" y="4027719"/>
            <a:ext cx="3461657" cy="6967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UsbVideo.sys</a:t>
            </a:r>
          </a:p>
        </p:txBody>
      </p:sp>
      <p:sp>
        <p:nvSpPr>
          <p:cNvPr id="215269" name="Rectangle 229"/>
          <p:cNvSpPr>
            <a:spLocks noChangeArrowheads="1"/>
          </p:cNvSpPr>
          <p:nvPr/>
        </p:nvSpPr>
        <p:spPr bwMode="grayWhite">
          <a:xfrm>
            <a:off x="217714" y="5606147"/>
            <a:ext cx="7195457" cy="74022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Hardware</a:t>
            </a:r>
          </a:p>
        </p:txBody>
      </p:sp>
      <p:sp>
        <p:nvSpPr>
          <p:cNvPr id="215270" name="AutoShape 230"/>
          <p:cNvSpPr>
            <a:spLocks noChangeArrowheads="1"/>
          </p:cNvSpPr>
          <p:nvPr/>
        </p:nvSpPr>
        <p:spPr bwMode="auto">
          <a:xfrm>
            <a:off x="250370" y="4030931"/>
            <a:ext cx="3624944" cy="693493"/>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Ks.sys</a:t>
            </a:r>
          </a:p>
        </p:txBody>
      </p:sp>
      <p:sp>
        <p:nvSpPr>
          <p:cNvPr id="215273" name="Rectangle 233"/>
          <p:cNvSpPr>
            <a:spLocks noChangeArrowheads="1"/>
          </p:cNvSpPr>
          <p:nvPr/>
        </p:nvSpPr>
        <p:spPr bwMode="blackWhite">
          <a:xfrm>
            <a:off x="236538" y="1327381"/>
            <a:ext cx="7161212"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215275" name="Rectangle 235"/>
          <p:cNvSpPr>
            <a:spLocks noChangeArrowheads="1"/>
          </p:cNvSpPr>
          <p:nvPr/>
        </p:nvSpPr>
        <p:spPr bwMode="auto">
          <a:xfrm>
            <a:off x="76295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bwMode="auto">
          <a:xfrm>
            <a:off x="250372" y="2002970"/>
            <a:ext cx="3690257" cy="1948543"/>
          </a:xfrm>
          <a:prstGeom prst="rect">
            <a:avLst/>
          </a:prstGeom>
          <a:solidFill>
            <a:srgbClr val="00B0F0">
              <a:alpha val="74000"/>
            </a:srgb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DSHOW PLATFORM</a:t>
            </a:r>
          </a:p>
        </p:txBody>
      </p:sp>
      <p:sp>
        <p:nvSpPr>
          <p:cNvPr id="215272" name="Rectangle 232"/>
          <p:cNvSpPr>
            <a:spLocks noChangeArrowheads="1"/>
          </p:cNvSpPr>
          <p:nvPr/>
        </p:nvSpPr>
        <p:spPr bwMode="auto">
          <a:xfrm>
            <a:off x="345394" y="2331585"/>
            <a:ext cx="1439859" cy="13477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Ksproxy.ax</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Rectangle 231"/>
          <p:cNvSpPr>
            <a:spLocks noChangeArrowheads="1"/>
          </p:cNvSpPr>
          <p:nvPr/>
        </p:nvSpPr>
        <p:spPr bwMode="grayWhite">
          <a:xfrm>
            <a:off x="1611085" y="2383972"/>
            <a:ext cx="903514" cy="39188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Plug-in</a:t>
            </a:r>
          </a:p>
        </p:txBody>
      </p:sp>
      <p:sp>
        <p:nvSpPr>
          <p:cNvPr id="28" name="TextBox 27"/>
          <p:cNvSpPr txBox="1"/>
          <p:nvPr/>
        </p:nvSpPr>
        <p:spPr>
          <a:xfrm>
            <a:off x="674914" y="2394856"/>
            <a:ext cx="1153885" cy="261610"/>
          </a:xfrm>
          <a:prstGeom prst="rect">
            <a:avLst/>
          </a:prstGeom>
          <a:noFill/>
        </p:spPr>
        <p:txBody>
          <a:bodyPr wrap="square" rtlCol="0">
            <a:spAutoFit/>
          </a:bodyPr>
          <a:lstStyle/>
          <a:p>
            <a:r>
              <a:rPr lang="en-US" sz="1100" dirty="0" smtClean="0">
                <a:solidFill>
                  <a:schemeClr val="bg2"/>
                </a:solidFill>
                <a:effectLst>
                  <a:outerShdw blurRad="38100" dist="38100" dir="2700000" algn="tl">
                    <a:srgbClr val="000000">
                      <a:alpha val="43137"/>
                    </a:srgbClr>
                  </a:outerShdw>
                </a:effectLst>
                <a:latin typeface="Trebuchet MS" pitchFamily="34" charset="0"/>
              </a:rPr>
              <a:t>Process Input</a:t>
            </a:r>
          </a:p>
        </p:txBody>
      </p:sp>
      <p:cxnSp>
        <p:nvCxnSpPr>
          <p:cNvPr id="23" name="Straight Arrow Connector 22"/>
          <p:cNvCxnSpPr/>
          <p:nvPr/>
        </p:nvCxnSpPr>
        <p:spPr bwMode="auto">
          <a:xfrm>
            <a:off x="1143000" y="2667000"/>
            <a:ext cx="446308"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arrow"/>
          </a:ln>
          <a:effectLst/>
        </p:spPr>
      </p:cxnSp>
      <p:sp>
        <p:nvSpPr>
          <p:cNvPr id="30" name="Rectangle 232"/>
          <p:cNvSpPr>
            <a:spLocks noChangeArrowheads="1"/>
          </p:cNvSpPr>
          <p:nvPr/>
        </p:nvSpPr>
        <p:spPr bwMode="auto">
          <a:xfrm>
            <a:off x="2797622" y="2394855"/>
            <a:ext cx="1066807" cy="53340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Decoder</a:t>
            </a:r>
          </a:p>
        </p:txBody>
      </p:sp>
      <p:sp>
        <p:nvSpPr>
          <p:cNvPr id="29" name="TextBox 28"/>
          <p:cNvSpPr txBox="1"/>
          <p:nvPr/>
        </p:nvSpPr>
        <p:spPr>
          <a:xfrm>
            <a:off x="2330073" y="2385978"/>
            <a:ext cx="1153885" cy="261610"/>
          </a:xfrm>
          <a:prstGeom prst="rect">
            <a:avLst/>
          </a:prstGeom>
          <a:noFill/>
        </p:spPr>
        <p:txBody>
          <a:bodyPr wrap="square" rtlCol="0">
            <a:spAutoFit/>
          </a:bodyPr>
          <a:lstStyle/>
          <a:p>
            <a:r>
              <a:rPr lang="en-US" sz="1100" dirty="0" smtClean="0">
                <a:solidFill>
                  <a:schemeClr val="bg2"/>
                </a:solidFill>
                <a:effectLst>
                  <a:outerShdw blurRad="38100" dist="38100" dir="2700000" algn="tl">
                    <a:srgbClr val="000000">
                      <a:alpha val="43137"/>
                    </a:srgbClr>
                  </a:outerShdw>
                </a:effectLst>
                <a:latin typeface="Trebuchet MS" pitchFamily="34" charset="0"/>
              </a:rPr>
              <a:t>Process Output</a:t>
            </a:r>
          </a:p>
        </p:txBody>
      </p:sp>
      <p:sp>
        <p:nvSpPr>
          <p:cNvPr id="43" name="Rectangle 42"/>
          <p:cNvSpPr/>
          <p:nvPr/>
        </p:nvSpPr>
        <p:spPr bwMode="auto">
          <a:xfrm>
            <a:off x="4016824" y="2002969"/>
            <a:ext cx="3407234" cy="1948543"/>
          </a:xfrm>
          <a:prstGeom prst="rect">
            <a:avLst/>
          </a:prstGeom>
          <a:solidFill>
            <a:srgbClr val="00B0F0">
              <a:alpha val="74000"/>
            </a:srgb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MF PLATFORM</a:t>
            </a:r>
          </a:p>
        </p:txBody>
      </p:sp>
      <p:sp>
        <p:nvSpPr>
          <p:cNvPr id="52" name="Rectangle 232"/>
          <p:cNvSpPr>
            <a:spLocks noChangeArrowheads="1"/>
          </p:cNvSpPr>
          <p:nvPr/>
        </p:nvSpPr>
        <p:spPr bwMode="auto">
          <a:xfrm>
            <a:off x="4188050" y="2396905"/>
            <a:ext cx="2343379" cy="145663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MediaSource</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Rectangle 232"/>
          <p:cNvSpPr>
            <a:spLocks noChangeArrowheads="1"/>
          </p:cNvSpPr>
          <p:nvPr/>
        </p:nvSpPr>
        <p:spPr bwMode="auto">
          <a:xfrm>
            <a:off x="4318680" y="2864991"/>
            <a:ext cx="1189492" cy="65110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DevProxy</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231"/>
          <p:cNvSpPr>
            <a:spLocks noChangeArrowheads="1"/>
          </p:cNvSpPr>
          <p:nvPr/>
        </p:nvSpPr>
        <p:spPr bwMode="grayWhite">
          <a:xfrm>
            <a:off x="5453742" y="2906484"/>
            <a:ext cx="903514" cy="41365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Plug-in</a:t>
            </a:r>
          </a:p>
        </p:txBody>
      </p:sp>
      <p:sp>
        <p:nvSpPr>
          <p:cNvPr id="48" name="TextBox 47"/>
          <p:cNvSpPr txBox="1"/>
          <p:nvPr/>
        </p:nvSpPr>
        <p:spPr>
          <a:xfrm>
            <a:off x="4517565" y="2852054"/>
            <a:ext cx="1153885" cy="261610"/>
          </a:xfrm>
          <a:prstGeom prst="rect">
            <a:avLst/>
          </a:prstGeom>
          <a:noFill/>
        </p:spPr>
        <p:txBody>
          <a:bodyPr wrap="square" rtlCol="0">
            <a:spAutoFit/>
          </a:bodyPr>
          <a:lstStyle/>
          <a:p>
            <a:r>
              <a:rPr lang="en-US" sz="1100" dirty="0" smtClean="0">
                <a:solidFill>
                  <a:schemeClr val="bg2"/>
                </a:solidFill>
                <a:effectLst>
                  <a:outerShdw blurRad="38100" dist="38100" dir="2700000" algn="tl">
                    <a:srgbClr val="000000">
                      <a:alpha val="43137"/>
                    </a:srgbClr>
                  </a:outerShdw>
                </a:effectLst>
                <a:latin typeface="Trebuchet MS" pitchFamily="34" charset="0"/>
              </a:rPr>
              <a:t>Process Input</a:t>
            </a:r>
          </a:p>
        </p:txBody>
      </p:sp>
      <p:cxnSp>
        <p:nvCxnSpPr>
          <p:cNvPr id="49" name="Straight Arrow Connector 48"/>
          <p:cNvCxnSpPr/>
          <p:nvPr/>
        </p:nvCxnSpPr>
        <p:spPr bwMode="auto">
          <a:xfrm>
            <a:off x="5105397" y="3069770"/>
            <a:ext cx="446308"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arrow"/>
          </a:ln>
          <a:effectLst/>
        </p:spPr>
      </p:cxnSp>
      <p:sp>
        <p:nvSpPr>
          <p:cNvPr id="51" name="TextBox 50"/>
          <p:cNvSpPr txBox="1"/>
          <p:nvPr/>
        </p:nvSpPr>
        <p:spPr>
          <a:xfrm>
            <a:off x="5714992" y="2852054"/>
            <a:ext cx="1153885" cy="261610"/>
          </a:xfrm>
          <a:prstGeom prst="rect">
            <a:avLst/>
          </a:prstGeom>
          <a:noFill/>
        </p:spPr>
        <p:txBody>
          <a:bodyPr wrap="square" rtlCol="0">
            <a:spAutoFit/>
          </a:bodyPr>
          <a:lstStyle/>
          <a:p>
            <a:r>
              <a:rPr lang="en-US" sz="1100" dirty="0" smtClean="0">
                <a:solidFill>
                  <a:schemeClr val="bg2"/>
                </a:solidFill>
                <a:effectLst>
                  <a:outerShdw blurRad="38100" dist="38100" dir="2700000" algn="tl">
                    <a:srgbClr val="000000">
                      <a:alpha val="43137"/>
                    </a:srgbClr>
                  </a:outerShdw>
                </a:effectLst>
                <a:latin typeface="Trebuchet MS" pitchFamily="34" charset="0"/>
              </a:rPr>
              <a:t>Process Output</a:t>
            </a:r>
          </a:p>
        </p:txBody>
      </p:sp>
      <p:cxnSp>
        <p:nvCxnSpPr>
          <p:cNvPr id="47" name="Straight Arrow Connector 46"/>
          <p:cNvCxnSpPr/>
          <p:nvPr/>
        </p:nvCxnSpPr>
        <p:spPr bwMode="auto">
          <a:xfrm>
            <a:off x="6270174" y="3124197"/>
            <a:ext cx="228601" cy="1088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arrow"/>
          </a:ln>
          <a:effectLst/>
        </p:spPr>
      </p:cxnSp>
      <p:cxnSp>
        <p:nvCxnSpPr>
          <p:cNvPr id="26" name="Straight Arrow Connector 25"/>
          <p:cNvCxnSpPr/>
          <p:nvPr/>
        </p:nvCxnSpPr>
        <p:spPr bwMode="auto">
          <a:xfrm>
            <a:off x="2411452" y="2656115"/>
            <a:ext cx="446308"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2"/>
            </a:solidFill>
            <a:prstDash val="solid"/>
            <a:round/>
            <a:headEnd type="none" w="med" len="med"/>
            <a:tailEnd type="arrow"/>
          </a:ln>
          <a:effectLst/>
        </p:spPr>
      </p:cxnSp>
      <p:cxnSp>
        <p:nvCxnSpPr>
          <p:cNvPr id="32" name="Straight Connector 31"/>
          <p:cNvCxnSpPr/>
          <p:nvPr/>
        </p:nvCxnSpPr>
        <p:spPr bwMode="auto">
          <a:xfrm flipV="1">
            <a:off x="0" y="3986104"/>
            <a:ext cx="9144000"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solidFill>
              <a:srgbClr val="FF0000"/>
            </a:solidFill>
            <a:prstDash val="solid"/>
            <a:round/>
            <a:headEnd type="none" w="med" len="med"/>
            <a:tailEnd type="none" w="med" len="med"/>
          </a:ln>
          <a:effectLst/>
        </p:spPr>
      </p:cxnSp>
      <p:sp>
        <p:nvSpPr>
          <p:cNvPr id="33" name="TextBox 32"/>
          <p:cNvSpPr txBox="1"/>
          <p:nvPr/>
        </p:nvSpPr>
        <p:spPr>
          <a:xfrm>
            <a:off x="7652552" y="4057125"/>
            <a:ext cx="1242874" cy="369332"/>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latin typeface="Trebuchet MS" pitchFamily="34" charset="0"/>
              </a:rPr>
              <a:t>Kernel</a:t>
            </a:r>
          </a:p>
        </p:txBody>
      </p:sp>
      <p:sp>
        <p:nvSpPr>
          <p:cNvPr id="34" name="TextBox 33"/>
          <p:cNvSpPr txBox="1"/>
          <p:nvPr/>
        </p:nvSpPr>
        <p:spPr>
          <a:xfrm>
            <a:off x="7645153" y="3614721"/>
            <a:ext cx="1242874" cy="369332"/>
          </a:xfrm>
          <a:prstGeom prst="rect">
            <a:avLst/>
          </a:prstGeom>
          <a:noFill/>
        </p:spPr>
        <p:txBody>
          <a:bodyPr wrap="square" rtlCol="0">
            <a:spAutoFit/>
          </a:bodyPr>
          <a:lstStyle/>
          <a:p>
            <a:r>
              <a:rPr lang="en-US" dirty="0" smtClean="0">
                <a:solidFill>
                  <a:schemeClr val="accent4">
                    <a:lumMod val="75000"/>
                  </a:schemeClr>
                </a:solidFill>
                <a:effectLst>
                  <a:outerShdw blurRad="38100" dist="38100" dir="2700000" algn="tl">
                    <a:srgbClr val="000000">
                      <a:alpha val="43137"/>
                    </a:srgbClr>
                  </a:outerShdw>
                </a:effectLst>
                <a:latin typeface="Trebuchet MS" pitchFamily="34" charset="0"/>
              </a:rPr>
              <a:t>User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763000" cy="1052596"/>
          </a:xfrm>
        </p:spPr>
        <p:txBody>
          <a:bodyPr/>
          <a:lstStyle/>
          <a:p>
            <a:r>
              <a:rPr sz="4000" smtClean="0"/>
              <a:t>Extensibility For Video Class Driver</a:t>
            </a:r>
            <a:r>
              <a:rPr sz="6000" smtClean="0"/>
              <a:t/>
            </a:r>
            <a:br>
              <a:rPr sz="6000" smtClean="0"/>
            </a:br>
            <a:r>
              <a:rPr sz="3600" smtClean="0">
                <a:gradFill>
                  <a:gsLst>
                    <a:gs pos="28000">
                      <a:schemeClr val="accent6">
                        <a:lumMod val="40000"/>
                        <a:lumOff val="60000"/>
                      </a:schemeClr>
                    </a:gs>
                    <a:gs pos="48000">
                      <a:schemeClr val="accent6">
                        <a:lumMod val="40000"/>
                        <a:lumOff val="60000"/>
                      </a:schemeClr>
                    </a:gs>
                  </a:gsLst>
                  <a:lin ang="5400000" scaled="1"/>
                </a:gradFill>
              </a:rPr>
              <a:t>Interface (1/3)</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4" name="Rectangle 4"/>
          <p:cNvSpPr>
            <a:spLocks noChangeArrowheads="1"/>
          </p:cNvSpPr>
          <p:nvPr/>
        </p:nvSpPr>
        <p:spPr bwMode="auto">
          <a:xfrm>
            <a:off x="1085509" y="1393371"/>
            <a:ext cx="7579520" cy="498565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endParaRPr lang="en-US" sz="1400" dirty="0" smtClean="0">
              <a:latin typeface="Lucida Console" pitchFamily="49" charset="0"/>
            </a:endParaRPr>
          </a:p>
          <a:p>
            <a:r>
              <a:rPr lang="en-US" sz="1100" dirty="0" err="1" smtClean="0">
                <a:latin typeface="Lucida Console" pitchFamily="49" charset="0"/>
              </a:rPr>
              <a:t>typedef</a:t>
            </a:r>
            <a:r>
              <a:rPr lang="en-US" sz="1100" dirty="0" smtClean="0">
                <a:latin typeface="Lucida Console" pitchFamily="49" charset="0"/>
              </a:rPr>
              <a:t> </a:t>
            </a:r>
            <a:r>
              <a:rPr lang="en-US" sz="1100" dirty="0" err="1" smtClean="0">
                <a:latin typeface="Lucida Console" pitchFamily="49" charset="0"/>
              </a:rPr>
              <a:t>struct</a:t>
            </a:r>
            <a:r>
              <a:rPr lang="en-US" sz="1100" dirty="0" smtClean="0">
                <a:latin typeface="Lucida Console" pitchFamily="49" charset="0"/>
              </a:rPr>
              <a:t> {</a:t>
            </a:r>
          </a:p>
          <a:p>
            <a:r>
              <a:rPr lang="en-US" sz="1100" dirty="0" smtClean="0">
                <a:latin typeface="Lucida Console" pitchFamily="49" charset="0"/>
              </a:rPr>
              <a:t>    HANDLE </a:t>
            </a:r>
            <a:r>
              <a:rPr lang="en-US" sz="1100" dirty="0" err="1" smtClean="0">
                <a:latin typeface="Lucida Console" pitchFamily="49" charset="0"/>
              </a:rPr>
              <a:t>hCompletionEvent</a:t>
            </a:r>
            <a:r>
              <a:rPr lang="en-US" sz="1100" dirty="0" smtClean="0">
                <a:latin typeface="Lucida Console" pitchFamily="49" charset="0"/>
              </a:rPr>
              <a:t>;</a:t>
            </a:r>
          </a:p>
          <a:p>
            <a:r>
              <a:rPr lang="en-US" sz="1100" dirty="0" smtClean="0">
                <a:latin typeface="Lucida Console" pitchFamily="49" charset="0"/>
              </a:rPr>
              <a:t>    HRESULT hr;</a:t>
            </a:r>
          </a:p>
          <a:p>
            <a:r>
              <a:rPr lang="en-US" sz="1100" dirty="0" smtClean="0">
                <a:latin typeface="Lucida Console" pitchFamily="49" charset="0"/>
              </a:rPr>
              <a:t>} </a:t>
            </a:r>
            <a:r>
              <a:rPr lang="en-US" sz="1100" dirty="0" err="1" smtClean="0">
                <a:latin typeface="Lucida Console" pitchFamily="49" charset="0"/>
              </a:rPr>
              <a:t>AsyncStatus</a:t>
            </a:r>
            <a:r>
              <a:rPr lang="en-US" sz="1100" dirty="0" smtClean="0">
                <a:latin typeface="Lucida Console" pitchFamily="49" charset="0"/>
              </a:rPr>
              <a:t>;</a:t>
            </a:r>
          </a:p>
          <a:p>
            <a:r>
              <a:rPr lang="en-US" sz="1100" dirty="0" smtClean="0">
                <a:latin typeface="Lucida Console" pitchFamily="49" charset="0"/>
              </a:rPr>
              <a:t> </a:t>
            </a:r>
          </a:p>
          <a:p>
            <a:r>
              <a:rPr lang="en-US" sz="1100" dirty="0" smtClean="0">
                <a:latin typeface="Lucida Console" pitchFamily="49" charset="0"/>
              </a:rPr>
              <a:t>interface __</a:t>
            </a:r>
            <a:r>
              <a:rPr lang="en-US" sz="1100" dirty="0" err="1" smtClean="0">
                <a:latin typeface="Lucida Console" pitchFamily="49" charset="0"/>
              </a:rPr>
              <a:t>declspec</a:t>
            </a:r>
            <a:r>
              <a:rPr lang="en-US" sz="1100" dirty="0" smtClean="0">
                <a:latin typeface="Lucida Console" pitchFamily="49" charset="0"/>
              </a:rPr>
              <a:t>(</a:t>
            </a:r>
            <a:r>
              <a:rPr lang="en-US" sz="1100" dirty="0" err="1" smtClean="0">
                <a:latin typeface="Lucida Console" pitchFamily="49" charset="0"/>
              </a:rPr>
              <a:t>uuid</a:t>
            </a:r>
            <a:r>
              <a:rPr lang="en-US" sz="1100" dirty="0" smtClean="0">
                <a:latin typeface="Lucida Console" pitchFamily="49" charset="0"/>
              </a:rPr>
              <a:t>("2EFC7721-05DA-4ac6-8300-635E373D839E")) </a:t>
            </a:r>
            <a:r>
              <a:rPr lang="en-US" sz="1100" dirty="0" err="1" smtClean="0">
                <a:latin typeface="Lucida Console" pitchFamily="49" charset="0"/>
              </a:rPr>
              <a:t>IKsVideoProcessing</a:t>
            </a:r>
            <a:r>
              <a:rPr lang="en-US" sz="1100" dirty="0" smtClean="0">
                <a:latin typeface="Lucida Console" pitchFamily="49" charset="0"/>
              </a:rPr>
              <a:t>;</a:t>
            </a:r>
          </a:p>
          <a:p>
            <a:r>
              <a:rPr lang="en-US" sz="1100" dirty="0" smtClean="0">
                <a:latin typeface="Lucida Console" pitchFamily="49" charset="0"/>
              </a:rPr>
              <a:t>interface </a:t>
            </a:r>
            <a:r>
              <a:rPr lang="en-US" sz="1100" dirty="0" err="1" smtClean="0">
                <a:latin typeface="Lucida Console" pitchFamily="49" charset="0"/>
              </a:rPr>
              <a:t>IKsVideoProcessing</a:t>
            </a:r>
            <a:r>
              <a:rPr lang="en-US" sz="1100" dirty="0" smtClean="0">
                <a:latin typeface="Lucida Console" pitchFamily="49" charset="0"/>
              </a:rPr>
              <a:t> : public </a:t>
            </a:r>
            <a:r>
              <a:rPr lang="en-US" sz="1100" dirty="0" err="1" smtClean="0">
                <a:latin typeface="Lucida Console" pitchFamily="49" charset="0"/>
              </a:rPr>
              <a:t>IUnknown</a:t>
            </a:r>
            <a:r>
              <a:rPr lang="en-US" sz="1100" dirty="0" smtClean="0">
                <a:latin typeface="Lucida Console" pitchFamily="49" charset="0"/>
              </a:rPr>
              <a:t> {</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SetInputMediaTypeList</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ppMediaTypeList</a:t>
            </a:r>
            <a:r>
              <a:rPr lang="en-US" sz="1100" dirty="0" smtClean="0">
                <a:latin typeface="Lucida Console" pitchFamily="49" charset="0"/>
              </a:rPr>
              <a:t>,</a:t>
            </a:r>
          </a:p>
          <a:p>
            <a:r>
              <a:rPr lang="en-US" sz="1100" dirty="0" smtClean="0">
                <a:latin typeface="Lucida Console" pitchFamily="49" charset="0"/>
              </a:rPr>
              <a:t>        PVOID* </a:t>
            </a:r>
            <a:r>
              <a:rPr lang="en-US" sz="1100" dirty="0" err="1" smtClean="0">
                <a:latin typeface="Lucida Console" pitchFamily="49" charset="0"/>
              </a:rPr>
              <a:t>ppConfigCaps</a:t>
            </a:r>
            <a:r>
              <a:rPr lang="en-US" sz="1100" dirty="0" smtClean="0">
                <a:latin typeface="Lucida Console" pitchFamily="49" charset="0"/>
              </a:rPr>
              <a:t>,</a:t>
            </a:r>
          </a:p>
          <a:p>
            <a:r>
              <a:rPr lang="en-US" sz="1100" dirty="0" smtClean="0">
                <a:latin typeface="Lucida Console" pitchFamily="49" charset="0"/>
              </a:rPr>
              <a:t>        UINT32 </a:t>
            </a:r>
            <a:r>
              <a:rPr lang="en-US" sz="1100" dirty="0" err="1" smtClean="0">
                <a:latin typeface="Lucida Console" pitchFamily="49" charset="0"/>
              </a:rPr>
              <a:t>NumMediaTypes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GetInputMediaTypeList</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pppMediaTypeList</a:t>
            </a:r>
            <a:r>
              <a:rPr lang="en-US" sz="1100" dirty="0" smtClean="0">
                <a:latin typeface="Lucida Console" pitchFamily="49" charset="0"/>
              </a:rPr>
              <a:t>,</a:t>
            </a:r>
          </a:p>
          <a:p>
            <a:r>
              <a:rPr lang="en-US" sz="1100" dirty="0" smtClean="0">
                <a:latin typeface="Lucida Console" pitchFamily="49" charset="0"/>
              </a:rPr>
              <a:t>        UINT32* </a:t>
            </a:r>
            <a:r>
              <a:rPr lang="en-US" sz="1100" dirty="0" err="1" smtClean="0">
                <a:latin typeface="Lucida Console" pitchFamily="49" charset="0"/>
              </a:rPr>
              <a:t>pNumMediaTypes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GetOutputMediaTypeList</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pppMediaTypeList</a:t>
            </a:r>
            <a:r>
              <a:rPr lang="en-US" sz="1100" dirty="0" smtClean="0">
                <a:latin typeface="Lucida Console" pitchFamily="49" charset="0"/>
              </a:rPr>
              <a:t>,</a:t>
            </a:r>
          </a:p>
          <a:p>
            <a:r>
              <a:rPr lang="en-US" sz="1100" dirty="0" smtClean="0">
                <a:latin typeface="Lucida Console" pitchFamily="49" charset="0"/>
              </a:rPr>
              <a:t>        PVOID** </a:t>
            </a:r>
            <a:r>
              <a:rPr lang="en-US" sz="1100" dirty="0" err="1" smtClean="0">
                <a:latin typeface="Lucida Console" pitchFamily="49" charset="0"/>
              </a:rPr>
              <a:t>pppConfigCaps</a:t>
            </a:r>
            <a:r>
              <a:rPr lang="en-US" sz="1100" dirty="0" smtClean="0">
                <a:latin typeface="Lucida Console" pitchFamily="49" charset="0"/>
              </a:rPr>
              <a:t>,</a:t>
            </a:r>
          </a:p>
          <a:p>
            <a:r>
              <a:rPr lang="en-US" sz="1100" dirty="0" smtClean="0">
                <a:latin typeface="Lucida Console" pitchFamily="49" charset="0"/>
              </a:rPr>
              <a:t>        UINT32* </a:t>
            </a:r>
            <a:r>
              <a:rPr lang="en-US" sz="1100" dirty="0" err="1" smtClean="0">
                <a:latin typeface="Lucida Console" pitchFamily="49" charset="0"/>
              </a:rPr>
              <a:t>pNumMediaTypes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a:t>
            </a:r>
            <a:endParaRPr lang="en-US" sz="11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763000" cy="1052596"/>
          </a:xfrm>
        </p:spPr>
        <p:txBody>
          <a:bodyPr/>
          <a:lstStyle/>
          <a:p>
            <a:r>
              <a:rPr sz="4000" smtClean="0"/>
              <a:t>Extensibility For Video Class Driver</a:t>
            </a:r>
            <a:r>
              <a:rPr sz="6000" smtClean="0"/>
              <a:t/>
            </a:r>
            <a:br>
              <a:rPr sz="6000" smtClean="0"/>
            </a:br>
            <a:r>
              <a:rPr sz="3600" smtClean="0">
                <a:gradFill>
                  <a:gsLst>
                    <a:gs pos="28000">
                      <a:schemeClr val="accent6">
                        <a:lumMod val="40000"/>
                        <a:lumOff val="60000"/>
                      </a:schemeClr>
                    </a:gs>
                    <a:gs pos="48000">
                      <a:schemeClr val="accent6">
                        <a:lumMod val="40000"/>
                        <a:lumOff val="60000"/>
                      </a:schemeClr>
                    </a:gs>
                  </a:gsLst>
                  <a:lin ang="5400000" scaled="1"/>
                </a:gradFill>
              </a:rPr>
              <a:t>Interface (2/3)</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4" name="Rectangle 4"/>
          <p:cNvSpPr>
            <a:spLocks noChangeArrowheads="1"/>
          </p:cNvSpPr>
          <p:nvPr/>
        </p:nvSpPr>
        <p:spPr bwMode="auto">
          <a:xfrm>
            <a:off x="1085509" y="1393371"/>
            <a:ext cx="7579520" cy="498565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endParaRPr lang="en-US" sz="1100" dirty="0" smtClean="0">
              <a:latin typeface="Lucida Console" pitchFamily="49" charset="0"/>
            </a:endParaRPr>
          </a:p>
          <a:p>
            <a:r>
              <a:rPr lang="en-US" sz="1100" dirty="0" smtClean="0">
                <a:latin typeface="Lucida Console" pitchFamily="49" charset="0"/>
              </a:rPr>
              <a:t> STDMETHOD(</a:t>
            </a:r>
            <a:r>
              <a:rPr lang="en-US" sz="1100" dirty="0" err="1" smtClean="0">
                <a:latin typeface="Lucida Console" pitchFamily="49" charset="0"/>
              </a:rPr>
              <a:t>GetMatchingOutputMediaType</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pMediaType</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ppMatchingMediaType</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SetOutputMediaType</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pMediaType</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GetOutputMediaType</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ppMediaType</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GetInputMediaType</a:t>
            </a:r>
            <a:r>
              <a:rPr lang="en-US" sz="1100" dirty="0" smtClean="0">
                <a:latin typeface="Lucida Console" pitchFamily="49" charset="0"/>
              </a:rPr>
              <a:t>)(</a:t>
            </a:r>
          </a:p>
          <a:p>
            <a:r>
              <a:rPr lang="en-US" sz="1100" dirty="0" smtClean="0">
                <a:latin typeface="Lucida Console" pitchFamily="49" charset="0"/>
              </a:rPr>
              <a:t>        PKSDATAFORMAT* </a:t>
            </a:r>
            <a:r>
              <a:rPr lang="en-US" sz="1100" dirty="0" err="1" smtClean="0">
                <a:latin typeface="Lucida Console" pitchFamily="49" charset="0"/>
              </a:rPr>
              <a:t>ppMediaType</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GetPreferredAllocatorProperties</a:t>
            </a:r>
            <a:r>
              <a:rPr lang="en-US" sz="1100" dirty="0" smtClean="0">
                <a:latin typeface="Lucida Console" pitchFamily="49" charset="0"/>
              </a:rPr>
              <a:t>)(</a:t>
            </a:r>
          </a:p>
          <a:p>
            <a:r>
              <a:rPr lang="en-US" sz="1100" dirty="0" smtClean="0">
                <a:latin typeface="Lucida Console" pitchFamily="49" charset="0"/>
              </a:rPr>
              <a:t>        BOOL *</a:t>
            </a:r>
            <a:r>
              <a:rPr lang="en-US" sz="1100" dirty="0" err="1" smtClean="0">
                <a:latin typeface="Lucida Console" pitchFamily="49" charset="0"/>
              </a:rPr>
              <a:t>pbInplaceTransform</a:t>
            </a:r>
            <a:r>
              <a:rPr lang="en-US" sz="1100" dirty="0" smtClean="0">
                <a:latin typeface="Lucida Console" pitchFamily="49" charset="0"/>
              </a:rPr>
              <a:t>,</a:t>
            </a:r>
          </a:p>
          <a:p>
            <a:r>
              <a:rPr lang="en-US" sz="1100" dirty="0" smtClean="0">
                <a:latin typeface="Lucida Console" pitchFamily="49" charset="0"/>
              </a:rPr>
              <a:t>        ALLOCATOR_PROPERTIES* </a:t>
            </a:r>
            <a:r>
              <a:rPr lang="en-US" sz="1100" dirty="0" err="1" smtClean="0">
                <a:latin typeface="Lucida Console" pitchFamily="49" charset="0"/>
              </a:rPr>
              <a:t>pInputAllocatorProperties</a:t>
            </a:r>
            <a:r>
              <a:rPr lang="en-US" sz="1100" dirty="0" smtClean="0">
                <a:latin typeface="Lucida Console" pitchFamily="49" charset="0"/>
              </a:rPr>
              <a:t>,</a:t>
            </a:r>
          </a:p>
          <a:p>
            <a:r>
              <a:rPr lang="en-US" sz="1100" dirty="0" smtClean="0">
                <a:latin typeface="Lucida Console" pitchFamily="49" charset="0"/>
              </a:rPr>
              <a:t>        ALLOCATOR_PROPERTIES* </a:t>
            </a:r>
            <a:r>
              <a:rPr lang="en-US" sz="1100" dirty="0" err="1" smtClean="0">
                <a:latin typeface="Lucida Console" pitchFamily="49" charset="0"/>
              </a:rPr>
              <a:t>pOutputAllocatorProperties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SetAllocatorProperties</a:t>
            </a:r>
            <a:r>
              <a:rPr lang="en-US" sz="1100" dirty="0" smtClean="0">
                <a:latin typeface="Lucida Console" pitchFamily="49" charset="0"/>
              </a:rPr>
              <a:t>)(</a:t>
            </a:r>
          </a:p>
          <a:p>
            <a:r>
              <a:rPr lang="en-US" sz="1100" dirty="0" smtClean="0">
                <a:latin typeface="Lucida Console" pitchFamily="49" charset="0"/>
              </a:rPr>
              <a:t>        BOOL </a:t>
            </a:r>
            <a:r>
              <a:rPr lang="en-US" sz="1100" dirty="0" err="1" smtClean="0">
                <a:latin typeface="Lucida Console" pitchFamily="49" charset="0"/>
              </a:rPr>
              <a:t>bInplaceTransform</a:t>
            </a:r>
            <a:r>
              <a:rPr lang="en-US" sz="1100" dirty="0" smtClean="0">
                <a:latin typeface="Lucida Console" pitchFamily="49" charset="0"/>
              </a:rPr>
              <a:t>,</a:t>
            </a:r>
          </a:p>
          <a:p>
            <a:r>
              <a:rPr lang="en-US" sz="1100" dirty="0" smtClean="0">
                <a:latin typeface="Lucida Console" pitchFamily="49" charset="0"/>
              </a:rPr>
              <a:t>        ALLOCATOR_PROPERTIES* </a:t>
            </a:r>
            <a:r>
              <a:rPr lang="en-US" sz="1100" dirty="0" err="1" smtClean="0">
                <a:latin typeface="Lucida Console" pitchFamily="49" charset="0"/>
              </a:rPr>
              <a:t>pInputAllocatorProperties</a:t>
            </a:r>
            <a:r>
              <a:rPr lang="en-US" sz="1100" dirty="0" smtClean="0">
                <a:latin typeface="Lucida Console" pitchFamily="49" charset="0"/>
              </a:rPr>
              <a:t>,</a:t>
            </a:r>
          </a:p>
          <a:p>
            <a:r>
              <a:rPr lang="en-US" sz="1100" dirty="0" smtClean="0">
                <a:latin typeface="Lucida Console" pitchFamily="49" charset="0"/>
              </a:rPr>
              <a:t>        ALLOCATOR_PROPERTIES* </a:t>
            </a:r>
            <a:r>
              <a:rPr lang="en-US" sz="1100" dirty="0" err="1" smtClean="0">
                <a:latin typeface="Lucida Console" pitchFamily="49" charset="0"/>
              </a:rPr>
              <a:t>pOutputAllocatorProperties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a:t>
            </a:r>
            <a:endParaRPr lang="en-US" sz="11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763000" cy="1052596"/>
          </a:xfrm>
        </p:spPr>
        <p:txBody>
          <a:bodyPr/>
          <a:lstStyle/>
          <a:p>
            <a:r>
              <a:rPr sz="4000" smtClean="0"/>
              <a:t>Extensibility For Video Class Driver</a:t>
            </a:r>
            <a:r>
              <a:rPr sz="6000" smtClean="0"/>
              <a:t/>
            </a:r>
            <a:br>
              <a:rPr sz="6000" smtClean="0"/>
            </a:br>
            <a:r>
              <a:rPr sz="3600" smtClean="0">
                <a:gradFill>
                  <a:gsLst>
                    <a:gs pos="28000">
                      <a:schemeClr val="accent6">
                        <a:lumMod val="40000"/>
                        <a:lumOff val="60000"/>
                      </a:schemeClr>
                    </a:gs>
                    <a:gs pos="48000">
                      <a:schemeClr val="accent6">
                        <a:lumMod val="40000"/>
                        <a:lumOff val="60000"/>
                      </a:schemeClr>
                    </a:gs>
                  </a:gsLst>
                  <a:lin ang="5400000" scaled="1"/>
                </a:gradFill>
              </a:rPr>
              <a:t>Interface (3/3)</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4" name="Rectangle 4"/>
          <p:cNvSpPr>
            <a:spLocks noChangeArrowheads="1"/>
          </p:cNvSpPr>
          <p:nvPr/>
        </p:nvSpPr>
        <p:spPr bwMode="auto">
          <a:xfrm>
            <a:off x="1085509" y="1393371"/>
            <a:ext cx="7579520" cy="498565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100" dirty="0" smtClean="0">
                <a:latin typeface="Lucida Console" pitchFamily="49" charset="0"/>
              </a:rPr>
              <a:t> STDMETHOD(</a:t>
            </a:r>
            <a:r>
              <a:rPr lang="en-US" sz="1100" dirty="0" err="1" smtClean="0">
                <a:latin typeface="Lucida Console" pitchFamily="49" charset="0"/>
              </a:rPr>
              <a:t>UpdateOutputBufferStride</a:t>
            </a:r>
            <a:r>
              <a:rPr lang="en-US" sz="1100" dirty="0" smtClean="0">
                <a:latin typeface="Lucida Console" pitchFamily="49" charset="0"/>
              </a:rPr>
              <a:t>)(</a:t>
            </a:r>
          </a:p>
          <a:p>
            <a:r>
              <a:rPr lang="en-US" sz="1100" dirty="0" smtClean="0">
                <a:latin typeface="Lucida Console" pitchFamily="49" charset="0"/>
              </a:rPr>
              <a:t>        UINT32 </a:t>
            </a:r>
            <a:r>
              <a:rPr lang="en-US" sz="1100" dirty="0" err="1" smtClean="0">
                <a:latin typeface="Lucida Console" pitchFamily="49" charset="0"/>
              </a:rPr>
              <a:t>BufferWidth</a:t>
            </a:r>
            <a:r>
              <a:rPr lang="en-US" sz="1100" dirty="0" smtClean="0">
                <a:latin typeface="Lucida Console" pitchFamily="49" charset="0"/>
              </a:rPr>
              <a:t>,</a:t>
            </a:r>
          </a:p>
          <a:p>
            <a:r>
              <a:rPr lang="en-US" sz="1100" dirty="0" smtClean="0">
                <a:latin typeface="Lucida Console" pitchFamily="49" charset="0"/>
              </a:rPr>
              <a:t>        UINT32 </a:t>
            </a:r>
            <a:r>
              <a:rPr lang="en-US" sz="1100" dirty="0" err="1" smtClean="0">
                <a:latin typeface="Lucida Console" pitchFamily="49" charset="0"/>
              </a:rPr>
              <a:t>BufferSize</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ProcessInput</a:t>
            </a:r>
            <a:r>
              <a:rPr lang="en-US" sz="1100" dirty="0" smtClean="0">
                <a:latin typeface="Lucida Console" pitchFamily="49" charset="0"/>
              </a:rPr>
              <a:t>)(</a:t>
            </a:r>
          </a:p>
          <a:p>
            <a:r>
              <a:rPr lang="en-US" sz="1100" dirty="0" smtClean="0">
                <a:latin typeface="Lucida Console" pitchFamily="49" charset="0"/>
              </a:rPr>
              <a:t>        PKSSTREAM_HEADER </a:t>
            </a:r>
            <a:r>
              <a:rPr lang="en-US" sz="1100" dirty="0" err="1" smtClean="0">
                <a:latin typeface="Lucida Console" pitchFamily="49" charset="0"/>
              </a:rPr>
              <a:t>pData</a:t>
            </a:r>
            <a:r>
              <a:rPr lang="en-US" sz="1100" dirty="0" smtClean="0">
                <a:latin typeface="Lucida Console" pitchFamily="49" charset="0"/>
              </a:rPr>
              <a:t>,</a:t>
            </a:r>
          </a:p>
          <a:p>
            <a:r>
              <a:rPr lang="en-US" sz="1100" dirty="0" smtClean="0">
                <a:latin typeface="Lucida Console" pitchFamily="49" charset="0"/>
              </a:rPr>
              <a:t>        </a:t>
            </a:r>
            <a:r>
              <a:rPr lang="en-US" sz="1100" dirty="0" err="1" smtClean="0">
                <a:latin typeface="Lucida Console" pitchFamily="49" charset="0"/>
              </a:rPr>
              <a:t>AsyncStatus</a:t>
            </a:r>
            <a:r>
              <a:rPr lang="en-US" sz="1100" dirty="0" smtClean="0">
                <a:latin typeface="Lucida Console" pitchFamily="49" charset="0"/>
              </a:rPr>
              <a:t>* </a:t>
            </a:r>
            <a:r>
              <a:rPr lang="en-US" sz="1100" dirty="0" err="1" smtClean="0">
                <a:latin typeface="Lucida Console" pitchFamily="49" charset="0"/>
              </a:rPr>
              <a:t>pStatus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ProcessOutput</a:t>
            </a:r>
            <a:r>
              <a:rPr lang="en-US" sz="1100" dirty="0" smtClean="0">
                <a:latin typeface="Lucida Console" pitchFamily="49" charset="0"/>
              </a:rPr>
              <a:t>)(</a:t>
            </a:r>
          </a:p>
          <a:p>
            <a:r>
              <a:rPr lang="en-US" sz="1100" dirty="0" smtClean="0">
                <a:latin typeface="Lucida Console" pitchFamily="49" charset="0"/>
              </a:rPr>
              <a:t>        PKSSTREAM_HEADER </a:t>
            </a:r>
            <a:r>
              <a:rPr lang="en-US" sz="1100" dirty="0" err="1" smtClean="0">
                <a:latin typeface="Lucida Console" pitchFamily="49" charset="0"/>
              </a:rPr>
              <a:t>pData</a:t>
            </a:r>
            <a:r>
              <a:rPr lang="en-US" sz="1100" dirty="0" smtClean="0">
                <a:latin typeface="Lucida Console" pitchFamily="49" charset="0"/>
              </a:rPr>
              <a:t>,</a:t>
            </a:r>
          </a:p>
          <a:p>
            <a:r>
              <a:rPr lang="en-US" sz="1100" dirty="0" smtClean="0">
                <a:latin typeface="Lucida Console" pitchFamily="49" charset="0"/>
              </a:rPr>
              <a:t>        </a:t>
            </a:r>
            <a:r>
              <a:rPr lang="en-US" sz="1100" dirty="0" err="1" smtClean="0">
                <a:latin typeface="Lucida Console" pitchFamily="49" charset="0"/>
              </a:rPr>
              <a:t>AsyncStatus</a:t>
            </a:r>
            <a:r>
              <a:rPr lang="en-US" sz="1100" dirty="0" smtClean="0">
                <a:latin typeface="Lucida Console" pitchFamily="49" charset="0"/>
              </a:rPr>
              <a:t>* </a:t>
            </a:r>
            <a:r>
              <a:rPr lang="en-US" sz="1100" dirty="0" err="1" smtClean="0">
                <a:latin typeface="Lucida Console" pitchFamily="49" charset="0"/>
              </a:rPr>
              <a:t>pStatus</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STDMETHOD(Flush)(</a:t>
            </a:r>
          </a:p>
          <a:p>
            <a:r>
              <a:rPr lang="en-US" sz="1100" dirty="0" smtClean="0">
                <a:latin typeface="Lucida Console" pitchFamily="49" charset="0"/>
              </a:rPr>
              <a:t>        ) = 0;</a:t>
            </a:r>
          </a:p>
          <a:p>
            <a:r>
              <a:rPr lang="en-US" sz="1100" dirty="0" smtClean="0">
                <a:latin typeface="Lucida Console" pitchFamily="49" charset="0"/>
              </a:rPr>
              <a:t>};</a:t>
            </a:r>
          </a:p>
          <a:p>
            <a:r>
              <a:rPr lang="en-US" sz="1100" dirty="0" smtClean="0">
                <a:latin typeface="Lucida Console" pitchFamily="49" charset="0"/>
              </a:rPr>
              <a:t> </a:t>
            </a:r>
          </a:p>
          <a:p>
            <a:r>
              <a:rPr lang="en-US" sz="1100" dirty="0" smtClean="0">
                <a:latin typeface="Lucida Console" pitchFamily="49" charset="0"/>
              </a:rPr>
              <a:t>interface __</a:t>
            </a:r>
            <a:r>
              <a:rPr lang="en-US" sz="1100" dirty="0" err="1" smtClean="0">
                <a:latin typeface="Lucida Console" pitchFamily="49" charset="0"/>
              </a:rPr>
              <a:t>declspec</a:t>
            </a:r>
            <a:r>
              <a:rPr lang="en-US" sz="1100" dirty="0" smtClean="0">
                <a:latin typeface="Lucida Console" pitchFamily="49" charset="0"/>
              </a:rPr>
              <a:t>(</a:t>
            </a:r>
            <a:r>
              <a:rPr lang="en-US" sz="1100" dirty="0" err="1" smtClean="0">
                <a:latin typeface="Lucida Console" pitchFamily="49" charset="0"/>
              </a:rPr>
              <a:t>uuid</a:t>
            </a:r>
            <a:r>
              <a:rPr lang="en-US" sz="1100" dirty="0" smtClean="0">
                <a:latin typeface="Lucida Console" pitchFamily="49" charset="0"/>
              </a:rPr>
              <a:t>("6B3CF435-BF7E-4ae7-B420-8E84166353FA")) </a:t>
            </a:r>
            <a:r>
              <a:rPr lang="en-US" sz="1100" dirty="0" err="1" smtClean="0">
                <a:latin typeface="Lucida Console" pitchFamily="49" charset="0"/>
              </a:rPr>
              <a:t>IKsSetControlInterface</a:t>
            </a:r>
            <a:r>
              <a:rPr lang="en-US" sz="1100" dirty="0" smtClean="0">
                <a:latin typeface="Lucida Console" pitchFamily="49" charset="0"/>
              </a:rPr>
              <a:t>;</a:t>
            </a:r>
          </a:p>
          <a:p>
            <a:r>
              <a:rPr lang="en-US" sz="1100" dirty="0" smtClean="0">
                <a:latin typeface="Lucida Console" pitchFamily="49" charset="0"/>
              </a:rPr>
              <a:t>interface </a:t>
            </a:r>
            <a:r>
              <a:rPr lang="en-US" sz="1100" dirty="0" err="1" smtClean="0">
                <a:latin typeface="Lucida Console" pitchFamily="49" charset="0"/>
              </a:rPr>
              <a:t>IKsSetControlInterface</a:t>
            </a:r>
            <a:r>
              <a:rPr lang="en-US" sz="1100" dirty="0" smtClean="0">
                <a:latin typeface="Lucida Console" pitchFamily="49" charset="0"/>
              </a:rPr>
              <a:t> : public </a:t>
            </a:r>
            <a:r>
              <a:rPr lang="en-US" sz="1100" dirty="0" err="1" smtClean="0">
                <a:latin typeface="Lucida Console" pitchFamily="49" charset="0"/>
              </a:rPr>
              <a:t>IUnknown</a:t>
            </a:r>
            <a:r>
              <a:rPr lang="en-US" sz="1100" dirty="0" smtClean="0">
                <a:latin typeface="Lucida Console" pitchFamily="49" charset="0"/>
              </a:rPr>
              <a:t> {</a:t>
            </a:r>
          </a:p>
          <a:p>
            <a:r>
              <a:rPr lang="en-US" sz="1100" dirty="0" smtClean="0">
                <a:latin typeface="Lucida Console" pitchFamily="49" charset="0"/>
              </a:rPr>
              <a:t> </a:t>
            </a:r>
          </a:p>
          <a:p>
            <a:r>
              <a:rPr lang="en-US" sz="1100" dirty="0" smtClean="0">
                <a:latin typeface="Lucida Console" pitchFamily="49" charset="0"/>
              </a:rPr>
              <a:t>    STDMETHOD(</a:t>
            </a:r>
            <a:r>
              <a:rPr lang="en-US" sz="1100" dirty="0" err="1" smtClean="0">
                <a:latin typeface="Lucida Console" pitchFamily="49" charset="0"/>
              </a:rPr>
              <a:t>SetKsControl</a:t>
            </a:r>
            <a:r>
              <a:rPr lang="en-US" sz="1100" dirty="0" smtClean="0">
                <a:latin typeface="Lucida Console" pitchFamily="49" charset="0"/>
              </a:rPr>
              <a:t>)(</a:t>
            </a:r>
          </a:p>
          <a:p>
            <a:r>
              <a:rPr lang="en-US" sz="1100" dirty="0" smtClean="0">
                <a:latin typeface="Lucida Console" pitchFamily="49" charset="0"/>
              </a:rPr>
              <a:t>        </a:t>
            </a:r>
            <a:r>
              <a:rPr lang="en-US" sz="1100" dirty="0" err="1" smtClean="0">
                <a:latin typeface="Lucida Console" pitchFamily="49" charset="0"/>
              </a:rPr>
              <a:t>IKsControl</a:t>
            </a:r>
            <a:r>
              <a:rPr lang="en-US" sz="1100" dirty="0" smtClean="0">
                <a:latin typeface="Lucida Console" pitchFamily="49" charset="0"/>
              </a:rPr>
              <a:t>* </a:t>
            </a:r>
            <a:r>
              <a:rPr lang="en-US" sz="1100" dirty="0" err="1" smtClean="0">
                <a:latin typeface="Lucida Console" pitchFamily="49" charset="0"/>
              </a:rPr>
              <a:t>pKsControl</a:t>
            </a:r>
            <a:endParaRPr lang="en-US" sz="1100" dirty="0" smtClean="0">
              <a:latin typeface="Lucida Console" pitchFamily="49" charset="0"/>
            </a:endParaRPr>
          </a:p>
          <a:p>
            <a:r>
              <a:rPr lang="en-US" sz="1100" dirty="0" smtClean="0">
                <a:latin typeface="Lucida Console" pitchFamily="49" charset="0"/>
              </a:rPr>
              <a:t>        ) = 0;</a:t>
            </a:r>
          </a:p>
          <a:p>
            <a:r>
              <a:rPr lang="en-US" sz="1100" dirty="0" smtClean="0">
                <a:latin typeface="Lucida Console" pitchFamily="49" charset="0"/>
              </a:rPr>
              <a:t>}; </a:t>
            </a:r>
          </a:p>
          <a:p>
            <a:r>
              <a:rPr lang="en-US" sz="1100" dirty="0" smtClean="0">
                <a:latin typeface="Lucida Console" pitchFamily="49" charset="0"/>
              </a:rPr>
              <a:t>    </a:t>
            </a:r>
            <a:endParaRPr lang="en-US" sz="1100" dirty="0" smtClean="0">
              <a:solidFill>
                <a:schemeClr val="tx2"/>
              </a:solidFill>
              <a:effectLst>
                <a:outerShdw blurRad="38100" dist="38100" dir="2700000" algn="tl">
                  <a:srgbClr val="000000">
                    <a:alpha val="43137"/>
                  </a:srgbClr>
                </a:outerShdw>
              </a:effectLst>
              <a:latin typeface="Lucida Console" pitchFamily="49" charset="0"/>
            </a:endParaRPr>
          </a:p>
          <a:p>
            <a:r>
              <a:rPr lang="en-US" sz="1100" dirty="0" smtClean="0">
                <a:latin typeface="Lucida Console" pitchFamily="49" charset="0"/>
              </a:rPr>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19076"/>
            <a:ext cx="8763000" cy="941796"/>
          </a:xfrm>
        </p:spPr>
        <p:txBody>
          <a:bodyPr/>
          <a:lstStyle/>
          <a:p>
            <a:r>
              <a:rPr sz="3600" smtClean="0"/>
              <a:t>Extensibility For Video Class Driver</a:t>
            </a:r>
            <a:r>
              <a:rPr sz="5400" smtClean="0"/>
              <a:t/>
            </a:r>
            <a:br>
              <a:rPr sz="5400" smtClean="0"/>
            </a:br>
            <a:r>
              <a:rPr sz="3200" smtClean="0">
                <a:gradFill>
                  <a:gsLst>
                    <a:gs pos="28000">
                      <a:schemeClr val="accent6">
                        <a:lumMod val="40000"/>
                        <a:lumOff val="60000"/>
                      </a:schemeClr>
                    </a:gs>
                    <a:gs pos="48000">
                      <a:schemeClr val="accent6">
                        <a:lumMod val="40000"/>
                        <a:lumOff val="60000"/>
                      </a:schemeClr>
                    </a:gs>
                  </a:gsLst>
                  <a:lin ang="5400000" scaled="1"/>
                </a:gradFill>
              </a:rPr>
              <a:t>INF File and Registry Entry</a:t>
            </a:r>
            <a:endParaRPr sz="2800">
              <a:gradFill>
                <a:gsLst>
                  <a:gs pos="28000">
                    <a:schemeClr val="accent6">
                      <a:lumMod val="40000"/>
                      <a:lumOff val="60000"/>
                    </a:schemeClr>
                  </a:gs>
                  <a:gs pos="48000">
                    <a:schemeClr val="accent6">
                      <a:lumMod val="40000"/>
                      <a:lumOff val="60000"/>
                    </a:schemeClr>
                  </a:gs>
                </a:gsLst>
                <a:lin ang="5400000" scaled="1"/>
              </a:gradFill>
            </a:endParaRPr>
          </a:p>
        </p:txBody>
      </p:sp>
      <p:sp>
        <p:nvSpPr>
          <p:cNvPr id="245764" name="Rectangle 4"/>
          <p:cNvSpPr>
            <a:spLocks noChangeArrowheads="1"/>
          </p:cNvSpPr>
          <p:nvPr/>
        </p:nvSpPr>
        <p:spPr bwMode="auto">
          <a:xfrm>
            <a:off x="905895" y="1394731"/>
            <a:ext cx="7579520" cy="313916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100" b="1" dirty="0" smtClean="0"/>
              <a:t>[</a:t>
            </a:r>
            <a:r>
              <a:rPr lang="en-US" sz="1400" dirty="0" smtClean="0">
                <a:latin typeface="Lucida Console" pitchFamily="49" charset="0"/>
              </a:rPr>
              <a:t>Manufacturer]</a:t>
            </a:r>
          </a:p>
          <a:p>
            <a:r>
              <a:rPr lang="en-US" sz="1400" dirty="0" smtClean="0">
                <a:latin typeface="Lucida Console" pitchFamily="49" charset="0"/>
              </a:rPr>
              <a:t>“Cool IHV”=IHV</a:t>
            </a:r>
          </a:p>
          <a:p>
            <a:r>
              <a:rPr lang="en-US" sz="1400" dirty="0" smtClean="0">
                <a:latin typeface="Lucida Console" pitchFamily="49" charset="0"/>
              </a:rPr>
              <a:t> </a:t>
            </a:r>
          </a:p>
          <a:p>
            <a:r>
              <a:rPr lang="en-US" sz="1400" dirty="0" smtClean="0">
                <a:latin typeface="Lucida Console" pitchFamily="49" charset="0"/>
              </a:rPr>
              <a:t>[IHV]</a:t>
            </a:r>
          </a:p>
          <a:p>
            <a:r>
              <a:rPr lang="en-US" sz="1400" dirty="0" smtClean="0">
                <a:latin typeface="Lucida Console" pitchFamily="49" charset="0"/>
              </a:rPr>
              <a:t>“Cool IHV Device”=</a:t>
            </a:r>
            <a:r>
              <a:rPr lang="en-US" sz="1400" dirty="0" err="1" smtClean="0">
                <a:latin typeface="Lucida Console" pitchFamily="49" charset="0"/>
              </a:rPr>
              <a:t>Device,USB</a:t>
            </a:r>
            <a:r>
              <a:rPr lang="en-US" sz="1400" dirty="0" smtClean="0">
                <a:latin typeface="Lucida Console" pitchFamily="49" charset="0"/>
              </a:rPr>
              <a:t>\VID_XXX&amp;PID_XXXX&amp;MI_XX</a:t>
            </a:r>
          </a:p>
          <a:p>
            <a:r>
              <a:rPr lang="en-US" sz="1400" dirty="0" smtClean="0">
                <a:latin typeface="Lucida Console" pitchFamily="49" charset="0"/>
              </a:rPr>
              <a:t> </a:t>
            </a:r>
          </a:p>
          <a:p>
            <a:r>
              <a:rPr lang="en-US" sz="1400" dirty="0" smtClean="0">
                <a:latin typeface="Lucida Console" pitchFamily="49" charset="0"/>
              </a:rPr>
              <a:t>[</a:t>
            </a:r>
            <a:r>
              <a:rPr lang="en-US" sz="1400" dirty="0" err="1" smtClean="0">
                <a:latin typeface="Lucida Console" pitchFamily="49" charset="0"/>
              </a:rPr>
              <a:t>Device.NT.Interfaces</a:t>
            </a:r>
            <a:r>
              <a:rPr lang="en-US" sz="1400" dirty="0" smtClean="0">
                <a:latin typeface="Lucida Console" pitchFamily="49" charset="0"/>
              </a:rPr>
              <a:t>]</a:t>
            </a:r>
          </a:p>
          <a:p>
            <a:r>
              <a:rPr lang="en-US" sz="1400" dirty="0" err="1" smtClean="0">
                <a:latin typeface="Lucida Console" pitchFamily="49" charset="0"/>
              </a:rPr>
              <a:t>AddInterface</a:t>
            </a:r>
            <a:r>
              <a:rPr lang="en-US" sz="1400" dirty="0" smtClean="0">
                <a:latin typeface="Lucida Console" pitchFamily="49" charset="0"/>
              </a:rPr>
              <a:t>=%</a:t>
            </a:r>
            <a:r>
              <a:rPr lang="en-US" sz="1400" dirty="0" err="1" smtClean="0">
                <a:latin typeface="Lucida Console" pitchFamily="49" charset="0"/>
              </a:rPr>
              <a:t>KSCATEGORY_CAPTURE%,GLOBAL,Device.Interface</a:t>
            </a:r>
            <a:endParaRPr lang="en-US" sz="1400" dirty="0" smtClean="0">
              <a:latin typeface="Lucida Console" pitchFamily="49" charset="0"/>
            </a:endParaRPr>
          </a:p>
          <a:p>
            <a:r>
              <a:rPr lang="en-US" sz="1400" dirty="0" smtClean="0">
                <a:latin typeface="Lucida Console" pitchFamily="49" charset="0"/>
              </a:rPr>
              <a:t> </a:t>
            </a:r>
          </a:p>
          <a:p>
            <a:r>
              <a:rPr lang="en-US" sz="1400" dirty="0" smtClean="0">
                <a:latin typeface="Lucida Console" pitchFamily="49" charset="0"/>
              </a:rPr>
              <a:t>[</a:t>
            </a:r>
            <a:r>
              <a:rPr lang="en-US" sz="1400" dirty="0" err="1" smtClean="0">
                <a:latin typeface="Lucida Console" pitchFamily="49" charset="0"/>
              </a:rPr>
              <a:t>Device.Interface.AddReg</a:t>
            </a:r>
            <a:r>
              <a:rPr lang="en-US" sz="1400" dirty="0" smtClean="0">
                <a:latin typeface="Lucida Console" pitchFamily="49" charset="0"/>
              </a:rPr>
              <a:t>]</a:t>
            </a:r>
          </a:p>
          <a:p>
            <a:r>
              <a:rPr lang="en-US" sz="1400" dirty="0" smtClean="0">
                <a:latin typeface="Lucida Console" pitchFamily="49" charset="0"/>
              </a:rPr>
              <a:t>; the "1" after </a:t>
            </a:r>
            <a:r>
              <a:rPr lang="en-US" sz="1400" dirty="0" err="1" smtClean="0">
                <a:latin typeface="Lucida Console" pitchFamily="49" charset="0"/>
              </a:rPr>
              <a:t>CustomVidProcHandler</a:t>
            </a:r>
            <a:r>
              <a:rPr lang="en-US" sz="1400" dirty="0" smtClean="0">
                <a:latin typeface="Lucida Console" pitchFamily="49" charset="0"/>
              </a:rPr>
              <a:t> indicates that this is REG_BINARY</a:t>
            </a:r>
          </a:p>
          <a:p>
            <a:r>
              <a:rPr lang="en-US" sz="1400" dirty="0" smtClean="0">
                <a:latin typeface="Lucida Console" pitchFamily="49" charset="0"/>
              </a:rPr>
              <a:t>HKR,,CustomVidProcHandler,X,XX,XX,XX,XX,XX,XX,XX,XX,XX,XX,XX,XX,XX,XX,XX,XX</a:t>
            </a:r>
          </a:p>
          <a:p>
            <a:endParaRPr lang="en-US" sz="1400" dirty="0" smtClean="0">
              <a:latin typeface="Lucida Console" pitchFamily="49" charset="0"/>
            </a:endParaRPr>
          </a:p>
        </p:txBody>
      </p:sp>
      <p:sp>
        <p:nvSpPr>
          <p:cNvPr id="4" name="Rectangle 4"/>
          <p:cNvSpPr>
            <a:spLocks noChangeArrowheads="1"/>
          </p:cNvSpPr>
          <p:nvPr/>
        </p:nvSpPr>
        <p:spPr bwMode="auto">
          <a:xfrm>
            <a:off x="901814" y="4680857"/>
            <a:ext cx="7579520" cy="160564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100" b="1" dirty="0" smtClean="0"/>
              <a:t>[</a:t>
            </a:r>
            <a:r>
              <a:rPr lang="en-US" sz="1400" dirty="0" smtClean="0">
                <a:latin typeface="Lucida Console" pitchFamily="49" charset="0"/>
              </a:rPr>
              <a:t>HKEY_LOCAL_MACHINE\SYSTEM\</a:t>
            </a:r>
            <a:r>
              <a:rPr lang="en-US" sz="1400" dirty="0" err="1" smtClean="0">
                <a:latin typeface="Lucida Console" pitchFamily="49" charset="0"/>
              </a:rPr>
              <a:t>CurrentControlSet</a:t>
            </a:r>
            <a:r>
              <a:rPr lang="en-US" sz="1400" dirty="0" smtClean="0">
                <a:latin typeface="Lucida Console" pitchFamily="49" charset="0"/>
              </a:rPr>
              <a:t>\Control\</a:t>
            </a:r>
            <a:r>
              <a:rPr lang="en-US" sz="1400" dirty="0" err="1" smtClean="0">
                <a:latin typeface="Lucida Console" pitchFamily="49" charset="0"/>
              </a:rPr>
              <a:t>DeviceClasses</a:t>
            </a:r>
            <a:r>
              <a:rPr lang="en-US" sz="1400" dirty="0" smtClean="0">
                <a:latin typeface="Lucida Console" pitchFamily="49" charset="0"/>
              </a:rPr>
              <a:t>\{XXXXXXXX-XXXX-XXXX-XXXX-XXXXXXXXXXXX} \##?#USB#VID_XXX&amp;PID_XXXX&amp;MI_XXXXXXXXXXXXXX#{XXXXXXXX-XXXX-XXXX-XXXX-XXXXXXXXXXXX}\#GLOBAL\Device Parameters]</a:t>
            </a:r>
          </a:p>
          <a:p>
            <a:r>
              <a:rPr lang="en-US" sz="1400" dirty="0" smtClean="0">
                <a:latin typeface="Lucida Console" pitchFamily="49" charset="0"/>
              </a:rPr>
              <a:t>"</a:t>
            </a:r>
            <a:r>
              <a:rPr lang="en-US" sz="1400" dirty="0" err="1" smtClean="0">
                <a:latin typeface="Lucida Console" pitchFamily="49" charset="0"/>
              </a:rPr>
              <a:t>CustomVidProcHandler</a:t>
            </a:r>
            <a:r>
              <a:rPr lang="en-US" sz="1400" dirty="0" smtClean="0">
                <a:latin typeface="Lucida Console" pitchFamily="49" charset="0"/>
              </a:rPr>
              <a:t>"=</a:t>
            </a:r>
            <a:r>
              <a:rPr lang="en-US" sz="1400" dirty="0" err="1" smtClean="0">
                <a:latin typeface="Lucida Console" pitchFamily="49" charset="0"/>
              </a:rPr>
              <a:t>hex:XX,XX,XX,XX,XX,XX,XX,XX,XX,XX,XX,XX</a:t>
            </a:r>
            <a:endParaRPr lang="en-US" sz="1400" dirty="0" smtClean="0">
              <a:latin typeface="Lucida Console" pitchFamily="49" charset="0"/>
            </a:endParaRPr>
          </a:p>
          <a:p>
            <a:r>
              <a:rPr lang="en-US" sz="1400" dirty="0" smtClean="0">
                <a:latin typeface="Lucida Console" pitchFamily="49" charset="0"/>
              </a:rPr>
              <a:t> </a:t>
            </a:r>
          </a:p>
          <a:p>
            <a:endParaRPr lang="en-US" sz="1100" dirty="0" smtClean="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3410164"/>
          </a:xfrm>
        </p:spPr>
        <p:txBody>
          <a:bodyPr/>
          <a:lstStyle/>
          <a:p>
            <a:pPr marL="457200" indent="-457200"/>
            <a:r>
              <a:rPr lang="en-US" sz="3200" dirty="0" smtClean="0"/>
              <a:t>Make use of class driver with extensibility model instead of implementing your </a:t>
            </a:r>
            <a:br>
              <a:rPr lang="en-US" sz="3200" dirty="0" smtClean="0"/>
            </a:br>
            <a:r>
              <a:rPr lang="en-US" sz="3200" dirty="0" smtClean="0"/>
              <a:t>own driver</a:t>
            </a:r>
          </a:p>
          <a:p>
            <a:pPr marL="457200" indent="-457200"/>
            <a:r>
              <a:rPr lang="en-US" sz="3200" dirty="0" smtClean="0"/>
              <a:t>Even if you develop your own driver, make sure your device works well with the </a:t>
            </a:r>
            <a:br>
              <a:rPr lang="en-US" sz="3200" dirty="0" smtClean="0"/>
            </a:br>
            <a:r>
              <a:rPr lang="en-US" sz="3200" dirty="0" smtClean="0"/>
              <a:t>class driver</a:t>
            </a:r>
          </a:p>
          <a:p>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3176254"/>
          </a:xfrm>
        </p:spPr>
        <p:txBody>
          <a:bodyPr/>
          <a:lstStyle/>
          <a:p>
            <a:pPr marL="457200" indent="-457200"/>
            <a:r>
              <a:rPr lang="en-US" sz="3200" dirty="0" smtClean="0"/>
              <a:t>Windows 7 support for Advanced Video Codec High Definition (AVCHD) cameras</a:t>
            </a:r>
          </a:p>
          <a:p>
            <a:pPr marL="457200" indent="-457200"/>
            <a:r>
              <a:rPr lang="en-US" sz="3200" dirty="0" smtClean="0"/>
              <a:t>Windows support for Universal Video Class (UVC) version 1.1 </a:t>
            </a:r>
          </a:p>
          <a:p>
            <a:pPr marL="457200" indent="-457200"/>
            <a:r>
              <a:rPr lang="en-US" sz="3200" dirty="0" smtClean="0"/>
              <a:t>New extensibility model video class driver</a:t>
            </a:r>
          </a:p>
          <a:p>
            <a:pPr marL="457200" indent="-457200"/>
            <a:r>
              <a:rPr lang="en-US" sz="3200" dirty="0" smtClean="0"/>
              <a:t>Media Foundation (MF) capture support</a:t>
            </a:r>
            <a:endParaRPr lang="en-US"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MF Capture Support</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z="4400" smtClean="0"/>
              <a:t>Media Foundation Capture Support</a:t>
            </a:r>
            <a:br>
              <a:rPr lang="en-US" sz="4400"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What is Media Foundation?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2588" y="1901825"/>
            <a:ext cx="8380412" cy="2369879"/>
          </a:xfrm>
        </p:spPr>
        <p:txBody>
          <a:bodyPr/>
          <a:lstStyle/>
          <a:p>
            <a:pPr marL="396875" indent="-396875"/>
            <a:r>
              <a:rPr lang="en-US" sz="2800" dirty="0" smtClean="0"/>
              <a:t>Microsoft </a:t>
            </a:r>
            <a:r>
              <a:rPr lang="en-US" sz="2800" b="1" dirty="0" smtClean="0"/>
              <a:t>Media Foundation</a:t>
            </a:r>
            <a:r>
              <a:rPr lang="en-US" sz="2800" dirty="0" smtClean="0"/>
              <a:t> (MF) is a </a:t>
            </a:r>
            <a:r>
              <a:rPr lang="en-US" sz="2800" dirty="0" smtClean="0">
                <a:solidFill>
                  <a:schemeClr val="tx1"/>
                </a:solidFill>
              </a:rPr>
              <a:t>multimedia framework</a:t>
            </a:r>
            <a:r>
              <a:rPr lang="en-US" sz="2800" dirty="0" smtClean="0">
                <a:solidFill>
                  <a:srgbClr val="FFC000"/>
                </a:solidFill>
              </a:rPr>
              <a:t> </a:t>
            </a:r>
            <a:r>
              <a:rPr lang="en-US" sz="2800" dirty="0" smtClean="0"/>
              <a:t>pipeline and infrastructure platform </a:t>
            </a:r>
          </a:p>
          <a:p>
            <a:pPr marL="396875" indent="-396875"/>
            <a:r>
              <a:rPr lang="en-US" sz="2800" dirty="0" smtClean="0"/>
              <a:t>It is the intended replacement for Microsoft </a:t>
            </a:r>
            <a:r>
              <a:rPr lang="en-US" sz="2800" dirty="0" smtClean="0">
                <a:solidFill>
                  <a:srgbClr val="FFC000"/>
                </a:solidFill>
              </a:rPr>
              <a:t>DirectShow, Windows Media SDK, DirectX Media Objects (DMOs) </a:t>
            </a:r>
            <a:r>
              <a:rPr lang="en-US" sz="2800" dirty="0" smtClean="0"/>
              <a:t>and all other legacy multimedia APIs</a:t>
            </a:r>
          </a:p>
          <a:p>
            <a:pPr marL="396875" indent="-396875"/>
            <a:r>
              <a:rPr lang="en-US" sz="2800" dirty="0" smtClean="0"/>
              <a:t>All of our future media platform investments will be on Media Foundation</a:t>
            </a:r>
            <a:endParaRPr lang="en-US" sz="2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07996"/>
          </a:xfrm>
        </p:spPr>
        <p:txBody>
          <a:bodyPr/>
          <a:lstStyle/>
          <a:p>
            <a:r>
              <a:rPr lang="en-US" sz="4400" dirty="0" smtClean="0"/>
              <a:t>Media Foundation Capture Support</a:t>
            </a:r>
            <a:br>
              <a:rPr lang="en-US" sz="4400" dirty="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What is new?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74650" y="1901825"/>
            <a:ext cx="8388350" cy="2667397"/>
          </a:xfrm>
        </p:spPr>
        <p:txBody>
          <a:bodyPr/>
          <a:lstStyle/>
          <a:p>
            <a:pPr marL="400050" indent="-400050"/>
            <a:r>
              <a:rPr lang="en-US" sz="2400" dirty="0" smtClean="0"/>
              <a:t>Media Foundation Capture Source</a:t>
            </a:r>
          </a:p>
          <a:p>
            <a:pPr marL="742950" lvl="1" indent="-422275"/>
            <a:r>
              <a:rPr lang="en-US" sz="2400" dirty="0" smtClean="0"/>
              <a:t>Enables capture in Media Foundation</a:t>
            </a:r>
          </a:p>
          <a:p>
            <a:pPr marL="400050" indent="-400050"/>
            <a:r>
              <a:rPr lang="en-US" sz="2400" dirty="0" smtClean="0"/>
              <a:t>Source Reader</a:t>
            </a:r>
          </a:p>
          <a:p>
            <a:pPr marL="742950" lvl="1" indent="-422275"/>
            <a:r>
              <a:rPr lang="en-US" sz="2400" dirty="0" smtClean="0"/>
              <a:t>Much simpler to code, no need for MF session, no real topology, no ‘render pins’</a:t>
            </a:r>
          </a:p>
          <a:p>
            <a:pPr marL="400050" indent="-400050"/>
            <a:r>
              <a:rPr lang="en-US" sz="2400" dirty="0" smtClean="0"/>
              <a:t>Simpler device enumeration</a:t>
            </a:r>
            <a:endParaRPr lang="en-US" sz="2400" dirty="0"/>
          </a:p>
        </p:txBody>
      </p:sp>
      <p:pic>
        <p:nvPicPr>
          <p:cNvPr id="6" name="Picture 3" descr="E:\DVD_ART34\Artwork_Imagery\Brand Photos\Scenarios\FY07 Brand - Education - learn school academic\student developer laptop working man.png"/>
          <p:cNvPicPr>
            <a:picLocks noChangeAspect="1" noChangeArrowheads="1"/>
          </p:cNvPicPr>
          <p:nvPr/>
        </p:nvPicPr>
        <p:blipFill>
          <a:blip r:embed="rId3"/>
          <a:srcRect/>
          <a:stretch>
            <a:fillRect/>
          </a:stretch>
        </p:blipFill>
        <p:spPr bwMode="auto">
          <a:xfrm>
            <a:off x="4981574" y="903061"/>
            <a:ext cx="3781425" cy="251536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07996"/>
          </a:xfrm>
        </p:spPr>
        <p:txBody>
          <a:bodyPr/>
          <a:lstStyle/>
          <a:p>
            <a:r>
              <a:rPr lang="en-US" sz="4400" dirty="0" smtClean="0"/>
              <a:t>Media Foundation Capture Support</a:t>
            </a:r>
            <a:br>
              <a:rPr lang="en-US" sz="4400"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Capture Support In Windows 7</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226"/>
          <p:cNvSpPr>
            <a:spLocks noChangeArrowheads="1"/>
          </p:cNvSpPr>
          <p:nvPr/>
        </p:nvSpPr>
        <p:spPr bwMode="auto">
          <a:xfrm>
            <a:off x="241072" y="5268692"/>
            <a:ext cx="7161213" cy="51482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 Stack</a:t>
            </a:r>
          </a:p>
        </p:txBody>
      </p:sp>
      <p:sp>
        <p:nvSpPr>
          <p:cNvPr id="5" name="Rectangle 227"/>
          <p:cNvSpPr>
            <a:spLocks noChangeArrowheads="1"/>
          </p:cNvSpPr>
          <p:nvPr/>
        </p:nvSpPr>
        <p:spPr bwMode="auto">
          <a:xfrm>
            <a:off x="3977197" y="4504682"/>
            <a:ext cx="3445592" cy="6967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UsbVideo.sys</a:t>
            </a:r>
          </a:p>
        </p:txBody>
      </p:sp>
      <p:sp>
        <p:nvSpPr>
          <p:cNvPr id="6" name="Rectangle 229"/>
          <p:cNvSpPr>
            <a:spLocks noChangeArrowheads="1"/>
          </p:cNvSpPr>
          <p:nvPr/>
        </p:nvSpPr>
        <p:spPr bwMode="grayWhite">
          <a:xfrm>
            <a:off x="217714" y="5867399"/>
            <a:ext cx="7195457" cy="4789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IHV Hardware</a:t>
            </a:r>
          </a:p>
        </p:txBody>
      </p:sp>
      <p:sp>
        <p:nvSpPr>
          <p:cNvPr id="7" name="AutoShape 230"/>
          <p:cNvSpPr>
            <a:spLocks noChangeArrowheads="1"/>
          </p:cNvSpPr>
          <p:nvPr/>
        </p:nvSpPr>
        <p:spPr bwMode="auto">
          <a:xfrm>
            <a:off x="250369" y="4505899"/>
            <a:ext cx="3664683" cy="693493"/>
          </a:xfrm>
          <a:prstGeom prst="plus">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Ks.sys</a:t>
            </a:r>
          </a:p>
        </p:txBody>
      </p:sp>
      <p:sp>
        <p:nvSpPr>
          <p:cNvPr id="8" name="Rectangle 233"/>
          <p:cNvSpPr>
            <a:spLocks noChangeArrowheads="1"/>
          </p:cNvSpPr>
          <p:nvPr/>
        </p:nvSpPr>
        <p:spPr bwMode="blackWhite">
          <a:xfrm>
            <a:off x="236538" y="1327381"/>
            <a:ext cx="7161212"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p>
        </p:txBody>
      </p:sp>
      <p:sp>
        <p:nvSpPr>
          <p:cNvPr id="17" name="Rectangle 16"/>
          <p:cNvSpPr/>
          <p:nvPr/>
        </p:nvSpPr>
        <p:spPr bwMode="auto">
          <a:xfrm>
            <a:off x="228600" y="2002969"/>
            <a:ext cx="7195458" cy="2438402"/>
          </a:xfrm>
          <a:prstGeom prst="rect">
            <a:avLst/>
          </a:prstGeom>
          <a:solidFill>
            <a:srgbClr val="00B0F0">
              <a:alpha val="74000"/>
            </a:srgb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MF PLATFORM</a:t>
            </a:r>
          </a:p>
        </p:txBody>
      </p:sp>
      <p:sp>
        <p:nvSpPr>
          <p:cNvPr id="18" name="Rectangle 232"/>
          <p:cNvSpPr>
            <a:spLocks noChangeArrowheads="1"/>
          </p:cNvSpPr>
          <p:nvPr/>
        </p:nvSpPr>
        <p:spPr bwMode="auto">
          <a:xfrm>
            <a:off x="430471" y="2394382"/>
            <a:ext cx="3449072" cy="18136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Source Reader(Video)</a:t>
            </a:r>
          </a:p>
        </p:txBody>
      </p:sp>
      <p:sp>
        <p:nvSpPr>
          <p:cNvPr id="26" name="Rectangle 232"/>
          <p:cNvSpPr>
            <a:spLocks noChangeArrowheads="1"/>
          </p:cNvSpPr>
          <p:nvPr/>
        </p:nvSpPr>
        <p:spPr bwMode="auto">
          <a:xfrm>
            <a:off x="512380" y="2840275"/>
            <a:ext cx="730494" cy="114579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Media Source</a:t>
            </a:r>
          </a:p>
        </p:txBody>
      </p:sp>
      <p:sp>
        <p:nvSpPr>
          <p:cNvPr id="28" name="Rectangle 232"/>
          <p:cNvSpPr>
            <a:spLocks noChangeArrowheads="1"/>
          </p:cNvSpPr>
          <p:nvPr/>
        </p:nvSpPr>
        <p:spPr bwMode="auto">
          <a:xfrm>
            <a:off x="5788241" y="2463395"/>
            <a:ext cx="1449597" cy="66198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Sink (EVR)</a:t>
            </a:r>
          </a:p>
        </p:txBody>
      </p:sp>
      <p:sp>
        <p:nvSpPr>
          <p:cNvPr id="31" name="Rectangle 232"/>
          <p:cNvSpPr>
            <a:spLocks noChangeArrowheads="1"/>
          </p:cNvSpPr>
          <p:nvPr/>
        </p:nvSpPr>
        <p:spPr bwMode="auto">
          <a:xfrm>
            <a:off x="2492395" y="3462292"/>
            <a:ext cx="1280597" cy="55041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CS Converter</a:t>
            </a:r>
          </a:p>
        </p:txBody>
      </p:sp>
      <p:sp>
        <p:nvSpPr>
          <p:cNvPr id="16" name="Rectangle 232"/>
          <p:cNvSpPr>
            <a:spLocks noChangeArrowheads="1"/>
          </p:cNvSpPr>
          <p:nvPr/>
        </p:nvSpPr>
        <p:spPr bwMode="auto">
          <a:xfrm>
            <a:off x="1362398" y="3471169"/>
            <a:ext cx="1034573" cy="52378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Decoder</a:t>
            </a:r>
          </a:p>
        </p:txBody>
      </p:sp>
      <p:sp>
        <p:nvSpPr>
          <p:cNvPr id="19" name="AutoShape 212"/>
          <p:cNvSpPr>
            <a:spLocks noChangeArrowheads="1"/>
          </p:cNvSpPr>
          <p:nvPr/>
        </p:nvSpPr>
        <p:spPr bwMode="auto">
          <a:xfrm>
            <a:off x="7543800" y="1266828"/>
            <a:ext cx="1295400" cy="1966230"/>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0" name="Rectangle 213"/>
          <p:cNvSpPr>
            <a:spLocks noChangeArrowheads="1"/>
          </p:cNvSpPr>
          <p:nvPr/>
        </p:nvSpPr>
        <p:spPr bwMode="blackWhite">
          <a:xfrm>
            <a:off x="7629527" y="2270125"/>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 name="Rectangle 215"/>
          <p:cNvSpPr>
            <a:spLocks noChangeArrowheads="1"/>
          </p:cNvSpPr>
          <p:nvPr/>
        </p:nvSpPr>
        <p:spPr bwMode="grayWhite">
          <a:xfrm>
            <a:off x="7629527" y="2746375"/>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Rectangle 216"/>
          <p:cNvSpPr>
            <a:spLocks noChangeArrowheads="1"/>
          </p:cNvSpPr>
          <p:nvPr/>
        </p:nvSpPr>
        <p:spPr bwMode="auto">
          <a:xfrm>
            <a:off x="7504113" y="1331915"/>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3" name="Rectangle 217"/>
          <p:cNvSpPr>
            <a:spLocks noChangeArrowheads="1"/>
          </p:cNvSpPr>
          <p:nvPr/>
        </p:nvSpPr>
        <p:spPr bwMode="auto">
          <a:xfrm>
            <a:off x="7891464" y="1787525"/>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4" name="Rectangle 218"/>
          <p:cNvSpPr>
            <a:spLocks noChangeArrowheads="1"/>
          </p:cNvSpPr>
          <p:nvPr/>
        </p:nvSpPr>
        <p:spPr bwMode="auto">
          <a:xfrm>
            <a:off x="7891464" y="2257425"/>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25" name="Rectangle 220"/>
          <p:cNvSpPr>
            <a:spLocks noChangeArrowheads="1"/>
          </p:cNvSpPr>
          <p:nvPr/>
        </p:nvSpPr>
        <p:spPr bwMode="auto">
          <a:xfrm>
            <a:off x="7891463" y="2724150"/>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32" name="Rectangle 235"/>
          <p:cNvSpPr>
            <a:spLocks noChangeArrowheads="1"/>
          </p:cNvSpPr>
          <p:nvPr/>
        </p:nvSpPr>
        <p:spPr bwMode="auto">
          <a:xfrm>
            <a:off x="76295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33" name="Straight Connector 32"/>
          <p:cNvCxnSpPr/>
          <p:nvPr/>
        </p:nvCxnSpPr>
        <p:spPr bwMode="auto">
          <a:xfrm flipV="1">
            <a:off x="0" y="4456638"/>
            <a:ext cx="9144000"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solidFill>
              <a:srgbClr val="FF0000"/>
            </a:solidFill>
            <a:prstDash val="solid"/>
            <a:round/>
            <a:headEnd type="none" w="med" len="med"/>
            <a:tailEnd type="none" w="med" len="med"/>
          </a:ln>
          <a:effectLst/>
        </p:spPr>
      </p:cxnSp>
      <p:sp>
        <p:nvSpPr>
          <p:cNvPr id="34" name="TextBox 33"/>
          <p:cNvSpPr txBox="1"/>
          <p:nvPr/>
        </p:nvSpPr>
        <p:spPr>
          <a:xfrm>
            <a:off x="7652552" y="4527659"/>
            <a:ext cx="1242874" cy="369332"/>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latin typeface="Trebuchet MS" pitchFamily="34" charset="0"/>
              </a:rPr>
              <a:t>Kernel</a:t>
            </a:r>
          </a:p>
        </p:txBody>
      </p:sp>
      <p:sp>
        <p:nvSpPr>
          <p:cNvPr id="35" name="TextBox 34"/>
          <p:cNvSpPr txBox="1"/>
          <p:nvPr/>
        </p:nvSpPr>
        <p:spPr>
          <a:xfrm>
            <a:off x="7645153" y="4085255"/>
            <a:ext cx="1242874" cy="369332"/>
          </a:xfrm>
          <a:prstGeom prst="rect">
            <a:avLst/>
          </a:prstGeom>
          <a:noFill/>
        </p:spPr>
        <p:txBody>
          <a:bodyPr wrap="square" rtlCol="0">
            <a:spAutoFit/>
          </a:bodyPr>
          <a:lstStyle/>
          <a:p>
            <a:r>
              <a:rPr lang="en-US" dirty="0" smtClean="0">
                <a:solidFill>
                  <a:schemeClr val="accent4">
                    <a:lumMod val="75000"/>
                  </a:schemeClr>
                </a:solidFill>
                <a:effectLst>
                  <a:outerShdw blurRad="38100" dist="38100" dir="2700000" algn="tl">
                    <a:srgbClr val="000000">
                      <a:alpha val="43137"/>
                    </a:srgbClr>
                  </a:outerShdw>
                </a:effectLst>
                <a:latin typeface="Trebuchet MS" pitchFamily="34" charset="0"/>
              </a:rPr>
              <a:t>User</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997196"/>
          </a:xfrm>
        </p:spPr>
        <p:txBody>
          <a:bodyPr/>
          <a:lstStyle/>
          <a:p>
            <a:r>
              <a:rPr lang="en-US" sz="4000" dirty="0" smtClean="0"/>
              <a:t>Media Foundation Capture Support</a:t>
            </a:r>
            <a:br>
              <a:rPr lang="en-US" sz="4000"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How to enumerate?</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4"/>
          <p:cNvSpPr>
            <a:spLocks noChangeArrowheads="1"/>
          </p:cNvSpPr>
          <p:nvPr/>
        </p:nvSpPr>
        <p:spPr bwMode="auto">
          <a:xfrm>
            <a:off x="627464" y="1358285"/>
            <a:ext cx="8125919" cy="496261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000" dirty="0" smtClean="0">
                <a:latin typeface="Lucida Console" pitchFamily="49" charset="0"/>
              </a:rPr>
              <a:t>HRESULT </a:t>
            </a:r>
            <a:r>
              <a:rPr lang="en-US" sz="1000" dirty="0" err="1" smtClean="0">
                <a:latin typeface="Lucida Console" pitchFamily="49" charset="0"/>
              </a:rPr>
              <a:t>CreateCaptureSource</a:t>
            </a:r>
            <a:r>
              <a:rPr lang="en-US" sz="1000" dirty="0" smtClean="0">
                <a:latin typeface="Lucida Console" pitchFamily="49" charset="0"/>
              </a:rPr>
              <a:t>( __out </a:t>
            </a:r>
            <a:r>
              <a:rPr lang="en-US" sz="1000" dirty="0" err="1" smtClean="0">
                <a:latin typeface="Lucida Console" pitchFamily="49" charset="0"/>
              </a:rPr>
              <a:t>IMFMediaSource</a:t>
            </a:r>
            <a:r>
              <a:rPr lang="en-US" sz="1000" dirty="0" smtClean="0">
                <a:latin typeface="Lucida Console" pitchFamily="49" charset="0"/>
              </a:rPr>
              <a:t> **</a:t>
            </a:r>
            <a:r>
              <a:rPr lang="en-US" sz="1000" dirty="0" err="1" smtClean="0">
                <a:latin typeface="Lucida Console" pitchFamily="49" charset="0"/>
              </a:rPr>
              <a:t>ppSource</a:t>
            </a:r>
            <a:r>
              <a:rPr lang="en-US" sz="1000" dirty="0" smtClean="0">
                <a:latin typeface="Lucida Console" pitchFamily="49" charset="0"/>
              </a:rPr>
              <a:t> )</a:t>
            </a:r>
          </a:p>
          <a:p>
            <a:r>
              <a:rPr lang="en-US" sz="1000" dirty="0" smtClean="0">
                <a:latin typeface="Lucida Console" pitchFamily="49" charset="0"/>
              </a:rPr>
              <a:t>{</a:t>
            </a:r>
          </a:p>
          <a:p>
            <a:r>
              <a:rPr lang="en-US" sz="1000" dirty="0" smtClean="0">
                <a:latin typeface="Lucida Console" pitchFamily="49" charset="0"/>
              </a:rPr>
              <a:t>    HRESULT hr = S_OK;</a:t>
            </a:r>
          </a:p>
          <a:p>
            <a:r>
              <a:rPr lang="en-US" sz="1000" dirty="0" smtClean="0">
                <a:latin typeface="Lucida Console" pitchFamily="49" charset="0"/>
              </a:rPr>
              <a:t>    </a:t>
            </a:r>
            <a:r>
              <a:rPr lang="en-US" sz="1000" dirty="0" err="1" smtClean="0">
                <a:latin typeface="Lucida Console" pitchFamily="49" charset="0"/>
              </a:rPr>
              <a:t>IMFAttributes</a:t>
            </a:r>
            <a:r>
              <a:rPr lang="en-US" sz="1000" dirty="0" smtClean="0">
                <a:latin typeface="Lucida Console" pitchFamily="49" charset="0"/>
              </a:rPr>
              <a:t>* </a:t>
            </a:r>
            <a:r>
              <a:rPr lang="en-US" sz="1000" dirty="0" err="1" smtClean="0">
                <a:latin typeface="Lucida Console" pitchFamily="49" charset="0"/>
              </a:rPr>
              <a:t>pAttributes</a:t>
            </a:r>
            <a:r>
              <a:rPr lang="en-US" sz="1000" dirty="0" smtClean="0">
                <a:latin typeface="Lucida Console" pitchFamily="49" charset="0"/>
              </a:rPr>
              <a:t> = NULL;</a:t>
            </a:r>
          </a:p>
          <a:p>
            <a:r>
              <a:rPr lang="en-US" sz="1000" dirty="0" smtClean="0">
                <a:latin typeface="Lucida Console" pitchFamily="49" charset="0"/>
              </a:rPr>
              <a:t>    </a:t>
            </a:r>
            <a:r>
              <a:rPr lang="en-US" sz="1000" dirty="0" err="1" smtClean="0">
                <a:latin typeface="Lucida Console" pitchFamily="49" charset="0"/>
              </a:rPr>
              <a:t>IMFActivate</a:t>
            </a:r>
            <a:r>
              <a:rPr lang="en-US" sz="1000" dirty="0" smtClean="0">
                <a:latin typeface="Lucida Console" pitchFamily="49" charset="0"/>
              </a:rPr>
              <a:t>** </a:t>
            </a:r>
            <a:r>
              <a:rPr lang="en-US" sz="1000" dirty="0" err="1" smtClean="0">
                <a:latin typeface="Lucida Console" pitchFamily="49" charset="0"/>
              </a:rPr>
              <a:t>ppSourceActivates</a:t>
            </a:r>
            <a:r>
              <a:rPr lang="en-US" sz="1000" dirty="0" smtClean="0">
                <a:latin typeface="Lucida Console" pitchFamily="49" charset="0"/>
              </a:rPr>
              <a:t> = NULL;</a:t>
            </a:r>
          </a:p>
          <a:p>
            <a:r>
              <a:rPr lang="en-US" sz="1000" dirty="0" smtClean="0">
                <a:latin typeface="Lucida Console" pitchFamily="49" charset="0"/>
              </a:rPr>
              <a:t>    UINT32 </a:t>
            </a:r>
            <a:r>
              <a:rPr lang="en-US" sz="1000" dirty="0" err="1" smtClean="0">
                <a:latin typeface="Lucida Console" pitchFamily="49" charset="0"/>
              </a:rPr>
              <a:t>cSourceActivates</a:t>
            </a:r>
            <a:r>
              <a:rPr lang="en-US" sz="1000" dirty="0" smtClean="0">
                <a:latin typeface="Lucida Console" pitchFamily="49" charset="0"/>
              </a:rPr>
              <a:t> = 0;</a:t>
            </a:r>
          </a:p>
          <a:p>
            <a:r>
              <a:rPr lang="en-US" sz="1000" dirty="0" smtClean="0">
                <a:latin typeface="Lucida Console" pitchFamily="49" charset="0"/>
              </a:rPr>
              <a:t> </a:t>
            </a:r>
          </a:p>
          <a:p>
            <a:r>
              <a:rPr lang="en-US" sz="1000" dirty="0" smtClean="0">
                <a:latin typeface="Lucida Console" pitchFamily="49" charset="0"/>
              </a:rPr>
              <a:t>    // Create attributes used to control the enumeration</a:t>
            </a:r>
          </a:p>
          <a:p>
            <a:r>
              <a:rPr lang="en-US" sz="1000" dirty="0" smtClean="0">
                <a:latin typeface="Lucida Console" pitchFamily="49" charset="0"/>
              </a:rPr>
              <a:t>    CHECK_HR( hr = </a:t>
            </a:r>
            <a:r>
              <a:rPr lang="en-US" sz="1000" dirty="0" err="1" smtClean="0">
                <a:latin typeface="Lucida Console" pitchFamily="49" charset="0"/>
              </a:rPr>
              <a:t>MFCreateAttributes</a:t>
            </a:r>
            <a:r>
              <a:rPr lang="en-US" sz="1000" dirty="0" smtClean="0">
                <a:latin typeface="Lucida Console" pitchFamily="49" charset="0"/>
              </a:rPr>
              <a:t>( &amp;</a:t>
            </a:r>
            <a:r>
              <a:rPr lang="en-US" sz="1000" dirty="0" err="1" smtClean="0">
                <a:latin typeface="Lucida Console" pitchFamily="49" charset="0"/>
              </a:rPr>
              <a:t>pAttributes</a:t>
            </a:r>
            <a:r>
              <a:rPr lang="en-US" sz="1000" dirty="0" smtClean="0">
                <a:latin typeface="Lucida Console" pitchFamily="49" charset="0"/>
              </a:rPr>
              <a:t>, 10 ) );</a:t>
            </a:r>
          </a:p>
          <a:p>
            <a:r>
              <a:rPr lang="en-US" sz="1000" dirty="0" smtClean="0">
                <a:latin typeface="Lucida Console" pitchFamily="49" charset="0"/>
              </a:rPr>
              <a:t>    CHECK_HR( hr = </a:t>
            </a:r>
            <a:r>
              <a:rPr lang="en-US" sz="1000" dirty="0" err="1" smtClean="0">
                <a:latin typeface="Lucida Console" pitchFamily="49" charset="0"/>
              </a:rPr>
              <a:t>pAttributes</a:t>
            </a:r>
            <a:r>
              <a:rPr lang="en-US" sz="1000" dirty="0" smtClean="0">
                <a:latin typeface="Lucida Console" pitchFamily="49" charset="0"/>
              </a:rPr>
              <a:t>-&gt;</a:t>
            </a:r>
            <a:r>
              <a:rPr lang="en-US" sz="1000" dirty="0" err="1" smtClean="0">
                <a:latin typeface="Lucida Console" pitchFamily="49" charset="0"/>
              </a:rPr>
              <a:t>SetGUID</a:t>
            </a:r>
            <a:r>
              <a:rPr lang="en-US" sz="1000" dirty="0" smtClean="0">
                <a:latin typeface="Lucida Console" pitchFamily="49" charset="0"/>
              </a:rPr>
              <a:t>( MF_DEVSOURCE_ATTRIBUTE_SOURCE_TYPE,    MF_DEVSOURCE_ATTRIBUTE_SOURCE_TYPE_VIDCAP_GUID ) );</a:t>
            </a:r>
          </a:p>
          <a:p>
            <a:r>
              <a:rPr lang="en-US" sz="1000" dirty="0" smtClean="0">
                <a:latin typeface="Lucida Console" pitchFamily="49" charset="0"/>
              </a:rPr>
              <a:t> </a:t>
            </a:r>
          </a:p>
          <a:p>
            <a:r>
              <a:rPr lang="en-US" sz="1000" dirty="0" smtClean="0">
                <a:latin typeface="Lucida Console" pitchFamily="49" charset="0"/>
              </a:rPr>
              <a:t>    // Enumerate capture sources</a:t>
            </a:r>
          </a:p>
          <a:p>
            <a:r>
              <a:rPr lang="en-US" sz="1000" dirty="0" smtClean="0">
                <a:latin typeface="Lucida Console" pitchFamily="49" charset="0"/>
              </a:rPr>
              <a:t>    CHECK_HR( hr = </a:t>
            </a:r>
            <a:r>
              <a:rPr lang="en-US" sz="1000" dirty="0" err="1" smtClean="0">
                <a:latin typeface="Lucida Console" pitchFamily="49" charset="0"/>
              </a:rPr>
              <a:t>MFEnumDeviceSources</a:t>
            </a:r>
            <a:r>
              <a:rPr lang="en-US" sz="1000" dirty="0" smtClean="0">
                <a:latin typeface="Lucida Console" pitchFamily="49" charset="0"/>
              </a:rPr>
              <a:t>( </a:t>
            </a:r>
            <a:r>
              <a:rPr lang="en-US" sz="1000" dirty="0" err="1" smtClean="0">
                <a:latin typeface="Lucida Console" pitchFamily="49" charset="0"/>
              </a:rPr>
              <a:t>pAttributes</a:t>
            </a:r>
            <a:r>
              <a:rPr lang="en-US" sz="1000" dirty="0" smtClean="0">
                <a:latin typeface="Lucida Console" pitchFamily="49" charset="0"/>
              </a:rPr>
              <a:t>, &amp;</a:t>
            </a:r>
            <a:r>
              <a:rPr lang="en-US" sz="1000" dirty="0" err="1" smtClean="0">
                <a:latin typeface="Lucida Console" pitchFamily="49" charset="0"/>
              </a:rPr>
              <a:t>ppSourceActivates</a:t>
            </a:r>
            <a:r>
              <a:rPr lang="en-US" sz="1000" dirty="0" smtClean="0">
                <a:latin typeface="Lucida Console" pitchFamily="49" charset="0"/>
              </a:rPr>
              <a:t>, &amp;</a:t>
            </a:r>
            <a:r>
              <a:rPr lang="en-US" sz="1000" dirty="0" err="1" smtClean="0">
                <a:latin typeface="Lucida Console" pitchFamily="49" charset="0"/>
              </a:rPr>
              <a:t>cSourceActivates</a:t>
            </a:r>
            <a:r>
              <a:rPr lang="en-US" sz="1000" dirty="0" smtClean="0">
                <a:latin typeface="Lucida Console" pitchFamily="49" charset="0"/>
              </a:rPr>
              <a:t> ) );</a:t>
            </a:r>
          </a:p>
          <a:p>
            <a:r>
              <a:rPr lang="en-US" sz="1000" dirty="0" smtClean="0">
                <a:latin typeface="Lucida Console" pitchFamily="49" charset="0"/>
              </a:rPr>
              <a:t> </a:t>
            </a:r>
          </a:p>
          <a:p>
            <a:r>
              <a:rPr lang="en-US" sz="1000" dirty="0" smtClean="0">
                <a:latin typeface="Lucida Console" pitchFamily="49" charset="0"/>
              </a:rPr>
              <a:t>    // Create capture source (take the first one we enumerated)</a:t>
            </a:r>
          </a:p>
          <a:p>
            <a:r>
              <a:rPr lang="en-US" sz="1000" dirty="0" smtClean="0">
                <a:latin typeface="Lucida Console" pitchFamily="49" charset="0"/>
              </a:rPr>
              <a:t>    CHECK_HR( hr = </a:t>
            </a:r>
            <a:r>
              <a:rPr lang="en-US" sz="1000" dirty="0" err="1" smtClean="0">
                <a:latin typeface="Lucida Console" pitchFamily="49" charset="0"/>
              </a:rPr>
              <a:t>ppSourceActivates</a:t>
            </a:r>
            <a:r>
              <a:rPr lang="en-US" sz="1000" dirty="0" smtClean="0">
                <a:latin typeface="Lucida Console" pitchFamily="49" charset="0"/>
              </a:rPr>
              <a:t>[0]-&gt;</a:t>
            </a:r>
            <a:r>
              <a:rPr lang="en-US" sz="1000" dirty="0" err="1" smtClean="0">
                <a:latin typeface="Lucida Console" pitchFamily="49" charset="0"/>
              </a:rPr>
              <a:t>ActivateObject</a:t>
            </a:r>
            <a:r>
              <a:rPr lang="en-US" sz="1000" dirty="0" smtClean="0">
                <a:latin typeface="Lucida Console" pitchFamily="49" charset="0"/>
              </a:rPr>
              <a:t>( </a:t>
            </a:r>
            <a:r>
              <a:rPr lang="en-US" sz="1000" dirty="0" err="1" smtClean="0">
                <a:latin typeface="Lucida Console" pitchFamily="49" charset="0"/>
              </a:rPr>
              <a:t>IID_IMFMediaSource</a:t>
            </a:r>
            <a:r>
              <a:rPr lang="en-US" sz="1000" dirty="0" smtClean="0">
                <a:latin typeface="Lucida Console" pitchFamily="49" charset="0"/>
              </a:rPr>
              <a:t>, (void**)</a:t>
            </a:r>
            <a:r>
              <a:rPr lang="en-US" sz="1000" dirty="0" err="1" smtClean="0">
                <a:latin typeface="Lucida Console" pitchFamily="49" charset="0"/>
              </a:rPr>
              <a:t>ppSource</a:t>
            </a:r>
            <a:r>
              <a:rPr lang="en-US" sz="1000" dirty="0" smtClean="0">
                <a:latin typeface="Lucida Console" pitchFamily="49" charset="0"/>
              </a:rPr>
              <a:t> ) );</a:t>
            </a:r>
          </a:p>
          <a:p>
            <a:r>
              <a:rPr lang="en-US" sz="1000" dirty="0" smtClean="0">
                <a:latin typeface="Lucida Console" pitchFamily="49" charset="0"/>
              </a:rPr>
              <a:t> </a:t>
            </a:r>
          </a:p>
          <a:p>
            <a:r>
              <a:rPr lang="en-US" sz="1000" dirty="0" smtClean="0">
                <a:latin typeface="Lucida Console" pitchFamily="49" charset="0"/>
              </a:rPr>
              <a:t>done:</a:t>
            </a:r>
          </a:p>
          <a:p>
            <a:r>
              <a:rPr lang="en-US" sz="1000" dirty="0" smtClean="0">
                <a:latin typeface="Lucida Console" pitchFamily="49" charset="0"/>
              </a:rPr>
              <a:t> </a:t>
            </a:r>
          </a:p>
          <a:p>
            <a:r>
              <a:rPr lang="en-US" sz="1000" dirty="0" smtClean="0">
                <a:latin typeface="Lucida Console" pitchFamily="49" charset="0"/>
              </a:rPr>
              <a:t>    // Cleanup</a:t>
            </a:r>
          </a:p>
          <a:p>
            <a:r>
              <a:rPr lang="en-US" sz="1000" dirty="0" smtClean="0">
                <a:latin typeface="Lucida Console" pitchFamily="49" charset="0"/>
              </a:rPr>
              <a:t>    SAFE_RELEASE( </a:t>
            </a:r>
            <a:r>
              <a:rPr lang="en-US" sz="1000" dirty="0" err="1" smtClean="0">
                <a:latin typeface="Lucida Console" pitchFamily="49" charset="0"/>
              </a:rPr>
              <a:t>pAttributes</a:t>
            </a:r>
            <a:r>
              <a:rPr lang="en-US" sz="1000" dirty="0" smtClean="0">
                <a:latin typeface="Lucida Console" pitchFamily="49" charset="0"/>
              </a:rPr>
              <a:t> );</a:t>
            </a:r>
          </a:p>
          <a:p>
            <a:r>
              <a:rPr lang="en-US" sz="1000" dirty="0" smtClean="0">
                <a:latin typeface="Lucida Console" pitchFamily="49" charset="0"/>
              </a:rPr>
              <a:t> </a:t>
            </a:r>
          </a:p>
          <a:p>
            <a:r>
              <a:rPr lang="en-US" sz="1000" dirty="0" smtClean="0">
                <a:latin typeface="Lucida Console" pitchFamily="49" charset="0"/>
              </a:rPr>
              <a:t>    for (DWORD </a:t>
            </a:r>
            <a:r>
              <a:rPr lang="en-US" sz="1000" dirty="0" err="1" smtClean="0">
                <a:latin typeface="Lucida Console" pitchFamily="49" charset="0"/>
              </a:rPr>
              <a:t>i</a:t>
            </a:r>
            <a:r>
              <a:rPr lang="en-US" sz="1000" dirty="0" smtClean="0">
                <a:latin typeface="Lucida Console" pitchFamily="49" charset="0"/>
              </a:rPr>
              <a:t> = 0; </a:t>
            </a:r>
            <a:r>
              <a:rPr lang="en-US" sz="1000" dirty="0" err="1" smtClean="0">
                <a:latin typeface="Lucida Console" pitchFamily="49" charset="0"/>
              </a:rPr>
              <a:t>i</a:t>
            </a:r>
            <a:r>
              <a:rPr lang="en-US" sz="1000" dirty="0" smtClean="0">
                <a:latin typeface="Lucida Console" pitchFamily="49" charset="0"/>
              </a:rPr>
              <a:t> &lt; </a:t>
            </a:r>
            <a:r>
              <a:rPr lang="en-US" sz="1000" dirty="0" err="1" smtClean="0">
                <a:latin typeface="Lucida Console" pitchFamily="49" charset="0"/>
              </a:rPr>
              <a:t>cSourceActivates</a:t>
            </a:r>
            <a:r>
              <a:rPr lang="en-US" sz="1000" dirty="0" smtClean="0">
                <a:latin typeface="Lucida Console" pitchFamily="49" charset="0"/>
              </a:rPr>
              <a:t>; </a:t>
            </a:r>
            <a:r>
              <a:rPr lang="en-US" sz="1000" dirty="0" err="1" smtClean="0">
                <a:latin typeface="Lucida Console" pitchFamily="49" charset="0"/>
              </a:rPr>
              <a:t>i</a:t>
            </a:r>
            <a:r>
              <a:rPr lang="en-US" sz="1000" dirty="0" smtClean="0">
                <a:latin typeface="Lucida Console" pitchFamily="49" charset="0"/>
              </a:rPr>
              <a:t>++)</a:t>
            </a:r>
          </a:p>
          <a:p>
            <a:r>
              <a:rPr lang="en-US" sz="1000" dirty="0" smtClean="0">
                <a:latin typeface="Lucida Console" pitchFamily="49" charset="0"/>
              </a:rPr>
              <a:t>    {</a:t>
            </a:r>
          </a:p>
          <a:p>
            <a:r>
              <a:rPr lang="en-US" sz="1000" dirty="0" smtClean="0">
                <a:latin typeface="Lucida Console" pitchFamily="49" charset="0"/>
              </a:rPr>
              <a:t>        SAFE_RELEASE( </a:t>
            </a:r>
            <a:r>
              <a:rPr lang="en-US" sz="1000" dirty="0" err="1" smtClean="0">
                <a:latin typeface="Lucida Console" pitchFamily="49" charset="0"/>
              </a:rPr>
              <a:t>ppSourceActivates</a:t>
            </a:r>
            <a:r>
              <a:rPr lang="en-US" sz="1000" dirty="0" smtClean="0">
                <a:latin typeface="Lucida Console" pitchFamily="49" charset="0"/>
              </a:rPr>
              <a:t>[</a:t>
            </a:r>
            <a:r>
              <a:rPr lang="en-US" sz="1000" dirty="0" err="1" smtClean="0">
                <a:latin typeface="Lucida Console" pitchFamily="49" charset="0"/>
              </a:rPr>
              <a:t>i</a:t>
            </a:r>
            <a:r>
              <a:rPr lang="en-US" sz="1000" dirty="0" smtClean="0">
                <a:latin typeface="Lucida Console" pitchFamily="49" charset="0"/>
              </a:rPr>
              <a:t>] );</a:t>
            </a:r>
          </a:p>
          <a:p>
            <a:r>
              <a:rPr lang="en-US" sz="1000" dirty="0" smtClean="0">
                <a:latin typeface="Lucida Console" pitchFamily="49" charset="0"/>
              </a:rPr>
              <a:t>    }</a:t>
            </a:r>
          </a:p>
          <a:p>
            <a:r>
              <a:rPr lang="en-US" sz="1000" dirty="0" smtClean="0">
                <a:latin typeface="Lucida Console" pitchFamily="49" charset="0"/>
              </a:rPr>
              <a:t>    </a:t>
            </a:r>
            <a:r>
              <a:rPr lang="en-US" sz="1000" dirty="0" err="1" smtClean="0">
                <a:latin typeface="Lucida Console" pitchFamily="49" charset="0"/>
              </a:rPr>
              <a:t>CoTaskMemFree</a:t>
            </a:r>
            <a:r>
              <a:rPr lang="en-US" sz="1000" dirty="0" smtClean="0">
                <a:latin typeface="Lucida Console" pitchFamily="49" charset="0"/>
              </a:rPr>
              <a:t>( </a:t>
            </a:r>
            <a:r>
              <a:rPr lang="en-US" sz="1000" dirty="0" err="1" smtClean="0">
                <a:latin typeface="Lucida Console" pitchFamily="49" charset="0"/>
              </a:rPr>
              <a:t>ppSourceActivates</a:t>
            </a:r>
            <a:r>
              <a:rPr lang="en-US" sz="1000" dirty="0" smtClean="0">
                <a:latin typeface="Lucida Console" pitchFamily="49" charset="0"/>
              </a:rPr>
              <a:t> );</a:t>
            </a:r>
          </a:p>
          <a:p>
            <a:r>
              <a:rPr lang="en-US" sz="1000" dirty="0" smtClean="0">
                <a:latin typeface="Lucida Console" pitchFamily="49" charset="0"/>
              </a:rPr>
              <a:t> </a:t>
            </a:r>
          </a:p>
          <a:p>
            <a:r>
              <a:rPr lang="en-US" sz="1000" dirty="0" smtClean="0">
                <a:latin typeface="Lucida Console" pitchFamily="49" charset="0"/>
              </a:rPr>
              <a:t>    return hr;</a:t>
            </a:r>
          </a:p>
          <a:p>
            <a:r>
              <a:rPr lang="en-US" sz="1000" dirty="0" smtClean="0">
                <a:latin typeface="Lucida Console" pitchFamily="49" charset="0"/>
              </a:rPr>
              <a:t>}</a:t>
            </a:r>
          </a:p>
          <a:p>
            <a:endParaRPr lang="en-US" sz="10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997196"/>
          </a:xfrm>
        </p:spPr>
        <p:txBody>
          <a:bodyPr/>
          <a:lstStyle/>
          <a:p>
            <a:r>
              <a:rPr lang="en-US" sz="4000" dirty="0" smtClean="0"/>
              <a:t>Media Foundation Capture Support</a:t>
            </a:r>
            <a:br>
              <a:rPr lang="en-US" sz="4000"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How to use the source reader?</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4"/>
          <p:cNvSpPr>
            <a:spLocks noChangeArrowheads="1"/>
          </p:cNvSpPr>
          <p:nvPr/>
        </p:nvSpPr>
        <p:spPr bwMode="auto">
          <a:xfrm>
            <a:off x="662975" y="1748901"/>
            <a:ext cx="7291417" cy="421689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000" dirty="0" smtClean="0">
                <a:latin typeface="Lucida Console" pitchFamily="49" charset="0"/>
              </a:rPr>
              <a:t>HRESULT </a:t>
            </a:r>
            <a:r>
              <a:rPr lang="en-US" sz="1000" dirty="0" err="1" smtClean="0">
                <a:latin typeface="Lucida Console" pitchFamily="49" charset="0"/>
              </a:rPr>
              <a:t>CreateSourceReader</a:t>
            </a:r>
            <a:r>
              <a:rPr lang="en-US" sz="1000" dirty="0" smtClean="0">
                <a:latin typeface="Lucida Console" pitchFamily="49" charset="0"/>
              </a:rPr>
              <a:t>( __in </a:t>
            </a:r>
            <a:r>
              <a:rPr lang="en-US" sz="1000" dirty="0" err="1" smtClean="0">
                <a:latin typeface="Lucida Console" pitchFamily="49" charset="0"/>
              </a:rPr>
              <a:t>IMFMediaSource</a:t>
            </a:r>
            <a:r>
              <a:rPr lang="en-US" sz="1000" dirty="0" smtClean="0">
                <a:latin typeface="Lucida Console" pitchFamily="49" charset="0"/>
              </a:rPr>
              <a:t>* </a:t>
            </a:r>
            <a:r>
              <a:rPr lang="en-US" sz="1000" dirty="0" err="1" smtClean="0">
                <a:latin typeface="Lucida Console" pitchFamily="49" charset="0"/>
              </a:rPr>
              <a:t>pSource</a:t>
            </a:r>
            <a:r>
              <a:rPr lang="en-US" sz="1000" dirty="0" smtClean="0">
                <a:latin typeface="Lucida Console" pitchFamily="49" charset="0"/>
              </a:rPr>
              <a:t>, __out </a:t>
            </a:r>
            <a:r>
              <a:rPr lang="en-US" sz="1000" dirty="0" err="1" smtClean="0">
                <a:latin typeface="Lucida Console" pitchFamily="49" charset="0"/>
              </a:rPr>
              <a:t>IMFSourceReader</a:t>
            </a:r>
            <a:r>
              <a:rPr lang="en-US" sz="1000" dirty="0" smtClean="0">
                <a:latin typeface="Lucida Console" pitchFamily="49" charset="0"/>
              </a:rPr>
              <a:t> **</a:t>
            </a:r>
            <a:r>
              <a:rPr lang="en-US" sz="1000" dirty="0" err="1" smtClean="0">
                <a:latin typeface="Lucida Console" pitchFamily="49" charset="0"/>
              </a:rPr>
              <a:t>ppReader</a:t>
            </a:r>
            <a:r>
              <a:rPr lang="en-US" sz="1000" dirty="0" smtClean="0">
                <a:latin typeface="Lucida Console" pitchFamily="49" charset="0"/>
              </a:rPr>
              <a:t> )</a:t>
            </a:r>
          </a:p>
          <a:p>
            <a:r>
              <a:rPr lang="en-US" sz="1000" dirty="0" smtClean="0">
                <a:latin typeface="Lucida Console" pitchFamily="49" charset="0"/>
              </a:rPr>
              <a:t>{</a:t>
            </a:r>
          </a:p>
          <a:p>
            <a:r>
              <a:rPr lang="en-US" sz="1000" dirty="0" smtClean="0">
                <a:latin typeface="Lucida Console" pitchFamily="49" charset="0"/>
              </a:rPr>
              <a:t>    HRESULT hr = S_OK;</a:t>
            </a:r>
          </a:p>
          <a:p>
            <a:r>
              <a:rPr lang="en-US" sz="1000" dirty="0" smtClean="0">
                <a:latin typeface="Lucida Console" pitchFamily="49" charset="0"/>
              </a:rPr>
              <a:t>    </a:t>
            </a:r>
            <a:r>
              <a:rPr lang="en-US" sz="1000" dirty="0" err="1" smtClean="0">
                <a:latin typeface="Lucida Console" pitchFamily="49" charset="0"/>
              </a:rPr>
              <a:t>IMFMediaType</a:t>
            </a:r>
            <a:r>
              <a:rPr lang="en-US" sz="1000" dirty="0" smtClean="0">
                <a:latin typeface="Lucida Console" pitchFamily="49" charset="0"/>
              </a:rPr>
              <a:t>* </a:t>
            </a:r>
            <a:r>
              <a:rPr lang="en-US" sz="1000" dirty="0" err="1" smtClean="0">
                <a:latin typeface="Lucida Console" pitchFamily="49" charset="0"/>
              </a:rPr>
              <a:t>pUncompressedType</a:t>
            </a:r>
            <a:r>
              <a:rPr lang="en-US" sz="1000" dirty="0" smtClean="0">
                <a:latin typeface="Lucida Console" pitchFamily="49" charset="0"/>
              </a:rPr>
              <a:t> = NULL;</a:t>
            </a:r>
          </a:p>
          <a:p>
            <a:r>
              <a:rPr lang="en-US" sz="1000" dirty="0" smtClean="0">
                <a:latin typeface="Lucida Console" pitchFamily="49" charset="0"/>
              </a:rPr>
              <a:t> </a:t>
            </a:r>
          </a:p>
          <a:p>
            <a:r>
              <a:rPr lang="en-US" sz="1000" dirty="0" smtClean="0">
                <a:latin typeface="Lucida Console" pitchFamily="49" charset="0"/>
              </a:rPr>
              <a:t>    // Create source reader from the capture source</a:t>
            </a:r>
          </a:p>
          <a:p>
            <a:r>
              <a:rPr lang="en-US" sz="1000" dirty="0" smtClean="0">
                <a:latin typeface="Lucida Console" pitchFamily="49" charset="0"/>
              </a:rPr>
              <a:t>    CHECK_HR( hr = </a:t>
            </a:r>
            <a:r>
              <a:rPr lang="en-US" sz="1000" dirty="0" err="1" smtClean="0">
                <a:latin typeface="Lucida Console" pitchFamily="49" charset="0"/>
              </a:rPr>
              <a:t>MFCreateSourceReaderFromMediaSource</a:t>
            </a:r>
            <a:r>
              <a:rPr lang="en-US" sz="1000" dirty="0" smtClean="0">
                <a:latin typeface="Lucida Console" pitchFamily="49" charset="0"/>
              </a:rPr>
              <a:t>( </a:t>
            </a:r>
            <a:r>
              <a:rPr lang="en-US" sz="1000" dirty="0" err="1" smtClean="0">
                <a:latin typeface="Lucida Console" pitchFamily="49" charset="0"/>
              </a:rPr>
              <a:t>pSource</a:t>
            </a:r>
            <a:r>
              <a:rPr lang="en-US" sz="1000" dirty="0" smtClean="0">
                <a:latin typeface="Lucida Console" pitchFamily="49" charset="0"/>
              </a:rPr>
              <a:t>, NULL, </a:t>
            </a:r>
            <a:r>
              <a:rPr lang="en-US" sz="1000" dirty="0" err="1" smtClean="0">
                <a:latin typeface="Lucida Console" pitchFamily="49" charset="0"/>
              </a:rPr>
              <a:t>ppReader</a:t>
            </a:r>
            <a:r>
              <a:rPr lang="en-US" sz="1000" dirty="0" smtClean="0">
                <a:latin typeface="Lucida Console" pitchFamily="49" charset="0"/>
              </a:rPr>
              <a:t> ) );</a:t>
            </a:r>
          </a:p>
          <a:p>
            <a:r>
              <a:rPr lang="en-US" sz="1000" dirty="0" smtClean="0">
                <a:latin typeface="Lucida Console" pitchFamily="49" charset="0"/>
              </a:rPr>
              <a:t>    </a:t>
            </a:r>
          </a:p>
          <a:p>
            <a:r>
              <a:rPr lang="en-US" sz="1000" dirty="0" smtClean="0">
                <a:latin typeface="Lucida Console" pitchFamily="49" charset="0"/>
              </a:rPr>
              <a:t>    // Configure the source reader to output uncompressed RGB32 samples</a:t>
            </a:r>
          </a:p>
          <a:p>
            <a:r>
              <a:rPr lang="en-US" sz="1000" dirty="0" smtClean="0">
                <a:latin typeface="Lucida Console" pitchFamily="49" charset="0"/>
              </a:rPr>
              <a:t>    CHECK_HR( hr = </a:t>
            </a:r>
            <a:r>
              <a:rPr lang="en-US" sz="1000" dirty="0" err="1" smtClean="0">
                <a:latin typeface="Lucida Console" pitchFamily="49" charset="0"/>
              </a:rPr>
              <a:t>MFCreateMediaType</a:t>
            </a:r>
            <a:r>
              <a:rPr lang="en-US" sz="1000" dirty="0" smtClean="0">
                <a:latin typeface="Lucida Console" pitchFamily="49" charset="0"/>
              </a:rPr>
              <a:t>( &amp;</a:t>
            </a:r>
            <a:r>
              <a:rPr lang="en-US" sz="1000" dirty="0" err="1" smtClean="0">
                <a:latin typeface="Lucida Console" pitchFamily="49" charset="0"/>
              </a:rPr>
              <a:t>pUncompressedType</a:t>
            </a:r>
            <a:r>
              <a:rPr lang="en-US" sz="1000" dirty="0" smtClean="0">
                <a:latin typeface="Lucida Console" pitchFamily="49" charset="0"/>
              </a:rPr>
              <a:t> ) );</a:t>
            </a:r>
          </a:p>
          <a:p>
            <a:r>
              <a:rPr lang="en-US" sz="1000" dirty="0" smtClean="0">
                <a:latin typeface="Lucida Console" pitchFamily="49" charset="0"/>
              </a:rPr>
              <a:t>    CHECK_HR( hr = </a:t>
            </a:r>
            <a:r>
              <a:rPr lang="en-US" sz="1000" dirty="0" err="1" smtClean="0">
                <a:latin typeface="Lucida Console" pitchFamily="49" charset="0"/>
              </a:rPr>
              <a:t>pUncompressedType</a:t>
            </a:r>
            <a:r>
              <a:rPr lang="en-US" sz="1000" dirty="0" smtClean="0">
                <a:latin typeface="Lucida Console" pitchFamily="49" charset="0"/>
              </a:rPr>
              <a:t>-&gt;</a:t>
            </a:r>
            <a:r>
              <a:rPr lang="en-US" sz="1000" dirty="0" err="1" smtClean="0">
                <a:latin typeface="Lucida Console" pitchFamily="49" charset="0"/>
              </a:rPr>
              <a:t>SetGUID</a:t>
            </a:r>
            <a:r>
              <a:rPr lang="en-US" sz="1000" dirty="0" smtClean="0">
                <a:latin typeface="Lucida Console" pitchFamily="49" charset="0"/>
              </a:rPr>
              <a:t>( MF_MT_MAJOR_TYPE, </a:t>
            </a:r>
            <a:r>
              <a:rPr lang="en-US" sz="1000" dirty="0" err="1" smtClean="0">
                <a:latin typeface="Lucida Console" pitchFamily="49" charset="0"/>
              </a:rPr>
              <a:t>MFMediaType_Video</a:t>
            </a:r>
            <a:r>
              <a:rPr lang="en-US" sz="1000" dirty="0" smtClean="0">
                <a:latin typeface="Lucida Console" pitchFamily="49" charset="0"/>
              </a:rPr>
              <a:t> ) );</a:t>
            </a:r>
          </a:p>
          <a:p>
            <a:r>
              <a:rPr lang="en-US" sz="1000" dirty="0" smtClean="0">
                <a:latin typeface="Lucida Console" pitchFamily="49" charset="0"/>
              </a:rPr>
              <a:t>    CHECK_HR( hr = </a:t>
            </a:r>
            <a:r>
              <a:rPr lang="en-US" sz="1000" dirty="0" err="1" smtClean="0">
                <a:latin typeface="Lucida Console" pitchFamily="49" charset="0"/>
              </a:rPr>
              <a:t>pUncompressedType</a:t>
            </a:r>
            <a:r>
              <a:rPr lang="en-US" sz="1000" dirty="0" smtClean="0">
                <a:latin typeface="Lucida Console" pitchFamily="49" charset="0"/>
              </a:rPr>
              <a:t>-&gt;</a:t>
            </a:r>
            <a:r>
              <a:rPr lang="en-US" sz="1000" dirty="0" err="1" smtClean="0">
                <a:latin typeface="Lucida Console" pitchFamily="49" charset="0"/>
              </a:rPr>
              <a:t>SetGUID</a:t>
            </a:r>
            <a:r>
              <a:rPr lang="en-US" sz="1000" dirty="0" smtClean="0">
                <a:latin typeface="Lucida Console" pitchFamily="49" charset="0"/>
              </a:rPr>
              <a:t>( MF_MT_SUBTYPE, MFVideoFormat_RGB32 ) );</a:t>
            </a:r>
          </a:p>
          <a:p>
            <a:r>
              <a:rPr lang="en-US" sz="1000" dirty="0" smtClean="0">
                <a:latin typeface="Lucida Console" pitchFamily="49" charset="0"/>
              </a:rPr>
              <a:t> </a:t>
            </a:r>
          </a:p>
          <a:p>
            <a:r>
              <a:rPr lang="en-US" sz="1000" dirty="0" smtClean="0">
                <a:latin typeface="Lucida Console" pitchFamily="49" charset="0"/>
              </a:rPr>
              <a:t>    CHECK_HR( *</a:t>
            </a:r>
            <a:r>
              <a:rPr lang="en-US" sz="1000" dirty="0" err="1" smtClean="0">
                <a:latin typeface="Lucida Console" pitchFamily="49" charset="0"/>
              </a:rPr>
              <a:t>ppReader</a:t>
            </a:r>
            <a:r>
              <a:rPr lang="en-US" sz="1000" dirty="0" smtClean="0">
                <a:latin typeface="Lucida Console" pitchFamily="49" charset="0"/>
              </a:rPr>
              <a:t>-&gt;</a:t>
            </a:r>
            <a:r>
              <a:rPr lang="en-US" sz="1000" dirty="0" err="1" smtClean="0">
                <a:latin typeface="Lucida Console" pitchFamily="49" charset="0"/>
              </a:rPr>
              <a:t>SetCurrentMediaType</a:t>
            </a:r>
            <a:r>
              <a:rPr lang="en-US" sz="1000" dirty="0" smtClean="0">
                <a:latin typeface="Lucida Console" pitchFamily="49" charset="0"/>
              </a:rPr>
              <a:t>( 0,                        // stream index</a:t>
            </a:r>
          </a:p>
          <a:p>
            <a:r>
              <a:rPr lang="en-US" sz="1000" dirty="0" smtClean="0">
                <a:latin typeface="Lucida Console" pitchFamily="49" charset="0"/>
              </a:rPr>
              <a:t>                                              NULL, </a:t>
            </a:r>
          </a:p>
          <a:p>
            <a:r>
              <a:rPr lang="en-US" sz="1000" dirty="0" smtClean="0">
                <a:latin typeface="Lucida Console" pitchFamily="49" charset="0"/>
              </a:rPr>
              <a:t>                                              </a:t>
            </a:r>
            <a:r>
              <a:rPr lang="en-US" sz="1000" dirty="0" err="1" smtClean="0">
                <a:latin typeface="Lucida Console" pitchFamily="49" charset="0"/>
              </a:rPr>
              <a:t>pUncompressedType</a:t>
            </a:r>
            <a:r>
              <a:rPr lang="en-US" sz="1000" dirty="0" smtClean="0">
                <a:latin typeface="Lucida Console" pitchFamily="49" charset="0"/>
              </a:rPr>
              <a:t> ) );</a:t>
            </a:r>
          </a:p>
          <a:p>
            <a:r>
              <a:rPr lang="en-US" sz="1000" dirty="0" smtClean="0">
                <a:latin typeface="Lucida Console" pitchFamily="49" charset="0"/>
              </a:rPr>
              <a:t> </a:t>
            </a:r>
          </a:p>
          <a:p>
            <a:r>
              <a:rPr lang="en-US" sz="1000" dirty="0" smtClean="0">
                <a:latin typeface="Lucida Console" pitchFamily="49" charset="0"/>
              </a:rPr>
              <a:t>done:</a:t>
            </a:r>
          </a:p>
          <a:p>
            <a:r>
              <a:rPr lang="en-US" sz="1000" dirty="0" smtClean="0">
                <a:latin typeface="Lucida Console" pitchFamily="49" charset="0"/>
              </a:rPr>
              <a:t> </a:t>
            </a:r>
          </a:p>
          <a:p>
            <a:r>
              <a:rPr lang="en-US" sz="1000" dirty="0" smtClean="0">
                <a:latin typeface="Lucida Console" pitchFamily="49" charset="0"/>
              </a:rPr>
              <a:t>    // Cleanup</a:t>
            </a:r>
          </a:p>
          <a:p>
            <a:r>
              <a:rPr lang="en-US" sz="1000" dirty="0" smtClean="0">
                <a:latin typeface="Lucida Console" pitchFamily="49" charset="0"/>
              </a:rPr>
              <a:t>   SAFE_RELEASE( </a:t>
            </a:r>
            <a:r>
              <a:rPr lang="en-US" sz="1000" dirty="0" err="1" smtClean="0">
                <a:latin typeface="Lucida Console" pitchFamily="49" charset="0"/>
              </a:rPr>
              <a:t>pUncompressedType</a:t>
            </a:r>
            <a:r>
              <a:rPr lang="en-US" sz="1000" dirty="0" smtClean="0">
                <a:latin typeface="Lucida Console" pitchFamily="49" charset="0"/>
              </a:rPr>
              <a:t> );</a:t>
            </a:r>
          </a:p>
          <a:p>
            <a:r>
              <a:rPr lang="en-US" sz="1000" dirty="0" smtClean="0">
                <a:latin typeface="Lucida Console" pitchFamily="49" charset="0"/>
              </a:rPr>
              <a:t> </a:t>
            </a:r>
          </a:p>
          <a:p>
            <a:r>
              <a:rPr lang="en-US" sz="1000" dirty="0" smtClean="0">
                <a:latin typeface="Lucida Console" pitchFamily="49" charset="0"/>
              </a:rPr>
              <a:t>    return( hr );</a:t>
            </a:r>
          </a:p>
          <a:p>
            <a:r>
              <a:rPr lang="en-US" sz="1000" dirty="0" smtClean="0">
                <a:latin typeface="Lucida Console" pitchFamily="49" charset="0"/>
              </a:rPr>
              <a:t>}</a:t>
            </a:r>
          </a:p>
          <a:p>
            <a:endParaRPr lang="en-US" sz="10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997196"/>
          </a:xfrm>
        </p:spPr>
        <p:txBody>
          <a:bodyPr/>
          <a:lstStyle/>
          <a:p>
            <a:r>
              <a:rPr lang="en-US" sz="4000" dirty="0" smtClean="0"/>
              <a:t>Media Foundation Capture Support</a:t>
            </a:r>
            <a:br>
              <a:rPr lang="en-US" sz="4000"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Bringing it all together</a:t>
            </a:r>
            <a:r>
              <a:rPr lang="en-US" sz="3200" dirty="0" smtClean="0">
                <a:gradFill>
                  <a:gsLst>
                    <a:gs pos="28000">
                      <a:schemeClr val="accent6">
                        <a:lumMod val="40000"/>
                        <a:lumOff val="60000"/>
                      </a:schemeClr>
                    </a:gs>
                    <a:gs pos="48000">
                      <a:schemeClr val="accent6">
                        <a:lumMod val="40000"/>
                        <a:lumOff val="60000"/>
                      </a:schemeClr>
                    </a:gs>
                  </a:gsLst>
                  <a:lin ang="5400000" scaled="1"/>
                </a:gradFill>
              </a:rPr>
              <a:t>…</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4"/>
          <p:cNvSpPr>
            <a:spLocks noChangeArrowheads="1"/>
          </p:cNvSpPr>
          <p:nvPr/>
        </p:nvSpPr>
        <p:spPr bwMode="auto">
          <a:xfrm>
            <a:off x="378889" y="1331641"/>
            <a:ext cx="8232450" cy="521119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900" dirty="0" smtClean="0">
                <a:solidFill>
                  <a:schemeClr val="tx2"/>
                </a:solidFill>
                <a:effectLst>
                  <a:outerShdw blurRad="38100" dist="38100" dir="2700000" algn="tl">
                    <a:srgbClr val="000000">
                      <a:alpha val="43137"/>
                    </a:srgbClr>
                  </a:outerShdw>
                </a:effectLst>
                <a:latin typeface="Lucida Console" pitchFamily="49" charset="0"/>
              </a:rPr>
              <a:t>HRESULT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ReadSamples</a:t>
            </a:r>
            <a:r>
              <a:rPr lang="en-US" sz="900" dirty="0" smtClean="0">
                <a:solidFill>
                  <a:schemeClr val="tx2"/>
                </a:solidFill>
                <a:effectLst>
                  <a:outerShdw blurRad="38100" dist="38100" dir="2700000" algn="tl">
                    <a:srgbClr val="000000">
                      <a:alpha val="43137"/>
                    </a:srgbClr>
                  </a:outerShdw>
                </a:effectLst>
                <a:latin typeface="Lucida Console" pitchFamily="49" charset="0"/>
              </a:rPr>
              <a:t>()</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HRESULT hr = S_OK;</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IMFMediaSource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IMFSourceReader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 = NULL;</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IMFSample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 NULL;</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 Create capture source</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CHECK_HR( hr =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CreateCaptureSource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 &amp;</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 ) );</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 Create and configure the source reader</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CHECK_HR( hr =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CreateSourceReader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 &amp;</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 Read 1000 uncompressed RGB samples from the capture source</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for(DWORD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900" dirty="0" smtClean="0">
                <a:solidFill>
                  <a:schemeClr val="tx2"/>
                </a:solidFill>
                <a:effectLst>
                  <a:outerShdw blurRad="38100" dist="38100" dir="2700000" algn="tl">
                    <a:srgbClr val="000000">
                      <a:alpha val="43137"/>
                    </a:srgbClr>
                  </a:outerShdw>
                </a:effectLst>
                <a:latin typeface="Lucida Console" pitchFamily="49" charset="0"/>
              </a:rPr>
              <a:t> = 0;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900" dirty="0" smtClean="0">
                <a:solidFill>
                  <a:schemeClr val="tx2"/>
                </a:solidFill>
                <a:effectLst>
                  <a:outerShdw blurRad="38100" dist="38100" dir="2700000" algn="tl">
                    <a:srgbClr val="000000">
                      <a:alpha val="43137"/>
                    </a:srgbClr>
                  </a:outerShdw>
                </a:effectLst>
                <a:latin typeface="Lucida Console" pitchFamily="49" charset="0"/>
              </a:rPr>
              <a:t> &lt; 1000;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i</a:t>
            </a:r>
            <a:r>
              <a:rPr lang="en-US" sz="900" dirty="0" smtClean="0">
                <a:solidFill>
                  <a:schemeClr val="tx2"/>
                </a:solidFill>
                <a:effectLst>
                  <a:outerShdw blurRad="38100" dist="38100" dir="2700000" algn="tl">
                    <a:srgbClr val="000000">
                      <a:alpha val="43137"/>
                    </a:srgbClr>
                  </a:outerShdw>
                </a:effectLst>
                <a:latin typeface="Lucida Console" pitchFamily="49" charset="0"/>
              </a:rPr>
              <a:t>++)</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DWORD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dwActualStreamIndex</a:t>
            </a:r>
            <a:r>
              <a:rPr lang="en-US" sz="900" dirty="0" smtClean="0">
                <a:solidFill>
                  <a:schemeClr val="tx2"/>
                </a:solidFill>
                <a:effectLst>
                  <a:outerShdw blurRad="38100" dist="38100" dir="2700000" algn="tl">
                    <a:srgbClr val="000000">
                      <a:alpha val="43137"/>
                    </a:srgbClr>
                  </a:outerShdw>
                </a:effectLst>
                <a:latin typeface="Lucida Console" pitchFamily="49" charset="0"/>
              </a:rPr>
              <a:t> = 0;</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DWORD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dwStreamFlags</a:t>
            </a:r>
            <a:r>
              <a:rPr lang="en-US" sz="900" dirty="0" smtClean="0">
                <a:solidFill>
                  <a:schemeClr val="tx2"/>
                </a:solidFill>
                <a:effectLst>
                  <a:outerShdw blurRad="38100" dist="38100" dir="2700000" algn="tl">
                    <a:srgbClr val="000000">
                      <a:alpha val="43137"/>
                    </a:srgbClr>
                  </a:outerShdw>
                </a:effectLst>
                <a:latin typeface="Lucida Console" pitchFamily="49" charset="0"/>
              </a:rPr>
              <a:t> = 0;</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SAFE_RELEASE(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CHECK_HR( hr =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-&gt;</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ReadSample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( 0,                    // stream index</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0,                    // control flags</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&amp;</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dwActualStreamIndex</a:t>
            </a:r>
            <a:r>
              <a:rPr lang="en-US" sz="900" dirty="0" smtClean="0">
                <a:solidFill>
                  <a:schemeClr val="tx2"/>
                </a:solidFill>
                <a:effectLst>
                  <a:outerShdw blurRad="38100" dist="38100" dir="2700000" algn="tl">
                    <a:srgbClr val="000000">
                      <a:alpha val="43137"/>
                    </a:srgbClr>
                  </a:outerShdw>
                </a:effectLst>
                <a:latin typeface="Lucida Console" pitchFamily="49" charset="0"/>
              </a:rPr>
              <a:t>, // actual stream index</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&amp;</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dwStreamFlags</a:t>
            </a:r>
            <a:r>
              <a:rPr lang="en-US" sz="900" dirty="0" smtClean="0">
                <a:solidFill>
                  <a:schemeClr val="tx2"/>
                </a:solidFill>
                <a:effectLst>
                  <a:outerShdw blurRad="38100" dist="38100" dir="2700000" algn="tl">
                    <a:srgbClr val="000000">
                      <a:alpha val="43137"/>
                    </a:srgbClr>
                  </a:outerShdw>
                </a:effectLst>
                <a:latin typeface="Lucida Console" pitchFamily="49" charset="0"/>
              </a:rPr>
              <a:t>,       // stream flags (e.g. format change)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&amp;</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done:</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 Cleanup</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SAFE_RELEASE(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SAFE_RELEASE(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pSourceReader</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    SAFE_RELEASE( </a:t>
            </a:r>
            <a:r>
              <a:rPr lang="en-US" sz="900" dirty="0" err="1" smtClean="0">
                <a:solidFill>
                  <a:schemeClr val="tx2"/>
                </a:solidFill>
                <a:effectLst>
                  <a:outerShdw blurRad="38100" dist="38100" dir="2700000" algn="tl">
                    <a:srgbClr val="000000">
                      <a:alpha val="43137"/>
                    </a:srgbClr>
                  </a:outerShdw>
                </a:effectLst>
                <a:latin typeface="Lucida Console" pitchFamily="49" charset="0"/>
              </a:rPr>
              <a:t>pSample</a:t>
            </a:r>
            <a:r>
              <a:rPr lang="en-US" sz="900" dirty="0" smtClean="0">
                <a:solidFill>
                  <a:schemeClr val="tx2"/>
                </a:solidFill>
                <a:effectLst>
                  <a:outerShdw blurRad="38100" dist="38100" dir="2700000" algn="tl">
                    <a:srgbClr val="000000">
                      <a:alpha val="43137"/>
                    </a:srgbClr>
                  </a:outerShdw>
                </a:effectLst>
                <a:latin typeface="Lucida Console" pitchFamily="49" charset="0"/>
              </a:rPr>
              <a:t> );</a:t>
            </a:r>
          </a:p>
          <a:p>
            <a:endParaRPr lang="en-US" sz="900" dirty="0" smtClean="0">
              <a:solidFill>
                <a:schemeClr val="tx2"/>
              </a:solidFill>
              <a:effectLst>
                <a:outerShdw blurRad="38100" dist="38100" dir="2700000" algn="tl">
                  <a:srgbClr val="000000">
                    <a:alpha val="43137"/>
                  </a:srgbClr>
                </a:outerShdw>
              </a:effectLst>
              <a:latin typeface="Lucida Console" pitchFamily="49" charset="0"/>
            </a:endParaRPr>
          </a:p>
          <a:p>
            <a:r>
              <a:rPr lang="en-US" sz="900" dirty="0" smtClean="0">
                <a:solidFill>
                  <a:schemeClr val="tx2"/>
                </a:solidFill>
                <a:effectLst>
                  <a:outerShdw blurRad="38100" dist="38100" dir="2700000" algn="tl">
                    <a:srgbClr val="000000">
                      <a:alpha val="43137"/>
                    </a:srgbClr>
                  </a:outerShdw>
                </a:effectLst>
                <a:latin typeface="Lucida Console" pitchFamily="49" charset="0"/>
              </a:rPr>
              <a:t>    return hr;</a:t>
            </a:r>
          </a:p>
          <a:p>
            <a:r>
              <a:rPr lang="en-US" sz="900" dirty="0" smtClean="0">
                <a:solidFill>
                  <a:schemeClr val="tx2"/>
                </a:solidFill>
                <a:effectLst>
                  <a:outerShdw blurRad="38100" dist="38100" dir="2700000" algn="tl">
                    <a:srgbClr val="000000">
                      <a:alpha val="43137"/>
                    </a:srgbClr>
                  </a:outerShdw>
                </a:effectLst>
                <a:latin typeface="Lucida Console" pitchFamily="49" charset="0"/>
              </a:rPr>
              <a:t>}</a:t>
            </a:r>
          </a:p>
          <a:p>
            <a:endParaRPr lang="en-US" sz="9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914096"/>
          </a:xfrm>
        </p:spPr>
        <p:txBody>
          <a:bodyPr/>
          <a:lstStyle/>
          <a:p>
            <a:pPr marL="457200" indent="-457200"/>
            <a:r>
              <a:rPr lang="en-US" dirty="0" smtClean="0"/>
              <a:t>If you are writing a new capture application, please use MF Capture</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747897"/>
          </a:xfrm>
        </p:spPr>
        <p:txBody>
          <a:bodyPr/>
          <a:lstStyle/>
          <a:p>
            <a:r>
              <a:rPr smtClean="0"/>
              <a:t>Demo For MF Capture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2341154"/>
          </a:xfrm>
        </p:spPr>
        <p:txBody>
          <a:bodyPr/>
          <a:lstStyle/>
          <a:p>
            <a:pPr marL="342900" indent="-342900">
              <a:spcBef>
                <a:spcPts val="833"/>
              </a:spcBef>
            </a:pPr>
            <a:r>
              <a:rPr lang="en-US" sz="2000" dirty="0" smtClean="0"/>
              <a:t>Related Sessions</a:t>
            </a:r>
          </a:p>
          <a:p>
            <a:pPr marL="628650" lvl="1" indent="-285750">
              <a:spcBef>
                <a:spcPts val="833"/>
              </a:spcBef>
            </a:pPr>
            <a:r>
              <a:rPr lang="en-US" sz="1800" dirty="0" smtClean="0"/>
              <a:t>CON-T566 Authoring a Device Experience for Portable Devices: 6</a:t>
            </a:r>
            <a:r>
              <a:rPr lang="en-US" sz="1800" baseline="30000" dirty="0" smtClean="0"/>
              <a:t>th</a:t>
            </a:r>
            <a:r>
              <a:rPr lang="en-US" sz="1800" dirty="0" smtClean="0"/>
              <a:t>, 11am, Room 151</a:t>
            </a:r>
          </a:p>
          <a:p>
            <a:pPr marL="628650" lvl="1" indent="-285750">
              <a:spcBef>
                <a:spcPts val="833"/>
              </a:spcBef>
            </a:pPr>
            <a:r>
              <a:rPr lang="en-US" sz="1800" dirty="0" smtClean="0"/>
              <a:t>GRA-T585 Video Improvements in Windows 7: 7</a:t>
            </a:r>
            <a:r>
              <a:rPr lang="en-US" sz="1800" baseline="30000" dirty="0" smtClean="0"/>
              <a:t>th</a:t>
            </a:r>
            <a:r>
              <a:rPr lang="en-US" sz="1800" dirty="0" smtClean="0"/>
              <a:t> 1:15pm, Room </a:t>
            </a:r>
            <a:r>
              <a:rPr lang="en-US" sz="1800" dirty="0" err="1" smtClean="0"/>
              <a:t>Petree</a:t>
            </a:r>
            <a:r>
              <a:rPr lang="en-US" sz="1800" dirty="0" smtClean="0"/>
              <a:t> C </a:t>
            </a:r>
          </a:p>
          <a:p>
            <a:pPr marL="342900" indent="-342900">
              <a:spcBef>
                <a:spcPts val="833"/>
              </a:spcBef>
            </a:pPr>
            <a:r>
              <a:rPr lang="en-US" sz="2000" dirty="0" smtClean="0"/>
              <a:t>UVC Discussion email: </a:t>
            </a:r>
            <a:r>
              <a:rPr lang="en-US" sz="2000" dirty="0" smtClean="0">
                <a:hlinkClick r:id="rId3"/>
              </a:rPr>
              <a:t>uvcdisc@microsoft.com</a:t>
            </a:r>
            <a:endParaRPr lang="en-US" sz="2000" dirty="0" smtClean="0"/>
          </a:p>
          <a:p>
            <a:pPr marL="342900" indent="-342900">
              <a:spcBef>
                <a:spcPts val="833"/>
              </a:spcBef>
            </a:pPr>
            <a:r>
              <a:rPr lang="en-US" sz="2000" dirty="0" smtClean="0"/>
              <a:t>MF Discussion email: </a:t>
            </a:r>
            <a:r>
              <a:rPr lang="en-US" sz="2000" dirty="0" smtClean="0">
                <a:hlinkClick r:id="rId4"/>
              </a:rPr>
              <a:t>mfchat@microsoft.com</a:t>
            </a:r>
            <a:endParaRPr lang="en-US" sz="2000" dirty="0" smtClean="0"/>
          </a:p>
          <a:p>
            <a:pPr marL="285750" indent="-285750">
              <a:spcBef>
                <a:spcPts val="833"/>
              </a:spcBef>
            </a:pPr>
            <a:endParaRPr lang="en-US" sz="1800"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AVCHD Support</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Windows 7 AVCHD Support</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What is AVCHD?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4294967295"/>
          </p:nvPr>
        </p:nvSpPr>
        <p:spPr>
          <a:xfrm>
            <a:off x="381000" y="5029200"/>
            <a:ext cx="8388350" cy="707886"/>
          </a:xfrm>
        </p:spPr>
        <p:txBody>
          <a:bodyPr/>
          <a:lstStyle/>
          <a:p>
            <a:pPr marL="342900" indent="-342900"/>
            <a:r>
              <a:rPr lang="en-US" sz="2000" dirty="0" smtClean="0"/>
              <a:t>It was announced jointly by Sony and Panasonic in May 2006</a:t>
            </a:r>
          </a:p>
          <a:p>
            <a:pPr marL="342900" indent="-342900"/>
            <a:r>
              <a:rPr lang="en-US" sz="2000" dirty="0" smtClean="0"/>
              <a:t>AVCHD is gaining momentum</a:t>
            </a:r>
            <a:endParaRPr lang="en-US" sz="2000" dirty="0"/>
          </a:p>
        </p:txBody>
      </p:sp>
      <p:sp>
        <p:nvSpPr>
          <p:cNvPr id="6" name="Rectangle 13"/>
          <p:cNvSpPr txBox="1">
            <a:spLocks noChangeArrowheads="1"/>
          </p:cNvSpPr>
          <p:nvPr/>
        </p:nvSpPr>
        <p:spPr bwMode="auto">
          <a:xfrm>
            <a:off x="4572000" y="1903413"/>
            <a:ext cx="4191000"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800" b="1"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AVCHD</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is a </a:t>
            </a:r>
            <a:b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high-definition recording format</a:t>
            </a:r>
            <a:b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for use in digital camcorders</a:t>
            </a:r>
            <a:endParaRPr kumimoji="0" lang="en-US" sz="28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pic>
        <p:nvPicPr>
          <p:cNvPr id="2050" name="Picture 2" descr="C:\Users\mehmetk\Documents\Windows7 planning\winHEC\logo_mini.gif"/>
          <p:cNvPicPr>
            <a:picLocks noChangeAspect="1" noChangeArrowheads="1"/>
          </p:cNvPicPr>
          <p:nvPr/>
        </p:nvPicPr>
        <p:blipFill>
          <a:blip r:embed="rId4"/>
          <a:srcRect/>
          <a:stretch>
            <a:fillRect/>
          </a:stretch>
        </p:blipFill>
        <p:spPr bwMode="auto">
          <a:xfrm>
            <a:off x="4295775" y="5469201"/>
            <a:ext cx="3267075" cy="671735"/>
          </a:xfrm>
          <a:prstGeom prst="rect">
            <a:avLst/>
          </a:prstGeom>
          <a:noFill/>
        </p:spPr>
      </p:pic>
      <p:pic>
        <p:nvPicPr>
          <p:cNvPr id="2" name="Picture 2" descr="E:\DVD_ART34\Artwork_Imagery\Brand Photos\Scenarios\FY07 Brand - Consumer\Memories  - camera, home\family laugh fun video home play memories camera children.png"/>
          <p:cNvPicPr>
            <a:picLocks noChangeAspect="1" noChangeArrowheads="1"/>
          </p:cNvPicPr>
          <p:nvPr/>
        </p:nvPicPr>
        <p:blipFill>
          <a:blip r:embed="rId5"/>
          <a:srcRect/>
          <a:stretch>
            <a:fillRect/>
          </a:stretch>
        </p:blipFill>
        <p:spPr bwMode="auto">
          <a:xfrm>
            <a:off x="381000" y="1903583"/>
            <a:ext cx="4191000" cy="325501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Windows 7 AVCHD Support</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AVCHD</a:t>
            </a:r>
            <a:r>
              <a:rPr sz="3600" smtClean="0">
                <a:gradFill>
                  <a:gsLst>
                    <a:gs pos="28000">
                      <a:schemeClr val="accent6">
                        <a:lumMod val="40000"/>
                        <a:lumOff val="60000"/>
                      </a:schemeClr>
                    </a:gs>
                    <a:gs pos="48000">
                      <a:schemeClr val="accent6">
                        <a:lumMod val="40000"/>
                        <a:lumOff val="60000"/>
                      </a:schemeClr>
                    </a:gs>
                  </a:gsLst>
                  <a:lin ang="5400000" scaled="1"/>
                </a:gradFill>
              </a:rPr>
              <a:t> Standard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26" name="Picture 2"/>
          <p:cNvPicPr>
            <a:picLocks noChangeAspect="1" noChangeArrowheads="1"/>
          </p:cNvPicPr>
          <p:nvPr/>
        </p:nvPicPr>
        <p:blipFill>
          <a:blip r:embed="rId3"/>
          <a:srcRect/>
          <a:stretch>
            <a:fillRect/>
          </a:stretch>
        </p:blipFill>
        <p:spPr bwMode="auto">
          <a:xfrm>
            <a:off x="360652" y="1891789"/>
            <a:ext cx="5009134" cy="3938806"/>
          </a:xfrm>
          <a:prstGeom prst="rect">
            <a:avLst/>
          </a:prstGeom>
          <a:noFill/>
          <a:ln w="9525">
            <a:noFill/>
            <a:miter lim="800000"/>
            <a:headEnd/>
            <a:tailEnd/>
          </a:ln>
          <a:effectLst/>
        </p:spPr>
      </p:pic>
      <p:sp>
        <p:nvSpPr>
          <p:cNvPr id="5" name="Rectangle 13"/>
          <p:cNvSpPr txBox="1">
            <a:spLocks noChangeArrowheads="1"/>
          </p:cNvSpPr>
          <p:nvPr/>
        </p:nvSpPr>
        <p:spPr bwMode="auto">
          <a:xfrm>
            <a:off x="5513031" y="1902319"/>
            <a:ext cx="3425521" cy="379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Video: </a:t>
            </a:r>
            <a:r>
              <a:rPr kumimoji="0" lang="en-US"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MPEG-4 AVC/H.264</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p>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Audio: </a:t>
            </a:r>
            <a:r>
              <a:rPr kumimoji="0" lang="en-US"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Dolby AC-3</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or </a:t>
            </a:r>
            <a:r>
              <a:rPr kumimoji="0" lang="en-US"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LPCM</a:t>
            </a: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t>
            </a:r>
          </a:p>
          <a:p>
            <a:pPr marL="396875" marR="0" lvl="0" indent="-396875"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Audio, video and subtitle streams are encapsulated into </a:t>
            </a:r>
            <a:r>
              <a:rPr kumimoji="0" lang="en-US" sz="28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Trebuchet MS" pitchFamily="34" charset="0"/>
                <a:ea typeface="+mn-ea"/>
                <a:cs typeface="+mn-cs"/>
              </a:rPr>
              <a:t>MPEG-2 Transport stream</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7 AVCHD Support</a:t>
            </a:r>
            <a:br>
              <a:rPr lang="en-US" dirty="0" smtClean="0"/>
            </a:br>
            <a:r>
              <a:rPr lang="en-US" sz="3600" dirty="0" smtClean="0">
                <a:solidFill>
                  <a:schemeClr val="accent1"/>
                </a:solidFill>
              </a:rPr>
              <a:t>Windows Media Player Support</a:t>
            </a:r>
            <a:endParaRPr lang="en-US" dirty="0">
              <a:solidFill>
                <a:schemeClr val="accent1"/>
              </a:solidFill>
            </a:endParaRPr>
          </a:p>
        </p:txBody>
      </p:sp>
      <p:sp>
        <p:nvSpPr>
          <p:cNvPr id="9229" name="Rectangle 13"/>
          <p:cNvSpPr>
            <a:spLocks noGrp="1" noChangeArrowheads="1"/>
          </p:cNvSpPr>
          <p:nvPr>
            <p:ph idx="1"/>
          </p:nvPr>
        </p:nvSpPr>
        <p:spPr>
          <a:xfrm>
            <a:off x="381000" y="1901825"/>
            <a:ext cx="5876925" cy="5082417"/>
          </a:xfrm>
        </p:spPr>
        <p:txBody>
          <a:bodyPr/>
          <a:lstStyle/>
          <a:p>
            <a:r>
              <a:rPr lang="en-US" sz="2800" dirty="0" smtClean="0"/>
              <a:t>Windows Media Player in Windows 7 can play AVCHD content</a:t>
            </a:r>
          </a:p>
          <a:p>
            <a:pPr marL="800100" lvl="1" indent="-400050"/>
            <a:r>
              <a:rPr lang="en-US" sz="2400" dirty="0" smtClean="0"/>
              <a:t>.m2ts, .</a:t>
            </a:r>
            <a:r>
              <a:rPr lang="en-US" sz="2400" dirty="0" err="1" smtClean="0"/>
              <a:t>mts</a:t>
            </a:r>
            <a:r>
              <a:rPr lang="en-US" sz="2400" dirty="0" smtClean="0"/>
              <a:t>, and .m2t  file extensions are registered</a:t>
            </a:r>
            <a:br>
              <a:rPr lang="en-US" sz="2400" dirty="0" smtClean="0"/>
            </a:br>
            <a:r>
              <a:rPr lang="en-US" sz="2400" dirty="0" smtClean="0"/>
              <a:t>out of the box</a:t>
            </a:r>
          </a:p>
          <a:p>
            <a:pPr marL="800100" lvl="1" indent="-400050"/>
            <a:r>
              <a:rPr lang="en-US" sz="2400" dirty="0" smtClean="0"/>
              <a:t>WMP Library indexes these</a:t>
            </a:r>
            <a:br>
              <a:rPr lang="en-US" sz="2400" dirty="0" smtClean="0"/>
            </a:br>
            <a:r>
              <a:rPr lang="en-US" sz="2400" dirty="0" smtClean="0"/>
              <a:t>file extensions</a:t>
            </a:r>
          </a:p>
          <a:p>
            <a:pPr marL="800100" lvl="1" indent="-400050"/>
            <a:r>
              <a:rPr lang="en-US" sz="2400" dirty="0" smtClean="0"/>
              <a:t>Windows Explorer recognizes these files, creates thumbnails etc.</a:t>
            </a:r>
          </a:p>
          <a:p>
            <a:endParaRPr lang="en-US" sz="2800" dirty="0" smtClean="0"/>
          </a:p>
          <a:p>
            <a:endParaRPr lang="en-US" sz="2800" dirty="0" smtClean="0"/>
          </a:p>
          <a:p>
            <a:pPr lvl="1"/>
            <a:endParaRPr lang="en-US" sz="2400" dirty="0" smtClean="0"/>
          </a:p>
        </p:txBody>
      </p:sp>
      <p:pic>
        <p:nvPicPr>
          <p:cNvPr id="1028" name="Picture 4" descr="C:\Users\mehmetk\Documents\Windows7 planning\winHEC\WMP icon.png"/>
          <p:cNvPicPr>
            <a:picLocks noChangeAspect="1" noChangeArrowheads="1"/>
          </p:cNvPicPr>
          <p:nvPr/>
        </p:nvPicPr>
        <p:blipFill>
          <a:blip r:embed="rId3"/>
          <a:srcRect/>
          <a:stretch>
            <a:fillRect/>
          </a:stretch>
        </p:blipFill>
        <p:spPr bwMode="auto">
          <a:xfrm>
            <a:off x="6011470" y="1281906"/>
            <a:ext cx="3132530" cy="2967037"/>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Windows 7 AVCHD Support</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File Transfer</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 Support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76653" y="1904262"/>
            <a:ext cx="2957097" cy="2080057"/>
          </a:xfrm>
        </p:spPr>
        <p:txBody>
          <a:bodyPr/>
          <a:lstStyle/>
          <a:p>
            <a:pPr marL="342900" indent="-342900"/>
            <a:r>
              <a:rPr lang="en-US" sz="2000" dirty="0" smtClean="0"/>
              <a:t>If the camera is certified </a:t>
            </a:r>
            <a:r>
              <a:rPr lang="en-US" sz="2000" smtClean="0"/>
              <a:t>by Device </a:t>
            </a:r>
            <a:r>
              <a:rPr lang="en-US" sz="2000" dirty="0" smtClean="0"/>
              <a:t>Stage ™, transferring files to the PC will be super easy. </a:t>
            </a:r>
            <a:br>
              <a:rPr lang="en-US" sz="2000" dirty="0" smtClean="0"/>
            </a:br>
            <a:r>
              <a:rPr lang="en-US" sz="2000" dirty="0" smtClean="0"/>
              <a:t>(Talk info provided)</a:t>
            </a:r>
          </a:p>
          <a:p>
            <a:pPr marL="719124" lvl="1" indent="-396875"/>
            <a:endParaRPr lang="en-US" sz="2000" dirty="0" smtClean="0"/>
          </a:p>
        </p:txBody>
      </p:sp>
      <p:pic>
        <p:nvPicPr>
          <p:cNvPr id="2051" name="Picture 3" descr="C:\Users\mehmetk\Documents\Windows7 planning\winHEC\DXP.png"/>
          <p:cNvPicPr>
            <a:picLocks noChangeAspect="1" noChangeArrowheads="1"/>
          </p:cNvPicPr>
          <p:nvPr/>
        </p:nvPicPr>
        <p:blipFill>
          <a:blip r:embed="rId3"/>
          <a:srcRect/>
          <a:stretch>
            <a:fillRect/>
          </a:stretch>
        </p:blipFill>
        <p:spPr bwMode="auto">
          <a:xfrm>
            <a:off x="3419558" y="1900186"/>
            <a:ext cx="5864142" cy="4310113"/>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Windows 7 AVCHD Support</a:t>
            </a:r>
            <a:br>
              <a:rPr lang="en-US" dirty="0" smtClean="0"/>
            </a:br>
            <a:r>
              <a:rPr lang="en-US" sz="3600" dirty="0" smtClean="0">
                <a:solidFill>
                  <a:schemeClr val="accent1"/>
                </a:solidFill>
              </a:rPr>
              <a:t>A few notes…</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2997231"/>
          </a:xfrm>
        </p:spPr>
        <p:txBody>
          <a:bodyPr/>
          <a:lstStyle/>
          <a:p>
            <a:r>
              <a:rPr lang="en-US" sz="2400" dirty="0" smtClean="0"/>
              <a:t>Other camcorder formats might become popular. Windows is not picking sides, but just supporting what’s in the marketplace</a:t>
            </a:r>
          </a:p>
          <a:p>
            <a:pPr marL="742950" lvl="1" indent="-342900"/>
            <a:r>
              <a:rPr lang="en-US" sz="2000" dirty="0" smtClean="0"/>
              <a:t>This is in line with our </a:t>
            </a:r>
            <a:r>
              <a:rPr lang="en-US" sz="2000" dirty="0" err="1" smtClean="0"/>
              <a:t>codecs</a:t>
            </a:r>
            <a:r>
              <a:rPr lang="en-US" sz="2000" dirty="0" smtClean="0"/>
              <a:t> and media format support</a:t>
            </a:r>
            <a:br>
              <a:rPr lang="en-US" sz="2000" dirty="0" smtClean="0"/>
            </a:br>
            <a:r>
              <a:rPr lang="en-US" sz="2000" dirty="0" smtClean="0"/>
              <a:t>(Talk info provided)</a:t>
            </a:r>
          </a:p>
          <a:p>
            <a:r>
              <a:rPr lang="en-US" sz="2400" dirty="0" smtClean="0"/>
              <a:t>LPCM is not widely used so it is not supported yet</a:t>
            </a:r>
          </a:p>
          <a:p>
            <a:r>
              <a:rPr lang="en-US" sz="2400" dirty="0" smtClean="0"/>
              <a:t>Given their low utilization in camcorders, bitmap streams and closed captioning are not supported yet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3964</Words>
  <Application>Microsoft Office PowerPoint</Application>
  <PresentationFormat>On-screen Show (4:3)</PresentationFormat>
  <Paragraphs>507</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1_WinHEC 2008 Template_NEW_9.22.08</vt:lpstr>
      <vt:lpstr>Slide 1</vt:lpstr>
      <vt:lpstr>Windows 7 Next-Generation Camera Support</vt:lpstr>
      <vt:lpstr>Agenda</vt:lpstr>
      <vt:lpstr>AVCHD Support</vt:lpstr>
      <vt:lpstr>Windows 7 AVCHD Support What is AVCHD?</vt:lpstr>
      <vt:lpstr>Windows 7 AVCHD Support AVCHD Standard</vt:lpstr>
      <vt:lpstr>Windows 7 AVCHD Support Windows Media Player Support</vt:lpstr>
      <vt:lpstr>Windows 7 AVCHD Support File Transfer Support</vt:lpstr>
      <vt:lpstr>Windows 7 AVCHD Support A few notes…</vt:lpstr>
      <vt:lpstr>Demo For AVCHD Support</vt:lpstr>
      <vt:lpstr>Call To Action</vt:lpstr>
      <vt:lpstr>UVC1.1 Support</vt:lpstr>
      <vt:lpstr>UVC Driver Support  What is UVC?</vt:lpstr>
      <vt:lpstr>UVC Driver  Diagram</vt:lpstr>
      <vt:lpstr>UVC Driver Support Vista (UVC1.0 based) driver supports...</vt:lpstr>
      <vt:lpstr>UVC Driver Support  Vista (UVC1.0 based) driver does not support…</vt:lpstr>
      <vt:lpstr>UVC Driver Support  Why support UVC1.1?</vt:lpstr>
      <vt:lpstr>UVC Driver Support  Windows 7 (UVC1.1 based) driver supports…</vt:lpstr>
      <vt:lpstr>Call To Action</vt:lpstr>
      <vt:lpstr>Extensibility Model</vt:lpstr>
      <vt:lpstr>Extensibility For Video Class Driver  Advantages of using class driver</vt:lpstr>
      <vt:lpstr>Extensibility For Video Class Driver Purpose</vt:lpstr>
      <vt:lpstr>Extensibility For Video Class Driver What is it?</vt:lpstr>
      <vt:lpstr>Extensibility Model Diagram</vt:lpstr>
      <vt:lpstr>Extensibility For Video Class Driver Interface (1/3)</vt:lpstr>
      <vt:lpstr>Extensibility For Video Class Driver Interface (2/3)</vt:lpstr>
      <vt:lpstr>Extensibility For Video Class Driver Interface (3/3)</vt:lpstr>
      <vt:lpstr>Extensibility For Video Class Driver INF File and Registry Entry</vt:lpstr>
      <vt:lpstr>Call To Action</vt:lpstr>
      <vt:lpstr>MF Capture Support</vt:lpstr>
      <vt:lpstr>Media Foundation Capture Support What is Media Foundation?</vt:lpstr>
      <vt:lpstr>Media Foundation Capture Support What is new?</vt:lpstr>
      <vt:lpstr>Media Foundation Capture Support Capture Support In Windows 7</vt:lpstr>
      <vt:lpstr>Media Foundation Capture Support How to enumerate?</vt:lpstr>
      <vt:lpstr>Media Foundation Capture Support How to use the source reader?</vt:lpstr>
      <vt:lpstr>Media Foundation Capture Support Bringing it all together…</vt:lpstr>
      <vt:lpstr>Call To Action</vt:lpstr>
      <vt:lpstr>Demo For MF Capture </vt:lpstr>
      <vt:lpstr>Additional Resources</vt:lpstr>
      <vt:lpstr>Please Complete A Session Evaluation Form Your input is important!</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2008-11-12T06:44:40Z</dcterms:created>
  <dcterms:modified xsi:type="dcterms:W3CDTF">2008-11-12T06:44:45Z</dcterms:modified>
</cp:coreProperties>
</file>