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48"/>
  </p:notesMasterIdLst>
  <p:handoutMasterIdLst>
    <p:handoutMasterId r:id="rId49"/>
  </p:handoutMasterIdLst>
  <p:sldIdLst>
    <p:sldId id="257" r:id="rId2"/>
    <p:sldId id="258" r:id="rId3"/>
    <p:sldId id="313" r:id="rId4"/>
    <p:sldId id="329" r:id="rId5"/>
    <p:sldId id="325" r:id="rId6"/>
    <p:sldId id="274" r:id="rId7"/>
    <p:sldId id="314" r:id="rId8"/>
    <p:sldId id="277" r:id="rId9"/>
    <p:sldId id="344" r:id="rId10"/>
    <p:sldId id="346" r:id="rId11"/>
    <p:sldId id="345" r:id="rId12"/>
    <p:sldId id="279" r:id="rId13"/>
    <p:sldId id="280" r:id="rId14"/>
    <p:sldId id="331" r:id="rId15"/>
    <p:sldId id="334" r:id="rId16"/>
    <p:sldId id="336" r:id="rId17"/>
    <p:sldId id="340" r:id="rId18"/>
    <p:sldId id="341" r:id="rId19"/>
    <p:sldId id="281" r:id="rId20"/>
    <p:sldId id="349" r:id="rId21"/>
    <p:sldId id="268" r:id="rId22"/>
    <p:sldId id="353" r:id="rId23"/>
    <p:sldId id="295" r:id="rId24"/>
    <p:sldId id="290" r:id="rId25"/>
    <p:sldId id="291" r:id="rId26"/>
    <p:sldId id="298" r:id="rId27"/>
    <p:sldId id="299" r:id="rId28"/>
    <p:sldId id="301" r:id="rId29"/>
    <p:sldId id="285" r:id="rId30"/>
    <p:sldId id="287" r:id="rId31"/>
    <p:sldId id="288" r:id="rId32"/>
    <p:sldId id="326" r:id="rId33"/>
    <p:sldId id="321" r:id="rId34"/>
    <p:sldId id="348" r:id="rId35"/>
    <p:sldId id="351" r:id="rId36"/>
    <p:sldId id="305" r:id="rId37"/>
    <p:sldId id="352" r:id="rId38"/>
    <p:sldId id="322" r:id="rId39"/>
    <p:sldId id="273" r:id="rId40"/>
    <p:sldId id="270" r:id="rId41"/>
    <p:sldId id="271" r:id="rId42"/>
    <p:sldId id="354" r:id="rId43"/>
    <p:sldId id="272" r:id="rId44"/>
    <p:sldId id="264" r:id="rId45"/>
    <p:sldId id="265" r:id="rId46"/>
    <p:sldId id="266"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042" autoAdjust="0"/>
  </p:normalViewPr>
  <p:slideViewPr>
    <p:cSldViewPr snapToGrid="0" showGuides="1">
      <p:cViewPr varScale="1">
        <p:scale>
          <a:sx n="95" d="100"/>
          <a:sy n="95" d="100"/>
        </p:scale>
        <p:origin x="-576" y="-96"/>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0" d="100"/>
          <a:sy n="90" d="100"/>
        </p:scale>
        <p:origin x="-289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vis\scratch\ameetc\Win7\GDIHWDemo\GDIHWDemoResults\MemorySavings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DWM Memory Consumption Comparison </a:t>
            </a:r>
          </a:p>
        </c:rich>
      </c:tx>
    </c:title>
    <c:plotArea>
      <c:layout/>
      <c:barChart>
        <c:barDir val="col"/>
        <c:grouping val="clustered"/>
        <c:ser>
          <c:idx val="0"/>
          <c:order val="0"/>
          <c:tx>
            <c:strRef>
              <c:f>'nVidia on HP (3)'!$C$48</c:f>
              <c:strCache>
                <c:ptCount val="1"/>
                <c:pt idx="0">
                  <c:v>WDDM v1.1 behaviour</c:v>
                </c:pt>
              </c:strCache>
            </c:strRef>
          </c:tx>
          <c:spPr>
            <a:solidFill>
              <a:srgbClr val="00B050"/>
            </a:solidFill>
          </c:spPr>
          <c:cat>
            <c:numRef>
              <c:f>'nVidia on HP (3)'!$B$49:$B$61</c:f>
              <c:numCache>
                <c:formatCode>General</c:formatCode>
                <c:ptCount val="13"/>
                <c:pt idx="0">
                  <c:v>1</c:v>
                </c:pt>
                <c:pt idx="1">
                  <c:v>2</c:v>
                </c:pt>
                <c:pt idx="2">
                  <c:v>5</c:v>
                </c:pt>
                <c:pt idx="3">
                  <c:v>7</c:v>
                </c:pt>
                <c:pt idx="4">
                  <c:v>10</c:v>
                </c:pt>
                <c:pt idx="5">
                  <c:v>15</c:v>
                </c:pt>
                <c:pt idx="6">
                  <c:v>20</c:v>
                </c:pt>
                <c:pt idx="7">
                  <c:v>25</c:v>
                </c:pt>
                <c:pt idx="8">
                  <c:v>30</c:v>
                </c:pt>
                <c:pt idx="9">
                  <c:v>35</c:v>
                </c:pt>
                <c:pt idx="10">
                  <c:v>40</c:v>
                </c:pt>
                <c:pt idx="11">
                  <c:v>45</c:v>
                </c:pt>
                <c:pt idx="12">
                  <c:v>50</c:v>
                </c:pt>
              </c:numCache>
            </c:numRef>
          </c:cat>
          <c:val>
            <c:numRef>
              <c:f>'nVidia on HP (3)'!$C$49:$C$61</c:f>
              <c:numCache>
                <c:formatCode>General</c:formatCode>
                <c:ptCount val="13"/>
                <c:pt idx="0">
                  <c:v>35236</c:v>
                </c:pt>
                <c:pt idx="1">
                  <c:v>35536</c:v>
                </c:pt>
                <c:pt idx="2">
                  <c:v>35508</c:v>
                </c:pt>
                <c:pt idx="3">
                  <c:v>35672</c:v>
                </c:pt>
                <c:pt idx="4">
                  <c:v>35844</c:v>
                </c:pt>
                <c:pt idx="5">
                  <c:v>36296</c:v>
                </c:pt>
                <c:pt idx="6">
                  <c:v>36616</c:v>
                </c:pt>
                <c:pt idx="7">
                  <c:v>36840</c:v>
                </c:pt>
                <c:pt idx="8">
                  <c:v>37060</c:v>
                </c:pt>
                <c:pt idx="9">
                  <c:v>38456</c:v>
                </c:pt>
                <c:pt idx="10">
                  <c:v>38768</c:v>
                </c:pt>
                <c:pt idx="11">
                  <c:v>39020</c:v>
                </c:pt>
                <c:pt idx="12">
                  <c:v>39420</c:v>
                </c:pt>
              </c:numCache>
            </c:numRef>
          </c:val>
        </c:ser>
        <c:ser>
          <c:idx val="1"/>
          <c:order val="1"/>
          <c:tx>
            <c:strRef>
              <c:f>'nVidia on HP (3)'!$D$48</c:f>
              <c:strCache>
                <c:ptCount val="1"/>
                <c:pt idx="0">
                  <c:v>WDDM v1 behaviour</c:v>
                </c:pt>
              </c:strCache>
            </c:strRef>
          </c:tx>
          <c:spPr>
            <a:solidFill>
              <a:srgbClr val="FF0000"/>
            </a:solidFill>
          </c:spPr>
          <c:cat>
            <c:numRef>
              <c:f>'nVidia on HP (3)'!$B$49:$B$61</c:f>
              <c:numCache>
                <c:formatCode>General</c:formatCode>
                <c:ptCount val="13"/>
                <c:pt idx="0">
                  <c:v>1</c:v>
                </c:pt>
                <c:pt idx="1">
                  <c:v>2</c:v>
                </c:pt>
                <c:pt idx="2">
                  <c:v>5</c:v>
                </c:pt>
                <c:pt idx="3">
                  <c:v>7</c:v>
                </c:pt>
                <c:pt idx="4">
                  <c:v>10</c:v>
                </c:pt>
                <c:pt idx="5">
                  <c:v>15</c:v>
                </c:pt>
                <c:pt idx="6">
                  <c:v>20</c:v>
                </c:pt>
                <c:pt idx="7">
                  <c:v>25</c:v>
                </c:pt>
                <c:pt idx="8">
                  <c:v>30</c:v>
                </c:pt>
                <c:pt idx="9">
                  <c:v>35</c:v>
                </c:pt>
                <c:pt idx="10">
                  <c:v>40</c:v>
                </c:pt>
                <c:pt idx="11">
                  <c:v>45</c:v>
                </c:pt>
                <c:pt idx="12">
                  <c:v>50</c:v>
                </c:pt>
              </c:numCache>
            </c:numRef>
          </c:cat>
          <c:val>
            <c:numRef>
              <c:f>'nVidia on HP (3)'!$D$49:$D$61</c:f>
              <c:numCache>
                <c:formatCode>General</c:formatCode>
                <c:ptCount val="13"/>
                <c:pt idx="0">
                  <c:v>35236</c:v>
                </c:pt>
                <c:pt idx="1">
                  <c:v>63696</c:v>
                </c:pt>
                <c:pt idx="2">
                  <c:v>97844</c:v>
                </c:pt>
                <c:pt idx="3">
                  <c:v>107996</c:v>
                </c:pt>
                <c:pt idx="4">
                  <c:v>123680</c:v>
                </c:pt>
                <c:pt idx="5">
                  <c:v>153296</c:v>
                </c:pt>
                <c:pt idx="6">
                  <c:v>179424</c:v>
                </c:pt>
                <c:pt idx="7">
                  <c:v>204888</c:v>
                </c:pt>
                <c:pt idx="8">
                  <c:v>231016</c:v>
                </c:pt>
                <c:pt idx="9">
                  <c:v>256676</c:v>
                </c:pt>
                <c:pt idx="10">
                  <c:v>282628</c:v>
                </c:pt>
                <c:pt idx="11">
                  <c:v>307260</c:v>
                </c:pt>
                <c:pt idx="12">
                  <c:v>331752</c:v>
                </c:pt>
              </c:numCache>
            </c:numRef>
          </c:val>
        </c:ser>
        <c:axId val="54979200"/>
        <c:axId val="55071488"/>
      </c:barChart>
      <c:catAx>
        <c:axId val="54979200"/>
        <c:scaling>
          <c:orientation val="minMax"/>
        </c:scaling>
        <c:axPos val="b"/>
        <c:title>
          <c:tx>
            <c:rich>
              <a:bodyPr/>
              <a:lstStyle/>
              <a:p>
                <a:pPr>
                  <a:defRPr/>
                </a:pPr>
                <a:r>
                  <a:rPr lang="en-US"/>
                  <a:t>Number of Windows Open</a:t>
                </a:r>
              </a:p>
            </c:rich>
          </c:tx>
        </c:title>
        <c:numFmt formatCode="General" sourceLinked="1"/>
        <c:majorTickMark val="none"/>
        <c:tickLblPos val="nextTo"/>
        <c:crossAx val="55071488"/>
        <c:crosses val="autoZero"/>
        <c:auto val="1"/>
        <c:lblAlgn val="ctr"/>
        <c:lblOffset val="100"/>
      </c:catAx>
      <c:valAx>
        <c:axId val="55071488"/>
        <c:scaling>
          <c:orientation val="minMax"/>
        </c:scaling>
        <c:axPos val="l"/>
        <c:majorGridlines/>
        <c:title>
          <c:tx>
            <c:rich>
              <a:bodyPr/>
              <a:lstStyle/>
              <a:p>
                <a:pPr>
                  <a:defRPr/>
                </a:pPr>
                <a:r>
                  <a:rPr lang="en-US"/>
                  <a:t>Memory Consumption (MBytes)</a:t>
                </a:r>
              </a:p>
            </c:rich>
          </c:tx>
        </c:title>
        <c:numFmt formatCode="General" sourceLinked="1"/>
        <c:tickLblPos val="nextTo"/>
        <c:crossAx val="54979200"/>
        <c:crosses val="autoZero"/>
        <c:crossBetween val="between"/>
        <c:dispUnits>
          <c:builtInUnit val="thousands"/>
        </c:dispUnits>
      </c:valAx>
    </c:plotArea>
    <c:legend>
      <c:legendPos val="r"/>
    </c:legend>
    <c:plotVisOnly val="1"/>
    <c:dispBlanksAs val="gap"/>
  </c:chart>
  <c:spPr>
    <a:noFill/>
  </c:spPr>
  <c:txPr>
    <a:bodyPr/>
    <a:lstStyle/>
    <a:p>
      <a:pPr>
        <a:defRPr sz="1400">
          <a:effectLst>
            <a:outerShdw blurRad="38100" dist="38100" dir="2700000" algn="tl">
              <a:srgbClr val="000000">
                <a:alpha val="43137"/>
              </a:srgbClr>
            </a:outerShdw>
          </a:effectLst>
          <a:latin typeface="Trebuchet MS"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3A0DE-AB89-469D-825C-CA0E1E8DEE08}" type="doc">
      <dgm:prSet loTypeId="urn:microsoft.com/office/officeart/2005/8/layout/target2" loCatId="relationship" qsTypeId="urn:microsoft.com/office/officeart/2005/8/quickstyle/3d1" qsCatId="3D" csTypeId="urn:microsoft.com/office/officeart/2005/8/colors/colorful1" csCatId="colorful" phldr="1"/>
      <dgm:spPr/>
      <dgm:t>
        <a:bodyPr/>
        <a:lstStyle/>
        <a:p>
          <a:endParaRPr lang="en-US"/>
        </a:p>
      </dgm:t>
    </dgm:pt>
    <dgm:pt modelId="{132FF957-E474-46AE-B1AA-FB696CDCFEB8}">
      <dgm:prSet phldrT="[Text]"/>
      <dgm:spPr/>
      <dgm:t>
        <a:bodyPr/>
        <a:lstStyle/>
        <a:p>
          <a:r>
            <a:rPr lang="en-US" dirty="0" smtClean="0">
              <a:latin typeface="Trebuchet MS" pitchFamily="34" charset="0"/>
            </a:rPr>
            <a:t>DirectX 10 gaming performance improvements</a:t>
          </a:r>
          <a:endParaRPr lang="en-US" dirty="0">
            <a:latin typeface="Trebuchet MS" pitchFamily="34" charset="0"/>
          </a:endParaRPr>
        </a:p>
      </dgm:t>
    </dgm:pt>
    <dgm:pt modelId="{D40C2BB1-418C-480B-B36E-DE58F7262037}" type="parTrans" cxnId="{69395003-C1D4-444B-B0BC-FD0CE98886FC}">
      <dgm:prSet/>
      <dgm:spPr/>
      <dgm:t>
        <a:bodyPr/>
        <a:lstStyle/>
        <a:p>
          <a:endParaRPr lang="en-US">
            <a:latin typeface="Trebuchet MS" pitchFamily="34" charset="0"/>
          </a:endParaRPr>
        </a:p>
      </dgm:t>
    </dgm:pt>
    <dgm:pt modelId="{8A6B3AD6-EEAA-4093-AAC5-1BFADFF4BBCD}" type="sibTrans" cxnId="{69395003-C1D4-444B-B0BC-FD0CE98886FC}">
      <dgm:prSet/>
      <dgm:spPr/>
      <dgm:t>
        <a:bodyPr/>
        <a:lstStyle/>
        <a:p>
          <a:endParaRPr lang="en-US">
            <a:latin typeface="Trebuchet MS" pitchFamily="34" charset="0"/>
          </a:endParaRPr>
        </a:p>
      </dgm:t>
    </dgm:pt>
    <dgm:pt modelId="{97AE43AB-AEE9-441F-A70C-D37C5AEEAC59}">
      <dgm:prSet phldrT="[Text]"/>
      <dgm:spPr/>
      <dgm:t>
        <a:bodyPr/>
        <a:lstStyle/>
        <a:p>
          <a:r>
            <a:rPr lang="en-US" dirty="0" smtClean="0">
              <a:latin typeface="Trebuchet MS" pitchFamily="34" charset="0"/>
            </a:rPr>
            <a:t>A performant Aero Glass desktop</a:t>
          </a:r>
          <a:endParaRPr lang="en-US" dirty="0">
            <a:latin typeface="Trebuchet MS" pitchFamily="34" charset="0"/>
          </a:endParaRPr>
        </a:p>
      </dgm:t>
    </dgm:pt>
    <dgm:pt modelId="{F1FDB402-0D7C-46FB-AA9B-E3601C973363}" type="parTrans" cxnId="{80A723CF-3B29-4276-88AD-FDB18BA7FB15}">
      <dgm:prSet/>
      <dgm:spPr/>
      <dgm:t>
        <a:bodyPr/>
        <a:lstStyle/>
        <a:p>
          <a:endParaRPr lang="en-US">
            <a:latin typeface="Trebuchet MS" pitchFamily="34" charset="0"/>
          </a:endParaRPr>
        </a:p>
      </dgm:t>
    </dgm:pt>
    <dgm:pt modelId="{D547A4EE-9B9B-41D0-9514-B11F7645AD19}" type="sibTrans" cxnId="{80A723CF-3B29-4276-88AD-FDB18BA7FB15}">
      <dgm:prSet/>
      <dgm:spPr/>
      <dgm:t>
        <a:bodyPr/>
        <a:lstStyle/>
        <a:p>
          <a:endParaRPr lang="en-US">
            <a:latin typeface="Trebuchet MS" pitchFamily="34" charset="0"/>
          </a:endParaRPr>
        </a:p>
      </dgm:t>
    </dgm:pt>
    <dgm:pt modelId="{23C146CA-B63B-482C-A0A6-6BFE39AB11CD}">
      <dgm:prSet phldrT="[Text]"/>
      <dgm:spPr/>
      <dgm:t>
        <a:bodyPr/>
        <a:lstStyle/>
        <a:p>
          <a:r>
            <a:rPr lang="en-US" dirty="0" smtClean="0">
              <a:latin typeface="Trebuchet MS" pitchFamily="34" charset="0"/>
            </a:rPr>
            <a:t>Higher performance for Direct2D applications</a:t>
          </a:r>
          <a:endParaRPr lang="en-US" dirty="0">
            <a:latin typeface="Trebuchet MS" pitchFamily="34" charset="0"/>
          </a:endParaRPr>
        </a:p>
      </dgm:t>
    </dgm:pt>
    <dgm:pt modelId="{5FC3559D-D542-487F-92E9-EC66F7507762}" type="parTrans" cxnId="{3FB8EF2A-84D8-46D1-AD32-B1C65C553564}">
      <dgm:prSet/>
      <dgm:spPr/>
      <dgm:t>
        <a:bodyPr/>
        <a:lstStyle/>
        <a:p>
          <a:endParaRPr lang="en-US">
            <a:latin typeface="Trebuchet MS" pitchFamily="34" charset="0"/>
          </a:endParaRPr>
        </a:p>
      </dgm:t>
    </dgm:pt>
    <dgm:pt modelId="{3A0C193F-3C84-4912-86D3-D7D524D890E0}" type="sibTrans" cxnId="{3FB8EF2A-84D8-46D1-AD32-B1C65C553564}">
      <dgm:prSet/>
      <dgm:spPr/>
      <dgm:t>
        <a:bodyPr/>
        <a:lstStyle/>
        <a:p>
          <a:endParaRPr lang="en-US">
            <a:latin typeface="Trebuchet MS" pitchFamily="34" charset="0"/>
          </a:endParaRPr>
        </a:p>
      </dgm:t>
    </dgm:pt>
    <dgm:pt modelId="{1F216450-3F7D-46D5-AEB1-7465F46DE0F9}">
      <dgm:prSet phldrT="[Text]"/>
      <dgm:spPr/>
      <dgm:t>
        <a:bodyPr/>
        <a:lstStyle/>
        <a:p>
          <a:r>
            <a:rPr lang="en-US" dirty="0" smtClean="0">
              <a:latin typeface="Trebuchet MS" pitchFamily="34" charset="0"/>
            </a:rPr>
            <a:t>New Aero Glass colorization</a:t>
          </a:r>
          <a:endParaRPr lang="en-US" dirty="0">
            <a:latin typeface="Trebuchet MS" pitchFamily="34" charset="0"/>
          </a:endParaRPr>
        </a:p>
      </dgm:t>
    </dgm:pt>
    <dgm:pt modelId="{FA73FCC3-A787-4494-86C4-A6A18CB68321}" type="sibTrans" cxnId="{AB883D06-EB62-4520-838B-7D6EA1C734DF}">
      <dgm:prSet/>
      <dgm:spPr/>
      <dgm:t>
        <a:bodyPr/>
        <a:lstStyle/>
        <a:p>
          <a:endParaRPr lang="en-US">
            <a:latin typeface="Trebuchet MS" pitchFamily="34" charset="0"/>
          </a:endParaRPr>
        </a:p>
      </dgm:t>
    </dgm:pt>
    <dgm:pt modelId="{EF5F3BA5-32C9-4770-AC32-653B6F8BB182}" type="parTrans" cxnId="{AB883D06-EB62-4520-838B-7D6EA1C734DF}">
      <dgm:prSet/>
      <dgm:spPr/>
      <dgm:t>
        <a:bodyPr/>
        <a:lstStyle/>
        <a:p>
          <a:endParaRPr lang="en-US">
            <a:latin typeface="Trebuchet MS" pitchFamily="34" charset="0"/>
          </a:endParaRPr>
        </a:p>
      </dgm:t>
    </dgm:pt>
    <dgm:pt modelId="{9201B094-E289-4B68-BBA2-984863639A14}">
      <dgm:prSet phldrT="[Text]" custT="1"/>
      <dgm:spPr/>
      <dgm:t>
        <a:bodyPr/>
        <a:lstStyle/>
        <a:p>
          <a:r>
            <a:rPr lang="en-US" sz="2000" dirty="0" smtClean="0">
              <a:latin typeface="Trebuchet MS" pitchFamily="34" charset="0"/>
            </a:rPr>
            <a:t>WDDM v1.1 - Optimized for Windows 7</a:t>
          </a:r>
        </a:p>
        <a:p>
          <a:r>
            <a:rPr lang="en-US" sz="1200" dirty="0" smtClean="0">
              <a:latin typeface="Trebuchet MS" pitchFamily="34" charset="0"/>
            </a:rPr>
            <a:t>Highest Level of Performance</a:t>
          </a:r>
          <a:endParaRPr lang="en-US" sz="1200" dirty="0">
            <a:latin typeface="Trebuchet MS" pitchFamily="34" charset="0"/>
          </a:endParaRPr>
        </a:p>
      </dgm:t>
    </dgm:pt>
    <dgm:pt modelId="{30CB3806-A593-4A6A-9584-CAB249535064}" type="sibTrans" cxnId="{1647826F-77F6-4EF7-914D-E3E6D32D7CA4}">
      <dgm:prSet/>
      <dgm:spPr/>
      <dgm:t>
        <a:bodyPr/>
        <a:lstStyle/>
        <a:p>
          <a:endParaRPr lang="en-US">
            <a:latin typeface="Trebuchet MS" pitchFamily="34" charset="0"/>
          </a:endParaRPr>
        </a:p>
      </dgm:t>
    </dgm:pt>
    <dgm:pt modelId="{F13D75DD-EA60-49D3-AD4C-1513825E487A}" type="parTrans" cxnId="{1647826F-77F6-4EF7-914D-E3E6D32D7CA4}">
      <dgm:prSet/>
      <dgm:spPr/>
      <dgm:t>
        <a:bodyPr/>
        <a:lstStyle/>
        <a:p>
          <a:endParaRPr lang="en-US">
            <a:latin typeface="Trebuchet MS" pitchFamily="34" charset="0"/>
          </a:endParaRPr>
        </a:p>
      </dgm:t>
    </dgm:pt>
    <dgm:pt modelId="{2A3B32A6-487D-442A-A032-830CAE3C3A46}">
      <dgm:prSet phldrT="[Text]" custT="1"/>
      <dgm:spPr/>
      <dgm:t>
        <a:bodyPr/>
        <a:lstStyle/>
        <a:p>
          <a:r>
            <a:rPr lang="en-US" sz="1800" dirty="0" smtClean="0">
              <a:latin typeface="Trebuchet MS" pitchFamily="34" charset="0"/>
            </a:rPr>
            <a:t>WDDM v1 – Windows Vista drivers</a:t>
          </a:r>
        </a:p>
        <a:p>
          <a:r>
            <a:rPr lang="en-US" sz="1200" dirty="0" smtClean="0">
              <a:latin typeface="Trebuchet MS" pitchFamily="34" charset="0"/>
            </a:rPr>
            <a:t>Vista Aero + new features</a:t>
          </a:r>
          <a:endParaRPr lang="en-US" sz="1200" dirty="0">
            <a:latin typeface="Trebuchet MS" pitchFamily="34" charset="0"/>
          </a:endParaRPr>
        </a:p>
      </dgm:t>
    </dgm:pt>
    <dgm:pt modelId="{534D955C-92E5-4D28-84C3-73BFD73B051D}" type="sibTrans" cxnId="{19D02A6E-DF52-428D-A1D7-5BF14B0B9C21}">
      <dgm:prSet/>
      <dgm:spPr/>
      <dgm:t>
        <a:bodyPr/>
        <a:lstStyle/>
        <a:p>
          <a:endParaRPr lang="en-US">
            <a:latin typeface="Trebuchet MS" pitchFamily="34" charset="0"/>
          </a:endParaRPr>
        </a:p>
      </dgm:t>
    </dgm:pt>
    <dgm:pt modelId="{BBFBB1E3-EF0D-4429-A981-372915D9127E}" type="parTrans" cxnId="{19D02A6E-DF52-428D-A1D7-5BF14B0B9C21}">
      <dgm:prSet/>
      <dgm:spPr/>
      <dgm:t>
        <a:bodyPr/>
        <a:lstStyle/>
        <a:p>
          <a:endParaRPr lang="en-US">
            <a:latin typeface="Trebuchet MS" pitchFamily="34" charset="0"/>
          </a:endParaRPr>
        </a:p>
      </dgm:t>
    </dgm:pt>
    <dgm:pt modelId="{A53E297F-AE37-4C98-BD0D-C86BC737F497}">
      <dgm:prSet/>
      <dgm:spPr/>
      <dgm:t>
        <a:bodyPr/>
        <a:lstStyle/>
        <a:p>
          <a:r>
            <a:rPr lang="en-US" dirty="0" smtClean="0">
              <a:latin typeface="Trebuchet MS" pitchFamily="34" charset="0"/>
            </a:rPr>
            <a:t>New Windows taskbar</a:t>
          </a:r>
          <a:endParaRPr lang="en-US" dirty="0">
            <a:latin typeface="Trebuchet MS" pitchFamily="34" charset="0"/>
          </a:endParaRPr>
        </a:p>
      </dgm:t>
    </dgm:pt>
    <dgm:pt modelId="{5E6AFEC8-322F-4C94-8813-BE7D07ECEF1F}" type="sibTrans" cxnId="{20ED7D7A-35EE-490B-A8F7-91D3005C21F8}">
      <dgm:prSet/>
      <dgm:spPr/>
      <dgm:t>
        <a:bodyPr/>
        <a:lstStyle/>
        <a:p>
          <a:endParaRPr lang="en-US">
            <a:latin typeface="Trebuchet MS" pitchFamily="34" charset="0"/>
          </a:endParaRPr>
        </a:p>
      </dgm:t>
    </dgm:pt>
    <dgm:pt modelId="{D6BBF532-3625-40C9-8C25-161EDDB52254}" type="parTrans" cxnId="{20ED7D7A-35EE-490B-A8F7-91D3005C21F8}">
      <dgm:prSet/>
      <dgm:spPr/>
      <dgm:t>
        <a:bodyPr/>
        <a:lstStyle/>
        <a:p>
          <a:endParaRPr lang="en-US">
            <a:latin typeface="Trebuchet MS" pitchFamily="34" charset="0"/>
          </a:endParaRPr>
        </a:p>
      </dgm:t>
    </dgm:pt>
    <dgm:pt modelId="{091C2A1C-6957-4AE8-825D-E0C197FFA83C}">
      <dgm:prSet phldrT="[Text]"/>
      <dgm:spPr/>
      <dgm:t>
        <a:bodyPr/>
        <a:lstStyle/>
        <a:p>
          <a:r>
            <a:rPr lang="en-US" dirty="0" smtClean="0">
              <a:latin typeface="Trebuchet MS" pitchFamily="34" charset="0"/>
            </a:rPr>
            <a:t>Reduced Aero Glass Memory Footprint</a:t>
          </a:r>
          <a:endParaRPr lang="en-US" dirty="0">
            <a:latin typeface="Trebuchet MS" pitchFamily="34" charset="0"/>
          </a:endParaRPr>
        </a:p>
      </dgm:t>
    </dgm:pt>
    <dgm:pt modelId="{316324A5-00B6-4E53-84ED-F5DB443223FC}" type="parTrans" cxnId="{AC459033-1EB5-402A-8647-C20A3A86EA73}">
      <dgm:prSet/>
      <dgm:spPr/>
      <dgm:t>
        <a:bodyPr/>
        <a:lstStyle/>
        <a:p>
          <a:endParaRPr lang="en-US">
            <a:latin typeface="Trebuchet MS" pitchFamily="34" charset="0"/>
          </a:endParaRPr>
        </a:p>
      </dgm:t>
    </dgm:pt>
    <dgm:pt modelId="{524E4580-AFFD-4A0E-B44E-D2A15B092834}" type="sibTrans" cxnId="{AC459033-1EB5-402A-8647-C20A3A86EA73}">
      <dgm:prSet/>
      <dgm:spPr/>
      <dgm:t>
        <a:bodyPr/>
        <a:lstStyle/>
        <a:p>
          <a:endParaRPr lang="en-US">
            <a:latin typeface="Trebuchet MS" pitchFamily="34" charset="0"/>
          </a:endParaRPr>
        </a:p>
      </dgm:t>
    </dgm:pt>
    <dgm:pt modelId="{2529961A-13E8-4174-9466-53D33526974F}">
      <dgm:prSet phldrT="[Text]"/>
      <dgm:spPr/>
      <dgm:t>
        <a:bodyPr/>
        <a:lstStyle/>
        <a:p>
          <a:r>
            <a:rPr lang="en-US" dirty="0" smtClean="0">
              <a:latin typeface="Trebuchet MS" pitchFamily="34" charset="0"/>
            </a:rPr>
            <a:t>Better viewing experience on TVs and widescreen laptops</a:t>
          </a:r>
          <a:endParaRPr lang="en-US" dirty="0">
            <a:latin typeface="Trebuchet MS" pitchFamily="34" charset="0"/>
          </a:endParaRPr>
        </a:p>
      </dgm:t>
    </dgm:pt>
    <dgm:pt modelId="{56E7578C-8232-443F-93BF-324AEA5CF453}" type="parTrans" cxnId="{DEFC15E7-3276-49CE-A83A-24BEB241AB86}">
      <dgm:prSet/>
      <dgm:spPr/>
      <dgm:t>
        <a:bodyPr/>
        <a:lstStyle/>
        <a:p>
          <a:endParaRPr lang="en-US">
            <a:latin typeface="Trebuchet MS" pitchFamily="34" charset="0"/>
          </a:endParaRPr>
        </a:p>
      </dgm:t>
    </dgm:pt>
    <dgm:pt modelId="{B4E5EA81-0B43-4BDC-AA2A-7F81AB957E64}" type="sibTrans" cxnId="{DEFC15E7-3276-49CE-A83A-24BEB241AB86}">
      <dgm:prSet/>
      <dgm:spPr/>
      <dgm:t>
        <a:bodyPr/>
        <a:lstStyle/>
        <a:p>
          <a:endParaRPr lang="en-US">
            <a:latin typeface="Trebuchet MS" pitchFamily="34" charset="0"/>
          </a:endParaRPr>
        </a:p>
      </dgm:t>
    </dgm:pt>
    <dgm:pt modelId="{2D922688-4682-4D3A-8D3C-F7B830BCE374}">
      <dgm:prSet/>
      <dgm:spPr/>
      <dgm:t>
        <a:bodyPr/>
        <a:lstStyle/>
        <a:p>
          <a:r>
            <a:rPr lang="en-US" dirty="0" smtClean="0">
              <a:latin typeface="Trebuchet MS" pitchFamily="34" charset="0"/>
            </a:rPr>
            <a:t>Window Movement animations</a:t>
          </a:r>
          <a:endParaRPr lang="en-US" dirty="0">
            <a:latin typeface="Trebuchet MS" pitchFamily="34" charset="0"/>
          </a:endParaRPr>
        </a:p>
      </dgm:t>
    </dgm:pt>
    <dgm:pt modelId="{28D84849-D9F8-48B9-A68B-CAA2D4AF5B1C}" type="parTrans" cxnId="{E72468D3-FC01-42B9-A304-DFCF1A1D321D}">
      <dgm:prSet/>
      <dgm:spPr/>
      <dgm:t>
        <a:bodyPr/>
        <a:lstStyle/>
        <a:p>
          <a:endParaRPr lang="en-US">
            <a:latin typeface="Trebuchet MS" pitchFamily="34" charset="0"/>
          </a:endParaRPr>
        </a:p>
      </dgm:t>
    </dgm:pt>
    <dgm:pt modelId="{4254A341-F609-40AC-901B-4589A8CF6898}" type="sibTrans" cxnId="{E72468D3-FC01-42B9-A304-DFCF1A1D321D}">
      <dgm:prSet/>
      <dgm:spPr/>
      <dgm:t>
        <a:bodyPr/>
        <a:lstStyle/>
        <a:p>
          <a:endParaRPr lang="en-US">
            <a:latin typeface="Trebuchet MS" pitchFamily="34" charset="0"/>
          </a:endParaRPr>
        </a:p>
      </dgm:t>
    </dgm:pt>
    <dgm:pt modelId="{729E68E9-08E3-4D0B-A28B-DA51A06A210C}">
      <dgm:prSet/>
      <dgm:spPr/>
      <dgm:t>
        <a:bodyPr/>
        <a:lstStyle/>
        <a:p>
          <a:r>
            <a:rPr lang="en-US" dirty="0" smtClean="0">
              <a:latin typeface="Trebuchet MS" pitchFamily="34" charset="0"/>
            </a:rPr>
            <a:t>New Win-P hotkey for laptop projection</a:t>
          </a:r>
          <a:endParaRPr lang="en-US" dirty="0">
            <a:latin typeface="Trebuchet MS" pitchFamily="34" charset="0"/>
          </a:endParaRPr>
        </a:p>
      </dgm:t>
    </dgm:pt>
    <dgm:pt modelId="{A12A097A-6F11-4A38-A5F0-553BFDF1C947}" type="parTrans" cxnId="{689096D2-A223-4A4A-85F7-1EA358EFF7EC}">
      <dgm:prSet/>
      <dgm:spPr/>
      <dgm:t>
        <a:bodyPr/>
        <a:lstStyle/>
        <a:p>
          <a:endParaRPr lang="en-US">
            <a:latin typeface="Trebuchet MS" pitchFamily="34" charset="0"/>
          </a:endParaRPr>
        </a:p>
      </dgm:t>
    </dgm:pt>
    <dgm:pt modelId="{074EA34E-B7DD-4B66-A57A-F06B61767C43}" type="sibTrans" cxnId="{689096D2-A223-4A4A-85F7-1EA358EFF7EC}">
      <dgm:prSet/>
      <dgm:spPr/>
      <dgm:t>
        <a:bodyPr/>
        <a:lstStyle/>
        <a:p>
          <a:endParaRPr lang="en-US">
            <a:latin typeface="Trebuchet MS" pitchFamily="34" charset="0"/>
          </a:endParaRPr>
        </a:p>
      </dgm:t>
    </dgm:pt>
    <dgm:pt modelId="{4D471B34-FB32-4ADB-B8BA-6821BA9B724D}">
      <dgm:prSet/>
      <dgm:spPr/>
      <dgm:t>
        <a:bodyPr/>
        <a:lstStyle/>
        <a:p>
          <a:r>
            <a:rPr lang="en-US" dirty="0" smtClean="0">
              <a:latin typeface="Trebuchet MS" pitchFamily="34" charset="0"/>
            </a:rPr>
            <a:t>New thumbnail previews</a:t>
          </a:r>
          <a:endParaRPr lang="en-US" dirty="0">
            <a:latin typeface="Trebuchet MS" pitchFamily="34" charset="0"/>
          </a:endParaRPr>
        </a:p>
      </dgm:t>
    </dgm:pt>
    <dgm:pt modelId="{B8FA40B1-DBC3-42F8-B9DD-A1ED3D8008BE}" type="parTrans" cxnId="{A204BA4A-298C-4A25-8578-A5D2CDF1CF1F}">
      <dgm:prSet/>
      <dgm:spPr/>
      <dgm:t>
        <a:bodyPr/>
        <a:lstStyle/>
        <a:p>
          <a:endParaRPr lang="en-US">
            <a:latin typeface="Trebuchet MS" pitchFamily="34" charset="0"/>
          </a:endParaRPr>
        </a:p>
      </dgm:t>
    </dgm:pt>
    <dgm:pt modelId="{CCBAF3B6-62E9-4B27-B578-084DE6706A64}" type="sibTrans" cxnId="{A204BA4A-298C-4A25-8578-A5D2CDF1CF1F}">
      <dgm:prSet/>
      <dgm:spPr/>
      <dgm:t>
        <a:bodyPr/>
        <a:lstStyle/>
        <a:p>
          <a:endParaRPr lang="en-US">
            <a:latin typeface="Trebuchet MS" pitchFamily="34" charset="0"/>
          </a:endParaRPr>
        </a:p>
      </dgm:t>
    </dgm:pt>
    <dgm:pt modelId="{47FD2D85-C7B8-490E-9D5D-96514007B44A}" type="pres">
      <dgm:prSet presAssocID="{4F13A0DE-AB89-469D-825C-CA0E1E8DEE08}" presName="Name0" presStyleCnt="0">
        <dgm:presLayoutVars>
          <dgm:chMax val="3"/>
          <dgm:chPref val="1"/>
          <dgm:dir/>
          <dgm:animLvl val="lvl"/>
          <dgm:resizeHandles/>
        </dgm:presLayoutVars>
      </dgm:prSet>
      <dgm:spPr/>
      <dgm:t>
        <a:bodyPr/>
        <a:lstStyle/>
        <a:p>
          <a:endParaRPr lang="en-US"/>
        </a:p>
      </dgm:t>
    </dgm:pt>
    <dgm:pt modelId="{165BB7EC-8F08-4E5F-847B-750F02F17545}" type="pres">
      <dgm:prSet presAssocID="{4F13A0DE-AB89-469D-825C-CA0E1E8DEE08}" presName="outerBox" presStyleCnt="0"/>
      <dgm:spPr/>
      <dgm:t>
        <a:bodyPr/>
        <a:lstStyle/>
        <a:p>
          <a:endParaRPr lang="en-US"/>
        </a:p>
      </dgm:t>
    </dgm:pt>
    <dgm:pt modelId="{6497BAFE-3009-4466-B7D0-BCA9B9CFD78C}" type="pres">
      <dgm:prSet presAssocID="{4F13A0DE-AB89-469D-825C-CA0E1E8DEE08}" presName="outerBoxParent" presStyleLbl="node1" presStyleIdx="0" presStyleCnt="2"/>
      <dgm:spPr/>
      <dgm:t>
        <a:bodyPr/>
        <a:lstStyle/>
        <a:p>
          <a:endParaRPr lang="en-US"/>
        </a:p>
      </dgm:t>
    </dgm:pt>
    <dgm:pt modelId="{BEC396E8-6192-4D43-BC4C-122C2D9B7956}" type="pres">
      <dgm:prSet presAssocID="{4F13A0DE-AB89-469D-825C-CA0E1E8DEE08}" presName="outerBoxChildren" presStyleCnt="0"/>
      <dgm:spPr/>
      <dgm:t>
        <a:bodyPr/>
        <a:lstStyle/>
        <a:p>
          <a:endParaRPr lang="en-US"/>
        </a:p>
      </dgm:t>
    </dgm:pt>
    <dgm:pt modelId="{DA7A70B6-2491-4248-9A8C-836428FAE3DE}" type="pres">
      <dgm:prSet presAssocID="{132FF957-E474-46AE-B1AA-FB696CDCFEB8}" presName="oChild" presStyleLbl="fgAcc1" presStyleIdx="0" presStyleCnt="10">
        <dgm:presLayoutVars>
          <dgm:bulletEnabled val="1"/>
        </dgm:presLayoutVars>
      </dgm:prSet>
      <dgm:spPr/>
      <dgm:t>
        <a:bodyPr/>
        <a:lstStyle/>
        <a:p>
          <a:endParaRPr lang="en-US"/>
        </a:p>
      </dgm:t>
    </dgm:pt>
    <dgm:pt modelId="{04BFEF68-E4FA-4CE1-BCCC-C37AD1E422C3}" type="pres">
      <dgm:prSet presAssocID="{8A6B3AD6-EEAA-4093-AAC5-1BFADFF4BBCD}" presName="outerSibTrans" presStyleCnt="0"/>
      <dgm:spPr/>
      <dgm:t>
        <a:bodyPr/>
        <a:lstStyle/>
        <a:p>
          <a:endParaRPr lang="en-US"/>
        </a:p>
      </dgm:t>
    </dgm:pt>
    <dgm:pt modelId="{3E349B71-E445-4811-898E-DA50BE9CE1C0}" type="pres">
      <dgm:prSet presAssocID="{97AE43AB-AEE9-441F-A70C-D37C5AEEAC59}" presName="oChild" presStyleLbl="fgAcc1" presStyleIdx="1" presStyleCnt="10">
        <dgm:presLayoutVars>
          <dgm:bulletEnabled val="1"/>
        </dgm:presLayoutVars>
      </dgm:prSet>
      <dgm:spPr/>
      <dgm:t>
        <a:bodyPr/>
        <a:lstStyle/>
        <a:p>
          <a:endParaRPr lang="en-US"/>
        </a:p>
      </dgm:t>
    </dgm:pt>
    <dgm:pt modelId="{C0B118D9-57D7-4E40-B48D-B5AC41DB49B9}" type="pres">
      <dgm:prSet presAssocID="{D547A4EE-9B9B-41D0-9514-B11F7645AD19}" presName="outerSibTrans" presStyleCnt="0"/>
      <dgm:spPr/>
      <dgm:t>
        <a:bodyPr/>
        <a:lstStyle/>
        <a:p>
          <a:endParaRPr lang="en-US"/>
        </a:p>
      </dgm:t>
    </dgm:pt>
    <dgm:pt modelId="{E8899E20-341E-42E1-8136-F951EA6E7573}" type="pres">
      <dgm:prSet presAssocID="{23C146CA-B63B-482C-A0A6-6BFE39AB11CD}" presName="oChild" presStyleLbl="fgAcc1" presStyleIdx="2" presStyleCnt="10">
        <dgm:presLayoutVars>
          <dgm:bulletEnabled val="1"/>
        </dgm:presLayoutVars>
      </dgm:prSet>
      <dgm:spPr/>
      <dgm:t>
        <a:bodyPr/>
        <a:lstStyle/>
        <a:p>
          <a:endParaRPr lang="en-US"/>
        </a:p>
      </dgm:t>
    </dgm:pt>
    <dgm:pt modelId="{6720CC6E-AC64-42BD-88FB-81A8BAFD17F5}" type="pres">
      <dgm:prSet presAssocID="{3A0C193F-3C84-4912-86D3-D7D524D890E0}" presName="outerSibTrans" presStyleCnt="0"/>
      <dgm:spPr/>
    </dgm:pt>
    <dgm:pt modelId="{E4EB9A3A-DCC0-4D1D-8EFC-86A743163EC4}" type="pres">
      <dgm:prSet presAssocID="{091C2A1C-6957-4AE8-825D-E0C197FFA83C}" presName="oChild" presStyleLbl="fgAcc1" presStyleIdx="3" presStyleCnt="10">
        <dgm:presLayoutVars>
          <dgm:bulletEnabled val="1"/>
        </dgm:presLayoutVars>
      </dgm:prSet>
      <dgm:spPr/>
      <dgm:t>
        <a:bodyPr/>
        <a:lstStyle/>
        <a:p>
          <a:endParaRPr lang="en-US"/>
        </a:p>
      </dgm:t>
    </dgm:pt>
    <dgm:pt modelId="{C7BCF95B-66C6-4975-930B-6E78B30C48B7}" type="pres">
      <dgm:prSet presAssocID="{524E4580-AFFD-4A0E-B44E-D2A15B092834}" presName="outerSibTrans" presStyleCnt="0"/>
      <dgm:spPr/>
    </dgm:pt>
    <dgm:pt modelId="{9C99757B-E401-4F7B-9986-334DA39DA8FE}" type="pres">
      <dgm:prSet presAssocID="{2529961A-13E8-4174-9466-53D33526974F}" presName="oChild" presStyleLbl="fgAcc1" presStyleIdx="4" presStyleCnt="10">
        <dgm:presLayoutVars>
          <dgm:bulletEnabled val="1"/>
        </dgm:presLayoutVars>
      </dgm:prSet>
      <dgm:spPr/>
      <dgm:t>
        <a:bodyPr/>
        <a:lstStyle/>
        <a:p>
          <a:endParaRPr lang="en-US"/>
        </a:p>
      </dgm:t>
    </dgm:pt>
    <dgm:pt modelId="{2DEB592B-BAEB-4E19-ACD9-B8B2696D4E7D}" type="pres">
      <dgm:prSet presAssocID="{4F13A0DE-AB89-469D-825C-CA0E1E8DEE08}" presName="middleBox" presStyleCnt="0"/>
      <dgm:spPr/>
      <dgm:t>
        <a:bodyPr/>
        <a:lstStyle/>
        <a:p>
          <a:endParaRPr lang="en-US"/>
        </a:p>
      </dgm:t>
    </dgm:pt>
    <dgm:pt modelId="{6CFB6E7D-1564-49C2-86D1-22DCD0C87900}" type="pres">
      <dgm:prSet presAssocID="{4F13A0DE-AB89-469D-825C-CA0E1E8DEE08}" presName="middleBoxParent" presStyleLbl="node1" presStyleIdx="1" presStyleCnt="2" custScaleX="104075" custScaleY="73596" custLinFactNeighborX="1188" custLinFactNeighborY="11634"/>
      <dgm:spPr/>
      <dgm:t>
        <a:bodyPr/>
        <a:lstStyle/>
        <a:p>
          <a:endParaRPr lang="en-US"/>
        </a:p>
      </dgm:t>
    </dgm:pt>
    <dgm:pt modelId="{48D72A66-18A6-49F2-8A1C-E763463525F6}" type="pres">
      <dgm:prSet presAssocID="{4F13A0DE-AB89-469D-825C-CA0E1E8DEE08}" presName="middleBoxChildren" presStyleCnt="0"/>
      <dgm:spPr/>
      <dgm:t>
        <a:bodyPr/>
        <a:lstStyle/>
        <a:p>
          <a:endParaRPr lang="en-US"/>
        </a:p>
      </dgm:t>
    </dgm:pt>
    <dgm:pt modelId="{741BB04D-ACF6-421A-A165-C108C65882AA}" type="pres">
      <dgm:prSet presAssocID="{1F216450-3F7D-46D5-AEB1-7465F46DE0F9}" presName="mChild" presStyleLbl="fgAcc1" presStyleIdx="5" presStyleCnt="10">
        <dgm:presLayoutVars>
          <dgm:bulletEnabled val="1"/>
        </dgm:presLayoutVars>
      </dgm:prSet>
      <dgm:spPr/>
      <dgm:t>
        <a:bodyPr/>
        <a:lstStyle/>
        <a:p>
          <a:endParaRPr lang="en-US"/>
        </a:p>
      </dgm:t>
    </dgm:pt>
    <dgm:pt modelId="{0DABDF77-4599-4909-916D-3DDC9B0104B3}" type="pres">
      <dgm:prSet presAssocID="{FA73FCC3-A787-4494-86C4-A6A18CB68321}" presName="middleSibTrans" presStyleCnt="0"/>
      <dgm:spPr/>
      <dgm:t>
        <a:bodyPr/>
        <a:lstStyle/>
        <a:p>
          <a:endParaRPr lang="en-US"/>
        </a:p>
      </dgm:t>
    </dgm:pt>
    <dgm:pt modelId="{FE3CB932-28B5-4272-92EF-2DF281D8E4D3}" type="pres">
      <dgm:prSet presAssocID="{A53E297F-AE37-4C98-BD0D-C86BC737F497}" presName="mChild" presStyleLbl="fgAcc1" presStyleIdx="6" presStyleCnt="10">
        <dgm:presLayoutVars>
          <dgm:bulletEnabled val="1"/>
        </dgm:presLayoutVars>
      </dgm:prSet>
      <dgm:spPr/>
      <dgm:t>
        <a:bodyPr/>
        <a:lstStyle/>
        <a:p>
          <a:endParaRPr lang="en-US"/>
        </a:p>
      </dgm:t>
    </dgm:pt>
    <dgm:pt modelId="{B74AA3DF-8625-40B5-8362-F1E1502ADA26}" type="pres">
      <dgm:prSet presAssocID="{5E6AFEC8-322F-4C94-8813-BE7D07ECEF1F}" presName="middleSibTrans" presStyleCnt="0"/>
      <dgm:spPr/>
      <dgm:t>
        <a:bodyPr/>
        <a:lstStyle/>
        <a:p>
          <a:endParaRPr lang="en-US"/>
        </a:p>
      </dgm:t>
    </dgm:pt>
    <dgm:pt modelId="{5E3A45D6-4593-400F-AEDF-F8A708A3E536}" type="pres">
      <dgm:prSet presAssocID="{4D471B34-FB32-4ADB-B8BA-6821BA9B724D}" presName="mChild" presStyleLbl="fgAcc1" presStyleIdx="7" presStyleCnt="10">
        <dgm:presLayoutVars>
          <dgm:bulletEnabled val="1"/>
        </dgm:presLayoutVars>
      </dgm:prSet>
      <dgm:spPr/>
      <dgm:t>
        <a:bodyPr/>
        <a:lstStyle/>
        <a:p>
          <a:endParaRPr lang="en-US"/>
        </a:p>
      </dgm:t>
    </dgm:pt>
    <dgm:pt modelId="{8208EF3F-0501-40A5-8276-CE2EFBF6964B}" type="pres">
      <dgm:prSet presAssocID="{CCBAF3B6-62E9-4B27-B578-084DE6706A64}" presName="middleSibTrans" presStyleCnt="0"/>
      <dgm:spPr/>
    </dgm:pt>
    <dgm:pt modelId="{A79A09F6-4F90-4358-A8AB-87617D613640}" type="pres">
      <dgm:prSet presAssocID="{2D922688-4682-4D3A-8D3C-F7B830BCE374}" presName="mChild" presStyleLbl="fgAcc1" presStyleIdx="8" presStyleCnt="10">
        <dgm:presLayoutVars>
          <dgm:bulletEnabled val="1"/>
        </dgm:presLayoutVars>
      </dgm:prSet>
      <dgm:spPr/>
      <dgm:t>
        <a:bodyPr/>
        <a:lstStyle/>
        <a:p>
          <a:endParaRPr lang="en-US"/>
        </a:p>
      </dgm:t>
    </dgm:pt>
    <dgm:pt modelId="{4A1D447B-54F2-4830-928A-1CB50A29DDFD}" type="pres">
      <dgm:prSet presAssocID="{4254A341-F609-40AC-901B-4589A8CF6898}" presName="middleSibTrans" presStyleCnt="0"/>
      <dgm:spPr/>
    </dgm:pt>
    <dgm:pt modelId="{95196C4D-D280-48F7-99EA-6DF254DB2C82}" type="pres">
      <dgm:prSet presAssocID="{729E68E9-08E3-4D0B-A28B-DA51A06A210C}" presName="mChild" presStyleLbl="fgAcc1" presStyleIdx="9" presStyleCnt="10">
        <dgm:presLayoutVars>
          <dgm:bulletEnabled val="1"/>
        </dgm:presLayoutVars>
      </dgm:prSet>
      <dgm:spPr/>
      <dgm:t>
        <a:bodyPr/>
        <a:lstStyle/>
        <a:p>
          <a:endParaRPr lang="en-US"/>
        </a:p>
      </dgm:t>
    </dgm:pt>
  </dgm:ptLst>
  <dgm:cxnLst>
    <dgm:cxn modelId="{19D02A6E-DF52-428D-A1D7-5BF14B0B9C21}" srcId="{4F13A0DE-AB89-469D-825C-CA0E1E8DEE08}" destId="{2A3B32A6-487D-442A-A032-830CAE3C3A46}" srcOrd="1" destOrd="0" parTransId="{BBFBB1E3-EF0D-4429-A981-372915D9127E}" sibTransId="{534D955C-92E5-4D28-84C3-73BFD73B051D}"/>
    <dgm:cxn modelId="{A08DE350-095B-4280-8E13-C9C7C977EC15}" type="presOf" srcId="{A53E297F-AE37-4C98-BD0D-C86BC737F497}" destId="{FE3CB932-28B5-4272-92EF-2DF281D8E4D3}" srcOrd="0" destOrd="0" presId="urn:microsoft.com/office/officeart/2005/8/layout/target2"/>
    <dgm:cxn modelId="{20ED7D7A-35EE-490B-A8F7-91D3005C21F8}" srcId="{2A3B32A6-487D-442A-A032-830CAE3C3A46}" destId="{A53E297F-AE37-4C98-BD0D-C86BC737F497}" srcOrd="1" destOrd="0" parTransId="{D6BBF532-3625-40C9-8C25-161EDDB52254}" sibTransId="{5E6AFEC8-322F-4C94-8813-BE7D07ECEF1F}"/>
    <dgm:cxn modelId="{DEFC15E7-3276-49CE-A83A-24BEB241AB86}" srcId="{9201B094-E289-4B68-BBA2-984863639A14}" destId="{2529961A-13E8-4174-9466-53D33526974F}" srcOrd="4" destOrd="0" parTransId="{56E7578C-8232-443F-93BF-324AEA5CF453}" sibTransId="{B4E5EA81-0B43-4BDC-AA2A-7F81AB957E64}"/>
    <dgm:cxn modelId="{AB883D06-EB62-4520-838B-7D6EA1C734DF}" srcId="{2A3B32A6-487D-442A-A032-830CAE3C3A46}" destId="{1F216450-3F7D-46D5-AEB1-7465F46DE0F9}" srcOrd="0" destOrd="0" parTransId="{EF5F3BA5-32C9-4770-AC32-653B6F8BB182}" sibTransId="{FA73FCC3-A787-4494-86C4-A6A18CB68321}"/>
    <dgm:cxn modelId="{F37DD6BC-56C0-432D-9ECD-B24E72CB5805}" type="presOf" srcId="{23C146CA-B63B-482C-A0A6-6BFE39AB11CD}" destId="{E8899E20-341E-42E1-8136-F951EA6E7573}" srcOrd="0" destOrd="0" presId="urn:microsoft.com/office/officeart/2005/8/layout/target2"/>
    <dgm:cxn modelId="{1647826F-77F6-4EF7-914D-E3E6D32D7CA4}" srcId="{4F13A0DE-AB89-469D-825C-CA0E1E8DEE08}" destId="{9201B094-E289-4B68-BBA2-984863639A14}" srcOrd="0" destOrd="0" parTransId="{F13D75DD-EA60-49D3-AD4C-1513825E487A}" sibTransId="{30CB3806-A593-4A6A-9584-CAB249535064}"/>
    <dgm:cxn modelId="{689096D2-A223-4A4A-85F7-1EA358EFF7EC}" srcId="{2A3B32A6-487D-442A-A032-830CAE3C3A46}" destId="{729E68E9-08E3-4D0B-A28B-DA51A06A210C}" srcOrd="4" destOrd="0" parTransId="{A12A097A-6F11-4A38-A5F0-553BFDF1C947}" sibTransId="{074EA34E-B7DD-4B66-A57A-F06B61767C43}"/>
    <dgm:cxn modelId="{4926CD3E-D53C-4FD6-8AAA-6607C637ECB9}" type="presOf" srcId="{132FF957-E474-46AE-B1AA-FB696CDCFEB8}" destId="{DA7A70B6-2491-4248-9A8C-836428FAE3DE}" srcOrd="0" destOrd="0" presId="urn:microsoft.com/office/officeart/2005/8/layout/target2"/>
    <dgm:cxn modelId="{EC4FB4A9-C242-4CA6-9AD2-FA0A3026C66B}" type="presOf" srcId="{2D922688-4682-4D3A-8D3C-F7B830BCE374}" destId="{A79A09F6-4F90-4358-A8AB-87617D613640}" srcOrd="0" destOrd="0" presId="urn:microsoft.com/office/officeart/2005/8/layout/target2"/>
    <dgm:cxn modelId="{AC459033-1EB5-402A-8647-C20A3A86EA73}" srcId="{9201B094-E289-4B68-BBA2-984863639A14}" destId="{091C2A1C-6957-4AE8-825D-E0C197FFA83C}" srcOrd="3" destOrd="0" parTransId="{316324A5-00B6-4E53-84ED-F5DB443223FC}" sibTransId="{524E4580-AFFD-4A0E-B44E-D2A15B092834}"/>
    <dgm:cxn modelId="{80A723CF-3B29-4276-88AD-FDB18BA7FB15}" srcId="{9201B094-E289-4B68-BBA2-984863639A14}" destId="{97AE43AB-AEE9-441F-A70C-D37C5AEEAC59}" srcOrd="1" destOrd="0" parTransId="{F1FDB402-0D7C-46FB-AA9B-E3601C973363}" sibTransId="{D547A4EE-9B9B-41D0-9514-B11F7645AD19}"/>
    <dgm:cxn modelId="{A204BA4A-298C-4A25-8578-A5D2CDF1CF1F}" srcId="{2A3B32A6-487D-442A-A032-830CAE3C3A46}" destId="{4D471B34-FB32-4ADB-B8BA-6821BA9B724D}" srcOrd="2" destOrd="0" parTransId="{B8FA40B1-DBC3-42F8-B9DD-A1ED3D8008BE}" sibTransId="{CCBAF3B6-62E9-4B27-B578-084DE6706A64}"/>
    <dgm:cxn modelId="{3FB8EF2A-84D8-46D1-AD32-B1C65C553564}" srcId="{9201B094-E289-4B68-BBA2-984863639A14}" destId="{23C146CA-B63B-482C-A0A6-6BFE39AB11CD}" srcOrd="2" destOrd="0" parTransId="{5FC3559D-D542-487F-92E9-EC66F7507762}" sibTransId="{3A0C193F-3C84-4912-86D3-D7D524D890E0}"/>
    <dgm:cxn modelId="{D3B65C13-FCC9-4999-AF58-4CEB93DAE132}" type="presOf" srcId="{091C2A1C-6957-4AE8-825D-E0C197FFA83C}" destId="{E4EB9A3A-DCC0-4D1D-8EFC-86A743163EC4}" srcOrd="0" destOrd="0" presId="urn:microsoft.com/office/officeart/2005/8/layout/target2"/>
    <dgm:cxn modelId="{E4D5273D-3B34-4BE1-932A-54B476B714E5}" type="presOf" srcId="{4D471B34-FB32-4ADB-B8BA-6821BA9B724D}" destId="{5E3A45D6-4593-400F-AEDF-F8A708A3E536}" srcOrd="0" destOrd="0" presId="urn:microsoft.com/office/officeart/2005/8/layout/target2"/>
    <dgm:cxn modelId="{20A9B731-C56B-4032-BA9F-E4A40580DFA3}" type="presOf" srcId="{9201B094-E289-4B68-BBA2-984863639A14}" destId="{6497BAFE-3009-4466-B7D0-BCA9B9CFD78C}" srcOrd="0" destOrd="0" presId="urn:microsoft.com/office/officeart/2005/8/layout/target2"/>
    <dgm:cxn modelId="{62D6A267-2DEC-49F2-91A1-B282CBDB77FA}" type="presOf" srcId="{4F13A0DE-AB89-469D-825C-CA0E1E8DEE08}" destId="{47FD2D85-C7B8-490E-9D5D-96514007B44A}" srcOrd="0" destOrd="0" presId="urn:microsoft.com/office/officeart/2005/8/layout/target2"/>
    <dgm:cxn modelId="{F989ABFA-1EA3-4BBE-AC4A-FB154E71D782}" type="presOf" srcId="{2A3B32A6-487D-442A-A032-830CAE3C3A46}" destId="{6CFB6E7D-1564-49C2-86D1-22DCD0C87900}" srcOrd="0" destOrd="0" presId="urn:microsoft.com/office/officeart/2005/8/layout/target2"/>
    <dgm:cxn modelId="{DBDAB7E2-E4D9-40BD-A337-02F588635DF9}" type="presOf" srcId="{1F216450-3F7D-46D5-AEB1-7465F46DE0F9}" destId="{741BB04D-ACF6-421A-A165-C108C65882AA}" srcOrd="0" destOrd="0" presId="urn:microsoft.com/office/officeart/2005/8/layout/target2"/>
    <dgm:cxn modelId="{69395003-C1D4-444B-B0BC-FD0CE98886FC}" srcId="{9201B094-E289-4B68-BBA2-984863639A14}" destId="{132FF957-E474-46AE-B1AA-FB696CDCFEB8}" srcOrd="0" destOrd="0" parTransId="{D40C2BB1-418C-480B-B36E-DE58F7262037}" sibTransId="{8A6B3AD6-EEAA-4093-AAC5-1BFADFF4BBCD}"/>
    <dgm:cxn modelId="{3E846874-B132-45AF-B9A8-D0E461653D6E}" type="presOf" srcId="{729E68E9-08E3-4D0B-A28B-DA51A06A210C}" destId="{95196C4D-D280-48F7-99EA-6DF254DB2C82}" srcOrd="0" destOrd="0" presId="urn:microsoft.com/office/officeart/2005/8/layout/target2"/>
    <dgm:cxn modelId="{A14E2FD8-E12A-43FB-9219-C046D684D8A4}" type="presOf" srcId="{2529961A-13E8-4174-9466-53D33526974F}" destId="{9C99757B-E401-4F7B-9986-334DA39DA8FE}" srcOrd="0" destOrd="0" presId="urn:microsoft.com/office/officeart/2005/8/layout/target2"/>
    <dgm:cxn modelId="{E72468D3-FC01-42B9-A304-DFCF1A1D321D}" srcId="{2A3B32A6-487D-442A-A032-830CAE3C3A46}" destId="{2D922688-4682-4D3A-8D3C-F7B830BCE374}" srcOrd="3" destOrd="0" parTransId="{28D84849-D9F8-48B9-A68B-CAA2D4AF5B1C}" sibTransId="{4254A341-F609-40AC-901B-4589A8CF6898}"/>
    <dgm:cxn modelId="{1F30C33D-A403-4874-8F0E-F949B89BFC0F}" type="presOf" srcId="{97AE43AB-AEE9-441F-A70C-D37C5AEEAC59}" destId="{3E349B71-E445-4811-898E-DA50BE9CE1C0}" srcOrd="0" destOrd="0" presId="urn:microsoft.com/office/officeart/2005/8/layout/target2"/>
    <dgm:cxn modelId="{63D8FA2E-76CE-4FC3-A6B1-0BC5FCBD4037}" type="presParOf" srcId="{47FD2D85-C7B8-490E-9D5D-96514007B44A}" destId="{165BB7EC-8F08-4E5F-847B-750F02F17545}" srcOrd="0" destOrd="0" presId="urn:microsoft.com/office/officeart/2005/8/layout/target2"/>
    <dgm:cxn modelId="{99A8A1A8-B95D-48D1-8918-6B11D9BC9E2B}" type="presParOf" srcId="{165BB7EC-8F08-4E5F-847B-750F02F17545}" destId="{6497BAFE-3009-4466-B7D0-BCA9B9CFD78C}" srcOrd="0" destOrd="0" presId="urn:microsoft.com/office/officeart/2005/8/layout/target2"/>
    <dgm:cxn modelId="{95941ADC-245C-4C02-B591-C5826FBAE4D4}" type="presParOf" srcId="{165BB7EC-8F08-4E5F-847B-750F02F17545}" destId="{BEC396E8-6192-4D43-BC4C-122C2D9B7956}" srcOrd="1" destOrd="0" presId="urn:microsoft.com/office/officeart/2005/8/layout/target2"/>
    <dgm:cxn modelId="{1C7CA411-10A3-4376-AAA7-B9F947968EEF}" type="presParOf" srcId="{BEC396E8-6192-4D43-BC4C-122C2D9B7956}" destId="{DA7A70B6-2491-4248-9A8C-836428FAE3DE}" srcOrd="0" destOrd="0" presId="urn:microsoft.com/office/officeart/2005/8/layout/target2"/>
    <dgm:cxn modelId="{1F30BE00-DC27-4B11-840A-81A2B3E468C1}" type="presParOf" srcId="{BEC396E8-6192-4D43-BC4C-122C2D9B7956}" destId="{04BFEF68-E4FA-4CE1-BCCC-C37AD1E422C3}" srcOrd="1" destOrd="0" presId="urn:microsoft.com/office/officeart/2005/8/layout/target2"/>
    <dgm:cxn modelId="{267EE75D-84FC-49EC-A741-8D8529E9BA49}" type="presParOf" srcId="{BEC396E8-6192-4D43-BC4C-122C2D9B7956}" destId="{3E349B71-E445-4811-898E-DA50BE9CE1C0}" srcOrd="2" destOrd="0" presId="urn:microsoft.com/office/officeart/2005/8/layout/target2"/>
    <dgm:cxn modelId="{5F3D0D1E-C4A1-40BE-87D3-E740946D0831}" type="presParOf" srcId="{BEC396E8-6192-4D43-BC4C-122C2D9B7956}" destId="{C0B118D9-57D7-4E40-B48D-B5AC41DB49B9}" srcOrd="3" destOrd="0" presId="urn:microsoft.com/office/officeart/2005/8/layout/target2"/>
    <dgm:cxn modelId="{57653732-289E-4CC7-AD3D-A3CCA3CF3449}" type="presParOf" srcId="{BEC396E8-6192-4D43-BC4C-122C2D9B7956}" destId="{E8899E20-341E-42E1-8136-F951EA6E7573}" srcOrd="4" destOrd="0" presId="urn:microsoft.com/office/officeart/2005/8/layout/target2"/>
    <dgm:cxn modelId="{E6885712-10FE-4C02-AC13-A8761922DE6C}" type="presParOf" srcId="{BEC396E8-6192-4D43-BC4C-122C2D9B7956}" destId="{6720CC6E-AC64-42BD-88FB-81A8BAFD17F5}" srcOrd="5" destOrd="0" presId="urn:microsoft.com/office/officeart/2005/8/layout/target2"/>
    <dgm:cxn modelId="{8BC529A5-244E-4E1B-887B-856390E54AEC}" type="presParOf" srcId="{BEC396E8-6192-4D43-BC4C-122C2D9B7956}" destId="{E4EB9A3A-DCC0-4D1D-8EFC-86A743163EC4}" srcOrd="6" destOrd="0" presId="urn:microsoft.com/office/officeart/2005/8/layout/target2"/>
    <dgm:cxn modelId="{CAC70E6D-22BE-42D2-A06A-4CE0DEC589D2}" type="presParOf" srcId="{BEC396E8-6192-4D43-BC4C-122C2D9B7956}" destId="{C7BCF95B-66C6-4975-930B-6E78B30C48B7}" srcOrd="7" destOrd="0" presId="urn:microsoft.com/office/officeart/2005/8/layout/target2"/>
    <dgm:cxn modelId="{37D6BF9E-BD3F-474F-A5AC-5B19DCE7F684}" type="presParOf" srcId="{BEC396E8-6192-4D43-BC4C-122C2D9B7956}" destId="{9C99757B-E401-4F7B-9986-334DA39DA8FE}" srcOrd="8" destOrd="0" presId="urn:microsoft.com/office/officeart/2005/8/layout/target2"/>
    <dgm:cxn modelId="{265699DE-0704-4AE5-B4AC-C0EEA742968C}" type="presParOf" srcId="{47FD2D85-C7B8-490E-9D5D-96514007B44A}" destId="{2DEB592B-BAEB-4E19-ACD9-B8B2696D4E7D}" srcOrd="1" destOrd="0" presId="urn:microsoft.com/office/officeart/2005/8/layout/target2"/>
    <dgm:cxn modelId="{3E844DBF-5D43-4EB4-ACAD-58CF191A46D0}" type="presParOf" srcId="{2DEB592B-BAEB-4E19-ACD9-B8B2696D4E7D}" destId="{6CFB6E7D-1564-49C2-86D1-22DCD0C87900}" srcOrd="0" destOrd="0" presId="urn:microsoft.com/office/officeart/2005/8/layout/target2"/>
    <dgm:cxn modelId="{CFE3A3A0-7C91-468E-B839-7633B22A44EB}" type="presParOf" srcId="{2DEB592B-BAEB-4E19-ACD9-B8B2696D4E7D}" destId="{48D72A66-18A6-49F2-8A1C-E763463525F6}" srcOrd="1" destOrd="0" presId="urn:microsoft.com/office/officeart/2005/8/layout/target2"/>
    <dgm:cxn modelId="{155FF30A-FBB1-4314-B9FE-D5D9C4151D7C}" type="presParOf" srcId="{48D72A66-18A6-49F2-8A1C-E763463525F6}" destId="{741BB04D-ACF6-421A-A165-C108C65882AA}" srcOrd="0" destOrd="0" presId="urn:microsoft.com/office/officeart/2005/8/layout/target2"/>
    <dgm:cxn modelId="{D3B2A679-EA4B-4A2D-98E9-BCAA77C4E194}" type="presParOf" srcId="{48D72A66-18A6-49F2-8A1C-E763463525F6}" destId="{0DABDF77-4599-4909-916D-3DDC9B0104B3}" srcOrd="1" destOrd="0" presId="urn:microsoft.com/office/officeart/2005/8/layout/target2"/>
    <dgm:cxn modelId="{70142022-E597-4672-B1CD-1E549724910E}" type="presParOf" srcId="{48D72A66-18A6-49F2-8A1C-E763463525F6}" destId="{FE3CB932-28B5-4272-92EF-2DF281D8E4D3}" srcOrd="2" destOrd="0" presId="urn:microsoft.com/office/officeart/2005/8/layout/target2"/>
    <dgm:cxn modelId="{4B997B55-CD81-4D7C-970F-8F737904F835}" type="presParOf" srcId="{48D72A66-18A6-49F2-8A1C-E763463525F6}" destId="{B74AA3DF-8625-40B5-8362-F1E1502ADA26}" srcOrd="3" destOrd="0" presId="urn:microsoft.com/office/officeart/2005/8/layout/target2"/>
    <dgm:cxn modelId="{5A1FC5E4-8140-421A-AA1E-2C5F5A5CE646}" type="presParOf" srcId="{48D72A66-18A6-49F2-8A1C-E763463525F6}" destId="{5E3A45D6-4593-400F-AEDF-F8A708A3E536}" srcOrd="4" destOrd="0" presId="urn:microsoft.com/office/officeart/2005/8/layout/target2"/>
    <dgm:cxn modelId="{F79BA49A-93F6-4B0E-9633-3023D9B7EAAB}" type="presParOf" srcId="{48D72A66-18A6-49F2-8A1C-E763463525F6}" destId="{8208EF3F-0501-40A5-8276-CE2EFBF6964B}" srcOrd="5" destOrd="0" presId="urn:microsoft.com/office/officeart/2005/8/layout/target2"/>
    <dgm:cxn modelId="{16B958F1-BD05-43FF-AF06-9C26CF072363}" type="presParOf" srcId="{48D72A66-18A6-49F2-8A1C-E763463525F6}" destId="{A79A09F6-4F90-4358-A8AB-87617D613640}" srcOrd="6" destOrd="0" presId="urn:microsoft.com/office/officeart/2005/8/layout/target2"/>
    <dgm:cxn modelId="{D22C2EB6-B9BA-44CE-B671-098015A684A6}" type="presParOf" srcId="{48D72A66-18A6-49F2-8A1C-E763463525F6}" destId="{4A1D447B-54F2-4830-928A-1CB50A29DDFD}" srcOrd="7" destOrd="0" presId="urn:microsoft.com/office/officeart/2005/8/layout/target2"/>
    <dgm:cxn modelId="{678B0879-AF6C-4E07-9DCD-65F7D74504E6}" type="presParOf" srcId="{48D72A66-18A6-49F2-8A1C-E763463525F6}" destId="{95196C4D-D280-48F7-99EA-6DF254DB2C82}" srcOrd="8" destOrd="0" presId="urn:microsoft.com/office/officeart/2005/8/layout/target2"/>
  </dgm:cxnLst>
  <dgm:bg/>
  <dgm:whole/>
</dgm:dataModel>
</file>

<file path=ppt/diagrams/data2.xml><?xml version="1.0" encoding="utf-8"?>
<dgm:dataModel xmlns:dgm="http://schemas.openxmlformats.org/drawingml/2006/diagram" xmlns:a="http://schemas.openxmlformats.org/drawingml/2006/main">
  <dgm:ptLst>
    <dgm:pt modelId="{E88A0DA6-0D62-4985-AF75-1F78106A2446}"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1A3D3AEE-5452-42E7-8B8C-ADE43576070E}">
      <dgm:prSet phldrT="[Text]" custT="1"/>
      <dgm:spPr/>
      <dgm:t>
        <a:bodyPr/>
        <a:lstStyle/>
        <a:p>
          <a:r>
            <a:rPr lang="en-US" sz="2100" dirty="0" smtClean="0">
              <a:effectLst>
                <a:outerShdw blurRad="38100" dist="38100" dir="2700000" algn="tl">
                  <a:srgbClr val="000000">
                    <a:alpha val="43137"/>
                  </a:srgbClr>
                </a:outerShdw>
              </a:effectLst>
              <a:latin typeface="Trebuchet MS" pitchFamily="34" charset="0"/>
            </a:rPr>
            <a:t>Performance</a:t>
          </a:r>
          <a:endParaRPr lang="en-US" sz="2100" dirty="0">
            <a:effectLst>
              <a:outerShdw blurRad="38100" dist="38100" dir="2700000" algn="tl">
                <a:srgbClr val="000000">
                  <a:alpha val="43137"/>
                </a:srgbClr>
              </a:outerShdw>
            </a:effectLst>
            <a:latin typeface="Trebuchet MS" pitchFamily="34" charset="0"/>
          </a:endParaRPr>
        </a:p>
      </dgm:t>
    </dgm:pt>
    <dgm:pt modelId="{B5AD6D56-F7E7-49D1-8879-F1318BD44409}" type="par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BDA207B-E95D-423E-AB59-B344DF5D7935}" type="sib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A1F2909-4DB8-45DD-AFCB-CAFB30857C2F}">
      <dgm:prSet phldrT="[Text]" custT="1"/>
      <dgm:spPr/>
      <dgm:t>
        <a:bodyPr/>
        <a:lstStyle/>
        <a:p>
          <a:r>
            <a:rPr lang="en-US" sz="2100" dirty="0" smtClean="0">
              <a:effectLst>
                <a:outerShdw blurRad="38100" dist="38100" dir="2700000" algn="tl">
                  <a:srgbClr val="000000">
                    <a:alpha val="43137"/>
                  </a:srgbClr>
                </a:outerShdw>
              </a:effectLst>
              <a:latin typeface="Trebuchet MS" pitchFamily="34" charset="0"/>
            </a:rPr>
            <a:t>Enhanced end-user experience</a:t>
          </a:r>
          <a:endParaRPr lang="en-US" sz="3500" dirty="0">
            <a:effectLst>
              <a:outerShdw blurRad="38100" dist="38100" dir="2700000" algn="tl">
                <a:srgbClr val="000000">
                  <a:alpha val="43137"/>
                </a:srgbClr>
              </a:outerShdw>
            </a:effectLst>
            <a:latin typeface="Trebuchet MS" pitchFamily="34" charset="0"/>
          </a:endParaRPr>
        </a:p>
      </dgm:t>
    </dgm:pt>
    <dgm:pt modelId="{8A2C454F-505A-47A9-93F4-0D4C23349DD2}" type="par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D60F5C3-D06B-482C-A460-4FC68A4526ED}" type="sib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4B9D4F51-E226-4C53-A7C1-6ACEE4D8B461}">
      <dgm:prSet phldrT="[Text]" custT="1"/>
      <dgm:spPr/>
      <dgm:t>
        <a:bodyPr/>
        <a:lstStyle/>
        <a:p>
          <a:r>
            <a:rPr lang="en-US" sz="2100" dirty="0" smtClean="0">
              <a:effectLst>
                <a:outerShdw blurRad="38100" dist="38100" dir="2700000" algn="tl">
                  <a:srgbClr val="000000">
                    <a:alpha val="43137"/>
                  </a:srgbClr>
                </a:outerShdw>
              </a:effectLst>
              <a:latin typeface="Trebuchet MS" pitchFamily="34" charset="0"/>
            </a:rPr>
            <a:t>Improved Reliability</a:t>
          </a:r>
          <a:endParaRPr lang="en-US" sz="2100" dirty="0">
            <a:effectLst>
              <a:outerShdw blurRad="38100" dist="38100" dir="2700000" algn="tl">
                <a:srgbClr val="000000">
                  <a:alpha val="43137"/>
                </a:srgbClr>
              </a:outerShdw>
            </a:effectLst>
            <a:latin typeface="Trebuchet MS" pitchFamily="34" charset="0"/>
          </a:endParaRPr>
        </a:p>
      </dgm:t>
    </dgm:pt>
    <dgm:pt modelId="{67DD88E9-E2E7-46FE-88CC-5913D8E11B7F}" type="par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AB4C6F3-831B-4396-BF8C-CA3C0F3B9AB7}" type="sib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661F999-27F5-4356-96C8-1A57ADEF3848}" type="pres">
      <dgm:prSet presAssocID="{E88A0DA6-0D62-4985-AF75-1F78106A2446}" presName="Name0" presStyleCnt="0">
        <dgm:presLayoutVars>
          <dgm:dir/>
          <dgm:resizeHandles val="exact"/>
        </dgm:presLayoutVars>
      </dgm:prSet>
      <dgm:spPr/>
      <dgm:t>
        <a:bodyPr/>
        <a:lstStyle/>
        <a:p>
          <a:endParaRPr lang="en-US"/>
        </a:p>
      </dgm:t>
    </dgm:pt>
    <dgm:pt modelId="{AFF12C43-690B-44B6-8899-9E4DB5A374FF}" type="pres">
      <dgm:prSet presAssocID="{1A3D3AEE-5452-42E7-8B8C-ADE43576070E}" presName="node" presStyleLbl="node1" presStyleIdx="0" presStyleCnt="3" custLinFactNeighborX="-73820" custLinFactNeighborY="984">
        <dgm:presLayoutVars>
          <dgm:bulletEnabled val="1"/>
        </dgm:presLayoutVars>
      </dgm:prSet>
      <dgm:spPr/>
      <dgm:t>
        <a:bodyPr/>
        <a:lstStyle/>
        <a:p>
          <a:endParaRPr lang="en-US"/>
        </a:p>
      </dgm:t>
    </dgm:pt>
    <dgm:pt modelId="{31B3DA97-6A2E-424E-AFE8-5542A4DA616D}" type="pres">
      <dgm:prSet presAssocID="{9BDA207B-E95D-423E-AB59-B344DF5D7935}" presName="sibTrans" presStyleCnt="0"/>
      <dgm:spPr/>
      <dgm:t>
        <a:bodyPr/>
        <a:lstStyle/>
        <a:p>
          <a:endParaRPr lang="en-US"/>
        </a:p>
      </dgm:t>
    </dgm:pt>
    <dgm:pt modelId="{3DDD959D-0165-45D1-B6F7-8AC840449DF5}" type="pres">
      <dgm:prSet presAssocID="{DA1F2909-4DB8-45DD-AFCB-CAFB30857C2F}" presName="node" presStyleLbl="node1" presStyleIdx="1" presStyleCnt="3">
        <dgm:presLayoutVars>
          <dgm:bulletEnabled val="1"/>
        </dgm:presLayoutVars>
      </dgm:prSet>
      <dgm:spPr/>
      <dgm:t>
        <a:bodyPr/>
        <a:lstStyle/>
        <a:p>
          <a:endParaRPr lang="en-US"/>
        </a:p>
      </dgm:t>
    </dgm:pt>
    <dgm:pt modelId="{601EA474-741E-48E0-8F2E-6A61D95CA50C}" type="pres">
      <dgm:prSet presAssocID="{5D60F5C3-D06B-482C-A460-4FC68A4526ED}" presName="sibTrans" presStyleCnt="0"/>
      <dgm:spPr/>
      <dgm:t>
        <a:bodyPr/>
        <a:lstStyle/>
        <a:p>
          <a:endParaRPr lang="en-US"/>
        </a:p>
      </dgm:t>
    </dgm:pt>
    <dgm:pt modelId="{5C5F070E-C059-4198-AA00-CCB8013F3E0E}" type="pres">
      <dgm:prSet presAssocID="{4B9D4F51-E226-4C53-A7C1-6ACEE4D8B461}" presName="node" presStyleLbl="node1" presStyleIdx="2" presStyleCnt="3">
        <dgm:presLayoutVars>
          <dgm:bulletEnabled val="1"/>
        </dgm:presLayoutVars>
      </dgm:prSet>
      <dgm:spPr/>
      <dgm:t>
        <a:bodyPr/>
        <a:lstStyle/>
        <a:p>
          <a:endParaRPr lang="en-US"/>
        </a:p>
      </dgm:t>
    </dgm:pt>
  </dgm:ptLst>
  <dgm:cxnLst>
    <dgm:cxn modelId="{1668930D-A41E-40F5-BE3B-B26CFFBE465D}" type="presOf" srcId="{4B9D4F51-E226-4C53-A7C1-6ACEE4D8B461}" destId="{5C5F070E-C059-4198-AA00-CCB8013F3E0E}" srcOrd="0" destOrd="0" presId="urn:microsoft.com/office/officeart/2005/8/layout/hList6"/>
    <dgm:cxn modelId="{13AE00FC-D37E-4778-A6D0-06820B8F891D}" srcId="{E88A0DA6-0D62-4985-AF75-1F78106A2446}" destId="{1A3D3AEE-5452-42E7-8B8C-ADE43576070E}" srcOrd="0" destOrd="0" parTransId="{B5AD6D56-F7E7-49D1-8879-F1318BD44409}" sibTransId="{9BDA207B-E95D-423E-AB59-B344DF5D7935}"/>
    <dgm:cxn modelId="{904CC48B-EEF8-4297-BF4D-0A017A533B5B}" srcId="{E88A0DA6-0D62-4985-AF75-1F78106A2446}" destId="{DA1F2909-4DB8-45DD-AFCB-CAFB30857C2F}" srcOrd="1" destOrd="0" parTransId="{8A2C454F-505A-47A9-93F4-0D4C23349DD2}" sibTransId="{5D60F5C3-D06B-482C-A460-4FC68A4526ED}"/>
    <dgm:cxn modelId="{EEA0BC00-68C4-4F68-A3EC-3E21F9AF163C}" type="presOf" srcId="{E88A0DA6-0D62-4985-AF75-1F78106A2446}" destId="{A661F999-27F5-4356-96C8-1A57ADEF3848}" srcOrd="0" destOrd="0" presId="urn:microsoft.com/office/officeart/2005/8/layout/hList6"/>
    <dgm:cxn modelId="{245B677C-5339-4E46-9158-704540C864D8}" srcId="{E88A0DA6-0D62-4985-AF75-1F78106A2446}" destId="{4B9D4F51-E226-4C53-A7C1-6ACEE4D8B461}" srcOrd="2" destOrd="0" parTransId="{67DD88E9-E2E7-46FE-88CC-5913D8E11B7F}" sibTransId="{6AB4C6F3-831B-4396-BF8C-CA3C0F3B9AB7}"/>
    <dgm:cxn modelId="{54ED0685-2219-495F-A6DD-E89E63CBD97A}" type="presOf" srcId="{DA1F2909-4DB8-45DD-AFCB-CAFB30857C2F}" destId="{3DDD959D-0165-45D1-B6F7-8AC840449DF5}" srcOrd="0" destOrd="0" presId="urn:microsoft.com/office/officeart/2005/8/layout/hList6"/>
    <dgm:cxn modelId="{68494DA6-9B0B-4858-800D-11D5E89D8930}" type="presOf" srcId="{1A3D3AEE-5452-42E7-8B8C-ADE43576070E}" destId="{AFF12C43-690B-44B6-8899-9E4DB5A374FF}" srcOrd="0" destOrd="0" presId="urn:microsoft.com/office/officeart/2005/8/layout/hList6"/>
    <dgm:cxn modelId="{FB406C22-378E-4197-A690-6C60FF551B21}" type="presParOf" srcId="{A661F999-27F5-4356-96C8-1A57ADEF3848}" destId="{AFF12C43-690B-44B6-8899-9E4DB5A374FF}" srcOrd="0" destOrd="0" presId="urn:microsoft.com/office/officeart/2005/8/layout/hList6"/>
    <dgm:cxn modelId="{EBF94858-442B-4C42-9B2D-1B9A614FB71A}" type="presParOf" srcId="{A661F999-27F5-4356-96C8-1A57ADEF3848}" destId="{31B3DA97-6A2E-424E-AFE8-5542A4DA616D}" srcOrd="1" destOrd="0" presId="urn:microsoft.com/office/officeart/2005/8/layout/hList6"/>
    <dgm:cxn modelId="{29A84BAE-EC81-4AEF-B0C9-8D57C3946D8D}" type="presParOf" srcId="{A661F999-27F5-4356-96C8-1A57ADEF3848}" destId="{3DDD959D-0165-45D1-B6F7-8AC840449DF5}" srcOrd="2" destOrd="0" presId="urn:microsoft.com/office/officeart/2005/8/layout/hList6"/>
    <dgm:cxn modelId="{186B74C2-20A6-4770-A152-8C16018749FE}" type="presParOf" srcId="{A661F999-27F5-4356-96C8-1A57ADEF3848}" destId="{601EA474-741E-48E0-8F2E-6A61D95CA50C}" srcOrd="3" destOrd="0" presId="urn:microsoft.com/office/officeart/2005/8/layout/hList6"/>
    <dgm:cxn modelId="{7DA805CB-2A00-42F9-8F64-5D9DA9DADF84}" type="presParOf" srcId="{A661F999-27F5-4356-96C8-1A57ADEF3848}" destId="{5C5F070E-C059-4198-AA00-CCB8013F3E0E}" srcOrd="4"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E88A0DA6-0D62-4985-AF75-1F78106A2446}"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1A3D3AEE-5452-42E7-8B8C-ADE43576070E}">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a:t>
          </a:r>
          <a:endParaRPr lang="en-US" dirty="0">
            <a:effectLst>
              <a:outerShdw blurRad="38100" dist="38100" dir="2700000" algn="tl">
                <a:srgbClr val="000000">
                  <a:alpha val="43137"/>
                </a:srgbClr>
              </a:outerShdw>
            </a:effectLst>
            <a:latin typeface="Trebuchet MS" pitchFamily="34" charset="0"/>
          </a:endParaRPr>
        </a:p>
      </dgm:t>
    </dgm:pt>
    <dgm:pt modelId="{B5AD6D56-F7E7-49D1-8879-F1318BD44409}" type="par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BDA207B-E95D-423E-AB59-B344DF5D7935}" type="sib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2F33FA4-45DC-4545-B4C7-C5977F0A77D3}">
      <dgm:prSet phldrT="[Text]"/>
      <dgm:spPr/>
      <dgm:t>
        <a:bodyPr/>
        <a:lstStyle/>
        <a:p>
          <a:r>
            <a:rPr lang="en-US" dirty="0" smtClean="0">
              <a:effectLst>
                <a:outerShdw blurRad="38100" dist="38100" dir="2700000" algn="tl">
                  <a:srgbClr val="000000">
                    <a:alpha val="43137"/>
                  </a:srgbClr>
                </a:outerShdw>
              </a:effectLst>
              <a:latin typeface="Trebuchet MS" pitchFamily="34" charset="0"/>
            </a:rPr>
            <a:t>System memory savings for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running Aero</a:t>
          </a:r>
          <a:endParaRPr lang="en-US" dirty="0">
            <a:effectLst>
              <a:outerShdw blurRad="38100" dist="38100" dir="2700000" algn="tl">
                <a:srgbClr val="000000">
                  <a:alpha val="43137"/>
                </a:srgbClr>
              </a:outerShdw>
            </a:effectLst>
            <a:latin typeface="Trebuchet MS" pitchFamily="34" charset="0"/>
          </a:endParaRPr>
        </a:p>
      </dgm:t>
    </dgm:pt>
    <dgm:pt modelId="{6AD3D420-DEC3-4A85-9B52-DA2BF714018D}" type="par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06A3CC7-7FD1-452C-AB87-67676343E46E}" type="sib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FB3B5F7C-6AA5-499C-86EC-00DA182D5584}">
      <dgm:prSet phldrT="[Text]"/>
      <dgm:spPr/>
      <dgm:t>
        <a:bodyPr/>
        <a:lstStyle/>
        <a:p>
          <a:r>
            <a:rPr lang="en-US" dirty="0" smtClean="0">
              <a:effectLst>
                <a:outerShdw blurRad="38100" dist="38100" dir="2700000" algn="tl">
                  <a:srgbClr val="000000">
                    <a:alpha val="43137"/>
                  </a:srgbClr>
                </a:outerShdw>
              </a:effectLst>
              <a:latin typeface="Trebuchet MS" pitchFamily="34" charset="0"/>
            </a:rPr>
            <a:t>High-performance Direct3D10 Aero Glass Windows desktop</a:t>
          </a:r>
          <a:endParaRPr lang="en-US" dirty="0">
            <a:effectLst>
              <a:outerShdw blurRad="38100" dist="38100" dir="2700000" algn="tl">
                <a:srgbClr val="000000">
                  <a:alpha val="43137"/>
                </a:srgbClr>
              </a:outerShdw>
            </a:effectLst>
            <a:latin typeface="Trebuchet MS" pitchFamily="34" charset="0"/>
          </a:endParaRPr>
        </a:p>
      </dgm:t>
    </dgm:pt>
    <dgm:pt modelId="{4F91C58C-17E3-444D-9674-0C9756995796}" type="par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4722988-3483-4392-AA0D-8665AE90F047}" type="sib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8CE7238C-0509-4E69-BDFB-0C7326889C90}">
      <dgm:prSet phldrT="[Text]"/>
      <dgm:spPr/>
      <dgm:t>
        <a:bodyPr/>
        <a:lstStyle/>
        <a:p>
          <a:r>
            <a:rPr lang="en-US" dirty="0" err="1" smtClean="0">
              <a:effectLst>
                <a:outerShdw blurRad="38100" dist="38100" dir="2700000" algn="tl">
                  <a:srgbClr val="000000">
                    <a:alpha val="43137"/>
                  </a:srgbClr>
                </a:outerShdw>
              </a:effectLst>
              <a:latin typeface="Trebuchet MS" pitchFamily="34" charset="0"/>
            </a:rPr>
            <a:t>Performant</a:t>
          </a:r>
          <a:r>
            <a:rPr lang="en-US" dirty="0" smtClean="0">
              <a:effectLst>
                <a:outerShdw blurRad="38100" dist="38100" dir="2700000" algn="tl">
                  <a:srgbClr val="000000">
                    <a:alpha val="43137"/>
                  </a:srgbClr>
                </a:outerShdw>
              </a:effectLst>
              <a:latin typeface="Trebuchet MS" pitchFamily="34" charset="0"/>
            </a:rPr>
            <a:t>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Direct2D API</a:t>
          </a:r>
          <a:endParaRPr lang="en-US" dirty="0">
            <a:effectLst>
              <a:outerShdw blurRad="38100" dist="38100" dir="2700000" algn="tl">
                <a:srgbClr val="000000">
                  <a:alpha val="43137"/>
                </a:srgbClr>
              </a:outerShdw>
            </a:effectLst>
            <a:latin typeface="Trebuchet MS" pitchFamily="34" charset="0"/>
          </a:endParaRPr>
        </a:p>
      </dgm:t>
    </dgm:pt>
    <dgm:pt modelId="{A002B54B-2E9F-46EF-8DDA-6FD518579D81}" type="par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E1E1BB9-209A-4B66-AF74-39C78DE10C20}" type="sib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A1F2909-4DB8-45DD-AFCB-CAFB30857C2F}">
      <dgm:prSet phldrT="[Text]"/>
      <dgm:spPr/>
      <dgm:t>
        <a:bodyPr/>
        <a:lstStyle/>
        <a:p>
          <a:r>
            <a:rPr lang="en-US" dirty="0" smtClean="0">
              <a:effectLst>
                <a:outerShdw blurRad="38100" dist="38100" dir="2700000" algn="tl">
                  <a:srgbClr val="000000">
                    <a:alpha val="43137"/>
                  </a:srgbClr>
                </a:outerShdw>
              </a:effectLst>
              <a:latin typeface="Trebuchet MS" pitchFamily="34" charset="0"/>
            </a:rPr>
            <a:t>Enhanced end-user experience</a:t>
          </a:r>
          <a:endParaRPr lang="en-US" dirty="0">
            <a:effectLst>
              <a:outerShdw blurRad="38100" dist="38100" dir="2700000" algn="tl">
                <a:srgbClr val="000000">
                  <a:alpha val="43137"/>
                </a:srgbClr>
              </a:outerShdw>
            </a:effectLst>
            <a:latin typeface="Trebuchet MS" pitchFamily="34" charset="0"/>
          </a:endParaRPr>
        </a:p>
      </dgm:t>
    </dgm:pt>
    <dgm:pt modelId="{8A2C454F-505A-47A9-93F4-0D4C23349DD2}" type="par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D60F5C3-D06B-482C-A460-4FC68A4526ED}" type="sib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4B9D4F51-E226-4C53-A7C1-6ACEE4D8B461}">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Reliability</a:t>
          </a:r>
          <a:endParaRPr lang="en-US" dirty="0">
            <a:effectLst>
              <a:outerShdw blurRad="38100" dist="38100" dir="2700000" algn="tl">
                <a:srgbClr val="000000">
                  <a:alpha val="43137"/>
                </a:srgbClr>
              </a:outerShdw>
            </a:effectLst>
            <a:latin typeface="Trebuchet MS" pitchFamily="34" charset="0"/>
          </a:endParaRPr>
        </a:p>
      </dgm:t>
    </dgm:pt>
    <dgm:pt modelId="{67DD88E9-E2E7-46FE-88CC-5913D8E11B7F}" type="par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AB4C6F3-831B-4396-BF8C-CA3C0F3B9AB7}" type="sib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A47CB7D-216A-447E-9578-7B55A9435A66}">
      <dgm:prSet phldrT="[Text]"/>
      <dgm:spPr/>
      <dgm:t>
        <a:bodyPr/>
        <a:lstStyle/>
        <a:p>
          <a:endParaRPr lang="en-US" dirty="0">
            <a:effectLst>
              <a:outerShdw blurRad="38100" dist="38100" dir="2700000" algn="tl">
                <a:srgbClr val="000000">
                  <a:alpha val="43137"/>
                </a:srgbClr>
              </a:outerShdw>
            </a:effectLst>
            <a:latin typeface="Trebuchet MS" pitchFamily="34" charset="0"/>
          </a:endParaRPr>
        </a:p>
      </dgm:t>
    </dgm:pt>
    <dgm:pt modelId="{52583300-D001-45CA-AAE4-3820FEE327BF}" type="parTrans" cxnId="{1D9B22ED-12E8-4A1E-926C-FDEFF555FE5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1C56408E-40D1-4669-915D-2C4542C33F32}" type="sibTrans" cxnId="{1D9B22ED-12E8-4A1E-926C-FDEFF555FE5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E150EE8E-3AFF-4AA3-BE23-7699A185AB3D}">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 gains in gaming scenarios</a:t>
          </a:r>
          <a:endParaRPr lang="en-US" dirty="0">
            <a:effectLst>
              <a:outerShdw blurRad="38100" dist="38100" dir="2700000" algn="tl">
                <a:srgbClr val="000000">
                  <a:alpha val="43137"/>
                </a:srgbClr>
              </a:outerShdw>
            </a:effectLst>
            <a:latin typeface="Trebuchet MS" pitchFamily="34" charset="0"/>
          </a:endParaRPr>
        </a:p>
      </dgm:t>
    </dgm:pt>
    <dgm:pt modelId="{1C0D8F68-6C6A-4EB1-8C2E-8F962A7A668E}" type="par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355502B-802B-4E71-A835-A06CD17923B1}" type="sib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C8D28BE6-E493-422E-BBDA-2CA2BC41A670}">
      <dgm:prSet phldrT="[Text]"/>
      <dgm:spPr/>
      <dgm:t>
        <a:bodyPr/>
        <a:lstStyle/>
        <a:p>
          <a:endParaRPr lang="en-US" dirty="0">
            <a:effectLst>
              <a:outerShdw blurRad="38100" dist="38100" dir="2700000" algn="tl">
                <a:srgbClr val="000000">
                  <a:alpha val="43137"/>
                </a:srgbClr>
              </a:outerShdw>
            </a:effectLst>
            <a:latin typeface="Trebuchet MS" pitchFamily="34" charset="0"/>
          </a:endParaRPr>
        </a:p>
      </dgm:t>
    </dgm:pt>
    <dgm:pt modelId="{A73334D1-5EB8-4B6B-8ED5-3376233F320C}" type="sib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0BCF6E9-5811-41D3-954E-BA6E652C6F2E}" type="par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661F999-27F5-4356-96C8-1A57ADEF3848}" type="pres">
      <dgm:prSet presAssocID="{E88A0DA6-0D62-4985-AF75-1F78106A2446}" presName="Name0" presStyleCnt="0">
        <dgm:presLayoutVars>
          <dgm:dir/>
          <dgm:resizeHandles val="exact"/>
        </dgm:presLayoutVars>
      </dgm:prSet>
      <dgm:spPr/>
      <dgm:t>
        <a:bodyPr/>
        <a:lstStyle/>
        <a:p>
          <a:endParaRPr lang="en-US"/>
        </a:p>
      </dgm:t>
    </dgm:pt>
    <dgm:pt modelId="{AFF12C43-690B-44B6-8899-9E4DB5A374FF}" type="pres">
      <dgm:prSet presAssocID="{1A3D3AEE-5452-42E7-8B8C-ADE43576070E}" presName="node" presStyleLbl="node1" presStyleIdx="0" presStyleCnt="3">
        <dgm:presLayoutVars>
          <dgm:bulletEnabled val="1"/>
        </dgm:presLayoutVars>
      </dgm:prSet>
      <dgm:spPr/>
      <dgm:t>
        <a:bodyPr/>
        <a:lstStyle/>
        <a:p>
          <a:endParaRPr lang="en-US"/>
        </a:p>
      </dgm:t>
    </dgm:pt>
    <dgm:pt modelId="{31B3DA97-6A2E-424E-AFE8-5542A4DA616D}" type="pres">
      <dgm:prSet presAssocID="{9BDA207B-E95D-423E-AB59-B344DF5D7935}" presName="sibTrans" presStyleCnt="0"/>
      <dgm:spPr/>
      <dgm:t>
        <a:bodyPr/>
        <a:lstStyle/>
        <a:p>
          <a:endParaRPr lang="en-US"/>
        </a:p>
      </dgm:t>
    </dgm:pt>
    <dgm:pt modelId="{3DDD959D-0165-45D1-B6F7-8AC840449DF5}" type="pres">
      <dgm:prSet presAssocID="{DA1F2909-4DB8-45DD-AFCB-CAFB30857C2F}" presName="node" presStyleLbl="node1" presStyleIdx="1" presStyleCnt="3">
        <dgm:presLayoutVars>
          <dgm:bulletEnabled val="1"/>
        </dgm:presLayoutVars>
      </dgm:prSet>
      <dgm:spPr/>
      <dgm:t>
        <a:bodyPr/>
        <a:lstStyle/>
        <a:p>
          <a:endParaRPr lang="en-US"/>
        </a:p>
      </dgm:t>
    </dgm:pt>
    <dgm:pt modelId="{601EA474-741E-48E0-8F2E-6A61D95CA50C}" type="pres">
      <dgm:prSet presAssocID="{5D60F5C3-D06B-482C-A460-4FC68A4526ED}" presName="sibTrans" presStyleCnt="0"/>
      <dgm:spPr/>
      <dgm:t>
        <a:bodyPr/>
        <a:lstStyle/>
        <a:p>
          <a:endParaRPr lang="en-US"/>
        </a:p>
      </dgm:t>
    </dgm:pt>
    <dgm:pt modelId="{5C5F070E-C059-4198-AA00-CCB8013F3E0E}" type="pres">
      <dgm:prSet presAssocID="{4B9D4F51-E226-4C53-A7C1-6ACEE4D8B461}" presName="node" presStyleLbl="node1" presStyleIdx="2" presStyleCnt="3">
        <dgm:presLayoutVars>
          <dgm:bulletEnabled val="1"/>
        </dgm:presLayoutVars>
      </dgm:prSet>
      <dgm:spPr/>
      <dgm:t>
        <a:bodyPr/>
        <a:lstStyle/>
        <a:p>
          <a:endParaRPr lang="en-US"/>
        </a:p>
      </dgm:t>
    </dgm:pt>
  </dgm:ptLst>
  <dgm:cxnLst>
    <dgm:cxn modelId="{3EB94AA5-DC16-4EE1-8A43-23DCD4B63F34}" type="presOf" srcId="{FB3B5F7C-6AA5-499C-86EC-00DA182D5584}" destId="{AFF12C43-690B-44B6-8899-9E4DB5A374FF}" srcOrd="0" destOrd="2" presId="urn:microsoft.com/office/officeart/2005/8/layout/hList6"/>
    <dgm:cxn modelId="{16AC7D81-3893-4DD0-93C0-4C0F0B3ABDB1}" type="presOf" srcId="{5A47CB7D-216A-447E-9578-7B55A9435A66}" destId="{3DDD959D-0165-45D1-B6F7-8AC840449DF5}" srcOrd="0" destOrd="1" presId="urn:microsoft.com/office/officeart/2005/8/layout/hList6"/>
    <dgm:cxn modelId="{48D1B6FE-2A57-43EE-82E9-DB3C1BC2B12B}" srcId="{4B9D4F51-E226-4C53-A7C1-6ACEE4D8B461}" destId="{C8D28BE6-E493-422E-BBDA-2CA2BC41A670}" srcOrd="0" destOrd="0" parTransId="{50BCF6E9-5811-41D3-954E-BA6E652C6F2E}" sibTransId="{A73334D1-5EB8-4B6B-8ED5-3376233F320C}"/>
    <dgm:cxn modelId="{EC4B1CA3-A25A-4349-9086-7F4E34AD7E4E}" type="presOf" srcId="{C8D28BE6-E493-422E-BBDA-2CA2BC41A670}" destId="{5C5F070E-C059-4198-AA00-CCB8013F3E0E}" srcOrd="0" destOrd="1" presId="urn:microsoft.com/office/officeart/2005/8/layout/hList6"/>
    <dgm:cxn modelId="{1EB02A69-D9AE-4449-84BC-2C1E4609A5B6}" srcId="{1A3D3AEE-5452-42E7-8B8C-ADE43576070E}" destId="{92F33FA4-45DC-4545-B4C7-C5977F0A77D3}" srcOrd="0" destOrd="0" parTransId="{6AD3D420-DEC3-4A85-9B52-DA2BF714018D}" sibTransId="{D06A3CC7-7FD1-452C-AB87-67676343E46E}"/>
    <dgm:cxn modelId="{5F28D044-6EB3-434F-8B0B-4E7A03C4B244}" type="presOf" srcId="{92F33FA4-45DC-4545-B4C7-C5977F0A77D3}" destId="{AFF12C43-690B-44B6-8899-9E4DB5A374FF}" srcOrd="0" destOrd="1" presId="urn:microsoft.com/office/officeart/2005/8/layout/hList6"/>
    <dgm:cxn modelId="{0613C8E0-C0AF-4822-B5AE-A6A6E456D591}" type="presOf" srcId="{4B9D4F51-E226-4C53-A7C1-6ACEE4D8B461}" destId="{5C5F070E-C059-4198-AA00-CCB8013F3E0E}" srcOrd="0" destOrd="0" presId="urn:microsoft.com/office/officeart/2005/8/layout/hList6"/>
    <dgm:cxn modelId="{FC3459DB-107D-4A3A-B594-BFE67D5887A2}" type="presOf" srcId="{8CE7238C-0509-4E69-BDFB-0C7326889C90}" destId="{AFF12C43-690B-44B6-8899-9E4DB5A374FF}" srcOrd="0" destOrd="3" presId="urn:microsoft.com/office/officeart/2005/8/layout/hList6"/>
    <dgm:cxn modelId="{13AE00FC-D37E-4778-A6D0-06820B8F891D}" srcId="{E88A0DA6-0D62-4985-AF75-1F78106A2446}" destId="{1A3D3AEE-5452-42E7-8B8C-ADE43576070E}" srcOrd="0" destOrd="0" parTransId="{B5AD6D56-F7E7-49D1-8879-F1318BD44409}" sibTransId="{9BDA207B-E95D-423E-AB59-B344DF5D7935}"/>
    <dgm:cxn modelId="{904CC48B-EEF8-4297-BF4D-0A017A533B5B}" srcId="{E88A0DA6-0D62-4985-AF75-1F78106A2446}" destId="{DA1F2909-4DB8-45DD-AFCB-CAFB30857C2F}" srcOrd="1" destOrd="0" parTransId="{8A2C454F-505A-47A9-93F4-0D4C23349DD2}" sibTransId="{5D60F5C3-D06B-482C-A460-4FC68A4526ED}"/>
    <dgm:cxn modelId="{0F7AE1C9-B176-444E-9DD9-65F381C795DA}" type="presOf" srcId="{E150EE8E-3AFF-4AA3-BE23-7699A185AB3D}" destId="{AFF12C43-690B-44B6-8899-9E4DB5A374FF}" srcOrd="0" destOrd="4" presId="urn:microsoft.com/office/officeart/2005/8/layout/hList6"/>
    <dgm:cxn modelId="{1D9B22ED-12E8-4A1E-926C-FDEFF555FE5D}" srcId="{DA1F2909-4DB8-45DD-AFCB-CAFB30857C2F}" destId="{5A47CB7D-216A-447E-9578-7B55A9435A66}" srcOrd="0" destOrd="0" parTransId="{52583300-D001-45CA-AAE4-3820FEE327BF}" sibTransId="{1C56408E-40D1-4669-915D-2C4542C33F32}"/>
    <dgm:cxn modelId="{12242971-51C3-415A-A2A7-7119732BABE2}" type="presOf" srcId="{DA1F2909-4DB8-45DD-AFCB-CAFB30857C2F}" destId="{3DDD959D-0165-45D1-B6F7-8AC840449DF5}" srcOrd="0" destOrd="0" presId="urn:microsoft.com/office/officeart/2005/8/layout/hList6"/>
    <dgm:cxn modelId="{5B5F95A3-FAA6-45BC-8E65-599012AA63E0}" srcId="{1A3D3AEE-5452-42E7-8B8C-ADE43576070E}" destId="{E150EE8E-3AFF-4AA3-BE23-7699A185AB3D}" srcOrd="3" destOrd="0" parTransId="{1C0D8F68-6C6A-4EB1-8C2E-8F962A7A668E}" sibTransId="{9355502B-802B-4E71-A835-A06CD17923B1}"/>
    <dgm:cxn modelId="{BF322025-D739-4301-AFA7-3BFD023E6C18}" srcId="{1A3D3AEE-5452-42E7-8B8C-ADE43576070E}" destId="{8CE7238C-0509-4E69-BDFB-0C7326889C90}" srcOrd="2" destOrd="0" parTransId="{A002B54B-2E9F-46EF-8DDA-6FD518579D81}" sibTransId="{0E1E1BB9-209A-4B66-AF74-39C78DE10C20}"/>
    <dgm:cxn modelId="{245B677C-5339-4E46-9158-704540C864D8}" srcId="{E88A0DA6-0D62-4985-AF75-1F78106A2446}" destId="{4B9D4F51-E226-4C53-A7C1-6ACEE4D8B461}" srcOrd="2" destOrd="0" parTransId="{67DD88E9-E2E7-46FE-88CC-5913D8E11B7F}" sibTransId="{6AB4C6F3-831B-4396-BF8C-CA3C0F3B9AB7}"/>
    <dgm:cxn modelId="{2D79DF38-D8C8-4864-B789-AB91F2DBA588}" srcId="{1A3D3AEE-5452-42E7-8B8C-ADE43576070E}" destId="{FB3B5F7C-6AA5-499C-86EC-00DA182D5584}" srcOrd="1" destOrd="0" parTransId="{4F91C58C-17E3-444D-9674-0C9756995796}" sibTransId="{04722988-3483-4392-AA0D-8665AE90F047}"/>
    <dgm:cxn modelId="{A63C4EBE-C9DD-4ABE-8F15-DA9C9DCCB9F6}" type="presOf" srcId="{1A3D3AEE-5452-42E7-8B8C-ADE43576070E}" destId="{AFF12C43-690B-44B6-8899-9E4DB5A374FF}" srcOrd="0" destOrd="0" presId="urn:microsoft.com/office/officeart/2005/8/layout/hList6"/>
    <dgm:cxn modelId="{F26B28F5-85ED-43DC-A664-65D40B8C7C42}" type="presOf" srcId="{E88A0DA6-0D62-4985-AF75-1F78106A2446}" destId="{A661F999-27F5-4356-96C8-1A57ADEF3848}" srcOrd="0" destOrd="0" presId="urn:microsoft.com/office/officeart/2005/8/layout/hList6"/>
    <dgm:cxn modelId="{F191D9C8-2835-415F-BFCF-A184F29987AC}" type="presParOf" srcId="{A661F999-27F5-4356-96C8-1A57ADEF3848}" destId="{AFF12C43-690B-44B6-8899-9E4DB5A374FF}" srcOrd="0" destOrd="0" presId="urn:microsoft.com/office/officeart/2005/8/layout/hList6"/>
    <dgm:cxn modelId="{DE1E5A29-F71C-4777-9985-673F348058F2}" type="presParOf" srcId="{A661F999-27F5-4356-96C8-1A57ADEF3848}" destId="{31B3DA97-6A2E-424E-AFE8-5542A4DA616D}" srcOrd="1" destOrd="0" presId="urn:microsoft.com/office/officeart/2005/8/layout/hList6"/>
    <dgm:cxn modelId="{9F96D768-39F4-40F8-8DB8-A9E0CD9AE6DC}" type="presParOf" srcId="{A661F999-27F5-4356-96C8-1A57ADEF3848}" destId="{3DDD959D-0165-45D1-B6F7-8AC840449DF5}" srcOrd="2" destOrd="0" presId="urn:microsoft.com/office/officeart/2005/8/layout/hList6"/>
    <dgm:cxn modelId="{5B6B3F3B-3731-484B-B292-07B878607B67}" type="presParOf" srcId="{A661F999-27F5-4356-96C8-1A57ADEF3848}" destId="{601EA474-741E-48E0-8F2E-6A61D95CA50C}" srcOrd="3" destOrd="0" presId="urn:microsoft.com/office/officeart/2005/8/layout/hList6"/>
    <dgm:cxn modelId="{72F41300-3DEF-456F-9CFC-E8DADD2EF374}" type="presParOf" srcId="{A661F999-27F5-4356-96C8-1A57ADEF3848}" destId="{5C5F070E-C059-4198-AA00-CCB8013F3E0E}" srcOrd="4" destOrd="0" presId="urn:microsoft.com/office/officeart/2005/8/layout/hList6"/>
  </dgm:cxnLst>
  <dgm:bg/>
  <dgm:whole/>
</dgm:dataModel>
</file>

<file path=ppt/diagrams/data4.xml><?xml version="1.0" encoding="utf-8"?>
<dgm:dataModel xmlns:dgm="http://schemas.openxmlformats.org/drawingml/2006/diagram" xmlns:a="http://schemas.openxmlformats.org/drawingml/2006/main">
  <dgm:ptLst>
    <dgm:pt modelId="{E88A0DA6-0D62-4985-AF75-1F78106A2446}"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1A3D3AEE-5452-42E7-8B8C-ADE43576070E}">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a:t>
          </a:r>
          <a:endParaRPr lang="en-US" dirty="0">
            <a:effectLst>
              <a:outerShdw blurRad="38100" dist="38100" dir="2700000" algn="tl">
                <a:srgbClr val="000000">
                  <a:alpha val="43137"/>
                </a:srgbClr>
              </a:outerShdw>
            </a:effectLst>
            <a:latin typeface="Trebuchet MS" pitchFamily="34" charset="0"/>
          </a:endParaRPr>
        </a:p>
      </dgm:t>
    </dgm:pt>
    <dgm:pt modelId="{B5AD6D56-F7E7-49D1-8879-F1318BD44409}" type="par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BDA207B-E95D-423E-AB59-B344DF5D7935}" type="sib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2F33FA4-45DC-4545-B4C7-C5977F0A77D3}">
      <dgm:prSet phldrT="[Text]"/>
      <dgm:spPr/>
      <dgm:t>
        <a:bodyPr/>
        <a:lstStyle/>
        <a:p>
          <a:r>
            <a:rPr lang="en-US" dirty="0" smtClean="0">
              <a:effectLst>
                <a:outerShdw blurRad="38100" dist="38100" dir="2700000" algn="tl">
                  <a:srgbClr val="000000">
                    <a:alpha val="43137"/>
                  </a:srgbClr>
                </a:outerShdw>
              </a:effectLst>
              <a:latin typeface="Trebuchet MS" pitchFamily="34" charset="0"/>
            </a:rPr>
            <a:t>System memory savings for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running Aero</a:t>
          </a:r>
          <a:endParaRPr lang="en-US" dirty="0">
            <a:effectLst>
              <a:outerShdw blurRad="38100" dist="38100" dir="2700000" algn="tl">
                <a:srgbClr val="000000">
                  <a:alpha val="43137"/>
                </a:srgbClr>
              </a:outerShdw>
            </a:effectLst>
            <a:latin typeface="Trebuchet MS" pitchFamily="34" charset="0"/>
          </a:endParaRPr>
        </a:p>
      </dgm:t>
    </dgm:pt>
    <dgm:pt modelId="{6AD3D420-DEC3-4A85-9B52-DA2BF714018D}" type="par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06A3CC7-7FD1-452C-AB87-67676343E46E}" type="sib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FB3B5F7C-6AA5-499C-86EC-00DA182D5584}">
      <dgm:prSet phldrT="[Text]"/>
      <dgm:spPr/>
      <dgm:t>
        <a:bodyPr/>
        <a:lstStyle/>
        <a:p>
          <a:r>
            <a:rPr lang="en-US" dirty="0" smtClean="0">
              <a:effectLst>
                <a:outerShdw blurRad="38100" dist="38100" dir="2700000" algn="tl">
                  <a:srgbClr val="000000">
                    <a:alpha val="43137"/>
                  </a:srgbClr>
                </a:outerShdw>
              </a:effectLst>
              <a:latin typeface="Trebuchet MS" pitchFamily="34" charset="0"/>
            </a:rPr>
            <a:t>High-performance Direct3D10 Aero Glass Windows desktop</a:t>
          </a:r>
          <a:endParaRPr lang="en-US" dirty="0">
            <a:effectLst>
              <a:outerShdw blurRad="38100" dist="38100" dir="2700000" algn="tl">
                <a:srgbClr val="000000">
                  <a:alpha val="43137"/>
                </a:srgbClr>
              </a:outerShdw>
            </a:effectLst>
            <a:latin typeface="Trebuchet MS" pitchFamily="34" charset="0"/>
          </a:endParaRPr>
        </a:p>
      </dgm:t>
    </dgm:pt>
    <dgm:pt modelId="{4F91C58C-17E3-444D-9674-0C9756995796}" type="par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4722988-3483-4392-AA0D-8665AE90F047}" type="sib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8CE7238C-0509-4E69-BDFB-0C7326889C90}">
      <dgm:prSet phldrT="[Text]"/>
      <dgm:spPr/>
      <dgm:t>
        <a:bodyPr/>
        <a:lstStyle/>
        <a:p>
          <a:r>
            <a:rPr lang="en-US" dirty="0" err="1" smtClean="0">
              <a:effectLst>
                <a:outerShdw blurRad="38100" dist="38100" dir="2700000" algn="tl">
                  <a:srgbClr val="000000">
                    <a:alpha val="43137"/>
                  </a:srgbClr>
                </a:outerShdw>
              </a:effectLst>
              <a:latin typeface="Trebuchet MS" pitchFamily="34" charset="0"/>
            </a:rPr>
            <a:t>Performant</a:t>
          </a:r>
          <a:r>
            <a:rPr lang="en-US" dirty="0" smtClean="0">
              <a:effectLst>
                <a:outerShdw blurRad="38100" dist="38100" dir="2700000" algn="tl">
                  <a:srgbClr val="000000">
                    <a:alpha val="43137"/>
                  </a:srgbClr>
                </a:outerShdw>
              </a:effectLst>
              <a:latin typeface="Trebuchet MS" pitchFamily="34" charset="0"/>
            </a:rPr>
            <a:t>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Direct2D API</a:t>
          </a:r>
          <a:endParaRPr lang="en-US" dirty="0">
            <a:effectLst>
              <a:outerShdw blurRad="38100" dist="38100" dir="2700000" algn="tl">
                <a:srgbClr val="000000">
                  <a:alpha val="43137"/>
                </a:srgbClr>
              </a:outerShdw>
            </a:effectLst>
            <a:latin typeface="Trebuchet MS" pitchFamily="34" charset="0"/>
          </a:endParaRPr>
        </a:p>
      </dgm:t>
    </dgm:pt>
    <dgm:pt modelId="{A002B54B-2E9F-46EF-8DDA-6FD518579D81}" type="par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E1E1BB9-209A-4B66-AF74-39C78DE10C20}" type="sib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A1F2909-4DB8-45DD-AFCB-CAFB30857C2F}">
      <dgm:prSet phldrT="[Text]"/>
      <dgm:spPr/>
      <dgm:t>
        <a:bodyPr/>
        <a:lstStyle/>
        <a:p>
          <a:r>
            <a:rPr lang="en-US" dirty="0" smtClean="0">
              <a:effectLst>
                <a:outerShdw blurRad="38100" dist="38100" dir="2700000" algn="tl">
                  <a:srgbClr val="000000">
                    <a:alpha val="43137"/>
                  </a:srgbClr>
                </a:outerShdw>
              </a:effectLst>
              <a:latin typeface="Trebuchet MS" pitchFamily="34" charset="0"/>
            </a:rPr>
            <a:t>Enhanced end-user experience</a:t>
          </a:r>
          <a:endParaRPr lang="en-US" dirty="0">
            <a:effectLst>
              <a:outerShdw blurRad="38100" dist="38100" dir="2700000" algn="tl">
                <a:srgbClr val="000000">
                  <a:alpha val="43137"/>
                </a:srgbClr>
              </a:outerShdw>
            </a:effectLst>
            <a:latin typeface="Trebuchet MS" pitchFamily="34" charset="0"/>
          </a:endParaRPr>
        </a:p>
      </dgm:t>
    </dgm:pt>
    <dgm:pt modelId="{8A2C454F-505A-47A9-93F4-0D4C23349DD2}" type="par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D60F5C3-D06B-482C-A460-4FC68A4526ED}" type="sib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4B9D4F51-E226-4C53-A7C1-6ACEE4D8B461}">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Reliability</a:t>
          </a:r>
          <a:endParaRPr lang="en-US" dirty="0">
            <a:effectLst>
              <a:outerShdw blurRad="38100" dist="38100" dir="2700000" algn="tl">
                <a:srgbClr val="000000">
                  <a:alpha val="43137"/>
                </a:srgbClr>
              </a:outerShdw>
            </a:effectLst>
            <a:latin typeface="Trebuchet MS" pitchFamily="34" charset="0"/>
          </a:endParaRPr>
        </a:p>
      </dgm:t>
    </dgm:pt>
    <dgm:pt modelId="{67DD88E9-E2E7-46FE-88CC-5913D8E11B7F}" type="par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AB4C6F3-831B-4396-BF8C-CA3C0F3B9AB7}" type="sib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C8D28BE6-E493-422E-BBDA-2CA2BC41A670}">
      <dgm:prSet phldrT="[Text]"/>
      <dgm:spPr/>
      <dgm:t>
        <a:bodyPr/>
        <a:lstStyle/>
        <a:p>
          <a:endParaRPr lang="en-US" dirty="0">
            <a:effectLst>
              <a:outerShdw blurRad="38100" dist="38100" dir="2700000" algn="tl">
                <a:srgbClr val="000000">
                  <a:alpha val="43137"/>
                </a:srgbClr>
              </a:outerShdw>
            </a:effectLst>
            <a:latin typeface="Trebuchet MS" pitchFamily="34" charset="0"/>
          </a:endParaRPr>
        </a:p>
      </dgm:t>
    </dgm:pt>
    <dgm:pt modelId="{50BCF6E9-5811-41D3-954E-BA6E652C6F2E}" type="par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73334D1-5EB8-4B6B-8ED5-3376233F320C}" type="sib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E150EE8E-3AFF-4AA3-BE23-7699A185AB3D}">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 gains in gaming scenarios</a:t>
          </a:r>
          <a:endParaRPr lang="en-US" dirty="0">
            <a:effectLst>
              <a:outerShdw blurRad="38100" dist="38100" dir="2700000" algn="tl">
                <a:srgbClr val="000000">
                  <a:alpha val="43137"/>
                </a:srgbClr>
              </a:outerShdw>
            </a:effectLst>
            <a:latin typeface="Trebuchet MS" pitchFamily="34" charset="0"/>
          </a:endParaRPr>
        </a:p>
      </dgm:t>
    </dgm:pt>
    <dgm:pt modelId="{1C0D8F68-6C6A-4EB1-8C2E-8F962A7A668E}" type="par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355502B-802B-4E71-A835-A06CD17923B1}" type="sib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FB68C048-462B-43E5-86F3-DD5E1604F8B3}">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video overlay presentation</a:t>
          </a:r>
          <a:endParaRPr lang="en-US" dirty="0">
            <a:effectLst>
              <a:outerShdw blurRad="38100" dist="38100" dir="2700000" algn="tl">
                <a:srgbClr val="000000">
                  <a:alpha val="43137"/>
                </a:srgbClr>
              </a:outerShdw>
            </a:effectLst>
            <a:latin typeface="Trebuchet MS" pitchFamily="34" charset="0"/>
          </a:endParaRPr>
        </a:p>
      </dgm:t>
    </dgm:pt>
    <dgm:pt modelId="{A8AD7B36-368F-451E-BEB3-B35DEA75B968}" type="parTrans" cxnId="{A6F53534-BB45-4B04-9518-013A0F3ADE4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98EF50B-62EC-4469-9A6B-0891E527815A}" type="sibTrans" cxnId="{A6F53534-BB45-4B04-9518-013A0F3ADE4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A6709E8-65AC-4E60-A847-CEEFE35C97A7}">
      <dgm:prSet phldrT="[Text]"/>
      <dgm:spPr/>
      <dgm:t>
        <a:bodyPr/>
        <a:lstStyle/>
        <a:p>
          <a:r>
            <a:rPr lang="en-US" dirty="0" smtClean="0">
              <a:effectLst>
                <a:outerShdw blurRad="38100" dist="38100" dir="2700000" algn="tl">
                  <a:srgbClr val="000000">
                    <a:alpha val="43137"/>
                  </a:srgbClr>
                </a:outerShdw>
              </a:effectLst>
              <a:latin typeface="Trebuchet MS" pitchFamily="34" charset="0"/>
            </a:rPr>
            <a:t>Better viewing experience on TVs and widescreen laptops</a:t>
          </a:r>
          <a:endParaRPr lang="en-US" dirty="0">
            <a:effectLst>
              <a:outerShdw blurRad="38100" dist="38100" dir="2700000" algn="tl">
                <a:srgbClr val="000000">
                  <a:alpha val="43137"/>
                </a:srgbClr>
              </a:outerShdw>
            </a:effectLst>
            <a:latin typeface="Trebuchet MS" pitchFamily="34" charset="0"/>
          </a:endParaRPr>
        </a:p>
      </dgm:t>
    </dgm:pt>
    <dgm:pt modelId="{2B888DDE-35B6-4471-B6F4-3B218A6C714B}" type="parTrans" cxnId="{786D9995-D7E8-4EFE-BE1D-FA9CB72EDC5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CEC7B027-F1F4-4EE4-8C74-D3F6195DF0F0}" type="sibTrans" cxnId="{786D9995-D7E8-4EFE-BE1D-FA9CB72EDC5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661F999-27F5-4356-96C8-1A57ADEF3848}" type="pres">
      <dgm:prSet presAssocID="{E88A0DA6-0D62-4985-AF75-1F78106A2446}" presName="Name0" presStyleCnt="0">
        <dgm:presLayoutVars>
          <dgm:dir/>
          <dgm:resizeHandles val="exact"/>
        </dgm:presLayoutVars>
      </dgm:prSet>
      <dgm:spPr/>
      <dgm:t>
        <a:bodyPr/>
        <a:lstStyle/>
        <a:p>
          <a:endParaRPr lang="en-US"/>
        </a:p>
      </dgm:t>
    </dgm:pt>
    <dgm:pt modelId="{AFF12C43-690B-44B6-8899-9E4DB5A374FF}" type="pres">
      <dgm:prSet presAssocID="{1A3D3AEE-5452-42E7-8B8C-ADE43576070E}" presName="node" presStyleLbl="node1" presStyleIdx="0" presStyleCnt="3">
        <dgm:presLayoutVars>
          <dgm:bulletEnabled val="1"/>
        </dgm:presLayoutVars>
      </dgm:prSet>
      <dgm:spPr/>
      <dgm:t>
        <a:bodyPr/>
        <a:lstStyle/>
        <a:p>
          <a:endParaRPr lang="en-US"/>
        </a:p>
      </dgm:t>
    </dgm:pt>
    <dgm:pt modelId="{31B3DA97-6A2E-424E-AFE8-5542A4DA616D}" type="pres">
      <dgm:prSet presAssocID="{9BDA207B-E95D-423E-AB59-B344DF5D7935}" presName="sibTrans" presStyleCnt="0"/>
      <dgm:spPr/>
      <dgm:t>
        <a:bodyPr/>
        <a:lstStyle/>
        <a:p>
          <a:endParaRPr lang="en-US"/>
        </a:p>
      </dgm:t>
    </dgm:pt>
    <dgm:pt modelId="{3DDD959D-0165-45D1-B6F7-8AC840449DF5}" type="pres">
      <dgm:prSet presAssocID="{DA1F2909-4DB8-45DD-AFCB-CAFB30857C2F}" presName="node" presStyleLbl="node1" presStyleIdx="1" presStyleCnt="3">
        <dgm:presLayoutVars>
          <dgm:bulletEnabled val="1"/>
        </dgm:presLayoutVars>
      </dgm:prSet>
      <dgm:spPr/>
      <dgm:t>
        <a:bodyPr/>
        <a:lstStyle/>
        <a:p>
          <a:endParaRPr lang="en-US"/>
        </a:p>
      </dgm:t>
    </dgm:pt>
    <dgm:pt modelId="{601EA474-741E-48E0-8F2E-6A61D95CA50C}" type="pres">
      <dgm:prSet presAssocID="{5D60F5C3-D06B-482C-A460-4FC68A4526ED}" presName="sibTrans" presStyleCnt="0"/>
      <dgm:spPr/>
      <dgm:t>
        <a:bodyPr/>
        <a:lstStyle/>
        <a:p>
          <a:endParaRPr lang="en-US"/>
        </a:p>
      </dgm:t>
    </dgm:pt>
    <dgm:pt modelId="{5C5F070E-C059-4198-AA00-CCB8013F3E0E}" type="pres">
      <dgm:prSet presAssocID="{4B9D4F51-E226-4C53-A7C1-6ACEE4D8B461}" presName="node" presStyleLbl="node1" presStyleIdx="2" presStyleCnt="3">
        <dgm:presLayoutVars>
          <dgm:bulletEnabled val="1"/>
        </dgm:presLayoutVars>
      </dgm:prSet>
      <dgm:spPr/>
      <dgm:t>
        <a:bodyPr/>
        <a:lstStyle/>
        <a:p>
          <a:endParaRPr lang="en-US"/>
        </a:p>
      </dgm:t>
    </dgm:pt>
  </dgm:ptLst>
  <dgm:cxnLst>
    <dgm:cxn modelId="{7F8FFF13-3052-456D-B02A-1A12D1D48EF5}" type="presOf" srcId="{FB3B5F7C-6AA5-499C-86EC-00DA182D5584}" destId="{AFF12C43-690B-44B6-8899-9E4DB5A374FF}" srcOrd="0" destOrd="2" presId="urn:microsoft.com/office/officeart/2005/8/layout/hList6"/>
    <dgm:cxn modelId="{A8DB2D37-05FF-4562-BD9E-1BE193446322}" type="presOf" srcId="{92F33FA4-45DC-4545-B4C7-C5977F0A77D3}" destId="{AFF12C43-690B-44B6-8899-9E4DB5A374FF}" srcOrd="0" destOrd="1" presId="urn:microsoft.com/office/officeart/2005/8/layout/hList6"/>
    <dgm:cxn modelId="{FBDF572C-16A9-4FAC-AA95-E031AAD3635A}" type="presOf" srcId="{C8D28BE6-E493-422E-BBDA-2CA2BC41A670}" destId="{5C5F070E-C059-4198-AA00-CCB8013F3E0E}" srcOrd="0" destOrd="1" presId="urn:microsoft.com/office/officeart/2005/8/layout/hList6"/>
    <dgm:cxn modelId="{245B677C-5339-4E46-9158-704540C864D8}" srcId="{E88A0DA6-0D62-4985-AF75-1F78106A2446}" destId="{4B9D4F51-E226-4C53-A7C1-6ACEE4D8B461}" srcOrd="2" destOrd="0" parTransId="{67DD88E9-E2E7-46FE-88CC-5913D8E11B7F}" sibTransId="{6AB4C6F3-831B-4396-BF8C-CA3C0F3B9AB7}"/>
    <dgm:cxn modelId="{D2D9E436-0924-4BF5-AF58-9C77A6A9FD07}" type="presOf" srcId="{0A6709E8-65AC-4E60-A847-CEEFE35C97A7}" destId="{3DDD959D-0165-45D1-B6F7-8AC840449DF5}" srcOrd="0" destOrd="1" presId="urn:microsoft.com/office/officeart/2005/8/layout/hList6"/>
    <dgm:cxn modelId="{BF322025-D739-4301-AFA7-3BFD023E6C18}" srcId="{1A3D3AEE-5452-42E7-8B8C-ADE43576070E}" destId="{8CE7238C-0509-4E69-BDFB-0C7326889C90}" srcOrd="2" destOrd="0" parTransId="{A002B54B-2E9F-46EF-8DDA-6FD518579D81}" sibTransId="{0E1E1BB9-209A-4B66-AF74-39C78DE10C20}"/>
    <dgm:cxn modelId="{48D1B6FE-2A57-43EE-82E9-DB3C1BC2B12B}" srcId="{4B9D4F51-E226-4C53-A7C1-6ACEE4D8B461}" destId="{C8D28BE6-E493-422E-BBDA-2CA2BC41A670}" srcOrd="0" destOrd="0" parTransId="{50BCF6E9-5811-41D3-954E-BA6E652C6F2E}" sibTransId="{A73334D1-5EB8-4B6B-8ED5-3376233F320C}"/>
    <dgm:cxn modelId="{2D79DF38-D8C8-4864-B789-AB91F2DBA588}" srcId="{1A3D3AEE-5452-42E7-8B8C-ADE43576070E}" destId="{FB3B5F7C-6AA5-499C-86EC-00DA182D5584}" srcOrd="1" destOrd="0" parTransId="{4F91C58C-17E3-444D-9674-0C9756995796}" sibTransId="{04722988-3483-4392-AA0D-8665AE90F047}"/>
    <dgm:cxn modelId="{0EEE18EA-3C1A-4A63-826E-5D0D476FC257}" type="presOf" srcId="{FB68C048-462B-43E5-86F3-DD5E1604F8B3}" destId="{3DDD959D-0165-45D1-B6F7-8AC840449DF5}" srcOrd="0" destOrd="2" presId="urn:microsoft.com/office/officeart/2005/8/layout/hList6"/>
    <dgm:cxn modelId="{A6F53534-BB45-4B04-9518-013A0F3ADE48}" srcId="{DA1F2909-4DB8-45DD-AFCB-CAFB30857C2F}" destId="{FB68C048-462B-43E5-86F3-DD5E1604F8B3}" srcOrd="1" destOrd="0" parTransId="{A8AD7B36-368F-451E-BEB3-B35DEA75B968}" sibTransId="{698EF50B-62EC-4469-9A6B-0891E527815A}"/>
    <dgm:cxn modelId="{5B5F95A3-FAA6-45BC-8E65-599012AA63E0}" srcId="{1A3D3AEE-5452-42E7-8B8C-ADE43576070E}" destId="{E150EE8E-3AFF-4AA3-BE23-7699A185AB3D}" srcOrd="3" destOrd="0" parTransId="{1C0D8F68-6C6A-4EB1-8C2E-8F962A7A668E}" sibTransId="{9355502B-802B-4E71-A835-A06CD17923B1}"/>
    <dgm:cxn modelId="{04E4D315-2D90-4BAE-AE4E-6FF2E545F9F4}" type="presOf" srcId="{DA1F2909-4DB8-45DD-AFCB-CAFB30857C2F}" destId="{3DDD959D-0165-45D1-B6F7-8AC840449DF5}" srcOrd="0" destOrd="0" presId="urn:microsoft.com/office/officeart/2005/8/layout/hList6"/>
    <dgm:cxn modelId="{786D9995-D7E8-4EFE-BE1D-FA9CB72EDC58}" srcId="{DA1F2909-4DB8-45DD-AFCB-CAFB30857C2F}" destId="{0A6709E8-65AC-4E60-A847-CEEFE35C97A7}" srcOrd="0" destOrd="0" parTransId="{2B888DDE-35B6-4471-B6F4-3B218A6C714B}" sibTransId="{CEC7B027-F1F4-4EE4-8C74-D3F6195DF0F0}"/>
    <dgm:cxn modelId="{6D1DDBCC-AD7C-433A-A7CA-44FFFBD2C559}" type="presOf" srcId="{E88A0DA6-0D62-4985-AF75-1F78106A2446}" destId="{A661F999-27F5-4356-96C8-1A57ADEF3848}" srcOrd="0" destOrd="0" presId="urn:microsoft.com/office/officeart/2005/8/layout/hList6"/>
    <dgm:cxn modelId="{13689F4C-0A29-4766-9CC4-65CF440EAC1A}" type="presOf" srcId="{E150EE8E-3AFF-4AA3-BE23-7699A185AB3D}" destId="{AFF12C43-690B-44B6-8899-9E4DB5A374FF}" srcOrd="0" destOrd="4" presId="urn:microsoft.com/office/officeart/2005/8/layout/hList6"/>
    <dgm:cxn modelId="{0C40F3E8-63D9-49B2-95AC-890129ADBCEA}" type="presOf" srcId="{1A3D3AEE-5452-42E7-8B8C-ADE43576070E}" destId="{AFF12C43-690B-44B6-8899-9E4DB5A374FF}" srcOrd="0" destOrd="0" presId="urn:microsoft.com/office/officeart/2005/8/layout/hList6"/>
    <dgm:cxn modelId="{A773A5EE-77A8-4D77-80BD-922A9DCE6119}" type="presOf" srcId="{4B9D4F51-E226-4C53-A7C1-6ACEE4D8B461}" destId="{5C5F070E-C059-4198-AA00-CCB8013F3E0E}" srcOrd="0" destOrd="0" presId="urn:microsoft.com/office/officeart/2005/8/layout/hList6"/>
    <dgm:cxn modelId="{904CC48B-EEF8-4297-BF4D-0A017A533B5B}" srcId="{E88A0DA6-0D62-4985-AF75-1F78106A2446}" destId="{DA1F2909-4DB8-45DD-AFCB-CAFB30857C2F}" srcOrd="1" destOrd="0" parTransId="{8A2C454F-505A-47A9-93F4-0D4C23349DD2}" sibTransId="{5D60F5C3-D06B-482C-A460-4FC68A4526ED}"/>
    <dgm:cxn modelId="{1EB02A69-D9AE-4449-84BC-2C1E4609A5B6}" srcId="{1A3D3AEE-5452-42E7-8B8C-ADE43576070E}" destId="{92F33FA4-45DC-4545-B4C7-C5977F0A77D3}" srcOrd="0" destOrd="0" parTransId="{6AD3D420-DEC3-4A85-9B52-DA2BF714018D}" sibTransId="{D06A3CC7-7FD1-452C-AB87-67676343E46E}"/>
    <dgm:cxn modelId="{9188C65C-9512-4C53-B870-230C88483677}" type="presOf" srcId="{8CE7238C-0509-4E69-BDFB-0C7326889C90}" destId="{AFF12C43-690B-44B6-8899-9E4DB5A374FF}" srcOrd="0" destOrd="3" presId="urn:microsoft.com/office/officeart/2005/8/layout/hList6"/>
    <dgm:cxn modelId="{13AE00FC-D37E-4778-A6D0-06820B8F891D}" srcId="{E88A0DA6-0D62-4985-AF75-1F78106A2446}" destId="{1A3D3AEE-5452-42E7-8B8C-ADE43576070E}" srcOrd="0" destOrd="0" parTransId="{B5AD6D56-F7E7-49D1-8879-F1318BD44409}" sibTransId="{9BDA207B-E95D-423E-AB59-B344DF5D7935}"/>
    <dgm:cxn modelId="{4F2CCC89-A040-442B-9C0A-3E209237746D}" type="presParOf" srcId="{A661F999-27F5-4356-96C8-1A57ADEF3848}" destId="{AFF12C43-690B-44B6-8899-9E4DB5A374FF}" srcOrd="0" destOrd="0" presId="urn:microsoft.com/office/officeart/2005/8/layout/hList6"/>
    <dgm:cxn modelId="{7951EA70-D242-484E-A067-953957153AEB}" type="presParOf" srcId="{A661F999-27F5-4356-96C8-1A57ADEF3848}" destId="{31B3DA97-6A2E-424E-AFE8-5542A4DA616D}" srcOrd="1" destOrd="0" presId="urn:microsoft.com/office/officeart/2005/8/layout/hList6"/>
    <dgm:cxn modelId="{E62B5E7A-7ACD-4872-95DD-4990E3193C7F}" type="presParOf" srcId="{A661F999-27F5-4356-96C8-1A57ADEF3848}" destId="{3DDD959D-0165-45D1-B6F7-8AC840449DF5}" srcOrd="2" destOrd="0" presId="urn:microsoft.com/office/officeart/2005/8/layout/hList6"/>
    <dgm:cxn modelId="{74DFB3A5-EF7E-42A5-ADB4-DC09A4B190EB}" type="presParOf" srcId="{A661F999-27F5-4356-96C8-1A57ADEF3848}" destId="{601EA474-741E-48E0-8F2E-6A61D95CA50C}" srcOrd="3" destOrd="0" presId="urn:microsoft.com/office/officeart/2005/8/layout/hList6"/>
    <dgm:cxn modelId="{EB6EEB2F-0316-4A20-9EAB-38F03CD379B8}" type="presParOf" srcId="{A661F999-27F5-4356-96C8-1A57ADEF3848}" destId="{5C5F070E-C059-4198-AA00-CCB8013F3E0E}" srcOrd="4"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E88A0DA6-0D62-4985-AF75-1F78106A2446}"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1A3D3AEE-5452-42E7-8B8C-ADE43576070E}">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a:t>
          </a:r>
          <a:endParaRPr lang="en-US" dirty="0">
            <a:effectLst>
              <a:outerShdw blurRad="38100" dist="38100" dir="2700000" algn="tl">
                <a:srgbClr val="000000">
                  <a:alpha val="43137"/>
                </a:srgbClr>
              </a:outerShdw>
            </a:effectLst>
            <a:latin typeface="Trebuchet MS" pitchFamily="34" charset="0"/>
          </a:endParaRPr>
        </a:p>
      </dgm:t>
    </dgm:pt>
    <dgm:pt modelId="{B5AD6D56-F7E7-49D1-8879-F1318BD44409}" type="par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BDA207B-E95D-423E-AB59-B344DF5D7935}" type="sibTrans" cxnId="{13AE00FC-D37E-4778-A6D0-06820B8F891D}">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2F33FA4-45DC-4545-B4C7-C5977F0A77D3}">
      <dgm:prSet phldrT="[Text]"/>
      <dgm:spPr/>
      <dgm:t>
        <a:bodyPr/>
        <a:lstStyle/>
        <a:p>
          <a:r>
            <a:rPr lang="en-US" dirty="0" smtClean="0">
              <a:effectLst>
                <a:outerShdw blurRad="38100" dist="38100" dir="2700000" algn="tl">
                  <a:srgbClr val="000000">
                    <a:alpha val="43137"/>
                  </a:srgbClr>
                </a:outerShdw>
              </a:effectLst>
              <a:latin typeface="Trebuchet MS" pitchFamily="34" charset="0"/>
            </a:rPr>
            <a:t>System memory savings for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running Aero</a:t>
          </a:r>
          <a:endParaRPr lang="en-US" dirty="0">
            <a:effectLst>
              <a:outerShdw blurRad="38100" dist="38100" dir="2700000" algn="tl">
                <a:srgbClr val="000000">
                  <a:alpha val="43137"/>
                </a:srgbClr>
              </a:outerShdw>
            </a:effectLst>
            <a:latin typeface="Trebuchet MS" pitchFamily="34" charset="0"/>
          </a:endParaRPr>
        </a:p>
      </dgm:t>
    </dgm:pt>
    <dgm:pt modelId="{6AD3D420-DEC3-4A85-9B52-DA2BF714018D}" type="par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06A3CC7-7FD1-452C-AB87-67676343E46E}" type="sibTrans" cxnId="{1EB02A69-D9AE-4449-84BC-2C1E4609A5B6}">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FB3B5F7C-6AA5-499C-86EC-00DA182D5584}">
      <dgm:prSet phldrT="[Text]"/>
      <dgm:spPr/>
      <dgm:t>
        <a:bodyPr/>
        <a:lstStyle/>
        <a:p>
          <a:r>
            <a:rPr lang="en-US" dirty="0" smtClean="0">
              <a:effectLst>
                <a:outerShdw blurRad="38100" dist="38100" dir="2700000" algn="tl">
                  <a:srgbClr val="000000">
                    <a:alpha val="43137"/>
                  </a:srgbClr>
                </a:outerShdw>
              </a:effectLst>
              <a:latin typeface="Trebuchet MS" pitchFamily="34" charset="0"/>
            </a:rPr>
            <a:t>High-performance Direct3D10 Aero Glass Windows desktop</a:t>
          </a:r>
          <a:endParaRPr lang="en-US" dirty="0">
            <a:effectLst>
              <a:outerShdw blurRad="38100" dist="38100" dir="2700000" algn="tl">
                <a:srgbClr val="000000">
                  <a:alpha val="43137"/>
                </a:srgbClr>
              </a:outerShdw>
            </a:effectLst>
            <a:latin typeface="Trebuchet MS" pitchFamily="34" charset="0"/>
          </a:endParaRPr>
        </a:p>
      </dgm:t>
    </dgm:pt>
    <dgm:pt modelId="{4F91C58C-17E3-444D-9674-0C9756995796}" type="par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4722988-3483-4392-AA0D-8665AE90F047}" type="sibTrans" cxnId="{2D79DF38-D8C8-4864-B789-AB91F2DBA58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8CE7238C-0509-4E69-BDFB-0C7326889C90}">
      <dgm:prSet phldrT="[Text]"/>
      <dgm:spPr/>
      <dgm:t>
        <a:bodyPr/>
        <a:lstStyle/>
        <a:p>
          <a:r>
            <a:rPr lang="en-US" dirty="0" err="1" smtClean="0">
              <a:effectLst>
                <a:outerShdw blurRad="38100" dist="38100" dir="2700000" algn="tl">
                  <a:srgbClr val="000000">
                    <a:alpha val="43137"/>
                  </a:srgbClr>
                </a:outerShdw>
              </a:effectLst>
              <a:latin typeface="Trebuchet MS" pitchFamily="34" charset="0"/>
            </a:rPr>
            <a:t>Performant</a:t>
          </a:r>
          <a:r>
            <a:rPr lang="en-US" dirty="0" smtClean="0">
              <a:effectLst>
                <a:outerShdw blurRad="38100" dist="38100" dir="2700000" algn="tl">
                  <a:srgbClr val="000000">
                    <a:alpha val="43137"/>
                  </a:srgbClr>
                </a:outerShdw>
              </a:effectLst>
              <a:latin typeface="Trebuchet MS" pitchFamily="34" charset="0"/>
            </a:rPr>
            <a:t>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Direct2D API</a:t>
          </a:r>
          <a:endParaRPr lang="en-US" dirty="0">
            <a:effectLst>
              <a:outerShdw blurRad="38100" dist="38100" dir="2700000" algn="tl">
                <a:srgbClr val="000000">
                  <a:alpha val="43137"/>
                </a:srgbClr>
              </a:outerShdw>
            </a:effectLst>
            <a:latin typeface="Trebuchet MS" pitchFamily="34" charset="0"/>
          </a:endParaRPr>
        </a:p>
      </dgm:t>
    </dgm:pt>
    <dgm:pt modelId="{A002B54B-2E9F-46EF-8DDA-6FD518579D81}" type="par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E1E1BB9-209A-4B66-AF74-39C78DE10C20}" type="sibTrans" cxnId="{BF322025-D739-4301-AFA7-3BFD023E6C1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DA1F2909-4DB8-45DD-AFCB-CAFB30857C2F}">
      <dgm:prSet phldrT="[Text]"/>
      <dgm:spPr/>
      <dgm:t>
        <a:bodyPr/>
        <a:lstStyle/>
        <a:p>
          <a:r>
            <a:rPr lang="en-US" dirty="0" smtClean="0">
              <a:effectLst>
                <a:outerShdw blurRad="38100" dist="38100" dir="2700000" algn="tl">
                  <a:srgbClr val="000000">
                    <a:alpha val="43137"/>
                  </a:srgbClr>
                </a:outerShdw>
              </a:effectLst>
              <a:latin typeface="Trebuchet MS" pitchFamily="34" charset="0"/>
            </a:rPr>
            <a:t>Enhanced end-user experience</a:t>
          </a:r>
          <a:endParaRPr lang="en-US" dirty="0">
            <a:effectLst>
              <a:outerShdw blurRad="38100" dist="38100" dir="2700000" algn="tl">
                <a:srgbClr val="000000">
                  <a:alpha val="43137"/>
                </a:srgbClr>
              </a:outerShdw>
            </a:effectLst>
            <a:latin typeface="Trebuchet MS" pitchFamily="34" charset="0"/>
          </a:endParaRPr>
        </a:p>
      </dgm:t>
    </dgm:pt>
    <dgm:pt modelId="{8A2C454F-505A-47A9-93F4-0D4C23349DD2}" type="par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D60F5C3-D06B-482C-A460-4FC68A4526ED}" type="sibTrans" cxnId="{904CC48B-EEF8-4297-BF4D-0A017A533B5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4B9D4F51-E226-4C53-A7C1-6ACEE4D8B461}">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Reliability</a:t>
          </a:r>
          <a:endParaRPr lang="en-US" dirty="0">
            <a:effectLst>
              <a:outerShdw blurRad="38100" dist="38100" dir="2700000" algn="tl">
                <a:srgbClr val="000000">
                  <a:alpha val="43137"/>
                </a:srgbClr>
              </a:outerShdw>
            </a:effectLst>
            <a:latin typeface="Trebuchet MS" pitchFamily="34" charset="0"/>
          </a:endParaRPr>
        </a:p>
      </dgm:t>
    </dgm:pt>
    <dgm:pt modelId="{67DD88E9-E2E7-46FE-88CC-5913D8E11B7F}" type="par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AB4C6F3-831B-4396-BF8C-CA3C0F3B9AB7}" type="sibTrans" cxnId="{245B677C-5339-4E46-9158-704540C864D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C8D28BE6-E493-422E-BBDA-2CA2BC41A670}">
      <dgm:prSet phldrT="[Text]"/>
      <dgm:spPr/>
      <dgm:t>
        <a:bodyPr/>
        <a:lstStyle/>
        <a:p>
          <a:r>
            <a:rPr lang="en-US" dirty="0" smtClean="0">
              <a:effectLst>
                <a:outerShdw blurRad="38100" dist="38100" dir="2700000" algn="tl">
                  <a:srgbClr val="000000">
                    <a:alpha val="43137"/>
                  </a:srgbClr>
                </a:outerShdw>
              </a:effectLst>
              <a:latin typeface="Trebuchet MS" pitchFamily="34" charset="0"/>
            </a:rPr>
            <a:t>Standardization of High-definition composition</a:t>
          </a:r>
          <a:endParaRPr lang="en-US" dirty="0">
            <a:effectLst>
              <a:outerShdw blurRad="38100" dist="38100" dir="2700000" algn="tl">
                <a:srgbClr val="000000">
                  <a:alpha val="43137"/>
                </a:srgbClr>
              </a:outerShdw>
            </a:effectLst>
            <a:latin typeface="Trebuchet MS" pitchFamily="34" charset="0"/>
          </a:endParaRPr>
        </a:p>
      </dgm:t>
    </dgm:pt>
    <dgm:pt modelId="{50BCF6E9-5811-41D3-954E-BA6E652C6F2E}" type="par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73334D1-5EB8-4B6B-8ED5-3376233F320C}" type="sibTrans" cxnId="{48D1B6FE-2A57-43EE-82E9-DB3C1BC2B12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1532690D-1622-492E-9A86-45F1A8BC7812}">
      <dgm:prSet phldrT="[Text]"/>
      <dgm:spPr/>
      <dgm:t>
        <a:bodyPr/>
        <a:lstStyle/>
        <a:p>
          <a:r>
            <a:rPr lang="en-US" dirty="0" smtClean="0">
              <a:effectLst>
                <a:outerShdw blurRad="38100" dist="38100" dir="2700000" algn="tl">
                  <a:srgbClr val="000000">
                    <a:alpha val="43137"/>
                  </a:srgbClr>
                </a:outerShdw>
              </a:effectLst>
              <a:latin typeface="Trebuchet MS" pitchFamily="34" charset="0"/>
            </a:rPr>
            <a:t>GPU content protection through standardized solutions</a:t>
          </a:r>
          <a:endParaRPr lang="en-US" dirty="0">
            <a:effectLst>
              <a:outerShdw blurRad="38100" dist="38100" dir="2700000" algn="tl">
                <a:srgbClr val="000000">
                  <a:alpha val="43137"/>
                </a:srgbClr>
              </a:outerShdw>
            </a:effectLst>
            <a:latin typeface="Trebuchet MS" pitchFamily="34" charset="0"/>
          </a:endParaRPr>
        </a:p>
      </dgm:t>
    </dgm:pt>
    <dgm:pt modelId="{F8B32F26-7543-4C3E-85CF-0506C869F566}" type="parTrans" cxnId="{6E20BAE8-B9BD-4681-B270-ECBEFA47753F}">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2FDFCBD2-8250-45D2-8BFE-AFA99362FA4B}" type="sibTrans" cxnId="{6E20BAE8-B9BD-4681-B270-ECBEFA47753F}">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0C15495A-9871-43D8-B15B-7AEE70257CC7}">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a:t>
          </a:r>
          <a:r>
            <a:rPr lang="en-US" dirty="0" err="1" smtClean="0">
              <a:effectLst>
                <a:outerShdw blurRad="38100" dist="38100" dir="2700000" algn="tl">
                  <a:srgbClr val="000000">
                    <a:alpha val="43137"/>
                  </a:srgbClr>
                </a:outerShdw>
              </a:effectLst>
              <a:latin typeface="Trebuchet MS" pitchFamily="34" charset="0"/>
            </a:rPr>
            <a:t>diagnosability</a:t>
          </a:r>
          <a:endParaRPr lang="en-US" dirty="0">
            <a:effectLst>
              <a:outerShdw blurRad="38100" dist="38100" dir="2700000" algn="tl">
                <a:srgbClr val="000000">
                  <a:alpha val="43137"/>
                </a:srgbClr>
              </a:outerShdw>
            </a:effectLst>
            <a:latin typeface="Trebuchet MS" pitchFamily="34" charset="0"/>
          </a:endParaRPr>
        </a:p>
      </dgm:t>
    </dgm:pt>
    <dgm:pt modelId="{12864465-6217-43C3-A9B8-A58DDB70C69E}" type="parTrans" cxnId="{A350588A-60E0-40F6-A98F-F2761FDF06F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21D559F6-892C-4CCC-9116-E71A1AE13315}" type="sibTrans" cxnId="{A350588A-60E0-40F6-A98F-F2761FDF06FB}">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E150EE8E-3AFF-4AA3-BE23-7699A185AB3D}">
      <dgm:prSet phldrT="[Text]"/>
      <dgm:spPr/>
      <dgm:t>
        <a:bodyPr/>
        <a:lstStyle/>
        <a:p>
          <a:r>
            <a:rPr lang="en-US" dirty="0" smtClean="0">
              <a:effectLst>
                <a:outerShdw blurRad="38100" dist="38100" dir="2700000" algn="tl">
                  <a:srgbClr val="000000">
                    <a:alpha val="43137"/>
                  </a:srgbClr>
                </a:outerShdw>
              </a:effectLst>
              <a:latin typeface="Trebuchet MS" pitchFamily="34" charset="0"/>
            </a:rPr>
            <a:t>Performance gains in gaming scenarios</a:t>
          </a:r>
          <a:endParaRPr lang="en-US" dirty="0">
            <a:effectLst>
              <a:outerShdw blurRad="38100" dist="38100" dir="2700000" algn="tl">
                <a:srgbClr val="000000">
                  <a:alpha val="43137"/>
                </a:srgbClr>
              </a:outerShdw>
            </a:effectLst>
            <a:latin typeface="Trebuchet MS" pitchFamily="34" charset="0"/>
          </a:endParaRPr>
        </a:p>
      </dgm:t>
    </dgm:pt>
    <dgm:pt modelId="{1C0D8F68-6C6A-4EB1-8C2E-8F962A7A668E}" type="par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9355502B-802B-4E71-A835-A06CD17923B1}" type="sibTrans" cxnId="{5B5F95A3-FAA6-45BC-8E65-599012AA63E0}">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FB68C048-462B-43E5-86F3-DD5E1604F8B3}">
      <dgm:prSet phldrT="[Text]"/>
      <dgm:spPr/>
      <dgm:t>
        <a:bodyPr/>
        <a:lstStyle/>
        <a:p>
          <a:r>
            <a:rPr lang="en-US" dirty="0" smtClean="0">
              <a:effectLst>
                <a:outerShdw blurRad="38100" dist="38100" dir="2700000" algn="tl">
                  <a:srgbClr val="000000">
                    <a:alpha val="43137"/>
                  </a:srgbClr>
                </a:outerShdw>
              </a:effectLst>
              <a:latin typeface="Trebuchet MS" pitchFamily="34" charset="0"/>
            </a:rPr>
            <a:t>Improved video overlay presentation</a:t>
          </a:r>
          <a:endParaRPr lang="en-US" dirty="0">
            <a:effectLst>
              <a:outerShdw blurRad="38100" dist="38100" dir="2700000" algn="tl">
                <a:srgbClr val="000000">
                  <a:alpha val="43137"/>
                </a:srgbClr>
              </a:outerShdw>
            </a:effectLst>
            <a:latin typeface="Trebuchet MS" pitchFamily="34" charset="0"/>
          </a:endParaRPr>
        </a:p>
      </dgm:t>
    </dgm:pt>
    <dgm:pt modelId="{A8AD7B36-368F-451E-BEB3-B35DEA75B968}" type="parTrans" cxnId="{A6F53534-BB45-4B04-9518-013A0F3ADE4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698EF50B-62EC-4469-9A6B-0891E527815A}" type="sibTrans" cxnId="{A6F53534-BB45-4B04-9518-013A0F3ADE48}">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5C5B720C-4026-4268-8596-879C29AE417A}">
      <dgm:prSet phldrT="[Text]"/>
      <dgm:spPr/>
      <dgm:t>
        <a:bodyPr/>
        <a:lstStyle/>
        <a:p>
          <a:r>
            <a:rPr lang="en-US" dirty="0" smtClean="0">
              <a:effectLst>
                <a:outerShdw blurRad="38100" dist="38100" dir="2700000" algn="tl">
                  <a:srgbClr val="000000">
                    <a:alpha val="43137"/>
                  </a:srgbClr>
                </a:outerShdw>
              </a:effectLst>
              <a:latin typeface="Trebuchet MS" pitchFamily="34" charset="0"/>
            </a:rPr>
            <a:t>Better viewing experience on TVs and widescreen laptops</a:t>
          </a:r>
          <a:endParaRPr lang="en-US" dirty="0">
            <a:effectLst>
              <a:outerShdw blurRad="38100" dist="38100" dir="2700000" algn="tl">
                <a:srgbClr val="000000">
                  <a:alpha val="43137"/>
                </a:srgbClr>
              </a:outerShdw>
            </a:effectLst>
            <a:latin typeface="Trebuchet MS" pitchFamily="34" charset="0"/>
          </a:endParaRPr>
        </a:p>
      </dgm:t>
    </dgm:pt>
    <dgm:pt modelId="{58E1C963-ABDF-4375-8ABF-1989A9F93FA2}" type="parTrans" cxnId="{57DB6A69-6E99-4AF6-A3B1-37A334B9D5C4}">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CBEC5370-F005-438D-B6C5-A4431244013F}" type="sibTrans" cxnId="{57DB6A69-6E99-4AF6-A3B1-37A334B9D5C4}">
      <dgm:prSet/>
      <dgm:spPr/>
      <dgm:t>
        <a:bodyPr/>
        <a:lstStyle/>
        <a:p>
          <a:endParaRPr lang="en-US">
            <a:effectLst>
              <a:outerShdw blurRad="38100" dist="38100" dir="2700000" algn="tl">
                <a:srgbClr val="000000">
                  <a:alpha val="43137"/>
                </a:srgbClr>
              </a:outerShdw>
            </a:effectLst>
            <a:latin typeface="Trebuchet MS" pitchFamily="34" charset="0"/>
          </a:endParaRPr>
        </a:p>
      </dgm:t>
    </dgm:pt>
    <dgm:pt modelId="{A661F999-27F5-4356-96C8-1A57ADEF3848}" type="pres">
      <dgm:prSet presAssocID="{E88A0DA6-0D62-4985-AF75-1F78106A2446}" presName="Name0" presStyleCnt="0">
        <dgm:presLayoutVars>
          <dgm:dir/>
          <dgm:resizeHandles val="exact"/>
        </dgm:presLayoutVars>
      </dgm:prSet>
      <dgm:spPr/>
      <dgm:t>
        <a:bodyPr/>
        <a:lstStyle/>
        <a:p>
          <a:endParaRPr lang="en-US"/>
        </a:p>
      </dgm:t>
    </dgm:pt>
    <dgm:pt modelId="{AFF12C43-690B-44B6-8899-9E4DB5A374FF}" type="pres">
      <dgm:prSet presAssocID="{1A3D3AEE-5452-42E7-8B8C-ADE43576070E}" presName="node" presStyleLbl="node1" presStyleIdx="0" presStyleCnt="3">
        <dgm:presLayoutVars>
          <dgm:bulletEnabled val="1"/>
        </dgm:presLayoutVars>
      </dgm:prSet>
      <dgm:spPr/>
      <dgm:t>
        <a:bodyPr/>
        <a:lstStyle/>
        <a:p>
          <a:endParaRPr lang="en-US"/>
        </a:p>
      </dgm:t>
    </dgm:pt>
    <dgm:pt modelId="{31B3DA97-6A2E-424E-AFE8-5542A4DA616D}" type="pres">
      <dgm:prSet presAssocID="{9BDA207B-E95D-423E-AB59-B344DF5D7935}" presName="sibTrans" presStyleCnt="0"/>
      <dgm:spPr/>
      <dgm:t>
        <a:bodyPr/>
        <a:lstStyle/>
        <a:p>
          <a:endParaRPr lang="en-US"/>
        </a:p>
      </dgm:t>
    </dgm:pt>
    <dgm:pt modelId="{3DDD959D-0165-45D1-B6F7-8AC840449DF5}" type="pres">
      <dgm:prSet presAssocID="{DA1F2909-4DB8-45DD-AFCB-CAFB30857C2F}" presName="node" presStyleLbl="node1" presStyleIdx="1" presStyleCnt="3">
        <dgm:presLayoutVars>
          <dgm:bulletEnabled val="1"/>
        </dgm:presLayoutVars>
      </dgm:prSet>
      <dgm:spPr/>
      <dgm:t>
        <a:bodyPr/>
        <a:lstStyle/>
        <a:p>
          <a:endParaRPr lang="en-US"/>
        </a:p>
      </dgm:t>
    </dgm:pt>
    <dgm:pt modelId="{601EA474-741E-48E0-8F2E-6A61D95CA50C}" type="pres">
      <dgm:prSet presAssocID="{5D60F5C3-D06B-482C-A460-4FC68A4526ED}" presName="sibTrans" presStyleCnt="0"/>
      <dgm:spPr/>
      <dgm:t>
        <a:bodyPr/>
        <a:lstStyle/>
        <a:p>
          <a:endParaRPr lang="en-US"/>
        </a:p>
      </dgm:t>
    </dgm:pt>
    <dgm:pt modelId="{5C5F070E-C059-4198-AA00-CCB8013F3E0E}" type="pres">
      <dgm:prSet presAssocID="{4B9D4F51-E226-4C53-A7C1-6ACEE4D8B461}" presName="node" presStyleLbl="node1" presStyleIdx="2" presStyleCnt="3">
        <dgm:presLayoutVars>
          <dgm:bulletEnabled val="1"/>
        </dgm:presLayoutVars>
      </dgm:prSet>
      <dgm:spPr/>
      <dgm:t>
        <a:bodyPr/>
        <a:lstStyle/>
        <a:p>
          <a:endParaRPr lang="en-US"/>
        </a:p>
      </dgm:t>
    </dgm:pt>
  </dgm:ptLst>
  <dgm:cxnLst>
    <dgm:cxn modelId="{6E20BAE8-B9BD-4681-B270-ECBEFA47753F}" srcId="{4B9D4F51-E226-4C53-A7C1-6ACEE4D8B461}" destId="{1532690D-1622-492E-9A86-45F1A8BC7812}" srcOrd="1" destOrd="0" parTransId="{F8B32F26-7543-4C3E-85CF-0506C869F566}" sibTransId="{2FDFCBD2-8250-45D2-8BFE-AFA99362FA4B}"/>
    <dgm:cxn modelId="{2528610F-F452-4B0C-911E-EC3A51E95468}" type="presOf" srcId="{92F33FA4-45DC-4545-B4C7-C5977F0A77D3}" destId="{AFF12C43-690B-44B6-8899-9E4DB5A374FF}" srcOrd="0" destOrd="1" presId="urn:microsoft.com/office/officeart/2005/8/layout/hList6"/>
    <dgm:cxn modelId="{363EF8B1-7F5C-4FB7-BCEC-84A6395F7B22}" type="presOf" srcId="{FB68C048-462B-43E5-86F3-DD5E1604F8B3}" destId="{3DDD959D-0165-45D1-B6F7-8AC840449DF5}" srcOrd="0" destOrd="2" presId="urn:microsoft.com/office/officeart/2005/8/layout/hList6"/>
    <dgm:cxn modelId="{F09F640B-CEA9-4360-B144-2FF8161F78E8}" type="presOf" srcId="{0C15495A-9871-43D8-B15B-7AEE70257CC7}" destId="{5C5F070E-C059-4198-AA00-CCB8013F3E0E}" srcOrd="0" destOrd="3" presId="urn:microsoft.com/office/officeart/2005/8/layout/hList6"/>
    <dgm:cxn modelId="{245B677C-5339-4E46-9158-704540C864D8}" srcId="{E88A0DA6-0D62-4985-AF75-1F78106A2446}" destId="{4B9D4F51-E226-4C53-A7C1-6ACEE4D8B461}" srcOrd="2" destOrd="0" parTransId="{67DD88E9-E2E7-46FE-88CC-5913D8E11B7F}" sibTransId="{6AB4C6F3-831B-4396-BF8C-CA3C0F3B9AB7}"/>
    <dgm:cxn modelId="{D88751F0-4DA7-4D9C-9E8E-81152A88E4B0}" type="presOf" srcId="{FB3B5F7C-6AA5-499C-86EC-00DA182D5584}" destId="{AFF12C43-690B-44B6-8899-9E4DB5A374FF}" srcOrd="0" destOrd="2" presId="urn:microsoft.com/office/officeart/2005/8/layout/hList6"/>
    <dgm:cxn modelId="{BF322025-D739-4301-AFA7-3BFD023E6C18}" srcId="{1A3D3AEE-5452-42E7-8B8C-ADE43576070E}" destId="{8CE7238C-0509-4E69-BDFB-0C7326889C90}" srcOrd="2" destOrd="0" parTransId="{A002B54B-2E9F-46EF-8DDA-6FD518579D81}" sibTransId="{0E1E1BB9-209A-4B66-AF74-39C78DE10C20}"/>
    <dgm:cxn modelId="{544F6C14-6403-4D01-BE7C-20ED1E88A713}" type="presOf" srcId="{1532690D-1622-492E-9A86-45F1A8BC7812}" destId="{5C5F070E-C059-4198-AA00-CCB8013F3E0E}" srcOrd="0" destOrd="2" presId="urn:microsoft.com/office/officeart/2005/8/layout/hList6"/>
    <dgm:cxn modelId="{48D1B6FE-2A57-43EE-82E9-DB3C1BC2B12B}" srcId="{4B9D4F51-E226-4C53-A7C1-6ACEE4D8B461}" destId="{C8D28BE6-E493-422E-BBDA-2CA2BC41A670}" srcOrd="0" destOrd="0" parTransId="{50BCF6E9-5811-41D3-954E-BA6E652C6F2E}" sibTransId="{A73334D1-5EB8-4B6B-8ED5-3376233F320C}"/>
    <dgm:cxn modelId="{2D79DF38-D8C8-4864-B789-AB91F2DBA588}" srcId="{1A3D3AEE-5452-42E7-8B8C-ADE43576070E}" destId="{FB3B5F7C-6AA5-499C-86EC-00DA182D5584}" srcOrd="1" destOrd="0" parTransId="{4F91C58C-17E3-444D-9674-0C9756995796}" sibTransId="{04722988-3483-4392-AA0D-8665AE90F047}"/>
    <dgm:cxn modelId="{448F4417-3927-4F53-9759-6DE6131E0FCB}" type="presOf" srcId="{8CE7238C-0509-4E69-BDFB-0C7326889C90}" destId="{AFF12C43-690B-44B6-8899-9E4DB5A374FF}" srcOrd="0" destOrd="3" presId="urn:microsoft.com/office/officeart/2005/8/layout/hList6"/>
    <dgm:cxn modelId="{57DB6A69-6E99-4AF6-A3B1-37A334B9D5C4}" srcId="{DA1F2909-4DB8-45DD-AFCB-CAFB30857C2F}" destId="{5C5B720C-4026-4268-8596-879C29AE417A}" srcOrd="0" destOrd="0" parTransId="{58E1C963-ABDF-4375-8ABF-1989A9F93FA2}" sibTransId="{CBEC5370-F005-438D-B6C5-A4431244013F}"/>
    <dgm:cxn modelId="{5B5F95A3-FAA6-45BC-8E65-599012AA63E0}" srcId="{1A3D3AEE-5452-42E7-8B8C-ADE43576070E}" destId="{E150EE8E-3AFF-4AA3-BE23-7699A185AB3D}" srcOrd="3" destOrd="0" parTransId="{1C0D8F68-6C6A-4EB1-8C2E-8F962A7A668E}" sibTransId="{9355502B-802B-4E71-A835-A06CD17923B1}"/>
    <dgm:cxn modelId="{A6F53534-BB45-4B04-9518-013A0F3ADE48}" srcId="{DA1F2909-4DB8-45DD-AFCB-CAFB30857C2F}" destId="{FB68C048-462B-43E5-86F3-DD5E1604F8B3}" srcOrd="1" destOrd="0" parTransId="{A8AD7B36-368F-451E-BEB3-B35DEA75B968}" sibTransId="{698EF50B-62EC-4469-9A6B-0891E527815A}"/>
    <dgm:cxn modelId="{A350588A-60E0-40F6-A98F-F2761FDF06FB}" srcId="{4B9D4F51-E226-4C53-A7C1-6ACEE4D8B461}" destId="{0C15495A-9871-43D8-B15B-7AEE70257CC7}" srcOrd="2" destOrd="0" parTransId="{12864465-6217-43C3-A9B8-A58DDB70C69E}" sibTransId="{21D559F6-892C-4CCC-9116-E71A1AE13315}"/>
    <dgm:cxn modelId="{8D71CE99-2F45-4B9E-8C2A-7AA43375EFD8}" type="presOf" srcId="{DA1F2909-4DB8-45DD-AFCB-CAFB30857C2F}" destId="{3DDD959D-0165-45D1-B6F7-8AC840449DF5}" srcOrd="0" destOrd="0" presId="urn:microsoft.com/office/officeart/2005/8/layout/hList6"/>
    <dgm:cxn modelId="{5125FD55-585C-4CFE-A4A4-0694EF925553}" type="presOf" srcId="{E88A0DA6-0D62-4985-AF75-1F78106A2446}" destId="{A661F999-27F5-4356-96C8-1A57ADEF3848}" srcOrd="0" destOrd="0" presId="urn:microsoft.com/office/officeart/2005/8/layout/hList6"/>
    <dgm:cxn modelId="{244BEDF1-5D51-4BCB-BA86-5D382D4C4095}" type="presOf" srcId="{5C5B720C-4026-4268-8596-879C29AE417A}" destId="{3DDD959D-0165-45D1-B6F7-8AC840449DF5}" srcOrd="0" destOrd="1" presId="urn:microsoft.com/office/officeart/2005/8/layout/hList6"/>
    <dgm:cxn modelId="{9344773D-6F5B-4271-B03C-7C5F38334702}" type="presOf" srcId="{1A3D3AEE-5452-42E7-8B8C-ADE43576070E}" destId="{AFF12C43-690B-44B6-8899-9E4DB5A374FF}" srcOrd="0" destOrd="0" presId="urn:microsoft.com/office/officeart/2005/8/layout/hList6"/>
    <dgm:cxn modelId="{379D14E0-520C-43B3-9F87-C4B247CE6ADC}" type="presOf" srcId="{C8D28BE6-E493-422E-BBDA-2CA2BC41A670}" destId="{5C5F070E-C059-4198-AA00-CCB8013F3E0E}" srcOrd="0" destOrd="1" presId="urn:microsoft.com/office/officeart/2005/8/layout/hList6"/>
    <dgm:cxn modelId="{9CCA5A33-6FA8-4471-A78C-31C70F4D282A}" type="presOf" srcId="{E150EE8E-3AFF-4AA3-BE23-7699A185AB3D}" destId="{AFF12C43-690B-44B6-8899-9E4DB5A374FF}" srcOrd="0" destOrd="4" presId="urn:microsoft.com/office/officeart/2005/8/layout/hList6"/>
    <dgm:cxn modelId="{904CC48B-EEF8-4297-BF4D-0A017A533B5B}" srcId="{E88A0DA6-0D62-4985-AF75-1F78106A2446}" destId="{DA1F2909-4DB8-45DD-AFCB-CAFB30857C2F}" srcOrd="1" destOrd="0" parTransId="{8A2C454F-505A-47A9-93F4-0D4C23349DD2}" sibTransId="{5D60F5C3-D06B-482C-A460-4FC68A4526ED}"/>
    <dgm:cxn modelId="{1EB02A69-D9AE-4449-84BC-2C1E4609A5B6}" srcId="{1A3D3AEE-5452-42E7-8B8C-ADE43576070E}" destId="{92F33FA4-45DC-4545-B4C7-C5977F0A77D3}" srcOrd="0" destOrd="0" parTransId="{6AD3D420-DEC3-4A85-9B52-DA2BF714018D}" sibTransId="{D06A3CC7-7FD1-452C-AB87-67676343E46E}"/>
    <dgm:cxn modelId="{A451933E-CC5F-410C-A595-64512D9F2F38}" type="presOf" srcId="{4B9D4F51-E226-4C53-A7C1-6ACEE4D8B461}" destId="{5C5F070E-C059-4198-AA00-CCB8013F3E0E}" srcOrd="0" destOrd="0" presId="urn:microsoft.com/office/officeart/2005/8/layout/hList6"/>
    <dgm:cxn modelId="{13AE00FC-D37E-4778-A6D0-06820B8F891D}" srcId="{E88A0DA6-0D62-4985-AF75-1F78106A2446}" destId="{1A3D3AEE-5452-42E7-8B8C-ADE43576070E}" srcOrd="0" destOrd="0" parTransId="{B5AD6D56-F7E7-49D1-8879-F1318BD44409}" sibTransId="{9BDA207B-E95D-423E-AB59-B344DF5D7935}"/>
    <dgm:cxn modelId="{32D16069-2A5B-4831-9A33-27BFA346A077}" type="presParOf" srcId="{A661F999-27F5-4356-96C8-1A57ADEF3848}" destId="{AFF12C43-690B-44B6-8899-9E4DB5A374FF}" srcOrd="0" destOrd="0" presId="urn:microsoft.com/office/officeart/2005/8/layout/hList6"/>
    <dgm:cxn modelId="{F79A7F70-D2B5-4574-80AF-767ACA45233B}" type="presParOf" srcId="{A661F999-27F5-4356-96C8-1A57ADEF3848}" destId="{31B3DA97-6A2E-424E-AFE8-5542A4DA616D}" srcOrd="1" destOrd="0" presId="urn:microsoft.com/office/officeart/2005/8/layout/hList6"/>
    <dgm:cxn modelId="{A9A1B03B-E664-48B4-A4C8-EA934E2C3A62}" type="presParOf" srcId="{A661F999-27F5-4356-96C8-1A57ADEF3848}" destId="{3DDD959D-0165-45D1-B6F7-8AC840449DF5}" srcOrd="2" destOrd="0" presId="urn:microsoft.com/office/officeart/2005/8/layout/hList6"/>
    <dgm:cxn modelId="{9ABF3F48-6FB9-4886-BD6B-CD884CB6A472}" type="presParOf" srcId="{A661F999-27F5-4356-96C8-1A57ADEF3848}" destId="{601EA474-741E-48E0-8F2E-6A61D95CA50C}" srcOrd="3" destOrd="0" presId="urn:microsoft.com/office/officeart/2005/8/layout/hList6"/>
    <dgm:cxn modelId="{1209C010-B71E-4274-AC27-F9DB4937061F}" type="presParOf" srcId="{A661F999-27F5-4356-96C8-1A57ADEF3848}" destId="{5C5F070E-C059-4198-AA00-CCB8013F3E0E}"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10:42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10:42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45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msdn.microsoft.com/direct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WDDM v1.1 Feature Set</a:t>
            </a:r>
            <a:endParaRPr lang="en-US" dirty="0"/>
          </a:p>
        </p:txBody>
      </p:sp>
      <p:graphicFrame>
        <p:nvGraphicFramePr>
          <p:cNvPr id="4" name="Content Placeholder 3"/>
          <p:cNvGraphicFramePr>
            <a:graphicFrameLocks noGrp="1"/>
          </p:cNvGraphicFramePr>
          <p:nvPr>
            <p:ph idx="1"/>
          </p:nvPr>
        </p:nvGraphicFramePr>
        <p:xfrm>
          <a:off x="381000" y="1371600"/>
          <a:ext cx="8445500" cy="46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WDDM v1.1 Feature Set</a:t>
            </a:r>
            <a:endParaRPr lang="en-US" dirty="0"/>
          </a:p>
        </p:txBody>
      </p:sp>
      <p:graphicFrame>
        <p:nvGraphicFramePr>
          <p:cNvPr id="4" name="Content Placeholder 3"/>
          <p:cNvGraphicFramePr>
            <a:graphicFrameLocks noGrp="1"/>
          </p:cNvGraphicFramePr>
          <p:nvPr>
            <p:ph idx="1"/>
          </p:nvPr>
        </p:nvGraphicFramePr>
        <p:xfrm>
          <a:off x="381000" y="1371600"/>
          <a:ext cx="8445500" cy="46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2971800"/>
            <a:ext cx="8382000" cy="664797"/>
          </a:xfrm>
        </p:spPr>
        <p:txBody>
          <a:bodyPr/>
          <a:lstStyle/>
          <a:p>
            <a:pPr algn="ctr"/>
            <a:r>
              <a:rPr smtClean="0"/>
              <a:t>Graphics Performance</a:t>
            </a:r>
            <a:endParaRPr lang="en-US" dirty="0"/>
          </a:p>
        </p:txBody>
      </p:sp>
      <p:pic>
        <p:nvPicPr>
          <p:cNvPr id="2050" name="Picture 2" descr="F:\PRIVATE\Conferences\MSImages\Performance.png"/>
          <p:cNvPicPr>
            <a:picLocks noChangeAspect="1" noChangeArrowheads="1"/>
          </p:cNvPicPr>
          <p:nvPr/>
        </p:nvPicPr>
        <p:blipFill>
          <a:blip r:embed="rId3"/>
          <a:srcRect/>
          <a:stretch>
            <a:fillRect/>
          </a:stretch>
        </p:blipFill>
        <p:spPr bwMode="auto">
          <a:xfrm>
            <a:off x="6508903" y="596392"/>
            <a:ext cx="1896262" cy="1896262"/>
          </a:xfrm>
          <a:prstGeom prst="rect">
            <a:avLst/>
          </a:prstGeom>
          <a:ln>
            <a:noFill/>
          </a:ln>
          <a:effectLst>
            <a:outerShdw blurRad="292100" dist="139700" dir="2700000" algn="tl" rotWithShape="0">
              <a:srgbClr val="333333">
                <a:alpha val="65000"/>
              </a:srgbClr>
            </a:outerShdw>
          </a:effectLst>
        </p:spPr>
      </p:pic>
      <p:sp>
        <p:nvSpPr>
          <p:cNvPr id="5" name="Title 3"/>
          <p:cNvSpPr txBox="1">
            <a:spLocks/>
          </p:cNvSpPr>
          <p:nvPr/>
        </p:nvSpPr>
        <p:spPr bwMode="auto">
          <a:xfrm>
            <a:off x="2018113" y="4448175"/>
            <a:ext cx="6638926"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2777" rtl="0" eaLnBrk="1" fontAlgn="base" latinLnBrk="0" hangingPunct="1">
              <a:lnSpc>
                <a:spcPct val="90000"/>
              </a:lnSpc>
              <a:spcBef>
                <a:spcPct val="0"/>
              </a:spcBef>
              <a:spcAft>
                <a:spcPct val="0"/>
              </a:spcAft>
              <a:buClrTx/>
              <a:buSzTx/>
              <a:buFont typeface="Wingdings" pitchFamily="2" charset="2"/>
              <a:buChar char="ü"/>
              <a:tabLst/>
              <a:defRPr/>
            </a:pPr>
            <a:r>
              <a:rPr lang="en-US" sz="3600" kern="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 System Memory Savings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a:t>
            </a:r>
            <a:endParaRPr lang="en-US" dirty="0"/>
          </a:p>
        </p:txBody>
      </p:sp>
      <p:sp>
        <p:nvSpPr>
          <p:cNvPr id="3" name="Content Placeholder 2"/>
          <p:cNvSpPr>
            <a:spLocks noGrp="1"/>
          </p:cNvSpPr>
          <p:nvPr>
            <p:ph idx="1"/>
          </p:nvPr>
        </p:nvSpPr>
        <p:spPr>
          <a:xfrm>
            <a:off x="382588" y="1414464"/>
            <a:ext cx="4572184" cy="5137304"/>
          </a:xfrm>
        </p:spPr>
        <p:txBody>
          <a:bodyPr/>
          <a:lstStyle/>
          <a:p>
            <a:pPr marL="339725" indent="-339725"/>
            <a:r>
              <a:rPr lang="en-US" sz="2000" dirty="0" smtClean="0"/>
              <a:t>Considerable system </a:t>
            </a:r>
            <a:br>
              <a:rPr lang="en-US" sz="2000" dirty="0" smtClean="0"/>
            </a:br>
            <a:r>
              <a:rPr lang="en-US" sz="2000" dirty="0" smtClean="0"/>
              <a:t>memory savings</a:t>
            </a:r>
          </a:p>
          <a:p>
            <a:pPr marL="339725" indent="-339725"/>
            <a:r>
              <a:rPr lang="en-US" sz="2000" dirty="0" smtClean="0"/>
              <a:t>Better responsiveness for </a:t>
            </a:r>
            <a:br>
              <a:rPr lang="en-US" sz="2000" dirty="0" smtClean="0"/>
            </a:br>
            <a:r>
              <a:rPr lang="en-US" sz="2000" dirty="0" smtClean="0"/>
              <a:t>same workload</a:t>
            </a:r>
          </a:p>
          <a:p>
            <a:pPr marL="339725" indent="-339725"/>
            <a:r>
              <a:rPr lang="en-US" sz="2000" dirty="0" smtClean="0"/>
              <a:t>Configurations that benefit</a:t>
            </a:r>
          </a:p>
          <a:p>
            <a:pPr marL="627063" lvl="1" indent="-287338"/>
            <a:r>
              <a:rPr lang="en-US" sz="1800" dirty="0" smtClean="0"/>
              <a:t>Systems with less system memory</a:t>
            </a:r>
          </a:p>
          <a:p>
            <a:pPr marL="914400" lvl="2" indent="-287338"/>
            <a:r>
              <a:rPr lang="en-US" sz="1600" dirty="0" smtClean="0"/>
              <a:t>Glass does not shut down after </a:t>
            </a:r>
            <a:br>
              <a:rPr lang="en-US" sz="1600" dirty="0" smtClean="0"/>
            </a:br>
            <a:r>
              <a:rPr lang="en-US" sz="1600" dirty="0" smtClean="0"/>
              <a:t>opening few windows</a:t>
            </a:r>
          </a:p>
          <a:p>
            <a:pPr marL="914400" lvl="2" indent="-287338"/>
            <a:r>
              <a:rPr lang="en-US" sz="1600" dirty="0" smtClean="0"/>
              <a:t>System memory available to </a:t>
            </a:r>
            <a:br>
              <a:rPr lang="en-US" sz="1600" dirty="0" smtClean="0"/>
            </a:br>
            <a:r>
              <a:rPr lang="en-US" sz="1600" dirty="0" smtClean="0"/>
              <a:t>other applications</a:t>
            </a:r>
          </a:p>
          <a:p>
            <a:pPr marL="627063" lvl="1" indent="-287338"/>
            <a:r>
              <a:rPr lang="en-US" sz="1800" dirty="0" smtClean="0"/>
              <a:t>Large Monitors</a:t>
            </a:r>
          </a:p>
          <a:p>
            <a:pPr marL="914400" lvl="2" indent="-287338"/>
            <a:r>
              <a:rPr lang="en-US" sz="1600" dirty="0" smtClean="0"/>
              <a:t>Scales to higher resolutions</a:t>
            </a:r>
          </a:p>
          <a:p>
            <a:pPr marL="914400" lvl="2" indent="-287338"/>
            <a:r>
              <a:rPr lang="en-US" sz="1600" dirty="0" smtClean="0"/>
              <a:t>Better advantage of desktop real estate</a:t>
            </a:r>
          </a:p>
          <a:p>
            <a:endParaRPr lang="en-US" sz="2000" dirty="0" smtClean="0"/>
          </a:p>
          <a:p>
            <a:pPr lvl="1"/>
            <a:endParaRPr lang="en-US" sz="1800" dirty="0"/>
          </a:p>
        </p:txBody>
      </p:sp>
      <p:pic>
        <p:nvPicPr>
          <p:cNvPr id="6" name="Picture 5"/>
          <p:cNvPicPr/>
          <p:nvPr/>
        </p:nvPicPr>
        <p:blipFill>
          <a:blip r:embed="rId3"/>
          <a:srcRect b="-337"/>
          <a:stretch>
            <a:fillRect/>
          </a:stretch>
        </p:blipFill>
        <p:spPr bwMode="auto">
          <a:xfrm>
            <a:off x="4820920" y="1416324"/>
            <a:ext cx="3942080" cy="560705"/>
          </a:xfrm>
          <a:prstGeom prst="rect">
            <a:avLst/>
          </a:prstGeom>
          <a:ln>
            <a:noFill/>
          </a:ln>
          <a:effectLst>
            <a:outerShdw blurRad="292100" dist="139700" dir="2700000" algn="tl" rotWithShape="0">
              <a:srgbClr val="333333">
                <a:alpha val="65000"/>
              </a:srgbClr>
            </a:outerShdw>
          </a:effectLst>
        </p:spPr>
      </p:pic>
      <p:pic>
        <p:nvPicPr>
          <p:cNvPr id="7" name="Picture 6" descr="DWMPerfPopupLarge.png"/>
          <p:cNvPicPr/>
          <p:nvPr/>
        </p:nvPicPr>
        <p:blipFill>
          <a:blip r:embed="rId4"/>
          <a:stretch>
            <a:fillRect/>
          </a:stretch>
        </p:blipFill>
        <p:spPr>
          <a:xfrm>
            <a:off x="5313382" y="2134935"/>
            <a:ext cx="2957157" cy="2588129"/>
          </a:xfrm>
          <a:prstGeom prst="rect">
            <a:avLst/>
          </a:prstGeom>
          <a:ln>
            <a:noFill/>
          </a:ln>
          <a:effectLst>
            <a:softEdge rad="112500"/>
          </a:effectLst>
        </p:spPr>
      </p:pic>
      <p:pic>
        <p:nvPicPr>
          <p:cNvPr id="8" name="Picture 7"/>
          <p:cNvPicPr/>
          <p:nvPr/>
        </p:nvPicPr>
        <p:blipFill>
          <a:blip r:embed="rId5" cstate="print"/>
          <a:srcRect/>
          <a:stretch>
            <a:fillRect/>
          </a:stretch>
        </p:blipFill>
        <p:spPr bwMode="auto">
          <a:xfrm>
            <a:off x="5246387" y="4908165"/>
            <a:ext cx="3091147" cy="7224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Scenarios</a:t>
            </a:r>
            <a:endParaRPr lang="en-US" dirty="0"/>
          </a:p>
        </p:txBody>
      </p:sp>
      <p:sp>
        <p:nvSpPr>
          <p:cNvPr id="3" name="Content Placeholder 2"/>
          <p:cNvSpPr>
            <a:spLocks noGrp="1"/>
          </p:cNvSpPr>
          <p:nvPr>
            <p:ph idx="1"/>
          </p:nvPr>
        </p:nvSpPr>
        <p:spPr>
          <a:xfrm>
            <a:off x="382588" y="1414464"/>
            <a:ext cx="8380412" cy="4213461"/>
          </a:xfrm>
        </p:spPr>
        <p:txBody>
          <a:bodyPr/>
          <a:lstStyle/>
          <a:p>
            <a:r>
              <a:rPr lang="en-US" sz="3200" dirty="0" smtClean="0"/>
              <a:t>Factors determining Memory Savings</a:t>
            </a:r>
          </a:p>
          <a:p>
            <a:pPr lvl="1"/>
            <a:r>
              <a:rPr lang="en-US" sz="2800" dirty="0" smtClean="0"/>
              <a:t>Class of application</a:t>
            </a:r>
          </a:p>
          <a:p>
            <a:pPr lvl="1"/>
            <a:r>
              <a:rPr lang="en-US" sz="2800" dirty="0" smtClean="0"/>
              <a:t>Number of windows Open</a:t>
            </a:r>
          </a:p>
          <a:p>
            <a:pPr lvl="1"/>
            <a:r>
              <a:rPr lang="en-US" sz="2800" dirty="0" smtClean="0"/>
              <a:t>Size of the window</a:t>
            </a:r>
          </a:p>
          <a:p>
            <a:pPr lvl="1"/>
            <a:r>
              <a:rPr lang="en-US" sz="2800" dirty="0" smtClean="0"/>
              <a:t>Screen resolution</a:t>
            </a:r>
          </a:p>
          <a:p>
            <a:r>
              <a:rPr lang="en-US" sz="3200" dirty="0" smtClean="0"/>
              <a:t>Class of Application</a:t>
            </a:r>
          </a:p>
          <a:p>
            <a:pPr lvl="1"/>
            <a:r>
              <a:rPr lang="en-US" sz="2800" dirty="0" smtClean="0"/>
              <a:t>Applications which use both GDI &amp; DirectX</a:t>
            </a:r>
          </a:p>
          <a:p>
            <a:pPr lvl="1"/>
            <a:r>
              <a:rPr lang="en-US" sz="2800" dirty="0" smtClean="0"/>
              <a:t>GDI Applications</a:t>
            </a: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Memory Usage In Windows Vista</a:t>
            </a:r>
            <a:br>
              <a:rPr lang="en-US" sz="4000" dirty="0" smtClean="0"/>
            </a:br>
            <a:r>
              <a:rPr lang="en-US" sz="2800" dirty="0" smtClean="0">
                <a:solidFill>
                  <a:schemeClr val="accent1"/>
                </a:solidFill>
              </a:rPr>
              <a:t>Case 1 – Window with both GDI &amp; DirectX content</a:t>
            </a:r>
            <a:endParaRPr lang="en-US" sz="4000" dirty="0">
              <a:solidFill>
                <a:schemeClr val="accent1"/>
              </a:solidFill>
            </a:endParaRPr>
          </a:p>
        </p:txBody>
      </p:sp>
      <p:pic>
        <p:nvPicPr>
          <p:cNvPr id="1026" name="Picture 2" descr="\\showsrus\images\Illustrations-Icons\Windows_Vista_Icons_ for_Marketing_use\Application.png"/>
          <p:cNvPicPr>
            <a:picLocks noChangeAspect="1" noChangeArrowheads="1"/>
          </p:cNvPicPr>
          <p:nvPr/>
        </p:nvPicPr>
        <p:blipFill>
          <a:blip r:embed="rId3"/>
          <a:srcRect/>
          <a:stretch>
            <a:fillRect/>
          </a:stretch>
        </p:blipFill>
        <p:spPr bwMode="auto">
          <a:xfrm>
            <a:off x="735643" y="1620147"/>
            <a:ext cx="933669" cy="933669"/>
          </a:xfrm>
          <a:prstGeom prst="rect">
            <a:avLst/>
          </a:prstGeom>
          <a:noFill/>
        </p:spPr>
      </p:pic>
      <p:sp>
        <p:nvSpPr>
          <p:cNvPr id="11" name="Rectangle 10"/>
          <p:cNvSpPr/>
          <p:nvPr/>
        </p:nvSpPr>
        <p:spPr bwMode="auto">
          <a:xfrm>
            <a:off x="2819400" y="2484704"/>
            <a:ext cx="3495675" cy="27622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bwMode="auto">
          <a:xfrm>
            <a:off x="914400" y="2929734"/>
            <a:ext cx="141922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bwMode="auto">
          <a:xfrm>
            <a:off x="2886075" y="2579953"/>
            <a:ext cx="1409700" cy="11620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 memory allocation</a:t>
            </a:r>
          </a:p>
        </p:txBody>
      </p:sp>
      <p:sp>
        <p:nvSpPr>
          <p:cNvPr id="21" name="Rectangle 20"/>
          <p:cNvSpPr/>
          <p:nvPr/>
        </p:nvSpPr>
        <p:spPr bwMode="auto">
          <a:xfrm>
            <a:off x="2914650" y="4008703"/>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GDI video memory allocation</a:t>
            </a:r>
          </a:p>
        </p:txBody>
      </p:sp>
      <p:sp>
        <p:nvSpPr>
          <p:cNvPr id="22" name="Rectangle 21"/>
          <p:cNvSpPr/>
          <p:nvPr/>
        </p:nvSpPr>
        <p:spPr bwMode="auto">
          <a:xfrm>
            <a:off x="4791075" y="4018228"/>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DX video memory allocation</a:t>
            </a:r>
          </a:p>
        </p:txBody>
      </p:sp>
      <p:sp>
        <p:nvSpPr>
          <p:cNvPr id="23" name="Rounded Rectangle 22"/>
          <p:cNvSpPr/>
          <p:nvPr/>
        </p:nvSpPr>
        <p:spPr bwMode="auto">
          <a:xfrm>
            <a:off x="6902087" y="2950824"/>
            <a:ext cx="1419225" cy="80009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DirectX application</a:t>
            </a:r>
          </a:p>
        </p:txBody>
      </p:sp>
      <p:sp>
        <p:nvSpPr>
          <p:cNvPr id="24" name="Rounded Rectangle 23"/>
          <p:cNvSpPr/>
          <p:nvPr/>
        </p:nvSpPr>
        <p:spPr bwMode="auto">
          <a:xfrm>
            <a:off x="6729745" y="4190786"/>
            <a:ext cx="1786934" cy="102980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WDDM </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Graphics stack</a:t>
            </a:r>
          </a:p>
        </p:txBody>
      </p:sp>
      <p:sp>
        <p:nvSpPr>
          <p:cNvPr id="26" name="Rounded Rectangle 25"/>
          <p:cNvSpPr/>
          <p:nvPr/>
        </p:nvSpPr>
        <p:spPr bwMode="auto">
          <a:xfrm>
            <a:off x="3009900" y="5551753"/>
            <a:ext cx="315277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Composition</a:t>
            </a:r>
          </a:p>
        </p:txBody>
      </p:sp>
      <p:sp>
        <p:nvSpPr>
          <p:cNvPr id="28" name="Right Arrow 27"/>
          <p:cNvSpPr/>
          <p:nvPr/>
        </p:nvSpPr>
        <p:spPr bwMode="auto">
          <a:xfrm>
            <a:off x="2343149" y="3254031"/>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Right Arrow 29"/>
          <p:cNvSpPr/>
          <p:nvPr/>
        </p:nvSpPr>
        <p:spPr bwMode="auto">
          <a:xfrm rot="5400000">
            <a:off x="7366421" y="3907092"/>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ight Arrow 31"/>
          <p:cNvSpPr/>
          <p:nvPr/>
        </p:nvSpPr>
        <p:spPr bwMode="auto">
          <a:xfrm flipH="1">
            <a:off x="6181724" y="4542103"/>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5400000">
            <a:off x="3350417" y="5292197"/>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ight Arrow 33"/>
          <p:cNvSpPr/>
          <p:nvPr/>
        </p:nvSpPr>
        <p:spPr bwMode="auto">
          <a:xfrm rot="5400000">
            <a:off x="5217317" y="5301722"/>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Bent-Up Arrow 36"/>
          <p:cNvSpPr/>
          <p:nvPr/>
        </p:nvSpPr>
        <p:spPr bwMode="auto">
          <a:xfrm flipV="1">
            <a:off x="1695449" y="1819955"/>
            <a:ext cx="2943225" cy="628650"/>
          </a:xfrm>
          <a:prstGeom prst="bentUp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Flowchart: Connector 37"/>
          <p:cNvSpPr/>
          <p:nvPr/>
        </p:nvSpPr>
        <p:spPr bwMode="auto">
          <a:xfrm>
            <a:off x="4191000" y="25990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9" name="Flowchart: Connector 38"/>
          <p:cNvSpPr/>
          <p:nvPr/>
        </p:nvSpPr>
        <p:spPr bwMode="auto">
          <a:xfrm>
            <a:off x="4171950" y="38182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a:t>
            </a:r>
          </a:p>
        </p:txBody>
      </p:sp>
      <p:sp>
        <p:nvSpPr>
          <p:cNvPr id="40" name="Flowchart: Connector 39"/>
          <p:cNvSpPr/>
          <p:nvPr/>
        </p:nvSpPr>
        <p:spPr bwMode="auto">
          <a:xfrm>
            <a:off x="5943600" y="379915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3</a:t>
            </a:r>
          </a:p>
        </p:txBody>
      </p:sp>
      <p:grpSp>
        <p:nvGrpSpPr>
          <p:cNvPr id="48" name="Group 47"/>
          <p:cNvGrpSpPr/>
          <p:nvPr/>
        </p:nvGrpSpPr>
        <p:grpSpPr>
          <a:xfrm>
            <a:off x="135750" y="4720855"/>
            <a:ext cx="1267748" cy="1435397"/>
            <a:chOff x="135750" y="4720855"/>
            <a:chExt cx="1267748" cy="1435397"/>
          </a:xfrm>
        </p:grpSpPr>
        <p:sp>
          <p:nvSpPr>
            <p:cNvPr id="36"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47" name="Group 46"/>
            <p:cNvGrpSpPr/>
            <p:nvPr/>
          </p:nvGrpSpPr>
          <p:grpSpPr>
            <a:xfrm>
              <a:off x="167545" y="4720855"/>
              <a:ext cx="1235953" cy="1435397"/>
              <a:chOff x="167545" y="4720855"/>
              <a:chExt cx="1235953" cy="1435397"/>
            </a:xfrm>
          </p:grpSpPr>
          <p:sp>
            <p:nvSpPr>
              <p:cNvPr id="27"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9"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35"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1"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42"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44"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45"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
        <p:nvSpPr>
          <p:cNvPr id="46" name="Rectangle 215"/>
          <p:cNvSpPr>
            <a:spLocks noChangeArrowheads="1"/>
          </p:cNvSpPr>
          <p:nvPr/>
        </p:nvSpPr>
        <p:spPr bwMode="grayWhite">
          <a:xfrm>
            <a:off x="6768157" y="5254515"/>
            <a:ext cx="1727257" cy="56149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solidFill>
                  <a:schemeClr val="tx1"/>
                </a:solidFill>
                <a:effectLst>
                  <a:outerShdw blurRad="38100" dist="38100" dir="2700000" algn="tl">
                    <a:srgbClr val="000000">
                      <a:alpha val="43137"/>
                    </a:srgbClr>
                  </a:outerShdw>
                </a:effectLst>
                <a:latin typeface="Trebuchet MS" pitchFamily="34" charset="0"/>
              </a:rPr>
              <a:t>Display driver</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Memory Usage In Windows 7</a:t>
            </a:r>
            <a:br>
              <a:rPr lang="en-US" sz="4000" dirty="0" smtClean="0"/>
            </a:br>
            <a:r>
              <a:rPr lang="en-US" sz="2800" dirty="0" smtClean="0">
                <a:solidFill>
                  <a:schemeClr val="accent1"/>
                </a:solidFill>
              </a:rPr>
              <a:t>Case 1 – Window with both GDI and DirectX content</a:t>
            </a:r>
            <a:endParaRPr lang="en-US" sz="2800" dirty="0">
              <a:solidFill>
                <a:schemeClr val="accent1"/>
              </a:solidFill>
            </a:endParaRPr>
          </a:p>
        </p:txBody>
      </p:sp>
      <p:pic>
        <p:nvPicPr>
          <p:cNvPr id="1026" name="Picture 2" descr="\\showsrus\images\Illustrations-Icons\Windows_Vista_Icons_ for_Marketing_use\Application.png"/>
          <p:cNvPicPr>
            <a:picLocks noChangeAspect="1" noChangeArrowheads="1"/>
          </p:cNvPicPr>
          <p:nvPr/>
        </p:nvPicPr>
        <p:blipFill>
          <a:blip r:embed="rId3"/>
          <a:srcRect/>
          <a:stretch>
            <a:fillRect/>
          </a:stretch>
        </p:blipFill>
        <p:spPr bwMode="auto">
          <a:xfrm>
            <a:off x="735643" y="1620147"/>
            <a:ext cx="933669" cy="933669"/>
          </a:xfrm>
          <a:prstGeom prst="rect">
            <a:avLst/>
          </a:prstGeom>
          <a:noFill/>
        </p:spPr>
      </p:pic>
      <p:sp>
        <p:nvSpPr>
          <p:cNvPr id="11" name="Rectangle 10"/>
          <p:cNvSpPr/>
          <p:nvPr/>
        </p:nvSpPr>
        <p:spPr bwMode="auto">
          <a:xfrm>
            <a:off x="2819400" y="2484704"/>
            <a:ext cx="3495675" cy="27622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bwMode="auto">
          <a:xfrm>
            <a:off x="914400" y="2929734"/>
            <a:ext cx="141922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bwMode="auto">
          <a:xfrm>
            <a:off x="2886075" y="2579953"/>
            <a:ext cx="1409700" cy="11620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 memory allocation</a:t>
            </a:r>
          </a:p>
        </p:txBody>
      </p:sp>
      <p:sp>
        <p:nvSpPr>
          <p:cNvPr id="21" name="Rectangle 20"/>
          <p:cNvSpPr/>
          <p:nvPr/>
        </p:nvSpPr>
        <p:spPr bwMode="auto">
          <a:xfrm>
            <a:off x="2914650" y="4008703"/>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GDI video memory allocation</a:t>
            </a:r>
          </a:p>
        </p:txBody>
      </p:sp>
      <p:sp>
        <p:nvSpPr>
          <p:cNvPr id="22" name="Rectangle 21"/>
          <p:cNvSpPr/>
          <p:nvPr/>
        </p:nvSpPr>
        <p:spPr bwMode="auto">
          <a:xfrm>
            <a:off x="4791075" y="4018228"/>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DX video memory allocation</a:t>
            </a:r>
          </a:p>
        </p:txBody>
      </p:sp>
      <p:sp>
        <p:nvSpPr>
          <p:cNvPr id="23" name="Rounded Rectangle 22"/>
          <p:cNvSpPr/>
          <p:nvPr/>
        </p:nvSpPr>
        <p:spPr bwMode="auto">
          <a:xfrm>
            <a:off x="6902087" y="2950824"/>
            <a:ext cx="1419225" cy="80009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DirectX application</a:t>
            </a:r>
          </a:p>
        </p:txBody>
      </p:sp>
      <p:sp>
        <p:nvSpPr>
          <p:cNvPr id="24" name="Rounded Rectangle 23"/>
          <p:cNvSpPr/>
          <p:nvPr/>
        </p:nvSpPr>
        <p:spPr bwMode="auto">
          <a:xfrm>
            <a:off x="6729745" y="4190786"/>
            <a:ext cx="1786934" cy="102980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WDDM </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Graphics stack</a:t>
            </a:r>
          </a:p>
        </p:txBody>
      </p:sp>
      <p:sp>
        <p:nvSpPr>
          <p:cNvPr id="26" name="Rounded Rectangle 25"/>
          <p:cNvSpPr/>
          <p:nvPr/>
        </p:nvSpPr>
        <p:spPr bwMode="auto">
          <a:xfrm>
            <a:off x="3009900" y="5551753"/>
            <a:ext cx="315277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Composition</a:t>
            </a:r>
          </a:p>
        </p:txBody>
      </p:sp>
      <p:sp>
        <p:nvSpPr>
          <p:cNvPr id="30" name="Right Arrow 29"/>
          <p:cNvSpPr/>
          <p:nvPr/>
        </p:nvSpPr>
        <p:spPr bwMode="auto">
          <a:xfrm rot="5400000">
            <a:off x="7366421" y="3907092"/>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ight Arrow 31"/>
          <p:cNvSpPr/>
          <p:nvPr/>
        </p:nvSpPr>
        <p:spPr bwMode="auto">
          <a:xfrm flipH="1">
            <a:off x="6181724" y="4542103"/>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5400000">
            <a:off x="3350417" y="5292197"/>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ight Arrow 33"/>
          <p:cNvSpPr/>
          <p:nvPr/>
        </p:nvSpPr>
        <p:spPr bwMode="auto">
          <a:xfrm rot="5400000">
            <a:off x="5217317" y="5301722"/>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Bent-Up Arrow 36"/>
          <p:cNvSpPr/>
          <p:nvPr/>
        </p:nvSpPr>
        <p:spPr bwMode="auto">
          <a:xfrm flipV="1">
            <a:off x="1695449" y="1819955"/>
            <a:ext cx="2943225" cy="628650"/>
          </a:xfrm>
          <a:prstGeom prst="bentUp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Flowchart: Connector 37"/>
          <p:cNvSpPr/>
          <p:nvPr/>
        </p:nvSpPr>
        <p:spPr bwMode="auto">
          <a:xfrm>
            <a:off x="4191000" y="25990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9" name="Flowchart: Connector 38"/>
          <p:cNvSpPr/>
          <p:nvPr/>
        </p:nvSpPr>
        <p:spPr bwMode="auto">
          <a:xfrm>
            <a:off x="4171950" y="38182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40" name="Flowchart: Connector 39"/>
          <p:cNvSpPr/>
          <p:nvPr/>
        </p:nvSpPr>
        <p:spPr bwMode="auto">
          <a:xfrm>
            <a:off x="5943600" y="379915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3</a:t>
            </a:r>
          </a:p>
        </p:txBody>
      </p:sp>
      <p:sp>
        <p:nvSpPr>
          <p:cNvPr id="25" name="Bent-Up Arrow 24"/>
          <p:cNvSpPr/>
          <p:nvPr/>
        </p:nvSpPr>
        <p:spPr bwMode="auto">
          <a:xfrm flipV="1">
            <a:off x="2317898" y="3359887"/>
            <a:ext cx="1371600" cy="659220"/>
          </a:xfrm>
          <a:prstGeom prst="bentUpArrow">
            <a:avLst>
              <a:gd name="adj1" fmla="val 10633"/>
              <a:gd name="adj2" fmla="val 8796"/>
              <a:gd name="adj3" fmla="val 1203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Right Arrow 28"/>
          <p:cNvSpPr/>
          <p:nvPr/>
        </p:nvSpPr>
        <p:spPr bwMode="auto">
          <a:xfrm flipH="1">
            <a:off x="4263656" y="4588177"/>
            <a:ext cx="2542952" cy="164576"/>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Rectangle 215"/>
          <p:cNvSpPr>
            <a:spLocks noChangeArrowheads="1"/>
          </p:cNvSpPr>
          <p:nvPr/>
        </p:nvSpPr>
        <p:spPr bwMode="grayWhite">
          <a:xfrm>
            <a:off x="6768157" y="5254515"/>
            <a:ext cx="1727257" cy="56149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solidFill>
                  <a:schemeClr val="tx1"/>
                </a:solidFill>
                <a:effectLst>
                  <a:outerShdw blurRad="38100" dist="38100" dir="2700000" algn="tl">
                    <a:srgbClr val="000000">
                      <a:alpha val="43137"/>
                    </a:srgbClr>
                  </a:outerShdw>
                </a:effectLst>
                <a:latin typeface="Trebuchet MS" pitchFamily="34" charset="0"/>
              </a:rPr>
              <a:t>Display driver</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47" name="Group 46"/>
          <p:cNvGrpSpPr/>
          <p:nvPr/>
        </p:nvGrpSpPr>
        <p:grpSpPr>
          <a:xfrm>
            <a:off x="135750" y="4720855"/>
            <a:ext cx="1267748" cy="1435397"/>
            <a:chOff x="135750" y="4720855"/>
            <a:chExt cx="1267748" cy="1435397"/>
          </a:xfrm>
        </p:grpSpPr>
        <p:sp>
          <p:nvSpPr>
            <p:cNvPr id="48"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49" name="Group 46"/>
            <p:cNvGrpSpPr/>
            <p:nvPr/>
          </p:nvGrpSpPr>
          <p:grpSpPr>
            <a:xfrm>
              <a:off x="167545" y="4720855"/>
              <a:ext cx="1235953" cy="1435397"/>
              <a:chOff x="167545" y="4720855"/>
              <a:chExt cx="1235953" cy="1435397"/>
            </a:xfrm>
          </p:grpSpPr>
          <p:sp>
            <p:nvSpPr>
              <p:cNvPr id="50"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51"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52"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3"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54"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55"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56"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afterEffect">
                                  <p:stCondLst>
                                    <p:cond delay="0"/>
                                  </p:stCondLst>
                                  <p:childTnLst>
                                    <p:animEffect transition="out" filter="checkerboard(across)">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2" presetClass="exit" presetSubtype="4" fill="hold" grpId="0" nodeType="afterEffect">
                                  <p:stCondLst>
                                    <p:cond delay="0"/>
                                  </p:stCondLst>
                                  <p:childTnLst>
                                    <p:anim calcmode="lin" valueType="num">
                                      <p:cBhvr additive="base">
                                        <p:cTn id="10" dur="500"/>
                                        <p:tgtEl>
                                          <p:spTgt spid="38"/>
                                        </p:tgtEl>
                                        <p:attrNameLst>
                                          <p:attrName>ppt_x</p:attrName>
                                        </p:attrNameLst>
                                      </p:cBhvr>
                                      <p:tavLst>
                                        <p:tav tm="0">
                                          <p:val>
                                            <p:strVal val="ppt_x"/>
                                          </p:val>
                                        </p:tav>
                                        <p:tav tm="100000">
                                          <p:val>
                                            <p:strVal val="ppt_x"/>
                                          </p:val>
                                        </p:tav>
                                      </p:tavLst>
                                    </p:anim>
                                    <p:anim calcmode="lin" valueType="num">
                                      <p:cBhvr additive="base">
                                        <p:cTn id="11" dur="500"/>
                                        <p:tgtEl>
                                          <p:spTgt spid="38"/>
                                        </p:tgtEl>
                                        <p:attrNameLst>
                                          <p:attrName>ppt_y</p:attrName>
                                        </p:attrNameLst>
                                      </p:cBhvr>
                                      <p:tavLst>
                                        <p:tav tm="0">
                                          <p:val>
                                            <p:strVal val="ppt_y"/>
                                          </p:val>
                                        </p:tav>
                                        <p:tav tm="100000">
                                          <p:val>
                                            <p:strVal val="1+ppt_h/2"/>
                                          </p:val>
                                        </p:tav>
                                      </p:tavLst>
                                    </p:anim>
                                    <p:set>
                                      <p:cBhvr>
                                        <p:cTn id="12" dur="1" fill="hold">
                                          <p:stCondLst>
                                            <p:cond delay="499"/>
                                          </p:stCondLst>
                                        </p:cTn>
                                        <p:tgtEl>
                                          <p:spTgt spid="38"/>
                                        </p:tgtEl>
                                        <p:attrNameLst>
                                          <p:attrName>style.visibility</p:attrName>
                                        </p:attrNameLst>
                                      </p:cBhvr>
                                      <p:to>
                                        <p:strVal val="hidden"/>
                                      </p:to>
                                    </p:se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 presetClass="exit" presetSubtype="10" fill="hold" grpId="0" nodeType="afterEffect">
                                  <p:stCondLst>
                                    <p:cond delay="0"/>
                                  </p:stCondLst>
                                  <p:childTnLst>
                                    <p:animEffect transition="out" filter="checkerboard(across)">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2000"/>
                            </p:stCondLst>
                            <p:childTnLst>
                              <p:par>
                                <p:cTn id="22" presetID="2" presetClass="exit" presetSubtype="4" fill="hold" grpId="0" nodeType="afterEffect">
                                  <p:stCondLst>
                                    <p:cond delay="0"/>
                                  </p:stCondLst>
                                  <p:childTnLst>
                                    <p:anim calcmode="lin" valueType="num">
                                      <p:cBhvr additive="base">
                                        <p:cTn id="23" dur="500"/>
                                        <p:tgtEl>
                                          <p:spTgt spid="40"/>
                                        </p:tgtEl>
                                        <p:attrNameLst>
                                          <p:attrName>ppt_x</p:attrName>
                                        </p:attrNameLst>
                                      </p:cBhvr>
                                      <p:tavLst>
                                        <p:tav tm="0">
                                          <p:val>
                                            <p:strVal val="ppt_x"/>
                                          </p:val>
                                        </p:tav>
                                        <p:tav tm="100000">
                                          <p:val>
                                            <p:strVal val="ppt_x"/>
                                          </p:val>
                                        </p:tav>
                                      </p:tavLst>
                                    </p:anim>
                                    <p:anim calcmode="lin" valueType="num">
                                      <p:cBhvr additive="base">
                                        <p:cTn id="24" dur="500"/>
                                        <p:tgtEl>
                                          <p:spTgt spid="40"/>
                                        </p:tgtEl>
                                        <p:attrNameLst>
                                          <p:attrName>ppt_y</p:attrName>
                                        </p:attrNameLst>
                                      </p:cBhvr>
                                      <p:tavLst>
                                        <p:tav tm="0">
                                          <p:val>
                                            <p:strVal val="ppt_y"/>
                                          </p:val>
                                        </p:tav>
                                        <p:tav tm="100000">
                                          <p:val>
                                            <p:strVal val="1+ppt_h/2"/>
                                          </p:val>
                                        </p:tav>
                                      </p:tavLst>
                                    </p:anim>
                                    <p:set>
                                      <p:cBhvr>
                                        <p:cTn id="25" dur="1" fill="hold">
                                          <p:stCondLst>
                                            <p:cond delay="499"/>
                                          </p:stCondLst>
                                        </p:cTn>
                                        <p:tgtEl>
                                          <p:spTgt spid="40"/>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par>
                          <p:cTn id="29" fill="hold">
                            <p:stCondLst>
                              <p:cond delay="2500"/>
                            </p:stCondLst>
                            <p:childTnLst>
                              <p:par>
                                <p:cTn id="30" presetID="3" presetClass="exit" presetSubtype="10" fill="hold" grpId="0" nodeType="afterEffect">
                                  <p:stCondLst>
                                    <p:cond delay="0"/>
                                  </p:stCondLst>
                                  <p:childTnLst>
                                    <p:animEffect transition="out" filter="blinds(horizontal)">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2" grpId="0" animBg="1"/>
      <p:bldP spid="34" grpId="0" animBg="1"/>
      <p:bldP spid="38" grpId="0" animBg="1"/>
      <p:bldP spid="40" grpId="0" animBg="1"/>
      <p:bldP spid="25"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Memory Usage In Windows Vista</a:t>
            </a:r>
            <a:br>
              <a:rPr lang="en-US" sz="4000" dirty="0" smtClean="0"/>
            </a:br>
            <a:r>
              <a:rPr lang="en-US" sz="2800" dirty="0" smtClean="0">
                <a:solidFill>
                  <a:schemeClr val="accent1"/>
                </a:solidFill>
              </a:rPr>
              <a:t>Case 2 – Window with GDI content</a:t>
            </a:r>
            <a:endParaRPr lang="en-US" sz="2800" dirty="0">
              <a:solidFill>
                <a:schemeClr val="accent1"/>
              </a:solidFill>
            </a:endParaRPr>
          </a:p>
        </p:txBody>
      </p:sp>
      <p:pic>
        <p:nvPicPr>
          <p:cNvPr id="1026" name="Picture 2" descr="\\showsrus\images\Illustrations-Icons\Windows_Vista_Icons_ for_Marketing_use\Application.png"/>
          <p:cNvPicPr>
            <a:picLocks noChangeAspect="1" noChangeArrowheads="1"/>
          </p:cNvPicPr>
          <p:nvPr/>
        </p:nvPicPr>
        <p:blipFill>
          <a:blip r:embed="rId3"/>
          <a:srcRect/>
          <a:stretch>
            <a:fillRect/>
          </a:stretch>
        </p:blipFill>
        <p:spPr bwMode="auto">
          <a:xfrm>
            <a:off x="1862741" y="1620147"/>
            <a:ext cx="933669" cy="933669"/>
          </a:xfrm>
          <a:prstGeom prst="rect">
            <a:avLst/>
          </a:prstGeom>
          <a:noFill/>
        </p:spPr>
      </p:pic>
      <p:sp>
        <p:nvSpPr>
          <p:cNvPr id="11" name="Rectangle 10"/>
          <p:cNvSpPr/>
          <p:nvPr/>
        </p:nvSpPr>
        <p:spPr bwMode="auto">
          <a:xfrm>
            <a:off x="3946498" y="2484704"/>
            <a:ext cx="3495675" cy="27622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bwMode="auto">
          <a:xfrm>
            <a:off x="2041498" y="2929734"/>
            <a:ext cx="141922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bwMode="auto">
          <a:xfrm>
            <a:off x="4013173" y="2579953"/>
            <a:ext cx="1409700" cy="11620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 memory allocation</a:t>
            </a:r>
          </a:p>
        </p:txBody>
      </p:sp>
      <p:sp>
        <p:nvSpPr>
          <p:cNvPr id="21" name="Rectangle 20"/>
          <p:cNvSpPr/>
          <p:nvPr/>
        </p:nvSpPr>
        <p:spPr bwMode="auto">
          <a:xfrm>
            <a:off x="4041748" y="4008703"/>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GDI video memory allocation</a:t>
            </a:r>
          </a:p>
        </p:txBody>
      </p:sp>
      <p:sp>
        <p:nvSpPr>
          <p:cNvPr id="26" name="Rounded Rectangle 25"/>
          <p:cNvSpPr/>
          <p:nvPr/>
        </p:nvSpPr>
        <p:spPr bwMode="auto">
          <a:xfrm>
            <a:off x="4136998" y="5551753"/>
            <a:ext cx="315277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Composition</a:t>
            </a:r>
          </a:p>
        </p:txBody>
      </p:sp>
      <p:sp>
        <p:nvSpPr>
          <p:cNvPr id="28" name="Right Arrow 27"/>
          <p:cNvSpPr/>
          <p:nvPr/>
        </p:nvSpPr>
        <p:spPr bwMode="auto">
          <a:xfrm>
            <a:off x="3470247" y="3254031"/>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5400000">
            <a:off x="4477515" y="5292197"/>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Bent-Up Arrow 36"/>
          <p:cNvSpPr/>
          <p:nvPr/>
        </p:nvSpPr>
        <p:spPr bwMode="auto">
          <a:xfrm flipV="1">
            <a:off x="2822547" y="1819955"/>
            <a:ext cx="2943225" cy="628650"/>
          </a:xfrm>
          <a:prstGeom prst="bentUp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Flowchart: Connector 37"/>
          <p:cNvSpPr/>
          <p:nvPr/>
        </p:nvSpPr>
        <p:spPr bwMode="auto">
          <a:xfrm>
            <a:off x="5318098" y="25990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9" name="Flowchart: Connector 38"/>
          <p:cNvSpPr/>
          <p:nvPr/>
        </p:nvSpPr>
        <p:spPr bwMode="auto">
          <a:xfrm>
            <a:off x="5299048" y="38182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a:t>
            </a:r>
          </a:p>
        </p:txBody>
      </p:sp>
      <p:grpSp>
        <p:nvGrpSpPr>
          <p:cNvPr id="24" name="Group 23"/>
          <p:cNvGrpSpPr/>
          <p:nvPr/>
        </p:nvGrpSpPr>
        <p:grpSpPr>
          <a:xfrm>
            <a:off x="135750" y="4720855"/>
            <a:ext cx="1267748" cy="1435397"/>
            <a:chOff x="135750" y="4720855"/>
            <a:chExt cx="1267748" cy="1435397"/>
          </a:xfrm>
        </p:grpSpPr>
        <p:sp>
          <p:nvSpPr>
            <p:cNvPr id="25"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27" name="Group 46"/>
            <p:cNvGrpSpPr/>
            <p:nvPr/>
          </p:nvGrpSpPr>
          <p:grpSpPr>
            <a:xfrm>
              <a:off x="167545" y="4720855"/>
              <a:ext cx="1235953" cy="1435397"/>
              <a:chOff x="167545" y="4720855"/>
              <a:chExt cx="1235953" cy="1435397"/>
            </a:xfrm>
          </p:grpSpPr>
          <p:sp>
            <p:nvSpPr>
              <p:cNvPr id="29"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30"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31"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2"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34"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35"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36"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Memory Usage In Windows 7</a:t>
            </a:r>
            <a:br>
              <a:rPr lang="en-US" sz="4000" dirty="0" smtClean="0"/>
            </a:br>
            <a:r>
              <a:rPr lang="en-US" sz="2800" dirty="0" smtClean="0">
                <a:solidFill>
                  <a:schemeClr val="accent1"/>
                </a:solidFill>
              </a:rPr>
              <a:t>Case 2 – Window with GDI content</a:t>
            </a:r>
            <a:endParaRPr lang="en-US" sz="2800" dirty="0">
              <a:solidFill>
                <a:schemeClr val="accent1"/>
              </a:solidFill>
            </a:endParaRPr>
          </a:p>
        </p:txBody>
      </p:sp>
      <p:pic>
        <p:nvPicPr>
          <p:cNvPr id="1026" name="Picture 2" descr="\\showsrus\images\Illustrations-Icons\Windows_Vista_Icons_ for_Marketing_use\Application.png"/>
          <p:cNvPicPr>
            <a:picLocks noChangeAspect="1" noChangeArrowheads="1"/>
          </p:cNvPicPr>
          <p:nvPr/>
        </p:nvPicPr>
        <p:blipFill>
          <a:blip r:embed="rId3"/>
          <a:srcRect/>
          <a:stretch>
            <a:fillRect/>
          </a:stretch>
        </p:blipFill>
        <p:spPr bwMode="auto">
          <a:xfrm>
            <a:off x="1862741" y="1620147"/>
            <a:ext cx="933669" cy="933669"/>
          </a:xfrm>
          <a:prstGeom prst="rect">
            <a:avLst/>
          </a:prstGeom>
          <a:noFill/>
        </p:spPr>
      </p:pic>
      <p:sp>
        <p:nvSpPr>
          <p:cNvPr id="11" name="Rectangle 10"/>
          <p:cNvSpPr/>
          <p:nvPr/>
        </p:nvSpPr>
        <p:spPr bwMode="auto">
          <a:xfrm>
            <a:off x="3935865" y="2484704"/>
            <a:ext cx="3495675" cy="27622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bwMode="auto">
          <a:xfrm>
            <a:off x="2030865" y="2929734"/>
            <a:ext cx="141922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bwMode="auto">
          <a:xfrm>
            <a:off x="4002540" y="2579953"/>
            <a:ext cx="1409700" cy="11620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 memory allocation</a:t>
            </a:r>
          </a:p>
        </p:txBody>
      </p:sp>
      <p:sp>
        <p:nvSpPr>
          <p:cNvPr id="21" name="Rectangle 20"/>
          <p:cNvSpPr/>
          <p:nvPr/>
        </p:nvSpPr>
        <p:spPr bwMode="auto">
          <a:xfrm>
            <a:off x="4031115" y="4008703"/>
            <a:ext cx="1409700" cy="11525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GDI video memory allocation</a:t>
            </a:r>
          </a:p>
        </p:txBody>
      </p:sp>
      <p:sp>
        <p:nvSpPr>
          <p:cNvPr id="26" name="Rounded Rectangle 25"/>
          <p:cNvSpPr/>
          <p:nvPr/>
        </p:nvSpPr>
        <p:spPr bwMode="auto">
          <a:xfrm>
            <a:off x="4126365" y="5551753"/>
            <a:ext cx="315277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Composition</a:t>
            </a:r>
          </a:p>
        </p:txBody>
      </p:sp>
      <p:sp>
        <p:nvSpPr>
          <p:cNvPr id="28" name="Right Arrow 27"/>
          <p:cNvSpPr/>
          <p:nvPr/>
        </p:nvSpPr>
        <p:spPr bwMode="auto">
          <a:xfrm>
            <a:off x="3459614" y="3254031"/>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5400000">
            <a:off x="4466882" y="5292197"/>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Bent-Up Arrow 36"/>
          <p:cNvSpPr/>
          <p:nvPr/>
        </p:nvSpPr>
        <p:spPr bwMode="auto">
          <a:xfrm flipV="1">
            <a:off x="2811914" y="1819955"/>
            <a:ext cx="2943225" cy="628650"/>
          </a:xfrm>
          <a:prstGeom prst="bentUp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Flowchart: Connector 37"/>
          <p:cNvSpPr/>
          <p:nvPr/>
        </p:nvSpPr>
        <p:spPr bwMode="auto">
          <a:xfrm>
            <a:off x="5307465" y="25990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9" name="Flowchart: Connector 38"/>
          <p:cNvSpPr/>
          <p:nvPr/>
        </p:nvSpPr>
        <p:spPr bwMode="auto">
          <a:xfrm>
            <a:off x="5288415" y="3818203"/>
            <a:ext cx="361950" cy="342900"/>
          </a:xfrm>
          <a:prstGeom prst="flowChartConnector">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16" name="Rounded Rectangle 15"/>
          <p:cNvSpPr/>
          <p:nvPr/>
        </p:nvSpPr>
        <p:spPr bwMode="auto">
          <a:xfrm>
            <a:off x="2023777" y="4166655"/>
            <a:ext cx="1419225" cy="80009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WDDM</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Right Arrow 16"/>
          <p:cNvSpPr/>
          <p:nvPr/>
        </p:nvSpPr>
        <p:spPr bwMode="auto">
          <a:xfrm>
            <a:off x="3452525" y="4469687"/>
            <a:ext cx="600075"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 name="Right Arrow 17"/>
          <p:cNvSpPr/>
          <p:nvPr/>
        </p:nvSpPr>
        <p:spPr bwMode="auto">
          <a:xfrm rot="5400000">
            <a:off x="2460872" y="3881611"/>
            <a:ext cx="519113" cy="15239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Rectangle 215"/>
          <p:cNvSpPr>
            <a:spLocks noChangeArrowheads="1"/>
          </p:cNvSpPr>
          <p:nvPr/>
        </p:nvSpPr>
        <p:spPr bwMode="grayWhite">
          <a:xfrm>
            <a:off x="2015450" y="5009966"/>
            <a:ext cx="1429545" cy="54023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solidFill>
                  <a:schemeClr val="tx1"/>
                </a:solidFill>
                <a:effectLst>
                  <a:outerShdw blurRad="38100" dist="38100" dir="2700000" algn="tl">
                    <a:srgbClr val="000000">
                      <a:alpha val="43137"/>
                    </a:srgbClr>
                  </a:outerShdw>
                </a:effectLst>
                <a:latin typeface="Trebuchet MS" pitchFamily="34" charset="0"/>
              </a:rPr>
              <a:t>Display driver</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32" name="Group 31"/>
          <p:cNvGrpSpPr/>
          <p:nvPr/>
        </p:nvGrpSpPr>
        <p:grpSpPr>
          <a:xfrm>
            <a:off x="135750" y="4720855"/>
            <a:ext cx="1267748" cy="1435397"/>
            <a:chOff x="135750" y="4720855"/>
            <a:chExt cx="1267748" cy="1435397"/>
          </a:xfrm>
        </p:grpSpPr>
        <p:sp>
          <p:nvSpPr>
            <p:cNvPr id="34"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35" name="Group 46"/>
            <p:cNvGrpSpPr/>
            <p:nvPr/>
          </p:nvGrpSpPr>
          <p:grpSpPr>
            <a:xfrm>
              <a:off x="167545" y="4720855"/>
              <a:ext cx="1235953" cy="1435397"/>
              <a:chOff x="167545" y="4720855"/>
              <a:chExt cx="1235953" cy="1435397"/>
            </a:xfrm>
          </p:grpSpPr>
          <p:sp>
            <p:nvSpPr>
              <p:cNvPr id="36"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40"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41"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2"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43"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44"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45"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par>
                          <p:cTn id="8" fill="hold">
                            <p:stCondLst>
                              <p:cond delay="500"/>
                            </p:stCondLst>
                            <p:childTnLst>
                              <p:par>
                                <p:cTn id="9" presetID="5" presetClass="exit" presetSubtype="10" fill="hold" grpId="0" nodeType="afterEffect">
                                  <p:stCondLst>
                                    <p:cond delay="0"/>
                                  </p:stCondLst>
                                  <p:childTnLst>
                                    <p:animEffect transition="out" filter="checkerboard(across)">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par>
                          <p:cTn id="12" fill="hold">
                            <p:stCondLst>
                              <p:cond delay="1000"/>
                            </p:stCondLst>
                            <p:childTnLst>
                              <p:par>
                                <p:cTn id="13" presetID="2" presetClass="exit" presetSubtype="4" fill="hold" grpId="0" nodeType="afterEffect">
                                  <p:stCondLst>
                                    <p:cond delay="0"/>
                                  </p:stCondLst>
                                  <p:childTnLst>
                                    <p:anim calcmode="lin" valueType="num">
                                      <p:cBhvr additive="base">
                                        <p:cTn id="14" dur="500"/>
                                        <p:tgtEl>
                                          <p:spTgt spid="38"/>
                                        </p:tgtEl>
                                        <p:attrNameLst>
                                          <p:attrName>ppt_x</p:attrName>
                                        </p:attrNameLst>
                                      </p:cBhvr>
                                      <p:tavLst>
                                        <p:tav tm="0">
                                          <p:val>
                                            <p:strVal val="ppt_x"/>
                                          </p:val>
                                        </p:tav>
                                        <p:tav tm="100000">
                                          <p:val>
                                            <p:strVal val="ppt_x"/>
                                          </p:val>
                                        </p:tav>
                                      </p:tavLst>
                                    </p:anim>
                                    <p:anim calcmode="lin" valueType="num">
                                      <p:cBhvr additive="base">
                                        <p:cTn id="15" dur="500"/>
                                        <p:tgtEl>
                                          <p:spTgt spid="38"/>
                                        </p:tgtEl>
                                        <p:attrNameLst>
                                          <p:attrName>ppt_y</p:attrName>
                                        </p:attrNameLst>
                                      </p:cBhvr>
                                      <p:tavLst>
                                        <p:tav tm="0">
                                          <p:val>
                                            <p:strVal val="ppt_y"/>
                                          </p:val>
                                        </p:tav>
                                        <p:tav tm="100000">
                                          <p:val>
                                            <p:strVal val="1+ppt_h/2"/>
                                          </p:val>
                                        </p:tav>
                                      </p:tavLst>
                                    </p:anim>
                                    <p:set>
                                      <p:cBhvr>
                                        <p:cTn id="16" dur="1" fill="hold">
                                          <p:stCondLst>
                                            <p:cond delay="499"/>
                                          </p:stCondLst>
                                        </p:cTn>
                                        <p:tgtEl>
                                          <p:spTgt spid="38"/>
                                        </p:tgtEl>
                                        <p:attrNameLst>
                                          <p:attrName>style.visibility</p:attrName>
                                        </p:attrNameLst>
                                      </p:cBhvr>
                                      <p:to>
                                        <p:strVal val="hidden"/>
                                      </p:to>
                                    </p:se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par>
                          <p:cTn id="34" fill="hold">
                            <p:stCondLst>
                              <p:cond delay="3000"/>
                            </p:stCondLst>
                            <p:childTnLst>
                              <p:par>
                                <p:cTn id="35" presetID="5" presetClass="entr" presetSubtype="1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heckerboard(across)">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38" grpId="0" animBg="1"/>
      <p:bldP spid="39"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941796"/>
          </a:xfrm>
        </p:spPr>
        <p:txBody>
          <a:bodyPr/>
          <a:lstStyle/>
          <a:p>
            <a:r>
              <a:rPr lang="en-US" sz="4000" dirty="0" smtClean="0"/>
              <a:t>Memory savings</a:t>
            </a:r>
            <a:br>
              <a:rPr lang="en-US" sz="4000" dirty="0" smtClean="0"/>
            </a:br>
            <a:r>
              <a:rPr lang="en-US" sz="2800" dirty="0" smtClean="0">
                <a:solidFill>
                  <a:schemeClr val="accent1"/>
                </a:solidFill>
              </a:rPr>
              <a:t>GDI Application windows</a:t>
            </a:r>
            <a:endParaRPr lang="en-US" sz="2800" dirty="0">
              <a:solidFill>
                <a:schemeClr val="accent1"/>
              </a:solidFill>
            </a:endParaRPr>
          </a:p>
        </p:txBody>
      </p:sp>
      <p:sp>
        <p:nvSpPr>
          <p:cNvPr id="6" name="Content Placeholder 5"/>
          <p:cNvSpPr>
            <a:spLocks noGrp="1"/>
          </p:cNvSpPr>
          <p:nvPr>
            <p:ph idx="1"/>
          </p:nvPr>
        </p:nvSpPr>
        <p:spPr>
          <a:xfrm>
            <a:off x="382588" y="1901825"/>
            <a:ext cx="8380412" cy="818686"/>
          </a:xfrm>
        </p:spPr>
        <p:txBody>
          <a:bodyPr/>
          <a:lstStyle/>
          <a:p>
            <a:r>
              <a:rPr lang="en-US" sz="2400" dirty="0" smtClean="0"/>
              <a:t>More open windows, more savings</a:t>
            </a:r>
          </a:p>
          <a:p>
            <a:r>
              <a:rPr lang="en-US" sz="2400" dirty="0" smtClean="0"/>
              <a:t>Memory Saving:  One system memory surface per window</a:t>
            </a:r>
          </a:p>
        </p:txBody>
      </p:sp>
      <p:graphicFrame>
        <p:nvGraphicFramePr>
          <p:cNvPr id="10" name="Table 9"/>
          <p:cNvGraphicFramePr>
            <a:graphicFrameLocks noGrp="1"/>
          </p:cNvGraphicFramePr>
          <p:nvPr/>
        </p:nvGraphicFramePr>
        <p:xfrm>
          <a:off x="754039" y="3778712"/>
          <a:ext cx="7315200" cy="2148840"/>
        </p:xfrm>
        <a:graphic>
          <a:graphicData uri="http://schemas.openxmlformats.org/drawingml/2006/table">
            <a:tbl>
              <a:tblPr firstRow="1" bandRow="1">
                <a:effectLst>
                  <a:innerShdw blurRad="114300">
                    <a:prstClr val="black"/>
                  </a:innerShdw>
                </a:effectLst>
                <a:tableStyleId>{37CE84F3-28C3-443E-9E96-99CF82512B78}</a:tableStyleId>
              </a:tblPr>
              <a:tblGrid>
                <a:gridCol w="1828800"/>
                <a:gridCol w="1828800"/>
                <a:gridCol w="1828800"/>
                <a:gridCol w="1828800"/>
              </a:tblGrid>
              <a:tr h="457200">
                <a:tc>
                  <a:txBody>
                    <a:bodyPr/>
                    <a:lstStyle/>
                    <a:p>
                      <a:pPr algn="ctr"/>
                      <a:r>
                        <a:rPr lang="en-US" dirty="0" smtClean="0">
                          <a:effectLst>
                            <a:outerShdw blurRad="38100" dist="38100" dir="2700000" algn="tl">
                              <a:srgbClr val="000000">
                                <a:alpha val="43137"/>
                              </a:srgbClr>
                            </a:outerShdw>
                          </a:effectLst>
                          <a:latin typeface="Trebuchet MS" pitchFamily="34" charset="0"/>
                        </a:rPr>
                        <a:t>#</a:t>
                      </a:r>
                      <a:r>
                        <a:rPr lang="en-US" baseline="0" dirty="0" smtClean="0">
                          <a:effectLst>
                            <a:outerShdw blurRad="38100" dist="38100" dir="2700000" algn="tl">
                              <a:srgbClr val="000000">
                                <a:alpha val="43137"/>
                              </a:srgbClr>
                            </a:outerShdw>
                          </a:effectLst>
                          <a:latin typeface="Trebuchet MS" pitchFamily="34" charset="0"/>
                        </a:rPr>
                        <a:t> of Windows</a:t>
                      </a:r>
                    </a:p>
                    <a:p>
                      <a:pPr algn="ctr"/>
                      <a:r>
                        <a:rPr lang="en-US" baseline="0" dirty="0" smtClean="0">
                          <a:effectLst>
                            <a:outerShdw blurRad="38100" dist="38100" dir="2700000" algn="tl">
                              <a:srgbClr val="000000">
                                <a:alpha val="43137"/>
                              </a:srgbClr>
                            </a:outerShdw>
                          </a:effectLst>
                          <a:latin typeface="Trebuchet MS" pitchFamily="34" charset="0"/>
                        </a:rPr>
                        <a:t>----------------------</a:t>
                      </a:r>
                    </a:p>
                    <a:p>
                      <a:pPr algn="ctr"/>
                      <a:r>
                        <a:rPr lang="en-US" baseline="0" dirty="0" smtClean="0">
                          <a:effectLst>
                            <a:outerShdw blurRad="38100" dist="38100" dir="2700000" algn="tl">
                              <a:srgbClr val="000000">
                                <a:alpha val="43137"/>
                              </a:srgbClr>
                            </a:outerShdw>
                          </a:effectLst>
                          <a:latin typeface="Trebuchet MS" pitchFamily="34" charset="0"/>
                        </a:rPr>
                        <a:t>Screen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effectLst>
                            <a:outerShdw blurRad="38100" dist="38100" dir="2700000" algn="tl">
                              <a:srgbClr val="000000">
                                <a:alpha val="43137"/>
                              </a:srgbClr>
                            </a:outerShdw>
                          </a:effectLst>
                          <a:latin typeface="Trebuchet MS" pitchFamily="34" charset="0"/>
                        </a:rPr>
                        <a:t>5 windows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effectLst>
                            <a:outerShdw blurRad="38100" dist="38100" dir="2700000" algn="tl">
                              <a:srgbClr val="000000">
                                <a:alpha val="43137"/>
                              </a:srgbClr>
                            </a:outerShdw>
                          </a:effectLst>
                          <a:latin typeface="Trebuchet MS" pitchFamily="34" charset="0"/>
                        </a:rPr>
                        <a:t>15 windows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effectLst>
                            <a:outerShdw blurRad="38100" dist="38100" dir="2700000" algn="tl">
                              <a:srgbClr val="000000">
                                <a:alpha val="43137"/>
                              </a:srgbClr>
                            </a:outerShdw>
                          </a:effectLst>
                          <a:latin typeface="Trebuchet MS" pitchFamily="34" charset="0"/>
                        </a:rPr>
                        <a:t>30 windows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57200">
                <a:tc>
                  <a:txBody>
                    <a:bodyPr/>
                    <a:lstStyle/>
                    <a:p>
                      <a:pPr algn="ctr"/>
                      <a:r>
                        <a:rPr lang="en-US" dirty="0" smtClean="0">
                          <a:effectLst>
                            <a:outerShdw blurRad="38100" dist="38100" dir="2700000" algn="tl">
                              <a:srgbClr val="000000">
                                <a:alpha val="43137"/>
                              </a:srgbClr>
                            </a:outerShdw>
                          </a:effectLst>
                          <a:latin typeface="Trebuchet MS" pitchFamily="34" charset="0"/>
                        </a:rPr>
                        <a:t>1024 x 768</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15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45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90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dirty="0" smtClean="0">
                          <a:effectLst>
                            <a:outerShdw blurRad="38100" dist="38100" dir="2700000" algn="tl">
                              <a:srgbClr val="000000">
                                <a:alpha val="43137"/>
                              </a:srgbClr>
                            </a:outerShdw>
                          </a:effectLst>
                          <a:latin typeface="Trebuchet MS" pitchFamily="34" charset="0"/>
                        </a:rPr>
                        <a:t>1280 x 1024</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25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75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150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dirty="0" smtClean="0">
                          <a:effectLst>
                            <a:outerShdw blurRad="38100" dist="38100" dir="2700000" algn="tl">
                              <a:srgbClr val="000000">
                                <a:alpha val="43137"/>
                              </a:srgbClr>
                            </a:outerShdw>
                          </a:effectLst>
                          <a:latin typeface="Trebuchet MS" pitchFamily="34" charset="0"/>
                        </a:rPr>
                        <a:t>1600 x 1200</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36.5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109.5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latin typeface="Trebuchet MS" pitchFamily="34" charset="0"/>
                        </a:rPr>
                        <a:t>219 MBytes</a:t>
                      </a:r>
                      <a:endParaRPr lang="en-US" dirty="0">
                        <a:effectLst>
                          <a:outerShdw blurRad="38100" dist="38100" dir="2700000" algn="tl">
                            <a:srgbClr val="000000">
                              <a:alpha val="43137"/>
                            </a:srgbClr>
                          </a:outerShdw>
                        </a:effectLst>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Wave 11"/>
          <p:cNvSpPr/>
          <p:nvPr/>
        </p:nvSpPr>
        <p:spPr bwMode="auto">
          <a:xfrm>
            <a:off x="10439400" y="3124200"/>
            <a:ext cx="914400" cy="914400"/>
          </a:xfrm>
          <a:prstGeom prst="wav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13" name="Rounded Rectangular Callout 12"/>
          <p:cNvSpPr/>
          <p:nvPr/>
        </p:nvSpPr>
        <p:spPr bwMode="auto">
          <a:xfrm>
            <a:off x="1096371" y="3044732"/>
            <a:ext cx="6328011" cy="578882"/>
          </a:xfrm>
          <a:prstGeom prst="wedgeRoundRectCallout">
            <a:avLst>
              <a:gd name="adj1" fmla="val 3756"/>
              <a:gd name="adj2" fmla="val 7209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buNone/>
            </a:pPr>
            <a:r>
              <a:rPr lang="en-US" sz="1400" i="1" dirty="0" smtClean="0">
                <a:effectLst>
                  <a:outerShdw blurRad="38100" dist="38100" dir="2700000" algn="tl">
                    <a:srgbClr val="000000">
                      <a:alpha val="43137"/>
                    </a:srgbClr>
                  </a:outerShdw>
                </a:effectLst>
                <a:latin typeface="Trebuchet MS" pitchFamily="34" charset="0"/>
              </a:rPr>
              <a:t>{System memory consumed by 1 window} = </a:t>
            </a:r>
          </a:p>
          <a:p>
            <a:pPr algn="ctr">
              <a:buNone/>
            </a:pPr>
            <a:r>
              <a:rPr lang="en-US" sz="1400" i="1" dirty="0" smtClean="0">
                <a:effectLst>
                  <a:outerShdw blurRad="38100" dist="38100" dir="2700000" algn="tl">
                    <a:srgbClr val="000000">
                      <a:alpha val="43137"/>
                    </a:srgbClr>
                  </a:outerShdw>
                </a:effectLst>
                <a:latin typeface="Trebuchet MS" pitchFamily="34" charset="0"/>
              </a:rPr>
              <a:t>{Horizontal screen resolution} X {Vertical screen resolution} X 4 Bytes</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rebuchet MS"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Display Driver Interface changes for Windows 7</a:t>
            </a:r>
            <a:endParaRPr lang="en-US" dirty="0"/>
          </a:p>
        </p:txBody>
      </p:sp>
      <p:sp>
        <p:nvSpPr>
          <p:cNvPr id="3" name="Subtitle 2"/>
          <p:cNvSpPr>
            <a:spLocks noGrp="1"/>
          </p:cNvSpPr>
          <p:nvPr>
            <p:ph type="subTitle" idx="1"/>
          </p:nvPr>
        </p:nvSpPr>
        <p:spPr/>
        <p:txBody>
          <a:bodyPr/>
          <a:lstStyle/>
          <a:p>
            <a:r>
              <a:rPr lang="en-US" smtClean="0"/>
              <a:t>Ameet Chitre</a:t>
            </a:r>
          </a:p>
          <a:p>
            <a:r>
              <a:rPr lang="en-US" smtClean="0"/>
              <a:t>Senior 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WDDM v1.1 Requirement</a:t>
            </a:r>
            <a:br>
              <a:rPr lang="en-US" sz="4000" dirty="0" smtClean="0"/>
            </a:br>
            <a:r>
              <a:rPr lang="en-US" sz="2800" dirty="0" smtClean="0">
                <a:solidFill>
                  <a:schemeClr val="accent1"/>
                </a:solidFill>
              </a:rPr>
              <a:t>GDI Hardware Acceleration Interfaces</a:t>
            </a:r>
            <a:endParaRPr lang="en-US" sz="2800" dirty="0">
              <a:solidFill>
                <a:schemeClr val="accent1"/>
              </a:solidFill>
            </a:endParaRPr>
          </a:p>
        </p:txBody>
      </p:sp>
      <p:sp>
        <p:nvSpPr>
          <p:cNvPr id="3" name="Content Placeholder 2"/>
          <p:cNvSpPr>
            <a:spLocks noGrp="1"/>
          </p:cNvSpPr>
          <p:nvPr>
            <p:ph idx="1"/>
          </p:nvPr>
        </p:nvSpPr>
        <p:spPr>
          <a:xfrm>
            <a:off x="382588" y="1901825"/>
            <a:ext cx="8380412" cy="2369879"/>
          </a:xfrm>
        </p:spPr>
        <p:txBody>
          <a:bodyPr/>
          <a:lstStyle/>
          <a:p>
            <a:r>
              <a:rPr lang="en-US" dirty="0" smtClean="0"/>
              <a:t>Support for common 2D operations:</a:t>
            </a:r>
          </a:p>
          <a:p>
            <a:pPr lvl="1"/>
            <a:r>
              <a:rPr lang="en-US" dirty="0" smtClean="0"/>
              <a:t>Drawing operations:</a:t>
            </a:r>
          </a:p>
          <a:p>
            <a:pPr lvl="2"/>
            <a:r>
              <a:rPr lang="en-US" dirty="0" err="1" smtClean="0"/>
              <a:t>BitBlt</a:t>
            </a:r>
            <a:r>
              <a:rPr lang="en-US" dirty="0" smtClean="0"/>
              <a:t>, </a:t>
            </a:r>
            <a:r>
              <a:rPr lang="en-US" dirty="0" err="1" smtClean="0"/>
              <a:t>ColorFill</a:t>
            </a:r>
            <a:r>
              <a:rPr lang="en-US" dirty="0" smtClean="0"/>
              <a:t>, </a:t>
            </a:r>
            <a:r>
              <a:rPr lang="en-US" dirty="0" err="1" smtClean="0"/>
              <a:t>AlphaBlend</a:t>
            </a:r>
            <a:r>
              <a:rPr lang="en-US" dirty="0" smtClean="0"/>
              <a:t> etc</a:t>
            </a:r>
          </a:p>
          <a:p>
            <a:pPr lvl="1"/>
            <a:r>
              <a:rPr lang="en-US" dirty="0" err="1" smtClean="0"/>
              <a:t>Cleartype</a:t>
            </a:r>
            <a:r>
              <a:rPr lang="en-US" dirty="0" smtClean="0"/>
              <a:t> font support</a:t>
            </a:r>
          </a:p>
          <a:p>
            <a:r>
              <a:rPr lang="en-US" dirty="0" smtClean="0"/>
              <a:t>Support for common ROPs</a:t>
            </a:r>
          </a:p>
          <a:p>
            <a:r>
              <a:rPr lang="en-US" dirty="0" smtClean="0"/>
              <a:t>Support for Linear Heaps</a:t>
            </a:r>
          </a:p>
          <a:p>
            <a:r>
              <a:rPr lang="en-US" dirty="0" smtClean="0"/>
              <a:t>Texture size of 8K X 8K</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Memory Savings</a:t>
            </a:r>
            <a:endParaRPr lang="en-US" dirty="0"/>
          </a:p>
        </p:txBody>
      </p:sp>
      <p:sp>
        <p:nvSpPr>
          <p:cNvPr id="5" name="Subtitle 4"/>
          <p:cNvSpPr>
            <a:spLocks noGrp="1"/>
          </p:cNvSpPr>
          <p:nvPr>
            <p:ph type="subTitle" idx="1"/>
          </p:nvPr>
        </p:nvSpPr>
        <p:spPr/>
        <p:txBody>
          <a:bodyPr/>
          <a:lstStyle/>
          <a:p>
            <a:r>
              <a:rPr lang="en-US" smtClean="0"/>
              <a:t>Ameet Chitre</a:t>
            </a:r>
          </a:p>
          <a:p>
            <a:r>
              <a:rPr lang="en-US" smtClean="0"/>
              <a:t>Senior Program Manager</a:t>
            </a:r>
          </a:p>
          <a:p>
            <a:r>
              <a:rPr lang="en-US" smtClean="0"/>
              <a:t>Desktop Graphics Technologies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31838" y="1158949"/>
            <a:ext cx="7689148" cy="4550735"/>
          </a:xfrm>
          <a:prstGeom prst="roundRect">
            <a:avLst>
              <a:gd name="adj" fmla="val 872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Title 3"/>
          <p:cNvSpPr>
            <a:spLocks noGrp="1"/>
          </p:cNvSpPr>
          <p:nvPr>
            <p:ph type="title"/>
          </p:nvPr>
        </p:nvSpPr>
        <p:spPr/>
        <p:txBody>
          <a:bodyPr/>
          <a:lstStyle/>
          <a:p>
            <a:r>
              <a:rPr lang="en-US" smtClean="0"/>
              <a:t>Results</a:t>
            </a:r>
            <a:endParaRPr lang="en-US" dirty="0"/>
          </a:p>
        </p:txBody>
      </p:sp>
      <p:sp>
        <p:nvSpPr>
          <p:cNvPr id="8" name="TextBox 7"/>
          <p:cNvSpPr txBox="1"/>
          <p:nvPr/>
        </p:nvSpPr>
        <p:spPr>
          <a:xfrm>
            <a:off x="956931" y="5752214"/>
            <a:ext cx="6770187" cy="523220"/>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Note:  The above data compares system memory consumption only.</a:t>
            </a:r>
          </a:p>
          <a:p>
            <a:r>
              <a:rPr lang="en-US" sz="1400" dirty="0" smtClean="0">
                <a:solidFill>
                  <a:schemeClr val="tx1"/>
                </a:solidFill>
                <a:effectLst>
                  <a:outerShdw blurRad="38100" dist="38100" dir="2700000" algn="tl">
                    <a:srgbClr val="000000">
                      <a:alpha val="43137"/>
                    </a:srgbClr>
                  </a:outerShdw>
                </a:effectLst>
                <a:latin typeface="Trebuchet MS" pitchFamily="34" charset="0"/>
              </a:rPr>
              <a:t>Preliminary data gathered on Windows 7 pre-release builds and subject to change</a:t>
            </a:r>
          </a:p>
        </p:txBody>
      </p:sp>
      <p:graphicFrame>
        <p:nvGraphicFramePr>
          <p:cNvPr id="5" name="Chart 4"/>
          <p:cNvGraphicFramePr/>
          <p:nvPr/>
        </p:nvGraphicFramePr>
        <p:xfrm>
          <a:off x="1019174" y="1319212"/>
          <a:ext cx="7105651" cy="4219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356" y="2971800"/>
            <a:ext cx="8513961" cy="1994392"/>
          </a:xfrm>
        </p:spPr>
        <p:txBody>
          <a:bodyPr/>
          <a:lstStyle/>
          <a:p>
            <a:pPr algn="ctr"/>
            <a:r>
              <a:rPr lang="en-US" dirty="0" smtClean="0"/>
              <a:t>DirectX Benefits</a:t>
            </a:r>
            <a:br>
              <a:rPr lang="en-US" dirty="0" smtClean="0"/>
            </a:br>
            <a:r>
              <a:rPr smtClean="0"/>
              <a:t/>
            </a:r>
            <a:br>
              <a:rPr smtClean="0"/>
            </a:br>
            <a:endParaRPr lang="en-US" dirty="0"/>
          </a:p>
        </p:txBody>
      </p:sp>
      <p:sp>
        <p:nvSpPr>
          <p:cNvPr id="5" name="Title 3"/>
          <p:cNvSpPr txBox="1">
            <a:spLocks/>
          </p:cNvSpPr>
          <p:nvPr/>
        </p:nvSpPr>
        <p:spPr bwMode="auto">
          <a:xfrm>
            <a:off x="2510054" y="4000500"/>
            <a:ext cx="6638926" cy="9971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2777" rtl="0" eaLnBrk="1" fontAlgn="base" latinLnBrk="0" hangingPunct="1">
              <a:lnSpc>
                <a:spcPct val="90000"/>
              </a:lnSpc>
              <a:spcBef>
                <a:spcPct val="0"/>
              </a:spcBef>
              <a:spcAft>
                <a:spcPct val="0"/>
              </a:spcAft>
              <a:buClrTx/>
              <a:buSzTx/>
              <a:buFont typeface="Wingdings" pitchFamily="2" charset="2"/>
              <a:buChar char="ü"/>
              <a:tabLst/>
              <a:defRPr/>
            </a:pPr>
            <a:r>
              <a:rPr lang="en-US" sz="3600" kern="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 Window Manager Changes</a:t>
            </a:r>
          </a:p>
          <a:p>
            <a:pPr marL="0" marR="0" lvl="0" indent="0" defTabSz="912777" rtl="0" eaLnBrk="1" fontAlgn="base" latinLnBrk="0" hangingPunct="1">
              <a:lnSpc>
                <a:spcPct val="90000"/>
              </a:lnSpc>
              <a:spcBef>
                <a:spcPct val="0"/>
              </a:spcBef>
              <a:spcAft>
                <a:spcPct val="0"/>
              </a:spcAft>
              <a:buClrTx/>
              <a:buSzTx/>
              <a:buFont typeface="Wingdings" pitchFamily="2" charset="2"/>
              <a:buChar char="ü"/>
              <a:tabLst/>
              <a:defRPr/>
            </a:pPr>
            <a:r>
              <a:rPr kumimoji="0" lang="en-US" sz="36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Direct2D</a:t>
            </a:r>
            <a:r>
              <a:rPr kumimoji="0" lang="en-US" sz="3600" b="0" i="0" u="none" strike="noStrike" kern="0" cap="none" spc="-125" normalizeH="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Layering</a:t>
            </a:r>
            <a:endParaRPr kumimoji="0" lang="en-US" sz="36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pic>
        <p:nvPicPr>
          <p:cNvPr id="1026" name="Picture 2" descr="\\davis\public\moneppo\DXArt\DirectX10ART-Moneppo\DX10lightning.jpg"/>
          <p:cNvPicPr>
            <a:picLocks noChangeAspect="1" noChangeArrowheads="1"/>
          </p:cNvPicPr>
          <p:nvPr/>
        </p:nvPicPr>
        <p:blipFill>
          <a:blip r:embed="rId3" cstate="print"/>
          <a:srcRect/>
          <a:stretch>
            <a:fillRect/>
          </a:stretch>
        </p:blipFill>
        <p:spPr bwMode="auto">
          <a:xfrm>
            <a:off x="5819776" y="266701"/>
            <a:ext cx="2105024" cy="21050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BGRA Format Support</a:t>
            </a:r>
            <a:endParaRPr lang="en-US" dirty="0"/>
          </a:p>
        </p:txBody>
      </p:sp>
      <p:sp>
        <p:nvSpPr>
          <p:cNvPr id="3" name="Content Placeholder 2"/>
          <p:cNvSpPr>
            <a:spLocks noGrp="1"/>
          </p:cNvSpPr>
          <p:nvPr>
            <p:ph idx="1"/>
          </p:nvPr>
        </p:nvSpPr>
        <p:spPr>
          <a:xfrm>
            <a:off x="382588" y="1414464"/>
            <a:ext cx="8380412" cy="3945696"/>
          </a:xfrm>
        </p:spPr>
        <p:txBody>
          <a:bodyPr/>
          <a:lstStyle/>
          <a:p>
            <a:r>
              <a:rPr lang="en-US" sz="3200" dirty="0" smtClean="0"/>
              <a:t>WDDM v1.1 drivers require BGRA support</a:t>
            </a:r>
          </a:p>
          <a:p>
            <a:r>
              <a:rPr lang="en-US" sz="3200" dirty="0" smtClean="0"/>
              <a:t>Enables clients to run on Direct3D10</a:t>
            </a:r>
          </a:p>
          <a:p>
            <a:pPr lvl="1"/>
            <a:r>
              <a:rPr lang="en-US" sz="2800" dirty="0" smtClean="0"/>
              <a:t>Desktop Window Manager</a:t>
            </a:r>
          </a:p>
          <a:p>
            <a:pPr lvl="1"/>
            <a:r>
              <a:rPr lang="en-US" sz="2800" dirty="0" smtClean="0"/>
              <a:t>Direct2D</a:t>
            </a:r>
          </a:p>
          <a:p>
            <a:r>
              <a:rPr lang="en-US" sz="3200" dirty="0" smtClean="0"/>
              <a:t>WDDM v1 drivers</a:t>
            </a:r>
          </a:p>
          <a:p>
            <a:pPr lvl="1"/>
            <a:r>
              <a:rPr lang="en-US" sz="2800" dirty="0" smtClean="0"/>
              <a:t>DWM will run on “10Level9”</a:t>
            </a:r>
          </a:p>
          <a:p>
            <a:endParaRPr lang="en-US" sz="3200" dirty="0" smtClean="0"/>
          </a:p>
        </p:txBody>
      </p:sp>
      <p:pic>
        <p:nvPicPr>
          <p:cNvPr id="4" name="Picture 2" descr="F:\PRIVATE\Conferences\MSImages\screenshot_windowsflip3d[1].jpg"/>
          <p:cNvPicPr>
            <a:picLocks noChangeAspect="1" noChangeArrowheads="1"/>
          </p:cNvPicPr>
          <p:nvPr/>
        </p:nvPicPr>
        <p:blipFill>
          <a:blip r:embed="rId3"/>
          <a:srcRect/>
          <a:stretch>
            <a:fillRect/>
          </a:stretch>
        </p:blipFill>
        <p:spPr bwMode="auto">
          <a:xfrm>
            <a:off x="6116711" y="3648107"/>
            <a:ext cx="2729577" cy="18015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Running On Direct3D10</a:t>
            </a:r>
            <a:endParaRPr lang="en-US" dirty="0"/>
          </a:p>
        </p:txBody>
      </p:sp>
      <p:sp>
        <p:nvSpPr>
          <p:cNvPr id="3" name="Content Placeholder 2"/>
          <p:cNvSpPr>
            <a:spLocks noGrp="1"/>
          </p:cNvSpPr>
          <p:nvPr>
            <p:ph idx="4294967295"/>
          </p:nvPr>
        </p:nvSpPr>
        <p:spPr>
          <a:xfrm>
            <a:off x="381000" y="4633949"/>
            <a:ext cx="4350488" cy="1564832"/>
          </a:xfrm>
        </p:spPr>
        <p:txBody>
          <a:bodyPr wrap="square">
            <a:noAutofit/>
          </a:bodyPr>
          <a:lstStyle/>
          <a:p>
            <a:pPr marL="339725" indent="-339725"/>
            <a:r>
              <a:rPr lang="en-US" sz="2000" dirty="0" smtClean="0"/>
              <a:t>DWM utilizes the D3D10API on DX10 or DX9 hardware</a:t>
            </a:r>
          </a:p>
          <a:p>
            <a:pPr marL="627063" lvl="1" indent="-287338"/>
            <a:r>
              <a:rPr lang="en-US" sz="1800" dirty="0" smtClean="0"/>
              <a:t>Native D3D10 API on DX10 hardware</a:t>
            </a:r>
          </a:p>
          <a:p>
            <a:pPr marL="627063" lvl="1" indent="-287338"/>
            <a:r>
              <a:rPr lang="en-US" sz="1800" dirty="0" smtClean="0"/>
              <a:t>Runs through 10Level9 on DX9 hardware</a:t>
            </a:r>
          </a:p>
          <a:p>
            <a:endParaRPr lang="en-US" sz="2000" dirty="0"/>
          </a:p>
        </p:txBody>
      </p:sp>
      <p:sp>
        <p:nvSpPr>
          <p:cNvPr id="4" name="Rounded Rectangle 3"/>
          <p:cNvSpPr/>
          <p:nvPr/>
        </p:nvSpPr>
        <p:spPr bwMode="auto">
          <a:xfrm>
            <a:off x="1977719" y="1196146"/>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Rounded Rectangle 4"/>
          <p:cNvSpPr/>
          <p:nvPr/>
        </p:nvSpPr>
        <p:spPr bwMode="auto">
          <a:xfrm>
            <a:off x="1977719" y="2339146"/>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6" name="Rounded Rectangle 5"/>
          <p:cNvSpPr/>
          <p:nvPr/>
        </p:nvSpPr>
        <p:spPr bwMode="auto">
          <a:xfrm>
            <a:off x="1977719" y="3710746"/>
            <a:ext cx="1676400" cy="762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7" name="Rounded Rectangle 6"/>
          <p:cNvSpPr/>
          <p:nvPr/>
        </p:nvSpPr>
        <p:spPr bwMode="auto">
          <a:xfrm>
            <a:off x="5812466" y="1164266"/>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9" name="Rounded Rectangle 8"/>
          <p:cNvSpPr/>
          <p:nvPr/>
        </p:nvSpPr>
        <p:spPr bwMode="auto">
          <a:xfrm>
            <a:off x="5013259" y="2362200"/>
            <a:ext cx="3258879" cy="68103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0" name="Rounded Rectangle 9"/>
          <p:cNvSpPr/>
          <p:nvPr/>
        </p:nvSpPr>
        <p:spPr bwMode="auto">
          <a:xfrm>
            <a:off x="4942405" y="3657600"/>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12" name="Rounded Rectangle 11"/>
          <p:cNvSpPr/>
          <p:nvPr/>
        </p:nvSpPr>
        <p:spPr bwMode="auto">
          <a:xfrm>
            <a:off x="4931696" y="4953000"/>
            <a:ext cx="1676400" cy="762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3" name="TextBox 12"/>
          <p:cNvSpPr txBox="1"/>
          <p:nvPr/>
        </p:nvSpPr>
        <p:spPr>
          <a:xfrm>
            <a:off x="2053919" y="1348546"/>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DWM Core</a:t>
            </a:r>
            <a:endParaRPr lang="en-US" dirty="0">
              <a:effectLst>
                <a:outerShdw blurRad="38100" dist="38100" dir="2700000" algn="tl">
                  <a:srgbClr val="000000">
                    <a:alpha val="43137"/>
                  </a:srgbClr>
                </a:outerShdw>
              </a:effectLst>
            </a:endParaRPr>
          </a:p>
        </p:txBody>
      </p:sp>
      <p:sp>
        <p:nvSpPr>
          <p:cNvPr id="14" name="TextBox 13"/>
          <p:cNvSpPr txBox="1"/>
          <p:nvPr/>
        </p:nvSpPr>
        <p:spPr>
          <a:xfrm>
            <a:off x="5975506" y="1327298"/>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DWM Core</a:t>
            </a:r>
            <a:endParaRPr lang="en-US" dirty="0">
              <a:effectLst>
                <a:outerShdw blurRad="38100" dist="38100" dir="2700000" algn="tl">
                  <a:srgbClr val="000000">
                    <a:alpha val="43137"/>
                  </a:srgbClr>
                </a:outerShdw>
              </a:effectLst>
            </a:endParaRPr>
          </a:p>
        </p:txBody>
      </p:sp>
      <p:sp>
        <p:nvSpPr>
          <p:cNvPr id="15" name="TextBox 14"/>
          <p:cNvSpPr txBox="1"/>
          <p:nvPr/>
        </p:nvSpPr>
        <p:spPr>
          <a:xfrm>
            <a:off x="2130119" y="2567746"/>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Direct3D9</a:t>
            </a:r>
            <a:endParaRPr lang="en-US" dirty="0">
              <a:effectLst>
                <a:outerShdw blurRad="38100" dist="38100" dir="2700000" algn="tl">
                  <a:srgbClr val="000000">
                    <a:alpha val="43137"/>
                  </a:srgbClr>
                </a:outerShdw>
              </a:effectLst>
            </a:endParaRPr>
          </a:p>
        </p:txBody>
      </p:sp>
      <p:sp>
        <p:nvSpPr>
          <p:cNvPr id="16" name="TextBox 15"/>
          <p:cNvSpPr txBox="1"/>
          <p:nvPr/>
        </p:nvSpPr>
        <p:spPr>
          <a:xfrm>
            <a:off x="5286160" y="3843669"/>
            <a:ext cx="1135912"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10Level9</a:t>
            </a:r>
            <a:endParaRPr lang="en-US" dirty="0">
              <a:effectLst>
                <a:outerShdw blurRad="38100" dist="38100" dir="2700000" algn="tl">
                  <a:srgbClr val="000000">
                    <a:alpha val="43137"/>
                  </a:srgbClr>
                </a:outerShdw>
              </a:effectLst>
            </a:endParaRPr>
          </a:p>
        </p:txBody>
      </p:sp>
      <p:sp>
        <p:nvSpPr>
          <p:cNvPr id="17" name="TextBox 16"/>
          <p:cNvSpPr txBox="1"/>
          <p:nvPr/>
        </p:nvSpPr>
        <p:spPr>
          <a:xfrm>
            <a:off x="5144394" y="2527002"/>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Direct3D10</a:t>
            </a:r>
            <a:endParaRPr lang="en-US" dirty="0">
              <a:effectLst>
                <a:outerShdw blurRad="38100" dist="38100" dir="2700000" algn="tl">
                  <a:srgbClr val="000000">
                    <a:alpha val="43137"/>
                  </a:srgbClr>
                </a:outerShdw>
              </a:effectLst>
            </a:endParaRPr>
          </a:p>
        </p:txBody>
      </p:sp>
      <p:sp>
        <p:nvSpPr>
          <p:cNvPr id="19" name="TextBox 18"/>
          <p:cNvSpPr txBox="1"/>
          <p:nvPr/>
        </p:nvSpPr>
        <p:spPr>
          <a:xfrm>
            <a:off x="2115948" y="3896080"/>
            <a:ext cx="1392859"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D3D9 UMD</a:t>
            </a:r>
            <a:endParaRPr lang="en-US" dirty="0">
              <a:effectLst>
                <a:outerShdw blurRad="38100" dist="38100" dir="2700000" algn="tl">
                  <a:srgbClr val="000000">
                    <a:alpha val="43137"/>
                  </a:srgbClr>
                </a:outerShdw>
              </a:effectLst>
            </a:endParaRPr>
          </a:p>
        </p:txBody>
      </p:sp>
      <p:cxnSp>
        <p:nvCxnSpPr>
          <p:cNvPr id="22" name="Straight Arrow Connector 21"/>
          <p:cNvCxnSpPr>
            <a:endCxn id="5" idx="0"/>
          </p:cNvCxnSpPr>
          <p:nvPr/>
        </p:nvCxnSpPr>
        <p:spPr bwMode="auto">
          <a:xfrm rot="5400000">
            <a:off x="2625419" y="2148646"/>
            <a:ext cx="381000" cy="1588"/>
          </a:xfrm>
          <a:prstGeom prst="straightConnector1">
            <a:avLst/>
          </a:prstGeom>
          <a:noFill/>
          <a:ln w="22225" cap="flat" cmpd="sng" algn="ctr">
            <a:solidFill>
              <a:schemeClr val="tx1"/>
            </a:solidFill>
            <a:prstDash val="solid"/>
            <a:round/>
            <a:headEnd type="none" w="med" len="med"/>
            <a:tailEnd type="arrow"/>
          </a:ln>
          <a:effectLst/>
        </p:spPr>
      </p:cxnSp>
      <p:cxnSp>
        <p:nvCxnSpPr>
          <p:cNvPr id="23" name="Straight Arrow Connector 22"/>
          <p:cNvCxnSpPr>
            <a:endCxn id="6" idx="0"/>
          </p:cNvCxnSpPr>
          <p:nvPr/>
        </p:nvCxnSpPr>
        <p:spPr bwMode="auto">
          <a:xfrm rot="5400000">
            <a:off x="2511913" y="3405152"/>
            <a:ext cx="609600" cy="1588"/>
          </a:xfrm>
          <a:prstGeom prst="straightConnector1">
            <a:avLst/>
          </a:prstGeom>
          <a:noFill/>
          <a:ln w="22225" cap="flat" cmpd="sng" algn="ctr">
            <a:solidFill>
              <a:schemeClr val="tx1"/>
            </a:solidFill>
            <a:prstDash val="solid"/>
            <a:round/>
            <a:headEnd type="none" w="med" len="med"/>
            <a:tailEnd type="arrow"/>
          </a:ln>
          <a:effectLst/>
        </p:spPr>
      </p:cxnSp>
      <p:sp>
        <p:nvSpPr>
          <p:cNvPr id="28" name="Rounded Rectangle 27"/>
          <p:cNvSpPr/>
          <p:nvPr/>
        </p:nvSpPr>
        <p:spPr bwMode="auto">
          <a:xfrm>
            <a:off x="6902329" y="4956543"/>
            <a:ext cx="1676400" cy="762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cxnSp>
        <p:nvCxnSpPr>
          <p:cNvPr id="32" name="Straight Arrow Connector 31"/>
          <p:cNvCxnSpPr/>
          <p:nvPr/>
        </p:nvCxnSpPr>
        <p:spPr bwMode="auto">
          <a:xfrm rot="5400000">
            <a:off x="6456621" y="2152207"/>
            <a:ext cx="381000" cy="1588"/>
          </a:xfrm>
          <a:prstGeom prst="straightConnector1">
            <a:avLst/>
          </a:prstGeom>
          <a:noFill/>
          <a:ln w="22225" cap="flat" cmpd="sng" algn="ctr">
            <a:solidFill>
              <a:schemeClr val="tx1"/>
            </a:solidFill>
            <a:prstDash val="solid"/>
            <a:round/>
            <a:headEnd type="none" w="med" len="med"/>
            <a:tailEnd type="arrow"/>
          </a:ln>
          <a:effectLst/>
        </p:spPr>
      </p:cxnSp>
      <p:sp>
        <p:nvSpPr>
          <p:cNvPr id="34" name="TextBox 33"/>
          <p:cNvSpPr txBox="1"/>
          <p:nvPr/>
        </p:nvSpPr>
        <p:spPr>
          <a:xfrm>
            <a:off x="5055789" y="5123120"/>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D3D9 UMD</a:t>
            </a:r>
            <a:endParaRPr lang="en-US" dirty="0">
              <a:effectLst>
                <a:outerShdw blurRad="38100" dist="38100" dir="2700000" algn="tl">
                  <a:srgbClr val="000000">
                    <a:alpha val="43137"/>
                  </a:srgbClr>
                </a:outerShdw>
              </a:effectLst>
            </a:endParaRPr>
          </a:p>
        </p:txBody>
      </p:sp>
      <p:sp>
        <p:nvSpPr>
          <p:cNvPr id="36" name="TextBox 35"/>
          <p:cNvSpPr txBox="1"/>
          <p:nvPr/>
        </p:nvSpPr>
        <p:spPr>
          <a:xfrm>
            <a:off x="7001547" y="5155018"/>
            <a:ext cx="162146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D3D10 UMD</a:t>
            </a:r>
            <a:endParaRPr lang="en-US" dirty="0">
              <a:effectLst>
                <a:outerShdw blurRad="38100" dist="38100" dir="2700000" algn="tl">
                  <a:srgbClr val="000000">
                    <a:alpha val="43137"/>
                  </a:srgbClr>
                </a:outerShdw>
              </a:effectLst>
            </a:endParaRPr>
          </a:p>
        </p:txBody>
      </p:sp>
      <p:cxnSp>
        <p:nvCxnSpPr>
          <p:cNvPr id="39" name="Straight Arrow Connector 38"/>
          <p:cNvCxnSpPr/>
          <p:nvPr/>
        </p:nvCxnSpPr>
        <p:spPr bwMode="auto">
          <a:xfrm rot="16200000" flipH="1">
            <a:off x="5677795" y="3349257"/>
            <a:ext cx="574156" cy="1"/>
          </a:xfrm>
          <a:prstGeom prst="straightConnector1">
            <a:avLst/>
          </a:prstGeom>
          <a:noFill/>
          <a:ln w="222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5400000">
            <a:off x="5729187" y="4683647"/>
            <a:ext cx="517450" cy="3542"/>
          </a:xfrm>
          <a:prstGeom prst="straightConnector1">
            <a:avLst/>
          </a:prstGeom>
          <a:noFill/>
          <a:ln w="222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5400000">
            <a:off x="6733963" y="3997847"/>
            <a:ext cx="1867786" cy="3541"/>
          </a:xfrm>
          <a:prstGeom prst="straightConnector1">
            <a:avLst/>
          </a:prstGeom>
          <a:noFill/>
          <a:ln w="22225" cap="flat" cmpd="sng" algn="ctr">
            <a:solidFill>
              <a:schemeClr val="tx1"/>
            </a:solidFill>
            <a:prstDash val="solid"/>
            <a:round/>
            <a:headEnd type="none" w="med" len="med"/>
            <a:tailEnd type="arrow"/>
          </a:ln>
          <a:effectLst/>
        </p:spPr>
      </p:cxnSp>
      <p:sp>
        <p:nvSpPr>
          <p:cNvPr id="47" name="Rounded Rectangle 46"/>
          <p:cNvSpPr/>
          <p:nvPr/>
        </p:nvSpPr>
        <p:spPr bwMode="auto">
          <a:xfrm>
            <a:off x="7357738" y="2466754"/>
            <a:ext cx="818707" cy="457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TextBox 47"/>
          <p:cNvSpPr txBox="1"/>
          <p:nvPr/>
        </p:nvSpPr>
        <p:spPr>
          <a:xfrm>
            <a:off x="7380774" y="2509284"/>
            <a:ext cx="785037"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DXGI</a:t>
            </a:r>
            <a:endParaRPr lang="en-US" dirty="0">
              <a:effectLst>
                <a:outerShdw blurRad="38100" dist="38100" dir="2700000" algn="tl">
                  <a:srgbClr val="000000">
                    <a:alpha val="43137"/>
                  </a:srgbClr>
                </a:outerShdw>
              </a:effectLst>
            </a:endParaRPr>
          </a:p>
        </p:txBody>
      </p:sp>
      <p:grpSp>
        <p:nvGrpSpPr>
          <p:cNvPr id="29" name="Group 28"/>
          <p:cNvGrpSpPr/>
          <p:nvPr/>
        </p:nvGrpSpPr>
        <p:grpSpPr>
          <a:xfrm>
            <a:off x="359043" y="3030235"/>
            <a:ext cx="1267748" cy="1435397"/>
            <a:chOff x="135750" y="4720855"/>
            <a:chExt cx="1267748" cy="1435397"/>
          </a:xfrm>
        </p:grpSpPr>
        <p:sp>
          <p:nvSpPr>
            <p:cNvPr id="30"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31" name="Group 46"/>
            <p:cNvGrpSpPr/>
            <p:nvPr/>
          </p:nvGrpSpPr>
          <p:grpSpPr>
            <a:xfrm>
              <a:off x="167545" y="4720855"/>
              <a:ext cx="1235953" cy="1435397"/>
              <a:chOff x="167545" y="4720855"/>
              <a:chExt cx="1235953" cy="1435397"/>
            </a:xfrm>
          </p:grpSpPr>
          <p:sp>
            <p:nvSpPr>
              <p:cNvPr id="33"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35"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37"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8"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40"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41"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43"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Direct2D Layering</a:t>
            </a:r>
            <a:endParaRPr lang="en-US" dirty="0"/>
          </a:p>
        </p:txBody>
      </p:sp>
      <p:sp>
        <p:nvSpPr>
          <p:cNvPr id="21" name="Rounded Rectangle 20"/>
          <p:cNvSpPr/>
          <p:nvPr/>
        </p:nvSpPr>
        <p:spPr bwMode="auto">
          <a:xfrm>
            <a:off x="3558353" y="2216930"/>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22" name="Rounded Rectangle 21"/>
          <p:cNvSpPr/>
          <p:nvPr/>
        </p:nvSpPr>
        <p:spPr bwMode="auto">
          <a:xfrm>
            <a:off x="2759146" y="3308534"/>
            <a:ext cx="3258879" cy="68103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3" name="Rounded Rectangle 22"/>
          <p:cNvSpPr/>
          <p:nvPr/>
        </p:nvSpPr>
        <p:spPr bwMode="auto">
          <a:xfrm>
            <a:off x="2890319" y="4465705"/>
            <a:ext cx="16764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24" name="Rounded Rectangle 23"/>
          <p:cNvSpPr/>
          <p:nvPr/>
        </p:nvSpPr>
        <p:spPr bwMode="auto">
          <a:xfrm>
            <a:off x="2677583" y="5633509"/>
            <a:ext cx="1676400" cy="762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6" name="TextBox 25"/>
          <p:cNvSpPr txBox="1"/>
          <p:nvPr/>
        </p:nvSpPr>
        <p:spPr>
          <a:xfrm>
            <a:off x="3859622" y="2390595"/>
            <a:ext cx="109515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Direct2D</a:t>
            </a:r>
            <a:endParaRPr lang="en-US" dirty="0">
              <a:effectLst>
                <a:outerShdw blurRad="38100" dist="38100" dir="2700000" algn="tl">
                  <a:srgbClr val="000000">
                    <a:alpha val="43137"/>
                  </a:srgbClr>
                </a:outerShdw>
              </a:effectLst>
            </a:endParaRPr>
          </a:p>
        </p:txBody>
      </p:sp>
      <p:sp>
        <p:nvSpPr>
          <p:cNvPr id="30" name="TextBox 29"/>
          <p:cNvSpPr txBox="1"/>
          <p:nvPr/>
        </p:nvSpPr>
        <p:spPr>
          <a:xfrm>
            <a:off x="3149010" y="4651774"/>
            <a:ext cx="1135912"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10Level9</a:t>
            </a:r>
            <a:endParaRPr lang="en-US" dirty="0">
              <a:effectLst>
                <a:outerShdw blurRad="38100" dist="38100" dir="2700000" algn="tl">
                  <a:srgbClr val="000000">
                    <a:alpha val="43137"/>
                  </a:srgbClr>
                </a:outerShdw>
              </a:effectLst>
            </a:endParaRPr>
          </a:p>
        </p:txBody>
      </p:sp>
      <p:sp>
        <p:nvSpPr>
          <p:cNvPr id="32" name="TextBox 31"/>
          <p:cNvSpPr txBox="1"/>
          <p:nvPr/>
        </p:nvSpPr>
        <p:spPr>
          <a:xfrm>
            <a:off x="2996611" y="3452070"/>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Direct3D10</a:t>
            </a:r>
            <a:endParaRPr lang="en-US" dirty="0">
              <a:effectLst>
                <a:outerShdw blurRad="38100" dist="38100" dir="2700000" algn="tl">
                  <a:srgbClr val="000000">
                    <a:alpha val="43137"/>
                  </a:srgbClr>
                </a:outerShdw>
              </a:effectLst>
            </a:endParaRPr>
          </a:p>
        </p:txBody>
      </p:sp>
      <p:sp>
        <p:nvSpPr>
          <p:cNvPr id="34" name="Rounded Rectangle 33"/>
          <p:cNvSpPr/>
          <p:nvPr/>
        </p:nvSpPr>
        <p:spPr bwMode="auto">
          <a:xfrm>
            <a:off x="4648216" y="5637052"/>
            <a:ext cx="1676400" cy="762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cxnSp>
        <p:nvCxnSpPr>
          <p:cNvPr id="36" name="Straight Arrow Connector 35"/>
          <p:cNvCxnSpPr/>
          <p:nvPr/>
        </p:nvCxnSpPr>
        <p:spPr bwMode="auto">
          <a:xfrm rot="5400000">
            <a:off x="4202508" y="3151706"/>
            <a:ext cx="381000" cy="1588"/>
          </a:xfrm>
          <a:prstGeom prst="straightConnector1">
            <a:avLst/>
          </a:prstGeom>
          <a:noFill/>
          <a:ln w="22225" cap="flat" cmpd="sng" algn="ctr">
            <a:solidFill>
              <a:schemeClr val="tx1"/>
            </a:solidFill>
            <a:prstDash val="solid"/>
            <a:round/>
            <a:headEnd type="none" w="med" len="med"/>
            <a:tailEnd type="arrow"/>
          </a:ln>
          <a:effectLst/>
        </p:spPr>
      </p:cxnSp>
      <p:sp>
        <p:nvSpPr>
          <p:cNvPr id="37" name="TextBox 36"/>
          <p:cNvSpPr txBox="1"/>
          <p:nvPr/>
        </p:nvSpPr>
        <p:spPr>
          <a:xfrm>
            <a:off x="2801676" y="5803629"/>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D3D9 UMD</a:t>
            </a:r>
            <a:endParaRPr lang="en-US" dirty="0">
              <a:effectLst>
                <a:outerShdw blurRad="38100" dist="38100" dir="2700000" algn="tl">
                  <a:srgbClr val="000000">
                    <a:alpha val="43137"/>
                  </a:srgbClr>
                </a:outerShdw>
              </a:effectLst>
            </a:endParaRPr>
          </a:p>
        </p:txBody>
      </p:sp>
      <p:sp>
        <p:nvSpPr>
          <p:cNvPr id="38" name="TextBox 37"/>
          <p:cNvSpPr txBox="1"/>
          <p:nvPr/>
        </p:nvSpPr>
        <p:spPr>
          <a:xfrm>
            <a:off x="4747434" y="5835527"/>
            <a:ext cx="162146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D3D10 UMD</a:t>
            </a:r>
            <a:endParaRPr lang="en-US" dirty="0">
              <a:effectLst>
                <a:outerShdw blurRad="38100" dist="38100" dir="2700000" algn="tl">
                  <a:srgbClr val="000000">
                    <a:alpha val="43137"/>
                  </a:srgbClr>
                </a:outerShdw>
              </a:effectLst>
            </a:endParaRPr>
          </a:p>
        </p:txBody>
      </p:sp>
      <p:cxnSp>
        <p:nvCxnSpPr>
          <p:cNvPr id="39" name="Straight Arrow Connector 38"/>
          <p:cNvCxnSpPr/>
          <p:nvPr/>
        </p:nvCxnSpPr>
        <p:spPr bwMode="auto">
          <a:xfrm rot="16200000" flipH="1">
            <a:off x="3423682" y="4221160"/>
            <a:ext cx="574156" cy="1"/>
          </a:xfrm>
          <a:prstGeom prst="straightConnector1">
            <a:avLst/>
          </a:prstGeom>
          <a:noFill/>
          <a:ln w="222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5400000">
            <a:off x="3540628" y="5433251"/>
            <a:ext cx="382801" cy="1588"/>
          </a:xfrm>
          <a:prstGeom prst="straightConnector1">
            <a:avLst/>
          </a:prstGeom>
          <a:noFill/>
          <a:ln w="222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5400000">
            <a:off x="4582619" y="4827199"/>
            <a:ext cx="1669340" cy="10632"/>
          </a:xfrm>
          <a:prstGeom prst="straightConnector1">
            <a:avLst/>
          </a:prstGeom>
          <a:noFill/>
          <a:ln w="22225" cap="flat" cmpd="sng" algn="ctr">
            <a:solidFill>
              <a:schemeClr val="tx1"/>
            </a:solidFill>
            <a:prstDash val="solid"/>
            <a:round/>
            <a:headEnd type="none" w="med" len="med"/>
            <a:tailEnd type="arrow"/>
          </a:ln>
          <a:effectLst/>
        </p:spPr>
      </p:cxnSp>
      <p:sp>
        <p:nvSpPr>
          <p:cNvPr id="42" name="Rounded Rectangle 41"/>
          <p:cNvSpPr/>
          <p:nvPr/>
        </p:nvSpPr>
        <p:spPr bwMode="auto">
          <a:xfrm>
            <a:off x="5103625" y="3370556"/>
            <a:ext cx="818707" cy="457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3" name="TextBox 42"/>
          <p:cNvSpPr txBox="1"/>
          <p:nvPr/>
        </p:nvSpPr>
        <p:spPr>
          <a:xfrm>
            <a:off x="5126661" y="3434352"/>
            <a:ext cx="785037"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DXGI</a:t>
            </a:r>
            <a:endParaRPr lang="en-US" dirty="0">
              <a:effectLst>
                <a:outerShdw blurRad="38100" dist="38100" dir="2700000" algn="tl">
                  <a:srgbClr val="000000">
                    <a:alpha val="43137"/>
                  </a:srgbClr>
                </a:outerShdw>
              </a:effectLst>
            </a:endParaRPr>
          </a:p>
        </p:txBody>
      </p:sp>
      <p:sp>
        <p:nvSpPr>
          <p:cNvPr id="45" name="Rounded Rectangle 44"/>
          <p:cNvSpPr/>
          <p:nvPr/>
        </p:nvSpPr>
        <p:spPr bwMode="auto">
          <a:xfrm>
            <a:off x="3391784" y="1137699"/>
            <a:ext cx="2041451" cy="7336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TextBox 45"/>
          <p:cNvSpPr txBox="1"/>
          <p:nvPr/>
        </p:nvSpPr>
        <p:spPr>
          <a:xfrm>
            <a:off x="3710784" y="1171381"/>
            <a:ext cx="1424765"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Direct2D</a:t>
            </a:r>
          </a:p>
          <a:p>
            <a:pPr algn="ctr"/>
            <a:r>
              <a:rPr lang="en-US" dirty="0" smtClean="0">
                <a:effectLst>
                  <a:outerShdw blurRad="38100" dist="38100" dir="2700000" algn="tl">
                    <a:srgbClr val="000000">
                      <a:alpha val="43137"/>
                    </a:srgbClr>
                  </a:outerShdw>
                </a:effectLst>
              </a:rPr>
              <a:t>Application</a:t>
            </a:r>
            <a:endParaRPr lang="en-US" dirty="0">
              <a:effectLst>
                <a:outerShdw blurRad="38100" dist="38100" dir="2700000" algn="tl">
                  <a:srgbClr val="000000">
                    <a:alpha val="43137"/>
                  </a:srgbClr>
                </a:outerShdw>
              </a:effectLst>
            </a:endParaRPr>
          </a:p>
        </p:txBody>
      </p:sp>
      <p:cxnSp>
        <p:nvCxnSpPr>
          <p:cNvPr id="35" name="Straight Arrow Connector 34"/>
          <p:cNvCxnSpPr/>
          <p:nvPr/>
        </p:nvCxnSpPr>
        <p:spPr bwMode="auto">
          <a:xfrm rot="5400000">
            <a:off x="4206046" y="2049412"/>
            <a:ext cx="381000" cy="1588"/>
          </a:xfrm>
          <a:prstGeom prst="straightConnector1">
            <a:avLst/>
          </a:prstGeom>
          <a:noFill/>
          <a:ln w="22225" cap="flat" cmpd="sng" algn="ctr">
            <a:solidFill>
              <a:schemeClr val="tx1"/>
            </a:solidFill>
            <a:prstDash val="solid"/>
            <a:round/>
            <a:headEnd type="none" w="med" len="med"/>
            <a:tailEnd type="arrow"/>
          </a:ln>
          <a:effectLst/>
        </p:spPr>
      </p:cxnSp>
      <p:grpSp>
        <p:nvGrpSpPr>
          <p:cNvPr id="50" name="Group 49"/>
          <p:cNvGrpSpPr/>
          <p:nvPr/>
        </p:nvGrpSpPr>
        <p:grpSpPr>
          <a:xfrm>
            <a:off x="359043" y="3030235"/>
            <a:ext cx="1267748" cy="1435397"/>
            <a:chOff x="135750" y="4720855"/>
            <a:chExt cx="1267748" cy="1435397"/>
          </a:xfrm>
        </p:grpSpPr>
        <p:sp>
          <p:nvSpPr>
            <p:cNvPr id="51" name="Rectangle 216"/>
            <p:cNvSpPr>
              <a:spLocks noChangeArrowheads="1"/>
            </p:cNvSpPr>
            <p:nvPr/>
          </p:nvSpPr>
          <p:spPr bwMode="auto">
            <a:xfrm>
              <a:off x="135750" y="4782020"/>
              <a:ext cx="1216383"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Provided by:</a:t>
              </a:r>
            </a:p>
          </p:txBody>
        </p:sp>
        <p:grpSp>
          <p:nvGrpSpPr>
            <p:cNvPr id="52" name="Group 46"/>
            <p:cNvGrpSpPr/>
            <p:nvPr/>
          </p:nvGrpSpPr>
          <p:grpSpPr>
            <a:xfrm>
              <a:off x="167545" y="4720855"/>
              <a:ext cx="1235953" cy="1435397"/>
              <a:chOff x="167545" y="4720855"/>
              <a:chExt cx="1235953" cy="1435397"/>
            </a:xfrm>
          </p:grpSpPr>
          <p:sp>
            <p:nvSpPr>
              <p:cNvPr id="53" name="AutoShape 212"/>
              <p:cNvSpPr>
                <a:spLocks noChangeArrowheads="1"/>
              </p:cNvSpPr>
              <p:nvPr/>
            </p:nvSpPr>
            <p:spPr bwMode="auto">
              <a:xfrm>
                <a:off x="167545" y="4720855"/>
                <a:ext cx="1037797" cy="143539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54" name="Rectangle 213"/>
              <p:cNvSpPr>
                <a:spLocks noChangeArrowheads="1"/>
              </p:cNvSpPr>
              <p:nvPr/>
            </p:nvSpPr>
            <p:spPr bwMode="blackWhite">
              <a:xfrm>
                <a:off x="236224" y="5488020"/>
                <a:ext cx="221295" cy="20188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55" name="Rectangle 215"/>
              <p:cNvSpPr>
                <a:spLocks noChangeArrowheads="1"/>
              </p:cNvSpPr>
              <p:nvPr/>
            </p:nvSpPr>
            <p:spPr bwMode="grayWhite">
              <a:xfrm>
                <a:off x="236224" y="5846397"/>
                <a:ext cx="221295" cy="195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6" name="Rectangle 217"/>
              <p:cNvSpPr>
                <a:spLocks noChangeArrowheads="1"/>
              </p:cNvSpPr>
              <p:nvPr/>
            </p:nvSpPr>
            <p:spPr bwMode="auto">
              <a:xfrm>
                <a:off x="446074" y="5124865"/>
                <a:ext cx="957424" cy="277633"/>
              </a:xfrm>
              <a:prstGeom prst="rect">
                <a:avLst/>
              </a:prstGeom>
              <a:noFill/>
              <a:ln w="952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57" name="Rectangle 218"/>
              <p:cNvSpPr>
                <a:spLocks noChangeArrowheads="1"/>
              </p:cNvSpPr>
              <p:nvPr/>
            </p:nvSpPr>
            <p:spPr bwMode="auto">
              <a:xfrm>
                <a:off x="446074" y="5478463"/>
                <a:ext cx="45813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58" name="Rectangle 220"/>
              <p:cNvSpPr>
                <a:spLocks noChangeArrowheads="1"/>
              </p:cNvSpPr>
              <p:nvPr/>
            </p:nvSpPr>
            <p:spPr bwMode="auto">
              <a:xfrm>
                <a:off x="446072" y="5829673"/>
                <a:ext cx="489924" cy="277633"/>
              </a:xfrm>
              <a:prstGeom prst="rect">
                <a:avLst/>
              </a:prstGeom>
              <a:noFill/>
              <a:ln w="3175">
                <a:noFill/>
                <a:miter lim="800000"/>
                <a:headEnd/>
                <a:tailEnd/>
              </a:ln>
              <a:effectLst/>
            </p:spPr>
            <p:txBody>
              <a:bodyPr wrap="none" lIns="92067" tIns="46034" rIns="92067" bIns="46034">
                <a:spAutoFit/>
              </a:bodyPr>
              <a:lstStyle/>
              <a:p>
                <a:pPr algn="l"/>
                <a:r>
                  <a:rPr lang="en-US" sz="12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59" name="Rectangle 235"/>
              <p:cNvSpPr>
                <a:spLocks noChangeArrowheads="1"/>
              </p:cNvSpPr>
              <p:nvPr/>
            </p:nvSpPr>
            <p:spPr bwMode="auto">
              <a:xfrm>
                <a:off x="236224" y="5140395"/>
                <a:ext cx="221295" cy="2018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971800"/>
            <a:ext cx="8513961" cy="1329595"/>
          </a:xfrm>
        </p:spPr>
        <p:txBody>
          <a:bodyPr/>
          <a:lstStyle/>
          <a:p>
            <a:pPr algn="ctr"/>
            <a:r>
              <a:rPr lang="en-US" dirty="0" smtClean="0"/>
              <a:t>Connecting and </a:t>
            </a:r>
            <a:br>
              <a:rPr lang="en-US" dirty="0" smtClean="0"/>
            </a:br>
            <a:r>
              <a:rPr lang="en-US" dirty="0" smtClean="0"/>
              <a:t>Configuring Displays</a:t>
            </a:r>
            <a:endParaRPr lang="en-US" dirty="0"/>
          </a:p>
        </p:txBody>
      </p:sp>
      <p:pic>
        <p:nvPicPr>
          <p:cNvPr id="1026" name="Picture 2" descr="\\showsrus\images\Illustrations-Icons\Windows_Vista_Icons_ for_Marketing_use\Connected.png"/>
          <p:cNvPicPr>
            <a:picLocks noChangeAspect="1" noChangeArrowheads="1"/>
          </p:cNvPicPr>
          <p:nvPr/>
        </p:nvPicPr>
        <p:blipFill>
          <a:blip r:embed="rId3"/>
          <a:srcRect/>
          <a:stretch>
            <a:fillRect/>
          </a:stretch>
        </p:blipFill>
        <p:spPr bwMode="auto">
          <a:xfrm>
            <a:off x="5377053" y="648081"/>
            <a:ext cx="1998676" cy="20658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CCD – WDDM v1.1 Improvements</a:t>
            </a:r>
            <a:endParaRPr lang="en-US" dirty="0"/>
          </a:p>
        </p:txBody>
      </p:sp>
      <p:sp>
        <p:nvSpPr>
          <p:cNvPr id="3" name="Content Placeholder 2"/>
          <p:cNvSpPr>
            <a:spLocks noGrp="1"/>
          </p:cNvSpPr>
          <p:nvPr>
            <p:ph idx="1"/>
          </p:nvPr>
        </p:nvSpPr>
        <p:spPr>
          <a:xfrm>
            <a:off x="382588" y="1414464"/>
            <a:ext cx="8380412" cy="4864922"/>
          </a:xfrm>
        </p:spPr>
        <p:txBody>
          <a:bodyPr/>
          <a:lstStyle/>
          <a:p>
            <a:r>
              <a:rPr lang="en-US" sz="2400" dirty="0" smtClean="0"/>
              <a:t>Better Aspect Ratio Scaling</a:t>
            </a:r>
          </a:p>
          <a:p>
            <a:pPr lvl="1"/>
            <a:r>
              <a:rPr lang="en-US" sz="2000" dirty="0" smtClean="0"/>
              <a:t>New API for control panel applets</a:t>
            </a:r>
          </a:p>
          <a:p>
            <a:pPr lvl="1"/>
            <a:r>
              <a:rPr lang="en-US" sz="2000" dirty="0" smtClean="0"/>
              <a:t>Three modes of scaling</a:t>
            </a:r>
          </a:p>
          <a:p>
            <a:pPr lvl="2"/>
            <a:r>
              <a:rPr lang="en-US" sz="1800" dirty="0" smtClean="0"/>
              <a:t>Centered</a:t>
            </a:r>
          </a:p>
          <a:p>
            <a:pPr lvl="2"/>
            <a:r>
              <a:rPr lang="en-US" sz="1800" dirty="0" smtClean="0"/>
              <a:t>Stretched</a:t>
            </a:r>
          </a:p>
          <a:p>
            <a:pPr lvl="2"/>
            <a:r>
              <a:rPr lang="en-US" sz="1800" dirty="0" smtClean="0"/>
              <a:t>Aspect Ratio preserving Stretched</a:t>
            </a:r>
          </a:p>
          <a:p>
            <a:r>
              <a:rPr lang="en-US" sz="2400" dirty="0" smtClean="0"/>
              <a:t>Reliable “always present” monitor modes</a:t>
            </a:r>
          </a:p>
          <a:p>
            <a:pPr lvl="1"/>
            <a:r>
              <a:rPr lang="en-US" sz="2000" dirty="0" smtClean="0"/>
              <a:t>Most common modes needed when…</a:t>
            </a:r>
          </a:p>
          <a:p>
            <a:pPr lvl="2"/>
            <a:r>
              <a:rPr lang="en-US" sz="1800" dirty="0" smtClean="0"/>
              <a:t>…there is no EDID</a:t>
            </a:r>
          </a:p>
          <a:p>
            <a:pPr lvl="2"/>
            <a:r>
              <a:rPr lang="en-US" sz="1800" dirty="0" smtClean="0"/>
              <a:t>…there is a Switchbox connected</a:t>
            </a:r>
          </a:p>
          <a:p>
            <a:pPr lvl="1"/>
            <a:r>
              <a:rPr lang="en-US" sz="2000" dirty="0" smtClean="0"/>
              <a:t>OS asks driver for a set of modes</a:t>
            </a:r>
          </a:p>
          <a:p>
            <a:r>
              <a:rPr lang="en-US" sz="2400" dirty="0" smtClean="0"/>
              <a:t>Better synchronization with IHV applets</a:t>
            </a:r>
            <a:endParaRPr lang="en-US" sz="20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971800"/>
            <a:ext cx="8513961" cy="664797"/>
          </a:xfrm>
        </p:spPr>
        <p:txBody>
          <a:bodyPr/>
          <a:lstStyle/>
          <a:p>
            <a:pPr algn="ctr"/>
            <a:r>
              <a:rPr lang="en-US" dirty="0" smtClean="0"/>
              <a:t>Improved Diagnosability</a:t>
            </a:r>
            <a:endParaRPr lang="en-US" dirty="0"/>
          </a:p>
        </p:txBody>
      </p:sp>
      <p:pic>
        <p:nvPicPr>
          <p:cNvPr id="2050" name="Picture 2" descr="\\showsrus\images\Illustrations-Icons\Windows_Vista_Icons_ for_Marketing_use\AnnHelp.png"/>
          <p:cNvPicPr>
            <a:picLocks noChangeAspect="1" noChangeArrowheads="1"/>
          </p:cNvPicPr>
          <p:nvPr/>
        </p:nvPicPr>
        <p:blipFill>
          <a:blip r:embed="rId3" cstate="print"/>
          <a:srcRect/>
          <a:stretch>
            <a:fillRect/>
          </a:stretch>
        </p:blipFill>
        <p:spPr bwMode="auto">
          <a:xfrm>
            <a:off x="5603062" y="424933"/>
            <a:ext cx="850937" cy="850937"/>
          </a:xfrm>
          <a:prstGeom prst="rect">
            <a:avLst/>
          </a:prstGeom>
          <a:noFill/>
        </p:spPr>
      </p:pic>
      <p:pic>
        <p:nvPicPr>
          <p:cNvPr id="2051" name="Picture 3" descr="\\showsrus\images\Illustrations-Icons\Windows_Vista_Icons_ for_Marketing_use\Error.png"/>
          <p:cNvPicPr>
            <a:picLocks noChangeAspect="1" noChangeArrowheads="1"/>
          </p:cNvPicPr>
          <p:nvPr/>
        </p:nvPicPr>
        <p:blipFill>
          <a:blip r:embed="rId4"/>
          <a:srcRect/>
          <a:stretch>
            <a:fillRect/>
          </a:stretch>
        </p:blipFill>
        <p:spPr bwMode="auto">
          <a:xfrm>
            <a:off x="6539133" y="371991"/>
            <a:ext cx="893061" cy="893061"/>
          </a:xfrm>
          <a:prstGeom prst="rect">
            <a:avLst/>
          </a:prstGeom>
          <a:noFill/>
        </p:spPr>
      </p:pic>
      <p:pic>
        <p:nvPicPr>
          <p:cNvPr id="2052" name="Picture 4" descr="\\showsrus\images\Illustrations-Icons\Windows_Vista_Icons_ for_Marketing_use\Warning.png"/>
          <p:cNvPicPr>
            <a:picLocks noChangeAspect="1" noChangeArrowheads="1"/>
          </p:cNvPicPr>
          <p:nvPr/>
        </p:nvPicPr>
        <p:blipFill>
          <a:blip r:embed="rId5"/>
          <a:srcRect/>
          <a:stretch>
            <a:fillRect/>
          </a:stretch>
        </p:blipFill>
        <p:spPr bwMode="auto">
          <a:xfrm>
            <a:off x="7449362" y="451851"/>
            <a:ext cx="940178" cy="82406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Goals</a:t>
            </a:r>
            <a:endParaRPr lang="en-US" dirty="0"/>
          </a:p>
        </p:txBody>
      </p:sp>
      <p:sp>
        <p:nvSpPr>
          <p:cNvPr id="3" name="Content Placeholder 2"/>
          <p:cNvSpPr>
            <a:spLocks noGrp="1"/>
          </p:cNvSpPr>
          <p:nvPr>
            <p:ph idx="1"/>
          </p:nvPr>
        </p:nvSpPr>
        <p:spPr>
          <a:xfrm>
            <a:off x="382588" y="1414464"/>
            <a:ext cx="8380412" cy="7471276"/>
          </a:xfrm>
        </p:spPr>
        <p:txBody>
          <a:bodyPr/>
          <a:lstStyle/>
          <a:p>
            <a:r>
              <a:rPr lang="en-US" dirty="0" smtClean="0"/>
              <a:t>Enumerate Display Driver Interface </a:t>
            </a:r>
            <a:br>
              <a:rPr lang="en-US" dirty="0" smtClean="0"/>
            </a:br>
            <a:r>
              <a:rPr lang="en-US" dirty="0" smtClean="0"/>
              <a:t>(DDI) changes in Windows 7</a:t>
            </a:r>
          </a:p>
          <a:p>
            <a:r>
              <a:rPr lang="en-US" dirty="0" smtClean="0"/>
              <a:t>Explain the motivations</a:t>
            </a:r>
          </a:p>
          <a:p>
            <a:pPr lvl="1"/>
            <a:r>
              <a:rPr lang="en-US" dirty="0" smtClean="0"/>
              <a:t>Performance achievements</a:t>
            </a:r>
          </a:p>
          <a:p>
            <a:r>
              <a:rPr lang="en-US" dirty="0" smtClean="0"/>
              <a:t>Highlight the functionality</a:t>
            </a:r>
          </a:p>
          <a:p>
            <a:pPr lvl="1"/>
            <a:r>
              <a:rPr lang="en-US" dirty="0" smtClean="0"/>
              <a:t>Required capabilities</a:t>
            </a:r>
          </a:p>
          <a:p>
            <a:pPr lvl="1"/>
            <a:r>
              <a:rPr lang="en-US" dirty="0" smtClean="0"/>
              <a:t>Optional capabilities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Improved Diagnosability - TDRs</a:t>
            </a:r>
          </a:p>
        </p:txBody>
      </p:sp>
      <p:sp>
        <p:nvSpPr>
          <p:cNvPr id="18" name="Content Placeholder 17"/>
          <p:cNvSpPr>
            <a:spLocks noGrp="1"/>
          </p:cNvSpPr>
          <p:nvPr>
            <p:ph sz="half" idx="1"/>
          </p:nvPr>
        </p:nvSpPr>
        <p:spPr>
          <a:xfrm>
            <a:off x="4316808" y="1407005"/>
            <a:ext cx="4572000" cy="4763317"/>
          </a:xfrm>
        </p:spPr>
        <p:txBody>
          <a:bodyPr>
            <a:noAutofit/>
          </a:bodyPr>
          <a:lstStyle/>
          <a:p>
            <a:r>
              <a:rPr lang="en-US" sz="2000" dirty="0" smtClean="0"/>
              <a:t>Two categories of TDRs</a:t>
            </a:r>
          </a:p>
          <a:p>
            <a:pPr marL="574675" lvl="1" indent="-287338"/>
            <a:r>
              <a:rPr lang="en-US" sz="1800" dirty="0" smtClean="0"/>
              <a:t>Preemption TDRs</a:t>
            </a:r>
          </a:p>
          <a:p>
            <a:pPr marL="862013" lvl="2" indent="-287338"/>
            <a:r>
              <a:rPr lang="en-US" sz="1400" dirty="0" smtClean="0"/>
              <a:t>GPU is unable to complete a task </a:t>
            </a:r>
            <a:br>
              <a:rPr lang="en-US" sz="1400" dirty="0" smtClean="0"/>
            </a:br>
            <a:r>
              <a:rPr lang="en-US" sz="1400" dirty="0" smtClean="0"/>
              <a:t>within the sanctioned time</a:t>
            </a:r>
          </a:p>
          <a:p>
            <a:pPr marL="574675" lvl="1" indent="-287338"/>
            <a:r>
              <a:rPr lang="en-US" sz="1800" dirty="0" smtClean="0"/>
              <a:t>VSync TDRs</a:t>
            </a:r>
          </a:p>
          <a:p>
            <a:r>
              <a:rPr lang="en-US" sz="2000" dirty="0" smtClean="0"/>
              <a:t>Cause of VSync TDRs –</a:t>
            </a:r>
          </a:p>
          <a:p>
            <a:pPr marL="574675" lvl="1" indent="-287338"/>
            <a:r>
              <a:rPr lang="en-US" sz="1800" dirty="0" smtClean="0"/>
              <a:t>Issues related to the VSync Interrupt</a:t>
            </a:r>
          </a:p>
          <a:p>
            <a:pPr marL="574675" lvl="1" indent="-287338"/>
            <a:r>
              <a:rPr lang="en-US" sz="1800" dirty="0" smtClean="0"/>
              <a:t>Common scenarios – </a:t>
            </a:r>
          </a:p>
          <a:p>
            <a:pPr marL="862013" lvl="2" indent="-287338"/>
            <a:r>
              <a:rPr lang="en-US" sz="1400" dirty="0" smtClean="0"/>
              <a:t>Clone Mode, Multi-monitor</a:t>
            </a:r>
          </a:p>
          <a:p>
            <a:pPr marL="574675" lvl="1" indent="-287338"/>
            <a:r>
              <a:rPr lang="en-US" sz="1800" dirty="0" smtClean="0"/>
              <a:t>OS or WDDM driver bugs</a:t>
            </a:r>
          </a:p>
          <a:p>
            <a:pPr marL="574675" lvl="1" indent="-287338"/>
            <a:r>
              <a:rPr lang="en-US" sz="1800" dirty="0" smtClean="0"/>
              <a:t>Relatively easy to </a:t>
            </a:r>
            <a:br>
              <a:rPr lang="en-US" sz="1800" dirty="0" smtClean="0"/>
            </a:br>
            <a:r>
              <a:rPr lang="en-US" sz="1800" dirty="0" smtClean="0"/>
              <a:t>fix once found</a:t>
            </a:r>
          </a:p>
          <a:p>
            <a:r>
              <a:rPr lang="en-US" sz="2000" dirty="0" smtClean="0"/>
              <a:t>Hurdle - Lack of </a:t>
            </a:r>
            <a:r>
              <a:rPr lang="en-US" sz="2000" dirty="0" err="1" smtClean="0"/>
              <a:t>diagnosability</a:t>
            </a:r>
            <a:r>
              <a:rPr lang="en-US" sz="2000" dirty="0" smtClean="0"/>
              <a:t> data!</a:t>
            </a:r>
          </a:p>
        </p:txBody>
      </p:sp>
      <p:sp>
        <p:nvSpPr>
          <p:cNvPr id="4" name="TextBox 3"/>
          <p:cNvSpPr txBox="1"/>
          <p:nvPr/>
        </p:nvSpPr>
        <p:spPr>
          <a:xfrm>
            <a:off x="139991" y="4832475"/>
            <a:ext cx="3740890" cy="400110"/>
          </a:xfrm>
          <a:prstGeom prst="rect">
            <a:avLst/>
          </a:prstGeom>
          <a:noFill/>
        </p:spPr>
        <p:txBody>
          <a:bodyPr wrap="square" rtlCol="0">
            <a:spAutoFit/>
          </a:bodyPr>
          <a:lstStyle/>
          <a:p>
            <a:r>
              <a:rPr lang="en-US" sz="1000" dirty="0" smtClean="0"/>
              <a:t>Source:  Opt-in Customer data from Windows Error Reporting; data snapshot: September 2008</a:t>
            </a:r>
            <a:endParaRPr lang="en-US" sz="1000" dirty="0"/>
          </a:p>
        </p:txBody>
      </p:sp>
      <p:pic>
        <p:nvPicPr>
          <p:cNvPr id="2053" name="Picture 5"/>
          <p:cNvPicPr>
            <a:picLocks noChangeAspect="1" noChangeArrowheads="1"/>
          </p:cNvPicPr>
          <p:nvPr/>
        </p:nvPicPr>
        <p:blipFill>
          <a:blip r:embed="rId3"/>
          <a:srcRect/>
          <a:stretch>
            <a:fillRect/>
          </a:stretch>
        </p:blipFill>
        <p:spPr bwMode="auto">
          <a:xfrm>
            <a:off x="218418" y="1665062"/>
            <a:ext cx="3864485" cy="3152845"/>
          </a:xfrm>
          <a:prstGeom prst="rect">
            <a:avLst/>
          </a:prstGeom>
          <a:noFill/>
          <a:ln w="9525">
            <a:noFill/>
            <a:miter lim="800000"/>
            <a:headEnd/>
            <a:tailEnd/>
          </a:ln>
          <a:effectLst/>
        </p:spPr>
      </p:pic>
      <p:sp>
        <p:nvSpPr>
          <p:cNvPr id="16" name="TextBox 15"/>
          <p:cNvSpPr txBox="1"/>
          <p:nvPr/>
        </p:nvSpPr>
        <p:spPr>
          <a:xfrm>
            <a:off x="269358" y="1183758"/>
            <a:ext cx="3997842" cy="307777"/>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Trebuchet MS" pitchFamily="34" charset="0"/>
              </a:rPr>
              <a:t>TDR Data breakout per category</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Requirement</a:t>
            </a:r>
            <a:endParaRPr lang="en-US" dirty="0"/>
          </a:p>
        </p:txBody>
      </p:sp>
      <p:graphicFrame>
        <p:nvGraphicFramePr>
          <p:cNvPr id="4" name="Content Placeholder 3"/>
          <p:cNvGraphicFramePr>
            <a:graphicFrameLocks noGrp="1"/>
          </p:cNvGraphicFramePr>
          <p:nvPr>
            <p:ph idx="1"/>
          </p:nvPr>
        </p:nvGraphicFramePr>
        <p:xfrm>
          <a:off x="439522" y="1318912"/>
          <a:ext cx="8016850" cy="4495309"/>
        </p:xfrm>
        <a:graphic>
          <a:graphicData uri="http://schemas.openxmlformats.org/drawingml/2006/table">
            <a:tbl>
              <a:tblPr firstRow="1" bandRow="1">
                <a:tableStyleId>{306799F8-075E-4A3A-A7F6-7FBC6576F1A4}</a:tableStyleId>
              </a:tblPr>
              <a:tblGrid>
                <a:gridCol w="1518982"/>
                <a:gridCol w="6497868"/>
              </a:tblGrid>
              <a:tr h="298475">
                <a:tc>
                  <a:txBody>
                    <a:bodyPr/>
                    <a:lstStyle/>
                    <a:p>
                      <a:r>
                        <a:rPr lang="en-US" dirty="0" smtClean="0">
                          <a:effectLst>
                            <a:outerShdw blurRad="38100" dist="38100" dir="2700000" algn="tl">
                              <a:srgbClr val="000000">
                                <a:alpha val="43137"/>
                              </a:srgbClr>
                            </a:outerShdw>
                          </a:effectLst>
                        </a:rPr>
                        <a:t>Field</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dirty="0" smtClean="0">
                          <a:effectLst>
                            <a:outerShdw blurRad="38100" dist="38100" dir="2700000" algn="tl">
                              <a:srgbClr val="000000">
                                <a:alpha val="43137"/>
                              </a:srgbClr>
                            </a:outerShdw>
                          </a:effectLst>
                        </a:rPr>
                        <a:t>Description</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454819">
                <a:tc>
                  <a:txBody>
                    <a:bodyPr/>
                    <a:lstStyle/>
                    <a:p>
                      <a:r>
                        <a:rPr lang="en-US" dirty="0" err="1" smtClean="0">
                          <a:effectLst>
                            <a:outerShdw blurRad="38100" dist="38100" dir="2700000" algn="tl">
                              <a:srgbClr val="000000">
                                <a:alpha val="43137"/>
                              </a:srgbClr>
                            </a:outerShdw>
                          </a:effectLst>
                        </a:rPr>
                        <a:t>VidPnSourceId</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a:t>
                      </a:r>
                      <a:r>
                        <a:rPr lang="en-US" sz="1300" kern="1200" dirty="0" err="1" smtClean="0">
                          <a:effectLst>
                            <a:outerShdw blurRad="38100" dist="38100" dir="2700000" algn="tl">
                              <a:srgbClr val="000000">
                                <a:alpha val="43137"/>
                              </a:srgbClr>
                            </a:outerShdw>
                          </a:effectLst>
                        </a:rPr>
                        <a:t>VidPnSourceId</a:t>
                      </a:r>
                      <a:r>
                        <a:rPr lang="en-US" sz="1300" kern="1200" dirty="0" smtClean="0">
                          <a:effectLst>
                            <a:outerShdw blurRad="38100" dist="38100" dir="2700000" algn="tl">
                              <a:srgbClr val="000000">
                                <a:alpha val="43137"/>
                              </a:srgbClr>
                            </a:outerShdw>
                          </a:effectLst>
                        </a:rPr>
                        <a:t> where GPU scheduler detected timeout as flip queue does not make progress.</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639589">
                <a:tc>
                  <a:txBody>
                    <a:bodyPr/>
                    <a:lstStyle/>
                    <a:p>
                      <a:r>
                        <a:rPr lang="en-US" dirty="0" err="1" smtClean="0">
                          <a:effectLst>
                            <a:outerShdw blurRad="38100" dist="38100" dir="2700000" algn="tl">
                              <a:srgbClr val="000000">
                                <a:alpha val="43137"/>
                              </a:srgbClr>
                            </a:outerShdw>
                          </a:effectLst>
                        </a:rPr>
                        <a:t>VSyncState</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state of current  </a:t>
                      </a:r>
                      <a:r>
                        <a:rPr lang="en-US" sz="1300" kern="1200" dirty="0" err="1" smtClean="0">
                          <a:effectLst>
                            <a:outerShdw blurRad="38100" dist="38100" dir="2700000" algn="tl">
                              <a:srgbClr val="000000">
                                <a:alpha val="43137"/>
                              </a:srgbClr>
                            </a:outerShdw>
                          </a:effectLst>
                        </a:rPr>
                        <a:t>vsync</a:t>
                      </a:r>
                      <a:r>
                        <a:rPr lang="en-US" sz="1300" kern="1200" dirty="0" smtClean="0">
                          <a:effectLst>
                            <a:outerShdw blurRad="38100" dist="38100" dir="2700000" algn="tl">
                              <a:srgbClr val="000000">
                                <a:alpha val="43137"/>
                              </a:srgbClr>
                            </a:outerShdw>
                          </a:effectLst>
                        </a:rPr>
                        <a:t> on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 where timeout is detected. This must be 1 (VIDSCH_VSYNC_ENABLED). If this value is other than 1, then it indicates a bug in GPU scheduler itself, not IHV’s driver.</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298475">
                <a:tc>
                  <a:txBody>
                    <a:bodyPr/>
                    <a:lstStyle/>
                    <a:p>
                      <a:r>
                        <a:rPr lang="en-US" dirty="0" err="1" smtClean="0">
                          <a:effectLst>
                            <a:outerShdw blurRad="38100" dist="38100" dir="2700000" algn="tl">
                              <a:srgbClr val="000000">
                                <a:alpha val="43137"/>
                              </a:srgbClr>
                            </a:outerShdw>
                          </a:effectLst>
                        </a:rPr>
                        <a:t>ProcessName</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name of process who own the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298475">
                <a:tc>
                  <a:txBody>
                    <a:bodyPr/>
                    <a:lstStyle/>
                    <a:p>
                      <a:r>
                        <a:rPr lang="en-US" dirty="0" err="1" smtClean="0">
                          <a:effectLst>
                            <a:outerShdw blurRad="38100" dist="38100" dir="2700000" algn="tl">
                              <a:srgbClr val="000000">
                                <a:alpha val="43137"/>
                              </a:srgbClr>
                            </a:outerShdw>
                          </a:effectLst>
                        </a:rPr>
                        <a:t>FlipMode</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dirty="0" smtClean="0">
                          <a:effectLst>
                            <a:outerShdw blurRad="38100" dist="38100" dir="2700000" algn="tl">
                              <a:srgbClr val="000000">
                                <a:alpha val="43137"/>
                              </a:srgbClr>
                            </a:outerShdw>
                          </a:effectLst>
                        </a:rPr>
                        <a:t>The current flipping mode.</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454819">
                <a:tc>
                  <a:txBody>
                    <a:bodyPr/>
                    <a:lstStyle/>
                    <a:p>
                      <a:r>
                        <a:rPr lang="en-US" dirty="0" err="1" smtClean="0">
                          <a:effectLst>
                            <a:outerShdw blurRad="38100" dist="38100" dir="2700000" algn="tl">
                              <a:srgbClr val="000000">
                                <a:alpha val="43137"/>
                              </a:srgbClr>
                            </a:outerShdw>
                          </a:effectLst>
                        </a:rPr>
                        <a:t>FlipQueueEntry</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dump of each flip queue entry. This is striped and packed version of VIDSCH_FLIP_QUEUE_ENTRY.</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639589">
                <a:tc>
                  <a:txBody>
                    <a:bodyPr/>
                    <a:lstStyle/>
                    <a:p>
                      <a:r>
                        <a:rPr lang="en-US" dirty="0" err="1" smtClean="0">
                          <a:effectLst>
                            <a:outerShdw blurRad="38100" dist="38100" dir="2700000" algn="tl">
                              <a:srgbClr val="000000">
                                <a:alpha val="43137"/>
                              </a:srgbClr>
                            </a:outerShdw>
                          </a:effectLst>
                        </a:rPr>
                        <a:t>MonitorPowerState</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power state of the monitor, each bit represents each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 1 is for monitor ON, 0 for monitor OFF.  Least significant bit is for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 0 and up to 31.</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639589">
                <a:tc>
                  <a:txBody>
                    <a:bodyPr/>
                    <a:lstStyle/>
                    <a:p>
                      <a:r>
                        <a:rPr lang="en-US" dirty="0" err="1" smtClean="0">
                          <a:effectLst>
                            <a:outerShdw blurRad="38100" dist="38100" dir="2700000" algn="tl">
                              <a:srgbClr val="000000">
                                <a:alpha val="43137"/>
                              </a:srgbClr>
                            </a:outerShdw>
                          </a:effectLst>
                        </a:rPr>
                        <a:t>VidPnTargetList</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array contains matching id for </a:t>
                      </a:r>
                      <a:r>
                        <a:rPr lang="en-US" sz="1300" kern="1200" dirty="0" err="1" smtClean="0">
                          <a:effectLst>
                            <a:outerShdw blurRad="38100" dist="38100" dir="2700000" algn="tl">
                              <a:srgbClr val="000000">
                                <a:alpha val="43137"/>
                              </a:srgbClr>
                            </a:outerShdw>
                          </a:effectLst>
                        </a:rPr>
                        <a:t>VidPnTarget</a:t>
                      </a:r>
                      <a:r>
                        <a:rPr lang="en-US" sz="1300" kern="1200" dirty="0" smtClean="0">
                          <a:effectLst>
                            <a:outerShdw blurRad="38100" dist="38100" dir="2700000" algn="tl">
                              <a:srgbClr val="000000">
                                <a:alpha val="43137"/>
                              </a:srgbClr>
                            </a:outerShdw>
                          </a:effectLst>
                        </a:rPr>
                        <a:t> index with id of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 For example, </a:t>
                      </a:r>
                      <a:r>
                        <a:rPr lang="en-US" sz="1300" kern="1200" dirty="0" err="1" smtClean="0">
                          <a:effectLst>
                            <a:outerShdw blurRad="38100" dist="38100" dir="2700000" algn="tl">
                              <a:srgbClr val="000000">
                                <a:alpha val="43137"/>
                              </a:srgbClr>
                            </a:outerShdw>
                          </a:effectLst>
                        </a:rPr>
                        <a:t>VidPnTargetList</a:t>
                      </a:r>
                      <a:r>
                        <a:rPr lang="en-US" sz="1300" kern="1200" dirty="0" smtClean="0">
                          <a:effectLst>
                            <a:outerShdw blurRad="38100" dist="38100" dir="2700000" algn="tl">
                              <a:srgbClr val="000000">
                                <a:alpha val="43137"/>
                              </a:srgbClr>
                            </a:outerShdw>
                          </a:effectLst>
                        </a:rPr>
                        <a:t>[2] contains the id for </a:t>
                      </a:r>
                      <a:r>
                        <a:rPr lang="en-US" sz="1300" kern="1200" dirty="0" err="1" smtClean="0">
                          <a:effectLst>
                            <a:outerShdw blurRad="38100" dist="38100" dir="2700000" algn="tl">
                              <a:srgbClr val="000000">
                                <a:alpha val="43137"/>
                              </a:srgbClr>
                            </a:outerShdw>
                          </a:effectLst>
                        </a:rPr>
                        <a:t>VidPnTarget</a:t>
                      </a:r>
                      <a:r>
                        <a:rPr lang="en-US" sz="1300" kern="1200" dirty="0" smtClean="0">
                          <a:effectLst>
                            <a:outerShdw blurRad="38100" dist="38100" dir="2700000" algn="tl">
                              <a:srgbClr val="000000">
                                <a:alpha val="43137"/>
                              </a:srgbClr>
                            </a:outerShdw>
                          </a:effectLst>
                        </a:rPr>
                        <a:t> connected to </a:t>
                      </a:r>
                      <a:r>
                        <a:rPr lang="en-US" sz="1300" kern="1200" dirty="0" err="1" smtClean="0">
                          <a:effectLst>
                            <a:outerShdw blurRad="38100" dist="38100" dir="2700000" algn="tl">
                              <a:srgbClr val="000000">
                                <a:alpha val="43137"/>
                              </a:srgbClr>
                            </a:outerShdw>
                          </a:effectLst>
                        </a:rPr>
                        <a:t>VidPnSourceId</a:t>
                      </a:r>
                      <a:r>
                        <a:rPr lang="en-US" sz="1300" kern="1200" dirty="0" smtClean="0">
                          <a:effectLst>
                            <a:outerShdw blurRad="38100" dist="38100" dir="2700000" algn="tl">
                              <a:srgbClr val="000000">
                                <a:alpha val="43137"/>
                              </a:srgbClr>
                            </a:outerShdw>
                          </a:effectLst>
                        </a:rPr>
                        <a:t> 2.</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1671">
                <a:tc>
                  <a:txBody>
                    <a:bodyPr/>
                    <a:lstStyle/>
                    <a:p>
                      <a:r>
                        <a:rPr lang="en-US" dirty="0" err="1" smtClean="0">
                          <a:effectLst>
                            <a:outerShdw blurRad="38100" dist="38100" dir="2700000" algn="tl">
                              <a:srgbClr val="000000">
                                <a:alpha val="43137"/>
                              </a:srgbClr>
                            </a:outerShdw>
                          </a:effectLst>
                        </a:rPr>
                        <a:t>MaxSupportedVidPnSourceId</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300" kern="1200" dirty="0" smtClean="0">
                          <a:effectLst>
                            <a:outerShdw blurRad="38100" dist="38100" dir="2700000" algn="tl">
                              <a:srgbClr val="000000">
                                <a:alpha val="43137"/>
                              </a:srgbClr>
                            </a:outerShdw>
                          </a:effectLst>
                        </a:rPr>
                        <a:t>The number of </a:t>
                      </a:r>
                      <a:r>
                        <a:rPr lang="en-US" sz="1300" kern="1200" dirty="0" err="1" smtClean="0">
                          <a:effectLst>
                            <a:outerShdw blurRad="38100" dist="38100" dir="2700000" algn="tl">
                              <a:srgbClr val="000000">
                                <a:alpha val="43137"/>
                              </a:srgbClr>
                            </a:outerShdw>
                          </a:effectLst>
                        </a:rPr>
                        <a:t>VidPnSource</a:t>
                      </a:r>
                      <a:r>
                        <a:rPr lang="en-US" sz="1300" kern="1200" dirty="0" smtClean="0">
                          <a:effectLst>
                            <a:outerShdw blurRad="38100" dist="38100" dir="2700000" algn="tl">
                              <a:srgbClr val="000000">
                                <a:alpha val="43137"/>
                              </a:srgbClr>
                            </a:outerShdw>
                          </a:effectLst>
                        </a:rPr>
                        <a:t>(s) supported by the adapter.</a:t>
                      </a:r>
                      <a:endParaRPr lang="en-US"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FPO Optimizations</a:t>
            </a:r>
            <a:endParaRPr lang="en-US" dirty="0"/>
          </a:p>
        </p:txBody>
      </p:sp>
      <p:sp>
        <p:nvSpPr>
          <p:cNvPr id="3" name="Content Placeholder 2"/>
          <p:cNvSpPr>
            <a:spLocks noGrp="1"/>
          </p:cNvSpPr>
          <p:nvPr>
            <p:ph idx="1"/>
          </p:nvPr>
        </p:nvSpPr>
        <p:spPr>
          <a:xfrm>
            <a:off x="382588" y="1414464"/>
            <a:ext cx="8380412" cy="4490460"/>
          </a:xfrm>
        </p:spPr>
        <p:txBody>
          <a:bodyPr/>
          <a:lstStyle/>
          <a:p>
            <a:r>
              <a:rPr lang="en-US" sz="2800" dirty="0" smtClean="0"/>
              <a:t>FPO (Frame Pointer Omission) Optimization </a:t>
            </a:r>
            <a:br>
              <a:rPr lang="en-US" sz="2800" dirty="0" smtClean="0"/>
            </a:br>
            <a:r>
              <a:rPr lang="en-US" sz="2800" dirty="0" smtClean="0"/>
              <a:t>needs to be disabled</a:t>
            </a:r>
          </a:p>
          <a:p>
            <a:r>
              <a:rPr lang="en-US" sz="2800" dirty="0" smtClean="0"/>
              <a:t>Problem with FPO Optimization</a:t>
            </a:r>
          </a:p>
          <a:p>
            <a:pPr lvl="1"/>
            <a:r>
              <a:rPr lang="en-US" sz="2400" dirty="0" smtClean="0"/>
              <a:t>Very difficult or almost impossible to debug</a:t>
            </a:r>
          </a:p>
          <a:p>
            <a:pPr lvl="1"/>
            <a:r>
              <a:rPr lang="en-US" sz="2400" dirty="0" smtClean="0"/>
              <a:t>Example - Performance analysis</a:t>
            </a:r>
          </a:p>
          <a:p>
            <a:pPr lvl="1"/>
            <a:r>
              <a:rPr lang="en-US" sz="2400" dirty="0" smtClean="0"/>
              <a:t>Stack frames on key events lost</a:t>
            </a:r>
          </a:p>
          <a:p>
            <a:r>
              <a:rPr lang="en-US" sz="2800" dirty="0" smtClean="0"/>
              <a:t>Requirement</a:t>
            </a:r>
          </a:p>
          <a:p>
            <a:pPr lvl="1"/>
            <a:r>
              <a:rPr lang="en-US" sz="2400" dirty="0" smtClean="0"/>
              <a:t>WDDM v1.1 drivers be built with the FPO </a:t>
            </a:r>
            <a:br>
              <a:rPr lang="en-US" sz="2400" dirty="0" smtClean="0"/>
            </a:br>
            <a:r>
              <a:rPr lang="en-US" sz="2400" dirty="0" smtClean="0"/>
              <a:t>Optimization flag disabled</a:t>
            </a:r>
          </a:p>
          <a:p>
            <a:pPr lvl="2"/>
            <a:r>
              <a:rPr lang="en-US" sz="2000" dirty="0" smtClean="0"/>
              <a:t>Applicable only for the Kernel Mode driver</a:t>
            </a:r>
            <a:endParaRPr lang="en-US" sz="2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971800"/>
            <a:ext cx="8513961" cy="1994392"/>
          </a:xfrm>
        </p:spPr>
        <p:txBody>
          <a:bodyPr/>
          <a:lstStyle/>
          <a:p>
            <a:pPr algn="ctr"/>
            <a:r>
              <a:rPr lang="en-US" dirty="0" smtClean="0"/>
              <a:t>Video Playback Enhancements</a:t>
            </a:r>
            <a:br>
              <a:rPr lang="en-US" dirty="0" smtClean="0"/>
            </a:br>
            <a:r>
              <a:rPr smtClean="0"/>
              <a:t/>
            </a:r>
            <a:br>
              <a:rPr smtClean="0"/>
            </a:br>
            <a:endParaRPr lang="en-US" dirty="0"/>
          </a:p>
        </p:txBody>
      </p:sp>
      <p:pic>
        <p:nvPicPr>
          <p:cNvPr id="2050" name="Picture 2" descr="\\showsrus\images\Illustrations-Icons\Windows_Vista_Icons_ for_Marketing_use\Camcorder.png"/>
          <p:cNvPicPr>
            <a:picLocks noChangeAspect="1" noChangeArrowheads="1"/>
          </p:cNvPicPr>
          <p:nvPr/>
        </p:nvPicPr>
        <p:blipFill>
          <a:blip r:embed="rId3"/>
          <a:srcRect/>
          <a:stretch>
            <a:fillRect/>
          </a:stretch>
        </p:blipFill>
        <p:spPr bwMode="auto">
          <a:xfrm>
            <a:off x="5619750" y="409575"/>
            <a:ext cx="2438400"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Video Playback</a:t>
            </a:r>
            <a:endParaRPr lang="en-US" dirty="0"/>
          </a:p>
        </p:txBody>
      </p:sp>
      <p:sp>
        <p:nvSpPr>
          <p:cNvPr id="3" name="Rounded Rectangle 2"/>
          <p:cNvSpPr/>
          <p:nvPr/>
        </p:nvSpPr>
        <p:spPr bwMode="auto">
          <a:xfrm>
            <a:off x="1733126" y="956919"/>
            <a:ext cx="5188689" cy="10951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225425"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GPU Based Content Protection</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Enable MCE in windowed mode with Aero (DWM) On</a:t>
            </a:r>
          </a:p>
          <a:p>
            <a:pPr marL="225425"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Standardized AES 128 bit Encryption</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APIs for Encryption between CPU and GPU</a:t>
            </a:r>
          </a:p>
        </p:txBody>
      </p:sp>
      <p:sp>
        <p:nvSpPr>
          <p:cNvPr id="5" name="Rounded Rectangle 4"/>
          <p:cNvSpPr/>
          <p:nvPr/>
        </p:nvSpPr>
        <p:spPr bwMode="auto">
          <a:xfrm>
            <a:off x="2204502" y="2395862"/>
            <a:ext cx="5188689" cy="10951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225425"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DXVA-HD</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Unified Interface for HD Video Playback</a:t>
            </a:r>
          </a:p>
        </p:txBody>
      </p:sp>
      <p:sp>
        <p:nvSpPr>
          <p:cNvPr id="6" name="Rounded Rectangle 5"/>
          <p:cNvSpPr/>
          <p:nvPr/>
        </p:nvSpPr>
        <p:spPr bwMode="auto">
          <a:xfrm>
            <a:off x="2608541" y="3756835"/>
            <a:ext cx="5188689" cy="10951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225425"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Overlay DDI</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Improved Performance</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Enables ISV players with AERO (DWM) On</a:t>
            </a:r>
          </a:p>
        </p:txBody>
      </p:sp>
      <p:sp>
        <p:nvSpPr>
          <p:cNvPr id="7" name="Rounded Rectangle 6"/>
          <p:cNvSpPr/>
          <p:nvPr/>
        </p:nvSpPr>
        <p:spPr bwMode="auto">
          <a:xfrm>
            <a:off x="3087005" y="5117800"/>
            <a:ext cx="5188689" cy="10951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225425"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OPM DDI</a:t>
            </a:r>
          </a:p>
          <a:p>
            <a:pPr marL="225425" lvl="1" indent="-225425" defTabSz="912777" fontAlgn="base">
              <a:lnSpc>
                <a:spcPct val="90000"/>
              </a:lnSpc>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Usable outside Media Foundation</a:t>
            </a:r>
          </a:p>
          <a:p>
            <a:pPr marL="225425" lvl="1" indent="-225425" defTabSz="912777" fontAlgn="base">
              <a:lnSpc>
                <a:spcPct val="90000"/>
              </a:lnSpc>
              <a:spcAft>
                <a:spcPct val="0"/>
              </a:spcAft>
              <a:buClr>
                <a:schemeClr val="tx2"/>
              </a:buClr>
              <a:buSzPct val="95000"/>
            </a:pP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871870" y="2388770"/>
            <a:ext cx="1311350" cy="1095153"/>
          </a:xfrm>
          <a:prstGeom prst="roundRect">
            <a:avLst/>
          </a:prstGeom>
          <a:ln>
            <a:headEnd type="none" w="med" len="med"/>
            <a:tailEnd type="none" w="med" len="med"/>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Video</a:t>
            </a:r>
          </a:p>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Processing</a:t>
            </a:r>
          </a:p>
        </p:txBody>
      </p:sp>
      <p:sp>
        <p:nvSpPr>
          <p:cNvPr id="15" name="Rounded Rectangle 14"/>
          <p:cNvSpPr/>
          <p:nvPr/>
        </p:nvSpPr>
        <p:spPr bwMode="auto">
          <a:xfrm>
            <a:off x="396949" y="946286"/>
            <a:ext cx="1311350" cy="1095153"/>
          </a:xfrm>
          <a:prstGeom prst="roundRect">
            <a:avLst/>
          </a:prstGeom>
          <a:ln>
            <a:headEnd type="none" w="med" len="med"/>
            <a:tailEnd type="none" w="med" len="med"/>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Decode</a:t>
            </a:r>
          </a:p>
        </p:txBody>
      </p:sp>
      <p:sp>
        <p:nvSpPr>
          <p:cNvPr id="16" name="Rounded Rectangle 15"/>
          <p:cNvSpPr/>
          <p:nvPr/>
        </p:nvSpPr>
        <p:spPr bwMode="auto">
          <a:xfrm>
            <a:off x="1268819" y="3753282"/>
            <a:ext cx="1311350" cy="1095153"/>
          </a:xfrm>
          <a:prstGeom prst="roundRect">
            <a:avLst/>
          </a:prstGeom>
          <a:ln>
            <a:headEnd type="none" w="med" len="med"/>
            <a:tailEnd type="none" w="med" len="med"/>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Presentation</a:t>
            </a:r>
          </a:p>
        </p:txBody>
      </p:sp>
      <p:sp>
        <p:nvSpPr>
          <p:cNvPr id="17" name="Rounded Rectangle 16"/>
          <p:cNvSpPr/>
          <p:nvPr/>
        </p:nvSpPr>
        <p:spPr bwMode="auto">
          <a:xfrm>
            <a:off x="1757916" y="5114250"/>
            <a:ext cx="1311350" cy="1095153"/>
          </a:xfrm>
          <a:prstGeom prst="roundRect">
            <a:avLst/>
          </a:prstGeom>
          <a:ln>
            <a:headEnd type="none" w="med" len="med"/>
            <a:tailEnd type="none" w="med" len="med"/>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Output</a:t>
            </a:r>
          </a:p>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Protection</a:t>
            </a:r>
          </a:p>
        </p:txBody>
      </p:sp>
      <p:sp>
        <p:nvSpPr>
          <p:cNvPr id="18" name="Down Arrow 17"/>
          <p:cNvSpPr/>
          <p:nvPr/>
        </p:nvSpPr>
        <p:spPr bwMode="auto">
          <a:xfrm>
            <a:off x="1151882" y="1917402"/>
            <a:ext cx="648586" cy="637953"/>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Down Arrow 18"/>
          <p:cNvSpPr/>
          <p:nvPr/>
        </p:nvSpPr>
        <p:spPr bwMode="auto">
          <a:xfrm>
            <a:off x="1609082" y="3352797"/>
            <a:ext cx="648586" cy="637953"/>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Down Arrow 19"/>
          <p:cNvSpPr/>
          <p:nvPr/>
        </p:nvSpPr>
        <p:spPr bwMode="auto">
          <a:xfrm>
            <a:off x="2023751" y="4713764"/>
            <a:ext cx="648586" cy="637953"/>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5"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heckerboard(across)">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heckerboard(across)">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heckerboard(across)">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heckerboard(across)">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4" grpId="0" animBg="1"/>
      <p:bldP spid="15" grpId="0" animBg="1"/>
      <p:bldP spid="16" grpId="0" animBg="1"/>
      <p:bldP spid="17"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588" y="228600"/>
            <a:ext cx="8380412" cy="1163395"/>
          </a:xfrm>
        </p:spPr>
        <p:txBody>
          <a:bodyPr/>
          <a:lstStyle/>
          <a:p>
            <a:r>
              <a:rPr lang="en-US" dirty="0" smtClean="0"/>
              <a:t>Multi-Adapter Configurations</a:t>
            </a:r>
            <a:br>
              <a:rPr lang="en-US" dirty="0" smtClean="0"/>
            </a:br>
            <a:r>
              <a:rPr lang="en-US" sz="3600" dirty="0" smtClean="0">
                <a:solidFill>
                  <a:schemeClr val="accent1"/>
                </a:solidFill>
              </a:rPr>
              <a:t>Definitions</a:t>
            </a:r>
            <a:endParaRPr lang="en-US" dirty="0">
              <a:solidFill>
                <a:schemeClr val="accent1"/>
              </a:solidFill>
            </a:endParaRPr>
          </a:p>
        </p:txBody>
      </p:sp>
      <p:sp>
        <p:nvSpPr>
          <p:cNvPr id="4" name="Content Placeholder 3"/>
          <p:cNvSpPr>
            <a:spLocks noGrp="1"/>
          </p:cNvSpPr>
          <p:nvPr>
            <p:ph idx="1"/>
          </p:nvPr>
        </p:nvSpPr>
        <p:spPr>
          <a:xfrm>
            <a:off x="382588" y="1890251"/>
            <a:ext cx="8380412" cy="4243726"/>
          </a:xfrm>
        </p:spPr>
        <p:txBody>
          <a:bodyPr/>
          <a:lstStyle/>
          <a:p>
            <a:r>
              <a:rPr lang="en-US" sz="2800" dirty="0" smtClean="0"/>
              <a:t>Homogeneous Multi-Adapter</a:t>
            </a:r>
          </a:p>
          <a:p>
            <a:pPr lvl="1"/>
            <a:r>
              <a:rPr lang="en-US" sz="2400" dirty="0" smtClean="0"/>
              <a:t>Two or more graphics adapters</a:t>
            </a:r>
          </a:p>
          <a:p>
            <a:pPr lvl="1"/>
            <a:r>
              <a:rPr lang="en-US" sz="2400" dirty="0" smtClean="0"/>
              <a:t>All adapters use the same display driver</a:t>
            </a:r>
          </a:p>
          <a:p>
            <a:pPr lvl="1"/>
            <a:r>
              <a:rPr lang="en-US" sz="2400" dirty="0" smtClean="0"/>
              <a:t>E.g. two adapters from the same IHV</a:t>
            </a:r>
          </a:p>
          <a:p>
            <a:r>
              <a:rPr lang="en-US" sz="2800" dirty="0" smtClean="0"/>
              <a:t>Heterogeneous Multi-Adapter</a:t>
            </a:r>
          </a:p>
          <a:p>
            <a:pPr lvl="1"/>
            <a:r>
              <a:rPr lang="en-US" sz="2400" dirty="0" smtClean="0"/>
              <a:t>Two or more graphics adapters</a:t>
            </a:r>
          </a:p>
          <a:p>
            <a:pPr lvl="1"/>
            <a:r>
              <a:rPr lang="en-US" sz="2400" dirty="0" smtClean="0"/>
              <a:t>Each adapter uses a different display driver</a:t>
            </a:r>
          </a:p>
          <a:p>
            <a:pPr lvl="1"/>
            <a:r>
              <a:rPr lang="en-US" sz="2400" dirty="0" smtClean="0"/>
              <a:t>E.g. each adapter is from a different IHV</a:t>
            </a:r>
          </a:p>
          <a:p>
            <a:pPr lvl="1"/>
            <a:endParaRPr lang="en-US" sz="24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fr-FR" sz="4000" dirty="0" smtClean="0"/>
              <a:t>Multi-Adapter Scenario</a:t>
            </a:r>
            <a:br>
              <a:rPr lang="fr-FR" sz="4000" dirty="0" smtClean="0"/>
            </a:br>
            <a:r>
              <a:rPr lang="fr-FR" sz="2800" dirty="0" err="1" smtClean="0">
                <a:solidFill>
                  <a:schemeClr val="accent1"/>
                </a:solidFill>
              </a:rPr>
              <a:t>Heterogeneous</a:t>
            </a:r>
            <a:r>
              <a:rPr lang="fr-FR" sz="2800" dirty="0" smtClean="0">
                <a:solidFill>
                  <a:schemeClr val="accent1"/>
                </a:solidFill>
              </a:rPr>
              <a:t> </a:t>
            </a:r>
            <a:r>
              <a:rPr lang="fr-FR" sz="2800" dirty="0" err="1" smtClean="0">
                <a:solidFill>
                  <a:schemeClr val="accent1"/>
                </a:solidFill>
              </a:rPr>
              <a:t>Graphics</a:t>
            </a:r>
            <a:r>
              <a:rPr lang="fr-FR" sz="2800" dirty="0" smtClean="0">
                <a:solidFill>
                  <a:schemeClr val="accent1"/>
                </a:solidFill>
              </a:rPr>
              <a:t> </a:t>
            </a:r>
            <a:r>
              <a:rPr lang="fr-FR" sz="2800" dirty="0" err="1" smtClean="0">
                <a:solidFill>
                  <a:schemeClr val="accent1"/>
                </a:solidFill>
              </a:rPr>
              <a:t>Adapters</a:t>
            </a:r>
            <a:endParaRPr lang="fr-FR" sz="2800" dirty="0">
              <a:solidFill>
                <a:schemeClr val="accent1"/>
              </a:solidFill>
            </a:endParaRPr>
          </a:p>
        </p:txBody>
      </p:sp>
      <p:sp>
        <p:nvSpPr>
          <p:cNvPr id="21" name="Content Placeholder 20"/>
          <p:cNvSpPr>
            <a:spLocks noGrp="1"/>
          </p:cNvSpPr>
          <p:nvPr>
            <p:ph sz="half" idx="1"/>
          </p:nvPr>
        </p:nvSpPr>
        <p:spPr>
          <a:xfrm>
            <a:off x="956506" y="1403566"/>
            <a:ext cx="3062606" cy="318549"/>
          </a:xfrm>
        </p:spPr>
        <p:txBody>
          <a:bodyPr/>
          <a:lstStyle/>
          <a:p>
            <a:pPr>
              <a:buNone/>
            </a:pPr>
            <a:r>
              <a:rPr lang="en-US" dirty="0" smtClean="0"/>
              <a:t>Windows Vista </a:t>
            </a:r>
            <a:endParaRPr lang="en-US" dirty="0"/>
          </a:p>
        </p:txBody>
      </p:sp>
      <p:sp>
        <p:nvSpPr>
          <p:cNvPr id="22" name="Content Placeholder 21"/>
          <p:cNvSpPr>
            <a:spLocks noGrp="1"/>
          </p:cNvSpPr>
          <p:nvPr>
            <p:ph sz="half" idx="2"/>
          </p:nvPr>
        </p:nvSpPr>
        <p:spPr>
          <a:xfrm>
            <a:off x="5688167" y="1403566"/>
            <a:ext cx="2318173" cy="318549"/>
          </a:xfrm>
        </p:spPr>
        <p:txBody>
          <a:bodyPr/>
          <a:lstStyle/>
          <a:p>
            <a:pPr>
              <a:buNone/>
            </a:pPr>
            <a:r>
              <a:rPr lang="en-US" dirty="0" smtClean="0"/>
              <a:t>Windows 7</a:t>
            </a:r>
            <a:endParaRPr lang="en-US" dirty="0"/>
          </a:p>
        </p:txBody>
      </p:sp>
      <p:pic>
        <p:nvPicPr>
          <p:cNvPr id="5122" name="Picture 2" descr="\\showsrus\images\Illustrations-Icons\Windows_Vista_Icons_ for_Marketing_use\PCIcard.png"/>
          <p:cNvPicPr>
            <a:picLocks noChangeAspect="1" noChangeArrowheads="1"/>
          </p:cNvPicPr>
          <p:nvPr/>
        </p:nvPicPr>
        <p:blipFill>
          <a:blip r:embed="rId3"/>
          <a:srcRect/>
          <a:stretch>
            <a:fillRect/>
          </a:stretch>
        </p:blipFill>
        <p:spPr bwMode="auto">
          <a:xfrm>
            <a:off x="422250" y="3868267"/>
            <a:ext cx="1408871" cy="1164591"/>
          </a:xfrm>
          <a:prstGeom prst="rect">
            <a:avLst/>
          </a:prstGeom>
          <a:noFill/>
        </p:spPr>
      </p:pic>
      <p:pic>
        <p:nvPicPr>
          <p:cNvPr id="23" name="Picture 2" descr="\\showsrus\images\Illustrations-Icons\Windows_Vista_Icons_ for_Marketing_use\PCIcard.png"/>
          <p:cNvPicPr>
            <a:picLocks noChangeAspect="1" noChangeArrowheads="1"/>
          </p:cNvPicPr>
          <p:nvPr/>
        </p:nvPicPr>
        <p:blipFill>
          <a:blip r:embed="rId3"/>
          <a:srcRect/>
          <a:stretch>
            <a:fillRect/>
          </a:stretch>
        </p:blipFill>
        <p:spPr bwMode="auto">
          <a:xfrm flipH="1">
            <a:off x="2132787" y="3874363"/>
            <a:ext cx="1408871" cy="1164591"/>
          </a:xfrm>
          <a:prstGeom prst="rect">
            <a:avLst/>
          </a:prstGeom>
          <a:noFill/>
        </p:spPr>
      </p:pic>
      <p:pic>
        <p:nvPicPr>
          <p:cNvPr id="24" name="Picture 2" descr="\\showsrus\images\Illustrations-Icons\Windows_Vista_Icons_ for_Marketing_use\PCIcard.png"/>
          <p:cNvPicPr>
            <a:picLocks noChangeAspect="1" noChangeArrowheads="1"/>
          </p:cNvPicPr>
          <p:nvPr/>
        </p:nvPicPr>
        <p:blipFill>
          <a:blip r:embed="rId3"/>
          <a:srcRect/>
          <a:stretch>
            <a:fillRect/>
          </a:stretch>
        </p:blipFill>
        <p:spPr bwMode="auto">
          <a:xfrm>
            <a:off x="4993031" y="3874368"/>
            <a:ext cx="1408871" cy="1164591"/>
          </a:xfrm>
          <a:prstGeom prst="rect">
            <a:avLst/>
          </a:prstGeom>
          <a:noFill/>
        </p:spPr>
      </p:pic>
      <p:pic>
        <p:nvPicPr>
          <p:cNvPr id="5123" name="Picture 3" descr="\\showsrus\images\Illustrations-Icons\Windows_Vista_Icons_ for_Marketing_use\TV.png"/>
          <p:cNvPicPr>
            <a:picLocks noChangeAspect="1" noChangeArrowheads="1"/>
          </p:cNvPicPr>
          <p:nvPr/>
        </p:nvPicPr>
        <p:blipFill>
          <a:blip r:embed="rId4"/>
          <a:srcRect/>
          <a:stretch>
            <a:fillRect/>
          </a:stretch>
        </p:blipFill>
        <p:spPr bwMode="auto">
          <a:xfrm>
            <a:off x="2161093" y="1726297"/>
            <a:ext cx="1715110" cy="1258669"/>
          </a:xfrm>
          <a:prstGeom prst="rect">
            <a:avLst/>
          </a:prstGeom>
          <a:noFill/>
        </p:spPr>
      </p:pic>
      <p:pic>
        <p:nvPicPr>
          <p:cNvPr id="5124" name="Picture 4" descr="\\showsrus\images\Illustrations-Icons\Windows_Vista_Icons_ for_Marketing_use\VPN.png"/>
          <p:cNvPicPr>
            <a:picLocks noChangeAspect="1" noChangeArrowheads="1"/>
          </p:cNvPicPr>
          <p:nvPr/>
        </p:nvPicPr>
        <p:blipFill>
          <a:blip r:embed="rId5"/>
          <a:srcRect/>
          <a:stretch>
            <a:fillRect/>
          </a:stretch>
        </p:blipFill>
        <p:spPr bwMode="auto">
          <a:xfrm>
            <a:off x="1442162" y="4915822"/>
            <a:ext cx="1593647" cy="1245672"/>
          </a:xfrm>
          <a:prstGeom prst="rect">
            <a:avLst/>
          </a:prstGeom>
          <a:noFill/>
        </p:spPr>
      </p:pic>
      <p:pic>
        <p:nvPicPr>
          <p:cNvPr id="28" name="Picture 2" descr="\\showsrus\images\Illustrations-Icons\Windows_Vista_Icons_ for_Marketing_use\PCIcard.png"/>
          <p:cNvPicPr>
            <a:picLocks noChangeAspect="1" noChangeArrowheads="1"/>
          </p:cNvPicPr>
          <p:nvPr/>
        </p:nvPicPr>
        <p:blipFill>
          <a:blip r:embed="rId3"/>
          <a:srcRect/>
          <a:stretch>
            <a:fillRect/>
          </a:stretch>
        </p:blipFill>
        <p:spPr bwMode="auto">
          <a:xfrm flipH="1">
            <a:off x="6593840" y="3887779"/>
            <a:ext cx="1408871" cy="1164591"/>
          </a:xfrm>
          <a:prstGeom prst="rect">
            <a:avLst/>
          </a:prstGeom>
          <a:noFill/>
        </p:spPr>
      </p:pic>
      <p:pic>
        <p:nvPicPr>
          <p:cNvPr id="29" name="Picture 4" descr="\\showsrus\images\Illustrations-Icons\Windows_Vista_Icons_ for_Marketing_use\VPN.png"/>
          <p:cNvPicPr>
            <a:picLocks noChangeAspect="1" noChangeArrowheads="1"/>
          </p:cNvPicPr>
          <p:nvPr/>
        </p:nvPicPr>
        <p:blipFill>
          <a:blip r:embed="rId5"/>
          <a:srcRect/>
          <a:stretch>
            <a:fillRect/>
          </a:stretch>
        </p:blipFill>
        <p:spPr bwMode="auto">
          <a:xfrm>
            <a:off x="5837378" y="4914609"/>
            <a:ext cx="1593647" cy="1245672"/>
          </a:xfrm>
          <a:prstGeom prst="rect">
            <a:avLst/>
          </a:prstGeom>
          <a:noFill/>
        </p:spPr>
      </p:pic>
      <p:pic>
        <p:nvPicPr>
          <p:cNvPr id="5127" name="Picture 7" descr="\\showsrus\images\Illustrations-Icons\Windows_Vista_Icons_ for_Marketing_use\UpBlueArrow.png"/>
          <p:cNvPicPr>
            <a:picLocks noChangeAspect="1" noChangeArrowheads="1"/>
          </p:cNvPicPr>
          <p:nvPr/>
        </p:nvPicPr>
        <p:blipFill>
          <a:blip r:embed="rId6"/>
          <a:srcRect/>
          <a:stretch>
            <a:fillRect/>
          </a:stretch>
        </p:blipFill>
        <p:spPr bwMode="auto">
          <a:xfrm>
            <a:off x="5225567" y="2933395"/>
            <a:ext cx="655853" cy="972921"/>
          </a:xfrm>
          <a:prstGeom prst="rect">
            <a:avLst/>
          </a:prstGeom>
          <a:noFill/>
        </p:spPr>
      </p:pic>
      <p:pic>
        <p:nvPicPr>
          <p:cNvPr id="33" name="Picture 7" descr="\\showsrus\images\Illustrations-Icons\Windows_Vista_Icons_ for_Marketing_use\UpBlueArrow.png"/>
          <p:cNvPicPr>
            <a:picLocks noChangeAspect="1" noChangeArrowheads="1"/>
          </p:cNvPicPr>
          <p:nvPr/>
        </p:nvPicPr>
        <p:blipFill>
          <a:blip r:embed="rId6"/>
          <a:srcRect/>
          <a:stretch>
            <a:fillRect/>
          </a:stretch>
        </p:blipFill>
        <p:spPr bwMode="auto">
          <a:xfrm>
            <a:off x="7001941" y="2939491"/>
            <a:ext cx="655853" cy="972921"/>
          </a:xfrm>
          <a:prstGeom prst="rect">
            <a:avLst/>
          </a:prstGeom>
          <a:noFill/>
        </p:spPr>
      </p:pic>
      <p:pic>
        <p:nvPicPr>
          <p:cNvPr id="34" name="Picture 7" descr="\\showsrus\images\Illustrations-Icons\Windows_Vista_Icons_ for_Marketing_use\UpBlueArrow.png"/>
          <p:cNvPicPr>
            <a:picLocks noChangeAspect="1" noChangeArrowheads="1"/>
          </p:cNvPicPr>
          <p:nvPr/>
        </p:nvPicPr>
        <p:blipFill>
          <a:blip r:embed="rId6"/>
          <a:srcRect/>
          <a:stretch>
            <a:fillRect/>
          </a:stretch>
        </p:blipFill>
        <p:spPr bwMode="auto">
          <a:xfrm>
            <a:off x="2488463" y="2902915"/>
            <a:ext cx="655853" cy="972921"/>
          </a:xfrm>
          <a:prstGeom prst="rect">
            <a:avLst/>
          </a:prstGeom>
          <a:noFill/>
        </p:spPr>
      </p:pic>
      <p:pic>
        <p:nvPicPr>
          <p:cNvPr id="35" name="Picture 7" descr="\\showsrus\images\Illustrations-Icons\Windows_Vista_Icons_ for_Marketing_use\UpBlueArrow.png"/>
          <p:cNvPicPr>
            <a:picLocks noChangeAspect="1" noChangeArrowheads="1"/>
          </p:cNvPicPr>
          <p:nvPr/>
        </p:nvPicPr>
        <p:blipFill>
          <a:blip r:embed="rId6"/>
          <a:srcRect/>
          <a:stretch>
            <a:fillRect/>
          </a:stretch>
        </p:blipFill>
        <p:spPr bwMode="auto">
          <a:xfrm>
            <a:off x="710870" y="2924861"/>
            <a:ext cx="655853" cy="972921"/>
          </a:xfrm>
          <a:prstGeom prst="rect">
            <a:avLst/>
          </a:prstGeom>
          <a:noFill/>
        </p:spPr>
      </p:pic>
      <p:pic>
        <p:nvPicPr>
          <p:cNvPr id="36" name="Picture 6" descr="\\showsrus\images\Illustrations-Icons\Windows_Vista_Icons_ for_Marketing_use\Error.png"/>
          <p:cNvPicPr>
            <a:picLocks noChangeAspect="1" noChangeArrowheads="1"/>
          </p:cNvPicPr>
          <p:nvPr/>
        </p:nvPicPr>
        <p:blipFill>
          <a:blip r:embed="rId7" cstate="print"/>
          <a:srcRect/>
          <a:stretch>
            <a:fillRect/>
          </a:stretch>
        </p:blipFill>
        <p:spPr bwMode="auto">
          <a:xfrm>
            <a:off x="2588216" y="1966778"/>
            <a:ext cx="577368" cy="577368"/>
          </a:xfrm>
          <a:prstGeom prst="rect">
            <a:avLst/>
          </a:prstGeom>
          <a:noFill/>
        </p:spPr>
      </p:pic>
      <p:pic>
        <p:nvPicPr>
          <p:cNvPr id="15" name="Picture 3" descr="\\showsrus\images\Illustrations-Icons\Windows_Vista_Icons_ for_Marketing_use\TV.png"/>
          <p:cNvPicPr>
            <a:picLocks noChangeAspect="1" noChangeArrowheads="1"/>
          </p:cNvPicPr>
          <p:nvPr/>
        </p:nvPicPr>
        <p:blipFill>
          <a:blip r:embed="rId4"/>
          <a:srcRect/>
          <a:stretch>
            <a:fillRect/>
          </a:stretch>
        </p:blipFill>
        <p:spPr bwMode="auto">
          <a:xfrm flipH="1">
            <a:off x="4474802" y="1783695"/>
            <a:ext cx="1715110" cy="1258669"/>
          </a:xfrm>
          <a:prstGeom prst="rect">
            <a:avLst/>
          </a:prstGeom>
          <a:noFill/>
        </p:spPr>
      </p:pic>
      <p:pic>
        <p:nvPicPr>
          <p:cNvPr id="16" name="Picture 3" descr="\\showsrus\images\Illustrations-Icons\Windows_Vista_Icons_ for_Marketing_use\TV.png"/>
          <p:cNvPicPr>
            <a:picLocks noChangeAspect="1" noChangeArrowheads="1"/>
          </p:cNvPicPr>
          <p:nvPr/>
        </p:nvPicPr>
        <p:blipFill>
          <a:blip r:embed="rId4"/>
          <a:srcRect/>
          <a:stretch>
            <a:fillRect/>
          </a:stretch>
        </p:blipFill>
        <p:spPr bwMode="auto">
          <a:xfrm flipH="1">
            <a:off x="0" y="1722340"/>
            <a:ext cx="1715110" cy="1258669"/>
          </a:xfrm>
          <a:prstGeom prst="rect">
            <a:avLst/>
          </a:prstGeom>
          <a:noFill/>
        </p:spPr>
      </p:pic>
      <p:pic>
        <p:nvPicPr>
          <p:cNvPr id="17" name="Picture 3" descr="\\showsrus\images\Illustrations-Icons\Windows_Vista_Icons_ for_Marketing_use\TV.png"/>
          <p:cNvPicPr>
            <a:picLocks noChangeAspect="1" noChangeArrowheads="1"/>
          </p:cNvPicPr>
          <p:nvPr/>
        </p:nvPicPr>
        <p:blipFill>
          <a:blip r:embed="rId4"/>
          <a:srcRect/>
          <a:stretch>
            <a:fillRect/>
          </a:stretch>
        </p:blipFill>
        <p:spPr bwMode="auto">
          <a:xfrm>
            <a:off x="6671737" y="1783695"/>
            <a:ext cx="1715110" cy="1258669"/>
          </a:xfrm>
          <a:prstGeom prst="rect">
            <a:avLst/>
          </a:prstGeom>
          <a:noFill/>
        </p:spPr>
      </p:pic>
      <p:pic>
        <p:nvPicPr>
          <p:cNvPr id="3074" name="Picture 2" descr="\\showsrus\images\Illustrations-Icons\Windows_Vista_Icons_ for_Marketing_use\Complete.png"/>
          <p:cNvPicPr>
            <a:picLocks noChangeAspect="1" noChangeArrowheads="1"/>
          </p:cNvPicPr>
          <p:nvPr/>
        </p:nvPicPr>
        <p:blipFill>
          <a:blip r:embed="rId8" cstate="print"/>
          <a:srcRect/>
          <a:stretch>
            <a:fillRect/>
          </a:stretch>
        </p:blipFill>
        <p:spPr bwMode="auto">
          <a:xfrm>
            <a:off x="733425" y="2009775"/>
            <a:ext cx="561975" cy="561975"/>
          </a:xfrm>
          <a:prstGeom prst="rect">
            <a:avLst/>
          </a:prstGeom>
          <a:noFill/>
        </p:spPr>
      </p:pic>
      <p:pic>
        <p:nvPicPr>
          <p:cNvPr id="19" name="Picture 2" descr="\\showsrus\images\Illustrations-Icons\Windows_Vista_Icons_ for_Marketing_use\Complete.png"/>
          <p:cNvPicPr>
            <a:picLocks noChangeAspect="1" noChangeArrowheads="1"/>
          </p:cNvPicPr>
          <p:nvPr/>
        </p:nvPicPr>
        <p:blipFill>
          <a:blip r:embed="rId8" cstate="print"/>
          <a:srcRect/>
          <a:stretch>
            <a:fillRect/>
          </a:stretch>
        </p:blipFill>
        <p:spPr bwMode="auto">
          <a:xfrm>
            <a:off x="5238750" y="2076450"/>
            <a:ext cx="561975" cy="561975"/>
          </a:xfrm>
          <a:prstGeom prst="rect">
            <a:avLst/>
          </a:prstGeom>
          <a:noFill/>
        </p:spPr>
      </p:pic>
      <p:pic>
        <p:nvPicPr>
          <p:cNvPr id="20" name="Picture 2" descr="\\showsrus\images\Illustrations-Icons\Windows_Vista_Icons_ for_Marketing_use\Complete.png"/>
          <p:cNvPicPr>
            <a:picLocks noChangeAspect="1" noChangeArrowheads="1"/>
          </p:cNvPicPr>
          <p:nvPr/>
        </p:nvPicPr>
        <p:blipFill>
          <a:blip r:embed="rId8" cstate="print"/>
          <a:srcRect/>
          <a:stretch>
            <a:fillRect/>
          </a:stretch>
        </p:blipFill>
        <p:spPr bwMode="auto">
          <a:xfrm>
            <a:off x="7105650" y="2085975"/>
            <a:ext cx="561975" cy="561975"/>
          </a:xfrm>
          <a:prstGeom prst="rect">
            <a:avLst/>
          </a:prstGeom>
          <a:noFill/>
        </p:spPr>
      </p:pic>
      <p:sp>
        <p:nvSpPr>
          <p:cNvPr id="32" name="Rounded Rectangle 31"/>
          <p:cNvSpPr/>
          <p:nvPr/>
        </p:nvSpPr>
        <p:spPr bwMode="auto">
          <a:xfrm>
            <a:off x="2434864" y="3934034"/>
            <a:ext cx="637954" cy="276447"/>
          </a:xfrm>
          <a:prstGeom prst="roundRect">
            <a:avLst/>
          </a:prstGeom>
          <a:ln>
            <a:headEnd type="none" w="med" len="med"/>
            <a:tailEnd type="none" w="med" len="med"/>
          </a:ln>
          <a:scene3d>
            <a:camera prst="isometricOffAxis1Right"/>
            <a:lightRig rig="harsh" dir="t">
              <a:rot lat="6000000" lon="6000000" rev="0"/>
            </a:lightRig>
          </a:scene3d>
          <a:sp3d contourW="10000" prstMaterial="metal">
            <a:bevelT w="20000" h="9000" prst="softRound"/>
            <a:contourClr>
              <a:schemeClr val="dk1">
                <a:shade val="30000"/>
                <a:satMod val="200000"/>
              </a:schemeClr>
            </a:contourClr>
          </a:sp3d>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IHV B</a:t>
            </a:r>
          </a:p>
        </p:txBody>
      </p:sp>
      <p:sp>
        <p:nvSpPr>
          <p:cNvPr id="37" name="Rounded Rectangle 36"/>
          <p:cNvSpPr/>
          <p:nvPr/>
        </p:nvSpPr>
        <p:spPr bwMode="auto">
          <a:xfrm>
            <a:off x="6914731" y="3980108"/>
            <a:ext cx="637954" cy="276447"/>
          </a:xfrm>
          <a:prstGeom prst="roundRect">
            <a:avLst/>
          </a:prstGeom>
          <a:ln>
            <a:headEnd type="none" w="med" len="med"/>
            <a:tailEnd type="none" w="med" len="med"/>
          </a:ln>
          <a:scene3d>
            <a:camera prst="isometricOffAxis1Right"/>
            <a:lightRig rig="harsh" dir="t">
              <a:rot lat="6000000" lon="6000000" rev="0"/>
            </a:lightRig>
          </a:scene3d>
          <a:sp3d contourW="10000" prstMaterial="metal">
            <a:bevelT w="20000" h="9000" prst="softRound"/>
            <a:contourClr>
              <a:schemeClr val="dk1">
                <a:shade val="30000"/>
                <a:satMod val="200000"/>
              </a:schemeClr>
            </a:contourClr>
          </a:sp3d>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IHV B</a:t>
            </a:r>
          </a:p>
        </p:txBody>
      </p:sp>
      <p:sp>
        <p:nvSpPr>
          <p:cNvPr id="38" name="Rounded Rectangle 37"/>
          <p:cNvSpPr/>
          <p:nvPr/>
        </p:nvSpPr>
        <p:spPr bwMode="auto">
          <a:xfrm>
            <a:off x="917955" y="3980105"/>
            <a:ext cx="637954" cy="276447"/>
          </a:xfrm>
          <a:prstGeom prst="roundRect">
            <a:avLst/>
          </a:prstGeom>
          <a:ln>
            <a:headEnd type="none" w="med" len="med"/>
            <a:tailEnd type="none" w="med" len="med"/>
          </a:ln>
          <a:scene3d>
            <a:camera prst="isometricOffAxis2Left"/>
            <a:lightRig rig="harsh" dir="t">
              <a:rot lat="6000000" lon="6000000" rev="0"/>
            </a:lightRig>
          </a:scene3d>
          <a:sp3d contourW="10000" prstMaterial="metal">
            <a:bevelT w="20000" h="9000" prst="softRound"/>
            <a:contourClr>
              <a:schemeClr val="dk1">
                <a:shade val="30000"/>
                <a:satMod val="200000"/>
              </a:schemeClr>
            </a:contourClr>
          </a:sp3d>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IHV A</a:t>
            </a:r>
          </a:p>
        </p:txBody>
      </p:sp>
      <p:sp>
        <p:nvSpPr>
          <p:cNvPr id="39" name="Rounded Rectangle 38"/>
          <p:cNvSpPr/>
          <p:nvPr/>
        </p:nvSpPr>
        <p:spPr bwMode="auto">
          <a:xfrm>
            <a:off x="5461626" y="3951751"/>
            <a:ext cx="637954" cy="276447"/>
          </a:xfrm>
          <a:prstGeom prst="roundRect">
            <a:avLst/>
          </a:prstGeom>
          <a:ln>
            <a:headEnd type="none" w="med" len="med"/>
            <a:tailEnd type="none" w="med" len="med"/>
          </a:ln>
          <a:scene3d>
            <a:camera prst="isometricOffAxis2Left"/>
            <a:lightRig rig="harsh" dir="t">
              <a:rot lat="6000000" lon="6000000" rev="0"/>
            </a:lightRig>
          </a:scene3d>
          <a:sp3d contourW="10000" prstMaterial="metal">
            <a:bevelT w="20000" h="9000" prst="softRound"/>
            <a:contourClr>
              <a:schemeClr val="dk1">
                <a:shade val="30000"/>
                <a:satMod val="200000"/>
              </a:schemeClr>
            </a:contourClr>
          </a:sp3d>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IHV A</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Multi-Adapter Behaviour</a:t>
            </a:r>
            <a:br>
              <a:rPr lang="en-US" smtClean="0"/>
            </a:br>
            <a:endParaRPr lang="en-US" dirty="0"/>
          </a:p>
        </p:txBody>
      </p:sp>
      <p:sp>
        <p:nvSpPr>
          <p:cNvPr id="4" name="Content Placeholder 3"/>
          <p:cNvSpPr>
            <a:spLocks noGrp="1"/>
          </p:cNvSpPr>
          <p:nvPr>
            <p:ph idx="1"/>
          </p:nvPr>
        </p:nvSpPr>
        <p:spPr>
          <a:xfrm>
            <a:off x="382588" y="1414464"/>
            <a:ext cx="8380412" cy="3702039"/>
          </a:xfrm>
        </p:spPr>
        <p:txBody>
          <a:bodyPr/>
          <a:lstStyle/>
          <a:p>
            <a:r>
              <a:rPr lang="en-US" sz="2800" dirty="0" smtClean="0"/>
              <a:t>Could be homogeneous or heterogeneous</a:t>
            </a:r>
          </a:p>
          <a:p>
            <a:r>
              <a:rPr lang="en-US" sz="2800" dirty="0" smtClean="0"/>
              <a:t>No Memory Savings benefit</a:t>
            </a:r>
            <a:endParaRPr lang="en-US" sz="2400" dirty="0" smtClean="0"/>
          </a:p>
          <a:p>
            <a:pPr lvl="1">
              <a:buNone/>
            </a:pPr>
            <a:endParaRPr lang="en-US" sz="2400" dirty="0" smtClean="0"/>
          </a:p>
          <a:p>
            <a:r>
              <a:rPr lang="en-US" sz="2800" dirty="0" smtClean="0"/>
              <a:t>Driver Model</a:t>
            </a:r>
          </a:p>
          <a:p>
            <a:pPr lvl="1"/>
            <a:r>
              <a:rPr lang="en-US" sz="2400" dirty="0" smtClean="0"/>
              <a:t>All WDDM v1.1-capable</a:t>
            </a:r>
          </a:p>
          <a:p>
            <a:pPr lvl="2"/>
            <a:r>
              <a:rPr lang="en-US" sz="2000" dirty="0" smtClean="0"/>
              <a:t>DWM and D2D will use Direct3D10</a:t>
            </a:r>
          </a:p>
          <a:p>
            <a:pPr lvl="1"/>
            <a:r>
              <a:rPr lang="en-US" sz="2400" dirty="0" smtClean="0"/>
              <a:t>At least one WDDM v1-capable</a:t>
            </a:r>
          </a:p>
          <a:p>
            <a:pPr lvl="2"/>
            <a:r>
              <a:rPr lang="en-US" sz="2000" dirty="0" smtClean="0"/>
              <a:t>DWM and D2D will use 10Level9</a:t>
            </a:r>
            <a:endParaRPr lang="en-US" sz="24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Out XPDM</a:t>
            </a:r>
            <a:endParaRPr lang="en-US" dirty="0"/>
          </a:p>
        </p:txBody>
      </p:sp>
      <p:sp>
        <p:nvSpPr>
          <p:cNvPr id="3" name="Content Placeholder 2"/>
          <p:cNvSpPr>
            <a:spLocks noGrp="1"/>
          </p:cNvSpPr>
          <p:nvPr>
            <p:ph idx="1"/>
          </p:nvPr>
        </p:nvSpPr>
        <p:spPr>
          <a:xfrm>
            <a:off x="382588" y="1414464"/>
            <a:ext cx="8380412" cy="3945696"/>
          </a:xfrm>
        </p:spPr>
        <p:txBody>
          <a:bodyPr/>
          <a:lstStyle/>
          <a:p>
            <a:r>
              <a:rPr lang="en-US" sz="3200" dirty="0" smtClean="0"/>
              <a:t>XPDM will not get a Win7 client logo</a:t>
            </a:r>
          </a:p>
          <a:p>
            <a:r>
              <a:rPr lang="en-US" sz="3200" dirty="0" smtClean="0"/>
              <a:t>Win7 UMPCs can ship with WDDM v1</a:t>
            </a:r>
          </a:p>
          <a:p>
            <a:r>
              <a:rPr lang="en-US" sz="3200" dirty="0" smtClean="0"/>
              <a:t>XPDM allowed for Win7 Server logo</a:t>
            </a:r>
          </a:p>
          <a:p>
            <a:r>
              <a:rPr lang="en-US" sz="3200" dirty="0" smtClean="0"/>
              <a:t>XPDM allowed to install on Win7</a:t>
            </a:r>
          </a:p>
          <a:p>
            <a:pPr lvl="1"/>
            <a:r>
              <a:rPr lang="en-US" sz="2800" dirty="0" smtClean="0"/>
              <a:t>Signed drivers required for X64</a:t>
            </a:r>
          </a:p>
          <a:p>
            <a:pPr lvl="1"/>
            <a:r>
              <a:rPr lang="en-US" sz="2800" dirty="0" smtClean="0"/>
              <a:t>Signed for Windows Server 2008 or Vista</a:t>
            </a:r>
          </a:p>
          <a:p>
            <a:pPr lvl="1"/>
            <a:r>
              <a:rPr lang="en-US" sz="2800" dirty="0" smtClean="0"/>
              <a:t>Unsigned allowed only for x86</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 Logo Requirements</a:t>
            </a:r>
            <a:endParaRPr lang="en-US" dirty="0"/>
          </a:p>
        </p:txBody>
      </p:sp>
      <p:graphicFrame>
        <p:nvGraphicFramePr>
          <p:cNvPr id="4" name="Table 3"/>
          <p:cNvGraphicFramePr>
            <a:graphicFrameLocks noGrp="1"/>
          </p:cNvGraphicFramePr>
          <p:nvPr/>
        </p:nvGraphicFramePr>
        <p:xfrm>
          <a:off x="439386" y="1103974"/>
          <a:ext cx="8288979" cy="4945956"/>
        </p:xfrm>
        <a:graphic>
          <a:graphicData uri="http://schemas.openxmlformats.org/drawingml/2006/table">
            <a:tbl>
              <a:tblPr firstRow="1" bandRow="1">
                <a:solidFill>
                  <a:schemeClr val="accent3"/>
                </a:solidFill>
                <a:tableStyleId>{306799F8-075E-4A3A-A7F6-7FBC6576F1A4}</a:tableStyleId>
              </a:tblPr>
              <a:tblGrid>
                <a:gridCol w="3681352"/>
                <a:gridCol w="2600696"/>
                <a:gridCol w="2006931"/>
              </a:tblGrid>
              <a:tr h="518741">
                <a:tc>
                  <a:txBody>
                    <a:bodyPr/>
                    <a:lstStyle/>
                    <a:p>
                      <a:r>
                        <a:rPr lang="en-US" sz="1400" dirty="0" smtClean="0">
                          <a:effectLst>
                            <a:outerShdw blurRad="38100" dist="38100" dir="2700000" algn="tl">
                              <a:srgbClr val="000000">
                                <a:alpha val="43137"/>
                              </a:srgbClr>
                            </a:outerShdw>
                          </a:effectLst>
                        </a:rPr>
                        <a:t>Windows</a:t>
                      </a:r>
                      <a:r>
                        <a:rPr lang="en-US" sz="1400" baseline="0" dirty="0" smtClean="0">
                          <a:effectLst>
                            <a:outerShdw blurRad="38100" dist="38100" dir="2700000" algn="tl">
                              <a:srgbClr val="000000">
                                <a:alpha val="43137"/>
                              </a:srgbClr>
                            </a:outerShdw>
                          </a:effectLst>
                        </a:rPr>
                        <a:t> 7 </a:t>
                      </a:r>
                      <a:r>
                        <a:rPr lang="en-US" sz="1400" dirty="0" smtClean="0">
                          <a:effectLst>
                            <a:outerShdw blurRad="38100" dist="38100" dir="2700000" algn="tl">
                              <a:srgbClr val="000000">
                                <a:alpha val="43137"/>
                              </a:srgbClr>
                            </a:outerShdw>
                          </a:effectLst>
                        </a:rPr>
                        <a:t>Feature Name</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WDDM v1.1 Feature Requirement</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Mandatory/Optional</a:t>
                      </a:r>
                      <a:r>
                        <a:rPr lang="en-US" sz="1400" baseline="0" dirty="0" smtClean="0">
                          <a:effectLst>
                            <a:outerShdw blurRad="38100" dist="38100" dir="2700000" algn="tl">
                              <a:srgbClr val="000000">
                                <a:alpha val="43137"/>
                              </a:srgbClr>
                            </a:outerShdw>
                          </a:effectLst>
                        </a:rPr>
                        <a:t> Requirement </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363744">
                <a:tc>
                  <a:txBody>
                    <a:bodyPr/>
                    <a:lstStyle/>
                    <a:p>
                      <a:r>
                        <a:rPr lang="en-US" sz="1400" dirty="0" smtClean="0">
                          <a:effectLst>
                            <a:outerShdw blurRad="38100" dist="38100" dir="2700000" algn="tl">
                              <a:srgbClr val="000000">
                                <a:alpha val="43137"/>
                              </a:srgbClr>
                            </a:outerShdw>
                          </a:effectLst>
                        </a:rPr>
                        <a:t>System Memory  Savings for Aero</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GDI Hardware Acceleration</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8741">
                <a:tc>
                  <a:txBody>
                    <a:bodyPr/>
                    <a:lstStyle/>
                    <a:p>
                      <a:r>
                        <a:rPr lang="en-US" sz="1400" dirty="0" smtClean="0">
                          <a:effectLst>
                            <a:outerShdw blurRad="38100" dist="38100" dir="2700000" algn="tl">
                              <a:srgbClr val="000000">
                                <a:alpha val="43137"/>
                              </a:srgbClr>
                            </a:outerShdw>
                          </a:effectLst>
                        </a:rPr>
                        <a:t>High Performance Desktop running on Direct3D10</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BGRA support</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8741">
                <a:tc>
                  <a:txBody>
                    <a:bodyPr/>
                    <a:lstStyle/>
                    <a:p>
                      <a:r>
                        <a:rPr lang="en-US" sz="1400" dirty="0" smtClean="0">
                          <a:effectLst>
                            <a:outerShdw blurRad="38100" dist="38100" dir="2700000" algn="tl">
                              <a:srgbClr val="000000">
                                <a:alpha val="43137"/>
                              </a:srgbClr>
                            </a:outerShdw>
                          </a:effectLst>
                        </a:rPr>
                        <a:t>A</a:t>
                      </a:r>
                      <a:r>
                        <a:rPr lang="en-US" sz="1400" baseline="0" dirty="0" smtClean="0">
                          <a:effectLst>
                            <a:outerShdw blurRad="38100" dist="38100" dir="2700000" algn="tl">
                              <a:srgbClr val="000000">
                                <a:alpha val="43137"/>
                              </a:srgbClr>
                            </a:outerShdw>
                          </a:effectLst>
                        </a:rPr>
                        <a:t> Performance Direct2D API layered over Direct3D10</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000000">
                                <a:alpha val="43137"/>
                              </a:srgbClr>
                            </a:outerShdw>
                          </a:effectLst>
                        </a:rPr>
                        <a:t>BGRA support</a:t>
                      </a:r>
                    </a:p>
                    <a:p>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8741">
                <a:tc>
                  <a:txBody>
                    <a:bodyPr/>
                    <a:lstStyle/>
                    <a:p>
                      <a:r>
                        <a:rPr lang="en-US" sz="1400" dirty="0" smtClean="0">
                          <a:effectLst>
                            <a:outerShdw blurRad="38100" dist="38100" dir="2700000" algn="tl">
                              <a:srgbClr val="000000">
                                <a:alpha val="43137"/>
                              </a:srgbClr>
                            </a:outerShdw>
                          </a:effectLst>
                        </a:rPr>
                        <a:t>A better</a:t>
                      </a:r>
                      <a:r>
                        <a:rPr lang="en-US" sz="1400" baseline="0" dirty="0" smtClean="0">
                          <a:effectLst>
                            <a:outerShdw blurRad="38100" dist="38100" dir="2700000" algn="tl">
                              <a:srgbClr val="000000">
                                <a:alpha val="43137"/>
                              </a:srgbClr>
                            </a:outerShdw>
                          </a:effectLst>
                        </a:rPr>
                        <a:t> viewing experience on TVs and widescreen laptops</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CCD DDI</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8741">
                <a:tc>
                  <a:txBody>
                    <a:bodyPr/>
                    <a:lstStyle/>
                    <a:p>
                      <a:r>
                        <a:rPr lang="en-US" sz="1400" dirty="0" smtClean="0">
                          <a:effectLst>
                            <a:outerShdw blurRad="38100" dist="38100" dir="2700000" algn="tl">
                              <a:srgbClr val="000000">
                                <a:alpha val="43137"/>
                              </a:srgbClr>
                            </a:outerShdw>
                          </a:effectLst>
                        </a:rPr>
                        <a:t>Improved </a:t>
                      </a:r>
                      <a:r>
                        <a:rPr lang="en-US" sz="1400" dirty="0" err="1" smtClean="0">
                          <a:effectLst>
                            <a:outerShdw blurRad="38100" dist="38100" dir="2700000" algn="tl">
                              <a:srgbClr val="000000">
                                <a:alpha val="43137"/>
                              </a:srgbClr>
                            </a:outerShdw>
                          </a:effectLst>
                        </a:rPr>
                        <a:t>diagnosability</a:t>
                      </a:r>
                      <a:r>
                        <a:rPr lang="en-US" sz="1400" dirty="0" smtClean="0">
                          <a:effectLst>
                            <a:outerShdw blurRad="38100" dist="38100" dir="2700000" algn="tl">
                              <a:srgbClr val="000000">
                                <a:alpha val="43137"/>
                              </a:srgbClr>
                            </a:outerShdw>
                          </a:effectLst>
                        </a:rPr>
                        <a:t> of stability problems</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VSync Data Reporting</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518741">
                <a:tc>
                  <a:txBody>
                    <a:bodyPr/>
                    <a:lstStyle/>
                    <a:p>
                      <a:r>
                        <a:rPr lang="en-US" sz="1400" dirty="0" smtClean="0">
                          <a:effectLst>
                            <a:outerShdw blurRad="38100" dist="38100" dir="2700000" algn="tl">
                              <a:srgbClr val="000000">
                                <a:alpha val="43137"/>
                              </a:srgbClr>
                            </a:outerShdw>
                          </a:effectLst>
                        </a:rPr>
                        <a:t>Improved </a:t>
                      </a:r>
                      <a:r>
                        <a:rPr lang="en-US" sz="1400" dirty="0" err="1" smtClean="0">
                          <a:effectLst>
                            <a:outerShdw blurRad="38100" dist="38100" dir="2700000" algn="tl">
                              <a:srgbClr val="000000">
                                <a:alpha val="43137"/>
                              </a:srgbClr>
                            </a:outerShdw>
                          </a:effectLst>
                        </a:rPr>
                        <a:t>diagnosability</a:t>
                      </a:r>
                      <a:r>
                        <a:rPr lang="en-US" sz="1400" dirty="0" smtClean="0">
                          <a:effectLst>
                            <a:outerShdw blurRad="38100" dist="38100" dir="2700000" algn="tl">
                              <a:srgbClr val="000000">
                                <a:alpha val="43137"/>
                              </a:srgbClr>
                            </a:outerShdw>
                          </a:effectLst>
                        </a:rPr>
                        <a:t> of performance problems</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FPO Disable</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Mandatory</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734883">
                <a:tc>
                  <a:txBody>
                    <a:bodyPr/>
                    <a:lstStyle/>
                    <a:p>
                      <a:r>
                        <a:rPr lang="en-US" sz="1400" kern="1200" dirty="0" smtClean="0">
                          <a:effectLst>
                            <a:outerShdw blurRad="38100" dist="38100" dir="2700000" algn="tl">
                              <a:srgbClr val="000000">
                                <a:alpha val="43137"/>
                              </a:srgbClr>
                            </a:outerShdw>
                          </a:effectLst>
                        </a:rPr>
                        <a:t>Specifies method of encryption that should  be performed for premium content over the UAB </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Standardized AES 128 support</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Optional</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r h="734883">
                <a:tc>
                  <a:txBody>
                    <a:bodyPr/>
                    <a:lstStyle/>
                    <a:p>
                      <a:r>
                        <a:rPr lang="en-US" sz="1400" kern="1200" dirty="0" smtClean="0">
                          <a:effectLst>
                            <a:outerShdw blurRad="38100" dist="38100" dir="2700000" algn="tl">
                              <a:srgbClr val="000000">
                                <a:alpha val="43137"/>
                              </a:srgbClr>
                            </a:outerShdw>
                          </a:effectLst>
                        </a:rPr>
                        <a:t>Standardized mechanism for High-Definition composition through DXVA-HD</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DXVA-HD DDI</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c>
                  <a:txBody>
                    <a:bodyPr/>
                    <a:lstStyle/>
                    <a:p>
                      <a:r>
                        <a:rPr lang="en-US" sz="1400" dirty="0" smtClean="0">
                          <a:effectLst>
                            <a:outerShdw blurRad="38100" dist="38100" dir="2700000" algn="tl">
                              <a:srgbClr val="000000">
                                <a:alpha val="43137"/>
                              </a:srgbClr>
                            </a:outerShdw>
                          </a:effectLst>
                        </a:rPr>
                        <a:t>Optional</a:t>
                      </a:r>
                      <a:endParaRPr lang="en-US" sz="1400" dirty="0">
                        <a:effectLst>
                          <a:outerShdw blurRad="38100" dist="38100" dir="2700000" algn="tl">
                            <a:srgbClr val="000000">
                              <a:alpha val="43137"/>
                            </a:srgbClr>
                          </a:outerShdw>
                        </a:effectLst>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4699748"/>
          </a:xfrm>
        </p:spPr>
        <p:txBody>
          <a:bodyPr/>
          <a:lstStyle/>
          <a:p>
            <a:r>
              <a:rPr lang="en-US" sz="2800" dirty="0" smtClean="0"/>
              <a:t>Windows 7 Display Driver Support</a:t>
            </a:r>
          </a:p>
          <a:p>
            <a:r>
              <a:rPr lang="en-US" sz="2800" dirty="0" smtClean="0"/>
              <a:t>Functionality enabled by Windows 7 </a:t>
            </a:r>
            <a:br>
              <a:rPr lang="en-US" sz="2800" dirty="0" smtClean="0"/>
            </a:br>
            <a:r>
              <a:rPr lang="en-US" sz="2800" dirty="0" smtClean="0"/>
              <a:t>optimized drivers</a:t>
            </a:r>
          </a:p>
          <a:p>
            <a:pPr lvl="1"/>
            <a:r>
              <a:rPr lang="en-US" sz="2400" dirty="0" smtClean="0"/>
              <a:t>Performance Improvements</a:t>
            </a:r>
          </a:p>
          <a:p>
            <a:pPr lvl="1"/>
            <a:r>
              <a:rPr lang="en-US" sz="2400" dirty="0" smtClean="0"/>
              <a:t>Window Manager Improvements</a:t>
            </a:r>
          </a:p>
          <a:p>
            <a:pPr lvl="1"/>
            <a:r>
              <a:rPr lang="en-US" sz="2400" dirty="0" smtClean="0"/>
              <a:t>Direct2D API support</a:t>
            </a:r>
          </a:p>
          <a:p>
            <a:pPr lvl="1"/>
            <a:r>
              <a:rPr lang="en-US" sz="2400" dirty="0" smtClean="0"/>
              <a:t>Connecting &amp; Configuring Displays</a:t>
            </a:r>
          </a:p>
          <a:p>
            <a:pPr lvl="1"/>
            <a:r>
              <a:rPr lang="en-US" sz="2400" dirty="0" smtClean="0"/>
              <a:t>Improved </a:t>
            </a:r>
            <a:r>
              <a:rPr lang="en-US" sz="2400" dirty="0" err="1" smtClean="0"/>
              <a:t>Diagnosability</a:t>
            </a:r>
            <a:endParaRPr lang="en-US" sz="2400" dirty="0" smtClean="0"/>
          </a:p>
          <a:p>
            <a:pPr lvl="1"/>
            <a:r>
              <a:rPr lang="en-US" sz="2400" dirty="0" smtClean="0"/>
              <a:t>Video Improvements</a:t>
            </a:r>
          </a:p>
          <a:p>
            <a:r>
              <a:rPr lang="en-US" sz="2800" dirty="0" smtClean="0"/>
              <a:t>Logo Changes</a:t>
            </a:r>
            <a:endParaRPr lang="en-US" sz="28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179606"/>
          </a:xfrm>
        </p:spPr>
        <p:txBody>
          <a:bodyPr/>
          <a:lstStyle/>
          <a:p>
            <a:r>
              <a:rPr lang="en-US" sz="2800" dirty="0" smtClean="0"/>
              <a:t>Build systems with DirectX 10.x/11 GPUs</a:t>
            </a:r>
          </a:p>
          <a:p>
            <a:r>
              <a:rPr lang="en-US" sz="2800" dirty="0" smtClean="0"/>
              <a:t>Test with pre-release WDDM v1.1 drivers</a:t>
            </a:r>
          </a:p>
          <a:p>
            <a:r>
              <a:rPr lang="en-US" sz="2800" dirty="0" smtClean="0"/>
              <a:t>Test custom driver packages for mobiles</a:t>
            </a:r>
          </a:p>
          <a:p>
            <a:r>
              <a:rPr lang="en-US" sz="2800" dirty="0" smtClean="0"/>
              <a:t>Test DirectX games with WDDM v1.1 drivers</a:t>
            </a:r>
          </a:p>
          <a:p>
            <a:r>
              <a:rPr lang="en-US" sz="2800" dirty="0" smtClean="0"/>
              <a:t>Refer to Win7 proposed Logo requirements</a:t>
            </a:r>
          </a:p>
          <a:p>
            <a:r>
              <a:rPr lang="en-US" sz="2800" dirty="0" smtClean="0"/>
              <a:t>Test variety of hardware configurations</a:t>
            </a:r>
          </a:p>
          <a:p>
            <a:r>
              <a:rPr lang="en-US" sz="2800" dirty="0" smtClean="0"/>
              <a:t>Maintain complete 64-bit parity</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82390"/>
          </a:xfrm>
        </p:spPr>
        <p:txBody>
          <a:bodyPr/>
          <a:lstStyle/>
          <a:p>
            <a:pPr marL="169863" indent="-169863"/>
            <a:r>
              <a:rPr lang="en-US" sz="1200" dirty="0" smtClean="0"/>
              <a:t>See us at the DirectX booth in the Expo Hall</a:t>
            </a:r>
          </a:p>
          <a:p>
            <a:pPr marL="169863" indent="-169863"/>
            <a:r>
              <a:rPr lang="en-US" sz="1200" dirty="0" smtClean="0"/>
              <a:t>Web Resources</a:t>
            </a:r>
          </a:p>
          <a:p>
            <a:pPr marL="339725" lvl="1" indent="-169863"/>
            <a:r>
              <a:rPr lang="en-US" sz="1100" dirty="0" smtClean="0"/>
              <a:t>Whitepapers:  </a:t>
            </a:r>
            <a:r>
              <a:rPr lang="en-US" sz="1100" dirty="0" smtClean="0">
                <a:hlinkClick r:id="rId3"/>
              </a:rPr>
              <a:t>http://www.microsoft.com/whdc/display</a:t>
            </a:r>
            <a:r>
              <a:rPr lang="en-US" sz="1100" dirty="0" smtClean="0"/>
              <a:t> </a:t>
            </a:r>
          </a:p>
          <a:p>
            <a:pPr marL="339725" lvl="1" indent="-169863"/>
            <a:r>
              <a:rPr lang="en-US" sz="1100" dirty="0" smtClean="0"/>
              <a:t>Other Resources:  </a:t>
            </a:r>
            <a:r>
              <a:rPr lang="en-US" sz="1100" dirty="0" smtClean="0">
                <a:hlinkClick r:id="rId4"/>
              </a:rPr>
              <a:t>http://msdn.microsoft.com/directx</a:t>
            </a:r>
            <a:r>
              <a:rPr lang="en-US" sz="1100" dirty="0" smtClean="0"/>
              <a:t> </a:t>
            </a:r>
          </a:p>
          <a:p>
            <a:pPr marL="169863" indent="-169863"/>
            <a:r>
              <a:rPr lang="en-US" sz="1200" dirty="0" smtClean="0"/>
              <a:t>Related Sessions</a:t>
            </a:r>
          </a:p>
          <a:p>
            <a:pPr marL="339725" lvl="1" indent="-169863"/>
            <a:r>
              <a:rPr lang="en-US" sz="1100" dirty="0" smtClean="0"/>
              <a:t>GRA-T515:  DirectX – Core Graphics for Windows 7</a:t>
            </a:r>
          </a:p>
          <a:p>
            <a:pPr marL="339725" lvl="1" indent="-169863"/>
            <a:r>
              <a:rPr lang="en-US" sz="1100" dirty="0" smtClean="0"/>
              <a:t>GRA-T516:  DirectX11</a:t>
            </a:r>
          </a:p>
          <a:p>
            <a:pPr marL="339725" lvl="1" indent="-169863"/>
            <a:r>
              <a:rPr lang="en-US" sz="1100" dirty="0" smtClean="0"/>
              <a:t>GRA-T517:  GPU Compute</a:t>
            </a:r>
          </a:p>
          <a:p>
            <a:pPr marL="339725" lvl="1" indent="-169863"/>
            <a:r>
              <a:rPr lang="en-US" sz="1100" dirty="0" smtClean="0"/>
              <a:t>GRA-T584:  Working with the Windows 7 Graphics Architecture</a:t>
            </a:r>
          </a:p>
          <a:p>
            <a:pPr marL="339725" lvl="1" indent="-169863"/>
            <a:r>
              <a:rPr lang="en-US" sz="1100" dirty="0" smtClean="0"/>
              <a:t>GRA-T585:  Video Improvements in Windows 7</a:t>
            </a:r>
          </a:p>
          <a:p>
            <a:pPr marL="339725" lvl="1" indent="-169863"/>
            <a:r>
              <a:rPr lang="en-US" sz="1100" dirty="0" smtClean="0"/>
              <a:t>GRA-T634:  GPU Performance and GPU/CPU Interactions in Windows 7</a:t>
            </a:r>
          </a:p>
          <a:p>
            <a:pPr marL="339725" lvl="1" indent="-169863"/>
            <a:r>
              <a:rPr lang="en-US" sz="1100" dirty="0" smtClean="0"/>
              <a:t>GRA-P581:  Panel:  Application of General Purpose Compute</a:t>
            </a:r>
          </a:p>
          <a:p>
            <a:pPr marL="339725" lvl="1" indent="-169863"/>
            <a:r>
              <a:rPr lang="en-US" sz="1100" dirty="0" smtClean="0"/>
              <a:t>GRA-C640:  Validating Graphics Scenarios in Windows 7</a:t>
            </a:r>
          </a:p>
          <a:p>
            <a:pPr marL="339725" lvl="1" indent="-169863"/>
            <a:r>
              <a:rPr lang="en-US" sz="1100" dirty="0" smtClean="0"/>
              <a:t>MBL-T579:  Connecting Projectors and Using Docking Stations with Windows 7</a:t>
            </a:r>
          </a:p>
          <a:p>
            <a:pPr marL="339725" lvl="1" indent="-169863"/>
            <a:r>
              <a:rPr lang="en-US" sz="1100" dirty="0" smtClean="0"/>
              <a:t>GRA-C666:  Connecting and Configuring Displays in Windows 7</a:t>
            </a:r>
          </a:p>
          <a:p>
            <a:pPr marL="169863" indent="-169863"/>
            <a:r>
              <a:rPr lang="en-US" sz="1200" dirty="0" smtClean="0"/>
              <a:t>Contact information</a:t>
            </a:r>
          </a:p>
          <a:p>
            <a:pPr marL="339725" lvl="1" indent="-169863"/>
            <a:r>
              <a:rPr lang="en-US" sz="1100" dirty="0" err="1" smtClean="0"/>
              <a:t>Directx</a:t>
            </a:r>
            <a:r>
              <a:rPr lang="en-US" sz="1100" dirty="0" smtClean="0"/>
              <a:t> @ Microsoft.com </a:t>
            </a:r>
            <a:endParaRPr lang="en-US" sz="11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a:t>Using Subtitles</a:t>
            </a:r>
            <a:br>
              <a:rPr lang="en-US" dirty="0"/>
            </a:br>
            <a:r>
              <a:rPr sz="3600">
                <a:gradFill>
                  <a:gsLst>
                    <a:gs pos="28000">
                      <a:schemeClr val="accent6">
                        <a:lumMod val="40000"/>
                        <a:lumOff val="60000"/>
                      </a:schemeClr>
                    </a:gs>
                    <a:gs pos="48000">
                      <a:schemeClr val="accent6">
                        <a:lumMod val="40000"/>
                        <a:lumOff val="60000"/>
                      </a:schemeClr>
                    </a:gs>
                  </a:gsLst>
                  <a:lin ang="5400000" scaled="1"/>
                </a:gradFill>
              </a:rPr>
              <a:t>Subtitle color</a:t>
            </a:r>
          </a:p>
        </p:txBody>
      </p:sp>
      <p:sp>
        <p:nvSpPr>
          <p:cNvPr id="9229" name="Rectangle 13"/>
          <p:cNvSpPr>
            <a:spLocks noGrp="1" noChangeArrowheads="1"/>
          </p:cNvSpPr>
          <p:nvPr>
            <p:ph idx="1"/>
          </p:nvPr>
        </p:nvSpPr>
        <p:spPr>
          <a:xfrm>
            <a:off x="381000" y="1905001"/>
            <a:ext cx="8388350" cy="4109843"/>
          </a:xfrm>
        </p:spPr>
        <p:txBody>
          <a:bodyPr/>
          <a:lstStyle/>
          <a:p>
            <a:pPr marL="396875" indent="-396875"/>
            <a:r>
              <a:rPr lang="en-US" sz="3200" dirty="0"/>
              <a:t>Example of a slide with a subtitle</a:t>
            </a:r>
          </a:p>
          <a:p>
            <a:pPr marL="803275" lvl="1" indent="-406400"/>
            <a:r>
              <a:rPr lang="en-US" sz="2800" b="1" dirty="0"/>
              <a:t>Set</a:t>
            </a:r>
            <a:r>
              <a:rPr lang="en-US" sz="2800" dirty="0"/>
              <a:t> the slide title in “</a:t>
            </a:r>
            <a:r>
              <a:rPr lang="en-US" sz="2800" u="sng" dirty="0"/>
              <a:t>T</a:t>
            </a:r>
            <a:r>
              <a:rPr lang="en-US" sz="2800" dirty="0"/>
              <a:t>itle </a:t>
            </a:r>
            <a:r>
              <a:rPr lang="en-US" sz="2800" u="sng" dirty="0"/>
              <a:t>C</a:t>
            </a:r>
            <a:r>
              <a:rPr lang="en-US" sz="2800" dirty="0"/>
              <a:t>ase”</a:t>
            </a:r>
          </a:p>
          <a:p>
            <a:pPr marL="803275" lvl="1" indent="-406400"/>
            <a:r>
              <a:rPr lang="en-US" sz="2800" dirty="0"/>
              <a:t>Set subtitle in “</a:t>
            </a:r>
            <a:r>
              <a:rPr lang="en-US" sz="2800" u="sng" dirty="0"/>
              <a:t>S</a:t>
            </a:r>
            <a:r>
              <a:rPr lang="en-US" sz="2800" dirty="0"/>
              <a:t>entence case”</a:t>
            </a:r>
          </a:p>
          <a:p>
            <a:pPr marL="803275" lvl="1" indent="-406400"/>
            <a:r>
              <a:rPr lang="en-US" sz="2800" dirty="0"/>
              <a:t>Generally set subtitle to 36pt or </a:t>
            </a:r>
            <a:r>
              <a:rPr lang="en-US" sz="2800" dirty="0" smtClean="0"/>
              <a:t>smaller</a:t>
            </a:r>
            <a:br>
              <a:rPr lang="en-US" sz="2800" dirty="0" smtClean="0"/>
            </a:br>
            <a:r>
              <a:rPr lang="en-US" sz="2800" dirty="0" smtClean="0"/>
              <a:t>so </a:t>
            </a:r>
            <a:r>
              <a:rPr lang="en-US" sz="2800" dirty="0"/>
              <a:t>it will fit on a single line</a:t>
            </a:r>
          </a:p>
          <a:p>
            <a:pPr marL="803275" lvl="1" indent="-406400"/>
            <a:r>
              <a:rPr lang="en-US" sz="2800" dirty="0"/>
              <a:t>The subtitle color is defined for </a:t>
            </a:r>
            <a:r>
              <a:rPr lang="en-US" sz="2800" dirty="0" smtClean="0"/>
              <a:t>this</a:t>
            </a:r>
            <a:br>
              <a:rPr lang="en-US" sz="2800" dirty="0" smtClean="0"/>
            </a:br>
            <a:r>
              <a:rPr lang="en-US" sz="2800" dirty="0" smtClean="0"/>
              <a:t>template </a:t>
            </a:r>
            <a:r>
              <a:rPr lang="en-US" sz="2800" dirty="0"/>
              <a:t>but must be </a:t>
            </a:r>
            <a:r>
              <a:rPr lang="en-US" sz="2800" dirty="0" smtClean="0"/>
              <a:t>selected;</a:t>
            </a:r>
            <a:br>
              <a:rPr lang="en-US" sz="2800" dirty="0" smtClean="0"/>
            </a:br>
            <a:r>
              <a:rPr lang="en-US" sz="2800" dirty="0" smtClean="0"/>
              <a:t>On </a:t>
            </a:r>
            <a:r>
              <a:rPr lang="en-US" sz="2800" dirty="0"/>
              <a:t>the font color palette, select </a:t>
            </a:r>
            <a:r>
              <a:rPr lang="en-US" sz="2800" dirty="0" smtClean="0"/>
              <a:t>the</a:t>
            </a:r>
            <a:br>
              <a:rPr lang="en-US" sz="2800" dirty="0" smtClean="0"/>
            </a:br>
            <a:r>
              <a:rPr lang="en-US" sz="2800" dirty="0" smtClean="0"/>
              <a:t>color </a:t>
            </a:r>
            <a:r>
              <a:rPr lang="en-US" sz="2800" dirty="0"/>
              <a:t>to the right of title color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a:t>Code Sample</a:t>
            </a:r>
            <a:br>
              <a:rPr lang="en-US" dirty="0"/>
            </a:br>
            <a:r>
              <a:rPr sz="3600">
                <a:gradFill>
                  <a:gsLst>
                    <a:gs pos="28000">
                      <a:schemeClr val="accent6">
                        <a:lumMod val="40000"/>
                        <a:lumOff val="60000"/>
                      </a:schemeClr>
                    </a:gs>
                    <a:gs pos="48000">
                      <a:schemeClr val="accent6">
                        <a:lumMod val="40000"/>
                        <a:lumOff val="60000"/>
                      </a:schemeClr>
                    </a:gs>
                  </a:gsLst>
                  <a:lin ang="5400000" scaled="1"/>
                </a:gradFill>
              </a:rPr>
              <a:t>How to show code in a slide</a:t>
            </a:r>
          </a:p>
        </p:txBody>
      </p:sp>
      <p:sp>
        <p:nvSpPr>
          <p:cNvPr id="245763" name="Rectangle 3"/>
          <p:cNvSpPr>
            <a:spLocks noGrp="1" noChangeArrowheads="1"/>
          </p:cNvSpPr>
          <p:nvPr>
            <p:ph idx="1"/>
          </p:nvPr>
        </p:nvSpPr>
        <p:spPr>
          <a:xfrm>
            <a:off x="381002" y="1905001"/>
            <a:ext cx="8410575" cy="1678921"/>
          </a:xfrm>
        </p:spPr>
        <p:txBody>
          <a:bodyPr/>
          <a:lstStyle/>
          <a:p>
            <a:pPr marL="403225" indent="-403225"/>
            <a:r>
              <a:rPr lang="en-US" sz="3200" dirty="0"/>
              <a:t>Call out in a box </a:t>
            </a:r>
          </a:p>
          <a:p>
            <a:pPr marL="403225" indent="-403225"/>
            <a:r>
              <a:rPr lang="en-US" sz="3200" dirty="0"/>
              <a:t>Use 14pt Lucida Console </a:t>
            </a:r>
          </a:p>
          <a:p>
            <a:pPr marL="403225" indent="-403225"/>
            <a:r>
              <a:rPr lang="en-US" sz="3200" dirty="0"/>
              <a:t>Make sure your code will compile</a:t>
            </a:r>
          </a:p>
        </p:txBody>
      </p:sp>
      <p:sp>
        <p:nvSpPr>
          <p:cNvPr id="245764" name="Rectangle 4"/>
          <p:cNvSpPr>
            <a:spLocks noChangeArrowheads="1"/>
          </p:cNvSpPr>
          <p:nvPr/>
        </p:nvSpPr>
        <p:spPr bwMode="auto">
          <a:xfrm>
            <a:off x="1564481" y="3962400"/>
            <a:ext cx="6015037" cy="19431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using System;</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public class Class1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public static void Main ()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Console.WriteLine</a:t>
            </a:r>
            <a:r>
              <a:rPr lang="en-US" sz="1400" dirty="0">
                <a:solidFill>
                  <a:schemeClr val="tx2"/>
                </a:solidFill>
                <a:effectLst>
                  <a:outerShdw blurRad="38100" dist="38100" dir="2700000" algn="tl">
                    <a:srgbClr val="000000">
                      <a:alpha val="43137"/>
                    </a:srgbClr>
                  </a:outerShdw>
                </a:effectLst>
                <a:latin typeface="Lucida Console" pitchFamily="49" charset="0"/>
              </a:rPr>
              <a:t> (“Hello World!”);</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664797"/>
          </a:xfrm>
        </p:spPr>
        <p:txBody>
          <a:bodyPr/>
          <a:lstStyle/>
          <a:p>
            <a:r>
              <a:rPr lang="en-US" dirty="0"/>
              <a:t>Example Diagram</a:t>
            </a:r>
          </a:p>
        </p:txBody>
      </p:sp>
      <p:sp>
        <p:nvSpPr>
          <p:cNvPr id="215261" name="Rectangle 221"/>
          <p:cNvSpPr>
            <a:spLocks noChangeArrowheads="1"/>
          </p:cNvSpPr>
          <p:nvPr/>
        </p:nvSpPr>
        <p:spPr bwMode="invGray">
          <a:xfrm>
            <a:off x="2055813" y="4886325"/>
            <a:ext cx="1989137" cy="67468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Value-added</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System hardware</a:t>
            </a:r>
          </a:p>
        </p:txBody>
      </p:sp>
      <p:sp>
        <p:nvSpPr>
          <p:cNvPr id="215262" name="AutoShape 222"/>
          <p:cNvSpPr>
            <a:spLocks noChangeArrowheads="1"/>
          </p:cNvSpPr>
          <p:nvPr/>
        </p:nvSpPr>
        <p:spPr bwMode="auto">
          <a:xfrm>
            <a:off x="4117975" y="2517777"/>
            <a:ext cx="1643063" cy="1476375"/>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Class Driver</a:t>
            </a:r>
          </a:p>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63" name="Rectangle 223"/>
          <p:cNvSpPr>
            <a:spLocks noChangeArrowheads="1"/>
          </p:cNvSpPr>
          <p:nvPr/>
        </p:nvSpPr>
        <p:spPr bwMode="invGray">
          <a:xfrm>
            <a:off x="233363" y="4894263"/>
            <a:ext cx="1735137" cy="12985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Core (Fixed)</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System hardware</a:t>
            </a:r>
          </a:p>
        </p:txBody>
      </p:sp>
      <p:sp>
        <p:nvSpPr>
          <p:cNvPr id="215264" name="Rectangle 224"/>
          <p:cNvSpPr>
            <a:spLocks noChangeArrowheads="1"/>
          </p:cNvSpPr>
          <p:nvPr/>
        </p:nvSpPr>
        <p:spPr bwMode="grayWhite">
          <a:xfrm>
            <a:off x="4111625" y="4886325"/>
            <a:ext cx="1649413" cy="13065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Non-std </a:t>
            </a:r>
            <a:b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b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a:t>
            </a:r>
          </a:p>
        </p:txBody>
      </p:sp>
      <p:sp>
        <p:nvSpPr>
          <p:cNvPr id="215265" name="Rectangle 225"/>
          <p:cNvSpPr>
            <a:spLocks noChangeArrowheads="1"/>
          </p:cNvSpPr>
          <p:nvPr/>
        </p:nvSpPr>
        <p:spPr bwMode="auto">
          <a:xfrm>
            <a:off x="238127" y="4070350"/>
            <a:ext cx="3806825" cy="7350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ACPI Driver</a:t>
            </a:r>
          </a:p>
        </p:txBody>
      </p:sp>
      <p:sp>
        <p:nvSpPr>
          <p:cNvPr id="215266" name="Rectangle 226"/>
          <p:cNvSpPr>
            <a:spLocks noChangeArrowheads="1"/>
          </p:cNvSpPr>
          <p:nvPr/>
        </p:nvSpPr>
        <p:spPr bwMode="auto">
          <a:xfrm>
            <a:off x="4116388" y="4070352"/>
            <a:ext cx="3287712" cy="7334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Bus Class Driver</a:t>
            </a:r>
          </a:p>
        </p:txBody>
      </p:sp>
      <p:sp>
        <p:nvSpPr>
          <p:cNvPr id="215267" name="Rectangle 227"/>
          <p:cNvSpPr>
            <a:spLocks noChangeArrowheads="1"/>
          </p:cNvSpPr>
          <p:nvPr/>
        </p:nvSpPr>
        <p:spPr bwMode="auto">
          <a:xfrm>
            <a:off x="236538" y="2517777"/>
            <a:ext cx="1736725" cy="147637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Kernel</a:t>
            </a:r>
          </a:p>
        </p:txBody>
      </p:sp>
      <p:sp>
        <p:nvSpPr>
          <p:cNvPr id="215268" name="Rectangle 228"/>
          <p:cNvSpPr>
            <a:spLocks noChangeArrowheads="1"/>
          </p:cNvSpPr>
          <p:nvPr/>
        </p:nvSpPr>
        <p:spPr bwMode="grayWhite">
          <a:xfrm>
            <a:off x="2055813" y="5654675"/>
            <a:ext cx="1989137"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Non-std. Dev.</a:t>
            </a:r>
          </a:p>
        </p:txBody>
      </p:sp>
      <p:sp>
        <p:nvSpPr>
          <p:cNvPr id="215269" name="Rectangle 229"/>
          <p:cNvSpPr>
            <a:spLocks noChangeArrowheads="1"/>
          </p:cNvSpPr>
          <p:nvPr/>
        </p:nvSpPr>
        <p:spPr bwMode="grayWhite">
          <a:xfrm>
            <a:off x="5830888" y="4884738"/>
            <a:ext cx="1563687" cy="13081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Std Dev.</a:t>
            </a:r>
          </a:p>
        </p:txBody>
      </p:sp>
      <p:sp>
        <p:nvSpPr>
          <p:cNvPr id="215270" name="AutoShape 230"/>
          <p:cNvSpPr>
            <a:spLocks noChangeArrowheads="1"/>
          </p:cNvSpPr>
          <p:nvPr/>
        </p:nvSpPr>
        <p:spPr bwMode="auto">
          <a:xfrm>
            <a:off x="2049463" y="2517777"/>
            <a:ext cx="1993900" cy="1482725"/>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Class Driver</a:t>
            </a:r>
          </a:p>
        </p:txBody>
      </p:sp>
      <p:sp>
        <p:nvSpPr>
          <p:cNvPr id="215271" name="Rectangle 231"/>
          <p:cNvSpPr>
            <a:spLocks noChangeArrowheads="1"/>
          </p:cNvSpPr>
          <p:nvPr/>
        </p:nvSpPr>
        <p:spPr bwMode="grayWhite">
          <a:xfrm>
            <a:off x="4117976" y="3651250"/>
            <a:ext cx="1634067" cy="3429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Minidriver</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72" name="Rectangle 232"/>
          <p:cNvSpPr>
            <a:spLocks noChangeArrowheads="1"/>
          </p:cNvSpPr>
          <p:nvPr/>
        </p:nvSpPr>
        <p:spPr bwMode="auto">
          <a:xfrm>
            <a:off x="236538" y="1852613"/>
            <a:ext cx="7161212"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User</a:t>
            </a:r>
          </a:p>
        </p:txBody>
      </p:sp>
      <p:sp>
        <p:nvSpPr>
          <p:cNvPr id="215273" name="Rectangle 233"/>
          <p:cNvSpPr>
            <a:spLocks noChangeArrowheads="1"/>
          </p:cNvSpPr>
          <p:nvPr/>
        </p:nvSpPr>
        <p:spPr bwMode="blackWhite">
          <a:xfrm>
            <a:off x="236538" y="1185863"/>
            <a:ext cx="7161212"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215274" name="AutoShape 234"/>
          <p:cNvSpPr>
            <a:spLocks noChangeArrowheads="1"/>
          </p:cNvSpPr>
          <p:nvPr/>
        </p:nvSpPr>
        <p:spPr bwMode="auto">
          <a:xfrm>
            <a:off x="5824538" y="2517775"/>
            <a:ext cx="1574800" cy="1474788"/>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Class Driver</a:t>
            </a:r>
          </a:p>
        </p:txBody>
      </p:sp>
      <p:grpSp>
        <p:nvGrpSpPr>
          <p:cNvPr id="27" name="Group 26"/>
          <p:cNvGrpSpPr/>
          <p:nvPr/>
        </p:nvGrpSpPr>
        <p:grpSpPr>
          <a:xfrm>
            <a:off x="7504113" y="1266827"/>
            <a:ext cx="1335087" cy="2371725"/>
            <a:chOff x="7504113" y="1266827"/>
            <a:chExt cx="1335087" cy="2371725"/>
          </a:xfrm>
        </p:grpSpPr>
        <p:sp>
          <p:nvSpPr>
            <p:cNvPr id="215252" name="AutoShape 212"/>
            <p:cNvSpPr>
              <a:spLocks noChangeArrowheads="1"/>
            </p:cNvSpPr>
            <p:nvPr/>
          </p:nvSpPr>
          <p:spPr bwMode="auto">
            <a:xfrm>
              <a:off x="7543800" y="1266827"/>
              <a:ext cx="1295400" cy="237172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15253" name="Rectangle 213"/>
            <p:cNvSpPr>
              <a:spLocks noChangeArrowheads="1"/>
            </p:cNvSpPr>
            <p:nvPr/>
          </p:nvSpPr>
          <p:spPr bwMode="blackWhite">
            <a:xfrm>
              <a:off x="7629527" y="2270125"/>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5254" name="Rectangle 214"/>
            <p:cNvSpPr>
              <a:spLocks noChangeArrowheads="1"/>
            </p:cNvSpPr>
            <p:nvPr/>
          </p:nvSpPr>
          <p:spPr bwMode="invGray">
            <a:xfrm>
              <a:off x="7629527" y="3213102"/>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5" name="Rectangle 215"/>
            <p:cNvSpPr>
              <a:spLocks noChangeArrowheads="1"/>
            </p:cNvSpPr>
            <p:nvPr/>
          </p:nvSpPr>
          <p:spPr bwMode="grayWhite">
            <a:xfrm>
              <a:off x="7629527" y="2746375"/>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6" name="Rectangle 216"/>
            <p:cNvSpPr>
              <a:spLocks noChangeArrowheads="1"/>
            </p:cNvSpPr>
            <p:nvPr/>
          </p:nvSpPr>
          <p:spPr bwMode="auto">
            <a:xfrm>
              <a:off x="7504113" y="1331915"/>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15257" name="Rectangle 217"/>
            <p:cNvSpPr>
              <a:spLocks noChangeArrowheads="1"/>
            </p:cNvSpPr>
            <p:nvPr/>
          </p:nvSpPr>
          <p:spPr bwMode="auto">
            <a:xfrm>
              <a:off x="7891464" y="1787525"/>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15258" name="Rectangle 218"/>
            <p:cNvSpPr>
              <a:spLocks noChangeArrowheads="1"/>
            </p:cNvSpPr>
            <p:nvPr/>
          </p:nvSpPr>
          <p:spPr bwMode="auto">
            <a:xfrm>
              <a:off x="7891464" y="2257425"/>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215259" name="Rectangle 219"/>
            <p:cNvSpPr>
              <a:spLocks noChangeArrowheads="1"/>
            </p:cNvSpPr>
            <p:nvPr/>
          </p:nvSpPr>
          <p:spPr bwMode="auto">
            <a:xfrm>
              <a:off x="7891465" y="3182938"/>
              <a:ext cx="50653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sp>
          <p:nvSpPr>
            <p:cNvPr id="215260" name="Rectangle 220"/>
            <p:cNvSpPr>
              <a:spLocks noChangeArrowheads="1"/>
            </p:cNvSpPr>
            <p:nvPr/>
          </p:nvSpPr>
          <p:spPr bwMode="auto">
            <a:xfrm>
              <a:off x="7891463" y="2724150"/>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215275" name="Rectangle 235"/>
            <p:cNvSpPr>
              <a:spLocks noChangeArrowheads="1"/>
            </p:cNvSpPr>
            <p:nvPr/>
          </p:nvSpPr>
          <p:spPr bwMode="auto">
            <a:xfrm>
              <a:off x="76295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Drivers In Windows 7</a:t>
            </a:r>
            <a:endParaRPr lang="en-US" dirty="0"/>
          </a:p>
        </p:txBody>
      </p:sp>
      <p:grpSp>
        <p:nvGrpSpPr>
          <p:cNvPr id="6" name="Group 5"/>
          <p:cNvGrpSpPr/>
          <p:nvPr/>
        </p:nvGrpSpPr>
        <p:grpSpPr>
          <a:xfrm>
            <a:off x="3505620" y="1502702"/>
            <a:ext cx="5510784" cy="1206140"/>
            <a:chOff x="3099815" y="153052"/>
            <a:chExt cx="5510784" cy="1206140"/>
          </a:xfrm>
          <a:scene3d>
            <a:camera prst="orthographicFront"/>
            <a:lightRig rig="flat" dir="t"/>
          </a:scene3d>
        </p:grpSpPr>
        <p:sp>
          <p:nvSpPr>
            <p:cNvPr id="22" name="Round Same Side Corner Rectangle 21"/>
            <p:cNvSpPr/>
            <p:nvPr/>
          </p:nvSpPr>
          <p:spPr>
            <a:xfrm rot="5400000">
              <a:off x="5252137" y="-1999270"/>
              <a:ext cx="1206140" cy="5510784"/>
            </a:xfrm>
            <a:prstGeom prst="round2SameRect">
              <a:avLst/>
            </a:prstGeom>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3099816" y="211930"/>
              <a:ext cx="5451905" cy="10883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7338" lvl="1" indent="-287338" defTabSz="912777" fontAlgn="base">
                <a:lnSpc>
                  <a:spcPct val="90000"/>
                </a:lnSpc>
                <a:spcBef>
                  <a:spcPts val="1167"/>
                </a:spcBef>
                <a:spcAft>
                  <a:spcPct val="0"/>
                </a:spcAft>
                <a:buClr>
                  <a:schemeClr val="tx2"/>
                </a:buClr>
                <a:buSzPct val="95000"/>
                <a:buBlip>
                  <a:blip r:embed="rId3"/>
                </a:buBlip>
              </a:pPr>
              <a:r>
                <a:rPr lang="en-US" sz="1600" dirty="0" smtClean="0">
                  <a:solidFill>
                    <a:schemeClr val="bg2"/>
                  </a:solidFill>
                  <a:latin typeface="Trebuchet MS" pitchFamily="34" charset="0"/>
                </a:rPr>
                <a:t>Display Drivers Optimized for Windows 7</a:t>
              </a:r>
              <a:endParaRPr lang="en-US" sz="1600" dirty="0">
                <a:solidFill>
                  <a:schemeClr val="bg2"/>
                </a:solidFill>
                <a:latin typeface="Trebuchet MS" pitchFamily="34" charset="0"/>
              </a:endParaRPr>
            </a:p>
            <a:p>
              <a:pPr marL="287338" lvl="1" indent="-287338" defTabSz="912777" fontAlgn="base">
                <a:lnSpc>
                  <a:spcPct val="90000"/>
                </a:lnSpc>
                <a:spcAft>
                  <a:spcPct val="0"/>
                </a:spcAft>
                <a:buClr>
                  <a:schemeClr val="tx2"/>
                </a:buClr>
                <a:buSzPct val="95000"/>
                <a:buBlip>
                  <a:blip r:embed="rId3"/>
                </a:buBlip>
              </a:pPr>
              <a:r>
                <a:rPr lang="en-US" sz="1600" dirty="0" smtClean="0">
                  <a:solidFill>
                    <a:schemeClr val="bg2"/>
                  </a:solidFill>
                  <a:latin typeface="Trebuchet MS" pitchFamily="34" charset="0"/>
                </a:rPr>
                <a:t>Best experience on Windows 7</a:t>
              </a:r>
              <a:endParaRPr lang="en-US" sz="1600" dirty="0">
                <a:solidFill>
                  <a:schemeClr val="bg2"/>
                </a:solidFill>
                <a:latin typeface="Trebuchet MS" pitchFamily="34" charset="0"/>
              </a:endParaRPr>
            </a:p>
          </p:txBody>
        </p:sp>
      </p:grpSp>
      <p:grpSp>
        <p:nvGrpSpPr>
          <p:cNvPr id="7" name="Group 6"/>
          <p:cNvGrpSpPr/>
          <p:nvPr/>
        </p:nvGrpSpPr>
        <p:grpSpPr>
          <a:xfrm>
            <a:off x="405805" y="1351934"/>
            <a:ext cx="3099816" cy="1507675"/>
            <a:chOff x="0" y="2284"/>
            <a:chExt cx="3099816" cy="1507675"/>
          </a:xfrm>
          <a:scene3d>
            <a:camera prst="orthographicFront"/>
            <a:lightRig rig="flat" dir="t"/>
          </a:scene3d>
        </p:grpSpPr>
        <p:sp>
          <p:nvSpPr>
            <p:cNvPr id="20" name="Rounded Rectangle 19"/>
            <p:cNvSpPr/>
            <p:nvPr/>
          </p:nvSpPr>
          <p:spPr>
            <a:xfrm>
              <a:off x="0" y="2284"/>
              <a:ext cx="3099816" cy="1507675"/>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ounded Rectangle 6"/>
            <p:cNvSpPr/>
            <p:nvPr/>
          </p:nvSpPr>
          <p:spPr>
            <a:xfrm>
              <a:off x="73599" y="75883"/>
              <a:ext cx="2952618" cy="13604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Trebuchet MS" pitchFamily="34" charset="0"/>
                </a:rPr>
                <a:t>WDDM </a:t>
              </a:r>
              <a:r>
                <a:rPr lang="en-US" sz="2000" kern="1200" dirty="0" smtClean="0">
                  <a:effectLst>
                    <a:outerShdw blurRad="38100" dist="38100" dir="2700000" algn="tl">
                      <a:srgbClr val="000000">
                        <a:alpha val="43137"/>
                      </a:srgbClr>
                    </a:outerShdw>
                  </a:effectLst>
                  <a:latin typeface="Trebuchet MS" pitchFamily="34" charset="0"/>
                </a:rPr>
                <a:t>v1.1</a:t>
              </a:r>
              <a:endParaRPr lang="en-US" sz="2000" kern="1200" dirty="0">
                <a:effectLst>
                  <a:outerShdw blurRad="38100" dist="38100" dir="2700000" algn="tl">
                    <a:srgbClr val="000000">
                      <a:alpha val="43137"/>
                    </a:srgbClr>
                  </a:outerShdw>
                </a:effectLst>
                <a:latin typeface="Trebuchet MS" pitchFamily="34" charset="0"/>
              </a:endParaRPr>
            </a:p>
          </p:txBody>
        </p:sp>
      </p:grpSp>
      <p:grpSp>
        <p:nvGrpSpPr>
          <p:cNvPr id="8" name="Group 7"/>
          <p:cNvGrpSpPr/>
          <p:nvPr/>
        </p:nvGrpSpPr>
        <p:grpSpPr>
          <a:xfrm>
            <a:off x="3505620" y="3085761"/>
            <a:ext cx="5510784" cy="1206140"/>
            <a:chOff x="3099815" y="1736111"/>
            <a:chExt cx="5510784" cy="1206140"/>
          </a:xfrm>
          <a:scene3d>
            <a:camera prst="orthographicFront"/>
            <a:lightRig rig="flat" dir="t"/>
          </a:scene3d>
        </p:grpSpPr>
        <p:sp>
          <p:nvSpPr>
            <p:cNvPr id="18" name="Round Same Side Corner Rectangle 17"/>
            <p:cNvSpPr/>
            <p:nvPr/>
          </p:nvSpPr>
          <p:spPr>
            <a:xfrm rot="5400000">
              <a:off x="5252137" y="-416211"/>
              <a:ext cx="1206140" cy="5510784"/>
            </a:xfrm>
            <a:prstGeom prst="round2SameRect">
              <a:avLst/>
            </a:prstGeom>
            <a:solidFill>
              <a:schemeClr val="accent3">
                <a:lumMod val="40000"/>
                <a:lumOff val="60000"/>
                <a:alpha val="90000"/>
              </a:schemeClr>
            </a:solidFill>
            <a:sp3d extrusionH="12700" prstMaterial="plastic">
              <a:bevelT w="50800" h="50800"/>
            </a:sp3d>
          </p:spPr>
          <p:style>
            <a:lnRef idx="1">
              <a:schemeClr val="accent3">
                <a:tint val="40000"/>
                <a:alpha val="90000"/>
                <a:hueOff val="0"/>
                <a:satOff val="0"/>
                <a:lumOff val="0"/>
                <a:alphaOff val="0"/>
              </a:schemeClr>
            </a:lnRef>
            <a:fillRef idx="1">
              <a:scrgbClr r="0" g="0" b="0"/>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9" name="Round Same Side Corner Rectangle 8"/>
            <p:cNvSpPr/>
            <p:nvPr/>
          </p:nvSpPr>
          <p:spPr>
            <a:xfrm>
              <a:off x="3099816" y="1794989"/>
              <a:ext cx="5451905" cy="10883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7338" lvl="1" indent="-287338" defTabSz="912777" fontAlgn="base">
                <a:lnSpc>
                  <a:spcPct val="90000"/>
                </a:lnSpc>
                <a:spcBef>
                  <a:spcPct val="0"/>
                </a:spcBef>
                <a:spcAft>
                  <a:spcPct val="0"/>
                </a:spcAft>
                <a:buClr>
                  <a:schemeClr val="tx2"/>
                </a:buClr>
                <a:buSzPct val="95000"/>
                <a:buBlip>
                  <a:blip r:embed="rId3"/>
                </a:buBlip>
              </a:pPr>
              <a:r>
                <a:rPr lang="en-US" sz="1600" dirty="0" smtClean="0">
                  <a:solidFill>
                    <a:schemeClr val="bg2"/>
                  </a:solidFill>
                  <a:latin typeface="Trebuchet MS" pitchFamily="34" charset="0"/>
                </a:rPr>
                <a:t>Windows Vista Display Drivers</a:t>
              </a:r>
              <a:endParaRPr lang="en-US" sz="1600" dirty="0">
                <a:solidFill>
                  <a:schemeClr val="bg2"/>
                </a:solidFill>
                <a:latin typeface="Trebuchet MS" pitchFamily="34" charset="0"/>
              </a:endParaRPr>
            </a:p>
            <a:p>
              <a:pPr marL="287338" lvl="1" indent="-287338" defTabSz="912777" fontAlgn="base">
                <a:lnSpc>
                  <a:spcPct val="90000"/>
                </a:lnSpc>
                <a:spcBef>
                  <a:spcPct val="0"/>
                </a:spcBef>
                <a:spcAft>
                  <a:spcPct val="0"/>
                </a:spcAft>
                <a:buClr>
                  <a:schemeClr val="tx2"/>
                </a:buClr>
                <a:buSzPct val="95000"/>
                <a:buBlip>
                  <a:blip r:embed="rId3"/>
                </a:buBlip>
              </a:pPr>
              <a:r>
                <a:rPr lang="en-US" sz="1600" dirty="0" smtClean="0">
                  <a:solidFill>
                    <a:schemeClr val="bg2"/>
                  </a:solidFill>
                  <a:latin typeface="Trebuchet MS" pitchFamily="34" charset="0"/>
                </a:rPr>
                <a:t>Go with the absolutely latest available drivers</a:t>
              </a:r>
              <a:endParaRPr lang="en-US" sz="1600" dirty="0">
                <a:solidFill>
                  <a:schemeClr val="bg2"/>
                </a:solidFill>
                <a:latin typeface="Trebuchet MS" pitchFamily="34" charset="0"/>
              </a:endParaRPr>
            </a:p>
          </p:txBody>
        </p:sp>
      </p:grpSp>
      <p:grpSp>
        <p:nvGrpSpPr>
          <p:cNvPr id="9" name="Group 8"/>
          <p:cNvGrpSpPr/>
          <p:nvPr/>
        </p:nvGrpSpPr>
        <p:grpSpPr>
          <a:xfrm>
            <a:off x="405805" y="2934993"/>
            <a:ext cx="3099816" cy="1507675"/>
            <a:chOff x="0" y="1585343"/>
            <a:chExt cx="3099816" cy="1507675"/>
          </a:xfrm>
          <a:scene3d>
            <a:camera prst="orthographicFront"/>
            <a:lightRig rig="flat" dir="t"/>
          </a:scene3d>
        </p:grpSpPr>
        <p:sp>
          <p:nvSpPr>
            <p:cNvPr id="16" name="Rounded Rectangle 15"/>
            <p:cNvSpPr/>
            <p:nvPr/>
          </p:nvSpPr>
          <p:spPr>
            <a:xfrm>
              <a:off x="0" y="1585343"/>
              <a:ext cx="3099816" cy="1507675"/>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7" name="Rounded Rectangle 10"/>
            <p:cNvSpPr/>
            <p:nvPr/>
          </p:nvSpPr>
          <p:spPr>
            <a:xfrm>
              <a:off x="73599" y="1658942"/>
              <a:ext cx="2952618" cy="13604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Trebuchet MS" pitchFamily="34" charset="0"/>
                </a:rPr>
                <a:t>WDDM </a:t>
              </a:r>
              <a:r>
                <a:rPr lang="en-US" sz="2000" kern="1200" dirty="0" smtClean="0">
                  <a:effectLst>
                    <a:outerShdw blurRad="38100" dist="38100" dir="2700000" algn="tl">
                      <a:srgbClr val="000000">
                        <a:alpha val="43137"/>
                      </a:srgbClr>
                    </a:outerShdw>
                  </a:effectLst>
                  <a:latin typeface="Trebuchet MS" pitchFamily="34" charset="0"/>
                </a:rPr>
                <a:t>v1</a:t>
              </a:r>
              <a:endParaRPr lang="en-US" sz="2000" kern="1200" dirty="0">
                <a:effectLst>
                  <a:outerShdw blurRad="38100" dist="38100" dir="2700000" algn="tl">
                    <a:srgbClr val="000000">
                      <a:alpha val="43137"/>
                    </a:srgbClr>
                  </a:outerShdw>
                </a:effectLst>
                <a:latin typeface="Trebuchet MS" pitchFamily="34" charset="0"/>
              </a:endParaRPr>
            </a:p>
          </p:txBody>
        </p:sp>
      </p:grpSp>
      <p:grpSp>
        <p:nvGrpSpPr>
          <p:cNvPr id="10" name="Group 9"/>
          <p:cNvGrpSpPr/>
          <p:nvPr/>
        </p:nvGrpSpPr>
        <p:grpSpPr>
          <a:xfrm>
            <a:off x="3505620" y="4668820"/>
            <a:ext cx="5510784" cy="1206140"/>
            <a:chOff x="3099815" y="3319170"/>
            <a:chExt cx="5510784" cy="1206140"/>
          </a:xfrm>
          <a:scene3d>
            <a:camera prst="orthographicFront"/>
            <a:lightRig rig="flat" dir="t"/>
          </a:scene3d>
        </p:grpSpPr>
        <p:sp>
          <p:nvSpPr>
            <p:cNvPr id="14" name="Round Same Side Corner Rectangle 13"/>
            <p:cNvSpPr/>
            <p:nvPr/>
          </p:nvSpPr>
          <p:spPr>
            <a:xfrm rot="5400000">
              <a:off x="5252137" y="1166848"/>
              <a:ext cx="1206140" cy="5510784"/>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5" name="Round Same Side Corner Rectangle 12"/>
            <p:cNvSpPr/>
            <p:nvPr/>
          </p:nvSpPr>
          <p:spPr>
            <a:xfrm>
              <a:off x="3099816" y="3378049"/>
              <a:ext cx="5451905" cy="10883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7338" lvl="1" indent="-287338" defTabSz="912777" fontAlgn="base">
                <a:lnSpc>
                  <a:spcPct val="90000"/>
                </a:lnSpc>
                <a:spcBef>
                  <a:spcPct val="0"/>
                </a:spcBef>
                <a:spcAft>
                  <a:spcPct val="0"/>
                </a:spcAft>
                <a:buClr>
                  <a:schemeClr val="tx2"/>
                </a:buClr>
                <a:buSzPct val="95000"/>
                <a:buBlip>
                  <a:blip r:embed="rId3"/>
                </a:buBlip>
              </a:pPr>
              <a:r>
                <a:rPr lang="en-US" sz="1600" dirty="0" smtClean="0">
                  <a:solidFill>
                    <a:schemeClr val="bg2"/>
                  </a:solidFill>
                  <a:latin typeface="Trebuchet MS" pitchFamily="34" charset="0"/>
                </a:rPr>
                <a:t>Many features will not work (e.g. lack of Aero)</a:t>
              </a:r>
              <a:endParaRPr lang="en-US" sz="1600" dirty="0">
                <a:solidFill>
                  <a:schemeClr val="bg2"/>
                </a:solidFill>
                <a:latin typeface="Trebuchet MS" pitchFamily="34" charset="0"/>
              </a:endParaRPr>
            </a:p>
            <a:p>
              <a:pPr marL="287338" lvl="1" indent="-287338" defTabSz="912777" fontAlgn="base">
                <a:lnSpc>
                  <a:spcPct val="90000"/>
                </a:lnSpc>
                <a:spcBef>
                  <a:spcPct val="0"/>
                </a:spcBef>
                <a:spcAft>
                  <a:spcPct val="0"/>
                </a:spcAft>
                <a:buClr>
                  <a:schemeClr val="tx2"/>
                </a:buClr>
                <a:buSzPct val="95000"/>
                <a:buBlip>
                  <a:blip r:embed="rId3"/>
                </a:buBlip>
              </a:pPr>
              <a:r>
                <a:rPr lang="en-US" sz="1600" dirty="0" smtClean="0">
                  <a:solidFill>
                    <a:schemeClr val="bg2"/>
                  </a:solidFill>
                  <a:latin typeface="Trebuchet MS" pitchFamily="34" charset="0"/>
                </a:rPr>
                <a:t>Legacy driver model: being phased out</a:t>
              </a:r>
              <a:endParaRPr lang="en-US" sz="1600" dirty="0">
                <a:solidFill>
                  <a:schemeClr val="bg2"/>
                </a:solidFill>
                <a:latin typeface="Trebuchet MS" pitchFamily="34" charset="0"/>
              </a:endParaRPr>
            </a:p>
          </p:txBody>
        </p:sp>
      </p:grpSp>
      <p:grpSp>
        <p:nvGrpSpPr>
          <p:cNvPr id="11" name="Group 10"/>
          <p:cNvGrpSpPr/>
          <p:nvPr/>
        </p:nvGrpSpPr>
        <p:grpSpPr>
          <a:xfrm>
            <a:off x="405805" y="4518052"/>
            <a:ext cx="3099816" cy="1507675"/>
            <a:chOff x="0" y="3168402"/>
            <a:chExt cx="3099816" cy="1507675"/>
          </a:xfrm>
          <a:scene3d>
            <a:camera prst="orthographicFront"/>
            <a:lightRig rig="flat" dir="t"/>
          </a:scene3d>
        </p:grpSpPr>
        <p:sp>
          <p:nvSpPr>
            <p:cNvPr id="12" name="Rounded Rectangle 11"/>
            <p:cNvSpPr/>
            <p:nvPr/>
          </p:nvSpPr>
          <p:spPr>
            <a:xfrm>
              <a:off x="0" y="3168402"/>
              <a:ext cx="3099816" cy="1507675"/>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14"/>
            <p:cNvSpPr/>
            <p:nvPr/>
          </p:nvSpPr>
          <p:spPr>
            <a:xfrm>
              <a:off x="73599" y="3242001"/>
              <a:ext cx="2952618" cy="13604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Trebuchet MS" pitchFamily="34" charset="0"/>
                </a:rPr>
                <a:t>XPDM</a:t>
              </a:r>
            </a:p>
          </p:txBody>
        </p:sp>
      </p:grpSp>
      <p:pic>
        <p:nvPicPr>
          <p:cNvPr id="3074" name="Picture 2" descr="\\showsrus\images\Illustrations-Icons\Windows_Vista_Icons_ for_Marketing_use\New.png"/>
          <p:cNvPicPr>
            <a:picLocks noChangeAspect="1" noChangeArrowheads="1"/>
          </p:cNvPicPr>
          <p:nvPr/>
        </p:nvPicPr>
        <p:blipFill>
          <a:blip r:embed="rId4"/>
          <a:srcRect/>
          <a:stretch>
            <a:fillRect/>
          </a:stretch>
        </p:blipFill>
        <p:spPr bwMode="auto">
          <a:xfrm>
            <a:off x="-28361" y="1018949"/>
            <a:ext cx="985284" cy="98528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Graphics User Experience</a:t>
            </a:r>
            <a:endParaRPr lang="en-US" dirty="0"/>
          </a:p>
        </p:txBody>
      </p:sp>
      <p:graphicFrame>
        <p:nvGraphicFramePr>
          <p:cNvPr id="12" name="Content Placeholder 11"/>
          <p:cNvGraphicFramePr>
            <a:graphicFrameLocks noGrp="1"/>
          </p:cNvGraphicFramePr>
          <p:nvPr>
            <p:ph idx="4294967295"/>
          </p:nvPr>
        </p:nvGraphicFramePr>
        <p:xfrm>
          <a:off x="170128" y="1417638"/>
          <a:ext cx="5791200" cy="46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1541728" y="1676400"/>
            <a:ext cx="184731" cy="61555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a typeface="ＭＳ Ｐゴシック" pitchFamily="34" charset="-128"/>
            </a:endParaRPr>
          </a:p>
        </p:txBody>
      </p:sp>
      <p:sp>
        <p:nvSpPr>
          <p:cNvPr id="9" name="Rectangle 8"/>
          <p:cNvSpPr/>
          <p:nvPr/>
        </p:nvSpPr>
        <p:spPr bwMode="auto">
          <a:xfrm>
            <a:off x="1389328" y="1524000"/>
            <a:ext cx="184731" cy="61555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a typeface="ＭＳ Ｐゴシック" pitchFamily="34" charset="-128"/>
            </a:endParaRPr>
          </a:p>
        </p:txBody>
      </p:sp>
      <p:sp>
        <p:nvSpPr>
          <p:cNvPr id="15" name="Rectangle 14"/>
          <p:cNvSpPr/>
          <p:nvPr/>
        </p:nvSpPr>
        <p:spPr bwMode="auto">
          <a:xfrm>
            <a:off x="6347346" y="2004244"/>
            <a:ext cx="184731" cy="61555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a typeface="ＭＳ Ｐゴシック" pitchFamily="34" charset="-128"/>
            </a:endParaRPr>
          </a:p>
        </p:txBody>
      </p:sp>
      <p:graphicFrame>
        <p:nvGraphicFramePr>
          <p:cNvPr id="13" name="Table 12"/>
          <p:cNvGraphicFramePr>
            <a:graphicFrameLocks noGrp="1"/>
          </p:cNvGraphicFramePr>
          <p:nvPr/>
        </p:nvGraphicFramePr>
        <p:xfrm>
          <a:off x="6118746" y="1401170"/>
          <a:ext cx="2644254" cy="4740366"/>
        </p:xfrm>
        <a:graphic>
          <a:graphicData uri="http://schemas.openxmlformats.org/drawingml/2006/table">
            <a:tbl>
              <a:tblPr firstRow="1" bandRow="1">
                <a:effectLst>
                  <a:innerShdw blurRad="63500" dist="50800" dir="13500000">
                    <a:prstClr val="black">
                      <a:alpha val="50000"/>
                    </a:prstClr>
                  </a:innerShdw>
                </a:effectLst>
                <a:tableStyleId>{37CE84F3-28C3-443E-9E96-99CF82512B78}</a:tableStyleId>
              </a:tblPr>
              <a:tblGrid>
                <a:gridCol w="679951"/>
                <a:gridCol w="679951"/>
                <a:gridCol w="1284352"/>
              </a:tblGrid>
              <a:tr h="414465">
                <a:tc>
                  <a:txBody>
                    <a:bodyPr/>
                    <a:lstStyle/>
                    <a:p>
                      <a:r>
                        <a:rPr lang="en-US" sz="1100" dirty="0" smtClean="0">
                          <a:latin typeface="Trebuchet MS" pitchFamily="34" charset="0"/>
                        </a:rPr>
                        <a:t>DirectX</a:t>
                      </a:r>
                      <a:r>
                        <a:rPr lang="en-US" sz="1100" baseline="0" dirty="0" smtClean="0">
                          <a:latin typeface="Trebuchet MS" pitchFamily="34" charset="0"/>
                        </a:rPr>
                        <a:t> version</a:t>
                      </a:r>
                      <a:endParaRPr lang="en-US" sz="1100" dirty="0">
                        <a:latin typeface="Trebuchet MS" pitchFamily="34" charset="0"/>
                      </a:endParaRPr>
                    </a:p>
                  </a:txBody>
                  <a:tc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r>
                        <a:rPr lang="en-US" sz="1100" dirty="0" smtClean="0">
                          <a:latin typeface="Trebuchet MS" pitchFamily="34" charset="0"/>
                        </a:rPr>
                        <a:t>WDDM version</a:t>
                      </a:r>
                      <a:endParaRPr lang="en-US" sz="1100" dirty="0">
                        <a:latin typeface="Trebuchet MS" pitchFamily="34" charset="0"/>
                      </a:endParaRPr>
                    </a:p>
                  </a:txBody>
                  <a:tc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r>
                        <a:rPr lang="en-US" sz="1100" dirty="0" smtClean="0">
                          <a:latin typeface="Trebuchet MS" pitchFamily="34" charset="0"/>
                        </a:rPr>
                        <a:t>Graphics hardware</a:t>
                      </a:r>
                      <a:endParaRPr lang="en-US" sz="1100" dirty="0">
                        <a:latin typeface="Trebuchet MS" pitchFamily="34" charset="0"/>
                      </a:endParaRPr>
                    </a:p>
                  </a:txBody>
                  <a:tc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r>
              <a:tr h="2019418">
                <a:tc>
                  <a:txBody>
                    <a:bodyPr/>
                    <a:lstStyle/>
                    <a:p>
                      <a:r>
                        <a:rPr lang="en-US" sz="800" dirty="0" smtClean="0">
                          <a:latin typeface="Trebuchet MS" pitchFamily="34" charset="0"/>
                        </a:rPr>
                        <a:t>DirectX</a:t>
                      </a:r>
                      <a:r>
                        <a:rPr lang="en-US" sz="800" baseline="0" dirty="0" smtClean="0">
                          <a:latin typeface="Trebuchet MS" pitchFamily="34" charset="0"/>
                        </a:rPr>
                        <a:t> 10.x</a:t>
                      </a:r>
                      <a:endParaRPr lang="en-US" sz="800" dirty="0">
                        <a:latin typeface="Trebuchet MS" pitchFamily="34" charset="0"/>
                      </a:endParaRPr>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tcPr>
                </a:tc>
                <a:tc>
                  <a:txBody>
                    <a:bodyPr/>
                    <a:lstStyle/>
                    <a:p>
                      <a:r>
                        <a:rPr lang="en-US" sz="800" dirty="0" smtClean="0">
                          <a:latin typeface="Trebuchet MS" pitchFamily="34" charset="0"/>
                        </a:rPr>
                        <a:t>WDDM</a:t>
                      </a:r>
                      <a:r>
                        <a:rPr lang="en-US" sz="800" baseline="0" dirty="0" smtClean="0">
                          <a:latin typeface="Trebuchet MS" pitchFamily="34" charset="0"/>
                        </a:rPr>
                        <a:t> v1.1</a:t>
                      </a:r>
                      <a:endParaRPr lang="en-US" sz="800" dirty="0">
                        <a:latin typeface="Trebuchet MS" pitchFamily="34" charset="0"/>
                      </a:endParaRPr>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nVidia: GeForce 8300, 8400, 8600, 8800</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(G80, G8x family)</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 </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AMD: Radeon HD 2xxx and newer; </a:t>
                      </a:r>
                      <a:r>
                        <a:rPr lang="en-US" sz="800" dirty="0" err="1" smtClean="0">
                          <a:latin typeface="Trebuchet MS" pitchFamily="34" charset="0"/>
                        </a:rPr>
                        <a:t>FireGL</a:t>
                      </a:r>
                      <a:r>
                        <a:rPr lang="en-US" sz="800" dirty="0" smtClean="0">
                          <a:latin typeface="Trebuchet MS" pitchFamily="34" charset="0"/>
                        </a:rPr>
                        <a:t> V6xxx\V8xxx and newer</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 </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Intel: i4G, i45GM, G35, i965GM and newer</a:t>
                      </a:r>
                      <a:endParaRPr lang="en-US" sz="800" dirty="0">
                        <a:latin typeface="Trebuchet MS" pitchFamily="34" charset="0"/>
                      </a:endParaRPr>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tcPr>
                </a:tc>
              </a:tr>
              <a:tr h="2294228">
                <a:tc>
                  <a:txBody>
                    <a:bodyPr/>
                    <a:lstStyle/>
                    <a:p>
                      <a:r>
                        <a:rPr lang="en-US" sz="800" dirty="0" smtClean="0">
                          <a:latin typeface="Trebuchet MS" pitchFamily="34" charset="0"/>
                        </a:rPr>
                        <a:t>DirectX 9</a:t>
                      </a:r>
                      <a:endParaRPr lang="en-US" sz="800" dirty="0">
                        <a:latin typeface="Trebuchet MS" pitchFamily="34" charset="0"/>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8900000" scaled="1"/>
                      <a:tileRect/>
                    </a:gradFill>
                  </a:tcPr>
                </a:tc>
                <a:tc>
                  <a:txBody>
                    <a:bodyPr/>
                    <a:lstStyle/>
                    <a:p>
                      <a:r>
                        <a:rPr lang="en-US" sz="800" dirty="0" smtClean="0">
                          <a:latin typeface="Trebuchet MS" pitchFamily="34" charset="0"/>
                        </a:rPr>
                        <a:t>WDDM v1</a:t>
                      </a:r>
                      <a:endParaRPr lang="en-US" sz="800" dirty="0">
                        <a:latin typeface="Trebuchet MS" pitchFamily="34" charset="0"/>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8900000" scaled="1"/>
                      <a:tileRect/>
                    </a:gradFill>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nVidia: GeForce 6xxx and 7xxx</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 </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AMD: Radeon 9800, X300 – X1900 series</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 </a:t>
                      </a:r>
                    </a:p>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latin typeface="Trebuchet MS" pitchFamily="34" charset="0"/>
                        </a:rPr>
                        <a:t>Intel: i965,</a:t>
                      </a:r>
                      <a:r>
                        <a:rPr lang="en-US" sz="800" baseline="0" dirty="0" smtClean="0">
                          <a:latin typeface="Trebuchet MS" pitchFamily="34" charset="0"/>
                        </a:rPr>
                        <a:t> i950, i945, G3x</a:t>
                      </a:r>
                      <a:endParaRPr lang="en-US" sz="800" dirty="0">
                        <a:latin typeface="Trebuchet MS" pitchFamily="34" charset="0"/>
                      </a:endParaRPr>
                    </a:p>
                  </a:txBody>
                  <a:tc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8900000" scaled="1"/>
                      <a:tileRect/>
                    </a:grad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WDDM v1.1</a:t>
            </a:r>
            <a:endParaRPr lang="en-US" dirty="0"/>
          </a:p>
        </p:txBody>
      </p:sp>
      <p:sp>
        <p:nvSpPr>
          <p:cNvPr id="3" name="Content Placeholder 2"/>
          <p:cNvSpPr>
            <a:spLocks noGrp="1"/>
          </p:cNvSpPr>
          <p:nvPr>
            <p:ph idx="1"/>
          </p:nvPr>
        </p:nvSpPr>
        <p:spPr/>
        <p:txBody>
          <a:bodyPr/>
          <a:lstStyle/>
          <a:p>
            <a:r>
              <a:rPr lang="en-US" smtClean="0"/>
              <a:t>“v1.1” - Incremental Driver Model change</a:t>
            </a:r>
          </a:p>
          <a:p>
            <a:pPr lvl="1"/>
            <a:r>
              <a:rPr lang="en-US" smtClean="0"/>
              <a:t>Set of DDI changes for WDDM drivers</a:t>
            </a:r>
          </a:p>
          <a:p>
            <a:r>
              <a:rPr lang="en-US" smtClean="0"/>
              <a:t>WDDM v1.1 Feature Set</a:t>
            </a:r>
          </a:p>
          <a:p>
            <a:pPr lvl="1"/>
            <a:r>
              <a:rPr lang="en-US" smtClean="0"/>
              <a:t>Required capabilities</a:t>
            </a:r>
          </a:p>
          <a:p>
            <a:pPr lvl="1"/>
            <a:r>
              <a:rPr lang="en-US" smtClean="0"/>
              <a:t>Optional capabilities</a:t>
            </a:r>
          </a:p>
          <a:p>
            <a:r>
              <a:rPr lang="en-US" smtClean="0"/>
              <a:t>Required for Windows 7 Logo</a:t>
            </a:r>
            <a:endParaRPr lang="en-US" dirty="0" smtClean="0"/>
          </a:p>
        </p:txBody>
      </p:sp>
      <p:pic>
        <p:nvPicPr>
          <p:cNvPr id="2050" name="Picture 2" descr="\\showsrus\images\Illustrations-Icons\Windows_Vista_Icons_ for_Marketing_use\LeftGreenArrow.png"/>
          <p:cNvPicPr>
            <a:picLocks noChangeAspect="1" noChangeArrowheads="1"/>
          </p:cNvPicPr>
          <p:nvPr/>
        </p:nvPicPr>
        <p:blipFill>
          <a:blip r:embed="rId3"/>
          <a:srcRect/>
          <a:stretch>
            <a:fillRect/>
          </a:stretch>
        </p:blipFill>
        <p:spPr bwMode="auto">
          <a:xfrm>
            <a:off x="6483850" y="3851659"/>
            <a:ext cx="1638300" cy="1428750"/>
          </a:xfrm>
          <a:prstGeom prst="rect">
            <a:avLst/>
          </a:prstGeom>
          <a:noFill/>
        </p:spPr>
      </p:pic>
      <p:pic>
        <p:nvPicPr>
          <p:cNvPr id="2051" name="Picture 3" descr="\\showsrus\images\Illustrations-Icons\Windows_Vista_Icons_ for_Marketing_use\WinVista-Button_rgb.png"/>
          <p:cNvPicPr>
            <a:picLocks noChangeAspect="1" noChangeArrowheads="1"/>
          </p:cNvPicPr>
          <p:nvPr/>
        </p:nvPicPr>
        <p:blipFill>
          <a:blip r:embed="rId4" cstate="print"/>
          <a:srcRect/>
          <a:stretch>
            <a:fillRect/>
          </a:stretch>
        </p:blipFill>
        <p:spPr bwMode="auto">
          <a:xfrm>
            <a:off x="6822763" y="4294573"/>
            <a:ext cx="542925" cy="54184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WDDM v1.1 Feature Set</a:t>
            </a:r>
            <a:endParaRPr lang="en-US" dirty="0"/>
          </a:p>
        </p:txBody>
      </p:sp>
      <p:graphicFrame>
        <p:nvGraphicFramePr>
          <p:cNvPr id="4" name="Content Placeholder 3"/>
          <p:cNvGraphicFramePr>
            <a:graphicFrameLocks noGrp="1"/>
          </p:cNvGraphicFramePr>
          <p:nvPr>
            <p:ph idx="4294967295"/>
          </p:nvPr>
        </p:nvGraphicFramePr>
        <p:xfrm>
          <a:off x="381000" y="1375106"/>
          <a:ext cx="84455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WDDM v1.1 Feature Set</a:t>
            </a:r>
            <a:endParaRPr lang="en-US" dirty="0"/>
          </a:p>
        </p:txBody>
      </p:sp>
      <p:graphicFrame>
        <p:nvGraphicFramePr>
          <p:cNvPr id="4" name="Content Placeholder 3"/>
          <p:cNvGraphicFramePr>
            <a:graphicFrameLocks noGrp="1"/>
          </p:cNvGraphicFramePr>
          <p:nvPr>
            <p:ph idx="1"/>
          </p:nvPr>
        </p:nvGraphicFramePr>
        <p:xfrm>
          <a:off x="381000" y="1371600"/>
          <a:ext cx="8445500" cy="46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2284</Words>
  <Application>Microsoft Office PowerPoint</Application>
  <PresentationFormat>On-screen Show (4:3)</PresentationFormat>
  <Paragraphs>542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1_WinHEC 2008 Template_NEW_9.22.08</vt:lpstr>
      <vt:lpstr>Slide 1</vt:lpstr>
      <vt:lpstr>Display Driver Interface changes for Windows 7</vt:lpstr>
      <vt:lpstr>Session Goals</vt:lpstr>
      <vt:lpstr>Agenda</vt:lpstr>
      <vt:lpstr>Display Drivers In Windows 7</vt:lpstr>
      <vt:lpstr>Graphics User Experience</vt:lpstr>
      <vt:lpstr>Overview Of WDDM v1.1</vt:lpstr>
      <vt:lpstr>WDDM v1.1 Feature Set</vt:lpstr>
      <vt:lpstr>WDDM v1.1 Feature Set</vt:lpstr>
      <vt:lpstr>WDDM v1.1 Feature Set</vt:lpstr>
      <vt:lpstr>WDDM v1.1 Feature Set</vt:lpstr>
      <vt:lpstr>Graphics Performance</vt:lpstr>
      <vt:lpstr>Benefit</vt:lpstr>
      <vt:lpstr>Application Scenarios</vt:lpstr>
      <vt:lpstr>Memory Usage In Windows Vista Case 1 – Window with both GDI &amp; DirectX content</vt:lpstr>
      <vt:lpstr>Memory Usage In Windows 7 Case 1 – Window with both GDI and DirectX content</vt:lpstr>
      <vt:lpstr>Memory Usage In Windows Vista Case 2 – Window with GDI content</vt:lpstr>
      <vt:lpstr>Memory Usage In Windows 7 Case 2 – Window with GDI content</vt:lpstr>
      <vt:lpstr>Memory savings GDI Application windows</vt:lpstr>
      <vt:lpstr>WDDM v1.1 Requirement GDI Hardware Acceleration Interfaces</vt:lpstr>
      <vt:lpstr>Memory Savings</vt:lpstr>
      <vt:lpstr>Results</vt:lpstr>
      <vt:lpstr>DirectX Benefits  </vt:lpstr>
      <vt:lpstr>BGRA Format Support</vt:lpstr>
      <vt:lpstr>Desktop Running On Direct3D10</vt:lpstr>
      <vt:lpstr>Direct2D Layering</vt:lpstr>
      <vt:lpstr>Connecting and  Configuring Displays</vt:lpstr>
      <vt:lpstr>CCD – WDDM v1.1 Improvements</vt:lpstr>
      <vt:lpstr>Improved Diagnosability</vt:lpstr>
      <vt:lpstr>Improved Diagnosability - TDRs</vt:lpstr>
      <vt:lpstr>Data Collection Requirement</vt:lpstr>
      <vt:lpstr>FPO Optimizations</vt:lpstr>
      <vt:lpstr>Video Playback Enhancements  </vt:lpstr>
      <vt:lpstr>Video Playback</vt:lpstr>
      <vt:lpstr>Multi-Adapter Configurations Definitions</vt:lpstr>
      <vt:lpstr>Multi-Adapter Scenario Heterogeneous Graphics Adapters</vt:lpstr>
      <vt:lpstr>Multi-Adapter Behaviour </vt:lpstr>
      <vt:lpstr>Phasing Out XPDM</vt:lpstr>
      <vt:lpstr>Proposed Logo Requirements</vt:lpstr>
      <vt:lpstr>Call To Action</vt:lpstr>
      <vt:lpstr>Additional Resources</vt:lpstr>
      <vt:lpstr>Please Complete A Session Evaluation Form Your input is important!</vt:lpstr>
      <vt:lpstr>Slide 43</vt:lpstr>
      <vt:lpstr>Using Subtitles Subtitle color</vt:lpstr>
      <vt:lpstr>Code Sample How to show code in a slide</vt:lpstr>
      <vt:lpstr>Example Diagram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2008-11-12T06:43:17Z</dcterms:created>
  <dcterms:modified xsi:type="dcterms:W3CDTF">2008-11-12T06:44:00Z</dcterms:modified>
</cp:coreProperties>
</file>