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1"/>
  </p:sldMasterIdLst>
  <p:notesMasterIdLst>
    <p:notesMasterId r:id="rId70"/>
  </p:notesMasterIdLst>
  <p:handoutMasterIdLst>
    <p:handoutMasterId r:id="rId71"/>
  </p:handoutMasterIdLst>
  <p:sldIdLst>
    <p:sldId id="422" r:id="rId2"/>
    <p:sldId id="256" r:id="rId3"/>
    <p:sldId id="409" r:id="rId4"/>
    <p:sldId id="270" r:id="rId5"/>
    <p:sldId id="257" r:id="rId6"/>
    <p:sldId id="258" r:id="rId7"/>
    <p:sldId id="311" r:id="rId8"/>
    <p:sldId id="310" r:id="rId9"/>
    <p:sldId id="413" r:id="rId10"/>
    <p:sldId id="411" r:id="rId11"/>
    <p:sldId id="412" r:id="rId12"/>
    <p:sldId id="414" r:id="rId13"/>
    <p:sldId id="264" r:id="rId14"/>
    <p:sldId id="386" r:id="rId15"/>
    <p:sldId id="348" r:id="rId16"/>
    <p:sldId id="349" r:id="rId17"/>
    <p:sldId id="337" r:id="rId18"/>
    <p:sldId id="361" r:id="rId19"/>
    <p:sldId id="363" r:id="rId20"/>
    <p:sldId id="364" r:id="rId21"/>
    <p:sldId id="420" r:id="rId22"/>
    <p:sldId id="388" r:id="rId23"/>
    <p:sldId id="284" r:id="rId24"/>
    <p:sldId id="389" r:id="rId25"/>
    <p:sldId id="339" r:id="rId26"/>
    <p:sldId id="334" r:id="rId27"/>
    <p:sldId id="277" r:id="rId28"/>
    <p:sldId id="293" r:id="rId29"/>
    <p:sldId id="415" r:id="rId30"/>
    <p:sldId id="416" r:id="rId31"/>
    <p:sldId id="295" r:id="rId32"/>
    <p:sldId id="390" r:id="rId33"/>
    <p:sldId id="297" r:id="rId34"/>
    <p:sldId id="298" r:id="rId35"/>
    <p:sldId id="336" r:id="rId36"/>
    <p:sldId id="392" r:id="rId37"/>
    <p:sldId id="377" r:id="rId38"/>
    <p:sldId id="378" r:id="rId39"/>
    <p:sldId id="380" r:id="rId40"/>
    <p:sldId id="379" r:id="rId41"/>
    <p:sldId id="391" r:id="rId42"/>
    <p:sldId id="395" r:id="rId43"/>
    <p:sldId id="381" r:id="rId44"/>
    <p:sldId id="376" r:id="rId45"/>
    <p:sldId id="353" r:id="rId46"/>
    <p:sldId id="408" r:id="rId47"/>
    <p:sldId id="403" r:id="rId48"/>
    <p:sldId id="404" r:id="rId49"/>
    <p:sldId id="406" r:id="rId50"/>
    <p:sldId id="405" r:id="rId51"/>
    <p:sldId id="407" r:id="rId52"/>
    <p:sldId id="290" r:id="rId53"/>
    <p:sldId id="355" r:id="rId54"/>
    <p:sldId id="356" r:id="rId55"/>
    <p:sldId id="322" r:id="rId56"/>
    <p:sldId id="323" r:id="rId57"/>
    <p:sldId id="326" r:id="rId58"/>
    <p:sldId id="314" r:id="rId59"/>
    <p:sldId id="315" r:id="rId60"/>
    <p:sldId id="274" r:id="rId61"/>
    <p:sldId id="266" r:id="rId62"/>
    <p:sldId id="268" r:id="rId63"/>
    <p:sldId id="410" r:id="rId64"/>
    <p:sldId id="292" r:id="rId65"/>
    <p:sldId id="421" r:id="rId66"/>
    <p:sldId id="417" r:id="rId67"/>
    <p:sldId id="423" r:id="rId68"/>
    <p:sldId id="419"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1793A"/>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0333" autoAdjust="0"/>
  </p:normalViewPr>
  <p:slideViewPr>
    <p:cSldViewPr snapToGrid="0">
      <p:cViewPr varScale="1">
        <p:scale>
          <a:sx n="94" d="100"/>
          <a:sy n="94" d="100"/>
        </p:scale>
        <p:origin x="-360" y="-102"/>
      </p:cViewPr>
      <p:guideLst>
        <p:guide orient="horz" pos="2160"/>
        <p:guide orient="horz" pos="2736"/>
        <p:guide orient="horz" pos="144"/>
        <p:guide orient="horz" pos="4176"/>
        <p:guide orient="horz" pos="1206"/>
        <p:guide orient="horz" pos="895"/>
        <p:guide orient="horz" pos="3419"/>
        <p:guide pos="2880"/>
        <p:guide pos="459"/>
        <p:guide pos="5300"/>
        <p:guide pos="244"/>
        <p:guide pos="5519"/>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showGuides="1">
      <p:cViewPr varScale="1">
        <p:scale>
          <a:sx n="81" d="100"/>
          <a:sy n="81" d="100"/>
        </p:scale>
        <p:origin x="-387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368CD2-C701-4C1B-B126-B61FD6EB7CE3}" type="datetimeFigureOut">
              <a:rPr lang="en-US" smtClean="0"/>
              <a:pPr/>
              <a:t>11/11/2008</a:t>
            </a:fld>
            <a:endParaRPr lang="en-US"/>
          </a:p>
        </p:txBody>
      </p:sp>
      <p:sp>
        <p:nvSpPr>
          <p:cNvPr id="4" name="Footer Placeholder 3"/>
          <p:cNvSpPr>
            <a:spLocks noGrp="1"/>
          </p:cNvSpPr>
          <p:nvPr>
            <p:ph type="ftr" sz="quarter" idx="2"/>
          </p:nvPr>
        </p:nvSpPr>
        <p:spPr>
          <a:xfrm>
            <a:off x="0" y="8861058"/>
            <a:ext cx="6858000" cy="457200"/>
          </a:xfrm>
          <a:prstGeom prst="rect">
            <a:avLst/>
          </a:prstGeom>
        </p:spPr>
        <p:txBody>
          <a:bodyPr vert="horz" lIns="91440" tIns="45720" rIns="91440" bIns="45720" rtlCol="0" anchor="b"/>
          <a:lstStyle>
            <a:lvl1pPr algn="l">
              <a:defRPr sz="1200"/>
            </a:lvl1pPr>
          </a:lstStyle>
          <a:p>
            <a:pPr defTabSz="914027" eaLnBrk="0" hangingPunct="0"/>
            <a:r>
              <a:rPr lang="en-US" sz="500" dirty="0" smtClean="0">
                <a:solidFill>
                  <a:schemeClr val="tx2"/>
                </a:solidFill>
                <a:latin typeface="Trebuchet MS" pitchFamily="34" charset="0"/>
                <a:cs typeface="Arial" charset="0"/>
              </a:rPr>
              <a:t>© 2008 Microsoft Corporation. All rights reserved. Microsoft, Windows, Windows Vista and other product names are or may be registered trademarks and/or trademarks in the U.S. and/or other countries.</a:t>
            </a:r>
          </a:p>
          <a:p>
            <a:pPr defTabSz="914027" eaLnBrk="0" hangingPunct="0"/>
            <a:r>
              <a:rPr lang="en-US" sz="500" dirty="0" smtClean="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2"/>
                </a:solidFill>
                <a:latin typeface="Trebuchet MS" pitchFamily="34" charset="0"/>
                <a:cs typeface="Arial" charset="0"/>
              </a:rPr>
            </a:br>
            <a:r>
              <a:rPr lang="en-US" sz="500" dirty="0" smtClean="0">
                <a:solidFill>
                  <a:schemeClr val="tx2"/>
                </a:solidFill>
                <a:latin typeface="Trebuchet MS" pitchFamily="34" charset="0"/>
                <a:cs typeface="Arial" charset="0"/>
              </a:rPr>
              <a:t>MICROSOFT MAKES NO WARRANTIES, EXPRESS, IMPLIED OR STATUTORY, AS TO THE INFORMATION IN THIS PRESENTATION.</a:t>
            </a:r>
          </a:p>
          <a:p>
            <a:endParaRPr lang="en-US" sz="140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781CD9-A49B-4B09-8787-A896EC5E4F3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15772C-68E0-4A32-BD6A-81CB473A52E3}" type="datetimeFigureOut">
              <a:rPr lang="en-US" smtClean="0"/>
              <a:pPr/>
              <a:t>11/11/2008</a:t>
            </a:fld>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007D40-E541-4294-B89B-266A3E2F4BEA}" type="slidenum">
              <a:rPr lang="en-US" smtClean="0"/>
              <a:pPr/>
              <a:t>‹#›</a:t>
            </a:fld>
            <a:endParaRPr lang="en-US"/>
          </a:p>
        </p:txBody>
      </p:sp>
      <p:sp>
        <p:nvSpPr>
          <p:cNvPr id="8" name="Footer Placeholder 3"/>
          <p:cNvSpPr txBox="1">
            <a:spLocks/>
          </p:cNvSpPr>
          <p:nvPr/>
        </p:nvSpPr>
        <p:spPr>
          <a:xfrm>
            <a:off x="0" y="8861058"/>
            <a:ext cx="6858000" cy="457200"/>
          </a:xfrm>
          <a:prstGeom prst="rect">
            <a:avLst/>
          </a:prstGeom>
        </p:spPr>
        <p:txBody>
          <a:bodyPr vert="horz" lIns="91440" tIns="45720" rIns="91440" bIns="45720" rtlCol="0" anchor="b"/>
          <a:lstStyle>
            <a:lvl1pPr algn="l">
              <a:defRPr sz="1200"/>
            </a:lvl1pPr>
          </a:lstStyle>
          <a:p>
            <a:pPr marL="0" marR="0" lvl="0" indent="0" algn="l" defTabSz="914027"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smtClean="0">
                <a:ln>
                  <a:noFill/>
                </a:ln>
                <a:solidFill>
                  <a:schemeClr val="tx2"/>
                </a:solidFill>
                <a:effectLst/>
                <a:uLnTx/>
                <a:uFillTx/>
                <a:latin typeface="Trebuchet MS" pitchFamily="34" charset="0"/>
                <a:ea typeface="+mn-ea"/>
                <a:cs typeface="Arial" charset="0"/>
              </a:rPr>
              <a:t>© 2008 Microsoft Corporation. All rights reserved. Microsoft, Windows, Windows Vista and other product names are or may be registered trademarks and/or trademarks in the U.S. and/or other countries.</a:t>
            </a:r>
          </a:p>
          <a:p>
            <a:pPr marL="0" marR="0" lvl="0" indent="0" algn="l" defTabSz="914027"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smtClean="0">
                <a:ln>
                  <a:noFill/>
                </a:ln>
                <a:solidFill>
                  <a:schemeClr val="tx2"/>
                </a:solidFill>
                <a:effectLst/>
                <a:uLnTx/>
                <a:uFillTx/>
                <a:latin typeface="Trebuchet MS"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smtClean="0">
                <a:ln>
                  <a:noFill/>
                </a:ln>
                <a:solidFill>
                  <a:schemeClr val="tx2"/>
                </a:solidFill>
                <a:effectLst/>
                <a:uLnTx/>
                <a:uFillTx/>
                <a:latin typeface="Trebuchet MS" pitchFamily="34" charset="0"/>
                <a:ea typeface="+mn-ea"/>
                <a:cs typeface="Arial" charset="0"/>
              </a:rPr>
            </a:br>
            <a:r>
              <a:rPr kumimoji="0" lang="en-US" sz="500" b="0" i="0" u="none" strike="noStrike" kern="1200" cap="none" spc="0" normalizeH="0" baseline="0" noProof="0" smtClean="0">
                <a:ln>
                  <a:noFill/>
                </a:ln>
                <a:solidFill>
                  <a:schemeClr val="tx2"/>
                </a:solidFill>
                <a:effectLst/>
                <a:uLnTx/>
                <a:uFillTx/>
                <a:latin typeface="Trebuchet MS" pitchFamily="34" charset="0"/>
                <a:ea typeface="+mn-ea"/>
                <a:cs typeface="Arial" charset="0"/>
              </a:rPr>
              <a:t>MICROSOFT MAKES NO WARRANTIES, EXPRESS, IMPLIED OR STATUTORY, AS TO THE INFORMATION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A1EBFB-3178-4B8A-88B3-D7917294406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A1EBFB-3178-4B8A-88B3-D7917294406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lvl="0"/>
            <a:endParaRPr lang="en-US" dirty="0" smtClean="0"/>
          </a:p>
        </p:txBody>
      </p:sp>
      <p:sp>
        <p:nvSpPr>
          <p:cNvPr id="4" name="Slide Number Placeholder 3"/>
          <p:cNvSpPr>
            <a:spLocks noGrp="1"/>
          </p:cNvSpPr>
          <p:nvPr>
            <p:ph type="sldNum" sz="quarter" idx="10"/>
          </p:nvPr>
        </p:nvSpPr>
        <p:spPr/>
        <p:txBody>
          <a:bodyPr/>
          <a:lstStyle/>
          <a:p>
            <a:fld id="{E5007D40-E541-4294-B89B-266A3E2F4BE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5007D40-E541-4294-B89B-266A3E2F4BE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6F3D3B65-8607-49C4-AF77-FED7B57AC15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40C03EA-3BA2-4970-B110-15039021264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a:buFontTx/>
              <a:buChar char="-"/>
            </a:pPr>
            <a:endParaRPr lang="en-US" dirty="0" smtClean="0"/>
          </a:p>
        </p:txBody>
      </p:sp>
      <p:sp>
        <p:nvSpPr>
          <p:cNvPr id="4" name="Slide Number Placeholder 3"/>
          <p:cNvSpPr>
            <a:spLocks noGrp="1"/>
          </p:cNvSpPr>
          <p:nvPr>
            <p:ph type="sldNum" sz="quarter" idx="10"/>
          </p:nvPr>
        </p:nvSpPr>
        <p:spPr/>
        <p:txBody>
          <a:bodyPr/>
          <a:lstStyle/>
          <a:p>
            <a:fld id="{B40C03EA-3BA2-4970-B110-15039021264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a:buFontTx/>
              <a:buChar char="-"/>
            </a:pPr>
            <a:endParaRPr lang="en-US" dirty="0" smtClean="0"/>
          </a:p>
        </p:txBody>
      </p:sp>
      <p:sp>
        <p:nvSpPr>
          <p:cNvPr id="4" name="Slide Number Placeholder 3"/>
          <p:cNvSpPr>
            <a:spLocks noGrp="1"/>
          </p:cNvSpPr>
          <p:nvPr>
            <p:ph type="sldNum" sz="quarter" idx="10"/>
          </p:nvPr>
        </p:nvSpPr>
        <p:spPr/>
        <p:txBody>
          <a:bodyPr/>
          <a:lstStyle/>
          <a:p>
            <a:fld id="{B40C03EA-3BA2-4970-B110-15039021264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6F3D3B65-8607-49C4-AF77-FED7B57AC15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43000" y="685800"/>
            <a:ext cx="4572000" cy="3429000"/>
          </a:xfrm>
          <a:prstGeom prst="rect">
            <a:avLst/>
          </a:prstGeom>
          <a:ln/>
        </p:spPr>
      </p:sp>
      <p:sp>
        <p:nvSpPr>
          <p:cNvPr id="41987" name="Notes Placeholder 2"/>
          <p:cNvSpPr>
            <a:spLocks noGrp="1"/>
          </p:cNvSpPr>
          <p:nvPr>
            <p:ph type="body" idx="1"/>
          </p:nvPr>
        </p:nvSpPr>
        <p:spPr>
          <a:noFill/>
          <a:ln/>
        </p:spPr>
        <p:txBody>
          <a:bodyPr/>
          <a:lstStyle/>
          <a:p>
            <a:endParaRPr lang="en-US" smtClean="0"/>
          </a:p>
        </p:txBody>
      </p:sp>
      <p:sp>
        <p:nvSpPr>
          <p:cNvPr id="41988" name="Date Placeholder 3"/>
          <p:cNvSpPr>
            <a:spLocks noGrp="1"/>
          </p:cNvSpPr>
          <p:nvPr>
            <p:ph type="dt" sz="quarter" idx="1"/>
          </p:nvPr>
        </p:nvSpPr>
        <p:spPr>
          <a:noFill/>
        </p:spPr>
        <p:txBody>
          <a:bodyPr/>
          <a:lstStyle/>
          <a:p>
            <a:fld id="{5EBE3636-AEB0-4756-AF1A-51ED45775FD9}" type="datetime8">
              <a:rPr lang="en-US" smtClean="0">
                <a:latin typeface="Times New Roman" pitchFamily="1" charset="0"/>
              </a:rPr>
              <a:pPr/>
              <a:t>11/11/2008 10:39 PM</a:t>
            </a:fld>
            <a:endParaRPr lang="en-US" smtClean="0">
              <a:latin typeface="Times New Roman" pitchFamily="1" charset="0"/>
            </a:endParaRPr>
          </a:p>
        </p:txBody>
      </p:sp>
      <p:sp>
        <p:nvSpPr>
          <p:cNvPr id="41989" name="Slide Number Placeholder 4"/>
          <p:cNvSpPr>
            <a:spLocks noGrp="1"/>
          </p:cNvSpPr>
          <p:nvPr>
            <p:ph type="sldNum" sz="quarter" idx="5"/>
          </p:nvPr>
        </p:nvSpPr>
        <p:spPr>
          <a:noFill/>
        </p:spPr>
        <p:txBody>
          <a:bodyPr/>
          <a:lstStyle/>
          <a:p>
            <a:fld id="{067F7239-1028-440D-A1AA-70277D05103E}" type="slidenum">
              <a:rPr lang="en-US" smtClean="0">
                <a:latin typeface="Times New Roman" pitchFamily="1" charset="0"/>
              </a:rPr>
              <a:pPr/>
              <a:t>28</a:t>
            </a:fld>
            <a:endParaRPr lang="en-US" smtClean="0">
              <a:latin typeface="Times New Roman" pitchFamily="1"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143000" y="685800"/>
            <a:ext cx="4572000" cy="3429000"/>
          </a:xfrm>
          <a:prstGeom prst="rect">
            <a:avLst/>
          </a:prstGeom>
          <a:ln/>
        </p:spPr>
      </p:sp>
      <p:sp>
        <p:nvSpPr>
          <p:cNvPr id="70659" name="Notes Placeholder 2"/>
          <p:cNvSpPr>
            <a:spLocks noGrp="1"/>
          </p:cNvSpPr>
          <p:nvPr>
            <p:ph type="body" idx="1"/>
          </p:nvPr>
        </p:nvSpPr>
        <p:spPr>
          <a:noFill/>
          <a:ln/>
        </p:spPr>
        <p:txBody>
          <a:bodyPr/>
          <a:lstStyle/>
          <a:p>
            <a:endParaRPr lang="en-US" smtClean="0"/>
          </a:p>
        </p:txBody>
      </p:sp>
      <p:sp>
        <p:nvSpPr>
          <p:cNvPr id="70660" name="Date Placeholder 3"/>
          <p:cNvSpPr>
            <a:spLocks noGrp="1"/>
          </p:cNvSpPr>
          <p:nvPr>
            <p:ph type="dt" sz="quarter" idx="1"/>
          </p:nvPr>
        </p:nvSpPr>
        <p:spPr>
          <a:noFill/>
        </p:spPr>
        <p:txBody>
          <a:bodyPr/>
          <a:lstStyle/>
          <a:p>
            <a:fld id="{4E00121D-4853-4B59-8227-806B7B859BAE}" type="datetime8">
              <a:rPr lang="en-US" smtClean="0"/>
              <a:pPr/>
              <a:t>11/11/2008 10:39 PM</a:t>
            </a:fld>
            <a:endParaRPr lang="en-US" smtClean="0"/>
          </a:p>
        </p:txBody>
      </p:sp>
      <p:sp>
        <p:nvSpPr>
          <p:cNvPr id="70661" name="Slide Number Placeholder 4"/>
          <p:cNvSpPr>
            <a:spLocks noGrp="1"/>
          </p:cNvSpPr>
          <p:nvPr>
            <p:ph type="sldNum" sz="quarter" idx="5"/>
          </p:nvPr>
        </p:nvSpPr>
        <p:spPr>
          <a:noFill/>
        </p:spPr>
        <p:txBody>
          <a:bodyPr/>
          <a:lstStyle/>
          <a:p>
            <a:fld id="{25014D61-72AD-44D8-ADE5-A8A4EB65A1CF}"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6F3D3B65-8607-49C4-AF77-FED7B57AC15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5007D40-E541-4294-B89B-266A3E2F4BE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5773A7-3D7B-4261-AFDB-CBF4B17F75D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3D3B65-8607-49C4-AF77-FED7B57AC152}"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3D3B65-8607-49C4-AF77-FED7B57AC152}"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E5E19B8-3EE7-4565-8FEE-0A1D1936DDDA}"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lnSpcReduction="10000"/>
          </a:bodyPr>
          <a:lstStyle/>
          <a:p>
            <a:pPr lvl="0"/>
            <a:endParaRPr lang="en-US" dirty="0" smtClean="0"/>
          </a:p>
        </p:txBody>
      </p:sp>
      <p:sp>
        <p:nvSpPr>
          <p:cNvPr id="4" name="Slide Number Placeholder 3"/>
          <p:cNvSpPr>
            <a:spLocks noGrp="1"/>
          </p:cNvSpPr>
          <p:nvPr>
            <p:ph type="sldNum" sz="quarter" idx="10"/>
          </p:nvPr>
        </p:nvSpPr>
        <p:spPr/>
        <p:txBody>
          <a:bodyPr/>
          <a:lstStyle/>
          <a:p>
            <a:fld id="{E5007D40-E541-4294-B89B-266A3E2F4BEA}"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68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07D40-E541-4294-B89B-266A3E2F4BE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007D40-E541-4294-B89B-266A3E2F4BE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wmf"/><Relationship Id="rId18" Type="http://schemas.openxmlformats.org/officeDocument/2006/relationships/hyperlink" Target="http://images.google.com/imgres?imgurl=http://pipux.net/img/article/t0001/8088.jpg&amp;imgrefurl=http://pipux.net/article.php?id=t0001&amp;h=271&amp;w=800&amp;sz=78&amp;hl=en&amp;start=61&amp;um=1&amp;usg=__dXM6A6V_3mmL7HtyjZArBNXVRsM=&amp;tbnid=3c-206s9mSFYAM:&amp;tbnh=48&amp;tbnw=143&amp;prev=/images?q=intel+integrated&amp;start=60&amp;ndsp=20&amp;um=1&amp;hl=en&amp;rls=com.microsoft:*&amp;sa=N" TargetMode="External"/><Relationship Id="rId3" Type="http://schemas.openxmlformats.org/officeDocument/2006/relationships/image" Target="../media/image8.wmf"/><Relationship Id="rId21" Type="http://schemas.openxmlformats.org/officeDocument/2006/relationships/image" Target="../media/image23.wmf"/><Relationship Id="rId7" Type="http://schemas.openxmlformats.org/officeDocument/2006/relationships/image" Target="../media/image12.wmf"/><Relationship Id="rId12" Type="http://schemas.openxmlformats.org/officeDocument/2006/relationships/image" Target="../media/image17.wmf"/><Relationship Id="rId17" Type="http://schemas.openxmlformats.org/officeDocument/2006/relationships/image" Target="../media/image20.jpeg"/><Relationship Id="rId2" Type="http://schemas.openxmlformats.org/officeDocument/2006/relationships/notesSlide" Target="../notesSlides/notesSlide10.xml"/><Relationship Id="rId16" Type="http://schemas.openxmlformats.org/officeDocument/2006/relationships/hyperlink" Target="http://images.google.com/imgres?imgurl=http://www.techpowerup.com/gpudb/images/28.jpg&amp;imgrefurl=http://www.techpowerup.com/gpudb/28/ATI_9800_SE.html&amp;h=320&amp;w=500&amp;sz=54&amp;hl=en&amp;start=4&amp;um=1&amp;usg=__2p7saSdwnXhJW9kv15WjSvlicWQ=&amp;tbnid=8UuEIpGD_CoZwM:&amp;tbnh=83&amp;tbnw=130&amp;prev=/images?q=ati+9800&amp;um=1&amp;hl=en&amp;rls=com.microsoft:*" TargetMode="External"/><Relationship Id="rId20" Type="http://schemas.openxmlformats.org/officeDocument/2006/relationships/image" Target="../media/image22.wmf"/><Relationship Id="rId1" Type="http://schemas.openxmlformats.org/officeDocument/2006/relationships/slideLayout" Target="../slideLayouts/slideLayout3.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5" Type="http://schemas.openxmlformats.org/officeDocument/2006/relationships/image" Target="../media/image19.jpeg"/><Relationship Id="rId23" Type="http://schemas.openxmlformats.org/officeDocument/2006/relationships/image" Target="../media/image25.wmf"/><Relationship Id="rId10" Type="http://schemas.openxmlformats.org/officeDocument/2006/relationships/image" Target="../media/image15.wmf"/><Relationship Id="rId19" Type="http://schemas.openxmlformats.org/officeDocument/2006/relationships/image" Target="../media/image21.jpeg"/><Relationship Id="rId4" Type="http://schemas.openxmlformats.org/officeDocument/2006/relationships/image" Target="../media/image9.wmf"/><Relationship Id="rId9" Type="http://schemas.openxmlformats.org/officeDocument/2006/relationships/image" Target="../media/image14.wmf"/><Relationship Id="rId14" Type="http://schemas.openxmlformats.org/officeDocument/2006/relationships/hyperlink" Target="http://images.google.com/imgres?imgurl=http://www.hardwaresecrets.com/imageview.php?image=847&amp;imgrefurl=http://www.hardwaresecrets.com/article/156&amp;h=270&amp;w=300&amp;sz=17&amp;hl=en&amp;start=15&amp;um=1&amp;usg=__Os1K57Q8OwDemDpjaTrMXaeslw0=&amp;tbnid=uP9q_9h6Vt9dpM:&amp;tbnh=104&amp;tbnw=116&amp;prev=/images?q=7800&amp;um=1&amp;hl=en&amp;rls=com.microsoft:*&amp;sa=N" TargetMode="External"/><Relationship Id="rId22" Type="http://schemas.openxmlformats.org/officeDocument/2006/relationships/image" Target="../media/image2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xnagamefest.com/presentations08.ht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msdn.microsoft.com/directx"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hyperlink" Target="http://www.microsoft.com/whdc/display"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67.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9"/>
          <p:cNvGrpSpPr/>
          <p:nvPr/>
        </p:nvGrpSpPr>
        <p:grpSpPr>
          <a:xfrm>
            <a:off x="228600" y="4572000"/>
            <a:ext cx="2618053" cy="2286000"/>
            <a:chOff x="228600" y="4572000"/>
            <a:chExt cx="2618053" cy="2286000"/>
          </a:xfrm>
        </p:grpSpPr>
        <p:pic>
          <p:nvPicPr>
            <p:cNvPr id="29" name="Picture 15" descr="C:\Users\datuft.WINGROUP\Pictures\Microsoft Clip Organizer\hh00077_.wmf"/>
            <p:cNvPicPr>
              <a:picLocks noChangeAspect="1" noChangeArrowheads="1"/>
            </p:cNvPicPr>
            <p:nvPr/>
          </p:nvPicPr>
          <p:blipFill>
            <a:blip r:embed="rId3"/>
            <a:srcRect/>
            <a:stretch>
              <a:fillRect/>
            </a:stretch>
          </p:blipFill>
          <p:spPr bwMode="auto">
            <a:xfrm>
              <a:off x="228600" y="4608512"/>
              <a:ext cx="2618053" cy="2249488"/>
            </a:xfrm>
            <a:prstGeom prst="rect">
              <a:avLst/>
            </a:prstGeom>
            <a:noFill/>
          </p:spPr>
        </p:pic>
        <p:pic>
          <p:nvPicPr>
            <p:cNvPr id="27650" name="Picture 2" descr="C:\Users\datuft.WINGROUP\Pictures\Microsoft Clip Organizer\j0351294.wmf"/>
            <p:cNvPicPr>
              <a:picLocks noChangeAspect="1" noChangeArrowheads="1"/>
            </p:cNvPicPr>
            <p:nvPr/>
          </p:nvPicPr>
          <p:blipFill>
            <a:blip r:embed="rId4"/>
            <a:srcRect/>
            <a:stretch>
              <a:fillRect/>
            </a:stretch>
          </p:blipFill>
          <p:spPr bwMode="auto">
            <a:xfrm>
              <a:off x="1143000" y="4953000"/>
              <a:ext cx="633327" cy="552753"/>
            </a:xfrm>
            <a:prstGeom prst="rect">
              <a:avLst/>
            </a:prstGeom>
            <a:noFill/>
          </p:spPr>
        </p:pic>
        <p:pic>
          <p:nvPicPr>
            <p:cNvPr id="27651" name="Picture 3" descr="C:\Users\datuft.WINGROUP\Pictures\Microsoft Clip Organizer\j0350664.wmf"/>
            <p:cNvPicPr>
              <a:picLocks noChangeAspect="1" noChangeArrowheads="1"/>
            </p:cNvPicPr>
            <p:nvPr/>
          </p:nvPicPr>
          <p:blipFill>
            <a:blip r:embed="rId5"/>
            <a:srcRect/>
            <a:stretch>
              <a:fillRect/>
            </a:stretch>
          </p:blipFill>
          <p:spPr bwMode="auto">
            <a:xfrm>
              <a:off x="1447800" y="4800600"/>
              <a:ext cx="533400" cy="465607"/>
            </a:xfrm>
            <a:prstGeom prst="rect">
              <a:avLst/>
            </a:prstGeom>
            <a:noFill/>
          </p:spPr>
        </p:pic>
        <p:pic>
          <p:nvPicPr>
            <p:cNvPr id="27658" name="Picture 10" descr="C:\Users\datuft.WINGROUP\Pictures\Microsoft Clip Organizer\an01849_.wmf"/>
            <p:cNvPicPr>
              <a:picLocks noChangeAspect="1" noChangeArrowheads="1"/>
            </p:cNvPicPr>
            <p:nvPr/>
          </p:nvPicPr>
          <p:blipFill>
            <a:blip r:embed="rId6"/>
            <a:srcRect/>
            <a:stretch>
              <a:fillRect/>
            </a:stretch>
          </p:blipFill>
          <p:spPr bwMode="auto">
            <a:xfrm>
              <a:off x="1295400" y="4572000"/>
              <a:ext cx="568731" cy="521658"/>
            </a:xfrm>
            <a:prstGeom prst="rect">
              <a:avLst/>
            </a:prstGeom>
            <a:noFill/>
          </p:spPr>
        </p:pic>
        <p:pic>
          <p:nvPicPr>
            <p:cNvPr id="27664" name="Picture 16" descr="C:\Users\datuft.WINGROUP\Pictures\Microsoft Clip Organizer\an01738_.wmf"/>
            <p:cNvPicPr>
              <a:picLocks noChangeAspect="1" noChangeArrowheads="1"/>
            </p:cNvPicPr>
            <p:nvPr/>
          </p:nvPicPr>
          <p:blipFill>
            <a:blip r:embed="rId7"/>
            <a:srcRect/>
            <a:stretch>
              <a:fillRect/>
            </a:stretch>
          </p:blipFill>
          <p:spPr bwMode="auto">
            <a:xfrm>
              <a:off x="304800" y="4800600"/>
              <a:ext cx="723199" cy="536575"/>
            </a:xfrm>
            <a:prstGeom prst="rect">
              <a:avLst/>
            </a:prstGeom>
            <a:noFill/>
          </p:spPr>
        </p:pic>
        <p:pic>
          <p:nvPicPr>
            <p:cNvPr id="27666" name="Picture 18" descr="C:\Users\datuft.WINGROUP\Pictures\Microsoft Clip Organizer\j0351294.wmf"/>
            <p:cNvPicPr>
              <a:picLocks noChangeAspect="1" noChangeArrowheads="1"/>
            </p:cNvPicPr>
            <p:nvPr/>
          </p:nvPicPr>
          <p:blipFill>
            <a:blip r:embed="rId4"/>
            <a:srcRect/>
            <a:stretch>
              <a:fillRect/>
            </a:stretch>
          </p:blipFill>
          <p:spPr bwMode="auto">
            <a:xfrm>
              <a:off x="838200" y="4876800"/>
              <a:ext cx="482486" cy="421102"/>
            </a:xfrm>
            <a:prstGeom prst="rect">
              <a:avLst/>
            </a:prstGeom>
            <a:noFill/>
          </p:spPr>
        </p:pic>
        <p:pic>
          <p:nvPicPr>
            <p:cNvPr id="27667" name="Picture 19" descr="C:\Users\datuft.WINGROUP\Pictures\Microsoft Clip Organizer\j0350664.wmf"/>
            <p:cNvPicPr>
              <a:picLocks noChangeAspect="1" noChangeArrowheads="1"/>
            </p:cNvPicPr>
            <p:nvPr/>
          </p:nvPicPr>
          <p:blipFill>
            <a:blip r:embed="rId5"/>
            <a:srcRect/>
            <a:stretch>
              <a:fillRect/>
            </a:stretch>
          </p:blipFill>
          <p:spPr bwMode="auto">
            <a:xfrm>
              <a:off x="838200" y="4724400"/>
              <a:ext cx="457200" cy="399092"/>
            </a:xfrm>
            <a:prstGeom prst="rect">
              <a:avLst/>
            </a:prstGeom>
            <a:noFill/>
          </p:spPr>
        </p:pic>
      </p:grpSp>
      <p:grpSp>
        <p:nvGrpSpPr>
          <p:cNvPr id="3" name="Group 31"/>
          <p:cNvGrpSpPr/>
          <p:nvPr/>
        </p:nvGrpSpPr>
        <p:grpSpPr>
          <a:xfrm>
            <a:off x="6477000" y="4572000"/>
            <a:ext cx="2667000" cy="2286000"/>
            <a:chOff x="6477000" y="4572000"/>
            <a:chExt cx="2667000" cy="2286000"/>
          </a:xfrm>
        </p:grpSpPr>
        <p:pic>
          <p:nvPicPr>
            <p:cNvPr id="27663" name="Picture 15" descr="C:\Users\datuft.WINGROUP\Pictures\Microsoft Clip Organizer\hh00077_.wmf"/>
            <p:cNvPicPr>
              <a:picLocks noChangeAspect="1" noChangeArrowheads="1"/>
            </p:cNvPicPr>
            <p:nvPr/>
          </p:nvPicPr>
          <p:blipFill>
            <a:blip r:embed="rId3"/>
            <a:srcRect/>
            <a:stretch>
              <a:fillRect/>
            </a:stretch>
          </p:blipFill>
          <p:spPr bwMode="auto">
            <a:xfrm>
              <a:off x="6525947" y="4608512"/>
              <a:ext cx="2618053" cy="2249488"/>
            </a:xfrm>
            <a:prstGeom prst="rect">
              <a:avLst/>
            </a:prstGeom>
            <a:noFill/>
          </p:spPr>
        </p:pic>
        <p:pic>
          <p:nvPicPr>
            <p:cNvPr id="27652" name="Picture 4" descr="C:\Users\datuft.WINGROUP\Pictures\Microsoft Clip Organizer\j0359865.wmf"/>
            <p:cNvPicPr>
              <a:picLocks noChangeAspect="1" noChangeArrowheads="1"/>
            </p:cNvPicPr>
            <p:nvPr/>
          </p:nvPicPr>
          <p:blipFill>
            <a:blip r:embed="rId8"/>
            <a:srcRect/>
            <a:stretch>
              <a:fillRect/>
            </a:stretch>
          </p:blipFill>
          <p:spPr bwMode="auto">
            <a:xfrm>
              <a:off x="6934200" y="4648200"/>
              <a:ext cx="1176734" cy="514757"/>
            </a:xfrm>
            <a:prstGeom prst="rect">
              <a:avLst/>
            </a:prstGeom>
            <a:noFill/>
          </p:spPr>
        </p:pic>
        <p:pic>
          <p:nvPicPr>
            <p:cNvPr id="27653" name="Picture 5" descr="C:\Users\datuft.WINGROUP\Pictures\Microsoft Clip Organizer\j0232666.wmf"/>
            <p:cNvPicPr>
              <a:picLocks noChangeAspect="1" noChangeArrowheads="1"/>
            </p:cNvPicPr>
            <p:nvPr/>
          </p:nvPicPr>
          <p:blipFill>
            <a:blip r:embed="rId9"/>
            <a:srcRect/>
            <a:stretch>
              <a:fillRect/>
            </a:stretch>
          </p:blipFill>
          <p:spPr bwMode="auto">
            <a:xfrm>
              <a:off x="7467600" y="4724400"/>
              <a:ext cx="780734" cy="423861"/>
            </a:xfrm>
            <a:prstGeom prst="rect">
              <a:avLst/>
            </a:prstGeom>
            <a:noFill/>
          </p:spPr>
        </p:pic>
        <p:pic>
          <p:nvPicPr>
            <p:cNvPr id="27654" name="Picture 6" descr="C:\Users\datuft.WINGROUP\Pictures\Microsoft Clip Organizer\j0358163.wmf"/>
            <p:cNvPicPr>
              <a:picLocks noChangeAspect="1" noChangeArrowheads="1"/>
            </p:cNvPicPr>
            <p:nvPr/>
          </p:nvPicPr>
          <p:blipFill>
            <a:blip r:embed="rId10"/>
            <a:srcRect/>
            <a:stretch>
              <a:fillRect/>
            </a:stretch>
          </p:blipFill>
          <p:spPr bwMode="auto">
            <a:xfrm>
              <a:off x="6858000" y="4800600"/>
              <a:ext cx="1178794" cy="758752"/>
            </a:xfrm>
            <a:prstGeom prst="rect">
              <a:avLst/>
            </a:prstGeom>
            <a:noFill/>
          </p:spPr>
        </p:pic>
        <p:pic>
          <p:nvPicPr>
            <p:cNvPr id="27655" name="Picture 7" descr="C:\Users\datuft.WINGROUP\Pictures\Microsoft Clip Organizer\j0358165.wmf"/>
            <p:cNvPicPr>
              <a:picLocks noChangeAspect="1" noChangeArrowheads="1"/>
            </p:cNvPicPr>
            <p:nvPr/>
          </p:nvPicPr>
          <p:blipFill>
            <a:blip r:embed="rId11"/>
            <a:srcRect/>
            <a:stretch>
              <a:fillRect/>
            </a:stretch>
          </p:blipFill>
          <p:spPr bwMode="auto">
            <a:xfrm>
              <a:off x="7391400" y="4648200"/>
              <a:ext cx="1176734" cy="544613"/>
            </a:xfrm>
            <a:prstGeom prst="rect">
              <a:avLst/>
            </a:prstGeom>
            <a:noFill/>
          </p:spPr>
        </p:pic>
        <p:pic>
          <p:nvPicPr>
            <p:cNvPr id="27656" name="Picture 8" descr="C:\Users\datuft.WINGROUP\Pictures\Microsoft Clip Organizer\j0358169.wmf"/>
            <p:cNvPicPr>
              <a:picLocks noChangeAspect="1" noChangeArrowheads="1"/>
            </p:cNvPicPr>
            <p:nvPr/>
          </p:nvPicPr>
          <p:blipFill>
            <a:blip r:embed="rId12"/>
            <a:srcRect/>
            <a:stretch>
              <a:fillRect/>
            </a:stretch>
          </p:blipFill>
          <p:spPr bwMode="auto">
            <a:xfrm>
              <a:off x="7391400" y="4953000"/>
              <a:ext cx="1180851" cy="534317"/>
            </a:xfrm>
            <a:prstGeom prst="rect">
              <a:avLst/>
            </a:prstGeom>
            <a:noFill/>
          </p:spPr>
        </p:pic>
        <p:pic>
          <p:nvPicPr>
            <p:cNvPr id="27662" name="Picture 14" descr="C:\Users\datuft.WINGROUP\Pictures\Microsoft Clip Organizer\j0337996.wmf"/>
            <p:cNvPicPr>
              <a:picLocks noChangeAspect="1" noChangeArrowheads="1"/>
            </p:cNvPicPr>
            <p:nvPr/>
          </p:nvPicPr>
          <p:blipFill>
            <a:blip r:embed="rId13"/>
            <a:srcRect/>
            <a:stretch>
              <a:fillRect/>
            </a:stretch>
          </p:blipFill>
          <p:spPr bwMode="auto">
            <a:xfrm>
              <a:off x="7239000" y="4572000"/>
              <a:ext cx="1192176" cy="473576"/>
            </a:xfrm>
            <a:prstGeom prst="rect">
              <a:avLst/>
            </a:prstGeom>
            <a:noFill/>
          </p:spPr>
        </p:pic>
        <p:pic>
          <p:nvPicPr>
            <p:cNvPr id="27668" name="Picture 20" descr="C:\Users\datuft.WINGROUP\Pictures\Microsoft Clip Organizer\j0359865.wmf"/>
            <p:cNvPicPr>
              <a:picLocks noChangeAspect="1" noChangeArrowheads="1"/>
            </p:cNvPicPr>
            <p:nvPr/>
          </p:nvPicPr>
          <p:blipFill>
            <a:blip r:embed="rId8"/>
            <a:srcRect/>
            <a:stretch>
              <a:fillRect/>
            </a:stretch>
          </p:blipFill>
          <p:spPr bwMode="auto">
            <a:xfrm>
              <a:off x="6934200" y="4572000"/>
              <a:ext cx="1176735" cy="514757"/>
            </a:xfrm>
            <a:prstGeom prst="rect">
              <a:avLst/>
            </a:prstGeom>
            <a:noFill/>
          </p:spPr>
        </p:pic>
        <p:pic>
          <p:nvPicPr>
            <p:cNvPr id="27669" name="Picture 21" descr="C:\Users\datuft.WINGROUP\Pictures\Microsoft Clip Organizer\j0232666.wmf"/>
            <p:cNvPicPr>
              <a:picLocks noChangeAspect="1" noChangeArrowheads="1"/>
            </p:cNvPicPr>
            <p:nvPr/>
          </p:nvPicPr>
          <p:blipFill>
            <a:blip r:embed="rId9"/>
            <a:srcRect/>
            <a:stretch>
              <a:fillRect/>
            </a:stretch>
          </p:blipFill>
          <p:spPr bwMode="auto">
            <a:xfrm>
              <a:off x="7315200" y="5029200"/>
              <a:ext cx="1143000" cy="620536"/>
            </a:xfrm>
            <a:prstGeom prst="rect">
              <a:avLst/>
            </a:prstGeom>
            <a:noFill/>
          </p:spPr>
        </p:pic>
        <p:pic>
          <p:nvPicPr>
            <p:cNvPr id="27670" name="Picture 22" descr="C:\Users\datuft.WINGROUP\Pictures\Microsoft Clip Organizer\j0358163.wmf"/>
            <p:cNvPicPr>
              <a:picLocks noChangeAspect="1" noChangeArrowheads="1"/>
            </p:cNvPicPr>
            <p:nvPr/>
          </p:nvPicPr>
          <p:blipFill>
            <a:blip r:embed="rId10"/>
            <a:srcRect/>
            <a:stretch>
              <a:fillRect/>
            </a:stretch>
          </p:blipFill>
          <p:spPr bwMode="auto">
            <a:xfrm>
              <a:off x="7086600" y="4724400"/>
              <a:ext cx="473536" cy="304800"/>
            </a:xfrm>
            <a:prstGeom prst="rect">
              <a:avLst/>
            </a:prstGeom>
            <a:noFill/>
          </p:spPr>
        </p:pic>
        <p:pic>
          <p:nvPicPr>
            <p:cNvPr id="27671" name="Picture 23" descr="C:\Users\datuft.WINGROUP\Pictures\Microsoft Clip Organizer\j0358165.wmf"/>
            <p:cNvPicPr>
              <a:picLocks noChangeAspect="1" noChangeArrowheads="1"/>
            </p:cNvPicPr>
            <p:nvPr/>
          </p:nvPicPr>
          <p:blipFill>
            <a:blip r:embed="rId11"/>
            <a:srcRect/>
            <a:stretch>
              <a:fillRect/>
            </a:stretch>
          </p:blipFill>
          <p:spPr bwMode="auto">
            <a:xfrm>
              <a:off x="6477000" y="4800600"/>
              <a:ext cx="1176734" cy="544612"/>
            </a:xfrm>
            <a:prstGeom prst="rect">
              <a:avLst/>
            </a:prstGeom>
            <a:noFill/>
          </p:spPr>
        </p:pic>
        <p:pic>
          <p:nvPicPr>
            <p:cNvPr id="27672" name="Picture 24" descr="C:\Users\datuft.WINGROUP\Pictures\Microsoft Clip Organizer\j0358169.wmf"/>
            <p:cNvPicPr>
              <a:picLocks noChangeAspect="1" noChangeArrowheads="1"/>
            </p:cNvPicPr>
            <p:nvPr/>
          </p:nvPicPr>
          <p:blipFill>
            <a:blip r:embed="rId12"/>
            <a:srcRect/>
            <a:stretch>
              <a:fillRect/>
            </a:stretch>
          </p:blipFill>
          <p:spPr bwMode="auto">
            <a:xfrm>
              <a:off x="6858000" y="4724400"/>
              <a:ext cx="1180853" cy="534318"/>
            </a:xfrm>
            <a:prstGeom prst="rect">
              <a:avLst/>
            </a:prstGeom>
            <a:noFill/>
          </p:spPr>
        </p:pic>
      </p:grpSp>
      <p:sp>
        <p:nvSpPr>
          <p:cNvPr id="33" name="TextBox 32"/>
          <p:cNvSpPr txBox="1"/>
          <p:nvPr/>
        </p:nvSpPr>
        <p:spPr>
          <a:xfrm>
            <a:off x="2590800" y="4583668"/>
            <a:ext cx="6172200" cy="1754326"/>
          </a:xfrm>
          <a:prstGeom prst="rect">
            <a:avLst/>
          </a:prstGeom>
          <a:noFill/>
        </p:spPr>
        <p:txBody>
          <a:bodyPr wrap="square" rtlCol="0">
            <a:spAutoFit/>
          </a:bodyPr>
          <a:lstStyle/>
          <a:p>
            <a:r>
              <a:rPr lang="en-US" b="1" dirty="0" smtClean="0"/>
              <a:t>Feature Level 9_1: </a:t>
            </a:r>
            <a:r>
              <a:rPr lang="en-US" dirty="0" smtClean="0"/>
              <a:t> </a:t>
            </a:r>
          </a:p>
          <a:p>
            <a:r>
              <a:rPr lang="en-US" dirty="0" smtClean="0"/>
              <a:t>Shader model 2.0</a:t>
            </a:r>
          </a:p>
          <a:p>
            <a:r>
              <a:rPr lang="en-US" dirty="0" smtClean="0"/>
              <a:t>965, </a:t>
            </a:r>
          </a:p>
          <a:p>
            <a:r>
              <a:rPr lang="en-US" dirty="0" err="1" smtClean="0"/>
              <a:t>Geforce</a:t>
            </a:r>
            <a:r>
              <a:rPr lang="en-US" dirty="0" smtClean="0"/>
              <a:t> FX</a:t>
            </a:r>
          </a:p>
          <a:p>
            <a:r>
              <a:rPr lang="en-US" dirty="0" smtClean="0"/>
              <a:t>Older S3 Parts</a:t>
            </a:r>
          </a:p>
          <a:p>
            <a:r>
              <a:rPr lang="en-US" dirty="0" smtClean="0"/>
              <a:t>SIS Mirage</a:t>
            </a:r>
          </a:p>
        </p:txBody>
      </p:sp>
      <p:sp>
        <p:nvSpPr>
          <p:cNvPr id="34" name="TextBox 33"/>
          <p:cNvSpPr txBox="1"/>
          <p:nvPr/>
        </p:nvSpPr>
        <p:spPr>
          <a:xfrm>
            <a:off x="2590800" y="2373868"/>
            <a:ext cx="2304221" cy="1477328"/>
          </a:xfrm>
          <a:prstGeom prst="rect">
            <a:avLst/>
          </a:prstGeom>
          <a:noFill/>
        </p:spPr>
        <p:txBody>
          <a:bodyPr wrap="none" rtlCol="0">
            <a:spAutoFit/>
          </a:bodyPr>
          <a:lstStyle/>
          <a:p>
            <a:r>
              <a:rPr lang="en-US" b="1" dirty="0" smtClean="0">
                <a:latin typeface="Trebuchet MS" pitchFamily="34" charset="0"/>
              </a:rPr>
              <a:t>Feature Level 9_2: </a:t>
            </a:r>
          </a:p>
          <a:p>
            <a:r>
              <a:rPr lang="en-US" dirty="0" smtClean="0">
                <a:latin typeface="Trebuchet MS" pitchFamily="34" charset="0"/>
              </a:rPr>
              <a:t>Shader model 2.0</a:t>
            </a:r>
          </a:p>
          <a:p>
            <a:r>
              <a:rPr lang="en-US" dirty="0" smtClean="0">
                <a:latin typeface="Trebuchet MS" pitchFamily="34" charset="0"/>
              </a:rPr>
              <a:t>More Features</a:t>
            </a:r>
          </a:p>
          <a:p>
            <a:r>
              <a:rPr lang="en-US" dirty="0" smtClean="0">
                <a:latin typeface="Trebuchet MS" pitchFamily="34" charset="0"/>
              </a:rPr>
              <a:t>ATI 9800</a:t>
            </a:r>
          </a:p>
          <a:p>
            <a:r>
              <a:rPr lang="en-US" dirty="0" smtClean="0">
                <a:latin typeface="Trebuchet MS" pitchFamily="34" charset="0"/>
              </a:rPr>
              <a:t>ATI X200</a:t>
            </a:r>
            <a:endParaRPr lang="en-US" dirty="0">
              <a:latin typeface="Trebuchet MS" pitchFamily="34" charset="0"/>
            </a:endParaRPr>
          </a:p>
        </p:txBody>
      </p:sp>
      <p:sp>
        <p:nvSpPr>
          <p:cNvPr id="35" name="TextBox 34"/>
          <p:cNvSpPr txBox="1"/>
          <p:nvPr/>
        </p:nvSpPr>
        <p:spPr>
          <a:xfrm>
            <a:off x="2616721" y="316468"/>
            <a:ext cx="2294218" cy="1754326"/>
          </a:xfrm>
          <a:prstGeom prst="rect">
            <a:avLst/>
          </a:prstGeom>
          <a:noFill/>
        </p:spPr>
        <p:txBody>
          <a:bodyPr wrap="none" rtlCol="0">
            <a:spAutoFit/>
          </a:bodyPr>
          <a:lstStyle/>
          <a:p>
            <a:r>
              <a:rPr lang="en-US" b="1" dirty="0" smtClean="0">
                <a:latin typeface="Trebuchet MS" pitchFamily="34" charset="0"/>
              </a:rPr>
              <a:t>Feature Level 9_3:</a:t>
            </a:r>
          </a:p>
          <a:p>
            <a:r>
              <a:rPr lang="en-US" dirty="0" smtClean="0">
                <a:latin typeface="Trebuchet MS" pitchFamily="34" charset="0"/>
              </a:rPr>
              <a:t>Shader model 3.0 </a:t>
            </a:r>
          </a:p>
          <a:p>
            <a:r>
              <a:rPr lang="en-US" dirty="0" smtClean="0">
                <a:latin typeface="Trebuchet MS" pitchFamily="34" charset="0"/>
              </a:rPr>
              <a:t>16 bit float blending</a:t>
            </a:r>
          </a:p>
          <a:p>
            <a:r>
              <a:rPr lang="en-US" dirty="0" smtClean="0">
                <a:latin typeface="Trebuchet MS" pitchFamily="34" charset="0"/>
              </a:rPr>
              <a:t>More </a:t>
            </a:r>
            <a:r>
              <a:rPr lang="en-US" dirty="0" err="1" smtClean="0">
                <a:latin typeface="Trebuchet MS" pitchFamily="34" charset="0"/>
              </a:rPr>
              <a:t>Featues</a:t>
            </a:r>
            <a:endParaRPr lang="en-US" dirty="0" smtClean="0">
              <a:latin typeface="Trebuchet MS" pitchFamily="34" charset="0"/>
            </a:endParaRPr>
          </a:p>
          <a:p>
            <a:r>
              <a:rPr lang="en-US" dirty="0" smtClean="0">
                <a:latin typeface="Trebuchet MS" pitchFamily="34" charset="0"/>
              </a:rPr>
              <a:t>NV 6800 +</a:t>
            </a:r>
          </a:p>
          <a:p>
            <a:r>
              <a:rPr lang="en-US" dirty="0" smtClean="0">
                <a:latin typeface="Trebuchet MS" pitchFamily="34" charset="0"/>
              </a:rPr>
              <a:t>ATI 1x00 series +</a:t>
            </a:r>
            <a:endParaRPr lang="en-US" dirty="0">
              <a:latin typeface="Trebuchet MS" pitchFamily="34" charset="0"/>
            </a:endParaRPr>
          </a:p>
        </p:txBody>
      </p:sp>
      <p:pic>
        <p:nvPicPr>
          <p:cNvPr id="28674" name="Picture 2" descr="http://tbn0.google.com/images?q=tbn:uP9q_9h6Vt9dpM:http://www.hardwaresecrets.com/imageview.php%3Fimage%3D847">
            <a:hlinkClick r:id="rId14"/>
          </p:cNvPr>
          <p:cNvPicPr>
            <a:picLocks noChangeAspect="1" noChangeArrowheads="1"/>
          </p:cNvPicPr>
          <p:nvPr/>
        </p:nvPicPr>
        <p:blipFill>
          <a:blip r:embed="rId15"/>
          <a:srcRect/>
          <a:stretch>
            <a:fillRect/>
          </a:stretch>
        </p:blipFill>
        <p:spPr bwMode="auto">
          <a:xfrm>
            <a:off x="6353735" y="542366"/>
            <a:ext cx="1104900" cy="988270"/>
          </a:xfrm>
          <a:prstGeom prst="rect">
            <a:avLst/>
          </a:prstGeom>
          <a:noFill/>
        </p:spPr>
      </p:pic>
      <p:pic>
        <p:nvPicPr>
          <p:cNvPr id="28676" name="Picture 4" descr="http://tbn0.google.com/images?q=tbn:8UuEIpGD_CoZwM:http://www.techpowerup.com/gpudb/images/28.jpg">
            <a:hlinkClick r:id="rId16"/>
          </p:cNvPr>
          <p:cNvPicPr>
            <a:picLocks noChangeAspect="1" noChangeArrowheads="1"/>
          </p:cNvPicPr>
          <p:nvPr/>
        </p:nvPicPr>
        <p:blipFill>
          <a:blip r:embed="rId17"/>
          <a:srcRect/>
          <a:stretch>
            <a:fillRect/>
          </a:stretch>
        </p:blipFill>
        <p:spPr bwMode="auto">
          <a:xfrm>
            <a:off x="6324600" y="2590800"/>
            <a:ext cx="1238250" cy="790576"/>
          </a:xfrm>
          <a:prstGeom prst="rect">
            <a:avLst/>
          </a:prstGeom>
          <a:noFill/>
        </p:spPr>
      </p:pic>
      <p:pic>
        <p:nvPicPr>
          <p:cNvPr id="28678" name="Picture 6" descr="http://tbn0.google.com/images?q=tbn:3c-206s9mSFYAM:http://pipux.net/img/article/t0001/8088.jpg">
            <a:hlinkClick r:id="rId18"/>
          </p:cNvPr>
          <p:cNvPicPr>
            <a:picLocks noChangeAspect="1" noChangeArrowheads="1"/>
          </p:cNvPicPr>
          <p:nvPr/>
        </p:nvPicPr>
        <p:blipFill>
          <a:blip r:embed="rId19"/>
          <a:srcRect/>
          <a:stretch>
            <a:fillRect/>
          </a:stretch>
        </p:blipFill>
        <p:spPr bwMode="auto">
          <a:xfrm>
            <a:off x="6400800" y="5029200"/>
            <a:ext cx="1362075" cy="457200"/>
          </a:xfrm>
          <a:prstGeom prst="rect">
            <a:avLst/>
          </a:prstGeom>
          <a:noFill/>
        </p:spPr>
      </p:pic>
      <p:sp>
        <p:nvSpPr>
          <p:cNvPr id="39" name="TextBox 38"/>
          <p:cNvSpPr txBox="1"/>
          <p:nvPr/>
        </p:nvSpPr>
        <p:spPr>
          <a:xfrm>
            <a:off x="3581400" y="1941175"/>
            <a:ext cx="1534394" cy="461665"/>
          </a:xfrm>
          <a:prstGeom prst="rect">
            <a:avLst/>
          </a:prstGeom>
          <a:noFill/>
        </p:spPr>
        <p:txBody>
          <a:bodyPr wrap="none" rtlCol="0">
            <a:spAutoFit/>
          </a:bodyPr>
          <a:lstStyle/>
          <a:p>
            <a:r>
              <a:rPr lang="en-US" sz="2400" b="1" dirty="0" smtClean="0">
                <a:solidFill>
                  <a:srgbClr val="0070C0"/>
                </a:solidFill>
                <a:latin typeface="Trebuchet MS" pitchFamily="34" charset="0"/>
              </a:rPr>
              <a:t>Super set</a:t>
            </a:r>
            <a:endParaRPr lang="en-US" sz="2400" b="1" dirty="0">
              <a:solidFill>
                <a:srgbClr val="0070C0"/>
              </a:solidFill>
              <a:latin typeface="Trebuchet MS" pitchFamily="34" charset="0"/>
            </a:endParaRPr>
          </a:p>
        </p:txBody>
      </p:sp>
      <p:sp>
        <p:nvSpPr>
          <p:cNvPr id="41" name="TextBox 40"/>
          <p:cNvSpPr txBox="1"/>
          <p:nvPr/>
        </p:nvSpPr>
        <p:spPr>
          <a:xfrm>
            <a:off x="3574609" y="4165600"/>
            <a:ext cx="1534394" cy="461665"/>
          </a:xfrm>
          <a:prstGeom prst="rect">
            <a:avLst/>
          </a:prstGeom>
          <a:noFill/>
        </p:spPr>
        <p:txBody>
          <a:bodyPr wrap="none" rtlCol="0">
            <a:spAutoFit/>
          </a:bodyPr>
          <a:lstStyle/>
          <a:p>
            <a:r>
              <a:rPr lang="en-US" sz="2400" b="1" dirty="0" smtClean="0">
                <a:solidFill>
                  <a:schemeClr val="accent3">
                    <a:lumMod val="50000"/>
                  </a:schemeClr>
                </a:solidFill>
                <a:latin typeface="Trebuchet MS" pitchFamily="34" charset="0"/>
              </a:rPr>
              <a:t>Super set</a:t>
            </a:r>
            <a:endParaRPr lang="en-US" sz="2400" b="1" dirty="0">
              <a:solidFill>
                <a:schemeClr val="accent3">
                  <a:lumMod val="50000"/>
                </a:schemeClr>
              </a:solidFill>
              <a:latin typeface="Trebuchet MS" pitchFamily="34" charset="0"/>
            </a:endParaRPr>
          </a:p>
        </p:txBody>
      </p:sp>
      <p:grpSp>
        <p:nvGrpSpPr>
          <p:cNvPr id="4" name="Group 30"/>
          <p:cNvGrpSpPr/>
          <p:nvPr/>
        </p:nvGrpSpPr>
        <p:grpSpPr>
          <a:xfrm>
            <a:off x="3429000" y="4608512"/>
            <a:ext cx="2618053" cy="2249488"/>
            <a:chOff x="3429000" y="4608512"/>
            <a:chExt cx="2618053" cy="2249488"/>
          </a:xfrm>
        </p:grpSpPr>
        <p:pic>
          <p:nvPicPr>
            <p:cNvPr id="28" name="Picture 15" descr="C:\Users\datuft.WINGROUP\Pictures\Microsoft Clip Organizer\hh00077_.wmf"/>
            <p:cNvPicPr>
              <a:picLocks noChangeAspect="1" noChangeArrowheads="1"/>
            </p:cNvPicPr>
            <p:nvPr/>
          </p:nvPicPr>
          <p:blipFill>
            <a:blip r:embed="rId3"/>
            <a:srcRect/>
            <a:stretch>
              <a:fillRect/>
            </a:stretch>
          </p:blipFill>
          <p:spPr bwMode="auto">
            <a:xfrm>
              <a:off x="3429000" y="4608512"/>
              <a:ext cx="2618053" cy="2249488"/>
            </a:xfrm>
            <a:prstGeom prst="rect">
              <a:avLst/>
            </a:prstGeom>
            <a:noFill/>
          </p:spPr>
        </p:pic>
        <p:pic>
          <p:nvPicPr>
            <p:cNvPr id="27657" name="Picture 9" descr="C:\Users\datuft.WINGROUP\Pictures\Microsoft Clip Organizer\j0358141.wmf"/>
            <p:cNvPicPr>
              <a:picLocks noChangeAspect="1" noChangeArrowheads="1"/>
            </p:cNvPicPr>
            <p:nvPr/>
          </p:nvPicPr>
          <p:blipFill>
            <a:blip r:embed="rId20"/>
            <a:srcRect/>
            <a:stretch>
              <a:fillRect/>
            </a:stretch>
          </p:blipFill>
          <p:spPr bwMode="auto">
            <a:xfrm>
              <a:off x="4419600" y="4953000"/>
              <a:ext cx="1171587" cy="870969"/>
            </a:xfrm>
            <a:prstGeom prst="rect">
              <a:avLst/>
            </a:prstGeom>
            <a:noFill/>
          </p:spPr>
        </p:pic>
        <p:pic>
          <p:nvPicPr>
            <p:cNvPr id="27659" name="Picture 11" descr="C:\Users\datuft.WINGROUP\Pictures\Microsoft Clip Organizer\an01824_.wmf"/>
            <p:cNvPicPr>
              <a:picLocks noChangeAspect="1" noChangeArrowheads="1"/>
            </p:cNvPicPr>
            <p:nvPr/>
          </p:nvPicPr>
          <p:blipFill>
            <a:blip r:embed="rId21"/>
            <a:srcRect/>
            <a:stretch>
              <a:fillRect/>
            </a:stretch>
          </p:blipFill>
          <p:spPr bwMode="auto">
            <a:xfrm>
              <a:off x="4191000" y="4724400"/>
              <a:ext cx="609497" cy="468596"/>
            </a:xfrm>
            <a:prstGeom prst="rect">
              <a:avLst/>
            </a:prstGeom>
            <a:noFill/>
          </p:spPr>
        </p:pic>
        <p:pic>
          <p:nvPicPr>
            <p:cNvPr id="27660" name="Picture 12" descr="C:\Users\datuft.WINGROUP\Pictures\Microsoft Clip Organizer\an02526_.wmf"/>
            <p:cNvPicPr>
              <a:picLocks noChangeAspect="1" noChangeArrowheads="1"/>
            </p:cNvPicPr>
            <p:nvPr/>
          </p:nvPicPr>
          <p:blipFill>
            <a:blip r:embed="rId22"/>
            <a:srcRect/>
            <a:stretch>
              <a:fillRect/>
            </a:stretch>
          </p:blipFill>
          <p:spPr bwMode="auto">
            <a:xfrm>
              <a:off x="3810000" y="4876800"/>
              <a:ext cx="735026" cy="525746"/>
            </a:xfrm>
            <a:prstGeom prst="rect">
              <a:avLst/>
            </a:prstGeom>
            <a:noFill/>
          </p:spPr>
        </p:pic>
        <p:pic>
          <p:nvPicPr>
            <p:cNvPr id="27661" name="Picture 13" descr="C:\Users\datuft.WINGROUP\Pictures\Microsoft Clip Organizer\bd07334_.wmf"/>
            <p:cNvPicPr>
              <a:picLocks noChangeAspect="1" noChangeArrowheads="1"/>
            </p:cNvPicPr>
            <p:nvPr/>
          </p:nvPicPr>
          <p:blipFill>
            <a:blip r:embed="rId23"/>
            <a:srcRect/>
            <a:stretch>
              <a:fillRect/>
            </a:stretch>
          </p:blipFill>
          <p:spPr bwMode="auto">
            <a:xfrm>
              <a:off x="3962400" y="4876800"/>
              <a:ext cx="489920" cy="470195"/>
            </a:xfrm>
            <a:prstGeom prst="rect">
              <a:avLst/>
            </a:prstGeom>
            <a:noFill/>
          </p:spPr>
        </p:pic>
        <p:pic>
          <p:nvPicPr>
            <p:cNvPr id="27665" name="Picture 17" descr="C:\Users\datuft.WINGROUP\Pictures\Microsoft Clip Organizer\an01824_.wmf"/>
            <p:cNvPicPr>
              <a:picLocks noChangeAspect="1" noChangeArrowheads="1"/>
            </p:cNvPicPr>
            <p:nvPr/>
          </p:nvPicPr>
          <p:blipFill>
            <a:blip r:embed="rId21"/>
            <a:srcRect/>
            <a:stretch>
              <a:fillRect/>
            </a:stretch>
          </p:blipFill>
          <p:spPr bwMode="auto">
            <a:xfrm>
              <a:off x="4419600" y="4648200"/>
              <a:ext cx="814503" cy="626210"/>
            </a:xfrm>
            <a:prstGeom prst="rect">
              <a:avLst/>
            </a:prstGeom>
            <a:noFill/>
          </p:spPr>
        </p:pic>
        <p:pic>
          <p:nvPicPr>
            <p:cNvPr id="27673" name="Picture 25" descr="C:\Users\datuft.WINGROUP\Pictures\Microsoft Clip Organizer\j0358141.wmf"/>
            <p:cNvPicPr>
              <a:picLocks noChangeAspect="1" noChangeArrowheads="1"/>
            </p:cNvPicPr>
            <p:nvPr/>
          </p:nvPicPr>
          <p:blipFill>
            <a:blip r:embed="rId20"/>
            <a:srcRect/>
            <a:stretch>
              <a:fillRect/>
            </a:stretch>
          </p:blipFill>
          <p:spPr bwMode="auto">
            <a:xfrm>
              <a:off x="3886200" y="4648200"/>
              <a:ext cx="1171587" cy="870969"/>
            </a:xfrm>
            <a:prstGeom prst="rect">
              <a:avLst/>
            </a:prstGeom>
            <a:noFill/>
          </p:spPr>
        </p:pic>
      </p:grpSp>
      <p:sp>
        <p:nvSpPr>
          <p:cNvPr id="45" name="Rounded Rectangle 44"/>
          <p:cNvSpPr/>
          <p:nvPr/>
        </p:nvSpPr>
        <p:spPr>
          <a:xfrm>
            <a:off x="295835" y="4550485"/>
            <a:ext cx="7467600" cy="2280620"/>
          </a:xfrm>
          <a:prstGeom prst="roundRect">
            <a:avLst/>
          </a:prstGeom>
          <a:solidFill>
            <a:srgbClr val="FF0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304800" y="2321560"/>
            <a:ext cx="8229600" cy="4495800"/>
          </a:xfrm>
          <a:prstGeom prst="roundRect">
            <a:avLst>
              <a:gd name="adj" fmla="val 5500"/>
            </a:avLst>
          </a:prstGeom>
          <a:solidFill>
            <a:schemeClr val="accent3">
              <a:lumMod val="75000"/>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304800" y="40640"/>
            <a:ext cx="8686800" cy="6786880"/>
          </a:xfrm>
          <a:prstGeom prst="roundRect">
            <a:avLst>
              <a:gd name="adj" fmla="val 3458"/>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28678"/>
                                        </p:tgtEl>
                                        <p:attrNameLst>
                                          <p:attrName>style.visibility</p:attrName>
                                        </p:attrNameLst>
                                      </p:cBhvr>
                                      <p:to>
                                        <p:strVal val="visible"/>
                                      </p:to>
                                    </p:set>
                                    <p:animEffect transition="in" filter="fade">
                                      <p:cBhvr>
                                        <p:cTn id="10" dur="2000"/>
                                        <p:tgtEl>
                                          <p:spTgt spid="286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0" presetClass="path" presetSubtype="0" accel="50000" decel="50000" fill="hold" nodeType="withEffect">
                                  <p:stCondLst>
                                    <p:cond delay="0"/>
                                  </p:stCondLst>
                                  <p:childTnLst>
                                    <p:animMotion origin="layout" path="M 4.44444E-6 0.01088 L -0.35973 -0.33588 " pathEditMode="relative" rAng="0" ptsTypes="AA">
                                      <p:cBhvr>
                                        <p:cTn id="17" dur="2000" fill="hold"/>
                                        <p:tgtEl>
                                          <p:spTgt spid="4"/>
                                        </p:tgtEl>
                                        <p:attrNameLst>
                                          <p:attrName>ppt_x</p:attrName>
                                          <p:attrName>ppt_y</p:attrName>
                                        </p:attrNameLst>
                                      </p:cBhvr>
                                      <p:rCtr x="-180" y="-173"/>
                                    </p:animMotion>
                                  </p:childTnLst>
                                </p:cTn>
                              </p:par>
                              <p:par>
                                <p:cTn id="18" presetID="10" presetClass="entr" presetSubtype="0" fill="hold" grpId="0" nodeType="withEffect">
                                  <p:stCondLst>
                                    <p:cond delay="10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000"/>
                                        <p:tgtEl>
                                          <p:spTgt spid="34"/>
                                        </p:tgtEl>
                                      </p:cBhvr>
                                    </p:animEffect>
                                  </p:childTnLst>
                                </p:cTn>
                              </p:par>
                              <p:par>
                                <p:cTn id="21" presetID="10" presetClass="entr" presetSubtype="0" fill="hold" nodeType="withEffect">
                                  <p:stCondLst>
                                    <p:cond delay="1000"/>
                                  </p:stCondLst>
                                  <p:childTnLst>
                                    <p:set>
                                      <p:cBhvr>
                                        <p:cTn id="22" dur="1" fill="hold">
                                          <p:stCondLst>
                                            <p:cond delay="0"/>
                                          </p:stCondLst>
                                        </p:cTn>
                                        <p:tgtEl>
                                          <p:spTgt spid="28676"/>
                                        </p:tgtEl>
                                        <p:attrNameLst>
                                          <p:attrName>style.visibility</p:attrName>
                                        </p:attrNameLst>
                                      </p:cBhvr>
                                      <p:to>
                                        <p:strVal val="visible"/>
                                      </p:to>
                                    </p:set>
                                    <p:animEffect transition="in" filter="fade">
                                      <p:cBhvr>
                                        <p:cTn id="23" dur="2000"/>
                                        <p:tgtEl>
                                          <p:spTgt spid="2867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000"/>
                                        <p:tgtEl>
                                          <p:spTgt spid="3"/>
                                        </p:tgtEl>
                                      </p:cBhvr>
                                    </p:animEffect>
                                  </p:childTnLst>
                                </p:cTn>
                              </p:par>
                              <p:par>
                                <p:cTn id="29" presetID="0" presetClass="path" presetSubtype="0" accel="50000" decel="50000" fill="hold" nodeType="withEffect">
                                  <p:stCondLst>
                                    <p:cond delay="0"/>
                                  </p:stCondLst>
                                  <p:childTnLst>
                                    <p:animMotion origin="layout" path="M 3.33333E-6 -3.33333E-6 L -0.70417 -0.66666 " pathEditMode="relative" rAng="0" ptsTypes="AA">
                                      <p:cBhvr>
                                        <p:cTn id="30" dur="2000" fill="hold"/>
                                        <p:tgtEl>
                                          <p:spTgt spid="3"/>
                                        </p:tgtEl>
                                        <p:attrNameLst>
                                          <p:attrName>ppt_x</p:attrName>
                                          <p:attrName>ppt_y</p:attrName>
                                        </p:attrNameLst>
                                      </p:cBhvr>
                                      <p:rCtr x="-352" y="-333"/>
                                    </p:animMotion>
                                  </p:childTnLst>
                                </p:cTn>
                              </p:par>
                              <p:par>
                                <p:cTn id="31" presetID="10" presetClass="entr" presetSubtype="0" fill="hold" grpId="0" nodeType="withEffect">
                                  <p:stCondLst>
                                    <p:cond delay="10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2000"/>
                                        <p:tgtEl>
                                          <p:spTgt spid="35"/>
                                        </p:tgtEl>
                                      </p:cBhvr>
                                    </p:animEffect>
                                  </p:childTnLst>
                                </p:cTn>
                              </p:par>
                              <p:par>
                                <p:cTn id="34" presetID="10" presetClass="entr" presetSubtype="0" fill="hold" nodeType="withEffect">
                                  <p:stCondLst>
                                    <p:cond delay="1000"/>
                                  </p:stCondLst>
                                  <p:childTnLst>
                                    <p:set>
                                      <p:cBhvr>
                                        <p:cTn id="35" dur="1" fill="hold">
                                          <p:stCondLst>
                                            <p:cond delay="0"/>
                                          </p:stCondLst>
                                        </p:cTn>
                                        <p:tgtEl>
                                          <p:spTgt spid="28674"/>
                                        </p:tgtEl>
                                        <p:attrNameLst>
                                          <p:attrName>style.visibility</p:attrName>
                                        </p:attrNameLst>
                                      </p:cBhvr>
                                      <p:to>
                                        <p:strVal val="visible"/>
                                      </p:to>
                                    </p:set>
                                    <p:animEffect transition="in" filter="fade">
                                      <p:cBhvr>
                                        <p:cTn id="36" dur="2000"/>
                                        <p:tgtEl>
                                          <p:spTgt spid="2867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circle(in)">
                                      <p:cBhvr>
                                        <p:cTn id="41" dur="2000"/>
                                        <p:tgtEl>
                                          <p:spTgt spid="41"/>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circle(in)">
                                      <p:cBhvr>
                                        <p:cTn id="44" dur="20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2000"/>
                                        <p:tgtEl>
                                          <p:spTgt spid="4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2000"/>
                                        <p:tgtEl>
                                          <p:spTgt spid="4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9" grpId="0"/>
      <p:bldP spid="41" grpId="0"/>
      <p:bldP spid="45" grpId="0" animBg="1"/>
      <p:bldP spid="43"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Decisions</a:t>
            </a:r>
            <a:endParaRPr lang="en-US" dirty="0"/>
          </a:p>
        </p:txBody>
      </p:sp>
      <p:sp>
        <p:nvSpPr>
          <p:cNvPr id="3" name="Content Placeholder 2"/>
          <p:cNvSpPr>
            <a:spLocks noGrp="1"/>
          </p:cNvSpPr>
          <p:nvPr>
            <p:ph idx="1"/>
          </p:nvPr>
        </p:nvSpPr>
        <p:spPr>
          <a:xfrm>
            <a:off x="382588" y="1414464"/>
            <a:ext cx="8380412" cy="5476884"/>
          </a:xfrm>
        </p:spPr>
        <p:txBody>
          <a:bodyPr/>
          <a:lstStyle/>
          <a:p>
            <a:r>
              <a:rPr lang="en-US" sz="2400" dirty="0" smtClean="0"/>
              <a:t>Map to D3D9 DDI, skip runtime</a:t>
            </a:r>
          </a:p>
          <a:p>
            <a:r>
              <a:rPr lang="en-US" sz="2400" dirty="0" smtClean="0"/>
              <a:t>No expensive emulation</a:t>
            </a:r>
          </a:p>
          <a:p>
            <a:pPr marL="744538" lvl="1" indent="-357188"/>
            <a:r>
              <a:rPr lang="en-US" sz="2000" dirty="0" smtClean="0"/>
              <a:t>Geometry </a:t>
            </a:r>
            <a:r>
              <a:rPr lang="en-US" sz="2000" dirty="0" err="1" smtClean="0"/>
              <a:t>shader</a:t>
            </a:r>
            <a:endParaRPr lang="en-US" sz="2000" dirty="0" smtClean="0"/>
          </a:p>
          <a:p>
            <a:pPr marL="744538" lvl="1" indent="-357188"/>
            <a:r>
              <a:rPr lang="en-US" sz="2000" dirty="0" smtClean="0"/>
              <a:t>Texture array</a:t>
            </a:r>
          </a:p>
          <a:p>
            <a:pPr marL="744538" lvl="1" indent="-357188"/>
            <a:r>
              <a:rPr lang="en-US" sz="2000" dirty="0" smtClean="0"/>
              <a:t>Exception:  RGBA Textures are emulated!</a:t>
            </a:r>
          </a:p>
          <a:p>
            <a:r>
              <a:rPr lang="en-US" sz="2400" dirty="0" smtClean="0"/>
              <a:t>BGRA Support added to D3D10</a:t>
            </a:r>
          </a:p>
          <a:p>
            <a:r>
              <a:rPr lang="en-US" sz="2400" dirty="0" smtClean="0"/>
              <a:t>Can’t exceed a feature level</a:t>
            </a:r>
          </a:p>
          <a:p>
            <a:r>
              <a:rPr lang="en-US" sz="2400" dirty="0" smtClean="0"/>
              <a:t>Require: </a:t>
            </a:r>
            <a:r>
              <a:rPr lang="en-US" sz="2400" dirty="0" err="1" smtClean="0"/>
              <a:t>Shader</a:t>
            </a:r>
            <a:r>
              <a:rPr lang="en-US" sz="2400" dirty="0" smtClean="0"/>
              <a:t> model 2.0, LDDM driver</a:t>
            </a:r>
          </a:p>
          <a:p>
            <a:r>
              <a:rPr lang="en-US" sz="2400" dirty="0" smtClean="0"/>
              <a:t>D3D9 and D3D10 byte code stored in same blob</a:t>
            </a:r>
          </a:p>
          <a:p>
            <a:endParaRPr lang="en-US" sz="2400" dirty="0" smtClean="0"/>
          </a:p>
          <a:p>
            <a:endParaRPr lang="en-US" sz="2400" dirty="0" smtClean="0"/>
          </a:p>
          <a:p>
            <a:endParaRPr lang="en-US" sz="24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Direct3D10 WARP</a:t>
            </a:r>
            <a:endParaRPr lang="en-US" dirty="0"/>
          </a:p>
        </p:txBody>
      </p:sp>
      <p:sp>
        <p:nvSpPr>
          <p:cNvPr id="3" name="Content Placeholder 2"/>
          <p:cNvSpPr>
            <a:spLocks noGrp="1"/>
          </p:cNvSpPr>
          <p:nvPr>
            <p:ph idx="1"/>
          </p:nvPr>
        </p:nvSpPr>
        <p:spPr>
          <a:xfrm>
            <a:off x="382588" y="1414464"/>
            <a:ext cx="8380412" cy="4582280"/>
          </a:xfrm>
        </p:spPr>
        <p:txBody>
          <a:bodyPr/>
          <a:lstStyle/>
          <a:p>
            <a:pPr marL="457200" indent="-457200"/>
            <a:r>
              <a:rPr lang="en-US" sz="3200" dirty="0" smtClean="0"/>
              <a:t>What if there is no hardware/driver at all?</a:t>
            </a:r>
          </a:p>
          <a:p>
            <a:pPr marL="457200" indent="-457200"/>
            <a:r>
              <a:rPr lang="en-US" sz="3200" dirty="0" smtClean="0"/>
              <a:t>Direct3D10 WARP</a:t>
            </a:r>
          </a:p>
          <a:p>
            <a:pPr marL="457200" indent="-457200"/>
            <a:r>
              <a:rPr lang="en-US" sz="3200" dirty="0" smtClean="0"/>
              <a:t>A software </a:t>
            </a:r>
            <a:r>
              <a:rPr lang="en-US" sz="3200" dirty="0" err="1" smtClean="0"/>
              <a:t>rasterizer</a:t>
            </a:r>
            <a:r>
              <a:rPr lang="en-US" sz="3200" dirty="0" smtClean="0"/>
              <a:t> for Direct3D</a:t>
            </a:r>
          </a:p>
          <a:p>
            <a:pPr marL="457200" indent="-457200"/>
            <a:r>
              <a:rPr lang="en-US" sz="3200" dirty="0" smtClean="0"/>
              <a:t>Optimized for multi-core and SSE</a:t>
            </a:r>
          </a:p>
          <a:p>
            <a:pPr marL="457200" indent="-457200"/>
            <a:r>
              <a:rPr lang="en-US" sz="3200" dirty="0" smtClean="0"/>
              <a:t>Selectable at device create time</a:t>
            </a:r>
          </a:p>
          <a:p>
            <a:pPr marL="457200" lvl="1" indent="-457200"/>
            <a:r>
              <a:rPr lang="en-US" sz="2800" dirty="0" smtClean="0"/>
              <a:t>Simulates a display driver</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Further Direct3D Opportunities</a:t>
            </a:r>
            <a:endParaRPr lang="en-US" dirty="0"/>
          </a:p>
        </p:txBody>
      </p:sp>
      <p:sp>
        <p:nvSpPr>
          <p:cNvPr id="3" name="Content Placeholder 2"/>
          <p:cNvSpPr>
            <a:spLocks noGrp="1"/>
          </p:cNvSpPr>
          <p:nvPr>
            <p:ph idx="1"/>
          </p:nvPr>
        </p:nvSpPr>
        <p:spPr>
          <a:xfrm>
            <a:off x="382588" y="1414464"/>
            <a:ext cx="8380412" cy="2900794"/>
          </a:xfrm>
        </p:spPr>
        <p:txBody>
          <a:bodyPr/>
          <a:lstStyle/>
          <a:p>
            <a:pPr marL="457200" indent="-457200"/>
            <a:r>
              <a:rPr lang="en-US" dirty="0" smtClean="0"/>
              <a:t>Scalability</a:t>
            </a:r>
          </a:p>
          <a:p>
            <a:pPr marL="457200" lvl="0" indent="-457200"/>
            <a:r>
              <a:rPr lang="en-US" dirty="0" smtClean="0"/>
              <a:t>Performance</a:t>
            </a:r>
          </a:p>
          <a:p>
            <a:pPr marL="457200" lvl="0" indent="-457200"/>
            <a:r>
              <a:rPr lang="en-US" dirty="0" smtClean="0"/>
              <a:t>Cross-Platform Content and Techniques</a:t>
            </a:r>
          </a:p>
          <a:p>
            <a:pPr marL="457200" indent="-457200"/>
            <a:r>
              <a:rPr lang="en-US" dirty="0" smtClean="0"/>
              <a:t>General-Purpose Data-Parallel Computing</a:t>
            </a:r>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dirty="0"/>
          </a:p>
        </p:txBody>
      </p:sp>
      <p:sp>
        <p:nvSpPr>
          <p:cNvPr id="3" name="Content Placeholder 2"/>
          <p:cNvSpPr>
            <a:spLocks noGrp="1"/>
          </p:cNvSpPr>
          <p:nvPr>
            <p:ph idx="1"/>
          </p:nvPr>
        </p:nvSpPr>
        <p:spPr>
          <a:xfrm>
            <a:off x="387350" y="1420813"/>
            <a:ext cx="8524875" cy="5615383"/>
          </a:xfrm>
        </p:spPr>
        <p:txBody>
          <a:bodyPr/>
          <a:lstStyle/>
          <a:p>
            <a:r>
              <a:rPr lang="en-US" sz="3200" dirty="0" smtClean="0"/>
              <a:t>Overview</a:t>
            </a:r>
          </a:p>
          <a:p>
            <a:r>
              <a:rPr lang="en-US" sz="3200" dirty="0" smtClean="0"/>
              <a:t>Drilldown</a:t>
            </a:r>
          </a:p>
          <a:p>
            <a:pPr marL="798513" lvl="1" indent="-411163"/>
            <a:r>
              <a:rPr lang="en-US" sz="2800" dirty="0" smtClean="0"/>
              <a:t>Tessellation</a:t>
            </a:r>
          </a:p>
          <a:p>
            <a:pPr marL="798513" lvl="1" indent="-411163"/>
            <a:r>
              <a:rPr lang="en-US" sz="2800" dirty="0" smtClean="0"/>
              <a:t>Compute </a:t>
            </a:r>
            <a:r>
              <a:rPr lang="en-US" sz="2800" dirty="0" err="1" smtClean="0"/>
              <a:t>Shader</a:t>
            </a:r>
            <a:endParaRPr lang="en-US" sz="2800" dirty="0" smtClean="0"/>
          </a:p>
          <a:p>
            <a:pPr marL="798513" lvl="1" indent="-411163"/>
            <a:r>
              <a:rPr lang="en-US" sz="2800" dirty="0" smtClean="0"/>
              <a:t>Multithreading</a:t>
            </a:r>
          </a:p>
          <a:p>
            <a:pPr marL="798513" lvl="1" indent="-411163"/>
            <a:r>
              <a:rPr lang="en-US" sz="2800" dirty="0" smtClean="0"/>
              <a:t>Dynamic </a:t>
            </a:r>
            <a:r>
              <a:rPr lang="en-US" sz="2800" dirty="0" err="1" smtClean="0"/>
              <a:t>Shader</a:t>
            </a:r>
            <a:r>
              <a:rPr lang="en-US" sz="2800" dirty="0" smtClean="0"/>
              <a:t> Linkage</a:t>
            </a:r>
          </a:p>
          <a:p>
            <a:pPr marL="798513" lvl="1" indent="-411163"/>
            <a:r>
              <a:rPr lang="en-US" sz="2800" dirty="0" smtClean="0"/>
              <a:t>Improved Texture Compression</a:t>
            </a:r>
          </a:p>
          <a:p>
            <a:pPr marL="798513" lvl="1" indent="-411163"/>
            <a:r>
              <a:rPr lang="en-US" sz="2800" dirty="0" smtClean="0"/>
              <a:t>Quick Glance at Other Features</a:t>
            </a:r>
          </a:p>
          <a:p>
            <a:r>
              <a:rPr lang="en-US" sz="3200" dirty="0" smtClean="0"/>
              <a:t>Summary</a:t>
            </a:r>
          </a:p>
          <a:p>
            <a:endParaRPr lang="en-US" sz="3200" dirty="0"/>
          </a:p>
        </p:txBody>
      </p:sp>
      <p:sp>
        <p:nvSpPr>
          <p:cNvPr id="4" name="Right Arrow 3"/>
          <p:cNvSpPr/>
          <p:nvPr/>
        </p:nvSpPr>
        <p:spPr>
          <a:xfrm>
            <a:off x="387349" y="2478648"/>
            <a:ext cx="600075"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Authoring Pipeline</a:t>
            </a:r>
            <a:endParaRPr lang="en-US" dirty="0"/>
          </a:p>
        </p:txBody>
      </p:sp>
      <p:sp>
        <p:nvSpPr>
          <p:cNvPr id="4" name="Right Arrow 3"/>
          <p:cNvSpPr/>
          <p:nvPr/>
        </p:nvSpPr>
        <p:spPr bwMode="auto">
          <a:xfrm>
            <a:off x="2819400" y="2362200"/>
            <a:ext cx="609600" cy="381000"/>
          </a:xfrm>
          <a:prstGeom prst="rightArrow">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
        <p:nvSpPr>
          <p:cNvPr id="7" name="Right Arrow 6"/>
          <p:cNvSpPr/>
          <p:nvPr/>
        </p:nvSpPr>
        <p:spPr bwMode="auto">
          <a:xfrm>
            <a:off x="5943600" y="2362200"/>
            <a:ext cx="609600" cy="381000"/>
          </a:xfrm>
          <a:prstGeom prst="rightArrow">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
        <p:nvSpPr>
          <p:cNvPr id="9" name="Right Arrow 8"/>
          <p:cNvSpPr/>
          <p:nvPr/>
        </p:nvSpPr>
        <p:spPr bwMode="auto">
          <a:xfrm rot="10054920">
            <a:off x="3057637" y="3580072"/>
            <a:ext cx="3572587" cy="381000"/>
          </a:xfrm>
          <a:prstGeom prst="rightArrow">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
        <p:nvSpPr>
          <p:cNvPr id="11" name="Right Arrow 10"/>
          <p:cNvSpPr/>
          <p:nvPr/>
        </p:nvSpPr>
        <p:spPr bwMode="auto">
          <a:xfrm>
            <a:off x="3048000" y="4894725"/>
            <a:ext cx="1219200" cy="381000"/>
          </a:xfrm>
          <a:prstGeom prst="rightArrow">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pic>
        <p:nvPicPr>
          <p:cNvPr id="14" name="Picture 13" descr="patch_frog.PNG"/>
          <p:cNvPicPr>
            <a:picLocks noChangeAspect="1"/>
          </p:cNvPicPr>
          <p:nvPr/>
        </p:nvPicPr>
        <p:blipFill>
          <a:blip r:embed="rId3"/>
          <a:stretch>
            <a:fillRect/>
          </a:stretch>
        </p:blipFill>
        <p:spPr>
          <a:xfrm>
            <a:off x="457200" y="1828800"/>
            <a:ext cx="2129832" cy="1806313"/>
          </a:xfrm>
          <a:prstGeom prst="rect">
            <a:avLst/>
          </a:prstGeom>
        </p:spPr>
      </p:pic>
      <p:pic>
        <p:nvPicPr>
          <p:cNvPr id="15" name="Picture 14" descr="smooth_frog.PNG"/>
          <p:cNvPicPr>
            <a:picLocks noChangeAspect="1"/>
          </p:cNvPicPr>
          <p:nvPr/>
        </p:nvPicPr>
        <p:blipFill>
          <a:blip r:embed="rId4"/>
          <a:stretch>
            <a:fillRect/>
          </a:stretch>
        </p:blipFill>
        <p:spPr>
          <a:xfrm>
            <a:off x="3582002" y="1828800"/>
            <a:ext cx="2209198" cy="1752600"/>
          </a:xfrm>
          <a:prstGeom prst="rect">
            <a:avLst/>
          </a:prstGeom>
        </p:spPr>
      </p:pic>
      <p:pic>
        <p:nvPicPr>
          <p:cNvPr id="16" name="Picture 15" descr="disp_frog.PNG"/>
          <p:cNvPicPr>
            <a:picLocks noChangeAspect="1"/>
          </p:cNvPicPr>
          <p:nvPr/>
        </p:nvPicPr>
        <p:blipFill>
          <a:blip r:embed="rId5"/>
          <a:stretch>
            <a:fillRect/>
          </a:stretch>
        </p:blipFill>
        <p:spPr>
          <a:xfrm>
            <a:off x="6705600" y="1828801"/>
            <a:ext cx="2133599" cy="1793528"/>
          </a:xfrm>
          <a:prstGeom prst="rect">
            <a:avLst/>
          </a:prstGeom>
        </p:spPr>
      </p:pic>
      <p:sp>
        <p:nvSpPr>
          <p:cNvPr id="17" name="TextBox 16"/>
          <p:cNvSpPr txBox="1"/>
          <p:nvPr/>
        </p:nvSpPr>
        <p:spPr>
          <a:xfrm>
            <a:off x="502275" y="1215534"/>
            <a:ext cx="8121519" cy="276999"/>
          </a:xfrm>
          <a:prstGeom prst="rect">
            <a:avLst/>
          </a:prstGeom>
          <a:noFill/>
        </p:spPr>
        <p:txBody>
          <a:bodyPr wrap="none" rtlCol="0">
            <a:spAutoFit/>
          </a:bodyPr>
          <a:lstStyle/>
          <a:p>
            <a:r>
              <a:rPr lang="en-US" sz="1200" dirty="0" smtClean="0">
                <a:latin typeface="Trebuchet MS" pitchFamily="34" charset="0"/>
              </a:rPr>
              <a:t>(Rocket Frog Taken From Loop &amp;Schaefer, "Approximating </a:t>
            </a:r>
            <a:r>
              <a:rPr lang="en-US" sz="1200" dirty="0" err="1" smtClean="0">
                <a:latin typeface="Trebuchet MS" pitchFamily="34" charset="0"/>
              </a:rPr>
              <a:t>Catmull</a:t>
            </a:r>
            <a:r>
              <a:rPr lang="en-US" sz="1200" dirty="0" smtClean="0">
                <a:latin typeface="Trebuchet MS" pitchFamily="34" charset="0"/>
              </a:rPr>
              <a:t>-Clark Subdivision Surfaces with </a:t>
            </a:r>
            <a:r>
              <a:rPr lang="en-US" sz="1200" dirty="0" err="1" smtClean="0">
                <a:latin typeface="Trebuchet MS" pitchFamily="34" charset="0"/>
              </a:rPr>
              <a:t>Bicubic</a:t>
            </a:r>
            <a:r>
              <a:rPr lang="en-US" sz="1200" dirty="0" smtClean="0">
                <a:latin typeface="Trebuchet MS" pitchFamily="34" charset="0"/>
              </a:rPr>
              <a:t> Patches“)</a:t>
            </a:r>
            <a:endParaRPr lang="en-US" sz="1200" dirty="0">
              <a:latin typeface="Trebuchet MS" pitchFamily="34" charset="0"/>
            </a:endParaRPr>
          </a:p>
        </p:txBody>
      </p:sp>
      <p:sp>
        <p:nvSpPr>
          <p:cNvPr id="18" name="TextBox 17"/>
          <p:cNvSpPr txBox="1"/>
          <p:nvPr/>
        </p:nvSpPr>
        <p:spPr>
          <a:xfrm>
            <a:off x="609600" y="1459468"/>
            <a:ext cx="1762021" cy="369332"/>
          </a:xfrm>
          <a:prstGeom prst="rect">
            <a:avLst/>
          </a:prstGeom>
          <a:noFill/>
        </p:spPr>
        <p:txBody>
          <a:bodyPr wrap="none" rtlCol="0">
            <a:spAutoFit/>
          </a:bodyPr>
          <a:lstStyle/>
          <a:p>
            <a:r>
              <a:rPr lang="en-US" dirty="0" smtClean="0">
                <a:latin typeface="Trebuchet MS" pitchFamily="34" charset="0"/>
              </a:rPr>
              <a:t>Sub-D Modeling</a:t>
            </a:r>
            <a:endParaRPr lang="en-US" dirty="0">
              <a:latin typeface="Trebuchet MS" pitchFamily="34" charset="0"/>
            </a:endParaRPr>
          </a:p>
        </p:txBody>
      </p:sp>
      <p:sp>
        <p:nvSpPr>
          <p:cNvPr id="19" name="TextBox 18"/>
          <p:cNvSpPr txBox="1"/>
          <p:nvPr/>
        </p:nvSpPr>
        <p:spPr>
          <a:xfrm>
            <a:off x="4038600" y="1447800"/>
            <a:ext cx="1234633" cy="369332"/>
          </a:xfrm>
          <a:prstGeom prst="rect">
            <a:avLst/>
          </a:prstGeom>
          <a:noFill/>
        </p:spPr>
        <p:txBody>
          <a:bodyPr wrap="none" rtlCol="0">
            <a:spAutoFit/>
          </a:bodyPr>
          <a:lstStyle/>
          <a:p>
            <a:r>
              <a:rPr lang="en-US" dirty="0" smtClean="0">
                <a:latin typeface="Trebuchet MS" pitchFamily="34" charset="0"/>
              </a:rPr>
              <a:t>Animation</a:t>
            </a:r>
            <a:endParaRPr lang="en-US" dirty="0">
              <a:latin typeface="Trebuchet MS" pitchFamily="34" charset="0"/>
            </a:endParaRPr>
          </a:p>
        </p:txBody>
      </p:sp>
      <p:sp>
        <p:nvSpPr>
          <p:cNvPr id="20" name="TextBox 19"/>
          <p:cNvSpPr txBox="1"/>
          <p:nvPr/>
        </p:nvSpPr>
        <p:spPr>
          <a:xfrm>
            <a:off x="6705600" y="1447800"/>
            <a:ext cx="2133600" cy="369332"/>
          </a:xfrm>
          <a:prstGeom prst="rect">
            <a:avLst/>
          </a:prstGeom>
          <a:noFill/>
        </p:spPr>
        <p:txBody>
          <a:bodyPr wrap="square" rtlCol="0">
            <a:spAutoFit/>
          </a:bodyPr>
          <a:lstStyle/>
          <a:p>
            <a:pPr algn="ctr"/>
            <a:r>
              <a:rPr lang="en-US" dirty="0" smtClean="0">
                <a:latin typeface="Trebuchet MS" pitchFamily="34" charset="0"/>
              </a:rPr>
              <a:t>Displacement Map</a:t>
            </a:r>
            <a:endParaRPr lang="en-US" dirty="0">
              <a:latin typeface="Trebuchet MS" pitchFamily="34" charset="0"/>
            </a:endParaRPr>
          </a:p>
        </p:txBody>
      </p:sp>
      <p:pic>
        <p:nvPicPr>
          <p:cNvPr id="21" name="Picture 20" descr="LOD4_frog.PNG"/>
          <p:cNvPicPr>
            <a:picLocks noChangeAspect="1"/>
          </p:cNvPicPr>
          <p:nvPr/>
        </p:nvPicPr>
        <p:blipFill>
          <a:blip r:embed="rId6"/>
          <a:stretch>
            <a:fillRect/>
          </a:stretch>
        </p:blipFill>
        <p:spPr>
          <a:xfrm flipH="1">
            <a:off x="457200" y="4211328"/>
            <a:ext cx="2168235" cy="2205037"/>
          </a:xfrm>
          <a:prstGeom prst="rect">
            <a:avLst/>
          </a:prstGeom>
          <a:ln>
            <a:solidFill>
              <a:schemeClr val="tx1"/>
            </a:solidFill>
          </a:ln>
        </p:spPr>
      </p:pic>
      <p:sp>
        <p:nvSpPr>
          <p:cNvPr id="25" name="TextBox 24"/>
          <p:cNvSpPr txBox="1"/>
          <p:nvPr/>
        </p:nvSpPr>
        <p:spPr>
          <a:xfrm>
            <a:off x="762000" y="3839593"/>
            <a:ext cx="1550809" cy="369332"/>
          </a:xfrm>
          <a:prstGeom prst="rect">
            <a:avLst/>
          </a:prstGeom>
          <a:noFill/>
        </p:spPr>
        <p:txBody>
          <a:bodyPr wrap="none" rtlCol="0">
            <a:spAutoFit/>
          </a:bodyPr>
          <a:lstStyle/>
          <a:p>
            <a:r>
              <a:rPr lang="en-US" dirty="0" smtClean="0">
                <a:latin typeface="Trebuchet MS" pitchFamily="34" charset="0"/>
              </a:rPr>
              <a:t>Polygon Mesh</a:t>
            </a:r>
            <a:endParaRPr lang="en-US" dirty="0">
              <a:latin typeface="Trebuchet MS" pitchFamily="34" charset="0"/>
            </a:endParaRPr>
          </a:p>
        </p:txBody>
      </p:sp>
      <p:sp>
        <p:nvSpPr>
          <p:cNvPr id="26" name="TextBox 25"/>
          <p:cNvSpPr txBox="1"/>
          <p:nvPr/>
        </p:nvSpPr>
        <p:spPr>
          <a:xfrm>
            <a:off x="5459591" y="3827925"/>
            <a:ext cx="1725152" cy="369332"/>
          </a:xfrm>
          <a:prstGeom prst="rect">
            <a:avLst/>
          </a:prstGeom>
          <a:noFill/>
        </p:spPr>
        <p:txBody>
          <a:bodyPr wrap="none" rtlCol="0">
            <a:spAutoFit/>
          </a:bodyPr>
          <a:lstStyle/>
          <a:p>
            <a:r>
              <a:rPr lang="en-US" dirty="0" smtClean="0">
                <a:latin typeface="Trebuchet MS" pitchFamily="34" charset="0"/>
              </a:rPr>
              <a:t>Generate LODs</a:t>
            </a:r>
            <a:endParaRPr lang="en-US" dirty="0">
              <a:latin typeface="Trebuchet MS" pitchFamily="34" charset="0"/>
            </a:endParaRPr>
          </a:p>
        </p:txBody>
      </p:sp>
      <p:pic>
        <p:nvPicPr>
          <p:cNvPr id="22" name="Picture 21" descr="LOD4_frog.PNG"/>
          <p:cNvPicPr>
            <a:picLocks noChangeAspect="1"/>
          </p:cNvPicPr>
          <p:nvPr/>
        </p:nvPicPr>
        <p:blipFill>
          <a:blip r:embed="rId6"/>
          <a:stretch>
            <a:fillRect/>
          </a:stretch>
        </p:blipFill>
        <p:spPr>
          <a:xfrm flipH="1">
            <a:off x="4689765" y="4208925"/>
            <a:ext cx="2168235" cy="2205037"/>
          </a:xfrm>
          <a:prstGeom prst="rect">
            <a:avLst/>
          </a:prstGeom>
          <a:ln>
            <a:solidFill>
              <a:schemeClr val="tx1"/>
            </a:solidFill>
          </a:ln>
        </p:spPr>
      </p:pic>
      <p:pic>
        <p:nvPicPr>
          <p:cNvPr id="24" name="Picture 23" descr="LOD2_frog.PNG"/>
          <p:cNvPicPr>
            <a:picLocks noChangeAspect="1"/>
          </p:cNvPicPr>
          <p:nvPr/>
        </p:nvPicPr>
        <p:blipFill>
          <a:blip r:embed="rId7"/>
          <a:stretch>
            <a:fillRect/>
          </a:stretch>
        </p:blipFill>
        <p:spPr>
          <a:xfrm flipH="1">
            <a:off x="5257800" y="4356845"/>
            <a:ext cx="2200731" cy="2206886"/>
          </a:xfrm>
          <a:prstGeom prst="rect">
            <a:avLst/>
          </a:prstGeom>
          <a:ln>
            <a:solidFill>
              <a:schemeClr val="tx1"/>
            </a:solidFill>
          </a:ln>
        </p:spPr>
      </p:pic>
      <p:pic>
        <p:nvPicPr>
          <p:cNvPr id="23" name="Picture 22" descr="LOD1_frog.PNG"/>
          <p:cNvPicPr>
            <a:picLocks noChangeAspect="1"/>
          </p:cNvPicPr>
          <p:nvPr/>
        </p:nvPicPr>
        <p:blipFill>
          <a:blip r:embed="rId8" cstate="print"/>
          <a:stretch>
            <a:fillRect/>
          </a:stretch>
        </p:blipFill>
        <p:spPr>
          <a:xfrm flipH="1">
            <a:off x="5930150" y="4450975"/>
            <a:ext cx="2259211" cy="2197652"/>
          </a:xfrm>
          <a:prstGeom prst="rect">
            <a:avLst/>
          </a:prstGeom>
          <a:ln>
            <a:solidFill>
              <a:schemeClr val="tx1"/>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mph" presetSubtype="0" repeatCount="2000" autoRev="1" fill="hold" nodeType="clickEffect">
                                  <p:stCondLst>
                                    <p:cond delay="0"/>
                                  </p:stCondLst>
                                  <p:childTnLst>
                                    <p:animScale>
                                      <p:cBhvr>
                                        <p:cTn id="25" dur="2000" fill="hold"/>
                                        <p:tgtEl>
                                          <p:spTgt spid="15"/>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par>
                          <p:cTn id="59" fill="hold">
                            <p:stCondLst>
                              <p:cond delay="500"/>
                            </p:stCondLst>
                            <p:childTnLst>
                              <p:par>
                                <p:cTn id="60" presetID="10" presetClass="entr" presetSubtype="0" fill="hold" nodeType="afterEffect">
                                  <p:stCondLst>
                                    <p:cond delay="200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par>
                          <p:cTn id="63" fill="hold">
                            <p:stCondLst>
                              <p:cond delay="3000"/>
                            </p:stCondLst>
                            <p:childTnLst>
                              <p:par>
                                <p:cTn id="64" presetID="10" presetClass="entr" presetSubtype="0" fill="hold" nodeType="afterEffect">
                                  <p:stCondLst>
                                    <p:cond delay="200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1" grpId="0" animBg="1"/>
      <p:bldP spid="18" grpId="0"/>
      <p:bldP spid="19" grpId="0"/>
      <p:bldP spid="20"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 Authoring</a:t>
            </a:r>
            <a:endParaRPr lang="en-US" dirty="0"/>
          </a:p>
        </p:txBody>
      </p:sp>
      <p:sp>
        <p:nvSpPr>
          <p:cNvPr id="3" name="Content Placeholder 2"/>
          <p:cNvSpPr>
            <a:spLocks noGrp="1"/>
          </p:cNvSpPr>
          <p:nvPr>
            <p:ph idx="1"/>
          </p:nvPr>
        </p:nvSpPr>
        <p:spPr>
          <a:xfrm>
            <a:off x="382588" y="1414464"/>
            <a:ext cx="8380412" cy="4628447"/>
          </a:xfrm>
        </p:spPr>
        <p:txBody>
          <a:bodyPr/>
          <a:lstStyle/>
          <a:p>
            <a:pPr marL="341313" indent="-341313">
              <a:tabLst>
                <a:tab pos="341313" algn="l"/>
              </a:tabLst>
            </a:pPr>
            <a:r>
              <a:rPr lang="en-US" sz="2000" dirty="0" smtClean="0"/>
              <a:t>Trends</a:t>
            </a:r>
          </a:p>
          <a:p>
            <a:pPr lvl="1"/>
            <a:r>
              <a:rPr lang="en-US" sz="1800" dirty="0" smtClean="0"/>
              <a:t>Denser meshes, more detailed characters</a:t>
            </a:r>
          </a:p>
          <a:p>
            <a:pPr marL="914400" lvl="2" indent="-207963"/>
            <a:r>
              <a:rPr lang="en-US" sz="1600" dirty="0" smtClean="0"/>
              <a:t>~5K triangles -&gt; 30-100K triangles</a:t>
            </a:r>
          </a:p>
          <a:p>
            <a:pPr lvl="1"/>
            <a:r>
              <a:rPr lang="en-US" sz="1800" dirty="0" smtClean="0"/>
              <a:t>More complex animations</a:t>
            </a:r>
          </a:p>
          <a:p>
            <a:pPr marL="914400" lvl="2" indent="-207963"/>
            <a:r>
              <a:rPr lang="en-US" sz="1600" dirty="0" smtClean="0"/>
              <a:t>Animations on polygon mesh vertices more costly</a:t>
            </a:r>
          </a:p>
          <a:p>
            <a:pPr marL="341313" indent="-341313">
              <a:tabLst>
                <a:tab pos="341313" algn="l"/>
              </a:tabLst>
            </a:pPr>
            <a:r>
              <a:rPr lang="en-US" sz="2000" dirty="0" smtClean="0"/>
              <a:t>Result</a:t>
            </a:r>
          </a:p>
          <a:p>
            <a:pPr lvl="1"/>
            <a:r>
              <a:rPr lang="en-US" sz="1800" dirty="0" smtClean="0"/>
              <a:t>Indirection in authoring pipeline more painful</a:t>
            </a:r>
          </a:p>
          <a:p>
            <a:pPr lvl="1"/>
            <a:r>
              <a:rPr lang="en-US" sz="1800" dirty="0" smtClean="0"/>
              <a:t>Painful I/O issues</a:t>
            </a:r>
          </a:p>
          <a:p>
            <a:pPr marL="341313" indent="-341313">
              <a:tabLst>
                <a:tab pos="341313" algn="l"/>
              </a:tabLst>
            </a:pPr>
            <a:r>
              <a:rPr lang="en-US" sz="2000" dirty="0" smtClean="0"/>
              <a:t>Solution</a:t>
            </a:r>
          </a:p>
          <a:p>
            <a:pPr marL="690563" lvl="1" indent="-303213"/>
            <a:r>
              <a:rPr lang="en-US" sz="1800" dirty="0" smtClean="0"/>
              <a:t>Use higher-level surface representation longer</a:t>
            </a:r>
          </a:p>
          <a:p>
            <a:pPr marL="914400" lvl="2" indent="-207963"/>
            <a:r>
              <a:rPr lang="en-US" sz="1600" dirty="0" smtClean="0"/>
              <a:t>Animate control cage (~5K vertices)</a:t>
            </a:r>
          </a:p>
          <a:p>
            <a:pPr marL="914400" lvl="2" indent="-207963"/>
            <a:r>
              <a:rPr lang="en-US" sz="1600" dirty="0" smtClean="0"/>
              <a:t>Generate displacement and normal maps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Direct3D11 Pipeline</a:t>
            </a:r>
            <a:endParaRPr lang="en-US" dirty="0"/>
          </a:p>
        </p:txBody>
      </p:sp>
      <p:sp>
        <p:nvSpPr>
          <p:cNvPr id="3" name="Content Placeholder 2"/>
          <p:cNvSpPr>
            <a:spLocks noGrp="1"/>
          </p:cNvSpPr>
          <p:nvPr>
            <p:ph idx="1"/>
          </p:nvPr>
        </p:nvSpPr>
        <p:spPr>
          <a:xfrm>
            <a:off x="4375150" y="1420813"/>
            <a:ext cx="4038600" cy="1858970"/>
          </a:xfrm>
          <a:prstGeom prst="rect">
            <a:avLst/>
          </a:prstGeom>
        </p:spPr>
        <p:txBody>
          <a:bodyPr/>
          <a:lstStyle/>
          <a:p>
            <a:pPr algn="ctr">
              <a:buNone/>
            </a:pPr>
            <a:r>
              <a:rPr lang="en-US" sz="2800" dirty="0" smtClean="0"/>
              <a:t>Direct3D10 pipeline</a:t>
            </a:r>
          </a:p>
          <a:p>
            <a:pPr algn="ctr">
              <a:buNone/>
            </a:pPr>
            <a:r>
              <a:rPr lang="en-US" sz="2800" i="1" dirty="0" smtClean="0"/>
              <a:t>Plus</a:t>
            </a:r>
          </a:p>
          <a:p>
            <a:pPr marL="0" algn="ctr">
              <a:buNone/>
            </a:pPr>
            <a:r>
              <a:rPr lang="en-US" sz="2800" dirty="0" smtClean="0"/>
              <a:t>Three new stages for Tessellation</a:t>
            </a:r>
          </a:p>
        </p:txBody>
      </p:sp>
      <p:sp>
        <p:nvSpPr>
          <p:cNvPr id="16" name="Rectangle 15"/>
          <p:cNvSpPr/>
          <p:nvPr/>
        </p:nvSpPr>
        <p:spPr>
          <a:xfrm>
            <a:off x="394440" y="1416435"/>
            <a:ext cx="1752600" cy="3810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Input Assembler</a:t>
            </a:r>
            <a:endParaRPr kumimoji="0" lang="en-US" sz="1400" b="0" i="0" u="none" strike="noStrike" kern="1200" cap="none" spc="0" normalizeH="0" baseline="0" noProof="0" dirty="0">
              <a:ln>
                <a:noFill/>
              </a:ln>
              <a:solidFill>
                <a:prstClr val="white"/>
              </a:solidFill>
              <a:effectLst/>
              <a:uLnTx/>
              <a:uFillTx/>
              <a:latin typeface="Trebuchet MS" pitchFamily="34" charset="0"/>
            </a:endParaRPr>
          </a:p>
        </p:txBody>
      </p:sp>
      <p:sp>
        <p:nvSpPr>
          <p:cNvPr id="17" name="Rounded Rectangle 16"/>
          <p:cNvSpPr/>
          <p:nvPr/>
        </p:nvSpPr>
        <p:spPr>
          <a:xfrm>
            <a:off x="394440" y="1930785"/>
            <a:ext cx="17526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Vertex Shader</a:t>
            </a:r>
            <a:endParaRPr kumimoji="0" lang="en-US" sz="1400" b="0" i="0" u="none" strike="noStrike" kern="1200" cap="none" spc="0" normalizeH="0" baseline="0" noProof="0" dirty="0">
              <a:ln>
                <a:noFill/>
              </a:ln>
              <a:solidFill>
                <a:prstClr val="white"/>
              </a:solidFill>
              <a:effectLst/>
              <a:uLnTx/>
              <a:uFillTx/>
              <a:latin typeface="Trebuchet MS" pitchFamily="34" charset="0"/>
            </a:endParaRPr>
          </a:p>
        </p:txBody>
      </p:sp>
      <p:sp>
        <p:nvSpPr>
          <p:cNvPr id="18" name="Rounded Rectangle 17"/>
          <p:cNvSpPr/>
          <p:nvPr/>
        </p:nvSpPr>
        <p:spPr>
          <a:xfrm>
            <a:off x="394440" y="5321685"/>
            <a:ext cx="17526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Pixel Shader</a:t>
            </a:r>
            <a:endParaRPr kumimoji="0" lang="en-US" sz="1400" b="0" i="0" u="none" strike="noStrike" kern="1200" cap="none" spc="0" normalizeH="0" baseline="0" noProof="0" dirty="0">
              <a:ln>
                <a:noFill/>
              </a:ln>
              <a:solidFill>
                <a:prstClr val="white"/>
              </a:solidFill>
              <a:effectLst/>
              <a:uLnTx/>
              <a:uFillTx/>
              <a:latin typeface="Trebuchet MS" pitchFamily="34" charset="0"/>
            </a:endParaRPr>
          </a:p>
        </p:txBody>
      </p:sp>
      <p:sp>
        <p:nvSpPr>
          <p:cNvPr id="19" name="Rounded Rectangle 18"/>
          <p:cNvSpPr/>
          <p:nvPr/>
        </p:nvSpPr>
        <p:spPr>
          <a:xfrm>
            <a:off x="394440" y="2445135"/>
            <a:ext cx="1752600" cy="5334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Trebuchet MS" pitchFamily="34" charset="0"/>
              </a:rPr>
              <a:t>Hull</a:t>
            </a:r>
            <a:r>
              <a:rPr kumimoji="0" lang="en-US" sz="1400" b="0" i="0" u="none" strike="noStrike" kern="1200" cap="none" spc="0" normalizeH="0" baseline="0" noProof="0" dirty="0" smtClean="0">
                <a:ln>
                  <a:noFill/>
                </a:ln>
                <a:solidFill>
                  <a:prstClr val="white"/>
                </a:solidFill>
                <a:effectLst/>
                <a:uLnTx/>
                <a:uFillTx/>
                <a:latin typeface="Trebuchet MS" pitchFamily="34" charset="0"/>
              </a:rPr>
              <a:t> </a:t>
            </a:r>
            <a:r>
              <a:rPr kumimoji="0" lang="en-US" sz="1400" b="1" i="0" u="none" strike="noStrike" kern="1200" cap="none" spc="0" normalizeH="0" baseline="0" noProof="0" dirty="0" smtClean="0">
                <a:ln>
                  <a:noFill/>
                </a:ln>
                <a:solidFill>
                  <a:prstClr val="white"/>
                </a:solidFill>
                <a:effectLst/>
                <a:uLnTx/>
                <a:uFillTx/>
                <a:latin typeface="Trebuchet MS" pitchFamily="34" charset="0"/>
              </a:rPr>
              <a:t>Shader</a:t>
            </a:r>
            <a:endParaRPr kumimoji="0" lang="en-US" sz="1400" b="1" i="0" u="none" strike="noStrike" kern="1200" cap="none" spc="0" normalizeH="0" baseline="0" noProof="0" dirty="0">
              <a:ln>
                <a:noFill/>
              </a:ln>
              <a:solidFill>
                <a:prstClr val="white"/>
              </a:solidFill>
              <a:effectLst/>
              <a:uLnTx/>
              <a:uFillTx/>
              <a:latin typeface="Trebuchet MS" pitchFamily="34" charset="0"/>
            </a:endParaRPr>
          </a:p>
        </p:txBody>
      </p:sp>
      <p:sp>
        <p:nvSpPr>
          <p:cNvPr id="20" name="Rectangle 19"/>
          <p:cNvSpPr/>
          <p:nvPr/>
        </p:nvSpPr>
        <p:spPr>
          <a:xfrm>
            <a:off x="394440" y="4807335"/>
            <a:ext cx="1752600" cy="3810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Rasterizer</a:t>
            </a:r>
          </a:p>
        </p:txBody>
      </p:sp>
      <p:sp>
        <p:nvSpPr>
          <p:cNvPr id="21" name="Rectangle 20"/>
          <p:cNvSpPr/>
          <p:nvPr/>
        </p:nvSpPr>
        <p:spPr>
          <a:xfrm>
            <a:off x="394440" y="5836035"/>
            <a:ext cx="1752600" cy="3810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Output Merger</a:t>
            </a:r>
          </a:p>
        </p:txBody>
      </p:sp>
      <p:sp>
        <p:nvSpPr>
          <p:cNvPr id="22" name="Rectangle 21"/>
          <p:cNvSpPr/>
          <p:nvPr/>
        </p:nvSpPr>
        <p:spPr>
          <a:xfrm>
            <a:off x="394440" y="3111885"/>
            <a:ext cx="1752600" cy="381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Trebuchet MS" pitchFamily="34" charset="0"/>
              </a:rPr>
              <a:t>Tessellator</a:t>
            </a:r>
          </a:p>
        </p:txBody>
      </p:sp>
      <p:sp>
        <p:nvSpPr>
          <p:cNvPr id="23" name="Content Placeholder 22"/>
          <p:cNvSpPr txBox="1">
            <a:spLocks/>
          </p:cNvSpPr>
          <p:nvPr/>
        </p:nvSpPr>
        <p:spPr>
          <a:xfrm>
            <a:off x="394440" y="3626235"/>
            <a:ext cx="1752600" cy="533400"/>
          </a:xfrm>
          <a:prstGeom prst="round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sysClr val="window" lastClr="FFFFFF"/>
                </a:solidFill>
                <a:effectLst/>
                <a:uLnTx/>
                <a:uFillTx/>
                <a:latin typeface="Trebuchet MS" pitchFamily="34" charset="0"/>
              </a:rPr>
              <a:t>Domain </a:t>
            </a:r>
            <a:r>
              <a:rPr kumimoji="0" lang="en-US" sz="1400" b="1" i="0" u="none" strike="noStrike" kern="1200" cap="none" spc="0" normalizeH="0" baseline="0" noProof="0" dirty="0" err="1" smtClean="0">
                <a:ln>
                  <a:noFill/>
                </a:ln>
                <a:solidFill>
                  <a:sysClr val="window" lastClr="FFFFFF"/>
                </a:solidFill>
                <a:effectLst/>
                <a:uLnTx/>
                <a:uFillTx/>
                <a:latin typeface="Trebuchet MS" pitchFamily="34" charset="0"/>
              </a:rPr>
              <a:t>Shader</a:t>
            </a:r>
            <a:endParaRPr kumimoji="0" lang="en-US" sz="1400" b="1" i="0" u="none" strike="noStrike" kern="1200" cap="none" spc="0" normalizeH="0" baseline="0" noProof="0" dirty="0">
              <a:ln>
                <a:noFill/>
              </a:ln>
              <a:solidFill>
                <a:sysClr val="window" lastClr="FFFFFF"/>
              </a:solidFill>
              <a:effectLst/>
              <a:uLnTx/>
              <a:uFillTx/>
              <a:latin typeface="Trebuchet MS" pitchFamily="34" charset="0"/>
            </a:endParaRPr>
          </a:p>
        </p:txBody>
      </p:sp>
      <p:sp>
        <p:nvSpPr>
          <p:cNvPr id="24" name="Rounded Rectangle 23"/>
          <p:cNvSpPr/>
          <p:nvPr/>
        </p:nvSpPr>
        <p:spPr>
          <a:xfrm>
            <a:off x="394440" y="4292985"/>
            <a:ext cx="17526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Geometry Shader</a:t>
            </a:r>
            <a:endParaRPr kumimoji="0" lang="en-US" sz="1400" b="0" i="0" u="none" strike="noStrike" kern="1200" cap="none" spc="0" normalizeH="0" baseline="0" noProof="0" dirty="0">
              <a:ln>
                <a:noFill/>
              </a:ln>
              <a:solidFill>
                <a:prstClr val="white"/>
              </a:solidFill>
              <a:effectLst/>
              <a:uLnTx/>
              <a:uFillTx/>
              <a:latin typeface="Trebuchet MS" pitchFamily="34" charset="0"/>
            </a:endParaRPr>
          </a:p>
        </p:txBody>
      </p:sp>
      <p:sp>
        <p:nvSpPr>
          <p:cNvPr id="25" name="Right Arrow 24"/>
          <p:cNvSpPr/>
          <p:nvPr/>
        </p:nvSpPr>
        <p:spPr>
          <a:xfrm>
            <a:off x="2223240" y="4141700"/>
            <a:ext cx="1600200" cy="685800"/>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Stream Output</a:t>
            </a:r>
            <a:endParaRPr kumimoji="0" lang="en-US" sz="1400" b="0" i="0" u="none" strike="noStrike" kern="1200" cap="none" spc="0" normalizeH="0" baseline="0" noProof="0" dirty="0">
              <a:ln>
                <a:noFill/>
              </a:ln>
              <a:solidFill>
                <a:prstClr val="white"/>
              </a:solidFill>
              <a:effectLst/>
              <a:uLnTx/>
              <a:uFillTx/>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bg/>
                                          </p:spTgt>
                                        </p:tgtEl>
                                        <p:attrNameLst>
                                          <p:attrName>style.visibility</p:attrName>
                                        </p:attrNameLst>
                                      </p:cBhvr>
                                      <p:to>
                                        <p:strVal val="visible"/>
                                      </p:to>
                                    </p:set>
                                    <p:animEffect transition="in" filter="fade">
                                      <p:cBhvr>
                                        <p:cTn id="13" dur="500"/>
                                        <p:tgtEl>
                                          <p:spTgt spid="23">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fade">
                                      <p:cBhvr>
                                        <p:cTn id="16" dur="500"/>
                                        <p:tgtEl>
                                          <p:spTgt spid="23">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Hull Shader (HS)</a:t>
            </a:r>
            <a:endParaRPr lang="en-US" dirty="0"/>
          </a:p>
        </p:txBody>
      </p:sp>
      <p:sp>
        <p:nvSpPr>
          <p:cNvPr id="5" name="Rectangle 4"/>
          <p:cNvSpPr/>
          <p:nvPr/>
        </p:nvSpPr>
        <p:spPr>
          <a:xfrm>
            <a:off x="3581400" y="4495800"/>
            <a:ext cx="17526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latin typeface="Trebuchet MS" pitchFamily="34" charset="0"/>
              </a:rPr>
              <a:t>Tessellator</a:t>
            </a:r>
          </a:p>
        </p:txBody>
      </p:sp>
      <p:sp>
        <p:nvSpPr>
          <p:cNvPr id="6" name="Content Placeholder 22"/>
          <p:cNvSpPr txBox="1">
            <a:spLocks/>
          </p:cNvSpPr>
          <p:nvPr/>
        </p:nvSpPr>
        <p:spPr>
          <a:xfrm>
            <a:off x="3581400" y="5029200"/>
            <a:ext cx="1752600" cy="533400"/>
          </a:xfrm>
          <a:prstGeom prst="round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schemeClr val="lt1"/>
                </a:solidFill>
                <a:effectLst/>
                <a:uLnTx/>
                <a:uFillTx/>
                <a:latin typeface="Trebuchet MS" pitchFamily="34" charset="0"/>
              </a:rPr>
              <a:t>Domain</a:t>
            </a:r>
            <a:endParaRPr lang="en-US" sz="1400" b="1" noProof="0" dirty="0" smtClean="0">
              <a:latin typeface="Trebuchet MS"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err="1" smtClean="0">
                <a:ln>
                  <a:noFill/>
                </a:ln>
                <a:solidFill>
                  <a:schemeClr val="lt1"/>
                </a:solidFill>
                <a:effectLst/>
                <a:uLnTx/>
                <a:uFillTx/>
                <a:latin typeface="Trebuchet MS" pitchFamily="34" charset="0"/>
              </a:rPr>
              <a:t>Shader</a:t>
            </a:r>
            <a:endParaRPr kumimoji="0" lang="en-US" sz="1400" b="1" i="0" u="none" strike="noStrike" kern="1200" cap="none" spc="0" normalizeH="0" baseline="0" noProof="0" dirty="0">
              <a:ln>
                <a:noFill/>
              </a:ln>
              <a:solidFill>
                <a:schemeClr val="lt1"/>
              </a:solidFill>
              <a:effectLst/>
              <a:uLnTx/>
              <a:uFillTx/>
              <a:latin typeface="Trebuchet MS" pitchFamily="34" charset="0"/>
            </a:endParaRPr>
          </a:p>
        </p:txBody>
      </p:sp>
      <p:cxnSp>
        <p:nvCxnSpPr>
          <p:cNvPr id="8" name="Elbow Connector 7"/>
          <p:cNvCxnSpPr>
            <a:stCxn id="15" idx="1"/>
            <a:endCxn id="6" idx="1"/>
          </p:cNvCxnSpPr>
          <p:nvPr/>
        </p:nvCxnSpPr>
        <p:spPr>
          <a:xfrm rot="10800000" flipH="1" flipV="1">
            <a:off x="3352800" y="2933700"/>
            <a:ext cx="228600" cy="2362200"/>
          </a:xfrm>
          <a:prstGeom prst="bentConnector3">
            <a:avLst>
              <a:gd name="adj1" fmla="val -10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Elbow Connector 11"/>
          <p:cNvCxnSpPr/>
          <p:nvPr/>
        </p:nvCxnSpPr>
        <p:spPr>
          <a:xfrm rot="5400000">
            <a:off x="3924300" y="3924300"/>
            <a:ext cx="1143000" cy="1588"/>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TextBox 16"/>
          <p:cNvSpPr txBox="1"/>
          <p:nvPr/>
        </p:nvSpPr>
        <p:spPr>
          <a:xfrm>
            <a:off x="273425" y="3429000"/>
            <a:ext cx="2702859" cy="1323439"/>
          </a:xfrm>
          <a:prstGeom prst="rect">
            <a:avLst/>
          </a:prstGeom>
          <a:noFill/>
        </p:spPr>
        <p:txBody>
          <a:bodyPr wrap="square" rtlCol="0">
            <a:spAutoFit/>
          </a:bodyPr>
          <a:lstStyle/>
          <a:p>
            <a:r>
              <a:rPr lang="en-US" sz="2000" b="1" dirty="0" smtClean="0">
                <a:solidFill>
                  <a:schemeClr val="accent1"/>
                </a:solidFill>
                <a:latin typeface="Trebuchet MS" pitchFamily="34" charset="0"/>
              </a:rPr>
              <a:t>HS output:</a:t>
            </a:r>
          </a:p>
          <a:p>
            <a:r>
              <a:rPr lang="en-US" sz="2000" dirty="0" smtClean="0">
                <a:latin typeface="Trebuchet MS" pitchFamily="34" charset="0"/>
              </a:rPr>
              <a:t>Patch control pts after</a:t>
            </a:r>
          </a:p>
          <a:p>
            <a:r>
              <a:rPr lang="en-US" sz="2000" dirty="0" smtClean="0">
                <a:latin typeface="Trebuchet MS" pitchFamily="34" charset="0"/>
              </a:rPr>
              <a:t>Basis conversion</a:t>
            </a:r>
            <a:endParaRPr lang="en-US" sz="2000" dirty="0">
              <a:latin typeface="Trebuchet MS" pitchFamily="34" charset="0"/>
            </a:endParaRPr>
          </a:p>
        </p:txBody>
      </p:sp>
      <p:sp>
        <p:nvSpPr>
          <p:cNvPr id="20" name="Rectangle 19"/>
          <p:cNvSpPr/>
          <p:nvPr/>
        </p:nvSpPr>
        <p:spPr>
          <a:xfrm>
            <a:off x="4975425" y="3348315"/>
            <a:ext cx="4572000" cy="1120307"/>
          </a:xfrm>
          <a:prstGeom prst="rect">
            <a:avLst/>
          </a:prstGeom>
        </p:spPr>
        <p:txBody>
          <a:bodyPr wrap="square">
            <a:spAutoFit/>
          </a:bodyPr>
          <a:lstStyle/>
          <a:p>
            <a:r>
              <a:rPr lang="en-US" b="1" dirty="0" smtClean="0">
                <a:solidFill>
                  <a:schemeClr val="accent1"/>
                </a:solidFill>
                <a:latin typeface="Trebuchet MS" pitchFamily="34" charset="0"/>
              </a:rPr>
              <a:t>HS output:</a:t>
            </a:r>
          </a:p>
          <a:p>
            <a:pPr marL="233363" indent="-233363" defTabSz="912777" fontAlgn="base">
              <a:lnSpc>
                <a:spcPct val="90000"/>
              </a:lnSpc>
              <a:spcBef>
                <a:spcPts val="1167"/>
              </a:spcBef>
              <a:spcAft>
                <a:spcPct val="0"/>
              </a:spcAft>
              <a:buClr>
                <a:srgbClr val="FFFFFF"/>
              </a:buClr>
              <a:buSzPct val="95000"/>
              <a:buBlip>
                <a:blip r:embed="rId3"/>
              </a:buBlip>
            </a:pPr>
            <a:r>
              <a:rPr lang="en-US" sz="16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 </a:t>
            </a:r>
            <a:r>
              <a:rPr lang="en-US" sz="1600" kern="0" dirty="0" err="1"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TessFactors</a:t>
            </a:r>
            <a:r>
              <a:rPr lang="en-US" sz="16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 (how much to tessellate) </a:t>
            </a:r>
          </a:p>
          <a:p>
            <a:pPr marL="233363" indent="-233363" defTabSz="912777" fontAlgn="base">
              <a:lnSpc>
                <a:spcPct val="90000"/>
              </a:lnSpc>
              <a:spcBef>
                <a:spcPts val="1167"/>
              </a:spcBef>
              <a:spcAft>
                <a:spcPct val="0"/>
              </a:spcAft>
              <a:buClr>
                <a:srgbClr val="FFFFFF"/>
              </a:buClr>
              <a:buSzPct val="95000"/>
              <a:buBlip>
                <a:blip r:embed="rId3"/>
              </a:buBlip>
            </a:pPr>
            <a:r>
              <a:rPr lang="en-US" sz="16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 Fixed tessellator mode declarations</a:t>
            </a:r>
            <a:endParaRPr lang="en-US" sz="1600" kern="0" dirty="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21" name="Elbow Connector 20"/>
          <p:cNvCxnSpPr/>
          <p:nvPr/>
        </p:nvCxnSpPr>
        <p:spPr>
          <a:xfrm rot="5400000">
            <a:off x="4001294" y="2019300"/>
            <a:ext cx="989806" cy="794"/>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Rectangle 21"/>
          <p:cNvSpPr/>
          <p:nvPr/>
        </p:nvSpPr>
        <p:spPr>
          <a:xfrm>
            <a:off x="2133600" y="1411940"/>
            <a:ext cx="2362200" cy="707886"/>
          </a:xfrm>
          <a:prstGeom prst="rect">
            <a:avLst/>
          </a:prstGeom>
        </p:spPr>
        <p:txBody>
          <a:bodyPr wrap="square">
            <a:spAutoFit/>
          </a:bodyPr>
          <a:lstStyle/>
          <a:p>
            <a:r>
              <a:rPr lang="en-US" sz="2000" b="1" dirty="0" smtClean="0">
                <a:solidFill>
                  <a:schemeClr val="accent2"/>
                </a:solidFill>
                <a:latin typeface="Trebuchet MS" pitchFamily="34" charset="0"/>
              </a:rPr>
              <a:t>HS input:</a:t>
            </a:r>
          </a:p>
          <a:p>
            <a:r>
              <a:rPr lang="en-US" sz="2000" b="1" dirty="0" smtClean="0">
                <a:latin typeface="Trebuchet MS" pitchFamily="34" charset="0"/>
              </a:rPr>
              <a:t> </a:t>
            </a:r>
            <a:r>
              <a:rPr lang="en-US" sz="2000" b="1" i="1" dirty="0" smtClean="0">
                <a:latin typeface="Trebuchet MS" pitchFamily="34" charset="0"/>
              </a:rPr>
              <a:t>patch control pts</a:t>
            </a:r>
            <a:endParaRPr lang="en-US" sz="2000" dirty="0">
              <a:latin typeface="Trebuchet MS" pitchFamily="34" charset="0"/>
            </a:endParaRPr>
          </a:p>
        </p:txBody>
      </p:sp>
      <p:sp>
        <p:nvSpPr>
          <p:cNvPr id="14" name="Rectangle 13"/>
          <p:cNvSpPr/>
          <p:nvPr/>
        </p:nvSpPr>
        <p:spPr>
          <a:xfrm>
            <a:off x="6293230" y="1429865"/>
            <a:ext cx="2447365" cy="646331"/>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smtClean="0">
                <a:solidFill>
                  <a:srgbClr val="FFC000"/>
                </a:solidFill>
                <a:latin typeface="Trebuchet MS" pitchFamily="34" charset="0"/>
              </a:rPr>
              <a:t>One Hull Shader invocation per patch</a:t>
            </a:r>
          </a:p>
        </p:txBody>
      </p:sp>
      <p:sp>
        <p:nvSpPr>
          <p:cNvPr id="15" name="Rounded Rectangle 14"/>
          <p:cNvSpPr/>
          <p:nvPr/>
        </p:nvSpPr>
        <p:spPr>
          <a:xfrm>
            <a:off x="3352800" y="2514600"/>
            <a:ext cx="2209800" cy="838200"/>
          </a:xfrm>
          <a:prstGeom prst="roundRect">
            <a:avLst/>
          </a:prstGeom>
          <a:effectLst>
            <a:outerShdw blurRad="254000" sx="120000" sy="120000" algn="ctr" rotWithShape="0">
              <a:schemeClr val="accent3"/>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smtClean="0">
                <a:latin typeface="Trebuchet MS" pitchFamily="34" charset="0"/>
              </a:rPr>
              <a:t>Hull</a:t>
            </a:r>
            <a:r>
              <a:rPr lang="en-US" sz="1600" dirty="0" smtClean="0">
                <a:latin typeface="Trebuchet MS" pitchFamily="34" charset="0"/>
              </a:rPr>
              <a:t> </a:t>
            </a:r>
            <a:r>
              <a:rPr lang="en-US" sz="1600" b="1" dirty="0" smtClean="0">
                <a:latin typeface="Trebuchet MS" pitchFamily="34" charset="0"/>
              </a:rPr>
              <a:t>Shader</a:t>
            </a:r>
            <a:endParaRPr lang="en-US" sz="1600" b="1" dirty="0">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429000" y="2971800"/>
            <a:ext cx="2362200" cy="762000"/>
          </a:xfrm>
          <a:prstGeom prst="rect">
            <a:avLst/>
          </a:prstGeom>
          <a:effectLst>
            <a:outerShdw blurRad="254000" sx="120000" sy="120000" algn="ctr" rotWithShape="0">
              <a:schemeClr val="accent3"/>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latin typeface="Trebuchet MS" pitchFamily="34" charset="0"/>
              </a:rPr>
              <a:t>Tessellator</a:t>
            </a:r>
          </a:p>
        </p:txBody>
      </p:sp>
      <p:sp>
        <p:nvSpPr>
          <p:cNvPr id="2" name="Title 1"/>
          <p:cNvSpPr>
            <a:spLocks noGrp="1"/>
          </p:cNvSpPr>
          <p:nvPr>
            <p:ph type="title"/>
          </p:nvPr>
        </p:nvSpPr>
        <p:spPr>
          <a:xfrm>
            <a:off x="152400" y="228600"/>
            <a:ext cx="8839200" cy="664797"/>
          </a:xfrm>
        </p:spPr>
        <p:txBody>
          <a:bodyPr/>
          <a:lstStyle/>
          <a:p>
            <a:r>
              <a:rPr lang="en-US" dirty="0" smtClean="0"/>
              <a:t>Fixed-Function Tessellator (TS)</a:t>
            </a:r>
            <a:endParaRPr lang="en-US" dirty="0"/>
          </a:p>
        </p:txBody>
      </p:sp>
      <p:sp>
        <p:nvSpPr>
          <p:cNvPr id="14" name="Content Placeholder 22"/>
          <p:cNvSpPr>
            <a:spLocks noGrp="1"/>
          </p:cNvSpPr>
          <p:nvPr>
            <p:ph idx="1"/>
          </p:nvPr>
        </p:nvSpPr>
        <p:spPr>
          <a:xfrm>
            <a:off x="3733800" y="4572000"/>
            <a:ext cx="1752600" cy="533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noAutofit/>
          </a:bodyPr>
          <a:lstStyle/>
          <a:p>
            <a:pPr algn="ctr">
              <a:buNone/>
            </a:pPr>
            <a:r>
              <a:rPr lang="en-US" sz="1800" b="1" dirty="0" smtClean="0">
                <a:latin typeface="Trebuchet MS" pitchFamily="34" charset="0"/>
              </a:rPr>
              <a:t>Domain Shader</a:t>
            </a:r>
            <a:endParaRPr lang="en-US" sz="1800" b="1" dirty="0">
              <a:latin typeface="Trebuchet MS" pitchFamily="34" charset="0"/>
            </a:endParaRPr>
          </a:p>
        </p:txBody>
      </p:sp>
      <p:sp>
        <p:nvSpPr>
          <p:cNvPr id="12" name="Rounded Rectangle 11"/>
          <p:cNvSpPr/>
          <p:nvPr/>
        </p:nvSpPr>
        <p:spPr>
          <a:xfrm>
            <a:off x="3733800" y="1295400"/>
            <a:ext cx="1752600" cy="533400"/>
          </a:xfrm>
          <a:prstGeom prst="roundRect">
            <a:avLst/>
          </a:prstGeom>
          <a:gradFill>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latin typeface="Trebuchet MS" pitchFamily="34" charset="0"/>
              </a:rPr>
              <a:t>Hull</a:t>
            </a:r>
            <a:r>
              <a:rPr lang="en-US" dirty="0" smtClean="0">
                <a:latin typeface="Trebuchet MS" pitchFamily="34" charset="0"/>
              </a:rPr>
              <a:t> </a:t>
            </a:r>
            <a:r>
              <a:rPr lang="en-US" b="1" dirty="0" smtClean="0">
                <a:latin typeface="Trebuchet MS" pitchFamily="34" charset="0"/>
              </a:rPr>
              <a:t>Shader</a:t>
            </a:r>
            <a:endParaRPr lang="en-US" b="1" dirty="0">
              <a:latin typeface="Trebuchet MS" pitchFamily="34" charset="0"/>
            </a:endParaRPr>
          </a:p>
        </p:txBody>
      </p:sp>
      <p:cxnSp>
        <p:nvCxnSpPr>
          <p:cNvPr id="15" name="Elbow Connector 14"/>
          <p:cNvCxnSpPr/>
          <p:nvPr/>
        </p:nvCxnSpPr>
        <p:spPr>
          <a:xfrm rot="5400000">
            <a:off x="4001294" y="2399506"/>
            <a:ext cx="1143000" cy="1588"/>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Rectangle 17"/>
          <p:cNvSpPr/>
          <p:nvPr/>
        </p:nvSpPr>
        <p:spPr>
          <a:xfrm>
            <a:off x="4957495" y="1810870"/>
            <a:ext cx="4572000" cy="1175706"/>
          </a:xfrm>
          <a:prstGeom prst="rect">
            <a:avLst/>
          </a:prstGeom>
        </p:spPr>
        <p:txBody>
          <a:bodyPr>
            <a:spAutoFit/>
          </a:bodyPr>
          <a:lstStyle/>
          <a:p>
            <a:r>
              <a:rPr lang="en-US" b="1" dirty="0" smtClean="0">
                <a:solidFill>
                  <a:schemeClr val="accent2"/>
                </a:solidFill>
                <a:latin typeface="Trebuchet MS" pitchFamily="34" charset="0"/>
              </a:rPr>
              <a:t>TS input:</a:t>
            </a:r>
          </a:p>
          <a:p>
            <a:pPr marL="233363" indent="-233363" defTabSz="912777" fontAlgn="base">
              <a:lnSpc>
                <a:spcPct val="90000"/>
              </a:lnSpc>
              <a:spcBef>
                <a:spcPts val="1167"/>
              </a:spcBef>
              <a:spcAft>
                <a:spcPct val="0"/>
              </a:spcAft>
              <a:buClr>
                <a:srgbClr val="FFFFFF"/>
              </a:buClr>
              <a:buSzPct val="95000"/>
              <a:buBlip>
                <a:blip r:embed="rId3"/>
              </a:buBlip>
            </a:pPr>
            <a:r>
              <a:rPr lang="en-US" dirty="0" smtClean="0">
                <a:latin typeface="Trebuchet MS" pitchFamily="34" charset="0"/>
              </a:rPr>
              <a:t> </a:t>
            </a:r>
            <a:r>
              <a:rPr lang="en-US" sz="1600" kern="0" dirty="0" err="1"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TessFactors</a:t>
            </a:r>
            <a:r>
              <a:rPr lang="en-US" sz="16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 (how much to tessellate)</a:t>
            </a:r>
          </a:p>
          <a:p>
            <a:pPr marL="233363" indent="-233363" defTabSz="912777" fontAlgn="base">
              <a:lnSpc>
                <a:spcPct val="90000"/>
              </a:lnSpc>
              <a:spcBef>
                <a:spcPts val="1167"/>
              </a:spcBef>
              <a:spcAft>
                <a:spcPct val="0"/>
              </a:spcAft>
              <a:buClr>
                <a:srgbClr val="FFFFFF"/>
              </a:buClr>
              <a:buSzPct val="95000"/>
              <a:buBlip>
                <a:blip r:embed="rId3"/>
              </a:buBlip>
            </a:pPr>
            <a:r>
              <a:rPr lang="en-US" sz="16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 Fixed tessellator mode declarations</a:t>
            </a:r>
            <a:endParaRPr lang="en-US" sz="1600" kern="0" dirty="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20" name="Elbow Connector 19"/>
          <p:cNvCxnSpPr/>
          <p:nvPr/>
        </p:nvCxnSpPr>
        <p:spPr>
          <a:xfrm rot="5400000">
            <a:off x="4152900" y="4152900"/>
            <a:ext cx="838200" cy="1588"/>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24" name="Rectangle 23"/>
          <p:cNvSpPr/>
          <p:nvPr/>
        </p:nvSpPr>
        <p:spPr>
          <a:xfrm>
            <a:off x="1815350" y="3684495"/>
            <a:ext cx="2819400" cy="744819"/>
          </a:xfrm>
          <a:prstGeom prst="rect">
            <a:avLst/>
          </a:prstGeom>
        </p:spPr>
        <p:txBody>
          <a:bodyPr wrap="square">
            <a:spAutoFit/>
          </a:bodyPr>
          <a:lstStyle/>
          <a:p>
            <a:r>
              <a:rPr lang="en-US" b="1" dirty="0" smtClean="0">
                <a:solidFill>
                  <a:schemeClr val="accent1"/>
                </a:solidFill>
                <a:latin typeface="Trebuchet MS" pitchFamily="34" charset="0"/>
              </a:rPr>
              <a:t>TS output:</a:t>
            </a:r>
          </a:p>
          <a:p>
            <a:pPr marL="233363" indent="-233363" defTabSz="912777" fontAlgn="base">
              <a:lnSpc>
                <a:spcPct val="90000"/>
              </a:lnSpc>
              <a:spcBef>
                <a:spcPts val="1167"/>
              </a:spcBef>
              <a:spcAft>
                <a:spcPct val="0"/>
              </a:spcAft>
              <a:buClr>
                <a:srgbClr val="FFFFFF"/>
              </a:buClr>
              <a:buSzPct val="95000"/>
              <a:buBlip>
                <a:blip r:embed="rId3"/>
              </a:buBlip>
            </a:pPr>
            <a:r>
              <a:rPr lang="en-US" sz="16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 U V {W} domain points</a:t>
            </a:r>
            <a:endParaRPr lang="en-US" sz="1600" kern="0" dirty="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25" name="Elbow Connector 24"/>
          <p:cNvCxnSpPr>
            <a:stCxn id="28" idx="3"/>
          </p:cNvCxnSpPr>
          <p:nvPr/>
        </p:nvCxnSpPr>
        <p:spPr>
          <a:xfrm>
            <a:off x="5791200" y="3352800"/>
            <a:ext cx="228600" cy="2971800"/>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sp>
        <p:nvSpPr>
          <p:cNvPr id="31" name="Rectangle 30"/>
          <p:cNvSpPr/>
          <p:nvPr/>
        </p:nvSpPr>
        <p:spPr>
          <a:xfrm>
            <a:off x="6320125" y="3653115"/>
            <a:ext cx="2895600" cy="1021818"/>
          </a:xfrm>
          <a:prstGeom prst="rect">
            <a:avLst/>
          </a:prstGeom>
        </p:spPr>
        <p:txBody>
          <a:bodyPr wrap="square">
            <a:spAutoFit/>
          </a:bodyPr>
          <a:lstStyle/>
          <a:p>
            <a:r>
              <a:rPr lang="en-US" b="1" dirty="0" smtClean="0">
                <a:solidFill>
                  <a:schemeClr val="accent1"/>
                </a:solidFill>
                <a:latin typeface="Trebuchet MS" pitchFamily="34" charset="0"/>
              </a:rPr>
              <a:t>TS output:</a:t>
            </a:r>
            <a:r>
              <a:rPr lang="en-US" dirty="0" smtClean="0">
                <a:solidFill>
                  <a:schemeClr val="accent1"/>
                </a:solidFill>
                <a:latin typeface="Trebuchet MS" pitchFamily="34" charset="0"/>
              </a:rPr>
              <a:t> </a:t>
            </a:r>
          </a:p>
          <a:p>
            <a:pPr marL="233363" indent="-233363" defTabSz="912777" fontAlgn="base">
              <a:lnSpc>
                <a:spcPct val="90000"/>
              </a:lnSpc>
              <a:spcBef>
                <a:spcPts val="1167"/>
              </a:spcBef>
              <a:spcAft>
                <a:spcPct val="0"/>
              </a:spcAft>
              <a:buClr>
                <a:srgbClr val="FFFFFF"/>
              </a:buClr>
              <a:buSzPct val="95000"/>
              <a:buBlip>
                <a:blip r:embed="rId3"/>
              </a:buBlip>
            </a:pP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 </a:t>
            </a:r>
            <a:r>
              <a:rPr lang="en-US" sz="16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Topology</a:t>
            </a:r>
            <a:br>
              <a:rPr lang="en-US" sz="16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16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(to primitive assembly)</a:t>
            </a:r>
            <a:endParaRPr lang="en-US" sz="1600" kern="0" dirty="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16" name="Elbow Connector 15"/>
          <p:cNvCxnSpPr>
            <a:stCxn id="12" idx="1"/>
            <a:endCxn id="14" idx="1"/>
          </p:cNvCxnSpPr>
          <p:nvPr/>
        </p:nvCxnSpPr>
        <p:spPr>
          <a:xfrm rot="10800000" flipV="1">
            <a:off x="3733800" y="1562100"/>
            <a:ext cx="1588" cy="3276600"/>
          </a:xfrm>
          <a:prstGeom prst="bentConnector3">
            <a:avLst>
              <a:gd name="adj1" fmla="val 197265490"/>
            </a:avLst>
          </a:prstGeom>
          <a:ln>
            <a:solidFill>
              <a:schemeClr val="accent4"/>
            </a:solidFill>
            <a:prstDash val="dash"/>
            <a:tailEnd type="arrow" w="lg" len="lg"/>
          </a:ln>
        </p:spPr>
        <p:style>
          <a:lnRef idx="2">
            <a:schemeClr val="accent6"/>
          </a:lnRef>
          <a:fillRef idx="0">
            <a:schemeClr val="accent6"/>
          </a:fillRef>
          <a:effectRef idx="1">
            <a:schemeClr val="accent6"/>
          </a:effectRef>
          <a:fontRef idx="minor">
            <a:schemeClr val="tx1"/>
          </a:fontRef>
        </p:style>
      </p:cxnSp>
      <p:sp>
        <p:nvSpPr>
          <p:cNvPr id="23" name="Rectangle 22"/>
          <p:cNvSpPr/>
          <p:nvPr/>
        </p:nvSpPr>
        <p:spPr>
          <a:xfrm>
            <a:off x="685800" y="1600200"/>
            <a:ext cx="2133600" cy="1323439"/>
          </a:xfrm>
          <a:prstGeom prst="rect">
            <a:avLst/>
          </a:prstGeom>
        </p:spPr>
        <p:txBody>
          <a:bodyPr wrap="square">
            <a:spAutoFit/>
          </a:bodyPr>
          <a:lstStyle/>
          <a:p>
            <a:r>
              <a:rPr lang="en-US" sz="2000" dirty="0" smtClean="0">
                <a:solidFill>
                  <a:schemeClr val="accent4"/>
                </a:solidFill>
                <a:latin typeface="Trebuchet MS" pitchFamily="34" charset="0"/>
              </a:rPr>
              <a:t>Note:  </a:t>
            </a:r>
            <a:r>
              <a:rPr lang="en-US" sz="2000" dirty="0" err="1" smtClean="0">
                <a:solidFill>
                  <a:schemeClr val="accent4"/>
                </a:solidFill>
                <a:latin typeface="Trebuchet MS" pitchFamily="34" charset="0"/>
              </a:rPr>
              <a:t>Tessellator</a:t>
            </a:r>
            <a:r>
              <a:rPr lang="en-US" sz="2000" dirty="0" smtClean="0">
                <a:solidFill>
                  <a:schemeClr val="accent4"/>
                </a:solidFill>
                <a:latin typeface="Trebuchet MS" pitchFamily="34" charset="0"/>
              </a:rPr>
              <a:t> does not see control points</a:t>
            </a:r>
            <a:endParaRPr lang="en-US" sz="2000" dirty="0">
              <a:solidFill>
                <a:schemeClr val="accent4"/>
              </a:solidFill>
              <a:latin typeface="Trebuchet MS" pitchFamily="34" charset="0"/>
            </a:endParaRPr>
          </a:p>
        </p:txBody>
      </p:sp>
      <p:sp>
        <p:nvSpPr>
          <p:cNvPr id="26" name="Rectangle 25"/>
          <p:cNvSpPr/>
          <p:nvPr/>
        </p:nvSpPr>
        <p:spPr>
          <a:xfrm>
            <a:off x="685800" y="5257800"/>
            <a:ext cx="2133600" cy="1200329"/>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dirty="0" smtClean="0">
                <a:solidFill>
                  <a:srgbClr val="FFC000"/>
                </a:solidFill>
                <a:latin typeface="Trebuchet MS" pitchFamily="34" charset="0"/>
              </a:rPr>
              <a:t>Tessellator operates per patch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31" grpId="0"/>
      <p:bldP spid="23" grpId="0"/>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01895"/>
          </a:xfrm>
        </p:spPr>
        <p:txBody>
          <a:bodyPr/>
          <a:lstStyle/>
          <a:p>
            <a:r>
              <a:rPr lang="en-US" dirty="0" smtClean="0"/>
              <a:t>DirectX11</a:t>
            </a:r>
            <a:br>
              <a:rPr lang="en-US" dirty="0" smtClean="0"/>
            </a:br>
            <a:r>
              <a:rPr lang="en-US" sz="4000" dirty="0" smtClean="0"/>
              <a:t>New Hardware And APIs</a:t>
            </a:r>
            <a:endParaRPr lang="en-US" sz="4000" dirty="0"/>
          </a:p>
        </p:txBody>
      </p:sp>
      <p:sp>
        <p:nvSpPr>
          <p:cNvPr id="6" name="Subtitle 5"/>
          <p:cNvSpPr>
            <a:spLocks noGrp="1"/>
          </p:cNvSpPr>
          <p:nvPr>
            <p:ph type="subTitle" idx="1"/>
          </p:nvPr>
        </p:nvSpPr>
        <p:spPr>
          <a:xfrm>
            <a:off x="2819400" y="4150663"/>
            <a:ext cx="4876800" cy="1661993"/>
          </a:xfrm>
        </p:spPr>
        <p:txBody>
          <a:bodyPr/>
          <a:lstStyle/>
          <a:p>
            <a:pPr lvl="0"/>
            <a:r>
              <a:rPr lang="en-US" sz="2400" dirty="0" smtClean="0"/>
              <a:t>Chas. Boyd</a:t>
            </a:r>
          </a:p>
          <a:p>
            <a:pPr lvl="0"/>
            <a:r>
              <a:rPr lang="en-US" sz="2400" dirty="0" smtClean="0"/>
              <a:t>Architect</a:t>
            </a:r>
          </a:p>
          <a:p>
            <a:pPr lvl="0"/>
            <a:r>
              <a:rPr lang="en-US" sz="2400" dirty="0" smtClean="0"/>
              <a:t>Desktop and Graphics Technologies</a:t>
            </a:r>
            <a:br>
              <a:rPr lang="en-US" sz="2400" dirty="0" smtClean="0"/>
            </a:br>
            <a:r>
              <a:rPr lang="en-US" sz="2400" dirty="0" smtClean="0"/>
              <a:t>Microsoft</a:t>
            </a:r>
          </a:p>
          <a:p>
            <a:endParaRPr lang="en-US" sz="2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Shader (DS)</a:t>
            </a:r>
            <a:endParaRPr lang="en-US" dirty="0"/>
          </a:p>
        </p:txBody>
      </p:sp>
      <p:sp>
        <p:nvSpPr>
          <p:cNvPr id="13" name="Content Placeholder 22"/>
          <p:cNvSpPr>
            <a:spLocks noGrp="1"/>
          </p:cNvSpPr>
          <p:nvPr>
            <p:ph idx="1"/>
          </p:nvPr>
        </p:nvSpPr>
        <p:spPr>
          <a:xfrm>
            <a:off x="3276600" y="3657600"/>
            <a:ext cx="2362200" cy="838200"/>
          </a:xfrm>
          <a:prstGeom prst="roundRect">
            <a:avLst/>
          </a:prstGeom>
          <a:effectLst>
            <a:outerShdw blurRad="254000" sx="120000" sy="120000" algn="ctr" rotWithShape="0">
              <a:schemeClr val="accent3"/>
            </a:outerShdw>
          </a:effectLst>
        </p:spPr>
        <p:style>
          <a:lnRef idx="0">
            <a:schemeClr val="accent3"/>
          </a:lnRef>
          <a:fillRef idx="3">
            <a:schemeClr val="accent3"/>
          </a:fillRef>
          <a:effectRef idx="3">
            <a:schemeClr val="accent3"/>
          </a:effectRef>
          <a:fontRef idx="minor">
            <a:schemeClr val="lt1"/>
          </a:fontRef>
        </p:style>
        <p:txBody>
          <a:bodyPr rtlCol="0" anchor="ctr">
            <a:noAutofit/>
          </a:bodyPr>
          <a:lstStyle/>
          <a:p>
            <a:pPr algn="ctr">
              <a:buNone/>
            </a:pPr>
            <a:r>
              <a:rPr lang="en-US" sz="2000" b="1" dirty="0" smtClean="0">
                <a:latin typeface="Trebuchet MS" pitchFamily="34" charset="0"/>
              </a:rPr>
              <a:t>Domain Shader</a:t>
            </a:r>
            <a:endParaRPr lang="en-US" sz="2000" b="1" dirty="0">
              <a:latin typeface="Trebuchet MS" pitchFamily="34" charset="0"/>
            </a:endParaRPr>
          </a:p>
        </p:txBody>
      </p:sp>
      <p:sp>
        <p:nvSpPr>
          <p:cNvPr id="4" name="Rounded Rectangle 3"/>
          <p:cNvSpPr/>
          <p:nvPr/>
        </p:nvSpPr>
        <p:spPr>
          <a:xfrm>
            <a:off x="3581400" y="1371600"/>
            <a:ext cx="1752600" cy="533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latin typeface="Trebuchet MS" pitchFamily="34" charset="0"/>
              </a:rPr>
              <a:t>Hull</a:t>
            </a:r>
            <a:r>
              <a:rPr lang="en-US" dirty="0" smtClean="0">
                <a:latin typeface="Trebuchet MS" pitchFamily="34" charset="0"/>
              </a:rPr>
              <a:t> </a:t>
            </a:r>
            <a:r>
              <a:rPr lang="en-US" b="1" dirty="0" smtClean="0">
                <a:latin typeface="Trebuchet MS" pitchFamily="34" charset="0"/>
              </a:rPr>
              <a:t>Shader</a:t>
            </a:r>
            <a:endParaRPr lang="en-US" b="1" dirty="0">
              <a:latin typeface="Trebuchet MS" pitchFamily="34" charset="0"/>
            </a:endParaRPr>
          </a:p>
        </p:txBody>
      </p:sp>
      <p:sp>
        <p:nvSpPr>
          <p:cNvPr id="5" name="Rectangle 4"/>
          <p:cNvSpPr/>
          <p:nvPr/>
        </p:nvSpPr>
        <p:spPr>
          <a:xfrm>
            <a:off x="3581400" y="2133600"/>
            <a:ext cx="1752600" cy="381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latin typeface="Trebuchet MS" pitchFamily="34" charset="0"/>
              </a:rPr>
              <a:t>Tessellator</a:t>
            </a:r>
          </a:p>
        </p:txBody>
      </p:sp>
      <p:cxnSp>
        <p:nvCxnSpPr>
          <p:cNvPr id="7" name="Elbow Connector 6"/>
          <p:cNvCxnSpPr>
            <a:endCxn id="13" idx="0"/>
          </p:cNvCxnSpPr>
          <p:nvPr/>
        </p:nvCxnSpPr>
        <p:spPr>
          <a:xfrm rot="5400000">
            <a:off x="3886994" y="3085306"/>
            <a:ext cx="1143000" cy="1588"/>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4764750" y="2698375"/>
            <a:ext cx="3352800" cy="775597"/>
          </a:xfrm>
          <a:prstGeom prst="rect">
            <a:avLst/>
          </a:prstGeom>
        </p:spPr>
        <p:txBody>
          <a:bodyPr wrap="square">
            <a:spAutoFit/>
          </a:bodyPr>
          <a:lstStyle/>
          <a:p>
            <a:r>
              <a:rPr lang="en-US" sz="2000" b="1" dirty="0" smtClean="0">
                <a:solidFill>
                  <a:schemeClr val="accent2"/>
                </a:solidFill>
                <a:latin typeface="Trebuchet MS" pitchFamily="34" charset="0"/>
              </a:rPr>
              <a:t>DS input:</a:t>
            </a:r>
          </a:p>
          <a:p>
            <a:pPr marL="233363" indent="-233363" defTabSz="912777" fontAlgn="base">
              <a:lnSpc>
                <a:spcPct val="90000"/>
              </a:lnSpc>
              <a:spcBef>
                <a:spcPts val="1167"/>
              </a:spcBef>
              <a:spcAft>
                <a:spcPct val="0"/>
              </a:spcAft>
              <a:buClr>
                <a:srgbClr val="FFFFFF"/>
              </a:buClr>
              <a:buSzPct val="95000"/>
              <a:buBlip>
                <a:blip r:embed="rId3"/>
              </a:buBlip>
            </a:pPr>
            <a:r>
              <a:rPr lang="en-US" sz="16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 U V {W} domain points</a:t>
            </a:r>
            <a:endParaRPr lang="en-US" sz="1600" kern="0" dirty="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9" name="Elbow Connector 8"/>
          <p:cNvCxnSpPr>
            <a:stCxn id="4" idx="1"/>
            <a:endCxn id="13" idx="1"/>
          </p:cNvCxnSpPr>
          <p:nvPr/>
        </p:nvCxnSpPr>
        <p:spPr>
          <a:xfrm rot="10800000" flipV="1">
            <a:off x="3276600" y="1638300"/>
            <a:ext cx="304800" cy="2438400"/>
          </a:xfrm>
          <a:prstGeom prst="bentConnector3">
            <a:avLst>
              <a:gd name="adj1" fmla="val 237638"/>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Rectangle 16"/>
          <p:cNvSpPr/>
          <p:nvPr/>
        </p:nvSpPr>
        <p:spPr>
          <a:xfrm>
            <a:off x="721665" y="2209800"/>
            <a:ext cx="2438400" cy="1151084"/>
          </a:xfrm>
          <a:prstGeom prst="rect">
            <a:avLst/>
          </a:prstGeom>
        </p:spPr>
        <p:txBody>
          <a:bodyPr wrap="square">
            <a:spAutoFit/>
          </a:bodyPr>
          <a:lstStyle/>
          <a:p>
            <a:r>
              <a:rPr lang="en-US" sz="2000" b="1" dirty="0" smtClean="0">
                <a:solidFill>
                  <a:schemeClr val="accent2"/>
                </a:solidFill>
                <a:latin typeface="Trebuchet MS" pitchFamily="34" charset="0"/>
              </a:rPr>
              <a:t>DS input:</a:t>
            </a:r>
          </a:p>
          <a:p>
            <a:pPr marL="233363" indent="-233363" defTabSz="912777" fontAlgn="base">
              <a:lnSpc>
                <a:spcPct val="90000"/>
              </a:lnSpc>
              <a:spcBef>
                <a:spcPts val="1167"/>
              </a:spcBef>
              <a:spcAft>
                <a:spcPct val="0"/>
              </a:spcAft>
              <a:buClr>
                <a:srgbClr val="FFFFFF"/>
              </a:buClr>
              <a:buSzPct val="95000"/>
              <a:buBlip>
                <a:blip r:embed="rId3"/>
              </a:buBlip>
            </a:pPr>
            <a:r>
              <a:rPr lang="en-US" sz="16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Control points</a:t>
            </a:r>
          </a:p>
          <a:p>
            <a:pPr marL="233363" indent="-233363" defTabSz="912777" fontAlgn="base">
              <a:lnSpc>
                <a:spcPct val="90000"/>
              </a:lnSpc>
              <a:spcBef>
                <a:spcPts val="1167"/>
              </a:spcBef>
              <a:spcAft>
                <a:spcPct val="0"/>
              </a:spcAft>
              <a:buClr>
                <a:srgbClr val="FFFFFF"/>
              </a:buClr>
              <a:buSzPct val="95000"/>
              <a:buBlip>
                <a:blip r:embed="rId3"/>
              </a:buBlip>
            </a:pPr>
            <a:r>
              <a:rPr lang="en-US" sz="1600" kern="0" dirty="0" err="1"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TessFactors</a:t>
            </a:r>
            <a:endParaRPr lang="en-US" sz="1600" kern="0" dirty="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endParaRPr>
          </a:p>
        </p:txBody>
      </p:sp>
      <p:cxnSp>
        <p:nvCxnSpPr>
          <p:cNvPr id="18" name="Elbow Connector 17"/>
          <p:cNvCxnSpPr/>
          <p:nvPr/>
        </p:nvCxnSpPr>
        <p:spPr>
          <a:xfrm rot="5400000">
            <a:off x="3810794" y="5104606"/>
            <a:ext cx="1219200" cy="1588"/>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19" name="Rectangle 18"/>
          <p:cNvSpPr/>
          <p:nvPr/>
        </p:nvSpPr>
        <p:spPr>
          <a:xfrm>
            <a:off x="4764750" y="4800600"/>
            <a:ext cx="3429000" cy="775597"/>
          </a:xfrm>
          <a:prstGeom prst="rect">
            <a:avLst/>
          </a:prstGeom>
        </p:spPr>
        <p:txBody>
          <a:bodyPr wrap="square">
            <a:spAutoFit/>
          </a:bodyPr>
          <a:lstStyle/>
          <a:p>
            <a:r>
              <a:rPr lang="en-US" sz="2000" b="1" dirty="0" smtClean="0">
                <a:solidFill>
                  <a:schemeClr val="accent1"/>
                </a:solidFill>
                <a:latin typeface="Trebuchet MS" pitchFamily="34" charset="0"/>
              </a:rPr>
              <a:t>DS output:</a:t>
            </a:r>
          </a:p>
          <a:p>
            <a:pPr marL="233363" indent="-233363" defTabSz="912777" fontAlgn="base">
              <a:lnSpc>
                <a:spcPct val="90000"/>
              </a:lnSpc>
              <a:spcBef>
                <a:spcPts val="1167"/>
              </a:spcBef>
              <a:spcAft>
                <a:spcPct val="0"/>
              </a:spcAft>
              <a:buClr>
                <a:srgbClr val="FFFFFF"/>
              </a:buClr>
              <a:buSzPct val="95000"/>
              <a:buBlip>
                <a:blip r:embed="rId3"/>
              </a:buBlip>
            </a:pPr>
            <a:r>
              <a:rPr lang="en-US" sz="16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 One vertex</a:t>
            </a:r>
            <a:endParaRPr lang="en-US" sz="1600" kern="0" dirty="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endParaRPr>
          </a:p>
        </p:txBody>
      </p:sp>
      <p:sp>
        <p:nvSpPr>
          <p:cNvPr id="12" name="Rectangle 11"/>
          <p:cNvSpPr/>
          <p:nvPr/>
        </p:nvSpPr>
        <p:spPr>
          <a:xfrm>
            <a:off x="385485" y="4754940"/>
            <a:ext cx="2895600" cy="1569660"/>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dirty="0" smtClean="0">
                <a:solidFill>
                  <a:srgbClr val="FFC000"/>
                </a:solidFill>
                <a:latin typeface="Trebuchet MS" pitchFamily="34" charset="0"/>
              </a:rPr>
              <a:t>One Domain Shader invocation per point from Tessellator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9"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Tesselation Pseudocode</a:t>
            </a:r>
            <a:endParaRPr lang="en-US" dirty="0"/>
          </a:p>
        </p:txBody>
      </p:sp>
      <p:sp>
        <p:nvSpPr>
          <p:cNvPr id="5" name="TextBox 4"/>
          <p:cNvSpPr txBox="1"/>
          <p:nvPr/>
        </p:nvSpPr>
        <p:spPr>
          <a:xfrm>
            <a:off x="228600" y="1219200"/>
            <a:ext cx="8915400" cy="3970318"/>
          </a:xfrm>
          <a:prstGeom prst="rect">
            <a:avLst/>
          </a:prstGeom>
          <a:noFill/>
        </p:spPr>
        <p:txBody>
          <a:bodyPr wrap="square" rtlCol="0">
            <a:spAutoFit/>
          </a:bodyPr>
          <a:lstStyle/>
          <a:p>
            <a:r>
              <a:rPr lang="en-US" sz="2800" b="1" dirty="0" err="1" smtClean="0">
                <a:latin typeface="Courier New" pitchFamily="49" charset="0"/>
                <a:cs typeface="Courier New" pitchFamily="49" charset="0"/>
              </a:rPr>
              <a:t>Foreach</a:t>
            </a:r>
            <a:r>
              <a:rPr lang="en-US" sz="2800" b="1" dirty="0" smtClean="0">
                <a:latin typeface="Courier New" pitchFamily="49" charset="0"/>
                <a:cs typeface="Courier New" pitchFamily="49" charset="0"/>
              </a:rPr>
              <a:t> Patch </a:t>
            </a:r>
            <a:r>
              <a:rPr lang="en-US" sz="2800" b="1" dirty="0" err="1" smtClean="0">
                <a:latin typeface="Courier New" pitchFamily="49" charset="0"/>
                <a:cs typeface="Courier New" pitchFamily="49" charset="0"/>
              </a:rPr>
              <a:t>iPatch</a:t>
            </a:r>
            <a:endParaRPr lang="en-US" sz="2800" b="1" dirty="0" smtClean="0">
              <a:latin typeface="Courier New" pitchFamily="49" charset="0"/>
              <a:cs typeface="Courier New" pitchFamily="49" charset="0"/>
            </a:endParaRPr>
          </a:p>
          <a:p>
            <a:r>
              <a:rPr lang="en-US" sz="2800" b="1" dirty="0" smtClean="0">
                <a:latin typeface="Courier New" pitchFamily="49" charset="0"/>
                <a:cs typeface="Courier New" pitchFamily="49" charset="0"/>
              </a:rPr>
              <a:t>{</a:t>
            </a:r>
          </a:p>
          <a:p>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HullShader</a:t>
            </a:r>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iPatch</a:t>
            </a:r>
            <a:r>
              <a:rPr lang="en-US" sz="2800" b="1" dirty="0" smtClean="0">
                <a:latin typeface="Courier New" pitchFamily="49" charset="0"/>
                <a:cs typeface="Courier New" pitchFamily="49" charset="0"/>
              </a:rPr>
              <a:t> );</a:t>
            </a:r>
          </a:p>
          <a:p>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Foreach</a:t>
            </a:r>
            <a:r>
              <a:rPr lang="en-US" sz="2800" b="1" dirty="0" smtClean="0">
                <a:latin typeface="Courier New" pitchFamily="49" charset="0"/>
                <a:cs typeface="Courier New" pitchFamily="49" charset="0"/>
              </a:rPr>
              <a:t> Vertex in Patch </a:t>
            </a:r>
            <a:r>
              <a:rPr lang="en-US" sz="2800" b="1" dirty="0" err="1" smtClean="0">
                <a:latin typeface="Courier New" pitchFamily="49" charset="0"/>
                <a:cs typeface="Courier New" pitchFamily="49" charset="0"/>
              </a:rPr>
              <a:t>iPatch</a:t>
            </a:r>
            <a:endParaRPr lang="en-US" sz="2800" b="1" dirty="0" smtClean="0">
              <a:latin typeface="Courier New" pitchFamily="49" charset="0"/>
              <a:cs typeface="Courier New" pitchFamily="49" charset="0"/>
            </a:endParaRPr>
          </a:p>
          <a:p>
            <a:r>
              <a:rPr lang="en-US" sz="2800" b="1" dirty="0" smtClean="0">
                <a:latin typeface="Courier New" pitchFamily="49" charset="0"/>
                <a:cs typeface="Courier New" pitchFamily="49" charset="0"/>
              </a:rPr>
              <a:t>   {</a:t>
            </a:r>
          </a:p>
          <a:p>
            <a:r>
              <a:rPr lang="en-US" sz="2800" b="1" dirty="0" smtClean="0">
                <a:latin typeface="Courier New" pitchFamily="49" charset="0"/>
                <a:cs typeface="Courier New" pitchFamily="49" charset="0"/>
              </a:rPr>
              <a:t>      float3 </a:t>
            </a:r>
            <a:r>
              <a:rPr lang="en-US" sz="2800" b="1" dirty="0" err="1" smtClean="0">
                <a:latin typeface="Courier New" pitchFamily="49" charset="0"/>
                <a:cs typeface="Courier New" pitchFamily="49" charset="0"/>
              </a:rPr>
              <a:t>iParams</a:t>
            </a:r>
            <a:r>
              <a:rPr lang="en-US" sz="2800" b="1" dirty="0" smtClean="0">
                <a:latin typeface="Courier New" pitchFamily="49" charset="0"/>
                <a:cs typeface="Courier New" pitchFamily="49" charset="0"/>
              </a:rPr>
              <a:t> = </a:t>
            </a:r>
            <a:r>
              <a:rPr lang="en-US" sz="2800" b="1" dirty="0" err="1" smtClean="0">
                <a:latin typeface="Courier New" pitchFamily="49" charset="0"/>
                <a:cs typeface="Courier New" pitchFamily="49" charset="0"/>
              </a:rPr>
              <a:t>Tessellator</a:t>
            </a:r>
            <a:r>
              <a:rPr lang="en-US" sz="2800" b="1" dirty="0" smtClean="0">
                <a:latin typeface="Courier New" pitchFamily="49" charset="0"/>
                <a:cs typeface="Courier New" pitchFamily="49" charset="0"/>
              </a:rPr>
              <a:t>();</a:t>
            </a:r>
          </a:p>
          <a:p>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DomainShader</a:t>
            </a:r>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iParams</a:t>
            </a:r>
            <a:r>
              <a:rPr lang="en-US" sz="2800" b="1" dirty="0" smtClean="0">
                <a:latin typeface="Courier New" pitchFamily="49" charset="0"/>
                <a:cs typeface="Courier New" pitchFamily="49" charset="0"/>
              </a:rPr>
              <a:t>, </a:t>
            </a:r>
            <a:r>
              <a:rPr lang="en-US" sz="2800" b="1" dirty="0" err="1" smtClean="0">
                <a:latin typeface="Courier New" pitchFamily="49" charset="0"/>
                <a:cs typeface="Courier New" pitchFamily="49" charset="0"/>
              </a:rPr>
              <a:t>iVertex</a:t>
            </a:r>
            <a:r>
              <a:rPr lang="en-US" sz="2800" b="1" dirty="0" smtClean="0">
                <a:latin typeface="Courier New" pitchFamily="49" charset="0"/>
                <a:cs typeface="Courier New" pitchFamily="49" charset="0"/>
              </a:rPr>
              <a:t> );</a:t>
            </a:r>
          </a:p>
          <a:p>
            <a:r>
              <a:rPr lang="en-US" sz="2800" b="1"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rPr>
              <a:t>   }</a:t>
            </a:r>
          </a:p>
          <a:p>
            <a:r>
              <a:rPr lang="en-US" sz="2800" b="1" dirty="0" smtClean="0">
                <a:effectLst>
                  <a:outerShdw blurRad="38100" dist="38100" dir="2700000" algn="tl">
                    <a:srgbClr val="000000">
                      <a:alpha val="43137"/>
                    </a:srgbClr>
                  </a:outerShdw>
                </a:effectLst>
                <a:latin typeface="Courier New" pitchFamily="49" charset="0"/>
                <a:cs typeface="Courier New" pitchFamily="49" charset="0"/>
              </a:rPr>
              <a:t>}</a:t>
            </a:r>
            <a:endParaRPr lang="en-US" sz="2800" b="1"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Direct3D11 Tessellation Notes</a:t>
            </a:r>
            <a:endParaRPr lang="en-US" dirty="0"/>
          </a:p>
        </p:txBody>
      </p:sp>
      <p:sp>
        <p:nvSpPr>
          <p:cNvPr id="14" name="Content Placeholder 2"/>
          <p:cNvSpPr>
            <a:spLocks noGrp="1"/>
          </p:cNvSpPr>
          <p:nvPr>
            <p:ph idx="4294967295"/>
          </p:nvPr>
        </p:nvSpPr>
        <p:spPr>
          <a:xfrm>
            <a:off x="2819400" y="2034772"/>
            <a:ext cx="5594350" cy="2788456"/>
          </a:xfrm>
          <a:prstGeom prst="rect">
            <a:avLst/>
          </a:prstGeom>
        </p:spPr>
        <p:txBody>
          <a:bodyPr/>
          <a:lstStyle/>
          <a:p>
            <a:pPr marL="403225" indent="-403225"/>
            <a:r>
              <a:rPr lang="en-US" sz="2800" dirty="0" smtClean="0"/>
              <a:t>Direct3D11 Hardware Feature</a:t>
            </a:r>
          </a:p>
          <a:p>
            <a:pPr marL="403225" indent="-403225"/>
            <a:r>
              <a:rPr lang="en-US" sz="2800" dirty="0" smtClean="0"/>
              <a:t>Direct3D11 chip is required</a:t>
            </a:r>
          </a:p>
          <a:p>
            <a:pPr marL="403225" indent="-403225"/>
            <a:r>
              <a:rPr lang="en-US" sz="2800" dirty="0" smtClean="0"/>
              <a:t>Fundamental primitive is patch (not triangle)</a:t>
            </a:r>
          </a:p>
          <a:p>
            <a:pPr marL="403225" indent="-403225"/>
            <a:r>
              <a:rPr lang="en-US" sz="2800" dirty="0" smtClean="0"/>
              <a:t>Superset of Xbox 360 tessellation</a:t>
            </a:r>
            <a:endParaRPr lang="en-US" sz="2800" dirty="0"/>
          </a:p>
        </p:txBody>
      </p:sp>
      <p:sp>
        <p:nvSpPr>
          <p:cNvPr id="16" name="Rectangle 15"/>
          <p:cNvSpPr/>
          <p:nvPr/>
        </p:nvSpPr>
        <p:spPr>
          <a:xfrm>
            <a:off x="385475" y="1398505"/>
            <a:ext cx="1752600" cy="3810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Input Assembler</a:t>
            </a:r>
            <a:endParaRPr kumimoji="0" lang="en-US" sz="1400" b="0" i="0" u="none" strike="noStrike" kern="1200" cap="none" spc="0" normalizeH="0" baseline="0" noProof="0" dirty="0">
              <a:ln>
                <a:noFill/>
              </a:ln>
              <a:solidFill>
                <a:prstClr val="white"/>
              </a:solidFill>
              <a:effectLst/>
              <a:uLnTx/>
              <a:uFillTx/>
              <a:latin typeface="Trebuchet MS" pitchFamily="34" charset="0"/>
            </a:endParaRPr>
          </a:p>
        </p:txBody>
      </p:sp>
      <p:sp>
        <p:nvSpPr>
          <p:cNvPr id="17" name="Rounded Rectangle 16"/>
          <p:cNvSpPr/>
          <p:nvPr/>
        </p:nvSpPr>
        <p:spPr>
          <a:xfrm>
            <a:off x="385475" y="1912855"/>
            <a:ext cx="17526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Vertex Shader</a:t>
            </a:r>
            <a:endParaRPr kumimoji="0" lang="en-US" sz="1400" b="0" i="0" u="none" strike="noStrike" kern="1200" cap="none" spc="0" normalizeH="0" baseline="0" noProof="0" dirty="0">
              <a:ln>
                <a:noFill/>
              </a:ln>
              <a:solidFill>
                <a:prstClr val="white"/>
              </a:solidFill>
              <a:effectLst/>
              <a:uLnTx/>
              <a:uFillTx/>
              <a:latin typeface="Trebuchet MS" pitchFamily="34" charset="0"/>
            </a:endParaRPr>
          </a:p>
        </p:txBody>
      </p:sp>
      <p:sp>
        <p:nvSpPr>
          <p:cNvPr id="18" name="Rounded Rectangle 17"/>
          <p:cNvSpPr/>
          <p:nvPr/>
        </p:nvSpPr>
        <p:spPr>
          <a:xfrm>
            <a:off x="385475" y="5303755"/>
            <a:ext cx="17526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Pixel Shader</a:t>
            </a:r>
            <a:endParaRPr kumimoji="0" lang="en-US" sz="1400" b="0" i="0" u="none" strike="noStrike" kern="1200" cap="none" spc="0" normalizeH="0" baseline="0" noProof="0" dirty="0">
              <a:ln>
                <a:noFill/>
              </a:ln>
              <a:solidFill>
                <a:prstClr val="white"/>
              </a:solidFill>
              <a:effectLst/>
              <a:uLnTx/>
              <a:uFillTx/>
              <a:latin typeface="Trebuchet MS" pitchFamily="34" charset="0"/>
            </a:endParaRPr>
          </a:p>
        </p:txBody>
      </p:sp>
      <p:sp>
        <p:nvSpPr>
          <p:cNvPr id="19" name="Rounded Rectangle 18"/>
          <p:cNvSpPr/>
          <p:nvPr/>
        </p:nvSpPr>
        <p:spPr>
          <a:xfrm>
            <a:off x="385475" y="2427205"/>
            <a:ext cx="1752600" cy="5334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Trebuchet MS" pitchFamily="34" charset="0"/>
              </a:rPr>
              <a:t>Hull</a:t>
            </a:r>
            <a:r>
              <a:rPr kumimoji="0" lang="en-US" sz="1400" b="0" i="0" u="none" strike="noStrike" kern="1200" cap="none" spc="0" normalizeH="0" baseline="0" noProof="0" dirty="0" smtClean="0">
                <a:ln>
                  <a:noFill/>
                </a:ln>
                <a:solidFill>
                  <a:prstClr val="white"/>
                </a:solidFill>
                <a:effectLst/>
                <a:uLnTx/>
                <a:uFillTx/>
                <a:latin typeface="Trebuchet MS" pitchFamily="34" charset="0"/>
              </a:rPr>
              <a:t> </a:t>
            </a:r>
            <a:r>
              <a:rPr kumimoji="0" lang="en-US" sz="1400" b="1" i="0" u="none" strike="noStrike" kern="1200" cap="none" spc="0" normalizeH="0" baseline="0" noProof="0" dirty="0" smtClean="0">
                <a:ln>
                  <a:noFill/>
                </a:ln>
                <a:solidFill>
                  <a:prstClr val="white"/>
                </a:solidFill>
                <a:effectLst/>
                <a:uLnTx/>
                <a:uFillTx/>
                <a:latin typeface="Trebuchet MS" pitchFamily="34" charset="0"/>
              </a:rPr>
              <a:t>Shader</a:t>
            </a:r>
            <a:endParaRPr kumimoji="0" lang="en-US" sz="1400" b="1" i="0" u="none" strike="noStrike" kern="1200" cap="none" spc="0" normalizeH="0" baseline="0" noProof="0" dirty="0">
              <a:ln>
                <a:noFill/>
              </a:ln>
              <a:solidFill>
                <a:prstClr val="white"/>
              </a:solidFill>
              <a:effectLst/>
              <a:uLnTx/>
              <a:uFillTx/>
              <a:latin typeface="Trebuchet MS" pitchFamily="34" charset="0"/>
            </a:endParaRPr>
          </a:p>
        </p:txBody>
      </p:sp>
      <p:sp>
        <p:nvSpPr>
          <p:cNvPr id="20" name="Rectangle 19"/>
          <p:cNvSpPr/>
          <p:nvPr/>
        </p:nvSpPr>
        <p:spPr>
          <a:xfrm>
            <a:off x="385475" y="4789405"/>
            <a:ext cx="1752600" cy="3810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Rasterizer</a:t>
            </a:r>
          </a:p>
        </p:txBody>
      </p:sp>
      <p:sp>
        <p:nvSpPr>
          <p:cNvPr id="21" name="Rectangle 20"/>
          <p:cNvSpPr/>
          <p:nvPr/>
        </p:nvSpPr>
        <p:spPr>
          <a:xfrm>
            <a:off x="385475" y="5818105"/>
            <a:ext cx="1752600" cy="3810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Output Merger</a:t>
            </a:r>
          </a:p>
        </p:txBody>
      </p:sp>
      <p:sp>
        <p:nvSpPr>
          <p:cNvPr id="22" name="Rectangle 21"/>
          <p:cNvSpPr/>
          <p:nvPr/>
        </p:nvSpPr>
        <p:spPr>
          <a:xfrm>
            <a:off x="385475" y="3093955"/>
            <a:ext cx="1752600" cy="381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Trebuchet MS" pitchFamily="34" charset="0"/>
              </a:rPr>
              <a:t>Tessellator</a:t>
            </a:r>
          </a:p>
        </p:txBody>
      </p:sp>
      <p:sp>
        <p:nvSpPr>
          <p:cNvPr id="23" name="Content Placeholder 22"/>
          <p:cNvSpPr txBox="1">
            <a:spLocks/>
          </p:cNvSpPr>
          <p:nvPr/>
        </p:nvSpPr>
        <p:spPr>
          <a:xfrm>
            <a:off x="385475" y="3608305"/>
            <a:ext cx="1752600" cy="533400"/>
          </a:xfrm>
          <a:prstGeom prst="round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sysClr val="window" lastClr="FFFFFF"/>
                </a:solidFill>
                <a:effectLst/>
                <a:uLnTx/>
                <a:uFillTx/>
                <a:latin typeface="Trebuchet MS" pitchFamily="34" charset="0"/>
              </a:rPr>
              <a:t>Domain </a:t>
            </a:r>
            <a:r>
              <a:rPr kumimoji="0" lang="en-US" sz="1400" b="1" i="0" u="none" strike="noStrike" kern="1200" cap="none" spc="0" normalizeH="0" baseline="0" noProof="0" dirty="0" err="1" smtClean="0">
                <a:ln>
                  <a:noFill/>
                </a:ln>
                <a:solidFill>
                  <a:sysClr val="window" lastClr="FFFFFF"/>
                </a:solidFill>
                <a:effectLst/>
                <a:uLnTx/>
                <a:uFillTx/>
                <a:latin typeface="Trebuchet MS" pitchFamily="34" charset="0"/>
              </a:rPr>
              <a:t>Shader</a:t>
            </a:r>
            <a:endParaRPr kumimoji="0" lang="en-US" sz="1400" b="1" i="0" u="none" strike="noStrike" kern="1200" cap="none" spc="0" normalizeH="0" baseline="0" noProof="0" dirty="0">
              <a:ln>
                <a:noFill/>
              </a:ln>
              <a:solidFill>
                <a:sysClr val="window" lastClr="FFFFFF"/>
              </a:solidFill>
              <a:effectLst/>
              <a:uLnTx/>
              <a:uFillTx/>
              <a:latin typeface="Trebuchet MS" pitchFamily="34" charset="0"/>
            </a:endParaRPr>
          </a:p>
        </p:txBody>
      </p:sp>
      <p:sp>
        <p:nvSpPr>
          <p:cNvPr id="24" name="Rounded Rectangle 23"/>
          <p:cNvSpPr/>
          <p:nvPr/>
        </p:nvSpPr>
        <p:spPr>
          <a:xfrm>
            <a:off x="385475" y="4275055"/>
            <a:ext cx="17526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Geometry Shader</a:t>
            </a:r>
            <a:endParaRPr kumimoji="0" lang="en-US" sz="1400" b="0" i="0" u="none" strike="noStrike" kern="1200" cap="none" spc="0" normalizeH="0" baseline="0" noProof="0" dirty="0">
              <a:ln>
                <a:noFill/>
              </a:ln>
              <a:solidFill>
                <a:prstClr val="white"/>
              </a:solidFill>
              <a:effectLst/>
              <a:uLnTx/>
              <a:uFillTx/>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val 12"/>
          <p:cNvSpPr>
            <a:spLocks noChangeArrowheads="1"/>
          </p:cNvSpPr>
          <p:nvPr/>
        </p:nvSpPr>
        <p:spPr bwMode="auto">
          <a:xfrm>
            <a:off x="7162800" y="5181600"/>
            <a:ext cx="1806575" cy="533400"/>
          </a:xfrm>
          <a:prstGeom prst="ellipse">
            <a:avLst/>
          </a:prstGeom>
          <a:solidFill>
            <a:srgbClr val="CC99FF"/>
          </a:solidFill>
          <a:ln w="9525">
            <a:solidFill>
              <a:schemeClr val="tx1"/>
            </a:solidFill>
            <a:round/>
            <a:headEnd/>
            <a:tailEnd/>
          </a:ln>
          <a:effectLst/>
        </p:spPr>
        <p:txBody>
          <a:bodyPr wrap="none" anchor="ctr"/>
          <a:lstStyle/>
          <a:p>
            <a:pPr algn="ctr"/>
            <a:r>
              <a:rPr lang="en-US" sz="1600" dirty="0" smtClean="0">
                <a:solidFill>
                  <a:schemeClr val="bg2"/>
                </a:solidFill>
                <a:latin typeface="Trebuchet MS" pitchFamily="34" charset="0"/>
              </a:rPr>
              <a:t>Displacement</a:t>
            </a:r>
            <a:endParaRPr lang="en-US" sz="1600" dirty="0">
              <a:solidFill>
                <a:schemeClr val="bg2"/>
              </a:solidFill>
              <a:latin typeface="Trebuchet MS" pitchFamily="34" charset="0"/>
            </a:endParaRPr>
          </a:p>
          <a:p>
            <a:pPr algn="ctr"/>
            <a:r>
              <a:rPr lang="en-US" sz="1600" dirty="0">
                <a:solidFill>
                  <a:schemeClr val="bg2"/>
                </a:solidFill>
                <a:latin typeface="Trebuchet MS" pitchFamily="34" charset="0"/>
              </a:rPr>
              <a:t>map</a:t>
            </a:r>
          </a:p>
        </p:txBody>
      </p:sp>
      <p:sp>
        <p:nvSpPr>
          <p:cNvPr id="32" name="Line 21"/>
          <p:cNvSpPr>
            <a:spLocks noChangeShapeType="1"/>
          </p:cNvSpPr>
          <p:nvPr/>
        </p:nvSpPr>
        <p:spPr bwMode="auto">
          <a:xfrm flipV="1">
            <a:off x="7848600" y="3428999"/>
            <a:ext cx="152400" cy="695324"/>
          </a:xfrm>
          <a:prstGeom prst="line">
            <a:avLst/>
          </a:prstGeom>
          <a:noFill/>
          <a:ln w="38100">
            <a:solidFill>
              <a:schemeClr val="tx1"/>
            </a:solidFill>
            <a:round/>
            <a:headEnd/>
            <a:tailEnd type="triangle" w="med" len="med"/>
          </a:ln>
          <a:effectLst/>
        </p:spPr>
        <p:txBody>
          <a:bodyPr/>
          <a:lstStyle/>
          <a:p>
            <a:endParaRPr lang="en-US">
              <a:latin typeface="Trebuchet MS" pitchFamily="34" charset="0"/>
            </a:endParaRPr>
          </a:p>
        </p:txBody>
      </p:sp>
      <p:sp>
        <p:nvSpPr>
          <p:cNvPr id="58" name="Rectangle 3"/>
          <p:cNvSpPr>
            <a:spLocks noChangeArrowheads="1"/>
          </p:cNvSpPr>
          <p:nvPr/>
        </p:nvSpPr>
        <p:spPr bwMode="auto">
          <a:xfrm>
            <a:off x="7527925" y="2195513"/>
            <a:ext cx="1246188" cy="1200150"/>
          </a:xfrm>
          <a:prstGeom prst="rect">
            <a:avLst/>
          </a:prstGeom>
          <a:solidFill>
            <a:schemeClr val="accent1"/>
          </a:solidFill>
          <a:ln w="9525">
            <a:solidFill>
              <a:schemeClr val="tx1"/>
            </a:solidFill>
            <a:miter lim="800000"/>
            <a:headEnd/>
            <a:tailEnd/>
          </a:ln>
          <a:effectLst/>
        </p:spPr>
        <p:txBody>
          <a:bodyPr wrap="none" anchor="ctr"/>
          <a:lstStyle/>
          <a:p>
            <a:pPr algn="ctr"/>
            <a:r>
              <a:rPr lang="en-US" sz="1600" dirty="0" smtClean="0">
                <a:solidFill>
                  <a:schemeClr val="bg2"/>
                </a:solidFill>
                <a:latin typeface="Trebuchet MS" pitchFamily="34" charset="0"/>
              </a:rPr>
              <a:t>Evaluate </a:t>
            </a:r>
          </a:p>
          <a:p>
            <a:pPr algn="ctr"/>
            <a:r>
              <a:rPr lang="en-US" sz="1600" dirty="0" smtClean="0">
                <a:solidFill>
                  <a:schemeClr val="bg2"/>
                </a:solidFill>
                <a:latin typeface="Trebuchet MS" pitchFamily="34" charset="0"/>
              </a:rPr>
              <a:t>surface</a:t>
            </a:r>
          </a:p>
          <a:p>
            <a:pPr algn="ctr"/>
            <a:r>
              <a:rPr lang="en-US" sz="1600" dirty="0" smtClean="0">
                <a:solidFill>
                  <a:schemeClr val="bg2"/>
                </a:solidFill>
                <a:latin typeface="Trebuchet MS" pitchFamily="34" charset="0"/>
              </a:rPr>
              <a:t>including</a:t>
            </a:r>
          </a:p>
          <a:p>
            <a:pPr algn="ctr"/>
            <a:r>
              <a:rPr lang="en-US" sz="1600" dirty="0" smtClean="0">
                <a:solidFill>
                  <a:schemeClr val="bg2"/>
                </a:solidFill>
                <a:latin typeface="Trebuchet MS" pitchFamily="34" charset="0"/>
              </a:rPr>
              <a:t>displacement</a:t>
            </a:r>
            <a:endParaRPr lang="en-US" sz="1600" dirty="0">
              <a:solidFill>
                <a:schemeClr val="bg2"/>
              </a:solidFill>
              <a:latin typeface="Trebuchet MS" pitchFamily="34" charset="0"/>
            </a:endParaRPr>
          </a:p>
        </p:txBody>
      </p:sp>
      <p:sp>
        <p:nvSpPr>
          <p:cNvPr id="59" name="Rectangle 23"/>
          <p:cNvSpPr>
            <a:spLocks noChangeArrowheads="1"/>
          </p:cNvSpPr>
          <p:nvPr/>
        </p:nvSpPr>
        <p:spPr bwMode="auto">
          <a:xfrm>
            <a:off x="7315200" y="1814512"/>
            <a:ext cx="1660525" cy="1951039"/>
          </a:xfrm>
          <a:prstGeom prst="rect">
            <a:avLst/>
          </a:prstGeom>
          <a:noFill/>
          <a:ln w="12700">
            <a:solidFill>
              <a:schemeClr val="tx1"/>
            </a:solidFill>
            <a:prstDash val="dash"/>
            <a:miter lim="800000"/>
            <a:headEnd/>
            <a:tailEnd/>
          </a:ln>
          <a:effectLst/>
        </p:spPr>
        <p:txBody>
          <a:bodyPr wrap="none" anchor="ctr"/>
          <a:lstStyle/>
          <a:p>
            <a:endParaRPr lang="en-US">
              <a:latin typeface="Trebuchet MS" pitchFamily="34" charset="0"/>
            </a:endParaRPr>
          </a:p>
        </p:txBody>
      </p:sp>
      <p:sp>
        <p:nvSpPr>
          <p:cNvPr id="60" name="Text Box 24"/>
          <p:cNvSpPr txBox="1">
            <a:spLocks noChangeArrowheads="1"/>
          </p:cNvSpPr>
          <p:nvPr/>
        </p:nvSpPr>
        <p:spPr bwMode="auto">
          <a:xfrm>
            <a:off x="7315200" y="1447800"/>
            <a:ext cx="1792478" cy="369332"/>
          </a:xfrm>
          <a:prstGeom prst="rect">
            <a:avLst/>
          </a:prstGeom>
          <a:noFill/>
          <a:ln w="12700">
            <a:noFill/>
            <a:miter lim="800000"/>
            <a:headEnd/>
            <a:tailEnd/>
          </a:ln>
          <a:effectLst/>
        </p:spPr>
        <p:txBody>
          <a:bodyPr wrap="none">
            <a:spAutoFit/>
          </a:bodyPr>
          <a:lstStyle/>
          <a:p>
            <a:r>
              <a:rPr lang="en-US" b="1" i="1" dirty="0" smtClean="0">
                <a:latin typeface="Trebuchet MS" pitchFamily="34" charset="0"/>
              </a:rPr>
              <a:t>Domain </a:t>
            </a:r>
            <a:r>
              <a:rPr lang="en-US" b="1" i="1" dirty="0" err="1" smtClean="0">
                <a:latin typeface="Trebuchet MS" pitchFamily="34" charset="0"/>
              </a:rPr>
              <a:t>shader</a:t>
            </a:r>
            <a:endParaRPr lang="en-US" b="1" i="1" dirty="0">
              <a:latin typeface="Trebuchet MS" pitchFamily="34" charset="0"/>
            </a:endParaRPr>
          </a:p>
        </p:txBody>
      </p:sp>
      <p:sp>
        <p:nvSpPr>
          <p:cNvPr id="61" name="Line 21"/>
          <p:cNvSpPr>
            <a:spLocks noChangeShapeType="1"/>
          </p:cNvSpPr>
          <p:nvPr/>
        </p:nvSpPr>
        <p:spPr bwMode="auto">
          <a:xfrm flipH="1" flipV="1">
            <a:off x="8458200" y="3428999"/>
            <a:ext cx="76200" cy="1752599"/>
          </a:xfrm>
          <a:prstGeom prst="line">
            <a:avLst/>
          </a:prstGeom>
          <a:noFill/>
          <a:ln w="38100">
            <a:solidFill>
              <a:schemeClr val="tx1"/>
            </a:solidFill>
            <a:round/>
            <a:headEnd/>
            <a:tailEnd type="triangle" w="med" len="med"/>
          </a:ln>
          <a:effectLst/>
        </p:spPr>
        <p:txBody>
          <a:bodyPr/>
          <a:lstStyle/>
          <a:p>
            <a:endParaRPr lang="en-US">
              <a:latin typeface="Trebuchet MS" pitchFamily="34" charset="0"/>
            </a:endParaRPr>
          </a:p>
        </p:txBody>
      </p:sp>
      <p:sp>
        <p:nvSpPr>
          <p:cNvPr id="2" name="Title 1"/>
          <p:cNvSpPr>
            <a:spLocks noGrp="1"/>
          </p:cNvSpPr>
          <p:nvPr>
            <p:ph type="title"/>
          </p:nvPr>
        </p:nvSpPr>
        <p:spPr>
          <a:xfrm>
            <a:off x="382588" y="228600"/>
            <a:ext cx="8380412" cy="553998"/>
          </a:xfrm>
        </p:spPr>
        <p:txBody>
          <a:bodyPr/>
          <a:lstStyle/>
          <a:p>
            <a:r>
              <a:rPr lang="en-US" sz="4000" dirty="0" smtClean="0"/>
              <a:t>Example Surface Processing Pipeline</a:t>
            </a:r>
            <a:endParaRPr lang="en-US" sz="4000" dirty="0"/>
          </a:p>
        </p:txBody>
      </p:sp>
      <p:sp>
        <p:nvSpPr>
          <p:cNvPr id="6" name="Oval 9"/>
          <p:cNvSpPr>
            <a:spLocks noChangeArrowheads="1"/>
          </p:cNvSpPr>
          <p:nvPr/>
        </p:nvSpPr>
        <p:spPr bwMode="auto">
          <a:xfrm>
            <a:off x="76200" y="4194175"/>
            <a:ext cx="1636712" cy="617538"/>
          </a:xfrm>
          <a:prstGeom prst="ellipse">
            <a:avLst/>
          </a:prstGeom>
          <a:solidFill>
            <a:srgbClr val="99CC00"/>
          </a:solidFill>
          <a:ln w="9525">
            <a:solidFill>
              <a:schemeClr val="tx1"/>
            </a:solidFill>
            <a:round/>
            <a:headEnd/>
            <a:tailEnd/>
          </a:ln>
          <a:effectLst/>
        </p:spPr>
        <p:txBody>
          <a:bodyPr wrap="none" anchor="ctr"/>
          <a:lstStyle/>
          <a:p>
            <a:pPr algn="ctr">
              <a:lnSpc>
                <a:spcPct val="90000"/>
              </a:lnSpc>
            </a:pPr>
            <a:r>
              <a:rPr lang="en-US" sz="1600" dirty="0" smtClean="0">
                <a:solidFill>
                  <a:schemeClr val="bg2"/>
                </a:solidFill>
                <a:latin typeface="Trebuchet MS" pitchFamily="34" charset="0"/>
              </a:rPr>
              <a:t>Patch</a:t>
            </a:r>
            <a:endParaRPr lang="en-US" sz="1600" dirty="0">
              <a:solidFill>
                <a:schemeClr val="bg2"/>
              </a:solidFill>
              <a:latin typeface="Trebuchet MS" pitchFamily="34" charset="0"/>
            </a:endParaRPr>
          </a:p>
          <a:p>
            <a:pPr algn="ctr">
              <a:lnSpc>
                <a:spcPct val="90000"/>
              </a:lnSpc>
            </a:pPr>
            <a:r>
              <a:rPr lang="en-US" sz="1600" dirty="0">
                <a:solidFill>
                  <a:schemeClr val="bg2"/>
                </a:solidFill>
                <a:latin typeface="Trebuchet MS" pitchFamily="34" charset="0"/>
              </a:rPr>
              <a:t>control points</a:t>
            </a:r>
          </a:p>
        </p:txBody>
      </p:sp>
      <p:sp>
        <p:nvSpPr>
          <p:cNvPr id="8" name="Rectangle 3"/>
          <p:cNvSpPr>
            <a:spLocks noChangeArrowheads="1"/>
          </p:cNvSpPr>
          <p:nvPr/>
        </p:nvSpPr>
        <p:spPr bwMode="auto">
          <a:xfrm>
            <a:off x="893762" y="2209800"/>
            <a:ext cx="1246188" cy="1200150"/>
          </a:xfrm>
          <a:prstGeom prst="rect">
            <a:avLst/>
          </a:prstGeom>
          <a:solidFill>
            <a:schemeClr val="accent1"/>
          </a:solidFill>
          <a:ln w="9525">
            <a:solidFill>
              <a:schemeClr val="tx1"/>
            </a:solidFill>
            <a:miter lim="800000"/>
            <a:headEnd/>
            <a:tailEnd/>
          </a:ln>
          <a:effectLst/>
        </p:spPr>
        <p:txBody>
          <a:bodyPr wrap="none" anchor="ctr"/>
          <a:lstStyle/>
          <a:p>
            <a:pPr algn="ctr"/>
            <a:r>
              <a:rPr lang="en-US" sz="1600" dirty="0" smtClean="0">
                <a:solidFill>
                  <a:schemeClr val="bg2"/>
                </a:solidFill>
                <a:latin typeface="Trebuchet MS" pitchFamily="34" charset="0"/>
              </a:rPr>
              <a:t>Animate/skin</a:t>
            </a:r>
            <a:endParaRPr lang="en-US" sz="1600" dirty="0">
              <a:solidFill>
                <a:schemeClr val="bg2"/>
              </a:solidFill>
              <a:latin typeface="Trebuchet MS" pitchFamily="34" charset="0"/>
            </a:endParaRPr>
          </a:p>
          <a:p>
            <a:pPr algn="ctr"/>
            <a:r>
              <a:rPr lang="en-US" sz="1600" dirty="0">
                <a:solidFill>
                  <a:schemeClr val="bg2"/>
                </a:solidFill>
                <a:latin typeface="Trebuchet MS" pitchFamily="34" charset="0"/>
              </a:rPr>
              <a:t>Control</a:t>
            </a:r>
          </a:p>
          <a:p>
            <a:pPr algn="ctr"/>
            <a:r>
              <a:rPr lang="en-US" sz="1600" dirty="0">
                <a:solidFill>
                  <a:schemeClr val="bg2"/>
                </a:solidFill>
                <a:latin typeface="Trebuchet MS" pitchFamily="34" charset="0"/>
              </a:rPr>
              <a:t>Points</a:t>
            </a:r>
          </a:p>
        </p:txBody>
      </p:sp>
      <p:sp>
        <p:nvSpPr>
          <p:cNvPr id="10" name="Line 7"/>
          <p:cNvSpPr>
            <a:spLocks noChangeShapeType="1"/>
          </p:cNvSpPr>
          <p:nvPr/>
        </p:nvSpPr>
        <p:spPr bwMode="auto">
          <a:xfrm>
            <a:off x="1808163" y="3429000"/>
            <a:ext cx="685799" cy="685800"/>
          </a:xfrm>
          <a:prstGeom prst="line">
            <a:avLst/>
          </a:prstGeom>
          <a:noFill/>
          <a:ln w="38100">
            <a:solidFill>
              <a:schemeClr val="tx1"/>
            </a:solidFill>
            <a:round/>
            <a:headEnd/>
            <a:tailEnd type="triangle" w="med" len="med"/>
          </a:ln>
          <a:effectLst/>
        </p:spPr>
        <p:txBody>
          <a:bodyPr/>
          <a:lstStyle/>
          <a:p>
            <a:endParaRPr lang="en-US">
              <a:latin typeface="Trebuchet MS" pitchFamily="34" charset="0"/>
            </a:endParaRPr>
          </a:p>
        </p:txBody>
      </p:sp>
      <p:sp>
        <p:nvSpPr>
          <p:cNvPr id="11" name="Line 10"/>
          <p:cNvSpPr>
            <a:spLocks noChangeShapeType="1"/>
          </p:cNvSpPr>
          <p:nvPr/>
        </p:nvSpPr>
        <p:spPr bwMode="auto">
          <a:xfrm flipV="1">
            <a:off x="920750" y="3429000"/>
            <a:ext cx="430212" cy="719138"/>
          </a:xfrm>
          <a:prstGeom prst="line">
            <a:avLst/>
          </a:prstGeom>
          <a:noFill/>
          <a:ln w="38100">
            <a:solidFill>
              <a:schemeClr val="tx1"/>
            </a:solidFill>
            <a:round/>
            <a:headEnd/>
            <a:tailEnd type="triangle" w="med" len="med"/>
          </a:ln>
          <a:effectLst/>
        </p:spPr>
        <p:txBody>
          <a:bodyPr/>
          <a:lstStyle/>
          <a:p>
            <a:endParaRPr lang="en-US">
              <a:latin typeface="Trebuchet MS" pitchFamily="34" charset="0"/>
            </a:endParaRPr>
          </a:p>
        </p:txBody>
      </p:sp>
      <p:sp>
        <p:nvSpPr>
          <p:cNvPr id="12" name="Oval 13"/>
          <p:cNvSpPr>
            <a:spLocks noChangeArrowheads="1"/>
          </p:cNvSpPr>
          <p:nvPr/>
        </p:nvSpPr>
        <p:spPr bwMode="auto">
          <a:xfrm>
            <a:off x="1846262" y="4171950"/>
            <a:ext cx="1562100" cy="617538"/>
          </a:xfrm>
          <a:prstGeom prst="ellipse">
            <a:avLst/>
          </a:prstGeom>
          <a:solidFill>
            <a:srgbClr val="99CC00"/>
          </a:solidFill>
          <a:ln w="9525">
            <a:solidFill>
              <a:schemeClr val="tx1"/>
            </a:solidFill>
            <a:round/>
            <a:headEnd/>
            <a:tailEnd/>
          </a:ln>
          <a:effectLst/>
        </p:spPr>
        <p:txBody>
          <a:bodyPr wrap="none" anchor="ctr"/>
          <a:lstStyle/>
          <a:p>
            <a:pPr algn="ctr">
              <a:lnSpc>
                <a:spcPct val="90000"/>
              </a:lnSpc>
            </a:pPr>
            <a:r>
              <a:rPr lang="en-US" sz="1600" dirty="0" smtClean="0">
                <a:solidFill>
                  <a:schemeClr val="bg2"/>
                </a:solidFill>
                <a:latin typeface="Trebuchet MS" pitchFamily="34" charset="0"/>
              </a:rPr>
              <a:t>Transformed</a:t>
            </a:r>
            <a:endParaRPr lang="en-US" sz="1600" dirty="0">
              <a:solidFill>
                <a:schemeClr val="bg2"/>
              </a:solidFill>
              <a:latin typeface="Trebuchet MS" pitchFamily="34" charset="0"/>
            </a:endParaRPr>
          </a:p>
          <a:p>
            <a:pPr algn="ctr">
              <a:lnSpc>
                <a:spcPct val="90000"/>
              </a:lnSpc>
            </a:pPr>
            <a:r>
              <a:rPr lang="en-US" sz="1600" dirty="0">
                <a:solidFill>
                  <a:schemeClr val="bg2"/>
                </a:solidFill>
                <a:latin typeface="Trebuchet MS" pitchFamily="34" charset="0"/>
              </a:rPr>
              <a:t>control points</a:t>
            </a:r>
          </a:p>
        </p:txBody>
      </p:sp>
      <p:sp>
        <p:nvSpPr>
          <p:cNvPr id="13" name="Rectangle 23"/>
          <p:cNvSpPr>
            <a:spLocks noChangeArrowheads="1"/>
          </p:cNvSpPr>
          <p:nvPr/>
        </p:nvSpPr>
        <p:spPr bwMode="auto">
          <a:xfrm>
            <a:off x="681037" y="1828799"/>
            <a:ext cx="1660525" cy="1951039"/>
          </a:xfrm>
          <a:prstGeom prst="rect">
            <a:avLst/>
          </a:prstGeom>
          <a:noFill/>
          <a:ln w="12700">
            <a:solidFill>
              <a:schemeClr val="tx1"/>
            </a:solidFill>
            <a:prstDash val="dash"/>
            <a:miter lim="800000"/>
            <a:headEnd/>
            <a:tailEnd/>
          </a:ln>
          <a:effectLst/>
        </p:spPr>
        <p:txBody>
          <a:bodyPr wrap="none" anchor="ctr"/>
          <a:lstStyle/>
          <a:p>
            <a:endParaRPr lang="en-US">
              <a:latin typeface="Trebuchet MS" pitchFamily="34" charset="0"/>
            </a:endParaRPr>
          </a:p>
        </p:txBody>
      </p:sp>
      <p:sp>
        <p:nvSpPr>
          <p:cNvPr id="14" name="Text Box 24"/>
          <p:cNvSpPr txBox="1">
            <a:spLocks noChangeArrowheads="1"/>
          </p:cNvSpPr>
          <p:nvPr/>
        </p:nvSpPr>
        <p:spPr bwMode="auto">
          <a:xfrm>
            <a:off x="665162" y="1462087"/>
            <a:ext cx="1718932" cy="369332"/>
          </a:xfrm>
          <a:prstGeom prst="rect">
            <a:avLst/>
          </a:prstGeom>
          <a:noFill/>
          <a:ln w="12700">
            <a:noFill/>
            <a:miter lim="800000"/>
            <a:headEnd/>
            <a:tailEnd/>
          </a:ln>
          <a:effectLst/>
        </p:spPr>
        <p:txBody>
          <a:bodyPr wrap="none">
            <a:spAutoFit/>
          </a:bodyPr>
          <a:lstStyle/>
          <a:p>
            <a:r>
              <a:rPr lang="en-US" b="1" i="1" dirty="0" smtClean="0">
                <a:latin typeface="Trebuchet MS" pitchFamily="34" charset="0"/>
              </a:rPr>
              <a:t>Vertex </a:t>
            </a:r>
            <a:r>
              <a:rPr lang="en-US" b="1" i="1" dirty="0" err="1">
                <a:latin typeface="Trebuchet MS" pitchFamily="34" charset="0"/>
              </a:rPr>
              <a:t>shader</a:t>
            </a:r>
            <a:endParaRPr lang="en-US" b="1" i="1" dirty="0">
              <a:latin typeface="Trebuchet MS" pitchFamily="34" charset="0"/>
            </a:endParaRPr>
          </a:p>
        </p:txBody>
      </p:sp>
      <p:sp>
        <p:nvSpPr>
          <p:cNvPr id="16" name="Rectangle 4"/>
          <p:cNvSpPr>
            <a:spLocks noChangeArrowheads="1"/>
          </p:cNvSpPr>
          <p:nvPr/>
        </p:nvSpPr>
        <p:spPr bwMode="auto">
          <a:xfrm>
            <a:off x="2646362" y="2209800"/>
            <a:ext cx="1828800" cy="1196975"/>
          </a:xfrm>
          <a:prstGeom prst="rect">
            <a:avLst/>
          </a:prstGeom>
          <a:solidFill>
            <a:schemeClr val="accent1"/>
          </a:solidFill>
          <a:ln w="9525">
            <a:solidFill>
              <a:schemeClr val="tx1"/>
            </a:solidFill>
            <a:miter lim="800000"/>
            <a:headEnd/>
            <a:tailEnd/>
          </a:ln>
          <a:effectLst/>
        </p:spPr>
        <p:txBody>
          <a:bodyPr wrap="none" anchor="ctr"/>
          <a:lstStyle/>
          <a:p>
            <a:pPr algn="ctr"/>
            <a:r>
              <a:rPr lang="en-US" sz="1600" dirty="0" smtClean="0">
                <a:solidFill>
                  <a:schemeClr val="bg2"/>
                </a:solidFill>
                <a:latin typeface="Trebuchet MS" pitchFamily="34" charset="0"/>
              </a:rPr>
              <a:t>Transform basis,</a:t>
            </a:r>
          </a:p>
          <a:p>
            <a:pPr algn="ctr"/>
            <a:r>
              <a:rPr lang="en-US" sz="1600" dirty="0" smtClean="0">
                <a:solidFill>
                  <a:schemeClr val="bg2"/>
                </a:solidFill>
                <a:latin typeface="Trebuchet MS" pitchFamily="34" charset="0"/>
              </a:rPr>
              <a:t>Determine how</a:t>
            </a:r>
          </a:p>
          <a:p>
            <a:pPr algn="ctr"/>
            <a:r>
              <a:rPr lang="en-US" sz="1600" dirty="0" smtClean="0">
                <a:solidFill>
                  <a:schemeClr val="bg2"/>
                </a:solidFill>
                <a:latin typeface="Trebuchet MS" pitchFamily="34" charset="0"/>
              </a:rPr>
              <a:t>much to tessellate</a:t>
            </a:r>
            <a:endParaRPr lang="en-US" sz="1600" dirty="0">
              <a:solidFill>
                <a:schemeClr val="bg2"/>
              </a:solidFill>
              <a:latin typeface="Trebuchet MS" pitchFamily="34" charset="0"/>
            </a:endParaRPr>
          </a:p>
        </p:txBody>
      </p:sp>
      <p:sp>
        <p:nvSpPr>
          <p:cNvPr id="17" name="Oval 14"/>
          <p:cNvSpPr>
            <a:spLocks noChangeArrowheads="1"/>
          </p:cNvSpPr>
          <p:nvPr/>
        </p:nvSpPr>
        <p:spPr bwMode="auto">
          <a:xfrm>
            <a:off x="3586162" y="4164013"/>
            <a:ext cx="1730375" cy="617538"/>
          </a:xfrm>
          <a:prstGeom prst="ellipse">
            <a:avLst/>
          </a:prstGeom>
          <a:solidFill>
            <a:srgbClr val="99CC00"/>
          </a:solidFill>
          <a:ln w="9525">
            <a:solidFill>
              <a:schemeClr val="tx1"/>
            </a:solidFill>
            <a:round/>
            <a:headEnd/>
            <a:tailEnd/>
          </a:ln>
          <a:effectLst/>
        </p:spPr>
        <p:txBody>
          <a:bodyPr wrap="none" anchor="ctr"/>
          <a:lstStyle/>
          <a:p>
            <a:pPr algn="ctr"/>
            <a:r>
              <a:rPr lang="en-US" sz="1600" dirty="0" smtClean="0">
                <a:solidFill>
                  <a:schemeClr val="bg2"/>
                </a:solidFill>
                <a:latin typeface="Trebuchet MS" pitchFamily="34" charset="0"/>
              </a:rPr>
              <a:t>Control points</a:t>
            </a:r>
          </a:p>
          <a:p>
            <a:pPr algn="ctr"/>
            <a:r>
              <a:rPr lang="en-US" sz="1600" dirty="0" smtClean="0">
                <a:solidFill>
                  <a:schemeClr val="bg2"/>
                </a:solidFill>
                <a:latin typeface="Trebuchet MS" pitchFamily="34" charset="0"/>
              </a:rPr>
              <a:t>in Bezier patch</a:t>
            </a:r>
            <a:endParaRPr lang="en-US" sz="1600" dirty="0">
              <a:solidFill>
                <a:schemeClr val="bg2"/>
              </a:solidFill>
              <a:latin typeface="Trebuchet MS" pitchFamily="34" charset="0"/>
            </a:endParaRPr>
          </a:p>
        </p:txBody>
      </p:sp>
      <p:sp>
        <p:nvSpPr>
          <p:cNvPr id="18" name="Line 17"/>
          <p:cNvSpPr>
            <a:spLocks noChangeShapeType="1"/>
          </p:cNvSpPr>
          <p:nvPr/>
        </p:nvSpPr>
        <p:spPr bwMode="auto">
          <a:xfrm flipV="1">
            <a:off x="2889250" y="3454400"/>
            <a:ext cx="369888" cy="617538"/>
          </a:xfrm>
          <a:prstGeom prst="line">
            <a:avLst/>
          </a:prstGeom>
          <a:noFill/>
          <a:ln w="38100">
            <a:solidFill>
              <a:schemeClr val="tx1"/>
            </a:solidFill>
            <a:round/>
            <a:headEnd/>
            <a:tailEnd type="triangle" w="med" len="med"/>
          </a:ln>
          <a:effectLst/>
        </p:spPr>
        <p:txBody>
          <a:bodyPr/>
          <a:lstStyle/>
          <a:p>
            <a:endParaRPr lang="en-US">
              <a:latin typeface="Trebuchet MS" pitchFamily="34" charset="0"/>
            </a:endParaRPr>
          </a:p>
        </p:txBody>
      </p:sp>
      <p:sp>
        <p:nvSpPr>
          <p:cNvPr id="19" name="Line 18"/>
          <p:cNvSpPr>
            <a:spLocks noChangeShapeType="1"/>
          </p:cNvSpPr>
          <p:nvPr/>
        </p:nvSpPr>
        <p:spPr bwMode="auto">
          <a:xfrm>
            <a:off x="3668712" y="3441700"/>
            <a:ext cx="392113" cy="700088"/>
          </a:xfrm>
          <a:prstGeom prst="line">
            <a:avLst/>
          </a:prstGeom>
          <a:noFill/>
          <a:ln w="38100">
            <a:solidFill>
              <a:schemeClr val="tx1"/>
            </a:solidFill>
            <a:round/>
            <a:headEnd/>
            <a:tailEnd type="triangle" w="med" len="med"/>
          </a:ln>
          <a:effectLst/>
        </p:spPr>
        <p:txBody>
          <a:bodyPr/>
          <a:lstStyle/>
          <a:p>
            <a:endParaRPr lang="en-US">
              <a:latin typeface="Trebuchet MS" pitchFamily="34" charset="0"/>
            </a:endParaRPr>
          </a:p>
        </p:txBody>
      </p:sp>
      <p:sp>
        <p:nvSpPr>
          <p:cNvPr id="29" name="Oval 15"/>
          <p:cNvSpPr>
            <a:spLocks noChangeArrowheads="1"/>
          </p:cNvSpPr>
          <p:nvPr/>
        </p:nvSpPr>
        <p:spPr bwMode="auto">
          <a:xfrm>
            <a:off x="6546850" y="4149726"/>
            <a:ext cx="1865313" cy="617538"/>
          </a:xfrm>
          <a:prstGeom prst="ellipse">
            <a:avLst/>
          </a:prstGeom>
          <a:solidFill>
            <a:srgbClr val="99CC00"/>
          </a:solidFill>
          <a:ln w="9525">
            <a:solidFill>
              <a:schemeClr val="tx1"/>
            </a:solidFill>
            <a:round/>
            <a:headEnd/>
            <a:tailEnd/>
          </a:ln>
          <a:effectLst/>
        </p:spPr>
        <p:txBody>
          <a:bodyPr wrap="none" anchor="ctr"/>
          <a:lstStyle/>
          <a:p>
            <a:pPr algn="ctr"/>
            <a:r>
              <a:rPr lang="en-US" sz="1600" dirty="0" smtClean="0">
                <a:solidFill>
                  <a:schemeClr val="bg2"/>
                </a:solidFill>
                <a:latin typeface="Trebuchet MS" pitchFamily="34" charset="0"/>
              </a:rPr>
              <a:t>U V {W} </a:t>
            </a:r>
          </a:p>
          <a:p>
            <a:pPr algn="ctr"/>
            <a:r>
              <a:rPr lang="en-US" sz="1600" dirty="0" smtClean="0">
                <a:solidFill>
                  <a:schemeClr val="bg2"/>
                </a:solidFill>
                <a:latin typeface="Trebuchet MS" pitchFamily="34" charset="0"/>
              </a:rPr>
              <a:t>domain points</a:t>
            </a:r>
            <a:endParaRPr lang="en-US" sz="1600" dirty="0">
              <a:solidFill>
                <a:schemeClr val="bg2"/>
              </a:solidFill>
              <a:latin typeface="Trebuchet MS" pitchFamily="34" charset="0"/>
            </a:endParaRPr>
          </a:p>
        </p:txBody>
      </p:sp>
      <p:sp>
        <p:nvSpPr>
          <p:cNvPr id="35" name="Rectangle 34"/>
          <p:cNvSpPr/>
          <p:nvPr/>
        </p:nvSpPr>
        <p:spPr>
          <a:xfrm>
            <a:off x="2631155" y="959148"/>
            <a:ext cx="3859306" cy="461665"/>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400" dirty="0" smtClean="0">
                <a:solidFill>
                  <a:srgbClr val="FFC000"/>
                </a:solidFill>
                <a:latin typeface="Trebuchet MS" pitchFamily="34" charset="0"/>
              </a:rPr>
              <a:t>Single-pass process!</a:t>
            </a:r>
          </a:p>
        </p:txBody>
      </p:sp>
      <p:grpSp>
        <p:nvGrpSpPr>
          <p:cNvPr id="42" name="Group 41"/>
          <p:cNvGrpSpPr/>
          <p:nvPr/>
        </p:nvGrpSpPr>
        <p:grpSpPr>
          <a:xfrm>
            <a:off x="822325" y="4951413"/>
            <a:ext cx="1974850" cy="1742519"/>
            <a:chOff x="915988" y="4951413"/>
            <a:chExt cx="1974850" cy="1742519"/>
          </a:xfrm>
        </p:grpSpPr>
        <p:pic>
          <p:nvPicPr>
            <p:cNvPr id="36" name="Picture 27" descr="PatchB"/>
            <p:cNvPicPr>
              <a:picLocks noChangeAspect="1" noChangeArrowheads="1"/>
            </p:cNvPicPr>
            <p:nvPr/>
          </p:nvPicPr>
          <p:blipFill>
            <a:blip r:embed="rId3"/>
            <a:srcRect l="40150" t="46405" r="41000" b="26015"/>
            <a:stretch>
              <a:fillRect/>
            </a:stretch>
          </p:blipFill>
          <p:spPr bwMode="auto">
            <a:xfrm>
              <a:off x="915988" y="4951413"/>
              <a:ext cx="1974850" cy="1722437"/>
            </a:xfrm>
            <a:prstGeom prst="rect">
              <a:avLst/>
            </a:prstGeom>
            <a:noFill/>
            <a:ln w="9525">
              <a:noFill/>
              <a:miter lim="800000"/>
              <a:headEnd/>
              <a:tailEnd/>
            </a:ln>
          </p:spPr>
        </p:pic>
        <p:sp>
          <p:nvSpPr>
            <p:cNvPr id="38" name="TextBox 37"/>
            <p:cNvSpPr txBox="1"/>
            <p:nvPr/>
          </p:nvSpPr>
          <p:spPr>
            <a:xfrm>
              <a:off x="1219200" y="6324600"/>
              <a:ext cx="1416157" cy="369332"/>
            </a:xfrm>
            <a:prstGeom prst="rect">
              <a:avLst/>
            </a:prstGeom>
            <a:noFill/>
          </p:spPr>
          <p:txBody>
            <a:bodyPr wrap="none" rtlCol="0">
              <a:spAutoFit/>
            </a:bodyPr>
            <a:lstStyle/>
            <a:p>
              <a:r>
                <a:rPr lang="en-US" dirty="0" smtClean="0">
                  <a:solidFill>
                    <a:schemeClr val="bg2"/>
                  </a:solidFill>
                  <a:latin typeface="Trebuchet MS" pitchFamily="34" charset="0"/>
                </a:rPr>
                <a:t>Sub-D Patch</a:t>
              </a:r>
              <a:endParaRPr lang="en-US" dirty="0">
                <a:solidFill>
                  <a:schemeClr val="bg2"/>
                </a:solidFill>
                <a:latin typeface="Trebuchet MS" pitchFamily="34" charset="0"/>
              </a:endParaRPr>
            </a:p>
          </p:txBody>
        </p:sp>
      </p:grpSp>
      <p:grpSp>
        <p:nvGrpSpPr>
          <p:cNvPr id="41" name="Group 40"/>
          <p:cNvGrpSpPr/>
          <p:nvPr/>
        </p:nvGrpSpPr>
        <p:grpSpPr>
          <a:xfrm>
            <a:off x="4048125" y="4975225"/>
            <a:ext cx="1946275" cy="1718707"/>
            <a:chOff x="4068763" y="4975225"/>
            <a:chExt cx="1946275" cy="1718707"/>
          </a:xfrm>
        </p:grpSpPr>
        <p:pic>
          <p:nvPicPr>
            <p:cNvPr id="37" name="Picture 28" descr="PatchB_wireframe"/>
            <p:cNvPicPr>
              <a:picLocks noChangeAspect="1" noChangeArrowheads="1"/>
            </p:cNvPicPr>
            <p:nvPr/>
          </p:nvPicPr>
          <p:blipFill>
            <a:blip r:embed="rId4"/>
            <a:srcRect l="40450" t="46909" r="40849" b="26266"/>
            <a:stretch>
              <a:fillRect/>
            </a:stretch>
          </p:blipFill>
          <p:spPr bwMode="auto">
            <a:xfrm>
              <a:off x="4068763" y="4975225"/>
              <a:ext cx="1946275" cy="1663700"/>
            </a:xfrm>
            <a:prstGeom prst="rect">
              <a:avLst/>
            </a:prstGeom>
            <a:noFill/>
            <a:ln w="9525">
              <a:noFill/>
              <a:miter lim="800000"/>
              <a:headEnd/>
              <a:tailEnd/>
            </a:ln>
          </p:spPr>
        </p:pic>
        <p:sp>
          <p:nvSpPr>
            <p:cNvPr id="40" name="TextBox 39"/>
            <p:cNvSpPr txBox="1"/>
            <p:nvPr/>
          </p:nvSpPr>
          <p:spPr>
            <a:xfrm>
              <a:off x="4191000" y="6324600"/>
              <a:ext cx="1472263" cy="369332"/>
            </a:xfrm>
            <a:prstGeom prst="rect">
              <a:avLst/>
            </a:prstGeom>
            <a:noFill/>
          </p:spPr>
          <p:txBody>
            <a:bodyPr wrap="none" rtlCol="0">
              <a:spAutoFit/>
            </a:bodyPr>
            <a:lstStyle/>
            <a:p>
              <a:r>
                <a:rPr lang="en-US" dirty="0" smtClean="0">
                  <a:solidFill>
                    <a:schemeClr val="bg2"/>
                  </a:solidFill>
                  <a:latin typeface="Trebuchet MS" pitchFamily="34" charset="0"/>
                </a:rPr>
                <a:t>Bezier Patch</a:t>
              </a:r>
              <a:endParaRPr lang="en-US" dirty="0">
                <a:solidFill>
                  <a:schemeClr val="bg2"/>
                </a:solidFill>
                <a:latin typeface="Trebuchet MS" pitchFamily="34" charset="0"/>
              </a:endParaRPr>
            </a:p>
          </p:txBody>
        </p:sp>
      </p:grpSp>
      <p:sp>
        <p:nvSpPr>
          <p:cNvPr id="43" name="Rectangle 23"/>
          <p:cNvSpPr>
            <a:spLocks noChangeArrowheads="1"/>
          </p:cNvSpPr>
          <p:nvPr/>
        </p:nvSpPr>
        <p:spPr bwMode="auto">
          <a:xfrm>
            <a:off x="2568574" y="1814512"/>
            <a:ext cx="2058988" cy="1951039"/>
          </a:xfrm>
          <a:prstGeom prst="rect">
            <a:avLst/>
          </a:prstGeom>
          <a:noFill/>
          <a:ln w="12700">
            <a:solidFill>
              <a:schemeClr val="tx1"/>
            </a:solidFill>
            <a:prstDash val="dash"/>
            <a:miter lim="800000"/>
            <a:headEnd/>
            <a:tailEnd/>
          </a:ln>
          <a:effectLst/>
        </p:spPr>
        <p:txBody>
          <a:bodyPr wrap="none" anchor="ctr"/>
          <a:lstStyle/>
          <a:p>
            <a:endParaRPr lang="en-US">
              <a:latin typeface="Trebuchet MS" pitchFamily="34" charset="0"/>
            </a:endParaRPr>
          </a:p>
        </p:txBody>
      </p:sp>
      <p:sp>
        <p:nvSpPr>
          <p:cNvPr id="44" name="Text Box 24"/>
          <p:cNvSpPr txBox="1">
            <a:spLocks noChangeArrowheads="1"/>
          </p:cNvSpPr>
          <p:nvPr/>
        </p:nvSpPr>
        <p:spPr bwMode="auto">
          <a:xfrm>
            <a:off x="2874962" y="1447800"/>
            <a:ext cx="1423788" cy="369332"/>
          </a:xfrm>
          <a:prstGeom prst="rect">
            <a:avLst/>
          </a:prstGeom>
          <a:noFill/>
          <a:ln w="12700">
            <a:noFill/>
            <a:miter lim="800000"/>
            <a:headEnd/>
            <a:tailEnd/>
          </a:ln>
          <a:effectLst/>
        </p:spPr>
        <p:txBody>
          <a:bodyPr wrap="none">
            <a:spAutoFit/>
          </a:bodyPr>
          <a:lstStyle/>
          <a:p>
            <a:r>
              <a:rPr lang="en-US" b="1" i="1" dirty="0" smtClean="0">
                <a:latin typeface="Trebuchet MS" pitchFamily="34" charset="0"/>
              </a:rPr>
              <a:t>Hull </a:t>
            </a:r>
            <a:r>
              <a:rPr lang="en-US" b="1" i="1" dirty="0" err="1" smtClean="0">
                <a:latin typeface="Trebuchet MS" pitchFamily="34" charset="0"/>
              </a:rPr>
              <a:t>shader</a:t>
            </a:r>
            <a:endParaRPr lang="en-US" b="1" i="1" dirty="0">
              <a:latin typeface="Trebuchet MS" pitchFamily="34" charset="0"/>
            </a:endParaRPr>
          </a:p>
        </p:txBody>
      </p:sp>
      <p:sp>
        <p:nvSpPr>
          <p:cNvPr id="51" name="Right Arrow 50"/>
          <p:cNvSpPr/>
          <p:nvPr/>
        </p:nvSpPr>
        <p:spPr bwMode="auto">
          <a:xfrm>
            <a:off x="4551362" y="2209800"/>
            <a:ext cx="1087438" cy="1143000"/>
          </a:xfrm>
          <a:prstGeom prst="rightArrow">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pitchFamily="34" charset="0"/>
              </a:rPr>
              <a:t>Tess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pitchFamily="34" charset="0"/>
              </a:rPr>
              <a:t>Factors</a:t>
            </a:r>
          </a:p>
        </p:txBody>
      </p:sp>
      <p:sp>
        <p:nvSpPr>
          <p:cNvPr id="52" name="Rectangle 3"/>
          <p:cNvSpPr>
            <a:spLocks noChangeArrowheads="1"/>
          </p:cNvSpPr>
          <p:nvPr/>
        </p:nvSpPr>
        <p:spPr bwMode="auto">
          <a:xfrm>
            <a:off x="5699125" y="2195513"/>
            <a:ext cx="1246188" cy="1200150"/>
          </a:xfrm>
          <a:prstGeom prst="rect">
            <a:avLst/>
          </a:prstGeom>
          <a:solidFill>
            <a:schemeClr val="accent1"/>
          </a:solidFill>
          <a:ln w="9525">
            <a:solidFill>
              <a:schemeClr val="tx1"/>
            </a:solidFill>
            <a:miter lim="800000"/>
            <a:headEnd/>
            <a:tailEnd/>
          </a:ln>
          <a:effectLst/>
        </p:spPr>
        <p:txBody>
          <a:bodyPr wrap="none" anchor="ctr"/>
          <a:lstStyle/>
          <a:p>
            <a:pPr algn="ctr"/>
            <a:r>
              <a:rPr lang="en-US" sz="1600" dirty="0" smtClean="0">
                <a:solidFill>
                  <a:schemeClr val="bg2"/>
                </a:solidFill>
                <a:latin typeface="Trebuchet MS" pitchFamily="34" charset="0"/>
              </a:rPr>
              <a:t>Tessellate!</a:t>
            </a:r>
            <a:endParaRPr lang="en-US" sz="1600" dirty="0">
              <a:solidFill>
                <a:schemeClr val="bg2"/>
              </a:solidFill>
              <a:latin typeface="Trebuchet MS" pitchFamily="34" charset="0"/>
            </a:endParaRPr>
          </a:p>
        </p:txBody>
      </p:sp>
      <p:sp>
        <p:nvSpPr>
          <p:cNvPr id="53" name="Line 7"/>
          <p:cNvSpPr>
            <a:spLocks noChangeShapeType="1"/>
          </p:cNvSpPr>
          <p:nvPr/>
        </p:nvSpPr>
        <p:spPr bwMode="auto">
          <a:xfrm>
            <a:off x="6634164" y="3414713"/>
            <a:ext cx="685799" cy="685800"/>
          </a:xfrm>
          <a:prstGeom prst="line">
            <a:avLst/>
          </a:prstGeom>
          <a:noFill/>
          <a:ln w="38100">
            <a:solidFill>
              <a:schemeClr val="tx1"/>
            </a:solidFill>
            <a:round/>
            <a:headEnd/>
            <a:tailEnd type="triangle" w="med" len="med"/>
          </a:ln>
          <a:effectLst/>
        </p:spPr>
        <p:txBody>
          <a:bodyPr/>
          <a:lstStyle/>
          <a:p>
            <a:endParaRPr lang="en-US">
              <a:latin typeface="Trebuchet MS" pitchFamily="34" charset="0"/>
            </a:endParaRPr>
          </a:p>
        </p:txBody>
      </p:sp>
      <p:sp>
        <p:nvSpPr>
          <p:cNvPr id="54" name="Rectangle 23"/>
          <p:cNvSpPr>
            <a:spLocks noChangeArrowheads="1"/>
          </p:cNvSpPr>
          <p:nvPr/>
        </p:nvSpPr>
        <p:spPr bwMode="auto">
          <a:xfrm>
            <a:off x="5486400" y="1814512"/>
            <a:ext cx="1660525" cy="1951039"/>
          </a:xfrm>
          <a:prstGeom prst="rect">
            <a:avLst/>
          </a:prstGeom>
          <a:noFill/>
          <a:ln w="12700">
            <a:solidFill>
              <a:schemeClr val="tx1"/>
            </a:solidFill>
            <a:prstDash val="dash"/>
            <a:miter lim="800000"/>
            <a:headEnd/>
            <a:tailEnd/>
          </a:ln>
          <a:effectLst/>
        </p:spPr>
        <p:txBody>
          <a:bodyPr wrap="none" anchor="ctr"/>
          <a:lstStyle/>
          <a:p>
            <a:endParaRPr lang="en-US">
              <a:latin typeface="Trebuchet MS" pitchFamily="34" charset="0"/>
            </a:endParaRPr>
          </a:p>
        </p:txBody>
      </p:sp>
      <p:sp>
        <p:nvSpPr>
          <p:cNvPr id="55" name="Text Box 24"/>
          <p:cNvSpPr txBox="1">
            <a:spLocks noChangeArrowheads="1"/>
          </p:cNvSpPr>
          <p:nvPr/>
        </p:nvSpPr>
        <p:spPr bwMode="auto">
          <a:xfrm>
            <a:off x="5638800" y="1447800"/>
            <a:ext cx="1398140" cy="369332"/>
          </a:xfrm>
          <a:prstGeom prst="rect">
            <a:avLst/>
          </a:prstGeom>
          <a:noFill/>
          <a:ln w="12700">
            <a:noFill/>
            <a:miter lim="800000"/>
            <a:headEnd/>
            <a:tailEnd/>
          </a:ln>
          <a:effectLst/>
        </p:spPr>
        <p:txBody>
          <a:bodyPr wrap="none">
            <a:spAutoFit/>
          </a:bodyPr>
          <a:lstStyle/>
          <a:p>
            <a:r>
              <a:rPr lang="en-US" b="1" i="1" dirty="0" err="1" smtClean="0">
                <a:latin typeface="Trebuchet MS" pitchFamily="34" charset="0"/>
              </a:rPr>
              <a:t>Tessellator</a:t>
            </a:r>
            <a:endParaRPr lang="en-US" b="1" i="1" dirty="0">
              <a:latin typeface="Trebuchet MS" pitchFamily="34" charset="0"/>
            </a:endParaRPr>
          </a:p>
        </p:txBody>
      </p:sp>
      <p:cxnSp>
        <p:nvCxnSpPr>
          <p:cNvPr id="73" name="Elbow Connector 72"/>
          <p:cNvCxnSpPr>
            <a:endCxn id="58" idx="2"/>
          </p:cNvCxnSpPr>
          <p:nvPr/>
        </p:nvCxnSpPr>
        <p:spPr bwMode="auto">
          <a:xfrm flipV="1">
            <a:off x="5410200" y="3395663"/>
            <a:ext cx="2740819" cy="1100137"/>
          </a:xfrm>
          <a:prstGeom prst="bentConnector2">
            <a:avLst/>
          </a:prstGeom>
          <a:solidFill>
            <a:srgbClr val="FFFFFF"/>
          </a:solidFill>
          <a:ln w="31750" cap="flat" cmpd="sng" algn="ctr">
            <a:solidFill>
              <a:schemeClr val="tx1"/>
            </a:solidFill>
            <a:prstDash val="solid"/>
            <a:round/>
            <a:headEnd type="none" w="med" len="med"/>
            <a:tailEnd type="triangle"/>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nodeType="with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500"/>
                                        <p:tgtEl>
                                          <p:spTgt spid="7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58" grpId="0" animBg="1"/>
      <p:bldP spid="59" grpId="0" animBg="1"/>
      <p:bldP spid="60" grpId="0"/>
      <p:bldP spid="61" grpId="0" animBg="1"/>
      <p:bldP spid="16" grpId="0" animBg="1"/>
      <p:bldP spid="17" grpId="0" animBg="1"/>
      <p:bldP spid="18" grpId="0" animBg="1"/>
      <p:bldP spid="19" grpId="0" animBg="1"/>
      <p:bldP spid="29" grpId="0" animBg="1"/>
      <p:bldP spid="35" grpId="0" animBg="1"/>
      <p:bldP spid="43" grpId="0" animBg="1"/>
      <p:bldP spid="44" grpId="0"/>
      <p:bldP spid="51" grpId="0" animBg="1"/>
      <p:bldP spid="52" grpId="0" animBg="1"/>
      <p:bldP spid="53" grpId="0" animBg="1"/>
      <p:bldP spid="54" grpId="0" animBg="1"/>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Authoring Pipeline</a:t>
            </a:r>
            <a:endParaRPr lang="en-US" dirty="0"/>
          </a:p>
        </p:txBody>
      </p:sp>
      <p:sp>
        <p:nvSpPr>
          <p:cNvPr id="4" name="Right Arrow 3"/>
          <p:cNvSpPr/>
          <p:nvPr/>
        </p:nvSpPr>
        <p:spPr bwMode="auto">
          <a:xfrm>
            <a:off x="2819400" y="2362200"/>
            <a:ext cx="609600" cy="381000"/>
          </a:xfrm>
          <a:prstGeom prst="rightArrow">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
        <p:nvSpPr>
          <p:cNvPr id="7" name="Right Arrow 6"/>
          <p:cNvSpPr/>
          <p:nvPr/>
        </p:nvSpPr>
        <p:spPr bwMode="auto">
          <a:xfrm>
            <a:off x="5943600" y="2362200"/>
            <a:ext cx="609600" cy="381000"/>
          </a:xfrm>
          <a:prstGeom prst="rightArrow">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pic>
        <p:nvPicPr>
          <p:cNvPr id="14" name="Picture 13" descr="patch_frog.PNG"/>
          <p:cNvPicPr>
            <a:picLocks noChangeAspect="1"/>
          </p:cNvPicPr>
          <p:nvPr/>
        </p:nvPicPr>
        <p:blipFill>
          <a:blip r:embed="rId3"/>
          <a:stretch>
            <a:fillRect/>
          </a:stretch>
        </p:blipFill>
        <p:spPr>
          <a:xfrm>
            <a:off x="457200" y="1828800"/>
            <a:ext cx="2129832" cy="1806313"/>
          </a:xfrm>
          <a:prstGeom prst="rect">
            <a:avLst/>
          </a:prstGeom>
        </p:spPr>
      </p:pic>
      <p:pic>
        <p:nvPicPr>
          <p:cNvPr id="15" name="Picture 14" descr="smooth_frog.PNG"/>
          <p:cNvPicPr>
            <a:picLocks noChangeAspect="1"/>
          </p:cNvPicPr>
          <p:nvPr/>
        </p:nvPicPr>
        <p:blipFill>
          <a:blip r:embed="rId4"/>
          <a:stretch>
            <a:fillRect/>
          </a:stretch>
        </p:blipFill>
        <p:spPr>
          <a:xfrm>
            <a:off x="3582002" y="1828800"/>
            <a:ext cx="2209198" cy="1752600"/>
          </a:xfrm>
          <a:prstGeom prst="rect">
            <a:avLst/>
          </a:prstGeom>
        </p:spPr>
      </p:pic>
      <p:pic>
        <p:nvPicPr>
          <p:cNvPr id="16" name="Picture 15" descr="disp_frog.PNG"/>
          <p:cNvPicPr>
            <a:picLocks noChangeAspect="1"/>
          </p:cNvPicPr>
          <p:nvPr/>
        </p:nvPicPr>
        <p:blipFill>
          <a:blip r:embed="rId5"/>
          <a:stretch>
            <a:fillRect/>
          </a:stretch>
        </p:blipFill>
        <p:spPr>
          <a:xfrm>
            <a:off x="6705600" y="1828801"/>
            <a:ext cx="2133599" cy="1793528"/>
          </a:xfrm>
          <a:prstGeom prst="rect">
            <a:avLst/>
          </a:prstGeom>
        </p:spPr>
      </p:pic>
      <p:sp>
        <p:nvSpPr>
          <p:cNvPr id="17" name="TextBox 16"/>
          <p:cNvSpPr txBox="1"/>
          <p:nvPr/>
        </p:nvSpPr>
        <p:spPr>
          <a:xfrm>
            <a:off x="511241" y="1205760"/>
            <a:ext cx="8121519" cy="276999"/>
          </a:xfrm>
          <a:prstGeom prst="rect">
            <a:avLst/>
          </a:prstGeom>
          <a:noFill/>
        </p:spPr>
        <p:txBody>
          <a:bodyPr wrap="none" rtlCol="0">
            <a:spAutoFit/>
          </a:bodyPr>
          <a:lstStyle/>
          <a:p>
            <a:r>
              <a:rPr lang="en-US" sz="1200" dirty="0" smtClean="0">
                <a:latin typeface="Trebuchet MS" pitchFamily="34" charset="0"/>
              </a:rPr>
              <a:t>(Rocket Frog Taken From Loop &amp;Schaefer, "Approximating </a:t>
            </a:r>
            <a:r>
              <a:rPr lang="en-US" sz="1200" dirty="0" err="1" smtClean="0">
                <a:latin typeface="Trebuchet MS" pitchFamily="34" charset="0"/>
              </a:rPr>
              <a:t>Catmull</a:t>
            </a:r>
            <a:r>
              <a:rPr lang="en-US" sz="1200" dirty="0" smtClean="0">
                <a:latin typeface="Trebuchet MS" pitchFamily="34" charset="0"/>
              </a:rPr>
              <a:t>-Clark Subdivision Surfaces with </a:t>
            </a:r>
            <a:r>
              <a:rPr lang="en-US" sz="1200" dirty="0" err="1" smtClean="0">
                <a:latin typeface="Trebuchet MS" pitchFamily="34" charset="0"/>
              </a:rPr>
              <a:t>Bicubic</a:t>
            </a:r>
            <a:r>
              <a:rPr lang="en-US" sz="1200" dirty="0" smtClean="0">
                <a:latin typeface="Trebuchet MS" pitchFamily="34" charset="0"/>
              </a:rPr>
              <a:t> Patches“)</a:t>
            </a:r>
            <a:endParaRPr lang="en-US" sz="1200" dirty="0">
              <a:latin typeface="Trebuchet MS" pitchFamily="34" charset="0"/>
            </a:endParaRPr>
          </a:p>
        </p:txBody>
      </p:sp>
      <p:sp>
        <p:nvSpPr>
          <p:cNvPr id="18" name="TextBox 17"/>
          <p:cNvSpPr txBox="1"/>
          <p:nvPr/>
        </p:nvSpPr>
        <p:spPr>
          <a:xfrm>
            <a:off x="609600" y="1459468"/>
            <a:ext cx="1762021" cy="369332"/>
          </a:xfrm>
          <a:prstGeom prst="rect">
            <a:avLst/>
          </a:prstGeom>
          <a:noFill/>
        </p:spPr>
        <p:txBody>
          <a:bodyPr wrap="none" rtlCol="0">
            <a:spAutoFit/>
          </a:bodyPr>
          <a:lstStyle/>
          <a:p>
            <a:r>
              <a:rPr lang="en-US" dirty="0" smtClean="0">
                <a:latin typeface="Trebuchet MS" pitchFamily="34" charset="0"/>
              </a:rPr>
              <a:t>Sub-D Modeling</a:t>
            </a:r>
            <a:endParaRPr lang="en-US" dirty="0">
              <a:latin typeface="Trebuchet MS" pitchFamily="34" charset="0"/>
            </a:endParaRPr>
          </a:p>
        </p:txBody>
      </p:sp>
      <p:sp>
        <p:nvSpPr>
          <p:cNvPr id="19" name="TextBox 18"/>
          <p:cNvSpPr txBox="1"/>
          <p:nvPr/>
        </p:nvSpPr>
        <p:spPr>
          <a:xfrm>
            <a:off x="4038600" y="1447800"/>
            <a:ext cx="1234633" cy="369332"/>
          </a:xfrm>
          <a:prstGeom prst="rect">
            <a:avLst/>
          </a:prstGeom>
          <a:noFill/>
        </p:spPr>
        <p:txBody>
          <a:bodyPr wrap="none" rtlCol="0">
            <a:spAutoFit/>
          </a:bodyPr>
          <a:lstStyle/>
          <a:p>
            <a:r>
              <a:rPr lang="en-US" dirty="0" smtClean="0">
                <a:latin typeface="Trebuchet MS" pitchFamily="34" charset="0"/>
              </a:rPr>
              <a:t>Animation</a:t>
            </a:r>
            <a:endParaRPr lang="en-US" dirty="0">
              <a:latin typeface="Trebuchet MS" pitchFamily="34" charset="0"/>
            </a:endParaRPr>
          </a:p>
        </p:txBody>
      </p:sp>
      <p:sp>
        <p:nvSpPr>
          <p:cNvPr id="20" name="TextBox 19"/>
          <p:cNvSpPr txBox="1"/>
          <p:nvPr/>
        </p:nvSpPr>
        <p:spPr>
          <a:xfrm>
            <a:off x="6705600" y="1447800"/>
            <a:ext cx="2133600" cy="369332"/>
          </a:xfrm>
          <a:prstGeom prst="rect">
            <a:avLst/>
          </a:prstGeom>
          <a:noFill/>
        </p:spPr>
        <p:txBody>
          <a:bodyPr wrap="square" rtlCol="0">
            <a:spAutoFit/>
          </a:bodyPr>
          <a:lstStyle/>
          <a:p>
            <a:pPr algn="ctr"/>
            <a:r>
              <a:rPr lang="en-US" dirty="0" smtClean="0">
                <a:latin typeface="Trebuchet MS" pitchFamily="34" charset="0"/>
              </a:rPr>
              <a:t>Displacement Map</a:t>
            </a:r>
            <a:endParaRPr lang="en-US" dirty="0">
              <a:latin typeface="Trebuchet MS" pitchFamily="34" charset="0"/>
            </a:endParaRPr>
          </a:p>
        </p:txBody>
      </p:sp>
      <p:pic>
        <p:nvPicPr>
          <p:cNvPr id="21" name="Picture 20" descr="LOD4_frog.PNG"/>
          <p:cNvPicPr>
            <a:picLocks noChangeAspect="1"/>
          </p:cNvPicPr>
          <p:nvPr/>
        </p:nvPicPr>
        <p:blipFill>
          <a:blip r:embed="rId6"/>
          <a:stretch>
            <a:fillRect/>
          </a:stretch>
        </p:blipFill>
        <p:spPr>
          <a:xfrm flipH="1">
            <a:off x="6477000" y="4345803"/>
            <a:ext cx="2168235" cy="2205037"/>
          </a:xfrm>
          <a:prstGeom prst="rect">
            <a:avLst/>
          </a:prstGeom>
          <a:ln>
            <a:solidFill>
              <a:schemeClr val="tx1"/>
            </a:solidFill>
          </a:ln>
        </p:spPr>
      </p:pic>
      <p:sp>
        <p:nvSpPr>
          <p:cNvPr id="25" name="TextBox 24"/>
          <p:cNvSpPr txBox="1"/>
          <p:nvPr/>
        </p:nvSpPr>
        <p:spPr>
          <a:xfrm>
            <a:off x="5905015" y="3974068"/>
            <a:ext cx="3162785" cy="369332"/>
          </a:xfrm>
          <a:prstGeom prst="rect">
            <a:avLst/>
          </a:prstGeom>
          <a:noFill/>
        </p:spPr>
        <p:txBody>
          <a:bodyPr wrap="square" rtlCol="0">
            <a:spAutoFit/>
          </a:bodyPr>
          <a:lstStyle/>
          <a:p>
            <a:pPr algn="ctr"/>
            <a:r>
              <a:rPr lang="en-US" dirty="0" smtClean="0">
                <a:latin typeface="Trebuchet MS" pitchFamily="34" charset="0"/>
              </a:rPr>
              <a:t>Optimally Tessellated Mesh</a:t>
            </a:r>
            <a:endParaRPr lang="en-US" dirty="0">
              <a:latin typeface="Trebuchet MS" pitchFamily="34" charset="0"/>
            </a:endParaRPr>
          </a:p>
        </p:txBody>
      </p:sp>
      <p:sp>
        <p:nvSpPr>
          <p:cNvPr id="27" name="Rounded Rectangle 26"/>
          <p:cNvSpPr/>
          <p:nvPr/>
        </p:nvSpPr>
        <p:spPr bwMode="auto">
          <a:xfrm>
            <a:off x="1219200" y="4495800"/>
            <a:ext cx="3352800" cy="1752600"/>
          </a:xfrm>
          <a:prstGeom prst="roundRect">
            <a:avLst/>
          </a:prstGeom>
          <a:solidFill>
            <a:srgbClr val="0070C0"/>
          </a:solidFill>
          <a:ln w="9525">
            <a:noFill/>
            <a:miter lim="800000"/>
            <a:headEnd/>
            <a:tailEnd/>
          </a:ln>
          <a:effectLst>
            <a:outerShdw blurRad="254000" sx="114000" sy="114000" algn="ctr" rotWithShape="0">
              <a:schemeClr val="accent3"/>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noAutofit/>
          </a:bodyPr>
          <a:lstStyle/>
          <a:p>
            <a:pPr marL="447675" marR="0" indent="-447675" algn="ctr" defTabSz="914400" fontAlgn="base" latinLnBrk="0">
              <a:lnSpc>
                <a:spcPct val="90000"/>
              </a:lnSpc>
              <a:spcBef>
                <a:spcPct val="30000"/>
              </a:spcBef>
              <a:spcAft>
                <a:spcPct val="0"/>
              </a:spcAft>
              <a:buClr>
                <a:srgbClr val="8B9DA7"/>
              </a:buClr>
              <a:buSzTx/>
              <a:tabLst/>
            </a:pPr>
            <a:r>
              <a:rPr lang="en-US" sz="2000" b="1" dirty="0" smtClean="0">
                <a:solidFill>
                  <a:schemeClr val="lt1"/>
                </a:solidFill>
                <a:latin typeface="Trebuchet MS" pitchFamily="34" charset="0"/>
              </a:rPr>
              <a:t>GPU</a:t>
            </a:r>
          </a:p>
        </p:txBody>
      </p:sp>
      <p:sp>
        <p:nvSpPr>
          <p:cNvPr id="28" name="Right Arrow 27"/>
          <p:cNvSpPr/>
          <p:nvPr/>
        </p:nvSpPr>
        <p:spPr bwMode="auto">
          <a:xfrm rot="3595033">
            <a:off x="1536821" y="3826332"/>
            <a:ext cx="609600" cy="381000"/>
          </a:xfrm>
          <a:prstGeom prst="rightArrow">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
        <p:nvSpPr>
          <p:cNvPr id="29" name="Right Arrow 28"/>
          <p:cNvSpPr/>
          <p:nvPr/>
        </p:nvSpPr>
        <p:spPr bwMode="auto">
          <a:xfrm rot="7839609">
            <a:off x="3720978" y="3793667"/>
            <a:ext cx="609600" cy="381000"/>
          </a:xfrm>
          <a:prstGeom prst="rightArrow">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
        <p:nvSpPr>
          <p:cNvPr id="30" name="Right Arrow 29"/>
          <p:cNvSpPr/>
          <p:nvPr/>
        </p:nvSpPr>
        <p:spPr bwMode="auto">
          <a:xfrm rot="9172271">
            <a:off x="4578013" y="3755247"/>
            <a:ext cx="2191285" cy="381000"/>
          </a:xfrm>
          <a:prstGeom prst="rightArrow">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
        <p:nvSpPr>
          <p:cNvPr id="31" name="Right Arrow 30"/>
          <p:cNvSpPr/>
          <p:nvPr/>
        </p:nvSpPr>
        <p:spPr bwMode="auto">
          <a:xfrm>
            <a:off x="4876800" y="4953000"/>
            <a:ext cx="1524000" cy="762000"/>
          </a:xfrm>
          <a:prstGeom prst="rightArrow">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Tessellation:  Summary</a:t>
            </a:r>
            <a:endParaRPr lang="en-US" dirty="0"/>
          </a:p>
        </p:txBody>
      </p:sp>
      <p:sp>
        <p:nvSpPr>
          <p:cNvPr id="3" name="Content Placeholder 2"/>
          <p:cNvSpPr>
            <a:spLocks noGrp="1"/>
          </p:cNvSpPr>
          <p:nvPr>
            <p:ph idx="1"/>
          </p:nvPr>
        </p:nvSpPr>
        <p:spPr>
          <a:xfrm>
            <a:off x="382588" y="1414464"/>
            <a:ext cx="8380412" cy="4379660"/>
          </a:xfrm>
        </p:spPr>
        <p:txBody>
          <a:bodyPr/>
          <a:lstStyle/>
          <a:p>
            <a:pPr marL="403225" indent="-403225"/>
            <a:r>
              <a:rPr lang="en-US" sz="2400" dirty="0" smtClean="0"/>
              <a:t>Helps us get closer to eliminating “pointy heads”</a:t>
            </a:r>
          </a:p>
          <a:p>
            <a:pPr marL="403225" indent="-403225"/>
            <a:r>
              <a:rPr lang="en-US" sz="2400" dirty="0" smtClean="0"/>
              <a:t>Scales visual quality across PC hardware configurations</a:t>
            </a:r>
          </a:p>
          <a:p>
            <a:pPr marL="403225" indent="-403225"/>
            <a:r>
              <a:rPr lang="en-US" sz="2400" dirty="0" smtClean="0"/>
              <a:t>Supports performance increases</a:t>
            </a:r>
          </a:p>
          <a:p>
            <a:pPr marL="744538" lvl="1" indent="-341313">
              <a:spcBef>
                <a:spcPts val="600"/>
              </a:spcBef>
            </a:pPr>
            <a:r>
              <a:rPr lang="en-US" sz="2000" dirty="0" smtClean="0"/>
              <a:t>Coarse model equals compression, faster I/0 to GPU</a:t>
            </a:r>
          </a:p>
          <a:p>
            <a:pPr marL="744538" lvl="1" indent="-341313">
              <a:spcBef>
                <a:spcPts val="600"/>
              </a:spcBef>
            </a:pPr>
            <a:r>
              <a:rPr lang="en-US" sz="2000" dirty="0" smtClean="0"/>
              <a:t>Rendering tailored to each end user’s hardware</a:t>
            </a:r>
          </a:p>
          <a:p>
            <a:pPr marL="403225" indent="-403225"/>
            <a:r>
              <a:rPr lang="en-US" sz="2400" dirty="0" smtClean="0"/>
              <a:t>Better cross-platform (Windows + Xbox 360) </a:t>
            </a:r>
            <a:br>
              <a:rPr lang="en-US" sz="2400" dirty="0" smtClean="0"/>
            </a:br>
            <a:r>
              <a:rPr lang="en-US" sz="2400" dirty="0" smtClean="0"/>
              <a:t>development experience</a:t>
            </a:r>
          </a:p>
          <a:p>
            <a:pPr marL="744538" lvl="1" indent="-341313">
              <a:spcBef>
                <a:spcPts val="600"/>
              </a:spcBef>
            </a:pPr>
            <a:r>
              <a:rPr lang="en-US" sz="2000" dirty="0" smtClean="0"/>
              <a:t>Xbox 360 has a subset of Direct3D11’s tessellation</a:t>
            </a:r>
          </a:p>
          <a:p>
            <a:pPr marL="744538" lvl="1" indent="-341313">
              <a:spcBef>
                <a:spcPts val="600"/>
              </a:spcBef>
            </a:pPr>
            <a:r>
              <a:rPr lang="en-US" sz="2000" dirty="0" smtClean="0"/>
              <a:t>Parity equals ease of cross-platform development</a:t>
            </a:r>
          </a:p>
          <a:p>
            <a:pPr marL="744538" lvl="1" indent="-341313">
              <a:spcBef>
                <a:spcPts val="600"/>
              </a:spcBef>
            </a:pPr>
            <a:r>
              <a:rPr lang="en-US" sz="2000" dirty="0" smtClean="0"/>
              <a:t>Extra features equals innovation for Windows gaming</a:t>
            </a:r>
          </a:p>
          <a:p>
            <a:pPr marL="403225" indent="-403225"/>
            <a:r>
              <a:rPr lang="en-US" sz="2400" dirty="0" smtClean="0"/>
              <a:t>Render content as the artist created it!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Know More?</a:t>
            </a:r>
            <a:endParaRPr lang="en-US" dirty="0"/>
          </a:p>
        </p:txBody>
      </p:sp>
      <p:sp>
        <p:nvSpPr>
          <p:cNvPr id="3" name="Content Placeholder 2"/>
          <p:cNvSpPr>
            <a:spLocks noGrp="1"/>
          </p:cNvSpPr>
          <p:nvPr>
            <p:ph idx="1"/>
          </p:nvPr>
        </p:nvSpPr>
        <p:spPr>
          <a:xfrm>
            <a:off x="387350" y="1394597"/>
            <a:ext cx="8374063" cy="3453253"/>
          </a:xfrm>
        </p:spPr>
        <p:txBody>
          <a:bodyPr/>
          <a:lstStyle/>
          <a:p>
            <a:r>
              <a:rPr lang="en-US" sz="2400" dirty="0" smtClean="0"/>
              <a:t>Check out these presentations on</a:t>
            </a:r>
            <a:br>
              <a:rPr lang="en-US" sz="2400" dirty="0" smtClean="0"/>
            </a:br>
            <a:r>
              <a:rPr lang="en-US" sz="2400" dirty="0" smtClean="0">
                <a:hlinkClick r:id="rId3"/>
              </a:rPr>
              <a:t>http://www.xnagamefest.com/presentations08.htm</a:t>
            </a:r>
            <a:endParaRPr lang="en-US" sz="2400" dirty="0" smtClean="0"/>
          </a:p>
          <a:p>
            <a:r>
              <a:rPr lang="en-US" sz="2400" dirty="0" smtClean="0"/>
              <a:t>“Direct3D11 Tessellation”	</a:t>
            </a:r>
            <a:br>
              <a:rPr lang="en-US" sz="2400" dirty="0" smtClean="0"/>
            </a:br>
            <a:r>
              <a:rPr lang="en-US" sz="2400" dirty="0" smtClean="0"/>
              <a:t>-Microsoft</a:t>
            </a:r>
          </a:p>
          <a:p>
            <a:r>
              <a:rPr lang="en-US" sz="2400" dirty="0" smtClean="0"/>
              <a:t>“Advanced Topics in GPU Tessellation” </a:t>
            </a:r>
            <a:br>
              <a:rPr lang="en-US" sz="2400" dirty="0" smtClean="0"/>
            </a:br>
            <a:r>
              <a:rPr lang="en-US" sz="2400" dirty="0" smtClean="0"/>
              <a:t>-AMD</a:t>
            </a:r>
          </a:p>
          <a:p>
            <a:r>
              <a:rPr lang="en-US" sz="2400" dirty="0" smtClean="0"/>
              <a:t>“Water-Tight, Textured, Displaced Subdivision Surface Tessellation Using Direct3D11”</a:t>
            </a:r>
            <a:br>
              <a:rPr lang="en-US" sz="2400" dirty="0" smtClean="0"/>
            </a:br>
            <a:r>
              <a:rPr lang="en-US" sz="2400" dirty="0" smtClean="0"/>
              <a:t>-nVidia</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82588" y="1414464"/>
            <a:ext cx="8380412" cy="5615383"/>
          </a:xfrm>
        </p:spPr>
        <p:txBody>
          <a:bodyPr/>
          <a:lstStyle/>
          <a:p>
            <a:r>
              <a:rPr lang="en-US" sz="3200" dirty="0" smtClean="0"/>
              <a:t>Overview</a:t>
            </a:r>
          </a:p>
          <a:p>
            <a:r>
              <a:rPr lang="en-US" sz="3200" dirty="0" smtClean="0"/>
              <a:t>Drilldown</a:t>
            </a:r>
          </a:p>
          <a:p>
            <a:pPr marL="744538" lvl="1" indent="-357188"/>
            <a:r>
              <a:rPr lang="en-US" sz="2800" dirty="0" smtClean="0"/>
              <a:t>Tessellation</a:t>
            </a:r>
          </a:p>
          <a:p>
            <a:pPr marL="744538" lvl="1" indent="-357188"/>
            <a:r>
              <a:rPr lang="en-US" sz="2800" dirty="0" smtClean="0"/>
              <a:t>Compute </a:t>
            </a:r>
            <a:r>
              <a:rPr lang="en-US" sz="2800" dirty="0" err="1" smtClean="0"/>
              <a:t>Shader</a:t>
            </a:r>
            <a:endParaRPr lang="en-US" sz="2800" dirty="0" smtClean="0"/>
          </a:p>
          <a:p>
            <a:pPr marL="744538" lvl="1" indent="-357188"/>
            <a:r>
              <a:rPr lang="en-US" sz="2800" dirty="0" smtClean="0"/>
              <a:t>Multithreading</a:t>
            </a:r>
          </a:p>
          <a:p>
            <a:pPr marL="744538" lvl="1" indent="-357188"/>
            <a:r>
              <a:rPr lang="en-US" sz="2800" dirty="0" smtClean="0"/>
              <a:t>Dynamic </a:t>
            </a:r>
            <a:r>
              <a:rPr lang="en-US" sz="2800" dirty="0" err="1" smtClean="0"/>
              <a:t>Shader</a:t>
            </a:r>
            <a:r>
              <a:rPr lang="en-US" sz="2800" dirty="0" smtClean="0"/>
              <a:t> Linkage</a:t>
            </a:r>
          </a:p>
          <a:p>
            <a:pPr marL="744538" lvl="1" indent="-357188"/>
            <a:r>
              <a:rPr lang="en-US" sz="2800" dirty="0" smtClean="0"/>
              <a:t>Improved Texture Compression</a:t>
            </a:r>
          </a:p>
          <a:p>
            <a:pPr marL="744538" lvl="1" indent="-357188"/>
            <a:r>
              <a:rPr lang="en-US" sz="2800" dirty="0" smtClean="0"/>
              <a:t>Quick Glance at Other Features</a:t>
            </a:r>
          </a:p>
          <a:p>
            <a:r>
              <a:rPr lang="en-US" sz="3200" dirty="0" smtClean="0"/>
              <a:t>Summary</a:t>
            </a:r>
          </a:p>
          <a:p>
            <a:endParaRPr lang="en-US" sz="3200" dirty="0"/>
          </a:p>
        </p:txBody>
      </p:sp>
      <p:sp>
        <p:nvSpPr>
          <p:cNvPr id="4" name="Right Arrow 3"/>
          <p:cNvSpPr/>
          <p:nvPr/>
        </p:nvSpPr>
        <p:spPr>
          <a:xfrm>
            <a:off x="387350" y="2994585"/>
            <a:ext cx="6096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pPr>
              <a:defRPr/>
            </a:pPr>
            <a:r>
              <a:rPr lang="en-US" sz="4000" dirty="0" smtClean="0"/>
              <a:t>GPGPU Equals Data Parallel Computing</a:t>
            </a:r>
            <a:endParaRPr lang="en-US" sz="4000" dirty="0"/>
          </a:p>
        </p:txBody>
      </p:sp>
      <p:sp>
        <p:nvSpPr>
          <p:cNvPr id="3" name="Content Placeholder 2"/>
          <p:cNvSpPr>
            <a:spLocks noGrp="1"/>
          </p:cNvSpPr>
          <p:nvPr>
            <p:ph idx="1"/>
          </p:nvPr>
        </p:nvSpPr>
        <p:spPr>
          <a:xfrm>
            <a:off x="382588" y="1414464"/>
            <a:ext cx="8380412" cy="4258089"/>
          </a:xfrm>
          <a:prstGeom prst="rect">
            <a:avLst/>
          </a:prstGeom>
        </p:spPr>
        <p:txBody>
          <a:bodyPr/>
          <a:lstStyle/>
          <a:p>
            <a:pPr marL="457200" indent="-457200">
              <a:defRPr/>
            </a:pPr>
            <a:r>
              <a:rPr lang="en-US" sz="3200" dirty="0" smtClean="0"/>
              <a:t>GPU performance continues to grow</a:t>
            </a:r>
          </a:p>
          <a:p>
            <a:pPr marL="457200" indent="-457200">
              <a:defRPr/>
            </a:pPr>
            <a:r>
              <a:rPr lang="en-US" sz="3200" dirty="0" smtClean="0"/>
              <a:t>Data Parallel programming model lets many applications scale to massive parallelism without tricky code changes</a:t>
            </a:r>
          </a:p>
          <a:p>
            <a:pPr marL="457200" indent="-457200">
              <a:defRPr/>
            </a:pPr>
            <a:r>
              <a:rPr lang="en-US" sz="3200" dirty="0" smtClean="0"/>
              <a:t>Direct3D is the API for talking to GPU</a:t>
            </a:r>
          </a:p>
          <a:p>
            <a:pPr marL="457200" indent="-457200">
              <a:defRPr/>
            </a:pPr>
            <a:r>
              <a:rPr lang="en-US" sz="3200" dirty="0" smtClean="0"/>
              <a:t>Some algorithms are difficult to support</a:t>
            </a:r>
          </a:p>
          <a:p>
            <a:pPr marL="457200" indent="-457200">
              <a:defRPr/>
            </a:pPr>
            <a:r>
              <a:rPr lang="en-US" sz="3200" dirty="0" smtClean="0"/>
              <a:t>How can we expand Direct3D to enable more algorithms to run?</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Compute </a:t>
            </a:r>
            <a:r>
              <a:rPr lang="en-US" dirty="0" err="1" smtClean="0"/>
              <a:t>Shader</a:t>
            </a:r>
            <a:endParaRPr lang="en-US" dirty="0"/>
          </a:p>
        </p:txBody>
      </p:sp>
      <p:sp>
        <p:nvSpPr>
          <p:cNvPr id="8195" name="Content Placeholder 2"/>
          <p:cNvSpPr>
            <a:spLocks noGrp="1"/>
          </p:cNvSpPr>
          <p:nvPr>
            <p:ph idx="1"/>
          </p:nvPr>
        </p:nvSpPr>
        <p:spPr>
          <a:xfrm>
            <a:off x="382588" y="1414464"/>
            <a:ext cx="8380412" cy="4380173"/>
          </a:xfrm>
        </p:spPr>
        <p:txBody>
          <a:bodyPr/>
          <a:lstStyle/>
          <a:p>
            <a:r>
              <a:rPr lang="en-US" sz="2800" dirty="0" smtClean="0"/>
              <a:t>A new processing model for GPUs</a:t>
            </a:r>
          </a:p>
          <a:p>
            <a:pPr marL="798513" lvl="1" indent="-395288"/>
            <a:r>
              <a:rPr lang="en-US" sz="2400" dirty="0" smtClean="0"/>
              <a:t>Data–parallel programming for mass markets</a:t>
            </a:r>
          </a:p>
          <a:p>
            <a:r>
              <a:rPr lang="en-US" sz="2800" dirty="0" smtClean="0"/>
              <a:t>Supports more general constructs</a:t>
            </a:r>
          </a:p>
          <a:p>
            <a:pPr marL="798513" lvl="1" indent="-395288"/>
            <a:r>
              <a:rPr lang="en-US" sz="2400" dirty="0" smtClean="0"/>
              <a:t>Cross-thread data sharing</a:t>
            </a:r>
          </a:p>
          <a:p>
            <a:pPr marL="798513" lvl="1" indent="-395288"/>
            <a:r>
              <a:rPr lang="en-US" sz="2400" dirty="0" smtClean="0"/>
              <a:t>Un-ordered access I/O operations</a:t>
            </a:r>
          </a:p>
          <a:p>
            <a:r>
              <a:rPr lang="en-US" sz="2800" dirty="0" smtClean="0"/>
              <a:t>Enables more general data structures	</a:t>
            </a:r>
          </a:p>
          <a:p>
            <a:pPr marL="798513" lvl="1" indent="-395288"/>
            <a:r>
              <a:rPr lang="en-US" sz="2400" dirty="0" smtClean="0"/>
              <a:t>Irregular arrays, trees, etc.</a:t>
            </a:r>
          </a:p>
          <a:p>
            <a:r>
              <a:rPr lang="en-US" sz="2800" dirty="0" smtClean="0"/>
              <a:t>Enables more general algorithms</a:t>
            </a:r>
          </a:p>
          <a:p>
            <a:pPr marL="798513" lvl="1" indent="-395288"/>
            <a:r>
              <a:rPr lang="en-US" sz="2400" dirty="0" smtClean="0"/>
              <a:t>Far beyond shading</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GRA-T516 Session Description</a:t>
            </a:r>
            <a:endParaRPr lang="en-US" dirty="0"/>
          </a:p>
        </p:txBody>
      </p:sp>
      <p:sp>
        <p:nvSpPr>
          <p:cNvPr id="3" name="Content Placeholder 2"/>
          <p:cNvSpPr>
            <a:spLocks noGrp="1"/>
          </p:cNvSpPr>
          <p:nvPr>
            <p:ph idx="1"/>
          </p:nvPr>
        </p:nvSpPr>
        <p:spPr>
          <a:xfrm>
            <a:off x="382588" y="1414464"/>
            <a:ext cx="8380412" cy="4099584"/>
          </a:xfrm>
        </p:spPr>
        <p:txBody>
          <a:bodyPr/>
          <a:lstStyle/>
          <a:p>
            <a:pPr marL="403225" indent="-403225">
              <a:lnSpc>
                <a:spcPct val="100000"/>
              </a:lnSpc>
            </a:pPr>
            <a:r>
              <a:rPr lang="en-US" sz="2800" dirty="0" smtClean="0"/>
              <a:t>In this session you will learn how Direct3D11 extends and enhances Direct3D10 with new hardware features and API calls. We’ll discuss </a:t>
            </a:r>
            <a:br>
              <a:rPr lang="en-US" sz="2800" dirty="0" smtClean="0"/>
            </a:br>
            <a:r>
              <a:rPr lang="en-US" sz="2800" dirty="0" smtClean="0"/>
              <a:t>the features in Direct3D11 that enable you to create content that scales from small screens </a:t>
            </a:r>
            <a:br>
              <a:rPr lang="en-US" sz="2800" dirty="0" smtClean="0"/>
            </a:br>
            <a:r>
              <a:rPr lang="en-US" sz="2800" dirty="0" smtClean="0"/>
              <a:t>to high res displays and across different CPU </a:t>
            </a:r>
            <a:br>
              <a:rPr lang="en-US" sz="2800" dirty="0" smtClean="0"/>
            </a:br>
            <a:r>
              <a:rPr lang="en-US" sz="2800" dirty="0" smtClean="0"/>
              <a:t>and GPU configurations</a:t>
            </a:r>
          </a:p>
          <a:p>
            <a:pPr marL="403225" indent="-403225"/>
            <a:endParaRPr lang="en-US" sz="2800" dirty="0" smtClean="0"/>
          </a:p>
          <a:p>
            <a:pPr marL="403225" indent="-403225"/>
            <a:r>
              <a:rPr lang="en-US" sz="2800" dirty="0" smtClean="0"/>
              <a:t>Nov 5th 2008  2-3pm</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Optimized For Client Scenarios</a:t>
            </a:r>
            <a:endParaRPr lang="en-US" dirty="0"/>
          </a:p>
        </p:txBody>
      </p:sp>
      <p:sp>
        <p:nvSpPr>
          <p:cNvPr id="9219" name="Content Placeholder 2"/>
          <p:cNvSpPr>
            <a:spLocks noGrp="1"/>
          </p:cNvSpPr>
          <p:nvPr>
            <p:ph idx="1"/>
          </p:nvPr>
        </p:nvSpPr>
        <p:spPr>
          <a:xfrm>
            <a:off x="382588" y="1414464"/>
            <a:ext cx="8380412" cy="4534062"/>
          </a:xfrm>
        </p:spPr>
        <p:txBody>
          <a:bodyPr/>
          <a:lstStyle/>
          <a:p>
            <a:r>
              <a:rPr lang="en-US" sz="2400" dirty="0" smtClean="0"/>
              <a:t>More general programming features</a:t>
            </a:r>
          </a:p>
          <a:p>
            <a:pPr marL="744538" lvl="1" indent="-357188"/>
            <a:r>
              <a:rPr lang="en-US" sz="2000" dirty="0" smtClean="0"/>
              <a:t>Random-access I/O, cross-thread comm.</a:t>
            </a:r>
          </a:p>
          <a:p>
            <a:r>
              <a:rPr lang="en-US" sz="2400" dirty="0" smtClean="0"/>
              <a:t>Simpler setup syntax than graphics API</a:t>
            </a:r>
          </a:p>
          <a:p>
            <a:pPr marL="744538" lvl="1" indent="-357188"/>
            <a:r>
              <a:rPr lang="en-US" sz="2000" dirty="0" smtClean="0"/>
              <a:t>Balance between power and simplicity</a:t>
            </a:r>
          </a:p>
          <a:p>
            <a:r>
              <a:rPr lang="en-US" sz="2400" dirty="0" smtClean="0"/>
              <a:t>Better integration with media data types</a:t>
            </a:r>
          </a:p>
          <a:p>
            <a:pPr marL="744538" lvl="1" indent="-357188"/>
            <a:r>
              <a:rPr lang="en-US" sz="2000" dirty="0" smtClean="0"/>
              <a:t>Pixels, samples, text, </a:t>
            </a:r>
            <a:r>
              <a:rPr lang="en-US" sz="2000" dirty="0" err="1" smtClean="0"/>
              <a:t>vs</a:t>
            </a:r>
            <a:r>
              <a:rPr lang="en-US" sz="2000" dirty="0" smtClean="0"/>
              <a:t> only floats</a:t>
            </a:r>
          </a:p>
          <a:p>
            <a:r>
              <a:rPr lang="en-US" sz="2400" dirty="0" smtClean="0"/>
              <a:t>Consistent implementations</a:t>
            </a:r>
          </a:p>
          <a:p>
            <a:pPr marL="744538" lvl="1" indent="-357188"/>
            <a:r>
              <a:rPr lang="en-US" sz="2000" dirty="0" smtClean="0"/>
              <a:t>Across vendors and across generations</a:t>
            </a:r>
          </a:p>
          <a:p>
            <a:r>
              <a:rPr lang="en-US" sz="2400" dirty="0" smtClean="0"/>
              <a:t>Real-time rendering of results</a:t>
            </a:r>
          </a:p>
          <a:p>
            <a:pPr marL="744538" lvl="1" indent="-357188"/>
            <a:r>
              <a:rPr lang="en-US" sz="2000" dirty="0" smtClean="0"/>
              <a:t>Very efficient </a:t>
            </a:r>
            <a:r>
              <a:rPr lang="en-US" sz="2000" dirty="0" err="1" smtClean="0"/>
              <a:t>interop</a:t>
            </a:r>
            <a:r>
              <a:rPr lang="en-US" sz="2000" dirty="0" smtClean="0"/>
              <a:t> with Direct3D</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Integration With Direct3D</a:t>
            </a:r>
            <a:endParaRPr lang="en-US" dirty="0"/>
          </a:p>
        </p:txBody>
      </p:sp>
      <p:sp>
        <p:nvSpPr>
          <p:cNvPr id="3" name="Content Placeholder 2"/>
          <p:cNvSpPr>
            <a:spLocks noGrp="1"/>
          </p:cNvSpPr>
          <p:nvPr>
            <p:ph idx="1"/>
          </p:nvPr>
        </p:nvSpPr>
        <p:spPr>
          <a:xfrm>
            <a:off x="382588" y="1414464"/>
            <a:ext cx="8380412" cy="3821046"/>
          </a:xfrm>
        </p:spPr>
        <p:txBody>
          <a:bodyPr/>
          <a:lstStyle/>
          <a:p>
            <a:r>
              <a:rPr lang="en-US" sz="2800" dirty="0" smtClean="0"/>
              <a:t>Fully supports all Direct3D resources</a:t>
            </a:r>
          </a:p>
          <a:p>
            <a:pPr marL="798513" lvl="1" indent="-411163"/>
            <a:r>
              <a:rPr lang="en-US" sz="2400" dirty="0" smtClean="0"/>
              <a:t>Both texture sampling and random i/o</a:t>
            </a:r>
          </a:p>
          <a:p>
            <a:r>
              <a:rPr lang="en-US" sz="2800" dirty="0" smtClean="0"/>
              <a:t>Efficient compute&lt;-&gt;render transitions</a:t>
            </a:r>
          </a:p>
          <a:p>
            <a:r>
              <a:rPr lang="en-US" sz="2800" dirty="0" smtClean="0"/>
              <a:t>Evolution of DirectX HLSL</a:t>
            </a:r>
          </a:p>
          <a:p>
            <a:r>
              <a:rPr lang="en-US" sz="2800" dirty="0" smtClean="0"/>
              <a:t>Graphics pipeline updated to emit general data structures…</a:t>
            </a:r>
          </a:p>
          <a:p>
            <a:pPr marL="798513" lvl="1" indent="-411163"/>
            <a:r>
              <a:rPr lang="en-US" sz="2400" dirty="0" smtClean="0"/>
              <a:t>…which can then be manipulated by compute </a:t>
            </a:r>
            <a:r>
              <a:rPr lang="en-US" sz="2400" dirty="0" err="1" smtClean="0"/>
              <a:t>shader</a:t>
            </a:r>
            <a:r>
              <a:rPr lang="en-US" sz="2400" dirty="0" smtClean="0"/>
              <a:t>…</a:t>
            </a:r>
          </a:p>
          <a:p>
            <a:pPr marL="798513" lvl="1" indent="-411163"/>
            <a:r>
              <a:rPr lang="en-US" sz="2400" dirty="0" smtClean="0"/>
              <a:t>And then rendered by Direct3D again</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Example Scenario</a:t>
            </a:r>
            <a:endParaRPr lang="en-US" sz="4400" dirty="0"/>
          </a:p>
        </p:txBody>
      </p:sp>
      <p:sp>
        <p:nvSpPr>
          <p:cNvPr id="29" name="Content Placeholder 2"/>
          <p:cNvSpPr>
            <a:spLocks noGrp="1"/>
          </p:cNvSpPr>
          <p:nvPr>
            <p:ph idx="4294967295"/>
          </p:nvPr>
        </p:nvSpPr>
        <p:spPr>
          <a:xfrm>
            <a:off x="4292133" y="1420813"/>
            <a:ext cx="4469280" cy="2400657"/>
          </a:xfrm>
          <a:prstGeom prst="rect">
            <a:avLst/>
          </a:prstGeom>
        </p:spPr>
        <p:txBody>
          <a:bodyPr/>
          <a:lstStyle/>
          <a:p>
            <a:r>
              <a:rPr lang="en-US" sz="2800" dirty="0" smtClean="0"/>
              <a:t>Render scene</a:t>
            </a:r>
          </a:p>
          <a:p>
            <a:r>
              <a:rPr lang="en-US" sz="2800" dirty="0" smtClean="0"/>
              <a:t>Write out scene image</a:t>
            </a:r>
          </a:p>
          <a:p>
            <a:r>
              <a:rPr lang="en-US" sz="2800" dirty="0" smtClean="0"/>
              <a:t>Use Compute for image post-processing</a:t>
            </a:r>
          </a:p>
          <a:p>
            <a:r>
              <a:rPr lang="en-US" sz="2800" dirty="0" smtClean="0"/>
              <a:t>Output final image</a:t>
            </a:r>
            <a:endParaRPr lang="en-US" sz="2800" dirty="0"/>
          </a:p>
        </p:txBody>
      </p:sp>
      <p:sp>
        <p:nvSpPr>
          <p:cNvPr id="16" name="Rectangle 15"/>
          <p:cNvSpPr/>
          <p:nvPr/>
        </p:nvSpPr>
        <p:spPr>
          <a:xfrm>
            <a:off x="376510" y="1416435"/>
            <a:ext cx="1752600" cy="3810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Input Assembler</a:t>
            </a:r>
            <a:endParaRPr kumimoji="0" lang="en-US" sz="1400" b="0" i="0" u="none" strike="noStrike" kern="1200" cap="none" spc="0" normalizeH="0" baseline="0" noProof="0" dirty="0">
              <a:ln>
                <a:noFill/>
              </a:ln>
              <a:solidFill>
                <a:prstClr val="white"/>
              </a:solidFill>
              <a:effectLst/>
              <a:uLnTx/>
              <a:uFillTx/>
              <a:latin typeface="Trebuchet MS" pitchFamily="34" charset="0"/>
            </a:endParaRPr>
          </a:p>
        </p:txBody>
      </p:sp>
      <p:sp>
        <p:nvSpPr>
          <p:cNvPr id="17" name="Rounded Rectangle 16"/>
          <p:cNvSpPr/>
          <p:nvPr/>
        </p:nvSpPr>
        <p:spPr>
          <a:xfrm>
            <a:off x="376510" y="1930785"/>
            <a:ext cx="17526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Vertex Shader</a:t>
            </a:r>
            <a:endParaRPr kumimoji="0" lang="en-US" sz="1400" b="0" i="0" u="none" strike="noStrike" kern="1200" cap="none" spc="0" normalizeH="0" baseline="0" noProof="0" dirty="0">
              <a:ln>
                <a:noFill/>
              </a:ln>
              <a:solidFill>
                <a:prstClr val="white"/>
              </a:solidFill>
              <a:effectLst/>
              <a:uLnTx/>
              <a:uFillTx/>
              <a:latin typeface="Trebuchet MS" pitchFamily="34" charset="0"/>
            </a:endParaRPr>
          </a:p>
        </p:txBody>
      </p:sp>
      <p:sp>
        <p:nvSpPr>
          <p:cNvPr id="18" name="Rounded Rectangle 17"/>
          <p:cNvSpPr/>
          <p:nvPr/>
        </p:nvSpPr>
        <p:spPr>
          <a:xfrm>
            <a:off x="376510" y="5327285"/>
            <a:ext cx="17526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Pixel Shader</a:t>
            </a:r>
            <a:endParaRPr kumimoji="0" lang="en-US" sz="1400" b="0" i="0" u="none" strike="noStrike" kern="1200" cap="none" spc="0" normalizeH="0" baseline="0" noProof="0" dirty="0">
              <a:ln>
                <a:noFill/>
              </a:ln>
              <a:solidFill>
                <a:prstClr val="white"/>
              </a:solidFill>
              <a:effectLst/>
              <a:uLnTx/>
              <a:uFillTx/>
              <a:latin typeface="Trebuchet MS" pitchFamily="34" charset="0"/>
            </a:endParaRPr>
          </a:p>
        </p:txBody>
      </p:sp>
      <p:sp>
        <p:nvSpPr>
          <p:cNvPr id="19" name="Rounded Rectangle 18"/>
          <p:cNvSpPr/>
          <p:nvPr/>
        </p:nvSpPr>
        <p:spPr>
          <a:xfrm>
            <a:off x="376510" y="2445135"/>
            <a:ext cx="1752600" cy="5334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Trebuchet MS" pitchFamily="34" charset="0"/>
              </a:rPr>
              <a:t>Hull</a:t>
            </a:r>
            <a:r>
              <a:rPr kumimoji="0" lang="en-US" sz="1400" b="0" i="0" u="none" strike="noStrike" kern="1200" cap="none" spc="0" normalizeH="0" baseline="0" noProof="0" dirty="0" smtClean="0">
                <a:ln>
                  <a:noFill/>
                </a:ln>
                <a:solidFill>
                  <a:prstClr val="white"/>
                </a:solidFill>
                <a:effectLst/>
                <a:uLnTx/>
                <a:uFillTx/>
                <a:latin typeface="Trebuchet MS" pitchFamily="34" charset="0"/>
              </a:rPr>
              <a:t> </a:t>
            </a:r>
            <a:r>
              <a:rPr kumimoji="0" lang="en-US" sz="1400" b="1" i="0" u="none" strike="noStrike" kern="1200" cap="none" spc="0" normalizeH="0" baseline="0" noProof="0" dirty="0" smtClean="0">
                <a:ln>
                  <a:noFill/>
                </a:ln>
                <a:solidFill>
                  <a:prstClr val="white"/>
                </a:solidFill>
                <a:effectLst/>
                <a:uLnTx/>
                <a:uFillTx/>
                <a:latin typeface="Trebuchet MS" pitchFamily="34" charset="0"/>
              </a:rPr>
              <a:t>Shader</a:t>
            </a:r>
            <a:endParaRPr kumimoji="0" lang="en-US" sz="1400" b="1" i="0" u="none" strike="noStrike" kern="1200" cap="none" spc="0" normalizeH="0" baseline="0" noProof="0" dirty="0">
              <a:ln>
                <a:noFill/>
              </a:ln>
              <a:solidFill>
                <a:prstClr val="white"/>
              </a:solidFill>
              <a:effectLst/>
              <a:uLnTx/>
              <a:uFillTx/>
              <a:latin typeface="Trebuchet MS" pitchFamily="34" charset="0"/>
            </a:endParaRPr>
          </a:p>
        </p:txBody>
      </p:sp>
      <p:sp>
        <p:nvSpPr>
          <p:cNvPr id="20" name="Rectangle 19"/>
          <p:cNvSpPr/>
          <p:nvPr/>
        </p:nvSpPr>
        <p:spPr>
          <a:xfrm>
            <a:off x="376510" y="4807335"/>
            <a:ext cx="1752600" cy="3810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Rasterizer</a:t>
            </a:r>
          </a:p>
        </p:txBody>
      </p:sp>
      <p:sp>
        <p:nvSpPr>
          <p:cNvPr id="21" name="Rectangle 20"/>
          <p:cNvSpPr/>
          <p:nvPr/>
        </p:nvSpPr>
        <p:spPr>
          <a:xfrm>
            <a:off x="376510" y="5836035"/>
            <a:ext cx="1752600" cy="3810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Output Merger</a:t>
            </a:r>
          </a:p>
        </p:txBody>
      </p:sp>
      <p:sp>
        <p:nvSpPr>
          <p:cNvPr id="22" name="Rectangle 21"/>
          <p:cNvSpPr/>
          <p:nvPr/>
        </p:nvSpPr>
        <p:spPr>
          <a:xfrm>
            <a:off x="376510" y="3111885"/>
            <a:ext cx="1752600" cy="381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Trebuchet MS" pitchFamily="34" charset="0"/>
              </a:rPr>
              <a:t>Tessellator</a:t>
            </a:r>
          </a:p>
        </p:txBody>
      </p:sp>
      <p:sp>
        <p:nvSpPr>
          <p:cNvPr id="23" name="Content Placeholder 22"/>
          <p:cNvSpPr txBox="1">
            <a:spLocks/>
          </p:cNvSpPr>
          <p:nvPr/>
        </p:nvSpPr>
        <p:spPr>
          <a:xfrm>
            <a:off x="376510" y="3626235"/>
            <a:ext cx="1752600" cy="533400"/>
          </a:xfrm>
          <a:prstGeom prst="round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sysClr val="window" lastClr="FFFFFF"/>
                </a:solidFill>
                <a:effectLst/>
                <a:uLnTx/>
                <a:uFillTx/>
                <a:latin typeface="Trebuchet MS" pitchFamily="34" charset="0"/>
              </a:rPr>
              <a:t>Domain </a:t>
            </a:r>
            <a:r>
              <a:rPr kumimoji="0" lang="en-US" sz="1400" b="1" i="0" u="none" strike="noStrike" kern="1200" cap="none" spc="0" normalizeH="0" baseline="0" noProof="0" dirty="0" err="1" smtClean="0">
                <a:ln>
                  <a:noFill/>
                </a:ln>
                <a:solidFill>
                  <a:sysClr val="window" lastClr="FFFFFF"/>
                </a:solidFill>
                <a:effectLst/>
                <a:uLnTx/>
                <a:uFillTx/>
                <a:latin typeface="Trebuchet MS" pitchFamily="34" charset="0"/>
              </a:rPr>
              <a:t>Shader</a:t>
            </a:r>
            <a:endParaRPr kumimoji="0" lang="en-US" sz="1400" b="1" i="0" u="none" strike="noStrike" kern="1200" cap="none" spc="0" normalizeH="0" baseline="0" noProof="0" dirty="0">
              <a:ln>
                <a:noFill/>
              </a:ln>
              <a:solidFill>
                <a:sysClr val="window" lastClr="FFFFFF"/>
              </a:solidFill>
              <a:effectLst/>
              <a:uLnTx/>
              <a:uFillTx/>
              <a:latin typeface="Trebuchet MS" pitchFamily="34" charset="0"/>
            </a:endParaRPr>
          </a:p>
        </p:txBody>
      </p:sp>
      <p:sp>
        <p:nvSpPr>
          <p:cNvPr id="24" name="Rounded Rectangle 23"/>
          <p:cNvSpPr/>
          <p:nvPr/>
        </p:nvSpPr>
        <p:spPr>
          <a:xfrm>
            <a:off x="376510" y="4292985"/>
            <a:ext cx="17526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Geometry Shader</a:t>
            </a:r>
            <a:endParaRPr kumimoji="0" lang="en-US" sz="1400" b="0" i="0" u="none" strike="noStrike" kern="1200" cap="none" spc="0" normalizeH="0" baseline="0" noProof="0" dirty="0">
              <a:ln>
                <a:noFill/>
              </a:ln>
              <a:solidFill>
                <a:prstClr val="white"/>
              </a:solidFill>
              <a:effectLst/>
              <a:uLnTx/>
              <a:uFillTx/>
              <a:latin typeface="Trebuchet MS" pitchFamily="34" charset="0"/>
            </a:endParaRPr>
          </a:p>
        </p:txBody>
      </p:sp>
      <p:sp>
        <p:nvSpPr>
          <p:cNvPr id="25" name="Right Arrow 24"/>
          <p:cNvSpPr/>
          <p:nvPr/>
        </p:nvSpPr>
        <p:spPr>
          <a:xfrm>
            <a:off x="2250135" y="4150665"/>
            <a:ext cx="1600200" cy="685800"/>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Trebuchet MS" pitchFamily="34" charset="0"/>
              </a:rPr>
              <a:t>Stream Output</a:t>
            </a:r>
            <a:endParaRPr kumimoji="0" lang="en-US" sz="1400" b="0" i="0" u="none" strike="noStrike" kern="1200" cap="none" spc="0" normalizeH="0" baseline="0" noProof="0" dirty="0">
              <a:ln>
                <a:noFill/>
              </a:ln>
              <a:solidFill>
                <a:prstClr val="white"/>
              </a:solidFill>
              <a:effectLst/>
              <a:uLnTx/>
              <a:uFillTx/>
              <a:latin typeface="Trebuchet MS" pitchFamily="34" charset="0"/>
            </a:endParaRPr>
          </a:p>
        </p:txBody>
      </p:sp>
      <p:sp>
        <p:nvSpPr>
          <p:cNvPr id="28" name="Rounded Rectangle 27"/>
          <p:cNvSpPr/>
          <p:nvPr/>
        </p:nvSpPr>
        <p:spPr>
          <a:xfrm>
            <a:off x="6961095" y="5060585"/>
            <a:ext cx="1752600" cy="9144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white"/>
                </a:solidFill>
                <a:effectLst/>
                <a:uLnTx/>
                <a:uFillTx/>
                <a:latin typeface="Trebuchet MS" pitchFamily="34" charset="0"/>
              </a:rPr>
              <a:t>Compute </a:t>
            </a:r>
            <a:r>
              <a:rPr kumimoji="0" lang="en-US" sz="1600" b="1" i="0" u="none" strike="noStrike" kern="1200" cap="none" spc="0" normalizeH="0" baseline="0" noProof="0" dirty="0" err="1" smtClean="0">
                <a:ln>
                  <a:noFill/>
                </a:ln>
                <a:solidFill>
                  <a:prstClr val="white"/>
                </a:solidFill>
                <a:effectLst/>
                <a:uLnTx/>
                <a:uFillTx/>
                <a:latin typeface="Trebuchet MS" pitchFamily="34" charset="0"/>
              </a:rPr>
              <a:t>Shader</a:t>
            </a:r>
            <a:endParaRPr kumimoji="0" lang="en-US" sz="1600" b="1" i="0" u="none" strike="noStrike" kern="1200" cap="none" spc="0" normalizeH="0" baseline="0" noProof="0" dirty="0">
              <a:ln>
                <a:noFill/>
              </a:ln>
              <a:solidFill>
                <a:prstClr val="white"/>
              </a:solidFill>
              <a:effectLst/>
              <a:uLnTx/>
              <a:uFillTx/>
              <a:latin typeface="Trebuchet MS" pitchFamily="34" charset="0"/>
            </a:endParaRPr>
          </a:p>
        </p:txBody>
      </p:sp>
      <p:sp>
        <p:nvSpPr>
          <p:cNvPr id="31" name="Flowchart: Magnetic Disk 30"/>
          <p:cNvSpPr/>
          <p:nvPr/>
        </p:nvSpPr>
        <p:spPr bwMode="auto">
          <a:xfrm>
            <a:off x="3648630" y="5060585"/>
            <a:ext cx="1676400" cy="914400"/>
          </a:xfrm>
          <a:prstGeom prst="flowChartMagneticDisk">
            <a:avLst/>
          </a:prstGeom>
          <a:solidFill>
            <a:srgbClr val="FF9900"/>
          </a:solidFill>
          <a:ln w="12700" cap="flat" cmpd="sng" algn="ctr">
            <a:solidFill>
              <a:schemeClr val="tx2">
                <a:lumMod val="75000"/>
              </a:schemeClr>
            </a:solidFill>
            <a:prstDash val="solid"/>
            <a:round/>
            <a:headEnd type="none" w="med" len="med"/>
            <a:tailEnd type="none" w="med" len="med"/>
          </a:ln>
          <a:effectLst/>
          <a:scene3d>
            <a:camera prst="orthographicFront"/>
            <a:lightRig rig="threePt" dir="t"/>
          </a:scene3d>
          <a:sp3d>
            <a:bevelT/>
          </a:sp3d>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Trebuchet MS" pitchFamily="34" charset="0"/>
              </a:rPr>
              <a:t>Data Structure</a:t>
            </a:r>
          </a:p>
        </p:txBody>
      </p:sp>
      <p:sp>
        <p:nvSpPr>
          <p:cNvPr id="32" name="Right Arrow 31"/>
          <p:cNvSpPr/>
          <p:nvPr/>
        </p:nvSpPr>
        <p:spPr>
          <a:xfrm>
            <a:off x="2250135" y="5174885"/>
            <a:ext cx="1219200" cy="685800"/>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Trebuchet MS" pitchFamily="34" charset="0"/>
            </a:endParaRPr>
          </a:p>
        </p:txBody>
      </p:sp>
      <p:sp>
        <p:nvSpPr>
          <p:cNvPr id="33" name="Right Arrow 32"/>
          <p:cNvSpPr/>
          <p:nvPr/>
        </p:nvSpPr>
        <p:spPr>
          <a:xfrm>
            <a:off x="5531220" y="5174885"/>
            <a:ext cx="1219200" cy="685800"/>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fade">
                                      <p:cBhvr>
                                        <p:cTn id="13" dur="500"/>
                                        <p:tgtEl>
                                          <p:spTgt spid="2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Effect transition="in" filter="fade">
                                      <p:cBhvr>
                                        <p:cTn id="24" dur="500"/>
                                        <p:tgtEl>
                                          <p:spTgt spid="2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
                                            <p:txEl>
                                              <p:pRg st="3" end="3"/>
                                            </p:txEl>
                                          </p:spTgt>
                                        </p:tgtEl>
                                        <p:attrNameLst>
                                          <p:attrName>style.visibility</p:attrName>
                                        </p:attrNameLst>
                                      </p:cBhvr>
                                      <p:to>
                                        <p:strVal val="visible"/>
                                      </p:to>
                                    </p:set>
                                    <p:animEffect transition="in" filter="fade">
                                      <p:cBhvr>
                                        <p:cTn id="29"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2" grpId="0" animBg="1"/>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Applications</a:t>
            </a:r>
            <a:endParaRPr lang="en-US" dirty="0"/>
          </a:p>
        </p:txBody>
      </p:sp>
      <p:sp>
        <p:nvSpPr>
          <p:cNvPr id="3" name="Content Placeholder 2"/>
          <p:cNvSpPr>
            <a:spLocks noGrp="1"/>
          </p:cNvSpPr>
          <p:nvPr>
            <p:ph idx="1"/>
          </p:nvPr>
        </p:nvSpPr>
        <p:spPr>
          <a:xfrm>
            <a:off x="382588" y="1414464"/>
            <a:ext cx="8380412" cy="5395323"/>
          </a:xfrm>
        </p:spPr>
        <p:txBody>
          <a:bodyPr/>
          <a:lstStyle/>
          <a:p>
            <a:r>
              <a:rPr lang="en-US" sz="2800" dirty="0" smtClean="0"/>
              <a:t>Image/Post processing</a:t>
            </a:r>
          </a:p>
          <a:p>
            <a:pPr marL="798513" lvl="1" indent="-411163"/>
            <a:r>
              <a:rPr lang="en-US" sz="2400" dirty="0" smtClean="0"/>
              <a:t>Histogram, FFT, convolution</a:t>
            </a:r>
          </a:p>
          <a:p>
            <a:r>
              <a:rPr lang="en-US" sz="2800" dirty="0" smtClean="0"/>
              <a:t>Video processing</a:t>
            </a:r>
          </a:p>
          <a:p>
            <a:pPr marL="798513" lvl="1" indent="-411163"/>
            <a:r>
              <a:rPr lang="en-US" sz="2400" dirty="0" err="1" smtClean="0"/>
              <a:t>Transcode</a:t>
            </a:r>
            <a:r>
              <a:rPr lang="en-US" sz="2400" dirty="0" smtClean="0"/>
              <a:t>, noise removal, etc.</a:t>
            </a:r>
          </a:p>
          <a:p>
            <a:r>
              <a:rPr lang="en-US" sz="2800" dirty="0" smtClean="0"/>
              <a:t>Games</a:t>
            </a:r>
          </a:p>
          <a:p>
            <a:pPr marL="798513" lvl="1" indent="-411163"/>
            <a:r>
              <a:rPr lang="en-US" sz="2400" dirty="0" smtClean="0"/>
              <a:t>Advanced rendering techniques</a:t>
            </a:r>
          </a:p>
          <a:p>
            <a:pPr marL="1147763" lvl="2" indent="-349250"/>
            <a:r>
              <a:rPr lang="en-US" sz="2000" dirty="0" smtClean="0"/>
              <a:t>Ray-tracing, </a:t>
            </a:r>
            <a:r>
              <a:rPr lang="en-US" sz="2000" dirty="0" err="1" smtClean="0"/>
              <a:t>radiosity</a:t>
            </a:r>
            <a:r>
              <a:rPr lang="en-US" sz="2000" dirty="0" smtClean="0"/>
              <a:t>, A-Buffer, etc.</a:t>
            </a:r>
          </a:p>
          <a:p>
            <a:pPr marL="798513" lvl="1" indent="-411163"/>
            <a:r>
              <a:rPr lang="en-US" sz="2400" dirty="0" smtClean="0"/>
              <a:t>Effects physics</a:t>
            </a:r>
          </a:p>
          <a:p>
            <a:r>
              <a:rPr lang="en-US" sz="2800" dirty="0" smtClean="0"/>
              <a:t>Technical/Scientific</a:t>
            </a:r>
          </a:p>
          <a:p>
            <a:endParaRPr lang="en-US" sz="2800" dirty="0" smtClean="0"/>
          </a:p>
          <a:p>
            <a:endParaRPr lang="en-US" sz="28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a:t>
            </a:r>
            <a:r>
              <a:rPr lang="en-US" dirty="0" err="1" smtClean="0"/>
              <a:t>Shader</a:t>
            </a:r>
            <a:r>
              <a:rPr lang="en-US" dirty="0" smtClean="0"/>
              <a:t>:  Summary</a:t>
            </a:r>
            <a:endParaRPr lang="en-US" dirty="0"/>
          </a:p>
        </p:txBody>
      </p:sp>
      <p:sp>
        <p:nvSpPr>
          <p:cNvPr id="3" name="Content Placeholder 2"/>
          <p:cNvSpPr>
            <a:spLocks noGrp="1"/>
          </p:cNvSpPr>
          <p:nvPr>
            <p:ph idx="1"/>
          </p:nvPr>
        </p:nvSpPr>
        <p:spPr>
          <a:xfrm>
            <a:off x="382588" y="1414464"/>
            <a:ext cx="8380412" cy="5223994"/>
          </a:xfrm>
        </p:spPr>
        <p:txBody>
          <a:bodyPr/>
          <a:lstStyle/>
          <a:p>
            <a:r>
              <a:rPr lang="en-US" sz="2800" dirty="0" smtClean="0"/>
              <a:t>Enables much more general algorithms</a:t>
            </a:r>
          </a:p>
          <a:p>
            <a:pPr marL="798513" lvl="1" indent="-411163"/>
            <a:r>
              <a:rPr lang="en-US" sz="2400" dirty="0" smtClean="0"/>
              <a:t>Based on more general data structure support</a:t>
            </a:r>
          </a:p>
          <a:p>
            <a:r>
              <a:rPr lang="en-US" sz="2800" dirty="0" smtClean="0"/>
              <a:t>Transparent parallel processing model for huge scaling capability</a:t>
            </a:r>
          </a:p>
          <a:p>
            <a:r>
              <a:rPr lang="en-US" sz="2800" dirty="0" smtClean="0"/>
              <a:t>Full cross-vendor support in DirectX11 chips</a:t>
            </a:r>
          </a:p>
          <a:p>
            <a:pPr marL="798513" lvl="1" indent="-411163"/>
            <a:r>
              <a:rPr lang="en-US" sz="2400" dirty="0" smtClean="0"/>
              <a:t>Broadest possible installed base</a:t>
            </a:r>
          </a:p>
          <a:p>
            <a:r>
              <a:rPr lang="en-US" sz="2800" dirty="0" smtClean="0"/>
              <a:t>Backward compatible</a:t>
            </a:r>
          </a:p>
          <a:p>
            <a:pPr marL="798513" lvl="1" indent="-411163"/>
            <a:r>
              <a:rPr lang="en-US" sz="2400" dirty="0" smtClean="0"/>
              <a:t>DirectX10 version provided for DirectX10-class hardware</a:t>
            </a:r>
          </a:p>
          <a:p>
            <a:pPr lvl="1"/>
            <a:endParaRPr lang="en-US" sz="2400" dirty="0" smtClean="0"/>
          </a:p>
          <a:p>
            <a:endParaRPr lang="en-US" sz="28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Know More?</a:t>
            </a:r>
            <a:endParaRPr lang="en-US" dirty="0"/>
          </a:p>
        </p:txBody>
      </p:sp>
      <p:sp>
        <p:nvSpPr>
          <p:cNvPr id="3" name="Content Placeholder 2"/>
          <p:cNvSpPr>
            <a:spLocks noGrp="1"/>
          </p:cNvSpPr>
          <p:nvPr>
            <p:ph idx="1"/>
          </p:nvPr>
        </p:nvSpPr>
        <p:spPr>
          <a:xfrm>
            <a:off x="382588" y="1414464"/>
            <a:ext cx="8380412" cy="1570173"/>
          </a:xfrm>
        </p:spPr>
        <p:txBody>
          <a:bodyPr/>
          <a:lstStyle/>
          <a:p>
            <a:pPr marL="457200" indent="-457200"/>
            <a:r>
              <a:rPr lang="en-US" dirty="0" smtClean="0"/>
              <a:t>“Direct3D11 New GPU Compute </a:t>
            </a:r>
            <a:r>
              <a:rPr lang="en-US" dirty="0" err="1" smtClean="0"/>
              <a:t>Shader</a:t>
            </a:r>
            <a:r>
              <a:rPr lang="en-US" dirty="0" smtClean="0"/>
              <a:t>”</a:t>
            </a:r>
          </a:p>
          <a:p>
            <a:pPr marL="860425" lvl="1" indent="-403225"/>
            <a:r>
              <a:rPr lang="en-US" dirty="0" smtClean="0"/>
              <a:t>Next talk in this room </a:t>
            </a:r>
          </a:p>
          <a:p>
            <a:pPr marL="860425" lvl="1" indent="-403225"/>
            <a:r>
              <a:rPr lang="en-US" dirty="0" smtClean="0"/>
              <a:t>GRA-T517</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dirty="0"/>
          </a:p>
        </p:txBody>
      </p:sp>
      <p:sp>
        <p:nvSpPr>
          <p:cNvPr id="3" name="Content Placeholder 2"/>
          <p:cNvSpPr>
            <a:spLocks noGrp="1"/>
          </p:cNvSpPr>
          <p:nvPr>
            <p:ph idx="1"/>
          </p:nvPr>
        </p:nvSpPr>
        <p:spPr>
          <a:xfrm>
            <a:off x="382588" y="1414464"/>
            <a:ext cx="8380412" cy="5615383"/>
          </a:xfrm>
        </p:spPr>
        <p:txBody>
          <a:bodyPr/>
          <a:lstStyle/>
          <a:p>
            <a:r>
              <a:rPr lang="en-US" sz="3200" dirty="0" smtClean="0"/>
              <a:t>Overview</a:t>
            </a:r>
          </a:p>
          <a:p>
            <a:r>
              <a:rPr lang="en-US" sz="3200" dirty="0" smtClean="0"/>
              <a:t>Drilldown</a:t>
            </a:r>
          </a:p>
          <a:p>
            <a:pPr marL="798513" lvl="1" indent="-395288"/>
            <a:r>
              <a:rPr lang="en-US" sz="2800" dirty="0" smtClean="0"/>
              <a:t>Tessellation</a:t>
            </a:r>
          </a:p>
          <a:p>
            <a:pPr marL="798513" lvl="1" indent="-395288"/>
            <a:r>
              <a:rPr lang="en-US" sz="2800" dirty="0" smtClean="0"/>
              <a:t>Compute </a:t>
            </a:r>
            <a:r>
              <a:rPr lang="en-US" sz="2800" dirty="0" err="1" smtClean="0"/>
              <a:t>Shader</a:t>
            </a:r>
            <a:endParaRPr lang="en-US" sz="2800" dirty="0" smtClean="0"/>
          </a:p>
          <a:p>
            <a:pPr marL="798513" lvl="1" indent="-395288"/>
            <a:r>
              <a:rPr lang="en-US" sz="2800" dirty="0" smtClean="0"/>
              <a:t>Multithreading</a:t>
            </a:r>
          </a:p>
          <a:p>
            <a:pPr marL="798513" lvl="1" indent="-395288"/>
            <a:r>
              <a:rPr lang="en-US" sz="2800" dirty="0" smtClean="0"/>
              <a:t>Dynamic </a:t>
            </a:r>
            <a:r>
              <a:rPr lang="en-US" sz="2800" dirty="0" err="1" smtClean="0"/>
              <a:t>Shader</a:t>
            </a:r>
            <a:r>
              <a:rPr lang="en-US" sz="2800" dirty="0" smtClean="0"/>
              <a:t> Linkage</a:t>
            </a:r>
          </a:p>
          <a:p>
            <a:pPr marL="798513" lvl="1" indent="-395288"/>
            <a:r>
              <a:rPr lang="en-US" sz="2800" dirty="0" smtClean="0"/>
              <a:t>Improved Texture Compression</a:t>
            </a:r>
          </a:p>
          <a:p>
            <a:pPr marL="798513" lvl="1" indent="-395288"/>
            <a:r>
              <a:rPr lang="en-US" sz="2800" dirty="0" smtClean="0"/>
              <a:t>Quick Glance at Other Features</a:t>
            </a:r>
          </a:p>
          <a:p>
            <a:r>
              <a:rPr lang="en-US" sz="3200" dirty="0" smtClean="0"/>
              <a:t>Summary</a:t>
            </a:r>
          </a:p>
          <a:p>
            <a:endParaRPr lang="en-US" sz="3200" dirty="0"/>
          </a:p>
        </p:txBody>
      </p:sp>
      <p:sp>
        <p:nvSpPr>
          <p:cNvPr id="4" name="Right Arrow 3"/>
          <p:cNvSpPr/>
          <p:nvPr/>
        </p:nvSpPr>
        <p:spPr>
          <a:xfrm>
            <a:off x="385477" y="3518646"/>
            <a:ext cx="636499"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Multithreading Today</a:t>
            </a:r>
            <a:endParaRPr lang="en-US" dirty="0"/>
          </a:p>
        </p:txBody>
      </p:sp>
      <p:sp>
        <p:nvSpPr>
          <p:cNvPr id="3" name="Oval 2"/>
          <p:cNvSpPr/>
          <p:nvPr/>
        </p:nvSpPr>
        <p:spPr bwMode="auto">
          <a:xfrm>
            <a:off x="470645" y="1653975"/>
            <a:ext cx="2133600" cy="1295400"/>
          </a:xfrm>
          <a:prstGeom prst="ellipse">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85000"/>
                    <a:lumOff val="15000"/>
                  </a:schemeClr>
                </a:solidFill>
                <a:effectLst/>
                <a:latin typeface="Trebuchet MS" pitchFamily="34" charset="0"/>
              </a:rPr>
              <a:t>Physics</a:t>
            </a:r>
          </a:p>
        </p:txBody>
      </p:sp>
      <p:sp>
        <p:nvSpPr>
          <p:cNvPr id="4" name="Oval 3"/>
          <p:cNvSpPr/>
          <p:nvPr/>
        </p:nvSpPr>
        <p:spPr bwMode="auto">
          <a:xfrm>
            <a:off x="3502957" y="1653975"/>
            <a:ext cx="2133600" cy="1295400"/>
          </a:xfrm>
          <a:prstGeom prst="ellipse">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85000"/>
                    <a:lumOff val="15000"/>
                  </a:schemeClr>
                </a:solidFill>
                <a:effectLst/>
                <a:latin typeface="Trebuchet MS" pitchFamily="34" charset="0"/>
              </a:rPr>
              <a:t>Graphics</a:t>
            </a:r>
          </a:p>
        </p:txBody>
      </p:sp>
      <p:sp>
        <p:nvSpPr>
          <p:cNvPr id="5" name="Oval 4"/>
          <p:cNvSpPr/>
          <p:nvPr/>
        </p:nvSpPr>
        <p:spPr bwMode="auto">
          <a:xfrm>
            <a:off x="6535270" y="1653975"/>
            <a:ext cx="2133600" cy="1295400"/>
          </a:xfrm>
          <a:prstGeom prst="ellipse">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85000"/>
                    <a:lumOff val="15000"/>
                  </a:schemeClr>
                </a:solidFill>
                <a:effectLst/>
                <a:latin typeface="Trebuchet MS" pitchFamily="34" charset="0"/>
              </a:rPr>
              <a:t>AI</a:t>
            </a:r>
          </a:p>
        </p:txBody>
      </p:sp>
      <p:sp>
        <p:nvSpPr>
          <p:cNvPr id="6" name="Rectangle 5"/>
          <p:cNvSpPr/>
          <p:nvPr/>
        </p:nvSpPr>
        <p:spPr bwMode="auto">
          <a:xfrm>
            <a:off x="3915335" y="4285125"/>
            <a:ext cx="1295400" cy="1981200"/>
          </a:xfrm>
          <a:prstGeom prst="rect">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85000"/>
                    <a:lumOff val="15000"/>
                  </a:schemeClr>
                </a:solidFill>
                <a:effectLst/>
                <a:latin typeface="Trebuchet MS" pitchFamily="34" charset="0"/>
              </a:rPr>
              <a:t>GPU</a:t>
            </a:r>
          </a:p>
        </p:txBody>
      </p:sp>
      <p:sp>
        <p:nvSpPr>
          <p:cNvPr id="7" name="Down Arrow 6"/>
          <p:cNvSpPr/>
          <p:nvPr/>
        </p:nvSpPr>
        <p:spPr bwMode="auto">
          <a:xfrm>
            <a:off x="4334435" y="3186945"/>
            <a:ext cx="457200" cy="914400"/>
          </a:xfrm>
          <a:prstGeom prst="downArrow">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
        <p:nvSpPr>
          <p:cNvPr id="8" name="Right Arrow 7"/>
          <p:cNvSpPr/>
          <p:nvPr/>
        </p:nvSpPr>
        <p:spPr bwMode="auto">
          <a:xfrm>
            <a:off x="2748801" y="2111175"/>
            <a:ext cx="609600" cy="381000"/>
          </a:xfrm>
          <a:prstGeom prst="rightArrow">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
        <p:nvSpPr>
          <p:cNvPr id="10" name="Right Arrow 9"/>
          <p:cNvSpPr/>
          <p:nvPr/>
        </p:nvSpPr>
        <p:spPr bwMode="auto">
          <a:xfrm rot="10800000">
            <a:off x="5781113" y="2111175"/>
            <a:ext cx="609600" cy="381000"/>
          </a:xfrm>
          <a:prstGeom prst="rightArrow">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Multithreading Today</a:t>
            </a:r>
            <a:endParaRPr lang="en-US" dirty="0"/>
          </a:p>
        </p:txBody>
      </p:sp>
      <p:sp>
        <p:nvSpPr>
          <p:cNvPr id="3" name="Oval 2"/>
          <p:cNvSpPr>
            <a:spLocks noChangeAspect="1"/>
          </p:cNvSpPr>
          <p:nvPr/>
        </p:nvSpPr>
        <p:spPr bwMode="auto">
          <a:xfrm>
            <a:off x="381000" y="2383505"/>
            <a:ext cx="1066800" cy="647700"/>
          </a:xfrm>
          <a:prstGeom prst="ellipse">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85000"/>
                    <a:lumOff val="15000"/>
                  </a:schemeClr>
                </a:solidFill>
                <a:effectLst/>
                <a:latin typeface="Trebuchet MS" pitchFamily="34" charset="0"/>
              </a:rPr>
              <a:t>Physics</a:t>
            </a:r>
          </a:p>
        </p:txBody>
      </p:sp>
      <p:sp>
        <p:nvSpPr>
          <p:cNvPr id="4" name="Oval 3"/>
          <p:cNvSpPr>
            <a:spLocks noChangeAspect="1"/>
          </p:cNvSpPr>
          <p:nvPr/>
        </p:nvSpPr>
        <p:spPr bwMode="auto">
          <a:xfrm>
            <a:off x="2427194" y="1411955"/>
            <a:ext cx="4267200" cy="2590800"/>
          </a:xfrm>
          <a:prstGeom prst="ellipse">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85000"/>
                    <a:lumOff val="15000"/>
                  </a:schemeClr>
                </a:solidFill>
                <a:effectLst/>
                <a:latin typeface="Trebuchet MS" pitchFamily="34" charset="0"/>
              </a:rPr>
              <a:t>CPU-Bound Graphics</a:t>
            </a:r>
          </a:p>
        </p:txBody>
      </p:sp>
      <p:sp>
        <p:nvSpPr>
          <p:cNvPr id="5" name="Oval 4"/>
          <p:cNvSpPr>
            <a:spLocks noChangeAspect="1"/>
          </p:cNvSpPr>
          <p:nvPr/>
        </p:nvSpPr>
        <p:spPr bwMode="auto">
          <a:xfrm>
            <a:off x="7673790" y="2383505"/>
            <a:ext cx="1066800" cy="647700"/>
          </a:xfrm>
          <a:prstGeom prst="ellipse">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85000"/>
                    <a:lumOff val="15000"/>
                  </a:schemeClr>
                </a:solidFill>
                <a:effectLst/>
                <a:latin typeface="Trebuchet MS" pitchFamily="34" charset="0"/>
              </a:rPr>
              <a:t>AI</a:t>
            </a:r>
          </a:p>
        </p:txBody>
      </p:sp>
      <p:sp>
        <p:nvSpPr>
          <p:cNvPr id="6" name="Rectangle 5"/>
          <p:cNvSpPr/>
          <p:nvPr/>
        </p:nvSpPr>
        <p:spPr bwMode="auto">
          <a:xfrm>
            <a:off x="3933265" y="4675100"/>
            <a:ext cx="1295400" cy="1752600"/>
          </a:xfrm>
          <a:prstGeom prst="rect">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85000"/>
                    <a:lumOff val="15000"/>
                  </a:schemeClr>
                </a:solidFill>
                <a:effectLst/>
                <a:latin typeface="Trebuchet MS" pitchFamily="34" charset="0"/>
              </a:rPr>
              <a:t>GPU</a:t>
            </a:r>
          </a:p>
        </p:txBody>
      </p:sp>
      <p:sp>
        <p:nvSpPr>
          <p:cNvPr id="7" name="Down Arrow 6"/>
          <p:cNvSpPr/>
          <p:nvPr/>
        </p:nvSpPr>
        <p:spPr bwMode="auto">
          <a:xfrm>
            <a:off x="4343400" y="4096871"/>
            <a:ext cx="457200" cy="493064"/>
          </a:xfrm>
          <a:prstGeom prst="downArrow">
            <a:avLst/>
          </a:prstGeom>
          <a:solidFill>
            <a:srgbClr val="FFFF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
        <p:nvSpPr>
          <p:cNvPr id="8" name="Right Arrow 7"/>
          <p:cNvSpPr/>
          <p:nvPr/>
        </p:nvSpPr>
        <p:spPr bwMode="auto">
          <a:xfrm>
            <a:off x="1632697" y="2516855"/>
            <a:ext cx="609600" cy="381000"/>
          </a:xfrm>
          <a:prstGeom prst="rightArrow">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
        <p:nvSpPr>
          <p:cNvPr id="10" name="Right Arrow 9"/>
          <p:cNvSpPr/>
          <p:nvPr/>
        </p:nvSpPr>
        <p:spPr bwMode="auto">
          <a:xfrm rot="10800000">
            <a:off x="6879292" y="2516855"/>
            <a:ext cx="609600" cy="381000"/>
          </a:xfrm>
          <a:prstGeom prst="rightArrow">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Direct3D11 Multithreading</a:t>
            </a:r>
            <a:endParaRPr lang="en-US" dirty="0"/>
          </a:p>
        </p:txBody>
      </p:sp>
      <p:sp>
        <p:nvSpPr>
          <p:cNvPr id="3" name="Content Placeholder 2"/>
          <p:cNvSpPr>
            <a:spLocks noGrp="1"/>
          </p:cNvSpPr>
          <p:nvPr>
            <p:ph idx="1"/>
          </p:nvPr>
        </p:nvSpPr>
        <p:spPr>
          <a:xfrm>
            <a:off x="382588" y="1414464"/>
            <a:ext cx="8380412" cy="4191404"/>
          </a:xfrm>
        </p:spPr>
        <p:txBody>
          <a:bodyPr/>
          <a:lstStyle/>
          <a:p>
            <a:pPr marL="403225" indent="-403225"/>
            <a:r>
              <a:rPr lang="en-US" sz="2800" dirty="0" smtClean="0"/>
              <a:t>Enables distribution across threads of</a:t>
            </a:r>
          </a:p>
          <a:p>
            <a:pPr marL="744538" lvl="1" indent="-357188"/>
            <a:r>
              <a:rPr lang="en-US" sz="2400" dirty="0" smtClean="0"/>
              <a:t>Application code, Runtime, and Driver</a:t>
            </a:r>
          </a:p>
          <a:p>
            <a:pPr marL="403225" indent="-403225"/>
            <a:r>
              <a:rPr lang="en-US" sz="2800" dirty="0" smtClean="0"/>
              <a:t>Device:  Free threaded resource creation</a:t>
            </a:r>
          </a:p>
          <a:p>
            <a:pPr marL="403225" indent="-403225"/>
            <a:r>
              <a:rPr lang="en-US" sz="2800" dirty="0" smtClean="0"/>
              <a:t>Immediate Context:  Your single primary device for state and draws</a:t>
            </a:r>
          </a:p>
          <a:p>
            <a:pPr marL="403225" indent="-403225"/>
            <a:r>
              <a:rPr lang="en-US" sz="2800" dirty="0" smtClean="0"/>
              <a:t>Deferred Contexts: Your per-thread devices for state and draws</a:t>
            </a:r>
          </a:p>
          <a:p>
            <a:pPr marL="403225" indent="-403225"/>
            <a:r>
              <a:rPr lang="en-US" sz="2800" dirty="0" smtClean="0"/>
              <a:t>Display Lists:  Recorded sequence of </a:t>
            </a:r>
            <a:br>
              <a:rPr lang="en-US" sz="2800" dirty="0" smtClean="0"/>
            </a:br>
            <a:r>
              <a:rPr lang="en-US" sz="2800" dirty="0" smtClean="0"/>
              <a:t>graphics commands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609398"/>
          </a:xfrm>
        </p:spPr>
        <p:txBody>
          <a:bodyPr/>
          <a:lstStyle/>
          <a:p>
            <a:r>
              <a:rPr lang="en-US" sz="4400" dirty="0" smtClean="0"/>
              <a:t>Executive Summary:  Direct3D11</a:t>
            </a:r>
            <a:endParaRPr lang="en-US" sz="4400" dirty="0"/>
          </a:p>
        </p:txBody>
      </p:sp>
      <p:sp>
        <p:nvSpPr>
          <p:cNvPr id="5" name="Content Placeholder 4"/>
          <p:cNvSpPr>
            <a:spLocks noGrp="1"/>
          </p:cNvSpPr>
          <p:nvPr>
            <p:ph idx="1"/>
          </p:nvPr>
        </p:nvSpPr>
        <p:spPr>
          <a:xfrm>
            <a:off x="387350" y="1420813"/>
            <a:ext cx="8380412" cy="2369879"/>
          </a:xfrm>
        </p:spPr>
        <p:txBody>
          <a:bodyPr>
            <a:noAutofit/>
          </a:bodyPr>
          <a:lstStyle/>
          <a:p>
            <a:pPr marL="341313" indent="-341313">
              <a:lnSpc>
                <a:spcPct val="120000"/>
              </a:lnSpc>
            </a:pPr>
            <a:r>
              <a:rPr lang="en-US" sz="2000" dirty="0" smtClean="0"/>
              <a:t>Direct3D11 focuses on scalability and performance, a creating a better development experience, and extending the reach of the GPU</a:t>
            </a:r>
          </a:p>
          <a:p>
            <a:pPr marL="341313" indent="-341313">
              <a:lnSpc>
                <a:spcPct val="120000"/>
              </a:lnSpc>
            </a:pPr>
            <a:r>
              <a:rPr lang="en-US" sz="2000" dirty="0" smtClean="0"/>
              <a:t>Direct3D11 is a strict superset of Direct3D10/10.1</a:t>
            </a:r>
          </a:p>
          <a:p>
            <a:pPr marL="627063" lvl="1" indent="-285750">
              <a:lnSpc>
                <a:spcPct val="120000"/>
              </a:lnSpc>
            </a:pPr>
            <a:r>
              <a:rPr lang="en-US" sz="1800" dirty="0" smtClean="0"/>
              <a:t>Direct3D11 adds support for new features to Direct3D10.1</a:t>
            </a:r>
          </a:p>
          <a:p>
            <a:pPr marL="627063" lvl="1" indent="-285750">
              <a:lnSpc>
                <a:spcPct val="120000"/>
              </a:lnSpc>
            </a:pPr>
            <a:r>
              <a:rPr lang="en-US" sz="1800" dirty="0" smtClean="0"/>
              <a:t>The fastest way to move to Direct3D11 is to start developing on Direct3D10/10.1 today</a:t>
            </a:r>
          </a:p>
          <a:p>
            <a:pPr marL="341313" indent="-341313">
              <a:lnSpc>
                <a:spcPct val="120000"/>
              </a:lnSpc>
            </a:pPr>
            <a:r>
              <a:rPr lang="en-US" sz="2000" dirty="0" smtClean="0"/>
              <a:t>Direct3D11 will be available on Windows Vista and Windows 7</a:t>
            </a:r>
          </a:p>
          <a:p>
            <a:pPr marL="341313" indent="-341313">
              <a:lnSpc>
                <a:spcPct val="120000"/>
              </a:lnSpc>
            </a:pPr>
            <a:r>
              <a:rPr lang="en-US" sz="2000" dirty="0" smtClean="0"/>
              <a:t>Direct3D11 will run on and add features to DirectX9 – and </a:t>
            </a:r>
            <a:br>
              <a:rPr lang="en-US" sz="2000" dirty="0" smtClean="0"/>
            </a:br>
            <a:r>
              <a:rPr lang="en-US" sz="2000" dirty="0" smtClean="0"/>
              <a:t>DirectX10-class hardware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Direct3D11 Multithreading</a:t>
            </a:r>
            <a:endParaRPr lang="en-US" dirty="0"/>
          </a:p>
        </p:txBody>
      </p:sp>
      <p:sp>
        <p:nvSpPr>
          <p:cNvPr id="3" name="Content Placeholder 2"/>
          <p:cNvSpPr>
            <a:spLocks noGrp="1"/>
          </p:cNvSpPr>
          <p:nvPr>
            <p:ph idx="1"/>
          </p:nvPr>
        </p:nvSpPr>
        <p:spPr>
          <a:xfrm>
            <a:off x="382588" y="1414464"/>
            <a:ext cx="8380412" cy="2780248"/>
          </a:xfrm>
        </p:spPr>
        <p:txBody>
          <a:bodyPr/>
          <a:lstStyle/>
          <a:p>
            <a:pPr marL="457200" indent="-457200"/>
            <a:r>
              <a:rPr lang="en-US" sz="3200" dirty="0" smtClean="0"/>
              <a:t>Now, the following can be distributed across threads</a:t>
            </a:r>
          </a:p>
          <a:p>
            <a:pPr marL="860425" lvl="1" indent="-403225"/>
            <a:r>
              <a:rPr lang="en-US" sz="2400" dirty="0" smtClean="0"/>
              <a:t>Application</a:t>
            </a:r>
          </a:p>
          <a:p>
            <a:pPr marL="860425" lvl="1" indent="-403225"/>
            <a:r>
              <a:rPr lang="en-US" sz="2400" dirty="0" smtClean="0"/>
              <a:t>Direct3D11 Runtime</a:t>
            </a:r>
          </a:p>
          <a:p>
            <a:pPr marL="860425" lvl="1" indent="-403225"/>
            <a:r>
              <a:rPr lang="en-US" sz="2400" dirty="0" smtClean="0"/>
              <a:t>Direct3D11 Drivers</a:t>
            </a:r>
          </a:p>
          <a:p>
            <a:pPr marL="860425" lvl="1" indent="-403225"/>
            <a:r>
              <a:rPr lang="en-US" sz="2400" dirty="0" smtClean="0"/>
              <a:t>Updated Direct3D10 and 10.1 Drivers</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Direct3D11 Multithreading</a:t>
            </a:r>
            <a:endParaRPr lang="en-US" dirty="0"/>
          </a:p>
        </p:txBody>
      </p:sp>
      <p:sp>
        <p:nvSpPr>
          <p:cNvPr id="7" name="Rounded Rectangle 6"/>
          <p:cNvSpPr/>
          <p:nvPr/>
        </p:nvSpPr>
        <p:spPr>
          <a:xfrm>
            <a:off x="1528481" y="4953000"/>
            <a:ext cx="2541494" cy="14478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600" dirty="0" smtClean="0">
                <a:solidFill>
                  <a:prstClr val="white"/>
                </a:solidFill>
                <a:latin typeface="Trebuchet MS" pitchFamily="34" charset="0"/>
              </a:rPr>
              <a:t>Direct3D10/10.1 HW</a:t>
            </a:r>
            <a:endParaRPr lang="en-US" sz="1600" dirty="0">
              <a:solidFill>
                <a:prstClr val="white"/>
              </a:solidFill>
              <a:latin typeface="Trebuchet MS" pitchFamily="34" charset="0"/>
            </a:endParaRPr>
          </a:p>
        </p:txBody>
      </p:sp>
      <p:sp>
        <p:nvSpPr>
          <p:cNvPr id="13" name="Rounded Rectangle 12"/>
          <p:cNvSpPr/>
          <p:nvPr/>
        </p:nvSpPr>
        <p:spPr>
          <a:xfrm>
            <a:off x="1541928" y="4419600"/>
            <a:ext cx="2514600" cy="4572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600" dirty="0" smtClean="0">
                <a:solidFill>
                  <a:prstClr val="white"/>
                </a:solidFill>
                <a:latin typeface="Trebuchet MS" pitchFamily="34" charset="0"/>
              </a:rPr>
              <a:t>Existing 10/10.1 Drivers</a:t>
            </a:r>
            <a:endParaRPr lang="en-US" sz="1600" dirty="0">
              <a:solidFill>
                <a:prstClr val="white"/>
              </a:solidFill>
              <a:latin typeface="Trebuchet MS" pitchFamily="34" charset="0"/>
            </a:endParaRPr>
          </a:p>
        </p:txBody>
      </p:sp>
      <p:sp>
        <p:nvSpPr>
          <p:cNvPr id="14" name="Rounded Rectangle 13"/>
          <p:cNvSpPr/>
          <p:nvPr/>
        </p:nvSpPr>
        <p:spPr>
          <a:xfrm>
            <a:off x="4957481" y="4953000"/>
            <a:ext cx="2541494" cy="14478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600" dirty="0" smtClean="0">
                <a:solidFill>
                  <a:prstClr val="white"/>
                </a:solidFill>
                <a:latin typeface="Trebuchet MS" pitchFamily="34" charset="0"/>
              </a:rPr>
              <a:t>Direct3D11 HW</a:t>
            </a:r>
            <a:endParaRPr lang="en-US" sz="1600" dirty="0">
              <a:solidFill>
                <a:prstClr val="white"/>
              </a:solidFill>
              <a:latin typeface="Trebuchet MS" pitchFamily="34" charset="0"/>
            </a:endParaRPr>
          </a:p>
        </p:txBody>
      </p:sp>
      <p:sp>
        <p:nvSpPr>
          <p:cNvPr id="15" name="Rounded Rectangle 14"/>
          <p:cNvSpPr/>
          <p:nvPr/>
        </p:nvSpPr>
        <p:spPr>
          <a:xfrm>
            <a:off x="4970928" y="4419600"/>
            <a:ext cx="2514600" cy="4572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254000" sx="112000" sy="112000" algn="ctr" rotWithShape="0">
              <a:schemeClr val="tx1"/>
            </a:outerShdw>
          </a:effectLst>
        </p:spPr>
        <p:txBody>
          <a:bodyPr rtlCol="0" anchor="ctr"/>
          <a:lstStyle/>
          <a:p>
            <a:pPr algn="ctr">
              <a:defRPr/>
            </a:pPr>
            <a:r>
              <a:rPr lang="en-US" sz="1600" dirty="0" smtClean="0">
                <a:solidFill>
                  <a:prstClr val="white"/>
                </a:solidFill>
                <a:latin typeface="Trebuchet MS" pitchFamily="34" charset="0"/>
              </a:rPr>
              <a:t>Direct3D11 Driver</a:t>
            </a:r>
            <a:endParaRPr lang="en-US" sz="1600" dirty="0">
              <a:solidFill>
                <a:prstClr val="white"/>
              </a:solidFill>
              <a:latin typeface="Trebuchet MS" pitchFamily="34" charset="0"/>
            </a:endParaRPr>
          </a:p>
        </p:txBody>
      </p:sp>
      <p:sp>
        <p:nvSpPr>
          <p:cNvPr id="17" name="Line 7"/>
          <p:cNvSpPr>
            <a:spLocks noChangeShapeType="1"/>
          </p:cNvSpPr>
          <p:nvPr/>
        </p:nvSpPr>
        <p:spPr bwMode="auto">
          <a:xfrm>
            <a:off x="5593976" y="3733800"/>
            <a:ext cx="609600" cy="609600"/>
          </a:xfrm>
          <a:prstGeom prst="line">
            <a:avLst/>
          </a:prstGeom>
          <a:noFill/>
          <a:ln w="38100">
            <a:solidFill>
              <a:schemeClr val="tx1"/>
            </a:solidFill>
            <a:round/>
            <a:headEnd/>
            <a:tailEnd type="triangle" w="med" len="med"/>
          </a:ln>
          <a:effectLst/>
        </p:spPr>
        <p:txBody>
          <a:bodyPr/>
          <a:lstStyle/>
          <a:p>
            <a:endParaRPr lang="en-US">
              <a:latin typeface="Trebuchet MS" pitchFamily="34" charset="0"/>
            </a:endParaRPr>
          </a:p>
        </p:txBody>
      </p:sp>
      <p:sp>
        <p:nvSpPr>
          <p:cNvPr id="18" name="Line 7"/>
          <p:cNvSpPr>
            <a:spLocks noChangeShapeType="1"/>
          </p:cNvSpPr>
          <p:nvPr/>
        </p:nvSpPr>
        <p:spPr bwMode="auto">
          <a:xfrm flipH="1">
            <a:off x="2850775" y="3733800"/>
            <a:ext cx="685800" cy="609600"/>
          </a:xfrm>
          <a:prstGeom prst="line">
            <a:avLst/>
          </a:prstGeom>
          <a:noFill/>
          <a:ln w="38100">
            <a:solidFill>
              <a:schemeClr val="tx1"/>
            </a:solidFill>
            <a:round/>
            <a:headEnd/>
            <a:tailEnd type="triangle" w="med" len="med"/>
          </a:ln>
          <a:effectLst/>
        </p:spPr>
        <p:txBody>
          <a:bodyPr/>
          <a:lstStyle/>
          <a:p>
            <a:endParaRPr lang="en-US">
              <a:latin typeface="Trebuchet MS" pitchFamily="34" charset="0"/>
            </a:endParaRPr>
          </a:p>
        </p:txBody>
      </p:sp>
      <p:sp>
        <p:nvSpPr>
          <p:cNvPr id="8" name="Rounded Rectangle 7"/>
          <p:cNvSpPr/>
          <p:nvPr/>
        </p:nvSpPr>
        <p:spPr>
          <a:xfrm>
            <a:off x="1402975" y="1420812"/>
            <a:ext cx="6324600" cy="177958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254000" sx="112000" sy="112000" algn="ctr" rotWithShape="0">
              <a:schemeClr val="tx1"/>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rebuchet MS" pitchFamily="34" charset="0"/>
              </a:rPr>
              <a:t>Application</a:t>
            </a:r>
            <a:endParaRPr kumimoji="0" lang="en-US" sz="3200" b="1" i="0" u="none" strike="noStrike" kern="1200" cap="none" spc="0" normalizeH="0" baseline="0" noProof="0" dirty="0">
              <a:ln>
                <a:noFill/>
              </a:ln>
              <a:solidFill>
                <a:prstClr val="white"/>
              </a:solidFill>
              <a:effectLst/>
              <a:uLnTx/>
              <a:uFillTx/>
              <a:latin typeface="Trebuchet MS" pitchFamily="34" charset="0"/>
            </a:endParaRPr>
          </a:p>
        </p:txBody>
      </p:sp>
      <p:sp>
        <p:nvSpPr>
          <p:cNvPr id="12" name="Content Placeholder 22"/>
          <p:cNvSpPr txBox="1">
            <a:spLocks/>
          </p:cNvSpPr>
          <p:nvPr/>
        </p:nvSpPr>
        <p:spPr>
          <a:xfrm>
            <a:off x="1563091" y="3276600"/>
            <a:ext cx="6004368" cy="45720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254000" sx="112000" sy="112000" algn="ctr" rotWithShape="0">
              <a:schemeClr val="tx1"/>
            </a:outerShdw>
          </a:effectLst>
        </p:spPr>
        <p:txBody>
          <a:bodyPr rtlCol="0" anchor="ctr"/>
          <a:lstStyle/>
          <a:p>
            <a:pPr algn="ctr">
              <a:defRPr/>
            </a:pPr>
            <a:r>
              <a:rPr lang="en-US" sz="2400" dirty="0" smtClean="0">
                <a:solidFill>
                  <a:prstClr val="white"/>
                </a:solidFill>
                <a:latin typeface="Trebuchet MS" pitchFamily="34" charset="0"/>
              </a:rPr>
              <a:t>Direct3D11 Runtime</a:t>
            </a:r>
            <a:endParaRPr lang="en-US" sz="2400" dirty="0">
              <a:solidFill>
                <a:prstClr val="white"/>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Direct3D11 Multithreading</a:t>
            </a:r>
            <a:endParaRPr lang="en-US" dirty="0"/>
          </a:p>
        </p:txBody>
      </p:sp>
      <p:sp>
        <p:nvSpPr>
          <p:cNvPr id="11" name="Rounded Rectangle 10"/>
          <p:cNvSpPr/>
          <p:nvPr/>
        </p:nvSpPr>
        <p:spPr>
          <a:xfrm>
            <a:off x="1528481" y="4953000"/>
            <a:ext cx="2541494" cy="14478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600" dirty="0" smtClean="0">
                <a:solidFill>
                  <a:prstClr val="white"/>
                </a:solidFill>
                <a:latin typeface="Trebuchet MS" pitchFamily="34" charset="0"/>
              </a:rPr>
              <a:t>Direct3D10/10.1 HW</a:t>
            </a:r>
            <a:endParaRPr lang="en-US" sz="1600" dirty="0">
              <a:solidFill>
                <a:prstClr val="white"/>
              </a:solidFill>
              <a:latin typeface="Trebuchet MS" pitchFamily="34" charset="0"/>
            </a:endParaRPr>
          </a:p>
        </p:txBody>
      </p:sp>
      <p:sp>
        <p:nvSpPr>
          <p:cNvPr id="16" name="Rounded Rectangle 15"/>
          <p:cNvSpPr/>
          <p:nvPr/>
        </p:nvSpPr>
        <p:spPr>
          <a:xfrm>
            <a:off x="1541928" y="4419600"/>
            <a:ext cx="2514600" cy="4572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254000" sx="112000" sy="112000" algn="ctr" rotWithShape="0">
              <a:schemeClr val="tx1"/>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600" dirty="0" smtClean="0">
                <a:solidFill>
                  <a:prstClr val="white"/>
                </a:solidFill>
                <a:latin typeface="Trebuchet MS" pitchFamily="34" charset="0"/>
              </a:rPr>
              <a:t>New 10/10.1 Drivers</a:t>
            </a:r>
          </a:p>
        </p:txBody>
      </p:sp>
      <p:sp>
        <p:nvSpPr>
          <p:cNvPr id="19" name="Rounded Rectangle 18"/>
          <p:cNvSpPr/>
          <p:nvPr/>
        </p:nvSpPr>
        <p:spPr>
          <a:xfrm>
            <a:off x="4957481" y="4953000"/>
            <a:ext cx="2541494" cy="14478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1600" dirty="0" smtClean="0">
                <a:solidFill>
                  <a:prstClr val="white"/>
                </a:solidFill>
                <a:latin typeface="Trebuchet MS" pitchFamily="34" charset="0"/>
              </a:rPr>
              <a:t>Direct3D11 HW</a:t>
            </a:r>
            <a:endParaRPr lang="en-US" sz="1600" dirty="0">
              <a:solidFill>
                <a:prstClr val="white"/>
              </a:solidFill>
              <a:latin typeface="Trebuchet MS" pitchFamily="34" charset="0"/>
            </a:endParaRPr>
          </a:p>
        </p:txBody>
      </p:sp>
      <p:sp>
        <p:nvSpPr>
          <p:cNvPr id="20" name="Rounded Rectangle 19"/>
          <p:cNvSpPr/>
          <p:nvPr/>
        </p:nvSpPr>
        <p:spPr>
          <a:xfrm>
            <a:off x="4970928" y="4419600"/>
            <a:ext cx="2514600" cy="45720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254000" sx="112000" sy="112000" algn="ctr" rotWithShape="0">
              <a:schemeClr val="tx1"/>
            </a:outerShdw>
          </a:effectLst>
        </p:spPr>
        <p:txBody>
          <a:bodyPr rtlCol="0" anchor="ctr"/>
          <a:lstStyle/>
          <a:p>
            <a:pPr algn="ctr">
              <a:defRPr/>
            </a:pPr>
            <a:r>
              <a:rPr lang="en-US" sz="1600" dirty="0" smtClean="0">
                <a:solidFill>
                  <a:prstClr val="white"/>
                </a:solidFill>
                <a:latin typeface="Trebuchet MS" pitchFamily="34" charset="0"/>
              </a:rPr>
              <a:t>Direct3D11 Driver</a:t>
            </a:r>
            <a:endParaRPr lang="en-US" sz="1600" dirty="0">
              <a:solidFill>
                <a:prstClr val="white"/>
              </a:solidFill>
              <a:latin typeface="Trebuchet MS" pitchFamily="34" charset="0"/>
            </a:endParaRPr>
          </a:p>
        </p:txBody>
      </p:sp>
      <p:sp>
        <p:nvSpPr>
          <p:cNvPr id="21" name="Line 7"/>
          <p:cNvSpPr>
            <a:spLocks noChangeShapeType="1"/>
          </p:cNvSpPr>
          <p:nvPr/>
        </p:nvSpPr>
        <p:spPr bwMode="auto">
          <a:xfrm>
            <a:off x="5593976" y="3733800"/>
            <a:ext cx="609600" cy="609600"/>
          </a:xfrm>
          <a:prstGeom prst="line">
            <a:avLst/>
          </a:prstGeom>
          <a:noFill/>
          <a:ln w="38100">
            <a:solidFill>
              <a:schemeClr val="tx1"/>
            </a:solidFill>
            <a:round/>
            <a:headEnd/>
            <a:tailEnd type="triangle" w="med" len="med"/>
          </a:ln>
          <a:effectLst/>
        </p:spPr>
        <p:txBody>
          <a:bodyPr/>
          <a:lstStyle/>
          <a:p>
            <a:endParaRPr lang="en-US">
              <a:latin typeface="Trebuchet MS" pitchFamily="34" charset="0"/>
            </a:endParaRPr>
          </a:p>
        </p:txBody>
      </p:sp>
      <p:sp>
        <p:nvSpPr>
          <p:cNvPr id="22" name="Line 7"/>
          <p:cNvSpPr>
            <a:spLocks noChangeShapeType="1"/>
          </p:cNvSpPr>
          <p:nvPr/>
        </p:nvSpPr>
        <p:spPr bwMode="auto">
          <a:xfrm flipH="1">
            <a:off x="2850775" y="3733800"/>
            <a:ext cx="685800" cy="609600"/>
          </a:xfrm>
          <a:prstGeom prst="line">
            <a:avLst/>
          </a:prstGeom>
          <a:noFill/>
          <a:ln w="38100">
            <a:solidFill>
              <a:schemeClr val="tx1"/>
            </a:solidFill>
            <a:round/>
            <a:headEnd/>
            <a:tailEnd type="triangle" w="med" len="med"/>
          </a:ln>
          <a:effectLst/>
        </p:spPr>
        <p:txBody>
          <a:bodyPr/>
          <a:lstStyle/>
          <a:p>
            <a:endParaRPr lang="en-US">
              <a:latin typeface="Trebuchet MS" pitchFamily="34" charset="0"/>
            </a:endParaRPr>
          </a:p>
        </p:txBody>
      </p:sp>
      <p:sp>
        <p:nvSpPr>
          <p:cNvPr id="23" name="Rounded Rectangle 22"/>
          <p:cNvSpPr/>
          <p:nvPr/>
        </p:nvSpPr>
        <p:spPr>
          <a:xfrm>
            <a:off x="1402975" y="1420812"/>
            <a:ext cx="6324600" cy="177958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254000" sx="112000" sy="112000" algn="ctr" rotWithShape="0">
              <a:schemeClr val="tx1"/>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Trebuchet MS" pitchFamily="34" charset="0"/>
              </a:rPr>
              <a:t>Application</a:t>
            </a:r>
            <a:endParaRPr kumimoji="0" lang="en-US" sz="3200" b="1" i="0" u="none" strike="noStrike" kern="1200" cap="none" spc="0" normalizeH="0" baseline="0" noProof="0" dirty="0">
              <a:ln>
                <a:noFill/>
              </a:ln>
              <a:solidFill>
                <a:prstClr val="white"/>
              </a:solidFill>
              <a:effectLst/>
              <a:uLnTx/>
              <a:uFillTx/>
              <a:latin typeface="Trebuchet MS" pitchFamily="34" charset="0"/>
            </a:endParaRPr>
          </a:p>
        </p:txBody>
      </p:sp>
      <p:sp>
        <p:nvSpPr>
          <p:cNvPr id="24" name="Content Placeholder 22"/>
          <p:cNvSpPr txBox="1">
            <a:spLocks/>
          </p:cNvSpPr>
          <p:nvPr/>
        </p:nvSpPr>
        <p:spPr>
          <a:xfrm>
            <a:off x="1563091" y="3276600"/>
            <a:ext cx="6004368" cy="457200"/>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254000" sx="112000" sy="112000" algn="ctr" rotWithShape="0">
              <a:schemeClr val="tx1"/>
            </a:outerShdw>
          </a:effectLst>
        </p:spPr>
        <p:txBody>
          <a:bodyPr rtlCol="0" anchor="ctr"/>
          <a:lstStyle/>
          <a:p>
            <a:pPr algn="ctr">
              <a:defRPr/>
            </a:pPr>
            <a:r>
              <a:rPr lang="en-US" sz="2400" dirty="0" smtClean="0">
                <a:solidFill>
                  <a:prstClr val="white"/>
                </a:solidFill>
                <a:latin typeface="Trebuchet MS" pitchFamily="34" charset="0"/>
              </a:rPr>
              <a:t>Direct3D11 Runtime</a:t>
            </a:r>
            <a:endParaRPr lang="en-US" sz="2400" dirty="0">
              <a:solidFill>
                <a:prstClr val="white"/>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Multithreading:  Summary</a:t>
            </a:r>
            <a:endParaRPr lang="en-US" dirty="0"/>
          </a:p>
        </p:txBody>
      </p:sp>
      <p:sp>
        <p:nvSpPr>
          <p:cNvPr id="3" name="Content Placeholder 2"/>
          <p:cNvSpPr>
            <a:spLocks noGrp="1"/>
          </p:cNvSpPr>
          <p:nvPr>
            <p:ph idx="1"/>
          </p:nvPr>
        </p:nvSpPr>
        <p:spPr>
          <a:xfrm>
            <a:off x="381794" y="1420813"/>
            <a:ext cx="8380412" cy="3193695"/>
          </a:xfrm>
        </p:spPr>
        <p:txBody>
          <a:bodyPr/>
          <a:lstStyle/>
          <a:p>
            <a:r>
              <a:rPr lang="en-US" sz="2800" dirty="0" smtClean="0"/>
              <a:t>Improves performance</a:t>
            </a:r>
          </a:p>
          <a:p>
            <a:r>
              <a:rPr lang="en-US" sz="2800" dirty="0" smtClean="0"/>
              <a:t>Scalable across hardware configurations </a:t>
            </a:r>
            <a:br>
              <a:rPr lang="en-US" sz="2800" dirty="0" smtClean="0"/>
            </a:br>
            <a:r>
              <a:rPr lang="en-US" sz="2800" dirty="0" smtClean="0"/>
              <a:t>in two ways</a:t>
            </a:r>
          </a:p>
          <a:p>
            <a:pPr marL="744538" lvl="1" indent="-357188"/>
            <a:r>
              <a:rPr lang="en-US" sz="2400" dirty="0" smtClean="0"/>
              <a:t># of CPUs</a:t>
            </a:r>
          </a:p>
          <a:p>
            <a:pPr marL="744538" lvl="1" indent="-357188"/>
            <a:r>
              <a:rPr lang="en-US" sz="2400" dirty="0" smtClean="0"/>
              <a:t>Graphics cards/drivers</a:t>
            </a:r>
          </a:p>
          <a:p>
            <a:r>
              <a:rPr lang="en-US" sz="2800" dirty="0" smtClean="0"/>
              <a:t>Better cross-platform (</a:t>
            </a:r>
            <a:r>
              <a:rPr lang="en-US" sz="2800" dirty="0" err="1" smtClean="0"/>
              <a:t>Windows+Xbox</a:t>
            </a:r>
            <a:r>
              <a:rPr lang="en-US" sz="2800" dirty="0" smtClean="0"/>
              <a:t> 360) development experience</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dirty="0"/>
          </a:p>
        </p:txBody>
      </p:sp>
      <p:sp>
        <p:nvSpPr>
          <p:cNvPr id="3" name="Content Placeholder 2"/>
          <p:cNvSpPr>
            <a:spLocks noGrp="1"/>
          </p:cNvSpPr>
          <p:nvPr>
            <p:ph idx="1"/>
          </p:nvPr>
        </p:nvSpPr>
        <p:spPr>
          <a:xfrm>
            <a:off x="382588" y="1414464"/>
            <a:ext cx="8380412" cy="5615383"/>
          </a:xfrm>
        </p:spPr>
        <p:txBody>
          <a:bodyPr/>
          <a:lstStyle/>
          <a:p>
            <a:r>
              <a:rPr lang="en-US" sz="3200" dirty="0" smtClean="0"/>
              <a:t>Overview</a:t>
            </a:r>
          </a:p>
          <a:p>
            <a:r>
              <a:rPr lang="en-US" sz="3200" dirty="0" smtClean="0"/>
              <a:t>Drilldown</a:t>
            </a:r>
          </a:p>
          <a:p>
            <a:pPr marL="798513" lvl="1" indent="-395288"/>
            <a:r>
              <a:rPr lang="en-US" sz="2800" dirty="0" smtClean="0"/>
              <a:t>Tessellation</a:t>
            </a:r>
          </a:p>
          <a:p>
            <a:pPr marL="798513" lvl="1" indent="-395288"/>
            <a:r>
              <a:rPr lang="en-US" sz="2800" dirty="0" smtClean="0"/>
              <a:t>Compute </a:t>
            </a:r>
            <a:r>
              <a:rPr lang="en-US" sz="2800" dirty="0" err="1" smtClean="0"/>
              <a:t>Shader</a:t>
            </a:r>
            <a:endParaRPr lang="en-US" sz="2800" dirty="0" smtClean="0"/>
          </a:p>
          <a:p>
            <a:pPr marL="798513" lvl="1" indent="-395288"/>
            <a:r>
              <a:rPr lang="en-US" sz="2800" dirty="0" smtClean="0"/>
              <a:t>Multithreading</a:t>
            </a:r>
          </a:p>
          <a:p>
            <a:pPr marL="798513" lvl="1" indent="-395288"/>
            <a:r>
              <a:rPr lang="en-US" sz="2800" dirty="0" smtClean="0"/>
              <a:t>Dynamic </a:t>
            </a:r>
            <a:r>
              <a:rPr lang="en-US" sz="2800" dirty="0" err="1" smtClean="0"/>
              <a:t>Shader</a:t>
            </a:r>
            <a:r>
              <a:rPr lang="en-US" sz="2800" dirty="0" smtClean="0"/>
              <a:t> Linkage</a:t>
            </a:r>
          </a:p>
          <a:p>
            <a:pPr marL="798513" lvl="1" indent="-395288"/>
            <a:r>
              <a:rPr lang="en-US" sz="2800" dirty="0" smtClean="0"/>
              <a:t>Improved Texture Compression</a:t>
            </a:r>
          </a:p>
          <a:p>
            <a:pPr marL="798513" lvl="1" indent="-395288"/>
            <a:r>
              <a:rPr lang="en-US" sz="2800" dirty="0" smtClean="0"/>
              <a:t>Quick Glance at Other Features</a:t>
            </a:r>
          </a:p>
          <a:p>
            <a:r>
              <a:rPr lang="en-US" sz="3200" dirty="0" smtClean="0"/>
              <a:t>Summary</a:t>
            </a:r>
          </a:p>
          <a:p>
            <a:endParaRPr lang="en-US" sz="3200" dirty="0"/>
          </a:p>
        </p:txBody>
      </p:sp>
      <p:sp>
        <p:nvSpPr>
          <p:cNvPr id="4" name="Right Arrow 3"/>
          <p:cNvSpPr/>
          <p:nvPr/>
        </p:nvSpPr>
        <p:spPr>
          <a:xfrm>
            <a:off x="385763" y="4047561"/>
            <a:ext cx="672072"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Shader Issues Today</a:t>
            </a:r>
            <a:endParaRPr lang="en-US" dirty="0"/>
          </a:p>
        </p:txBody>
      </p:sp>
      <p:sp>
        <p:nvSpPr>
          <p:cNvPr id="3" name="Content Placeholder 2"/>
          <p:cNvSpPr>
            <a:spLocks noGrp="1"/>
          </p:cNvSpPr>
          <p:nvPr>
            <p:ph idx="1"/>
          </p:nvPr>
        </p:nvSpPr>
        <p:spPr>
          <a:xfrm>
            <a:off x="382588" y="1414464"/>
            <a:ext cx="8380412" cy="4418133"/>
          </a:xfrm>
        </p:spPr>
        <p:txBody>
          <a:bodyPr/>
          <a:lstStyle/>
          <a:p>
            <a:r>
              <a:rPr lang="en-US" sz="2800" dirty="0" err="1" smtClean="0"/>
              <a:t>Shaders</a:t>
            </a:r>
            <a:r>
              <a:rPr lang="en-US" sz="2800" dirty="0" smtClean="0"/>
              <a:t> growing larger, more complex</a:t>
            </a:r>
          </a:p>
          <a:p>
            <a:r>
              <a:rPr lang="en-US" sz="2800" dirty="0" smtClean="0"/>
              <a:t>Large number of materials, light types, etc.</a:t>
            </a:r>
          </a:p>
          <a:p>
            <a:r>
              <a:rPr lang="en-US" sz="2800" dirty="0" err="1" smtClean="0"/>
              <a:t>Shaders</a:t>
            </a:r>
            <a:r>
              <a:rPr lang="en-US" sz="2800" dirty="0" smtClean="0"/>
              <a:t> must target wide range of hardware</a:t>
            </a:r>
          </a:p>
          <a:p>
            <a:r>
              <a:rPr lang="en-US" sz="2800" dirty="0" smtClean="0"/>
              <a:t>Code must be efficient on SIMD processors</a:t>
            </a:r>
          </a:p>
          <a:p>
            <a:pPr marL="744538" lvl="1" indent="-357188"/>
            <a:r>
              <a:rPr lang="en-US" sz="2400" dirty="0" smtClean="0"/>
              <a:t>Divergent flow control</a:t>
            </a:r>
          </a:p>
          <a:p>
            <a:pPr marL="744538" lvl="1" indent="-357188"/>
            <a:r>
              <a:rPr lang="en-US" sz="2400" dirty="0" smtClean="0"/>
              <a:t>Register counts</a:t>
            </a:r>
          </a:p>
          <a:p>
            <a:r>
              <a:rPr lang="en-US" sz="2800" dirty="0" smtClean="0"/>
              <a:t>Optimization of different </a:t>
            </a:r>
            <a:r>
              <a:rPr lang="en-US" sz="2800" dirty="0" err="1" smtClean="0"/>
              <a:t>shader</a:t>
            </a:r>
            <a:r>
              <a:rPr lang="en-US" sz="2800" dirty="0" smtClean="0"/>
              <a:t> configurations drives </a:t>
            </a:r>
            <a:r>
              <a:rPr lang="en-US" sz="2800" dirty="0" err="1" smtClean="0"/>
              <a:t>shader</a:t>
            </a:r>
            <a:r>
              <a:rPr lang="en-US" sz="2800" dirty="0" smtClean="0"/>
              <a:t> specialization</a:t>
            </a:r>
          </a:p>
          <a:p>
            <a:pPr lvl="1"/>
            <a:endParaRPr lang="en-US"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664797"/>
          </a:xfrm>
        </p:spPr>
        <p:txBody>
          <a:bodyPr/>
          <a:lstStyle/>
          <a:p>
            <a:r>
              <a:rPr lang="en-US" dirty="0" smtClean="0"/>
              <a:t>Options:  </a:t>
            </a:r>
            <a:r>
              <a:rPr lang="en-US" dirty="0" err="1" smtClean="0"/>
              <a:t>Über-shader</a:t>
            </a:r>
            <a:r>
              <a:rPr lang="en-US" dirty="0" smtClean="0"/>
              <a:t> </a:t>
            </a:r>
            <a:endParaRPr lang="en-US" dirty="0"/>
          </a:p>
        </p:txBody>
      </p:sp>
      <p:sp>
        <p:nvSpPr>
          <p:cNvPr id="4" name="Text Placeholder 3"/>
          <p:cNvSpPr txBox="1">
            <a:spLocks/>
          </p:cNvSpPr>
          <p:nvPr/>
        </p:nvSpPr>
        <p:spPr>
          <a:xfrm>
            <a:off x="370442" y="1400143"/>
            <a:ext cx="4040188" cy="424732"/>
          </a:xfrm>
          <a:prstGeom prst="rect">
            <a:avLst/>
          </a:prstGeom>
        </p:spPr>
        <p:txBody>
          <a:bodyPr/>
          <a:lstStyle/>
          <a:p>
            <a:pPr marL="382573" marR="0" lvl="0" indent="-382573" defTabSz="912777" fontAlgn="base" latinLnBrk="0">
              <a:lnSpc>
                <a:spcPct val="90000"/>
              </a:lnSpc>
              <a:spcBef>
                <a:spcPts val="1167"/>
              </a:spcBef>
              <a:spcAft>
                <a:spcPct val="0"/>
              </a:spcAft>
              <a:buClr>
                <a:schemeClr val="tx2"/>
              </a:buClr>
              <a:buSzPct val="95000"/>
              <a:buBlip>
                <a:blip r:embed="rId3"/>
              </a:buBlip>
              <a:tabLst/>
              <a:defRPr/>
            </a:pPr>
            <a:r>
              <a:rPr lang="en-US" sz="33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Über</a:t>
            </a:r>
            <a:r>
              <a:rPr lang="en-US" sz="33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-shader</a:t>
            </a:r>
            <a:endParaRPr lang="en-US" sz="33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 name="Content Placeholder 2"/>
          <p:cNvSpPr txBox="1">
            <a:spLocks/>
          </p:cNvSpPr>
          <p:nvPr/>
        </p:nvSpPr>
        <p:spPr>
          <a:xfrm>
            <a:off x="457200" y="2174875"/>
            <a:ext cx="4040188" cy="3998018"/>
          </a:xfrm>
          <a:prstGeom prst="rect">
            <a:avLst/>
          </a:prstGeom>
          <a:solidFill>
            <a:schemeClr val="tx1">
              <a:lumMod val="95000"/>
            </a:schemeClr>
          </a:solidFill>
        </p:spPr>
        <p:txBody>
          <a:bodyPr/>
          <a:lstStyle/>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err="1" smtClean="0">
                <a:ln>
                  <a:noFill/>
                </a:ln>
                <a:solidFill>
                  <a:schemeClr val="bg2"/>
                </a:solidFill>
                <a:effectLst/>
                <a:uLnTx/>
                <a:uFillTx/>
                <a:latin typeface="Courier New" pitchFamily="49" charset="0"/>
                <a:cs typeface="Courier New" pitchFamily="49" charset="0"/>
              </a:rPr>
              <a:t>foo</a:t>
            </a: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if (m == 1) {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 do material 1</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 else if (m == 2)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 do material 2</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if (l == 1)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 do light model 1</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 else if (l == 2)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 do light model 2</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Option 1:  Über-shader</a:t>
            </a:r>
            <a:endParaRPr lang="en-US" dirty="0"/>
          </a:p>
        </p:txBody>
      </p:sp>
      <p:sp>
        <p:nvSpPr>
          <p:cNvPr id="3" name="Content Placeholder 2"/>
          <p:cNvSpPr>
            <a:spLocks noGrp="1"/>
          </p:cNvSpPr>
          <p:nvPr>
            <p:ph idx="1"/>
          </p:nvPr>
        </p:nvSpPr>
        <p:spPr>
          <a:xfrm>
            <a:off x="382588" y="1414464"/>
            <a:ext cx="8380412" cy="5732338"/>
          </a:xfrm>
        </p:spPr>
        <p:txBody>
          <a:bodyPr/>
          <a:lstStyle/>
          <a:p>
            <a:r>
              <a:rPr lang="en-US" sz="2800" dirty="0" smtClean="0"/>
              <a:t>“One </a:t>
            </a:r>
            <a:r>
              <a:rPr lang="en-US" sz="2800" dirty="0" err="1" smtClean="0"/>
              <a:t>shader</a:t>
            </a:r>
            <a:r>
              <a:rPr lang="en-US" sz="2800" dirty="0" smtClean="0"/>
              <a:t> to rule them all”</a:t>
            </a:r>
          </a:p>
          <a:p>
            <a:r>
              <a:rPr lang="en-US" sz="2800" dirty="0" smtClean="0"/>
              <a:t>Good</a:t>
            </a:r>
          </a:p>
          <a:p>
            <a:pPr marL="744538" lvl="1" indent="-341313"/>
            <a:r>
              <a:rPr lang="en-US" sz="2400" dirty="0" smtClean="0"/>
              <a:t>All functionality in one place</a:t>
            </a:r>
          </a:p>
          <a:p>
            <a:pPr marL="744538" lvl="1" indent="-341313"/>
            <a:r>
              <a:rPr lang="en-US" sz="2400" dirty="0" smtClean="0"/>
              <a:t>Reduces state changes at runtime</a:t>
            </a:r>
          </a:p>
          <a:p>
            <a:pPr marL="744538" lvl="1" indent="-341313"/>
            <a:r>
              <a:rPr lang="en-US" sz="2400" dirty="0" smtClean="0"/>
              <a:t>One compile step</a:t>
            </a:r>
          </a:p>
          <a:p>
            <a:pPr marL="744538" lvl="1" indent="-341313"/>
            <a:r>
              <a:rPr lang="en-US" sz="2400" dirty="0" smtClean="0"/>
              <a:t>Seems to be most obvious coding method</a:t>
            </a:r>
          </a:p>
          <a:p>
            <a:r>
              <a:rPr lang="en-US" sz="2800" dirty="0" smtClean="0"/>
              <a:t>Bad</a:t>
            </a:r>
          </a:p>
          <a:p>
            <a:pPr marL="744538" lvl="1" indent="-341313"/>
            <a:r>
              <a:rPr lang="en-US" sz="2400" dirty="0" smtClean="0"/>
              <a:t>Complex, unorganized </a:t>
            </a:r>
            <a:r>
              <a:rPr lang="en-US" sz="2400" dirty="0" err="1" smtClean="0"/>
              <a:t>shaders</a:t>
            </a:r>
            <a:endParaRPr lang="en-US" sz="2400" dirty="0" smtClean="0"/>
          </a:p>
          <a:p>
            <a:pPr marL="744538" lvl="1" indent="-341313"/>
            <a:r>
              <a:rPr lang="en-US" sz="2400" dirty="0" smtClean="0"/>
              <a:t>Register usage is always worst case path</a:t>
            </a:r>
          </a:p>
          <a:p>
            <a:pPr lvl="1"/>
            <a:endParaRPr lang="en-US" sz="2400" dirty="0" smtClean="0"/>
          </a:p>
          <a:p>
            <a:pPr lvl="1"/>
            <a:endParaRPr lang="en-US" sz="2400" dirty="0" smtClean="0"/>
          </a:p>
          <a:p>
            <a:pPr lvl="1"/>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Option 2:  Specialization</a:t>
            </a:r>
            <a:endParaRPr lang="en-US" dirty="0"/>
          </a:p>
        </p:txBody>
      </p:sp>
      <p:sp>
        <p:nvSpPr>
          <p:cNvPr id="3" name="Content Placeholder 2"/>
          <p:cNvSpPr>
            <a:spLocks noGrp="1"/>
          </p:cNvSpPr>
          <p:nvPr>
            <p:ph idx="1"/>
          </p:nvPr>
        </p:nvSpPr>
        <p:spPr>
          <a:xfrm>
            <a:off x="382588" y="1414464"/>
            <a:ext cx="8380412" cy="4337085"/>
          </a:xfrm>
        </p:spPr>
        <p:txBody>
          <a:bodyPr/>
          <a:lstStyle/>
          <a:p>
            <a:r>
              <a:rPr lang="en-US" sz="2800" dirty="0" smtClean="0"/>
              <a:t>Multiple specialized </a:t>
            </a:r>
            <a:r>
              <a:rPr lang="en-US" sz="2800" dirty="0" err="1" smtClean="0"/>
              <a:t>shaders</a:t>
            </a:r>
            <a:r>
              <a:rPr lang="en-US" sz="2800" dirty="0" smtClean="0"/>
              <a:t> for each </a:t>
            </a:r>
            <a:br>
              <a:rPr lang="en-US" sz="2800" dirty="0" smtClean="0"/>
            </a:br>
            <a:r>
              <a:rPr lang="en-US" sz="2800" dirty="0" smtClean="0"/>
              <a:t>combination of settings</a:t>
            </a:r>
          </a:p>
          <a:p>
            <a:r>
              <a:rPr lang="en-US" sz="2800" dirty="0" smtClean="0"/>
              <a:t>Good</a:t>
            </a:r>
          </a:p>
          <a:p>
            <a:pPr marL="798513" lvl="1" indent="-395288"/>
            <a:r>
              <a:rPr lang="en-US" sz="2400" dirty="0" smtClean="0"/>
              <a:t>Always optimal register usage</a:t>
            </a:r>
          </a:p>
          <a:p>
            <a:pPr marL="798513" lvl="1" indent="-395288"/>
            <a:r>
              <a:rPr lang="en-US" sz="2400" dirty="0" smtClean="0"/>
              <a:t>Flow control precompiled out</a:t>
            </a:r>
          </a:p>
          <a:p>
            <a:pPr marL="798513" lvl="1" indent="-395288"/>
            <a:r>
              <a:rPr lang="en-US" sz="2400" dirty="0" smtClean="0"/>
              <a:t>Easier to target optimizations</a:t>
            </a:r>
          </a:p>
          <a:p>
            <a:r>
              <a:rPr lang="en-US" sz="2800" dirty="0" smtClean="0"/>
              <a:t>Bad</a:t>
            </a:r>
          </a:p>
          <a:p>
            <a:pPr marL="798513" lvl="1" indent="-395288"/>
            <a:r>
              <a:rPr lang="en-US" sz="2400" dirty="0" smtClean="0"/>
              <a:t>Huge number of resulting </a:t>
            </a:r>
            <a:r>
              <a:rPr lang="en-US" sz="2400" dirty="0" err="1" smtClean="0"/>
              <a:t>shaders</a:t>
            </a:r>
            <a:r>
              <a:rPr lang="en-US" sz="2400" dirty="0" smtClean="0"/>
              <a:t> (GB!)</a:t>
            </a:r>
          </a:p>
          <a:p>
            <a:pPr marL="798513" lvl="1" indent="-395288"/>
            <a:r>
              <a:rPr lang="en-US" sz="2400" dirty="0" smtClean="0"/>
              <a:t>Pain to manage at runtime</a:t>
            </a:r>
            <a:endParaRPr lang="en-US" sz="2400"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Solution</a:t>
            </a:r>
            <a:br>
              <a:rPr lang="en-US" dirty="0" smtClean="0"/>
            </a:br>
            <a:r>
              <a:rPr lang="en-US" sz="3600" dirty="0" smtClean="0">
                <a:solidFill>
                  <a:schemeClr val="accent1"/>
                </a:solidFill>
              </a:rPr>
              <a:t>Dynamic </a:t>
            </a:r>
            <a:r>
              <a:rPr lang="en-US" sz="3600" dirty="0" err="1" smtClean="0">
                <a:solidFill>
                  <a:schemeClr val="accent1"/>
                </a:solidFill>
              </a:rPr>
              <a:t>Shader</a:t>
            </a:r>
            <a:r>
              <a:rPr lang="en-US" sz="3600" dirty="0" smtClean="0">
                <a:solidFill>
                  <a:schemeClr val="accent1"/>
                </a:solidFill>
              </a:rPr>
              <a:t> Linkage and OOP</a:t>
            </a:r>
            <a:endParaRPr lang="en-US" dirty="0">
              <a:solidFill>
                <a:schemeClr val="accent1"/>
              </a:solidFill>
            </a:endParaRPr>
          </a:p>
        </p:txBody>
      </p:sp>
      <p:sp>
        <p:nvSpPr>
          <p:cNvPr id="3" name="Content Placeholder 2"/>
          <p:cNvSpPr>
            <a:spLocks noGrp="1"/>
          </p:cNvSpPr>
          <p:nvPr>
            <p:ph idx="1"/>
          </p:nvPr>
        </p:nvSpPr>
        <p:spPr>
          <a:xfrm>
            <a:off x="382588" y="1916504"/>
            <a:ext cx="8380412" cy="3249095"/>
          </a:xfrm>
        </p:spPr>
        <p:txBody>
          <a:bodyPr/>
          <a:lstStyle/>
          <a:p>
            <a:pPr marL="457200" indent="-457200"/>
            <a:r>
              <a:rPr lang="en-US" sz="3200" dirty="0" smtClean="0"/>
              <a:t>Introducing new OOP features to HLSL</a:t>
            </a:r>
          </a:p>
          <a:p>
            <a:pPr marL="860425" lvl="1" indent="-403225"/>
            <a:r>
              <a:rPr lang="en-US" sz="2800" dirty="0" smtClean="0"/>
              <a:t>Interfaces</a:t>
            </a:r>
          </a:p>
          <a:p>
            <a:pPr marL="860425" lvl="1" indent="-403225"/>
            <a:r>
              <a:rPr lang="en-US" sz="2800" dirty="0" smtClean="0"/>
              <a:t>Classes</a:t>
            </a:r>
          </a:p>
          <a:p>
            <a:pPr marL="457200" indent="-457200"/>
            <a:r>
              <a:rPr lang="en-US" sz="3200" dirty="0" smtClean="0"/>
              <a:t>Can be used for static code</a:t>
            </a:r>
          </a:p>
          <a:p>
            <a:pPr marL="457200" indent="-457200"/>
            <a:r>
              <a:rPr lang="en-US" sz="3200" dirty="0" smtClean="0"/>
              <a:t>Also used as the mechanism for linking specific functionality at runtime</a:t>
            </a:r>
            <a:endParaRPr lang="en-US" sz="32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dirty="0"/>
          </a:p>
        </p:txBody>
      </p:sp>
      <p:sp>
        <p:nvSpPr>
          <p:cNvPr id="3" name="Content Placeholder 2"/>
          <p:cNvSpPr>
            <a:spLocks noGrp="1"/>
          </p:cNvSpPr>
          <p:nvPr>
            <p:ph idx="1"/>
          </p:nvPr>
        </p:nvSpPr>
        <p:spPr>
          <a:xfrm>
            <a:off x="382588" y="1414464"/>
            <a:ext cx="8380412" cy="4311950"/>
          </a:xfrm>
        </p:spPr>
        <p:txBody>
          <a:bodyPr/>
          <a:lstStyle/>
          <a:p>
            <a:r>
              <a:rPr lang="en-US" sz="2800" dirty="0" smtClean="0"/>
              <a:t>Direct3D10/10.1 status</a:t>
            </a:r>
          </a:p>
          <a:p>
            <a:r>
              <a:rPr lang="en-US" sz="2800" dirty="0" smtClean="0"/>
              <a:t>Direct3D10 broader reach</a:t>
            </a:r>
          </a:p>
          <a:p>
            <a:r>
              <a:rPr lang="en-US" sz="2800" dirty="0" smtClean="0"/>
              <a:t>Direct3D11L</a:t>
            </a:r>
          </a:p>
          <a:p>
            <a:pPr marL="798513" lvl="1" indent="-395288"/>
            <a:r>
              <a:rPr lang="en-US" sz="2400" dirty="0" smtClean="0"/>
              <a:t>Tessellation</a:t>
            </a:r>
          </a:p>
          <a:p>
            <a:pPr marL="798513" lvl="1" indent="-395288"/>
            <a:r>
              <a:rPr lang="en-US" sz="2400" dirty="0" smtClean="0"/>
              <a:t>Compute </a:t>
            </a:r>
            <a:r>
              <a:rPr lang="en-US" sz="2400" dirty="0" err="1" smtClean="0"/>
              <a:t>Shader</a:t>
            </a:r>
            <a:endParaRPr lang="en-US" sz="2400" dirty="0" smtClean="0"/>
          </a:p>
          <a:p>
            <a:pPr marL="798513" lvl="1" indent="-395288"/>
            <a:r>
              <a:rPr lang="en-US" sz="2400" dirty="0" smtClean="0"/>
              <a:t>Multi-Threading</a:t>
            </a:r>
          </a:p>
          <a:p>
            <a:pPr marL="798513" lvl="1" indent="-395288"/>
            <a:r>
              <a:rPr lang="en-US" sz="2400" dirty="0" smtClean="0"/>
              <a:t>Dynamic </a:t>
            </a:r>
            <a:r>
              <a:rPr lang="en-US" sz="2400" dirty="0" err="1" smtClean="0"/>
              <a:t>Shader</a:t>
            </a:r>
            <a:r>
              <a:rPr lang="en-US" sz="2400" dirty="0" smtClean="0"/>
              <a:t> Linkage</a:t>
            </a:r>
          </a:p>
          <a:p>
            <a:pPr marL="798513" lvl="1" indent="-395288"/>
            <a:r>
              <a:rPr lang="en-US" sz="2400" dirty="0" smtClean="0"/>
              <a:t>Texture Compression</a:t>
            </a:r>
          </a:p>
          <a:p>
            <a:pPr marL="798513" lvl="1" indent="-395288"/>
            <a:r>
              <a:rPr lang="en-US" sz="2400" dirty="0" smtClean="0"/>
              <a:t>Misc Features</a:t>
            </a:r>
            <a:endParaRPr lang="en-US" sz="2400"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757130"/>
          </a:xfrm>
        </p:spPr>
        <p:txBody>
          <a:bodyPr/>
          <a:lstStyle/>
          <a:p>
            <a:r>
              <a:rPr lang="en-US" dirty="0" smtClean="0"/>
              <a:t>Dynamic Shader Linkage</a:t>
            </a:r>
            <a:endParaRPr lang="en-US" dirty="0"/>
          </a:p>
        </p:txBody>
      </p:sp>
      <p:sp>
        <p:nvSpPr>
          <p:cNvPr id="4" name="Text Placeholder 3"/>
          <p:cNvSpPr txBox="1">
            <a:spLocks/>
          </p:cNvSpPr>
          <p:nvPr/>
        </p:nvSpPr>
        <p:spPr>
          <a:xfrm>
            <a:off x="385480" y="1418568"/>
            <a:ext cx="4040188" cy="424732"/>
          </a:xfrm>
          <a:prstGeom prst="rect">
            <a:avLst/>
          </a:prstGeom>
        </p:spPr>
        <p:txBody>
          <a:bodyPr/>
          <a:lstStyle/>
          <a:p>
            <a:pPr marL="382573" marR="0" lvl="0" indent="-382573" defTabSz="912777" fontAlgn="base" latinLnBrk="0">
              <a:lnSpc>
                <a:spcPct val="90000"/>
              </a:lnSpc>
              <a:spcBef>
                <a:spcPts val="1167"/>
              </a:spcBef>
              <a:spcAft>
                <a:spcPct val="0"/>
              </a:spcAft>
              <a:buClr>
                <a:schemeClr val="tx2"/>
              </a:buClr>
              <a:buSzPct val="95000"/>
              <a:buBlip>
                <a:blip r:embed="rId3"/>
              </a:buBlip>
              <a:tabLst/>
              <a:defRPr/>
            </a:pPr>
            <a:r>
              <a:rPr lang="en-US" sz="32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Über</a:t>
            </a:r>
            <a:r>
              <a:rPr lang="en-US" sz="3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-shader</a:t>
            </a:r>
            <a:endParaRPr lang="en-US" sz="3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5" name="Content Placeholder 2"/>
          <p:cNvSpPr txBox="1">
            <a:spLocks/>
          </p:cNvSpPr>
          <p:nvPr/>
        </p:nvSpPr>
        <p:spPr>
          <a:xfrm>
            <a:off x="457200" y="2174875"/>
            <a:ext cx="4040188" cy="3998018"/>
          </a:xfrm>
          <a:prstGeom prst="rect">
            <a:avLst/>
          </a:prstGeom>
          <a:solidFill>
            <a:schemeClr val="tx1">
              <a:lumMod val="95000"/>
            </a:schemeClr>
          </a:solidFill>
        </p:spPr>
        <p:txBody>
          <a:bodyPr/>
          <a:lstStyle/>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err="1" smtClean="0">
                <a:ln>
                  <a:noFill/>
                </a:ln>
                <a:solidFill>
                  <a:schemeClr val="bg2"/>
                </a:solidFill>
                <a:effectLst/>
                <a:uLnTx/>
                <a:uFillTx/>
                <a:latin typeface="Courier New" pitchFamily="49" charset="0"/>
                <a:cs typeface="Courier New" pitchFamily="49" charset="0"/>
              </a:rPr>
              <a:t>foo</a:t>
            </a: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if (m == 1) {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 do material 1</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 else if (m == 2)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 do material 2</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if (l == 1)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 do light model 1</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 else if (l == 2)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 do light model 2</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18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a:t>
            </a:r>
          </a:p>
        </p:txBody>
      </p:sp>
      <p:sp>
        <p:nvSpPr>
          <p:cNvPr id="6" name="Text Placeholder 4"/>
          <p:cNvSpPr txBox="1">
            <a:spLocks/>
          </p:cNvSpPr>
          <p:nvPr/>
        </p:nvSpPr>
        <p:spPr>
          <a:xfrm>
            <a:off x="4564340" y="1409603"/>
            <a:ext cx="4197073" cy="424732"/>
          </a:xfrm>
          <a:prstGeom prst="rect">
            <a:avLst/>
          </a:prstGeom>
        </p:spPr>
        <p:txBody>
          <a:bodyPr/>
          <a:lstStyle/>
          <a:p>
            <a:pPr marL="382573" marR="0" lvl="0" indent="-382573" defTabSz="912777" fontAlgn="base" latinLnBrk="0">
              <a:lnSpc>
                <a:spcPct val="90000"/>
              </a:lnSpc>
              <a:spcBef>
                <a:spcPts val="1167"/>
              </a:spcBef>
              <a:spcAft>
                <a:spcPct val="0"/>
              </a:spcAft>
              <a:buClr>
                <a:schemeClr val="tx2"/>
              </a:buClr>
              <a:buSzPct val="95000"/>
              <a:buBlip>
                <a:blip r:embed="rId3"/>
              </a:buBlip>
              <a:tabLst/>
              <a:defRPr/>
            </a:pPr>
            <a:r>
              <a:rPr lang="en-US" sz="3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Dynamic Subroutine</a:t>
            </a:r>
            <a:endParaRPr lang="en-US" sz="3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7" name="Content Placeholder 5"/>
          <p:cNvSpPr txBox="1">
            <a:spLocks/>
          </p:cNvSpPr>
          <p:nvPr/>
        </p:nvSpPr>
        <p:spPr>
          <a:xfrm>
            <a:off x="4797425" y="2174875"/>
            <a:ext cx="4270375" cy="3921125"/>
          </a:xfrm>
          <a:prstGeom prst="rect">
            <a:avLst/>
          </a:prstGeom>
          <a:solidFill>
            <a:schemeClr val="tx1">
              <a:lumMod val="95000"/>
            </a:schemeClr>
          </a:solidFill>
        </p:spPr>
        <p:txBody>
          <a:bodyPr/>
          <a:lstStyle/>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20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Material1(…) { …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20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Material2(…) { …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20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Light1(…) { …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20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Light2(…) { … }</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endParaRPr kumimoji="0" lang="en-US" sz="2000" b="1" i="0" u="none" strike="noStrike" kern="0" cap="none" spc="0" normalizeH="0" baseline="0" noProof="0" dirty="0" smtClean="0">
              <a:ln>
                <a:noFill/>
              </a:ln>
              <a:solidFill>
                <a:schemeClr val="bg2"/>
              </a:solidFill>
              <a:effectLst/>
              <a:uLnTx/>
              <a:uFillTx/>
              <a:latin typeface="Courier New" pitchFamily="49" charset="0"/>
              <a:cs typeface="Courier New" pitchFamily="49" charset="0"/>
            </a:endParaRP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2000" b="1" i="0" u="none" strike="noStrike" kern="0" cap="none" spc="0" normalizeH="0" baseline="0" noProof="0" dirty="0" err="1" smtClean="0">
                <a:ln>
                  <a:noFill/>
                </a:ln>
                <a:solidFill>
                  <a:schemeClr val="bg2"/>
                </a:solidFill>
                <a:effectLst/>
                <a:uLnTx/>
                <a:uFillTx/>
                <a:latin typeface="Courier New" pitchFamily="49" charset="0"/>
                <a:cs typeface="Courier New" pitchFamily="49" charset="0"/>
              </a:rPr>
              <a:t>foo</a:t>
            </a:r>
            <a:r>
              <a:rPr kumimoji="0" lang="en-US" sz="20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20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20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	</a:t>
            </a:r>
            <a:r>
              <a:rPr kumimoji="0" lang="en-US" sz="2000" b="1" i="0" u="none" strike="noStrike" kern="0" cap="none" spc="0" normalizeH="0" baseline="0" noProof="0" dirty="0" err="1" smtClean="0">
                <a:ln>
                  <a:noFill/>
                </a:ln>
                <a:solidFill>
                  <a:schemeClr val="bg2"/>
                </a:solidFill>
                <a:effectLst/>
                <a:uLnTx/>
                <a:uFillTx/>
                <a:latin typeface="Courier New" pitchFamily="49" charset="0"/>
                <a:cs typeface="Courier New" pitchFamily="49" charset="0"/>
              </a:rPr>
              <a:t>myMaterial.Evaluate</a:t>
            </a:r>
            <a:r>
              <a:rPr kumimoji="0" lang="en-US" sz="20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lang="en-US" sz="2000" b="1" kern="0" dirty="0" smtClean="0">
                <a:solidFill>
                  <a:schemeClr val="bg2"/>
                </a:solidFill>
                <a:latin typeface="Courier New" pitchFamily="49" charset="0"/>
                <a:cs typeface="Courier New" pitchFamily="49" charset="0"/>
              </a:rPr>
              <a:t>   </a:t>
            </a:r>
            <a:r>
              <a:rPr lang="en-US" sz="2000" b="1" kern="0" dirty="0" err="1" smtClean="0">
                <a:solidFill>
                  <a:schemeClr val="bg2"/>
                </a:solidFill>
                <a:latin typeface="Courier New" pitchFamily="49" charset="0"/>
                <a:cs typeface="Courier New" pitchFamily="49" charset="0"/>
              </a:rPr>
              <a:t>myLight.Evaluate</a:t>
            </a:r>
            <a:r>
              <a:rPr lang="en-US" sz="2000" b="1" kern="0" dirty="0" smtClean="0">
                <a:solidFill>
                  <a:schemeClr val="bg2"/>
                </a:solidFill>
                <a:latin typeface="Courier New" pitchFamily="49" charset="0"/>
                <a:cs typeface="Courier New" pitchFamily="49" charset="0"/>
              </a:rPr>
              <a:t>(…);</a:t>
            </a:r>
            <a:endParaRPr kumimoji="0" lang="en-US" sz="2000" b="1" i="0" u="none" strike="noStrike" kern="0" cap="none" spc="0" normalizeH="0" baseline="0" noProof="0" dirty="0" smtClean="0">
              <a:ln>
                <a:noFill/>
              </a:ln>
              <a:solidFill>
                <a:schemeClr val="bg2"/>
              </a:solidFill>
              <a:effectLst/>
              <a:uLnTx/>
              <a:uFillTx/>
              <a:latin typeface="Courier New" pitchFamily="49" charset="0"/>
              <a:cs typeface="Courier New" pitchFamily="49" charset="0"/>
            </a:endParaRP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r>
              <a:rPr kumimoji="0" lang="en-US" sz="2000" b="1" i="0" u="none" strike="noStrike" kern="0" cap="none" spc="0" normalizeH="0" baseline="0" noProof="0" dirty="0" smtClean="0">
                <a:ln>
                  <a:noFill/>
                </a:ln>
                <a:solidFill>
                  <a:schemeClr val="bg2"/>
                </a:solidFill>
                <a:effectLst/>
                <a:uLnTx/>
                <a:uFillTx/>
                <a:latin typeface="Courier New" pitchFamily="49" charset="0"/>
                <a:cs typeface="Courier New" pitchFamily="49" charset="0"/>
              </a:rPr>
              <a:t>}</a:t>
            </a:r>
          </a:p>
          <a:p>
            <a:pPr marL="447675" marR="0" lvl="0" indent="-447675" algn="l" defTabSz="914400" rtl="0" eaLnBrk="1" fontAlgn="base" latinLnBrk="0" hangingPunct="1">
              <a:lnSpc>
                <a:spcPct val="90000"/>
              </a:lnSpc>
              <a:spcBef>
                <a:spcPct val="30000"/>
              </a:spcBef>
              <a:spcAft>
                <a:spcPct val="0"/>
              </a:spcAft>
              <a:buClr>
                <a:srgbClr val="8B9DA7"/>
              </a:buClr>
              <a:buSzTx/>
              <a:buFont typeface="Times" pitchFamily="1" charset="0"/>
              <a:buNone/>
              <a:tabLst/>
              <a:defRPr/>
            </a:pPr>
            <a:endParaRPr kumimoji="0" lang="en-US" sz="2000" b="1" i="0" u="none" strike="noStrike" kern="0" cap="none" spc="0" normalizeH="0" baseline="0" noProof="0" dirty="0" smtClean="0">
              <a:ln>
                <a:noFill/>
              </a:ln>
              <a:solidFill>
                <a:schemeClr val="bg2"/>
              </a:solidFill>
              <a:effectLst/>
              <a:uLnTx/>
              <a:uFillTx/>
              <a:latin typeface="Courier New" pitchFamily="49" charset="0"/>
              <a:cs typeface="Courier New" pitchFamily="49" charset="0"/>
            </a:endParaRPr>
          </a:p>
        </p:txBody>
      </p:sp>
      <p:sp>
        <p:nvSpPr>
          <p:cNvPr id="8" name="Oval 7"/>
          <p:cNvSpPr/>
          <p:nvPr/>
        </p:nvSpPr>
        <p:spPr bwMode="auto">
          <a:xfrm>
            <a:off x="4876800" y="4572000"/>
            <a:ext cx="1752600" cy="990600"/>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 the Runtime</a:t>
            </a:r>
            <a:endParaRPr lang="en-US" dirty="0"/>
          </a:p>
        </p:txBody>
      </p:sp>
      <p:sp>
        <p:nvSpPr>
          <p:cNvPr id="3" name="Content Placeholder 2"/>
          <p:cNvSpPr>
            <a:spLocks noGrp="1"/>
          </p:cNvSpPr>
          <p:nvPr>
            <p:ph idx="1"/>
          </p:nvPr>
        </p:nvSpPr>
        <p:spPr>
          <a:xfrm>
            <a:off x="382588" y="1414464"/>
            <a:ext cx="8380412" cy="3818481"/>
          </a:xfrm>
        </p:spPr>
        <p:txBody>
          <a:bodyPr/>
          <a:lstStyle/>
          <a:p>
            <a:pPr marL="457200" indent="-457200"/>
            <a:r>
              <a:rPr lang="en-US" sz="3200" dirty="0" smtClean="0"/>
              <a:t>Select specific class instances you want</a:t>
            </a:r>
          </a:p>
          <a:p>
            <a:pPr marL="457200" indent="-457200"/>
            <a:r>
              <a:rPr lang="en-US" sz="3200" dirty="0" smtClean="0"/>
              <a:t>Runtime will inline class methods</a:t>
            </a:r>
          </a:p>
          <a:p>
            <a:pPr marL="860425" lvl="1" indent="-403225"/>
            <a:r>
              <a:rPr lang="en-US" sz="2800" dirty="0" smtClean="0"/>
              <a:t>Equivalent register usage to a</a:t>
            </a:r>
            <a:br>
              <a:rPr lang="en-US" sz="2800" dirty="0" smtClean="0"/>
            </a:br>
            <a:r>
              <a:rPr lang="en-US" sz="2800" dirty="0" smtClean="0"/>
              <a:t>specialized </a:t>
            </a:r>
            <a:r>
              <a:rPr lang="en-US" sz="2800" dirty="0" err="1" smtClean="0"/>
              <a:t>shader</a:t>
            </a:r>
            <a:endParaRPr lang="en-US" sz="2800" dirty="0" smtClean="0"/>
          </a:p>
          <a:p>
            <a:pPr marL="457200" indent="-457200"/>
            <a:r>
              <a:rPr lang="en-US" sz="3200" dirty="0" err="1" smtClean="0"/>
              <a:t>Inlining</a:t>
            </a:r>
            <a:r>
              <a:rPr lang="en-US" sz="3200" dirty="0" smtClean="0"/>
              <a:t> is done in the native assembly</a:t>
            </a:r>
          </a:p>
          <a:p>
            <a:pPr marL="860425" lvl="1" indent="-403225"/>
            <a:r>
              <a:rPr lang="en-US" sz="2800" dirty="0" smtClean="0"/>
              <a:t>Fast operation</a:t>
            </a:r>
          </a:p>
          <a:p>
            <a:pPr marL="457200" indent="-457200"/>
            <a:r>
              <a:rPr lang="en-US" sz="3200" dirty="0" smtClean="0"/>
              <a:t>Applies to all subsequent Draw(…) calls</a:t>
            </a:r>
            <a:endParaRPr lang="en-US" sz="3200"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82588" y="1414464"/>
            <a:ext cx="8380412" cy="5629233"/>
          </a:xfrm>
        </p:spPr>
        <p:txBody>
          <a:bodyPr/>
          <a:lstStyle/>
          <a:p>
            <a:pPr marL="403225" indent="-403225"/>
            <a:r>
              <a:rPr lang="en-US" dirty="0" smtClean="0"/>
              <a:t>Overview</a:t>
            </a:r>
          </a:p>
          <a:p>
            <a:pPr marL="403225" indent="-403225"/>
            <a:r>
              <a:rPr lang="en-US" dirty="0" smtClean="0"/>
              <a:t>Drilldown</a:t>
            </a:r>
          </a:p>
          <a:p>
            <a:pPr marL="798513" lvl="1" indent="-395288"/>
            <a:r>
              <a:rPr lang="en-US" dirty="0" smtClean="0"/>
              <a:t>Tessellation</a:t>
            </a:r>
          </a:p>
          <a:p>
            <a:pPr marL="798513" lvl="1" indent="-395288"/>
            <a:r>
              <a:rPr lang="en-US" dirty="0" smtClean="0"/>
              <a:t>Compute </a:t>
            </a:r>
            <a:r>
              <a:rPr lang="en-US" dirty="0" err="1" smtClean="0"/>
              <a:t>Shader</a:t>
            </a:r>
            <a:endParaRPr lang="en-US" dirty="0" smtClean="0"/>
          </a:p>
          <a:p>
            <a:pPr marL="798513" lvl="1" indent="-395288"/>
            <a:r>
              <a:rPr lang="en-US" dirty="0" smtClean="0"/>
              <a:t>Multithreading</a:t>
            </a:r>
          </a:p>
          <a:p>
            <a:pPr marL="798513" lvl="1" indent="-395288"/>
            <a:r>
              <a:rPr lang="en-US" dirty="0" smtClean="0"/>
              <a:t>Dynamic </a:t>
            </a:r>
            <a:r>
              <a:rPr lang="en-US" dirty="0" err="1" smtClean="0"/>
              <a:t>Shader</a:t>
            </a:r>
            <a:r>
              <a:rPr lang="en-US" dirty="0" smtClean="0"/>
              <a:t> Linkage</a:t>
            </a:r>
          </a:p>
          <a:p>
            <a:pPr marL="798513" lvl="1" indent="-395288"/>
            <a:r>
              <a:rPr lang="en-US" dirty="0" smtClean="0"/>
              <a:t>Improved Texture Compression</a:t>
            </a:r>
          </a:p>
          <a:p>
            <a:pPr marL="798513" lvl="1" indent="-395288"/>
            <a:r>
              <a:rPr lang="en-US" dirty="0" smtClean="0"/>
              <a:t>Quick Glance at Other Features</a:t>
            </a:r>
          </a:p>
          <a:p>
            <a:pPr marL="403225" indent="-403225"/>
            <a:r>
              <a:rPr lang="en-US" dirty="0" smtClean="0"/>
              <a:t>Summary</a:t>
            </a:r>
          </a:p>
          <a:p>
            <a:endParaRPr lang="en-US" dirty="0"/>
          </a:p>
        </p:txBody>
      </p:sp>
      <p:sp>
        <p:nvSpPr>
          <p:cNvPr id="4" name="Right Arrow 3"/>
          <p:cNvSpPr/>
          <p:nvPr/>
        </p:nvSpPr>
        <p:spPr>
          <a:xfrm>
            <a:off x="387350" y="4701990"/>
            <a:ext cx="652556"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New Texture Formats?</a:t>
            </a:r>
            <a:endParaRPr lang="en-US" dirty="0"/>
          </a:p>
        </p:txBody>
      </p:sp>
      <p:sp>
        <p:nvSpPr>
          <p:cNvPr id="3" name="Content Placeholder 2"/>
          <p:cNvSpPr>
            <a:spLocks noGrp="1"/>
          </p:cNvSpPr>
          <p:nvPr>
            <p:ph idx="1"/>
          </p:nvPr>
        </p:nvSpPr>
        <p:spPr>
          <a:xfrm>
            <a:off x="382588" y="1414464"/>
            <a:ext cx="8380412" cy="2012859"/>
          </a:xfrm>
        </p:spPr>
        <p:txBody>
          <a:bodyPr/>
          <a:lstStyle/>
          <a:p>
            <a:r>
              <a:rPr lang="en-US" sz="2800" dirty="0" smtClean="0"/>
              <a:t>Existing block palette interpolations too simple</a:t>
            </a:r>
          </a:p>
          <a:p>
            <a:r>
              <a:rPr lang="en-US" sz="2800" dirty="0" smtClean="0"/>
              <a:t>Results often rife with blocking artifacts</a:t>
            </a:r>
          </a:p>
          <a:p>
            <a:r>
              <a:rPr lang="en-US" sz="2800" dirty="0" smtClean="0"/>
              <a:t>No high dynamic range (HDR) support</a:t>
            </a:r>
          </a:p>
          <a:p>
            <a:r>
              <a:rPr lang="en-US" sz="2800" dirty="0" smtClean="0"/>
              <a:t>NB:  All are issues we heard from developers</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New BC’s For Direct3D11</a:t>
            </a:r>
            <a:endParaRPr lang="en-US" dirty="0"/>
          </a:p>
        </p:txBody>
      </p:sp>
      <p:sp>
        <p:nvSpPr>
          <p:cNvPr id="3" name="Content Placeholder 2"/>
          <p:cNvSpPr>
            <a:spLocks noGrp="1"/>
          </p:cNvSpPr>
          <p:nvPr>
            <p:ph idx="1"/>
          </p:nvPr>
        </p:nvSpPr>
        <p:spPr>
          <a:xfrm>
            <a:off x="382588" y="1414464"/>
            <a:ext cx="8380412" cy="4810548"/>
          </a:xfrm>
        </p:spPr>
        <p:txBody>
          <a:bodyPr/>
          <a:lstStyle/>
          <a:p>
            <a:pPr marL="457200" indent="-457200"/>
            <a:r>
              <a:rPr lang="en-US" sz="3200" dirty="0" smtClean="0"/>
              <a:t>BC6 (aka BC6H)</a:t>
            </a:r>
          </a:p>
          <a:p>
            <a:pPr marL="860425" lvl="1" indent="-403225"/>
            <a:r>
              <a:rPr lang="en-US" sz="2800" dirty="0" smtClean="0"/>
              <a:t>High dynamic range</a:t>
            </a:r>
          </a:p>
          <a:p>
            <a:pPr marL="860425" lvl="1" indent="-403225"/>
            <a:r>
              <a:rPr lang="en-US" sz="2800" dirty="0" smtClean="0"/>
              <a:t>6:1 compression (16 </a:t>
            </a:r>
            <a:r>
              <a:rPr lang="en-US" sz="2800" dirty="0" err="1" smtClean="0"/>
              <a:t>bpc</a:t>
            </a:r>
            <a:r>
              <a:rPr lang="en-US" sz="2800" dirty="0" smtClean="0"/>
              <a:t> RGB)</a:t>
            </a:r>
          </a:p>
          <a:p>
            <a:pPr marL="860425" lvl="1" indent="-403225"/>
            <a:r>
              <a:rPr lang="en-US" sz="2800" dirty="0" smtClean="0"/>
              <a:t>Targeting high (not lossless) visual quality</a:t>
            </a:r>
          </a:p>
          <a:p>
            <a:pPr marL="457200" indent="-457200"/>
            <a:r>
              <a:rPr lang="en-US" sz="3200" dirty="0" smtClean="0"/>
              <a:t>BC7</a:t>
            </a:r>
          </a:p>
          <a:p>
            <a:pPr marL="860425" lvl="1" indent="-403225"/>
            <a:r>
              <a:rPr lang="en-US" sz="2800" dirty="0" smtClean="0"/>
              <a:t>LDR with alpha </a:t>
            </a:r>
          </a:p>
          <a:p>
            <a:pPr marL="860425" lvl="1" indent="-403225"/>
            <a:r>
              <a:rPr lang="en-US" sz="2800" dirty="0" smtClean="0"/>
              <a:t>3:1 compression for RGB or 4:1 for RGBA</a:t>
            </a:r>
          </a:p>
          <a:p>
            <a:pPr marL="860425" lvl="1" indent="-403225"/>
            <a:r>
              <a:rPr lang="en-US" sz="2800" dirty="0" smtClean="0"/>
              <a:t>High visual quality</a:t>
            </a:r>
          </a:p>
          <a:p>
            <a:endParaRPr lang="en-US" sz="3200"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endParaRPr lang="en-US" dirty="0"/>
          </a:p>
        </p:txBody>
      </p:sp>
      <p:grpSp>
        <p:nvGrpSpPr>
          <p:cNvPr id="3" name="Group 9"/>
          <p:cNvGrpSpPr/>
          <p:nvPr/>
        </p:nvGrpSpPr>
        <p:grpSpPr>
          <a:xfrm>
            <a:off x="663113" y="2286000"/>
            <a:ext cx="7744037" cy="3124200"/>
            <a:chOff x="716625" y="2286000"/>
            <a:chExt cx="7744037" cy="3124200"/>
          </a:xfrm>
        </p:grpSpPr>
        <p:sp>
          <p:nvSpPr>
            <p:cNvPr id="5" name="TextBox 4"/>
            <p:cNvSpPr txBox="1"/>
            <p:nvPr/>
          </p:nvSpPr>
          <p:spPr>
            <a:xfrm>
              <a:off x="716625" y="2286000"/>
              <a:ext cx="864339" cy="523220"/>
            </a:xfrm>
            <a:prstGeom prst="rect">
              <a:avLst/>
            </a:prstGeom>
            <a:noFill/>
          </p:spPr>
          <p:txBody>
            <a:bodyPr wrap="none" rtlCol="0">
              <a:spAutoFit/>
            </a:bodyPr>
            <a:lstStyle/>
            <a:p>
              <a:r>
                <a:rPr lang="en-US" sz="2800" dirty="0" err="1" smtClean="0">
                  <a:latin typeface="Trebuchet MS" pitchFamily="34" charset="0"/>
                </a:rPr>
                <a:t>Orig</a:t>
              </a:r>
              <a:endParaRPr lang="en-US" sz="2800" dirty="0">
                <a:latin typeface="Trebuchet MS" pitchFamily="34" charset="0"/>
              </a:endParaRPr>
            </a:p>
          </p:txBody>
        </p:sp>
        <p:sp>
          <p:nvSpPr>
            <p:cNvPr id="6" name="TextBox 5"/>
            <p:cNvSpPr txBox="1"/>
            <p:nvPr/>
          </p:nvSpPr>
          <p:spPr>
            <a:xfrm>
              <a:off x="7670061" y="2286000"/>
              <a:ext cx="790601" cy="523220"/>
            </a:xfrm>
            <a:prstGeom prst="rect">
              <a:avLst/>
            </a:prstGeom>
            <a:noFill/>
          </p:spPr>
          <p:txBody>
            <a:bodyPr wrap="none" rtlCol="0">
              <a:spAutoFit/>
            </a:bodyPr>
            <a:lstStyle/>
            <a:p>
              <a:r>
                <a:rPr lang="en-US" sz="2800" dirty="0" smtClean="0">
                  <a:latin typeface="Trebuchet MS" pitchFamily="34" charset="0"/>
                </a:rPr>
                <a:t>BC3</a:t>
              </a:r>
              <a:endParaRPr lang="en-US" sz="2800" dirty="0">
                <a:latin typeface="Trebuchet MS" pitchFamily="34" charset="0"/>
              </a:endParaRPr>
            </a:p>
          </p:txBody>
        </p:sp>
        <p:sp>
          <p:nvSpPr>
            <p:cNvPr id="7" name="TextBox 6"/>
            <p:cNvSpPr txBox="1"/>
            <p:nvPr/>
          </p:nvSpPr>
          <p:spPr>
            <a:xfrm>
              <a:off x="716625" y="4886980"/>
              <a:ext cx="864339" cy="523220"/>
            </a:xfrm>
            <a:prstGeom prst="rect">
              <a:avLst/>
            </a:prstGeom>
            <a:noFill/>
          </p:spPr>
          <p:txBody>
            <a:bodyPr wrap="none" rtlCol="0">
              <a:spAutoFit/>
            </a:bodyPr>
            <a:lstStyle/>
            <a:p>
              <a:r>
                <a:rPr lang="en-US" sz="2800" dirty="0" err="1" smtClean="0">
                  <a:latin typeface="Trebuchet MS" pitchFamily="34" charset="0"/>
                </a:rPr>
                <a:t>Orig</a:t>
              </a:r>
              <a:endParaRPr lang="en-US" sz="2800" dirty="0">
                <a:latin typeface="Trebuchet MS" pitchFamily="34" charset="0"/>
              </a:endParaRPr>
            </a:p>
          </p:txBody>
        </p:sp>
        <p:sp>
          <p:nvSpPr>
            <p:cNvPr id="8" name="TextBox 7"/>
            <p:cNvSpPr txBox="1"/>
            <p:nvPr/>
          </p:nvSpPr>
          <p:spPr>
            <a:xfrm>
              <a:off x="7650825" y="4886980"/>
              <a:ext cx="790601" cy="523220"/>
            </a:xfrm>
            <a:prstGeom prst="rect">
              <a:avLst/>
            </a:prstGeom>
            <a:noFill/>
          </p:spPr>
          <p:txBody>
            <a:bodyPr wrap="none" rtlCol="0">
              <a:spAutoFit/>
            </a:bodyPr>
            <a:lstStyle/>
            <a:p>
              <a:r>
                <a:rPr lang="en-US" sz="2800" dirty="0" smtClean="0">
                  <a:latin typeface="Trebuchet MS" pitchFamily="34" charset="0"/>
                </a:rPr>
                <a:t>BC7</a:t>
              </a:r>
              <a:endParaRPr lang="en-US" sz="2800" dirty="0">
                <a:latin typeface="Trebuchet MS" pitchFamily="34" charset="0"/>
              </a:endParaRPr>
            </a:p>
          </p:txBody>
        </p:sp>
      </p:grpSp>
      <p:sp>
        <p:nvSpPr>
          <p:cNvPr id="9" name="TextBox 8"/>
          <p:cNvSpPr txBox="1"/>
          <p:nvPr/>
        </p:nvSpPr>
        <p:spPr>
          <a:xfrm>
            <a:off x="3720645" y="6029980"/>
            <a:ext cx="1702710" cy="523220"/>
          </a:xfrm>
          <a:prstGeom prst="rect">
            <a:avLst/>
          </a:prstGeom>
          <a:noFill/>
        </p:spPr>
        <p:txBody>
          <a:bodyPr wrap="none" rtlCol="0">
            <a:spAutoFit/>
          </a:bodyPr>
          <a:lstStyle/>
          <a:p>
            <a:r>
              <a:rPr lang="en-US" sz="2800" dirty="0" smtClean="0">
                <a:latin typeface="Trebuchet MS" pitchFamily="34" charset="0"/>
              </a:rPr>
              <a:t>Abs Error</a:t>
            </a:r>
            <a:endParaRPr lang="en-US" sz="2800" dirty="0">
              <a:latin typeface="Trebuchet MS" pitchFamily="34" charset="0"/>
            </a:endParaRPr>
          </a:p>
        </p:txBody>
      </p:sp>
      <p:pic>
        <p:nvPicPr>
          <p:cNvPr id="10" name="Picture 9" descr="BC3vsBC7_1_flipped.png"/>
          <p:cNvPicPr>
            <a:picLocks noChangeAspect="1"/>
          </p:cNvPicPr>
          <p:nvPr/>
        </p:nvPicPr>
        <p:blipFill>
          <a:blip r:embed="rId3"/>
          <a:stretch>
            <a:fillRect/>
          </a:stretch>
        </p:blipFill>
        <p:spPr>
          <a:xfrm>
            <a:off x="1602093" y="1600200"/>
            <a:ext cx="5939815" cy="4343400"/>
          </a:xfrm>
          <a:prstGeom prst="rect">
            <a:avLst/>
          </a:prstGeom>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endParaRPr lang="en-US" dirty="0"/>
          </a:p>
        </p:txBody>
      </p:sp>
      <p:grpSp>
        <p:nvGrpSpPr>
          <p:cNvPr id="3" name="Group 9"/>
          <p:cNvGrpSpPr/>
          <p:nvPr/>
        </p:nvGrpSpPr>
        <p:grpSpPr>
          <a:xfrm>
            <a:off x="228600" y="2286000"/>
            <a:ext cx="8498016" cy="3124200"/>
            <a:chOff x="716625" y="2286000"/>
            <a:chExt cx="7666696" cy="3124200"/>
          </a:xfrm>
        </p:grpSpPr>
        <p:sp>
          <p:nvSpPr>
            <p:cNvPr id="5" name="TextBox 4"/>
            <p:cNvSpPr txBox="1"/>
            <p:nvPr/>
          </p:nvSpPr>
          <p:spPr>
            <a:xfrm>
              <a:off x="716625" y="2286000"/>
              <a:ext cx="765323" cy="523220"/>
            </a:xfrm>
            <a:prstGeom prst="rect">
              <a:avLst/>
            </a:prstGeom>
            <a:noFill/>
          </p:spPr>
          <p:txBody>
            <a:bodyPr wrap="none" rtlCol="0">
              <a:spAutoFit/>
            </a:bodyPr>
            <a:lstStyle/>
            <a:p>
              <a:r>
                <a:rPr lang="en-US" sz="2800" dirty="0" err="1" smtClean="0">
                  <a:latin typeface="Trebuchet MS" pitchFamily="34" charset="0"/>
                </a:rPr>
                <a:t>Orig</a:t>
              </a:r>
              <a:endParaRPr lang="en-US" sz="2800" dirty="0">
                <a:latin typeface="Trebuchet MS" pitchFamily="34" charset="0"/>
              </a:endParaRPr>
            </a:p>
          </p:txBody>
        </p:sp>
        <p:sp>
          <p:nvSpPr>
            <p:cNvPr id="6" name="TextBox 5"/>
            <p:cNvSpPr txBox="1"/>
            <p:nvPr/>
          </p:nvSpPr>
          <p:spPr>
            <a:xfrm>
              <a:off x="7670061" y="2286000"/>
              <a:ext cx="713260" cy="523220"/>
            </a:xfrm>
            <a:prstGeom prst="rect">
              <a:avLst/>
            </a:prstGeom>
            <a:noFill/>
          </p:spPr>
          <p:txBody>
            <a:bodyPr wrap="none" rtlCol="0">
              <a:spAutoFit/>
            </a:bodyPr>
            <a:lstStyle/>
            <a:p>
              <a:r>
                <a:rPr lang="en-US" sz="2800" dirty="0" smtClean="0">
                  <a:latin typeface="Trebuchet MS" pitchFamily="34" charset="0"/>
                </a:rPr>
                <a:t>BC3</a:t>
              </a:r>
              <a:endParaRPr lang="en-US" sz="2800" dirty="0">
                <a:latin typeface="Trebuchet MS" pitchFamily="34" charset="0"/>
              </a:endParaRPr>
            </a:p>
          </p:txBody>
        </p:sp>
        <p:sp>
          <p:nvSpPr>
            <p:cNvPr id="7" name="TextBox 6"/>
            <p:cNvSpPr txBox="1"/>
            <p:nvPr/>
          </p:nvSpPr>
          <p:spPr>
            <a:xfrm>
              <a:off x="716625" y="4886980"/>
              <a:ext cx="765323" cy="523220"/>
            </a:xfrm>
            <a:prstGeom prst="rect">
              <a:avLst/>
            </a:prstGeom>
            <a:noFill/>
          </p:spPr>
          <p:txBody>
            <a:bodyPr wrap="none" rtlCol="0">
              <a:spAutoFit/>
            </a:bodyPr>
            <a:lstStyle/>
            <a:p>
              <a:r>
                <a:rPr lang="en-US" sz="2800" dirty="0" err="1" smtClean="0">
                  <a:latin typeface="Trebuchet MS" pitchFamily="34" charset="0"/>
                </a:rPr>
                <a:t>Orig</a:t>
              </a:r>
              <a:endParaRPr lang="en-US" sz="2800" dirty="0">
                <a:latin typeface="Trebuchet MS" pitchFamily="34" charset="0"/>
              </a:endParaRPr>
            </a:p>
          </p:txBody>
        </p:sp>
        <p:sp>
          <p:nvSpPr>
            <p:cNvPr id="8" name="TextBox 7"/>
            <p:cNvSpPr txBox="1"/>
            <p:nvPr/>
          </p:nvSpPr>
          <p:spPr>
            <a:xfrm>
              <a:off x="7650825" y="4886980"/>
              <a:ext cx="713260" cy="523220"/>
            </a:xfrm>
            <a:prstGeom prst="rect">
              <a:avLst/>
            </a:prstGeom>
            <a:noFill/>
          </p:spPr>
          <p:txBody>
            <a:bodyPr wrap="none" rtlCol="0">
              <a:spAutoFit/>
            </a:bodyPr>
            <a:lstStyle/>
            <a:p>
              <a:r>
                <a:rPr lang="en-US" sz="2800" dirty="0" smtClean="0">
                  <a:latin typeface="Trebuchet MS" pitchFamily="34" charset="0"/>
                </a:rPr>
                <a:t>BC7</a:t>
              </a:r>
              <a:endParaRPr lang="en-US" sz="2800" dirty="0">
                <a:latin typeface="Trebuchet MS" pitchFamily="34" charset="0"/>
              </a:endParaRPr>
            </a:p>
          </p:txBody>
        </p:sp>
      </p:grpSp>
      <p:sp>
        <p:nvSpPr>
          <p:cNvPr id="9" name="TextBox 8"/>
          <p:cNvSpPr txBox="1"/>
          <p:nvPr/>
        </p:nvSpPr>
        <p:spPr>
          <a:xfrm>
            <a:off x="3720645" y="6029980"/>
            <a:ext cx="1702710" cy="523220"/>
          </a:xfrm>
          <a:prstGeom prst="rect">
            <a:avLst/>
          </a:prstGeom>
          <a:noFill/>
        </p:spPr>
        <p:txBody>
          <a:bodyPr wrap="none" rtlCol="0">
            <a:spAutoFit/>
          </a:bodyPr>
          <a:lstStyle/>
          <a:p>
            <a:r>
              <a:rPr lang="en-US" sz="2800" dirty="0" smtClean="0">
                <a:latin typeface="Trebuchet MS" pitchFamily="34" charset="0"/>
              </a:rPr>
              <a:t>Abs Error</a:t>
            </a:r>
            <a:endParaRPr lang="en-US" sz="2800" dirty="0">
              <a:latin typeface="Trebuchet MS" pitchFamily="34" charset="0"/>
            </a:endParaRPr>
          </a:p>
        </p:txBody>
      </p:sp>
      <p:pic>
        <p:nvPicPr>
          <p:cNvPr id="11" name="Picture 10" descr="BC3vsBC7_5_flipped.png"/>
          <p:cNvPicPr>
            <a:picLocks noChangeAspect="1"/>
          </p:cNvPicPr>
          <p:nvPr/>
        </p:nvPicPr>
        <p:blipFill>
          <a:blip r:embed="rId3"/>
          <a:stretch>
            <a:fillRect/>
          </a:stretch>
        </p:blipFill>
        <p:spPr>
          <a:xfrm>
            <a:off x="1192650" y="1779040"/>
            <a:ext cx="6758700" cy="4316960"/>
          </a:xfrm>
          <a:prstGeom prst="rect">
            <a:avLst/>
          </a:prstGeom>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endParaRPr lang="en-US" dirty="0"/>
          </a:p>
        </p:txBody>
      </p:sp>
      <p:pic>
        <p:nvPicPr>
          <p:cNvPr id="5" name="Picture 4" descr="BC6H_E0.png"/>
          <p:cNvPicPr>
            <a:picLocks noChangeAspect="1"/>
          </p:cNvPicPr>
          <p:nvPr/>
        </p:nvPicPr>
        <p:blipFill>
          <a:blip r:embed="rId3"/>
          <a:stretch>
            <a:fillRect/>
          </a:stretch>
        </p:blipFill>
        <p:spPr>
          <a:xfrm>
            <a:off x="534982" y="1255693"/>
            <a:ext cx="8074036" cy="4319999"/>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3720645" y="5648980"/>
            <a:ext cx="1446230" cy="461665"/>
          </a:xfrm>
          <a:prstGeom prst="rect">
            <a:avLst/>
          </a:prstGeom>
          <a:noFill/>
        </p:spPr>
        <p:txBody>
          <a:bodyPr wrap="none" rtlCol="0">
            <a:spAutoFit/>
          </a:bodyPr>
          <a:lstStyle/>
          <a:p>
            <a:r>
              <a:rPr lang="en-US" sz="2400" dirty="0" smtClean="0">
                <a:latin typeface="Trebuchet MS" pitchFamily="34" charset="0"/>
              </a:rPr>
              <a:t>Abs Error</a:t>
            </a:r>
            <a:endParaRPr lang="en-US" sz="2400" dirty="0">
              <a:latin typeface="Trebuchet MS" pitchFamily="34" charset="0"/>
            </a:endParaRPr>
          </a:p>
        </p:txBody>
      </p:sp>
      <p:sp>
        <p:nvSpPr>
          <p:cNvPr id="7" name="TextBox 6"/>
          <p:cNvSpPr txBox="1"/>
          <p:nvPr/>
        </p:nvSpPr>
        <p:spPr>
          <a:xfrm>
            <a:off x="574361" y="5599093"/>
            <a:ext cx="2303837" cy="830997"/>
          </a:xfrm>
          <a:prstGeom prst="rect">
            <a:avLst/>
          </a:prstGeom>
          <a:noFill/>
        </p:spPr>
        <p:txBody>
          <a:bodyPr wrap="none" rtlCol="0">
            <a:spAutoFit/>
          </a:bodyPr>
          <a:lstStyle/>
          <a:p>
            <a:pPr algn="ctr"/>
            <a:r>
              <a:rPr lang="en-US" sz="2400" dirty="0" smtClean="0">
                <a:latin typeface="Trebuchet MS" pitchFamily="34" charset="0"/>
              </a:rPr>
              <a:t>HDR Original at</a:t>
            </a:r>
          </a:p>
          <a:p>
            <a:pPr algn="ctr"/>
            <a:r>
              <a:rPr lang="en-US" sz="2400" dirty="0" smtClean="0">
                <a:latin typeface="Trebuchet MS" pitchFamily="34" charset="0"/>
              </a:rPr>
              <a:t>given exposure</a:t>
            </a:r>
            <a:endParaRPr lang="en-US" sz="2400" dirty="0">
              <a:latin typeface="Trebuchet MS" pitchFamily="34" charset="0"/>
            </a:endParaRPr>
          </a:p>
        </p:txBody>
      </p:sp>
      <p:sp>
        <p:nvSpPr>
          <p:cNvPr id="8" name="TextBox 7"/>
          <p:cNvSpPr txBox="1"/>
          <p:nvPr/>
        </p:nvSpPr>
        <p:spPr>
          <a:xfrm>
            <a:off x="5943600" y="5599093"/>
            <a:ext cx="2247730" cy="830997"/>
          </a:xfrm>
          <a:prstGeom prst="rect">
            <a:avLst/>
          </a:prstGeom>
          <a:noFill/>
        </p:spPr>
        <p:txBody>
          <a:bodyPr wrap="none" rtlCol="0">
            <a:spAutoFit/>
          </a:bodyPr>
          <a:lstStyle/>
          <a:p>
            <a:pPr algn="ctr"/>
            <a:r>
              <a:rPr lang="en-US" sz="2400" dirty="0" smtClean="0">
                <a:latin typeface="Trebuchet MS" pitchFamily="34" charset="0"/>
              </a:rPr>
              <a:t>BC6 at</a:t>
            </a:r>
          </a:p>
          <a:p>
            <a:pPr algn="ctr"/>
            <a:r>
              <a:rPr lang="en-US" sz="2400" dirty="0" smtClean="0">
                <a:latin typeface="Trebuchet MS" pitchFamily="34" charset="0"/>
              </a:rPr>
              <a:t>given exposure</a:t>
            </a:r>
            <a:endParaRPr lang="en-US" sz="24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dirty="0"/>
          </a:p>
        </p:txBody>
      </p:sp>
      <p:sp>
        <p:nvSpPr>
          <p:cNvPr id="3" name="Content Placeholder 2"/>
          <p:cNvSpPr>
            <a:spLocks noGrp="1"/>
          </p:cNvSpPr>
          <p:nvPr>
            <p:ph idx="1"/>
          </p:nvPr>
        </p:nvSpPr>
        <p:spPr>
          <a:xfrm>
            <a:off x="382588" y="1414464"/>
            <a:ext cx="8380412" cy="5615383"/>
          </a:xfrm>
        </p:spPr>
        <p:txBody>
          <a:bodyPr/>
          <a:lstStyle/>
          <a:p>
            <a:r>
              <a:rPr lang="en-US" sz="3200" dirty="0" smtClean="0"/>
              <a:t>Overview</a:t>
            </a:r>
          </a:p>
          <a:p>
            <a:r>
              <a:rPr lang="en-US" sz="3200" dirty="0" smtClean="0"/>
              <a:t>Drilldown</a:t>
            </a:r>
          </a:p>
          <a:p>
            <a:pPr marL="798513" lvl="1" indent="-395288"/>
            <a:r>
              <a:rPr lang="en-US" sz="2800" dirty="0" smtClean="0"/>
              <a:t>Tessellation</a:t>
            </a:r>
          </a:p>
          <a:p>
            <a:pPr marL="798513" lvl="1" indent="-395288"/>
            <a:r>
              <a:rPr lang="en-US" sz="2800" dirty="0" smtClean="0"/>
              <a:t>Compute </a:t>
            </a:r>
            <a:r>
              <a:rPr lang="en-US" sz="2800" dirty="0" err="1" smtClean="0"/>
              <a:t>Shader</a:t>
            </a:r>
            <a:endParaRPr lang="en-US" sz="2800" dirty="0" smtClean="0"/>
          </a:p>
          <a:p>
            <a:pPr marL="798513" lvl="1" indent="-395288"/>
            <a:r>
              <a:rPr lang="en-US" sz="2800" dirty="0" smtClean="0"/>
              <a:t>Multithreading</a:t>
            </a:r>
          </a:p>
          <a:p>
            <a:pPr marL="798513" lvl="1" indent="-395288"/>
            <a:r>
              <a:rPr lang="en-US" sz="2800" dirty="0" smtClean="0"/>
              <a:t>Dynamic </a:t>
            </a:r>
            <a:r>
              <a:rPr lang="en-US" sz="2800" dirty="0" err="1" smtClean="0"/>
              <a:t>Shader</a:t>
            </a:r>
            <a:r>
              <a:rPr lang="en-US" sz="2800" dirty="0" smtClean="0"/>
              <a:t> Linkage</a:t>
            </a:r>
          </a:p>
          <a:p>
            <a:pPr marL="798513" lvl="1" indent="-395288"/>
            <a:r>
              <a:rPr lang="en-US" sz="2800" dirty="0" smtClean="0"/>
              <a:t>Improved Texture Compression</a:t>
            </a:r>
          </a:p>
          <a:p>
            <a:pPr marL="798513" lvl="1" indent="-395288"/>
            <a:r>
              <a:rPr lang="en-US" sz="2800" dirty="0" smtClean="0"/>
              <a:t>Quick Glance at Other Features</a:t>
            </a:r>
          </a:p>
          <a:p>
            <a:r>
              <a:rPr lang="en-US" sz="3200" dirty="0" smtClean="0"/>
              <a:t>Summary</a:t>
            </a:r>
          </a:p>
          <a:p>
            <a:endParaRPr lang="en-US" sz="3200" dirty="0"/>
          </a:p>
        </p:txBody>
      </p:sp>
      <p:sp>
        <p:nvSpPr>
          <p:cNvPr id="4" name="Right Arrow 3"/>
          <p:cNvSpPr/>
          <p:nvPr/>
        </p:nvSpPr>
        <p:spPr>
          <a:xfrm>
            <a:off x="387350" y="5095968"/>
            <a:ext cx="634626"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Plethora Of Other Features</a:t>
            </a:r>
            <a:endParaRPr lang="en-US" dirty="0"/>
          </a:p>
        </p:txBody>
      </p:sp>
      <p:sp>
        <p:nvSpPr>
          <p:cNvPr id="3" name="Content Placeholder 2"/>
          <p:cNvSpPr>
            <a:spLocks noGrp="1"/>
          </p:cNvSpPr>
          <p:nvPr>
            <p:ph sz="half" idx="1"/>
          </p:nvPr>
        </p:nvSpPr>
        <p:spPr>
          <a:xfrm>
            <a:off x="382323" y="1414199"/>
            <a:ext cx="4126177" cy="4001095"/>
          </a:xfrm>
        </p:spPr>
        <p:txBody>
          <a:bodyPr/>
          <a:lstStyle/>
          <a:p>
            <a:pPr marL="341313" indent="-341313"/>
            <a:r>
              <a:rPr lang="en-US" sz="2000" dirty="0" smtClean="0"/>
              <a:t>Addressable Stream Out</a:t>
            </a:r>
          </a:p>
          <a:p>
            <a:pPr marL="341313" indent="-341313"/>
            <a:r>
              <a:rPr lang="en-US" sz="2000" dirty="0" err="1" smtClean="0"/>
              <a:t>DrawIndirect</a:t>
            </a:r>
            <a:r>
              <a:rPr lang="en-US" sz="2000" dirty="0" smtClean="0"/>
              <a:t>()</a:t>
            </a:r>
          </a:p>
          <a:p>
            <a:pPr marL="341313" indent="-341313"/>
            <a:r>
              <a:rPr lang="en-US" sz="2000" dirty="0" smtClean="0"/>
              <a:t>Pull-model attribute </a:t>
            </a:r>
            <a:r>
              <a:rPr lang="en-US" sz="2000" dirty="0" err="1" smtClean="0"/>
              <a:t>eval</a:t>
            </a:r>
            <a:endParaRPr lang="en-US" sz="2000" dirty="0" smtClean="0"/>
          </a:p>
          <a:p>
            <a:pPr marL="341313" indent="-341313"/>
            <a:r>
              <a:rPr lang="en-US" sz="2000" dirty="0" smtClean="0"/>
              <a:t>Improved Gather4</a:t>
            </a:r>
          </a:p>
          <a:p>
            <a:pPr marL="341313" indent="-341313"/>
            <a:r>
              <a:rPr lang="en-US" sz="2000" dirty="0" smtClean="0"/>
              <a:t>Min-LOD texture clamps</a:t>
            </a:r>
          </a:p>
          <a:p>
            <a:pPr marL="341313" indent="-341313"/>
            <a:r>
              <a:rPr lang="en-US" sz="2000" dirty="0" smtClean="0"/>
              <a:t>16K texture sizes</a:t>
            </a:r>
          </a:p>
          <a:p>
            <a:pPr marL="341313" indent="-341313"/>
            <a:r>
              <a:rPr lang="en-US" sz="2000" dirty="0" smtClean="0"/>
              <a:t>Required 8-bit </a:t>
            </a:r>
            <a:r>
              <a:rPr lang="en-US" sz="2000" dirty="0" err="1" smtClean="0"/>
              <a:t>subtexel</a:t>
            </a:r>
            <a:r>
              <a:rPr lang="en-US" sz="2000" dirty="0" smtClean="0"/>
              <a:t>, </a:t>
            </a:r>
            <a:r>
              <a:rPr lang="en-US" sz="2000" dirty="0" err="1" smtClean="0"/>
              <a:t>submip</a:t>
            </a:r>
            <a:r>
              <a:rPr lang="en-US" sz="2000" dirty="0" smtClean="0"/>
              <a:t> filtering precision</a:t>
            </a:r>
          </a:p>
          <a:p>
            <a:endParaRPr lang="en-US" sz="2000" dirty="0" smtClean="0"/>
          </a:p>
          <a:p>
            <a:endParaRPr lang="en-US" sz="2000" dirty="0"/>
          </a:p>
        </p:txBody>
      </p:sp>
      <p:sp>
        <p:nvSpPr>
          <p:cNvPr id="4" name="Content Placeholder 3"/>
          <p:cNvSpPr>
            <a:spLocks noGrp="1"/>
          </p:cNvSpPr>
          <p:nvPr>
            <p:ph sz="half" idx="2"/>
          </p:nvPr>
        </p:nvSpPr>
        <p:spPr>
          <a:xfrm>
            <a:off x="4635500" y="1414199"/>
            <a:ext cx="4127500" cy="2277547"/>
          </a:xfrm>
        </p:spPr>
        <p:txBody>
          <a:bodyPr/>
          <a:lstStyle/>
          <a:p>
            <a:pPr marL="341313" indent="-341313"/>
            <a:r>
              <a:rPr lang="en-US" sz="2000" dirty="0" smtClean="0"/>
              <a:t>Conservative </a:t>
            </a:r>
            <a:r>
              <a:rPr lang="en-US" sz="2000" dirty="0" err="1" smtClean="0"/>
              <a:t>oDepth</a:t>
            </a:r>
            <a:endParaRPr lang="en-US" sz="2000" dirty="0" smtClean="0"/>
          </a:p>
          <a:p>
            <a:pPr marL="341313" indent="-341313"/>
            <a:r>
              <a:rPr lang="en-US" sz="2000" dirty="0" smtClean="0"/>
              <a:t>2 GB Resources</a:t>
            </a:r>
          </a:p>
          <a:p>
            <a:pPr marL="341313" indent="-341313"/>
            <a:r>
              <a:rPr lang="en-US" sz="2000" dirty="0" smtClean="0"/>
              <a:t>Geometry </a:t>
            </a:r>
            <a:r>
              <a:rPr lang="en-US" sz="2000" dirty="0" err="1" smtClean="0"/>
              <a:t>shader</a:t>
            </a:r>
            <a:r>
              <a:rPr lang="en-US" sz="2000" dirty="0" smtClean="0"/>
              <a:t> instance programming model</a:t>
            </a:r>
          </a:p>
          <a:p>
            <a:pPr marL="341313" indent="-341313"/>
            <a:r>
              <a:rPr lang="en-US" sz="2000" dirty="0" smtClean="0"/>
              <a:t>Optional double support</a:t>
            </a:r>
          </a:p>
          <a:p>
            <a:pPr marL="341313" indent="-341313"/>
            <a:r>
              <a:rPr lang="en-US" sz="2000" dirty="0" smtClean="0"/>
              <a:t>Read-only depth or stencil views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Direct3D10</a:t>
            </a:r>
            <a:endParaRPr lang="en-US" dirty="0"/>
          </a:p>
        </p:txBody>
      </p:sp>
      <p:sp>
        <p:nvSpPr>
          <p:cNvPr id="3" name="Content Placeholder 2"/>
          <p:cNvSpPr>
            <a:spLocks noGrp="1"/>
          </p:cNvSpPr>
          <p:nvPr>
            <p:ph idx="1"/>
          </p:nvPr>
        </p:nvSpPr>
        <p:spPr>
          <a:xfrm>
            <a:off x="382588" y="1414464"/>
            <a:ext cx="8380412" cy="2418098"/>
          </a:xfrm>
        </p:spPr>
        <p:txBody>
          <a:bodyPr/>
          <a:lstStyle/>
          <a:p>
            <a:r>
              <a:rPr lang="en-US" sz="2800" dirty="0" smtClean="0"/>
              <a:t>Cleaner API </a:t>
            </a:r>
            <a:r>
              <a:rPr lang="en-US" sz="2800" dirty="0" smtClean="0">
                <a:sym typeface="Wingdings" pitchFamily="2" charset="2"/>
              </a:rPr>
              <a:t></a:t>
            </a:r>
            <a:r>
              <a:rPr lang="en-US" sz="2800" dirty="0" smtClean="0"/>
              <a:t> Easier coding than Direct3D9</a:t>
            </a:r>
          </a:p>
          <a:p>
            <a:r>
              <a:rPr lang="en-US" sz="2800" dirty="0" smtClean="0"/>
              <a:t>More efficient DDI </a:t>
            </a:r>
            <a:r>
              <a:rPr lang="en-US" sz="2800" dirty="0" smtClean="0">
                <a:sym typeface="Wingdings" pitchFamily="2" charset="2"/>
              </a:rPr>
              <a:t> Driver Optimization</a:t>
            </a:r>
            <a:endParaRPr lang="en-US" sz="2800" dirty="0" smtClean="0"/>
          </a:p>
          <a:p>
            <a:r>
              <a:rPr lang="en-US" sz="2800" dirty="0" smtClean="0"/>
              <a:t>A more consistent experience across hardware!</a:t>
            </a:r>
          </a:p>
          <a:p>
            <a:pPr marL="744538" lvl="1" indent="-357188"/>
            <a:r>
              <a:rPr lang="en-US" sz="2400" dirty="0" smtClean="0"/>
              <a:t>Tighter specification</a:t>
            </a:r>
          </a:p>
          <a:p>
            <a:pPr marL="744538" lvl="1" indent="-357188"/>
            <a:r>
              <a:rPr lang="en-US" sz="2400" dirty="0" smtClean="0"/>
              <a:t>Elimination of caps</a:t>
            </a:r>
            <a:endParaRPr lang="en-US" sz="2400"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dirty="0"/>
          </a:p>
        </p:txBody>
      </p:sp>
      <p:sp>
        <p:nvSpPr>
          <p:cNvPr id="3" name="Content Placeholder 2"/>
          <p:cNvSpPr>
            <a:spLocks noGrp="1"/>
          </p:cNvSpPr>
          <p:nvPr>
            <p:ph idx="1"/>
          </p:nvPr>
        </p:nvSpPr>
        <p:spPr>
          <a:xfrm>
            <a:off x="382588" y="1414464"/>
            <a:ext cx="8380412" cy="5407634"/>
          </a:xfrm>
        </p:spPr>
        <p:txBody>
          <a:bodyPr/>
          <a:lstStyle/>
          <a:p>
            <a:r>
              <a:rPr lang="en-US" sz="3200" dirty="0" smtClean="0"/>
              <a:t>Overview</a:t>
            </a:r>
          </a:p>
          <a:p>
            <a:r>
              <a:rPr lang="en-US" sz="3200" dirty="0" smtClean="0"/>
              <a:t>Drilldown</a:t>
            </a:r>
          </a:p>
          <a:p>
            <a:pPr marL="798513" lvl="1" indent="-395288"/>
            <a:r>
              <a:rPr lang="en-US" sz="2800" dirty="0" smtClean="0"/>
              <a:t>Tessellation</a:t>
            </a:r>
          </a:p>
          <a:p>
            <a:pPr marL="798513" lvl="1" indent="-395288"/>
            <a:r>
              <a:rPr lang="en-US" sz="2800" dirty="0" smtClean="0"/>
              <a:t>Compute </a:t>
            </a:r>
            <a:r>
              <a:rPr lang="en-US" sz="2800" dirty="0" err="1" smtClean="0"/>
              <a:t>Shader</a:t>
            </a:r>
            <a:endParaRPr lang="en-US" sz="2800" dirty="0" smtClean="0"/>
          </a:p>
          <a:p>
            <a:pPr marL="798513" lvl="1" indent="-395288"/>
            <a:r>
              <a:rPr lang="en-US" sz="2800" dirty="0" smtClean="0"/>
              <a:t>Multithreading</a:t>
            </a:r>
          </a:p>
          <a:p>
            <a:pPr marL="798513" lvl="1" indent="-395288"/>
            <a:r>
              <a:rPr lang="en-US" sz="2800" dirty="0" smtClean="0"/>
              <a:t>Dynamic </a:t>
            </a:r>
            <a:r>
              <a:rPr lang="en-US" sz="2800" dirty="0" err="1" smtClean="0"/>
              <a:t>Shader</a:t>
            </a:r>
            <a:r>
              <a:rPr lang="en-US" sz="2800" dirty="0" smtClean="0"/>
              <a:t> Linkage</a:t>
            </a:r>
          </a:p>
          <a:p>
            <a:pPr marL="798513" lvl="1" indent="-395288"/>
            <a:r>
              <a:rPr lang="en-US" sz="2800" dirty="0" smtClean="0"/>
              <a:t>Improved Texture Compression</a:t>
            </a:r>
          </a:p>
          <a:p>
            <a:pPr marL="798513" lvl="1" indent="-395288"/>
            <a:r>
              <a:rPr lang="en-US" sz="2800" dirty="0" smtClean="0"/>
              <a:t>Quick Glance at Other Features</a:t>
            </a:r>
          </a:p>
          <a:p>
            <a:r>
              <a:rPr lang="en-US" sz="3200" dirty="0" smtClean="0"/>
              <a:t>Summary</a:t>
            </a:r>
          </a:p>
          <a:p>
            <a:endParaRPr lang="en-US" sz="3200" dirty="0"/>
          </a:p>
        </p:txBody>
      </p:sp>
      <p:sp>
        <p:nvSpPr>
          <p:cNvPr id="4" name="Right Arrow 3"/>
          <p:cNvSpPr/>
          <p:nvPr/>
        </p:nvSpPr>
        <p:spPr>
          <a:xfrm>
            <a:off x="385763" y="5665694"/>
            <a:ext cx="3429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Direct3D11</a:t>
            </a:r>
            <a:endParaRPr lang="en-US" dirty="0"/>
          </a:p>
        </p:txBody>
      </p:sp>
      <p:sp>
        <p:nvSpPr>
          <p:cNvPr id="5" name="Content Placeholder 4"/>
          <p:cNvSpPr>
            <a:spLocks noGrp="1"/>
          </p:cNvSpPr>
          <p:nvPr>
            <p:ph idx="1"/>
          </p:nvPr>
        </p:nvSpPr>
        <p:spPr>
          <a:xfrm>
            <a:off x="382588" y="1414464"/>
            <a:ext cx="8380412" cy="4558684"/>
          </a:xfrm>
        </p:spPr>
        <p:txBody>
          <a:bodyPr/>
          <a:lstStyle/>
          <a:p>
            <a:r>
              <a:rPr lang="en-US" sz="2400" dirty="0" smtClean="0"/>
              <a:t>Direct3D11 is strict superset of Direct3D10 and 10.1</a:t>
            </a:r>
          </a:p>
          <a:p>
            <a:pPr marL="744538" lvl="1" indent="-341313"/>
            <a:r>
              <a:rPr lang="en-US" sz="2000" dirty="0" smtClean="0"/>
              <a:t>Direct3D11 adds support for features like compute </a:t>
            </a:r>
            <a:r>
              <a:rPr lang="en-US" sz="2000" dirty="0" err="1" smtClean="0"/>
              <a:t>shader</a:t>
            </a:r>
            <a:r>
              <a:rPr lang="en-US" sz="2000" dirty="0" smtClean="0"/>
              <a:t>, multithreading, and tessellation to Direct3D10.1</a:t>
            </a:r>
          </a:p>
          <a:p>
            <a:pPr marL="744538" lvl="1" indent="-341313"/>
            <a:r>
              <a:rPr lang="en-US" sz="2000" dirty="0" smtClean="0"/>
              <a:t>The fastest way to move to Direct3D11 is to start developing on Direct3D10/10.1 today</a:t>
            </a:r>
          </a:p>
          <a:p>
            <a:r>
              <a:rPr lang="en-US" sz="2400" dirty="0" smtClean="0"/>
              <a:t>Direct3D11 will be available on Windows Vista and future Windows operating systems</a:t>
            </a:r>
          </a:p>
          <a:p>
            <a:r>
              <a:rPr lang="en-US" sz="2400" dirty="0" smtClean="0"/>
              <a:t>Direct3D11 will run on down-level hardware</a:t>
            </a:r>
          </a:p>
          <a:p>
            <a:pPr marL="744538" lvl="1" indent="-357188"/>
            <a:r>
              <a:rPr lang="en-US" sz="2000" dirty="0" smtClean="0"/>
              <a:t>Multithreading!, Compute </a:t>
            </a:r>
            <a:r>
              <a:rPr lang="en-US" sz="2000" dirty="0" err="1" smtClean="0"/>
              <a:t>Shader</a:t>
            </a:r>
            <a:endParaRPr lang="en-US" sz="2000" dirty="0" smtClean="0"/>
          </a:p>
          <a:p>
            <a:pPr marL="744538" lvl="1" indent="-357188"/>
            <a:r>
              <a:rPr lang="en-US" sz="2000" dirty="0" smtClean="0"/>
              <a:t>Direct3D10.1, 10, and 9 hardware/drivers</a:t>
            </a:r>
          </a:p>
          <a:p>
            <a:pPr marL="744538" lvl="1" indent="-357188"/>
            <a:r>
              <a:rPr lang="en-US" sz="2000" dirty="0" smtClean="0"/>
              <a:t>Full functionality (for example, tessellation) will require Direct3D11 hardware</a:t>
            </a:r>
            <a:endParaRPr lang="en-US" sz="2000" dirty="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When Can I Get It?</a:t>
            </a:r>
            <a:endParaRPr lang="en-US" dirty="0"/>
          </a:p>
        </p:txBody>
      </p:sp>
      <p:sp>
        <p:nvSpPr>
          <p:cNvPr id="3" name="Content Placeholder 2"/>
          <p:cNvSpPr>
            <a:spLocks noGrp="1"/>
          </p:cNvSpPr>
          <p:nvPr>
            <p:ph idx="1"/>
          </p:nvPr>
        </p:nvSpPr>
        <p:spPr>
          <a:xfrm>
            <a:off x="382588" y="1414464"/>
            <a:ext cx="8380412" cy="2029786"/>
          </a:xfrm>
        </p:spPr>
        <p:txBody>
          <a:bodyPr/>
          <a:lstStyle/>
          <a:p>
            <a:pPr marL="457200" indent="-457200"/>
            <a:r>
              <a:rPr lang="en-US" sz="3200" dirty="0" smtClean="0"/>
              <a:t>Preview bits will be in November 2008 SDK</a:t>
            </a:r>
          </a:p>
          <a:p>
            <a:pPr marL="860425" lvl="1" indent="-403225"/>
            <a:r>
              <a:rPr lang="en-US" sz="2800" dirty="0" smtClean="0"/>
              <a:t>These bits will work on Windows Vista</a:t>
            </a:r>
          </a:p>
          <a:p>
            <a:pPr marL="860425" lvl="1" indent="-403225"/>
            <a:r>
              <a:rPr lang="en-US" sz="2800" dirty="0" smtClean="0"/>
              <a:t>Will run on Direct3D10/10.1 hardware</a:t>
            </a:r>
          </a:p>
          <a:p>
            <a:pPr marL="860425" lvl="1" indent="-403225"/>
            <a:r>
              <a:rPr lang="en-US" sz="2800" dirty="0" smtClean="0"/>
              <a:t>Full documentation, samples, etc.</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a:xfrm>
            <a:off x="382588" y="1414464"/>
            <a:ext cx="8380412" cy="4354525"/>
          </a:xfrm>
        </p:spPr>
        <p:txBody>
          <a:bodyPr/>
          <a:lstStyle/>
          <a:p>
            <a:r>
              <a:rPr lang="en-US" sz="2800" dirty="0" smtClean="0"/>
              <a:t>OEMs:  Plan for DirectX11 PCs</a:t>
            </a:r>
          </a:p>
          <a:p>
            <a:r>
              <a:rPr lang="en-US" sz="2800" dirty="0" smtClean="0"/>
              <a:t>IHVs: Keep up the driver work</a:t>
            </a:r>
          </a:p>
          <a:p>
            <a:r>
              <a:rPr lang="en-US" sz="2800" dirty="0" smtClean="0"/>
              <a:t>ISVs</a:t>
            </a:r>
          </a:p>
          <a:p>
            <a:pPr marL="798513" lvl="1" indent="-411163"/>
            <a:r>
              <a:rPr lang="en-US" sz="2400" dirty="0" smtClean="0"/>
              <a:t>Get ready for the DirectX11</a:t>
            </a:r>
          </a:p>
          <a:p>
            <a:pPr marL="798513" lvl="1" indent="-411163"/>
            <a:r>
              <a:rPr lang="en-US" sz="2400" dirty="0" smtClean="0"/>
              <a:t>Start porting code to DirectX10 </a:t>
            </a:r>
            <a:r>
              <a:rPr lang="en-US" sz="2400" dirty="0" err="1" smtClean="0"/>
              <a:t>asap</a:t>
            </a:r>
            <a:endParaRPr lang="en-US" sz="2400" dirty="0" smtClean="0"/>
          </a:p>
          <a:p>
            <a:pPr marL="798513" lvl="1" indent="-411163"/>
            <a:r>
              <a:rPr lang="en-US" sz="2400" dirty="0" smtClean="0"/>
              <a:t>Scan the DirectX11 PPTs and whitepapers</a:t>
            </a:r>
          </a:p>
          <a:p>
            <a:pPr marL="798513" lvl="1" indent="-411163"/>
            <a:r>
              <a:rPr lang="en-US" sz="2400" dirty="0" smtClean="0"/>
              <a:t>Download the DirectX11 SDK next week</a:t>
            </a:r>
          </a:p>
          <a:p>
            <a:pPr marL="1147763" lvl="2" indent="-349250"/>
            <a:r>
              <a:rPr lang="en-US" sz="2000" dirty="0" smtClean="0"/>
              <a:t>Check out the samples</a:t>
            </a:r>
          </a:p>
          <a:p>
            <a:pPr marL="798513" lvl="1" indent="-411163"/>
            <a:r>
              <a:rPr lang="en-US" sz="2400" dirty="0" smtClean="0"/>
              <a:t>Update art pipeline to support tessellation</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sp>
        <p:nvSpPr>
          <p:cNvPr id="3" name="Content Placeholder 2"/>
          <p:cNvSpPr>
            <a:spLocks noGrp="1"/>
          </p:cNvSpPr>
          <p:nvPr>
            <p:ph idx="1"/>
          </p:nvPr>
        </p:nvSpPr>
        <p:spPr>
          <a:xfrm>
            <a:off x="382588" y="1414464"/>
            <a:ext cx="8380412" cy="4684359"/>
          </a:xfrm>
        </p:spPr>
        <p:txBody>
          <a:bodyPr/>
          <a:lstStyle/>
          <a:p>
            <a:pPr>
              <a:buNone/>
            </a:pPr>
            <a:r>
              <a:rPr lang="en-US" sz="1800" dirty="0" smtClean="0"/>
              <a:t>GRA-T515 DirectX – Core Graphics for Windows 7</a:t>
            </a:r>
          </a:p>
          <a:p>
            <a:pPr>
              <a:buNone/>
            </a:pPr>
            <a:r>
              <a:rPr lang="en-US" sz="1800" dirty="0" smtClean="0"/>
              <a:t>GRA-T516 DirectX 11</a:t>
            </a:r>
          </a:p>
          <a:p>
            <a:pPr>
              <a:buNone/>
            </a:pPr>
            <a:r>
              <a:rPr lang="en-US" sz="1800" dirty="0" smtClean="0"/>
              <a:t>GRA-T517 GPU Compute</a:t>
            </a:r>
          </a:p>
          <a:p>
            <a:pPr>
              <a:buNone/>
            </a:pPr>
            <a:r>
              <a:rPr lang="en-US" sz="1800" dirty="0" smtClean="0"/>
              <a:t>GRA-T518 Graphics Performance with WDDM v1.1</a:t>
            </a:r>
          </a:p>
          <a:p>
            <a:pPr>
              <a:buNone/>
            </a:pPr>
            <a:r>
              <a:rPr lang="en-US" sz="1800" dirty="0" smtClean="0"/>
              <a:t>GRA-C640 Validating Windows 7 Graphics Scenarios</a:t>
            </a:r>
          </a:p>
          <a:p>
            <a:pPr>
              <a:buNone/>
            </a:pPr>
            <a:r>
              <a:rPr lang="en-US" sz="1800" dirty="0" smtClean="0"/>
              <a:t>GRA-T579 Connecting Projectors and Docking Stations with Windows 7</a:t>
            </a:r>
          </a:p>
          <a:p>
            <a:pPr>
              <a:buNone/>
            </a:pPr>
            <a:r>
              <a:rPr lang="en-US" sz="1800" dirty="0" smtClean="0"/>
              <a:t>GRA-T634 GPU Performance and CPU/GPU Interactions</a:t>
            </a:r>
          </a:p>
          <a:p>
            <a:pPr>
              <a:buNone/>
            </a:pPr>
            <a:r>
              <a:rPr lang="en-US" sz="1800" dirty="0" smtClean="0"/>
              <a:t>GRA-P581 Application of GPGPU: Hype or Reality</a:t>
            </a:r>
          </a:p>
          <a:p>
            <a:pPr>
              <a:buNone/>
            </a:pPr>
            <a:r>
              <a:rPr lang="en-US" sz="1800" dirty="0" smtClean="0"/>
              <a:t>GRA-T582 Hi DPI – Key to Readability</a:t>
            </a:r>
          </a:p>
          <a:p>
            <a:pPr>
              <a:buNone/>
            </a:pPr>
            <a:r>
              <a:rPr lang="en-US" sz="1800" dirty="0" smtClean="0"/>
              <a:t>GRA-T583 Display and Monitor Technologies</a:t>
            </a:r>
          </a:p>
          <a:p>
            <a:pPr>
              <a:buNone/>
            </a:pPr>
            <a:r>
              <a:rPr lang="en-US" sz="1800" dirty="0" smtClean="0"/>
              <a:t>GRA-T585 Video Improvements in Windows 7</a:t>
            </a:r>
          </a:p>
          <a:p>
            <a:pPr>
              <a:buNone/>
            </a:pPr>
            <a:r>
              <a:rPr lang="en-US" sz="1800" dirty="0" smtClean="0"/>
              <a:t>GRA-C666 Connecting and Configuring Displays</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Resources</a:t>
            </a:r>
            <a:endParaRPr lang="en-US" dirty="0"/>
          </a:p>
        </p:txBody>
      </p:sp>
      <p:sp>
        <p:nvSpPr>
          <p:cNvPr id="3" name="Content Placeholder 2"/>
          <p:cNvSpPr>
            <a:spLocks noGrp="1"/>
          </p:cNvSpPr>
          <p:nvPr>
            <p:ph idx="1"/>
          </p:nvPr>
        </p:nvSpPr>
        <p:spPr>
          <a:xfrm>
            <a:off x="382588" y="1414464"/>
            <a:ext cx="8380412" cy="4228850"/>
          </a:xfrm>
        </p:spPr>
        <p:txBody>
          <a:bodyPr/>
          <a:lstStyle/>
          <a:p>
            <a:pPr marL="403225" indent="-403225"/>
            <a:r>
              <a:rPr lang="en-US" sz="2000" dirty="0" smtClean="0"/>
              <a:t>Microsoft DirectX SDK site</a:t>
            </a:r>
          </a:p>
          <a:p>
            <a:pPr marL="690563" lvl="1" indent="-303213"/>
            <a:r>
              <a:rPr lang="en-US" sz="1800" dirty="0" smtClean="0">
                <a:hlinkClick r:id="rId3"/>
              </a:rPr>
              <a:t>http://msdn.microsoft.com/directx</a:t>
            </a:r>
            <a:endParaRPr lang="en-US" sz="1800" dirty="0" smtClean="0"/>
          </a:p>
          <a:p>
            <a:pPr marL="690563" lvl="1" indent="-303213"/>
            <a:r>
              <a:rPr lang="en-US" sz="1800" dirty="0" smtClean="0"/>
              <a:t>DirectX10 SDK and DirectX11 CTP should be up shortly</a:t>
            </a:r>
          </a:p>
          <a:p>
            <a:pPr marL="403225" indent="-403225"/>
            <a:r>
              <a:rPr lang="en-US" sz="2000" dirty="0" smtClean="0"/>
              <a:t>Windows 7 Whitepaper</a:t>
            </a:r>
          </a:p>
          <a:p>
            <a:pPr marL="690563" lvl="1" indent="-303213"/>
            <a:r>
              <a:rPr lang="en-US" sz="1800" dirty="0" smtClean="0">
                <a:hlinkClick r:id="rId4"/>
              </a:rPr>
              <a:t>http://www.microsoft.com/whdc/display</a:t>
            </a:r>
            <a:endParaRPr lang="en-US" sz="1800" dirty="0" smtClean="0"/>
          </a:p>
          <a:p>
            <a:pPr marL="403225" indent="-403225"/>
            <a:r>
              <a:rPr lang="en-US" sz="2000" dirty="0" smtClean="0"/>
              <a:t>Other Presentations</a:t>
            </a:r>
          </a:p>
          <a:p>
            <a:pPr marL="690563" lvl="1" indent="-303213"/>
            <a:r>
              <a:rPr lang="en-US" sz="1800" dirty="0" smtClean="0"/>
              <a:t>GRA-T517</a:t>
            </a:r>
            <a:br>
              <a:rPr lang="en-US" sz="1800" dirty="0" smtClean="0"/>
            </a:br>
            <a:r>
              <a:rPr lang="en-US" sz="1800" dirty="0" smtClean="0"/>
              <a:t>DirectX11 Compute </a:t>
            </a:r>
            <a:r>
              <a:rPr lang="en-US" sz="1800" dirty="0" err="1" smtClean="0"/>
              <a:t>Shader</a:t>
            </a:r>
            <a:r>
              <a:rPr lang="en-US" sz="1800" dirty="0" smtClean="0"/>
              <a:t> – Next talk</a:t>
            </a:r>
          </a:p>
          <a:p>
            <a:pPr marL="690563" lvl="1" indent="-303213"/>
            <a:r>
              <a:rPr lang="en-US" sz="1800" dirty="0" smtClean="0"/>
              <a:t>GRA-P581 </a:t>
            </a:r>
            <a:br>
              <a:rPr lang="en-US" sz="1800" dirty="0" smtClean="0"/>
            </a:br>
            <a:r>
              <a:rPr lang="en-US" sz="1800" dirty="0" smtClean="0"/>
              <a:t>Panel on Many-Core applications – Thurs 4:30</a:t>
            </a:r>
          </a:p>
          <a:p>
            <a:pPr marL="690563" lvl="1" indent="-303213"/>
            <a:r>
              <a:rPr lang="en-US" sz="1800" dirty="0" smtClean="0"/>
              <a:t>GRA-T584 </a:t>
            </a:r>
            <a:br>
              <a:rPr lang="en-US" sz="1800" dirty="0" smtClean="0"/>
            </a:br>
            <a:r>
              <a:rPr lang="en-US" sz="1800" dirty="0" smtClean="0"/>
              <a:t>Working with the Windows 7 Graphics Architecture – Friday 11:00-12:00</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Direct3D10.1</a:t>
            </a:r>
            <a:endParaRPr lang="en-US" dirty="0"/>
          </a:p>
        </p:txBody>
      </p:sp>
      <p:sp>
        <p:nvSpPr>
          <p:cNvPr id="3" name="Content Placeholder 2"/>
          <p:cNvSpPr>
            <a:spLocks noGrp="1"/>
          </p:cNvSpPr>
          <p:nvPr>
            <p:ph idx="1"/>
          </p:nvPr>
        </p:nvSpPr>
        <p:spPr>
          <a:xfrm>
            <a:off x="382588" y="1414464"/>
            <a:ext cx="8380412" cy="4311950"/>
          </a:xfrm>
        </p:spPr>
        <p:txBody>
          <a:bodyPr/>
          <a:lstStyle/>
          <a:p>
            <a:r>
              <a:rPr lang="en-US" sz="2800" dirty="0" smtClean="0"/>
              <a:t>Improved multisampling</a:t>
            </a:r>
          </a:p>
          <a:p>
            <a:pPr marL="798513" lvl="1" indent="-395288"/>
            <a:r>
              <a:rPr lang="en-US" sz="2400" dirty="0" smtClean="0"/>
              <a:t>MSAA depth access in </a:t>
            </a:r>
            <a:r>
              <a:rPr lang="en-US" sz="2400" dirty="0" err="1" smtClean="0"/>
              <a:t>shader</a:t>
            </a:r>
            <a:endParaRPr lang="en-US" sz="2400" dirty="0" smtClean="0"/>
          </a:p>
          <a:p>
            <a:pPr marL="798513" lvl="1" indent="-395288"/>
            <a:r>
              <a:rPr lang="en-US" sz="2400" dirty="0" smtClean="0"/>
              <a:t>Expose sample positions</a:t>
            </a:r>
          </a:p>
          <a:p>
            <a:pPr marL="798513" lvl="1" indent="-395288"/>
            <a:r>
              <a:rPr lang="en-US" sz="2400" dirty="0" smtClean="0"/>
              <a:t>Explicit coverage control</a:t>
            </a:r>
          </a:p>
          <a:p>
            <a:pPr marL="798513" lvl="1" indent="-395288"/>
            <a:r>
              <a:rPr lang="en-US" sz="2400" dirty="0" smtClean="0"/>
              <a:t>4-sample MSAA required</a:t>
            </a:r>
          </a:p>
          <a:p>
            <a:r>
              <a:rPr lang="en-US" sz="2800" dirty="0" smtClean="0"/>
              <a:t>Improved fixed-function blending</a:t>
            </a:r>
          </a:p>
          <a:p>
            <a:pPr marL="798513" lvl="1" indent="-395288"/>
            <a:r>
              <a:rPr lang="en-US" sz="2400" dirty="0" smtClean="0"/>
              <a:t>Per-MRT blend mode</a:t>
            </a:r>
          </a:p>
          <a:p>
            <a:pPr marL="798513" lvl="1" indent="-395288"/>
            <a:r>
              <a:rPr lang="en-US" sz="2400" dirty="0" smtClean="0"/>
              <a:t>16-bit integer blending</a:t>
            </a:r>
          </a:p>
          <a:p>
            <a:r>
              <a:rPr lang="en-US" sz="2800" dirty="0" smtClean="0"/>
              <a:t>Arrays of cube maps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Direct3D10.1</a:t>
            </a:r>
            <a:endParaRPr lang="en-US" dirty="0"/>
          </a:p>
        </p:txBody>
      </p:sp>
      <p:sp>
        <p:nvSpPr>
          <p:cNvPr id="3" name="Content Placeholder 2"/>
          <p:cNvSpPr>
            <a:spLocks noGrp="1"/>
          </p:cNvSpPr>
          <p:nvPr>
            <p:ph idx="1"/>
          </p:nvPr>
        </p:nvSpPr>
        <p:spPr>
          <a:xfrm>
            <a:off x="387350" y="1420813"/>
            <a:ext cx="8374063" cy="2208810"/>
          </a:xfrm>
        </p:spPr>
        <p:txBody>
          <a:bodyPr/>
          <a:lstStyle/>
          <a:p>
            <a:pPr marL="381000" indent="-381000"/>
            <a:r>
              <a:rPr lang="en-US" sz="2800" dirty="0" smtClean="0"/>
              <a:t>Improved performance over Direct3D10</a:t>
            </a:r>
          </a:p>
          <a:p>
            <a:pPr marL="798513" lvl="1" indent="-411163"/>
            <a:r>
              <a:rPr lang="en-US" sz="2400" dirty="0" smtClean="0"/>
              <a:t>6-10% for common cases</a:t>
            </a:r>
          </a:p>
          <a:p>
            <a:pPr marL="798513" lvl="1" indent="-411163"/>
            <a:r>
              <a:rPr lang="en-US" sz="2400" dirty="0" smtClean="0"/>
              <a:t>20-30% for applications relying on MSAA such as deferred shading engines</a:t>
            </a:r>
          </a:p>
          <a:p>
            <a:pPr marL="381000" indent="-381000"/>
            <a:r>
              <a:rPr lang="en-US" sz="2800" dirty="0" smtClean="0"/>
              <a:t>Algorithms closer to Direct3D11 and future APIs</a:t>
            </a:r>
            <a:endParaRPr lang="en-US" sz="28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Direct3D10 On DirectX9 Hardware</a:t>
            </a:r>
            <a:endParaRPr lang="en-US" sz="4400" dirty="0"/>
          </a:p>
        </p:txBody>
      </p:sp>
      <p:sp>
        <p:nvSpPr>
          <p:cNvPr id="3" name="Content Placeholder 2"/>
          <p:cNvSpPr>
            <a:spLocks noGrp="1"/>
          </p:cNvSpPr>
          <p:nvPr>
            <p:ph idx="1"/>
          </p:nvPr>
        </p:nvSpPr>
        <p:spPr>
          <a:xfrm>
            <a:off x="382588" y="1414464"/>
            <a:ext cx="8380412" cy="2400657"/>
          </a:xfrm>
        </p:spPr>
        <p:txBody>
          <a:bodyPr/>
          <a:lstStyle/>
          <a:p>
            <a:r>
              <a:rPr lang="en-US" sz="2800" dirty="0" smtClean="0"/>
              <a:t>What if I want to run on a DirectX9 chip?</a:t>
            </a:r>
          </a:p>
          <a:p>
            <a:r>
              <a:rPr lang="en-US" sz="2800" dirty="0" smtClean="0"/>
              <a:t>Introducing Direct310 on 9</a:t>
            </a:r>
          </a:p>
          <a:p>
            <a:r>
              <a:rPr lang="en-US" sz="2800" dirty="0" smtClean="0"/>
              <a:t>DirectX10 API set is now supported on </a:t>
            </a:r>
            <a:br>
              <a:rPr lang="en-US" sz="2800" dirty="0" smtClean="0"/>
            </a:br>
            <a:r>
              <a:rPr lang="en-US" sz="2800" dirty="0" smtClean="0"/>
              <a:t>DirectX9-class hardware</a:t>
            </a:r>
          </a:p>
          <a:p>
            <a:r>
              <a:rPr lang="en-US" sz="2800" dirty="0" smtClean="0"/>
              <a:t>How do we handle capability flags?</a:t>
            </a:r>
            <a:endParaRPr lang="en-US" sz="28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10070">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Gamefest PPT Template</Template>
  <TotalTime>0</TotalTime>
  <Words>2319</Words>
  <Application>Microsoft Office PowerPoint</Application>
  <PresentationFormat>On-screen Show (4:3)</PresentationFormat>
  <Paragraphs>688</Paragraphs>
  <Slides>68</Slides>
  <Notes>68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5-10070</vt:lpstr>
      <vt:lpstr>Slide 1</vt:lpstr>
      <vt:lpstr>DirectX11 New Hardware And APIs</vt:lpstr>
      <vt:lpstr>GRA-T516 Session Description</vt:lpstr>
      <vt:lpstr>Executive Summary:  Direct3D11</vt:lpstr>
      <vt:lpstr>Outline</vt:lpstr>
      <vt:lpstr>Direct3D10</vt:lpstr>
      <vt:lpstr>Direct3D10.1</vt:lpstr>
      <vt:lpstr>Direct3D10.1</vt:lpstr>
      <vt:lpstr>Direct3D10 On DirectX9 Hardware</vt:lpstr>
      <vt:lpstr>Slide 10</vt:lpstr>
      <vt:lpstr>Key Decisions</vt:lpstr>
      <vt:lpstr>Direct3D10 WARP</vt:lpstr>
      <vt:lpstr>Further Direct3D Opportunities</vt:lpstr>
      <vt:lpstr>Outline</vt:lpstr>
      <vt:lpstr>Current Authoring Pipeline</vt:lpstr>
      <vt:lpstr>Character Authoring</vt:lpstr>
      <vt:lpstr>Direct3D11 Pipeline</vt:lpstr>
      <vt:lpstr>Hull Shader (HS)</vt:lpstr>
      <vt:lpstr>Fixed-Function Tessellator (TS)</vt:lpstr>
      <vt:lpstr>Domain Shader (DS)</vt:lpstr>
      <vt:lpstr>Tesselation Pseudocode</vt:lpstr>
      <vt:lpstr>Direct3D11 Tessellation Notes</vt:lpstr>
      <vt:lpstr>Example Surface Processing Pipeline</vt:lpstr>
      <vt:lpstr>New Authoring Pipeline</vt:lpstr>
      <vt:lpstr>Tessellation:  Summary</vt:lpstr>
      <vt:lpstr>Want To Know More?</vt:lpstr>
      <vt:lpstr>Outline</vt:lpstr>
      <vt:lpstr>GPGPU Equals Data Parallel Computing</vt:lpstr>
      <vt:lpstr>Introducing:  Compute Shader</vt:lpstr>
      <vt:lpstr>Optimized For Client Scenarios</vt:lpstr>
      <vt:lpstr>Integration With Direct3D</vt:lpstr>
      <vt:lpstr>Example Scenario</vt:lpstr>
      <vt:lpstr>Target Applications</vt:lpstr>
      <vt:lpstr>Compute Shader:  Summary</vt:lpstr>
      <vt:lpstr>Want To Know More?</vt:lpstr>
      <vt:lpstr>Outline</vt:lpstr>
      <vt:lpstr>Multithreading Today</vt:lpstr>
      <vt:lpstr>Multithreading Today</vt:lpstr>
      <vt:lpstr>Direct3D11 Multithreading</vt:lpstr>
      <vt:lpstr>Direct3D11 Multithreading</vt:lpstr>
      <vt:lpstr>Direct3D11 Multithreading</vt:lpstr>
      <vt:lpstr>Direct3D11 Multithreading</vt:lpstr>
      <vt:lpstr>Multithreading:  Summary</vt:lpstr>
      <vt:lpstr>Outline</vt:lpstr>
      <vt:lpstr>Shader Issues Today</vt:lpstr>
      <vt:lpstr>Options:  Über-shader </vt:lpstr>
      <vt:lpstr>Option 1:  Über-shader</vt:lpstr>
      <vt:lpstr>Option 2:  Specialization</vt:lpstr>
      <vt:lpstr>Solution Dynamic Shader Linkage and OOP</vt:lpstr>
      <vt:lpstr>Dynamic Shader Linkage</vt:lpstr>
      <vt:lpstr>In the Runtime</vt:lpstr>
      <vt:lpstr>Outline</vt:lpstr>
      <vt:lpstr>Why New Texture Formats?</vt:lpstr>
      <vt:lpstr>Two New BC’s For Direct3D11</vt:lpstr>
      <vt:lpstr>Comparisons</vt:lpstr>
      <vt:lpstr>Comparisons</vt:lpstr>
      <vt:lpstr>Comparisons</vt:lpstr>
      <vt:lpstr>Outline</vt:lpstr>
      <vt:lpstr>A Plethora Of Other Features</vt:lpstr>
      <vt:lpstr>Outline</vt:lpstr>
      <vt:lpstr>Direct3D11</vt:lpstr>
      <vt:lpstr>When Can I Get It?</vt:lpstr>
      <vt:lpstr>Call To Action</vt:lpstr>
      <vt:lpstr>Questions?</vt:lpstr>
      <vt:lpstr>Related Sessions</vt:lpstr>
      <vt:lpstr>Additional Resources</vt:lpstr>
      <vt:lpstr>Please Complete A Session Evaluation Form Your input is important!</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2008-11-12T06:39:36Z</dcterms:created>
  <dcterms:modified xsi:type="dcterms:W3CDTF">2008-11-12T06:39:45Z</dcterms:modified>
  <cp:contentType/>
</cp:coreProperties>
</file>