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60"/>
  </p:notesMasterIdLst>
  <p:handoutMasterIdLst>
    <p:handoutMasterId r:id="rId61"/>
  </p:handoutMasterIdLst>
  <p:sldIdLst>
    <p:sldId id="257" r:id="rId2"/>
    <p:sldId id="258" r:id="rId3"/>
    <p:sldId id="278" r:id="rId4"/>
    <p:sldId id="346" r:id="rId5"/>
    <p:sldId id="347" r:id="rId6"/>
    <p:sldId id="348" r:id="rId7"/>
    <p:sldId id="349" r:id="rId8"/>
    <p:sldId id="341" r:id="rId9"/>
    <p:sldId id="342" r:id="rId10"/>
    <p:sldId id="343" r:id="rId11"/>
    <p:sldId id="344" r:id="rId12"/>
    <p:sldId id="345" r:id="rId13"/>
    <p:sldId id="308" r:id="rId14"/>
    <p:sldId id="350" r:id="rId15"/>
    <p:sldId id="351" r:id="rId16"/>
    <p:sldId id="352" r:id="rId17"/>
    <p:sldId id="354" r:id="rId18"/>
    <p:sldId id="311" r:id="rId19"/>
    <p:sldId id="355" r:id="rId20"/>
    <p:sldId id="307" r:id="rId21"/>
    <p:sldId id="312" r:id="rId22"/>
    <p:sldId id="357" r:id="rId23"/>
    <p:sldId id="358" r:id="rId24"/>
    <p:sldId id="359" r:id="rId25"/>
    <p:sldId id="360" r:id="rId26"/>
    <p:sldId id="361" r:id="rId27"/>
    <p:sldId id="362" r:id="rId28"/>
    <p:sldId id="363" r:id="rId29"/>
    <p:sldId id="283" r:id="rId30"/>
    <p:sldId id="365" r:id="rId31"/>
    <p:sldId id="284" r:id="rId32"/>
    <p:sldId id="356" r:id="rId33"/>
    <p:sldId id="315" r:id="rId34"/>
    <p:sldId id="366" r:id="rId35"/>
    <p:sldId id="317" r:id="rId36"/>
    <p:sldId id="318" r:id="rId37"/>
    <p:sldId id="367" r:id="rId38"/>
    <p:sldId id="368" r:id="rId39"/>
    <p:sldId id="322" r:id="rId40"/>
    <p:sldId id="323" r:id="rId41"/>
    <p:sldId id="369" r:id="rId42"/>
    <p:sldId id="370" r:id="rId43"/>
    <p:sldId id="371" r:id="rId44"/>
    <p:sldId id="372" r:id="rId45"/>
    <p:sldId id="373" r:id="rId46"/>
    <p:sldId id="376" r:id="rId47"/>
    <p:sldId id="377" r:id="rId48"/>
    <p:sldId id="378" r:id="rId49"/>
    <p:sldId id="379" r:id="rId50"/>
    <p:sldId id="328" r:id="rId51"/>
    <p:sldId id="329" r:id="rId52"/>
    <p:sldId id="330" r:id="rId53"/>
    <p:sldId id="338" r:id="rId54"/>
    <p:sldId id="339" r:id="rId55"/>
    <p:sldId id="289" r:id="rId56"/>
    <p:sldId id="333" r:id="rId57"/>
    <p:sldId id="381" r:id="rId58"/>
    <p:sldId id="334" r:id="rId59"/>
  </p:sldIdLst>
  <p:sldSz cx="9144000" cy="6858000" type="screen4x3"/>
  <p:notesSz cx="6858000" cy="9144000"/>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784" autoAdjust="0"/>
  </p:normalViewPr>
  <p:slideViewPr>
    <p:cSldViewPr snapToGrid="0" showGuides="1">
      <p:cViewPr>
        <p:scale>
          <a:sx n="100" d="100"/>
          <a:sy n="100" d="100"/>
        </p:scale>
        <p:origin x="-426" y="-42"/>
      </p:cViewPr>
      <p:guideLst>
        <p:guide orient="horz" pos="2160"/>
        <p:guide orient="horz" pos="146"/>
        <p:guide orient="horz" pos="4178"/>
        <p:guide orient="horz" pos="893"/>
        <p:guide orient="horz" pos="1198"/>
        <p:guide orient="horz" pos="1484"/>
        <p:guide pos="240"/>
        <p:guide pos="5520"/>
        <p:guide pos="2880"/>
        <p:guide pos="46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3" d="100"/>
          <a:sy n="83" d="100"/>
        </p:scale>
        <p:origin x="-1956" y="-90"/>
      </p:cViewPr>
      <p:guideLst>
        <p:guide orient="horz" pos="2880"/>
        <p:guide pos="2160"/>
      </p:guideLst>
    </p:cSldViewPr>
  </p:notesViewPr>
  <p:gridSpacing cx="39327138" cy="393271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10:38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dt" sz="quarter" idx="1"/>
          </p:nvPr>
        </p:nvSpPr>
        <p:spPr>
          <a:noFill/>
        </p:spPr>
        <p:txBody>
          <a:bodyPr/>
          <a:lstStyle/>
          <a:p>
            <a:fld id="{3C56508B-9758-4F21-AC44-D3A254CE129C}" type="datetime8">
              <a:rPr lang="en-US" smtClean="0">
                <a:latin typeface="Times New Roman" pitchFamily="1" charset="0"/>
              </a:rPr>
              <a:pPr/>
              <a:t>11/11/2008 10:38 PM</a:t>
            </a:fld>
            <a:endParaRPr lang="en-US" smtClean="0">
              <a:latin typeface="Times New Roman" pitchFamily="1" charset="0"/>
            </a:endParaRPr>
          </a:p>
        </p:txBody>
      </p:sp>
      <p:sp>
        <p:nvSpPr>
          <p:cNvPr id="12291" name="Rectangle 7"/>
          <p:cNvSpPr>
            <a:spLocks noGrp="1" noChangeArrowheads="1"/>
          </p:cNvSpPr>
          <p:nvPr>
            <p:ph type="sldNum" sz="quarter" idx="5"/>
          </p:nvPr>
        </p:nvSpPr>
        <p:spPr>
          <a:noFill/>
        </p:spPr>
        <p:txBody>
          <a:bodyPr/>
          <a:lstStyle/>
          <a:p>
            <a:fld id="{533E6921-DDE2-4E61-84AF-B544D13F716A}" type="slidenum">
              <a:rPr lang="en-US" smtClean="0">
                <a:latin typeface="Times New Roman" pitchFamily="1" charset="0"/>
              </a:rPr>
              <a:pPr/>
              <a:t>21</a:t>
            </a:fld>
            <a:endParaRPr lang="en-US" smtClean="0">
              <a:latin typeface="Times New Roman" pitchFamily="1" charset="0"/>
            </a:endParaRPr>
          </a:p>
        </p:txBody>
      </p:sp>
      <p:sp>
        <p:nvSpPr>
          <p:cNvPr id="12292" name="Rectangle 2"/>
          <p:cNvSpPr>
            <a:spLocks noGrp="1" noRot="1" noChangeAspect="1" noChangeArrowheads="1" noTextEdit="1"/>
          </p:cNvSpPr>
          <p:nvPr>
            <p:ph type="sldImg"/>
          </p:nvPr>
        </p:nvSpPr>
        <p:spPr>
          <a:xfrm>
            <a:off x="1143000" y="685800"/>
            <a:ext cx="4572000" cy="3429000"/>
          </a:xfrm>
          <a:ln/>
        </p:spPr>
      </p:sp>
      <p:sp>
        <p:nvSpPr>
          <p:cNvPr id="12293" name="Rectangle 3"/>
          <p:cNvSpPr>
            <a:spLocks noGrp="1" noChangeArrowheads="1"/>
          </p:cNvSpPr>
          <p:nvPr>
            <p:ph type="body" idx="1"/>
          </p:nvPr>
        </p:nvSpPr>
        <p:spPr>
          <a:xfrm>
            <a:off x="685800" y="4343400"/>
            <a:ext cx="5486400" cy="4114800"/>
          </a:xfrm>
          <a:noFill/>
          <a:ln/>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07D40-E541-4294-B89B-266A3E2F4BE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07D40-E541-4294-B89B-266A3E2F4BE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5007D40-E541-4294-B89B-266A3E2F4BE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dt" sz="quarter" idx="1"/>
          </p:nvPr>
        </p:nvSpPr>
        <p:spPr>
          <a:noFill/>
        </p:spPr>
        <p:txBody>
          <a:bodyPr/>
          <a:lstStyle/>
          <a:p>
            <a:fld id="{3C56508B-9758-4F21-AC44-D3A254CE129C}" type="datetime8">
              <a:rPr lang="en-US" smtClean="0">
                <a:latin typeface="Times New Roman" pitchFamily="1" charset="0"/>
              </a:rPr>
              <a:pPr/>
              <a:t>11/11/2008 10:38 PM</a:t>
            </a:fld>
            <a:endParaRPr lang="en-US" smtClean="0">
              <a:latin typeface="Times New Roman" pitchFamily="1" charset="0"/>
            </a:endParaRPr>
          </a:p>
        </p:txBody>
      </p:sp>
      <p:sp>
        <p:nvSpPr>
          <p:cNvPr id="12291" name="Rectangle 7"/>
          <p:cNvSpPr>
            <a:spLocks noGrp="1" noChangeArrowheads="1"/>
          </p:cNvSpPr>
          <p:nvPr>
            <p:ph type="sldNum" sz="quarter" idx="5"/>
          </p:nvPr>
        </p:nvSpPr>
        <p:spPr>
          <a:noFill/>
        </p:spPr>
        <p:txBody>
          <a:bodyPr/>
          <a:lstStyle/>
          <a:p>
            <a:fld id="{533E6921-DDE2-4E61-84AF-B544D13F716A}" type="slidenum">
              <a:rPr lang="en-US" smtClean="0">
                <a:latin typeface="Times New Roman" pitchFamily="1" charset="0"/>
              </a:rPr>
              <a:pPr/>
              <a:t>33</a:t>
            </a:fld>
            <a:endParaRPr lang="en-US" smtClean="0">
              <a:latin typeface="Times New Roman" pitchFamily="1" charset="0"/>
            </a:endParaRPr>
          </a:p>
        </p:txBody>
      </p:sp>
      <p:sp>
        <p:nvSpPr>
          <p:cNvPr id="12292" name="Rectangle 2"/>
          <p:cNvSpPr>
            <a:spLocks noGrp="1" noRot="1" noChangeAspect="1" noChangeArrowheads="1" noTextEdit="1"/>
          </p:cNvSpPr>
          <p:nvPr>
            <p:ph type="sldImg"/>
          </p:nvPr>
        </p:nvSpPr>
        <p:spPr>
          <a:xfrm>
            <a:off x="1143000" y="685800"/>
            <a:ext cx="4572000" cy="3429000"/>
          </a:xfrm>
          <a:ln/>
        </p:spPr>
      </p:sp>
      <p:sp>
        <p:nvSpPr>
          <p:cNvPr id="12293" name="Rectangle 3"/>
          <p:cNvSpPr>
            <a:spLocks noGrp="1" noChangeArrowheads="1"/>
          </p:cNvSpPr>
          <p:nvPr>
            <p:ph type="body" idx="1"/>
          </p:nvPr>
        </p:nvSpPr>
        <p:spPr>
          <a:xfrm>
            <a:off x="685800" y="4343400"/>
            <a:ext cx="5486400" cy="4114800"/>
          </a:xfrm>
          <a:noFill/>
          <a:ln/>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Date Placeholder 3"/>
          <p:cNvSpPr>
            <a:spLocks noGrp="1"/>
          </p:cNvSpPr>
          <p:nvPr>
            <p:ph type="dt" idx="10"/>
          </p:nvPr>
        </p:nvSpPr>
        <p:spPr/>
        <p:txBody>
          <a:bodyPr/>
          <a:lstStyle/>
          <a:p>
            <a:pPr>
              <a:defRPr/>
            </a:pPr>
            <a:fld id="{A9D910E3-464B-4DE1-A233-EBF743715C91}" type="datetime8">
              <a:rPr lang="en-US" smtClean="0"/>
              <a:pPr>
                <a:defRPr/>
              </a:pPr>
              <a:t>11/11/2008 10:38 PM</a:t>
            </a:fld>
            <a:endParaRPr lang="en-US"/>
          </a:p>
        </p:txBody>
      </p:sp>
      <p:sp>
        <p:nvSpPr>
          <p:cNvPr id="5" name="Slide Number Placeholder 4"/>
          <p:cNvSpPr>
            <a:spLocks noGrp="1"/>
          </p:cNvSpPr>
          <p:nvPr>
            <p:ph type="sldNum" sz="quarter" idx="11"/>
          </p:nvPr>
        </p:nvSpPr>
        <p:spPr/>
        <p:txBody>
          <a:bodyPr/>
          <a:lstStyle/>
          <a:p>
            <a:pPr>
              <a:defRPr/>
            </a:pPr>
            <a:fld id="{A8A8F651-D492-4DEE-8697-AA64A41EEA45}"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dt" sz="quarter" idx="1"/>
          </p:nvPr>
        </p:nvSpPr>
        <p:spPr>
          <a:noFill/>
        </p:spPr>
        <p:txBody>
          <a:bodyPr/>
          <a:lstStyle/>
          <a:p>
            <a:fld id="{3C56508B-9758-4F21-AC44-D3A254CE129C}" type="datetime8">
              <a:rPr lang="en-US" smtClean="0">
                <a:latin typeface="Times New Roman" pitchFamily="1" charset="0"/>
              </a:rPr>
              <a:pPr/>
              <a:t>11/11/2008 10:38 PM</a:t>
            </a:fld>
            <a:endParaRPr lang="en-US" smtClean="0">
              <a:latin typeface="Times New Roman" pitchFamily="1" charset="0"/>
            </a:endParaRPr>
          </a:p>
        </p:txBody>
      </p:sp>
      <p:sp>
        <p:nvSpPr>
          <p:cNvPr id="12291" name="Rectangle 7"/>
          <p:cNvSpPr>
            <a:spLocks noGrp="1" noChangeArrowheads="1"/>
          </p:cNvSpPr>
          <p:nvPr>
            <p:ph type="sldNum" sz="quarter" idx="5"/>
          </p:nvPr>
        </p:nvSpPr>
        <p:spPr>
          <a:noFill/>
        </p:spPr>
        <p:txBody>
          <a:bodyPr/>
          <a:lstStyle/>
          <a:p>
            <a:fld id="{533E6921-DDE2-4E61-84AF-B544D13F716A}" type="slidenum">
              <a:rPr lang="en-US" smtClean="0">
                <a:latin typeface="Times New Roman" pitchFamily="1" charset="0"/>
              </a:rPr>
              <a:pPr/>
              <a:t>36</a:t>
            </a:fld>
            <a:endParaRPr lang="en-US" smtClean="0">
              <a:latin typeface="Times New Roman" pitchFamily="1" charset="0"/>
            </a:endParaRPr>
          </a:p>
        </p:txBody>
      </p:sp>
      <p:sp>
        <p:nvSpPr>
          <p:cNvPr id="12292" name="Rectangle 2"/>
          <p:cNvSpPr>
            <a:spLocks noGrp="1" noRot="1" noChangeAspect="1" noChangeArrowheads="1" noTextEdit="1"/>
          </p:cNvSpPr>
          <p:nvPr>
            <p:ph type="sldImg"/>
          </p:nvPr>
        </p:nvSpPr>
        <p:spPr>
          <a:xfrm>
            <a:off x="1143000" y="685800"/>
            <a:ext cx="4572000" cy="3429000"/>
          </a:xfrm>
          <a:ln/>
        </p:spPr>
      </p:sp>
      <p:sp>
        <p:nvSpPr>
          <p:cNvPr id="12293" name="Rectangle 3"/>
          <p:cNvSpPr>
            <a:spLocks noGrp="1" noChangeArrowheads="1"/>
          </p:cNvSpPr>
          <p:nvPr>
            <p:ph type="body" idx="1"/>
          </p:nvPr>
        </p:nvSpPr>
        <p:spPr>
          <a:xfrm>
            <a:off x="685800" y="4343400"/>
            <a:ext cx="5486400" cy="4114800"/>
          </a:xfrm>
          <a:noFill/>
          <a:ln/>
        </p:spPr>
        <p:txBody>
          <a:bodyPr/>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10:38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dt" sz="quarter" idx="1"/>
          </p:nvPr>
        </p:nvSpPr>
        <p:spPr>
          <a:noFill/>
        </p:spPr>
        <p:txBody>
          <a:bodyPr/>
          <a:lstStyle/>
          <a:p>
            <a:fld id="{9B62ED1D-9F95-4DF7-B8AF-4D31CAA6F6AE}" type="datetime8">
              <a:rPr lang="en-US" smtClean="0"/>
              <a:pPr/>
              <a:t>11/11/2008 10:38 PM</a:t>
            </a:fld>
            <a:endParaRPr lang="en-US" smtClean="0"/>
          </a:p>
        </p:txBody>
      </p:sp>
      <p:sp>
        <p:nvSpPr>
          <p:cNvPr id="98307" name="Rectangle 6"/>
          <p:cNvSpPr>
            <a:spLocks noGrp="1" noChangeArrowheads="1"/>
          </p:cNvSpPr>
          <p:nvPr>
            <p:ph type="ftr" sz="quarter" idx="4"/>
          </p:nvPr>
        </p:nvSpPr>
        <p:spPr>
          <a:xfrm>
            <a:off x="0" y="8685213"/>
            <a:ext cx="2971800" cy="457200"/>
          </a:xfrm>
          <a:prstGeom prst="rect">
            <a:avLst/>
          </a:prstGeom>
          <a:noFill/>
        </p:spPr>
        <p:txBody>
          <a:bodyPr/>
          <a:lstStyle/>
          <a:p>
            <a:r>
              <a:rPr lang="en-US" smtClean="0"/>
              <a:t>©2005 Microsoft Corporation. All rights reserved.</a:t>
            </a:r>
          </a:p>
          <a:p>
            <a:pPr eaLnBrk="0" hangingPunct="0"/>
            <a:r>
              <a:rPr lang="en-US" smtClean="0"/>
              <a:t>This presentation is for informational purposes only. Microsoft makes no warranties, express or implied, in this summary.</a:t>
            </a:r>
          </a:p>
        </p:txBody>
      </p:sp>
      <p:sp>
        <p:nvSpPr>
          <p:cNvPr id="98308" name="Rectangle 7"/>
          <p:cNvSpPr>
            <a:spLocks noGrp="1" noChangeArrowheads="1"/>
          </p:cNvSpPr>
          <p:nvPr>
            <p:ph type="sldNum" sz="quarter" idx="5"/>
          </p:nvPr>
        </p:nvSpPr>
        <p:spPr>
          <a:noFill/>
        </p:spPr>
        <p:txBody>
          <a:bodyPr/>
          <a:lstStyle/>
          <a:p>
            <a:fld id="{EB972F1D-A70A-49E6-B772-BF58ACB7BC6F}" type="slidenum">
              <a:rPr lang="en-US" smtClean="0"/>
              <a:pPr/>
              <a:t>42</a:t>
            </a:fld>
            <a:endParaRPr lang="en-US" smtClean="0"/>
          </a:p>
        </p:txBody>
      </p:sp>
      <p:sp>
        <p:nvSpPr>
          <p:cNvPr id="98309" name="Rectangle 2"/>
          <p:cNvSpPr>
            <a:spLocks noGrp="1" noRot="1" noChangeAspect="1" noChangeArrowheads="1" noTextEdit="1"/>
          </p:cNvSpPr>
          <p:nvPr>
            <p:ph type="sldImg"/>
          </p:nvPr>
        </p:nvSpPr>
        <p:spPr>
          <a:ln/>
        </p:spPr>
      </p:sp>
      <p:sp>
        <p:nvSpPr>
          <p:cNvPr id="9831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dt" sz="quarter" idx="1"/>
          </p:nvPr>
        </p:nvSpPr>
        <p:spPr>
          <a:noFill/>
        </p:spPr>
        <p:txBody>
          <a:bodyPr/>
          <a:lstStyle/>
          <a:p>
            <a:fld id="{06741CB0-6ECA-4BB2-B196-5CDF3D9A4D70}" type="datetime8">
              <a:rPr lang="en-US" smtClean="0"/>
              <a:pPr/>
              <a:t>11/11/2008 10:38 PM</a:t>
            </a:fld>
            <a:endParaRPr lang="en-US" smtClean="0"/>
          </a:p>
        </p:txBody>
      </p:sp>
      <p:sp>
        <p:nvSpPr>
          <p:cNvPr id="96259" name="Rectangle 6"/>
          <p:cNvSpPr>
            <a:spLocks noGrp="1" noChangeArrowheads="1"/>
          </p:cNvSpPr>
          <p:nvPr>
            <p:ph type="ftr" sz="quarter" idx="4"/>
          </p:nvPr>
        </p:nvSpPr>
        <p:spPr>
          <a:xfrm>
            <a:off x="0" y="8685213"/>
            <a:ext cx="2971800" cy="457200"/>
          </a:xfrm>
          <a:prstGeom prst="rect">
            <a:avLst/>
          </a:prstGeom>
          <a:noFill/>
        </p:spPr>
        <p:txBody>
          <a:bodyPr/>
          <a:lstStyle/>
          <a:p>
            <a:r>
              <a:rPr lang="en-US" smtClean="0"/>
              <a:t>©2005 Microsoft Corporation. All rights reserved.</a:t>
            </a:r>
          </a:p>
          <a:p>
            <a:pPr eaLnBrk="0" hangingPunct="0"/>
            <a:r>
              <a:rPr lang="en-US" smtClean="0"/>
              <a:t>This presentation is for informational purposes only. Microsoft makes no warranties, express or implied, in this summary.</a:t>
            </a:r>
          </a:p>
        </p:txBody>
      </p:sp>
      <p:sp>
        <p:nvSpPr>
          <p:cNvPr id="96260" name="Rectangle 7"/>
          <p:cNvSpPr>
            <a:spLocks noGrp="1" noChangeArrowheads="1"/>
          </p:cNvSpPr>
          <p:nvPr>
            <p:ph type="sldNum" sz="quarter" idx="5"/>
          </p:nvPr>
        </p:nvSpPr>
        <p:spPr>
          <a:noFill/>
        </p:spPr>
        <p:txBody>
          <a:bodyPr/>
          <a:lstStyle/>
          <a:p>
            <a:fld id="{AC04FA92-67F6-4993-AE0C-57A3F1015384}" type="slidenum">
              <a:rPr lang="en-US" smtClean="0"/>
              <a:pPr/>
              <a:t>46</a:t>
            </a:fld>
            <a:endParaRPr lang="en-US" smtClean="0"/>
          </a:p>
        </p:txBody>
      </p:sp>
      <p:sp>
        <p:nvSpPr>
          <p:cNvPr id="96261" name="Rectangle 2"/>
          <p:cNvSpPr>
            <a:spLocks noGrp="1" noRot="1" noChangeAspect="1" noChangeArrowheads="1" noTextEdit="1"/>
          </p:cNvSpPr>
          <p:nvPr>
            <p:ph type="sldImg"/>
          </p:nvPr>
        </p:nvSpPr>
        <p:spPr>
          <a:ln/>
        </p:spPr>
      </p:sp>
      <p:sp>
        <p:nvSpPr>
          <p:cNvPr id="9626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dt" sz="quarter" idx="1"/>
          </p:nvPr>
        </p:nvSpPr>
        <p:spPr>
          <a:noFill/>
        </p:spPr>
        <p:txBody>
          <a:bodyPr/>
          <a:lstStyle/>
          <a:p>
            <a:fld id="{06A2CE96-2BB6-41D3-A1E8-989DACACFC5E}" type="datetime8">
              <a:rPr lang="en-US" smtClean="0"/>
              <a:pPr/>
              <a:t>11/11/2008 10:38 PM</a:t>
            </a:fld>
            <a:endParaRPr lang="en-US" smtClean="0"/>
          </a:p>
        </p:txBody>
      </p:sp>
      <p:sp>
        <p:nvSpPr>
          <p:cNvPr id="97283" name="Rectangle 6"/>
          <p:cNvSpPr>
            <a:spLocks noGrp="1" noChangeArrowheads="1"/>
          </p:cNvSpPr>
          <p:nvPr>
            <p:ph type="ftr" sz="quarter" idx="4"/>
          </p:nvPr>
        </p:nvSpPr>
        <p:spPr>
          <a:xfrm>
            <a:off x="0" y="8685213"/>
            <a:ext cx="2971800" cy="457200"/>
          </a:xfrm>
          <a:prstGeom prst="rect">
            <a:avLst/>
          </a:prstGeom>
          <a:noFill/>
        </p:spPr>
        <p:txBody>
          <a:bodyPr/>
          <a:lstStyle/>
          <a:p>
            <a:r>
              <a:rPr lang="en-US" smtClean="0"/>
              <a:t>©2005 Microsoft Corporation. All rights reserved.</a:t>
            </a:r>
          </a:p>
          <a:p>
            <a:pPr eaLnBrk="0" hangingPunct="0"/>
            <a:r>
              <a:rPr lang="en-US" smtClean="0"/>
              <a:t>This presentation is for informational purposes only. Microsoft makes no warranties, express or implied, in this summary.</a:t>
            </a:r>
          </a:p>
        </p:txBody>
      </p:sp>
      <p:sp>
        <p:nvSpPr>
          <p:cNvPr id="97284" name="Rectangle 7"/>
          <p:cNvSpPr>
            <a:spLocks noGrp="1" noChangeArrowheads="1"/>
          </p:cNvSpPr>
          <p:nvPr>
            <p:ph type="sldNum" sz="quarter" idx="5"/>
          </p:nvPr>
        </p:nvSpPr>
        <p:spPr>
          <a:noFill/>
        </p:spPr>
        <p:txBody>
          <a:bodyPr/>
          <a:lstStyle/>
          <a:p>
            <a:fld id="{4E66900F-0067-4C3D-A5A0-F9C687198480}" type="slidenum">
              <a:rPr lang="en-US" smtClean="0"/>
              <a:pPr/>
              <a:t>47</a:t>
            </a:fld>
            <a:endParaRPr lang="en-US" smtClean="0"/>
          </a:p>
        </p:txBody>
      </p:sp>
      <p:sp>
        <p:nvSpPr>
          <p:cNvPr id="97285" name="Rectangle 2"/>
          <p:cNvSpPr>
            <a:spLocks noGrp="1" noRot="1" noChangeAspect="1" noChangeArrowheads="1" noTextEdit="1"/>
          </p:cNvSpPr>
          <p:nvPr>
            <p:ph type="sldImg"/>
          </p:nvPr>
        </p:nvSpPr>
        <p:spPr>
          <a:ln/>
        </p:spPr>
      </p:sp>
      <p:sp>
        <p:nvSpPr>
          <p:cNvPr id="9728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10:38 PM</a:t>
            </a:fld>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dt" sz="quarter" idx="1"/>
          </p:nvPr>
        </p:nvSpPr>
        <p:spPr>
          <a:noFill/>
        </p:spPr>
        <p:txBody>
          <a:bodyPr/>
          <a:lstStyle/>
          <a:p>
            <a:fld id="{3C56508B-9758-4F21-AC44-D3A254CE129C}" type="datetime8">
              <a:rPr lang="en-US" smtClean="0">
                <a:latin typeface="Times New Roman" pitchFamily="1" charset="0"/>
              </a:rPr>
              <a:pPr/>
              <a:t>11/11/2008 10:38 PM</a:t>
            </a:fld>
            <a:endParaRPr lang="en-US" smtClean="0">
              <a:latin typeface="Times New Roman" pitchFamily="1" charset="0"/>
            </a:endParaRPr>
          </a:p>
        </p:txBody>
      </p:sp>
      <p:sp>
        <p:nvSpPr>
          <p:cNvPr id="12291" name="Rectangle 7"/>
          <p:cNvSpPr>
            <a:spLocks noGrp="1" noChangeArrowheads="1"/>
          </p:cNvSpPr>
          <p:nvPr>
            <p:ph type="sldNum" sz="quarter" idx="5"/>
          </p:nvPr>
        </p:nvSpPr>
        <p:spPr>
          <a:noFill/>
        </p:spPr>
        <p:txBody>
          <a:bodyPr/>
          <a:lstStyle/>
          <a:p>
            <a:fld id="{533E6921-DDE2-4E61-84AF-B544D13F716A}" type="slidenum">
              <a:rPr lang="en-US" smtClean="0">
                <a:latin typeface="Times New Roman" pitchFamily="1" charset="0"/>
              </a:rPr>
              <a:pPr/>
              <a:t>50</a:t>
            </a:fld>
            <a:endParaRPr lang="en-US" smtClean="0">
              <a:latin typeface="Times New Roman" pitchFamily="1" charset="0"/>
            </a:endParaRPr>
          </a:p>
        </p:txBody>
      </p:sp>
      <p:sp>
        <p:nvSpPr>
          <p:cNvPr id="12292" name="Rectangle 2"/>
          <p:cNvSpPr>
            <a:spLocks noGrp="1" noRot="1" noChangeAspect="1" noChangeArrowheads="1" noTextEdit="1"/>
          </p:cNvSpPr>
          <p:nvPr>
            <p:ph type="sldImg"/>
          </p:nvPr>
        </p:nvSpPr>
        <p:spPr>
          <a:xfrm>
            <a:off x="1143000" y="685800"/>
            <a:ext cx="4572000" cy="3429000"/>
          </a:xfrm>
          <a:ln/>
        </p:spPr>
      </p:sp>
      <p:sp>
        <p:nvSpPr>
          <p:cNvPr id="12293" name="Rectangle 3"/>
          <p:cNvSpPr>
            <a:spLocks noGrp="1" noChangeArrowheads="1"/>
          </p:cNvSpPr>
          <p:nvPr>
            <p:ph type="body" idx="1"/>
          </p:nvPr>
        </p:nvSpPr>
        <p:spPr>
          <a:xfrm>
            <a:off x="685800" y="4343400"/>
            <a:ext cx="5486400" cy="4114800"/>
          </a:xfrm>
          <a:noFill/>
          <a:ln/>
        </p:spPr>
        <p:txBody>
          <a:bodyPr/>
          <a:lstStyle/>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dt" sz="quarter" idx="1"/>
          </p:nvPr>
        </p:nvSpPr>
        <p:spPr>
          <a:noFill/>
        </p:spPr>
        <p:txBody>
          <a:bodyPr/>
          <a:lstStyle/>
          <a:p>
            <a:fld id="{C50763C5-97EA-41C8-B12B-0E0456405919}" type="datetime8">
              <a:rPr lang="en-US" smtClean="0">
                <a:latin typeface="Times New Roman" pitchFamily="1" charset="0"/>
              </a:rPr>
              <a:pPr/>
              <a:t>11/11/2008 10:38 PM</a:t>
            </a:fld>
            <a:endParaRPr lang="en-US" smtClean="0">
              <a:latin typeface="Times New Roman" pitchFamily="1" charset="0"/>
            </a:endParaRPr>
          </a:p>
        </p:txBody>
      </p:sp>
      <p:sp>
        <p:nvSpPr>
          <p:cNvPr id="15363" name="Rectangle 7"/>
          <p:cNvSpPr>
            <a:spLocks noGrp="1" noChangeArrowheads="1"/>
          </p:cNvSpPr>
          <p:nvPr>
            <p:ph type="sldNum" sz="quarter" idx="5"/>
          </p:nvPr>
        </p:nvSpPr>
        <p:spPr>
          <a:noFill/>
        </p:spPr>
        <p:txBody>
          <a:bodyPr/>
          <a:lstStyle/>
          <a:p>
            <a:fld id="{02E92863-997C-4C20-9096-4563265C7952}" type="slidenum">
              <a:rPr lang="en-US" smtClean="0">
                <a:latin typeface="Times New Roman" pitchFamily="1" charset="0"/>
              </a:rPr>
              <a:pPr/>
              <a:t>51</a:t>
            </a:fld>
            <a:endParaRPr lang="en-US" smtClean="0">
              <a:latin typeface="Times New Roman" pitchFamily="1" charset="0"/>
            </a:endParaRPr>
          </a:p>
        </p:txBody>
      </p:sp>
      <p:sp>
        <p:nvSpPr>
          <p:cNvPr id="15364" name="Rectangle 2"/>
          <p:cNvSpPr>
            <a:spLocks noGrp="1" noRot="1" noChangeAspect="1" noChangeArrowheads="1" noTextEdit="1"/>
          </p:cNvSpPr>
          <p:nvPr>
            <p:ph type="sldImg"/>
          </p:nvPr>
        </p:nvSpPr>
        <p:spPr>
          <a:ln/>
        </p:spPr>
      </p:sp>
      <p:sp>
        <p:nvSpPr>
          <p:cNvPr id="15365" name="Rectangle 3"/>
          <p:cNvSpPr>
            <a:spLocks noGrp="1" noChangeArrowheads="1"/>
          </p:cNvSpPr>
          <p:nvPr>
            <p:ph type="body" idx="1"/>
          </p:nvPr>
        </p:nvSpPr>
        <p:spPr>
          <a:noFill/>
          <a:ln/>
        </p:spPr>
        <p:txBody>
          <a:bodyPr/>
          <a:lstStyle/>
          <a:p>
            <a:pPr marL="228600" indent="-228600" eaLnBrk="1" hangingPunct="1">
              <a:buFontTx/>
              <a:buChar char="•"/>
            </a:pPr>
            <a:endParaRPr lang="en-US" smtClean="0">
              <a:latin typeface="Times New Roman" pitchFamily="1"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dt" sz="quarter" idx="1"/>
          </p:nvPr>
        </p:nvSpPr>
        <p:spPr>
          <a:noFill/>
        </p:spPr>
        <p:txBody>
          <a:bodyPr/>
          <a:lstStyle/>
          <a:p>
            <a:fld id="{3C56508B-9758-4F21-AC44-D3A254CE129C}" type="datetime8">
              <a:rPr lang="en-US" smtClean="0">
                <a:latin typeface="Times New Roman" pitchFamily="1" charset="0"/>
              </a:rPr>
              <a:pPr/>
              <a:t>11/11/2008 10:38 PM</a:t>
            </a:fld>
            <a:endParaRPr lang="en-US" smtClean="0">
              <a:latin typeface="Times New Roman" pitchFamily="1" charset="0"/>
            </a:endParaRPr>
          </a:p>
        </p:txBody>
      </p:sp>
      <p:sp>
        <p:nvSpPr>
          <p:cNvPr id="12291" name="Rectangle 7"/>
          <p:cNvSpPr>
            <a:spLocks noGrp="1" noChangeArrowheads="1"/>
          </p:cNvSpPr>
          <p:nvPr>
            <p:ph type="sldNum" sz="quarter" idx="5"/>
          </p:nvPr>
        </p:nvSpPr>
        <p:spPr>
          <a:noFill/>
        </p:spPr>
        <p:txBody>
          <a:bodyPr/>
          <a:lstStyle/>
          <a:p>
            <a:fld id="{533E6921-DDE2-4E61-84AF-B544D13F716A}" type="slidenum">
              <a:rPr lang="en-US" smtClean="0">
                <a:latin typeface="Times New Roman" pitchFamily="1" charset="0"/>
              </a:rPr>
              <a:pPr/>
              <a:t>52</a:t>
            </a:fld>
            <a:endParaRPr lang="en-US" smtClean="0">
              <a:latin typeface="Times New Roman" pitchFamily="1" charset="0"/>
            </a:endParaRPr>
          </a:p>
        </p:txBody>
      </p:sp>
      <p:sp>
        <p:nvSpPr>
          <p:cNvPr id="12292" name="Rectangle 2"/>
          <p:cNvSpPr>
            <a:spLocks noGrp="1" noRot="1" noChangeAspect="1" noChangeArrowheads="1" noTextEdit="1"/>
          </p:cNvSpPr>
          <p:nvPr>
            <p:ph type="sldImg"/>
          </p:nvPr>
        </p:nvSpPr>
        <p:spPr>
          <a:xfrm>
            <a:off x="1143000" y="685800"/>
            <a:ext cx="4572000" cy="3429000"/>
          </a:xfrm>
          <a:ln/>
        </p:spPr>
      </p:sp>
      <p:sp>
        <p:nvSpPr>
          <p:cNvPr id="12293" name="Rectangle 3"/>
          <p:cNvSpPr>
            <a:spLocks noGrp="1" noChangeArrowheads="1"/>
          </p:cNvSpPr>
          <p:nvPr>
            <p:ph type="body" idx="1"/>
          </p:nvPr>
        </p:nvSpPr>
        <p:spPr>
          <a:xfrm>
            <a:off x="685800" y="4343400"/>
            <a:ext cx="5486400" cy="4114800"/>
          </a:xfrm>
          <a:noFill/>
          <a:ln/>
        </p:spPr>
        <p:txBody>
          <a:bodyPr/>
          <a:lstStyle/>
          <a:p>
            <a:pPr eaLnBrk="1" hangingPunct="1"/>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dt" sz="quarter" idx="1"/>
          </p:nvPr>
        </p:nvSpPr>
        <p:spPr>
          <a:noFill/>
        </p:spPr>
        <p:txBody>
          <a:bodyPr/>
          <a:lstStyle/>
          <a:p>
            <a:fld id="{C50763C5-97EA-41C8-B12B-0E0456405919}" type="datetime8">
              <a:rPr lang="en-US" smtClean="0">
                <a:latin typeface="Times New Roman" pitchFamily="1" charset="0"/>
              </a:rPr>
              <a:pPr/>
              <a:t>11/11/2008 10:38 PM</a:t>
            </a:fld>
            <a:endParaRPr lang="en-US" smtClean="0">
              <a:latin typeface="Times New Roman" pitchFamily="1" charset="0"/>
            </a:endParaRPr>
          </a:p>
        </p:txBody>
      </p:sp>
      <p:sp>
        <p:nvSpPr>
          <p:cNvPr id="15363" name="Rectangle 7"/>
          <p:cNvSpPr>
            <a:spLocks noGrp="1" noChangeArrowheads="1"/>
          </p:cNvSpPr>
          <p:nvPr>
            <p:ph type="sldNum" sz="quarter" idx="5"/>
          </p:nvPr>
        </p:nvSpPr>
        <p:spPr>
          <a:noFill/>
        </p:spPr>
        <p:txBody>
          <a:bodyPr/>
          <a:lstStyle/>
          <a:p>
            <a:fld id="{02E92863-997C-4C20-9096-4563265C7952}" type="slidenum">
              <a:rPr lang="en-US" smtClean="0">
                <a:latin typeface="Times New Roman" pitchFamily="1" charset="0"/>
              </a:rPr>
              <a:pPr/>
              <a:t>53</a:t>
            </a:fld>
            <a:endParaRPr lang="en-US" smtClean="0">
              <a:latin typeface="Times New Roman" pitchFamily="1" charset="0"/>
            </a:endParaRPr>
          </a:p>
        </p:txBody>
      </p:sp>
      <p:sp>
        <p:nvSpPr>
          <p:cNvPr id="15364" name="Rectangle 2"/>
          <p:cNvSpPr>
            <a:spLocks noGrp="1" noRot="1" noChangeAspect="1" noChangeArrowheads="1" noTextEdit="1"/>
          </p:cNvSpPr>
          <p:nvPr>
            <p:ph type="sldImg"/>
          </p:nvPr>
        </p:nvSpPr>
        <p:spPr>
          <a:ln/>
        </p:spPr>
      </p:sp>
      <p:sp>
        <p:nvSpPr>
          <p:cNvPr id="15365" name="Rectangle 3"/>
          <p:cNvSpPr>
            <a:spLocks noGrp="1" noChangeArrowheads="1"/>
          </p:cNvSpPr>
          <p:nvPr>
            <p:ph type="body" idx="1"/>
          </p:nvPr>
        </p:nvSpPr>
        <p:spPr>
          <a:noFill/>
          <a:ln/>
        </p:spPr>
        <p:txBody>
          <a:bodyPr/>
          <a:lstStyle/>
          <a:p>
            <a:pPr marL="228600" indent="-228600" eaLnBrk="1" hangingPunct="1">
              <a:buFontTx/>
              <a:buChar char="•"/>
            </a:pPr>
            <a:endParaRPr lang="en-US" smtClean="0">
              <a:latin typeface="Times New Roman" pitchFamily="1"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dt" sz="quarter" idx="1"/>
          </p:nvPr>
        </p:nvSpPr>
        <p:spPr>
          <a:noFill/>
        </p:spPr>
        <p:txBody>
          <a:bodyPr/>
          <a:lstStyle/>
          <a:p>
            <a:fld id="{C50763C5-97EA-41C8-B12B-0E0456405919}" type="datetime8">
              <a:rPr lang="en-US" smtClean="0">
                <a:latin typeface="Times New Roman" pitchFamily="1" charset="0"/>
              </a:rPr>
              <a:pPr/>
              <a:t>11/11/2008 10:38 PM</a:t>
            </a:fld>
            <a:endParaRPr lang="en-US" smtClean="0">
              <a:latin typeface="Times New Roman" pitchFamily="1" charset="0"/>
            </a:endParaRPr>
          </a:p>
        </p:txBody>
      </p:sp>
      <p:sp>
        <p:nvSpPr>
          <p:cNvPr id="15363" name="Rectangle 7"/>
          <p:cNvSpPr>
            <a:spLocks noGrp="1" noChangeArrowheads="1"/>
          </p:cNvSpPr>
          <p:nvPr>
            <p:ph type="sldNum" sz="quarter" idx="5"/>
          </p:nvPr>
        </p:nvSpPr>
        <p:spPr>
          <a:noFill/>
        </p:spPr>
        <p:txBody>
          <a:bodyPr/>
          <a:lstStyle/>
          <a:p>
            <a:fld id="{02E92863-997C-4C20-9096-4563265C7952}" type="slidenum">
              <a:rPr lang="en-US" smtClean="0">
                <a:latin typeface="Times New Roman" pitchFamily="1" charset="0"/>
              </a:rPr>
              <a:pPr/>
              <a:t>54</a:t>
            </a:fld>
            <a:endParaRPr lang="en-US" smtClean="0">
              <a:latin typeface="Times New Roman" pitchFamily="1" charset="0"/>
            </a:endParaRPr>
          </a:p>
        </p:txBody>
      </p:sp>
      <p:sp>
        <p:nvSpPr>
          <p:cNvPr id="15364" name="Rectangle 2"/>
          <p:cNvSpPr>
            <a:spLocks noGrp="1" noRot="1" noChangeAspect="1" noChangeArrowheads="1" noTextEdit="1"/>
          </p:cNvSpPr>
          <p:nvPr>
            <p:ph type="sldImg"/>
          </p:nvPr>
        </p:nvSpPr>
        <p:spPr>
          <a:ln/>
        </p:spPr>
      </p:sp>
      <p:sp>
        <p:nvSpPr>
          <p:cNvPr id="15365" name="Rectangle 3"/>
          <p:cNvSpPr>
            <a:spLocks noGrp="1" noChangeArrowheads="1"/>
          </p:cNvSpPr>
          <p:nvPr>
            <p:ph type="body" idx="1"/>
          </p:nvPr>
        </p:nvSpPr>
        <p:spPr>
          <a:noFill/>
          <a:ln/>
        </p:spPr>
        <p:txBody>
          <a:bodyPr/>
          <a:lstStyle/>
          <a:p>
            <a:pPr marL="228600" indent="-228600" eaLnBrk="1" hangingPunct="1">
              <a:buFontTx/>
              <a:buChar char="•"/>
            </a:pPr>
            <a:endParaRPr lang="en-US" smtClean="0">
              <a:latin typeface="Times New Roman" pitchFamily="1"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dt" sz="quarter" idx="1"/>
          </p:nvPr>
        </p:nvSpPr>
        <p:spPr>
          <a:noFill/>
        </p:spPr>
        <p:txBody>
          <a:bodyPr/>
          <a:lstStyle/>
          <a:p>
            <a:fld id="{F3B5580B-B115-4168-8BE1-1BAE18301C4B}" type="datetime8">
              <a:rPr lang="en-US" smtClean="0"/>
              <a:pPr/>
              <a:t>11/11/2008 10:38 PM</a:t>
            </a:fld>
            <a:endParaRPr lang="en-US" smtClean="0"/>
          </a:p>
        </p:txBody>
      </p:sp>
      <p:sp>
        <p:nvSpPr>
          <p:cNvPr id="95235" name="Rectangle 6"/>
          <p:cNvSpPr>
            <a:spLocks noGrp="1" noChangeArrowheads="1"/>
          </p:cNvSpPr>
          <p:nvPr>
            <p:ph type="ftr" sz="quarter" idx="4"/>
          </p:nvPr>
        </p:nvSpPr>
        <p:spPr>
          <a:xfrm>
            <a:off x="0" y="8685213"/>
            <a:ext cx="2971800" cy="457200"/>
          </a:xfrm>
          <a:prstGeom prst="rect">
            <a:avLst/>
          </a:prstGeom>
          <a:noFill/>
        </p:spPr>
        <p:txBody>
          <a:bodyPr/>
          <a:lstStyle/>
          <a:p>
            <a:r>
              <a:rPr lang="en-US" smtClean="0"/>
              <a:t>©2005 Microsoft Corporation. All rights reserved.</a:t>
            </a:r>
          </a:p>
          <a:p>
            <a:pPr eaLnBrk="0" hangingPunct="0"/>
            <a:r>
              <a:rPr lang="en-US" smtClean="0"/>
              <a:t>This presentation is for informational purposes only. Microsoft makes no warranties, express or implied, in this summary.</a:t>
            </a:r>
          </a:p>
        </p:txBody>
      </p:sp>
      <p:sp>
        <p:nvSpPr>
          <p:cNvPr id="95236" name="Rectangle 7"/>
          <p:cNvSpPr>
            <a:spLocks noGrp="1" noChangeArrowheads="1"/>
          </p:cNvSpPr>
          <p:nvPr>
            <p:ph type="sldNum" sz="quarter" idx="5"/>
          </p:nvPr>
        </p:nvSpPr>
        <p:spPr>
          <a:noFill/>
        </p:spPr>
        <p:txBody>
          <a:bodyPr/>
          <a:lstStyle/>
          <a:p>
            <a:fld id="{6A307C63-4856-4068-8349-53F1C3CAC739}" type="slidenum">
              <a:rPr lang="en-US" smtClean="0"/>
              <a:pPr/>
              <a:t>7</a:t>
            </a:fld>
            <a:endParaRPr lang="en-US" smtClean="0"/>
          </a:p>
        </p:txBody>
      </p:sp>
      <p:sp>
        <p:nvSpPr>
          <p:cNvPr id="95237" name="Rectangle 2"/>
          <p:cNvSpPr>
            <a:spLocks noGrp="1" noRot="1" noChangeAspect="1" noChangeArrowheads="1" noTextEdit="1"/>
          </p:cNvSpPr>
          <p:nvPr>
            <p:ph type="sldImg"/>
          </p:nvPr>
        </p:nvSpPr>
        <p:spPr>
          <a:ln/>
        </p:spPr>
      </p:sp>
      <p:sp>
        <p:nvSpPr>
          <p:cNvPr id="9523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Demo">
    <p:spTree>
      <p:nvGrpSpPr>
        <p:cNvPr id="1" name=""/>
        <p:cNvGrpSpPr/>
        <p:nvPr/>
      </p:nvGrpSpPr>
      <p:grpSpPr>
        <a:xfrm>
          <a:off x="0" y="0"/>
          <a:ext cx="0" cy="0"/>
          <a:chOff x="0" y="0"/>
          <a:chExt cx="0" cy="0"/>
        </a:xfrm>
      </p:grpSpPr>
      <p:sp>
        <p:nvSpPr>
          <p:cNvPr id="4" name="Rectangle 6"/>
          <p:cNvSpPr>
            <a:spLocks noGrp="1" noChangeArrowheads="1"/>
          </p:cNvSpPr>
          <p:nvPr>
            <p:ph type="subTitle" idx="4294967295"/>
          </p:nvPr>
        </p:nvSpPr>
        <p:spPr>
          <a:xfrm>
            <a:off x="1085850" y="3421063"/>
            <a:ext cx="5389563" cy="1421928"/>
          </a:xfrm>
          <a:noFill/>
        </p:spPr>
        <p:txBody>
          <a:bodyPr/>
          <a:lstStyle>
            <a:lvl1pPr marL="0" indent="0" eaLnBrk="1" hangingPunct="1">
              <a:spcBef>
                <a:spcPct val="0"/>
              </a:spcBef>
              <a:buClr>
                <a:schemeClr val="tx2"/>
              </a:buClr>
              <a:buFont typeface="Wingdings 2" pitchFamily="1" charset="2"/>
              <a:buNone/>
              <a:defRPr/>
            </a:lvl1pPr>
          </a:lstStyle>
          <a:p>
            <a:r>
              <a:rPr lang="en-US" smtClean="0"/>
              <a:t>Click to edit Master subtitle style</a:t>
            </a:r>
            <a:endParaRPr lang="en-US" dirty="0" smtClean="0"/>
          </a:p>
        </p:txBody>
      </p:sp>
      <p:sp>
        <p:nvSpPr>
          <p:cNvPr id="17" name="Text Placeholder 16"/>
          <p:cNvSpPr>
            <a:spLocks noGrp="1"/>
          </p:cNvSpPr>
          <p:nvPr>
            <p:ph type="body" sz="quarter" idx="10"/>
          </p:nvPr>
        </p:nvSpPr>
        <p:spPr>
          <a:xfrm>
            <a:off x="1016634" y="1794828"/>
            <a:ext cx="7212966" cy="1421928"/>
          </a:xfrm>
        </p:spPr>
        <p:txBody>
          <a:bodyPr/>
          <a:lstStyle>
            <a:lvl1pPr>
              <a:buNone/>
              <a:defRPr lang="en-US" sz="9600" i="1" dirty="0" smtClean="0">
                <a:effectLst/>
              </a:defRPr>
            </a:lvl1pPr>
          </a:lstStyle>
          <a:p>
            <a:pPr lvl="0"/>
            <a:r>
              <a:rPr lang="en-US" smtClean="0"/>
              <a:t>Click to edit Master text styles</a:t>
            </a:r>
          </a:p>
        </p:txBody>
      </p:sp>
      <p:sp>
        <p:nvSpPr>
          <p:cNvPr id="5" name="Footer Placeholder 4"/>
          <p:cNvSpPr>
            <a:spLocks noGrp="1"/>
          </p:cNvSpPr>
          <p:nvPr>
            <p:ph type="ftr" sz="quarter" idx="11"/>
          </p:nvPr>
        </p:nvSpPr>
        <p:spPr>
          <a:xfrm>
            <a:off x="7375499" y="6492875"/>
            <a:ext cx="1768548" cy="365125"/>
          </a:xfrm>
          <a:prstGeom prst="rect">
            <a:avLst/>
          </a:prstGeom>
        </p:spPr>
        <p:txBody>
          <a:bodyPr/>
          <a:lstStyle/>
          <a:p>
            <a:r>
              <a:rPr lang="en-US" smtClean="0"/>
              <a:t>Microsoft Confidential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ransitio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0250" y="2971800"/>
            <a:ext cx="7680960" cy="664797"/>
          </a:xfrm>
        </p:spPr>
        <p:txBody>
          <a:bodyPr vert="horz" wrap="square" lIns="0" tIns="0" rIns="0" bIns="0" rtlCol="0" anchor="t">
            <a:noAutofit/>
          </a:bodyPr>
          <a:lstStyle>
            <a:lvl1pPr>
              <a:lnSpc>
                <a:spcPct val="80000"/>
              </a:lnSpc>
              <a:defRPr kumimoji="0" lang="en-US" sz="4800" b="0" i="0" u="none" strike="noStrike" kern="1200" cap="none" spc="-150" normalizeH="0" baseline="0" noProof="0" dirty="0" smtClean="0">
                <a:ln w="3175">
                  <a:noFill/>
                </a:ln>
                <a:gradFill>
                  <a:gsLst>
                    <a:gs pos="0">
                      <a:schemeClr val="tx1"/>
                    </a:gs>
                    <a:gs pos="100000">
                      <a:schemeClr val="tx1"/>
                    </a:gs>
                  </a:gsLst>
                  <a:lin ang="5400000" scaled="0"/>
                </a:gradFill>
                <a:effectLst/>
                <a:uLnTx/>
                <a:uFillTx/>
                <a:latin typeface="+mj-lt"/>
                <a:ea typeface="+mn-ea"/>
                <a:cs typeface="Arial" charset="0"/>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mtClean="0"/>
              <a:t>Click to edit Master title style</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Use this Slide for FUTURE Content</a:t>
            </a:r>
            <a:endParaRPr lang="en-US" dirty="0"/>
          </a:p>
        </p:txBody>
      </p:sp>
      <p:sp>
        <p:nvSpPr>
          <p:cNvPr id="6" name="Text Placeholder 5"/>
          <p:cNvSpPr>
            <a:spLocks noGrp="1"/>
          </p:cNvSpPr>
          <p:nvPr>
            <p:ph type="body" sz="quarter" idx="10"/>
          </p:nvPr>
        </p:nvSpPr>
        <p:spPr>
          <a:xfrm>
            <a:off x="730044" y="1411553"/>
            <a:ext cx="7672004" cy="1994841"/>
          </a:xfrm>
        </p:spPr>
        <p:txBody>
          <a:bodyPr/>
          <a:lstStyle>
            <a:lvl1pPr>
              <a:lnSpc>
                <a:spcPct val="78000"/>
              </a:lnSpc>
              <a:defRPr/>
            </a:lvl1pPr>
            <a:lvl2pPr>
              <a:lnSpc>
                <a:spcPct val="78000"/>
              </a:lnSpc>
              <a:buClr>
                <a:srgbClr val="95E3E7"/>
              </a:buClr>
              <a:defRPr/>
            </a:lvl2pPr>
            <a:lvl3pPr>
              <a:lnSpc>
                <a:spcPct val="78000"/>
              </a:lnSpc>
              <a:buClr>
                <a:srgbClr val="95E3E7"/>
              </a:buClr>
              <a:defRPr/>
            </a:lvl3pPr>
            <a:lvl4pPr>
              <a:lnSpc>
                <a:spcPct val="78000"/>
              </a:lnSpc>
              <a:buClr>
                <a:srgbClr val="95E3E7"/>
              </a:buClr>
              <a:defRPr/>
            </a:lvl4pPr>
            <a:lvl5pPr>
              <a:lnSpc>
                <a:spcPct val="78000"/>
              </a:lnSpc>
              <a:buClr>
                <a:srgbClr val="95E3E7"/>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0044" y="1411552"/>
            <a:ext cx="7672003" cy="2053960"/>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Placeholder 1"/>
          <p:cNvSpPr>
            <a:spLocks noGrp="1"/>
          </p:cNvSpPr>
          <p:nvPr>
            <p:ph type="title"/>
          </p:nvPr>
        </p:nvSpPr>
        <p:spPr>
          <a:xfrm>
            <a:off x="387054" y="152400"/>
            <a:ext cx="8375946" cy="609398"/>
          </a:xfrm>
          <a:prstGeom prst="rect">
            <a:avLst/>
          </a:prstGeom>
        </p:spPr>
        <p:txBody>
          <a:bodyPr vert="horz" wrap="square" lIns="0" tIns="0" rIns="0" bIns="0" rtlCol="0" anchor="t">
            <a:spAutoFit/>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9" r:id="rId12"/>
    <p:sldLayoutId id="2147483670" r:id="rId13"/>
    <p:sldLayoutId id="2147483684" r:id="rId14"/>
    <p:sldLayoutId id="2147483685" r:id="rId15"/>
    <p:sldLayoutId id="2147483686" r:id="rId16"/>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9"/>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20"/>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20"/>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20"/>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20"/>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21"/>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21"/>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21"/>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21"/>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wmf"/><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7.wmf"/><Relationship Id="rId5" Type="http://schemas.openxmlformats.org/officeDocument/2006/relationships/image" Target="../media/image36.jpe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wmf"/><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37.wmf"/><Relationship Id="rId5" Type="http://schemas.openxmlformats.org/officeDocument/2006/relationships/image" Target="../media/image36.jpe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wmf"/><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37.wmf"/><Relationship Id="rId5" Type="http://schemas.openxmlformats.org/officeDocument/2006/relationships/image" Target="../media/image36.jpe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3.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www.microsoft.com/whdc/display"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hyperlink" Target="http://msdn.microsoft.com/directx"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57.xml"/><Relationship Id="rId1" Type="http://schemas.openxmlformats.org/officeDocument/2006/relationships/slideLayout" Target="../slideLayouts/slideLayout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http://techgage.com/articles/intel/intel_g45_p45/intel_g45_p45_03.jpg"/>
          <p:cNvPicPr>
            <a:picLocks noChangeAspect="1" noChangeArrowheads="1"/>
          </p:cNvPicPr>
          <p:nvPr/>
        </p:nvPicPr>
        <p:blipFill>
          <a:blip r:embed="rId3"/>
          <a:srcRect/>
          <a:stretch>
            <a:fillRect/>
          </a:stretch>
        </p:blipFill>
        <p:spPr bwMode="auto">
          <a:xfrm>
            <a:off x="2895600" y="3267074"/>
            <a:ext cx="3152775" cy="2828925"/>
          </a:xfrm>
          <a:prstGeom prst="rect">
            <a:avLst/>
          </a:prstGeom>
          <a:noFill/>
        </p:spPr>
      </p:pic>
      <p:sp>
        <p:nvSpPr>
          <p:cNvPr id="2" name="Title 1"/>
          <p:cNvSpPr>
            <a:spLocks noGrp="1"/>
          </p:cNvSpPr>
          <p:nvPr>
            <p:ph type="title"/>
          </p:nvPr>
        </p:nvSpPr>
        <p:spPr/>
        <p:txBody>
          <a:bodyPr/>
          <a:lstStyle/>
          <a:p>
            <a:r>
              <a:rPr smtClean="0">
                <a:solidFill>
                  <a:schemeClr val="accent6"/>
                </a:solidFill>
              </a:rPr>
              <a:t>GPU Evolution</a:t>
            </a:r>
            <a:endParaRPr lang="en-US" dirty="0">
              <a:solidFill>
                <a:schemeClr val="accent6"/>
              </a:solidFill>
            </a:endParaRPr>
          </a:p>
        </p:txBody>
      </p:sp>
      <p:pic>
        <p:nvPicPr>
          <p:cNvPr id="4" name="Picture 3" descr="44369A_ARG_HD3850_3-4_m.png"/>
          <p:cNvPicPr>
            <a:picLocks noChangeAspect="1"/>
          </p:cNvPicPr>
          <p:nvPr/>
        </p:nvPicPr>
        <p:blipFill>
          <a:blip r:embed="rId4" cstate="print"/>
          <a:stretch>
            <a:fillRect/>
          </a:stretch>
        </p:blipFill>
        <p:spPr>
          <a:xfrm rot="3784359">
            <a:off x="4526485" y="1471274"/>
            <a:ext cx="4572009" cy="2907798"/>
          </a:xfrm>
          <a:prstGeom prst="rect">
            <a:avLst/>
          </a:prstGeom>
        </p:spPr>
      </p:pic>
      <p:pic>
        <p:nvPicPr>
          <p:cNvPr id="5" name="Picture 4" descr="GeForce_9600_GT_3qtr.png"/>
          <p:cNvPicPr>
            <a:picLocks noChangeAspect="1"/>
          </p:cNvPicPr>
          <p:nvPr/>
        </p:nvPicPr>
        <p:blipFill>
          <a:blip r:embed="rId5"/>
          <a:stretch>
            <a:fillRect/>
          </a:stretch>
        </p:blipFill>
        <p:spPr>
          <a:xfrm>
            <a:off x="228600" y="1210210"/>
            <a:ext cx="4876800" cy="3059441"/>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solidFill>
                  <a:schemeClr val="accent6"/>
                </a:solidFill>
              </a:rPr>
              <a:t>Server Rendering</a:t>
            </a:r>
            <a:endParaRPr lang="en-US" dirty="0">
              <a:solidFill>
                <a:schemeClr val="accent6"/>
              </a:solidFill>
            </a:endParaRPr>
          </a:p>
        </p:txBody>
      </p:sp>
      <p:grpSp>
        <p:nvGrpSpPr>
          <p:cNvPr id="3" name="Group 10"/>
          <p:cNvGrpSpPr/>
          <p:nvPr/>
        </p:nvGrpSpPr>
        <p:grpSpPr>
          <a:xfrm>
            <a:off x="5410200" y="1447800"/>
            <a:ext cx="3124200" cy="4690872"/>
            <a:chOff x="5181600" y="381000"/>
            <a:chExt cx="3200400" cy="5452872"/>
          </a:xfrm>
        </p:grpSpPr>
        <p:pic>
          <p:nvPicPr>
            <p:cNvPr id="2054" name="Picture 6" descr="http://www.dell.com/downloads/global/corporate/imagebank/servers/PowerEdge_2970.jpg"/>
            <p:cNvPicPr>
              <a:picLocks noChangeAspect="1" noChangeArrowheads="1"/>
            </p:cNvPicPr>
            <p:nvPr/>
          </p:nvPicPr>
          <p:blipFill>
            <a:blip r:embed="rId3" cstate="print"/>
            <a:srcRect/>
            <a:stretch>
              <a:fillRect/>
            </a:stretch>
          </p:blipFill>
          <p:spPr bwMode="auto">
            <a:xfrm>
              <a:off x="5181600" y="1729232"/>
              <a:ext cx="3200400" cy="1408176"/>
            </a:xfrm>
            <a:prstGeom prst="rect">
              <a:avLst/>
            </a:prstGeom>
            <a:noFill/>
          </p:spPr>
        </p:pic>
        <p:pic>
          <p:nvPicPr>
            <p:cNvPr id="7" name="Picture 6" descr="http://www.dell.com/downloads/global/corporate/imagebank/servers/PowerEdge_2970.jpg"/>
            <p:cNvPicPr>
              <a:picLocks noChangeAspect="1" noChangeArrowheads="1"/>
            </p:cNvPicPr>
            <p:nvPr/>
          </p:nvPicPr>
          <p:blipFill>
            <a:blip r:embed="rId3" cstate="print"/>
            <a:srcRect/>
            <a:stretch>
              <a:fillRect/>
            </a:stretch>
          </p:blipFill>
          <p:spPr bwMode="auto">
            <a:xfrm>
              <a:off x="5181600" y="3077464"/>
              <a:ext cx="3200400" cy="1408176"/>
            </a:xfrm>
            <a:prstGeom prst="rect">
              <a:avLst/>
            </a:prstGeom>
            <a:noFill/>
          </p:spPr>
        </p:pic>
        <p:pic>
          <p:nvPicPr>
            <p:cNvPr id="9" name="Picture 8" descr="http://www.dell.com/downloads/global/corporate/imagebank/servers/PowerEdge_2970.jpg"/>
            <p:cNvPicPr>
              <a:picLocks noChangeAspect="1" noChangeArrowheads="1"/>
            </p:cNvPicPr>
            <p:nvPr/>
          </p:nvPicPr>
          <p:blipFill>
            <a:blip r:embed="rId3" cstate="print"/>
            <a:srcRect/>
            <a:stretch>
              <a:fillRect/>
            </a:stretch>
          </p:blipFill>
          <p:spPr bwMode="auto">
            <a:xfrm>
              <a:off x="5181600" y="4425696"/>
              <a:ext cx="3200400" cy="1408176"/>
            </a:xfrm>
            <a:prstGeom prst="rect">
              <a:avLst/>
            </a:prstGeom>
            <a:noFill/>
          </p:spPr>
        </p:pic>
        <p:pic>
          <p:nvPicPr>
            <p:cNvPr id="10" name="Picture 9" descr="http://www.dell.com/downloads/global/corporate/imagebank/servers/PowerEdge_2970.jpg"/>
            <p:cNvPicPr>
              <a:picLocks noChangeAspect="1" noChangeArrowheads="1"/>
            </p:cNvPicPr>
            <p:nvPr/>
          </p:nvPicPr>
          <p:blipFill>
            <a:blip r:embed="rId3" cstate="print"/>
            <a:srcRect/>
            <a:stretch>
              <a:fillRect/>
            </a:stretch>
          </p:blipFill>
          <p:spPr bwMode="auto">
            <a:xfrm>
              <a:off x="5181600" y="381000"/>
              <a:ext cx="3200400" cy="1408176"/>
            </a:xfrm>
            <a:prstGeom prst="rect">
              <a:avLst/>
            </a:prstGeom>
            <a:noFill/>
          </p:spPr>
        </p:pic>
      </p:grpSp>
      <p:pic>
        <p:nvPicPr>
          <p:cNvPr id="12" name="Picture 11" descr="Windows Server 2008 Enterprise box ang.png"/>
          <p:cNvPicPr>
            <a:picLocks noChangeAspect="1"/>
          </p:cNvPicPr>
          <p:nvPr/>
        </p:nvPicPr>
        <p:blipFill>
          <a:blip r:embed="rId4"/>
          <a:stretch>
            <a:fillRect/>
          </a:stretch>
        </p:blipFill>
        <p:spPr>
          <a:xfrm>
            <a:off x="1066800" y="1371600"/>
            <a:ext cx="3627120" cy="4901514"/>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2393.JPG"/>
          <p:cNvPicPr>
            <a:picLocks noChangeAspect="1"/>
          </p:cNvPicPr>
          <p:nvPr/>
        </p:nvPicPr>
        <p:blipFill>
          <a:blip r:embed="rId3" cstate="print"/>
          <a:stretch>
            <a:fillRect/>
          </a:stretch>
        </p:blipFill>
        <p:spPr>
          <a:xfrm>
            <a:off x="-941223" y="-92414"/>
            <a:ext cx="11026446" cy="7331414"/>
          </a:xfrm>
          <a:prstGeom prst="rect">
            <a:avLst/>
          </a:prstGeom>
        </p:spPr>
      </p:pic>
      <p:sp>
        <p:nvSpPr>
          <p:cNvPr id="2" name="Title 1"/>
          <p:cNvSpPr>
            <a:spLocks noGrp="1"/>
          </p:cNvSpPr>
          <p:nvPr>
            <p:ph type="title"/>
          </p:nvPr>
        </p:nvSpPr>
        <p:spPr/>
        <p:txBody>
          <a:bodyPr/>
          <a:lstStyle/>
          <a:p>
            <a:r>
              <a:rPr smtClean="0"/>
              <a:t>Foundational API's</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Mainstream Developer Needs</a:t>
            </a:r>
            <a:endParaRPr lang="en-US" dirty="0"/>
          </a:p>
        </p:txBody>
      </p:sp>
      <p:sp>
        <p:nvSpPr>
          <p:cNvPr id="3" name="Content Placeholder 2"/>
          <p:cNvSpPr>
            <a:spLocks noGrp="1"/>
          </p:cNvSpPr>
          <p:nvPr>
            <p:ph idx="1"/>
          </p:nvPr>
        </p:nvSpPr>
        <p:spPr>
          <a:xfrm>
            <a:off x="396236" y="1371479"/>
            <a:ext cx="8380412" cy="5513817"/>
          </a:xfrm>
        </p:spPr>
        <p:txBody>
          <a:bodyPr/>
          <a:lstStyle/>
          <a:p>
            <a:r>
              <a:rPr lang="en-US" sz="2000" dirty="0" smtClean="0"/>
              <a:t>Performance</a:t>
            </a:r>
          </a:p>
          <a:p>
            <a:pPr marL="631825" lvl="1" indent="-244475"/>
            <a:r>
              <a:rPr lang="en-US" sz="1800" dirty="0" smtClean="0"/>
              <a:t>Frame rate</a:t>
            </a:r>
          </a:p>
          <a:p>
            <a:pPr marL="631825" lvl="1" indent="-244475"/>
            <a:r>
              <a:rPr lang="en-US" sz="1800" dirty="0" smtClean="0"/>
              <a:t>Startup time and working set</a:t>
            </a:r>
          </a:p>
          <a:p>
            <a:pPr lvl="1"/>
            <a:endParaRPr lang="en-US" sz="1800" dirty="0" smtClean="0"/>
          </a:p>
          <a:p>
            <a:r>
              <a:rPr lang="en-US" sz="2000" dirty="0" smtClean="0"/>
              <a:t>Interoperability</a:t>
            </a:r>
          </a:p>
          <a:p>
            <a:pPr marL="631825" lvl="1" indent="-244475"/>
            <a:r>
              <a:rPr lang="en-US" sz="1800" dirty="0" smtClean="0"/>
              <a:t>Plug-ins</a:t>
            </a:r>
          </a:p>
          <a:p>
            <a:pPr marL="631825" lvl="1" indent="-244475"/>
            <a:r>
              <a:rPr lang="en-US" sz="1800" dirty="0" smtClean="0"/>
              <a:t>Partial migration</a:t>
            </a:r>
          </a:p>
          <a:p>
            <a:pPr lvl="1"/>
            <a:endParaRPr lang="en-US" sz="1800" dirty="0" smtClean="0"/>
          </a:p>
          <a:p>
            <a:r>
              <a:rPr lang="en-US" sz="2000" dirty="0" smtClean="0"/>
              <a:t>Software fallback</a:t>
            </a:r>
          </a:p>
          <a:p>
            <a:pPr marL="631825" lvl="1" indent="-244475"/>
            <a:r>
              <a:rPr lang="en-US" sz="1800" dirty="0" smtClean="0"/>
              <a:t>Server-side rendering</a:t>
            </a:r>
          </a:p>
          <a:p>
            <a:pPr marL="631825" lvl="1" indent="-244475"/>
            <a:r>
              <a:rPr lang="en-US" sz="1800" dirty="0" smtClean="0"/>
              <a:t>More consistent results</a:t>
            </a:r>
          </a:p>
          <a:p>
            <a:pPr lvl="1"/>
            <a:endParaRPr lang="en-US" sz="1800" dirty="0" smtClean="0"/>
          </a:p>
          <a:p>
            <a:r>
              <a:rPr lang="en-US" sz="2000" dirty="0" smtClean="0"/>
              <a:t>Remote display</a:t>
            </a:r>
          </a:p>
          <a:p>
            <a:endParaRPr lang="en-US" sz="2000"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Platform Challenges</a:t>
            </a:r>
            <a:endParaRPr lang="en-US" dirty="0"/>
          </a:p>
        </p:txBody>
      </p:sp>
      <p:graphicFrame>
        <p:nvGraphicFramePr>
          <p:cNvPr id="4" name="Content Placeholder 3"/>
          <p:cNvGraphicFramePr>
            <a:graphicFrameLocks noGrp="1"/>
          </p:cNvGraphicFramePr>
          <p:nvPr>
            <p:ph sz="quarter" idx="4294967295"/>
          </p:nvPr>
        </p:nvGraphicFramePr>
        <p:xfrm>
          <a:off x="429371" y="1371600"/>
          <a:ext cx="8382000" cy="3393440"/>
        </p:xfrm>
        <a:graphic>
          <a:graphicData uri="http://schemas.openxmlformats.org/drawingml/2006/table">
            <a:tbl>
              <a:tblPr firstRow="1" bandRow="1">
                <a:tableStyleId>{7E9639D4-E3E2-4D34-9284-5A2195B3D0D7}</a:tableStyleId>
              </a:tblPr>
              <a:tblGrid>
                <a:gridCol w="2095500"/>
                <a:gridCol w="2095500"/>
                <a:gridCol w="2095500"/>
                <a:gridCol w="2095500"/>
              </a:tblGrid>
              <a:tr h="370840">
                <a:tc>
                  <a:txBody>
                    <a:bodyPr/>
                    <a:lstStyle/>
                    <a:p>
                      <a:r>
                        <a:rPr lang="en-US" dirty="0" smtClean="0">
                          <a:solidFill>
                            <a:srgbClr val="FF9900"/>
                          </a:solidFill>
                        </a:rPr>
                        <a:t>Area</a:t>
                      </a:r>
                      <a:endParaRPr lang="en-US" dirty="0">
                        <a:solidFill>
                          <a:srgbClr val="FF9900"/>
                        </a:solidFill>
                      </a:endParaRPr>
                    </a:p>
                  </a:txBody>
                  <a:tcPr>
                    <a:solidFill>
                      <a:schemeClr val="bg2"/>
                    </a:solidFill>
                  </a:tcPr>
                </a:tc>
                <a:tc>
                  <a:txBody>
                    <a:bodyPr/>
                    <a:lstStyle/>
                    <a:p>
                      <a:r>
                        <a:rPr lang="en-US" dirty="0" smtClean="0">
                          <a:solidFill>
                            <a:srgbClr val="FF9900"/>
                          </a:solidFill>
                        </a:rPr>
                        <a:t>Existing</a:t>
                      </a:r>
                      <a:r>
                        <a:rPr lang="en-US" baseline="0" dirty="0" smtClean="0">
                          <a:solidFill>
                            <a:srgbClr val="FF9900"/>
                          </a:solidFill>
                        </a:rPr>
                        <a:t> API(s)</a:t>
                      </a:r>
                      <a:endParaRPr lang="en-US" dirty="0">
                        <a:solidFill>
                          <a:srgbClr val="FF9900"/>
                        </a:solidFill>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9900"/>
                          </a:solidFill>
                        </a:rPr>
                        <a:t>Challenges</a:t>
                      </a:r>
                    </a:p>
                  </a:txBody>
                  <a:tcPr>
                    <a:solidFill>
                      <a:schemeClr val="bg2"/>
                    </a:solidFill>
                  </a:tcPr>
                </a:tc>
                <a:tc>
                  <a:txBody>
                    <a:bodyPr/>
                    <a:lstStyle/>
                    <a:p>
                      <a:endParaRPr lang="en-US" dirty="0">
                        <a:solidFill>
                          <a:srgbClr val="FF9900"/>
                        </a:solidFill>
                      </a:endParaRPr>
                    </a:p>
                  </a:txBody>
                  <a:tcPr>
                    <a:solidFill>
                      <a:schemeClr val="bg2"/>
                    </a:solidFill>
                  </a:tcPr>
                </a:tc>
              </a:tr>
              <a:tr h="370840">
                <a:tc>
                  <a:txBody>
                    <a:bodyPr/>
                    <a:lstStyle/>
                    <a:p>
                      <a:r>
                        <a:rPr lang="en-US" dirty="0" smtClean="0"/>
                        <a:t>3D</a:t>
                      </a:r>
                      <a:endParaRPr lang="en-US" dirty="0"/>
                    </a:p>
                  </a:txBody>
                  <a:tcPr/>
                </a:tc>
                <a:tc>
                  <a:txBody>
                    <a:bodyPr/>
                    <a:lstStyle/>
                    <a:p>
                      <a:r>
                        <a:rPr lang="en-US" dirty="0" smtClean="0"/>
                        <a:t>D3D3…D3D10</a:t>
                      </a:r>
                      <a:endParaRPr lang="en-US" dirty="0"/>
                    </a:p>
                  </a:txBody>
                  <a:tcPr/>
                </a:tc>
                <a:tc>
                  <a:txBody>
                    <a:bodyPr/>
                    <a:lstStyle/>
                    <a:p>
                      <a:r>
                        <a:rPr lang="en-US" dirty="0" smtClean="0"/>
                        <a:t>Not</a:t>
                      </a:r>
                      <a:r>
                        <a:rPr lang="en-US" baseline="0" dirty="0" smtClean="0"/>
                        <a:t> always available:</a:t>
                      </a:r>
                    </a:p>
                    <a:p>
                      <a:pPr>
                        <a:buFont typeface="Arial" charset="0"/>
                        <a:buChar char="•"/>
                      </a:pPr>
                      <a:r>
                        <a:rPr lang="en-US" baseline="0" dirty="0" smtClean="0"/>
                        <a:t>No HW</a:t>
                      </a:r>
                    </a:p>
                    <a:p>
                      <a:pPr>
                        <a:buFont typeface="Arial" charset="0"/>
                        <a:buChar char="•"/>
                      </a:pPr>
                      <a:r>
                        <a:rPr lang="en-US" baseline="0" dirty="0" smtClean="0"/>
                        <a:t>Server</a:t>
                      </a:r>
                    </a:p>
                    <a:p>
                      <a:pPr>
                        <a:buFont typeface="Arial" charset="0"/>
                        <a:buChar char="•"/>
                      </a:pPr>
                      <a:r>
                        <a:rPr lang="en-US" baseline="0" dirty="0" err="1" smtClean="0"/>
                        <a:t>Remoted</a:t>
                      </a:r>
                      <a:endParaRPr lang="en-US" dirty="0"/>
                    </a:p>
                  </a:txBody>
                  <a:tcPr/>
                </a:tc>
                <a:tc>
                  <a:txBody>
                    <a:bodyPr/>
                    <a:lstStyle/>
                    <a:p>
                      <a:endParaRPr lang="en-US" dirty="0"/>
                    </a:p>
                  </a:txBody>
                  <a:tcPr/>
                </a:tc>
              </a:tr>
              <a:tr h="370840">
                <a:tc>
                  <a:txBody>
                    <a:bodyPr/>
                    <a:lstStyle/>
                    <a:p>
                      <a:r>
                        <a:rPr lang="en-US" dirty="0" smtClean="0"/>
                        <a:t>2D</a:t>
                      </a:r>
                      <a:endParaRPr lang="en-US" dirty="0"/>
                    </a:p>
                  </a:txBody>
                  <a:tcPr/>
                </a:tc>
                <a:tc>
                  <a:txBody>
                    <a:bodyPr/>
                    <a:lstStyle/>
                    <a:p>
                      <a:r>
                        <a:rPr lang="en-US" dirty="0" smtClean="0"/>
                        <a:t>GDI, GDI+</a:t>
                      </a:r>
                      <a:endParaRPr lang="en-US" dirty="0"/>
                    </a:p>
                  </a:txBody>
                  <a:tcPr/>
                </a:tc>
                <a:tc>
                  <a:txBody>
                    <a:bodyPr/>
                    <a:lstStyle/>
                    <a:p>
                      <a:r>
                        <a:rPr lang="en-US" dirty="0" smtClean="0"/>
                        <a:t>Quality, Performance</a:t>
                      </a:r>
                      <a:endParaRPr lang="en-US" dirty="0"/>
                    </a:p>
                  </a:txBody>
                  <a:tcPr/>
                </a:tc>
                <a:tc>
                  <a:txBody>
                    <a:bodyPr/>
                    <a:lstStyle/>
                    <a:p>
                      <a:endParaRPr lang="en-US" dirty="0"/>
                    </a:p>
                  </a:txBody>
                  <a:tcPr/>
                </a:tc>
              </a:tr>
              <a:tr h="370840">
                <a:tc>
                  <a:txBody>
                    <a:bodyPr/>
                    <a:lstStyle/>
                    <a:p>
                      <a:r>
                        <a:rPr lang="en-US" dirty="0" smtClean="0"/>
                        <a:t>Text</a:t>
                      </a:r>
                      <a:endParaRPr lang="en-US" dirty="0"/>
                    </a:p>
                  </a:txBody>
                  <a:tcPr/>
                </a:tc>
                <a:tc>
                  <a:txBody>
                    <a:bodyPr/>
                    <a:lstStyle/>
                    <a:p>
                      <a:r>
                        <a:rPr lang="en-US" dirty="0" smtClean="0"/>
                        <a:t>GDI</a:t>
                      </a:r>
                      <a:endParaRPr lang="en-US" dirty="0"/>
                    </a:p>
                  </a:txBody>
                  <a:tcPr/>
                </a:tc>
                <a:tc>
                  <a:txBody>
                    <a:bodyPr/>
                    <a:lstStyle/>
                    <a:p>
                      <a:r>
                        <a:rPr lang="en-US" dirty="0" smtClean="0"/>
                        <a:t>Quality, Not up to date</a:t>
                      </a:r>
                      <a:endParaRPr lang="en-US" dirty="0"/>
                    </a:p>
                  </a:txBody>
                  <a:tcPr/>
                </a:tc>
                <a:tc>
                  <a:txBody>
                    <a:bodyPr/>
                    <a:lstStyle/>
                    <a:p>
                      <a:endParaRPr lang="en-US" dirty="0"/>
                    </a:p>
                  </a:txBody>
                  <a:tcPr/>
                </a:tc>
              </a:tr>
              <a:tr h="370840">
                <a:tc>
                  <a:txBody>
                    <a:bodyPr/>
                    <a:lstStyle/>
                    <a:p>
                      <a:r>
                        <a:rPr lang="en-US" dirty="0" smtClean="0"/>
                        <a:t>Imaging</a:t>
                      </a:r>
                      <a:endParaRPr lang="en-US" dirty="0"/>
                    </a:p>
                  </a:txBody>
                  <a:tcPr/>
                </a:tc>
                <a:tc>
                  <a:txBody>
                    <a:bodyPr/>
                    <a:lstStyle/>
                    <a:p>
                      <a:r>
                        <a:rPr lang="en-US" dirty="0" smtClean="0"/>
                        <a:t>GDI, GDI+, WIC</a:t>
                      </a:r>
                      <a:endParaRPr lang="en-US" dirty="0"/>
                    </a:p>
                  </a:txBody>
                  <a:tcPr/>
                </a:tc>
                <a:tc>
                  <a:txBody>
                    <a:bodyPr/>
                    <a:lstStyle/>
                    <a:p>
                      <a:r>
                        <a:rPr lang="en-US" dirty="0" smtClean="0"/>
                        <a:t>Extensive format</a:t>
                      </a:r>
                      <a:r>
                        <a:rPr lang="en-US" baseline="0" dirty="0" smtClean="0"/>
                        <a:t> support, Security</a:t>
                      </a:r>
                      <a:endParaRPr lang="en-US" dirty="0"/>
                    </a:p>
                  </a:txBody>
                  <a:tcPr/>
                </a:tc>
                <a:tc>
                  <a:txBody>
                    <a:bodyPr/>
                    <a:lstStyle/>
                    <a:p>
                      <a:endParaRPr lang="en-US" dirty="0"/>
                    </a:p>
                  </a:txBody>
                  <a:tcPr/>
                </a:tc>
              </a:tr>
              <a:tr h="370840">
                <a:tc>
                  <a:txBody>
                    <a:bodyPr/>
                    <a:lstStyle/>
                    <a:p>
                      <a:r>
                        <a:rPr lang="en-US" dirty="0" smtClean="0"/>
                        <a:t>Device Control</a:t>
                      </a:r>
                      <a:endParaRPr lang="en-US" dirty="0"/>
                    </a:p>
                  </a:txBody>
                  <a:tcPr/>
                </a:tc>
                <a:tc>
                  <a:txBody>
                    <a:bodyPr/>
                    <a:lstStyle/>
                    <a:p>
                      <a:r>
                        <a:rPr lang="en-US" dirty="0" smtClean="0"/>
                        <a:t>GDI</a:t>
                      </a:r>
                      <a:endParaRPr lang="en-US" dirty="0"/>
                    </a:p>
                  </a:txBody>
                  <a:tcPr/>
                </a:tc>
                <a:tc>
                  <a:txBody>
                    <a:bodyPr/>
                    <a:lstStyle/>
                    <a:p>
                      <a:r>
                        <a:rPr lang="en-US" dirty="0" smtClean="0"/>
                        <a:t>Outdated</a:t>
                      </a:r>
                      <a:r>
                        <a:rPr lang="en-US" baseline="0" dirty="0" smtClean="0"/>
                        <a:t> notion of HW </a:t>
                      </a:r>
                      <a:r>
                        <a:rPr lang="en-US" baseline="0" dirty="0" err="1" smtClean="0"/>
                        <a:t>config</a:t>
                      </a:r>
                      <a:endParaRPr lang="en-US" dirty="0"/>
                    </a:p>
                  </a:txBody>
                  <a:tcPr/>
                </a:tc>
                <a:tc>
                  <a:txBody>
                    <a:bodyPr/>
                    <a:lstStyle/>
                    <a:p>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Advancing the platform</a:t>
            </a:r>
            <a:endParaRPr lang="en-US" dirty="0"/>
          </a:p>
        </p:txBody>
      </p:sp>
      <p:graphicFrame>
        <p:nvGraphicFramePr>
          <p:cNvPr id="4" name="Content Placeholder 3"/>
          <p:cNvGraphicFramePr>
            <a:graphicFrameLocks noGrp="1"/>
          </p:cNvGraphicFramePr>
          <p:nvPr>
            <p:ph sz="quarter" idx="4294967295"/>
          </p:nvPr>
        </p:nvGraphicFramePr>
        <p:xfrm>
          <a:off x="453225" y="1371600"/>
          <a:ext cx="8382000" cy="3393440"/>
        </p:xfrm>
        <a:graphic>
          <a:graphicData uri="http://schemas.openxmlformats.org/drawingml/2006/table">
            <a:tbl>
              <a:tblPr firstRow="1" bandRow="1">
                <a:tableStyleId>{7E9639D4-E3E2-4D34-9284-5A2195B3D0D7}</a:tableStyleId>
              </a:tblPr>
              <a:tblGrid>
                <a:gridCol w="2095500"/>
                <a:gridCol w="2095500"/>
                <a:gridCol w="2095500"/>
                <a:gridCol w="2095500"/>
              </a:tblGrid>
              <a:tr h="370840">
                <a:tc>
                  <a:txBody>
                    <a:bodyPr/>
                    <a:lstStyle/>
                    <a:p>
                      <a:r>
                        <a:rPr lang="en-US" dirty="0" smtClean="0">
                          <a:solidFill>
                            <a:srgbClr val="FF9900"/>
                          </a:solidFill>
                        </a:rPr>
                        <a:t>Area</a:t>
                      </a:r>
                      <a:endParaRPr lang="en-US" dirty="0">
                        <a:solidFill>
                          <a:srgbClr val="FF9900"/>
                        </a:solidFill>
                      </a:endParaRPr>
                    </a:p>
                  </a:txBody>
                  <a:tcPr>
                    <a:solidFill>
                      <a:schemeClr val="bg2"/>
                    </a:solidFill>
                  </a:tcPr>
                </a:tc>
                <a:tc>
                  <a:txBody>
                    <a:bodyPr/>
                    <a:lstStyle/>
                    <a:p>
                      <a:r>
                        <a:rPr lang="en-US" dirty="0" smtClean="0">
                          <a:solidFill>
                            <a:srgbClr val="FF9900"/>
                          </a:solidFill>
                        </a:rPr>
                        <a:t>Existing</a:t>
                      </a:r>
                      <a:r>
                        <a:rPr lang="en-US" baseline="0" dirty="0" smtClean="0">
                          <a:solidFill>
                            <a:srgbClr val="FF9900"/>
                          </a:solidFill>
                        </a:rPr>
                        <a:t> API(s)</a:t>
                      </a:r>
                      <a:endParaRPr lang="en-US" dirty="0">
                        <a:solidFill>
                          <a:srgbClr val="FF9900"/>
                        </a:solidFill>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9900"/>
                          </a:solidFill>
                        </a:rPr>
                        <a:t>Challenges</a:t>
                      </a:r>
                    </a:p>
                  </a:txBody>
                  <a:tcPr>
                    <a:solidFill>
                      <a:schemeClr val="bg2"/>
                    </a:solidFill>
                  </a:tcPr>
                </a:tc>
                <a:tc>
                  <a:txBody>
                    <a:bodyPr/>
                    <a:lstStyle/>
                    <a:p>
                      <a:endParaRPr lang="en-US" dirty="0">
                        <a:solidFill>
                          <a:srgbClr val="FF9900"/>
                        </a:solidFill>
                      </a:endParaRPr>
                    </a:p>
                  </a:txBody>
                  <a:tcPr>
                    <a:solidFill>
                      <a:schemeClr val="bg2"/>
                    </a:solidFill>
                  </a:tcPr>
                </a:tc>
              </a:tr>
              <a:tr h="370840">
                <a:tc>
                  <a:txBody>
                    <a:bodyPr/>
                    <a:lstStyle/>
                    <a:p>
                      <a:r>
                        <a:rPr lang="en-US" dirty="0" smtClean="0"/>
                        <a:t>3D</a:t>
                      </a:r>
                      <a:endParaRPr lang="en-US" dirty="0"/>
                    </a:p>
                  </a:txBody>
                  <a:tcPr/>
                </a:tc>
                <a:tc>
                  <a:txBody>
                    <a:bodyPr/>
                    <a:lstStyle/>
                    <a:p>
                      <a:r>
                        <a:rPr lang="en-US" dirty="0" smtClean="0"/>
                        <a:t>D3D3…D3D10</a:t>
                      </a:r>
                      <a:endParaRPr lang="en-US" dirty="0"/>
                    </a:p>
                  </a:txBody>
                  <a:tcPr/>
                </a:tc>
                <a:tc>
                  <a:txBody>
                    <a:bodyPr/>
                    <a:lstStyle/>
                    <a:p>
                      <a:r>
                        <a:rPr lang="en-US" dirty="0" smtClean="0"/>
                        <a:t>Not</a:t>
                      </a:r>
                      <a:r>
                        <a:rPr lang="en-US" baseline="0" dirty="0" smtClean="0"/>
                        <a:t> always available:</a:t>
                      </a:r>
                    </a:p>
                    <a:p>
                      <a:pPr>
                        <a:buFont typeface="Arial" charset="0"/>
                        <a:buChar char="•"/>
                      </a:pPr>
                      <a:r>
                        <a:rPr lang="en-US" baseline="0" dirty="0" smtClean="0"/>
                        <a:t>No HW</a:t>
                      </a:r>
                    </a:p>
                    <a:p>
                      <a:pPr>
                        <a:buFont typeface="Arial" charset="0"/>
                        <a:buChar char="•"/>
                      </a:pPr>
                      <a:r>
                        <a:rPr lang="en-US" baseline="0" dirty="0" smtClean="0"/>
                        <a:t>Server</a:t>
                      </a:r>
                    </a:p>
                    <a:p>
                      <a:pPr>
                        <a:buFont typeface="Arial" charset="0"/>
                        <a:buChar char="•"/>
                      </a:pPr>
                      <a:r>
                        <a:rPr lang="en-US" baseline="0" dirty="0" err="1" smtClean="0"/>
                        <a:t>Remoted</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Direct3D</a:t>
                      </a:r>
                      <a:r>
                        <a:rPr lang="en-US" baseline="0" dirty="0" smtClean="0"/>
                        <a:t> </a:t>
                      </a:r>
                      <a:r>
                        <a:rPr lang="en-US" dirty="0" smtClean="0"/>
                        <a:t>10</a:t>
                      </a:r>
                      <a:r>
                        <a:rPr lang="en-US" baseline="0" dirty="0" smtClean="0"/>
                        <a:t>.1</a:t>
                      </a:r>
                      <a:endParaRPr lang="en-US" dirty="0" smtClean="0"/>
                    </a:p>
                    <a:p>
                      <a:endParaRPr lang="en-US" dirty="0"/>
                    </a:p>
                  </a:txBody>
                  <a:tcPr/>
                </a:tc>
              </a:tr>
              <a:tr h="370840">
                <a:tc>
                  <a:txBody>
                    <a:bodyPr/>
                    <a:lstStyle/>
                    <a:p>
                      <a:r>
                        <a:rPr lang="en-US" dirty="0" smtClean="0"/>
                        <a:t>2D</a:t>
                      </a:r>
                      <a:endParaRPr lang="en-US" dirty="0"/>
                    </a:p>
                  </a:txBody>
                  <a:tcPr/>
                </a:tc>
                <a:tc>
                  <a:txBody>
                    <a:bodyPr/>
                    <a:lstStyle/>
                    <a:p>
                      <a:r>
                        <a:rPr lang="en-US" dirty="0" smtClean="0"/>
                        <a:t>GDI, GDI+</a:t>
                      </a:r>
                      <a:endParaRPr lang="en-US" dirty="0"/>
                    </a:p>
                  </a:txBody>
                  <a:tcPr/>
                </a:tc>
                <a:tc>
                  <a:txBody>
                    <a:bodyPr/>
                    <a:lstStyle/>
                    <a:p>
                      <a:r>
                        <a:rPr lang="en-US" dirty="0" smtClean="0"/>
                        <a:t>Quality, Performance</a:t>
                      </a:r>
                      <a:endParaRPr lang="en-US" dirty="0"/>
                    </a:p>
                  </a:txBody>
                  <a:tcPr/>
                </a:tc>
                <a:tc>
                  <a:txBody>
                    <a:bodyPr/>
                    <a:lstStyle/>
                    <a:p>
                      <a:endParaRPr lang="en-US" dirty="0"/>
                    </a:p>
                  </a:txBody>
                  <a:tcPr/>
                </a:tc>
              </a:tr>
              <a:tr h="370840">
                <a:tc>
                  <a:txBody>
                    <a:bodyPr/>
                    <a:lstStyle/>
                    <a:p>
                      <a:r>
                        <a:rPr lang="en-US" dirty="0" smtClean="0"/>
                        <a:t>Text</a:t>
                      </a:r>
                      <a:endParaRPr lang="en-US" dirty="0"/>
                    </a:p>
                  </a:txBody>
                  <a:tcPr/>
                </a:tc>
                <a:tc>
                  <a:txBody>
                    <a:bodyPr/>
                    <a:lstStyle/>
                    <a:p>
                      <a:r>
                        <a:rPr lang="en-US" dirty="0" smtClean="0"/>
                        <a:t>GDI</a:t>
                      </a:r>
                      <a:endParaRPr lang="en-US" dirty="0"/>
                    </a:p>
                  </a:txBody>
                  <a:tcPr/>
                </a:tc>
                <a:tc>
                  <a:txBody>
                    <a:bodyPr/>
                    <a:lstStyle/>
                    <a:p>
                      <a:r>
                        <a:rPr lang="en-US" dirty="0" smtClean="0"/>
                        <a:t>Quality, Not up to date</a:t>
                      </a:r>
                      <a:endParaRPr lang="en-US" dirty="0"/>
                    </a:p>
                  </a:txBody>
                  <a:tcPr/>
                </a:tc>
                <a:tc>
                  <a:txBody>
                    <a:bodyPr/>
                    <a:lstStyle/>
                    <a:p>
                      <a:endParaRPr lang="en-US" dirty="0"/>
                    </a:p>
                  </a:txBody>
                  <a:tcPr/>
                </a:tc>
              </a:tr>
              <a:tr h="370840">
                <a:tc>
                  <a:txBody>
                    <a:bodyPr/>
                    <a:lstStyle/>
                    <a:p>
                      <a:r>
                        <a:rPr lang="en-US" dirty="0" smtClean="0"/>
                        <a:t>Imaging</a:t>
                      </a:r>
                      <a:endParaRPr lang="en-US" dirty="0"/>
                    </a:p>
                  </a:txBody>
                  <a:tcPr/>
                </a:tc>
                <a:tc>
                  <a:txBody>
                    <a:bodyPr/>
                    <a:lstStyle/>
                    <a:p>
                      <a:r>
                        <a:rPr lang="en-US" dirty="0" smtClean="0"/>
                        <a:t>GDI, GDI+, WIC</a:t>
                      </a:r>
                      <a:endParaRPr lang="en-US" dirty="0"/>
                    </a:p>
                  </a:txBody>
                  <a:tcPr/>
                </a:tc>
                <a:tc>
                  <a:txBody>
                    <a:bodyPr/>
                    <a:lstStyle/>
                    <a:p>
                      <a:r>
                        <a:rPr lang="en-US" dirty="0" smtClean="0"/>
                        <a:t>Extensive format</a:t>
                      </a:r>
                      <a:r>
                        <a:rPr lang="en-US" baseline="0" dirty="0" smtClean="0"/>
                        <a:t> support, Security</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Updated WIC </a:t>
                      </a:r>
                    </a:p>
                    <a:p>
                      <a:endParaRPr lang="en-US" dirty="0"/>
                    </a:p>
                  </a:txBody>
                  <a:tcPr/>
                </a:tc>
              </a:tr>
              <a:tr h="370840">
                <a:tc>
                  <a:txBody>
                    <a:bodyPr/>
                    <a:lstStyle/>
                    <a:p>
                      <a:r>
                        <a:rPr lang="en-US" dirty="0" smtClean="0"/>
                        <a:t>Device Control</a:t>
                      </a:r>
                      <a:endParaRPr lang="en-US" dirty="0"/>
                    </a:p>
                  </a:txBody>
                  <a:tcPr/>
                </a:tc>
                <a:tc>
                  <a:txBody>
                    <a:bodyPr/>
                    <a:lstStyle/>
                    <a:p>
                      <a:r>
                        <a:rPr lang="en-US" dirty="0" smtClean="0"/>
                        <a:t>GDI</a:t>
                      </a:r>
                      <a:endParaRPr lang="en-US" dirty="0"/>
                    </a:p>
                  </a:txBody>
                  <a:tcPr/>
                </a:tc>
                <a:tc>
                  <a:txBody>
                    <a:bodyPr/>
                    <a:lstStyle/>
                    <a:p>
                      <a:r>
                        <a:rPr lang="en-US" dirty="0" smtClean="0"/>
                        <a:t>Outdated</a:t>
                      </a:r>
                      <a:r>
                        <a:rPr lang="en-US" baseline="0" dirty="0" smtClean="0"/>
                        <a:t> notion of HW </a:t>
                      </a:r>
                      <a:r>
                        <a:rPr lang="en-US" baseline="0" dirty="0" err="1" smtClean="0"/>
                        <a:t>config</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DXGI 1.1</a:t>
                      </a:r>
                    </a:p>
                    <a:p>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Advancing the platform</a:t>
            </a:r>
            <a:endParaRPr lang="en-US" dirty="0"/>
          </a:p>
        </p:txBody>
      </p:sp>
      <p:graphicFrame>
        <p:nvGraphicFramePr>
          <p:cNvPr id="4" name="Content Placeholder 3"/>
          <p:cNvGraphicFramePr>
            <a:graphicFrameLocks noGrp="1"/>
          </p:cNvGraphicFramePr>
          <p:nvPr>
            <p:ph sz="quarter" idx="4294967295"/>
          </p:nvPr>
        </p:nvGraphicFramePr>
        <p:xfrm>
          <a:off x="357808" y="1371600"/>
          <a:ext cx="8382000" cy="3540760"/>
        </p:xfrm>
        <a:graphic>
          <a:graphicData uri="http://schemas.openxmlformats.org/drawingml/2006/table">
            <a:tbl>
              <a:tblPr firstRow="1" bandRow="1">
                <a:tableStyleId>{7E9639D4-E3E2-4D34-9284-5A2195B3D0D7}</a:tableStyleId>
              </a:tblPr>
              <a:tblGrid>
                <a:gridCol w="2095500"/>
                <a:gridCol w="2095500"/>
                <a:gridCol w="2095500"/>
                <a:gridCol w="2095500"/>
              </a:tblGrid>
              <a:tr h="370840">
                <a:tc>
                  <a:txBody>
                    <a:bodyPr/>
                    <a:lstStyle/>
                    <a:p>
                      <a:r>
                        <a:rPr lang="en-US" dirty="0" smtClean="0">
                          <a:solidFill>
                            <a:srgbClr val="FF9900"/>
                          </a:solidFill>
                        </a:rPr>
                        <a:t>Area</a:t>
                      </a:r>
                      <a:endParaRPr lang="en-US" dirty="0">
                        <a:solidFill>
                          <a:srgbClr val="FF9900"/>
                        </a:solidFill>
                      </a:endParaRPr>
                    </a:p>
                  </a:txBody>
                  <a:tcPr>
                    <a:solidFill>
                      <a:schemeClr val="bg2"/>
                    </a:solidFill>
                  </a:tcPr>
                </a:tc>
                <a:tc>
                  <a:txBody>
                    <a:bodyPr/>
                    <a:lstStyle/>
                    <a:p>
                      <a:r>
                        <a:rPr lang="en-US" dirty="0" smtClean="0">
                          <a:solidFill>
                            <a:srgbClr val="FF9900"/>
                          </a:solidFill>
                        </a:rPr>
                        <a:t>Existing</a:t>
                      </a:r>
                      <a:r>
                        <a:rPr lang="en-US" baseline="0" dirty="0" smtClean="0">
                          <a:solidFill>
                            <a:srgbClr val="FF9900"/>
                          </a:solidFill>
                        </a:rPr>
                        <a:t> API(s)</a:t>
                      </a:r>
                      <a:endParaRPr lang="en-US" dirty="0">
                        <a:solidFill>
                          <a:srgbClr val="FF9900"/>
                        </a:solidFill>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9900"/>
                          </a:solidFill>
                        </a:rPr>
                        <a:t>Challenges</a:t>
                      </a:r>
                    </a:p>
                  </a:txBody>
                  <a:tcPr>
                    <a:solidFill>
                      <a:schemeClr val="bg2"/>
                    </a:solidFill>
                  </a:tcPr>
                </a:tc>
                <a:tc>
                  <a:txBody>
                    <a:bodyPr/>
                    <a:lstStyle/>
                    <a:p>
                      <a:endParaRPr lang="en-US" dirty="0">
                        <a:solidFill>
                          <a:srgbClr val="FF9900"/>
                        </a:solidFill>
                      </a:endParaRPr>
                    </a:p>
                  </a:txBody>
                  <a:tcPr>
                    <a:solidFill>
                      <a:schemeClr val="bg2"/>
                    </a:solidFill>
                  </a:tcPr>
                </a:tc>
              </a:tr>
              <a:tr h="370840">
                <a:tc>
                  <a:txBody>
                    <a:bodyPr/>
                    <a:lstStyle/>
                    <a:p>
                      <a:r>
                        <a:rPr lang="en-US" dirty="0" smtClean="0"/>
                        <a:t>3D</a:t>
                      </a:r>
                      <a:endParaRPr lang="en-US" dirty="0"/>
                    </a:p>
                  </a:txBody>
                  <a:tcPr/>
                </a:tc>
                <a:tc>
                  <a:txBody>
                    <a:bodyPr/>
                    <a:lstStyle/>
                    <a:p>
                      <a:r>
                        <a:rPr lang="en-US" dirty="0" smtClean="0"/>
                        <a:t>D3D3…D3D10</a:t>
                      </a:r>
                      <a:endParaRPr lang="en-US" dirty="0"/>
                    </a:p>
                  </a:txBody>
                  <a:tcPr/>
                </a:tc>
                <a:tc>
                  <a:txBody>
                    <a:bodyPr/>
                    <a:lstStyle/>
                    <a:p>
                      <a:r>
                        <a:rPr lang="en-US" dirty="0" smtClean="0"/>
                        <a:t>Not</a:t>
                      </a:r>
                      <a:r>
                        <a:rPr lang="en-US" baseline="0" dirty="0" smtClean="0"/>
                        <a:t> always available:</a:t>
                      </a:r>
                    </a:p>
                    <a:p>
                      <a:pPr>
                        <a:buFont typeface="Arial" charset="0"/>
                        <a:buChar char="•"/>
                      </a:pPr>
                      <a:r>
                        <a:rPr lang="en-US" baseline="0" dirty="0" smtClean="0"/>
                        <a:t>No HW</a:t>
                      </a:r>
                    </a:p>
                    <a:p>
                      <a:pPr>
                        <a:buFont typeface="Arial" charset="0"/>
                        <a:buChar char="•"/>
                      </a:pPr>
                      <a:r>
                        <a:rPr lang="en-US" baseline="0" dirty="0" smtClean="0"/>
                        <a:t>Server</a:t>
                      </a:r>
                    </a:p>
                    <a:p>
                      <a:pPr>
                        <a:buFont typeface="Arial" charset="0"/>
                        <a:buChar char="•"/>
                      </a:pPr>
                      <a:r>
                        <a:rPr lang="en-US" baseline="0" dirty="0" err="1" smtClean="0"/>
                        <a:t>Remoted</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Direct3D</a:t>
                      </a:r>
                      <a:r>
                        <a:rPr lang="en-US" baseline="0" dirty="0" smtClean="0"/>
                        <a:t> </a:t>
                      </a:r>
                      <a:r>
                        <a:rPr lang="en-US" dirty="0" smtClean="0"/>
                        <a:t>10</a:t>
                      </a:r>
                      <a:r>
                        <a:rPr lang="en-US" baseline="0" dirty="0" smtClean="0"/>
                        <a:t>.1</a:t>
                      </a:r>
                      <a:endParaRPr lang="en-US" dirty="0" smtClean="0"/>
                    </a:p>
                    <a:p>
                      <a:endParaRPr lang="en-US" dirty="0"/>
                    </a:p>
                  </a:txBody>
                  <a:tcPr/>
                </a:tc>
              </a:tr>
              <a:tr h="370840">
                <a:tc>
                  <a:txBody>
                    <a:bodyPr/>
                    <a:lstStyle/>
                    <a:p>
                      <a:r>
                        <a:rPr lang="en-US" dirty="0" smtClean="0"/>
                        <a:t>2D</a:t>
                      </a:r>
                      <a:endParaRPr lang="en-US" dirty="0"/>
                    </a:p>
                  </a:txBody>
                  <a:tcPr/>
                </a:tc>
                <a:tc>
                  <a:txBody>
                    <a:bodyPr/>
                    <a:lstStyle/>
                    <a:p>
                      <a:r>
                        <a:rPr lang="en-US" dirty="0" smtClean="0"/>
                        <a:t>GDI, GDI+</a:t>
                      </a:r>
                      <a:endParaRPr lang="en-US" dirty="0"/>
                    </a:p>
                  </a:txBody>
                  <a:tcPr/>
                </a:tc>
                <a:tc>
                  <a:txBody>
                    <a:bodyPr/>
                    <a:lstStyle/>
                    <a:p>
                      <a:r>
                        <a:rPr lang="en-US" dirty="0" smtClean="0"/>
                        <a:t>Quality, Performance</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FFD72F"/>
                          </a:solidFill>
                          <a:effectLst/>
                          <a:uLnTx/>
                          <a:uFillTx/>
                          <a:latin typeface="+mn-lt"/>
                          <a:ea typeface="+mn-ea"/>
                          <a:cs typeface="+mn-cs"/>
                        </a:rPr>
                        <a:t>Direct2D</a:t>
                      </a:r>
                      <a:endParaRPr lang="en-US" dirty="0"/>
                    </a:p>
                  </a:txBody>
                  <a:tcPr/>
                </a:tc>
              </a:tr>
              <a:tr h="370840">
                <a:tc>
                  <a:txBody>
                    <a:bodyPr/>
                    <a:lstStyle/>
                    <a:p>
                      <a:r>
                        <a:rPr lang="en-US" dirty="0" smtClean="0"/>
                        <a:t>Text</a:t>
                      </a:r>
                      <a:endParaRPr lang="en-US" dirty="0"/>
                    </a:p>
                  </a:txBody>
                  <a:tcPr/>
                </a:tc>
                <a:tc>
                  <a:txBody>
                    <a:bodyPr/>
                    <a:lstStyle/>
                    <a:p>
                      <a:r>
                        <a:rPr lang="en-US" dirty="0" smtClean="0"/>
                        <a:t>GDI</a:t>
                      </a:r>
                      <a:endParaRPr lang="en-US" dirty="0"/>
                    </a:p>
                  </a:txBody>
                  <a:tcPr/>
                </a:tc>
                <a:tc>
                  <a:txBody>
                    <a:bodyPr/>
                    <a:lstStyle/>
                    <a:p>
                      <a:r>
                        <a:rPr lang="en-US" dirty="0" smtClean="0"/>
                        <a:t>Quality, Not up to date</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srgbClr val="FFD72F"/>
                          </a:solidFill>
                          <a:effectLst/>
                          <a:uLnTx/>
                          <a:uFillTx/>
                          <a:latin typeface="+mn-lt"/>
                          <a:ea typeface="+mn-ea"/>
                          <a:cs typeface="+mn-cs"/>
                        </a:rPr>
                        <a:t>DirectWrite</a:t>
                      </a:r>
                      <a:endParaRPr lang="en-US" dirty="0"/>
                    </a:p>
                  </a:txBody>
                  <a:tcPr/>
                </a:tc>
              </a:tr>
              <a:tr h="370840">
                <a:tc>
                  <a:txBody>
                    <a:bodyPr/>
                    <a:lstStyle/>
                    <a:p>
                      <a:r>
                        <a:rPr lang="en-US" dirty="0" smtClean="0"/>
                        <a:t>Imaging</a:t>
                      </a:r>
                      <a:endParaRPr lang="en-US" dirty="0"/>
                    </a:p>
                  </a:txBody>
                  <a:tcPr/>
                </a:tc>
                <a:tc>
                  <a:txBody>
                    <a:bodyPr/>
                    <a:lstStyle/>
                    <a:p>
                      <a:r>
                        <a:rPr lang="en-US" dirty="0" smtClean="0"/>
                        <a:t>GDI, GDI+, WIC</a:t>
                      </a:r>
                      <a:endParaRPr lang="en-US" dirty="0"/>
                    </a:p>
                  </a:txBody>
                  <a:tcPr/>
                </a:tc>
                <a:tc>
                  <a:txBody>
                    <a:bodyPr/>
                    <a:lstStyle/>
                    <a:p>
                      <a:r>
                        <a:rPr lang="en-US" dirty="0" smtClean="0"/>
                        <a:t>Extensive format</a:t>
                      </a:r>
                      <a:r>
                        <a:rPr lang="en-US" baseline="0" dirty="0" smtClean="0"/>
                        <a:t> support, Security</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Updated WIC </a:t>
                      </a:r>
                    </a:p>
                    <a:p>
                      <a:endParaRPr lang="en-US" dirty="0"/>
                    </a:p>
                  </a:txBody>
                  <a:tcPr/>
                </a:tc>
              </a:tr>
              <a:tr h="370840">
                <a:tc>
                  <a:txBody>
                    <a:bodyPr/>
                    <a:lstStyle/>
                    <a:p>
                      <a:r>
                        <a:rPr lang="en-US" dirty="0" smtClean="0"/>
                        <a:t>Device Control</a:t>
                      </a:r>
                      <a:endParaRPr lang="en-US" dirty="0"/>
                    </a:p>
                  </a:txBody>
                  <a:tcPr/>
                </a:tc>
                <a:tc>
                  <a:txBody>
                    <a:bodyPr/>
                    <a:lstStyle/>
                    <a:p>
                      <a:r>
                        <a:rPr lang="en-US" dirty="0" smtClean="0"/>
                        <a:t>GDI</a:t>
                      </a:r>
                      <a:endParaRPr lang="en-US" dirty="0"/>
                    </a:p>
                  </a:txBody>
                  <a:tcPr/>
                </a:tc>
                <a:tc>
                  <a:txBody>
                    <a:bodyPr/>
                    <a:lstStyle/>
                    <a:p>
                      <a:r>
                        <a:rPr lang="en-US" dirty="0" smtClean="0"/>
                        <a:t>Outdated</a:t>
                      </a:r>
                      <a:r>
                        <a:rPr lang="en-US" baseline="0" dirty="0" smtClean="0"/>
                        <a:t> notion of HW </a:t>
                      </a:r>
                      <a:r>
                        <a:rPr lang="en-US" baseline="0" dirty="0" err="1" smtClean="0"/>
                        <a:t>config</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DXGI 1.1</a:t>
                      </a:r>
                    </a:p>
                    <a:p>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Advancing the platform</a:t>
            </a:r>
            <a:endParaRPr lang="en-US" dirty="0"/>
          </a:p>
        </p:txBody>
      </p:sp>
      <p:sp>
        <p:nvSpPr>
          <p:cNvPr id="5" name="TextBox 4"/>
          <p:cNvSpPr txBox="1"/>
          <p:nvPr/>
        </p:nvSpPr>
        <p:spPr>
          <a:xfrm>
            <a:off x="6631387" y="2775005"/>
            <a:ext cx="1693628" cy="523220"/>
          </a:xfrm>
          <a:prstGeom prst="rect">
            <a:avLst/>
          </a:prstGeom>
          <a:noFill/>
        </p:spPr>
        <p:txBody>
          <a:bodyPr wrap="square" rtlCol="0">
            <a:spAutoFit/>
          </a:bodyPr>
          <a:lstStyle/>
          <a:p>
            <a:r>
              <a:rPr lang="en-US" sz="2800" dirty="0" smtClean="0">
                <a:solidFill>
                  <a:srgbClr val="FFD72F"/>
                </a:solidFill>
              </a:rPr>
              <a:t>Direct2D</a:t>
            </a:r>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 name="TextBox 5"/>
          <p:cNvSpPr txBox="1"/>
          <p:nvPr/>
        </p:nvSpPr>
        <p:spPr>
          <a:xfrm>
            <a:off x="6623436" y="3299792"/>
            <a:ext cx="2289975" cy="523220"/>
          </a:xfrm>
          <a:prstGeom prst="rect">
            <a:avLst/>
          </a:prstGeom>
          <a:noFill/>
        </p:spPr>
        <p:txBody>
          <a:bodyPr wrap="square" rtlCol="0">
            <a:spAutoFit/>
          </a:bodyPr>
          <a:lstStyle/>
          <a:p>
            <a:r>
              <a:rPr lang="en-US" sz="2800" dirty="0" err="1" smtClean="0">
                <a:solidFill>
                  <a:srgbClr val="FFD72F"/>
                </a:solidFill>
              </a:rPr>
              <a:t>DirectWrite</a:t>
            </a:r>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7" name="TextBox 6"/>
          <p:cNvSpPr txBox="1"/>
          <p:nvPr/>
        </p:nvSpPr>
        <p:spPr>
          <a:xfrm>
            <a:off x="636104" y="1685677"/>
            <a:ext cx="2321781" cy="523220"/>
          </a:xfrm>
          <a:prstGeom prst="rect">
            <a:avLst/>
          </a:prstGeom>
          <a:noFill/>
        </p:spPr>
        <p:txBody>
          <a:bodyPr wrap="squar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Introducing…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afterEffect">
                                  <p:stCondLst>
                                    <p:cond delay="0"/>
                                  </p:stCondLst>
                                  <p:childTnLst>
                                    <p:animMotion origin="layout" path="M 0 0  L -0.25 0  E" pathEditMode="relative" ptsTypes="">
                                      <p:cBhvr>
                                        <p:cTn id="6" dur="2000" fill="hold"/>
                                        <p:tgtEl>
                                          <p:spTgt spid="5"/>
                                        </p:tgtEl>
                                        <p:attrNameLst>
                                          <p:attrName>ppt_x</p:attrName>
                                          <p:attrName>ppt_y</p:attrName>
                                        </p:attrNameLst>
                                      </p:cBhvr>
                                    </p:animMotion>
                                  </p:childTnLst>
                                </p:cTn>
                              </p:par>
                              <p:par>
                                <p:cTn id="7" presetID="35" presetClass="path" presetSubtype="0" accel="50000" decel="50000" fill="hold" grpId="0" nodeType="withEffect">
                                  <p:stCondLst>
                                    <p:cond delay="0"/>
                                  </p:stCondLst>
                                  <p:childTnLst>
                                    <p:animMotion origin="layout" path="M 0 0  L -0.25 0  E" pathEditMode="relative" ptsTypes="">
                                      <p:cBhvr>
                                        <p:cTn id="8"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821414" y="4760967"/>
            <a:ext cx="4343400" cy="1066800"/>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Trebuchet MS" pitchFamily="34" charset="0"/>
              </a:rPr>
              <a:t>DXGKernel</a:t>
            </a:r>
            <a:endParaRPr lang="en-US" dirty="0">
              <a:solidFill>
                <a:schemeClr val="tx1"/>
              </a:solidFill>
              <a:latin typeface="Trebuchet MS" pitchFamily="34" charset="0"/>
            </a:endParaRPr>
          </a:p>
        </p:txBody>
      </p:sp>
      <p:sp>
        <p:nvSpPr>
          <p:cNvPr id="7" name="Rounded Rectangle 6"/>
          <p:cNvSpPr/>
          <p:nvPr/>
        </p:nvSpPr>
        <p:spPr>
          <a:xfrm>
            <a:off x="821414" y="3617967"/>
            <a:ext cx="3382096" cy="1066800"/>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rebuchet MS" pitchFamily="34" charset="0"/>
              </a:rPr>
              <a:t>DXGI</a:t>
            </a:r>
            <a:endParaRPr lang="en-US" dirty="0">
              <a:solidFill>
                <a:schemeClr val="tx1"/>
              </a:solidFill>
              <a:latin typeface="Trebuchet MS" pitchFamily="34" charset="0"/>
            </a:endParaRPr>
          </a:p>
        </p:txBody>
      </p:sp>
      <p:sp>
        <p:nvSpPr>
          <p:cNvPr id="8" name="Rounded Rectangle 7"/>
          <p:cNvSpPr/>
          <p:nvPr/>
        </p:nvSpPr>
        <p:spPr>
          <a:xfrm>
            <a:off x="6104076" y="4759186"/>
            <a:ext cx="2133600" cy="1066800"/>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rebuchet MS" pitchFamily="34" charset="0"/>
              </a:rPr>
              <a:t>Win32K</a:t>
            </a:r>
            <a:endParaRPr lang="en-US" dirty="0">
              <a:solidFill>
                <a:schemeClr val="tx1"/>
              </a:solidFill>
              <a:latin typeface="Trebuchet MS" pitchFamily="34" charset="0"/>
            </a:endParaRPr>
          </a:p>
        </p:txBody>
      </p:sp>
      <p:sp>
        <p:nvSpPr>
          <p:cNvPr id="9" name="Rounded Rectangle 8"/>
          <p:cNvSpPr/>
          <p:nvPr/>
        </p:nvSpPr>
        <p:spPr>
          <a:xfrm>
            <a:off x="6107566" y="2581284"/>
            <a:ext cx="2140744" cy="1066800"/>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rebuchet MS" pitchFamily="34" charset="0"/>
              </a:rPr>
              <a:t>GDI+</a:t>
            </a:r>
            <a:endParaRPr lang="en-US" dirty="0">
              <a:solidFill>
                <a:schemeClr val="tx1"/>
              </a:solidFill>
              <a:latin typeface="Trebuchet MS" pitchFamily="34" charset="0"/>
            </a:endParaRPr>
          </a:p>
        </p:txBody>
      </p:sp>
      <p:sp>
        <p:nvSpPr>
          <p:cNvPr id="10" name="Rounded Rectangle 9"/>
          <p:cNvSpPr/>
          <p:nvPr/>
        </p:nvSpPr>
        <p:spPr>
          <a:xfrm>
            <a:off x="6125285" y="3694160"/>
            <a:ext cx="1034903" cy="990600"/>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rebuchet MS" pitchFamily="34" charset="0"/>
              </a:rPr>
              <a:t>USER</a:t>
            </a:r>
            <a:endParaRPr lang="en-US" dirty="0">
              <a:solidFill>
                <a:schemeClr val="tx1"/>
              </a:solidFill>
              <a:latin typeface="Trebuchet MS" pitchFamily="34" charset="0"/>
            </a:endParaRPr>
          </a:p>
        </p:txBody>
      </p:sp>
      <p:sp>
        <p:nvSpPr>
          <p:cNvPr id="11" name="Rounded Rectangle 10"/>
          <p:cNvSpPr/>
          <p:nvPr/>
        </p:nvSpPr>
        <p:spPr>
          <a:xfrm>
            <a:off x="3151721" y="2505084"/>
            <a:ext cx="1010086" cy="1066800"/>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rebuchet MS" pitchFamily="34" charset="0"/>
              </a:rPr>
              <a:t>D3D11</a:t>
            </a:r>
            <a:endParaRPr lang="en-US" dirty="0">
              <a:solidFill>
                <a:schemeClr val="tx1"/>
              </a:solidFill>
              <a:latin typeface="Trebuchet MS" pitchFamily="34" charset="0"/>
            </a:endParaRPr>
          </a:p>
        </p:txBody>
      </p:sp>
      <p:sp>
        <p:nvSpPr>
          <p:cNvPr id="12" name="Rounded Rectangle 11"/>
          <p:cNvSpPr/>
          <p:nvPr/>
        </p:nvSpPr>
        <p:spPr>
          <a:xfrm>
            <a:off x="814325" y="2506856"/>
            <a:ext cx="2286000" cy="1066800"/>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rebuchet MS" pitchFamily="34" charset="0"/>
              </a:rPr>
              <a:t>D3D10</a:t>
            </a:r>
            <a:endParaRPr lang="en-US" dirty="0">
              <a:solidFill>
                <a:schemeClr val="tx1"/>
              </a:solidFill>
              <a:latin typeface="Trebuchet MS" pitchFamily="34" charset="0"/>
            </a:endParaRPr>
          </a:p>
        </p:txBody>
      </p:sp>
      <p:sp>
        <p:nvSpPr>
          <p:cNvPr id="13" name="Rounded Rectangle 12"/>
          <p:cNvSpPr/>
          <p:nvPr/>
        </p:nvSpPr>
        <p:spPr>
          <a:xfrm>
            <a:off x="2045927" y="1362083"/>
            <a:ext cx="1073891" cy="1066800"/>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rebuchet MS" pitchFamily="34" charset="0"/>
              </a:rPr>
              <a:t>DWM</a:t>
            </a:r>
            <a:endParaRPr lang="en-US" dirty="0">
              <a:solidFill>
                <a:schemeClr val="tx1"/>
              </a:solidFill>
              <a:latin typeface="Trebuchet MS" pitchFamily="34" charset="0"/>
            </a:endParaRPr>
          </a:p>
        </p:txBody>
      </p:sp>
      <p:sp>
        <p:nvSpPr>
          <p:cNvPr id="15" name="Rounded Rectangle 14"/>
          <p:cNvSpPr/>
          <p:nvPr/>
        </p:nvSpPr>
        <p:spPr>
          <a:xfrm>
            <a:off x="833816" y="1383349"/>
            <a:ext cx="1137684" cy="1066800"/>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rebuchet MS" pitchFamily="34" charset="0"/>
              </a:rPr>
              <a:t>D2D</a:t>
            </a:r>
            <a:endParaRPr lang="en-US" dirty="0">
              <a:solidFill>
                <a:schemeClr val="tx1"/>
              </a:solidFill>
              <a:latin typeface="Trebuchet MS" pitchFamily="34" charset="0"/>
            </a:endParaRPr>
          </a:p>
        </p:txBody>
      </p:sp>
      <p:sp>
        <p:nvSpPr>
          <p:cNvPr id="16" name="Rounded Rectangle 15"/>
          <p:cNvSpPr/>
          <p:nvPr/>
        </p:nvSpPr>
        <p:spPr>
          <a:xfrm>
            <a:off x="2814577" y="166585"/>
            <a:ext cx="990600" cy="1066800"/>
          </a:xfrm>
          <a:prstGeom prst="round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Trebuchet MS" pitchFamily="34" charset="0"/>
              </a:rPr>
              <a:t>DWrite</a:t>
            </a:r>
            <a:endParaRPr lang="en-US" dirty="0">
              <a:solidFill>
                <a:schemeClr val="tx1"/>
              </a:solidFill>
              <a:latin typeface="Trebuchet MS" pitchFamily="34" charset="0"/>
            </a:endParaRPr>
          </a:p>
        </p:txBody>
      </p:sp>
      <p:sp>
        <p:nvSpPr>
          <p:cNvPr id="17" name="Rounded Rectangle 16"/>
          <p:cNvSpPr/>
          <p:nvPr/>
        </p:nvSpPr>
        <p:spPr>
          <a:xfrm>
            <a:off x="7223983" y="3694160"/>
            <a:ext cx="1024326" cy="990600"/>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rebuchet MS" pitchFamily="34" charset="0"/>
              </a:rPr>
              <a:t>GDI</a:t>
            </a:r>
            <a:endParaRPr lang="en-US" dirty="0">
              <a:solidFill>
                <a:schemeClr val="tx1"/>
              </a:solidFill>
              <a:latin typeface="Trebuchet MS" pitchFamily="34" charset="0"/>
            </a:endParaRPr>
          </a:p>
        </p:txBody>
      </p:sp>
      <p:sp>
        <p:nvSpPr>
          <p:cNvPr id="18" name="Rounded Rectangle 17"/>
          <p:cNvSpPr/>
          <p:nvPr/>
        </p:nvSpPr>
        <p:spPr>
          <a:xfrm>
            <a:off x="3945393" y="146428"/>
            <a:ext cx="990600" cy="1066800"/>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rebuchet MS" pitchFamily="34" charset="0"/>
              </a:rPr>
              <a:t>WIC</a:t>
            </a:r>
            <a:endParaRPr lang="en-US" dirty="0">
              <a:solidFill>
                <a:schemeClr val="tx1"/>
              </a:solidFill>
              <a:latin typeface="Trebuchet MS" pitchFamily="34" charset="0"/>
            </a:endParaRPr>
          </a:p>
        </p:txBody>
      </p:sp>
      <p:sp>
        <p:nvSpPr>
          <p:cNvPr id="19" name="Rounded Rectangle 18"/>
          <p:cNvSpPr/>
          <p:nvPr/>
        </p:nvSpPr>
        <p:spPr>
          <a:xfrm>
            <a:off x="4214970" y="2499768"/>
            <a:ext cx="914400" cy="2181414"/>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rebuchet MS" pitchFamily="34" charset="0"/>
              </a:rPr>
              <a:t>D3D9</a:t>
            </a:r>
            <a:endParaRPr lang="en-US" dirty="0">
              <a:solidFill>
                <a:schemeClr val="tx1"/>
              </a:solidFill>
              <a:latin typeface="Trebuchet MS" pitchFamily="34" charset="0"/>
            </a:endParaRPr>
          </a:p>
        </p:txBody>
      </p:sp>
      <p:sp>
        <p:nvSpPr>
          <p:cNvPr id="21" name="Rounded Rectangle 20"/>
          <p:cNvSpPr/>
          <p:nvPr/>
        </p:nvSpPr>
        <p:spPr>
          <a:xfrm>
            <a:off x="844447" y="5913359"/>
            <a:ext cx="7410893" cy="487310"/>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latin typeface="Trebuchet MS" pitchFamily="34" charset="0"/>
              </a:rPr>
              <a:t>Hardware</a:t>
            </a:r>
            <a:endParaRPr lang="en-US" dirty="0">
              <a:solidFill>
                <a:schemeClr val="bg2"/>
              </a:solidFill>
              <a:latin typeface="Trebuchet MS" pitchFamily="34" charset="0"/>
            </a:endParaRPr>
          </a:p>
        </p:txBody>
      </p:sp>
      <p:sp>
        <p:nvSpPr>
          <p:cNvPr id="20" name="Rounded Rectangle 19"/>
          <p:cNvSpPr/>
          <p:nvPr/>
        </p:nvSpPr>
        <p:spPr>
          <a:xfrm>
            <a:off x="4214970" y="1404393"/>
            <a:ext cx="914400" cy="1066800"/>
          </a:xfrm>
          <a:prstGeom prst="round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rebuchet MS" pitchFamily="34" charset="0"/>
              </a:rPr>
              <a:t>DXVA</a:t>
            </a:r>
            <a:endParaRPr lang="en-US" dirty="0">
              <a:solidFill>
                <a:schemeClr val="tx1"/>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Properties of DirectX APIs</a:t>
            </a:r>
            <a:endParaRPr lang="en-US" dirty="0"/>
          </a:p>
        </p:txBody>
      </p:sp>
      <p:sp>
        <p:nvSpPr>
          <p:cNvPr id="3" name="Content Placeholder 2"/>
          <p:cNvSpPr>
            <a:spLocks noGrp="1"/>
          </p:cNvSpPr>
          <p:nvPr>
            <p:ph type="body" idx="1"/>
          </p:nvPr>
        </p:nvSpPr>
        <p:spPr/>
        <p:txBody>
          <a:bodyPr/>
          <a:lstStyle/>
          <a:p>
            <a:r>
              <a:rPr lang="en-US" sz="2400" dirty="0" smtClean="0"/>
              <a:t>Primary focus: </a:t>
            </a:r>
          </a:p>
          <a:p>
            <a:pPr lvl="1">
              <a:lnSpc>
                <a:spcPct val="100000"/>
              </a:lnSpc>
            </a:pPr>
            <a:r>
              <a:rPr lang="en-US" sz="2000" dirty="0" smtClean="0"/>
              <a:t>Large scale Win32 application developers with existing codebases</a:t>
            </a:r>
          </a:p>
          <a:p>
            <a:pPr lvl="1">
              <a:lnSpc>
                <a:spcPct val="100000"/>
              </a:lnSpc>
            </a:pPr>
            <a:r>
              <a:rPr lang="en-US" sz="2000" dirty="0" smtClean="0"/>
              <a:t>Designed around needs of Windows UI, Internet Explorer, Microsoft Office</a:t>
            </a:r>
          </a:p>
          <a:p>
            <a:r>
              <a:rPr lang="en-US" sz="2400" dirty="0" smtClean="0"/>
              <a:t>Side-by-side components</a:t>
            </a:r>
          </a:p>
          <a:p>
            <a:pPr lvl="1"/>
            <a:r>
              <a:rPr lang="en-US" sz="2000" dirty="0" smtClean="0"/>
              <a:t>Can mix-n-match</a:t>
            </a:r>
          </a:p>
          <a:p>
            <a:r>
              <a:rPr lang="en-US" sz="2400" dirty="0" smtClean="0"/>
              <a:t>Interface based APIs w/ C/C++</a:t>
            </a:r>
          </a:p>
          <a:p>
            <a:r>
              <a:rPr lang="en-US" sz="2400" dirty="0" smtClean="0"/>
              <a:t>Hardware accelerated</a:t>
            </a:r>
          </a:p>
          <a:p>
            <a:r>
              <a:rPr lang="en-US" sz="2400" dirty="0" smtClean="0"/>
              <a:t>Immediate mode rendering</a:t>
            </a:r>
          </a:p>
          <a:p>
            <a:r>
              <a:rPr lang="en-US" sz="2400" dirty="0" err="1" smtClean="0"/>
              <a:t>Interops</a:t>
            </a:r>
            <a:r>
              <a:rPr lang="en-US" sz="2400" dirty="0" smtClean="0"/>
              <a:t> with older Win32 APIs</a:t>
            </a:r>
          </a:p>
          <a:p>
            <a:r>
              <a:rPr lang="en-US" sz="2400" dirty="0" smtClean="0"/>
              <a:t>Available on Windows Vista</a:t>
            </a:r>
          </a:p>
        </p:txBody>
      </p:sp>
      <p:pic>
        <p:nvPicPr>
          <p:cNvPr id="4" name="Picture 3" descr="2_duplo_lego_bricks.jpg"/>
          <p:cNvPicPr>
            <a:picLocks noChangeAspect="1"/>
          </p:cNvPicPr>
          <p:nvPr/>
        </p:nvPicPr>
        <p:blipFill>
          <a:blip r:embed="rId3"/>
          <a:stretch>
            <a:fillRect/>
          </a:stretch>
        </p:blipFill>
        <p:spPr>
          <a:xfrm>
            <a:off x="5867400" y="3097033"/>
            <a:ext cx="3050309" cy="3050309"/>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301895"/>
          </a:xfrm>
        </p:spPr>
        <p:txBody>
          <a:bodyPr/>
          <a:lstStyle/>
          <a:p>
            <a:r>
              <a:rPr lang="en-US" dirty="0" smtClean="0"/>
              <a:t>DirectX </a:t>
            </a:r>
            <a:br>
              <a:rPr lang="en-US" dirty="0" smtClean="0"/>
            </a:br>
            <a:r>
              <a:rPr lang="en-US" sz="4000" dirty="0" smtClean="0"/>
              <a:t>Core Graphics For Windows 7</a:t>
            </a:r>
            <a:endParaRPr lang="en-US" dirty="0"/>
          </a:p>
        </p:txBody>
      </p:sp>
      <p:sp>
        <p:nvSpPr>
          <p:cNvPr id="3" name="Subtitle 2"/>
          <p:cNvSpPr>
            <a:spLocks noGrp="1"/>
          </p:cNvSpPr>
          <p:nvPr>
            <p:ph type="subTitle" idx="1"/>
          </p:nvPr>
        </p:nvSpPr>
        <p:spPr/>
        <p:txBody>
          <a:bodyPr/>
          <a:lstStyle/>
          <a:p>
            <a:r>
              <a:rPr lang="en-US" dirty="0" err="1" smtClean="0"/>
              <a:t>Anantha</a:t>
            </a:r>
            <a:r>
              <a:rPr lang="en-US" dirty="0" smtClean="0"/>
              <a:t> </a:t>
            </a:r>
            <a:r>
              <a:rPr lang="en-US" dirty="0" err="1" smtClean="0"/>
              <a:t>Kancherla</a:t>
            </a:r>
            <a:endParaRPr lang="en-US" dirty="0" smtClean="0"/>
          </a:p>
          <a:p>
            <a:r>
              <a:rPr lang="en-US" dirty="0" smtClean="0"/>
              <a:t>Group Program Manager</a:t>
            </a:r>
          </a:p>
          <a:p>
            <a:r>
              <a:rPr lang="en-US" dirty="0"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Rounded Rectangle 23"/>
          <p:cNvSpPr/>
          <p:nvPr/>
        </p:nvSpPr>
        <p:spPr bwMode="auto">
          <a:xfrm>
            <a:off x="533063" y="4024536"/>
            <a:ext cx="8031162" cy="2124363"/>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DirectX</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sp>
        <p:nvSpPr>
          <p:cNvPr id="2" name="Title 1"/>
          <p:cNvSpPr>
            <a:spLocks noGrp="1"/>
          </p:cNvSpPr>
          <p:nvPr>
            <p:ph type="title"/>
          </p:nvPr>
        </p:nvSpPr>
        <p:spPr/>
        <p:txBody>
          <a:bodyPr/>
          <a:lstStyle/>
          <a:p>
            <a:r>
              <a:rPr lang="en-US" dirty="0" smtClean="0"/>
              <a:t>GDI Future</a:t>
            </a:r>
            <a:endParaRPr lang="en-US" dirty="0"/>
          </a:p>
        </p:txBody>
      </p:sp>
      <p:grpSp>
        <p:nvGrpSpPr>
          <p:cNvPr id="9" name="Group 19"/>
          <p:cNvGrpSpPr/>
          <p:nvPr/>
        </p:nvGrpSpPr>
        <p:grpSpPr>
          <a:xfrm>
            <a:off x="2226194" y="1417638"/>
            <a:ext cx="6338032" cy="1581662"/>
            <a:chOff x="350984" y="1016003"/>
            <a:chExt cx="6391561" cy="2539998"/>
          </a:xfrm>
        </p:grpSpPr>
        <p:sp>
          <p:nvSpPr>
            <p:cNvPr id="4" name="Rounded Rectangle 3"/>
            <p:cNvSpPr/>
            <p:nvPr/>
          </p:nvSpPr>
          <p:spPr bwMode="auto">
            <a:xfrm>
              <a:off x="350984" y="1016003"/>
              <a:ext cx="6391561" cy="2539998"/>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GDI</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sp>
          <p:nvSpPr>
            <p:cNvPr id="5" name="Rectangle 4"/>
            <p:cNvSpPr/>
            <p:nvPr/>
          </p:nvSpPr>
          <p:spPr bwMode="auto">
            <a:xfrm>
              <a:off x="445738" y="2431656"/>
              <a:ext cx="1292095" cy="679718"/>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Trebuchet MS" pitchFamily="34" charset="0"/>
                </a:rPr>
                <a:t>2D</a:t>
              </a:r>
              <a:endParaRPr lang="en-US" sz="14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Trebuchet MS" pitchFamily="34" charset="0"/>
              </a:endParaRPr>
            </a:p>
          </p:txBody>
        </p:sp>
        <p:sp>
          <p:nvSpPr>
            <p:cNvPr id="6" name="Rectangle 5"/>
            <p:cNvSpPr/>
            <p:nvPr/>
          </p:nvSpPr>
          <p:spPr bwMode="auto">
            <a:xfrm>
              <a:off x="1931646" y="2429100"/>
              <a:ext cx="1292095" cy="679718"/>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Trebuchet MS" pitchFamily="34" charset="0"/>
                </a:rPr>
                <a:t>Text</a:t>
              </a:r>
              <a:endParaRPr lang="en-US" sz="14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Trebuchet MS" pitchFamily="34" charset="0"/>
              </a:endParaRPr>
            </a:p>
          </p:txBody>
        </p:sp>
        <p:sp>
          <p:nvSpPr>
            <p:cNvPr id="7" name="Rectangle 6"/>
            <p:cNvSpPr/>
            <p:nvPr/>
          </p:nvSpPr>
          <p:spPr bwMode="auto">
            <a:xfrm>
              <a:off x="4954527" y="2431656"/>
              <a:ext cx="1412690" cy="679718"/>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Trebuchet MS" pitchFamily="34" charset="0"/>
                </a:rPr>
                <a:t>Imaging</a:t>
              </a:r>
              <a:endParaRPr lang="en-US" sz="105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Trebuchet MS" pitchFamily="34" charset="0"/>
              </a:endParaRPr>
            </a:p>
          </p:txBody>
        </p:sp>
        <p:sp>
          <p:nvSpPr>
            <p:cNvPr id="8" name="Rectangle 7"/>
            <p:cNvSpPr/>
            <p:nvPr/>
          </p:nvSpPr>
          <p:spPr bwMode="auto">
            <a:xfrm>
              <a:off x="3510591" y="2427530"/>
              <a:ext cx="1292095" cy="679718"/>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Trebuchet MS" pitchFamily="34" charset="0"/>
                </a:rPr>
                <a:t>Device Control</a:t>
              </a:r>
              <a:endParaRPr lang="en-US" sz="9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Trebuchet MS" pitchFamily="34" charset="0"/>
              </a:endParaRPr>
            </a:p>
          </p:txBody>
        </p:sp>
      </p:grpSp>
      <p:sp>
        <p:nvSpPr>
          <p:cNvPr id="18" name="Rectangle 17"/>
          <p:cNvSpPr/>
          <p:nvPr/>
        </p:nvSpPr>
        <p:spPr bwMode="auto">
          <a:xfrm>
            <a:off x="2507479" y="5310910"/>
            <a:ext cx="1163782" cy="64654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22225">
            <a:gradFill flip="none" rotWithShape="1">
              <a:gsLst>
                <a:gs pos="0">
                  <a:schemeClr val="tx1">
                    <a:lumMod val="85000"/>
                  </a:schemeClr>
                </a:gs>
                <a:gs pos="50000">
                  <a:schemeClr val="tx1">
                    <a:lumMod val="85000"/>
                    <a:alpha val="50000"/>
                  </a:schemeClr>
                </a:gs>
                <a:gs pos="100000">
                  <a:schemeClr val="accent1">
                    <a:tint val="23500"/>
                    <a:satMod val="160000"/>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D2D</a:t>
            </a:r>
            <a:endParaRPr lang="en-US" dirty="0" smtClean="0">
              <a:solidFill>
                <a:srgbClr val="FFFFFF"/>
              </a:solidFill>
              <a:latin typeface="Trebuchet MS" pitchFamily="34" charset="0"/>
            </a:endParaRPr>
          </a:p>
        </p:txBody>
      </p:sp>
      <p:sp>
        <p:nvSpPr>
          <p:cNvPr id="19" name="Rectangle 18"/>
          <p:cNvSpPr/>
          <p:nvPr/>
        </p:nvSpPr>
        <p:spPr bwMode="auto">
          <a:xfrm>
            <a:off x="4017625" y="5334002"/>
            <a:ext cx="1163782" cy="64654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22225">
            <a:gradFill flip="none" rotWithShape="1">
              <a:gsLst>
                <a:gs pos="0">
                  <a:schemeClr val="tx1">
                    <a:lumMod val="85000"/>
                  </a:schemeClr>
                </a:gs>
                <a:gs pos="50000">
                  <a:schemeClr val="tx1">
                    <a:lumMod val="85000"/>
                    <a:alpha val="50000"/>
                  </a:schemeClr>
                </a:gs>
                <a:gs pos="100000">
                  <a:schemeClr val="accent1">
                    <a:tint val="23500"/>
                    <a:satMod val="160000"/>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DWrite</a:t>
            </a:r>
            <a:endParaRPr lang="en-US" dirty="0" smtClean="0">
              <a:solidFill>
                <a:srgbClr val="FFFFFF"/>
              </a:solidFill>
              <a:latin typeface="Trebuchet MS" pitchFamily="34" charset="0"/>
            </a:endParaRPr>
          </a:p>
        </p:txBody>
      </p:sp>
      <p:sp>
        <p:nvSpPr>
          <p:cNvPr id="21" name="Rectangle 20"/>
          <p:cNvSpPr/>
          <p:nvPr/>
        </p:nvSpPr>
        <p:spPr bwMode="auto">
          <a:xfrm>
            <a:off x="5592424" y="5273965"/>
            <a:ext cx="1163782" cy="64654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22225">
            <a:gradFill flip="none" rotWithShape="1">
              <a:gsLst>
                <a:gs pos="0">
                  <a:schemeClr val="tx1">
                    <a:lumMod val="85000"/>
                  </a:schemeClr>
                </a:gs>
                <a:gs pos="50000">
                  <a:schemeClr val="tx1">
                    <a:lumMod val="85000"/>
                    <a:alpha val="50000"/>
                  </a:schemeClr>
                </a:gs>
                <a:gs pos="100000">
                  <a:schemeClr val="accent1">
                    <a:tint val="23500"/>
                    <a:satMod val="160000"/>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DXGI</a:t>
            </a:r>
            <a:endParaRPr lang="en-US" dirty="0" smtClean="0">
              <a:solidFill>
                <a:srgbClr val="FFFFFF"/>
              </a:solidFill>
              <a:latin typeface="Trebuchet MS" pitchFamily="34" charset="0"/>
            </a:endParaRPr>
          </a:p>
        </p:txBody>
      </p:sp>
      <p:sp>
        <p:nvSpPr>
          <p:cNvPr id="22" name="Rectangle 21"/>
          <p:cNvSpPr/>
          <p:nvPr/>
        </p:nvSpPr>
        <p:spPr bwMode="auto">
          <a:xfrm>
            <a:off x="1006570" y="5315528"/>
            <a:ext cx="1163782" cy="64654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22225">
            <a:gradFill flip="none" rotWithShape="1">
              <a:gsLst>
                <a:gs pos="0">
                  <a:schemeClr val="tx1">
                    <a:lumMod val="85000"/>
                  </a:schemeClr>
                </a:gs>
                <a:gs pos="50000">
                  <a:schemeClr val="tx1">
                    <a:lumMod val="85000"/>
                    <a:alpha val="50000"/>
                  </a:schemeClr>
                </a:gs>
                <a:gs pos="100000">
                  <a:schemeClr val="accent1">
                    <a:tint val="23500"/>
                    <a:satMod val="160000"/>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D3D</a:t>
            </a:r>
            <a:endParaRPr lang="en-US" dirty="0" smtClean="0">
              <a:solidFill>
                <a:srgbClr val="FFFFFF"/>
              </a:solidFill>
              <a:latin typeface="Trebuchet MS" pitchFamily="34" charset="0"/>
            </a:endParaRPr>
          </a:p>
        </p:txBody>
      </p:sp>
      <p:sp>
        <p:nvSpPr>
          <p:cNvPr id="23" name="Rectangle 22"/>
          <p:cNvSpPr/>
          <p:nvPr/>
        </p:nvSpPr>
        <p:spPr bwMode="auto">
          <a:xfrm>
            <a:off x="7204169" y="5260111"/>
            <a:ext cx="1163782" cy="64654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22225">
            <a:gradFill flip="none" rotWithShape="1">
              <a:gsLst>
                <a:gs pos="0">
                  <a:schemeClr val="tx1">
                    <a:lumMod val="85000"/>
                  </a:schemeClr>
                </a:gs>
                <a:gs pos="50000">
                  <a:schemeClr val="tx1">
                    <a:lumMod val="85000"/>
                    <a:alpha val="50000"/>
                  </a:schemeClr>
                </a:gs>
                <a:gs pos="100000">
                  <a:schemeClr val="accent1">
                    <a:tint val="23500"/>
                    <a:satMod val="160000"/>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WIC</a:t>
            </a:r>
            <a:endParaRPr lang="en-US" dirty="0" smtClean="0">
              <a:solidFill>
                <a:srgbClr val="FFFFFF"/>
              </a:solidFill>
              <a:latin typeface="Trebuchet MS" pitchFamily="34" charset="0"/>
            </a:endParaRPr>
          </a:p>
        </p:txBody>
      </p:sp>
      <p:sp>
        <p:nvSpPr>
          <p:cNvPr id="25" name="Down Arrow 24"/>
          <p:cNvSpPr/>
          <p:nvPr/>
        </p:nvSpPr>
        <p:spPr bwMode="auto">
          <a:xfrm>
            <a:off x="2775335" y="3133436"/>
            <a:ext cx="471055" cy="803564"/>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22225">
            <a:gradFill flip="none" rotWithShape="1">
              <a:gsLst>
                <a:gs pos="0">
                  <a:schemeClr val="tx1">
                    <a:lumMod val="85000"/>
                  </a:schemeClr>
                </a:gs>
                <a:gs pos="50000">
                  <a:schemeClr val="tx1">
                    <a:lumMod val="85000"/>
                    <a:alpha val="50000"/>
                  </a:schemeClr>
                </a:gs>
                <a:gs pos="100000">
                  <a:schemeClr val="accent1">
                    <a:tint val="23500"/>
                    <a:satMod val="160000"/>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
        <p:nvSpPr>
          <p:cNvPr id="29" name="Down Arrow 28"/>
          <p:cNvSpPr/>
          <p:nvPr/>
        </p:nvSpPr>
        <p:spPr bwMode="auto">
          <a:xfrm>
            <a:off x="4276244" y="3133436"/>
            <a:ext cx="471055" cy="803564"/>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22225">
            <a:gradFill flip="none" rotWithShape="1">
              <a:gsLst>
                <a:gs pos="0">
                  <a:schemeClr val="tx1">
                    <a:lumMod val="85000"/>
                  </a:schemeClr>
                </a:gs>
                <a:gs pos="50000">
                  <a:schemeClr val="tx1">
                    <a:lumMod val="85000"/>
                    <a:alpha val="50000"/>
                  </a:schemeClr>
                </a:gs>
                <a:gs pos="100000">
                  <a:schemeClr val="accent1">
                    <a:tint val="23500"/>
                    <a:satMod val="160000"/>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
        <p:nvSpPr>
          <p:cNvPr id="30" name="Down Arrow 29"/>
          <p:cNvSpPr/>
          <p:nvPr/>
        </p:nvSpPr>
        <p:spPr bwMode="auto">
          <a:xfrm>
            <a:off x="5832571" y="3133436"/>
            <a:ext cx="471055" cy="803564"/>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22225">
            <a:gradFill flip="none" rotWithShape="1">
              <a:gsLst>
                <a:gs pos="0">
                  <a:schemeClr val="tx1">
                    <a:lumMod val="85000"/>
                  </a:schemeClr>
                </a:gs>
                <a:gs pos="50000">
                  <a:schemeClr val="tx1">
                    <a:lumMod val="85000"/>
                    <a:alpha val="50000"/>
                  </a:schemeClr>
                </a:gs>
                <a:gs pos="100000">
                  <a:schemeClr val="accent1">
                    <a:tint val="23500"/>
                    <a:satMod val="160000"/>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
        <p:nvSpPr>
          <p:cNvPr id="32" name="Down Arrow 31"/>
          <p:cNvSpPr/>
          <p:nvPr/>
        </p:nvSpPr>
        <p:spPr bwMode="auto">
          <a:xfrm>
            <a:off x="7296534" y="3133436"/>
            <a:ext cx="471055" cy="803564"/>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22225">
            <a:gradFill flip="none" rotWithShape="1">
              <a:gsLst>
                <a:gs pos="0">
                  <a:schemeClr val="tx1">
                    <a:lumMod val="85000"/>
                  </a:schemeClr>
                </a:gs>
                <a:gs pos="50000">
                  <a:schemeClr val="tx1">
                    <a:lumMod val="85000"/>
                    <a:alpha val="50000"/>
                  </a:schemeClr>
                </a:gs>
                <a:gs pos="100000">
                  <a:schemeClr val="accent1">
                    <a:tint val="23500"/>
                    <a:satMod val="160000"/>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grpId="1" nodeType="afterEffect">
                                  <p:stCondLst>
                                    <p:cond delay="0"/>
                                  </p:stCondLst>
                                  <p:childTnLst>
                                    <p:animMotion origin="layout" path="M 1.94444E-6 -2.644E-6 L 1.94444E-6 0.26186 " pathEditMode="relative" rAng="0" ptsTypes="AA">
                                      <p:cBhvr>
                                        <p:cTn id="9" dur="2000" fill="hold"/>
                                        <p:tgtEl>
                                          <p:spTgt spid="25"/>
                                        </p:tgtEl>
                                        <p:attrNameLst>
                                          <p:attrName>ppt_x</p:attrName>
                                          <p:attrName>ppt_y</p:attrName>
                                        </p:attrNameLst>
                                      </p:cBhvr>
                                      <p:rCtr x="0" y="131"/>
                                    </p:animMotion>
                                  </p:childTnLst>
                                </p:cTn>
                              </p:par>
                            </p:childTnLst>
                          </p:cTn>
                        </p:par>
                        <p:par>
                          <p:cTn id="10" fill="hold">
                            <p:stCondLst>
                              <p:cond delay="2000"/>
                            </p:stCondLst>
                            <p:childTnLst>
                              <p:par>
                                <p:cTn id="11" presetID="9"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par>
                                <p:cTn id="14" presetID="9" presetClass="exit" presetSubtype="0" fill="hold" grpId="2" nodeType="withEffect">
                                  <p:stCondLst>
                                    <p:cond delay="0"/>
                                  </p:stCondLst>
                                  <p:childTnLst>
                                    <p:animEffect transition="out" filter="dissolve">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par>
                          <p:cTn id="21" fill="hold">
                            <p:stCondLst>
                              <p:cond delay="0"/>
                            </p:stCondLst>
                            <p:childTnLst>
                              <p:par>
                                <p:cTn id="22" presetID="42" presetClass="path" presetSubtype="0" accel="50000" decel="50000" fill="hold" grpId="1" nodeType="afterEffect">
                                  <p:stCondLst>
                                    <p:cond delay="0"/>
                                  </p:stCondLst>
                                  <p:childTnLst>
                                    <p:animMotion origin="layout" path="M 2.5E-6 -1.51515E-6 L 2.5E-6 0.26047 " pathEditMode="relative" rAng="0" ptsTypes="AA">
                                      <p:cBhvr>
                                        <p:cTn id="23" dur="2000" fill="hold"/>
                                        <p:tgtEl>
                                          <p:spTgt spid="29"/>
                                        </p:tgtEl>
                                        <p:attrNameLst>
                                          <p:attrName>ppt_x</p:attrName>
                                          <p:attrName>ppt_y</p:attrName>
                                        </p:attrNameLst>
                                      </p:cBhvr>
                                      <p:rCtr x="0" y="130"/>
                                    </p:animMotion>
                                  </p:childTnLst>
                                </p:cTn>
                              </p:par>
                            </p:childTnLst>
                          </p:cTn>
                        </p:par>
                        <p:par>
                          <p:cTn id="24" fill="hold">
                            <p:stCondLst>
                              <p:cond delay="2000"/>
                            </p:stCondLst>
                            <p:childTnLst>
                              <p:par>
                                <p:cTn id="25" presetID="9"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cTn>
                              </p:par>
                              <p:par>
                                <p:cTn id="28" presetID="9" presetClass="exit" presetSubtype="0" fill="hold" grpId="2" nodeType="withEffect">
                                  <p:stCondLst>
                                    <p:cond delay="0"/>
                                  </p:stCondLst>
                                  <p:childTnLst>
                                    <p:animEffect transition="out" filter="dissolve">
                                      <p:cBhvr>
                                        <p:cTn id="29" dur="500"/>
                                        <p:tgtEl>
                                          <p:spTgt spid="29"/>
                                        </p:tgtEl>
                                      </p:cBhvr>
                                    </p:animEffect>
                                    <p:set>
                                      <p:cBhvr>
                                        <p:cTn id="30" dur="1" fill="hold">
                                          <p:stCondLst>
                                            <p:cond delay="499"/>
                                          </p:stCondLst>
                                        </p:cTn>
                                        <p:tgtEl>
                                          <p:spTgt spid="2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par>
                          <p:cTn id="35" fill="hold">
                            <p:stCondLst>
                              <p:cond delay="0"/>
                            </p:stCondLst>
                            <p:childTnLst>
                              <p:par>
                                <p:cTn id="36" presetID="42" presetClass="path" presetSubtype="0" accel="50000" decel="50000" fill="hold" grpId="1" nodeType="afterEffect">
                                  <p:stCondLst>
                                    <p:cond delay="0"/>
                                  </p:stCondLst>
                                  <p:childTnLst>
                                    <p:animMotion origin="layout" path="M -4.72222E-6 2.44737E-6 L 0.00105 0.25376 " pathEditMode="relative" rAng="0" ptsTypes="AA">
                                      <p:cBhvr>
                                        <p:cTn id="37" dur="2000" fill="hold"/>
                                        <p:tgtEl>
                                          <p:spTgt spid="30"/>
                                        </p:tgtEl>
                                        <p:attrNameLst>
                                          <p:attrName>ppt_x</p:attrName>
                                          <p:attrName>ppt_y</p:attrName>
                                        </p:attrNameLst>
                                      </p:cBhvr>
                                      <p:rCtr x="1" y="127"/>
                                    </p:animMotion>
                                  </p:childTnLst>
                                </p:cTn>
                              </p:par>
                            </p:childTnLst>
                          </p:cTn>
                        </p:par>
                        <p:par>
                          <p:cTn id="38" fill="hold">
                            <p:stCondLst>
                              <p:cond delay="2000"/>
                            </p:stCondLst>
                            <p:childTnLst>
                              <p:par>
                                <p:cTn id="39" presetID="9"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dissolve">
                                      <p:cBhvr>
                                        <p:cTn id="41" dur="500"/>
                                        <p:tgtEl>
                                          <p:spTgt spid="21"/>
                                        </p:tgtEl>
                                      </p:cBhvr>
                                    </p:animEffect>
                                  </p:childTnLst>
                                </p:cTn>
                              </p:par>
                              <p:par>
                                <p:cTn id="42" presetID="9" presetClass="exit" presetSubtype="0" fill="hold" grpId="2" nodeType="withEffect">
                                  <p:stCondLst>
                                    <p:cond delay="0"/>
                                  </p:stCondLst>
                                  <p:childTnLst>
                                    <p:animEffect transition="out" filter="dissolve">
                                      <p:cBhvr>
                                        <p:cTn id="43" dur="500"/>
                                        <p:tgtEl>
                                          <p:spTgt spid="30"/>
                                        </p:tgtEl>
                                      </p:cBhvr>
                                    </p:animEffect>
                                    <p:set>
                                      <p:cBhvr>
                                        <p:cTn id="44" dur="1" fill="hold">
                                          <p:stCondLst>
                                            <p:cond delay="499"/>
                                          </p:stCondLst>
                                        </p:cTn>
                                        <p:tgtEl>
                                          <p:spTgt spid="3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par>
                          <p:cTn id="49" fill="hold">
                            <p:stCondLst>
                              <p:cond delay="0"/>
                            </p:stCondLst>
                            <p:childTnLst>
                              <p:par>
                                <p:cTn id="50" presetID="42" presetClass="path" presetSubtype="0" accel="50000" decel="50000" fill="hold" grpId="1" nodeType="afterEffect">
                                  <p:stCondLst>
                                    <p:cond delay="0"/>
                                  </p:stCondLst>
                                  <p:childTnLst>
                                    <p:animMotion origin="layout" path="M 3.88889E-6 4.71432E-6 L 0.00191 0.26046 " pathEditMode="relative" rAng="0" ptsTypes="AA">
                                      <p:cBhvr>
                                        <p:cTn id="51" dur="2000" fill="hold"/>
                                        <p:tgtEl>
                                          <p:spTgt spid="32"/>
                                        </p:tgtEl>
                                        <p:attrNameLst>
                                          <p:attrName>ppt_x</p:attrName>
                                          <p:attrName>ppt_y</p:attrName>
                                        </p:attrNameLst>
                                      </p:cBhvr>
                                      <p:rCtr x="1" y="130"/>
                                    </p:animMotion>
                                  </p:childTnLst>
                                </p:cTn>
                              </p:par>
                            </p:childTnLst>
                          </p:cTn>
                        </p:par>
                        <p:par>
                          <p:cTn id="52" fill="hold">
                            <p:stCondLst>
                              <p:cond delay="2000"/>
                            </p:stCondLst>
                            <p:childTnLst>
                              <p:par>
                                <p:cTn id="53" presetID="9"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dissolve">
                                      <p:cBhvr>
                                        <p:cTn id="55" dur="500"/>
                                        <p:tgtEl>
                                          <p:spTgt spid="23"/>
                                        </p:tgtEl>
                                      </p:cBhvr>
                                    </p:animEffect>
                                  </p:childTnLst>
                                </p:cTn>
                              </p:par>
                              <p:par>
                                <p:cTn id="56" presetID="9" presetClass="exit" presetSubtype="0" fill="hold" grpId="2" nodeType="withEffect">
                                  <p:stCondLst>
                                    <p:cond delay="0"/>
                                  </p:stCondLst>
                                  <p:childTnLst>
                                    <p:animEffect transition="out" filter="dissolve">
                                      <p:cBhvr>
                                        <p:cTn id="57" dur="500"/>
                                        <p:tgtEl>
                                          <p:spTgt spid="32"/>
                                        </p:tgtEl>
                                      </p:cBhvr>
                                    </p:animEffect>
                                    <p:set>
                                      <p:cBhvr>
                                        <p:cTn id="58"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3" grpId="0" animBg="1"/>
      <p:bldP spid="25" grpId="0" animBg="1"/>
      <p:bldP spid="25" grpId="1" animBg="1"/>
      <p:bldP spid="25" grpId="2" animBg="1"/>
      <p:bldP spid="29" grpId="0" animBg="1"/>
      <p:bldP spid="29" grpId="1" animBg="1"/>
      <p:bldP spid="29" grpId="2" animBg="1"/>
      <p:bldP spid="30" grpId="0" animBg="1"/>
      <p:bldP spid="30" grpId="1" animBg="1"/>
      <p:bldP spid="30" grpId="2" animBg="1"/>
      <p:bldP spid="32" grpId="0" animBg="1"/>
      <p:bldP spid="32" grpId="1" animBg="1"/>
      <p:bldP spid="32"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385910" y="1961297"/>
            <a:ext cx="7142634" cy="747897"/>
          </a:xfrm>
        </p:spPr>
        <p:txBody>
          <a:bodyPr/>
          <a:lstStyle/>
          <a:p>
            <a:r>
              <a:rPr lang="en-US" dirty="0" smtClean="0"/>
              <a:t>Changes To Direct3D 10</a:t>
            </a:r>
          </a:p>
        </p:txBody>
      </p:sp>
      <p:sp>
        <p:nvSpPr>
          <p:cNvPr id="8" name="Footer Placeholder 3"/>
          <p:cNvSpPr txBox="1">
            <a:spLocks/>
          </p:cNvSpPr>
          <p:nvPr/>
        </p:nvSpPr>
        <p:spPr>
          <a:xfrm>
            <a:off x="7734759" y="6047240"/>
            <a:ext cx="1300389"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smtClean="0">
                <a:ln>
                  <a:noFill/>
                </a:ln>
                <a:solidFill>
                  <a:schemeClr val="tx1"/>
                </a:solidFill>
                <a:effectLst/>
                <a:uLnTx/>
                <a:uFillTx/>
                <a:latin typeface="+mn-lt"/>
                <a:ea typeface="+mn-ea"/>
                <a:cs typeface="+mn-cs"/>
              </a:rPr>
              <a:t>Microsoft Confidential</a:t>
            </a:r>
            <a:endParaRPr kumimoji="0" lang="en-US" sz="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Potential Scenario:  Fabrikam</a:t>
            </a:r>
            <a:endParaRPr lang="en-US" dirty="0"/>
          </a:p>
        </p:txBody>
      </p:sp>
      <p:pic>
        <p:nvPicPr>
          <p:cNvPr id="3" name="Picture 2" descr="C:\Users\maryluo\Desktop\touchsmart-pc.png"/>
          <p:cNvPicPr>
            <a:picLocks noChangeAspect="1" noChangeArrowheads="1"/>
          </p:cNvPicPr>
          <p:nvPr/>
        </p:nvPicPr>
        <p:blipFill>
          <a:blip r:embed="rId3" cstate="print"/>
          <a:srcRect/>
          <a:stretch>
            <a:fillRect/>
          </a:stretch>
        </p:blipFill>
        <p:spPr bwMode="auto">
          <a:xfrm>
            <a:off x="914400" y="2057400"/>
            <a:ext cx="1692988" cy="1528761"/>
          </a:xfrm>
          <a:prstGeom prst="rect">
            <a:avLst/>
          </a:prstGeom>
          <a:noFill/>
        </p:spPr>
      </p:pic>
      <p:sp>
        <p:nvSpPr>
          <p:cNvPr id="4" name="TextBox 3"/>
          <p:cNvSpPr txBox="1"/>
          <p:nvPr/>
        </p:nvSpPr>
        <p:spPr>
          <a:xfrm>
            <a:off x="686465" y="3627781"/>
            <a:ext cx="2684453" cy="775340"/>
          </a:xfrm>
          <a:prstGeom prst="rect">
            <a:avLst/>
          </a:prstGeom>
          <a:noFill/>
        </p:spPr>
        <p:txBody>
          <a:bodyPr wrap="none" rtlCol="0">
            <a:spAutoFit/>
          </a:bodyPr>
          <a:lstStyle/>
          <a:p>
            <a:pPr algn="ctr">
              <a:lnSpc>
                <a:spcPct val="78000"/>
              </a:lnSpc>
            </a:pPr>
            <a:r>
              <a:rPr lang="en-US" sz="2800" dirty="0" smtClean="0"/>
              <a:t>Desktop with</a:t>
            </a:r>
          </a:p>
          <a:p>
            <a:pPr algn="ctr">
              <a:lnSpc>
                <a:spcPct val="78000"/>
              </a:lnSpc>
            </a:pPr>
            <a:r>
              <a:rPr lang="en-US" sz="2800" smtClean="0"/>
              <a:t>D3D10 Hardware</a:t>
            </a:r>
            <a:endParaRPr lang="en-US" sz="2800" dirty="0"/>
          </a:p>
        </p:txBody>
      </p:sp>
      <p:pic>
        <p:nvPicPr>
          <p:cNvPr id="36867" name="Picture 3" descr="C:\Users\allisonk.REDMOND\AppData\Local\Microsoft\Windows\Temporary Internet Files\Content.IE5\O72B3K8W\MCj04347420000[1].png"/>
          <p:cNvPicPr>
            <a:picLocks noChangeAspect="1" noChangeArrowheads="1"/>
          </p:cNvPicPr>
          <p:nvPr/>
        </p:nvPicPr>
        <p:blipFill>
          <a:blip r:embed="rId4"/>
          <a:srcRect/>
          <a:stretch>
            <a:fillRect/>
          </a:stretch>
        </p:blipFill>
        <p:spPr bwMode="auto">
          <a:xfrm>
            <a:off x="3429143" y="2667286"/>
            <a:ext cx="2285714" cy="2285714"/>
          </a:xfrm>
          <a:prstGeom prst="rect">
            <a:avLst/>
          </a:prstGeom>
          <a:noFill/>
        </p:spPr>
      </p:pic>
      <p:pic>
        <p:nvPicPr>
          <p:cNvPr id="7" name="Picture 9" descr="C:\Users\maryluo\AppData\Local\Microsoft\Windows\Temporary Internet Files\Content.IE5\C670PC25\MPj04331810000[1].jpg"/>
          <p:cNvPicPr>
            <a:picLocks noChangeAspect="1" noChangeArrowheads="1"/>
          </p:cNvPicPr>
          <p:nvPr/>
        </p:nvPicPr>
        <p:blipFill>
          <a:blip r:embed="rId5" cstate="print"/>
          <a:srcRect/>
          <a:stretch>
            <a:fillRect/>
          </a:stretch>
        </p:blipFill>
        <p:spPr bwMode="auto">
          <a:xfrm>
            <a:off x="2443851" y="4800600"/>
            <a:ext cx="1098206" cy="1098206"/>
          </a:xfrm>
          <a:prstGeom prst="rect">
            <a:avLst/>
          </a:prstGeom>
          <a:noFill/>
        </p:spPr>
      </p:pic>
      <p:sp>
        <p:nvSpPr>
          <p:cNvPr id="8" name="Rectangle 7"/>
          <p:cNvSpPr/>
          <p:nvPr/>
        </p:nvSpPr>
        <p:spPr>
          <a:xfrm>
            <a:off x="1834251" y="6019800"/>
            <a:ext cx="2192908" cy="439223"/>
          </a:xfrm>
          <a:prstGeom prst="rect">
            <a:avLst/>
          </a:prstGeom>
        </p:spPr>
        <p:txBody>
          <a:bodyPr wrap="none">
            <a:spAutoFit/>
          </a:bodyPr>
          <a:lstStyle/>
          <a:p>
            <a:pPr algn="ctr">
              <a:lnSpc>
                <a:spcPct val="78000"/>
              </a:lnSpc>
            </a:pPr>
            <a:r>
              <a:rPr lang="en-US" sz="2800" dirty="0" smtClean="0"/>
              <a:t>D3D10 laptop</a:t>
            </a:r>
            <a:endParaRPr lang="en-US" sz="2800" dirty="0"/>
          </a:p>
        </p:txBody>
      </p:sp>
      <p:pic>
        <p:nvPicPr>
          <p:cNvPr id="9" name="Picture 8" descr="C:\Users\maryluo\AppData\Local\Microsoft\Windows\Temporary Internet Files\Content.IE5\P5XDETFO\MCj04127600000[1].wmf"/>
          <p:cNvPicPr>
            <a:picLocks noChangeAspect="1" noChangeArrowheads="1"/>
          </p:cNvPicPr>
          <p:nvPr/>
        </p:nvPicPr>
        <p:blipFill>
          <a:blip r:embed="rId6"/>
          <a:srcRect/>
          <a:stretch>
            <a:fillRect/>
          </a:stretch>
        </p:blipFill>
        <p:spPr bwMode="auto">
          <a:xfrm>
            <a:off x="6858000" y="2514600"/>
            <a:ext cx="1157747" cy="1059836"/>
          </a:xfrm>
          <a:prstGeom prst="rect">
            <a:avLst/>
          </a:prstGeom>
          <a:noFill/>
        </p:spPr>
      </p:pic>
      <p:sp>
        <p:nvSpPr>
          <p:cNvPr id="10" name="TextBox 9"/>
          <p:cNvSpPr txBox="1"/>
          <p:nvPr/>
        </p:nvSpPr>
        <p:spPr>
          <a:xfrm>
            <a:off x="7002142" y="3592711"/>
            <a:ext cx="992579" cy="439223"/>
          </a:xfrm>
          <a:prstGeom prst="rect">
            <a:avLst/>
          </a:prstGeom>
          <a:noFill/>
        </p:spPr>
        <p:txBody>
          <a:bodyPr wrap="none" rtlCol="0">
            <a:spAutoFit/>
          </a:bodyPr>
          <a:lstStyle/>
          <a:p>
            <a:pPr algn="ctr">
              <a:lnSpc>
                <a:spcPct val="78000"/>
              </a:lnSpc>
            </a:pPr>
            <a:r>
              <a:rPr lang="en-US" sz="2800" dirty="0" smtClean="0"/>
              <a:t>D3D9</a:t>
            </a:r>
            <a:endParaRPr lang="en-US" sz="2800" dirty="0"/>
          </a:p>
        </p:txBody>
      </p:sp>
      <p:pic>
        <p:nvPicPr>
          <p:cNvPr id="11" name="Picture 16" descr="C:\Users\maryluo\AppData\Local\Microsoft\Windows\Temporary Internet Files\Content.IE5\C670PC25\MCj04134820000[1].wmf"/>
          <p:cNvPicPr>
            <a:picLocks noChangeAspect="1" noChangeArrowheads="1"/>
          </p:cNvPicPr>
          <p:nvPr/>
        </p:nvPicPr>
        <p:blipFill>
          <a:blip r:embed="rId7"/>
          <a:srcRect/>
          <a:stretch>
            <a:fillRect/>
          </a:stretch>
        </p:blipFill>
        <p:spPr bwMode="auto">
          <a:xfrm>
            <a:off x="5491851" y="4495800"/>
            <a:ext cx="1431985" cy="1356278"/>
          </a:xfrm>
          <a:prstGeom prst="rect">
            <a:avLst/>
          </a:prstGeom>
          <a:noFill/>
        </p:spPr>
      </p:pic>
      <p:sp>
        <p:nvSpPr>
          <p:cNvPr id="12" name="TextBox 11"/>
          <p:cNvSpPr txBox="1"/>
          <p:nvPr/>
        </p:nvSpPr>
        <p:spPr>
          <a:xfrm>
            <a:off x="5405588" y="5841342"/>
            <a:ext cx="1757211" cy="439223"/>
          </a:xfrm>
          <a:prstGeom prst="rect">
            <a:avLst/>
          </a:prstGeom>
          <a:noFill/>
        </p:spPr>
        <p:txBody>
          <a:bodyPr wrap="none" rtlCol="0">
            <a:spAutoFit/>
          </a:bodyPr>
          <a:lstStyle/>
          <a:p>
            <a:pPr algn="ctr">
              <a:lnSpc>
                <a:spcPct val="78000"/>
              </a:lnSpc>
            </a:pPr>
            <a:r>
              <a:rPr lang="en-US" sz="2800" dirty="0" smtClean="0"/>
              <a:t>No WDDM</a:t>
            </a:r>
            <a:endParaRPr lang="en-US" sz="2800" dirty="0"/>
          </a:p>
        </p:txBody>
      </p:sp>
      <p:sp>
        <p:nvSpPr>
          <p:cNvPr id="13" name="TextBox 12"/>
          <p:cNvSpPr txBox="1"/>
          <p:nvPr/>
        </p:nvSpPr>
        <p:spPr>
          <a:xfrm>
            <a:off x="2493534" y="1524000"/>
            <a:ext cx="4156932" cy="858697"/>
          </a:xfrm>
          <a:prstGeom prst="rect">
            <a:avLst/>
          </a:prstGeom>
        </p:spPr>
        <p:style>
          <a:lnRef idx="1">
            <a:schemeClr val="accent3"/>
          </a:lnRef>
          <a:fillRef idx="3">
            <a:schemeClr val="accent3"/>
          </a:fillRef>
          <a:effectRef idx="2">
            <a:schemeClr val="accent3"/>
          </a:effectRef>
          <a:fontRef idx="minor">
            <a:schemeClr val="lt1"/>
          </a:fontRef>
        </p:style>
        <p:txBody>
          <a:bodyPr wrap="square" tIns="91440" rtlCol="0">
            <a:spAutoFit/>
          </a:bodyPr>
          <a:lstStyle/>
          <a:p>
            <a:pPr algn="ctr">
              <a:lnSpc>
                <a:spcPct val="78000"/>
              </a:lnSpc>
            </a:pPr>
            <a:r>
              <a:rPr lang="en-US" sz="2000" dirty="0" smtClean="0">
                <a:solidFill>
                  <a:schemeClr val="bg1"/>
                </a:solidFill>
              </a:rPr>
              <a:t>How can </a:t>
            </a:r>
            <a:r>
              <a:rPr lang="en-US" sz="2000" dirty="0" err="1" smtClean="0">
                <a:solidFill>
                  <a:schemeClr val="bg1"/>
                </a:solidFill>
              </a:rPr>
              <a:t>Fabrikam</a:t>
            </a:r>
            <a:r>
              <a:rPr lang="en-US" sz="2000" dirty="0" smtClean="0">
                <a:solidFill>
                  <a:schemeClr val="bg1"/>
                </a:solidFill>
              </a:rPr>
              <a:t> write a</a:t>
            </a:r>
          </a:p>
          <a:p>
            <a:pPr algn="ctr">
              <a:lnSpc>
                <a:spcPct val="78000"/>
              </a:lnSpc>
            </a:pPr>
            <a:r>
              <a:rPr lang="en-US" sz="2000" dirty="0" smtClean="0">
                <a:solidFill>
                  <a:schemeClr val="bg1"/>
                </a:solidFill>
              </a:rPr>
              <a:t>graphics application that works</a:t>
            </a:r>
          </a:p>
          <a:p>
            <a:pPr algn="ctr">
              <a:lnSpc>
                <a:spcPct val="78000"/>
              </a:lnSpc>
            </a:pPr>
            <a:r>
              <a:rPr lang="en-US" sz="2000" dirty="0" smtClean="0">
                <a:solidFill>
                  <a:schemeClr val="bg1"/>
                </a:solidFill>
              </a:rPr>
              <a:t>across all these configurations?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7"/>
          <p:cNvSpPr>
            <a:spLocks noChangeShapeType="1"/>
          </p:cNvSpPr>
          <p:nvPr/>
        </p:nvSpPr>
        <p:spPr bwMode="auto">
          <a:xfrm>
            <a:off x="5638801" y="3733800"/>
            <a:ext cx="609600" cy="609600"/>
          </a:xfrm>
          <a:prstGeom prst="line">
            <a:avLst/>
          </a:prstGeom>
          <a:noFill/>
          <a:ln w="38100">
            <a:solidFill>
              <a:schemeClr val="tx1"/>
            </a:solidFill>
            <a:round/>
            <a:headEnd/>
            <a:tailEnd type="triangle" w="med" len="med"/>
          </a:ln>
          <a:effectLst/>
        </p:spPr>
        <p:txBody>
          <a:bodyPr/>
          <a:lstStyle/>
          <a:p>
            <a:endParaRPr lang="en-US"/>
          </a:p>
        </p:txBody>
      </p:sp>
      <p:sp>
        <p:nvSpPr>
          <p:cNvPr id="2" name="Title 1"/>
          <p:cNvSpPr>
            <a:spLocks noGrp="1"/>
          </p:cNvSpPr>
          <p:nvPr>
            <p:ph type="title"/>
          </p:nvPr>
        </p:nvSpPr>
        <p:spPr/>
        <p:txBody>
          <a:bodyPr/>
          <a:lstStyle/>
          <a:p>
            <a:r>
              <a:rPr smtClean="0"/>
              <a:t>Direct3D</a:t>
            </a:r>
            <a:endParaRPr lang="en-US" dirty="0"/>
          </a:p>
        </p:txBody>
      </p:sp>
      <p:sp>
        <p:nvSpPr>
          <p:cNvPr id="8" name="Rounded Rectangle 7"/>
          <p:cNvSpPr/>
          <p:nvPr/>
        </p:nvSpPr>
        <p:spPr>
          <a:xfrm>
            <a:off x="1409700" y="1408112"/>
            <a:ext cx="6324600" cy="1792287"/>
          </a:xfrm>
          <a:prstGeom prst="roundRect">
            <a:avLst>
              <a:gd name="adj" fmla="val 5444"/>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ea typeface="+mn-ea"/>
                <a:cs typeface="+mn-cs"/>
              </a:rPr>
              <a:t>Application</a:t>
            </a:r>
            <a:endParaRPr kumimoji="0" lang="en-US" sz="3200" b="1" i="0" u="none" strike="noStrike" kern="1200" cap="none" spc="0" normalizeH="0" baseline="0" noProof="0" dirty="0">
              <a:ln>
                <a:noFill/>
              </a:ln>
              <a:solidFill>
                <a:prstClr val="white"/>
              </a:solidFill>
              <a:effectLst/>
              <a:uLnTx/>
              <a:uFillTx/>
              <a:ea typeface="+mn-ea"/>
              <a:cs typeface="+mn-cs"/>
            </a:endParaRPr>
          </a:p>
        </p:txBody>
      </p:sp>
      <p:sp>
        <p:nvSpPr>
          <p:cNvPr id="12" name="Content Placeholder 22"/>
          <p:cNvSpPr txBox="1">
            <a:spLocks/>
          </p:cNvSpPr>
          <p:nvPr/>
        </p:nvSpPr>
        <p:spPr>
          <a:xfrm>
            <a:off x="1569816" y="3315856"/>
            <a:ext cx="6004368" cy="4572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2300" smtClean="0">
                <a:solidFill>
                  <a:srgbClr val="FFFFFF"/>
                </a:solidFill>
              </a:rPr>
              <a:t>Direct3D 10 </a:t>
            </a:r>
            <a:r>
              <a:rPr lang="en-US" sz="2300" dirty="0" smtClean="0">
                <a:solidFill>
                  <a:srgbClr val="FFFFFF"/>
                </a:solidFill>
              </a:rPr>
              <a:t>Runtime</a:t>
            </a:r>
            <a:endParaRPr lang="en-US" sz="2300" dirty="0">
              <a:solidFill>
                <a:srgbClr val="FFFFFF"/>
              </a:solidFill>
            </a:endParaRPr>
          </a:p>
        </p:txBody>
      </p:sp>
      <p:sp>
        <p:nvSpPr>
          <p:cNvPr id="14" name="Rounded Rectangle 13"/>
          <p:cNvSpPr/>
          <p:nvPr/>
        </p:nvSpPr>
        <p:spPr>
          <a:xfrm>
            <a:off x="5029200" y="5006110"/>
            <a:ext cx="2514600" cy="1412798"/>
          </a:xfrm>
          <a:prstGeom prst="roundRect">
            <a:avLst>
              <a:gd name="adj" fmla="val 6199"/>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defRPr/>
            </a:pPr>
            <a:r>
              <a:rPr lang="en-US" sz="1600" smtClean="0">
                <a:solidFill>
                  <a:prstClr val="white"/>
                </a:solidFill>
              </a:rPr>
              <a:t>Direct3D 10 Hardware</a:t>
            </a:r>
            <a:endParaRPr lang="en-US" sz="1600" dirty="0">
              <a:solidFill>
                <a:prstClr val="white"/>
              </a:solidFill>
            </a:endParaRPr>
          </a:p>
        </p:txBody>
      </p:sp>
      <p:sp>
        <p:nvSpPr>
          <p:cNvPr id="15" name="Rounded Rectangle 14"/>
          <p:cNvSpPr/>
          <p:nvPr/>
        </p:nvSpPr>
        <p:spPr>
          <a:xfrm>
            <a:off x="5029200" y="4419600"/>
            <a:ext cx="2514600" cy="457200"/>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defRPr/>
            </a:pPr>
            <a:r>
              <a:rPr lang="en-US" sz="1600" dirty="0" smtClean="0">
                <a:solidFill>
                  <a:prstClr val="white"/>
                </a:solidFill>
              </a:rPr>
              <a:t>Direct3D 10 Driver</a:t>
            </a:r>
            <a:endParaRPr lang="en-US" sz="1600"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bwMode="auto">
          <a:xfrm>
            <a:off x="6319323" y="2057400"/>
            <a:ext cx="2286000" cy="22098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6" name="Oval 15"/>
          <p:cNvSpPr/>
          <p:nvPr/>
        </p:nvSpPr>
        <p:spPr bwMode="auto">
          <a:xfrm rot="19679982">
            <a:off x="585004" y="1678544"/>
            <a:ext cx="3464452" cy="5360047"/>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2" name="Title 1"/>
          <p:cNvSpPr>
            <a:spLocks noGrp="1"/>
          </p:cNvSpPr>
          <p:nvPr>
            <p:ph type="title"/>
          </p:nvPr>
        </p:nvSpPr>
        <p:spPr/>
        <p:txBody>
          <a:bodyPr/>
          <a:lstStyle/>
          <a:p>
            <a:r>
              <a:rPr smtClean="0"/>
              <a:t>A Potential Scenario</a:t>
            </a:r>
            <a:r>
              <a:rPr lang="en-US" smtClean="0"/>
              <a:t>:  </a:t>
            </a:r>
            <a:r>
              <a:rPr smtClean="0"/>
              <a:t>Fabrikam</a:t>
            </a:r>
            <a:endParaRPr lang="en-US" dirty="0"/>
          </a:p>
        </p:txBody>
      </p:sp>
      <p:pic>
        <p:nvPicPr>
          <p:cNvPr id="3" name="Picture 2" descr="C:\Users\maryluo\Desktop\touchsmart-pc.png"/>
          <p:cNvPicPr>
            <a:picLocks noChangeAspect="1" noChangeArrowheads="1"/>
          </p:cNvPicPr>
          <p:nvPr/>
        </p:nvPicPr>
        <p:blipFill>
          <a:blip r:embed="rId3" cstate="print"/>
          <a:srcRect/>
          <a:stretch>
            <a:fillRect/>
          </a:stretch>
        </p:blipFill>
        <p:spPr bwMode="auto">
          <a:xfrm>
            <a:off x="914400" y="2057400"/>
            <a:ext cx="1692988" cy="1528761"/>
          </a:xfrm>
          <a:prstGeom prst="rect">
            <a:avLst/>
          </a:prstGeom>
          <a:noFill/>
        </p:spPr>
      </p:pic>
      <p:sp>
        <p:nvSpPr>
          <p:cNvPr id="4" name="TextBox 3"/>
          <p:cNvSpPr txBox="1"/>
          <p:nvPr/>
        </p:nvSpPr>
        <p:spPr>
          <a:xfrm>
            <a:off x="686465" y="3627781"/>
            <a:ext cx="2684453" cy="775340"/>
          </a:xfrm>
          <a:prstGeom prst="rect">
            <a:avLst/>
          </a:prstGeom>
          <a:noFill/>
        </p:spPr>
        <p:txBody>
          <a:bodyPr wrap="none" rtlCol="0">
            <a:spAutoFit/>
          </a:bodyPr>
          <a:lstStyle/>
          <a:p>
            <a:pPr algn="ctr">
              <a:lnSpc>
                <a:spcPct val="78000"/>
              </a:lnSpc>
            </a:pPr>
            <a:r>
              <a:rPr lang="en-US" sz="2800" dirty="0" smtClean="0"/>
              <a:t>Desktop with</a:t>
            </a:r>
          </a:p>
          <a:p>
            <a:pPr algn="ctr">
              <a:lnSpc>
                <a:spcPct val="78000"/>
              </a:lnSpc>
            </a:pPr>
            <a:r>
              <a:rPr lang="en-US" sz="2800" smtClean="0"/>
              <a:t>D3D10 Hardware</a:t>
            </a:r>
            <a:endParaRPr lang="en-US" sz="2800" dirty="0"/>
          </a:p>
        </p:txBody>
      </p:sp>
      <p:pic>
        <p:nvPicPr>
          <p:cNvPr id="36867" name="Picture 3" descr="C:\Users\allisonk.REDMOND\AppData\Local\Microsoft\Windows\Temporary Internet Files\Content.IE5\O72B3K8W\MCj04347420000[1].png"/>
          <p:cNvPicPr>
            <a:picLocks noChangeAspect="1" noChangeArrowheads="1"/>
          </p:cNvPicPr>
          <p:nvPr/>
        </p:nvPicPr>
        <p:blipFill>
          <a:blip r:embed="rId4"/>
          <a:srcRect/>
          <a:stretch>
            <a:fillRect/>
          </a:stretch>
        </p:blipFill>
        <p:spPr bwMode="auto">
          <a:xfrm>
            <a:off x="3429143" y="2667286"/>
            <a:ext cx="2285714" cy="2285714"/>
          </a:xfrm>
          <a:prstGeom prst="rect">
            <a:avLst/>
          </a:prstGeom>
          <a:noFill/>
        </p:spPr>
      </p:pic>
      <p:pic>
        <p:nvPicPr>
          <p:cNvPr id="7" name="Picture 9" descr="C:\Users\maryluo\AppData\Local\Microsoft\Windows\Temporary Internet Files\Content.IE5\C670PC25\MPj04331810000[1].jpg"/>
          <p:cNvPicPr>
            <a:picLocks noChangeAspect="1" noChangeArrowheads="1"/>
          </p:cNvPicPr>
          <p:nvPr/>
        </p:nvPicPr>
        <p:blipFill>
          <a:blip r:embed="rId5" cstate="print"/>
          <a:srcRect/>
          <a:stretch>
            <a:fillRect/>
          </a:stretch>
        </p:blipFill>
        <p:spPr bwMode="auto">
          <a:xfrm>
            <a:off x="2443851" y="4800600"/>
            <a:ext cx="1098206" cy="1098206"/>
          </a:xfrm>
          <a:prstGeom prst="rect">
            <a:avLst/>
          </a:prstGeom>
          <a:noFill/>
        </p:spPr>
      </p:pic>
      <p:sp>
        <p:nvSpPr>
          <p:cNvPr id="8" name="Rectangle 7"/>
          <p:cNvSpPr/>
          <p:nvPr/>
        </p:nvSpPr>
        <p:spPr>
          <a:xfrm>
            <a:off x="1834251" y="6019800"/>
            <a:ext cx="2192908" cy="439223"/>
          </a:xfrm>
          <a:prstGeom prst="rect">
            <a:avLst/>
          </a:prstGeom>
        </p:spPr>
        <p:txBody>
          <a:bodyPr wrap="none">
            <a:spAutoFit/>
          </a:bodyPr>
          <a:lstStyle/>
          <a:p>
            <a:pPr algn="ctr">
              <a:lnSpc>
                <a:spcPct val="78000"/>
              </a:lnSpc>
            </a:pPr>
            <a:r>
              <a:rPr lang="en-US" sz="2800" dirty="0" smtClean="0"/>
              <a:t>D3D10 laptop</a:t>
            </a:r>
            <a:endParaRPr lang="en-US" sz="2800" dirty="0"/>
          </a:p>
        </p:txBody>
      </p:sp>
      <p:pic>
        <p:nvPicPr>
          <p:cNvPr id="9" name="Picture 8" descr="C:\Users\maryluo\AppData\Local\Microsoft\Windows\Temporary Internet Files\Content.IE5\P5XDETFO\MCj04127600000[1].wmf"/>
          <p:cNvPicPr>
            <a:picLocks noChangeAspect="1" noChangeArrowheads="1"/>
          </p:cNvPicPr>
          <p:nvPr/>
        </p:nvPicPr>
        <p:blipFill>
          <a:blip r:embed="rId6"/>
          <a:srcRect/>
          <a:stretch>
            <a:fillRect/>
          </a:stretch>
        </p:blipFill>
        <p:spPr bwMode="auto">
          <a:xfrm>
            <a:off x="6858000" y="2514600"/>
            <a:ext cx="1157747" cy="1059836"/>
          </a:xfrm>
          <a:prstGeom prst="rect">
            <a:avLst/>
          </a:prstGeom>
          <a:noFill/>
        </p:spPr>
      </p:pic>
      <p:sp>
        <p:nvSpPr>
          <p:cNvPr id="10" name="TextBox 9"/>
          <p:cNvSpPr txBox="1"/>
          <p:nvPr/>
        </p:nvSpPr>
        <p:spPr>
          <a:xfrm>
            <a:off x="7002142" y="3592711"/>
            <a:ext cx="992579" cy="439223"/>
          </a:xfrm>
          <a:prstGeom prst="rect">
            <a:avLst/>
          </a:prstGeom>
          <a:noFill/>
        </p:spPr>
        <p:txBody>
          <a:bodyPr wrap="none" rtlCol="0">
            <a:spAutoFit/>
          </a:bodyPr>
          <a:lstStyle/>
          <a:p>
            <a:pPr algn="ctr">
              <a:lnSpc>
                <a:spcPct val="78000"/>
              </a:lnSpc>
            </a:pPr>
            <a:r>
              <a:rPr lang="en-US" sz="2800" dirty="0" smtClean="0"/>
              <a:t>D3D9</a:t>
            </a:r>
            <a:endParaRPr lang="en-US" sz="2800" dirty="0"/>
          </a:p>
        </p:txBody>
      </p:sp>
      <p:pic>
        <p:nvPicPr>
          <p:cNvPr id="11" name="Picture 16" descr="C:\Users\maryluo\AppData\Local\Microsoft\Windows\Temporary Internet Files\Content.IE5\C670PC25\MCj04134820000[1].wmf"/>
          <p:cNvPicPr>
            <a:picLocks noChangeAspect="1" noChangeArrowheads="1"/>
          </p:cNvPicPr>
          <p:nvPr/>
        </p:nvPicPr>
        <p:blipFill>
          <a:blip r:embed="rId7"/>
          <a:srcRect/>
          <a:stretch>
            <a:fillRect/>
          </a:stretch>
        </p:blipFill>
        <p:spPr bwMode="auto">
          <a:xfrm>
            <a:off x="5491851" y="4495800"/>
            <a:ext cx="1431985" cy="1356278"/>
          </a:xfrm>
          <a:prstGeom prst="rect">
            <a:avLst/>
          </a:prstGeom>
          <a:noFill/>
        </p:spPr>
      </p:pic>
      <p:sp>
        <p:nvSpPr>
          <p:cNvPr id="12" name="TextBox 11"/>
          <p:cNvSpPr txBox="1"/>
          <p:nvPr/>
        </p:nvSpPr>
        <p:spPr>
          <a:xfrm>
            <a:off x="5405588" y="5841342"/>
            <a:ext cx="1757211" cy="439223"/>
          </a:xfrm>
          <a:prstGeom prst="rect">
            <a:avLst/>
          </a:prstGeom>
          <a:noFill/>
        </p:spPr>
        <p:txBody>
          <a:bodyPr wrap="none" rtlCol="0">
            <a:spAutoFit/>
          </a:bodyPr>
          <a:lstStyle/>
          <a:p>
            <a:pPr algn="ctr">
              <a:lnSpc>
                <a:spcPct val="78000"/>
              </a:lnSpc>
            </a:pPr>
            <a:r>
              <a:rPr lang="en-US" sz="2800" dirty="0" smtClean="0"/>
              <a:t>No WDDM</a:t>
            </a:r>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7"/>
          <p:cNvSpPr>
            <a:spLocks noChangeShapeType="1"/>
          </p:cNvSpPr>
          <p:nvPr/>
        </p:nvSpPr>
        <p:spPr bwMode="auto">
          <a:xfrm>
            <a:off x="5638801" y="3733800"/>
            <a:ext cx="609600" cy="609600"/>
          </a:xfrm>
          <a:prstGeom prst="line">
            <a:avLst/>
          </a:prstGeom>
          <a:noFill/>
          <a:ln w="38100">
            <a:solidFill>
              <a:schemeClr val="tx1"/>
            </a:solidFill>
            <a:round/>
            <a:headEnd/>
            <a:tailEnd type="triangle" w="med" len="med"/>
          </a:ln>
          <a:effectLst/>
        </p:spPr>
        <p:txBody>
          <a:bodyPr/>
          <a:lstStyle/>
          <a:p>
            <a:endParaRPr lang="en-US"/>
          </a:p>
        </p:txBody>
      </p:sp>
      <p:sp>
        <p:nvSpPr>
          <p:cNvPr id="18" name="Line 7"/>
          <p:cNvSpPr>
            <a:spLocks noChangeShapeType="1"/>
          </p:cNvSpPr>
          <p:nvPr/>
        </p:nvSpPr>
        <p:spPr bwMode="auto">
          <a:xfrm flipH="1">
            <a:off x="2895600" y="3733800"/>
            <a:ext cx="685800" cy="609600"/>
          </a:xfrm>
          <a:prstGeom prst="line">
            <a:avLst/>
          </a:prstGeom>
          <a:noFill/>
          <a:ln w="38100">
            <a:solidFill>
              <a:schemeClr val="tx1"/>
            </a:solidFill>
            <a:round/>
            <a:headEnd/>
            <a:tailEnd type="triangle" w="med" len="med"/>
          </a:ln>
          <a:effectLst/>
        </p:spPr>
        <p:txBody>
          <a:bodyPr/>
          <a:lstStyle/>
          <a:p>
            <a:endParaRPr lang="en-US"/>
          </a:p>
        </p:txBody>
      </p:sp>
      <p:sp>
        <p:nvSpPr>
          <p:cNvPr id="2" name="Title 1"/>
          <p:cNvSpPr>
            <a:spLocks noGrp="1"/>
          </p:cNvSpPr>
          <p:nvPr>
            <p:ph type="title"/>
          </p:nvPr>
        </p:nvSpPr>
        <p:spPr/>
        <p:txBody>
          <a:bodyPr/>
          <a:lstStyle/>
          <a:p>
            <a:r>
              <a:rPr smtClean="0"/>
              <a:t>Direct3D 10Level9</a:t>
            </a:r>
            <a:endParaRPr lang="en-US" dirty="0"/>
          </a:p>
        </p:txBody>
      </p:sp>
      <p:sp>
        <p:nvSpPr>
          <p:cNvPr id="8" name="Rounded Rectangle 7"/>
          <p:cNvSpPr/>
          <p:nvPr/>
        </p:nvSpPr>
        <p:spPr>
          <a:xfrm>
            <a:off x="1409700" y="1408112"/>
            <a:ext cx="6324600" cy="1792287"/>
          </a:xfrm>
          <a:prstGeom prst="roundRect">
            <a:avLst>
              <a:gd name="adj" fmla="val 5444"/>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ea typeface="+mn-ea"/>
                <a:cs typeface="+mn-cs"/>
              </a:rPr>
              <a:t>Application</a:t>
            </a:r>
            <a:endParaRPr kumimoji="0" lang="en-US" sz="3200" b="1" i="0" u="none" strike="noStrike" kern="1200" cap="none" spc="0" normalizeH="0" baseline="0" noProof="0" dirty="0">
              <a:ln>
                <a:noFill/>
              </a:ln>
              <a:solidFill>
                <a:prstClr val="white"/>
              </a:solidFill>
              <a:effectLst/>
              <a:uLnTx/>
              <a:uFillTx/>
              <a:ea typeface="+mn-ea"/>
              <a:cs typeface="+mn-cs"/>
            </a:endParaRPr>
          </a:p>
        </p:txBody>
      </p:sp>
      <p:sp>
        <p:nvSpPr>
          <p:cNvPr id="12" name="Content Placeholder 22"/>
          <p:cNvSpPr txBox="1">
            <a:spLocks/>
          </p:cNvSpPr>
          <p:nvPr/>
        </p:nvSpPr>
        <p:spPr>
          <a:xfrm>
            <a:off x="1569816" y="3315856"/>
            <a:ext cx="6004368" cy="4572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2300" smtClean="0">
                <a:solidFill>
                  <a:srgbClr val="FFFFFF"/>
                </a:solidFill>
              </a:rPr>
              <a:t>Direct3D 10 </a:t>
            </a:r>
            <a:r>
              <a:rPr lang="en-US" sz="2300" dirty="0" smtClean="0">
                <a:solidFill>
                  <a:srgbClr val="FFFFFF"/>
                </a:solidFill>
              </a:rPr>
              <a:t>Runtime</a:t>
            </a:r>
            <a:endParaRPr lang="en-US" sz="2300" dirty="0">
              <a:solidFill>
                <a:srgbClr val="FFFFFF"/>
              </a:solidFill>
            </a:endParaRPr>
          </a:p>
        </p:txBody>
      </p:sp>
      <p:sp>
        <p:nvSpPr>
          <p:cNvPr id="7" name="Rounded Rectangle 6"/>
          <p:cNvSpPr/>
          <p:nvPr/>
        </p:nvSpPr>
        <p:spPr>
          <a:xfrm>
            <a:off x="1600200" y="5006110"/>
            <a:ext cx="2514600" cy="1449012"/>
          </a:xfrm>
          <a:prstGeom prst="roundRect">
            <a:avLst>
              <a:gd name="adj" fmla="val 6199"/>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defRPr/>
            </a:pPr>
            <a:r>
              <a:rPr lang="en-US" sz="1600" smtClean="0">
                <a:solidFill>
                  <a:prstClr val="white"/>
                </a:solidFill>
              </a:rPr>
              <a:t>Direct3D 9 Hardware</a:t>
            </a:r>
            <a:endParaRPr lang="en-US" sz="1600" dirty="0">
              <a:solidFill>
                <a:prstClr val="white"/>
              </a:solidFill>
            </a:endParaRPr>
          </a:p>
        </p:txBody>
      </p:sp>
      <p:sp>
        <p:nvSpPr>
          <p:cNvPr id="13" name="Rounded Rectangle 12"/>
          <p:cNvSpPr/>
          <p:nvPr/>
        </p:nvSpPr>
        <p:spPr>
          <a:xfrm>
            <a:off x="1600200" y="4419600"/>
            <a:ext cx="2514600" cy="457200"/>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defRPr/>
            </a:pPr>
            <a:r>
              <a:rPr lang="en-US" sz="1600" smtClean="0">
                <a:solidFill>
                  <a:prstClr val="white"/>
                </a:solidFill>
              </a:rPr>
              <a:t>Direct3D 10Level9 Driver</a:t>
            </a:r>
            <a:endParaRPr lang="en-US" sz="1600" dirty="0">
              <a:solidFill>
                <a:prstClr val="white"/>
              </a:solidFill>
            </a:endParaRPr>
          </a:p>
        </p:txBody>
      </p:sp>
      <p:sp>
        <p:nvSpPr>
          <p:cNvPr id="14" name="Rounded Rectangle 13"/>
          <p:cNvSpPr/>
          <p:nvPr/>
        </p:nvSpPr>
        <p:spPr>
          <a:xfrm>
            <a:off x="5029200" y="5006110"/>
            <a:ext cx="2514600" cy="1439958"/>
          </a:xfrm>
          <a:prstGeom prst="roundRect">
            <a:avLst>
              <a:gd name="adj" fmla="val 6199"/>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defRPr/>
            </a:pPr>
            <a:r>
              <a:rPr lang="en-US" sz="1600" smtClean="0">
                <a:solidFill>
                  <a:prstClr val="white"/>
                </a:solidFill>
              </a:rPr>
              <a:t>Direct3D 10 Hardware</a:t>
            </a:r>
            <a:endParaRPr lang="en-US" sz="1600" dirty="0">
              <a:solidFill>
                <a:prstClr val="white"/>
              </a:solidFill>
            </a:endParaRPr>
          </a:p>
        </p:txBody>
      </p:sp>
      <p:sp>
        <p:nvSpPr>
          <p:cNvPr id="15" name="Rounded Rectangle 14"/>
          <p:cNvSpPr/>
          <p:nvPr/>
        </p:nvSpPr>
        <p:spPr>
          <a:xfrm>
            <a:off x="5029200" y="4419600"/>
            <a:ext cx="2514600" cy="457200"/>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defRPr/>
            </a:pPr>
            <a:r>
              <a:rPr lang="en-US" sz="1600" smtClean="0">
                <a:solidFill>
                  <a:prstClr val="white"/>
                </a:solidFill>
              </a:rPr>
              <a:t>Direct3D 10 Driver</a:t>
            </a:r>
            <a:endParaRPr lang="en-US" sz="1600" dirty="0">
              <a:solidFill>
                <a:prstClr val="white"/>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bwMode="auto">
          <a:xfrm>
            <a:off x="5049984" y="4172528"/>
            <a:ext cx="2448432" cy="2366817"/>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5" name="Oval 14"/>
          <p:cNvSpPr/>
          <p:nvPr/>
        </p:nvSpPr>
        <p:spPr bwMode="auto">
          <a:xfrm>
            <a:off x="6319323" y="2057400"/>
            <a:ext cx="2286000" cy="22098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6" name="Oval 15"/>
          <p:cNvSpPr/>
          <p:nvPr/>
        </p:nvSpPr>
        <p:spPr bwMode="auto">
          <a:xfrm rot="19679982">
            <a:off x="585004" y="1678544"/>
            <a:ext cx="3464452" cy="5360047"/>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2" name="Title 1"/>
          <p:cNvSpPr>
            <a:spLocks noGrp="1"/>
          </p:cNvSpPr>
          <p:nvPr>
            <p:ph type="title"/>
          </p:nvPr>
        </p:nvSpPr>
        <p:spPr/>
        <p:txBody>
          <a:bodyPr/>
          <a:lstStyle/>
          <a:p>
            <a:r>
              <a:rPr smtClean="0"/>
              <a:t>A Potential Scenario</a:t>
            </a:r>
            <a:r>
              <a:rPr lang="en-US" smtClean="0"/>
              <a:t>:  </a:t>
            </a:r>
            <a:r>
              <a:rPr smtClean="0"/>
              <a:t>Fabrikam</a:t>
            </a:r>
            <a:endParaRPr lang="en-US" dirty="0"/>
          </a:p>
        </p:txBody>
      </p:sp>
      <p:pic>
        <p:nvPicPr>
          <p:cNvPr id="3" name="Picture 2" descr="C:\Users\maryluo\Desktop\touchsmart-pc.png"/>
          <p:cNvPicPr>
            <a:picLocks noChangeAspect="1" noChangeArrowheads="1"/>
          </p:cNvPicPr>
          <p:nvPr/>
        </p:nvPicPr>
        <p:blipFill>
          <a:blip r:embed="rId3" cstate="print"/>
          <a:srcRect/>
          <a:stretch>
            <a:fillRect/>
          </a:stretch>
        </p:blipFill>
        <p:spPr bwMode="auto">
          <a:xfrm>
            <a:off x="914400" y="2057400"/>
            <a:ext cx="1692988" cy="1528761"/>
          </a:xfrm>
          <a:prstGeom prst="rect">
            <a:avLst/>
          </a:prstGeom>
          <a:noFill/>
        </p:spPr>
      </p:pic>
      <p:sp>
        <p:nvSpPr>
          <p:cNvPr id="4" name="TextBox 3"/>
          <p:cNvSpPr txBox="1"/>
          <p:nvPr/>
        </p:nvSpPr>
        <p:spPr>
          <a:xfrm>
            <a:off x="686465" y="3627781"/>
            <a:ext cx="2684453" cy="775340"/>
          </a:xfrm>
          <a:prstGeom prst="rect">
            <a:avLst/>
          </a:prstGeom>
          <a:noFill/>
        </p:spPr>
        <p:txBody>
          <a:bodyPr wrap="none" rtlCol="0">
            <a:spAutoFit/>
          </a:bodyPr>
          <a:lstStyle/>
          <a:p>
            <a:pPr algn="ctr">
              <a:lnSpc>
                <a:spcPct val="78000"/>
              </a:lnSpc>
            </a:pPr>
            <a:r>
              <a:rPr lang="en-US" sz="2800" dirty="0" smtClean="0"/>
              <a:t>Desktop with</a:t>
            </a:r>
          </a:p>
          <a:p>
            <a:pPr algn="ctr">
              <a:lnSpc>
                <a:spcPct val="78000"/>
              </a:lnSpc>
            </a:pPr>
            <a:r>
              <a:rPr lang="en-US" sz="2800" smtClean="0"/>
              <a:t>D3D10 Hardware</a:t>
            </a:r>
            <a:endParaRPr lang="en-US" sz="2800" dirty="0"/>
          </a:p>
        </p:txBody>
      </p:sp>
      <p:pic>
        <p:nvPicPr>
          <p:cNvPr id="36867" name="Picture 3" descr="C:\Users\allisonk.REDMOND\AppData\Local\Microsoft\Windows\Temporary Internet Files\Content.IE5\O72B3K8W\MCj04347420000[1].png"/>
          <p:cNvPicPr>
            <a:picLocks noChangeAspect="1" noChangeArrowheads="1"/>
          </p:cNvPicPr>
          <p:nvPr/>
        </p:nvPicPr>
        <p:blipFill>
          <a:blip r:embed="rId4"/>
          <a:srcRect/>
          <a:stretch>
            <a:fillRect/>
          </a:stretch>
        </p:blipFill>
        <p:spPr bwMode="auto">
          <a:xfrm>
            <a:off x="3429143" y="2667286"/>
            <a:ext cx="2285714" cy="2285714"/>
          </a:xfrm>
          <a:prstGeom prst="rect">
            <a:avLst/>
          </a:prstGeom>
          <a:noFill/>
        </p:spPr>
      </p:pic>
      <p:pic>
        <p:nvPicPr>
          <p:cNvPr id="7" name="Picture 9" descr="C:\Users\maryluo\AppData\Local\Microsoft\Windows\Temporary Internet Files\Content.IE5\C670PC25\MPj04331810000[1].jpg"/>
          <p:cNvPicPr>
            <a:picLocks noChangeAspect="1" noChangeArrowheads="1"/>
          </p:cNvPicPr>
          <p:nvPr/>
        </p:nvPicPr>
        <p:blipFill>
          <a:blip r:embed="rId5" cstate="print"/>
          <a:srcRect/>
          <a:stretch>
            <a:fillRect/>
          </a:stretch>
        </p:blipFill>
        <p:spPr bwMode="auto">
          <a:xfrm>
            <a:off x="2443851" y="4800600"/>
            <a:ext cx="1098206" cy="1098206"/>
          </a:xfrm>
          <a:prstGeom prst="rect">
            <a:avLst/>
          </a:prstGeom>
          <a:noFill/>
        </p:spPr>
      </p:pic>
      <p:sp>
        <p:nvSpPr>
          <p:cNvPr id="8" name="Rectangle 7"/>
          <p:cNvSpPr/>
          <p:nvPr/>
        </p:nvSpPr>
        <p:spPr>
          <a:xfrm>
            <a:off x="1834251" y="6019800"/>
            <a:ext cx="2192908" cy="439223"/>
          </a:xfrm>
          <a:prstGeom prst="rect">
            <a:avLst/>
          </a:prstGeom>
        </p:spPr>
        <p:txBody>
          <a:bodyPr wrap="none">
            <a:spAutoFit/>
          </a:bodyPr>
          <a:lstStyle/>
          <a:p>
            <a:pPr algn="ctr">
              <a:lnSpc>
                <a:spcPct val="78000"/>
              </a:lnSpc>
            </a:pPr>
            <a:r>
              <a:rPr lang="en-US" sz="2800" dirty="0" smtClean="0"/>
              <a:t>D3D10 laptop</a:t>
            </a:r>
            <a:endParaRPr lang="en-US" sz="2800" dirty="0"/>
          </a:p>
        </p:txBody>
      </p:sp>
      <p:pic>
        <p:nvPicPr>
          <p:cNvPr id="9" name="Picture 8" descr="C:\Users\maryluo\AppData\Local\Microsoft\Windows\Temporary Internet Files\Content.IE5\P5XDETFO\MCj04127600000[1].wmf"/>
          <p:cNvPicPr>
            <a:picLocks noChangeAspect="1" noChangeArrowheads="1"/>
          </p:cNvPicPr>
          <p:nvPr/>
        </p:nvPicPr>
        <p:blipFill>
          <a:blip r:embed="rId6"/>
          <a:srcRect/>
          <a:stretch>
            <a:fillRect/>
          </a:stretch>
        </p:blipFill>
        <p:spPr bwMode="auto">
          <a:xfrm>
            <a:off x="6858000" y="2514600"/>
            <a:ext cx="1157747" cy="1059836"/>
          </a:xfrm>
          <a:prstGeom prst="rect">
            <a:avLst/>
          </a:prstGeom>
          <a:noFill/>
        </p:spPr>
      </p:pic>
      <p:sp>
        <p:nvSpPr>
          <p:cNvPr id="10" name="TextBox 9"/>
          <p:cNvSpPr txBox="1"/>
          <p:nvPr/>
        </p:nvSpPr>
        <p:spPr>
          <a:xfrm>
            <a:off x="7002142" y="3592711"/>
            <a:ext cx="992579" cy="439223"/>
          </a:xfrm>
          <a:prstGeom prst="rect">
            <a:avLst/>
          </a:prstGeom>
          <a:noFill/>
        </p:spPr>
        <p:txBody>
          <a:bodyPr wrap="none" rtlCol="0">
            <a:spAutoFit/>
          </a:bodyPr>
          <a:lstStyle/>
          <a:p>
            <a:pPr algn="ctr">
              <a:lnSpc>
                <a:spcPct val="78000"/>
              </a:lnSpc>
            </a:pPr>
            <a:r>
              <a:rPr lang="en-US" sz="2800" dirty="0" smtClean="0"/>
              <a:t>D3D9</a:t>
            </a:r>
            <a:endParaRPr lang="en-US" sz="2800" dirty="0"/>
          </a:p>
        </p:txBody>
      </p:sp>
      <p:pic>
        <p:nvPicPr>
          <p:cNvPr id="11" name="Picture 16" descr="C:\Users\maryluo\AppData\Local\Microsoft\Windows\Temporary Internet Files\Content.IE5\C670PC25\MCj04134820000[1].wmf"/>
          <p:cNvPicPr>
            <a:picLocks noChangeAspect="1" noChangeArrowheads="1"/>
          </p:cNvPicPr>
          <p:nvPr/>
        </p:nvPicPr>
        <p:blipFill>
          <a:blip r:embed="rId7"/>
          <a:srcRect/>
          <a:stretch>
            <a:fillRect/>
          </a:stretch>
        </p:blipFill>
        <p:spPr bwMode="auto">
          <a:xfrm>
            <a:off x="5491851" y="4495800"/>
            <a:ext cx="1431985" cy="1356278"/>
          </a:xfrm>
          <a:prstGeom prst="rect">
            <a:avLst/>
          </a:prstGeom>
          <a:noFill/>
        </p:spPr>
      </p:pic>
      <p:sp>
        <p:nvSpPr>
          <p:cNvPr id="12" name="TextBox 11"/>
          <p:cNvSpPr txBox="1"/>
          <p:nvPr/>
        </p:nvSpPr>
        <p:spPr>
          <a:xfrm>
            <a:off x="5405588" y="5841342"/>
            <a:ext cx="1757211" cy="439223"/>
          </a:xfrm>
          <a:prstGeom prst="rect">
            <a:avLst/>
          </a:prstGeom>
          <a:noFill/>
        </p:spPr>
        <p:txBody>
          <a:bodyPr wrap="none" rtlCol="0">
            <a:spAutoFit/>
          </a:bodyPr>
          <a:lstStyle/>
          <a:p>
            <a:pPr algn="ctr">
              <a:lnSpc>
                <a:spcPct val="78000"/>
              </a:lnSpc>
            </a:pPr>
            <a:r>
              <a:rPr lang="en-US" sz="2800" dirty="0" smtClean="0"/>
              <a:t>No WDDM</a:t>
            </a:r>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7"/>
          <p:cNvSpPr>
            <a:spLocks noChangeShapeType="1"/>
          </p:cNvSpPr>
          <p:nvPr/>
        </p:nvSpPr>
        <p:spPr bwMode="auto">
          <a:xfrm flipH="1">
            <a:off x="1981200" y="3733800"/>
            <a:ext cx="685800" cy="609600"/>
          </a:xfrm>
          <a:prstGeom prst="line">
            <a:avLst/>
          </a:prstGeom>
          <a:noFill/>
          <a:ln w="38100">
            <a:solidFill>
              <a:schemeClr val="tx1"/>
            </a:solidFill>
            <a:round/>
            <a:headEnd/>
            <a:tailEnd type="triangle" w="med" len="med"/>
          </a:ln>
          <a:effectLst/>
        </p:spPr>
        <p:txBody>
          <a:bodyPr/>
          <a:lstStyle/>
          <a:p>
            <a:endParaRPr lang="en-US"/>
          </a:p>
        </p:txBody>
      </p:sp>
      <p:grpSp>
        <p:nvGrpSpPr>
          <p:cNvPr id="3" name="Group 15"/>
          <p:cNvGrpSpPr/>
          <p:nvPr/>
        </p:nvGrpSpPr>
        <p:grpSpPr>
          <a:xfrm>
            <a:off x="5943600" y="3733800"/>
            <a:ext cx="2514600" cy="2721321"/>
            <a:chOff x="5029200" y="3733800"/>
            <a:chExt cx="2514600" cy="2895600"/>
          </a:xfrm>
        </p:grpSpPr>
        <p:sp>
          <p:nvSpPr>
            <p:cNvPr id="17" name="Line 7"/>
            <p:cNvSpPr>
              <a:spLocks noChangeShapeType="1"/>
            </p:cNvSpPr>
            <p:nvPr/>
          </p:nvSpPr>
          <p:spPr bwMode="auto">
            <a:xfrm>
              <a:off x="5638801" y="3733800"/>
              <a:ext cx="609600" cy="609600"/>
            </a:xfrm>
            <a:prstGeom prst="line">
              <a:avLst/>
            </a:prstGeom>
            <a:noFill/>
            <a:ln w="38100">
              <a:solidFill>
                <a:schemeClr val="tx1"/>
              </a:solidFill>
              <a:round/>
              <a:headEnd/>
              <a:tailEnd type="triangle" w="med" len="med"/>
            </a:ln>
            <a:effectLst/>
          </p:spPr>
          <p:txBody>
            <a:bodyPr/>
            <a:lstStyle/>
            <a:p>
              <a:endParaRPr lang="en-US"/>
            </a:p>
          </p:txBody>
        </p:sp>
        <p:sp>
          <p:nvSpPr>
            <p:cNvPr id="14" name="Rounded Rectangle 13"/>
            <p:cNvSpPr/>
            <p:nvPr/>
          </p:nvSpPr>
          <p:spPr>
            <a:xfrm>
              <a:off x="5029200" y="5006109"/>
              <a:ext cx="2514600" cy="1623291"/>
            </a:xfrm>
            <a:prstGeom prst="roundRect">
              <a:avLst>
                <a:gd name="adj" fmla="val 6199"/>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defRPr/>
              </a:pPr>
              <a:r>
                <a:rPr lang="en-US" sz="1600" smtClean="0">
                  <a:solidFill>
                    <a:prstClr val="white"/>
                  </a:solidFill>
                </a:rPr>
                <a:t>Direct3D 10 Hardware</a:t>
              </a:r>
              <a:endParaRPr lang="en-US" sz="1600" dirty="0">
                <a:solidFill>
                  <a:prstClr val="white"/>
                </a:solidFill>
              </a:endParaRPr>
            </a:p>
          </p:txBody>
        </p:sp>
        <p:sp>
          <p:nvSpPr>
            <p:cNvPr id="15" name="Rounded Rectangle 14"/>
            <p:cNvSpPr/>
            <p:nvPr/>
          </p:nvSpPr>
          <p:spPr>
            <a:xfrm>
              <a:off x="5029200" y="4419600"/>
              <a:ext cx="2514600" cy="457200"/>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defRPr/>
              </a:pPr>
              <a:r>
                <a:rPr lang="en-US" sz="1600" smtClean="0">
                  <a:solidFill>
                    <a:prstClr val="white"/>
                  </a:solidFill>
                </a:rPr>
                <a:t>Direct3D 10 Driver</a:t>
              </a:r>
              <a:endParaRPr lang="en-US" sz="1600" dirty="0">
                <a:solidFill>
                  <a:prstClr val="white"/>
                </a:solidFill>
              </a:endParaRPr>
            </a:p>
          </p:txBody>
        </p:sp>
      </p:grpSp>
      <p:grpSp>
        <p:nvGrpSpPr>
          <p:cNvPr id="4" name="Group 24"/>
          <p:cNvGrpSpPr/>
          <p:nvPr/>
        </p:nvGrpSpPr>
        <p:grpSpPr>
          <a:xfrm>
            <a:off x="3314700" y="3733800"/>
            <a:ext cx="2514600" cy="2748481"/>
            <a:chOff x="3314700" y="3733800"/>
            <a:chExt cx="2514600" cy="2895600"/>
          </a:xfrm>
        </p:grpSpPr>
        <p:sp>
          <p:nvSpPr>
            <p:cNvPr id="22" name="Line 7"/>
            <p:cNvSpPr>
              <a:spLocks noChangeShapeType="1"/>
            </p:cNvSpPr>
            <p:nvPr/>
          </p:nvSpPr>
          <p:spPr bwMode="auto">
            <a:xfrm flipH="1">
              <a:off x="4572000" y="3733800"/>
              <a:ext cx="0" cy="609600"/>
            </a:xfrm>
            <a:prstGeom prst="line">
              <a:avLst/>
            </a:prstGeom>
            <a:noFill/>
            <a:ln w="38100">
              <a:solidFill>
                <a:schemeClr val="tx1"/>
              </a:solidFill>
              <a:round/>
              <a:headEnd/>
              <a:tailEnd type="triangle" w="med" len="med"/>
            </a:ln>
            <a:effectLst/>
          </p:spPr>
          <p:txBody>
            <a:bodyPr/>
            <a:lstStyle/>
            <a:p>
              <a:endParaRPr lang="en-US"/>
            </a:p>
          </p:txBody>
        </p:sp>
        <p:sp>
          <p:nvSpPr>
            <p:cNvPr id="23" name="Rounded Rectangle 22"/>
            <p:cNvSpPr/>
            <p:nvPr/>
          </p:nvSpPr>
          <p:spPr>
            <a:xfrm>
              <a:off x="3314700" y="5006109"/>
              <a:ext cx="2514600" cy="1623291"/>
            </a:xfrm>
            <a:prstGeom prst="roundRect">
              <a:avLst>
                <a:gd name="adj" fmla="val 6199"/>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defRPr/>
              </a:pPr>
              <a:r>
                <a:rPr lang="en-US" sz="1600" dirty="0" smtClean="0">
                  <a:solidFill>
                    <a:prstClr val="white"/>
                  </a:solidFill>
                </a:rPr>
                <a:t>Direct3D 9 Hardware</a:t>
              </a:r>
              <a:endParaRPr lang="en-US" sz="1600" dirty="0">
                <a:solidFill>
                  <a:prstClr val="white"/>
                </a:solidFill>
              </a:endParaRPr>
            </a:p>
          </p:txBody>
        </p:sp>
        <p:sp>
          <p:nvSpPr>
            <p:cNvPr id="24" name="Rounded Rectangle 23"/>
            <p:cNvSpPr/>
            <p:nvPr/>
          </p:nvSpPr>
          <p:spPr>
            <a:xfrm>
              <a:off x="3314700" y="4419600"/>
              <a:ext cx="2514600" cy="457200"/>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defRPr/>
              </a:pPr>
              <a:r>
                <a:rPr lang="en-US" sz="1600" smtClean="0">
                  <a:solidFill>
                    <a:prstClr val="white"/>
                  </a:solidFill>
                </a:rPr>
                <a:t>Direct3D 10Level9 Driver</a:t>
              </a:r>
              <a:endParaRPr lang="en-US" sz="1600" dirty="0">
                <a:solidFill>
                  <a:prstClr val="white"/>
                </a:solidFill>
              </a:endParaRPr>
            </a:p>
          </p:txBody>
        </p:sp>
      </p:grpSp>
      <p:sp>
        <p:nvSpPr>
          <p:cNvPr id="2" name="Title 1"/>
          <p:cNvSpPr>
            <a:spLocks noGrp="1"/>
          </p:cNvSpPr>
          <p:nvPr>
            <p:ph type="title"/>
          </p:nvPr>
        </p:nvSpPr>
        <p:spPr/>
        <p:txBody>
          <a:bodyPr/>
          <a:lstStyle/>
          <a:p>
            <a:r>
              <a:rPr smtClean="0"/>
              <a:t>Direct3D</a:t>
            </a:r>
            <a:r>
              <a:rPr lang="en-US" smtClean="0"/>
              <a:t> </a:t>
            </a:r>
            <a:r>
              <a:rPr smtClean="0"/>
              <a:t>WARP 10</a:t>
            </a:r>
            <a:endParaRPr lang="en-US" dirty="0"/>
          </a:p>
        </p:txBody>
      </p:sp>
      <p:sp>
        <p:nvSpPr>
          <p:cNvPr id="8" name="Rounded Rectangle 7"/>
          <p:cNvSpPr/>
          <p:nvPr/>
        </p:nvSpPr>
        <p:spPr>
          <a:xfrm>
            <a:off x="1409700" y="1408112"/>
            <a:ext cx="6324600" cy="1792287"/>
          </a:xfrm>
          <a:prstGeom prst="roundRect">
            <a:avLst>
              <a:gd name="adj" fmla="val 5444"/>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ea typeface="+mn-ea"/>
                <a:cs typeface="+mn-cs"/>
              </a:rPr>
              <a:t>Application</a:t>
            </a:r>
            <a:endParaRPr kumimoji="0" lang="en-US" sz="3200" b="1" i="0" u="none" strike="noStrike" kern="1200" cap="none" spc="0" normalizeH="0" baseline="0" noProof="0" dirty="0">
              <a:ln>
                <a:noFill/>
              </a:ln>
              <a:solidFill>
                <a:prstClr val="white"/>
              </a:solidFill>
              <a:effectLst/>
              <a:uLnTx/>
              <a:uFillTx/>
              <a:ea typeface="+mn-ea"/>
              <a:cs typeface="+mn-cs"/>
            </a:endParaRPr>
          </a:p>
        </p:txBody>
      </p:sp>
      <p:sp>
        <p:nvSpPr>
          <p:cNvPr id="12" name="Content Placeholder 22"/>
          <p:cNvSpPr txBox="1">
            <a:spLocks/>
          </p:cNvSpPr>
          <p:nvPr/>
        </p:nvSpPr>
        <p:spPr>
          <a:xfrm>
            <a:off x="1569816" y="3315856"/>
            <a:ext cx="6004368" cy="4572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2300" dirty="0" smtClean="0">
                <a:solidFill>
                  <a:srgbClr val="FFFFFF"/>
                </a:solidFill>
              </a:rPr>
              <a:t>Direct3D 10 Runtime</a:t>
            </a:r>
            <a:endParaRPr lang="en-US" sz="2300" dirty="0">
              <a:solidFill>
                <a:srgbClr val="FFFFFF"/>
              </a:solidFill>
            </a:endParaRPr>
          </a:p>
        </p:txBody>
      </p:sp>
      <p:sp>
        <p:nvSpPr>
          <p:cNvPr id="13" name="Rounded Rectangle 12"/>
          <p:cNvSpPr/>
          <p:nvPr/>
        </p:nvSpPr>
        <p:spPr>
          <a:xfrm>
            <a:off x="685800" y="4419600"/>
            <a:ext cx="2514600" cy="1143000"/>
          </a:xfrm>
          <a:prstGeom prst="roundRect">
            <a:avLst>
              <a:gd name="adj" fmla="val 9394"/>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lnSpc>
                <a:spcPct val="78000"/>
              </a:lnSpc>
              <a:defRPr/>
            </a:pPr>
            <a:r>
              <a:rPr lang="en-US" sz="1600" smtClean="0">
                <a:solidFill>
                  <a:prstClr val="white"/>
                </a:solidFill>
              </a:rPr>
              <a:t>Direct3D WARP 10</a:t>
            </a:r>
          </a:p>
          <a:p>
            <a:pPr algn="ctr">
              <a:lnSpc>
                <a:spcPct val="78000"/>
              </a:lnSpc>
              <a:defRPr/>
            </a:pPr>
            <a:r>
              <a:rPr lang="en-US" sz="1600" smtClean="0">
                <a:solidFill>
                  <a:prstClr val="white"/>
                </a:solidFill>
              </a:rPr>
              <a:t>Software Rasterizer</a:t>
            </a:r>
            <a:endParaRPr lang="en-US" sz="1600" dirty="0">
              <a:solidFill>
                <a:prstClr val="white"/>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730044" y="1936653"/>
            <a:ext cx="7672003" cy="2053960"/>
          </a:xfrm>
        </p:spPr>
        <p:txBody>
          <a:bodyPr/>
          <a:lstStyle/>
          <a:p>
            <a:r>
              <a:rPr lang="en-US" dirty="0" smtClean="0"/>
              <a:t>100% conformant with Direct3D10 Spec</a:t>
            </a:r>
          </a:p>
          <a:p>
            <a:r>
              <a:rPr lang="en-US" dirty="0" smtClean="0"/>
              <a:t>Performance</a:t>
            </a:r>
          </a:p>
          <a:p>
            <a:pPr lvl="1"/>
            <a:r>
              <a:rPr lang="en-US" dirty="0" smtClean="0"/>
              <a:t>Hundreds of times faster than </a:t>
            </a:r>
            <a:r>
              <a:rPr lang="en-US" dirty="0" err="1" smtClean="0"/>
              <a:t>RefRast</a:t>
            </a:r>
            <a:endParaRPr lang="en-US" dirty="0" smtClean="0"/>
          </a:p>
          <a:p>
            <a:pPr lvl="1"/>
            <a:r>
              <a:rPr lang="en-US" dirty="0" smtClean="0"/>
              <a:t>Fast enough for real-time use</a:t>
            </a:r>
          </a:p>
        </p:txBody>
      </p:sp>
      <p:sp>
        <p:nvSpPr>
          <p:cNvPr id="2" name="Title 1"/>
          <p:cNvSpPr>
            <a:spLocks noGrp="1"/>
          </p:cNvSpPr>
          <p:nvPr>
            <p:ph type="title"/>
          </p:nvPr>
        </p:nvSpPr>
        <p:spPr/>
        <p:txBody>
          <a:bodyPr/>
          <a:lstStyle/>
          <a:p>
            <a:r>
              <a:rPr lang="en-US" smtClean="0"/>
              <a:t>Our Criteria for WARP Development</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Capabilities In Direct3D 10.1 API</a:t>
            </a:r>
            <a:endParaRPr lang="en-US" dirty="0"/>
          </a:p>
        </p:txBody>
      </p:sp>
      <p:sp>
        <p:nvSpPr>
          <p:cNvPr id="3" name="Content Placeholder 2"/>
          <p:cNvSpPr>
            <a:spLocks noGrp="1"/>
          </p:cNvSpPr>
          <p:nvPr>
            <p:ph idx="1"/>
          </p:nvPr>
        </p:nvSpPr>
        <p:spPr>
          <a:xfrm>
            <a:off x="382588" y="1414464"/>
            <a:ext cx="8380412" cy="5603072"/>
          </a:xfrm>
        </p:spPr>
        <p:txBody>
          <a:bodyPr/>
          <a:lstStyle/>
          <a:p>
            <a:r>
              <a:rPr lang="en-US" sz="2400" dirty="0" smtClean="0"/>
              <a:t>DX10 Hardware is strictly defined</a:t>
            </a:r>
          </a:p>
          <a:p>
            <a:r>
              <a:rPr lang="en-US" sz="2400" dirty="0" smtClean="0"/>
              <a:t>However the API itself supports more than DX10 HW…</a:t>
            </a:r>
          </a:p>
          <a:p>
            <a:r>
              <a:rPr lang="en-US" sz="2400" dirty="0" smtClean="0"/>
              <a:t>Tiered capabilities, unlike previous DX</a:t>
            </a:r>
          </a:p>
          <a:p>
            <a:pPr lvl="1"/>
            <a:r>
              <a:rPr lang="en-US" sz="2000" dirty="0" smtClean="0"/>
              <a:t>D3D10_FEATURE_LEVEL_9_1 </a:t>
            </a:r>
          </a:p>
          <a:p>
            <a:pPr lvl="1"/>
            <a:r>
              <a:rPr lang="en-US" sz="2000" dirty="0" smtClean="0"/>
              <a:t>D3D10_FEATURE_LEVEL_9_2</a:t>
            </a:r>
          </a:p>
          <a:p>
            <a:pPr lvl="1"/>
            <a:r>
              <a:rPr lang="en-US" sz="2000" dirty="0" smtClean="0"/>
              <a:t>D3D10_FEATURE_LEVEL_9_3 </a:t>
            </a:r>
          </a:p>
          <a:p>
            <a:pPr lvl="1"/>
            <a:r>
              <a:rPr lang="en-US" sz="2000" dirty="0" smtClean="0"/>
              <a:t>D3D10_FEATURE_LEVEL_10_0 </a:t>
            </a:r>
          </a:p>
          <a:p>
            <a:pPr lvl="1"/>
            <a:r>
              <a:rPr lang="en-US" sz="2000" dirty="0" smtClean="0"/>
              <a:t>D3D10_FEATURE_LEVEL_10_1</a:t>
            </a:r>
          </a:p>
          <a:p>
            <a:pPr lvl="1"/>
            <a:endParaRPr lang="en-US" sz="2000" dirty="0" smtClean="0"/>
          </a:p>
          <a:p>
            <a:r>
              <a:rPr lang="en-US" sz="2400" dirty="0" smtClean="0"/>
              <a:t>Going from hundreds of CAPS </a:t>
            </a:r>
            <a:br>
              <a:rPr lang="en-US" sz="2400" dirty="0" smtClean="0"/>
            </a:br>
            <a:r>
              <a:rPr lang="en-US" sz="2400" dirty="0" smtClean="0"/>
              <a:t>(ultra fine grained control) to 5 levels (coarse but manageable control)</a:t>
            </a:r>
          </a:p>
          <a:p>
            <a:endParaRPr lang="en-US" sz="2300"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Talk Overview</a:t>
            </a:r>
            <a:endParaRPr lang="en-US" dirty="0"/>
          </a:p>
        </p:txBody>
      </p:sp>
      <p:sp>
        <p:nvSpPr>
          <p:cNvPr id="3" name="Content Placeholder 2"/>
          <p:cNvSpPr>
            <a:spLocks noGrp="1"/>
          </p:cNvSpPr>
          <p:nvPr>
            <p:ph idx="1"/>
          </p:nvPr>
        </p:nvSpPr>
        <p:spPr>
          <a:xfrm>
            <a:off x="382588" y="1414464"/>
            <a:ext cx="8380412" cy="5036763"/>
          </a:xfrm>
        </p:spPr>
        <p:txBody>
          <a:bodyPr/>
          <a:lstStyle/>
          <a:p>
            <a:r>
              <a:rPr lang="en-US" dirty="0" smtClean="0"/>
              <a:t>Goal:  Understand how DirectX is evolving to meet the needs of all Graphics scenarios, not just Gaming</a:t>
            </a:r>
          </a:p>
          <a:p>
            <a:endParaRPr lang="en-US" dirty="0" smtClean="0"/>
          </a:p>
          <a:p>
            <a:r>
              <a:rPr lang="en-US" dirty="0" smtClean="0"/>
              <a:t>New requirements for DirectX APIs</a:t>
            </a:r>
          </a:p>
          <a:p>
            <a:r>
              <a:rPr lang="en-US" dirty="0" smtClean="0"/>
              <a:t>Overview of DirectX APIs</a:t>
            </a:r>
          </a:p>
          <a:p>
            <a:r>
              <a:rPr lang="en-US" dirty="0" smtClean="0"/>
              <a:t>Changes to existing APIs</a:t>
            </a:r>
          </a:p>
          <a:p>
            <a:r>
              <a:rPr lang="en-US" dirty="0" smtClean="0"/>
              <a:t>New APIs:  Direct2D, DirectWrite</a:t>
            </a:r>
          </a:p>
          <a:p>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684213" y="1563986"/>
            <a:ext cx="7775575" cy="4724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2" name="Title 1"/>
          <p:cNvSpPr>
            <a:spLocks noGrp="1"/>
          </p:cNvSpPr>
          <p:nvPr>
            <p:ph type="title"/>
          </p:nvPr>
        </p:nvSpPr>
        <p:spPr>
          <a:xfrm>
            <a:off x="387350" y="152400"/>
            <a:ext cx="8369300" cy="1994392"/>
          </a:xfrm>
        </p:spPr>
        <p:txBody>
          <a:bodyPr/>
          <a:lstStyle/>
          <a:p>
            <a:r>
              <a:rPr lang="en-US" dirty="0" smtClean="0"/>
              <a:t>10Level9 Feature Levels (More Detail)</a:t>
            </a:r>
            <a:br>
              <a:rPr lang="en-US" dirty="0" smtClean="0"/>
            </a:br>
            <a:endParaRPr lang="en-US" dirty="0">
              <a:solidFill>
                <a:schemeClr val="accent3"/>
              </a:solidFill>
            </a:endParaRPr>
          </a:p>
        </p:txBody>
      </p:sp>
      <p:graphicFrame>
        <p:nvGraphicFramePr>
          <p:cNvPr id="7" name="Table 6"/>
          <p:cNvGraphicFramePr>
            <a:graphicFrameLocks noGrp="1"/>
          </p:cNvGraphicFramePr>
          <p:nvPr/>
        </p:nvGraphicFramePr>
        <p:xfrm>
          <a:off x="869135" y="1683944"/>
          <a:ext cx="7432974" cy="4586187"/>
        </p:xfrm>
        <a:graphic>
          <a:graphicData uri="http://schemas.openxmlformats.org/drawingml/2006/table">
            <a:tbl>
              <a:tblPr firstRow="1" bandRow="1">
                <a:tableStyleId>{5C22544A-7EE6-4342-B048-85BDC9FD1C3A}</a:tableStyleId>
              </a:tblPr>
              <a:tblGrid>
                <a:gridCol w="2975049"/>
                <a:gridCol w="1485975"/>
                <a:gridCol w="1485975"/>
                <a:gridCol w="1485975"/>
              </a:tblGrid>
              <a:tr h="424647">
                <a:tc>
                  <a:txBody>
                    <a:bodyPr/>
                    <a:lstStyle/>
                    <a:p>
                      <a:r>
                        <a:rPr lang="en-US" sz="2000" dirty="0" smtClean="0"/>
                        <a:t>Value</a:t>
                      </a:r>
                      <a:endParaRPr lang="en-US" sz="2000" dirty="0"/>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1">
                        <a:lumMod val="95000"/>
                        <a:lumOff val="5000"/>
                        <a:alpha val="50000"/>
                      </a:schemeClr>
                    </a:solidFill>
                  </a:tcPr>
                </a:tc>
                <a:tc>
                  <a:txBody>
                    <a:bodyPr/>
                    <a:lstStyle/>
                    <a:p>
                      <a:pPr algn="ctr"/>
                      <a:r>
                        <a:rPr lang="en-US" sz="2000" smtClean="0"/>
                        <a:t>Level9_1</a:t>
                      </a:r>
                      <a:endParaRPr lang="en-US" sz="2000"/>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1">
                        <a:lumMod val="95000"/>
                        <a:lumOff val="5000"/>
                        <a:alpha val="50000"/>
                      </a:schemeClr>
                    </a:solidFill>
                  </a:tcPr>
                </a:tc>
                <a:tc>
                  <a:txBody>
                    <a:bodyPr/>
                    <a:lstStyle/>
                    <a:p>
                      <a:pPr algn="ctr"/>
                      <a:r>
                        <a:rPr lang="en-US" sz="2000" smtClean="0"/>
                        <a:t>Level9_2</a:t>
                      </a:r>
                      <a:endParaRPr lang="en-US" sz="2000"/>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1">
                        <a:lumMod val="95000"/>
                        <a:lumOff val="5000"/>
                        <a:alpha val="50000"/>
                      </a:schemeClr>
                    </a:solidFill>
                  </a:tcPr>
                </a:tc>
                <a:tc>
                  <a:txBody>
                    <a:bodyPr/>
                    <a:lstStyle/>
                    <a:p>
                      <a:pPr algn="ctr"/>
                      <a:r>
                        <a:rPr lang="en-US" sz="2000" dirty="0" smtClean="0"/>
                        <a:t>Level9_3</a:t>
                      </a:r>
                      <a:endParaRPr lang="en-US" sz="2000" dirty="0"/>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1">
                        <a:lumMod val="95000"/>
                        <a:lumOff val="5000"/>
                        <a:alpha val="50000"/>
                      </a:schemeClr>
                    </a:solidFill>
                  </a:tcPr>
                </a:tc>
              </a:tr>
              <a:tr h="7643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smtClean="0">
                          <a:solidFill>
                            <a:schemeClr val="tx1"/>
                          </a:solidFill>
                        </a:rPr>
                        <a:t>MaxTextureDimension</a:t>
                      </a:r>
                      <a:endParaRPr lang="en-US" sz="2000">
                        <a:solidFill>
                          <a:schemeClr val="tx1"/>
                        </a:solidFill>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1">
                        <a:lumMod val="95000"/>
                        <a:lumOff val="5000"/>
                        <a:alpha val="20000"/>
                      </a:schemeClr>
                    </a:solidFill>
                  </a:tcPr>
                </a:tc>
                <a:tc>
                  <a:txBody>
                    <a:bodyPr/>
                    <a:lstStyle/>
                    <a:p>
                      <a:pPr algn="ctr"/>
                      <a:r>
                        <a:rPr lang="en-US" sz="2000" smtClean="0">
                          <a:solidFill>
                            <a:schemeClr val="tx1"/>
                          </a:solidFill>
                        </a:rPr>
                        <a:t>4096</a:t>
                      </a:r>
                      <a:endParaRPr lang="en-US" sz="2000">
                        <a:solidFill>
                          <a:schemeClr val="tx1"/>
                        </a:solidFill>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ctr"/>
                      <a:r>
                        <a:rPr lang="en-US" sz="2000" smtClean="0">
                          <a:solidFill>
                            <a:schemeClr val="tx1"/>
                          </a:solidFill>
                        </a:rPr>
                        <a:t>4096</a:t>
                      </a:r>
                      <a:endParaRPr lang="en-US" sz="2000">
                        <a:solidFill>
                          <a:schemeClr val="tx1"/>
                        </a:solidFill>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ctr"/>
                      <a:r>
                        <a:rPr lang="en-US" sz="2000" dirty="0" smtClean="0">
                          <a:solidFill>
                            <a:schemeClr val="tx1"/>
                          </a:solidFill>
                        </a:rPr>
                        <a:t>4096</a:t>
                      </a:r>
                      <a:endParaRPr lang="en-US" sz="2000" dirty="0">
                        <a:solidFill>
                          <a:schemeClr val="tx1"/>
                        </a:solidFill>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r>
              <a:tr h="424647">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smtClean="0">
                          <a:solidFill>
                            <a:schemeClr val="tx1"/>
                          </a:solidFill>
                        </a:rPr>
                        <a:t>MaxVolumeExtent</a:t>
                      </a:r>
                      <a:endParaRPr lang="en-US" sz="2000">
                        <a:solidFill>
                          <a:schemeClr val="tx1"/>
                        </a:solidFill>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ctr"/>
                      <a:r>
                        <a:rPr lang="en-US" sz="2000" smtClean="0">
                          <a:solidFill>
                            <a:schemeClr val="tx1"/>
                          </a:solidFill>
                        </a:rPr>
                        <a:t>256</a:t>
                      </a:r>
                      <a:endParaRPr lang="en-US" sz="2000">
                        <a:solidFill>
                          <a:schemeClr val="tx1"/>
                        </a:solidFill>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c>
                  <a:txBody>
                    <a:bodyPr/>
                    <a:lstStyle/>
                    <a:p>
                      <a:pPr algn="ctr"/>
                      <a:r>
                        <a:rPr lang="en-US" sz="2000" dirty="0" smtClean="0">
                          <a:solidFill>
                            <a:schemeClr val="tx1"/>
                          </a:solidFill>
                        </a:rPr>
                        <a:t>512</a:t>
                      </a:r>
                      <a:endParaRPr lang="en-US" sz="2000" dirty="0">
                        <a:solidFill>
                          <a:schemeClr val="tx1"/>
                        </a:solidFill>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c>
                  <a:txBody>
                    <a:bodyPr/>
                    <a:lstStyle/>
                    <a:p>
                      <a:pPr algn="ctr"/>
                      <a:r>
                        <a:rPr lang="en-US" sz="2000" dirty="0" smtClean="0">
                          <a:solidFill>
                            <a:schemeClr val="tx1"/>
                          </a:solidFill>
                        </a:rPr>
                        <a:t>512</a:t>
                      </a:r>
                      <a:endParaRPr lang="en-US" sz="2000" dirty="0">
                        <a:solidFill>
                          <a:schemeClr val="tx1"/>
                        </a:solidFill>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r>
              <a:tr h="424647">
                <a:tc>
                  <a:txBody>
                    <a:bodyPr/>
                    <a:lstStyle/>
                    <a:p>
                      <a:r>
                        <a:rPr kumimoji="0" lang="en-US" sz="2000" b="0" i="0" u="none" strike="noStrike" kern="1200" cap="none" spc="0" normalizeH="0" baseline="0" noProof="0" smtClean="0">
                          <a:ln>
                            <a:noFill/>
                          </a:ln>
                          <a:solidFill>
                            <a:schemeClr val="tx1"/>
                          </a:solidFill>
                          <a:effectLst/>
                          <a:uLnTx/>
                          <a:uFillTx/>
                          <a:latin typeface="+mn-lt"/>
                          <a:ea typeface="+mn-ea"/>
                          <a:cs typeface="+mn-cs"/>
                        </a:rPr>
                        <a:t>MaxTextureRepeat</a:t>
                      </a:r>
                      <a:endParaRPr lang="en-US" sz="2000">
                        <a:solidFill>
                          <a:schemeClr val="tx1"/>
                        </a:solidFill>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1">
                        <a:lumMod val="95000"/>
                        <a:lumOff val="5000"/>
                        <a:alpha val="20000"/>
                      </a:schemeClr>
                    </a:solidFill>
                  </a:tcPr>
                </a:tc>
                <a:tc>
                  <a:txBody>
                    <a:bodyPr/>
                    <a:lstStyle/>
                    <a:p>
                      <a:pPr algn="ctr"/>
                      <a:r>
                        <a:rPr lang="en-US" sz="2000" smtClean="0">
                          <a:solidFill>
                            <a:schemeClr val="tx1"/>
                          </a:solidFill>
                        </a:rPr>
                        <a:t>128</a:t>
                      </a:r>
                      <a:endParaRPr lang="en-US" sz="2000">
                        <a:solidFill>
                          <a:schemeClr val="tx1"/>
                        </a:solidFill>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ctr"/>
                      <a:r>
                        <a:rPr lang="en-US" sz="2000" smtClean="0">
                          <a:solidFill>
                            <a:schemeClr val="tx1"/>
                          </a:solidFill>
                        </a:rPr>
                        <a:t>2048</a:t>
                      </a:r>
                      <a:endParaRPr lang="en-US" sz="2000">
                        <a:solidFill>
                          <a:schemeClr val="tx1"/>
                        </a:solidFill>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ctr"/>
                      <a:r>
                        <a:rPr lang="en-US" sz="2000" smtClean="0">
                          <a:solidFill>
                            <a:schemeClr val="tx1"/>
                          </a:solidFill>
                        </a:rPr>
                        <a:t>8192</a:t>
                      </a:r>
                      <a:endParaRPr lang="en-US" sz="2000">
                        <a:solidFill>
                          <a:schemeClr val="tx1"/>
                        </a:solidFill>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r>
              <a:tr h="424647">
                <a:tc>
                  <a:txBody>
                    <a:bodyPr/>
                    <a:lstStyle/>
                    <a:p>
                      <a:r>
                        <a:rPr kumimoji="0" lang="en-US" sz="2000" b="0" i="0" u="none" strike="noStrike" kern="1200" cap="none" spc="0" normalizeH="0" baseline="0" noProof="0" smtClean="0">
                          <a:ln>
                            <a:noFill/>
                          </a:ln>
                          <a:solidFill>
                            <a:schemeClr val="tx1"/>
                          </a:solidFill>
                          <a:effectLst/>
                          <a:uLnTx/>
                          <a:uFillTx/>
                          <a:latin typeface="+mn-lt"/>
                          <a:ea typeface="+mn-ea"/>
                          <a:cs typeface="+mn-cs"/>
                        </a:rPr>
                        <a:t>MaxAnisotropy</a:t>
                      </a:r>
                      <a:endParaRPr lang="en-US" sz="2000">
                        <a:solidFill>
                          <a:schemeClr val="tx1"/>
                        </a:solidFill>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ctr"/>
                      <a:r>
                        <a:rPr lang="en-US" sz="2000" smtClean="0">
                          <a:solidFill>
                            <a:schemeClr val="tx1"/>
                          </a:solidFill>
                        </a:rPr>
                        <a:t>2</a:t>
                      </a:r>
                      <a:endParaRPr lang="en-US" sz="2000">
                        <a:solidFill>
                          <a:schemeClr val="tx1"/>
                        </a:solidFill>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c>
                  <a:txBody>
                    <a:bodyPr/>
                    <a:lstStyle/>
                    <a:p>
                      <a:pPr algn="ctr"/>
                      <a:r>
                        <a:rPr lang="en-US" sz="2000" smtClean="0">
                          <a:solidFill>
                            <a:schemeClr val="tx1"/>
                          </a:solidFill>
                        </a:rPr>
                        <a:t>16</a:t>
                      </a:r>
                      <a:endParaRPr lang="en-US" sz="2000">
                        <a:solidFill>
                          <a:schemeClr val="tx1"/>
                        </a:solidFill>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c>
                  <a:txBody>
                    <a:bodyPr/>
                    <a:lstStyle/>
                    <a:p>
                      <a:pPr algn="ctr"/>
                      <a:r>
                        <a:rPr lang="en-US" sz="2000" smtClean="0">
                          <a:solidFill>
                            <a:schemeClr val="tx1"/>
                          </a:solidFill>
                        </a:rPr>
                        <a:t>16</a:t>
                      </a:r>
                      <a:endParaRPr lang="en-US" sz="2000">
                        <a:solidFill>
                          <a:schemeClr val="tx1"/>
                        </a:solidFill>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r>
              <a:tr h="424647">
                <a:tc>
                  <a:txBody>
                    <a:bodyPr/>
                    <a:lstStyle/>
                    <a:p>
                      <a:r>
                        <a:rPr kumimoji="0" lang="en-US" sz="2000" b="0" i="0" u="none" strike="noStrike" kern="1200" cap="none" spc="0" normalizeH="0" baseline="0" noProof="0" smtClean="0">
                          <a:ln>
                            <a:noFill/>
                          </a:ln>
                          <a:solidFill>
                            <a:schemeClr val="tx1"/>
                          </a:solidFill>
                          <a:effectLst/>
                          <a:uLnTx/>
                          <a:uFillTx/>
                          <a:latin typeface="+mn-lt"/>
                          <a:ea typeface="+mn-ea"/>
                          <a:cs typeface="+mn-cs"/>
                        </a:rPr>
                        <a:t>MaxPrimitiveCount</a:t>
                      </a:r>
                      <a:endParaRPr lang="en-US" sz="2000">
                        <a:solidFill>
                          <a:schemeClr val="tx1"/>
                        </a:solidFill>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1">
                        <a:lumMod val="95000"/>
                        <a:lumOff val="5000"/>
                        <a:alpha val="20000"/>
                      </a:schemeClr>
                    </a:solidFill>
                  </a:tcPr>
                </a:tc>
                <a:tc>
                  <a:txBody>
                    <a:bodyPr/>
                    <a:lstStyle/>
                    <a:p>
                      <a:pPr algn="ctr"/>
                      <a:r>
                        <a:rPr kumimoji="0" lang="en-US" sz="2000" b="0" i="0" u="none" strike="noStrike" kern="1200" cap="none" spc="0" normalizeH="0" baseline="0" noProof="0" smtClean="0">
                          <a:ln>
                            <a:noFill/>
                          </a:ln>
                          <a:solidFill>
                            <a:schemeClr val="tx1"/>
                          </a:solidFill>
                          <a:effectLst/>
                          <a:uLnTx/>
                          <a:uFillTx/>
                          <a:latin typeface="+mn-lt"/>
                          <a:ea typeface="+mn-ea"/>
                          <a:cs typeface="+mn-cs"/>
                        </a:rPr>
                        <a:t>65535</a:t>
                      </a:r>
                      <a:endParaRPr lang="en-US" sz="2000">
                        <a:solidFill>
                          <a:schemeClr val="tx1"/>
                        </a:solidFill>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ctr"/>
                      <a:r>
                        <a:rPr kumimoji="0" lang="en-US" sz="2000" b="0" i="0" u="none" strike="noStrike" kern="1200" cap="none" spc="0" normalizeH="0" baseline="0" noProof="0" smtClean="0">
                          <a:ln>
                            <a:noFill/>
                          </a:ln>
                          <a:solidFill>
                            <a:schemeClr val="tx1"/>
                          </a:solidFill>
                          <a:effectLst/>
                          <a:uLnTx/>
                          <a:uFillTx/>
                          <a:latin typeface="+mn-lt"/>
                          <a:ea typeface="+mn-ea"/>
                          <a:cs typeface="+mn-cs"/>
                        </a:rPr>
                        <a:t>1048575</a:t>
                      </a:r>
                      <a:endParaRPr lang="en-US" sz="2000">
                        <a:solidFill>
                          <a:schemeClr val="tx1"/>
                        </a:solidFill>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ctr"/>
                      <a:r>
                        <a:rPr kumimoji="0" lang="en-US" sz="2000" b="0" i="0" u="none" strike="noStrike" kern="1200" cap="none" spc="0" normalizeH="0" baseline="0" noProof="0" smtClean="0">
                          <a:ln>
                            <a:noFill/>
                          </a:ln>
                          <a:solidFill>
                            <a:schemeClr val="tx1"/>
                          </a:solidFill>
                          <a:effectLst/>
                          <a:uLnTx/>
                          <a:uFillTx/>
                          <a:latin typeface="+mn-lt"/>
                          <a:ea typeface="+mn-ea"/>
                          <a:cs typeface="+mn-cs"/>
                        </a:rPr>
                        <a:t>1048575</a:t>
                      </a:r>
                      <a:endParaRPr lang="en-US" sz="2000">
                        <a:solidFill>
                          <a:schemeClr val="tx1"/>
                        </a:solidFill>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r>
              <a:tr h="424647">
                <a:tc>
                  <a:txBody>
                    <a:bodyPr/>
                    <a:lstStyle/>
                    <a:p>
                      <a:r>
                        <a:rPr kumimoji="0" lang="en-US" sz="2000" b="0" i="0" u="none" strike="noStrike" kern="1200" cap="none" spc="0" normalizeH="0" baseline="0" noProof="0" smtClean="0">
                          <a:ln>
                            <a:noFill/>
                          </a:ln>
                          <a:solidFill>
                            <a:schemeClr val="tx1"/>
                          </a:solidFill>
                          <a:effectLst/>
                          <a:uLnTx/>
                          <a:uFillTx/>
                          <a:latin typeface="+mn-lt"/>
                          <a:ea typeface="+mn-ea"/>
                          <a:cs typeface="+mn-cs"/>
                        </a:rPr>
                        <a:t>MaxVertexIndex</a:t>
                      </a:r>
                      <a:endParaRPr lang="en-US" sz="2000">
                        <a:solidFill>
                          <a:schemeClr val="tx1"/>
                        </a:solidFill>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ctr"/>
                      <a:r>
                        <a:rPr kumimoji="0" lang="en-US" sz="2000" b="0" i="0" u="none" strike="noStrike" kern="1200" cap="none" spc="0" normalizeH="0" baseline="0" noProof="0" smtClean="0">
                          <a:ln>
                            <a:noFill/>
                          </a:ln>
                          <a:solidFill>
                            <a:schemeClr val="tx1"/>
                          </a:solidFill>
                          <a:effectLst/>
                          <a:uLnTx/>
                          <a:uFillTx/>
                          <a:latin typeface="+mn-lt"/>
                          <a:ea typeface="+mn-ea"/>
                          <a:cs typeface="+mn-cs"/>
                        </a:rPr>
                        <a:t>65534</a:t>
                      </a:r>
                      <a:endParaRPr lang="en-US" sz="2000">
                        <a:solidFill>
                          <a:schemeClr val="tx1"/>
                        </a:solidFill>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c>
                  <a:txBody>
                    <a:bodyPr/>
                    <a:lstStyle/>
                    <a:p>
                      <a:pPr algn="ctr"/>
                      <a:r>
                        <a:rPr kumimoji="0" lang="en-US" sz="2000" b="0" i="0" u="none" strike="noStrike" kern="1200" cap="none" spc="0" normalizeH="0" baseline="0" noProof="0" smtClean="0">
                          <a:ln>
                            <a:noFill/>
                          </a:ln>
                          <a:solidFill>
                            <a:schemeClr val="tx1"/>
                          </a:solidFill>
                          <a:effectLst/>
                          <a:uLnTx/>
                          <a:uFillTx/>
                          <a:latin typeface="+mn-lt"/>
                          <a:ea typeface="+mn-ea"/>
                          <a:cs typeface="+mn-cs"/>
                        </a:rPr>
                        <a:t>1048575</a:t>
                      </a:r>
                      <a:endParaRPr lang="en-US" sz="2000">
                        <a:solidFill>
                          <a:schemeClr val="tx1"/>
                        </a:solidFill>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c>
                  <a:txBody>
                    <a:bodyPr/>
                    <a:lstStyle/>
                    <a:p>
                      <a:pPr algn="ctr"/>
                      <a:r>
                        <a:rPr kumimoji="0" lang="en-US" sz="2000" b="0" i="0" u="none" strike="noStrike" kern="1200" cap="none" spc="0" normalizeH="0" baseline="0" noProof="0" smtClean="0">
                          <a:ln>
                            <a:noFill/>
                          </a:ln>
                          <a:solidFill>
                            <a:schemeClr val="tx1"/>
                          </a:solidFill>
                          <a:effectLst/>
                          <a:uLnTx/>
                          <a:uFillTx/>
                          <a:latin typeface="+mn-lt"/>
                          <a:ea typeface="+mn-ea"/>
                          <a:cs typeface="+mn-cs"/>
                        </a:rPr>
                        <a:t>1048575</a:t>
                      </a:r>
                      <a:endParaRPr lang="en-US" sz="2000">
                        <a:solidFill>
                          <a:schemeClr val="tx1"/>
                        </a:solidFill>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r>
              <a:tr h="424647">
                <a:tc>
                  <a:txBody>
                    <a:bodyPr/>
                    <a:lstStyle/>
                    <a:p>
                      <a:r>
                        <a:rPr kumimoji="0" lang="en-US" sz="2000" b="0" i="0" u="none" strike="noStrike" kern="1200" cap="none" spc="0" normalizeH="0" baseline="0" noProof="0" smtClean="0">
                          <a:ln>
                            <a:noFill/>
                          </a:ln>
                          <a:solidFill>
                            <a:schemeClr val="tx1"/>
                          </a:solidFill>
                          <a:effectLst/>
                          <a:uLnTx/>
                          <a:uFillTx/>
                          <a:latin typeface="+mn-lt"/>
                          <a:ea typeface="+mn-ea"/>
                          <a:cs typeface="+mn-cs"/>
                        </a:rPr>
                        <a:t>NumRenderTargets</a:t>
                      </a:r>
                      <a:endParaRPr lang="en-US" sz="2000">
                        <a:solidFill>
                          <a:schemeClr val="tx1"/>
                        </a:solidFill>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1">
                        <a:lumMod val="95000"/>
                        <a:lumOff val="5000"/>
                        <a:alpha val="20000"/>
                      </a:schemeClr>
                    </a:solidFill>
                  </a:tcPr>
                </a:tc>
                <a:tc>
                  <a:txBody>
                    <a:bodyPr/>
                    <a:lstStyle/>
                    <a:p>
                      <a:pPr algn="ctr"/>
                      <a:r>
                        <a:rPr lang="en-US" sz="2000" smtClean="0">
                          <a:solidFill>
                            <a:schemeClr val="tx1"/>
                          </a:solidFill>
                        </a:rPr>
                        <a:t>1</a:t>
                      </a:r>
                      <a:endParaRPr lang="en-US" sz="2000">
                        <a:solidFill>
                          <a:schemeClr val="tx1"/>
                        </a:solidFill>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ctr"/>
                      <a:r>
                        <a:rPr lang="en-US" sz="2000" smtClean="0">
                          <a:solidFill>
                            <a:schemeClr val="tx1"/>
                          </a:solidFill>
                        </a:rPr>
                        <a:t>4</a:t>
                      </a:r>
                      <a:endParaRPr lang="en-US" sz="2000">
                        <a:solidFill>
                          <a:schemeClr val="tx1"/>
                        </a:solidFill>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ctr"/>
                      <a:r>
                        <a:rPr lang="en-US" sz="2000" smtClean="0">
                          <a:solidFill>
                            <a:schemeClr val="tx1"/>
                          </a:solidFill>
                        </a:rPr>
                        <a:t>4</a:t>
                      </a:r>
                      <a:endParaRPr lang="en-US" sz="2000">
                        <a:solidFill>
                          <a:schemeClr val="tx1"/>
                        </a:solidFill>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r>
              <a:tr h="424647">
                <a:tc>
                  <a:txBody>
                    <a:bodyPr/>
                    <a:lstStyle/>
                    <a:p>
                      <a:r>
                        <a:rPr kumimoji="0" lang="en-US" sz="2000" b="0" i="0" u="none" strike="noStrike" kern="1200" cap="none" spc="0" normalizeH="0" baseline="0" noProof="0" smtClean="0">
                          <a:ln>
                            <a:noFill/>
                          </a:ln>
                          <a:solidFill>
                            <a:schemeClr val="tx1"/>
                          </a:solidFill>
                          <a:effectLst/>
                          <a:uLnTx/>
                          <a:uFillTx/>
                          <a:latin typeface="+mn-lt"/>
                          <a:ea typeface="+mn-ea"/>
                          <a:cs typeface="+mn-cs"/>
                        </a:rPr>
                        <a:t>TwoSidedStencil</a:t>
                      </a:r>
                      <a:endParaRPr lang="en-US" sz="2000">
                        <a:solidFill>
                          <a:schemeClr val="tx1"/>
                        </a:solidFill>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ctr"/>
                      <a:r>
                        <a:rPr kumimoji="0" lang="en-US" sz="2000" b="0" i="0" u="none" strike="noStrike" kern="1200" cap="none" spc="0" normalizeH="0" baseline="0" noProof="0" smtClean="0">
                          <a:ln>
                            <a:noFill/>
                          </a:ln>
                          <a:solidFill>
                            <a:schemeClr val="tx1"/>
                          </a:solidFill>
                          <a:effectLst/>
                          <a:uLnTx/>
                          <a:uFillTx/>
                          <a:latin typeface="+mn-lt"/>
                          <a:ea typeface="+mn-ea"/>
                          <a:cs typeface="+mn-cs"/>
                        </a:rPr>
                        <a:t>TRUE</a:t>
                      </a:r>
                      <a:endParaRPr lang="en-US" sz="2000">
                        <a:solidFill>
                          <a:schemeClr val="tx1"/>
                        </a:solidFill>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c>
                  <a:txBody>
                    <a:bodyPr/>
                    <a:lstStyle/>
                    <a:p>
                      <a:pPr algn="ctr"/>
                      <a:r>
                        <a:rPr kumimoji="0" lang="en-US" sz="2000" b="0" i="0" u="none" strike="noStrike" kern="1200" cap="none" spc="0" normalizeH="0" baseline="0" noProof="0" smtClean="0">
                          <a:ln>
                            <a:noFill/>
                          </a:ln>
                          <a:solidFill>
                            <a:schemeClr val="tx1"/>
                          </a:solidFill>
                          <a:effectLst/>
                          <a:uLnTx/>
                          <a:uFillTx/>
                          <a:latin typeface="+mn-lt"/>
                          <a:ea typeface="+mn-ea"/>
                          <a:cs typeface="+mn-cs"/>
                        </a:rPr>
                        <a:t>TRUE</a:t>
                      </a:r>
                      <a:endParaRPr lang="en-US" sz="2000">
                        <a:solidFill>
                          <a:schemeClr val="tx1"/>
                        </a:solidFill>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c>
                  <a:txBody>
                    <a:bodyPr/>
                    <a:lstStyle/>
                    <a:p>
                      <a:pPr algn="ctr"/>
                      <a:r>
                        <a:rPr kumimoji="0" lang="en-US" sz="2000" b="0" i="0" u="none" strike="noStrike" kern="1200" cap="none" spc="0" normalizeH="0" baseline="0" noProof="0" smtClean="0">
                          <a:ln>
                            <a:noFill/>
                          </a:ln>
                          <a:solidFill>
                            <a:schemeClr val="tx1"/>
                          </a:solidFill>
                          <a:effectLst/>
                          <a:uLnTx/>
                          <a:uFillTx/>
                          <a:latin typeface="+mn-lt"/>
                          <a:ea typeface="+mn-ea"/>
                          <a:cs typeface="+mn-cs"/>
                        </a:rPr>
                        <a:t>TRUE</a:t>
                      </a:r>
                      <a:endParaRPr lang="en-US" sz="2000">
                        <a:solidFill>
                          <a:schemeClr val="tx1"/>
                        </a:solidFill>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r>
              <a:tr h="424647">
                <a:tc>
                  <a:txBody>
                    <a:bodyPr/>
                    <a:lstStyle/>
                    <a:p>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Shader</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Model</a:t>
                      </a:r>
                      <a:endParaRPr lang="en-US" sz="2000" dirty="0">
                        <a:solidFill>
                          <a:schemeClr val="tx1"/>
                        </a:solidFill>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1">
                        <a:lumMod val="95000"/>
                        <a:lumOff val="5000"/>
                        <a:alpha val="20000"/>
                      </a:schemeClr>
                    </a:solidFill>
                  </a:tcPr>
                </a:tc>
                <a:tc>
                  <a:txBody>
                    <a:bodyPr/>
                    <a:lstStyle/>
                    <a:p>
                      <a:pPr algn="ctr"/>
                      <a:r>
                        <a:rPr kumimoji="0" lang="en-US" sz="2000" b="0" i="0" u="none" strike="noStrike" kern="1200" cap="none" spc="0" normalizeH="0" baseline="0" noProof="0" dirty="0" smtClean="0">
                          <a:ln>
                            <a:noFill/>
                          </a:ln>
                          <a:solidFill>
                            <a:schemeClr val="tx1"/>
                          </a:solidFill>
                          <a:effectLst/>
                          <a:uLnTx/>
                          <a:uFillTx/>
                          <a:latin typeface="+mn-lt"/>
                          <a:ea typeface="+mn-ea"/>
                          <a:cs typeface="+mn-cs"/>
                        </a:rPr>
                        <a:t>2.0</a:t>
                      </a:r>
                      <a:endParaRPr lang="en-US" sz="2000" dirty="0">
                        <a:solidFill>
                          <a:schemeClr val="tx1"/>
                        </a:solidFill>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noFill/>
                  </a:tcPr>
                </a:tc>
                <a:tc>
                  <a:txBody>
                    <a:bodyPr/>
                    <a:lstStyle/>
                    <a:p>
                      <a:pPr algn="ctr"/>
                      <a:r>
                        <a:rPr kumimoji="0" lang="en-US" sz="2000" b="0" i="0" u="none" strike="noStrike" kern="1200" cap="none" spc="0" normalizeH="0" baseline="0" noProof="0" dirty="0" smtClean="0">
                          <a:ln>
                            <a:noFill/>
                          </a:ln>
                          <a:solidFill>
                            <a:schemeClr val="tx1"/>
                          </a:solidFill>
                          <a:effectLst/>
                          <a:uLnTx/>
                          <a:uFillTx/>
                          <a:latin typeface="+mn-lt"/>
                          <a:ea typeface="+mn-ea"/>
                          <a:cs typeface="+mn-cs"/>
                        </a:rPr>
                        <a:t>2.0</a:t>
                      </a:r>
                      <a:endParaRPr lang="en-US" sz="2000" dirty="0">
                        <a:solidFill>
                          <a:schemeClr val="tx1"/>
                        </a:solidFill>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noFill/>
                  </a:tcPr>
                </a:tc>
                <a:tc>
                  <a:txBody>
                    <a:bodyPr/>
                    <a:lstStyle/>
                    <a:p>
                      <a:pPr algn="ctr"/>
                      <a:r>
                        <a:rPr kumimoji="0" lang="en-US" sz="2000" b="0" i="0" u="none" strike="noStrike" kern="1200" cap="none" spc="0" normalizeH="0" baseline="0" noProof="0" dirty="0" smtClean="0">
                          <a:ln>
                            <a:noFill/>
                          </a:ln>
                          <a:solidFill>
                            <a:schemeClr val="tx1"/>
                          </a:solidFill>
                          <a:effectLst/>
                          <a:uLnTx/>
                          <a:uFillTx/>
                          <a:latin typeface="+mn-lt"/>
                          <a:ea typeface="+mn-ea"/>
                          <a:cs typeface="+mn-cs"/>
                        </a:rPr>
                        <a:t>3.0</a:t>
                      </a:r>
                      <a:endParaRPr lang="en-US" sz="2000" dirty="0">
                        <a:solidFill>
                          <a:schemeClr val="tx1"/>
                        </a:solidFill>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noFill/>
                  </a:tcPr>
                </a:tc>
              </a:tr>
            </a:tbl>
          </a:graphicData>
        </a:graphic>
      </p:graphicFrame>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Remoting</a:t>
            </a:r>
            <a:r>
              <a:rPr lang="en-US" dirty="0" smtClean="0"/>
              <a:t> On Direct3D 10.1 API</a:t>
            </a:r>
            <a:endParaRPr lang="en-US" dirty="0"/>
          </a:p>
        </p:txBody>
      </p:sp>
      <p:sp>
        <p:nvSpPr>
          <p:cNvPr id="3" name="Content Placeholder 2"/>
          <p:cNvSpPr>
            <a:spLocks noGrp="1"/>
          </p:cNvSpPr>
          <p:nvPr>
            <p:ph idx="1"/>
          </p:nvPr>
        </p:nvSpPr>
        <p:spPr>
          <a:xfrm>
            <a:off x="382588" y="1414464"/>
            <a:ext cx="8380412" cy="2858218"/>
          </a:xfrm>
        </p:spPr>
        <p:txBody>
          <a:bodyPr/>
          <a:lstStyle/>
          <a:p>
            <a:r>
              <a:rPr lang="en-US" smtClean="0"/>
              <a:t>Remote </a:t>
            </a:r>
            <a:r>
              <a:rPr lang="en-US" dirty="0" smtClean="0"/>
              <a:t>Adapter </a:t>
            </a:r>
            <a:br>
              <a:rPr lang="en-US" dirty="0" smtClean="0"/>
            </a:br>
            <a:r>
              <a:rPr lang="en-US" dirty="0" smtClean="0"/>
              <a:t>Application opts into primitive remoting</a:t>
            </a:r>
          </a:p>
          <a:p>
            <a:pPr marL="739775" lvl="1" indent="-352425"/>
            <a:r>
              <a:rPr lang="en-US" dirty="0" smtClean="0"/>
              <a:t>Bitmap remoting otherwise</a:t>
            </a:r>
          </a:p>
          <a:p>
            <a:pPr marL="739775" lvl="1" indent="-352425"/>
            <a:r>
              <a:rPr lang="en-US" dirty="0" smtClean="0"/>
              <a:t>More details in: </a:t>
            </a:r>
            <a:r>
              <a:rPr lang="en-US" b="1" dirty="0" smtClean="0"/>
              <a:t>Presentation Virtualization: Graphics Remoting (RDP) Today and Tomorrow</a:t>
            </a:r>
            <a:endParaRPr lang="en-US" dirty="0" smtClean="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llars.png"/>
          <p:cNvPicPr>
            <a:picLocks noChangeAspect="1"/>
          </p:cNvPicPr>
          <p:nvPr/>
        </p:nvPicPr>
        <p:blipFill>
          <a:blip r:embed="rId3">
            <a:lum bright="-40000" contrast="-72000"/>
          </a:blip>
          <a:stretch>
            <a:fillRect/>
          </a:stretch>
        </p:blipFill>
        <p:spPr>
          <a:xfrm>
            <a:off x="5132302" y="691803"/>
            <a:ext cx="3806215" cy="5622156"/>
          </a:xfrm>
          <a:prstGeom prst="rect">
            <a:avLst/>
          </a:prstGeom>
          <a:effectLst>
            <a:outerShdw sx="1000" sy="1000" algn="ctr" rotWithShape="0">
              <a:srgbClr val="000000"/>
            </a:outerShdw>
          </a:effectLst>
        </p:spPr>
      </p:pic>
      <p:sp>
        <p:nvSpPr>
          <p:cNvPr id="2" name="Title 1"/>
          <p:cNvSpPr>
            <a:spLocks noGrp="1"/>
          </p:cNvSpPr>
          <p:nvPr>
            <p:ph type="title"/>
          </p:nvPr>
        </p:nvSpPr>
        <p:spPr/>
        <p:txBody>
          <a:bodyPr/>
          <a:lstStyle/>
          <a:p>
            <a:r>
              <a:rPr lang="en-US" dirty="0" smtClean="0"/>
              <a:t>Direct3D </a:t>
            </a:r>
            <a:r>
              <a:rPr smtClean="0"/>
              <a:t>10.1 is the Foundation</a:t>
            </a:r>
            <a:endParaRPr lang="en-US" dirty="0"/>
          </a:p>
        </p:txBody>
      </p:sp>
      <p:sp>
        <p:nvSpPr>
          <p:cNvPr id="3" name="Content Placeholder 2"/>
          <p:cNvSpPr>
            <a:spLocks noGrp="1"/>
          </p:cNvSpPr>
          <p:nvPr>
            <p:ph type="body" idx="1"/>
          </p:nvPr>
        </p:nvSpPr>
        <p:spPr>
          <a:xfrm>
            <a:off x="382588" y="1414464"/>
            <a:ext cx="8380412" cy="5446106"/>
          </a:xfrm>
        </p:spPr>
        <p:txBody>
          <a:bodyPr/>
          <a:lstStyle/>
          <a:p>
            <a:r>
              <a:rPr lang="en-US" sz="2800" dirty="0" smtClean="0"/>
              <a:t>DWM in Windows 7 is built on it</a:t>
            </a:r>
          </a:p>
          <a:p>
            <a:r>
              <a:rPr lang="en-US" sz="2800" dirty="0" smtClean="0"/>
              <a:t>Supports GDI compatible color channel ordering </a:t>
            </a:r>
          </a:p>
          <a:p>
            <a:r>
              <a:rPr lang="en-US" sz="2800" dirty="0" smtClean="0"/>
              <a:t>Always available:</a:t>
            </a:r>
          </a:p>
          <a:p>
            <a:pPr lvl="1"/>
            <a:r>
              <a:rPr lang="en-US" sz="2400" dirty="0" smtClean="0"/>
              <a:t>D3D10L9 for DX9 HW</a:t>
            </a:r>
          </a:p>
          <a:p>
            <a:pPr lvl="1"/>
            <a:r>
              <a:rPr lang="en-US" sz="2400" dirty="0" smtClean="0"/>
              <a:t>Full SW emulation when there is no HW</a:t>
            </a:r>
          </a:p>
          <a:p>
            <a:pPr lvl="1"/>
            <a:r>
              <a:rPr lang="en-US" sz="2400" dirty="0" smtClean="0"/>
              <a:t>Fully </a:t>
            </a:r>
            <a:r>
              <a:rPr lang="en-US" sz="2400" dirty="0" err="1" smtClean="0"/>
              <a:t>remoted</a:t>
            </a:r>
            <a:r>
              <a:rPr lang="en-US" sz="2400" dirty="0" smtClean="0"/>
              <a:t> via primitives and bitmaps</a:t>
            </a:r>
          </a:p>
          <a:p>
            <a:pPr>
              <a:buNone/>
            </a:pPr>
            <a:endParaRPr lang="en-US" sz="2800" dirty="0" smtClean="0"/>
          </a:p>
          <a:p>
            <a:r>
              <a:rPr lang="en-US" sz="2800" dirty="0" smtClean="0"/>
              <a:t>Direct3D 10 HW is a Premium Logo requirement in Vista</a:t>
            </a:r>
          </a:p>
          <a:p>
            <a:endParaRPr lang="en-US" sz="2800" dirty="0" smtClean="0"/>
          </a:p>
          <a:p>
            <a:endParaRPr lang="en-US" sz="2800" dirty="0" smtClean="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385910" y="1961297"/>
            <a:ext cx="7142634" cy="747897"/>
          </a:xfrm>
        </p:spPr>
        <p:txBody>
          <a:bodyPr/>
          <a:lstStyle/>
          <a:p>
            <a:r>
              <a:rPr lang="en-US" dirty="0" smtClean="0"/>
              <a:t>Introducing Direct3D 11</a:t>
            </a:r>
          </a:p>
        </p:txBody>
      </p:sp>
      <p:sp>
        <p:nvSpPr>
          <p:cNvPr id="8" name="Footer Placeholder 3"/>
          <p:cNvSpPr txBox="1">
            <a:spLocks/>
          </p:cNvSpPr>
          <p:nvPr/>
        </p:nvSpPr>
        <p:spPr>
          <a:xfrm>
            <a:off x="7734759" y="6047240"/>
            <a:ext cx="1300389"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smtClean="0">
                <a:ln>
                  <a:noFill/>
                </a:ln>
                <a:solidFill>
                  <a:schemeClr val="tx1"/>
                </a:solidFill>
                <a:effectLst/>
                <a:uLnTx/>
                <a:uFillTx/>
                <a:latin typeface="+mn-lt"/>
                <a:ea typeface="+mn-ea"/>
                <a:cs typeface="+mn-cs"/>
              </a:rPr>
              <a:t>Microsoft Confidential</a:t>
            </a:r>
            <a:endParaRPr kumimoji="0" lang="en-US" sz="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ez.png"/>
          <p:cNvPicPr>
            <a:picLocks noChangeAspect="1"/>
          </p:cNvPicPr>
          <p:nvPr/>
        </p:nvPicPr>
        <p:blipFill>
          <a:blip r:embed="rId3">
            <a:lum bright="-31000" contrast="-61000"/>
          </a:blip>
          <a:stretch>
            <a:fillRect/>
          </a:stretch>
        </p:blipFill>
        <p:spPr>
          <a:xfrm>
            <a:off x="4880225" y="1167696"/>
            <a:ext cx="4006315" cy="3256470"/>
          </a:xfrm>
          <a:prstGeom prst="rect">
            <a:avLst/>
          </a:prstGeom>
        </p:spPr>
      </p:pic>
      <p:sp>
        <p:nvSpPr>
          <p:cNvPr id="2" name="Title 1"/>
          <p:cNvSpPr>
            <a:spLocks noGrp="1"/>
          </p:cNvSpPr>
          <p:nvPr>
            <p:ph type="title"/>
          </p:nvPr>
        </p:nvSpPr>
        <p:spPr/>
        <p:txBody>
          <a:bodyPr/>
          <a:lstStyle/>
          <a:p>
            <a:r>
              <a:rPr lang="en-US" dirty="0" smtClean="0"/>
              <a:t>Direct3D 11: Increasing GPU Utility</a:t>
            </a:r>
            <a:endParaRPr lang="en-US" dirty="0"/>
          </a:p>
        </p:txBody>
      </p:sp>
      <p:sp>
        <p:nvSpPr>
          <p:cNvPr id="3" name="Content Placeholder 2"/>
          <p:cNvSpPr>
            <a:spLocks noGrp="1"/>
          </p:cNvSpPr>
          <p:nvPr>
            <p:ph type="body" idx="1"/>
          </p:nvPr>
        </p:nvSpPr>
        <p:spPr>
          <a:xfrm>
            <a:off x="391641" y="1523105"/>
            <a:ext cx="8380412" cy="23698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r>
              <a:rPr lang="en-US" sz="2000" dirty="0" smtClean="0"/>
              <a:t>Strict superset of Direct3D10</a:t>
            </a:r>
          </a:p>
          <a:p>
            <a:r>
              <a:rPr lang="en-US" sz="2000" dirty="0" smtClean="0"/>
              <a:t>Runs on Direct3D 9, 10 and 11 HW</a:t>
            </a:r>
          </a:p>
          <a:p>
            <a:r>
              <a:rPr lang="en-US" sz="2000" dirty="0" smtClean="0"/>
              <a:t>New Graphics features</a:t>
            </a:r>
          </a:p>
          <a:p>
            <a:pPr lvl="1"/>
            <a:r>
              <a:rPr lang="en-US" sz="2000" dirty="0" smtClean="0">
                <a:ea typeface="+mn-ea"/>
                <a:cs typeface="+mn-cs"/>
              </a:rPr>
              <a:t>Improved multi-threading support</a:t>
            </a:r>
          </a:p>
          <a:p>
            <a:pPr lvl="1"/>
            <a:r>
              <a:rPr lang="en-US" sz="2000" dirty="0" smtClean="0">
                <a:ea typeface="+mn-ea"/>
                <a:cs typeface="+mn-cs"/>
              </a:rPr>
              <a:t>(Need new HW) Tessellation</a:t>
            </a:r>
          </a:p>
          <a:p>
            <a:pPr lvl="1"/>
            <a:r>
              <a:rPr lang="en-US" sz="2000" dirty="0" smtClean="0">
                <a:ea typeface="+mn-ea"/>
                <a:cs typeface="+mn-cs"/>
              </a:rPr>
              <a:t>(Need new HW) Subroutine support in shaders</a:t>
            </a:r>
          </a:p>
          <a:p>
            <a:endParaRPr lang="en-US" sz="2000" dirty="0" smtClean="0"/>
          </a:p>
          <a:p>
            <a:r>
              <a:rPr lang="en-US" sz="2000" b="1" dirty="0" smtClean="0"/>
              <a:t>Compute </a:t>
            </a:r>
            <a:r>
              <a:rPr lang="en-US" sz="2000" b="1" dirty="0" err="1" smtClean="0"/>
              <a:t>Shader</a:t>
            </a:r>
            <a:r>
              <a:rPr lang="en-US" sz="2000" b="1" dirty="0" smtClean="0"/>
              <a:t> Enables non-Graphics usages (GPGPU)</a:t>
            </a:r>
          </a:p>
          <a:p>
            <a:pPr lvl="1"/>
            <a:r>
              <a:rPr lang="en-US" sz="2000" b="1" dirty="0" smtClean="0">
                <a:ea typeface="+mn-ea"/>
                <a:cs typeface="+mn-cs"/>
              </a:rPr>
              <a:t>Integrated with graphics for imaging usage</a:t>
            </a:r>
          </a:p>
          <a:p>
            <a:pPr lvl="1"/>
            <a:r>
              <a:rPr lang="en-US" sz="2000" b="1" dirty="0" smtClean="0"/>
              <a:t>Program with familiar HLSL and D3D resource model</a:t>
            </a:r>
            <a:endParaRPr lang="en-US" sz="2000" b="1" dirty="0" smtClean="0">
              <a:ea typeface="+mn-ea"/>
              <a:cs typeface="+mn-cs"/>
            </a:endParaRPr>
          </a:p>
          <a:p>
            <a:endParaRPr lang="en-US" sz="1800" dirty="0" smtClean="0">
              <a:solidFill>
                <a:srgbClr val="FFFF00"/>
              </a:solidFill>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DX11 Details</a:t>
            </a:r>
            <a:endParaRPr lang="en-US" dirty="0"/>
          </a:p>
        </p:txBody>
      </p:sp>
      <p:sp>
        <p:nvSpPr>
          <p:cNvPr id="3" name="Content Placeholder 2"/>
          <p:cNvSpPr>
            <a:spLocks noGrp="1"/>
          </p:cNvSpPr>
          <p:nvPr>
            <p:ph idx="1"/>
          </p:nvPr>
        </p:nvSpPr>
        <p:spPr>
          <a:xfrm>
            <a:off x="382588" y="1414464"/>
            <a:ext cx="8380412" cy="2593018"/>
          </a:xfrm>
        </p:spPr>
        <p:txBody>
          <a:bodyPr/>
          <a:lstStyle/>
          <a:p>
            <a:r>
              <a:rPr lang="en-US" dirty="0" smtClean="0"/>
              <a:t>GRA-T516: DirectX 11 New Hardware and APIs</a:t>
            </a:r>
          </a:p>
          <a:p>
            <a:endParaRPr lang="en-US" dirty="0" smtClean="0"/>
          </a:p>
          <a:p>
            <a:r>
              <a:rPr lang="en-US" dirty="0" smtClean="0"/>
              <a:t>GRA-T517: Direct3D 11 New GPU Compute Shader</a:t>
            </a:r>
            <a:endParaRPr lang="en-US"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en-US" smtClean="0"/>
              <a:t>Introducing Direct2D</a:t>
            </a:r>
            <a:endParaRPr lang="en-US" dirty="0" smtClean="0"/>
          </a:p>
        </p:txBody>
      </p:sp>
      <p:sp>
        <p:nvSpPr>
          <p:cNvPr id="4" name="Footer Placeholder 3"/>
          <p:cNvSpPr>
            <a:spLocks noGrp="1"/>
          </p:cNvSpPr>
          <p:nvPr>
            <p:ph type="ftr" sz="quarter" idx="4294967295"/>
          </p:nvPr>
        </p:nvSpPr>
        <p:spPr>
          <a:xfrm>
            <a:off x="7734759" y="6047240"/>
            <a:ext cx="1300389" cy="365125"/>
          </a:xfrm>
          <a:prstGeom prst="rect">
            <a:avLst/>
          </a:prstGeom>
        </p:spPr>
        <p:txBody>
          <a:bodyPr/>
          <a:lstStyle/>
          <a:p>
            <a:r>
              <a:rPr lang="en-US" sz="700" dirty="0" smtClean="0"/>
              <a:t>Microsoft Confidential</a:t>
            </a:r>
            <a:endParaRPr lang="en-US" sz="700"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Features:  Direct2D</a:t>
            </a:r>
            <a:endParaRPr lang="en-US" dirty="0"/>
          </a:p>
        </p:txBody>
      </p:sp>
      <p:sp>
        <p:nvSpPr>
          <p:cNvPr id="3" name="Content Placeholder 2"/>
          <p:cNvSpPr>
            <a:spLocks noGrp="1"/>
          </p:cNvSpPr>
          <p:nvPr>
            <p:ph type="body" idx="1"/>
          </p:nvPr>
        </p:nvSpPr>
        <p:spPr/>
        <p:txBody>
          <a:bodyPr/>
          <a:lstStyle/>
          <a:p>
            <a:pPr>
              <a:defRPr/>
            </a:pPr>
            <a:r>
              <a:rPr lang="en-US" sz="2800" dirty="0" smtClean="0"/>
              <a:t>Rendering focused</a:t>
            </a:r>
          </a:p>
          <a:p>
            <a:pPr lvl="1">
              <a:defRPr/>
            </a:pPr>
            <a:r>
              <a:rPr lang="en-US" sz="2400" dirty="0" smtClean="0"/>
              <a:t>2D vector graphics, bitmaps, and text</a:t>
            </a:r>
          </a:p>
          <a:p>
            <a:pPr lvl="1">
              <a:defRPr/>
            </a:pPr>
            <a:r>
              <a:rPr lang="en-US" sz="2400" dirty="0" smtClean="0"/>
              <a:t>Hardware or Software</a:t>
            </a:r>
          </a:p>
          <a:p>
            <a:pPr lvl="1">
              <a:defRPr/>
            </a:pPr>
            <a:endParaRPr lang="en-US" sz="2400" dirty="0" smtClean="0"/>
          </a:p>
          <a:p>
            <a:pPr>
              <a:defRPr/>
            </a:pPr>
            <a:r>
              <a:rPr lang="en-US" sz="2800" dirty="0" smtClean="0"/>
              <a:t>Other Services</a:t>
            </a:r>
          </a:p>
          <a:p>
            <a:pPr lvl="1">
              <a:defRPr/>
            </a:pPr>
            <a:r>
              <a:rPr lang="en-US" sz="2400" dirty="0" smtClean="0"/>
              <a:t>Display/Device handling </a:t>
            </a:r>
            <a:r>
              <a:rPr lang="en-US" sz="2400" dirty="0" smtClean="0">
                <a:sym typeface="Wingdings" pitchFamily="2" charset="2"/>
              </a:rPr>
              <a:t></a:t>
            </a:r>
            <a:r>
              <a:rPr lang="en-US" sz="2400" dirty="0" smtClean="0"/>
              <a:t> DXGI</a:t>
            </a:r>
          </a:p>
          <a:p>
            <a:pPr lvl="1">
              <a:defRPr/>
            </a:pPr>
            <a:r>
              <a:rPr lang="en-US" sz="2400" dirty="0" smtClean="0"/>
              <a:t>Printing </a:t>
            </a:r>
            <a:r>
              <a:rPr lang="en-US" sz="2400" dirty="0" smtClean="0">
                <a:sym typeface="Wingdings" pitchFamily="2" charset="2"/>
              </a:rPr>
              <a:t></a:t>
            </a:r>
            <a:r>
              <a:rPr lang="en-US" sz="2400" dirty="0" smtClean="0"/>
              <a:t> XPS</a:t>
            </a:r>
          </a:p>
          <a:p>
            <a:pPr lvl="1">
              <a:defRPr/>
            </a:pPr>
            <a:r>
              <a:rPr lang="en-US" sz="2400" dirty="0" smtClean="0"/>
              <a:t>Image Encoding/Decoding </a:t>
            </a:r>
            <a:r>
              <a:rPr lang="en-US" sz="2400" dirty="0" smtClean="0">
                <a:sym typeface="Wingdings" pitchFamily="2" charset="2"/>
              </a:rPr>
              <a:t></a:t>
            </a:r>
            <a:r>
              <a:rPr lang="en-US" sz="2400" dirty="0" smtClean="0"/>
              <a:t> WIC</a:t>
            </a:r>
          </a:p>
          <a:p>
            <a:pPr lvl="1">
              <a:defRPr/>
            </a:pPr>
            <a:r>
              <a:rPr lang="en-US" sz="2400" dirty="0" smtClean="0"/>
              <a:t>Text Formatting </a:t>
            </a:r>
            <a:r>
              <a:rPr lang="en-US" sz="2400" dirty="0" smtClean="0">
                <a:sym typeface="Wingdings" pitchFamily="2" charset="2"/>
              </a:rPr>
              <a:t></a:t>
            </a:r>
            <a:r>
              <a:rPr lang="en-US" sz="2400" dirty="0" smtClean="0"/>
              <a:t> DirectWrite</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Features:  Direct2D</a:t>
            </a:r>
            <a:endParaRPr lang="en-US" dirty="0"/>
          </a:p>
        </p:txBody>
      </p:sp>
      <p:sp>
        <p:nvSpPr>
          <p:cNvPr id="3" name="Content Placeholder 2"/>
          <p:cNvSpPr>
            <a:spLocks noGrp="1"/>
          </p:cNvSpPr>
          <p:nvPr>
            <p:ph type="body" idx="1"/>
          </p:nvPr>
        </p:nvSpPr>
        <p:spPr>
          <a:xfrm>
            <a:off x="382588" y="1269609"/>
            <a:ext cx="8380412" cy="5178341"/>
          </a:xfrm>
        </p:spPr>
        <p:txBody>
          <a:bodyPr/>
          <a:lstStyle/>
          <a:p>
            <a:pPr>
              <a:defRPr/>
            </a:pPr>
            <a:r>
              <a:rPr lang="en-US" sz="2400" dirty="0" smtClean="0"/>
              <a:t>Interoperability</a:t>
            </a:r>
          </a:p>
          <a:p>
            <a:pPr lvl="1">
              <a:defRPr/>
            </a:pPr>
            <a:r>
              <a:rPr lang="en-US" sz="2000" dirty="0" smtClean="0"/>
              <a:t>GDI</a:t>
            </a:r>
          </a:p>
          <a:p>
            <a:pPr lvl="1">
              <a:defRPr/>
            </a:pPr>
            <a:r>
              <a:rPr lang="en-US" sz="2000" dirty="0" smtClean="0"/>
              <a:t>Direct3D</a:t>
            </a:r>
          </a:p>
          <a:p>
            <a:pPr lvl="1">
              <a:defRPr/>
            </a:pPr>
            <a:endParaRPr lang="en-US" sz="2000" dirty="0" smtClean="0"/>
          </a:p>
          <a:p>
            <a:pPr>
              <a:defRPr/>
            </a:pPr>
            <a:r>
              <a:rPr lang="en-US" sz="2400" dirty="0" smtClean="0"/>
              <a:t>Performance</a:t>
            </a:r>
          </a:p>
          <a:p>
            <a:pPr lvl="1">
              <a:defRPr/>
            </a:pPr>
            <a:r>
              <a:rPr lang="en-US" sz="2000" dirty="0" smtClean="0"/>
              <a:t>Built on Direct3D 10.1</a:t>
            </a:r>
          </a:p>
          <a:p>
            <a:pPr lvl="1">
              <a:defRPr/>
            </a:pPr>
            <a:r>
              <a:rPr lang="en-US" sz="2000" dirty="0" smtClean="0"/>
              <a:t>Lower CPU usage than GDI/GDI+</a:t>
            </a:r>
          </a:p>
          <a:p>
            <a:pPr lvl="1">
              <a:defRPr/>
            </a:pPr>
            <a:endParaRPr lang="en-US" sz="2800" dirty="0" smtClean="0"/>
          </a:p>
          <a:p>
            <a:pPr>
              <a:defRPr/>
            </a:pPr>
            <a:r>
              <a:rPr lang="en-US" sz="2400" dirty="0" smtClean="0"/>
              <a:t>Visual Quality</a:t>
            </a:r>
          </a:p>
          <a:p>
            <a:pPr lvl="1">
              <a:defRPr/>
            </a:pPr>
            <a:r>
              <a:rPr lang="en-US" sz="2000" dirty="0" smtClean="0"/>
              <a:t>Alpha Blending</a:t>
            </a:r>
          </a:p>
          <a:p>
            <a:pPr lvl="1">
              <a:defRPr/>
            </a:pPr>
            <a:r>
              <a:rPr lang="en-US" sz="2000" dirty="0" smtClean="0"/>
              <a:t>Per-primitive anti-aliasing</a:t>
            </a:r>
          </a:p>
          <a:p>
            <a:pPr lvl="1">
              <a:defRPr/>
            </a:pPr>
            <a:r>
              <a:rPr lang="en-US" sz="2000" dirty="0" smtClean="0"/>
              <a:t>MSAA via Direct3D interoperability</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Direct2D</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volution.png"/>
          <p:cNvPicPr>
            <a:picLocks noChangeAspect="1"/>
          </p:cNvPicPr>
          <p:nvPr/>
        </p:nvPicPr>
        <p:blipFill>
          <a:blip r:embed="rId3">
            <a:duotone>
              <a:prstClr val="black"/>
              <a:schemeClr val="accent3">
                <a:tint val="45000"/>
                <a:satMod val="400000"/>
              </a:schemeClr>
            </a:duotone>
            <a:lum bright="-48000" contrast="-24000"/>
          </a:blip>
          <a:stretch>
            <a:fillRect/>
          </a:stretch>
        </p:blipFill>
        <p:spPr>
          <a:xfrm>
            <a:off x="4313946" y="4622178"/>
            <a:ext cx="4583564" cy="1909818"/>
          </a:xfrm>
          <a:prstGeom prst="rect">
            <a:avLst/>
          </a:prstGeom>
        </p:spPr>
      </p:pic>
      <p:sp>
        <p:nvSpPr>
          <p:cNvPr id="3" name="Content Placeholder 2"/>
          <p:cNvSpPr>
            <a:spLocks noGrp="1"/>
          </p:cNvSpPr>
          <p:nvPr>
            <p:ph type="body" sz="quarter" idx="10"/>
          </p:nvPr>
        </p:nvSpPr>
        <p:spPr>
          <a:xfrm>
            <a:off x="292723" y="950377"/>
            <a:ext cx="7672003" cy="5223546"/>
          </a:xfrm>
        </p:spPr>
        <p:txBody>
          <a:bodyPr/>
          <a:lstStyle/>
          <a:p>
            <a:r>
              <a:rPr lang="en-US" sz="2400" dirty="0" smtClean="0"/>
              <a:t>Originally designed for Games and to abstract HW</a:t>
            </a:r>
          </a:p>
          <a:p>
            <a:endParaRPr lang="en-US" sz="2400" dirty="0" smtClean="0"/>
          </a:p>
          <a:p>
            <a:r>
              <a:rPr lang="en-US" sz="2400" dirty="0" smtClean="0"/>
              <a:t>DX9 introduced Floating point shaders</a:t>
            </a:r>
          </a:p>
          <a:p>
            <a:pPr lvl="1"/>
            <a:r>
              <a:rPr lang="en-US" sz="2000" dirty="0" smtClean="0"/>
              <a:t>HLSL to program shaders</a:t>
            </a:r>
          </a:p>
          <a:p>
            <a:pPr lvl="1"/>
            <a:r>
              <a:rPr lang="en-US" sz="2000" dirty="0" smtClean="0"/>
              <a:t>Windows Vista adopted it for many features:</a:t>
            </a:r>
          </a:p>
          <a:p>
            <a:pPr lvl="2"/>
            <a:r>
              <a:rPr lang="en-US" sz="1800" dirty="0" smtClean="0"/>
              <a:t>UI: Aero and MCE</a:t>
            </a:r>
          </a:p>
          <a:p>
            <a:pPr lvl="2"/>
            <a:r>
              <a:rPr lang="en-US" sz="1800" dirty="0" smtClean="0"/>
              <a:t>Image Processing: Windows Photo Gallery</a:t>
            </a:r>
          </a:p>
          <a:p>
            <a:endParaRPr lang="en-US" sz="2400" dirty="0" smtClean="0"/>
          </a:p>
          <a:p>
            <a:r>
              <a:rPr lang="en-US" sz="2400" dirty="0" smtClean="0"/>
              <a:t>DX10 was designed for more than games</a:t>
            </a:r>
          </a:p>
          <a:p>
            <a:pPr lvl="1"/>
            <a:r>
              <a:rPr lang="en-US" sz="2000" dirty="0" smtClean="0"/>
              <a:t>Clean API to minimize API overhead</a:t>
            </a:r>
          </a:p>
          <a:p>
            <a:pPr lvl="1"/>
            <a:r>
              <a:rPr lang="en-US" sz="2000" dirty="0" smtClean="0"/>
              <a:t>Consistent implementation across HW – No Caps</a:t>
            </a:r>
          </a:p>
          <a:p>
            <a:pPr lvl="1"/>
            <a:r>
              <a:rPr lang="en-US" sz="2000" dirty="0" err="1" smtClean="0"/>
              <a:t>Refactored</a:t>
            </a:r>
            <a:r>
              <a:rPr lang="en-US" sz="2000" dirty="0" smtClean="0"/>
              <a:t> Infrastructure API: DXGI</a:t>
            </a:r>
          </a:p>
          <a:p>
            <a:pPr lvl="1">
              <a:buNone/>
            </a:pPr>
            <a:endParaRPr lang="en-US" sz="2000" dirty="0" smtClean="0"/>
          </a:p>
        </p:txBody>
      </p:sp>
      <p:sp>
        <p:nvSpPr>
          <p:cNvPr id="2" name="Title 1"/>
          <p:cNvSpPr>
            <a:spLocks noGrp="1"/>
          </p:cNvSpPr>
          <p:nvPr>
            <p:ph type="title"/>
          </p:nvPr>
        </p:nvSpPr>
        <p:spPr/>
        <p:txBody>
          <a:bodyPr/>
          <a:lstStyle/>
          <a:p>
            <a:r>
              <a:rPr smtClean="0"/>
              <a:t>DirectX Evolution</a:t>
            </a:r>
            <a:endParaRPr 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2133600"/>
            <a:ext cx="7440435" cy="2185214"/>
          </a:xfrm>
          <a:prstGeom prst="rect">
            <a:avLst/>
          </a:prstGeom>
          <a:noFill/>
        </p:spPr>
        <p:txBody>
          <a:bodyPr wrap="none" rtlCol="0" anchor="ctr">
            <a:spAutoFit/>
          </a:bodyPr>
          <a:lstStyle/>
          <a:p>
            <a:r>
              <a:rPr lang="en-US" sz="4000" dirty="0" smtClean="0">
                <a:solidFill>
                  <a:srgbClr val="FFC000"/>
                </a:solidFill>
                <a:effectLst>
                  <a:glow rad="63500">
                    <a:schemeClr val="accent5">
                      <a:satMod val="175000"/>
                      <a:alpha val="40000"/>
                    </a:schemeClr>
                  </a:glow>
                </a:effectLst>
                <a:latin typeface="+mj-lt"/>
              </a:rPr>
              <a:t>Introducing</a:t>
            </a:r>
            <a:endParaRPr lang="en-US" sz="9600" dirty="0" smtClean="0">
              <a:solidFill>
                <a:srgbClr val="FFC000"/>
              </a:solidFill>
              <a:effectLst>
                <a:glow rad="63500">
                  <a:schemeClr val="accent5">
                    <a:satMod val="175000"/>
                    <a:alpha val="40000"/>
                  </a:schemeClr>
                </a:glow>
              </a:effectLst>
              <a:latin typeface="+mj-lt"/>
            </a:endParaRPr>
          </a:p>
          <a:p>
            <a:r>
              <a:rPr lang="en-US" sz="9600" dirty="0" smtClean="0">
                <a:solidFill>
                  <a:srgbClr val="FFFF00"/>
                </a:solidFill>
                <a:effectLst>
                  <a:glow rad="63500">
                    <a:schemeClr val="accent5">
                      <a:satMod val="175000"/>
                      <a:alpha val="40000"/>
                    </a:schemeClr>
                  </a:glow>
                </a:effectLst>
                <a:latin typeface="+mj-lt"/>
              </a:rPr>
              <a:t>	</a:t>
            </a:r>
            <a:r>
              <a:rPr lang="en-US" sz="9600" dirty="0" err="1" smtClean="0">
                <a:solidFill>
                  <a:srgbClr val="FFFF00"/>
                </a:solidFill>
                <a:effectLst>
                  <a:glow rad="63500">
                    <a:schemeClr val="accent5">
                      <a:satMod val="175000"/>
                      <a:alpha val="40000"/>
                    </a:schemeClr>
                  </a:glow>
                </a:effectLst>
                <a:latin typeface="+mj-lt"/>
              </a:rPr>
              <a:t>DirectWrite</a:t>
            </a:r>
            <a:endParaRPr lang="en-US" sz="9600" dirty="0">
              <a:solidFill>
                <a:srgbClr val="FFFF00"/>
              </a:solidFill>
              <a:effectLst>
                <a:glow rad="63500">
                  <a:schemeClr val="accent5">
                    <a:satMod val="175000"/>
                    <a:alpha val="40000"/>
                  </a:schemeClr>
                </a:glow>
              </a:effectLst>
              <a:latin typeface="+mj-lt"/>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Features:  DirectWrite</a:t>
            </a:r>
            <a:endParaRPr lang="en-US" dirty="0"/>
          </a:p>
        </p:txBody>
      </p:sp>
      <p:sp>
        <p:nvSpPr>
          <p:cNvPr id="3" name="Content Placeholder 2"/>
          <p:cNvSpPr>
            <a:spLocks noGrp="1"/>
          </p:cNvSpPr>
          <p:nvPr>
            <p:ph type="body" idx="1"/>
          </p:nvPr>
        </p:nvSpPr>
        <p:spPr/>
        <p:txBody>
          <a:bodyPr/>
          <a:lstStyle/>
          <a:p>
            <a:r>
              <a:rPr lang="en-US" dirty="0" smtClean="0"/>
              <a:t>Modern Typography</a:t>
            </a:r>
          </a:p>
          <a:p>
            <a:r>
              <a:rPr lang="en-US" dirty="0" smtClean="0"/>
              <a:t>Enables world-wide applications</a:t>
            </a:r>
          </a:p>
          <a:p>
            <a:r>
              <a:rPr lang="en-US" dirty="0" smtClean="0"/>
              <a:t>ClearType</a:t>
            </a:r>
          </a:p>
          <a:p>
            <a:r>
              <a:rPr lang="en-US" dirty="0" smtClean="0"/>
              <a:t>Works with any rendering technology</a:t>
            </a:r>
          </a:p>
          <a:p>
            <a:r>
              <a:rPr lang="en-US" dirty="0" smtClean="0"/>
              <a:t>Hardware accelerated with Direct2D</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163" name="Rectangle 539"/>
          <p:cNvSpPr>
            <a:spLocks noGrp="1" noChangeArrowheads="1"/>
          </p:cNvSpPr>
          <p:nvPr>
            <p:ph type="title"/>
          </p:nvPr>
        </p:nvSpPr>
        <p:spPr>
          <a:xfrm>
            <a:off x="382588" y="228600"/>
            <a:ext cx="8380412" cy="609398"/>
          </a:xfrm>
        </p:spPr>
        <p:txBody>
          <a:bodyPr/>
          <a:lstStyle/>
          <a:p>
            <a:pPr eaLnBrk="1" hangingPunct="1">
              <a:defRPr/>
            </a:pPr>
            <a:r>
              <a:rPr lang="en-US" sz="4400" dirty="0" smtClean="0"/>
              <a:t>DirectWrite </a:t>
            </a:r>
            <a:r>
              <a:rPr lang="en-US" sz="4400" dirty="0" err="1" smtClean="0"/>
              <a:t>OpenType</a:t>
            </a:r>
            <a:r>
              <a:rPr lang="en-US" sz="4400" dirty="0" smtClean="0"/>
              <a:t>™ Features</a:t>
            </a:r>
          </a:p>
        </p:txBody>
      </p:sp>
      <p:sp>
        <p:nvSpPr>
          <p:cNvPr id="5" name="Text Placeholder 4"/>
          <p:cNvSpPr>
            <a:spLocks noGrp="1"/>
          </p:cNvSpPr>
          <p:nvPr>
            <p:ph type="body" idx="1"/>
          </p:nvPr>
        </p:nvSpPr>
        <p:spPr>
          <a:xfrm>
            <a:off x="409748" y="934631"/>
            <a:ext cx="8380412" cy="2369879"/>
          </a:xfrm>
        </p:spPr>
        <p:txBody>
          <a:bodyPr/>
          <a:lstStyle/>
          <a:p>
            <a:pPr algn="ctr">
              <a:buNone/>
            </a:pPr>
            <a:r>
              <a:rPr lang="en-US" sz="2400" i="1" dirty="0" smtClean="0">
                <a:effectLst>
                  <a:outerShdw blurRad="38100" dist="38100" dir="2700000" algn="tl">
                    <a:srgbClr val="000000">
                      <a:alpha val="43137"/>
                    </a:srgbClr>
                  </a:outerShdw>
                </a:effectLst>
              </a:rPr>
              <a:t>Every font feature can be accessed via 4-byte name tag</a:t>
            </a:r>
            <a:endParaRPr lang="en-US" sz="2400" i="1" dirty="0">
              <a:effectLst>
                <a:outerShdw blurRad="38100" dist="38100" dir="2700000" algn="tl">
                  <a:srgbClr val="000000">
                    <a:alpha val="43137"/>
                  </a:srgbClr>
                </a:outerShdw>
              </a:effectLst>
            </a:endParaRPr>
          </a:p>
        </p:txBody>
      </p:sp>
      <p:graphicFrame>
        <p:nvGraphicFramePr>
          <p:cNvPr id="539162" name="Group 538"/>
          <p:cNvGraphicFramePr>
            <a:graphicFrameLocks noGrp="1"/>
          </p:cNvGraphicFramePr>
          <p:nvPr>
            <p:ph idx="4294967295"/>
          </p:nvPr>
        </p:nvGraphicFramePr>
        <p:xfrm>
          <a:off x="597528" y="1407814"/>
          <a:ext cx="8305800" cy="4754880"/>
        </p:xfrm>
        <a:graphic>
          <a:graphicData uri="http://schemas.openxmlformats.org/drawingml/2006/table">
            <a:tbl>
              <a:tblPr/>
              <a:tblGrid>
                <a:gridCol w="2672144"/>
                <a:gridCol w="2613365"/>
                <a:gridCol w="3020291"/>
              </a:tblGrid>
              <a:tr h="4729162">
                <a:tc>
                  <a:txBody>
                    <a:bodyPr/>
                    <a:lstStyle/>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Capitals to Small Caps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Superscript</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Scientific Inferiors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Subscript</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Ordinals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Titling Alternates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Swash</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Contextual Swash</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Contextual Alternates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Proportional </a:t>
                      </a:r>
                      <a:r>
                        <a:rPr kumimoji="0" lang="en-US" sz="18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cs typeface="Arial" charset="0"/>
                        </a:rPr>
                        <a:t>Oldstyle</a:t>
                      </a:r>
                      <a:endPar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Tabular Lining</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Proportional Lining</a:t>
                      </a: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Tabular </a:t>
                      </a:r>
                      <a:r>
                        <a:rPr kumimoji="0" lang="en-US" sz="18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cs typeface="Arial" charset="0"/>
                        </a:rPr>
                        <a:t>Oldstyle</a:t>
                      </a:r>
                      <a:endPar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Standard Ligatures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Discretionary Ligatures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Historical Ligatures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Case Sensitive Forms</a:t>
                      </a:r>
                    </a:p>
                  </a:txBody>
                  <a:tcPr horzOverflow="overflow">
                    <a:lnL cap="flat">
                      <a:noFill/>
                    </a:lnL>
                    <a:lnR>
                      <a:noFill/>
                    </a:lnR>
                    <a:lnT cap="flat">
                      <a:noFill/>
                    </a:lnT>
                    <a:lnB cap="flat">
                      <a:noFill/>
                    </a:lnB>
                    <a:lnTlToBr>
                      <a:noFill/>
                    </a:lnTlToBr>
                    <a:lnBlToTr>
                      <a:noFill/>
                    </a:lnBlToTr>
                    <a:noFill/>
                  </a:tcPr>
                </a:tc>
                <a:tc>
                  <a:txBody>
                    <a:bodyPr/>
                    <a:lstStyle/>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Small Caps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Contextual Ligatures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Fractions</a:t>
                      </a: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Alternative Fractions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Stylistic Alternates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Stylistic Sets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Historical Forms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Slashed Zero</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Alternate Annotation</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Mathematical Greek</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Localized Forms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Petite Caps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Capitals to Petite Caps</a:t>
                      </a: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cs typeface="Arial" charset="0"/>
                        </a:rPr>
                        <a:t>Unicase</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Glyph de/composition</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Required Ligatures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Mark Positioning</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horzOverflow="overflow">
                    <a:lnL>
                      <a:noFill/>
                    </a:lnL>
                    <a:lnR>
                      <a:noFill/>
                    </a:lnR>
                    <a:lnT cap="flat">
                      <a:noFill/>
                    </a:lnT>
                    <a:lnB cap="flat">
                      <a:noFill/>
                    </a:lnB>
                    <a:lnTlToBr>
                      <a:noFill/>
                    </a:lnTlToBr>
                    <a:lnBlToTr>
                      <a:noFill/>
                    </a:lnBlToTr>
                    <a:noFill/>
                  </a:tcPr>
                </a:tc>
                <a:tc>
                  <a:txBody>
                    <a:bodyPr/>
                    <a:lstStyle/>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Mark-to-mark Positioning</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Ruby Notation Forms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Expert Forms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Proportional Widths</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Full Widths </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Half Widths </a:t>
                      </a: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Third Widths </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Quarter Widths </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Simplified Forms </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Traditional Forms </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Traditional Name Forms</a:t>
                      </a: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NLC Kanji Forms </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mn-lt"/>
                          <a:cs typeface="Arial" charset="0"/>
                        </a:rPr>
                        <a:t>Hojo</a:t>
                      </a: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 Kanji Forms </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JIS 78 Forms </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JIS 83 Forms </a:t>
                      </a:r>
                      <a:endParaRPr kumimoji="0" lang="en-US" sz="5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JIS 90 Forms  </a:t>
                      </a:r>
                    </a:p>
                    <a:p>
                      <a:pPr marL="461963" marR="0" lvl="0" indent="-461963"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cs typeface="Arial" charset="0"/>
                        </a:rPr>
                        <a:t>JIS 04 Forms</a:t>
                      </a:r>
                    </a:p>
                  </a:txBody>
                  <a:tcPr horzOverflow="overflow">
                    <a:lnL>
                      <a:noFill/>
                    </a:lnL>
                    <a:lnR cap="flat">
                      <a:noFill/>
                    </a:lnR>
                    <a:lnT cap="flat">
                      <a:noFill/>
                    </a:lnT>
                    <a:lnB cap="flat">
                      <a:noFill/>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6"/>
          <p:cNvGrpSpPr/>
          <p:nvPr/>
        </p:nvGrpSpPr>
        <p:grpSpPr>
          <a:xfrm>
            <a:off x="231793" y="1230517"/>
            <a:ext cx="8680414" cy="5148983"/>
            <a:chOff x="231793" y="1447800"/>
            <a:chExt cx="8680414" cy="5148983"/>
          </a:xfrm>
        </p:grpSpPr>
        <p:grpSp>
          <p:nvGrpSpPr>
            <p:cNvPr id="11" name="Group 15"/>
            <p:cNvGrpSpPr/>
            <p:nvPr/>
          </p:nvGrpSpPr>
          <p:grpSpPr>
            <a:xfrm>
              <a:off x="231793" y="1447800"/>
              <a:ext cx="8680414" cy="1415183"/>
              <a:chOff x="304800" y="1905000"/>
              <a:chExt cx="8680414" cy="1415183"/>
            </a:xfrm>
          </p:grpSpPr>
          <p:pic>
            <p:nvPicPr>
              <p:cNvPr id="4" name="Picture 3" descr="Gabriola-3.png"/>
              <p:cNvPicPr>
                <a:picLocks noChangeAspect="1"/>
              </p:cNvPicPr>
              <p:nvPr/>
            </p:nvPicPr>
            <p:blipFill>
              <a:blip r:embed="rId3" cstate="print"/>
              <a:stretch>
                <a:fillRect/>
              </a:stretch>
            </p:blipFill>
            <p:spPr>
              <a:xfrm>
                <a:off x="304800" y="1905000"/>
                <a:ext cx="2736814" cy="1415183"/>
              </a:xfrm>
              <a:prstGeom prst="rect">
                <a:avLst/>
              </a:prstGeom>
            </p:spPr>
          </p:pic>
          <p:pic>
            <p:nvPicPr>
              <p:cNvPr id="3" name="Picture 2" descr="Gabriola-2.png"/>
              <p:cNvPicPr>
                <a:picLocks noChangeAspect="1"/>
              </p:cNvPicPr>
              <p:nvPr/>
            </p:nvPicPr>
            <p:blipFill>
              <a:blip r:embed="rId4" cstate="print"/>
              <a:stretch>
                <a:fillRect/>
              </a:stretch>
            </p:blipFill>
            <p:spPr>
              <a:xfrm>
                <a:off x="6248400" y="1905000"/>
                <a:ext cx="2736814" cy="1415183"/>
              </a:xfrm>
              <a:prstGeom prst="rect">
                <a:avLst/>
              </a:prstGeom>
            </p:spPr>
          </p:pic>
          <p:pic>
            <p:nvPicPr>
              <p:cNvPr id="5" name="Picture 4" descr="Gabriola-4.png"/>
              <p:cNvPicPr>
                <a:picLocks noChangeAspect="1"/>
              </p:cNvPicPr>
              <p:nvPr/>
            </p:nvPicPr>
            <p:blipFill>
              <a:blip r:embed="rId5" cstate="print"/>
              <a:stretch>
                <a:fillRect/>
              </a:stretch>
            </p:blipFill>
            <p:spPr>
              <a:xfrm>
                <a:off x="3276600" y="1905000"/>
                <a:ext cx="2736814" cy="1415183"/>
              </a:xfrm>
              <a:prstGeom prst="rect">
                <a:avLst/>
              </a:prstGeom>
            </p:spPr>
          </p:pic>
        </p:grpSp>
        <p:grpSp>
          <p:nvGrpSpPr>
            <p:cNvPr id="13" name="Group 14"/>
            <p:cNvGrpSpPr/>
            <p:nvPr/>
          </p:nvGrpSpPr>
          <p:grpSpPr>
            <a:xfrm>
              <a:off x="231793" y="3314700"/>
              <a:ext cx="8680414" cy="1415183"/>
              <a:chOff x="304800" y="3533774"/>
              <a:chExt cx="8680414" cy="1415183"/>
            </a:xfrm>
          </p:grpSpPr>
          <p:pic>
            <p:nvPicPr>
              <p:cNvPr id="2" name="Picture 1" descr="Gabriola-1.png"/>
              <p:cNvPicPr>
                <a:picLocks noChangeAspect="1"/>
              </p:cNvPicPr>
              <p:nvPr/>
            </p:nvPicPr>
            <p:blipFill>
              <a:blip r:embed="rId6" cstate="print"/>
              <a:stretch>
                <a:fillRect/>
              </a:stretch>
            </p:blipFill>
            <p:spPr>
              <a:xfrm>
                <a:off x="304800" y="3533774"/>
                <a:ext cx="2736814" cy="1415183"/>
              </a:xfrm>
              <a:prstGeom prst="rect">
                <a:avLst/>
              </a:prstGeom>
            </p:spPr>
          </p:pic>
          <p:pic>
            <p:nvPicPr>
              <p:cNvPr id="6" name="Picture 5" descr="Gabriola-5.png"/>
              <p:cNvPicPr>
                <a:picLocks noChangeAspect="1"/>
              </p:cNvPicPr>
              <p:nvPr/>
            </p:nvPicPr>
            <p:blipFill>
              <a:blip r:embed="rId7" cstate="print"/>
              <a:stretch>
                <a:fillRect/>
              </a:stretch>
            </p:blipFill>
            <p:spPr>
              <a:xfrm>
                <a:off x="3276600" y="3533774"/>
                <a:ext cx="2736814" cy="1415183"/>
              </a:xfrm>
              <a:prstGeom prst="rect">
                <a:avLst/>
              </a:prstGeom>
            </p:spPr>
          </p:pic>
          <p:pic>
            <p:nvPicPr>
              <p:cNvPr id="7" name="Picture 6" descr="Gabriola-6.png"/>
              <p:cNvPicPr>
                <a:picLocks noChangeAspect="1"/>
              </p:cNvPicPr>
              <p:nvPr/>
            </p:nvPicPr>
            <p:blipFill>
              <a:blip r:embed="rId8" cstate="print"/>
              <a:stretch>
                <a:fillRect/>
              </a:stretch>
            </p:blipFill>
            <p:spPr>
              <a:xfrm>
                <a:off x="6248400" y="3533774"/>
                <a:ext cx="2736814" cy="1415183"/>
              </a:xfrm>
              <a:prstGeom prst="rect">
                <a:avLst/>
              </a:prstGeom>
            </p:spPr>
          </p:pic>
        </p:grpSp>
        <p:grpSp>
          <p:nvGrpSpPr>
            <p:cNvPr id="14" name="Group 13"/>
            <p:cNvGrpSpPr/>
            <p:nvPr/>
          </p:nvGrpSpPr>
          <p:grpSpPr>
            <a:xfrm>
              <a:off x="1717693" y="5181600"/>
              <a:ext cx="5708614" cy="1415183"/>
              <a:chOff x="1447800" y="5181600"/>
              <a:chExt cx="5708614" cy="1415183"/>
            </a:xfrm>
          </p:grpSpPr>
          <p:pic>
            <p:nvPicPr>
              <p:cNvPr id="8" name="Picture 7" descr="Gabriola-7.png"/>
              <p:cNvPicPr>
                <a:picLocks noChangeAspect="1"/>
              </p:cNvPicPr>
              <p:nvPr/>
            </p:nvPicPr>
            <p:blipFill>
              <a:blip r:embed="rId9" cstate="print"/>
              <a:stretch>
                <a:fillRect/>
              </a:stretch>
            </p:blipFill>
            <p:spPr>
              <a:xfrm>
                <a:off x="1447800" y="5181600"/>
                <a:ext cx="2736814" cy="1415183"/>
              </a:xfrm>
              <a:prstGeom prst="rect">
                <a:avLst/>
              </a:prstGeom>
            </p:spPr>
          </p:pic>
          <p:pic>
            <p:nvPicPr>
              <p:cNvPr id="9" name="Picture 8" descr="Gabriola-8.png"/>
              <p:cNvPicPr>
                <a:picLocks noChangeAspect="1"/>
              </p:cNvPicPr>
              <p:nvPr/>
            </p:nvPicPr>
            <p:blipFill>
              <a:blip r:embed="rId10" cstate="print"/>
              <a:stretch>
                <a:fillRect/>
              </a:stretch>
            </p:blipFill>
            <p:spPr>
              <a:xfrm>
                <a:off x="4419600" y="5181600"/>
                <a:ext cx="2736814" cy="1415183"/>
              </a:xfrm>
              <a:prstGeom prst="rect">
                <a:avLst/>
              </a:prstGeom>
            </p:spPr>
          </p:pic>
        </p:grpSp>
      </p:grpSp>
      <p:sp>
        <p:nvSpPr>
          <p:cNvPr id="12" name="Title 11"/>
          <p:cNvSpPr>
            <a:spLocks noGrp="1"/>
          </p:cNvSpPr>
          <p:nvPr>
            <p:ph type="title"/>
          </p:nvPr>
        </p:nvSpPr>
        <p:spPr/>
        <p:txBody>
          <a:bodyPr/>
          <a:lstStyle/>
          <a:p>
            <a:r>
              <a:rPr smtClean="0"/>
              <a:t>Gabriola</a:t>
            </a:r>
            <a:endParaRPr lang="en-US" dirty="0"/>
          </a:p>
        </p:txBody>
      </p:sp>
      <p:sp>
        <p:nvSpPr>
          <p:cNvPr id="15" name="Text Placeholder 14"/>
          <p:cNvSpPr>
            <a:spLocks noGrp="1"/>
          </p:cNvSpPr>
          <p:nvPr>
            <p:ph type="body"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DirectWrite Script Support</a:t>
            </a:r>
            <a:endParaRPr lang="en-US" dirty="0"/>
          </a:p>
        </p:txBody>
      </p:sp>
      <p:graphicFrame>
        <p:nvGraphicFramePr>
          <p:cNvPr id="5" name="Table 4"/>
          <p:cNvGraphicFramePr>
            <a:graphicFrameLocks noGrp="1"/>
          </p:cNvGraphicFramePr>
          <p:nvPr/>
        </p:nvGraphicFramePr>
        <p:xfrm>
          <a:off x="336222" y="1371600"/>
          <a:ext cx="8392998" cy="5501640"/>
        </p:xfrm>
        <a:graphic>
          <a:graphicData uri="http://schemas.openxmlformats.org/drawingml/2006/table">
            <a:tbl>
              <a:tblPr firstRow="1" bandRow="1">
                <a:tableStyleId>{5C22544A-7EE6-4342-B048-85BDC9FD1C3A}</a:tableStyleId>
              </a:tblPr>
              <a:tblGrid>
                <a:gridCol w="3321378"/>
                <a:gridCol w="2273954"/>
                <a:gridCol w="2797666"/>
              </a:tblGrid>
              <a:tr h="5105400">
                <a:tc>
                  <a:txBody>
                    <a:bodyPr/>
                    <a:lstStyle/>
                    <a:p>
                      <a:pPr algn="ctr">
                        <a:lnSpc>
                          <a:spcPct val="100000"/>
                        </a:lnSpc>
                        <a:spcBef>
                          <a:spcPts val="300"/>
                        </a:spcBef>
                        <a:buNone/>
                      </a:pPr>
                      <a:r>
                        <a:rPr lang="en-US" sz="2000" b="0" dirty="0" smtClean="0">
                          <a:effectLst>
                            <a:outerShdw blurRad="38100" dist="38100" dir="2700000" algn="tl">
                              <a:srgbClr val="000000">
                                <a:alpha val="43137"/>
                              </a:srgbClr>
                            </a:outerShdw>
                          </a:effectLst>
                        </a:rPr>
                        <a:t>Arabic</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Armenian</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Bengali</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Bopomofo</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Canadian aboriginal syllabics</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Cherokee</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Chinese Simplified</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Chinese Traditional</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Cyrillic</a:t>
                      </a:r>
                    </a:p>
                    <a:p>
                      <a:pPr marL="0" marR="0" indent="0" algn="ctr" defTabSz="914363" rtl="0" eaLnBrk="1" fontAlgn="auto" latinLnBrk="0" hangingPunct="1">
                        <a:lnSpc>
                          <a:spcPct val="100000"/>
                        </a:lnSpc>
                        <a:spcBef>
                          <a:spcPts val="300"/>
                        </a:spcBef>
                        <a:spcAft>
                          <a:spcPts val="0"/>
                        </a:spcAft>
                        <a:buClrTx/>
                        <a:buSzTx/>
                        <a:buFontTx/>
                        <a:buNone/>
                        <a:tabLst/>
                        <a:defRPr/>
                      </a:pPr>
                      <a:r>
                        <a:rPr lang="en-US" sz="2000" b="0" dirty="0" smtClean="0">
                          <a:effectLst>
                            <a:outerShdw blurRad="38100" dist="38100" dir="2700000" algn="tl">
                              <a:srgbClr val="000000">
                                <a:alpha val="43137"/>
                              </a:srgbClr>
                            </a:outerShdw>
                          </a:effectLst>
                        </a:rPr>
                        <a:t>Deseret</a:t>
                      </a:r>
                    </a:p>
                    <a:p>
                      <a:pPr marL="0" marR="0" indent="0" algn="ctr" defTabSz="914363" rtl="0" eaLnBrk="1" fontAlgn="auto" latinLnBrk="0" hangingPunct="1">
                        <a:lnSpc>
                          <a:spcPct val="100000"/>
                        </a:lnSpc>
                        <a:spcBef>
                          <a:spcPts val="300"/>
                        </a:spcBef>
                        <a:spcAft>
                          <a:spcPts val="0"/>
                        </a:spcAft>
                        <a:buClrTx/>
                        <a:buSzTx/>
                        <a:buFontTx/>
                        <a:buNone/>
                        <a:tabLst/>
                        <a:defRPr/>
                      </a:pPr>
                      <a:r>
                        <a:rPr lang="en-US" sz="2000" b="0" dirty="0" err="1" smtClean="0">
                          <a:effectLst>
                            <a:outerShdw blurRad="38100" dist="38100" dir="2700000" algn="tl">
                              <a:srgbClr val="000000">
                                <a:alpha val="43137"/>
                              </a:srgbClr>
                            </a:outerShdw>
                          </a:effectLst>
                        </a:rPr>
                        <a:t>Devanāgarī</a:t>
                      </a:r>
                      <a:endParaRPr lang="en-US" sz="2000" b="0" dirty="0" smtClean="0">
                        <a:effectLst>
                          <a:outerShdw blurRad="38100" dist="38100" dir="2700000" algn="tl">
                            <a:srgbClr val="000000">
                              <a:alpha val="43137"/>
                            </a:srgbClr>
                          </a:outerShdw>
                        </a:effectLst>
                      </a:endParaRPr>
                    </a:p>
                    <a:p>
                      <a:pPr algn="ctr">
                        <a:lnSpc>
                          <a:spcPct val="100000"/>
                        </a:lnSpc>
                        <a:spcBef>
                          <a:spcPts val="300"/>
                        </a:spcBef>
                        <a:buNone/>
                      </a:pPr>
                      <a:r>
                        <a:rPr lang="en-US" sz="2000" b="0" dirty="0" smtClean="0">
                          <a:effectLst>
                            <a:outerShdw blurRad="38100" dist="38100" dir="2700000" algn="tl">
                              <a:srgbClr val="000000">
                                <a:alpha val="43137"/>
                              </a:srgbClr>
                            </a:outerShdw>
                          </a:effectLst>
                        </a:rPr>
                        <a:t>Ethiopic</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Georgian</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Greek</a:t>
                      </a:r>
                    </a:p>
                    <a:p>
                      <a:pPr>
                        <a:spcBef>
                          <a:spcPts val="300"/>
                        </a:spcBef>
                      </a:pPr>
                      <a:endParaRPr lang="en-US" sz="2000" b="0" dirty="0">
                        <a:effectLst>
                          <a:outerShdw blurRad="38100" dist="38100" dir="2700000" algn="tl">
                            <a:srgbClr val="000000">
                              <a:alpha val="43137"/>
                            </a:srgbClr>
                          </a:outerShdw>
                        </a:effectLs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0000"/>
                        </a:lnSpc>
                        <a:spcBef>
                          <a:spcPts val="300"/>
                        </a:spcBef>
                        <a:buNone/>
                      </a:pPr>
                      <a:r>
                        <a:rPr lang="en-US" sz="2000" b="0" dirty="0" smtClean="0">
                          <a:effectLst>
                            <a:outerShdw blurRad="38100" dist="38100" dir="2700000" algn="tl">
                              <a:srgbClr val="000000">
                                <a:alpha val="43137"/>
                              </a:srgbClr>
                            </a:outerShdw>
                          </a:effectLst>
                        </a:rPr>
                        <a:t>Gujarati</a:t>
                      </a:r>
                    </a:p>
                    <a:p>
                      <a:pPr algn="ctr">
                        <a:lnSpc>
                          <a:spcPct val="100000"/>
                        </a:lnSpc>
                        <a:spcBef>
                          <a:spcPts val="300"/>
                        </a:spcBef>
                        <a:buNone/>
                      </a:pPr>
                      <a:r>
                        <a:rPr lang="en-US" sz="2000" b="0" dirty="0" err="1" smtClean="0">
                          <a:effectLst>
                            <a:outerShdw blurRad="38100" dist="38100" dir="2700000" algn="tl">
                              <a:srgbClr val="000000">
                                <a:alpha val="43137"/>
                              </a:srgbClr>
                            </a:outerShdw>
                          </a:effectLst>
                        </a:rPr>
                        <a:t>Gurmukhi</a:t>
                      </a:r>
                      <a:endParaRPr lang="en-US" sz="2000" b="0" dirty="0" smtClean="0">
                        <a:effectLst>
                          <a:outerShdw blurRad="38100" dist="38100" dir="2700000" algn="tl">
                            <a:srgbClr val="000000">
                              <a:alpha val="43137"/>
                            </a:srgbClr>
                          </a:outerShdw>
                        </a:effectLst>
                      </a:endParaRPr>
                    </a:p>
                    <a:p>
                      <a:pPr algn="ctr">
                        <a:lnSpc>
                          <a:spcPct val="100000"/>
                        </a:lnSpc>
                        <a:spcBef>
                          <a:spcPts val="300"/>
                        </a:spcBef>
                        <a:buNone/>
                      </a:pPr>
                      <a:r>
                        <a:rPr lang="en-US" sz="2000" b="0" dirty="0" smtClean="0">
                          <a:effectLst>
                            <a:outerShdw blurRad="38100" dist="38100" dir="2700000" algn="tl">
                              <a:srgbClr val="000000">
                                <a:alpha val="43137"/>
                              </a:srgbClr>
                            </a:outerShdw>
                          </a:effectLst>
                        </a:rPr>
                        <a:t>Hebrew</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Japanese</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Kannada</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Khmer</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Korean</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Lao</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Latin</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Malayalam</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Mongolian</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Myanmar</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New Tai </a:t>
                      </a:r>
                      <a:r>
                        <a:rPr lang="en-US" sz="2000" b="0" dirty="0" err="1" smtClean="0">
                          <a:effectLst>
                            <a:outerShdw blurRad="38100" dist="38100" dir="2700000" algn="tl">
                              <a:srgbClr val="000000">
                                <a:alpha val="43137"/>
                              </a:srgbClr>
                            </a:outerShdw>
                          </a:effectLst>
                        </a:rPr>
                        <a:t>Lue</a:t>
                      </a:r>
                      <a:endParaRPr lang="en-US" sz="2000" b="0" dirty="0" smtClean="0">
                        <a:effectLst>
                          <a:outerShdw blurRad="38100" dist="38100" dir="2700000" algn="tl">
                            <a:srgbClr val="000000">
                              <a:alpha val="43137"/>
                            </a:srgbClr>
                          </a:outerShdw>
                        </a:effectLst>
                      </a:endParaRPr>
                    </a:p>
                    <a:p>
                      <a:pPr algn="ctr">
                        <a:lnSpc>
                          <a:spcPct val="100000"/>
                        </a:lnSpc>
                        <a:spcBef>
                          <a:spcPts val="300"/>
                        </a:spcBef>
                        <a:buNone/>
                      </a:pPr>
                      <a:r>
                        <a:rPr lang="en-US" sz="2000" b="0" dirty="0" err="1" smtClean="0">
                          <a:effectLst>
                            <a:outerShdw blurRad="38100" dist="38100" dir="2700000" algn="tl">
                              <a:srgbClr val="000000">
                                <a:alpha val="43137"/>
                              </a:srgbClr>
                            </a:outerShdw>
                          </a:effectLst>
                        </a:rPr>
                        <a:t>N’Ko</a:t>
                      </a:r>
                      <a:endParaRPr lang="en-US" sz="2000" b="0" dirty="0" smtClean="0">
                        <a:effectLst>
                          <a:outerShdw blurRad="38100" dist="38100" dir="2700000" algn="tl">
                            <a:srgbClr val="000000">
                              <a:alpha val="43137"/>
                            </a:srgbClr>
                          </a:outerShdw>
                        </a:effectLst>
                      </a:endParaRPr>
                    </a:p>
                    <a:p>
                      <a:pPr>
                        <a:spcBef>
                          <a:spcPts val="300"/>
                        </a:spcBef>
                      </a:pPr>
                      <a:endParaRPr lang="en-US" sz="2000" b="0" dirty="0">
                        <a:effectLst>
                          <a:outerShdw blurRad="38100" dist="38100" dir="2700000" algn="tl">
                            <a:srgbClr val="000000">
                              <a:alpha val="43137"/>
                            </a:srgbClr>
                          </a:outerShdw>
                        </a:effectLs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0000"/>
                        </a:lnSpc>
                        <a:spcBef>
                          <a:spcPts val="300"/>
                        </a:spcBef>
                        <a:buNone/>
                      </a:pPr>
                      <a:r>
                        <a:rPr lang="en-US" sz="2000" b="0" dirty="0" err="1" smtClean="0">
                          <a:effectLst>
                            <a:outerShdw blurRad="38100" dist="38100" dir="2700000" algn="tl">
                              <a:srgbClr val="000000">
                                <a:alpha val="43137"/>
                              </a:srgbClr>
                            </a:outerShdw>
                          </a:effectLst>
                        </a:rPr>
                        <a:t>Osmanya</a:t>
                      </a:r>
                      <a:endParaRPr lang="en-US" sz="2000" b="0" dirty="0" smtClean="0">
                        <a:effectLst>
                          <a:outerShdw blurRad="38100" dist="38100" dir="2700000" algn="tl">
                            <a:srgbClr val="000000">
                              <a:alpha val="43137"/>
                            </a:srgbClr>
                          </a:outerShdw>
                        </a:effectLst>
                      </a:endParaRPr>
                    </a:p>
                    <a:p>
                      <a:pPr algn="ctr">
                        <a:lnSpc>
                          <a:spcPct val="100000"/>
                        </a:lnSpc>
                        <a:spcBef>
                          <a:spcPts val="300"/>
                        </a:spcBef>
                        <a:buNone/>
                      </a:pPr>
                      <a:r>
                        <a:rPr lang="en-US" sz="2000" b="0" dirty="0" smtClean="0">
                          <a:effectLst>
                            <a:outerShdw blurRad="38100" dist="38100" dir="2700000" algn="tl">
                              <a:srgbClr val="000000">
                                <a:alpha val="43137"/>
                              </a:srgbClr>
                            </a:outerShdw>
                          </a:effectLst>
                        </a:rPr>
                        <a:t>Oriya</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a:t>
                      </a:r>
                      <a:r>
                        <a:rPr lang="en-US" sz="2000" b="0" dirty="0" err="1" smtClean="0">
                          <a:effectLst>
                            <a:outerShdw blurRad="38100" dist="38100" dir="2700000" algn="tl">
                              <a:srgbClr val="000000">
                                <a:alpha val="43137"/>
                              </a:srgbClr>
                            </a:outerShdw>
                          </a:effectLst>
                        </a:rPr>
                        <a:t>Phags</a:t>
                      </a:r>
                      <a:r>
                        <a:rPr lang="en-US" sz="2000" b="0" dirty="0" smtClean="0">
                          <a:effectLst>
                            <a:outerShdw blurRad="38100" dist="38100" dir="2700000" algn="tl">
                              <a:srgbClr val="000000">
                                <a:alpha val="43137"/>
                              </a:srgbClr>
                            </a:outerShdw>
                          </a:effectLst>
                        </a:rPr>
                        <a:t>-pa</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Sinhala</a:t>
                      </a:r>
                    </a:p>
                    <a:p>
                      <a:pPr algn="ctr">
                        <a:lnSpc>
                          <a:spcPct val="100000"/>
                        </a:lnSpc>
                        <a:spcBef>
                          <a:spcPts val="300"/>
                        </a:spcBef>
                        <a:buNone/>
                      </a:pPr>
                      <a:r>
                        <a:rPr lang="en-US" sz="2000" b="0" dirty="0" err="1" smtClean="0">
                          <a:effectLst>
                            <a:outerShdw blurRad="38100" dist="38100" dir="2700000" algn="tl">
                              <a:srgbClr val="000000">
                                <a:alpha val="43137"/>
                              </a:srgbClr>
                            </a:outerShdw>
                          </a:effectLst>
                        </a:rPr>
                        <a:t>Syriac</a:t>
                      </a:r>
                      <a:endParaRPr lang="en-US" sz="2000" b="0" dirty="0" smtClean="0">
                        <a:effectLst>
                          <a:outerShdw blurRad="38100" dist="38100" dir="2700000" algn="tl">
                            <a:srgbClr val="000000">
                              <a:alpha val="43137"/>
                            </a:srgbClr>
                          </a:outerShdw>
                        </a:effectLst>
                      </a:endParaRPr>
                    </a:p>
                    <a:p>
                      <a:pPr algn="ctr">
                        <a:lnSpc>
                          <a:spcPct val="100000"/>
                        </a:lnSpc>
                        <a:spcBef>
                          <a:spcPts val="300"/>
                        </a:spcBef>
                        <a:buNone/>
                      </a:pPr>
                      <a:r>
                        <a:rPr lang="en-US" sz="2000" b="0" dirty="0" smtClean="0">
                          <a:effectLst>
                            <a:outerShdw blurRad="38100" dist="38100" dir="2700000" algn="tl">
                              <a:srgbClr val="000000">
                                <a:alpha val="43137"/>
                              </a:srgbClr>
                            </a:outerShdw>
                          </a:effectLst>
                        </a:rPr>
                        <a:t>Tai Le</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Tamil</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Telugu</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Thaana</a:t>
                      </a:r>
                    </a:p>
                    <a:p>
                      <a:pPr algn="ctr">
                        <a:lnSpc>
                          <a:spcPct val="100000"/>
                        </a:lnSpc>
                        <a:spcBef>
                          <a:spcPts val="300"/>
                        </a:spcBef>
                        <a:buNone/>
                      </a:pPr>
                      <a:r>
                        <a:rPr lang="en-US" sz="2000" b="0" dirty="0" err="1" smtClean="0">
                          <a:effectLst>
                            <a:outerShdw blurRad="38100" dist="38100" dir="2700000" algn="tl">
                              <a:srgbClr val="000000">
                                <a:alpha val="43137"/>
                              </a:srgbClr>
                            </a:outerShdw>
                          </a:effectLst>
                        </a:rPr>
                        <a:t>Tifnagh</a:t>
                      </a:r>
                      <a:endParaRPr lang="en-US" sz="2000" b="0" dirty="0" smtClean="0">
                        <a:effectLst>
                          <a:outerShdw blurRad="38100" dist="38100" dir="2700000" algn="tl">
                            <a:srgbClr val="000000">
                              <a:alpha val="43137"/>
                            </a:srgbClr>
                          </a:outerShdw>
                        </a:effectLst>
                      </a:endParaRPr>
                    </a:p>
                    <a:p>
                      <a:pPr algn="ctr">
                        <a:lnSpc>
                          <a:spcPct val="100000"/>
                        </a:lnSpc>
                        <a:spcBef>
                          <a:spcPts val="300"/>
                        </a:spcBef>
                        <a:buNone/>
                      </a:pPr>
                      <a:r>
                        <a:rPr lang="en-US" sz="2000" b="0" dirty="0" smtClean="0">
                          <a:effectLst>
                            <a:outerShdw blurRad="38100" dist="38100" dir="2700000" algn="tl">
                              <a:srgbClr val="000000">
                                <a:alpha val="43137"/>
                              </a:srgbClr>
                            </a:outerShdw>
                          </a:effectLst>
                        </a:rPr>
                        <a:t>Thai</a:t>
                      </a:r>
                    </a:p>
                    <a:p>
                      <a:pPr algn="ctr">
                        <a:lnSpc>
                          <a:spcPct val="100000"/>
                        </a:lnSpc>
                        <a:spcBef>
                          <a:spcPts val="300"/>
                        </a:spcBef>
                        <a:buNone/>
                      </a:pPr>
                      <a:r>
                        <a:rPr lang="en-US" sz="2000" b="0" dirty="0" smtClean="0">
                          <a:effectLst>
                            <a:outerShdw blurRad="38100" dist="38100" dir="2700000" algn="tl">
                              <a:srgbClr val="000000">
                                <a:alpha val="43137"/>
                              </a:srgbClr>
                            </a:outerShdw>
                          </a:effectLst>
                        </a:rPr>
                        <a:t>Tibetan</a:t>
                      </a:r>
                    </a:p>
                    <a:p>
                      <a:pPr algn="ctr">
                        <a:lnSpc>
                          <a:spcPct val="100000"/>
                        </a:lnSpc>
                        <a:spcBef>
                          <a:spcPts val="300"/>
                        </a:spcBef>
                        <a:buNone/>
                      </a:pPr>
                      <a:r>
                        <a:rPr lang="en-US" sz="2000" b="0" dirty="0" err="1" smtClean="0">
                          <a:effectLst>
                            <a:outerShdw blurRad="38100" dist="38100" dir="2700000" algn="tl">
                              <a:srgbClr val="000000">
                                <a:alpha val="43137"/>
                              </a:srgbClr>
                            </a:outerShdw>
                          </a:effectLst>
                        </a:rPr>
                        <a:t>Vai</a:t>
                      </a:r>
                      <a:endParaRPr lang="en-US" sz="2000" b="0" dirty="0" smtClean="0">
                        <a:effectLst>
                          <a:outerShdw blurRad="38100" dist="38100" dir="2700000" algn="tl">
                            <a:srgbClr val="000000">
                              <a:alpha val="43137"/>
                            </a:srgbClr>
                          </a:outerShdw>
                        </a:effectLst>
                      </a:endParaRPr>
                    </a:p>
                    <a:p>
                      <a:pPr algn="ctr">
                        <a:lnSpc>
                          <a:spcPct val="100000"/>
                        </a:lnSpc>
                        <a:spcBef>
                          <a:spcPts val="300"/>
                        </a:spcBef>
                        <a:buNone/>
                      </a:pPr>
                      <a:r>
                        <a:rPr lang="en-US" sz="2000" b="0" dirty="0" smtClean="0">
                          <a:effectLst>
                            <a:outerShdw blurRad="38100" dist="38100" dir="2700000" algn="tl">
                              <a:srgbClr val="000000">
                                <a:alpha val="43137"/>
                              </a:srgbClr>
                            </a:outerShdw>
                          </a:effectLst>
                        </a:rPr>
                        <a:t>Yi</a:t>
                      </a:r>
                    </a:p>
                    <a:p>
                      <a:pPr>
                        <a:spcBef>
                          <a:spcPts val="300"/>
                        </a:spcBef>
                      </a:pPr>
                      <a:endParaRPr lang="en-US" sz="2000" b="0" dirty="0">
                        <a:effectLst>
                          <a:outerShdw blurRad="38100" dist="38100" dir="2700000" algn="tl">
                            <a:srgbClr val="000000">
                              <a:alpha val="43137"/>
                            </a:srgbClr>
                          </a:outerShdw>
                        </a:effectLs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DirectWrite Script Support</a:t>
            </a:r>
            <a:endParaRPr lang="en-US" dirty="0"/>
          </a:p>
        </p:txBody>
      </p:sp>
      <p:grpSp>
        <p:nvGrpSpPr>
          <p:cNvPr id="3" name="Group 3"/>
          <p:cNvGrpSpPr/>
          <p:nvPr/>
        </p:nvGrpSpPr>
        <p:grpSpPr>
          <a:xfrm>
            <a:off x="457200" y="1295400"/>
            <a:ext cx="8282888" cy="5127211"/>
            <a:chOff x="457200" y="1295400"/>
            <a:chExt cx="8282888" cy="5127211"/>
          </a:xfrm>
        </p:grpSpPr>
        <p:sp>
          <p:nvSpPr>
            <p:cNvPr id="6" name="TextBox 5"/>
            <p:cNvSpPr txBox="1"/>
            <p:nvPr/>
          </p:nvSpPr>
          <p:spPr>
            <a:xfrm>
              <a:off x="457200" y="1295400"/>
              <a:ext cx="2392001" cy="4708981"/>
            </a:xfrm>
            <a:prstGeom prst="rect">
              <a:avLst/>
            </a:prstGeom>
            <a:noFill/>
          </p:spPr>
          <p:txBody>
            <a:bodyPr wrap="square" rtlCol="0">
              <a:spAutoFit/>
            </a:bodyPr>
            <a:lstStyle/>
            <a:p>
              <a:pPr>
                <a:lnSpc>
                  <a:spcPct val="150000"/>
                </a:lnSpc>
              </a:pPr>
              <a:r>
                <a:rPr lang="ar-EG" sz="2000" b="1" dirty="0" smtClean="0">
                  <a:latin typeface="Sakkal Majalla" pitchFamily="2" charset="-78"/>
                  <a:cs typeface="Sakkal Majalla" pitchFamily="2" charset="-78"/>
                </a:rPr>
                <a:t>الْعَرَبِيَّة</a:t>
              </a:r>
              <a:endParaRPr lang="en-US" sz="2000" b="1" dirty="0">
                <a:latin typeface="Sakkal Majalla" pitchFamily="2" charset="-78"/>
                <a:cs typeface="Sakkal Majalla" pitchFamily="2" charset="-78"/>
              </a:endParaRPr>
            </a:p>
            <a:p>
              <a:pPr>
                <a:lnSpc>
                  <a:spcPct val="150000"/>
                </a:lnSpc>
              </a:pPr>
              <a:r>
                <a:rPr lang="en-US" sz="2000" dirty="0"/>
                <a:t> </a:t>
              </a:r>
              <a:r>
                <a:rPr lang="en-US" sz="2000" dirty="0" err="1" smtClean="0"/>
                <a:t>Հայերէն</a:t>
              </a:r>
              <a:endParaRPr lang="en-US" sz="2000" dirty="0"/>
            </a:p>
            <a:p>
              <a:pPr>
                <a:lnSpc>
                  <a:spcPct val="150000"/>
                </a:lnSpc>
              </a:pPr>
              <a:r>
                <a:rPr lang="en-US" sz="2000" dirty="0"/>
                <a:t> </a:t>
              </a:r>
              <a:r>
                <a:rPr lang="en-US" sz="2000" b="1" dirty="0" err="1" smtClean="0">
                  <a:latin typeface="Vrinda" pitchFamily="2" charset="0"/>
                  <a:cs typeface="Vrinda" pitchFamily="2" charset="0"/>
                </a:rPr>
                <a:t>বাংলা</a:t>
              </a:r>
              <a:endParaRPr lang="en-US" sz="2000" b="1" dirty="0">
                <a:latin typeface="Vrinda" pitchFamily="2" charset="0"/>
                <a:cs typeface="Vrinda" pitchFamily="2" charset="0"/>
              </a:endParaRPr>
            </a:p>
            <a:p>
              <a:pPr>
                <a:lnSpc>
                  <a:spcPct val="150000"/>
                </a:lnSpc>
              </a:pPr>
              <a:r>
                <a:rPr lang="en-US" sz="2000" spc="-300" dirty="0"/>
                <a:t> </a:t>
              </a:r>
              <a:r>
                <a:rPr lang="en-US" sz="2000" spc="-300" dirty="0" err="1" smtClean="0"/>
                <a:t>ㄓㄨ</a:t>
              </a:r>
              <a:r>
                <a:rPr lang="en-US" sz="2000" spc="-300" dirty="0"/>
                <a:t>ˋ </a:t>
              </a:r>
              <a:r>
                <a:rPr lang="en-US" sz="2000" spc="-300" dirty="0" err="1"/>
                <a:t>ㄧㄣ</a:t>
              </a:r>
              <a:r>
                <a:rPr lang="en-US" sz="2000" spc="-300" dirty="0"/>
                <a:t> </a:t>
              </a:r>
              <a:r>
                <a:rPr lang="en-US" sz="2000" spc="-300" dirty="0" err="1"/>
                <a:t>ㄈㄨ</a:t>
              </a:r>
              <a:r>
                <a:rPr lang="en-US" sz="2000" spc="-300" dirty="0"/>
                <a:t>ˊ </a:t>
              </a:r>
              <a:r>
                <a:rPr lang="en-US" sz="2000" spc="-300" dirty="0" err="1"/>
                <a:t>ㄏㄠ</a:t>
              </a:r>
              <a:r>
                <a:rPr lang="en-US" sz="2000" spc="-300" dirty="0" smtClean="0"/>
                <a:t>ˋ</a:t>
              </a:r>
              <a:r>
                <a:rPr lang="en-US" sz="2000" spc="-300" dirty="0"/>
                <a:t> </a:t>
              </a:r>
            </a:p>
            <a:p>
              <a:pPr>
                <a:lnSpc>
                  <a:spcPct val="150000"/>
                </a:lnSpc>
              </a:pPr>
              <a:r>
                <a:rPr lang="en-US" sz="2000" dirty="0" err="1" smtClean="0"/>
                <a:t>ᐃᓄᒃᑎᑐᑦ</a:t>
              </a:r>
              <a:endParaRPr lang="en-US" sz="2000" dirty="0"/>
            </a:p>
            <a:p>
              <a:pPr>
                <a:lnSpc>
                  <a:spcPct val="150000"/>
                </a:lnSpc>
              </a:pPr>
              <a:r>
                <a:rPr lang="en-US" sz="2000" dirty="0"/>
                <a:t> </a:t>
              </a:r>
              <a:r>
                <a:rPr lang="en-US" sz="2000" dirty="0" err="1" smtClean="0"/>
                <a:t>ᏣᎳᎩ</a:t>
              </a:r>
              <a:endParaRPr lang="en-US" sz="2000" dirty="0" smtClean="0"/>
            </a:p>
            <a:p>
              <a:pPr>
                <a:lnSpc>
                  <a:spcPct val="150000"/>
                </a:lnSpc>
              </a:pPr>
              <a:r>
                <a:rPr lang="en-US" sz="2000" dirty="0" err="1" smtClean="0">
                  <a:latin typeface="KaiTi" pitchFamily="49" charset="-122"/>
                  <a:ea typeface="KaiTi" pitchFamily="49" charset="-122"/>
                  <a:cs typeface="Meiryo" pitchFamily="34" charset="-128"/>
                </a:rPr>
                <a:t>简体汉字</a:t>
              </a:r>
              <a:endParaRPr lang="en-US" sz="2000" dirty="0">
                <a:latin typeface="KaiTi" pitchFamily="49" charset="-122"/>
                <a:ea typeface="KaiTi" pitchFamily="49" charset="-122"/>
                <a:cs typeface="Meiryo" pitchFamily="34" charset="-128"/>
              </a:endParaRPr>
            </a:p>
            <a:p>
              <a:pPr>
                <a:lnSpc>
                  <a:spcPct val="150000"/>
                </a:lnSpc>
              </a:pPr>
              <a:r>
                <a:rPr lang="en-US" sz="2000" dirty="0" err="1" smtClean="0">
                  <a:latin typeface="KaiTi" pitchFamily="49" charset="-122"/>
                  <a:ea typeface="KaiTi" pitchFamily="49" charset="-122"/>
                </a:rPr>
                <a:t>繁体漢字</a:t>
              </a:r>
              <a:endParaRPr lang="en-US" sz="2000" dirty="0">
                <a:latin typeface="KaiTi" pitchFamily="49" charset="-122"/>
                <a:ea typeface="KaiTi" pitchFamily="49" charset="-122"/>
              </a:endParaRPr>
            </a:p>
            <a:p>
              <a:pPr>
                <a:lnSpc>
                  <a:spcPct val="150000"/>
                </a:lnSpc>
              </a:pPr>
              <a:r>
                <a:rPr lang="en-US" sz="2000" dirty="0" err="1" smtClean="0"/>
                <a:t>Кириллица</a:t>
              </a:r>
              <a:endParaRPr lang="en-US" sz="2000" dirty="0"/>
            </a:p>
            <a:p>
              <a:pPr>
                <a:lnSpc>
                  <a:spcPct val="150000"/>
                </a:lnSpc>
              </a:pPr>
              <a:r>
                <a:rPr lang="en-US" sz="2000" dirty="0" smtClean="0">
                  <a:latin typeface="Segoe UI Symbol"/>
                </a:rPr>
                <a:t>𐐔𐐯𐑅𐐨𐑉𐐯𐐻</a:t>
              </a:r>
            </a:p>
          </p:txBody>
        </p:sp>
        <p:sp>
          <p:nvSpPr>
            <p:cNvPr id="7" name="TextBox 6"/>
            <p:cNvSpPr txBox="1"/>
            <p:nvPr/>
          </p:nvSpPr>
          <p:spPr>
            <a:xfrm>
              <a:off x="2766113" y="1467408"/>
              <a:ext cx="2201244" cy="4955203"/>
            </a:xfrm>
            <a:prstGeom prst="rect">
              <a:avLst/>
            </a:prstGeom>
            <a:noFill/>
          </p:spPr>
          <p:txBody>
            <a:bodyPr wrap="none" rtlCol="0">
              <a:spAutoFit/>
            </a:bodyPr>
            <a:lstStyle/>
            <a:p>
              <a:pPr>
                <a:spcAft>
                  <a:spcPts val="1200"/>
                </a:spcAft>
              </a:pPr>
              <a:r>
                <a:rPr lang="en-US" sz="2800" dirty="0" err="1" smtClean="0">
                  <a:cs typeface="Kokila" pitchFamily="2"/>
                </a:rPr>
                <a:t>देवनागरी</a:t>
              </a:r>
              <a:endParaRPr lang="en-US" sz="2800" dirty="0" smtClean="0"/>
            </a:p>
            <a:p>
              <a:pPr>
                <a:spcAft>
                  <a:spcPts val="1200"/>
                </a:spcAft>
              </a:pPr>
              <a:r>
                <a:rPr lang="am-ET" dirty="0" smtClean="0"/>
                <a:t>ግዕዝ</a:t>
              </a:r>
              <a:endParaRPr lang="am-ET" dirty="0"/>
            </a:p>
            <a:p>
              <a:pPr>
                <a:spcAft>
                  <a:spcPts val="1200"/>
                </a:spcAft>
              </a:pPr>
              <a:r>
                <a:rPr lang="ka-GE" dirty="0" smtClean="0"/>
                <a:t>მხედრული</a:t>
              </a:r>
              <a:endParaRPr lang="ka-GE" dirty="0"/>
            </a:p>
            <a:p>
              <a:pPr>
                <a:spcAft>
                  <a:spcPts val="1200"/>
                </a:spcAft>
              </a:pPr>
              <a:r>
                <a:rPr lang="el-GR" dirty="0" smtClean="0"/>
                <a:t>Ελληνικό</a:t>
              </a:r>
              <a:endParaRPr lang="en-US" dirty="0"/>
            </a:p>
            <a:p>
              <a:pPr>
                <a:spcAft>
                  <a:spcPts val="1200"/>
                </a:spcAft>
              </a:pPr>
              <a:r>
                <a:rPr lang="gu-IN" dirty="0" smtClean="0"/>
                <a:t>ગુજરાતી</a:t>
              </a:r>
              <a:endParaRPr lang="gu-IN" dirty="0"/>
            </a:p>
            <a:p>
              <a:pPr>
                <a:spcAft>
                  <a:spcPts val="1200"/>
                </a:spcAft>
              </a:pPr>
              <a:r>
                <a:rPr lang="pa-IN" dirty="0" smtClean="0"/>
                <a:t>ਗੁਰਮੁਖੀ</a:t>
              </a:r>
              <a:endParaRPr lang="pa-IN" dirty="0"/>
            </a:p>
            <a:p>
              <a:pPr>
                <a:spcAft>
                  <a:spcPts val="1200"/>
                </a:spcAft>
              </a:pPr>
              <a:r>
                <a:rPr lang="he-IL" dirty="0" smtClean="0"/>
                <a:t>עִבְרִית</a:t>
              </a:r>
              <a:endParaRPr lang="en-US" dirty="0"/>
            </a:p>
            <a:p>
              <a:pPr>
                <a:spcAft>
                  <a:spcPts val="1200"/>
                </a:spcAft>
              </a:pPr>
              <a:r>
                <a:rPr lang="ja-JP" altLang="en-US" smtClean="0">
                  <a:latin typeface="Meiryo" pitchFamily="34" charset="-128"/>
                  <a:ea typeface="Meiryo" pitchFamily="34" charset="-128"/>
                  <a:cs typeface="Meiryo" pitchFamily="34" charset="-128"/>
                </a:rPr>
                <a:t>ひ</a:t>
              </a:r>
              <a:r>
                <a:rPr lang="ja-JP" altLang="en-US">
                  <a:latin typeface="Meiryo" pitchFamily="34" charset="-128"/>
                  <a:ea typeface="Meiryo" pitchFamily="34" charset="-128"/>
                  <a:cs typeface="Meiryo" pitchFamily="34" charset="-128"/>
                </a:rPr>
                <a:t>らがな</a:t>
              </a:r>
              <a:r>
                <a:rPr lang="ja-JP" altLang="en-US" smtClean="0">
                  <a:latin typeface="Meiryo" pitchFamily="34" charset="-128"/>
                  <a:ea typeface="Meiryo" pitchFamily="34" charset="-128"/>
                  <a:cs typeface="Meiryo" pitchFamily="34" charset="-128"/>
                </a:rPr>
                <a:t>、</a:t>
              </a:r>
              <a:r>
                <a:rPr lang="en-US" altLang="ja-JP" dirty="0" smtClean="0">
                  <a:latin typeface="Meiryo" pitchFamily="34" charset="-128"/>
                  <a:ea typeface="Meiryo" pitchFamily="34" charset="-128"/>
                  <a:cs typeface="Meiryo" pitchFamily="34" charset="-128"/>
                </a:rPr>
                <a:t/>
              </a:r>
              <a:br>
                <a:rPr lang="en-US" altLang="ja-JP" dirty="0" smtClean="0">
                  <a:latin typeface="Meiryo" pitchFamily="34" charset="-128"/>
                  <a:ea typeface="Meiryo" pitchFamily="34" charset="-128"/>
                  <a:cs typeface="Meiryo" pitchFamily="34" charset="-128"/>
                </a:rPr>
              </a:br>
              <a:r>
                <a:rPr lang="ja-JP" altLang="en-US" smtClean="0">
                  <a:latin typeface="Meiryo" pitchFamily="34" charset="-128"/>
                  <a:ea typeface="Meiryo" pitchFamily="34" charset="-128"/>
                  <a:cs typeface="Meiryo" pitchFamily="34" charset="-128"/>
                </a:rPr>
                <a:t>カ</a:t>
              </a:r>
              <a:r>
                <a:rPr lang="ja-JP" altLang="en-US">
                  <a:latin typeface="Meiryo" pitchFamily="34" charset="-128"/>
                  <a:ea typeface="Meiryo" pitchFamily="34" charset="-128"/>
                  <a:cs typeface="Meiryo" pitchFamily="34" charset="-128"/>
                </a:rPr>
                <a:t>タカナ</a:t>
              </a:r>
              <a:r>
                <a:rPr lang="ja-JP" altLang="en-US" smtClean="0">
                  <a:latin typeface="Meiryo" pitchFamily="34" charset="-128"/>
                  <a:ea typeface="Meiryo" pitchFamily="34" charset="-128"/>
                  <a:cs typeface="Meiryo" pitchFamily="34" charset="-128"/>
                </a:rPr>
                <a:t>、</a:t>
              </a:r>
              <a:r>
                <a:rPr lang="en-US" altLang="ja-JP" dirty="0" smtClean="0">
                  <a:latin typeface="Meiryo" pitchFamily="34" charset="-128"/>
                  <a:ea typeface="Meiryo" pitchFamily="34" charset="-128"/>
                  <a:cs typeface="Meiryo" pitchFamily="34" charset="-128"/>
                </a:rPr>
                <a:t/>
              </a:r>
              <a:br>
                <a:rPr lang="en-US" altLang="ja-JP" dirty="0" smtClean="0">
                  <a:latin typeface="Meiryo" pitchFamily="34" charset="-128"/>
                  <a:ea typeface="Meiryo" pitchFamily="34" charset="-128"/>
                  <a:cs typeface="Meiryo" pitchFamily="34" charset="-128"/>
                </a:rPr>
              </a:br>
              <a:r>
                <a:rPr lang="ja-JP" altLang="en-US" smtClean="0">
                  <a:latin typeface="Meiryo" pitchFamily="34" charset="-128"/>
                  <a:ea typeface="Meiryo" pitchFamily="34" charset="-128"/>
                  <a:cs typeface="Meiryo" pitchFamily="34" charset="-128"/>
                </a:rPr>
                <a:t>漢</a:t>
              </a:r>
              <a:r>
                <a:rPr lang="ja-JP" altLang="en-US">
                  <a:latin typeface="Meiryo" pitchFamily="34" charset="-128"/>
                  <a:ea typeface="Meiryo" pitchFamily="34" charset="-128"/>
                  <a:cs typeface="Meiryo" pitchFamily="34" charset="-128"/>
                </a:rPr>
                <a:t>字</a:t>
              </a:r>
              <a:endParaRPr lang="en-US" altLang="ja-JP" dirty="0">
                <a:latin typeface="Meiryo" pitchFamily="34" charset="-128"/>
                <a:ea typeface="Meiryo" pitchFamily="34" charset="-128"/>
                <a:cs typeface="Meiryo" pitchFamily="34" charset="-128"/>
              </a:endParaRPr>
            </a:p>
            <a:p>
              <a:pPr>
                <a:spcAft>
                  <a:spcPts val="1200"/>
                </a:spcAft>
              </a:pPr>
              <a:r>
                <a:rPr lang="kn-IN" dirty="0" smtClean="0"/>
                <a:t>ಕನ್ನಡ</a:t>
              </a:r>
              <a:endParaRPr lang="en-US" dirty="0" smtClean="0"/>
            </a:p>
            <a:p>
              <a:pPr>
                <a:spcAft>
                  <a:spcPts val="1200"/>
                </a:spcAft>
              </a:pPr>
              <a:r>
                <a:rPr lang="km-KH" dirty="0" smtClean="0">
                  <a:latin typeface="Khmer UI" pitchFamily="34" charset="0"/>
                  <a:cs typeface="Khmer UI" pitchFamily="34" charset="0"/>
                </a:rPr>
                <a:t>អក្ខរ</a:t>
              </a:r>
              <a:r>
                <a:rPr lang="km-KH" dirty="0">
                  <a:latin typeface="Khmer UI" pitchFamily="34" charset="0"/>
                  <a:cs typeface="Khmer UI" pitchFamily="34" charset="0"/>
                </a:rPr>
                <a:t>ក្រម</a:t>
              </a:r>
              <a:r>
                <a:rPr lang="km-KH" dirty="0" smtClean="0">
                  <a:latin typeface="Khmer UI" pitchFamily="34" charset="0"/>
                  <a:cs typeface="Khmer UI" pitchFamily="34" charset="0"/>
                </a:rPr>
                <a:t>ខេមរភាសា</a:t>
              </a:r>
              <a:endParaRPr lang="en-US" dirty="0"/>
            </a:p>
          </p:txBody>
        </p:sp>
        <p:sp>
          <p:nvSpPr>
            <p:cNvPr id="8" name="TextBox 7"/>
            <p:cNvSpPr txBox="1"/>
            <p:nvPr/>
          </p:nvSpPr>
          <p:spPr>
            <a:xfrm>
              <a:off x="5128313" y="1613057"/>
              <a:ext cx="1579278" cy="4663905"/>
            </a:xfrm>
            <a:prstGeom prst="rect">
              <a:avLst/>
            </a:prstGeom>
            <a:noFill/>
          </p:spPr>
          <p:txBody>
            <a:bodyPr wrap="none" rtlCol="0">
              <a:spAutoFit/>
            </a:bodyPr>
            <a:lstStyle/>
            <a:p>
              <a:pPr>
                <a:lnSpc>
                  <a:spcPct val="150000"/>
                </a:lnSpc>
              </a:pPr>
              <a:r>
                <a:rPr lang="ko-KR" altLang="en-US" dirty="0" smtClean="0"/>
                <a:t>한글</a:t>
              </a:r>
            </a:p>
            <a:p>
              <a:pPr>
                <a:lnSpc>
                  <a:spcPct val="150000"/>
                </a:lnSpc>
              </a:pPr>
              <a:r>
                <a:rPr lang="lo-LA" dirty="0" smtClean="0"/>
                <a:t>ພາສາລາວ</a:t>
              </a:r>
              <a:endParaRPr lang="en-US" dirty="0" smtClean="0"/>
            </a:p>
            <a:p>
              <a:pPr>
                <a:lnSpc>
                  <a:spcPct val="150000"/>
                </a:lnSpc>
              </a:pPr>
              <a:r>
                <a:rPr lang="en-US" dirty="0" smtClean="0"/>
                <a:t>Latin</a:t>
              </a:r>
            </a:p>
            <a:p>
              <a:pPr>
                <a:lnSpc>
                  <a:spcPct val="150000"/>
                </a:lnSpc>
              </a:pPr>
              <a:r>
                <a:rPr lang="ml-IN" dirty="0" smtClean="0"/>
                <a:t>മലയാളം</a:t>
              </a:r>
              <a:endParaRPr lang="ml-IN" dirty="0"/>
            </a:p>
            <a:p>
              <a:pPr>
                <a:lnSpc>
                  <a:spcPct val="150000"/>
                </a:lnSpc>
              </a:pPr>
              <a:r>
                <a:rPr lang="mn-Mong-CN" sz="3600" dirty="0" smtClean="0"/>
                <a:t>ᠮᠣᠩᠭᠣᠯ </a:t>
              </a:r>
              <a:r>
                <a:rPr lang="mn-Mong-CN" sz="3600" dirty="0"/>
                <a:t>ᠪᠢᠴᠢᠻ</a:t>
              </a:r>
            </a:p>
            <a:p>
              <a:pPr>
                <a:lnSpc>
                  <a:spcPct val="150000"/>
                </a:lnSpc>
              </a:pPr>
              <a:r>
                <a:rPr lang="en-US" sz="2000" b="1" dirty="0" smtClean="0">
                  <a:latin typeface="New Tai Lue" pitchFamily="34" charset="0"/>
                </a:rPr>
                <a:t>ᦟ</a:t>
              </a:r>
              <a:r>
                <a:rPr lang="en-US" sz="2000" b="1" dirty="0">
                  <a:latin typeface="New Tai Lue" pitchFamily="34" charset="0"/>
                </a:rPr>
                <a:t>ᦹᧅ ᦎᦷ ᦑᦺ</a:t>
              </a:r>
            </a:p>
            <a:p>
              <a:pPr>
                <a:lnSpc>
                  <a:spcPct val="150000"/>
                </a:lnSpc>
              </a:pPr>
              <a:r>
                <a:rPr lang="en-US" dirty="0" smtClean="0">
                  <a:latin typeface="Ebrima"/>
                  <a:ea typeface="Ebrima"/>
                </a:rPr>
                <a:t>ߒߞߏ</a:t>
              </a:r>
              <a:endParaRPr lang="en-US" dirty="0"/>
            </a:p>
            <a:p>
              <a:pPr>
                <a:lnSpc>
                  <a:spcPct val="150000"/>
                </a:lnSpc>
              </a:pPr>
              <a:r>
                <a:rPr lang="en-US" dirty="0" smtClean="0">
                  <a:latin typeface="Ebrima"/>
                  <a:ea typeface="Ebrima"/>
                </a:rPr>
                <a:t>𐒋𐒘𐒈𐒑𐒛𐒒𐒕𐒀</a:t>
              </a:r>
            </a:p>
            <a:p>
              <a:pPr>
                <a:lnSpc>
                  <a:spcPct val="150000"/>
                </a:lnSpc>
              </a:pPr>
              <a:r>
                <a:rPr lang="or-IN" b="1" dirty="0" smtClean="0"/>
                <a:t>ଓଡ଼ିଆ</a:t>
              </a:r>
            </a:p>
            <a:p>
              <a:pPr>
                <a:lnSpc>
                  <a:spcPct val="150000"/>
                </a:lnSpc>
              </a:pPr>
              <a:r>
                <a:rPr lang="en-US" dirty="0" smtClean="0">
                  <a:latin typeface="PhagsPa"/>
                  <a:ea typeface="PhagsPa"/>
                  <a:cs typeface="PhagsPa"/>
                </a:rPr>
                <a:t>ꡍꡂꡛꡌ</a:t>
              </a:r>
              <a:endParaRPr lang="en-US" dirty="0" smtClean="0"/>
            </a:p>
          </p:txBody>
        </p:sp>
        <p:sp>
          <p:nvSpPr>
            <p:cNvPr id="9" name="TextBox 8"/>
            <p:cNvSpPr txBox="1"/>
            <p:nvPr/>
          </p:nvSpPr>
          <p:spPr>
            <a:xfrm>
              <a:off x="7109513" y="1528963"/>
              <a:ext cx="1630575" cy="4832092"/>
            </a:xfrm>
            <a:prstGeom prst="rect">
              <a:avLst/>
            </a:prstGeom>
            <a:noFill/>
          </p:spPr>
          <p:txBody>
            <a:bodyPr wrap="square" rtlCol="0">
              <a:spAutoFit/>
            </a:bodyPr>
            <a:lstStyle/>
            <a:p>
              <a:pPr>
                <a:spcAft>
                  <a:spcPts val="600"/>
                </a:spcAft>
              </a:pPr>
              <a:r>
                <a:rPr lang="si-LK" sz="2000" dirty="0" smtClean="0"/>
                <a:t>ශ</a:t>
              </a:r>
              <a:r>
                <a:rPr lang="si-LK" sz="2000" dirty="0"/>
                <a:t>ුද්ධ සිංහල</a:t>
              </a:r>
            </a:p>
            <a:p>
              <a:pPr>
                <a:spcAft>
                  <a:spcPts val="600"/>
                </a:spcAft>
              </a:pPr>
              <a:r>
                <a:rPr lang="syr-SY" sz="2400" dirty="0" smtClean="0">
                  <a:latin typeface="Estrangelo Edessa" pitchFamily="66" charset="0"/>
                  <a:cs typeface="Estrangelo Edessa" pitchFamily="66" charset="0"/>
                </a:rPr>
                <a:t>ܠܫܢܐ </a:t>
              </a:r>
              <a:r>
                <a:rPr lang="syr-SY" sz="2400" dirty="0">
                  <a:latin typeface="Estrangelo Edessa" pitchFamily="66" charset="0"/>
                  <a:cs typeface="Estrangelo Edessa" pitchFamily="66" charset="0"/>
                </a:rPr>
                <a:t>ܣܘܪܝܝܐ</a:t>
              </a:r>
              <a:endParaRPr lang="en-US" sz="2400" dirty="0">
                <a:latin typeface="Estrangelo Edessa" pitchFamily="66" charset="0"/>
                <a:cs typeface="Estrangelo Edessa" pitchFamily="66" charset="0"/>
              </a:endParaRPr>
            </a:p>
            <a:p>
              <a:pPr>
                <a:spcAft>
                  <a:spcPts val="600"/>
                </a:spcAft>
              </a:pPr>
              <a:r>
                <a:rPr lang="en-US" sz="2200" dirty="0" smtClean="0">
                  <a:latin typeface="Tai Le" pitchFamily="34" charset="0"/>
                  <a:ea typeface="Tai Le" pitchFamily="34" charset="0"/>
                </a:rPr>
                <a:t>ᥖᥭᥰᥖᥬᥳᥑᥨᥒᥰ</a:t>
              </a:r>
              <a:endParaRPr lang="ar-EG" sz="2200" dirty="0">
                <a:latin typeface="Tai Le" pitchFamily="34" charset="0"/>
                <a:ea typeface="Tai Le" pitchFamily="34" charset="0"/>
              </a:endParaRPr>
            </a:p>
            <a:p>
              <a:pPr>
                <a:spcAft>
                  <a:spcPts val="600"/>
                </a:spcAft>
              </a:pPr>
              <a:r>
                <a:rPr lang="ta-IN" sz="2400" b="1" dirty="0" smtClean="0">
                  <a:cs typeface="Vijaya" pitchFamily="2"/>
                </a:rPr>
                <a:t>தமிழ்</a:t>
              </a:r>
              <a:endParaRPr lang="en-US" sz="2400" b="1" dirty="0" smtClean="0">
                <a:cs typeface="Vijaya" pitchFamily="2"/>
              </a:endParaRPr>
            </a:p>
            <a:p>
              <a:pPr>
                <a:spcAft>
                  <a:spcPts val="600"/>
                </a:spcAft>
              </a:pPr>
              <a:r>
                <a:rPr lang="te-IN" sz="2400" dirty="0" smtClean="0"/>
                <a:t>తెలుగు</a:t>
              </a:r>
              <a:endParaRPr lang="en-US" sz="2400" dirty="0"/>
            </a:p>
            <a:p>
              <a:pPr>
                <a:spcAft>
                  <a:spcPts val="600"/>
                </a:spcAft>
              </a:pPr>
              <a:r>
                <a:rPr lang="dv-MV" sz="2400" dirty="0" smtClean="0"/>
                <a:t>ތާނަ</a:t>
              </a:r>
              <a:endParaRPr lang="en-US" sz="2400" dirty="0"/>
            </a:p>
            <a:p>
              <a:pPr>
                <a:spcAft>
                  <a:spcPts val="600"/>
                </a:spcAft>
              </a:pPr>
              <a:r>
                <a:rPr lang="en-US" sz="2400" dirty="0" smtClean="0">
                  <a:latin typeface="Ebrima"/>
                  <a:ea typeface="Ebrima"/>
                </a:rPr>
                <a:t>ⵜⵉⴼⵉⵏⴰⵖ</a:t>
              </a:r>
              <a:endParaRPr lang="ar-EG" sz="2400" dirty="0"/>
            </a:p>
            <a:p>
              <a:pPr>
                <a:spcAft>
                  <a:spcPts val="600"/>
                </a:spcAft>
              </a:pPr>
              <a:r>
                <a:rPr lang="th-TH" sz="2400" dirty="0" smtClean="0">
                  <a:latin typeface="Leelawadee" pitchFamily="34" charset="-34"/>
                  <a:cs typeface="Leelawadee" pitchFamily="34" charset="-34"/>
                </a:rPr>
                <a:t>อักษรไทย</a:t>
              </a:r>
              <a:endParaRPr lang="th-TH" sz="2400" dirty="0">
                <a:latin typeface="Leelawadee" pitchFamily="34" charset="-34"/>
                <a:cs typeface="Leelawadee" pitchFamily="34" charset="-34"/>
              </a:endParaRPr>
            </a:p>
            <a:p>
              <a:pPr>
                <a:spcAft>
                  <a:spcPts val="600"/>
                </a:spcAft>
              </a:pPr>
              <a:r>
                <a:rPr lang="bo-CN" sz="2400" dirty="0" smtClean="0">
                  <a:latin typeface="Microsoft Himalaya" pitchFamily="2" charset="0"/>
                  <a:ea typeface="Microsoft Himalaya" pitchFamily="2" charset="0"/>
                  <a:cs typeface="Microsoft Himalaya" pitchFamily="2" charset="0"/>
                </a:rPr>
                <a:t>དབུ་</a:t>
              </a:r>
              <a:r>
                <a:rPr lang="bo-CN" sz="2400" dirty="0">
                  <a:latin typeface="Microsoft Himalaya" pitchFamily="2" charset="0"/>
                  <a:ea typeface="Microsoft Himalaya" pitchFamily="2" charset="0"/>
                  <a:cs typeface="Microsoft Himalaya" pitchFamily="2" charset="0"/>
                </a:rPr>
                <a:t>ཅན་</a:t>
              </a:r>
              <a:endParaRPr lang="en-US" sz="2400" dirty="0">
                <a:latin typeface="Microsoft Himalaya" pitchFamily="2" charset="0"/>
                <a:ea typeface="Microsoft Himalaya" pitchFamily="2" charset="0"/>
                <a:cs typeface="Microsoft Himalaya" pitchFamily="2" charset="0"/>
              </a:endParaRPr>
            </a:p>
            <a:p>
              <a:pPr>
                <a:spcAft>
                  <a:spcPts val="600"/>
                </a:spcAft>
              </a:pPr>
              <a:r>
                <a:rPr lang="en-US" sz="2400" dirty="0" smtClean="0">
                  <a:latin typeface="Ebrima"/>
                  <a:ea typeface="Ebrima"/>
                </a:rPr>
                <a:t>ꕙꔤ</a:t>
              </a:r>
              <a:endParaRPr lang="ar-EG" sz="2400" dirty="0"/>
            </a:p>
            <a:p>
              <a:pPr>
                <a:spcAft>
                  <a:spcPts val="600"/>
                </a:spcAft>
              </a:pPr>
              <a:r>
                <a:rPr lang="ii-CN" altLang="en-US" sz="2400" b="1" dirty="0" smtClean="0"/>
                <a:t>ꆈꌠꁱꂷ</a:t>
              </a:r>
              <a:endParaRPr lang="en-US" dirty="0"/>
            </a:p>
          </p:txBody>
        </p:sp>
      </p:gr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p:txBody>
          <a:bodyPr/>
          <a:lstStyle/>
          <a:p>
            <a:pPr eaLnBrk="1" hangingPunct="1">
              <a:defRPr/>
            </a:pPr>
            <a:r>
              <a:rPr lang="en-US" sz="3600" dirty="0" smtClean="0"/>
              <a:t>DirectWrite Rendering</a:t>
            </a:r>
            <a:br>
              <a:rPr lang="en-US" sz="3600" dirty="0" smtClean="0"/>
            </a:br>
            <a:r>
              <a:rPr lang="en-US" sz="2800" spc="0" dirty="0" smtClean="0">
                <a:ln>
                  <a:noFill/>
                </a:ln>
                <a:solidFill>
                  <a:schemeClr val="accent3"/>
                </a:solidFill>
              </a:rPr>
              <a:t>Positioning u</a:t>
            </a:r>
            <a:r>
              <a:rPr sz="2800" spc="0" smtClean="0">
                <a:ln>
                  <a:noFill/>
                </a:ln>
                <a:solidFill>
                  <a:schemeClr val="accent3"/>
                </a:solidFill>
              </a:rPr>
              <a:t>sing ClearTyp</a:t>
            </a:r>
            <a:r>
              <a:rPr sz="2400" spc="0" smtClean="0">
                <a:ln>
                  <a:noFill/>
                </a:ln>
                <a:solidFill>
                  <a:schemeClr val="accent3"/>
                </a:solidFill>
              </a:rPr>
              <a:t>e</a:t>
            </a:r>
            <a:endParaRPr lang="en-US" sz="2400" spc="0" dirty="0" smtClean="0">
              <a:ln>
                <a:noFill/>
              </a:ln>
              <a:solidFill>
                <a:schemeClr val="accent3"/>
              </a:solidFill>
            </a:endParaRPr>
          </a:p>
        </p:txBody>
      </p:sp>
      <p:sp>
        <p:nvSpPr>
          <p:cNvPr id="12" name="Text Placeholder 11"/>
          <p:cNvSpPr>
            <a:spLocks noGrp="1"/>
          </p:cNvSpPr>
          <p:nvPr>
            <p:ph type="body" idx="1"/>
          </p:nvPr>
        </p:nvSpPr>
        <p:spPr/>
        <p:txBody>
          <a:bodyPr/>
          <a:lstStyle/>
          <a:p>
            <a:endParaRPr lang="en-US"/>
          </a:p>
        </p:txBody>
      </p:sp>
      <p:grpSp>
        <p:nvGrpSpPr>
          <p:cNvPr id="2" name="Group 11"/>
          <p:cNvGrpSpPr/>
          <p:nvPr/>
        </p:nvGrpSpPr>
        <p:grpSpPr>
          <a:xfrm>
            <a:off x="-685800" y="1295400"/>
            <a:ext cx="10363200" cy="5562600"/>
            <a:chOff x="-685800" y="1295400"/>
            <a:chExt cx="10363200" cy="5562600"/>
          </a:xfrm>
        </p:grpSpPr>
        <p:sp>
          <p:nvSpPr>
            <p:cNvPr id="11" name="Rectangle 10"/>
            <p:cNvSpPr/>
            <p:nvPr/>
          </p:nvSpPr>
          <p:spPr bwMode="auto">
            <a:xfrm>
              <a:off x="-685800" y="1295400"/>
              <a:ext cx="10363200" cy="5562600"/>
            </a:xfrm>
            <a:prstGeom prst="rect">
              <a:avLst/>
            </a:prstGeom>
            <a:solidFill>
              <a:schemeClr val="tx1"/>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pic>
          <p:nvPicPr>
            <p:cNvPr id="1026" name="Picture 2"/>
            <p:cNvPicPr>
              <a:picLocks noChangeAspect="1" noChangeArrowheads="1"/>
            </p:cNvPicPr>
            <p:nvPr/>
          </p:nvPicPr>
          <p:blipFill>
            <a:blip r:embed="rId3"/>
            <a:srcRect/>
            <a:stretch>
              <a:fillRect/>
            </a:stretch>
          </p:blipFill>
          <p:spPr bwMode="auto">
            <a:xfrm>
              <a:off x="190500" y="1981200"/>
              <a:ext cx="6057900" cy="19621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228600" y="4267200"/>
              <a:ext cx="6029325" cy="2171700"/>
            </a:xfrm>
            <a:prstGeom prst="rect">
              <a:avLst/>
            </a:prstGeom>
            <a:noFill/>
            <a:ln w="9525">
              <a:noFill/>
              <a:miter lim="800000"/>
              <a:headEnd/>
              <a:tailEnd/>
            </a:ln>
            <a:effectLst/>
          </p:spPr>
        </p:pic>
        <p:sp>
          <p:nvSpPr>
            <p:cNvPr id="9" name="TextBox 8"/>
            <p:cNvSpPr txBox="1"/>
            <p:nvPr/>
          </p:nvSpPr>
          <p:spPr>
            <a:xfrm>
              <a:off x="6373166" y="2438400"/>
              <a:ext cx="2351734" cy="830997"/>
            </a:xfrm>
            <a:prstGeom prst="rect">
              <a:avLst/>
            </a:prstGeom>
            <a:noFill/>
          </p:spPr>
          <p:txBody>
            <a:bodyPr wrap="none" rtlCol="0">
              <a:spAutoFit/>
            </a:bodyPr>
            <a:lstStyle/>
            <a:p>
              <a:pPr algn="ctr"/>
              <a:r>
                <a:rPr lang="en-US" sz="2000" b="1" dirty="0" smtClean="0">
                  <a:solidFill>
                    <a:schemeClr val="bg1"/>
                  </a:solidFill>
                </a:rPr>
                <a:t>GDI Text</a:t>
              </a:r>
            </a:p>
            <a:p>
              <a:pPr algn="ctr"/>
              <a:r>
                <a:rPr lang="en-US" sz="1400" dirty="0" smtClean="0">
                  <a:solidFill>
                    <a:schemeClr val="bg1"/>
                  </a:solidFill>
                </a:rPr>
                <a:t>Times New Roman 12 Point</a:t>
              </a:r>
            </a:p>
            <a:p>
              <a:pPr algn="ctr"/>
              <a:r>
                <a:rPr lang="en-US" sz="1400" dirty="0" smtClean="0">
                  <a:solidFill>
                    <a:schemeClr val="bg1"/>
                  </a:solidFill>
                </a:rPr>
                <a:t>ClearType Compatible Widths</a:t>
              </a:r>
            </a:p>
          </p:txBody>
        </p:sp>
        <p:sp>
          <p:nvSpPr>
            <p:cNvPr id="10" name="TextBox 9"/>
            <p:cNvSpPr txBox="1"/>
            <p:nvPr/>
          </p:nvSpPr>
          <p:spPr>
            <a:xfrm>
              <a:off x="6345242" y="4800600"/>
              <a:ext cx="2462084" cy="830997"/>
            </a:xfrm>
            <a:prstGeom prst="rect">
              <a:avLst/>
            </a:prstGeom>
            <a:noFill/>
          </p:spPr>
          <p:txBody>
            <a:bodyPr wrap="none" rtlCol="0">
              <a:spAutoFit/>
            </a:bodyPr>
            <a:lstStyle/>
            <a:p>
              <a:pPr algn="ctr"/>
              <a:r>
                <a:rPr lang="en-US" sz="2000" b="1" dirty="0" err="1" smtClean="0">
                  <a:solidFill>
                    <a:schemeClr val="bg1"/>
                  </a:solidFill>
                </a:rPr>
                <a:t>DirectWrite</a:t>
              </a:r>
              <a:endParaRPr lang="en-US" sz="1600" b="1" dirty="0" smtClean="0">
                <a:solidFill>
                  <a:schemeClr val="bg1"/>
                </a:solidFill>
              </a:endParaRPr>
            </a:p>
            <a:p>
              <a:pPr algn="ctr"/>
              <a:r>
                <a:rPr lang="en-US" sz="1400" dirty="0" smtClean="0">
                  <a:solidFill>
                    <a:schemeClr val="bg1"/>
                  </a:solidFill>
                </a:rPr>
                <a:t>Times New Roman 12 Point</a:t>
              </a:r>
            </a:p>
            <a:p>
              <a:pPr algn="ctr"/>
              <a:r>
                <a:rPr lang="en-US" sz="1400" dirty="0" smtClean="0">
                  <a:solidFill>
                    <a:schemeClr val="bg1"/>
                  </a:solidFill>
                </a:rPr>
                <a:t>ClearType Sub-Pixel Positioning</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533400" y="1295400"/>
            <a:ext cx="10820400" cy="5562600"/>
          </a:xfrm>
          <a:prstGeom prst="rect">
            <a:avLst/>
          </a:prstGeom>
          <a:solidFill>
            <a:schemeClr val="tx1"/>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608262" name="Rectangle 6"/>
          <p:cNvSpPr>
            <a:spLocks noGrp="1" noChangeArrowheads="1"/>
          </p:cNvSpPr>
          <p:nvPr>
            <p:ph type="title"/>
          </p:nvPr>
        </p:nvSpPr>
        <p:spPr/>
        <p:txBody>
          <a:bodyPr/>
          <a:lstStyle/>
          <a:p>
            <a:pPr>
              <a:defRPr/>
            </a:pPr>
            <a:r>
              <a:rPr sz="3600"/>
              <a:t>DirectWrite Rendering</a:t>
            </a:r>
            <a:br>
              <a:rPr sz="3600"/>
            </a:br>
            <a:r>
              <a:rPr sz="2800" spc="0" smtClean="0">
                <a:ln>
                  <a:noFill/>
                </a:ln>
                <a:solidFill>
                  <a:schemeClr val="accent3"/>
                </a:solidFill>
              </a:rPr>
              <a:t>Precise Glyph shapes</a:t>
            </a:r>
            <a:endParaRPr lang="en-US" sz="2400" dirty="0" smtClean="0">
              <a:solidFill>
                <a:schemeClr val="accent3"/>
              </a:solidFill>
            </a:endParaRPr>
          </a:p>
        </p:txBody>
      </p:sp>
      <p:sp>
        <p:nvSpPr>
          <p:cNvPr id="5" name="Text Placeholder 4"/>
          <p:cNvSpPr>
            <a:spLocks noGrp="1"/>
          </p:cNvSpPr>
          <p:nvPr>
            <p:ph type="body" idx="1"/>
          </p:nvPr>
        </p:nvSpPr>
        <p:spPr/>
        <p:txBody>
          <a:bodyPr/>
          <a:lstStyle/>
          <a:p>
            <a:endParaRPr lang="en-US"/>
          </a:p>
        </p:txBody>
      </p:sp>
      <p:pic>
        <p:nvPicPr>
          <p:cNvPr id="6" name="Picture 5" descr="y-direction.png"/>
          <p:cNvPicPr>
            <a:picLocks noChangeAspect="1"/>
          </p:cNvPicPr>
          <p:nvPr/>
        </p:nvPicPr>
        <p:blipFill>
          <a:blip r:embed="rId3"/>
          <a:stretch>
            <a:fillRect/>
          </a:stretch>
        </p:blipFill>
        <p:spPr>
          <a:xfrm>
            <a:off x="1459707" y="1347207"/>
            <a:ext cx="6224587" cy="5510793"/>
          </a:xfrm>
          <a:prstGeom prst="rect">
            <a:avLst/>
          </a:prstGeom>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smtClean="0"/>
              <a:t>DirectWrite Rendering</a:t>
            </a:r>
            <a:r>
              <a:rPr smtClean="0"/>
              <a:t/>
            </a:r>
            <a:br>
              <a:rPr smtClean="0"/>
            </a:br>
            <a:r>
              <a:rPr sz="2800" spc="0" smtClean="0">
                <a:ln>
                  <a:noFill/>
                </a:ln>
                <a:solidFill>
                  <a:schemeClr val="accent3"/>
                </a:solidFill>
              </a:rPr>
              <a:t>Flexibility and performance</a:t>
            </a:r>
            <a:endParaRPr lang="en-US" sz="2800" spc="0" dirty="0">
              <a:ln>
                <a:noFill/>
              </a:ln>
              <a:solidFill>
                <a:schemeClr val="accent3"/>
              </a:solidFill>
            </a:endParaRPr>
          </a:p>
        </p:txBody>
      </p:sp>
      <p:sp>
        <p:nvSpPr>
          <p:cNvPr id="3" name="Text Placeholder 2"/>
          <p:cNvSpPr>
            <a:spLocks noGrp="1"/>
          </p:cNvSpPr>
          <p:nvPr>
            <p:ph type="body" idx="1"/>
          </p:nvPr>
        </p:nvSpPr>
        <p:spPr>
          <a:xfrm>
            <a:off x="382588" y="1414464"/>
            <a:ext cx="8380412" cy="4616135"/>
          </a:xfrm>
        </p:spPr>
        <p:txBody>
          <a:bodyPr/>
          <a:lstStyle/>
          <a:p>
            <a:r>
              <a:rPr lang="en-US" sz="2400" dirty="0" smtClean="0"/>
              <a:t>Rendering can be performed using </a:t>
            </a:r>
            <a:br>
              <a:rPr lang="en-US" sz="2400" dirty="0" smtClean="0"/>
            </a:br>
            <a:r>
              <a:rPr lang="en-US" sz="2400" dirty="0" smtClean="0"/>
              <a:t>DirectX, GDI, or other technologies</a:t>
            </a:r>
          </a:p>
          <a:p>
            <a:pPr lvl="2"/>
            <a:endParaRPr lang="en-US" sz="1100" dirty="0" smtClean="0"/>
          </a:p>
          <a:p>
            <a:r>
              <a:rPr lang="en-US" sz="2400" dirty="0" smtClean="0"/>
              <a:t>Up to </a:t>
            </a:r>
            <a:r>
              <a:rPr lang="en-US" sz="2400" b="1" dirty="0" smtClean="0"/>
              <a:t>2X faster </a:t>
            </a:r>
            <a:r>
              <a:rPr lang="en-US" sz="2400" dirty="0" smtClean="0"/>
              <a:t>layout </a:t>
            </a:r>
            <a:br>
              <a:rPr lang="en-US" sz="2400" dirty="0" smtClean="0"/>
            </a:br>
            <a:r>
              <a:rPr lang="en-US" sz="2400" dirty="0" smtClean="0"/>
              <a:t>performance than GDI</a:t>
            </a:r>
          </a:p>
          <a:p>
            <a:pPr lvl="2"/>
            <a:endParaRPr lang="en-US" sz="1100" b="1" dirty="0" smtClean="0"/>
          </a:p>
          <a:p>
            <a:r>
              <a:rPr lang="en-US" sz="2400" b="1" dirty="0" smtClean="0"/>
              <a:t>Hardware accelerated text with Direct2D</a:t>
            </a:r>
          </a:p>
          <a:p>
            <a:pPr lvl="1"/>
            <a:r>
              <a:rPr lang="en-US" sz="2000" dirty="0" smtClean="0"/>
              <a:t>ClearType filter and blend performed </a:t>
            </a:r>
            <a:br>
              <a:rPr lang="en-US" sz="2000" dirty="0" smtClean="0"/>
            </a:br>
            <a:r>
              <a:rPr lang="en-US" sz="2000" dirty="0" smtClean="0"/>
              <a:t>in hardware</a:t>
            </a:r>
          </a:p>
          <a:p>
            <a:pPr lvl="1"/>
            <a:r>
              <a:rPr lang="en-US" sz="2000" dirty="0" smtClean="0"/>
              <a:t>Enables app-level hardware </a:t>
            </a:r>
            <a:br>
              <a:rPr lang="en-US" sz="2000" dirty="0" smtClean="0"/>
            </a:br>
            <a:r>
              <a:rPr lang="en-US" sz="2000" dirty="0" smtClean="0"/>
              <a:t>caching optimizations</a:t>
            </a:r>
          </a:p>
          <a:p>
            <a:pPr lvl="1"/>
            <a:r>
              <a:rPr lang="en-US" sz="2000" dirty="0" smtClean="0"/>
              <a:t>Reduced CPU usage in Windows OS components when drawing glyphs</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Features:  DirectWrite</a:t>
            </a:r>
            <a:endParaRPr lang="en-US" dirty="0"/>
          </a:p>
        </p:txBody>
      </p:sp>
      <p:sp>
        <p:nvSpPr>
          <p:cNvPr id="3" name="Content Placeholder 2"/>
          <p:cNvSpPr>
            <a:spLocks noGrp="1"/>
          </p:cNvSpPr>
          <p:nvPr>
            <p:ph type="body" idx="1"/>
          </p:nvPr>
        </p:nvSpPr>
        <p:spPr/>
        <p:txBody>
          <a:bodyPr/>
          <a:lstStyle/>
          <a:p>
            <a:r>
              <a:rPr lang="en-US" dirty="0" smtClean="0"/>
              <a:t>Modern Typography</a:t>
            </a:r>
          </a:p>
          <a:p>
            <a:r>
              <a:rPr lang="en-US" dirty="0" smtClean="0"/>
              <a:t>Enables world-wide applications</a:t>
            </a:r>
          </a:p>
          <a:p>
            <a:r>
              <a:rPr lang="en-US" dirty="0" smtClean="0"/>
              <a:t>ClearType</a:t>
            </a:r>
          </a:p>
          <a:p>
            <a:r>
              <a:rPr lang="en-US" dirty="0" smtClean="0"/>
              <a:t>Works with any rendering technology</a:t>
            </a:r>
          </a:p>
          <a:p>
            <a:r>
              <a:rPr lang="en-US" dirty="0" smtClean="0"/>
              <a:t>Hardware accelerated with Direct2D</a:t>
            </a:r>
          </a:p>
          <a:p>
            <a:endParaRPr lang="en-US" dirty="0" smtClean="0"/>
          </a:p>
          <a:p>
            <a:endParaRPr lang="en-US" dirty="0" smtClean="0"/>
          </a:p>
          <a:p>
            <a:r>
              <a:rPr lang="en-US" b="1" dirty="0" smtClean="0">
                <a:effectLst>
                  <a:outerShdw blurRad="38100" dist="38100" dir="2700000" algn="tl">
                    <a:srgbClr val="000000">
                      <a:alpha val="43137"/>
                    </a:srgbClr>
                  </a:outerShdw>
                </a:effectLst>
              </a:rPr>
              <a:t>Best reading experience on the PC</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497229" y="2486082"/>
            <a:ext cx="7142634" cy="1495794"/>
          </a:xfrm>
        </p:spPr>
        <p:txBody>
          <a:bodyPr vert="horz" wrap="square" lIns="0" tIns="0" rIns="0" bIns="0" rtlCol="0" anchor="t">
            <a:noAutofit/>
          </a:bodyPr>
          <a:lstStyle/>
          <a:p>
            <a:r>
              <a:rPr/>
              <a:t>DirectX </a:t>
            </a:r>
            <a:r>
              <a:rPr smtClean="0"/>
              <a:t>== High Performance Graphics</a:t>
            </a:r>
            <a:br>
              <a:rPr smtClean="0"/>
            </a:br>
            <a:endParaRPr>
              <a:solidFill>
                <a:schemeClr val="tx1">
                  <a:lumMod val="65000"/>
                </a:schemeClr>
              </a:solidFill>
              <a:latin typeface="Segoe Light" pitchFamily="34" charset="0"/>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en-US" smtClean="0"/>
              <a:t>WIC</a:t>
            </a:r>
            <a:endParaRPr lang="en-US" dirty="0" smtClean="0"/>
          </a:p>
        </p:txBody>
      </p:sp>
      <p:sp>
        <p:nvSpPr>
          <p:cNvPr id="7" name="Footer Placeholder 3"/>
          <p:cNvSpPr txBox="1">
            <a:spLocks/>
          </p:cNvSpPr>
          <p:nvPr/>
        </p:nvSpPr>
        <p:spPr>
          <a:xfrm>
            <a:off x="7734759" y="6047240"/>
            <a:ext cx="1300389"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smtClean="0">
                <a:ln>
                  <a:noFill/>
                </a:ln>
                <a:solidFill>
                  <a:schemeClr val="tx1"/>
                </a:solidFill>
                <a:effectLst/>
                <a:uLnTx/>
                <a:uFillTx/>
                <a:latin typeface="+mn-lt"/>
                <a:ea typeface="+mn-ea"/>
                <a:cs typeface="+mn-cs"/>
              </a:rPr>
              <a:t>Microsoft Confidential</a:t>
            </a:r>
            <a:endParaRPr kumimoji="0" lang="en-US" sz="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arunbha\Desktop\progressive balloon.jpg"/>
          <p:cNvPicPr>
            <a:picLocks noChangeAspect="1" noChangeArrowheads="1"/>
          </p:cNvPicPr>
          <p:nvPr/>
        </p:nvPicPr>
        <p:blipFill>
          <a:blip r:embed="rId3"/>
          <a:srcRect/>
          <a:stretch>
            <a:fillRect/>
          </a:stretch>
        </p:blipFill>
        <p:spPr bwMode="auto">
          <a:xfrm>
            <a:off x="1905007" y="4909453"/>
            <a:ext cx="1143000" cy="1378493"/>
          </a:xfrm>
          <a:prstGeom prst="rect">
            <a:avLst/>
          </a:prstGeom>
          <a:noFill/>
        </p:spPr>
      </p:pic>
      <p:pic>
        <p:nvPicPr>
          <p:cNvPr id="5" name="Picture 3" descr="\\davis\public\varunbha\Progessive 2.jpg"/>
          <p:cNvPicPr>
            <a:picLocks noChangeAspect="1" noChangeArrowheads="1"/>
          </p:cNvPicPr>
          <p:nvPr/>
        </p:nvPicPr>
        <p:blipFill>
          <a:blip r:embed="rId4"/>
          <a:srcRect/>
          <a:stretch>
            <a:fillRect/>
          </a:stretch>
        </p:blipFill>
        <p:spPr bwMode="auto">
          <a:xfrm>
            <a:off x="6087786" y="4909454"/>
            <a:ext cx="1151221" cy="1387221"/>
          </a:xfrm>
          <a:prstGeom prst="rect">
            <a:avLst/>
          </a:prstGeom>
          <a:noFill/>
        </p:spPr>
      </p:pic>
      <p:sp>
        <p:nvSpPr>
          <p:cNvPr id="8" name="Right Arrow 7"/>
          <p:cNvSpPr/>
          <p:nvPr/>
        </p:nvSpPr>
        <p:spPr bwMode="auto">
          <a:xfrm>
            <a:off x="3203071" y="5301339"/>
            <a:ext cx="2743200" cy="620486"/>
          </a:xfrm>
          <a:prstGeom prst="rightArrow">
            <a:avLst/>
          </a:prstGeom>
          <a:solidFill>
            <a:srgbClr val="FFFFFF"/>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rebuchet MS" pitchFamily="34" charset="0"/>
            </a:endParaRPr>
          </a:p>
        </p:txBody>
      </p:sp>
      <p:sp>
        <p:nvSpPr>
          <p:cNvPr id="10" name="Rectangle 9"/>
          <p:cNvSpPr/>
          <p:nvPr/>
        </p:nvSpPr>
        <p:spPr>
          <a:xfrm>
            <a:off x="381000" y="1417638"/>
            <a:ext cx="8382000" cy="3389133"/>
          </a:xfrm>
          <a:prstGeom prst="rect">
            <a:avLst/>
          </a:prstGeom>
        </p:spPr>
        <p:txBody>
          <a:bodyPr wrap="square">
            <a:spAutoFit/>
          </a:bodyPr>
          <a:lstStyle/>
          <a:p>
            <a:pPr marL="382573" lvl="0" indent="-382573" defTabSz="912777" fontAlgn="base">
              <a:lnSpc>
                <a:spcPct val="90000"/>
              </a:lnSpc>
              <a:spcBef>
                <a:spcPts val="1167"/>
              </a:spcBef>
              <a:spcAft>
                <a:spcPct val="0"/>
              </a:spcAft>
              <a:buClr>
                <a:srgbClr val="FFFFFF"/>
              </a:buClr>
              <a:buSzPct val="95000"/>
              <a:buBlip>
                <a:blip r:embed="rId5"/>
              </a:buBlip>
            </a:pPr>
            <a:r>
              <a:rPr lang="en-US" sz="28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Windows Imaging Component (WIC)</a:t>
            </a:r>
          </a:p>
          <a:p>
            <a:pPr marL="739775" lvl="1" indent="-352425" defTabSz="912777" fontAlgn="base">
              <a:lnSpc>
                <a:spcPct val="90000"/>
              </a:lnSpc>
              <a:spcBef>
                <a:spcPts val="1083"/>
              </a:spcBef>
              <a:spcAft>
                <a:spcPct val="0"/>
              </a:spcAft>
              <a:buClr>
                <a:srgbClr val="FFFFFF"/>
              </a:buClr>
              <a:buSzPct val="80000"/>
              <a:buBlip>
                <a:blip r:embed="rId6"/>
              </a:buBlip>
            </a:pPr>
            <a:r>
              <a:rPr lang="en-US" sz="2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COM based API for image processing</a:t>
            </a:r>
          </a:p>
          <a:p>
            <a:pPr marL="739775" lvl="1" indent="-352425" defTabSz="912777" fontAlgn="base">
              <a:lnSpc>
                <a:spcPct val="90000"/>
              </a:lnSpc>
              <a:spcBef>
                <a:spcPts val="1083"/>
              </a:spcBef>
              <a:spcAft>
                <a:spcPct val="0"/>
              </a:spcAft>
              <a:buClr>
                <a:srgbClr val="FFFFFF"/>
              </a:buClr>
              <a:buSzPct val="80000"/>
              <a:buBlip>
                <a:blip r:embed="rId6"/>
              </a:buBlip>
            </a:pPr>
            <a:r>
              <a:rPr lang="en-US" sz="2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Optimized for performance and security</a:t>
            </a:r>
          </a:p>
          <a:p>
            <a:pPr marL="382573" lvl="0" indent="-382573" defTabSz="912777" fontAlgn="base">
              <a:lnSpc>
                <a:spcPct val="90000"/>
              </a:lnSpc>
              <a:spcBef>
                <a:spcPts val="1167"/>
              </a:spcBef>
              <a:spcAft>
                <a:spcPct val="0"/>
              </a:spcAft>
              <a:buClr>
                <a:srgbClr val="FFFFFF"/>
              </a:buClr>
              <a:buSzPct val="95000"/>
              <a:buBlip>
                <a:blip r:embed="rId5"/>
              </a:buBlip>
            </a:pPr>
            <a:r>
              <a:rPr lang="en-US" sz="28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Windows 7 features</a:t>
            </a:r>
          </a:p>
          <a:p>
            <a:pPr marL="739775" lvl="1" indent="-352425" defTabSz="912777" fontAlgn="base">
              <a:lnSpc>
                <a:spcPct val="90000"/>
              </a:lnSpc>
              <a:spcBef>
                <a:spcPts val="1083"/>
              </a:spcBef>
              <a:spcAft>
                <a:spcPct val="0"/>
              </a:spcAft>
              <a:buClr>
                <a:srgbClr val="FFFFFF"/>
              </a:buClr>
              <a:buSzPct val="80000"/>
              <a:buBlip>
                <a:blip r:embed="rId6"/>
              </a:buBlip>
            </a:pPr>
            <a:r>
              <a:rPr lang="en-US" sz="2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Additional TIFF image format support</a:t>
            </a:r>
          </a:p>
          <a:p>
            <a:pPr marL="739775" lvl="1" indent="-352425" defTabSz="912777" fontAlgn="base">
              <a:lnSpc>
                <a:spcPct val="90000"/>
              </a:lnSpc>
              <a:spcBef>
                <a:spcPts val="1083"/>
              </a:spcBef>
              <a:spcAft>
                <a:spcPct val="0"/>
              </a:spcAft>
              <a:buClr>
                <a:srgbClr val="FFFFFF"/>
              </a:buClr>
              <a:buSzPct val="80000"/>
              <a:buBlip>
                <a:blip r:embed="rId6"/>
              </a:buBlip>
            </a:pPr>
            <a:r>
              <a:rPr lang="en-US" sz="2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High Color support</a:t>
            </a:r>
          </a:p>
          <a:p>
            <a:pPr marL="739775" lvl="1" indent="-352425" defTabSz="912777" fontAlgn="base">
              <a:lnSpc>
                <a:spcPct val="90000"/>
              </a:lnSpc>
              <a:spcBef>
                <a:spcPts val="1083"/>
              </a:spcBef>
              <a:spcAft>
                <a:spcPct val="0"/>
              </a:spcAft>
              <a:buClr>
                <a:srgbClr val="FFFFFF"/>
              </a:buClr>
              <a:buSzPct val="80000"/>
              <a:buBlip>
                <a:blip r:embed="rId6"/>
              </a:buBlip>
            </a:pPr>
            <a:r>
              <a:rPr lang="en-US" sz="2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Progressive Decoding</a:t>
            </a:r>
          </a:p>
        </p:txBody>
      </p:sp>
      <p:sp>
        <p:nvSpPr>
          <p:cNvPr id="17" name="Title 16"/>
          <p:cNvSpPr>
            <a:spLocks noGrp="1"/>
          </p:cNvSpPr>
          <p:nvPr>
            <p:ph type="title"/>
          </p:nvPr>
        </p:nvSpPr>
        <p:spPr>
          <a:xfrm>
            <a:off x="382588" y="231775"/>
            <a:ext cx="8380412" cy="664797"/>
          </a:xfrm>
        </p:spPr>
        <p:txBody>
          <a:bodyPr/>
          <a:lstStyle/>
          <a:p>
            <a:r>
              <a:rPr smtClean="0"/>
              <a:t>Imaging</a:t>
            </a:r>
            <a:endParaRPr lang="en-US" dirty="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en-US" smtClean="0"/>
              <a:t>DXGI</a:t>
            </a:r>
            <a:endParaRPr lang="en-US" dirty="0" smtClean="0"/>
          </a:p>
        </p:txBody>
      </p:sp>
      <p:sp>
        <p:nvSpPr>
          <p:cNvPr id="5" name="Footer Placeholder 3"/>
          <p:cNvSpPr txBox="1">
            <a:spLocks/>
          </p:cNvSpPr>
          <p:nvPr/>
        </p:nvSpPr>
        <p:spPr>
          <a:xfrm>
            <a:off x="7734759" y="6047240"/>
            <a:ext cx="1300389"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smtClean="0">
                <a:ln>
                  <a:noFill/>
                </a:ln>
                <a:solidFill>
                  <a:schemeClr val="tx1"/>
                </a:solidFill>
                <a:effectLst/>
                <a:uLnTx/>
                <a:uFillTx/>
                <a:latin typeface="+mn-lt"/>
                <a:ea typeface="+mn-ea"/>
                <a:cs typeface="+mn-cs"/>
              </a:rPr>
              <a:t>Microsoft Confidential</a:t>
            </a:r>
            <a:endParaRPr kumimoji="0" lang="en-US" sz="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199"/>
            <a:ext cx="8229600" cy="3886201"/>
          </a:xfrm>
          <a:prstGeom prst="rect">
            <a:avLst/>
          </a:prstGeom>
        </p:spPr>
        <p:txBody>
          <a:bodyPr>
            <a:normAutofit/>
          </a:bodyPr>
          <a:lstStyle/>
          <a:p>
            <a:pPr marL="401638" indent="-409575">
              <a:lnSpc>
                <a:spcPct val="90000"/>
              </a:lnSpc>
              <a:spcBef>
                <a:spcPct val="30000"/>
              </a:spcBef>
              <a:buClr>
                <a:srgbClr val="8B9DA7"/>
              </a:buClr>
              <a:buFont typeface="Times" pitchFamily="1" charset="0"/>
              <a:buBlip>
                <a:blip r:embed="rId3"/>
              </a:buBlip>
              <a:defRPr/>
            </a:pPr>
            <a:r>
              <a:rPr lang="en-US" sz="2800" kern="0" dirty="0" smtClean="0">
                <a:latin typeface="+mn-lt"/>
              </a:rPr>
              <a:t>Primitive Level </a:t>
            </a:r>
            <a:r>
              <a:rPr lang="en-US" sz="2800" kern="0" dirty="0" err="1" smtClean="0">
                <a:latin typeface="+mn-lt"/>
              </a:rPr>
              <a:t>Remoting</a:t>
            </a:r>
            <a:r>
              <a:rPr lang="en-US" sz="2800" kern="0" dirty="0" smtClean="0">
                <a:latin typeface="+mn-lt"/>
              </a:rPr>
              <a:t> support</a:t>
            </a:r>
          </a:p>
          <a:p>
            <a:pPr marL="858838" lvl="1" indent="-409575">
              <a:lnSpc>
                <a:spcPct val="90000"/>
              </a:lnSpc>
              <a:spcBef>
                <a:spcPct val="30000"/>
              </a:spcBef>
              <a:buClr>
                <a:srgbClr val="8B9DA7"/>
              </a:buClr>
              <a:buFont typeface="Times" pitchFamily="1" charset="0"/>
              <a:buBlip>
                <a:blip r:embed="rId3"/>
              </a:buBlip>
              <a:defRPr/>
            </a:pPr>
            <a:r>
              <a:rPr lang="en-US" sz="2800" kern="0" dirty="0" smtClean="0"/>
              <a:t>Detecting connection status</a:t>
            </a:r>
          </a:p>
          <a:p>
            <a:pPr marL="401638" indent="-409575">
              <a:lnSpc>
                <a:spcPct val="90000"/>
              </a:lnSpc>
              <a:spcBef>
                <a:spcPct val="30000"/>
              </a:spcBef>
              <a:buClr>
                <a:srgbClr val="8B9DA7"/>
              </a:buClr>
              <a:buFont typeface="Times" pitchFamily="1" charset="0"/>
              <a:buBlip>
                <a:blip r:embed="rId3"/>
              </a:buBlip>
              <a:defRPr/>
            </a:pPr>
            <a:r>
              <a:rPr lang="en-US" sz="2800" kern="0" dirty="0" smtClean="0">
                <a:latin typeface="+mn-lt"/>
              </a:rPr>
              <a:t>High Color Support</a:t>
            </a:r>
          </a:p>
          <a:p>
            <a:pPr marL="401638" indent="-409575">
              <a:lnSpc>
                <a:spcPct val="90000"/>
              </a:lnSpc>
              <a:spcBef>
                <a:spcPct val="30000"/>
              </a:spcBef>
              <a:buClr>
                <a:srgbClr val="8B9DA7"/>
              </a:buClr>
              <a:buBlip>
                <a:blip r:embed="rId3"/>
              </a:buBlip>
              <a:defRPr/>
            </a:pPr>
            <a:r>
              <a:rPr lang="en-US" sz="2800" kern="0" dirty="0" smtClean="0"/>
              <a:t>Synchronized shared surfaces</a:t>
            </a:r>
          </a:p>
          <a:p>
            <a:pPr marL="401638" indent="-409575">
              <a:lnSpc>
                <a:spcPct val="90000"/>
              </a:lnSpc>
              <a:spcBef>
                <a:spcPct val="30000"/>
              </a:spcBef>
              <a:buClr>
                <a:srgbClr val="8B9DA7"/>
              </a:buClr>
              <a:buFont typeface="Times" pitchFamily="1" charset="0"/>
              <a:buBlip>
                <a:blip r:embed="rId3"/>
              </a:buBlip>
              <a:defRPr/>
            </a:pPr>
            <a:endParaRPr lang="en-US" sz="2800" kern="0" dirty="0" smtClean="0">
              <a:latin typeface="+mn-lt"/>
            </a:endParaRPr>
          </a:p>
        </p:txBody>
      </p:sp>
      <p:sp>
        <p:nvSpPr>
          <p:cNvPr id="7" name="Title 1"/>
          <p:cNvSpPr txBox="1">
            <a:spLocks/>
          </p:cNvSpPr>
          <p:nvPr/>
        </p:nvSpPr>
        <p:spPr>
          <a:xfrm>
            <a:off x="457200" y="274638"/>
            <a:ext cx="8229600" cy="1143000"/>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accent6"/>
                </a:solidFill>
                <a:effectLst>
                  <a:outerShdw blurRad="50800" dist="38100" dir="2700000" algn="tl" rotWithShape="0">
                    <a:prstClr val="black">
                      <a:alpha val="40000"/>
                    </a:prstClr>
                  </a:outerShdw>
                </a:effectLst>
                <a:uLnTx/>
                <a:uFillTx/>
                <a:latin typeface="+mj-lt"/>
                <a:ea typeface="+mj-ea"/>
                <a:cs typeface="+mj-cs"/>
              </a:rPr>
              <a:t>DXGI Changes</a:t>
            </a:r>
            <a:endParaRPr kumimoji="0" lang="en-US" sz="4800" b="0" i="0" u="none" strike="noStrike" kern="0" cap="none" spc="0" normalizeH="0" baseline="0" noProof="0" dirty="0">
              <a:ln>
                <a:noFill/>
              </a:ln>
              <a:solidFill>
                <a:schemeClr val="accent6"/>
              </a:solidFill>
              <a:effectLst>
                <a:outerShdw blurRad="50800" dist="38100" dir="2700000" algn="tl" rotWithShape="0">
                  <a:prstClr val="black">
                    <a:alpha val="40000"/>
                  </a:prstClr>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199"/>
            <a:ext cx="8229600" cy="3886201"/>
          </a:xfrm>
          <a:prstGeom prst="rect">
            <a:avLst/>
          </a:prstGeom>
        </p:spPr>
        <p:txBody>
          <a:bodyPr>
            <a:normAutofit fontScale="85000" lnSpcReduction="20000"/>
          </a:bodyPr>
          <a:lstStyle/>
          <a:p>
            <a:pPr marL="401638" indent="-409575">
              <a:lnSpc>
                <a:spcPct val="90000"/>
              </a:lnSpc>
              <a:spcBef>
                <a:spcPct val="30000"/>
              </a:spcBef>
              <a:buClr>
                <a:srgbClr val="8B9DA7"/>
              </a:buClr>
              <a:buFont typeface="Times" pitchFamily="1" charset="0"/>
              <a:buBlip>
                <a:blip r:embed="rId3"/>
              </a:buBlip>
              <a:defRPr/>
            </a:pPr>
            <a:r>
              <a:rPr lang="en-US" sz="2800" kern="0" dirty="0" smtClean="0">
                <a:latin typeface="+mn-lt"/>
              </a:rPr>
              <a:t>All DirectX APIs interoperate with each other.</a:t>
            </a:r>
          </a:p>
          <a:p>
            <a:pPr marL="401638" indent="-409575">
              <a:lnSpc>
                <a:spcPct val="90000"/>
              </a:lnSpc>
              <a:spcBef>
                <a:spcPct val="30000"/>
              </a:spcBef>
              <a:buClr>
                <a:srgbClr val="8B9DA7"/>
              </a:buClr>
              <a:buFont typeface="Times" pitchFamily="1" charset="0"/>
              <a:buBlip>
                <a:blip r:embed="rId3"/>
              </a:buBlip>
              <a:defRPr/>
            </a:pPr>
            <a:endParaRPr lang="en-US" sz="2800" kern="0" dirty="0" smtClean="0"/>
          </a:p>
          <a:p>
            <a:pPr marL="401638" indent="-409575">
              <a:lnSpc>
                <a:spcPct val="90000"/>
              </a:lnSpc>
              <a:spcBef>
                <a:spcPct val="30000"/>
              </a:spcBef>
              <a:buClr>
                <a:srgbClr val="8B9DA7"/>
              </a:buClr>
              <a:buFont typeface="Times" pitchFamily="1" charset="0"/>
              <a:buBlip>
                <a:blip r:embed="rId3"/>
              </a:buBlip>
              <a:defRPr/>
            </a:pPr>
            <a:r>
              <a:rPr lang="en-US" sz="2800" kern="0" dirty="0" err="1" smtClean="0"/>
              <a:t>IDXGISurface</a:t>
            </a:r>
            <a:r>
              <a:rPr lang="en-US" sz="2800" kern="0" dirty="0" smtClean="0"/>
              <a:t> is the common interchange between these APIs</a:t>
            </a:r>
          </a:p>
          <a:p>
            <a:pPr marL="401638" indent="-409575">
              <a:lnSpc>
                <a:spcPct val="90000"/>
              </a:lnSpc>
              <a:spcBef>
                <a:spcPct val="30000"/>
              </a:spcBef>
              <a:buClr>
                <a:srgbClr val="8B9DA7"/>
              </a:buClr>
              <a:buFont typeface="Times" pitchFamily="1" charset="0"/>
              <a:buBlip>
                <a:blip r:embed="rId3"/>
              </a:buBlip>
              <a:defRPr/>
            </a:pPr>
            <a:r>
              <a:rPr lang="en-US" sz="2800" kern="0" dirty="0" smtClean="0"/>
              <a:t>Direct3D 11 and Direct3D 10 interoperate via synchronized shared surfaces</a:t>
            </a:r>
          </a:p>
          <a:p>
            <a:pPr marL="401638" indent="-409575">
              <a:lnSpc>
                <a:spcPct val="90000"/>
              </a:lnSpc>
              <a:spcBef>
                <a:spcPct val="30000"/>
              </a:spcBef>
              <a:buClr>
                <a:srgbClr val="8B9DA7"/>
              </a:buClr>
              <a:buFont typeface="Times" pitchFamily="1" charset="0"/>
              <a:buBlip>
                <a:blip r:embed="rId3"/>
              </a:buBlip>
              <a:defRPr/>
            </a:pPr>
            <a:r>
              <a:rPr lang="en-US" sz="2800" kern="0" dirty="0" smtClean="0"/>
              <a:t>Direct2D and Direct3D 10/11 interoperate at the Device as well as at Surface Level</a:t>
            </a:r>
          </a:p>
          <a:p>
            <a:pPr marL="401638" indent="-409575">
              <a:lnSpc>
                <a:spcPct val="90000"/>
              </a:lnSpc>
              <a:spcBef>
                <a:spcPct val="30000"/>
              </a:spcBef>
              <a:buClr>
                <a:srgbClr val="8B9DA7"/>
              </a:buClr>
              <a:buFont typeface="Times" pitchFamily="1" charset="0"/>
              <a:buBlip>
                <a:blip r:embed="rId3"/>
              </a:buBlip>
              <a:defRPr/>
            </a:pPr>
            <a:r>
              <a:rPr lang="en-US" sz="2800" kern="0" dirty="0" smtClean="0"/>
              <a:t>WIC and </a:t>
            </a:r>
            <a:r>
              <a:rPr lang="en-US" sz="2800" kern="0" dirty="0" err="1" smtClean="0"/>
              <a:t>DirectWrite</a:t>
            </a:r>
            <a:r>
              <a:rPr lang="en-US" sz="2800" kern="0" dirty="0" smtClean="0"/>
              <a:t> can be used with any API</a:t>
            </a:r>
          </a:p>
          <a:p>
            <a:pPr marL="401638" indent="-409575">
              <a:lnSpc>
                <a:spcPct val="90000"/>
              </a:lnSpc>
              <a:spcBef>
                <a:spcPct val="30000"/>
              </a:spcBef>
              <a:buClr>
                <a:srgbClr val="8B9DA7"/>
              </a:buClr>
              <a:buFont typeface="Times" pitchFamily="1" charset="0"/>
              <a:buBlip>
                <a:blip r:embed="rId3"/>
              </a:buBlip>
              <a:defRPr/>
            </a:pPr>
            <a:endParaRPr lang="en-US" sz="2800" kern="0" dirty="0" smtClean="0"/>
          </a:p>
          <a:p>
            <a:pPr marL="401638" indent="-409575">
              <a:lnSpc>
                <a:spcPct val="90000"/>
              </a:lnSpc>
              <a:spcBef>
                <a:spcPct val="30000"/>
              </a:spcBef>
              <a:buClr>
                <a:srgbClr val="8B9DA7"/>
              </a:buClr>
              <a:buFont typeface="Times" pitchFamily="1" charset="0"/>
              <a:buBlip>
                <a:blip r:embed="rId3"/>
              </a:buBlip>
              <a:defRPr/>
            </a:pPr>
            <a:r>
              <a:rPr lang="en-US" sz="2800" kern="0" dirty="0" smtClean="0"/>
              <a:t>GDI interoperates with D2D and D3D</a:t>
            </a:r>
          </a:p>
          <a:p>
            <a:pPr marL="401638" indent="-409575">
              <a:lnSpc>
                <a:spcPct val="90000"/>
              </a:lnSpc>
              <a:spcBef>
                <a:spcPct val="30000"/>
              </a:spcBef>
              <a:buClr>
                <a:srgbClr val="8B9DA7"/>
              </a:buClr>
              <a:buFont typeface="Times" pitchFamily="1" charset="0"/>
              <a:buBlip>
                <a:blip r:embed="rId3"/>
              </a:buBlip>
              <a:defRPr/>
            </a:pPr>
            <a:endParaRPr lang="en-US" sz="2800" kern="0" dirty="0" smtClean="0"/>
          </a:p>
          <a:p>
            <a:pPr marL="401638" indent="-409575">
              <a:lnSpc>
                <a:spcPct val="90000"/>
              </a:lnSpc>
              <a:spcBef>
                <a:spcPct val="30000"/>
              </a:spcBef>
              <a:buClr>
                <a:srgbClr val="8B9DA7"/>
              </a:buClr>
              <a:buFont typeface="Times" pitchFamily="1" charset="0"/>
              <a:buBlip>
                <a:blip r:embed="rId3"/>
              </a:buBlip>
              <a:defRPr/>
            </a:pPr>
            <a:endParaRPr lang="en-US" sz="2800" kern="0" dirty="0" smtClean="0">
              <a:latin typeface="+mn-lt"/>
            </a:endParaRPr>
          </a:p>
        </p:txBody>
      </p:sp>
      <p:sp>
        <p:nvSpPr>
          <p:cNvPr id="7" name="Title 1"/>
          <p:cNvSpPr txBox="1">
            <a:spLocks/>
          </p:cNvSpPr>
          <p:nvPr/>
        </p:nvSpPr>
        <p:spPr>
          <a:xfrm>
            <a:off x="457200" y="274638"/>
            <a:ext cx="8229600" cy="1143000"/>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accent6"/>
                </a:solidFill>
                <a:effectLst>
                  <a:outerShdw blurRad="50800" dist="38100" dir="2700000" algn="tl" rotWithShape="0">
                    <a:prstClr val="black">
                      <a:alpha val="40000"/>
                    </a:prstClr>
                  </a:outerShdw>
                </a:effectLst>
                <a:uLnTx/>
                <a:uFillTx/>
                <a:latin typeface="+mj-lt"/>
                <a:ea typeface="+mj-ea"/>
                <a:cs typeface="+mj-cs"/>
              </a:rPr>
              <a:t>API </a:t>
            </a:r>
            <a:r>
              <a:rPr kumimoji="0" lang="en-US" sz="4800" b="0" i="0" u="none" strike="noStrike" kern="0" cap="none" spc="0" normalizeH="0" baseline="0" noProof="0" dirty="0" err="1" smtClean="0">
                <a:ln>
                  <a:noFill/>
                </a:ln>
                <a:solidFill>
                  <a:schemeClr val="accent6"/>
                </a:solidFill>
                <a:effectLst>
                  <a:outerShdw blurRad="50800" dist="38100" dir="2700000" algn="tl" rotWithShape="0">
                    <a:prstClr val="black">
                      <a:alpha val="40000"/>
                    </a:prstClr>
                  </a:outerShdw>
                </a:effectLst>
                <a:uLnTx/>
                <a:uFillTx/>
                <a:latin typeface="+mj-lt"/>
                <a:ea typeface="+mj-ea"/>
                <a:cs typeface="+mj-cs"/>
              </a:rPr>
              <a:t>Interop</a:t>
            </a:r>
            <a:endParaRPr kumimoji="0" lang="en-US" sz="4800" b="0" i="0" u="none" strike="noStrike" kern="0" cap="none" spc="0" normalizeH="0" baseline="0" noProof="0" dirty="0">
              <a:ln>
                <a:noFill/>
              </a:ln>
              <a:solidFill>
                <a:schemeClr val="accent6"/>
              </a:solidFill>
              <a:effectLst>
                <a:outerShdw blurRad="50800" dist="38100" dir="2700000" algn="tl" rotWithShape="0">
                  <a:prstClr val="black">
                    <a:alpha val="40000"/>
                  </a:prstClr>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Content Placeholder 2"/>
          <p:cNvSpPr>
            <a:spLocks noGrp="1"/>
          </p:cNvSpPr>
          <p:nvPr>
            <p:ph idx="1"/>
          </p:nvPr>
        </p:nvSpPr>
        <p:spPr>
          <a:xfrm>
            <a:off x="382588" y="1414464"/>
            <a:ext cx="8380412" cy="5249642"/>
          </a:xfrm>
        </p:spPr>
        <p:txBody>
          <a:bodyPr/>
          <a:lstStyle/>
          <a:p>
            <a:r>
              <a:rPr lang="en-US" sz="2400" dirty="0" smtClean="0"/>
              <a:t>Originally DirectX was designed for Gaming</a:t>
            </a:r>
          </a:p>
          <a:p>
            <a:r>
              <a:rPr lang="en-US" sz="2400" dirty="0" smtClean="0"/>
              <a:t>Over time DirectX has become synonymous</a:t>
            </a:r>
            <a:br>
              <a:rPr lang="en-US" sz="2400" dirty="0" smtClean="0"/>
            </a:br>
            <a:r>
              <a:rPr lang="en-US" sz="2400" dirty="0" smtClean="0"/>
              <a:t>with Graphics</a:t>
            </a:r>
          </a:p>
          <a:p>
            <a:r>
              <a:rPr lang="en-US" sz="2400" dirty="0" smtClean="0"/>
              <a:t>Windows UI and many other applications</a:t>
            </a:r>
            <a:br>
              <a:rPr lang="en-US" sz="2400" dirty="0" smtClean="0"/>
            </a:br>
            <a:r>
              <a:rPr lang="en-US" sz="2400" dirty="0" smtClean="0"/>
              <a:t>use DirectX</a:t>
            </a:r>
          </a:p>
          <a:p>
            <a:r>
              <a:rPr lang="en-US" sz="2400" dirty="0" smtClean="0"/>
              <a:t>DirectX 10 has become the baseline</a:t>
            </a:r>
            <a:br>
              <a:rPr lang="en-US" sz="2400" dirty="0" smtClean="0"/>
            </a:br>
            <a:r>
              <a:rPr lang="en-US" sz="2400" dirty="0" smtClean="0"/>
              <a:t>API for Windows</a:t>
            </a:r>
          </a:p>
          <a:p>
            <a:r>
              <a:rPr lang="en-US" sz="2400" dirty="0" smtClean="0"/>
              <a:t>Two new DirectX APIs are introduced</a:t>
            </a:r>
          </a:p>
          <a:p>
            <a:r>
              <a:rPr lang="en-US" sz="2400" dirty="0" smtClean="0"/>
              <a:t>Call to Action </a:t>
            </a:r>
          </a:p>
          <a:p>
            <a:pPr marL="739775" lvl="1" indent="-352425"/>
            <a:r>
              <a:rPr lang="en-US" sz="2000" dirty="0" smtClean="0"/>
              <a:t>Design your HW with DirectX roadmap in mind</a:t>
            </a:r>
          </a:p>
          <a:p>
            <a:pPr marL="739775" lvl="1" indent="-352425"/>
            <a:r>
              <a:rPr lang="en-US" sz="2000" dirty="0" smtClean="0"/>
              <a:t>Attend related talks to learn more</a:t>
            </a:r>
          </a:p>
          <a:p>
            <a:endParaRPr lang="en-US" sz="2400" dirty="0"/>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Additional Resources</a:t>
            </a:r>
            <a:endParaRPr lang="en-US" dirty="0"/>
          </a:p>
        </p:txBody>
      </p:sp>
      <p:sp>
        <p:nvSpPr>
          <p:cNvPr id="242691" name="Rectangle 3"/>
          <p:cNvSpPr>
            <a:spLocks noGrp="1" noChangeArrowheads="1"/>
          </p:cNvSpPr>
          <p:nvPr>
            <p:ph idx="1"/>
          </p:nvPr>
        </p:nvSpPr>
        <p:spPr>
          <a:xfrm>
            <a:off x="382588" y="1414466"/>
            <a:ext cx="8380412" cy="4776784"/>
          </a:xfrm>
        </p:spPr>
        <p:txBody>
          <a:bodyPr>
            <a:normAutofit fontScale="92500" lnSpcReduction="10000"/>
          </a:bodyPr>
          <a:lstStyle/>
          <a:p>
            <a:pPr marL="285750" indent="-285750">
              <a:spcBef>
                <a:spcPts val="833"/>
              </a:spcBef>
            </a:pPr>
            <a:r>
              <a:rPr lang="en-US" sz="1800" dirty="0" smtClean="0"/>
              <a:t>Web Resources</a:t>
            </a:r>
          </a:p>
          <a:p>
            <a:pPr marL="573088" lvl="1" indent="-287338">
              <a:spcBef>
                <a:spcPts val="833"/>
              </a:spcBef>
            </a:pPr>
            <a:r>
              <a:rPr lang="en-US" sz="1600" dirty="0" smtClean="0"/>
              <a:t>Whitepapers: </a:t>
            </a:r>
            <a:r>
              <a:rPr lang="en-US" sz="1600" dirty="0" smtClean="0">
                <a:hlinkClick r:id="rId3"/>
              </a:rPr>
              <a:t>http://www.microsoft.com/whdc/display</a:t>
            </a:r>
            <a:r>
              <a:rPr lang="en-US" sz="1600" dirty="0" smtClean="0"/>
              <a:t> </a:t>
            </a:r>
          </a:p>
          <a:p>
            <a:pPr marL="573088" lvl="1" indent="-287338">
              <a:spcBef>
                <a:spcPts val="833"/>
              </a:spcBef>
            </a:pPr>
            <a:r>
              <a:rPr lang="en-US" sz="1600" dirty="0" smtClean="0"/>
              <a:t>Other Resources: </a:t>
            </a:r>
            <a:r>
              <a:rPr lang="en-US" sz="1600" dirty="0" smtClean="0">
                <a:hlinkClick r:id="rId4"/>
              </a:rPr>
              <a:t>http://msdn.microsoft.com/directx</a:t>
            </a:r>
            <a:r>
              <a:rPr lang="en-US" sz="1600" dirty="0" smtClean="0"/>
              <a:t> </a:t>
            </a:r>
          </a:p>
          <a:p>
            <a:pPr marL="285750" indent="-285750">
              <a:spcBef>
                <a:spcPts val="833"/>
              </a:spcBef>
            </a:pPr>
            <a:r>
              <a:rPr lang="en-US" sz="1800" dirty="0" smtClean="0"/>
              <a:t>Related Sessions</a:t>
            </a:r>
          </a:p>
          <a:p>
            <a:pPr marL="517525" lvl="1" indent="-231775">
              <a:spcBef>
                <a:spcPts val="833"/>
              </a:spcBef>
            </a:pPr>
            <a:r>
              <a:rPr lang="en-US" sz="1600" dirty="0" smtClean="0"/>
              <a:t>GRA-T515: DirectX – Core Graphics for Windows 7</a:t>
            </a:r>
          </a:p>
          <a:p>
            <a:pPr marL="517525" lvl="1" indent="-231775">
              <a:spcBef>
                <a:spcPts val="833"/>
              </a:spcBef>
            </a:pPr>
            <a:r>
              <a:rPr lang="en-US" sz="1600" dirty="0" smtClean="0"/>
              <a:t>GRA-T516: DirectX11</a:t>
            </a:r>
          </a:p>
          <a:p>
            <a:pPr marL="517525" lvl="1" indent="-231775">
              <a:spcBef>
                <a:spcPts val="833"/>
              </a:spcBef>
            </a:pPr>
            <a:r>
              <a:rPr lang="en-US" sz="1600" dirty="0" smtClean="0"/>
              <a:t>GRA-T517: GPU Compute</a:t>
            </a:r>
          </a:p>
          <a:p>
            <a:pPr marL="517525" lvl="1" indent="-231775">
              <a:spcBef>
                <a:spcPts val="833"/>
              </a:spcBef>
            </a:pPr>
            <a:r>
              <a:rPr lang="en-US" sz="1600" dirty="0" smtClean="0"/>
              <a:t>GRA-T584: Working with the Windows 7 Graphics Architecture</a:t>
            </a:r>
          </a:p>
          <a:p>
            <a:pPr marL="517525" lvl="1" indent="-231775">
              <a:spcBef>
                <a:spcPts val="833"/>
              </a:spcBef>
            </a:pPr>
            <a:r>
              <a:rPr lang="en-US" sz="1600" dirty="0" smtClean="0"/>
              <a:t>GRA-T585: Video Improvements in Windows 7</a:t>
            </a:r>
          </a:p>
          <a:p>
            <a:pPr marL="517525" lvl="1" indent="-231775">
              <a:spcBef>
                <a:spcPts val="833"/>
              </a:spcBef>
            </a:pPr>
            <a:r>
              <a:rPr lang="en-US" sz="1600" dirty="0" smtClean="0"/>
              <a:t>GRA-T634: GPU Performance and GPU/CPU Interactions in Windows 7</a:t>
            </a:r>
          </a:p>
          <a:p>
            <a:pPr marL="517525" lvl="1" indent="-231775">
              <a:spcBef>
                <a:spcPts val="833"/>
              </a:spcBef>
            </a:pPr>
            <a:r>
              <a:rPr lang="en-US" sz="1600" dirty="0" smtClean="0"/>
              <a:t>GRA-P581: Panel: Application of General Purpose Compute</a:t>
            </a:r>
          </a:p>
          <a:p>
            <a:pPr marL="517525" lvl="1" indent="-231775">
              <a:spcBef>
                <a:spcPts val="833"/>
              </a:spcBef>
            </a:pPr>
            <a:r>
              <a:rPr lang="en-US" sz="1600" dirty="0" smtClean="0"/>
              <a:t>GRA-C640: Validating Graphics Scenarios in Windows 7</a:t>
            </a:r>
          </a:p>
          <a:p>
            <a:pPr marL="517525" lvl="1" indent="-231775">
              <a:spcBef>
                <a:spcPts val="833"/>
              </a:spcBef>
            </a:pPr>
            <a:r>
              <a:rPr lang="en-US" sz="1600" dirty="0" smtClean="0"/>
              <a:t>MBL-T579: Connecting Projectors and Using Docking Stations with Windows 7</a:t>
            </a:r>
          </a:p>
          <a:p>
            <a:pPr marL="517525" lvl="1" indent="-231775">
              <a:spcBef>
                <a:spcPts val="833"/>
              </a:spcBef>
            </a:pPr>
            <a:r>
              <a:rPr lang="en-US" sz="1600" dirty="0" smtClean="0"/>
              <a:t>GRA-C666: Connecting and Configuring Displays in Windows 7</a:t>
            </a:r>
          </a:p>
          <a:p>
            <a:pPr marL="285750" indent="-285750">
              <a:spcBef>
                <a:spcPts val="833"/>
              </a:spcBef>
            </a:pPr>
            <a:r>
              <a:rPr lang="en-US" sz="1800" dirty="0" smtClean="0"/>
              <a:t>Contact information</a:t>
            </a:r>
          </a:p>
          <a:p>
            <a:pPr marL="517525" lvl="1" indent="-231775">
              <a:spcBef>
                <a:spcPts val="833"/>
              </a:spcBef>
            </a:pPr>
            <a:r>
              <a:rPr lang="en-US" sz="1600" dirty="0" smtClean="0"/>
              <a:t>Directx @ Microsoft.com </a:t>
            </a:r>
            <a:endParaRPr lang="en-US" sz="1600" dirty="0"/>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Broad Usage of Direct3D Today</a:t>
            </a:r>
            <a:endParaRPr lang="en-US" dirty="0"/>
          </a:p>
        </p:txBody>
      </p:sp>
      <p:sp>
        <p:nvSpPr>
          <p:cNvPr id="3" name="Content Placeholder 2"/>
          <p:cNvSpPr>
            <a:spLocks noGrp="1"/>
          </p:cNvSpPr>
          <p:nvPr>
            <p:ph idx="1"/>
          </p:nvPr>
        </p:nvSpPr>
        <p:spPr>
          <a:xfrm>
            <a:off x="374637" y="1303145"/>
            <a:ext cx="8380412" cy="5168594"/>
          </a:xfrm>
        </p:spPr>
        <p:txBody>
          <a:bodyPr/>
          <a:lstStyle/>
          <a:p>
            <a:r>
              <a:rPr lang="en-US" sz="2800" dirty="0" smtClean="0"/>
              <a:t>Typical user is someone who needs great performance and very custom/rich rendering</a:t>
            </a:r>
          </a:p>
          <a:p>
            <a:r>
              <a:rPr lang="en-US" sz="2800" dirty="0" smtClean="0"/>
              <a:t>Mapping applications: </a:t>
            </a:r>
          </a:p>
          <a:p>
            <a:pPr lvl="1"/>
            <a:r>
              <a:rPr lang="en-US" sz="2400" dirty="0" err="1" smtClean="0"/>
              <a:t>Eg</a:t>
            </a:r>
            <a:r>
              <a:rPr lang="en-US" sz="2400" dirty="0" smtClean="0"/>
              <a:t>. </a:t>
            </a:r>
            <a:r>
              <a:rPr lang="en-US" sz="2400" dirty="0" err="1" smtClean="0"/>
              <a:t>VirtualEarth</a:t>
            </a:r>
            <a:r>
              <a:rPr lang="en-US" sz="2400" dirty="0" smtClean="0"/>
              <a:t> and Google Earth</a:t>
            </a:r>
          </a:p>
          <a:p>
            <a:r>
              <a:rPr lang="en-US" sz="2800" dirty="0" smtClean="0"/>
              <a:t>UI and Application Frameworks: </a:t>
            </a:r>
          </a:p>
          <a:p>
            <a:pPr lvl="1"/>
            <a:r>
              <a:rPr lang="en-US" sz="2400" dirty="0" smtClean="0"/>
              <a:t>WPF, XNA</a:t>
            </a:r>
          </a:p>
          <a:p>
            <a:r>
              <a:rPr lang="en-US" sz="2800" dirty="0" smtClean="0"/>
              <a:t>User Interfaces:</a:t>
            </a:r>
          </a:p>
          <a:p>
            <a:pPr lvl="1"/>
            <a:r>
              <a:rPr lang="en-US" sz="2400" dirty="0" smtClean="0"/>
              <a:t>MCE, Zune, DWM</a:t>
            </a:r>
          </a:p>
          <a:p>
            <a:r>
              <a:rPr lang="en-US" sz="2800" dirty="0" smtClean="0"/>
              <a:t>Workstation Applications:</a:t>
            </a:r>
          </a:p>
          <a:p>
            <a:pPr lvl="1"/>
            <a:r>
              <a:rPr lang="en-US" sz="2400" dirty="0" err="1" smtClean="0"/>
              <a:t>Eg</a:t>
            </a:r>
            <a:r>
              <a:rPr lang="en-US" sz="2400" dirty="0" smtClean="0"/>
              <a:t>. </a:t>
            </a:r>
            <a:r>
              <a:rPr lang="en-US" sz="2400" dirty="0" err="1" smtClean="0"/>
              <a:t>Dassault</a:t>
            </a:r>
            <a:r>
              <a:rPr lang="en-US" sz="2400" dirty="0" smtClean="0"/>
              <a:t> Systèmes-3DLive, </a:t>
            </a:r>
            <a:r>
              <a:rPr lang="en-US" sz="2400" dirty="0" err="1" smtClean="0"/>
              <a:t>AutoDesk</a:t>
            </a:r>
            <a:r>
              <a:rPr lang="en-US" sz="2400" dirty="0" smtClean="0"/>
              <a:t> Applications, Bentley </a:t>
            </a:r>
            <a:r>
              <a:rPr lang="en-US" sz="2400" dirty="0" err="1" smtClean="0"/>
              <a:t>Microstation</a:t>
            </a:r>
            <a:r>
              <a:rPr lang="en-US" sz="2400" dirty="0" smtClean="0"/>
              <a:t>, </a:t>
            </a:r>
            <a:r>
              <a:rPr lang="en-US" sz="2400" dirty="0" err="1" smtClean="0"/>
              <a:t>SoftImage</a:t>
            </a:r>
            <a:r>
              <a:rPr lang="en-US" sz="2400" dirty="0" smtClean="0"/>
              <a:t> XSI</a:t>
            </a:r>
            <a:endParaRPr lang="en-US" sz="24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pPr eaLnBrk="1" hangingPunct="1">
              <a:defRPr/>
            </a:pPr>
            <a:r>
              <a:rPr lang="en-US" dirty="0" smtClean="0"/>
              <a:t>Elements of Graphics</a:t>
            </a:r>
          </a:p>
        </p:txBody>
      </p:sp>
      <p:grpSp>
        <p:nvGrpSpPr>
          <p:cNvPr id="2" name="Group 14"/>
          <p:cNvGrpSpPr>
            <a:grpSpLocks/>
          </p:cNvGrpSpPr>
          <p:nvPr/>
        </p:nvGrpSpPr>
        <p:grpSpPr bwMode="auto">
          <a:xfrm>
            <a:off x="1284288" y="4149724"/>
            <a:ext cx="2814637" cy="1362075"/>
            <a:chOff x="434" y="2000"/>
            <a:chExt cx="1773" cy="858"/>
          </a:xfrm>
        </p:grpSpPr>
        <p:grpSp>
          <p:nvGrpSpPr>
            <p:cNvPr id="3" name="Group 12"/>
            <p:cNvGrpSpPr>
              <a:grpSpLocks/>
            </p:cNvGrpSpPr>
            <p:nvPr/>
          </p:nvGrpSpPr>
          <p:grpSpPr bwMode="auto">
            <a:xfrm>
              <a:off x="434" y="2000"/>
              <a:ext cx="1773" cy="623"/>
              <a:chOff x="282" y="1524"/>
              <a:chExt cx="3130" cy="1099"/>
            </a:xfrm>
          </p:grpSpPr>
          <p:pic>
            <p:nvPicPr>
              <p:cNvPr id="10265" name="Picture 4" descr="blue circle shadow bevel"/>
              <p:cNvPicPr>
                <a:picLocks noChangeAspect="1" noChangeArrowheads="1"/>
              </p:cNvPicPr>
              <p:nvPr/>
            </p:nvPicPr>
            <p:blipFill>
              <a:blip r:embed="rId3"/>
              <a:srcRect/>
              <a:stretch>
                <a:fillRect/>
              </a:stretch>
            </p:blipFill>
            <p:spPr bwMode="auto">
              <a:xfrm>
                <a:off x="1197" y="1542"/>
                <a:ext cx="1081" cy="1081"/>
              </a:xfrm>
              <a:prstGeom prst="rect">
                <a:avLst/>
              </a:prstGeom>
              <a:noFill/>
              <a:ln w="9525">
                <a:noFill/>
                <a:miter lim="800000"/>
                <a:headEnd/>
                <a:tailEnd/>
              </a:ln>
            </p:spPr>
          </p:pic>
          <p:pic>
            <p:nvPicPr>
              <p:cNvPr id="10266" name="Picture 8" descr="purple square"/>
              <p:cNvPicPr>
                <a:picLocks noChangeAspect="1" noChangeArrowheads="1"/>
              </p:cNvPicPr>
              <p:nvPr/>
            </p:nvPicPr>
            <p:blipFill>
              <a:blip r:embed="rId4"/>
              <a:srcRect/>
              <a:stretch>
                <a:fillRect/>
              </a:stretch>
            </p:blipFill>
            <p:spPr bwMode="auto">
              <a:xfrm>
                <a:off x="282" y="1638"/>
                <a:ext cx="891" cy="891"/>
              </a:xfrm>
              <a:prstGeom prst="rect">
                <a:avLst/>
              </a:prstGeom>
              <a:noFill/>
              <a:ln w="9525">
                <a:noFill/>
                <a:miter lim="800000"/>
                <a:headEnd/>
                <a:tailEnd/>
              </a:ln>
            </p:spPr>
          </p:pic>
          <p:pic>
            <p:nvPicPr>
              <p:cNvPr id="10267" name="Picture 11" descr="Metallic edge Avacado Triangles Equilateral s"/>
              <p:cNvPicPr>
                <a:picLocks noChangeAspect="1" noChangeArrowheads="1"/>
              </p:cNvPicPr>
              <p:nvPr/>
            </p:nvPicPr>
            <p:blipFill>
              <a:blip r:embed="rId5"/>
              <a:srcRect/>
              <a:stretch>
                <a:fillRect/>
              </a:stretch>
            </p:blipFill>
            <p:spPr bwMode="auto">
              <a:xfrm>
                <a:off x="2207" y="1524"/>
                <a:ext cx="1205" cy="1068"/>
              </a:xfrm>
              <a:prstGeom prst="rect">
                <a:avLst/>
              </a:prstGeom>
              <a:noFill/>
              <a:ln w="9525">
                <a:noFill/>
                <a:miter lim="800000"/>
                <a:headEnd/>
                <a:tailEnd/>
              </a:ln>
            </p:spPr>
          </p:pic>
        </p:grpSp>
        <p:sp>
          <p:nvSpPr>
            <p:cNvPr id="469005" name="Text Box 13"/>
            <p:cNvSpPr txBox="1">
              <a:spLocks noChangeArrowheads="1"/>
            </p:cNvSpPr>
            <p:nvPr/>
          </p:nvSpPr>
          <p:spPr bwMode="auto">
            <a:xfrm>
              <a:off x="892" y="2625"/>
              <a:ext cx="302" cy="233"/>
            </a:xfrm>
            <a:prstGeom prst="rect">
              <a:avLst/>
            </a:prstGeom>
            <a:noFill/>
            <a:ln w="12700" algn="ctr">
              <a:noFill/>
              <a:miter lim="800000"/>
              <a:headEnd/>
              <a:tailEnd/>
            </a:ln>
            <a:effectLst/>
          </p:spPr>
          <p:txBody>
            <a:bodyPr wrap="none">
              <a:spAutoFit/>
            </a:bodyPr>
            <a:lstStyle/>
            <a:p>
              <a:pPr>
                <a:defRPr/>
              </a:pPr>
              <a:r>
                <a:rPr lang="en-US" dirty="0" smtClean="0">
                  <a:effectLst>
                    <a:outerShdw blurRad="38100" dist="38100" dir="2700000" algn="tl">
                      <a:srgbClr val="000000"/>
                    </a:outerShdw>
                  </a:effectLst>
                </a:rPr>
                <a:t>2D</a:t>
              </a:r>
              <a:endParaRPr lang="en-US" dirty="0">
                <a:effectLst>
                  <a:outerShdw blurRad="38100" dist="38100" dir="2700000" algn="tl">
                    <a:srgbClr val="000000"/>
                  </a:outerShdw>
                </a:effectLst>
              </a:endParaRPr>
            </a:p>
          </p:txBody>
        </p:sp>
      </p:grpSp>
      <p:grpSp>
        <p:nvGrpSpPr>
          <p:cNvPr id="4" name="Group 45"/>
          <p:cNvGrpSpPr>
            <a:grpSpLocks/>
          </p:cNvGrpSpPr>
          <p:nvPr/>
        </p:nvGrpSpPr>
        <p:grpSpPr bwMode="auto">
          <a:xfrm>
            <a:off x="1127125" y="2401888"/>
            <a:ext cx="3052763" cy="1709738"/>
            <a:chOff x="3206" y="800"/>
            <a:chExt cx="1923" cy="1077"/>
          </a:xfrm>
        </p:grpSpPr>
        <p:grpSp>
          <p:nvGrpSpPr>
            <p:cNvPr id="5" name="Group 44"/>
            <p:cNvGrpSpPr>
              <a:grpSpLocks/>
            </p:cNvGrpSpPr>
            <p:nvPr/>
          </p:nvGrpSpPr>
          <p:grpSpPr bwMode="auto">
            <a:xfrm>
              <a:off x="3206" y="800"/>
              <a:ext cx="1923" cy="904"/>
              <a:chOff x="3206" y="800"/>
              <a:chExt cx="1923" cy="904"/>
            </a:xfrm>
          </p:grpSpPr>
          <p:pic>
            <p:nvPicPr>
              <p:cNvPr id="10260" name="Picture 15" descr="Blue Embossed Cylinder"/>
              <p:cNvPicPr>
                <a:picLocks noChangeAspect="1" noChangeArrowheads="1"/>
              </p:cNvPicPr>
              <p:nvPr/>
            </p:nvPicPr>
            <p:blipFill>
              <a:blip r:embed="rId6"/>
              <a:srcRect/>
              <a:stretch>
                <a:fillRect/>
              </a:stretch>
            </p:blipFill>
            <p:spPr bwMode="auto">
              <a:xfrm>
                <a:off x="3828" y="800"/>
                <a:ext cx="723" cy="904"/>
              </a:xfrm>
              <a:prstGeom prst="rect">
                <a:avLst/>
              </a:prstGeom>
              <a:noFill/>
              <a:ln w="9525">
                <a:noFill/>
                <a:miter lim="800000"/>
                <a:headEnd/>
                <a:tailEnd/>
              </a:ln>
            </p:spPr>
          </p:pic>
          <p:pic>
            <p:nvPicPr>
              <p:cNvPr id="10261" name="Picture 18" descr="5 magenta slab stack"/>
              <p:cNvPicPr>
                <a:picLocks noChangeAspect="1" noChangeArrowheads="1"/>
              </p:cNvPicPr>
              <p:nvPr/>
            </p:nvPicPr>
            <p:blipFill>
              <a:blip r:embed="rId7"/>
              <a:srcRect/>
              <a:stretch>
                <a:fillRect/>
              </a:stretch>
            </p:blipFill>
            <p:spPr bwMode="auto">
              <a:xfrm>
                <a:off x="3206" y="957"/>
                <a:ext cx="625" cy="679"/>
              </a:xfrm>
              <a:prstGeom prst="rect">
                <a:avLst/>
              </a:prstGeom>
              <a:noFill/>
              <a:ln w="9525">
                <a:noFill/>
                <a:miter lim="800000"/>
                <a:headEnd/>
                <a:tailEnd/>
              </a:ln>
            </p:spPr>
          </p:pic>
          <p:pic>
            <p:nvPicPr>
              <p:cNvPr id="10262" name="Picture 19" descr="3D green triangle"/>
              <p:cNvPicPr>
                <a:picLocks noChangeAspect="1" noChangeArrowheads="1"/>
              </p:cNvPicPr>
              <p:nvPr/>
            </p:nvPicPr>
            <p:blipFill>
              <a:blip r:embed="rId8"/>
              <a:srcRect/>
              <a:stretch>
                <a:fillRect/>
              </a:stretch>
            </p:blipFill>
            <p:spPr bwMode="auto">
              <a:xfrm>
                <a:off x="4536" y="994"/>
                <a:ext cx="593" cy="592"/>
              </a:xfrm>
              <a:prstGeom prst="rect">
                <a:avLst/>
              </a:prstGeom>
              <a:noFill/>
              <a:ln w="9525">
                <a:noFill/>
                <a:miter lim="800000"/>
                <a:headEnd/>
                <a:tailEnd/>
              </a:ln>
            </p:spPr>
          </p:pic>
        </p:grpSp>
        <p:sp>
          <p:nvSpPr>
            <p:cNvPr id="469016" name="Text Box 24"/>
            <p:cNvSpPr txBox="1">
              <a:spLocks noChangeArrowheads="1"/>
            </p:cNvSpPr>
            <p:nvPr/>
          </p:nvSpPr>
          <p:spPr bwMode="auto">
            <a:xfrm>
              <a:off x="3743" y="1644"/>
              <a:ext cx="302" cy="233"/>
            </a:xfrm>
            <a:prstGeom prst="rect">
              <a:avLst/>
            </a:prstGeom>
            <a:noFill/>
            <a:ln w="12700" algn="ctr">
              <a:noFill/>
              <a:miter lim="800000"/>
              <a:headEnd/>
              <a:tailEnd/>
            </a:ln>
            <a:effectLst/>
          </p:spPr>
          <p:txBody>
            <a:bodyPr wrap="none">
              <a:spAutoFit/>
            </a:bodyPr>
            <a:lstStyle/>
            <a:p>
              <a:pPr>
                <a:defRPr/>
              </a:pPr>
              <a:r>
                <a:rPr lang="en-US" dirty="0" smtClean="0">
                  <a:effectLst>
                    <a:outerShdw blurRad="38100" dist="38100" dir="2700000" algn="tl">
                      <a:srgbClr val="000000"/>
                    </a:outerShdw>
                  </a:effectLst>
                </a:rPr>
                <a:t>3D</a:t>
              </a:r>
              <a:endParaRPr lang="en-US" dirty="0">
                <a:effectLst>
                  <a:outerShdw blurRad="38100" dist="38100" dir="2700000" algn="tl">
                    <a:srgbClr val="000000"/>
                  </a:outerShdw>
                </a:effectLst>
              </a:endParaRPr>
            </a:p>
          </p:txBody>
        </p:sp>
      </p:grpSp>
      <p:grpSp>
        <p:nvGrpSpPr>
          <p:cNvPr id="6" name="Group 42"/>
          <p:cNvGrpSpPr>
            <a:grpSpLocks/>
          </p:cNvGrpSpPr>
          <p:nvPr/>
        </p:nvGrpSpPr>
        <p:grpSpPr bwMode="auto">
          <a:xfrm>
            <a:off x="4751388" y="4167183"/>
            <a:ext cx="3100387" cy="1362073"/>
            <a:chOff x="126" y="1894"/>
            <a:chExt cx="1953" cy="858"/>
          </a:xfrm>
        </p:grpSpPr>
        <p:grpSp>
          <p:nvGrpSpPr>
            <p:cNvPr id="7" name="Group 41"/>
            <p:cNvGrpSpPr>
              <a:grpSpLocks/>
            </p:cNvGrpSpPr>
            <p:nvPr/>
          </p:nvGrpSpPr>
          <p:grpSpPr bwMode="auto">
            <a:xfrm>
              <a:off x="126" y="1894"/>
              <a:ext cx="1953" cy="541"/>
              <a:chOff x="126" y="1894"/>
              <a:chExt cx="1953" cy="541"/>
            </a:xfrm>
          </p:grpSpPr>
          <p:sp>
            <p:nvSpPr>
              <p:cNvPr id="10252" name="Text Box 30"/>
              <p:cNvSpPr txBox="1">
                <a:spLocks noChangeArrowheads="1"/>
              </p:cNvSpPr>
              <p:nvPr/>
            </p:nvSpPr>
            <p:spPr bwMode="auto">
              <a:xfrm>
                <a:off x="197" y="1894"/>
                <a:ext cx="1863" cy="498"/>
              </a:xfrm>
              <a:prstGeom prst="rect">
                <a:avLst/>
              </a:prstGeom>
              <a:noFill/>
              <a:ln w="12700" algn="ctr">
                <a:noFill/>
                <a:miter lim="800000"/>
                <a:headEnd/>
                <a:tailEnd/>
              </a:ln>
            </p:spPr>
            <p:txBody>
              <a:bodyPr wrap="none">
                <a:spAutoFit/>
              </a:bodyPr>
              <a:lstStyle/>
              <a:p>
                <a:r>
                  <a:rPr lang="en-US" sz="5400" dirty="0" err="1">
                    <a:effectLst/>
                    <a:latin typeface="Segoe Semibold" pitchFamily="34" charset="0"/>
                  </a:rPr>
                  <a:t>Segoe</a:t>
                </a:r>
                <a:r>
                  <a:rPr lang="en-US" sz="5400" dirty="0">
                    <a:effectLst/>
                    <a:latin typeface="Segoe Semibold" pitchFamily="34" charset="0"/>
                  </a:rPr>
                  <a:t> UI</a:t>
                </a:r>
              </a:p>
            </p:txBody>
          </p:sp>
          <p:grpSp>
            <p:nvGrpSpPr>
              <p:cNvPr id="8" name="Group 40"/>
              <p:cNvGrpSpPr>
                <a:grpSpLocks/>
              </p:cNvGrpSpPr>
              <p:nvPr/>
            </p:nvGrpSpPr>
            <p:grpSpPr bwMode="auto">
              <a:xfrm>
                <a:off x="126" y="2024"/>
                <a:ext cx="1953" cy="411"/>
                <a:chOff x="126" y="2024"/>
                <a:chExt cx="1953" cy="411"/>
              </a:xfrm>
            </p:grpSpPr>
            <p:sp>
              <p:nvSpPr>
                <p:cNvPr id="469028" name="Line 36"/>
                <p:cNvSpPr>
                  <a:spLocks noChangeShapeType="1"/>
                </p:cNvSpPr>
                <p:nvPr/>
              </p:nvSpPr>
              <p:spPr bwMode="auto">
                <a:xfrm>
                  <a:off x="196" y="2114"/>
                  <a:ext cx="1883" cy="0"/>
                </a:xfrm>
                <a:prstGeom prst="line">
                  <a:avLst/>
                </a:prstGeom>
                <a:noFill/>
                <a:ln w="12700">
                  <a:solidFill>
                    <a:srgbClr val="FFFF00"/>
                  </a:solidFill>
                  <a:prstDash val="dash"/>
                  <a:round/>
                  <a:headEnd/>
                  <a:tailEnd/>
                </a:ln>
                <a:effectLst/>
              </p:spPr>
              <p:txBody>
                <a:bodyPr anchor="ctr"/>
                <a:lstStyle/>
                <a:p>
                  <a:pPr>
                    <a:defRPr/>
                  </a:pPr>
                  <a:endParaRPr lang="en-US"/>
                </a:p>
              </p:txBody>
            </p:sp>
            <p:sp>
              <p:nvSpPr>
                <p:cNvPr id="469029" name="Line 37"/>
                <p:cNvSpPr>
                  <a:spLocks noChangeShapeType="1"/>
                </p:cNvSpPr>
                <p:nvPr/>
              </p:nvSpPr>
              <p:spPr bwMode="auto">
                <a:xfrm>
                  <a:off x="194" y="2343"/>
                  <a:ext cx="1883" cy="0"/>
                </a:xfrm>
                <a:prstGeom prst="line">
                  <a:avLst/>
                </a:prstGeom>
                <a:noFill/>
                <a:ln w="12700">
                  <a:solidFill>
                    <a:srgbClr val="FFFF00"/>
                  </a:solidFill>
                  <a:prstDash val="dash"/>
                  <a:round/>
                  <a:headEnd/>
                  <a:tailEnd/>
                </a:ln>
                <a:effectLst/>
              </p:spPr>
              <p:txBody>
                <a:bodyPr anchor="ctr"/>
                <a:lstStyle/>
                <a:p>
                  <a:pPr>
                    <a:defRPr/>
                  </a:pPr>
                  <a:endParaRPr lang="en-US"/>
                </a:p>
              </p:txBody>
            </p:sp>
            <p:sp>
              <p:nvSpPr>
                <p:cNvPr id="469030" name="Line 38"/>
                <p:cNvSpPr>
                  <a:spLocks noChangeShapeType="1"/>
                </p:cNvSpPr>
                <p:nvPr/>
              </p:nvSpPr>
              <p:spPr bwMode="auto">
                <a:xfrm>
                  <a:off x="658" y="2435"/>
                  <a:ext cx="548" cy="0"/>
                </a:xfrm>
                <a:prstGeom prst="line">
                  <a:avLst/>
                </a:prstGeom>
                <a:noFill/>
                <a:ln w="12700">
                  <a:solidFill>
                    <a:srgbClr val="FFFF00"/>
                  </a:solidFill>
                  <a:prstDash val="dash"/>
                  <a:round/>
                  <a:headEnd/>
                  <a:tailEnd/>
                </a:ln>
                <a:effectLst/>
              </p:spPr>
              <p:txBody>
                <a:bodyPr anchor="ctr"/>
                <a:lstStyle/>
                <a:p>
                  <a:pPr>
                    <a:defRPr/>
                  </a:pPr>
                  <a:endParaRPr lang="en-US"/>
                </a:p>
              </p:txBody>
            </p:sp>
            <p:sp>
              <p:nvSpPr>
                <p:cNvPr id="469031" name="Line 39"/>
                <p:cNvSpPr>
                  <a:spLocks noChangeShapeType="1"/>
                </p:cNvSpPr>
                <p:nvPr/>
              </p:nvSpPr>
              <p:spPr bwMode="auto">
                <a:xfrm>
                  <a:off x="126" y="2024"/>
                  <a:ext cx="548" cy="0"/>
                </a:xfrm>
                <a:prstGeom prst="line">
                  <a:avLst/>
                </a:prstGeom>
                <a:noFill/>
                <a:ln w="12700">
                  <a:solidFill>
                    <a:srgbClr val="FFFF00"/>
                  </a:solidFill>
                  <a:prstDash val="dash"/>
                  <a:round/>
                  <a:headEnd/>
                  <a:tailEnd/>
                </a:ln>
                <a:effectLst/>
              </p:spPr>
              <p:txBody>
                <a:bodyPr anchor="ctr"/>
                <a:lstStyle/>
                <a:p>
                  <a:pPr>
                    <a:defRPr/>
                  </a:pPr>
                  <a:endParaRPr lang="en-US"/>
                </a:p>
              </p:txBody>
            </p:sp>
          </p:grpSp>
        </p:grpSp>
        <p:sp>
          <p:nvSpPr>
            <p:cNvPr id="469023" name="Rectangle 31"/>
            <p:cNvSpPr>
              <a:spLocks noChangeArrowheads="1"/>
            </p:cNvSpPr>
            <p:nvPr/>
          </p:nvSpPr>
          <p:spPr bwMode="auto">
            <a:xfrm>
              <a:off x="561" y="2519"/>
              <a:ext cx="383" cy="233"/>
            </a:xfrm>
            <a:prstGeom prst="rect">
              <a:avLst/>
            </a:prstGeom>
            <a:noFill/>
            <a:ln w="12700" algn="ctr">
              <a:noFill/>
              <a:miter lim="800000"/>
              <a:headEnd/>
              <a:tailEnd/>
            </a:ln>
            <a:effectLst/>
          </p:spPr>
          <p:txBody>
            <a:bodyPr wrap="none">
              <a:spAutoFit/>
            </a:bodyPr>
            <a:lstStyle/>
            <a:p>
              <a:pPr>
                <a:defRPr/>
              </a:pPr>
              <a:r>
                <a:rPr lang="en-US" dirty="0" smtClean="0">
                  <a:effectLst>
                    <a:outerShdw blurRad="38100" dist="38100" dir="2700000" algn="tl">
                      <a:srgbClr val="000000"/>
                    </a:outerShdw>
                  </a:effectLst>
                </a:rPr>
                <a:t>Text</a:t>
              </a:r>
              <a:endParaRPr lang="en-US" dirty="0">
                <a:effectLst>
                  <a:outerShdw blurRad="38100" dist="38100" dir="2700000" algn="tl">
                    <a:srgbClr val="000000"/>
                  </a:outerShdw>
                </a:effectLst>
              </a:endParaRPr>
            </a:p>
          </p:txBody>
        </p:sp>
      </p:grpSp>
      <p:grpSp>
        <p:nvGrpSpPr>
          <p:cNvPr id="9" name="Group 30"/>
          <p:cNvGrpSpPr>
            <a:grpSpLocks/>
          </p:cNvGrpSpPr>
          <p:nvPr/>
        </p:nvGrpSpPr>
        <p:grpSpPr bwMode="auto">
          <a:xfrm>
            <a:off x="5108575" y="2395538"/>
            <a:ext cx="2806700" cy="1790144"/>
            <a:chOff x="4135651" y="1466625"/>
            <a:chExt cx="2807866" cy="1789920"/>
          </a:xfrm>
        </p:grpSpPr>
        <p:sp>
          <p:nvSpPr>
            <p:cNvPr id="469019" name="Rectangle 27"/>
            <p:cNvSpPr>
              <a:spLocks noChangeArrowheads="1"/>
            </p:cNvSpPr>
            <p:nvPr/>
          </p:nvSpPr>
          <p:spPr bwMode="auto">
            <a:xfrm>
              <a:off x="4135651" y="2887259"/>
              <a:ext cx="2450531" cy="369286"/>
            </a:xfrm>
            <a:prstGeom prst="rect">
              <a:avLst/>
            </a:prstGeom>
            <a:noFill/>
            <a:ln w="12700" algn="ctr">
              <a:noFill/>
              <a:miter lim="800000"/>
              <a:headEnd/>
              <a:tailEnd/>
            </a:ln>
            <a:effectLst/>
          </p:spPr>
          <p:txBody>
            <a:bodyPr>
              <a:spAutoFit/>
            </a:bodyPr>
            <a:lstStyle/>
            <a:p>
              <a:pPr>
                <a:defRPr/>
              </a:pPr>
              <a:r>
                <a:rPr lang="en-US" dirty="0" smtClean="0">
                  <a:effectLst>
                    <a:outerShdw blurRad="38100" dist="38100" dir="2700000" algn="tl">
                      <a:srgbClr val="000000"/>
                    </a:outerShdw>
                  </a:effectLst>
                </a:rPr>
                <a:t>Video and Images</a:t>
              </a:r>
              <a:endParaRPr lang="en-US" dirty="0">
                <a:effectLst>
                  <a:outerShdw blurRad="38100" dist="38100" dir="2700000" algn="tl">
                    <a:srgbClr val="000000"/>
                  </a:outerShdw>
                </a:effectLst>
              </a:endParaRPr>
            </a:p>
          </p:txBody>
        </p:sp>
        <p:pic>
          <p:nvPicPr>
            <p:cNvPr id="10248" name="Picture 32" descr="professional"/>
            <p:cNvPicPr>
              <a:picLocks noChangeAspect="1" noChangeArrowheads="1"/>
            </p:cNvPicPr>
            <p:nvPr/>
          </p:nvPicPr>
          <p:blipFill>
            <a:blip r:embed="rId9"/>
            <a:srcRect/>
            <a:stretch>
              <a:fillRect/>
            </a:stretch>
          </p:blipFill>
          <p:spPr bwMode="auto">
            <a:xfrm>
              <a:off x="4224790" y="1714047"/>
              <a:ext cx="996950" cy="1100138"/>
            </a:xfrm>
            <a:prstGeom prst="rect">
              <a:avLst/>
            </a:prstGeom>
            <a:noFill/>
            <a:ln w="9525">
              <a:noFill/>
              <a:miter lim="800000"/>
              <a:headEnd/>
              <a:tailEnd/>
            </a:ln>
          </p:spPr>
        </p:pic>
        <p:pic>
          <p:nvPicPr>
            <p:cNvPr id="10249" name="Picture 34" descr="3dicons"/>
            <p:cNvPicPr>
              <a:picLocks noChangeAspect="1" noChangeArrowheads="1"/>
            </p:cNvPicPr>
            <p:nvPr/>
          </p:nvPicPr>
          <p:blipFill>
            <a:blip r:embed="rId10"/>
            <a:srcRect l="58258" r="18446"/>
            <a:stretch>
              <a:fillRect/>
            </a:stretch>
          </p:blipFill>
          <p:spPr bwMode="auto">
            <a:xfrm>
              <a:off x="4990892" y="1466625"/>
              <a:ext cx="1952625" cy="1608138"/>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64" presetClass="path" presetSubtype="0" accel="50000" decel="50000" fill="hold" nodeType="withEffect">
                                  <p:stCondLst>
                                    <p:cond delay="0"/>
                                  </p:stCondLst>
                                  <p:childTnLst>
                                    <p:animMotion origin="layout" path="M 1.94444E-6 1.50289E-6 L 1.94444E-6 -0.15145 " pathEditMode="relative" rAng="0" ptsTypes="AA">
                                      <p:cBhvr>
                                        <p:cTn id="12" dur="500" fill="hold"/>
                                        <p:tgtEl>
                                          <p:spTgt spid="9"/>
                                        </p:tgtEl>
                                        <p:attrNameLst>
                                          <p:attrName>ppt_x</p:attrName>
                                          <p:attrName>ppt_y</p:attrName>
                                        </p:attrNameLst>
                                      </p:cBhvr>
                                      <p:rCtr x="0" y="-76"/>
                                    </p:animMotion>
                                  </p:childTnLst>
                                </p:cTn>
                              </p:par>
                              <p:par>
                                <p:cTn id="13" presetID="64" presetClass="path" presetSubtype="0" accel="50000" decel="50000" fill="hold" nodeType="withEffect">
                                  <p:stCondLst>
                                    <p:cond delay="0"/>
                                  </p:stCondLst>
                                  <p:childTnLst>
                                    <p:animMotion origin="layout" path="M -4.16667E-6 -4.21965E-6 L -4.16667E-6 -0.14913 " pathEditMode="relative" rAng="0" ptsTypes="AA">
                                      <p:cBhvr>
                                        <p:cTn id="14" dur="500" fill="hold"/>
                                        <p:tgtEl>
                                          <p:spTgt spid="4"/>
                                        </p:tgtEl>
                                        <p:attrNameLst>
                                          <p:attrName>ppt_x</p:attrName>
                                          <p:attrName>ppt_y</p:attrName>
                                        </p:attrNameLst>
                                      </p:cBhvr>
                                      <p:rCtr x="0" y="-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hone2.png"/>
          <p:cNvPicPr>
            <a:picLocks noChangeAspect="1"/>
          </p:cNvPicPr>
          <p:nvPr/>
        </p:nvPicPr>
        <p:blipFill>
          <a:blip r:embed="rId3" cstate="print"/>
          <a:stretch>
            <a:fillRect/>
          </a:stretch>
        </p:blipFill>
        <p:spPr>
          <a:xfrm>
            <a:off x="0" y="3416353"/>
            <a:ext cx="5133393" cy="2813493"/>
          </a:xfrm>
          <a:prstGeom prst="rect">
            <a:avLst/>
          </a:prstGeom>
        </p:spPr>
      </p:pic>
      <p:sp>
        <p:nvSpPr>
          <p:cNvPr id="2" name="Title 1"/>
          <p:cNvSpPr>
            <a:spLocks noGrp="1"/>
          </p:cNvSpPr>
          <p:nvPr>
            <p:ph type="title" idx="4294967295"/>
          </p:nvPr>
        </p:nvSpPr>
        <p:spPr>
          <a:xfrm>
            <a:off x="763588" y="228600"/>
            <a:ext cx="8380412" cy="665163"/>
          </a:xfrm>
        </p:spPr>
        <p:txBody>
          <a:bodyPr/>
          <a:lstStyle/>
          <a:p>
            <a:r>
              <a:rPr smtClean="0">
                <a:solidFill>
                  <a:schemeClr val="accent6"/>
                </a:solidFill>
              </a:rPr>
              <a:t>Evolving User Experiences</a:t>
            </a:r>
            <a:endParaRPr lang="en-US" dirty="0">
              <a:solidFill>
                <a:schemeClr val="accent6"/>
              </a:solidFill>
            </a:endParaRPr>
          </a:p>
        </p:txBody>
      </p:sp>
      <p:pic>
        <p:nvPicPr>
          <p:cNvPr id="1032" name="Picture 8"/>
          <p:cNvPicPr>
            <a:picLocks noChangeAspect="1" noChangeArrowheads="1"/>
          </p:cNvPicPr>
          <p:nvPr/>
        </p:nvPicPr>
        <p:blipFill>
          <a:blip r:embed="rId4"/>
          <a:srcRect/>
          <a:stretch>
            <a:fillRect/>
          </a:stretch>
        </p:blipFill>
        <p:spPr bwMode="auto">
          <a:xfrm>
            <a:off x="4868124" y="3447553"/>
            <a:ext cx="3928358" cy="2685558"/>
          </a:xfrm>
          <a:prstGeom prst="rect">
            <a:avLst/>
          </a:prstGeom>
          <a:noFill/>
          <a:ln w="9525">
            <a:noFill/>
            <a:miter lim="800000"/>
            <a:headEnd/>
            <a:tailEnd/>
          </a:ln>
          <a:effectLst/>
        </p:spPr>
      </p:pic>
      <p:pic>
        <p:nvPicPr>
          <p:cNvPr id="14" name="Picture 13" descr="hardrock.png"/>
          <p:cNvPicPr>
            <a:picLocks noChangeAspect="1"/>
          </p:cNvPicPr>
          <p:nvPr/>
        </p:nvPicPr>
        <p:blipFill>
          <a:blip r:embed="rId5"/>
          <a:stretch>
            <a:fillRect/>
          </a:stretch>
        </p:blipFill>
        <p:spPr>
          <a:xfrm>
            <a:off x="5638800" y="1295400"/>
            <a:ext cx="3048000" cy="2018631"/>
          </a:xfrm>
          <a:prstGeom prst="rect">
            <a:avLst/>
          </a:prstGeom>
        </p:spPr>
      </p:pic>
      <p:pic>
        <p:nvPicPr>
          <p:cNvPr id="1034" name="Picture 10"/>
          <p:cNvPicPr>
            <a:picLocks noChangeAspect="1" noChangeArrowheads="1"/>
          </p:cNvPicPr>
          <p:nvPr/>
        </p:nvPicPr>
        <p:blipFill>
          <a:blip r:embed="rId6" cstate="print"/>
          <a:srcRect/>
          <a:stretch>
            <a:fillRect/>
          </a:stretch>
        </p:blipFill>
        <p:spPr bwMode="auto">
          <a:xfrm>
            <a:off x="548640" y="999557"/>
            <a:ext cx="4878443" cy="245960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sz="4000" smtClean="0">
                <a:solidFill>
                  <a:schemeClr val="accent6"/>
                </a:solidFill>
              </a:rPr>
              <a:t>Reading And Text</a:t>
            </a:r>
            <a:endParaRPr lang="en-US" sz="4000" dirty="0">
              <a:solidFill>
                <a:schemeClr val="accent6"/>
              </a:solidFill>
            </a:endParaRPr>
          </a:p>
        </p:txBody>
      </p:sp>
      <p:pic>
        <p:nvPicPr>
          <p:cNvPr id="1028" name="Picture 4"/>
          <p:cNvPicPr>
            <a:picLocks noChangeAspect="1" noChangeArrowheads="1"/>
          </p:cNvPicPr>
          <p:nvPr/>
        </p:nvPicPr>
        <p:blipFill>
          <a:blip r:embed="rId3"/>
          <a:srcRect/>
          <a:stretch>
            <a:fillRect/>
          </a:stretch>
        </p:blipFill>
        <p:spPr bwMode="auto">
          <a:xfrm rot="918537">
            <a:off x="4506518" y="563624"/>
            <a:ext cx="4991169" cy="5369756"/>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9" name="Picture 5"/>
          <p:cNvPicPr>
            <a:picLocks noChangeAspect="1" noChangeArrowheads="1"/>
          </p:cNvPicPr>
          <p:nvPr/>
        </p:nvPicPr>
        <p:blipFill>
          <a:blip r:embed="rId4"/>
          <a:srcRect/>
          <a:stretch>
            <a:fillRect/>
          </a:stretch>
        </p:blipFill>
        <p:spPr bwMode="auto">
          <a:xfrm rot="153952">
            <a:off x="522856" y="951428"/>
            <a:ext cx="5126727" cy="30480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7" name="Picture 3"/>
          <p:cNvPicPr>
            <a:picLocks noChangeAspect="1" noChangeArrowheads="1"/>
          </p:cNvPicPr>
          <p:nvPr/>
        </p:nvPicPr>
        <p:blipFill>
          <a:blip r:embed="rId5"/>
          <a:srcRect/>
          <a:stretch>
            <a:fillRect/>
          </a:stretch>
        </p:blipFill>
        <p:spPr bwMode="auto">
          <a:xfrm>
            <a:off x="527128" y="3519279"/>
            <a:ext cx="6302799" cy="4163372"/>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2151</Words>
  <Application>Microsoft Office PowerPoint</Application>
  <PresentationFormat>On-screen Show (4:3)</PresentationFormat>
  <Paragraphs>661</Paragraphs>
  <Slides>58</Slides>
  <Notes>58</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WinHEC 2008 Template_NEW_9.22.08</vt:lpstr>
      <vt:lpstr>Slide 1</vt:lpstr>
      <vt:lpstr>DirectX  Core Graphics For Windows 7</vt:lpstr>
      <vt:lpstr>Talk Overview</vt:lpstr>
      <vt:lpstr>DirectX Evolution</vt:lpstr>
      <vt:lpstr>DirectX == High Performance Graphics </vt:lpstr>
      <vt:lpstr>Broad Usage of Direct3D Today</vt:lpstr>
      <vt:lpstr>Elements of Graphics</vt:lpstr>
      <vt:lpstr>Evolving User Experiences</vt:lpstr>
      <vt:lpstr>Reading And Text</vt:lpstr>
      <vt:lpstr>GPU Evolution</vt:lpstr>
      <vt:lpstr>Server Rendering</vt:lpstr>
      <vt:lpstr>Foundational API's</vt:lpstr>
      <vt:lpstr>Mainstream Developer Needs</vt:lpstr>
      <vt:lpstr>Current Platform Challenges</vt:lpstr>
      <vt:lpstr>Advancing the platform</vt:lpstr>
      <vt:lpstr>Advancing the platform</vt:lpstr>
      <vt:lpstr>Advancing the platform</vt:lpstr>
      <vt:lpstr>Slide 18</vt:lpstr>
      <vt:lpstr>Properties of DirectX APIs</vt:lpstr>
      <vt:lpstr>GDI Future</vt:lpstr>
      <vt:lpstr>Changes To Direct3D 10</vt:lpstr>
      <vt:lpstr>A Potential Scenario:  Fabrikam</vt:lpstr>
      <vt:lpstr>Direct3D</vt:lpstr>
      <vt:lpstr>A Potential Scenario:  Fabrikam</vt:lpstr>
      <vt:lpstr>Direct3D 10Level9</vt:lpstr>
      <vt:lpstr>A Potential Scenario:  Fabrikam</vt:lpstr>
      <vt:lpstr>Direct3D WARP 10</vt:lpstr>
      <vt:lpstr>Our Criteria for WARP Development</vt:lpstr>
      <vt:lpstr>Capabilities In Direct3D 10.1 API</vt:lpstr>
      <vt:lpstr>10Level9 Feature Levels (More Detail) </vt:lpstr>
      <vt:lpstr>Remoting On Direct3D 10.1 API</vt:lpstr>
      <vt:lpstr>Direct3D 10.1 is the Foundation</vt:lpstr>
      <vt:lpstr>Introducing Direct3D 11</vt:lpstr>
      <vt:lpstr>Direct3D 11: Increasing GPU Utility</vt:lpstr>
      <vt:lpstr>DX11 Details</vt:lpstr>
      <vt:lpstr>Introducing Direct2D</vt:lpstr>
      <vt:lpstr>Features:  Direct2D</vt:lpstr>
      <vt:lpstr>Features:  Direct2D</vt:lpstr>
      <vt:lpstr>Direct2D</vt:lpstr>
      <vt:lpstr>Slide 40</vt:lpstr>
      <vt:lpstr>Features:  DirectWrite</vt:lpstr>
      <vt:lpstr>DirectWrite OpenType™ Features</vt:lpstr>
      <vt:lpstr>Gabriola</vt:lpstr>
      <vt:lpstr>DirectWrite Script Support</vt:lpstr>
      <vt:lpstr>DirectWrite Script Support</vt:lpstr>
      <vt:lpstr>DirectWrite Rendering Positioning using ClearType</vt:lpstr>
      <vt:lpstr>DirectWrite Rendering Precise Glyph shapes</vt:lpstr>
      <vt:lpstr>DirectWrite Rendering Flexibility and performance</vt:lpstr>
      <vt:lpstr>Features:  DirectWrite</vt:lpstr>
      <vt:lpstr>WIC</vt:lpstr>
      <vt:lpstr>Imaging</vt:lpstr>
      <vt:lpstr>DXGI</vt:lpstr>
      <vt:lpstr>Slide 53</vt:lpstr>
      <vt:lpstr>Slide 54</vt:lpstr>
      <vt:lpstr>Summary</vt:lpstr>
      <vt:lpstr>Additional Resources</vt:lpstr>
      <vt:lpstr>Please Complete A Session Evaluation Form Your input is important!</vt:lpstr>
      <vt:lpstr>Slide 58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2008-11-12T06:38:19Z</dcterms:created>
  <dcterms:modified xsi:type="dcterms:W3CDTF">2008-11-12T06:38:27Z</dcterms:modified>
</cp:coreProperties>
</file>