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257" r:id="rId2"/>
    <p:sldId id="336" r:id="rId3"/>
    <p:sldId id="337" r:id="rId4"/>
    <p:sldId id="338" r:id="rId5"/>
    <p:sldId id="339" r:id="rId6"/>
    <p:sldId id="340" r:id="rId7"/>
    <p:sldId id="341" r:id="rId8"/>
    <p:sldId id="342" r:id="rId9"/>
    <p:sldId id="343" r:id="rId10"/>
    <p:sldId id="344" r:id="rId11"/>
    <p:sldId id="305" r:id="rId12"/>
    <p:sldId id="345" r:id="rId13"/>
    <p:sldId id="346" r:id="rId14"/>
    <p:sldId id="347" r:id="rId15"/>
    <p:sldId id="348" r:id="rId16"/>
    <p:sldId id="349" r:id="rId17"/>
    <p:sldId id="350" r:id="rId18"/>
    <p:sldId id="351" r:id="rId19"/>
    <p:sldId id="352" r:id="rId20"/>
    <p:sldId id="353" r:id="rId21"/>
    <p:sldId id="354" r:id="rId22"/>
    <p:sldId id="355" r:id="rId23"/>
    <p:sldId id="356" r:id="rId24"/>
    <p:sldId id="357" r:id="rId25"/>
    <p:sldId id="358" r:id="rId26"/>
    <p:sldId id="359" r:id="rId27"/>
    <p:sldId id="360" r:id="rId28"/>
    <p:sldId id="361" r:id="rId29"/>
    <p:sldId id="362" r:id="rId30"/>
    <p:sldId id="363" r:id="rId31"/>
    <p:sldId id="364" r:id="rId32"/>
    <p:sldId id="329"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160" autoAdjust="0"/>
  </p:normalViewPr>
  <p:slideViewPr>
    <p:cSldViewPr snapToGrid="0" showGuides="1">
      <p:cViewPr varScale="1">
        <p:scale>
          <a:sx n="100" d="100"/>
          <a:sy n="100" d="100"/>
        </p:scale>
        <p:origin x="-426" y="-102"/>
      </p:cViewPr>
      <p:guideLst>
        <p:guide orient="horz" pos="2160"/>
        <p:guide orient="horz" pos="146"/>
        <p:guide orient="horz" pos="4178"/>
        <p:guide orient="horz" pos="893"/>
        <p:guide orient="horz" pos="1198"/>
        <p:guide orient="horz" pos="1484"/>
        <p:guide pos="240"/>
        <p:guide pos="5520"/>
        <p:guide pos="2880"/>
        <p:guide pos="461"/>
        <p:guide pos="4692"/>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siler\AppData\Roaming\Microsoft\Excel\IPv4%20Address%20Runout%20(version%202).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barChart>
        <c:barDir val="col"/>
        <c:grouping val="clustered"/>
        <c:ser>
          <c:idx val="0"/>
          <c:order val="0"/>
          <c:tx>
            <c:v>Allocated</c:v>
          </c:tx>
          <c:cat>
            <c:numRef>
              <c:f>Sheet1!$F$4:$F$21</c:f>
              <c:numCache>
                <c:formatCode>0</c:formatCode>
                <c:ptCount val="1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cat>
          <c:val>
            <c:numRef>
              <c:f>Sheet1!$G$4:$G$21</c:f>
              <c:numCache>
                <c:formatCode>General</c:formatCode>
                <c:ptCount val="18"/>
                <c:pt idx="0">
                  <c:v>9</c:v>
                </c:pt>
                <c:pt idx="1">
                  <c:v>8</c:v>
                </c:pt>
                <c:pt idx="2">
                  <c:v>61</c:v>
                </c:pt>
                <c:pt idx="3">
                  <c:v>16</c:v>
                </c:pt>
                <c:pt idx="4">
                  <c:v>18</c:v>
                </c:pt>
                <c:pt idx="5">
                  <c:v>4</c:v>
                </c:pt>
                <c:pt idx="6">
                  <c:v>4</c:v>
                </c:pt>
                <c:pt idx="7">
                  <c:v>3</c:v>
                </c:pt>
                <c:pt idx="8">
                  <c:v>3</c:v>
                </c:pt>
                <c:pt idx="9">
                  <c:v>5</c:v>
                </c:pt>
                <c:pt idx="10">
                  <c:v>7</c:v>
                </c:pt>
                <c:pt idx="11">
                  <c:v>4</c:v>
                </c:pt>
                <c:pt idx="12">
                  <c:v>21</c:v>
                </c:pt>
                <c:pt idx="13">
                  <c:v>9</c:v>
                </c:pt>
                <c:pt idx="14">
                  <c:v>13</c:v>
                </c:pt>
                <c:pt idx="15">
                  <c:v>10</c:v>
                </c:pt>
                <c:pt idx="16">
                  <c:v>7</c:v>
                </c:pt>
                <c:pt idx="17">
                  <c:v>7</c:v>
                </c:pt>
              </c:numCache>
            </c:numRef>
          </c:val>
        </c:ser>
        <c:axId val="55995008"/>
        <c:axId val="55812480"/>
      </c:barChart>
      <c:lineChart>
        <c:grouping val="standard"/>
        <c:ser>
          <c:idx val="1"/>
          <c:order val="1"/>
          <c:tx>
            <c:v>Remaining</c:v>
          </c:tx>
          <c:spPr>
            <a:ln w="73025">
              <a:solidFill>
                <a:schemeClr val="tx1"/>
              </a:solidFill>
            </a:ln>
          </c:spPr>
          <c:marker>
            <c:symbol val="none"/>
          </c:marker>
          <c:dPt>
            <c:idx val="17"/>
            <c:marker>
              <c:symbol val="circle"/>
              <c:size val="15"/>
            </c:marker>
          </c:dPt>
          <c:dLbls>
            <c:dLbl>
              <c:idx val="17"/>
              <c:layout/>
              <c:tx>
                <c:rich>
                  <a:bodyPr/>
                  <a:lstStyle/>
                  <a:p>
                    <a:r>
                      <a:rPr lang="en-US" sz="1600" dirty="0"/>
                      <a:t>38</a:t>
                    </a:r>
                    <a:endParaRPr lang="en-US" dirty="0"/>
                  </a:p>
                </c:rich>
              </c:tx>
              <c:showVal val="1"/>
            </c:dLbl>
            <c:delete val="1"/>
          </c:dLbls>
          <c:cat>
            <c:numRef>
              <c:f>Sheet1!$F$4:$F$21</c:f>
              <c:numCache>
                <c:formatCode>0</c:formatCode>
                <c:ptCount val="1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numCache>
            </c:numRef>
          </c:cat>
          <c:val>
            <c:numRef>
              <c:f>Sheet1!$H$4:$H$21</c:f>
              <c:numCache>
                <c:formatCode>General</c:formatCode>
                <c:ptCount val="18"/>
                <c:pt idx="0">
                  <c:v>240</c:v>
                </c:pt>
                <c:pt idx="1">
                  <c:v>231</c:v>
                </c:pt>
                <c:pt idx="2">
                  <c:v>223</c:v>
                </c:pt>
                <c:pt idx="3">
                  <c:v>162</c:v>
                </c:pt>
                <c:pt idx="4">
                  <c:v>146</c:v>
                </c:pt>
                <c:pt idx="5">
                  <c:v>128</c:v>
                </c:pt>
                <c:pt idx="6">
                  <c:v>124</c:v>
                </c:pt>
                <c:pt idx="7">
                  <c:v>120</c:v>
                </c:pt>
                <c:pt idx="8">
                  <c:v>117</c:v>
                </c:pt>
                <c:pt idx="9">
                  <c:v>114</c:v>
                </c:pt>
                <c:pt idx="10">
                  <c:v>109</c:v>
                </c:pt>
                <c:pt idx="11">
                  <c:v>102</c:v>
                </c:pt>
                <c:pt idx="12">
                  <c:v>98</c:v>
                </c:pt>
                <c:pt idx="13">
                  <c:v>77</c:v>
                </c:pt>
                <c:pt idx="14">
                  <c:v>68</c:v>
                </c:pt>
                <c:pt idx="15">
                  <c:v>55</c:v>
                </c:pt>
                <c:pt idx="16">
                  <c:v>45</c:v>
                </c:pt>
                <c:pt idx="17">
                  <c:v>38</c:v>
                </c:pt>
              </c:numCache>
            </c:numRef>
          </c:val>
          <c:smooth val="1"/>
        </c:ser>
        <c:marker val="1"/>
        <c:axId val="55995008"/>
        <c:axId val="55812480"/>
      </c:lineChart>
      <c:catAx>
        <c:axId val="55995008"/>
        <c:scaling>
          <c:orientation val="minMax"/>
        </c:scaling>
        <c:axPos val="b"/>
        <c:numFmt formatCode="0" sourceLinked="1"/>
        <c:tickLblPos val="nextTo"/>
        <c:txPr>
          <a:bodyPr rot="-2700000"/>
          <a:lstStyle/>
          <a:p>
            <a:pPr>
              <a:defRPr sz="1600"/>
            </a:pPr>
            <a:endParaRPr lang="en-US"/>
          </a:p>
        </c:txPr>
        <c:crossAx val="55812480"/>
        <c:crosses val="autoZero"/>
        <c:auto val="1"/>
        <c:lblAlgn val="ctr"/>
        <c:lblOffset val="100"/>
        <c:tickLblSkip val="1"/>
      </c:catAx>
      <c:valAx>
        <c:axId val="55812480"/>
        <c:scaling>
          <c:orientation val="minMax"/>
        </c:scaling>
        <c:axPos val="l"/>
        <c:numFmt formatCode="General" sourceLinked="1"/>
        <c:tickLblPos val="nextTo"/>
        <c:txPr>
          <a:bodyPr/>
          <a:lstStyle/>
          <a:p>
            <a:pPr>
              <a:defRPr sz="1400"/>
            </a:pPr>
            <a:endParaRPr lang="en-US"/>
          </a:p>
        </c:txPr>
        <c:crossAx val="55995008"/>
        <c:crosses val="autoZero"/>
        <c:crossBetween val="between"/>
      </c:valAx>
    </c:plotArea>
    <c:legend>
      <c:legendPos val="r"/>
      <c:layout/>
    </c:legend>
    <c:plotVisOnly val="1"/>
    <c:dispBlanksAs val="gap"/>
  </c:chart>
  <c:txPr>
    <a:bodyPr/>
    <a:lstStyle/>
    <a:p>
      <a:pPr>
        <a:defRPr>
          <a:latin typeface="Trebuchet MS"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DB68AE-CD9E-4763-BE39-898F679040BD}" type="doc">
      <dgm:prSet loTypeId="urn:microsoft.com/office/officeart/2005/8/layout/hProcess11" loCatId="process" qsTypeId="urn:microsoft.com/office/officeart/2005/8/quickstyle/simple1" qsCatId="simple" csTypeId="urn:microsoft.com/office/officeart/2005/8/colors/accent1_2" csCatId="accent1" phldr="1"/>
      <dgm:spPr/>
    </dgm:pt>
    <dgm:pt modelId="{164A78B3-E0BD-4AB3-A4B4-3DA38F86ACD7}">
      <dgm:prSet phldrT="[Text]"/>
      <dgm:spPr/>
      <dgm:t>
        <a:bodyPr/>
        <a:lstStyle/>
        <a:p>
          <a:r>
            <a:rPr lang="en-US" dirty="0" smtClean="0">
              <a:latin typeface="Trebuchet MS" pitchFamily="34" charset="0"/>
            </a:rPr>
            <a:t>1879</a:t>
          </a:r>
          <a:br>
            <a:rPr lang="en-US" dirty="0" smtClean="0">
              <a:latin typeface="Trebuchet MS" pitchFamily="34" charset="0"/>
            </a:rPr>
          </a:br>
          <a:r>
            <a:rPr lang="en-US" dirty="0" smtClean="0">
              <a:latin typeface="Trebuchet MS" pitchFamily="34" charset="0"/>
            </a:rPr>
            <a:t>Edison perfects light bulb</a:t>
          </a:r>
          <a:endParaRPr lang="en-US" dirty="0">
            <a:latin typeface="Trebuchet MS" pitchFamily="34" charset="0"/>
          </a:endParaRPr>
        </a:p>
      </dgm:t>
    </dgm:pt>
    <dgm:pt modelId="{745A8239-76E6-4705-8761-1D6FE781622A}" type="parTrans" cxnId="{A448793D-7833-41F6-8A07-16573C184BB4}">
      <dgm:prSet/>
      <dgm:spPr/>
      <dgm:t>
        <a:bodyPr/>
        <a:lstStyle/>
        <a:p>
          <a:endParaRPr lang="en-US">
            <a:latin typeface="Trebuchet MS" pitchFamily="34" charset="0"/>
          </a:endParaRPr>
        </a:p>
      </dgm:t>
    </dgm:pt>
    <dgm:pt modelId="{9193411D-8732-436E-AB7E-4EE2E0B499FC}" type="sibTrans" cxnId="{A448793D-7833-41F6-8A07-16573C184BB4}">
      <dgm:prSet/>
      <dgm:spPr/>
      <dgm:t>
        <a:bodyPr/>
        <a:lstStyle/>
        <a:p>
          <a:endParaRPr lang="en-US">
            <a:latin typeface="Trebuchet MS" pitchFamily="34" charset="0"/>
          </a:endParaRPr>
        </a:p>
      </dgm:t>
    </dgm:pt>
    <dgm:pt modelId="{B79D52F9-55A3-4D76-A304-D710180E1714}">
      <dgm:prSet phldrT="[Text]"/>
      <dgm:spPr/>
      <dgm:t>
        <a:bodyPr/>
        <a:lstStyle/>
        <a:p>
          <a:r>
            <a:rPr lang="en-US" dirty="0" smtClean="0">
              <a:latin typeface="Trebuchet MS" pitchFamily="34" charset="0"/>
            </a:rPr>
            <a:t>1816</a:t>
          </a:r>
          <a:br>
            <a:rPr lang="en-US" dirty="0" smtClean="0">
              <a:latin typeface="Trebuchet MS" pitchFamily="34" charset="0"/>
            </a:rPr>
          </a:br>
          <a:r>
            <a:rPr lang="en-US" dirty="0" smtClean="0">
              <a:latin typeface="Trebuchet MS" pitchFamily="34" charset="0"/>
            </a:rPr>
            <a:t>Gas Light Company of Baltimore formed</a:t>
          </a:r>
        </a:p>
      </dgm:t>
    </dgm:pt>
    <dgm:pt modelId="{EB95F541-C002-4CCB-9D12-E80BDA533297}" type="parTrans" cxnId="{C52F7D41-0B69-4FC1-B847-FB88E8BD88EF}">
      <dgm:prSet/>
      <dgm:spPr/>
      <dgm:t>
        <a:bodyPr/>
        <a:lstStyle/>
        <a:p>
          <a:endParaRPr lang="en-US">
            <a:latin typeface="Trebuchet MS" pitchFamily="34" charset="0"/>
          </a:endParaRPr>
        </a:p>
      </dgm:t>
    </dgm:pt>
    <dgm:pt modelId="{3503F057-D23C-4F4D-8FF2-80EA0FA7888F}" type="sibTrans" cxnId="{C52F7D41-0B69-4FC1-B847-FB88E8BD88EF}">
      <dgm:prSet/>
      <dgm:spPr/>
      <dgm:t>
        <a:bodyPr/>
        <a:lstStyle/>
        <a:p>
          <a:endParaRPr lang="en-US">
            <a:latin typeface="Trebuchet MS" pitchFamily="34" charset="0"/>
          </a:endParaRPr>
        </a:p>
      </dgm:t>
    </dgm:pt>
    <dgm:pt modelId="{1E793C80-F239-4BD2-AD74-9BE2684853C1}">
      <dgm:prSet phldrT="[Text]"/>
      <dgm:spPr/>
      <dgm:t>
        <a:bodyPr/>
        <a:lstStyle/>
        <a:p>
          <a:r>
            <a:rPr lang="en-US" dirty="0" smtClean="0">
              <a:latin typeface="Trebuchet MS" pitchFamily="34" charset="0"/>
            </a:rPr>
            <a:t>1875</a:t>
          </a:r>
          <a:br>
            <a:rPr lang="en-US" dirty="0" smtClean="0">
              <a:latin typeface="Trebuchet MS" pitchFamily="34" charset="0"/>
            </a:rPr>
          </a:br>
          <a:r>
            <a:rPr lang="en-US" dirty="0" smtClean="0">
              <a:latin typeface="Trebuchet MS" pitchFamily="34" charset="0"/>
            </a:rPr>
            <a:t>Six gas companies serving NYC</a:t>
          </a:r>
        </a:p>
      </dgm:t>
    </dgm:pt>
    <dgm:pt modelId="{CE203930-9B98-48E1-879F-4D59E8055C89}" type="parTrans" cxnId="{187DFD1E-C210-48E6-AD19-D3601D03232A}">
      <dgm:prSet/>
      <dgm:spPr/>
      <dgm:t>
        <a:bodyPr/>
        <a:lstStyle/>
        <a:p>
          <a:endParaRPr lang="en-US">
            <a:latin typeface="Trebuchet MS" pitchFamily="34" charset="0"/>
          </a:endParaRPr>
        </a:p>
      </dgm:t>
    </dgm:pt>
    <dgm:pt modelId="{76E07F45-5AB4-4AAF-BC79-E1FD1454F7D9}" type="sibTrans" cxnId="{187DFD1E-C210-48E6-AD19-D3601D03232A}">
      <dgm:prSet/>
      <dgm:spPr/>
      <dgm:t>
        <a:bodyPr/>
        <a:lstStyle/>
        <a:p>
          <a:endParaRPr lang="en-US">
            <a:latin typeface="Trebuchet MS" pitchFamily="34" charset="0"/>
          </a:endParaRPr>
        </a:p>
      </dgm:t>
    </dgm:pt>
    <dgm:pt modelId="{90944998-B499-4E84-BB45-4F7DA18E585C}" type="pres">
      <dgm:prSet presAssocID="{89DB68AE-CD9E-4763-BE39-898F679040BD}" presName="Name0" presStyleCnt="0">
        <dgm:presLayoutVars>
          <dgm:dir/>
          <dgm:resizeHandles val="exact"/>
        </dgm:presLayoutVars>
      </dgm:prSet>
      <dgm:spPr/>
    </dgm:pt>
    <dgm:pt modelId="{437B2B0E-0345-4821-9E92-DC8775F14955}" type="pres">
      <dgm:prSet presAssocID="{89DB68AE-CD9E-4763-BE39-898F679040BD}" presName="arrow" presStyleLbl="bgShp" presStyleIdx="0" presStyleCnt="1"/>
      <dgm:spPr>
        <a:solidFill>
          <a:schemeClr val="accent3">
            <a:lumMod val="75000"/>
          </a:schemeClr>
        </a:solidFill>
      </dgm:spPr>
    </dgm:pt>
    <dgm:pt modelId="{AD2EA296-FB8D-44B6-8FDC-B13DC473F198}" type="pres">
      <dgm:prSet presAssocID="{89DB68AE-CD9E-4763-BE39-898F679040BD}" presName="points" presStyleCnt="0"/>
      <dgm:spPr/>
    </dgm:pt>
    <dgm:pt modelId="{D8EF0229-E380-43B4-BD98-AEF5C8F6F01F}" type="pres">
      <dgm:prSet presAssocID="{B79D52F9-55A3-4D76-A304-D710180E1714}" presName="compositeA" presStyleCnt="0"/>
      <dgm:spPr/>
    </dgm:pt>
    <dgm:pt modelId="{267A3032-DE12-483F-9AFC-2237F934E6DF}" type="pres">
      <dgm:prSet presAssocID="{B79D52F9-55A3-4D76-A304-D710180E1714}" presName="textA" presStyleLbl="revTx" presStyleIdx="0" presStyleCnt="3">
        <dgm:presLayoutVars>
          <dgm:bulletEnabled val="1"/>
        </dgm:presLayoutVars>
      </dgm:prSet>
      <dgm:spPr/>
      <dgm:t>
        <a:bodyPr/>
        <a:lstStyle/>
        <a:p>
          <a:endParaRPr lang="en-US"/>
        </a:p>
      </dgm:t>
    </dgm:pt>
    <dgm:pt modelId="{0D50E92D-D0D7-456C-A29F-C1C59A2B49F8}" type="pres">
      <dgm:prSet presAssocID="{B79D52F9-55A3-4D76-A304-D710180E1714}" presName="circleA" presStyleLbl="node1" presStyleIdx="0" presStyleCnt="3"/>
      <dgm:spPr/>
    </dgm:pt>
    <dgm:pt modelId="{7853D89F-669C-4FA8-8452-64715E08D535}" type="pres">
      <dgm:prSet presAssocID="{B79D52F9-55A3-4D76-A304-D710180E1714}" presName="spaceA" presStyleCnt="0"/>
      <dgm:spPr/>
    </dgm:pt>
    <dgm:pt modelId="{956C7818-3037-4BFC-9BFA-28DD8E47F16F}" type="pres">
      <dgm:prSet presAssocID="{3503F057-D23C-4F4D-8FF2-80EA0FA7888F}" presName="space" presStyleCnt="0"/>
      <dgm:spPr/>
    </dgm:pt>
    <dgm:pt modelId="{34B96A7C-C6EF-4E75-B6C8-9202C81E8DC6}" type="pres">
      <dgm:prSet presAssocID="{1E793C80-F239-4BD2-AD74-9BE2684853C1}" presName="compositeB" presStyleCnt="0"/>
      <dgm:spPr/>
    </dgm:pt>
    <dgm:pt modelId="{494F2A00-2386-4CB0-A1AB-7689100B385B}" type="pres">
      <dgm:prSet presAssocID="{1E793C80-F239-4BD2-AD74-9BE2684853C1}" presName="textB" presStyleLbl="revTx" presStyleIdx="1" presStyleCnt="3">
        <dgm:presLayoutVars>
          <dgm:bulletEnabled val="1"/>
        </dgm:presLayoutVars>
      </dgm:prSet>
      <dgm:spPr/>
      <dgm:t>
        <a:bodyPr/>
        <a:lstStyle/>
        <a:p>
          <a:endParaRPr lang="en-US"/>
        </a:p>
      </dgm:t>
    </dgm:pt>
    <dgm:pt modelId="{35A2457C-1C79-4890-9BFF-23024342FA28}" type="pres">
      <dgm:prSet presAssocID="{1E793C80-F239-4BD2-AD74-9BE2684853C1}" presName="circleB" presStyleLbl="node1" presStyleIdx="1" presStyleCnt="3"/>
      <dgm:spPr/>
    </dgm:pt>
    <dgm:pt modelId="{F57565FA-EB3C-45D2-B1DF-A9C94BD928A1}" type="pres">
      <dgm:prSet presAssocID="{1E793C80-F239-4BD2-AD74-9BE2684853C1}" presName="spaceB" presStyleCnt="0"/>
      <dgm:spPr/>
    </dgm:pt>
    <dgm:pt modelId="{E0827A71-0400-4871-B320-41F34F9873D9}" type="pres">
      <dgm:prSet presAssocID="{76E07F45-5AB4-4AAF-BC79-E1FD1454F7D9}" presName="space" presStyleCnt="0"/>
      <dgm:spPr/>
    </dgm:pt>
    <dgm:pt modelId="{21DD20D9-9AFB-4DF6-9357-D4B7AB8E73B7}" type="pres">
      <dgm:prSet presAssocID="{164A78B3-E0BD-4AB3-A4B4-3DA38F86ACD7}" presName="compositeA" presStyleCnt="0"/>
      <dgm:spPr/>
    </dgm:pt>
    <dgm:pt modelId="{329F88C9-8159-4338-98F8-CD382CABB460}" type="pres">
      <dgm:prSet presAssocID="{164A78B3-E0BD-4AB3-A4B4-3DA38F86ACD7}" presName="textA" presStyleLbl="revTx" presStyleIdx="2" presStyleCnt="3">
        <dgm:presLayoutVars>
          <dgm:bulletEnabled val="1"/>
        </dgm:presLayoutVars>
      </dgm:prSet>
      <dgm:spPr/>
      <dgm:t>
        <a:bodyPr/>
        <a:lstStyle/>
        <a:p>
          <a:endParaRPr lang="en-US"/>
        </a:p>
      </dgm:t>
    </dgm:pt>
    <dgm:pt modelId="{3AAA7BEF-F7F8-48C4-94D1-A42D2AEA9293}" type="pres">
      <dgm:prSet presAssocID="{164A78B3-E0BD-4AB3-A4B4-3DA38F86ACD7}" presName="circleA" presStyleLbl="node1" presStyleIdx="2" presStyleCnt="3"/>
      <dgm:spPr/>
    </dgm:pt>
    <dgm:pt modelId="{A57CC7F1-41A1-4332-815E-4489968A7029}" type="pres">
      <dgm:prSet presAssocID="{164A78B3-E0BD-4AB3-A4B4-3DA38F86ACD7}" presName="spaceA" presStyleCnt="0"/>
      <dgm:spPr/>
    </dgm:pt>
  </dgm:ptLst>
  <dgm:cxnLst>
    <dgm:cxn modelId="{A448793D-7833-41F6-8A07-16573C184BB4}" srcId="{89DB68AE-CD9E-4763-BE39-898F679040BD}" destId="{164A78B3-E0BD-4AB3-A4B4-3DA38F86ACD7}" srcOrd="2" destOrd="0" parTransId="{745A8239-76E6-4705-8761-1D6FE781622A}" sibTransId="{9193411D-8732-436E-AB7E-4EE2E0B499FC}"/>
    <dgm:cxn modelId="{8F6C7A30-EAAB-4CA4-81F9-9AD870117AB4}" type="presOf" srcId="{1E793C80-F239-4BD2-AD74-9BE2684853C1}" destId="{494F2A00-2386-4CB0-A1AB-7689100B385B}" srcOrd="0" destOrd="0" presId="urn:microsoft.com/office/officeart/2005/8/layout/hProcess11"/>
    <dgm:cxn modelId="{A3D14E16-763B-4BD5-AA29-7CDCDDD66C7E}" type="presOf" srcId="{164A78B3-E0BD-4AB3-A4B4-3DA38F86ACD7}" destId="{329F88C9-8159-4338-98F8-CD382CABB460}" srcOrd="0" destOrd="0" presId="urn:microsoft.com/office/officeart/2005/8/layout/hProcess11"/>
    <dgm:cxn modelId="{187DFD1E-C210-48E6-AD19-D3601D03232A}" srcId="{89DB68AE-CD9E-4763-BE39-898F679040BD}" destId="{1E793C80-F239-4BD2-AD74-9BE2684853C1}" srcOrd="1" destOrd="0" parTransId="{CE203930-9B98-48E1-879F-4D59E8055C89}" sibTransId="{76E07F45-5AB4-4AAF-BC79-E1FD1454F7D9}"/>
    <dgm:cxn modelId="{4430D92A-E8FC-4730-A83B-00983F5C16F6}" type="presOf" srcId="{89DB68AE-CD9E-4763-BE39-898F679040BD}" destId="{90944998-B499-4E84-BB45-4F7DA18E585C}" srcOrd="0" destOrd="0" presId="urn:microsoft.com/office/officeart/2005/8/layout/hProcess11"/>
    <dgm:cxn modelId="{4E78B7D7-D863-4831-B825-C4C55847CA01}" type="presOf" srcId="{B79D52F9-55A3-4D76-A304-D710180E1714}" destId="{267A3032-DE12-483F-9AFC-2237F934E6DF}" srcOrd="0" destOrd="0" presId="urn:microsoft.com/office/officeart/2005/8/layout/hProcess11"/>
    <dgm:cxn modelId="{C52F7D41-0B69-4FC1-B847-FB88E8BD88EF}" srcId="{89DB68AE-CD9E-4763-BE39-898F679040BD}" destId="{B79D52F9-55A3-4D76-A304-D710180E1714}" srcOrd="0" destOrd="0" parTransId="{EB95F541-C002-4CCB-9D12-E80BDA533297}" sibTransId="{3503F057-D23C-4F4D-8FF2-80EA0FA7888F}"/>
    <dgm:cxn modelId="{8EDEEF32-6216-49BE-BEF6-61F93CCD8336}" type="presParOf" srcId="{90944998-B499-4E84-BB45-4F7DA18E585C}" destId="{437B2B0E-0345-4821-9E92-DC8775F14955}" srcOrd="0" destOrd="0" presId="urn:microsoft.com/office/officeart/2005/8/layout/hProcess11"/>
    <dgm:cxn modelId="{29847C3A-40FC-4762-8634-3E53FF0BB493}" type="presParOf" srcId="{90944998-B499-4E84-BB45-4F7DA18E585C}" destId="{AD2EA296-FB8D-44B6-8FDC-B13DC473F198}" srcOrd="1" destOrd="0" presId="urn:microsoft.com/office/officeart/2005/8/layout/hProcess11"/>
    <dgm:cxn modelId="{1BD04B5B-1A1C-4E7A-B93A-363FB0365204}" type="presParOf" srcId="{AD2EA296-FB8D-44B6-8FDC-B13DC473F198}" destId="{D8EF0229-E380-43B4-BD98-AEF5C8F6F01F}" srcOrd="0" destOrd="0" presId="urn:microsoft.com/office/officeart/2005/8/layout/hProcess11"/>
    <dgm:cxn modelId="{B4525325-EFD1-43B2-8245-855A9330DABA}" type="presParOf" srcId="{D8EF0229-E380-43B4-BD98-AEF5C8F6F01F}" destId="{267A3032-DE12-483F-9AFC-2237F934E6DF}" srcOrd="0" destOrd="0" presId="urn:microsoft.com/office/officeart/2005/8/layout/hProcess11"/>
    <dgm:cxn modelId="{5E706B7A-9140-4FF2-8BC8-C2B5C42AB19F}" type="presParOf" srcId="{D8EF0229-E380-43B4-BD98-AEF5C8F6F01F}" destId="{0D50E92D-D0D7-456C-A29F-C1C59A2B49F8}" srcOrd="1" destOrd="0" presId="urn:microsoft.com/office/officeart/2005/8/layout/hProcess11"/>
    <dgm:cxn modelId="{30872ED6-44BA-4045-ABDD-02EBC8BF29CF}" type="presParOf" srcId="{D8EF0229-E380-43B4-BD98-AEF5C8F6F01F}" destId="{7853D89F-669C-4FA8-8452-64715E08D535}" srcOrd="2" destOrd="0" presId="urn:microsoft.com/office/officeart/2005/8/layout/hProcess11"/>
    <dgm:cxn modelId="{9D7DF4DA-3971-4A9A-ACA1-BD1F2B20C24A}" type="presParOf" srcId="{AD2EA296-FB8D-44B6-8FDC-B13DC473F198}" destId="{956C7818-3037-4BFC-9BFA-28DD8E47F16F}" srcOrd="1" destOrd="0" presId="urn:microsoft.com/office/officeart/2005/8/layout/hProcess11"/>
    <dgm:cxn modelId="{D02BD642-AC93-411F-A162-4AAD3AC5336E}" type="presParOf" srcId="{AD2EA296-FB8D-44B6-8FDC-B13DC473F198}" destId="{34B96A7C-C6EF-4E75-B6C8-9202C81E8DC6}" srcOrd="2" destOrd="0" presId="urn:microsoft.com/office/officeart/2005/8/layout/hProcess11"/>
    <dgm:cxn modelId="{47A64B3F-FB15-4C77-9A92-AAA169153CDB}" type="presParOf" srcId="{34B96A7C-C6EF-4E75-B6C8-9202C81E8DC6}" destId="{494F2A00-2386-4CB0-A1AB-7689100B385B}" srcOrd="0" destOrd="0" presId="urn:microsoft.com/office/officeart/2005/8/layout/hProcess11"/>
    <dgm:cxn modelId="{2F887CC2-6DAA-43FE-88C2-7B3E28EC2B3D}" type="presParOf" srcId="{34B96A7C-C6EF-4E75-B6C8-9202C81E8DC6}" destId="{35A2457C-1C79-4890-9BFF-23024342FA28}" srcOrd="1" destOrd="0" presId="urn:microsoft.com/office/officeart/2005/8/layout/hProcess11"/>
    <dgm:cxn modelId="{C942CB2B-092F-47F4-80E2-2AEBDDF0B78F}" type="presParOf" srcId="{34B96A7C-C6EF-4E75-B6C8-9202C81E8DC6}" destId="{F57565FA-EB3C-45D2-B1DF-A9C94BD928A1}" srcOrd="2" destOrd="0" presId="urn:microsoft.com/office/officeart/2005/8/layout/hProcess11"/>
    <dgm:cxn modelId="{6319AAB9-40E4-471C-A4C9-440602A46BB8}" type="presParOf" srcId="{AD2EA296-FB8D-44B6-8FDC-B13DC473F198}" destId="{E0827A71-0400-4871-B320-41F34F9873D9}" srcOrd="3" destOrd="0" presId="urn:microsoft.com/office/officeart/2005/8/layout/hProcess11"/>
    <dgm:cxn modelId="{17ED1A5B-FD2D-4E62-A447-5C0E8DA80CB0}" type="presParOf" srcId="{AD2EA296-FB8D-44B6-8FDC-B13DC473F198}" destId="{21DD20D9-9AFB-4DF6-9357-D4B7AB8E73B7}" srcOrd="4" destOrd="0" presId="urn:microsoft.com/office/officeart/2005/8/layout/hProcess11"/>
    <dgm:cxn modelId="{7B5F6F69-9319-4BB7-A484-66E2AE96806C}" type="presParOf" srcId="{21DD20D9-9AFB-4DF6-9357-D4B7AB8E73B7}" destId="{329F88C9-8159-4338-98F8-CD382CABB460}" srcOrd="0" destOrd="0" presId="urn:microsoft.com/office/officeart/2005/8/layout/hProcess11"/>
    <dgm:cxn modelId="{AD3B9C08-B220-43AA-B84C-F8DD7A03DAFC}" type="presParOf" srcId="{21DD20D9-9AFB-4DF6-9357-D4B7AB8E73B7}" destId="{3AAA7BEF-F7F8-48C4-94D1-A42D2AEA9293}" srcOrd="1" destOrd="0" presId="urn:microsoft.com/office/officeart/2005/8/layout/hProcess11"/>
    <dgm:cxn modelId="{F8F72C2C-3729-450A-A8C3-59DA1E557D99}" type="presParOf" srcId="{21DD20D9-9AFB-4DF6-9357-D4B7AB8E73B7}" destId="{A57CC7F1-41A1-4332-815E-4489968A7029}" srcOrd="2" destOrd="0" presId="urn:microsoft.com/office/officeart/2005/8/layout/hProcess11"/>
  </dgm:cxnLst>
  <dgm:bg/>
  <dgm:whole/>
</dgm:dataModel>
</file>

<file path=ppt/diagrams/data2.xml><?xml version="1.0" encoding="utf-8"?>
<dgm:dataModel xmlns:dgm="http://schemas.openxmlformats.org/drawingml/2006/diagram" xmlns:a="http://schemas.openxmlformats.org/drawingml/2006/main">
  <dgm:ptLst>
    <dgm:pt modelId="{2BB55207-4212-4FCC-87A8-AE9A369BB229}" type="doc">
      <dgm:prSet loTypeId="urn:microsoft.com/office/officeart/2005/8/layout/pyramid3" loCatId="pyramid" qsTypeId="urn:microsoft.com/office/officeart/2005/8/quickstyle/simple1" qsCatId="simple" csTypeId="urn:microsoft.com/office/officeart/2005/8/colors/accent3_5" csCatId="accent3" phldr="1"/>
      <dgm:spPr/>
    </dgm:pt>
    <dgm:pt modelId="{9CCD49C4-5BBB-41A1-BD29-28204654CD6F}">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3600" b="1" dirty="0" smtClean="0">
              <a:solidFill>
                <a:schemeClr val="tx1"/>
              </a:solidFill>
              <a:effectLst>
                <a:outerShdw blurRad="38100" dist="38100" dir="2700000" algn="tl">
                  <a:srgbClr val="000000">
                    <a:alpha val="43137"/>
                  </a:srgbClr>
                </a:outerShdw>
              </a:effectLst>
              <a:latin typeface="Trebuchet MS" pitchFamily="34" charset="0"/>
            </a:rPr>
            <a:t>Applications</a:t>
          </a:r>
        </a:p>
      </dgm:t>
    </dgm:pt>
    <dgm:pt modelId="{743C912F-C8AD-4E14-A504-FDA76C5FEE18}" type="parTrans" cxnId="{6A80BA1C-B732-46A3-9F78-EB34D4E40360}">
      <dgm:prSet/>
      <dgm:spPr/>
      <dgm:t>
        <a:bodyPr/>
        <a:lstStyle/>
        <a:p>
          <a:endParaRPr lang="en-US"/>
        </a:p>
      </dgm:t>
    </dgm:pt>
    <dgm:pt modelId="{6371DC6A-35A6-4710-B0FB-57B92F1688A5}" type="sibTrans" cxnId="{6A80BA1C-B732-46A3-9F78-EB34D4E40360}">
      <dgm:prSet/>
      <dgm:spPr/>
      <dgm:t>
        <a:bodyPr/>
        <a:lstStyle/>
        <a:p>
          <a:endParaRPr lang="en-US"/>
        </a:p>
      </dgm:t>
    </dgm:pt>
    <dgm:pt modelId="{2F5A114A-9CBC-4929-876C-573E7504A86A}">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3600" b="1" dirty="0" smtClean="0">
              <a:solidFill>
                <a:schemeClr val="tx1"/>
              </a:solidFill>
              <a:effectLst>
                <a:outerShdw blurRad="38100" dist="38100" dir="2700000" algn="tl">
                  <a:srgbClr val="000000">
                    <a:alpha val="43137"/>
                  </a:srgbClr>
                </a:outerShdw>
              </a:effectLst>
              <a:latin typeface="Trebuchet MS" pitchFamily="34" charset="0"/>
            </a:rPr>
            <a:t>Middleware</a:t>
          </a:r>
        </a:p>
        <a:p>
          <a:r>
            <a:rPr lang="en-US" sz="3600" b="1" dirty="0" smtClean="0">
              <a:solidFill>
                <a:schemeClr val="tx1"/>
              </a:solidFill>
              <a:effectLst>
                <a:outerShdw blurRad="38100" dist="38100" dir="2700000" algn="tl">
                  <a:srgbClr val="000000">
                    <a:alpha val="43137"/>
                  </a:srgbClr>
                </a:outerShdw>
              </a:effectLst>
              <a:latin typeface="Trebuchet MS" pitchFamily="34" charset="0"/>
            </a:rPr>
            <a:t>hardware</a:t>
          </a:r>
          <a:endParaRPr lang="en-US" sz="3600" b="1" dirty="0">
            <a:solidFill>
              <a:schemeClr val="tx1"/>
            </a:solidFill>
            <a:effectLst>
              <a:outerShdw blurRad="38100" dist="38100" dir="2700000" algn="tl">
                <a:srgbClr val="000000">
                  <a:alpha val="43137"/>
                </a:srgbClr>
              </a:outerShdw>
            </a:effectLst>
            <a:latin typeface="Trebuchet MS" pitchFamily="34" charset="0"/>
          </a:endParaRPr>
        </a:p>
      </dgm:t>
    </dgm:pt>
    <dgm:pt modelId="{635C78DA-319A-422F-B98C-464A4D8B3AC3}" type="parTrans" cxnId="{18C60B19-588D-4EC8-8581-602A29A24793}">
      <dgm:prSet/>
      <dgm:spPr/>
      <dgm:t>
        <a:bodyPr/>
        <a:lstStyle/>
        <a:p>
          <a:endParaRPr lang="en-US"/>
        </a:p>
      </dgm:t>
    </dgm:pt>
    <dgm:pt modelId="{3A4C9647-6C79-4CB1-9451-42820F423A2A}" type="sibTrans" cxnId="{18C60B19-588D-4EC8-8581-602A29A24793}">
      <dgm:prSet/>
      <dgm:spPr/>
      <dgm:t>
        <a:bodyPr/>
        <a:lstStyle/>
        <a:p>
          <a:endParaRPr lang="en-US"/>
        </a:p>
      </dgm:t>
    </dgm:pt>
    <dgm:pt modelId="{E7C0D722-5CBE-46C5-9FAE-351F71CD1CD8}">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en-US" sz="3600" b="1" dirty="0" smtClean="0">
              <a:solidFill>
                <a:schemeClr val="tx1"/>
              </a:solidFill>
              <a:effectLst>
                <a:outerShdw blurRad="38100" dist="38100" dir="2700000" algn="tl">
                  <a:srgbClr val="000000">
                    <a:alpha val="43137"/>
                  </a:srgbClr>
                </a:outerShdw>
              </a:effectLst>
              <a:latin typeface="Trebuchet MS" pitchFamily="34" charset="0"/>
            </a:rPr>
            <a:t>Network</a:t>
          </a:r>
          <a:endParaRPr lang="en-US" sz="3600" b="1" dirty="0">
            <a:solidFill>
              <a:schemeClr val="tx1"/>
            </a:solidFill>
            <a:effectLst>
              <a:outerShdw blurRad="38100" dist="38100" dir="2700000" algn="tl">
                <a:srgbClr val="000000">
                  <a:alpha val="43137"/>
                </a:srgbClr>
              </a:outerShdw>
            </a:effectLst>
            <a:latin typeface="Trebuchet MS" pitchFamily="34" charset="0"/>
          </a:endParaRPr>
        </a:p>
      </dgm:t>
    </dgm:pt>
    <dgm:pt modelId="{6334FCE1-16F5-4232-AB19-E004891BE344}" type="parTrans" cxnId="{065E75FB-C384-4ACA-AF9F-3BE8B0527037}">
      <dgm:prSet/>
      <dgm:spPr/>
      <dgm:t>
        <a:bodyPr/>
        <a:lstStyle/>
        <a:p>
          <a:endParaRPr lang="en-US"/>
        </a:p>
      </dgm:t>
    </dgm:pt>
    <dgm:pt modelId="{98C659A6-BCF8-4EDF-BC1B-E7D47C400829}" type="sibTrans" cxnId="{065E75FB-C384-4ACA-AF9F-3BE8B0527037}">
      <dgm:prSet/>
      <dgm:spPr/>
      <dgm:t>
        <a:bodyPr/>
        <a:lstStyle/>
        <a:p>
          <a:endParaRPr lang="en-US"/>
        </a:p>
      </dgm:t>
    </dgm:pt>
    <dgm:pt modelId="{0DB50227-F2B1-490C-BF53-D72D7554B3F3}" type="pres">
      <dgm:prSet presAssocID="{2BB55207-4212-4FCC-87A8-AE9A369BB229}" presName="Name0" presStyleCnt="0">
        <dgm:presLayoutVars>
          <dgm:dir/>
          <dgm:animLvl val="lvl"/>
          <dgm:resizeHandles val="exact"/>
        </dgm:presLayoutVars>
      </dgm:prSet>
      <dgm:spPr/>
    </dgm:pt>
    <dgm:pt modelId="{48D64CB7-6ABD-40A2-B0FF-1F55D1B5FEF6}" type="pres">
      <dgm:prSet presAssocID="{9CCD49C4-5BBB-41A1-BD29-28204654CD6F}" presName="Name8" presStyleCnt="0"/>
      <dgm:spPr/>
    </dgm:pt>
    <dgm:pt modelId="{9CD6530C-F807-4965-8164-ED90BEA34FA6}" type="pres">
      <dgm:prSet presAssocID="{9CCD49C4-5BBB-41A1-BD29-28204654CD6F}" presName="level" presStyleLbl="node1" presStyleIdx="0" presStyleCnt="3">
        <dgm:presLayoutVars>
          <dgm:chMax val="1"/>
          <dgm:bulletEnabled val="1"/>
        </dgm:presLayoutVars>
      </dgm:prSet>
      <dgm:spPr/>
      <dgm:t>
        <a:bodyPr/>
        <a:lstStyle/>
        <a:p>
          <a:endParaRPr lang="en-US"/>
        </a:p>
      </dgm:t>
    </dgm:pt>
    <dgm:pt modelId="{4A27861F-6531-420F-9741-1484C07B8AB2}" type="pres">
      <dgm:prSet presAssocID="{9CCD49C4-5BBB-41A1-BD29-28204654CD6F}" presName="levelTx" presStyleLbl="revTx" presStyleIdx="0" presStyleCnt="0">
        <dgm:presLayoutVars>
          <dgm:chMax val="1"/>
          <dgm:bulletEnabled val="1"/>
        </dgm:presLayoutVars>
      </dgm:prSet>
      <dgm:spPr/>
      <dgm:t>
        <a:bodyPr/>
        <a:lstStyle/>
        <a:p>
          <a:endParaRPr lang="en-US"/>
        </a:p>
      </dgm:t>
    </dgm:pt>
    <dgm:pt modelId="{26E44079-C1C0-40A6-82F5-3DDF728AF699}" type="pres">
      <dgm:prSet presAssocID="{2F5A114A-9CBC-4929-876C-573E7504A86A}" presName="Name8" presStyleCnt="0"/>
      <dgm:spPr/>
    </dgm:pt>
    <dgm:pt modelId="{F821AB52-182E-4629-97CB-6DBC8CF591AA}" type="pres">
      <dgm:prSet presAssocID="{2F5A114A-9CBC-4929-876C-573E7504A86A}" presName="level" presStyleLbl="node1" presStyleIdx="1" presStyleCnt="3">
        <dgm:presLayoutVars>
          <dgm:chMax val="1"/>
          <dgm:bulletEnabled val="1"/>
        </dgm:presLayoutVars>
      </dgm:prSet>
      <dgm:spPr/>
      <dgm:t>
        <a:bodyPr/>
        <a:lstStyle/>
        <a:p>
          <a:endParaRPr lang="en-US"/>
        </a:p>
      </dgm:t>
    </dgm:pt>
    <dgm:pt modelId="{B0CFF81A-AFF3-4725-834E-801D8BA55F2E}" type="pres">
      <dgm:prSet presAssocID="{2F5A114A-9CBC-4929-876C-573E7504A86A}" presName="levelTx" presStyleLbl="revTx" presStyleIdx="0" presStyleCnt="0">
        <dgm:presLayoutVars>
          <dgm:chMax val="1"/>
          <dgm:bulletEnabled val="1"/>
        </dgm:presLayoutVars>
      </dgm:prSet>
      <dgm:spPr/>
      <dgm:t>
        <a:bodyPr/>
        <a:lstStyle/>
        <a:p>
          <a:endParaRPr lang="en-US"/>
        </a:p>
      </dgm:t>
    </dgm:pt>
    <dgm:pt modelId="{A3017A82-5950-455A-AB00-5710202D203C}" type="pres">
      <dgm:prSet presAssocID="{E7C0D722-5CBE-46C5-9FAE-351F71CD1CD8}" presName="Name8" presStyleCnt="0"/>
      <dgm:spPr/>
    </dgm:pt>
    <dgm:pt modelId="{16044809-0077-408D-856E-6CAAA0D61BC4}" type="pres">
      <dgm:prSet presAssocID="{E7C0D722-5CBE-46C5-9FAE-351F71CD1CD8}" presName="level" presStyleLbl="node1" presStyleIdx="2" presStyleCnt="3">
        <dgm:presLayoutVars>
          <dgm:chMax val="1"/>
          <dgm:bulletEnabled val="1"/>
        </dgm:presLayoutVars>
      </dgm:prSet>
      <dgm:spPr/>
      <dgm:t>
        <a:bodyPr/>
        <a:lstStyle/>
        <a:p>
          <a:endParaRPr lang="en-US"/>
        </a:p>
      </dgm:t>
    </dgm:pt>
    <dgm:pt modelId="{B78F8835-0756-4ED0-BA26-17DD0E6DE340}" type="pres">
      <dgm:prSet presAssocID="{E7C0D722-5CBE-46C5-9FAE-351F71CD1CD8}" presName="levelTx" presStyleLbl="revTx" presStyleIdx="0" presStyleCnt="0">
        <dgm:presLayoutVars>
          <dgm:chMax val="1"/>
          <dgm:bulletEnabled val="1"/>
        </dgm:presLayoutVars>
      </dgm:prSet>
      <dgm:spPr/>
      <dgm:t>
        <a:bodyPr/>
        <a:lstStyle/>
        <a:p>
          <a:endParaRPr lang="en-US"/>
        </a:p>
      </dgm:t>
    </dgm:pt>
  </dgm:ptLst>
  <dgm:cxnLst>
    <dgm:cxn modelId="{6A80BA1C-B732-46A3-9F78-EB34D4E40360}" srcId="{2BB55207-4212-4FCC-87A8-AE9A369BB229}" destId="{9CCD49C4-5BBB-41A1-BD29-28204654CD6F}" srcOrd="0" destOrd="0" parTransId="{743C912F-C8AD-4E14-A504-FDA76C5FEE18}" sibTransId="{6371DC6A-35A6-4710-B0FB-57B92F1688A5}"/>
    <dgm:cxn modelId="{065E75FB-C384-4ACA-AF9F-3BE8B0527037}" srcId="{2BB55207-4212-4FCC-87A8-AE9A369BB229}" destId="{E7C0D722-5CBE-46C5-9FAE-351F71CD1CD8}" srcOrd="2" destOrd="0" parTransId="{6334FCE1-16F5-4232-AB19-E004891BE344}" sibTransId="{98C659A6-BCF8-4EDF-BC1B-E7D47C400829}"/>
    <dgm:cxn modelId="{18C60B19-588D-4EC8-8581-602A29A24793}" srcId="{2BB55207-4212-4FCC-87A8-AE9A369BB229}" destId="{2F5A114A-9CBC-4929-876C-573E7504A86A}" srcOrd="1" destOrd="0" parTransId="{635C78DA-319A-422F-B98C-464A4D8B3AC3}" sibTransId="{3A4C9647-6C79-4CB1-9451-42820F423A2A}"/>
    <dgm:cxn modelId="{2281ED5A-5BEA-4468-8201-50F3E66BFC36}" type="presOf" srcId="{E7C0D722-5CBE-46C5-9FAE-351F71CD1CD8}" destId="{16044809-0077-408D-856E-6CAAA0D61BC4}" srcOrd="0" destOrd="0" presId="urn:microsoft.com/office/officeart/2005/8/layout/pyramid3"/>
    <dgm:cxn modelId="{54754CA0-93CF-4849-961B-989E5C7F66A1}" type="presOf" srcId="{9CCD49C4-5BBB-41A1-BD29-28204654CD6F}" destId="{9CD6530C-F807-4965-8164-ED90BEA34FA6}" srcOrd="0" destOrd="0" presId="urn:microsoft.com/office/officeart/2005/8/layout/pyramid3"/>
    <dgm:cxn modelId="{2623DF89-CB4A-420D-8DB4-3ACB602C1066}" type="presOf" srcId="{2F5A114A-9CBC-4929-876C-573E7504A86A}" destId="{F821AB52-182E-4629-97CB-6DBC8CF591AA}" srcOrd="0" destOrd="0" presId="urn:microsoft.com/office/officeart/2005/8/layout/pyramid3"/>
    <dgm:cxn modelId="{3BB7B252-45F6-4863-9AD1-A943DAC3FE97}" type="presOf" srcId="{2F5A114A-9CBC-4929-876C-573E7504A86A}" destId="{B0CFF81A-AFF3-4725-834E-801D8BA55F2E}" srcOrd="1" destOrd="0" presId="urn:microsoft.com/office/officeart/2005/8/layout/pyramid3"/>
    <dgm:cxn modelId="{9F50CFB1-5505-4D5E-B534-86D7EA775AC4}" type="presOf" srcId="{2BB55207-4212-4FCC-87A8-AE9A369BB229}" destId="{0DB50227-F2B1-490C-BF53-D72D7554B3F3}" srcOrd="0" destOrd="0" presId="urn:microsoft.com/office/officeart/2005/8/layout/pyramid3"/>
    <dgm:cxn modelId="{C5B616AB-25A2-459E-B73D-4B8646525F71}" type="presOf" srcId="{9CCD49C4-5BBB-41A1-BD29-28204654CD6F}" destId="{4A27861F-6531-420F-9741-1484C07B8AB2}" srcOrd="1" destOrd="0" presId="urn:microsoft.com/office/officeart/2005/8/layout/pyramid3"/>
    <dgm:cxn modelId="{F93A9A6D-377F-4D19-8374-3EEECD49B5D9}" type="presOf" srcId="{E7C0D722-5CBE-46C5-9FAE-351F71CD1CD8}" destId="{B78F8835-0756-4ED0-BA26-17DD0E6DE340}" srcOrd="1" destOrd="0" presId="urn:microsoft.com/office/officeart/2005/8/layout/pyramid3"/>
    <dgm:cxn modelId="{31AC0542-625D-463F-8D9B-4A04439D39FF}" type="presParOf" srcId="{0DB50227-F2B1-490C-BF53-D72D7554B3F3}" destId="{48D64CB7-6ABD-40A2-B0FF-1F55D1B5FEF6}" srcOrd="0" destOrd="0" presId="urn:microsoft.com/office/officeart/2005/8/layout/pyramid3"/>
    <dgm:cxn modelId="{FBB592EB-83A6-4DB1-A163-ED608B173F7B}" type="presParOf" srcId="{48D64CB7-6ABD-40A2-B0FF-1F55D1B5FEF6}" destId="{9CD6530C-F807-4965-8164-ED90BEA34FA6}" srcOrd="0" destOrd="0" presId="urn:microsoft.com/office/officeart/2005/8/layout/pyramid3"/>
    <dgm:cxn modelId="{CC1C68B5-2552-49C8-867B-32FF9D21CF32}" type="presParOf" srcId="{48D64CB7-6ABD-40A2-B0FF-1F55D1B5FEF6}" destId="{4A27861F-6531-420F-9741-1484C07B8AB2}" srcOrd="1" destOrd="0" presId="urn:microsoft.com/office/officeart/2005/8/layout/pyramid3"/>
    <dgm:cxn modelId="{A48A55BC-E099-4CCA-A229-131D04D1CB3F}" type="presParOf" srcId="{0DB50227-F2B1-490C-BF53-D72D7554B3F3}" destId="{26E44079-C1C0-40A6-82F5-3DDF728AF699}" srcOrd="1" destOrd="0" presId="urn:microsoft.com/office/officeart/2005/8/layout/pyramid3"/>
    <dgm:cxn modelId="{E3272BC2-B36D-44DA-99B1-3D68750B68B1}" type="presParOf" srcId="{26E44079-C1C0-40A6-82F5-3DDF728AF699}" destId="{F821AB52-182E-4629-97CB-6DBC8CF591AA}" srcOrd="0" destOrd="0" presId="urn:microsoft.com/office/officeart/2005/8/layout/pyramid3"/>
    <dgm:cxn modelId="{BD8CA02D-9982-42BE-9476-B5F8A0ABC22C}" type="presParOf" srcId="{26E44079-C1C0-40A6-82F5-3DDF728AF699}" destId="{B0CFF81A-AFF3-4725-834E-801D8BA55F2E}" srcOrd="1" destOrd="0" presId="urn:microsoft.com/office/officeart/2005/8/layout/pyramid3"/>
    <dgm:cxn modelId="{3F1BC620-8EBC-4CB0-9400-FBA3D3266122}" type="presParOf" srcId="{0DB50227-F2B1-490C-BF53-D72D7554B3F3}" destId="{A3017A82-5950-455A-AB00-5710202D203C}" srcOrd="2" destOrd="0" presId="urn:microsoft.com/office/officeart/2005/8/layout/pyramid3"/>
    <dgm:cxn modelId="{B6EEDBD6-BDED-4934-B128-DCD33A1F217D}" type="presParOf" srcId="{A3017A82-5950-455A-AB00-5710202D203C}" destId="{16044809-0077-408D-856E-6CAAA0D61BC4}" srcOrd="0" destOrd="0" presId="urn:microsoft.com/office/officeart/2005/8/layout/pyramid3"/>
    <dgm:cxn modelId="{89C433F8-B971-4406-81B7-43AD25024034}" type="presParOf" srcId="{A3017A82-5950-455A-AB00-5710202D203C}" destId="{B78F8835-0756-4ED0-BA26-17DD0E6DE340}" srcOrd="1" destOrd="0" presId="urn:microsoft.com/office/officeart/2005/8/layout/pyramid3"/>
  </dgm:cxnLst>
  <dgm:bg/>
  <dgm:whole/>
</dgm:dataModel>
</file>

<file path=ppt/diagrams/data3.xml><?xml version="1.0" encoding="utf-8"?>
<dgm:dataModel xmlns:dgm="http://schemas.openxmlformats.org/drawingml/2006/diagram" xmlns:a="http://schemas.openxmlformats.org/drawingml/2006/main">
  <dgm:ptLst>
    <dgm:pt modelId="{5EC42CC2-59F1-4189-890C-3184EFDA4712}" type="doc">
      <dgm:prSet loTypeId="urn:microsoft.com/office/officeart/2005/8/layout/pyramid1" loCatId="pyramid" qsTypeId="urn:microsoft.com/office/officeart/2005/8/quickstyle/simple1" qsCatId="simple" csTypeId="urn:microsoft.com/office/officeart/2005/8/colors/accent3_5" csCatId="accent3" phldr="1"/>
      <dgm:spPr/>
    </dgm:pt>
    <dgm:pt modelId="{EADD2DAA-9F2E-42FA-957E-62E2248B8126}">
      <dgm:prSet phldrT="[Text]" custT="1">
        <dgm:style>
          <a:lnRef idx="1">
            <a:schemeClr val="accent6"/>
          </a:lnRef>
          <a:fillRef idx="3">
            <a:schemeClr val="accent6"/>
          </a:fillRef>
          <a:effectRef idx="2">
            <a:schemeClr val="accent6"/>
          </a:effectRef>
          <a:fontRef idx="minor">
            <a:schemeClr val="lt1"/>
          </a:fontRef>
        </dgm:style>
      </dgm:prSet>
      <dgm:spPr/>
      <dgm:t>
        <a:bodyPr lIns="0" tIns="0" rIns="0" bIns="0"/>
        <a:lstStyle/>
        <a:p>
          <a:r>
            <a:rPr lang="en-US" sz="2800" b="1" dirty="0" smtClean="0">
              <a:solidFill>
                <a:schemeClr val="tx1"/>
              </a:solidFill>
              <a:effectLst>
                <a:outerShdw blurRad="38100" dist="38100" dir="2700000" algn="tl">
                  <a:srgbClr val="000000">
                    <a:alpha val="43137"/>
                  </a:srgbClr>
                </a:outerShdw>
              </a:effectLst>
              <a:latin typeface="Trebuchet MS" pitchFamily="34" charset="0"/>
            </a:rPr>
            <a:t>Applications</a:t>
          </a:r>
          <a:endParaRPr lang="en-US" sz="2800" b="1" dirty="0">
            <a:solidFill>
              <a:schemeClr val="tx1"/>
            </a:solidFill>
            <a:effectLst>
              <a:outerShdw blurRad="38100" dist="38100" dir="2700000" algn="tl">
                <a:srgbClr val="000000">
                  <a:alpha val="43137"/>
                </a:srgbClr>
              </a:outerShdw>
            </a:effectLst>
            <a:latin typeface="Trebuchet MS" pitchFamily="34" charset="0"/>
          </a:endParaRPr>
        </a:p>
      </dgm:t>
    </dgm:pt>
    <dgm:pt modelId="{25480D87-E298-48A5-884A-B19F483EA0EF}" type="parTrans" cxnId="{99472444-86E0-48A8-BB8E-7D2032A238F9}">
      <dgm:prSet/>
      <dgm:spPr/>
      <dgm:t>
        <a:bodyPr/>
        <a:lstStyle/>
        <a:p>
          <a:endParaRPr lang="en-US"/>
        </a:p>
      </dgm:t>
    </dgm:pt>
    <dgm:pt modelId="{828619B4-FD2D-4095-A610-15FB8FC17476}" type="sibTrans" cxnId="{99472444-86E0-48A8-BB8E-7D2032A238F9}">
      <dgm:prSet/>
      <dgm:spPr/>
      <dgm:t>
        <a:bodyPr/>
        <a:lstStyle/>
        <a:p>
          <a:endParaRPr lang="en-US"/>
        </a:p>
      </dgm:t>
    </dgm:pt>
    <dgm:pt modelId="{2C50AEA9-38CA-47CB-B149-E49DE64ED449}">
      <dgm:prSet phldrT="[Text]">
        <dgm:style>
          <a:lnRef idx="1">
            <a:schemeClr val="accent5"/>
          </a:lnRef>
          <a:fillRef idx="3">
            <a:schemeClr val="accent5"/>
          </a:fillRef>
          <a:effectRef idx="2">
            <a:schemeClr val="accent5"/>
          </a:effectRef>
          <a:fontRef idx="minor">
            <a:schemeClr val="lt1"/>
          </a:fontRef>
        </dgm:style>
      </dgm:prSet>
      <dgm:spPr/>
      <dgm:t>
        <a:bodyPr/>
        <a:lstStyle/>
        <a:p>
          <a:r>
            <a:rPr lang="en-US" b="1" dirty="0" smtClean="0">
              <a:solidFill>
                <a:schemeClr val="tx1"/>
              </a:solidFill>
              <a:effectLst>
                <a:outerShdw blurRad="38100" dist="38100" dir="2700000" algn="tl">
                  <a:srgbClr val="000000">
                    <a:alpha val="43137"/>
                  </a:srgbClr>
                </a:outerShdw>
              </a:effectLst>
              <a:latin typeface="Trebuchet MS" pitchFamily="34" charset="0"/>
            </a:rPr>
            <a:t>Infrastructure</a:t>
          </a:r>
          <a:endParaRPr lang="en-US" b="1" dirty="0">
            <a:solidFill>
              <a:schemeClr val="tx1"/>
            </a:solidFill>
            <a:effectLst>
              <a:outerShdw blurRad="38100" dist="38100" dir="2700000" algn="tl">
                <a:srgbClr val="000000">
                  <a:alpha val="43137"/>
                </a:srgbClr>
              </a:outerShdw>
            </a:effectLst>
            <a:latin typeface="Trebuchet MS" pitchFamily="34" charset="0"/>
          </a:endParaRPr>
        </a:p>
      </dgm:t>
    </dgm:pt>
    <dgm:pt modelId="{014338B6-FC05-49B9-8C10-893EC0E34495}" type="parTrans" cxnId="{7979F500-71E6-4FEA-933A-4C743D1ED2AD}">
      <dgm:prSet/>
      <dgm:spPr/>
      <dgm:t>
        <a:bodyPr/>
        <a:lstStyle/>
        <a:p>
          <a:endParaRPr lang="en-US"/>
        </a:p>
      </dgm:t>
    </dgm:pt>
    <dgm:pt modelId="{BE4AACDC-B0F4-42A8-9C0F-36613BBE3A27}" type="sibTrans" cxnId="{7979F500-71E6-4FEA-933A-4C743D1ED2AD}">
      <dgm:prSet/>
      <dgm:spPr/>
      <dgm:t>
        <a:bodyPr/>
        <a:lstStyle/>
        <a:p>
          <a:endParaRPr lang="en-US"/>
        </a:p>
      </dgm:t>
    </dgm:pt>
    <dgm:pt modelId="{77E8834B-279F-479C-ABAF-68E84B4AE40C}">
      <dgm:prSet phldrT="[Text]">
        <dgm:style>
          <a:lnRef idx="0">
            <a:schemeClr val="accent3"/>
          </a:lnRef>
          <a:fillRef idx="3">
            <a:schemeClr val="accent3"/>
          </a:fillRef>
          <a:effectRef idx="3">
            <a:schemeClr val="accent3"/>
          </a:effectRef>
          <a:fontRef idx="minor">
            <a:schemeClr val="lt1"/>
          </a:fontRef>
        </dgm:style>
      </dgm:prSet>
      <dgm:spPr/>
      <dgm:t>
        <a:bodyPr/>
        <a:lstStyle/>
        <a:p>
          <a:r>
            <a:rPr lang="en-US" b="1" dirty="0" smtClean="0">
              <a:solidFill>
                <a:schemeClr val="tx1"/>
              </a:solidFill>
              <a:effectLst>
                <a:outerShdw blurRad="38100" dist="38100" dir="2700000" algn="tl">
                  <a:srgbClr val="000000">
                    <a:alpha val="43137"/>
                  </a:srgbClr>
                </a:outerShdw>
              </a:effectLst>
              <a:latin typeface="Trebuchet MS" pitchFamily="34" charset="0"/>
            </a:rPr>
            <a:t>Network</a:t>
          </a:r>
          <a:endParaRPr lang="en-US" b="1" dirty="0">
            <a:solidFill>
              <a:schemeClr val="tx1"/>
            </a:solidFill>
            <a:effectLst>
              <a:outerShdw blurRad="38100" dist="38100" dir="2700000" algn="tl">
                <a:srgbClr val="000000">
                  <a:alpha val="43137"/>
                </a:srgbClr>
              </a:outerShdw>
            </a:effectLst>
            <a:latin typeface="Trebuchet MS" pitchFamily="34" charset="0"/>
          </a:endParaRPr>
        </a:p>
      </dgm:t>
    </dgm:pt>
    <dgm:pt modelId="{FA016C94-683A-4CB6-9B50-D9BC0D87397B}" type="parTrans" cxnId="{D7E9126A-7D6E-4CF3-B3FE-9B4731C7DF53}">
      <dgm:prSet/>
      <dgm:spPr/>
      <dgm:t>
        <a:bodyPr/>
        <a:lstStyle/>
        <a:p>
          <a:endParaRPr lang="en-US"/>
        </a:p>
      </dgm:t>
    </dgm:pt>
    <dgm:pt modelId="{5301A518-085E-4DA4-84E7-F95A01276206}" type="sibTrans" cxnId="{D7E9126A-7D6E-4CF3-B3FE-9B4731C7DF53}">
      <dgm:prSet/>
      <dgm:spPr/>
      <dgm:t>
        <a:bodyPr/>
        <a:lstStyle/>
        <a:p>
          <a:endParaRPr lang="en-US"/>
        </a:p>
      </dgm:t>
    </dgm:pt>
    <dgm:pt modelId="{65B80AAC-30CE-4EC3-85A0-49E8E9323034}" type="pres">
      <dgm:prSet presAssocID="{5EC42CC2-59F1-4189-890C-3184EFDA4712}" presName="Name0" presStyleCnt="0">
        <dgm:presLayoutVars>
          <dgm:dir/>
          <dgm:animLvl val="lvl"/>
          <dgm:resizeHandles val="exact"/>
        </dgm:presLayoutVars>
      </dgm:prSet>
      <dgm:spPr/>
    </dgm:pt>
    <dgm:pt modelId="{8EE9904B-F345-49BA-8444-29C4F2932CA5}" type="pres">
      <dgm:prSet presAssocID="{EADD2DAA-9F2E-42FA-957E-62E2248B8126}" presName="Name8" presStyleCnt="0"/>
      <dgm:spPr/>
    </dgm:pt>
    <dgm:pt modelId="{2D1A2CAA-A1D5-4BBC-B1CC-F4FE402CD562}" type="pres">
      <dgm:prSet presAssocID="{EADD2DAA-9F2E-42FA-957E-62E2248B8126}" presName="level" presStyleLbl="node1" presStyleIdx="0" presStyleCnt="3">
        <dgm:presLayoutVars>
          <dgm:chMax val="1"/>
          <dgm:bulletEnabled val="1"/>
        </dgm:presLayoutVars>
      </dgm:prSet>
      <dgm:spPr/>
      <dgm:t>
        <a:bodyPr/>
        <a:lstStyle/>
        <a:p>
          <a:endParaRPr lang="en-US"/>
        </a:p>
      </dgm:t>
    </dgm:pt>
    <dgm:pt modelId="{4163E1FD-AA51-49B0-A747-83E99DA68193}" type="pres">
      <dgm:prSet presAssocID="{EADD2DAA-9F2E-42FA-957E-62E2248B8126}" presName="levelTx" presStyleLbl="revTx" presStyleIdx="0" presStyleCnt="0">
        <dgm:presLayoutVars>
          <dgm:chMax val="1"/>
          <dgm:bulletEnabled val="1"/>
        </dgm:presLayoutVars>
      </dgm:prSet>
      <dgm:spPr/>
      <dgm:t>
        <a:bodyPr/>
        <a:lstStyle/>
        <a:p>
          <a:endParaRPr lang="en-US"/>
        </a:p>
      </dgm:t>
    </dgm:pt>
    <dgm:pt modelId="{3D951845-EB70-4EC4-93C8-7B725C86716F}" type="pres">
      <dgm:prSet presAssocID="{2C50AEA9-38CA-47CB-B149-E49DE64ED449}" presName="Name8" presStyleCnt="0"/>
      <dgm:spPr/>
    </dgm:pt>
    <dgm:pt modelId="{916BC906-DAEB-416D-85B9-7978FFFD6C9D}" type="pres">
      <dgm:prSet presAssocID="{2C50AEA9-38CA-47CB-B149-E49DE64ED449}" presName="level" presStyleLbl="node1" presStyleIdx="1" presStyleCnt="3">
        <dgm:presLayoutVars>
          <dgm:chMax val="1"/>
          <dgm:bulletEnabled val="1"/>
        </dgm:presLayoutVars>
      </dgm:prSet>
      <dgm:spPr/>
      <dgm:t>
        <a:bodyPr/>
        <a:lstStyle/>
        <a:p>
          <a:endParaRPr lang="en-US"/>
        </a:p>
      </dgm:t>
    </dgm:pt>
    <dgm:pt modelId="{9F706F6A-8179-4E48-8571-436E5030AF2F}" type="pres">
      <dgm:prSet presAssocID="{2C50AEA9-38CA-47CB-B149-E49DE64ED449}" presName="levelTx" presStyleLbl="revTx" presStyleIdx="0" presStyleCnt="0">
        <dgm:presLayoutVars>
          <dgm:chMax val="1"/>
          <dgm:bulletEnabled val="1"/>
        </dgm:presLayoutVars>
      </dgm:prSet>
      <dgm:spPr/>
      <dgm:t>
        <a:bodyPr/>
        <a:lstStyle/>
        <a:p>
          <a:endParaRPr lang="en-US"/>
        </a:p>
      </dgm:t>
    </dgm:pt>
    <dgm:pt modelId="{E20628D7-A3F9-4D4C-B21B-6CB21ACEEBE2}" type="pres">
      <dgm:prSet presAssocID="{77E8834B-279F-479C-ABAF-68E84B4AE40C}" presName="Name8" presStyleCnt="0"/>
      <dgm:spPr/>
    </dgm:pt>
    <dgm:pt modelId="{EF1333FE-2517-4C76-880D-8FDE31242A6A}" type="pres">
      <dgm:prSet presAssocID="{77E8834B-279F-479C-ABAF-68E84B4AE40C}" presName="level" presStyleLbl="node1" presStyleIdx="2" presStyleCnt="3">
        <dgm:presLayoutVars>
          <dgm:chMax val="1"/>
          <dgm:bulletEnabled val="1"/>
        </dgm:presLayoutVars>
      </dgm:prSet>
      <dgm:spPr/>
      <dgm:t>
        <a:bodyPr/>
        <a:lstStyle/>
        <a:p>
          <a:endParaRPr lang="en-US"/>
        </a:p>
      </dgm:t>
    </dgm:pt>
    <dgm:pt modelId="{4B19E821-7633-406A-8BE9-C12334D568FB}" type="pres">
      <dgm:prSet presAssocID="{77E8834B-279F-479C-ABAF-68E84B4AE40C}" presName="levelTx" presStyleLbl="revTx" presStyleIdx="0" presStyleCnt="0">
        <dgm:presLayoutVars>
          <dgm:chMax val="1"/>
          <dgm:bulletEnabled val="1"/>
        </dgm:presLayoutVars>
      </dgm:prSet>
      <dgm:spPr/>
      <dgm:t>
        <a:bodyPr/>
        <a:lstStyle/>
        <a:p>
          <a:endParaRPr lang="en-US"/>
        </a:p>
      </dgm:t>
    </dgm:pt>
  </dgm:ptLst>
  <dgm:cxnLst>
    <dgm:cxn modelId="{99472444-86E0-48A8-BB8E-7D2032A238F9}" srcId="{5EC42CC2-59F1-4189-890C-3184EFDA4712}" destId="{EADD2DAA-9F2E-42FA-957E-62E2248B8126}" srcOrd="0" destOrd="0" parTransId="{25480D87-E298-48A5-884A-B19F483EA0EF}" sibTransId="{828619B4-FD2D-4095-A610-15FB8FC17476}"/>
    <dgm:cxn modelId="{5889EB51-55CF-4AE2-B1C0-BE1E764574A3}" type="presOf" srcId="{2C50AEA9-38CA-47CB-B149-E49DE64ED449}" destId="{916BC906-DAEB-416D-85B9-7978FFFD6C9D}" srcOrd="0" destOrd="0" presId="urn:microsoft.com/office/officeart/2005/8/layout/pyramid1"/>
    <dgm:cxn modelId="{712543D5-8091-4BC7-9CAF-672C521B0BFA}" type="presOf" srcId="{EADD2DAA-9F2E-42FA-957E-62E2248B8126}" destId="{2D1A2CAA-A1D5-4BBC-B1CC-F4FE402CD562}" srcOrd="0" destOrd="0" presId="urn:microsoft.com/office/officeart/2005/8/layout/pyramid1"/>
    <dgm:cxn modelId="{7979F500-71E6-4FEA-933A-4C743D1ED2AD}" srcId="{5EC42CC2-59F1-4189-890C-3184EFDA4712}" destId="{2C50AEA9-38CA-47CB-B149-E49DE64ED449}" srcOrd="1" destOrd="0" parTransId="{014338B6-FC05-49B9-8C10-893EC0E34495}" sibTransId="{BE4AACDC-B0F4-42A8-9C0F-36613BBE3A27}"/>
    <dgm:cxn modelId="{D7E9126A-7D6E-4CF3-B3FE-9B4731C7DF53}" srcId="{5EC42CC2-59F1-4189-890C-3184EFDA4712}" destId="{77E8834B-279F-479C-ABAF-68E84B4AE40C}" srcOrd="2" destOrd="0" parTransId="{FA016C94-683A-4CB6-9B50-D9BC0D87397B}" sibTransId="{5301A518-085E-4DA4-84E7-F95A01276206}"/>
    <dgm:cxn modelId="{770FBAE2-B601-4AB9-B41E-DED0D992DDD8}" type="presOf" srcId="{77E8834B-279F-479C-ABAF-68E84B4AE40C}" destId="{4B19E821-7633-406A-8BE9-C12334D568FB}" srcOrd="1" destOrd="0" presId="urn:microsoft.com/office/officeart/2005/8/layout/pyramid1"/>
    <dgm:cxn modelId="{B45F8B1C-68A7-4D10-921A-7405FA941533}" type="presOf" srcId="{77E8834B-279F-479C-ABAF-68E84B4AE40C}" destId="{EF1333FE-2517-4C76-880D-8FDE31242A6A}" srcOrd="0" destOrd="0" presId="urn:microsoft.com/office/officeart/2005/8/layout/pyramid1"/>
    <dgm:cxn modelId="{4E62EB91-F79B-40F9-A013-824968B6793A}" type="presOf" srcId="{2C50AEA9-38CA-47CB-B149-E49DE64ED449}" destId="{9F706F6A-8179-4E48-8571-436E5030AF2F}" srcOrd="1" destOrd="0" presId="urn:microsoft.com/office/officeart/2005/8/layout/pyramid1"/>
    <dgm:cxn modelId="{B83E8C64-0E2B-4722-A02D-92EBEEEE8114}" type="presOf" srcId="{5EC42CC2-59F1-4189-890C-3184EFDA4712}" destId="{65B80AAC-30CE-4EC3-85A0-49E8E9323034}" srcOrd="0" destOrd="0" presId="urn:microsoft.com/office/officeart/2005/8/layout/pyramid1"/>
    <dgm:cxn modelId="{CABA286F-0A7E-46E1-9D1D-7956B201FCBD}" type="presOf" srcId="{EADD2DAA-9F2E-42FA-957E-62E2248B8126}" destId="{4163E1FD-AA51-49B0-A747-83E99DA68193}" srcOrd="1" destOrd="0" presId="urn:microsoft.com/office/officeart/2005/8/layout/pyramid1"/>
    <dgm:cxn modelId="{64E5515F-825C-46F3-8629-9223EBE0C495}" type="presParOf" srcId="{65B80AAC-30CE-4EC3-85A0-49E8E9323034}" destId="{8EE9904B-F345-49BA-8444-29C4F2932CA5}" srcOrd="0" destOrd="0" presId="urn:microsoft.com/office/officeart/2005/8/layout/pyramid1"/>
    <dgm:cxn modelId="{6A07060F-E661-4D76-92DA-06EFD96F3F1C}" type="presParOf" srcId="{8EE9904B-F345-49BA-8444-29C4F2932CA5}" destId="{2D1A2CAA-A1D5-4BBC-B1CC-F4FE402CD562}" srcOrd="0" destOrd="0" presId="urn:microsoft.com/office/officeart/2005/8/layout/pyramid1"/>
    <dgm:cxn modelId="{33A0EBB3-8062-44CA-828C-D3F3F33624B8}" type="presParOf" srcId="{8EE9904B-F345-49BA-8444-29C4F2932CA5}" destId="{4163E1FD-AA51-49B0-A747-83E99DA68193}" srcOrd="1" destOrd="0" presId="urn:microsoft.com/office/officeart/2005/8/layout/pyramid1"/>
    <dgm:cxn modelId="{076B57CF-6B5A-4C47-9B11-212A737C06D6}" type="presParOf" srcId="{65B80AAC-30CE-4EC3-85A0-49E8E9323034}" destId="{3D951845-EB70-4EC4-93C8-7B725C86716F}" srcOrd="1" destOrd="0" presId="urn:microsoft.com/office/officeart/2005/8/layout/pyramid1"/>
    <dgm:cxn modelId="{3627497B-673B-479C-BAE9-DC1E54ED3BDB}" type="presParOf" srcId="{3D951845-EB70-4EC4-93C8-7B725C86716F}" destId="{916BC906-DAEB-416D-85B9-7978FFFD6C9D}" srcOrd="0" destOrd="0" presId="urn:microsoft.com/office/officeart/2005/8/layout/pyramid1"/>
    <dgm:cxn modelId="{F134322E-FF90-4106-AA0A-F7E3E2B909EE}" type="presParOf" srcId="{3D951845-EB70-4EC4-93C8-7B725C86716F}" destId="{9F706F6A-8179-4E48-8571-436E5030AF2F}" srcOrd="1" destOrd="0" presId="urn:microsoft.com/office/officeart/2005/8/layout/pyramid1"/>
    <dgm:cxn modelId="{44EA593D-7EAB-4D00-8FF1-F194A3AF43D0}" type="presParOf" srcId="{65B80AAC-30CE-4EC3-85A0-49E8E9323034}" destId="{E20628D7-A3F9-4D4C-B21B-6CB21ACEEBE2}" srcOrd="2" destOrd="0" presId="urn:microsoft.com/office/officeart/2005/8/layout/pyramid1"/>
    <dgm:cxn modelId="{D0CA1247-B05E-44CA-AB7D-16F7DD6A825F}" type="presParOf" srcId="{E20628D7-A3F9-4D4C-B21B-6CB21ACEEBE2}" destId="{EF1333FE-2517-4C76-880D-8FDE31242A6A}" srcOrd="0" destOrd="0" presId="urn:microsoft.com/office/officeart/2005/8/layout/pyramid1"/>
    <dgm:cxn modelId="{33278DED-3E53-437C-95A2-30E7F2F5C8C3}" type="presParOf" srcId="{E20628D7-A3F9-4D4C-B21B-6CB21ACEEBE2}" destId="{4B19E821-7633-406A-8BE9-C12334D568FB}" srcOrd="1" destOrd="0" presId="urn:microsoft.com/office/officeart/2005/8/layout/pyramid1"/>
  </dgm:cxnLst>
  <dgm:bg/>
  <dgm:whole/>
</dgm:dataModel>
</file>

<file path=ppt/diagrams/data4.xml><?xml version="1.0" encoding="utf-8"?>
<dgm:dataModel xmlns:dgm="http://schemas.openxmlformats.org/drawingml/2006/diagram" xmlns:a="http://schemas.openxmlformats.org/drawingml/2006/main">
  <dgm:ptLst>
    <dgm:pt modelId="{44C87174-92B0-46D7-9FBE-69695782C11F}" type="doc">
      <dgm:prSet loTypeId="urn:microsoft.com/office/officeart/2005/8/layout/venn1" loCatId="relationship" qsTypeId="urn:microsoft.com/office/officeart/2005/8/quickstyle/3d6" qsCatId="3D" csTypeId="urn:microsoft.com/office/officeart/2005/8/colors/accent3_2" csCatId="accent3" phldr="1"/>
      <dgm:spPr/>
    </dgm:pt>
    <dgm:pt modelId="{3870C793-CBD9-4020-8E96-289F1802AC8C}">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3200" dirty="0" smtClean="0">
              <a:solidFill>
                <a:srgbClr val="FFFF00"/>
              </a:solidFill>
              <a:latin typeface="Trebuchet MS" pitchFamily="34" charset="0"/>
            </a:rPr>
            <a:t>Windows 7 lifespan</a:t>
          </a:r>
          <a:endParaRPr lang="en-US" sz="3200" dirty="0">
            <a:solidFill>
              <a:srgbClr val="FFFF00"/>
            </a:solidFill>
            <a:latin typeface="Trebuchet MS" pitchFamily="34" charset="0"/>
          </a:endParaRPr>
        </a:p>
      </dgm:t>
    </dgm:pt>
    <dgm:pt modelId="{99BDE9D3-DC42-4133-B299-707C669803EA}" type="parTrans" cxnId="{27254A86-1708-4D6D-A027-32CE6462C97C}">
      <dgm:prSet/>
      <dgm:spPr/>
      <dgm:t>
        <a:bodyPr/>
        <a:lstStyle/>
        <a:p>
          <a:endParaRPr lang="en-US" sz="2400"/>
        </a:p>
      </dgm:t>
    </dgm:pt>
    <dgm:pt modelId="{4811105F-A1CA-4327-BD42-6115DEA0BE05}" type="sibTrans" cxnId="{27254A86-1708-4D6D-A027-32CE6462C97C}">
      <dgm:prSet/>
      <dgm:spPr/>
      <dgm:t>
        <a:bodyPr/>
        <a:lstStyle/>
        <a:p>
          <a:endParaRPr lang="en-US" sz="2400"/>
        </a:p>
      </dgm:t>
    </dgm:pt>
    <dgm:pt modelId="{3715BC00-98EA-4651-9AC4-4BA17414D93E}">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r>
            <a:rPr lang="en-US" sz="3200" dirty="0" smtClean="0">
              <a:solidFill>
                <a:srgbClr val="FFFF00"/>
              </a:solidFill>
              <a:latin typeface="Trebuchet MS" pitchFamily="34" charset="0"/>
            </a:rPr>
            <a:t>IPv4 address depletion</a:t>
          </a:r>
          <a:endParaRPr lang="en-US" sz="3200" dirty="0">
            <a:solidFill>
              <a:srgbClr val="FFFF00"/>
            </a:solidFill>
            <a:latin typeface="Trebuchet MS" pitchFamily="34" charset="0"/>
          </a:endParaRPr>
        </a:p>
      </dgm:t>
    </dgm:pt>
    <dgm:pt modelId="{46F16269-0CC2-4D76-99BB-6D96DCADEDDE}" type="parTrans" cxnId="{A7D0A0D3-547C-4061-8F0D-5CEB0C8FF8DA}">
      <dgm:prSet/>
      <dgm:spPr/>
      <dgm:t>
        <a:bodyPr/>
        <a:lstStyle/>
        <a:p>
          <a:endParaRPr lang="en-US"/>
        </a:p>
      </dgm:t>
    </dgm:pt>
    <dgm:pt modelId="{7D3A234F-5BBB-4B77-A894-D25A7348E921}" type="sibTrans" cxnId="{A7D0A0D3-547C-4061-8F0D-5CEB0C8FF8DA}">
      <dgm:prSet/>
      <dgm:spPr/>
      <dgm:t>
        <a:bodyPr/>
        <a:lstStyle/>
        <a:p>
          <a:endParaRPr lang="en-US"/>
        </a:p>
      </dgm:t>
    </dgm:pt>
    <dgm:pt modelId="{C01A59EE-5ACB-4D1A-A316-C43CCD42204C}">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3200" dirty="0" smtClean="0">
              <a:solidFill>
                <a:srgbClr val="FFFF00"/>
              </a:solidFill>
              <a:latin typeface="Trebuchet MS" pitchFamily="34" charset="0"/>
            </a:rPr>
            <a:t>New connectivity scenarios</a:t>
          </a:r>
          <a:endParaRPr lang="en-US" sz="3200" dirty="0">
            <a:solidFill>
              <a:srgbClr val="FFFF00"/>
            </a:solidFill>
            <a:latin typeface="Trebuchet MS" pitchFamily="34" charset="0"/>
          </a:endParaRPr>
        </a:p>
      </dgm:t>
    </dgm:pt>
    <dgm:pt modelId="{08A58598-026A-4429-9189-3A12B19168C8}" type="parTrans" cxnId="{D046BCF1-3299-4EC4-89C9-DDA964FF3A92}">
      <dgm:prSet/>
      <dgm:spPr/>
      <dgm:t>
        <a:bodyPr/>
        <a:lstStyle/>
        <a:p>
          <a:endParaRPr lang="en-US"/>
        </a:p>
      </dgm:t>
    </dgm:pt>
    <dgm:pt modelId="{DEBD54F0-8A13-48C3-B843-874FA9FB4B8C}" type="sibTrans" cxnId="{D046BCF1-3299-4EC4-89C9-DDA964FF3A92}">
      <dgm:prSet/>
      <dgm:spPr/>
      <dgm:t>
        <a:bodyPr/>
        <a:lstStyle/>
        <a:p>
          <a:endParaRPr lang="en-US"/>
        </a:p>
      </dgm:t>
    </dgm:pt>
    <dgm:pt modelId="{08B03A69-2D9D-4595-B3DE-C75EB3B5ED7F}" type="pres">
      <dgm:prSet presAssocID="{44C87174-92B0-46D7-9FBE-69695782C11F}" presName="compositeShape" presStyleCnt="0">
        <dgm:presLayoutVars>
          <dgm:chMax val="7"/>
          <dgm:dir/>
          <dgm:resizeHandles val="exact"/>
        </dgm:presLayoutVars>
      </dgm:prSet>
      <dgm:spPr/>
    </dgm:pt>
    <dgm:pt modelId="{6BE9D219-E68B-4B2D-B1D5-2D60EC35448A}" type="pres">
      <dgm:prSet presAssocID="{C01A59EE-5ACB-4D1A-A316-C43CCD42204C}" presName="circ1" presStyleLbl="vennNode1" presStyleIdx="0" presStyleCnt="3"/>
      <dgm:spPr/>
      <dgm:t>
        <a:bodyPr/>
        <a:lstStyle/>
        <a:p>
          <a:endParaRPr lang="en-US"/>
        </a:p>
      </dgm:t>
    </dgm:pt>
    <dgm:pt modelId="{9E2FDC18-B110-460F-99F6-841626C43209}" type="pres">
      <dgm:prSet presAssocID="{C01A59EE-5ACB-4D1A-A316-C43CCD42204C}" presName="circ1Tx" presStyleLbl="revTx" presStyleIdx="0" presStyleCnt="0">
        <dgm:presLayoutVars>
          <dgm:chMax val="0"/>
          <dgm:chPref val="0"/>
          <dgm:bulletEnabled val="1"/>
        </dgm:presLayoutVars>
      </dgm:prSet>
      <dgm:spPr/>
      <dgm:t>
        <a:bodyPr/>
        <a:lstStyle/>
        <a:p>
          <a:endParaRPr lang="en-US"/>
        </a:p>
      </dgm:t>
    </dgm:pt>
    <dgm:pt modelId="{3C5FBA51-F17D-434F-88DD-5C28FA4DA375}" type="pres">
      <dgm:prSet presAssocID="{3715BC00-98EA-4651-9AC4-4BA17414D93E}" presName="circ2" presStyleLbl="vennNode1" presStyleIdx="1" presStyleCnt="3"/>
      <dgm:spPr/>
      <dgm:t>
        <a:bodyPr/>
        <a:lstStyle/>
        <a:p>
          <a:endParaRPr lang="en-US"/>
        </a:p>
      </dgm:t>
    </dgm:pt>
    <dgm:pt modelId="{C95FAE77-391F-404C-9FAC-9749D72E936D}" type="pres">
      <dgm:prSet presAssocID="{3715BC00-98EA-4651-9AC4-4BA17414D93E}" presName="circ2Tx" presStyleLbl="revTx" presStyleIdx="0" presStyleCnt="0">
        <dgm:presLayoutVars>
          <dgm:chMax val="0"/>
          <dgm:chPref val="0"/>
          <dgm:bulletEnabled val="1"/>
        </dgm:presLayoutVars>
      </dgm:prSet>
      <dgm:spPr/>
      <dgm:t>
        <a:bodyPr/>
        <a:lstStyle/>
        <a:p>
          <a:endParaRPr lang="en-US"/>
        </a:p>
      </dgm:t>
    </dgm:pt>
    <dgm:pt modelId="{9C1CAC59-E736-4280-AB24-7E270E012A45}" type="pres">
      <dgm:prSet presAssocID="{3870C793-CBD9-4020-8E96-289F1802AC8C}" presName="circ3" presStyleLbl="vennNode1" presStyleIdx="2" presStyleCnt="3"/>
      <dgm:spPr/>
      <dgm:t>
        <a:bodyPr/>
        <a:lstStyle/>
        <a:p>
          <a:endParaRPr lang="en-US"/>
        </a:p>
      </dgm:t>
    </dgm:pt>
    <dgm:pt modelId="{44D45625-B3A1-4E1E-BADC-06545E829DBF}" type="pres">
      <dgm:prSet presAssocID="{3870C793-CBD9-4020-8E96-289F1802AC8C}" presName="circ3Tx" presStyleLbl="revTx" presStyleIdx="0" presStyleCnt="0">
        <dgm:presLayoutVars>
          <dgm:chMax val="0"/>
          <dgm:chPref val="0"/>
          <dgm:bulletEnabled val="1"/>
        </dgm:presLayoutVars>
      </dgm:prSet>
      <dgm:spPr/>
      <dgm:t>
        <a:bodyPr/>
        <a:lstStyle/>
        <a:p>
          <a:endParaRPr lang="en-US"/>
        </a:p>
      </dgm:t>
    </dgm:pt>
  </dgm:ptLst>
  <dgm:cxnLst>
    <dgm:cxn modelId="{3893A173-0FE6-4672-94DA-6A333F1D503D}" type="presOf" srcId="{3870C793-CBD9-4020-8E96-289F1802AC8C}" destId="{44D45625-B3A1-4E1E-BADC-06545E829DBF}" srcOrd="1" destOrd="0" presId="urn:microsoft.com/office/officeart/2005/8/layout/venn1"/>
    <dgm:cxn modelId="{996E8495-6216-43F5-B06B-FA926E122F7F}" type="presOf" srcId="{C01A59EE-5ACB-4D1A-A316-C43CCD42204C}" destId="{6BE9D219-E68B-4B2D-B1D5-2D60EC35448A}" srcOrd="0" destOrd="0" presId="urn:microsoft.com/office/officeart/2005/8/layout/venn1"/>
    <dgm:cxn modelId="{A7D0A0D3-547C-4061-8F0D-5CEB0C8FF8DA}" srcId="{44C87174-92B0-46D7-9FBE-69695782C11F}" destId="{3715BC00-98EA-4651-9AC4-4BA17414D93E}" srcOrd="1" destOrd="0" parTransId="{46F16269-0CC2-4D76-99BB-6D96DCADEDDE}" sibTransId="{7D3A234F-5BBB-4B77-A894-D25A7348E921}"/>
    <dgm:cxn modelId="{0A96143A-927D-4C56-9B22-3F0BDB01D878}" type="presOf" srcId="{3715BC00-98EA-4651-9AC4-4BA17414D93E}" destId="{C95FAE77-391F-404C-9FAC-9749D72E936D}" srcOrd="1" destOrd="0" presId="urn:microsoft.com/office/officeart/2005/8/layout/venn1"/>
    <dgm:cxn modelId="{D046BCF1-3299-4EC4-89C9-DDA964FF3A92}" srcId="{44C87174-92B0-46D7-9FBE-69695782C11F}" destId="{C01A59EE-5ACB-4D1A-A316-C43CCD42204C}" srcOrd="0" destOrd="0" parTransId="{08A58598-026A-4429-9189-3A12B19168C8}" sibTransId="{DEBD54F0-8A13-48C3-B843-874FA9FB4B8C}"/>
    <dgm:cxn modelId="{2E81444B-31D4-4DE4-861D-DA0ED7205A48}" type="presOf" srcId="{3715BC00-98EA-4651-9AC4-4BA17414D93E}" destId="{3C5FBA51-F17D-434F-88DD-5C28FA4DA375}" srcOrd="0" destOrd="0" presId="urn:microsoft.com/office/officeart/2005/8/layout/venn1"/>
    <dgm:cxn modelId="{5FE38292-959A-4E28-8BEF-40322C65442A}" type="presOf" srcId="{C01A59EE-5ACB-4D1A-A316-C43CCD42204C}" destId="{9E2FDC18-B110-460F-99F6-841626C43209}" srcOrd="1" destOrd="0" presId="urn:microsoft.com/office/officeart/2005/8/layout/venn1"/>
    <dgm:cxn modelId="{93718454-3CC0-441D-9F4C-A3A11B97C973}" type="presOf" srcId="{44C87174-92B0-46D7-9FBE-69695782C11F}" destId="{08B03A69-2D9D-4595-B3DE-C75EB3B5ED7F}" srcOrd="0" destOrd="0" presId="urn:microsoft.com/office/officeart/2005/8/layout/venn1"/>
    <dgm:cxn modelId="{27254A86-1708-4D6D-A027-32CE6462C97C}" srcId="{44C87174-92B0-46D7-9FBE-69695782C11F}" destId="{3870C793-CBD9-4020-8E96-289F1802AC8C}" srcOrd="2" destOrd="0" parTransId="{99BDE9D3-DC42-4133-B299-707C669803EA}" sibTransId="{4811105F-A1CA-4327-BD42-6115DEA0BE05}"/>
    <dgm:cxn modelId="{5E4434BB-6B68-483B-BC7F-265C0971E941}" type="presOf" srcId="{3870C793-CBD9-4020-8E96-289F1802AC8C}" destId="{9C1CAC59-E736-4280-AB24-7E270E012A45}" srcOrd="0" destOrd="0" presId="urn:microsoft.com/office/officeart/2005/8/layout/venn1"/>
    <dgm:cxn modelId="{A987BBA4-2099-4B6A-A0E1-77A118053396}" type="presParOf" srcId="{08B03A69-2D9D-4595-B3DE-C75EB3B5ED7F}" destId="{6BE9D219-E68B-4B2D-B1D5-2D60EC35448A}" srcOrd="0" destOrd="0" presId="urn:microsoft.com/office/officeart/2005/8/layout/venn1"/>
    <dgm:cxn modelId="{33E039ED-1DEE-4A4C-9F25-8566603236E8}" type="presParOf" srcId="{08B03A69-2D9D-4595-B3DE-C75EB3B5ED7F}" destId="{9E2FDC18-B110-460F-99F6-841626C43209}" srcOrd="1" destOrd="0" presId="urn:microsoft.com/office/officeart/2005/8/layout/venn1"/>
    <dgm:cxn modelId="{38A8F513-B901-4155-8820-0232012F35D3}" type="presParOf" srcId="{08B03A69-2D9D-4595-B3DE-C75EB3B5ED7F}" destId="{3C5FBA51-F17D-434F-88DD-5C28FA4DA375}" srcOrd="2" destOrd="0" presId="urn:microsoft.com/office/officeart/2005/8/layout/venn1"/>
    <dgm:cxn modelId="{7E44F96D-DB54-4C3E-A875-61C86776962F}" type="presParOf" srcId="{08B03A69-2D9D-4595-B3DE-C75EB3B5ED7F}" destId="{C95FAE77-391F-404C-9FAC-9749D72E936D}" srcOrd="3" destOrd="0" presId="urn:microsoft.com/office/officeart/2005/8/layout/venn1"/>
    <dgm:cxn modelId="{15FA924C-32E5-4FF8-BA29-E1034499596D}" type="presParOf" srcId="{08B03A69-2D9D-4595-B3DE-C75EB3B5ED7F}" destId="{9C1CAC59-E736-4280-AB24-7E270E012A45}" srcOrd="4" destOrd="0" presId="urn:microsoft.com/office/officeart/2005/8/layout/venn1"/>
    <dgm:cxn modelId="{BD83998A-E15A-44DF-BDAC-2672EC9A2C5F}" type="presParOf" srcId="{08B03A69-2D9D-4595-B3DE-C75EB3B5ED7F}" destId="{44D45625-B3A1-4E1E-BADC-06545E829DBF}" srcOrd="5" destOrd="0" presId="urn:microsoft.com/office/officeart/2005/8/layout/venn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10:35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cstate="screen"/>
          <a:srcRect/>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jitc.fhu.disa.mil/apl/ipv6/pdf/disr_ipv6_product_profile_v3.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antd.nist.gov/usgv6/usgv6-v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clker.com/clipart-14222.ht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ipv6" TargetMode="External"/><Relationship Id="rId7"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earch.barnesandnoble.com/booksearch/imageviewer.asp?ean=9780735624467" TargetMode="External"/><Relationship Id="rId5" Type="http://schemas.openxmlformats.org/officeDocument/2006/relationships/hyperlink" Target="http://www.microsoft.com/mspress/books/%09%09%09%09%09%09%09%09%09%09/mspress/books/11607.aspx%09%09%09%09%09%09%09%09%09" TargetMode="External"/><Relationship Id="rId4" Type="http://schemas.openxmlformats.org/officeDocument/2006/relationships/hyperlink" Target="http://www.blogs.technet.com/ipv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IANA/8 Allocations By Year</a:t>
            </a:r>
            <a:endParaRPr lang="en-US" dirty="0"/>
          </a:p>
        </p:txBody>
      </p:sp>
      <p:graphicFrame>
        <p:nvGraphicFramePr>
          <p:cNvPr id="3" name="Chart 2"/>
          <p:cNvGraphicFramePr/>
          <p:nvPr/>
        </p:nvGraphicFramePr>
        <p:xfrm>
          <a:off x="0" y="929148"/>
          <a:ext cx="8775290" cy="54790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p:cNvSpPr txBox="1"/>
          <p:nvPr/>
        </p:nvSpPr>
        <p:spPr>
          <a:xfrm>
            <a:off x="2244196" y="1361813"/>
            <a:ext cx="4812105" cy="714958"/>
          </a:xfrm>
          <a:prstGeom prst="rect">
            <a:avLst/>
          </a:prstGeom>
          <a:ln w="31750" cmpd="sng">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000" dirty="0" smtClean="0">
                <a:solidFill>
                  <a:sysClr val="window" lastClr="FFFFFF"/>
                </a:solidFill>
                <a:latin typeface="Trebuchet MS" pitchFamily="34" charset="0"/>
                <a:ea typeface="Tahoma" pitchFamily="34" charset="0"/>
                <a:cs typeface="Tahoma" pitchFamily="34" charset="0"/>
              </a:rPr>
              <a:t>NAT (RFC 1631, May 1994) and </a:t>
            </a:r>
            <a:br>
              <a:rPr lang="en-US" sz="2000" dirty="0" smtClean="0">
                <a:solidFill>
                  <a:sysClr val="window" lastClr="FFFFFF"/>
                </a:solidFill>
                <a:latin typeface="Trebuchet MS" pitchFamily="34" charset="0"/>
                <a:ea typeface="Tahoma" pitchFamily="34" charset="0"/>
                <a:cs typeface="Tahoma" pitchFamily="34" charset="0"/>
              </a:rPr>
            </a:br>
            <a:r>
              <a:rPr lang="en-US" sz="2000" dirty="0" smtClean="0">
                <a:solidFill>
                  <a:sysClr val="window" lastClr="FFFFFF"/>
                </a:solidFill>
                <a:latin typeface="Trebuchet MS" pitchFamily="34" charset="0"/>
                <a:ea typeface="Tahoma" pitchFamily="34" charset="0"/>
                <a:cs typeface="Tahoma" pitchFamily="34" charset="0"/>
              </a:rPr>
              <a:t>CIDR (RFC 1517, Sep 1993) introduced</a:t>
            </a:r>
            <a:endParaRPr lang="en-US" sz="2000" dirty="0">
              <a:solidFill>
                <a:sysClr val="window" lastClr="FFFFFF"/>
              </a:solidFill>
              <a:latin typeface="Trebuchet MS" pitchFamily="34" charset="0"/>
              <a:ea typeface="Tahoma" pitchFamily="34" charset="0"/>
              <a:cs typeface="Tahoma" pitchFamily="34" charset="0"/>
            </a:endParaRPr>
          </a:p>
        </p:txBody>
      </p:sp>
      <p:sp>
        <p:nvSpPr>
          <p:cNvPr id="5" name="Straight Arrow Connector 4"/>
          <p:cNvSpPr/>
          <p:nvPr/>
        </p:nvSpPr>
        <p:spPr>
          <a:xfrm rot="5400000">
            <a:off x="1581392" y="2393428"/>
            <a:ext cx="997228" cy="330965"/>
          </a:xfrm>
          <a:prstGeom prst="straightConnector1">
            <a:avLst/>
          </a:prstGeom>
          <a:noFill/>
          <a:ln w="508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 name="TextBox 1"/>
          <p:cNvSpPr txBox="1"/>
          <p:nvPr/>
        </p:nvSpPr>
        <p:spPr>
          <a:xfrm>
            <a:off x="5101278" y="2328864"/>
            <a:ext cx="2865747" cy="733423"/>
          </a:xfrm>
          <a:prstGeom prst="rect">
            <a:avLst/>
          </a:prstGeom>
          <a:ln w="25400" cmpd="sng">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smtClean="0">
                <a:solidFill>
                  <a:sysClr val="window" lastClr="FFFFFF"/>
                </a:solidFill>
                <a:latin typeface="Trebuchet MS" pitchFamily="34" charset="0"/>
                <a:ea typeface="Tahoma" pitchFamily="34" charset="0"/>
                <a:cs typeface="Tahoma" pitchFamily="34" charset="0"/>
              </a:rPr>
              <a:t>Average 12 allocations per year since 2003</a:t>
            </a:r>
            <a:endParaRPr lang="en-US" sz="2000" dirty="0">
              <a:solidFill>
                <a:sysClr val="window" lastClr="FFFFFF"/>
              </a:solidFill>
              <a:latin typeface="Trebuchet MS" pitchFamily="34" charset="0"/>
              <a:ea typeface="Tahoma" pitchFamily="34" charset="0"/>
              <a:cs typeface="Tahoma" pitchFamily="34" charset="0"/>
            </a:endParaRPr>
          </a:p>
        </p:txBody>
      </p:sp>
      <p:sp>
        <p:nvSpPr>
          <p:cNvPr id="7" name="Straight Arrow Connector 6"/>
          <p:cNvSpPr/>
          <p:nvPr/>
        </p:nvSpPr>
        <p:spPr>
          <a:xfrm rot="5400000" flipV="1">
            <a:off x="4953619" y="3549634"/>
            <a:ext cx="1008418" cy="45719"/>
          </a:xfrm>
          <a:prstGeom prst="straightConnector1">
            <a:avLst/>
          </a:prstGeom>
          <a:noFill/>
          <a:ln w="50800" cap="flat" cmpd="sng" algn="ctr">
            <a:solidFill>
              <a:schemeClr val="tx1"/>
            </a:solidFill>
            <a:prstDash val="solid"/>
            <a:tailEnd type="arrow"/>
          </a:ln>
          <a:effectLst/>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30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2" dur="30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7" dur="3000"/>
                                        <p:tgtEl>
                                          <p:spTgt spid="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Government Mandates</a:t>
            </a:r>
            <a:endParaRPr lang="en-US" dirty="0"/>
          </a:p>
        </p:txBody>
      </p:sp>
      <p:sp>
        <p:nvSpPr>
          <p:cNvPr id="4" name="Content Placeholder 3"/>
          <p:cNvSpPr>
            <a:spLocks noGrp="1"/>
          </p:cNvSpPr>
          <p:nvPr>
            <p:ph idx="1"/>
          </p:nvPr>
        </p:nvSpPr>
        <p:spPr>
          <a:xfrm>
            <a:off x="382588" y="1414464"/>
            <a:ext cx="8380412" cy="4021101"/>
          </a:xfrm>
        </p:spPr>
        <p:txBody>
          <a:bodyPr/>
          <a:lstStyle/>
          <a:p>
            <a:r>
              <a:rPr lang="en-US" dirty="0" smtClean="0"/>
              <a:t>U.S. Department of Defense</a:t>
            </a:r>
          </a:p>
          <a:p>
            <a:pPr lvl="1"/>
            <a:r>
              <a:rPr lang="en-US" sz="1800" dirty="0" smtClean="0"/>
              <a:t>IPv6 Standards Profiles for IPv6 Capable Products</a:t>
            </a:r>
          </a:p>
          <a:p>
            <a:pPr lvl="1"/>
            <a:r>
              <a:rPr lang="en-US" sz="1800" dirty="0" smtClean="0">
                <a:hlinkClick r:id="rId3"/>
              </a:rPr>
              <a:t>http://jitc.fhu.disa.mil/apl/ipv6/pdf/disr_ipv6_product_profile_v3.pdf</a:t>
            </a:r>
            <a:endParaRPr lang="en-US" sz="1800" dirty="0" smtClean="0"/>
          </a:p>
          <a:p>
            <a:endParaRPr lang="en-US" dirty="0" smtClean="0"/>
          </a:p>
          <a:p>
            <a:r>
              <a:rPr lang="en-US" dirty="0" smtClean="0"/>
              <a:t>U.S. Federal Government</a:t>
            </a:r>
          </a:p>
          <a:p>
            <a:pPr lvl="1"/>
            <a:r>
              <a:rPr lang="en-US" sz="1800" dirty="0" smtClean="0"/>
              <a:t>US Government IPv6 Profile</a:t>
            </a:r>
          </a:p>
          <a:p>
            <a:pPr lvl="1"/>
            <a:r>
              <a:rPr lang="en-US" sz="1800" dirty="0" smtClean="0">
                <a:hlinkClick r:id="rId4"/>
              </a:rPr>
              <a:t>http://www.antd.nist.gov/usgv6/usgv6-v1.pdf</a:t>
            </a:r>
            <a:endParaRPr lang="en-US" sz="1800" dirty="0" smtClean="0"/>
          </a:p>
          <a:p>
            <a:pPr lvl="1"/>
            <a:endParaRPr lang="en-US" sz="1800" dirty="0" smtClean="0"/>
          </a:p>
          <a:p>
            <a:pPr lvl="1"/>
            <a:endParaRPr lang="en-US" sz="1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srcRect/>
          <a:stretch>
            <a:fillRect/>
          </a:stretch>
        </p:blipFill>
        <p:spPr bwMode="auto">
          <a:xfrm>
            <a:off x="-898071" y="0"/>
            <a:ext cx="10042071" cy="6858000"/>
          </a:xfrm>
          <a:prstGeom prst="rect">
            <a:avLst/>
          </a:prstGeom>
          <a:noFill/>
          <a:ln w="9525">
            <a:noFill/>
            <a:miter lim="800000"/>
            <a:headEnd/>
            <a:tailEnd/>
          </a:ln>
          <a:effectLst/>
        </p:spPr>
      </p:pic>
      <p:sp>
        <p:nvSpPr>
          <p:cNvPr id="4" name="Oval Callout 3"/>
          <p:cNvSpPr/>
          <p:nvPr/>
        </p:nvSpPr>
        <p:spPr>
          <a:xfrm>
            <a:off x="2514600" y="685800"/>
            <a:ext cx="3352800" cy="236220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rebuchet MS" pitchFamily="34" charset="0"/>
              </a:rPr>
              <a:t>No I won't leave my Private Network! My </a:t>
            </a:r>
            <a:r>
              <a:rPr lang="en-US" sz="2000" dirty="0" err="1" smtClean="0">
                <a:latin typeface="Trebuchet MS" pitchFamily="34" charset="0"/>
              </a:rPr>
              <a:t>NATted</a:t>
            </a:r>
            <a:r>
              <a:rPr lang="en-US" sz="2000" dirty="0" smtClean="0">
                <a:latin typeface="Trebuchet MS" pitchFamily="34" charset="0"/>
              </a:rPr>
              <a:t> door will protect me!</a:t>
            </a:r>
            <a:endParaRPr lang="en-US" sz="2000" dirty="0">
              <a:latin typeface="Trebuchet MS" pitchFamily="34" charset="0"/>
            </a:endParaRPr>
          </a:p>
        </p:txBody>
      </p:sp>
      <p:sp>
        <p:nvSpPr>
          <p:cNvPr id="5" name="TextBox 4"/>
          <p:cNvSpPr txBox="1"/>
          <p:nvPr/>
        </p:nvSpPr>
        <p:spPr>
          <a:xfrm>
            <a:off x="5945946" y="1137685"/>
            <a:ext cx="1138143" cy="523220"/>
          </a:xfrm>
          <a:prstGeom prst="rect">
            <a:avLst/>
          </a:prstGeom>
          <a:noFill/>
        </p:spPr>
        <p:txBody>
          <a:bodyPr wrap="square" rtlCol="0">
            <a:spAutoFit/>
          </a:bodyPr>
          <a:lstStyle/>
          <a:p>
            <a:r>
              <a:rPr lang="en-US" sz="2800" b="1" dirty="0" smtClean="0">
                <a:solidFill>
                  <a:schemeClr val="tx1"/>
                </a:solidFill>
                <a:effectLst>
                  <a:outerShdw blurRad="38100" dist="38100" dir="2700000" algn="tl">
                    <a:srgbClr val="000000">
                      <a:alpha val="43137"/>
                    </a:srgbClr>
                  </a:outerShdw>
                </a:effectLst>
                <a:latin typeface="Freestyle Script" pitchFamily="66" charset="0"/>
              </a:rPr>
              <a:t>SS IPv4</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C:\Program Files\Microsoft Resource DVD Artwork\DVD_ART\Artwork_Imagery\Photos_for_PPT\Soft-edge_photos\FY06 Brand - Vista  Business\Windows Vista B FY06 Syd man desktop monitor lcd smiling.png"/>
          <p:cNvPicPr>
            <a:picLocks noChangeAspect="1" noChangeArrowheads="1"/>
          </p:cNvPicPr>
          <p:nvPr/>
        </p:nvPicPr>
        <p:blipFill>
          <a:blip r:embed="rId3"/>
          <a:srcRect/>
          <a:stretch>
            <a:fillRect/>
          </a:stretch>
        </p:blipFill>
        <p:spPr bwMode="auto">
          <a:xfrm>
            <a:off x="1069075" y="677485"/>
            <a:ext cx="6731000" cy="5443537"/>
          </a:xfrm>
          <a:prstGeom prst="rect">
            <a:avLst/>
          </a:prstGeom>
          <a:noFill/>
          <a:ln w="9525">
            <a:noFill/>
            <a:miter lim="800000"/>
            <a:headEnd/>
            <a:tailEnd/>
          </a:ln>
        </p:spPr>
      </p:pic>
      <p:sp>
        <p:nvSpPr>
          <p:cNvPr id="2" name="Title 1"/>
          <p:cNvSpPr>
            <a:spLocks noGrp="1"/>
          </p:cNvSpPr>
          <p:nvPr>
            <p:ph type="title"/>
          </p:nvPr>
        </p:nvSpPr>
        <p:spPr>
          <a:xfrm>
            <a:off x="352934" y="851678"/>
            <a:ext cx="8380412" cy="664797"/>
          </a:xfrm>
        </p:spPr>
        <p:txBody>
          <a:bodyPr/>
          <a:lstStyle/>
          <a:p>
            <a:pPr algn="ctr"/>
            <a:r>
              <a:rPr smtClean="0"/>
              <a:t>Business Value</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fairie"/>
          <p:cNvPicPr>
            <a:picLocks noChangeAspect="1" noChangeArrowheads="1"/>
          </p:cNvPicPr>
          <p:nvPr/>
        </p:nvPicPr>
        <p:blipFill>
          <a:blip r:embed="rId3"/>
          <a:srcRect/>
          <a:stretch>
            <a:fillRect/>
          </a:stretch>
        </p:blipFill>
        <p:spPr bwMode="auto">
          <a:xfrm>
            <a:off x="779109" y="1079902"/>
            <a:ext cx="1602141" cy="1846743"/>
          </a:xfrm>
          <a:prstGeom prst="rect">
            <a:avLst/>
          </a:prstGeom>
          <a:noFill/>
        </p:spPr>
      </p:pic>
      <p:pic>
        <p:nvPicPr>
          <p:cNvPr id="1032" name="Picture 8" descr="fairie"/>
          <p:cNvPicPr>
            <a:picLocks noChangeAspect="1" noChangeArrowheads="1"/>
          </p:cNvPicPr>
          <p:nvPr/>
        </p:nvPicPr>
        <p:blipFill>
          <a:blip r:embed="rId4"/>
          <a:srcRect/>
          <a:stretch>
            <a:fillRect/>
          </a:stretch>
        </p:blipFill>
        <p:spPr bwMode="auto">
          <a:xfrm>
            <a:off x="6118755" y="495362"/>
            <a:ext cx="1472670" cy="1697505"/>
          </a:xfrm>
          <a:prstGeom prst="rect">
            <a:avLst/>
          </a:prstGeom>
          <a:noFill/>
        </p:spPr>
      </p:pic>
      <p:pic>
        <p:nvPicPr>
          <p:cNvPr id="1034" name="Picture 10" descr="fairie"/>
          <p:cNvPicPr>
            <a:picLocks noChangeAspect="1" noChangeArrowheads="1"/>
          </p:cNvPicPr>
          <p:nvPr/>
        </p:nvPicPr>
        <p:blipFill>
          <a:blip r:embed="rId5"/>
          <a:srcRect/>
          <a:stretch>
            <a:fillRect/>
          </a:stretch>
        </p:blipFill>
        <p:spPr bwMode="auto">
          <a:xfrm>
            <a:off x="6848300" y="2814173"/>
            <a:ext cx="1162225" cy="1726077"/>
          </a:xfrm>
          <a:prstGeom prst="rect">
            <a:avLst/>
          </a:prstGeom>
          <a:noFill/>
        </p:spPr>
      </p:pic>
      <p:pic>
        <p:nvPicPr>
          <p:cNvPr id="1036" name="Picture 12" descr="fairie"/>
          <p:cNvPicPr>
            <a:picLocks noChangeAspect="1" noChangeArrowheads="1"/>
          </p:cNvPicPr>
          <p:nvPr/>
        </p:nvPicPr>
        <p:blipFill>
          <a:blip r:embed="rId6"/>
          <a:srcRect/>
          <a:stretch>
            <a:fillRect/>
          </a:stretch>
        </p:blipFill>
        <p:spPr bwMode="auto">
          <a:xfrm>
            <a:off x="1704798" y="4108177"/>
            <a:ext cx="1219377" cy="1753580"/>
          </a:xfrm>
          <a:prstGeom prst="rect">
            <a:avLst/>
          </a:prstGeom>
          <a:noFill/>
        </p:spPr>
      </p:pic>
      <p:sp>
        <p:nvSpPr>
          <p:cNvPr id="12" name="Title 11"/>
          <p:cNvSpPr>
            <a:spLocks noGrp="1"/>
          </p:cNvSpPr>
          <p:nvPr>
            <p:ph type="title"/>
          </p:nvPr>
        </p:nvSpPr>
        <p:spPr>
          <a:xfrm>
            <a:off x="2233965" y="2700867"/>
            <a:ext cx="4460346" cy="1329595"/>
          </a:xfrm>
        </p:spPr>
        <p:txBody>
          <a:bodyPr/>
          <a:lstStyle/>
          <a:p>
            <a:pPr algn="ctr"/>
            <a:r>
              <a:rPr sz="9600" smtClean="0"/>
              <a:t>IPv4</a:t>
            </a:r>
            <a:endParaRPr lang="en-US" sz="9600" dirty="0"/>
          </a:p>
        </p:txBody>
      </p:sp>
      <p:sp>
        <p:nvSpPr>
          <p:cNvPr id="13" name="Title 11"/>
          <p:cNvSpPr txBox="1">
            <a:spLocks/>
          </p:cNvSpPr>
          <p:nvPr/>
        </p:nvSpPr>
        <p:spPr bwMode="auto">
          <a:xfrm>
            <a:off x="2232131" y="2698878"/>
            <a:ext cx="4460346" cy="13295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96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IPv6</a:t>
            </a:r>
            <a:endParaRPr kumimoji="0" lang="en-US" sz="96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2000" fill="hold"/>
                                        <p:tgtEl>
                                          <p:spTgt spid="1034"/>
                                        </p:tgtEl>
                                        <p:attrNameLst>
                                          <p:attrName>ppt_x</p:attrName>
                                        </p:attrNameLst>
                                      </p:cBhvr>
                                      <p:tavLst>
                                        <p:tav tm="0">
                                          <p:val>
                                            <p:strVal val="1+#ppt_w/2"/>
                                          </p:val>
                                        </p:tav>
                                        <p:tav tm="100000">
                                          <p:val>
                                            <p:strVal val="#ppt_x"/>
                                          </p:val>
                                        </p:tav>
                                      </p:tavLst>
                                    </p:anim>
                                    <p:anim calcmode="lin" valueType="num">
                                      <p:cBhvr additive="base">
                                        <p:cTn id="8" dur="2000" fill="hold"/>
                                        <p:tgtEl>
                                          <p:spTgt spid="1034"/>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1036"/>
                                        </p:tgtEl>
                                        <p:attrNameLst>
                                          <p:attrName>style.visibility</p:attrName>
                                        </p:attrNameLst>
                                      </p:cBhvr>
                                      <p:to>
                                        <p:strVal val="visible"/>
                                      </p:to>
                                    </p:set>
                                    <p:anim calcmode="lin" valueType="num">
                                      <p:cBhvr additive="base">
                                        <p:cTn id="11" dur="2000" fill="hold"/>
                                        <p:tgtEl>
                                          <p:spTgt spid="1036"/>
                                        </p:tgtEl>
                                        <p:attrNameLst>
                                          <p:attrName>ppt_x</p:attrName>
                                        </p:attrNameLst>
                                      </p:cBhvr>
                                      <p:tavLst>
                                        <p:tav tm="0">
                                          <p:val>
                                            <p:strVal val="0-#ppt_w/2"/>
                                          </p:val>
                                        </p:tav>
                                        <p:tav tm="100000">
                                          <p:val>
                                            <p:strVal val="#ppt_x"/>
                                          </p:val>
                                        </p:tav>
                                      </p:tavLst>
                                    </p:anim>
                                    <p:anim calcmode="lin" valueType="num">
                                      <p:cBhvr additive="base">
                                        <p:cTn id="12" dur="2000" fill="hold"/>
                                        <p:tgtEl>
                                          <p:spTgt spid="1036"/>
                                        </p:tgtEl>
                                        <p:attrNameLst>
                                          <p:attrName>ppt_y</p:attrName>
                                        </p:attrNameLst>
                                      </p:cBhvr>
                                      <p:tavLst>
                                        <p:tav tm="0">
                                          <p:val>
                                            <p:strVal val="#ppt_y"/>
                                          </p:val>
                                        </p:tav>
                                        <p:tav tm="100000">
                                          <p:val>
                                            <p:strVal val="#ppt_y"/>
                                          </p:val>
                                        </p:tav>
                                      </p:tavLst>
                                    </p:anim>
                                  </p:childTnLst>
                                </p:cTn>
                              </p:par>
                              <p:par>
                                <p:cTn id="13" presetID="7" presetClass="entr" presetSubtype="1"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2000" fill="hold"/>
                                        <p:tgtEl>
                                          <p:spTgt spid="1030"/>
                                        </p:tgtEl>
                                        <p:attrNameLst>
                                          <p:attrName>ppt_x</p:attrName>
                                        </p:attrNameLst>
                                      </p:cBhvr>
                                      <p:tavLst>
                                        <p:tav tm="0">
                                          <p:val>
                                            <p:strVal val="#ppt_x"/>
                                          </p:val>
                                        </p:tav>
                                        <p:tav tm="100000">
                                          <p:val>
                                            <p:strVal val="#ppt_x"/>
                                          </p:val>
                                        </p:tav>
                                      </p:tavLst>
                                    </p:anim>
                                    <p:anim calcmode="lin" valueType="num">
                                      <p:cBhvr additive="base">
                                        <p:cTn id="16" dur="2000" fill="hold"/>
                                        <p:tgtEl>
                                          <p:spTgt spid="1030"/>
                                        </p:tgtEl>
                                        <p:attrNameLst>
                                          <p:attrName>ppt_y</p:attrName>
                                        </p:attrNameLst>
                                      </p:cBhvr>
                                      <p:tavLst>
                                        <p:tav tm="0">
                                          <p:val>
                                            <p:strVal val="0-#ppt_h/2"/>
                                          </p:val>
                                        </p:tav>
                                        <p:tav tm="100000">
                                          <p:val>
                                            <p:strVal val="#ppt_y"/>
                                          </p:val>
                                        </p:tav>
                                      </p:tavLst>
                                    </p:anim>
                                  </p:childTnLst>
                                </p:cTn>
                              </p:par>
                              <p:par>
                                <p:cTn id="17" presetID="7" presetClass="entr" presetSubtype="1"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2000" fill="hold"/>
                                        <p:tgtEl>
                                          <p:spTgt spid="1032"/>
                                        </p:tgtEl>
                                        <p:attrNameLst>
                                          <p:attrName>ppt_x</p:attrName>
                                        </p:attrNameLst>
                                      </p:cBhvr>
                                      <p:tavLst>
                                        <p:tav tm="0">
                                          <p:val>
                                            <p:strVal val="#ppt_x"/>
                                          </p:val>
                                        </p:tav>
                                        <p:tav tm="100000">
                                          <p:val>
                                            <p:strVal val="#ppt_x"/>
                                          </p:val>
                                        </p:tav>
                                      </p:tavLst>
                                    </p:anim>
                                    <p:anim calcmode="lin" valueType="num">
                                      <p:cBhvr additive="base">
                                        <p:cTn id="20" dur="2000" fill="hold"/>
                                        <p:tgtEl>
                                          <p:spTgt spid="103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3000"/>
                                        <p:tgtEl>
                                          <p:spTgt spid="12"/>
                                        </p:tgtEl>
                                      </p:cBhvr>
                                    </p:animEffect>
                                    <p:set>
                                      <p:cBhvr>
                                        <p:cTn id="25" dur="1" fill="hold">
                                          <p:stCondLst>
                                            <p:cond delay="2999"/>
                                          </p:stCondLst>
                                        </p:cTn>
                                        <p:tgtEl>
                                          <p:spTgt spid="12"/>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1920" y="2438400"/>
            <a:ext cx="8340746" cy="1862048"/>
          </a:xfrm>
          <a:prstGeom prst="rect">
            <a:avLst/>
          </a:prstGeom>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DirectAccess</a:t>
            </a:r>
            <a:endParaRPr lang="en-US" sz="115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pic>
        <p:nvPicPr>
          <p:cNvPr id="35842" name="Picture 2" descr="C:\Program Files\Microsoft Resource DVD Artwork\DVD_ART\Artwork_Imagery\Shapes and Graphics\Connectors\connector stars - gold 10.png"/>
          <p:cNvPicPr>
            <a:picLocks noChangeAspect="1" noChangeArrowheads="1"/>
          </p:cNvPicPr>
          <p:nvPr/>
        </p:nvPicPr>
        <p:blipFill>
          <a:blip r:embed="rId3" cstate="screen"/>
          <a:srcRect/>
          <a:stretch>
            <a:fillRect/>
          </a:stretch>
        </p:blipFill>
        <p:spPr bwMode="auto">
          <a:xfrm>
            <a:off x="0" y="0"/>
            <a:ext cx="3538414" cy="3419476"/>
          </a:xfrm>
          <a:prstGeom prst="rect">
            <a:avLst/>
          </a:prstGeom>
          <a:noFill/>
        </p:spPr>
      </p:pic>
      <p:pic>
        <p:nvPicPr>
          <p:cNvPr id="35843" name="Picture 3" descr="C:\Program Files\Microsoft Resource DVD Artwork\DVD_ART\Artwork_Imagery\Shapes and Graphics\Connectors\connector stars - gold 4.png"/>
          <p:cNvPicPr>
            <a:picLocks noChangeAspect="1" noChangeArrowheads="1"/>
          </p:cNvPicPr>
          <p:nvPr/>
        </p:nvPicPr>
        <p:blipFill>
          <a:blip r:embed="rId4"/>
          <a:srcRect/>
          <a:stretch>
            <a:fillRect/>
          </a:stretch>
        </p:blipFill>
        <p:spPr bwMode="auto">
          <a:xfrm>
            <a:off x="3995738" y="3005138"/>
            <a:ext cx="4429125" cy="4438650"/>
          </a:xfrm>
          <a:prstGeom prst="rect">
            <a:avLst/>
          </a:prstGeom>
          <a:noFill/>
        </p:spPr>
      </p:pic>
      <p:pic>
        <p:nvPicPr>
          <p:cNvPr id="35844" name="Picture 4" descr="C:\Program Files\Microsoft Resource DVD Artwork\DVD_ART\Artwork_Imagery\Shapes and Graphics\Connectors\connector stars - green 7.png"/>
          <p:cNvPicPr>
            <a:picLocks noChangeAspect="1" noChangeArrowheads="1"/>
          </p:cNvPicPr>
          <p:nvPr/>
        </p:nvPicPr>
        <p:blipFill>
          <a:blip r:embed="rId5"/>
          <a:srcRect/>
          <a:stretch>
            <a:fillRect/>
          </a:stretch>
        </p:blipFill>
        <p:spPr bwMode="auto">
          <a:xfrm>
            <a:off x="4495800" y="0"/>
            <a:ext cx="4455868" cy="4357688"/>
          </a:xfrm>
          <a:prstGeom prst="rect">
            <a:avLst/>
          </a:prstGeom>
          <a:noFill/>
        </p:spPr>
      </p:pic>
      <p:pic>
        <p:nvPicPr>
          <p:cNvPr id="35845" name="Picture 5" descr="C:\Program Files\Microsoft Resource DVD Artwork\DVD_ART\Artwork_Imagery\Shapes and Graphics\Connectors\connector stars - teal 6.png"/>
          <p:cNvPicPr>
            <a:picLocks noChangeAspect="1" noChangeArrowheads="1"/>
          </p:cNvPicPr>
          <p:nvPr/>
        </p:nvPicPr>
        <p:blipFill>
          <a:blip r:embed="rId6"/>
          <a:srcRect/>
          <a:stretch>
            <a:fillRect/>
          </a:stretch>
        </p:blipFill>
        <p:spPr bwMode="auto">
          <a:xfrm>
            <a:off x="-1524000" y="2286000"/>
            <a:ext cx="5791200" cy="5391150"/>
          </a:xfrm>
          <a:prstGeom prst="rect">
            <a:avLst/>
          </a:prstGeom>
          <a:noFill/>
        </p:spPr>
      </p:pic>
      <p:pic>
        <p:nvPicPr>
          <p:cNvPr id="35846" name="Picture 6" descr="C:\Program Files\Microsoft Resource DVD Artwork\DVD_ART\Artwork_Imagery\Shapes and Graphics\Connectors\connector stars - violet 12.png"/>
          <p:cNvPicPr>
            <a:picLocks noChangeAspect="1" noChangeArrowheads="1"/>
          </p:cNvPicPr>
          <p:nvPr/>
        </p:nvPicPr>
        <p:blipFill>
          <a:blip r:embed="rId7" cstate="screen"/>
          <a:srcRect/>
          <a:stretch>
            <a:fillRect/>
          </a:stretch>
        </p:blipFill>
        <p:spPr bwMode="auto">
          <a:xfrm>
            <a:off x="1676400" y="6858000"/>
            <a:ext cx="3200400" cy="3200399"/>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100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1500"/>
                            </p:stCondLst>
                            <p:childTnLst>
                              <p:par>
                                <p:cTn id="10" presetID="19" presetClass="entr" presetSubtype="5" fill="hold" nodeType="after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p:cTn id="12" dur="5000" fill="hold"/>
                                        <p:tgtEl>
                                          <p:spTgt spid="35843"/>
                                        </p:tgtEl>
                                        <p:attrNameLst>
                                          <p:attrName>ppt_w</p:attrName>
                                        </p:attrNameLst>
                                      </p:cBhvr>
                                      <p:tavLst>
                                        <p:tav tm="0">
                                          <p:val>
                                            <p:strVal val="#ppt_w"/>
                                          </p:val>
                                        </p:tav>
                                        <p:tav tm="100000">
                                          <p:val>
                                            <p:strVal val="#ppt_w"/>
                                          </p:val>
                                        </p:tav>
                                      </p:tavLst>
                                    </p:anim>
                                    <p:anim calcmode="lin" valueType="num">
                                      <p:cBhvr>
                                        <p:cTn id="13" dur="5000" fill="hold"/>
                                        <p:tgtEl>
                                          <p:spTgt spid="35843"/>
                                        </p:tgtEl>
                                        <p:attrNameLst>
                                          <p:attrName>ppt_h</p:attrName>
                                        </p:attrNameLst>
                                      </p:cBhvr>
                                      <p:tavLst>
                                        <p:tav tm="0" fmla="#ppt_h*sin(2.5*pi*$)">
                                          <p:val>
                                            <p:fltVal val="0"/>
                                          </p:val>
                                        </p:tav>
                                        <p:tav tm="100000">
                                          <p:val>
                                            <p:fltVal val="1"/>
                                          </p:val>
                                        </p:tav>
                                      </p:tavLst>
                                    </p:anim>
                                  </p:childTnLst>
                                </p:cTn>
                              </p:par>
                              <p:par>
                                <p:cTn id="14" presetID="64" presetClass="path" presetSubtype="0" accel="50000" decel="50000" fill="hold" nodeType="withEffect">
                                  <p:stCondLst>
                                    <p:cond delay="0"/>
                                  </p:stCondLst>
                                  <p:childTnLst>
                                    <p:animMotion origin="layout" path="M -3.33333E-6 -4.98845E-6 L 0.08334 -0.84249 " pathEditMode="relative" rAng="0" ptsTypes="AA">
                                      <p:cBhvr>
                                        <p:cTn id="15" dur="2000" fill="hold"/>
                                        <p:tgtEl>
                                          <p:spTgt spid="35846"/>
                                        </p:tgtEl>
                                        <p:attrNameLst>
                                          <p:attrName>ppt_x</p:attrName>
                                          <p:attrName>ppt_y</p:attrName>
                                        </p:attrNameLst>
                                      </p:cBhvr>
                                      <p:rCtr x="42" y="-421"/>
                                    </p:animMotion>
                                  </p:childTnLst>
                                </p:cTn>
                              </p:par>
                              <p:par>
                                <p:cTn id="16" presetID="51" presetClass="entr" presetSubtype="0" fill="hold" nodeType="with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fade">
                                      <p:cBhvr>
                                        <p:cTn id="18" dur="770" decel="100000"/>
                                        <p:tgtEl>
                                          <p:spTgt spid="35844"/>
                                        </p:tgtEl>
                                      </p:cBhvr>
                                    </p:animEffect>
                                    <p:animScale>
                                      <p:cBhvr>
                                        <p:cTn id="19" dur="770" decel="100000"/>
                                        <p:tgtEl>
                                          <p:spTgt spid="35844"/>
                                        </p:tgtEl>
                                      </p:cBhvr>
                                      <p:from x="10000" y="10000"/>
                                      <p:to x="200000" y="450000"/>
                                    </p:animScale>
                                    <p:animScale>
                                      <p:cBhvr>
                                        <p:cTn id="20" dur="1230" accel="100000" fill="hold">
                                          <p:stCondLst>
                                            <p:cond delay="770"/>
                                          </p:stCondLst>
                                        </p:cTn>
                                        <p:tgtEl>
                                          <p:spTgt spid="35844"/>
                                        </p:tgtEl>
                                      </p:cBhvr>
                                      <p:from x="200000" y="450000"/>
                                      <p:to x="100000" y="100000"/>
                                    </p:animScale>
                                    <p:set>
                                      <p:cBhvr>
                                        <p:cTn id="21" dur="770" fill="hold"/>
                                        <p:tgtEl>
                                          <p:spTgt spid="35844"/>
                                        </p:tgtEl>
                                        <p:attrNameLst>
                                          <p:attrName>ppt_x</p:attrName>
                                        </p:attrNameLst>
                                      </p:cBhvr>
                                      <p:to>
                                        <p:strVal val="(0.5)"/>
                                      </p:to>
                                    </p:set>
                                    <p:anim from="(0.5)" to="(#ppt_x)" calcmode="lin" valueType="num">
                                      <p:cBhvr>
                                        <p:cTn id="22" dur="1230" accel="100000" fill="hold">
                                          <p:stCondLst>
                                            <p:cond delay="770"/>
                                          </p:stCondLst>
                                        </p:cTn>
                                        <p:tgtEl>
                                          <p:spTgt spid="35844"/>
                                        </p:tgtEl>
                                        <p:attrNameLst>
                                          <p:attrName>ppt_x</p:attrName>
                                        </p:attrNameLst>
                                      </p:cBhvr>
                                    </p:anim>
                                    <p:set>
                                      <p:cBhvr>
                                        <p:cTn id="23" dur="770" fill="hold"/>
                                        <p:tgtEl>
                                          <p:spTgt spid="35844"/>
                                        </p:tgtEl>
                                        <p:attrNameLst>
                                          <p:attrName>ppt_y</p:attrName>
                                        </p:attrNameLst>
                                      </p:cBhvr>
                                      <p:to>
                                        <p:strVal val="(#ppt_y+0.4)"/>
                                      </p:to>
                                    </p:set>
                                    <p:anim from="(#ppt_y+0.4)" to="(#ppt_y)" calcmode="lin" valueType="num">
                                      <p:cBhvr>
                                        <p:cTn id="24" dur="1230" accel="100000" fill="hold">
                                          <p:stCondLst>
                                            <p:cond delay="770"/>
                                          </p:stCondLst>
                                        </p:cTn>
                                        <p:tgtEl>
                                          <p:spTgt spid="35844"/>
                                        </p:tgtEl>
                                        <p:attrNameLst>
                                          <p:attrName>ppt_y</p:attrName>
                                        </p:attrNameLst>
                                      </p:cBhvr>
                                    </p:anim>
                                  </p:childTnLst>
                                </p:cTn>
                              </p:par>
                            </p:childTnLst>
                          </p:cTn>
                        </p:par>
                        <p:par>
                          <p:cTn id="25" fill="hold">
                            <p:stCondLst>
                              <p:cond delay="16500"/>
                            </p:stCondLst>
                            <p:childTnLst>
                              <p:par>
                                <p:cTn id="26" presetID="8" presetClass="emph" presetSubtype="0" autoRev="1" fill="hold" nodeType="afterEffect">
                                  <p:stCondLst>
                                    <p:cond delay="0"/>
                                  </p:stCondLst>
                                  <p:childTnLst>
                                    <p:animRot by="21600000">
                                      <p:cBhvr>
                                        <p:cTn id="27" dur="2000" fill="hold"/>
                                        <p:tgtEl>
                                          <p:spTgt spid="35846"/>
                                        </p:tgtEl>
                                        <p:attrNameLst>
                                          <p:attrName>r</p:attrName>
                                        </p:attrNameLst>
                                      </p:cBhvr>
                                    </p:animRot>
                                  </p:childTnLst>
                                </p:cTn>
                              </p:par>
                              <p:par>
                                <p:cTn id="28" presetID="51" presetClass="entr" presetSubtype="0" fill="hold" nodeType="withEffect">
                                  <p:stCondLst>
                                    <p:cond delay="0"/>
                                  </p:stCondLst>
                                  <p:childTnLst>
                                    <p:set>
                                      <p:cBhvr>
                                        <p:cTn id="29" dur="1" fill="hold">
                                          <p:stCondLst>
                                            <p:cond delay="0"/>
                                          </p:stCondLst>
                                        </p:cTn>
                                        <p:tgtEl>
                                          <p:spTgt spid="35842"/>
                                        </p:tgtEl>
                                        <p:attrNameLst>
                                          <p:attrName>style.visibility</p:attrName>
                                        </p:attrNameLst>
                                      </p:cBhvr>
                                      <p:to>
                                        <p:strVal val="visible"/>
                                      </p:to>
                                    </p:set>
                                    <p:animEffect transition="in" filter="fade">
                                      <p:cBhvr>
                                        <p:cTn id="30" dur="770" decel="100000"/>
                                        <p:tgtEl>
                                          <p:spTgt spid="35842"/>
                                        </p:tgtEl>
                                      </p:cBhvr>
                                    </p:animEffect>
                                    <p:animScale>
                                      <p:cBhvr>
                                        <p:cTn id="31" dur="770" decel="100000"/>
                                        <p:tgtEl>
                                          <p:spTgt spid="35842"/>
                                        </p:tgtEl>
                                      </p:cBhvr>
                                      <p:from x="10000" y="10000"/>
                                      <p:to x="200000" y="450000"/>
                                    </p:animScale>
                                    <p:animScale>
                                      <p:cBhvr>
                                        <p:cTn id="32" dur="1230" accel="100000" fill="hold">
                                          <p:stCondLst>
                                            <p:cond delay="770"/>
                                          </p:stCondLst>
                                        </p:cTn>
                                        <p:tgtEl>
                                          <p:spTgt spid="35842"/>
                                        </p:tgtEl>
                                      </p:cBhvr>
                                      <p:from x="200000" y="450000"/>
                                      <p:to x="100000" y="100000"/>
                                    </p:animScale>
                                    <p:set>
                                      <p:cBhvr>
                                        <p:cTn id="33" dur="770" fill="hold"/>
                                        <p:tgtEl>
                                          <p:spTgt spid="35842"/>
                                        </p:tgtEl>
                                        <p:attrNameLst>
                                          <p:attrName>ppt_x</p:attrName>
                                        </p:attrNameLst>
                                      </p:cBhvr>
                                      <p:to>
                                        <p:strVal val="(0.5)"/>
                                      </p:to>
                                    </p:set>
                                    <p:anim from="(0.5)" to="(#ppt_x)" calcmode="lin" valueType="num">
                                      <p:cBhvr>
                                        <p:cTn id="34" dur="1230" accel="100000" fill="hold">
                                          <p:stCondLst>
                                            <p:cond delay="770"/>
                                          </p:stCondLst>
                                        </p:cTn>
                                        <p:tgtEl>
                                          <p:spTgt spid="35842"/>
                                        </p:tgtEl>
                                        <p:attrNameLst>
                                          <p:attrName>ppt_x</p:attrName>
                                        </p:attrNameLst>
                                      </p:cBhvr>
                                    </p:anim>
                                    <p:set>
                                      <p:cBhvr>
                                        <p:cTn id="35" dur="770" fill="hold"/>
                                        <p:tgtEl>
                                          <p:spTgt spid="35842"/>
                                        </p:tgtEl>
                                        <p:attrNameLst>
                                          <p:attrName>ppt_y</p:attrName>
                                        </p:attrNameLst>
                                      </p:cBhvr>
                                      <p:to>
                                        <p:strVal val="(#ppt_y+0.4)"/>
                                      </p:to>
                                    </p:set>
                                    <p:anim from="(#ppt_y+0.4)" to="(#ppt_y)" calcmode="lin" valueType="num">
                                      <p:cBhvr>
                                        <p:cTn id="36" dur="1230" accel="100000" fill="hold">
                                          <p:stCondLst>
                                            <p:cond delay="770"/>
                                          </p:stCondLst>
                                        </p:cTn>
                                        <p:tgtEl>
                                          <p:spTgt spid="35842"/>
                                        </p:tgtEl>
                                        <p:attrNameLst>
                                          <p:attrName>ppt_y</p:attrName>
                                        </p:attrNameLst>
                                      </p:cBhvr>
                                    </p:anim>
                                  </p:childTnLst>
                                </p:cTn>
                              </p:par>
                            </p:childTnLst>
                          </p:cTn>
                        </p:par>
                        <p:par>
                          <p:cTn id="37" fill="hold">
                            <p:stCondLst>
                              <p:cond delay="20500"/>
                            </p:stCondLst>
                            <p:childTnLst>
                              <p:par>
                                <p:cTn id="38" presetID="19" presetClass="entr" presetSubtype="10" fill="hold" nodeType="afterEffect">
                                  <p:stCondLst>
                                    <p:cond delay="0"/>
                                  </p:stCondLst>
                                  <p:childTnLst>
                                    <p:set>
                                      <p:cBhvr>
                                        <p:cTn id="39" dur="1" fill="hold">
                                          <p:stCondLst>
                                            <p:cond delay="0"/>
                                          </p:stCondLst>
                                        </p:cTn>
                                        <p:tgtEl>
                                          <p:spTgt spid="35845"/>
                                        </p:tgtEl>
                                        <p:attrNameLst>
                                          <p:attrName>style.visibility</p:attrName>
                                        </p:attrNameLst>
                                      </p:cBhvr>
                                      <p:to>
                                        <p:strVal val="visible"/>
                                      </p:to>
                                    </p:set>
                                    <p:anim calcmode="lin" valueType="num">
                                      <p:cBhvr>
                                        <p:cTn id="40" dur="5000" fill="hold"/>
                                        <p:tgtEl>
                                          <p:spTgt spid="35845"/>
                                        </p:tgtEl>
                                        <p:attrNameLst>
                                          <p:attrName>ppt_w</p:attrName>
                                        </p:attrNameLst>
                                      </p:cBhvr>
                                      <p:tavLst>
                                        <p:tav tm="0" fmla="#ppt_w*sin(2.5*pi*$)">
                                          <p:val>
                                            <p:fltVal val="0"/>
                                          </p:val>
                                        </p:tav>
                                        <p:tav tm="100000">
                                          <p:val>
                                            <p:fltVal val="1"/>
                                          </p:val>
                                        </p:tav>
                                      </p:tavLst>
                                    </p:anim>
                                    <p:anim calcmode="lin" valueType="num">
                                      <p:cBhvr>
                                        <p:cTn id="41" dur="5000" fill="hold"/>
                                        <p:tgtEl>
                                          <p:spTgt spid="358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siler\Documents\DVD Art\Artwork_Imagery\Icons - Illustrations\Maps Globes\gold orange globe.png"/>
          <p:cNvPicPr>
            <a:picLocks noChangeAspect="1" noChangeArrowheads="1"/>
          </p:cNvPicPr>
          <p:nvPr/>
        </p:nvPicPr>
        <p:blipFill>
          <a:blip r:embed="rId3"/>
          <a:srcRect/>
          <a:stretch>
            <a:fillRect/>
          </a:stretch>
        </p:blipFill>
        <p:spPr bwMode="auto">
          <a:xfrm>
            <a:off x="927332" y="-298674"/>
            <a:ext cx="7071262" cy="6646987"/>
          </a:xfrm>
          <a:prstGeom prst="rect">
            <a:avLst/>
          </a:prstGeom>
          <a:noFill/>
        </p:spPr>
      </p:pic>
      <p:sp>
        <p:nvSpPr>
          <p:cNvPr id="4" name="TextBox 3"/>
          <p:cNvSpPr txBox="1"/>
          <p:nvPr/>
        </p:nvSpPr>
        <p:spPr>
          <a:xfrm>
            <a:off x="381000" y="2355849"/>
            <a:ext cx="8382000" cy="1763763"/>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gn="ctr"/>
            <a:endParaRPr lang="en-US" sz="2400" dirty="0" smtClean="0">
              <a:latin typeface="Trebuchet MS" pitchFamily="34" charset="0"/>
            </a:endParaRPr>
          </a:p>
          <a:p>
            <a:pPr algn="ctr"/>
            <a:endParaRPr lang="en-US" sz="2400" dirty="0" smtClean="0">
              <a:latin typeface="Trebuchet MS" pitchFamily="34" charset="0"/>
            </a:endParaRPr>
          </a:p>
          <a:p>
            <a:pPr algn="ctr"/>
            <a:r>
              <a:rPr lang="en-US" sz="3200" dirty="0" smtClean="0">
                <a:latin typeface="Trebuchet MS" pitchFamily="34" charset="0"/>
              </a:rPr>
              <a:t>Providing seamless, secure access to enterprise resources from anywhere</a:t>
            </a:r>
            <a:endParaRPr lang="en-US" sz="3200" dirty="0">
              <a:latin typeface="Trebuchet MS" pitchFamily="34" charset="0"/>
            </a:endParaRPr>
          </a:p>
        </p:txBody>
      </p:sp>
      <p:sp>
        <p:nvSpPr>
          <p:cNvPr id="5" name="Title 5"/>
          <p:cNvSpPr txBox="1">
            <a:spLocks/>
          </p:cNvSpPr>
          <p:nvPr/>
        </p:nvSpPr>
        <p:spPr>
          <a:xfrm>
            <a:off x="762000" y="2286000"/>
            <a:ext cx="7620000" cy="808038"/>
          </a:xfrm>
          <a:prstGeom prst="rect">
            <a:avLst/>
          </a:prstGeom>
        </p:spPr>
        <p:txBody>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DirectAccess</a:t>
            </a: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C:\Users\ssiler\Documents\DVD Art\Artwork_Imagery\Icons - Illustrations\Internet Clouds web\cloud illustration icon.png"/>
          <p:cNvPicPr>
            <a:picLocks noChangeAspect="1" noChangeArrowheads="1"/>
          </p:cNvPicPr>
          <p:nvPr/>
        </p:nvPicPr>
        <p:blipFill>
          <a:blip r:embed="rId3"/>
          <a:srcRect/>
          <a:stretch>
            <a:fillRect/>
          </a:stretch>
        </p:blipFill>
        <p:spPr bwMode="auto">
          <a:xfrm>
            <a:off x="1850054" y="2293267"/>
            <a:ext cx="3131379" cy="1650952"/>
          </a:xfrm>
          <a:prstGeom prst="rect">
            <a:avLst/>
          </a:prstGeom>
          <a:noFill/>
        </p:spPr>
      </p:pic>
      <p:sp>
        <p:nvSpPr>
          <p:cNvPr id="12" name="Oval 11"/>
          <p:cNvSpPr/>
          <p:nvPr/>
        </p:nvSpPr>
        <p:spPr bwMode="auto">
          <a:xfrm>
            <a:off x="5022376" y="2265545"/>
            <a:ext cx="3493827" cy="1705971"/>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err="1" smtClean="0"/>
              <a:t>DirectAccess</a:t>
            </a:r>
            <a:r>
              <a:rPr lang="en-US" dirty="0" smtClean="0"/>
              <a:t> Requires IPv6</a:t>
            </a:r>
            <a:endParaRPr lang="en-US" dirty="0"/>
          </a:p>
        </p:txBody>
      </p:sp>
      <p:pic>
        <p:nvPicPr>
          <p:cNvPr id="28675" name="Picture 3" descr="C:\Users\ssiler\Documents\DVD Art\Artwork_Imagery\Icons - Illustrations\_XML ICONS\Servers ISAS - firewall secure security.png"/>
          <p:cNvPicPr>
            <a:picLocks noChangeAspect="1" noChangeArrowheads="1"/>
          </p:cNvPicPr>
          <p:nvPr/>
        </p:nvPicPr>
        <p:blipFill>
          <a:blip r:embed="rId4" cstate="screen"/>
          <a:srcRect/>
          <a:stretch>
            <a:fillRect/>
          </a:stretch>
        </p:blipFill>
        <p:spPr bwMode="auto">
          <a:xfrm>
            <a:off x="4760450" y="2718268"/>
            <a:ext cx="537143" cy="855238"/>
          </a:xfrm>
          <a:prstGeom prst="rect">
            <a:avLst/>
          </a:prstGeom>
          <a:noFill/>
        </p:spPr>
      </p:pic>
      <p:pic>
        <p:nvPicPr>
          <p:cNvPr id="28676" name="Picture 4" descr="C:\Users\ssiler\Documents\DVD Art\Artwork_Imagery\Icons - Illustrations\_XML ICONS\Servers computer.png"/>
          <p:cNvPicPr>
            <a:picLocks noChangeAspect="1" noChangeArrowheads="1"/>
          </p:cNvPicPr>
          <p:nvPr/>
        </p:nvPicPr>
        <p:blipFill>
          <a:blip r:embed="rId5" cstate="screen"/>
          <a:srcRect/>
          <a:stretch>
            <a:fillRect/>
          </a:stretch>
        </p:blipFill>
        <p:spPr bwMode="auto">
          <a:xfrm>
            <a:off x="7860685" y="3289127"/>
            <a:ext cx="573333" cy="845714"/>
          </a:xfrm>
          <a:prstGeom prst="rect">
            <a:avLst/>
          </a:prstGeom>
          <a:noFill/>
        </p:spPr>
      </p:pic>
      <p:cxnSp>
        <p:nvCxnSpPr>
          <p:cNvPr id="11" name="Straight Arrow Connector 10"/>
          <p:cNvCxnSpPr>
            <a:endCxn id="28675" idx="1"/>
          </p:cNvCxnSpPr>
          <p:nvPr/>
        </p:nvCxnSpPr>
        <p:spPr>
          <a:xfrm flipV="1">
            <a:off x="1173707" y="3145887"/>
            <a:ext cx="3586743" cy="0"/>
          </a:xfrm>
          <a:prstGeom prst="straightConnector1">
            <a:avLst/>
          </a:prstGeom>
          <a:ln w="920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38734" y="1802659"/>
            <a:ext cx="1152880" cy="461665"/>
          </a:xfrm>
          <a:prstGeom prst="rect">
            <a:avLst/>
          </a:prstGeom>
          <a:noFill/>
        </p:spPr>
        <p:txBody>
          <a:bodyPr wrap="none" rtlCol="0">
            <a:spAutoFit/>
          </a:bodyPr>
          <a:lstStyle/>
          <a:p>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Internet</a:t>
            </a:r>
          </a:p>
        </p:txBody>
      </p:sp>
      <p:sp>
        <p:nvSpPr>
          <p:cNvPr id="16" name="TextBox 15"/>
          <p:cNvSpPr txBox="1"/>
          <p:nvPr/>
        </p:nvSpPr>
        <p:spPr>
          <a:xfrm>
            <a:off x="5529617" y="1802659"/>
            <a:ext cx="2505814" cy="461665"/>
          </a:xfrm>
          <a:prstGeom prst="rect">
            <a:avLst/>
          </a:prstGeom>
          <a:noFill/>
        </p:spPr>
        <p:txBody>
          <a:bodyPr wrap="none" rtlCol="0">
            <a:spAutoFit/>
          </a:bodyPr>
          <a:lstStyle/>
          <a:p>
            <a:r>
              <a:rPr lang="en-US"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Enterprise Network</a:t>
            </a:r>
          </a:p>
        </p:txBody>
      </p:sp>
      <p:sp>
        <p:nvSpPr>
          <p:cNvPr id="17" name="TextBox 16"/>
          <p:cNvSpPr txBox="1"/>
          <p:nvPr/>
        </p:nvSpPr>
        <p:spPr>
          <a:xfrm>
            <a:off x="4451443" y="2378141"/>
            <a:ext cx="1108252" cy="400110"/>
          </a:xfrm>
          <a:prstGeom prst="rect">
            <a:avLst/>
          </a:prstGeom>
          <a:noFill/>
        </p:spPr>
        <p:txBody>
          <a:bodyPr wrap="none" rtlCol="0">
            <a:spAutoFit/>
          </a:bodyPr>
          <a:lstStyle/>
          <a:p>
            <a:r>
              <a:rPr lang="en-US" sz="2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DA Server</a:t>
            </a:r>
          </a:p>
        </p:txBody>
      </p:sp>
      <p:sp>
        <p:nvSpPr>
          <p:cNvPr id="18" name="TextBox 17"/>
          <p:cNvSpPr txBox="1"/>
          <p:nvPr/>
        </p:nvSpPr>
        <p:spPr>
          <a:xfrm>
            <a:off x="7619999" y="2680666"/>
            <a:ext cx="1329210" cy="707886"/>
          </a:xfrm>
          <a:prstGeom prst="rect">
            <a:avLst/>
          </a:prstGeom>
          <a:noFill/>
        </p:spPr>
        <p:txBody>
          <a:bodyPr wrap="none" rtlCol="0">
            <a:spAutoFit/>
          </a:bodyPr>
          <a:lstStyle/>
          <a:p>
            <a:r>
              <a:rPr lang="en-US" sz="2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Application </a:t>
            </a:r>
          </a:p>
          <a:p>
            <a:pPr algn="ctr"/>
            <a:r>
              <a:rPr lang="en-US" sz="2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Server</a:t>
            </a:r>
          </a:p>
        </p:txBody>
      </p:sp>
      <p:cxnSp>
        <p:nvCxnSpPr>
          <p:cNvPr id="19" name="Straight Arrow Connector 18"/>
          <p:cNvCxnSpPr>
            <a:stCxn id="28675" idx="3"/>
            <a:endCxn id="28676" idx="1"/>
          </p:cNvCxnSpPr>
          <p:nvPr/>
        </p:nvCxnSpPr>
        <p:spPr>
          <a:xfrm>
            <a:off x="5297593" y="3145887"/>
            <a:ext cx="2563092" cy="566097"/>
          </a:xfrm>
          <a:prstGeom prst="straightConnector1">
            <a:avLst/>
          </a:prstGeom>
          <a:ln w="92075">
            <a:solidFill>
              <a:schemeClr val="accent6">
                <a:lumMod val="60000"/>
                <a:lumOff val="4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19400" y="2514600"/>
            <a:ext cx="1056700" cy="707886"/>
          </a:xfrm>
          <a:prstGeom prst="rect">
            <a:avLst/>
          </a:prstGeom>
          <a:noFill/>
        </p:spPr>
        <p:txBody>
          <a:bodyPr wrap="none" rtlCol="0">
            <a:spAutoFit/>
          </a:bodyPr>
          <a:lstStyle/>
          <a:p>
            <a:r>
              <a:rPr lang="en-US"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rebuchet MS" pitchFamily="34" charset="0"/>
                <a:cs typeface="Arial" charset="0"/>
              </a:rPr>
              <a:t>IPv6</a:t>
            </a:r>
          </a:p>
        </p:txBody>
      </p:sp>
      <p:sp>
        <p:nvSpPr>
          <p:cNvPr id="20" name="TextBox 19"/>
          <p:cNvSpPr txBox="1"/>
          <p:nvPr/>
        </p:nvSpPr>
        <p:spPr>
          <a:xfrm>
            <a:off x="6172200" y="2667000"/>
            <a:ext cx="1133644" cy="707886"/>
          </a:xfrm>
          <a:prstGeom prst="rect">
            <a:avLst/>
          </a:prstGeom>
          <a:noFill/>
        </p:spPr>
        <p:txBody>
          <a:bodyPr wrap="none" rtlCol="0">
            <a:spAutoFit/>
          </a:bodyPr>
          <a:lstStyle/>
          <a:p>
            <a:r>
              <a:rPr lang="en-US"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IPv6</a:t>
            </a:r>
          </a:p>
        </p:txBody>
      </p:sp>
      <p:sp>
        <p:nvSpPr>
          <p:cNvPr id="23" name="Title 3"/>
          <p:cNvSpPr txBox="1">
            <a:spLocks/>
          </p:cNvSpPr>
          <p:nvPr/>
        </p:nvSpPr>
        <p:spPr>
          <a:xfrm>
            <a:off x="381000" y="4724400"/>
            <a:ext cx="8382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Come to my </a:t>
            </a:r>
            <a:r>
              <a:rPr lang="en-US" sz="4000" spc="-125" dirty="0" err="1"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DirectAccess</a:t>
            </a:r>
            <a: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 session </a:t>
            </a:r>
            <a:b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br>
            <a:r>
              <a:rPr lang="en-US" sz="40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to find out how this works…</a:t>
            </a:r>
            <a:endParaRPr lang="en-US" sz="40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pic>
        <p:nvPicPr>
          <p:cNvPr id="28674" name="Picture 2" descr="C:\Users\ssiler\Documents\DVD Art\Artwork_Imagery\Icons - Illustrations\_XML ICONS\laptop notebook portable Computer.png"/>
          <p:cNvPicPr>
            <a:picLocks noChangeAspect="1" noChangeArrowheads="1"/>
          </p:cNvPicPr>
          <p:nvPr/>
        </p:nvPicPr>
        <p:blipFill>
          <a:blip r:embed="rId6" cstate="screen"/>
          <a:srcRect/>
          <a:stretch>
            <a:fillRect/>
          </a:stretch>
        </p:blipFill>
        <p:spPr bwMode="auto">
          <a:xfrm>
            <a:off x="713468" y="2592171"/>
            <a:ext cx="891429" cy="84571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Program Files\Microsoft Resource DVD Artwork\DVD_ART\Artwork_Imagery\Photos_for_PPT\Soft-edge_photos\FY06 Brand - Windows Mobile\Win Mobile_Katzo_asian man phone smiling standing station.png"/>
          <p:cNvPicPr>
            <a:picLocks noChangeAspect="1" noChangeArrowheads="1"/>
          </p:cNvPicPr>
          <p:nvPr/>
        </p:nvPicPr>
        <p:blipFill>
          <a:blip r:embed="rId3"/>
          <a:srcRect/>
          <a:stretch>
            <a:fillRect/>
          </a:stretch>
        </p:blipFill>
        <p:spPr bwMode="auto">
          <a:xfrm>
            <a:off x="-2057400" y="0"/>
            <a:ext cx="4972050" cy="6638925"/>
          </a:xfrm>
          <a:prstGeom prst="rect">
            <a:avLst/>
          </a:prstGeom>
          <a:noFill/>
          <a:ln w="9525">
            <a:noFill/>
            <a:miter lim="800000"/>
            <a:headEnd/>
            <a:tailEnd/>
          </a:ln>
        </p:spPr>
      </p:pic>
      <p:sp>
        <p:nvSpPr>
          <p:cNvPr id="2" name="Title 1"/>
          <p:cNvSpPr>
            <a:spLocks noGrp="1"/>
          </p:cNvSpPr>
          <p:nvPr>
            <p:ph type="title" idx="4294967295"/>
          </p:nvPr>
        </p:nvSpPr>
        <p:spPr>
          <a:xfrm>
            <a:off x="3125788" y="3084513"/>
            <a:ext cx="6018212" cy="665162"/>
          </a:xfrm>
        </p:spPr>
        <p:txBody>
          <a:bodyPr/>
          <a:lstStyle/>
          <a:p>
            <a:pPr algn="ctr"/>
            <a:r>
              <a:rPr smtClean="0"/>
              <a:t>More Business Value</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Flipping The Paradigm: IPv4</a:t>
            </a:r>
            <a:endParaRPr/>
          </a:p>
        </p:txBody>
      </p:sp>
      <p:graphicFrame>
        <p:nvGraphicFramePr>
          <p:cNvPr id="4" name="Diagram 3"/>
          <p:cNvGraphicFramePr/>
          <p:nvPr/>
        </p:nvGraphicFramePr>
        <p:xfrm>
          <a:off x="304800" y="1371600"/>
          <a:ext cx="67056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10400" y="1478340"/>
            <a:ext cx="2133600" cy="2215991"/>
          </a:xfrm>
          <a:prstGeom prst="rect">
            <a:avLst/>
          </a:prstGeom>
          <a:noFill/>
        </p:spPr>
        <p:txBody>
          <a:bodyPr wrap="square" rtlCol="0">
            <a:spAutoFit/>
          </a:bodyPr>
          <a:lstStyle/>
          <a:p>
            <a:pPr marL="403225" indent="-403225" defTabSz="912777" fontAlgn="base">
              <a:lnSpc>
                <a:spcPct val="90000"/>
              </a:lnSpc>
              <a:spcBef>
                <a:spcPts val="1167"/>
              </a:spcBef>
              <a:spcAft>
                <a:spcPct val="0"/>
              </a:spcAft>
              <a:buClr>
                <a:schemeClr val="tx2"/>
              </a:buClr>
              <a:buSzPct val="95000"/>
              <a:buBlip>
                <a:blip r:embed="rId7"/>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Security</a:t>
            </a:r>
          </a:p>
          <a:p>
            <a:pPr marL="403225" indent="-403225" defTabSz="912777" fontAlgn="base">
              <a:lnSpc>
                <a:spcPct val="90000"/>
              </a:lnSpc>
              <a:spcBef>
                <a:spcPts val="1167"/>
              </a:spcBef>
              <a:spcAft>
                <a:spcPct val="0"/>
              </a:spcAft>
              <a:buClr>
                <a:schemeClr val="tx2"/>
              </a:buClr>
              <a:buSzPct val="95000"/>
              <a:buBlip>
                <a:blip r:embed="rId7"/>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Mobility</a:t>
            </a:r>
          </a:p>
          <a:p>
            <a:pPr marL="403225" indent="-403225" defTabSz="912777" fontAlgn="base">
              <a:lnSpc>
                <a:spcPct val="90000"/>
              </a:lnSpc>
              <a:spcBef>
                <a:spcPts val="1167"/>
              </a:spcBef>
              <a:spcAft>
                <a:spcPct val="0"/>
              </a:spcAft>
              <a:buClr>
                <a:schemeClr val="tx2"/>
              </a:buClr>
              <a:buSzPct val="95000"/>
              <a:buBlip>
                <a:blip r:embed="rId7"/>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P2P</a:t>
            </a:r>
          </a:p>
          <a:p>
            <a:pPr marL="403225" indent="-403225" defTabSz="912777" fontAlgn="base">
              <a:lnSpc>
                <a:spcPct val="90000"/>
              </a:lnSpc>
              <a:spcBef>
                <a:spcPts val="1167"/>
              </a:spcBef>
              <a:spcAft>
                <a:spcPct val="0"/>
              </a:spcAft>
              <a:buClr>
                <a:schemeClr val="tx2"/>
              </a:buClr>
              <a:buSzPct val="95000"/>
              <a:buBlip>
                <a:blip r:embed="rId7"/>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NAT Traversal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191095"/>
          </a:xfrm>
        </p:spPr>
        <p:txBody>
          <a:bodyPr/>
          <a:lstStyle/>
          <a:p>
            <a:r>
              <a:rPr smtClean="0"/>
              <a:t>IPv6</a:t>
            </a:r>
            <a:br>
              <a:rPr smtClean="0"/>
            </a:br>
            <a:r>
              <a:rPr sz="3200" smtClean="0"/>
              <a:t>Deploying The Foundation For Tomorrow</a:t>
            </a:r>
            <a:endParaRPr lang="en-US" dirty="0"/>
          </a:p>
        </p:txBody>
      </p:sp>
      <p:sp>
        <p:nvSpPr>
          <p:cNvPr id="3" name="Subtitle 2"/>
          <p:cNvSpPr>
            <a:spLocks noGrp="1"/>
          </p:cNvSpPr>
          <p:nvPr>
            <p:ph type="subTitle" idx="1"/>
          </p:nvPr>
        </p:nvSpPr>
        <p:spPr>
          <a:xfrm>
            <a:off x="2766724" y="3862176"/>
            <a:ext cx="5866482" cy="473207"/>
          </a:xfrm>
        </p:spPr>
        <p:txBody>
          <a:bodyPr/>
          <a:lstStyle/>
          <a:p>
            <a:r>
              <a:rPr lang="en-US" dirty="0" smtClean="0"/>
              <a:t>Sean Siler</a:t>
            </a:r>
          </a:p>
          <a:p>
            <a:r>
              <a:rPr lang="en-US" dirty="0" smtClean="0"/>
              <a:t>Senior Program Manager</a:t>
            </a:r>
          </a:p>
          <a:p>
            <a:r>
              <a:rPr lang="en-US" dirty="0" smtClean="0"/>
              <a:t>Microsoft Corporation</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Flipping The Paradigm:  </a:t>
            </a:r>
            <a:endParaRPr/>
          </a:p>
        </p:txBody>
      </p:sp>
      <p:sp>
        <p:nvSpPr>
          <p:cNvPr id="5" name="TextBox 4"/>
          <p:cNvSpPr txBox="1"/>
          <p:nvPr/>
        </p:nvSpPr>
        <p:spPr>
          <a:xfrm>
            <a:off x="7010400" y="1478340"/>
            <a:ext cx="2133600" cy="2215991"/>
          </a:xfrm>
          <a:prstGeom prst="rect">
            <a:avLst/>
          </a:prstGeom>
          <a:noFill/>
        </p:spPr>
        <p:txBody>
          <a:bodyPr wrap="square" rtlCol="0">
            <a:spAutoFit/>
          </a:bodyPr>
          <a:lstStyle/>
          <a:p>
            <a:pPr marL="403225" indent="-403225" defTabSz="912777" fontAlgn="base">
              <a:lnSpc>
                <a:spcPct val="90000"/>
              </a:lnSpc>
              <a:spcBef>
                <a:spcPts val="1167"/>
              </a:spcBef>
              <a:spcAft>
                <a:spcPct val="0"/>
              </a:spcAft>
              <a:buClr>
                <a:schemeClr val="tx2"/>
              </a:buClr>
              <a:buSzPct val="95000"/>
              <a:buBlip>
                <a:blip r:embed="rId3"/>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Security</a:t>
            </a:r>
          </a:p>
          <a:p>
            <a:pPr marL="403225" indent="-403225" defTabSz="912777" fontAlgn="base">
              <a:lnSpc>
                <a:spcPct val="90000"/>
              </a:lnSpc>
              <a:spcBef>
                <a:spcPts val="1167"/>
              </a:spcBef>
              <a:spcAft>
                <a:spcPct val="0"/>
              </a:spcAft>
              <a:buClr>
                <a:schemeClr val="tx2"/>
              </a:buClr>
              <a:buSzPct val="95000"/>
              <a:buBlip>
                <a:blip r:embed="rId3"/>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Mobility</a:t>
            </a:r>
          </a:p>
          <a:p>
            <a:pPr marL="403225" indent="-403225" defTabSz="912777" fontAlgn="base">
              <a:lnSpc>
                <a:spcPct val="90000"/>
              </a:lnSpc>
              <a:spcBef>
                <a:spcPts val="1167"/>
              </a:spcBef>
              <a:spcAft>
                <a:spcPct val="0"/>
              </a:spcAft>
              <a:buClr>
                <a:schemeClr val="tx2"/>
              </a:buClr>
              <a:buSzPct val="95000"/>
              <a:buBlip>
                <a:blip r:embed="rId3"/>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P2P</a:t>
            </a:r>
          </a:p>
          <a:p>
            <a:pPr marL="403225" indent="-403225" defTabSz="912777" fontAlgn="base">
              <a:lnSpc>
                <a:spcPct val="90000"/>
              </a:lnSpc>
              <a:spcBef>
                <a:spcPts val="1167"/>
              </a:spcBef>
              <a:spcAft>
                <a:spcPct val="0"/>
              </a:spcAft>
              <a:buClr>
                <a:schemeClr val="tx2"/>
              </a:buClr>
              <a:buSzPct val="95000"/>
              <a:buBlip>
                <a:blip r:embed="rId3"/>
              </a:buBlip>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NAT Traversal</a:t>
            </a:r>
          </a:p>
        </p:txBody>
      </p:sp>
      <p:graphicFrame>
        <p:nvGraphicFramePr>
          <p:cNvPr id="6" name="Diagram 5"/>
          <p:cNvGraphicFramePr/>
          <p:nvPr/>
        </p:nvGraphicFramePr>
        <p:xfrm>
          <a:off x="266700" y="1295400"/>
          <a:ext cx="6702552" cy="5001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6692202" y="111199"/>
            <a:ext cx="1258678" cy="830997"/>
          </a:xfrm>
          <a:prstGeom prst="rect">
            <a:avLst/>
          </a:prstGeom>
        </p:spPr>
        <p:txBody>
          <a:bodyPr wrap="none">
            <a:spAutoFit/>
          </a:bodyPr>
          <a:lstStyle/>
          <a:p>
            <a:r>
              <a:rPr lang="en-US" sz="4800"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rPr>
              <a:t>IPv6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925" decel="100000"/>
                                        <p:tgtEl>
                                          <p:spTgt spid="7"/>
                                        </p:tgtEl>
                                      </p:cBhvr>
                                    </p:animEffect>
                                    <p:animScale>
                                      <p:cBhvr>
                                        <p:cTn id="8" dur="1925" decel="100000"/>
                                        <p:tgtEl>
                                          <p:spTgt spid="7"/>
                                        </p:tgtEl>
                                      </p:cBhvr>
                                      <p:from x="10000" y="10000"/>
                                      <p:to x="200000" y="450000"/>
                                    </p:animScale>
                                    <p:animScale>
                                      <p:cBhvr>
                                        <p:cTn id="9" dur="3075" accel="100000" fill="hold">
                                          <p:stCondLst>
                                            <p:cond delay="1925"/>
                                          </p:stCondLst>
                                        </p:cTn>
                                        <p:tgtEl>
                                          <p:spTgt spid="7"/>
                                        </p:tgtEl>
                                      </p:cBhvr>
                                      <p:from x="200000" y="450000"/>
                                      <p:to x="100000" y="100000"/>
                                    </p:animScale>
                                    <p:set>
                                      <p:cBhvr>
                                        <p:cTn id="10" dur="1925" fill="hold"/>
                                        <p:tgtEl>
                                          <p:spTgt spid="7"/>
                                        </p:tgtEl>
                                        <p:attrNameLst>
                                          <p:attrName>ppt_x</p:attrName>
                                        </p:attrNameLst>
                                      </p:cBhvr>
                                      <p:to>
                                        <p:strVal val="(0.5)"/>
                                      </p:to>
                                    </p:set>
                                    <p:anim from="(0.5)" to="(#ppt_x)" calcmode="lin" valueType="num">
                                      <p:cBhvr>
                                        <p:cTn id="11" dur="3075" accel="100000" fill="hold">
                                          <p:stCondLst>
                                            <p:cond delay="1925"/>
                                          </p:stCondLst>
                                        </p:cTn>
                                        <p:tgtEl>
                                          <p:spTgt spid="7"/>
                                        </p:tgtEl>
                                        <p:attrNameLst>
                                          <p:attrName>ppt_x</p:attrName>
                                        </p:attrNameLst>
                                      </p:cBhvr>
                                    </p:anim>
                                    <p:set>
                                      <p:cBhvr>
                                        <p:cTn id="12" dur="1925" fill="hold"/>
                                        <p:tgtEl>
                                          <p:spTgt spid="7"/>
                                        </p:tgtEl>
                                        <p:attrNameLst>
                                          <p:attrName>ppt_y</p:attrName>
                                        </p:attrNameLst>
                                      </p:cBhvr>
                                      <p:to>
                                        <p:strVal val="(#ppt_y+0.4)"/>
                                      </p:to>
                                    </p:set>
                                    <p:anim from="(#ppt_y+0.4)" to="(#ppt_y)" calcmode="lin" valueType="num">
                                      <p:cBhvr>
                                        <p:cTn id="13" dur="3075" accel="100000" fill="hold">
                                          <p:stCondLst>
                                            <p:cond delay="1925"/>
                                          </p:stCondLst>
                                        </p:cTn>
                                        <p:tgtEl>
                                          <p:spTgt spid="7"/>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nodeType="clickEffect">
                                  <p:stCondLst>
                                    <p:cond delay="0"/>
                                  </p:stCondLst>
                                  <p:childTnLst>
                                    <p:animEffect transition="out" filter="dissolve">
                                      <p:cBhvr>
                                        <p:cTn id="17" dur="5000"/>
                                        <p:tgtEl>
                                          <p:spTgt spid="5">
                                            <p:txEl>
                                              <p:pRg st="3" end="3"/>
                                            </p:txEl>
                                          </p:spTgt>
                                        </p:tgtEl>
                                      </p:cBhvr>
                                    </p:animEffect>
                                    <p:set>
                                      <p:cBhvr>
                                        <p:cTn id="18" dur="1" fill="hold">
                                          <p:stCondLst>
                                            <p:cond delay="4999"/>
                                          </p:stCondLst>
                                        </p:cTn>
                                        <p:tgtEl>
                                          <p:spTgt spid="5">
                                            <p:txEl>
                                              <p:pRg st="3" end="3"/>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3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3.33333E-6 -3.6061E-6 L -3.33333E-6 0.4473 " pathEditMode="relative" rAng="0" ptsTypes="AA">
                                      <p:cBhvr>
                                        <p:cTn id="27" dur="3000" fill="hold"/>
                                        <p:tgtEl>
                                          <p:spTgt spid="5">
                                            <p:txEl>
                                              <p:pRg st="0" end="0"/>
                                            </p:txEl>
                                          </p:spTgt>
                                        </p:tgtEl>
                                        <p:attrNameLst>
                                          <p:attrName>ppt_x</p:attrName>
                                          <p:attrName>ppt_y</p:attrName>
                                        </p:attrNameLst>
                                      </p:cBhvr>
                                      <p:rCtr x="0" y="224"/>
                                    </p:animMotion>
                                  </p:childTnLst>
                                </p:cTn>
                              </p:par>
                              <p:par>
                                <p:cTn id="28" presetID="42" presetClass="path" presetSubtype="0" accel="50000" decel="50000" fill="hold" grpId="0" nodeType="withEffect">
                                  <p:stCondLst>
                                    <p:cond delay="0"/>
                                  </p:stCondLst>
                                  <p:childTnLst>
                                    <p:animMotion origin="layout" path="M -3.33333E-6 -3.6061E-6 L -3.33333E-6 0.4473 " pathEditMode="relative" rAng="0" ptsTypes="AA">
                                      <p:cBhvr>
                                        <p:cTn id="29" dur="3000" fill="hold"/>
                                        <p:tgtEl>
                                          <p:spTgt spid="5">
                                            <p:txEl>
                                              <p:pRg st="1" end="1"/>
                                            </p:txEl>
                                          </p:spTgt>
                                        </p:tgtEl>
                                        <p:attrNameLst>
                                          <p:attrName>ppt_x</p:attrName>
                                          <p:attrName>ppt_y</p:attrName>
                                        </p:attrNameLst>
                                      </p:cBhvr>
                                      <p:rCtr x="0" y="224"/>
                                    </p:animMotion>
                                  </p:childTnLst>
                                </p:cTn>
                              </p:par>
                              <p:par>
                                <p:cTn id="30" presetID="42" presetClass="path" presetSubtype="0" accel="50000" decel="50000" fill="hold" grpId="0" nodeType="withEffect">
                                  <p:stCondLst>
                                    <p:cond delay="0"/>
                                  </p:stCondLst>
                                  <p:childTnLst>
                                    <p:animMotion origin="layout" path="M -3.33333E-6 -3.6061E-6 L -3.33333E-6 0.4473 " pathEditMode="relative" rAng="0" ptsTypes="AA">
                                      <p:cBhvr>
                                        <p:cTn id="31" dur="3000" fill="hold"/>
                                        <p:tgtEl>
                                          <p:spTgt spid="5">
                                            <p:txEl>
                                              <p:pRg st="2" end="2"/>
                                            </p:txEl>
                                          </p:spTgt>
                                        </p:tgtEl>
                                        <p:attrNameLst>
                                          <p:attrName>ppt_x</p:attrName>
                                          <p:attrName>ppt_y</p:attrName>
                                        </p:attrNameLst>
                                      </p:cBhvr>
                                      <p:rCtr x="0" y="224"/>
                                    </p:animMotion>
                                  </p:childTnLst>
                                </p:cTn>
                              </p:par>
                              <p:par>
                                <p:cTn id="32" presetID="42" presetClass="path" presetSubtype="0" accel="50000" decel="50000" fill="hold" grpId="0" nodeType="withEffect">
                                  <p:stCondLst>
                                    <p:cond delay="0"/>
                                  </p:stCondLst>
                                  <p:childTnLst>
                                    <p:animMotion origin="layout" path="M -3.33333E-6 -3.6061E-6 L -3.33333E-6 0.4473 " pathEditMode="relative" rAng="0" ptsTypes="AA">
                                      <p:cBhvr>
                                        <p:cTn id="33" dur="3000" fill="hold"/>
                                        <p:tgtEl>
                                          <p:spTgt spid="5">
                                            <p:txEl>
                                              <p:pRg st="3" end="3"/>
                                            </p:txEl>
                                          </p:spTgt>
                                        </p:tgtEl>
                                        <p:attrNameLst>
                                          <p:attrName>ppt_x</p:attrName>
                                          <p:attrName>ppt_y</p:attrName>
                                        </p:attrNameLst>
                                      </p:cBhvr>
                                      <p:rCtr x="0" y="2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Graphic spid="6" grpId="0">
        <p:bldAsOne/>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Straight Connector 57"/>
          <p:cNvCxnSpPr/>
          <p:nvPr/>
        </p:nvCxnSpPr>
        <p:spPr>
          <a:xfrm rot="16200000" flipV="1">
            <a:off x="4340040" y="3216840"/>
            <a:ext cx="2362200" cy="19050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5" name="Straight Connector 54"/>
          <p:cNvCxnSpPr/>
          <p:nvPr/>
        </p:nvCxnSpPr>
        <p:spPr>
          <a:xfrm rot="16200000" flipV="1">
            <a:off x="3997140" y="3712140"/>
            <a:ext cx="2286000" cy="9906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rot="16200000" flipV="1">
            <a:off x="3578040" y="4055040"/>
            <a:ext cx="2286000" cy="3048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rot="5400000" flipH="1" flipV="1">
            <a:off x="3197040" y="3978840"/>
            <a:ext cx="2286000" cy="4572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p:nvCxnSpPr>
        <p:spPr>
          <a:xfrm rot="5400000" flipH="1" flipV="1">
            <a:off x="2816040" y="3597840"/>
            <a:ext cx="2286000" cy="12192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p:nvCxnSpPr>
        <p:spPr>
          <a:xfrm rot="5400000" flipH="1" flipV="1">
            <a:off x="2473140" y="3178740"/>
            <a:ext cx="2286000" cy="20574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8" name="Straight Connector 37"/>
          <p:cNvCxnSpPr/>
          <p:nvPr/>
        </p:nvCxnSpPr>
        <p:spPr>
          <a:xfrm rot="10800000">
            <a:off x="4568640" y="3064440"/>
            <a:ext cx="1828800" cy="14478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5" name="Straight Connector 34"/>
          <p:cNvCxnSpPr/>
          <p:nvPr/>
        </p:nvCxnSpPr>
        <p:spPr>
          <a:xfrm rot="16200000" flipV="1">
            <a:off x="4378140" y="3254940"/>
            <a:ext cx="1524000" cy="11430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2" name="Straight Connector 31"/>
          <p:cNvCxnSpPr/>
          <p:nvPr/>
        </p:nvCxnSpPr>
        <p:spPr>
          <a:xfrm rot="16200000" flipV="1">
            <a:off x="3997140" y="3635940"/>
            <a:ext cx="1524000" cy="3810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rot="5400000" flipH="1" flipV="1">
            <a:off x="3616140" y="3559740"/>
            <a:ext cx="1447800" cy="4572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rot="5400000" flipH="1" flipV="1">
            <a:off x="3235140" y="3178740"/>
            <a:ext cx="1447800" cy="12192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flipV="1">
            <a:off x="2587440" y="3064440"/>
            <a:ext cx="1981200" cy="1524000"/>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smtClean="0"/>
              <a:t>Current Data Flow</a:t>
            </a:r>
            <a:endParaRPr lang="en-US" dirty="0"/>
          </a:p>
        </p:txBody>
      </p:sp>
      <p:sp>
        <p:nvSpPr>
          <p:cNvPr id="30" name="TextBox 29"/>
          <p:cNvSpPr txBox="1">
            <a:spLocks noChangeArrowheads="1"/>
          </p:cNvSpPr>
          <p:nvPr/>
        </p:nvSpPr>
        <p:spPr bwMode="auto">
          <a:xfrm>
            <a:off x="372896" y="1407264"/>
            <a:ext cx="3790950" cy="1231106"/>
          </a:xfrm>
          <a:prstGeom prst="rect">
            <a:avLst/>
          </a:prstGeom>
          <a:noFill/>
          <a:ln w="9525">
            <a:noFill/>
            <a:miter lim="800000"/>
            <a:headEnd/>
            <a:tailEnd/>
          </a:ln>
        </p:spPr>
        <p:txBody>
          <a:bodyPr wrap="square">
            <a:spAutoFit/>
          </a:bodyPr>
          <a:lstStyle/>
          <a:p>
            <a:pPr marL="347663" indent="-347663" defTabSz="912777" fontAlgn="base">
              <a:lnSpc>
                <a:spcPct val="90000"/>
              </a:lnSpc>
              <a:spcBef>
                <a:spcPts val="1167"/>
              </a:spcBef>
              <a:spcAft>
                <a:spcPct val="0"/>
              </a:spcAft>
              <a:buClr>
                <a:schemeClr val="tx2"/>
              </a:buClr>
              <a:buSzPct val="95000"/>
              <a:buBlip>
                <a:blip r:embed="rId3"/>
              </a:buBlip>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Single Point of </a:t>
            </a: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failure</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347663" indent="-347663" defTabSz="912777" fontAlgn="base">
              <a:lnSpc>
                <a:spcPct val="90000"/>
              </a:lnSpc>
              <a:spcBef>
                <a:spcPts val="1167"/>
              </a:spcBef>
              <a:spcAft>
                <a:spcPct val="0"/>
              </a:spcAft>
              <a:buClr>
                <a:schemeClr val="tx2"/>
              </a:buClr>
              <a:buSzPct val="95000"/>
              <a:buBlip>
                <a:blip r:embed="rId3"/>
              </a:buBlip>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Bandwidth Chokepoint</a:t>
            </a:r>
          </a:p>
          <a:p>
            <a:pPr marL="347663" indent="-347663" defTabSz="912777" fontAlgn="base">
              <a:lnSpc>
                <a:spcPct val="90000"/>
              </a:lnSpc>
              <a:spcBef>
                <a:spcPts val="1167"/>
              </a:spcBef>
              <a:spcAft>
                <a:spcPct val="0"/>
              </a:spcAft>
              <a:buClr>
                <a:schemeClr val="tx2"/>
              </a:buClr>
              <a:buSzPct val="95000"/>
              <a:buBlip>
                <a:blip r:embed="rId3"/>
              </a:buBlip>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Clients need connectivity</a:t>
            </a:r>
          </a:p>
        </p:txBody>
      </p:sp>
      <p:sp>
        <p:nvSpPr>
          <p:cNvPr id="31" name="TextBox 30"/>
          <p:cNvSpPr txBox="1">
            <a:spLocks noChangeArrowheads="1"/>
          </p:cNvSpPr>
          <p:nvPr/>
        </p:nvSpPr>
        <p:spPr bwMode="auto">
          <a:xfrm>
            <a:off x="4563880" y="1407264"/>
            <a:ext cx="3962400" cy="1231106"/>
          </a:xfrm>
          <a:prstGeom prst="rect">
            <a:avLst/>
          </a:prstGeom>
          <a:noFill/>
          <a:ln w="9525">
            <a:noFill/>
            <a:miter lim="800000"/>
            <a:headEnd/>
            <a:tailEnd/>
          </a:ln>
        </p:spPr>
        <p:txBody>
          <a:bodyPr>
            <a:spAutoFit/>
          </a:bodyPr>
          <a:lstStyle/>
          <a:p>
            <a:pPr marL="347663" indent="-347663" defTabSz="912777" fontAlgn="base">
              <a:lnSpc>
                <a:spcPct val="90000"/>
              </a:lnSpc>
              <a:spcBef>
                <a:spcPts val="1167"/>
              </a:spcBef>
              <a:spcAft>
                <a:spcPct val="0"/>
              </a:spcAft>
              <a:buClr>
                <a:schemeClr val="tx2"/>
              </a:buClr>
              <a:buSzPct val="95000"/>
              <a:buBlip>
                <a:blip r:embed="rId3"/>
              </a:buBlip>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Saturates slow links</a:t>
            </a:r>
          </a:p>
          <a:p>
            <a:pPr marL="347663" indent="-347663" defTabSz="912777" fontAlgn="base">
              <a:lnSpc>
                <a:spcPct val="90000"/>
              </a:lnSpc>
              <a:spcBef>
                <a:spcPts val="1167"/>
              </a:spcBef>
              <a:spcAft>
                <a:spcPct val="0"/>
              </a:spcAft>
              <a:buClr>
                <a:schemeClr val="tx2"/>
              </a:buClr>
              <a:buSzPct val="95000"/>
              <a:buBlip>
                <a:blip r:embed="rId3"/>
              </a:buBlip>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Long transfer times</a:t>
            </a:r>
          </a:p>
          <a:p>
            <a:pPr marL="347663" indent="-347663" defTabSz="912777" fontAlgn="base">
              <a:lnSpc>
                <a:spcPct val="90000"/>
              </a:lnSpc>
              <a:spcBef>
                <a:spcPts val="1167"/>
              </a:spcBef>
              <a:spcAft>
                <a:spcPct val="0"/>
              </a:spcAft>
              <a:buClr>
                <a:schemeClr val="tx2"/>
              </a:buClr>
              <a:buSzPct val="95000"/>
              <a:buBlip>
                <a:blip r:embed="rId3"/>
              </a:buBlip>
            </a:pPr>
            <a:r>
              <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Scheduling can miss machines</a:t>
            </a:r>
          </a:p>
        </p:txBody>
      </p:sp>
      <p:sp>
        <p:nvSpPr>
          <p:cNvPr id="40" name="Oval 39"/>
          <p:cNvSpPr/>
          <p:nvPr/>
        </p:nvSpPr>
        <p:spPr bwMode="auto">
          <a:xfrm>
            <a:off x="4240392" y="2753290"/>
            <a:ext cx="663192" cy="66319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2" name="Oval 41"/>
          <p:cNvSpPr/>
          <p:nvPr/>
        </p:nvSpPr>
        <p:spPr bwMode="auto">
          <a:xfrm>
            <a:off x="2292687" y="4334719"/>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3" name="Oval 42"/>
          <p:cNvSpPr/>
          <p:nvPr/>
        </p:nvSpPr>
        <p:spPr bwMode="auto">
          <a:xfrm>
            <a:off x="3075286" y="4334719"/>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4" name="Oval 43"/>
          <p:cNvSpPr/>
          <p:nvPr/>
        </p:nvSpPr>
        <p:spPr bwMode="auto">
          <a:xfrm>
            <a:off x="3858722" y="4334719"/>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6" name="Oval 45"/>
          <p:cNvSpPr/>
          <p:nvPr/>
        </p:nvSpPr>
        <p:spPr bwMode="auto">
          <a:xfrm>
            <a:off x="4642158" y="4334719"/>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7" name="Oval 46"/>
          <p:cNvSpPr/>
          <p:nvPr/>
        </p:nvSpPr>
        <p:spPr bwMode="auto">
          <a:xfrm>
            <a:off x="5425594" y="4334719"/>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9" name="Oval 48"/>
          <p:cNvSpPr/>
          <p:nvPr/>
        </p:nvSpPr>
        <p:spPr bwMode="auto">
          <a:xfrm>
            <a:off x="6209032" y="4334719"/>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0" name="Oval 49"/>
          <p:cNvSpPr/>
          <p:nvPr/>
        </p:nvSpPr>
        <p:spPr bwMode="auto">
          <a:xfrm>
            <a:off x="2292687" y="5070583"/>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Oval 50"/>
          <p:cNvSpPr/>
          <p:nvPr/>
        </p:nvSpPr>
        <p:spPr bwMode="auto">
          <a:xfrm>
            <a:off x="3075286" y="5070583"/>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3" name="Oval 52"/>
          <p:cNvSpPr/>
          <p:nvPr/>
        </p:nvSpPr>
        <p:spPr bwMode="auto">
          <a:xfrm>
            <a:off x="3858722" y="5070583"/>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4" name="Oval 53"/>
          <p:cNvSpPr/>
          <p:nvPr/>
        </p:nvSpPr>
        <p:spPr bwMode="auto">
          <a:xfrm>
            <a:off x="4642158" y="5070583"/>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6" name="Oval 55"/>
          <p:cNvSpPr/>
          <p:nvPr/>
        </p:nvSpPr>
        <p:spPr bwMode="auto">
          <a:xfrm>
            <a:off x="5425594" y="5070583"/>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7" name="Oval 56"/>
          <p:cNvSpPr/>
          <p:nvPr/>
        </p:nvSpPr>
        <p:spPr bwMode="auto">
          <a:xfrm>
            <a:off x="6209032" y="5070583"/>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3000"/>
                                        <p:tgtEl>
                                          <p:spTgt spid="30"/>
                                        </p:tgtEl>
                                      </p:cBhvr>
                                    </p:animEffect>
                                  </p:childTnLst>
                                </p:cTn>
                              </p:par>
                              <p:par>
                                <p:cTn id="8" presetID="22" presetClass="entr" presetSubtype="1" fill="hold" grpId="0" nodeType="withEffect">
                                  <p:stCondLst>
                                    <p:cond delay="300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3000"/>
                                        <p:tgtEl>
                                          <p:spTgt spid="31"/>
                                        </p:tgtEl>
                                      </p:cBhvr>
                                    </p:animEffect>
                                  </p:childTnLst>
                                </p:cTn>
                              </p:par>
                              <p:par>
                                <p:cTn id="11" presetID="22" presetClass="entr" presetSubtype="1" repeatCount="500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1000"/>
                                        <p:tgtEl>
                                          <p:spTgt spid="23"/>
                                        </p:tgtEl>
                                      </p:cBhvr>
                                    </p:animEffect>
                                  </p:childTnLst>
                                </p:cTn>
                              </p:par>
                              <p:par>
                                <p:cTn id="14" presetID="22" presetClass="entr" presetSubtype="1" repeatCount="1000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2000"/>
                                        <p:tgtEl>
                                          <p:spTgt spid="26"/>
                                        </p:tgtEl>
                                      </p:cBhvr>
                                    </p:animEffect>
                                  </p:childTnLst>
                                </p:cTn>
                              </p:par>
                              <p:par>
                                <p:cTn id="17" presetID="22" presetClass="entr" presetSubtype="1" repeatCount="2000" fill="hold" nodeType="withEffect">
                                  <p:stCondLst>
                                    <p:cond delay="20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1000"/>
                                        <p:tgtEl>
                                          <p:spTgt spid="29"/>
                                        </p:tgtEl>
                                      </p:cBhvr>
                                    </p:animEffect>
                                  </p:childTnLst>
                                </p:cTn>
                              </p:par>
                              <p:par>
                                <p:cTn id="20" presetID="22" presetClass="entr" presetSubtype="1" repeatCount="400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2000"/>
                                        <p:tgtEl>
                                          <p:spTgt spid="32"/>
                                        </p:tgtEl>
                                      </p:cBhvr>
                                    </p:animEffect>
                                  </p:childTnLst>
                                </p:cTn>
                              </p:par>
                              <p:par>
                                <p:cTn id="23" presetID="22" presetClass="entr" presetSubtype="1" repeatCount="10000" fill="hold" nodeType="withEffect">
                                  <p:stCondLst>
                                    <p:cond delay="10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1000"/>
                                        <p:tgtEl>
                                          <p:spTgt spid="35"/>
                                        </p:tgtEl>
                                      </p:cBhvr>
                                    </p:animEffect>
                                  </p:childTnLst>
                                </p:cTn>
                              </p:par>
                              <p:par>
                                <p:cTn id="26" presetID="22" presetClass="entr" presetSubtype="1" repeatCount="5000" fill="hold" nodeType="withEffect">
                                  <p:stCondLst>
                                    <p:cond delay="30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3000"/>
                                        <p:tgtEl>
                                          <p:spTgt spid="38"/>
                                        </p:tgtEl>
                                      </p:cBhvr>
                                    </p:animEffect>
                                  </p:childTnLst>
                                </p:cTn>
                              </p:par>
                              <p:par>
                                <p:cTn id="29" presetID="22" presetClass="entr" presetSubtype="1" repeatCount="indefinite" fill="hold" nodeType="withEffect">
                                  <p:stCondLst>
                                    <p:cond delay="10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3000"/>
                                        <p:tgtEl>
                                          <p:spTgt spid="41"/>
                                        </p:tgtEl>
                                      </p:cBhvr>
                                    </p:animEffect>
                                  </p:childTnLst>
                                </p:cTn>
                              </p:par>
                              <p:par>
                                <p:cTn id="32" presetID="22" presetClass="entr" presetSubtype="1" repeatCount="4000" fill="hold" nodeType="withEffect">
                                  <p:stCondLst>
                                    <p:cond delay="400"/>
                                  </p:stCondLst>
                                  <p:childTnLst>
                                    <p:set>
                                      <p:cBhvr>
                                        <p:cTn id="33" dur="1" fill="hold">
                                          <p:stCondLst>
                                            <p:cond delay="0"/>
                                          </p:stCondLst>
                                        </p:cTn>
                                        <p:tgtEl>
                                          <p:spTgt spid="45"/>
                                        </p:tgtEl>
                                        <p:attrNameLst>
                                          <p:attrName>style.visibility</p:attrName>
                                        </p:attrNameLst>
                                      </p:cBhvr>
                                      <p:to>
                                        <p:strVal val="visible"/>
                                      </p:to>
                                    </p:set>
                                    <p:animEffect transition="in" filter="wipe(up)">
                                      <p:cBhvr>
                                        <p:cTn id="34" dur="1000"/>
                                        <p:tgtEl>
                                          <p:spTgt spid="45"/>
                                        </p:tgtEl>
                                      </p:cBhvr>
                                    </p:animEffect>
                                  </p:childTnLst>
                                </p:cTn>
                              </p:par>
                              <p:par>
                                <p:cTn id="35" presetID="22" presetClass="entr" presetSubtype="1" repeatCount="2000" fill="hold" nodeType="withEffect">
                                  <p:stCondLst>
                                    <p:cond delay="200"/>
                                  </p:stCondLst>
                                  <p:childTnLst>
                                    <p:set>
                                      <p:cBhvr>
                                        <p:cTn id="36" dur="1" fill="hold">
                                          <p:stCondLst>
                                            <p:cond delay="0"/>
                                          </p:stCondLst>
                                        </p:cTn>
                                        <p:tgtEl>
                                          <p:spTgt spid="48"/>
                                        </p:tgtEl>
                                        <p:attrNameLst>
                                          <p:attrName>style.visibility</p:attrName>
                                        </p:attrNameLst>
                                      </p:cBhvr>
                                      <p:to>
                                        <p:strVal val="visible"/>
                                      </p:to>
                                    </p:set>
                                    <p:animEffect transition="in" filter="wipe(up)">
                                      <p:cBhvr>
                                        <p:cTn id="37" dur="5000"/>
                                        <p:tgtEl>
                                          <p:spTgt spid="48"/>
                                        </p:tgtEl>
                                      </p:cBhvr>
                                    </p:animEffect>
                                  </p:childTnLst>
                                </p:cTn>
                              </p:par>
                              <p:par>
                                <p:cTn id="38" presetID="22" presetClass="entr" presetSubtype="1" repeatCount="4000" fill="hold" nodeType="withEffect">
                                  <p:stCondLst>
                                    <p:cond delay="300"/>
                                  </p:stCondLst>
                                  <p:childTnLst>
                                    <p:set>
                                      <p:cBhvr>
                                        <p:cTn id="39" dur="1" fill="hold">
                                          <p:stCondLst>
                                            <p:cond delay="0"/>
                                          </p:stCondLst>
                                        </p:cTn>
                                        <p:tgtEl>
                                          <p:spTgt spid="52"/>
                                        </p:tgtEl>
                                        <p:attrNameLst>
                                          <p:attrName>style.visibility</p:attrName>
                                        </p:attrNameLst>
                                      </p:cBhvr>
                                      <p:to>
                                        <p:strVal val="visible"/>
                                      </p:to>
                                    </p:set>
                                    <p:animEffect transition="in" filter="wipe(up)">
                                      <p:cBhvr>
                                        <p:cTn id="40" dur="1000"/>
                                        <p:tgtEl>
                                          <p:spTgt spid="52"/>
                                        </p:tgtEl>
                                      </p:cBhvr>
                                    </p:animEffect>
                                  </p:childTnLst>
                                </p:cTn>
                              </p:par>
                              <p:par>
                                <p:cTn id="41" presetID="22" presetClass="entr" presetSubtype="1" repeatCount="5000" fill="hold" nodeType="withEffect">
                                  <p:stCondLst>
                                    <p:cond delay="100"/>
                                  </p:stCondLst>
                                  <p:childTnLst>
                                    <p:set>
                                      <p:cBhvr>
                                        <p:cTn id="42" dur="1" fill="hold">
                                          <p:stCondLst>
                                            <p:cond delay="0"/>
                                          </p:stCondLst>
                                        </p:cTn>
                                        <p:tgtEl>
                                          <p:spTgt spid="55"/>
                                        </p:tgtEl>
                                        <p:attrNameLst>
                                          <p:attrName>style.visibility</p:attrName>
                                        </p:attrNameLst>
                                      </p:cBhvr>
                                      <p:to>
                                        <p:strVal val="visible"/>
                                      </p:to>
                                    </p:set>
                                    <p:animEffect transition="in" filter="wipe(up)">
                                      <p:cBhvr>
                                        <p:cTn id="43" dur="5000"/>
                                        <p:tgtEl>
                                          <p:spTgt spid="55"/>
                                        </p:tgtEl>
                                      </p:cBhvr>
                                    </p:animEffect>
                                  </p:childTnLst>
                                </p:cTn>
                              </p:par>
                              <p:par>
                                <p:cTn id="44" presetID="22" presetClass="entr" presetSubtype="1" repeatCount="1000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up)">
                                      <p:cBhvr>
                                        <p:cTn id="46" dur="3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bwMode="auto">
          <a:xfrm>
            <a:off x="2333205" y="4316021"/>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2" name="Oval 31"/>
          <p:cNvSpPr/>
          <p:nvPr/>
        </p:nvSpPr>
        <p:spPr bwMode="auto">
          <a:xfrm>
            <a:off x="3115804" y="4316021"/>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3" name="Oval 32"/>
          <p:cNvSpPr/>
          <p:nvPr/>
        </p:nvSpPr>
        <p:spPr bwMode="auto">
          <a:xfrm>
            <a:off x="3899240" y="4316021"/>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Oval 34"/>
          <p:cNvSpPr/>
          <p:nvPr/>
        </p:nvSpPr>
        <p:spPr bwMode="auto">
          <a:xfrm>
            <a:off x="4682676" y="4316021"/>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6" name="Oval 35"/>
          <p:cNvSpPr/>
          <p:nvPr/>
        </p:nvSpPr>
        <p:spPr bwMode="auto">
          <a:xfrm>
            <a:off x="5466112" y="4316021"/>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Oval 38"/>
          <p:cNvSpPr/>
          <p:nvPr/>
        </p:nvSpPr>
        <p:spPr bwMode="auto">
          <a:xfrm>
            <a:off x="6249550" y="4316021"/>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0" name="Oval 39"/>
          <p:cNvSpPr/>
          <p:nvPr/>
        </p:nvSpPr>
        <p:spPr bwMode="auto">
          <a:xfrm>
            <a:off x="2333205" y="5051885"/>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1" name="Oval 40"/>
          <p:cNvSpPr/>
          <p:nvPr/>
        </p:nvSpPr>
        <p:spPr bwMode="auto">
          <a:xfrm>
            <a:off x="3115804" y="5051885"/>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5" name="Oval 44"/>
          <p:cNvSpPr/>
          <p:nvPr/>
        </p:nvSpPr>
        <p:spPr bwMode="auto">
          <a:xfrm>
            <a:off x="3899240" y="5051885"/>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8" name="Oval 47"/>
          <p:cNvSpPr/>
          <p:nvPr/>
        </p:nvSpPr>
        <p:spPr bwMode="auto">
          <a:xfrm>
            <a:off x="4682676" y="5051885"/>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1" name="Oval 50"/>
          <p:cNvSpPr/>
          <p:nvPr/>
        </p:nvSpPr>
        <p:spPr bwMode="auto">
          <a:xfrm>
            <a:off x="5466112" y="5051885"/>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2" name="Oval 51"/>
          <p:cNvSpPr/>
          <p:nvPr/>
        </p:nvSpPr>
        <p:spPr bwMode="auto">
          <a:xfrm>
            <a:off x="6249550" y="5051885"/>
            <a:ext cx="512466" cy="512466"/>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38" name="Straight Connector 37"/>
          <p:cNvCxnSpPr/>
          <p:nvPr/>
        </p:nvCxnSpPr>
        <p:spPr>
          <a:xfrm rot="10800000">
            <a:off x="4588226" y="3065849"/>
            <a:ext cx="1876924" cy="1471863"/>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flipV="1">
            <a:off x="2593656" y="3065848"/>
            <a:ext cx="1994568" cy="1482558"/>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p:txBody>
          <a:bodyPr/>
          <a:lstStyle/>
          <a:p>
            <a:r>
              <a:rPr lang="en-US" dirty="0" smtClean="0"/>
              <a:t>Peer To Peer Data Flow</a:t>
            </a:r>
            <a:endParaRPr lang="en-US" dirty="0"/>
          </a:p>
        </p:txBody>
      </p:sp>
      <p:sp>
        <p:nvSpPr>
          <p:cNvPr id="59" name="Content Placeholder 58"/>
          <p:cNvSpPr>
            <a:spLocks noGrp="1"/>
          </p:cNvSpPr>
          <p:nvPr>
            <p:ph sz="half" idx="1"/>
          </p:nvPr>
        </p:nvSpPr>
        <p:spPr>
          <a:xfrm>
            <a:off x="382323" y="1414199"/>
            <a:ext cx="4126177" cy="1611210"/>
          </a:xfrm>
        </p:spPr>
        <p:txBody>
          <a:bodyPr/>
          <a:lstStyle/>
          <a:p>
            <a:pPr marL="347663" indent="-347663"/>
            <a:r>
              <a:rPr lang="en-US" sz="2000" dirty="0" smtClean="0"/>
              <a:t>Highly available</a:t>
            </a:r>
          </a:p>
          <a:p>
            <a:pPr marL="347663" indent="-347663"/>
            <a:r>
              <a:rPr lang="en-US" sz="2000" dirty="0" smtClean="0"/>
              <a:t>Distributed distribution</a:t>
            </a:r>
          </a:p>
          <a:p>
            <a:pPr marL="347663" indent="-347663"/>
            <a:r>
              <a:rPr lang="en-US" sz="2000" dirty="0" smtClean="0"/>
              <a:t>Disconnected networks</a:t>
            </a:r>
          </a:p>
          <a:p>
            <a:endParaRPr lang="en-US" sz="2000" dirty="0"/>
          </a:p>
        </p:txBody>
      </p:sp>
      <p:sp>
        <p:nvSpPr>
          <p:cNvPr id="60" name="Content Placeholder 59"/>
          <p:cNvSpPr>
            <a:spLocks noGrp="1"/>
          </p:cNvSpPr>
          <p:nvPr>
            <p:ph sz="half" idx="2"/>
          </p:nvPr>
        </p:nvSpPr>
        <p:spPr>
          <a:xfrm>
            <a:off x="4635500" y="1408113"/>
            <a:ext cx="4127500" cy="1611210"/>
          </a:xfrm>
        </p:spPr>
        <p:txBody>
          <a:bodyPr/>
          <a:lstStyle/>
          <a:p>
            <a:pPr marL="347663" indent="-347663"/>
            <a:r>
              <a:rPr lang="en-US" sz="2000" dirty="0" smtClean="0"/>
              <a:t>Authentication</a:t>
            </a:r>
          </a:p>
          <a:p>
            <a:pPr marL="347663" indent="-347663"/>
            <a:r>
              <a:rPr lang="en-US" sz="2000" dirty="0" smtClean="0"/>
              <a:t>Distributed Security</a:t>
            </a:r>
          </a:p>
          <a:p>
            <a:pPr marL="347663" indent="-347663"/>
            <a:r>
              <a:rPr lang="en-US" sz="2000" dirty="0" smtClean="0"/>
              <a:t>Managed Applications</a:t>
            </a:r>
          </a:p>
          <a:p>
            <a:endParaRPr lang="en-US" sz="2000" dirty="0"/>
          </a:p>
        </p:txBody>
      </p:sp>
      <p:cxnSp>
        <p:nvCxnSpPr>
          <p:cNvPr id="28" name="Straight Connector 27"/>
          <p:cNvCxnSpPr/>
          <p:nvPr/>
        </p:nvCxnSpPr>
        <p:spPr>
          <a:xfrm rot="5400000">
            <a:off x="2187925" y="4932748"/>
            <a:ext cx="838200" cy="3175"/>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p:nvPr/>
        </p:nvCxnSpPr>
        <p:spPr>
          <a:xfrm rot="16200000" flipH="1">
            <a:off x="6043512" y="4930709"/>
            <a:ext cx="833172" cy="9104"/>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rot="10800000">
            <a:off x="5683599" y="5326448"/>
            <a:ext cx="809625" cy="3175"/>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rot="10800000">
            <a:off x="2583212" y="5329623"/>
            <a:ext cx="812800" cy="9525"/>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3" name="Straight Connector 42"/>
          <p:cNvCxnSpPr/>
          <p:nvPr/>
        </p:nvCxnSpPr>
        <p:spPr>
          <a:xfrm rot="5400000">
            <a:off x="5285137" y="4931160"/>
            <a:ext cx="838200" cy="3175"/>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rot="5400000">
            <a:off x="2950718" y="4931954"/>
            <a:ext cx="838200" cy="1588"/>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p:nvCxnSpPr>
        <p:spPr>
          <a:xfrm rot="10800000">
            <a:off x="3343624" y="4513648"/>
            <a:ext cx="817563" cy="1588"/>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p:nvCxnSpPr>
        <p:spPr>
          <a:xfrm rot="10800000">
            <a:off x="4949914" y="4537199"/>
            <a:ext cx="782149" cy="6594"/>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rot="5400000">
            <a:off x="4550918" y="4936978"/>
            <a:ext cx="838200" cy="1588"/>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rot="5400000">
            <a:off x="3717742" y="4931954"/>
            <a:ext cx="838200" cy="1588"/>
          </a:xfrm>
          <a:prstGeom prst="line">
            <a:avLst/>
          </a:prstGeom>
          <a:ln w="57150">
            <a:solidFill>
              <a:srgbClr val="FFFF00"/>
            </a:solidFill>
          </a:ln>
        </p:spPr>
        <p:style>
          <a:lnRef idx="1">
            <a:schemeClr val="accent2"/>
          </a:lnRef>
          <a:fillRef idx="0">
            <a:schemeClr val="accent2"/>
          </a:fillRef>
          <a:effectRef idx="0">
            <a:schemeClr val="accent2"/>
          </a:effectRef>
          <a:fontRef idx="minor">
            <a:schemeClr val="tx1"/>
          </a:fontRef>
        </p:style>
      </p:cxnSp>
      <p:sp>
        <p:nvSpPr>
          <p:cNvPr id="30" name="Oval 29"/>
          <p:cNvSpPr/>
          <p:nvPr/>
        </p:nvSpPr>
        <p:spPr bwMode="auto">
          <a:xfrm>
            <a:off x="4229832" y="2754698"/>
            <a:ext cx="663192" cy="663192"/>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1000"/>
                                        <p:tgtEl>
                                          <p:spTgt spid="23"/>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1000"/>
                                        <p:tgtEl>
                                          <p:spTgt spid="38"/>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up)">
                                      <p:cBhvr>
                                        <p:cTn id="14" dur="1000"/>
                                        <p:tgtEl>
                                          <p:spTgt spid="28"/>
                                        </p:tgtEl>
                                      </p:cBhvr>
                                    </p:animEffect>
                                  </p:childTnLst>
                                </p:cTn>
                              </p:par>
                              <p:par>
                                <p:cTn id="15" presetID="22" presetClass="entr" presetSubtype="1"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right)">
                                      <p:cBhvr>
                                        <p:cTn id="21" dur="1000"/>
                                        <p:tgtEl>
                                          <p:spTgt spid="37"/>
                                        </p:tgtEl>
                                      </p:cBhvr>
                                    </p:animEffect>
                                  </p:childTnLst>
                                </p:cTn>
                              </p:par>
                              <p:par>
                                <p:cTn id="22" presetID="22" presetClass="entr" presetSubtype="8"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1000"/>
                                        <p:tgtEl>
                                          <p:spTgt spid="42"/>
                                        </p:tgtEl>
                                      </p:cBhvr>
                                    </p:animEffect>
                                  </p:childTnLst>
                                </p:cTn>
                              </p:par>
                            </p:childTnLst>
                          </p:cTn>
                        </p:par>
                        <p:par>
                          <p:cTn id="25" fill="hold">
                            <p:stCondLst>
                              <p:cond delay="3000"/>
                            </p:stCondLst>
                            <p:childTnLst>
                              <p:par>
                                <p:cTn id="26" presetID="22" presetClass="entr" presetSubtype="4"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1000"/>
                                        <p:tgtEl>
                                          <p:spTgt spid="43"/>
                                        </p:tgtEl>
                                      </p:cBhvr>
                                    </p:animEffect>
                                  </p:childTnLst>
                                </p:cTn>
                              </p:par>
                              <p:par>
                                <p:cTn id="29" presetID="22" presetClass="entr" presetSubtype="4"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1000"/>
                                        <p:tgtEl>
                                          <p:spTgt spid="44"/>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1000"/>
                                        <p:tgtEl>
                                          <p:spTgt spid="46"/>
                                        </p:tgtEl>
                                      </p:cBhvr>
                                    </p:animEffect>
                                  </p:childTnLst>
                                </p:cTn>
                              </p:par>
                              <p:par>
                                <p:cTn id="36" presetID="22" presetClass="entr" presetSubtype="2"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right)">
                                      <p:cBhvr>
                                        <p:cTn id="38" dur="1000"/>
                                        <p:tgtEl>
                                          <p:spTgt spid="47"/>
                                        </p:tgtEl>
                                      </p:cBhvr>
                                    </p:animEffect>
                                  </p:childTnLst>
                                </p:cTn>
                              </p:par>
                            </p:childTnLst>
                          </p:cTn>
                        </p:par>
                        <p:par>
                          <p:cTn id="39" fill="hold">
                            <p:stCondLst>
                              <p:cond delay="5000"/>
                            </p:stCondLst>
                            <p:childTnLst>
                              <p:par>
                                <p:cTn id="40" presetID="22" presetClass="entr" presetSubtype="1"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up)">
                                      <p:cBhvr>
                                        <p:cTn id="42" dur="1000"/>
                                        <p:tgtEl>
                                          <p:spTgt spid="49"/>
                                        </p:tgtEl>
                                      </p:cBhvr>
                                    </p:animEffect>
                                  </p:childTnLst>
                                </p:cTn>
                              </p:par>
                              <p:par>
                                <p:cTn id="43" presetID="22" presetClass="entr" presetSubtype="1"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ean\AppData\Local\Microsoft\Windows\Temporary Internet Files\Content.IE5\H04Q8Y03\MCBD04956_0000[1].wmf"/>
          <p:cNvPicPr>
            <a:picLocks noChangeAspect="1" noChangeArrowheads="1"/>
          </p:cNvPicPr>
          <p:nvPr/>
        </p:nvPicPr>
        <p:blipFill>
          <a:blip r:embed="rId3"/>
          <a:srcRect/>
          <a:stretch>
            <a:fillRect/>
          </a:stretch>
        </p:blipFill>
        <p:spPr bwMode="auto">
          <a:xfrm>
            <a:off x="2393675" y="1506330"/>
            <a:ext cx="4575018" cy="3108356"/>
          </a:xfrm>
          <a:prstGeom prst="rect">
            <a:avLst/>
          </a:prstGeom>
          <a:noFill/>
        </p:spPr>
      </p:pic>
      <p:sp>
        <p:nvSpPr>
          <p:cNvPr id="2" name="Title 1"/>
          <p:cNvSpPr>
            <a:spLocks noGrp="1"/>
          </p:cNvSpPr>
          <p:nvPr>
            <p:ph type="title"/>
          </p:nvPr>
        </p:nvSpPr>
        <p:spPr>
          <a:xfrm>
            <a:off x="362662" y="4946007"/>
            <a:ext cx="8380412" cy="664797"/>
          </a:xfrm>
        </p:spPr>
        <p:txBody>
          <a:bodyPr/>
          <a:lstStyle/>
          <a:p>
            <a:pPr algn="ctr"/>
            <a:r>
              <a:rPr smtClean="0"/>
              <a:t>Customer Demand</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Customer Demand</a:t>
            </a:r>
            <a:endParaRPr lang="en-US" dirty="0"/>
          </a:p>
        </p:txBody>
      </p:sp>
      <p:sp>
        <p:nvSpPr>
          <p:cNvPr id="4" name="Content Placeholder 3"/>
          <p:cNvSpPr>
            <a:spLocks noGrp="1"/>
          </p:cNvSpPr>
          <p:nvPr>
            <p:ph idx="1"/>
          </p:nvPr>
        </p:nvSpPr>
        <p:spPr/>
        <p:txBody>
          <a:bodyPr/>
          <a:lstStyle/>
          <a:p>
            <a:pPr marL="463550" indent="-463550"/>
            <a:r>
              <a:rPr lang="en-US" sz="3200" dirty="0" smtClean="0"/>
              <a:t>Carrot and Stick</a:t>
            </a:r>
          </a:p>
          <a:p>
            <a:pPr marL="463550" indent="-463550"/>
            <a:r>
              <a:rPr lang="en-US" sz="3200" dirty="0" smtClean="0"/>
              <a:t>Hard to predict</a:t>
            </a:r>
          </a:p>
          <a:p>
            <a:pPr marL="463550" indent="-463550"/>
            <a:r>
              <a:rPr lang="en-US" sz="3200" dirty="0" smtClean="0"/>
              <a:t>Customer demand for </a:t>
            </a:r>
            <a:r>
              <a:rPr lang="en-US" sz="3200" dirty="0" err="1" smtClean="0"/>
              <a:t>DirectAccess</a:t>
            </a:r>
            <a:r>
              <a:rPr lang="en-US" sz="3200" dirty="0" smtClean="0"/>
              <a:t> </a:t>
            </a:r>
            <a:br>
              <a:rPr lang="en-US" sz="3200" dirty="0" smtClean="0"/>
            </a:br>
            <a:r>
              <a:rPr lang="en-US" sz="3200" dirty="0" smtClean="0"/>
              <a:t>has exceeded expectations</a:t>
            </a:r>
          </a:p>
          <a:p>
            <a:pPr marL="463550" indent="-463550"/>
            <a:endParaRPr lang="en-US" sz="3200" dirty="0" smtClean="0"/>
          </a:p>
        </p:txBody>
      </p:sp>
      <p:pic>
        <p:nvPicPr>
          <p:cNvPr id="20482" name="Picture 2" descr="Trnsltlife Carrot Clipart">
            <a:hlinkClick r:id="rId3"/>
          </p:cNvPr>
          <p:cNvPicPr>
            <a:picLocks noChangeAspect="1" noChangeArrowheads="1"/>
          </p:cNvPicPr>
          <p:nvPr/>
        </p:nvPicPr>
        <p:blipFill>
          <a:blip r:embed="rId4"/>
          <a:srcRect/>
          <a:stretch>
            <a:fillRect/>
          </a:stretch>
        </p:blipFill>
        <p:spPr bwMode="auto">
          <a:xfrm>
            <a:off x="15400338" y="-26041350"/>
            <a:ext cx="2600325" cy="2828925"/>
          </a:xfrm>
          <a:prstGeom prst="rect">
            <a:avLst/>
          </a:prstGeom>
          <a:noFill/>
        </p:spPr>
      </p:pic>
      <p:pic>
        <p:nvPicPr>
          <p:cNvPr id="20484" name="Picture 4" descr="Trnsltlife Carrot Clipart">
            <a:hlinkClick r:id="rId3"/>
          </p:cNvPr>
          <p:cNvPicPr>
            <a:picLocks noChangeAspect="1" noChangeArrowheads="1"/>
          </p:cNvPicPr>
          <p:nvPr/>
        </p:nvPicPr>
        <p:blipFill>
          <a:blip r:embed="rId4"/>
          <a:srcRect/>
          <a:stretch>
            <a:fillRect/>
          </a:stretch>
        </p:blipFill>
        <p:spPr bwMode="auto">
          <a:xfrm>
            <a:off x="15400338" y="-26041350"/>
            <a:ext cx="2600325" cy="2828925"/>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43198"/>
          </a:xfrm>
        </p:spPr>
        <p:txBody>
          <a:bodyPr/>
          <a:lstStyle/>
          <a:p>
            <a:r>
              <a:rPr lang="en-US" sz="3200" dirty="0" smtClean="0"/>
              <a:t>How Will </a:t>
            </a:r>
            <a:r>
              <a:rPr lang="en-US" sz="3200" dirty="0" err="1" smtClean="0"/>
              <a:t>DirectAccess</a:t>
            </a:r>
            <a:r>
              <a:rPr lang="en-US" sz="3200" dirty="0" smtClean="0"/>
              <a:t> Impact Our Customers?</a:t>
            </a:r>
            <a:endParaRPr lang="en-US" sz="3200" dirty="0"/>
          </a:p>
        </p:txBody>
      </p:sp>
      <p:pic>
        <p:nvPicPr>
          <p:cNvPr id="19457" name="Picture 1" descr="C:\Users\ssiler\Documents\DVD Art\Artwork_Imagery\Brand Photos\Scenarios\FY08 Dynamics Additional Photography - Exp Dec 2016\Business Decision Makers\man glasses sitting business decision maker.png"/>
          <p:cNvPicPr>
            <a:picLocks noChangeAspect="1" noChangeArrowheads="1"/>
          </p:cNvPicPr>
          <p:nvPr/>
        </p:nvPicPr>
        <p:blipFill>
          <a:blip r:embed="rId3"/>
          <a:srcRect/>
          <a:stretch>
            <a:fillRect/>
          </a:stretch>
        </p:blipFill>
        <p:spPr bwMode="auto">
          <a:xfrm>
            <a:off x="3716609" y="2646218"/>
            <a:ext cx="5046391" cy="3566116"/>
          </a:xfrm>
          <a:prstGeom prst="rect">
            <a:avLst/>
          </a:prstGeom>
          <a:noFill/>
        </p:spPr>
      </p:pic>
      <p:sp>
        <p:nvSpPr>
          <p:cNvPr id="12" name="TextBox 11"/>
          <p:cNvSpPr txBox="1"/>
          <p:nvPr/>
        </p:nvSpPr>
        <p:spPr>
          <a:xfrm>
            <a:off x="381000" y="1417638"/>
            <a:ext cx="6439263" cy="4487382"/>
          </a:xfrm>
          <a:prstGeom prst="rect">
            <a:avLst/>
          </a:prstGeom>
          <a:noFill/>
        </p:spPr>
        <p:txBody>
          <a:bodyPr wrap="none" rtlCol="0">
            <a:spAutoFit/>
          </a:bodyPr>
          <a:lstStyle/>
          <a:p>
            <a:pPr marL="382573"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Internal traffic running over </a:t>
            </a:r>
            <a:b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ISATAP/v6 will increase</a:t>
            </a:r>
          </a:p>
          <a:p>
            <a:pPr marL="382573"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External traffic into corpnet running</a:t>
            </a:r>
            <a:b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over </a:t>
            </a:r>
            <a:r>
              <a:rPr lang="en-US" sz="2800" kern="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Teredo</a:t>
            </a: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 6to4 and IP-HTTPS </a:t>
            </a:r>
            <a:b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will increase significantly</a:t>
            </a:r>
          </a:p>
          <a:p>
            <a:pPr marL="382573" indent="-382573" defTabSz="912777" fontAlgn="base">
              <a:lnSpc>
                <a:spcPct val="90000"/>
              </a:lnSpc>
              <a:spcBef>
                <a:spcPts val="1167"/>
              </a:spcBef>
              <a:spcAft>
                <a:spcPct val="0"/>
              </a:spcAft>
              <a:buClr>
                <a:schemeClr val="tx2"/>
              </a:buClr>
              <a:buSzPct val="95000"/>
              <a:buBlip>
                <a:blip r:embed="rId4"/>
              </a:buBlip>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Customers will begin requiring </a:t>
            </a:r>
            <a:b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management applications </a:t>
            </a:r>
            <a:b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b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that support IPv6</a:t>
            </a:r>
          </a:p>
          <a:p>
            <a:pPr>
              <a:buFont typeface="Arial" pitchFamily="34" charset="0"/>
              <a:buChar char="•"/>
            </a:pPr>
            <a:endParaRPr lang="en-US" sz="3200" dirty="0" smtClean="0"/>
          </a:p>
          <a:p>
            <a:endParaRPr lang="en-US" sz="3200"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Why Is IPv6 Important To Microsoft?</a:t>
            </a:r>
            <a:endParaRPr lang="en-US" sz="4000" dirty="0"/>
          </a:p>
        </p:txBody>
      </p:sp>
      <p:graphicFrame>
        <p:nvGraphicFramePr>
          <p:cNvPr id="4" name="Content Placeholder 3"/>
          <p:cNvGraphicFramePr>
            <a:graphicFrameLocks noGrp="1"/>
          </p:cNvGraphicFramePr>
          <p:nvPr>
            <p:ph idx="4294967295"/>
          </p:nvPr>
        </p:nvGraphicFramePr>
        <p:xfrm>
          <a:off x="-182563" y="831850"/>
          <a:ext cx="9326563" cy="5494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BE9D219-E68B-4B2D-B1D5-2D60EC35448A}"/>
                                            </p:graphicEl>
                                          </p:spTgt>
                                        </p:tgtEl>
                                        <p:attrNameLst>
                                          <p:attrName>style.visibility</p:attrName>
                                        </p:attrNameLst>
                                      </p:cBhvr>
                                      <p:to>
                                        <p:strVal val="visible"/>
                                      </p:to>
                                    </p:set>
                                    <p:anim calcmode="lin" valueType="num">
                                      <p:cBhvr additive="base">
                                        <p:cTn id="7" dur="500" fill="hold"/>
                                        <p:tgtEl>
                                          <p:spTgt spid="4">
                                            <p:graphicEl>
                                              <a:dgm id="{6BE9D219-E68B-4B2D-B1D5-2D60EC35448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BE9D219-E68B-4B2D-B1D5-2D60EC35448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3C5FBA51-F17D-434F-88DD-5C28FA4DA375}"/>
                                            </p:graphicEl>
                                          </p:spTgt>
                                        </p:tgtEl>
                                        <p:attrNameLst>
                                          <p:attrName>style.visibility</p:attrName>
                                        </p:attrNameLst>
                                      </p:cBhvr>
                                      <p:to>
                                        <p:strVal val="visible"/>
                                      </p:to>
                                    </p:set>
                                    <p:anim calcmode="lin" valueType="num">
                                      <p:cBhvr additive="base">
                                        <p:cTn id="13" dur="500" fill="hold"/>
                                        <p:tgtEl>
                                          <p:spTgt spid="4">
                                            <p:graphicEl>
                                              <a:dgm id="{3C5FBA51-F17D-434F-88DD-5C28FA4DA37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3C5FBA51-F17D-434F-88DD-5C28FA4DA375}"/>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9C1CAC59-E736-4280-AB24-7E270E012A45}"/>
                                            </p:graphicEl>
                                          </p:spTgt>
                                        </p:tgtEl>
                                        <p:attrNameLst>
                                          <p:attrName>style.visibility</p:attrName>
                                        </p:attrNameLst>
                                      </p:cBhvr>
                                      <p:to>
                                        <p:strVal val="visible"/>
                                      </p:to>
                                    </p:set>
                                    <p:anim calcmode="lin" valueType="num">
                                      <p:cBhvr additive="base">
                                        <p:cTn id="19" dur="500" fill="hold"/>
                                        <p:tgtEl>
                                          <p:spTgt spid="4">
                                            <p:graphicEl>
                                              <a:dgm id="{9C1CAC59-E736-4280-AB24-7E270E012A4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9C1CAC59-E736-4280-AB24-7E270E012A4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Opportunities</a:t>
            </a:r>
            <a:endParaRPr lang="en-US" dirty="0"/>
          </a:p>
        </p:txBody>
      </p:sp>
      <p:sp>
        <p:nvSpPr>
          <p:cNvPr id="3" name="Content Placeholder 2"/>
          <p:cNvSpPr>
            <a:spLocks noGrp="1"/>
          </p:cNvSpPr>
          <p:nvPr>
            <p:ph idx="1"/>
          </p:nvPr>
        </p:nvSpPr>
        <p:spPr>
          <a:xfrm>
            <a:off x="382588" y="1414464"/>
            <a:ext cx="8380412" cy="5036763"/>
          </a:xfrm>
        </p:spPr>
        <p:txBody>
          <a:bodyPr/>
          <a:lstStyle/>
          <a:p>
            <a:pPr marL="457200" indent="-457200"/>
            <a:r>
              <a:rPr lang="en-US" dirty="0" smtClean="0"/>
              <a:t>Monitoring</a:t>
            </a:r>
          </a:p>
          <a:p>
            <a:pPr marL="457200" indent="-457200"/>
            <a:r>
              <a:rPr lang="en-US" dirty="0" smtClean="0"/>
              <a:t>Firewalls</a:t>
            </a:r>
          </a:p>
          <a:p>
            <a:pPr marL="457200" indent="-457200"/>
            <a:r>
              <a:rPr lang="en-US" dirty="0" smtClean="0"/>
              <a:t>IDS/IPS</a:t>
            </a:r>
          </a:p>
          <a:p>
            <a:pPr marL="457200" indent="-457200"/>
            <a:r>
              <a:rPr lang="en-US" dirty="0" smtClean="0"/>
              <a:t>Load Balancing</a:t>
            </a:r>
          </a:p>
          <a:p>
            <a:pPr marL="457200" indent="-457200"/>
            <a:endParaRPr lang="en-US" dirty="0" smtClean="0"/>
          </a:p>
          <a:p>
            <a:pPr marL="457200" indent="-457200"/>
            <a:r>
              <a:rPr lang="en-US" dirty="0" smtClean="0"/>
              <a:t>Customers need IPv6 devices that have features in parity with existing IPv4 devices</a:t>
            </a:r>
          </a:p>
          <a:p>
            <a:endParaRPr lang="en-US" dirty="0"/>
          </a:p>
        </p:txBody>
      </p:sp>
      <p:pic>
        <p:nvPicPr>
          <p:cNvPr id="4" name="Picture 4" descr="C:\Program Files\Microsoft Resource DVD Artwork\DVD_ART\Artwork_Imagery\Shapes and Graphics\MSN Illustration Icon\MSN icon money.png"/>
          <p:cNvPicPr>
            <a:picLocks noChangeAspect="1" noChangeArrowheads="1"/>
          </p:cNvPicPr>
          <p:nvPr/>
        </p:nvPicPr>
        <p:blipFill>
          <a:blip r:embed="rId3"/>
          <a:srcRect/>
          <a:stretch>
            <a:fillRect/>
          </a:stretch>
        </p:blipFill>
        <p:spPr bwMode="auto">
          <a:xfrm>
            <a:off x="4773396" y="1008080"/>
            <a:ext cx="3242825" cy="5301367"/>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Content Placeholder 2"/>
          <p:cNvSpPr>
            <a:spLocks noGrp="1"/>
          </p:cNvSpPr>
          <p:nvPr>
            <p:ph idx="1"/>
          </p:nvPr>
        </p:nvSpPr>
        <p:spPr>
          <a:xfrm>
            <a:off x="382588" y="1414464"/>
            <a:ext cx="8380412" cy="2900794"/>
          </a:xfrm>
        </p:spPr>
        <p:txBody>
          <a:bodyPr/>
          <a:lstStyle/>
          <a:p>
            <a:pPr marL="457200" indent="-457200"/>
            <a:r>
              <a:rPr lang="en-US" dirty="0" smtClean="0"/>
              <a:t>Dwindling supply of IPv4 addresses</a:t>
            </a:r>
          </a:p>
          <a:p>
            <a:pPr marL="457200" indent="-457200"/>
            <a:r>
              <a:rPr lang="en-US" dirty="0" smtClean="0"/>
              <a:t>Mandates to move to IPv6</a:t>
            </a:r>
          </a:p>
          <a:p>
            <a:pPr marL="457200" indent="-457200"/>
            <a:r>
              <a:rPr lang="en-US" dirty="0" smtClean="0"/>
              <a:t>Terrific application that requires IPv6</a:t>
            </a:r>
          </a:p>
          <a:p>
            <a:pPr marL="457200" indent="-457200"/>
            <a:endParaRPr lang="en-US" dirty="0" smtClean="0"/>
          </a:p>
          <a:p>
            <a:pPr marL="457200" indent="-457200"/>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a:xfrm>
            <a:off x="382588" y="1414464"/>
            <a:ext cx="8380412" cy="2135969"/>
          </a:xfrm>
        </p:spPr>
        <p:txBody>
          <a:bodyPr/>
          <a:lstStyle/>
          <a:p>
            <a:pPr marL="457200" indent="-457200"/>
            <a:r>
              <a:rPr lang="en-US" dirty="0" smtClean="0"/>
              <a:t>We need your help</a:t>
            </a:r>
          </a:p>
          <a:p>
            <a:pPr marL="457200" indent="-457200"/>
            <a:r>
              <a:rPr lang="en-US" dirty="0" smtClean="0"/>
              <a:t>We want customers to be unblocked on IPv6 deployments</a:t>
            </a:r>
          </a:p>
          <a:p>
            <a:pPr marL="457200" indent="-457200"/>
            <a:r>
              <a:rPr lang="en-US" dirty="0" smtClean="0"/>
              <a:t>Support IPv6 in your devices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
        <p:nvSpPr>
          <p:cNvPr id="3" name="Title 2"/>
          <p:cNvSpPr>
            <a:spLocks noGrp="1"/>
          </p:cNvSpPr>
          <p:nvPr>
            <p:ph type="title"/>
          </p:nvPr>
        </p:nvSpPr>
        <p:spPr>
          <a:xfrm>
            <a:off x="382588" y="228600"/>
            <a:ext cx="8380412" cy="609398"/>
          </a:xfrm>
        </p:spPr>
        <p:txBody>
          <a:bodyPr/>
          <a:lstStyle/>
          <a:p>
            <a:r>
              <a:rPr lang="en-US" sz="4400" dirty="0" smtClean="0"/>
              <a:t>I’m a PC, and I'm Your Presenter</a:t>
            </a:r>
            <a:endParaRPr lang="en-US" sz="44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sz="half" idx="1"/>
          </p:nvPr>
        </p:nvSpPr>
        <p:spPr>
          <a:xfrm>
            <a:off x="382323" y="1414199"/>
            <a:ext cx="4126177" cy="2262671"/>
          </a:xfrm>
        </p:spPr>
        <p:txBody>
          <a:bodyPr/>
          <a:lstStyle/>
          <a:p>
            <a:r>
              <a:rPr lang="en-US" dirty="0" smtClean="0"/>
              <a:t>Web Resources</a:t>
            </a:r>
          </a:p>
          <a:p>
            <a:pPr marL="692150" lvl="1" indent="-401638"/>
            <a:r>
              <a:rPr lang="en-US" dirty="0" smtClean="0"/>
              <a:t>Microsoft IPv6 Website - </a:t>
            </a:r>
            <a:r>
              <a:rPr lang="en-US" dirty="0" smtClean="0">
                <a:hlinkClick r:id="rId3"/>
              </a:rPr>
              <a:t>www.microsoft.com/ipv6</a:t>
            </a:r>
            <a:r>
              <a:rPr lang="en-US" dirty="0" smtClean="0"/>
              <a:t/>
            </a:r>
            <a:br>
              <a:rPr lang="en-US" dirty="0" smtClean="0"/>
            </a:br>
            <a:endParaRPr lang="en-US" dirty="0" smtClean="0"/>
          </a:p>
          <a:p>
            <a:pPr marL="692150" lvl="1" indent="-401638"/>
            <a:r>
              <a:rPr lang="en-US" dirty="0" smtClean="0"/>
              <a:t>Microsoft IPv6 Blog </a:t>
            </a:r>
            <a:r>
              <a:rPr lang="en-US" dirty="0" smtClean="0">
                <a:hlinkClick r:id="rId4"/>
              </a:rPr>
              <a:t>blogs.technet.com/ipv6</a:t>
            </a:r>
            <a:r>
              <a:rPr lang="en-US" dirty="0" smtClean="0"/>
              <a:t/>
            </a:r>
            <a:br>
              <a:rPr lang="en-US" dirty="0" smtClean="0"/>
            </a:br>
            <a:endParaRPr lang="en-US" dirty="0" smtClean="0"/>
          </a:p>
        </p:txBody>
      </p:sp>
      <p:sp>
        <p:nvSpPr>
          <p:cNvPr id="11" name="Content Placeholder 10"/>
          <p:cNvSpPr>
            <a:spLocks noGrp="1"/>
          </p:cNvSpPr>
          <p:nvPr>
            <p:ph sz="half" idx="2"/>
          </p:nvPr>
        </p:nvSpPr>
        <p:spPr>
          <a:xfrm>
            <a:off x="4635500" y="1414199"/>
            <a:ext cx="4127500" cy="1998496"/>
          </a:xfrm>
        </p:spPr>
        <p:txBody>
          <a:bodyPr/>
          <a:lstStyle/>
          <a:p>
            <a:r>
              <a:rPr lang="en-US" sz="2800" dirty="0" smtClean="0"/>
              <a:t>Books</a:t>
            </a:r>
          </a:p>
          <a:p>
            <a:pPr marL="623888" lvl="1" indent="-333375"/>
            <a:r>
              <a:rPr lang="en-US" sz="2400" dirty="0" smtClean="0"/>
              <a:t>Understanding IPv6, Second Edition, </a:t>
            </a:r>
            <a:br>
              <a:rPr lang="en-US" sz="2400" dirty="0" smtClean="0"/>
            </a:br>
            <a:r>
              <a:rPr lang="en-US" sz="2400" dirty="0" smtClean="0"/>
              <a:t>by Joseph Davies</a:t>
            </a:r>
          </a:p>
          <a:p>
            <a:endParaRPr lang="en-US" dirty="0"/>
          </a:p>
        </p:txBody>
      </p:sp>
      <p:sp>
        <p:nvSpPr>
          <p:cNvPr id="2050" name="AutoShape 2" descr="http://www.microsoft.com/mspress/books/%09%09%09%09%09%09%09%09%09%09%09/MSPress/books/imgt/11607.gif%09%09%09%09%09%09%09%09%09%09">
            <a:hlinkClick r:id="rId5"/>
          </p:cNvPr>
          <p:cNvSpPr>
            <a:spLocks noChangeAspect="1" noChangeArrowheads="1"/>
          </p:cNvSpPr>
          <p:nvPr/>
        </p:nvSpPr>
        <p:spPr bwMode="auto">
          <a:xfrm>
            <a:off x="155575" y="-593725"/>
            <a:ext cx="1238250"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www.microsoft.com/mspress/books/%09%09%09%09%09%09%09%09%09%09%09/MSPress/books/imgt/11607.gif%09%09%09%09%09%09%09%09%09%09">
            <a:hlinkClick r:id="rId5"/>
          </p:cNvPr>
          <p:cNvSpPr>
            <a:spLocks noChangeAspect="1" noChangeArrowheads="1"/>
          </p:cNvSpPr>
          <p:nvPr/>
        </p:nvSpPr>
        <p:spPr bwMode="auto">
          <a:xfrm>
            <a:off x="155575" y="-593725"/>
            <a:ext cx="1238250" cy="12382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Understanding IPv6, Vol. 6 by Joseph Davies: Book Cover">
            <a:hlinkClick r:id="rId6"/>
          </p:cNvPr>
          <p:cNvPicPr>
            <a:picLocks noChangeAspect="1" noChangeArrowheads="1"/>
          </p:cNvPicPr>
          <p:nvPr/>
        </p:nvPicPr>
        <p:blipFill>
          <a:blip r:embed="rId7"/>
          <a:srcRect/>
          <a:stretch>
            <a:fillRect/>
          </a:stretch>
        </p:blipFill>
        <p:spPr bwMode="auto">
          <a:xfrm>
            <a:off x="5765972" y="3429000"/>
            <a:ext cx="1762125" cy="215265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667000"/>
            <a:ext cx="8229600" cy="1143000"/>
          </a:xfrm>
        </p:spPr>
        <p:txBody>
          <a:bodyPr>
            <a:normAutofit fontScale="90000"/>
          </a:bodyPr>
          <a:lstStyle/>
          <a:p>
            <a:pPr algn="ctr"/>
            <a:r>
              <a:rPr lang="en-US" dirty="0" smtClean="0"/>
              <a:t>Who has been to an IPv6 presentation before?</a:t>
            </a:r>
            <a:endParaRPr lang="en-US" dirty="0"/>
          </a:p>
        </p:txBody>
      </p:sp>
      <p:sp>
        <p:nvSpPr>
          <p:cNvPr id="3" name="Title 6"/>
          <p:cNvSpPr txBox="1">
            <a:spLocks/>
          </p:cNvSpPr>
          <p:nvPr/>
        </p:nvSpPr>
        <p:spPr bwMode="auto">
          <a:xfrm>
            <a:off x="535172" y="2723684"/>
            <a:ext cx="8229600" cy="1143000"/>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0000" lnSpcReduction="10000"/>
          </a:bodyPr>
          <a:lstStyle/>
          <a:p>
            <a:pPr marL="0" marR="0" lvl="0" indent="0" algn="ctr"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rPr>
              <a:t>How many of you were awake at the end of the presentation?</a:t>
            </a:r>
            <a:endParaRPr kumimoji="0" lang="en-US" sz="4800" b="0" i="0" u="none" strike="noStrike" kern="0" cap="none" spc="-125" normalizeH="0" baseline="0" noProof="0"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Trebuchet MS" pitchFamily="34" charset="0"/>
              <a:ea typeface="+mn-ea"/>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Agenda</a:t>
            </a:r>
            <a:endParaRPr lang="en-US" dirty="0"/>
          </a:p>
        </p:txBody>
      </p:sp>
      <p:sp>
        <p:nvSpPr>
          <p:cNvPr id="3" name="Content Placeholder 2"/>
          <p:cNvSpPr>
            <a:spLocks noGrp="1"/>
          </p:cNvSpPr>
          <p:nvPr>
            <p:ph idx="1"/>
          </p:nvPr>
        </p:nvSpPr>
        <p:spPr>
          <a:xfrm>
            <a:off x="382588" y="1414464"/>
            <a:ext cx="8380412" cy="1067985"/>
          </a:xfrm>
        </p:spPr>
        <p:txBody>
          <a:bodyPr/>
          <a:lstStyle/>
          <a:p>
            <a:r>
              <a:rPr lang="en-US" dirty="0" smtClean="0"/>
              <a:t>Convince you to support IPv6</a:t>
            </a:r>
          </a:p>
          <a:p>
            <a:r>
              <a:rPr lang="en-US" dirty="0" smtClean="0"/>
              <a:t>That’s it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sz="4000" smtClean="0"/>
              <a:t>Why aren't you supporting IPv6 now? </a:t>
            </a:r>
            <a:endParaRPr lang="en-US" sz="4000" dirty="0"/>
          </a:p>
        </p:txBody>
      </p:sp>
      <p:sp>
        <p:nvSpPr>
          <p:cNvPr id="3" name="Content Placeholder 2"/>
          <p:cNvSpPr>
            <a:spLocks noGrp="1"/>
          </p:cNvSpPr>
          <p:nvPr>
            <p:ph idx="1"/>
          </p:nvPr>
        </p:nvSpPr>
        <p:spPr>
          <a:xfrm>
            <a:off x="381000" y="1408113"/>
            <a:ext cx="8380412" cy="1678921"/>
          </a:xfrm>
        </p:spPr>
        <p:txBody>
          <a:bodyPr/>
          <a:lstStyle/>
          <a:p>
            <a:pPr marL="514350" indent="-514350">
              <a:buFont typeface="+mj-lt"/>
              <a:buAutoNum type="arabicPeriod"/>
            </a:pPr>
            <a:r>
              <a:rPr lang="en-US" dirty="0" smtClean="0"/>
              <a:t>No pressing need</a:t>
            </a:r>
          </a:p>
          <a:p>
            <a:pPr marL="514350" indent="-514350">
              <a:buFont typeface="+mj-lt"/>
              <a:buAutoNum type="arabicPeriod"/>
            </a:pPr>
            <a:r>
              <a:rPr lang="en-US" dirty="0" smtClean="0"/>
              <a:t>No business value</a:t>
            </a:r>
          </a:p>
          <a:p>
            <a:pPr marL="514350" indent="-514350">
              <a:buFont typeface="+mj-lt"/>
              <a:buAutoNum type="arabicPeriod"/>
            </a:pPr>
            <a:r>
              <a:rPr lang="en-US" dirty="0" smtClean="0"/>
              <a:t>No customer demand</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Case Study: Electric Light</a:t>
            </a:r>
            <a:endParaRPr lang="en-US" dirty="0"/>
          </a:p>
        </p:txBody>
      </p:sp>
      <p:graphicFrame>
        <p:nvGraphicFramePr>
          <p:cNvPr id="4" name="Content Placeholder 3"/>
          <p:cNvGraphicFramePr>
            <a:graphicFrameLocks noGrp="1"/>
          </p:cNvGraphicFramePr>
          <p:nvPr>
            <p:ph idx="1"/>
          </p:nvPr>
        </p:nvGraphicFramePr>
        <p:xfrm>
          <a:off x="382588" y="1262063"/>
          <a:ext cx="8380412" cy="237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Connector 5"/>
          <p:cNvCxnSpPr/>
          <p:nvPr/>
        </p:nvCxnSpPr>
        <p:spPr bwMode="auto">
          <a:xfrm>
            <a:off x="3771900" y="2457450"/>
            <a:ext cx="405765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41275" cap="flat" cmpd="sng" algn="ctr">
            <a:solidFill>
              <a:schemeClr val="tx1"/>
            </a:solidFill>
            <a:prstDash val="solid"/>
            <a:round/>
            <a:headEnd type="none" w="med" len="med"/>
            <a:tailEnd type="none" w="med" len="med"/>
          </a:ln>
          <a:effectLst/>
        </p:spPr>
      </p:cxnSp>
      <p:sp>
        <p:nvSpPr>
          <p:cNvPr id="8" name="Line Callout 1 7"/>
          <p:cNvSpPr/>
          <p:nvPr/>
        </p:nvSpPr>
        <p:spPr bwMode="auto">
          <a:xfrm>
            <a:off x="3105150" y="1009650"/>
            <a:ext cx="2400300" cy="1085850"/>
          </a:xfrm>
          <a:prstGeom prst="borderCallout1">
            <a:avLst>
              <a:gd name="adj1" fmla="val 132201"/>
              <a:gd name="adj2" fmla="val 109524"/>
              <a:gd name="adj3" fmla="val 103611"/>
              <a:gd name="adj4" fmla="val 97381"/>
            </a:avLst>
          </a:prstGeom>
          <a:solidFill>
            <a:schemeClr val="accent3">
              <a:lumMod val="75000"/>
            </a:schemeClr>
          </a:solidFill>
          <a:ln>
            <a:solidFill>
              <a:srgbClr val="C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9" name="TextBox 8"/>
          <p:cNvSpPr txBox="1"/>
          <p:nvPr/>
        </p:nvSpPr>
        <p:spPr>
          <a:xfrm>
            <a:off x="3048000" y="1009650"/>
            <a:ext cx="2457450" cy="1077218"/>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Trebuchet MS" pitchFamily="34" charset="0"/>
              </a:rPr>
              <a:t>1870-1900</a:t>
            </a:r>
            <a:br>
              <a:rPr lang="en-US" sz="1600" dirty="0" smtClean="0">
                <a:effectLst>
                  <a:outerShdw blurRad="38100" dist="38100" dir="2700000" algn="tl">
                    <a:srgbClr val="000000">
                      <a:alpha val="43137"/>
                    </a:srgbClr>
                  </a:outerShdw>
                </a:effectLst>
                <a:latin typeface="Trebuchet MS" pitchFamily="34" charset="0"/>
              </a:rPr>
            </a:br>
            <a:r>
              <a:rPr lang="en-US" sz="1600" dirty="0" smtClean="0">
                <a:effectLst>
                  <a:outerShdw blurRad="38100" dist="38100" dir="2700000" algn="tl">
                    <a:srgbClr val="000000">
                      <a:alpha val="43137"/>
                    </a:srgbClr>
                  </a:outerShdw>
                </a:effectLst>
                <a:latin typeface="Trebuchet MS" pitchFamily="34" charset="0"/>
              </a:rPr>
              <a:t>Houses in the US built with or retrofitted for gas lamps</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1" name="Content Placeholder 2"/>
          <p:cNvSpPr txBox="1">
            <a:spLocks/>
          </p:cNvSpPr>
          <p:nvPr/>
        </p:nvSpPr>
        <p:spPr bwMode="auto">
          <a:xfrm>
            <a:off x="325438" y="3548064"/>
            <a:ext cx="8380412" cy="34476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247622" indent="-317487" defTabSz="912777" fontAlgn="base">
              <a:lnSpc>
                <a:spcPct val="90000"/>
              </a:lnSpc>
              <a:spcBef>
                <a:spcPts val="1083"/>
              </a:spcBef>
              <a:spcAft>
                <a:spcPct val="0"/>
              </a:spcAft>
              <a:buClr>
                <a:schemeClr val="tx2"/>
              </a:buClr>
              <a:buSzPct val="80000"/>
              <a:buFontTx/>
              <a:buBlip>
                <a:blip r:embed="rId7"/>
              </a:buBlip>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Challenges:</a:t>
            </a:r>
          </a:p>
          <a:p>
            <a:pPr marL="442913" indent="-514350" defTabSz="912777" fontAlgn="base">
              <a:lnSpc>
                <a:spcPct val="90000"/>
              </a:lnSpc>
              <a:spcBef>
                <a:spcPts val="1083"/>
              </a:spcBef>
              <a:spcAft>
                <a:spcPct val="0"/>
              </a:spcAft>
              <a:buClr>
                <a:schemeClr val="tx2"/>
              </a:buClr>
              <a:buSzPct val="80000"/>
              <a:buFont typeface="+mj-lt"/>
              <a:buAutoNum type="arabicPeriod"/>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electric tools/devices – just his bulbs</a:t>
            </a:r>
          </a:p>
          <a:p>
            <a:pPr marL="442913" indent="-514350" defTabSz="912777" fontAlgn="base">
              <a:lnSpc>
                <a:spcPct val="90000"/>
              </a:lnSpc>
              <a:spcBef>
                <a:spcPts val="1083"/>
              </a:spcBef>
              <a:spcAft>
                <a:spcPct val="0"/>
              </a:spcAft>
              <a:buClr>
                <a:schemeClr val="tx2"/>
              </a:buClr>
              <a:buSzPct val="80000"/>
              <a:buFont typeface="+mj-lt"/>
              <a:buAutoNum type="arabicPeriod"/>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Bulbs cost more than $1 each, about $22 today</a:t>
            </a:r>
          </a:p>
          <a:p>
            <a:pPr marL="442913" indent="-514350" defTabSz="912777" fontAlgn="base">
              <a:lnSpc>
                <a:spcPct val="90000"/>
              </a:lnSpc>
              <a:spcBef>
                <a:spcPts val="1083"/>
              </a:spcBef>
              <a:spcAft>
                <a:spcPct val="0"/>
              </a:spcAft>
              <a:buClr>
                <a:schemeClr val="tx2"/>
              </a:buClr>
              <a:buSzPct val="80000"/>
              <a:buFont typeface="+mj-lt"/>
              <a:buAutoNum type="arabicPeriod"/>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Gas companies had </a:t>
            </a:r>
            <a:r>
              <a:rPr lang="en-US" sz="28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50 years of infrastructure</a:t>
            </a:r>
          </a:p>
          <a:p>
            <a:pPr marL="442913" indent="-514350" defTabSz="912777" fontAlgn="base">
              <a:lnSpc>
                <a:spcPct val="90000"/>
              </a:lnSpc>
              <a:spcBef>
                <a:spcPts val="1083"/>
              </a:spcBef>
              <a:spcAft>
                <a:spcPct val="0"/>
              </a:spcAft>
              <a:buClr>
                <a:schemeClr val="tx2"/>
              </a:buClr>
              <a:buSzPct val="80000"/>
              <a:buFont typeface="+mj-lt"/>
              <a:buAutoNum type="arabicPeriod"/>
              <a:defRPr/>
            </a:pPr>
            <a:r>
              <a:rPr lang="en-US" sz="28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Customers had just spent money to install gas pipes to their homes</a:t>
            </a:r>
            <a:endParaRPr lang="en-US" sz="28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a:p>
            <a:pPr marL="444485" indent="-514350" defTabSz="912777" fontAlgn="base">
              <a:lnSpc>
                <a:spcPct val="90000"/>
              </a:lnSpc>
              <a:spcBef>
                <a:spcPts val="1083"/>
              </a:spcBef>
              <a:spcAft>
                <a:spcPct val="0"/>
              </a:spcAft>
              <a:buClr>
                <a:schemeClr val="tx2"/>
              </a:buClr>
              <a:buSzPct val="80000"/>
              <a:buFont typeface="+mj-lt"/>
              <a:buAutoNum type="arabicPeriod"/>
              <a:defRPr/>
            </a:pPr>
            <a:endParaRPr lang="en-US" sz="30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13" name="Content Placeholder 2"/>
          <p:cNvSpPr txBox="1">
            <a:spLocks/>
          </p:cNvSpPr>
          <p:nvPr/>
        </p:nvSpPr>
        <p:spPr bwMode="auto">
          <a:xfrm>
            <a:off x="384048" y="1417320"/>
            <a:ext cx="8380412" cy="165327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44485" indent="-514350" defTabSz="912777" fontAlgn="base">
              <a:lnSpc>
                <a:spcPct val="90000"/>
              </a:lnSpc>
              <a:spcBef>
                <a:spcPts val="1083"/>
              </a:spcBef>
              <a:spcAft>
                <a:spcPct val="0"/>
              </a:spcAft>
              <a:buClr>
                <a:schemeClr val="tx2"/>
              </a:buClr>
              <a:buSzPct val="80000"/>
              <a:buFont typeface="+mj-lt"/>
              <a:buAutoNum type="arabicPeriod"/>
              <a:defRPr/>
            </a:pPr>
            <a:r>
              <a:rPr lang="en-US" sz="33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pressing need</a:t>
            </a:r>
          </a:p>
          <a:p>
            <a:pPr marL="444485" indent="-514350" defTabSz="912777" fontAlgn="base">
              <a:lnSpc>
                <a:spcPct val="90000"/>
              </a:lnSpc>
              <a:spcBef>
                <a:spcPts val="1083"/>
              </a:spcBef>
              <a:spcAft>
                <a:spcPct val="0"/>
              </a:spcAft>
              <a:buClr>
                <a:schemeClr val="tx2"/>
              </a:buClr>
              <a:buSzPct val="80000"/>
              <a:buFont typeface="+mj-lt"/>
              <a:buAutoNum type="arabicPeriod"/>
              <a:defRPr/>
            </a:pPr>
            <a:r>
              <a:rPr lang="en-US" sz="33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business value</a:t>
            </a:r>
          </a:p>
          <a:p>
            <a:pPr marL="444485" indent="-514350" defTabSz="912777" fontAlgn="base">
              <a:lnSpc>
                <a:spcPct val="90000"/>
              </a:lnSpc>
              <a:spcBef>
                <a:spcPts val="1083"/>
              </a:spcBef>
              <a:spcAft>
                <a:spcPct val="0"/>
              </a:spcAft>
              <a:buClr>
                <a:schemeClr val="tx2"/>
              </a:buClr>
              <a:buSzPct val="80000"/>
              <a:buFont typeface="+mj-lt"/>
              <a:buAutoNum type="arabicPeriod"/>
              <a:defRPr/>
            </a:pPr>
            <a:r>
              <a:rPr lang="en-US" sz="3300" kern="0" noProof="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No customer demand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8"/>
                                        </p:tgtEl>
                                      </p:cBhvr>
                                    </p:animEffect>
                                    <p:set>
                                      <p:cBhvr>
                                        <p:cTn id="13" dur="1" fill="hold">
                                          <p:stCondLst>
                                            <p:cond delay="9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2000"/>
                                        <p:tgtEl>
                                          <p:spTgt spid="11"/>
                                        </p:tgtEl>
                                      </p:cBhvr>
                                    </p:animEffect>
                                    <p:set>
                                      <p:cBhvr>
                                        <p:cTn id="24" dur="1" fill="hold">
                                          <p:stCondLst>
                                            <p:cond delay="1999"/>
                                          </p:stCondLst>
                                        </p:cTn>
                                        <p:tgtEl>
                                          <p:spTgt spid="11"/>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animBg="1"/>
      <p:bldP spid="9" grpId="0"/>
      <p:bldP spid="11" grpId="0"/>
      <p:bldP spid="11"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Case Study</a:t>
            </a:r>
            <a:br>
              <a:rPr smtClean="0"/>
            </a:br>
            <a:r>
              <a:rPr sz="3600" smtClean="0">
                <a:solidFill>
                  <a:schemeClr val="accent1"/>
                </a:solidFill>
              </a:rPr>
              <a:t>Electric Light </a:t>
            </a:r>
            <a:endParaRPr lang="en-US" dirty="0">
              <a:solidFill>
                <a:schemeClr val="accent1"/>
              </a:solidFill>
            </a:endParaRPr>
          </a:p>
        </p:txBody>
      </p:sp>
      <p:sp>
        <p:nvSpPr>
          <p:cNvPr id="3" name="Content Placeholder 2"/>
          <p:cNvSpPr>
            <a:spLocks noGrp="1"/>
          </p:cNvSpPr>
          <p:nvPr>
            <p:ph idx="1"/>
          </p:nvPr>
        </p:nvSpPr>
        <p:spPr>
          <a:xfrm>
            <a:off x="382588" y="1901825"/>
            <a:ext cx="8380412" cy="4579715"/>
          </a:xfrm>
        </p:spPr>
        <p:txBody>
          <a:bodyPr/>
          <a:lstStyle/>
          <a:p>
            <a:pPr>
              <a:buNone/>
            </a:pPr>
            <a:r>
              <a:rPr lang="en-US" dirty="0" smtClean="0"/>
              <a:t>Lessons Learned from Edison</a:t>
            </a:r>
          </a:p>
          <a:p>
            <a:r>
              <a:rPr lang="en-US" dirty="0" smtClean="0"/>
              <a:t>Providing content is the easiest way to increase demand</a:t>
            </a:r>
          </a:p>
          <a:p>
            <a:r>
              <a:rPr lang="en-US" dirty="0" smtClean="0"/>
              <a:t>Change takes time</a:t>
            </a:r>
          </a:p>
          <a:p>
            <a:r>
              <a:rPr lang="en-US" dirty="0" smtClean="0"/>
              <a:t>Existing companies don't like change</a:t>
            </a:r>
          </a:p>
          <a:p>
            <a:r>
              <a:rPr lang="en-US" dirty="0" smtClean="0"/>
              <a:t>The end won't look like the design</a:t>
            </a:r>
          </a:p>
          <a:p>
            <a:r>
              <a:rPr lang="en-US" dirty="0" smtClean="0"/>
              <a:t>Even your friends will fight with you</a:t>
            </a:r>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Pressing Need</a:t>
            </a:r>
            <a:endParaRPr lang="en-US" dirty="0"/>
          </a:p>
        </p:txBody>
      </p:sp>
      <p:pic>
        <p:nvPicPr>
          <p:cNvPr id="3077" name="Picture 5" descr="C:\Users\Sean\AppData\Local\Microsoft\Windows\Temporary Internet Files\Content.IE5\QHP56LIN\MCj03403300000[1].wmf"/>
          <p:cNvPicPr>
            <a:picLocks noChangeAspect="1" noChangeArrowheads="1"/>
          </p:cNvPicPr>
          <p:nvPr/>
        </p:nvPicPr>
        <p:blipFill>
          <a:blip r:embed="rId3"/>
          <a:stretch>
            <a:fillRect/>
          </a:stretch>
        </p:blipFill>
        <p:spPr bwMode="auto">
          <a:xfrm>
            <a:off x="2463428" y="1901825"/>
            <a:ext cx="4217143" cy="3016781"/>
          </a:xfrm>
          <a:prstGeom prst="rect">
            <a:avLst/>
          </a:prstGeom>
          <a:noFill/>
          <a:ln>
            <a:noFill/>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795</Words>
  <Application>Microsoft Office PowerPoint</Application>
  <PresentationFormat>On-screen Show (4:3)</PresentationFormat>
  <Paragraphs>178</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WinHEC 2008 Template_NEW_9.22.08</vt:lpstr>
      <vt:lpstr>Slide 1</vt:lpstr>
      <vt:lpstr>IPv6 Deploying The Foundation For Tomorrow</vt:lpstr>
      <vt:lpstr>I’m a PC, and I'm Your Presenter</vt:lpstr>
      <vt:lpstr>Who has been to an IPv6 presentation before?</vt:lpstr>
      <vt:lpstr>Agenda</vt:lpstr>
      <vt:lpstr>Why aren't you supporting IPv6 now? </vt:lpstr>
      <vt:lpstr>Case Study: Electric Light</vt:lpstr>
      <vt:lpstr>Case Study Electric Light </vt:lpstr>
      <vt:lpstr>Pressing Need</vt:lpstr>
      <vt:lpstr>IANA/8 Allocations By Year</vt:lpstr>
      <vt:lpstr>Government Mandates</vt:lpstr>
      <vt:lpstr>Slide 12</vt:lpstr>
      <vt:lpstr>Business Value</vt:lpstr>
      <vt:lpstr>IPv4</vt:lpstr>
      <vt:lpstr>Slide 15</vt:lpstr>
      <vt:lpstr>Slide 16</vt:lpstr>
      <vt:lpstr>DirectAccess Requires IPv6</vt:lpstr>
      <vt:lpstr>More Business Value</vt:lpstr>
      <vt:lpstr>Flipping The Paradigm: IPv4</vt:lpstr>
      <vt:lpstr>Flipping The Paradigm:  </vt:lpstr>
      <vt:lpstr>Current Data Flow</vt:lpstr>
      <vt:lpstr>Peer To Peer Data Flow</vt:lpstr>
      <vt:lpstr>Customer Demand</vt:lpstr>
      <vt:lpstr>Customer Demand</vt:lpstr>
      <vt:lpstr>How Will DirectAccess Impact Our Customers?</vt:lpstr>
      <vt:lpstr>Why Is IPv6 Important To Microsoft?</vt:lpstr>
      <vt:lpstr>Business Opportunities</vt:lpstr>
      <vt:lpstr>Summary</vt:lpstr>
      <vt:lpstr>Call To Action</vt:lpstr>
      <vt:lpstr>Additional Resources</vt:lpstr>
      <vt:lpstr>Please Complete A Session Evaluation Form Your input is important!</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2008-11-12T06:35:34Z</dcterms:created>
  <dcterms:modified xsi:type="dcterms:W3CDTF">2008-11-12T06:35:39Z</dcterms:modified>
</cp:coreProperties>
</file>