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2" r:id="rId1"/>
  </p:sldMasterIdLst>
  <p:notesMasterIdLst>
    <p:notesMasterId r:id="rId29"/>
  </p:notesMasterIdLst>
  <p:handoutMasterIdLst>
    <p:handoutMasterId r:id="rId30"/>
  </p:handoutMasterIdLst>
  <p:sldIdLst>
    <p:sldId id="257" r:id="rId2"/>
    <p:sldId id="258" r:id="rId3"/>
    <p:sldId id="312" r:id="rId4"/>
    <p:sldId id="319" r:id="rId5"/>
    <p:sldId id="280" r:id="rId6"/>
    <p:sldId id="279" r:id="rId7"/>
    <p:sldId id="317" r:id="rId8"/>
    <p:sldId id="281" r:id="rId9"/>
    <p:sldId id="282" r:id="rId10"/>
    <p:sldId id="286" r:id="rId11"/>
    <p:sldId id="285" r:id="rId12"/>
    <p:sldId id="283" r:id="rId13"/>
    <p:sldId id="311" r:id="rId14"/>
    <p:sldId id="301" r:id="rId15"/>
    <p:sldId id="297" r:id="rId16"/>
    <p:sldId id="315" r:id="rId17"/>
    <p:sldId id="316" r:id="rId18"/>
    <p:sldId id="305" r:id="rId19"/>
    <p:sldId id="274" r:id="rId20"/>
    <p:sldId id="322" r:id="rId21"/>
    <p:sldId id="309" r:id="rId22"/>
    <p:sldId id="324" r:id="rId23"/>
    <p:sldId id="320" r:id="rId24"/>
    <p:sldId id="270" r:id="rId25"/>
    <p:sldId id="271" r:id="rId26"/>
    <p:sldId id="325" r:id="rId27"/>
    <p:sldId id="272"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2534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203"/>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lnSpc>
                <a:spcPct val="90000"/>
              </a:lnSpc>
              <a:defRPr>
                <a:latin typeface="Trebuchet MS" pitchFamily="34" charset="0"/>
              </a:defRPr>
            </a:pPr>
            <a:r>
              <a:rPr lang="en-US" sz="1400" dirty="0" smtClean="0">
                <a:latin typeface="Trebuchet MS" pitchFamily="34" charset="0"/>
              </a:rPr>
              <a:t>Total</a:t>
            </a:r>
          </a:p>
        </c:rich>
      </c:tx>
    </c:title>
    <c:plotArea>
      <c:layout>
        <c:manualLayout>
          <c:layoutTarget val="inner"/>
          <c:xMode val="edge"/>
          <c:yMode val="edge"/>
          <c:x val="0.35116585238230136"/>
          <c:y val="0.20178978501833236"/>
          <c:w val="0.64883379831433263"/>
          <c:h val="0.76206156718778073"/>
        </c:manualLayout>
      </c:layout>
      <c:barChart>
        <c:barDir val="bar"/>
        <c:grouping val="clustered"/>
        <c:ser>
          <c:idx val="0"/>
          <c:order val="0"/>
          <c:tx>
            <c:strRef>
              <c:f>Sheet1!$B$1</c:f>
              <c:strCache>
                <c:ptCount val="1"/>
                <c:pt idx="0">
                  <c:v>Series 1</c:v>
                </c:pt>
              </c:strCache>
            </c:strRef>
          </c:tx>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a:noFill/>
            </a:ln>
            <a:effectLst>
              <a:glow rad="76200">
                <a:schemeClr val="accent4">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4">
                  <a:shade val="30000"/>
                  <a:satMod val="200000"/>
                </a:schemeClr>
              </a:contourClr>
            </a:sp3d>
          </c:spPr>
          <c:dLbls>
            <c:txPr>
              <a:bodyPr/>
              <a:lstStyle/>
              <a:p>
                <a:pPr>
                  <a:defRPr sz="1200">
                    <a:latin typeface="Trebuchet MS" pitchFamily="34" charset="0"/>
                  </a:defRPr>
                </a:pPr>
                <a:endParaRPr lang="en-US"/>
              </a:p>
            </c:txPr>
            <c:dLblPos val="outEnd"/>
            <c:showVal val="1"/>
          </c:dLbls>
          <c:cat>
            <c:strRef>
              <c:f>Sheet1!$A$2:$A$7</c:f>
              <c:strCache>
                <c:ptCount val="6"/>
                <c:pt idx="0">
                  <c:v>Don't know</c:v>
                </c:pt>
                <c:pt idx="1">
                  <c:v>Logically segmenting or isolating domain</c:v>
                </c:pt>
                <c:pt idx="2">
                  <c:v>Logically segmenting or isolating specific servers</c:v>
                </c:pt>
                <c:pt idx="3">
                  <c:v>Between domain controllers for AD replication</c:v>
                </c:pt>
                <c:pt idx="4">
                  <c:v>Site to Site VPN connections</c:v>
                </c:pt>
                <c:pt idx="5">
                  <c:v>Remote access VPN connections</c:v>
                </c:pt>
              </c:strCache>
            </c:strRef>
          </c:cat>
          <c:val>
            <c:numRef>
              <c:f>Sheet1!$B$2:$B$7</c:f>
              <c:numCache>
                <c:formatCode>0%</c:formatCode>
                <c:ptCount val="6"/>
                <c:pt idx="0">
                  <c:v>6.0000000000000137E-2</c:v>
                </c:pt>
                <c:pt idx="1">
                  <c:v>0.16000000000000025</c:v>
                </c:pt>
                <c:pt idx="2">
                  <c:v>0.19000000000000025</c:v>
                </c:pt>
                <c:pt idx="3">
                  <c:v>0.27</c:v>
                </c:pt>
                <c:pt idx="4">
                  <c:v>0.59000000000000064</c:v>
                </c:pt>
                <c:pt idx="5">
                  <c:v>0.72000000000000064</c:v>
                </c:pt>
              </c:numCache>
            </c:numRef>
          </c:val>
        </c:ser>
        <c:dLbls>
          <c:showVal val="1"/>
        </c:dLbls>
        <c:gapWidth val="100"/>
        <c:axId val="89680512"/>
        <c:axId val="89686400"/>
      </c:barChart>
      <c:catAx>
        <c:axId val="89680512"/>
        <c:scaling>
          <c:orientation val="minMax"/>
        </c:scaling>
        <c:axPos val="l"/>
        <c:tickLblPos val="nextTo"/>
        <c:txPr>
          <a:bodyPr/>
          <a:lstStyle/>
          <a:p>
            <a:pPr>
              <a:lnSpc>
                <a:spcPct val="75000"/>
              </a:lnSpc>
              <a:defRPr sz="900">
                <a:latin typeface="Trebuchet MS" pitchFamily="34" charset="0"/>
              </a:defRPr>
            </a:pPr>
            <a:endParaRPr lang="en-US"/>
          </a:p>
        </c:txPr>
        <c:crossAx val="89686400"/>
        <c:crosses val="autoZero"/>
        <c:auto val="1"/>
        <c:lblAlgn val="ctr"/>
        <c:lblOffset val="100"/>
      </c:catAx>
      <c:valAx>
        <c:axId val="89686400"/>
        <c:scaling>
          <c:orientation val="minMax"/>
          <c:max val="1.1000000000000001"/>
          <c:min val="0"/>
        </c:scaling>
        <c:delete val="1"/>
        <c:axPos val="b"/>
        <c:numFmt formatCode="0%" sourceLinked="1"/>
        <c:tickLblPos val="nextTo"/>
        <c:crossAx val="89680512"/>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lnSpc>
                <a:spcPct val="90000"/>
              </a:lnSpc>
              <a:defRPr>
                <a:latin typeface="Trebuchet MS" pitchFamily="34" charset="0"/>
              </a:defRPr>
            </a:pPr>
            <a:r>
              <a:rPr lang="en-US" sz="1400" dirty="0" smtClean="0">
                <a:latin typeface="Trebuchet MS" pitchFamily="34" charset="0"/>
              </a:rPr>
              <a:t>MORG</a:t>
            </a:r>
          </a:p>
        </c:rich>
      </c:tx>
    </c:title>
    <c:plotArea>
      <c:layout>
        <c:manualLayout>
          <c:layoutTarget val="inner"/>
          <c:xMode val="edge"/>
          <c:yMode val="edge"/>
          <c:x val="0.35116585238230136"/>
          <c:y val="0.20178978501833242"/>
          <c:w val="0.64883379831433263"/>
          <c:h val="0.76206156718778073"/>
        </c:manualLayout>
      </c:layout>
      <c:barChart>
        <c:barDir val="bar"/>
        <c:grouping val="clustered"/>
        <c:ser>
          <c:idx val="0"/>
          <c:order val="0"/>
          <c:tx>
            <c:strRef>
              <c:f>Sheet1!$B$1</c:f>
              <c:strCache>
                <c:ptCount val="1"/>
                <c:pt idx="0">
                  <c:v>Series 1</c:v>
                </c:pt>
              </c:strCache>
            </c:strRef>
          </c:tx>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w="9525" cap="flat" cmpd="sng" algn="ctr">
              <a:solidFill>
                <a:schemeClr val="accent4">
                  <a:shade val="60000"/>
                  <a:satMod val="300000"/>
                </a:schemeClr>
              </a:solidFill>
              <a:prstDash val="solid"/>
            </a:ln>
            <a:effectLst>
              <a:glow rad="70000">
                <a:schemeClr val="accent4">
                  <a:tint val="30000"/>
                  <a:shade val="95000"/>
                  <a:satMod val="300000"/>
                  <a:alpha val="50000"/>
                </a:schemeClr>
              </a:glow>
            </a:effectLst>
          </c:spPr>
          <c:dLbls>
            <c:txPr>
              <a:bodyPr/>
              <a:lstStyle/>
              <a:p>
                <a:pPr>
                  <a:defRPr sz="1200">
                    <a:latin typeface="Trebuchet MS" pitchFamily="34" charset="0"/>
                  </a:defRPr>
                </a:pPr>
                <a:endParaRPr lang="en-US"/>
              </a:p>
            </c:txPr>
            <c:dLblPos val="outEnd"/>
            <c:showVal val="1"/>
          </c:dLbls>
          <c:cat>
            <c:strRef>
              <c:f>Sheet1!$A$2:$A$7</c:f>
              <c:strCache>
                <c:ptCount val="6"/>
                <c:pt idx="0">
                  <c:v>Don't know</c:v>
                </c:pt>
                <c:pt idx="1">
                  <c:v>Logically segmenting or isolating domain</c:v>
                </c:pt>
                <c:pt idx="2">
                  <c:v>Logically segmenting or isolating specific servers</c:v>
                </c:pt>
                <c:pt idx="3">
                  <c:v>Between domain controllers for AD replication</c:v>
                </c:pt>
                <c:pt idx="4">
                  <c:v>Site to Site VPN connections</c:v>
                </c:pt>
                <c:pt idx="5">
                  <c:v>Remote access VPN connections</c:v>
                </c:pt>
              </c:strCache>
            </c:strRef>
          </c:cat>
          <c:val>
            <c:numRef>
              <c:f>Sheet1!$B$2:$B$7</c:f>
              <c:numCache>
                <c:formatCode>0%</c:formatCode>
                <c:ptCount val="6"/>
                <c:pt idx="0">
                  <c:v>6.0000000000000032E-2</c:v>
                </c:pt>
                <c:pt idx="1">
                  <c:v>0.15000000000000024</c:v>
                </c:pt>
                <c:pt idx="2">
                  <c:v>0.19</c:v>
                </c:pt>
                <c:pt idx="3">
                  <c:v>0.27</c:v>
                </c:pt>
                <c:pt idx="4">
                  <c:v>0.58000000000000007</c:v>
                </c:pt>
                <c:pt idx="5">
                  <c:v>0.71000000000000063</c:v>
                </c:pt>
              </c:numCache>
            </c:numRef>
          </c:val>
        </c:ser>
        <c:dLbls>
          <c:showVal val="1"/>
        </c:dLbls>
        <c:gapWidth val="100"/>
        <c:axId val="90333184"/>
        <c:axId val="90334720"/>
      </c:barChart>
      <c:catAx>
        <c:axId val="90333184"/>
        <c:scaling>
          <c:orientation val="minMax"/>
        </c:scaling>
        <c:axPos val="l"/>
        <c:tickLblPos val="nextTo"/>
        <c:txPr>
          <a:bodyPr/>
          <a:lstStyle/>
          <a:p>
            <a:pPr>
              <a:lnSpc>
                <a:spcPct val="75000"/>
              </a:lnSpc>
              <a:defRPr sz="900">
                <a:latin typeface="Trebuchet MS" pitchFamily="34" charset="0"/>
              </a:defRPr>
            </a:pPr>
            <a:endParaRPr lang="en-US"/>
          </a:p>
        </c:txPr>
        <c:crossAx val="90334720"/>
        <c:crosses val="autoZero"/>
        <c:auto val="1"/>
        <c:lblAlgn val="ctr"/>
        <c:lblOffset val="100"/>
      </c:catAx>
      <c:valAx>
        <c:axId val="90334720"/>
        <c:scaling>
          <c:orientation val="minMax"/>
          <c:max val="1.1000000000000001"/>
          <c:min val="0"/>
        </c:scaling>
        <c:delete val="1"/>
        <c:axPos val="b"/>
        <c:numFmt formatCode="0%" sourceLinked="1"/>
        <c:tickLblPos val="nextTo"/>
        <c:crossAx val="90333184"/>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lnSpc>
                <a:spcPct val="90000"/>
              </a:lnSpc>
              <a:defRPr/>
            </a:pPr>
            <a:r>
              <a:rPr lang="en-US" sz="1400" dirty="0" smtClean="0"/>
              <a:t>LORG</a:t>
            </a:r>
          </a:p>
        </c:rich>
      </c:tx>
    </c:title>
    <c:plotArea>
      <c:layout>
        <c:manualLayout>
          <c:layoutTarget val="inner"/>
          <c:xMode val="edge"/>
          <c:yMode val="edge"/>
          <c:x val="0.35116585238230136"/>
          <c:y val="0.20178978501833242"/>
          <c:w val="0.64883379831433263"/>
          <c:h val="0.76206156718778073"/>
        </c:manualLayout>
      </c:layout>
      <c:barChart>
        <c:barDir val="bar"/>
        <c:grouping val="clustered"/>
        <c:ser>
          <c:idx val="0"/>
          <c:order val="0"/>
          <c:tx>
            <c:strRef>
              <c:f>Sheet1!$B$1</c:f>
              <c:strCache>
                <c:ptCount val="1"/>
                <c:pt idx="0">
                  <c:v>Series 1</c:v>
                </c:pt>
              </c:strCache>
            </c:strRef>
          </c:tx>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a:noFill/>
            </a:ln>
            <a:effectLst>
              <a:glow rad="76200">
                <a:schemeClr val="accent4">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4">
                  <a:shade val="30000"/>
                  <a:satMod val="200000"/>
                </a:schemeClr>
              </a:contourClr>
            </a:sp3d>
          </c:spPr>
          <c:dLbls>
            <c:txPr>
              <a:bodyPr/>
              <a:lstStyle/>
              <a:p>
                <a:pPr>
                  <a:defRPr sz="1200">
                    <a:latin typeface="Trebuchet MS" pitchFamily="34" charset="0"/>
                  </a:defRPr>
                </a:pPr>
                <a:endParaRPr lang="en-US"/>
              </a:p>
            </c:txPr>
            <c:dLblPos val="outEnd"/>
            <c:showVal val="1"/>
          </c:dLbls>
          <c:cat>
            <c:strRef>
              <c:f>Sheet1!$A$2:$A$7</c:f>
              <c:strCache>
                <c:ptCount val="6"/>
                <c:pt idx="0">
                  <c:v>Don't know</c:v>
                </c:pt>
                <c:pt idx="1">
                  <c:v>Logically segmenting or isolating domain</c:v>
                </c:pt>
                <c:pt idx="2">
                  <c:v>Logically segmenting or isolating specific servers</c:v>
                </c:pt>
                <c:pt idx="3">
                  <c:v>Between domain controllers for AD replication</c:v>
                </c:pt>
                <c:pt idx="4">
                  <c:v>Site to Site VPN connections</c:v>
                </c:pt>
                <c:pt idx="5">
                  <c:v>Remote access VPN connections</c:v>
                </c:pt>
              </c:strCache>
            </c:strRef>
          </c:cat>
          <c:val>
            <c:numRef>
              <c:f>Sheet1!$B$2:$B$7</c:f>
              <c:numCache>
                <c:formatCode>0%</c:formatCode>
                <c:ptCount val="6"/>
                <c:pt idx="0">
                  <c:v>3.0000000000000002E-2</c:v>
                </c:pt>
                <c:pt idx="1">
                  <c:v>0.23</c:v>
                </c:pt>
                <c:pt idx="2">
                  <c:v>0.19</c:v>
                </c:pt>
                <c:pt idx="3">
                  <c:v>0.26</c:v>
                </c:pt>
                <c:pt idx="4">
                  <c:v>0.75000000000000511</c:v>
                </c:pt>
                <c:pt idx="5">
                  <c:v>0.9</c:v>
                </c:pt>
              </c:numCache>
            </c:numRef>
          </c:val>
        </c:ser>
        <c:dLbls>
          <c:showVal val="1"/>
        </c:dLbls>
        <c:gapWidth val="100"/>
        <c:axId val="90371200"/>
        <c:axId val="90372736"/>
      </c:barChart>
      <c:catAx>
        <c:axId val="90371200"/>
        <c:scaling>
          <c:orientation val="minMax"/>
        </c:scaling>
        <c:axPos val="l"/>
        <c:tickLblPos val="nextTo"/>
        <c:txPr>
          <a:bodyPr/>
          <a:lstStyle/>
          <a:p>
            <a:pPr>
              <a:lnSpc>
                <a:spcPct val="75000"/>
              </a:lnSpc>
              <a:defRPr sz="900">
                <a:latin typeface="Trebuchet MS" pitchFamily="34" charset="0"/>
              </a:defRPr>
            </a:pPr>
            <a:endParaRPr lang="en-US"/>
          </a:p>
        </c:txPr>
        <c:crossAx val="90372736"/>
        <c:crosses val="autoZero"/>
        <c:auto val="1"/>
        <c:lblAlgn val="ctr"/>
        <c:lblOffset val="100"/>
      </c:catAx>
      <c:valAx>
        <c:axId val="90372736"/>
        <c:scaling>
          <c:orientation val="minMax"/>
          <c:max val="1.1000000000000001"/>
          <c:min val="0"/>
        </c:scaling>
        <c:delete val="1"/>
        <c:axPos val="b"/>
        <c:numFmt formatCode="0%" sourceLinked="1"/>
        <c:tickLblPos val="nextTo"/>
        <c:crossAx val="90371200"/>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wmf"/><Relationship Id="rId1" Type="http://schemas.openxmlformats.org/officeDocument/2006/relationships/image" Target="../media/image34.emf"/><Relationship Id="rId4"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62" fontAlgn="base">
              <a:spcBef>
                <a:spcPct val="0"/>
              </a:spcBef>
              <a:spcAft>
                <a:spcPct val="0"/>
              </a:spcAft>
            </a:pPr>
            <a:fld id="{4B296A12-CFED-4B76-8888-5D792C78E3F5}" type="slidenum">
              <a:rPr lang="en-US" smtClean="0">
                <a:latin typeface="Arial" charset="0"/>
              </a:rPr>
              <a:pPr defTabSz="912762" fontAlgn="base">
                <a:spcBef>
                  <a:spcPct val="0"/>
                </a:spcBef>
                <a:spcAft>
                  <a:spcPct val="0"/>
                </a:spcAft>
              </a:pPr>
              <a:t>14</a:t>
            </a:fld>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C84D3850-2D2F-465A-BFE1-4A95DCC7DFC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3.w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5.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14.xml"/><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broadcom.com/" TargetMode="External"/><Relationship Id="rId7" Type="http://schemas.openxmlformats.org/officeDocument/2006/relationships/image" Target="../media/image46.gi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5.gif"/><Relationship Id="rId5" Type="http://schemas.openxmlformats.org/officeDocument/2006/relationships/image" Target="../media/image44.jpeg"/><Relationship Id="rId4" Type="http://schemas.openxmlformats.org/officeDocument/2006/relationships/image" Target="../media/image43.gif"/><Relationship Id="rId9" Type="http://schemas.openxmlformats.org/officeDocument/2006/relationships/image" Target="../media/image4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mailto:SDIIHV@microsoft.com" TargetMode="External"/><Relationship Id="rId3" Type="http://schemas.openxmlformats.org/officeDocument/2006/relationships/hyperlink" Target="http://technet.microsoft.com/en-us/network/bb545651.aspx" TargetMode="External"/><Relationship Id="rId7" Type="http://schemas.openxmlformats.org/officeDocument/2006/relationships/hyperlink" Target="http://www.microsoft.com/mscorp/twc/anywhereaccess/default.m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trac.tools.ietf.org/wg/ipsecme/trac/wiki" TargetMode="External"/><Relationship Id="rId5" Type="http://schemas.openxmlformats.org/officeDocument/2006/relationships/hyperlink" Target="http://technet.microsoft.com/en-us/network/bb545879.aspx" TargetMode="External"/><Relationship Id="rId4" Type="http://schemas.openxmlformats.org/officeDocument/2006/relationships/hyperlink" Target="http://technet.microsoft.com/en-us/network/bb531150.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SDI Combinations</a:t>
            </a:r>
            <a:endParaRPr lang="en-US" b="1" dirty="0"/>
          </a:p>
        </p:txBody>
      </p:sp>
      <p:sp>
        <p:nvSpPr>
          <p:cNvPr id="4" name="AutoShape 2"/>
          <p:cNvSpPr>
            <a:spLocks noChangeArrowheads="1"/>
          </p:cNvSpPr>
          <p:nvPr/>
        </p:nvSpPr>
        <p:spPr bwMode="auto">
          <a:xfrm>
            <a:off x="152400" y="914400"/>
            <a:ext cx="8893175" cy="5204802"/>
          </a:xfrm>
          <a:prstGeom prst="cloudCallout">
            <a:avLst>
              <a:gd name="adj1" fmla="val 10569"/>
              <a:gd name="adj2" fmla="val -10245"/>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eaLnBrk="0" hangingPunct="0"/>
            <a:endParaRPr lang="en-US" b="0">
              <a:effectLst/>
              <a:latin typeface="Trebuchet MS" pitchFamily="34" charset="0"/>
            </a:endParaRPr>
          </a:p>
        </p:txBody>
      </p:sp>
      <p:sp>
        <p:nvSpPr>
          <p:cNvPr id="5" name="Rectangle 4"/>
          <p:cNvSpPr>
            <a:spLocks noChangeArrowheads="1"/>
          </p:cNvSpPr>
          <p:nvPr/>
        </p:nvSpPr>
        <p:spPr bwMode="auto">
          <a:xfrm>
            <a:off x="-115888" y="135889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rebuchet MS" pitchFamily="34" charset="0"/>
            </a:endParaRPr>
          </a:p>
        </p:txBody>
      </p:sp>
      <p:sp>
        <p:nvSpPr>
          <p:cNvPr id="6" name="Text Box 5"/>
          <p:cNvSpPr txBox="1">
            <a:spLocks noChangeArrowheads="1"/>
          </p:cNvSpPr>
          <p:nvPr/>
        </p:nvSpPr>
        <p:spPr bwMode="auto">
          <a:xfrm>
            <a:off x="957262" y="4787899"/>
            <a:ext cx="1204913"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lnSpc>
                <a:spcPct val="70000"/>
              </a:lnSpc>
              <a:spcBef>
                <a:spcPct val="50000"/>
              </a:spcBef>
            </a:pPr>
            <a:r>
              <a:rPr lang="en-US" sz="1400">
                <a:solidFill>
                  <a:srgbClr val="FF3300"/>
                </a:solidFill>
                <a:effectLst>
                  <a:outerShdw blurRad="38100" dist="38100" dir="2700000" algn="tl">
                    <a:srgbClr val="000000"/>
                  </a:outerShdw>
                </a:effectLst>
                <a:latin typeface="Trebuchet MS" pitchFamily="34" charset="0"/>
              </a:rPr>
              <a:t>Untrusted</a:t>
            </a:r>
          </a:p>
        </p:txBody>
      </p:sp>
      <p:sp>
        <p:nvSpPr>
          <p:cNvPr id="7" name="Text Box 6"/>
          <p:cNvSpPr txBox="1">
            <a:spLocks noChangeArrowheads="1"/>
          </p:cNvSpPr>
          <p:nvPr/>
        </p:nvSpPr>
        <p:spPr bwMode="auto">
          <a:xfrm>
            <a:off x="679450" y="3576637"/>
            <a:ext cx="1639887"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000" b="0" dirty="0">
                <a:effectLst>
                  <a:outerShdw blurRad="38100" dist="38100" dir="2700000" algn="tl">
                    <a:srgbClr val="000000">
                      <a:alpha val="43137"/>
                    </a:srgbClr>
                  </a:outerShdw>
                </a:effectLst>
                <a:latin typeface="Trebuchet MS" pitchFamily="34" charset="0"/>
              </a:rPr>
              <a:t>Unmanaged/Rogue Computer</a:t>
            </a:r>
          </a:p>
        </p:txBody>
      </p:sp>
      <p:grpSp>
        <p:nvGrpSpPr>
          <p:cNvPr id="3" name="Group 7"/>
          <p:cNvGrpSpPr>
            <a:grpSpLocks/>
          </p:cNvGrpSpPr>
          <p:nvPr/>
        </p:nvGrpSpPr>
        <p:grpSpPr bwMode="auto">
          <a:xfrm>
            <a:off x="2232025" y="1523999"/>
            <a:ext cx="6003925" cy="4448175"/>
            <a:chOff x="1556" y="695"/>
            <a:chExt cx="3735" cy="2778"/>
          </a:xfrm>
        </p:grpSpPr>
        <p:sp>
          <p:nvSpPr>
            <p:cNvPr id="9" name="Oval 8"/>
            <p:cNvSpPr>
              <a:spLocks noChangeArrowheads="1"/>
            </p:cNvSpPr>
            <p:nvPr/>
          </p:nvSpPr>
          <p:spPr bwMode="auto">
            <a:xfrm>
              <a:off x="1556" y="695"/>
              <a:ext cx="3735" cy="2778"/>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anchor="ctr" anchorCtr="0" compatLnSpc="1">
              <a:prstTxWarp prst="textNoShape">
                <a:avLst/>
              </a:prstTxWarp>
            </a:bodyPr>
            <a:lstStyle/>
            <a:p>
              <a:endParaRPr lang="en-US">
                <a:latin typeface="Trebuchet MS" pitchFamily="34" charset="0"/>
              </a:endParaRPr>
            </a:p>
          </p:txBody>
        </p:sp>
        <p:sp>
          <p:nvSpPr>
            <p:cNvPr id="10" name="Text Box 9"/>
            <p:cNvSpPr txBox="1">
              <a:spLocks noChangeArrowheads="1"/>
            </p:cNvSpPr>
            <p:nvPr/>
          </p:nvSpPr>
          <p:spPr bwMode="auto">
            <a:xfrm>
              <a:off x="2348" y="2924"/>
              <a:ext cx="811" cy="32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400" dirty="0">
                  <a:solidFill>
                    <a:schemeClr val="accent1"/>
                  </a:solidFill>
                  <a:effectLst>
                    <a:outerShdw blurRad="38100" dist="38100" dir="2700000" algn="tl">
                      <a:srgbClr val="000000"/>
                    </a:outerShdw>
                  </a:effectLst>
                  <a:latin typeface="Trebuchet MS" pitchFamily="34" charset="0"/>
                </a:rPr>
                <a:t>Domain Isolation</a:t>
              </a:r>
            </a:p>
          </p:txBody>
        </p:sp>
      </p:grpSp>
      <p:sp>
        <p:nvSpPr>
          <p:cNvPr id="11" name="Text Box 10"/>
          <p:cNvSpPr txBox="1">
            <a:spLocks noChangeArrowheads="1"/>
          </p:cNvSpPr>
          <p:nvPr/>
        </p:nvSpPr>
        <p:spPr bwMode="auto">
          <a:xfrm>
            <a:off x="4281487" y="1576387"/>
            <a:ext cx="16637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200" b="0" dirty="0">
                <a:effectLst>
                  <a:outerShdw blurRad="38100" dist="38100" dir="2700000" algn="tl">
                    <a:srgbClr val="000000">
                      <a:alpha val="43137"/>
                    </a:srgbClr>
                  </a:outerShdw>
                </a:effectLst>
                <a:latin typeface="Trebuchet MS" pitchFamily="34" charset="0"/>
              </a:rPr>
              <a:t>Active Directory Domain Controller</a:t>
            </a:r>
          </a:p>
        </p:txBody>
      </p:sp>
      <p:sp>
        <p:nvSpPr>
          <p:cNvPr id="12" name="Line 11"/>
          <p:cNvSpPr>
            <a:spLocks noChangeShapeType="1"/>
          </p:cNvSpPr>
          <p:nvPr/>
        </p:nvSpPr>
        <p:spPr bwMode="auto">
          <a:xfrm>
            <a:off x="1868487" y="3403599"/>
            <a:ext cx="1408113" cy="787402"/>
          </a:xfrm>
          <a:prstGeom prst="line">
            <a:avLst/>
          </a:prstGeom>
          <a:noFill/>
          <a:ln w="57150">
            <a:solidFill>
              <a:srgbClr val="89C986"/>
            </a:solidFill>
            <a:round/>
            <a:headEnd type="triangle" w="med" len="med"/>
            <a:tailEn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grpSp>
        <p:nvGrpSpPr>
          <p:cNvPr id="8" name="Group 49"/>
          <p:cNvGrpSpPr/>
          <p:nvPr/>
        </p:nvGrpSpPr>
        <p:grpSpPr>
          <a:xfrm>
            <a:off x="1900237" y="2941637"/>
            <a:ext cx="1636713" cy="457200"/>
            <a:chOff x="1900237" y="2941637"/>
            <a:chExt cx="1636713" cy="457200"/>
          </a:xfrm>
        </p:grpSpPr>
        <p:sp>
          <p:nvSpPr>
            <p:cNvPr id="13" name="Line 12"/>
            <p:cNvSpPr>
              <a:spLocks noChangeShapeType="1"/>
            </p:cNvSpPr>
            <p:nvPr/>
          </p:nvSpPr>
          <p:spPr bwMode="auto">
            <a:xfrm>
              <a:off x="1900237" y="3176587"/>
              <a:ext cx="1636713" cy="0"/>
            </a:xfrm>
            <a:prstGeom prst="line">
              <a:avLst/>
            </a:prstGeom>
            <a:noFill/>
            <a:ln w="57150">
              <a:solidFill>
                <a:srgbClr val="E35C2F"/>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4" name="Text Box 13"/>
            <p:cNvSpPr txBox="1">
              <a:spLocks noChangeArrowheads="1"/>
            </p:cNvSpPr>
            <p:nvPr/>
          </p:nvSpPr>
          <p:spPr bwMode="auto">
            <a:xfrm>
              <a:off x="2151062" y="2941637"/>
              <a:ext cx="2905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l" eaLnBrk="0" hangingPunct="0">
                <a:spcBef>
                  <a:spcPct val="50000"/>
                </a:spcBef>
              </a:pPr>
              <a:r>
                <a:rPr lang="en-US" sz="2400" dirty="0">
                  <a:effectLst/>
                  <a:latin typeface="Trebuchet MS" pitchFamily="34" charset="0"/>
                </a:rPr>
                <a:t>X</a:t>
              </a:r>
            </a:p>
          </p:txBody>
        </p:sp>
      </p:grpSp>
      <p:pic>
        <p:nvPicPr>
          <p:cNvPr id="15" name="Picture 14" descr="laptop unlicensed"/>
          <p:cNvPicPr>
            <a:picLocks noChangeAspect="1" noChangeArrowheads="1"/>
          </p:cNvPicPr>
          <p:nvPr/>
        </p:nvPicPr>
        <p:blipFill>
          <a:blip r:embed="rId3" cstate="print"/>
          <a:srcRect/>
          <a:stretch>
            <a:fillRect/>
          </a:stretch>
        </p:blipFill>
        <p:spPr bwMode="auto">
          <a:xfrm>
            <a:off x="1087437" y="2959099"/>
            <a:ext cx="822325" cy="639763"/>
          </a:xfrm>
          <a:prstGeom prst="rect">
            <a:avLst/>
          </a:prstGeom>
          <a:noFill/>
          <a:ln w="9525">
            <a:noFill/>
            <a:miter lim="800000"/>
            <a:headEnd/>
            <a:tailEnd/>
          </a:ln>
        </p:spPr>
      </p:pic>
      <p:pic>
        <p:nvPicPr>
          <p:cNvPr id="16" name="Picture 15" descr="Server SQL database"/>
          <p:cNvPicPr>
            <a:picLocks noChangeAspect="1" noChangeArrowheads="1"/>
          </p:cNvPicPr>
          <p:nvPr/>
        </p:nvPicPr>
        <p:blipFill>
          <a:blip r:embed="rId4" cstate="print"/>
          <a:srcRect/>
          <a:stretch>
            <a:fillRect/>
          </a:stretch>
        </p:blipFill>
        <p:spPr bwMode="auto">
          <a:xfrm>
            <a:off x="4656137" y="1992312"/>
            <a:ext cx="768350" cy="1135062"/>
          </a:xfrm>
          <a:prstGeom prst="rect">
            <a:avLst/>
          </a:prstGeom>
          <a:noFill/>
        </p:spPr>
      </p:pic>
      <p:grpSp>
        <p:nvGrpSpPr>
          <p:cNvPr id="17" name="Group 16"/>
          <p:cNvGrpSpPr>
            <a:grpSpLocks/>
          </p:cNvGrpSpPr>
          <p:nvPr/>
        </p:nvGrpSpPr>
        <p:grpSpPr bwMode="auto">
          <a:xfrm>
            <a:off x="5484812" y="2173287"/>
            <a:ext cx="2608263" cy="2581275"/>
            <a:chOff x="3528" y="1125"/>
            <a:chExt cx="1643" cy="1626"/>
          </a:xfrm>
        </p:grpSpPr>
        <p:sp>
          <p:nvSpPr>
            <p:cNvPr id="18" name="Oval 17"/>
            <p:cNvSpPr>
              <a:spLocks noChangeArrowheads="1"/>
            </p:cNvSpPr>
            <p:nvPr/>
          </p:nvSpPr>
          <p:spPr bwMode="auto">
            <a:xfrm>
              <a:off x="3528" y="1125"/>
              <a:ext cx="1643" cy="1626"/>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anchor="ctr" anchorCtr="0" compatLnSpc="1">
              <a:prstTxWarp prst="textNoShape">
                <a:avLst/>
              </a:prstTxWarp>
            </a:bodyPr>
            <a:lstStyle/>
            <a:p>
              <a:endParaRPr lang="en-US">
                <a:latin typeface="Trebuchet MS" pitchFamily="34" charset="0"/>
              </a:endParaRPr>
            </a:p>
          </p:txBody>
        </p:sp>
        <p:sp>
          <p:nvSpPr>
            <p:cNvPr id="19" name="Text Box 18"/>
            <p:cNvSpPr txBox="1">
              <a:spLocks noChangeArrowheads="1"/>
            </p:cNvSpPr>
            <p:nvPr/>
          </p:nvSpPr>
          <p:spPr bwMode="auto">
            <a:xfrm>
              <a:off x="3946" y="2348"/>
              <a:ext cx="795" cy="33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400" dirty="0">
                  <a:solidFill>
                    <a:schemeClr val="accent1"/>
                  </a:solidFill>
                  <a:effectLst>
                    <a:outerShdw blurRad="38100" dist="38100" dir="2700000" algn="tl">
                      <a:srgbClr val="000000"/>
                    </a:outerShdw>
                  </a:effectLst>
                  <a:latin typeface="Trebuchet MS" pitchFamily="34" charset="0"/>
                </a:rPr>
                <a:t>Server Isolation</a:t>
              </a:r>
            </a:p>
          </p:txBody>
        </p:sp>
      </p:grpSp>
      <p:grpSp>
        <p:nvGrpSpPr>
          <p:cNvPr id="20" name="Group 19"/>
          <p:cNvGrpSpPr>
            <a:grpSpLocks/>
          </p:cNvGrpSpPr>
          <p:nvPr/>
        </p:nvGrpSpPr>
        <p:grpSpPr bwMode="auto">
          <a:xfrm>
            <a:off x="6572250" y="2455864"/>
            <a:ext cx="1465262" cy="1185863"/>
            <a:chOff x="4129" y="1213"/>
            <a:chExt cx="923" cy="747"/>
          </a:xfrm>
        </p:grpSpPr>
        <p:pic>
          <p:nvPicPr>
            <p:cNvPr id="21" name="Picture 20" descr="Server"/>
            <p:cNvPicPr>
              <a:picLocks noChangeAspect="1" noChangeArrowheads="1"/>
            </p:cNvPicPr>
            <p:nvPr/>
          </p:nvPicPr>
          <p:blipFill>
            <a:blip r:embed="rId5" cstate="print"/>
            <a:srcRect/>
            <a:stretch>
              <a:fillRect/>
            </a:stretch>
          </p:blipFill>
          <p:spPr bwMode="auto">
            <a:xfrm>
              <a:off x="4310" y="1213"/>
              <a:ext cx="283" cy="418"/>
            </a:xfrm>
            <a:prstGeom prst="rect">
              <a:avLst/>
            </a:prstGeom>
            <a:noFill/>
          </p:spPr>
        </p:pic>
        <p:pic>
          <p:nvPicPr>
            <p:cNvPr id="22" name="Picture 21" descr="Server"/>
            <p:cNvPicPr>
              <a:picLocks noChangeAspect="1" noChangeArrowheads="1"/>
            </p:cNvPicPr>
            <p:nvPr/>
          </p:nvPicPr>
          <p:blipFill>
            <a:blip r:embed="rId5" cstate="print"/>
            <a:srcRect/>
            <a:stretch>
              <a:fillRect/>
            </a:stretch>
          </p:blipFill>
          <p:spPr bwMode="auto">
            <a:xfrm>
              <a:off x="4456" y="1273"/>
              <a:ext cx="283" cy="418"/>
            </a:xfrm>
            <a:prstGeom prst="rect">
              <a:avLst/>
            </a:prstGeom>
            <a:noFill/>
          </p:spPr>
        </p:pic>
        <p:pic>
          <p:nvPicPr>
            <p:cNvPr id="23" name="Picture 22" descr="Server"/>
            <p:cNvPicPr>
              <a:picLocks noChangeAspect="1" noChangeArrowheads="1"/>
            </p:cNvPicPr>
            <p:nvPr/>
          </p:nvPicPr>
          <p:blipFill>
            <a:blip r:embed="rId5" cstate="print"/>
            <a:srcRect/>
            <a:stretch>
              <a:fillRect/>
            </a:stretch>
          </p:blipFill>
          <p:spPr bwMode="auto">
            <a:xfrm>
              <a:off x="4607" y="1335"/>
              <a:ext cx="283" cy="418"/>
            </a:xfrm>
            <a:prstGeom prst="rect">
              <a:avLst/>
            </a:prstGeom>
            <a:noFill/>
          </p:spPr>
        </p:pic>
        <p:sp>
          <p:nvSpPr>
            <p:cNvPr id="24" name="Text Box 23"/>
            <p:cNvSpPr txBox="1">
              <a:spLocks noChangeArrowheads="1"/>
            </p:cNvSpPr>
            <p:nvPr/>
          </p:nvSpPr>
          <p:spPr bwMode="auto">
            <a:xfrm>
              <a:off x="4129" y="1708"/>
              <a:ext cx="923" cy="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000" b="0" dirty="0">
                  <a:effectLst>
                    <a:outerShdw blurRad="38100" dist="38100" dir="2700000" algn="tl">
                      <a:srgbClr val="000000">
                        <a:alpha val="43137"/>
                      </a:srgbClr>
                    </a:outerShdw>
                  </a:effectLst>
                  <a:latin typeface="Trebuchet MS" pitchFamily="34" charset="0"/>
                </a:rPr>
                <a:t>Servers with Sensitive Data</a:t>
              </a:r>
            </a:p>
          </p:txBody>
        </p:sp>
      </p:grpSp>
      <p:grpSp>
        <p:nvGrpSpPr>
          <p:cNvPr id="25" name="Group 24"/>
          <p:cNvGrpSpPr>
            <a:grpSpLocks/>
          </p:cNvGrpSpPr>
          <p:nvPr/>
        </p:nvGrpSpPr>
        <p:grpSpPr bwMode="auto">
          <a:xfrm>
            <a:off x="5280025" y="2654299"/>
            <a:ext cx="1639887" cy="903288"/>
            <a:chOff x="3755" y="1980"/>
            <a:chExt cx="1033" cy="569"/>
          </a:xfrm>
        </p:grpSpPr>
        <p:pic>
          <p:nvPicPr>
            <p:cNvPr id="26" name="Picture 25" descr="PC blank screen"/>
            <p:cNvPicPr>
              <a:picLocks noChangeAspect="1" noChangeArrowheads="1"/>
            </p:cNvPicPr>
            <p:nvPr/>
          </p:nvPicPr>
          <p:blipFill>
            <a:blip r:embed="rId6" cstate="print"/>
            <a:srcRect/>
            <a:stretch>
              <a:fillRect/>
            </a:stretch>
          </p:blipFill>
          <p:spPr bwMode="auto">
            <a:xfrm>
              <a:off x="4046" y="1980"/>
              <a:ext cx="443" cy="442"/>
            </a:xfrm>
            <a:prstGeom prst="rect">
              <a:avLst/>
            </a:prstGeom>
            <a:noFill/>
          </p:spPr>
        </p:pic>
        <p:sp>
          <p:nvSpPr>
            <p:cNvPr id="27" name="Text Box 26"/>
            <p:cNvSpPr txBox="1">
              <a:spLocks noChangeArrowheads="1"/>
            </p:cNvSpPr>
            <p:nvPr/>
          </p:nvSpPr>
          <p:spPr bwMode="auto">
            <a:xfrm>
              <a:off x="3755" y="2394"/>
              <a:ext cx="1033" cy="1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000" b="0" dirty="0">
                  <a:effectLst>
                    <a:outerShdw blurRad="38100" dist="38100" dir="2700000" algn="tl">
                      <a:srgbClr val="000000">
                        <a:alpha val="43137"/>
                      </a:srgbClr>
                    </a:outerShdw>
                  </a:effectLst>
                  <a:latin typeface="Trebuchet MS" pitchFamily="34" charset="0"/>
                </a:rPr>
                <a:t>Finance Computer</a:t>
              </a:r>
            </a:p>
          </p:txBody>
        </p:sp>
      </p:grpSp>
      <p:grpSp>
        <p:nvGrpSpPr>
          <p:cNvPr id="28" name="Group 27"/>
          <p:cNvGrpSpPr>
            <a:grpSpLocks/>
          </p:cNvGrpSpPr>
          <p:nvPr/>
        </p:nvGrpSpPr>
        <p:grpSpPr bwMode="auto">
          <a:xfrm>
            <a:off x="2928937" y="4187828"/>
            <a:ext cx="920750" cy="974726"/>
            <a:chOff x="1918" y="2568"/>
            <a:chExt cx="580" cy="614"/>
          </a:xfrm>
        </p:grpSpPr>
        <p:sp>
          <p:nvSpPr>
            <p:cNvPr id="29" name="Text Box 28"/>
            <p:cNvSpPr txBox="1">
              <a:spLocks noChangeArrowheads="1"/>
            </p:cNvSpPr>
            <p:nvPr/>
          </p:nvSpPr>
          <p:spPr bwMode="auto">
            <a:xfrm>
              <a:off x="1918" y="2930"/>
              <a:ext cx="580" cy="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000" b="0" dirty="0">
                  <a:effectLst>
                    <a:outerShdw blurRad="38100" dist="38100" dir="2700000" algn="tl">
                      <a:srgbClr val="000000">
                        <a:alpha val="43137"/>
                      </a:srgbClr>
                    </a:outerShdw>
                  </a:effectLst>
                  <a:latin typeface="Trebuchet MS" pitchFamily="34" charset="0"/>
                </a:rPr>
                <a:t>Managed Computer</a:t>
              </a:r>
            </a:p>
          </p:txBody>
        </p:sp>
        <p:pic>
          <p:nvPicPr>
            <p:cNvPr id="30" name="Picture 29" descr="laptop"/>
            <p:cNvPicPr>
              <a:picLocks noChangeAspect="1" noChangeArrowheads="1"/>
            </p:cNvPicPr>
            <p:nvPr/>
          </p:nvPicPr>
          <p:blipFill>
            <a:blip r:embed="rId7" cstate="print"/>
            <a:srcRect/>
            <a:stretch>
              <a:fillRect/>
            </a:stretch>
          </p:blipFill>
          <p:spPr bwMode="auto">
            <a:xfrm>
              <a:off x="1975" y="2568"/>
              <a:ext cx="518" cy="402"/>
            </a:xfrm>
            <a:prstGeom prst="rect">
              <a:avLst/>
            </a:prstGeom>
            <a:noFill/>
          </p:spPr>
        </p:pic>
      </p:grpSp>
      <p:pic>
        <p:nvPicPr>
          <p:cNvPr id="31" name="Picture 30" descr="XP icon credential manager"/>
          <p:cNvPicPr>
            <a:picLocks noChangeAspect="1" noChangeArrowheads="1"/>
          </p:cNvPicPr>
          <p:nvPr/>
        </p:nvPicPr>
        <p:blipFill>
          <a:blip r:embed="rId8" cstate="print"/>
          <a:srcRect/>
          <a:stretch>
            <a:fillRect/>
          </a:stretch>
        </p:blipFill>
        <p:spPr bwMode="auto">
          <a:xfrm>
            <a:off x="4957762" y="2525712"/>
            <a:ext cx="228600" cy="265112"/>
          </a:xfrm>
          <a:prstGeom prst="rect">
            <a:avLst/>
          </a:prstGeom>
          <a:noFill/>
        </p:spPr>
      </p:pic>
      <p:pic>
        <p:nvPicPr>
          <p:cNvPr id="32" name="Picture 31" descr="XP icon credential manager"/>
          <p:cNvPicPr>
            <a:picLocks noChangeAspect="1" noChangeArrowheads="1"/>
          </p:cNvPicPr>
          <p:nvPr/>
        </p:nvPicPr>
        <p:blipFill>
          <a:blip r:embed="rId8" cstate="print"/>
          <a:srcRect/>
          <a:stretch>
            <a:fillRect/>
          </a:stretch>
        </p:blipFill>
        <p:spPr bwMode="auto">
          <a:xfrm>
            <a:off x="5189537" y="2457449"/>
            <a:ext cx="228600" cy="265113"/>
          </a:xfrm>
          <a:prstGeom prst="rect">
            <a:avLst/>
          </a:prstGeom>
          <a:noFill/>
        </p:spPr>
      </p:pic>
      <p:pic>
        <p:nvPicPr>
          <p:cNvPr id="33" name="Picture 32" descr="XP icon credential manager"/>
          <p:cNvPicPr>
            <a:picLocks noChangeAspect="1" noChangeArrowheads="1"/>
          </p:cNvPicPr>
          <p:nvPr/>
        </p:nvPicPr>
        <p:blipFill>
          <a:blip r:embed="rId8" cstate="print"/>
          <a:srcRect/>
          <a:stretch>
            <a:fillRect/>
          </a:stretch>
        </p:blipFill>
        <p:spPr bwMode="auto">
          <a:xfrm>
            <a:off x="5097462" y="2235199"/>
            <a:ext cx="228600" cy="265113"/>
          </a:xfrm>
          <a:prstGeom prst="rect">
            <a:avLst/>
          </a:prstGeom>
          <a:noFill/>
        </p:spPr>
      </p:pic>
      <p:sp>
        <p:nvSpPr>
          <p:cNvPr id="36" name="Line 35"/>
          <p:cNvSpPr>
            <a:spLocks noChangeShapeType="1"/>
          </p:cNvSpPr>
          <p:nvPr/>
        </p:nvSpPr>
        <p:spPr bwMode="auto">
          <a:xfrm flipV="1">
            <a:off x="5268912" y="3263899"/>
            <a:ext cx="1998663" cy="827088"/>
          </a:xfrm>
          <a:prstGeom prst="line">
            <a:avLst/>
          </a:prstGeom>
          <a:noFill/>
          <a:ln w="57150">
            <a:solidFill>
              <a:srgbClr val="E35C2F"/>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37" name="Text Box 36"/>
          <p:cNvSpPr txBox="1">
            <a:spLocks noChangeArrowheads="1"/>
          </p:cNvSpPr>
          <p:nvPr/>
        </p:nvSpPr>
        <p:spPr bwMode="auto">
          <a:xfrm>
            <a:off x="5392737" y="3719512"/>
            <a:ext cx="2905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l" eaLnBrk="0" hangingPunct="0">
              <a:spcBef>
                <a:spcPct val="50000"/>
              </a:spcBef>
            </a:pPr>
            <a:r>
              <a:rPr lang="en-US" sz="2400">
                <a:effectLst/>
                <a:latin typeface="Trebuchet MS" pitchFamily="34" charset="0"/>
              </a:rPr>
              <a:t>X</a:t>
            </a:r>
          </a:p>
        </p:txBody>
      </p:sp>
      <p:sp>
        <p:nvSpPr>
          <p:cNvPr id="38" name="Line 37"/>
          <p:cNvSpPr>
            <a:spLocks noChangeShapeType="1"/>
          </p:cNvSpPr>
          <p:nvPr/>
        </p:nvSpPr>
        <p:spPr bwMode="auto">
          <a:xfrm>
            <a:off x="6373812" y="3159124"/>
            <a:ext cx="798513" cy="3175"/>
          </a:xfrm>
          <a:prstGeom prst="line">
            <a:avLst/>
          </a:prstGeom>
          <a:noFill/>
          <a:ln w="57150">
            <a:solidFill>
              <a:srgbClr val="89C986"/>
            </a:solidFill>
            <a:round/>
            <a:headEnd type="triangle" w="med" len="med"/>
            <a:tailEnd type="triangle" w="med" len="me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39" name="Line 38"/>
          <p:cNvSpPr>
            <a:spLocks noChangeShapeType="1"/>
          </p:cNvSpPr>
          <p:nvPr/>
        </p:nvSpPr>
        <p:spPr bwMode="auto">
          <a:xfrm flipV="1">
            <a:off x="4398962" y="3192462"/>
            <a:ext cx="1308100" cy="0"/>
          </a:xfrm>
          <a:prstGeom prst="line">
            <a:avLst/>
          </a:prstGeom>
          <a:noFill/>
          <a:ln w="57150">
            <a:solidFill>
              <a:srgbClr val="89C986"/>
            </a:solidFill>
            <a:round/>
            <a:headEnd type="triangle" w="med" len="med"/>
            <a:tailEn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grpSp>
        <p:nvGrpSpPr>
          <p:cNvPr id="41" name="Group 48"/>
          <p:cNvGrpSpPr/>
          <p:nvPr/>
        </p:nvGrpSpPr>
        <p:grpSpPr>
          <a:xfrm>
            <a:off x="3609975" y="3509962"/>
            <a:ext cx="993775" cy="830262"/>
            <a:chOff x="3609975" y="3509962"/>
            <a:chExt cx="993775" cy="830262"/>
          </a:xfrm>
        </p:grpSpPr>
        <p:sp>
          <p:nvSpPr>
            <p:cNvPr id="34" name="Line 33"/>
            <p:cNvSpPr>
              <a:spLocks noChangeShapeType="1"/>
            </p:cNvSpPr>
            <p:nvPr/>
          </p:nvSpPr>
          <p:spPr bwMode="auto">
            <a:xfrm flipV="1">
              <a:off x="3609975" y="3671887"/>
              <a:ext cx="168275" cy="508000"/>
            </a:xfrm>
            <a:prstGeom prst="line">
              <a:avLst/>
            </a:prstGeom>
            <a:noFill/>
            <a:ln w="57150">
              <a:solidFill>
                <a:srgbClr val="89C986"/>
              </a:solidFill>
              <a:round/>
              <a:headEnd type="triangle" w="med" len="med"/>
              <a:tailEnd type="triangle" w="med" len="me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35" name="Line 34"/>
            <p:cNvSpPr>
              <a:spLocks noChangeShapeType="1"/>
            </p:cNvSpPr>
            <p:nvPr/>
          </p:nvSpPr>
          <p:spPr bwMode="auto">
            <a:xfrm>
              <a:off x="4205287" y="3509962"/>
              <a:ext cx="398463" cy="712787"/>
            </a:xfrm>
            <a:prstGeom prst="line">
              <a:avLst/>
            </a:prstGeom>
            <a:noFill/>
            <a:ln w="57150">
              <a:solidFill>
                <a:srgbClr val="89C986"/>
              </a:solidFill>
              <a:round/>
              <a:headEnd type="triangle" w="med" len="med"/>
              <a:tailEnd type="triangle" w="med" len="me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40" name="Line 39"/>
            <p:cNvSpPr>
              <a:spLocks noChangeShapeType="1"/>
            </p:cNvSpPr>
            <p:nvPr/>
          </p:nvSpPr>
          <p:spPr bwMode="auto">
            <a:xfrm>
              <a:off x="3840162" y="4332287"/>
              <a:ext cx="747713" cy="7937"/>
            </a:xfrm>
            <a:prstGeom prst="line">
              <a:avLst/>
            </a:prstGeom>
            <a:noFill/>
            <a:ln w="57150">
              <a:solidFill>
                <a:srgbClr val="89C986"/>
              </a:solidFill>
              <a:round/>
              <a:headEnd type="triangle" w="med" len="med"/>
              <a:tailEnd type="triangle" w="med" len="med"/>
            </a:ln>
            <a:effectLst/>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grpSp>
      <p:grpSp>
        <p:nvGrpSpPr>
          <p:cNvPr id="49" name="Group 40"/>
          <p:cNvGrpSpPr>
            <a:grpSpLocks/>
          </p:cNvGrpSpPr>
          <p:nvPr/>
        </p:nvGrpSpPr>
        <p:grpSpPr bwMode="auto">
          <a:xfrm>
            <a:off x="4322765" y="3814765"/>
            <a:ext cx="1533526" cy="1192213"/>
            <a:chOff x="2796" y="2333"/>
            <a:chExt cx="966" cy="751"/>
          </a:xfrm>
        </p:grpSpPr>
        <p:pic>
          <p:nvPicPr>
            <p:cNvPr id="42" name="Picture 41" descr="PC blank screen"/>
            <p:cNvPicPr>
              <a:picLocks noChangeAspect="1" noChangeArrowheads="1"/>
            </p:cNvPicPr>
            <p:nvPr/>
          </p:nvPicPr>
          <p:blipFill>
            <a:blip r:embed="rId9" cstate="print"/>
            <a:srcRect/>
            <a:stretch>
              <a:fillRect/>
            </a:stretch>
          </p:blipFill>
          <p:spPr bwMode="auto">
            <a:xfrm>
              <a:off x="2796" y="2333"/>
              <a:ext cx="651" cy="650"/>
            </a:xfrm>
            <a:prstGeom prst="rect">
              <a:avLst/>
            </a:prstGeom>
            <a:noFill/>
          </p:spPr>
        </p:pic>
        <p:sp>
          <p:nvSpPr>
            <p:cNvPr id="43" name="Text Box 42"/>
            <p:cNvSpPr txBox="1">
              <a:spLocks noChangeArrowheads="1"/>
            </p:cNvSpPr>
            <p:nvPr/>
          </p:nvSpPr>
          <p:spPr bwMode="auto">
            <a:xfrm>
              <a:off x="3182" y="2832"/>
              <a:ext cx="580" cy="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000" b="0" dirty="0">
                  <a:effectLst>
                    <a:outerShdw blurRad="38100" dist="38100" dir="2700000" algn="tl">
                      <a:srgbClr val="000000">
                        <a:alpha val="43137"/>
                      </a:srgbClr>
                    </a:outerShdw>
                  </a:effectLst>
                  <a:latin typeface="Trebuchet MS" pitchFamily="34" charset="0"/>
                </a:rPr>
                <a:t>Managed Computer</a:t>
              </a:r>
            </a:p>
          </p:txBody>
        </p:sp>
      </p:grpSp>
      <p:pic>
        <p:nvPicPr>
          <p:cNvPr id="44" name="Picture 43" descr="Server"/>
          <p:cNvPicPr>
            <a:picLocks noChangeAspect="1" noChangeArrowheads="1"/>
          </p:cNvPicPr>
          <p:nvPr/>
        </p:nvPicPr>
        <p:blipFill>
          <a:blip r:embed="rId10" cstate="print"/>
          <a:srcRect/>
          <a:stretch>
            <a:fillRect/>
          </a:stretch>
        </p:blipFill>
        <p:spPr bwMode="auto">
          <a:xfrm>
            <a:off x="3586162" y="2554287"/>
            <a:ext cx="768350" cy="1133475"/>
          </a:xfrm>
          <a:prstGeom prst="rect">
            <a:avLst/>
          </a:prstGeom>
          <a:noFill/>
        </p:spPr>
      </p:pic>
      <p:sp>
        <p:nvSpPr>
          <p:cNvPr id="45" name="Text Box 44"/>
          <p:cNvSpPr txBox="1">
            <a:spLocks noChangeArrowheads="1"/>
          </p:cNvSpPr>
          <p:nvPr/>
        </p:nvSpPr>
        <p:spPr bwMode="auto">
          <a:xfrm>
            <a:off x="2979737" y="2227262"/>
            <a:ext cx="14573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pPr>
            <a:r>
              <a:rPr lang="en-US" sz="1200" b="0">
                <a:effectLst>
                  <a:outerShdw blurRad="38100" dist="38100" dir="2700000" algn="tl">
                    <a:srgbClr val="000000">
                      <a:alpha val="43137"/>
                    </a:srgbClr>
                  </a:outerShdw>
                </a:effectLst>
                <a:latin typeface="Trebuchet MS" pitchFamily="34" charset="0"/>
              </a:rPr>
              <a:t>Trusted Resource Server</a:t>
            </a:r>
          </a:p>
        </p:txBody>
      </p:sp>
      <p:pic>
        <p:nvPicPr>
          <p:cNvPr id="46" name="Picture 45" descr="XP icon credential manager"/>
          <p:cNvPicPr>
            <a:picLocks noChangeAspect="1" noChangeArrowheads="1"/>
          </p:cNvPicPr>
          <p:nvPr/>
        </p:nvPicPr>
        <p:blipFill>
          <a:blip r:embed="rId8" cstate="print"/>
          <a:srcRect/>
          <a:stretch>
            <a:fillRect/>
          </a:stretch>
        </p:blipFill>
        <p:spPr bwMode="auto">
          <a:xfrm>
            <a:off x="4884737" y="2320924"/>
            <a:ext cx="228600" cy="265113"/>
          </a:xfrm>
          <a:prstGeom prst="rect">
            <a:avLst/>
          </a:prstGeom>
          <a:noFill/>
        </p:spPr>
      </p:pic>
      <p:pic>
        <p:nvPicPr>
          <p:cNvPr id="47" name="Picture 46" descr="XP icon credential manager"/>
          <p:cNvPicPr>
            <a:picLocks noChangeAspect="1" noChangeArrowheads="1"/>
          </p:cNvPicPr>
          <p:nvPr/>
        </p:nvPicPr>
        <p:blipFill>
          <a:blip r:embed="rId8" cstate="print"/>
          <a:srcRect/>
          <a:stretch>
            <a:fillRect/>
          </a:stretch>
        </p:blipFill>
        <p:spPr bwMode="auto">
          <a:xfrm>
            <a:off x="5081587" y="2593974"/>
            <a:ext cx="228600" cy="265113"/>
          </a:xfrm>
          <a:prstGeom prst="rect">
            <a:avLst/>
          </a:prstGeom>
          <a:noFill/>
        </p:spPr>
      </p:pic>
      <p:sp>
        <p:nvSpPr>
          <p:cNvPr id="48" name="Text Box 47"/>
          <p:cNvSpPr txBox="1">
            <a:spLocks noChangeArrowheads="1"/>
          </p:cNvSpPr>
          <p:nvPr/>
        </p:nvSpPr>
        <p:spPr bwMode="auto">
          <a:xfrm>
            <a:off x="1125639" y="1773737"/>
            <a:ext cx="2192337" cy="369332"/>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50000"/>
              </a:spcBef>
            </a:pPr>
            <a:r>
              <a:rPr lang="en-US" dirty="0">
                <a:effectLst>
                  <a:outerShdw blurRad="38100" dist="38100" dir="2700000" algn="tl">
                    <a:srgbClr val="000000">
                      <a:alpha val="43137"/>
                    </a:srgbClr>
                  </a:outerShdw>
                </a:effectLst>
                <a:latin typeface="Trebuchet MS" pitchFamily="34" charset="0"/>
              </a:rPr>
              <a:t>Corporate Network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21" presetClass="entr" presetSubtype="1"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4000"/>
                            </p:stCondLst>
                            <p:childTnLst>
                              <p:par>
                                <p:cTn id="33" presetID="0" presetClass="path" presetSubtype="0" accel="50000" decel="50000" fill="hold" nodeType="afterEffect">
                                  <p:stCondLst>
                                    <p:cond delay="0"/>
                                  </p:stCondLst>
                                  <p:childTnLst>
                                    <p:animMotion origin="layout" path="M 0 -1.85185E-6 L -0.10069 0.11019 " pathEditMode="fixed" rAng="0" ptsTypes="AA">
                                      <p:cBhvr>
                                        <p:cTn id="34" dur="1000" fill="hold"/>
                                        <p:tgtEl>
                                          <p:spTgt spid="46"/>
                                        </p:tgtEl>
                                        <p:attrNameLst>
                                          <p:attrName>ppt_x</p:attrName>
                                          <p:attrName>ppt_y</p:attrName>
                                        </p:attrNameLst>
                                      </p:cBhvr>
                                      <p:rCtr x="-50" y="55"/>
                                    </p:animMotion>
                                  </p:childTnLst>
                                </p:cTn>
                              </p:par>
                              <p:par>
                                <p:cTn id="35" presetID="0" presetClass="path" presetSubtype="0" accel="50000" decel="50000" fill="hold" nodeType="withEffect">
                                  <p:stCondLst>
                                    <p:cond delay="0"/>
                                  </p:stCondLst>
                                  <p:childTnLst>
                                    <p:animMotion origin="layout" path="M -1.11111E-6 1.19593E-6 L -0.16493 0.25561 " pathEditMode="fixed" rAng="0" ptsTypes="AA">
                                      <p:cBhvr>
                                        <p:cTn id="36" dur="1000" fill="hold"/>
                                        <p:tgtEl>
                                          <p:spTgt spid="31"/>
                                        </p:tgtEl>
                                        <p:attrNameLst>
                                          <p:attrName>ppt_x</p:attrName>
                                          <p:attrName>ppt_y</p:attrName>
                                        </p:attrNameLst>
                                      </p:cBhvr>
                                      <p:rCtr x="-82" y="128"/>
                                    </p:animMotion>
                                  </p:childTnLst>
                                </p:cTn>
                              </p:par>
                              <p:par>
                                <p:cTn id="37" presetID="0" presetClass="path" presetSubtype="0" accel="50000" decel="50000" fill="hold" nodeType="withEffect">
                                  <p:stCondLst>
                                    <p:cond delay="0"/>
                                  </p:stCondLst>
                                  <p:childTnLst>
                                    <p:animMotion origin="layout" path="M -2.77778E-6 4.39972E-6 L -0.03767 0.20772 " pathEditMode="fixed" rAng="0" ptsTypes="AA">
                                      <p:cBhvr>
                                        <p:cTn id="38" dur="1000" fill="hold"/>
                                        <p:tgtEl>
                                          <p:spTgt spid="47"/>
                                        </p:tgtEl>
                                        <p:attrNameLst>
                                          <p:attrName>ppt_x</p:attrName>
                                          <p:attrName>ppt_y</p:attrName>
                                        </p:attrNameLst>
                                      </p:cBhvr>
                                      <p:rCtr x="-19" y="104"/>
                                    </p:animMotion>
                                  </p:childTnLst>
                                </p:cTn>
                              </p:par>
                              <p:par>
                                <p:cTn id="39" presetID="0" presetClass="path" presetSubtype="0" accel="50000" decel="50000" fill="hold" nodeType="withEffect">
                                  <p:stCondLst>
                                    <p:cond delay="0"/>
                                  </p:stCondLst>
                                  <p:childTnLst>
                                    <p:animMotion origin="layout" path="M 3.33333E-6 -3.7037E-6 L 0.20625 0.07963 " pathEditMode="fixed" ptsTypes="AA">
                                      <p:cBhvr>
                                        <p:cTn id="40" dur="1000" fill="hold"/>
                                        <p:tgtEl>
                                          <p:spTgt spid="33"/>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1.66667E-6 -2.00786E-6 L 0.09097 0.0465 " pathEditMode="fixed" rAng="0" ptsTypes="AA">
                                      <p:cBhvr>
                                        <p:cTn id="42" dur="1000" fill="hold"/>
                                        <p:tgtEl>
                                          <p:spTgt spid="32"/>
                                        </p:tgtEl>
                                        <p:attrNameLst>
                                          <p:attrName>ppt_x</p:attrName>
                                          <p:attrName>ppt_y</p:attrName>
                                        </p:attrNameLst>
                                      </p:cBhvr>
                                      <p:rCtr x="45" y="23"/>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par>
                                <p:cTn id="60" presetID="13" presetClass="entr" presetSubtype="32"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plus(out)">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out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36"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5573949" y="2704289"/>
            <a:ext cx="3336587" cy="3151762"/>
          </a:xfrm>
          <a:prstGeom prst="rect">
            <a:avLst/>
          </a:prstGeom>
          <a:solidFill>
            <a:schemeClr val="accent2">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2" name="Group 239"/>
          <p:cNvGrpSpPr>
            <a:grpSpLocks/>
          </p:cNvGrpSpPr>
          <p:nvPr/>
        </p:nvGrpSpPr>
        <p:grpSpPr bwMode="auto">
          <a:xfrm>
            <a:off x="3682298" y="5209473"/>
            <a:ext cx="2438400" cy="1203325"/>
            <a:chOff x="3733800" y="4953000"/>
            <a:chExt cx="2438400" cy="1203386"/>
          </a:xfrm>
        </p:grpSpPr>
        <p:grpSp>
          <p:nvGrpSpPr>
            <p:cNvPr id="3" name="Group 225"/>
            <p:cNvGrpSpPr>
              <a:grpSpLocks/>
            </p:cNvGrpSpPr>
            <p:nvPr/>
          </p:nvGrpSpPr>
          <p:grpSpPr bwMode="auto">
            <a:xfrm>
              <a:off x="3733800" y="5410200"/>
              <a:ext cx="1123312" cy="746186"/>
              <a:chOff x="1524000" y="4587814"/>
              <a:chExt cx="1123312" cy="746186"/>
            </a:xfrm>
          </p:grpSpPr>
          <p:pic>
            <p:nvPicPr>
              <p:cNvPr id="736260" name="Picture 10" descr="laptop"/>
              <p:cNvPicPr>
                <a:picLocks noChangeAspect="1" noChangeArrowheads="1"/>
              </p:cNvPicPr>
              <p:nvPr/>
            </p:nvPicPr>
            <p:blipFill>
              <a:blip r:embed="rId3"/>
              <a:srcRect/>
              <a:stretch>
                <a:fillRect/>
              </a:stretch>
            </p:blipFill>
            <p:spPr bwMode="auto">
              <a:xfrm>
                <a:off x="1524000" y="4724400"/>
                <a:ext cx="1066800" cy="609600"/>
              </a:xfrm>
              <a:prstGeom prst="rect">
                <a:avLst/>
              </a:prstGeom>
              <a:noFill/>
              <a:ln w="9525">
                <a:noFill/>
                <a:miter lim="800000"/>
                <a:headEnd/>
                <a:tailEnd/>
              </a:ln>
            </p:spPr>
          </p:pic>
          <p:pic>
            <p:nvPicPr>
              <p:cNvPr id="736261" name="Picture 2" descr="C:\Users\pmeneze.NTDEV\AppData\Local\Microsoft\Windows\Temporary Internet Files\Content.IE5\9VX4P1P0\MCj02507340000[1].wmf"/>
              <p:cNvPicPr>
                <a:picLocks noChangeAspect="1" noChangeArrowheads="1"/>
              </p:cNvPicPr>
              <p:nvPr/>
            </p:nvPicPr>
            <p:blipFill>
              <a:blip r:embed="rId4"/>
              <a:srcRect/>
              <a:stretch>
                <a:fillRect/>
              </a:stretch>
            </p:blipFill>
            <p:spPr bwMode="auto">
              <a:xfrm rot="18900000" flipH="1">
                <a:off x="1885312" y="4587814"/>
                <a:ext cx="762000" cy="690998"/>
              </a:xfrm>
              <a:prstGeom prst="rect">
                <a:avLst/>
              </a:prstGeom>
              <a:noFill/>
              <a:ln w="9525">
                <a:noFill/>
                <a:miter lim="800000"/>
                <a:headEnd/>
                <a:tailEnd/>
              </a:ln>
            </p:spPr>
          </p:pic>
        </p:grpSp>
        <p:cxnSp>
          <p:nvCxnSpPr>
            <p:cNvPr id="736262" name="Straight Connector 231"/>
            <p:cNvCxnSpPr>
              <a:cxnSpLocks noChangeShapeType="1"/>
            </p:cNvCxnSpPr>
            <p:nvPr/>
          </p:nvCxnSpPr>
          <p:spPr bwMode="auto">
            <a:xfrm flipV="1">
              <a:off x="4724400" y="4953000"/>
              <a:ext cx="1447800" cy="609600"/>
            </a:xfrm>
            <a:prstGeom prst="line">
              <a:avLst/>
            </a:prstGeom>
            <a:noFill/>
            <a:ln w="3175" algn="ctr">
              <a:solidFill>
                <a:schemeClr val="accent1">
                  <a:lumMod val="75000"/>
                </a:schemeClr>
              </a:solidFill>
              <a:prstDash val="dash"/>
              <a:round/>
              <a:headEnd/>
              <a:tailEnd type="triangle" w="med" len="med"/>
            </a:ln>
          </p:spPr>
        </p:cxnSp>
      </p:grpSp>
      <p:sp>
        <p:nvSpPr>
          <p:cNvPr id="713735" name="Title 1"/>
          <p:cNvSpPr>
            <a:spLocks noGrp="1"/>
          </p:cNvSpPr>
          <p:nvPr>
            <p:ph type="title"/>
          </p:nvPr>
        </p:nvSpPr>
        <p:spPr>
          <a:xfrm>
            <a:off x="382588" y="228600"/>
            <a:ext cx="8380412" cy="1218795"/>
          </a:xfrm>
        </p:spPr>
        <p:txBody>
          <a:bodyPr/>
          <a:lstStyle/>
          <a:p>
            <a:r>
              <a:rPr lang="en-US" sz="4400" b="1" dirty="0"/>
              <a:t>How SDI Solves Unauthorized Access </a:t>
            </a:r>
            <a:r>
              <a:rPr lang="en-US" sz="4400" b="1" dirty="0" smtClean="0"/>
              <a:t>– Server Isolation</a:t>
            </a:r>
            <a:endParaRPr lang="en-US" sz="4400" b="1" dirty="0"/>
          </a:p>
        </p:txBody>
      </p:sp>
      <p:pic>
        <p:nvPicPr>
          <p:cNvPr id="736264" name="Picture 10" descr="laptop"/>
          <p:cNvPicPr>
            <a:picLocks noChangeAspect="1" noChangeArrowheads="1"/>
          </p:cNvPicPr>
          <p:nvPr/>
        </p:nvPicPr>
        <p:blipFill>
          <a:blip r:embed="rId3"/>
          <a:srcRect/>
          <a:stretch>
            <a:fillRect/>
          </a:stretch>
        </p:blipFill>
        <p:spPr bwMode="auto">
          <a:xfrm>
            <a:off x="634298" y="4447473"/>
            <a:ext cx="1333500" cy="762000"/>
          </a:xfrm>
          <a:prstGeom prst="rect">
            <a:avLst/>
          </a:prstGeom>
          <a:noFill/>
          <a:ln w="9525">
            <a:noFill/>
            <a:miter lim="800000"/>
            <a:headEnd/>
            <a:tailEnd/>
          </a:ln>
        </p:spPr>
      </p:pic>
      <p:sp>
        <p:nvSpPr>
          <p:cNvPr id="5" name="Cloud"/>
          <p:cNvSpPr>
            <a:spLocks noChangeAspect="1" noEditPoints="1" noChangeArrowheads="1"/>
          </p:cNvSpPr>
          <p:nvPr/>
        </p:nvSpPr>
        <p:spPr bwMode="auto">
          <a:xfrm>
            <a:off x="2310698" y="3533073"/>
            <a:ext cx="3124200" cy="2057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lumMod val="65000"/>
              <a:lumOff val="35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Trebuchet MS" pitchFamily="34" charset="0"/>
            </a:endParaRPr>
          </a:p>
        </p:txBody>
      </p:sp>
      <p:sp>
        <p:nvSpPr>
          <p:cNvPr id="7" name="Isosceles Triangle 6"/>
          <p:cNvSpPr/>
          <p:nvPr/>
        </p:nvSpPr>
        <p:spPr>
          <a:xfrm>
            <a:off x="3758498" y="1399473"/>
            <a:ext cx="1600200" cy="1066800"/>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Trebuchet MS" pitchFamily="34" charset="0"/>
            </a:endParaRPr>
          </a:p>
        </p:txBody>
      </p:sp>
      <p:sp>
        <p:nvSpPr>
          <p:cNvPr id="8" name="TextBox 7"/>
          <p:cNvSpPr txBox="1"/>
          <p:nvPr/>
        </p:nvSpPr>
        <p:spPr>
          <a:xfrm>
            <a:off x="4176010" y="1661410"/>
            <a:ext cx="837089" cy="738664"/>
          </a:xfrm>
          <a:prstGeom prst="rect">
            <a:avLst/>
          </a:prstGeom>
          <a:noFill/>
        </p:spPr>
        <p:txBody>
          <a:bodyPr wrap="none">
            <a:spAutoFit/>
          </a:bodyPr>
          <a:lstStyle/>
          <a:p>
            <a:pPr algn="ctr">
              <a:defRPr/>
            </a:pPr>
            <a:r>
              <a:rPr lang="en-US" sz="1400" b="1" dirty="0">
                <a:solidFill>
                  <a:schemeClr val="bg2"/>
                </a:solidFill>
                <a:effectLst>
                  <a:outerShdw blurRad="38100" dist="38100" dir="2700000" algn="tl">
                    <a:srgbClr val="000000">
                      <a:alpha val="43137"/>
                    </a:srgbClr>
                  </a:outerShdw>
                </a:effectLst>
                <a:latin typeface="Trebuchet MS" pitchFamily="34" charset="0"/>
              </a:rPr>
              <a:t>AD</a:t>
            </a:r>
          </a:p>
          <a:p>
            <a:pPr algn="ctr">
              <a:defRPr/>
            </a:pPr>
            <a:r>
              <a:rPr lang="en-US" sz="1400" b="1" dirty="0">
                <a:solidFill>
                  <a:schemeClr val="bg2"/>
                </a:solidFill>
                <a:effectLst>
                  <a:outerShdw blurRad="38100" dist="38100" dir="2700000" algn="tl">
                    <a:srgbClr val="000000">
                      <a:alpha val="43137"/>
                    </a:srgbClr>
                  </a:outerShdw>
                </a:effectLst>
                <a:latin typeface="Trebuchet MS" pitchFamily="34" charset="0"/>
              </a:rPr>
              <a:t>Identity</a:t>
            </a:r>
          </a:p>
          <a:p>
            <a:pPr algn="ctr">
              <a:defRPr/>
            </a:pPr>
            <a:r>
              <a:rPr lang="en-US" sz="1400" b="1" dirty="0">
                <a:solidFill>
                  <a:schemeClr val="bg2"/>
                </a:solidFill>
                <a:effectLst>
                  <a:outerShdw blurRad="38100" dist="38100" dir="2700000" algn="tl">
                    <a:srgbClr val="000000">
                      <a:alpha val="43137"/>
                    </a:srgbClr>
                  </a:outerShdw>
                </a:effectLst>
                <a:latin typeface="Trebuchet MS" pitchFamily="34" charset="0"/>
              </a:rPr>
              <a:t>Mgmt</a:t>
            </a:r>
          </a:p>
        </p:txBody>
      </p:sp>
      <p:grpSp>
        <p:nvGrpSpPr>
          <p:cNvPr id="4" name="Group 234"/>
          <p:cNvGrpSpPr>
            <a:grpSpLocks/>
          </p:cNvGrpSpPr>
          <p:nvPr/>
        </p:nvGrpSpPr>
        <p:grpSpPr bwMode="auto">
          <a:xfrm>
            <a:off x="1624898" y="2542473"/>
            <a:ext cx="2057400" cy="1752600"/>
            <a:chOff x="1676400" y="2286000"/>
            <a:chExt cx="2057400" cy="1752600"/>
          </a:xfrm>
        </p:grpSpPr>
        <p:cxnSp>
          <p:nvCxnSpPr>
            <p:cNvPr id="736269" name="Straight Connector 9"/>
            <p:cNvCxnSpPr>
              <a:cxnSpLocks noChangeShapeType="1"/>
            </p:cNvCxnSpPr>
            <p:nvPr/>
          </p:nvCxnSpPr>
          <p:spPr bwMode="auto">
            <a:xfrm flipV="1">
              <a:off x="1676400" y="2286000"/>
              <a:ext cx="2057400" cy="1752600"/>
            </a:xfrm>
            <a:prstGeom prst="line">
              <a:avLst/>
            </a:prstGeom>
            <a:noFill/>
            <a:ln w="3175" algn="ctr">
              <a:solidFill>
                <a:schemeClr val="accent1">
                  <a:lumMod val="75000"/>
                </a:schemeClr>
              </a:solidFill>
              <a:prstDash val="dash"/>
              <a:round/>
              <a:headEnd/>
              <a:tailEnd type="triangle" w="med" len="med"/>
            </a:ln>
          </p:spPr>
        </p:cxnSp>
        <p:sp>
          <p:nvSpPr>
            <p:cNvPr id="736270" name="TextBox 14"/>
            <p:cNvSpPr txBox="1">
              <a:spLocks noChangeArrowheads="1"/>
            </p:cNvSpPr>
            <p:nvPr/>
          </p:nvSpPr>
          <p:spPr bwMode="auto">
            <a:xfrm>
              <a:off x="2286000" y="2286000"/>
              <a:ext cx="1066318" cy="338554"/>
            </a:xfrm>
            <a:prstGeom prst="rect">
              <a:avLst/>
            </a:prstGeom>
            <a:noFill/>
            <a:ln w="9525">
              <a:noFill/>
              <a:miter lim="800000"/>
              <a:headEnd/>
              <a:tailEnd/>
            </a:ln>
          </p:spPr>
          <p:txBody>
            <a:bodyPr wrap="none">
              <a:spAutoFit/>
            </a:bodyPr>
            <a:lstStyle/>
            <a:p>
              <a:r>
                <a:rPr lang="en-US" sz="800" b="1" dirty="0">
                  <a:latin typeface="Trebuchet MS" pitchFamily="34" charset="0"/>
                </a:rPr>
                <a:t>Machine and User</a:t>
              </a:r>
            </a:p>
            <a:p>
              <a:r>
                <a:rPr lang="en-US" sz="800" b="1" dirty="0">
                  <a:latin typeface="Trebuchet MS" pitchFamily="34" charset="0"/>
                </a:rPr>
                <a:t>Authentication</a:t>
              </a:r>
            </a:p>
          </p:txBody>
        </p:sp>
      </p:grpSp>
      <p:grpSp>
        <p:nvGrpSpPr>
          <p:cNvPr id="6" name="Group 235"/>
          <p:cNvGrpSpPr>
            <a:grpSpLocks/>
          </p:cNvGrpSpPr>
          <p:nvPr/>
        </p:nvGrpSpPr>
        <p:grpSpPr bwMode="auto">
          <a:xfrm>
            <a:off x="1929698" y="2618673"/>
            <a:ext cx="2964319" cy="1752600"/>
            <a:chOff x="1981200" y="2362200"/>
            <a:chExt cx="2963344" cy="1752600"/>
          </a:xfrm>
        </p:grpSpPr>
        <p:cxnSp>
          <p:nvCxnSpPr>
            <p:cNvPr id="736272" name="Straight Connector 15"/>
            <p:cNvCxnSpPr>
              <a:cxnSpLocks noChangeShapeType="1"/>
            </p:cNvCxnSpPr>
            <p:nvPr/>
          </p:nvCxnSpPr>
          <p:spPr bwMode="auto">
            <a:xfrm rot="10800000" flipV="1">
              <a:off x="1981200" y="2362200"/>
              <a:ext cx="2209800" cy="1752600"/>
            </a:xfrm>
            <a:prstGeom prst="line">
              <a:avLst/>
            </a:prstGeom>
            <a:noFill/>
            <a:ln w="3175" algn="ctr">
              <a:solidFill>
                <a:schemeClr val="accent1">
                  <a:lumMod val="75000"/>
                </a:schemeClr>
              </a:solidFill>
              <a:prstDash val="dash"/>
              <a:round/>
              <a:headEnd/>
              <a:tailEnd type="triangle" w="med" len="med"/>
            </a:ln>
          </p:spPr>
        </p:cxnSp>
        <p:sp>
          <p:nvSpPr>
            <p:cNvPr id="736273" name="TextBox 17"/>
            <p:cNvSpPr txBox="1">
              <a:spLocks noChangeArrowheads="1"/>
            </p:cNvSpPr>
            <p:nvPr/>
          </p:nvSpPr>
          <p:spPr bwMode="auto">
            <a:xfrm>
              <a:off x="3505200" y="2743200"/>
              <a:ext cx="1439344" cy="338554"/>
            </a:xfrm>
            <a:prstGeom prst="rect">
              <a:avLst/>
            </a:prstGeom>
            <a:noFill/>
            <a:ln w="9525">
              <a:noFill/>
              <a:miter lim="800000"/>
              <a:headEnd/>
              <a:tailEnd/>
            </a:ln>
          </p:spPr>
          <p:txBody>
            <a:bodyPr wrap="none">
              <a:spAutoFit/>
            </a:bodyPr>
            <a:lstStyle/>
            <a:p>
              <a:r>
                <a:rPr lang="en-US" sz="800" b="1" dirty="0">
                  <a:latin typeface="Trebuchet MS" pitchFamily="34" charset="0"/>
                </a:rPr>
                <a:t>Authentication Approved </a:t>
              </a:r>
            </a:p>
            <a:p>
              <a:r>
                <a:rPr lang="en-US" sz="800" b="1" dirty="0">
                  <a:latin typeface="Trebuchet MS" pitchFamily="34" charset="0"/>
                </a:rPr>
                <a:t>Credential Given</a:t>
              </a:r>
            </a:p>
          </p:txBody>
        </p:sp>
      </p:grpSp>
      <p:grpSp>
        <p:nvGrpSpPr>
          <p:cNvPr id="9" name="Group 236"/>
          <p:cNvGrpSpPr>
            <a:grpSpLocks/>
          </p:cNvGrpSpPr>
          <p:nvPr/>
        </p:nvGrpSpPr>
        <p:grpSpPr bwMode="auto">
          <a:xfrm>
            <a:off x="1929698" y="4447474"/>
            <a:ext cx="4191000" cy="215444"/>
            <a:chOff x="1981200" y="4191000"/>
            <a:chExt cx="4191000" cy="215807"/>
          </a:xfrm>
        </p:grpSpPr>
        <p:cxnSp>
          <p:nvCxnSpPr>
            <p:cNvPr id="736275" name="Straight Connector 25"/>
            <p:cNvCxnSpPr>
              <a:cxnSpLocks noChangeShapeType="1"/>
            </p:cNvCxnSpPr>
            <p:nvPr/>
          </p:nvCxnSpPr>
          <p:spPr bwMode="auto">
            <a:xfrm>
              <a:off x="1981200" y="4343400"/>
              <a:ext cx="4191000" cy="1588"/>
            </a:xfrm>
            <a:prstGeom prst="line">
              <a:avLst/>
            </a:prstGeom>
            <a:noFill/>
            <a:ln w="3175" algn="ctr">
              <a:solidFill>
                <a:schemeClr val="accent1">
                  <a:lumMod val="75000"/>
                </a:schemeClr>
              </a:solidFill>
              <a:prstDash val="dash"/>
              <a:round/>
              <a:headEnd/>
              <a:tailEnd type="triangle" w="med" len="med"/>
            </a:ln>
          </p:spPr>
        </p:cxnSp>
        <p:sp>
          <p:nvSpPr>
            <p:cNvPr id="736276" name="TextBox 28"/>
            <p:cNvSpPr txBox="1">
              <a:spLocks noChangeArrowheads="1"/>
            </p:cNvSpPr>
            <p:nvPr/>
          </p:nvSpPr>
          <p:spPr bwMode="auto">
            <a:xfrm>
              <a:off x="2514600" y="4191000"/>
              <a:ext cx="2848857" cy="215807"/>
            </a:xfrm>
            <a:prstGeom prst="rect">
              <a:avLst/>
            </a:prstGeom>
            <a:noFill/>
            <a:ln w="9525">
              <a:noFill/>
              <a:miter lim="800000"/>
              <a:headEnd/>
              <a:tailEnd/>
            </a:ln>
          </p:spPr>
          <p:txBody>
            <a:bodyPr wrap="none">
              <a:spAutoFit/>
            </a:bodyPr>
            <a:lstStyle/>
            <a:p>
              <a:r>
                <a:rPr lang="en-US" sz="800" b="1" dirty="0" err="1">
                  <a:latin typeface="Trebuchet MS" pitchFamily="34" charset="0"/>
                </a:rPr>
                <a:t>IPsec</a:t>
              </a:r>
              <a:r>
                <a:rPr lang="en-US" sz="800" b="1" dirty="0">
                  <a:latin typeface="Trebuchet MS" pitchFamily="34" charset="0"/>
                </a:rPr>
                <a:t> Negotiation – Machine and user credential given</a:t>
              </a:r>
            </a:p>
          </p:txBody>
        </p:sp>
      </p:grpSp>
      <p:sp>
        <p:nvSpPr>
          <p:cNvPr id="713749" name="Rectangle 30"/>
          <p:cNvSpPr>
            <a:spLocks noChangeArrowheads="1"/>
          </p:cNvSpPr>
          <p:nvPr/>
        </p:nvSpPr>
        <p:spPr bwMode="auto">
          <a:xfrm>
            <a:off x="6120698" y="4523673"/>
            <a:ext cx="533400" cy="708025"/>
          </a:xfrm>
          <a:prstGeom prst="rect">
            <a:avLst/>
          </a:prstGeom>
          <a:solidFill>
            <a:schemeClr val="tx2">
              <a:lumMod val="40000"/>
              <a:lumOff val="60000"/>
            </a:schemeClr>
          </a:solidFill>
          <a:ln w="9525" algn="ctr">
            <a:noFill/>
            <a:round/>
            <a:headEnd/>
            <a:tailEnd/>
          </a:ln>
        </p:spPr>
        <p:txBody>
          <a:bodyPr>
            <a:spAutoFit/>
          </a:bodyPr>
          <a:lstStyle/>
          <a:p>
            <a:pPr defTabSz="1306513">
              <a:lnSpc>
                <a:spcPct val="100000"/>
              </a:lnSpc>
              <a:spcBef>
                <a:spcPct val="0"/>
              </a:spcBef>
              <a:defRPr/>
            </a:pPr>
            <a:r>
              <a:rPr lang="en-US" sz="1000" b="1" dirty="0" err="1">
                <a:solidFill>
                  <a:schemeClr val="bg2"/>
                </a:solidFill>
                <a:latin typeface="Trebuchet MS" pitchFamily="34" charset="0"/>
                <a:ea typeface="MS PGothic" pitchFamily="34" charset="-128"/>
              </a:rPr>
              <a:t>IPsec</a:t>
            </a:r>
            <a:endParaRPr lang="en-US" sz="1000" b="1" dirty="0">
              <a:solidFill>
                <a:schemeClr val="bg2"/>
              </a:solidFill>
              <a:latin typeface="Trebuchet MS" pitchFamily="34" charset="0"/>
              <a:ea typeface="MS PGothic" pitchFamily="34" charset="-128"/>
            </a:endParaRPr>
          </a:p>
          <a:p>
            <a:pPr defTabSz="1306513">
              <a:lnSpc>
                <a:spcPct val="100000"/>
              </a:lnSpc>
              <a:spcBef>
                <a:spcPct val="0"/>
              </a:spcBef>
              <a:defRPr/>
            </a:pPr>
            <a:endParaRPr lang="en-US" sz="1000" b="1" dirty="0">
              <a:latin typeface="Trebuchet MS" pitchFamily="34" charset="0"/>
              <a:ea typeface="MS PGothic" pitchFamily="34" charset="-128"/>
            </a:endParaRPr>
          </a:p>
          <a:p>
            <a:pPr defTabSz="1306513">
              <a:lnSpc>
                <a:spcPct val="100000"/>
              </a:lnSpc>
              <a:spcBef>
                <a:spcPct val="0"/>
              </a:spcBef>
              <a:defRPr/>
            </a:pPr>
            <a:endParaRPr lang="en-US" sz="1000" b="1" dirty="0">
              <a:latin typeface="Trebuchet MS" pitchFamily="34" charset="0"/>
              <a:ea typeface="MS PGothic" pitchFamily="34" charset="-128"/>
            </a:endParaRPr>
          </a:p>
          <a:p>
            <a:pPr defTabSz="1306513">
              <a:lnSpc>
                <a:spcPct val="100000"/>
              </a:lnSpc>
              <a:spcBef>
                <a:spcPct val="0"/>
              </a:spcBef>
              <a:defRPr/>
            </a:pPr>
            <a:endParaRPr lang="en-US" sz="1000" b="1" dirty="0">
              <a:latin typeface="Trebuchet MS" pitchFamily="34" charset="0"/>
              <a:ea typeface="MS PGothic" pitchFamily="34" charset="-128"/>
            </a:endParaRPr>
          </a:p>
        </p:txBody>
      </p:sp>
      <p:sp>
        <p:nvSpPr>
          <p:cNvPr id="713750" name="Rectangle 31"/>
          <p:cNvSpPr>
            <a:spLocks noChangeArrowheads="1"/>
          </p:cNvSpPr>
          <p:nvPr/>
        </p:nvSpPr>
        <p:spPr bwMode="auto">
          <a:xfrm>
            <a:off x="6958898" y="4447473"/>
            <a:ext cx="777875" cy="708025"/>
          </a:xfrm>
          <a:prstGeom prst="rect">
            <a:avLst/>
          </a:prstGeom>
          <a:solidFill>
            <a:schemeClr val="tx2">
              <a:lumMod val="40000"/>
              <a:lumOff val="60000"/>
            </a:schemeClr>
          </a:solidFill>
          <a:ln w="9525" algn="ctr">
            <a:noFill/>
            <a:round/>
            <a:headEnd/>
            <a:tailEnd/>
          </a:ln>
        </p:spPr>
        <p:txBody>
          <a:bodyPr>
            <a:spAutoFit/>
          </a:bodyPr>
          <a:lstStyle/>
          <a:p>
            <a:pPr defTabSz="1306513">
              <a:lnSpc>
                <a:spcPct val="100000"/>
              </a:lnSpc>
              <a:spcBef>
                <a:spcPct val="0"/>
              </a:spcBef>
              <a:defRPr/>
            </a:pPr>
            <a:r>
              <a:rPr lang="en-US" sz="1000" b="1" dirty="0">
                <a:solidFill>
                  <a:schemeClr val="bg2"/>
                </a:solidFill>
                <a:latin typeface="Trebuchet MS" pitchFamily="34" charset="0"/>
                <a:ea typeface="MS PGothic" pitchFamily="34" charset="-128"/>
              </a:rPr>
              <a:t>Host</a:t>
            </a:r>
          </a:p>
          <a:p>
            <a:pPr defTabSz="1306513">
              <a:lnSpc>
                <a:spcPct val="100000"/>
              </a:lnSpc>
              <a:spcBef>
                <a:spcPct val="0"/>
              </a:spcBef>
              <a:defRPr/>
            </a:pPr>
            <a:r>
              <a:rPr lang="en-US" sz="1000" b="1" dirty="0">
                <a:solidFill>
                  <a:schemeClr val="bg2"/>
                </a:solidFill>
                <a:latin typeface="Trebuchet MS" pitchFamily="34" charset="0"/>
                <a:ea typeface="MS PGothic" pitchFamily="34" charset="-128"/>
              </a:rPr>
              <a:t>Firewall </a:t>
            </a:r>
          </a:p>
          <a:p>
            <a:pPr defTabSz="1306513">
              <a:lnSpc>
                <a:spcPct val="100000"/>
              </a:lnSpc>
              <a:spcBef>
                <a:spcPct val="0"/>
              </a:spcBef>
              <a:defRPr/>
            </a:pPr>
            <a:endParaRPr lang="en-US" sz="1000" b="1" dirty="0">
              <a:latin typeface="Trebuchet MS" pitchFamily="34" charset="0"/>
              <a:ea typeface="MS PGothic" pitchFamily="34" charset="-128"/>
            </a:endParaRPr>
          </a:p>
          <a:p>
            <a:pPr defTabSz="1306513">
              <a:lnSpc>
                <a:spcPct val="100000"/>
              </a:lnSpc>
              <a:spcBef>
                <a:spcPct val="0"/>
              </a:spcBef>
              <a:defRPr/>
            </a:pPr>
            <a:endParaRPr lang="en-US" sz="1000" b="1" dirty="0">
              <a:latin typeface="Trebuchet MS" pitchFamily="34" charset="0"/>
              <a:ea typeface="MS PGothic" pitchFamily="34" charset="-128"/>
            </a:endParaRPr>
          </a:p>
        </p:txBody>
      </p:sp>
      <p:sp>
        <p:nvSpPr>
          <p:cNvPr id="713751" name="Rectangle 32"/>
          <p:cNvSpPr>
            <a:spLocks noChangeArrowheads="1"/>
          </p:cNvSpPr>
          <p:nvPr/>
        </p:nvSpPr>
        <p:spPr bwMode="auto">
          <a:xfrm>
            <a:off x="7797098" y="4218873"/>
            <a:ext cx="1023937" cy="246062"/>
          </a:xfrm>
          <a:prstGeom prst="rect">
            <a:avLst/>
          </a:prstGeom>
          <a:solidFill>
            <a:schemeClr val="tx2">
              <a:lumMod val="40000"/>
              <a:lumOff val="60000"/>
            </a:schemeClr>
          </a:solidFill>
          <a:ln w="9525" algn="ctr">
            <a:noFill/>
            <a:round/>
            <a:headEnd/>
            <a:tailEnd/>
          </a:ln>
        </p:spPr>
        <p:txBody>
          <a:bodyPr wrap="none">
            <a:spAutoFit/>
          </a:bodyPr>
          <a:lstStyle/>
          <a:p>
            <a:pPr defTabSz="1306513">
              <a:lnSpc>
                <a:spcPct val="100000"/>
              </a:lnSpc>
              <a:spcBef>
                <a:spcPct val="0"/>
              </a:spcBef>
              <a:defRPr/>
            </a:pPr>
            <a:r>
              <a:rPr lang="en-US" sz="1000" b="1" dirty="0">
                <a:solidFill>
                  <a:schemeClr val="bg2"/>
                </a:solidFill>
                <a:latin typeface="Trebuchet MS" pitchFamily="34" charset="0"/>
                <a:ea typeface="MS PGothic" pitchFamily="34" charset="-128"/>
              </a:rPr>
              <a:t>Application 2 </a:t>
            </a:r>
          </a:p>
        </p:txBody>
      </p:sp>
      <p:sp>
        <p:nvSpPr>
          <p:cNvPr id="713752" name="Rectangle 33"/>
          <p:cNvSpPr>
            <a:spLocks noChangeArrowheads="1"/>
          </p:cNvSpPr>
          <p:nvPr/>
        </p:nvSpPr>
        <p:spPr bwMode="auto">
          <a:xfrm>
            <a:off x="7797098" y="4747510"/>
            <a:ext cx="1023937" cy="400050"/>
          </a:xfrm>
          <a:prstGeom prst="rect">
            <a:avLst/>
          </a:prstGeom>
          <a:solidFill>
            <a:schemeClr val="tx2">
              <a:lumMod val="40000"/>
              <a:lumOff val="60000"/>
            </a:schemeClr>
          </a:solidFill>
          <a:ln w="9525" algn="ctr">
            <a:noFill/>
            <a:round/>
            <a:headEnd/>
            <a:tailEnd/>
          </a:ln>
        </p:spPr>
        <p:txBody>
          <a:bodyPr>
            <a:spAutoFit/>
          </a:bodyPr>
          <a:lstStyle/>
          <a:p>
            <a:pPr defTabSz="1306513">
              <a:lnSpc>
                <a:spcPct val="100000"/>
              </a:lnSpc>
              <a:spcBef>
                <a:spcPct val="0"/>
              </a:spcBef>
              <a:defRPr/>
            </a:pPr>
            <a:r>
              <a:rPr lang="en-US" sz="1000" b="1" dirty="0">
                <a:solidFill>
                  <a:schemeClr val="bg2"/>
                </a:solidFill>
                <a:latin typeface="Trebuchet MS" pitchFamily="34" charset="0"/>
                <a:ea typeface="MS PGothic" pitchFamily="34" charset="-128"/>
              </a:rPr>
              <a:t>Application  1</a:t>
            </a:r>
          </a:p>
          <a:p>
            <a:pPr defTabSz="1306513">
              <a:lnSpc>
                <a:spcPct val="100000"/>
              </a:lnSpc>
              <a:spcBef>
                <a:spcPct val="0"/>
              </a:spcBef>
              <a:defRPr/>
            </a:pPr>
            <a:endParaRPr lang="en-US" sz="1000" b="1" dirty="0">
              <a:latin typeface="Trebuchet MS" pitchFamily="34" charset="0"/>
              <a:ea typeface="MS PGothic" pitchFamily="34" charset="-128"/>
            </a:endParaRPr>
          </a:p>
        </p:txBody>
      </p:sp>
      <p:sp>
        <p:nvSpPr>
          <p:cNvPr id="713753" name="Rectangle 34"/>
          <p:cNvSpPr>
            <a:spLocks noChangeArrowheads="1"/>
          </p:cNvSpPr>
          <p:nvPr/>
        </p:nvSpPr>
        <p:spPr bwMode="auto">
          <a:xfrm>
            <a:off x="6958898" y="3761673"/>
            <a:ext cx="1012825" cy="400050"/>
          </a:xfrm>
          <a:prstGeom prst="rect">
            <a:avLst/>
          </a:prstGeom>
          <a:solidFill>
            <a:schemeClr val="tx2">
              <a:lumMod val="40000"/>
              <a:lumOff val="60000"/>
            </a:schemeClr>
          </a:solidFill>
          <a:ln w="9525" algn="ctr">
            <a:noFill/>
            <a:round/>
            <a:headEnd/>
            <a:tailEnd/>
          </a:ln>
        </p:spPr>
        <p:txBody>
          <a:bodyPr wrap="none">
            <a:spAutoFit/>
          </a:bodyPr>
          <a:lstStyle/>
          <a:p>
            <a:pPr defTabSz="1306513">
              <a:lnSpc>
                <a:spcPct val="100000"/>
              </a:lnSpc>
              <a:spcBef>
                <a:spcPct val="0"/>
              </a:spcBef>
              <a:defRPr/>
            </a:pPr>
            <a:r>
              <a:rPr lang="en-US" sz="1000" b="1" dirty="0">
                <a:solidFill>
                  <a:schemeClr val="bg2"/>
                </a:solidFill>
                <a:latin typeface="Trebuchet MS" pitchFamily="34" charset="0"/>
                <a:ea typeface="MS PGothic" pitchFamily="34" charset="-128"/>
              </a:rPr>
              <a:t>Authorization</a:t>
            </a:r>
          </a:p>
          <a:p>
            <a:pPr defTabSz="1306513">
              <a:lnSpc>
                <a:spcPct val="100000"/>
              </a:lnSpc>
              <a:spcBef>
                <a:spcPct val="0"/>
              </a:spcBef>
              <a:defRPr/>
            </a:pPr>
            <a:r>
              <a:rPr lang="en-US" sz="1000" b="1" dirty="0">
                <a:solidFill>
                  <a:schemeClr val="bg2"/>
                </a:solidFill>
                <a:latin typeface="Trebuchet MS" pitchFamily="34" charset="0"/>
                <a:ea typeface="MS PGothic" pitchFamily="34" charset="-128"/>
              </a:rPr>
              <a:t>Policy</a:t>
            </a:r>
          </a:p>
        </p:txBody>
      </p:sp>
      <p:sp>
        <p:nvSpPr>
          <p:cNvPr id="713754" name="Rectangle 52"/>
          <p:cNvSpPr>
            <a:spLocks noChangeArrowheads="1"/>
          </p:cNvSpPr>
          <p:nvPr/>
        </p:nvSpPr>
        <p:spPr bwMode="auto">
          <a:xfrm>
            <a:off x="5815898" y="3761673"/>
            <a:ext cx="1082675" cy="400050"/>
          </a:xfrm>
          <a:prstGeom prst="rect">
            <a:avLst/>
          </a:prstGeom>
          <a:solidFill>
            <a:schemeClr val="tx2">
              <a:lumMod val="40000"/>
              <a:lumOff val="60000"/>
            </a:schemeClr>
          </a:solidFill>
          <a:ln w="9525" algn="ctr">
            <a:noFill/>
            <a:round/>
            <a:headEnd/>
            <a:tailEnd/>
          </a:ln>
        </p:spPr>
        <p:txBody>
          <a:bodyPr wrap="none">
            <a:spAutoFit/>
          </a:bodyPr>
          <a:lstStyle/>
          <a:p>
            <a:pPr defTabSz="1306513">
              <a:lnSpc>
                <a:spcPct val="100000"/>
              </a:lnSpc>
              <a:spcBef>
                <a:spcPct val="0"/>
              </a:spcBef>
              <a:defRPr/>
            </a:pPr>
            <a:r>
              <a:rPr lang="en-US" sz="1000" b="1" dirty="0">
                <a:solidFill>
                  <a:schemeClr val="bg2"/>
                </a:solidFill>
                <a:latin typeface="Trebuchet MS" pitchFamily="34" charset="0"/>
                <a:ea typeface="MS PGothic" pitchFamily="34" charset="-128"/>
              </a:rPr>
              <a:t>Authentication</a:t>
            </a:r>
          </a:p>
          <a:p>
            <a:pPr defTabSz="1306513">
              <a:lnSpc>
                <a:spcPct val="100000"/>
              </a:lnSpc>
              <a:spcBef>
                <a:spcPct val="0"/>
              </a:spcBef>
              <a:defRPr/>
            </a:pPr>
            <a:r>
              <a:rPr lang="en-US" sz="1000" b="1" dirty="0">
                <a:solidFill>
                  <a:schemeClr val="bg2"/>
                </a:solidFill>
                <a:latin typeface="Trebuchet MS" pitchFamily="34" charset="0"/>
                <a:ea typeface="MS PGothic" pitchFamily="34" charset="-128"/>
              </a:rPr>
              <a:t>Polices</a:t>
            </a:r>
          </a:p>
        </p:txBody>
      </p:sp>
      <p:sp>
        <p:nvSpPr>
          <p:cNvPr id="55" name="TextBox 54"/>
          <p:cNvSpPr txBox="1"/>
          <p:nvPr/>
        </p:nvSpPr>
        <p:spPr>
          <a:xfrm>
            <a:off x="8238423" y="2999673"/>
            <a:ext cx="581025" cy="246062"/>
          </a:xfrm>
          <a:prstGeom prst="rect">
            <a:avLst/>
          </a:prstGeom>
          <a:noFill/>
        </p:spPr>
        <p:txBody>
          <a:bodyPr wrap="none">
            <a:spAutoFit/>
          </a:bodyPr>
          <a:lstStyle/>
          <a:p>
            <a:pPr>
              <a:defRPr/>
            </a:pPr>
            <a:r>
              <a:rPr lang="en-US" sz="1000" b="1" u="sng" dirty="0">
                <a:effectLst>
                  <a:outerShdw blurRad="38100" dist="38100" dir="2700000" algn="tl">
                    <a:srgbClr val="000000">
                      <a:alpha val="43137"/>
                    </a:srgbClr>
                  </a:outerShdw>
                </a:effectLst>
                <a:latin typeface="Trebuchet MS" pitchFamily="34" charset="0"/>
              </a:rPr>
              <a:t>Server</a:t>
            </a:r>
          </a:p>
        </p:txBody>
      </p:sp>
      <p:grpSp>
        <p:nvGrpSpPr>
          <p:cNvPr id="10" name="Group 240"/>
          <p:cNvGrpSpPr>
            <a:grpSpLocks/>
          </p:cNvGrpSpPr>
          <p:nvPr/>
        </p:nvGrpSpPr>
        <p:grpSpPr bwMode="auto">
          <a:xfrm>
            <a:off x="1929698" y="4599874"/>
            <a:ext cx="4191000" cy="215444"/>
            <a:chOff x="1981200" y="4343400"/>
            <a:chExt cx="4191000" cy="215807"/>
          </a:xfrm>
        </p:grpSpPr>
        <p:cxnSp>
          <p:nvCxnSpPr>
            <p:cNvPr id="736286" name="Straight Connector 66"/>
            <p:cNvCxnSpPr>
              <a:cxnSpLocks noChangeShapeType="1"/>
            </p:cNvCxnSpPr>
            <p:nvPr/>
          </p:nvCxnSpPr>
          <p:spPr bwMode="auto">
            <a:xfrm>
              <a:off x="1981200" y="4495800"/>
              <a:ext cx="4191000" cy="1588"/>
            </a:xfrm>
            <a:prstGeom prst="line">
              <a:avLst/>
            </a:prstGeom>
            <a:noFill/>
            <a:ln w="3175" algn="ctr">
              <a:solidFill>
                <a:schemeClr val="accent1">
                  <a:lumMod val="75000"/>
                </a:schemeClr>
              </a:solidFill>
              <a:prstDash val="dash"/>
              <a:round/>
              <a:headEnd type="triangle" w="med" len="med"/>
              <a:tailEnd/>
            </a:ln>
          </p:spPr>
        </p:cxnSp>
        <p:sp>
          <p:nvSpPr>
            <p:cNvPr id="736287" name="TextBox 75"/>
            <p:cNvSpPr txBox="1">
              <a:spLocks noChangeArrowheads="1"/>
            </p:cNvSpPr>
            <p:nvPr/>
          </p:nvSpPr>
          <p:spPr bwMode="auto">
            <a:xfrm>
              <a:off x="2514600" y="4343400"/>
              <a:ext cx="3042821" cy="215807"/>
            </a:xfrm>
            <a:prstGeom prst="rect">
              <a:avLst/>
            </a:prstGeom>
            <a:noFill/>
            <a:ln w="9525">
              <a:noFill/>
              <a:miter lim="800000"/>
              <a:headEnd/>
              <a:tailEnd/>
            </a:ln>
          </p:spPr>
          <p:txBody>
            <a:bodyPr wrap="none">
              <a:spAutoFit/>
            </a:bodyPr>
            <a:lstStyle/>
            <a:p>
              <a:r>
                <a:rPr lang="en-US" sz="800" b="1" dirty="0" err="1">
                  <a:latin typeface="Trebuchet MS" pitchFamily="34" charset="0"/>
                </a:rPr>
                <a:t>IPsec</a:t>
              </a:r>
              <a:r>
                <a:rPr lang="en-US" sz="800" b="1" dirty="0">
                  <a:solidFill>
                    <a:schemeClr val="bg2"/>
                  </a:solidFill>
                  <a:latin typeface="Trebuchet MS" pitchFamily="34" charset="0"/>
                </a:rPr>
                <a:t> </a:t>
              </a:r>
              <a:r>
                <a:rPr lang="en-US" sz="800" b="1" dirty="0">
                  <a:latin typeface="Trebuchet MS" pitchFamily="34" charset="0"/>
                </a:rPr>
                <a:t>Negotiation – Machine and user credential approved</a:t>
              </a:r>
            </a:p>
          </p:txBody>
        </p:sp>
      </p:grpSp>
      <p:grpSp>
        <p:nvGrpSpPr>
          <p:cNvPr id="11" name="Group 60"/>
          <p:cNvGrpSpPr>
            <a:grpSpLocks/>
          </p:cNvGrpSpPr>
          <p:nvPr/>
        </p:nvGrpSpPr>
        <p:grpSpPr bwMode="auto">
          <a:xfrm>
            <a:off x="6114346" y="3020310"/>
            <a:ext cx="1032655" cy="1524000"/>
            <a:chOff x="6172197" y="2743200"/>
            <a:chExt cx="1032389" cy="1524000"/>
          </a:xfrm>
        </p:grpSpPr>
        <p:cxnSp>
          <p:nvCxnSpPr>
            <p:cNvPr id="736289" name="Straight Connector 58"/>
            <p:cNvCxnSpPr>
              <a:cxnSpLocks noChangeShapeType="1"/>
            </p:cNvCxnSpPr>
            <p:nvPr/>
          </p:nvCxnSpPr>
          <p:spPr bwMode="auto">
            <a:xfrm rot="5400000" flipH="1" flipV="1">
              <a:off x="6058694" y="4075906"/>
              <a:ext cx="381000" cy="1588"/>
            </a:xfrm>
            <a:prstGeom prst="line">
              <a:avLst/>
            </a:prstGeom>
            <a:noFill/>
            <a:ln w="3175" algn="ctr">
              <a:solidFill>
                <a:schemeClr val="accent1">
                  <a:lumMod val="75000"/>
                </a:schemeClr>
              </a:solidFill>
              <a:prstDash val="dash"/>
              <a:round/>
              <a:headEnd/>
              <a:tailEnd type="triangle" w="med" len="med"/>
            </a:ln>
          </p:spPr>
        </p:cxnSp>
        <p:cxnSp>
          <p:nvCxnSpPr>
            <p:cNvPr id="736290" name="Straight Connector 83"/>
            <p:cNvCxnSpPr>
              <a:cxnSpLocks noChangeShapeType="1"/>
            </p:cNvCxnSpPr>
            <p:nvPr/>
          </p:nvCxnSpPr>
          <p:spPr bwMode="auto">
            <a:xfrm rot="16200000" flipV="1">
              <a:off x="6118020" y="3374819"/>
              <a:ext cx="252707" cy="8055"/>
            </a:xfrm>
            <a:prstGeom prst="line">
              <a:avLst/>
            </a:prstGeom>
            <a:noFill/>
            <a:ln w="3175" algn="ctr">
              <a:solidFill>
                <a:schemeClr val="accent1">
                  <a:lumMod val="75000"/>
                </a:schemeClr>
              </a:solidFill>
              <a:prstDash val="dash"/>
              <a:round/>
              <a:headEnd/>
              <a:tailEnd type="triangle" w="med" len="med"/>
            </a:ln>
          </p:spPr>
        </p:cxnSp>
        <p:sp>
          <p:nvSpPr>
            <p:cNvPr id="736291" name="TextBox 84"/>
            <p:cNvSpPr txBox="1">
              <a:spLocks noChangeArrowheads="1"/>
            </p:cNvSpPr>
            <p:nvPr/>
          </p:nvSpPr>
          <p:spPr bwMode="auto">
            <a:xfrm>
              <a:off x="6172197" y="2743200"/>
              <a:ext cx="1032389" cy="461665"/>
            </a:xfrm>
            <a:prstGeom prst="rect">
              <a:avLst/>
            </a:prstGeom>
            <a:solidFill>
              <a:srgbClr val="FFCC66"/>
            </a:solidFill>
            <a:ln w="9525">
              <a:noFill/>
              <a:miter lim="800000"/>
              <a:headEnd/>
              <a:tailEnd/>
            </a:ln>
          </p:spPr>
          <p:txBody>
            <a:bodyPr wrap="none">
              <a:spAutoFit/>
            </a:bodyPr>
            <a:lstStyle/>
            <a:p>
              <a:r>
                <a:rPr lang="en-US" sz="800" b="1" dirty="0" smtClean="0">
                  <a:solidFill>
                    <a:schemeClr val="bg2"/>
                  </a:solidFill>
                  <a:latin typeface="Trebuchet MS" pitchFamily="34" charset="0"/>
                </a:rPr>
                <a:t>Machine and User</a:t>
              </a:r>
              <a:endParaRPr lang="en-US" sz="800" b="1" dirty="0">
                <a:solidFill>
                  <a:schemeClr val="bg2"/>
                </a:solidFill>
                <a:latin typeface="Trebuchet MS" pitchFamily="34" charset="0"/>
              </a:endParaRPr>
            </a:p>
            <a:p>
              <a:r>
                <a:rPr lang="en-US" sz="800" b="1" dirty="0">
                  <a:solidFill>
                    <a:schemeClr val="bg2"/>
                  </a:solidFill>
                  <a:latin typeface="Trebuchet MS" pitchFamily="34" charset="0"/>
                </a:rPr>
                <a:t> Authenticated </a:t>
              </a:r>
            </a:p>
            <a:p>
              <a:r>
                <a:rPr lang="en-US" sz="800" b="1" dirty="0">
                  <a:solidFill>
                    <a:schemeClr val="bg2"/>
                  </a:solidFill>
                  <a:latin typeface="Trebuchet MS" pitchFamily="34" charset="0"/>
                </a:rPr>
                <a:t>for Access</a:t>
              </a:r>
            </a:p>
          </p:txBody>
        </p:sp>
      </p:grpSp>
      <p:grpSp>
        <p:nvGrpSpPr>
          <p:cNvPr id="12" name="Group 62"/>
          <p:cNvGrpSpPr>
            <a:grpSpLocks/>
          </p:cNvGrpSpPr>
          <p:nvPr/>
        </p:nvGrpSpPr>
        <p:grpSpPr bwMode="auto">
          <a:xfrm>
            <a:off x="7265285" y="2999673"/>
            <a:ext cx="873125" cy="1427162"/>
            <a:chOff x="7316545" y="2743200"/>
            <a:chExt cx="1097282" cy="1427201"/>
          </a:xfrm>
        </p:grpSpPr>
        <p:cxnSp>
          <p:nvCxnSpPr>
            <p:cNvPr id="736293" name="Straight Connector 85"/>
            <p:cNvCxnSpPr>
              <a:cxnSpLocks noChangeShapeType="1"/>
            </p:cNvCxnSpPr>
            <p:nvPr/>
          </p:nvCxnSpPr>
          <p:spPr bwMode="auto">
            <a:xfrm rot="16200000" flipV="1">
              <a:off x="7318184" y="4023891"/>
              <a:ext cx="284202" cy="8817"/>
            </a:xfrm>
            <a:prstGeom prst="line">
              <a:avLst/>
            </a:prstGeom>
            <a:noFill/>
            <a:ln w="3175" algn="ctr">
              <a:solidFill>
                <a:schemeClr val="accent1">
                  <a:lumMod val="75000"/>
                </a:schemeClr>
              </a:solidFill>
              <a:prstDash val="dash"/>
              <a:round/>
              <a:headEnd/>
              <a:tailEnd type="triangle" w="med" len="med"/>
            </a:ln>
          </p:spPr>
        </p:cxnSp>
        <p:grpSp>
          <p:nvGrpSpPr>
            <p:cNvPr id="13" name="Group 238"/>
            <p:cNvGrpSpPr>
              <a:grpSpLocks/>
            </p:cNvGrpSpPr>
            <p:nvPr/>
          </p:nvGrpSpPr>
          <p:grpSpPr bwMode="auto">
            <a:xfrm>
              <a:off x="7316545" y="2743200"/>
              <a:ext cx="1097282" cy="735510"/>
              <a:chOff x="7361182" y="2590800"/>
              <a:chExt cx="872032" cy="735510"/>
            </a:xfrm>
          </p:grpSpPr>
          <p:sp>
            <p:nvSpPr>
              <p:cNvPr id="736295" name="TextBox 89"/>
              <p:cNvSpPr txBox="1">
                <a:spLocks noChangeArrowheads="1"/>
              </p:cNvSpPr>
              <p:nvPr/>
            </p:nvSpPr>
            <p:spPr bwMode="auto">
              <a:xfrm>
                <a:off x="7361182" y="2590800"/>
                <a:ext cx="872032" cy="584791"/>
              </a:xfrm>
              <a:prstGeom prst="rect">
                <a:avLst/>
              </a:prstGeom>
              <a:solidFill>
                <a:srgbClr val="FFCC66"/>
              </a:solidFill>
              <a:ln w="9525">
                <a:noFill/>
                <a:miter lim="800000"/>
                <a:headEnd/>
                <a:tailEnd/>
              </a:ln>
            </p:spPr>
            <p:txBody>
              <a:bodyPr>
                <a:spAutoFit/>
              </a:bodyPr>
              <a:lstStyle/>
              <a:p>
                <a:r>
                  <a:rPr lang="en-US" sz="800" b="1" dirty="0">
                    <a:solidFill>
                      <a:schemeClr val="bg2"/>
                    </a:solidFill>
                    <a:latin typeface="Trebuchet MS" pitchFamily="34" charset="0"/>
                  </a:rPr>
                  <a:t>User</a:t>
                </a:r>
              </a:p>
              <a:p>
                <a:r>
                  <a:rPr lang="en-US" sz="800" b="1" dirty="0">
                    <a:solidFill>
                      <a:schemeClr val="bg2"/>
                    </a:solidFill>
                    <a:latin typeface="Trebuchet MS" pitchFamily="34" charset="0"/>
                  </a:rPr>
                  <a:t> Authorized  for Access to Application 1</a:t>
                </a:r>
              </a:p>
            </p:txBody>
          </p:sp>
          <p:cxnSp>
            <p:nvCxnSpPr>
              <p:cNvPr id="736296" name="Straight Connector 88"/>
              <p:cNvCxnSpPr>
                <a:cxnSpLocks noChangeShapeType="1"/>
              </p:cNvCxnSpPr>
              <p:nvPr/>
            </p:nvCxnSpPr>
            <p:spPr bwMode="auto">
              <a:xfrm rot="5400000" flipH="1" flipV="1">
                <a:off x="7761613" y="3234198"/>
                <a:ext cx="182963" cy="1262"/>
              </a:xfrm>
              <a:prstGeom prst="line">
                <a:avLst/>
              </a:prstGeom>
              <a:noFill/>
              <a:ln w="3175" algn="ctr">
                <a:solidFill>
                  <a:schemeClr val="accent1">
                    <a:lumMod val="75000"/>
                  </a:schemeClr>
                </a:solidFill>
                <a:prstDash val="dash"/>
                <a:round/>
                <a:headEnd/>
                <a:tailEnd type="triangle" w="med" len="med"/>
              </a:ln>
            </p:spPr>
          </p:cxnSp>
        </p:grpSp>
      </p:grpSp>
      <p:grpSp>
        <p:nvGrpSpPr>
          <p:cNvPr id="14" name="Group 222"/>
          <p:cNvGrpSpPr>
            <a:grpSpLocks/>
          </p:cNvGrpSpPr>
          <p:nvPr/>
        </p:nvGrpSpPr>
        <p:grpSpPr bwMode="auto">
          <a:xfrm>
            <a:off x="1443923" y="4736398"/>
            <a:ext cx="1123950" cy="746125"/>
            <a:chOff x="1524000" y="4587814"/>
            <a:chExt cx="1123312" cy="746186"/>
          </a:xfrm>
        </p:grpSpPr>
        <p:pic>
          <p:nvPicPr>
            <p:cNvPr id="736298" name="Picture 10" descr="laptop"/>
            <p:cNvPicPr>
              <a:picLocks noChangeAspect="1" noChangeArrowheads="1"/>
            </p:cNvPicPr>
            <p:nvPr/>
          </p:nvPicPr>
          <p:blipFill>
            <a:blip r:embed="rId3"/>
            <a:srcRect/>
            <a:stretch>
              <a:fillRect/>
            </a:stretch>
          </p:blipFill>
          <p:spPr bwMode="auto">
            <a:xfrm>
              <a:off x="1524000" y="4724400"/>
              <a:ext cx="1066800" cy="609600"/>
            </a:xfrm>
            <a:prstGeom prst="rect">
              <a:avLst/>
            </a:prstGeom>
            <a:noFill/>
            <a:ln w="9525">
              <a:noFill/>
              <a:miter lim="800000"/>
              <a:headEnd/>
              <a:tailEnd/>
            </a:ln>
          </p:spPr>
        </p:pic>
        <p:pic>
          <p:nvPicPr>
            <p:cNvPr id="736299" name="Picture 2" descr="C:\Users\pmeneze.NTDEV\AppData\Local\Microsoft\Windows\Temporary Internet Files\Content.IE5\9VX4P1P0\MCj02507340000[1].wmf"/>
            <p:cNvPicPr>
              <a:picLocks noChangeAspect="1" noChangeArrowheads="1"/>
            </p:cNvPicPr>
            <p:nvPr/>
          </p:nvPicPr>
          <p:blipFill>
            <a:blip r:embed="rId4"/>
            <a:srcRect/>
            <a:stretch>
              <a:fillRect/>
            </a:stretch>
          </p:blipFill>
          <p:spPr bwMode="auto">
            <a:xfrm rot="18900000" flipH="1">
              <a:off x="1885312" y="4587814"/>
              <a:ext cx="762000" cy="690998"/>
            </a:xfrm>
            <a:prstGeom prst="rect">
              <a:avLst/>
            </a:prstGeom>
            <a:noFill/>
            <a:ln w="9525">
              <a:noFill/>
              <a:miter lim="800000"/>
              <a:headEnd/>
              <a:tailEnd/>
            </a:ln>
          </p:spPr>
        </p:pic>
      </p:grpSp>
      <p:grpSp>
        <p:nvGrpSpPr>
          <p:cNvPr id="15" name="Group 224"/>
          <p:cNvGrpSpPr>
            <a:grpSpLocks/>
          </p:cNvGrpSpPr>
          <p:nvPr/>
        </p:nvGrpSpPr>
        <p:grpSpPr bwMode="auto">
          <a:xfrm>
            <a:off x="1700395" y="4981618"/>
            <a:ext cx="6096703" cy="419056"/>
            <a:chOff x="1751048" y="4724400"/>
            <a:chExt cx="6097552" cy="421421"/>
          </a:xfrm>
        </p:grpSpPr>
        <p:sp>
          <p:nvSpPr>
            <p:cNvPr id="736301" name="TextBox 97"/>
            <p:cNvSpPr txBox="1">
              <a:spLocks noChangeArrowheads="1"/>
            </p:cNvSpPr>
            <p:nvPr/>
          </p:nvSpPr>
          <p:spPr bwMode="auto">
            <a:xfrm>
              <a:off x="2514600" y="4724400"/>
              <a:ext cx="2817189" cy="216660"/>
            </a:xfrm>
            <a:prstGeom prst="rect">
              <a:avLst/>
            </a:prstGeom>
            <a:noFill/>
            <a:ln w="9525">
              <a:noFill/>
              <a:miter lim="800000"/>
              <a:headEnd/>
              <a:tailEnd/>
            </a:ln>
          </p:spPr>
          <p:txBody>
            <a:bodyPr wrap="none">
              <a:spAutoFit/>
            </a:bodyPr>
            <a:lstStyle/>
            <a:p>
              <a:r>
                <a:rPr lang="en-US" sz="800" b="1" dirty="0" err="1">
                  <a:latin typeface="Trebuchet MS" pitchFamily="34" charset="0"/>
                </a:rPr>
                <a:t>IPsec</a:t>
              </a:r>
              <a:r>
                <a:rPr lang="en-US" sz="800" b="1" dirty="0">
                  <a:latin typeface="Trebuchet MS" pitchFamily="34" charset="0"/>
                </a:rPr>
                <a:t> Data Traffic – Integrity with optional encryption </a:t>
              </a:r>
            </a:p>
          </p:txBody>
        </p:sp>
        <p:grpSp>
          <p:nvGrpSpPr>
            <p:cNvPr id="16" name="Group 223"/>
            <p:cNvGrpSpPr>
              <a:grpSpLocks/>
            </p:cNvGrpSpPr>
            <p:nvPr/>
          </p:nvGrpSpPr>
          <p:grpSpPr bwMode="auto">
            <a:xfrm>
              <a:off x="1751048" y="4876800"/>
              <a:ext cx="6097552" cy="269021"/>
              <a:chOff x="1751048" y="4876800"/>
              <a:chExt cx="6097552" cy="269021"/>
            </a:xfrm>
          </p:grpSpPr>
          <p:cxnSp>
            <p:nvCxnSpPr>
              <p:cNvPr id="736303" name="Straight Connector 95"/>
              <p:cNvCxnSpPr>
                <a:cxnSpLocks noChangeShapeType="1"/>
                <a:endCxn id="713752" idx="1"/>
              </p:cNvCxnSpPr>
              <p:nvPr/>
            </p:nvCxnSpPr>
            <p:spPr bwMode="auto">
              <a:xfrm flipV="1">
                <a:off x="1751048" y="5134822"/>
                <a:ext cx="6082560" cy="10995"/>
              </a:xfrm>
              <a:prstGeom prst="line">
                <a:avLst/>
              </a:prstGeom>
              <a:noFill/>
              <a:ln w="3175" algn="ctr">
                <a:solidFill>
                  <a:schemeClr val="accent1">
                    <a:lumMod val="75000"/>
                  </a:schemeClr>
                </a:solidFill>
                <a:prstDash val="dash"/>
                <a:round/>
                <a:headEnd/>
                <a:tailEnd type="triangle" w="med" len="med"/>
              </a:ln>
            </p:spPr>
          </p:cxnSp>
          <p:cxnSp>
            <p:nvCxnSpPr>
              <p:cNvPr id="736304" name="Straight Connector 115"/>
              <p:cNvCxnSpPr>
                <a:cxnSpLocks noChangeShapeType="1"/>
              </p:cNvCxnSpPr>
              <p:nvPr/>
            </p:nvCxnSpPr>
            <p:spPr bwMode="auto">
              <a:xfrm flipV="1">
                <a:off x="1828800" y="4876800"/>
                <a:ext cx="6019800" cy="29289"/>
              </a:xfrm>
              <a:prstGeom prst="line">
                <a:avLst/>
              </a:prstGeom>
              <a:noFill/>
              <a:ln w="3175" algn="ctr">
                <a:solidFill>
                  <a:schemeClr val="accent1">
                    <a:lumMod val="75000"/>
                  </a:schemeClr>
                </a:solidFill>
                <a:prstDash val="dash"/>
                <a:round/>
                <a:headEnd type="triangle" w="med" len="med"/>
                <a:tailEnd/>
              </a:ln>
            </p:spPr>
          </p:cxnSp>
        </p:grpSp>
      </p:grpSp>
      <p:grpSp>
        <p:nvGrpSpPr>
          <p:cNvPr id="17" name="Group 221"/>
          <p:cNvGrpSpPr>
            <a:grpSpLocks/>
          </p:cNvGrpSpPr>
          <p:nvPr/>
        </p:nvGrpSpPr>
        <p:grpSpPr bwMode="auto">
          <a:xfrm>
            <a:off x="1853498" y="5057073"/>
            <a:ext cx="609600" cy="533400"/>
            <a:chOff x="3276600" y="5867400"/>
            <a:chExt cx="609600" cy="533400"/>
          </a:xfrm>
        </p:grpSpPr>
        <p:cxnSp>
          <p:nvCxnSpPr>
            <p:cNvPr id="736306" name="Straight Connector 216"/>
            <p:cNvCxnSpPr>
              <a:cxnSpLocks noChangeShapeType="1"/>
            </p:cNvCxnSpPr>
            <p:nvPr/>
          </p:nvCxnSpPr>
          <p:spPr bwMode="auto">
            <a:xfrm rot="16200000" flipH="1">
              <a:off x="3314700" y="5905500"/>
              <a:ext cx="533400" cy="457200"/>
            </a:xfrm>
            <a:prstGeom prst="line">
              <a:avLst/>
            </a:prstGeom>
            <a:noFill/>
            <a:ln w="25400" algn="ctr">
              <a:solidFill>
                <a:srgbClr val="FF0000"/>
              </a:solidFill>
              <a:round/>
              <a:headEnd/>
              <a:tailEnd/>
            </a:ln>
          </p:spPr>
        </p:cxnSp>
        <p:cxnSp>
          <p:nvCxnSpPr>
            <p:cNvPr id="736307" name="Straight Connector 218"/>
            <p:cNvCxnSpPr>
              <a:cxnSpLocks noChangeShapeType="1"/>
            </p:cNvCxnSpPr>
            <p:nvPr/>
          </p:nvCxnSpPr>
          <p:spPr bwMode="auto">
            <a:xfrm rot="10800000" flipV="1">
              <a:off x="3276600" y="5867400"/>
              <a:ext cx="609600" cy="533400"/>
            </a:xfrm>
            <a:prstGeom prst="line">
              <a:avLst/>
            </a:prstGeom>
            <a:noFill/>
            <a:ln w="25400" algn="ctr">
              <a:solidFill>
                <a:srgbClr val="FF0000"/>
              </a:solidFill>
              <a:round/>
              <a:headEnd/>
              <a:tailEnd/>
            </a:ln>
          </p:spPr>
        </p:cxnSp>
      </p:grpSp>
      <p:grpSp>
        <p:nvGrpSpPr>
          <p:cNvPr id="18" name="Group 228"/>
          <p:cNvGrpSpPr>
            <a:grpSpLocks/>
          </p:cNvGrpSpPr>
          <p:nvPr/>
        </p:nvGrpSpPr>
        <p:grpSpPr bwMode="auto">
          <a:xfrm>
            <a:off x="4063298" y="5819073"/>
            <a:ext cx="609600" cy="533400"/>
            <a:chOff x="3276600" y="5867400"/>
            <a:chExt cx="609600" cy="533400"/>
          </a:xfrm>
        </p:grpSpPr>
        <p:cxnSp>
          <p:nvCxnSpPr>
            <p:cNvPr id="736309" name="Straight Connector 229"/>
            <p:cNvCxnSpPr>
              <a:cxnSpLocks noChangeShapeType="1"/>
            </p:cNvCxnSpPr>
            <p:nvPr/>
          </p:nvCxnSpPr>
          <p:spPr bwMode="auto">
            <a:xfrm rot="16200000" flipH="1">
              <a:off x="3314700" y="5905500"/>
              <a:ext cx="533400" cy="457200"/>
            </a:xfrm>
            <a:prstGeom prst="line">
              <a:avLst/>
            </a:prstGeom>
            <a:noFill/>
            <a:ln w="25400" algn="ctr">
              <a:solidFill>
                <a:srgbClr val="FF0000"/>
              </a:solidFill>
              <a:round/>
              <a:headEnd/>
              <a:tailEnd/>
            </a:ln>
          </p:spPr>
        </p:cxnSp>
        <p:cxnSp>
          <p:nvCxnSpPr>
            <p:cNvPr id="736310" name="Straight Connector 230"/>
            <p:cNvCxnSpPr>
              <a:cxnSpLocks noChangeShapeType="1"/>
            </p:cNvCxnSpPr>
            <p:nvPr/>
          </p:nvCxnSpPr>
          <p:spPr bwMode="auto">
            <a:xfrm rot="10800000" flipV="1">
              <a:off x="3276600" y="5867400"/>
              <a:ext cx="609600" cy="533400"/>
            </a:xfrm>
            <a:prstGeom prst="line">
              <a:avLst/>
            </a:prstGeom>
            <a:noFill/>
            <a:ln w="25400" algn="ctr">
              <a:solidFill>
                <a:srgbClr val="FF0000"/>
              </a:solidFill>
              <a:round/>
              <a:headEnd/>
              <a:tailEnd/>
            </a:ln>
          </p:spPr>
        </p:cxnSp>
      </p:grpSp>
      <p:sp>
        <p:nvSpPr>
          <p:cNvPr id="243" name="TextBox 242"/>
          <p:cNvSpPr txBox="1"/>
          <p:nvPr/>
        </p:nvSpPr>
        <p:spPr>
          <a:xfrm>
            <a:off x="558098" y="4447473"/>
            <a:ext cx="541337" cy="246062"/>
          </a:xfrm>
          <a:prstGeom prst="rect">
            <a:avLst/>
          </a:prstGeom>
          <a:noFill/>
        </p:spPr>
        <p:txBody>
          <a:bodyPr wrap="none">
            <a:spAutoFit/>
          </a:bodyPr>
          <a:lstStyle/>
          <a:p>
            <a:pPr>
              <a:defRPr/>
            </a:pPr>
            <a:r>
              <a:rPr lang="en-US" sz="1000" b="1" u="sng" dirty="0">
                <a:effectLst>
                  <a:outerShdw blurRad="38100" dist="38100" dir="2700000" algn="tl">
                    <a:srgbClr val="000000">
                      <a:alpha val="43137"/>
                    </a:srgbClr>
                  </a:outerShdw>
                </a:effectLst>
                <a:latin typeface="Trebuchet MS" pitchFamily="34" charset="0"/>
              </a:rPr>
              <a:t>Client</a:t>
            </a:r>
          </a:p>
        </p:txBody>
      </p:sp>
      <p:sp>
        <p:nvSpPr>
          <p:cNvPr id="58" name="TextBox 57"/>
          <p:cNvSpPr txBox="1">
            <a:spLocks noChangeArrowheads="1"/>
          </p:cNvSpPr>
          <p:nvPr/>
        </p:nvSpPr>
        <p:spPr bwMode="auto">
          <a:xfrm>
            <a:off x="6281035" y="3444173"/>
            <a:ext cx="445956" cy="338554"/>
          </a:xfrm>
          <a:prstGeom prst="rect">
            <a:avLst/>
          </a:prstGeom>
          <a:solidFill>
            <a:schemeClr val="tx1"/>
          </a:solidFill>
          <a:ln w="9525">
            <a:noFill/>
            <a:miter lim="800000"/>
            <a:headEnd/>
            <a:tailEnd/>
          </a:ln>
        </p:spPr>
        <p:txBody>
          <a:bodyPr wrap="none">
            <a:spAutoFit/>
          </a:bodyPr>
          <a:lstStyle/>
          <a:p>
            <a:pPr>
              <a:defRPr/>
            </a:pPr>
            <a:r>
              <a:rPr lang="en-US" sz="800" b="1" dirty="0">
                <a:solidFill>
                  <a:schemeClr val="bg2"/>
                </a:solidFill>
                <a:latin typeface="Trebuchet MS" pitchFamily="34" charset="0"/>
              </a:rPr>
              <a:t>Audit</a:t>
            </a:r>
          </a:p>
          <a:p>
            <a:pPr>
              <a:defRPr/>
            </a:pPr>
            <a:r>
              <a:rPr lang="en-US" sz="800" b="1" dirty="0">
                <a:solidFill>
                  <a:schemeClr val="bg2"/>
                </a:solidFill>
                <a:latin typeface="Trebuchet MS" pitchFamily="34" charset="0"/>
              </a:rPr>
              <a:t>Trail</a:t>
            </a:r>
          </a:p>
        </p:txBody>
      </p:sp>
      <p:sp>
        <p:nvSpPr>
          <p:cNvPr id="60" name="TextBox 59"/>
          <p:cNvSpPr txBox="1">
            <a:spLocks noChangeArrowheads="1"/>
          </p:cNvSpPr>
          <p:nvPr/>
        </p:nvSpPr>
        <p:spPr bwMode="auto">
          <a:xfrm>
            <a:off x="7840482" y="3428480"/>
            <a:ext cx="445956" cy="338554"/>
          </a:xfrm>
          <a:prstGeom prst="rect">
            <a:avLst/>
          </a:prstGeom>
          <a:solidFill>
            <a:schemeClr val="tx1"/>
          </a:solidFill>
          <a:ln w="9525">
            <a:noFill/>
            <a:miter lim="800000"/>
            <a:headEnd/>
            <a:tailEnd/>
          </a:ln>
        </p:spPr>
        <p:txBody>
          <a:bodyPr wrap="none">
            <a:spAutoFit/>
          </a:bodyPr>
          <a:lstStyle/>
          <a:p>
            <a:pPr>
              <a:defRPr/>
            </a:pPr>
            <a:r>
              <a:rPr lang="en-US" sz="800" b="1" dirty="0">
                <a:solidFill>
                  <a:schemeClr val="bg2"/>
                </a:solidFill>
                <a:latin typeface="Trebuchet MS" pitchFamily="34" charset="0"/>
              </a:rPr>
              <a:t>Audit</a:t>
            </a:r>
          </a:p>
          <a:p>
            <a:pPr>
              <a:defRPr/>
            </a:pPr>
            <a:r>
              <a:rPr lang="en-US" sz="800" b="1" dirty="0">
                <a:solidFill>
                  <a:schemeClr val="bg2"/>
                </a:solidFill>
                <a:latin typeface="Trebuchet MS" pitchFamily="34" charset="0"/>
              </a:rPr>
              <a:t>Trail</a:t>
            </a:r>
          </a:p>
        </p:txBody>
      </p:sp>
      <p:sp>
        <p:nvSpPr>
          <p:cNvPr id="736314" name="AutoShape 2"/>
          <p:cNvSpPr>
            <a:spLocks noChangeAspect="1" noChangeArrowheads="1"/>
          </p:cNvSpPr>
          <p:nvPr/>
        </p:nvSpPr>
        <p:spPr bwMode="auto">
          <a:xfrm>
            <a:off x="3368675" y="5619750"/>
            <a:ext cx="690563" cy="762000"/>
          </a:xfrm>
          <a:prstGeom prst="rect">
            <a:avLst/>
          </a:prstGeom>
          <a:noFill/>
          <a:ln w="9525">
            <a:noFill/>
            <a:miter lim="800000"/>
            <a:headEnd/>
            <a:tailEnd/>
          </a:ln>
        </p:spPr>
        <p:txBody>
          <a:bodyPr/>
          <a:lstStyle/>
          <a:p>
            <a:endParaRPr lang="en-US">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60" grpId="0" animBg="1"/>
      <p:bldP spid="60"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34088" y="2554621"/>
            <a:ext cx="2697162" cy="3851275"/>
          </a:xfrm>
          <a:prstGeom prst="rect">
            <a:avLst/>
          </a:prstGeom>
          <a:noFill/>
          <a:ln w="57150" cmpd="thinThick" algn="ctr">
            <a:solidFill>
              <a:schemeClr val="accent1"/>
            </a:solidFill>
            <a:miter lim="800000"/>
            <a:headEnd/>
            <a:tailEnd/>
          </a:ln>
          <a:effectLst/>
        </p:spPr>
        <p:txBody>
          <a:bodyPr wrap="none" anchor="ctr"/>
          <a:lstStyle/>
          <a:p>
            <a:endParaRPr lang="en-US">
              <a:latin typeface="Trebuchet MS" pitchFamily="34" charset="0"/>
            </a:endParaRPr>
          </a:p>
        </p:txBody>
      </p:sp>
      <p:sp>
        <p:nvSpPr>
          <p:cNvPr id="5" name="Rectangle 3"/>
          <p:cNvSpPr>
            <a:spLocks noChangeArrowheads="1"/>
          </p:cNvSpPr>
          <p:nvPr/>
        </p:nvSpPr>
        <p:spPr bwMode="auto">
          <a:xfrm>
            <a:off x="3181350" y="2559383"/>
            <a:ext cx="2697163" cy="3851275"/>
          </a:xfrm>
          <a:prstGeom prst="rect">
            <a:avLst/>
          </a:prstGeom>
          <a:noFill/>
          <a:ln w="57150" cmpd="thinThick" algn="ctr">
            <a:solidFill>
              <a:schemeClr val="accent1"/>
            </a:solidFill>
            <a:miter lim="800000"/>
            <a:headEnd/>
            <a:tailEnd/>
          </a:ln>
          <a:effectLst/>
        </p:spPr>
        <p:txBody>
          <a:bodyPr wrap="none" anchor="ctr"/>
          <a:lstStyle/>
          <a:p>
            <a:endParaRPr lang="en-US">
              <a:latin typeface="Trebuchet MS" pitchFamily="34" charset="0"/>
            </a:endParaRPr>
          </a:p>
        </p:txBody>
      </p:sp>
      <p:sp>
        <p:nvSpPr>
          <p:cNvPr id="6" name="Oval 4"/>
          <p:cNvSpPr>
            <a:spLocks noChangeArrowheads="1"/>
          </p:cNvSpPr>
          <p:nvPr/>
        </p:nvSpPr>
        <p:spPr bwMode="auto">
          <a:xfrm>
            <a:off x="3643313" y="2726178"/>
            <a:ext cx="1857375" cy="685800"/>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latin typeface="Trebuchet MS" pitchFamily="34" charset="0"/>
            </a:endParaRPr>
          </a:p>
        </p:txBody>
      </p:sp>
      <p:sp>
        <p:nvSpPr>
          <p:cNvPr id="7" name="Oval 5"/>
          <p:cNvSpPr>
            <a:spLocks noChangeArrowheads="1"/>
          </p:cNvSpPr>
          <p:nvPr/>
        </p:nvSpPr>
        <p:spPr bwMode="auto">
          <a:xfrm>
            <a:off x="3319972" y="1268746"/>
            <a:ext cx="2493963" cy="646113"/>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latin typeface="Trebuchet MS" pitchFamily="34" charset="0"/>
            </a:endParaRPr>
          </a:p>
        </p:txBody>
      </p:sp>
      <p:sp>
        <p:nvSpPr>
          <p:cNvPr id="9" name="Text Box 7"/>
          <p:cNvSpPr txBox="1">
            <a:spLocks noChangeArrowheads="1"/>
          </p:cNvSpPr>
          <p:nvPr/>
        </p:nvSpPr>
        <p:spPr bwMode="auto">
          <a:xfrm>
            <a:off x="4144402" y="1268637"/>
            <a:ext cx="845103" cy="646331"/>
          </a:xfrm>
          <a:prstGeom prst="rect">
            <a:avLst/>
          </a:prstGeom>
          <a:noFill/>
          <a:ln w="12700" algn="ctr">
            <a:noFill/>
            <a:miter lim="800000"/>
            <a:headEnd/>
            <a:tailEnd/>
          </a:ln>
          <a:effectLst/>
        </p:spPr>
        <p:txBody>
          <a:bodyPr wrap="none">
            <a:spAutoFit/>
          </a:bodyPr>
          <a:lstStyle/>
          <a:p>
            <a:pPr algn="ctr" eaLnBrk="0" hangingPunct="0"/>
            <a:r>
              <a:rPr lang="en-US" sz="3600" b="1" dirty="0" smtClean="0">
                <a:effectLst>
                  <a:outerShdw blurRad="38100" dist="38100" dir="2700000" algn="tl">
                    <a:srgbClr val="000000"/>
                  </a:outerShdw>
                </a:effectLst>
                <a:latin typeface="Trebuchet MS" pitchFamily="34" charset="0"/>
              </a:rPr>
              <a:t>SDI</a:t>
            </a:r>
            <a:endParaRPr lang="en-US" sz="3600" b="1" dirty="0">
              <a:effectLst>
                <a:outerShdw blurRad="38100" dist="38100" dir="2700000" algn="tl">
                  <a:srgbClr val="000000"/>
                </a:outerShdw>
              </a:effectLst>
              <a:latin typeface="Trebuchet MS" pitchFamily="34" charset="0"/>
            </a:endParaRPr>
          </a:p>
        </p:txBody>
      </p:sp>
      <p:sp>
        <p:nvSpPr>
          <p:cNvPr id="10" name="Rectangle 8"/>
          <p:cNvSpPr>
            <a:spLocks noChangeArrowheads="1"/>
          </p:cNvSpPr>
          <p:nvPr/>
        </p:nvSpPr>
        <p:spPr bwMode="auto">
          <a:xfrm>
            <a:off x="342900" y="2549858"/>
            <a:ext cx="2697163" cy="3851275"/>
          </a:xfrm>
          <a:prstGeom prst="rect">
            <a:avLst/>
          </a:prstGeom>
          <a:noFill/>
          <a:ln w="57150" cmpd="thinThick" algn="ctr">
            <a:solidFill>
              <a:schemeClr val="accent1"/>
            </a:solidFill>
            <a:miter lim="800000"/>
            <a:headEnd/>
            <a:tailEnd/>
          </a:ln>
          <a:effectLst/>
        </p:spPr>
        <p:txBody>
          <a:bodyPr wrap="none" anchor="ctr"/>
          <a:lstStyle/>
          <a:p>
            <a:endParaRPr lang="en-US">
              <a:latin typeface="Trebuchet MS" pitchFamily="34" charset="0"/>
            </a:endParaRPr>
          </a:p>
        </p:txBody>
      </p:sp>
      <p:sp>
        <p:nvSpPr>
          <p:cNvPr id="11" name="Oval 9"/>
          <p:cNvSpPr>
            <a:spLocks noChangeArrowheads="1"/>
          </p:cNvSpPr>
          <p:nvPr/>
        </p:nvSpPr>
        <p:spPr bwMode="auto">
          <a:xfrm>
            <a:off x="568325" y="2726178"/>
            <a:ext cx="2190750" cy="685800"/>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latin typeface="Trebuchet MS" pitchFamily="34" charset="0"/>
            </a:endParaRPr>
          </a:p>
        </p:txBody>
      </p:sp>
      <p:sp>
        <p:nvSpPr>
          <p:cNvPr id="12" name="Text Box 10"/>
          <p:cNvSpPr txBox="1">
            <a:spLocks noChangeArrowheads="1"/>
          </p:cNvSpPr>
          <p:nvPr/>
        </p:nvSpPr>
        <p:spPr bwMode="auto">
          <a:xfrm>
            <a:off x="100013" y="4845383"/>
            <a:ext cx="184150" cy="366713"/>
          </a:xfrm>
          <a:prstGeom prst="rect">
            <a:avLst/>
          </a:prstGeom>
          <a:noFill/>
          <a:ln w="9525">
            <a:noFill/>
            <a:miter lim="800000"/>
            <a:headEnd/>
            <a:tailEnd/>
          </a:ln>
          <a:effectLst/>
        </p:spPr>
        <p:txBody>
          <a:bodyPr wrap="none">
            <a:spAutoFit/>
          </a:bodyPr>
          <a:lstStyle/>
          <a:p>
            <a:endParaRPr lang="en-US">
              <a:latin typeface="Trebuchet MS" pitchFamily="34" charset="0"/>
            </a:endParaRPr>
          </a:p>
        </p:txBody>
      </p:sp>
      <p:sp>
        <p:nvSpPr>
          <p:cNvPr id="13" name="Line 11"/>
          <p:cNvSpPr>
            <a:spLocks noChangeShapeType="1"/>
          </p:cNvSpPr>
          <p:nvPr/>
        </p:nvSpPr>
        <p:spPr bwMode="auto">
          <a:xfrm>
            <a:off x="71438" y="1940258"/>
            <a:ext cx="1587" cy="1588"/>
          </a:xfrm>
          <a:prstGeom prst="line">
            <a:avLst/>
          </a:prstGeom>
          <a:noFill/>
          <a:ln w="9525">
            <a:solidFill>
              <a:srgbClr val="000000"/>
            </a:solidFill>
            <a:round/>
            <a:headEnd/>
            <a:tailEnd/>
          </a:ln>
          <a:effectLst/>
        </p:spPr>
        <p:txBody>
          <a:bodyPr/>
          <a:lstStyle/>
          <a:p>
            <a:endParaRPr lang="en-US">
              <a:latin typeface="Trebuchet MS" pitchFamily="34" charset="0"/>
            </a:endParaRPr>
          </a:p>
        </p:txBody>
      </p:sp>
      <p:sp>
        <p:nvSpPr>
          <p:cNvPr id="14" name="Text Box 12"/>
          <p:cNvSpPr txBox="1">
            <a:spLocks noChangeArrowheads="1"/>
          </p:cNvSpPr>
          <p:nvPr/>
        </p:nvSpPr>
        <p:spPr bwMode="auto">
          <a:xfrm>
            <a:off x="581025" y="2745478"/>
            <a:ext cx="2165350" cy="641350"/>
          </a:xfrm>
          <a:prstGeom prst="rect">
            <a:avLst/>
          </a:prstGeom>
          <a:noFill/>
          <a:ln w="9525">
            <a:noFill/>
            <a:miter lim="800000"/>
            <a:headEnd/>
            <a:tailEnd/>
          </a:ln>
          <a:effectLst/>
        </p:spPr>
        <p:txBody>
          <a:bodyPr>
            <a:spAutoFit/>
          </a:bodyPr>
          <a:lstStyle/>
          <a:p>
            <a:pPr algn="ctr"/>
            <a:r>
              <a:rPr lang="en-US" b="1" i="1" dirty="0">
                <a:effectLst>
                  <a:outerShdw blurRad="38100" dist="38100" dir="2700000" algn="tl">
                    <a:srgbClr val="000000">
                      <a:alpha val="43137"/>
                    </a:srgbClr>
                  </a:outerShdw>
                </a:effectLst>
                <a:latin typeface="Trebuchet MS" pitchFamily="34" charset="0"/>
              </a:rPr>
              <a:t>Managed </a:t>
            </a:r>
          </a:p>
          <a:p>
            <a:pPr algn="ctr"/>
            <a:r>
              <a:rPr lang="en-US" b="1" i="1" dirty="0">
                <a:effectLst>
                  <a:outerShdw blurRad="38100" dist="38100" dir="2700000" algn="tl">
                    <a:srgbClr val="000000">
                      <a:alpha val="43137"/>
                    </a:srgbClr>
                  </a:outerShdw>
                </a:effectLst>
                <a:latin typeface="Trebuchet MS" pitchFamily="34" charset="0"/>
              </a:rPr>
              <a:t>Assurance</a:t>
            </a:r>
            <a:endParaRPr lang="en-US" sz="1600" i="1" dirty="0">
              <a:effectLst>
                <a:outerShdw blurRad="38100" dist="38100" dir="2700000" algn="tl">
                  <a:srgbClr val="000000">
                    <a:alpha val="43137"/>
                  </a:srgbClr>
                </a:outerShdw>
              </a:effectLst>
              <a:latin typeface="Trebuchet MS" pitchFamily="34" charset="0"/>
            </a:endParaRPr>
          </a:p>
        </p:txBody>
      </p:sp>
      <p:sp>
        <p:nvSpPr>
          <p:cNvPr id="15" name="Text Box 13"/>
          <p:cNvSpPr txBox="1">
            <a:spLocks noChangeArrowheads="1"/>
          </p:cNvSpPr>
          <p:nvPr/>
        </p:nvSpPr>
        <p:spPr bwMode="auto">
          <a:xfrm>
            <a:off x="3367088" y="4840621"/>
            <a:ext cx="184150" cy="366712"/>
          </a:xfrm>
          <a:prstGeom prst="rect">
            <a:avLst/>
          </a:prstGeom>
          <a:noFill/>
          <a:ln w="9525">
            <a:noFill/>
            <a:miter lim="800000"/>
            <a:headEnd/>
            <a:tailEnd/>
          </a:ln>
          <a:effectLst/>
        </p:spPr>
        <p:txBody>
          <a:bodyPr wrap="none">
            <a:spAutoFit/>
          </a:bodyPr>
          <a:lstStyle/>
          <a:p>
            <a:endParaRPr lang="en-US">
              <a:solidFill>
                <a:srgbClr val="FFFF66"/>
              </a:solidFill>
              <a:latin typeface="Trebuchet MS" pitchFamily="34" charset="0"/>
            </a:endParaRPr>
          </a:p>
        </p:txBody>
      </p:sp>
      <p:sp>
        <p:nvSpPr>
          <p:cNvPr id="16" name="Text Box 14"/>
          <p:cNvSpPr txBox="1">
            <a:spLocks noChangeArrowheads="1"/>
          </p:cNvSpPr>
          <p:nvPr/>
        </p:nvSpPr>
        <p:spPr bwMode="auto">
          <a:xfrm>
            <a:off x="5553075" y="4840621"/>
            <a:ext cx="184150" cy="366712"/>
          </a:xfrm>
          <a:prstGeom prst="rect">
            <a:avLst/>
          </a:prstGeom>
          <a:noFill/>
          <a:ln w="9525">
            <a:noFill/>
            <a:miter lim="800000"/>
            <a:headEnd/>
            <a:tailEnd/>
          </a:ln>
          <a:effectLst/>
        </p:spPr>
        <p:txBody>
          <a:bodyPr wrap="none">
            <a:spAutoFit/>
          </a:bodyPr>
          <a:lstStyle/>
          <a:p>
            <a:endParaRPr lang="en-US">
              <a:solidFill>
                <a:srgbClr val="FFFF66"/>
              </a:solidFill>
              <a:latin typeface="Trebuchet MS" pitchFamily="34" charset="0"/>
            </a:endParaRPr>
          </a:p>
        </p:txBody>
      </p:sp>
      <p:sp>
        <p:nvSpPr>
          <p:cNvPr id="17" name="Oval 15"/>
          <p:cNvSpPr>
            <a:spLocks noChangeArrowheads="1"/>
          </p:cNvSpPr>
          <p:nvPr/>
        </p:nvSpPr>
        <p:spPr bwMode="auto">
          <a:xfrm>
            <a:off x="6399212" y="2698397"/>
            <a:ext cx="2011362" cy="74136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latin typeface="Trebuchet MS" pitchFamily="34" charset="0"/>
            </a:endParaRPr>
          </a:p>
        </p:txBody>
      </p:sp>
      <p:sp>
        <p:nvSpPr>
          <p:cNvPr id="18" name="Text Box 16"/>
          <p:cNvSpPr txBox="1">
            <a:spLocks noChangeArrowheads="1"/>
          </p:cNvSpPr>
          <p:nvPr/>
        </p:nvSpPr>
        <p:spPr bwMode="auto">
          <a:xfrm>
            <a:off x="6553200" y="4840621"/>
            <a:ext cx="184150" cy="366712"/>
          </a:xfrm>
          <a:prstGeom prst="rect">
            <a:avLst/>
          </a:prstGeom>
          <a:noFill/>
          <a:ln w="9525">
            <a:noFill/>
            <a:miter lim="800000"/>
            <a:headEnd/>
            <a:tailEnd/>
          </a:ln>
          <a:effectLst/>
        </p:spPr>
        <p:txBody>
          <a:bodyPr wrap="none">
            <a:spAutoFit/>
          </a:bodyPr>
          <a:lstStyle/>
          <a:p>
            <a:endParaRPr lang="en-US">
              <a:solidFill>
                <a:srgbClr val="FFFF66"/>
              </a:solidFill>
              <a:latin typeface="Trebuchet MS" pitchFamily="34" charset="0"/>
            </a:endParaRPr>
          </a:p>
        </p:txBody>
      </p:sp>
      <p:sp>
        <p:nvSpPr>
          <p:cNvPr id="19" name="Text Box 17"/>
          <p:cNvSpPr txBox="1">
            <a:spLocks noChangeArrowheads="1"/>
          </p:cNvSpPr>
          <p:nvPr/>
        </p:nvSpPr>
        <p:spPr bwMode="auto">
          <a:xfrm>
            <a:off x="6430962" y="2745478"/>
            <a:ext cx="1947862" cy="641350"/>
          </a:xfrm>
          <a:prstGeom prst="rect">
            <a:avLst/>
          </a:prstGeom>
          <a:noFill/>
          <a:ln w="9525">
            <a:noFill/>
            <a:miter lim="800000"/>
            <a:headEnd/>
            <a:tailEnd/>
          </a:ln>
          <a:effectLst/>
        </p:spPr>
        <p:txBody>
          <a:bodyPr>
            <a:spAutoFit/>
          </a:bodyPr>
          <a:lstStyle/>
          <a:p>
            <a:pPr algn="ctr"/>
            <a:r>
              <a:rPr lang="en-US" b="1" i="1" dirty="0">
                <a:effectLst>
                  <a:outerShdw blurRad="38100" dist="38100" dir="2700000" algn="tl">
                    <a:srgbClr val="000000">
                      <a:alpha val="43137"/>
                    </a:srgbClr>
                  </a:outerShdw>
                </a:effectLst>
                <a:latin typeface="Trebuchet MS" pitchFamily="34" charset="0"/>
              </a:rPr>
              <a:t>Regulatory Compliance</a:t>
            </a:r>
            <a:endParaRPr lang="en-US" sz="1600" i="1" dirty="0">
              <a:effectLst>
                <a:outerShdw blurRad="38100" dist="38100" dir="2700000" algn="tl">
                  <a:srgbClr val="000000">
                    <a:alpha val="43137"/>
                  </a:srgbClr>
                </a:outerShdw>
              </a:effectLst>
              <a:latin typeface="Trebuchet MS" pitchFamily="34" charset="0"/>
            </a:endParaRPr>
          </a:p>
        </p:txBody>
      </p:sp>
      <p:sp>
        <p:nvSpPr>
          <p:cNvPr id="20" name="Line 18"/>
          <p:cNvSpPr>
            <a:spLocks noChangeShapeType="1"/>
          </p:cNvSpPr>
          <p:nvPr/>
        </p:nvSpPr>
        <p:spPr bwMode="auto">
          <a:xfrm flipH="1">
            <a:off x="1771650" y="1768808"/>
            <a:ext cx="1539875" cy="736600"/>
          </a:xfrm>
          <a:prstGeom prst="line">
            <a:avLst/>
          </a:prstGeom>
          <a:noFill/>
          <a:ln w="57150">
            <a:solidFill>
              <a:srgbClr val="FF6600"/>
            </a:solidFill>
            <a:round/>
            <a:headEnd/>
            <a:tailEnd type="triangle" w="med" len="med"/>
          </a:ln>
          <a:effectLst/>
        </p:spPr>
        <p:txBody>
          <a:bodyPr wrap="none" anchor="ctr"/>
          <a:lstStyle/>
          <a:p>
            <a:endParaRPr lang="en-US">
              <a:latin typeface="Trebuchet MS" pitchFamily="34" charset="0"/>
            </a:endParaRPr>
          </a:p>
        </p:txBody>
      </p:sp>
      <p:sp>
        <p:nvSpPr>
          <p:cNvPr id="21" name="Line 19"/>
          <p:cNvSpPr>
            <a:spLocks noChangeShapeType="1"/>
          </p:cNvSpPr>
          <p:nvPr/>
        </p:nvSpPr>
        <p:spPr bwMode="auto">
          <a:xfrm>
            <a:off x="5670550" y="1741821"/>
            <a:ext cx="1458913" cy="744537"/>
          </a:xfrm>
          <a:prstGeom prst="line">
            <a:avLst/>
          </a:prstGeom>
          <a:noFill/>
          <a:ln w="57150">
            <a:solidFill>
              <a:srgbClr val="FF6600"/>
            </a:solidFill>
            <a:round/>
            <a:headEnd/>
            <a:tailEnd type="triangle" w="med" len="med"/>
          </a:ln>
          <a:effectLst/>
        </p:spPr>
        <p:txBody>
          <a:bodyPr wrap="none" anchor="ctr"/>
          <a:lstStyle/>
          <a:p>
            <a:endParaRPr lang="en-US">
              <a:latin typeface="Trebuchet MS" pitchFamily="34" charset="0"/>
            </a:endParaRPr>
          </a:p>
        </p:txBody>
      </p:sp>
      <p:sp>
        <p:nvSpPr>
          <p:cNvPr id="22" name="Line 20"/>
          <p:cNvSpPr>
            <a:spLocks noChangeShapeType="1"/>
          </p:cNvSpPr>
          <p:nvPr/>
        </p:nvSpPr>
        <p:spPr bwMode="auto">
          <a:xfrm>
            <a:off x="4484688" y="1949783"/>
            <a:ext cx="17462" cy="652463"/>
          </a:xfrm>
          <a:prstGeom prst="line">
            <a:avLst/>
          </a:prstGeom>
          <a:noFill/>
          <a:ln w="57150">
            <a:solidFill>
              <a:srgbClr val="FF6600"/>
            </a:solidFill>
            <a:round/>
            <a:headEnd/>
            <a:tailEnd type="triangle" w="med" len="med"/>
          </a:ln>
          <a:effectLst/>
        </p:spPr>
        <p:txBody>
          <a:bodyPr wrap="none" anchor="ctr"/>
          <a:lstStyle/>
          <a:p>
            <a:endParaRPr lang="en-US">
              <a:latin typeface="Trebuchet MS" pitchFamily="34" charset="0"/>
            </a:endParaRPr>
          </a:p>
        </p:txBody>
      </p:sp>
      <p:sp>
        <p:nvSpPr>
          <p:cNvPr id="23" name="Text Box 21"/>
          <p:cNvSpPr txBox="1">
            <a:spLocks noChangeArrowheads="1"/>
          </p:cNvSpPr>
          <p:nvPr/>
        </p:nvSpPr>
        <p:spPr bwMode="auto">
          <a:xfrm>
            <a:off x="357188" y="3642962"/>
            <a:ext cx="2613025" cy="1757404"/>
          </a:xfrm>
          <a:prstGeom prst="rect">
            <a:avLst/>
          </a:prstGeom>
          <a:noFill/>
          <a:ln w="12700" algn="ctr">
            <a:noFill/>
            <a:miter lim="800000"/>
            <a:headEnd/>
            <a:tailEnd/>
          </a:ln>
          <a:effectLst/>
        </p:spPr>
        <p:txBody>
          <a:bodyPr>
            <a:spAutoFit/>
          </a:bodyPr>
          <a:lstStyle/>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Reduces network attacks on isolated machines</a:t>
            </a:r>
          </a:p>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Improved levels of protection against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malware attacks</a:t>
            </a:r>
          </a:p>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Drives domain membership and easier manageability</a:t>
            </a:r>
          </a:p>
        </p:txBody>
      </p:sp>
      <p:sp>
        <p:nvSpPr>
          <p:cNvPr id="24" name="Text Box 22"/>
          <p:cNvSpPr txBox="1">
            <a:spLocks noChangeArrowheads="1"/>
          </p:cNvSpPr>
          <p:nvPr/>
        </p:nvSpPr>
        <p:spPr bwMode="auto">
          <a:xfrm>
            <a:off x="6046787" y="3642962"/>
            <a:ext cx="2716213" cy="1369606"/>
          </a:xfrm>
          <a:prstGeom prst="rect">
            <a:avLst/>
          </a:prstGeom>
          <a:noFill/>
          <a:ln w="12700" algn="ctr">
            <a:noFill/>
            <a:miter lim="800000"/>
            <a:headEnd/>
            <a:tailEnd/>
          </a:ln>
          <a:effectLst/>
        </p:spPr>
        <p:txBody>
          <a:bodyPr>
            <a:spAutoFit/>
          </a:bodyPr>
          <a:lstStyle/>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Confine </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access to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authorized </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users</a:t>
            </a:r>
          </a:p>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Improved </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asset management</a:t>
            </a:r>
          </a:p>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Isolate </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servers with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sensitive </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data </a:t>
            </a:r>
          </a:p>
        </p:txBody>
      </p:sp>
      <p:sp>
        <p:nvSpPr>
          <p:cNvPr id="25" name="Text Box 23"/>
          <p:cNvSpPr txBox="1">
            <a:spLocks noChangeArrowheads="1"/>
          </p:cNvSpPr>
          <p:nvPr/>
        </p:nvSpPr>
        <p:spPr bwMode="auto">
          <a:xfrm>
            <a:off x="3209925" y="3642962"/>
            <a:ext cx="2724150" cy="1563505"/>
          </a:xfrm>
          <a:prstGeom prst="rect">
            <a:avLst/>
          </a:prstGeom>
          <a:noFill/>
          <a:ln w="12700" algn="ctr">
            <a:noFill/>
            <a:miter lim="800000"/>
            <a:headEnd/>
            <a:tailEnd/>
          </a:ln>
          <a:effectLst/>
        </p:spPr>
        <p:txBody>
          <a:bodyPr>
            <a:spAutoFit/>
          </a:bodyPr>
          <a:lstStyle/>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Protect </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data while in transit</a:t>
            </a:r>
          </a:p>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Restrict </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access to the servers that users only need access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to</a:t>
            </a:r>
          </a:p>
          <a:p>
            <a:pPr marL="227013" indent="-227013" defTabSz="912777" fontAlgn="base">
              <a:lnSpc>
                <a:spcPct val="90000"/>
              </a:lnSpc>
              <a:spcBef>
                <a:spcPts val="1167"/>
              </a:spcBef>
              <a:spcAft>
                <a:spcPct val="0"/>
              </a:spcAft>
              <a:buClr>
                <a:schemeClr val="tx2"/>
              </a:buClr>
              <a:buSzPct val="95000"/>
              <a:buBlip>
                <a:blip r:embed="rId3"/>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Allow secure access through authenticated bypass</a:t>
            </a:r>
            <a:endPar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Text Box 24"/>
          <p:cNvSpPr txBox="1">
            <a:spLocks noChangeArrowheads="1"/>
          </p:cNvSpPr>
          <p:nvPr/>
        </p:nvSpPr>
        <p:spPr bwMode="auto">
          <a:xfrm>
            <a:off x="3489325" y="2745478"/>
            <a:ext cx="2165350" cy="641350"/>
          </a:xfrm>
          <a:prstGeom prst="rect">
            <a:avLst/>
          </a:prstGeom>
          <a:noFill/>
          <a:ln w="9525">
            <a:noFill/>
            <a:miter lim="800000"/>
            <a:headEnd/>
            <a:tailEnd/>
          </a:ln>
          <a:effectLst/>
        </p:spPr>
        <p:txBody>
          <a:bodyPr>
            <a:spAutoFit/>
          </a:bodyPr>
          <a:lstStyle/>
          <a:p>
            <a:pPr algn="ctr"/>
            <a:r>
              <a:rPr lang="en-US" b="1" i="1" dirty="0">
                <a:effectLst>
                  <a:outerShdw blurRad="38100" dist="38100" dir="2700000" algn="tl">
                    <a:srgbClr val="000000">
                      <a:alpha val="43137"/>
                    </a:srgbClr>
                  </a:outerShdw>
                </a:effectLst>
                <a:latin typeface="Trebuchet MS" pitchFamily="34" charset="0"/>
              </a:rPr>
              <a:t>Trusted Accessibility</a:t>
            </a:r>
            <a:endParaRPr lang="en-US" sz="1600" i="1" dirty="0">
              <a:effectLst>
                <a:outerShdw blurRad="38100" dist="38100" dir="2700000" algn="tl">
                  <a:srgbClr val="000000">
                    <a:alpha val="43137"/>
                  </a:srgbClr>
                </a:outerShdw>
              </a:effectLst>
              <a:latin typeface="Trebuchet MS" pitchFamily="34" charset="0"/>
            </a:endParaRPr>
          </a:p>
        </p:txBody>
      </p:sp>
      <p:sp>
        <p:nvSpPr>
          <p:cNvPr id="27" name="Title 26"/>
          <p:cNvSpPr>
            <a:spLocks noGrp="1"/>
          </p:cNvSpPr>
          <p:nvPr>
            <p:ph type="title"/>
          </p:nvPr>
        </p:nvSpPr>
        <p:spPr>
          <a:xfrm>
            <a:off x="382588" y="231775"/>
            <a:ext cx="8380412" cy="1329595"/>
          </a:xfrm>
        </p:spPr>
        <p:txBody>
          <a:bodyPr/>
          <a:lstStyle/>
          <a:p>
            <a:pPr lvl="0"/>
            <a:r>
              <a:rPr smtClean="0"/>
              <a:t>Business Value Of SDI</a:t>
            </a:r>
            <a:br>
              <a:rPr smtClean="0"/>
            </a:b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11045" y="176134"/>
            <a:ext cx="77724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800" b="1"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cs typeface="Arial" charset="0"/>
              </a:rPr>
              <a:t>SDI Deployments</a:t>
            </a:r>
            <a:endParaRPr kumimoji="0" lang="en-US" sz="4800" b="1"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cs typeface="Arial" charset="0"/>
            </a:endParaRPr>
          </a:p>
        </p:txBody>
      </p:sp>
      <p:sp>
        <p:nvSpPr>
          <p:cNvPr id="6" name="TextBox 5"/>
          <p:cNvSpPr txBox="1"/>
          <p:nvPr/>
        </p:nvSpPr>
        <p:spPr>
          <a:xfrm>
            <a:off x="845663" y="1410810"/>
            <a:ext cx="7452674" cy="646331"/>
          </a:xfrm>
          <a:prstGeom prst="rect">
            <a:avLst/>
          </a:prstGeom>
          <a:noFill/>
        </p:spPr>
        <p:txBody>
          <a:bodyPr wrap="square" rtlCol="0">
            <a:spAutoFit/>
          </a:bodyPr>
          <a:lstStyle/>
          <a:p>
            <a:r>
              <a:rPr lang="en-US" b="1" dirty="0" smtClean="0">
                <a:latin typeface="Trebuchet MS" pitchFamily="34" charset="0"/>
              </a:rPr>
              <a:t>Of  MORGs and LORGs that have IPSec partially or fully deployed, which access methods utilize IPsec?</a:t>
            </a:r>
          </a:p>
        </p:txBody>
      </p:sp>
      <p:cxnSp>
        <p:nvCxnSpPr>
          <p:cNvPr id="7" name="Straight Connector 6"/>
          <p:cNvCxnSpPr/>
          <p:nvPr/>
        </p:nvCxnSpPr>
        <p:spPr bwMode="auto">
          <a:xfrm rot="5400000">
            <a:off x="1511192" y="3843206"/>
            <a:ext cx="2971800" cy="200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 name="TextBox 7"/>
          <p:cNvSpPr txBox="1"/>
          <p:nvPr/>
        </p:nvSpPr>
        <p:spPr>
          <a:xfrm>
            <a:off x="381000" y="5556325"/>
            <a:ext cx="8229600" cy="228600"/>
          </a:xfrm>
          <a:prstGeom prst="rect">
            <a:avLst/>
          </a:prstGeom>
          <a:noFill/>
        </p:spPr>
        <p:txBody>
          <a:bodyPr wrap="square" lIns="0" tIns="0" rIns="0" bIns="0" rtlCol="0" anchor="b" anchorCtr="0">
            <a:noAutofit/>
          </a:bodyPr>
          <a:lstStyle/>
          <a:p>
            <a:r>
              <a:rPr lang="en-US" sz="1100" dirty="0" smtClean="0">
                <a:latin typeface="Trebuchet MS" pitchFamily="34" charset="0"/>
              </a:rPr>
              <a:t>Source:  Microsoft Market Research and Insights July 2008</a:t>
            </a:r>
            <a:endParaRPr lang="en-US" sz="1100" dirty="0">
              <a:latin typeface="Trebuchet MS" pitchFamily="34" charset="0"/>
            </a:endParaRPr>
          </a:p>
        </p:txBody>
      </p:sp>
      <p:cxnSp>
        <p:nvCxnSpPr>
          <p:cNvPr id="9" name="Straight Connector 8"/>
          <p:cNvCxnSpPr/>
          <p:nvPr/>
        </p:nvCxnSpPr>
        <p:spPr bwMode="auto">
          <a:xfrm rot="5400000">
            <a:off x="4652462" y="3843206"/>
            <a:ext cx="2971800" cy="2001"/>
          </a:xfrm>
          <a:prstGeom prst="line">
            <a:avLst/>
          </a:prstGeom>
          <a:solidFill>
            <a:schemeClr val="accent1"/>
          </a:solidFill>
          <a:ln w="9525" cap="flat" cmpd="sng" algn="ctr">
            <a:solidFill>
              <a:schemeClr val="tx1"/>
            </a:solidFill>
            <a:prstDash val="dash"/>
            <a:round/>
            <a:headEnd type="none" w="med" len="med"/>
            <a:tailEnd type="none" w="med" len="med"/>
          </a:ln>
          <a:effectLst/>
        </p:spPr>
      </p:cxnSp>
      <p:graphicFrame>
        <p:nvGraphicFramePr>
          <p:cNvPr id="10" name="Chart 9"/>
          <p:cNvGraphicFramePr/>
          <p:nvPr/>
        </p:nvGraphicFramePr>
        <p:xfrm>
          <a:off x="0" y="2169508"/>
          <a:ext cx="2999574" cy="3375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3003846" y="2169508"/>
          <a:ext cx="2999574" cy="3375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6144426" y="2169508"/>
          <a:ext cx="2999574" cy="3375592"/>
        </p:xfrm>
        <a:graphic>
          <a:graphicData uri="http://schemas.openxmlformats.org/drawingml/2006/chart">
            <c:chart xmlns:c="http://schemas.openxmlformats.org/drawingml/2006/chart" xmlns:r="http://schemas.openxmlformats.org/officeDocument/2006/relationships" r:id="rId5"/>
          </a:graphicData>
        </a:graphic>
      </p:graphicFrame>
      <p:sp>
        <p:nvSpPr>
          <p:cNvPr id="14" name="Oval 13"/>
          <p:cNvSpPr/>
          <p:nvPr/>
        </p:nvSpPr>
        <p:spPr bwMode="auto">
          <a:xfrm>
            <a:off x="899410" y="4148527"/>
            <a:ext cx="1296649" cy="86558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15" name="Oval 14"/>
          <p:cNvSpPr/>
          <p:nvPr/>
        </p:nvSpPr>
        <p:spPr bwMode="auto">
          <a:xfrm>
            <a:off x="3874957" y="4103557"/>
            <a:ext cx="1296649" cy="86558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16" name="Oval 15"/>
          <p:cNvSpPr/>
          <p:nvPr/>
        </p:nvSpPr>
        <p:spPr bwMode="auto">
          <a:xfrm>
            <a:off x="7007902" y="4096062"/>
            <a:ext cx="1296649" cy="86558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a:xfrm>
            <a:off x="382588" y="228600"/>
            <a:ext cx="8380412" cy="609398"/>
          </a:xfrm>
        </p:spPr>
        <p:txBody>
          <a:bodyPr/>
          <a:lstStyle/>
          <a:p>
            <a:pPr eaLnBrk="1" hangingPunct="1">
              <a:defRPr/>
            </a:pPr>
            <a:r>
              <a:rPr sz="4400" b="1" smtClean="0"/>
              <a:t>Host Protection With NAP </a:t>
            </a:r>
            <a:r>
              <a:rPr lang="en-US" sz="4400" b="1" dirty="0" smtClean="0"/>
              <a:t>And SDI</a:t>
            </a:r>
            <a:endParaRPr sz="4400" b="1" smtClean="0"/>
          </a:p>
        </p:txBody>
      </p:sp>
      <p:sp>
        <p:nvSpPr>
          <p:cNvPr id="2055" name="Oval 2"/>
          <p:cNvSpPr>
            <a:spLocks noChangeArrowheads="1"/>
          </p:cNvSpPr>
          <p:nvPr/>
        </p:nvSpPr>
        <p:spPr bwMode="auto">
          <a:xfrm>
            <a:off x="789639" y="963118"/>
            <a:ext cx="7464425" cy="5464175"/>
          </a:xfrm>
          <a:prstGeom prst="ellipse">
            <a:avLst/>
          </a:prstGeom>
          <a:gradFill rotWithShape="1">
            <a:gsLst>
              <a:gs pos="0">
                <a:srgbClr val="99CCFF">
                  <a:alpha val="95000"/>
                </a:srgbClr>
              </a:gs>
              <a:gs pos="100000">
                <a:srgbClr val="475E76"/>
              </a:gs>
            </a:gsLst>
            <a:lin ang="0" scaled="1"/>
          </a:gradFill>
          <a:ln w="12700">
            <a:noFill/>
            <a:round/>
            <a:headEnd/>
            <a:tailEnd/>
          </a:ln>
        </p:spPr>
        <p:txBody>
          <a:bodyPr wrap="none" lIns="91432" tIns="45717" rIns="91432" bIns="45717" anchor="ctr"/>
          <a:lstStyle/>
          <a:p>
            <a:endParaRPr lang="en-US">
              <a:effectLst>
                <a:outerShdw blurRad="38100" dist="38100" dir="2700000" algn="tl">
                  <a:srgbClr val="000000">
                    <a:alpha val="43137"/>
                  </a:srgbClr>
                </a:outerShdw>
              </a:effectLst>
              <a:latin typeface="Tahoma" pitchFamily="34" charset="0"/>
            </a:endParaRPr>
          </a:p>
        </p:txBody>
      </p:sp>
      <p:sp>
        <p:nvSpPr>
          <p:cNvPr id="4" name="Oval 3"/>
          <p:cNvSpPr>
            <a:spLocks noChangeArrowheads="1"/>
          </p:cNvSpPr>
          <p:nvPr/>
        </p:nvSpPr>
        <p:spPr bwMode="auto">
          <a:xfrm>
            <a:off x="3956701" y="1420317"/>
            <a:ext cx="4044950" cy="4592638"/>
          </a:xfrm>
          <a:prstGeom prst="ellipse">
            <a:avLst/>
          </a:prstGeom>
          <a:gradFill rotWithShape="1">
            <a:gsLst>
              <a:gs pos="0">
                <a:srgbClr val="99CCFF">
                  <a:gamma/>
                  <a:shade val="74118"/>
                  <a:invGamma/>
                  <a:alpha val="60001"/>
                </a:srgbClr>
              </a:gs>
              <a:gs pos="50000">
                <a:srgbClr val="99CCFF">
                  <a:alpha val="89999"/>
                </a:srgbClr>
              </a:gs>
              <a:gs pos="100000">
                <a:srgbClr val="99CCFF">
                  <a:gamma/>
                  <a:shade val="74118"/>
                  <a:invGamma/>
                  <a:alpha val="60001"/>
                </a:srgbClr>
              </a:gs>
            </a:gsLst>
            <a:lin ang="2700000" scaled="1"/>
          </a:gradFill>
          <a:ln w="12700">
            <a:solidFill>
              <a:srgbClr val="99CCFF"/>
            </a:solidFill>
            <a:round/>
            <a:headEnd/>
            <a:tailEnd/>
          </a:ln>
          <a:effectLst/>
        </p:spPr>
        <p:txBody>
          <a:bodyPr wrap="none" lIns="91432" tIns="45717" rIns="91432" bIns="45717" anchor="ctr"/>
          <a:lstStyle/>
          <a:p>
            <a:pPr>
              <a:defRPr/>
            </a:pPr>
            <a:endParaRPr lang="en-US">
              <a:effectLst>
                <a:outerShdw blurRad="38100" dist="38100" dir="2700000" algn="tl">
                  <a:srgbClr val="000000">
                    <a:alpha val="43137"/>
                  </a:srgbClr>
                </a:outerShdw>
              </a:effectLst>
              <a:latin typeface="Trebuchet MS" pitchFamily="34" charset="0"/>
            </a:endParaRPr>
          </a:p>
        </p:txBody>
      </p:sp>
      <p:graphicFrame>
        <p:nvGraphicFramePr>
          <p:cNvPr id="5" name="Object 2"/>
          <p:cNvGraphicFramePr>
            <a:graphicFrameLocks noChangeAspect="1"/>
          </p:cNvGraphicFramePr>
          <p:nvPr/>
        </p:nvGraphicFramePr>
        <p:xfrm>
          <a:off x="1035701" y="2990355"/>
          <a:ext cx="431800" cy="558800"/>
        </p:xfrm>
        <a:graphic>
          <a:graphicData uri="http://schemas.openxmlformats.org/presentationml/2006/ole">
            <p:oleObj spid="_x0000_s3074" name="Visio" r:id="rId5" imgW="432054" imgH="558394" progId="">
              <p:embed/>
            </p:oleObj>
          </a:graphicData>
        </a:graphic>
      </p:graphicFrame>
      <p:sp>
        <p:nvSpPr>
          <p:cNvPr id="2059" name="Oval 5"/>
          <p:cNvSpPr>
            <a:spLocks noChangeArrowheads="1"/>
          </p:cNvSpPr>
          <p:nvPr/>
        </p:nvSpPr>
        <p:spPr bwMode="auto">
          <a:xfrm>
            <a:off x="5280676" y="1956893"/>
            <a:ext cx="2700337" cy="3502025"/>
          </a:xfrm>
          <a:prstGeom prst="ellipse">
            <a:avLst/>
          </a:prstGeom>
          <a:gradFill rotWithShape="1">
            <a:gsLst>
              <a:gs pos="0">
                <a:srgbClr val="3366FF">
                  <a:alpha val="79999"/>
                </a:srgbClr>
              </a:gs>
              <a:gs pos="100000">
                <a:srgbClr val="1C378A"/>
              </a:gs>
            </a:gsLst>
            <a:lin ang="0" scaled="1"/>
          </a:gradFill>
          <a:ln w="12700">
            <a:noFill/>
            <a:round/>
            <a:headEnd/>
            <a:tailEnd/>
          </a:ln>
        </p:spPr>
        <p:txBody>
          <a:bodyPr wrap="none" lIns="91432" tIns="45717" rIns="91432" bIns="45717" anchor="ctr"/>
          <a:lstStyle/>
          <a:p>
            <a:endParaRPr lang="en-US">
              <a:effectLst>
                <a:outerShdw blurRad="38100" dist="38100" dir="2700000" algn="tl">
                  <a:srgbClr val="000000">
                    <a:alpha val="43137"/>
                  </a:srgbClr>
                </a:outerShdw>
              </a:effectLst>
              <a:latin typeface="Trebuchet MS" pitchFamily="34" charset="0"/>
            </a:endParaRPr>
          </a:p>
        </p:txBody>
      </p:sp>
      <p:sp>
        <p:nvSpPr>
          <p:cNvPr id="7" name="AutoShape 6"/>
          <p:cNvSpPr>
            <a:spLocks noChangeArrowheads="1"/>
          </p:cNvSpPr>
          <p:nvPr/>
        </p:nvSpPr>
        <p:spPr bwMode="auto">
          <a:xfrm>
            <a:off x="2297763" y="4052392"/>
            <a:ext cx="3017838" cy="242888"/>
          </a:xfrm>
          <a:prstGeom prst="homePlate">
            <a:avLst>
              <a:gd name="adj" fmla="val 69832"/>
            </a:avLst>
          </a:prstGeom>
          <a:gradFill rotWithShape="0">
            <a:gsLst>
              <a:gs pos="0">
                <a:srgbClr val="787878"/>
              </a:gs>
              <a:gs pos="50000">
                <a:srgbClr val="DDDDDD"/>
              </a:gs>
              <a:gs pos="100000">
                <a:srgbClr val="787878"/>
              </a:gs>
            </a:gsLst>
            <a:lin ang="2700000" scaled="1"/>
          </a:gradFill>
          <a:ln w="12700">
            <a:solidFill>
              <a:srgbClr val="DDDDDD"/>
            </a:solidFill>
            <a:miter lim="800000"/>
            <a:headEnd/>
            <a:tailEnd/>
          </a:ln>
        </p:spPr>
        <p:txBody>
          <a:bodyPr wrap="none" lIns="91432" tIns="45717" rIns="91432" bIns="45717" anchor="ctr"/>
          <a:lstStyle/>
          <a:p>
            <a:r>
              <a:rPr lang="en-US" sz="1400" b="1" dirty="0">
                <a:effectLst>
                  <a:outerShdw blurRad="38100" dist="38100" dir="2700000" algn="tl">
                    <a:srgbClr val="000000">
                      <a:alpha val="43137"/>
                    </a:srgbClr>
                  </a:outerShdw>
                </a:effectLst>
                <a:latin typeface="Trebuchet MS" pitchFamily="34" charset="0"/>
              </a:rPr>
              <a:t>Accessing the network</a:t>
            </a:r>
          </a:p>
        </p:txBody>
      </p:sp>
      <p:sp>
        <p:nvSpPr>
          <p:cNvPr id="8" name="Text Box 7"/>
          <p:cNvSpPr txBox="1">
            <a:spLocks noChangeArrowheads="1"/>
          </p:cNvSpPr>
          <p:nvPr/>
        </p:nvSpPr>
        <p:spPr bwMode="auto">
          <a:xfrm rot="10839294" flipV="1">
            <a:off x="4682188" y="3785693"/>
            <a:ext cx="522288" cy="771525"/>
          </a:xfrm>
          <a:prstGeom prst="rect">
            <a:avLst/>
          </a:prstGeom>
          <a:noFill/>
          <a:ln w="9525">
            <a:noFill/>
            <a:miter lim="800000"/>
            <a:headEnd/>
            <a:tailEnd/>
          </a:ln>
        </p:spPr>
        <p:txBody>
          <a:bodyPr lIns="91422" tIns="45712" rIns="91422" bIns="45712">
            <a:spAutoFit/>
          </a:bodyPr>
          <a:lstStyle/>
          <a:p>
            <a:pPr eaLnBrk="0" hangingPunct="0">
              <a:spcBef>
                <a:spcPct val="50000"/>
              </a:spcBef>
            </a:pPr>
            <a:r>
              <a:rPr lang="en-US" sz="4400" b="1" dirty="0">
                <a:effectLst>
                  <a:outerShdw blurRad="38100" dist="38100" dir="2700000" algn="tl">
                    <a:srgbClr val="000000">
                      <a:alpha val="43137"/>
                    </a:srgbClr>
                  </a:outerShdw>
                </a:effectLst>
                <a:latin typeface="Trebuchet MS" pitchFamily="34" charset="0"/>
              </a:rPr>
              <a:t>X</a:t>
            </a:r>
          </a:p>
        </p:txBody>
      </p:sp>
      <p:pic>
        <p:nvPicPr>
          <p:cNvPr id="2062" name="Picture 9" descr="server"/>
          <p:cNvPicPr>
            <a:picLocks noChangeAspect="1" noChangeArrowheads="1"/>
          </p:cNvPicPr>
          <p:nvPr/>
        </p:nvPicPr>
        <p:blipFill>
          <a:blip r:embed="rId6"/>
          <a:srcRect/>
          <a:stretch>
            <a:fillRect/>
          </a:stretch>
        </p:blipFill>
        <p:spPr bwMode="auto">
          <a:xfrm>
            <a:off x="4285313" y="3017342"/>
            <a:ext cx="596900" cy="990600"/>
          </a:xfrm>
          <a:prstGeom prst="rect">
            <a:avLst/>
          </a:prstGeom>
          <a:noFill/>
          <a:ln w="9525">
            <a:noFill/>
            <a:miter lim="800000"/>
            <a:headEnd/>
            <a:tailEnd/>
          </a:ln>
        </p:spPr>
      </p:pic>
      <p:pic>
        <p:nvPicPr>
          <p:cNvPr id="2063" name="Picture 10" descr="server"/>
          <p:cNvPicPr>
            <a:picLocks noChangeAspect="1" noChangeArrowheads="1"/>
          </p:cNvPicPr>
          <p:nvPr/>
        </p:nvPicPr>
        <p:blipFill>
          <a:blip r:embed="rId6"/>
          <a:srcRect/>
          <a:stretch>
            <a:fillRect/>
          </a:stretch>
        </p:blipFill>
        <p:spPr bwMode="auto">
          <a:xfrm>
            <a:off x="4621863" y="4411167"/>
            <a:ext cx="596900" cy="990600"/>
          </a:xfrm>
          <a:prstGeom prst="rect">
            <a:avLst/>
          </a:prstGeom>
          <a:noFill/>
          <a:ln w="9525">
            <a:noFill/>
            <a:miter lim="800000"/>
            <a:headEnd/>
            <a:tailEnd/>
          </a:ln>
        </p:spPr>
      </p:pic>
      <p:sp>
        <p:nvSpPr>
          <p:cNvPr id="2064" name="Text Box 11"/>
          <p:cNvSpPr txBox="1">
            <a:spLocks noChangeArrowheads="1"/>
          </p:cNvSpPr>
          <p:nvPr/>
        </p:nvSpPr>
        <p:spPr bwMode="auto">
          <a:xfrm>
            <a:off x="4742513" y="5155705"/>
            <a:ext cx="1447800" cy="457200"/>
          </a:xfrm>
          <a:prstGeom prst="rect">
            <a:avLst/>
          </a:prstGeom>
          <a:noFill/>
          <a:ln w="9525">
            <a:noFill/>
            <a:miter lim="800000"/>
            <a:headEnd/>
            <a:tailEnd/>
          </a:ln>
        </p:spPr>
        <p:txBody>
          <a:bodyPr lIns="91422" tIns="45712" rIns="91422" bIns="45712">
            <a:spAutoFit/>
          </a:bodyPr>
          <a:lstStyle/>
          <a:p>
            <a:pPr eaLnBrk="0" hangingPunct="0">
              <a:spcBef>
                <a:spcPct val="50000"/>
              </a:spcBef>
            </a:pPr>
            <a:r>
              <a:rPr lang="en-US" sz="1200" b="1" dirty="0">
                <a:effectLst>
                  <a:outerShdw blurRad="38100" dist="38100" dir="2700000" algn="tl">
                    <a:srgbClr val="000000">
                      <a:alpha val="43137"/>
                    </a:srgbClr>
                  </a:outerShdw>
                </a:effectLst>
                <a:latin typeface="Trebuchet MS" pitchFamily="34" charset="0"/>
              </a:rPr>
              <a:t>Remediation Server</a:t>
            </a:r>
          </a:p>
        </p:txBody>
      </p:sp>
      <p:pic>
        <p:nvPicPr>
          <p:cNvPr id="12" name="Picture 12" descr="server"/>
          <p:cNvPicPr>
            <a:picLocks noChangeAspect="1" noChangeArrowheads="1"/>
          </p:cNvPicPr>
          <p:nvPr/>
        </p:nvPicPr>
        <p:blipFill>
          <a:blip r:embed="rId6"/>
          <a:srcRect/>
          <a:stretch>
            <a:fillRect/>
          </a:stretch>
        </p:blipFill>
        <p:spPr bwMode="auto">
          <a:xfrm>
            <a:off x="5795026" y="3033217"/>
            <a:ext cx="596900" cy="990600"/>
          </a:xfrm>
          <a:prstGeom prst="rect">
            <a:avLst/>
          </a:prstGeom>
          <a:noFill/>
          <a:ln w="9525">
            <a:noFill/>
            <a:miter lim="800000"/>
            <a:headEnd/>
            <a:tailEnd/>
          </a:ln>
        </p:spPr>
      </p:pic>
      <p:sp>
        <p:nvSpPr>
          <p:cNvPr id="13" name="Text Box 13"/>
          <p:cNvSpPr txBox="1">
            <a:spLocks noChangeArrowheads="1"/>
          </p:cNvSpPr>
          <p:nvPr/>
        </p:nvSpPr>
        <p:spPr bwMode="auto">
          <a:xfrm>
            <a:off x="5839476" y="3868242"/>
            <a:ext cx="698500" cy="274638"/>
          </a:xfrm>
          <a:prstGeom prst="rect">
            <a:avLst/>
          </a:prstGeom>
          <a:noFill/>
          <a:ln w="9525">
            <a:noFill/>
            <a:miter lim="800000"/>
            <a:headEnd/>
            <a:tailEnd/>
          </a:ln>
        </p:spPr>
        <p:txBody>
          <a:bodyPr lIns="91422" tIns="45712" rIns="91422" bIns="45712">
            <a:spAutoFit/>
          </a:bodyPr>
          <a:lstStyle/>
          <a:p>
            <a:pPr eaLnBrk="0" hangingPunct="0">
              <a:spcBef>
                <a:spcPct val="50000"/>
              </a:spcBef>
            </a:pPr>
            <a:r>
              <a:rPr lang="en-US" sz="1200" b="1" dirty="0">
                <a:effectLst>
                  <a:outerShdw blurRad="38100" dist="38100" dir="2700000" algn="tl">
                    <a:srgbClr val="000000">
                      <a:alpha val="43137"/>
                    </a:srgbClr>
                  </a:outerShdw>
                </a:effectLst>
                <a:latin typeface="Trebuchet MS" pitchFamily="34" charset="0"/>
              </a:rPr>
              <a:t>NPS</a:t>
            </a:r>
          </a:p>
        </p:txBody>
      </p:sp>
      <p:grpSp>
        <p:nvGrpSpPr>
          <p:cNvPr id="2" name="Group 14"/>
          <p:cNvGrpSpPr>
            <a:grpSpLocks/>
          </p:cNvGrpSpPr>
          <p:nvPr/>
        </p:nvGrpSpPr>
        <p:grpSpPr bwMode="auto">
          <a:xfrm>
            <a:off x="6914213" y="2868118"/>
            <a:ext cx="831850" cy="879475"/>
            <a:chOff x="4352" y="1417"/>
            <a:chExt cx="632" cy="607"/>
          </a:xfrm>
        </p:grpSpPr>
        <p:pic>
          <p:nvPicPr>
            <p:cNvPr id="2088" name="Picture 15" descr="server"/>
            <p:cNvPicPr>
              <a:picLocks noChangeAspect="1" noChangeArrowheads="1"/>
            </p:cNvPicPr>
            <p:nvPr/>
          </p:nvPicPr>
          <p:blipFill>
            <a:blip r:embed="rId6"/>
            <a:srcRect/>
            <a:stretch>
              <a:fillRect/>
            </a:stretch>
          </p:blipFill>
          <p:spPr bwMode="auto">
            <a:xfrm>
              <a:off x="4352" y="1417"/>
              <a:ext cx="406" cy="607"/>
            </a:xfrm>
            <a:prstGeom prst="rect">
              <a:avLst/>
            </a:prstGeom>
            <a:noFill/>
            <a:ln w="9525">
              <a:noFill/>
              <a:miter lim="800000"/>
              <a:headEnd/>
              <a:tailEnd/>
            </a:ln>
          </p:spPr>
        </p:pic>
        <p:pic>
          <p:nvPicPr>
            <p:cNvPr id="2089" name="Picture 16" descr="server"/>
            <p:cNvPicPr>
              <a:picLocks noChangeAspect="1" noChangeArrowheads="1"/>
            </p:cNvPicPr>
            <p:nvPr/>
          </p:nvPicPr>
          <p:blipFill>
            <a:blip r:embed="rId6"/>
            <a:srcRect/>
            <a:stretch>
              <a:fillRect/>
            </a:stretch>
          </p:blipFill>
          <p:spPr bwMode="auto">
            <a:xfrm>
              <a:off x="4577" y="1417"/>
              <a:ext cx="407" cy="607"/>
            </a:xfrm>
            <a:prstGeom prst="rect">
              <a:avLst/>
            </a:prstGeom>
            <a:noFill/>
            <a:ln w="9525">
              <a:noFill/>
              <a:miter lim="800000"/>
              <a:headEnd/>
              <a:tailEnd/>
            </a:ln>
          </p:spPr>
        </p:pic>
      </p:grpSp>
      <p:sp>
        <p:nvSpPr>
          <p:cNvPr id="2068" name="Text Box 21"/>
          <p:cNvSpPr txBox="1">
            <a:spLocks noChangeArrowheads="1"/>
          </p:cNvSpPr>
          <p:nvPr/>
        </p:nvSpPr>
        <p:spPr bwMode="auto">
          <a:xfrm>
            <a:off x="4256738" y="3793630"/>
            <a:ext cx="666750" cy="274637"/>
          </a:xfrm>
          <a:prstGeom prst="rect">
            <a:avLst/>
          </a:prstGeom>
          <a:noFill/>
          <a:ln w="9525">
            <a:noFill/>
            <a:miter lim="800000"/>
            <a:headEnd/>
            <a:tailEnd/>
          </a:ln>
        </p:spPr>
        <p:txBody>
          <a:bodyPr lIns="91422" tIns="45712" rIns="91422" bIns="45712">
            <a:spAutoFit/>
          </a:bodyPr>
          <a:lstStyle/>
          <a:p>
            <a:pPr eaLnBrk="0" hangingPunct="0">
              <a:spcBef>
                <a:spcPct val="50000"/>
              </a:spcBef>
            </a:pPr>
            <a:r>
              <a:rPr lang="en-US" sz="1200" b="1" dirty="0">
                <a:effectLst>
                  <a:outerShdw blurRad="38100" dist="38100" dir="2700000" algn="tl">
                    <a:srgbClr val="000000">
                      <a:alpha val="43137"/>
                    </a:srgbClr>
                  </a:outerShdw>
                </a:effectLst>
                <a:latin typeface="Trebuchet MS" pitchFamily="34" charset="0"/>
              </a:rPr>
              <a:t>HRA</a:t>
            </a:r>
          </a:p>
        </p:txBody>
      </p:sp>
      <p:sp>
        <p:nvSpPr>
          <p:cNvPr id="18" name="Text Box 24"/>
          <p:cNvSpPr txBox="1">
            <a:spLocks noChangeArrowheads="1"/>
          </p:cNvSpPr>
          <p:nvPr/>
        </p:nvSpPr>
        <p:spPr bwMode="auto">
          <a:xfrm>
            <a:off x="2037413" y="3080842"/>
            <a:ext cx="2046288" cy="400103"/>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May I have a health certificate?  Here’s my </a:t>
            </a:r>
            <a:r>
              <a:rPr lang="en-US" sz="1000" dirty="0" err="1" smtClean="0">
                <a:effectLst>
                  <a:outerShdw blurRad="38100" dist="38100" dir="2700000" algn="tl">
                    <a:srgbClr val="000000">
                      <a:alpha val="43137"/>
                    </a:srgbClr>
                  </a:outerShdw>
                </a:effectLst>
                <a:latin typeface="Trebuchet MS" pitchFamily="34" charset="0"/>
              </a:rPr>
              <a:t>SoH</a:t>
            </a:r>
            <a:endParaRPr lang="en-US" sz="1000" dirty="0">
              <a:effectLst>
                <a:outerShdw blurRad="38100" dist="38100" dir="2700000" algn="tl">
                  <a:srgbClr val="000000">
                    <a:alpha val="43137"/>
                  </a:srgbClr>
                </a:outerShdw>
              </a:effectLst>
              <a:latin typeface="Trebuchet MS" pitchFamily="34" charset="0"/>
            </a:endParaRPr>
          </a:p>
        </p:txBody>
      </p:sp>
      <p:sp>
        <p:nvSpPr>
          <p:cNvPr id="19" name="Line 23"/>
          <p:cNvSpPr>
            <a:spLocks noChangeShapeType="1"/>
          </p:cNvSpPr>
          <p:nvPr/>
        </p:nvSpPr>
        <p:spPr bwMode="auto">
          <a:xfrm>
            <a:off x="1980263" y="3449142"/>
            <a:ext cx="2114550" cy="0"/>
          </a:xfrm>
          <a:prstGeom prst="line">
            <a:avLst/>
          </a:prstGeom>
          <a:noFill/>
          <a:ln w="12700">
            <a:solidFill>
              <a:srgbClr val="777777"/>
            </a:solidFill>
            <a:round/>
            <a:headEnd/>
            <a:tailEnd type="triangle" w="med" len="med"/>
          </a:ln>
        </p:spPr>
        <p:txBody>
          <a:bodyPr lIns="91432" tIns="45717" rIns="91432" bIns="45717" anchor="ctr"/>
          <a:lstStyle/>
          <a:p>
            <a:endParaRPr lang="en-US">
              <a:effectLst>
                <a:outerShdw blurRad="38100" dist="38100" dir="2700000" algn="tl">
                  <a:srgbClr val="000000">
                    <a:alpha val="43137"/>
                  </a:srgbClr>
                </a:outerShdw>
              </a:effectLst>
              <a:latin typeface="Trebuchet MS" pitchFamily="34" charset="0"/>
            </a:endParaRPr>
          </a:p>
        </p:txBody>
      </p:sp>
      <p:sp>
        <p:nvSpPr>
          <p:cNvPr id="20" name="Line 25"/>
          <p:cNvSpPr>
            <a:spLocks noChangeShapeType="1"/>
          </p:cNvSpPr>
          <p:nvPr/>
        </p:nvSpPr>
        <p:spPr bwMode="auto">
          <a:xfrm>
            <a:off x="4904439" y="3439617"/>
            <a:ext cx="828675" cy="0"/>
          </a:xfrm>
          <a:prstGeom prst="line">
            <a:avLst/>
          </a:prstGeom>
          <a:noFill/>
          <a:ln w="12700">
            <a:solidFill>
              <a:srgbClr val="777777"/>
            </a:solidFill>
            <a:round/>
            <a:headEnd/>
            <a:tailEnd type="triangle" w="med" len="med"/>
          </a:ln>
        </p:spPr>
        <p:txBody>
          <a:bodyPr lIns="91432" tIns="45717" rIns="91432" bIns="45717" anchor="ctr"/>
          <a:lstStyle/>
          <a:p>
            <a:endParaRPr lang="en-US">
              <a:effectLst>
                <a:outerShdw blurRad="38100" dist="38100" dir="2700000" algn="tl">
                  <a:srgbClr val="000000">
                    <a:alpha val="43137"/>
                  </a:srgbClr>
                </a:outerShdw>
              </a:effectLst>
              <a:latin typeface="Trebuchet MS" pitchFamily="34" charset="0"/>
            </a:endParaRPr>
          </a:p>
        </p:txBody>
      </p:sp>
      <p:sp>
        <p:nvSpPr>
          <p:cNvPr id="21" name="Text Box 26"/>
          <p:cNvSpPr txBox="1">
            <a:spLocks noChangeArrowheads="1"/>
          </p:cNvSpPr>
          <p:nvPr/>
        </p:nvSpPr>
        <p:spPr bwMode="auto">
          <a:xfrm>
            <a:off x="4839351" y="3142755"/>
            <a:ext cx="1055687" cy="244475"/>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Client ok?</a:t>
            </a:r>
          </a:p>
        </p:txBody>
      </p:sp>
      <p:sp>
        <p:nvSpPr>
          <p:cNvPr id="22" name="Line 27"/>
          <p:cNvSpPr>
            <a:spLocks noChangeShapeType="1"/>
          </p:cNvSpPr>
          <p:nvPr/>
        </p:nvSpPr>
        <p:spPr bwMode="auto">
          <a:xfrm flipH="1">
            <a:off x="4904438" y="3572967"/>
            <a:ext cx="781050" cy="0"/>
          </a:xfrm>
          <a:prstGeom prst="line">
            <a:avLst/>
          </a:prstGeom>
          <a:noFill/>
          <a:ln w="12700">
            <a:solidFill>
              <a:srgbClr val="777777"/>
            </a:solidFill>
            <a:round/>
            <a:headEnd/>
            <a:tailEnd type="triangle" w="med" len="med"/>
          </a:ln>
        </p:spPr>
        <p:txBody>
          <a:bodyPr lIns="91432" tIns="45717" rIns="91432" bIns="45717" anchor="ctr"/>
          <a:lstStyle/>
          <a:p>
            <a:endParaRPr lang="en-US">
              <a:effectLst>
                <a:outerShdw blurRad="38100" dist="38100" dir="2700000" algn="tl">
                  <a:srgbClr val="000000">
                    <a:alpha val="43137"/>
                  </a:srgbClr>
                </a:outerShdw>
              </a:effectLst>
              <a:latin typeface="Trebuchet MS" pitchFamily="34" charset="0"/>
            </a:endParaRPr>
          </a:p>
        </p:txBody>
      </p:sp>
      <p:sp>
        <p:nvSpPr>
          <p:cNvPr id="23" name="Text Box 28"/>
          <p:cNvSpPr txBox="1">
            <a:spLocks noChangeArrowheads="1"/>
          </p:cNvSpPr>
          <p:nvPr/>
        </p:nvSpPr>
        <p:spPr bwMode="auto">
          <a:xfrm>
            <a:off x="4802672" y="3571380"/>
            <a:ext cx="1350962" cy="400050"/>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No.  Needs </a:t>
            </a:r>
            <a:br>
              <a:rPr lang="en-US" sz="1000" dirty="0">
                <a:effectLst>
                  <a:outerShdw blurRad="38100" dist="38100" dir="2700000" algn="tl">
                    <a:srgbClr val="000000">
                      <a:alpha val="43137"/>
                    </a:srgbClr>
                  </a:outerShdw>
                </a:effectLst>
                <a:latin typeface="Trebuchet MS" pitchFamily="34" charset="0"/>
              </a:rPr>
            </a:br>
            <a:r>
              <a:rPr lang="en-US" sz="1000" dirty="0" smtClean="0">
                <a:effectLst>
                  <a:outerShdw blurRad="38100" dist="38100" dir="2700000" algn="tl">
                    <a:srgbClr val="000000">
                      <a:alpha val="43137"/>
                    </a:srgbClr>
                  </a:outerShdw>
                </a:effectLst>
                <a:latin typeface="Trebuchet MS" pitchFamily="34" charset="0"/>
              </a:rPr>
              <a:t>fix-up</a:t>
            </a:r>
            <a:endParaRPr lang="en-US" sz="1000" dirty="0">
              <a:effectLst>
                <a:outerShdw blurRad="38100" dist="38100" dir="2700000" algn="tl">
                  <a:srgbClr val="000000">
                    <a:alpha val="43137"/>
                  </a:srgbClr>
                </a:outerShdw>
              </a:effectLst>
              <a:latin typeface="Trebuchet MS" pitchFamily="34" charset="0"/>
            </a:endParaRPr>
          </a:p>
        </p:txBody>
      </p:sp>
      <p:sp>
        <p:nvSpPr>
          <p:cNvPr id="24" name="Line 29"/>
          <p:cNvSpPr>
            <a:spLocks noChangeShapeType="1"/>
          </p:cNvSpPr>
          <p:nvPr/>
        </p:nvSpPr>
        <p:spPr bwMode="auto">
          <a:xfrm flipH="1">
            <a:off x="1951688" y="3582492"/>
            <a:ext cx="2095500" cy="0"/>
          </a:xfrm>
          <a:prstGeom prst="line">
            <a:avLst/>
          </a:prstGeom>
          <a:noFill/>
          <a:ln w="12700">
            <a:solidFill>
              <a:srgbClr val="777777"/>
            </a:solidFill>
            <a:round/>
            <a:headEnd/>
            <a:tailEnd type="triangle" w="med" len="med"/>
          </a:ln>
        </p:spPr>
        <p:txBody>
          <a:bodyPr lIns="91432" tIns="45717" rIns="91432" bIns="45717" anchor="ctr"/>
          <a:lstStyle/>
          <a:p>
            <a:endParaRPr lang="en-US">
              <a:effectLst>
                <a:outerShdw blurRad="38100" dist="38100" dir="2700000" algn="tl">
                  <a:srgbClr val="000000">
                    <a:alpha val="43137"/>
                  </a:srgbClr>
                </a:outerShdw>
              </a:effectLst>
              <a:latin typeface="Trebuchet MS" pitchFamily="34" charset="0"/>
            </a:endParaRPr>
          </a:p>
        </p:txBody>
      </p:sp>
      <p:sp>
        <p:nvSpPr>
          <p:cNvPr id="25" name="Text Box 30"/>
          <p:cNvSpPr txBox="1">
            <a:spLocks noChangeArrowheads="1"/>
          </p:cNvSpPr>
          <p:nvPr/>
        </p:nvSpPr>
        <p:spPr bwMode="auto">
          <a:xfrm>
            <a:off x="1934226" y="3628531"/>
            <a:ext cx="2151062" cy="400103"/>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You don’t get a health </a:t>
            </a:r>
            <a:r>
              <a:rPr lang="en-US" sz="1000" dirty="0" err="1" smtClean="0">
                <a:effectLst>
                  <a:outerShdw blurRad="38100" dist="38100" dir="2700000" algn="tl">
                    <a:srgbClr val="000000">
                      <a:alpha val="43137"/>
                    </a:srgbClr>
                  </a:outerShdw>
                </a:effectLst>
                <a:latin typeface="Trebuchet MS" pitchFamily="34" charset="0"/>
              </a:rPr>
              <a:t>certificate.Go</a:t>
            </a:r>
            <a:r>
              <a:rPr lang="en-US" sz="1000" dirty="0" smtClean="0">
                <a:effectLst>
                  <a:outerShdw blurRad="38100" dist="38100" dir="2700000" algn="tl">
                    <a:srgbClr val="000000">
                      <a:alpha val="43137"/>
                    </a:srgbClr>
                  </a:outerShdw>
                </a:effectLst>
                <a:latin typeface="Trebuchet MS" pitchFamily="34" charset="0"/>
              </a:rPr>
              <a:t> </a:t>
            </a:r>
            <a:r>
              <a:rPr lang="en-US" sz="1000" dirty="0">
                <a:effectLst>
                  <a:outerShdw blurRad="38100" dist="38100" dir="2700000" algn="tl">
                    <a:srgbClr val="000000">
                      <a:alpha val="43137"/>
                    </a:srgbClr>
                  </a:outerShdw>
                </a:effectLst>
                <a:latin typeface="Trebuchet MS" pitchFamily="34" charset="0"/>
              </a:rPr>
              <a:t>fix </a:t>
            </a:r>
            <a:r>
              <a:rPr lang="en-US" sz="1000" dirty="0" smtClean="0">
                <a:effectLst>
                  <a:outerShdw blurRad="38100" dist="38100" dir="2700000" algn="tl">
                    <a:srgbClr val="000000">
                      <a:alpha val="43137"/>
                    </a:srgbClr>
                  </a:outerShdw>
                </a:effectLst>
                <a:latin typeface="Trebuchet MS" pitchFamily="34" charset="0"/>
              </a:rPr>
              <a:t>up</a:t>
            </a:r>
            <a:endParaRPr lang="en-US" sz="1000" dirty="0">
              <a:effectLst>
                <a:outerShdw blurRad="38100" dist="38100" dir="2700000" algn="tl">
                  <a:srgbClr val="000000">
                    <a:alpha val="43137"/>
                  </a:srgbClr>
                </a:outerShdw>
              </a:effectLst>
              <a:latin typeface="Trebuchet MS" pitchFamily="34" charset="0"/>
            </a:endParaRPr>
          </a:p>
        </p:txBody>
      </p:sp>
      <p:sp>
        <p:nvSpPr>
          <p:cNvPr id="26" name="Line 31"/>
          <p:cNvSpPr>
            <a:spLocks noChangeShapeType="1"/>
          </p:cNvSpPr>
          <p:nvPr/>
        </p:nvSpPr>
        <p:spPr bwMode="auto">
          <a:xfrm>
            <a:off x="1932638" y="3934917"/>
            <a:ext cx="2495550" cy="723900"/>
          </a:xfrm>
          <a:prstGeom prst="line">
            <a:avLst/>
          </a:prstGeom>
          <a:noFill/>
          <a:ln w="12700">
            <a:solidFill>
              <a:srgbClr val="777777"/>
            </a:solidFill>
            <a:round/>
            <a:headEnd/>
            <a:tailEnd type="triangle" w="med" len="med"/>
          </a:ln>
        </p:spPr>
        <p:txBody>
          <a:bodyPr lIns="91432" tIns="45717" rIns="91432" bIns="45717" anchor="ctr"/>
          <a:lstStyle/>
          <a:p>
            <a:endParaRPr lang="en-US">
              <a:effectLst>
                <a:outerShdw blurRad="38100" dist="38100" dir="2700000" algn="tl">
                  <a:srgbClr val="000000">
                    <a:alpha val="43137"/>
                  </a:srgbClr>
                </a:outerShdw>
              </a:effectLst>
              <a:latin typeface="Trebuchet MS" pitchFamily="34" charset="0"/>
            </a:endParaRPr>
          </a:p>
        </p:txBody>
      </p:sp>
      <p:sp>
        <p:nvSpPr>
          <p:cNvPr id="27" name="Text Box 32"/>
          <p:cNvSpPr txBox="1">
            <a:spLocks noChangeArrowheads="1"/>
          </p:cNvSpPr>
          <p:nvPr/>
        </p:nvSpPr>
        <p:spPr bwMode="auto">
          <a:xfrm>
            <a:off x="2724801" y="3952380"/>
            <a:ext cx="1370012" cy="244475"/>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I need </a:t>
            </a:r>
            <a:r>
              <a:rPr lang="en-US" sz="1000" dirty="0" smtClean="0">
                <a:effectLst>
                  <a:outerShdw blurRad="38100" dist="38100" dir="2700000" algn="tl">
                    <a:srgbClr val="000000">
                      <a:alpha val="43137"/>
                    </a:srgbClr>
                  </a:outerShdw>
                </a:effectLst>
                <a:latin typeface="Trebuchet MS" pitchFamily="34" charset="0"/>
              </a:rPr>
              <a:t>updates</a:t>
            </a:r>
            <a:endParaRPr lang="en-US" sz="1000" dirty="0">
              <a:effectLst>
                <a:outerShdw blurRad="38100" dist="38100" dir="2700000" algn="tl">
                  <a:srgbClr val="000000">
                    <a:alpha val="43137"/>
                  </a:srgbClr>
                </a:outerShdw>
              </a:effectLst>
              <a:latin typeface="Trebuchet MS" pitchFamily="34" charset="0"/>
            </a:endParaRPr>
          </a:p>
        </p:txBody>
      </p:sp>
      <p:sp>
        <p:nvSpPr>
          <p:cNvPr id="28" name="Line 33"/>
          <p:cNvSpPr>
            <a:spLocks noChangeShapeType="1"/>
          </p:cNvSpPr>
          <p:nvPr/>
        </p:nvSpPr>
        <p:spPr bwMode="auto">
          <a:xfrm flipH="1" flipV="1">
            <a:off x="1923113" y="4084142"/>
            <a:ext cx="2419350" cy="717550"/>
          </a:xfrm>
          <a:prstGeom prst="line">
            <a:avLst/>
          </a:prstGeom>
          <a:noFill/>
          <a:ln w="12700">
            <a:solidFill>
              <a:srgbClr val="777777"/>
            </a:solidFill>
            <a:round/>
            <a:headEnd/>
            <a:tailEnd type="triangle" w="med" len="med"/>
          </a:ln>
        </p:spPr>
        <p:txBody>
          <a:bodyPr lIns="91432" tIns="45717" rIns="91432" bIns="45717" anchor="ctr"/>
          <a:lstStyle/>
          <a:p>
            <a:endParaRPr lang="en-US">
              <a:effectLst>
                <a:outerShdw blurRad="38100" dist="38100" dir="2700000" algn="tl">
                  <a:srgbClr val="000000">
                    <a:alpha val="43137"/>
                  </a:srgbClr>
                </a:outerShdw>
              </a:effectLst>
              <a:latin typeface="Trebuchet MS" pitchFamily="34" charset="0"/>
            </a:endParaRPr>
          </a:p>
        </p:txBody>
      </p:sp>
      <p:sp>
        <p:nvSpPr>
          <p:cNvPr id="29" name="Text Box 34"/>
          <p:cNvSpPr txBox="1">
            <a:spLocks noChangeArrowheads="1"/>
          </p:cNvSpPr>
          <p:nvPr/>
        </p:nvSpPr>
        <p:spPr bwMode="auto">
          <a:xfrm>
            <a:off x="2943876" y="4581030"/>
            <a:ext cx="1112837" cy="244475"/>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Here you </a:t>
            </a:r>
            <a:r>
              <a:rPr lang="en-US" sz="1000" dirty="0" smtClean="0">
                <a:effectLst>
                  <a:outerShdw blurRad="38100" dist="38100" dir="2700000" algn="tl">
                    <a:srgbClr val="000000">
                      <a:alpha val="43137"/>
                    </a:srgbClr>
                  </a:outerShdw>
                </a:effectLst>
                <a:latin typeface="Trebuchet MS" pitchFamily="34" charset="0"/>
              </a:rPr>
              <a:t>go</a:t>
            </a:r>
            <a:endParaRPr lang="en-US" sz="1000" dirty="0">
              <a:effectLst>
                <a:outerShdw blurRad="38100" dist="38100" dir="2700000" algn="tl">
                  <a:srgbClr val="000000">
                    <a:alpha val="43137"/>
                  </a:srgbClr>
                </a:outerShdw>
              </a:effectLst>
              <a:latin typeface="Trebuchet MS" pitchFamily="34" charset="0"/>
            </a:endParaRPr>
          </a:p>
        </p:txBody>
      </p:sp>
      <p:sp>
        <p:nvSpPr>
          <p:cNvPr id="30" name="Text Box 36"/>
          <p:cNvSpPr txBox="1">
            <a:spLocks noChangeArrowheads="1"/>
          </p:cNvSpPr>
          <p:nvPr/>
        </p:nvSpPr>
        <p:spPr bwMode="auto">
          <a:xfrm>
            <a:off x="1940135" y="3706318"/>
            <a:ext cx="1912938" cy="246215"/>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Here’s your health </a:t>
            </a:r>
            <a:r>
              <a:rPr lang="en-US" sz="1000" dirty="0" smtClean="0">
                <a:effectLst>
                  <a:outerShdw blurRad="38100" dist="38100" dir="2700000" algn="tl">
                    <a:srgbClr val="000000">
                      <a:alpha val="43137"/>
                    </a:srgbClr>
                  </a:outerShdw>
                </a:effectLst>
                <a:latin typeface="Trebuchet MS" pitchFamily="34" charset="0"/>
              </a:rPr>
              <a:t>certificate</a:t>
            </a:r>
            <a:endParaRPr lang="en-US" sz="1000" dirty="0">
              <a:effectLst>
                <a:outerShdw blurRad="38100" dist="38100" dir="2700000" algn="tl">
                  <a:srgbClr val="000000">
                    <a:alpha val="43137"/>
                  </a:srgbClr>
                </a:outerShdw>
              </a:effectLst>
              <a:latin typeface="Trebuchet MS" pitchFamily="34" charset="0"/>
            </a:endParaRPr>
          </a:p>
        </p:txBody>
      </p:sp>
      <p:sp>
        <p:nvSpPr>
          <p:cNvPr id="31" name="Text Box 35"/>
          <p:cNvSpPr txBox="1">
            <a:spLocks noChangeArrowheads="1"/>
          </p:cNvSpPr>
          <p:nvPr/>
        </p:nvSpPr>
        <p:spPr bwMode="auto">
          <a:xfrm>
            <a:off x="4805472" y="3570197"/>
            <a:ext cx="1370013" cy="400103"/>
          </a:xfrm>
          <a:prstGeom prst="rect">
            <a:avLst/>
          </a:prstGeom>
          <a:noFill/>
          <a:ln w="12700">
            <a:noFill/>
            <a:miter lim="800000"/>
            <a:headEnd/>
            <a:tailEnd/>
          </a:ln>
        </p:spPr>
        <p:txBody>
          <a:bodyPr lIns="91432" tIns="45717" rIns="91432" bIns="45717">
            <a:spAutoFit/>
          </a:bodyPr>
          <a:lstStyle/>
          <a:p>
            <a:r>
              <a:rPr lang="en-US" sz="1000" dirty="0">
                <a:effectLst>
                  <a:outerShdw blurRad="38100" dist="38100" dir="2700000" algn="tl">
                    <a:srgbClr val="000000">
                      <a:alpha val="43137"/>
                    </a:srgbClr>
                  </a:outerShdw>
                </a:effectLst>
                <a:latin typeface="Trebuchet MS" pitchFamily="34" charset="0"/>
              </a:rPr>
              <a:t>Yes.  Issue </a:t>
            </a:r>
          </a:p>
          <a:p>
            <a:r>
              <a:rPr lang="en-US" sz="1000" dirty="0">
                <a:effectLst>
                  <a:outerShdw blurRad="38100" dist="38100" dir="2700000" algn="tl">
                    <a:srgbClr val="000000">
                      <a:alpha val="43137"/>
                    </a:srgbClr>
                  </a:outerShdw>
                </a:effectLst>
                <a:latin typeface="Trebuchet MS" pitchFamily="34" charset="0"/>
              </a:rPr>
              <a:t>health </a:t>
            </a:r>
            <a:r>
              <a:rPr lang="en-US" sz="1000" dirty="0" smtClean="0">
                <a:effectLst>
                  <a:outerShdw blurRad="38100" dist="38100" dir="2700000" algn="tl">
                    <a:srgbClr val="000000">
                      <a:alpha val="43137"/>
                    </a:srgbClr>
                  </a:outerShdw>
                </a:effectLst>
                <a:latin typeface="Trebuchet MS" pitchFamily="34" charset="0"/>
              </a:rPr>
              <a:t>certificate</a:t>
            </a:r>
            <a:endParaRPr lang="en-US" sz="1000" dirty="0">
              <a:effectLst>
                <a:outerShdw blurRad="38100" dist="38100" dir="2700000" algn="tl">
                  <a:srgbClr val="000000">
                    <a:alpha val="43137"/>
                  </a:srgbClr>
                </a:outerShdw>
              </a:effectLst>
              <a:latin typeface="Trebuchet MS" pitchFamily="34" charset="0"/>
            </a:endParaRPr>
          </a:p>
        </p:txBody>
      </p:sp>
      <p:graphicFrame>
        <p:nvGraphicFramePr>
          <p:cNvPr id="32" name="Object 3"/>
          <p:cNvGraphicFramePr>
            <a:graphicFrameLocks noChangeAspect="1"/>
          </p:cNvGraphicFramePr>
          <p:nvPr/>
        </p:nvGraphicFramePr>
        <p:xfrm>
          <a:off x="5579126" y="2976068"/>
          <a:ext cx="431800" cy="803275"/>
        </p:xfrm>
        <a:graphic>
          <a:graphicData uri="http://schemas.openxmlformats.org/presentationml/2006/ole">
            <p:oleObj spid="_x0000_s3075" name="Visio" r:id="rId7" imgW="432000" imgH="746280" progId="">
              <p:embed/>
            </p:oleObj>
          </a:graphicData>
        </a:graphic>
      </p:graphicFrame>
      <p:sp>
        <p:nvSpPr>
          <p:cNvPr id="33" name="Text Box 38"/>
          <p:cNvSpPr txBox="1">
            <a:spLocks noChangeArrowheads="1"/>
          </p:cNvSpPr>
          <p:nvPr/>
        </p:nvSpPr>
        <p:spPr bwMode="auto">
          <a:xfrm>
            <a:off x="4572000" y="3730333"/>
            <a:ext cx="668337" cy="925512"/>
          </a:xfrm>
          <a:prstGeom prst="rect">
            <a:avLst/>
          </a:prstGeom>
          <a:noFill/>
          <a:ln w="12700">
            <a:noFill/>
            <a:miter lim="800000"/>
            <a:headEnd/>
            <a:tailEnd/>
          </a:ln>
        </p:spPr>
        <p:txBody>
          <a:bodyPr lIns="91432" tIns="45717" rIns="91432" bIns="45717">
            <a:spAutoFit/>
          </a:bodyPr>
          <a:lstStyle/>
          <a:p>
            <a:r>
              <a:rPr lang="en-US" sz="5400" b="1" dirty="0">
                <a:effectLst>
                  <a:outerShdw blurRad="38100" dist="38100" dir="2700000" algn="tl">
                    <a:srgbClr val="000000">
                      <a:alpha val="43137"/>
                    </a:srgbClr>
                  </a:outerShdw>
                </a:effectLst>
                <a:latin typeface="Trebuchet MS" pitchFamily="34" charset="0"/>
                <a:sym typeface="Wingdings" pitchFamily="2" charset="2"/>
              </a:rPr>
              <a:t></a:t>
            </a:r>
          </a:p>
        </p:txBody>
      </p:sp>
      <p:graphicFrame>
        <p:nvGraphicFramePr>
          <p:cNvPr id="34" name="Object 4"/>
          <p:cNvGraphicFramePr>
            <a:graphicFrameLocks noChangeAspect="1"/>
          </p:cNvGraphicFramePr>
          <p:nvPr/>
        </p:nvGraphicFramePr>
        <p:xfrm>
          <a:off x="1081738" y="3136405"/>
          <a:ext cx="769938" cy="717550"/>
        </p:xfrm>
        <a:graphic>
          <a:graphicData uri="http://schemas.openxmlformats.org/presentationml/2006/ole">
            <p:oleObj spid="_x0000_s3076" name="Visio" r:id="rId8" imgW="770382" imgH="717702" progId="">
              <p:embed/>
            </p:oleObj>
          </a:graphicData>
        </a:graphic>
      </p:graphicFrame>
      <p:sp>
        <p:nvSpPr>
          <p:cNvPr id="35" name="Text Box 40"/>
          <p:cNvSpPr txBox="1">
            <a:spLocks noChangeArrowheads="1"/>
          </p:cNvSpPr>
          <p:nvPr/>
        </p:nvSpPr>
        <p:spPr bwMode="auto">
          <a:xfrm>
            <a:off x="1000776" y="3923805"/>
            <a:ext cx="998537" cy="274637"/>
          </a:xfrm>
          <a:prstGeom prst="rect">
            <a:avLst/>
          </a:prstGeom>
          <a:noFill/>
          <a:ln w="12700">
            <a:noFill/>
            <a:miter lim="800000"/>
            <a:headEnd/>
            <a:tailEnd/>
          </a:ln>
        </p:spPr>
        <p:txBody>
          <a:bodyPr lIns="91432" tIns="45717" rIns="91432" bIns="45717">
            <a:spAutoFit/>
          </a:bodyPr>
          <a:lstStyle/>
          <a:p>
            <a:r>
              <a:rPr lang="en-US" sz="1200" b="1" dirty="0">
                <a:effectLst>
                  <a:outerShdw blurRad="38100" dist="38100" dir="2700000" algn="tl">
                    <a:srgbClr val="000000">
                      <a:alpha val="43137"/>
                    </a:srgbClr>
                  </a:outerShdw>
                </a:effectLst>
                <a:latin typeface="Trebuchet MS" pitchFamily="34" charset="0"/>
              </a:rPr>
              <a:t>Client</a:t>
            </a:r>
          </a:p>
        </p:txBody>
      </p:sp>
      <p:graphicFrame>
        <p:nvGraphicFramePr>
          <p:cNvPr id="2053" name="Object 5"/>
          <p:cNvGraphicFramePr>
            <a:graphicFrameLocks noChangeAspect="1"/>
          </p:cNvGraphicFramePr>
          <p:nvPr/>
        </p:nvGraphicFramePr>
        <p:xfrm>
          <a:off x="6076013" y="4468318"/>
          <a:ext cx="941388" cy="814387"/>
        </p:xfrm>
        <a:graphic>
          <a:graphicData uri="http://schemas.openxmlformats.org/presentationml/2006/ole">
            <p:oleObj spid="_x0000_s3077" name="Visio" r:id="rId9" imgW="941451" imgH="813613" progId="">
              <p:embed/>
            </p:oleObj>
          </a:graphicData>
        </a:graphic>
      </p:graphicFrame>
      <p:sp>
        <p:nvSpPr>
          <p:cNvPr id="2085" name="Text Box 43"/>
          <p:cNvSpPr txBox="1">
            <a:spLocks noChangeArrowheads="1"/>
          </p:cNvSpPr>
          <p:nvPr/>
        </p:nvSpPr>
        <p:spPr bwMode="auto">
          <a:xfrm>
            <a:off x="3548713" y="1145681"/>
            <a:ext cx="1917700" cy="200039"/>
          </a:xfrm>
          <a:prstGeom prst="rect">
            <a:avLst/>
          </a:prstGeom>
          <a:noFill/>
          <a:ln w="9525">
            <a:noFill/>
            <a:miter lim="800000"/>
            <a:headEnd/>
            <a:tailEnd/>
          </a:ln>
        </p:spPr>
        <p:txBody>
          <a:bodyPr lIns="91422" tIns="45712" rIns="91422" bIns="45712">
            <a:spAutoFit/>
          </a:bodyPr>
          <a:lstStyle/>
          <a:p>
            <a:pPr algn="r" eaLnBrk="0" hangingPunct="0">
              <a:lnSpc>
                <a:spcPct val="50000"/>
              </a:lnSpc>
              <a:spcBef>
                <a:spcPct val="50000"/>
              </a:spcBef>
            </a:pPr>
            <a:r>
              <a:rPr lang="en-US" sz="1400" b="1" dirty="0">
                <a:effectLst>
                  <a:outerShdw blurRad="38100" dist="38100" dir="2700000" algn="tl">
                    <a:srgbClr val="000000">
                      <a:alpha val="43137"/>
                    </a:srgbClr>
                  </a:outerShdw>
                </a:effectLst>
                <a:latin typeface="Trebuchet MS" pitchFamily="34" charset="0"/>
              </a:rPr>
              <a:t>No  Policy</a:t>
            </a:r>
          </a:p>
        </p:txBody>
      </p:sp>
      <p:sp>
        <p:nvSpPr>
          <p:cNvPr id="2086" name="Text Box 44"/>
          <p:cNvSpPr txBox="1">
            <a:spLocks noChangeArrowheads="1"/>
          </p:cNvSpPr>
          <p:nvPr/>
        </p:nvSpPr>
        <p:spPr bwMode="auto">
          <a:xfrm>
            <a:off x="4780613" y="1572718"/>
            <a:ext cx="1917700" cy="415482"/>
          </a:xfrm>
          <a:prstGeom prst="rect">
            <a:avLst/>
          </a:prstGeom>
          <a:noFill/>
          <a:ln w="9525">
            <a:noFill/>
            <a:miter lim="800000"/>
            <a:headEnd/>
            <a:tailEnd/>
          </a:ln>
        </p:spPr>
        <p:txBody>
          <a:bodyPr lIns="91422" tIns="45712" rIns="91422" bIns="45712">
            <a:spAutoFit/>
          </a:bodyPr>
          <a:lstStyle/>
          <a:p>
            <a:pPr algn="r" eaLnBrk="0" hangingPunct="0">
              <a:lnSpc>
                <a:spcPct val="50000"/>
              </a:lnSpc>
              <a:spcBef>
                <a:spcPct val="50000"/>
              </a:spcBef>
            </a:pPr>
            <a:r>
              <a:rPr lang="en-US" sz="1400" b="1" dirty="0">
                <a:effectLst>
                  <a:outerShdw blurRad="38100" dist="38100" dir="2700000" algn="tl">
                    <a:srgbClr val="000000">
                      <a:alpha val="43137"/>
                    </a:srgbClr>
                  </a:outerShdw>
                </a:effectLst>
                <a:latin typeface="Trebuchet MS" pitchFamily="34" charset="0"/>
              </a:rPr>
              <a:t>Authentication</a:t>
            </a:r>
          </a:p>
          <a:p>
            <a:pPr algn="r" eaLnBrk="0" hangingPunct="0">
              <a:lnSpc>
                <a:spcPct val="50000"/>
              </a:lnSpc>
              <a:spcBef>
                <a:spcPct val="50000"/>
              </a:spcBef>
            </a:pPr>
            <a:r>
              <a:rPr lang="en-US" sz="1400" b="1" dirty="0">
                <a:effectLst>
                  <a:outerShdw blurRad="38100" dist="38100" dir="2700000" algn="tl">
                    <a:srgbClr val="000000">
                      <a:alpha val="43137"/>
                    </a:srgbClr>
                  </a:outerShdw>
                </a:effectLst>
                <a:latin typeface="Trebuchet MS" pitchFamily="34" charset="0"/>
              </a:rPr>
              <a:t>Optional</a:t>
            </a:r>
          </a:p>
        </p:txBody>
      </p:sp>
      <p:sp>
        <p:nvSpPr>
          <p:cNvPr id="2087" name="Text Box 45"/>
          <p:cNvSpPr txBox="1">
            <a:spLocks noChangeArrowheads="1"/>
          </p:cNvSpPr>
          <p:nvPr/>
        </p:nvSpPr>
        <p:spPr bwMode="auto">
          <a:xfrm>
            <a:off x="5377513" y="2228356"/>
            <a:ext cx="1917700" cy="415482"/>
          </a:xfrm>
          <a:prstGeom prst="rect">
            <a:avLst/>
          </a:prstGeom>
          <a:noFill/>
          <a:ln w="9525">
            <a:noFill/>
            <a:miter lim="800000"/>
            <a:headEnd/>
            <a:tailEnd/>
          </a:ln>
        </p:spPr>
        <p:txBody>
          <a:bodyPr lIns="91422" tIns="45712" rIns="91422" bIns="45712">
            <a:spAutoFit/>
          </a:bodyPr>
          <a:lstStyle/>
          <a:p>
            <a:pPr algn="r" eaLnBrk="0" hangingPunct="0">
              <a:lnSpc>
                <a:spcPct val="50000"/>
              </a:lnSpc>
              <a:spcBef>
                <a:spcPct val="50000"/>
              </a:spcBef>
            </a:pPr>
            <a:r>
              <a:rPr lang="en-US" sz="1400" b="1" dirty="0">
                <a:effectLst>
                  <a:outerShdw blurRad="38100" dist="38100" dir="2700000" algn="tl">
                    <a:srgbClr val="000000">
                      <a:alpha val="43137"/>
                    </a:srgbClr>
                  </a:outerShdw>
                </a:effectLst>
                <a:latin typeface="Trebuchet MS" pitchFamily="34" charset="0"/>
              </a:rPr>
              <a:t>Authentication</a:t>
            </a:r>
          </a:p>
          <a:p>
            <a:pPr algn="r" eaLnBrk="0" hangingPunct="0">
              <a:lnSpc>
                <a:spcPct val="50000"/>
              </a:lnSpc>
              <a:spcBef>
                <a:spcPct val="50000"/>
              </a:spcBef>
            </a:pPr>
            <a:r>
              <a:rPr lang="en-US" sz="1400" b="1" dirty="0">
                <a:effectLst>
                  <a:outerShdw blurRad="38100" dist="38100" dir="2700000" algn="tl">
                    <a:srgbClr val="000000">
                      <a:alpha val="43137"/>
                    </a:srgbClr>
                  </a:outerShdw>
                </a:effectLst>
                <a:latin typeface="Trebuchet MS" pitchFamily="34" charset="0"/>
              </a:rPr>
              <a:t>Required</a:t>
            </a:r>
          </a:p>
        </p:txBody>
      </p:sp>
      <p:sp>
        <p:nvSpPr>
          <p:cNvPr id="40" name="Line 33"/>
          <p:cNvSpPr>
            <a:spLocks noChangeShapeType="1"/>
          </p:cNvSpPr>
          <p:nvPr/>
        </p:nvSpPr>
        <p:spPr bwMode="auto">
          <a:xfrm flipH="1">
            <a:off x="6304613" y="3325318"/>
            <a:ext cx="609600" cy="228600"/>
          </a:xfrm>
          <a:prstGeom prst="line">
            <a:avLst/>
          </a:prstGeom>
          <a:noFill/>
          <a:ln w="12700">
            <a:solidFill>
              <a:srgbClr val="92D050"/>
            </a:solidFill>
            <a:round/>
            <a:headEnd type="triangle"/>
            <a:tailEnd type="none" w="med" len="med"/>
          </a:ln>
        </p:spPr>
        <p:txBody>
          <a:bodyPr lIns="91432" tIns="45717" rIns="91432" bIns="45717" anchor="ctr"/>
          <a:lstStyle/>
          <a:p>
            <a:endParaRPr lang="en-US">
              <a:solidFill>
                <a:srgbClr val="FF0000"/>
              </a:solidFill>
              <a:effectLst>
                <a:outerShdw blurRad="38100" dist="38100" dir="2700000" algn="tl">
                  <a:srgbClr val="000000">
                    <a:alpha val="43137"/>
                  </a:srgbClr>
                </a:outerShdw>
              </a:effectLst>
              <a:latin typeface="Trebuchet MS" pitchFamily="34" charset="0"/>
            </a:endParaRPr>
          </a:p>
        </p:txBody>
      </p:sp>
      <p:sp>
        <p:nvSpPr>
          <p:cNvPr id="41" name="Text Box 34"/>
          <p:cNvSpPr txBox="1">
            <a:spLocks noChangeArrowheads="1"/>
          </p:cNvSpPr>
          <p:nvPr/>
        </p:nvSpPr>
        <p:spPr bwMode="auto">
          <a:xfrm>
            <a:off x="6035477" y="2551966"/>
            <a:ext cx="1112837" cy="553992"/>
          </a:xfrm>
          <a:prstGeom prst="rect">
            <a:avLst/>
          </a:prstGeom>
          <a:noFill/>
          <a:ln w="12700">
            <a:noFill/>
            <a:miter lim="800000"/>
            <a:headEnd/>
            <a:tailEnd/>
          </a:ln>
        </p:spPr>
        <p:txBody>
          <a:bodyPr lIns="91432" tIns="45717" rIns="91432" bIns="45717">
            <a:spAutoFit/>
          </a:bodyPr>
          <a:lstStyle/>
          <a:p>
            <a:r>
              <a:rPr lang="en-US" sz="1000" b="1" dirty="0" smtClean="0">
                <a:solidFill>
                  <a:schemeClr val="accent2">
                    <a:lumMod val="60000"/>
                    <a:lumOff val="40000"/>
                  </a:schemeClr>
                </a:solidFill>
                <a:effectLst>
                  <a:outerShdw blurRad="38100" dist="38100" dir="2700000" algn="tl">
                    <a:srgbClr val="000000">
                      <a:alpha val="43137"/>
                    </a:srgbClr>
                  </a:outerShdw>
                </a:effectLst>
                <a:latin typeface="Trebuchet MS" pitchFamily="34" charset="0"/>
              </a:rPr>
              <a:t>SDI allows</a:t>
            </a:r>
          </a:p>
          <a:p>
            <a:r>
              <a:rPr lang="en-US" sz="1000" b="1" dirty="0" smtClean="0">
                <a:solidFill>
                  <a:schemeClr val="accent2">
                    <a:lumMod val="60000"/>
                    <a:lumOff val="40000"/>
                  </a:schemeClr>
                </a:solidFill>
                <a:effectLst>
                  <a:outerShdw blurRad="38100" dist="38100" dir="2700000" algn="tl">
                    <a:srgbClr val="000000">
                      <a:alpha val="43137"/>
                    </a:srgbClr>
                  </a:outerShdw>
                </a:effectLst>
                <a:latin typeface="Trebuchet MS" pitchFamily="34" charset="0"/>
              </a:rPr>
              <a:t>access to </a:t>
            </a:r>
            <a:br>
              <a:rPr lang="en-US" sz="1000" b="1" dirty="0" smtClean="0">
                <a:solidFill>
                  <a:schemeClr val="accent2">
                    <a:lumMod val="60000"/>
                    <a:lumOff val="40000"/>
                  </a:schemeClr>
                </a:solidFill>
                <a:effectLst>
                  <a:outerShdw blurRad="38100" dist="38100" dir="2700000" algn="tl">
                    <a:srgbClr val="000000">
                      <a:alpha val="43137"/>
                    </a:srgbClr>
                  </a:outerShdw>
                </a:effectLst>
                <a:latin typeface="Trebuchet MS" pitchFamily="34" charset="0"/>
              </a:rPr>
            </a:br>
            <a:r>
              <a:rPr lang="en-US" sz="1000" b="1" dirty="0" smtClean="0">
                <a:solidFill>
                  <a:schemeClr val="accent2">
                    <a:lumMod val="60000"/>
                    <a:lumOff val="40000"/>
                  </a:schemeClr>
                </a:solidFill>
                <a:effectLst>
                  <a:outerShdw blurRad="38100" dist="38100" dir="2700000" algn="tl">
                    <a:srgbClr val="000000">
                      <a:alpha val="43137"/>
                    </a:srgbClr>
                  </a:outerShdw>
                </a:effectLst>
                <a:latin typeface="Trebuchet MS" pitchFamily="34" charset="0"/>
              </a:rPr>
              <a:t>this resource</a:t>
            </a:r>
            <a:endParaRPr lang="en-US" sz="1000" b="1" dirty="0">
              <a:solidFill>
                <a:schemeClr val="accent2">
                  <a:lumMod val="60000"/>
                  <a:lumOff val="40000"/>
                </a:schemeClr>
              </a:solidFill>
              <a:effectLst>
                <a:outerShdw blurRad="38100" dist="38100" dir="2700000" algn="tl">
                  <a:srgbClr val="000000">
                    <a:alpha val="43137"/>
                  </a:srgbClr>
                </a:outerShdw>
              </a:effectLst>
              <a:latin typeface="Trebuchet MS" pitchFamily="34" charset="0"/>
            </a:endParaRPr>
          </a:p>
        </p:txBody>
      </p:sp>
      <p:grpSp>
        <p:nvGrpSpPr>
          <p:cNvPr id="3" name="Group 14"/>
          <p:cNvGrpSpPr>
            <a:grpSpLocks/>
          </p:cNvGrpSpPr>
          <p:nvPr/>
        </p:nvGrpSpPr>
        <p:grpSpPr bwMode="auto">
          <a:xfrm>
            <a:off x="6914213" y="4011118"/>
            <a:ext cx="831850" cy="879475"/>
            <a:chOff x="4352" y="1417"/>
            <a:chExt cx="632" cy="607"/>
          </a:xfrm>
        </p:grpSpPr>
        <p:pic>
          <p:nvPicPr>
            <p:cNvPr id="43" name="Picture 15" descr="server"/>
            <p:cNvPicPr>
              <a:picLocks noChangeAspect="1" noChangeArrowheads="1"/>
            </p:cNvPicPr>
            <p:nvPr/>
          </p:nvPicPr>
          <p:blipFill>
            <a:blip r:embed="rId6"/>
            <a:srcRect/>
            <a:stretch>
              <a:fillRect/>
            </a:stretch>
          </p:blipFill>
          <p:spPr bwMode="auto">
            <a:xfrm>
              <a:off x="4352" y="1417"/>
              <a:ext cx="406" cy="607"/>
            </a:xfrm>
            <a:prstGeom prst="rect">
              <a:avLst/>
            </a:prstGeom>
            <a:noFill/>
            <a:ln w="9525">
              <a:noFill/>
              <a:miter lim="800000"/>
              <a:headEnd/>
              <a:tailEnd/>
            </a:ln>
          </p:spPr>
        </p:pic>
        <p:pic>
          <p:nvPicPr>
            <p:cNvPr id="44" name="Picture 16" descr="server"/>
            <p:cNvPicPr>
              <a:picLocks noChangeAspect="1" noChangeArrowheads="1"/>
            </p:cNvPicPr>
            <p:nvPr/>
          </p:nvPicPr>
          <p:blipFill>
            <a:blip r:embed="rId6"/>
            <a:srcRect/>
            <a:stretch>
              <a:fillRect/>
            </a:stretch>
          </p:blipFill>
          <p:spPr bwMode="auto">
            <a:xfrm>
              <a:off x="4577" y="1417"/>
              <a:ext cx="407" cy="607"/>
            </a:xfrm>
            <a:prstGeom prst="rect">
              <a:avLst/>
            </a:prstGeom>
            <a:noFill/>
            <a:ln w="9525">
              <a:noFill/>
              <a:miter lim="800000"/>
              <a:headEnd/>
              <a:tailEnd/>
            </a:ln>
          </p:spPr>
        </p:pic>
      </p:grpSp>
      <p:grpSp>
        <p:nvGrpSpPr>
          <p:cNvPr id="6" name="Group 46"/>
          <p:cNvGrpSpPr/>
          <p:nvPr/>
        </p:nvGrpSpPr>
        <p:grpSpPr>
          <a:xfrm>
            <a:off x="6152213" y="3516630"/>
            <a:ext cx="1368997" cy="875488"/>
            <a:chOff x="6324600" y="3696512"/>
            <a:chExt cx="1368997" cy="875488"/>
          </a:xfrm>
        </p:grpSpPr>
        <p:sp>
          <p:nvSpPr>
            <p:cNvPr id="45" name="Line 33"/>
            <p:cNvSpPr>
              <a:spLocks noChangeShapeType="1"/>
            </p:cNvSpPr>
            <p:nvPr/>
          </p:nvSpPr>
          <p:spPr bwMode="auto">
            <a:xfrm flipH="1" flipV="1">
              <a:off x="6324600" y="3962400"/>
              <a:ext cx="762000" cy="609600"/>
            </a:xfrm>
            <a:prstGeom prst="line">
              <a:avLst/>
            </a:prstGeom>
            <a:noFill/>
            <a:ln w="12700">
              <a:solidFill>
                <a:srgbClr val="FF0000"/>
              </a:solidFill>
              <a:round/>
              <a:headEnd type="triangle"/>
              <a:tailEnd type="none" w="med" len="med"/>
            </a:ln>
          </p:spPr>
          <p:txBody>
            <a:bodyPr lIns="91432" tIns="45717" rIns="91432" bIns="45717" anchor="ctr"/>
            <a:lstStyle/>
            <a:p>
              <a:endParaRPr lang="en-US">
                <a:solidFill>
                  <a:srgbClr val="FF0000"/>
                </a:solidFill>
                <a:effectLst>
                  <a:outerShdw blurRad="38100" dist="38100" dir="2700000" algn="tl">
                    <a:srgbClr val="000000">
                      <a:alpha val="43137"/>
                    </a:srgbClr>
                  </a:outerShdw>
                </a:effectLst>
                <a:latin typeface="Trebuchet MS" pitchFamily="34" charset="0"/>
              </a:endParaRPr>
            </a:p>
          </p:txBody>
        </p:sp>
        <p:sp>
          <p:nvSpPr>
            <p:cNvPr id="46" name="Text Box 34"/>
            <p:cNvSpPr txBox="1">
              <a:spLocks noChangeArrowheads="1"/>
            </p:cNvSpPr>
            <p:nvPr/>
          </p:nvSpPr>
          <p:spPr bwMode="auto">
            <a:xfrm>
              <a:off x="6580760" y="3696512"/>
              <a:ext cx="1112837" cy="553992"/>
            </a:xfrm>
            <a:prstGeom prst="rect">
              <a:avLst/>
            </a:prstGeom>
            <a:noFill/>
            <a:ln w="12700">
              <a:noFill/>
              <a:miter lim="800000"/>
              <a:headEnd/>
              <a:tailEnd/>
            </a:ln>
          </p:spPr>
          <p:txBody>
            <a:bodyPr lIns="91432" tIns="45717" rIns="91432" bIns="45717">
              <a:spAutoFit/>
            </a:bodyPr>
            <a:lstStyle/>
            <a:p>
              <a:r>
                <a:rPr lang="en-US" sz="1000" b="1" dirty="0" smtClean="0">
                  <a:solidFill>
                    <a:srgbClr val="FF0000"/>
                  </a:solidFill>
                  <a:effectLst>
                    <a:outerShdw blurRad="38100" dist="38100" dir="2700000" algn="tl">
                      <a:srgbClr val="000000">
                        <a:alpha val="43137"/>
                      </a:srgbClr>
                    </a:outerShdw>
                  </a:effectLst>
                  <a:latin typeface="Trebuchet MS" pitchFamily="34" charset="0"/>
                </a:rPr>
                <a:t>SDI does NOT allow access to this resource</a:t>
              </a:r>
              <a:endParaRPr lang="en-US" sz="1000" b="1" dirty="0">
                <a:solidFill>
                  <a:srgbClr val="FF0000"/>
                </a:solidFill>
                <a:effectLst>
                  <a:outerShdw blurRad="38100" dist="38100" dir="2700000" algn="tl">
                    <a:srgbClr val="000000">
                      <a:alpha val="43137"/>
                    </a:srgbClr>
                  </a:outerShdw>
                </a:effectLst>
                <a:latin typeface="Trebuchet MS" pitchFamily="34" charset="0"/>
              </a:endParaRPr>
            </a:p>
          </p:txBody>
        </p:sp>
      </p:gr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90">
                                          <p:stCondLst>
                                            <p:cond delay="0"/>
                                          </p:stCondLst>
                                        </p:cTn>
                                        <p:tgtEl>
                                          <p:spTgt spid="8"/>
                                        </p:tgtEl>
                                      </p:cBhvr>
                                    </p:animEffect>
                                    <p:anim calcmode="lin" valueType="num">
                                      <p:cBhvr>
                                        <p:cTn id="1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7" dur="13">
                                          <p:stCondLst>
                                            <p:cond delay="325"/>
                                          </p:stCondLst>
                                        </p:cTn>
                                        <p:tgtEl>
                                          <p:spTgt spid="8"/>
                                        </p:tgtEl>
                                      </p:cBhvr>
                                      <p:to x="100000" y="60000"/>
                                    </p:animScale>
                                    <p:animScale>
                                      <p:cBhvr>
                                        <p:cTn id="18" dur="83" decel="50000">
                                          <p:stCondLst>
                                            <p:cond delay="338"/>
                                          </p:stCondLst>
                                        </p:cTn>
                                        <p:tgtEl>
                                          <p:spTgt spid="8"/>
                                        </p:tgtEl>
                                      </p:cBhvr>
                                      <p:to x="100000" y="100000"/>
                                    </p:animScale>
                                    <p:animScale>
                                      <p:cBhvr>
                                        <p:cTn id="19" dur="13">
                                          <p:stCondLst>
                                            <p:cond delay="656"/>
                                          </p:stCondLst>
                                        </p:cTn>
                                        <p:tgtEl>
                                          <p:spTgt spid="8"/>
                                        </p:tgtEl>
                                      </p:cBhvr>
                                      <p:to x="100000" y="80000"/>
                                    </p:animScale>
                                    <p:animScale>
                                      <p:cBhvr>
                                        <p:cTn id="20" dur="83" decel="50000">
                                          <p:stCondLst>
                                            <p:cond delay="669"/>
                                          </p:stCondLst>
                                        </p:cTn>
                                        <p:tgtEl>
                                          <p:spTgt spid="8"/>
                                        </p:tgtEl>
                                      </p:cBhvr>
                                      <p:to x="100000" y="100000"/>
                                    </p:animScale>
                                    <p:animScale>
                                      <p:cBhvr>
                                        <p:cTn id="21" dur="13">
                                          <p:stCondLst>
                                            <p:cond delay="821"/>
                                          </p:stCondLst>
                                        </p:cTn>
                                        <p:tgtEl>
                                          <p:spTgt spid="8"/>
                                        </p:tgtEl>
                                      </p:cBhvr>
                                      <p:to x="100000" y="90000"/>
                                    </p:animScale>
                                    <p:animScale>
                                      <p:cBhvr>
                                        <p:cTn id="22" dur="83" decel="50000">
                                          <p:stCondLst>
                                            <p:cond delay="834"/>
                                          </p:stCondLst>
                                        </p:cTn>
                                        <p:tgtEl>
                                          <p:spTgt spid="8"/>
                                        </p:tgtEl>
                                      </p:cBhvr>
                                      <p:to x="100000" y="100000"/>
                                    </p:animScale>
                                    <p:animScale>
                                      <p:cBhvr>
                                        <p:cTn id="23" dur="13">
                                          <p:stCondLst>
                                            <p:cond delay="904"/>
                                          </p:stCondLst>
                                        </p:cTn>
                                        <p:tgtEl>
                                          <p:spTgt spid="8"/>
                                        </p:tgtEl>
                                      </p:cBhvr>
                                      <p:to x="100000" y="95000"/>
                                    </p:animScale>
                                    <p:animScale>
                                      <p:cBhvr>
                                        <p:cTn id="24" dur="83" decel="50000">
                                          <p:stCondLst>
                                            <p:cond delay="917"/>
                                          </p:stCondLst>
                                        </p:cTn>
                                        <p:tgtEl>
                                          <p:spTgt spid="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par>
                                <p:cTn id="47" presetID="10" presetClass="exit" presetSubtype="0" fill="hold" grpId="1"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right)">
                                      <p:cBhvr>
                                        <p:cTn id="60" dur="500"/>
                                        <p:tgtEl>
                                          <p:spTgt spid="23"/>
                                        </p:tgtEl>
                                      </p:cBhvr>
                                    </p:animEffect>
                                  </p:childTnLst>
                                </p:cTn>
                              </p:par>
                              <p:par>
                                <p:cTn id="61" presetID="10" presetClass="exit" presetSubtype="0" fill="hold" grpId="1"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right)">
                                      <p:cBhvr>
                                        <p:cTn id="71" dur="500"/>
                                        <p:tgtEl>
                                          <p:spTgt spid="2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right)">
                                      <p:cBhvr>
                                        <p:cTn id="74" dur="500"/>
                                        <p:tgtEl>
                                          <p:spTgt spid="25"/>
                                        </p:tgtEl>
                                      </p:cBhvr>
                                    </p:animEffect>
                                  </p:childTnLst>
                                </p:cTn>
                              </p:par>
                              <p:par>
                                <p:cTn id="75" presetID="10" presetClass="exit" presetSubtype="0" fill="hold" grpId="1"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500"/>
                                        <p:tgtEl>
                                          <p:spTgt spid="27"/>
                                        </p:tgtEl>
                                      </p:cBhvr>
                                    </p:animEffect>
                                  </p:childTnLst>
                                </p:cTn>
                              </p:par>
                              <p:par>
                                <p:cTn id="89" presetID="10" presetClass="exit" presetSubtype="0" fill="hold" grpId="1" nodeType="withEffect">
                                  <p:stCondLst>
                                    <p:cond delay="0"/>
                                  </p:stCondLst>
                                  <p:childTnLst>
                                    <p:animEffect transition="out" filter="fade">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right)">
                                      <p:cBhvr>
                                        <p:cTn id="99" dur="500"/>
                                        <p:tgtEl>
                                          <p:spTgt spid="2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right)">
                                      <p:cBhvr>
                                        <p:cTn id="102" dur="500"/>
                                        <p:tgtEl>
                                          <p:spTgt spid="29"/>
                                        </p:tgtEl>
                                      </p:cBhvr>
                                    </p:animEffect>
                                  </p:childTnLst>
                                </p:cTn>
                              </p:par>
                              <p:par>
                                <p:cTn id="103" presetID="10" presetClass="exit" presetSubtype="0" fill="hold" grpId="1" nodeType="withEffect">
                                  <p:stCondLst>
                                    <p:cond delay="0"/>
                                  </p:stCondLst>
                                  <p:childTnLst>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2"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500"/>
                                        <p:tgtEl>
                                          <p:spTgt spid="19"/>
                                        </p:tgtEl>
                                      </p:cBhvr>
                                    </p:animEffect>
                                  </p:childTnLst>
                                </p:cTn>
                              </p:par>
                              <p:par>
                                <p:cTn id="114" presetID="22" presetClass="entr" presetSubtype="8"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wipe(left)">
                                      <p:cBhvr>
                                        <p:cTn id="116" dur="500"/>
                                        <p:tgtEl>
                                          <p:spTgt spid="18"/>
                                        </p:tgtEl>
                                      </p:cBhvr>
                                    </p:animEffect>
                                  </p:childTnLst>
                                </p:cTn>
                              </p:par>
                              <p:par>
                                <p:cTn id="117" presetID="10" presetClass="exit" presetSubtype="0" fill="hold" nodeType="withEffect">
                                  <p:stCondLst>
                                    <p:cond delay="0"/>
                                  </p:stCondLst>
                                  <p:childTnLst>
                                    <p:animEffect transition="out" filter="fade">
                                      <p:cBhvr>
                                        <p:cTn id="118" dur="500"/>
                                        <p:tgtEl>
                                          <p:spTgt spid="29"/>
                                        </p:tgtEl>
                                      </p:cBhvr>
                                    </p:animEffect>
                                    <p:set>
                                      <p:cBhvr>
                                        <p:cTn id="119" dur="1" fill="hold">
                                          <p:stCondLst>
                                            <p:cond delay="499"/>
                                          </p:stCondLst>
                                        </p:cTn>
                                        <p:tgtEl>
                                          <p:spTgt spid="29"/>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2"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left)">
                                      <p:cBhvr>
                                        <p:cTn id="127" dur="500"/>
                                        <p:tgtEl>
                                          <p:spTgt spid="20"/>
                                        </p:tgtEl>
                                      </p:cBhvr>
                                    </p:animEffect>
                                  </p:childTnLst>
                                </p:cTn>
                              </p:par>
                              <p:par>
                                <p:cTn id="128" presetID="22" presetClass="entr" presetSubtype="8" fill="hold"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wipe(left)">
                                      <p:cBhvr>
                                        <p:cTn id="130" dur="500"/>
                                        <p:tgtEl>
                                          <p:spTgt spid="21"/>
                                        </p:tgtEl>
                                      </p:cBhvr>
                                    </p:animEffect>
                                  </p:childTnLst>
                                </p:cTn>
                              </p:par>
                              <p:par>
                                <p:cTn id="131" presetID="10" presetClass="exit" presetSubtype="0" fill="hold" grpId="3" nodeType="withEffect">
                                  <p:stCondLst>
                                    <p:cond delay="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8"/>
                                        </p:tgtEl>
                                      </p:cBhvr>
                                    </p:animEffect>
                                    <p:set>
                                      <p:cBhvr>
                                        <p:cTn id="136" dur="1" fill="hold">
                                          <p:stCondLst>
                                            <p:cond delay="499"/>
                                          </p:stCondLst>
                                        </p:cTn>
                                        <p:tgtEl>
                                          <p:spTgt spid="1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grpId="2" nodeType="click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wipe(right)">
                                      <p:cBhvr>
                                        <p:cTn id="141" dur="500"/>
                                        <p:tgtEl>
                                          <p:spTgt spid="22"/>
                                        </p:tgtEl>
                                      </p:cBhvr>
                                    </p:animEffect>
                                  </p:childTnLst>
                                </p:cTn>
                              </p:par>
                              <p:par>
                                <p:cTn id="142" presetID="22" presetClass="entr" presetSubtype="2" fill="hold" nodeType="with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wipe(right)">
                                      <p:cBhvr>
                                        <p:cTn id="144" dur="500"/>
                                        <p:tgtEl>
                                          <p:spTgt spid="31"/>
                                        </p:tgtEl>
                                      </p:cBhvr>
                                    </p:animEffect>
                                  </p:childTnLst>
                                </p:cTn>
                              </p:par>
                              <p:par>
                                <p:cTn id="145" presetID="10" presetClass="exit" presetSubtype="0" fill="hold" nodeType="withEffect">
                                  <p:stCondLst>
                                    <p:cond delay="0"/>
                                  </p:stCondLst>
                                  <p:childTnLst>
                                    <p:animEffect transition="out" filter="fade">
                                      <p:cBhvr>
                                        <p:cTn id="146" dur="500"/>
                                        <p:tgtEl>
                                          <p:spTgt spid="21"/>
                                        </p:tgtEl>
                                      </p:cBhvr>
                                    </p:animEffect>
                                    <p:set>
                                      <p:cBhvr>
                                        <p:cTn id="147" dur="1" fill="hold">
                                          <p:stCondLst>
                                            <p:cond delay="499"/>
                                          </p:stCondLst>
                                        </p:cTn>
                                        <p:tgtEl>
                                          <p:spTgt spid="21"/>
                                        </p:tgtEl>
                                        <p:attrNameLst>
                                          <p:attrName>style.visibility</p:attrName>
                                        </p:attrNameLst>
                                      </p:cBhvr>
                                      <p:to>
                                        <p:strVal val="hidden"/>
                                      </p:to>
                                    </p:set>
                                  </p:childTnLst>
                                </p:cTn>
                              </p:par>
                              <p:par>
                                <p:cTn id="148" presetID="10" presetClass="exit" presetSubtype="0" fill="hold" grpId="3" nodeType="withEffect">
                                  <p:stCondLst>
                                    <p:cond delay="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2"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wipe(right)">
                                      <p:cBhvr>
                                        <p:cTn id="155" dur="500"/>
                                        <p:tgtEl>
                                          <p:spTgt spid="24"/>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wipe(right)">
                                      <p:cBhvr>
                                        <p:cTn id="158" dur="500"/>
                                        <p:tgtEl>
                                          <p:spTgt spid="30"/>
                                        </p:tgtEl>
                                      </p:cBhvr>
                                    </p:animEffect>
                                  </p:childTnLst>
                                </p:cTn>
                              </p:par>
                              <p:par>
                                <p:cTn id="159" presetID="10" presetClass="exit" presetSubtype="0" fill="hold" grpId="0" nodeType="with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par>
                                <p:cTn id="162" presetID="10" presetClass="exit" presetSubtype="0" fill="hold" grpId="3" nodeType="withEffect">
                                  <p:stCondLst>
                                    <p:cond delay="0"/>
                                  </p:stCondLst>
                                  <p:childTnLst>
                                    <p:animEffect transition="out" filter="fade">
                                      <p:cBhvr>
                                        <p:cTn id="163" dur="500"/>
                                        <p:tgtEl>
                                          <p:spTgt spid="22"/>
                                        </p:tgtEl>
                                      </p:cBhvr>
                                    </p:animEffect>
                                    <p:set>
                                      <p:cBhvr>
                                        <p:cTn id="164" dur="1" fill="hold">
                                          <p:stCondLst>
                                            <p:cond delay="499"/>
                                          </p:stCondLst>
                                        </p:cTn>
                                        <p:tgtEl>
                                          <p:spTgt spid="22"/>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2" nodeType="clickEffect">
                                  <p:stCondLst>
                                    <p:cond delay="0"/>
                                  </p:stCondLst>
                                  <p:childTnLst>
                                    <p:set>
                                      <p:cBhvr>
                                        <p:cTn id="168" dur="1" fill="hold">
                                          <p:stCondLst>
                                            <p:cond delay="0"/>
                                          </p:stCondLst>
                                        </p:cTn>
                                        <p:tgtEl>
                                          <p:spTgt spid="7"/>
                                        </p:tgtEl>
                                        <p:attrNameLst>
                                          <p:attrName>style.visibility</p:attrName>
                                        </p:attrNameLst>
                                      </p:cBhvr>
                                      <p:to>
                                        <p:strVal val="visible"/>
                                      </p:to>
                                    </p:set>
                                    <p:animEffect transition="in" filter="wipe(left)">
                                      <p:cBhvr>
                                        <p:cTn id="169" dur="500"/>
                                        <p:tgtEl>
                                          <p:spTgt spid="7"/>
                                        </p:tgtEl>
                                      </p:cBhvr>
                                    </p:animEffect>
                                  </p:childTnLst>
                                </p:cTn>
                              </p:par>
                            </p:childTnLst>
                          </p:cTn>
                        </p:par>
                        <p:par>
                          <p:cTn id="170" fill="hold">
                            <p:stCondLst>
                              <p:cond delay="500"/>
                            </p:stCondLst>
                            <p:childTnLst>
                              <p:par>
                                <p:cTn id="171" presetID="26" presetClass="entr" presetSubtype="0" fill="hold" grpId="0" nodeType="afterEffect">
                                  <p:stCondLst>
                                    <p:cond delay="0"/>
                                  </p:stCondLst>
                                  <p:childTnLst>
                                    <p:set>
                                      <p:cBhvr>
                                        <p:cTn id="172" dur="1" fill="hold">
                                          <p:stCondLst>
                                            <p:cond delay="0"/>
                                          </p:stCondLst>
                                        </p:cTn>
                                        <p:tgtEl>
                                          <p:spTgt spid="33"/>
                                        </p:tgtEl>
                                        <p:attrNameLst>
                                          <p:attrName>style.visibility</p:attrName>
                                        </p:attrNameLst>
                                      </p:cBhvr>
                                      <p:to>
                                        <p:strVal val="visible"/>
                                      </p:to>
                                    </p:set>
                                    <p:animEffect transition="in" filter="wipe(down)">
                                      <p:cBhvr>
                                        <p:cTn id="173" dur="290">
                                          <p:stCondLst>
                                            <p:cond delay="0"/>
                                          </p:stCondLst>
                                        </p:cTn>
                                        <p:tgtEl>
                                          <p:spTgt spid="33"/>
                                        </p:tgtEl>
                                      </p:cBhvr>
                                    </p:animEffect>
                                    <p:anim calcmode="lin" valueType="num">
                                      <p:cBhvr>
                                        <p:cTn id="174"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75"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76"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177"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178"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179" dur="13">
                                          <p:stCondLst>
                                            <p:cond delay="325"/>
                                          </p:stCondLst>
                                        </p:cTn>
                                        <p:tgtEl>
                                          <p:spTgt spid="33"/>
                                        </p:tgtEl>
                                      </p:cBhvr>
                                      <p:to x="100000" y="60000"/>
                                    </p:animScale>
                                    <p:animScale>
                                      <p:cBhvr>
                                        <p:cTn id="180" dur="83" decel="50000">
                                          <p:stCondLst>
                                            <p:cond delay="338"/>
                                          </p:stCondLst>
                                        </p:cTn>
                                        <p:tgtEl>
                                          <p:spTgt spid="33"/>
                                        </p:tgtEl>
                                      </p:cBhvr>
                                      <p:to x="100000" y="100000"/>
                                    </p:animScale>
                                    <p:animScale>
                                      <p:cBhvr>
                                        <p:cTn id="181" dur="13">
                                          <p:stCondLst>
                                            <p:cond delay="656"/>
                                          </p:stCondLst>
                                        </p:cTn>
                                        <p:tgtEl>
                                          <p:spTgt spid="33"/>
                                        </p:tgtEl>
                                      </p:cBhvr>
                                      <p:to x="100000" y="80000"/>
                                    </p:animScale>
                                    <p:animScale>
                                      <p:cBhvr>
                                        <p:cTn id="182" dur="83" decel="50000">
                                          <p:stCondLst>
                                            <p:cond delay="669"/>
                                          </p:stCondLst>
                                        </p:cTn>
                                        <p:tgtEl>
                                          <p:spTgt spid="33"/>
                                        </p:tgtEl>
                                      </p:cBhvr>
                                      <p:to x="100000" y="100000"/>
                                    </p:animScale>
                                    <p:animScale>
                                      <p:cBhvr>
                                        <p:cTn id="183" dur="13">
                                          <p:stCondLst>
                                            <p:cond delay="821"/>
                                          </p:stCondLst>
                                        </p:cTn>
                                        <p:tgtEl>
                                          <p:spTgt spid="33"/>
                                        </p:tgtEl>
                                      </p:cBhvr>
                                      <p:to x="100000" y="90000"/>
                                    </p:animScale>
                                    <p:animScale>
                                      <p:cBhvr>
                                        <p:cTn id="184" dur="83" decel="50000">
                                          <p:stCondLst>
                                            <p:cond delay="834"/>
                                          </p:stCondLst>
                                        </p:cTn>
                                        <p:tgtEl>
                                          <p:spTgt spid="33"/>
                                        </p:tgtEl>
                                      </p:cBhvr>
                                      <p:to x="100000" y="100000"/>
                                    </p:animScale>
                                    <p:animScale>
                                      <p:cBhvr>
                                        <p:cTn id="185" dur="13">
                                          <p:stCondLst>
                                            <p:cond delay="904"/>
                                          </p:stCondLst>
                                        </p:cTn>
                                        <p:tgtEl>
                                          <p:spTgt spid="33"/>
                                        </p:tgtEl>
                                      </p:cBhvr>
                                      <p:to x="100000" y="95000"/>
                                    </p:animScale>
                                    <p:animScale>
                                      <p:cBhvr>
                                        <p:cTn id="186" dur="83" decel="50000">
                                          <p:stCondLst>
                                            <p:cond delay="917"/>
                                          </p:stCondLst>
                                        </p:cTn>
                                        <p:tgtEl>
                                          <p:spTgt spid="33"/>
                                        </p:tgtEl>
                                      </p:cBhvr>
                                      <p:to x="100000" y="100000"/>
                                    </p:animScale>
                                  </p:childTnLst>
                                </p:cTn>
                              </p:par>
                              <p:par>
                                <p:cTn id="187" presetID="10" presetClass="exit" presetSubtype="0" fill="hold" grpId="3" nodeType="withEffect">
                                  <p:stCondLst>
                                    <p:cond delay="0"/>
                                  </p:stCondLst>
                                  <p:childTnLst>
                                    <p:animEffect transition="out" filter="fade">
                                      <p:cBhvr>
                                        <p:cTn id="188" dur="500"/>
                                        <p:tgtEl>
                                          <p:spTgt spid="24"/>
                                        </p:tgtEl>
                                      </p:cBhvr>
                                    </p:animEffect>
                                    <p:set>
                                      <p:cBhvr>
                                        <p:cTn id="189" dur="1" fill="hold">
                                          <p:stCondLst>
                                            <p:cond delay="499"/>
                                          </p:stCondLst>
                                        </p:cTn>
                                        <p:tgtEl>
                                          <p:spTgt spid="24"/>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30"/>
                                        </p:tgtEl>
                                      </p:cBhvr>
                                    </p:animEffect>
                                    <p:set>
                                      <p:cBhvr>
                                        <p:cTn id="192" dur="1" fill="hold">
                                          <p:stCondLst>
                                            <p:cond delay="499"/>
                                          </p:stCondLst>
                                        </p:cTn>
                                        <p:tgtEl>
                                          <p:spTgt spid="30"/>
                                        </p:tgtEl>
                                        <p:attrNameLst>
                                          <p:attrName>style.visibility</p:attrName>
                                        </p:attrNameLst>
                                      </p:cBhvr>
                                      <p:to>
                                        <p:strVal val="hidden"/>
                                      </p:to>
                                    </p:set>
                                  </p:childTnLst>
                                </p:cTn>
                              </p:par>
                            </p:childTnLst>
                          </p:cTn>
                        </p:par>
                        <p:par>
                          <p:cTn id="193" fill="hold">
                            <p:stCondLst>
                              <p:cond delay="1500"/>
                            </p:stCondLst>
                            <p:childTnLst>
                              <p:par>
                                <p:cTn id="194" presetID="42" presetClass="path" presetSubtype="0" accel="50000" decel="50000" fill="hold" grpId="0" nodeType="afterEffect">
                                  <p:stCondLst>
                                    <p:cond delay="0"/>
                                  </p:stCondLst>
                                  <p:childTnLst>
                                    <p:animMotion origin="layout" path="M 2.77778E-7 4.81481E-6 L 2.77778E-7 0.1375 " pathEditMode="relative" rAng="0" ptsTypes="AA">
                                      <p:cBhvr>
                                        <p:cTn id="195" dur="1000" fill="hold"/>
                                        <p:tgtEl>
                                          <p:spTgt spid="13"/>
                                        </p:tgtEl>
                                        <p:attrNameLst>
                                          <p:attrName>ppt_x</p:attrName>
                                          <p:attrName>ppt_y</p:attrName>
                                        </p:attrNameLst>
                                      </p:cBhvr>
                                      <p:rCtr x="0" y="69"/>
                                    </p:animMotion>
                                  </p:childTnLst>
                                </p:cTn>
                              </p:par>
                              <p:par>
                                <p:cTn id="196" presetID="42" presetClass="path" presetSubtype="0" accel="50000" decel="50000" fill="hold" nodeType="withEffect">
                                  <p:stCondLst>
                                    <p:cond delay="0"/>
                                  </p:stCondLst>
                                  <p:childTnLst>
                                    <p:animMotion origin="layout" path="M -3.05556E-6 0.00278 L -3.05556E-6 0.14722 " pathEditMode="relative" rAng="0" ptsTypes="AA">
                                      <p:cBhvr>
                                        <p:cTn id="197" dur="1000" fill="hold"/>
                                        <p:tgtEl>
                                          <p:spTgt spid="12"/>
                                        </p:tgtEl>
                                        <p:attrNameLst>
                                          <p:attrName>ppt_x</p:attrName>
                                          <p:attrName>ppt_y</p:attrName>
                                        </p:attrNameLst>
                                      </p:cBhvr>
                                      <p:rCtr x="0" y="72"/>
                                    </p:animMotion>
                                  </p:childTnLst>
                                </p:cTn>
                              </p:par>
                              <p:par>
                                <p:cTn id="198" presetID="10" presetClass="exit" presetSubtype="0" fill="hold" grpId="1" nodeType="withEffect">
                                  <p:stCondLst>
                                    <p:cond delay="0"/>
                                  </p:stCondLst>
                                  <p:childTnLst>
                                    <p:animEffect transition="out" filter="fade">
                                      <p:cBhvr>
                                        <p:cTn id="199" dur="1000"/>
                                        <p:tgtEl>
                                          <p:spTgt spid="33"/>
                                        </p:tgtEl>
                                      </p:cBhvr>
                                    </p:animEffect>
                                    <p:set>
                                      <p:cBhvr>
                                        <p:cTn id="200" dur="1" fill="hold">
                                          <p:stCondLst>
                                            <p:cond delay="999"/>
                                          </p:stCondLst>
                                        </p:cTn>
                                        <p:tgtEl>
                                          <p:spTgt spid="33"/>
                                        </p:tgtEl>
                                        <p:attrNameLst>
                                          <p:attrName>style.visibility</p:attrName>
                                        </p:attrNameLst>
                                      </p:cBhvr>
                                      <p:to>
                                        <p:strVal val="hidden"/>
                                      </p:to>
                                    </p:set>
                                  </p:childTnLst>
                                </p:cTn>
                              </p:par>
                              <p:par>
                                <p:cTn id="201" presetID="10" presetClass="exit" presetSubtype="0" fill="hold" grpId="3" nodeType="withEffect">
                                  <p:stCondLst>
                                    <p:cond delay="0"/>
                                  </p:stCondLst>
                                  <p:childTnLst>
                                    <p:animEffect transition="out" filter="fade">
                                      <p:cBhvr>
                                        <p:cTn id="202" dur="1000"/>
                                        <p:tgtEl>
                                          <p:spTgt spid="7"/>
                                        </p:tgtEl>
                                      </p:cBhvr>
                                    </p:animEffect>
                                    <p:set>
                                      <p:cBhvr>
                                        <p:cTn id="203" dur="1" fill="hold">
                                          <p:stCondLst>
                                            <p:cond delay="999"/>
                                          </p:stCondLst>
                                        </p:cTn>
                                        <p:tgtEl>
                                          <p:spTgt spid="7"/>
                                        </p:tgtEl>
                                        <p:attrNameLst>
                                          <p:attrName>style.visibility</p:attrName>
                                        </p:attrNameLst>
                                      </p:cBhvr>
                                      <p:to>
                                        <p:strVal val="hidden"/>
                                      </p:to>
                                    </p:set>
                                  </p:childTnLst>
                                </p:cTn>
                              </p:par>
                            </p:childTnLst>
                          </p:cTn>
                        </p:par>
                        <p:par>
                          <p:cTn id="204" fill="hold">
                            <p:stCondLst>
                              <p:cond delay="2500"/>
                            </p:stCondLst>
                            <p:childTnLst>
                              <p:par>
                                <p:cTn id="205" presetID="63" presetClass="path" presetSubtype="0" accel="50000" decel="50000" fill="hold" nodeType="afterEffect">
                                  <p:stCondLst>
                                    <p:cond delay="0"/>
                                  </p:stCondLst>
                                  <p:childTnLst>
                                    <p:animMotion origin="layout" path="M 3.05556E-6 -7.40741E-7 L 0.49479 -7.40741E-7 " pathEditMode="relative" rAng="0" ptsTypes="AA">
                                      <p:cBhvr>
                                        <p:cTn id="206" dur="1000" fill="hold"/>
                                        <p:tgtEl>
                                          <p:spTgt spid="5"/>
                                        </p:tgtEl>
                                        <p:attrNameLst>
                                          <p:attrName>ppt_x</p:attrName>
                                          <p:attrName>ppt_y</p:attrName>
                                        </p:attrNameLst>
                                      </p:cBhvr>
                                      <p:rCtr x="247" y="0"/>
                                    </p:animMotion>
                                  </p:childTnLst>
                                </p:cTn>
                              </p:par>
                              <p:par>
                                <p:cTn id="207" presetID="63" presetClass="path" presetSubtype="0" accel="50000" decel="50000" fill="hold" nodeType="withEffect">
                                  <p:stCondLst>
                                    <p:cond delay="0"/>
                                  </p:stCondLst>
                                  <p:childTnLst>
                                    <p:animMotion origin="layout" path="M -0.00122 0.025 L 0.50191 0.025 " pathEditMode="relative" rAng="0" ptsTypes="AA">
                                      <p:cBhvr>
                                        <p:cTn id="208" dur="1000" fill="hold"/>
                                        <p:tgtEl>
                                          <p:spTgt spid="34"/>
                                        </p:tgtEl>
                                        <p:attrNameLst>
                                          <p:attrName>ppt_x</p:attrName>
                                          <p:attrName>ppt_y</p:attrName>
                                        </p:attrNameLst>
                                      </p:cBhvr>
                                      <p:rCtr x="252" y="0"/>
                                    </p:animMotion>
                                  </p:childTnLst>
                                </p:cTn>
                              </p:par>
                              <p:par>
                                <p:cTn id="209" presetID="10" presetClass="exit" presetSubtype="0" fill="hold" grpId="0" nodeType="withEffect">
                                  <p:stCondLst>
                                    <p:cond delay="0"/>
                                  </p:stCondLst>
                                  <p:childTnLst>
                                    <p:animEffect transition="out" filter="fade">
                                      <p:cBhvr>
                                        <p:cTn id="210" dur="500"/>
                                        <p:tgtEl>
                                          <p:spTgt spid="35"/>
                                        </p:tgtEl>
                                      </p:cBhvr>
                                    </p:animEffect>
                                    <p:set>
                                      <p:cBhvr>
                                        <p:cTn id="211" dur="1" fill="hold">
                                          <p:stCondLst>
                                            <p:cond delay="499"/>
                                          </p:stCondLst>
                                        </p:cTn>
                                        <p:tgtEl>
                                          <p:spTgt spid="35"/>
                                        </p:tgtEl>
                                        <p:attrNameLst>
                                          <p:attrName>style.visibility</p:attrName>
                                        </p:attrNameLst>
                                      </p:cBhvr>
                                      <p:to>
                                        <p:strVal val="hidden"/>
                                      </p:to>
                                    </p:set>
                                  </p:childTnLst>
                                </p:cTn>
                              </p:par>
                            </p:childTnLst>
                          </p:cTn>
                        </p:par>
                        <p:par>
                          <p:cTn id="212" fill="hold">
                            <p:stCondLst>
                              <p:cond delay="3500"/>
                            </p:stCondLst>
                            <p:childTnLst>
                              <p:par>
                                <p:cTn id="213" presetID="10" presetClass="exit" presetSubtype="0" fill="hold" nodeType="afterEffect">
                                  <p:stCondLst>
                                    <p:cond delay="0"/>
                                  </p:stCondLst>
                                  <p:childTnLst>
                                    <p:animEffect transition="out" filter="fade">
                                      <p:cBhvr>
                                        <p:cTn id="214" dur="1000"/>
                                        <p:tgtEl>
                                          <p:spTgt spid="5"/>
                                        </p:tgtEl>
                                      </p:cBhvr>
                                    </p:animEffect>
                                    <p:set>
                                      <p:cBhvr>
                                        <p:cTn id="215" dur="1" fill="hold">
                                          <p:stCondLst>
                                            <p:cond delay="999"/>
                                          </p:stCondLst>
                                        </p:cTn>
                                        <p:tgtEl>
                                          <p:spTgt spid="5"/>
                                        </p:tgtEl>
                                        <p:attrNameLst>
                                          <p:attrName>style.visibility</p:attrName>
                                        </p:attrNameLst>
                                      </p:cBhvr>
                                      <p:to>
                                        <p:strVal val="hidden"/>
                                      </p:to>
                                    </p:set>
                                  </p:childTnLst>
                                </p:cTn>
                              </p:par>
                              <p:par>
                                <p:cTn id="216" presetID="10" presetClass="entr" presetSubtype="0" fill="hold" nodeType="withEffect">
                                  <p:stCondLst>
                                    <p:cond delay="0"/>
                                  </p:stCondLst>
                                  <p:childTnLst>
                                    <p:set>
                                      <p:cBhvr>
                                        <p:cTn id="217" dur="1" fill="hold">
                                          <p:stCondLst>
                                            <p:cond delay="0"/>
                                          </p:stCondLst>
                                        </p:cTn>
                                        <p:tgtEl>
                                          <p:spTgt spid="32"/>
                                        </p:tgtEl>
                                        <p:attrNameLst>
                                          <p:attrName>style.visibility</p:attrName>
                                        </p:attrNameLst>
                                      </p:cBhvr>
                                      <p:to>
                                        <p:strVal val="visible"/>
                                      </p:to>
                                    </p:set>
                                    <p:animEffect transition="in" filter="fade">
                                      <p:cBhvr>
                                        <p:cTn id="218" dur="1000"/>
                                        <p:tgtEl>
                                          <p:spTgt spid="32"/>
                                        </p:tgtEl>
                                      </p:cBhvr>
                                    </p:animEffec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40"/>
                                        </p:tgtEl>
                                        <p:attrNameLst>
                                          <p:attrName>style.visibility</p:attrName>
                                        </p:attrNameLst>
                                      </p:cBhvr>
                                      <p:to>
                                        <p:strVal val="visible"/>
                                      </p:to>
                                    </p:set>
                                  </p:childTnLst>
                                </p:cTn>
                              </p:par>
                              <p:par>
                                <p:cTn id="223" presetID="1" presetClass="entr" presetSubtype="0" fill="hold" grpId="1" nodeType="withEffect">
                                  <p:stCondLst>
                                    <p:cond delay="0"/>
                                  </p:stCondLst>
                                  <p:childTnLst>
                                    <p:set>
                                      <p:cBhvr>
                                        <p:cTn id="224" dur="1" fill="hold">
                                          <p:stCondLst>
                                            <p:cond delay="0"/>
                                          </p:stCondLst>
                                        </p:cTn>
                                        <p:tgtEl>
                                          <p:spTgt spid="4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41"/>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41"/>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p:bldP spid="8" grpId="1"/>
      <p:bldP spid="13" grpId="0"/>
      <p:bldP spid="18" grpId="0"/>
      <p:bldP spid="18" grpId="1"/>
      <p:bldP spid="19" grpId="0" animBg="1"/>
      <p:bldP spid="19" grpId="1" animBg="1"/>
      <p:bldP spid="19" grpId="2" animBg="1"/>
      <p:bldP spid="19" grpId="3" animBg="1"/>
      <p:bldP spid="20" grpId="0" animBg="1"/>
      <p:bldP spid="20" grpId="1" animBg="1"/>
      <p:bldP spid="20" grpId="2" animBg="1"/>
      <p:bldP spid="20" grpId="3" animBg="1"/>
      <p:bldP spid="21" grpId="0"/>
      <p:bldP spid="21" grpId="1"/>
      <p:bldP spid="22" grpId="0" animBg="1"/>
      <p:bldP spid="22" grpId="1" animBg="1"/>
      <p:bldP spid="22" grpId="2" animBg="1"/>
      <p:bldP spid="22" grpId="3" animBg="1"/>
      <p:bldP spid="23" grpId="0"/>
      <p:bldP spid="23" grpId="1"/>
      <p:bldP spid="24" grpId="0" animBg="1"/>
      <p:bldP spid="24" grpId="1" animBg="1"/>
      <p:bldP spid="24" grpId="2" animBg="1"/>
      <p:bldP spid="24" grpId="3" animBg="1"/>
      <p:bldP spid="25" grpId="0"/>
      <p:bldP spid="25" grpId="1"/>
      <p:bldP spid="26" grpId="0" animBg="1"/>
      <p:bldP spid="26" grpId="1" animBg="1"/>
      <p:bldP spid="27" grpId="0"/>
      <p:bldP spid="27" grpId="1"/>
      <p:bldP spid="28" grpId="0" animBg="1"/>
      <p:bldP spid="28" grpId="1" animBg="1"/>
      <p:bldP spid="29" grpId="0"/>
      <p:bldP spid="30" grpId="0"/>
      <p:bldP spid="30" grpId="1"/>
      <p:bldP spid="31" grpId="0"/>
      <p:bldP spid="33" grpId="0"/>
      <p:bldP spid="33" grpId="1"/>
      <p:bldP spid="35" grpId="0"/>
      <p:bldP spid="40" grpId="0" animBg="1"/>
      <p:bldP spid="40" grpId="1"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228600" y="667062"/>
            <a:ext cx="8686800" cy="5962338"/>
          </a:xfrm>
          <a:prstGeom prst="cloud">
            <a:avLst/>
          </a:prstGeom>
          <a:solidFill>
            <a:srgbClr val="FFFFFF"/>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457200" y="2286000"/>
            <a:ext cx="4800600" cy="3429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18" rIns="91436" bIns="45718" numCol="1" rtlCol="0" anchor="b"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3505200" y="3348335"/>
            <a:ext cx="1676400" cy="461665"/>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cs typeface="Arial" pitchFamily="34" charset="0"/>
              </a:rPr>
              <a:t>Thin Edge </a:t>
            </a:r>
            <a:r>
              <a:rPr lang="en-US" sz="1200" dirty="0" err="1" smtClean="0">
                <a:solidFill>
                  <a:schemeClr val="bg2"/>
                </a:solidFill>
                <a:effectLst>
                  <a:outerShdw blurRad="38100" dist="38100" dir="2700000" algn="tl">
                    <a:srgbClr val="000000">
                      <a:alpha val="43137"/>
                    </a:srgbClr>
                  </a:outerShdw>
                </a:effectLst>
                <a:latin typeface="Trebuchet MS" pitchFamily="34" charset="0"/>
                <a:cs typeface="Arial" pitchFamily="34" charset="0"/>
              </a:rPr>
              <a:t>IPsec</a:t>
            </a:r>
            <a:r>
              <a:rPr lang="en-US" sz="1200" dirty="0" smtClean="0">
                <a:solidFill>
                  <a:schemeClr val="bg2"/>
                </a:solidFill>
                <a:effectLst>
                  <a:outerShdw blurRad="38100" dist="38100" dir="2700000" algn="tl">
                    <a:srgbClr val="000000">
                      <a:alpha val="43137"/>
                    </a:srgbClr>
                  </a:outerShdw>
                </a:effectLst>
                <a:latin typeface="Trebuchet MS" pitchFamily="34" charset="0"/>
                <a:cs typeface="Arial" pitchFamily="34" charset="0"/>
              </a:rPr>
              <a:t> DOS Prevention Server</a:t>
            </a:r>
          </a:p>
        </p:txBody>
      </p:sp>
      <p:pic>
        <p:nvPicPr>
          <p:cNvPr id="9" name="Picture 209" descr="laptop notebook portable Computer"/>
          <p:cNvPicPr>
            <a:picLocks noChangeAspect="1" noChangeArrowheads="1"/>
          </p:cNvPicPr>
          <p:nvPr/>
        </p:nvPicPr>
        <p:blipFill>
          <a:blip r:embed="rId3" cstate="print"/>
          <a:srcRect/>
          <a:stretch>
            <a:fillRect/>
          </a:stretch>
        </p:blipFill>
        <p:spPr bwMode="auto">
          <a:xfrm>
            <a:off x="4343400" y="1143000"/>
            <a:ext cx="685800" cy="650081"/>
          </a:xfrm>
          <a:prstGeom prst="rect">
            <a:avLst/>
          </a:prstGeom>
          <a:noFill/>
        </p:spPr>
      </p:pic>
      <p:pic>
        <p:nvPicPr>
          <p:cNvPr id="10" name="Picture 209" descr="laptop notebook portable Computer"/>
          <p:cNvPicPr>
            <a:picLocks noChangeAspect="1" noChangeArrowheads="1"/>
          </p:cNvPicPr>
          <p:nvPr/>
        </p:nvPicPr>
        <p:blipFill>
          <a:blip r:embed="rId3" cstate="print"/>
          <a:srcRect/>
          <a:stretch>
            <a:fillRect/>
          </a:stretch>
        </p:blipFill>
        <p:spPr bwMode="auto">
          <a:xfrm>
            <a:off x="6019800" y="1178719"/>
            <a:ext cx="685800" cy="650081"/>
          </a:xfrm>
          <a:prstGeom prst="rect">
            <a:avLst/>
          </a:prstGeom>
          <a:noFill/>
        </p:spPr>
      </p:pic>
      <p:sp>
        <p:nvSpPr>
          <p:cNvPr id="11" name="TextBox 10"/>
          <p:cNvSpPr txBox="1"/>
          <p:nvPr/>
        </p:nvSpPr>
        <p:spPr>
          <a:xfrm>
            <a:off x="4114800" y="1752600"/>
            <a:ext cx="914400" cy="430887"/>
          </a:xfrm>
          <a:prstGeom prst="rect">
            <a:avLst/>
          </a:prstGeom>
          <a:noFill/>
        </p:spPr>
        <p:txBody>
          <a:bodyPr wrap="square" rtlCol="0">
            <a:spAutoFit/>
          </a:bodyPr>
          <a:lstStyle/>
          <a:p>
            <a:r>
              <a:rPr lang="en-US" sz="1100" dirty="0" smtClean="0">
                <a:latin typeface="Trebuchet MS" pitchFamily="34" charset="0"/>
              </a:rPr>
              <a:t>Compliant Client</a:t>
            </a:r>
          </a:p>
        </p:txBody>
      </p:sp>
      <p:sp>
        <p:nvSpPr>
          <p:cNvPr id="12" name="TextBox 11"/>
          <p:cNvSpPr txBox="1"/>
          <p:nvPr/>
        </p:nvSpPr>
        <p:spPr>
          <a:xfrm>
            <a:off x="5943600" y="1752600"/>
            <a:ext cx="914400" cy="430887"/>
          </a:xfrm>
          <a:prstGeom prst="rect">
            <a:avLst/>
          </a:prstGeom>
          <a:noFill/>
        </p:spPr>
        <p:txBody>
          <a:bodyPr wrap="square" rtlCol="0">
            <a:spAutoFit/>
          </a:bodyPr>
          <a:lstStyle/>
          <a:p>
            <a:r>
              <a:rPr lang="en-US" sz="1100" dirty="0" smtClean="0">
                <a:latin typeface="Trebuchet MS" pitchFamily="34" charset="0"/>
              </a:rPr>
              <a:t>Compliant Client</a:t>
            </a:r>
          </a:p>
        </p:txBody>
      </p:sp>
      <p:cxnSp>
        <p:nvCxnSpPr>
          <p:cNvPr id="13" name="Straight Arrow Connector 12"/>
          <p:cNvCxnSpPr>
            <a:stCxn id="9" idx="3"/>
            <a:endCxn id="10" idx="1"/>
          </p:cNvCxnSpPr>
          <p:nvPr/>
        </p:nvCxnSpPr>
        <p:spPr>
          <a:xfrm>
            <a:off x="5029200" y="1468041"/>
            <a:ext cx="990600" cy="35719"/>
          </a:xfrm>
          <a:prstGeom prst="straightConnector1">
            <a:avLst/>
          </a:prstGeom>
          <a:ln w="254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78394">
            <a:off x="5111569" y="1242739"/>
            <a:ext cx="914400" cy="261610"/>
          </a:xfrm>
          <a:prstGeom prst="rect">
            <a:avLst/>
          </a:prstGeom>
          <a:noFill/>
        </p:spPr>
        <p:txBody>
          <a:bodyPr wrap="square" rtlCol="0">
            <a:spAutoFit/>
          </a:bodyPr>
          <a:lstStyle/>
          <a:p>
            <a:r>
              <a:rPr lang="en-US" sz="1100" dirty="0" err="1" smtClean="0">
                <a:latin typeface="Trebuchet MS" pitchFamily="34" charset="0"/>
              </a:rPr>
              <a:t>IPsec</a:t>
            </a:r>
            <a:r>
              <a:rPr lang="en-US" sz="1100" dirty="0" smtClean="0">
                <a:latin typeface="Trebuchet MS" pitchFamily="34" charset="0"/>
              </a:rPr>
              <a:t>/IPv6</a:t>
            </a:r>
          </a:p>
        </p:txBody>
      </p:sp>
      <p:sp>
        <p:nvSpPr>
          <p:cNvPr id="17" name="TextBox 16"/>
          <p:cNvSpPr txBox="1"/>
          <p:nvPr/>
        </p:nvSpPr>
        <p:spPr>
          <a:xfrm>
            <a:off x="1905000" y="4476690"/>
            <a:ext cx="1752600" cy="400110"/>
          </a:xfrm>
          <a:prstGeom prst="rect">
            <a:avLst/>
          </a:prstGeom>
          <a:noFill/>
        </p:spPr>
        <p:txBody>
          <a:bodyPr wrap="square" rtlCol="0">
            <a:spAutoFit/>
          </a:bodyPr>
          <a:lstStyle/>
          <a:p>
            <a:r>
              <a:rPr lang="en-US" sz="1000" dirty="0" smtClean="0">
                <a:solidFill>
                  <a:schemeClr val="bg2"/>
                </a:solidFill>
                <a:effectLst>
                  <a:outerShdw blurRad="38100" dist="38100" dir="2700000" algn="tl">
                    <a:srgbClr val="000000">
                      <a:alpha val="43137"/>
                    </a:srgbClr>
                  </a:outerShdw>
                </a:effectLst>
                <a:latin typeface="Trebuchet MS" pitchFamily="34" charset="0"/>
                <a:cs typeface="Arial" pitchFamily="34" charset="0"/>
              </a:rPr>
              <a:t>Data Center and Business Critical Resources</a:t>
            </a:r>
          </a:p>
        </p:txBody>
      </p:sp>
      <p:pic>
        <p:nvPicPr>
          <p:cNvPr id="18" name="Picture 9" descr="C:\Program Files\Microsoft Resource DVD Artwork\DVD_ART\Artwork_Imagery\HARDWARE_IMAGERY\Illustration - Misc Hardware\XML Icons\Server.png"/>
          <p:cNvPicPr>
            <a:picLocks noChangeAspect="1" noChangeArrowheads="1"/>
          </p:cNvPicPr>
          <p:nvPr/>
        </p:nvPicPr>
        <p:blipFill>
          <a:blip r:embed="rId4"/>
          <a:srcRect/>
          <a:stretch>
            <a:fillRect/>
          </a:stretch>
        </p:blipFill>
        <p:spPr bwMode="auto">
          <a:xfrm>
            <a:off x="2514600" y="1828800"/>
            <a:ext cx="619175" cy="914400"/>
          </a:xfrm>
          <a:prstGeom prst="rect">
            <a:avLst/>
          </a:prstGeom>
          <a:noFill/>
          <a:ln w="9525">
            <a:noFill/>
            <a:miter lim="800000"/>
            <a:headEnd/>
            <a:tailEnd/>
          </a:ln>
        </p:spPr>
      </p:pic>
      <p:sp>
        <p:nvSpPr>
          <p:cNvPr id="19" name="TextBox 18"/>
          <p:cNvSpPr txBox="1"/>
          <p:nvPr/>
        </p:nvSpPr>
        <p:spPr>
          <a:xfrm>
            <a:off x="1752600" y="2038290"/>
            <a:ext cx="914400" cy="400110"/>
          </a:xfrm>
          <a:prstGeom prst="rect">
            <a:avLst/>
          </a:prstGeom>
          <a:noFill/>
        </p:spPr>
        <p:txBody>
          <a:bodyPr wrap="square" rtlCol="0">
            <a:spAutoFit/>
          </a:bodyPr>
          <a:lstStyle/>
          <a:p>
            <a:r>
              <a:rPr lang="en-US" sz="1000" dirty="0" smtClean="0">
                <a:latin typeface="Trebuchet MS" pitchFamily="34" charset="0"/>
                <a:cs typeface="Arial" pitchFamily="34" charset="0"/>
              </a:rPr>
              <a:t>NAP / NPS Servers</a:t>
            </a:r>
          </a:p>
        </p:txBody>
      </p:sp>
      <p:grpSp>
        <p:nvGrpSpPr>
          <p:cNvPr id="2" name="Group 19"/>
          <p:cNvGrpSpPr/>
          <p:nvPr/>
        </p:nvGrpSpPr>
        <p:grpSpPr>
          <a:xfrm>
            <a:off x="2200225" y="3505200"/>
            <a:ext cx="1304975" cy="1066800"/>
            <a:chOff x="685800" y="3657600"/>
            <a:chExt cx="1304975" cy="1066800"/>
          </a:xfrm>
        </p:grpSpPr>
        <p:pic>
          <p:nvPicPr>
            <p:cNvPr id="21" name="Picture 9" descr="C:\Program Files\Microsoft Resource DVD Artwork\DVD_ART\Artwork_Imagery\HARDWARE_IMAGERY\Illustration - Misc Hardware\XML Icons\Server.png"/>
            <p:cNvPicPr>
              <a:picLocks noChangeAspect="1" noChangeArrowheads="1"/>
            </p:cNvPicPr>
            <p:nvPr/>
          </p:nvPicPr>
          <p:blipFill>
            <a:blip r:embed="rId4"/>
            <a:srcRect/>
            <a:stretch>
              <a:fillRect/>
            </a:stretch>
          </p:blipFill>
          <p:spPr bwMode="auto">
            <a:xfrm>
              <a:off x="685800" y="3657600"/>
              <a:ext cx="619175" cy="914400"/>
            </a:xfrm>
            <a:prstGeom prst="rect">
              <a:avLst/>
            </a:prstGeom>
            <a:noFill/>
            <a:ln w="9525">
              <a:noFill/>
              <a:miter lim="800000"/>
              <a:headEnd/>
              <a:tailEnd/>
            </a:ln>
          </p:spPr>
        </p:pic>
        <p:pic>
          <p:nvPicPr>
            <p:cNvPr id="22" name="Picture 9" descr="C:\Program Files\Microsoft Resource DVD Artwork\DVD_ART\Artwork_Imagery\HARDWARE_IMAGERY\Illustration - Misc Hardware\XML Icons\Server.png"/>
            <p:cNvPicPr>
              <a:picLocks noChangeAspect="1" noChangeArrowheads="1"/>
            </p:cNvPicPr>
            <p:nvPr/>
          </p:nvPicPr>
          <p:blipFill>
            <a:blip r:embed="rId4"/>
            <a:srcRect/>
            <a:stretch>
              <a:fillRect/>
            </a:stretch>
          </p:blipFill>
          <p:spPr bwMode="auto">
            <a:xfrm>
              <a:off x="990600" y="3733800"/>
              <a:ext cx="619175" cy="914400"/>
            </a:xfrm>
            <a:prstGeom prst="rect">
              <a:avLst/>
            </a:prstGeom>
            <a:noFill/>
            <a:ln w="9525">
              <a:noFill/>
              <a:miter lim="800000"/>
              <a:headEnd/>
              <a:tailEnd/>
            </a:ln>
          </p:spPr>
        </p:pic>
        <p:pic>
          <p:nvPicPr>
            <p:cNvPr id="23" name="Picture 9" descr="C:\Program Files\Microsoft Resource DVD Artwork\DVD_ART\Artwork_Imagery\HARDWARE_IMAGERY\Illustration - Misc Hardware\XML Icons\Server.png"/>
            <p:cNvPicPr>
              <a:picLocks noChangeAspect="1" noChangeArrowheads="1"/>
            </p:cNvPicPr>
            <p:nvPr/>
          </p:nvPicPr>
          <p:blipFill>
            <a:blip r:embed="rId4"/>
            <a:srcRect/>
            <a:stretch>
              <a:fillRect/>
            </a:stretch>
          </p:blipFill>
          <p:spPr bwMode="auto">
            <a:xfrm>
              <a:off x="1371600" y="3810000"/>
              <a:ext cx="619175" cy="914400"/>
            </a:xfrm>
            <a:prstGeom prst="rect">
              <a:avLst/>
            </a:prstGeom>
            <a:noFill/>
            <a:ln w="9525">
              <a:noFill/>
              <a:miter lim="800000"/>
              <a:headEnd/>
              <a:tailEnd/>
            </a:ln>
          </p:spPr>
        </p:pic>
      </p:grpSp>
      <p:sp>
        <p:nvSpPr>
          <p:cNvPr id="24" name="TextBox 23"/>
          <p:cNvSpPr txBox="1"/>
          <p:nvPr/>
        </p:nvSpPr>
        <p:spPr>
          <a:xfrm>
            <a:off x="6324600" y="685800"/>
            <a:ext cx="1981200" cy="461665"/>
          </a:xfrm>
          <a:prstGeom prst="rect">
            <a:avLst/>
          </a:prstGeom>
          <a:noFill/>
        </p:spPr>
        <p:txBody>
          <a:bodyPr wrap="square" rtlCol="0">
            <a:spAutoFit/>
          </a:bodyPr>
          <a:lstStyle/>
          <a:p>
            <a:r>
              <a:rPr lang="en-US" sz="2400" dirty="0" smtClean="0">
                <a:solidFill>
                  <a:schemeClr val="bg2"/>
                </a:solidFill>
                <a:effectLst>
                  <a:outerShdw blurRad="38100" dist="38100" dir="2700000" algn="tl">
                    <a:srgbClr val="000000">
                      <a:alpha val="43137"/>
                    </a:srgbClr>
                  </a:outerShdw>
                </a:effectLst>
                <a:latin typeface="Trebuchet MS" pitchFamily="34" charset="0"/>
              </a:rPr>
              <a:t>Internet</a:t>
            </a:r>
          </a:p>
        </p:txBody>
      </p:sp>
      <p:grpSp>
        <p:nvGrpSpPr>
          <p:cNvPr id="3" name="Group 24"/>
          <p:cNvGrpSpPr/>
          <p:nvPr/>
        </p:nvGrpSpPr>
        <p:grpSpPr>
          <a:xfrm>
            <a:off x="685800" y="3200400"/>
            <a:ext cx="762000" cy="612270"/>
            <a:chOff x="2133600" y="5486400"/>
            <a:chExt cx="762000" cy="612270"/>
          </a:xfrm>
        </p:grpSpPr>
        <p:pic>
          <p:nvPicPr>
            <p:cNvPr id="26" name="Picture 81" descr="PC with flat panel"/>
            <p:cNvPicPr>
              <a:picLocks noChangeAspect="1" noChangeArrowheads="1"/>
            </p:cNvPicPr>
            <p:nvPr/>
          </p:nvPicPr>
          <p:blipFill>
            <a:blip r:embed="rId5" cstate="print"/>
            <a:srcRect/>
            <a:stretch>
              <a:fillRect/>
            </a:stretch>
          </p:blipFill>
          <p:spPr bwMode="auto">
            <a:xfrm>
              <a:off x="2362200" y="5562600"/>
              <a:ext cx="533400" cy="536070"/>
            </a:xfrm>
            <a:prstGeom prst="rect">
              <a:avLst/>
            </a:prstGeom>
            <a:noFill/>
          </p:spPr>
        </p:pic>
        <p:pic>
          <p:nvPicPr>
            <p:cNvPr id="27" name="Picture 210" descr="user business man"/>
            <p:cNvPicPr>
              <a:picLocks noChangeAspect="1" noChangeArrowheads="1"/>
            </p:cNvPicPr>
            <p:nvPr/>
          </p:nvPicPr>
          <p:blipFill>
            <a:blip r:embed="rId6" cstate="print"/>
            <a:srcRect/>
            <a:stretch>
              <a:fillRect/>
            </a:stretch>
          </p:blipFill>
          <p:spPr bwMode="auto">
            <a:xfrm>
              <a:off x="2133600" y="5486400"/>
              <a:ext cx="401637" cy="533400"/>
            </a:xfrm>
            <a:prstGeom prst="rect">
              <a:avLst/>
            </a:prstGeom>
            <a:noFill/>
          </p:spPr>
        </p:pic>
      </p:grpSp>
      <p:grpSp>
        <p:nvGrpSpPr>
          <p:cNvPr id="4" name="Group 27"/>
          <p:cNvGrpSpPr/>
          <p:nvPr/>
        </p:nvGrpSpPr>
        <p:grpSpPr>
          <a:xfrm>
            <a:off x="4267200" y="4191000"/>
            <a:ext cx="762000" cy="612270"/>
            <a:chOff x="2133600" y="5486400"/>
            <a:chExt cx="762000" cy="612270"/>
          </a:xfrm>
        </p:grpSpPr>
        <p:pic>
          <p:nvPicPr>
            <p:cNvPr id="29" name="Picture 81" descr="PC with flat panel"/>
            <p:cNvPicPr>
              <a:picLocks noChangeAspect="1" noChangeArrowheads="1"/>
            </p:cNvPicPr>
            <p:nvPr/>
          </p:nvPicPr>
          <p:blipFill>
            <a:blip r:embed="rId5" cstate="print"/>
            <a:srcRect/>
            <a:stretch>
              <a:fillRect/>
            </a:stretch>
          </p:blipFill>
          <p:spPr bwMode="auto">
            <a:xfrm>
              <a:off x="2362200" y="5562600"/>
              <a:ext cx="533400" cy="536070"/>
            </a:xfrm>
            <a:prstGeom prst="rect">
              <a:avLst/>
            </a:prstGeom>
            <a:noFill/>
          </p:spPr>
        </p:pic>
        <p:pic>
          <p:nvPicPr>
            <p:cNvPr id="30" name="Picture 210" descr="user business man"/>
            <p:cNvPicPr>
              <a:picLocks noChangeAspect="1" noChangeArrowheads="1"/>
            </p:cNvPicPr>
            <p:nvPr/>
          </p:nvPicPr>
          <p:blipFill>
            <a:blip r:embed="rId6" cstate="print"/>
            <a:srcRect/>
            <a:stretch>
              <a:fillRect/>
            </a:stretch>
          </p:blipFill>
          <p:spPr bwMode="auto">
            <a:xfrm>
              <a:off x="2133600" y="5486400"/>
              <a:ext cx="401637" cy="533400"/>
            </a:xfrm>
            <a:prstGeom prst="rect">
              <a:avLst/>
            </a:prstGeom>
            <a:noFill/>
          </p:spPr>
        </p:pic>
      </p:grpSp>
      <p:pic>
        <p:nvPicPr>
          <p:cNvPr id="31" name="Picture 9" descr="C:\Program Files\Microsoft Resource DVD Artwork\DVD_ART\Artwork_Imagery\HARDWARE_IMAGERY\Illustration - Misc Hardware\XML Icons\Server.png"/>
          <p:cNvPicPr>
            <a:picLocks noChangeAspect="1" noChangeArrowheads="1"/>
          </p:cNvPicPr>
          <p:nvPr/>
        </p:nvPicPr>
        <p:blipFill>
          <a:blip r:embed="rId4"/>
          <a:srcRect/>
          <a:stretch>
            <a:fillRect/>
          </a:stretch>
        </p:blipFill>
        <p:spPr bwMode="auto">
          <a:xfrm>
            <a:off x="3810000" y="2433935"/>
            <a:ext cx="619175" cy="914400"/>
          </a:xfrm>
          <a:prstGeom prst="rect">
            <a:avLst/>
          </a:prstGeom>
          <a:noFill/>
          <a:ln w="9525">
            <a:noFill/>
            <a:miter lim="800000"/>
            <a:headEnd/>
            <a:tailEnd/>
          </a:ln>
        </p:spPr>
      </p:pic>
      <p:sp>
        <p:nvSpPr>
          <p:cNvPr id="32" name="TextBox 31"/>
          <p:cNvSpPr txBox="1"/>
          <p:nvPr/>
        </p:nvSpPr>
        <p:spPr>
          <a:xfrm>
            <a:off x="4038600" y="4800600"/>
            <a:ext cx="838200" cy="400110"/>
          </a:xfrm>
          <a:prstGeom prst="rect">
            <a:avLst/>
          </a:prstGeom>
          <a:noFill/>
        </p:spPr>
        <p:txBody>
          <a:bodyPr wrap="square" rtlCol="0">
            <a:spAutoFit/>
          </a:bodyPr>
          <a:lstStyle/>
          <a:p>
            <a:r>
              <a:rPr lang="en-US" sz="1000" dirty="0" smtClean="0">
                <a:solidFill>
                  <a:schemeClr val="bg2"/>
                </a:solidFill>
                <a:effectLst>
                  <a:outerShdw blurRad="38100" dist="38100" dir="2700000" algn="tl">
                    <a:srgbClr val="000000">
                      <a:alpha val="43137"/>
                    </a:srgbClr>
                  </a:outerShdw>
                </a:effectLst>
                <a:latin typeface="Trebuchet MS" pitchFamily="34" charset="0"/>
                <a:cs typeface="Arial" pitchFamily="34" charset="0"/>
              </a:rPr>
              <a:t>CORPNET User</a:t>
            </a:r>
          </a:p>
        </p:txBody>
      </p:sp>
      <p:sp>
        <p:nvSpPr>
          <p:cNvPr id="33" name="TextBox 32"/>
          <p:cNvSpPr txBox="1"/>
          <p:nvPr/>
        </p:nvSpPr>
        <p:spPr>
          <a:xfrm>
            <a:off x="1905000" y="4953000"/>
            <a:ext cx="1752600" cy="677108"/>
          </a:xfrm>
          <a:prstGeom prst="rect">
            <a:avLst/>
          </a:prstGeom>
          <a:noFill/>
        </p:spPr>
        <p:txBody>
          <a:bodyPr wrap="square" rtlCol="0">
            <a:spAutoFit/>
          </a:bodyPr>
          <a:lstStyle/>
          <a:p>
            <a:r>
              <a:rPr lang="en-US" sz="2400" dirty="0" smtClean="0">
                <a:solidFill>
                  <a:schemeClr val="bg2"/>
                </a:solidFill>
                <a:effectLst>
                  <a:outerShdw blurRad="38100" dist="38100" dir="2700000" algn="tl">
                    <a:srgbClr val="000000">
                      <a:alpha val="43137"/>
                    </a:srgbClr>
                  </a:outerShdw>
                </a:effectLst>
                <a:latin typeface="Trebuchet MS" pitchFamily="34" charset="0"/>
              </a:rPr>
              <a:t>CORPNET</a:t>
            </a:r>
            <a:br>
              <a:rPr lang="en-US" sz="2400" dirty="0" smtClean="0">
                <a:solidFill>
                  <a:schemeClr val="bg2"/>
                </a:solidFill>
                <a:effectLst>
                  <a:outerShdw blurRad="38100" dist="38100" dir="2700000" algn="tl">
                    <a:srgbClr val="000000">
                      <a:alpha val="43137"/>
                    </a:srgbClr>
                  </a:outerShdw>
                </a:effectLst>
                <a:latin typeface="Trebuchet MS" pitchFamily="34" charset="0"/>
              </a:rPr>
            </a:br>
            <a:r>
              <a:rPr lang="en-US" sz="1400" dirty="0" smtClean="0">
                <a:solidFill>
                  <a:schemeClr val="bg2"/>
                </a:solidFill>
                <a:effectLst>
                  <a:outerShdw blurRad="38100" dist="38100" dir="2700000" algn="tl">
                    <a:srgbClr val="000000">
                      <a:alpha val="43137"/>
                    </a:srgbClr>
                  </a:outerShdw>
                </a:effectLst>
                <a:latin typeface="Trebuchet MS" pitchFamily="34" charset="0"/>
              </a:rPr>
              <a:t>Compliant Network</a:t>
            </a:r>
          </a:p>
        </p:txBody>
      </p:sp>
      <p:sp>
        <p:nvSpPr>
          <p:cNvPr id="34" name="TextBox 33"/>
          <p:cNvSpPr txBox="1"/>
          <p:nvPr/>
        </p:nvSpPr>
        <p:spPr>
          <a:xfrm>
            <a:off x="609600" y="3810000"/>
            <a:ext cx="838200" cy="400110"/>
          </a:xfrm>
          <a:prstGeom prst="rect">
            <a:avLst/>
          </a:prstGeom>
          <a:noFill/>
        </p:spPr>
        <p:txBody>
          <a:bodyPr wrap="square" rtlCol="0">
            <a:spAutoFit/>
          </a:bodyPr>
          <a:lstStyle/>
          <a:p>
            <a:r>
              <a:rPr lang="en-US" sz="1000" dirty="0" smtClean="0">
                <a:solidFill>
                  <a:schemeClr val="bg2"/>
                </a:solidFill>
                <a:effectLst>
                  <a:outerShdw blurRad="38100" dist="38100" dir="2700000" algn="tl">
                    <a:srgbClr val="000000">
                      <a:alpha val="43137"/>
                    </a:srgbClr>
                  </a:outerShdw>
                </a:effectLst>
                <a:latin typeface="Trebuchet MS" pitchFamily="34" charset="0"/>
                <a:cs typeface="Arial" pitchFamily="34" charset="0"/>
              </a:rPr>
              <a:t>CORPNET User</a:t>
            </a:r>
          </a:p>
        </p:txBody>
      </p:sp>
      <p:cxnSp>
        <p:nvCxnSpPr>
          <p:cNvPr id="35" name="Straight Arrow Connector 34"/>
          <p:cNvCxnSpPr>
            <a:stCxn id="12" idx="1"/>
            <a:endCxn id="31" idx="3"/>
          </p:cNvCxnSpPr>
          <p:nvPr/>
        </p:nvCxnSpPr>
        <p:spPr>
          <a:xfrm rot="10800000" flipV="1">
            <a:off x="4429176" y="1968043"/>
            <a:ext cx="1514425" cy="923091"/>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1"/>
          </p:cNvCxnSpPr>
          <p:nvPr/>
        </p:nvCxnSpPr>
        <p:spPr>
          <a:xfrm rot="10800000" flipV="1">
            <a:off x="2814614" y="2891134"/>
            <a:ext cx="995387" cy="69026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9663421">
            <a:off x="4625077" y="2104887"/>
            <a:ext cx="1203402" cy="307777"/>
          </a:xfrm>
          <a:prstGeom prst="rect">
            <a:avLst/>
          </a:prstGeom>
          <a:noFill/>
        </p:spPr>
        <p:txBody>
          <a:bodyPr wrap="square" rtlCol="0">
            <a:spAutoFit/>
          </a:bodyPr>
          <a:lstStyle/>
          <a:p>
            <a:r>
              <a:rPr lang="en-US" sz="1400" b="1" dirty="0" err="1" smtClean="0">
                <a:solidFill>
                  <a:schemeClr val="bg2"/>
                </a:solidFill>
                <a:effectLst>
                  <a:outerShdw blurRad="38100" dist="38100" dir="2700000" algn="tl">
                    <a:srgbClr val="000000">
                      <a:alpha val="43137"/>
                    </a:srgbClr>
                  </a:outerShdw>
                </a:effectLst>
                <a:latin typeface="Trebuchet MS" pitchFamily="34" charset="0"/>
              </a:rPr>
              <a:t>IPsec</a:t>
            </a:r>
            <a:r>
              <a:rPr lang="en-US" sz="1400" b="1" dirty="0" smtClean="0">
                <a:solidFill>
                  <a:schemeClr val="bg2"/>
                </a:solidFill>
                <a:effectLst>
                  <a:outerShdw blurRad="38100" dist="38100" dir="2700000" algn="tl">
                    <a:srgbClr val="000000">
                      <a:alpha val="43137"/>
                    </a:srgbClr>
                  </a:outerShdw>
                </a:effectLst>
                <a:latin typeface="Trebuchet MS" pitchFamily="34" charset="0"/>
              </a:rPr>
              <a:t>/IPv6</a:t>
            </a:r>
          </a:p>
        </p:txBody>
      </p:sp>
      <p:sp>
        <p:nvSpPr>
          <p:cNvPr id="48" name="TextBox 47"/>
          <p:cNvSpPr txBox="1"/>
          <p:nvPr/>
        </p:nvSpPr>
        <p:spPr>
          <a:xfrm rot="19484102">
            <a:off x="2803272" y="2945710"/>
            <a:ext cx="914400" cy="261610"/>
          </a:xfrm>
          <a:prstGeom prst="rect">
            <a:avLst/>
          </a:prstGeom>
          <a:noFill/>
        </p:spPr>
        <p:txBody>
          <a:bodyPr wrap="square" rtlCol="0">
            <a:spAutoFit/>
          </a:bodyPr>
          <a:lstStyle/>
          <a:p>
            <a:r>
              <a:rPr lang="en-US" sz="1100" dirty="0" err="1" smtClean="0">
                <a:solidFill>
                  <a:schemeClr val="bg2"/>
                </a:solidFill>
                <a:effectLst>
                  <a:outerShdw blurRad="38100" dist="38100" dir="2700000" algn="tl">
                    <a:srgbClr val="000000">
                      <a:alpha val="43137"/>
                    </a:srgbClr>
                  </a:outerShdw>
                </a:effectLst>
                <a:latin typeface="Trebuchet MS" pitchFamily="34" charset="0"/>
              </a:rPr>
              <a:t>IPsec</a:t>
            </a:r>
            <a:r>
              <a:rPr lang="en-US" sz="1100" dirty="0" smtClean="0">
                <a:solidFill>
                  <a:schemeClr val="bg2"/>
                </a:solidFill>
                <a:effectLst>
                  <a:outerShdw blurRad="38100" dist="38100" dir="2700000" algn="tl">
                    <a:srgbClr val="000000">
                      <a:alpha val="43137"/>
                    </a:srgbClr>
                  </a:outerShdw>
                </a:effectLst>
                <a:latin typeface="Trebuchet MS" pitchFamily="34" charset="0"/>
              </a:rPr>
              <a:t>/IPv6</a:t>
            </a:r>
          </a:p>
        </p:txBody>
      </p:sp>
      <p:sp>
        <p:nvSpPr>
          <p:cNvPr id="39" name="Rounded Rectangle 38"/>
          <p:cNvSpPr/>
          <p:nvPr/>
        </p:nvSpPr>
        <p:spPr bwMode="auto">
          <a:xfrm>
            <a:off x="5334000" y="3657600"/>
            <a:ext cx="3657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effectLst>
                  <a:outerShdw blurRad="38100" dist="38100" dir="2700000" algn="tl">
                    <a:srgbClr val="000000">
                      <a:alpha val="43137"/>
                    </a:srgbClr>
                  </a:outerShdw>
                </a:effectLst>
                <a:latin typeface="Trebuchet MS" pitchFamily="34" charset="0"/>
              </a:rPr>
              <a:t>Assume the underlying network is always insecure</a:t>
            </a:r>
          </a:p>
        </p:txBody>
      </p:sp>
      <p:sp>
        <p:nvSpPr>
          <p:cNvPr id="40" name="Rounded Rectangle 39"/>
          <p:cNvSpPr/>
          <p:nvPr/>
        </p:nvSpPr>
        <p:spPr bwMode="auto">
          <a:xfrm>
            <a:off x="5334000" y="4343400"/>
            <a:ext cx="3657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effectLst>
                  <a:outerShdw blurRad="38100" dist="38100" dir="2700000" algn="tl">
                    <a:srgbClr val="000000">
                      <a:alpha val="43137"/>
                    </a:srgbClr>
                  </a:outerShdw>
                </a:effectLst>
                <a:latin typeface="Trebuchet MS" pitchFamily="34" charset="0"/>
              </a:rPr>
              <a:t>Redefine CORPNET edge to cocoon the datacenter and business critical resources</a:t>
            </a:r>
          </a:p>
        </p:txBody>
      </p:sp>
      <p:sp>
        <p:nvSpPr>
          <p:cNvPr id="41" name="Rounded Rectangle 40"/>
          <p:cNvSpPr/>
          <p:nvPr/>
        </p:nvSpPr>
        <p:spPr bwMode="auto">
          <a:xfrm>
            <a:off x="5334000" y="5029200"/>
            <a:ext cx="3657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effectLst>
                  <a:outerShdw blurRad="38100" dist="38100" dir="2700000" algn="tl">
                    <a:srgbClr val="000000">
                      <a:alpha val="43137"/>
                    </a:srgbClr>
                  </a:outerShdw>
                </a:effectLst>
                <a:latin typeface="Trebuchet MS" pitchFamily="34" charset="0"/>
              </a:rPr>
              <a:t>Users </a:t>
            </a:r>
            <a:r>
              <a:rPr lang="en-US" sz="1200" dirty="0">
                <a:solidFill>
                  <a:schemeClr val="tx1"/>
                </a:solidFill>
                <a:effectLst>
                  <a:outerShdw blurRad="38100" dist="38100" dir="2700000" algn="tl">
                    <a:srgbClr val="000000">
                      <a:alpha val="43137"/>
                    </a:srgbClr>
                  </a:outerShdw>
                </a:effectLst>
                <a:latin typeface="Trebuchet MS" pitchFamily="34" charset="0"/>
              </a:rPr>
              <a:t>are remote at all </a:t>
            </a:r>
            <a:r>
              <a:rPr lang="en-US" sz="1200" dirty="0" smtClean="0">
                <a:solidFill>
                  <a:schemeClr val="tx1"/>
                </a:solidFill>
                <a:effectLst>
                  <a:outerShdw blurRad="38100" dist="38100" dir="2700000" algn="tl">
                    <a:srgbClr val="000000">
                      <a:alpha val="43137"/>
                    </a:srgbClr>
                  </a:outerShdw>
                </a:effectLst>
                <a:latin typeface="Trebuchet MS" pitchFamily="34" charset="0"/>
              </a:rPr>
              <a:t>times and secured using SDI (</a:t>
            </a:r>
            <a:r>
              <a:rPr lang="en-US" sz="1200" dirty="0" err="1" smtClean="0">
                <a:solidFill>
                  <a:schemeClr val="tx1"/>
                </a:solidFill>
                <a:effectLst>
                  <a:outerShdw blurRad="38100" dist="38100" dir="2700000" algn="tl">
                    <a:srgbClr val="000000">
                      <a:alpha val="43137"/>
                    </a:srgbClr>
                  </a:outerShdw>
                </a:effectLst>
                <a:latin typeface="Trebuchet MS" pitchFamily="34" charset="0"/>
              </a:rPr>
              <a:t>IPsec</a:t>
            </a:r>
            <a:r>
              <a:rPr lang="en-US" sz="1200" dirty="0" smtClean="0">
                <a:solidFill>
                  <a:schemeClr val="tx1"/>
                </a:solidFill>
                <a:effectLst>
                  <a:outerShdw blurRad="38100" dist="38100" dir="2700000" algn="tl">
                    <a:srgbClr val="000000">
                      <a:alpha val="43137"/>
                    </a:srgbClr>
                  </a:outerShdw>
                </a:effectLst>
                <a:latin typeface="Trebuchet MS" pitchFamily="34" charset="0"/>
              </a:rPr>
              <a:t>)</a:t>
            </a:r>
          </a:p>
        </p:txBody>
      </p:sp>
      <p:sp>
        <p:nvSpPr>
          <p:cNvPr id="42" name="Title 41"/>
          <p:cNvSpPr>
            <a:spLocks noGrp="1"/>
          </p:cNvSpPr>
          <p:nvPr>
            <p:ph type="title"/>
          </p:nvPr>
        </p:nvSpPr>
        <p:spPr>
          <a:xfrm>
            <a:off x="238593" y="97436"/>
            <a:ext cx="8382000" cy="664797"/>
          </a:xfrm>
        </p:spPr>
        <p:txBody>
          <a:bodyPr>
            <a:normAutofit/>
          </a:bodyPr>
          <a:lstStyle/>
          <a:p>
            <a:r>
              <a:rPr lang="en-US" sz="4000" b="1" dirty="0" smtClean="0"/>
              <a:t>Direct Access Solution And SDI</a:t>
            </a:r>
            <a:endParaRPr lang="en-US" sz="4000" b="1" dirty="0"/>
          </a:p>
        </p:txBody>
      </p:sp>
      <p:grpSp>
        <p:nvGrpSpPr>
          <p:cNvPr id="8" name="Group 48"/>
          <p:cNvGrpSpPr/>
          <p:nvPr/>
        </p:nvGrpSpPr>
        <p:grpSpPr>
          <a:xfrm>
            <a:off x="5181600" y="2481563"/>
            <a:ext cx="3296477" cy="281515"/>
            <a:chOff x="5181600" y="2504661"/>
            <a:chExt cx="3296477" cy="467139"/>
          </a:xfrm>
        </p:grpSpPr>
        <p:sp>
          <p:nvSpPr>
            <p:cNvPr id="43" name="Rectangle 42"/>
            <p:cNvSpPr/>
            <p:nvPr/>
          </p:nvSpPr>
          <p:spPr>
            <a:xfrm>
              <a:off x="5615608" y="2504661"/>
              <a:ext cx="2862469" cy="467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latin typeface="Trebuchet MS" pitchFamily="34" charset="0"/>
                </a:rPr>
                <a:t>Tunnel over IPv4 UDP, TLS, etc.</a:t>
              </a:r>
              <a:endParaRPr lang="en-US" sz="1200" dirty="0">
                <a:solidFill>
                  <a:schemeClr val="bg2"/>
                </a:solidFill>
                <a:latin typeface="Trebuchet MS" pitchFamily="34" charset="0"/>
              </a:endParaRPr>
            </a:p>
          </p:txBody>
        </p:sp>
        <p:cxnSp>
          <p:nvCxnSpPr>
            <p:cNvPr id="45" name="Shape 44"/>
            <p:cNvCxnSpPr>
              <a:stCxn id="43" idx="1"/>
            </p:cNvCxnSpPr>
            <p:nvPr/>
          </p:nvCxnSpPr>
          <p:spPr>
            <a:xfrm rot="10800000">
              <a:off x="5181600" y="2559483"/>
              <a:ext cx="434008" cy="178750"/>
            </a:xfrm>
            <a:prstGeom prst="curvedConnector3">
              <a:avLst>
                <a:gd name="adj1" fmla="val 50000"/>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1+#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6"/>
                                        </p:tgtEl>
                                      </p:cBhvr>
                                      <p:by x="5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1+#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447800" y="4495800"/>
            <a:ext cx="5410200" cy="15240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6" name="Cube 5"/>
          <p:cNvSpPr/>
          <p:nvPr/>
        </p:nvSpPr>
        <p:spPr bwMode="auto">
          <a:xfrm>
            <a:off x="1828800" y="3352800"/>
            <a:ext cx="4724400" cy="817959"/>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1306513" rtl="0" eaLnBrk="0" fontAlgn="base" latinLnBrk="0" hangingPunct="0">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2"/>
                </a:solidFill>
                <a:effectLst>
                  <a:outerShdw blurRad="38100" dist="38100" dir="2700000" algn="tl">
                    <a:srgbClr val="000000">
                      <a:alpha val="43137"/>
                    </a:srgbClr>
                  </a:outerShdw>
                </a:effectLst>
                <a:latin typeface="Trebuchet MS" pitchFamily="34" charset="0"/>
                <a:ea typeface="ＭＳ Ｐゴシック" pitchFamily="34" charset="-128"/>
              </a:rPr>
              <a:t>SDI Framework</a:t>
            </a:r>
          </a:p>
        </p:txBody>
      </p:sp>
      <p:sp>
        <p:nvSpPr>
          <p:cNvPr id="7" name="Down Arrow 6"/>
          <p:cNvSpPr/>
          <p:nvPr/>
        </p:nvSpPr>
        <p:spPr>
          <a:xfrm>
            <a:off x="1905000" y="4191000"/>
            <a:ext cx="635000" cy="406400"/>
          </a:xfrm>
          <a:prstGeom prst="downArrow">
            <a:avLst/>
          </a:prstGeom>
        </p:spPr>
        <p:style>
          <a:lnRef idx="2">
            <a:schemeClr val="accent2">
              <a:shade val="50000"/>
            </a:schemeClr>
          </a:lnRef>
          <a:fillRef idx="1">
            <a:schemeClr val="accent2"/>
          </a:fillRef>
          <a:effectRef idx="0">
            <a:schemeClr val="accent2"/>
          </a:effectRef>
          <a:fontRef idx="minor">
            <a:schemeClr val="lt1"/>
          </a:fontRef>
        </p:style>
      </p:sp>
      <p:sp>
        <p:nvSpPr>
          <p:cNvPr id="8" name="TextBox 7"/>
          <p:cNvSpPr txBox="1"/>
          <p:nvPr/>
        </p:nvSpPr>
        <p:spPr>
          <a:xfrm>
            <a:off x="990600" y="4648200"/>
            <a:ext cx="2204450" cy="584775"/>
          </a:xfrm>
          <a:prstGeom prst="rect">
            <a:avLst/>
          </a:prstGeom>
          <a:noFill/>
        </p:spPr>
        <p:txBody>
          <a:bodyPr wrap="none" rtlCol="0">
            <a:spAutoFit/>
          </a:bodyPr>
          <a:lstStyle/>
          <a:p>
            <a:pPr algn="ctr"/>
            <a:r>
              <a:rPr lang="en-US" sz="1600" b="1" dirty="0" smtClean="0">
                <a:effectLst>
                  <a:outerShdw blurRad="38100" dist="38100" dir="2700000" algn="tl">
                    <a:srgbClr val="000000">
                      <a:alpha val="43137"/>
                    </a:srgbClr>
                  </a:outerShdw>
                </a:effectLst>
                <a:latin typeface="Trebuchet MS" pitchFamily="34" charset="0"/>
              </a:rPr>
              <a:t>End System</a:t>
            </a:r>
          </a:p>
          <a:p>
            <a:pPr algn="ctr"/>
            <a:r>
              <a:rPr lang="en-US" sz="1600" b="1" dirty="0" smtClean="0">
                <a:effectLst>
                  <a:outerShdw blurRad="38100" dist="38100" dir="2700000" algn="tl">
                    <a:srgbClr val="000000">
                      <a:alpha val="43137"/>
                    </a:srgbClr>
                  </a:outerShdw>
                </a:effectLst>
                <a:latin typeface="Trebuchet MS" pitchFamily="34" charset="0"/>
              </a:rPr>
              <a:t>Hardware Offloading</a:t>
            </a:r>
          </a:p>
        </p:txBody>
      </p:sp>
      <p:sp>
        <p:nvSpPr>
          <p:cNvPr id="9" name="Down Arrow 8"/>
          <p:cNvSpPr/>
          <p:nvPr/>
        </p:nvSpPr>
        <p:spPr>
          <a:xfrm>
            <a:off x="3733800" y="4191000"/>
            <a:ext cx="635000" cy="406400"/>
          </a:xfrm>
          <a:prstGeom prst="downArrow">
            <a:avLst/>
          </a:prstGeom>
        </p:spPr>
        <p:style>
          <a:lnRef idx="2">
            <a:schemeClr val="accent2">
              <a:shade val="50000"/>
            </a:schemeClr>
          </a:lnRef>
          <a:fillRef idx="1">
            <a:schemeClr val="accent2"/>
          </a:fillRef>
          <a:effectRef idx="0">
            <a:schemeClr val="accent2"/>
          </a:effectRef>
          <a:fontRef idx="minor">
            <a:schemeClr val="lt1"/>
          </a:fontRef>
        </p:style>
      </p:sp>
      <p:sp>
        <p:nvSpPr>
          <p:cNvPr id="10" name="TextBox 9"/>
          <p:cNvSpPr txBox="1"/>
          <p:nvPr/>
        </p:nvSpPr>
        <p:spPr>
          <a:xfrm>
            <a:off x="3505200" y="4648200"/>
            <a:ext cx="994182" cy="584775"/>
          </a:xfrm>
          <a:prstGeom prst="rect">
            <a:avLst/>
          </a:prstGeom>
          <a:noFill/>
        </p:spPr>
        <p:txBody>
          <a:bodyPr wrap="none" rtlCol="0">
            <a:spAutoFit/>
          </a:bodyPr>
          <a:lstStyle/>
          <a:p>
            <a:pPr algn="ctr"/>
            <a:r>
              <a:rPr lang="en-US" sz="1600" b="1" dirty="0" smtClean="0">
                <a:effectLst>
                  <a:outerShdw blurRad="38100" dist="38100" dir="2700000" algn="tl">
                    <a:srgbClr val="000000">
                      <a:alpha val="43137"/>
                    </a:srgbClr>
                  </a:outerShdw>
                </a:effectLst>
                <a:latin typeface="Trebuchet MS" pitchFamily="34" charset="0"/>
              </a:rPr>
              <a:t>Network</a:t>
            </a:r>
          </a:p>
          <a:p>
            <a:pPr algn="ctr"/>
            <a:r>
              <a:rPr lang="en-US" sz="1600" b="1" dirty="0" smtClean="0">
                <a:effectLst>
                  <a:outerShdw blurRad="38100" dist="38100" dir="2700000" algn="tl">
                    <a:srgbClr val="000000">
                      <a:alpha val="43137"/>
                    </a:srgbClr>
                  </a:outerShdw>
                </a:effectLst>
                <a:latin typeface="Trebuchet MS" pitchFamily="34" charset="0"/>
              </a:rPr>
              <a:t>Devices</a:t>
            </a:r>
          </a:p>
        </p:txBody>
      </p:sp>
      <p:sp>
        <p:nvSpPr>
          <p:cNvPr id="11" name="Down Arrow 10"/>
          <p:cNvSpPr/>
          <p:nvPr/>
        </p:nvSpPr>
        <p:spPr>
          <a:xfrm>
            <a:off x="5562600" y="4191000"/>
            <a:ext cx="635000" cy="406400"/>
          </a:xfrm>
          <a:prstGeom prst="downArrow">
            <a:avLst/>
          </a:prstGeom>
        </p:spPr>
        <p:style>
          <a:lnRef idx="2">
            <a:schemeClr val="accent2">
              <a:shade val="50000"/>
            </a:schemeClr>
          </a:lnRef>
          <a:fillRef idx="1">
            <a:schemeClr val="accent2"/>
          </a:fillRef>
          <a:effectRef idx="0">
            <a:schemeClr val="accent2"/>
          </a:effectRef>
          <a:fontRef idx="minor">
            <a:schemeClr val="lt1"/>
          </a:fontRef>
        </p:style>
      </p:sp>
      <p:sp>
        <p:nvSpPr>
          <p:cNvPr id="12" name="TextBox 11"/>
          <p:cNvSpPr txBox="1"/>
          <p:nvPr/>
        </p:nvSpPr>
        <p:spPr>
          <a:xfrm>
            <a:off x="5486400" y="4648200"/>
            <a:ext cx="697627" cy="584775"/>
          </a:xfrm>
          <a:prstGeom prst="rect">
            <a:avLst/>
          </a:prstGeom>
          <a:noFill/>
        </p:spPr>
        <p:txBody>
          <a:bodyPr wrap="none" rtlCol="0">
            <a:spAutoFit/>
          </a:bodyPr>
          <a:lstStyle/>
          <a:p>
            <a:pPr algn="ctr"/>
            <a:r>
              <a:rPr lang="en-US" sz="1600" b="1" dirty="0" smtClean="0">
                <a:effectLst>
                  <a:outerShdw blurRad="38100" dist="38100" dir="2700000" algn="tl">
                    <a:srgbClr val="000000">
                      <a:alpha val="43137"/>
                    </a:srgbClr>
                  </a:outerShdw>
                </a:effectLst>
                <a:latin typeface="Trebuchet MS" pitchFamily="34" charset="0"/>
              </a:rPr>
              <a:t>Mgmt</a:t>
            </a:r>
          </a:p>
          <a:p>
            <a:pPr algn="ctr"/>
            <a:r>
              <a:rPr lang="en-US" sz="1600" b="1" dirty="0" smtClean="0">
                <a:effectLst>
                  <a:outerShdw blurRad="38100" dist="38100" dir="2700000" algn="tl">
                    <a:srgbClr val="000000">
                      <a:alpha val="43137"/>
                    </a:srgbClr>
                  </a:outerShdw>
                </a:effectLst>
                <a:latin typeface="Trebuchet MS" pitchFamily="34" charset="0"/>
              </a:rPr>
              <a:t>Tools</a:t>
            </a:r>
          </a:p>
        </p:txBody>
      </p:sp>
      <p:sp>
        <p:nvSpPr>
          <p:cNvPr id="13" name="TextBox 12"/>
          <p:cNvSpPr txBox="1"/>
          <p:nvPr/>
        </p:nvSpPr>
        <p:spPr>
          <a:xfrm>
            <a:off x="6553200" y="4267200"/>
            <a:ext cx="1697902"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latin typeface="Trebuchet MS" pitchFamily="34" charset="0"/>
              </a:rPr>
              <a:t>Partner</a:t>
            </a:r>
          </a:p>
          <a:p>
            <a:pPr algn="ctr"/>
            <a:r>
              <a:rPr lang="en-US" b="1" dirty="0" smtClean="0">
                <a:effectLst>
                  <a:outerShdw blurRad="38100" dist="38100" dir="2700000" algn="tl">
                    <a:srgbClr val="000000">
                      <a:alpha val="43137"/>
                    </a:srgbClr>
                  </a:outerShdw>
                </a:effectLst>
                <a:latin typeface="Trebuchet MS" pitchFamily="34" charset="0"/>
              </a:rPr>
              <a:t>Opportunities</a:t>
            </a:r>
            <a:endParaRPr lang="en-US" b="1" dirty="0">
              <a:effectLst>
                <a:outerShdw blurRad="38100" dist="38100" dir="2700000" algn="tl">
                  <a:srgbClr val="000000">
                    <a:alpha val="43137"/>
                  </a:srgbClr>
                </a:outerShdw>
              </a:effectLst>
              <a:latin typeface="Trebuchet MS" pitchFamily="34" charset="0"/>
            </a:endParaRPr>
          </a:p>
        </p:txBody>
      </p:sp>
      <p:sp>
        <p:nvSpPr>
          <p:cNvPr id="18" name="Cube 17"/>
          <p:cNvSpPr/>
          <p:nvPr/>
        </p:nvSpPr>
        <p:spPr bwMode="auto">
          <a:xfrm>
            <a:off x="1981200" y="1905000"/>
            <a:ext cx="914400" cy="1676400"/>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0" name="Cube 19"/>
          <p:cNvSpPr/>
          <p:nvPr/>
        </p:nvSpPr>
        <p:spPr bwMode="auto">
          <a:xfrm>
            <a:off x="2819400" y="1905000"/>
            <a:ext cx="914400" cy="1676400"/>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2" name="Cube 21"/>
          <p:cNvSpPr/>
          <p:nvPr/>
        </p:nvSpPr>
        <p:spPr bwMode="auto">
          <a:xfrm>
            <a:off x="3657600" y="1905000"/>
            <a:ext cx="914400" cy="1676400"/>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4" name="Cube 23"/>
          <p:cNvSpPr/>
          <p:nvPr/>
        </p:nvSpPr>
        <p:spPr bwMode="auto">
          <a:xfrm>
            <a:off x="4495800" y="1905000"/>
            <a:ext cx="914400" cy="1676400"/>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6" name="Title 1"/>
          <p:cNvSpPr txBox="1">
            <a:spLocks/>
          </p:cNvSpPr>
          <p:nvPr/>
        </p:nvSpPr>
        <p:spPr bwMode="auto">
          <a:xfrm>
            <a:off x="228600" y="304800"/>
            <a:ext cx="8513961" cy="646290"/>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spAutoFit/>
          </a:bodyPr>
          <a:lstStyle/>
          <a:p>
            <a:pPr marL="0" marR="0" lvl="0" indent="0" algn="l" defTabSz="912337" rtl="0" eaLnBrk="1" fontAlgn="base" latinLnBrk="0" hangingPunct="1">
              <a:lnSpc>
                <a:spcPct val="9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Trebuchet MS" pitchFamily="34" charset="0"/>
                <a:ea typeface="+mj-ea"/>
                <a:cs typeface="+mj-cs"/>
              </a:rPr>
              <a:t>SDI Business Opportunities</a:t>
            </a:r>
            <a:endParaRPr kumimoji="0" lang="en-US" sz="4000" b="1" i="0" u="none" strike="noStrike" kern="0" cap="none" spc="0" normalizeH="0" baseline="0" noProof="0" dirty="0">
              <a:ln>
                <a:noFill/>
              </a:ln>
              <a:solidFill>
                <a:srgbClr val="FFC000"/>
              </a:solidFill>
              <a:effectLst>
                <a:outerShdw blurRad="38100" dist="38100" dir="2700000" algn="tl">
                  <a:srgbClr val="000000"/>
                </a:outerShdw>
              </a:effectLst>
              <a:uLnTx/>
              <a:uFillTx/>
              <a:latin typeface="Trebuchet MS" pitchFamily="34" charset="0"/>
              <a:ea typeface="+mj-ea"/>
              <a:cs typeface="+mj-cs"/>
            </a:endParaRPr>
          </a:p>
        </p:txBody>
      </p:sp>
      <p:sp>
        <p:nvSpPr>
          <p:cNvPr id="28" name="Cube 27"/>
          <p:cNvSpPr/>
          <p:nvPr/>
        </p:nvSpPr>
        <p:spPr bwMode="auto">
          <a:xfrm>
            <a:off x="5410200" y="1905000"/>
            <a:ext cx="914400" cy="1676400"/>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5" name="TextBox 24"/>
          <p:cNvSpPr txBox="1"/>
          <p:nvPr/>
        </p:nvSpPr>
        <p:spPr>
          <a:xfrm>
            <a:off x="5701851" y="2514600"/>
            <a:ext cx="400110" cy="649793"/>
          </a:xfrm>
          <a:prstGeom prst="rect">
            <a:avLst/>
          </a:prstGeom>
          <a:noFill/>
        </p:spPr>
        <p:txBody>
          <a:bodyPr vert="vert" wrap="none" rtlCol="0">
            <a:spAutoFit/>
          </a:bodyPr>
          <a:lstStyle/>
          <a:p>
            <a:pPr algn="ctr"/>
            <a:r>
              <a:rPr lang="en-US" sz="1400" b="1" dirty="0" smtClean="0">
                <a:solidFill>
                  <a:schemeClr val="bg2"/>
                </a:solidFill>
                <a:effectLst>
                  <a:outerShdw blurRad="38100" dist="38100" dir="2700000" algn="tl">
                    <a:srgbClr val="000000">
                      <a:alpha val="43137"/>
                    </a:srgbClr>
                  </a:outerShdw>
                </a:effectLst>
                <a:latin typeface="Trebuchet MS" pitchFamily="34" charset="0"/>
              </a:rPr>
              <a:t>Future</a:t>
            </a:r>
          </a:p>
        </p:txBody>
      </p:sp>
      <p:sp>
        <p:nvSpPr>
          <p:cNvPr id="23" name="TextBox 22"/>
          <p:cNvSpPr txBox="1"/>
          <p:nvPr/>
        </p:nvSpPr>
        <p:spPr>
          <a:xfrm>
            <a:off x="4690015" y="2507105"/>
            <a:ext cx="400110" cy="649793"/>
          </a:xfrm>
          <a:prstGeom prst="rect">
            <a:avLst/>
          </a:prstGeom>
          <a:noFill/>
        </p:spPr>
        <p:txBody>
          <a:bodyPr vert="vert" wrap="none" rtlCol="0">
            <a:spAutoFit/>
          </a:bodyPr>
          <a:lstStyle/>
          <a:p>
            <a:pPr algn="ctr"/>
            <a:r>
              <a:rPr lang="en-US" sz="1400" b="1" dirty="0" smtClean="0">
                <a:solidFill>
                  <a:schemeClr val="bg2"/>
                </a:solidFill>
                <a:effectLst>
                  <a:outerShdw blurRad="38100" dist="38100" dir="2700000" algn="tl">
                    <a:srgbClr val="000000">
                      <a:alpha val="43137"/>
                    </a:srgbClr>
                  </a:outerShdw>
                </a:effectLst>
                <a:latin typeface="Trebuchet MS" pitchFamily="34" charset="0"/>
              </a:rPr>
              <a:t>Future</a:t>
            </a:r>
          </a:p>
        </p:txBody>
      </p:sp>
      <p:sp>
        <p:nvSpPr>
          <p:cNvPr id="21" name="TextBox 20"/>
          <p:cNvSpPr txBox="1"/>
          <p:nvPr/>
        </p:nvSpPr>
        <p:spPr>
          <a:xfrm>
            <a:off x="3547008" y="2362200"/>
            <a:ext cx="830997" cy="948337"/>
          </a:xfrm>
          <a:prstGeom prst="rect">
            <a:avLst/>
          </a:prstGeom>
          <a:noFill/>
        </p:spPr>
        <p:txBody>
          <a:bodyPr vert="vert" wrap="square" rtlCol="0">
            <a:spAutoFit/>
          </a:bodyPr>
          <a:lstStyle/>
          <a:p>
            <a:pPr algn="ctr"/>
            <a:r>
              <a:rPr lang="en-US" sz="1400" b="1" dirty="0" smtClean="0">
                <a:solidFill>
                  <a:schemeClr val="bg2"/>
                </a:solidFill>
                <a:effectLst>
                  <a:outerShdw blurRad="38100" dist="38100" dir="2700000" algn="tl">
                    <a:srgbClr val="000000">
                      <a:alpha val="43137"/>
                    </a:srgbClr>
                  </a:outerShdw>
                </a:effectLst>
                <a:latin typeface="Trebuchet MS" pitchFamily="34" charset="0"/>
              </a:rPr>
              <a:t>Direct</a:t>
            </a:r>
          </a:p>
          <a:p>
            <a:pPr algn="ctr"/>
            <a:r>
              <a:rPr lang="en-US" sz="1400" b="1" dirty="0" smtClean="0">
                <a:solidFill>
                  <a:schemeClr val="bg2"/>
                </a:solidFill>
                <a:effectLst>
                  <a:outerShdw blurRad="38100" dist="38100" dir="2700000" algn="tl">
                    <a:srgbClr val="000000">
                      <a:alpha val="43137"/>
                    </a:srgbClr>
                  </a:outerShdw>
                </a:effectLst>
                <a:latin typeface="Trebuchet MS" pitchFamily="34" charset="0"/>
              </a:rPr>
              <a:t>Access</a:t>
            </a:r>
          </a:p>
          <a:p>
            <a:pPr algn="ctr"/>
            <a:endParaRPr lang="en-US" sz="1400" b="1" dirty="0">
              <a:solidFill>
                <a:schemeClr val="bg2"/>
              </a:solidFill>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2989875" y="2544581"/>
            <a:ext cx="400110" cy="432170"/>
          </a:xfrm>
          <a:prstGeom prst="rect">
            <a:avLst/>
          </a:prstGeom>
          <a:noFill/>
        </p:spPr>
        <p:txBody>
          <a:bodyPr vert="vert" wrap="none" rtlCol="0">
            <a:spAutoFit/>
          </a:bodyPr>
          <a:lstStyle/>
          <a:p>
            <a:pPr algn="ctr"/>
            <a:r>
              <a:rPr lang="en-US" sz="1400" b="1" dirty="0" smtClean="0">
                <a:solidFill>
                  <a:schemeClr val="bg2"/>
                </a:solidFill>
                <a:effectLst>
                  <a:outerShdw blurRad="38100" dist="38100" dir="2700000" algn="tl">
                    <a:srgbClr val="000000">
                      <a:alpha val="43137"/>
                    </a:srgbClr>
                  </a:outerShdw>
                </a:effectLst>
                <a:latin typeface="Trebuchet MS" pitchFamily="34" charset="0"/>
              </a:rPr>
              <a:t>NAP</a:t>
            </a:r>
          </a:p>
        </p:txBody>
      </p:sp>
      <p:sp>
        <p:nvSpPr>
          <p:cNvPr id="27" name="TextBox 26"/>
          <p:cNvSpPr txBox="1"/>
          <p:nvPr/>
        </p:nvSpPr>
        <p:spPr>
          <a:xfrm>
            <a:off x="2057400" y="2438400"/>
            <a:ext cx="615553" cy="826508"/>
          </a:xfrm>
          <a:prstGeom prst="rect">
            <a:avLst/>
          </a:prstGeom>
          <a:noFill/>
        </p:spPr>
        <p:txBody>
          <a:bodyPr vert="vert" wrap="none" rtlCol="0">
            <a:spAutoFit/>
          </a:bodyPr>
          <a:lstStyle/>
          <a:p>
            <a:pPr algn="ctr"/>
            <a:r>
              <a:rPr lang="en-US" sz="1400" b="1" dirty="0" smtClean="0">
                <a:solidFill>
                  <a:schemeClr val="bg2"/>
                </a:solidFill>
                <a:effectLst>
                  <a:outerShdw blurRad="38100" dist="38100" dir="2700000" algn="tl">
                    <a:srgbClr val="000000">
                      <a:alpha val="43137"/>
                    </a:srgbClr>
                  </a:outerShdw>
                </a:effectLst>
                <a:latin typeface="Trebuchet MS" pitchFamily="34" charset="0"/>
              </a:rPr>
              <a:t>SDI</a:t>
            </a:r>
          </a:p>
          <a:p>
            <a:pPr algn="ctr"/>
            <a:r>
              <a:rPr lang="en-US" sz="1400" b="1" dirty="0" err="1" smtClean="0">
                <a:solidFill>
                  <a:schemeClr val="bg2"/>
                </a:solidFill>
                <a:effectLst>
                  <a:outerShdw blurRad="38100" dist="38100" dir="2700000" algn="tl">
                    <a:srgbClr val="000000">
                      <a:alpha val="43137"/>
                    </a:srgbClr>
                  </a:outerShdw>
                </a:effectLst>
                <a:latin typeface="Trebuchet MS" pitchFamily="34" charset="0"/>
              </a:rPr>
              <a:t>Sollution</a:t>
            </a:r>
            <a:endParaRPr lang="en-US" sz="1400" b="1" dirty="0" smtClean="0">
              <a:solidFill>
                <a:schemeClr val="bg2"/>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Areas Of Collaboration</a:t>
            </a:r>
            <a:endParaRPr lang="en-US" b="1" dirty="0"/>
          </a:p>
        </p:txBody>
      </p:sp>
      <p:pic>
        <p:nvPicPr>
          <p:cNvPr id="6"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781800" y="457200"/>
            <a:ext cx="710402" cy="1049125"/>
          </a:xfrm>
          <a:prstGeom prst="rect">
            <a:avLst/>
          </a:prstGeom>
          <a:noFill/>
          <a:ln w="9525">
            <a:noFill/>
            <a:miter lim="800000"/>
            <a:headEnd/>
            <a:tailEnd/>
          </a:ln>
        </p:spPr>
      </p:pic>
      <p:pic>
        <p:nvPicPr>
          <p:cNvPr id="8" name="Picture 10" descr="laptop"/>
          <p:cNvPicPr>
            <a:picLocks noChangeAspect="1" noChangeArrowheads="1"/>
          </p:cNvPicPr>
          <p:nvPr/>
        </p:nvPicPr>
        <p:blipFill>
          <a:blip r:embed="rId4"/>
          <a:srcRect/>
          <a:stretch>
            <a:fillRect/>
          </a:stretch>
        </p:blipFill>
        <p:spPr bwMode="auto">
          <a:xfrm>
            <a:off x="457200" y="1066800"/>
            <a:ext cx="1066800" cy="609600"/>
          </a:xfrm>
          <a:prstGeom prst="rect">
            <a:avLst/>
          </a:prstGeom>
          <a:noFill/>
          <a:ln w="9525">
            <a:noFill/>
            <a:miter lim="800000"/>
            <a:headEnd/>
            <a:tailEnd/>
          </a:ln>
        </p:spPr>
      </p:pic>
      <p:cxnSp>
        <p:nvCxnSpPr>
          <p:cNvPr id="9" name="Straight Connector 8"/>
          <p:cNvCxnSpPr/>
          <p:nvPr/>
        </p:nvCxnSpPr>
        <p:spPr>
          <a:xfrm>
            <a:off x="1524000" y="1371600"/>
            <a:ext cx="5257800" cy="1588"/>
          </a:xfrm>
          <a:prstGeom prst="line">
            <a:avLst/>
          </a:prstGeom>
          <a:ln w="25400" cmpd="sng">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6781800" y="1066800"/>
            <a:ext cx="184731" cy="615553"/>
          </a:xfrm>
          <a:prstGeom prst="rect">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24" name="TextBox 23"/>
          <p:cNvSpPr txBox="1"/>
          <p:nvPr/>
        </p:nvSpPr>
        <p:spPr>
          <a:xfrm>
            <a:off x="6019800" y="914400"/>
            <a:ext cx="825867" cy="400110"/>
          </a:xfrm>
          <a:prstGeom prst="rect">
            <a:avLst/>
          </a:prstGeom>
          <a:noFill/>
        </p:spPr>
        <p:txBody>
          <a:bodyPr wrap="non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NIC</a:t>
            </a:r>
          </a:p>
          <a:p>
            <a:pPr algn="ctr"/>
            <a:r>
              <a:rPr lang="en-US" sz="1000" b="1" dirty="0" smtClean="0">
                <a:effectLst>
                  <a:outerShdw blurRad="38100" dist="38100" dir="2700000" algn="tl">
                    <a:srgbClr val="000000">
                      <a:alpha val="43137"/>
                    </a:srgbClr>
                  </a:outerShdw>
                </a:effectLst>
                <a:latin typeface="Trebuchet MS" pitchFamily="34" charset="0"/>
              </a:rPr>
              <a:t>Offloading</a:t>
            </a:r>
            <a:endParaRPr lang="en-US" sz="1000" b="1" dirty="0">
              <a:effectLst>
                <a:outerShdw blurRad="38100" dist="38100" dir="2700000" algn="tl">
                  <a:srgbClr val="000000">
                    <a:alpha val="43137"/>
                  </a:srgbClr>
                </a:outerShdw>
              </a:effectLst>
              <a:latin typeface="Trebuchet MS" pitchFamily="34" charset="0"/>
            </a:endParaRPr>
          </a:p>
        </p:txBody>
      </p:sp>
      <p:sp>
        <p:nvSpPr>
          <p:cNvPr id="25" name="TextBox 24"/>
          <p:cNvSpPr txBox="1"/>
          <p:nvPr/>
        </p:nvSpPr>
        <p:spPr>
          <a:xfrm>
            <a:off x="3048000" y="990600"/>
            <a:ext cx="1478290" cy="276999"/>
          </a:xfrm>
          <a:prstGeom prst="rect">
            <a:avLst/>
          </a:prstGeom>
          <a:noFill/>
        </p:spPr>
        <p:txBody>
          <a:bodyPr wrap="none" rtlCol="0">
            <a:spAutoFit/>
          </a:bodyPr>
          <a:lstStyle/>
          <a:p>
            <a:r>
              <a:rPr lang="en-US" sz="1200" b="1" dirty="0" smtClean="0">
                <a:solidFill>
                  <a:schemeClr val="tx2"/>
                </a:solidFill>
                <a:effectLst>
                  <a:outerShdw blurRad="38100" dist="38100" dir="2700000" algn="tl">
                    <a:srgbClr val="000000">
                      <a:alpha val="43137"/>
                    </a:srgbClr>
                  </a:outerShdw>
                </a:effectLst>
                <a:latin typeface="Trebuchet MS" pitchFamily="34" charset="0"/>
              </a:rPr>
              <a:t>SDI NIC Offloading</a:t>
            </a:r>
            <a:endParaRPr lang="en-US" sz="1200" b="1" dirty="0">
              <a:solidFill>
                <a:schemeClr val="tx2"/>
              </a:solidFill>
              <a:effectLst>
                <a:outerShdw blurRad="38100" dist="38100" dir="2700000" algn="tl">
                  <a:srgbClr val="000000">
                    <a:alpha val="43137"/>
                  </a:srgbClr>
                </a:outerShdw>
              </a:effectLst>
              <a:latin typeface="Trebuchet MS" pitchFamily="34" charset="0"/>
            </a:endParaRPr>
          </a:p>
        </p:txBody>
      </p:sp>
      <p:pic>
        <p:nvPicPr>
          <p:cNvPr id="32"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934200" y="1828800"/>
            <a:ext cx="762000" cy="1125325"/>
          </a:xfrm>
          <a:prstGeom prst="rect">
            <a:avLst/>
          </a:prstGeom>
          <a:noFill/>
          <a:ln w="9525">
            <a:noFill/>
            <a:miter lim="800000"/>
            <a:headEnd/>
            <a:tailEnd/>
          </a:ln>
        </p:spPr>
      </p:pic>
      <p:pic>
        <p:nvPicPr>
          <p:cNvPr id="33" name="Picture 10" descr="laptop"/>
          <p:cNvPicPr>
            <a:picLocks noChangeAspect="1" noChangeArrowheads="1"/>
          </p:cNvPicPr>
          <p:nvPr/>
        </p:nvPicPr>
        <p:blipFill>
          <a:blip r:embed="rId4"/>
          <a:srcRect/>
          <a:stretch>
            <a:fillRect/>
          </a:stretch>
        </p:blipFill>
        <p:spPr bwMode="auto">
          <a:xfrm>
            <a:off x="381000" y="2209800"/>
            <a:ext cx="1066800" cy="609600"/>
          </a:xfrm>
          <a:prstGeom prst="rect">
            <a:avLst/>
          </a:prstGeom>
          <a:noFill/>
          <a:ln w="9525">
            <a:noFill/>
            <a:miter lim="800000"/>
            <a:headEnd/>
            <a:tailEnd/>
          </a:ln>
        </p:spPr>
      </p:pic>
      <p:cxnSp>
        <p:nvCxnSpPr>
          <p:cNvPr id="34" name="Straight Connector 33"/>
          <p:cNvCxnSpPr/>
          <p:nvPr/>
        </p:nvCxnSpPr>
        <p:spPr>
          <a:xfrm>
            <a:off x="1447800" y="2514600"/>
            <a:ext cx="3962400" cy="1588"/>
          </a:xfrm>
          <a:prstGeom prst="line">
            <a:avLst/>
          </a:prstGeom>
          <a:ln w="25400" cmpd="sng">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10200" y="2743200"/>
            <a:ext cx="917239" cy="400110"/>
          </a:xfrm>
          <a:prstGeom prst="rect">
            <a:avLst/>
          </a:prstGeom>
          <a:noFill/>
        </p:spPr>
        <p:txBody>
          <a:bodyPr wrap="non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SDI</a:t>
            </a:r>
          </a:p>
          <a:p>
            <a:pPr algn="ctr"/>
            <a:r>
              <a:rPr lang="en-US" sz="1000" b="1" dirty="0" smtClean="0">
                <a:effectLst>
                  <a:outerShdw blurRad="38100" dist="38100" dir="2700000" algn="tl">
                    <a:srgbClr val="000000">
                      <a:alpha val="43137"/>
                    </a:srgbClr>
                  </a:outerShdw>
                </a:effectLst>
                <a:latin typeface="Trebuchet MS" pitchFamily="34" charset="0"/>
              </a:rPr>
              <a:t>Terminating</a:t>
            </a:r>
            <a:endParaRPr lang="en-US" sz="1000" b="1" dirty="0">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3657600" y="2209800"/>
            <a:ext cx="1082348" cy="276999"/>
          </a:xfrm>
          <a:prstGeom prst="rect">
            <a:avLst/>
          </a:prstGeom>
          <a:noFill/>
        </p:spPr>
        <p:txBody>
          <a:bodyPr wrap="none" rtlCol="0">
            <a:spAutoFit/>
          </a:bodyPr>
          <a:lstStyle/>
          <a:p>
            <a:r>
              <a:rPr lang="en-US" sz="1200" b="1" dirty="0" smtClean="0">
                <a:solidFill>
                  <a:schemeClr val="tx2"/>
                </a:solidFill>
                <a:effectLst>
                  <a:outerShdw blurRad="38100" dist="38100" dir="2700000" algn="tl">
                    <a:srgbClr val="000000">
                      <a:alpha val="43137"/>
                    </a:srgbClr>
                  </a:outerShdw>
                </a:effectLst>
                <a:latin typeface="Trebuchet MS" pitchFamily="34" charset="0"/>
              </a:rPr>
              <a:t>SDI Switches</a:t>
            </a:r>
            <a:endParaRPr lang="en-US" sz="1200" b="1" dirty="0">
              <a:solidFill>
                <a:schemeClr val="tx2"/>
              </a:solidFill>
              <a:effectLst>
                <a:outerShdw blurRad="38100" dist="38100" dir="2700000" algn="tl">
                  <a:srgbClr val="000000">
                    <a:alpha val="43137"/>
                  </a:srgbClr>
                </a:outerShdw>
              </a:effectLst>
              <a:latin typeface="Trebuchet MS" pitchFamily="34" charset="0"/>
            </a:endParaRPr>
          </a:p>
        </p:txBody>
      </p:sp>
      <p:sp>
        <p:nvSpPr>
          <p:cNvPr id="40" name="Cube 39"/>
          <p:cNvSpPr/>
          <p:nvPr/>
        </p:nvSpPr>
        <p:spPr bwMode="auto">
          <a:xfrm>
            <a:off x="5257800" y="2057400"/>
            <a:ext cx="1373850" cy="695265"/>
          </a:xfrm>
          <a:prstGeom prst="cube">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1306513"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Trebuchet MS" pitchFamily="34" charset="0"/>
                <a:ea typeface="ＭＳ Ｐゴシック" pitchFamily="34" charset="-128"/>
              </a:rPr>
              <a:t>Data Center</a:t>
            </a:r>
          </a:p>
          <a:p>
            <a:pPr marL="0" marR="0" indent="0" algn="ctr" defTabSz="1306513"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Trebuchet MS" pitchFamily="34" charset="0"/>
                <a:ea typeface="ＭＳ Ｐゴシック" pitchFamily="34" charset="-128"/>
              </a:rPr>
              <a:t>Switch</a:t>
            </a:r>
          </a:p>
        </p:txBody>
      </p:sp>
      <p:cxnSp>
        <p:nvCxnSpPr>
          <p:cNvPr id="16" name="Straight Connector 15"/>
          <p:cNvCxnSpPr/>
          <p:nvPr/>
        </p:nvCxnSpPr>
        <p:spPr bwMode="auto">
          <a:xfrm flipV="1">
            <a:off x="6248400" y="2514600"/>
            <a:ext cx="685800" cy="1"/>
          </a:xfrm>
          <a:prstGeom prst="line">
            <a:avLst/>
          </a:prstGeom>
          <a:noFill/>
          <a:ln w="9525" cap="flat" cmpd="sng" algn="ctr">
            <a:solidFill>
              <a:schemeClr val="tx2"/>
            </a:solidFill>
            <a:prstDash val="solid"/>
            <a:round/>
            <a:headEnd type="none" w="med" len="med"/>
            <a:tailEnd type="none" w="med" len="med"/>
          </a:ln>
          <a:effectLst/>
        </p:spPr>
      </p:cxnSp>
      <p:pic>
        <p:nvPicPr>
          <p:cNvPr id="21"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7010400" y="3657600"/>
            <a:ext cx="762000" cy="1125325"/>
          </a:xfrm>
          <a:prstGeom prst="rect">
            <a:avLst/>
          </a:prstGeom>
          <a:noFill/>
          <a:ln w="9525">
            <a:noFill/>
            <a:miter lim="800000"/>
            <a:headEnd/>
            <a:tailEnd/>
          </a:ln>
        </p:spPr>
      </p:pic>
      <p:pic>
        <p:nvPicPr>
          <p:cNvPr id="22" name="Picture 10" descr="laptop"/>
          <p:cNvPicPr>
            <a:picLocks noChangeAspect="1" noChangeArrowheads="1"/>
          </p:cNvPicPr>
          <p:nvPr/>
        </p:nvPicPr>
        <p:blipFill>
          <a:blip r:embed="rId4"/>
          <a:srcRect/>
          <a:stretch>
            <a:fillRect/>
          </a:stretch>
        </p:blipFill>
        <p:spPr bwMode="auto">
          <a:xfrm>
            <a:off x="457200" y="4038600"/>
            <a:ext cx="1066800" cy="609600"/>
          </a:xfrm>
          <a:prstGeom prst="rect">
            <a:avLst/>
          </a:prstGeom>
          <a:noFill/>
          <a:ln w="9525">
            <a:noFill/>
            <a:miter lim="800000"/>
            <a:headEnd/>
            <a:tailEnd/>
          </a:ln>
        </p:spPr>
      </p:pic>
      <p:cxnSp>
        <p:nvCxnSpPr>
          <p:cNvPr id="26" name="Straight Connector 25"/>
          <p:cNvCxnSpPr/>
          <p:nvPr/>
        </p:nvCxnSpPr>
        <p:spPr>
          <a:xfrm>
            <a:off x="1524000" y="4343400"/>
            <a:ext cx="3962400" cy="1588"/>
          </a:xfrm>
          <a:prstGeom prst="line">
            <a:avLst/>
          </a:prstGeom>
          <a:ln w="25400" cmpd="sng">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2600" y="4800600"/>
            <a:ext cx="954108" cy="553998"/>
          </a:xfrm>
          <a:prstGeom prst="rect">
            <a:avLst/>
          </a:prstGeom>
          <a:noFill/>
        </p:spPr>
        <p:txBody>
          <a:bodyPr wrap="non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SDI</a:t>
            </a:r>
          </a:p>
          <a:p>
            <a:pPr algn="ctr"/>
            <a:r>
              <a:rPr lang="en-US" sz="1000" b="1" dirty="0" smtClean="0">
                <a:effectLst>
                  <a:outerShdw blurRad="38100" dist="38100" dir="2700000" algn="tl">
                    <a:srgbClr val="000000">
                      <a:alpha val="43137"/>
                    </a:srgbClr>
                  </a:outerShdw>
                </a:effectLst>
                <a:latin typeface="Trebuchet MS" pitchFamily="34" charset="0"/>
              </a:rPr>
              <a:t>Modifying or</a:t>
            </a:r>
          </a:p>
          <a:p>
            <a:pPr algn="ctr"/>
            <a:r>
              <a:rPr lang="en-US" sz="1000" b="1" dirty="0" smtClean="0">
                <a:effectLst>
                  <a:outerShdw blurRad="38100" dist="38100" dir="2700000" algn="tl">
                    <a:srgbClr val="000000">
                      <a:alpha val="43137"/>
                    </a:srgbClr>
                  </a:outerShdw>
                </a:effectLst>
                <a:latin typeface="Trebuchet MS" pitchFamily="34" charset="0"/>
              </a:rPr>
              <a:t>Terminating</a:t>
            </a:r>
            <a:endParaRPr lang="en-US" sz="1000" b="1" dirty="0">
              <a:effectLst>
                <a:outerShdw blurRad="38100" dist="38100" dir="2700000" algn="tl">
                  <a:srgbClr val="000000">
                    <a:alpha val="43137"/>
                  </a:srgbClr>
                </a:outerShdw>
              </a:effectLst>
              <a:latin typeface="Trebuchet MS" pitchFamily="34" charset="0"/>
            </a:endParaRPr>
          </a:p>
        </p:txBody>
      </p:sp>
      <p:sp>
        <p:nvSpPr>
          <p:cNvPr id="28" name="TextBox 27"/>
          <p:cNvSpPr txBox="1"/>
          <p:nvPr/>
        </p:nvSpPr>
        <p:spPr>
          <a:xfrm>
            <a:off x="2667000" y="4038600"/>
            <a:ext cx="1531188" cy="276999"/>
          </a:xfrm>
          <a:prstGeom prst="rect">
            <a:avLst/>
          </a:prstGeom>
          <a:noFill/>
        </p:spPr>
        <p:txBody>
          <a:bodyPr wrap="none" rtlCol="0">
            <a:spAutoFit/>
          </a:bodyPr>
          <a:lstStyle/>
          <a:p>
            <a:r>
              <a:rPr lang="en-US" sz="1200" b="1" dirty="0" smtClean="0">
                <a:solidFill>
                  <a:schemeClr val="tx2"/>
                </a:solidFill>
                <a:effectLst>
                  <a:outerShdw blurRad="38100" dist="38100" dir="2700000" algn="tl">
                    <a:srgbClr val="000000">
                      <a:alpha val="43137"/>
                    </a:srgbClr>
                  </a:outerShdw>
                </a:effectLst>
                <a:latin typeface="Trebuchet MS" pitchFamily="34" charset="0"/>
              </a:rPr>
              <a:t>SDI Load Balancers</a:t>
            </a:r>
            <a:endParaRPr lang="en-US" sz="1200" b="1" dirty="0">
              <a:solidFill>
                <a:schemeClr val="tx2"/>
              </a:solidFill>
              <a:effectLst>
                <a:outerShdw blurRad="38100" dist="38100" dir="2700000" algn="tl">
                  <a:srgbClr val="000000">
                    <a:alpha val="43137"/>
                  </a:srgbClr>
                </a:outerShdw>
              </a:effectLst>
              <a:latin typeface="Trebuchet MS" pitchFamily="34" charset="0"/>
            </a:endParaRPr>
          </a:p>
        </p:txBody>
      </p:sp>
      <p:sp>
        <p:nvSpPr>
          <p:cNvPr id="29" name="Cube 28"/>
          <p:cNvSpPr/>
          <p:nvPr/>
        </p:nvSpPr>
        <p:spPr bwMode="auto">
          <a:xfrm>
            <a:off x="5562600" y="4114800"/>
            <a:ext cx="1114246" cy="695265"/>
          </a:xfrm>
          <a:prstGeom prst="cube">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1306513"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Trebuchet MS" pitchFamily="34" charset="0"/>
                <a:ea typeface="ＭＳ Ｐゴシック" pitchFamily="34" charset="-128"/>
              </a:rPr>
              <a:t>Load</a:t>
            </a:r>
          </a:p>
          <a:p>
            <a:pPr marL="0" marR="0" indent="0" algn="ctr" defTabSz="1306513" rtl="0" eaLnBrk="0" fontAlgn="base" latinLnBrk="0" hangingPunct="0">
              <a:lnSpc>
                <a:spcPct val="100000"/>
              </a:lnSpc>
              <a:spcBef>
                <a:spcPct val="0"/>
              </a:spcBef>
              <a:spcAft>
                <a:spcPct val="0"/>
              </a:spcAft>
              <a:buClrTx/>
              <a:buSzTx/>
              <a:buFontTx/>
              <a:buNone/>
              <a:tabLst/>
            </a:pPr>
            <a:r>
              <a:rPr lang="en-US" sz="1400" b="1" dirty="0" smtClean="0">
                <a:solidFill>
                  <a:schemeClr val="bg2"/>
                </a:solidFill>
                <a:latin typeface="Trebuchet MS" pitchFamily="34" charset="0"/>
                <a:ea typeface="ＭＳ Ｐゴシック" pitchFamily="34" charset="-128"/>
              </a:rPr>
              <a:t>Balancer</a:t>
            </a:r>
            <a:endParaRPr kumimoji="0" lang="en-US" sz="1400" b="1" i="0" u="none" strike="noStrike" cap="none" normalizeH="0" baseline="0" dirty="0" smtClean="0">
              <a:ln>
                <a:noFill/>
              </a:ln>
              <a:solidFill>
                <a:schemeClr val="bg2"/>
              </a:solidFill>
              <a:effectLst/>
              <a:latin typeface="Trebuchet MS" pitchFamily="34" charset="0"/>
              <a:ea typeface="ＭＳ Ｐゴシック" pitchFamily="34" charset="-128"/>
            </a:endParaRPr>
          </a:p>
        </p:txBody>
      </p:sp>
      <p:cxnSp>
        <p:nvCxnSpPr>
          <p:cNvPr id="30" name="Straight Connector 29"/>
          <p:cNvCxnSpPr/>
          <p:nvPr/>
        </p:nvCxnSpPr>
        <p:spPr bwMode="auto">
          <a:xfrm flipV="1">
            <a:off x="6324600" y="4343400"/>
            <a:ext cx="685800" cy="1"/>
          </a:xfrm>
          <a:prstGeom prst="line">
            <a:avLst/>
          </a:prstGeom>
          <a:noFill/>
          <a:ln w="9525" cap="flat" cmpd="sng" algn="ctr">
            <a:solidFill>
              <a:schemeClr val="tx2"/>
            </a:solidFill>
            <a:prstDash val="solid"/>
            <a:round/>
            <a:headEnd type="none" w="med" len="med"/>
            <a:tailEnd type="none" w="med" len="med"/>
          </a:ln>
          <a:effectLst/>
        </p:spPr>
      </p:cxnSp>
      <p:pic>
        <p:nvPicPr>
          <p:cNvPr id="35" name="Picture 10" descr="laptop"/>
          <p:cNvPicPr>
            <a:picLocks noChangeAspect="1" noChangeArrowheads="1"/>
          </p:cNvPicPr>
          <p:nvPr/>
        </p:nvPicPr>
        <p:blipFill>
          <a:blip r:embed="rId4"/>
          <a:srcRect/>
          <a:stretch>
            <a:fillRect/>
          </a:stretch>
        </p:blipFill>
        <p:spPr bwMode="auto">
          <a:xfrm>
            <a:off x="769495" y="5405203"/>
            <a:ext cx="1066800" cy="609600"/>
          </a:xfrm>
          <a:prstGeom prst="rect">
            <a:avLst/>
          </a:prstGeom>
          <a:noFill/>
          <a:ln w="9525">
            <a:noFill/>
            <a:miter lim="800000"/>
            <a:headEnd/>
            <a:tailEnd/>
          </a:ln>
        </p:spPr>
      </p:pic>
      <p:cxnSp>
        <p:nvCxnSpPr>
          <p:cNvPr id="38" name="Straight Connector 37"/>
          <p:cNvCxnSpPr/>
          <p:nvPr/>
        </p:nvCxnSpPr>
        <p:spPr>
          <a:xfrm>
            <a:off x="1836295" y="5710003"/>
            <a:ext cx="685800" cy="1588"/>
          </a:xfrm>
          <a:prstGeom prst="line">
            <a:avLst/>
          </a:prstGeom>
          <a:ln w="25400" cmpd="sng">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731895" y="6091003"/>
            <a:ext cx="760143" cy="400110"/>
          </a:xfrm>
          <a:prstGeom prst="rect">
            <a:avLst/>
          </a:prstGeom>
          <a:noFill/>
        </p:spPr>
        <p:txBody>
          <a:bodyPr wrap="non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SDI</a:t>
            </a:r>
          </a:p>
          <a:p>
            <a:pPr algn="ctr"/>
            <a:r>
              <a:rPr lang="en-US" sz="1000" b="1" dirty="0" smtClean="0">
                <a:effectLst>
                  <a:outerShdw blurRad="38100" dist="38100" dir="2700000" algn="tl">
                    <a:srgbClr val="000000">
                      <a:alpha val="43137"/>
                    </a:srgbClr>
                  </a:outerShdw>
                </a:effectLst>
                <a:latin typeface="Trebuchet MS" pitchFamily="34" charset="0"/>
              </a:rPr>
              <a:t>Modifying</a:t>
            </a:r>
            <a:endParaRPr lang="en-US" sz="1000" b="1" dirty="0">
              <a:effectLst>
                <a:outerShdw blurRad="38100" dist="38100" dir="2700000" algn="tl">
                  <a:srgbClr val="000000">
                    <a:alpha val="43137"/>
                  </a:srgbClr>
                </a:outerShdw>
              </a:effectLst>
              <a:latin typeface="Trebuchet MS" pitchFamily="34" charset="0"/>
            </a:endParaRPr>
          </a:p>
        </p:txBody>
      </p:sp>
      <p:sp>
        <p:nvSpPr>
          <p:cNvPr id="41" name="TextBox 40"/>
          <p:cNvSpPr txBox="1"/>
          <p:nvPr/>
        </p:nvSpPr>
        <p:spPr>
          <a:xfrm>
            <a:off x="3588895" y="5405203"/>
            <a:ext cx="792205" cy="276999"/>
          </a:xfrm>
          <a:prstGeom prst="rect">
            <a:avLst/>
          </a:prstGeom>
          <a:noFill/>
        </p:spPr>
        <p:txBody>
          <a:bodyPr wrap="none" rtlCol="0">
            <a:spAutoFit/>
          </a:bodyPr>
          <a:lstStyle/>
          <a:p>
            <a:r>
              <a:rPr lang="en-US" sz="1200" b="1" dirty="0" smtClean="0">
                <a:solidFill>
                  <a:schemeClr val="tx2"/>
                </a:solidFill>
                <a:effectLst>
                  <a:outerShdw blurRad="38100" dist="38100" dir="2700000" algn="tl">
                    <a:srgbClr val="000000">
                      <a:alpha val="43137"/>
                    </a:srgbClr>
                  </a:outerShdw>
                </a:effectLst>
                <a:latin typeface="Trebuchet MS" pitchFamily="34" charset="0"/>
              </a:rPr>
              <a:t>SDI WOC</a:t>
            </a:r>
            <a:endParaRPr lang="en-US" sz="1200" b="1" dirty="0">
              <a:solidFill>
                <a:schemeClr val="tx2"/>
              </a:solidFill>
              <a:effectLst>
                <a:outerShdw blurRad="38100" dist="38100" dir="2700000" algn="tl">
                  <a:srgbClr val="000000">
                    <a:alpha val="43137"/>
                  </a:srgbClr>
                </a:outerShdw>
              </a:effectLst>
              <a:latin typeface="Trebuchet MS" pitchFamily="34" charset="0"/>
            </a:endParaRPr>
          </a:p>
        </p:txBody>
      </p:sp>
      <p:sp>
        <p:nvSpPr>
          <p:cNvPr id="44" name="Cube 43"/>
          <p:cNvSpPr/>
          <p:nvPr/>
        </p:nvSpPr>
        <p:spPr bwMode="auto">
          <a:xfrm>
            <a:off x="2598295" y="5481403"/>
            <a:ext cx="913118" cy="531674"/>
          </a:xfrm>
          <a:prstGeom prst="cube">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1306513"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Trebuchet MS" pitchFamily="34" charset="0"/>
                <a:ea typeface="ＭＳ Ｐゴシック" pitchFamily="34" charset="-128"/>
              </a:rPr>
              <a:t>WAN</a:t>
            </a:r>
          </a:p>
          <a:p>
            <a:pPr marL="0" marR="0" indent="0" algn="ctr" defTabSz="1306513" rtl="0" eaLnBrk="0" fontAlgn="base" latinLnBrk="0" hangingPunct="0">
              <a:lnSpc>
                <a:spcPct val="100000"/>
              </a:lnSpc>
              <a:spcBef>
                <a:spcPct val="0"/>
              </a:spcBef>
              <a:spcAft>
                <a:spcPct val="0"/>
              </a:spcAft>
              <a:buClrTx/>
              <a:buSzTx/>
              <a:buFontTx/>
              <a:buNone/>
              <a:tabLst/>
            </a:pPr>
            <a:r>
              <a:rPr lang="en-US" sz="1000" b="1" dirty="0" smtClean="0">
                <a:solidFill>
                  <a:schemeClr val="bg2"/>
                </a:solidFill>
                <a:latin typeface="Trebuchet MS" pitchFamily="34" charset="0"/>
                <a:ea typeface="ＭＳ Ｐゴシック" pitchFamily="34" charset="-128"/>
              </a:rPr>
              <a:t>Optimizer</a:t>
            </a:r>
            <a:endParaRPr kumimoji="0" lang="en-US" sz="1000" b="1" i="0" u="none" strike="noStrike" cap="none" normalizeH="0" baseline="0" dirty="0" smtClean="0">
              <a:ln>
                <a:noFill/>
              </a:ln>
              <a:solidFill>
                <a:schemeClr val="bg2"/>
              </a:solidFill>
              <a:effectLst/>
              <a:latin typeface="Trebuchet MS" pitchFamily="34" charset="0"/>
              <a:ea typeface="ＭＳ Ｐゴシック" pitchFamily="34" charset="-128"/>
            </a:endParaRPr>
          </a:p>
        </p:txBody>
      </p:sp>
      <p:sp>
        <p:nvSpPr>
          <p:cNvPr id="45" name="Cube 44"/>
          <p:cNvSpPr/>
          <p:nvPr/>
        </p:nvSpPr>
        <p:spPr bwMode="auto">
          <a:xfrm>
            <a:off x="4731895" y="5481403"/>
            <a:ext cx="913118" cy="531674"/>
          </a:xfrm>
          <a:prstGeom prst="cube">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1306513"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Trebuchet MS" pitchFamily="34" charset="0"/>
                <a:ea typeface="ＭＳ Ｐゴシック" pitchFamily="34" charset="-128"/>
              </a:rPr>
              <a:t>WAN</a:t>
            </a:r>
          </a:p>
          <a:p>
            <a:pPr marL="0" marR="0" indent="0" algn="ctr" defTabSz="1306513" rtl="0" eaLnBrk="0" fontAlgn="base" latinLnBrk="0" hangingPunct="0">
              <a:lnSpc>
                <a:spcPct val="100000"/>
              </a:lnSpc>
              <a:spcBef>
                <a:spcPct val="0"/>
              </a:spcBef>
              <a:spcAft>
                <a:spcPct val="0"/>
              </a:spcAft>
              <a:buClrTx/>
              <a:buSzTx/>
              <a:buFontTx/>
              <a:buNone/>
              <a:tabLst/>
            </a:pPr>
            <a:r>
              <a:rPr lang="en-US" sz="1000" b="1" dirty="0" smtClean="0">
                <a:solidFill>
                  <a:schemeClr val="bg2"/>
                </a:solidFill>
                <a:latin typeface="Trebuchet MS" pitchFamily="34" charset="0"/>
                <a:ea typeface="ＭＳ Ｐゴシック" pitchFamily="34" charset="-128"/>
              </a:rPr>
              <a:t>Optimizer</a:t>
            </a:r>
            <a:endParaRPr kumimoji="0" lang="en-US" sz="1000" b="1" i="0" u="none" strike="noStrike" cap="none" normalizeH="0" baseline="0" dirty="0" smtClean="0">
              <a:ln>
                <a:noFill/>
              </a:ln>
              <a:solidFill>
                <a:schemeClr val="bg2"/>
              </a:solidFill>
              <a:effectLst/>
              <a:latin typeface="Trebuchet MS" pitchFamily="34" charset="0"/>
              <a:ea typeface="ＭＳ Ｐゴシック" pitchFamily="34" charset="-128"/>
            </a:endParaRPr>
          </a:p>
        </p:txBody>
      </p:sp>
      <p:sp>
        <p:nvSpPr>
          <p:cNvPr id="48" name="TextBox 47"/>
          <p:cNvSpPr txBox="1"/>
          <p:nvPr/>
        </p:nvSpPr>
        <p:spPr>
          <a:xfrm>
            <a:off x="2598295" y="6091003"/>
            <a:ext cx="760143" cy="400110"/>
          </a:xfrm>
          <a:prstGeom prst="rect">
            <a:avLst/>
          </a:prstGeom>
          <a:noFill/>
        </p:spPr>
        <p:txBody>
          <a:bodyPr wrap="non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SDI</a:t>
            </a:r>
          </a:p>
          <a:p>
            <a:pPr algn="ctr"/>
            <a:r>
              <a:rPr lang="en-US" sz="1000" b="1" dirty="0" smtClean="0">
                <a:effectLst>
                  <a:outerShdw blurRad="38100" dist="38100" dir="2700000" algn="tl">
                    <a:srgbClr val="000000">
                      <a:alpha val="43137"/>
                    </a:srgbClr>
                  </a:outerShdw>
                </a:effectLst>
                <a:latin typeface="Trebuchet MS" pitchFamily="34" charset="0"/>
              </a:rPr>
              <a:t>Modifying</a:t>
            </a:r>
            <a:endParaRPr lang="en-US" sz="1000" b="1" dirty="0">
              <a:effectLst>
                <a:outerShdw blurRad="38100" dist="38100" dir="2700000" algn="tl">
                  <a:srgbClr val="000000">
                    <a:alpha val="43137"/>
                  </a:srgbClr>
                </a:outerShdw>
              </a:effectLst>
              <a:latin typeface="Trebuchet MS" pitchFamily="34" charset="0"/>
            </a:endParaRPr>
          </a:p>
        </p:txBody>
      </p:sp>
      <p:sp>
        <p:nvSpPr>
          <p:cNvPr id="49" name="Cube 48"/>
          <p:cNvSpPr/>
          <p:nvPr/>
        </p:nvSpPr>
        <p:spPr bwMode="auto">
          <a:xfrm>
            <a:off x="2057400" y="2057400"/>
            <a:ext cx="1329128" cy="695265"/>
          </a:xfrm>
          <a:prstGeom prst="cube">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1306513"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Trebuchet MS" pitchFamily="34" charset="0"/>
                <a:ea typeface="ＭＳ Ｐゴシック" pitchFamily="34" charset="-128"/>
              </a:rPr>
              <a:t>L3 Switch,</a:t>
            </a:r>
            <a:r>
              <a:rPr kumimoji="0" lang="en-US" sz="1400" b="1" i="0" u="none" strike="noStrike" cap="none" normalizeH="0" dirty="0" smtClean="0">
                <a:ln>
                  <a:noFill/>
                </a:ln>
                <a:solidFill>
                  <a:schemeClr val="bg2"/>
                </a:solidFill>
                <a:effectLst/>
                <a:latin typeface="Trebuchet MS" pitchFamily="34" charset="0"/>
                <a:ea typeface="ＭＳ Ｐゴシック" pitchFamily="34" charset="-128"/>
              </a:rPr>
              <a:t> </a:t>
            </a:r>
            <a:endParaRPr kumimoji="0" lang="en-US" sz="1400" b="1" i="0" u="none" strike="noStrike" cap="none" normalizeH="0" baseline="0" dirty="0" smtClean="0">
              <a:ln>
                <a:noFill/>
              </a:ln>
              <a:solidFill>
                <a:schemeClr val="bg2"/>
              </a:solidFill>
              <a:effectLst/>
              <a:latin typeface="Trebuchet MS" pitchFamily="34" charset="0"/>
              <a:ea typeface="ＭＳ Ｐゴシック" pitchFamily="34" charset="-128"/>
            </a:endParaRPr>
          </a:p>
          <a:p>
            <a:pPr marL="0" marR="0" indent="0" algn="ctr" defTabSz="1306513" rtl="0" eaLnBrk="0" fontAlgn="base" latinLnBrk="0" hangingPunct="0">
              <a:lnSpc>
                <a:spcPct val="100000"/>
              </a:lnSpc>
              <a:spcBef>
                <a:spcPct val="0"/>
              </a:spcBef>
              <a:spcAft>
                <a:spcPct val="0"/>
              </a:spcAft>
              <a:buClrTx/>
              <a:buSzTx/>
              <a:buFontTx/>
              <a:buNone/>
              <a:tabLst/>
            </a:pPr>
            <a:r>
              <a:rPr lang="en-US" sz="1400" b="1" dirty="0" smtClean="0">
                <a:solidFill>
                  <a:schemeClr val="bg2"/>
                </a:solidFill>
                <a:latin typeface="Trebuchet MS" pitchFamily="34" charset="0"/>
                <a:ea typeface="ＭＳ Ｐゴシック" pitchFamily="34" charset="-128"/>
              </a:rPr>
              <a:t>Router, IDS</a:t>
            </a:r>
            <a:endParaRPr kumimoji="0" lang="en-US" sz="1400" b="1" i="0" u="none" strike="noStrike" cap="none" normalizeH="0" baseline="0" dirty="0" smtClean="0">
              <a:ln>
                <a:noFill/>
              </a:ln>
              <a:solidFill>
                <a:schemeClr val="bg2"/>
              </a:solidFill>
              <a:effectLst/>
              <a:latin typeface="Trebuchet MS" pitchFamily="34" charset="0"/>
              <a:ea typeface="ＭＳ Ｐゴシック" pitchFamily="34" charset="-128"/>
            </a:endParaRPr>
          </a:p>
        </p:txBody>
      </p:sp>
      <p:sp>
        <p:nvSpPr>
          <p:cNvPr id="50" name="TextBox 49"/>
          <p:cNvSpPr txBox="1"/>
          <p:nvPr/>
        </p:nvSpPr>
        <p:spPr>
          <a:xfrm>
            <a:off x="2287249" y="2781925"/>
            <a:ext cx="824265" cy="400110"/>
          </a:xfrm>
          <a:prstGeom prst="rect">
            <a:avLst/>
          </a:prstGeom>
          <a:noFill/>
        </p:spPr>
        <p:txBody>
          <a:bodyPr wrap="non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SDI</a:t>
            </a:r>
          </a:p>
          <a:p>
            <a:pPr algn="ctr"/>
            <a:r>
              <a:rPr lang="en-US" sz="1000" b="1" dirty="0" smtClean="0">
                <a:effectLst>
                  <a:outerShdw blurRad="38100" dist="38100" dir="2700000" algn="tl">
                    <a:srgbClr val="000000">
                      <a:alpha val="43137"/>
                    </a:srgbClr>
                  </a:outerShdw>
                </a:effectLst>
                <a:latin typeface="Trebuchet MS" pitchFamily="34" charset="0"/>
              </a:rPr>
              <a:t>Inspecting</a:t>
            </a:r>
            <a:endParaRPr lang="en-US" sz="1000" b="1" dirty="0">
              <a:effectLst>
                <a:outerShdw blurRad="38100" dist="38100" dir="2700000" algn="tl">
                  <a:srgbClr val="000000">
                    <a:alpha val="43137"/>
                  </a:srgbClr>
                </a:outerShdw>
              </a:effectLst>
              <a:latin typeface="Trebuchet MS" pitchFamily="34" charset="0"/>
            </a:endParaRPr>
          </a:p>
        </p:txBody>
      </p:sp>
      <p:pic>
        <p:nvPicPr>
          <p:cNvPr id="42"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332095" y="5176603"/>
            <a:ext cx="762000" cy="1125325"/>
          </a:xfrm>
          <a:prstGeom prst="rect">
            <a:avLst/>
          </a:prstGeom>
          <a:noFill/>
          <a:ln w="9525">
            <a:noFill/>
            <a:miter lim="800000"/>
            <a:headEnd/>
            <a:tailEnd/>
          </a:ln>
        </p:spPr>
      </p:pic>
      <p:cxnSp>
        <p:nvCxnSpPr>
          <p:cNvPr id="46" name="Straight Connector 45"/>
          <p:cNvCxnSpPr/>
          <p:nvPr/>
        </p:nvCxnSpPr>
        <p:spPr>
          <a:xfrm>
            <a:off x="3512695" y="5710003"/>
            <a:ext cx="1143000" cy="1588"/>
          </a:xfrm>
          <a:prstGeom prst="line">
            <a:avLst/>
          </a:prstGeom>
          <a:ln w="25400" cmpd="sng">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70095" y="5710003"/>
            <a:ext cx="762000" cy="1588"/>
          </a:xfrm>
          <a:prstGeom prst="line">
            <a:avLst/>
          </a:prstGeom>
          <a:ln w="25400" cmpd="sng">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7848600" y="2590800"/>
            <a:ext cx="762000" cy="1125325"/>
          </a:xfrm>
          <a:prstGeom prst="rect">
            <a:avLst/>
          </a:prstGeom>
          <a:noFill/>
          <a:ln w="9525">
            <a:noFill/>
            <a:miter lim="800000"/>
            <a:headEnd/>
            <a:tailEnd/>
          </a:ln>
        </p:spPr>
      </p:pic>
      <p:pic>
        <p:nvPicPr>
          <p:cNvPr id="47"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8001000" y="2514600"/>
            <a:ext cx="762000" cy="1125325"/>
          </a:xfrm>
          <a:prstGeom prst="rect">
            <a:avLst/>
          </a:prstGeom>
          <a:noFill/>
          <a:ln w="9525">
            <a:noFill/>
            <a:miter lim="800000"/>
            <a:headEnd/>
            <a:tailEnd/>
          </a:ln>
        </p:spPr>
      </p:pic>
      <p:sp>
        <p:nvSpPr>
          <p:cNvPr id="52" name="Rectangle 51"/>
          <p:cNvSpPr/>
          <p:nvPr/>
        </p:nvSpPr>
        <p:spPr bwMode="auto">
          <a:xfrm>
            <a:off x="7848600" y="3200400"/>
            <a:ext cx="184731" cy="615553"/>
          </a:xfrm>
          <a:prstGeom prst="rect">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53" name="TextBox 52"/>
          <p:cNvSpPr txBox="1"/>
          <p:nvPr/>
        </p:nvSpPr>
        <p:spPr>
          <a:xfrm>
            <a:off x="7171545" y="3035509"/>
            <a:ext cx="596637" cy="400110"/>
          </a:xfrm>
          <a:prstGeom prst="rect">
            <a:avLst/>
          </a:prstGeom>
          <a:noFill/>
        </p:spPr>
        <p:txBody>
          <a:bodyPr wrap="non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Virtual</a:t>
            </a:r>
          </a:p>
          <a:p>
            <a:pPr algn="ctr"/>
            <a:r>
              <a:rPr lang="en-US" sz="1000" b="1" dirty="0" smtClean="0">
                <a:effectLst>
                  <a:outerShdw blurRad="38100" dist="38100" dir="2700000" algn="tl">
                    <a:srgbClr val="000000">
                      <a:alpha val="43137"/>
                    </a:srgbClr>
                  </a:outerShdw>
                </a:effectLst>
                <a:latin typeface="Trebuchet MS" pitchFamily="34" charset="0"/>
              </a:rPr>
              <a:t>Switch</a:t>
            </a:r>
            <a:endParaRPr lang="en-US" sz="1000" b="1" dirty="0">
              <a:effectLst>
                <a:outerShdw blurRad="38100" dist="38100" dir="2700000" algn="tl">
                  <a:srgbClr val="000000">
                    <a:alpha val="43137"/>
                  </a:srgbClr>
                </a:outerShdw>
              </a:effectLst>
              <a:latin typeface="Trebuchet MS" pitchFamily="34" charset="0"/>
            </a:endParaRPr>
          </a:p>
        </p:txBody>
      </p:sp>
      <p:cxnSp>
        <p:nvCxnSpPr>
          <p:cNvPr id="54" name="Straight Connector 53"/>
          <p:cNvCxnSpPr/>
          <p:nvPr/>
        </p:nvCxnSpPr>
        <p:spPr>
          <a:xfrm>
            <a:off x="5029200" y="3429000"/>
            <a:ext cx="2743200" cy="1588"/>
          </a:xfrm>
          <a:prstGeom prst="line">
            <a:avLst/>
          </a:prstGeom>
          <a:ln w="25400" cmpd="sng">
            <a:solidFill>
              <a:srgbClr val="FFC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572794" y="2971006"/>
            <a:ext cx="914400" cy="1588"/>
          </a:xfrm>
          <a:prstGeom prst="line">
            <a:avLst/>
          </a:prstGeom>
          <a:ln w="25400" cmpd="sng">
            <a:solidFill>
              <a:srgbClr val="FFC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848600" y="2362200"/>
            <a:ext cx="1143000" cy="246221"/>
          </a:xfrm>
          <a:prstGeom prst="rect">
            <a:avLst/>
          </a:prstGeom>
          <a:noFill/>
        </p:spPr>
        <p:txBody>
          <a:bodyPr wrap="square" rtlCol="0">
            <a:spAutoFit/>
          </a:bodyPr>
          <a:lstStyle/>
          <a:p>
            <a:pPr algn="ctr"/>
            <a:r>
              <a:rPr lang="en-US" sz="1000" b="1" dirty="0" smtClean="0">
                <a:effectLst>
                  <a:outerShdw blurRad="38100" dist="38100" dir="2700000" algn="tl">
                    <a:srgbClr val="000000">
                      <a:alpha val="43137"/>
                    </a:srgbClr>
                  </a:outerShdw>
                </a:effectLst>
                <a:latin typeface="Trebuchet MS" pitchFamily="34" charset="0"/>
              </a:rPr>
              <a:t>Server Blades</a:t>
            </a:r>
            <a:endParaRPr lang="en-US" sz="1000" b="1" dirty="0">
              <a:effectLst>
                <a:outerShdw blurRad="38100" dist="38100" dir="2700000" algn="tl">
                  <a:srgbClr val="000000">
                    <a:alpha val="43137"/>
                  </a:srgbClr>
                </a:outerShdw>
              </a:effectLst>
              <a:latin typeface="Trebuchet MS" pitchFamily="34" charset="0"/>
            </a:endParaRPr>
          </a:p>
        </p:txBody>
      </p:sp>
      <p:cxnSp>
        <p:nvCxnSpPr>
          <p:cNvPr id="55" name="Straight Connector 54"/>
          <p:cNvCxnSpPr/>
          <p:nvPr/>
        </p:nvCxnSpPr>
        <p:spPr>
          <a:xfrm>
            <a:off x="6553200" y="4419600"/>
            <a:ext cx="457200" cy="1588"/>
          </a:xfrm>
          <a:prstGeom prst="line">
            <a:avLst/>
          </a:prstGeom>
          <a:ln w="25400" cmpd="sng">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22" presetClass="entr" presetSubtype="4"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22" presetClass="entr" presetSubtype="4"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par>
                                <p:cTn id="43" presetID="2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par>
                                <p:cTn id="52" presetID="22" presetClass="entr" presetSubtype="4"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down)">
                                      <p:cBhvr>
                                        <p:cTn id="57" dur="500"/>
                                        <p:tgtEl>
                                          <p:spTgt spid="4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down)">
                                      <p:cBhvr>
                                        <p:cTn id="60" dur="500"/>
                                        <p:tgtEl>
                                          <p:spTgt spid="5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down)">
                                      <p:cBhvr>
                                        <p:cTn id="63" dur="500"/>
                                        <p:tgtEl>
                                          <p:spTgt spid="53"/>
                                        </p:tgtEl>
                                      </p:cBhvr>
                                    </p:animEffect>
                                  </p:childTnLst>
                                </p:cTn>
                              </p:par>
                              <p:par>
                                <p:cTn id="64" presetID="22" presetClass="entr" presetSubtype="4"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500"/>
                                        <p:tgtEl>
                                          <p:spTgt spid="54"/>
                                        </p:tgtEl>
                                      </p:cBhvr>
                                    </p:animEffect>
                                  </p:childTnLst>
                                </p:cTn>
                              </p:par>
                              <p:par>
                                <p:cTn id="67" presetID="22" presetClass="entr" presetSubtype="4"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down)">
                                      <p:cBhvr>
                                        <p:cTn id="69" dur="500"/>
                                        <p:tgtEl>
                                          <p:spTgt spid="5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dow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par>
                                <p:cTn id="78" presetID="22" presetClass="entr" presetSubtype="4"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par>
                                <p:cTn id="81" presetID="22" presetClass="entr" presetSubtype="4"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down)">
                                      <p:cBhvr>
                                        <p:cTn id="89" dur="500"/>
                                        <p:tgtEl>
                                          <p:spTgt spid="2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par>
                                <p:cTn id="93" presetID="22" presetClass="entr" presetSubtype="4"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par>
                                <p:cTn id="96" presetID="22" presetClass="entr" presetSubtype="4" fill="hold"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down)">
                                      <p:cBhvr>
                                        <p:cTn id="103" dur="500"/>
                                        <p:tgtEl>
                                          <p:spTgt spid="35"/>
                                        </p:tgtEl>
                                      </p:cBhvr>
                                    </p:animEffect>
                                  </p:childTnLst>
                                </p:cTn>
                              </p:par>
                              <p:par>
                                <p:cTn id="104" presetID="22" presetClass="entr" presetSubtype="4" fill="hold"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down)">
                                      <p:cBhvr>
                                        <p:cTn id="106" dur="500"/>
                                        <p:tgtEl>
                                          <p:spTgt spid="3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down)">
                                      <p:cBhvr>
                                        <p:cTn id="109" dur="500"/>
                                        <p:tgtEl>
                                          <p:spTgt spid="39"/>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wipe(down)">
                                      <p:cBhvr>
                                        <p:cTn id="112" dur="500"/>
                                        <p:tgtEl>
                                          <p:spTgt spid="41"/>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down)">
                                      <p:cBhvr>
                                        <p:cTn id="115" dur="500"/>
                                        <p:tgtEl>
                                          <p:spTgt spid="44"/>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down)">
                                      <p:cBhvr>
                                        <p:cTn id="118" dur="500"/>
                                        <p:tgtEl>
                                          <p:spTgt spid="45"/>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wipe(down)">
                                      <p:cBhvr>
                                        <p:cTn id="121" dur="500"/>
                                        <p:tgtEl>
                                          <p:spTgt spid="48"/>
                                        </p:tgtEl>
                                      </p:cBhvr>
                                    </p:animEffect>
                                  </p:childTnLst>
                                </p:cTn>
                              </p:par>
                              <p:par>
                                <p:cTn id="122" presetID="22" presetClass="entr" presetSubtype="4" fill="hold"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wipe(down)">
                                      <p:cBhvr>
                                        <p:cTn id="124" dur="500"/>
                                        <p:tgtEl>
                                          <p:spTgt spid="42"/>
                                        </p:tgtEl>
                                      </p:cBhvr>
                                    </p:animEffect>
                                  </p:childTnLst>
                                </p:cTn>
                              </p:par>
                              <p:par>
                                <p:cTn id="125" presetID="22" presetClass="entr" presetSubtype="4" fill="hold"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wipe(down)">
                                      <p:cBhvr>
                                        <p:cTn id="127" dur="500"/>
                                        <p:tgtEl>
                                          <p:spTgt spid="46"/>
                                        </p:tgtEl>
                                      </p:cBhvr>
                                    </p:animEffect>
                                  </p:childTnLst>
                                </p:cTn>
                              </p:par>
                              <p:par>
                                <p:cTn id="128" presetID="22" presetClass="entr" presetSubtype="4" fill="hold" nodeType="with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wipe(down)">
                                      <p:cBhvr>
                                        <p:cTn id="13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36" grpId="0"/>
      <p:bldP spid="37" grpId="0"/>
      <p:bldP spid="40" grpId="0" animBg="1"/>
      <p:bldP spid="27" grpId="0"/>
      <p:bldP spid="28" grpId="0"/>
      <p:bldP spid="29" grpId="0" animBg="1"/>
      <p:bldP spid="39" grpId="0"/>
      <p:bldP spid="41" grpId="0"/>
      <p:bldP spid="44" grpId="0" animBg="1"/>
      <p:bldP spid="45" grpId="0" animBg="1"/>
      <p:bldP spid="48" grpId="0"/>
      <p:bldP spid="49" grpId="0" animBg="1"/>
      <p:bldP spid="50" grpId="0"/>
      <p:bldP spid="52" grpId="0" animBg="1"/>
      <p:bldP spid="53"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5" name="Rectangle 2"/>
          <p:cNvSpPr>
            <a:spLocks noGrp="1" noChangeArrowheads="1"/>
          </p:cNvSpPr>
          <p:nvPr>
            <p:ph type="title"/>
          </p:nvPr>
        </p:nvSpPr>
        <p:spPr/>
        <p:txBody>
          <a:bodyPr/>
          <a:lstStyle/>
          <a:p>
            <a:r>
              <a:rPr lang="en-US" smtClean="0"/>
              <a:t>SDI Emerging Ecosystem</a:t>
            </a:r>
            <a:endParaRPr lang="en-US" dirty="0" smtClean="0"/>
          </a:p>
        </p:txBody>
      </p:sp>
      <p:sp>
        <p:nvSpPr>
          <p:cNvPr id="707586" name="Text Box 3"/>
          <p:cNvSpPr txBox="1">
            <a:spLocks noChangeArrowheads="1"/>
          </p:cNvSpPr>
          <p:nvPr/>
        </p:nvSpPr>
        <p:spPr bwMode="auto">
          <a:xfrm>
            <a:off x="381000" y="1417638"/>
            <a:ext cx="8710612" cy="3891835"/>
          </a:xfrm>
          <a:prstGeom prst="rect">
            <a:avLst/>
          </a:prstGeom>
          <a:noFill/>
          <a:ln w="19050" algn="ctr">
            <a:noFill/>
            <a:miter lim="800000"/>
            <a:headEnd/>
            <a:tailEnd/>
          </a:ln>
        </p:spPr>
        <p:txBody>
          <a:bodyPr>
            <a:spAutoFit/>
          </a:bodyPr>
          <a:lstStyle/>
          <a:p>
            <a:pPr eaLnBrk="0" hangingPunct="0">
              <a:lnSpc>
                <a:spcPct val="80000"/>
              </a:lnSpc>
              <a:spcBef>
                <a:spcPct val="50000"/>
              </a:spcBef>
            </a:pPr>
            <a:r>
              <a:rPr lang="en-US" sz="2100" b="1" dirty="0" smtClean="0">
                <a:ea typeface="MS PGothic" pitchFamily="34" charset="-128"/>
              </a:rPr>
              <a:t>Network Partners</a:t>
            </a:r>
            <a:endParaRPr lang="en-US" sz="2100" b="1" dirty="0">
              <a:ea typeface="MS PGothic" pitchFamily="34" charset="-128"/>
            </a:endParaRPr>
          </a:p>
          <a:p>
            <a:pPr eaLnBrk="0" hangingPunct="0">
              <a:lnSpc>
                <a:spcPct val="80000"/>
              </a:lnSpc>
              <a:spcBef>
                <a:spcPct val="50000"/>
              </a:spcBef>
              <a:buSzPct val="90000"/>
            </a:pPr>
            <a:endParaRPr lang="en-US" sz="1800" dirty="0">
              <a:ea typeface="MS PGothic" pitchFamily="34" charset="-128"/>
            </a:endParaRPr>
          </a:p>
          <a:p>
            <a:pPr eaLnBrk="0" hangingPunct="0">
              <a:lnSpc>
                <a:spcPct val="80000"/>
              </a:lnSpc>
              <a:spcBef>
                <a:spcPct val="50000"/>
              </a:spcBef>
              <a:buSzPct val="90000"/>
            </a:pPr>
            <a:endParaRPr lang="en-US" sz="1800" dirty="0">
              <a:ea typeface="MS PGothic" pitchFamily="34" charset="-128"/>
            </a:endParaRPr>
          </a:p>
          <a:p>
            <a:pPr eaLnBrk="0" hangingPunct="0">
              <a:lnSpc>
                <a:spcPct val="80000"/>
              </a:lnSpc>
              <a:spcBef>
                <a:spcPct val="50000"/>
              </a:spcBef>
            </a:pPr>
            <a:endParaRPr lang="en-US" sz="2100" b="1" u="sng" dirty="0" smtClean="0">
              <a:ea typeface="MS PGothic" pitchFamily="34" charset="-128"/>
            </a:endParaRPr>
          </a:p>
          <a:p>
            <a:pPr eaLnBrk="0" hangingPunct="0">
              <a:lnSpc>
                <a:spcPct val="80000"/>
              </a:lnSpc>
              <a:spcBef>
                <a:spcPct val="50000"/>
              </a:spcBef>
            </a:pPr>
            <a:endParaRPr lang="en-US" sz="2100" b="1" u="sng" dirty="0" smtClean="0">
              <a:ea typeface="MS PGothic" pitchFamily="34" charset="-128"/>
            </a:endParaRPr>
          </a:p>
          <a:p>
            <a:pPr eaLnBrk="0" hangingPunct="0">
              <a:lnSpc>
                <a:spcPct val="80000"/>
              </a:lnSpc>
              <a:spcBef>
                <a:spcPct val="50000"/>
              </a:spcBef>
            </a:pPr>
            <a:endParaRPr lang="en-US" sz="2100" b="1" u="sng" dirty="0" smtClean="0">
              <a:ea typeface="MS PGothic" pitchFamily="34" charset="-128"/>
            </a:endParaRPr>
          </a:p>
          <a:p>
            <a:pPr eaLnBrk="0" hangingPunct="0">
              <a:lnSpc>
                <a:spcPct val="80000"/>
              </a:lnSpc>
              <a:spcBef>
                <a:spcPct val="50000"/>
              </a:spcBef>
            </a:pPr>
            <a:endParaRPr lang="en-US" sz="2100" b="1" u="sng" dirty="0" smtClean="0">
              <a:ea typeface="MS PGothic" pitchFamily="34" charset="-128"/>
            </a:endParaRPr>
          </a:p>
          <a:p>
            <a:pPr eaLnBrk="0" hangingPunct="0">
              <a:lnSpc>
                <a:spcPct val="80000"/>
              </a:lnSpc>
              <a:spcBef>
                <a:spcPct val="50000"/>
              </a:spcBef>
            </a:pPr>
            <a:r>
              <a:rPr lang="en-US" sz="2100" b="1" dirty="0" smtClean="0">
                <a:ea typeface="MS PGothic" pitchFamily="34" charset="-128"/>
              </a:rPr>
              <a:t>NIC Partners</a:t>
            </a:r>
            <a:endParaRPr lang="en-US" sz="2100" b="1" dirty="0">
              <a:ea typeface="MS PGothic" pitchFamily="34" charset="-128"/>
            </a:endParaRPr>
          </a:p>
          <a:p>
            <a:pPr eaLnBrk="0" hangingPunct="0">
              <a:lnSpc>
                <a:spcPct val="80000"/>
              </a:lnSpc>
              <a:spcBef>
                <a:spcPct val="50000"/>
              </a:spcBef>
            </a:pPr>
            <a:endParaRPr lang="en-US" sz="1800" dirty="0" smtClean="0">
              <a:ea typeface="MS PGothic" pitchFamily="34" charset="-128"/>
            </a:endParaRPr>
          </a:p>
          <a:p>
            <a:pPr eaLnBrk="0" hangingPunct="0">
              <a:lnSpc>
                <a:spcPct val="80000"/>
              </a:lnSpc>
              <a:spcBef>
                <a:spcPct val="50000"/>
              </a:spcBef>
            </a:pPr>
            <a:endParaRPr lang="en-US" sz="1800" dirty="0">
              <a:ea typeface="MS PGothic" pitchFamily="34" charset="-128"/>
            </a:endParaRPr>
          </a:p>
        </p:txBody>
      </p:sp>
      <p:pic>
        <p:nvPicPr>
          <p:cNvPr id="49154" name="Picture 2" descr="Broadcom Corporation">
            <a:hlinkClick r:id="rId3"/>
          </p:cNvPr>
          <p:cNvPicPr>
            <a:picLocks noChangeAspect="1" noChangeArrowheads="1"/>
          </p:cNvPicPr>
          <p:nvPr/>
        </p:nvPicPr>
        <p:blipFill>
          <a:blip r:embed="rId4"/>
          <a:srcRect/>
          <a:stretch>
            <a:fillRect/>
          </a:stretch>
        </p:blipFill>
        <p:spPr bwMode="auto">
          <a:xfrm>
            <a:off x="2542956" y="5151394"/>
            <a:ext cx="1485900" cy="723900"/>
          </a:xfrm>
          <a:prstGeom prst="rect">
            <a:avLst/>
          </a:prstGeom>
          <a:noFill/>
        </p:spPr>
      </p:pic>
      <p:pic>
        <p:nvPicPr>
          <p:cNvPr id="59393" name="Picture 1"/>
          <p:cNvPicPr>
            <a:picLocks noChangeAspect="1" noChangeArrowheads="1"/>
          </p:cNvPicPr>
          <p:nvPr/>
        </p:nvPicPr>
        <p:blipFill>
          <a:blip r:embed="rId5" cstate="print"/>
          <a:srcRect/>
          <a:stretch>
            <a:fillRect/>
          </a:stretch>
        </p:blipFill>
        <p:spPr bwMode="auto">
          <a:xfrm>
            <a:off x="2628598" y="1837713"/>
            <a:ext cx="1158875" cy="1014413"/>
          </a:xfrm>
          <a:prstGeom prst="rect">
            <a:avLst/>
          </a:prstGeom>
          <a:noFill/>
          <a:ln w="9525">
            <a:noFill/>
            <a:miter lim="800000"/>
            <a:headEnd/>
            <a:tailEnd/>
          </a:ln>
          <a:effectLst/>
        </p:spPr>
      </p:pic>
      <p:pic>
        <p:nvPicPr>
          <p:cNvPr id="2" name="Picture 1"/>
          <p:cNvPicPr>
            <a:picLocks noChangeAspect="1" noChangeArrowheads="1"/>
          </p:cNvPicPr>
          <p:nvPr/>
        </p:nvPicPr>
        <p:blipFill>
          <a:blip r:embed="rId6"/>
          <a:srcRect/>
          <a:stretch>
            <a:fillRect/>
          </a:stretch>
        </p:blipFill>
        <p:spPr bwMode="auto">
          <a:xfrm>
            <a:off x="3998304" y="2059169"/>
            <a:ext cx="2409825" cy="571500"/>
          </a:xfrm>
          <a:prstGeom prst="rect">
            <a:avLst/>
          </a:prstGeom>
          <a:noFill/>
          <a:ln w="9525">
            <a:noFill/>
            <a:miter lim="800000"/>
            <a:headEnd/>
            <a:tailEnd/>
          </a:ln>
          <a:effectLst/>
        </p:spPr>
      </p:pic>
      <p:pic>
        <p:nvPicPr>
          <p:cNvPr id="3" name="Picture 2"/>
          <p:cNvPicPr>
            <a:picLocks noChangeAspect="1" noChangeArrowheads="1"/>
          </p:cNvPicPr>
          <p:nvPr/>
        </p:nvPicPr>
        <p:blipFill>
          <a:blip r:embed="rId7"/>
          <a:srcRect/>
          <a:stretch>
            <a:fillRect/>
          </a:stretch>
        </p:blipFill>
        <p:spPr bwMode="auto">
          <a:xfrm>
            <a:off x="6476601" y="2012637"/>
            <a:ext cx="2508441" cy="664564"/>
          </a:xfrm>
          <a:prstGeom prst="rect">
            <a:avLst/>
          </a:prstGeom>
          <a:noFill/>
          <a:ln w="9525">
            <a:noFill/>
            <a:miter lim="800000"/>
            <a:headEnd/>
            <a:tailEnd/>
          </a:ln>
          <a:effectLst/>
        </p:spPr>
      </p:pic>
      <p:pic>
        <p:nvPicPr>
          <p:cNvPr id="70658" name="Picture 2"/>
          <p:cNvPicPr>
            <a:picLocks noChangeAspect="1" noChangeArrowheads="1"/>
          </p:cNvPicPr>
          <p:nvPr/>
        </p:nvPicPr>
        <p:blipFill>
          <a:blip r:embed="rId8" cstate="print"/>
          <a:srcRect/>
          <a:stretch>
            <a:fillRect/>
          </a:stretch>
        </p:blipFill>
        <p:spPr bwMode="auto">
          <a:xfrm>
            <a:off x="498366" y="4902739"/>
            <a:ext cx="1607161" cy="1059097"/>
          </a:xfrm>
          <a:prstGeom prst="rect">
            <a:avLst/>
          </a:prstGeom>
          <a:noFill/>
          <a:ln w="9525">
            <a:noFill/>
            <a:miter lim="800000"/>
            <a:headEnd/>
            <a:tailEnd/>
          </a:ln>
          <a:effectLst/>
        </p:spPr>
      </p:pic>
      <p:pic>
        <p:nvPicPr>
          <p:cNvPr id="70660" name="Picture 4"/>
          <p:cNvPicPr>
            <a:picLocks noChangeAspect="1" noChangeArrowheads="1"/>
          </p:cNvPicPr>
          <p:nvPr/>
        </p:nvPicPr>
        <p:blipFill>
          <a:blip r:embed="rId9"/>
          <a:srcRect/>
          <a:stretch>
            <a:fillRect/>
          </a:stretch>
        </p:blipFill>
        <p:spPr bwMode="auto">
          <a:xfrm>
            <a:off x="288588" y="1864466"/>
            <a:ext cx="2127118" cy="106355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Intel</a:t>
            </a:r>
            <a:endParaRPr lang="en-US" dirty="0"/>
          </a:p>
        </p:txBody>
      </p:sp>
      <p:sp>
        <p:nvSpPr>
          <p:cNvPr id="5" name="Subtitle 4"/>
          <p:cNvSpPr>
            <a:spLocks noGrp="1"/>
          </p:cNvSpPr>
          <p:nvPr>
            <p:ph type="subTitle" idx="1"/>
          </p:nvPr>
        </p:nvSpPr>
        <p:spPr/>
        <p:txBody>
          <a:bodyPr/>
          <a:lstStyle/>
          <a:p>
            <a:r>
              <a:rPr lang="en-US" smtClean="0"/>
              <a:t>Shefali Chinni</a:t>
            </a:r>
          </a:p>
          <a:p>
            <a:r>
              <a:rPr lang="en-US" smtClean="0"/>
              <a:t>Product Marketing Manager</a:t>
            </a:r>
          </a:p>
          <a:p>
            <a:r>
              <a:rPr lang="en-US" smtClean="0"/>
              <a:t>LAD</a:t>
            </a:r>
            <a:endParaRPr lang="en-US" dirty="0"/>
          </a:p>
        </p:txBody>
      </p:sp>
      <p:sp>
        <p:nvSpPr>
          <p:cNvPr id="6" name="TextBox 5"/>
          <p:cNvSpPr txBox="1"/>
          <p:nvPr/>
        </p:nvSpPr>
        <p:spPr>
          <a:xfrm>
            <a:off x="1470421" y="1417638"/>
            <a:ext cx="6759179"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Partner</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Server And Domain</a:t>
            </a:r>
            <a:br>
              <a:rPr lang="en-US" dirty="0" smtClean="0"/>
            </a:br>
            <a:r>
              <a:rPr lang="en-US" dirty="0" smtClean="0"/>
              <a:t>Isolation (SDI)</a:t>
            </a:r>
            <a:endParaRPr lang="en-US" dirty="0"/>
          </a:p>
        </p:txBody>
      </p:sp>
      <p:sp>
        <p:nvSpPr>
          <p:cNvPr id="3" name="Subtitle 2"/>
          <p:cNvSpPr>
            <a:spLocks noGrp="1"/>
          </p:cNvSpPr>
          <p:nvPr>
            <p:ph type="subTitle" idx="1"/>
          </p:nvPr>
        </p:nvSpPr>
        <p:spPr>
          <a:xfrm>
            <a:off x="2734826" y="3761447"/>
            <a:ext cx="5866482" cy="1938992"/>
          </a:xfrm>
        </p:spPr>
        <p:txBody>
          <a:bodyPr/>
          <a:lstStyle/>
          <a:p>
            <a:r>
              <a:rPr lang="en-US" sz="2800" dirty="0" smtClean="0"/>
              <a:t>Pascal </a:t>
            </a:r>
            <a:r>
              <a:rPr lang="en-US" sz="2800" dirty="0" err="1" smtClean="0"/>
              <a:t>Menezes</a:t>
            </a:r>
            <a:endParaRPr lang="en-US" sz="2800" dirty="0" smtClean="0"/>
          </a:p>
          <a:p>
            <a:r>
              <a:rPr lang="en-US" sz="2800" dirty="0" smtClean="0"/>
              <a:t>Senior Program Manager Network Security</a:t>
            </a:r>
          </a:p>
          <a:p>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3"/>
          <p:cNvSpPr>
            <a:spLocks noGrp="1"/>
          </p:cNvSpPr>
          <p:nvPr>
            <p:ph type="title"/>
          </p:nvPr>
        </p:nvSpPr>
        <p:spPr>
          <a:xfrm>
            <a:off x="382588" y="228600"/>
            <a:ext cx="8380412" cy="581698"/>
          </a:xfrm>
        </p:spPr>
        <p:txBody>
          <a:bodyPr/>
          <a:lstStyle/>
          <a:p>
            <a:r>
              <a:rPr lang="en-US" sz="2400" dirty="0" err="1" smtClean="0"/>
              <a:t>IPsec</a:t>
            </a:r>
            <a:r>
              <a:rPr lang="en-US" sz="2400" dirty="0" smtClean="0"/>
              <a:t> Performance On Microsoft Windows Server 2008*</a:t>
            </a:r>
            <a:r>
              <a:rPr lang="en-US" sz="2800" dirty="0" smtClean="0"/>
              <a:t/>
            </a:r>
            <a:br>
              <a:rPr lang="en-US" sz="2800" dirty="0" smtClean="0"/>
            </a:br>
            <a:r>
              <a:rPr lang="en-US" sz="1800" dirty="0" smtClean="0"/>
              <a:t>Receive traffic</a:t>
            </a:r>
          </a:p>
        </p:txBody>
      </p:sp>
      <p:graphicFrame>
        <p:nvGraphicFramePr>
          <p:cNvPr id="717825" name="Object 2"/>
          <p:cNvGraphicFramePr>
            <a:graphicFrameLocks noGrp="1" noChangeAspect="1"/>
          </p:cNvGraphicFramePr>
          <p:nvPr>
            <p:ph idx="4294967295"/>
          </p:nvPr>
        </p:nvGraphicFramePr>
        <p:xfrm>
          <a:off x="309516" y="1159330"/>
          <a:ext cx="8513175" cy="5089814"/>
        </p:xfrm>
        <a:graphic>
          <a:graphicData uri="http://schemas.openxmlformats.org/presentationml/2006/ole">
            <p:oleObj spid="_x0000_s67586" name="Worksheet" r:id="rId4" imgW="7010400" imgH="4191000" progId="Excel.Sheet.8">
              <p:embed/>
            </p:oleObj>
          </a:graphicData>
        </a:graphic>
      </p:graphicFrame>
      <p:sp>
        <p:nvSpPr>
          <p:cNvPr id="717827" name="Text Box 4"/>
          <p:cNvSpPr txBox="1">
            <a:spLocks noChangeArrowheads="1"/>
          </p:cNvSpPr>
          <p:nvPr/>
        </p:nvSpPr>
        <p:spPr bwMode="auto">
          <a:xfrm>
            <a:off x="885006" y="6253163"/>
            <a:ext cx="8715375" cy="179536"/>
          </a:xfrm>
          <a:prstGeom prst="rect">
            <a:avLst/>
          </a:prstGeom>
          <a:noFill/>
          <a:ln w="19050" algn="ctr">
            <a:noFill/>
            <a:miter lim="800000"/>
            <a:headEnd/>
            <a:tailEnd/>
          </a:ln>
        </p:spPr>
        <p:txBody>
          <a:bodyPr>
            <a:spAutoFit/>
          </a:bodyPr>
          <a:lstStyle/>
          <a:p>
            <a:pPr eaLnBrk="0" hangingPunct="0">
              <a:lnSpc>
                <a:spcPct val="80000"/>
              </a:lnSpc>
              <a:spcBef>
                <a:spcPct val="50000"/>
              </a:spcBef>
            </a:pPr>
            <a:r>
              <a:rPr lang="en-US" sz="700" dirty="0">
                <a:latin typeface="Trebuchet MS" pitchFamily="34" charset="0"/>
                <a:ea typeface="MS PGothic" pitchFamily="34" charset="-128"/>
              </a:rPr>
              <a:t>Intel® Server platform with 2.66Hz Quad-Core Intel® Xeon®  processors, Windows Server 2008*, </a:t>
            </a:r>
            <a:r>
              <a:rPr lang="en-US" sz="700" dirty="0" err="1" smtClean="0">
                <a:latin typeface="Trebuchet MS" pitchFamily="34" charset="0"/>
                <a:ea typeface="MS PGothic" pitchFamily="34" charset="-128"/>
              </a:rPr>
              <a:t>IxChariot</a:t>
            </a:r>
            <a:r>
              <a:rPr lang="en-US" sz="700" dirty="0" smtClean="0">
                <a:latin typeface="Trebuchet MS" pitchFamily="34" charset="0"/>
                <a:ea typeface="MS PGothic" pitchFamily="34" charset="-128"/>
              </a:rPr>
              <a:t>*application, Intel</a:t>
            </a:r>
            <a:r>
              <a:rPr lang="en-US" sz="700" dirty="0">
                <a:latin typeface="Trebuchet MS" pitchFamily="34" charset="0"/>
                <a:ea typeface="MS PGothic" pitchFamily="34" charset="-128"/>
              </a:rPr>
              <a:t>® 82576 Gigabit Ethernet adapter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3"/>
          <p:cNvSpPr>
            <a:spLocks noGrp="1"/>
          </p:cNvSpPr>
          <p:nvPr>
            <p:ph type="title"/>
          </p:nvPr>
        </p:nvSpPr>
        <p:spPr>
          <a:xfrm>
            <a:off x="382588" y="228600"/>
            <a:ext cx="8380412" cy="581698"/>
          </a:xfrm>
        </p:spPr>
        <p:txBody>
          <a:bodyPr/>
          <a:lstStyle/>
          <a:p>
            <a:r>
              <a:rPr lang="en-US" sz="2400" dirty="0" err="1" smtClean="0"/>
              <a:t>IPsec</a:t>
            </a:r>
            <a:r>
              <a:rPr lang="en-US" sz="2400" dirty="0" smtClean="0"/>
              <a:t> Offload Performance On Microsoft Windows Server 2008</a:t>
            </a:r>
            <a:r>
              <a:rPr lang="en-US" sz="1600" dirty="0" smtClean="0"/>
              <a:t>* </a:t>
            </a:r>
            <a:br>
              <a:rPr lang="en-US" sz="1600" dirty="0" smtClean="0"/>
            </a:br>
            <a:r>
              <a:rPr lang="en-US" sz="1800" dirty="0" smtClean="0"/>
              <a:t>Receive traffic</a:t>
            </a:r>
            <a:endParaRPr lang="en-US" sz="2400" dirty="0" smtClean="0"/>
          </a:p>
        </p:txBody>
      </p:sp>
      <p:graphicFrame>
        <p:nvGraphicFramePr>
          <p:cNvPr id="718849" name="Object 2"/>
          <p:cNvGraphicFramePr>
            <a:graphicFrameLocks noGrp="1" noChangeAspect="1"/>
          </p:cNvGraphicFramePr>
          <p:nvPr>
            <p:ph idx="4294967295"/>
          </p:nvPr>
        </p:nvGraphicFramePr>
        <p:xfrm>
          <a:off x="449263" y="1323975"/>
          <a:ext cx="8234362" cy="4208463"/>
        </p:xfrm>
        <a:graphic>
          <a:graphicData uri="http://schemas.openxmlformats.org/presentationml/2006/ole">
            <p:oleObj spid="_x0000_s57346" name="Worksheet" r:id="rId4" imgW="8162857" imgH="4172085" progId="Excel.Sheet.8">
              <p:embed/>
            </p:oleObj>
          </a:graphicData>
        </a:graphic>
      </p:graphicFrame>
      <p:sp>
        <p:nvSpPr>
          <p:cNvPr id="718851" name="Text Box 4"/>
          <p:cNvSpPr txBox="1">
            <a:spLocks noChangeArrowheads="1"/>
          </p:cNvSpPr>
          <p:nvPr/>
        </p:nvSpPr>
        <p:spPr bwMode="auto">
          <a:xfrm>
            <a:off x="573919" y="5619808"/>
            <a:ext cx="8715375" cy="204415"/>
          </a:xfrm>
          <a:prstGeom prst="rect">
            <a:avLst/>
          </a:prstGeom>
          <a:noFill/>
          <a:ln w="19050" algn="ctr">
            <a:noFill/>
            <a:miter lim="800000"/>
            <a:headEnd/>
            <a:tailEnd/>
          </a:ln>
        </p:spPr>
        <p:txBody>
          <a:bodyPr>
            <a:spAutoFit/>
          </a:bodyPr>
          <a:lstStyle/>
          <a:p>
            <a:pPr eaLnBrk="0" hangingPunct="0">
              <a:lnSpc>
                <a:spcPct val="80000"/>
              </a:lnSpc>
              <a:spcBef>
                <a:spcPct val="50000"/>
              </a:spcBef>
            </a:pPr>
            <a:r>
              <a:rPr lang="en-US" sz="900" dirty="0">
                <a:ea typeface="MS PGothic" pitchFamily="34" charset="-128"/>
              </a:rPr>
              <a:t>Intel® Server platform with 2.66Hz Quad-Core Intel® Xeon®  processors, Windows Server 2008*, </a:t>
            </a:r>
            <a:r>
              <a:rPr lang="en-US" sz="900" dirty="0" err="1" smtClean="0">
                <a:ea typeface="MS PGothic" pitchFamily="34" charset="-128"/>
              </a:rPr>
              <a:t>IxChariot</a:t>
            </a:r>
            <a:r>
              <a:rPr lang="en-US" sz="900" dirty="0" smtClean="0">
                <a:ea typeface="MS PGothic" pitchFamily="34" charset="-128"/>
              </a:rPr>
              <a:t>*application, Intel</a:t>
            </a:r>
            <a:r>
              <a:rPr lang="en-US" sz="900" dirty="0">
                <a:ea typeface="MS PGothic" pitchFamily="34" charset="-128"/>
              </a:rPr>
              <a:t>® 82576 Gigabit Ethernet adapter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3" name="Rectangle 2"/>
          <p:cNvSpPr>
            <a:spLocks noGrp="1" noChangeArrowheads="1"/>
          </p:cNvSpPr>
          <p:nvPr>
            <p:ph type="title"/>
          </p:nvPr>
        </p:nvSpPr>
        <p:spPr>
          <a:xfrm>
            <a:off x="76200" y="139700"/>
            <a:ext cx="8967788" cy="692150"/>
          </a:xfrm>
        </p:spPr>
        <p:txBody>
          <a:bodyPr/>
          <a:lstStyle/>
          <a:p>
            <a:pPr defTabSz="912777" eaLnBrk="1" hangingPunct="1">
              <a:defRPr/>
            </a:pPr>
            <a:r>
              <a:rPr sz="3000" b="1" smtClean="0">
                <a:solidFill>
                  <a:srgbClr val="FFC000"/>
                </a:solidFill>
              </a:rPr>
              <a:t>Intel® 82576 Gigabit Ethernet Controller</a:t>
            </a:r>
            <a:br>
              <a:rPr sz="3000" b="1" smtClean="0">
                <a:solidFill>
                  <a:srgbClr val="FFC000"/>
                </a:solidFill>
              </a:rPr>
            </a:br>
            <a:r>
              <a:rPr sz="2000" b="1" smtClean="0">
                <a:solidFill>
                  <a:srgbClr val="FFC000"/>
                </a:solidFill>
              </a:rPr>
              <a:t>Next Gen 1 Gigabit Ethernet Controller</a:t>
            </a:r>
          </a:p>
        </p:txBody>
      </p:sp>
      <p:sp>
        <p:nvSpPr>
          <p:cNvPr id="58370" name="Text Box 3"/>
          <p:cNvSpPr txBox="1">
            <a:spLocks noChangeArrowheads="1"/>
          </p:cNvSpPr>
          <p:nvPr/>
        </p:nvSpPr>
        <p:spPr bwMode="auto">
          <a:xfrm>
            <a:off x="84138" y="1200150"/>
            <a:ext cx="6345237" cy="4479925"/>
          </a:xfrm>
          <a:prstGeom prst="rect">
            <a:avLst/>
          </a:prstGeom>
          <a:noFill/>
          <a:ln w="19050" algn="ctr">
            <a:noFill/>
            <a:miter lim="800000"/>
            <a:headEnd/>
            <a:tailEnd/>
          </a:ln>
        </p:spPr>
        <p:txBody>
          <a:bodyPr>
            <a:spAutoFit/>
          </a:bodyPr>
          <a:lstStyle/>
          <a:p>
            <a:pPr marL="174625" indent="-174625" eaLnBrk="0" hangingPunct="0">
              <a:lnSpc>
                <a:spcPct val="80000"/>
              </a:lnSpc>
              <a:spcBef>
                <a:spcPct val="50000"/>
              </a:spcBef>
              <a:buFontTx/>
              <a:buChar char="•"/>
            </a:pPr>
            <a:r>
              <a:rPr lang="en-US" sz="1600">
                <a:latin typeface="Segoe"/>
                <a:ea typeface="MS PGothic" pitchFamily="34" charset="-128"/>
              </a:rPr>
              <a:t> PCIe v2.0 (2.5GT/s) Dual port I/O Controller</a:t>
            </a:r>
          </a:p>
          <a:p>
            <a:pPr marL="511175" lvl="1" indent="-168275" eaLnBrk="0" hangingPunct="0">
              <a:lnSpc>
                <a:spcPct val="80000"/>
              </a:lnSpc>
              <a:spcBef>
                <a:spcPct val="50000"/>
              </a:spcBef>
              <a:buFont typeface="Verdana" pitchFamily="34" charset="0"/>
              <a:buChar char="-"/>
            </a:pPr>
            <a:r>
              <a:rPr lang="en-US" sz="1500">
                <a:latin typeface="Segoe"/>
                <a:ea typeface="MS PGothic" pitchFamily="34" charset="-128"/>
              </a:rPr>
              <a:t>Total number of queues: 16 queues/port</a:t>
            </a:r>
          </a:p>
          <a:p>
            <a:pPr marL="511175" lvl="1" indent="-168275" eaLnBrk="0" hangingPunct="0">
              <a:lnSpc>
                <a:spcPct val="80000"/>
              </a:lnSpc>
              <a:spcBef>
                <a:spcPct val="50000"/>
              </a:spcBef>
              <a:buFont typeface="Verdana" pitchFamily="34" charset="0"/>
              <a:buChar char="-"/>
            </a:pPr>
            <a:r>
              <a:rPr lang="en-US" sz="1500">
                <a:latin typeface="Segoe"/>
                <a:ea typeface="MS PGothic" pitchFamily="34" charset="-128"/>
              </a:rPr>
              <a:t>Power: 2.6W </a:t>
            </a:r>
          </a:p>
          <a:p>
            <a:pPr marL="511175" lvl="1" indent="-168275" eaLnBrk="0" hangingPunct="0">
              <a:lnSpc>
                <a:spcPct val="80000"/>
              </a:lnSpc>
              <a:spcBef>
                <a:spcPct val="50000"/>
              </a:spcBef>
              <a:buFont typeface="Verdana" pitchFamily="34" charset="0"/>
              <a:buChar char="-"/>
            </a:pPr>
            <a:r>
              <a:rPr lang="en-US" sz="1500">
                <a:latin typeface="Segoe"/>
                <a:ea typeface="MS PGothic" pitchFamily="34" charset="-128"/>
              </a:rPr>
              <a:t>RoHS and Halogen free</a:t>
            </a:r>
          </a:p>
          <a:p>
            <a:pPr marL="174625" indent="-174625" eaLnBrk="0" hangingPunct="0">
              <a:lnSpc>
                <a:spcPct val="80000"/>
              </a:lnSpc>
              <a:spcBef>
                <a:spcPct val="50000"/>
              </a:spcBef>
              <a:buFontTx/>
              <a:buChar char="•"/>
            </a:pPr>
            <a:r>
              <a:rPr lang="en-US" sz="1600">
                <a:latin typeface="Segoe"/>
                <a:ea typeface="MS PGothic" pitchFamily="34" charset="-128"/>
              </a:rPr>
              <a:t> Intel® VT for Connectivity</a:t>
            </a:r>
          </a:p>
          <a:p>
            <a:pPr marL="511175" lvl="1" indent="-168275" eaLnBrk="0" hangingPunct="0">
              <a:lnSpc>
                <a:spcPct val="80000"/>
              </a:lnSpc>
              <a:spcBef>
                <a:spcPct val="50000"/>
              </a:spcBef>
              <a:buFont typeface="Verdana" pitchFamily="34" charset="0"/>
              <a:buChar char="-"/>
            </a:pPr>
            <a:r>
              <a:rPr lang="en-US" sz="1500">
                <a:latin typeface="Segoe"/>
                <a:ea typeface="MS PGothic" pitchFamily="34" charset="-128"/>
              </a:rPr>
              <a:t>Intel® I/O Acceleration Technology (I/OAT)</a:t>
            </a:r>
          </a:p>
          <a:p>
            <a:pPr marL="806450" lvl="2" indent="-174625" eaLnBrk="0" hangingPunct="0">
              <a:lnSpc>
                <a:spcPct val="80000"/>
              </a:lnSpc>
              <a:spcBef>
                <a:spcPct val="50000"/>
              </a:spcBef>
              <a:buFont typeface="Wingdings" pitchFamily="2" charset="2"/>
              <a:buChar char=""/>
            </a:pPr>
            <a:r>
              <a:rPr lang="en-US" sz="1500">
                <a:latin typeface="Segoe"/>
                <a:ea typeface="MS PGothic" pitchFamily="34" charset="-128"/>
              </a:rPr>
              <a:t>Intel® QuickData with Microsoft’s NetDMA technology, TSO, checksum offloads, MSI-X, low latency interrupts, Receive Side Scaling</a:t>
            </a:r>
          </a:p>
          <a:p>
            <a:pPr marL="511175" lvl="1" indent="-168275" eaLnBrk="0" hangingPunct="0">
              <a:lnSpc>
                <a:spcPct val="80000"/>
              </a:lnSpc>
              <a:spcBef>
                <a:spcPct val="50000"/>
              </a:spcBef>
              <a:buFont typeface="Verdana" pitchFamily="34" charset="0"/>
              <a:buChar char="-"/>
            </a:pPr>
            <a:r>
              <a:rPr lang="en-US" sz="1500">
                <a:latin typeface="Segoe"/>
                <a:ea typeface="MS PGothic" pitchFamily="34" charset="-128"/>
              </a:rPr>
              <a:t>Virtual Machine Device Queues (VMDq): data sorting offload with 8 queues/port</a:t>
            </a:r>
          </a:p>
          <a:p>
            <a:pPr marL="511175" lvl="1" indent="-168275" eaLnBrk="0" hangingPunct="0">
              <a:lnSpc>
                <a:spcPct val="80000"/>
              </a:lnSpc>
              <a:spcBef>
                <a:spcPct val="50000"/>
              </a:spcBef>
              <a:buFont typeface="Verdana" pitchFamily="34" charset="0"/>
              <a:buChar char="-"/>
            </a:pPr>
            <a:r>
              <a:rPr lang="en-US" sz="1500">
                <a:latin typeface="Segoe"/>
                <a:ea typeface="MS PGothic" pitchFamily="34" charset="-128"/>
              </a:rPr>
              <a:t>PCI-SIG SR-IOV implementation: 8 Virtual Functions/port</a:t>
            </a:r>
          </a:p>
          <a:p>
            <a:pPr marL="174625" indent="-174625" eaLnBrk="0" hangingPunct="0">
              <a:lnSpc>
                <a:spcPct val="80000"/>
              </a:lnSpc>
              <a:spcBef>
                <a:spcPct val="50000"/>
              </a:spcBef>
              <a:buFontTx/>
              <a:buChar char="•"/>
            </a:pPr>
            <a:r>
              <a:rPr lang="en-US" sz="1600">
                <a:solidFill>
                  <a:srgbClr val="FFFF00"/>
                </a:solidFill>
                <a:latin typeface="Segoe"/>
                <a:ea typeface="MS PGothic" pitchFamily="34" charset="-128"/>
              </a:rPr>
              <a:t>Security</a:t>
            </a:r>
          </a:p>
          <a:p>
            <a:pPr marL="511175" lvl="1" indent="-168275" eaLnBrk="0" hangingPunct="0">
              <a:lnSpc>
                <a:spcPct val="80000"/>
              </a:lnSpc>
              <a:spcBef>
                <a:spcPct val="50000"/>
              </a:spcBef>
              <a:buFont typeface="Verdana" pitchFamily="34" charset="0"/>
              <a:buChar char="-"/>
            </a:pPr>
            <a:r>
              <a:rPr lang="en-US" sz="1600">
                <a:solidFill>
                  <a:srgbClr val="FFFF00"/>
                </a:solidFill>
                <a:latin typeface="Segoe"/>
                <a:ea typeface="MS PGothic" pitchFamily="34" charset="-128"/>
              </a:rPr>
              <a:t>IPsec offload – improve throughput, low CPU utilization</a:t>
            </a:r>
            <a:endParaRPr lang="en-US" sz="1600">
              <a:latin typeface="Segoe"/>
              <a:ea typeface="MS PGothic" pitchFamily="34" charset="-128"/>
            </a:endParaRPr>
          </a:p>
          <a:p>
            <a:pPr marL="174625" indent="-174625" eaLnBrk="0" hangingPunct="0">
              <a:lnSpc>
                <a:spcPct val="80000"/>
              </a:lnSpc>
              <a:spcBef>
                <a:spcPct val="50000"/>
              </a:spcBef>
              <a:buFont typeface="Verdana" pitchFamily="34" charset="0"/>
              <a:buChar char="-"/>
            </a:pPr>
            <a:r>
              <a:rPr lang="en-US" sz="1600">
                <a:latin typeface="Segoe"/>
                <a:ea typeface="MS PGothic" pitchFamily="34" charset="-128"/>
              </a:rPr>
              <a:t>Manageability</a:t>
            </a:r>
          </a:p>
          <a:p>
            <a:pPr marL="511175" lvl="1" indent="-168275" eaLnBrk="0" hangingPunct="0">
              <a:lnSpc>
                <a:spcPct val="80000"/>
              </a:lnSpc>
              <a:spcBef>
                <a:spcPct val="50000"/>
              </a:spcBef>
              <a:buFont typeface="Verdana" pitchFamily="34" charset="0"/>
              <a:buChar char="-"/>
            </a:pPr>
            <a:r>
              <a:rPr lang="en-US" sz="1500">
                <a:latin typeface="Segoe"/>
                <a:ea typeface="MS PGothic" pitchFamily="34" charset="-128"/>
              </a:rPr>
              <a:t>SMBus, NC-SI, IEEE 1588 (time synch capability)</a:t>
            </a:r>
          </a:p>
        </p:txBody>
      </p:sp>
      <p:pic>
        <p:nvPicPr>
          <p:cNvPr id="58371" name="Picture 8" descr="Kawela silicon (gif doc)"/>
          <p:cNvPicPr>
            <a:picLocks noChangeAspect="1" noChangeArrowheads="1"/>
          </p:cNvPicPr>
          <p:nvPr/>
        </p:nvPicPr>
        <p:blipFill>
          <a:blip r:embed="rId3"/>
          <a:srcRect/>
          <a:stretch>
            <a:fillRect/>
          </a:stretch>
        </p:blipFill>
        <p:spPr bwMode="auto">
          <a:xfrm>
            <a:off x="6307138" y="1143000"/>
            <a:ext cx="2722562" cy="1724025"/>
          </a:xfrm>
          <a:prstGeom prst="rect">
            <a:avLst/>
          </a:prstGeom>
          <a:noFill/>
          <a:ln w="9525">
            <a:noFill/>
            <a:miter lim="800000"/>
            <a:headEnd/>
            <a:tailEnd/>
          </a:ln>
        </p:spPr>
      </p:pic>
      <p:pic>
        <p:nvPicPr>
          <p:cNvPr id="58372" name="Picture 9" descr="Kawela NIC famil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00700" y="2825750"/>
            <a:ext cx="3500438" cy="2728913"/>
          </a:xfrm>
          <a:prstGeom prst="rect">
            <a:avLst/>
          </a:prstGeom>
          <a:noFill/>
          <a:ln w="9525">
            <a:noFill/>
            <a:miter lim="800000"/>
            <a:headEnd/>
            <a:tailEnd/>
          </a:ln>
        </p:spPr>
      </p:pic>
      <p:sp>
        <p:nvSpPr>
          <p:cNvPr id="58373" name="Rectangle 10"/>
          <p:cNvSpPr>
            <a:spLocks noChangeArrowheads="1"/>
          </p:cNvSpPr>
          <p:nvPr/>
        </p:nvSpPr>
        <p:spPr bwMode="auto">
          <a:xfrm>
            <a:off x="225425" y="4486275"/>
            <a:ext cx="5583238" cy="544513"/>
          </a:xfrm>
          <a:prstGeom prst="rect">
            <a:avLst/>
          </a:prstGeom>
          <a:noFill/>
          <a:ln w="28575">
            <a:solidFill>
              <a:srgbClr val="FFFF00"/>
            </a:solidFill>
            <a:miter lim="800000"/>
            <a:headEnd/>
            <a:tailEnd/>
          </a:ln>
        </p:spPr>
        <p:txBody>
          <a:bodyPr wrap="none" anchor="ctr"/>
          <a:lstStyle/>
          <a:p>
            <a:pPr algn="ctr" eaLnBrk="0" hangingPunct="0">
              <a:lnSpc>
                <a:spcPct val="80000"/>
              </a:lnSpc>
              <a:spcBef>
                <a:spcPct val="50000"/>
              </a:spcBef>
            </a:pPr>
            <a:endParaRPr lang="en-US">
              <a:latin typeface="Segoe"/>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SDI - Why Now!</a:t>
            </a:r>
            <a:endParaRPr lang="en-US" dirty="0"/>
          </a:p>
        </p:txBody>
      </p:sp>
      <p:sp>
        <p:nvSpPr>
          <p:cNvPr id="4" name="Content Placeholder 3"/>
          <p:cNvSpPr>
            <a:spLocks noGrp="1"/>
          </p:cNvSpPr>
          <p:nvPr>
            <p:ph idx="1"/>
          </p:nvPr>
        </p:nvSpPr>
        <p:spPr>
          <a:xfrm>
            <a:off x="382588" y="1414465"/>
            <a:ext cx="8380412" cy="3949472"/>
          </a:xfrm>
        </p:spPr>
        <p:txBody>
          <a:bodyPr/>
          <a:lstStyle/>
          <a:p>
            <a:pPr lvl="0"/>
            <a:r>
              <a:rPr lang="en-US" sz="2800" dirty="0" smtClean="0"/>
              <a:t>Solves emerging IT and regulatory requirements</a:t>
            </a:r>
          </a:p>
          <a:p>
            <a:pPr lvl="1"/>
            <a:r>
              <a:rPr lang="en-US" sz="2400" dirty="0" smtClean="0"/>
              <a:t>Government  compliance</a:t>
            </a:r>
          </a:p>
          <a:p>
            <a:pPr lvl="1"/>
            <a:r>
              <a:rPr lang="en-US" sz="2400" dirty="0" smtClean="0"/>
              <a:t>Mobile workforce</a:t>
            </a:r>
          </a:p>
          <a:p>
            <a:pPr lvl="0"/>
            <a:r>
              <a:rPr lang="en-US" sz="2800" dirty="0" smtClean="0"/>
              <a:t>Tied to Windows 7 client and server</a:t>
            </a:r>
          </a:p>
          <a:p>
            <a:r>
              <a:rPr lang="en-US" sz="2800" dirty="0" smtClean="0"/>
              <a:t>More business opportunities for partners</a:t>
            </a:r>
          </a:p>
          <a:p>
            <a:pPr lvl="1"/>
            <a:r>
              <a:rPr lang="en-US" sz="2400" dirty="0" smtClean="0"/>
              <a:t>A maturing partner ecosystem to enable </a:t>
            </a:r>
            <a:r>
              <a:rPr lang="en-US" sz="2400" dirty="0" err="1" smtClean="0"/>
              <a:t>montization</a:t>
            </a:r>
            <a:endParaRPr lang="en-US" sz="2400" dirty="0" smtClean="0"/>
          </a:p>
          <a:p>
            <a:pPr lvl="0"/>
            <a:r>
              <a:rPr lang="en-US" sz="2800" dirty="0" smtClean="0"/>
              <a:t>Technology provider to other upcoming Microsoft products and scenarios</a:t>
            </a:r>
          </a:p>
          <a:p>
            <a:pPr lvl="0"/>
            <a:endParaRPr lang="en-US" sz="2800" dirty="0" smtClean="0"/>
          </a:p>
          <a:p>
            <a:pPr lvl="0"/>
            <a:endParaRPr lang="en-US" sz="2800" dirty="0" smtClean="0"/>
          </a:p>
          <a:p>
            <a:pPr lvl="0"/>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b="1" dirty="0" smtClean="0"/>
              <a:t>Call To Action</a:t>
            </a:r>
            <a:endParaRPr lang="en-US" b="1" dirty="0"/>
          </a:p>
        </p:txBody>
      </p:sp>
      <p:sp>
        <p:nvSpPr>
          <p:cNvPr id="243715" name="Rectangle 3"/>
          <p:cNvSpPr>
            <a:spLocks noGrp="1" noChangeArrowheads="1"/>
          </p:cNvSpPr>
          <p:nvPr>
            <p:ph idx="1"/>
          </p:nvPr>
        </p:nvSpPr>
        <p:spPr>
          <a:xfrm>
            <a:off x="381000" y="1417638"/>
            <a:ext cx="8380412" cy="5429692"/>
          </a:xfrm>
        </p:spPr>
        <p:txBody>
          <a:bodyPr/>
          <a:lstStyle/>
          <a:p>
            <a:r>
              <a:rPr lang="en-US" sz="2400" dirty="0" smtClean="0"/>
              <a:t>Support SDI in your product lines</a:t>
            </a:r>
          </a:p>
          <a:p>
            <a:pPr lvl="1"/>
            <a:r>
              <a:rPr lang="en-US" sz="2000" dirty="0" smtClean="0"/>
              <a:t>SDI for Network Devices</a:t>
            </a:r>
          </a:p>
          <a:p>
            <a:pPr lvl="2"/>
            <a:r>
              <a:rPr lang="en-US" sz="2000" dirty="0" smtClean="0"/>
              <a:t>Inspecting</a:t>
            </a:r>
          </a:p>
          <a:p>
            <a:pPr lvl="2"/>
            <a:r>
              <a:rPr lang="en-US" sz="2000" dirty="0" smtClean="0"/>
              <a:t>Terminating</a:t>
            </a:r>
          </a:p>
          <a:p>
            <a:pPr lvl="2"/>
            <a:r>
              <a:rPr lang="en-US" sz="2000" dirty="0" smtClean="0"/>
              <a:t>Modifying</a:t>
            </a:r>
          </a:p>
          <a:p>
            <a:pPr lvl="1"/>
            <a:r>
              <a:rPr lang="en-US" sz="2000" dirty="0" smtClean="0"/>
              <a:t>SDI for Management Tools</a:t>
            </a:r>
          </a:p>
          <a:p>
            <a:pPr lvl="1"/>
            <a:r>
              <a:rPr lang="en-US" sz="2000" dirty="0" smtClean="0"/>
              <a:t>SDI for Hardware Offloading</a:t>
            </a:r>
          </a:p>
          <a:p>
            <a:r>
              <a:rPr lang="en-US" sz="2400" dirty="0" smtClean="0"/>
              <a:t>SDI Collaboration with Microsoft</a:t>
            </a:r>
          </a:p>
          <a:p>
            <a:pPr lvl="1"/>
            <a:r>
              <a:rPr lang="en-US" sz="2000" dirty="0" smtClean="0"/>
              <a:t>Joint marketing collateral</a:t>
            </a:r>
            <a:br>
              <a:rPr lang="en-US" sz="2000" dirty="0" smtClean="0"/>
            </a:br>
            <a:r>
              <a:rPr lang="en-US" sz="2000" dirty="0" smtClean="0"/>
              <a:t>(White papers, web site, conferences, etc.)</a:t>
            </a:r>
          </a:p>
          <a:p>
            <a:pPr lvl="1"/>
            <a:r>
              <a:rPr lang="en-US" sz="2000" dirty="0" smtClean="0"/>
              <a:t>Collaborate in our IETF work on IPsec for the enterprise</a:t>
            </a:r>
          </a:p>
          <a:p>
            <a:endParaRPr lang="en-US" sz="24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1000" y="1417638"/>
            <a:ext cx="8911652" cy="4931606"/>
          </a:xfrm>
        </p:spPr>
        <p:txBody>
          <a:bodyPr/>
          <a:lstStyle/>
          <a:p>
            <a:pPr marL="285750" indent="-285750">
              <a:spcBef>
                <a:spcPts val="833"/>
              </a:spcBef>
            </a:pPr>
            <a:r>
              <a:rPr lang="en-US" sz="1800" dirty="0" smtClean="0"/>
              <a:t>Web Resources</a:t>
            </a:r>
          </a:p>
          <a:p>
            <a:pPr marL="573088" lvl="1" indent="-287338">
              <a:spcBef>
                <a:spcPts val="833"/>
              </a:spcBef>
            </a:pPr>
            <a:r>
              <a:rPr lang="en-US" sz="1600" dirty="0" smtClean="0"/>
              <a:t>SDI Resources</a:t>
            </a:r>
            <a:br>
              <a:rPr lang="en-US" sz="1600" dirty="0" smtClean="0"/>
            </a:br>
            <a:r>
              <a:rPr lang="en-US" sz="1600" dirty="0" smtClean="0">
                <a:hlinkClick r:id="rId3"/>
              </a:rPr>
              <a:t>http://technet.microsoft.com/en-us/network/bb545651.aspx</a:t>
            </a:r>
            <a:endParaRPr lang="en-US" sz="1600" dirty="0" smtClean="0"/>
          </a:p>
          <a:p>
            <a:pPr marL="573088" lvl="1" indent="-287338">
              <a:spcBef>
                <a:spcPts val="833"/>
              </a:spcBef>
            </a:pPr>
            <a:r>
              <a:rPr lang="en-US" sz="1600" dirty="0" smtClean="0"/>
              <a:t>IPSec</a:t>
            </a:r>
            <a:br>
              <a:rPr lang="en-US" sz="1600" dirty="0" smtClean="0"/>
            </a:br>
            <a:r>
              <a:rPr lang="en-US" sz="1600" dirty="0" smtClean="0">
                <a:hlinkClick r:id="rId4"/>
              </a:rPr>
              <a:t>http://technet.microsoft.com/en-us/network/bb531150.aspx</a:t>
            </a:r>
            <a:endParaRPr lang="en-US" sz="1600" dirty="0" smtClean="0"/>
          </a:p>
          <a:p>
            <a:pPr marL="573088" lvl="1" indent="-287338">
              <a:spcBef>
                <a:spcPts val="833"/>
              </a:spcBef>
            </a:pPr>
            <a:r>
              <a:rPr lang="en-US" sz="1600" dirty="0" smtClean="0"/>
              <a:t>NAP</a:t>
            </a:r>
            <a:br>
              <a:rPr lang="en-US" sz="1600" dirty="0" smtClean="0"/>
            </a:br>
            <a:r>
              <a:rPr lang="en-US" sz="1600" dirty="0" smtClean="0">
                <a:hlinkClick r:id="rId5"/>
              </a:rPr>
              <a:t>http://technet.microsoft.com/en-us/network/bb545879.aspx</a:t>
            </a:r>
            <a:endParaRPr lang="en-US" sz="1600" dirty="0" smtClean="0"/>
          </a:p>
          <a:p>
            <a:pPr marL="573088" lvl="1" indent="-287338">
              <a:spcBef>
                <a:spcPts val="833"/>
              </a:spcBef>
            </a:pPr>
            <a:r>
              <a:rPr lang="en-US" sz="1600" dirty="0" smtClean="0"/>
              <a:t>IETF </a:t>
            </a:r>
            <a:r>
              <a:rPr lang="en-US" sz="1600" dirty="0" err="1" smtClean="0"/>
              <a:t>IPSecme</a:t>
            </a:r>
            <a:r>
              <a:rPr lang="en-US" sz="1600" dirty="0" smtClean="0"/>
              <a:t> WG</a:t>
            </a:r>
            <a:br>
              <a:rPr lang="en-US" sz="1600" dirty="0" smtClean="0"/>
            </a:br>
            <a:r>
              <a:rPr lang="en-US" sz="1600" dirty="0" smtClean="0">
                <a:hlinkClick r:id="rId6"/>
              </a:rPr>
              <a:t>http://trac.tools.ietf.org/wg/ipsecme/trac/wiki</a:t>
            </a:r>
            <a:endParaRPr lang="en-US" sz="1600" dirty="0" smtClean="0"/>
          </a:p>
          <a:p>
            <a:pPr marL="573088" lvl="1" indent="-287338">
              <a:spcBef>
                <a:spcPts val="833"/>
              </a:spcBef>
            </a:pPr>
            <a:r>
              <a:rPr lang="en-US" sz="1600" dirty="0" smtClean="0"/>
              <a:t>Anywhere Access</a:t>
            </a:r>
            <a:br>
              <a:rPr lang="en-US" sz="1600" dirty="0" smtClean="0"/>
            </a:br>
            <a:r>
              <a:rPr lang="en-US" sz="1600" u="sng" dirty="0" smtClean="0">
                <a:hlinkClick r:id="rId7"/>
              </a:rPr>
              <a:t>http://www.microsoft.com/mscorp/twc/anywhereaccess/default.mspx</a:t>
            </a:r>
            <a:r>
              <a:rPr lang="en-US" sz="1600" dirty="0" smtClean="0"/>
              <a:t> </a:t>
            </a:r>
          </a:p>
          <a:p>
            <a:pPr marL="573088" lvl="1" indent="-287338">
              <a:spcBef>
                <a:spcPts val="833"/>
              </a:spcBef>
              <a:buNone/>
            </a:pPr>
            <a:endParaRPr lang="en-US" sz="1600" dirty="0" smtClean="0"/>
          </a:p>
          <a:p>
            <a:pPr marL="285750" indent="-285750">
              <a:spcBef>
                <a:spcPts val="833"/>
              </a:spcBef>
            </a:pPr>
            <a:r>
              <a:rPr lang="en-US" sz="1800" dirty="0" smtClean="0"/>
              <a:t>Related </a:t>
            </a:r>
            <a:r>
              <a:rPr lang="en-US" sz="1800" dirty="0" err="1" smtClean="0"/>
              <a:t>WinHEC</a:t>
            </a:r>
            <a:r>
              <a:rPr lang="en-US" sz="1800" dirty="0" smtClean="0"/>
              <a:t> Sessions</a:t>
            </a:r>
          </a:p>
          <a:p>
            <a:pPr marL="517525" lvl="1" indent="-231775">
              <a:spcBef>
                <a:spcPts val="833"/>
              </a:spcBef>
            </a:pPr>
            <a:r>
              <a:rPr lang="en-US" sz="1600" dirty="0" smtClean="0"/>
              <a:t>Microsoft Direct Access:  Anywhere Access with Windows</a:t>
            </a:r>
          </a:p>
          <a:p>
            <a:pPr marL="285750" indent="-285750">
              <a:spcBef>
                <a:spcPts val="833"/>
              </a:spcBef>
            </a:pPr>
            <a:endParaRPr lang="en-US" sz="1800" dirty="0" smtClean="0"/>
          </a:p>
          <a:p>
            <a:pPr marL="285750" indent="-285750">
              <a:spcBef>
                <a:spcPts val="833"/>
              </a:spcBef>
            </a:pPr>
            <a:r>
              <a:rPr lang="en-US" sz="1800" dirty="0" smtClean="0"/>
              <a:t>Email addresses:  </a:t>
            </a:r>
            <a:r>
              <a:rPr lang="en-US" sz="1800" dirty="0" smtClean="0">
                <a:hlinkClick r:id="rId8"/>
              </a:rPr>
              <a:t>SDIIHV@microsoft.com</a:t>
            </a:r>
            <a:r>
              <a:rPr lang="en-US" sz="1800" dirty="0" smtClean="0"/>
              <a:t/>
            </a:r>
            <a:br>
              <a:rPr lang="en-US" sz="1800" dirty="0" smtClean="0"/>
            </a:br>
            <a:endParaRPr lang="en-US" sz="18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382588" y="1417638"/>
            <a:ext cx="8380412" cy="3357842"/>
          </a:xfrm>
        </p:spPr>
        <p:txBody>
          <a:bodyPr/>
          <a:lstStyle/>
          <a:p>
            <a:r>
              <a:rPr lang="en-US" dirty="0" smtClean="0"/>
              <a:t>What are the business drivers</a:t>
            </a:r>
            <a:br>
              <a:rPr lang="en-US" dirty="0" smtClean="0"/>
            </a:br>
            <a:r>
              <a:rPr lang="en-US" dirty="0" smtClean="0"/>
              <a:t>that SDI solves</a:t>
            </a:r>
          </a:p>
          <a:p>
            <a:r>
              <a:rPr lang="en-US" dirty="0" smtClean="0"/>
              <a:t>What is the SDI and how does it work</a:t>
            </a:r>
          </a:p>
          <a:p>
            <a:r>
              <a:rPr lang="en-US" dirty="0" smtClean="0"/>
              <a:t>SDI scenarios</a:t>
            </a:r>
          </a:p>
          <a:p>
            <a:r>
              <a:rPr lang="en-US" dirty="0" smtClean="0"/>
              <a:t>SDI emerging ecosystem</a:t>
            </a:r>
          </a:p>
          <a:p>
            <a:r>
              <a:rPr lang="en-US" dirty="0"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2588" y="1909763"/>
            <a:ext cx="8380412" cy="4688976"/>
          </a:xfrm>
        </p:spPr>
        <p:txBody>
          <a:bodyPr/>
          <a:lstStyle/>
          <a:p>
            <a:r>
              <a:rPr lang="en-US" sz="2400" dirty="0" smtClean="0"/>
              <a:t>Regulatory Compliance Violations</a:t>
            </a:r>
          </a:p>
          <a:p>
            <a:pPr lvl="1"/>
            <a:r>
              <a:rPr lang="en-US" sz="1800" dirty="0" smtClean="0"/>
              <a:t>US and other governments have placed tight controls on the protection of customer data with corporate governance and compliance regulations </a:t>
            </a:r>
          </a:p>
          <a:p>
            <a:pPr lvl="2"/>
            <a:r>
              <a:rPr lang="en-US" sz="1200" dirty="0" smtClean="0"/>
              <a:t>HIPAA, European Union Directive on Data Protection, Gramm-Leach-Bliley Act (GLBA) and the California Security Breach Information Act (SB 1386) </a:t>
            </a:r>
          </a:p>
          <a:p>
            <a:r>
              <a:rPr lang="en-US" sz="2400" dirty="0" smtClean="0"/>
              <a:t>Changes in the IT Work Environment</a:t>
            </a:r>
          </a:p>
          <a:p>
            <a:pPr lvl="1"/>
            <a:r>
              <a:rPr lang="en-US" sz="1800" dirty="0" smtClean="0"/>
              <a:t>Major swing in how and where employees connect to corporate networks</a:t>
            </a:r>
          </a:p>
          <a:p>
            <a:pPr lvl="2"/>
            <a:r>
              <a:rPr lang="en-US" sz="1200" dirty="0" smtClean="0"/>
              <a:t>More than 70% of IT executives said that more than half of their employees today access their networks remotely with a laptop or mobile device. Source - Yankee Group 2007 Anywhere Access Survey</a:t>
            </a:r>
          </a:p>
          <a:p>
            <a:pPr lvl="1"/>
            <a:r>
              <a:rPr lang="en-US" sz="1800" dirty="0" smtClean="0"/>
              <a:t>Enterprise networks are opening up not just to employees, but to outside parties too</a:t>
            </a:r>
          </a:p>
          <a:p>
            <a:pPr lvl="2"/>
            <a:r>
              <a:rPr lang="en-US" sz="1200" dirty="0" smtClean="0"/>
              <a:t>87% of the enterprises surveyed said that partners, customers and other users outside the company access internal network resources either frequently or every day. Source - Yankee Group 2007 Anywhere </a:t>
            </a:r>
            <a:br>
              <a:rPr lang="en-US" sz="1200" dirty="0" smtClean="0"/>
            </a:br>
            <a:r>
              <a:rPr lang="en-US" sz="1200" dirty="0" smtClean="0"/>
              <a:t>Access Survey </a:t>
            </a:r>
            <a:br>
              <a:rPr lang="en-US" sz="1200" dirty="0" smtClean="0"/>
            </a:br>
            <a:endParaRPr lang="en-US" sz="1200" dirty="0" smtClean="0"/>
          </a:p>
          <a:p>
            <a:endParaRPr lang="en-US" sz="2400" dirty="0"/>
          </a:p>
        </p:txBody>
      </p:sp>
      <p:sp>
        <p:nvSpPr>
          <p:cNvPr id="2" name="Title 1"/>
          <p:cNvSpPr>
            <a:spLocks noGrp="1"/>
          </p:cNvSpPr>
          <p:nvPr>
            <p:ph type="title"/>
          </p:nvPr>
        </p:nvSpPr>
        <p:spPr/>
        <p:txBody>
          <a:bodyPr/>
          <a:lstStyle/>
          <a:p>
            <a:r>
              <a:rPr lang="en-US" dirty="0" smtClean="0"/>
              <a:t>Enterprise Security Business Drivers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230188"/>
            <a:ext cx="8513961" cy="646290"/>
          </a:xfrm>
        </p:spPr>
        <p:txBody>
          <a:bodyPr/>
          <a:lstStyle/>
          <a:p>
            <a:r>
              <a:rPr lang="en-US" b="1" dirty="0" smtClean="0"/>
              <a:t>Enterprise Security Challenges</a:t>
            </a:r>
            <a:endParaRPr lang="en-US" b="1" dirty="0"/>
          </a:p>
        </p:txBody>
      </p:sp>
      <p:sp>
        <p:nvSpPr>
          <p:cNvPr id="5" name="Rectangle 4"/>
          <p:cNvSpPr/>
          <p:nvPr/>
        </p:nvSpPr>
        <p:spPr bwMode="auto">
          <a:xfrm>
            <a:off x="1676400" y="1828800"/>
            <a:ext cx="5410200" cy="3962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pic>
        <p:nvPicPr>
          <p:cNvPr id="68610" name="Picture 2" descr="http://mslibrary/research/MktResearch/Yankee/intranet/tyg/DecisionNote/16156/images/image001.gif"/>
          <p:cNvPicPr>
            <a:picLocks noChangeArrowheads="1"/>
          </p:cNvPicPr>
          <p:nvPr/>
        </p:nvPicPr>
        <p:blipFill>
          <a:blip r:embed="rId3"/>
          <a:srcRect/>
          <a:stretch>
            <a:fillRect/>
          </a:stretch>
        </p:blipFill>
        <p:spPr bwMode="auto">
          <a:xfrm>
            <a:off x="381000" y="1415148"/>
            <a:ext cx="5943600" cy="4568889"/>
          </a:xfrm>
          <a:prstGeom prst="rect">
            <a:avLst/>
          </a:prstGeom>
          <a:solidFill>
            <a:schemeClr val="tx1"/>
          </a:solidFill>
        </p:spPr>
      </p:pic>
      <p:sp>
        <p:nvSpPr>
          <p:cNvPr id="6" name="Rectangle 5"/>
          <p:cNvSpPr/>
          <p:nvPr/>
        </p:nvSpPr>
        <p:spPr>
          <a:xfrm>
            <a:off x="533399" y="5984412"/>
            <a:ext cx="5793921" cy="261610"/>
          </a:xfrm>
          <a:prstGeom prst="rect">
            <a:avLst/>
          </a:prstGeom>
        </p:spPr>
        <p:txBody>
          <a:bodyPr wrap="square">
            <a:spAutoFit/>
          </a:bodyPr>
          <a:lstStyle/>
          <a:p>
            <a:r>
              <a:rPr lang="en-US" sz="1100" dirty="0" smtClean="0"/>
              <a:t>Source: Yankee Group 2006 Security Leaders and Laggards Compliance Survey</a:t>
            </a:r>
            <a:endParaRPr lang="en-US" sz="1100" dirty="0"/>
          </a:p>
        </p:txBody>
      </p:sp>
      <p:sp>
        <p:nvSpPr>
          <p:cNvPr id="8" name="Oval 7"/>
          <p:cNvSpPr/>
          <p:nvPr/>
        </p:nvSpPr>
        <p:spPr bwMode="auto">
          <a:xfrm>
            <a:off x="6096000" y="2024748"/>
            <a:ext cx="381000" cy="2286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9" name="TextBox 8"/>
          <p:cNvSpPr txBox="1"/>
          <p:nvPr/>
        </p:nvSpPr>
        <p:spPr>
          <a:xfrm>
            <a:off x="6528093" y="1692955"/>
            <a:ext cx="2169184" cy="830997"/>
          </a:xfrm>
          <a:prstGeom prst="rect">
            <a:avLst/>
          </a:prstGeom>
          <a:noFill/>
        </p:spPr>
        <p:txBody>
          <a:bodyPr wrap="none" rtlCol="0">
            <a:spAutoFit/>
          </a:bodyPr>
          <a:lstStyle/>
          <a:p>
            <a:pPr algn="ctr"/>
            <a:r>
              <a:rPr lang="en-US" sz="1600" b="1" dirty="0" smtClean="0">
                <a:effectLst>
                  <a:outerShdw blurRad="38100" dist="38100" dir="2700000" algn="tl">
                    <a:srgbClr val="000000">
                      <a:alpha val="43137"/>
                    </a:srgbClr>
                  </a:outerShdw>
                </a:effectLst>
                <a:latin typeface="Trebuchet MS" pitchFamily="34" charset="0"/>
              </a:rPr>
              <a:t>Unauthorized access</a:t>
            </a:r>
          </a:p>
          <a:p>
            <a:pPr algn="ctr"/>
            <a:r>
              <a:rPr lang="en-US" sz="1600" b="1" dirty="0" smtClean="0">
                <a:effectLst>
                  <a:outerShdw blurRad="38100" dist="38100" dir="2700000" algn="tl">
                    <a:srgbClr val="000000">
                      <a:alpha val="43137"/>
                    </a:srgbClr>
                  </a:outerShdw>
                </a:effectLst>
                <a:latin typeface="Trebuchet MS" pitchFamily="34" charset="0"/>
              </a:rPr>
              <a:t>of employees is the </a:t>
            </a:r>
          </a:p>
          <a:p>
            <a:pPr algn="ctr"/>
            <a:r>
              <a:rPr lang="en-US" sz="1600" b="1" dirty="0" smtClean="0">
                <a:effectLst>
                  <a:outerShdw blurRad="38100" dist="38100" dir="2700000" algn="tl">
                    <a:srgbClr val="000000">
                      <a:alpha val="43137"/>
                    </a:srgbClr>
                  </a:outerShdw>
                </a:effectLst>
                <a:latin typeface="Trebuchet MS" pitchFamily="34" charset="0"/>
              </a:rPr>
              <a:t>number one issue</a:t>
            </a:r>
          </a:p>
        </p:txBody>
      </p:sp>
      <p:sp>
        <p:nvSpPr>
          <p:cNvPr id="10" name="TextBox 9"/>
          <p:cNvSpPr txBox="1"/>
          <p:nvPr/>
        </p:nvSpPr>
        <p:spPr>
          <a:xfrm>
            <a:off x="6384624" y="4969555"/>
            <a:ext cx="2412840" cy="769441"/>
          </a:xfrm>
          <a:prstGeom prst="rect">
            <a:avLst/>
          </a:prstGeom>
          <a:noFill/>
        </p:spPr>
        <p:txBody>
          <a:bodyPr wrap="none" rtlCol="0">
            <a:spAutoFit/>
          </a:bodyPr>
          <a:lstStyle/>
          <a:p>
            <a:pPr algn="ctr"/>
            <a:r>
              <a:rPr lang="en-US" sz="1400" b="1" dirty="0" smtClean="0">
                <a:effectLst>
                  <a:outerShdw blurRad="38100" dist="38100" dir="2700000" algn="tl">
                    <a:srgbClr val="000000">
                      <a:alpha val="43137"/>
                    </a:srgbClr>
                  </a:outerShdw>
                </a:effectLst>
                <a:latin typeface="Trebuchet MS" pitchFamily="34" charset="0"/>
              </a:rPr>
              <a:t>20% of electronic crime</a:t>
            </a:r>
          </a:p>
          <a:p>
            <a:pPr algn="ctr"/>
            <a:r>
              <a:rPr lang="en-US" sz="1400" b="1" dirty="0" smtClean="0">
                <a:effectLst>
                  <a:outerShdw blurRad="38100" dist="38100" dir="2700000" algn="tl">
                    <a:srgbClr val="000000">
                      <a:alpha val="43137"/>
                    </a:srgbClr>
                  </a:outerShdw>
                </a:effectLst>
                <a:latin typeface="Trebuchet MS" pitchFamily="34" charset="0"/>
              </a:rPr>
              <a:t>was committed by insiders</a:t>
            </a:r>
          </a:p>
          <a:p>
            <a:pPr algn="ctr"/>
            <a:r>
              <a:rPr lang="en-US" sz="800" b="1" dirty="0" smtClean="0">
                <a:effectLst>
                  <a:outerShdw blurRad="38100" dist="38100" dir="2700000" algn="tl">
                    <a:srgbClr val="000000">
                      <a:alpha val="43137"/>
                    </a:srgbClr>
                  </a:outerShdw>
                </a:effectLst>
                <a:latin typeface="Trebuchet MS" pitchFamily="34" charset="0"/>
              </a:rPr>
              <a:t>Source : CERT/CC, US Secret Service</a:t>
            </a:r>
          </a:p>
          <a:p>
            <a:pPr algn="ctr"/>
            <a:r>
              <a:rPr lang="en-US" sz="800" b="1" dirty="0" smtClean="0">
                <a:effectLst>
                  <a:outerShdw blurRad="38100" dist="38100" dir="2700000" algn="tl">
                    <a:srgbClr val="000000">
                      <a:alpha val="43137"/>
                    </a:srgbClr>
                  </a:outerShdw>
                </a:effectLst>
                <a:latin typeface="Trebuchet MS" pitchFamily="34" charset="0"/>
              </a:rPr>
              <a:t>&amp; CSO Magazine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382588" y="228600"/>
            <a:ext cx="8380412" cy="1107996"/>
          </a:xfrm>
        </p:spPr>
        <p:txBody>
          <a:bodyPr/>
          <a:lstStyle/>
          <a:p>
            <a:r>
              <a:rPr lang="en-US" sz="4000" dirty="0" smtClean="0"/>
              <a:t>Insufficient “Internal” Network Security Real Life Example</a:t>
            </a:r>
            <a:endParaRPr lang="en-US" sz="4000" dirty="0"/>
          </a:p>
        </p:txBody>
      </p:sp>
      <p:sp>
        <p:nvSpPr>
          <p:cNvPr id="6" name="Content Placeholder 5"/>
          <p:cNvSpPr>
            <a:spLocks noGrp="1"/>
          </p:cNvSpPr>
          <p:nvPr>
            <p:ph idx="1"/>
          </p:nvPr>
        </p:nvSpPr>
        <p:spPr>
          <a:xfrm>
            <a:off x="381000" y="1909763"/>
            <a:ext cx="8380412" cy="4596643"/>
          </a:xfrm>
        </p:spPr>
        <p:txBody>
          <a:bodyPr/>
          <a:lstStyle/>
          <a:p>
            <a:r>
              <a:rPr lang="en-US" sz="2800" dirty="0" smtClean="0"/>
              <a:t>Financial Transaction Processor and Check Verification firm</a:t>
            </a:r>
          </a:p>
          <a:p>
            <a:r>
              <a:rPr lang="en-US" sz="2800" dirty="0" smtClean="0"/>
              <a:t>8.5M customers personal identity and bank account information were stolen by an “employee on the internal network”</a:t>
            </a:r>
          </a:p>
          <a:p>
            <a:r>
              <a:rPr lang="en-US" sz="2800" dirty="0" smtClean="0"/>
              <a:t>RESULT:  Legal suit – loss of millions of dollars</a:t>
            </a:r>
          </a:p>
          <a:p>
            <a:pPr lvl="1"/>
            <a:r>
              <a:rPr lang="en-US" sz="2000" dirty="0" smtClean="0"/>
              <a:t> 2 years free credit and account monitoring</a:t>
            </a:r>
          </a:p>
          <a:p>
            <a:pPr lvl="1"/>
            <a:r>
              <a:rPr lang="en-US" sz="2000" dirty="0" smtClean="0"/>
              <a:t> $20K reimbursement to each customer</a:t>
            </a:r>
          </a:p>
          <a:p>
            <a:pPr lvl="1"/>
            <a:r>
              <a:rPr lang="en-US" sz="2000" dirty="0" smtClean="0"/>
              <a:t> Legal counsel for settlement – up to $4.3M</a:t>
            </a:r>
          </a:p>
          <a:p>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4463" y="2566413"/>
            <a:ext cx="8380412" cy="1828193"/>
          </a:xfrm>
        </p:spPr>
        <p:txBody>
          <a:bodyPr/>
          <a:lstStyle/>
          <a:p>
            <a:pPr algn="ctr"/>
            <a:r>
              <a:rPr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t>SDI </a:t>
            </a:r>
            <a:br>
              <a:rPr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br>
            <a:r>
              <a:rPr sz="3600" smtClean="0">
                <a:solidFill>
                  <a:schemeClr val="accent1"/>
                </a:solidFill>
              </a:rPr>
              <a:t>The Next Generation Network Security</a:t>
            </a:r>
            <a:r>
              <a:rPr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t/>
            </a:r>
            <a:br>
              <a:rPr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b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0352"/>
          </a:xfrm>
        </p:spPr>
        <p:txBody>
          <a:bodyPr>
            <a:normAutofit fontScale="90000"/>
          </a:bodyPr>
          <a:lstStyle/>
          <a:p>
            <a:r>
              <a:rPr b="1" smtClean="0">
                <a:effectLst>
                  <a:outerShdw blurRad="38100" dist="38100" dir="2700000" algn="tl">
                    <a:srgbClr val="000000">
                      <a:alpha val="43137"/>
                    </a:srgbClr>
                  </a:outerShdw>
                </a:effectLst>
              </a:rPr>
              <a:t>Server And Domain Isolation</a:t>
            </a:r>
            <a:endParaRPr lang="en-US" b="1" dirty="0">
              <a:effectLst>
                <a:outerShdw blurRad="38100" dist="38100" dir="2700000" algn="tl">
                  <a:srgbClr val="000000">
                    <a:alpha val="43137"/>
                  </a:srgbClr>
                </a:outerShdw>
              </a:effectLst>
            </a:endParaRPr>
          </a:p>
        </p:txBody>
      </p:sp>
      <p:pic>
        <p:nvPicPr>
          <p:cNvPr id="8" name="Picture 5" descr="Metallic edge Black transparent Ovals Large"/>
          <p:cNvPicPr>
            <a:picLocks noChangeAspect="1" noChangeArrowheads="1"/>
          </p:cNvPicPr>
          <p:nvPr/>
        </p:nvPicPr>
        <p:blipFill>
          <a:blip r:embed="rId3"/>
          <a:srcRect/>
          <a:stretch>
            <a:fillRect/>
          </a:stretch>
        </p:blipFill>
        <p:spPr bwMode="auto">
          <a:xfrm>
            <a:off x="152400" y="990600"/>
            <a:ext cx="5127625" cy="3733800"/>
          </a:xfrm>
          <a:prstGeom prst="rect">
            <a:avLst/>
          </a:prstGeom>
          <a:noFill/>
          <a:ln w="9525">
            <a:noFill/>
            <a:miter lim="800000"/>
            <a:headEnd/>
            <a:tailEnd/>
          </a:ln>
          <a:effectLst>
            <a:glow rad="63500">
              <a:schemeClr val="accent2">
                <a:satMod val="175000"/>
                <a:alpha val="40000"/>
              </a:schemeClr>
            </a:glow>
            <a:outerShdw blurRad="50800" dist="38100" dir="2700000" algn="tl" rotWithShape="0">
              <a:prstClr val="black">
                <a:alpha val="40000"/>
              </a:prstClr>
            </a:outerShdw>
          </a:effectLst>
        </p:spPr>
      </p:pic>
      <p:pic>
        <p:nvPicPr>
          <p:cNvPr id="9" name="Picture 6" descr="Isolation-Ring"/>
          <p:cNvPicPr>
            <a:picLocks noChangeAspect="1" noChangeArrowheads="1"/>
          </p:cNvPicPr>
          <p:nvPr/>
        </p:nvPicPr>
        <p:blipFill>
          <a:blip r:embed="rId4"/>
          <a:srcRect/>
          <a:stretch>
            <a:fillRect/>
          </a:stretch>
        </p:blipFill>
        <p:spPr bwMode="auto">
          <a:xfrm>
            <a:off x="177799" y="1365251"/>
            <a:ext cx="3644900" cy="3000375"/>
          </a:xfrm>
          <a:prstGeom prst="rect">
            <a:avLst/>
          </a:prstGeom>
          <a:noFill/>
          <a:ln w="9525">
            <a:noFill/>
            <a:miter lim="800000"/>
            <a:headEnd/>
            <a:tailEnd/>
          </a:ln>
        </p:spPr>
      </p:pic>
      <p:pic>
        <p:nvPicPr>
          <p:cNvPr id="10" name="Picture 7" descr="Corporate-Network"/>
          <p:cNvPicPr>
            <a:picLocks noChangeAspect="1" noChangeArrowheads="1"/>
          </p:cNvPicPr>
          <p:nvPr/>
        </p:nvPicPr>
        <p:blipFill>
          <a:blip r:embed="rId5"/>
          <a:srcRect/>
          <a:stretch>
            <a:fillRect/>
          </a:stretch>
        </p:blipFill>
        <p:spPr bwMode="invGray">
          <a:xfrm>
            <a:off x="1147762" y="4049713"/>
            <a:ext cx="2843212" cy="669925"/>
          </a:xfrm>
          <a:prstGeom prst="rect">
            <a:avLst/>
          </a:prstGeom>
          <a:noFill/>
          <a:ln w="9525">
            <a:noFill/>
            <a:miter lim="800000"/>
            <a:headEnd/>
            <a:tailEnd/>
          </a:ln>
        </p:spPr>
      </p:pic>
      <p:pic>
        <p:nvPicPr>
          <p:cNvPr id="11" name="Picture 8" descr="Metallic edge Avacado Radial Ovals Large"/>
          <p:cNvPicPr>
            <a:picLocks noChangeAspect="1" noChangeArrowheads="1"/>
          </p:cNvPicPr>
          <p:nvPr/>
        </p:nvPicPr>
        <p:blipFill>
          <a:blip r:embed="rId6"/>
          <a:srcRect/>
          <a:stretch>
            <a:fillRect/>
          </a:stretch>
        </p:blipFill>
        <p:spPr bwMode="auto">
          <a:xfrm>
            <a:off x="324937" y="1531938"/>
            <a:ext cx="3360737" cy="2692400"/>
          </a:xfrm>
          <a:prstGeom prst="rect">
            <a:avLst/>
          </a:prstGeom>
          <a:noFill/>
          <a:ln w="9525">
            <a:noFill/>
            <a:miter lim="800000"/>
            <a:headEnd/>
            <a:tailEnd/>
          </a:ln>
        </p:spPr>
      </p:pic>
      <p:pic>
        <p:nvPicPr>
          <p:cNvPr id="12" name="Picture 9" descr="Active-Directory-domains"/>
          <p:cNvPicPr>
            <a:picLocks noChangeAspect="1" noChangeArrowheads="1"/>
          </p:cNvPicPr>
          <p:nvPr/>
        </p:nvPicPr>
        <p:blipFill>
          <a:blip r:embed="rId7"/>
          <a:srcRect/>
          <a:stretch>
            <a:fillRect/>
          </a:stretch>
        </p:blipFill>
        <p:spPr bwMode="auto">
          <a:xfrm>
            <a:off x="1681162" y="1590675"/>
            <a:ext cx="1820862" cy="982663"/>
          </a:xfrm>
          <a:prstGeom prst="rect">
            <a:avLst/>
          </a:prstGeom>
          <a:noFill/>
          <a:ln w="9525">
            <a:noFill/>
            <a:miter lim="800000"/>
            <a:headEnd/>
            <a:tailEnd/>
          </a:ln>
        </p:spPr>
      </p:pic>
      <p:grpSp>
        <p:nvGrpSpPr>
          <p:cNvPr id="3" name="Group 48"/>
          <p:cNvGrpSpPr/>
          <p:nvPr/>
        </p:nvGrpSpPr>
        <p:grpSpPr>
          <a:xfrm>
            <a:off x="2025649" y="2343151"/>
            <a:ext cx="1244600" cy="1508125"/>
            <a:chOff x="2330450" y="2647950"/>
            <a:chExt cx="1244600" cy="1508125"/>
          </a:xfrm>
        </p:grpSpPr>
        <p:pic>
          <p:nvPicPr>
            <p:cNvPr id="13" name="Picture 10" descr="Computer1"/>
            <p:cNvPicPr>
              <a:picLocks noChangeAspect="1" noChangeArrowheads="1"/>
            </p:cNvPicPr>
            <p:nvPr/>
          </p:nvPicPr>
          <p:blipFill>
            <a:blip r:embed="rId8"/>
            <a:srcRect/>
            <a:stretch>
              <a:fillRect/>
            </a:stretch>
          </p:blipFill>
          <p:spPr bwMode="auto">
            <a:xfrm>
              <a:off x="2646363" y="2647950"/>
              <a:ext cx="576262" cy="482600"/>
            </a:xfrm>
            <a:prstGeom prst="rect">
              <a:avLst/>
            </a:prstGeom>
            <a:noFill/>
            <a:ln w="9525">
              <a:noFill/>
              <a:miter lim="800000"/>
              <a:headEnd/>
              <a:tailEnd/>
            </a:ln>
          </p:spPr>
        </p:pic>
        <p:pic>
          <p:nvPicPr>
            <p:cNvPr id="14" name="Picture 11" descr="Computer1"/>
            <p:cNvPicPr>
              <a:picLocks noChangeAspect="1" noChangeArrowheads="1"/>
            </p:cNvPicPr>
            <p:nvPr/>
          </p:nvPicPr>
          <p:blipFill>
            <a:blip r:embed="rId8"/>
            <a:srcRect/>
            <a:stretch>
              <a:fillRect/>
            </a:stretch>
          </p:blipFill>
          <p:spPr bwMode="auto">
            <a:xfrm>
              <a:off x="2997200" y="2949575"/>
              <a:ext cx="577850" cy="482600"/>
            </a:xfrm>
            <a:prstGeom prst="rect">
              <a:avLst/>
            </a:prstGeom>
            <a:noFill/>
            <a:ln w="9525">
              <a:noFill/>
              <a:miter lim="800000"/>
              <a:headEnd/>
              <a:tailEnd/>
            </a:ln>
          </p:spPr>
        </p:pic>
        <p:pic>
          <p:nvPicPr>
            <p:cNvPr id="15" name="Picture 12" descr="Computer1"/>
            <p:cNvPicPr>
              <a:picLocks noChangeAspect="1" noChangeArrowheads="1"/>
            </p:cNvPicPr>
            <p:nvPr/>
          </p:nvPicPr>
          <p:blipFill>
            <a:blip r:embed="rId8"/>
            <a:srcRect/>
            <a:stretch>
              <a:fillRect/>
            </a:stretch>
          </p:blipFill>
          <p:spPr bwMode="auto">
            <a:xfrm>
              <a:off x="2538413" y="2978150"/>
              <a:ext cx="577850" cy="482600"/>
            </a:xfrm>
            <a:prstGeom prst="rect">
              <a:avLst/>
            </a:prstGeom>
            <a:noFill/>
            <a:ln w="9525">
              <a:noFill/>
              <a:miter lim="800000"/>
              <a:headEnd/>
              <a:tailEnd/>
            </a:ln>
          </p:spPr>
        </p:pic>
        <p:pic>
          <p:nvPicPr>
            <p:cNvPr id="16" name="Picture 13" descr="Computer1"/>
            <p:cNvPicPr>
              <a:picLocks noChangeAspect="1" noChangeArrowheads="1"/>
            </p:cNvPicPr>
            <p:nvPr/>
          </p:nvPicPr>
          <p:blipFill>
            <a:blip r:embed="rId8"/>
            <a:srcRect/>
            <a:stretch>
              <a:fillRect/>
            </a:stretch>
          </p:blipFill>
          <p:spPr bwMode="auto">
            <a:xfrm>
              <a:off x="2890838" y="3279775"/>
              <a:ext cx="576262" cy="482600"/>
            </a:xfrm>
            <a:prstGeom prst="rect">
              <a:avLst/>
            </a:prstGeom>
            <a:noFill/>
            <a:ln w="9525">
              <a:noFill/>
              <a:miter lim="800000"/>
              <a:headEnd/>
              <a:tailEnd/>
            </a:ln>
          </p:spPr>
        </p:pic>
        <p:pic>
          <p:nvPicPr>
            <p:cNvPr id="17" name="Picture 14" descr="Computer1"/>
            <p:cNvPicPr>
              <a:picLocks noChangeAspect="1" noChangeArrowheads="1"/>
            </p:cNvPicPr>
            <p:nvPr/>
          </p:nvPicPr>
          <p:blipFill>
            <a:blip r:embed="rId8"/>
            <a:srcRect/>
            <a:stretch>
              <a:fillRect/>
            </a:stretch>
          </p:blipFill>
          <p:spPr bwMode="auto">
            <a:xfrm>
              <a:off x="2359025" y="3295650"/>
              <a:ext cx="577850" cy="482600"/>
            </a:xfrm>
            <a:prstGeom prst="rect">
              <a:avLst/>
            </a:prstGeom>
            <a:noFill/>
            <a:ln w="9525">
              <a:noFill/>
              <a:miter lim="800000"/>
              <a:headEnd/>
              <a:tailEnd/>
            </a:ln>
          </p:spPr>
        </p:pic>
        <p:pic>
          <p:nvPicPr>
            <p:cNvPr id="18" name="Picture 15" descr="Computer1"/>
            <p:cNvPicPr>
              <a:picLocks noChangeAspect="1" noChangeArrowheads="1"/>
            </p:cNvPicPr>
            <p:nvPr/>
          </p:nvPicPr>
          <p:blipFill>
            <a:blip r:embed="rId8"/>
            <a:srcRect/>
            <a:stretch>
              <a:fillRect/>
            </a:stretch>
          </p:blipFill>
          <p:spPr bwMode="auto">
            <a:xfrm>
              <a:off x="2711450" y="3597275"/>
              <a:ext cx="577850" cy="482600"/>
            </a:xfrm>
            <a:prstGeom prst="rect">
              <a:avLst/>
            </a:prstGeom>
            <a:noFill/>
            <a:ln w="9525">
              <a:noFill/>
              <a:miter lim="800000"/>
              <a:headEnd/>
              <a:tailEnd/>
            </a:ln>
          </p:spPr>
        </p:pic>
        <p:pic>
          <p:nvPicPr>
            <p:cNvPr id="19" name="Picture 16" descr="Computer1"/>
            <p:cNvPicPr>
              <a:picLocks noChangeAspect="1" noChangeArrowheads="1"/>
            </p:cNvPicPr>
            <p:nvPr/>
          </p:nvPicPr>
          <p:blipFill>
            <a:blip r:embed="rId8"/>
            <a:srcRect/>
            <a:stretch>
              <a:fillRect/>
            </a:stretch>
          </p:blipFill>
          <p:spPr bwMode="auto">
            <a:xfrm>
              <a:off x="2330450" y="3673475"/>
              <a:ext cx="576263" cy="482600"/>
            </a:xfrm>
            <a:prstGeom prst="rect">
              <a:avLst/>
            </a:prstGeom>
            <a:noFill/>
            <a:ln w="9525">
              <a:noFill/>
              <a:miter lim="800000"/>
              <a:headEnd/>
              <a:tailEnd/>
            </a:ln>
          </p:spPr>
        </p:pic>
      </p:grpSp>
      <p:grpSp>
        <p:nvGrpSpPr>
          <p:cNvPr id="4" name="Group 17"/>
          <p:cNvGrpSpPr>
            <a:grpSpLocks/>
          </p:cNvGrpSpPr>
          <p:nvPr/>
        </p:nvGrpSpPr>
        <p:grpSpPr bwMode="auto">
          <a:xfrm>
            <a:off x="1300162" y="1930400"/>
            <a:ext cx="963612" cy="977900"/>
            <a:chOff x="1144" y="4320"/>
            <a:chExt cx="646" cy="616"/>
          </a:xfrm>
        </p:grpSpPr>
        <p:grpSp>
          <p:nvGrpSpPr>
            <p:cNvPr id="5" name="Group 18"/>
            <p:cNvGrpSpPr>
              <a:grpSpLocks/>
            </p:cNvGrpSpPr>
            <p:nvPr/>
          </p:nvGrpSpPr>
          <p:grpSpPr bwMode="auto">
            <a:xfrm>
              <a:off x="1170" y="4320"/>
              <a:ext cx="620" cy="453"/>
              <a:chOff x="3250" y="1356"/>
              <a:chExt cx="620" cy="453"/>
            </a:xfrm>
          </p:grpSpPr>
          <p:grpSp>
            <p:nvGrpSpPr>
              <p:cNvPr id="6" name="Group 19"/>
              <p:cNvGrpSpPr>
                <a:grpSpLocks/>
              </p:cNvGrpSpPr>
              <p:nvPr/>
            </p:nvGrpSpPr>
            <p:grpSpPr bwMode="auto">
              <a:xfrm>
                <a:off x="3250" y="1356"/>
                <a:ext cx="441" cy="402"/>
                <a:chOff x="4646" y="1860"/>
                <a:chExt cx="441" cy="402"/>
              </a:xfrm>
            </p:grpSpPr>
            <p:pic>
              <p:nvPicPr>
                <p:cNvPr id="27" name="Picture 20" descr="Server"/>
                <p:cNvPicPr>
                  <a:picLocks noChangeAspect="1" noChangeArrowheads="1"/>
                </p:cNvPicPr>
                <p:nvPr/>
              </p:nvPicPr>
              <p:blipFill>
                <a:blip r:embed="rId9"/>
                <a:srcRect/>
                <a:stretch>
                  <a:fillRect/>
                </a:stretch>
              </p:blipFill>
              <p:spPr bwMode="auto">
                <a:xfrm>
                  <a:off x="4646" y="1860"/>
                  <a:ext cx="244" cy="360"/>
                </a:xfrm>
                <a:prstGeom prst="rect">
                  <a:avLst/>
                </a:prstGeom>
                <a:noFill/>
                <a:ln w="9525">
                  <a:noFill/>
                  <a:miter lim="800000"/>
                  <a:headEnd/>
                  <a:tailEnd/>
                </a:ln>
              </p:spPr>
            </p:pic>
            <p:pic>
              <p:nvPicPr>
                <p:cNvPr id="28" name="Picture 21" descr="Server"/>
                <p:cNvPicPr>
                  <a:picLocks noChangeAspect="1" noChangeArrowheads="1"/>
                </p:cNvPicPr>
                <p:nvPr/>
              </p:nvPicPr>
              <p:blipFill>
                <a:blip r:embed="rId10"/>
                <a:srcRect/>
                <a:stretch>
                  <a:fillRect/>
                </a:stretch>
              </p:blipFill>
              <p:spPr bwMode="auto">
                <a:xfrm>
                  <a:off x="4844" y="1903"/>
                  <a:ext cx="243" cy="359"/>
                </a:xfrm>
                <a:prstGeom prst="rect">
                  <a:avLst/>
                </a:prstGeom>
                <a:noFill/>
                <a:ln w="9525">
                  <a:noFill/>
                  <a:miter lim="800000"/>
                  <a:headEnd/>
                  <a:tailEnd/>
                </a:ln>
              </p:spPr>
            </p:pic>
          </p:grpSp>
          <p:pic>
            <p:nvPicPr>
              <p:cNvPr id="26" name="Picture 22" descr="Server"/>
              <p:cNvPicPr>
                <a:picLocks noChangeAspect="1" noChangeArrowheads="1"/>
              </p:cNvPicPr>
              <p:nvPr/>
            </p:nvPicPr>
            <p:blipFill>
              <a:blip r:embed="rId9"/>
              <a:srcRect/>
              <a:stretch>
                <a:fillRect/>
              </a:stretch>
            </p:blipFill>
            <p:spPr bwMode="auto">
              <a:xfrm>
                <a:off x="3626" y="1449"/>
                <a:ext cx="244" cy="360"/>
              </a:xfrm>
              <a:prstGeom prst="rect">
                <a:avLst/>
              </a:prstGeom>
              <a:noFill/>
              <a:ln w="9525">
                <a:noFill/>
                <a:miter lim="800000"/>
                <a:headEnd/>
                <a:tailEnd/>
              </a:ln>
            </p:spPr>
          </p:pic>
        </p:grpSp>
        <p:grpSp>
          <p:nvGrpSpPr>
            <p:cNvPr id="20" name="Group 23"/>
            <p:cNvGrpSpPr>
              <a:grpSpLocks/>
            </p:cNvGrpSpPr>
            <p:nvPr/>
          </p:nvGrpSpPr>
          <p:grpSpPr bwMode="auto">
            <a:xfrm>
              <a:off x="1144" y="4534"/>
              <a:ext cx="441" cy="402"/>
              <a:chOff x="4646" y="1860"/>
              <a:chExt cx="441" cy="402"/>
            </a:xfrm>
          </p:grpSpPr>
          <p:pic>
            <p:nvPicPr>
              <p:cNvPr id="23" name="Picture 24" descr="Server"/>
              <p:cNvPicPr>
                <a:picLocks noChangeAspect="1" noChangeArrowheads="1"/>
              </p:cNvPicPr>
              <p:nvPr/>
            </p:nvPicPr>
            <p:blipFill>
              <a:blip r:embed="rId9"/>
              <a:srcRect/>
              <a:stretch>
                <a:fillRect/>
              </a:stretch>
            </p:blipFill>
            <p:spPr bwMode="auto">
              <a:xfrm>
                <a:off x="4646" y="1860"/>
                <a:ext cx="244" cy="360"/>
              </a:xfrm>
              <a:prstGeom prst="rect">
                <a:avLst/>
              </a:prstGeom>
              <a:noFill/>
              <a:ln w="9525">
                <a:noFill/>
                <a:miter lim="800000"/>
                <a:headEnd/>
                <a:tailEnd/>
              </a:ln>
            </p:spPr>
          </p:pic>
          <p:pic>
            <p:nvPicPr>
              <p:cNvPr id="24" name="Picture 25" descr="Server"/>
              <p:cNvPicPr>
                <a:picLocks noChangeAspect="1" noChangeArrowheads="1"/>
              </p:cNvPicPr>
              <p:nvPr/>
            </p:nvPicPr>
            <p:blipFill>
              <a:blip r:embed="rId10"/>
              <a:srcRect/>
              <a:stretch>
                <a:fillRect/>
              </a:stretch>
            </p:blipFill>
            <p:spPr bwMode="auto">
              <a:xfrm>
                <a:off x="4844" y="1903"/>
                <a:ext cx="243" cy="359"/>
              </a:xfrm>
              <a:prstGeom prst="rect">
                <a:avLst/>
              </a:prstGeom>
              <a:noFill/>
              <a:ln w="9525">
                <a:noFill/>
                <a:miter lim="800000"/>
                <a:headEnd/>
                <a:tailEnd/>
              </a:ln>
            </p:spPr>
          </p:pic>
        </p:grpSp>
      </p:grpSp>
      <p:pic>
        <p:nvPicPr>
          <p:cNvPr id="29" name="Picture 26" descr="IPsec-isolation-of-Secure-N"/>
          <p:cNvPicPr>
            <a:picLocks noChangeAspect="1" noChangeArrowheads="1"/>
          </p:cNvPicPr>
          <p:nvPr/>
        </p:nvPicPr>
        <p:blipFill>
          <a:blip r:embed="rId11"/>
          <a:srcRect/>
          <a:stretch>
            <a:fillRect/>
          </a:stretch>
        </p:blipFill>
        <p:spPr bwMode="auto">
          <a:xfrm>
            <a:off x="434974" y="2762250"/>
            <a:ext cx="1519238" cy="831850"/>
          </a:xfrm>
          <a:prstGeom prst="rect">
            <a:avLst/>
          </a:prstGeom>
          <a:noFill/>
          <a:ln w="9525">
            <a:noFill/>
            <a:miter lim="800000"/>
            <a:headEnd/>
            <a:tailEnd/>
          </a:ln>
        </p:spPr>
      </p:pic>
      <p:sp>
        <p:nvSpPr>
          <p:cNvPr id="30" name="Rectangle 27"/>
          <p:cNvSpPr>
            <a:spLocks noChangeArrowheads="1"/>
          </p:cNvSpPr>
          <p:nvPr/>
        </p:nvSpPr>
        <p:spPr bwMode="auto">
          <a:xfrm>
            <a:off x="3703638" y="3141387"/>
            <a:ext cx="1782762" cy="744813"/>
          </a:xfrm>
          <a:prstGeom prst="rect">
            <a:avLst/>
          </a:prstGeom>
          <a:noFill/>
          <a:ln w="9525">
            <a:noFill/>
            <a:miter lim="800000"/>
            <a:headEnd/>
            <a:tailEnd/>
          </a:ln>
        </p:spPr>
        <p:txBody>
          <a:bodyPr lIns="91432" tIns="45717" rIns="91432" bIns="45717">
            <a:spAutoFit/>
          </a:bodyPr>
          <a:lstStyle/>
          <a:p>
            <a:pPr marL="171436" indent="-171436" eaLnBrk="0" hangingPunct="0">
              <a:lnSpc>
                <a:spcPct val="80000"/>
              </a:lnSpc>
              <a:spcBef>
                <a:spcPct val="25000"/>
              </a:spcBef>
              <a:buClr>
                <a:schemeClr val="tx2"/>
              </a:buClr>
              <a:buSzPct val="75000"/>
              <a:buBlip>
                <a:blip r:embed="rId12"/>
              </a:buBlip>
              <a:defRPr/>
            </a:pPr>
            <a:r>
              <a:rPr lang="en-US" sz="1600" dirty="0">
                <a:solidFill>
                  <a:srgbClr val="FFFFFF"/>
                </a:solidFill>
                <a:effectLst>
                  <a:outerShdw blurRad="38100" dist="38100" dir="2700000" algn="tl">
                    <a:srgbClr val="000000">
                      <a:alpha val="43137"/>
                    </a:srgbClr>
                  </a:outerShdw>
                </a:effectLst>
                <a:latin typeface="Trebuchet MS" pitchFamily="34" charset="0"/>
              </a:rPr>
              <a:t>Labs</a:t>
            </a:r>
          </a:p>
          <a:p>
            <a:pPr marL="171436" indent="-171436" eaLnBrk="0" hangingPunct="0">
              <a:lnSpc>
                <a:spcPct val="80000"/>
              </a:lnSpc>
              <a:spcBef>
                <a:spcPct val="25000"/>
              </a:spcBef>
              <a:buClr>
                <a:schemeClr val="tx2"/>
              </a:buClr>
              <a:buSzPct val="75000"/>
              <a:buBlip>
                <a:blip r:embed="rId12"/>
              </a:buBlip>
              <a:defRPr/>
            </a:pPr>
            <a:r>
              <a:rPr lang="en-US" sz="1600" dirty="0">
                <a:solidFill>
                  <a:srgbClr val="FFFFFF"/>
                </a:solidFill>
                <a:effectLst>
                  <a:outerShdw blurRad="38100" dist="38100" dir="2700000" algn="tl">
                    <a:srgbClr val="000000">
                      <a:alpha val="43137"/>
                    </a:srgbClr>
                  </a:outerShdw>
                </a:effectLst>
                <a:latin typeface="Trebuchet MS" pitchFamily="34" charset="0"/>
              </a:rPr>
              <a:t>Unmanaged guests</a:t>
            </a:r>
          </a:p>
        </p:txBody>
      </p:sp>
      <p:grpSp>
        <p:nvGrpSpPr>
          <p:cNvPr id="21" name="Group 28"/>
          <p:cNvGrpSpPr>
            <a:grpSpLocks/>
          </p:cNvGrpSpPr>
          <p:nvPr/>
        </p:nvGrpSpPr>
        <p:grpSpPr bwMode="auto">
          <a:xfrm>
            <a:off x="3808412" y="2022476"/>
            <a:ext cx="657225" cy="638175"/>
            <a:chOff x="4730" y="1590"/>
            <a:chExt cx="441" cy="402"/>
          </a:xfrm>
        </p:grpSpPr>
        <p:pic>
          <p:nvPicPr>
            <p:cNvPr id="32" name="Picture 29" descr="Server"/>
            <p:cNvPicPr>
              <a:picLocks noChangeAspect="1" noChangeArrowheads="1"/>
            </p:cNvPicPr>
            <p:nvPr/>
          </p:nvPicPr>
          <p:blipFill>
            <a:blip r:embed="rId13"/>
            <a:srcRect/>
            <a:stretch>
              <a:fillRect/>
            </a:stretch>
          </p:blipFill>
          <p:spPr bwMode="auto">
            <a:xfrm>
              <a:off x="4730" y="1590"/>
              <a:ext cx="244" cy="360"/>
            </a:xfrm>
            <a:prstGeom prst="rect">
              <a:avLst/>
            </a:prstGeom>
            <a:noFill/>
            <a:ln w="9525">
              <a:noFill/>
              <a:miter lim="800000"/>
              <a:headEnd/>
              <a:tailEnd/>
            </a:ln>
          </p:spPr>
        </p:pic>
        <p:pic>
          <p:nvPicPr>
            <p:cNvPr id="33" name="Picture 30" descr="Server"/>
            <p:cNvPicPr>
              <a:picLocks noChangeAspect="1" noChangeArrowheads="1"/>
            </p:cNvPicPr>
            <p:nvPr/>
          </p:nvPicPr>
          <p:blipFill>
            <a:blip r:embed="rId10"/>
            <a:srcRect/>
            <a:stretch>
              <a:fillRect/>
            </a:stretch>
          </p:blipFill>
          <p:spPr bwMode="auto">
            <a:xfrm>
              <a:off x="4928" y="1633"/>
              <a:ext cx="243" cy="359"/>
            </a:xfrm>
            <a:prstGeom prst="rect">
              <a:avLst/>
            </a:prstGeom>
            <a:noFill/>
            <a:ln w="9525">
              <a:noFill/>
              <a:miter lim="800000"/>
              <a:headEnd/>
              <a:tailEnd/>
            </a:ln>
          </p:spPr>
        </p:pic>
      </p:grpSp>
      <p:grpSp>
        <p:nvGrpSpPr>
          <p:cNvPr id="22" name="Group 31"/>
          <p:cNvGrpSpPr>
            <a:grpSpLocks/>
          </p:cNvGrpSpPr>
          <p:nvPr/>
        </p:nvGrpSpPr>
        <p:grpSpPr bwMode="auto">
          <a:xfrm>
            <a:off x="4117974" y="2676525"/>
            <a:ext cx="906463" cy="679450"/>
            <a:chOff x="4674" y="3306"/>
            <a:chExt cx="607" cy="428"/>
          </a:xfrm>
        </p:grpSpPr>
        <p:pic>
          <p:nvPicPr>
            <p:cNvPr id="35" name="Picture 32" descr="Computer1"/>
            <p:cNvPicPr>
              <a:picLocks noChangeAspect="1" noChangeArrowheads="1"/>
            </p:cNvPicPr>
            <p:nvPr/>
          </p:nvPicPr>
          <p:blipFill>
            <a:blip r:embed="rId8"/>
            <a:srcRect/>
            <a:stretch>
              <a:fillRect/>
            </a:stretch>
          </p:blipFill>
          <p:spPr bwMode="auto">
            <a:xfrm>
              <a:off x="4674" y="3306"/>
              <a:ext cx="387" cy="304"/>
            </a:xfrm>
            <a:prstGeom prst="rect">
              <a:avLst/>
            </a:prstGeom>
            <a:noFill/>
            <a:ln w="9525">
              <a:noFill/>
              <a:miter lim="800000"/>
              <a:headEnd/>
              <a:tailEnd/>
            </a:ln>
          </p:spPr>
        </p:pic>
        <p:pic>
          <p:nvPicPr>
            <p:cNvPr id="36" name="Picture 33" descr="Computer1"/>
            <p:cNvPicPr>
              <a:picLocks noChangeAspect="1" noChangeArrowheads="1"/>
            </p:cNvPicPr>
            <p:nvPr/>
          </p:nvPicPr>
          <p:blipFill>
            <a:blip r:embed="rId8"/>
            <a:srcRect/>
            <a:stretch>
              <a:fillRect/>
            </a:stretch>
          </p:blipFill>
          <p:spPr bwMode="auto">
            <a:xfrm>
              <a:off x="4894" y="3430"/>
              <a:ext cx="387" cy="304"/>
            </a:xfrm>
            <a:prstGeom prst="rect">
              <a:avLst/>
            </a:prstGeom>
            <a:noFill/>
            <a:ln w="9525">
              <a:noFill/>
              <a:miter lim="800000"/>
              <a:headEnd/>
              <a:tailEnd/>
            </a:ln>
          </p:spPr>
        </p:pic>
      </p:grpSp>
      <p:pic>
        <p:nvPicPr>
          <p:cNvPr id="37" name="Picture 34" descr="Untrusted"/>
          <p:cNvPicPr>
            <a:picLocks noChangeAspect="1" noChangeArrowheads="1"/>
          </p:cNvPicPr>
          <p:nvPr/>
        </p:nvPicPr>
        <p:blipFill>
          <a:blip r:embed="rId14"/>
          <a:srcRect/>
          <a:stretch>
            <a:fillRect/>
          </a:stretch>
        </p:blipFill>
        <p:spPr bwMode="invGray">
          <a:xfrm>
            <a:off x="3698874" y="1733551"/>
            <a:ext cx="1198563" cy="314325"/>
          </a:xfrm>
          <a:prstGeom prst="rect">
            <a:avLst/>
          </a:prstGeom>
          <a:noFill/>
          <a:ln w="9525">
            <a:noFill/>
            <a:miter lim="800000"/>
            <a:headEnd/>
            <a:tailEnd/>
          </a:ln>
        </p:spPr>
      </p:pic>
      <p:pic>
        <p:nvPicPr>
          <p:cNvPr id="38" name="Picture 35" descr="Isolation-Bubble"/>
          <p:cNvPicPr>
            <a:picLocks noChangeAspect="1" noChangeArrowheads="1"/>
          </p:cNvPicPr>
          <p:nvPr/>
        </p:nvPicPr>
        <p:blipFill>
          <a:blip r:embed="rId15"/>
          <a:srcRect/>
          <a:stretch>
            <a:fillRect/>
          </a:stretch>
        </p:blipFill>
        <p:spPr bwMode="auto">
          <a:xfrm>
            <a:off x="266899" y="933650"/>
            <a:ext cx="3486150" cy="3314700"/>
          </a:xfrm>
          <a:prstGeom prst="rect">
            <a:avLst/>
          </a:prstGeom>
          <a:noFill/>
          <a:ln w="9525">
            <a:noFill/>
            <a:miter lim="800000"/>
            <a:headEnd/>
            <a:tailEnd/>
          </a:ln>
        </p:spPr>
      </p:pic>
      <p:pic>
        <p:nvPicPr>
          <p:cNvPr id="39" name="Picture 36" descr="Trusted-Zone"/>
          <p:cNvPicPr>
            <a:picLocks noChangeAspect="1" noChangeArrowheads="1"/>
          </p:cNvPicPr>
          <p:nvPr/>
        </p:nvPicPr>
        <p:blipFill>
          <a:blip r:embed="rId16"/>
          <a:srcRect/>
          <a:stretch>
            <a:fillRect/>
          </a:stretch>
        </p:blipFill>
        <p:spPr bwMode="invGray">
          <a:xfrm>
            <a:off x="1517649" y="1235075"/>
            <a:ext cx="868363" cy="304800"/>
          </a:xfrm>
          <a:prstGeom prst="rect">
            <a:avLst/>
          </a:prstGeom>
          <a:noFill/>
          <a:ln w="9525">
            <a:noFill/>
            <a:miter lim="800000"/>
            <a:headEnd/>
            <a:tailEnd/>
          </a:ln>
        </p:spPr>
      </p:pic>
      <p:sp>
        <p:nvSpPr>
          <p:cNvPr id="54" name="Rounded Rectangle 53"/>
          <p:cNvSpPr/>
          <p:nvPr/>
        </p:nvSpPr>
        <p:spPr bwMode="auto">
          <a:xfrm rot="16200000">
            <a:off x="4229102" y="1028700"/>
            <a:ext cx="685800" cy="8382001"/>
          </a:xfrm>
          <a:prstGeom prst="roundRect">
            <a:avLst>
              <a:gd name="adj" fmla="val 1504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109728" tIns="54864" rIns="109728" bIns="54864" anchor="ctr"/>
          <a:lstStyle/>
          <a:p>
            <a:pPr algn="ctr" fontAlgn="auto">
              <a:spcBef>
                <a:spcPts val="0"/>
              </a:spcBef>
              <a:spcAft>
                <a:spcPts val="0"/>
              </a:spcAft>
              <a:defRPr/>
            </a:pPr>
            <a:endParaRPr lang="en-US" sz="2800" dirty="0">
              <a:solidFill>
                <a:schemeClr val="tx2"/>
              </a:solidFill>
              <a:effectLst>
                <a:outerShdw blurRad="38100" dist="38100" dir="2700000" algn="tl">
                  <a:srgbClr val="000000">
                    <a:alpha val="43137"/>
                  </a:srgbClr>
                </a:outerShdw>
              </a:effectLst>
            </a:endParaRPr>
          </a:p>
        </p:txBody>
      </p:sp>
      <p:pic>
        <p:nvPicPr>
          <p:cNvPr id="43" name="Picture 40" descr="up big arrow transparent"/>
          <p:cNvPicPr>
            <a:picLocks noChangeAspect="1" noChangeArrowheads="1"/>
          </p:cNvPicPr>
          <p:nvPr/>
        </p:nvPicPr>
        <p:blipFill>
          <a:blip r:embed="rId17"/>
          <a:srcRect/>
          <a:stretch>
            <a:fillRect/>
          </a:stretch>
        </p:blipFill>
        <p:spPr bwMode="auto">
          <a:xfrm>
            <a:off x="2667000" y="5001986"/>
            <a:ext cx="439737" cy="476250"/>
          </a:xfrm>
          <a:prstGeom prst="rect">
            <a:avLst/>
          </a:prstGeom>
          <a:noFill/>
          <a:ln w="9525">
            <a:noFill/>
            <a:miter lim="800000"/>
            <a:headEnd/>
            <a:tailEnd/>
          </a:ln>
        </p:spPr>
      </p:pic>
      <p:sp>
        <p:nvSpPr>
          <p:cNvPr id="53" name="Rounded Rectangle 52"/>
          <p:cNvSpPr/>
          <p:nvPr/>
        </p:nvSpPr>
        <p:spPr bwMode="auto">
          <a:xfrm rot="16200000">
            <a:off x="4229103" y="1866899"/>
            <a:ext cx="685799" cy="8382001"/>
          </a:xfrm>
          <a:prstGeom prst="roundRect">
            <a:avLst>
              <a:gd name="adj" fmla="val 1504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109728" tIns="54864" rIns="109728" bIns="54864" anchor="ctr"/>
          <a:lstStyle/>
          <a:p>
            <a:pPr algn="ctr" fontAlgn="auto">
              <a:spcBef>
                <a:spcPts val="0"/>
              </a:spcBef>
              <a:spcAft>
                <a:spcPts val="0"/>
              </a:spcAft>
              <a:defRPr/>
            </a:pPr>
            <a:endParaRPr lang="en-US" sz="2800" dirty="0">
              <a:solidFill>
                <a:schemeClr val="tx2"/>
              </a:solidFill>
              <a:effectLst>
                <a:outerShdw blurRad="38100" dist="38100" dir="2700000" algn="tl">
                  <a:srgbClr val="000000">
                    <a:alpha val="43137"/>
                  </a:srgbClr>
                </a:outerShdw>
              </a:effectLst>
            </a:endParaRPr>
          </a:p>
        </p:txBody>
      </p:sp>
      <p:sp>
        <p:nvSpPr>
          <p:cNvPr id="46" name="Rectangle 46"/>
          <p:cNvSpPr>
            <a:spLocks noChangeArrowheads="1"/>
          </p:cNvSpPr>
          <p:nvPr/>
        </p:nvSpPr>
        <p:spPr bwMode="auto">
          <a:xfrm>
            <a:off x="3352800" y="5728580"/>
            <a:ext cx="5351462" cy="658638"/>
          </a:xfrm>
          <a:prstGeom prst="rect">
            <a:avLst/>
          </a:prstGeom>
          <a:noFill/>
          <a:ln w="9525">
            <a:noFill/>
            <a:miter lim="800000"/>
            <a:headEnd/>
            <a:tailEnd/>
          </a:ln>
          <a:effectLst/>
        </p:spPr>
        <p:txBody>
          <a:bodyPr wrap="square" lIns="36574" tIns="36574" rIns="36574" bIns="36574" anchor="ctr">
            <a:normAutofit fontScale="92500" lnSpcReduction="10000"/>
          </a:bodyPr>
          <a:lstStyle/>
          <a:p>
            <a:pPr eaLnBrk="0" hangingPunct="0">
              <a:spcBef>
                <a:spcPts val="300"/>
              </a:spcBef>
              <a:buClr>
                <a:schemeClr val="tx2"/>
              </a:buClr>
              <a:buSzPct val="75000"/>
              <a:buFont typeface="Wingdings" pitchFamily="2" charset="2"/>
              <a:buNone/>
              <a:defRPr/>
            </a:pPr>
            <a:r>
              <a:rPr lang="en-US" sz="2000" b="1" dirty="0">
                <a:solidFill>
                  <a:schemeClr val="bg2"/>
                </a:solidFill>
                <a:latin typeface="Trebuchet MS" pitchFamily="34" charset="0"/>
                <a:cs typeface="Arial" pitchFamily="34" charset="0"/>
              </a:rPr>
              <a:t>Protect managed computers from unmanaged </a:t>
            </a:r>
          </a:p>
          <a:p>
            <a:pPr eaLnBrk="0" hangingPunct="0">
              <a:spcBef>
                <a:spcPts val="300"/>
              </a:spcBef>
              <a:buClr>
                <a:schemeClr val="tx2"/>
              </a:buClr>
              <a:buSzPct val="75000"/>
              <a:buFont typeface="Wingdings" pitchFamily="2" charset="2"/>
              <a:buNone/>
              <a:defRPr/>
            </a:pPr>
            <a:r>
              <a:rPr lang="en-US" sz="2000" b="1" dirty="0">
                <a:solidFill>
                  <a:schemeClr val="bg2"/>
                </a:solidFill>
                <a:latin typeface="Trebuchet MS" pitchFamily="34" charset="0"/>
                <a:cs typeface="Arial" pitchFamily="34" charset="0"/>
              </a:rPr>
              <a:t>or rogue computers and users</a:t>
            </a:r>
          </a:p>
        </p:txBody>
      </p:sp>
      <p:sp>
        <p:nvSpPr>
          <p:cNvPr id="47" name="Rectangle 46"/>
          <p:cNvSpPr>
            <a:spLocks noChangeArrowheads="1"/>
          </p:cNvSpPr>
          <p:nvPr/>
        </p:nvSpPr>
        <p:spPr bwMode="auto">
          <a:xfrm>
            <a:off x="3352800" y="4910927"/>
            <a:ext cx="5349240" cy="658368"/>
          </a:xfrm>
          <a:prstGeom prst="rect">
            <a:avLst/>
          </a:prstGeom>
          <a:noFill/>
          <a:ln w="9525">
            <a:noFill/>
            <a:miter lim="800000"/>
            <a:headEnd/>
            <a:tailEnd/>
          </a:ln>
          <a:effectLst/>
        </p:spPr>
        <p:txBody>
          <a:bodyPr wrap="square" lIns="91432" tIns="45717" rIns="91432" bIns="45717" anchor="ctr">
            <a:normAutofit/>
          </a:bodyPr>
          <a:lstStyle/>
          <a:p>
            <a:pPr eaLnBrk="0" hangingPunct="0">
              <a:lnSpc>
                <a:spcPct val="85000"/>
              </a:lnSpc>
              <a:spcBef>
                <a:spcPct val="20000"/>
              </a:spcBef>
              <a:buClr>
                <a:schemeClr val="tx2"/>
              </a:buClr>
              <a:buSzPct val="75000"/>
              <a:buFont typeface="Wingdings" pitchFamily="2" charset="2"/>
              <a:buNone/>
              <a:defRPr/>
            </a:pPr>
            <a:r>
              <a:rPr lang="en-US" sz="2000" b="1" dirty="0">
                <a:solidFill>
                  <a:schemeClr val="bg2"/>
                </a:solidFill>
                <a:latin typeface="Trebuchet MS" pitchFamily="34" charset="0"/>
                <a:cs typeface="Arial" pitchFamily="34" charset="0"/>
              </a:rPr>
              <a:t>Protect specific high-value servers and data</a:t>
            </a:r>
          </a:p>
        </p:txBody>
      </p:sp>
      <p:pic>
        <p:nvPicPr>
          <p:cNvPr id="48" name="Picture 40" descr="up big arrow transparent"/>
          <p:cNvPicPr>
            <a:picLocks noChangeAspect="1" noChangeArrowheads="1"/>
          </p:cNvPicPr>
          <p:nvPr/>
        </p:nvPicPr>
        <p:blipFill>
          <a:blip r:embed="rId17"/>
          <a:srcRect/>
          <a:stretch>
            <a:fillRect/>
          </a:stretch>
        </p:blipFill>
        <p:spPr bwMode="auto">
          <a:xfrm>
            <a:off x="2667000" y="5819774"/>
            <a:ext cx="439737" cy="476250"/>
          </a:xfrm>
          <a:prstGeom prst="rect">
            <a:avLst/>
          </a:prstGeom>
          <a:noFill/>
          <a:ln w="9525">
            <a:noFill/>
            <a:miter lim="800000"/>
            <a:headEnd/>
            <a:tailEnd/>
          </a:ln>
        </p:spPr>
      </p:pic>
      <p:sp>
        <p:nvSpPr>
          <p:cNvPr id="55" name="Rounded Rectangle 54"/>
          <p:cNvSpPr/>
          <p:nvPr/>
        </p:nvSpPr>
        <p:spPr bwMode="auto">
          <a:xfrm rot="16200000">
            <a:off x="1219201" y="4059011"/>
            <a:ext cx="685800" cy="2362201"/>
          </a:xfrm>
          <a:prstGeom prst="roundRect">
            <a:avLst>
              <a:gd name="adj" fmla="val 150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anchor="ctr"/>
          <a:lstStyle/>
          <a:p>
            <a:pPr algn="ctr" fontAlgn="auto">
              <a:spcBef>
                <a:spcPts val="0"/>
              </a:spcBef>
              <a:spcAft>
                <a:spcPts val="0"/>
              </a:spcAft>
              <a:defRPr/>
            </a:pPr>
            <a:endParaRPr lang="en-US" sz="2800" dirty="0">
              <a:solidFill>
                <a:schemeClr val="tx2"/>
              </a:solidFill>
              <a:effectLst>
                <a:outerShdw blurRad="38100" dist="38100" dir="2700000" algn="tl">
                  <a:srgbClr val="000000">
                    <a:alpha val="43137"/>
                  </a:srgbClr>
                </a:outerShdw>
              </a:effectLst>
            </a:endParaRPr>
          </a:p>
        </p:txBody>
      </p:sp>
      <p:sp>
        <p:nvSpPr>
          <p:cNvPr id="52" name="Rounded Rectangle 51"/>
          <p:cNvSpPr/>
          <p:nvPr/>
        </p:nvSpPr>
        <p:spPr bwMode="auto">
          <a:xfrm rot="16200000">
            <a:off x="1219202" y="4876799"/>
            <a:ext cx="685800" cy="2362201"/>
          </a:xfrm>
          <a:prstGeom prst="roundRect">
            <a:avLst>
              <a:gd name="adj" fmla="val 150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anchor="ctr"/>
          <a:lstStyle/>
          <a:p>
            <a:pPr algn="ctr" fontAlgn="auto">
              <a:spcBef>
                <a:spcPts val="0"/>
              </a:spcBef>
              <a:spcAft>
                <a:spcPts val="0"/>
              </a:spcAft>
              <a:defRPr/>
            </a:pPr>
            <a:endParaRPr lang="en-US" sz="2800" dirty="0">
              <a:solidFill>
                <a:schemeClr val="tx2"/>
              </a:solidFill>
              <a:effectLst>
                <a:outerShdw blurRad="38100" dist="38100" dir="2700000" algn="tl">
                  <a:srgbClr val="000000">
                    <a:alpha val="43137"/>
                  </a:srgbClr>
                </a:outerShdw>
              </a:effectLst>
            </a:endParaRPr>
          </a:p>
        </p:txBody>
      </p:sp>
      <p:sp>
        <p:nvSpPr>
          <p:cNvPr id="42" name="Text Box 39"/>
          <p:cNvSpPr txBox="1">
            <a:spLocks noChangeArrowheads="1"/>
          </p:cNvSpPr>
          <p:nvPr/>
        </p:nvSpPr>
        <p:spPr bwMode="auto">
          <a:xfrm>
            <a:off x="544435" y="4967789"/>
            <a:ext cx="1930401" cy="609398"/>
          </a:xfrm>
          <a:prstGeom prst="rect">
            <a:avLst/>
          </a:prstGeom>
          <a:noFill/>
          <a:ln w="9525" algn="ctr">
            <a:noFill/>
            <a:miter lim="800000"/>
            <a:headEnd/>
            <a:tailEnd/>
          </a:ln>
          <a:effectLst/>
        </p:spPr>
        <p:txBody>
          <a:bodyPr wrap="square" lIns="0" tIns="0" rIns="0" bIns="0" anchor="ctr">
            <a:spAutoFit/>
          </a:bodyPr>
          <a:lstStyle/>
          <a:p>
            <a:pPr>
              <a:lnSpc>
                <a:spcPct val="90000"/>
              </a:lnSpc>
              <a:defRPr/>
            </a:pPr>
            <a:r>
              <a:rPr lang="en-US" sz="2200" b="1" dirty="0">
                <a:solidFill>
                  <a:schemeClr val="bg2"/>
                </a:solidFill>
                <a:latin typeface="Trebuchet MS" pitchFamily="34" charset="0"/>
                <a:cs typeface="Arial" pitchFamily="34" charset="0"/>
              </a:rPr>
              <a:t>Server Isolation</a:t>
            </a:r>
          </a:p>
        </p:txBody>
      </p:sp>
      <p:sp>
        <p:nvSpPr>
          <p:cNvPr id="45" name="Text Box 44"/>
          <p:cNvSpPr txBox="1">
            <a:spLocks noChangeArrowheads="1"/>
          </p:cNvSpPr>
          <p:nvPr/>
        </p:nvSpPr>
        <p:spPr bwMode="auto">
          <a:xfrm>
            <a:off x="481014" y="5755597"/>
            <a:ext cx="2162176" cy="609398"/>
          </a:xfrm>
          <a:prstGeom prst="rect">
            <a:avLst/>
          </a:prstGeom>
          <a:noFill/>
          <a:ln w="9525" algn="ctr">
            <a:noFill/>
            <a:miter lim="800000"/>
            <a:headEnd/>
            <a:tailEnd/>
          </a:ln>
          <a:effectLst/>
        </p:spPr>
        <p:txBody>
          <a:bodyPr wrap="square" lIns="0" tIns="0" rIns="0" bIns="0" anchor="ctr">
            <a:spAutoFit/>
          </a:bodyPr>
          <a:lstStyle/>
          <a:p>
            <a:pPr>
              <a:lnSpc>
                <a:spcPct val="90000"/>
              </a:lnSpc>
              <a:defRPr/>
            </a:pPr>
            <a:r>
              <a:rPr lang="en-US" sz="2200" b="1" dirty="0">
                <a:solidFill>
                  <a:schemeClr val="bg2"/>
                </a:solidFill>
                <a:latin typeface="Trebuchet MS" pitchFamily="34" charset="0"/>
                <a:cs typeface="Arial" pitchFamily="34" charset="0"/>
              </a:rPr>
              <a:t>Domain Isolation</a:t>
            </a:r>
          </a:p>
        </p:txBody>
      </p:sp>
      <p:sp>
        <p:nvSpPr>
          <p:cNvPr id="56" name="&quot;CONCOURSE GEL&quot;; Red Linear; Shadow;"/>
          <p:cNvSpPr/>
          <p:nvPr/>
        </p:nvSpPr>
        <p:spPr bwMode="auto">
          <a:xfrm>
            <a:off x="5365230" y="854439"/>
            <a:ext cx="3657600" cy="2630774"/>
          </a:xfrm>
          <a:prstGeom prst="roundRect">
            <a:avLst>
              <a:gd name="adj" fmla="val 5498"/>
            </a:avLst>
          </a:prstGeom>
          <a:solidFill>
            <a:srgbClr val="FFFF66"/>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Text Box 4"/>
          <p:cNvSpPr txBox="1">
            <a:spLocks noChangeArrowheads="1"/>
          </p:cNvSpPr>
          <p:nvPr/>
        </p:nvSpPr>
        <p:spPr bwMode="auto">
          <a:xfrm>
            <a:off x="5469380" y="853906"/>
            <a:ext cx="3514725" cy="2603784"/>
          </a:xfrm>
          <a:prstGeom prst="rect">
            <a:avLst/>
          </a:prstGeom>
          <a:noFill/>
          <a:ln w="9525" algn="ctr">
            <a:noFill/>
            <a:miter lim="800000"/>
            <a:headEnd/>
            <a:tailEnd/>
          </a:ln>
          <a:effectLst/>
        </p:spPr>
        <p:txBody>
          <a:bodyPr wrap="square" lIns="91432" tIns="45717" rIns="91432" bIns="45717">
            <a:spAutoFit/>
          </a:bodyPr>
          <a:lstStyle/>
          <a:p>
            <a:pPr algn="ctr" eaLnBrk="0" hangingPunct="0">
              <a:lnSpc>
                <a:spcPct val="80000"/>
              </a:lnSpc>
              <a:spcBef>
                <a:spcPct val="20000"/>
              </a:spcBef>
              <a:defRPr/>
            </a:pPr>
            <a:r>
              <a:rPr lang="en-US" sz="2400" b="1" dirty="0">
                <a:solidFill>
                  <a:schemeClr val="bg2"/>
                </a:solidFill>
                <a:latin typeface="Trebuchet MS" pitchFamily="34" charset="0"/>
                <a:cs typeface="Arial" pitchFamily="34" charset="0"/>
              </a:rPr>
              <a:t>Dynamically segment your </a:t>
            </a:r>
            <a:r>
              <a:rPr lang="en-US" sz="2400" b="1" dirty="0" smtClean="0">
                <a:solidFill>
                  <a:schemeClr val="bg2"/>
                </a:solidFill>
                <a:latin typeface="Trebuchet MS" pitchFamily="34" charset="0"/>
                <a:cs typeface="Arial" pitchFamily="34" charset="0"/>
              </a:rPr>
              <a:t>Windows </a:t>
            </a:r>
            <a:r>
              <a:rPr lang="en-US" sz="2400" b="1" dirty="0">
                <a:solidFill>
                  <a:schemeClr val="bg2"/>
                </a:solidFill>
                <a:latin typeface="Trebuchet MS" pitchFamily="34" charset="0"/>
                <a:cs typeface="Arial" pitchFamily="34" charset="0"/>
              </a:rPr>
              <a:t>environment into more secure and isolated logical networks</a:t>
            </a:r>
            <a:br>
              <a:rPr lang="en-US" sz="2400" b="1" dirty="0">
                <a:solidFill>
                  <a:schemeClr val="bg2"/>
                </a:solidFill>
                <a:latin typeface="Trebuchet MS" pitchFamily="34" charset="0"/>
                <a:cs typeface="Arial" pitchFamily="34" charset="0"/>
              </a:rPr>
            </a:br>
            <a:r>
              <a:rPr lang="en-US" sz="2400" b="1" dirty="0">
                <a:solidFill>
                  <a:schemeClr val="bg2"/>
                </a:solidFill>
                <a:latin typeface="Trebuchet MS" pitchFamily="34" charset="0"/>
                <a:cs typeface="Arial" pitchFamily="34" charset="0"/>
              </a:rPr>
              <a:t>based </a:t>
            </a:r>
            <a:r>
              <a:rPr lang="en-US" sz="2400" b="1" dirty="0" smtClean="0">
                <a:solidFill>
                  <a:schemeClr val="bg2"/>
                </a:solidFill>
                <a:latin typeface="Trebuchet MS" pitchFamily="34" charset="0"/>
                <a:cs typeface="Arial" pitchFamily="34" charset="0"/>
              </a:rPr>
              <a:t>on</a:t>
            </a:r>
          </a:p>
          <a:p>
            <a:pPr algn="ctr" eaLnBrk="0" hangingPunct="0">
              <a:lnSpc>
                <a:spcPct val="80000"/>
              </a:lnSpc>
              <a:spcBef>
                <a:spcPct val="20000"/>
              </a:spcBef>
              <a:defRPr/>
            </a:pPr>
            <a:r>
              <a:rPr lang="en-US" sz="2400" b="1" dirty="0" smtClean="0">
                <a:solidFill>
                  <a:schemeClr val="bg2"/>
                </a:solidFill>
                <a:latin typeface="Trebuchet MS" pitchFamily="34" charset="0"/>
                <a:cs typeface="Arial" pitchFamily="34" charset="0"/>
              </a:rPr>
              <a:t>integrated </a:t>
            </a:r>
          </a:p>
          <a:p>
            <a:pPr algn="ctr" eaLnBrk="0" hangingPunct="0">
              <a:lnSpc>
                <a:spcPct val="80000"/>
              </a:lnSpc>
              <a:spcBef>
                <a:spcPct val="20000"/>
              </a:spcBef>
              <a:defRPr/>
            </a:pPr>
            <a:r>
              <a:rPr lang="en-US" sz="2400" b="1" dirty="0" smtClean="0">
                <a:solidFill>
                  <a:schemeClr val="bg2"/>
                </a:solidFill>
                <a:latin typeface="Trebuchet MS" pitchFamily="34" charset="0"/>
                <a:cs typeface="Arial" pitchFamily="34" charset="0"/>
              </a:rPr>
              <a:t>“access policy”</a:t>
            </a:r>
            <a:endParaRPr lang="en-US" sz="2400" b="1" dirty="0">
              <a:solidFill>
                <a:schemeClr val="bg2"/>
              </a:solidFill>
              <a:latin typeface="Trebuchet MS" pitchFamily="34" charset="0"/>
              <a:cs typeface="Arial" pitchFamily="34" charset="0"/>
            </a:endParaRPr>
          </a:p>
        </p:txBody>
      </p:sp>
      <p:sp>
        <p:nvSpPr>
          <p:cNvPr id="51" name="&quot;CONCOURSE GEL&quot;; Red Linear; Shadow;"/>
          <p:cNvSpPr/>
          <p:nvPr/>
        </p:nvSpPr>
        <p:spPr bwMode="auto">
          <a:xfrm>
            <a:off x="5365229" y="3651354"/>
            <a:ext cx="3657600" cy="755754"/>
          </a:xfrm>
          <a:prstGeom prst="roundRect">
            <a:avLst>
              <a:gd name="adj" fmla="val 5498"/>
            </a:avLst>
          </a:prstGeom>
          <a:solidFill>
            <a:srgbClr val="FFFF66"/>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eaLnBrk="0" hangingPunct="0">
              <a:lnSpc>
                <a:spcPct val="80000"/>
              </a:lnSpc>
              <a:spcBef>
                <a:spcPct val="20000"/>
              </a:spcBef>
              <a:defRPr/>
            </a:pPr>
            <a:r>
              <a:rPr lang="en-US" sz="2400" b="1" dirty="0" smtClean="0">
                <a:solidFill>
                  <a:schemeClr val="bg2"/>
                </a:solidFill>
                <a:latin typeface="Trebuchet MS" pitchFamily="34" charset="0"/>
                <a:cs typeface="Arial" pitchFamily="34" charset="0"/>
              </a:rPr>
              <a:t>Based on IPsec</a:t>
            </a:r>
          </a:p>
          <a:p>
            <a:pPr algn="ctr" eaLnBrk="0" hangingPunct="0">
              <a:lnSpc>
                <a:spcPct val="80000"/>
              </a:lnSpc>
              <a:spcBef>
                <a:spcPct val="20000"/>
              </a:spcBef>
              <a:defRPr/>
            </a:pPr>
            <a:r>
              <a:rPr lang="en-US" sz="2400" b="1" dirty="0" smtClean="0">
                <a:solidFill>
                  <a:schemeClr val="bg2"/>
                </a:solidFill>
                <a:latin typeface="Trebuchet MS" pitchFamily="34" charset="0"/>
                <a:cs typeface="Arial" pitchFamily="34" charset="0"/>
              </a:rPr>
              <a:t>and Firewall</a:t>
            </a:r>
            <a:endParaRPr lang="en-US" sz="2400" b="1" dirty="0">
              <a:solidFill>
                <a:schemeClr val="bg2"/>
              </a:solidFill>
              <a:latin typeface="Trebuchet MS"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ox(in)">
                                      <p:cBhvr>
                                        <p:cTn id="7" dur="500"/>
                                        <p:tgtEl>
                                          <p:spTgt spid="5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par>
                                <p:cTn id="16" presetID="22" presetClass="entr" presetSubtype="4"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down)">
                                      <p:cBhvr>
                                        <p:cTn id="32" dur="500"/>
                                        <p:tgtEl>
                                          <p:spTgt spid="5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par>
                                <p:cTn id="36" presetID="22" presetClass="entr" presetSubtype="4"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down)">
                                      <p:cBhvr>
                                        <p:cTn id="38" dur="500"/>
                                        <p:tgtEl>
                                          <p:spTgt spid="4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down)">
                                      <p:cBhvr>
                                        <p:cTn id="41" dur="500"/>
                                        <p:tgtEl>
                                          <p:spTgt spid="5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ox(in)">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46" grpId="0"/>
      <p:bldP spid="47" grpId="0"/>
      <p:bldP spid="55" grpId="0" animBg="1"/>
      <p:bldP spid="52" grpId="0" animBg="1"/>
      <p:bldP spid="42" grpId="0"/>
      <p:bldP spid="45" grpId="0"/>
      <p:bldP spid="56" grpId="0" animBg="1"/>
      <p:bldP spid="7"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t>SDI Policy Based Access Control</a:t>
            </a:r>
            <a:endParaRPr lang="en-US" sz="3600" b="1" dirty="0"/>
          </a:p>
        </p:txBody>
      </p:sp>
      <p:sp>
        <p:nvSpPr>
          <p:cNvPr id="3" name="Content Placeholder 2"/>
          <p:cNvSpPr>
            <a:spLocks noGrp="1"/>
          </p:cNvSpPr>
          <p:nvPr>
            <p:ph idx="1"/>
          </p:nvPr>
        </p:nvSpPr>
        <p:spPr>
          <a:xfrm>
            <a:off x="382588" y="1414464"/>
            <a:ext cx="8380412" cy="5419945"/>
          </a:xfrm>
        </p:spPr>
        <p:txBody>
          <a:bodyPr/>
          <a:lstStyle/>
          <a:p>
            <a:pPr>
              <a:defRPr/>
            </a:pPr>
            <a:r>
              <a:rPr lang="en-US" sz="2000" dirty="0" smtClean="0"/>
              <a:t>Policy-based security is </a:t>
            </a:r>
            <a:r>
              <a:rPr lang="en-US" sz="2000" b="1" i="1" dirty="0" smtClean="0"/>
              <a:t>foundational</a:t>
            </a:r>
            <a:r>
              <a:rPr lang="en-US" sz="2000" dirty="0" smtClean="0"/>
              <a:t>…</a:t>
            </a:r>
          </a:p>
          <a:p>
            <a:pPr lvl="1">
              <a:defRPr/>
            </a:pPr>
            <a:r>
              <a:rPr lang="en-US" sz="1600" dirty="0" smtClean="0"/>
              <a:t>Provides capability to enforce compliance and identity</a:t>
            </a:r>
          </a:p>
          <a:p>
            <a:pPr lvl="1">
              <a:defRPr/>
            </a:pPr>
            <a:r>
              <a:rPr lang="en-US" sz="1600" dirty="0" smtClean="0"/>
              <a:t>Integrated with NAP and AD</a:t>
            </a:r>
          </a:p>
          <a:p>
            <a:pPr lvl="1">
              <a:defRPr/>
            </a:pPr>
            <a:r>
              <a:rPr lang="en-US" sz="1600" dirty="0" smtClean="0"/>
              <a:t>Allows for server/application/services control regardless of location</a:t>
            </a:r>
          </a:p>
          <a:p>
            <a:pPr>
              <a:defRPr/>
            </a:pPr>
            <a:r>
              <a:rPr lang="en-US" sz="2000" dirty="0" smtClean="0"/>
              <a:t>Policy-based security is </a:t>
            </a:r>
            <a:r>
              <a:rPr lang="en-US" sz="2000" b="1" i="1" dirty="0" smtClean="0"/>
              <a:t>economical</a:t>
            </a:r>
            <a:r>
              <a:rPr lang="en-US" sz="2000" dirty="0" smtClean="0"/>
              <a:t>… </a:t>
            </a:r>
          </a:p>
          <a:p>
            <a:pPr lvl="1">
              <a:defRPr/>
            </a:pPr>
            <a:r>
              <a:rPr lang="en-US" sz="1600" dirty="0" smtClean="0"/>
              <a:t>Provides a low cost solution for logical segmentation, authentication, </a:t>
            </a:r>
            <a:br>
              <a:rPr lang="en-US" sz="1600" dirty="0" smtClean="0"/>
            </a:br>
            <a:r>
              <a:rPr lang="en-US" sz="1600" dirty="0" smtClean="0"/>
              <a:t>authorization and optional encryption</a:t>
            </a:r>
          </a:p>
          <a:p>
            <a:pPr lvl="1">
              <a:defRPr/>
            </a:pPr>
            <a:r>
              <a:rPr lang="en-US" sz="1600" dirty="0" smtClean="0"/>
              <a:t>Operates generically for all applications</a:t>
            </a:r>
          </a:p>
          <a:p>
            <a:pPr lvl="1">
              <a:defRPr/>
            </a:pPr>
            <a:r>
              <a:rPr lang="en-US" sz="1600" dirty="0" smtClean="0"/>
              <a:t>Supported by centralized policy management</a:t>
            </a:r>
          </a:p>
          <a:p>
            <a:pPr>
              <a:defRPr/>
            </a:pPr>
            <a:r>
              <a:rPr lang="en-US" sz="2000" dirty="0" smtClean="0"/>
              <a:t>Policy-based security is </a:t>
            </a:r>
            <a:r>
              <a:rPr lang="en-US" sz="2000" b="1" i="1" dirty="0" smtClean="0"/>
              <a:t>strategic</a:t>
            </a:r>
            <a:r>
              <a:rPr lang="en-US" sz="2000" dirty="0" smtClean="0"/>
              <a:t>…</a:t>
            </a:r>
          </a:p>
          <a:p>
            <a:pPr lvl="1">
              <a:defRPr/>
            </a:pPr>
            <a:r>
              <a:rPr lang="en-US" sz="1600" dirty="0" smtClean="0"/>
              <a:t>It creates the foundation for virtualization security and control</a:t>
            </a:r>
          </a:p>
          <a:p>
            <a:pPr lvl="1">
              <a:defRPr/>
            </a:pPr>
            <a:r>
              <a:rPr lang="en-US" sz="1600" dirty="0" smtClean="0"/>
              <a:t>Represents the evolution of security controls from the network to the host…</a:t>
            </a:r>
          </a:p>
          <a:p>
            <a:pPr lvl="1">
              <a:defRPr/>
            </a:pPr>
            <a:r>
              <a:rPr lang="en-US" sz="1600" dirty="0" smtClean="0"/>
              <a:t>Supports Bill Gates vision “Secure Anywhere Access’” vision</a:t>
            </a:r>
          </a:p>
          <a:p>
            <a:pPr lvl="3">
              <a:defRPr/>
            </a:pPr>
            <a:r>
              <a:rPr lang="en-US" sz="1400" dirty="0" smtClean="0"/>
              <a:t>“Security should be based on policy not topology”</a:t>
            </a:r>
          </a:p>
          <a:p>
            <a:pPr>
              <a:defRPr/>
            </a:pPr>
            <a:endParaRPr lang="en-US" sz="2400" dirty="0" smtClean="0"/>
          </a:p>
        </p:txBody>
      </p:sp>
    </p:spTree>
  </p:cSld>
  <p:clrMapOvr>
    <a:masterClrMapping/>
  </p:clrMapOvr>
  <p:transition advTm="63046">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72.5|1|9|16.9|1.7|10.3|6.4|3.9|1.4|3.4|1.3|7.4|1.7|1|1|1|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1597</Words>
  <Application>Microsoft Office PowerPoint</Application>
  <PresentationFormat>On-screen Show (4:3)</PresentationFormat>
  <Paragraphs>335</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WinHEC 2008 Template_NEW_9.22.08</vt:lpstr>
      <vt:lpstr>Visio</vt:lpstr>
      <vt:lpstr>Worksheet</vt:lpstr>
      <vt:lpstr>Slide 1</vt:lpstr>
      <vt:lpstr>Server And Domain Isolation (SDI)</vt:lpstr>
      <vt:lpstr>Agenda</vt:lpstr>
      <vt:lpstr>Enterprise Security Business Drivers </vt:lpstr>
      <vt:lpstr>Enterprise Security Challenges</vt:lpstr>
      <vt:lpstr>Insufficient “Internal” Network Security Real Life Example</vt:lpstr>
      <vt:lpstr>SDI  The Next Generation Network Security </vt:lpstr>
      <vt:lpstr>Server And Domain Isolation</vt:lpstr>
      <vt:lpstr>SDI Policy Based Access Control</vt:lpstr>
      <vt:lpstr>SDI Combinations</vt:lpstr>
      <vt:lpstr>How SDI Solves Unauthorized Access – Server Isolation</vt:lpstr>
      <vt:lpstr>Business Value Of SDI </vt:lpstr>
      <vt:lpstr>Slide 13</vt:lpstr>
      <vt:lpstr>Host Protection With NAP And SDI</vt:lpstr>
      <vt:lpstr>Direct Access Solution And SDI</vt:lpstr>
      <vt:lpstr>Slide 16</vt:lpstr>
      <vt:lpstr>Areas Of Collaboration</vt:lpstr>
      <vt:lpstr>SDI Emerging Ecosystem</vt:lpstr>
      <vt:lpstr>Intel</vt:lpstr>
      <vt:lpstr>IPsec Performance On Microsoft Windows Server 2008* Receive traffic</vt:lpstr>
      <vt:lpstr>IPsec Offload Performance On Microsoft Windows Server 2008*  Receive traffic</vt:lpstr>
      <vt:lpstr>Intel® 82576 Gigabit Ethernet Controller Next Gen 1 Gigabit Ethernet Controller</vt:lpstr>
      <vt:lpstr>SDI - Why Now!</vt:lpstr>
      <vt:lpstr>Call To Action</vt:lpstr>
      <vt:lpstr>Additional Resources</vt:lpstr>
      <vt:lpstr>Please Complete A Session Evaluation Form Your input is important!</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2008-11-12T06:34:18Z</dcterms:created>
  <dcterms:modified xsi:type="dcterms:W3CDTF">2008-11-12T06:34:24Z</dcterms:modified>
</cp:coreProperties>
</file>