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29"/>
  </p:notesMasterIdLst>
  <p:handoutMasterIdLst>
    <p:handoutMasterId r:id="rId30"/>
  </p:handoutMasterIdLst>
  <p:sldIdLst>
    <p:sldId id="257" r:id="rId2"/>
    <p:sldId id="277" r:id="rId3"/>
    <p:sldId id="278" r:id="rId4"/>
    <p:sldId id="279" r:id="rId5"/>
    <p:sldId id="280" r:id="rId6"/>
    <p:sldId id="282" r:id="rId7"/>
    <p:sldId id="281" r:id="rId8"/>
    <p:sldId id="304" r:id="rId9"/>
    <p:sldId id="283" r:id="rId10"/>
    <p:sldId id="305" r:id="rId11"/>
    <p:sldId id="285" r:id="rId12"/>
    <p:sldId id="286" r:id="rId13"/>
    <p:sldId id="288" r:id="rId14"/>
    <p:sldId id="308" r:id="rId15"/>
    <p:sldId id="289" r:id="rId16"/>
    <p:sldId id="306" r:id="rId17"/>
    <p:sldId id="292" r:id="rId18"/>
    <p:sldId id="294" r:id="rId19"/>
    <p:sldId id="293" r:id="rId20"/>
    <p:sldId id="295" r:id="rId21"/>
    <p:sldId id="296" r:id="rId22"/>
    <p:sldId id="303" r:id="rId23"/>
    <p:sldId id="298" r:id="rId24"/>
    <p:sldId id="299" r:id="rId25"/>
    <p:sldId id="300" r:id="rId26"/>
    <p:sldId id="309" r:id="rId27"/>
    <p:sldId id="272"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D565"/>
    <a:srgbClr val="AFDC7E"/>
    <a:srgbClr val="F8F8F8"/>
    <a:srgbClr val="EAEAEA"/>
    <a:srgbClr val="619428"/>
    <a:srgbClr val="AC8300"/>
    <a:srgbClr val="FFFFFF"/>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5" autoAdjust="0"/>
    <p:restoredTop sz="94660"/>
  </p:normalViewPr>
  <p:slideViewPr>
    <p:cSldViewPr snapToGrid="0" showGuides="1">
      <p:cViewPr varScale="1">
        <p:scale>
          <a:sx n="99" d="100"/>
          <a:sy n="99" d="100"/>
        </p:scale>
        <p:origin x="-450" y="-90"/>
      </p:cViewPr>
      <p:guideLst>
        <p:guide orient="horz" pos="2160"/>
        <p:guide orient="horz" pos="146"/>
        <p:guide orient="horz" pos="4178"/>
        <p:guide orient="horz" pos="893"/>
        <p:guide orient="horz" pos="1198"/>
        <p:guide orient="horz" pos="1442"/>
        <p:guide orient="horz" pos="2736"/>
        <p:guide pos="240"/>
        <p:guide pos="5520"/>
        <p:guide pos="2880"/>
        <p:guide pos="461"/>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1" d="100"/>
          <a:sy n="81" d="100"/>
        </p:scale>
        <p:origin x="-392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10:33 PM</a:t>
            </a:fld>
            <a:endParaRPr lang="en-US" dirty="0"/>
          </a:p>
        </p:txBody>
      </p:sp>
      <p:sp>
        <p:nvSpPr>
          <p:cNvPr id="6" name="Rectangle 6"/>
          <p:cNvSpPr>
            <a:spLocks noGrp="1" noChangeArrowheads="1"/>
          </p:cNvSpPr>
          <p:nvPr>
            <p:ph type="ftr" sz="quarter" idx="4"/>
          </p:nvPr>
        </p:nvSpPr>
        <p:spPr>
          <a:xfrm>
            <a:off x="0" y="8685213"/>
            <a:ext cx="297180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10:33 PM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whdc/winlogo/hwrequirements.mspx" TargetMode="External"/><Relationship Id="rId7" Type="http://schemas.openxmlformats.org/officeDocument/2006/relationships/hyperlink" Target="mailto:logofb@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mailto:gt64p@microsoft.com" TargetMode="External"/><Relationship Id="rId5" Type="http://schemas.openxmlformats.org/officeDocument/2006/relationships/hyperlink" Target="http://www.microsoft.com/whdc/default.mspx" TargetMode="External"/><Relationship Id="rId4" Type="http://schemas.openxmlformats.org/officeDocument/2006/relationships/hyperlink" Target="http://www.microsoft.com/whdc/system/pnppwr/powermgmt/Svr_PowerBudget.m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Systems Testing</a:t>
            </a:r>
            <a:endParaRPr lang="en-US" dirty="0"/>
          </a:p>
        </p:txBody>
      </p:sp>
      <p:sp>
        <p:nvSpPr>
          <p:cNvPr id="3" name="Content Placeholder 2"/>
          <p:cNvSpPr>
            <a:spLocks noGrp="1"/>
          </p:cNvSpPr>
          <p:nvPr>
            <p:ph idx="1"/>
          </p:nvPr>
        </p:nvSpPr>
        <p:spPr>
          <a:xfrm>
            <a:off x="382588" y="1414464"/>
            <a:ext cx="8380412" cy="3357329"/>
          </a:xfrm>
        </p:spPr>
        <p:txBody>
          <a:bodyPr/>
          <a:lstStyle/>
          <a:p>
            <a:r>
              <a:rPr lang="en-US" sz="2700" dirty="0" smtClean="0">
                <a:solidFill>
                  <a:schemeClr val="tx1">
                    <a:lumMod val="95000"/>
                  </a:schemeClr>
                </a:solidFill>
              </a:rPr>
              <a:t>DTM UI will only display the Windows Server 2008 R2 Server System Logo tests (for x64 and Itanium)</a:t>
            </a:r>
          </a:p>
          <a:p>
            <a:pPr lvl="1"/>
            <a:r>
              <a:rPr lang="en-US" sz="2400" dirty="0" smtClean="0">
                <a:solidFill>
                  <a:schemeClr val="tx1">
                    <a:lumMod val="95000"/>
                  </a:schemeClr>
                </a:solidFill>
              </a:rPr>
              <a:t>Passing system gets both 64-bit System Logos, i.e., Windows Server 2008 RTM and Windows Server 2008 R2</a:t>
            </a:r>
          </a:p>
          <a:p>
            <a:r>
              <a:rPr lang="en-US" sz="2700" dirty="0" smtClean="0">
                <a:solidFill>
                  <a:schemeClr val="tx1">
                    <a:lumMod val="95000"/>
                  </a:schemeClr>
                </a:solidFill>
              </a:rPr>
              <a:t>System that already has the Windows Server 2008 Logo will have to retest and resubmit to get the Windows Server 2008 R2 Logo</a:t>
            </a:r>
          </a:p>
          <a:p>
            <a:r>
              <a:rPr lang="en-US" sz="2700" dirty="0" smtClean="0">
                <a:solidFill>
                  <a:schemeClr val="tx1">
                    <a:lumMod val="95000"/>
                  </a:schemeClr>
                </a:solidFill>
              </a:rPr>
              <a:t>Additional Qualifications discussed later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6" y="1903679"/>
            <a:ext cx="7692761" cy="664797"/>
          </a:xfrm>
        </p:spPr>
        <p:txBody>
          <a:bodyPr/>
          <a:lstStyle/>
          <a:p>
            <a:r>
              <a:rPr lang="en-US" sz="4800" dirty="0" smtClean="0"/>
              <a:t>Legacy Devices And Systems</a:t>
            </a:r>
            <a:endParaRPr lang="en-US" sz="4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1"/>
            <a:ext cx="8380412" cy="997196"/>
          </a:xfrm>
        </p:spPr>
        <p:txBody>
          <a:bodyPr/>
          <a:lstStyle/>
          <a:p>
            <a:r>
              <a:rPr sz="3600" smtClean="0"/>
              <a:t>Previously Logo Qualified </a:t>
            </a:r>
            <a:br>
              <a:rPr sz="3600" smtClean="0"/>
            </a:br>
            <a:r>
              <a:rPr sz="3600" smtClean="0"/>
              <a:t>Devices And Systems</a:t>
            </a:r>
            <a:endParaRPr lang="en-US" sz="3600" dirty="0"/>
          </a:p>
        </p:txBody>
      </p:sp>
      <p:sp>
        <p:nvSpPr>
          <p:cNvPr id="5" name="Content Placeholder 4"/>
          <p:cNvSpPr>
            <a:spLocks noGrp="1"/>
          </p:cNvSpPr>
          <p:nvPr>
            <p:ph idx="1"/>
          </p:nvPr>
        </p:nvSpPr>
        <p:spPr>
          <a:xfrm>
            <a:off x="382588" y="1741032"/>
            <a:ext cx="8380412" cy="3913892"/>
          </a:xfrm>
        </p:spPr>
        <p:txBody>
          <a:bodyPr/>
          <a:lstStyle/>
          <a:p>
            <a:r>
              <a:rPr lang="en-US" sz="2800" dirty="0" smtClean="0"/>
              <a:t>Windows Server 2008 </a:t>
            </a:r>
            <a:r>
              <a:rPr lang="en-US" sz="2800" dirty="0" err="1" smtClean="0"/>
              <a:t>Logo’ed</a:t>
            </a:r>
            <a:r>
              <a:rPr lang="en-US" sz="2800" dirty="0" smtClean="0"/>
              <a:t> Devices/Drivers should all be able to pass R2 tests</a:t>
            </a:r>
          </a:p>
          <a:p>
            <a:pPr lvl="1"/>
            <a:r>
              <a:rPr lang="en-US" sz="2500" dirty="0" smtClean="0"/>
              <a:t>If vendor wishes an RTM qualified device to be Logo’ed for R2, they must run R2 tests and submit</a:t>
            </a:r>
          </a:p>
          <a:p>
            <a:r>
              <a:rPr lang="en-US" sz="2800" dirty="0" smtClean="0"/>
              <a:t>Windows Server 2008 Logo’ed Systems should all be able to get R2 Logo</a:t>
            </a:r>
          </a:p>
          <a:p>
            <a:pPr lvl="1"/>
            <a:r>
              <a:rPr lang="en-US" sz="2500" dirty="0" smtClean="0"/>
              <a:t>R2 Server System test suite will be used for RTM qualification of systems </a:t>
            </a:r>
            <a:r>
              <a:rPr lang="en-US" sz="2500" dirty="0" smtClean="0">
                <a:solidFill>
                  <a:schemeClr val="accent1"/>
                </a:solidFill>
              </a:rPr>
              <a:t>and</a:t>
            </a:r>
            <a:r>
              <a:rPr lang="en-US" sz="2500" dirty="0" smtClean="0"/>
              <a:t> for retests</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Server 2008 R2</a:t>
            </a:r>
            <a:br>
              <a:rPr lang="en-US" smtClean="0"/>
            </a:br>
            <a:r>
              <a:rPr lang="en-US" smtClean="0"/>
              <a:t>64-bit Supported Systems</a:t>
            </a:r>
            <a:endParaRPr lang="en-US" dirty="0"/>
          </a:p>
        </p:txBody>
      </p:sp>
      <p:sp>
        <p:nvSpPr>
          <p:cNvPr id="3" name="Content Placeholder 2"/>
          <p:cNvSpPr>
            <a:spLocks noGrp="1"/>
          </p:cNvSpPr>
          <p:nvPr>
            <p:ph idx="1"/>
          </p:nvPr>
        </p:nvSpPr>
        <p:spPr>
          <a:xfrm>
            <a:off x="381000" y="1901825"/>
            <a:ext cx="8380412" cy="4281685"/>
          </a:xfrm>
        </p:spPr>
        <p:txBody>
          <a:bodyPr/>
          <a:lstStyle/>
          <a:p>
            <a:r>
              <a:rPr lang="en-US" sz="2400" dirty="0" smtClean="0"/>
              <a:t>Supported category for 64-bit systems</a:t>
            </a:r>
          </a:p>
          <a:p>
            <a:pPr lvl="1"/>
            <a:r>
              <a:rPr lang="en-US" sz="2000" dirty="0" smtClean="0"/>
              <a:t>Windows Server 2008 Supported systems can retest for Windows Server 2008 R2 Supported</a:t>
            </a:r>
          </a:p>
          <a:p>
            <a:pPr lvl="1"/>
            <a:r>
              <a:rPr lang="en-US" sz="2000" dirty="0" smtClean="0"/>
              <a:t>Windows Server 2008 </a:t>
            </a:r>
            <a:r>
              <a:rPr lang="en-US" sz="2000" dirty="0" err="1" smtClean="0"/>
              <a:t>Logo’ed</a:t>
            </a:r>
            <a:r>
              <a:rPr lang="en-US" sz="2000" dirty="0" smtClean="0"/>
              <a:t> systems w/issues like </a:t>
            </a:r>
            <a:r>
              <a:rPr lang="en-US" sz="2000" dirty="0" err="1" smtClean="0"/>
              <a:t>PCIe</a:t>
            </a:r>
            <a:r>
              <a:rPr lang="en-US" sz="2000" dirty="0" smtClean="0"/>
              <a:t> </a:t>
            </a:r>
            <a:br>
              <a:rPr lang="en-US" sz="2000" dirty="0" smtClean="0"/>
            </a:br>
            <a:r>
              <a:rPr lang="en-US" sz="2000" dirty="0" smtClean="0"/>
              <a:t>may also use </a:t>
            </a:r>
          </a:p>
          <a:p>
            <a:r>
              <a:rPr lang="en-US" sz="2400" dirty="0" smtClean="0"/>
              <a:t>Supported category testing and submission requirements</a:t>
            </a:r>
          </a:p>
          <a:p>
            <a:pPr lvl="1"/>
            <a:r>
              <a:rPr lang="en-US" sz="2000" dirty="0" smtClean="0"/>
              <a:t>Windows Server 2008 R2 </a:t>
            </a:r>
            <a:r>
              <a:rPr lang="en-US" sz="2000" dirty="0" err="1" smtClean="0"/>
              <a:t>Logo’ed</a:t>
            </a:r>
            <a:r>
              <a:rPr lang="en-US" sz="2000" dirty="0" smtClean="0"/>
              <a:t> Drivers installed in the system being tested</a:t>
            </a:r>
          </a:p>
          <a:p>
            <a:pPr lvl="1"/>
            <a:r>
              <a:rPr lang="en-US" sz="2000" dirty="0" smtClean="0"/>
              <a:t>CHK Logo test to validate signatures</a:t>
            </a:r>
          </a:p>
          <a:p>
            <a:pPr lvl="1"/>
            <a:r>
              <a:rPr lang="en-US" sz="2000" dirty="0" smtClean="0"/>
              <a:t>Previous Submission ID provided in new submission to </a:t>
            </a:r>
            <a:r>
              <a:rPr lang="en-US" sz="2000" dirty="0" err="1" smtClean="0"/>
              <a:t>WinQual</a:t>
            </a:r>
            <a:endParaRPr lang="en-US" sz="2000" dirty="0" smtClean="0"/>
          </a:p>
          <a:p>
            <a:endParaRPr lang="en-US" sz="24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64-Bit Transition</a:t>
            </a:r>
            <a:endParaRPr lang="en-US" dirty="0"/>
          </a:p>
        </p:txBody>
      </p:sp>
      <p:sp>
        <p:nvSpPr>
          <p:cNvPr id="73" name="Content Placeholder 72"/>
          <p:cNvSpPr>
            <a:spLocks noGrp="1"/>
          </p:cNvSpPr>
          <p:nvPr>
            <p:ph idx="1"/>
          </p:nvPr>
        </p:nvSpPr>
        <p:spPr>
          <a:xfrm>
            <a:off x="2887579" y="1417638"/>
            <a:ext cx="5524584" cy="1898981"/>
          </a:xfrm>
        </p:spPr>
        <p:txBody>
          <a:bodyPr/>
          <a:lstStyle/>
          <a:p>
            <a:pPr marL="282575" indent="-282575"/>
            <a:r>
              <a:rPr lang="en-US" sz="1800" dirty="0" smtClean="0">
                <a:solidFill>
                  <a:schemeClr val="tx1"/>
                </a:solidFill>
              </a:rPr>
              <a:t>Device and System submissions in the 1</a:t>
            </a:r>
            <a:r>
              <a:rPr lang="en-US" sz="1800" baseline="30000" dirty="0" smtClean="0">
                <a:solidFill>
                  <a:schemeClr val="tx1"/>
                </a:solidFill>
              </a:rPr>
              <a:t>st</a:t>
            </a:r>
            <a:r>
              <a:rPr lang="en-US" sz="1800" dirty="0" smtClean="0">
                <a:solidFill>
                  <a:schemeClr val="tx1"/>
                </a:solidFill>
              </a:rPr>
              <a:t> </a:t>
            </a:r>
            <a:br>
              <a:rPr lang="en-US" sz="1800" dirty="0" smtClean="0">
                <a:solidFill>
                  <a:schemeClr val="tx1"/>
                </a:solidFill>
              </a:rPr>
            </a:br>
            <a:r>
              <a:rPr lang="en-US" sz="1800" dirty="0" smtClean="0">
                <a:solidFill>
                  <a:schemeClr val="tx1"/>
                </a:solidFill>
              </a:rPr>
              <a:t>10 months after release for both Windows Server 2003 SP1 and 2008</a:t>
            </a:r>
          </a:p>
          <a:p>
            <a:pPr marL="282575" indent="-282575"/>
            <a:r>
              <a:rPr lang="en-US" sz="1800" dirty="0" smtClean="0"/>
              <a:t>Note the ~3x reduction in x86 Device submissions from 2003 SP1 to 2008 periods, and the </a:t>
            </a:r>
            <a:r>
              <a:rPr lang="en-US" sz="1800" dirty="0" smtClean="0">
                <a:solidFill>
                  <a:schemeClr val="tx1"/>
                </a:solidFill>
              </a:rPr>
              <a:t>increasing number of ‘x64–only’ Device and System submissions for 2008</a:t>
            </a:r>
          </a:p>
        </p:txBody>
      </p:sp>
      <p:cxnSp>
        <p:nvCxnSpPr>
          <p:cNvPr id="6" name="Straight Connector 5"/>
          <p:cNvCxnSpPr/>
          <p:nvPr/>
        </p:nvCxnSpPr>
        <p:spPr bwMode="auto">
          <a:xfrm rot="16200000" flipH="1">
            <a:off x="-1651828" y="3333144"/>
            <a:ext cx="4793226" cy="147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61784" y="5707894"/>
            <a:ext cx="5928860" cy="97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48920" y="4778486"/>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53840" y="3824786"/>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39092" y="28514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29264" y="18977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48932" y="9440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22" name="Rectangle 21"/>
          <p:cNvSpPr/>
          <p:nvPr/>
        </p:nvSpPr>
        <p:spPr bwMode="auto">
          <a:xfrm>
            <a:off x="1019751" y="1722118"/>
            <a:ext cx="471938" cy="396732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4180</a:t>
            </a:r>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bwMode="auto">
          <a:xfrm>
            <a:off x="1511355" y="4593134"/>
            <a:ext cx="471938" cy="10963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1140</a:t>
            </a:r>
          </a:p>
        </p:txBody>
      </p:sp>
      <p:sp>
        <p:nvSpPr>
          <p:cNvPr id="24" name="Rectangle 23"/>
          <p:cNvSpPr/>
          <p:nvPr/>
        </p:nvSpPr>
        <p:spPr bwMode="auto">
          <a:xfrm>
            <a:off x="2402600" y="5330553"/>
            <a:ext cx="471938" cy="35889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380</a:t>
            </a:r>
          </a:p>
        </p:txBody>
      </p:sp>
      <p:sp>
        <p:nvSpPr>
          <p:cNvPr id="25" name="Rectangle 24"/>
          <p:cNvSpPr/>
          <p:nvPr/>
        </p:nvSpPr>
        <p:spPr bwMode="auto">
          <a:xfrm>
            <a:off x="2894825" y="5384629"/>
            <a:ext cx="471938" cy="30481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320</a:t>
            </a:r>
          </a:p>
        </p:txBody>
      </p:sp>
      <p:sp>
        <p:nvSpPr>
          <p:cNvPr id="26" name="Rectangle 25"/>
          <p:cNvSpPr/>
          <p:nvPr/>
        </p:nvSpPr>
        <p:spPr bwMode="auto">
          <a:xfrm>
            <a:off x="3884884" y="4411234"/>
            <a:ext cx="471938" cy="1278211"/>
          </a:xfrm>
          <a:prstGeom prst="rect">
            <a:avLst/>
          </a:prstGeom>
          <a:solidFill>
            <a:srgbClr val="FFC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1340</a:t>
            </a:r>
          </a:p>
        </p:txBody>
      </p:sp>
      <p:sp>
        <p:nvSpPr>
          <p:cNvPr id="27" name="Rectangle 26"/>
          <p:cNvSpPr/>
          <p:nvPr/>
        </p:nvSpPr>
        <p:spPr bwMode="auto">
          <a:xfrm>
            <a:off x="4377109" y="4332571"/>
            <a:ext cx="471938" cy="13568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1440</a:t>
            </a:r>
          </a:p>
        </p:txBody>
      </p:sp>
      <p:sp>
        <p:nvSpPr>
          <p:cNvPr id="28" name="Rectangle 27"/>
          <p:cNvSpPr/>
          <p:nvPr/>
        </p:nvSpPr>
        <p:spPr bwMode="auto">
          <a:xfrm>
            <a:off x="5340231" y="5423951"/>
            <a:ext cx="471938" cy="26549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260</a:t>
            </a:r>
          </a:p>
        </p:txBody>
      </p:sp>
      <p:sp>
        <p:nvSpPr>
          <p:cNvPr id="29" name="Rectangle 28"/>
          <p:cNvSpPr/>
          <p:nvPr/>
        </p:nvSpPr>
        <p:spPr bwMode="auto">
          <a:xfrm>
            <a:off x="5842081" y="5374787"/>
            <a:ext cx="471938" cy="31465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50" dirty="0" smtClean="0">
                <a:solidFill>
                  <a:schemeClr val="bg2"/>
                </a:solidFill>
                <a:effectLst>
                  <a:outerShdw blurRad="38100" dist="38100" dir="2700000" algn="tl">
                    <a:srgbClr val="000000">
                      <a:alpha val="43137"/>
                    </a:srgbClr>
                  </a:outerShdw>
                </a:effectLst>
                <a:latin typeface="Trebuchet MS" pitchFamily="34" charset="0"/>
              </a:rPr>
              <a:t>300</a:t>
            </a:r>
          </a:p>
        </p:txBody>
      </p:sp>
      <p:cxnSp>
        <p:nvCxnSpPr>
          <p:cNvPr id="31" name="Straight Connector 30"/>
          <p:cNvCxnSpPr/>
          <p:nvPr/>
        </p:nvCxnSpPr>
        <p:spPr bwMode="auto">
          <a:xfrm>
            <a:off x="653840" y="525534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644012" y="548148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48932" y="502921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53840" y="3824786"/>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44012" y="430164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648932" y="452778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653852" y="407551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39092" y="28514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644012" y="334302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648932" y="3569162"/>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653852" y="311689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629264" y="18977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634184" y="237457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639104" y="260071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29276" y="2148446"/>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634184" y="944018"/>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639104" y="142087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629276" y="1647014"/>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634196" y="1194746"/>
            <a:ext cx="20647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57" name="TextBox 56"/>
          <p:cNvSpPr txBox="1"/>
          <p:nvPr/>
        </p:nvSpPr>
        <p:spPr>
          <a:xfrm>
            <a:off x="967019" y="1283118"/>
            <a:ext cx="57740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Segoe" pitchFamily="34" charset="0"/>
              </a:rPr>
              <a:t>x86</a:t>
            </a:r>
          </a:p>
        </p:txBody>
      </p:sp>
      <p:sp>
        <p:nvSpPr>
          <p:cNvPr id="58" name="TextBox 57"/>
          <p:cNvSpPr txBox="1"/>
          <p:nvPr/>
        </p:nvSpPr>
        <p:spPr>
          <a:xfrm>
            <a:off x="1458623" y="4178646"/>
            <a:ext cx="57740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Segoe" pitchFamily="34" charset="0"/>
              </a:rPr>
              <a:t>x64</a:t>
            </a:r>
          </a:p>
        </p:txBody>
      </p:sp>
      <p:sp>
        <p:nvSpPr>
          <p:cNvPr id="59" name="TextBox 58"/>
          <p:cNvSpPr txBox="1"/>
          <p:nvPr/>
        </p:nvSpPr>
        <p:spPr>
          <a:xfrm>
            <a:off x="2349868" y="4916046"/>
            <a:ext cx="57740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Segoe" pitchFamily="34" charset="0"/>
              </a:rPr>
              <a:t>x86</a:t>
            </a:r>
          </a:p>
        </p:txBody>
      </p:sp>
      <p:sp>
        <p:nvSpPr>
          <p:cNvPr id="60" name="TextBox 59"/>
          <p:cNvSpPr txBox="1"/>
          <p:nvPr/>
        </p:nvSpPr>
        <p:spPr>
          <a:xfrm>
            <a:off x="2842093" y="4979958"/>
            <a:ext cx="57740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Segoe" pitchFamily="34" charset="0"/>
              </a:rPr>
              <a:t>x64</a:t>
            </a:r>
          </a:p>
        </p:txBody>
      </p:sp>
      <p:sp>
        <p:nvSpPr>
          <p:cNvPr id="61" name="TextBox 60"/>
          <p:cNvSpPr txBox="1"/>
          <p:nvPr/>
        </p:nvSpPr>
        <p:spPr>
          <a:xfrm>
            <a:off x="3800092" y="4006590"/>
            <a:ext cx="641522" cy="400110"/>
          </a:xfrm>
          <a:prstGeom prst="rect">
            <a:avLst/>
          </a:prstGeom>
          <a:noFill/>
        </p:spPr>
        <p:txBody>
          <a:bodyPr wrap="none" rtlCol="0">
            <a:spAutoFit/>
          </a:bodyPr>
          <a:lstStyle/>
          <a:p>
            <a:r>
              <a:rPr lang="en-US" sz="2000" b="1" dirty="0" smtClean="0">
                <a:solidFill>
                  <a:schemeClr val="accent6">
                    <a:lumMod val="60000"/>
                    <a:lumOff val="40000"/>
                  </a:schemeClr>
                </a:solidFill>
                <a:effectLst>
                  <a:outerShdw blurRad="38100" dist="38100" dir="2700000" algn="tl">
                    <a:srgbClr val="000000">
                      <a:alpha val="43137"/>
                    </a:srgbClr>
                  </a:outerShdw>
                </a:effectLst>
                <a:latin typeface="Segoe" pitchFamily="34" charset="0"/>
              </a:rPr>
              <a:t>x86</a:t>
            </a:r>
          </a:p>
        </p:txBody>
      </p:sp>
      <p:sp>
        <p:nvSpPr>
          <p:cNvPr id="62" name="TextBox 61"/>
          <p:cNvSpPr txBox="1"/>
          <p:nvPr/>
        </p:nvSpPr>
        <p:spPr>
          <a:xfrm>
            <a:off x="4292317" y="3923022"/>
            <a:ext cx="641522" cy="400110"/>
          </a:xfrm>
          <a:prstGeom prst="rect">
            <a:avLst/>
          </a:prstGeom>
          <a:noFill/>
        </p:spPr>
        <p:txBody>
          <a:bodyPr wrap="none" rtlCol="0">
            <a:spAutoFit/>
          </a:bodyPr>
          <a:lstStyle/>
          <a:p>
            <a:r>
              <a:rPr lang="en-US" sz="2000" b="1" dirty="0" smtClean="0">
                <a:solidFill>
                  <a:srgbClr val="92D050"/>
                </a:solidFill>
                <a:effectLst>
                  <a:outerShdw blurRad="38100" dist="38100" dir="2700000" algn="tl">
                    <a:srgbClr val="000000">
                      <a:alpha val="43137"/>
                    </a:srgbClr>
                  </a:outerShdw>
                </a:effectLst>
                <a:latin typeface="Segoe" pitchFamily="34" charset="0"/>
              </a:rPr>
              <a:t>x64</a:t>
            </a:r>
          </a:p>
        </p:txBody>
      </p:sp>
      <p:sp>
        <p:nvSpPr>
          <p:cNvPr id="63" name="TextBox 62"/>
          <p:cNvSpPr txBox="1"/>
          <p:nvPr/>
        </p:nvSpPr>
        <p:spPr>
          <a:xfrm>
            <a:off x="5255439" y="4999626"/>
            <a:ext cx="641522" cy="400110"/>
          </a:xfrm>
          <a:prstGeom prst="rect">
            <a:avLst/>
          </a:prstGeom>
          <a:noFill/>
        </p:spPr>
        <p:txBody>
          <a:bodyPr wrap="none" rtlCol="0">
            <a:spAutoFit/>
          </a:bodyPr>
          <a:lstStyle/>
          <a:p>
            <a:r>
              <a:rPr lang="en-US" sz="2000" b="1" dirty="0" smtClean="0">
                <a:solidFill>
                  <a:schemeClr val="accent6">
                    <a:lumMod val="60000"/>
                    <a:lumOff val="40000"/>
                  </a:schemeClr>
                </a:solidFill>
                <a:effectLst>
                  <a:outerShdw blurRad="38100" dist="38100" dir="2700000" algn="tl">
                    <a:srgbClr val="000000">
                      <a:alpha val="43137"/>
                    </a:srgbClr>
                  </a:outerShdw>
                </a:effectLst>
                <a:latin typeface="Segoe" pitchFamily="34" charset="0"/>
              </a:rPr>
              <a:t>x86</a:t>
            </a:r>
          </a:p>
        </p:txBody>
      </p:sp>
      <p:sp>
        <p:nvSpPr>
          <p:cNvPr id="64" name="TextBox 63"/>
          <p:cNvSpPr txBox="1"/>
          <p:nvPr/>
        </p:nvSpPr>
        <p:spPr>
          <a:xfrm>
            <a:off x="5757289" y="4960302"/>
            <a:ext cx="641522" cy="400110"/>
          </a:xfrm>
          <a:prstGeom prst="rect">
            <a:avLst/>
          </a:prstGeom>
          <a:noFill/>
        </p:spPr>
        <p:txBody>
          <a:bodyPr wrap="none" rtlCol="0">
            <a:spAutoFit/>
          </a:bodyPr>
          <a:lstStyle/>
          <a:p>
            <a:r>
              <a:rPr lang="en-US" sz="2000" b="1" dirty="0" smtClean="0">
                <a:solidFill>
                  <a:srgbClr val="AFDC7E"/>
                </a:solidFill>
                <a:effectLst>
                  <a:outerShdw blurRad="38100" dist="38100" dir="2700000" algn="tl">
                    <a:srgbClr val="000000">
                      <a:alpha val="43137"/>
                    </a:srgbClr>
                  </a:outerShdw>
                </a:effectLst>
                <a:latin typeface="Segoe" pitchFamily="34" charset="0"/>
              </a:rPr>
              <a:t>x64</a:t>
            </a:r>
          </a:p>
        </p:txBody>
      </p:sp>
      <p:sp>
        <p:nvSpPr>
          <p:cNvPr id="65" name="Right Brace 64"/>
          <p:cNvSpPr/>
          <p:nvPr/>
        </p:nvSpPr>
        <p:spPr bwMode="auto">
          <a:xfrm>
            <a:off x="2079547" y="4630935"/>
            <a:ext cx="258687" cy="2610464"/>
          </a:xfrm>
          <a:prstGeom prst="rightBrace">
            <a:avLst/>
          </a:prstGeom>
          <a:noFill/>
          <a:ln w="28575" cap="flat" cmpd="sng" algn="ctr">
            <a:solidFill>
              <a:schemeClr val="tx2">
                <a:lumMod val="65000"/>
              </a:schemeClr>
            </a:solidFill>
            <a:prstDash val="solid"/>
            <a:round/>
            <a:headEnd type="none" w="med" len="med"/>
            <a:tailEnd type="none" w="med" len="med"/>
          </a:ln>
          <a:effectLst/>
          <a:scene3d>
            <a:camera prst="orthographicFront">
              <a:rot lat="0" lon="0" rev="16200000"/>
            </a:camera>
            <a:lightRig rig="threePt" dir="t"/>
          </a:scene3d>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66" name="Right Brace 65"/>
          <p:cNvSpPr/>
          <p:nvPr/>
        </p:nvSpPr>
        <p:spPr bwMode="auto">
          <a:xfrm>
            <a:off x="5004571" y="4635855"/>
            <a:ext cx="258687" cy="2610464"/>
          </a:xfrm>
          <a:prstGeom prst="rightBrace">
            <a:avLst/>
          </a:prstGeom>
          <a:noFill/>
          <a:ln w="12700"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67" name="TextBox 66"/>
          <p:cNvSpPr txBox="1"/>
          <p:nvPr/>
        </p:nvSpPr>
        <p:spPr>
          <a:xfrm>
            <a:off x="1093544" y="5877336"/>
            <a:ext cx="2511008" cy="584775"/>
          </a:xfrm>
          <a:prstGeom prst="rect">
            <a:avLst/>
          </a:prstGeom>
          <a:noFill/>
        </p:spPr>
        <p:txBody>
          <a:bodyPr wrap="none" rtlCol="0">
            <a:spAutoFit/>
          </a:bodyPr>
          <a:lstStyle/>
          <a:p>
            <a:r>
              <a:rPr lang="en-US" sz="1600" dirty="0" smtClean="0">
                <a:solidFill>
                  <a:schemeClr val="tx1">
                    <a:lumMod val="75000"/>
                  </a:schemeClr>
                </a:solidFill>
                <a:effectLst>
                  <a:outerShdw blurRad="38100" dist="38100" dir="2700000" algn="tl">
                    <a:srgbClr val="000000">
                      <a:alpha val="43137"/>
                    </a:srgbClr>
                  </a:outerShdw>
                </a:effectLst>
                <a:latin typeface="Trebuchet MS" pitchFamily="34" charset="0"/>
              </a:rPr>
              <a:t>Devices          Systems</a:t>
            </a:r>
            <a:br>
              <a:rPr lang="en-US" sz="1600" dirty="0" smtClean="0">
                <a:solidFill>
                  <a:schemeClr val="tx1">
                    <a:lumMod val="75000"/>
                  </a:schemeClr>
                </a:solidFill>
                <a:effectLst>
                  <a:outerShdw blurRad="38100" dist="38100" dir="2700000" algn="tl">
                    <a:srgbClr val="000000">
                      <a:alpha val="43137"/>
                    </a:srgbClr>
                  </a:outerShdw>
                </a:effectLst>
                <a:latin typeface="Trebuchet MS" pitchFamily="34" charset="0"/>
              </a:rPr>
            </a:br>
            <a:r>
              <a:rPr lang="en-US" sz="1600" dirty="0" smtClean="0">
                <a:solidFill>
                  <a:schemeClr val="tx1">
                    <a:lumMod val="75000"/>
                  </a:schemeClr>
                </a:solidFill>
                <a:effectLst>
                  <a:outerShdw blurRad="38100" dist="38100" dir="2700000" algn="tl">
                    <a:srgbClr val="000000">
                      <a:alpha val="43137"/>
                    </a:srgbClr>
                  </a:outerShdw>
                </a:effectLst>
                <a:latin typeface="Trebuchet MS" pitchFamily="34" charset="0"/>
              </a:rPr>
              <a:t>Windows Server 2003 SP1</a:t>
            </a:r>
          </a:p>
        </p:txBody>
      </p:sp>
      <p:sp>
        <p:nvSpPr>
          <p:cNvPr id="68" name="TextBox 67"/>
          <p:cNvSpPr txBox="1"/>
          <p:nvPr/>
        </p:nvSpPr>
        <p:spPr>
          <a:xfrm>
            <a:off x="3868915" y="5877336"/>
            <a:ext cx="2569165"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Trebuchet MS" pitchFamily="34" charset="0"/>
              </a:rPr>
              <a:t>Devices          Systems</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Windows Server 2008</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1329595"/>
          </a:xfrm>
        </p:spPr>
        <p:txBody>
          <a:bodyPr/>
          <a:lstStyle/>
          <a:p>
            <a:r>
              <a:rPr lang="en-US" dirty="0" smtClean="0"/>
              <a:t>Windows Server 2008</a:t>
            </a:r>
            <a:br>
              <a:rPr lang="en-US" dirty="0" smtClean="0"/>
            </a:br>
            <a:r>
              <a:rPr lang="en-US" dirty="0" err="1" smtClean="0"/>
              <a:t>Logo'ed</a:t>
            </a:r>
            <a:r>
              <a:rPr lang="en-US" dirty="0" smtClean="0"/>
              <a:t> 32-Bit Systems</a:t>
            </a:r>
            <a:endParaRPr lang="en-US" dirty="0"/>
          </a:p>
        </p:txBody>
      </p:sp>
      <p:sp>
        <p:nvSpPr>
          <p:cNvPr id="6" name="Content Placeholder 5"/>
          <p:cNvSpPr>
            <a:spLocks noGrp="1"/>
          </p:cNvSpPr>
          <p:nvPr>
            <p:ph idx="1"/>
          </p:nvPr>
        </p:nvSpPr>
        <p:spPr>
          <a:xfrm>
            <a:off x="382588" y="1885814"/>
            <a:ext cx="8380412" cy="3979551"/>
          </a:xfrm>
        </p:spPr>
        <p:txBody>
          <a:bodyPr/>
          <a:lstStyle/>
          <a:p>
            <a:r>
              <a:rPr lang="en-US" sz="2000" dirty="0" smtClean="0"/>
              <a:t>No 32-bit Server Product for Windows Server 2008 R2</a:t>
            </a:r>
          </a:p>
          <a:p>
            <a:pPr lvl="1"/>
            <a:r>
              <a:rPr lang="en-US" sz="1800" dirty="0" smtClean="0"/>
              <a:t>Therefore, no 32-bit Logo for Windows Server 2008 R2</a:t>
            </a:r>
          </a:p>
          <a:p>
            <a:pPr lvl="1"/>
            <a:r>
              <a:rPr lang="en-US" sz="1800" dirty="0" smtClean="0"/>
              <a:t>Will maintain 32-bit Logo for Windows Server 2008 RTM only</a:t>
            </a:r>
          </a:p>
          <a:p>
            <a:pPr lvl="1"/>
            <a:r>
              <a:rPr lang="en-US" sz="1800" dirty="0" smtClean="0"/>
              <a:t>DTM UI will display this as a separate category, e.g., Server 2008 </a:t>
            </a:r>
            <a:br>
              <a:rPr lang="en-US" sz="1800" dirty="0" smtClean="0"/>
            </a:br>
            <a:r>
              <a:rPr lang="en-US" sz="1800" dirty="0" smtClean="0"/>
              <a:t>32-bit System Test</a:t>
            </a:r>
          </a:p>
          <a:p>
            <a:r>
              <a:rPr lang="en-US" sz="2000" dirty="0" smtClean="0"/>
              <a:t>Reduced test scope</a:t>
            </a:r>
          </a:p>
          <a:p>
            <a:pPr lvl="1"/>
            <a:r>
              <a:rPr lang="en-US" sz="1800" dirty="0" smtClean="0"/>
              <a:t>For new submissions, 64-bit Server 2008 R2 Logo is a prerequisite for Server 2008 32-bit Logo</a:t>
            </a:r>
          </a:p>
          <a:p>
            <a:pPr lvl="1"/>
            <a:r>
              <a:rPr lang="en-US" sz="1800" dirty="0" smtClean="0"/>
              <a:t>Modeled on the Supported category</a:t>
            </a:r>
          </a:p>
          <a:p>
            <a:pPr lvl="1"/>
            <a:r>
              <a:rPr lang="en-US" sz="1800" dirty="0" smtClean="0"/>
              <a:t>Windows Server 2008 32-bit refresh submissions use same path</a:t>
            </a:r>
          </a:p>
          <a:p>
            <a:r>
              <a:rPr lang="en-US" sz="2000" dirty="0" smtClean="0"/>
              <a:t>No plan for Supported category for Windows Server 2008 32-bit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ectangle 44"/>
          <p:cNvSpPr/>
          <p:nvPr/>
        </p:nvSpPr>
        <p:spPr bwMode="auto">
          <a:xfrm>
            <a:off x="1902542" y="5781368"/>
            <a:ext cx="6860458" cy="35880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3" name="Rectangle 42"/>
          <p:cNvSpPr/>
          <p:nvPr/>
        </p:nvSpPr>
        <p:spPr bwMode="auto">
          <a:xfrm>
            <a:off x="1902542" y="2875935"/>
            <a:ext cx="3945102" cy="35396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2" name="Right Arrow 41"/>
          <p:cNvSpPr/>
          <p:nvPr/>
        </p:nvSpPr>
        <p:spPr bwMode="auto">
          <a:xfrm>
            <a:off x="1902543" y="4567699"/>
            <a:ext cx="6860458" cy="604683"/>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bg2"/>
                  </a:gs>
                  <a:gs pos="25000">
                    <a:schemeClr val="bg2"/>
                  </a:gs>
                </a:gsLst>
                <a:lin ang="5400000" scaled="1"/>
              </a:gradFill>
              <a:latin typeface="Trebuchet MS" pitchFamily="34" charset="0"/>
            </a:endParaRPr>
          </a:p>
        </p:txBody>
      </p:sp>
      <p:sp>
        <p:nvSpPr>
          <p:cNvPr id="41" name="Right Arrow 40"/>
          <p:cNvSpPr/>
          <p:nvPr/>
        </p:nvSpPr>
        <p:spPr bwMode="auto">
          <a:xfrm>
            <a:off x="1902542" y="1686919"/>
            <a:ext cx="2841521" cy="604683"/>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 name="Title 3"/>
          <p:cNvSpPr>
            <a:spLocks noGrp="1"/>
          </p:cNvSpPr>
          <p:nvPr>
            <p:ph type="title"/>
          </p:nvPr>
        </p:nvSpPr>
        <p:spPr>
          <a:xfrm>
            <a:off x="382588" y="228600"/>
            <a:ext cx="8380412" cy="553998"/>
          </a:xfrm>
        </p:spPr>
        <p:txBody>
          <a:bodyPr/>
          <a:lstStyle/>
          <a:p>
            <a:r>
              <a:rPr sz="4000" smtClean="0"/>
              <a:t>32 and 64-bit Qualification Options</a:t>
            </a:r>
            <a:endParaRPr lang="en-US" sz="4000" dirty="0"/>
          </a:p>
        </p:txBody>
      </p:sp>
      <p:sp>
        <p:nvSpPr>
          <p:cNvPr id="7" name="TextBox 6"/>
          <p:cNvSpPr txBox="1"/>
          <p:nvPr/>
        </p:nvSpPr>
        <p:spPr>
          <a:xfrm>
            <a:off x="324465" y="1283105"/>
            <a:ext cx="1194558" cy="523220"/>
          </a:xfrm>
          <a:prstGeom prst="rect">
            <a:avLst/>
          </a:prstGeom>
          <a:noFill/>
        </p:spPr>
        <p:txBody>
          <a:bodyPr wrap="none" rtlCol="0">
            <a:spAutoFit/>
          </a:bodyPr>
          <a:lstStyle/>
          <a:p>
            <a:r>
              <a:rPr lang="en-US" sz="2800" b="1" dirty="0" smtClean="0">
                <a:solidFill>
                  <a:schemeClr val="tx2"/>
                </a:solidFill>
                <a:effectLst>
                  <a:outerShdw blurRad="38100" dist="38100" dir="2700000" algn="tl">
                    <a:srgbClr val="000000">
                      <a:alpha val="43137"/>
                    </a:srgbClr>
                  </a:outerShdw>
                </a:effectLst>
                <a:latin typeface="Trebuchet MS" pitchFamily="34" charset="0"/>
              </a:rPr>
              <a:t>32-bit</a:t>
            </a:r>
          </a:p>
        </p:txBody>
      </p:sp>
      <p:sp>
        <p:nvSpPr>
          <p:cNvPr id="8" name="TextBox 7"/>
          <p:cNvSpPr txBox="1"/>
          <p:nvPr/>
        </p:nvSpPr>
        <p:spPr>
          <a:xfrm>
            <a:off x="314637" y="4222877"/>
            <a:ext cx="1194558" cy="523220"/>
          </a:xfrm>
          <a:prstGeom prst="rect">
            <a:avLst/>
          </a:prstGeom>
          <a:noFill/>
        </p:spPr>
        <p:txBody>
          <a:bodyPr wrap="none" rtlCol="0">
            <a:spAutoFit/>
          </a:bodyPr>
          <a:lstStyle/>
          <a:p>
            <a:r>
              <a:rPr lang="en-US" sz="2800" b="1" dirty="0" smtClean="0">
                <a:solidFill>
                  <a:schemeClr val="tx2"/>
                </a:solidFill>
                <a:effectLst>
                  <a:outerShdw blurRad="38100" dist="38100" dir="2700000" algn="tl">
                    <a:srgbClr val="000000">
                      <a:alpha val="43137"/>
                    </a:srgbClr>
                  </a:outerShdw>
                </a:effectLst>
                <a:latin typeface="Trebuchet MS" pitchFamily="34" charset="0"/>
              </a:rPr>
              <a:t>64-bit</a:t>
            </a:r>
          </a:p>
        </p:txBody>
      </p:sp>
      <p:sp>
        <p:nvSpPr>
          <p:cNvPr id="10" name="TextBox 9"/>
          <p:cNvSpPr txBox="1"/>
          <p:nvPr/>
        </p:nvSpPr>
        <p:spPr>
          <a:xfrm>
            <a:off x="309708" y="1715716"/>
            <a:ext cx="1467068" cy="892552"/>
          </a:xfrm>
          <a:prstGeom prst="rect">
            <a:avLst/>
          </a:prstGeom>
          <a:noFill/>
        </p:spPr>
        <p:txBody>
          <a:bodyPr wrap="none" rtlCol="0">
            <a:spAutoFit/>
          </a:bodyPr>
          <a:lstStyle/>
          <a:p>
            <a:r>
              <a:rPr lang="en-US" sz="2800" dirty="0" smtClean="0">
                <a:solidFill>
                  <a:schemeClr val="accent6"/>
                </a:solidFill>
                <a:effectLst>
                  <a:outerShdw blurRad="38100" dist="38100" dir="2700000" algn="tl">
                    <a:srgbClr val="000000">
                      <a:alpha val="43137"/>
                    </a:srgbClr>
                  </a:outerShdw>
                </a:effectLst>
                <a:latin typeface="Trebuchet MS" pitchFamily="34" charset="0"/>
              </a:rPr>
              <a:t>Logo’ed</a:t>
            </a:r>
          </a:p>
          <a:p>
            <a:r>
              <a:rPr lang="en-US" sz="2400" dirty="0" smtClean="0">
                <a:solidFill>
                  <a:schemeClr val="accent6"/>
                </a:solidFill>
                <a:effectLst>
                  <a:outerShdw blurRad="38100" dist="38100" dir="2700000" algn="tl">
                    <a:srgbClr val="000000">
                      <a:alpha val="43137"/>
                    </a:srgbClr>
                  </a:outerShdw>
                </a:effectLst>
                <a:latin typeface="Trebuchet MS" pitchFamily="34" charset="0"/>
              </a:rPr>
              <a:t>Category</a:t>
            </a:r>
          </a:p>
        </p:txBody>
      </p:sp>
      <p:sp>
        <p:nvSpPr>
          <p:cNvPr id="11" name="TextBox 10"/>
          <p:cNvSpPr txBox="1"/>
          <p:nvPr/>
        </p:nvSpPr>
        <p:spPr>
          <a:xfrm>
            <a:off x="319557" y="2702558"/>
            <a:ext cx="1353256" cy="707886"/>
          </a:xfrm>
          <a:prstGeom prst="rect">
            <a:avLst/>
          </a:prstGeom>
          <a:noFill/>
        </p:spPr>
        <p:txBody>
          <a:bodyPr wrap="none" rtlCol="0">
            <a:spAutoFit/>
          </a:bodyPr>
          <a:lstStyle/>
          <a:p>
            <a:r>
              <a:rPr lang="en-US" sz="2000" dirty="0" smtClean="0">
                <a:solidFill>
                  <a:schemeClr val="tx2"/>
                </a:solidFill>
                <a:effectLst>
                  <a:outerShdw blurRad="38100" dist="38100" dir="2700000" algn="tl">
                    <a:srgbClr val="000000">
                      <a:alpha val="43137"/>
                    </a:srgbClr>
                  </a:outerShdw>
                </a:effectLst>
                <a:latin typeface="Trebuchet MS" pitchFamily="34" charset="0"/>
              </a:rPr>
              <a:t>Supported</a:t>
            </a:r>
          </a:p>
          <a:p>
            <a:r>
              <a:rPr lang="en-US" sz="2000" dirty="0" smtClean="0">
                <a:solidFill>
                  <a:schemeClr val="tx2"/>
                </a:solidFill>
                <a:effectLst>
                  <a:outerShdw blurRad="38100" dist="38100" dir="2700000" algn="tl">
                    <a:srgbClr val="000000">
                      <a:alpha val="43137"/>
                    </a:srgbClr>
                  </a:outerShdw>
                </a:effectLst>
                <a:latin typeface="Trebuchet MS" pitchFamily="34" charset="0"/>
              </a:rPr>
              <a:t>Category</a:t>
            </a:r>
          </a:p>
        </p:txBody>
      </p:sp>
      <p:pic>
        <p:nvPicPr>
          <p:cNvPr id="1027" name="Picture 3"/>
          <p:cNvPicPr>
            <a:picLocks noChangeAspect="1" noChangeArrowheads="1"/>
          </p:cNvPicPr>
          <p:nvPr/>
        </p:nvPicPr>
        <p:blipFill>
          <a:blip r:embed="rId3"/>
          <a:srcRect/>
          <a:stretch>
            <a:fillRect/>
          </a:stretch>
        </p:blipFill>
        <p:spPr bwMode="auto">
          <a:xfrm>
            <a:off x="4792914" y="1432048"/>
            <a:ext cx="737235" cy="1114424"/>
          </a:xfrm>
          <a:prstGeom prst="rect">
            <a:avLst/>
          </a:prstGeom>
          <a:noFill/>
          <a:ln w="9525">
            <a:noFill/>
            <a:miter lim="800000"/>
            <a:headEnd/>
            <a:tailEnd/>
          </a:ln>
          <a:effectLst/>
        </p:spPr>
      </p:pic>
      <p:cxnSp>
        <p:nvCxnSpPr>
          <p:cNvPr id="31" name="Straight Arrow Connector 30"/>
          <p:cNvCxnSpPr>
            <a:stCxn id="1026" idx="3"/>
            <a:endCxn id="24" idx="1"/>
          </p:cNvCxnSpPr>
          <p:nvPr/>
        </p:nvCxnSpPr>
        <p:spPr bwMode="auto">
          <a:xfrm>
            <a:off x="3035420" y="1989261"/>
            <a:ext cx="1403749" cy="105014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noFill/>
            <a:prstDash val="solid"/>
            <a:round/>
            <a:headEnd type="none" w="med" len="med"/>
            <a:tailEnd type="arrow"/>
          </a:ln>
          <a:effectLst/>
        </p:spPr>
      </p:cxnSp>
      <p:sp>
        <p:nvSpPr>
          <p:cNvPr id="34" name="TextBox 33"/>
          <p:cNvSpPr txBox="1"/>
          <p:nvPr/>
        </p:nvSpPr>
        <p:spPr>
          <a:xfrm>
            <a:off x="299880" y="4611244"/>
            <a:ext cx="1467068" cy="892552"/>
          </a:xfrm>
          <a:prstGeom prst="rect">
            <a:avLst/>
          </a:prstGeom>
          <a:noFill/>
        </p:spPr>
        <p:txBody>
          <a:bodyPr wrap="none" rtlCol="0">
            <a:spAutoFit/>
          </a:bodyPr>
          <a:lstStyle/>
          <a:p>
            <a:r>
              <a:rPr lang="en-US" sz="2800" dirty="0" smtClean="0">
                <a:solidFill>
                  <a:srgbClr val="92D050"/>
                </a:solidFill>
                <a:effectLst>
                  <a:outerShdw blurRad="38100" dist="38100" dir="2700000" algn="tl">
                    <a:srgbClr val="000000">
                      <a:alpha val="43137"/>
                    </a:srgbClr>
                  </a:outerShdw>
                </a:effectLst>
                <a:latin typeface="Trebuchet MS" pitchFamily="34" charset="0"/>
              </a:rPr>
              <a:t>Logo’ed</a:t>
            </a:r>
          </a:p>
          <a:p>
            <a:r>
              <a:rPr lang="en-US" sz="2400" dirty="0" smtClean="0">
                <a:solidFill>
                  <a:srgbClr val="92D050"/>
                </a:solidFill>
                <a:effectLst>
                  <a:outerShdw blurRad="38100" dist="38100" dir="2700000" algn="tl">
                    <a:srgbClr val="000000">
                      <a:alpha val="43137"/>
                    </a:srgbClr>
                  </a:outerShdw>
                </a:effectLst>
                <a:latin typeface="Trebuchet MS" pitchFamily="34" charset="0"/>
              </a:rPr>
              <a:t>Category</a:t>
            </a:r>
          </a:p>
        </p:txBody>
      </p:sp>
      <p:sp>
        <p:nvSpPr>
          <p:cNvPr id="35" name="TextBox 34"/>
          <p:cNvSpPr txBox="1"/>
          <p:nvPr/>
        </p:nvSpPr>
        <p:spPr>
          <a:xfrm>
            <a:off x="309729" y="5601545"/>
            <a:ext cx="1353256" cy="707886"/>
          </a:xfrm>
          <a:prstGeom prst="rect">
            <a:avLst/>
          </a:prstGeom>
          <a:noFill/>
        </p:spPr>
        <p:txBody>
          <a:bodyPr wrap="none" rtlCol="0">
            <a:spAutoFit/>
          </a:bodyPr>
          <a:lstStyle/>
          <a:p>
            <a:r>
              <a:rPr lang="en-US" sz="2000" dirty="0" smtClean="0">
                <a:solidFill>
                  <a:schemeClr val="tx2"/>
                </a:solidFill>
                <a:effectLst>
                  <a:outerShdw blurRad="38100" dist="38100" dir="2700000" algn="tl">
                    <a:srgbClr val="000000">
                      <a:alpha val="43137"/>
                    </a:srgbClr>
                  </a:outerShdw>
                </a:effectLst>
                <a:latin typeface="Trebuchet MS" pitchFamily="34" charset="0"/>
              </a:rPr>
              <a:t>Supported</a:t>
            </a:r>
          </a:p>
          <a:p>
            <a:r>
              <a:rPr lang="en-US" sz="2000" dirty="0" smtClean="0">
                <a:solidFill>
                  <a:schemeClr val="tx2"/>
                </a:solidFill>
                <a:effectLst>
                  <a:outerShdw blurRad="38100" dist="38100" dir="2700000" algn="tl">
                    <a:srgbClr val="000000">
                      <a:alpha val="43137"/>
                    </a:srgbClr>
                  </a:outerShdw>
                </a:effectLst>
                <a:latin typeface="Trebuchet MS" pitchFamily="34" charset="0"/>
              </a:rPr>
              <a:t>Category</a:t>
            </a:r>
          </a:p>
        </p:txBody>
      </p:sp>
      <p:grpSp>
        <p:nvGrpSpPr>
          <p:cNvPr id="56" name="Group 55"/>
          <p:cNvGrpSpPr/>
          <p:nvPr/>
        </p:nvGrpSpPr>
        <p:grpSpPr>
          <a:xfrm>
            <a:off x="6459986" y="4310216"/>
            <a:ext cx="722978" cy="1119648"/>
            <a:chOff x="6900257" y="4327337"/>
            <a:chExt cx="722978" cy="1119648"/>
          </a:xfrm>
        </p:grpSpPr>
        <p:pic>
          <p:nvPicPr>
            <p:cNvPr id="52" name="Picture 4"/>
            <p:cNvPicPr>
              <a:picLocks noChangeAspect="1" noChangeArrowheads="1"/>
            </p:cNvPicPr>
            <p:nvPr/>
          </p:nvPicPr>
          <p:blipFill>
            <a:blip r:embed="rId4"/>
            <a:srcRect/>
            <a:stretch>
              <a:fillRect/>
            </a:stretch>
          </p:blipFill>
          <p:spPr bwMode="auto">
            <a:xfrm>
              <a:off x="6900257" y="4327337"/>
              <a:ext cx="722978" cy="1119648"/>
            </a:xfrm>
            <a:prstGeom prst="rect">
              <a:avLst/>
            </a:prstGeom>
            <a:noFill/>
            <a:ln w="9525">
              <a:solidFill>
                <a:srgbClr val="FFFFFF"/>
              </a:solidFill>
              <a:miter lim="800000"/>
              <a:headEnd/>
              <a:tailEnd/>
            </a:ln>
            <a:effectLst>
              <a:glow rad="228600">
                <a:schemeClr val="accent2">
                  <a:satMod val="175000"/>
                  <a:alpha val="40000"/>
                </a:schemeClr>
              </a:glow>
            </a:effectLst>
          </p:spPr>
        </p:pic>
        <p:sp>
          <p:nvSpPr>
            <p:cNvPr id="53" name="TextBox 52"/>
            <p:cNvSpPr txBox="1"/>
            <p:nvPr/>
          </p:nvSpPr>
          <p:spPr>
            <a:xfrm>
              <a:off x="6944809" y="4901295"/>
              <a:ext cx="644728"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latin typeface="Segoe" pitchFamily="34" charset="0"/>
                </a:rPr>
                <a:t>R2</a:t>
              </a:r>
            </a:p>
          </p:txBody>
        </p:sp>
      </p:grpSp>
      <p:sp>
        <p:nvSpPr>
          <p:cNvPr id="60" name="TextBox 59"/>
          <p:cNvSpPr txBox="1"/>
          <p:nvPr/>
        </p:nvSpPr>
        <p:spPr>
          <a:xfrm>
            <a:off x="6376886" y="1417638"/>
            <a:ext cx="2035277" cy="147732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No 32-bit Windows</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Server Product for R2, or Future Releases</a:t>
            </a:r>
          </a:p>
        </p:txBody>
      </p:sp>
      <p:sp>
        <p:nvSpPr>
          <p:cNvPr id="24" name="TextBox 23"/>
          <p:cNvSpPr txBox="1"/>
          <p:nvPr/>
        </p:nvSpPr>
        <p:spPr>
          <a:xfrm>
            <a:off x="4439169" y="2831657"/>
            <a:ext cx="1423788" cy="415498"/>
          </a:xfrm>
          <a:prstGeom prst="rect">
            <a:avLst/>
          </a:prstGeom>
          <a:noFill/>
        </p:spPr>
        <p:txBody>
          <a:bodyPr wrap="none" rtlCol="0">
            <a:spAutoFit/>
          </a:bodyPr>
          <a:lstStyle/>
          <a:p>
            <a:r>
              <a:rPr lang="en-US" sz="2100" dirty="0" smtClean="0">
                <a:effectLst>
                  <a:outerShdw blurRad="38100" dist="38100" dir="2700000" algn="tl">
                    <a:srgbClr val="000000">
                      <a:alpha val="43137"/>
                    </a:srgbClr>
                  </a:outerShdw>
                </a:effectLst>
                <a:latin typeface="Trebuchet MS" pitchFamily="34" charset="0"/>
              </a:rPr>
              <a:t>Supported</a:t>
            </a:r>
          </a:p>
        </p:txBody>
      </p:sp>
      <p:sp>
        <p:nvSpPr>
          <p:cNvPr id="32" name="TextBox 31"/>
          <p:cNvSpPr txBox="1"/>
          <p:nvPr/>
        </p:nvSpPr>
        <p:spPr>
          <a:xfrm>
            <a:off x="4458837" y="5741933"/>
            <a:ext cx="1423788" cy="415498"/>
          </a:xfrm>
          <a:prstGeom prst="rect">
            <a:avLst/>
          </a:prstGeom>
          <a:noFill/>
        </p:spPr>
        <p:txBody>
          <a:bodyPr wrap="none" rtlCol="0">
            <a:spAutoFit/>
          </a:bodyPr>
          <a:lstStyle/>
          <a:p>
            <a:r>
              <a:rPr lang="en-US" sz="2100" dirty="0" smtClean="0">
                <a:effectLst>
                  <a:outerShdw blurRad="38100" dist="38100" dir="2700000" algn="tl">
                    <a:srgbClr val="000000">
                      <a:alpha val="43137"/>
                    </a:srgbClr>
                  </a:outerShdw>
                </a:effectLst>
                <a:latin typeface="Trebuchet MS" pitchFamily="34" charset="0"/>
              </a:rPr>
              <a:t>Supported</a:t>
            </a:r>
          </a:p>
        </p:txBody>
      </p:sp>
      <p:sp>
        <p:nvSpPr>
          <p:cNvPr id="33" name="TextBox 32"/>
          <p:cNvSpPr txBox="1"/>
          <p:nvPr/>
        </p:nvSpPr>
        <p:spPr>
          <a:xfrm>
            <a:off x="7059405" y="5746853"/>
            <a:ext cx="1423788" cy="415498"/>
          </a:xfrm>
          <a:prstGeom prst="rect">
            <a:avLst/>
          </a:prstGeom>
          <a:noFill/>
        </p:spPr>
        <p:txBody>
          <a:bodyPr wrap="none" rtlCol="0">
            <a:spAutoFit/>
          </a:bodyPr>
          <a:lstStyle/>
          <a:p>
            <a:r>
              <a:rPr lang="en-US" sz="2100" dirty="0" smtClean="0">
                <a:effectLst>
                  <a:outerShdw blurRad="38100" dist="38100" dir="2700000" algn="tl">
                    <a:srgbClr val="000000">
                      <a:alpha val="43137"/>
                    </a:srgbClr>
                  </a:outerShdw>
                </a:effectLst>
                <a:latin typeface="Trebuchet MS" pitchFamily="34" charset="0"/>
              </a:rPr>
              <a:t>Supported</a:t>
            </a:r>
          </a:p>
        </p:txBody>
      </p:sp>
      <p:sp>
        <p:nvSpPr>
          <p:cNvPr id="49" name="TextBox 48"/>
          <p:cNvSpPr txBox="1"/>
          <p:nvPr/>
        </p:nvSpPr>
        <p:spPr>
          <a:xfrm>
            <a:off x="6157060" y="3769579"/>
            <a:ext cx="1285929"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Logo’ed or</a:t>
            </a:r>
          </a:p>
        </p:txBody>
      </p:sp>
      <p:sp>
        <p:nvSpPr>
          <p:cNvPr id="47" name="Right Arrow 46"/>
          <p:cNvSpPr/>
          <p:nvPr/>
        </p:nvSpPr>
        <p:spPr bwMode="auto">
          <a:xfrm rot="1860579">
            <a:off x="2447323" y="2375366"/>
            <a:ext cx="1941689" cy="37253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6" name="Picture 2"/>
          <p:cNvPicPr>
            <a:picLocks noChangeAspect="1" noChangeArrowheads="1"/>
          </p:cNvPicPr>
          <p:nvPr/>
        </p:nvPicPr>
        <p:blipFill>
          <a:blip r:embed="rId5"/>
          <a:srcRect/>
          <a:stretch>
            <a:fillRect/>
          </a:stretch>
        </p:blipFill>
        <p:spPr bwMode="auto">
          <a:xfrm>
            <a:off x="2270482" y="1412316"/>
            <a:ext cx="764938" cy="1153889"/>
          </a:xfrm>
          <a:prstGeom prst="rect">
            <a:avLst/>
          </a:prstGeom>
          <a:noFill/>
          <a:ln w="9525">
            <a:noFill/>
            <a:miter lim="800000"/>
            <a:headEnd/>
            <a:tailEnd/>
          </a:ln>
          <a:effectLst/>
        </p:spPr>
      </p:pic>
      <p:sp>
        <p:nvSpPr>
          <p:cNvPr id="48" name="Right Arrow 47"/>
          <p:cNvSpPr/>
          <p:nvPr/>
        </p:nvSpPr>
        <p:spPr bwMode="auto">
          <a:xfrm rot="1860579">
            <a:off x="2673101" y="5077818"/>
            <a:ext cx="1941689" cy="37253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4" name="Right Arrow 53"/>
          <p:cNvSpPr/>
          <p:nvPr/>
        </p:nvSpPr>
        <p:spPr bwMode="auto">
          <a:xfrm rot="1860579">
            <a:off x="4563984" y="5077818"/>
            <a:ext cx="1941689" cy="372533"/>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5" name="Right Arrow 54"/>
          <p:cNvSpPr/>
          <p:nvPr/>
        </p:nvSpPr>
        <p:spPr bwMode="auto">
          <a:xfrm>
            <a:off x="5881511" y="5836356"/>
            <a:ext cx="1162756" cy="225778"/>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50" name="Picture 2"/>
          <p:cNvPicPr>
            <a:picLocks noChangeAspect="1" noChangeArrowheads="1"/>
          </p:cNvPicPr>
          <p:nvPr/>
        </p:nvPicPr>
        <p:blipFill>
          <a:blip r:embed="rId5"/>
          <a:srcRect/>
          <a:stretch>
            <a:fillRect/>
          </a:stretch>
        </p:blipFill>
        <p:spPr bwMode="auto">
          <a:xfrm>
            <a:off x="2270482" y="4293096"/>
            <a:ext cx="764938" cy="1153889"/>
          </a:xfrm>
          <a:prstGeom prst="rect">
            <a:avLst/>
          </a:prstGeom>
          <a:noFill/>
          <a:ln w="9525">
            <a:noFill/>
            <a:miter lim="800000"/>
            <a:headEnd/>
            <a:tailEnd/>
          </a:ln>
          <a:effectLst/>
        </p:spPr>
      </p:pic>
      <p:pic>
        <p:nvPicPr>
          <p:cNvPr id="51" name="Picture 3"/>
          <p:cNvPicPr>
            <a:picLocks noChangeAspect="1" noChangeArrowheads="1"/>
          </p:cNvPicPr>
          <p:nvPr/>
        </p:nvPicPr>
        <p:blipFill>
          <a:blip r:embed="rId3"/>
          <a:srcRect/>
          <a:stretch>
            <a:fillRect/>
          </a:stretch>
        </p:blipFill>
        <p:spPr bwMode="auto">
          <a:xfrm>
            <a:off x="4352643" y="4312828"/>
            <a:ext cx="737235" cy="11144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85910" y="1961297"/>
            <a:ext cx="7142634" cy="2243691"/>
          </a:xfrm>
        </p:spPr>
        <p:txBody>
          <a:bodyPr/>
          <a:lstStyle/>
          <a:p>
            <a:r>
              <a:rPr lang="en-US" dirty="0" smtClean="0"/>
              <a:t>Additional Qualifications And Server Stress Tests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err="1" smtClean="0"/>
              <a:t>Aqs</a:t>
            </a:r>
            <a:r>
              <a:rPr lang="en-US" dirty="0" smtClean="0"/>
              <a:t/>
            </a:r>
            <a:br>
              <a:rPr lang="en-US" dirty="0" smtClean="0"/>
            </a:br>
            <a:r>
              <a:rPr lang="en-US" sz="3600" dirty="0" smtClean="0">
                <a:solidFill>
                  <a:schemeClr val="accent1"/>
                </a:solidFill>
              </a:rPr>
              <a:t>Definition</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387355"/>
          </a:xfrm>
        </p:spPr>
        <p:txBody>
          <a:bodyPr/>
          <a:lstStyle/>
          <a:p>
            <a:r>
              <a:rPr lang="en-US" sz="2800" dirty="0" smtClean="0"/>
              <a:t>“If Implemented” hardware functionality that </a:t>
            </a:r>
            <a:br>
              <a:rPr lang="en-US" sz="2800" dirty="0" smtClean="0"/>
            </a:br>
            <a:r>
              <a:rPr lang="en-US" sz="2800" dirty="0" smtClean="0"/>
              <a:t>is  not required for Logo, i.e., this is optional</a:t>
            </a:r>
          </a:p>
          <a:p>
            <a:r>
              <a:rPr lang="en-US" sz="2800" dirty="0" smtClean="0"/>
              <a:t>Functionality provides significant additional </a:t>
            </a:r>
            <a:br>
              <a:rPr lang="en-US" sz="2800" dirty="0" smtClean="0"/>
            </a:br>
            <a:r>
              <a:rPr lang="en-US" sz="2800" dirty="0" smtClean="0"/>
              <a:t>value to customers</a:t>
            </a:r>
          </a:p>
          <a:p>
            <a:r>
              <a:rPr lang="en-US" sz="2800" dirty="0" smtClean="0"/>
              <a:t>Vendor may select none, some, or all of the qualification tests to</a:t>
            </a:r>
          </a:p>
          <a:p>
            <a:pPr lvl="1"/>
            <a:r>
              <a:rPr lang="en-US" sz="2400" dirty="0" smtClean="0"/>
              <a:t>Validate operation of these features and/or functions</a:t>
            </a:r>
          </a:p>
          <a:p>
            <a:pPr lvl="1"/>
            <a:r>
              <a:rPr lang="en-US" sz="2400" dirty="0" smtClean="0"/>
              <a:t>Inform Customers of their features in the </a:t>
            </a:r>
            <a:br>
              <a:rPr lang="en-US" sz="2400" dirty="0" smtClean="0"/>
            </a:br>
            <a:r>
              <a:rPr lang="en-US" sz="2400" dirty="0" smtClean="0"/>
              <a:t>Server Catalog</a:t>
            </a:r>
          </a:p>
          <a:p>
            <a:pPr lvl="1"/>
            <a:r>
              <a:rPr lang="en-US" sz="2400" dirty="0" smtClean="0"/>
              <a:t>Tests do not execute automatically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Additional Qualification (AQ) Goals</a:t>
            </a:r>
            <a:endParaRPr lang="en-US" sz="4400" dirty="0"/>
          </a:p>
        </p:txBody>
      </p:sp>
      <p:sp>
        <p:nvSpPr>
          <p:cNvPr id="3" name="Text Placeholder 2"/>
          <p:cNvSpPr>
            <a:spLocks noGrp="1"/>
          </p:cNvSpPr>
          <p:nvPr>
            <p:ph idx="1"/>
          </p:nvPr>
        </p:nvSpPr>
        <p:spPr>
          <a:xfrm>
            <a:off x="382588" y="1417638"/>
            <a:ext cx="8380412" cy="4263731"/>
          </a:xfrm>
        </p:spPr>
        <p:txBody>
          <a:bodyPr/>
          <a:lstStyle/>
          <a:p>
            <a:r>
              <a:rPr lang="en-US" sz="2400" dirty="0" smtClean="0"/>
              <a:t>Provide the highest possible level of reliability, availability, and serviceability for customers running enterprise-scale and business-critical workloads</a:t>
            </a:r>
          </a:p>
          <a:p>
            <a:pPr lvl="1"/>
            <a:r>
              <a:rPr lang="en-US" sz="2000" dirty="0" smtClean="0"/>
              <a:t>Highlight technologies that reduce hardware failure rate</a:t>
            </a:r>
          </a:p>
          <a:p>
            <a:pPr lvl="1"/>
            <a:r>
              <a:rPr lang="en-US" sz="2000" dirty="0" smtClean="0"/>
              <a:t>DP, HA and FT AQs provide even higher levels of RAS for </a:t>
            </a:r>
            <a:br>
              <a:rPr lang="en-US" sz="2000" dirty="0" smtClean="0"/>
            </a:br>
            <a:r>
              <a:rPr lang="en-US" sz="2000" dirty="0" smtClean="0"/>
              <a:t>customers that require</a:t>
            </a:r>
          </a:p>
          <a:p>
            <a:pPr lvl="1"/>
            <a:r>
              <a:rPr lang="en-US" sz="2000" dirty="0" smtClean="0"/>
              <a:t>UNIX and Mainframe Migration Programs recommend systems </a:t>
            </a:r>
            <a:br>
              <a:rPr lang="en-US" sz="2000" dirty="0" smtClean="0"/>
            </a:br>
            <a:r>
              <a:rPr lang="en-US" sz="2000" dirty="0" smtClean="0"/>
              <a:t>w/AQs providing increased availability when moving </a:t>
            </a:r>
            <a:br>
              <a:rPr lang="en-US" sz="2000" dirty="0" smtClean="0"/>
            </a:br>
            <a:r>
              <a:rPr lang="en-US" sz="2000" dirty="0" smtClean="0"/>
              <a:t>business-critical applications to Windows</a:t>
            </a:r>
          </a:p>
          <a:p>
            <a:r>
              <a:rPr lang="en-US" sz="2400" dirty="0" smtClean="0"/>
              <a:t>Provide improved energy efficiency for customers</a:t>
            </a:r>
          </a:p>
          <a:p>
            <a:pPr lvl="1"/>
            <a:r>
              <a:rPr lang="en-US" sz="2000" dirty="0" smtClean="0"/>
              <a:t>Enhanced Power Management AQ highlights systems that include power management and metering functionality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Windows Server 2008 R2</a:t>
            </a:r>
            <a:br>
              <a:rPr lang="pt-BR" dirty="0" smtClean="0"/>
            </a:br>
            <a:r>
              <a:rPr lang="pt-BR" dirty="0" smtClean="0"/>
              <a:t>Logo: Planning </a:t>
            </a:r>
            <a:endParaRPr lang="pt-BR" dirty="0"/>
          </a:p>
        </p:txBody>
      </p:sp>
      <p:sp>
        <p:nvSpPr>
          <p:cNvPr id="3" name="Subtitle 2"/>
          <p:cNvSpPr>
            <a:spLocks noGrp="1"/>
          </p:cNvSpPr>
          <p:nvPr>
            <p:ph type="subTitle" idx="1"/>
          </p:nvPr>
        </p:nvSpPr>
        <p:spPr>
          <a:xfrm>
            <a:off x="2484489" y="3753828"/>
            <a:ext cx="4175021" cy="473207"/>
          </a:xfrm>
        </p:spPr>
        <p:txBody>
          <a:bodyPr/>
          <a:lstStyle/>
          <a:p>
            <a:r>
              <a:rPr lang="en-US" dirty="0" smtClean="0"/>
              <a:t>Sandy Arthur</a:t>
            </a:r>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Additional Qualifications Changes</a:t>
            </a:r>
            <a:endParaRPr lang="en-US" sz="4400" dirty="0"/>
          </a:p>
        </p:txBody>
      </p:sp>
      <p:sp>
        <p:nvSpPr>
          <p:cNvPr id="3" name="Text Placeholder 2"/>
          <p:cNvSpPr>
            <a:spLocks noGrp="1"/>
          </p:cNvSpPr>
          <p:nvPr>
            <p:ph idx="1"/>
          </p:nvPr>
        </p:nvSpPr>
        <p:spPr>
          <a:xfrm>
            <a:off x="382588" y="1414464"/>
            <a:ext cx="8380412" cy="4405309"/>
          </a:xfrm>
        </p:spPr>
        <p:txBody>
          <a:bodyPr/>
          <a:lstStyle/>
          <a:p>
            <a:r>
              <a:rPr lang="en-US" sz="2800" dirty="0" smtClean="0"/>
              <a:t>No 32-bit OS, no 32-bit AQs</a:t>
            </a:r>
          </a:p>
          <a:p>
            <a:r>
              <a:rPr lang="en-US" sz="2800" dirty="0" smtClean="0"/>
              <a:t>Hyper-V AQ no longer exists for R2</a:t>
            </a:r>
          </a:p>
          <a:p>
            <a:pPr lvl="1"/>
            <a:r>
              <a:rPr lang="en-US" sz="2400" dirty="0" smtClean="0"/>
              <a:t>Now a Logo requirement for R2</a:t>
            </a:r>
          </a:p>
          <a:p>
            <a:pPr lvl="1"/>
            <a:r>
              <a:rPr lang="en-US" sz="2400" dirty="0" smtClean="0"/>
              <a:t>Hyper-V AQ will be removed from Catalog</a:t>
            </a:r>
          </a:p>
          <a:p>
            <a:r>
              <a:rPr lang="en-US" sz="2800" dirty="0" smtClean="0"/>
              <a:t>Power AQ</a:t>
            </a:r>
          </a:p>
          <a:p>
            <a:pPr lvl="1"/>
            <a:r>
              <a:rPr lang="en-US" sz="2400" dirty="0" smtClean="0"/>
              <a:t>New for R2–won’t be awarded for RTM</a:t>
            </a:r>
          </a:p>
          <a:p>
            <a:r>
              <a:rPr lang="en-US" sz="2800" dirty="0" smtClean="0"/>
              <a:t>FT, DP and HA</a:t>
            </a:r>
          </a:p>
          <a:p>
            <a:pPr lvl="1"/>
            <a:r>
              <a:rPr lang="en-US" sz="2400" dirty="0" smtClean="0"/>
              <a:t>These R2 AQ qualifications will be awarded to RTM Catalog entries </a:t>
            </a:r>
            <a:endParaRPr lang="en-US" sz="2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AQ Requirements</a:t>
            </a:r>
            <a:endParaRPr lang="en-US" dirty="0"/>
          </a:p>
        </p:txBody>
      </p:sp>
      <p:sp>
        <p:nvSpPr>
          <p:cNvPr id="3" name="Text Placeholder 2"/>
          <p:cNvSpPr>
            <a:spLocks noGrp="1"/>
          </p:cNvSpPr>
          <p:nvPr>
            <p:ph idx="1"/>
          </p:nvPr>
        </p:nvSpPr>
        <p:spPr>
          <a:xfrm>
            <a:off x="382588" y="1414464"/>
            <a:ext cx="8380412" cy="4135491"/>
          </a:xfrm>
        </p:spPr>
        <p:txBody>
          <a:bodyPr/>
          <a:lstStyle/>
          <a:p>
            <a:r>
              <a:rPr lang="en-US" sz="2000" dirty="0" smtClean="0">
                <a:solidFill>
                  <a:schemeClr val="accent1"/>
                </a:solidFill>
              </a:rPr>
              <a:t>SYSFUND-0008</a:t>
            </a:r>
            <a:r>
              <a:rPr lang="en-US" sz="2000" dirty="0" smtClean="0"/>
              <a:t>      </a:t>
            </a:r>
            <a:br>
              <a:rPr lang="en-US" sz="2000" dirty="0" smtClean="0"/>
            </a:br>
            <a:r>
              <a:rPr lang="en-US" sz="2000" dirty="0" smtClean="0"/>
              <a:t>If the processors on the server support performance states, the server provides firmware mechanisms to pass control of processor performance states to Windows Server 2008 R2. This mechanism </a:t>
            </a:r>
            <a:br>
              <a:rPr lang="en-US" sz="2000" dirty="0" smtClean="0"/>
            </a:br>
            <a:r>
              <a:rPr lang="en-US" sz="2000" dirty="0" smtClean="0"/>
              <a:t>must be enabled by default on the server </a:t>
            </a:r>
          </a:p>
          <a:p>
            <a:pPr lvl="1"/>
            <a:r>
              <a:rPr lang="en-US" sz="1800" dirty="0" smtClean="0"/>
              <a:t>This was previously a Windows Server 2008 Logo requirement, </a:t>
            </a:r>
            <a:br>
              <a:rPr lang="en-US" sz="1800" dirty="0" smtClean="0"/>
            </a:br>
            <a:r>
              <a:rPr lang="en-US" sz="1800" dirty="0" smtClean="0"/>
              <a:t>now an AQ requirement</a:t>
            </a:r>
          </a:p>
          <a:p>
            <a:r>
              <a:rPr lang="en-US" sz="2000" dirty="0" smtClean="0">
                <a:solidFill>
                  <a:schemeClr val="accent1"/>
                </a:solidFill>
              </a:rPr>
              <a:t>SYSFUND-0207  </a:t>
            </a:r>
            <a:r>
              <a:rPr lang="en-US" sz="2000" dirty="0" smtClean="0"/>
              <a:t>   </a:t>
            </a:r>
            <a:br>
              <a:rPr lang="en-US" sz="2000" dirty="0" smtClean="0"/>
            </a:br>
            <a:r>
              <a:rPr lang="en-US" sz="2000" dirty="0" smtClean="0"/>
              <a:t>Server supports the power metering and budgeting ACPI interface</a:t>
            </a:r>
          </a:p>
          <a:p>
            <a:r>
              <a:rPr lang="en-US" sz="2000" dirty="0" smtClean="0">
                <a:solidFill>
                  <a:schemeClr val="accent1"/>
                </a:solidFill>
              </a:rPr>
              <a:t>SYSFUND-0208 </a:t>
            </a:r>
            <a:r>
              <a:rPr lang="en-US" sz="2000" dirty="0" smtClean="0"/>
              <a:t>    </a:t>
            </a:r>
            <a:br>
              <a:rPr lang="en-US" sz="2000" dirty="0" smtClean="0"/>
            </a:br>
            <a:r>
              <a:rPr lang="en-US" sz="2000" dirty="0" smtClean="0"/>
              <a:t>Server provides a standards based remote interface to power the system on</a:t>
            </a:r>
          </a:p>
          <a:p>
            <a:pPr lvl="1"/>
            <a:r>
              <a:rPr lang="en-US" sz="1800" dirty="0" smtClean="0"/>
              <a:t>Based on SMASH</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AQ Tests</a:t>
            </a:r>
            <a:endParaRPr lang="en-US" dirty="0"/>
          </a:p>
        </p:txBody>
      </p:sp>
      <p:sp>
        <p:nvSpPr>
          <p:cNvPr id="3" name="Text Placeholder 2"/>
          <p:cNvSpPr>
            <a:spLocks noGrp="1"/>
          </p:cNvSpPr>
          <p:nvPr>
            <p:ph idx="1"/>
          </p:nvPr>
        </p:nvSpPr>
        <p:spPr>
          <a:xfrm>
            <a:off x="382588" y="1414464"/>
            <a:ext cx="8380412" cy="4595617"/>
          </a:xfrm>
        </p:spPr>
        <p:txBody>
          <a:bodyPr/>
          <a:lstStyle/>
          <a:p>
            <a:r>
              <a:rPr lang="en-US" sz="2000" dirty="0" smtClean="0"/>
              <a:t>“Power management” testing</a:t>
            </a:r>
          </a:p>
          <a:p>
            <a:pPr lvl="1"/>
            <a:r>
              <a:rPr lang="en-US" sz="1800" dirty="0" smtClean="0"/>
              <a:t>If the CPUID feature flag reports that the CPU supports p-states, then if at least 1 p-state has been exposed to the OS, then requirement 1 is met</a:t>
            </a:r>
          </a:p>
          <a:p>
            <a:pPr lvl="1"/>
            <a:r>
              <a:rPr lang="en-US" sz="1800" dirty="0" smtClean="0"/>
              <a:t>If at least one Win32_PowerMeter object can be found via WMI query, that reports values for the following properties in the given range</a:t>
            </a:r>
          </a:p>
          <a:p>
            <a:pPr lvl="2"/>
            <a:r>
              <a:rPr lang="en-US" sz="1600" dirty="0" err="1" smtClean="0"/>
              <a:t>CurrentReading</a:t>
            </a:r>
            <a:r>
              <a:rPr lang="en-US" sz="1600" dirty="0" smtClean="0"/>
              <a:t>  (25W – 5000W)</a:t>
            </a:r>
          </a:p>
          <a:p>
            <a:pPr lvl="2"/>
            <a:r>
              <a:rPr lang="en-US" sz="1600" dirty="0" err="1" smtClean="0"/>
              <a:t>ConfiguredBudget</a:t>
            </a:r>
            <a:r>
              <a:rPr lang="en-US" sz="1600" dirty="0" smtClean="0"/>
              <a:t> (25W – 5000W)</a:t>
            </a:r>
          </a:p>
          <a:p>
            <a:pPr lvl="2"/>
            <a:r>
              <a:rPr lang="en-US" sz="1600" dirty="0" smtClean="0"/>
              <a:t>Then requirement 2 is met</a:t>
            </a:r>
          </a:p>
          <a:p>
            <a:pPr lvl="1"/>
            <a:r>
              <a:rPr lang="en-US" sz="1800" dirty="0" smtClean="0"/>
              <a:t>If a system meets both requirements, then that portion of the test passes</a:t>
            </a:r>
          </a:p>
          <a:p>
            <a:r>
              <a:rPr lang="en-US" sz="2000" dirty="0" smtClean="0"/>
              <a:t>“Remote management” testing</a:t>
            </a:r>
          </a:p>
          <a:p>
            <a:pPr lvl="1"/>
            <a:r>
              <a:rPr lang="en-US" sz="1800" dirty="0" smtClean="0"/>
              <a:t>Profile Discovery via WS-MAN</a:t>
            </a:r>
          </a:p>
          <a:p>
            <a:pPr lvl="1"/>
            <a:r>
              <a:rPr lang="en-US" sz="1800" dirty="0" smtClean="0"/>
              <a:t>Power on, then Power Off, the computer by using SMASH Power State Profile via WS-MAN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Server-Client Stress Test</a:t>
            </a:r>
            <a:endParaRPr lang="en-US" dirty="0"/>
          </a:p>
        </p:txBody>
      </p:sp>
      <p:sp>
        <p:nvSpPr>
          <p:cNvPr id="6" name="Text Placeholder 5"/>
          <p:cNvSpPr>
            <a:spLocks noGrp="1"/>
          </p:cNvSpPr>
          <p:nvPr>
            <p:ph idx="1"/>
          </p:nvPr>
        </p:nvSpPr>
        <p:spPr>
          <a:xfrm>
            <a:off x="382588" y="1414464"/>
            <a:ext cx="8380412" cy="4213461"/>
          </a:xfrm>
        </p:spPr>
        <p:txBody>
          <a:bodyPr/>
          <a:lstStyle/>
          <a:p>
            <a:r>
              <a:rPr lang="en-US" sz="2400" dirty="0" smtClean="0"/>
              <a:t>Small changes to further automate tests and improve ‘resilience’ of the test</a:t>
            </a:r>
          </a:p>
          <a:p>
            <a:pPr lvl="1"/>
            <a:r>
              <a:rPr lang="en-US" sz="2000" dirty="0" smtClean="0"/>
              <a:t>Configure firewall setting automatically</a:t>
            </a:r>
          </a:p>
          <a:p>
            <a:pPr lvl="1"/>
            <a:r>
              <a:rPr lang="en-US" sz="2000" dirty="0" smtClean="0"/>
              <a:t>Configure UAC setting automatically</a:t>
            </a:r>
          </a:p>
          <a:p>
            <a:pPr lvl="1"/>
            <a:r>
              <a:rPr lang="en-US" sz="2000" dirty="0" smtClean="0"/>
              <a:t>Configure LLU_DALA setting automatically</a:t>
            </a:r>
          </a:p>
          <a:p>
            <a:pPr lvl="1"/>
            <a:r>
              <a:rPr lang="en-US" sz="2000" dirty="0" smtClean="0"/>
              <a:t>Clients are registered as dimensions on MC, not part of the test group of the Server Under Test (SUT)</a:t>
            </a:r>
          </a:p>
          <a:p>
            <a:r>
              <a:rPr lang="en-US" sz="2400" dirty="0" smtClean="0"/>
              <a:t>Benefits for vendors</a:t>
            </a:r>
          </a:p>
          <a:p>
            <a:pPr lvl="1"/>
            <a:r>
              <a:rPr lang="en-US" sz="2000" dirty="0" smtClean="0"/>
              <a:t>Further reduction of manual, error-prone, steps</a:t>
            </a:r>
          </a:p>
          <a:p>
            <a:pPr lvl="1"/>
            <a:r>
              <a:rPr lang="en-US" sz="2000" dirty="0" smtClean="0"/>
              <a:t>Client failures will be ignored as long as all tests and stress levels (i.e., Network Utilization) pass on the SUT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105739"/>
          </a:xfrm>
        </p:spPr>
        <p:txBody>
          <a:bodyPr/>
          <a:lstStyle/>
          <a:p>
            <a:r>
              <a:rPr lang="en-US" sz="2800" dirty="0" smtClean="0"/>
              <a:t>Start testing Server devices and systems with Windows Server R2 beta and WLK 1.3</a:t>
            </a:r>
          </a:p>
          <a:p>
            <a:r>
              <a:rPr lang="en-US" sz="2800" dirty="0" smtClean="0"/>
              <a:t>Use Server Device and System tests to find issues in your own products </a:t>
            </a:r>
          </a:p>
          <a:p>
            <a:r>
              <a:rPr lang="en-US" sz="2800" dirty="0" smtClean="0"/>
              <a:t>Fix issues so your products can be qualified </a:t>
            </a:r>
            <a:br>
              <a:rPr lang="en-US" sz="2800" dirty="0" smtClean="0"/>
            </a:br>
            <a:r>
              <a:rPr lang="en-US" sz="2800" dirty="0" smtClean="0"/>
              <a:t>by Windows Server 2008 R2 RC (Devices) or RTM (Systems) milestones without delays</a:t>
            </a:r>
          </a:p>
          <a:p>
            <a:r>
              <a:rPr lang="en-US" sz="2800" dirty="0" smtClean="0"/>
              <a:t>File bugs with Microsoft on Kit or OS if needed</a:t>
            </a:r>
          </a:p>
          <a:p>
            <a:r>
              <a:rPr lang="en-US" sz="2800" dirty="0" smtClean="0"/>
              <a:t>Attend the </a:t>
            </a:r>
            <a:r>
              <a:rPr lang="en-US" sz="2800" dirty="0" err="1" smtClean="0"/>
              <a:t>WinHEC</a:t>
            </a:r>
            <a:r>
              <a:rPr lang="en-US" sz="2800" dirty="0" smtClean="0"/>
              <a:t> Chalk Talk on this topic</a:t>
            </a:r>
            <a:endParaRPr lang="en-US" sz="2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382588" y="1414465"/>
            <a:ext cx="8380412" cy="5078826"/>
          </a:xfrm>
        </p:spPr>
        <p:txBody>
          <a:bodyPr/>
          <a:lstStyle/>
          <a:p>
            <a:pPr marL="288384" indent="-288384">
              <a:spcBef>
                <a:spcPts val="833"/>
              </a:spcBef>
            </a:pPr>
            <a:r>
              <a:rPr lang="en-US" sz="2000" dirty="0" smtClean="0"/>
              <a:t>Web Resources</a:t>
            </a:r>
          </a:p>
          <a:p>
            <a:pPr marL="519886" lvl="1" indent="-231502">
              <a:spcBef>
                <a:spcPts val="700"/>
              </a:spcBef>
            </a:pPr>
            <a:r>
              <a:rPr lang="en-US" sz="1600" dirty="0" smtClean="0">
                <a:hlinkClick r:id="rId3"/>
              </a:rPr>
              <a:t>http://www.microsoft.com/whdc/winlogo/hwrequirements.mspx</a:t>
            </a:r>
            <a:endParaRPr lang="en-US" sz="1600" dirty="0" smtClean="0"/>
          </a:p>
          <a:p>
            <a:pPr marL="519886" lvl="1" indent="-231502">
              <a:spcBef>
                <a:spcPts val="700"/>
              </a:spcBef>
            </a:pPr>
            <a:r>
              <a:rPr lang="en-US" sz="1600" dirty="0" smtClean="0">
                <a:hlinkClick r:id="rId4"/>
              </a:rPr>
              <a:t>http://www.microsoft.com/whdc/system/pnppwr/powermgmt/Svr_PowerBudget.mspx </a:t>
            </a:r>
            <a:endParaRPr lang="en-US" sz="1600" dirty="0" smtClean="0"/>
          </a:p>
          <a:p>
            <a:pPr marL="519886" lvl="1" indent="-231502">
              <a:spcBef>
                <a:spcPts val="700"/>
              </a:spcBef>
            </a:pPr>
            <a:r>
              <a:rPr lang="en-US" sz="1600" dirty="0" smtClean="0">
                <a:solidFill>
                  <a:schemeClr val="accent6">
                    <a:lumMod val="60000"/>
                    <a:lumOff val="40000"/>
                  </a:schemeClr>
                </a:solidFill>
              </a:rPr>
              <a:t>Multiple Processor </a:t>
            </a:r>
            <a:r>
              <a:rPr lang="en-US" sz="1600" dirty="0" smtClean="0">
                <a:solidFill>
                  <a:schemeClr val="accent6">
                    <a:lumMod val="60000"/>
                    <a:lumOff val="40000"/>
                  </a:schemeClr>
                </a:solidFill>
                <a:hlinkClick r:id="rId5"/>
              </a:rPr>
              <a:t>http://www.microsoft.com/whdc/default.mspx</a:t>
            </a:r>
            <a:r>
              <a:rPr lang="en-US" sz="1600" dirty="0" smtClean="0">
                <a:solidFill>
                  <a:schemeClr val="accent6">
                    <a:lumMod val="60000"/>
                    <a:lumOff val="40000"/>
                  </a:schemeClr>
                </a:solidFill>
              </a:rPr>
              <a:t> </a:t>
            </a:r>
          </a:p>
          <a:p>
            <a:pPr marL="519886" lvl="1" indent="-231502">
              <a:spcBef>
                <a:spcPts val="700"/>
              </a:spcBef>
            </a:pPr>
            <a:r>
              <a:rPr lang="en-US" sz="1600" dirty="0" smtClean="0">
                <a:solidFill>
                  <a:schemeClr val="accent6">
                    <a:lumMod val="60000"/>
                    <a:lumOff val="40000"/>
                  </a:schemeClr>
                </a:solidFill>
              </a:rPr>
              <a:t>How to file OS bugs – the Feedback tool included in Beta</a:t>
            </a:r>
          </a:p>
          <a:p>
            <a:pPr marL="519886" lvl="1" indent="-231502">
              <a:spcBef>
                <a:spcPts val="700"/>
              </a:spcBef>
            </a:pPr>
            <a:r>
              <a:rPr lang="en-US" sz="1600" dirty="0" smtClean="0">
                <a:solidFill>
                  <a:schemeClr val="accent6">
                    <a:lumMod val="60000"/>
                    <a:lumOff val="40000"/>
                  </a:schemeClr>
                </a:solidFill>
              </a:rPr>
              <a:t>How to file WLK bugs – Connect site when WLK 1.3 is released</a:t>
            </a:r>
          </a:p>
          <a:p>
            <a:pPr marL="197637" indent="-231502">
              <a:spcBef>
                <a:spcPts val="700"/>
              </a:spcBef>
            </a:pPr>
            <a:r>
              <a:rPr lang="en-US" sz="2300" dirty="0" smtClean="0"/>
              <a:t>Related Sessions</a:t>
            </a:r>
          </a:p>
          <a:p>
            <a:pPr marL="519886" lvl="1" indent="-231502">
              <a:spcBef>
                <a:spcPts val="700"/>
              </a:spcBef>
            </a:pPr>
            <a:r>
              <a:rPr lang="en-US" sz="1800" dirty="0" smtClean="0">
                <a:solidFill>
                  <a:schemeClr val="tx2"/>
                </a:solidFill>
              </a:rPr>
              <a:t>COR-C623, Windows Logo Program Process and Policies</a:t>
            </a:r>
          </a:p>
          <a:p>
            <a:pPr marL="519886" lvl="1" indent="-231502">
              <a:spcBef>
                <a:spcPts val="700"/>
              </a:spcBef>
            </a:pPr>
            <a:r>
              <a:rPr lang="en-US" sz="1800" dirty="0" smtClean="0">
                <a:solidFill>
                  <a:schemeClr val="tx2"/>
                </a:solidFill>
              </a:rPr>
              <a:t>ENT-T551, Windows Server Power Management Overview</a:t>
            </a:r>
          </a:p>
          <a:p>
            <a:pPr marL="519886" lvl="1" indent="-231502">
              <a:spcBef>
                <a:spcPts val="700"/>
              </a:spcBef>
            </a:pPr>
            <a:r>
              <a:rPr lang="en-US" sz="1800" dirty="0" smtClean="0">
                <a:solidFill>
                  <a:schemeClr val="tx2"/>
                </a:solidFill>
              </a:rPr>
              <a:t>ENT-T553, Windows Server Power Management Implementation Details</a:t>
            </a:r>
          </a:p>
          <a:p>
            <a:pPr marL="519886" lvl="1" indent="-231502">
              <a:spcBef>
                <a:spcPts val="700"/>
              </a:spcBef>
            </a:pPr>
            <a:r>
              <a:rPr lang="en-US" sz="1800" dirty="0" smtClean="0">
                <a:solidFill>
                  <a:schemeClr val="tx2"/>
                </a:solidFill>
              </a:rPr>
              <a:t>ENT-T554, Windows Server Support for More than 64 Logical Processor </a:t>
            </a:r>
          </a:p>
          <a:p>
            <a:pPr marL="197637" indent="-231502">
              <a:spcBef>
                <a:spcPts val="700"/>
              </a:spcBef>
            </a:pPr>
            <a:r>
              <a:rPr lang="en-US" sz="2300" dirty="0" smtClean="0"/>
              <a:t>Email Aliases</a:t>
            </a:r>
            <a:endParaRPr lang="en-US" sz="1600" dirty="0" smtClean="0"/>
          </a:p>
          <a:p>
            <a:pPr marL="607999" lvl="1" indent="-285750">
              <a:spcBef>
                <a:spcPts val="833"/>
              </a:spcBef>
            </a:pPr>
            <a:r>
              <a:rPr lang="en-US" sz="1800" dirty="0" smtClean="0">
                <a:solidFill>
                  <a:schemeClr val="tx1"/>
                </a:solidFill>
                <a:latin typeface="Segoe" pitchFamily="34" charset="0"/>
                <a:hlinkClick r:id="rId6"/>
              </a:rPr>
              <a:t>gt64p@microsoft.com</a:t>
            </a:r>
            <a:r>
              <a:rPr lang="en-US" sz="1800" dirty="0" smtClean="0">
                <a:solidFill>
                  <a:schemeClr val="tx1"/>
                </a:solidFill>
                <a:latin typeface="Segoe" pitchFamily="34" charset="0"/>
              </a:rPr>
              <a:t/>
            </a:r>
            <a:br>
              <a:rPr lang="en-US" sz="1800" dirty="0" smtClean="0">
                <a:solidFill>
                  <a:schemeClr val="tx1"/>
                </a:solidFill>
                <a:latin typeface="Segoe" pitchFamily="34" charset="0"/>
              </a:rPr>
            </a:br>
            <a:r>
              <a:rPr lang="en-US" sz="1800" dirty="0" smtClean="0">
                <a:solidFill>
                  <a:schemeClr val="tx1"/>
                </a:solidFill>
                <a:latin typeface="Segoe" pitchFamily="34" charset="0"/>
                <a:hlinkClick r:id="rId7"/>
              </a:rPr>
              <a:t>logofb@microsoft.com</a:t>
            </a:r>
            <a:r>
              <a:rPr lang="en-US" sz="1800" dirty="0" smtClean="0">
                <a:solidFill>
                  <a:schemeClr val="tx1"/>
                </a:solidFill>
                <a:latin typeface="Segoe" pitchFamily="34" charset="0"/>
              </a:rPr>
              <a:t/>
            </a:r>
            <a:br>
              <a:rPr lang="en-US" sz="1800" dirty="0" smtClean="0">
                <a:solidFill>
                  <a:schemeClr val="tx1"/>
                </a:solidFill>
                <a:latin typeface="Segoe" pitchFamily="34" charset="0"/>
              </a:rPr>
            </a:br>
            <a:r>
              <a:rPr lang="en-US" sz="1800" dirty="0" smtClean="0">
                <a:solidFill>
                  <a:schemeClr val="tx1"/>
                </a:solidFill>
                <a:latin typeface="Segoe" pitchFamily="34" charset="0"/>
              </a:rPr>
              <a:t> </a:t>
            </a:r>
            <a:r>
              <a:rPr lang="en-US" sz="1700" dirty="0" smtClean="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type="body" idx="1"/>
          </p:nvPr>
        </p:nvSpPr>
        <p:spPr>
          <a:xfrm>
            <a:off x="382588" y="1414464"/>
            <a:ext cx="8380412" cy="4493538"/>
          </a:xfrm>
        </p:spPr>
        <p:txBody>
          <a:bodyPr/>
          <a:lstStyle/>
          <a:p>
            <a:pPr marL="396875" indent="-396875"/>
            <a:r>
              <a:rPr lang="en-US" sz="2800" dirty="0" smtClean="0"/>
              <a:t>No 32-bit Device or System Logos for R2</a:t>
            </a:r>
          </a:p>
          <a:p>
            <a:pPr marL="396875" indent="-396875"/>
            <a:r>
              <a:rPr lang="en-US" sz="2800" dirty="0" smtClean="0"/>
              <a:t>Most devices or systems that Logo-qualified </a:t>
            </a:r>
            <a:br>
              <a:rPr lang="en-US" sz="2800" dirty="0" smtClean="0"/>
            </a:br>
            <a:r>
              <a:rPr lang="en-US" sz="2800" dirty="0" smtClean="0"/>
              <a:t>for Windows Server 2008 should be able to Logo qualify for Windows Server 2008 R2</a:t>
            </a:r>
          </a:p>
          <a:p>
            <a:pPr marL="396875" indent="-396875"/>
            <a:r>
              <a:rPr lang="en-US" sz="2800" dirty="0" smtClean="0"/>
              <a:t>Understand Windows Server 2008 R2 Device </a:t>
            </a:r>
            <a:br>
              <a:rPr lang="en-US" sz="2800" dirty="0" smtClean="0"/>
            </a:br>
            <a:r>
              <a:rPr lang="en-US" sz="2800" dirty="0" smtClean="0"/>
              <a:t>and Server System Logo and Test Requirements</a:t>
            </a:r>
          </a:p>
          <a:p>
            <a:pPr marL="396875" indent="-396875"/>
            <a:r>
              <a:rPr lang="en-US" sz="2800" dirty="0" smtClean="0"/>
              <a:t>Understand Legacy Devices and Systems Requirements and Tests, 64-bit and 32-bit</a:t>
            </a:r>
          </a:p>
          <a:p>
            <a:pPr marL="396875" indent="-396875"/>
            <a:r>
              <a:rPr lang="en-US" sz="2800" dirty="0" smtClean="0"/>
              <a:t>Understand Additional Qualifications changes </a:t>
            </a:r>
            <a:br>
              <a:rPr lang="en-US" sz="2800" dirty="0" smtClean="0"/>
            </a:br>
            <a:r>
              <a:rPr lang="en-US" sz="2800" dirty="0" smtClean="0"/>
              <a:t>in Windows Server 2008 R2</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2588" y="1414464"/>
            <a:ext cx="8380412" cy="2997744"/>
          </a:xfrm>
        </p:spPr>
        <p:txBody>
          <a:bodyPr/>
          <a:lstStyle/>
          <a:p>
            <a:r>
              <a:rPr lang="en-US" dirty="0" smtClean="0"/>
              <a:t>New Devices and Systems </a:t>
            </a:r>
          </a:p>
          <a:p>
            <a:r>
              <a:rPr lang="en-US" dirty="0" smtClean="0"/>
              <a:t>Legacy Devices and Systems</a:t>
            </a:r>
          </a:p>
          <a:p>
            <a:r>
              <a:rPr lang="en-US" dirty="0" smtClean="0"/>
              <a:t>Additional Qualifications</a:t>
            </a:r>
          </a:p>
          <a:p>
            <a:endParaRPr lang="en-US" dirty="0" smtClean="0"/>
          </a:p>
          <a:p>
            <a:pPr marL="0" indent="0">
              <a:buNone/>
            </a:pPr>
            <a:r>
              <a:rPr lang="en-US" sz="2000" dirty="0" smtClean="0"/>
              <a:t>Note–Server System Logo Requirements and Tests</a:t>
            </a:r>
            <a:br>
              <a:rPr lang="en-US" sz="2000" dirty="0" smtClean="0"/>
            </a:br>
            <a:r>
              <a:rPr lang="en-US" sz="2000" dirty="0" smtClean="0"/>
              <a:t>mentioned reflect current plans, but changes may occur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6" y="1903678"/>
            <a:ext cx="7692761" cy="747897"/>
          </a:xfrm>
        </p:spPr>
        <p:txBody>
          <a:bodyPr/>
          <a:lstStyle/>
          <a:p>
            <a:r>
              <a:rPr lang="en-US" smtClean="0"/>
              <a:t>Windows Server  2008 R2</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dirty="0" smtClean="0"/>
              <a:t>Customer Perception Of Logo</a:t>
            </a:r>
            <a:br>
              <a:rPr lang="en-US" sz="4000" dirty="0" smtClean="0"/>
            </a:br>
            <a:r>
              <a:rPr lang="en-US" sz="4000" dirty="0" smtClean="0"/>
              <a:t>And Server Logo Goals</a:t>
            </a:r>
            <a:endParaRPr lang="en-US" sz="4000" dirty="0"/>
          </a:p>
        </p:txBody>
      </p:sp>
      <p:sp>
        <p:nvSpPr>
          <p:cNvPr id="4" name="Text Placeholder 3"/>
          <p:cNvSpPr>
            <a:spLocks noGrp="1"/>
          </p:cNvSpPr>
          <p:nvPr>
            <p:ph idx="1"/>
          </p:nvPr>
        </p:nvSpPr>
        <p:spPr>
          <a:xfrm>
            <a:off x="382588" y="1907426"/>
            <a:ext cx="8380412" cy="4074962"/>
          </a:xfrm>
        </p:spPr>
        <p:txBody>
          <a:bodyPr/>
          <a:lstStyle/>
          <a:p>
            <a:r>
              <a:rPr lang="en-US" sz="2000" dirty="0" smtClean="0"/>
              <a:t>Meet Customer expectations</a:t>
            </a:r>
          </a:p>
          <a:p>
            <a:pPr lvl="1"/>
            <a:r>
              <a:rPr lang="en-US" sz="1800" dirty="0" smtClean="0"/>
              <a:t>92% – it is “important” Server HW products meet Microsoft quality standards</a:t>
            </a:r>
          </a:p>
          <a:p>
            <a:pPr lvl="1"/>
            <a:r>
              <a:rPr lang="en-US" sz="1800" dirty="0" smtClean="0"/>
              <a:t>90% – recognize “Designed for Windows” Server logo</a:t>
            </a:r>
          </a:p>
          <a:p>
            <a:pPr lvl="1"/>
            <a:r>
              <a:rPr lang="en-US" sz="1800" dirty="0" smtClean="0"/>
              <a:t>76% – Server logo is “important” at time of purchase</a:t>
            </a:r>
          </a:p>
          <a:p>
            <a:pPr lvl="1"/>
            <a:r>
              <a:rPr lang="en-US" sz="1800" dirty="0" smtClean="0"/>
              <a:t>“It’s either good enough or it isn’t” </a:t>
            </a:r>
          </a:p>
          <a:p>
            <a:pPr lvl="1"/>
            <a:r>
              <a:rPr lang="en-US" sz="1800" dirty="0" smtClean="0"/>
              <a:t>“For IT environments, there’s only one quality bar–reliable </a:t>
            </a:r>
            <a:br>
              <a:rPr lang="en-US" sz="1800" dirty="0" smtClean="0"/>
            </a:br>
            <a:r>
              <a:rPr lang="en-US" sz="1800" dirty="0" smtClean="0"/>
              <a:t>and available”</a:t>
            </a:r>
          </a:p>
          <a:p>
            <a:pPr lvl="1"/>
            <a:r>
              <a:rPr lang="en-US" sz="1800" dirty="0" smtClean="0"/>
              <a:t>“The logo should indicate Microsoft’s prescribed bar </a:t>
            </a:r>
            <a:br>
              <a:rPr lang="en-US" sz="1800" dirty="0" smtClean="0"/>
            </a:br>
            <a:r>
              <a:rPr lang="en-US" sz="1800" dirty="0" smtClean="0"/>
              <a:t>for product quality”</a:t>
            </a:r>
          </a:p>
          <a:p>
            <a:r>
              <a:rPr lang="en-US" sz="2000" dirty="0" smtClean="0"/>
              <a:t>Continue to improve Reliability, Availability, and Serviceability </a:t>
            </a:r>
            <a:br>
              <a:rPr lang="en-US" sz="2000" dirty="0" smtClean="0"/>
            </a:br>
            <a:r>
              <a:rPr lang="en-US" sz="2000" dirty="0" smtClean="0"/>
              <a:t>of systems running Windows Server 2008 R2</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Precedent</a:t>
            </a:r>
            <a:endParaRPr lang="en-US" dirty="0"/>
          </a:p>
        </p:txBody>
      </p:sp>
      <p:sp>
        <p:nvSpPr>
          <p:cNvPr id="3" name="Text Placeholder 2"/>
          <p:cNvSpPr>
            <a:spLocks noGrp="1"/>
          </p:cNvSpPr>
          <p:nvPr>
            <p:ph idx="1"/>
          </p:nvPr>
        </p:nvSpPr>
        <p:spPr>
          <a:xfrm>
            <a:off x="382588" y="1414464"/>
            <a:ext cx="8380412" cy="3050066"/>
          </a:xfrm>
        </p:spPr>
        <p:txBody>
          <a:bodyPr/>
          <a:lstStyle/>
          <a:p>
            <a:r>
              <a:rPr lang="en-US" dirty="0" smtClean="0"/>
              <a:t>Windows Server 2003 to Windows Server 2003 R2 transition added no new requirements, and no new tests</a:t>
            </a:r>
          </a:p>
          <a:p>
            <a:r>
              <a:rPr lang="en-US" dirty="0" smtClean="0"/>
              <a:t>Did not require Vendors change products</a:t>
            </a:r>
          </a:p>
          <a:p>
            <a:r>
              <a:rPr lang="en-US" dirty="0" smtClean="0"/>
              <a:t>Goal of the Windows Server 2008 R2 Logo plan is the same, where possible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63395"/>
          </a:xfrm>
        </p:spPr>
        <p:txBody>
          <a:bodyPr/>
          <a:lstStyle/>
          <a:p>
            <a:r>
              <a:rPr smtClean="0"/>
              <a:t>Windows Server 2008 R2</a:t>
            </a:r>
            <a:r>
              <a:rPr sz="3600" smtClean="0"/>
              <a:t/>
            </a:r>
            <a:br>
              <a:rPr sz="3600" smtClean="0"/>
            </a:br>
            <a:r>
              <a:rPr sz="3600" smtClean="0">
                <a:gradFill>
                  <a:gsLst>
                    <a:gs pos="28000">
                      <a:schemeClr val="accent6">
                        <a:lumMod val="40000"/>
                        <a:lumOff val="60000"/>
                      </a:schemeClr>
                    </a:gs>
                    <a:gs pos="48000">
                      <a:schemeClr val="accent6">
                        <a:lumMod val="40000"/>
                        <a:lumOff val="60000"/>
                      </a:schemeClr>
                    </a:gs>
                  </a:gsLst>
                  <a:lin ang="5400000" scaled="1"/>
                </a:gradFill>
              </a:rPr>
              <a:t>Specific device and system requirements</a:t>
            </a:r>
            <a:endParaRPr>
              <a:gradFill>
                <a:gsLst>
                  <a:gs pos="28000">
                    <a:schemeClr val="accent6">
                      <a:lumMod val="40000"/>
                      <a:lumOff val="60000"/>
                    </a:schemeClr>
                  </a:gs>
                  <a:gs pos="48000">
                    <a:schemeClr val="accent6">
                      <a:lumMod val="40000"/>
                      <a:lumOff val="60000"/>
                    </a:schemeClr>
                  </a:gs>
                </a:gsLst>
                <a:lin ang="5400000" scaled="1"/>
              </a:gradFill>
            </a:endParaRPr>
          </a:p>
        </p:txBody>
      </p:sp>
      <p:sp>
        <p:nvSpPr>
          <p:cNvPr id="5" name="Content Placeholder 4"/>
          <p:cNvSpPr>
            <a:spLocks noGrp="1"/>
          </p:cNvSpPr>
          <p:nvPr>
            <p:ph idx="1"/>
          </p:nvPr>
        </p:nvSpPr>
        <p:spPr>
          <a:xfrm>
            <a:off x="382588" y="1893451"/>
            <a:ext cx="8380412" cy="4355038"/>
          </a:xfrm>
        </p:spPr>
        <p:txBody>
          <a:bodyPr/>
          <a:lstStyle/>
          <a:p>
            <a:r>
              <a:rPr lang="en-US" sz="1800" dirty="0" smtClean="0">
                <a:solidFill>
                  <a:schemeClr val="accent1"/>
                </a:solidFill>
              </a:rPr>
              <a:t>DEVFUND-0035</a:t>
            </a:r>
            <a:r>
              <a:rPr lang="en-US" sz="1800" dirty="0" smtClean="0"/>
              <a:t>	 </a:t>
            </a:r>
            <a:br>
              <a:rPr lang="en-US" sz="1800" dirty="0" smtClean="0"/>
            </a:br>
            <a:r>
              <a:rPr lang="en-US" sz="1800" dirty="0" smtClean="0"/>
              <a:t>Drivers must operate correctly on servers that have multiple </a:t>
            </a:r>
            <a:br>
              <a:rPr lang="en-US" sz="1800" dirty="0" smtClean="0"/>
            </a:br>
            <a:r>
              <a:rPr lang="en-US" sz="1800" dirty="0" smtClean="0"/>
              <a:t>processor groups </a:t>
            </a:r>
          </a:p>
          <a:p>
            <a:r>
              <a:rPr lang="en-US" sz="1800" dirty="0" smtClean="0">
                <a:solidFill>
                  <a:schemeClr val="accent1"/>
                </a:solidFill>
              </a:rPr>
              <a:t>NETWORK-0227</a:t>
            </a:r>
            <a:r>
              <a:rPr lang="en-US" sz="1800" dirty="0" smtClean="0"/>
              <a:t>	  </a:t>
            </a:r>
            <a:br>
              <a:rPr lang="en-US" sz="1800" dirty="0" smtClean="0"/>
            </a:br>
            <a:r>
              <a:rPr lang="en-US" sz="1800" dirty="0" smtClean="0"/>
              <a:t>Ethernet devices must implement Wake on LAN patterns according </a:t>
            </a:r>
            <a:br>
              <a:rPr lang="en-US" sz="1800" dirty="0" smtClean="0"/>
            </a:br>
            <a:r>
              <a:rPr lang="en-US" sz="1800" dirty="0" smtClean="0"/>
              <a:t>to the specification</a:t>
            </a:r>
          </a:p>
          <a:p>
            <a:r>
              <a:rPr lang="en-US" sz="1800" dirty="0" smtClean="0">
                <a:solidFill>
                  <a:schemeClr val="accent1"/>
                </a:solidFill>
              </a:rPr>
              <a:t>SYSFUND-0209</a:t>
            </a:r>
            <a:r>
              <a:rPr lang="en-US" sz="1800" dirty="0" smtClean="0"/>
              <a:t>	 </a:t>
            </a:r>
            <a:br>
              <a:rPr lang="en-US" sz="1800" dirty="0" smtClean="0"/>
            </a:br>
            <a:r>
              <a:rPr lang="en-US" sz="1800" dirty="0" smtClean="0"/>
              <a:t>Persistent storage devices on servers classified as Hard Disk Drives </a:t>
            </a:r>
            <a:br>
              <a:rPr lang="en-US" sz="1800" dirty="0" smtClean="0"/>
            </a:br>
            <a:r>
              <a:rPr lang="en-US" sz="1800" dirty="0" smtClean="0"/>
              <a:t>must not be PATA </a:t>
            </a:r>
          </a:p>
          <a:p>
            <a:r>
              <a:rPr lang="en-US" sz="1800" dirty="0" smtClean="0">
                <a:solidFill>
                  <a:schemeClr val="accent1"/>
                </a:solidFill>
              </a:rPr>
              <a:t>SYSFUND-0210</a:t>
            </a:r>
            <a:r>
              <a:rPr lang="en-US" sz="1800" dirty="0" smtClean="0"/>
              <a:t>	 </a:t>
            </a:r>
            <a:br>
              <a:rPr lang="en-US" sz="1800" dirty="0" smtClean="0"/>
            </a:br>
            <a:r>
              <a:rPr lang="en-US" sz="1800" dirty="0" smtClean="0"/>
              <a:t>System firmware must implement SMBIOS structures of type 16 </a:t>
            </a:r>
            <a:br>
              <a:rPr lang="en-US" sz="1800" dirty="0" smtClean="0"/>
            </a:br>
            <a:r>
              <a:rPr lang="en-US" sz="1800" dirty="0" smtClean="0"/>
              <a:t>and of type 17</a:t>
            </a:r>
          </a:p>
          <a:p>
            <a:r>
              <a:rPr lang="en-US" sz="1800" dirty="0" smtClean="0">
                <a:solidFill>
                  <a:schemeClr val="accent1"/>
                </a:solidFill>
              </a:rPr>
              <a:t>POLICY-0028</a:t>
            </a:r>
            <a:r>
              <a:rPr lang="en-US" sz="1800" dirty="0" smtClean="0"/>
              <a:t>	</a:t>
            </a:r>
            <a:br>
              <a:rPr lang="en-US" sz="1800" dirty="0" smtClean="0"/>
            </a:br>
            <a:r>
              <a:rPr lang="en-US" sz="1800" dirty="0" smtClean="0"/>
              <a:t>Windows 7 Server System Logo testing must be executed with the </a:t>
            </a:r>
            <a:br>
              <a:rPr lang="en-US" sz="1800" dirty="0" smtClean="0"/>
            </a:br>
            <a:r>
              <a:rPr lang="en-US" sz="1800" dirty="0" smtClean="0"/>
              <a:t>operating system directly controlling the system hardware resources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63395"/>
          </a:xfrm>
        </p:spPr>
        <p:txBody>
          <a:bodyPr/>
          <a:lstStyle/>
          <a:p>
            <a:r>
              <a:rPr lang="en-US" dirty="0" smtClean="0"/>
              <a:t>Windows Server 2008 R2</a:t>
            </a:r>
            <a:br>
              <a:rPr lang="en-US" dirty="0" smtClean="0"/>
            </a:br>
            <a:r>
              <a:rPr lang="en-US" sz="3600" dirty="0" smtClean="0">
                <a:solidFill>
                  <a:schemeClr val="accent1"/>
                </a:solidFill>
              </a:rPr>
              <a:t>Specific device and system tests</a:t>
            </a:r>
            <a:endParaRPr lang="en-US" dirty="0">
              <a:solidFill>
                <a:schemeClr val="accent1"/>
              </a:solidFill>
            </a:endParaRPr>
          </a:p>
        </p:txBody>
      </p:sp>
      <p:sp>
        <p:nvSpPr>
          <p:cNvPr id="5" name="Content Placeholder 4"/>
          <p:cNvSpPr>
            <a:spLocks noGrp="1"/>
          </p:cNvSpPr>
          <p:nvPr>
            <p:ph idx="1"/>
          </p:nvPr>
        </p:nvSpPr>
        <p:spPr>
          <a:xfrm>
            <a:off x="382588" y="1907426"/>
            <a:ext cx="8380412" cy="4423775"/>
          </a:xfrm>
        </p:spPr>
        <p:txBody>
          <a:bodyPr/>
          <a:lstStyle/>
          <a:p>
            <a:r>
              <a:rPr lang="en-US" sz="2000" dirty="0" smtClean="0"/>
              <a:t>Device Tests</a:t>
            </a:r>
          </a:p>
          <a:p>
            <a:pPr lvl="1"/>
            <a:r>
              <a:rPr lang="en-US" sz="1800" dirty="0" smtClean="0"/>
              <a:t>Previous tests improved</a:t>
            </a:r>
          </a:p>
          <a:p>
            <a:pPr lvl="2"/>
            <a:r>
              <a:rPr lang="en-US" sz="1600" dirty="0" smtClean="0"/>
              <a:t>WHEA test for PSHED drivers–improved logging, etc.</a:t>
            </a:r>
          </a:p>
          <a:p>
            <a:pPr lvl="2"/>
            <a:r>
              <a:rPr lang="en-US" sz="1600" dirty="0" err="1" smtClean="0"/>
              <a:t>PCIe</a:t>
            </a:r>
            <a:r>
              <a:rPr lang="en-US" sz="1600" dirty="0" smtClean="0"/>
              <a:t> test for Server Storage and Network</a:t>
            </a:r>
          </a:p>
          <a:p>
            <a:pPr lvl="1"/>
            <a:r>
              <a:rPr lang="en-US" sz="1800" dirty="0" smtClean="0"/>
              <a:t>New tests</a:t>
            </a:r>
          </a:p>
          <a:p>
            <a:pPr lvl="2"/>
            <a:r>
              <a:rPr lang="en-US" sz="1600" dirty="0" smtClean="0"/>
              <a:t>Multiple Processor Group support &gt;64</a:t>
            </a:r>
          </a:p>
          <a:p>
            <a:r>
              <a:rPr lang="en-US" sz="2000" dirty="0" smtClean="0"/>
              <a:t>System Tests</a:t>
            </a:r>
          </a:p>
          <a:p>
            <a:pPr lvl="1"/>
            <a:r>
              <a:rPr lang="en-US" sz="1800" dirty="0" smtClean="0"/>
              <a:t>Previous tests improved</a:t>
            </a:r>
          </a:p>
          <a:p>
            <a:pPr lvl="2"/>
            <a:r>
              <a:rPr lang="en-US" sz="1600" dirty="0" smtClean="0"/>
              <a:t>Server Stress, SMBIOS checks Type 16 and 17 tables</a:t>
            </a:r>
          </a:p>
          <a:p>
            <a:pPr lvl="1"/>
            <a:r>
              <a:rPr lang="en-US" sz="1800" dirty="0" smtClean="0"/>
              <a:t>“New” test</a:t>
            </a:r>
          </a:p>
          <a:p>
            <a:pPr lvl="2"/>
            <a:r>
              <a:rPr lang="en-US" sz="1600" dirty="0" err="1" smtClean="0"/>
              <a:t>DetectVP</a:t>
            </a:r>
            <a:r>
              <a:rPr lang="en-US" sz="1600" dirty="0" smtClean="0"/>
              <a:t>, which checks for AMD-V and Intel VT, now a Logo test</a:t>
            </a:r>
          </a:p>
          <a:p>
            <a:pPr lvl="2"/>
            <a:r>
              <a:rPr lang="en-US" sz="1600" dirty="0" err="1" smtClean="0"/>
              <a:t>DetectVM</a:t>
            </a:r>
            <a:r>
              <a:rPr lang="en-US" sz="1600" dirty="0" smtClean="0"/>
              <a:t> checks that no hypervisor installed</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1397</Words>
  <Application>Microsoft Office PowerPoint</Application>
  <PresentationFormat>On-screen Show (4:3)</PresentationFormat>
  <Paragraphs>234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WinHEC 2008 Template_NEW_9.22.08</vt:lpstr>
      <vt:lpstr>Slide 1</vt:lpstr>
      <vt:lpstr>Windows Server 2008 R2 Logo: Planning </vt:lpstr>
      <vt:lpstr>Key Takeaways</vt:lpstr>
      <vt:lpstr>Agenda</vt:lpstr>
      <vt:lpstr>Windows Server  2008 R2</vt:lpstr>
      <vt:lpstr>Customer Perception Of Logo And Server Logo Goals</vt:lpstr>
      <vt:lpstr>Precedent</vt:lpstr>
      <vt:lpstr>Windows Server 2008 R2 Specific device and system requirements</vt:lpstr>
      <vt:lpstr>Windows Server 2008 R2 Specific device and system tests</vt:lpstr>
      <vt:lpstr>Systems Testing</vt:lpstr>
      <vt:lpstr>Legacy Devices And Systems</vt:lpstr>
      <vt:lpstr>Previously Logo Qualified  Devices And Systems</vt:lpstr>
      <vt:lpstr>Windows Server 2008 R2 64-bit Supported Systems</vt:lpstr>
      <vt:lpstr>64-Bit Transition</vt:lpstr>
      <vt:lpstr>Windows Server 2008 Logo'ed 32-Bit Systems</vt:lpstr>
      <vt:lpstr>32 and 64-bit Qualification Options</vt:lpstr>
      <vt:lpstr>Additional Qualifications And Server Stress Tests</vt:lpstr>
      <vt:lpstr>Aqs Definition</vt:lpstr>
      <vt:lpstr>Additional Qualification (AQ) Goals</vt:lpstr>
      <vt:lpstr>Additional Qualifications Changes</vt:lpstr>
      <vt:lpstr>Power AQ Requirements</vt:lpstr>
      <vt:lpstr>Power AQ Tests</vt:lpstr>
      <vt:lpstr>Server-Client Stress Test</vt:lpstr>
      <vt:lpstr>Call To Action</vt:lpstr>
      <vt:lpstr>Additional Resources</vt:lpstr>
      <vt:lpstr>Please Complete A Session Evaluation Form Your input is important!</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2008-11-12T06:33:35Z</dcterms:created>
  <dcterms:modified xsi:type="dcterms:W3CDTF">2008-11-12T06:33:41Z</dcterms:modified>
</cp:coreProperties>
</file>