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1"/>
  </p:notesMasterIdLst>
  <p:handoutMasterIdLst>
    <p:handoutMasterId r:id="rId32"/>
  </p:handoutMasterIdLst>
  <p:sldIdLst>
    <p:sldId id="257" r:id="rId2"/>
    <p:sldId id="258" r:id="rId3"/>
    <p:sldId id="289" r:id="rId4"/>
    <p:sldId id="277" r:id="rId5"/>
    <p:sldId id="278" r:id="rId6"/>
    <p:sldId id="288" r:id="rId7"/>
    <p:sldId id="279" r:id="rId8"/>
    <p:sldId id="280" r:id="rId9"/>
    <p:sldId id="290" r:id="rId10"/>
    <p:sldId id="291" r:id="rId11"/>
    <p:sldId id="282" r:id="rId12"/>
    <p:sldId id="286" r:id="rId13"/>
    <p:sldId id="284" r:id="rId14"/>
    <p:sldId id="283" r:id="rId15"/>
    <p:sldId id="292" r:id="rId16"/>
    <p:sldId id="293" r:id="rId17"/>
    <p:sldId id="294" r:id="rId18"/>
    <p:sldId id="295" r:id="rId19"/>
    <p:sldId id="296" r:id="rId20"/>
    <p:sldId id="285" r:id="rId21"/>
    <p:sldId id="287" r:id="rId22"/>
    <p:sldId id="297" r:id="rId23"/>
    <p:sldId id="298" r:id="rId24"/>
    <p:sldId id="299" r:id="rId25"/>
    <p:sldId id="300" r:id="rId26"/>
    <p:sldId id="270" r:id="rId27"/>
    <p:sldId id="271" r:id="rId28"/>
    <p:sldId id="301" r:id="rId29"/>
    <p:sldId id="272"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showGuides="1">
      <p:cViewPr varScale="1">
        <p:scale>
          <a:sx n="105" d="100"/>
          <a:sy n="105" d="100"/>
        </p:scale>
        <p:origin x="-276"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6" d="100"/>
          <a:sy n="96" d="100"/>
        </p:scale>
        <p:origin x="-30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858000" cy="457200"/>
          </a:xfrm>
          <a:prstGeom prst="rect">
            <a:avLst/>
          </a:prstGeom>
        </p:spPr>
        <p:txBody>
          <a:bodyPr vert="horz" lIns="91440" tIns="45720" rIns="91440" bIns="45720" rtlCol="0" anchor="b"/>
          <a:lstStyle>
            <a:lvl1pPr algn="l">
              <a:defRPr sz="500">
                <a:latin typeface="Segoe" pitchFamily="34" charset="0"/>
              </a:defRPr>
            </a:lvl1pPr>
          </a:lstStyle>
          <a:p>
            <a:pPr defTabSz="914027" eaLnBrk="0" hangingPunct="0"/>
            <a:r>
              <a:rPr lang="en-US" sz="600" dirty="0" smtClean="0">
                <a:solidFill>
                  <a:schemeClr val="tx2"/>
                </a:solidFill>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600" dirty="0" smtClean="0">
                <a:solidFill>
                  <a:schemeClr val="tx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00" dirty="0" smtClean="0">
                <a:solidFill>
                  <a:schemeClr val="tx2"/>
                </a:solidFill>
                <a:cs typeface="Arial" charset="0"/>
              </a:rPr>
            </a:br>
            <a:r>
              <a:rPr lang="en-US" sz="600" dirty="0" smtClean="0">
                <a:solidFill>
                  <a:schemeClr val="tx2"/>
                </a:solidFill>
                <a:cs typeface="Arial" charset="0"/>
              </a:rPr>
              <a:t>MICROSOFT MAKES NO WARRANTIES, EXPRESS, IMPLIED OR STATUTORY, AS TO THE INFORMATION IN THIS PRESENTATION.</a:t>
            </a:r>
            <a:endParaRPr lang="en-US" sz="600" dirty="0">
              <a:solidFill>
                <a:schemeClr val="tx2"/>
              </a:solidFill>
              <a:cs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858000" cy="457200"/>
          </a:xfrm>
          <a:prstGeom prst="rect">
            <a:avLst/>
          </a:prstGeom>
        </p:spPr>
        <p:txBody>
          <a:bodyPr vert="horz" lIns="91440" tIns="45720" rIns="91440" bIns="45720" rtlCol="0" anchor="b"/>
          <a:lstStyle>
            <a:lvl1pPr algn="l">
              <a:defRPr sz="500">
                <a:latin typeface="Segoe" pitchFamily="34" charset="0"/>
              </a:defRPr>
            </a:lvl1pPr>
          </a:lstStyle>
          <a:p>
            <a:pPr algn="l" defTabSz="914027" eaLnBrk="0" hangingPunct="0"/>
            <a:r>
              <a:rPr lang="en-US" sz="600" dirty="0" smtClean="0">
                <a:solidFill>
                  <a:schemeClr val="tx2"/>
                </a:solidFill>
                <a:latin typeface="Segoe" pitchFamily="34" charset="0"/>
                <a:cs typeface="Arial" charset="0"/>
              </a:rPr>
              <a:t>© 2008 Microsoft Corporation. All rights reserved. Microsoft, Windows, Windows Vista and other product names are or may be registered trademarks and/or trademarks in the U.S. and/or other countries.</a:t>
            </a:r>
          </a:p>
          <a:p>
            <a:pPr algn="l" defTabSz="914027" eaLnBrk="0" hangingPunct="0"/>
            <a:r>
              <a:rPr lang="en-US" sz="600" dirty="0" smtClean="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600" dirty="0" smtClean="0">
                <a:solidFill>
                  <a:schemeClr val="tx2"/>
                </a:solidFill>
                <a:latin typeface="Segoe" pitchFamily="34" charset="0"/>
                <a:cs typeface="Arial" charset="0"/>
              </a:rPr>
            </a:br>
            <a:r>
              <a:rPr lang="en-US" sz="600" dirty="0" smtClean="0">
                <a:solidFill>
                  <a:schemeClr val="tx2"/>
                </a:solidFill>
                <a:latin typeface="Segoe" pitchFamily="34" charset="0"/>
                <a:cs typeface="Arial" charset="0"/>
              </a:rPr>
              <a:t>MICROSOFT MAKES NO WARRANTIES, EXPRESS, IMPLIED OR STATUTORY, AS TO THE INFORMATION IN THIS PRESENTATION.</a:t>
            </a:r>
            <a:endParaRPr lang="en-US" sz="600" dirty="0">
              <a:solidFill>
                <a:schemeClr val="tx2"/>
              </a:solidFill>
              <a:latin typeface="Segoe" pitchFamily="34" charset="0"/>
              <a:cs typeface="Arial" charset="0"/>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10:31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9798708-E1B2-40CD-8EDE-92CC376FF32E}" type="datetime1">
              <a:rPr lang="en-US" smtClean="0"/>
              <a:pPr/>
              <a:t>11/11/2008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Microsoft Confidential</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86C2AC-14A0-4AC5-8E9F-EB4F39C8D0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www.amd.com/us-en/Processors/DevelopWithAMD/0,,30_2252_739_7044,00.html" TargetMode="External"/><Relationship Id="rId3" Type="http://schemas.openxmlformats.org/officeDocument/2006/relationships/hyperlink" Target="http://www.pcisig.com/specifications/iov/" TargetMode="External"/><Relationship Id="rId7" Type="http://schemas.openxmlformats.org/officeDocument/2006/relationships/hyperlink" Target="http://download.intel.com/technology/computing/vptech/Intel(r)_VT_for_Direct_IO.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www.amd.com/us-en/0,,3715_15781,00.html" TargetMode="External"/><Relationship Id="rId5" Type="http://schemas.openxmlformats.org/officeDocument/2006/relationships/hyperlink" Target="http://developer.intel.com/technology/virtualization/index.htm?iid=dev_center+tech_hw_des+techs+vt" TargetMode="External"/><Relationship Id="rId4" Type="http://schemas.openxmlformats.org/officeDocument/2006/relationships/hyperlink" Target="http://www.pcisig.com/specifications/pciexpress/specifications/" TargetMode="External"/><Relationship Id="rId9" Type="http://schemas.openxmlformats.org/officeDocument/2006/relationships/hyperlink" Target="mailto:msvirtex@microsof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I/O MMU</a:t>
            </a:r>
            <a:br>
              <a:rPr lang="en-US" dirty="0" smtClean="0">
                <a:latin typeface="Trebuchet MS" pitchFamily="34" charset="0"/>
              </a:rPr>
            </a:br>
            <a:r>
              <a:rPr lang="en-US" sz="3600" dirty="0" smtClean="0">
                <a:solidFill>
                  <a:schemeClr val="accent1"/>
                </a:solidFill>
                <a:latin typeface="Trebuchet MS" pitchFamily="34" charset="0"/>
              </a:rPr>
              <a:t>Microsoft requirements</a:t>
            </a:r>
            <a:endParaRPr lang="en-US" dirty="0">
              <a:solidFill>
                <a:schemeClr val="accent1"/>
              </a:solidFill>
              <a:latin typeface="Trebuchet MS" pitchFamily="34" charset="0"/>
            </a:endParaRPr>
          </a:p>
        </p:txBody>
      </p:sp>
      <p:sp>
        <p:nvSpPr>
          <p:cNvPr id="3" name="Content Placeholder 2"/>
          <p:cNvSpPr>
            <a:spLocks noGrp="1"/>
          </p:cNvSpPr>
          <p:nvPr>
            <p:ph idx="1"/>
          </p:nvPr>
        </p:nvSpPr>
        <p:spPr>
          <a:xfrm>
            <a:off x="382588" y="1901825"/>
            <a:ext cx="8380412" cy="4678717"/>
          </a:xfrm>
        </p:spPr>
        <p:txBody>
          <a:bodyPr/>
          <a:lstStyle/>
          <a:p>
            <a:pPr marL="396875" indent="-396875"/>
            <a:r>
              <a:rPr lang="en-US" sz="2800" dirty="0" smtClean="0">
                <a:latin typeface="Trebuchet MS" pitchFamily="34" charset="0"/>
              </a:rPr>
              <a:t>We’ll support two interfaces</a:t>
            </a:r>
          </a:p>
          <a:p>
            <a:pPr marL="803275" lvl="1" indent="-415925"/>
            <a:r>
              <a:rPr lang="en-US" sz="2400" dirty="0" smtClean="0">
                <a:latin typeface="Trebuchet MS" pitchFamily="34" charset="0"/>
              </a:rPr>
              <a:t>Intel’s</a:t>
            </a:r>
          </a:p>
          <a:p>
            <a:pPr marL="803275" lvl="1" indent="-415925"/>
            <a:r>
              <a:rPr lang="en-US" sz="2400" dirty="0" smtClean="0">
                <a:latin typeface="Trebuchet MS" pitchFamily="34" charset="0"/>
              </a:rPr>
              <a:t>AMD’s</a:t>
            </a:r>
          </a:p>
          <a:p>
            <a:pPr marL="396875" indent="-396875"/>
            <a:r>
              <a:rPr lang="en-US" sz="2800" dirty="0" smtClean="0">
                <a:latin typeface="Trebuchet MS" pitchFamily="34" charset="0"/>
              </a:rPr>
              <a:t>Several versions exist</a:t>
            </a:r>
          </a:p>
          <a:p>
            <a:pPr marL="803275" lvl="1" indent="-415925"/>
            <a:r>
              <a:rPr lang="en-US" sz="2400" dirty="0" smtClean="0">
                <a:latin typeface="Trebuchet MS" pitchFamily="34" charset="0"/>
              </a:rPr>
              <a:t>Intel VT-d does </a:t>
            </a:r>
          </a:p>
          <a:p>
            <a:pPr lvl="2"/>
            <a:r>
              <a:rPr lang="en-US" sz="2000" dirty="0" smtClean="0">
                <a:latin typeface="Trebuchet MS" pitchFamily="34" charset="0"/>
              </a:rPr>
              <a:t>DMA Remapping</a:t>
            </a:r>
          </a:p>
          <a:p>
            <a:pPr marL="803275" lvl="1" indent="-415925"/>
            <a:r>
              <a:rPr lang="en-US" sz="2400" dirty="0" smtClean="0">
                <a:latin typeface="Trebuchet MS" pitchFamily="34" charset="0"/>
              </a:rPr>
              <a:t>Intel VT-d2 does</a:t>
            </a:r>
          </a:p>
          <a:p>
            <a:pPr lvl="2"/>
            <a:r>
              <a:rPr lang="en-US" sz="2000" dirty="0" smtClean="0">
                <a:latin typeface="Trebuchet MS" pitchFamily="34" charset="0"/>
              </a:rPr>
              <a:t>Both Interrupt and DMA Remapping </a:t>
            </a:r>
          </a:p>
          <a:p>
            <a:pPr marL="803275" lvl="1" indent="-415925"/>
            <a:r>
              <a:rPr lang="en-US" sz="2400" dirty="0" smtClean="0">
                <a:latin typeface="Trebuchet MS" pitchFamily="34" charset="0"/>
              </a:rPr>
              <a:t>AMD IOMMU does</a:t>
            </a:r>
          </a:p>
          <a:p>
            <a:pPr lvl="2"/>
            <a:r>
              <a:rPr lang="en-US" sz="2000" dirty="0" smtClean="0">
                <a:latin typeface="Trebuchet MS" pitchFamily="34" charset="0"/>
              </a:rPr>
              <a:t>Both Interrupt and DMA Remapping</a:t>
            </a:r>
            <a:endParaRPr lang="en-US" sz="2000" dirty="0">
              <a:latin typeface="Trebuchet MS"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Server Scenarios</a:t>
            </a:r>
            <a:endParaRPr lang="en-US" dirty="0">
              <a:latin typeface="Trebuchet MS" pitchFamily="34" charset="0"/>
            </a:endParaRPr>
          </a:p>
        </p:txBody>
      </p:sp>
      <p:sp>
        <p:nvSpPr>
          <p:cNvPr id="3" name="Content Placeholder 2"/>
          <p:cNvSpPr>
            <a:spLocks noGrp="1"/>
          </p:cNvSpPr>
          <p:nvPr>
            <p:ph idx="1"/>
          </p:nvPr>
        </p:nvSpPr>
        <p:spPr>
          <a:xfrm>
            <a:off x="381000" y="1901825"/>
            <a:ext cx="8380412" cy="4170885"/>
          </a:xfrm>
        </p:spPr>
        <p:txBody>
          <a:bodyPr/>
          <a:lstStyle/>
          <a:p>
            <a:pPr marL="396875" indent="-396875"/>
            <a:r>
              <a:rPr lang="en-US" sz="2800" dirty="0" smtClean="0">
                <a:latin typeface="Trebuchet MS" pitchFamily="34" charset="0"/>
              </a:rPr>
              <a:t>Improve consolidation</a:t>
            </a:r>
          </a:p>
          <a:p>
            <a:pPr marL="803275" lvl="1" indent="-406400"/>
            <a:r>
              <a:rPr lang="en-US" sz="2400" dirty="0" smtClean="0">
                <a:latin typeface="Trebuchet MS" pitchFamily="34" charset="0"/>
              </a:rPr>
              <a:t>Storage and networking handled directly </a:t>
            </a:r>
            <a:br>
              <a:rPr lang="en-US" sz="2400" dirty="0" smtClean="0">
                <a:latin typeface="Trebuchet MS" pitchFamily="34" charset="0"/>
              </a:rPr>
            </a:br>
            <a:r>
              <a:rPr lang="en-US" sz="2400" dirty="0" smtClean="0">
                <a:latin typeface="Trebuchet MS" pitchFamily="34" charset="0"/>
              </a:rPr>
              <a:t>in Virtual Machine</a:t>
            </a:r>
          </a:p>
          <a:p>
            <a:pPr marL="803275" lvl="1" indent="-406400"/>
            <a:r>
              <a:rPr lang="en-US" sz="2400" dirty="0" smtClean="0">
                <a:latin typeface="Trebuchet MS" pitchFamily="34" charset="0"/>
              </a:rPr>
              <a:t>SR-IOV devices</a:t>
            </a:r>
          </a:p>
          <a:p>
            <a:pPr marL="396875" indent="-396875"/>
            <a:r>
              <a:rPr lang="en-US" sz="2800" dirty="0" smtClean="0">
                <a:latin typeface="Trebuchet MS" pitchFamily="34" charset="0"/>
              </a:rPr>
              <a:t>Virtual Desktop Initiative (VDI)</a:t>
            </a:r>
          </a:p>
          <a:p>
            <a:pPr marL="803275" lvl="1" indent="-406400"/>
            <a:r>
              <a:rPr lang="en-US" sz="2400" dirty="0" smtClean="0">
                <a:latin typeface="Trebuchet MS" pitchFamily="34" charset="0"/>
              </a:rPr>
              <a:t>GPU used for virtual desktops hosted in a server</a:t>
            </a:r>
          </a:p>
          <a:p>
            <a:pPr marL="396875" indent="-396875"/>
            <a:r>
              <a:rPr lang="en-US" sz="2800" dirty="0" smtClean="0">
                <a:latin typeface="Trebuchet MS" pitchFamily="34" charset="0"/>
              </a:rPr>
              <a:t>Server partitioning</a:t>
            </a:r>
          </a:p>
          <a:p>
            <a:pPr marL="803275" lvl="1" indent="-406400"/>
            <a:r>
              <a:rPr lang="en-US" sz="2400" dirty="0" smtClean="0">
                <a:latin typeface="Trebuchet MS" pitchFamily="34" charset="0"/>
              </a:rPr>
              <a:t>Hypervisor-assisted</a:t>
            </a:r>
          </a:p>
          <a:p>
            <a:pPr marL="803275" lvl="1" indent="-406400"/>
            <a:r>
              <a:rPr lang="en-US" sz="2400" dirty="0" smtClean="0">
                <a:latin typeface="Trebuchet MS" pitchFamily="34" charset="0"/>
              </a:rPr>
              <a:t>Discrete </a:t>
            </a:r>
            <a:r>
              <a:rPr lang="en-US" sz="2400" dirty="0" err="1" smtClean="0">
                <a:latin typeface="Trebuchet MS" pitchFamily="34" charset="0"/>
              </a:rPr>
              <a:t>PCIe</a:t>
            </a:r>
            <a:r>
              <a:rPr lang="en-US" sz="2400" dirty="0" smtClean="0">
                <a:latin typeface="Trebuchet MS" pitchFamily="34" charset="0"/>
              </a:rPr>
              <a:t> device assignment</a:t>
            </a:r>
            <a:endParaRPr lang="en-US" sz="2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Technologies</a:t>
            </a:r>
            <a:br>
              <a:rPr lang="en-US" dirty="0" smtClean="0">
                <a:latin typeface="Trebuchet MS" pitchFamily="34" charset="0"/>
              </a:rPr>
            </a:br>
            <a:r>
              <a:rPr lang="en-US" sz="3600" dirty="0" smtClean="0">
                <a:solidFill>
                  <a:schemeClr val="accent1"/>
                </a:solidFill>
                <a:latin typeface="Trebuchet MS" pitchFamily="34" charset="0"/>
              </a:rPr>
              <a:t>Each must be addressed by multiple parties</a:t>
            </a:r>
            <a:endParaRPr lang="en-US" sz="3600" dirty="0">
              <a:solidFill>
                <a:schemeClr val="accent1"/>
              </a:solidFill>
              <a:latin typeface="Trebuchet MS" pitchFamily="34" charset="0"/>
            </a:endParaRPr>
          </a:p>
        </p:txBody>
      </p:sp>
      <p:graphicFrame>
        <p:nvGraphicFramePr>
          <p:cNvPr id="4" name="Content Placeholder 3"/>
          <p:cNvGraphicFramePr>
            <a:graphicFrameLocks noGrp="1"/>
          </p:cNvGraphicFramePr>
          <p:nvPr>
            <p:ph idx="4294967295"/>
          </p:nvPr>
        </p:nvGraphicFramePr>
        <p:xfrm>
          <a:off x="381000" y="1901825"/>
          <a:ext cx="8229600" cy="3235960"/>
        </p:xfrm>
        <a:graphic>
          <a:graphicData uri="http://schemas.openxmlformats.org/drawingml/2006/table">
            <a:tbl>
              <a:tblPr firstRow="1" bandRow="1">
                <a:tableStyleId>{7DF18680-E054-41AD-8BC1-D1AEF772440D}</a:tableStyleId>
              </a:tblPr>
              <a:tblGrid>
                <a:gridCol w="1066800"/>
                <a:gridCol w="990600"/>
                <a:gridCol w="1028700"/>
                <a:gridCol w="1028700"/>
                <a:gridCol w="1028700"/>
                <a:gridCol w="1028700"/>
                <a:gridCol w="1028700"/>
                <a:gridCol w="1028700"/>
              </a:tblGrid>
              <a:tr h="370840">
                <a:tc>
                  <a:txBody>
                    <a:bodyPr/>
                    <a:lstStyle/>
                    <a:p>
                      <a:endParaRPr lang="en-US" dirty="0">
                        <a:latin typeface="Trebuchet MS" pitchFamily="34" charset="0"/>
                      </a:endParaRPr>
                    </a:p>
                  </a:txBody>
                  <a:tcPr/>
                </a:tc>
                <a:tc>
                  <a:txBody>
                    <a:bodyPr/>
                    <a:lstStyle/>
                    <a:p>
                      <a:r>
                        <a:rPr lang="en-US" dirty="0" smtClean="0">
                          <a:latin typeface="Trebuchet MS" pitchFamily="34" charset="0"/>
                        </a:rPr>
                        <a:t>ATS</a:t>
                      </a:r>
                      <a:endParaRPr lang="en-US" dirty="0">
                        <a:latin typeface="Trebuchet MS" pitchFamily="34" charset="0"/>
                      </a:endParaRPr>
                    </a:p>
                  </a:txBody>
                  <a:tcPr/>
                </a:tc>
                <a:tc>
                  <a:txBody>
                    <a:bodyPr/>
                    <a:lstStyle/>
                    <a:p>
                      <a:r>
                        <a:rPr lang="en-US" dirty="0" smtClean="0">
                          <a:latin typeface="Trebuchet MS" pitchFamily="34" charset="0"/>
                        </a:rPr>
                        <a:t>ACS</a:t>
                      </a:r>
                      <a:endParaRPr lang="en-US" dirty="0">
                        <a:latin typeface="Trebuchet MS" pitchFamily="34" charset="0"/>
                      </a:endParaRPr>
                    </a:p>
                  </a:txBody>
                  <a:tcPr/>
                </a:tc>
                <a:tc>
                  <a:txBody>
                    <a:bodyPr/>
                    <a:lstStyle/>
                    <a:p>
                      <a:r>
                        <a:rPr lang="en-US" dirty="0" smtClean="0">
                          <a:latin typeface="Trebuchet MS" pitchFamily="34" charset="0"/>
                        </a:rPr>
                        <a:t>ARI</a:t>
                      </a:r>
                      <a:endParaRPr lang="en-US" dirty="0">
                        <a:latin typeface="Trebuchet MS" pitchFamily="34" charset="0"/>
                      </a:endParaRPr>
                    </a:p>
                  </a:txBody>
                  <a:tcPr/>
                </a:tc>
                <a:tc>
                  <a:txBody>
                    <a:bodyPr/>
                    <a:lstStyle/>
                    <a:p>
                      <a:r>
                        <a:rPr lang="en-US" dirty="0" smtClean="0">
                          <a:latin typeface="Trebuchet MS" pitchFamily="34" charset="0"/>
                        </a:rPr>
                        <a:t>SR-IOV</a:t>
                      </a:r>
                      <a:endParaRPr lang="en-US" dirty="0">
                        <a:latin typeface="Trebuchet MS" pitchFamily="34" charset="0"/>
                      </a:endParaRPr>
                    </a:p>
                  </a:txBody>
                  <a:tcPr/>
                </a:tc>
                <a:tc>
                  <a:txBody>
                    <a:bodyPr/>
                    <a:lstStyle/>
                    <a:p>
                      <a:r>
                        <a:rPr lang="en-US" dirty="0" smtClean="0">
                          <a:latin typeface="Trebuchet MS" pitchFamily="34" charset="0"/>
                        </a:rPr>
                        <a:t>MR-IOV</a:t>
                      </a:r>
                      <a:endParaRPr lang="en-US" dirty="0">
                        <a:latin typeface="Trebuchet MS" pitchFamily="34" charset="0"/>
                      </a:endParaRPr>
                    </a:p>
                  </a:txBody>
                  <a:tcPr/>
                </a:tc>
                <a:tc>
                  <a:txBody>
                    <a:bodyPr/>
                    <a:lstStyle/>
                    <a:p>
                      <a:r>
                        <a:rPr lang="en-US" dirty="0" smtClean="0">
                          <a:latin typeface="Trebuchet MS" pitchFamily="34" charset="0"/>
                        </a:rPr>
                        <a:t>EPT/NPT</a:t>
                      </a:r>
                      <a:endParaRPr lang="en-US" dirty="0">
                        <a:latin typeface="Trebuchet MS" pitchFamily="34" charset="0"/>
                      </a:endParaRPr>
                    </a:p>
                  </a:txBody>
                  <a:tcPr/>
                </a:tc>
                <a:tc>
                  <a:txBody>
                    <a:bodyPr/>
                    <a:lstStyle/>
                    <a:p>
                      <a:r>
                        <a:rPr lang="en-US" dirty="0" smtClean="0">
                          <a:latin typeface="Trebuchet MS" pitchFamily="34" charset="0"/>
                        </a:rPr>
                        <a:t>IOMMU/VT-d2</a:t>
                      </a:r>
                      <a:endParaRPr lang="en-US" dirty="0">
                        <a:latin typeface="Trebuchet MS" pitchFamily="34" charset="0"/>
                      </a:endParaRPr>
                    </a:p>
                  </a:txBody>
                  <a:tcPr/>
                </a:tc>
              </a:tr>
              <a:tr h="370840">
                <a:tc>
                  <a:txBody>
                    <a:bodyPr/>
                    <a:lstStyle/>
                    <a:p>
                      <a:r>
                        <a:rPr lang="en-US" sz="1600" dirty="0" smtClean="0">
                          <a:latin typeface="Trebuchet MS" pitchFamily="34" charset="0"/>
                        </a:rPr>
                        <a:t>Windows</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r>
              <a:tr h="370840">
                <a:tc>
                  <a:txBody>
                    <a:bodyPr/>
                    <a:lstStyle/>
                    <a:p>
                      <a:r>
                        <a:rPr lang="en-US" sz="1600" dirty="0" smtClean="0">
                          <a:latin typeface="Trebuchet MS" pitchFamily="34" charset="0"/>
                        </a:rPr>
                        <a:t>Processor Vendors</a:t>
                      </a:r>
                      <a:endParaRPr lang="en-US" sz="1600" dirty="0">
                        <a:latin typeface="Trebuchet MS" pitchFamily="34" charset="0"/>
                      </a:endParaRPr>
                    </a:p>
                  </a:txBody>
                  <a:tcPr/>
                </a:tc>
                <a:tc>
                  <a:txBody>
                    <a:bodyPr/>
                    <a:lstStyle/>
                    <a:p>
                      <a:r>
                        <a:rPr lang="en-US" dirty="0" smtClean="0">
                          <a:latin typeface="Trebuchet MS" pitchFamily="34" charset="0"/>
                        </a:rPr>
                        <a:t>   </a:t>
                      </a:r>
                      <a:endParaRPr lang="en-US" dirty="0">
                        <a:latin typeface="Trebuchet MS" pitchFamily="34" charset="0"/>
                      </a:endParaRPr>
                    </a:p>
                  </a:txBody>
                  <a:tcPr/>
                </a:tc>
                <a:tc>
                  <a:txBody>
                    <a:bodyPr/>
                    <a:lstStyle/>
                    <a:p>
                      <a:endParaRPr lang="en-US" dirty="0">
                        <a:latin typeface="Trebuchet MS" pitchFamily="34" charset="0"/>
                      </a:endParaRPr>
                    </a:p>
                  </a:txBody>
                  <a:tcPr/>
                </a:tc>
                <a:tc>
                  <a:txBody>
                    <a:bodyPr/>
                    <a:lstStyle/>
                    <a:p>
                      <a:r>
                        <a:rPr lang="en-US" dirty="0" smtClean="0">
                          <a:latin typeface="Trebuchet MS" pitchFamily="34" charset="0"/>
                        </a:rPr>
                        <a:t> </a:t>
                      </a:r>
                      <a:endParaRPr lang="en-US" dirty="0">
                        <a:latin typeface="Trebuchet MS" pitchFamily="34" charset="0"/>
                      </a:endParaRPr>
                    </a:p>
                  </a:txBody>
                  <a:tcPr/>
                </a:tc>
                <a:tc>
                  <a:txBody>
                    <a:bodyPr/>
                    <a:lstStyle/>
                    <a:p>
                      <a:endParaRPr lang="en-US">
                        <a:latin typeface="Trebuchet MS" pitchFamily="34" charset="0"/>
                      </a:endParaRPr>
                    </a:p>
                  </a:txBody>
                  <a:tcPr/>
                </a:tc>
                <a:tc>
                  <a:txBody>
                    <a:bodyPr/>
                    <a:lstStyle/>
                    <a:p>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endParaRPr lang="en-US" dirty="0">
                        <a:latin typeface="Trebuchet MS" pitchFamily="34" charset="0"/>
                      </a:endParaRPr>
                    </a:p>
                  </a:txBody>
                  <a:tcPr/>
                </a:tc>
              </a:tr>
              <a:tr h="370840">
                <a:tc>
                  <a:txBody>
                    <a:bodyPr/>
                    <a:lstStyle/>
                    <a:p>
                      <a:r>
                        <a:rPr lang="en-US" sz="1600" dirty="0" smtClean="0">
                          <a:latin typeface="Trebuchet MS" pitchFamily="34" charset="0"/>
                        </a:rPr>
                        <a:t>Chipset Vendors</a:t>
                      </a:r>
                      <a:endParaRPr lang="en-US" sz="1600"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r>
              <a:tr h="370840">
                <a:tc>
                  <a:txBody>
                    <a:bodyPr/>
                    <a:lstStyle/>
                    <a:p>
                      <a:r>
                        <a:rPr lang="en-US" sz="1600" dirty="0" smtClean="0">
                          <a:latin typeface="Trebuchet MS" pitchFamily="34" charset="0"/>
                        </a:rPr>
                        <a:t>Device</a:t>
                      </a:r>
                      <a:r>
                        <a:rPr lang="en-US" sz="1600" baseline="0" dirty="0" smtClean="0">
                          <a:latin typeface="Trebuchet MS" pitchFamily="34" charset="0"/>
                        </a:rPr>
                        <a:t> Vendors</a:t>
                      </a:r>
                      <a:endParaRPr lang="en-US" sz="1600" dirty="0">
                        <a:latin typeface="Trebuchet MS" pitchFamily="34" charset="0"/>
                      </a:endParaRPr>
                    </a:p>
                  </a:txBody>
                  <a:tcPr/>
                </a:tc>
                <a:tc>
                  <a:txBody>
                    <a:bodyPr/>
                    <a:lstStyle/>
                    <a:p>
                      <a:endParaRPr lang="en-US" dirty="0">
                        <a:latin typeface="Trebuchet MS" pitchFamily="34" charset="0"/>
                      </a:endParaRPr>
                    </a:p>
                  </a:txBody>
                  <a:tcPr/>
                </a:tc>
                <a:tc>
                  <a:txBody>
                    <a:bodyPr/>
                    <a:lstStyle/>
                    <a:p>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endParaRPr lang="en-US" dirty="0">
                        <a:latin typeface="Trebuchet MS" pitchFamily="34" charset="0"/>
                      </a:endParaRPr>
                    </a:p>
                  </a:txBody>
                  <a:tcPr/>
                </a:tc>
                <a:tc>
                  <a:txBody>
                    <a:bodyPr/>
                    <a:lstStyle/>
                    <a:p>
                      <a:endParaRPr lang="en-US" dirty="0">
                        <a:latin typeface="Trebuchet MS" pitchFamily="34" charset="0"/>
                      </a:endParaRPr>
                    </a:p>
                  </a:txBody>
                  <a:tcPr/>
                </a:tc>
              </a:tr>
              <a:tr h="370840">
                <a:tc>
                  <a:txBody>
                    <a:bodyPr/>
                    <a:lstStyle/>
                    <a:p>
                      <a:r>
                        <a:rPr lang="en-US" sz="1600" dirty="0" smtClean="0">
                          <a:latin typeface="Trebuchet MS" pitchFamily="34" charset="0"/>
                        </a:rPr>
                        <a:t>System</a:t>
                      </a:r>
                      <a:r>
                        <a:rPr lang="en-US" sz="1600" baseline="0" dirty="0" smtClean="0">
                          <a:latin typeface="Trebuchet MS" pitchFamily="34" charset="0"/>
                        </a:rPr>
                        <a:t> Vendors</a:t>
                      </a:r>
                      <a:endParaRPr lang="en-US" sz="1600"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c>
                  <a:txBody>
                    <a:bodyPr/>
                    <a:lstStyle/>
                    <a:p>
                      <a:endParaRPr lang="en-US" dirty="0">
                        <a:latin typeface="Trebuchet MS" pitchFamily="34" charset="0"/>
                      </a:endParaRPr>
                    </a:p>
                  </a:txBody>
                  <a:tcPr/>
                </a:tc>
                <a:tc>
                  <a:txBody>
                    <a:bodyPr/>
                    <a:lstStyle/>
                    <a:p>
                      <a:r>
                        <a:rPr lang="en-US" dirty="0" smtClean="0">
                          <a:latin typeface="Trebuchet MS" pitchFamily="34" charset="0"/>
                        </a:rPr>
                        <a:t>     X</a:t>
                      </a:r>
                      <a:endParaRPr lang="en-US"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41796"/>
          </a:xfrm>
        </p:spPr>
        <p:txBody>
          <a:bodyPr/>
          <a:lstStyle/>
          <a:p>
            <a:r>
              <a:rPr lang="en-US" sz="4000" dirty="0" smtClean="0">
                <a:latin typeface="Trebuchet MS" pitchFamily="34" charset="0"/>
              </a:rPr>
              <a:t>Device Virtualization Problems</a:t>
            </a:r>
            <a:br>
              <a:rPr lang="en-US" sz="4000" dirty="0" smtClean="0">
                <a:latin typeface="Trebuchet MS" pitchFamily="34" charset="0"/>
              </a:rPr>
            </a:br>
            <a:r>
              <a:rPr lang="en-US" sz="2800" dirty="0" smtClean="0">
                <a:solidFill>
                  <a:schemeClr val="accent1"/>
                </a:solidFill>
                <a:latin typeface="Trebuchet MS" pitchFamily="34" charset="0"/>
              </a:rPr>
              <a:t>Most devices were designed with obsolete assumptions</a:t>
            </a:r>
            <a:endParaRPr lang="en-US" sz="4000" dirty="0">
              <a:solidFill>
                <a:schemeClr val="accent1"/>
              </a:solidFill>
              <a:latin typeface="Trebuchet MS" pitchFamily="34" charset="0"/>
            </a:endParaRPr>
          </a:p>
        </p:txBody>
      </p:sp>
      <p:sp>
        <p:nvSpPr>
          <p:cNvPr id="3" name="Content Placeholder 2"/>
          <p:cNvSpPr>
            <a:spLocks noGrp="1"/>
          </p:cNvSpPr>
          <p:nvPr>
            <p:ph idx="1"/>
          </p:nvPr>
        </p:nvSpPr>
        <p:spPr>
          <a:xfrm>
            <a:off x="381000" y="1901825"/>
            <a:ext cx="8380412" cy="3292183"/>
          </a:xfrm>
        </p:spPr>
        <p:txBody>
          <a:bodyPr/>
          <a:lstStyle/>
          <a:p>
            <a:pPr marL="396875" indent="-396875"/>
            <a:r>
              <a:rPr lang="en-US" sz="2800" dirty="0" smtClean="0">
                <a:latin typeface="Trebuchet MS" pitchFamily="34" charset="0"/>
              </a:rPr>
              <a:t>Only one software system controls them</a:t>
            </a:r>
          </a:p>
          <a:p>
            <a:pPr marL="803275" lvl="1" indent="-415925"/>
            <a:r>
              <a:rPr lang="en-US" sz="2400" dirty="0" smtClean="0">
                <a:latin typeface="Trebuchet MS" pitchFamily="34" charset="0"/>
              </a:rPr>
              <a:t>One driver at a time</a:t>
            </a:r>
          </a:p>
          <a:p>
            <a:pPr marL="396875" indent="-396875"/>
            <a:r>
              <a:rPr lang="en-US" sz="2800" dirty="0" smtClean="0">
                <a:latin typeface="Trebuchet MS" pitchFamily="34" charset="0"/>
              </a:rPr>
              <a:t>That system controls the whole system</a:t>
            </a:r>
          </a:p>
          <a:p>
            <a:pPr marL="803275" lvl="1" indent="-415925"/>
            <a:r>
              <a:rPr lang="en-US" sz="2400" dirty="0" smtClean="0">
                <a:latin typeface="Trebuchet MS" pitchFamily="34" charset="0"/>
              </a:rPr>
              <a:t>Interrupt controllers, chipsets, and hot-plug </a:t>
            </a:r>
            <a:br>
              <a:rPr lang="en-US" sz="2400" dirty="0" smtClean="0">
                <a:latin typeface="Trebuchet MS" pitchFamily="34" charset="0"/>
              </a:rPr>
            </a:br>
            <a:r>
              <a:rPr lang="en-US" sz="2400" dirty="0" smtClean="0">
                <a:latin typeface="Trebuchet MS" pitchFamily="34" charset="0"/>
              </a:rPr>
              <a:t>controllers can be manipulated along with the device</a:t>
            </a:r>
          </a:p>
          <a:p>
            <a:pPr marL="396875" indent="-396875"/>
            <a:r>
              <a:rPr lang="en-US" sz="2800" dirty="0" smtClean="0">
                <a:latin typeface="Trebuchet MS" pitchFamily="34" charset="0"/>
              </a:rPr>
              <a:t>No trust boundary between hardware and driver</a:t>
            </a:r>
          </a:p>
          <a:p>
            <a:pPr marL="396875" indent="-396875"/>
            <a:r>
              <a:rPr lang="en-US" sz="2800" dirty="0" smtClean="0">
                <a:latin typeface="Trebuchet MS" pitchFamily="34" charset="0"/>
              </a:rPr>
              <a:t>Addresses on bus match addresses used by driver</a:t>
            </a:r>
            <a:endParaRPr lang="en-US" sz="2800" dirty="0">
              <a:latin typeface="Trebuchet MS"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latin typeface="Trebuchet MS" pitchFamily="34" charset="0"/>
              </a:rPr>
              <a:t>Hardware Requirements For Direct I/O</a:t>
            </a:r>
            <a:endParaRPr lang="en-US" sz="4000" dirty="0">
              <a:latin typeface="Trebuchet MS" pitchFamily="34" charset="0"/>
            </a:endParaRPr>
          </a:p>
        </p:txBody>
      </p:sp>
      <p:sp>
        <p:nvSpPr>
          <p:cNvPr id="3" name="Content Placeholder 2"/>
          <p:cNvSpPr>
            <a:spLocks noGrp="1"/>
          </p:cNvSpPr>
          <p:nvPr>
            <p:ph idx="1"/>
          </p:nvPr>
        </p:nvSpPr>
        <p:spPr>
          <a:xfrm>
            <a:off x="382588" y="1414464"/>
            <a:ext cx="8380412" cy="5250155"/>
          </a:xfrm>
        </p:spPr>
        <p:txBody>
          <a:bodyPr/>
          <a:lstStyle/>
          <a:p>
            <a:pPr marL="230188" indent="-230188"/>
            <a:r>
              <a:rPr lang="en-US" sz="1600" dirty="0" smtClean="0">
                <a:latin typeface="Trebuchet MS" pitchFamily="34" charset="0"/>
              </a:rPr>
              <a:t>IOMMU/VT-d2</a:t>
            </a:r>
          </a:p>
          <a:p>
            <a:pPr marL="230188" indent="-230188"/>
            <a:r>
              <a:rPr lang="en-US" sz="1600" dirty="0" smtClean="0">
                <a:latin typeface="Trebuchet MS" pitchFamily="34" charset="0"/>
              </a:rPr>
              <a:t>Devices which support MSI or MSI-X</a:t>
            </a:r>
          </a:p>
          <a:p>
            <a:pPr marL="230188" indent="-230188"/>
            <a:r>
              <a:rPr lang="en-US" sz="1600" dirty="0" smtClean="0">
                <a:latin typeface="Trebuchet MS" pitchFamily="34" charset="0"/>
              </a:rPr>
              <a:t>Devices without virtualization holes</a:t>
            </a:r>
          </a:p>
          <a:p>
            <a:pPr marL="461963" lvl="1" indent="-231775"/>
            <a:r>
              <a:rPr lang="en-US" sz="1400" dirty="0" err="1" smtClean="0">
                <a:latin typeface="Trebuchet MS" pitchFamily="34" charset="0"/>
              </a:rPr>
              <a:t>Config</a:t>
            </a:r>
            <a:r>
              <a:rPr lang="en-US" sz="1400" dirty="0" smtClean="0">
                <a:latin typeface="Trebuchet MS" pitchFamily="34" charset="0"/>
              </a:rPr>
              <a:t> space mirrored in MMIO space</a:t>
            </a:r>
          </a:p>
          <a:p>
            <a:pPr marL="461963" lvl="1" indent="-231775"/>
            <a:r>
              <a:rPr lang="en-US" sz="1400" dirty="0" smtClean="0">
                <a:latin typeface="Trebuchet MS" pitchFamily="34" charset="0"/>
              </a:rPr>
              <a:t>I/O BARs actually used by driver</a:t>
            </a:r>
          </a:p>
          <a:p>
            <a:pPr marL="461963" lvl="1" indent="-231775"/>
            <a:r>
              <a:rPr lang="en-US" sz="1400" dirty="0" smtClean="0">
                <a:latin typeface="Trebuchet MS" pitchFamily="34" charset="0"/>
              </a:rPr>
              <a:t>Hidden BARs</a:t>
            </a:r>
          </a:p>
          <a:p>
            <a:pPr marL="461963" lvl="1" indent="-231775"/>
            <a:r>
              <a:rPr lang="en-US" sz="1400" dirty="0" smtClean="0">
                <a:latin typeface="Trebuchet MS" pitchFamily="34" charset="0"/>
              </a:rPr>
              <a:t>Peer-to-peer traffic</a:t>
            </a:r>
          </a:p>
          <a:p>
            <a:pPr marL="461963" lvl="1" indent="-231775"/>
            <a:r>
              <a:rPr lang="en-US" sz="1400" dirty="0" smtClean="0">
                <a:latin typeface="Trebuchet MS" pitchFamily="34" charset="0"/>
              </a:rPr>
              <a:t>BAR addresses used internally</a:t>
            </a:r>
          </a:p>
          <a:p>
            <a:pPr marL="461963" lvl="1" indent="-231775"/>
            <a:r>
              <a:rPr lang="en-US" sz="1400" dirty="0" smtClean="0">
                <a:latin typeface="Trebuchet MS" pitchFamily="34" charset="0"/>
              </a:rPr>
              <a:t>Dependencies on System BIOS</a:t>
            </a:r>
          </a:p>
          <a:p>
            <a:pPr marL="230188" indent="-230188"/>
            <a:r>
              <a:rPr lang="en-US" sz="1600" dirty="0" smtClean="0">
                <a:latin typeface="Trebuchet MS" pitchFamily="34" charset="0"/>
              </a:rPr>
              <a:t>SR-IOV for multi-context devices</a:t>
            </a:r>
          </a:p>
          <a:p>
            <a:pPr marL="230188" indent="-230188"/>
            <a:r>
              <a:rPr lang="en-US" sz="1600" dirty="0" smtClean="0">
                <a:latin typeface="Trebuchet MS" pitchFamily="34" charset="0"/>
              </a:rPr>
              <a:t>ARI support in chipset (recommended)</a:t>
            </a:r>
          </a:p>
          <a:p>
            <a:pPr marL="230188" indent="-230188"/>
            <a:r>
              <a:rPr lang="en-US" sz="1600" dirty="0" smtClean="0">
                <a:latin typeface="Trebuchet MS" pitchFamily="34" charset="0"/>
              </a:rPr>
              <a:t>ACS support in </a:t>
            </a:r>
            <a:r>
              <a:rPr lang="en-US" sz="1600" dirty="0" err="1" smtClean="0">
                <a:latin typeface="Trebuchet MS" pitchFamily="34" charset="0"/>
              </a:rPr>
              <a:t>PCIe</a:t>
            </a:r>
            <a:r>
              <a:rPr lang="en-US" sz="1600" dirty="0" smtClean="0">
                <a:latin typeface="Trebuchet MS" pitchFamily="34" charset="0"/>
              </a:rPr>
              <a:t> switches</a:t>
            </a:r>
          </a:p>
          <a:p>
            <a:pPr marL="230188" indent="-230188"/>
            <a:r>
              <a:rPr lang="en-US" sz="1600" dirty="0" smtClean="0">
                <a:latin typeface="Trebuchet MS" pitchFamily="34" charset="0"/>
              </a:rPr>
              <a:t>BIOS support for OS-directed PCI-Express</a:t>
            </a:r>
          </a:p>
          <a:p>
            <a:pPr marL="461963" lvl="1" indent="-231775"/>
            <a:r>
              <a:rPr lang="en-US" sz="1400" dirty="0" smtClean="0">
                <a:latin typeface="Trebuchet MS" pitchFamily="34" charset="0"/>
              </a:rPr>
              <a:t>Must supply _HID of PNP0A08 and _OSC</a:t>
            </a:r>
          </a:p>
          <a:p>
            <a:endParaRPr lang="en-US" sz="1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it-IT" dirty="0" smtClean="0">
                <a:latin typeface="Trebuchet MS" pitchFamily="34" charset="0"/>
              </a:rPr>
              <a:t>Device Problem</a:t>
            </a:r>
            <a:br>
              <a:rPr lang="it-IT" dirty="0" smtClean="0">
                <a:latin typeface="Trebuchet MS" pitchFamily="34" charset="0"/>
              </a:rPr>
            </a:br>
            <a:r>
              <a:rPr lang="it-IT" sz="3600" dirty="0" smtClean="0">
                <a:solidFill>
                  <a:schemeClr val="accent1"/>
                </a:solidFill>
                <a:latin typeface="Trebuchet MS" pitchFamily="34" charset="0"/>
              </a:rPr>
              <a:t>Config Space mirrored in MMIO Space</a:t>
            </a:r>
            <a:endParaRPr lang="it-IT" dirty="0">
              <a:solidFill>
                <a:schemeClr val="accent1"/>
              </a:solidFill>
              <a:latin typeface="Trebuchet MS" pitchFamily="34" charset="0"/>
            </a:endParaRPr>
          </a:p>
        </p:txBody>
      </p:sp>
      <p:sp>
        <p:nvSpPr>
          <p:cNvPr id="3" name="Content Placeholder 2"/>
          <p:cNvSpPr>
            <a:spLocks noGrp="1"/>
          </p:cNvSpPr>
          <p:nvPr>
            <p:ph idx="1"/>
          </p:nvPr>
        </p:nvSpPr>
        <p:spPr>
          <a:xfrm>
            <a:off x="382588" y="1901825"/>
            <a:ext cx="8380412" cy="4163191"/>
          </a:xfrm>
        </p:spPr>
        <p:txBody>
          <a:bodyPr/>
          <a:lstStyle/>
          <a:p>
            <a:pPr marL="461963" indent="-461963"/>
            <a:r>
              <a:rPr lang="en-US" sz="3200" dirty="0" smtClean="0">
                <a:latin typeface="Trebuchet MS" pitchFamily="34" charset="0"/>
              </a:rPr>
              <a:t>Some devices expose registers in </a:t>
            </a:r>
            <a:br>
              <a:rPr lang="en-US" sz="3200" dirty="0" smtClean="0">
                <a:latin typeface="Trebuchet MS" pitchFamily="34" charset="0"/>
              </a:rPr>
            </a:br>
            <a:r>
              <a:rPr lang="en-US" sz="3200" dirty="0" smtClean="0">
                <a:latin typeface="Trebuchet MS" pitchFamily="34" charset="0"/>
              </a:rPr>
              <a:t>two spaces at once</a:t>
            </a:r>
          </a:p>
          <a:p>
            <a:pPr marL="858838" lvl="1" indent="-396875"/>
            <a:r>
              <a:rPr lang="en-US" sz="2800" dirty="0" smtClean="0">
                <a:latin typeface="Trebuchet MS" pitchFamily="34" charset="0"/>
              </a:rPr>
              <a:t>PCI Configuration Space</a:t>
            </a:r>
          </a:p>
          <a:p>
            <a:pPr marL="858838" lvl="1" indent="-396875"/>
            <a:r>
              <a:rPr lang="en-US" sz="2800" dirty="0" smtClean="0">
                <a:latin typeface="Trebuchet MS" pitchFamily="34" charset="0"/>
              </a:rPr>
              <a:t>Memory-Mapped I/O Space</a:t>
            </a:r>
          </a:p>
          <a:p>
            <a:pPr marL="461963" indent="-461963"/>
            <a:r>
              <a:rPr lang="en-US" sz="3200" dirty="0" smtClean="0">
                <a:latin typeface="Trebuchet MS" pitchFamily="34" charset="0"/>
              </a:rPr>
              <a:t>Hypervisor must control much of </a:t>
            </a:r>
            <a:br>
              <a:rPr lang="en-US" sz="3200" dirty="0" smtClean="0">
                <a:latin typeface="Trebuchet MS" pitchFamily="34" charset="0"/>
              </a:rPr>
            </a:br>
            <a:r>
              <a:rPr lang="en-US" sz="3200" dirty="0" err="1" smtClean="0">
                <a:latin typeface="Trebuchet MS" pitchFamily="34" charset="0"/>
              </a:rPr>
              <a:t>Config</a:t>
            </a:r>
            <a:r>
              <a:rPr lang="en-US" sz="3200" dirty="0" smtClean="0">
                <a:latin typeface="Trebuchet MS" pitchFamily="34" charset="0"/>
              </a:rPr>
              <a:t> Space</a:t>
            </a:r>
          </a:p>
          <a:p>
            <a:pPr marL="461963" indent="-461963"/>
            <a:r>
              <a:rPr lang="en-US" sz="3200" dirty="0" smtClean="0">
                <a:latin typeface="Trebuchet MS" pitchFamily="34" charset="0"/>
              </a:rPr>
              <a:t>Secondary paths to </a:t>
            </a:r>
            <a:r>
              <a:rPr lang="en-US" sz="3200" dirty="0" err="1" smtClean="0">
                <a:latin typeface="Trebuchet MS" pitchFamily="34" charset="0"/>
              </a:rPr>
              <a:t>Config</a:t>
            </a:r>
            <a:r>
              <a:rPr lang="en-US" sz="3200" dirty="0" smtClean="0">
                <a:latin typeface="Trebuchet MS" pitchFamily="34" charset="0"/>
              </a:rPr>
              <a:t> Space create security and reliability problems</a:t>
            </a:r>
            <a:endParaRPr lang="en-US" sz="3200" dirty="0">
              <a:latin typeface="Trebuchet MS"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Device Problem</a:t>
            </a:r>
            <a:br>
              <a:rPr smtClean="0">
                <a:latin typeface="Trebuchet MS" pitchFamily="34" charset="0"/>
              </a:rPr>
            </a:br>
            <a:r>
              <a:rPr sz="3200" smtClean="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rPr>
              <a:t>Hidden Base Address Registers</a:t>
            </a:r>
            <a:endParaRPr lang="en-US" dirty="0">
              <a:latin typeface="Trebuchet MS" pitchFamily="34" charset="0"/>
            </a:endParaRPr>
          </a:p>
        </p:txBody>
      </p:sp>
      <p:sp>
        <p:nvSpPr>
          <p:cNvPr id="3" name="Content Placeholder 2"/>
          <p:cNvSpPr>
            <a:spLocks noGrp="1"/>
          </p:cNvSpPr>
          <p:nvPr>
            <p:ph idx="1"/>
          </p:nvPr>
        </p:nvSpPr>
        <p:spPr>
          <a:xfrm>
            <a:off x="381000" y="1901825"/>
            <a:ext cx="8380412" cy="3578928"/>
          </a:xfrm>
        </p:spPr>
        <p:txBody>
          <a:bodyPr/>
          <a:lstStyle/>
          <a:p>
            <a:pPr marL="461963" indent="-461963"/>
            <a:r>
              <a:rPr lang="en-US" sz="3200" dirty="0" smtClean="0">
                <a:latin typeface="Trebuchet MS" pitchFamily="34" charset="0"/>
              </a:rPr>
              <a:t>Some devices decode MMIO ranges </a:t>
            </a:r>
            <a:br>
              <a:rPr lang="en-US" sz="3200" dirty="0" smtClean="0">
                <a:latin typeface="Trebuchet MS" pitchFamily="34" charset="0"/>
              </a:rPr>
            </a:br>
            <a:r>
              <a:rPr lang="en-US" sz="3200" dirty="0" smtClean="0">
                <a:latin typeface="Trebuchet MS" pitchFamily="34" charset="0"/>
              </a:rPr>
              <a:t>outside of standard BARs</a:t>
            </a:r>
          </a:p>
          <a:p>
            <a:pPr marL="858838" lvl="1" indent="-396875"/>
            <a:r>
              <a:rPr lang="en-US" sz="2800" dirty="0" smtClean="0">
                <a:latin typeface="Trebuchet MS" pitchFamily="34" charset="0"/>
              </a:rPr>
              <a:t>More common in chipsets</a:t>
            </a:r>
          </a:p>
          <a:p>
            <a:pPr marL="461963" indent="-461963"/>
            <a:r>
              <a:rPr lang="en-US" sz="3200" dirty="0" smtClean="0">
                <a:latin typeface="Trebuchet MS" pitchFamily="34" charset="0"/>
              </a:rPr>
              <a:t>Hypervisor will only map MMIO ranges that it knows about</a:t>
            </a:r>
          </a:p>
          <a:p>
            <a:pPr marL="461963" indent="-461963"/>
            <a:r>
              <a:rPr lang="en-US" sz="3200" dirty="0" smtClean="0">
                <a:latin typeface="Trebuchet MS" pitchFamily="34" charset="0"/>
              </a:rPr>
              <a:t>Driver will fail without access </a:t>
            </a:r>
            <a:br>
              <a:rPr lang="en-US" sz="3200" dirty="0" smtClean="0">
                <a:latin typeface="Trebuchet MS" pitchFamily="34" charset="0"/>
              </a:rPr>
            </a:br>
            <a:r>
              <a:rPr lang="en-US" sz="3200" dirty="0" smtClean="0">
                <a:latin typeface="Trebuchet MS" pitchFamily="34" charset="0"/>
              </a:rPr>
              <a:t>to registers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mtClean="0">
                <a:latin typeface="Trebuchet MS" pitchFamily="34" charset="0"/>
              </a:rPr>
              <a:t>Device Problem</a:t>
            </a:r>
            <a:br>
              <a:rPr smtClean="0">
                <a:latin typeface="Trebuchet MS" pitchFamily="34" charset="0"/>
              </a:rPr>
            </a:br>
            <a:r>
              <a:rPr sz="3200" smtClean="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rPr>
              <a:t>Peer to peer traffic</a:t>
            </a:r>
            <a:endParaRPr lang="en-US" dirty="0">
              <a:latin typeface="Trebuchet MS" pitchFamily="34" charset="0"/>
            </a:endParaRPr>
          </a:p>
        </p:txBody>
      </p:sp>
      <p:sp>
        <p:nvSpPr>
          <p:cNvPr id="3" name="Content Placeholder 2"/>
          <p:cNvSpPr>
            <a:spLocks noGrp="1"/>
          </p:cNvSpPr>
          <p:nvPr>
            <p:ph idx="1"/>
          </p:nvPr>
        </p:nvSpPr>
        <p:spPr>
          <a:xfrm>
            <a:off x="355694" y="1925452"/>
            <a:ext cx="8380412" cy="2135969"/>
          </a:xfrm>
        </p:spPr>
        <p:txBody>
          <a:bodyPr/>
          <a:lstStyle/>
          <a:p>
            <a:pPr marL="461963" indent="-461963"/>
            <a:r>
              <a:rPr lang="en-US" sz="3200" dirty="0" smtClean="0">
                <a:latin typeface="Trebuchet MS" pitchFamily="34" charset="0"/>
              </a:rPr>
              <a:t>Peer to peer traffic bypasses the I/O MMU</a:t>
            </a:r>
          </a:p>
          <a:p>
            <a:pPr marL="461963" indent="-461963"/>
            <a:r>
              <a:rPr lang="en-US" sz="3200" dirty="0" smtClean="0">
                <a:latin typeface="Trebuchet MS" pitchFamily="34" charset="0"/>
              </a:rPr>
              <a:t>I/O MMU enforces address mappings</a:t>
            </a:r>
          </a:p>
          <a:p>
            <a:pPr marL="461963" indent="-461963"/>
            <a:r>
              <a:rPr lang="en-US" sz="3200" dirty="0" smtClean="0">
                <a:latin typeface="Trebuchet MS" pitchFamily="34" charset="0"/>
              </a:rPr>
              <a:t>Addresses on bus aren’t what driver </a:t>
            </a:r>
            <a:br>
              <a:rPr lang="en-US" sz="3200" dirty="0" smtClean="0">
                <a:latin typeface="Trebuchet MS" pitchFamily="34" charset="0"/>
              </a:rPr>
            </a:br>
            <a:r>
              <a:rPr lang="en-US" sz="3200" dirty="0" smtClean="0">
                <a:latin typeface="Trebuchet MS" pitchFamily="34" charset="0"/>
              </a:rPr>
              <a:t>thinks they are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Device Problem</a:t>
            </a:r>
            <a:br>
              <a:rPr lang="en-US" dirty="0" smtClean="0">
                <a:latin typeface="Trebuchet MS" pitchFamily="34" charset="0"/>
              </a:rPr>
            </a:br>
            <a:r>
              <a:rPr lang="en-US" sz="3600" dirty="0" smtClean="0">
                <a:solidFill>
                  <a:schemeClr val="accent1"/>
                </a:solidFill>
                <a:latin typeface="Trebuchet MS" pitchFamily="34" charset="0"/>
              </a:rPr>
              <a:t>BAR addresses used internally</a:t>
            </a:r>
            <a:endParaRPr lang="en-US" dirty="0">
              <a:solidFill>
                <a:schemeClr val="accent1"/>
              </a:solidFill>
              <a:latin typeface="Trebuchet MS" pitchFamily="34" charset="0"/>
            </a:endParaRPr>
          </a:p>
        </p:txBody>
      </p:sp>
      <p:sp>
        <p:nvSpPr>
          <p:cNvPr id="3" name="Content Placeholder 2"/>
          <p:cNvSpPr>
            <a:spLocks noGrp="1"/>
          </p:cNvSpPr>
          <p:nvPr>
            <p:ph idx="1"/>
          </p:nvPr>
        </p:nvSpPr>
        <p:spPr>
          <a:xfrm>
            <a:off x="382588" y="1901825"/>
            <a:ext cx="8380412" cy="2582758"/>
          </a:xfrm>
        </p:spPr>
        <p:txBody>
          <a:bodyPr/>
          <a:lstStyle/>
          <a:p>
            <a:pPr marL="461963" indent="-461963"/>
            <a:r>
              <a:rPr lang="en-US" sz="3200" dirty="0" smtClean="0">
                <a:latin typeface="Trebuchet MS" pitchFamily="34" charset="0"/>
              </a:rPr>
              <a:t>Some devices use BAR values internally</a:t>
            </a:r>
          </a:p>
          <a:p>
            <a:pPr marL="858838" lvl="1" indent="-396875"/>
            <a:r>
              <a:rPr lang="en-US" sz="2800" dirty="0" smtClean="0">
                <a:latin typeface="Trebuchet MS" pitchFamily="34" charset="0"/>
              </a:rPr>
              <a:t>Route cycles between internal RAM </a:t>
            </a:r>
            <a:br>
              <a:rPr lang="en-US" sz="2800" dirty="0" smtClean="0">
                <a:latin typeface="Trebuchet MS" pitchFamily="34" charset="0"/>
              </a:rPr>
            </a:br>
            <a:r>
              <a:rPr lang="en-US" sz="2800" dirty="0" smtClean="0">
                <a:latin typeface="Trebuchet MS" pitchFamily="34" charset="0"/>
              </a:rPr>
              <a:t>and system RAM</a:t>
            </a:r>
          </a:p>
          <a:p>
            <a:pPr marL="461963" indent="-461963"/>
            <a:r>
              <a:rPr lang="en-US" sz="3200" dirty="0" smtClean="0">
                <a:latin typeface="Trebuchet MS" pitchFamily="34" charset="0"/>
              </a:rPr>
              <a:t>Similar to Peer to Peer problem</a:t>
            </a:r>
          </a:p>
          <a:p>
            <a:pPr marL="858838" lvl="1" indent="-396875"/>
            <a:r>
              <a:rPr lang="en-US" sz="2800" dirty="0" smtClean="0">
                <a:latin typeface="Trebuchet MS" pitchFamily="34" charset="0"/>
              </a:rPr>
              <a:t>No I/O MMU involvement</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Device Problem</a:t>
            </a:r>
            <a:br>
              <a:rPr lang="en-US" dirty="0" smtClean="0">
                <a:latin typeface="Trebuchet MS" pitchFamily="34" charset="0"/>
              </a:rPr>
            </a:br>
            <a:r>
              <a:rPr lang="en-US" sz="3600" dirty="0" smtClean="0">
                <a:solidFill>
                  <a:schemeClr val="accent1"/>
                </a:solidFill>
                <a:latin typeface="Trebuchet MS" pitchFamily="34" charset="0"/>
              </a:rPr>
              <a:t>Dependencies on System BIOS</a:t>
            </a:r>
            <a:endParaRPr lang="en-US" sz="3600" dirty="0">
              <a:solidFill>
                <a:schemeClr val="accent1"/>
              </a:solidFill>
              <a:latin typeface="Trebuchet MS" pitchFamily="34" charset="0"/>
            </a:endParaRPr>
          </a:p>
        </p:txBody>
      </p:sp>
      <p:sp>
        <p:nvSpPr>
          <p:cNvPr id="3" name="Content Placeholder 2"/>
          <p:cNvSpPr>
            <a:spLocks noGrp="1"/>
          </p:cNvSpPr>
          <p:nvPr>
            <p:ph idx="1"/>
          </p:nvPr>
        </p:nvSpPr>
        <p:spPr>
          <a:xfrm>
            <a:off x="381000" y="1901825"/>
            <a:ext cx="8380412" cy="2108269"/>
          </a:xfrm>
        </p:spPr>
        <p:txBody>
          <a:bodyPr/>
          <a:lstStyle/>
          <a:p>
            <a:pPr marL="461963" indent="-461963"/>
            <a:r>
              <a:rPr lang="en-US" sz="3200" dirty="0" smtClean="0">
                <a:latin typeface="Trebuchet MS" pitchFamily="34" charset="0"/>
              </a:rPr>
              <a:t>Some drivers get information from </a:t>
            </a:r>
            <a:br>
              <a:rPr lang="en-US" sz="3200" dirty="0" smtClean="0">
                <a:latin typeface="Trebuchet MS" pitchFamily="34" charset="0"/>
              </a:rPr>
            </a:br>
            <a:r>
              <a:rPr lang="en-US" sz="3200" dirty="0" smtClean="0">
                <a:latin typeface="Trebuchet MS" pitchFamily="34" charset="0"/>
              </a:rPr>
              <a:t>system BIOS</a:t>
            </a:r>
          </a:p>
          <a:p>
            <a:pPr marL="461963" indent="-461963"/>
            <a:r>
              <a:rPr lang="en-US" sz="3200" dirty="0" smtClean="0">
                <a:latin typeface="Trebuchet MS" pitchFamily="34" charset="0"/>
              </a:rPr>
              <a:t>System BIOS is not present in the VM</a:t>
            </a:r>
          </a:p>
          <a:p>
            <a:pPr marL="461963" indent="-461963"/>
            <a:r>
              <a:rPr lang="en-US" sz="3200" dirty="0" smtClean="0">
                <a:latin typeface="Trebuchet MS" pitchFamily="34" charset="0"/>
              </a:rPr>
              <a:t>Device ROM can be read from within VM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rebuchet MS" pitchFamily="34" charset="0"/>
              </a:rPr>
              <a:t>Directions In </a:t>
            </a:r>
            <a:br>
              <a:rPr lang="en-US" dirty="0" smtClean="0">
                <a:latin typeface="Trebuchet MS" pitchFamily="34" charset="0"/>
              </a:rPr>
            </a:br>
            <a:r>
              <a:rPr lang="en-US" dirty="0" smtClean="0">
                <a:latin typeface="Trebuchet MS" pitchFamily="34" charset="0"/>
              </a:rPr>
              <a:t>Virtualized I/O</a:t>
            </a:r>
            <a:endParaRPr lang="en-US" dirty="0">
              <a:latin typeface="Trebuchet MS" pitchFamily="34" charset="0"/>
            </a:endParaRPr>
          </a:p>
        </p:txBody>
      </p:sp>
      <p:sp>
        <p:nvSpPr>
          <p:cNvPr id="3" name="Subtitle 2"/>
          <p:cNvSpPr>
            <a:spLocks noGrp="1"/>
          </p:cNvSpPr>
          <p:nvPr>
            <p:ph type="subTitle" idx="1"/>
          </p:nvPr>
        </p:nvSpPr>
        <p:spPr>
          <a:xfrm>
            <a:off x="2734826" y="3650133"/>
            <a:ext cx="5866482" cy="1828193"/>
          </a:xfrm>
        </p:spPr>
        <p:txBody>
          <a:bodyPr/>
          <a:lstStyle/>
          <a:p>
            <a:r>
              <a:rPr lang="en-US" dirty="0" smtClean="0">
                <a:latin typeface="Trebuchet MS" pitchFamily="34" charset="0"/>
              </a:rPr>
              <a:t>Jake </a:t>
            </a:r>
            <a:r>
              <a:rPr lang="en-US" dirty="0" err="1" smtClean="0">
                <a:latin typeface="Trebuchet MS" pitchFamily="34" charset="0"/>
              </a:rPr>
              <a:t>Oshins</a:t>
            </a:r>
            <a:endParaRPr lang="en-US" dirty="0" smtClean="0">
              <a:latin typeface="Trebuchet MS" pitchFamily="34" charset="0"/>
            </a:endParaRPr>
          </a:p>
          <a:p>
            <a:r>
              <a:rPr lang="en-US" dirty="0" smtClean="0">
                <a:latin typeface="Trebuchet MS" pitchFamily="34" charset="0"/>
              </a:rPr>
              <a:t>Architect</a:t>
            </a:r>
          </a:p>
          <a:p>
            <a:r>
              <a:rPr lang="en-US" dirty="0" smtClean="0">
                <a:latin typeface="Trebuchet MS" pitchFamily="34" charset="0"/>
              </a:rPr>
              <a:t>Microsoft Corporation</a:t>
            </a:r>
          </a:p>
          <a:p>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Chipset Virtualization Problems</a:t>
            </a:r>
            <a:endParaRPr lang="en-US" dirty="0">
              <a:latin typeface="Trebuchet MS" pitchFamily="34" charset="0"/>
            </a:endParaRPr>
          </a:p>
        </p:txBody>
      </p:sp>
      <p:sp>
        <p:nvSpPr>
          <p:cNvPr id="3" name="Content Placeholder 2"/>
          <p:cNvSpPr>
            <a:spLocks noGrp="1"/>
          </p:cNvSpPr>
          <p:nvPr>
            <p:ph idx="1"/>
          </p:nvPr>
        </p:nvSpPr>
        <p:spPr>
          <a:xfrm>
            <a:off x="382588" y="1414464"/>
            <a:ext cx="8380412" cy="4162678"/>
          </a:xfrm>
        </p:spPr>
        <p:txBody>
          <a:bodyPr/>
          <a:lstStyle/>
          <a:p>
            <a:pPr marL="396875" indent="-396875"/>
            <a:r>
              <a:rPr lang="en-US" sz="2800" dirty="0" smtClean="0">
                <a:latin typeface="Trebuchet MS" pitchFamily="34" charset="0"/>
              </a:rPr>
              <a:t>Existing interrupt message format vulnerable</a:t>
            </a:r>
          </a:p>
          <a:p>
            <a:pPr marL="803275" lvl="1" indent="-415925"/>
            <a:r>
              <a:rPr lang="en-US" sz="2400" dirty="0" smtClean="0">
                <a:latin typeface="Trebuchet MS" pitchFamily="34" charset="0"/>
              </a:rPr>
              <a:t>Addressed by IOMMU/VT-d2</a:t>
            </a:r>
          </a:p>
          <a:p>
            <a:pPr marL="396875" indent="-396875"/>
            <a:r>
              <a:rPr lang="en-US" sz="2800" dirty="0" smtClean="0">
                <a:latin typeface="Trebuchet MS" pitchFamily="34" charset="0"/>
              </a:rPr>
              <a:t>Bus numbers are a scarce resource</a:t>
            </a:r>
          </a:p>
          <a:p>
            <a:pPr marL="803275" lvl="1" indent="-415925"/>
            <a:r>
              <a:rPr lang="en-US" sz="2400" dirty="0" smtClean="0">
                <a:latin typeface="Trebuchet MS" pitchFamily="34" charset="0"/>
              </a:rPr>
              <a:t>Addressed by ARI</a:t>
            </a:r>
          </a:p>
          <a:p>
            <a:pPr marL="1144588" lvl="2" indent="-341313"/>
            <a:r>
              <a:rPr lang="en-US" sz="2000" dirty="0" smtClean="0">
                <a:latin typeface="Trebuchet MS" pitchFamily="34" charset="0"/>
              </a:rPr>
              <a:t>Root port changes</a:t>
            </a:r>
          </a:p>
          <a:p>
            <a:pPr marL="1144588" lvl="2" indent="-341313"/>
            <a:r>
              <a:rPr lang="en-US" sz="2000" dirty="0" smtClean="0">
                <a:latin typeface="Trebuchet MS" pitchFamily="34" charset="0"/>
              </a:rPr>
              <a:t>Switch port changes</a:t>
            </a:r>
          </a:p>
          <a:p>
            <a:pPr marL="1144588" lvl="2" indent="-341313"/>
            <a:r>
              <a:rPr lang="en-US" sz="2000" dirty="0" smtClean="0">
                <a:latin typeface="Trebuchet MS" pitchFamily="34" charset="0"/>
              </a:rPr>
              <a:t>Device changes</a:t>
            </a:r>
          </a:p>
          <a:p>
            <a:pPr marL="396875" indent="-396875"/>
            <a:r>
              <a:rPr lang="en-US" sz="2800" dirty="0" smtClean="0">
                <a:latin typeface="Trebuchet MS" pitchFamily="34" charset="0"/>
              </a:rPr>
              <a:t>Peer to peer traffic must pass through I/O MMU</a:t>
            </a:r>
          </a:p>
          <a:p>
            <a:pPr marL="803275" lvl="1" indent="-415925"/>
            <a:r>
              <a:rPr lang="en-US" sz="2400" dirty="0" smtClean="0">
                <a:latin typeface="Trebuchet MS" pitchFamily="34" charset="0"/>
              </a:rPr>
              <a:t>Addressed by ACS</a:t>
            </a:r>
            <a:endParaRPr lang="en-US" sz="2400" dirty="0">
              <a:latin typeface="Trebuchet MS"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Live Migration </a:t>
            </a:r>
            <a:br>
              <a:rPr lang="en-US" dirty="0" smtClean="0">
                <a:latin typeface="Trebuchet MS" pitchFamily="34" charset="0"/>
              </a:rPr>
            </a:br>
            <a:r>
              <a:rPr lang="en-US" sz="3600" dirty="0" smtClean="0">
                <a:solidFill>
                  <a:schemeClr val="accent1"/>
                </a:solidFill>
                <a:latin typeface="Trebuchet MS" pitchFamily="34" charset="0"/>
              </a:rPr>
              <a:t>Depends on Multiple Data Paths</a:t>
            </a:r>
            <a:endParaRPr lang="en-US" sz="3600" dirty="0">
              <a:solidFill>
                <a:schemeClr val="accent1"/>
              </a:solidFill>
              <a:latin typeface="Trebuchet MS" pitchFamily="34" charset="0"/>
            </a:endParaRPr>
          </a:p>
        </p:txBody>
      </p:sp>
      <p:sp>
        <p:nvSpPr>
          <p:cNvPr id="3" name="Content Placeholder 2"/>
          <p:cNvSpPr>
            <a:spLocks noGrp="1"/>
          </p:cNvSpPr>
          <p:nvPr>
            <p:ph idx="1"/>
          </p:nvPr>
        </p:nvSpPr>
        <p:spPr>
          <a:xfrm>
            <a:off x="382588" y="1901825"/>
            <a:ext cx="8380412" cy="3735382"/>
          </a:xfrm>
        </p:spPr>
        <p:txBody>
          <a:bodyPr/>
          <a:lstStyle/>
          <a:p>
            <a:pPr marL="461963" indent="-461963"/>
            <a:r>
              <a:rPr lang="en-US" sz="3200" dirty="0" smtClean="0">
                <a:latin typeface="Trebuchet MS" pitchFamily="34" charset="0"/>
              </a:rPr>
              <a:t>Synthetic I/O is great for VM encapsulation</a:t>
            </a:r>
          </a:p>
          <a:p>
            <a:pPr marL="858838" lvl="1" indent="-396875"/>
            <a:r>
              <a:rPr lang="en-US" sz="2800" dirty="0" smtClean="0">
                <a:latin typeface="Trebuchet MS" pitchFamily="34" charset="0"/>
              </a:rPr>
              <a:t>All state is managed in virtualization software</a:t>
            </a:r>
          </a:p>
          <a:p>
            <a:pPr marL="461963" indent="-461963"/>
            <a:r>
              <a:rPr lang="en-US" sz="3200" dirty="0" smtClean="0">
                <a:latin typeface="Trebuchet MS" pitchFamily="34" charset="0"/>
              </a:rPr>
              <a:t>To migrate a VM, all state must migrate</a:t>
            </a:r>
          </a:p>
          <a:p>
            <a:pPr marL="461963" indent="-461963"/>
            <a:r>
              <a:rPr lang="en-US" sz="3200" dirty="0" smtClean="0">
                <a:latin typeface="Trebuchet MS" pitchFamily="34" charset="0"/>
              </a:rPr>
              <a:t>Direct I/O leaks VM state into devices</a:t>
            </a:r>
          </a:p>
          <a:p>
            <a:pPr marL="461963" indent="-461963"/>
            <a:r>
              <a:rPr lang="en-US" sz="3200" dirty="0" smtClean="0">
                <a:latin typeface="Trebuchet MS" pitchFamily="34" charset="0"/>
              </a:rPr>
              <a:t>One solution involves multiple paths for I/O</a:t>
            </a:r>
          </a:p>
          <a:p>
            <a:pPr marL="858838" lvl="1" indent="-396875"/>
            <a:r>
              <a:rPr lang="en-US" sz="2800" dirty="0" smtClean="0">
                <a:latin typeface="Trebuchet MS" pitchFamily="34" charset="0"/>
              </a:rPr>
              <a:t>This one is easiest on the driver community</a:t>
            </a:r>
            <a:endParaRPr lang="en-US" sz="28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latin typeface="Trebuchet MS" pitchFamily="34" charset="0"/>
              </a:rPr>
              <a:t>Storage Example</a:t>
            </a:r>
            <a:br>
              <a:rPr smtClean="0">
                <a:latin typeface="Trebuchet MS" pitchFamily="34" charset="0"/>
              </a:rPr>
            </a:br>
            <a:r>
              <a:rPr sz="3600" smtClean="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rPr>
              <a:t>At boot time, approaching migration</a:t>
            </a:r>
            <a:endParaRPr lang="en-US" sz="5400" dirty="0">
              <a:latin typeface="Trebuchet MS" pitchFamily="34" charset="0"/>
            </a:endParaRPr>
          </a:p>
        </p:txBody>
      </p:sp>
      <p:grpSp>
        <p:nvGrpSpPr>
          <p:cNvPr id="21" name="Group 20"/>
          <p:cNvGrpSpPr/>
          <p:nvPr/>
        </p:nvGrpSpPr>
        <p:grpSpPr>
          <a:xfrm>
            <a:off x="2446530" y="1901826"/>
            <a:ext cx="4250941" cy="4379053"/>
            <a:chOff x="753035" y="923371"/>
            <a:chExt cx="5761009" cy="5934629"/>
          </a:xfrm>
        </p:grpSpPr>
        <p:sp>
          <p:nvSpPr>
            <p:cNvPr id="16" name="Rectangle 227"/>
            <p:cNvSpPr>
              <a:spLocks noChangeArrowheads="1"/>
            </p:cNvSpPr>
            <p:nvPr/>
          </p:nvSpPr>
          <p:spPr bwMode="auto">
            <a:xfrm>
              <a:off x="4599958" y="2411511"/>
              <a:ext cx="1674767" cy="207977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Storport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6" name="Straight Connector 5"/>
            <p:cNvCxnSpPr/>
            <p:nvPr/>
          </p:nvCxnSpPr>
          <p:spPr bwMode="auto">
            <a:xfrm rot="5400000">
              <a:off x="1705902" y="3733802"/>
              <a:ext cx="5128603" cy="975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0" name="Rectangle 227"/>
            <p:cNvSpPr>
              <a:spLocks noChangeArrowheads="1"/>
            </p:cNvSpPr>
            <p:nvPr/>
          </p:nvSpPr>
          <p:spPr bwMode="auto">
            <a:xfrm>
              <a:off x="2471332" y="2706043"/>
              <a:ext cx="1357129" cy="122947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VSP</a:t>
              </a:r>
            </a:p>
          </p:txBody>
        </p:sp>
        <p:sp>
          <p:nvSpPr>
            <p:cNvPr id="11" name="Rectangle 227"/>
            <p:cNvSpPr>
              <a:spLocks noChangeArrowheads="1"/>
            </p:cNvSpPr>
            <p:nvPr/>
          </p:nvSpPr>
          <p:spPr bwMode="auto">
            <a:xfrm>
              <a:off x="2540253" y="5540187"/>
              <a:ext cx="1219285" cy="77992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VMBus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227"/>
            <p:cNvSpPr>
              <a:spLocks noChangeArrowheads="1"/>
            </p:cNvSpPr>
            <p:nvPr/>
          </p:nvSpPr>
          <p:spPr bwMode="auto">
            <a:xfrm>
              <a:off x="4828356" y="5540187"/>
              <a:ext cx="1217972" cy="77992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VMBus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ectangle 227"/>
            <p:cNvSpPr>
              <a:spLocks noChangeArrowheads="1"/>
            </p:cNvSpPr>
            <p:nvPr/>
          </p:nvSpPr>
          <p:spPr bwMode="auto">
            <a:xfrm>
              <a:off x="4786043" y="2877677"/>
              <a:ext cx="1302597" cy="131354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VSC</a:t>
              </a:r>
            </a:p>
          </p:txBody>
        </p:sp>
        <p:sp>
          <p:nvSpPr>
            <p:cNvPr id="15" name="Rectangle 227"/>
            <p:cNvSpPr>
              <a:spLocks noChangeArrowheads="1"/>
            </p:cNvSpPr>
            <p:nvPr/>
          </p:nvSpPr>
          <p:spPr bwMode="auto">
            <a:xfrm>
              <a:off x="753035" y="4634753"/>
              <a:ext cx="1371600" cy="17032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Storport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215"/>
            <p:cNvSpPr>
              <a:spLocks noChangeArrowheads="1"/>
            </p:cNvSpPr>
            <p:nvPr/>
          </p:nvSpPr>
          <p:spPr bwMode="grayWhite">
            <a:xfrm>
              <a:off x="860892" y="5086164"/>
              <a:ext cx="1155885" cy="110844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Miniport</a:t>
              </a:r>
            </a:p>
            <a:p>
              <a:pPr algn="ctr" defTabSz="914063" fontAlgn="base">
                <a:spcBef>
                  <a:spcPct val="0"/>
                </a:spcBef>
                <a:spcAft>
                  <a:spcPct val="0"/>
                </a:spcAft>
                <a:defRPr/>
              </a:pPr>
              <a:r>
                <a:rPr lang="en-US" sz="12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a:t>
              </a:r>
            </a:p>
          </p:txBody>
        </p:sp>
        <p:sp>
          <p:nvSpPr>
            <p:cNvPr id="19" name="Left-Right Arrow 18"/>
            <p:cNvSpPr/>
            <p:nvPr/>
          </p:nvSpPr>
          <p:spPr bwMode="auto">
            <a:xfrm>
              <a:off x="3791816" y="5802766"/>
              <a:ext cx="995442" cy="254771"/>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Right Arrow 21"/>
            <p:cNvSpPr/>
            <p:nvPr/>
          </p:nvSpPr>
          <p:spPr bwMode="auto">
            <a:xfrm rot="16200000">
              <a:off x="4686721" y="4677163"/>
              <a:ext cx="1501242" cy="16136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 name="Rectangle 227"/>
            <p:cNvSpPr>
              <a:spLocks noChangeArrowheads="1"/>
            </p:cNvSpPr>
            <p:nvPr/>
          </p:nvSpPr>
          <p:spPr bwMode="auto">
            <a:xfrm>
              <a:off x="4360638" y="1855700"/>
              <a:ext cx="2153406" cy="43927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Filter</a:t>
              </a:r>
            </a:p>
          </p:txBody>
        </p:sp>
        <p:sp>
          <p:nvSpPr>
            <p:cNvPr id="26" name="Rectangle 227"/>
            <p:cNvSpPr>
              <a:spLocks noChangeArrowheads="1"/>
            </p:cNvSpPr>
            <p:nvPr/>
          </p:nvSpPr>
          <p:spPr bwMode="auto">
            <a:xfrm>
              <a:off x="4970662" y="923371"/>
              <a:ext cx="933359" cy="82475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Disk</a:t>
              </a:r>
            </a:p>
          </p:txBody>
        </p:sp>
        <p:sp>
          <p:nvSpPr>
            <p:cNvPr id="27" name="Left-Right Arrow 26"/>
            <p:cNvSpPr/>
            <p:nvPr/>
          </p:nvSpPr>
          <p:spPr bwMode="auto">
            <a:xfrm>
              <a:off x="3848861" y="3281090"/>
              <a:ext cx="842683" cy="376517"/>
            </a:xfrm>
            <a:prstGeom prst="leftRightArrow">
              <a:avLst/>
            </a:prstGeom>
            <a:solidFill>
              <a:schemeClr val="accent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Left-Up Arrow 28"/>
            <p:cNvSpPr/>
            <p:nvPr/>
          </p:nvSpPr>
          <p:spPr bwMode="auto">
            <a:xfrm>
              <a:off x="1264024" y="3325906"/>
              <a:ext cx="1353670" cy="1335741"/>
            </a:xfrm>
            <a:prstGeom prst="leftUpArrow">
              <a:avLst>
                <a:gd name="adj1" fmla="val 15128"/>
                <a:gd name="adj2" fmla="val 12651"/>
                <a:gd name="adj3" fmla="val 22586"/>
              </a:avLst>
            </a:prstGeom>
            <a:solidFill>
              <a:schemeClr val="accent2">
                <a:lumMod val="50000"/>
              </a:schemeClr>
            </a:solidFill>
            <a:ln>
              <a:headEnd type="none" w="med" len="med"/>
              <a:tailEnd type="none" w="med" len="med"/>
            </a:ln>
            <a:scene3d>
              <a:camera prst="orthographicFront">
                <a:rot lat="10800000" lon="108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accent2">
                    <a:lumMod val="50000"/>
                  </a:schemeClr>
                </a:solidFill>
                <a:effectLst>
                  <a:outerShdw blurRad="38100" dist="38100" dir="2700000" algn="tl">
                    <a:srgbClr val="000000">
                      <a:alpha val="43137"/>
                    </a:srgbClr>
                  </a:outerShdw>
                </a:effectLst>
                <a:latin typeface="Trebuchet MS" pitchFamily="34" charset="0"/>
              </a:endParaRPr>
            </a:p>
          </p:txBody>
        </p:sp>
        <p:sp>
          <p:nvSpPr>
            <p:cNvPr id="30" name="Right Arrow 29"/>
            <p:cNvSpPr/>
            <p:nvPr/>
          </p:nvSpPr>
          <p:spPr bwMode="auto">
            <a:xfrm rot="5400000">
              <a:off x="2399275" y="4659236"/>
              <a:ext cx="1501242" cy="16136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1" name="Down Arrow 30"/>
            <p:cNvSpPr/>
            <p:nvPr/>
          </p:nvSpPr>
          <p:spPr bwMode="auto">
            <a:xfrm>
              <a:off x="1120589" y="6364941"/>
              <a:ext cx="636494" cy="493059"/>
            </a:xfrm>
            <a:prstGeom prst="downArrow">
              <a:avLst/>
            </a:prstGeom>
            <a:solidFill>
              <a:schemeClr val="accent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Storage Example</a:t>
            </a:r>
            <a:br>
              <a:rPr lang="en-US" dirty="0" smtClean="0">
                <a:latin typeface="Trebuchet MS" pitchFamily="34" charset="0"/>
              </a:rPr>
            </a:br>
            <a:r>
              <a:rPr lang="en-US" sz="3600" dirty="0" smtClean="0">
                <a:solidFill>
                  <a:schemeClr val="accent1"/>
                </a:solidFill>
                <a:latin typeface="Trebuchet MS" pitchFamily="34" charset="0"/>
              </a:rPr>
              <a:t>With runtime hardware acceleration</a:t>
            </a:r>
            <a:endParaRPr lang="en-US" sz="3600" dirty="0">
              <a:solidFill>
                <a:schemeClr val="accent1"/>
              </a:solidFill>
              <a:latin typeface="Trebuchet MS" pitchFamily="34" charset="0"/>
            </a:endParaRPr>
          </a:p>
        </p:txBody>
      </p:sp>
      <p:grpSp>
        <p:nvGrpSpPr>
          <p:cNvPr id="29" name="Group 28"/>
          <p:cNvGrpSpPr/>
          <p:nvPr/>
        </p:nvGrpSpPr>
        <p:grpSpPr>
          <a:xfrm>
            <a:off x="1862528" y="1905305"/>
            <a:ext cx="5418944" cy="4443029"/>
            <a:chOff x="753035" y="923371"/>
            <a:chExt cx="7238176" cy="5934630"/>
          </a:xfrm>
        </p:grpSpPr>
        <p:sp>
          <p:nvSpPr>
            <p:cNvPr id="16" name="Rectangle 227"/>
            <p:cNvSpPr>
              <a:spLocks noChangeArrowheads="1"/>
            </p:cNvSpPr>
            <p:nvPr/>
          </p:nvSpPr>
          <p:spPr bwMode="auto">
            <a:xfrm>
              <a:off x="4587366" y="2411514"/>
              <a:ext cx="1631844" cy="17032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Storport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6" name="Straight Connector 5"/>
            <p:cNvCxnSpPr/>
            <p:nvPr/>
          </p:nvCxnSpPr>
          <p:spPr bwMode="auto">
            <a:xfrm rot="5400000">
              <a:off x="1805597" y="3733802"/>
              <a:ext cx="5128602" cy="975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0" name="Rectangle 227"/>
            <p:cNvSpPr>
              <a:spLocks noChangeArrowheads="1"/>
            </p:cNvSpPr>
            <p:nvPr/>
          </p:nvSpPr>
          <p:spPr bwMode="auto">
            <a:xfrm>
              <a:off x="2585401" y="2750866"/>
              <a:ext cx="1301827" cy="122947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VSP</a:t>
              </a:r>
            </a:p>
          </p:txBody>
        </p:sp>
        <p:sp>
          <p:nvSpPr>
            <p:cNvPr id="11" name="Rectangle 227"/>
            <p:cNvSpPr>
              <a:spLocks noChangeArrowheads="1"/>
            </p:cNvSpPr>
            <p:nvPr/>
          </p:nvSpPr>
          <p:spPr bwMode="auto">
            <a:xfrm>
              <a:off x="2625593" y="5768354"/>
              <a:ext cx="1221444" cy="77992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VMBus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227"/>
            <p:cNvSpPr>
              <a:spLocks noChangeArrowheads="1"/>
            </p:cNvSpPr>
            <p:nvPr/>
          </p:nvSpPr>
          <p:spPr bwMode="auto">
            <a:xfrm>
              <a:off x="4517288" y="5768354"/>
              <a:ext cx="1220124" cy="77992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VMBus</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Rectangle 227"/>
            <p:cNvSpPr>
              <a:spLocks noChangeArrowheads="1"/>
            </p:cNvSpPr>
            <p:nvPr/>
          </p:nvSpPr>
          <p:spPr bwMode="auto">
            <a:xfrm>
              <a:off x="4738960" y="2904569"/>
              <a:ext cx="1328655" cy="107576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VSC</a:t>
              </a:r>
            </a:p>
          </p:txBody>
        </p:sp>
        <p:sp>
          <p:nvSpPr>
            <p:cNvPr id="14" name="Rectangle 227"/>
            <p:cNvSpPr>
              <a:spLocks noChangeArrowheads="1"/>
            </p:cNvSpPr>
            <p:nvPr/>
          </p:nvSpPr>
          <p:spPr bwMode="auto">
            <a:xfrm>
              <a:off x="5958918" y="4419599"/>
              <a:ext cx="1211367" cy="11169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Virtual PCI Bus</a:t>
              </a:r>
            </a:p>
          </p:txBody>
        </p:sp>
        <p:sp>
          <p:nvSpPr>
            <p:cNvPr id="15" name="Rectangle 227"/>
            <p:cNvSpPr>
              <a:spLocks noChangeArrowheads="1"/>
            </p:cNvSpPr>
            <p:nvPr/>
          </p:nvSpPr>
          <p:spPr bwMode="auto">
            <a:xfrm>
              <a:off x="753035" y="4844988"/>
              <a:ext cx="1741967" cy="17032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Storport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ectangle 215"/>
            <p:cNvSpPr>
              <a:spLocks noChangeArrowheads="1"/>
            </p:cNvSpPr>
            <p:nvPr/>
          </p:nvSpPr>
          <p:spPr bwMode="grayWhite">
            <a:xfrm>
              <a:off x="835178" y="5296399"/>
              <a:ext cx="1577684" cy="110844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Miniport</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a:t>
              </a:r>
            </a:p>
          </p:txBody>
        </p:sp>
        <p:sp>
          <p:nvSpPr>
            <p:cNvPr id="17" name="Rectangle 227"/>
            <p:cNvSpPr>
              <a:spLocks noChangeArrowheads="1"/>
            </p:cNvSpPr>
            <p:nvPr/>
          </p:nvSpPr>
          <p:spPr bwMode="auto">
            <a:xfrm>
              <a:off x="6302186" y="2411514"/>
              <a:ext cx="1679533" cy="170329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fontAlgn="base">
                <a:spcBef>
                  <a:spcPct val="0"/>
                </a:spcBef>
                <a:spcAft>
                  <a:spcPct val="0"/>
                </a:spcAft>
                <a:defRPr/>
              </a:pPr>
              <a:r>
                <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Storport</a:t>
              </a: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8" name="Rectangle 215"/>
            <p:cNvSpPr>
              <a:spLocks noChangeArrowheads="1"/>
            </p:cNvSpPr>
            <p:nvPr/>
          </p:nvSpPr>
          <p:spPr bwMode="grayWhite">
            <a:xfrm>
              <a:off x="6355062" y="2871888"/>
              <a:ext cx="1573782" cy="110844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Miniport</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a:t>
              </a:r>
            </a:p>
          </p:txBody>
        </p:sp>
        <p:sp>
          <p:nvSpPr>
            <p:cNvPr id="19" name="Left-Right Arrow 18"/>
            <p:cNvSpPr/>
            <p:nvPr/>
          </p:nvSpPr>
          <p:spPr bwMode="auto">
            <a:xfrm>
              <a:off x="3869121" y="6082118"/>
              <a:ext cx="658177" cy="285329"/>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 name="Right Arrow 21"/>
            <p:cNvSpPr/>
            <p:nvPr/>
          </p:nvSpPr>
          <p:spPr bwMode="auto">
            <a:xfrm rot="16200000">
              <a:off x="4369148" y="4756044"/>
              <a:ext cx="1749533" cy="25189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Right Arrow 22"/>
            <p:cNvSpPr/>
            <p:nvPr/>
          </p:nvSpPr>
          <p:spPr bwMode="auto">
            <a:xfrm rot="18874533">
              <a:off x="5624888" y="5807477"/>
              <a:ext cx="1032782" cy="281478"/>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 name="Right Arrow 23"/>
            <p:cNvSpPr/>
            <p:nvPr/>
          </p:nvSpPr>
          <p:spPr bwMode="auto">
            <a:xfrm rot="16200000">
              <a:off x="6768360" y="4157534"/>
              <a:ext cx="268935" cy="19722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 name="Rectangle 227"/>
            <p:cNvSpPr>
              <a:spLocks noChangeArrowheads="1"/>
            </p:cNvSpPr>
            <p:nvPr/>
          </p:nvSpPr>
          <p:spPr bwMode="auto">
            <a:xfrm>
              <a:off x="4587367" y="1855700"/>
              <a:ext cx="3403844" cy="43927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Filter</a:t>
              </a:r>
            </a:p>
          </p:txBody>
        </p:sp>
        <p:sp>
          <p:nvSpPr>
            <p:cNvPr id="26" name="Rectangle 227"/>
            <p:cNvSpPr>
              <a:spLocks noChangeArrowheads="1"/>
            </p:cNvSpPr>
            <p:nvPr/>
          </p:nvSpPr>
          <p:spPr bwMode="auto">
            <a:xfrm>
              <a:off x="4724400" y="923371"/>
              <a:ext cx="933358" cy="82475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Disk</a:t>
              </a:r>
            </a:p>
          </p:txBody>
        </p:sp>
        <p:sp>
          <p:nvSpPr>
            <p:cNvPr id="27" name="Left-Right Arrow 26"/>
            <p:cNvSpPr/>
            <p:nvPr/>
          </p:nvSpPr>
          <p:spPr bwMode="auto">
            <a:xfrm>
              <a:off x="3872753" y="3281090"/>
              <a:ext cx="842682" cy="376517"/>
            </a:xfrm>
            <a:prstGeom prst="leftRightArrow">
              <a:avLst/>
            </a:prstGeom>
            <a:solidFill>
              <a:schemeClr val="accent2">
                <a:lumMod val="5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Right Arrow 29"/>
            <p:cNvSpPr/>
            <p:nvPr/>
          </p:nvSpPr>
          <p:spPr bwMode="auto">
            <a:xfrm rot="5400000">
              <a:off x="2372599" y="4743351"/>
              <a:ext cx="1741972" cy="22478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1" name="Down Arrow 30"/>
            <p:cNvSpPr/>
            <p:nvPr/>
          </p:nvSpPr>
          <p:spPr bwMode="auto">
            <a:xfrm>
              <a:off x="7252445" y="4114801"/>
              <a:ext cx="636495" cy="2743200"/>
            </a:xfrm>
            <a:prstGeom prst="downArrow">
              <a:avLst/>
            </a:prstGeom>
            <a:solidFill>
              <a:schemeClr val="accent5"/>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Direct I/O Is Not Enough</a:t>
            </a:r>
            <a:endParaRPr lang="en-US" dirty="0">
              <a:latin typeface="Trebuchet MS" pitchFamily="34" charset="0"/>
            </a:endParaRPr>
          </a:p>
        </p:txBody>
      </p:sp>
      <p:sp>
        <p:nvSpPr>
          <p:cNvPr id="3" name="Content Placeholder 2"/>
          <p:cNvSpPr>
            <a:spLocks noGrp="1"/>
          </p:cNvSpPr>
          <p:nvPr>
            <p:ph idx="1"/>
          </p:nvPr>
        </p:nvSpPr>
        <p:spPr>
          <a:xfrm>
            <a:off x="381000" y="1901825"/>
            <a:ext cx="8380412" cy="4404796"/>
          </a:xfrm>
        </p:spPr>
        <p:txBody>
          <a:bodyPr/>
          <a:lstStyle/>
          <a:p>
            <a:r>
              <a:rPr lang="en-US" sz="2800" dirty="0" smtClean="0">
                <a:latin typeface="Trebuchet MS" pitchFamily="34" charset="0"/>
              </a:rPr>
              <a:t>Our migration strategy relies on </a:t>
            </a:r>
            <a:br>
              <a:rPr lang="en-US" sz="2800" dirty="0" smtClean="0">
                <a:latin typeface="Trebuchet MS" pitchFamily="34" charset="0"/>
              </a:rPr>
            </a:br>
            <a:r>
              <a:rPr lang="en-US" sz="2800" dirty="0" smtClean="0">
                <a:latin typeface="Trebuchet MS" pitchFamily="34" charset="0"/>
              </a:rPr>
              <a:t>using synthetic I/O</a:t>
            </a:r>
          </a:p>
          <a:p>
            <a:pPr marL="801688" lvl="1" indent="-404813"/>
            <a:r>
              <a:rPr lang="en-US" sz="2400" dirty="0" smtClean="0">
                <a:latin typeface="Trebuchet MS" pitchFamily="34" charset="0"/>
              </a:rPr>
              <a:t>Only satisfying if synthetic I/O is as feature-rich </a:t>
            </a:r>
            <a:br>
              <a:rPr lang="en-US" sz="2400" dirty="0" smtClean="0">
                <a:latin typeface="Trebuchet MS" pitchFamily="34" charset="0"/>
              </a:rPr>
            </a:br>
            <a:r>
              <a:rPr lang="en-US" sz="2400" dirty="0" smtClean="0">
                <a:latin typeface="Trebuchet MS" pitchFamily="34" charset="0"/>
              </a:rPr>
              <a:t>as Direct I/O</a:t>
            </a:r>
          </a:p>
          <a:p>
            <a:r>
              <a:rPr lang="en-US" sz="2800" dirty="0" smtClean="0">
                <a:latin typeface="Trebuchet MS" pitchFamily="34" charset="0"/>
              </a:rPr>
              <a:t>Microsoft must match feature sets available </a:t>
            </a:r>
            <a:br>
              <a:rPr lang="en-US" sz="2800" dirty="0" smtClean="0">
                <a:latin typeface="Trebuchet MS" pitchFamily="34" charset="0"/>
              </a:rPr>
            </a:br>
            <a:r>
              <a:rPr lang="en-US" sz="2800" dirty="0" smtClean="0">
                <a:latin typeface="Trebuchet MS" pitchFamily="34" charset="0"/>
              </a:rPr>
              <a:t>with Direct I/O in synthetic device stacks</a:t>
            </a:r>
          </a:p>
          <a:p>
            <a:pPr marL="801688" lvl="1" indent="-404813"/>
            <a:r>
              <a:rPr lang="en-US" sz="2400" dirty="0" err="1" smtClean="0">
                <a:latin typeface="Trebuchet MS" pitchFamily="34" charset="0"/>
              </a:rPr>
              <a:t>FibreChannel</a:t>
            </a:r>
            <a:endParaRPr lang="en-US" sz="2400" dirty="0" smtClean="0">
              <a:latin typeface="Trebuchet MS" pitchFamily="34" charset="0"/>
            </a:endParaRPr>
          </a:p>
          <a:p>
            <a:pPr marL="801688" lvl="1" indent="-404813"/>
            <a:r>
              <a:rPr lang="en-US" sz="2400" dirty="0" err="1" smtClean="0">
                <a:latin typeface="Trebuchet MS" pitchFamily="34" charset="0"/>
              </a:rPr>
              <a:t>iSCSI</a:t>
            </a:r>
            <a:endParaRPr lang="en-US" sz="2400" dirty="0" smtClean="0">
              <a:latin typeface="Trebuchet MS" pitchFamily="34" charset="0"/>
            </a:endParaRPr>
          </a:p>
          <a:p>
            <a:pPr marL="801688" lvl="1" indent="-404813"/>
            <a:r>
              <a:rPr lang="en-US" sz="2400" dirty="0" smtClean="0">
                <a:latin typeface="Trebuchet MS" pitchFamily="34" charset="0"/>
              </a:rPr>
              <a:t>SAS</a:t>
            </a:r>
          </a:p>
          <a:p>
            <a:pPr marL="801688" lvl="1" indent="-404813"/>
            <a:r>
              <a:rPr lang="en-US" sz="2400" dirty="0" smtClean="0">
                <a:latin typeface="Trebuchet MS" pitchFamily="34" charset="0"/>
              </a:rPr>
              <a:t>Ethernet</a:t>
            </a:r>
            <a:endParaRPr lang="en-US" sz="2400" dirty="0">
              <a:latin typeface="Trebuchet MS"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Driver Model Changes for SR-IOV</a:t>
            </a:r>
            <a:endParaRPr lang="en-US" dirty="0">
              <a:latin typeface="Trebuchet MS" pitchFamily="34" charset="0"/>
            </a:endParaRPr>
          </a:p>
        </p:txBody>
      </p:sp>
      <p:sp>
        <p:nvSpPr>
          <p:cNvPr id="3" name="Content Placeholder 2"/>
          <p:cNvSpPr>
            <a:spLocks noGrp="1"/>
          </p:cNvSpPr>
          <p:nvPr>
            <p:ph idx="1"/>
          </p:nvPr>
        </p:nvSpPr>
        <p:spPr>
          <a:xfrm>
            <a:off x="381000" y="1901825"/>
            <a:ext cx="8380412" cy="3860031"/>
          </a:xfrm>
        </p:spPr>
        <p:txBody>
          <a:bodyPr/>
          <a:lstStyle/>
          <a:p>
            <a:pPr marL="457200" indent="-457200"/>
            <a:r>
              <a:rPr lang="en-US" sz="3200" dirty="0" smtClean="0">
                <a:latin typeface="Trebuchet MS" pitchFamily="34" charset="0"/>
              </a:rPr>
              <a:t>Runtime paths</a:t>
            </a:r>
          </a:p>
          <a:p>
            <a:pPr marL="854075" lvl="1" indent="-396875"/>
            <a:r>
              <a:rPr lang="en-US" sz="2800" dirty="0" smtClean="0">
                <a:latin typeface="Trebuchet MS" pitchFamily="34" charset="0"/>
              </a:rPr>
              <a:t>Mostly won’t change</a:t>
            </a:r>
          </a:p>
          <a:p>
            <a:pPr marL="457200" indent="-457200"/>
            <a:r>
              <a:rPr lang="en-US" sz="3200" dirty="0" smtClean="0">
                <a:latin typeface="Trebuchet MS" pitchFamily="34" charset="0"/>
              </a:rPr>
              <a:t>Startup and Configuration</a:t>
            </a:r>
          </a:p>
          <a:p>
            <a:pPr marL="854075" lvl="1" indent="-396875"/>
            <a:r>
              <a:rPr lang="en-US" sz="2800" dirty="0" smtClean="0">
                <a:latin typeface="Trebuchet MS" pitchFamily="34" charset="0"/>
              </a:rPr>
              <a:t>Will change a little</a:t>
            </a:r>
          </a:p>
          <a:p>
            <a:pPr marL="457200" indent="-457200"/>
            <a:r>
              <a:rPr lang="en-US" sz="3200" dirty="0" smtClean="0">
                <a:latin typeface="Trebuchet MS" pitchFamily="34" charset="0"/>
              </a:rPr>
              <a:t>Microsoft is not ready to engage </a:t>
            </a:r>
            <a:br>
              <a:rPr lang="en-US" sz="3200" dirty="0" smtClean="0">
                <a:latin typeface="Trebuchet MS" pitchFamily="34" charset="0"/>
              </a:rPr>
            </a:br>
            <a:r>
              <a:rPr lang="en-US" sz="3200" dirty="0" smtClean="0">
                <a:latin typeface="Trebuchet MS" pitchFamily="34" charset="0"/>
              </a:rPr>
              <a:t>with driver developers yet</a:t>
            </a:r>
          </a:p>
          <a:p>
            <a:endParaRPr lang="en-US" sz="3200" dirty="0">
              <a:latin typeface="Trebuchet MS" pitchFamily="34"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latin typeface="Trebuchet MS" pitchFamily="34" charset="0"/>
              </a:rPr>
              <a:t>Call To Action</a:t>
            </a:r>
            <a:endParaRPr lang="en-US" dirty="0">
              <a:latin typeface="Trebuchet MS" pitchFamily="34" charset="0"/>
            </a:endParaRPr>
          </a:p>
        </p:txBody>
      </p:sp>
      <p:sp>
        <p:nvSpPr>
          <p:cNvPr id="243715" name="Rectangle 3"/>
          <p:cNvSpPr>
            <a:spLocks noGrp="1" noChangeArrowheads="1"/>
          </p:cNvSpPr>
          <p:nvPr>
            <p:ph idx="1"/>
          </p:nvPr>
        </p:nvSpPr>
        <p:spPr>
          <a:xfrm>
            <a:off x="382588" y="1414464"/>
            <a:ext cx="8380412" cy="5445080"/>
          </a:xfrm>
        </p:spPr>
        <p:txBody>
          <a:bodyPr/>
          <a:lstStyle/>
          <a:p>
            <a:pPr marL="457200" indent="-457200"/>
            <a:r>
              <a:rPr lang="en-US" sz="3200" dirty="0" smtClean="0">
                <a:latin typeface="Trebuchet MS" pitchFamily="34" charset="0"/>
              </a:rPr>
              <a:t>OEMs</a:t>
            </a:r>
          </a:p>
          <a:p>
            <a:pPr marL="854075" lvl="1" indent="-396875"/>
            <a:r>
              <a:rPr lang="en-US" sz="2800" dirty="0" smtClean="0">
                <a:latin typeface="Trebuchet MS" pitchFamily="34" charset="0"/>
              </a:rPr>
              <a:t>Buy chipsets and switches that support ARI, ACS and some form of I/O MMU</a:t>
            </a:r>
          </a:p>
          <a:p>
            <a:pPr marL="457200" indent="-457200"/>
            <a:r>
              <a:rPr lang="en-US" sz="3200" dirty="0" smtClean="0">
                <a:latin typeface="Trebuchet MS" pitchFamily="34" charset="0"/>
              </a:rPr>
              <a:t>Device Vendors</a:t>
            </a:r>
          </a:p>
          <a:p>
            <a:pPr marL="854075" lvl="1" indent="-396875"/>
            <a:r>
              <a:rPr lang="en-US" sz="2800" dirty="0" smtClean="0">
                <a:latin typeface="Trebuchet MS" pitchFamily="34" charset="0"/>
              </a:rPr>
              <a:t>Consider SR-IOV for your devices</a:t>
            </a:r>
          </a:p>
          <a:p>
            <a:pPr marL="854075" lvl="1" indent="-396875"/>
            <a:r>
              <a:rPr lang="en-US" sz="2800" dirty="0" smtClean="0">
                <a:latin typeface="Trebuchet MS" pitchFamily="34" charset="0"/>
              </a:rPr>
              <a:t>Look for and eliminate virtualization holes</a:t>
            </a:r>
          </a:p>
          <a:p>
            <a:pPr marL="457200" indent="-457200"/>
            <a:r>
              <a:rPr lang="en-US" sz="3200" dirty="0" smtClean="0">
                <a:latin typeface="Trebuchet MS" pitchFamily="34" charset="0"/>
              </a:rPr>
              <a:t>Driver Developers</a:t>
            </a:r>
          </a:p>
          <a:p>
            <a:pPr marL="854075" lvl="1" indent="-396875"/>
            <a:r>
              <a:rPr lang="en-US" sz="2800" dirty="0" smtClean="0">
                <a:latin typeface="Trebuchet MS" pitchFamily="34" charset="0"/>
              </a:rPr>
              <a:t>Look for ways to logically separate the runtime and configuration code paths in </a:t>
            </a:r>
            <a:br>
              <a:rPr lang="en-US" sz="2800" dirty="0" smtClean="0">
                <a:latin typeface="Trebuchet MS" pitchFamily="34" charset="0"/>
              </a:rPr>
            </a:br>
            <a:r>
              <a:rPr lang="en-US" sz="2800" dirty="0" smtClean="0">
                <a:latin typeface="Trebuchet MS" pitchFamily="34" charset="0"/>
              </a:rPr>
              <a:t>your drivers</a:t>
            </a:r>
          </a:p>
          <a:p>
            <a:pPr lvl="1"/>
            <a:endParaRPr lang="en-US" sz="28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latin typeface="Trebuchet MS" pitchFamily="34" charset="0"/>
              </a:rPr>
              <a:t>Additional Resources</a:t>
            </a:r>
            <a:endParaRPr lang="en-US" dirty="0">
              <a:latin typeface="Trebuchet MS" pitchFamily="34" charset="0"/>
            </a:endParaRPr>
          </a:p>
        </p:txBody>
      </p:sp>
      <p:sp>
        <p:nvSpPr>
          <p:cNvPr id="242691" name="Rectangle 3"/>
          <p:cNvSpPr>
            <a:spLocks noGrp="1" noChangeArrowheads="1"/>
          </p:cNvSpPr>
          <p:nvPr>
            <p:ph idx="1"/>
          </p:nvPr>
        </p:nvSpPr>
        <p:spPr>
          <a:xfrm>
            <a:off x="382588" y="1414464"/>
            <a:ext cx="8380412" cy="4742837"/>
          </a:xfrm>
        </p:spPr>
        <p:txBody>
          <a:bodyPr/>
          <a:lstStyle/>
          <a:p>
            <a:pPr marL="231775" indent="-231775"/>
            <a:r>
              <a:rPr lang="en-US" sz="1400" dirty="0" smtClean="0">
                <a:latin typeface="Trebuchet MS" pitchFamily="34" charset="0"/>
              </a:rPr>
              <a:t>Specifications</a:t>
            </a:r>
          </a:p>
          <a:p>
            <a:pPr marL="344488" lvl="1" indent="-112713"/>
            <a:r>
              <a:rPr lang="en-US" sz="1200" dirty="0" smtClean="0">
                <a:latin typeface="Trebuchet MS" pitchFamily="34" charset="0"/>
              </a:rPr>
              <a:t>ATS, ATC, SR-IOV, MR-IOV:  </a:t>
            </a:r>
            <a:r>
              <a:rPr lang="en-US" sz="1200" dirty="0" smtClean="0">
                <a:latin typeface="Trebuchet MS" pitchFamily="34" charset="0"/>
                <a:hlinkClick r:id="rId3"/>
              </a:rPr>
              <a:t>http://www.pcisig.com/specifications/iov/</a:t>
            </a:r>
            <a:endParaRPr lang="en-US" sz="1200" dirty="0" smtClean="0">
              <a:latin typeface="Trebuchet MS" pitchFamily="34" charset="0"/>
            </a:endParaRPr>
          </a:p>
          <a:p>
            <a:pPr marL="344488" lvl="1" indent="-112713"/>
            <a:r>
              <a:rPr lang="en-US" sz="1200" dirty="0" smtClean="0">
                <a:latin typeface="Trebuchet MS" pitchFamily="34" charset="0"/>
              </a:rPr>
              <a:t>ARI, ACS:  </a:t>
            </a:r>
            <a:r>
              <a:rPr lang="en-US" sz="1200" dirty="0" smtClean="0">
                <a:latin typeface="Trebuchet MS" pitchFamily="34" charset="0"/>
                <a:hlinkClick r:id="rId4"/>
              </a:rPr>
              <a:t>http://www.pcisig.com/specifications/pciexpress/specifications/</a:t>
            </a:r>
            <a:endParaRPr lang="en-US" sz="1200" dirty="0" smtClean="0">
              <a:latin typeface="Trebuchet MS" pitchFamily="34" charset="0"/>
            </a:endParaRPr>
          </a:p>
          <a:p>
            <a:pPr marL="344488" lvl="1" indent="-112713"/>
            <a:r>
              <a:rPr lang="en-US" sz="1200" dirty="0" smtClean="0">
                <a:latin typeface="Trebuchet MS" pitchFamily="34" charset="0"/>
              </a:rPr>
              <a:t>EPT:  </a:t>
            </a:r>
            <a:r>
              <a:rPr lang="en-US" sz="1200" dirty="0" smtClean="0">
                <a:latin typeface="Trebuchet MS" pitchFamily="34" charset="0"/>
                <a:hlinkClick r:id="rId5"/>
              </a:rPr>
              <a:t>http://developer.intel.com/technology/virtualization/index.htm?iid=dev_center+tech_hw_des+techs+vt</a:t>
            </a:r>
            <a:endParaRPr lang="en-US" sz="1200" dirty="0" smtClean="0">
              <a:latin typeface="Trebuchet MS" pitchFamily="34" charset="0"/>
            </a:endParaRPr>
          </a:p>
          <a:p>
            <a:pPr marL="344488" lvl="1" indent="-112713"/>
            <a:r>
              <a:rPr lang="en-US" sz="1200" dirty="0" smtClean="0">
                <a:latin typeface="Trebuchet MS" pitchFamily="34" charset="0"/>
              </a:rPr>
              <a:t>NPT:  </a:t>
            </a:r>
            <a:r>
              <a:rPr lang="en-US" sz="1200" dirty="0" smtClean="0">
                <a:latin typeface="Trebuchet MS" pitchFamily="34" charset="0"/>
                <a:hlinkClick r:id="rId6"/>
              </a:rPr>
              <a:t>http://www.amd.com/us-en/0,,3715_15781,00.html</a:t>
            </a:r>
            <a:endParaRPr lang="en-US" sz="1200" dirty="0" smtClean="0">
              <a:latin typeface="Trebuchet MS" pitchFamily="34" charset="0"/>
            </a:endParaRPr>
          </a:p>
          <a:p>
            <a:pPr marL="344488" lvl="1" indent="-112713"/>
            <a:r>
              <a:rPr lang="en-US" sz="1200" dirty="0" smtClean="0">
                <a:latin typeface="Trebuchet MS" pitchFamily="34" charset="0"/>
              </a:rPr>
              <a:t>VT-d:  </a:t>
            </a:r>
            <a:r>
              <a:rPr lang="en-US" sz="1200" dirty="0" smtClean="0">
                <a:latin typeface="Trebuchet MS" pitchFamily="34" charset="0"/>
                <a:hlinkClick r:id="rId7"/>
              </a:rPr>
              <a:t>http://download.intel.com/technology/computing/vptech/Intel(r)_VT_for_Direct_IO.pdf</a:t>
            </a:r>
            <a:endParaRPr lang="en-US" sz="1200" dirty="0" smtClean="0">
              <a:latin typeface="Trebuchet MS" pitchFamily="34" charset="0"/>
            </a:endParaRPr>
          </a:p>
          <a:p>
            <a:pPr marL="344488" lvl="1" indent="-112713"/>
            <a:r>
              <a:rPr lang="en-US" sz="1200" dirty="0" smtClean="0">
                <a:latin typeface="Trebuchet MS" pitchFamily="34" charset="0"/>
              </a:rPr>
              <a:t>IOMMU:  </a:t>
            </a:r>
            <a:r>
              <a:rPr lang="en-US" sz="1200" dirty="0" smtClean="0">
                <a:latin typeface="Trebuchet MS" pitchFamily="34" charset="0"/>
                <a:hlinkClick r:id="rId8"/>
              </a:rPr>
              <a:t>http://www.amd.com/us-en/Processors/DevelopWithAMD/0,,30_2252_739_7044,00.html</a:t>
            </a:r>
            <a:endParaRPr lang="en-US" sz="1200" dirty="0" smtClean="0">
              <a:latin typeface="Trebuchet MS" pitchFamily="34" charset="0"/>
            </a:endParaRPr>
          </a:p>
          <a:p>
            <a:pPr marL="231775" indent="-231775"/>
            <a:r>
              <a:rPr lang="en-US" sz="1400" dirty="0" smtClean="0">
                <a:latin typeface="Trebuchet MS" pitchFamily="34" charset="0"/>
              </a:rPr>
              <a:t>Related sessions</a:t>
            </a:r>
          </a:p>
          <a:p>
            <a:pPr marL="344488" lvl="1" indent="-112713"/>
            <a:r>
              <a:rPr lang="en-US" sz="1200" dirty="0" smtClean="0">
                <a:latin typeface="Trebuchet MS" pitchFamily="34" charset="0"/>
              </a:rPr>
              <a:t>COR-T525 Network Device Support Enhancements for Windows 7</a:t>
            </a:r>
          </a:p>
          <a:p>
            <a:pPr marL="344488" lvl="1" indent="-112713"/>
            <a:r>
              <a:rPr lang="en-US" sz="1200" dirty="0" smtClean="0">
                <a:latin typeface="Trebuchet MS" pitchFamily="34" charset="0"/>
              </a:rPr>
              <a:t>ENT-T587 Microsoft Hyper-V</a:t>
            </a:r>
          </a:p>
          <a:p>
            <a:pPr marL="344488" lvl="1" indent="-112713"/>
            <a:r>
              <a:rPr lang="en-US" sz="1200" dirty="0" smtClean="0">
                <a:latin typeface="Trebuchet MS" pitchFamily="34" charset="0"/>
              </a:rPr>
              <a:t>ENT-T588 Windows Virtualization and Cluster Shared Volumes</a:t>
            </a:r>
          </a:p>
          <a:p>
            <a:pPr marL="344488" lvl="1" indent="-112713"/>
            <a:r>
              <a:rPr lang="en-US" sz="1200" dirty="0" smtClean="0">
                <a:latin typeface="Trebuchet MS" pitchFamily="34" charset="0"/>
              </a:rPr>
              <a:t>ENT-T589 Improving Network Performance for Hyper-V Virtual Machines</a:t>
            </a:r>
          </a:p>
          <a:p>
            <a:pPr marL="344488" lvl="1" indent="-112713"/>
            <a:r>
              <a:rPr lang="en-US" sz="1200" dirty="0" smtClean="0">
                <a:latin typeface="Trebuchet MS" pitchFamily="34" charset="0"/>
              </a:rPr>
              <a:t>ENT-T591 Windows Presentation Virtualization</a:t>
            </a:r>
          </a:p>
          <a:p>
            <a:pPr marL="231775" indent="-231775"/>
            <a:r>
              <a:rPr lang="en-US" sz="1400" dirty="0" smtClean="0">
                <a:latin typeface="Trebuchet MS" pitchFamily="34" charset="0"/>
              </a:rPr>
              <a:t>Questions and comments</a:t>
            </a:r>
          </a:p>
          <a:p>
            <a:pPr marL="344488" lvl="1" indent="-112713"/>
            <a:r>
              <a:rPr lang="en-US" sz="1200" dirty="0" smtClean="0">
                <a:latin typeface="Trebuchet MS" pitchFamily="34" charset="0"/>
                <a:hlinkClick r:id="rId9"/>
              </a:rPr>
              <a:t>msvirtex@microsoft.com</a:t>
            </a:r>
            <a:r>
              <a:rPr lang="en-US" sz="1200" dirty="0" smtClean="0">
                <a:latin typeface="Trebuchet MS" pitchFamily="34" charset="0"/>
              </a:rPr>
              <a:t/>
            </a:r>
            <a:br>
              <a:rPr lang="en-US" sz="1200" dirty="0" smtClean="0">
                <a:latin typeface="Trebuchet MS" pitchFamily="34" charset="0"/>
              </a:rPr>
            </a:br>
            <a:endParaRPr lang="en-US" sz="12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Agenda</a:t>
            </a:r>
            <a:endParaRPr lang="en-US" dirty="0">
              <a:latin typeface="Trebuchet MS" pitchFamily="34" charset="0"/>
            </a:endParaRPr>
          </a:p>
        </p:txBody>
      </p:sp>
      <p:sp>
        <p:nvSpPr>
          <p:cNvPr id="3" name="Content Placeholder 2"/>
          <p:cNvSpPr>
            <a:spLocks noGrp="1"/>
          </p:cNvSpPr>
          <p:nvPr>
            <p:ph idx="1"/>
          </p:nvPr>
        </p:nvSpPr>
        <p:spPr>
          <a:xfrm>
            <a:off x="382588" y="1414464"/>
            <a:ext cx="8380412" cy="3959545"/>
          </a:xfrm>
        </p:spPr>
        <p:txBody>
          <a:bodyPr/>
          <a:lstStyle/>
          <a:p>
            <a:pPr marL="461963" indent="-461963"/>
            <a:r>
              <a:rPr lang="en-US" sz="3200" dirty="0" smtClean="0">
                <a:latin typeface="Trebuchet MS" pitchFamily="34" charset="0"/>
              </a:rPr>
              <a:t>Brief review</a:t>
            </a:r>
          </a:p>
          <a:p>
            <a:pPr marL="858838" lvl="1" indent="-396875"/>
            <a:r>
              <a:rPr lang="en-US" sz="2800" dirty="0" smtClean="0">
                <a:latin typeface="Trebuchet MS" pitchFamily="34" charset="0"/>
              </a:rPr>
              <a:t>Virtual machine I/O strategies</a:t>
            </a:r>
          </a:p>
          <a:p>
            <a:pPr marL="858838" lvl="1" indent="-396875"/>
            <a:r>
              <a:rPr lang="en-US" sz="2800" dirty="0" smtClean="0">
                <a:latin typeface="Trebuchet MS" pitchFamily="34" charset="0"/>
              </a:rPr>
              <a:t>What’s in Windows Server 2008 Hyper-V</a:t>
            </a:r>
          </a:p>
          <a:p>
            <a:pPr marL="461963" indent="-461963"/>
            <a:r>
              <a:rPr lang="en-US" sz="3200" dirty="0" smtClean="0">
                <a:latin typeface="Trebuchet MS" pitchFamily="34" charset="0"/>
              </a:rPr>
              <a:t>Discussion of terminology</a:t>
            </a:r>
          </a:p>
          <a:p>
            <a:pPr marL="461963" indent="-461963"/>
            <a:r>
              <a:rPr lang="en-US" sz="3200" dirty="0" smtClean="0">
                <a:latin typeface="Trebuchet MS" pitchFamily="34" charset="0"/>
              </a:rPr>
              <a:t>Description of Microsoft’s investments</a:t>
            </a:r>
          </a:p>
          <a:p>
            <a:pPr marL="461963" indent="-461963"/>
            <a:r>
              <a:rPr lang="en-US" sz="3200" dirty="0" smtClean="0">
                <a:latin typeface="Trebuchet MS" pitchFamily="34" charset="0"/>
              </a:rPr>
              <a:t>Resulting hardware requirements</a:t>
            </a:r>
          </a:p>
          <a:p>
            <a:pPr lvl="1"/>
            <a:endParaRPr lang="en-US" sz="2800" dirty="0">
              <a:latin typeface="Trebuchet MS" pitchFamily="3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Three Strategies For I/O</a:t>
            </a:r>
            <a:endParaRPr lang="en-US" dirty="0">
              <a:latin typeface="Trebuchet MS" pitchFamily="34" charset="0"/>
            </a:endParaRPr>
          </a:p>
        </p:txBody>
      </p:sp>
      <p:graphicFrame>
        <p:nvGraphicFramePr>
          <p:cNvPr id="11" name="Table 10"/>
          <p:cNvGraphicFramePr>
            <a:graphicFrameLocks noGrp="1"/>
          </p:cNvGraphicFramePr>
          <p:nvPr/>
        </p:nvGraphicFramePr>
        <p:xfrm>
          <a:off x="790824" y="1417638"/>
          <a:ext cx="7562352" cy="4575677"/>
        </p:xfrm>
        <a:graphic>
          <a:graphicData uri="http://schemas.openxmlformats.org/drawingml/2006/table">
            <a:tbl>
              <a:tblPr firstRow="1" bandRow="1">
                <a:tableStyleId>{7DF18680-E054-41AD-8BC1-D1AEF772440D}</a:tableStyleId>
              </a:tblPr>
              <a:tblGrid>
                <a:gridCol w="2489663"/>
                <a:gridCol w="2489663"/>
                <a:gridCol w="2583026"/>
              </a:tblGrid>
              <a:tr h="490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Emulated Devices</a:t>
                      </a:r>
                    </a:p>
                    <a:p>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Synthetic Devices</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Direct I/O</a:t>
                      </a:r>
                      <a:endParaRPr lang="en-US" sz="1500" dirty="0">
                        <a:latin typeface="Trebuchet MS" pitchFamily="34" charset="0"/>
                      </a:endParaRPr>
                    </a:p>
                  </a:txBody>
                  <a:tcPr marL="83256" marR="83256" marT="41627" marB="41627"/>
                </a:tc>
              </a:tr>
              <a:tr h="490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Good compatibility</a:t>
                      </a:r>
                    </a:p>
                    <a:p>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Share devices among </a:t>
                      </a:r>
                      <a:br>
                        <a:rPr lang="en-US" sz="1500" dirty="0" smtClean="0">
                          <a:latin typeface="Trebuchet MS" pitchFamily="34" charset="0"/>
                        </a:rPr>
                      </a:br>
                      <a:r>
                        <a:rPr lang="en-US" sz="1500" dirty="0" smtClean="0">
                          <a:latin typeface="Trebuchet MS" pitchFamily="34" charset="0"/>
                        </a:rPr>
                        <a:t>many VMs</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VM controls device directly</a:t>
                      </a:r>
                      <a:endParaRPr lang="en-US" sz="1500" dirty="0">
                        <a:latin typeface="Trebuchet MS" pitchFamily="34" charset="0"/>
                      </a:endParaRPr>
                    </a:p>
                  </a:txBody>
                  <a:tcPr marL="83256" marR="83256" marT="41627" marB="41627"/>
                </a:tc>
              </a:tr>
              <a:tr h="697922">
                <a:tc>
                  <a:txBody>
                    <a:bodyPr/>
                    <a:lstStyle/>
                    <a:p>
                      <a:r>
                        <a:rPr lang="en-US" sz="1500" dirty="0" smtClean="0">
                          <a:latin typeface="Trebuchet MS" pitchFamily="34" charset="0"/>
                        </a:rPr>
                        <a:t>Root OS performs</a:t>
                      </a:r>
                      <a:r>
                        <a:rPr lang="en-US" sz="1500" baseline="0" dirty="0" smtClean="0">
                          <a:latin typeface="Trebuchet MS" pitchFamily="34" charset="0"/>
                        </a:rPr>
                        <a:t> I/O</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Root OS performs I/O</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Guest OS performs</a:t>
                      </a:r>
                      <a:r>
                        <a:rPr lang="en-US" sz="1500" baseline="0" dirty="0" smtClean="0">
                          <a:latin typeface="Trebuchet MS" pitchFamily="34" charset="0"/>
                        </a:rPr>
                        <a:t> I/O using e</a:t>
                      </a:r>
                      <a:r>
                        <a:rPr lang="en-US" sz="1500" dirty="0" smtClean="0">
                          <a:latin typeface="Trebuchet MS" pitchFamily="34" charset="0"/>
                        </a:rPr>
                        <a:t>ntire </a:t>
                      </a:r>
                      <a:r>
                        <a:rPr lang="en-US" sz="1500" dirty="0" err="1" smtClean="0">
                          <a:latin typeface="Trebuchet MS" pitchFamily="34" charset="0"/>
                        </a:rPr>
                        <a:t>PCIe</a:t>
                      </a:r>
                      <a:r>
                        <a:rPr lang="en-US" sz="1500" dirty="0" smtClean="0">
                          <a:latin typeface="Trebuchet MS" pitchFamily="34" charset="0"/>
                        </a:rPr>
                        <a:t> Device or Virtual Function</a:t>
                      </a:r>
                      <a:endParaRPr lang="en-US" sz="1500" dirty="0">
                        <a:latin typeface="Trebuchet MS" pitchFamily="34" charset="0"/>
                      </a:endParaRPr>
                    </a:p>
                  </a:txBody>
                  <a:tcPr marL="83256" marR="83256" marT="41627" marB="41627"/>
                </a:tc>
              </a:tr>
              <a:tr h="697922">
                <a:tc>
                  <a:txBody>
                    <a:bodyPr/>
                    <a:lstStyle/>
                    <a:p>
                      <a:r>
                        <a:rPr lang="en-US" sz="1500" dirty="0" smtClean="0">
                          <a:latin typeface="Trebuchet MS" pitchFamily="34" charset="0"/>
                        </a:rPr>
                        <a:t>Inter-partition</a:t>
                      </a:r>
                      <a:r>
                        <a:rPr lang="en-US" sz="1500" baseline="0" dirty="0" smtClean="0">
                          <a:latin typeface="Trebuchet MS" pitchFamily="34" charset="0"/>
                        </a:rPr>
                        <a:t> communication </a:t>
                      </a:r>
                      <a:br>
                        <a:rPr lang="en-US" sz="1500" baseline="0" dirty="0" smtClean="0">
                          <a:latin typeface="Trebuchet MS" pitchFamily="34" charset="0"/>
                        </a:rPr>
                      </a:br>
                      <a:r>
                        <a:rPr lang="en-US" sz="1500" baseline="0" dirty="0" smtClean="0">
                          <a:latin typeface="Trebuchet MS" pitchFamily="34" charset="0"/>
                        </a:rPr>
                        <a:t>through hypervisor</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Inter-partition communication </a:t>
                      </a:r>
                      <a:br>
                        <a:rPr lang="en-US" sz="1500" dirty="0" smtClean="0">
                          <a:latin typeface="Trebuchet MS" pitchFamily="34" charset="0"/>
                        </a:rPr>
                      </a:br>
                      <a:r>
                        <a:rPr lang="en-US" sz="1500" dirty="0" smtClean="0">
                          <a:latin typeface="Trebuchet MS" pitchFamily="34" charset="0"/>
                        </a:rPr>
                        <a:t>through </a:t>
                      </a:r>
                      <a:r>
                        <a:rPr lang="en-US" sz="1500" dirty="0" err="1" smtClean="0">
                          <a:latin typeface="Trebuchet MS" pitchFamily="34" charset="0"/>
                        </a:rPr>
                        <a:t>VMBus</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No inter-partition communication necessary</a:t>
                      </a:r>
                      <a:endParaRPr lang="en-US" sz="1500" dirty="0">
                        <a:latin typeface="Trebuchet MS" pitchFamily="34" charset="0"/>
                      </a:endParaRPr>
                    </a:p>
                  </a:txBody>
                  <a:tcPr marL="83256" marR="83256" marT="41627" marB="41627"/>
                </a:tc>
              </a:tr>
              <a:tr h="556234">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Weak performance</a:t>
                      </a:r>
                    </a:p>
                    <a:p>
                      <a:endParaRPr lang="en-US" sz="1500" dirty="0">
                        <a:latin typeface="Trebuchet MS" pitchFamily="34" charset="0"/>
                      </a:endParaRPr>
                    </a:p>
                  </a:txBody>
                  <a:tcPr marL="83256" marR="83256" marT="41627" marB="416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Performance good, but with some overhead</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Overhead very low, performance near native</a:t>
                      </a:r>
                      <a:endParaRPr lang="en-US" sz="1500" dirty="0">
                        <a:latin typeface="Trebuchet MS" pitchFamily="34" charset="0"/>
                      </a:endParaRPr>
                    </a:p>
                  </a:txBody>
                  <a:tcPr marL="83256" marR="83256" marT="41627" marB="41627"/>
                </a:tc>
              </a:tr>
              <a:tr h="490466">
                <a:tc>
                  <a:txBody>
                    <a:bodyPr/>
                    <a:lstStyle/>
                    <a:p>
                      <a:r>
                        <a:rPr lang="en-US" sz="1500" dirty="0" smtClean="0">
                          <a:latin typeface="Trebuchet MS" pitchFamily="34" charset="0"/>
                        </a:rPr>
                        <a:t>State separation</a:t>
                      </a:r>
                      <a:r>
                        <a:rPr lang="en-US" sz="1500" baseline="0" dirty="0" smtClean="0">
                          <a:latin typeface="Trebuchet MS" pitchFamily="34" charset="0"/>
                        </a:rPr>
                        <a:t> easy</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State separation </a:t>
                      </a:r>
                      <a:br>
                        <a:rPr lang="en-US" sz="1500" dirty="0" smtClean="0">
                          <a:latin typeface="Trebuchet MS" pitchFamily="34" charset="0"/>
                        </a:rPr>
                      </a:br>
                      <a:r>
                        <a:rPr lang="en-US" sz="1500" dirty="0" smtClean="0">
                          <a:latin typeface="Trebuchet MS" pitchFamily="34" charset="0"/>
                        </a:rPr>
                        <a:t>mostly</a:t>
                      </a:r>
                      <a:r>
                        <a:rPr lang="en-US" sz="1500" baseline="0" dirty="0" smtClean="0">
                          <a:latin typeface="Trebuchet MS" pitchFamily="34" charset="0"/>
                        </a:rPr>
                        <a:t> easy</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State Separate, Migration more difficult</a:t>
                      </a:r>
                      <a:endParaRPr lang="en-US" sz="1500" dirty="0">
                        <a:latin typeface="Trebuchet MS" pitchFamily="34" charset="0"/>
                      </a:endParaRPr>
                    </a:p>
                  </a:txBody>
                  <a:tcPr marL="83256" marR="83256" marT="41627" marB="41627"/>
                </a:tc>
              </a:tr>
              <a:tr h="859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No future investment</a:t>
                      </a:r>
                    </a:p>
                    <a:p>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Continued</a:t>
                      </a:r>
                      <a:r>
                        <a:rPr lang="en-US" sz="1500" baseline="0" dirty="0" smtClean="0">
                          <a:latin typeface="Trebuchet MS" pitchFamily="34" charset="0"/>
                        </a:rPr>
                        <a:t> investment</a:t>
                      </a:r>
                      <a:endParaRPr lang="en-US" sz="1500" dirty="0">
                        <a:latin typeface="Trebuchet MS" pitchFamily="34" charset="0"/>
                      </a:endParaRPr>
                    </a:p>
                  </a:txBody>
                  <a:tcPr marL="83256" marR="83256" marT="41627" marB="41627"/>
                </a:tc>
                <a:tc>
                  <a:txBody>
                    <a:bodyPr/>
                    <a:lstStyle/>
                    <a:p>
                      <a:r>
                        <a:rPr lang="en-US" sz="1500" dirty="0" smtClean="0">
                          <a:latin typeface="Trebuchet MS" pitchFamily="34" charset="0"/>
                        </a:rPr>
                        <a:t>New investment</a:t>
                      </a:r>
                      <a:endParaRPr lang="en-US" sz="1500" dirty="0">
                        <a:latin typeface="Trebuchet MS" pitchFamily="34" charset="0"/>
                      </a:endParaRPr>
                    </a:p>
                  </a:txBody>
                  <a:tcPr marL="83256" marR="83256" marT="41627" marB="41627"/>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rebuchet MS" pitchFamily="34" charset="0"/>
              </a:rPr>
              <a:t>Hyper-V Releases</a:t>
            </a:r>
            <a:endParaRPr lang="en-US" dirty="0">
              <a:latin typeface="Trebuchet MS" pitchFamily="34" charset="0"/>
            </a:endParaRPr>
          </a:p>
        </p:txBody>
      </p:sp>
      <p:graphicFrame>
        <p:nvGraphicFramePr>
          <p:cNvPr id="4" name="Content Placeholder 3"/>
          <p:cNvGraphicFramePr>
            <a:graphicFrameLocks noGrp="1"/>
          </p:cNvGraphicFramePr>
          <p:nvPr>
            <p:ph idx="1"/>
          </p:nvPr>
        </p:nvGraphicFramePr>
        <p:xfrm>
          <a:off x="457200" y="1600200"/>
          <a:ext cx="8229600" cy="3180080"/>
        </p:xfrm>
        <a:graphic>
          <a:graphicData uri="http://schemas.openxmlformats.org/drawingml/2006/table">
            <a:tbl>
              <a:tblPr firstRow="1" bandRow="1">
                <a:tableStyleId>{7DF18680-E054-41AD-8BC1-D1AEF772440D}</a:tableStyleId>
              </a:tblPr>
              <a:tblGrid>
                <a:gridCol w="2743200"/>
                <a:gridCol w="2743200"/>
                <a:gridCol w="2743200"/>
              </a:tblGrid>
              <a:tr h="370840">
                <a:tc>
                  <a:txBody>
                    <a:bodyPr/>
                    <a:lstStyle/>
                    <a:p>
                      <a:r>
                        <a:rPr lang="en-US" dirty="0" smtClean="0">
                          <a:latin typeface="Trebuchet MS" pitchFamily="34" charset="0"/>
                        </a:rPr>
                        <a:t>Windows Server 2008</a:t>
                      </a:r>
                      <a:endParaRPr lang="en-US" dirty="0">
                        <a:latin typeface="Trebuchet MS" pitchFamily="34" charset="0"/>
                      </a:endParaRPr>
                    </a:p>
                  </a:txBody>
                  <a:tcPr/>
                </a:tc>
                <a:tc>
                  <a:txBody>
                    <a:bodyPr/>
                    <a:lstStyle/>
                    <a:p>
                      <a:r>
                        <a:rPr lang="en-US" dirty="0" smtClean="0">
                          <a:latin typeface="Trebuchet MS" pitchFamily="34" charset="0"/>
                        </a:rPr>
                        <a:t>Windows Server 2008</a:t>
                      </a:r>
                      <a:r>
                        <a:rPr lang="en-US" baseline="0" dirty="0" smtClean="0">
                          <a:latin typeface="Trebuchet MS" pitchFamily="34" charset="0"/>
                        </a:rPr>
                        <a:t> R2</a:t>
                      </a:r>
                      <a:endParaRPr lang="en-US" dirty="0">
                        <a:latin typeface="Trebuchet MS" pitchFamily="34" charset="0"/>
                      </a:endParaRPr>
                    </a:p>
                  </a:txBody>
                  <a:tcPr/>
                </a:tc>
                <a:tc>
                  <a:txBody>
                    <a:bodyPr/>
                    <a:lstStyle/>
                    <a:p>
                      <a:r>
                        <a:rPr lang="en-US" dirty="0" smtClean="0">
                          <a:latin typeface="Trebuchet MS" pitchFamily="34" charset="0"/>
                        </a:rPr>
                        <a:t>Future Windows Servers</a:t>
                      </a:r>
                      <a:endParaRPr lang="en-US" dirty="0">
                        <a:latin typeface="Trebuchet MS" pitchFamily="34" charset="0"/>
                      </a:endParaRPr>
                    </a:p>
                  </a:txBody>
                  <a:tcPr/>
                </a:tc>
              </a:tr>
              <a:tr h="370840">
                <a:tc>
                  <a:txBody>
                    <a:bodyPr/>
                    <a:lstStyle/>
                    <a:p>
                      <a:r>
                        <a:rPr lang="en-US" dirty="0" smtClean="0">
                          <a:latin typeface="Trebuchet MS" pitchFamily="34" charset="0"/>
                        </a:rPr>
                        <a:t>Emulated Devices</a:t>
                      </a:r>
                      <a:endParaRPr lang="en-US" dirty="0">
                        <a:latin typeface="Trebuchet MS" pitchFamily="34" charset="0"/>
                      </a:endParaRPr>
                    </a:p>
                  </a:txBody>
                  <a:tcPr/>
                </a:tc>
                <a:tc>
                  <a:txBody>
                    <a:bodyPr/>
                    <a:lstStyle/>
                    <a:p>
                      <a:r>
                        <a:rPr lang="en-US" dirty="0" smtClean="0">
                          <a:latin typeface="Trebuchet MS" pitchFamily="34" charset="0"/>
                        </a:rPr>
                        <a:t>Emulated Devices</a:t>
                      </a:r>
                      <a:endParaRPr lang="en-US" dirty="0">
                        <a:latin typeface="Trebuchet MS" pitchFamily="34" charset="0"/>
                      </a:endParaRPr>
                    </a:p>
                  </a:txBody>
                  <a:tcPr/>
                </a:tc>
                <a:tc>
                  <a:txBody>
                    <a:bodyPr/>
                    <a:lstStyle/>
                    <a:p>
                      <a:r>
                        <a:rPr lang="en-US" dirty="0" smtClean="0">
                          <a:latin typeface="Trebuchet MS" pitchFamily="34" charset="0"/>
                        </a:rPr>
                        <a:t>Emulated Devices</a:t>
                      </a:r>
                      <a:endParaRPr lang="en-US" dirty="0">
                        <a:latin typeface="Trebuchet MS" pitchFamily="34" charset="0"/>
                      </a:endParaRPr>
                    </a:p>
                  </a:txBody>
                  <a:tcPr/>
                </a:tc>
              </a:tr>
              <a:tr h="370840">
                <a:tc>
                  <a:txBody>
                    <a:bodyPr/>
                    <a:lstStyle/>
                    <a:p>
                      <a:r>
                        <a:rPr lang="en-US" dirty="0" smtClean="0">
                          <a:latin typeface="Trebuchet MS" pitchFamily="34" charset="0"/>
                        </a:rPr>
                        <a:t>Synthetic Devices</a:t>
                      </a:r>
                      <a:endParaRPr lang="en-US" dirty="0">
                        <a:latin typeface="Trebuchet MS" pitchFamily="34" charset="0"/>
                      </a:endParaRPr>
                    </a:p>
                  </a:txBody>
                  <a:tcPr/>
                </a:tc>
                <a:tc>
                  <a:txBody>
                    <a:bodyPr/>
                    <a:lstStyle/>
                    <a:p>
                      <a:r>
                        <a:rPr lang="en-US" dirty="0" smtClean="0">
                          <a:latin typeface="Trebuchet MS" pitchFamily="34" charset="0"/>
                        </a:rPr>
                        <a:t>Synthetic Devices</a:t>
                      </a:r>
                      <a:endParaRPr lang="en-US" dirty="0">
                        <a:latin typeface="Trebuchet MS" pitchFamily="34" charset="0"/>
                      </a:endParaRPr>
                    </a:p>
                  </a:txBody>
                  <a:tcPr/>
                </a:tc>
                <a:tc>
                  <a:txBody>
                    <a:bodyPr/>
                    <a:lstStyle/>
                    <a:p>
                      <a:r>
                        <a:rPr lang="en-US" dirty="0" smtClean="0">
                          <a:latin typeface="Trebuchet MS" pitchFamily="34" charset="0"/>
                        </a:rPr>
                        <a:t>Synthetic Devices</a:t>
                      </a:r>
                      <a:endParaRPr lang="en-US" dirty="0">
                        <a:latin typeface="Trebuchet MS" pitchFamily="34" charset="0"/>
                      </a:endParaRPr>
                    </a:p>
                  </a:txBody>
                  <a:tcPr/>
                </a:tc>
              </a:tr>
              <a:tr h="370840">
                <a:tc>
                  <a:txBody>
                    <a:bodyPr/>
                    <a:lstStyle/>
                    <a:p>
                      <a:r>
                        <a:rPr lang="en-US" dirty="0" smtClean="0">
                          <a:latin typeface="Trebuchet MS" pitchFamily="34" charset="0"/>
                        </a:rPr>
                        <a:t>No Windows Driver Model Changes</a:t>
                      </a:r>
                      <a:endParaRPr lang="en-US" dirty="0">
                        <a:latin typeface="Trebuchet MS" pitchFamily="34" charset="0"/>
                      </a:endParaRPr>
                    </a:p>
                  </a:txBody>
                  <a:tcPr/>
                </a:tc>
                <a:tc>
                  <a:txBody>
                    <a:bodyPr/>
                    <a:lstStyle/>
                    <a:p>
                      <a:r>
                        <a:rPr lang="en-US" dirty="0" smtClean="0">
                          <a:latin typeface="Trebuchet MS" pitchFamily="34" charset="0"/>
                        </a:rPr>
                        <a:t>Changes to NDIS</a:t>
                      </a:r>
                      <a:r>
                        <a:rPr lang="en-US" baseline="0" dirty="0" smtClean="0">
                          <a:latin typeface="Trebuchet MS" pitchFamily="34" charset="0"/>
                        </a:rPr>
                        <a:t> to expose VM networking features in NICS</a:t>
                      </a:r>
                      <a:endParaRPr lang="en-US" dirty="0">
                        <a:latin typeface="Trebuchet MS" pitchFamily="34" charset="0"/>
                      </a:endParaRPr>
                    </a:p>
                  </a:txBody>
                  <a:tcPr/>
                </a:tc>
                <a:tc>
                  <a:txBody>
                    <a:bodyPr/>
                    <a:lstStyle/>
                    <a:p>
                      <a:r>
                        <a:rPr lang="en-US" dirty="0" smtClean="0">
                          <a:latin typeface="Trebuchet MS" pitchFamily="34" charset="0"/>
                        </a:rPr>
                        <a:t>NDIS changes, </a:t>
                      </a:r>
                      <a:r>
                        <a:rPr lang="en-US" dirty="0" err="1" smtClean="0">
                          <a:latin typeface="Trebuchet MS" pitchFamily="34" charset="0"/>
                        </a:rPr>
                        <a:t>Storport</a:t>
                      </a:r>
                      <a:r>
                        <a:rPr lang="en-US" dirty="0" smtClean="0">
                          <a:latin typeface="Trebuchet MS" pitchFamily="34" charset="0"/>
                        </a:rPr>
                        <a:t> changes, Video changes, WDM changes</a:t>
                      </a:r>
                      <a:endParaRPr lang="en-US" dirty="0">
                        <a:latin typeface="Trebuchet MS" pitchFamily="34" charset="0"/>
                      </a:endParaRPr>
                    </a:p>
                  </a:txBody>
                  <a:tcPr/>
                </a:tc>
              </a:tr>
              <a:tr h="370840">
                <a:tc>
                  <a:txBody>
                    <a:bodyPr/>
                    <a:lstStyle/>
                    <a:p>
                      <a:r>
                        <a:rPr lang="en-US" dirty="0" smtClean="0">
                          <a:latin typeface="Trebuchet MS" pitchFamily="34" charset="0"/>
                        </a:rPr>
                        <a:t>No 3</a:t>
                      </a:r>
                      <a:r>
                        <a:rPr lang="en-US" baseline="30000" dirty="0" smtClean="0">
                          <a:latin typeface="Trebuchet MS" pitchFamily="34" charset="0"/>
                        </a:rPr>
                        <a:t>rd</a:t>
                      </a:r>
                      <a:r>
                        <a:rPr lang="en-US" dirty="0" smtClean="0">
                          <a:latin typeface="Trebuchet MS" pitchFamily="34" charset="0"/>
                        </a:rPr>
                        <a:t>-party</a:t>
                      </a:r>
                      <a:r>
                        <a:rPr lang="en-US" baseline="0" dirty="0" smtClean="0">
                          <a:latin typeface="Trebuchet MS" pitchFamily="34" charset="0"/>
                        </a:rPr>
                        <a:t> plug-ins</a:t>
                      </a:r>
                      <a:endParaRPr lang="en-US" dirty="0">
                        <a:latin typeface="Trebuchet MS" pitchFamily="34" charset="0"/>
                      </a:endParaRPr>
                    </a:p>
                  </a:txBody>
                  <a:tcPr/>
                </a:tc>
                <a:tc>
                  <a:txBody>
                    <a:bodyPr/>
                    <a:lstStyle/>
                    <a:p>
                      <a:r>
                        <a:rPr lang="en-US" dirty="0" smtClean="0">
                          <a:latin typeface="Trebuchet MS" pitchFamily="34" charset="0"/>
                        </a:rPr>
                        <a:t>3</a:t>
                      </a:r>
                      <a:r>
                        <a:rPr lang="en-US" baseline="30000" dirty="0" smtClean="0">
                          <a:latin typeface="Trebuchet MS" pitchFamily="34" charset="0"/>
                        </a:rPr>
                        <a:t>rd</a:t>
                      </a:r>
                      <a:r>
                        <a:rPr lang="en-US" dirty="0" smtClean="0">
                          <a:latin typeface="Trebuchet MS" pitchFamily="34" charset="0"/>
                        </a:rPr>
                        <a:t>-party</a:t>
                      </a:r>
                      <a:r>
                        <a:rPr lang="en-US" baseline="0" dirty="0" smtClean="0">
                          <a:latin typeface="Trebuchet MS" pitchFamily="34" charset="0"/>
                        </a:rPr>
                        <a:t> VM-aware NDIS drivers</a:t>
                      </a:r>
                      <a:endParaRPr lang="en-US" dirty="0">
                        <a:latin typeface="Trebuchet MS" pitchFamily="34" charset="0"/>
                      </a:endParaRPr>
                    </a:p>
                  </a:txBody>
                  <a:tcPr/>
                </a:tc>
                <a:tc>
                  <a:txBody>
                    <a:bodyPr/>
                    <a:lstStyle/>
                    <a:p>
                      <a:r>
                        <a:rPr lang="en-US" dirty="0" smtClean="0">
                          <a:latin typeface="Trebuchet MS" pitchFamily="34" charset="0"/>
                        </a:rPr>
                        <a:t>Expanded extensibility</a:t>
                      </a:r>
                      <a:endParaRPr lang="en-US" dirty="0">
                        <a:latin typeface="Trebuchet MS" pitchFamily="34" charset="0"/>
                      </a:endParaRPr>
                    </a:p>
                  </a:txBody>
                  <a:tcPr/>
                </a:tc>
              </a:tr>
              <a:tr h="370840">
                <a:tc>
                  <a:txBody>
                    <a:bodyPr/>
                    <a:lstStyle/>
                    <a:p>
                      <a:r>
                        <a:rPr lang="en-US" dirty="0" smtClean="0">
                          <a:latin typeface="Trebuchet MS" pitchFamily="34" charset="0"/>
                        </a:rPr>
                        <a:t>No Live Migration</a:t>
                      </a:r>
                      <a:endParaRPr lang="en-US" dirty="0">
                        <a:latin typeface="Trebuchet MS" pitchFamily="34" charset="0"/>
                      </a:endParaRPr>
                    </a:p>
                  </a:txBody>
                  <a:tcPr/>
                </a:tc>
                <a:tc>
                  <a:txBody>
                    <a:bodyPr/>
                    <a:lstStyle/>
                    <a:p>
                      <a:r>
                        <a:rPr lang="en-US" dirty="0" smtClean="0">
                          <a:latin typeface="Trebuchet MS" pitchFamily="34" charset="0"/>
                        </a:rPr>
                        <a:t>Live Migration</a:t>
                      </a:r>
                      <a:endParaRPr lang="en-US" dirty="0">
                        <a:latin typeface="Trebuchet MS" pitchFamily="34" charset="0"/>
                      </a:endParaRPr>
                    </a:p>
                  </a:txBody>
                  <a:tcPr/>
                </a:tc>
                <a:tc>
                  <a:txBody>
                    <a:bodyPr/>
                    <a:lstStyle/>
                    <a:p>
                      <a:r>
                        <a:rPr lang="en-US" dirty="0" smtClean="0">
                          <a:latin typeface="Trebuchet MS" pitchFamily="34" charset="0"/>
                        </a:rPr>
                        <a:t>Live Migration with Direct I/O</a:t>
                      </a:r>
                      <a:endParaRPr lang="en-US" dirty="0">
                        <a:latin typeface="Trebuchet MS" pitchFamily="34" charset="0"/>
                      </a:endParaRPr>
                    </a:p>
                  </a:txBody>
                  <a:tcPr/>
                </a:tc>
              </a:tr>
              <a:tr h="370840">
                <a:tc>
                  <a:txBody>
                    <a:bodyPr/>
                    <a:lstStyle/>
                    <a:p>
                      <a:r>
                        <a:rPr lang="en-US" dirty="0" smtClean="0">
                          <a:latin typeface="Trebuchet MS" pitchFamily="34" charset="0"/>
                        </a:rPr>
                        <a:t>No hot-add for I/O</a:t>
                      </a:r>
                      <a:endParaRPr lang="en-US" dirty="0">
                        <a:latin typeface="Trebuchet MS" pitchFamily="34" charset="0"/>
                      </a:endParaRPr>
                    </a:p>
                  </a:txBody>
                  <a:tcPr/>
                </a:tc>
                <a:tc>
                  <a:txBody>
                    <a:bodyPr/>
                    <a:lstStyle/>
                    <a:p>
                      <a:r>
                        <a:rPr lang="en-US" dirty="0" smtClean="0">
                          <a:latin typeface="Trebuchet MS" pitchFamily="34" charset="0"/>
                        </a:rPr>
                        <a:t>Hot-add for storage</a:t>
                      </a:r>
                      <a:endParaRPr lang="en-US" dirty="0">
                        <a:latin typeface="Trebuchet MS" pitchFamily="34" charset="0"/>
                      </a:endParaRPr>
                    </a:p>
                  </a:txBody>
                  <a:tcPr/>
                </a:tc>
                <a:tc>
                  <a:txBody>
                    <a:bodyPr/>
                    <a:lstStyle/>
                    <a:p>
                      <a:r>
                        <a:rPr lang="en-US" dirty="0" smtClean="0">
                          <a:latin typeface="Trebuchet MS" pitchFamily="34" charset="0"/>
                        </a:rPr>
                        <a:t>More</a:t>
                      </a:r>
                      <a:r>
                        <a:rPr lang="en-US" baseline="0" dirty="0" smtClean="0">
                          <a:latin typeface="Trebuchet MS" pitchFamily="34" charset="0"/>
                        </a:rPr>
                        <a:t> general hot-plug</a:t>
                      </a:r>
                      <a:endParaRPr lang="en-US"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latin typeface="Trebuchet MS" pitchFamily="34" charset="0"/>
              </a:rPr>
              <a:t>Terminology</a:t>
            </a:r>
            <a:br>
              <a:rPr smtClean="0">
                <a:latin typeface="Trebuchet MS" pitchFamily="34" charset="0"/>
              </a:rPr>
            </a:br>
            <a:r>
              <a:rPr sz="3600" smtClean="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rPr>
              <a:t>Acronyms explained</a:t>
            </a:r>
            <a:endParaRPr lang="en-US" sz="4400" dirty="0">
              <a:latin typeface="Trebuchet MS" pitchFamily="34" charset="0"/>
            </a:endParaRPr>
          </a:p>
        </p:txBody>
      </p:sp>
      <p:graphicFrame>
        <p:nvGraphicFramePr>
          <p:cNvPr id="4" name="Content Placeholder 4"/>
          <p:cNvGraphicFramePr>
            <a:graphicFrameLocks/>
          </p:cNvGraphicFramePr>
          <p:nvPr/>
        </p:nvGraphicFramePr>
        <p:xfrm>
          <a:off x="381000" y="1899014"/>
          <a:ext cx="8382000" cy="4033066"/>
        </p:xfrm>
        <a:graphic>
          <a:graphicData uri="http://schemas.openxmlformats.org/drawingml/2006/table">
            <a:tbl>
              <a:tblPr firstRow="1" bandRow="1">
                <a:tableStyleId>{7DF18680-E054-41AD-8BC1-D1AEF772440D}</a:tableStyleId>
              </a:tblPr>
              <a:tblGrid>
                <a:gridCol w="1029368"/>
                <a:gridCol w="1617579"/>
                <a:gridCol w="1617579"/>
                <a:gridCol w="4117474"/>
              </a:tblGrid>
              <a:tr h="544141">
                <a:tc>
                  <a:txBody>
                    <a:bodyPr/>
                    <a:lstStyle/>
                    <a:p>
                      <a:r>
                        <a:rPr lang="en-US" sz="1500" dirty="0" smtClean="0">
                          <a:latin typeface="Trebuchet MS" pitchFamily="34" charset="0"/>
                        </a:rPr>
                        <a:t>Acronym</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Expansion</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Defined By</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What is it?</a:t>
                      </a:r>
                      <a:endParaRPr lang="en-US" sz="1500" dirty="0">
                        <a:latin typeface="Trebuchet MS" pitchFamily="34" charset="0"/>
                      </a:endParaRPr>
                    </a:p>
                  </a:txBody>
                  <a:tcPr marL="88232" marR="88232" marT="44116" marB="44116"/>
                </a:tc>
              </a:tr>
              <a:tr h="981228">
                <a:tc>
                  <a:txBody>
                    <a:bodyPr/>
                    <a:lstStyle/>
                    <a:p>
                      <a:r>
                        <a:rPr lang="en-US" sz="1500" dirty="0" smtClean="0">
                          <a:latin typeface="Trebuchet MS" pitchFamily="34" charset="0"/>
                        </a:rPr>
                        <a:t>ATS</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Address Translation Services </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PCI SIG</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PCI Express</a:t>
                      </a:r>
                      <a:r>
                        <a:rPr lang="en-US" sz="1500" baseline="0" dirty="0" smtClean="0">
                          <a:latin typeface="Trebuchet MS" pitchFamily="34" charset="0"/>
                        </a:rPr>
                        <a:t> Protocol that allows a device to fetch translations from an IOMMU</a:t>
                      </a:r>
                      <a:endParaRPr lang="en-US" sz="1500" dirty="0">
                        <a:latin typeface="Trebuchet MS" pitchFamily="34" charset="0"/>
                      </a:endParaRPr>
                    </a:p>
                  </a:txBody>
                  <a:tcPr marL="88232" marR="88232" marT="44116" marB="44116"/>
                </a:tc>
              </a:tr>
              <a:tr h="835899">
                <a:tc>
                  <a:txBody>
                    <a:bodyPr/>
                    <a:lstStyle/>
                    <a:p>
                      <a:r>
                        <a:rPr lang="en-US" sz="1500" dirty="0" smtClean="0">
                          <a:latin typeface="Trebuchet MS" pitchFamily="34" charset="0"/>
                        </a:rPr>
                        <a:t>ATC</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Address Translation Cache</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PCI SIG</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TLB on a device which stores translations fetched through ATS</a:t>
                      </a:r>
                      <a:endParaRPr lang="en-US" sz="1500" dirty="0">
                        <a:latin typeface="Trebuchet MS" pitchFamily="34" charset="0"/>
                      </a:endParaRPr>
                    </a:p>
                  </a:txBody>
                  <a:tcPr marL="88232" marR="88232" marT="44116" marB="44116"/>
                </a:tc>
              </a:tr>
              <a:tr h="835899">
                <a:tc>
                  <a:txBody>
                    <a:bodyPr/>
                    <a:lstStyle/>
                    <a:p>
                      <a:r>
                        <a:rPr lang="en-US" sz="1500" dirty="0" smtClean="0">
                          <a:latin typeface="Trebuchet MS" pitchFamily="34" charset="0"/>
                        </a:rPr>
                        <a:t>ACS</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Access Control Services</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PCI SIG</a:t>
                      </a:r>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PCI</a:t>
                      </a:r>
                      <a:r>
                        <a:rPr lang="en-US" sz="1500" baseline="0" dirty="0" smtClean="0">
                          <a:latin typeface="Trebuchet MS" pitchFamily="34" charset="0"/>
                        </a:rPr>
                        <a:t> Express Switch feature that forces peer-to-peer traffic upstream so that it can be translated by an IOMMU</a:t>
                      </a:r>
                      <a:endParaRPr lang="en-US" sz="1500" dirty="0">
                        <a:latin typeface="Trebuchet MS" pitchFamily="34" charset="0"/>
                      </a:endParaRPr>
                    </a:p>
                  </a:txBody>
                  <a:tcPr marL="88232" marR="88232" marT="44116" marB="44116"/>
                </a:tc>
              </a:tr>
              <a:tr h="835899">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ARI</a:t>
                      </a:r>
                    </a:p>
                    <a:p>
                      <a:endParaRPr lang="en-US" sz="1500" dirty="0">
                        <a:latin typeface="Trebuchet MS" pitchFamily="34" charset="0"/>
                      </a:endParaRPr>
                    </a:p>
                  </a:txBody>
                  <a:tcPr marL="88232" marR="88232" marT="44116" marB="44116"/>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Alternative Routing ID</a:t>
                      </a:r>
                    </a:p>
                    <a:p>
                      <a:endParaRPr lang="en-US" sz="1500" dirty="0">
                        <a:latin typeface="Trebuchet MS" pitchFamily="34" charset="0"/>
                      </a:endParaRPr>
                    </a:p>
                  </a:txBody>
                  <a:tcPr marL="88232" marR="88232" marT="44116" marB="44116"/>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500" dirty="0" smtClean="0">
                          <a:latin typeface="Trebuchet MS" pitchFamily="34" charset="0"/>
                        </a:rPr>
                        <a:t>PCI SIG</a:t>
                      </a:r>
                    </a:p>
                    <a:p>
                      <a:endParaRPr lang="en-US" sz="1500" dirty="0">
                        <a:latin typeface="Trebuchet MS" pitchFamily="34" charset="0"/>
                      </a:endParaRPr>
                    </a:p>
                  </a:txBody>
                  <a:tcPr marL="88232" marR="88232" marT="44116" marB="44116"/>
                </a:tc>
                <a:tc>
                  <a:txBody>
                    <a:bodyPr/>
                    <a:lstStyle/>
                    <a:p>
                      <a:r>
                        <a:rPr lang="en-US" sz="1500" dirty="0" smtClean="0">
                          <a:latin typeface="Trebuchet MS" pitchFamily="34" charset="0"/>
                        </a:rPr>
                        <a:t>PCI Express switch</a:t>
                      </a:r>
                      <a:r>
                        <a:rPr lang="en-US" sz="1500" baseline="0" dirty="0" smtClean="0">
                          <a:latin typeface="Trebuchet MS" pitchFamily="34" charset="0"/>
                        </a:rPr>
                        <a:t> change and device change which allows a device to occupy more than eight RIDs on a single bus</a:t>
                      </a:r>
                      <a:endParaRPr lang="en-US" sz="1500" dirty="0">
                        <a:latin typeface="Trebuchet MS" pitchFamily="34" charset="0"/>
                      </a:endParaRPr>
                    </a:p>
                  </a:txBody>
                  <a:tcPr marL="88232" marR="88232" marT="44116" marB="44116"/>
                </a:tc>
              </a:tr>
            </a:tbl>
          </a:graphicData>
        </a:graphic>
      </p:graphicFrame>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163395"/>
          </a:xfrm>
        </p:spPr>
        <p:txBody>
          <a:bodyPr/>
          <a:lstStyle/>
          <a:p>
            <a:r>
              <a:rPr smtClean="0">
                <a:latin typeface="Trebuchet MS" pitchFamily="34" charset="0"/>
              </a:rPr>
              <a:t>Terminology</a:t>
            </a:r>
            <a:br>
              <a:rPr smtClean="0">
                <a:latin typeface="Trebuchet MS" pitchFamily="34" charset="0"/>
              </a:rPr>
            </a:br>
            <a:r>
              <a:rPr sz="3600" smtClean="0">
                <a:solidFill>
                  <a:schemeClr val="accent1"/>
                </a:solidFill>
                <a:latin typeface="Trebuchet MS" pitchFamily="34" charset="0"/>
              </a:rPr>
              <a:t>Acronyms explained</a:t>
            </a:r>
            <a:endParaRPr lang="en-US" dirty="0">
              <a:solidFill>
                <a:schemeClr val="accent1"/>
              </a:solidFill>
              <a:latin typeface="Trebuchet MS" pitchFamily="34" charset="0"/>
            </a:endParaRPr>
          </a:p>
        </p:txBody>
      </p:sp>
      <p:graphicFrame>
        <p:nvGraphicFramePr>
          <p:cNvPr id="5" name="Content Placeholder 4"/>
          <p:cNvGraphicFramePr>
            <a:graphicFrameLocks noGrp="1"/>
          </p:cNvGraphicFramePr>
          <p:nvPr>
            <p:ph idx="4294967295"/>
          </p:nvPr>
        </p:nvGraphicFramePr>
        <p:xfrm>
          <a:off x="564212" y="1901825"/>
          <a:ext cx="8015576" cy="4196114"/>
        </p:xfrm>
        <a:graphic>
          <a:graphicData uri="http://schemas.openxmlformats.org/drawingml/2006/table">
            <a:tbl>
              <a:tblPr firstRow="1" bandRow="1">
                <a:tableStyleId>{7DF18680-E054-41AD-8BC1-D1AEF772440D}</a:tableStyleId>
              </a:tblPr>
              <a:tblGrid>
                <a:gridCol w="984370"/>
                <a:gridCol w="1546865"/>
                <a:gridCol w="1546865"/>
                <a:gridCol w="3937476"/>
              </a:tblGrid>
              <a:tr h="520354">
                <a:tc>
                  <a:txBody>
                    <a:bodyPr/>
                    <a:lstStyle/>
                    <a:p>
                      <a:r>
                        <a:rPr lang="en-US" sz="1400" dirty="0" smtClean="0">
                          <a:latin typeface="Trebuchet MS" pitchFamily="34" charset="0"/>
                        </a:rPr>
                        <a:t>Acronym</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Expansion</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Defined By</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What is it?</a:t>
                      </a:r>
                      <a:endParaRPr lang="en-US" sz="1400" dirty="0">
                        <a:latin typeface="Trebuchet MS" pitchFamily="34" charset="0"/>
                      </a:endParaRPr>
                    </a:p>
                  </a:txBody>
                  <a:tcPr marL="84374" marR="84374" marT="42187" marB="42187"/>
                </a:tc>
              </a:tr>
              <a:tr h="799357">
                <a:tc>
                  <a:txBody>
                    <a:bodyPr/>
                    <a:lstStyle/>
                    <a:p>
                      <a:r>
                        <a:rPr lang="en-US" sz="1400" dirty="0" smtClean="0">
                          <a:latin typeface="Trebuchet MS" pitchFamily="34" charset="0"/>
                        </a:rPr>
                        <a:t>EPT</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Extended Page Table</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Intel</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Hardware</a:t>
                      </a:r>
                      <a:r>
                        <a:rPr lang="en-US" sz="1400" baseline="0" dirty="0" smtClean="0">
                          <a:latin typeface="Trebuchet MS" pitchFamily="34" charset="0"/>
                        </a:rPr>
                        <a:t> mechanism within the processor that eliminates a software TLB in </a:t>
                      </a:r>
                      <a:br>
                        <a:rPr lang="en-US" sz="1400" baseline="0" dirty="0" smtClean="0">
                          <a:latin typeface="Trebuchet MS" pitchFamily="34" charset="0"/>
                        </a:rPr>
                      </a:br>
                      <a:r>
                        <a:rPr lang="en-US" sz="1400" baseline="0" dirty="0" smtClean="0">
                          <a:latin typeface="Trebuchet MS" pitchFamily="34" charset="0"/>
                        </a:rPr>
                        <a:t>the hypervisor</a:t>
                      </a:r>
                      <a:endParaRPr lang="en-US" sz="1400" dirty="0">
                        <a:latin typeface="Trebuchet MS" pitchFamily="34" charset="0"/>
                      </a:endParaRPr>
                    </a:p>
                  </a:txBody>
                  <a:tcPr marL="84374" marR="84374" marT="42187" marB="42187"/>
                </a:tc>
              </a:tr>
              <a:tr h="958801">
                <a:tc>
                  <a:txBody>
                    <a:bodyPr/>
                    <a:lstStyle/>
                    <a:p>
                      <a:r>
                        <a:rPr lang="en-US" sz="1400" dirty="0" smtClean="0">
                          <a:latin typeface="Trebuchet MS" pitchFamily="34" charset="0"/>
                        </a:rPr>
                        <a:t>NPT</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Nested</a:t>
                      </a:r>
                      <a:r>
                        <a:rPr lang="en-US" sz="1400" baseline="0" dirty="0" smtClean="0">
                          <a:latin typeface="Trebuchet MS" pitchFamily="34" charset="0"/>
                        </a:rPr>
                        <a:t> Page Table</a:t>
                      </a:r>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AMD</a:t>
                      </a:r>
                      <a:endParaRPr lang="en-US" sz="1400" dirty="0">
                        <a:latin typeface="Trebuchet MS" pitchFamily="34" charset="0"/>
                      </a:endParaRPr>
                    </a:p>
                  </a:txBody>
                  <a:tcPr marL="84374" marR="84374" marT="42187" marB="4218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Hardware</a:t>
                      </a:r>
                      <a:r>
                        <a:rPr lang="en-US" sz="1400" baseline="0" dirty="0" smtClean="0">
                          <a:latin typeface="Trebuchet MS" pitchFamily="34" charset="0"/>
                        </a:rPr>
                        <a:t> mechanism within the processor that eliminates a software TLB in </a:t>
                      </a:r>
                      <a:br>
                        <a:rPr lang="en-US" sz="1400" baseline="0" dirty="0" smtClean="0">
                          <a:latin typeface="Trebuchet MS" pitchFamily="34" charset="0"/>
                        </a:rPr>
                      </a:br>
                      <a:r>
                        <a:rPr lang="en-US" sz="1400" baseline="0" dirty="0" smtClean="0">
                          <a:latin typeface="Trebuchet MS" pitchFamily="34" charset="0"/>
                        </a:rPr>
                        <a:t>the hypervisor</a:t>
                      </a:r>
                      <a:endParaRPr lang="en-US" sz="1400" dirty="0" smtClean="0">
                        <a:latin typeface="Trebuchet MS" pitchFamily="34" charset="0"/>
                      </a:endParaRPr>
                    </a:p>
                    <a:p>
                      <a:endParaRPr lang="en-US" sz="1400" dirty="0">
                        <a:latin typeface="Trebuchet MS" pitchFamily="34" charset="0"/>
                      </a:endParaRPr>
                    </a:p>
                  </a:txBody>
                  <a:tcPr marL="84374" marR="84374" marT="42187" marB="42187"/>
                </a:tc>
              </a:tr>
              <a:tr h="958801">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SR-IOV</a:t>
                      </a:r>
                    </a:p>
                    <a:p>
                      <a:endParaRPr lang="en-US" sz="1400" dirty="0">
                        <a:latin typeface="Trebuchet MS" pitchFamily="34" charset="0"/>
                      </a:endParaRPr>
                    </a:p>
                  </a:txBody>
                  <a:tcPr marL="84374" marR="84374" marT="42187" marB="42187"/>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Single-Root</a:t>
                      </a:r>
                      <a:r>
                        <a:rPr lang="en-US" sz="1400" baseline="0" dirty="0" smtClean="0">
                          <a:latin typeface="Trebuchet MS" pitchFamily="34" charset="0"/>
                        </a:rPr>
                        <a:t> I/O Virtualization</a:t>
                      </a:r>
                      <a:endParaRPr lang="en-US" sz="1400" dirty="0" smtClean="0">
                        <a:latin typeface="Trebuchet MS" pitchFamily="34" charset="0"/>
                      </a:endParaRPr>
                    </a:p>
                    <a:p>
                      <a:endParaRPr lang="en-US" sz="1400" dirty="0">
                        <a:latin typeface="Trebuchet MS" pitchFamily="34" charset="0"/>
                      </a:endParaRPr>
                    </a:p>
                  </a:txBody>
                  <a:tcPr marL="84374" marR="84374" marT="42187" marB="42187"/>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PCI SIG</a:t>
                      </a:r>
                    </a:p>
                    <a:p>
                      <a:endParaRPr lang="en-US" sz="1400" dirty="0">
                        <a:latin typeface="Trebuchet MS" pitchFamily="34" charset="0"/>
                      </a:endParaRPr>
                    </a:p>
                  </a:txBody>
                  <a:tcPr marL="84374" marR="84374" marT="42187" marB="42187"/>
                </a:tc>
                <a:tc>
                  <a:txBody>
                    <a:bodyPr/>
                    <a:lstStyle/>
                    <a:p>
                      <a:r>
                        <a:rPr lang="en-US" sz="1400" dirty="0" smtClean="0">
                          <a:latin typeface="Trebuchet MS" pitchFamily="34" charset="0"/>
                        </a:rPr>
                        <a:t>System</a:t>
                      </a:r>
                      <a:r>
                        <a:rPr lang="en-US" sz="1400" baseline="0" dirty="0" smtClean="0">
                          <a:latin typeface="Trebuchet MS" pitchFamily="34" charset="0"/>
                        </a:rPr>
                        <a:t> for partitioning a PCI Express device such that it can be used by multiple independent software systems running on a single machine</a:t>
                      </a:r>
                      <a:endParaRPr lang="en-US" sz="1400" dirty="0">
                        <a:latin typeface="Trebuchet MS" pitchFamily="34" charset="0"/>
                      </a:endParaRPr>
                    </a:p>
                  </a:txBody>
                  <a:tcPr marL="84374" marR="84374" marT="42187" marB="42187"/>
                </a:tc>
              </a:tr>
              <a:tr h="958801">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MR-IOV</a:t>
                      </a:r>
                    </a:p>
                    <a:p>
                      <a:endParaRPr lang="en-US" sz="1400" dirty="0">
                        <a:latin typeface="Trebuchet MS" pitchFamily="34" charset="0"/>
                      </a:endParaRPr>
                    </a:p>
                  </a:txBody>
                  <a:tcPr marL="84374" marR="84374" marT="42187" marB="42187"/>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Multi-Root I/O Virtualization</a:t>
                      </a:r>
                    </a:p>
                    <a:p>
                      <a:endParaRPr lang="en-US" sz="1400" dirty="0">
                        <a:latin typeface="Trebuchet MS" pitchFamily="34" charset="0"/>
                      </a:endParaRPr>
                    </a:p>
                  </a:txBody>
                  <a:tcPr marL="84374" marR="84374" marT="42187" marB="42187"/>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PCI SIG</a:t>
                      </a:r>
                    </a:p>
                    <a:p>
                      <a:endParaRPr lang="en-US" sz="1400" dirty="0">
                        <a:latin typeface="Trebuchet MS" pitchFamily="34" charset="0"/>
                      </a:endParaRPr>
                    </a:p>
                  </a:txBody>
                  <a:tcPr marL="84374" marR="84374" marT="42187" marB="42187"/>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400" dirty="0" smtClean="0">
                          <a:latin typeface="Trebuchet MS" pitchFamily="34" charset="0"/>
                        </a:rPr>
                        <a:t>Superset of SR-IOV, allowing the device</a:t>
                      </a:r>
                      <a:r>
                        <a:rPr lang="en-US" sz="1400" baseline="0" dirty="0" smtClean="0">
                          <a:latin typeface="Trebuchet MS" pitchFamily="34" charset="0"/>
                        </a:rPr>
                        <a:t> to be used simultaneously by multiple systems, as in a blade chassis</a:t>
                      </a:r>
                      <a:endParaRPr lang="en-US" sz="1400" dirty="0" smtClean="0">
                        <a:latin typeface="Trebuchet MS" pitchFamily="34" charset="0"/>
                      </a:endParaRPr>
                    </a:p>
                    <a:p>
                      <a:endParaRPr lang="en-US" sz="1400" dirty="0">
                        <a:latin typeface="Trebuchet MS" pitchFamily="34" charset="0"/>
                      </a:endParaRPr>
                    </a:p>
                  </a:txBody>
                  <a:tcPr marL="84374" marR="84374" marT="42187" marB="42187"/>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81000" y="667369"/>
          <a:ext cx="8382000" cy="5299442"/>
        </p:xfrm>
        <a:graphic>
          <a:graphicData uri="http://schemas.openxmlformats.org/drawingml/2006/table">
            <a:tbl>
              <a:tblPr firstRow="1" bandRow="1">
                <a:tableStyleId>{7DF18680-E054-41AD-8BC1-D1AEF772440D}</a:tableStyleId>
              </a:tblPr>
              <a:tblGrid>
                <a:gridCol w="1029368"/>
                <a:gridCol w="1617579"/>
                <a:gridCol w="1617579"/>
                <a:gridCol w="4117474"/>
              </a:tblGrid>
              <a:tr h="544141">
                <a:tc>
                  <a:txBody>
                    <a:bodyPr/>
                    <a:lstStyle/>
                    <a:p>
                      <a:r>
                        <a:rPr lang="en-US" sz="1400" dirty="0" smtClean="0">
                          <a:latin typeface="Trebuchet MS" pitchFamily="34" charset="0"/>
                        </a:rPr>
                        <a:t>Acronym</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Expansion</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Defined By</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What is it?</a:t>
                      </a:r>
                      <a:endParaRPr lang="en-US" sz="1400" dirty="0">
                        <a:latin typeface="Trebuchet MS" pitchFamily="34" charset="0"/>
                      </a:endParaRPr>
                    </a:p>
                  </a:txBody>
                  <a:tcPr marL="88232" marR="88232" marT="44116" marB="44116"/>
                </a:tc>
              </a:tr>
              <a:tr h="1411705">
                <a:tc>
                  <a:txBody>
                    <a:bodyPr/>
                    <a:lstStyle/>
                    <a:p>
                      <a:r>
                        <a:rPr lang="en-US" sz="1400" dirty="0" smtClean="0">
                          <a:latin typeface="Trebuchet MS" pitchFamily="34" charset="0"/>
                        </a:rPr>
                        <a:t>I/O MMU</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I/O Memory</a:t>
                      </a:r>
                      <a:r>
                        <a:rPr lang="en-US" sz="1400" baseline="0" dirty="0" smtClean="0">
                          <a:latin typeface="Trebuchet MS" pitchFamily="34" charset="0"/>
                        </a:rPr>
                        <a:t> Management Unit</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Common</a:t>
                      </a:r>
                      <a:r>
                        <a:rPr lang="en-US" sz="1400" baseline="0" dirty="0" smtClean="0">
                          <a:latin typeface="Trebuchet MS" pitchFamily="34" charset="0"/>
                        </a:rPr>
                        <a:t> parlance</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Translation</a:t>
                      </a:r>
                      <a:r>
                        <a:rPr lang="en-US" sz="1400" baseline="0" dirty="0" smtClean="0">
                          <a:latin typeface="Trebuchet MS" pitchFamily="34" charset="0"/>
                        </a:rPr>
                        <a:t> mechanism in the system memory controller (North Bridge) that allows a device or set of devices to use translated addresses when accessing main memory.  In many cases, it also translates interrupts coming from the devices </a:t>
                      </a:r>
                      <a:br>
                        <a:rPr lang="en-US" sz="1400" baseline="0" dirty="0" smtClean="0">
                          <a:latin typeface="Trebuchet MS" pitchFamily="34" charset="0"/>
                        </a:rPr>
                      </a:br>
                      <a:r>
                        <a:rPr lang="en-US" sz="1400" baseline="0" dirty="0" smtClean="0">
                          <a:latin typeface="Trebuchet MS" pitchFamily="34" charset="0"/>
                        </a:rPr>
                        <a:t>as messages.</a:t>
                      </a:r>
                      <a:endParaRPr lang="en-US" sz="1400" dirty="0">
                        <a:latin typeface="Trebuchet MS" pitchFamily="34" charset="0"/>
                      </a:endParaRPr>
                    </a:p>
                  </a:txBody>
                  <a:tcPr marL="88232" marR="88232" marT="44116" marB="44116"/>
                </a:tc>
              </a:tr>
              <a:tr h="835899">
                <a:tc>
                  <a:txBody>
                    <a:bodyPr/>
                    <a:lstStyle/>
                    <a:p>
                      <a:r>
                        <a:rPr lang="en-US" sz="1400" dirty="0" smtClean="0">
                          <a:latin typeface="Trebuchet MS" pitchFamily="34" charset="0"/>
                        </a:rPr>
                        <a:t>ATPT</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Address Translation and Protection Table</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PCI SIG</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I/O MMU</a:t>
                      </a:r>
                      <a:endParaRPr lang="en-US" sz="1400" dirty="0">
                        <a:latin typeface="Trebuchet MS" pitchFamily="34" charset="0"/>
                      </a:endParaRPr>
                    </a:p>
                  </a:txBody>
                  <a:tcPr marL="88232" marR="88232" marT="44116" marB="44116"/>
                </a:tc>
              </a:tr>
              <a:tr h="835899">
                <a:tc>
                  <a:txBody>
                    <a:bodyPr/>
                    <a:lstStyle/>
                    <a:p>
                      <a:r>
                        <a:rPr lang="en-US" sz="1400" dirty="0" smtClean="0">
                          <a:latin typeface="Trebuchet MS" pitchFamily="34" charset="0"/>
                        </a:rPr>
                        <a:t>VT-d</a:t>
                      </a:r>
                      <a:r>
                        <a:rPr lang="en-US" sz="1400" smtClean="0">
                          <a:latin typeface="Trebuchet MS" pitchFamily="34" charset="0"/>
                        </a:rPr>
                        <a:t>, </a:t>
                      </a:r>
                    </a:p>
                    <a:p>
                      <a:r>
                        <a:rPr lang="en-US" sz="1400" smtClean="0">
                          <a:latin typeface="Trebuchet MS" pitchFamily="34" charset="0"/>
                        </a:rPr>
                        <a:t>VT-d2</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Virtualization</a:t>
                      </a:r>
                      <a:r>
                        <a:rPr lang="en-US" sz="1400" baseline="0" dirty="0" smtClean="0">
                          <a:latin typeface="Trebuchet MS" pitchFamily="34" charset="0"/>
                        </a:rPr>
                        <a:t> Technology for Directed I/O</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Intel</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I/O MMU</a:t>
                      </a:r>
                      <a:endParaRPr lang="en-US" sz="1400" dirty="0">
                        <a:latin typeface="Trebuchet MS" pitchFamily="34" charset="0"/>
                      </a:endParaRPr>
                    </a:p>
                  </a:txBody>
                  <a:tcPr marL="88232" marR="88232" marT="44116" marB="44116"/>
                </a:tc>
              </a:tr>
              <a:tr h="835899">
                <a:tc>
                  <a:txBody>
                    <a:bodyPr/>
                    <a:lstStyle/>
                    <a:p>
                      <a:r>
                        <a:rPr lang="en-US" sz="1400" dirty="0" err="1" smtClean="0">
                          <a:latin typeface="Trebuchet MS" pitchFamily="34" charset="0"/>
                        </a:rPr>
                        <a:t>DMAr</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DMA Remapping</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Intel, Microsoft</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I/O MMU</a:t>
                      </a:r>
                      <a:endParaRPr lang="en-US" sz="1400" dirty="0">
                        <a:latin typeface="Trebuchet MS" pitchFamily="34" charset="0"/>
                      </a:endParaRPr>
                    </a:p>
                  </a:txBody>
                  <a:tcPr marL="88232" marR="88232" marT="44116" marB="44116"/>
                </a:tc>
              </a:tr>
              <a:tr h="835899">
                <a:tc>
                  <a:txBody>
                    <a:bodyPr/>
                    <a:lstStyle/>
                    <a:p>
                      <a:r>
                        <a:rPr lang="en-US" sz="1400" dirty="0" smtClean="0">
                          <a:latin typeface="Trebuchet MS" pitchFamily="34" charset="0"/>
                        </a:rPr>
                        <a:t>IOMMU</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I/O</a:t>
                      </a:r>
                      <a:r>
                        <a:rPr lang="en-US" sz="1400" baseline="0" dirty="0" smtClean="0">
                          <a:latin typeface="Trebuchet MS" pitchFamily="34" charset="0"/>
                        </a:rPr>
                        <a:t> Memory Management Unit</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AMD</a:t>
                      </a:r>
                      <a:endParaRPr lang="en-US" sz="1400" dirty="0">
                        <a:latin typeface="Trebuchet MS" pitchFamily="34" charset="0"/>
                      </a:endParaRPr>
                    </a:p>
                  </a:txBody>
                  <a:tcPr marL="88232" marR="88232" marT="44116" marB="44116"/>
                </a:tc>
                <a:tc>
                  <a:txBody>
                    <a:bodyPr/>
                    <a:lstStyle/>
                    <a:p>
                      <a:r>
                        <a:rPr lang="en-US" sz="1400" dirty="0" smtClean="0">
                          <a:latin typeface="Trebuchet MS" pitchFamily="34" charset="0"/>
                        </a:rPr>
                        <a:t>I/O MMU</a:t>
                      </a:r>
                      <a:endParaRPr lang="en-US" sz="1400" dirty="0">
                        <a:latin typeface="Trebuchet MS" pitchFamily="34" charset="0"/>
                      </a:endParaRPr>
                    </a:p>
                  </a:txBody>
                  <a:tcPr marL="88232" marR="88232" marT="44116" marB="44116"/>
                </a:tc>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latin typeface="Trebuchet MS" pitchFamily="34" charset="0"/>
              </a:rPr>
              <a:t>I/O MMU</a:t>
            </a:r>
            <a:br>
              <a:rPr lang="en-US" dirty="0" smtClean="0">
                <a:latin typeface="Trebuchet MS" pitchFamily="34" charset="0"/>
              </a:rPr>
            </a:br>
            <a:r>
              <a:rPr lang="en-US" sz="3600" dirty="0" smtClean="0">
                <a:solidFill>
                  <a:schemeClr val="accent1"/>
                </a:solidFill>
                <a:latin typeface="Trebuchet MS" pitchFamily="34" charset="0"/>
              </a:rPr>
              <a:t>Microsoft requirements</a:t>
            </a:r>
            <a:endParaRPr lang="en-US" dirty="0">
              <a:solidFill>
                <a:schemeClr val="accent1"/>
              </a:solidFill>
              <a:latin typeface="Trebuchet MS" pitchFamily="34" charset="0"/>
            </a:endParaRPr>
          </a:p>
        </p:txBody>
      </p:sp>
      <p:sp>
        <p:nvSpPr>
          <p:cNvPr id="3" name="Content Placeholder 2"/>
          <p:cNvSpPr>
            <a:spLocks noGrp="1"/>
          </p:cNvSpPr>
          <p:nvPr>
            <p:ph idx="1"/>
          </p:nvPr>
        </p:nvSpPr>
        <p:spPr>
          <a:xfrm>
            <a:off x="382588" y="1901825"/>
            <a:ext cx="8380412" cy="3565591"/>
          </a:xfrm>
        </p:spPr>
        <p:txBody>
          <a:bodyPr/>
          <a:lstStyle/>
          <a:p>
            <a:r>
              <a:rPr lang="en-US" sz="2800" dirty="0" smtClean="0">
                <a:latin typeface="Trebuchet MS" pitchFamily="34" charset="0"/>
              </a:rPr>
              <a:t>DMA Redirection</a:t>
            </a:r>
          </a:p>
          <a:p>
            <a:pPr marL="803275" lvl="1" indent="-406400"/>
            <a:r>
              <a:rPr lang="en-US" sz="2400" dirty="0" smtClean="0">
                <a:latin typeface="Trebuchet MS" pitchFamily="34" charset="0"/>
              </a:rPr>
              <a:t>Enables I/O Virtualization</a:t>
            </a:r>
          </a:p>
          <a:p>
            <a:pPr marL="1144588" lvl="2" indent="-341313"/>
            <a:r>
              <a:rPr lang="en-US" sz="2000" dirty="0" smtClean="0">
                <a:latin typeface="Trebuchet MS" pitchFamily="34" charset="0"/>
              </a:rPr>
              <a:t>Device Addresses equal Guest Physical Addresses</a:t>
            </a:r>
          </a:p>
          <a:p>
            <a:pPr marL="803275" lvl="1" indent="-406400"/>
            <a:r>
              <a:rPr lang="en-US" sz="2400" dirty="0" smtClean="0">
                <a:latin typeface="Trebuchet MS" pitchFamily="34" charset="0"/>
              </a:rPr>
              <a:t>Enables Higher-Security Hypervisor</a:t>
            </a:r>
          </a:p>
          <a:p>
            <a:pPr marL="1144588" lvl="2" indent="-341313"/>
            <a:r>
              <a:rPr lang="en-US" sz="2000" dirty="0" smtClean="0">
                <a:latin typeface="Trebuchet MS" pitchFamily="34" charset="0"/>
              </a:rPr>
              <a:t>Non-privileged devices can’t modify hypervisor memory</a:t>
            </a:r>
          </a:p>
          <a:p>
            <a:pPr marL="396875" indent="-396875"/>
            <a:r>
              <a:rPr lang="en-US" sz="2800" dirty="0" smtClean="0">
                <a:latin typeface="Trebuchet MS" pitchFamily="34" charset="0"/>
              </a:rPr>
              <a:t>Interrupt Redirection</a:t>
            </a:r>
          </a:p>
          <a:p>
            <a:pPr marL="803275" lvl="1" indent="-406400"/>
            <a:r>
              <a:rPr lang="en-US" sz="2400" dirty="0" smtClean="0">
                <a:latin typeface="Trebuchet MS" pitchFamily="34" charset="0"/>
              </a:rPr>
              <a:t>Enables I/O Virtualization</a:t>
            </a:r>
          </a:p>
          <a:p>
            <a:pPr marL="1144588" lvl="2" indent="-341313"/>
            <a:r>
              <a:rPr lang="en-US" sz="2000" dirty="0" smtClean="0">
                <a:latin typeface="Trebuchet MS" pitchFamily="34" charset="0"/>
              </a:rPr>
              <a:t>Non-privileged devices can’t trigger arbitrary interrupts</a:t>
            </a:r>
            <a:endParaRPr lang="en-US" sz="2000" dirty="0">
              <a:latin typeface="Trebuchet MS" pitchFamily="34" charset="0"/>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Template>
  <TotalTime>0</TotalTime>
  <Words>1412</Words>
  <Application>Microsoft Office PowerPoint</Application>
  <PresentationFormat>On-screen Show (4:3)</PresentationFormat>
  <Paragraphs>361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WinHEC 2008 Template</vt:lpstr>
      <vt:lpstr>Slide 1</vt:lpstr>
      <vt:lpstr>Directions In  Virtualized I/O</vt:lpstr>
      <vt:lpstr>Agenda</vt:lpstr>
      <vt:lpstr>Three Strategies For I/O</vt:lpstr>
      <vt:lpstr>Hyper-V Releases</vt:lpstr>
      <vt:lpstr>Terminology Acronyms explained</vt:lpstr>
      <vt:lpstr>Terminology Acronyms explained</vt:lpstr>
      <vt:lpstr>Slide 8</vt:lpstr>
      <vt:lpstr>I/O MMU Microsoft requirements</vt:lpstr>
      <vt:lpstr>I/O MMU Microsoft requirements</vt:lpstr>
      <vt:lpstr>Server Scenarios</vt:lpstr>
      <vt:lpstr>Technologies Each must be addressed by multiple parties</vt:lpstr>
      <vt:lpstr>Device Virtualization Problems Most devices were designed with obsolete assumptions</vt:lpstr>
      <vt:lpstr>Hardware Requirements For Direct I/O</vt:lpstr>
      <vt:lpstr>Device Problem Config Space mirrored in MMIO Space</vt:lpstr>
      <vt:lpstr>Device Problem Hidden Base Address Registers</vt:lpstr>
      <vt:lpstr>Device Problem Peer to peer traffic</vt:lpstr>
      <vt:lpstr>Device Problem BAR addresses used internally</vt:lpstr>
      <vt:lpstr>Device Problem Dependencies on System BIOS</vt:lpstr>
      <vt:lpstr>Chipset Virtualization Problems</vt:lpstr>
      <vt:lpstr>Live Migration  Depends on Multiple Data Paths</vt:lpstr>
      <vt:lpstr>Storage Example At boot time, approaching migration</vt:lpstr>
      <vt:lpstr>Storage Example With runtime hardware acceleration</vt:lpstr>
      <vt:lpstr>Direct I/O Is Not Enough</vt:lpstr>
      <vt:lpstr>Driver Model Changes for SR-IOV</vt:lpstr>
      <vt:lpstr>Call To Action</vt:lpstr>
      <vt:lpstr>Additional Resources</vt:lpstr>
      <vt:lpstr>Please Complete A Session Evaluation Form Your input is important!</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2008-11-12T06:31:41Z</dcterms:created>
  <dcterms:modified xsi:type="dcterms:W3CDTF">2008-11-12T06:31:47Z</dcterms:modified>
</cp:coreProperties>
</file>