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handoutMasterIdLst>
    <p:handoutMasterId r:id="rId26"/>
  </p:handoutMasterIdLst>
  <p:sldIdLst>
    <p:sldId id="257"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2" r:id="rId17"/>
    <p:sldId id="293" r:id="rId18"/>
    <p:sldId id="294" r:id="rId19"/>
    <p:sldId id="295" r:id="rId20"/>
    <p:sldId id="296" r:id="rId21"/>
    <p:sldId id="297" r:id="rId22"/>
    <p:sldId id="298" r:id="rId23"/>
    <p:sldId id="272"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55" autoAdjust="0"/>
  </p:normalViewPr>
  <p:slideViewPr>
    <p:cSldViewPr snapToGrid="0" showGuides="1">
      <p:cViewPr varScale="1">
        <p:scale>
          <a:sx n="99" d="100"/>
          <a:sy n="99" d="100"/>
        </p:scale>
        <p:origin x="-210" y="-9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101" d="100"/>
          <a:sy n="101" d="100"/>
        </p:scale>
        <p:origin x="-34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10:23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a:t>
            </a:r>
            <a:r>
              <a:rPr lang="en-US" dirty="0"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dirty="0"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10:23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www.microsoft.com/whdc/winlogo/default.mspx" TargetMode="External"/><Relationship Id="rId4" Type="http://schemas.openxmlformats.org/officeDocument/2006/relationships/hyperlink" Target="mailto:ndisfb@microsoft.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NIC Embedded Switch</a:t>
            </a:r>
            <a:br>
              <a:rPr lang="en-US" dirty="0" smtClean="0"/>
            </a:br>
            <a:r>
              <a:rPr lang="en-US" sz="3600" dirty="0" smtClean="0">
                <a:solidFill>
                  <a:schemeClr val="accent1"/>
                </a:solidFill>
              </a:rPr>
              <a:t>Overview</a:t>
            </a:r>
            <a:endParaRPr lang="en-US" dirty="0">
              <a:solidFill>
                <a:schemeClr val="accent1"/>
              </a:solidFill>
            </a:endParaRPr>
          </a:p>
        </p:txBody>
      </p:sp>
      <p:sp>
        <p:nvSpPr>
          <p:cNvPr id="3" name="Text Placeholder 2"/>
          <p:cNvSpPr>
            <a:spLocks noGrp="1"/>
          </p:cNvSpPr>
          <p:nvPr>
            <p:ph type="body" idx="1"/>
          </p:nvPr>
        </p:nvSpPr>
        <p:spPr>
          <a:xfrm>
            <a:off x="382588" y="1901825"/>
            <a:ext cx="8380412" cy="4417620"/>
          </a:xfrm>
        </p:spPr>
        <p:txBody>
          <a:bodyPr/>
          <a:lstStyle/>
          <a:p>
            <a:pPr marL="344488" indent="-344488"/>
            <a:r>
              <a:rPr lang="en-US" sz="2800" dirty="0" smtClean="0"/>
              <a:t>Receive queues are paired with transmit queues</a:t>
            </a:r>
          </a:p>
          <a:p>
            <a:pPr marL="630238" lvl="1" indent="-285750"/>
            <a:r>
              <a:rPr lang="en-US" sz="2400" dirty="0" smtClean="0"/>
              <a:t>Each queue pair is a switch port</a:t>
            </a:r>
          </a:p>
          <a:p>
            <a:pPr marL="344488" indent="-344488"/>
            <a:r>
              <a:rPr lang="en-US" sz="2800" dirty="0" smtClean="0"/>
              <a:t>No MAC address learning is required</a:t>
            </a:r>
          </a:p>
          <a:p>
            <a:pPr marL="630238" lvl="1" indent="-285750"/>
            <a:r>
              <a:rPr lang="en-US" sz="2400" dirty="0" smtClean="0"/>
              <a:t>The MAC address of each port is the </a:t>
            </a:r>
            <a:br>
              <a:rPr lang="en-US" sz="2400" dirty="0" smtClean="0"/>
            </a:br>
            <a:r>
              <a:rPr lang="en-US" sz="2400" dirty="0" smtClean="0"/>
              <a:t>one set on the receive queue</a:t>
            </a:r>
          </a:p>
          <a:p>
            <a:pPr marL="344488" indent="-344488"/>
            <a:r>
              <a:rPr lang="en-US" sz="2800" dirty="0" smtClean="0"/>
              <a:t>Switch inspects destination MAC address </a:t>
            </a:r>
            <a:br>
              <a:rPr lang="en-US" sz="2800" dirty="0" smtClean="0"/>
            </a:br>
            <a:r>
              <a:rPr lang="en-US" sz="2800" dirty="0" smtClean="0"/>
              <a:t>+VLAN ID of transmit packets</a:t>
            </a:r>
          </a:p>
          <a:p>
            <a:pPr marL="630238" lvl="1" indent="-285750"/>
            <a:r>
              <a:rPr lang="en-US" sz="2400" dirty="0" smtClean="0"/>
              <a:t>If they pass the filter set on a receive queue, </a:t>
            </a:r>
            <a:br>
              <a:rPr lang="en-US" sz="2400" dirty="0" smtClean="0"/>
            </a:br>
            <a:r>
              <a:rPr lang="en-US" sz="2400" dirty="0" smtClean="0"/>
              <a:t>DMA to that queue</a:t>
            </a:r>
          </a:p>
          <a:p>
            <a:pPr marL="630238" lvl="1" indent="-285750"/>
            <a:r>
              <a:rPr lang="en-US" sz="2400" dirty="0" smtClean="0"/>
              <a:t>Otherwise send the packet on the wire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NIC Embedded Switch</a:t>
            </a:r>
            <a:br>
              <a:rPr lang="en-US" dirty="0" smtClean="0"/>
            </a:br>
            <a:r>
              <a:rPr lang="en-US" sz="3600" dirty="0" smtClean="0">
                <a:solidFill>
                  <a:schemeClr val="accent1"/>
                </a:solidFill>
              </a:rPr>
              <a:t>Benefits</a:t>
            </a:r>
            <a:endParaRPr lang="en-US" dirty="0">
              <a:solidFill>
                <a:schemeClr val="accent1"/>
              </a:solidFill>
            </a:endParaRPr>
          </a:p>
        </p:txBody>
      </p:sp>
      <p:sp>
        <p:nvSpPr>
          <p:cNvPr id="9229" name="Rectangle 13"/>
          <p:cNvSpPr>
            <a:spLocks noGrp="1" noChangeArrowheads="1"/>
          </p:cNvSpPr>
          <p:nvPr>
            <p:ph type="body" idx="1"/>
          </p:nvPr>
        </p:nvSpPr>
        <p:spPr>
          <a:xfrm>
            <a:off x="382588" y="1901825"/>
            <a:ext cx="8380412" cy="3709734"/>
          </a:xfrm>
        </p:spPr>
        <p:txBody>
          <a:bodyPr/>
          <a:lstStyle/>
          <a:p>
            <a:r>
              <a:rPr lang="en-US" dirty="0" smtClean="0"/>
              <a:t>Advantages in VM to VM communication</a:t>
            </a:r>
          </a:p>
          <a:p>
            <a:pPr lvl="1"/>
            <a:r>
              <a:rPr lang="en-US" dirty="0" smtClean="0"/>
              <a:t>Avoids route lookup in software</a:t>
            </a:r>
          </a:p>
          <a:p>
            <a:pPr lvl="1"/>
            <a:r>
              <a:rPr lang="en-US" dirty="0" smtClean="0"/>
              <a:t>Avoids a packet copy</a:t>
            </a:r>
          </a:p>
          <a:p>
            <a:pPr lvl="1"/>
            <a:r>
              <a:rPr lang="en-US" dirty="0" smtClean="0"/>
              <a:t>Take advantage of offload support in hardware</a:t>
            </a:r>
          </a:p>
          <a:p>
            <a:r>
              <a:rPr lang="en-US" dirty="0" smtClean="0"/>
              <a:t>Advantages in VM to wire communication</a:t>
            </a:r>
          </a:p>
          <a:p>
            <a:pPr lvl="1"/>
            <a:r>
              <a:rPr lang="en-US" dirty="0" smtClean="0"/>
              <a:t>Avoids route lookup in software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VMQ Coexistence with </a:t>
            </a:r>
            <a:br>
              <a:rPr lang="en-US" dirty="0" smtClean="0"/>
            </a:br>
            <a:r>
              <a:rPr lang="en-US" dirty="0" smtClean="0"/>
              <a:t>Other Offload Technologies</a:t>
            </a:r>
            <a:endParaRPr lang="en-US" dirty="0"/>
          </a:p>
        </p:txBody>
      </p:sp>
      <p:sp>
        <p:nvSpPr>
          <p:cNvPr id="3" name="Content Placeholder 2"/>
          <p:cNvSpPr>
            <a:spLocks noGrp="1"/>
          </p:cNvSpPr>
          <p:nvPr>
            <p:ph type="body" idx="1"/>
          </p:nvPr>
        </p:nvSpPr>
        <p:spPr>
          <a:xfrm>
            <a:off x="382588" y="1901825"/>
            <a:ext cx="8380412" cy="4379148"/>
          </a:xfrm>
        </p:spPr>
        <p:txBody>
          <a:bodyPr/>
          <a:lstStyle/>
          <a:p>
            <a:pPr marL="344488" indent="-344488">
              <a:spcBef>
                <a:spcPts val="900"/>
              </a:spcBef>
            </a:pPr>
            <a:r>
              <a:rPr lang="en-US" sz="2800" dirty="0" smtClean="0"/>
              <a:t>Transmit and receive checksum</a:t>
            </a:r>
          </a:p>
          <a:p>
            <a:pPr marL="630238" lvl="1" indent="-285750">
              <a:spcBef>
                <a:spcPts val="800"/>
              </a:spcBef>
            </a:pPr>
            <a:r>
              <a:rPr lang="en-US" sz="2400" dirty="0" smtClean="0"/>
              <a:t>Still needs to be calculated and verified</a:t>
            </a:r>
          </a:p>
          <a:p>
            <a:pPr marL="630238" lvl="1" indent="-285750">
              <a:spcBef>
                <a:spcPts val="800"/>
              </a:spcBef>
            </a:pPr>
            <a:r>
              <a:rPr lang="en-US" sz="2400" dirty="0" smtClean="0"/>
              <a:t>Should work for both VM-to-VM and </a:t>
            </a:r>
            <a:br>
              <a:rPr lang="en-US" sz="2400" dirty="0" smtClean="0"/>
            </a:br>
            <a:r>
              <a:rPr lang="en-US" sz="2400" dirty="0" smtClean="0"/>
              <a:t>VM-to-wire data flow</a:t>
            </a:r>
          </a:p>
          <a:p>
            <a:pPr marL="344488" indent="-344488">
              <a:spcBef>
                <a:spcPts val="900"/>
              </a:spcBef>
            </a:pPr>
            <a:r>
              <a:rPr lang="en-US" sz="2800" dirty="0" smtClean="0"/>
              <a:t>Large send offload</a:t>
            </a:r>
          </a:p>
          <a:p>
            <a:pPr marL="630238" lvl="1" indent="-285750">
              <a:spcBef>
                <a:spcPts val="800"/>
              </a:spcBef>
            </a:pPr>
            <a:r>
              <a:rPr lang="en-US" sz="2400" dirty="0" smtClean="0"/>
              <a:t>Should work for both VM-to-VM and </a:t>
            </a:r>
            <a:br>
              <a:rPr lang="en-US" sz="2400" dirty="0" smtClean="0"/>
            </a:br>
            <a:r>
              <a:rPr lang="en-US" sz="2400" dirty="0" smtClean="0"/>
              <a:t>VM-to-wire data flow</a:t>
            </a:r>
          </a:p>
          <a:p>
            <a:pPr marL="344488" indent="-344488">
              <a:spcBef>
                <a:spcPts val="900"/>
              </a:spcBef>
            </a:pPr>
            <a:r>
              <a:rPr lang="en-US" sz="2800" dirty="0" smtClean="0"/>
              <a:t>Jumbo frame support</a:t>
            </a:r>
          </a:p>
          <a:p>
            <a:pPr marL="344488" indent="-344488">
              <a:spcBef>
                <a:spcPts val="900"/>
              </a:spcBef>
            </a:pPr>
            <a:r>
              <a:rPr lang="en-US" sz="2800" dirty="0" smtClean="0"/>
              <a:t>Chimney offload</a:t>
            </a:r>
          </a:p>
          <a:p>
            <a:pPr marL="630238" lvl="1" indent="-285750">
              <a:spcBef>
                <a:spcPts val="800"/>
              </a:spcBef>
            </a:pPr>
            <a:r>
              <a:rPr lang="en-US" sz="2400" dirty="0" smtClean="0"/>
              <a:t>If NIC supports both VMQ and Chimney, VMQ is used</a:t>
            </a:r>
            <a:endParaRPr lang="en-US" sz="2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Virtual Machine Queue</a:t>
            </a:r>
            <a:br>
              <a:rPr lang="en-US" dirty="0" smtClean="0"/>
            </a:br>
            <a:r>
              <a:rPr lang="en-US" sz="3600" dirty="0" smtClean="0">
                <a:solidFill>
                  <a:schemeClr val="accent1"/>
                </a:solidFill>
              </a:rPr>
              <a:t>Benefits</a:t>
            </a:r>
            <a:endParaRPr lang="en-US" dirty="0">
              <a:solidFill>
                <a:schemeClr val="accent1"/>
              </a:solidFill>
            </a:endParaRPr>
          </a:p>
        </p:txBody>
      </p:sp>
      <p:sp>
        <p:nvSpPr>
          <p:cNvPr id="3" name="Content Placeholder 2"/>
          <p:cNvSpPr>
            <a:spLocks noGrp="1"/>
          </p:cNvSpPr>
          <p:nvPr>
            <p:ph idx="1"/>
          </p:nvPr>
        </p:nvSpPr>
        <p:spPr>
          <a:xfrm>
            <a:off x="382588" y="1901825"/>
            <a:ext cx="8380412" cy="4226798"/>
          </a:xfrm>
        </p:spPr>
        <p:txBody>
          <a:bodyPr/>
          <a:lstStyle/>
          <a:p>
            <a:pPr marL="284163" indent="-284163"/>
            <a:r>
              <a:rPr lang="en-US" sz="2400" dirty="0" smtClean="0"/>
              <a:t>VMQ improves network throughput</a:t>
            </a:r>
          </a:p>
          <a:p>
            <a:pPr marL="517525" lvl="1" indent="-233363"/>
            <a:r>
              <a:rPr lang="en-US" sz="2000" dirty="0" smtClean="0"/>
              <a:t>Distributes processing of network traffic for </a:t>
            </a:r>
            <a:br>
              <a:rPr lang="en-US" sz="2000" dirty="0" smtClean="0"/>
            </a:br>
            <a:r>
              <a:rPr lang="en-US" sz="2000" dirty="0" smtClean="0"/>
              <a:t>multiple VMs among multiple processors</a:t>
            </a:r>
          </a:p>
          <a:p>
            <a:pPr marL="284163" indent="-284163"/>
            <a:r>
              <a:rPr lang="en-US" sz="2400" dirty="0" smtClean="0"/>
              <a:t>VMQ reduces CPU utilization by</a:t>
            </a:r>
          </a:p>
          <a:p>
            <a:pPr marL="517525" lvl="1" indent="-233363"/>
            <a:r>
              <a:rPr lang="en-US" sz="2000" dirty="0" smtClean="0"/>
              <a:t>Offloading packet classification to hardware</a:t>
            </a:r>
          </a:p>
          <a:p>
            <a:pPr marL="517525" lvl="1" indent="-233363"/>
            <a:r>
              <a:rPr lang="en-US" sz="2000" dirty="0" smtClean="0"/>
              <a:t>Avoiding network data copy</a:t>
            </a:r>
          </a:p>
          <a:p>
            <a:pPr marL="517525" lvl="1" indent="-233363"/>
            <a:r>
              <a:rPr lang="en-US" sz="2000" dirty="0" smtClean="0"/>
              <a:t>Avoiding route lookup on transmit path</a:t>
            </a:r>
          </a:p>
          <a:p>
            <a:pPr marL="284163" indent="-284163"/>
            <a:r>
              <a:rPr lang="en-US" sz="2400" dirty="0" smtClean="0"/>
              <a:t>VMQ is compatible with most task offloads</a:t>
            </a:r>
          </a:p>
          <a:p>
            <a:pPr marL="284163" indent="-284163"/>
            <a:r>
              <a:rPr lang="en-US" sz="2400" dirty="0" smtClean="0"/>
              <a:t>VMQ is secure</a:t>
            </a:r>
          </a:p>
          <a:p>
            <a:pPr marL="284163" indent="-284163"/>
            <a:r>
              <a:rPr lang="en-US" sz="2400" dirty="0" smtClean="0"/>
              <a:t>VMQ supports live migration</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VMQ Partner Support</a:t>
            </a:r>
            <a:endParaRPr lang="en-US" dirty="0"/>
          </a:p>
        </p:txBody>
      </p:sp>
      <p:sp>
        <p:nvSpPr>
          <p:cNvPr id="3" name="Content Placeholder 2"/>
          <p:cNvSpPr>
            <a:spLocks noGrp="1"/>
          </p:cNvSpPr>
          <p:nvPr>
            <p:ph idx="1"/>
          </p:nvPr>
        </p:nvSpPr>
        <p:spPr>
          <a:xfrm>
            <a:off x="382588" y="1414464"/>
            <a:ext cx="8380412" cy="4733604"/>
          </a:xfrm>
        </p:spPr>
        <p:txBody>
          <a:bodyPr/>
          <a:lstStyle/>
          <a:p>
            <a:r>
              <a:rPr lang="en-US" dirty="0" smtClean="0"/>
              <a:t>Intel</a:t>
            </a:r>
          </a:p>
          <a:p>
            <a:r>
              <a:rPr lang="en-US" dirty="0" err="1" smtClean="0"/>
              <a:t>Alacritech</a:t>
            </a:r>
            <a:endParaRPr lang="en-US" dirty="0" smtClean="0"/>
          </a:p>
          <a:p>
            <a:r>
              <a:rPr lang="en-US" dirty="0" smtClean="0"/>
              <a:t>Broadcom</a:t>
            </a:r>
          </a:p>
          <a:p>
            <a:r>
              <a:rPr lang="en-US" dirty="0" err="1" smtClean="0"/>
              <a:t>Neterion</a:t>
            </a:r>
            <a:endParaRPr lang="en-US" dirty="0" smtClean="0"/>
          </a:p>
          <a:p>
            <a:r>
              <a:rPr lang="en-US" dirty="0" err="1" smtClean="0"/>
              <a:t>ServerEngines</a:t>
            </a:r>
            <a:endParaRPr lang="en-US" dirty="0" smtClean="0"/>
          </a:p>
          <a:p>
            <a:r>
              <a:rPr lang="en-US" dirty="0" err="1" smtClean="0"/>
              <a:t>Solarflare</a:t>
            </a:r>
            <a:endParaRPr lang="en-US" dirty="0" smtClean="0"/>
          </a:p>
          <a:p>
            <a:r>
              <a:rPr lang="en-US" dirty="0" smtClean="0"/>
              <a:t>… </a:t>
            </a:r>
          </a:p>
          <a:p>
            <a:r>
              <a:rPr lang="en-US" dirty="0" smtClean="0"/>
              <a:t>Not a complete list!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Chimney Offload Support</a:t>
            </a:r>
            <a:br>
              <a:rPr lang="en-US" dirty="0" smtClean="0"/>
            </a:br>
            <a:r>
              <a:rPr lang="en-US" sz="3600" dirty="0" smtClean="0">
                <a:solidFill>
                  <a:schemeClr val="accent1"/>
                </a:solidFill>
              </a:rPr>
              <a:t>Overview</a:t>
            </a:r>
            <a:endParaRPr lang="en-US" dirty="0">
              <a:solidFill>
                <a:schemeClr val="accent1"/>
              </a:solidFill>
            </a:endParaRPr>
          </a:p>
        </p:txBody>
      </p:sp>
      <p:sp>
        <p:nvSpPr>
          <p:cNvPr id="3" name="Content Placeholder 2"/>
          <p:cNvSpPr>
            <a:spLocks noGrp="1"/>
          </p:cNvSpPr>
          <p:nvPr>
            <p:ph type="body" idx="1"/>
          </p:nvPr>
        </p:nvSpPr>
        <p:spPr>
          <a:xfrm>
            <a:off x="382588" y="1901825"/>
            <a:ext cx="8380412" cy="3926203"/>
          </a:xfrm>
        </p:spPr>
        <p:txBody>
          <a:bodyPr/>
          <a:lstStyle/>
          <a:p>
            <a:r>
              <a:rPr lang="en-US" dirty="0" smtClean="0"/>
              <a:t>Make connection offload capabilities available to TCP/IP stack in child partition</a:t>
            </a:r>
          </a:p>
          <a:p>
            <a:pPr lvl="1"/>
            <a:r>
              <a:rPr lang="en-US" dirty="0" smtClean="0"/>
              <a:t>Virtual NIC in child partition advertises connection offload capabilities</a:t>
            </a:r>
          </a:p>
          <a:p>
            <a:pPr lvl="1"/>
            <a:r>
              <a:rPr lang="en-US" dirty="0" smtClean="0"/>
              <a:t>VM Switch in parent partition offloads child partition TCP connections to the NIC</a:t>
            </a:r>
          </a:p>
          <a:p>
            <a:r>
              <a:rPr lang="en-US" dirty="0" smtClean="0"/>
              <a:t>No need to change miniport driver!</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Chimney Offload Support</a:t>
            </a:r>
            <a:endParaRPr lang="en-US" dirty="0"/>
          </a:p>
        </p:txBody>
      </p:sp>
      <p:sp>
        <p:nvSpPr>
          <p:cNvPr id="5" name="Rectangle 4"/>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 name="Rectangle 5"/>
          <p:cNvSpPr/>
          <p:nvPr/>
        </p:nvSpPr>
        <p:spPr>
          <a:xfrm>
            <a:off x="493776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7" name="Rectangle 6"/>
          <p:cNvSpPr/>
          <p:nvPr/>
        </p:nvSpPr>
        <p:spPr>
          <a:xfrm>
            <a:off x="658368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8" name="Can 7"/>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algn="ctr">
              <a:lnSpc>
                <a:spcPct val="90000"/>
              </a:lnSpc>
              <a:defRPr/>
            </a:pPr>
            <a:r>
              <a:rPr lang="en-US" sz="1600" dirty="0" smtClean="0">
                <a:solidFill>
                  <a:prstClr val="black"/>
                </a:solidFill>
                <a:latin typeface="Trebuchet MS" pitchFamily="34" charset="0"/>
              </a:rPr>
              <a:t>Ethernet</a:t>
            </a:r>
            <a:endParaRPr lang="en-US" sz="1600" dirty="0">
              <a:solidFill>
                <a:prstClr val="black"/>
              </a:solidFill>
              <a:latin typeface="Trebuchet MS" pitchFamily="34" charset="0"/>
            </a:endParaRPr>
          </a:p>
        </p:txBody>
      </p:sp>
      <p:sp>
        <p:nvSpPr>
          <p:cNvPr id="9" name="Rectangle 8"/>
          <p:cNvSpPr/>
          <p:nvPr/>
        </p:nvSpPr>
        <p:spPr>
          <a:xfrm>
            <a:off x="2834640" y="4754880"/>
            <a:ext cx="5212080" cy="731520"/>
          </a:xfrm>
          <a:prstGeom prst="rect">
            <a:avLst/>
          </a:prstGeom>
          <a:ln/>
        </p:spPr>
        <p:style>
          <a:lnRef idx="1">
            <a:schemeClr val="accent4"/>
          </a:lnRef>
          <a:fillRef idx="3">
            <a:schemeClr val="accent4"/>
          </a:fillRef>
          <a:effectRef idx="2">
            <a:schemeClr val="accent4"/>
          </a:effectRef>
          <a:fontRef idx="minor">
            <a:schemeClr val="lt1"/>
          </a:fontRef>
        </p:style>
        <p:txBody>
          <a:bodyPr lIns="228600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BUS</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0" name="Rectangle 9"/>
          <p:cNvSpPr>
            <a:spLocks/>
          </p:cNvSpPr>
          <p:nvPr/>
        </p:nvSpPr>
        <p:spPr>
          <a:xfrm>
            <a:off x="5029200" y="1890445"/>
            <a:ext cx="1097280" cy="98631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TCP/IP</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smtClean="0">
                <a:solidFill>
                  <a:prstClr val="black"/>
                </a:solidFill>
                <a:latin typeface="Trebuchet MS" pitchFamily="34" charset="0"/>
              </a:rPr>
              <a:t>Chimney Offload Client</a:t>
            </a:r>
            <a:endParaRPr kumimoji="0" lang="en-US" sz="1400" b="0" i="0" u="none" strike="noStrike" kern="1200" cap="none" spc="0" normalizeH="0" noProof="0" dirty="0">
              <a:ln>
                <a:noFill/>
              </a:ln>
              <a:solidFill>
                <a:prstClr val="black"/>
              </a:solidFill>
              <a:effectLst/>
              <a:uLnTx/>
              <a:uFillTx/>
              <a:latin typeface="Trebuchet MS" pitchFamily="34" charset="0"/>
              <a:ea typeface="+mn-ea"/>
              <a:cs typeface="+mn-cs"/>
            </a:endParaRPr>
          </a:p>
        </p:txBody>
      </p:sp>
      <p:sp>
        <p:nvSpPr>
          <p:cNvPr id="12" name="Rectangle 11"/>
          <p:cNvSpPr/>
          <p:nvPr/>
        </p:nvSpPr>
        <p:spPr>
          <a:xfrm>
            <a:off x="5029200" y="2969231"/>
            <a:ext cx="1097280" cy="685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Virtual</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smtClean="0">
                <a:solidFill>
                  <a:prstClr val="black"/>
                </a:solidFill>
                <a:latin typeface="Trebuchet MS" pitchFamily="34" charset="0"/>
              </a:rPr>
              <a:t>Chimney Offload NIC</a:t>
            </a:r>
            <a:endPar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3" name="Rectangle 12"/>
          <p:cNvSpPr/>
          <p:nvPr/>
        </p:nvSpPr>
        <p:spPr>
          <a:xfrm>
            <a:off x="6675120" y="2958957"/>
            <a:ext cx="1097280" cy="70891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noProof="0" dirty="0" smtClean="0">
                <a:ln>
                  <a:noFill/>
                </a:ln>
                <a:solidFill>
                  <a:prstClr val="black"/>
                </a:solidFill>
                <a:effectLst/>
                <a:uLnTx/>
                <a:uFillTx/>
                <a:latin typeface="Trebuchet MS" pitchFamily="34" charset="0"/>
                <a:ea typeface="+mn-ea"/>
                <a:cs typeface="+mn-cs"/>
              </a:rPr>
              <a:t>Virtual Chimney Offload NIC</a:t>
            </a:r>
            <a:endParaRPr kumimoji="0" lang="en-US" sz="1400" b="0" i="0" u="none" strike="noStrike" kern="1200" cap="none" spc="0" normalizeH="0" noProof="0" dirty="0">
              <a:ln>
                <a:noFill/>
              </a:ln>
              <a:solidFill>
                <a:prstClr val="black"/>
              </a:solidFill>
              <a:effectLst/>
              <a:uLnTx/>
              <a:uFillTx/>
              <a:latin typeface="Trebuchet MS" pitchFamily="34" charset="0"/>
              <a:ea typeface="+mn-ea"/>
              <a:cs typeface="+mn-cs"/>
            </a:endParaRPr>
          </a:p>
        </p:txBody>
      </p:sp>
      <p:sp>
        <p:nvSpPr>
          <p:cNvPr id="14" name="Rectangle 13"/>
          <p:cNvSpPr/>
          <p:nvPr/>
        </p:nvSpPr>
        <p:spPr>
          <a:xfrm>
            <a:off x="731520" y="2011680"/>
            <a:ext cx="3840480" cy="109728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Virtual Machine Switch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5" name="Rectangle 14"/>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16" name="Rectangle 15"/>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17" name="Rectangle 16"/>
          <p:cNvSpPr/>
          <p:nvPr/>
        </p:nvSpPr>
        <p:spPr>
          <a:xfrm>
            <a:off x="548640" y="4648200"/>
            <a:ext cx="2194560" cy="929640"/>
          </a:xfrm>
          <a:prstGeom prst="rect">
            <a:avLst/>
          </a:prstGeom>
          <a:ln/>
        </p:spPr>
        <p:style>
          <a:lnRef idx="1">
            <a:schemeClr val="accent6"/>
          </a:lnRef>
          <a:fillRef idx="3">
            <a:schemeClr val="accent6"/>
          </a:fillRef>
          <a:effectRef idx="2">
            <a:schemeClr val="accent6"/>
          </a:effectRef>
          <a:fontRef idx="minor">
            <a:schemeClr val="lt1"/>
          </a:fontRef>
        </p:style>
        <p:txBody>
          <a:bodyPr lIns="0" rIns="0" rtlCol="0" anchor="t" anchorCtr="0"/>
          <a:lstStyle/>
          <a:p>
            <a:pPr marR="0" lvl="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Chimney Offload NIC</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8" name="Rectangle 17"/>
          <p:cNvSpPr/>
          <p:nvPr/>
        </p:nvSpPr>
        <p:spPr>
          <a:xfrm>
            <a:off x="822960" y="3474720"/>
            <a:ext cx="2301240" cy="365760"/>
          </a:xfrm>
          <a:prstGeom prst="rect">
            <a:avLst/>
          </a:prstGeom>
          <a:ln/>
        </p:spPr>
        <p:style>
          <a:lnRef idx="1">
            <a:schemeClr val="accent6"/>
          </a:lnRef>
          <a:fillRef idx="3">
            <a:schemeClr val="accent6"/>
          </a:fillRef>
          <a:effectRef idx="2">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Miniport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Driver</a:t>
            </a:r>
            <a:endParaRPr kumimoji="0" lang="en-US" sz="12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9" name="Up-Down Arrow 18"/>
          <p:cNvSpPr/>
          <p:nvPr/>
        </p:nvSpPr>
        <p:spPr>
          <a:xfrm>
            <a:off x="4114800" y="3108960"/>
            <a:ext cx="182880" cy="17373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20" name="Up-Down Arrow 19"/>
          <p:cNvSpPr/>
          <p:nvPr/>
        </p:nvSpPr>
        <p:spPr>
          <a:xfrm>
            <a:off x="5476125" y="3668901"/>
            <a:ext cx="184935" cy="1180501"/>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21" name="Up-Down Arrow 20"/>
          <p:cNvSpPr/>
          <p:nvPr/>
        </p:nvSpPr>
        <p:spPr>
          <a:xfrm>
            <a:off x="7132320" y="3688422"/>
            <a:ext cx="193154" cy="1432218"/>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22" name="Up-Down Arrow 21"/>
          <p:cNvSpPr/>
          <p:nvPr/>
        </p:nvSpPr>
        <p:spPr>
          <a:xfrm>
            <a:off x="1371600" y="3124200"/>
            <a:ext cx="914400" cy="1524000"/>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23" name="Up-Down Arrow 22"/>
          <p:cNvSpPr/>
          <p:nvPr/>
        </p:nvSpPr>
        <p:spPr>
          <a:xfrm>
            <a:off x="3383280" y="3108960"/>
            <a:ext cx="182880" cy="20116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24" name="Rectangle 23"/>
          <p:cNvSpPr/>
          <p:nvPr/>
        </p:nvSpPr>
        <p:spPr>
          <a:xfrm>
            <a:off x="1037690" y="2377440"/>
            <a:ext cx="2071270" cy="73152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Chimney Offload Client</a:t>
            </a:r>
            <a:endParaRPr kumimoji="0" lang="en-US" sz="16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25" name="Rectangle 24"/>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pitchFamily="34" charset="0"/>
                <a:ea typeface="+mn-ea"/>
                <a:cs typeface="+mn-cs"/>
              </a:rPr>
              <a:t>Port 1</a:t>
            </a:r>
            <a:endPar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26" name="Rectangle 25"/>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pitchFamily="34" charset="0"/>
                <a:ea typeface="+mn-ea"/>
                <a:cs typeface="+mn-cs"/>
              </a:rPr>
              <a:t>Port 2</a:t>
            </a:r>
            <a:endPar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27" name="Shape 159"/>
          <p:cNvCxnSpPr/>
          <p:nvPr/>
        </p:nvCxnSpPr>
        <p:spPr>
          <a:xfrm>
            <a:off x="3108960" y="2743200"/>
            <a:ext cx="365760" cy="182880"/>
          </a:xfrm>
          <a:prstGeom prst="bentConnector3">
            <a:avLst>
              <a:gd name="adj1" fmla="val 100000"/>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hape 159"/>
          <p:cNvCxnSpPr/>
          <p:nvPr/>
        </p:nvCxnSpPr>
        <p:spPr>
          <a:xfrm>
            <a:off x="3108960" y="2468880"/>
            <a:ext cx="1097280" cy="457200"/>
          </a:xfrm>
          <a:prstGeom prst="bentConnector3">
            <a:avLst>
              <a:gd name="adj1" fmla="val 100000"/>
            </a:avLst>
          </a:prstGeom>
          <a:ln w="25400">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29" name="Rectangle 28"/>
          <p:cNvSpPr/>
          <p:nvPr/>
        </p:nvSpPr>
        <p:spPr>
          <a:xfrm>
            <a:off x="548640" y="5577840"/>
            <a:ext cx="1188720" cy="1828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30" name="Straight Connector 29"/>
          <p:cNvCxnSpPr/>
          <p:nvPr/>
        </p:nvCxnSpPr>
        <p:spPr>
          <a:xfrm>
            <a:off x="548640" y="5577840"/>
            <a:ext cx="1188720" cy="1588"/>
          </a:xfrm>
          <a:prstGeom prst="line">
            <a:avLst/>
          </a:prstGeom>
          <a:noFill/>
          <a:ln w="25400" cap="flat" cmpd="sng" algn="ctr">
            <a:solidFill>
              <a:srgbClr val="D7EDE0"/>
            </a:solidFill>
            <a:prstDash val="solid"/>
          </a:ln>
          <a:effectLst/>
        </p:spPr>
      </p:cxnSp>
      <p:sp>
        <p:nvSpPr>
          <p:cNvPr id="31" name="Rectangle 30"/>
          <p:cNvSpPr>
            <a:spLocks/>
          </p:cNvSpPr>
          <p:nvPr/>
        </p:nvSpPr>
        <p:spPr>
          <a:xfrm>
            <a:off x="6683339" y="1869896"/>
            <a:ext cx="1097280" cy="98631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TCP/IP</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smtClean="0">
                <a:solidFill>
                  <a:prstClr val="black"/>
                </a:solidFill>
                <a:latin typeface="Trebuchet MS" pitchFamily="34" charset="0"/>
              </a:rPr>
              <a:t>Chimney Offload Client</a:t>
            </a:r>
            <a:endParaRPr kumimoji="0" lang="en-US" sz="1400" b="0" i="0" u="none" strike="noStrike" kern="1200" cap="none" spc="0" normalizeH="0" noProof="0" dirty="0">
              <a:ln>
                <a:noFill/>
              </a:ln>
              <a:solidFill>
                <a:prstClr val="black"/>
              </a:solidFill>
              <a:effectLst/>
              <a:uLnTx/>
              <a:uFillTx/>
              <a:latin typeface="Trebuchet MS" pitchFamily="34" charset="0"/>
              <a:ea typeface="+mn-ea"/>
              <a:cs typeface="+mn-cs"/>
            </a:endParaRPr>
          </a:p>
        </p:txBody>
      </p:sp>
      <p:sp>
        <p:nvSpPr>
          <p:cNvPr id="33" name="Rectangle 32"/>
          <p:cNvSpPr/>
          <p:nvPr/>
        </p:nvSpPr>
        <p:spPr>
          <a:xfrm>
            <a:off x="640080" y="4968583"/>
            <a:ext cx="1097280" cy="27432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APP</a:t>
            </a:r>
            <a:r>
              <a:rPr kumimoji="0" lang="en-US" sz="1400" b="0" i="0" u="none" strike="noStrike" kern="1200" cap="none" spc="0" normalizeH="0" noProof="0" dirty="0" smtClean="0">
                <a:ln>
                  <a:noFill/>
                </a:ln>
                <a:solidFill>
                  <a:prstClr val="black"/>
                </a:solidFill>
                <a:effectLst/>
                <a:uLnTx/>
                <a:uFillTx/>
                <a:latin typeface="Trebuchet MS" pitchFamily="34" charset="0"/>
                <a:ea typeface="+mn-ea"/>
                <a:cs typeface="+mn-cs"/>
              </a:rPr>
              <a:t> Buffer</a:t>
            </a:r>
            <a:endPar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4" name="Rectangle 33"/>
          <p:cNvSpPr/>
          <p:nvPr/>
        </p:nvSpPr>
        <p:spPr>
          <a:xfrm>
            <a:off x="640080" y="5242903"/>
            <a:ext cx="1097280" cy="2743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noProof="0" dirty="0" smtClean="0">
                <a:ln>
                  <a:noFill/>
                </a:ln>
                <a:solidFill>
                  <a:prstClr val="black"/>
                </a:solidFill>
                <a:effectLst/>
                <a:uLnTx/>
                <a:uFillTx/>
                <a:latin typeface="Trebuchet MS" pitchFamily="34" charset="0"/>
                <a:ea typeface="+mn-ea"/>
                <a:cs typeface="+mn-cs"/>
              </a:rPr>
              <a:t>App Buffer</a:t>
            </a:r>
            <a:endParaRPr kumimoji="0" lang="en-US" sz="1400" b="0" i="0" u="none" strike="noStrike" kern="1200" cap="none" spc="0" normalizeH="0" noProof="0" dirty="0">
              <a:ln>
                <a:noFill/>
              </a:ln>
              <a:solidFill>
                <a:prstClr val="black"/>
              </a:solidFill>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Chimney Offload Support</a:t>
            </a:r>
            <a:br>
              <a:rPr lang="en-US" dirty="0" smtClean="0"/>
            </a:br>
            <a:r>
              <a:rPr lang="en-US" sz="3600" dirty="0" smtClean="0">
                <a:solidFill>
                  <a:schemeClr val="accent1"/>
                </a:solidFill>
              </a:rPr>
              <a:t>Benefits</a:t>
            </a:r>
            <a:endParaRPr lang="en-US" dirty="0">
              <a:solidFill>
                <a:schemeClr val="accent1"/>
              </a:solidFill>
            </a:endParaRPr>
          </a:p>
        </p:txBody>
      </p:sp>
      <p:sp>
        <p:nvSpPr>
          <p:cNvPr id="3" name="Content Placeholder 2"/>
          <p:cNvSpPr>
            <a:spLocks noGrp="1"/>
          </p:cNvSpPr>
          <p:nvPr>
            <p:ph type="body" idx="1"/>
          </p:nvPr>
        </p:nvSpPr>
        <p:spPr>
          <a:xfrm>
            <a:off x="382588" y="1901825"/>
            <a:ext cx="8380412" cy="4639219"/>
          </a:xfrm>
        </p:spPr>
        <p:txBody>
          <a:bodyPr/>
          <a:lstStyle/>
          <a:p>
            <a:pPr marL="344488" indent="-344488"/>
            <a:r>
              <a:rPr lang="en-US" sz="2800" dirty="0" smtClean="0"/>
              <a:t>Provides zero copy when application </a:t>
            </a:r>
            <a:br>
              <a:rPr lang="en-US" sz="2800" dirty="0" smtClean="0"/>
            </a:br>
            <a:r>
              <a:rPr lang="en-US" sz="2800" dirty="0" smtClean="0"/>
              <a:t>pre-posts receive buffers</a:t>
            </a:r>
          </a:p>
          <a:p>
            <a:pPr marL="630238" lvl="1" indent="-285750"/>
            <a:r>
              <a:rPr lang="en-US" sz="2400" dirty="0" smtClean="0"/>
              <a:t>Saves two copies in virtualization environment</a:t>
            </a:r>
          </a:p>
          <a:p>
            <a:pPr marL="344488" indent="-344488"/>
            <a:r>
              <a:rPr lang="en-US" sz="2800" dirty="0" smtClean="0"/>
              <a:t>Avoids excessive chatter between </a:t>
            </a:r>
            <a:br>
              <a:rPr lang="en-US" sz="2800" dirty="0" smtClean="0"/>
            </a:br>
            <a:r>
              <a:rPr lang="en-US" sz="2800" dirty="0" smtClean="0"/>
              <a:t>child and parent partition</a:t>
            </a:r>
          </a:p>
          <a:p>
            <a:pPr marL="630238" lvl="1" indent="-285750"/>
            <a:r>
              <a:rPr lang="en-US" sz="2400" dirty="0" smtClean="0"/>
              <a:t>Avoids the overhead of parent/child context switch</a:t>
            </a:r>
          </a:p>
          <a:p>
            <a:pPr marL="630238" lvl="1" indent="-285750"/>
            <a:r>
              <a:rPr lang="en-US" sz="2400" dirty="0" smtClean="0"/>
              <a:t>Connection state is maintained by the NIC</a:t>
            </a:r>
          </a:p>
          <a:p>
            <a:pPr marL="344488" indent="-344488"/>
            <a:r>
              <a:rPr lang="en-US" sz="2800" dirty="0" smtClean="0"/>
              <a:t>Live Migration support</a:t>
            </a:r>
          </a:p>
          <a:p>
            <a:pPr marL="630238" lvl="1" indent="-285750"/>
            <a:r>
              <a:rPr lang="en-US" sz="2400" dirty="0" smtClean="0"/>
              <a:t>Connection are uploaded to host stack </a:t>
            </a:r>
            <a:br>
              <a:rPr lang="en-US" sz="2400" dirty="0" smtClean="0"/>
            </a:br>
            <a:r>
              <a:rPr lang="en-US" sz="2400" dirty="0" smtClean="0"/>
              <a:t>during live migration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 Fail-Over</a:t>
            </a:r>
            <a:endParaRPr lang="en-US" dirty="0"/>
          </a:p>
        </p:txBody>
      </p:sp>
      <p:sp>
        <p:nvSpPr>
          <p:cNvPr id="69" name="Rectangle 68"/>
          <p:cNvSpPr/>
          <p:nvPr/>
        </p:nvSpPr>
        <p:spPr>
          <a:xfrm>
            <a:off x="843714" y="1417638"/>
            <a:ext cx="4526280" cy="32918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algn="ctr">
              <a:lnSpc>
                <a:spcPct val="90000"/>
              </a:lnSpc>
              <a:defRPr/>
            </a:pPr>
            <a:r>
              <a:rPr lang="en-US" dirty="0">
                <a:solidFill>
                  <a:prstClr val="black"/>
                </a:solidFill>
                <a:latin typeface="Trebuchet MS" pitchFamily="34" charset="0"/>
              </a:rPr>
              <a:t>Parent Partition</a:t>
            </a:r>
          </a:p>
        </p:txBody>
      </p:sp>
      <p:sp>
        <p:nvSpPr>
          <p:cNvPr id="70" name="Rectangle 69"/>
          <p:cNvSpPr/>
          <p:nvPr/>
        </p:nvSpPr>
        <p:spPr>
          <a:xfrm>
            <a:off x="5616882" y="1417638"/>
            <a:ext cx="1152144" cy="2551176"/>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algn="ctr">
              <a:lnSpc>
                <a:spcPct val="90000"/>
              </a:lnSpc>
              <a:defRPr/>
            </a:pPr>
            <a:r>
              <a:rPr lang="en-US" dirty="0">
                <a:solidFill>
                  <a:prstClr val="black"/>
                </a:solidFill>
                <a:latin typeface="Trebuchet MS" pitchFamily="34" charset="0"/>
              </a:rPr>
              <a:t>VM1</a:t>
            </a:r>
          </a:p>
        </p:txBody>
      </p:sp>
      <p:sp>
        <p:nvSpPr>
          <p:cNvPr id="71" name="Rectangle 70"/>
          <p:cNvSpPr/>
          <p:nvPr/>
        </p:nvSpPr>
        <p:spPr>
          <a:xfrm>
            <a:off x="6933618" y="1417638"/>
            <a:ext cx="1152144" cy="2551176"/>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algn="ctr">
              <a:lnSpc>
                <a:spcPct val="90000"/>
              </a:lnSpc>
              <a:defRPr/>
            </a:pPr>
            <a:r>
              <a:rPr lang="en-US" dirty="0">
                <a:solidFill>
                  <a:prstClr val="black"/>
                </a:solidFill>
                <a:latin typeface="Trebuchet MS" pitchFamily="34" charset="0"/>
              </a:rPr>
              <a:t>VM2</a:t>
            </a:r>
          </a:p>
        </p:txBody>
      </p:sp>
      <p:sp>
        <p:nvSpPr>
          <p:cNvPr id="72" name="Rectangle 71"/>
          <p:cNvSpPr/>
          <p:nvPr/>
        </p:nvSpPr>
        <p:spPr>
          <a:xfrm>
            <a:off x="4002401" y="4967462"/>
            <a:ext cx="4329324" cy="658368"/>
          </a:xfrm>
          <a:prstGeom prst="rect">
            <a:avLst/>
          </a:prstGeom>
          <a:ln/>
        </p:spPr>
        <p:style>
          <a:lnRef idx="1">
            <a:schemeClr val="accent4"/>
          </a:lnRef>
          <a:fillRef idx="3">
            <a:schemeClr val="accent4"/>
          </a:fillRef>
          <a:effectRef idx="2">
            <a:schemeClr val="accent4"/>
          </a:effectRef>
          <a:fontRef idx="minor">
            <a:schemeClr val="lt1"/>
          </a:fontRef>
        </p:style>
        <p:txBody>
          <a:bodyPr lIns="1828800" rtlCol="0" anchor="t" anchorCtr="0"/>
          <a:lstStyle/>
          <a:p>
            <a:pPr algn="ctr">
              <a:lnSpc>
                <a:spcPct val="90000"/>
              </a:lnSpc>
              <a:defRPr/>
            </a:pPr>
            <a:r>
              <a:rPr lang="en-US" dirty="0">
                <a:solidFill>
                  <a:prstClr val="black"/>
                </a:solidFill>
                <a:latin typeface="Trebuchet MS" pitchFamily="34" charset="0"/>
              </a:rPr>
              <a:t>VM BUS</a:t>
            </a:r>
          </a:p>
        </p:txBody>
      </p:sp>
      <p:sp>
        <p:nvSpPr>
          <p:cNvPr id="73" name="Rectangle 72"/>
          <p:cNvSpPr>
            <a:spLocks/>
          </p:cNvSpPr>
          <p:nvPr/>
        </p:nvSpPr>
        <p:spPr>
          <a:xfrm>
            <a:off x="5699178" y="2652078"/>
            <a:ext cx="987552" cy="32918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90000"/>
              </a:lnSpc>
              <a:defRPr/>
            </a:pPr>
            <a:r>
              <a:rPr lang="en-US" dirty="0">
                <a:solidFill>
                  <a:prstClr val="black"/>
                </a:solidFill>
                <a:latin typeface="Trebuchet MS" pitchFamily="34" charset="0"/>
              </a:rPr>
              <a:t>TCP/IP</a:t>
            </a:r>
          </a:p>
        </p:txBody>
      </p:sp>
      <p:sp>
        <p:nvSpPr>
          <p:cNvPr id="74" name="Rectangle 73"/>
          <p:cNvSpPr/>
          <p:nvPr/>
        </p:nvSpPr>
        <p:spPr>
          <a:xfrm>
            <a:off x="7015914" y="2652078"/>
            <a:ext cx="987552" cy="32918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90000"/>
              </a:lnSpc>
              <a:defRPr/>
            </a:pPr>
            <a:r>
              <a:rPr lang="en-US" dirty="0">
                <a:solidFill>
                  <a:prstClr val="black"/>
                </a:solidFill>
                <a:latin typeface="Trebuchet MS" pitchFamily="34" charset="0"/>
              </a:rPr>
              <a:t>TCP/IP</a:t>
            </a:r>
          </a:p>
        </p:txBody>
      </p:sp>
      <p:sp>
        <p:nvSpPr>
          <p:cNvPr id="79" name="Rectangle 78"/>
          <p:cNvSpPr/>
          <p:nvPr/>
        </p:nvSpPr>
        <p:spPr>
          <a:xfrm>
            <a:off x="5699178" y="3228150"/>
            <a:ext cx="987552" cy="49377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defRPr/>
            </a:pPr>
            <a:r>
              <a:rPr lang="en-US" dirty="0">
                <a:solidFill>
                  <a:prstClr val="black"/>
                </a:solidFill>
                <a:latin typeface="Trebuchet MS" pitchFamily="34" charset="0"/>
              </a:rPr>
              <a:t>VM NIC 1</a:t>
            </a:r>
          </a:p>
        </p:txBody>
      </p:sp>
      <p:sp>
        <p:nvSpPr>
          <p:cNvPr id="80" name="Rectangle 79"/>
          <p:cNvSpPr/>
          <p:nvPr/>
        </p:nvSpPr>
        <p:spPr>
          <a:xfrm>
            <a:off x="7015914" y="3228150"/>
            <a:ext cx="987552" cy="49377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90000"/>
              </a:lnSpc>
              <a:defRPr/>
            </a:pPr>
            <a:r>
              <a:rPr lang="en-US" dirty="0">
                <a:solidFill>
                  <a:prstClr val="black"/>
                </a:solidFill>
                <a:latin typeface="Trebuchet MS" pitchFamily="34" charset="0"/>
              </a:rPr>
              <a:t>VM NIC 2</a:t>
            </a:r>
          </a:p>
        </p:txBody>
      </p:sp>
      <p:sp>
        <p:nvSpPr>
          <p:cNvPr id="81" name="Rectangle 80"/>
          <p:cNvSpPr/>
          <p:nvPr/>
        </p:nvSpPr>
        <p:spPr>
          <a:xfrm>
            <a:off x="1008306" y="1911414"/>
            <a:ext cx="4196172" cy="987552"/>
          </a:xfrm>
          <a:prstGeom prst="rect">
            <a:avLst/>
          </a:prstGeom>
          <a:ln/>
        </p:spPr>
        <p:style>
          <a:lnRef idx="1">
            <a:schemeClr val="accent4"/>
          </a:lnRef>
          <a:fillRef idx="3">
            <a:schemeClr val="accent4"/>
          </a:fillRef>
          <a:effectRef idx="2">
            <a:schemeClr val="accent4"/>
          </a:effectRef>
          <a:fontRef idx="minor">
            <a:schemeClr val="lt1"/>
          </a:fontRef>
        </p:style>
        <p:txBody>
          <a:bodyPr rtlCol="0" anchor="t" anchorCtr="0"/>
          <a:lstStyle/>
          <a:p>
            <a:pPr lvl="0" algn="ctr">
              <a:lnSpc>
                <a:spcPct val="90000"/>
              </a:lnSpc>
              <a:defRPr/>
            </a:pPr>
            <a:r>
              <a:rPr lang="en-US" dirty="0" smtClean="0">
                <a:solidFill>
                  <a:prstClr val="black"/>
                </a:solidFill>
                <a:latin typeface="Trebuchet MS" pitchFamily="34" charset="0"/>
              </a:rPr>
              <a:t>Virtual Machine Switch </a:t>
            </a:r>
            <a:endParaRPr lang="en-US" dirty="0">
              <a:solidFill>
                <a:prstClr val="black"/>
              </a:solidFill>
              <a:latin typeface="Trebuchet MS" pitchFamily="34" charset="0"/>
            </a:endParaRPr>
          </a:p>
        </p:txBody>
      </p:sp>
      <p:sp>
        <p:nvSpPr>
          <p:cNvPr id="82" name="Rectangle 81"/>
          <p:cNvSpPr/>
          <p:nvPr/>
        </p:nvSpPr>
        <p:spPr>
          <a:xfrm>
            <a:off x="4711626" y="5038662"/>
            <a:ext cx="1810512" cy="164592"/>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83" name="Rectangle 82"/>
          <p:cNvSpPr/>
          <p:nvPr/>
        </p:nvSpPr>
        <p:spPr>
          <a:xfrm>
            <a:off x="4135554" y="5285550"/>
            <a:ext cx="4032504" cy="16459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84" name="Rectangle 83"/>
          <p:cNvSpPr/>
          <p:nvPr/>
        </p:nvSpPr>
        <p:spPr>
          <a:xfrm>
            <a:off x="843714" y="4956366"/>
            <a:ext cx="1152144" cy="32918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90000"/>
              </a:lnSpc>
              <a:defRPr/>
            </a:pPr>
            <a:r>
              <a:rPr lang="en-US" dirty="0">
                <a:solidFill>
                  <a:prstClr val="black"/>
                </a:solidFill>
                <a:latin typeface="Trebuchet MS" pitchFamily="34" charset="0"/>
              </a:rPr>
              <a:t>NIC 1</a:t>
            </a:r>
          </a:p>
        </p:txBody>
      </p:sp>
      <p:sp>
        <p:nvSpPr>
          <p:cNvPr id="85" name="Rectangle 84"/>
          <p:cNvSpPr/>
          <p:nvPr/>
        </p:nvSpPr>
        <p:spPr>
          <a:xfrm>
            <a:off x="926010" y="4215702"/>
            <a:ext cx="1069848" cy="329184"/>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lnSpc>
                <a:spcPct val="90000"/>
              </a:lnSpc>
              <a:defRPr/>
            </a:pPr>
            <a:r>
              <a:rPr lang="en-US" sz="1100" dirty="0">
                <a:solidFill>
                  <a:prstClr val="black"/>
                </a:solidFill>
                <a:latin typeface="Trebuchet MS" pitchFamily="34" charset="0"/>
              </a:rPr>
              <a:t>Miniport</a:t>
            </a:r>
          </a:p>
          <a:p>
            <a:pPr algn="ctr">
              <a:lnSpc>
                <a:spcPct val="90000"/>
              </a:lnSpc>
              <a:defRPr/>
            </a:pPr>
            <a:r>
              <a:rPr lang="en-US" sz="1100" dirty="0">
                <a:solidFill>
                  <a:prstClr val="black"/>
                </a:solidFill>
                <a:latin typeface="Trebuchet MS" pitchFamily="34" charset="0"/>
              </a:rPr>
              <a:t>Driver</a:t>
            </a:r>
          </a:p>
        </p:txBody>
      </p:sp>
      <p:sp>
        <p:nvSpPr>
          <p:cNvPr id="86" name="Up-Down Arrow 85"/>
          <p:cNvSpPr/>
          <p:nvPr/>
        </p:nvSpPr>
        <p:spPr>
          <a:xfrm>
            <a:off x="4752774" y="2898966"/>
            <a:ext cx="246888" cy="2139696"/>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87" name="Up-Down Arrow 86"/>
          <p:cNvSpPr/>
          <p:nvPr/>
        </p:nvSpPr>
        <p:spPr>
          <a:xfrm>
            <a:off x="6028362" y="3721926"/>
            <a:ext cx="246888" cy="1316736"/>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88" name="Up-Down Arrow 87"/>
          <p:cNvSpPr/>
          <p:nvPr/>
        </p:nvSpPr>
        <p:spPr>
          <a:xfrm>
            <a:off x="7427394" y="3721924"/>
            <a:ext cx="246888" cy="1563624"/>
          </a:xfrm>
          <a:prstGeom prst="up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89" name="Up-Down Arrow 88"/>
          <p:cNvSpPr/>
          <p:nvPr/>
        </p:nvSpPr>
        <p:spPr>
          <a:xfrm>
            <a:off x="4094406" y="2898966"/>
            <a:ext cx="246888" cy="2386584"/>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90" name="Rectangle 89"/>
          <p:cNvSpPr/>
          <p:nvPr/>
        </p:nvSpPr>
        <p:spPr>
          <a:xfrm>
            <a:off x="1502082" y="2240598"/>
            <a:ext cx="1645920" cy="65836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defRPr/>
            </a:pPr>
            <a:r>
              <a:rPr lang="en-US" sz="1400" dirty="0">
                <a:solidFill>
                  <a:prstClr val="black"/>
                </a:solidFill>
                <a:latin typeface="Trebuchet MS" pitchFamily="34" charset="0"/>
              </a:rPr>
              <a:t>Routing</a:t>
            </a:r>
          </a:p>
          <a:p>
            <a:pPr algn="ctr">
              <a:lnSpc>
                <a:spcPct val="90000"/>
              </a:lnSpc>
              <a:defRPr/>
            </a:pPr>
            <a:r>
              <a:rPr lang="en-US" sz="1400" dirty="0">
                <a:solidFill>
                  <a:prstClr val="black"/>
                </a:solidFill>
                <a:latin typeface="Trebuchet MS" pitchFamily="34" charset="0"/>
              </a:rPr>
              <a:t>VLAN Filtering</a:t>
            </a:r>
          </a:p>
          <a:p>
            <a:pPr algn="ctr">
              <a:lnSpc>
                <a:spcPct val="90000"/>
              </a:lnSpc>
              <a:defRPr/>
            </a:pPr>
            <a:r>
              <a:rPr lang="en-US" sz="1400" dirty="0">
                <a:solidFill>
                  <a:prstClr val="black"/>
                </a:solidFill>
                <a:latin typeface="Trebuchet MS" pitchFamily="34" charset="0"/>
              </a:rPr>
              <a:t>Data Copy</a:t>
            </a:r>
          </a:p>
        </p:txBody>
      </p:sp>
      <p:sp>
        <p:nvSpPr>
          <p:cNvPr id="91" name="Rectangle 90"/>
          <p:cNvSpPr/>
          <p:nvPr/>
        </p:nvSpPr>
        <p:spPr>
          <a:xfrm>
            <a:off x="4629330" y="2734374"/>
            <a:ext cx="493776" cy="164592"/>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lnSpc>
                <a:spcPct val="90000"/>
              </a:lnSpc>
              <a:defRPr/>
            </a:pPr>
            <a:r>
              <a:rPr lang="en-US" sz="1000" dirty="0">
                <a:solidFill>
                  <a:prstClr val="black"/>
                </a:solidFill>
                <a:latin typeface="Trebuchet MS" pitchFamily="34" charset="0"/>
              </a:rPr>
              <a:t>Port 1</a:t>
            </a:r>
          </a:p>
        </p:txBody>
      </p:sp>
      <p:sp>
        <p:nvSpPr>
          <p:cNvPr id="92" name="Rectangle 91"/>
          <p:cNvSpPr/>
          <p:nvPr/>
        </p:nvSpPr>
        <p:spPr>
          <a:xfrm>
            <a:off x="3970962" y="2734374"/>
            <a:ext cx="493776" cy="164592"/>
          </a:xfrm>
          <a:prstGeom prst="rect">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lnSpc>
                <a:spcPct val="90000"/>
              </a:lnSpc>
              <a:defRPr/>
            </a:pPr>
            <a:r>
              <a:rPr lang="en-US" sz="1000" dirty="0">
                <a:solidFill>
                  <a:prstClr val="black"/>
                </a:solidFill>
                <a:latin typeface="Trebuchet MS" pitchFamily="34" charset="0"/>
              </a:rPr>
              <a:t>Port 2</a:t>
            </a:r>
          </a:p>
        </p:txBody>
      </p:sp>
      <p:cxnSp>
        <p:nvCxnSpPr>
          <p:cNvPr id="93" name="Shape 159"/>
          <p:cNvCxnSpPr>
            <a:endCxn id="92" idx="0"/>
          </p:cNvCxnSpPr>
          <p:nvPr/>
        </p:nvCxnSpPr>
        <p:spPr>
          <a:xfrm>
            <a:off x="3129508" y="2540193"/>
            <a:ext cx="1088342" cy="194181"/>
          </a:xfrm>
          <a:prstGeom prst="bentConnector2">
            <a:avLst/>
          </a:prstGeom>
          <a:ln w="158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hape 159"/>
          <p:cNvCxnSpPr>
            <a:endCxn id="91" idx="0"/>
          </p:cNvCxnSpPr>
          <p:nvPr/>
        </p:nvCxnSpPr>
        <p:spPr>
          <a:xfrm>
            <a:off x="3122111" y="2355257"/>
            <a:ext cx="1754107" cy="379117"/>
          </a:xfrm>
          <a:prstGeom prst="bentConnector2">
            <a:avLst/>
          </a:prstGeom>
          <a:ln w="15875">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95" name="Rectangle 94"/>
          <p:cNvSpPr/>
          <p:nvPr/>
        </p:nvSpPr>
        <p:spPr>
          <a:xfrm>
            <a:off x="843714" y="5285550"/>
            <a:ext cx="658368" cy="8229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90000"/>
              </a:lnSpc>
              <a:defRPr/>
            </a:pPr>
            <a:endParaRPr lang="en-US" dirty="0">
              <a:solidFill>
                <a:prstClr val="black"/>
              </a:solidFill>
              <a:latin typeface="Trebuchet MS" pitchFamily="34" charset="0"/>
            </a:endParaRPr>
          </a:p>
        </p:txBody>
      </p:sp>
      <p:sp>
        <p:nvSpPr>
          <p:cNvPr id="96" name="Rectangle 95"/>
          <p:cNvSpPr/>
          <p:nvPr/>
        </p:nvSpPr>
        <p:spPr>
          <a:xfrm>
            <a:off x="2283894" y="4956366"/>
            <a:ext cx="1152144" cy="32918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90000"/>
              </a:lnSpc>
              <a:defRPr/>
            </a:pPr>
            <a:r>
              <a:rPr lang="en-US" dirty="0">
                <a:solidFill>
                  <a:prstClr val="black"/>
                </a:solidFill>
                <a:latin typeface="Trebuchet MS" pitchFamily="34" charset="0"/>
              </a:rPr>
              <a:t>NIC 2</a:t>
            </a:r>
          </a:p>
        </p:txBody>
      </p:sp>
      <p:sp>
        <p:nvSpPr>
          <p:cNvPr id="97" name="Rectangle 96"/>
          <p:cNvSpPr/>
          <p:nvPr/>
        </p:nvSpPr>
        <p:spPr>
          <a:xfrm>
            <a:off x="2283894" y="5285550"/>
            <a:ext cx="658368" cy="8229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90000"/>
              </a:lnSpc>
              <a:defRPr/>
            </a:pPr>
            <a:endParaRPr lang="en-US" dirty="0">
              <a:solidFill>
                <a:prstClr val="black"/>
              </a:solidFill>
              <a:latin typeface="Trebuchet MS" pitchFamily="34" charset="0"/>
            </a:endParaRPr>
          </a:p>
        </p:txBody>
      </p:sp>
      <p:sp>
        <p:nvSpPr>
          <p:cNvPr id="98" name="Rectangle 97"/>
          <p:cNvSpPr/>
          <p:nvPr/>
        </p:nvSpPr>
        <p:spPr>
          <a:xfrm>
            <a:off x="2325042" y="4215702"/>
            <a:ext cx="1043957" cy="329184"/>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lnSpc>
                <a:spcPct val="90000"/>
              </a:lnSpc>
              <a:defRPr/>
            </a:pPr>
            <a:r>
              <a:rPr lang="en-US" sz="1100" dirty="0">
                <a:solidFill>
                  <a:prstClr val="black"/>
                </a:solidFill>
                <a:latin typeface="Trebuchet MS" pitchFamily="34" charset="0"/>
              </a:rPr>
              <a:t>Miniport</a:t>
            </a:r>
          </a:p>
          <a:p>
            <a:pPr algn="ctr">
              <a:lnSpc>
                <a:spcPct val="90000"/>
              </a:lnSpc>
              <a:defRPr/>
            </a:pPr>
            <a:r>
              <a:rPr lang="en-US" sz="1100" dirty="0">
                <a:solidFill>
                  <a:prstClr val="black"/>
                </a:solidFill>
                <a:latin typeface="Trebuchet MS" pitchFamily="34" charset="0"/>
              </a:rPr>
              <a:t>Driver</a:t>
            </a:r>
          </a:p>
        </p:txBody>
      </p:sp>
      <p:sp>
        <p:nvSpPr>
          <p:cNvPr id="99" name="Rectangle 98"/>
          <p:cNvSpPr/>
          <p:nvPr/>
        </p:nvSpPr>
        <p:spPr>
          <a:xfrm>
            <a:off x="1008306" y="3228150"/>
            <a:ext cx="2304288" cy="493776"/>
          </a:xfrm>
          <a:prstGeom prst="rect">
            <a:avLst/>
          </a:prstGeom>
          <a:ln/>
        </p:spPr>
        <p:style>
          <a:lnRef idx="1">
            <a:schemeClr val="accent6"/>
          </a:lnRef>
          <a:fillRef idx="3">
            <a:schemeClr val="accent6"/>
          </a:fillRef>
          <a:effectRef idx="2">
            <a:schemeClr val="accent6"/>
          </a:effectRef>
          <a:fontRef idx="minor">
            <a:schemeClr val="lt1"/>
          </a:fontRef>
        </p:style>
        <p:txBody>
          <a:bodyPr lIns="0" tIns="0" rIns="0" bIns="0" rtlCol="0" anchor="b" anchorCtr="1"/>
          <a:lstStyle/>
          <a:p>
            <a:pPr algn="ctr">
              <a:lnSpc>
                <a:spcPct val="90000"/>
              </a:lnSpc>
              <a:defRPr/>
            </a:pPr>
            <a:r>
              <a:rPr lang="en-US" sz="1300" dirty="0">
                <a:solidFill>
                  <a:prstClr val="black"/>
                </a:solidFill>
                <a:latin typeface="Trebuchet MS" pitchFamily="34" charset="0"/>
              </a:rPr>
              <a:t>LBFO Driver</a:t>
            </a:r>
          </a:p>
        </p:txBody>
      </p:sp>
      <p:sp>
        <p:nvSpPr>
          <p:cNvPr id="100" name="Rectangle 99"/>
          <p:cNvSpPr/>
          <p:nvPr/>
        </p:nvSpPr>
        <p:spPr>
          <a:xfrm>
            <a:off x="1584378" y="3228150"/>
            <a:ext cx="1069848" cy="247811"/>
          </a:xfrm>
          <a:prstGeom prst="rect">
            <a:avLst/>
          </a:prstGeom>
          <a:ln>
            <a:solidFill>
              <a:schemeClr val="bg2"/>
            </a:solidFill>
          </a:ln>
        </p:spPr>
        <p:style>
          <a:lnRef idx="0">
            <a:schemeClr val="accent1"/>
          </a:lnRef>
          <a:fillRef idx="3">
            <a:schemeClr val="accent1"/>
          </a:fillRef>
          <a:effectRef idx="3">
            <a:schemeClr val="accent1"/>
          </a:effectRef>
          <a:fontRef idx="minor">
            <a:schemeClr val="lt1"/>
          </a:fontRef>
        </p:style>
        <p:txBody>
          <a:bodyPr lIns="0" tIns="0" rIns="0" bIns="0" rtlCol="0" anchor="ctr" anchorCtr="1"/>
          <a:lstStyle/>
          <a:p>
            <a:pPr algn="ctr">
              <a:lnSpc>
                <a:spcPct val="90000"/>
              </a:lnSpc>
              <a:defRPr/>
            </a:pPr>
            <a:r>
              <a:rPr lang="en-US" sz="1100" dirty="0">
                <a:solidFill>
                  <a:prstClr val="black"/>
                </a:solidFill>
                <a:latin typeface="Trebuchet MS" pitchFamily="34" charset="0"/>
              </a:rPr>
              <a:t>Team NIC</a:t>
            </a:r>
          </a:p>
        </p:txBody>
      </p:sp>
      <p:sp>
        <p:nvSpPr>
          <p:cNvPr id="101" name="Up-Down Arrow 100"/>
          <p:cNvSpPr/>
          <p:nvPr/>
        </p:nvSpPr>
        <p:spPr>
          <a:xfrm>
            <a:off x="1255194" y="4544885"/>
            <a:ext cx="411480" cy="411480"/>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02" name="Up-Down Arrow 101"/>
          <p:cNvSpPr/>
          <p:nvPr/>
        </p:nvSpPr>
        <p:spPr>
          <a:xfrm>
            <a:off x="2652376" y="4544730"/>
            <a:ext cx="411480" cy="411480"/>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03" name="Up-Down Arrow 102"/>
          <p:cNvSpPr/>
          <p:nvPr/>
        </p:nvSpPr>
        <p:spPr>
          <a:xfrm>
            <a:off x="1255194" y="3721926"/>
            <a:ext cx="411480" cy="493776"/>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04" name="Up-Down Arrow 103"/>
          <p:cNvSpPr/>
          <p:nvPr/>
        </p:nvSpPr>
        <p:spPr>
          <a:xfrm>
            <a:off x="2654226" y="3721926"/>
            <a:ext cx="411480" cy="493776"/>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05" name="Up-Down Arrow 104"/>
          <p:cNvSpPr/>
          <p:nvPr/>
        </p:nvSpPr>
        <p:spPr>
          <a:xfrm>
            <a:off x="1912638" y="2898966"/>
            <a:ext cx="411480" cy="329184"/>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06" name="Oval 105"/>
          <p:cNvSpPr/>
          <p:nvPr/>
        </p:nvSpPr>
        <p:spPr bwMode="auto">
          <a:xfrm>
            <a:off x="1126664" y="3887442"/>
            <a:ext cx="1988049" cy="175689"/>
          </a:xfrm>
          <a:prstGeom prst="ellipse">
            <a:avLst/>
          </a:prstGeom>
          <a:no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822657">
              <a:lnSpc>
                <a:spcPct val="90000"/>
              </a:lnSpc>
            </a:pPr>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7" name="Rectangle 106"/>
          <p:cNvSpPr/>
          <p:nvPr/>
        </p:nvSpPr>
        <p:spPr bwMode="auto">
          <a:xfrm>
            <a:off x="812275" y="5977206"/>
            <a:ext cx="2801763" cy="24966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822657">
              <a:lnSpc>
                <a:spcPct val="90000"/>
              </a:lnSpc>
            </a:pPr>
            <a:r>
              <a:rPr lang="en-US" dirty="0" smtClean="0">
                <a:solidFill>
                  <a:schemeClr val="bg2"/>
                </a:solidFill>
                <a:effectLst>
                  <a:outerShdw blurRad="38100" dist="38100" dir="2700000" algn="tl">
                    <a:srgbClr val="000000">
                      <a:alpha val="43137"/>
                    </a:srgbClr>
                  </a:outerShdw>
                </a:effectLst>
                <a:latin typeface="Trebuchet MS" pitchFamily="34" charset="0"/>
              </a:rPr>
              <a:t>Switch</a:t>
            </a:r>
          </a:p>
        </p:txBody>
      </p:sp>
      <p:sp>
        <p:nvSpPr>
          <p:cNvPr id="108" name="Up-Down Arrow 107"/>
          <p:cNvSpPr/>
          <p:nvPr/>
        </p:nvSpPr>
        <p:spPr>
          <a:xfrm>
            <a:off x="1051765" y="5384305"/>
            <a:ext cx="411480" cy="576072"/>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09" name="Up-Down Arrow 108"/>
          <p:cNvSpPr/>
          <p:nvPr/>
        </p:nvSpPr>
        <p:spPr>
          <a:xfrm>
            <a:off x="2423057" y="5384304"/>
            <a:ext cx="411480" cy="576072"/>
          </a:xfrm>
          <a:prstGeom prst="upDownArrow">
            <a:avLst>
              <a:gd name="adj1" fmla="val 52439"/>
              <a:gd name="adj2" fmla="val 26829"/>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defRPr/>
            </a:pPr>
            <a:endParaRPr lang="en-US" dirty="0">
              <a:solidFill>
                <a:prstClr val="white"/>
              </a:solidFill>
              <a:latin typeface="Trebuchet MS" pitchFamily="34" charset="0"/>
            </a:endParaRPr>
          </a:p>
        </p:txBody>
      </p:sp>
      <p:sp>
        <p:nvSpPr>
          <p:cNvPr id="110" name="Oval 109"/>
          <p:cNvSpPr/>
          <p:nvPr/>
        </p:nvSpPr>
        <p:spPr bwMode="auto">
          <a:xfrm>
            <a:off x="904742" y="5579596"/>
            <a:ext cx="2135996" cy="129455"/>
          </a:xfrm>
          <a:prstGeom prst="ellipse">
            <a:avLst/>
          </a:prstGeom>
          <a:no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822657">
              <a:lnSpc>
                <a:spcPct val="90000"/>
              </a:lnSpc>
            </a:pPr>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Load Balancing and </a:t>
            </a:r>
            <a:br>
              <a:rPr lang="en-US" dirty="0" smtClean="0"/>
            </a:br>
            <a:r>
              <a:rPr lang="en-US" dirty="0" smtClean="0"/>
              <a:t>Failover in Hyper-V</a:t>
            </a:r>
            <a:endParaRPr lang="en-US" dirty="0"/>
          </a:p>
        </p:txBody>
      </p:sp>
      <p:sp>
        <p:nvSpPr>
          <p:cNvPr id="3" name="Content Placeholder 2"/>
          <p:cNvSpPr>
            <a:spLocks noGrp="1"/>
          </p:cNvSpPr>
          <p:nvPr>
            <p:ph type="body" idx="1"/>
          </p:nvPr>
        </p:nvSpPr>
        <p:spPr>
          <a:xfrm>
            <a:off x="382588" y="1901825"/>
            <a:ext cx="8380412" cy="4652043"/>
          </a:xfrm>
        </p:spPr>
        <p:txBody>
          <a:bodyPr/>
          <a:lstStyle/>
          <a:p>
            <a:pPr marL="344488" indent="-344488"/>
            <a:r>
              <a:rPr lang="en-US" sz="2800" dirty="0" smtClean="0"/>
              <a:t>One of the most asked for features</a:t>
            </a:r>
          </a:p>
          <a:p>
            <a:pPr marL="344488" indent="-344488"/>
            <a:r>
              <a:rPr lang="en-US" sz="2800" dirty="0" smtClean="0"/>
              <a:t>Not all LBFO solutions work in virtualization</a:t>
            </a:r>
          </a:p>
          <a:p>
            <a:pPr marL="630238" lvl="1" indent="-285750"/>
            <a:r>
              <a:rPr lang="en-US" sz="2400" dirty="0" smtClean="0"/>
              <a:t>Solutions that overload destination </a:t>
            </a:r>
            <a:br>
              <a:rPr lang="en-US" sz="2400" dirty="0" smtClean="0"/>
            </a:br>
            <a:r>
              <a:rPr lang="en-US" sz="2400" dirty="0" smtClean="0"/>
              <a:t>MAC address would not work</a:t>
            </a:r>
          </a:p>
          <a:p>
            <a:pPr marL="344488" indent="-344488"/>
            <a:r>
              <a:rPr lang="en-US" sz="2800" dirty="0" smtClean="0"/>
              <a:t>802.3ad based solutions are </a:t>
            </a:r>
            <a:br>
              <a:rPr lang="en-US" sz="2800" dirty="0" smtClean="0"/>
            </a:br>
            <a:r>
              <a:rPr lang="en-US" sz="2800" dirty="0" smtClean="0"/>
              <a:t>compatible with Hyper-V</a:t>
            </a:r>
          </a:p>
          <a:p>
            <a:pPr marL="630238" lvl="1" indent="-285750"/>
            <a:r>
              <a:rPr lang="en-US" sz="2400" dirty="0" smtClean="0"/>
              <a:t>Working with IHVs to address any potential issues</a:t>
            </a:r>
          </a:p>
          <a:p>
            <a:pPr marL="630238" lvl="1" indent="-285750"/>
            <a:r>
              <a:rPr lang="en-US" sz="2400" dirty="0" smtClean="0"/>
              <a:t>Would work with VMQ with compatible driver</a:t>
            </a:r>
          </a:p>
          <a:p>
            <a:pPr marL="344488" indent="-344488"/>
            <a:r>
              <a:rPr lang="en-US" sz="2800" dirty="0" smtClean="0"/>
              <a:t>Looking into providing a </a:t>
            </a:r>
            <a:br>
              <a:rPr lang="en-US" sz="2800" dirty="0" smtClean="0"/>
            </a:br>
            <a:r>
              <a:rPr lang="en-US" sz="2800" dirty="0" smtClean="0"/>
              <a:t>better customer experience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828193"/>
          </a:xfrm>
        </p:spPr>
        <p:txBody>
          <a:bodyPr/>
          <a:lstStyle/>
          <a:p>
            <a:r>
              <a:rPr lang="en-US" sz="4400" dirty="0" smtClean="0"/>
              <a:t>Improving Networking Performance for Hyper-V Virtual Machines</a:t>
            </a:r>
            <a:endParaRPr lang="en-US" sz="4400" dirty="0"/>
          </a:p>
        </p:txBody>
      </p:sp>
      <p:sp>
        <p:nvSpPr>
          <p:cNvPr id="3" name="Subtitle 2"/>
          <p:cNvSpPr>
            <a:spLocks noGrp="1"/>
          </p:cNvSpPr>
          <p:nvPr>
            <p:ph type="subTitle" idx="1"/>
          </p:nvPr>
        </p:nvSpPr>
        <p:spPr>
          <a:xfrm>
            <a:off x="2734826" y="3650133"/>
            <a:ext cx="5866482" cy="1551194"/>
          </a:xfrm>
        </p:spPr>
        <p:txBody>
          <a:bodyPr/>
          <a:lstStyle/>
          <a:p>
            <a:endParaRPr lang="en-US" sz="2800" dirty="0" smtClean="0"/>
          </a:p>
          <a:p>
            <a:r>
              <a:rPr lang="en-US" sz="2800" dirty="0" smtClean="0"/>
              <a:t>Ali </a:t>
            </a:r>
            <a:r>
              <a:rPr lang="en-US" sz="2800" dirty="0" err="1" smtClean="0"/>
              <a:t>Dabagh</a:t>
            </a:r>
            <a:endParaRPr lang="en-US" sz="2800" dirty="0" smtClean="0"/>
          </a:p>
          <a:p>
            <a:r>
              <a:rPr lang="en-US" sz="2800" dirty="0" smtClean="0"/>
              <a:t>Software Architect</a:t>
            </a:r>
          </a:p>
          <a:p>
            <a:r>
              <a:rPr lang="en-US" sz="2800"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type="body" idx="1"/>
          </p:nvPr>
        </p:nvSpPr>
        <p:spPr>
          <a:xfrm>
            <a:off x="382588" y="1414464"/>
            <a:ext cx="8380412" cy="4221156"/>
          </a:xfrm>
        </p:spPr>
        <p:txBody>
          <a:bodyPr/>
          <a:lstStyle/>
          <a:p>
            <a:r>
              <a:rPr lang="en-US" dirty="0" smtClean="0"/>
              <a:t>Support VMQ in your </a:t>
            </a:r>
            <a:br>
              <a:rPr lang="en-US" dirty="0" smtClean="0"/>
            </a:br>
            <a:r>
              <a:rPr lang="en-US" dirty="0" smtClean="0"/>
              <a:t>high performance NICs</a:t>
            </a:r>
          </a:p>
          <a:p>
            <a:pPr lvl="1"/>
            <a:r>
              <a:rPr lang="en-US" dirty="0" smtClean="0"/>
              <a:t>Check the Logo requirements</a:t>
            </a:r>
          </a:p>
          <a:p>
            <a:pPr lvl="1"/>
            <a:r>
              <a:rPr lang="en-US" dirty="0" smtClean="0"/>
              <a:t>For Windows 7 make your SR-IOV capable device look like a VMQ capable device</a:t>
            </a:r>
          </a:p>
          <a:p>
            <a:r>
              <a:rPr lang="en-US" dirty="0" smtClean="0"/>
              <a:t>Write NDIS 6.20 drivers for your hardware</a:t>
            </a:r>
          </a:p>
          <a:p>
            <a:pPr lvl="1"/>
            <a:r>
              <a:rPr lang="en-US" dirty="0" smtClean="0"/>
              <a:t>Header files and libraries available</a:t>
            </a:r>
          </a:p>
          <a:p>
            <a:r>
              <a:rPr lang="en-US" dirty="0" smtClean="0"/>
              <a:t>Make your LBFO driver Hyper-V aware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382588" y="1414464"/>
            <a:ext cx="8380412" cy="5066002"/>
          </a:xfrm>
        </p:spPr>
        <p:txBody>
          <a:bodyPr/>
          <a:lstStyle/>
          <a:p>
            <a:pPr marL="284163" indent="-284163">
              <a:spcBef>
                <a:spcPts val="900"/>
              </a:spcBef>
            </a:pPr>
            <a:r>
              <a:rPr lang="en-US" sz="2400" dirty="0" smtClean="0"/>
              <a:t>Windows 7 WDK will be available as of </a:t>
            </a:r>
            <a:r>
              <a:rPr lang="en-US" sz="2400" dirty="0" err="1" smtClean="0"/>
              <a:t>WinHEC</a:t>
            </a:r>
            <a:endParaRPr lang="en-US" sz="2400" dirty="0" smtClean="0"/>
          </a:p>
          <a:p>
            <a:pPr marL="284163" indent="-284163">
              <a:spcBef>
                <a:spcPts val="900"/>
              </a:spcBef>
            </a:pPr>
            <a:r>
              <a:rPr lang="en-US" sz="2400" dirty="0" smtClean="0"/>
              <a:t>Previous DDI is available on MSDN:  </a:t>
            </a:r>
            <a:r>
              <a:rPr lang="en-US" sz="2400" dirty="0" smtClean="0">
                <a:hlinkClick r:id="rId3"/>
              </a:rPr>
              <a:t>http://msdn.microsoft.com</a:t>
            </a:r>
            <a:r>
              <a:rPr lang="en-US" sz="2400" dirty="0" smtClean="0"/>
              <a:t> </a:t>
            </a:r>
          </a:p>
          <a:p>
            <a:pPr marL="284163" indent="-284163">
              <a:spcBef>
                <a:spcPts val="900"/>
              </a:spcBef>
            </a:pPr>
            <a:r>
              <a:rPr lang="en-US" sz="2400" dirty="0" smtClean="0"/>
              <a:t>Device driver questions</a:t>
            </a:r>
          </a:p>
          <a:p>
            <a:pPr marL="517525" lvl="1" indent="-233363">
              <a:spcBef>
                <a:spcPts val="800"/>
              </a:spcBef>
            </a:pPr>
            <a:r>
              <a:rPr lang="en-US" sz="2000" dirty="0" smtClean="0"/>
              <a:t>NDIS 6 Feedback alias:  </a:t>
            </a:r>
            <a:r>
              <a:rPr lang="en-US" sz="2000" dirty="0" smtClean="0">
                <a:hlinkClick r:id="rId4"/>
              </a:rPr>
              <a:t>ndisfb@microsoft.com</a:t>
            </a:r>
            <a:r>
              <a:rPr lang="en-US" sz="2000" dirty="0" smtClean="0"/>
              <a:t>  </a:t>
            </a:r>
          </a:p>
          <a:p>
            <a:pPr marL="284163" indent="-284163">
              <a:spcBef>
                <a:spcPts val="900"/>
              </a:spcBef>
            </a:pPr>
            <a:r>
              <a:rPr lang="en-US" sz="2400" dirty="0" smtClean="0"/>
              <a:t>Windows Logo Program Web site:  </a:t>
            </a:r>
            <a:r>
              <a:rPr lang="en-US" sz="2400" dirty="0" smtClean="0">
                <a:hlinkClick r:id="rId5"/>
              </a:rPr>
              <a:t>http://www.microsoft.com/whdc/winlogo/default.mspx</a:t>
            </a:r>
            <a:r>
              <a:rPr lang="en-US" sz="2400" dirty="0" smtClean="0"/>
              <a:t> </a:t>
            </a:r>
          </a:p>
          <a:p>
            <a:pPr marL="284163" indent="-284163">
              <a:spcBef>
                <a:spcPts val="900"/>
              </a:spcBef>
            </a:pPr>
            <a:r>
              <a:rPr lang="en-US" sz="2400" dirty="0" smtClean="0"/>
              <a:t>Related Sessions</a:t>
            </a:r>
          </a:p>
          <a:p>
            <a:pPr marL="517525" lvl="1" indent="-233363">
              <a:spcBef>
                <a:spcPts val="800"/>
              </a:spcBef>
            </a:pPr>
            <a:r>
              <a:rPr lang="en-US" sz="2000" dirty="0" smtClean="0"/>
              <a:t>COR-T525 Network Device Support Enhancements for Windows 7</a:t>
            </a:r>
          </a:p>
          <a:p>
            <a:pPr marL="517525" lvl="1" indent="-233363">
              <a:spcBef>
                <a:spcPts val="800"/>
              </a:spcBef>
            </a:pPr>
            <a:r>
              <a:rPr lang="en-US" sz="2000" dirty="0" smtClean="0"/>
              <a:t>ENT-T587 Microsoft Hyper-V</a:t>
            </a:r>
          </a:p>
          <a:p>
            <a:pPr marL="517525" lvl="1" indent="-233363">
              <a:spcBef>
                <a:spcPts val="800"/>
              </a:spcBef>
            </a:pPr>
            <a:r>
              <a:rPr lang="en-US" sz="2000" dirty="0" smtClean="0"/>
              <a:t>ENT-T588 Windows Virtualization and Cluster Shared Volumes</a:t>
            </a:r>
          </a:p>
          <a:p>
            <a:pPr marL="517525" lvl="1" indent="-233363">
              <a:spcBef>
                <a:spcPts val="800"/>
              </a:spcBef>
            </a:pPr>
            <a:r>
              <a:rPr lang="en-US" sz="2000" dirty="0" smtClean="0"/>
              <a:t>ENT-T590 Directions for Virtualized I/O in Windows</a:t>
            </a:r>
          </a:p>
          <a:p>
            <a:pPr marL="517525" lvl="1" indent="-233363">
              <a:spcBef>
                <a:spcPts val="800"/>
              </a:spcBef>
            </a:pPr>
            <a:r>
              <a:rPr lang="en-US" sz="2000" dirty="0" smtClean="0"/>
              <a:t>ENT-T591 Windows Presentation Virtualization</a:t>
            </a:r>
            <a:endParaRPr 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a:t>
            </a:r>
            <a:r>
              <a:rPr lang="en-US" sz="700" dirty="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a:xfrm>
            <a:off x="382588" y="1414464"/>
            <a:ext cx="8380412" cy="4579715"/>
          </a:xfrm>
        </p:spPr>
        <p:txBody>
          <a:bodyPr/>
          <a:lstStyle/>
          <a:p>
            <a:r>
              <a:rPr lang="en-US" dirty="0" smtClean="0"/>
              <a:t>Overview of network I/O path in virtualization</a:t>
            </a:r>
          </a:p>
          <a:p>
            <a:r>
              <a:rPr lang="en-US" dirty="0" smtClean="0"/>
              <a:t>Performance bottlenecks</a:t>
            </a:r>
          </a:p>
          <a:p>
            <a:r>
              <a:rPr lang="en-US" dirty="0" smtClean="0"/>
              <a:t>Virtual Machine Queue</a:t>
            </a:r>
          </a:p>
          <a:p>
            <a:r>
              <a:rPr lang="en-US" dirty="0" smtClean="0"/>
              <a:t>Chimney offload support</a:t>
            </a:r>
          </a:p>
          <a:p>
            <a:r>
              <a:rPr lang="en-US" dirty="0" smtClean="0"/>
              <a:t>Load balancing/failover</a:t>
            </a:r>
          </a:p>
          <a:p>
            <a:r>
              <a:rPr lang="en-US" dirty="0" smtClean="0"/>
              <a:t>Call to action</a:t>
            </a:r>
          </a:p>
          <a:p>
            <a:r>
              <a:rPr lang="en-US" dirty="0" smtClean="0"/>
              <a:t>Q/A</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I/O Data Path</a:t>
            </a:r>
            <a:endParaRPr lang="en-US" dirty="0"/>
          </a:p>
        </p:txBody>
      </p:sp>
      <p:sp>
        <p:nvSpPr>
          <p:cNvPr id="30" name="Rectangle 29"/>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1" name="Rectangle 30"/>
          <p:cNvSpPr/>
          <p:nvPr/>
        </p:nvSpPr>
        <p:spPr>
          <a:xfrm>
            <a:off x="493776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2" name="Rectangle 31"/>
          <p:cNvSpPr/>
          <p:nvPr/>
        </p:nvSpPr>
        <p:spPr>
          <a:xfrm>
            <a:off x="658368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3" name="Can 32"/>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Ethernet</a:t>
            </a:r>
            <a:endParaRPr kumimoji="0" lang="en-US" sz="16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4" name="Rectangle 33"/>
          <p:cNvSpPr/>
          <p:nvPr/>
        </p:nvSpPr>
        <p:spPr>
          <a:xfrm>
            <a:off x="2834640" y="4754880"/>
            <a:ext cx="5212080" cy="731520"/>
          </a:xfrm>
          <a:prstGeom prst="rect">
            <a:avLst/>
          </a:prstGeom>
          <a:ln/>
        </p:spPr>
        <p:style>
          <a:lnRef idx="1">
            <a:schemeClr val="accent4"/>
          </a:lnRef>
          <a:fillRef idx="3">
            <a:schemeClr val="accent4"/>
          </a:fillRef>
          <a:effectRef idx="2">
            <a:schemeClr val="accent4"/>
          </a:effectRef>
          <a:fontRef idx="minor">
            <a:schemeClr val="lt1"/>
          </a:fontRef>
        </p:style>
        <p:txBody>
          <a:bodyPr lIns="228600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BUS</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5" name="Rectangle 34"/>
          <p:cNvSpPr>
            <a:spLocks/>
          </p:cNvSpPr>
          <p:nvPr/>
        </p:nvSpPr>
        <p:spPr>
          <a:xfrm>
            <a:off x="5029200" y="2377440"/>
            <a:ext cx="1097280" cy="3657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TCP/IP</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6" name="Rectangle 35"/>
          <p:cNvSpPr/>
          <p:nvPr/>
        </p:nvSpPr>
        <p:spPr>
          <a:xfrm>
            <a:off x="6675120" y="2377440"/>
            <a:ext cx="1097280" cy="3657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TCP/IP</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7" name="Rectangle 36"/>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NIC 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8" name="Rectangle 37"/>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NIC 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9" name="Rectangle 38"/>
          <p:cNvSpPr/>
          <p:nvPr/>
        </p:nvSpPr>
        <p:spPr>
          <a:xfrm>
            <a:off x="731520" y="2011680"/>
            <a:ext cx="3840480" cy="1097280"/>
          </a:xfrm>
          <a:prstGeom prst="rect">
            <a:avLst/>
          </a:prstGeom>
          <a:ln/>
        </p:spPr>
        <p:style>
          <a:lnRef idx="1">
            <a:schemeClr val="accent4"/>
          </a:lnRef>
          <a:fillRef idx="3">
            <a:schemeClr val="accent4"/>
          </a:fillRef>
          <a:effectRef idx="2">
            <a:schemeClr val="accent4"/>
          </a:effectRef>
          <a:fontRef idx="minor">
            <a:schemeClr val="lt1"/>
          </a:fontRef>
        </p:style>
        <p:txBody>
          <a:bodyPr rtlCol="0" anchor="t" anchorCtr="0"/>
          <a:lstStyle/>
          <a:p>
            <a:pPr lvl="0" algn="ctr">
              <a:lnSpc>
                <a:spcPct val="90000"/>
              </a:lnSpc>
              <a:defRPr/>
            </a:pPr>
            <a:r>
              <a:rPr lang="en-US" dirty="0" smtClean="0">
                <a:solidFill>
                  <a:prstClr val="black"/>
                </a:solidFill>
                <a:latin typeface="Trebuchet MS" pitchFamily="34" charset="0"/>
              </a:rPr>
              <a:t>Virtual Machine Switch </a:t>
            </a:r>
            <a:endParaRPr lang="en-US" dirty="0">
              <a:solidFill>
                <a:prstClr val="black"/>
              </a:solidFill>
              <a:latin typeface="Trebuchet MS" pitchFamily="34" charset="0"/>
            </a:endParaRPr>
          </a:p>
        </p:txBody>
      </p:sp>
      <p:sp>
        <p:nvSpPr>
          <p:cNvPr id="40" name="Rectangle 39"/>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1" name="Rectangle 40"/>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2" name="Rectangle 41"/>
          <p:cNvSpPr/>
          <p:nvPr/>
        </p:nvSpPr>
        <p:spPr>
          <a:xfrm>
            <a:off x="548640" y="4648200"/>
            <a:ext cx="2194560" cy="9296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NIC</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3" name="Rectangle 42"/>
          <p:cNvSpPr/>
          <p:nvPr/>
        </p:nvSpPr>
        <p:spPr>
          <a:xfrm>
            <a:off x="822960" y="3474720"/>
            <a:ext cx="2301240" cy="365760"/>
          </a:xfrm>
          <a:prstGeom prst="rect">
            <a:avLst/>
          </a:prstGeom>
          <a:ln/>
        </p:spPr>
        <p:style>
          <a:lnRef idx="1">
            <a:schemeClr val="accent6"/>
          </a:lnRef>
          <a:fillRef idx="3">
            <a:schemeClr val="accent6"/>
          </a:fillRef>
          <a:effectRef idx="2">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Miniport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Driver</a:t>
            </a:r>
            <a:endParaRPr kumimoji="0" lang="en-US" sz="12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4" name="Up-Down Arrow 43"/>
          <p:cNvSpPr/>
          <p:nvPr/>
        </p:nvSpPr>
        <p:spPr>
          <a:xfrm>
            <a:off x="4114800" y="3108960"/>
            <a:ext cx="182880" cy="17373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5" name="Up-Down Arrow 44"/>
          <p:cNvSpPr/>
          <p:nvPr/>
        </p:nvSpPr>
        <p:spPr>
          <a:xfrm>
            <a:off x="5486400" y="3566160"/>
            <a:ext cx="182880" cy="12801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6" name="Up-Down Arrow 45"/>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7" name="Up-Down Arrow 46"/>
          <p:cNvSpPr/>
          <p:nvPr/>
        </p:nvSpPr>
        <p:spPr>
          <a:xfrm>
            <a:off x="1371600" y="3124200"/>
            <a:ext cx="914400" cy="1524000"/>
          </a:xfrm>
          <a:prstGeom prst="upDownArrow">
            <a:avLst>
              <a:gd name="adj1" fmla="val 52439"/>
              <a:gd name="adj2" fmla="val 26829"/>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8" name="Up-Down Arrow 47"/>
          <p:cNvSpPr/>
          <p:nvPr/>
        </p:nvSpPr>
        <p:spPr>
          <a:xfrm>
            <a:off x="3383280" y="3108960"/>
            <a:ext cx="182880" cy="20116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9" name="Rectangle 48"/>
          <p:cNvSpPr/>
          <p:nvPr/>
        </p:nvSpPr>
        <p:spPr>
          <a:xfrm>
            <a:off x="1280160" y="2377440"/>
            <a:ext cx="1828800" cy="73152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Routing</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VLAN Filtering</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Data Copy</a:t>
            </a:r>
            <a:endParaRPr kumimoji="0" lang="en-US" sz="16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0" name="Rectangle 49"/>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pitchFamily="34" charset="0"/>
                <a:ea typeface="+mn-ea"/>
                <a:cs typeface="+mn-cs"/>
              </a:rPr>
              <a:t>Port 1</a:t>
            </a:r>
            <a:endPar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1" name="Rectangle 50"/>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pitchFamily="34" charset="0"/>
                <a:ea typeface="+mn-ea"/>
                <a:cs typeface="+mn-cs"/>
              </a:rPr>
              <a:t>Port 2</a:t>
            </a:r>
            <a:endPar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52" name="Shape 159"/>
          <p:cNvCxnSpPr/>
          <p:nvPr/>
        </p:nvCxnSpPr>
        <p:spPr>
          <a:xfrm>
            <a:off x="3108960" y="2743200"/>
            <a:ext cx="365760" cy="182880"/>
          </a:xfrm>
          <a:prstGeom prst="bentConnector3">
            <a:avLst>
              <a:gd name="adj1" fmla="val 100000"/>
            </a:avLst>
          </a:prstGeom>
          <a:ln w="158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hape 159"/>
          <p:cNvCxnSpPr/>
          <p:nvPr/>
        </p:nvCxnSpPr>
        <p:spPr>
          <a:xfrm>
            <a:off x="3108960" y="2468880"/>
            <a:ext cx="1097280" cy="457200"/>
          </a:xfrm>
          <a:prstGeom prst="bentConnector3">
            <a:avLst>
              <a:gd name="adj1" fmla="val 100000"/>
            </a:avLst>
          </a:prstGeom>
          <a:ln w="15875">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54" name="Rectangle 53"/>
          <p:cNvSpPr/>
          <p:nvPr/>
        </p:nvSpPr>
        <p:spPr>
          <a:xfrm>
            <a:off x="548640" y="5577840"/>
            <a:ext cx="1188720" cy="1828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55" name="Straight Connector 54"/>
          <p:cNvCxnSpPr/>
          <p:nvPr/>
        </p:nvCxnSpPr>
        <p:spPr>
          <a:xfrm>
            <a:off x="548640" y="5577840"/>
            <a:ext cx="1188720" cy="1588"/>
          </a:xfrm>
          <a:prstGeom prst="line">
            <a:avLst/>
          </a:prstGeom>
          <a:noFill/>
          <a:ln w="25400" cap="flat" cmpd="sng" algn="ctr">
            <a:solidFill>
              <a:srgbClr val="D7EDE0"/>
            </a:solidFill>
            <a:prstDash val="solid"/>
          </a:ln>
          <a:effectLst/>
        </p:spPr>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Performance Bottlenecks</a:t>
            </a:r>
            <a:br>
              <a:rPr lang="en-US" dirty="0" smtClean="0"/>
            </a:br>
            <a:r>
              <a:rPr lang="en-US" sz="3600" dirty="0" smtClean="0">
                <a:solidFill>
                  <a:schemeClr val="accent1"/>
                </a:solidFill>
              </a:rPr>
              <a:t>Receive Path</a:t>
            </a:r>
            <a:endParaRPr lang="en-US" dirty="0">
              <a:solidFill>
                <a:schemeClr val="accent1"/>
              </a:solidFill>
            </a:endParaRPr>
          </a:p>
        </p:txBody>
      </p:sp>
      <p:sp>
        <p:nvSpPr>
          <p:cNvPr id="3" name="Text Placeholder 2"/>
          <p:cNvSpPr>
            <a:spLocks noGrp="1"/>
          </p:cNvSpPr>
          <p:nvPr>
            <p:ph type="body" idx="1"/>
          </p:nvPr>
        </p:nvSpPr>
        <p:spPr>
          <a:xfrm>
            <a:off x="382588" y="1901825"/>
            <a:ext cx="8380412" cy="3859005"/>
          </a:xfrm>
        </p:spPr>
        <p:txBody>
          <a:bodyPr/>
          <a:lstStyle/>
          <a:p>
            <a:pPr marL="344488" indent="-344488"/>
            <a:r>
              <a:rPr lang="en-US" sz="2800" dirty="0" smtClean="0"/>
              <a:t>Parsing incoming packets and grouping based on destination MAC address</a:t>
            </a:r>
          </a:p>
          <a:p>
            <a:pPr marL="344488" indent="-344488"/>
            <a:r>
              <a:rPr lang="en-US" sz="2800" dirty="0" smtClean="0"/>
              <a:t>MAC address lookup and VLAN ID filtering</a:t>
            </a:r>
          </a:p>
          <a:p>
            <a:pPr marL="344488" indent="-344488"/>
            <a:r>
              <a:rPr lang="en-US" sz="2800" dirty="0" smtClean="0"/>
              <a:t>Copying data from parent partition address space to the child partition</a:t>
            </a:r>
          </a:p>
          <a:p>
            <a:pPr marL="344488" indent="-344488"/>
            <a:r>
              <a:rPr lang="en-US" sz="2800" dirty="0" smtClean="0"/>
              <a:t>Not scaling to multiple processors</a:t>
            </a:r>
          </a:p>
          <a:p>
            <a:pPr marL="630238" lvl="1" indent="-285750"/>
            <a:r>
              <a:rPr lang="en-US" sz="2400" dirty="0" smtClean="0"/>
              <a:t>Using Receive Side Scaling (RSS) is not an ideal solution</a:t>
            </a:r>
          </a:p>
          <a:p>
            <a:pPr marL="344488" indent="-344488"/>
            <a:r>
              <a:rPr lang="en-US" sz="2800" dirty="0" smtClean="0"/>
              <a:t>Parent/Child context switch overhead</a:t>
            </a:r>
            <a:endParaRPr lang="en-US"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Performance Bottlenecks</a:t>
            </a:r>
            <a:br>
              <a:rPr lang="en-US" dirty="0" smtClean="0"/>
            </a:br>
            <a:r>
              <a:rPr lang="en-US" sz="3600" dirty="0" smtClean="0">
                <a:solidFill>
                  <a:schemeClr val="accent1"/>
                </a:solidFill>
              </a:rPr>
              <a:t>Transmit Path</a:t>
            </a:r>
            <a:endParaRPr lang="en-US" dirty="0">
              <a:solidFill>
                <a:schemeClr val="accent1"/>
              </a:solidFill>
            </a:endParaRPr>
          </a:p>
        </p:txBody>
      </p:sp>
      <p:sp>
        <p:nvSpPr>
          <p:cNvPr id="3" name="Text Placeholder 2"/>
          <p:cNvSpPr>
            <a:spLocks noGrp="1"/>
          </p:cNvSpPr>
          <p:nvPr>
            <p:ph type="body" idx="1"/>
          </p:nvPr>
        </p:nvSpPr>
        <p:spPr>
          <a:xfrm>
            <a:off x="382588" y="1901825"/>
            <a:ext cx="8380412" cy="4271939"/>
          </a:xfrm>
        </p:spPr>
        <p:txBody>
          <a:bodyPr/>
          <a:lstStyle/>
          <a:p>
            <a:r>
              <a:rPr lang="en-US" dirty="0" smtClean="0"/>
              <a:t>Copying data from child partition address space to the parent partition address space</a:t>
            </a:r>
          </a:p>
          <a:p>
            <a:r>
              <a:rPr lang="en-US" dirty="0" smtClean="0"/>
              <a:t>MAC address lookup and VLAN ID filtering</a:t>
            </a:r>
          </a:p>
          <a:p>
            <a:r>
              <a:rPr lang="en-US" dirty="0" smtClean="0"/>
              <a:t>Parent/child context switch overhead</a:t>
            </a:r>
          </a:p>
          <a:p>
            <a:r>
              <a:rPr lang="en-US" dirty="0" smtClean="0"/>
              <a:t>Simulating task offload in software for VM to VM traffic</a:t>
            </a:r>
          </a:p>
          <a:p>
            <a:r>
              <a:rPr lang="en-US" dirty="0" smtClean="0"/>
              <a:t>Extra copy for VM to VM traffic</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Virtual Machine Queue</a:t>
            </a:r>
            <a:br>
              <a:rPr lang="en-US" dirty="0" smtClean="0"/>
            </a:br>
            <a:r>
              <a:rPr lang="en-US" sz="3600" dirty="0" smtClean="0">
                <a:solidFill>
                  <a:schemeClr val="accent1"/>
                </a:solidFill>
              </a:rPr>
              <a:t>Overview</a:t>
            </a:r>
            <a:endParaRPr lang="en-US" dirty="0">
              <a:solidFill>
                <a:schemeClr val="accent1"/>
              </a:solidFill>
            </a:endParaRPr>
          </a:p>
        </p:txBody>
      </p:sp>
      <p:sp>
        <p:nvSpPr>
          <p:cNvPr id="3" name="Text Placeholder 2"/>
          <p:cNvSpPr>
            <a:spLocks noGrp="1"/>
          </p:cNvSpPr>
          <p:nvPr>
            <p:ph type="body" idx="1"/>
          </p:nvPr>
        </p:nvSpPr>
        <p:spPr>
          <a:xfrm>
            <a:off x="382588" y="1901825"/>
            <a:ext cx="8380412" cy="4383251"/>
          </a:xfrm>
        </p:spPr>
        <p:txBody>
          <a:bodyPr/>
          <a:lstStyle/>
          <a:p>
            <a:pPr marL="231775" indent="-231775"/>
            <a:r>
              <a:rPr lang="en-US" sz="2000" dirty="0" smtClean="0"/>
              <a:t>Classifying received packets</a:t>
            </a:r>
          </a:p>
          <a:p>
            <a:pPr marL="517525" lvl="1" indent="-233363"/>
            <a:r>
              <a:rPr lang="en-US" sz="1800" dirty="0" smtClean="0"/>
              <a:t>Parsing the packets in hardware</a:t>
            </a:r>
          </a:p>
          <a:p>
            <a:pPr marL="517525" lvl="1" indent="-233363"/>
            <a:r>
              <a:rPr lang="en-US" sz="1800" dirty="0" smtClean="0"/>
              <a:t>Setting received packet queue ID</a:t>
            </a:r>
          </a:p>
          <a:p>
            <a:pPr marL="231775" indent="-231775"/>
            <a:r>
              <a:rPr lang="en-US" sz="2000" dirty="0" smtClean="0"/>
              <a:t>Grouping received packets</a:t>
            </a:r>
          </a:p>
          <a:p>
            <a:pPr marL="517525" lvl="1" indent="-233363"/>
            <a:r>
              <a:rPr lang="en-US" sz="1800" dirty="0" smtClean="0"/>
              <a:t>All packets in a receive indication call are for the same VM NIC</a:t>
            </a:r>
          </a:p>
          <a:p>
            <a:pPr marL="284163" indent="-284163"/>
            <a:r>
              <a:rPr lang="en-US" sz="2000" dirty="0" smtClean="0"/>
              <a:t>Applying VLAN filtering in hardware</a:t>
            </a:r>
          </a:p>
          <a:p>
            <a:pPr marL="517525" lvl="1" indent="-233363"/>
            <a:r>
              <a:rPr lang="en-US" sz="1800" dirty="0" smtClean="0"/>
              <a:t>Packets with invalid VLAN IDs are dropped by the NIC</a:t>
            </a:r>
          </a:p>
          <a:p>
            <a:pPr marL="284163" indent="-284163"/>
            <a:r>
              <a:rPr lang="en-US" sz="2000" dirty="0" smtClean="0"/>
              <a:t>Concurrent receive processing for multiple VMs</a:t>
            </a:r>
          </a:p>
          <a:p>
            <a:pPr marL="517525" lvl="1" indent="-233363"/>
            <a:r>
              <a:rPr lang="en-US" sz="1800" dirty="0" smtClean="0"/>
              <a:t>Every queue is serviced by a different processor</a:t>
            </a:r>
          </a:p>
          <a:p>
            <a:pPr marL="284163" indent="-284163"/>
            <a:r>
              <a:rPr lang="en-US" sz="2000" dirty="0" smtClean="0"/>
              <a:t>Avoiding copy from NIC receive buffers to VM address space</a:t>
            </a:r>
          </a:p>
          <a:p>
            <a:pPr marL="284163" indent="-284163"/>
            <a:r>
              <a:rPr lang="en-US" sz="2000" dirty="0" smtClean="0"/>
              <a:t>Using switch on the NIC to do route lookup on transmit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Network I/O Data Path with VMQ</a:t>
            </a:r>
            <a:endParaRPr lang="en-US" sz="4400" dirty="0"/>
          </a:p>
        </p:txBody>
      </p:sp>
      <p:sp>
        <p:nvSpPr>
          <p:cNvPr id="38" name="Rectangle 37"/>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39" name="Rectangle 38"/>
          <p:cNvSpPr/>
          <p:nvPr/>
        </p:nvSpPr>
        <p:spPr>
          <a:xfrm>
            <a:off x="493776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0" name="Rectangle 39"/>
          <p:cNvSpPr/>
          <p:nvPr/>
        </p:nvSpPr>
        <p:spPr>
          <a:xfrm>
            <a:off x="658368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1" name="Can 40"/>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Ethernet</a:t>
            </a:r>
            <a:endParaRPr kumimoji="0" lang="en-US" sz="16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2" name="Rectangle 41"/>
          <p:cNvSpPr/>
          <p:nvPr/>
        </p:nvSpPr>
        <p:spPr>
          <a:xfrm>
            <a:off x="2834640" y="4754880"/>
            <a:ext cx="5212080" cy="731520"/>
          </a:xfrm>
          <a:prstGeom prst="rect">
            <a:avLst/>
          </a:prstGeom>
          <a:ln/>
        </p:spPr>
        <p:style>
          <a:lnRef idx="1">
            <a:schemeClr val="accent4"/>
          </a:lnRef>
          <a:fillRef idx="3">
            <a:schemeClr val="accent4"/>
          </a:fillRef>
          <a:effectRef idx="2">
            <a:schemeClr val="accent4"/>
          </a:effectRef>
          <a:fontRef idx="minor">
            <a:schemeClr val="lt1"/>
          </a:fontRef>
        </p:style>
        <p:txBody>
          <a:bodyPr lIns="228600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BUS</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3" name="Rectangle 42"/>
          <p:cNvSpPr>
            <a:spLocks/>
          </p:cNvSpPr>
          <p:nvPr/>
        </p:nvSpPr>
        <p:spPr>
          <a:xfrm>
            <a:off x="5029200" y="2377440"/>
            <a:ext cx="1097280" cy="36576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TCP/IP</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4" name="Rectangle 43"/>
          <p:cNvSpPr/>
          <p:nvPr/>
        </p:nvSpPr>
        <p:spPr>
          <a:xfrm>
            <a:off x="6675120" y="2377440"/>
            <a:ext cx="1097280" cy="36576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TCP/IP</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5" name="Rectangle 44"/>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NIC 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6" name="Rectangle 45"/>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 NIC 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7" name="Rectangle 46"/>
          <p:cNvSpPr/>
          <p:nvPr/>
        </p:nvSpPr>
        <p:spPr>
          <a:xfrm>
            <a:off x="731520" y="1828800"/>
            <a:ext cx="3840480" cy="128016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Virtual Machine Switch</a:t>
            </a:r>
            <a:r>
              <a:rPr kumimoji="0" lang="en-US" sz="1800" b="0" i="0" u="none" strike="noStrike" kern="1200" cap="none" spc="0" normalizeH="0" noProof="0" dirty="0" smtClean="0">
                <a:ln>
                  <a:noFill/>
                </a:ln>
                <a:solidFill>
                  <a:prstClr val="black"/>
                </a:solidFill>
                <a:effectLst/>
                <a:uLnTx/>
                <a:uFillTx/>
                <a:latin typeface="Trebuchet MS"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8" name="Rectangle 47"/>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9" name="Rectangle 48"/>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0" name="Rectangle 49"/>
          <p:cNvSpPr/>
          <p:nvPr/>
        </p:nvSpPr>
        <p:spPr>
          <a:xfrm>
            <a:off x="548640" y="4267200"/>
            <a:ext cx="2194560" cy="13106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1" name="Rectangle 50"/>
          <p:cNvSpPr/>
          <p:nvPr/>
        </p:nvSpPr>
        <p:spPr>
          <a:xfrm>
            <a:off x="822960" y="3474720"/>
            <a:ext cx="2301240" cy="365760"/>
          </a:xfrm>
          <a:prstGeom prst="rect">
            <a:avLst/>
          </a:prstGeom>
          <a:ln/>
        </p:spPr>
        <p:style>
          <a:lnRef idx="1">
            <a:schemeClr val="accent6"/>
          </a:lnRef>
          <a:fillRef idx="3">
            <a:schemeClr val="accent6"/>
          </a:fillRef>
          <a:effectRef idx="2">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Miniport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Driver</a:t>
            </a:r>
            <a:endParaRPr kumimoji="0" lang="en-US" sz="12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2" name="Up-Down Arrow 51"/>
          <p:cNvSpPr/>
          <p:nvPr/>
        </p:nvSpPr>
        <p:spPr>
          <a:xfrm>
            <a:off x="4114800" y="3108960"/>
            <a:ext cx="182880" cy="17373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3" name="Up-Down Arrow 52"/>
          <p:cNvSpPr/>
          <p:nvPr/>
        </p:nvSpPr>
        <p:spPr>
          <a:xfrm>
            <a:off x="5486400" y="3566160"/>
            <a:ext cx="182880" cy="12801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4" name="Up-Down Arrow 53"/>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5" name="Up-Down Arrow 54"/>
          <p:cNvSpPr/>
          <p:nvPr/>
        </p:nvSpPr>
        <p:spPr>
          <a:xfrm>
            <a:off x="914400" y="3108960"/>
            <a:ext cx="182880" cy="137160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6" name="Up-Down Arrow 55"/>
          <p:cNvSpPr/>
          <p:nvPr/>
        </p:nvSpPr>
        <p:spPr>
          <a:xfrm>
            <a:off x="2103120" y="3108960"/>
            <a:ext cx="182880" cy="1371600"/>
          </a:xfrm>
          <a:prstGeom prst="up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7" name="Up-Down Arrow 56"/>
          <p:cNvSpPr/>
          <p:nvPr/>
        </p:nvSpPr>
        <p:spPr>
          <a:xfrm>
            <a:off x="3383280" y="3108960"/>
            <a:ext cx="182880" cy="20116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8" name="Rectangle 57"/>
          <p:cNvSpPr/>
          <p:nvPr/>
        </p:nvSpPr>
        <p:spPr>
          <a:xfrm>
            <a:off x="731520" y="5303520"/>
            <a:ext cx="1828800" cy="1828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Switch/Routing unit</a:t>
            </a:r>
            <a:endPar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9" name="Rectangle 58"/>
          <p:cNvSpPr/>
          <p:nvPr/>
        </p:nvSpPr>
        <p:spPr>
          <a:xfrm>
            <a:off x="822960" y="4480560"/>
            <a:ext cx="365760" cy="731520"/>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Q1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0" name="Rectangle 59"/>
          <p:cNvSpPr/>
          <p:nvPr/>
        </p:nvSpPr>
        <p:spPr>
          <a:xfrm>
            <a:off x="1920240" y="4480560"/>
            <a:ext cx="548640" cy="731520"/>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Default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Queue</a:t>
            </a:r>
            <a:endPar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61" name="Elbow Connector 60"/>
          <p:cNvCxnSpPr/>
          <p:nvPr/>
        </p:nvCxnSpPr>
        <p:spPr>
          <a:xfrm rot="5400000" flipH="1" flipV="1">
            <a:off x="2542032" y="1389888"/>
            <a:ext cx="219456" cy="3291840"/>
          </a:xfrm>
          <a:prstGeom prst="bentConnector3">
            <a:avLst>
              <a:gd name="adj1" fmla="val 428704"/>
            </a:avLst>
          </a:prstGeom>
          <a:ln w="25400">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62" name="Up-Down Arrow 61"/>
          <p:cNvSpPr/>
          <p:nvPr/>
        </p:nvSpPr>
        <p:spPr>
          <a:xfrm>
            <a:off x="1371600" y="3108960"/>
            <a:ext cx="182880" cy="137160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63" name="Rectangle 62"/>
          <p:cNvSpPr/>
          <p:nvPr/>
        </p:nvSpPr>
        <p:spPr>
          <a:xfrm>
            <a:off x="1280160" y="4480560"/>
            <a:ext cx="365760" cy="73152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Q2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4" name="Rectangle 63"/>
          <p:cNvSpPr/>
          <p:nvPr/>
        </p:nvSpPr>
        <p:spPr>
          <a:xfrm>
            <a:off x="1645920" y="2468880"/>
            <a:ext cx="1463040" cy="6400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Routing</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VLAN filtering</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rebuchet MS" pitchFamily="34" charset="0"/>
                <a:ea typeface="+mn-ea"/>
                <a:cs typeface="+mn-cs"/>
              </a:rPr>
              <a:t>Data Copy</a:t>
            </a:r>
            <a:endPar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5" name="Rectangle 64"/>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pitchFamily="34" charset="0"/>
                <a:ea typeface="+mn-ea"/>
                <a:cs typeface="+mn-cs"/>
              </a:rPr>
              <a:t>Port 1</a:t>
            </a:r>
            <a:endPar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6" name="Rectangle 65"/>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rebuchet MS" pitchFamily="34" charset="0"/>
                <a:ea typeface="+mn-ea"/>
                <a:cs typeface="+mn-cs"/>
              </a:rPr>
              <a:t>Port 2</a:t>
            </a:r>
            <a:endPar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67" name="Elbow Connector 66"/>
          <p:cNvCxnSpPr/>
          <p:nvPr/>
        </p:nvCxnSpPr>
        <p:spPr>
          <a:xfrm rot="5400000" flipH="1" flipV="1">
            <a:off x="2404872" y="1984248"/>
            <a:ext cx="219456" cy="2103120"/>
          </a:xfrm>
          <a:prstGeom prst="bentConnector3">
            <a:avLst>
              <a:gd name="adj1" fmla="val 379247"/>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hape 159"/>
          <p:cNvCxnSpPr/>
          <p:nvPr/>
        </p:nvCxnSpPr>
        <p:spPr>
          <a:xfrm>
            <a:off x="3108960" y="2743200"/>
            <a:ext cx="274320" cy="182880"/>
          </a:xfrm>
          <a:prstGeom prst="bentConnector3">
            <a:avLst>
              <a:gd name="adj1" fmla="val 100000"/>
            </a:avLst>
          </a:prstGeom>
          <a:ln w="25400">
            <a:prstDash val="sysDash"/>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69" name="Shape 159"/>
          <p:cNvCxnSpPr/>
          <p:nvPr/>
        </p:nvCxnSpPr>
        <p:spPr>
          <a:xfrm>
            <a:off x="3108960" y="2560320"/>
            <a:ext cx="1005840" cy="365760"/>
          </a:xfrm>
          <a:prstGeom prst="bentConnector3">
            <a:avLst>
              <a:gd name="adj1" fmla="val 100000"/>
            </a:avLst>
          </a:prstGeom>
          <a:ln w="25400">
            <a:prstDash val="sysDash"/>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70" name="Rectangle 69"/>
          <p:cNvSpPr/>
          <p:nvPr/>
        </p:nvSpPr>
        <p:spPr>
          <a:xfrm>
            <a:off x="548640" y="5577840"/>
            <a:ext cx="1188720" cy="1828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NIC</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71" name="Straight Connector 70"/>
          <p:cNvCxnSpPr/>
          <p:nvPr/>
        </p:nvCxnSpPr>
        <p:spPr>
          <a:xfrm>
            <a:off x="548640" y="5577840"/>
            <a:ext cx="1188720" cy="1588"/>
          </a:xfrm>
          <a:prstGeom prst="line">
            <a:avLst/>
          </a:prstGeom>
          <a:noFill/>
          <a:ln w="25400" cap="flat" cmpd="sng" algn="ctr">
            <a:solidFill>
              <a:srgbClr val="D7EDE0"/>
            </a:solidFill>
            <a:prstDash val="solid"/>
          </a:ln>
          <a:effectLst/>
        </p:spPr>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Using VM Shared Memory with VMQ</a:t>
            </a:r>
            <a:endParaRPr lang="en-US" sz="4400" dirty="0"/>
          </a:p>
        </p:txBody>
      </p:sp>
      <p:sp>
        <p:nvSpPr>
          <p:cNvPr id="43" name="Rectangle 42"/>
          <p:cNvSpPr/>
          <p:nvPr/>
        </p:nvSpPr>
        <p:spPr>
          <a:xfrm>
            <a:off x="523126" y="3280025"/>
            <a:ext cx="3870960" cy="2971800"/>
          </a:xfrm>
          <a:prstGeom prst="rect">
            <a:avLst/>
          </a:prstGeom>
          <a:ln/>
        </p:spPr>
        <p:style>
          <a:lnRef idx="1">
            <a:schemeClr val="accent6"/>
          </a:lnRef>
          <a:fillRef idx="3">
            <a:schemeClr val="accent6"/>
          </a:fillRef>
          <a:effectRef idx="2">
            <a:schemeClr val="accent6"/>
          </a:effectRef>
          <a:fontRef idx="minor">
            <a:schemeClr val="lt1"/>
          </a:fontRef>
        </p:style>
        <p:txBody>
          <a:bodyPr bIns="0" rtlCol="0" anchor="b"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NIC</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4" name="Rectangle 43"/>
          <p:cNvSpPr/>
          <p:nvPr/>
        </p:nvSpPr>
        <p:spPr>
          <a:xfrm>
            <a:off x="797446" y="3462905"/>
            <a:ext cx="1645920" cy="2560320"/>
          </a:xfrm>
          <a:prstGeom prst="rect">
            <a:avLst/>
          </a:prstGeom>
          <a:solidFill>
            <a:srgbClr val="4F81BD">
              <a:alpha val="0"/>
            </a:srgbClr>
          </a:solidFill>
          <a:ln w="25400" cap="flat" cmpd="sng" algn="ctr">
            <a:solidFill>
              <a:srgbClr val="4F81BD">
                <a:shade val="50000"/>
              </a:srgbClr>
            </a:solidFill>
            <a:prstDash val="solid"/>
          </a:ln>
          <a:effectLst/>
        </p:spPr>
        <p:txBody>
          <a:bodyPr lIns="0" tIns="0" rIns="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Receive Queue</a:t>
            </a:r>
            <a:r>
              <a:rPr kumimoji="0" lang="en-US" sz="1600" b="0" i="0" u="none" strike="noStrike" kern="1200" cap="none" spc="0" normalizeH="0" noProof="0" dirty="0" smtClean="0">
                <a:ln>
                  <a:noFill/>
                </a:ln>
                <a:solidFill>
                  <a:prstClr val="black"/>
                </a:solidFill>
                <a:effectLst/>
                <a:uLnTx/>
                <a:uFillTx/>
                <a:latin typeface="Trebuchet MS" pitchFamily="34" charset="0"/>
                <a:ea typeface="+mn-ea"/>
                <a:cs typeface="+mn-cs"/>
              </a:rPr>
              <a:t> 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5" name="Rectangle 44"/>
          <p:cNvSpPr/>
          <p:nvPr/>
        </p:nvSpPr>
        <p:spPr>
          <a:xfrm>
            <a:off x="4556760" y="1600200"/>
            <a:ext cx="1508760" cy="2819400"/>
          </a:xfrm>
          <a:prstGeom prst="rect">
            <a:avLst/>
          </a:prstGeom>
          <a:ln/>
        </p:spPr>
        <p:style>
          <a:lnRef idx="1">
            <a:schemeClr val="accent4"/>
          </a:lnRef>
          <a:fillRef idx="3">
            <a:schemeClr val="accent4"/>
          </a:fillRef>
          <a:effectRef idx="2">
            <a:schemeClr val="accent4"/>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VM1</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6" name="Rectangle 45"/>
          <p:cNvSpPr/>
          <p:nvPr/>
        </p:nvSpPr>
        <p:spPr>
          <a:xfrm>
            <a:off x="6385560" y="1600200"/>
            <a:ext cx="1524000" cy="2819400"/>
          </a:xfrm>
          <a:prstGeom prst="rect">
            <a:avLst/>
          </a:prstGeom>
          <a:ln/>
        </p:spPr>
        <p:style>
          <a:lnRef idx="1">
            <a:schemeClr val="accent4"/>
          </a:lnRef>
          <a:fillRef idx="3">
            <a:schemeClr val="accent4"/>
          </a:fillRef>
          <a:effectRef idx="2">
            <a:schemeClr val="accent4"/>
          </a:effectRef>
          <a:fontRef idx="minor">
            <a:schemeClr val="lt1"/>
          </a:fontRef>
        </p:style>
        <p:txBody>
          <a:bodyPr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VM2</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7" name="Rectangle 46"/>
          <p:cNvSpPr/>
          <p:nvPr/>
        </p:nvSpPr>
        <p:spPr>
          <a:xfrm>
            <a:off x="4785360" y="2743200"/>
            <a:ext cx="640080" cy="13716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8" name="Rectangle 47"/>
          <p:cNvSpPr/>
          <p:nvPr/>
        </p:nvSpPr>
        <p:spPr>
          <a:xfrm>
            <a:off x="6690360" y="2743200"/>
            <a:ext cx="640080" cy="1371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49" name="Rectangle 48"/>
          <p:cNvSpPr/>
          <p:nvPr/>
        </p:nvSpPr>
        <p:spPr>
          <a:xfrm>
            <a:off x="1163206" y="3737225"/>
            <a:ext cx="914400" cy="27432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0" name="Rectangle 49"/>
          <p:cNvSpPr/>
          <p:nvPr/>
        </p:nvSpPr>
        <p:spPr>
          <a:xfrm>
            <a:off x="1163206" y="4194425"/>
            <a:ext cx="914400" cy="27432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1" name="Rectangle 50"/>
          <p:cNvSpPr/>
          <p:nvPr/>
        </p:nvSpPr>
        <p:spPr>
          <a:xfrm>
            <a:off x="1163206" y="4651625"/>
            <a:ext cx="914400" cy="27432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2" name="Rectangle 51"/>
          <p:cNvSpPr/>
          <p:nvPr/>
        </p:nvSpPr>
        <p:spPr>
          <a:xfrm>
            <a:off x="1163206" y="5108825"/>
            <a:ext cx="914400" cy="27432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3" name="Rectangle 52"/>
          <p:cNvSpPr/>
          <p:nvPr/>
        </p:nvSpPr>
        <p:spPr>
          <a:xfrm>
            <a:off x="1163206" y="5566025"/>
            <a:ext cx="914400" cy="27432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4" name="Rectangle 53"/>
          <p:cNvSpPr/>
          <p:nvPr/>
        </p:nvSpPr>
        <p:spPr>
          <a:xfrm>
            <a:off x="533400" y="1600200"/>
            <a:ext cx="3840480" cy="1533418"/>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5" name="Rectangle 54"/>
          <p:cNvSpPr/>
          <p:nvPr/>
        </p:nvSpPr>
        <p:spPr>
          <a:xfrm>
            <a:off x="888886" y="373722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6" name="Rectangle 55"/>
          <p:cNvSpPr/>
          <p:nvPr/>
        </p:nvSpPr>
        <p:spPr>
          <a:xfrm>
            <a:off x="888886" y="419442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7" name="Rectangle 56"/>
          <p:cNvSpPr/>
          <p:nvPr/>
        </p:nvSpPr>
        <p:spPr>
          <a:xfrm>
            <a:off x="888886" y="465162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8" name="Rectangle 57"/>
          <p:cNvSpPr/>
          <p:nvPr/>
        </p:nvSpPr>
        <p:spPr>
          <a:xfrm>
            <a:off x="888886" y="510882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59" name="Rectangle 58"/>
          <p:cNvSpPr/>
          <p:nvPr/>
        </p:nvSpPr>
        <p:spPr>
          <a:xfrm>
            <a:off x="888886" y="556602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60" name="Elbow Connector 59"/>
          <p:cNvCxnSpPr>
            <a:stCxn id="49" idx="3"/>
            <a:endCxn id="50" idx="3"/>
          </p:cNvCxnSpPr>
          <p:nvPr/>
        </p:nvCxnSpPr>
        <p:spPr>
          <a:xfrm>
            <a:off x="2077606" y="387438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cxnSp>
        <p:nvCxnSpPr>
          <p:cNvPr id="61" name="Elbow Connector 60"/>
          <p:cNvCxnSpPr/>
          <p:nvPr/>
        </p:nvCxnSpPr>
        <p:spPr>
          <a:xfrm>
            <a:off x="2077606" y="433158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cxnSp>
        <p:nvCxnSpPr>
          <p:cNvPr id="62" name="Elbow Connector 61"/>
          <p:cNvCxnSpPr/>
          <p:nvPr/>
        </p:nvCxnSpPr>
        <p:spPr>
          <a:xfrm>
            <a:off x="2077606" y="478878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cxnSp>
        <p:nvCxnSpPr>
          <p:cNvPr id="63" name="Elbow Connector 62"/>
          <p:cNvCxnSpPr/>
          <p:nvPr/>
        </p:nvCxnSpPr>
        <p:spPr>
          <a:xfrm>
            <a:off x="2077606" y="524598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sp>
        <p:nvSpPr>
          <p:cNvPr id="64" name="Rectangle 63"/>
          <p:cNvSpPr/>
          <p:nvPr/>
        </p:nvSpPr>
        <p:spPr>
          <a:xfrm>
            <a:off x="2626246" y="3462905"/>
            <a:ext cx="1645920" cy="2560320"/>
          </a:xfrm>
          <a:prstGeom prst="rect">
            <a:avLst/>
          </a:prstGeom>
          <a:solidFill>
            <a:srgbClr val="4F81BD">
              <a:alpha val="0"/>
            </a:srgbClr>
          </a:solidFill>
          <a:ln w="25400" cap="flat" cmpd="sng" algn="ctr">
            <a:solidFill>
              <a:srgbClr val="4F81BD">
                <a:shade val="50000"/>
              </a:srgbClr>
            </a:solidFill>
            <a:prstDash val="solid"/>
          </a:ln>
          <a:effectLst/>
        </p:spPr>
        <p:txBody>
          <a:bodyPr lIns="0" tIns="0" rIns="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Receive</a:t>
            </a:r>
            <a:r>
              <a:rPr kumimoji="0" lang="en-US" sz="1600" b="0" i="0" u="none" strike="noStrike" kern="1200" cap="none" spc="0" normalizeH="0" noProof="0" dirty="0" smtClean="0">
                <a:ln>
                  <a:noFill/>
                </a:ln>
                <a:solidFill>
                  <a:prstClr val="black"/>
                </a:solidFill>
                <a:effectLst/>
                <a:uLnTx/>
                <a:uFillTx/>
                <a:latin typeface="Trebuchet MS" pitchFamily="34" charset="0"/>
                <a:ea typeface="+mn-ea"/>
                <a:cs typeface="+mn-cs"/>
              </a:rPr>
              <a:t> </a:t>
            </a:r>
            <a:r>
              <a:rPr kumimoji="0" lang="en-US" sz="1600" b="0" i="0" u="none" strike="noStrike" kern="1200" cap="none" spc="0" normalizeH="0" baseline="0" noProof="0" dirty="0" smtClean="0">
                <a:ln>
                  <a:noFill/>
                </a:ln>
                <a:solidFill>
                  <a:prstClr val="black"/>
                </a:solidFill>
                <a:effectLst/>
                <a:uLnTx/>
                <a:uFillTx/>
                <a:latin typeface="Trebuchet MS" pitchFamily="34" charset="0"/>
                <a:ea typeface="+mn-ea"/>
                <a:cs typeface="+mn-cs"/>
              </a:rPr>
              <a:t>Queue 2</a:t>
            </a:r>
            <a:endParaRPr kumimoji="0" lang="en-US" sz="16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5" name="Rectangle 64"/>
          <p:cNvSpPr/>
          <p:nvPr/>
        </p:nvSpPr>
        <p:spPr>
          <a:xfrm>
            <a:off x="3007246" y="3752465"/>
            <a:ext cx="914400" cy="2743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6" name="Rectangle 65"/>
          <p:cNvSpPr/>
          <p:nvPr/>
        </p:nvSpPr>
        <p:spPr>
          <a:xfrm>
            <a:off x="3007246" y="4209665"/>
            <a:ext cx="914400" cy="2743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7" name="Rectangle 66"/>
          <p:cNvSpPr/>
          <p:nvPr/>
        </p:nvSpPr>
        <p:spPr>
          <a:xfrm>
            <a:off x="3007246" y="4666865"/>
            <a:ext cx="914400" cy="2743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8" name="Rectangle 67"/>
          <p:cNvSpPr/>
          <p:nvPr/>
        </p:nvSpPr>
        <p:spPr>
          <a:xfrm>
            <a:off x="3007246" y="5124065"/>
            <a:ext cx="914400" cy="2743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69" name="Rectangle 68"/>
          <p:cNvSpPr/>
          <p:nvPr/>
        </p:nvSpPr>
        <p:spPr>
          <a:xfrm>
            <a:off x="3007246" y="5581265"/>
            <a:ext cx="914400" cy="2743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D</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70" name="Rectangle 69"/>
          <p:cNvSpPr/>
          <p:nvPr/>
        </p:nvSpPr>
        <p:spPr>
          <a:xfrm>
            <a:off x="2732926" y="375246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71" name="Rectangle 70"/>
          <p:cNvSpPr/>
          <p:nvPr/>
        </p:nvSpPr>
        <p:spPr>
          <a:xfrm>
            <a:off x="2732926" y="420966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72" name="Rectangle 71"/>
          <p:cNvSpPr/>
          <p:nvPr/>
        </p:nvSpPr>
        <p:spPr>
          <a:xfrm>
            <a:off x="2732926" y="466686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73" name="Rectangle 72"/>
          <p:cNvSpPr/>
          <p:nvPr/>
        </p:nvSpPr>
        <p:spPr>
          <a:xfrm>
            <a:off x="2732926" y="512406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74" name="Rectangle 73"/>
          <p:cNvSpPr/>
          <p:nvPr/>
        </p:nvSpPr>
        <p:spPr>
          <a:xfrm>
            <a:off x="2732926" y="5581265"/>
            <a:ext cx="274320" cy="27432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itchFamily="34" charset="0"/>
                <a:ea typeface="+mn-ea"/>
                <a:cs typeface="+mn-cs"/>
              </a:rPr>
              <a:t>H</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75" name="Elbow Connector 74"/>
          <p:cNvCxnSpPr>
            <a:stCxn id="65" idx="3"/>
            <a:endCxn id="66" idx="3"/>
          </p:cNvCxnSpPr>
          <p:nvPr/>
        </p:nvCxnSpPr>
        <p:spPr>
          <a:xfrm>
            <a:off x="3921646" y="388962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cxnSp>
        <p:nvCxnSpPr>
          <p:cNvPr id="76" name="Elbow Connector 75"/>
          <p:cNvCxnSpPr/>
          <p:nvPr/>
        </p:nvCxnSpPr>
        <p:spPr>
          <a:xfrm>
            <a:off x="3921646" y="434682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cxnSp>
        <p:nvCxnSpPr>
          <p:cNvPr id="77" name="Elbow Connector 76"/>
          <p:cNvCxnSpPr/>
          <p:nvPr/>
        </p:nvCxnSpPr>
        <p:spPr>
          <a:xfrm>
            <a:off x="3921646" y="480402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cxnSp>
        <p:nvCxnSpPr>
          <p:cNvPr id="78" name="Elbow Connector 77"/>
          <p:cNvCxnSpPr/>
          <p:nvPr/>
        </p:nvCxnSpPr>
        <p:spPr>
          <a:xfrm>
            <a:off x="3921646" y="5261225"/>
            <a:ext cx="1588" cy="320040"/>
          </a:xfrm>
          <a:prstGeom prst="bentConnector3">
            <a:avLst>
              <a:gd name="adj1" fmla="val 14395466"/>
            </a:avLst>
          </a:prstGeom>
          <a:noFill/>
          <a:ln w="9525" cap="flat" cmpd="sng" algn="ctr">
            <a:solidFill>
              <a:schemeClr val="accent4">
                <a:lumMod val="50000"/>
              </a:schemeClr>
            </a:solidFill>
            <a:prstDash val="solid"/>
            <a:headEnd type="none" w="med" len="med"/>
            <a:tailEnd type="triangle" w="med" len="med"/>
          </a:ln>
          <a:effectLst/>
        </p:spPr>
      </p:cxnSp>
      <p:sp>
        <p:nvSpPr>
          <p:cNvPr id="79" name="Rectangle 78"/>
          <p:cNvSpPr/>
          <p:nvPr/>
        </p:nvSpPr>
        <p:spPr>
          <a:xfrm>
            <a:off x="822960" y="1676400"/>
            <a:ext cx="609600" cy="13442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80" name="TextBox 79"/>
          <p:cNvSpPr txBox="1"/>
          <p:nvPr/>
        </p:nvSpPr>
        <p:spPr>
          <a:xfrm rot="16200000">
            <a:off x="4443949" y="3150834"/>
            <a:ext cx="1295400" cy="480131"/>
          </a:xfrm>
          <a:prstGeom prst="rect">
            <a:avLst/>
          </a:prstGeom>
          <a:noFill/>
        </p:spPr>
        <p:txBody>
          <a:bodyPr wrap="square" rtlCol="0">
            <a:spAutoFit/>
          </a:bodyPr>
          <a:lstStyle/>
          <a:p>
            <a:pPr algn="l" rtl="0">
              <a:lnSpc>
                <a:spcPct val="90000"/>
              </a:lnSpc>
            </a:pPr>
            <a:r>
              <a:rPr lang="en-US" sz="1400" kern="1200" dirty="0">
                <a:solidFill>
                  <a:prstClr val="black"/>
                </a:solidFill>
                <a:latin typeface="Trebuchet MS" pitchFamily="34" charset="0"/>
                <a:ea typeface="+mn-ea"/>
                <a:cs typeface="+mn-cs"/>
              </a:rPr>
              <a:t>Address Space</a:t>
            </a:r>
          </a:p>
        </p:txBody>
      </p:sp>
      <p:sp>
        <p:nvSpPr>
          <p:cNvPr id="81" name="TextBox 80"/>
          <p:cNvSpPr txBox="1"/>
          <p:nvPr/>
        </p:nvSpPr>
        <p:spPr>
          <a:xfrm rot="16200000">
            <a:off x="6348949" y="3150835"/>
            <a:ext cx="1295400" cy="480131"/>
          </a:xfrm>
          <a:prstGeom prst="rect">
            <a:avLst/>
          </a:prstGeom>
          <a:noFill/>
        </p:spPr>
        <p:txBody>
          <a:bodyPr wrap="square" rtlCol="0">
            <a:spAutoFit/>
          </a:bodyPr>
          <a:lstStyle/>
          <a:p>
            <a:pPr algn="l" rtl="0">
              <a:lnSpc>
                <a:spcPct val="90000"/>
              </a:lnSpc>
            </a:pPr>
            <a:r>
              <a:rPr lang="en-US" sz="1400" kern="1200" dirty="0">
                <a:solidFill>
                  <a:prstClr val="black"/>
                </a:solidFill>
                <a:latin typeface="Trebuchet MS" pitchFamily="34" charset="0"/>
                <a:ea typeface="+mn-ea"/>
                <a:cs typeface="+mn-cs"/>
              </a:rPr>
              <a:t>Address Space</a:t>
            </a:r>
          </a:p>
        </p:txBody>
      </p:sp>
      <p:sp>
        <p:nvSpPr>
          <p:cNvPr id="125" name="TextBox 124"/>
          <p:cNvSpPr txBox="1"/>
          <p:nvPr/>
        </p:nvSpPr>
        <p:spPr>
          <a:xfrm rot="16200000">
            <a:off x="426754" y="2082320"/>
            <a:ext cx="1295400" cy="480131"/>
          </a:xfrm>
          <a:prstGeom prst="rect">
            <a:avLst/>
          </a:prstGeom>
          <a:noFill/>
        </p:spPr>
        <p:txBody>
          <a:bodyPr wrap="square" rtlCol="0">
            <a:spAutoFit/>
          </a:bodyPr>
          <a:lstStyle/>
          <a:p>
            <a:pPr algn="l" rtl="0">
              <a:lnSpc>
                <a:spcPct val="90000"/>
              </a:lnSpc>
            </a:pPr>
            <a:r>
              <a:rPr lang="en-US" sz="1400" kern="1200" dirty="0">
                <a:solidFill>
                  <a:prstClr val="black"/>
                </a:solidFill>
                <a:latin typeface="Trebuchet MS" pitchFamily="34" charset="0"/>
                <a:ea typeface="+mn-ea"/>
                <a:cs typeface="+mn-cs"/>
              </a:rPr>
              <a:t>Address Space</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940</Words>
  <Application>Microsoft Office PowerPoint</Application>
  <PresentationFormat>On-screen Show (4:3)</PresentationFormat>
  <Paragraphs>281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WinHEC 2008 Template_NEW_9.22.08</vt:lpstr>
      <vt:lpstr>Slide 1</vt:lpstr>
      <vt:lpstr>Improving Networking Performance for Hyper-V Virtual Machines</vt:lpstr>
      <vt:lpstr>Agenda</vt:lpstr>
      <vt:lpstr>Network I/O Data Path</vt:lpstr>
      <vt:lpstr>Performance Bottlenecks Receive Path</vt:lpstr>
      <vt:lpstr>Performance Bottlenecks Transmit Path</vt:lpstr>
      <vt:lpstr>Virtual Machine Queue Overview</vt:lpstr>
      <vt:lpstr>Network I/O Data Path with VMQ</vt:lpstr>
      <vt:lpstr>Using VM Shared Memory with VMQ</vt:lpstr>
      <vt:lpstr>NIC Embedded Switch Overview</vt:lpstr>
      <vt:lpstr>NIC Embedded Switch Benefits</vt:lpstr>
      <vt:lpstr>VMQ Coexistence with  Other Offload Technologies</vt:lpstr>
      <vt:lpstr>Virtual Machine Queue Benefits</vt:lpstr>
      <vt:lpstr>VMQ Partner Support</vt:lpstr>
      <vt:lpstr>Chimney Offload Support Overview</vt:lpstr>
      <vt:lpstr>Chimney Offload Support</vt:lpstr>
      <vt:lpstr>Chimney Offload Support Benefits</vt:lpstr>
      <vt:lpstr>Load Balancing Fail-Over</vt:lpstr>
      <vt:lpstr>Load Balancing and  Failover in Hyper-V</vt:lpstr>
      <vt:lpstr>Call To Action</vt:lpstr>
      <vt:lpstr>Additional Resources</vt:lpstr>
      <vt:lpstr>Please Complete A Session Evaluation Form Your input is important!</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2008-11-12T06:23:21Z</dcterms:created>
  <dcterms:modified xsi:type="dcterms:W3CDTF">2008-11-12T06:23:27Z</dcterms:modified>
</cp:coreProperties>
</file>