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2" r:id="rId1"/>
  </p:sldMasterIdLst>
  <p:notesMasterIdLst>
    <p:notesMasterId r:id="rId54"/>
  </p:notesMasterIdLst>
  <p:handoutMasterIdLst>
    <p:handoutMasterId r:id="rId55"/>
  </p:handoutMasterIdLst>
  <p:sldIdLst>
    <p:sldId id="360" r:id="rId2"/>
    <p:sldId id="361" r:id="rId3"/>
    <p:sldId id="362" r:id="rId4"/>
    <p:sldId id="300" r:id="rId5"/>
    <p:sldId id="301" r:id="rId6"/>
    <p:sldId id="302" r:id="rId7"/>
    <p:sldId id="303" r:id="rId8"/>
    <p:sldId id="304" r:id="rId9"/>
    <p:sldId id="305" r:id="rId10"/>
    <p:sldId id="350" r:id="rId11"/>
    <p:sldId id="363" r:id="rId12"/>
    <p:sldId id="364" r:id="rId13"/>
    <p:sldId id="365" r:id="rId14"/>
    <p:sldId id="366" r:id="rId15"/>
    <p:sldId id="368" r:id="rId16"/>
    <p:sldId id="367" r:id="rId17"/>
    <p:sldId id="369" r:id="rId18"/>
    <p:sldId id="370" r:id="rId19"/>
    <p:sldId id="371" r:id="rId20"/>
    <p:sldId id="372" r:id="rId21"/>
    <p:sldId id="373" r:id="rId22"/>
    <p:sldId id="320" r:id="rId23"/>
    <p:sldId id="318" r:id="rId24"/>
    <p:sldId id="319" r:id="rId25"/>
    <p:sldId id="321" r:id="rId26"/>
    <p:sldId id="322" r:id="rId27"/>
    <p:sldId id="346" r:id="rId28"/>
    <p:sldId id="347" r:id="rId29"/>
    <p:sldId id="348" r:id="rId30"/>
    <p:sldId id="375" r:id="rId31"/>
    <p:sldId id="359" r:id="rId32"/>
    <p:sldId id="356" r:id="rId33"/>
    <p:sldId id="357" r:id="rId34"/>
    <p:sldId id="345" r:id="rId35"/>
    <p:sldId id="323" r:id="rId36"/>
    <p:sldId id="324" r:id="rId37"/>
    <p:sldId id="335" r:id="rId38"/>
    <p:sldId id="343" r:id="rId39"/>
    <p:sldId id="353" r:id="rId40"/>
    <p:sldId id="354" r:id="rId41"/>
    <p:sldId id="340" r:id="rId42"/>
    <p:sldId id="327" r:id="rId43"/>
    <p:sldId id="341" r:id="rId44"/>
    <p:sldId id="358" r:id="rId45"/>
    <p:sldId id="328" r:id="rId46"/>
    <p:sldId id="329" r:id="rId47"/>
    <p:sldId id="331" r:id="rId48"/>
    <p:sldId id="332" r:id="rId49"/>
    <p:sldId id="333" r:id="rId50"/>
    <p:sldId id="376" r:id="rId51"/>
    <p:sldId id="342" r:id="rId52"/>
    <p:sldId id="377"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FF"/>
    <a:srgbClr val="F6AE1E"/>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73" autoAdjust="0"/>
    <p:restoredTop sz="96078" autoAdjust="0"/>
  </p:normalViewPr>
  <p:slideViewPr>
    <p:cSldViewPr snapToGrid="0">
      <p:cViewPr varScale="1">
        <p:scale>
          <a:sx n="100" d="100"/>
          <a:sy n="100" d="100"/>
        </p:scale>
        <p:origin x="-324" y="-96"/>
      </p:cViewPr>
      <p:guideLst>
        <p:guide orient="horz" pos="144"/>
        <p:guide orient="horz" pos="892"/>
        <p:guide orient="horz" pos="2728"/>
        <p:guide orient="horz" pos="4176"/>
        <p:guide orient="horz" pos="1197"/>
        <p:guide orient="horz" pos="1488"/>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50" d="100"/>
          <a:sy n="150" d="100"/>
        </p:scale>
        <p:origin x="-238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08BD1-E51A-4A66-B647-FE75B6B194E3}" type="doc">
      <dgm:prSet loTypeId="urn:microsoft.com/office/officeart/2005/8/layout/cycle1" loCatId="cycle" qsTypeId="urn:microsoft.com/office/officeart/2005/8/quickstyle/3d2" qsCatId="3D" csTypeId="urn:microsoft.com/office/officeart/2005/8/colors/accent3_2" csCatId="accent3" phldr="1"/>
      <dgm:spPr/>
      <dgm:t>
        <a:bodyPr/>
        <a:lstStyle/>
        <a:p>
          <a:endParaRPr lang="en-US"/>
        </a:p>
      </dgm:t>
    </dgm:pt>
    <dgm:pt modelId="{901E3171-36A0-41FC-AF83-BBE2241377CA}">
      <dgm:prSet phldrT="[Text]"/>
      <dgm:spPr/>
      <dgm:t>
        <a:bodyPr/>
        <a:lstStyle/>
        <a:p>
          <a:r>
            <a:rPr lang="en-US" i="1" dirty="0" smtClean="0">
              <a:effectLst>
                <a:outerShdw blurRad="38100" dist="38100" dir="2700000" algn="tl">
                  <a:srgbClr val="000000">
                    <a:alpha val="43137"/>
                  </a:srgbClr>
                </a:outerShdw>
              </a:effectLst>
              <a:latin typeface="Trebuchet MS" pitchFamily="34" charset="0"/>
            </a:rPr>
            <a:t>Flexibility</a:t>
          </a:r>
          <a:endParaRPr lang="en-US" i="1" dirty="0">
            <a:effectLst>
              <a:outerShdw blurRad="38100" dist="38100" dir="2700000" algn="tl">
                <a:srgbClr val="000000">
                  <a:alpha val="43137"/>
                </a:srgbClr>
              </a:outerShdw>
            </a:effectLst>
            <a:latin typeface="Trebuchet MS" pitchFamily="34" charset="0"/>
          </a:endParaRPr>
        </a:p>
      </dgm:t>
    </dgm:pt>
    <dgm:pt modelId="{18086753-DBFA-4499-91A3-639DE95C6E50}" type="parTrans" cxnId="{7BC59860-CF58-4F5D-9232-CBC4E952C325}">
      <dgm:prSet/>
      <dgm:spPr/>
      <dgm:t>
        <a:bodyPr/>
        <a:lstStyle/>
        <a:p>
          <a:endParaRPr lang="en-US"/>
        </a:p>
      </dgm:t>
    </dgm:pt>
    <dgm:pt modelId="{9EF910BE-2985-4DDA-B538-8480D8B630F9}" type="sibTrans" cxnId="{7BC59860-CF58-4F5D-9232-CBC4E952C325}">
      <dgm:prSet/>
      <dgm:spPr/>
      <dgm:t>
        <a:bodyPr/>
        <a:lstStyle/>
        <a:p>
          <a:endParaRPr lang="en-US" dirty="0"/>
        </a:p>
      </dgm:t>
    </dgm:pt>
    <dgm:pt modelId="{7C5BEDF2-86E3-4E2E-B39C-07274E54D1A5}">
      <dgm:prSet phldrT="[Text]"/>
      <dgm:spPr/>
      <dgm:t>
        <a:bodyPr/>
        <a:lstStyle/>
        <a:p>
          <a:r>
            <a:rPr lang="en-US" dirty="0" smtClean="0">
              <a:latin typeface="Trebuchet MS" pitchFamily="34" charset="0"/>
            </a:rPr>
            <a:t>LUN is the smallest unit of failover</a:t>
          </a:r>
          <a:endParaRPr lang="en-US" dirty="0">
            <a:latin typeface="Trebuchet MS" pitchFamily="34" charset="0"/>
          </a:endParaRPr>
        </a:p>
      </dgm:t>
    </dgm:pt>
    <dgm:pt modelId="{B28DA462-A9BD-415B-8570-B4D9D75B0B8C}" type="parTrans" cxnId="{1F6229BB-0560-42CC-9A69-EEB947768805}">
      <dgm:prSet/>
      <dgm:spPr/>
      <dgm:t>
        <a:bodyPr/>
        <a:lstStyle/>
        <a:p>
          <a:endParaRPr lang="en-US"/>
        </a:p>
      </dgm:t>
    </dgm:pt>
    <dgm:pt modelId="{FC9F5737-54D9-4994-A76E-2CEA055D6473}" type="sibTrans" cxnId="{1F6229BB-0560-42CC-9A69-EEB947768805}">
      <dgm:prSet/>
      <dgm:spPr/>
      <dgm:t>
        <a:bodyPr/>
        <a:lstStyle/>
        <a:p>
          <a:endParaRPr lang="en-US"/>
        </a:p>
      </dgm:t>
    </dgm:pt>
    <dgm:pt modelId="{8638B967-2934-4116-9675-C8D2FFA8C7AE}">
      <dgm:prSet phldrT="[Text]"/>
      <dgm:spPr/>
      <dgm:t>
        <a:bodyPr/>
        <a:lstStyle/>
        <a:p>
          <a:r>
            <a:rPr lang="en-US" i="1" dirty="0" smtClean="0">
              <a:effectLst>
                <a:outerShdw blurRad="38100" dist="38100" dir="2700000" algn="tl">
                  <a:srgbClr val="000000">
                    <a:alpha val="43137"/>
                  </a:srgbClr>
                </a:outerShdw>
              </a:effectLst>
              <a:latin typeface="Trebuchet MS" pitchFamily="34" charset="0"/>
            </a:rPr>
            <a:t>Scalability</a:t>
          </a:r>
        </a:p>
      </dgm:t>
    </dgm:pt>
    <dgm:pt modelId="{6DFB664E-4703-43EA-8734-D970C07CA8E7}" type="parTrans" cxnId="{74F6E875-8625-4001-B4B2-275CB8802656}">
      <dgm:prSet/>
      <dgm:spPr/>
      <dgm:t>
        <a:bodyPr/>
        <a:lstStyle/>
        <a:p>
          <a:endParaRPr lang="en-US"/>
        </a:p>
      </dgm:t>
    </dgm:pt>
    <dgm:pt modelId="{433C9467-1576-43F5-847B-8B4658F134D9}" type="sibTrans" cxnId="{74F6E875-8625-4001-B4B2-275CB8802656}">
      <dgm:prSet/>
      <dgm:spPr/>
      <dgm:t>
        <a:bodyPr/>
        <a:lstStyle/>
        <a:p>
          <a:endParaRPr lang="en-US" dirty="0"/>
        </a:p>
      </dgm:t>
    </dgm:pt>
    <dgm:pt modelId="{FE7999E8-E938-4141-B411-18662A3A7CA2}">
      <dgm:prSet phldrT="[Text]"/>
      <dgm:spPr/>
      <dgm:t>
        <a:bodyPr/>
        <a:lstStyle/>
        <a:p>
          <a:r>
            <a:rPr lang="en-US" dirty="0" smtClean="0">
              <a:latin typeface="Trebuchet MS" pitchFamily="34" charset="0"/>
            </a:rPr>
            <a:t>Complexity with drive letters</a:t>
          </a:r>
        </a:p>
      </dgm:t>
    </dgm:pt>
    <dgm:pt modelId="{0B60D1D6-3CED-49FD-A0BB-A660C11D9F38}" type="parTrans" cxnId="{05F18551-3E68-430D-9529-A9E64A865214}">
      <dgm:prSet/>
      <dgm:spPr/>
      <dgm:t>
        <a:bodyPr/>
        <a:lstStyle/>
        <a:p>
          <a:endParaRPr lang="en-US"/>
        </a:p>
      </dgm:t>
    </dgm:pt>
    <dgm:pt modelId="{94BC8C49-A17A-4D28-8DD1-52E3FD2FB504}" type="sibTrans" cxnId="{05F18551-3E68-430D-9529-A9E64A865214}">
      <dgm:prSet/>
      <dgm:spPr/>
      <dgm:t>
        <a:bodyPr/>
        <a:lstStyle/>
        <a:p>
          <a:endParaRPr lang="en-US"/>
        </a:p>
      </dgm:t>
    </dgm:pt>
    <dgm:pt modelId="{77DFAA78-0FA9-4CD7-A420-CF302CB57AA6}">
      <dgm:prSet phldrT="[Text]"/>
      <dgm:spPr/>
      <dgm:t>
        <a:bodyPr/>
        <a:lstStyle/>
        <a:p>
          <a:r>
            <a:rPr lang="en-US" i="1" dirty="0" smtClean="0">
              <a:effectLst>
                <a:outerShdw blurRad="38100" dist="38100" dir="2700000" algn="tl">
                  <a:srgbClr val="000000">
                    <a:alpha val="43137"/>
                  </a:srgbClr>
                </a:outerShdw>
              </a:effectLst>
              <a:latin typeface="Trebuchet MS" pitchFamily="34" charset="0"/>
            </a:rPr>
            <a:t>Capacity</a:t>
          </a:r>
        </a:p>
      </dgm:t>
    </dgm:pt>
    <dgm:pt modelId="{2A37FE26-2B1F-4E98-8261-4BA4C4B68DFB}" type="parTrans" cxnId="{E915BEDE-FFB1-4DE7-80B5-BE7250C728BB}">
      <dgm:prSet/>
      <dgm:spPr/>
      <dgm:t>
        <a:bodyPr/>
        <a:lstStyle/>
        <a:p>
          <a:endParaRPr lang="en-US"/>
        </a:p>
      </dgm:t>
    </dgm:pt>
    <dgm:pt modelId="{625E1481-78F0-4503-B8F9-0865CFF1C7DC}" type="sibTrans" cxnId="{E915BEDE-FFB1-4DE7-80B5-BE7250C728BB}">
      <dgm:prSet/>
      <dgm:spPr/>
      <dgm:t>
        <a:bodyPr/>
        <a:lstStyle/>
        <a:p>
          <a:endParaRPr lang="en-US" dirty="0"/>
        </a:p>
      </dgm:t>
    </dgm:pt>
    <dgm:pt modelId="{83F47A3D-ABDA-4087-85CE-85933B1D5362}">
      <dgm:prSet phldrT="[Text]"/>
      <dgm:spPr/>
      <dgm:t>
        <a:bodyPr/>
        <a:lstStyle/>
        <a:p>
          <a:r>
            <a:rPr lang="en-US" dirty="0" smtClean="0">
              <a:latin typeface="Trebuchet MS" pitchFamily="34" charset="0"/>
            </a:rPr>
            <a:t>Poor SAN space utilization</a:t>
          </a:r>
        </a:p>
      </dgm:t>
    </dgm:pt>
    <dgm:pt modelId="{B5C7505F-E38D-4DB7-A736-88C4F597C430}" type="parTrans" cxnId="{9ACA7D29-BC10-4D87-8116-B3B7CDD3B3DB}">
      <dgm:prSet/>
      <dgm:spPr/>
      <dgm:t>
        <a:bodyPr/>
        <a:lstStyle/>
        <a:p>
          <a:endParaRPr lang="en-US"/>
        </a:p>
      </dgm:t>
    </dgm:pt>
    <dgm:pt modelId="{16D56D86-FC9A-4F15-A7EC-4D7BA2E37C9B}" type="sibTrans" cxnId="{9ACA7D29-BC10-4D87-8116-B3B7CDD3B3DB}">
      <dgm:prSet/>
      <dgm:spPr/>
      <dgm:t>
        <a:bodyPr/>
        <a:lstStyle/>
        <a:p>
          <a:endParaRPr lang="en-US"/>
        </a:p>
      </dgm:t>
    </dgm:pt>
    <dgm:pt modelId="{FF8CE828-07A6-48DE-A79C-B9719074A2F0}">
      <dgm:prSet phldrT="[Text]"/>
      <dgm:spPr/>
      <dgm:t>
        <a:bodyPr/>
        <a:lstStyle/>
        <a:p>
          <a:r>
            <a:rPr lang="en-US" i="1" dirty="0" smtClean="0">
              <a:latin typeface="Trebuchet MS" pitchFamily="34" charset="0"/>
            </a:rPr>
            <a:t>Manageability</a:t>
          </a:r>
        </a:p>
      </dgm:t>
    </dgm:pt>
    <dgm:pt modelId="{ADB11520-5C67-4647-911D-3726B5E3B83B}" type="parTrans" cxnId="{0C116151-B847-41CB-8731-77763B6226C6}">
      <dgm:prSet/>
      <dgm:spPr/>
      <dgm:t>
        <a:bodyPr/>
        <a:lstStyle/>
        <a:p>
          <a:endParaRPr lang="en-US"/>
        </a:p>
      </dgm:t>
    </dgm:pt>
    <dgm:pt modelId="{2667BBA6-42F6-493A-953D-B7773A7D4B53}" type="sibTrans" cxnId="{0C116151-B847-41CB-8731-77763B6226C6}">
      <dgm:prSet/>
      <dgm:spPr/>
      <dgm:t>
        <a:bodyPr/>
        <a:lstStyle/>
        <a:p>
          <a:endParaRPr lang="en-US" dirty="0"/>
        </a:p>
      </dgm:t>
    </dgm:pt>
    <dgm:pt modelId="{F2A6FC7F-5811-467C-9DF8-401007C8D111}">
      <dgm:prSet phldrT="[Text]"/>
      <dgm:spPr/>
      <dgm:t>
        <a:bodyPr/>
        <a:lstStyle/>
        <a:p>
          <a:r>
            <a:rPr lang="en-US" dirty="0" smtClean="0">
              <a:latin typeface="Trebuchet MS" pitchFamily="34" charset="0"/>
            </a:rPr>
            <a:t>MPIO and Masking of large numbers of LUN’s</a:t>
          </a:r>
        </a:p>
      </dgm:t>
    </dgm:pt>
    <dgm:pt modelId="{68078B48-5D7B-4284-AA77-915921F60866}" type="parTrans" cxnId="{9E49E453-6B08-4EF4-B50E-1D78EB36F06A}">
      <dgm:prSet/>
      <dgm:spPr/>
      <dgm:t>
        <a:bodyPr/>
        <a:lstStyle/>
        <a:p>
          <a:endParaRPr lang="en-US"/>
        </a:p>
      </dgm:t>
    </dgm:pt>
    <dgm:pt modelId="{9A84C001-422D-4A5E-892D-588D0B9B87F1}" type="sibTrans" cxnId="{9E49E453-6B08-4EF4-B50E-1D78EB36F06A}">
      <dgm:prSet/>
      <dgm:spPr/>
      <dgm:t>
        <a:bodyPr/>
        <a:lstStyle/>
        <a:p>
          <a:endParaRPr lang="en-US"/>
        </a:p>
      </dgm:t>
    </dgm:pt>
    <dgm:pt modelId="{833A9F2E-5D2D-4C10-88DB-D0C84947362A}" type="pres">
      <dgm:prSet presAssocID="{A1408BD1-E51A-4A66-B647-FE75B6B194E3}" presName="cycle" presStyleCnt="0">
        <dgm:presLayoutVars>
          <dgm:dir/>
          <dgm:resizeHandles val="exact"/>
        </dgm:presLayoutVars>
      </dgm:prSet>
      <dgm:spPr/>
      <dgm:t>
        <a:bodyPr/>
        <a:lstStyle/>
        <a:p>
          <a:endParaRPr lang="en-US"/>
        </a:p>
      </dgm:t>
    </dgm:pt>
    <dgm:pt modelId="{B24E539B-14F8-4786-A16F-FA8EE405CA3C}" type="pres">
      <dgm:prSet presAssocID="{901E3171-36A0-41FC-AF83-BBE2241377CA}" presName="dummy" presStyleCnt="0"/>
      <dgm:spPr/>
      <dgm:t>
        <a:bodyPr/>
        <a:lstStyle/>
        <a:p>
          <a:endParaRPr lang="en-US"/>
        </a:p>
      </dgm:t>
    </dgm:pt>
    <dgm:pt modelId="{2921062B-C932-4AB0-AC9A-1F4A0CC20C83}" type="pres">
      <dgm:prSet presAssocID="{901E3171-36A0-41FC-AF83-BBE2241377CA}" presName="node" presStyleLbl="revTx" presStyleIdx="0" presStyleCnt="4">
        <dgm:presLayoutVars>
          <dgm:bulletEnabled val="1"/>
        </dgm:presLayoutVars>
      </dgm:prSet>
      <dgm:spPr/>
      <dgm:t>
        <a:bodyPr/>
        <a:lstStyle/>
        <a:p>
          <a:endParaRPr lang="en-US"/>
        </a:p>
      </dgm:t>
    </dgm:pt>
    <dgm:pt modelId="{8A5DAD0C-E63F-4607-82A7-2F8EB14AF737}" type="pres">
      <dgm:prSet presAssocID="{9EF910BE-2985-4DDA-B538-8480D8B630F9}" presName="sibTrans" presStyleLbl="node1" presStyleIdx="0" presStyleCnt="4"/>
      <dgm:spPr/>
      <dgm:t>
        <a:bodyPr/>
        <a:lstStyle/>
        <a:p>
          <a:endParaRPr lang="en-US"/>
        </a:p>
      </dgm:t>
    </dgm:pt>
    <dgm:pt modelId="{B36C9762-D6BA-4BE9-8064-83908BB0E3C9}" type="pres">
      <dgm:prSet presAssocID="{8638B967-2934-4116-9675-C8D2FFA8C7AE}" presName="dummy" presStyleCnt="0"/>
      <dgm:spPr/>
      <dgm:t>
        <a:bodyPr/>
        <a:lstStyle/>
        <a:p>
          <a:endParaRPr lang="en-US"/>
        </a:p>
      </dgm:t>
    </dgm:pt>
    <dgm:pt modelId="{2BE82E84-6AB1-439A-86A8-87502D992401}" type="pres">
      <dgm:prSet presAssocID="{8638B967-2934-4116-9675-C8D2FFA8C7AE}" presName="node" presStyleLbl="revTx" presStyleIdx="1" presStyleCnt="4">
        <dgm:presLayoutVars>
          <dgm:bulletEnabled val="1"/>
        </dgm:presLayoutVars>
      </dgm:prSet>
      <dgm:spPr/>
      <dgm:t>
        <a:bodyPr/>
        <a:lstStyle/>
        <a:p>
          <a:endParaRPr lang="en-US"/>
        </a:p>
      </dgm:t>
    </dgm:pt>
    <dgm:pt modelId="{C49A0425-1AC2-4A56-93C2-2B90D801889D}" type="pres">
      <dgm:prSet presAssocID="{433C9467-1576-43F5-847B-8B4658F134D9}" presName="sibTrans" presStyleLbl="node1" presStyleIdx="1" presStyleCnt="4"/>
      <dgm:spPr/>
      <dgm:t>
        <a:bodyPr/>
        <a:lstStyle/>
        <a:p>
          <a:endParaRPr lang="en-US"/>
        </a:p>
      </dgm:t>
    </dgm:pt>
    <dgm:pt modelId="{FA5DC33B-6CA6-4BB8-8541-8ADCB08B9F2D}" type="pres">
      <dgm:prSet presAssocID="{77DFAA78-0FA9-4CD7-A420-CF302CB57AA6}" presName="dummy" presStyleCnt="0"/>
      <dgm:spPr/>
      <dgm:t>
        <a:bodyPr/>
        <a:lstStyle/>
        <a:p>
          <a:endParaRPr lang="en-US"/>
        </a:p>
      </dgm:t>
    </dgm:pt>
    <dgm:pt modelId="{643C88A8-778E-4314-BB5F-18E8567229F2}" type="pres">
      <dgm:prSet presAssocID="{77DFAA78-0FA9-4CD7-A420-CF302CB57AA6}" presName="node" presStyleLbl="revTx" presStyleIdx="2" presStyleCnt="4">
        <dgm:presLayoutVars>
          <dgm:bulletEnabled val="1"/>
        </dgm:presLayoutVars>
      </dgm:prSet>
      <dgm:spPr/>
      <dgm:t>
        <a:bodyPr/>
        <a:lstStyle/>
        <a:p>
          <a:endParaRPr lang="en-US"/>
        </a:p>
      </dgm:t>
    </dgm:pt>
    <dgm:pt modelId="{656D04BB-CE75-41E4-93B4-51BB589AF284}" type="pres">
      <dgm:prSet presAssocID="{625E1481-78F0-4503-B8F9-0865CFF1C7DC}" presName="sibTrans" presStyleLbl="node1" presStyleIdx="2" presStyleCnt="4"/>
      <dgm:spPr/>
      <dgm:t>
        <a:bodyPr/>
        <a:lstStyle/>
        <a:p>
          <a:endParaRPr lang="en-US"/>
        </a:p>
      </dgm:t>
    </dgm:pt>
    <dgm:pt modelId="{0878B3BE-EECB-4F46-99F4-D82A0C559B82}" type="pres">
      <dgm:prSet presAssocID="{FF8CE828-07A6-48DE-A79C-B9719074A2F0}" presName="dummy" presStyleCnt="0"/>
      <dgm:spPr/>
      <dgm:t>
        <a:bodyPr/>
        <a:lstStyle/>
        <a:p>
          <a:endParaRPr lang="en-US"/>
        </a:p>
      </dgm:t>
    </dgm:pt>
    <dgm:pt modelId="{0503A592-7BEF-4BF0-9E6E-1754E53716E4}" type="pres">
      <dgm:prSet presAssocID="{FF8CE828-07A6-48DE-A79C-B9719074A2F0}" presName="node" presStyleLbl="revTx" presStyleIdx="3" presStyleCnt="4">
        <dgm:presLayoutVars>
          <dgm:bulletEnabled val="1"/>
        </dgm:presLayoutVars>
      </dgm:prSet>
      <dgm:spPr/>
      <dgm:t>
        <a:bodyPr/>
        <a:lstStyle/>
        <a:p>
          <a:endParaRPr lang="en-US"/>
        </a:p>
      </dgm:t>
    </dgm:pt>
    <dgm:pt modelId="{A622A1EB-4BC2-4C72-9FE7-9AFB4AA88234}" type="pres">
      <dgm:prSet presAssocID="{2667BBA6-42F6-493A-953D-B7773A7D4B53}" presName="sibTrans" presStyleLbl="node1" presStyleIdx="3" presStyleCnt="4"/>
      <dgm:spPr/>
      <dgm:t>
        <a:bodyPr/>
        <a:lstStyle/>
        <a:p>
          <a:endParaRPr lang="en-US"/>
        </a:p>
      </dgm:t>
    </dgm:pt>
  </dgm:ptLst>
  <dgm:cxnLst>
    <dgm:cxn modelId="{9CD6D55B-992D-4CA6-AA91-E05AF7E68D53}" type="presOf" srcId="{625E1481-78F0-4503-B8F9-0865CFF1C7DC}" destId="{656D04BB-CE75-41E4-93B4-51BB589AF284}" srcOrd="0" destOrd="0" presId="urn:microsoft.com/office/officeart/2005/8/layout/cycle1"/>
    <dgm:cxn modelId="{AE554E9D-DB2C-463C-ACDA-4AC4F6AC97AD}" type="presOf" srcId="{7C5BEDF2-86E3-4E2E-B39C-07274E54D1A5}" destId="{2921062B-C932-4AB0-AC9A-1F4A0CC20C83}" srcOrd="0" destOrd="1" presId="urn:microsoft.com/office/officeart/2005/8/layout/cycle1"/>
    <dgm:cxn modelId="{05F18551-3E68-430D-9529-A9E64A865214}" srcId="{8638B967-2934-4116-9675-C8D2FFA8C7AE}" destId="{FE7999E8-E938-4141-B411-18662A3A7CA2}" srcOrd="0" destOrd="0" parTransId="{0B60D1D6-3CED-49FD-A0BB-A660C11D9F38}" sibTransId="{94BC8C49-A17A-4D28-8DD1-52E3FD2FB504}"/>
    <dgm:cxn modelId="{9ACA7D29-BC10-4D87-8116-B3B7CDD3B3DB}" srcId="{77DFAA78-0FA9-4CD7-A420-CF302CB57AA6}" destId="{83F47A3D-ABDA-4087-85CE-85933B1D5362}" srcOrd="0" destOrd="0" parTransId="{B5C7505F-E38D-4DB7-A736-88C4F597C430}" sibTransId="{16D56D86-FC9A-4F15-A7EC-4D7BA2E37C9B}"/>
    <dgm:cxn modelId="{9E49E453-6B08-4EF4-B50E-1D78EB36F06A}" srcId="{FF8CE828-07A6-48DE-A79C-B9719074A2F0}" destId="{F2A6FC7F-5811-467C-9DF8-401007C8D111}" srcOrd="0" destOrd="0" parTransId="{68078B48-5D7B-4284-AA77-915921F60866}" sibTransId="{9A84C001-422D-4A5E-892D-588D0B9B87F1}"/>
    <dgm:cxn modelId="{3D47150B-B146-4E8C-A2BD-0D704B4D9A17}" type="presOf" srcId="{901E3171-36A0-41FC-AF83-BBE2241377CA}" destId="{2921062B-C932-4AB0-AC9A-1F4A0CC20C83}" srcOrd="0" destOrd="0" presId="urn:microsoft.com/office/officeart/2005/8/layout/cycle1"/>
    <dgm:cxn modelId="{938CE144-8BF1-47BF-A1E2-E8287E221CD1}" type="presOf" srcId="{A1408BD1-E51A-4A66-B647-FE75B6B194E3}" destId="{833A9F2E-5D2D-4C10-88DB-D0C84947362A}" srcOrd="0" destOrd="0" presId="urn:microsoft.com/office/officeart/2005/8/layout/cycle1"/>
    <dgm:cxn modelId="{E9916138-A65A-49A0-9787-BFBC64657BA9}" type="presOf" srcId="{433C9467-1576-43F5-847B-8B4658F134D9}" destId="{C49A0425-1AC2-4A56-93C2-2B90D801889D}" srcOrd="0" destOrd="0" presId="urn:microsoft.com/office/officeart/2005/8/layout/cycle1"/>
    <dgm:cxn modelId="{1F6229BB-0560-42CC-9A69-EEB947768805}" srcId="{901E3171-36A0-41FC-AF83-BBE2241377CA}" destId="{7C5BEDF2-86E3-4E2E-B39C-07274E54D1A5}" srcOrd="0" destOrd="0" parTransId="{B28DA462-A9BD-415B-8570-B4D9D75B0B8C}" sibTransId="{FC9F5737-54D9-4994-A76E-2CEA055D6473}"/>
    <dgm:cxn modelId="{8BF209F6-45E2-4860-B1BD-46DB04BC31B2}" type="presOf" srcId="{8638B967-2934-4116-9675-C8D2FFA8C7AE}" destId="{2BE82E84-6AB1-439A-86A8-87502D992401}" srcOrd="0" destOrd="0" presId="urn:microsoft.com/office/officeart/2005/8/layout/cycle1"/>
    <dgm:cxn modelId="{72E7DCD3-882D-4488-A8E9-E0402B4A98FA}" type="presOf" srcId="{77DFAA78-0FA9-4CD7-A420-CF302CB57AA6}" destId="{643C88A8-778E-4314-BB5F-18E8567229F2}" srcOrd="0" destOrd="0" presId="urn:microsoft.com/office/officeart/2005/8/layout/cycle1"/>
    <dgm:cxn modelId="{74F6E875-8625-4001-B4B2-275CB8802656}" srcId="{A1408BD1-E51A-4A66-B647-FE75B6B194E3}" destId="{8638B967-2934-4116-9675-C8D2FFA8C7AE}" srcOrd="1" destOrd="0" parTransId="{6DFB664E-4703-43EA-8734-D970C07CA8E7}" sibTransId="{433C9467-1576-43F5-847B-8B4658F134D9}"/>
    <dgm:cxn modelId="{74CBCB75-36CC-4443-B971-6FF552164F59}" type="presOf" srcId="{F2A6FC7F-5811-467C-9DF8-401007C8D111}" destId="{0503A592-7BEF-4BF0-9E6E-1754E53716E4}" srcOrd="0" destOrd="1" presId="urn:microsoft.com/office/officeart/2005/8/layout/cycle1"/>
    <dgm:cxn modelId="{604724DB-7A89-42D6-9896-0B3D41DD504F}" type="presOf" srcId="{FF8CE828-07A6-48DE-A79C-B9719074A2F0}" destId="{0503A592-7BEF-4BF0-9E6E-1754E53716E4}" srcOrd="0" destOrd="0" presId="urn:microsoft.com/office/officeart/2005/8/layout/cycle1"/>
    <dgm:cxn modelId="{0C116151-B847-41CB-8731-77763B6226C6}" srcId="{A1408BD1-E51A-4A66-B647-FE75B6B194E3}" destId="{FF8CE828-07A6-48DE-A79C-B9719074A2F0}" srcOrd="3" destOrd="0" parTransId="{ADB11520-5C67-4647-911D-3726B5E3B83B}" sibTransId="{2667BBA6-42F6-493A-953D-B7773A7D4B53}"/>
    <dgm:cxn modelId="{D07E4D3F-9BB2-44FD-BDBA-25C6731CC654}" type="presOf" srcId="{2667BBA6-42F6-493A-953D-B7773A7D4B53}" destId="{A622A1EB-4BC2-4C72-9FE7-9AFB4AA88234}" srcOrd="0" destOrd="0" presId="urn:microsoft.com/office/officeart/2005/8/layout/cycle1"/>
    <dgm:cxn modelId="{A970C4A2-5A6C-4751-B176-EC3EA096B7D3}" type="presOf" srcId="{9EF910BE-2985-4DDA-B538-8480D8B630F9}" destId="{8A5DAD0C-E63F-4607-82A7-2F8EB14AF737}" srcOrd="0" destOrd="0" presId="urn:microsoft.com/office/officeart/2005/8/layout/cycle1"/>
    <dgm:cxn modelId="{E915BEDE-FFB1-4DE7-80B5-BE7250C728BB}" srcId="{A1408BD1-E51A-4A66-B647-FE75B6B194E3}" destId="{77DFAA78-0FA9-4CD7-A420-CF302CB57AA6}" srcOrd="2" destOrd="0" parTransId="{2A37FE26-2B1F-4E98-8261-4BA4C4B68DFB}" sibTransId="{625E1481-78F0-4503-B8F9-0865CFF1C7DC}"/>
    <dgm:cxn modelId="{7BC59860-CF58-4F5D-9232-CBC4E952C325}" srcId="{A1408BD1-E51A-4A66-B647-FE75B6B194E3}" destId="{901E3171-36A0-41FC-AF83-BBE2241377CA}" srcOrd="0" destOrd="0" parTransId="{18086753-DBFA-4499-91A3-639DE95C6E50}" sibTransId="{9EF910BE-2985-4DDA-B538-8480D8B630F9}"/>
    <dgm:cxn modelId="{EBB0E76C-A171-4E46-A0EA-881294429BAE}" type="presOf" srcId="{FE7999E8-E938-4141-B411-18662A3A7CA2}" destId="{2BE82E84-6AB1-439A-86A8-87502D992401}" srcOrd="0" destOrd="1" presId="urn:microsoft.com/office/officeart/2005/8/layout/cycle1"/>
    <dgm:cxn modelId="{8C4239E0-8A1C-41EF-9CDD-5DEA1A33DBDC}" type="presOf" srcId="{83F47A3D-ABDA-4087-85CE-85933B1D5362}" destId="{643C88A8-778E-4314-BB5F-18E8567229F2}" srcOrd="0" destOrd="1" presId="urn:microsoft.com/office/officeart/2005/8/layout/cycle1"/>
    <dgm:cxn modelId="{3934B0B1-24D7-4AD4-8838-81EFB7E6FE99}" type="presParOf" srcId="{833A9F2E-5D2D-4C10-88DB-D0C84947362A}" destId="{B24E539B-14F8-4786-A16F-FA8EE405CA3C}" srcOrd="0" destOrd="0" presId="urn:microsoft.com/office/officeart/2005/8/layout/cycle1"/>
    <dgm:cxn modelId="{DB8B9BFB-9FC3-45C6-B302-6208EF254B8A}" type="presParOf" srcId="{833A9F2E-5D2D-4C10-88DB-D0C84947362A}" destId="{2921062B-C932-4AB0-AC9A-1F4A0CC20C83}" srcOrd="1" destOrd="0" presId="urn:microsoft.com/office/officeart/2005/8/layout/cycle1"/>
    <dgm:cxn modelId="{58FEF3DC-71B0-4C03-B3A5-C15D3E3E682D}" type="presParOf" srcId="{833A9F2E-5D2D-4C10-88DB-D0C84947362A}" destId="{8A5DAD0C-E63F-4607-82A7-2F8EB14AF737}" srcOrd="2" destOrd="0" presId="urn:microsoft.com/office/officeart/2005/8/layout/cycle1"/>
    <dgm:cxn modelId="{A5CFDB8C-EA2C-4886-B838-42FEFB79226B}" type="presParOf" srcId="{833A9F2E-5D2D-4C10-88DB-D0C84947362A}" destId="{B36C9762-D6BA-4BE9-8064-83908BB0E3C9}" srcOrd="3" destOrd="0" presId="urn:microsoft.com/office/officeart/2005/8/layout/cycle1"/>
    <dgm:cxn modelId="{75166C02-81E8-4207-8AD2-7B1D4BD1384F}" type="presParOf" srcId="{833A9F2E-5D2D-4C10-88DB-D0C84947362A}" destId="{2BE82E84-6AB1-439A-86A8-87502D992401}" srcOrd="4" destOrd="0" presId="urn:microsoft.com/office/officeart/2005/8/layout/cycle1"/>
    <dgm:cxn modelId="{C7FDB28F-0B5B-4E0B-9217-15A7B3559A91}" type="presParOf" srcId="{833A9F2E-5D2D-4C10-88DB-D0C84947362A}" destId="{C49A0425-1AC2-4A56-93C2-2B90D801889D}" srcOrd="5" destOrd="0" presId="urn:microsoft.com/office/officeart/2005/8/layout/cycle1"/>
    <dgm:cxn modelId="{D66237FB-1A91-4D92-9E81-657FE9742301}" type="presParOf" srcId="{833A9F2E-5D2D-4C10-88DB-D0C84947362A}" destId="{FA5DC33B-6CA6-4BB8-8541-8ADCB08B9F2D}" srcOrd="6" destOrd="0" presId="urn:microsoft.com/office/officeart/2005/8/layout/cycle1"/>
    <dgm:cxn modelId="{55738692-42A8-4317-98B6-2FBB08507083}" type="presParOf" srcId="{833A9F2E-5D2D-4C10-88DB-D0C84947362A}" destId="{643C88A8-778E-4314-BB5F-18E8567229F2}" srcOrd="7" destOrd="0" presId="urn:microsoft.com/office/officeart/2005/8/layout/cycle1"/>
    <dgm:cxn modelId="{7151ECD4-B0F4-440F-81A9-FBD4B0A57F08}" type="presParOf" srcId="{833A9F2E-5D2D-4C10-88DB-D0C84947362A}" destId="{656D04BB-CE75-41E4-93B4-51BB589AF284}" srcOrd="8" destOrd="0" presId="urn:microsoft.com/office/officeart/2005/8/layout/cycle1"/>
    <dgm:cxn modelId="{5212E9A3-EC3D-445F-8B9A-ECB46E49182C}" type="presParOf" srcId="{833A9F2E-5D2D-4C10-88DB-D0C84947362A}" destId="{0878B3BE-EECB-4F46-99F4-D82A0C559B82}" srcOrd="9" destOrd="0" presId="urn:microsoft.com/office/officeart/2005/8/layout/cycle1"/>
    <dgm:cxn modelId="{B5D0F0C6-5256-45A5-A396-2BB1D7FB00FC}" type="presParOf" srcId="{833A9F2E-5D2D-4C10-88DB-D0C84947362A}" destId="{0503A592-7BEF-4BF0-9E6E-1754E53716E4}" srcOrd="10" destOrd="0" presId="urn:microsoft.com/office/officeart/2005/8/layout/cycle1"/>
    <dgm:cxn modelId="{68B23B02-1F95-4481-9DD7-1431CE98AB97}" type="presParOf" srcId="{833A9F2E-5D2D-4C10-88DB-D0C84947362A}" destId="{A622A1EB-4BC2-4C72-9FE7-9AFB4AA88234}" srcOrd="11" destOrd="0" presId="urn:microsoft.com/office/officeart/2005/8/layout/cycle1"/>
  </dgm:cxnLst>
  <dgm:bg/>
  <dgm:whole/>
</dgm:dataModel>
</file>

<file path=ppt/diagrams/data2.xml><?xml version="1.0" encoding="utf-8"?>
<dgm:dataModel xmlns:dgm="http://schemas.openxmlformats.org/drawingml/2006/diagram" xmlns:a="http://schemas.openxmlformats.org/drawingml/2006/main">
  <dgm:ptLst>
    <dgm:pt modelId="{07702D60-A180-4FA1-8231-815613916A04}" type="doc">
      <dgm:prSet loTypeId="urn:microsoft.com/office/officeart/2005/8/layout/vProcess5" loCatId="process" qsTypeId="urn:microsoft.com/office/officeart/2005/8/quickstyle/3d4" qsCatId="3D" csTypeId="urn:microsoft.com/office/officeart/2005/8/colors/accent0_2" csCatId="mainScheme" phldr="1"/>
      <dgm:spPr/>
    </dgm:pt>
    <dgm:pt modelId="{B56958EA-6D6D-4EBD-A821-A306DCC0B65B}">
      <dgm:prSet phldrT="[Text]"/>
      <dgm:spPr/>
      <dgm:t>
        <a:bodyPr/>
        <a:lstStyle/>
        <a:p>
          <a:r>
            <a:rPr lang="en-US" dirty="0" smtClean="0"/>
            <a:t>Find backup components (</a:t>
          </a:r>
          <a:r>
            <a:rPr lang="en-US" dirty="0" smtClean="0">
              <a:latin typeface="Consolas" pitchFamily="49" charset="0"/>
            </a:rPr>
            <a:t>GatherWriterMetadata</a:t>
          </a:r>
          <a:r>
            <a:rPr lang="en-US" dirty="0" smtClean="0"/>
            <a:t>)</a:t>
          </a:r>
          <a:endParaRPr lang="en-US" dirty="0"/>
        </a:p>
      </dgm:t>
    </dgm:pt>
    <dgm:pt modelId="{81E04448-155C-463D-BF46-9DDB90F8166D}" type="parTrans" cxnId="{01D4B6D0-C35B-4983-8516-2B2C359976BF}">
      <dgm:prSet/>
      <dgm:spPr/>
      <dgm:t>
        <a:bodyPr/>
        <a:lstStyle/>
        <a:p>
          <a:endParaRPr lang="en-US"/>
        </a:p>
      </dgm:t>
    </dgm:pt>
    <dgm:pt modelId="{F3B1BD31-613C-47AD-A56F-D4D37A8F1D86}" type="sibTrans" cxnId="{01D4B6D0-C35B-4983-8516-2B2C359976BF}">
      <dgm:prSet/>
      <dgm:spPr/>
      <dgm:t>
        <a:bodyPr/>
        <a:lstStyle/>
        <a:p>
          <a:endParaRPr lang="en-US" dirty="0"/>
        </a:p>
      </dgm:t>
    </dgm:pt>
    <dgm:pt modelId="{89C1DB7C-681B-4197-9458-89426CF686AA}">
      <dgm:prSet phldrT="[Text]"/>
      <dgm:spPr/>
      <dgm:t>
        <a:bodyPr/>
        <a:lstStyle/>
        <a:p>
          <a:r>
            <a:rPr lang="en-US" dirty="0" smtClean="0"/>
            <a:t>Obtain a list of components</a:t>
          </a:r>
        </a:p>
        <a:p>
          <a:r>
            <a:rPr lang="en-US" dirty="0" smtClean="0"/>
            <a:t>(</a:t>
          </a:r>
          <a:r>
            <a:rPr lang="en-US" dirty="0" smtClean="0">
              <a:latin typeface="Consolas" pitchFamily="49" charset="0"/>
            </a:rPr>
            <a:t>IVssWMComponent</a:t>
          </a:r>
          <a:r>
            <a:rPr lang="en-US" dirty="0" smtClean="0"/>
            <a:t>)</a:t>
          </a:r>
          <a:endParaRPr lang="en-US" dirty="0"/>
        </a:p>
      </dgm:t>
    </dgm:pt>
    <dgm:pt modelId="{1AE693C9-AF25-4221-A605-9F5B4B673702}" type="parTrans" cxnId="{F12A1043-8DEC-4216-A756-C0C7C0F7161B}">
      <dgm:prSet/>
      <dgm:spPr/>
      <dgm:t>
        <a:bodyPr/>
        <a:lstStyle/>
        <a:p>
          <a:endParaRPr lang="en-US"/>
        </a:p>
      </dgm:t>
    </dgm:pt>
    <dgm:pt modelId="{C3301C6E-152F-4162-AB30-BDD4CA2E92E0}" type="sibTrans" cxnId="{F12A1043-8DEC-4216-A756-C0C7C0F7161B}">
      <dgm:prSet/>
      <dgm:spPr/>
      <dgm:t>
        <a:bodyPr/>
        <a:lstStyle/>
        <a:p>
          <a:endParaRPr lang="en-US" dirty="0"/>
        </a:p>
      </dgm:t>
    </dgm:pt>
    <dgm:pt modelId="{AE66E068-05DD-48E5-9D72-B87B7D4B046F}">
      <dgm:prSet phldrT="[Text]"/>
      <dgm:spPr/>
      <dgm:t>
        <a:bodyPr/>
        <a:lstStyle/>
        <a:p>
          <a:r>
            <a:rPr lang="en-US" dirty="0" smtClean="0"/>
            <a:t>Initialize the snapshot set (</a:t>
          </a:r>
          <a:r>
            <a:rPr lang="en-US" dirty="0" smtClean="0">
              <a:latin typeface="Consolas" pitchFamily="49" charset="0"/>
            </a:rPr>
            <a:t>StartSnapshotSet</a:t>
          </a:r>
          <a:r>
            <a:rPr lang="en-US" dirty="0" smtClean="0"/>
            <a:t>)</a:t>
          </a:r>
        </a:p>
      </dgm:t>
    </dgm:pt>
    <dgm:pt modelId="{0A5CB529-8E74-446B-A75E-12FAE2DF4B52}" type="parTrans" cxnId="{5C160F12-793A-4150-BA77-A6B0404B7504}">
      <dgm:prSet/>
      <dgm:spPr/>
      <dgm:t>
        <a:bodyPr/>
        <a:lstStyle/>
        <a:p>
          <a:endParaRPr lang="en-US"/>
        </a:p>
      </dgm:t>
    </dgm:pt>
    <dgm:pt modelId="{CC3FE83C-9BAF-4CC2-A1A9-248A046D77C4}" type="sibTrans" cxnId="{5C160F12-793A-4150-BA77-A6B0404B7504}">
      <dgm:prSet/>
      <dgm:spPr/>
      <dgm:t>
        <a:bodyPr/>
        <a:lstStyle/>
        <a:p>
          <a:endParaRPr lang="en-US" dirty="0"/>
        </a:p>
      </dgm:t>
    </dgm:pt>
    <dgm:pt modelId="{062E10A0-5B3B-4C2C-A00E-4EBCA586F107}">
      <dgm:prSet phldrT="[Text]"/>
      <dgm:spPr>
        <a:solidFill>
          <a:schemeClr val="accent2"/>
        </a:solidFill>
      </dgm:spPr>
      <dgm:t>
        <a:bodyPr/>
        <a:lstStyle/>
        <a:p>
          <a:r>
            <a:rPr lang="en-US" dirty="0" smtClean="0"/>
            <a:t>Determine Volumes (</a:t>
          </a:r>
          <a:r>
            <a:rPr lang="en-US" dirty="0" smtClean="0">
              <a:latin typeface="Consolas" pitchFamily="49" charset="0"/>
            </a:rPr>
            <a:t>PrepareVolumeForSnapshotSet</a:t>
          </a:r>
          <a:r>
            <a:rPr lang="en-US" dirty="0" smtClean="0">
              <a:latin typeface="+mj-lt"/>
            </a:rPr>
            <a:t>)</a:t>
          </a:r>
        </a:p>
      </dgm:t>
    </dgm:pt>
    <dgm:pt modelId="{07D540C5-B84A-4AFE-8E9C-A84A1FAE8AD9}" type="parTrans" cxnId="{07971F95-443B-4D09-833D-973807EBFAE5}">
      <dgm:prSet/>
      <dgm:spPr/>
      <dgm:t>
        <a:bodyPr/>
        <a:lstStyle/>
        <a:p>
          <a:endParaRPr lang="en-US"/>
        </a:p>
      </dgm:t>
    </dgm:pt>
    <dgm:pt modelId="{827E4E4E-DF17-47E1-A371-C485D44E2576}" type="sibTrans" cxnId="{07971F95-443B-4D09-833D-973807EBFAE5}">
      <dgm:prSet/>
      <dgm:spPr/>
      <dgm:t>
        <a:bodyPr/>
        <a:lstStyle/>
        <a:p>
          <a:endParaRPr lang="en-US" dirty="0"/>
        </a:p>
      </dgm:t>
    </dgm:pt>
    <dgm:pt modelId="{03F00EB7-2250-4D70-9B34-483D2A05D339}">
      <dgm:prSet phldrT="[Text]"/>
      <dgm:spPr/>
      <dgm:t>
        <a:bodyPr/>
        <a:lstStyle/>
        <a:p>
          <a:r>
            <a:rPr lang="en-US" dirty="0" smtClean="0"/>
            <a:t>Add volumes to snapshot set and proceed normally</a:t>
          </a:r>
        </a:p>
      </dgm:t>
    </dgm:pt>
    <dgm:pt modelId="{80253F95-114B-46FD-B45C-B753EF64CBC5}" type="parTrans" cxnId="{905D169C-3524-4387-B4E9-173E4FB346F1}">
      <dgm:prSet/>
      <dgm:spPr/>
      <dgm:t>
        <a:bodyPr/>
        <a:lstStyle/>
        <a:p>
          <a:endParaRPr lang="en-US"/>
        </a:p>
      </dgm:t>
    </dgm:pt>
    <dgm:pt modelId="{480A9F8D-4FE3-4ECC-B106-84F9105C19E2}" type="sibTrans" cxnId="{905D169C-3524-4387-B4E9-173E4FB346F1}">
      <dgm:prSet/>
      <dgm:spPr/>
      <dgm:t>
        <a:bodyPr/>
        <a:lstStyle/>
        <a:p>
          <a:endParaRPr lang="en-US"/>
        </a:p>
      </dgm:t>
    </dgm:pt>
    <dgm:pt modelId="{DD8E3039-0E5E-47B5-BD78-1C00F0C45F8A}" type="pres">
      <dgm:prSet presAssocID="{07702D60-A180-4FA1-8231-815613916A04}" presName="outerComposite" presStyleCnt="0">
        <dgm:presLayoutVars>
          <dgm:chMax val="5"/>
          <dgm:dir/>
          <dgm:resizeHandles val="exact"/>
        </dgm:presLayoutVars>
      </dgm:prSet>
      <dgm:spPr/>
    </dgm:pt>
    <dgm:pt modelId="{7A37F146-B1A5-40FE-9888-CB4B46F1BEFC}" type="pres">
      <dgm:prSet presAssocID="{07702D60-A180-4FA1-8231-815613916A04}" presName="dummyMaxCanvas" presStyleCnt="0">
        <dgm:presLayoutVars/>
      </dgm:prSet>
      <dgm:spPr/>
    </dgm:pt>
    <dgm:pt modelId="{FFD24B4C-72F2-4BDE-878B-4F22CBE0AD2B}" type="pres">
      <dgm:prSet presAssocID="{07702D60-A180-4FA1-8231-815613916A04}" presName="FiveNodes_1" presStyleLbl="node1" presStyleIdx="0" presStyleCnt="5">
        <dgm:presLayoutVars>
          <dgm:bulletEnabled val="1"/>
        </dgm:presLayoutVars>
      </dgm:prSet>
      <dgm:spPr/>
      <dgm:t>
        <a:bodyPr/>
        <a:lstStyle/>
        <a:p>
          <a:endParaRPr lang="en-US"/>
        </a:p>
      </dgm:t>
    </dgm:pt>
    <dgm:pt modelId="{B9E60742-67DB-4A1D-BA7F-B5D686113201}" type="pres">
      <dgm:prSet presAssocID="{07702D60-A180-4FA1-8231-815613916A04}" presName="FiveNodes_2" presStyleLbl="node1" presStyleIdx="1" presStyleCnt="5">
        <dgm:presLayoutVars>
          <dgm:bulletEnabled val="1"/>
        </dgm:presLayoutVars>
      </dgm:prSet>
      <dgm:spPr/>
      <dgm:t>
        <a:bodyPr/>
        <a:lstStyle/>
        <a:p>
          <a:endParaRPr lang="en-US"/>
        </a:p>
      </dgm:t>
    </dgm:pt>
    <dgm:pt modelId="{69ADCFC4-5B69-42E3-A568-2405FB7A24C0}" type="pres">
      <dgm:prSet presAssocID="{07702D60-A180-4FA1-8231-815613916A04}" presName="FiveNodes_3" presStyleLbl="node1" presStyleIdx="2" presStyleCnt="5">
        <dgm:presLayoutVars>
          <dgm:bulletEnabled val="1"/>
        </dgm:presLayoutVars>
      </dgm:prSet>
      <dgm:spPr/>
      <dgm:t>
        <a:bodyPr/>
        <a:lstStyle/>
        <a:p>
          <a:endParaRPr lang="en-US"/>
        </a:p>
      </dgm:t>
    </dgm:pt>
    <dgm:pt modelId="{6A70B4AD-27A1-4A2E-B902-11A3376198BA}" type="pres">
      <dgm:prSet presAssocID="{07702D60-A180-4FA1-8231-815613916A04}" presName="FiveNodes_4" presStyleLbl="node1" presStyleIdx="3" presStyleCnt="5">
        <dgm:presLayoutVars>
          <dgm:bulletEnabled val="1"/>
        </dgm:presLayoutVars>
      </dgm:prSet>
      <dgm:spPr/>
      <dgm:t>
        <a:bodyPr/>
        <a:lstStyle/>
        <a:p>
          <a:endParaRPr lang="en-US"/>
        </a:p>
      </dgm:t>
    </dgm:pt>
    <dgm:pt modelId="{BC160505-0BE7-442B-B994-1EDE49A0350E}" type="pres">
      <dgm:prSet presAssocID="{07702D60-A180-4FA1-8231-815613916A04}" presName="FiveNodes_5" presStyleLbl="node1" presStyleIdx="4" presStyleCnt="5">
        <dgm:presLayoutVars>
          <dgm:bulletEnabled val="1"/>
        </dgm:presLayoutVars>
      </dgm:prSet>
      <dgm:spPr/>
      <dgm:t>
        <a:bodyPr/>
        <a:lstStyle/>
        <a:p>
          <a:endParaRPr lang="en-US"/>
        </a:p>
      </dgm:t>
    </dgm:pt>
    <dgm:pt modelId="{6685D389-30B9-4349-B38B-184FCB821572}" type="pres">
      <dgm:prSet presAssocID="{07702D60-A180-4FA1-8231-815613916A04}" presName="FiveConn_1-2" presStyleLbl="fgAccFollowNode1" presStyleIdx="0" presStyleCnt="4">
        <dgm:presLayoutVars>
          <dgm:bulletEnabled val="1"/>
        </dgm:presLayoutVars>
      </dgm:prSet>
      <dgm:spPr/>
      <dgm:t>
        <a:bodyPr/>
        <a:lstStyle/>
        <a:p>
          <a:endParaRPr lang="en-US"/>
        </a:p>
      </dgm:t>
    </dgm:pt>
    <dgm:pt modelId="{389B83CD-1FCE-4380-BAAD-ABDCE7BA9B0C}" type="pres">
      <dgm:prSet presAssocID="{07702D60-A180-4FA1-8231-815613916A04}" presName="FiveConn_2-3" presStyleLbl="fgAccFollowNode1" presStyleIdx="1" presStyleCnt="4">
        <dgm:presLayoutVars>
          <dgm:bulletEnabled val="1"/>
        </dgm:presLayoutVars>
      </dgm:prSet>
      <dgm:spPr/>
      <dgm:t>
        <a:bodyPr/>
        <a:lstStyle/>
        <a:p>
          <a:endParaRPr lang="en-US"/>
        </a:p>
      </dgm:t>
    </dgm:pt>
    <dgm:pt modelId="{7DAB443F-5952-4481-9A94-9BA9DA26FCCD}" type="pres">
      <dgm:prSet presAssocID="{07702D60-A180-4FA1-8231-815613916A04}" presName="FiveConn_3-4" presStyleLbl="fgAccFollowNode1" presStyleIdx="2" presStyleCnt="4">
        <dgm:presLayoutVars>
          <dgm:bulletEnabled val="1"/>
        </dgm:presLayoutVars>
      </dgm:prSet>
      <dgm:spPr/>
      <dgm:t>
        <a:bodyPr/>
        <a:lstStyle/>
        <a:p>
          <a:endParaRPr lang="en-US"/>
        </a:p>
      </dgm:t>
    </dgm:pt>
    <dgm:pt modelId="{26AEA87A-95A2-43CC-82DF-6BBB6B80353F}" type="pres">
      <dgm:prSet presAssocID="{07702D60-A180-4FA1-8231-815613916A04}" presName="FiveConn_4-5" presStyleLbl="fgAccFollowNode1" presStyleIdx="3" presStyleCnt="4">
        <dgm:presLayoutVars>
          <dgm:bulletEnabled val="1"/>
        </dgm:presLayoutVars>
      </dgm:prSet>
      <dgm:spPr/>
      <dgm:t>
        <a:bodyPr/>
        <a:lstStyle/>
        <a:p>
          <a:endParaRPr lang="en-US"/>
        </a:p>
      </dgm:t>
    </dgm:pt>
    <dgm:pt modelId="{85A34245-676D-4078-854B-3C771C74C40C}" type="pres">
      <dgm:prSet presAssocID="{07702D60-A180-4FA1-8231-815613916A04}" presName="FiveNodes_1_text" presStyleLbl="node1" presStyleIdx="4" presStyleCnt="5">
        <dgm:presLayoutVars>
          <dgm:bulletEnabled val="1"/>
        </dgm:presLayoutVars>
      </dgm:prSet>
      <dgm:spPr/>
      <dgm:t>
        <a:bodyPr/>
        <a:lstStyle/>
        <a:p>
          <a:endParaRPr lang="en-US"/>
        </a:p>
      </dgm:t>
    </dgm:pt>
    <dgm:pt modelId="{E06BAFA3-7C31-470C-ACB0-45EA5CD36F50}" type="pres">
      <dgm:prSet presAssocID="{07702D60-A180-4FA1-8231-815613916A04}" presName="FiveNodes_2_text" presStyleLbl="node1" presStyleIdx="4" presStyleCnt="5">
        <dgm:presLayoutVars>
          <dgm:bulletEnabled val="1"/>
        </dgm:presLayoutVars>
      </dgm:prSet>
      <dgm:spPr/>
      <dgm:t>
        <a:bodyPr/>
        <a:lstStyle/>
        <a:p>
          <a:endParaRPr lang="en-US"/>
        </a:p>
      </dgm:t>
    </dgm:pt>
    <dgm:pt modelId="{AD48D13A-14B4-4529-B8A0-603951E6B0A6}" type="pres">
      <dgm:prSet presAssocID="{07702D60-A180-4FA1-8231-815613916A04}" presName="FiveNodes_3_text" presStyleLbl="node1" presStyleIdx="4" presStyleCnt="5">
        <dgm:presLayoutVars>
          <dgm:bulletEnabled val="1"/>
        </dgm:presLayoutVars>
      </dgm:prSet>
      <dgm:spPr/>
      <dgm:t>
        <a:bodyPr/>
        <a:lstStyle/>
        <a:p>
          <a:endParaRPr lang="en-US"/>
        </a:p>
      </dgm:t>
    </dgm:pt>
    <dgm:pt modelId="{F384E0E1-E154-4AB9-8C0E-2E9B005D440E}" type="pres">
      <dgm:prSet presAssocID="{07702D60-A180-4FA1-8231-815613916A04}" presName="FiveNodes_4_text" presStyleLbl="node1" presStyleIdx="4" presStyleCnt="5">
        <dgm:presLayoutVars>
          <dgm:bulletEnabled val="1"/>
        </dgm:presLayoutVars>
      </dgm:prSet>
      <dgm:spPr/>
      <dgm:t>
        <a:bodyPr/>
        <a:lstStyle/>
        <a:p>
          <a:endParaRPr lang="en-US"/>
        </a:p>
      </dgm:t>
    </dgm:pt>
    <dgm:pt modelId="{4D7E4FE3-E313-4782-B4AF-914F8CE4DDCE}" type="pres">
      <dgm:prSet presAssocID="{07702D60-A180-4FA1-8231-815613916A04}" presName="FiveNodes_5_text" presStyleLbl="node1" presStyleIdx="4" presStyleCnt="5">
        <dgm:presLayoutVars>
          <dgm:bulletEnabled val="1"/>
        </dgm:presLayoutVars>
      </dgm:prSet>
      <dgm:spPr/>
      <dgm:t>
        <a:bodyPr/>
        <a:lstStyle/>
        <a:p>
          <a:endParaRPr lang="en-US"/>
        </a:p>
      </dgm:t>
    </dgm:pt>
  </dgm:ptLst>
  <dgm:cxnLst>
    <dgm:cxn modelId="{F12A1043-8DEC-4216-A756-C0C7C0F7161B}" srcId="{07702D60-A180-4FA1-8231-815613916A04}" destId="{89C1DB7C-681B-4197-9458-89426CF686AA}" srcOrd="1" destOrd="0" parTransId="{1AE693C9-AF25-4221-A605-9F5B4B673702}" sibTransId="{C3301C6E-152F-4162-AB30-BDD4CA2E92E0}"/>
    <dgm:cxn modelId="{7AD93C18-9F82-441D-88F1-0EB0B99C4285}" type="presOf" srcId="{827E4E4E-DF17-47E1-A371-C485D44E2576}" destId="{26AEA87A-95A2-43CC-82DF-6BBB6B80353F}" srcOrd="0" destOrd="0" presId="urn:microsoft.com/office/officeart/2005/8/layout/vProcess5"/>
    <dgm:cxn modelId="{62CFC0AA-0076-49DC-9104-0ED1F0A81307}" type="presOf" srcId="{062E10A0-5B3B-4C2C-A00E-4EBCA586F107}" destId="{6A70B4AD-27A1-4A2E-B902-11A3376198BA}" srcOrd="0" destOrd="0" presId="urn:microsoft.com/office/officeart/2005/8/layout/vProcess5"/>
    <dgm:cxn modelId="{54554B20-6F14-4F71-84F1-2B80F09E9736}" type="presOf" srcId="{89C1DB7C-681B-4197-9458-89426CF686AA}" destId="{B9E60742-67DB-4A1D-BA7F-B5D686113201}" srcOrd="0" destOrd="0" presId="urn:microsoft.com/office/officeart/2005/8/layout/vProcess5"/>
    <dgm:cxn modelId="{905D169C-3524-4387-B4E9-173E4FB346F1}" srcId="{07702D60-A180-4FA1-8231-815613916A04}" destId="{03F00EB7-2250-4D70-9B34-483D2A05D339}" srcOrd="4" destOrd="0" parTransId="{80253F95-114B-46FD-B45C-B753EF64CBC5}" sibTransId="{480A9F8D-4FE3-4ECC-B106-84F9105C19E2}"/>
    <dgm:cxn modelId="{07971F95-443B-4D09-833D-973807EBFAE5}" srcId="{07702D60-A180-4FA1-8231-815613916A04}" destId="{062E10A0-5B3B-4C2C-A00E-4EBCA586F107}" srcOrd="3" destOrd="0" parTransId="{07D540C5-B84A-4AFE-8E9C-A84A1FAE8AD9}" sibTransId="{827E4E4E-DF17-47E1-A371-C485D44E2576}"/>
    <dgm:cxn modelId="{51B8B2DF-01B3-4602-94B9-9CADDDD4F999}" type="presOf" srcId="{CC3FE83C-9BAF-4CC2-A1A9-248A046D77C4}" destId="{7DAB443F-5952-4481-9A94-9BA9DA26FCCD}" srcOrd="0" destOrd="0" presId="urn:microsoft.com/office/officeart/2005/8/layout/vProcess5"/>
    <dgm:cxn modelId="{A00D348D-A0B2-4E40-B5A5-C45B1FFAE5C7}" type="presOf" srcId="{C3301C6E-152F-4162-AB30-BDD4CA2E92E0}" destId="{389B83CD-1FCE-4380-BAAD-ABDCE7BA9B0C}" srcOrd="0" destOrd="0" presId="urn:microsoft.com/office/officeart/2005/8/layout/vProcess5"/>
    <dgm:cxn modelId="{F2C88022-6E85-4313-864B-9C0A1155E5AC}" type="presOf" srcId="{03F00EB7-2250-4D70-9B34-483D2A05D339}" destId="{BC160505-0BE7-442B-B994-1EDE49A0350E}" srcOrd="0" destOrd="0" presId="urn:microsoft.com/office/officeart/2005/8/layout/vProcess5"/>
    <dgm:cxn modelId="{99C20DAE-3872-4E5E-8CED-2FA635D455BE}" type="presOf" srcId="{062E10A0-5B3B-4C2C-A00E-4EBCA586F107}" destId="{F384E0E1-E154-4AB9-8C0E-2E9B005D440E}" srcOrd="1" destOrd="0" presId="urn:microsoft.com/office/officeart/2005/8/layout/vProcess5"/>
    <dgm:cxn modelId="{E802860C-DD7D-48CB-B4D2-063F6B6BAD7C}" type="presOf" srcId="{B56958EA-6D6D-4EBD-A821-A306DCC0B65B}" destId="{85A34245-676D-4078-854B-3C771C74C40C}" srcOrd="1" destOrd="0" presId="urn:microsoft.com/office/officeart/2005/8/layout/vProcess5"/>
    <dgm:cxn modelId="{51C04A8F-E7AD-4C81-9EB0-C70ACCEE69BB}" type="presOf" srcId="{AE66E068-05DD-48E5-9D72-B87B7D4B046F}" destId="{69ADCFC4-5B69-42E3-A568-2405FB7A24C0}" srcOrd="0" destOrd="0" presId="urn:microsoft.com/office/officeart/2005/8/layout/vProcess5"/>
    <dgm:cxn modelId="{64F81CC9-D962-447F-B711-DAA50E1222AB}" type="presOf" srcId="{89C1DB7C-681B-4197-9458-89426CF686AA}" destId="{E06BAFA3-7C31-470C-ACB0-45EA5CD36F50}" srcOrd="1" destOrd="0" presId="urn:microsoft.com/office/officeart/2005/8/layout/vProcess5"/>
    <dgm:cxn modelId="{5C160F12-793A-4150-BA77-A6B0404B7504}" srcId="{07702D60-A180-4FA1-8231-815613916A04}" destId="{AE66E068-05DD-48E5-9D72-B87B7D4B046F}" srcOrd="2" destOrd="0" parTransId="{0A5CB529-8E74-446B-A75E-12FAE2DF4B52}" sibTransId="{CC3FE83C-9BAF-4CC2-A1A9-248A046D77C4}"/>
    <dgm:cxn modelId="{13F86C56-6F2D-4AC3-8320-67C063A696F7}" type="presOf" srcId="{03F00EB7-2250-4D70-9B34-483D2A05D339}" destId="{4D7E4FE3-E313-4782-B4AF-914F8CE4DDCE}" srcOrd="1" destOrd="0" presId="urn:microsoft.com/office/officeart/2005/8/layout/vProcess5"/>
    <dgm:cxn modelId="{FBE541DF-2562-4D30-8B21-EA903529CBA9}" type="presOf" srcId="{AE66E068-05DD-48E5-9D72-B87B7D4B046F}" destId="{AD48D13A-14B4-4529-B8A0-603951E6B0A6}" srcOrd="1" destOrd="0" presId="urn:microsoft.com/office/officeart/2005/8/layout/vProcess5"/>
    <dgm:cxn modelId="{3EF183F2-24F1-438B-BBC9-7A1C007C2147}" type="presOf" srcId="{B56958EA-6D6D-4EBD-A821-A306DCC0B65B}" destId="{FFD24B4C-72F2-4BDE-878B-4F22CBE0AD2B}" srcOrd="0" destOrd="0" presId="urn:microsoft.com/office/officeart/2005/8/layout/vProcess5"/>
    <dgm:cxn modelId="{3A33D78E-2C16-44EC-9E13-1A6BAAE22AC1}" type="presOf" srcId="{F3B1BD31-613C-47AD-A56F-D4D37A8F1D86}" destId="{6685D389-30B9-4349-B38B-184FCB821572}" srcOrd="0" destOrd="0" presId="urn:microsoft.com/office/officeart/2005/8/layout/vProcess5"/>
    <dgm:cxn modelId="{01D4B6D0-C35B-4983-8516-2B2C359976BF}" srcId="{07702D60-A180-4FA1-8231-815613916A04}" destId="{B56958EA-6D6D-4EBD-A821-A306DCC0B65B}" srcOrd="0" destOrd="0" parTransId="{81E04448-155C-463D-BF46-9DDB90F8166D}" sibTransId="{F3B1BD31-613C-47AD-A56F-D4D37A8F1D86}"/>
    <dgm:cxn modelId="{DF2A10E5-2AFF-4486-B95E-19BAC385B8F7}" type="presOf" srcId="{07702D60-A180-4FA1-8231-815613916A04}" destId="{DD8E3039-0E5E-47B5-BD78-1C00F0C45F8A}" srcOrd="0" destOrd="0" presId="urn:microsoft.com/office/officeart/2005/8/layout/vProcess5"/>
    <dgm:cxn modelId="{05043183-E026-46DA-BE54-A44FF35B7773}" type="presParOf" srcId="{DD8E3039-0E5E-47B5-BD78-1C00F0C45F8A}" destId="{7A37F146-B1A5-40FE-9888-CB4B46F1BEFC}" srcOrd="0" destOrd="0" presId="urn:microsoft.com/office/officeart/2005/8/layout/vProcess5"/>
    <dgm:cxn modelId="{B5F44ED1-0E90-4591-91D5-00DC6C924E06}" type="presParOf" srcId="{DD8E3039-0E5E-47B5-BD78-1C00F0C45F8A}" destId="{FFD24B4C-72F2-4BDE-878B-4F22CBE0AD2B}" srcOrd="1" destOrd="0" presId="urn:microsoft.com/office/officeart/2005/8/layout/vProcess5"/>
    <dgm:cxn modelId="{0FF2038C-918A-4A8C-9192-4FD0CB5403EF}" type="presParOf" srcId="{DD8E3039-0E5E-47B5-BD78-1C00F0C45F8A}" destId="{B9E60742-67DB-4A1D-BA7F-B5D686113201}" srcOrd="2" destOrd="0" presId="urn:microsoft.com/office/officeart/2005/8/layout/vProcess5"/>
    <dgm:cxn modelId="{AE7C6E02-77A0-4EAB-840F-01A73ACBF65E}" type="presParOf" srcId="{DD8E3039-0E5E-47B5-BD78-1C00F0C45F8A}" destId="{69ADCFC4-5B69-42E3-A568-2405FB7A24C0}" srcOrd="3" destOrd="0" presId="urn:microsoft.com/office/officeart/2005/8/layout/vProcess5"/>
    <dgm:cxn modelId="{A8D84ED7-B935-4404-8282-160EB58D22EC}" type="presParOf" srcId="{DD8E3039-0E5E-47B5-BD78-1C00F0C45F8A}" destId="{6A70B4AD-27A1-4A2E-B902-11A3376198BA}" srcOrd="4" destOrd="0" presId="urn:microsoft.com/office/officeart/2005/8/layout/vProcess5"/>
    <dgm:cxn modelId="{4B2142C2-A8A1-488C-8291-44B8D3AD6E81}" type="presParOf" srcId="{DD8E3039-0E5E-47B5-BD78-1C00F0C45F8A}" destId="{BC160505-0BE7-442B-B994-1EDE49A0350E}" srcOrd="5" destOrd="0" presId="urn:microsoft.com/office/officeart/2005/8/layout/vProcess5"/>
    <dgm:cxn modelId="{ED3D6E35-C6A6-436C-8618-DC80EAA3CC18}" type="presParOf" srcId="{DD8E3039-0E5E-47B5-BD78-1C00F0C45F8A}" destId="{6685D389-30B9-4349-B38B-184FCB821572}" srcOrd="6" destOrd="0" presId="urn:microsoft.com/office/officeart/2005/8/layout/vProcess5"/>
    <dgm:cxn modelId="{AAE288E6-0729-479B-8EB5-B78B94659897}" type="presParOf" srcId="{DD8E3039-0E5E-47B5-BD78-1C00F0C45F8A}" destId="{389B83CD-1FCE-4380-BAAD-ABDCE7BA9B0C}" srcOrd="7" destOrd="0" presId="urn:microsoft.com/office/officeart/2005/8/layout/vProcess5"/>
    <dgm:cxn modelId="{69BFF689-F62E-4A65-8CC6-F0169AE14D6A}" type="presParOf" srcId="{DD8E3039-0E5E-47B5-BD78-1C00F0C45F8A}" destId="{7DAB443F-5952-4481-9A94-9BA9DA26FCCD}" srcOrd="8" destOrd="0" presId="urn:microsoft.com/office/officeart/2005/8/layout/vProcess5"/>
    <dgm:cxn modelId="{F60E8183-76B2-4EC9-9087-A300E1F29CD8}" type="presParOf" srcId="{DD8E3039-0E5E-47B5-BD78-1C00F0C45F8A}" destId="{26AEA87A-95A2-43CC-82DF-6BBB6B80353F}" srcOrd="9" destOrd="0" presId="urn:microsoft.com/office/officeart/2005/8/layout/vProcess5"/>
    <dgm:cxn modelId="{A045B1CB-EE9F-419C-8D0D-A778078C790C}" type="presParOf" srcId="{DD8E3039-0E5E-47B5-BD78-1C00F0C45F8A}" destId="{85A34245-676D-4078-854B-3C771C74C40C}" srcOrd="10" destOrd="0" presId="urn:microsoft.com/office/officeart/2005/8/layout/vProcess5"/>
    <dgm:cxn modelId="{80A25152-8EF5-42E1-97F4-2E7F92353153}" type="presParOf" srcId="{DD8E3039-0E5E-47B5-BD78-1C00F0C45F8A}" destId="{E06BAFA3-7C31-470C-ACB0-45EA5CD36F50}" srcOrd="11" destOrd="0" presId="urn:microsoft.com/office/officeart/2005/8/layout/vProcess5"/>
    <dgm:cxn modelId="{4DC4A4B2-CBD8-4038-A1FB-5A46B39F6058}" type="presParOf" srcId="{DD8E3039-0E5E-47B5-BD78-1C00F0C45F8A}" destId="{AD48D13A-14B4-4529-B8A0-603951E6B0A6}" srcOrd="12" destOrd="0" presId="urn:microsoft.com/office/officeart/2005/8/layout/vProcess5"/>
    <dgm:cxn modelId="{EBDF277C-614B-4E84-BB65-14529DC68277}" type="presParOf" srcId="{DD8E3039-0E5E-47B5-BD78-1C00F0C45F8A}" destId="{F384E0E1-E154-4AB9-8C0E-2E9B005D440E}" srcOrd="13" destOrd="0" presId="urn:microsoft.com/office/officeart/2005/8/layout/vProcess5"/>
    <dgm:cxn modelId="{81829F38-2B69-4A73-8EB5-4656DF458CA9}" type="presParOf" srcId="{DD8E3039-0E5E-47B5-BD78-1C00F0C45F8A}" destId="{4D7E4FE3-E313-4782-B4AF-914F8CE4DDCE}" srcOrd="14"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11/11/2008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pPr defTabSz="914027" eaLnBrk="0" hangingPunct="0"/>
            <a:r>
              <a:rPr lang="en-US" sz="500" dirty="0" smtClean="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defTabSz="914027" eaLnBrk="0" hangingPunct="0"/>
            <a:r>
              <a:rPr lang="en-US" sz="500" dirty="0" smtClean="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2"/>
                </a:solidFill>
                <a:latin typeface="Trebuchet MS" pitchFamily="34" charset="0"/>
                <a:cs typeface="Arial" charset="0"/>
              </a:rPr>
            </a:br>
            <a:r>
              <a:rPr lang="en-US" sz="500" dirty="0" smtClean="0">
                <a:solidFill>
                  <a:schemeClr val="tx2"/>
                </a:solidFill>
                <a:latin typeface="Trebuchet MS" pitchFamily="34" charset="0"/>
                <a:cs typeface="Arial" charset="0"/>
              </a:rPr>
              <a:t>MICROSOFT MAKES NO WARRANTIES, EXPRESS, IMPLIED OR STATUTORY, AS TO THE INFORMATION IN THIS PRESENTATION.</a:t>
            </a:r>
            <a:endParaRPr lang="en-US" sz="500" dirty="0">
              <a:solidFill>
                <a:schemeClr val="tx2"/>
              </a:solidFill>
              <a:latin typeface="Trebuchet MS" pitchFamily="34" charset="0"/>
              <a:cs typeface="Arial"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10:22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11</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14</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2</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20</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26</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A7B49BE0-D542-4935-9E00-D009DC073B86}" type="slidenum">
              <a:rPr lang="en-US" sz="1200" kern="1200">
                <a:solidFill>
                  <a:prstClr val="black"/>
                </a:solidFill>
                <a:latin typeface="Arial" charset="0"/>
                <a:ea typeface="+mn-ea"/>
                <a:cs typeface="+mn-cs"/>
              </a:rPr>
              <a:pPr algn="r" rtl="0" fontAlgn="base">
                <a:spcBef>
                  <a:spcPct val="0"/>
                </a:spcBef>
                <a:spcAft>
                  <a:spcPct val="0"/>
                </a:spcAft>
                <a:defRPr/>
              </a:pPr>
              <a:t>31</a:t>
            </a:fld>
            <a:endParaRPr lang="en-US" sz="1200" kern="1200" dirty="0">
              <a:solidFill>
                <a:prstClr val="black"/>
              </a:solidFill>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D2D4CB-3751-43FE-A1CE-55BC3C12B12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34</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11/11/2008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685801" y="4343400"/>
            <a:ext cx="5486400" cy="4419600"/>
          </a:xfrm>
          <a:noFill/>
          <a:ln/>
        </p:spPr>
        <p:txBody>
          <a:bodyPr>
            <a:noAutofit/>
          </a:bodyPr>
          <a:lstStyle/>
          <a:p>
            <a:pPr marL="114300" lvl="0" indent="-114300">
              <a:buFont typeface="Arial" pitchFamily="34" charset="0"/>
              <a:buNone/>
            </a:pPr>
            <a:endParaRPr lang="en-US" sz="700" dirty="0" smtClean="0"/>
          </a:p>
        </p:txBody>
      </p:sp>
      <p:sp>
        <p:nvSpPr>
          <p:cNvPr id="8" name="Date Placeholder 7"/>
          <p:cNvSpPr>
            <a:spLocks noGrp="1"/>
          </p:cNvSpPr>
          <p:nvPr>
            <p:ph type="dt" idx="10"/>
          </p:nvPr>
        </p:nvSpPr>
        <p:spPr>
          <a:xfrm>
            <a:off x="3884613" y="0"/>
            <a:ext cx="2971800" cy="457200"/>
          </a:xfrm>
          <a:prstGeom prst="rect">
            <a:avLst/>
          </a:prstGeom>
        </p:spPr>
        <p:txBody>
          <a:bodyPr/>
          <a:lstStyle/>
          <a:p>
            <a:fld id="{7C3FBCD4-166E-446F-AF18-7D4A0CF9AEF6}" type="datetimeFigureOut">
              <a:rPr lang="en-US" smtClean="0"/>
              <a:pPr/>
              <a:t>11/11/2008</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38</a:t>
            </a:fld>
            <a:endParaRPr lang="en-US" dirty="0"/>
          </a:p>
        </p:txBody>
      </p:sp>
      <p:sp>
        <p:nvSpPr>
          <p:cNvPr id="10" name="Footer Placeholder 9"/>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11" name="Header Placeholder 10"/>
          <p:cNvSpPr>
            <a:spLocks noGrp="1"/>
          </p:cNvSpPr>
          <p:nvPr>
            <p:ph type="hdr" sz="quarter" idx="13"/>
          </p:nvPr>
        </p:nvSpPr>
        <p:spPr>
          <a:xfrm>
            <a:off x="0" y="0"/>
            <a:ext cx="2971800" cy="457200"/>
          </a:xfrm>
          <a:prstGeom prst="rect">
            <a:avLst/>
          </a:prstGeom>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2AEB246C-9A10-4993-9FFC-68FC52125D0A}" type="datetime8">
              <a:rPr lang="en-US"/>
              <a:pPr/>
              <a:t>11/11/2008 10:22 PM</a:t>
            </a:fld>
            <a:endParaRPr lang="en-US"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notesSlide" Target="../notesSlides/notesSlide22.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4.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16.gif"/><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notesSlide" Target="../notesSlides/notesSlide25.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msdn.microsoft.com/en-us/library/aa488218.asp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png"/><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Windowsserver2008/en/us/clustering-home.aspx" TargetMode="External"/><Relationship Id="rId7" Type="http://schemas.openxmlformats.org/officeDocument/2006/relationships/hyperlink" Target="mailto:clushelp@microsoft.co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blogs.msdn.com/clustering/" TargetMode="External"/><Relationship Id="rId5" Type="http://schemas.openxmlformats.org/officeDocument/2006/relationships/hyperlink" Target="http://msevents.microsoft.com/CUI/WebCastEventDetails.aspx?culture=en-US&amp;EventID=1032336490&amp;CountryCode=US" TargetMode="External"/><Relationship Id="rId4" Type="http://schemas.openxmlformats.org/officeDocument/2006/relationships/hyperlink" Target="http://msevents.microsoft.com/CUI/EventDetail.aspx?EventID=1032364827&amp;Culture=en-U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Windows Virtualization And Cluster Shared Volumes</a:t>
            </a:r>
            <a:endParaRPr lang="en-US" sz="4800" dirty="0"/>
          </a:p>
        </p:txBody>
      </p:sp>
      <p:sp>
        <p:nvSpPr>
          <p:cNvPr id="8" name="Subtitle 7"/>
          <p:cNvSpPr>
            <a:spLocks noGrp="1"/>
          </p:cNvSpPr>
          <p:nvPr>
            <p:ph type="subTitle" idx="1"/>
          </p:nvPr>
        </p:nvSpPr>
        <p:spPr>
          <a:xfrm>
            <a:off x="1703195" y="3814248"/>
            <a:ext cx="2868805" cy="1107996"/>
          </a:xfrm>
        </p:spPr>
        <p:txBody>
          <a:bodyPr/>
          <a:lstStyle/>
          <a:p>
            <a:r>
              <a:rPr lang="en-US" sz="2000" dirty="0" smtClean="0"/>
              <a:t>Jeff </a:t>
            </a:r>
            <a:r>
              <a:rPr lang="en-US" sz="2000" dirty="0" err="1" smtClean="0"/>
              <a:t>Mastro</a:t>
            </a:r>
            <a:endParaRPr lang="en-US" sz="2000" dirty="0" smtClean="0"/>
          </a:p>
          <a:p>
            <a:r>
              <a:rPr lang="en-US" sz="2000" dirty="0" smtClean="0"/>
              <a:t>Program Manager</a:t>
            </a:r>
          </a:p>
          <a:p>
            <a:r>
              <a:rPr lang="en-US" sz="2000" dirty="0" smtClean="0"/>
              <a:t>Failover Clustering</a:t>
            </a:r>
          </a:p>
          <a:p>
            <a:r>
              <a:rPr lang="en-US" sz="2000" dirty="0" smtClean="0"/>
              <a:t>Microsoft Corporation</a:t>
            </a:r>
            <a:endParaRPr lang="en-US" sz="2000" dirty="0"/>
          </a:p>
        </p:txBody>
      </p:sp>
      <p:sp>
        <p:nvSpPr>
          <p:cNvPr id="5" name="Subtitle 2"/>
          <p:cNvSpPr txBox="1">
            <a:spLocks/>
          </p:cNvSpPr>
          <p:nvPr/>
        </p:nvSpPr>
        <p:spPr bwMode="auto">
          <a:xfrm>
            <a:off x="4572000" y="3814248"/>
            <a:ext cx="3791869"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fontAlgn="base">
              <a:lnSpc>
                <a:spcPct val="90000"/>
              </a:lnSpc>
              <a:spcBef>
                <a:spcPct val="0"/>
              </a:spcBef>
              <a:spcAft>
                <a:spcPct val="0"/>
              </a:spcAft>
              <a:buClr>
                <a:schemeClr val="tx2"/>
              </a:buClr>
              <a:buSzPct val="95000"/>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Bryon </a:t>
            </a:r>
            <a:r>
              <a:rPr lang="en-US" sz="20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Surace</a:t>
            </a:r>
            <a:endPar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lvl="0" defTabSz="912777" fontAlgn="base">
              <a:lnSpc>
                <a:spcPct val="90000"/>
              </a:lnSpc>
              <a:spcBef>
                <a:spcPct val="0"/>
              </a:spcBef>
              <a:spcAft>
                <a:spcPct val="0"/>
              </a:spcAft>
              <a:buClr>
                <a:schemeClr val="tx2"/>
              </a:buClr>
              <a:buSzPct val="95000"/>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Program Manager</a:t>
            </a:r>
          </a:p>
          <a:p>
            <a:pPr lvl="0" defTabSz="912777" fontAlgn="base">
              <a:lnSpc>
                <a:spcPct val="90000"/>
              </a:lnSpc>
              <a:spcBef>
                <a:spcPct val="0"/>
              </a:spcBef>
              <a:spcAft>
                <a:spcPct val="0"/>
              </a:spcAft>
              <a:buClr>
                <a:schemeClr val="tx2"/>
              </a:buClr>
              <a:buSzPct val="95000"/>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Hyper-V</a:t>
            </a:r>
          </a:p>
          <a:p>
            <a:pPr lvl="0" defTabSz="912777" fontAlgn="base">
              <a:lnSpc>
                <a:spcPct val="90000"/>
              </a:lnSpc>
              <a:spcBef>
                <a:spcPct val="0"/>
              </a:spcBef>
              <a:spcAft>
                <a:spcPct val="0"/>
              </a:spcAft>
              <a:buClr>
                <a:schemeClr val="tx2"/>
              </a:buClr>
              <a:buSzPct val="95000"/>
              <a:defRPr/>
            </a:pPr>
            <a:r>
              <a:rPr lang="en-US" sz="20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Live Migration</a:t>
            </a:r>
            <a:endParaRPr lang="en-US"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2254"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Overview of Hyper-V Live Migration</a:t>
            </a:r>
          </a:p>
        </p:txBody>
      </p:sp>
      <p:sp>
        <p:nvSpPr>
          <p:cNvPr id="7" name="Rounded Rectangle 6"/>
          <p:cNvSpPr/>
          <p:nvPr/>
        </p:nvSpPr>
        <p:spPr bwMode="auto">
          <a:xfrm>
            <a:off x="382254" y="2011253"/>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latin typeface="Trebuchet MS" pitchFamily="34" charset="0"/>
              </a:rPr>
              <a:t>Challenges Hyper-V faces with today’s cluster model</a:t>
            </a:r>
          </a:p>
        </p:txBody>
      </p:sp>
      <p:sp>
        <p:nvSpPr>
          <p:cNvPr id="8" name="Rounded Rectangle 7"/>
          <p:cNvSpPr/>
          <p:nvPr/>
        </p:nvSpPr>
        <p:spPr bwMode="auto">
          <a:xfrm>
            <a:off x="382254" y="2606456"/>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How CSV delivers on these challenges</a:t>
            </a:r>
          </a:p>
        </p:txBody>
      </p:sp>
      <p:sp>
        <p:nvSpPr>
          <p:cNvPr id="9" name="Rounded Rectangle 8"/>
          <p:cNvSpPr/>
          <p:nvPr/>
        </p:nvSpPr>
        <p:spPr bwMode="auto">
          <a:xfrm>
            <a:off x="382254" y="3201659"/>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Additional resiliency CSV provides</a:t>
            </a:r>
          </a:p>
        </p:txBody>
      </p:sp>
      <p:sp>
        <p:nvSpPr>
          <p:cNvPr id="24584" name="Rectangle 8"/>
          <p:cNvSpPr>
            <a:spLocks noGrp="1" noChangeArrowheads="1"/>
          </p:cNvSpPr>
          <p:nvPr>
            <p:ph type="title"/>
          </p:nvPr>
        </p:nvSpPr>
        <p:spPr/>
        <p:txBody>
          <a:bodyPr/>
          <a:lstStyle/>
          <a:p>
            <a:r>
              <a:rPr lang="en-US" dirty="0" smtClean="0"/>
              <a:t>Agenda</a:t>
            </a:r>
            <a:endParaRPr lang="en-US" dirty="0"/>
          </a:p>
        </p:txBody>
      </p:sp>
      <p:sp>
        <p:nvSpPr>
          <p:cNvPr id="12" name="Rounded Rectangle 11"/>
          <p:cNvSpPr/>
          <p:nvPr/>
        </p:nvSpPr>
        <p:spPr bwMode="auto">
          <a:xfrm>
            <a:off x="382254" y="439206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Configure and Test CSV</a:t>
            </a:r>
          </a:p>
        </p:txBody>
      </p:sp>
      <p:sp>
        <p:nvSpPr>
          <p:cNvPr id="13" name="Rounded Rectangle 12"/>
          <p:cNvSpPr/>
          <p:nvPr/>
        </p:nvSpPr>
        <p:spPr bwMode="auto">
          <a:xfrm>
            <a:off x="382254" y="4987269"/>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Call To Action – Additional Resources</a:t>
            </a:r>
          </a:p>
        </p:txBody>
      </p:sp>
      <p:sp>
        <p:nvSpPr>
          <p:cNvPr id="10" name="Rounded Rectangle 9"/>
          <p:cNvSpPr/>
          <p:nvPr/>
        </p:nvSpPr>
        <p:spPr bwMode="auto">
          <a:xfrm>
            <a:off x="382254" y="379686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CSV Direct I/O – Overview and Example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dirty="0" smtClean="0"/>
              <a:t>Failover Clustering Today</a:t>
            </a:r>
            <a:endParaRPr lang="en-US" dirty="0"/>
          </a:p>
        </p:txBody>
      </p:sp>
      <p:sp>
        <p:nvSpPr>
          <p:cNvPr id="801795" name="Rectangle 3"/>
          <p:cNvSpPr>
            <a:spLocks noGrp="1" noChangeArrowheads="1"/>
          </p:cNvSpPr>
          <p:nvPr>
            <p:ph idx="1"/>
          </p:nvPr>
        </p:nvSpPr>
        <p:spPr>
          <a:xfrm>
            <a:off x="382588" y="1414464"/>
            <a:ext cx="8380412" cy="1692771"/>
          </a:xfrm>
        </p:spPr>
        <p:txBody>
          <a:bodyPr/>
          <a:lstStyle/>
          <a:p>
            <a:pPr marL="344488" indent="-344488"/>
            <a:r>
              <a:rPr lang="en-US" altLang="ja-JP" sz="2000" dirty="0" smtClean="0"/>
              <a:t>Failover Clustering has implemented a “shared nothing” storage model for the last decade</a:t>
            </a:r>
          </a:p>
          <a:p>
            <a:pPr marL="344488" indent="-344488"/>
            <a:r>
              <a:rPr lang="en-US" altLang="ja-JP" sz="2000" dirty="0" smtClean="0"/>
              <a:t>Each Disk is owned by a single node at any one time, and </a:t>
            </a:r>
            <a:br>
              <a:rPr lang="en-US" altLang="ja-JP" sz="2000" dirty="0" smtClean="0"/>
            </a:br>
            <a:r>
              <a:rPr lang="en-US" altLang="ja-JP" sz="2000" dirty="0" smtClean="0"/>
              <a:t>only that node can perform I/O to it</a:t>
            </a:r>
          </a:p>
          <a:p>
            <a:endParaRPr lang="en-US" sz="2000" dirty="0"/>
          </a:p>
        </p:txBody>
      </p:sp>
      <p:sp>
        <p:nvSpPr>
          <p:cNvPr id="27" name="Rounded Rectangle 26"/>
          <p:cNvSpPr/>
          <p:nvPr/>
        </p:nvSpPr>
        <p:spPr bwMode="auto">
          <a:xfrm>
            <a:off x="1404413" y="2748578"/>
            <a:ext cx="7042402" cy="3974790"/>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801799" name="Line 7"/>
          <p:cNvSpPr>
            <a:spLocks noChangeShapeType="1"/>
          </p:cNvSpPr>
          <p:nvPr/>
        </p:nvSpPr>
        <p:spPr bwMode="auto">
          <a:xfrm>
            <a:off x="4654862" y="5645238"/>
            <a:ext cx="0" cy="294814"/>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6" tIns="45718" rIns="91436" bIns="45718"/>
          <a:lstStyle/>
          <a:p>
            <a:endParaRPr lang="en-US" dirty="0"/>
          </a:p>
        </p:txBody>
      </p:sp>
      <p:sp>
        <p:nvSpPr>
          <p:cNvPr id="801797" name="Line 5"/>
          <p:cNvSpPr>
            <a:spLocks noChangeShapeType="1"/>
          </p:cNvSpPr>
          <p:nvPr/>
        </p:nvSpPr>
        <p:spPr bwMode="auto">
          <a:xfrm>
            <a:off x="3917826" y="4807076"/>
            <a:ext cx="217683" cy="404512"/>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6" tIns="45718" rIns="91436" bIns="45718"/>
          <a:lstStyle/>
          <a:p>
            <a:endParaRPr lang="en-US" dirty="0"/>
          </a:p>
        </p:txBody>
      </p:sp>
      <p:sp>
        <p:nvSpPr>
          <p:cNvPr id="801798" name="Line 6"/>
          <p:cNvSpPr>
            <a:spLocks noChangeShapeType="1"/>
          </p:cNvSpPr>
          <p:nvPr/>
        </p:nvSpPr>
        <p:spPr bwMode="auto">
          <a:xfrm flipH="1">
            <a:off x="5170787" y="4880780"/>
            <a:ext cx="221111" cy="442221"/>
          </a:xfrm>
          <a:prstGeom prst="line">
            <a:avLst/>
          </a:prstGeom>
          <a:noFill/>
          <a:ln w="28575" cap="rnd">
            <a:solidFill>
              <a:schemeClr val="accent6"/>
            </a:solidFill>
            <a:round/>
            <a:headEnd/>
            <a:tailEnd/>
          </a:ln>
          <a:effectLst>
            <a:outerShdw blurRad="50800" dist="38100" dir="2700000" algn="tl" rotWithShape="0">
              <a:prstClr val="black">
                <a:alpha val="40000"/>
              </a:prstClr>
            </a:outerShdw>
          </a:effectLst>
        </p:spPr>
        <p:txBody>
          <a:bodyPr wrap="none" lIns="91436" tIns="45718" rIns="91436" bIns="45718"/>
          <a:lstStyle/>
          <a:p>
            <a:endParaRPr lang="en-US" dirty="0"/>
          </a:p>
        </p:txBody>
      </p:sp>
      <p:sp>
        <p:nvSpPr>
          <p:cNvPr id="801804" name="Freeform 12"/>
          <p:cNvSpPr>
            <a:spLocks/>
          </p:cNvSpPr>
          <p:nvPr/>
        </p:nvSpPr>
        <p:spPr bwMode="auto">
          <a:xfrm>
            <a:off x="5023380" y="3406709"/>
            <a:ext cx="589628" cy="416118"/>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01805" name="Freeform 13"/>
          <p:cNvSpPr>
            <a:spLocks/>
          </p:cNvSpPr>
          <p:nvPr/>
        </p:nvSpPr>
        <p:spPr bwMode="auto">
          <a:xfrm>
            <a:off x="3917826" y="3406709"/>
            <a:ext cx="663332" cy="416118"/>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801806" name="Line 14"/>
          <p:cNvSpPr>
            <a:spLocks noChangeShapeType="1"/>
          </p:cNvSpPr>
          <p:nvPr/>
        </p:nvSpPr>
        <p:spPr bwMode="auto">
          <a:xfrm>
            <a:off x="3328198" y="3406709"/>
            <a:ext cx="3095549" cy="0"/>
          </a:xfrm>
          <a:prstGeom prst="line">
            <a:avLst/>
          </a:prstGeom>
          <a:noFill/>
          <a:ln w="57150" cap="rnd">
            <a:solidFill>
              <a:schemeClr val="accent4"/>
            </a:solidFill>
            <a:round/>
            <a:headEnd type="none" w="sm" len="sm"/>
            <a:tailEnd type="none" w="sm" len="sm"/>
          </a:ln>
          <a:effectLst>
            <a:outerShdw blurRad="50800" dist="38100" dir="2700000" algn="tl" rotWithShape="0">
              <a:prstClr val="black">
                <a:alpha val="40000"/>
              </a:prstClr>
            </a:outerShdw>
          </a:effectLst>
        </p:spPr>
        <p:txBody>
          <a:bodyPr wrap="none" lIns="91436" tIns="45718" rIns="91436" bIns="45718" anchor="ctr"/>
          <a:lstStyle/>
          <a:p>
            <a:endParaRPr lang="en-US" dirty="0"/>
          </a:p>
        </p:txBody>
      </p:sp>
      <p:sp>
        <p:nvSpPr>
          <p:cNvPr id="801809" name="Rectangle 17"/>
          <p:cNvSpPr>
            <a:spLocks noChangeArrowheads="1"/>
          </p:cNvSpPr>
          <p:nvPr/>
        </p:nvSpPr>
        <p:spPr bwMode="auto">
          <a:xfrm>
            <a:off x="3991530" y="5893811"/>
            <a:ext cx="1326664" cy="651048"/>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sp>
        <p:nvSpPr>
          <p:cNvPr id="22" name="Line Callout 1 (Border and Accent Bar) 21"/>
          <p:cNvSpPr/>
          <p:nvPr/>
        </p:nvSpPr>
        <p:spPr bwMode="auto">
          <a:xfrm>
            <a:off x="5918441" y="5705043"/>
            <a:ext cx="1627086" cy="365136"/>
          </a:xfrm>
          <a:prstGeom prst="accentBorderCallout1">
            <a:avLst>
              <a:gd name="adj1" fmla="val 60323"/>
              <a:gd name="adj2" fmla="val -4343"/>
              <a:gd name="adj3" fmla="val 94905"/>
              <a:gd name="adj4" fmla="val -3177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500" dirty="0" smtClean="0">
                <a:solidFill>
                  <a:schemeClr val="bg2"/>
                </a:solidFill>
                <a:effectLst>
                  <a:outerShdw blurRad="38100" dist="38100" dir="2700000" algn="tl">
                    <a:srgbClr val="000000">
                      <a:alpha val="43137"/>
                    </a:srgbClr>
                  </a:outerShdw>
                </a:effectLst>
                <a:latin typeface="Trebuchet MS" pitchFamily="34" charset="0"/>
              </a:rPr>
              <a:t>Shared Storage</a:t>
            </a:r>
          </a:p>
        </p:txBody>
      </p:sp>
      <p:sp>
        <p:nvSpPr>
          <p:cNvPr id="24" name="Line Callout 1 (Border and Accent Bar) 23"/>
          <p:cNvSpPr/>
          <p:nvPr/>
        </p:nvSpPr>
        <p:spPr bwMode="auto">
          <a:xfrm>
            <a:off x="697185" y="4471693"/>
            <a:ext cx="2238163" cy="551761"/>
          </a:xfrm>
          <a:prstGeom prst="accentBorderCallout1">
            <a:avLst>
              <a:gd name="adj1" fmla="val 47305"/>
              <a:gd name="adj2" fmla="val 103201"/>
              <a:gd name="adj3" fmla="val 30463"/>
              <a:gd name="adj4" fmla="val 1195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500" dirty="0" smtClean="0">
                <a:solidFill>
                  <a:schemeClr val="bg2"/>
                </a:solidFill>
                <a:effectLst>
                  <a:outerShdw blurRad="38100" dist="38100" dir="2700000" algn="tl">
                    <a:srgbClr val="000000">
                      <a:alpha val="43137"/>
                    </a:srgbClr>
                  </a:outerShdw>
                </a:effectLst>
                <a:latin typeface="Trebuchet MS" pitchFamily="34" charset="0"/>
              </a:rPr>
              <a:t>Only one node accesses a LUN at a time</a:t>
            </a:r>
          </a:p>
        </p:txBody>
      </p:sp>
      <p:grpSp>
        <p:nvGrpSpPr>
          <p:cNvPr id="2" name="Group 22"/>
          <p:cNvGrpSpPr/>
          <p:nvPr/>
        </p:nvGrpSpPr>
        <p:grpSpPr>
          <a:xfrm>
            <a:off x="4210612" y="4355868"/>
            <a:ext cx="941242" cy="132051"/>
            <a:chOff x="3884103" y="4410309"/>
            <a:chExt cx="973123" cy="136524"/>
          </a:xfrm>
        </p:grpSpPr>
        <p:sp>
          <p:nvSpPr>
            <p:cNvPr id="25" name="Left-Right Arrow 24"/>
            <p:cNvSpPr/>
            <p:nvPr/>
          </p:nvSpPr>
          <p:spPr bwMode="auto">
            <a:xfrm>
              <a:off x="3884103" y="4454553"/>
              <a:ext cx="973123" cy="5872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6" name="Picture 7" descr="http://z.about.com/d/gocaribbean/1/0/N/0/-/-/heart_clipart.gif"/>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316719" y="4410309"/>
              <a:ext cx="151694" cy="136524"/>
            </a:xfrm>
            <a:prstGeom prst="rect">
              <a:avLst/>
            </a:prstGeom>
            <a:noFill/>
          </p:spPr>
        </p:pic>
      </p:grpSp>
      <p:sp>
        <p:nvSpPr>
          <p:cNvPr id="28" name="Oval 27"/>
          <p:cNvSpPr/>
          <p:nvPr/>
        </p:nvSpPr>
        <p:spPr bwMode="auto">
          <a:xfrm rot="20358562">
            <a:off x="3615700" y="3472801"/>
            <a:ext cx="1233351" cy="3225843"/>
          </a:xfrm>
          <a:prstGeom prst="ellipse">
            <a:avLst/>
          </a:prstGeom>
          <a:solidFill>
            <a:schemeClr val="accent6">
              <a:alpha val="13000"/>
            </a:schemeClr>
          </a:solidFill>
          <a:ln w="12700">
            <a:solidFill>
              <a:schemeClr val="accent5"/>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 name="Picture 2" descr="C:\Users\shonsh\Desktop\images\host.png"/>
          <p:cNvPicPr>
            <a:picLocks noChangeAspect="1" noChangeArrowheads="1"/>
          </p:cNvPicPr>
          <p:nvPr/>
        </p:nvPicPr>
        <p:blipFill>
          <a:blip r:embed="rId5"/>
          <a:srcRect/>
          <a:stretch>
            <a:fillRect/>
          </a:stretch>
        </p:blipFill>
        <p:spPr bwMode="auto">
          <a:xfrm>
            <a:off x="5149976" y="3826463"/>
            <a:ext cx="699581" cy="1133431"/>
          </a:xfrm>
          <a:prstGeom prst="rect">
            <a:avLst/>
          </a:prstGeom>
          <a:noFill/>
        </p:spPr>
      </p:pic>
      <p:pic>
        <p:nvPicPr>
          <p:cNvPr id="801810" name="Picture 18" descr="Database blue"/>
          <p:cNvPicPr>
            <a:picLocks noChangeAspect="1" noChangeArrowheads="1"/>
          </p:cNvPicPr>
          <p:nvPr/>
        </p:nvPicPr>
        <p:blipFill>
          <a:blip r:embed="rId6" cstate="print"/>
          <a:srcRect/>
          <a:stretch>
            <a:fillRect/>
          </a:stretch>
        </p:blipFill>
        <p:spPr bwMode="auto">
          <a:xfrm>
            <a:off x="4441429" y="5938537"/>
            <a:ext cx="431472" cy="552777"/>
          </a:xfrm>
          <a:prstGeom prst="rect">
            <a:avLst/>
          </a:prstGeom>
          <a:noFill/>
        </p:spPr>
      </p:pic>
      <p:grpSp>
        <p:nvGrpSpPr>
          <p:cNvPr id="3" name="Group 57"/>
          <p:cNvGrpSpPr/>
          <p:nvPr/>
        </p:nvGrpSpPr>
        <p:grpSpPr>
          <a:xfrm>
            <a:off x="3891912" y="5054847"/>
            <a:ext cx="1559978" cy="880804"/>
            <a:chOff x="6296149" y="4859530"/>
            <a:chExt cx="1612817" cy="910638"/>
          </a:xfrm>
        </p:grpSpPr>
        <p:pic>
          <p:nvPicPr>
            <p:cNvPr id="36"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37" name="TextBox 36"/>
            <p:cNvSpPr txBox="1"/>
            <p:nvPr/>
          </p:nvSpPr>
          <p:spPr>
            <a:xfrm>
              <a:off x="6817094" y="5058889"/>
              <a:ext cx="579006" cy="369332"/>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pic>
        <p:nvPicPr>
          <p:cNvPr id="19" name="Picture 2" descr="C:\Users\shonsh\Desktop\images\host.png"/>
          <p:cNvPicPr>
            <a:picLocks noChangeAspect="1" noChangeArrowheads="1"/>
          </p:cNvPicPr>
          <p:nvPr/>
        </p:nvPicPr>
        <p:blipFill>
          <a:blip r:embed="rId5"/>
          <a:srcRect/>
          <a:stretch>
            <a:fillRect/>
          </a:stretch>
        </p:blipFill>
        <p:spPr bwMode="auto">
          <a:xfrm>
            <a:off x="3517678" y="3825111"/>
            <a:ext cx="699581" cy="1133431"/>
          </a:xfrm>
          <a:prstGeom prst="rect">
            <a:avLst/>
          </a:prstGeom>
          <a:noFill/>
        </p:spPr>
      </p:pic>
      <p:pic>
        <p:nvPicPr>
          <p:cNvPr id="29" name="Picture 11" descr="D:\Pennie's documents\MS Image\NEWFeb15\Windows_Vista_Icons_ for_Marketing_use\CogWheel.png"/>
          <p:cNvPicPr>
            <a:picLocks noChangeAspect="1" noChangeArrowheads="1"/>
          </p:cNvPicPr>
          <p:nvPr/>
        </p:nvPicPr>
        <p:blipFill>
          <a:blip r:embed="rId8"/>
          <a:srcRect/>
          <a:stretch>
            <a:fillRect/>
          </a:stretch>
        </p:blipFill>
        <p:spPr bwMode="auto">
          <a:xfrm>
            <a:off x="3968109" y="4431120"/>
            <a:ext cx="535535" cy="535535"/>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in-distress"/>
          <p:cNvPicPr>
            <a:picLocks noChangeAspect="1" noChangeArrowheads="1"/>
          </p:cNvPicPr>
          <p:nvPr/>
        </p:nvPicPr>
        <p:blipFill>
          <a:blip r:embed="rId3"/>
          <a:srcRect/>
          <a:stretch>
            <a:fillRect/>
          </a:stretch>
        </p:blipFill>
        <p:spPr bwMode="auto">
          <a:xfrm>
            <a:off x="2944289" y="2048637"/>
            <a:ext cx="3196590" cy="3524250"/>
          </a:xfrm>
          <a:prstGeom prst="rect">
            <a:avLst/>
          </a:prstGeom>
          <a:noFill/>
          <a:ln w="9525">
            <a:noFill/>
            <a:miter lim="800000"/>
            <a:headEnd/>
            <a:tailEnd/>
          </a:ln>
        </p:spPr>
      </p:pic>
      <p:graphicFrame>
        <p:nvGraphicFramePr>
          <p:cNvPr id="3" name="Diagram 2"/>
          <p:cNvGraphicFramePr/>
          <p:nvPr/>
        </p:nvGraphicFramePr>
        <p:xfrm>
          <a:off x="1016450" y="1400621"/>
          <a:ext cx="7111100" cy="5283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sz="4400"/>
              <a:t>SAN Management Complexity</a:t>
            </a:r>
            <a:endParaRPr lang="en-US" sz="4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Overview of Hyper-V Live Migration</a:t>
            </a:r>
          </a:p>
        </p:txBody>
      </p:sp>
      <p:sp>
        <p:nvSpPr>
          <p:cNvPr id="7" name="Rounded Rectangle 6"/>
          <p:cNvSpPr/>
          <p:nvPr/>
        </p:nvSpPr>
        <p:spPr bwMode="auto">
          <a:xfrm>
            <a:off x="381000" y="200641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Challenges Hyper-V faces with today’s cluster model</a:t>
            </a:r>
          </a:p>
        </p:txBody>
      </p:sp>
      <p:sp>
        <p:nvSpPr>
          <p:cNvPr id="8" name="Rounded Rectangle 7"/>
          <p:cNvSpPr/>
          <p:nvPr/>
        </p:nvSpPr>
        <p:spPr bwMode="auto">
          <a:xfrm>
            <a:off x="381000" y="259678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latin typeface="Trebuchet MS" pitchFamily="34" charset="0"/>
              </a:rPr>
              <a:t>How CSV delivers on these challenges</a:t>
            </a:r>
          </a:p>
        </p:txBody>
      </p:sp>
      <p:sp>
        <p:nvSpPr>
          <p:cNvPr id="9" name="Rounded Rectangle 8"/>
          <p:cNvSpPr/>
          <p:nvPr/>
        </p:nvSpPr>
        <p:spPr bwMode="auto">
          <a:xfrm>
            <a:off x="381000" y="318714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Additional resiliency CSV provides</a:t>
            </a:r>
          </a:p>
        </p:txBody>
      </p:sp>
      <p:sp>
        <p:nvSpPr>
          <p:cNvPr id="24584" name="Rectangle 8"/>
          <p:cNvSpPr>
            <a:spLocks noGrp="1" noChangeArrowheads="1"/>
          </p:cNvSpPr>
          <p:nvPr>
            <p:ph type="title"/>
          </p:nvPr>
        </p:nvSpPr>
        <p:spPr/>
        <p:txBody>
          <a:bodyPr/>
          <a:lstStyle/>
          <a:p>
            <a:r>
              <a:rPr lang="en-US" dirty="0" smtClean="0"/>
              <a:t>Agenda</a:t>
            </a:r>
            <a:endParaRPr lang="en-US" dirty="0"/>
          </a:p>
        </p:txBody>
      </p:sp>
      <p:sp>
        <p:nvSpPr>
          <p:cNvPr id="12" name="Rounded Rectangle 11"/>
          <p:cNvSpPr/>
          <p:nvPr/>
        </p:nvSpPr>
        <p:spPr bwMode="auto">
          <a:xfrm>
            <a:off x="381000" y="436787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Configure and Test CSV</a:t>
            </a:r>
          </a:p>
        </p:txBody>
      </p:sp>
      <p:sp>
        <p:nvSpPr>
          <p:cNvPr id="13" name="Rounded Rectangle 12"/>
          <p:cNvSpPr/>
          <p:nvPr/>
        </p:nvSpPr>
        <p:spPr bwMode="auto">
          <a:xfrm>
            <a:off x="381000" y="4958241"/>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Call To Action – Additional Resources</a:t>
            </a:r>
          </a:p>
        </p:txBody>
      </p:sp>
      <p:sp>
        <p:nvSpPr>
          <p:cNvPr id="10" name="Rounded Rectangle 9"/>
          <p:cNvSpPr/>
          <p:nvPr/>
        </p:nvSpPr>
        <p:spPr bwMode="auto">
          <a:xfrm>
            <a:off x="381000" y="377751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CSV Direct I/O – Overview and Example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a:xfrm>
            <a:off x="382588" y="228600"/>
            <a:ext cx="8380412" cy="609398"/>
          </a:xfrm>
        </p:spPr>
        <p:txBody>
          <a:bodyPr/>
          <a:lstStyle/>
          <a:p>
            <a:r>
              <a:rPr lang="en-US" sz="4400" dirty="0" smtClean="0"/>
              <a:t>Cluster Shared Volume Overview</a:t>
            </a:r>
            <a:endParaRPr lang="en-US" sz="4400" dirty="0"/>
          </a:p>
        </p:txBody>
      </p:sp>
      <p:sp>
        <p:nvSpPr>
          <p:cNvPr id="38" name="Rounded Rectangle 37"/>
          <p:cNvSpPr/>
          <p:nvPr/>
        </p:nvSpPr>
        <p:spPr bwMode="auto">
          <a:xfrm>
            <a:off x="1623918" y="1821507"/>
            <a:ext cx="5410580" cy="2249185"/>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32" name="Line 6"/>
          <p:cNvSpPr>
            <a:spLocks noChangeShapeType="1"/>
          </p:cNvSpPr>
          <p:nvPr/>
        </p:nvSpPr>
        <p:spPr bwMode="auto">
          <a:xfrm>
            <a:off x="4297106" y="3801567"/>
            <a:ext cx="44286" cy="578917"/>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7" name="Line 5"/>
          <p:cNvSpPr>
            <a:spLocks noChangeShapeType="1"/>
          </p:cNvSpPr>
          <p:nvPr/>
        </p:nvSpPr>
        <p:spPr bwMode="auto">
          <a:xfrm>
            <a:off x="2804638" y="3517674"/>
            <a:ext cx="947431" cy="924605"/>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926198" y="3752901"/>
            <a:ext cx="1025600" cy="751177"/>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27118" y="4843893"/>
            <a:ext cx="0" cy="295249"/>
          </a:xfrm>
          <a:prstGeom prst="line">
            <a:avLst/>
          </a:prstGeom>
          <a:noFill/>
          <a:ln w="28575"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809" name="Rectangle 17"/>
          <p:cNvSpPr>
            <a:spLocks noChangeArrowheads="1"/>
          </p:cNvSpPr>
          <p:nvPr/>
        </p:nvSpPr>
        <p:spPr bwMode="auto">
          <a:xfrm>
            <a:off x="2188187" y="5120296"/>
            <a:ext cx="4347624" cy="1009197"/>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2" tIns="45717" rIns="91432" bIns="45717" anchor="ctr"/>
          <a:lstStyle/>
          <a:p>
            <a:endParaRPr lang="en-US" dirty="0"/>
          </a:p>
        </p:txBody>
      </p:sp>
      <p:sp>
        <p:nvSpPr>
          <p:cNvPr id="801812" name="Text Box 20"/>
          <p:cNvSpPr txBox="1">
            <a:spLocks noChangeArrowheads="1"/>
          </p:cNvSpPr>
          <p:nvPr/>
        </p:nvSpPr>
        <p:spPr bwMode="auto">
          <a:xfrm>
            <a:off x="2225074" y="5455422"/>
            <a:ext cx="1001350" cy="387566"/>
          </a:xfrm>
          <a:prstGeom prst="rect">
            <a:avLst/>
          </a:prstGeom>
          <a:noFill/>
          <a:ln w="9525">
            <a:noFill/>
            <a:miter lim="800000"/>
            <a:headEnd/>
            <a:tailEnd/>
          </a:ln>
          <a:effectLst/>
        </p:spPr>
        <p:txBody>
          <a:bodyPr wrap="square" lIns="91432" tIns="45717" rIns="91432" bIns="45717">
            <a:spAutoFit/>
          </a:bodyPr>
          <a:lstStyle/>
          <a:p>
            <a:pPr>
              <a:lnSpc>
                <a:spcPct val="100000"/>
              </a:lnSpc>
              <a:spcBef>
                <a:spcPct val="0"/>
              </a:spcBef>
            </a:pPr>
            <a:r>
              <a:rPr lang="en-US" sz="2000" b="1" dirty="0" smtClean="0">
                <a:solidFill>
                  <a:schemeClr val="bg1"/>
                </a:solidFill>
                <a:latin typeface="Trebuchet MS" pitchFamily="34" charset="0"/>
              </a:rPr>
              <a:t>Disk5</a:t>
            </a:r>
            <a:endParaRPr lang="en-US" sz="2000" b="1" dirty="0">
              <a:solidFill>
                <a:schemeClr val="bg1"/>
              </a:solidFill>
              <a:latin typeface="Trebuchet MS" pitchFamily="34" charset="0"/>
            </a:endParaRPr>
          </a:p>
        </p:txBody>
      </p:sp>
      <p:sp>
        <p:nvSpPr>
          <p:cNvPr id="23" name="Line Callout 1 (Border and Accent Bar) 22"/>
          <p:cNvSpPr/>
          <p:nvPr/>
        </p:nvSpPr>
        <p:spPr bwMode="auto">
          <a:xfrm>
            <a:off x="381000" y="5671209"/>
            <a:ext cx="1284403" cy="311404"/>
          </a:xfrm>
          <a:prstGeom prst="accentBorderCallout1">
            <a:avLst>
              <a:gd name="adj1" fmla="val 42284"/>
              <a:gd name="adj2" fmla="val 104657"/>
              <a:gd name="adj3" fmla="val -49373"/>
              <a:gd name="adj4" fmla="val 136852"/>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Single Volume</a:t>
            </a:r>
          </a:p>
        </p:txBody>
      </p:sp>
      <p:pic>
        <p:nvPicPr>
          <p:cNvPr id="25" name="Picture 2" descr="C:\Users\shonsh\Desktop\images\host.png"/>
          <p:cNvPicPr>
            <a:picLocks noChangeAspect="1" noChangeArrowheads="1"/>
          </p:cNvPicPr>
          <p:nvPr/>
        </p:nvPicPr>
        <p:blipFill>
          <a:blip r:embed="rId4"/>
          <a:srcRect/>
          <a:stretch>
            <a:fillRect/>
          </a:stretch>
        </p:blipFill>
        <p:spPr bwMode="auto">
          <a:xfrm>
            <a:off x="1953085" y="2039250"/>
            <a:ext cx="1147824" cy="1859653"/>
          </a:xfrm>
          <a:prstGeom prst="rect">
            <a:avLst/>
          </a:prstGeom>
          <a:noFill/>
        </p:spPr>
      </p:pic>
      <p:pic>
        <p:nvPicPr>
          <p:cNvPr id="26" name="Picture 3" descr="C:\Users\shonsh\Desktop\images\VM.png"/>
          <p:cNvPicPr>
            <a:picLocks noChangeAspect="1" noChangeArrowheads="1"/>
          </p:cNvPicPr>
          <p:nvPr/>
        </p:nvPicPr>
        <p:blipFill>
          <a:blip r:embed="rId5"/>
          <a:srcRect/>
          <a:stretch>
            <a:fillRect/>
          </a:stretch>
        </p:blipFill>
        <p:spPr bwMode="auto">
          <a:xfrm>
            <a:off x="2539258" y="2317464"/>
            <a:ext cx="450424" cy="729757"/>
          </a:xfrm>
          <a:prstGeom prst="rect">
            <a:avLst/>
          </a:prstGeom>
          <a:noFill/>
        </p:spPr>
      </p:pic>
      <p:pic>
        <p:nvPicPr>
          <p:cNvPr id="28" name="Picture 2" descr="C:\Users\shonsh\Desktop\images\host.png"/>
          <p:cNvPicPr>
            <a:picLocks noChangeAspect="1" noChangeArrowheads="1"/>
          </p:cNvPicPr>
          <p:nvPr/>
        </p:nvPicPr>
        <p:blipFill>
          <a:blip r:embed="rId4"/>
          <a:srcRect/>
          <a:stretch>
            <a:fillRect/>
          </a:stretch>
        </p:blipFill>
        <p:spPr bwMode="auto">
          <a:xfrm>
            <a:off x="3795680" y="2056824"/>
            <a:ext cx="1147824" cy="1859653"/>
          </a:xfrm>
          <a:prstGeom prst="rect">
            <a:avLst/>
          </a:prstGeom>
          <a:noFill/>
        </p:spPr>
      </p:pic>
      <p:pic>
        <p:nvPicPr>
          <p:cNvPr id="29" name="Picture 3" descr="C:\Users\shonsh\Desktop\images\VM.png"/>
          <p:cNvPicPr>
            <a:picLocks noChangeAspect="1" noChangeArrowheads="1"/>
          </p:cNvPicPr>
          <p:nvPr/>
        </p:nvPicPr>
        <p:blipFill>
          <a:blip r:embed="rId5"/>
          <a:srcRect/>
          <a:stretch>
            <a:fillRect/>
          </a:stretch>
        </p:blipFill>
        <p:spPr bwMode="auto">
          <a:xfrm>
            <a:off x="4381852" y="2335039"/>
            <a:ext cx="450424" cy="729757"/>
          </a:xfrm>
          <a:prstGeom prst="rect">
            <a:avLst/>
          </a:prstGeom>
          <a:noFill/>
        </p:spPr>
      </p:pic>
      <p:pic>
        <p:nvPicPr>
          <p:cNvPr id="30" name="Picture 2" descr="C:\Users\shonsh\Desktop\images\host.png"/>
          <p:cNvPicPr>
            <a:picLocks noChangeAspect="1" noChangeArrowheads="1"/>
          </p:cNvPicPr>
          <p:nvPr/>
        </p:nvPicPr>
        <p:blipFill>
          <a:blip r:embed="rId4"/>
          <a:srcRect/>
          <a:stretch>
            <a:fillRect/>
          </a:stretch>
        </p:blipFill>
        <p:spPr bwMode="auto">
          <a:xfrm>
            <a:off x="5613951" y="2074398"/>
            <a:ext cx="1147824" cy="1859653"/>
          </a:xfrm>
          <a:prstGeom prst="rect">
            <a:avLst/>
          </a:prstGeom>
          <a:noFill/>
        </p:spPr>
      </p:pic>
      <p:pic>
        <p:nvPicPr>
          <p:cNvPr id="31" name="Picture 3" descr="C:\Users\shonsh\Desktop\images\VM.png"/>
          <p:cNvPicPr>
            <a:picLocks noChangeAspect="1" noChangeArrowheads="1"/>
          </p:cNvPicPr>
          <p:nvPr/>
        </p:nvPicPr>
        <p:blipFill>
          <a:blip r:embed="rId5"/>
          <a:srcRect/>
          <a:stretch>
            <a:fillRect/>
          </a:stretch>
        </p:blipFill>
        <p:spPr bwMode="auto">
          <a:xfrm>
            <a:off x="6200122" y="2352612"/>
            <a:ext cx="450424" cy="729757"/>
          </a:xfrm>
          <a:prstGeom prst="rect">
            <a:avLst/>
          </a:prstGeom>
          <a:noFill/>
        </p:spPr>
      </p:pic>
      <p:sp>
        <p:nvSpPr>
          <p:cNvPr id="33" name="Can 32"/>
          <p:cNvSpPr/>
          <p:nvPr/>
        </p:nvSpPr>
        <p:spPr>
          <a:xfrm>
            <a:off x="3283212" y="5237263"/>
            <a:ext cx="2108939" cy="786789"/>
          </a:xfrm>
          <a:prstGeom prst="can">
            <a:avLst>
              <a:gd name="adj" fmla="val 2959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a:endParaRPr lang="en-US" dirty="0" smtClean="0">
              <a:solidFill>
                <a:schemeClr val="tx1"/>
              </a:solidFill>
              <a:latin typeface="Segoe" pitchFamily="34" charset="0"/>
            </a:endParaRPr>
          </a:p>
        </p:txBody>
      </p:sp>
      <p:grpSp>
        <p:nvGrpSpPr>
          <p:cNvPr id="2" name="Group 50"/>
          <p:cNvGrpSpPr/>
          <p:nvPr/>
        </p:nvGrpSpPr>
        <p:grpSpPr>
          <a:xfrm>
            <a:off x="3551157" y="5430402"/>
            <a:ext cx="391040" cy="507984"/>
            <a:chOff x="1145861" y="6690311"/>
            <a:chExt cx="484428"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Trebuchet MS"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grpSp>
        <p:nvGrpSpPr>
          <p:cNvPr id="3" name="Group 51"/>
          <p:cNvGrpSpPr/>
          <p:nvPr/>
        </p:nvGrpSpPr>
        <p:grpSpPr>
          <a:xfrm>
            <a:off x="4071629" y="5431753"/>
            <a:ext cx="391040" cy="507984"/>
            <a:chOff x="1145861" y="6690311"/>
            <a:chExt cx="484428" cy="629299"/>
          </a:xfrm>
        </p:grpSpPr>
        <p:sp>
          <p:nvSpPr>
            <p:cNvPr id="53" name="Rounded Rectangle 5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Trebuchet MS" pitchFamily="34" charset="0"/>
              </a:endParaRPr>
            </a:p>
          </p:txBody>
        </p:sp>
        <p:pic>
          <p:nvPicPr>
            <p:cNvPr id="54"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55" name="TextBox 54"/>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grpSp>
        <p:nvGrpSpPr>
          <p:cNvPr id="4" name="Group 55"/>
          <p:cNvGrpSpPr/>
          <p:nvPr/>
        </p:nvGrpSpPr>
        <p:grpSpPr>
          <a:xfrm>
            <a:off x="4550191" y="5431754"/>
            <a:ext cx="391040" cy="507984"/>
            <a:chOff x="1145861" y="6690311"/>
            <a:chExt cx="484428" cy="629299"/>
          </a:xfrm>
        </p:grpSpPr>
        <p:sp>
          <p:nvSpPr>
            <p:cNvPr id="57" name="Rounded Rectangle 56"/>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Trebuchet MS" pitchFamily="34" charset="0"/>
              </a:endParaRPr>
            </a:p>
          </p:txBody>
        </p:sp>
        <p:pic>
          <p:nvPicPr>
            <p:cNvPr id="58" name="Picture 4" descr="C:\Users\agoodman\Documents\Carmine\V1\Product Icons - PNG\Carmine117_VirtualMachine_32.png"/>
            <p:cNvPicPr>
              <a:picLocks noChangeAspect="1" noChangeArrowheads="1"/>
            </p:cNvPicPr>
            <p:nvPr/>
          </p:nvPicPr>
          <p:blipFill>
            <a:blip r:embed="rId6"/>
            <a:stretch>
              <a:fillRect/>
            </a:stretch>
          </p:blipFill>
          <p:spPr bwMode="auto">
            <a:xfrm>
              <a:off x="1261164" y="6690311"/>
              <a:ext cx="304800" cy="304800"/>
            </a:xfrm>
            <a:prstGeom prst="rect">
              <a:avLst/>
            </a:prstGeom>
            <a:ln>
              <a:headEnd type="none" w="med" len="med"/>
              <a:tailEnd type="none" w="med" len="med"/>
            </a:ln>
          </p:spPr>
        </p:pic>
        <p:sp>
          <p:nvSpPr>
            <p:cNvPr id="59" name="TextBox 58"/>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
        <p:nvSpPr>
          <p:cNvPr id="60" name="Right Arrow 59"/>
          <p:cNvSpPr/>
          <p:nvPr/>
        </p:nvSpPr>
        <p:spPr bwMode="auto">
          <a:xfrm rot="4298736">
            <a:off x="2089207" y="4158792"/>
            <a:ext cx="2405310" cy="141363"/>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62" name="Right Arrow 61"/>
          <p:cNvSpPr/>
          <p:nvPr/>
        </p:nvSpPr>
        <p:spPr bwMode="auto">
          <a:xfrm rot="7367473">
            <a:off x="4274447" y="4187869"/>
            <a:ext cx="2642357" cy="136068"/>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grpSp>
        <p:nvGrpSpPr>
          <p:cNvPr id="5" name="Group 57"/>
          <p:cNvGrpSpPr/>
          <p:nvPr/>
        </p:nvGrpSpPr>
        <p:grpSpPr>
          <a:xfrm>
            <a:off x="3576595" y="4257844"/>
            <a:ext cx="1562280" cy="882103"/>
            <a:chOff x="6296149" y="4859530"/>
            <a:chExt cx="1612817" cy="910638"/>
          </a:xfrm>
        </p:grpSpPr>
        <p:pic>
          <p:nvPicPr>
            <p:cNvPr id="40"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41" name="TextBox 40"/>
            <p:cNvSpPr txBox="1"/>
            <p:nvPr/>
          </p:nvSpPr>
          <p:spPr>
            <a:xfrm>
              <a:off x="6817094" y="5058889"/>
              <a:ext cx="622286" cy="369332"/>
            </a:xfrm>
            <a:prstGeom prst="rect">
              <a:avLst/>
            </a:prstGeom>
            <a:noFill/>
          </p:spPr>
          <p:txBody>
            <a:bodyPr wrap="none" rtlCol="0">
              <a:spAutoFit/>
            </a:bodyPr>
            <a:lstStyle/>
            <a:p>
              <a:pPr algn="ctr"/>
              <a:r>
                <a:rPr lang="en-US" dirty="0" smtClean="0">
                  <a:solidFill>
                    <a:schemeClr val="tx2"/>
                  </a:solidFill>
                  <a:effectLst>
                    <a:glow rad="228600">
                      <a:schemeClr val="bg1">
                        <a:alpha val="40000"/>
                      </a:schemeClr>
                    </a:glow>
                  </a:effectLst>
                </a:rPr>
                <a:t>SAN</a:t>
              </a:r>
              <a:endParaRPr lang="en-US" dirty="0">
                <a:solidFill>
                  <a:schemeClr val="tx2"/>
                </a:solidFill>
                <a:effectLst>
                  <a:glow rad="228600">
                    <a:schemeClr val="bg1">
                      <a:alpha val="40000"/>
                    </a:schemeClr>
                  </a:glow>
                </a:effectLst>
              </a:endParaRPr>
            </a:p>
          </p:txBody>
        </p:sp>
      </p:grpSp>
      <p:sp>
        <p:nvSpPr>
          <p:cNvPr id="61" name="Right Arrow 60"/>
          <p:cNvSpPr/>
          <p:nvPr/>
        </p:nvSpPr>
        <p:spPr bwMode="auto">
          <a:xfrm rot="5773966">
            <a:off x="3272434" y="4198549"/>
            <a:ext cx="2325855" cy="125599"/>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42" name="Line Callout 1 (Border and Accent Bar) 41"/>
          <p:cNvSpPr/>
          <p:nvPr/>
        </p:nvSpPr>
        <p:spPr bwMode="auto">
          <a:xfrm>
            <a:off x="7231489" y="1416051"/>
            <a:ext cx="1531511" cy="946150"/>
          </a:xfrm>
          <a:prstGeom prst="accentBorderCallout1">
            <a:avLst>
              <a:gd name="adj1" fmla="val 70064"/>
              <a:gd name="adj2" fmla="val -4141"/>
              <a:gd name="adj3" fmla="val 140189"/>
              <a:gd name="adj4" fmla="val -35858"/>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dirty="0" smtClean="0">
                <a:solidFill>
                  <a:schemeClr val="bg2"/>
                </a:solidFill>
                <a:effectLst>
                  <a:outerShdw blurRad="38100" dist="38100" dir="2700000" algn="tl">
                    <a:srgbClr val="000000">
                      <a:alpha val="43137"/>
                    </a:srgbClr>
                  </a:outerShdw>
                </a:effectLst>
                <a:latin typeface="Trebuchet MS" pitchFamily="34" charset="0"/>
              </a:rPr>
              <a:t>Concurrent access to a single file system</a:t>
            </a:r>
          </a:p>
        </p:txBody>
      </p:sp>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Shared Volumes</a:t>
            </a:r>
            <a:br>
              <a:rPr lang="en-US" dirty="0" smtClean="0"/>
            </a:br>
            <a:endParaRPr lang="en-US" dirty="0"/>
          </a:p>
        </p:txBody>
      </p:sp>
      <p:sp>
        <p:nvSpPr>
          <p:cNvPr id="3" name="Text Placeholder 2"/>
          <p:cNvSpPr>
            <a:spLocks noGrp="1"/>
          </p:cNvSpPr>
          <p:nvPr>
            <p:ph idx="1"/>
          </p:nvPr>
        </p:nvSpPr>
        <p:spPr>
          <a:xfrm>
            <a:off x="382588" y="1414464"/>
            <a:ext cx="8380412" cy="3803605"/>
          </a:xfrm>
        </p:spPr>
        <p:txBody>
          <a:bodyPr/>
          <a:lstStyle/>
          <a:p>
            <a:pPr marL="398463" lvl="0" indent="-398463"/>
            <a:r>
              <a:rPr lang="en-US" sz="2800" dirty="0" smtClean="0"/>
              <a:t>Guest VMs can be moved without requiring any drive ownership changes</a:t>
            </a:r>
          </a:p>
          <a:p>
            <a:pPr marL="796925" lvl="1" indent="-398463"/>
            <a:r>
              <a:rPr lang="en-US" sz="2400" dirty="0" smtClean="0"/>
              <a:t>No dismounting and remounting of volumes is required</a:t>
            </a:r>
          </a:p>
          <a:p>
            <a:pPr marL="398463" lvl="0" indent="-398463"/>
            <a:r>
              <a:rPr lang="en-US" sz="2800" dirty="0" smtClean="0"/>
              <a:t>Enabling multiple nodes to concurrently access </a:t>
            </a:r>
            <a:br>
              <a:rPr lang="en-US" sz="2800" dirty="0" smtClean="0"/>
            </a:br>
            <a:r>
              <a:rPr lang="en-US" sz="2800" dirty="0" smtClean="0"/>
              <a:t>a single ‘truly’ shared volume</a:t>
            </a:r>
          </a:p>
          <a:p>
            <a:pPr marL="398463" lvl="0" indent="-398463"/>
            <a:r>
              <a:rPr lang="en-US" sz="2800" dirty="0" smtClean="0"/>
              <a:t>From hundreds of LUN’s to a handful…</a:t>
            </a:r>
          </a:p>
          <a:p>
            <a:pPr marL="398463" lvl="0" indent="-398463"/>
            <a:r>
              <a:rPr lang="en-US" sz="2800" dirty="0" smtClean="0"/>
              <a:t>Validate times from all night long, to minutes…  </a:t>
            </a:r>
          </a:p>
          <a:p>
            <a:pPr marL="398463" lvl="0" indent="-398463"/>
            <a:r>
              <a:rPr lang="en-US" sz="2800" dirty="0" smtClean="0"/>
              <a:t>Real browse-able paths, no more GUID’s…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Value Proposition</a:t>
            </a:r>
            <a:endParaRPr lang="en-US" dirty="0"/>
          </a:p>
        </p:txBody>
      </p:sp>
      <p:sp>
        <p:nvSpPr>
          <p:cNvPr id="3" name="Content Placeholder 2"/>
          <p:cNvSpPr>
            <a:spLocks noGrp="1"/>
          </p:cNvSpPr>
          <p:nvPr>
            <p:ph idx="1"/>
          </p:nvPr>
        </p:nvSpPr>
        <p:spPr>
          <a:xfrm>
            <a:off x="382588" y="1414464"/>
            <a:ext cx="8380412" cy="2234458"/>
          </a:xfrm>
        </p:spPr>
        <p:txBody>
          <a:bodyPr/>
          <a:lstStyle/>
          <a:p>
            <a:pPr marL="460375" indent="-460375"/>
            <a:r>
              <a:rPr lang="en-US" sz="3200" dirty="0" smtClean="0"/>
              <a:t>Improves Hyper-V Live Migration</a:t>
            </a:r>
          </a:p>
          <a:p>
            <a:pPr marL="460375" indent="-460375"/>
            <a:r>
              <a:rPr lang="en-US" sz="3200" dirty="0" smtClean="0"/>
              <a:t>Simplified cluster configurations</a:t>
            </a:r>
          </a:p>
          <a:p>
            <a:pPr marL="460375" indent="-460375"/>
            <a:r>
              <a:rPr lang="en-US" sz="3200" dirty="0" smtClean="0"/>
              <a:t>Simplifies SAN/VM management</a:t>
            </a:r>
          </a:p>
          <a:p>
            <a:pPr marL="460375" indent="-460375"/>
            <a:r>
              <a:rPr lang="en-US" sz="3200" dirty="0" smtClean="0"/>
              <a:t>Improved Fault Tolerance </a:t>
            </a:r>
            <a:endParaRPr lang="en-US" sz="3200" dirty="0"/>
          </a:p>
        </p:txBody>
      </p:sp>
      <p:grpSp>
        <p:nvGrpSpPr>
          <p:cNvPr id="4" name="Group 3"/>
          <p:cNvGrpSpPr>
            <a:grpSpLocks/>
          </p:cNvGrpSpPr>
          <p:nvPr/>
        </p:nvGrpSpPr>
        <p:grpSpPr bwMode="auto">
          <a:xfrm>
            <a:off x="7504446" y="4448712"/>
            <a:ext cx="990600" cy="1295400"/>
            <a:chOff x="672" y="1111"/>
            <a:chExt cx="689" cy="795"/>
          </a:xfrm>
        </p:grpSpPr>
        <p:pic>
          <p:nvPicPr>
            <p:cNvPr id="5" name="Picture 4" descr="arrowicon02"/>
            <p:cNvPicPr>
              <a:picLocks noChangeAspect="1" noChangeArrowheads="1"/>
            </p:cNvPicPr>
            <p:nvPr/>
          </p:nvPicPr>
          <p:blipFill>
            <a:blip r:embed="rId3"/>
            <a:srcRect/>
            <a:stretch>
              <a:fillRect/>
            </a:stretch>
          </p:blipFill>
          <p:spPr bwMode="auto">
            <a:xfrm>
              <a:off x="672" y="1111"/>
              <a:ext cx="689" cy="795"/>
            </a:xfrm>
            <a:prstGeom prst="rect">
              <a:avLst/>
            </a:prstGeom>
            <a:noFill/>
            <a:ln w="9525">
              <a:noFill/>
              <a:miter lim="800000"/>
              <a:headEnd/>
              <a:tailEnd/>
            </a:ln>
          </p:spPr>
        </p:pic>
        <p:pic>
          <p:nvPicPr>
            <p:cNvPr id="6" name="Picture 5" descr="arrowicon02"/>
            <p:cNvPicPr>
              <a:picLocks noChangeAspect="1" noChangeArrowheads="1"/>
            </p:cNvPicPr>
            <p:nvPr/>
          </p:nvPicPr>
          <p:blipFill>
            <a:blip r:embed="rId3"/>
            <a:srcRect/>
            <a:stretch>
              <a:fillRect/>
            </a:stretch>
          </p:blipFill>
          <p:spPr bwMode="auto">
            <a:xfrm>
              <a:off x="672" y="1111"/>
              <a:ext cx="689" cy="79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Name Space</a:t>
            </a:r>
            <a:endParaRPr lang="en-US" dirty="0"/>
          </a:p>
        </p:txBody>
      </p:sp>
      <p:sp>
        <p:nvSpPr>
          <p:cNvPr id="3" name="Content Placeholder 2"/>
          <p:cNvSpPr>
            <a:spLocks noGrp="1"/>
          </p:cNvSpPr>
          <p:nvPr>
            <p:ph idx="1"/>
          </p:nvPr>
        </p:nvSpPr>
        <p:spPr>
          <a:xfrm>
            <a:off x="382588" y="1414464"/>
            <a:ext cx="8380412" cy="2688941"/>
          </a:xfrm>
        </p:spPr>
        <p:txBody>
          <a:bodyPr/>
          <a:lstStyle/>
          <a:p>
            <a:pPr marL="344488" indent="-344488"/>
            <a:r>
              <a:rPr lang="en-US" sz="2000" dirty="0" smtClean="0"/>
              <a:t>CSV provides a single consistent file name space</a:t>
            </a:r>
          </a:p>
          <a:p>
            <a:pPr marL="625475" lvl="1" indent="-280988"/>
            <a:r>
              <a:rPr lang="en-US" sz="1800" dirty="0" smtClean="0"/>
              <a:t>Files have the same name and path when viewed from </a:t>
            </a:r>
            <a:r>
              <a:rPr lang="en-US" sz="1800" dirty="0" smtClean="0">
                <a:solidFill>
                  <a:schemeClr val="accent1"/>
                </a:solidFill>
              </a:rPr>
              <a:t>any</a:t>
            </a:r>
            <a:r>
              <a:rPr lang="en-US" sz="1800" dirty="0" smtClean="0"/>
              <a:t> </a:t>
            </a:r>
            <a:br>
              <a:rPr lang="en-US" sz="1800" dirty="0" smtClean="0"/>
            </a:br>
            <a:r>
              <a:rPr lang="en-US" sz="1800" dirty="0" smtClean="0"/>
              <a:t>node in the cluster</a:t>
            </a:r>
          </a:p>
          <a:p>
            <a:pPr marL="625475" lvl="1" indent="-280988"/>
            <a:r>
              <a:rPr lang="en-US" sz="1800" dirty="0" smtClean="0"/>
              <a:t>CSV volumes are exposed as directories and subdirectories under </a:t>
            </a:r>
            <a:br>
              <a:rPr lang="en-US" sz="1800" dirty="0" smtClean="0"/>
            </a:br>
            <a:r>
              <a:rPr lang="en-US" sz="1800" dirty="0" smtClean="0"/>
              <a:t>the “</a:t>
            </a:r>
            <a:r>
              <a:rPr lang="en-US" sz="1800" dirty="0" err="1" smtClean="0"/>
              <a:t>ClusterStorage</a:t>
            </a:r>
            <a:r>
              <a:rPr lang="en-US" sz="1800" dirty="0" smtClean="0"/>
              <a:t>” root directory</a:t>
            </a:r>
          </a:p>
          <a:p>
            <a:pPr marL="860425" lvl="2" indent="-234950"/>
            <a:r>
              <a:rPr lang="en-US" sz="1600" dirty="0" smtClean="0"/>
              <a:t>C:\ClusterStorage\Volume1\&lt;root&gt;</a:t>
            </a:r>
          </a:p>
          <a:p>
            <a:pPr marL="860425" lvl="2" indent="-234950"/>
            <a:r>
              <a:rPr lang="en-US" sz="1600" dirty="0" smtClean="0"/>
              <a:t>C:\ClusterStorage\Volume2\&lt;root&gt;</a:t>
            </a:r>
          </a:p>
          <a:p>
            <a:pPr marL="860425" lvl="2" indent="-234950"/>
            <a:r>
              <a:rPr lang="en-US" sz="1600" dirty="0" smtClean="0"/>
              <a:t>C:\ClusterStorage\Volume3\&lt;root&gt;</a:t>
            </a:r>
          </a:p>
        </p:txBody>
      </p:sp>
      <p:pic>
        <p:nvPicPr>
          <p:cNvPr id="1028" name="Picture 4"/>
          <p:cNvPicPr>
            <a:picLocks noChangeAspect="1" noChangeArrowheads="1"/>
          </p:cNvPicPr>
          <p:nvPr/>
        </p:nvPicPr>
        <p:blipFill>
          <a:blip r:embed="rId3"/>
          <a:srcRect/>
          <a:stretch>
            <a:fillRect/>
          </a:stretch>
        </p:blipFill>
        <p:spPr bwMode="auto">
          <a:xfrm>
            <a:off x="1561902" y="4187772"/>
            <a:ext cx="6020197" cy="244162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Compatibility</a:t>
            </a:r>
            <a:endParaRPr lang="en-US" dirty="0"/>
          </a:p>
        </p:txBody>
      </p:sp>
      <p:sp>
        <p:nvSpPr>
          <p:cNvPr id="3" name="Content Placeholder 2"/>
          <p:cNvSpPr>
            <a:spLocks noGrp="1"/>
          </p:cNvSpPr>
          <p:nvPr>
            <p:ph idx="1"/>
          </p:nvPr>
        </p:nvSpPr>
        <p:spPr>
          <a:xfrm>
            <a:off x="382588" y="1414464"/>
            <a:ext cx="8380412" cy="3625095"/>
          </a:xfrm>
        </p:spPr>
        <p:txBody>
          <a:bodyPr/>
          <a:lstStyle/>
          <a:p>
            <a:pPr marL="398463" indent="-398463"/>
            <a:r>
              <a:rPr lang="en-US" sz="2800" dirty="0" smtClean="0"/>
              <a:t>No special hardware requirements</a:t>
            </a:r>
          </a:p>
          <a:p>
            <a:pPr marL="398463" indent="-398463"/>
            <a:r>
              <a:rPr lang="en-US" sz="2800" dirty="0" smtClean="0"/>
              <a:t>No special application requirements</a:t>
            </a:r>
          </a:p>
          <a:p>
            <a:pPr marL="398463" indent="-398463"/>
            <a:r>
              <a:rPr lang="en-US" sz="2800" dirty="0" smtClean="0"/>
              <a:t>No file type restrictions</a:t>
            </a:r>
          </a:p>
          <a:p>
            <a:pPr marL="398463" indent="-398463"/>
            <a:r>
              <a:rPr lang="en-US" sz="2800" dirty="0" smtClean="0"/>
              <a:t>No directory structure or depth limitations</a:t>
            </a:r>
          </a:p>
          <a:p>
            <a:pPr marL="398463" indent="-398463"/>
            <a:r>
              <a:rPr lang="en-US" sz="2800" dirty="0" smtClean="0"/>
              <a:t>No special agents or additional installations</a:t>
            </a:r>
          </a:p>
          <a:p>
            <a:pPr marL="398463" indent="-398463"/>
            <a:r>
              <a:rPr lang="en-US" sz="2800" dirty="0" smtClean="0"/>
              <a:t>No proprietary file system</a:t>
            </a:r>
          </a:p>
          <a:p>
            <a:pPr marL="796925" lvl="1" indent="-398463"/>
            <a:r>
              <a:rPr lang="en-US" sz="2400" dirty="0" smtClean="0"/>
              <a:t>Uses well established traditional NTFS</a:t>
            </a:r>
            <a:endParaRPr lang="en-US" sz="2400" dirty="0"/>
          </a:p>
        </p:txBody>
      </p:sp>
      <p:sp>
        <p:nvSpPr>
          <p:cNvPr id="4" name="Rounded Rectangle 3"/>
          <p:cNvSpPr/>
          <p:nvPr/>
        </p:nvSpPr>
        <p:spPr bwMode="auto">
          <a:xfrm>
            <a:off x="880844" y="5446754"/>
            <a:ext cx="6845415" cy="780176"/>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200" i="1" dirty="0" smtClean="0">
              <a:solidFill>
                <a:schemeClr val="bg1"/>
              </a:solidFill>
              <a:effectLst>
                <a:outerShdw blurRad="38100" dist="38100" dir="2700000" algn="tl">
                  <a:srgbClr val="000000">
                    <a:alpha val="43137"/>
                  </a:srgbClr>
                </a:outerShdw>
              </a:effectLst>
              <a:latin typeface="Trebuchet MS" pitchFamily="34" charset="0"/>
            </a:endParaRPr>
          </a:p>
        </p:txBody>
      </p:sp>
      <p:sp>
        <p:nvSpPr>
          <p:cNvPr id="6" name="Rectangle 5"/>
          <p:cNvSpPr/>
          <p:nvPr/>
        </p:nvSpPr>
        <p:spPr>
          <a:xfrm>
            <a:off x="2618326" y="5413875"/>
            <a:ext cx="3666389"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1"/>
              </a:contourClr>
            </a:sp3d>
          </a:bodyPr>
          <a:lstStyle/>
          <a:p>
            <a:pPr algn="ctr"/>
            <a:r>
              <a:rPr lang="en-US" sz="4400" b="1" i="1" cap="none" spc="0" dirty="0" smtClean="0">
                <a:ln/>
                <a:solidFill>
                  <a:schemeClr val="accent1"/>
                </a:solidFill>
                <a:effectLst/>
              </a:rPr>
              <a:t>It just </a:t>
            </a:r>
            <a:r>
              <a:rPr lang="en-US" sz="4400" b="1" i="1" dirty="0" smtClean="0">
                <a:ln/>
                <a:solidFill>
                  <a:schemeClr val="accent1"/>
                </a:solidFill>
              </a:rPr>
              <a:t>w</a:t>
            </a:r>
            <a:r>
              <a:rPr lang="en-US" sz="4400" b="1" i="1" cap="none" spc="0" dirty="0" smtClean="0">
                <a:ln/>
                <a:solidFill>
                  <a:schemeClr val="accent1"/>
                </a:solidFill>
                <a:effectLst/>
              </a:rPr>
              <a:t>orks!</a:t>
            </a:r>
            <a:endParaRPr lang="en-US" sz="4400" b="1" i="1" cap="none" spc="0" dirty="0">
              <a:ln/>
              <a:solidFill>
                <a:schemeClr val="accent1"/>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dirty="0" smtClean="0"/>
              <a:t>Agenda</a:t>
            </a:r>
            <a:endParaRPr lang="en-US" dirty="0"/>
          </a:p>
        </p:txBody>
      </p:sp>
      <p:sp>
        <p:nvSpPr>
          <p:cNvPr id="6" name="Rounded Rectangle 5"/>
          <p:cNvSpPr/>
          <p:nvPr/>
        </p:nvSpPr>
        <p:spPr bwMode="auto">
          <a:xfrm>
            <a:off x="377190"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latin typeface="Trebuchet MS" pitchFamily="34" charset="0"/>
              </a:rPr>
              <a:t>Overview of Hyper-V Live Migration</a:t>
            </a:r>
          </a:p>
        </p:txBody>
      </p:sp>
      <p:sp>
        <p:nvSpPr>
          <p:cNvPr id="7" name="Rounded Rectangle 6"/>
          <p:cNvSpPr/>
          <p:nvPr/>
        </p:nvSpPr>
        <p:spPr bwMode="auto">
          <a:xfrm>
            <a:off x="377190" y="2002877"/>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Challenges Hyper-V faces with today’s cluster model</a:t>
            </a:r>
          </a:p>
        </p:txBody>
      </p:sp>
      <p:sp>
        <p:nvSpPr>
          <p:cNvPr id="8" name="Rounded Rectangle 7"/>
          <p:cNvSpPr/>
          <p:nvPr/>
        </p:nvSpPr>
        <p:spPr bwMode="auto">
          <a:xfrm>
            <a:off x="377190" y="2589704"/>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How CSV delivers on these challenges</a:t>
            </a:r>
          </a:p>
        </p:txBody>
      </p:sp>
      <p:sp>
        <p:nvSpPr>
          <p:cNvPr id="9" name="Rounded Rectangle 8"/>
          <p:cNvSpPr/>
          <p:nvPr/>
        </p:nvSpPr>
        <p:spPr bwMode="auto">
          <a:xfrm>
            <a:off x="377190" y="3176531"/>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Additional resiliency CSV provides</a:t>
            </a:r>
          </a:p>
        </p:txBody>
      </p:sp>
      <p:sp>
        <p:nvSpPr>
          <p:cNvPr id="12" name="Rounded Rectangle 11"/>
          <p:cNvSpPr/>
          <p:nvPr/>
        </p:nvSpPr>
        <p:spPr bwMode="auto">
          <a:xfrm>
            <a:off x="377190" y="3763358"/>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CSV Direct I/O – Overview and Example</a:t>
            </a:r>
          </a:p>
        </p:txBody>
      </p:sp>
      <p:sp>
        <p:nvSpPr>
          <p:cNvPr id="13" name="Rounded Rectangle 12"/>
          <p:cNvSpPr/>
          <p:nvPr/>
        </p:nvSpPr>
        <p:spPr bwMode="auto">
          <a:xfrm>
            <a:off x="377190" y="493701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Call To Action – Additional Resources</a:t>
            </a:r>
          </a:p>
        </p:txBody>
      </p:sp>
      <p:sp>
        <p:nvSpPr>
          <p:cNvPr id="10" name="Rounded Rectangle 9"/>
          <p:cNvSpPr/>
          <p:nvPr/>
        </p:nvSpPr>
        <p:spPr bwMode="auto">
          <a:xfrm>
            <a:off x="377190" y="4350185"/>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Configure and Test CSV</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Overview of Hyper-V Live Migration</a:t>
            </a:r>
          </a:p>
        </p:txBody>
      </p:sp>
      <p:sp>
        <p:nvSpPr>
          <p:cNvPr id="7" name="Rounded Rectangle 6"/>
          <p:cNvSpPr/>
          <p:nvPr/>
        </p:nvSpPr>
        <p:spPr bwMode="auto">
          <a:xfrm>
            <a:off x="381000" y="201382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Challenges Hyper-V faces with today’s cluster model</a:t>
            </a:r>
          </a:p>
        </p:txBody>
      </p:sp>
      <p:sp>
        <p:nvSpPr>
          <p:cNvPr id="8" name="Rounded Rectangle 7"/>
          <p:cNvSpPr/>
          <p:nvPr/>
        </p:nvSpPr>
        <p:spPr bwMode="auto">
          <a:xfrm>
            <a:off x="381000" y="2611594"/>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How CSV delivers on these challenges</a:t>
            </a:r>
          </a:p>
        </p:txBody>
      </p:sp>
      <p:sp>
        <p:nvSpPr>
          <p:cNvPr id="9" name="Rounded Rectangle 8"/>
          <p:cNvSpPr/>
          <p:nvPr/>
        </p:nvSpPr>
        <p:spPr bwMode="auto">
          <a:xfrm>
            <a:off x="381000" y="3209366"/>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latin typeface="Trebuchet MS" pitchFamily="34" charset="0"/>
              </a:rPr>
              <a:t>Additional resiliency CSV provides</a:t>
            </a:r>
          </a:p>
        </p:txBody>
      </p:sp>
      <p:sp>
        <p:nvSpPr>
          <p:cNvPr id="10" name="Rounded Rectangle 9"/>
          <p:cNvSpPr/>
          <p:nvPr/>
        </p:nvSpPr>
        <p:spPr bwMode="auto">
          <a:xfrm>
            <a:off x="381000" y="440491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Configure and Test CSV</a:t>
            </a:r>
          </a:p>
        </p:txBody>
      </p:sp>
      <p:sp>
        <p:nvSpPr>
          <p:cNvPr id="11" name="Rounded Rectangle 10"/>
          <p:cNvSpPr/>
          <p:nvPr/>
        </p:nvSpPr>
        <p:spPr bwMode="auto">
          <a:xfrm>
            <a:off x="381000" y="500268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Call To Action – Additional Resources</a:t>
            </a:r>
          </a:p>
        </p:txBody>
      </p:sp>
      <p:sp>
        <p:nvSpPr>
          <p:cNvPr id="24584" name="Rectangle 8"/>
          <p:cNvSpPr>
            <a:spLocks noGrp="1" noChangeArrowheads="1"/>
          </p:cNvSpPr>
          <p:nvPr>
            <p:ph type="title"/>
          </p:nvPr>
        </p:nvSpPr>
        <p:spPr/>
        <p:txBody>
          <a:bodyPr/>
          <a:lstStyle/>
          <a:p>
            <a:r>
              <a:rPr lang="en-US" smtClean="0"/>
              <a:t>Agenda</a:t>
            </a:r>
            <a:endParaRPr lang="en-US" dirty="0"/>
          </a:p>
        </p:txBody>
      </p:sp>
      <p:sp>
        <p:nvSpPr>
          <p:cNvPr id="12" name="Rounded Rectangle 11"/>
          <p:cNvSpPr/>
          <p:nvPr/>
        </p:nvSpPr>
        <p:spPr bwMode="auto">
          <a:xfrm>
            <a:off x="381000" y="3807138"/>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CSV Direct I/O – Overview and Example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Availability</a:t>
            </a:r>
            <a:endParaRPr lang="en-US" dirty="0"/>
          </a:p>
        </p:txBody>
      </p:sp>
      <p:sp>
        <p:nvSpPr>
          <p:cNvPr id="3" name="Content Placeholder 2"/>
          <p:cNvSpPr>
            <a:spLocks noGrp="1"/>
          </p:cNvSpPr>
          <p:nvPr>
            <p:ph idx="1"/>
          </p:nvPr>
        </p:nvSpPr>
        <p:spPr>
          <a:xfrm>
            <a:off x="382588" y="1414464"/>
            <a:ext cx="8380412" cy="2246256"/>
          </a:xfrm>
        </p:spPr>
        <p:txBody>
          <a:bodyPr/>
          <a:lstStyle/>
          <a:p>
            <a:pPr marL="460375" indent="-460375"/>
            <a:r>
              <a:rPr lang="en-US" sz="3200" dirty="0" smtClean="0"/>
              <a:t>CSV also delivers far more value in </a:t>
            </a:r>
            <a:br>
              <a:rPr lang="en-US" sz="3200" dirty="0" smtClean="0"/>
            </a:br>
            <a:r>
              <a:rPr lang="en-US" sz="3200" dirty="0" smtClean="0"/>
              <a:t>making Clusters more resilient to a wide variety of failure conditions</a:t>
            </a:r>
          </a:p>
          <a:p>
            <a:pPr marL="860425" lvl="1" indent="-400050"/>
            <a:r>
              <a:rPr lang="en-US" sz="2800" dirty="0" smtClean="0">
                <a:solidFill>
                  <a:schemeClr val="accent1"/>
                </a:solidFill>
              </a:rPr>
              <a:t>Value prop beyond just solving the storage management challenges</a:t>
            </a:r>
            <a:endParaRPr lang="en-US" sz="2800" dirty="0">
              <a:solidFill>
                <a:schemeClr val="accent1"/>
              </a:solidFill>
            </a:endParaRPr>
          </a:p>
        </p:txBody>
      </p:sp>
      <p:sp>
        <p:nvSpPr>
          <p:cNvPr id="5" name="Chord 4"/>
          <p:cNvSpPr/>
          <p:nvPr/>
        </p:nvSpPr>
        <p:spPr bwMode="auto">
          <a:xfrm rot="6743558">
            <a:off x="3237251" y="4582227"/>
            <a:ext cx="2362262" cy="2387341"/>
          </a:xfrm>
          <a:prstGeom prst="chord">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Up Arrow 5"/>
          <p:cNvSpPr/>
          <p:nvPr/>
        </p:nvSpPr>
        <p:spPr bwMode="auto">
          <a:xfrm rot="2963735">
            <a:off x="4696203" y="5012727"/>
            <a:ext cx="333154" cy="1398244"/>
          </a:xfrm>
          <a:prstGeom prst="up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37" descr="large-arrow"/>
          <p:cNvPicPr>
            <a:picLocks noChangeAspect="1" noChangeArrowheads="1"/>
          </p:cNvPicPr>
          <p:nvPr/>
        </p:nvPicPr>
        <p:blipFill>
          <a:blip r:embed="rId3"/>
          <a:srcRect/>
          <a:stretch>
            <a:fillRect/>
          </a:stretch>
        </p:blipFill>
        <p:spPr bwMode="auto">
          <a:xfrm>
            <a:off x="2973701" y="3898226"/>
            <a:ext cx="2725920" cy="843884"/>
          </a:xfrm>
          <a:prstGeom prst="rect">
            <a:avLst/>
          </a:prstGeom>
          <a:noFill/>
        </p:spPr>
      </p:pic>
      <p:sp>
        <p:nvSpPr>
          <p:cNvPr id="8" name="TextBox 7"/>
          <p:cNvSpPr txBox="1"/>
          <p:nvPr/>
        </p:nvSpPr>
        <p:spPr>
          <a:xfrm>
            <a:off x="2824842" y="5854980"/>
            <a:ext cx="437940" cy="276999"/>
          </a:xfrm>
          <a:prstGeom prst="rect">
            <a:avLst/>
          </a:prstGeom>
          <a:noFill/>
        </p:spPr>
        <p:txBody>
          <a:bodyPr wrap="none" rtlCol="0">
            <a:spAutoFit/>
          </a:bodyPr>
          <a:lstStyle/>
          <a:p>
            <a:r>
              <a:rPr lang="en-US" sz="1200" dirty="0" smtClean="0">
                <a:latin typeface="Trebuchet MS" pitchFamily="34" charset="0"/>
              </a:rPr>
              <a:t>99%</a:t>
            </a:r>
            <a:endParaRPr lang="en-US" sz="1200" dirty="0">
              <a:latin typeface="Trebuchet MS" pitchFamily="34" charset="0"/>
            </a:endParaRPr>
          </a:p>
        </p:txBody>
      </p:sp>
      <p:sp>
        <p:nvSpPr>
          <p:cNvPr id="9" name="TextBox 8"/>
          <p:cNvSpPr txBox="1"/>
          <p:nvPr/>
        </p:nvSpPr>
        <p:spPr>
          <a:xfrm>
            <a:off x="3253692" y="4582617"/>
            <a:ext cx="595035" cy="276999"/>
          </a:xfrm>
          <a:prstGeom prst="rect">
            <a:avLst/>
          </a:prstGeom>
          <a:noFill/>
        </p:spPr>
        <p:txBody>
          <a:bodyPr wrap="none" rtlCol="0">
            <a:spAutoFit/>
          </a:bodyPr>
          <a:lstStyle/>
          <a:p>
            <a:r>
              <a:rPr lang="en-US" sz="1200" dirty="0" smtClean="0">
                <a:latin typeface="Trebuchet MS" pitchFamily="34" charset="0"/>
              </a:rPr>
              <a:t>99.9%</a:t>
            </a:r>
            <a:endParaRPr lang="en-US" sz="1200" dirty="0">
              <a:latin typeface="Trebuchet MS" pitchFamily="34" charset="0"/>
            </a:endParaRPr>
          </a:p>
        </p:txBody>
      </p:sp>
      <p:sp>
        <p:nvSpPr>
          <p:cNvPr id="10" name="TextBox 9"/>
          <p:cNvSpPr txBox="1"/>
          <p:nvPr/>
        </p:nvSpPr>
        <p:spPr>
          <a:xfrm>
            <a:off x="4905277" y="4603876"/>
            <a:ext cx="678391" cy="276999"/>
          </a:xfrm>
          <a:prstGeom prst="rect">
            <a:avLst/>
          </a:prstGeom>
          <a:noFill/>
        </p:spPr>
        <p:txBody>
          <a:bodyPr wrap="none" rtlCol="0">
            <a:spAutoFit/>
          </a:bodyPr>
          <a:lstStyle/>
          <a:p>
            <a:r>
              <a:rPr lang="en-US" sz="1200" dirty="0" smtClean="0">
                <a:latin typeface="Trebuchet MS" pitchFamily="34" charset="0"/>
              </a:rPr>
              <a:t>99.99%</a:t>
            </a:r>
            <a:endParaRPr lang="en-US" sz="1200" dirty="0">
              <a:latin typeface="Trebuchet MS" pitchFamily="34" charset="0"/>
            </a:endParaRPr>
          </a:p>
        </p:txBody>
      </p:sp>
      <p:sp>
        <p:nvSpPr>
          <p:cNvPr id="11" name="TextBox 10"/>
          <p:cNvSpPr txBox="1"/>
          <p:nvPr/>
        </p:nvSpPr>
        <p:spPr>
          <a:xfrm>
            <a:off x="5557411" y="5858525"/>
            <a:ext cx="761747" cy="276999"/>
          </a:xfrm>
          <a:prstGeom prst="rect">
            <a:avLst/>
          </a:prstGeom>
          <a:noFill/>
        </p:spPr>
        <p:txBody>
          <a:bodyPr wrap="none" rtlCol="0">
            <a:spAutoFit/>
          </a:bodyPr>
          <a:lstStyle/>
          <a:p>
            <a:r>
              <a:rPr lang="en-US" sz="1200" dirty="0" smtClean="0">
                <a:latin typeface="Trebuchet MS" pitchFamily="34" charset="0"/>
              </a:rPr>
              <a:t>99.999%</a:t>
            </a:r>
            <a:endParaRPr lang="en-US" sz="1200" dirty="0">
              <a:latin typeface="Trebuchet MS" pitchFamily="34" charset="0"/>
            </a:endParaRPr>
          </a:p>
        </p:txBody>
      </p:sp>
      <p:sp>
        <p:nvSpPr>
          <p:cNvPr id="12" name="Oval 11"/>
          <p:cNvSpPr/>
          <p:nvPr/>
        </p:nvSpPr>
        <p:spPr bwMode="auto">
          <a:xfrm>
            <a:off x="4249606" y="5996761"/>
            <a:ext cx="262270" cy="269358"/>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1682151"/>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lstStyle/>
          <a:p>
            <a:r>
              <a:rPr lang="en-US" dirty="0" smtClean="0"/>
              <a:t>Node Fault Tolerance</a:t>
            </a:r>
            <a:endParaRPr lang="en-US" dirty="0"/>
          </a:p>
        </p:txBody>
      </p:sp>
      <p:sp>
        <p:nvSpPr>
          <p:cNvPr id="801797" name="Line 5"/>
          <p:cNvSpPr>
            <a:spLocks noChangeShapeType="1"/>
          </p:cNvSpPr>
          <p:nvPr/>
        </p:nvSpPr>
        <p:spPr bwMode="auto">
          <a:xfrm>
            <a:off x="3162650" y="3322041"/>
            <a:ext cx="679248" cy="1094016"/>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76799" y="3540154"/>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487318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5" name="Picture 2" descr="C:\Users\shonsh\Desktop\images\host.png"/>
          <p:cNvPicPr>
            <a:picLocks noChangeAspect="1" noChangeArrowheads="1"/>
          </p:cNvPicPr>
          <p:nvPr/>
        </p:nvPicPr>
        <p:blipFill>
          <a:blip r:embed="rId4"/>
          <a:srcRect/>
          <a:stretch>
            <a:fillRect/>
          </a:stretch>
        </p:blipFill>
        <p:spPr bwMode="auto">
          <a:xfrm>
            <a:off x="2437856" y="1906938"/>
            <a:ext cx="1184954" cy="1919810"/>
          </a:xfrm>
          <a:prstGeom prst="rect">
            <a:avLst/>
          </a:prstGeom>
          <a:noFill/>
        </p:spPr>
      </p:pic>
      <p:pic>
        <p:nvPicPr>
          <p:cNvPr id="30" name="Picture 2" descr="C:\Users\shonsh\Desktop\images\host.png"/>
          <p:cNvPicPr>
            <a:picLocks noChangeAspect="1" noChangeArrowheads="1"/>
          </p:cNvPicPr>
          <p:nvPr/>
        </p:nvPicPr>
        <p:blipFill>
          <a:blip r:embed="rId4"/>
          <a:srcRect/>
          <a:stretch>
            <a:fillRect/>
          </a:stretch>
        </p:blipFill>
        <p:spPr bwMode="auto">
          <a:xfrm>
            <a:off x="5193687" y="1943223"/>
            <a:ext cx="1184954" cy="1919810"/>
          </a:xfrm>
          <a:prstGeom prst="rect">
            <a:avLst/>
          </a:prstGeom>
          <a:noFill/>
        </p:spPr>
      </p:pic>
      <p:pic>
        <p:nvPicPr>
          <p:cNvPr id="31" name="Picture 3" descr="C:\Users\shonsh\Desktop\images\VM.png"/>
          <p:cNvPicPr>
            <a:picLocks noChangeAspect="1" noChangeArrowheads="1"/>
          </p:cNvPicPr>
          <p:nvPr/>
        </p:nvPicPr>
        <p:blipFill>
          <a:blip r:embed="rId5"/>
          <a:srcRect/>
          <a:stretch>
            <a:fillRect/>
          </a:stretch>
        </p:blipFill>
        <p:spPr bwMode="auto">
          <a:xfrm>
            <a:off x="5782042" y="2331105"/>
            <a:ext cx="464995" cy="753364"/>
          </a:xfrm>
          <a:prstGeom prst="rect">
            <a:avLst/>
          </a:prstGeom>
          <a:noFill/>
        </p:spPr>
      </p:pic>
      <p:sp>
        <p:nvSpPr>
          <p:cNvPr id="63" name="Line Callout 1 (Border and Accent Bar) 62"/>
          <p:cNvSpPr/>
          <p:nvPr/>
        </p:nvSpPr>
        <p:spPr bwMode="auto">
          <a:xfrm>
            <a:off x="457200" y="4572000"/>
            <a:ext cx="1887055" cy="632999"/>
          </a:xfrm>
          <a:prstGeom prst="accentBorderCallout1">
            <a:avLst>
              <a:gd name="adj1" fmla="val 27181"/>
              <a:gd name="adj2" fmla="val 103952"/>
              <a:gd name="adj3" fmla="val -30070"/>
              <a:gd name="adj4" fmla="val 14112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Volume relocates to a healthy node</a:t>
            </a:r>
          </a:p>
        </p:txBody>
      </p:sp>
      <p:sp>
        <p:nvSpPr>
          <p:cNvPr id="69" name="Line Callout 1 (Border and Accent Bar) 68"/>
          <p:cNvSpPr/>
          <p:nvPr/>
        </p:nvSpPr>
        <p:spPr bwMode="auto">
          <a:xfrm>
            <a:off x="6825202" y="4283133"/>
            <a:ext cx="1890307" cy="627090"/>
          </a:xfrm>
          <a:prstGeom prst="accentBorderCallout1">
            <a:avLst>
              <a:gd name="adj1" fmla="val 16192"/>
              <a:gd name="adj2" fmla="val -3932"/>
              <a:gd name="adj3" fmla="val -121254"/>
              <a:gd name="adj4" fmla="val -52897"/>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Brief queuing of I/O while volume ownership is changed</a:t>
            </a:r>
          </a:p>
        </p:txBody>
      </p:sp>
      <p:sp>
        <p:nvSpPr>
          <p:cNvPr id="39" name="Rectangle 17"/>
          <p:cNvSpPr>
            <a:spLocks noChangeArrowheads="1"/>
          </p:cNvSpPr>
          <p:nvPr/>
        </p:nvSpPr>
        <p:spPr bwMode="auto">
          <a:xfrm>
            <a:off x="3456264" y="5153055"/>
            <a:ext cx="1761688" cy="1121909"/>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40" name="Picture 18" descr="Database blue"/>
          <p:cNvPicPr>
            <a:picLocks noChangeAspect="1" noChangeArrowheads="1"/>
          </p:cNvPicPr>
          <p:nvPr/>
        </p:nvPicPr>
        <p:blipFill>
          <a:blip r:embed="rId6" cstate="print"/>
          <a:srcRect/>
          <a:stretch>
            <a:fillRect/>
          </a:stretch>
        </p:blipFill>
        <p:spPr bwMode="auto">
          <a:xfrm>
            <a:off x="3951215" y="5224463"/>
            <a:ext cx="771787" cy="988767"/>
          </a:xfrm>
          <a:prstGeom prst="rect">
            <a:avLst/>
          </a:prstGeom>
          <a:noFill/>
        </p:spPr>
      </p:pic>
      <p:grpSp>
        <p:nvGrpSpPr>
          <p:cNvPr id="2" name="Group 50"/>
          <p:cNvGrpSpPr/>
          <p:nvPr/>
        </p:nvGrpSpPr>
        <p:grpSpPr>
          <a:xfrm>
            <a:off x="4137955" y="5567179"/>
            <a:ext cx="403690" cy="524416"/>
            <a:chOff x="1145861" y="6690311"/>
            <a:chExt cx="484428"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7"/>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
        <p:nvSpPr>
          <p:cNvPr id="42" name="Left-Right Arrow 41"/>
          <p:cNvSpPr/>
          <p:nvPr/>
        </p:nvSpPr>
        <p:spPr bwMode="auto">
          <a:xfrm>
            <a:off x="3632433" y="2885813"/>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341886" y="2841568"/>
            <a:ext cx="151694" cy="136524"/>
          </a:xfrm>
          <a:prstGeom prst="rect">
            <a:avLst/>
          </a:prstGeom>
          <a:noFill/>
        </p:spPr>
      </p:pic>
      <p:sp>
        <p:nvSpPr>
          <p:cNvPr id="70" name="Line Callout 1 (Border and Accent Bar) 69"/>
          <p:cNvSpPr/>
          <p:nvPr/>
        </p:nvSpPr>
        <p:spPr bwMode="auto">
          <a:xfrm>
            <a:off x="405272" y="1416050"/>
            <a:ext cx="1277454" cy="467447"/>
          </a:xfrm>
          <a:prstGeom prst="accentBorderCallout1">
            <a:avLst>
              <a:gd name="adj1" fmla="val 77431"/>
              <a:gd name="adj2" fmla="val 105978"/>
              <a:gd name="adj3" fmla="val 240876"/>
              <a:gd name="adj4" fmla="val 158890"/>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Coordination Node</a:t>
            </a:r>
          </a:p>
        </p:txBody>
      </p:sp>
      <p:pic>
        <p:nvPicPr>
          <p:cNvPr id="26"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3017461" y="2902990"/>
            <a:ext cx="754540" cy="754540"/>
          </a:xfrm>
          <a:prstGeom prst="rect">
            <a:avLst/>
          </a:prstGeom>
          <a:noFill/>
        </p:spPr>
      </p:pic>
      <p:sp>
        <p:nvSpPr>
          <p:cNvPr id="27" name="Line Callout 1 (Border and Accent Bar) 26"/>
          <p:cNvSpPr/>
          <p:nvPr/>
        </p:nvSpPr>
        <p:spPr bwMode="auto">
          <a:xfrm>
            <a:off x="7056535" y="2319469"/>
            <a:ext cx="1332994" cy="650876"/>
          </a:xfrm>
          <a:prstGeom prst="accentBorderCallout1">
            <a:avLst>
              <a:gd name="adj1" fmla="val 18750"/>
              <a:gd name="adj2" fmla="val -6445"/>
              <a:gd name="adj3" fmla="val 70871"/>
              <a:gd name="adj4" fmla="val -4468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VM running on Node 2 is unaffected</a:t>
            </a:r>
          </a:p>
        </p:txBody>
      </p:sp>
      <p:pic>
        <p:nvPicPr>
          <p:cNvPr id="28"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6025230" y="2708481"/>
            <a:ext cx="412223" cy="412223"/>
          </a:xfrm>
          <a:prstGeom prst="rect">
            <a:avLst/>
          </a:prstGeom>
          <a:noFill/>
        </p:spPr>
      </p:pic>
      <p:grpSp>
        <p:nvGrpSpPr>
          <p:cNvPr id="3" name="Group 57"/>
          <p:cNvGrpSpPr/>
          <p:nvPr/>
        </p:nvGrpSpPr>
        <p:grpSpPr>
          <a:xfrm>
            <a:off x="3604042" y="4232738"/>
            <a:ext cx="1612817" cy="910638"/>
            <a:chOff x="6296149" y="4859530"/>
            <a:chExt cx="1612817" cy="910638"/>
          </a:xfrm>
        </p:grpSpPr>
        <p:pic>
          <p:nvPicPr>
            <p:cNvPr id="36" name="Picture 10" descr="C:\Documents and Settings\Pennie\My Documents\ACERDATA (D)\Pennie's documents\MS Image\Shapes and Graphics\Internet Cloud\cloud 1.png"/>
            <p:cNvPicPr>
              <a:picLocks noChangeAspect="1" noChangeArrowheads="1"/>
            </p:cNvPicPr>
            <p:nvPr/>
          </p:nvPicPr>
          <p:blipFill>
            <a:blip r:embed="rId11"/>
            <a:srcRect/>
            <a:stretch>
              <a:fillRect/>
            </a:stretch>
          </p:blipFill>
          <p:spPr bwMode="auto">
            <a:xfrm>
              <a:off x="6296149" y="4859530"/>
              <a:ext cx="1612817" cy="910638"/>
            </a:xfrm>
            <a:prstGeom prst="rect">
              <a:avLst/>
            </a:prstGeom>
            <a:noFill/>
          </p:spPr>
        </p:pic>
        <p:sp>
          <p:nvSpPr>
            <p:cNvPr id="37" name="TextBox 36"/>
            <p:cNvSpPr txBox="1"/>
            <p:nvPr/>
          </p:nvSpPr>
          <p:spPr>
            <a:xfrm>
              <a:off x="6817094" y="5058889"/>
              <a:ext cx="579006" cy="369332"/>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sp>
        <p:nvSpPr>
          <p:cNvPr id="32" name="Curved Up Arrow 31"/>
          <p:cNvSpPr/>
          <p:nvPr/>
        </p:nvSpPr>
        <p:spPr bwMode="auto">
          <a:xfrm>
            <a:off x="2877880" y="3763891"/>
            <a:ext cx="2955850" cy="822008"/>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pic>
        <p:nvPicPr>
          <p:cNvPr id="33" name="Picture 4" descr="C:\Users\agoodman\Documents\Carmine\V1\Product Icons - PNG\Carmine117_VirtualMachine_32.png"/>
          <p:cNvPicPr>
            <a:picLocks noChangeAspect="1" noChangeArrowheads="1"/>
          </p:cNvPicPr>
          <p:nvPr/>
        </p:nvPicPr>
        <p:blipFill>
          <a:blip r:embed="rId7"/>
          <a:stretch>
            <a:fillRect/>
          </a:stretch>
        </p:blipFill>
        <p:spPr bwMode="auto">
          <a:xfrm>
            <a:off x="5010217" y="4145960"/>
            <a:ext cx="334415" cy="334415"/>
          </a:xfrm>
          <a:prstGeom prst="rect">
            <a:avLst/>
          </a:prstGeom>
          <a:ln>
            <a:headEnd type="none" w="med" len="med"/>
            <a:tailEnd type="none" w="med" len="me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23"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27"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I/O Redirection</a:t>
            </a:r>
            <a:endParaRPr lang="en-US" dirty="0"/>
          </a:p>
        </p:txBody>
      </p:sp>
      <p:sp>
        <p:nvSpPr>
          <p:cNvPr id="12" name="Content Placeholder 11"/>
          <p:cNvSpPr>
            <a:spLocks noGrp="1"/>
          </p:cNvSpPr>
          <p:nvPr>
            <p:ph idx="1"/>
          </p:nvPr>
        </p:nvSpPr>
        <p:spPr>
          <a:xfrm>
            <a:off x="382588" y="1414464"/>
            <a:ext cx="4189412" cy="1329595"/>
          </a:xfrm>
        </p:spPr>
        <p:txBody>
          <a:bodyPr/>
          <a:lstStyle/>
          <a:p>
            <a:pPr marL="398463" indent="-398463"/>
            <a:r>
              <a:rPr lang="en-US" sz="2400" dirty="0" smtClean="0"/>
              <a:t>CSV implements a mechanism where I/O can be rerouted based on connection availability</a:t>
            </a:r>
            <a:endParaRPr lang="en-US" sz="2400" dirty="0"/>
          </a:p>
        </p:txBody>
      </p:sp>
      <p:pic>
        <p:nvPicPr>
          <p:cNvPr id="5" name="Picture 3" descr="C:\Users\shonsh\Desktop\images\VM.png"/>
          <p:cNvPicPr>
            <a:picLocks noChangeAspect="1" noChangeArrowheads="1"/>
          </p:cNvPicPr>
          <p:nvPr/>
        </p:nvPicPr>
        <p:blipFill>
          <a:blip r:embed="rId3"/>
          <a:srcRect/>
          <a:stretch>
            <a:fillRect/>
          </a:stretch>
        </p:blipFill>
        <p:spPr bwMode="auto">
          <a:xfrm>
            <a:off x="4886014" y="1416050"/>
            <a:ext cx="583524" cy="945399"/>
          </a:xfrm>
          <a:prstGeom prst="rect">
            <a:avLst/>
          </a:prstGeom>
          <a:noFill/>
        </p:spPr>
      </p:pic>
      <p:pic>
        <p:nvPicPr>
          <p:cNvPr id="6" name="Picture 18" descr="Database blue"/>
          <p:cNvPicPr>
            <a:picLocks noChangeAspect="1" noChangeArrowheads="1"/>
          </p:cNvPicPr>
          <p:nvPr/>
        </p:nvPicPr>
        <p:blipFill>
          <a:blip r:embed="rId4" cstate="print"/>
          <a:srcRect/>
          <a:stretch>
            <a:fillRect/>
          </a:stretch>
        </p:blipFill>
        <p:spPr bwMode="auto">
          <a:xfrm>
            <a:off x="2900228" y="5221867"/>
            <a:ext cx="1028955" cy="1318236"/>
          </a:xfrm>
          <a:prstGeom prst="rect">
            <a:avLst/>
          </a:prstGeom>
          <a:noFill/>
        </p:spPr>
      </p:pic>
      <p:sp>
        <p:nvSpPr>
          <p:cNvPr id="10" name="Right Arrow 9"/>
          <p:cNvSpPr/>
          <p:nvPr/>
        </p:nvSpPr>
        <p:spPr bwMode="auto">
          <a:xfrm rot="3493519">
            <a:off x="5053750" y="4702089"/>
            <a:ext cx="2062717" cy="155944"/>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Down Arrow 10"/>
          <p:cNvSpPr/>
          <p:nvPr/>
        </p:nvSpPr>
        <p:spPr bwMode="auto">
          <a:xfrm>
            <a:off x="5102398" y="2404814"/>
            <a:ext cx="169931" cy="590674"/>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4" name="Rectangle 24598" descr="Server"/>
          <p:cNvPicPr>
            <a:picLocks noChangeAspect="1" noChangeArrowheads="1"/>
          </p:cNvPicPr>
          <p:nvPr/>
        </p:nvPicPr>
        <p:blipFill>
          <a:blip r:embed="rId5" cstate="print"/>
          <a:srcRect/>
          <a:stretch>
            <a:fillRect/>
          </a:stretch>
        </p:blipFill>
        <p:spPr bwMode="auto">
          <a:xfrm>
            <a:off x="6703360" y="5052672"/>
            <a:ext cx="1107982" cy="151411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6" name="Right Arrow 15"/>
          <p:cNvSpPr/>
          <p:nvPr/>
        </p:nvSpPr>
        <p:spPr bwMode="auto">
          <a:xfrm rot="7085367">
            <a:off x="3447701" y="4753240"/>
            <a:ext cx="2062717" cy="155944"/>
          </a:xfrm>
          <a:prstGeom prst="righ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AutoShape 6"/>
          <p:cNvSpPr>
            <a:spLocks noChangeArrowheads="1"/>
          </p:cNvSpPr>
          <p:nvPr/>
        </p:nvSpPr>
        <p:spPr bwMode="auto">
          <a:xfrm>
            <a:off x="5736547" y="2135628"/>
            <a:ext cx="1977656" cy="864782"/>
          </a:xfrm>
          <a:prstGeom prst="wedgeEllipseCallout">
            <a:avLst>
              <a:gd name="adj1" fmla="val -74655"/>
              <a:gd name="adj2" fmla="val 69541"/>
            </a:avLst>
          </a:prstGeom>
          <a:ln>
            <a:headEnd/>
            <a:tailEnd/>
          </a:ln>
        </p:spPr>
        <p:style>
          <a:lnRef idx="0">
            <a:schemeClr val="accent2"/>
          </a:lnRef>
          <a:fillRef idx="3">
            <a:schemeClr val="accent2"/>
          </a:fillRef>
          <a:effectRef idx="3">
            <a:schemeClr val="accent2"/>
          </a:effectRef>
          <a:fontRef idx="minor">
            <a:schemeClr val="lt1"/>
          </a:fontRef>
        </p:style>
        <p:txBody>
          <a:bodyPr lIns="91436" tIns="0" rIns="91436" bIns="0"/>
          <a:lstStyle/>
          <a:p>
            <a:pPr algn="ctr">
              <a:defRPr/>
            </a:pPr>
            <a:r>
              <a:rPr lang="en-US" sz="1400" dirty="0" smtClean="0">
                <a:solidFill>
                  <a:schemeClr val="bg2"/>
                </a:solidFill>
                <a:latin typeface="Trebuchet MS" pitchFamily="34" charset="0"/>
              </a:rPr>
              <a:t>Let’s route to the optimal available path</a:t>
            </a:r>
            <a:endParaRPr lang="en-US" sz="1400" dirty="0">
              <a:solidFill>
                <a:schemeClr val="bg2"/>
              </a:solidFill>
              <a:latin typeface="Trebuchet MS" pitchFamily="34" charset="0"/>
            </a:endParaRPr>
          </a:p>
        </p:txBody>
      </p:sp>
      <p:sp>
        <p:nvSpPr>
          <p:cNvPr id="20" name="Line Callout 1 (Border and Accent Bar) 19"/>
          <p:cNvSpPr/>
          <p:nvPr/>
        </p:nvSpPr>
        <p:spPr bwMode="auto">
          <a:xfrm>
            <a:off x="2247687" y="3712308"/>
            <a:ext cx="1605432" cy="827620"/>
          </a:xfrm>
          <a:prstGeom prst="accentBorderCallout1">
            <a:avLst>
              <a:gd name="adj1" fmla="val 77431"/>
              <a:gd name="adj2" fmla="val 105978"/>
              <a:gd name="adj3" fmla="val 124078"/>
              <a:gd name="adj4" fmla="val 13885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1300"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I/O dynamically redirected based on path availability</a:t>
            </a:r>
          </a:p>
          <a:p>
            <a:pPr algn="ctr" defTabSz="914063"/>
            <a:endParaRPr lang="en-US" sz="13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1" name="TextBox 20"/>
          <p:cNvSpPr txBox="1"/>
          <p:nvPr/>
        </p:nvSpPr>
        <p:spPr>
          <a:xfrm>
            <a:off x="1324707" y="5686072"/>
            <a:ext cx="1539621" cy="338554"/>
          </a:xfrm>
          <a:prstGeom prst="rect">
            <a:avLst/>
          </a:prstGeom>
          <a:noFill/>
        </p:spPr>
        <p:txBody>
          <a:bodyPr wrap="square" rtlCol="0">
            <a:spAutoFit/>
          </a:bodyPr>
          <a:lstStyle/>
          <a:p>
            <a:r>
              <a:rPr lang="en-US" sz="1600" dirty="0" smtClean="0">
                <a:latin typeface="Trebuchet MS" pitchFamily="34" charset="0"/>
              </a:rPr>
              <a:t>Local Volume</a:t>
            </a:r>
            <a:endParaRPr lang="en-US" dirty="0">
              <a:latin typeface="Trebuchet MS" pitchFamily="34" charset="0"/>
            </a:endParaRPr>
          </a:p>
        </p:txBody>
      </p:sp>
      <p:sp>
        <p:nvSpPr>
          <p:cNvPr id="22" name="TextBox 21"/>
          <p:cNvSpPr txBox="1"/>
          <p:nvPr/>
        </p:nvSpPr>
        <p:spPr>
          <a:xfrm>
            <a:off x="7639339" y="5055574"/>
            <a:ext cx="911638" cy="584775"/>
          </a:xfrm>
          <a:prstGeom prst="rect">
            <a:avLst/>
          </a:prstGeom>
          <a:noFill/>
        </p:spPr>
        <p:txBody>
          <a:bodyPr wrap="square" rtlCol="0">
            <a:spAutoFit/>
          </a:bodyPr>
          <a:lstStyle/>
          <a:p>
            <a:r>
              <a:rPr lang="en-US" sz="1600" dirty="0" smtClean="0">
                <a:latin typeface="Trebuchet MS" pitchFamily="34" charset="0"/>
              </a:rPr>
              <a:t>Remote Node</a:t>
            </a:r>
            <a:endParaRPr lang="en-US" dirty="0">
              <a:latin typeface="Trebuchet MS" pitchFamily="34" charset="0"/>
            </a:endParaRPr>
          </a:p>
        </p:txBody>
      </p:sp>
      <p:pic>
        <p:nvPicPr>
          <p:cNvPr id="1026" name="Picture 1" descr="image003"/>
          <p:cNvPicPr>
            <a:picLocks noChangeAspect="1" noChangeArrowheads="1"/>
          </p:cNvPicPr>
          <p:nvPr/>
        </p:nvPicPr>
        <p:blipFill>
          <a:blip r:embed="rId6"/>
          <a:srcRect/>
          <a:stretch>
            <a:fillRect/>
          </a:stretch>
        </p:blipFill>
        <p:spPr bwMode="auto">
          <a:xfrm>
            <a:off x="4819900" y="2968221"/>
            <a:ext cx="881621" cy="165196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52755" y="1797613"/>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609398"/>
          </a:xfrm>
        </p:spPr>
        <p:txBody>
          <a:bodyPr/>
          <a:lstStyle/>
          <a:p>
            <a:r>
              <a:rPr lang="en-US" sz="4400" dirty="0" smtClean="0"/>
              <a:t>I/O Connectivity Fault Tolerance</a:t>
            </a:r>
            <a:endParaRPr lang="en-US" sz="4400" dirty="0"/>
          </a:p>
        </p:txBody>
      </p:sp>
      <p:sp>
        <p:nvSpPr>
          <p:cNvPr id="801797" name="Line 5"/>
          <p:cNvSpPr>
            <a:spLocks noChangeShapeType="1"/>
          </p:cNvSpPr>
          <p:nvPr/>
        </p:nvSpPr>
        <p:spPr bwMode="auto">
          <a:xfrm>
            <a:off x="3162650" y="3437502"/>
            <a:ext cx="665071" cy="1079839"/>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76799" y="3655616"/>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43400" y="4988649"/>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7056535" y="2434931"/>
            <a:ext cx="1332994" cy="650876"/>
          </a:xfrm>
          <a:prstGeom prst="accentBorderCallout1">
            <a:avLst>
              <a:gd name="adj1" fmla="val 18750"/>
              <a:gd name="adj2" fmla="val -6445"/>
              <a:gd name="adj3" fmla="val 70871"/>
              <a:gd name="adj4" fmla="val -4468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VM running on Node 2 is unaffected</a:t>
            </a:r>
          </a:p>
        </p:txBody>
      </p:sp>
      <p:sp>
        <p:nvSpPr>
          <p:cNvPr id="63" name="Line Callout 1 (Border and Accent Bar) 62"/>
          <p:cNvSpPr/>
          <p:nvPr/>
        </p:nvSpPr>
        <p:spPr bwMode="auto">
          <a:xfrm>
            <a:off x="765717" y="3975336"/>
            <a:ext cx="1206625" cy="563444"/>
          </a:xfrm>
          <a:prstGeom prst="accentBorderCallout1">
            <a:avLst>
              <a:gd name="adj1" fmla="val 27181"/>
              <a:gd name="adj2" fmla="val 107948"/>
              <a:gd name="adj3" fmla="val -9221"/>
              <a:gd name="adj4" fmla="val 15410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Coordination Node</a:t>
            </a:r>
          </a:p>
        </p:txBody>
      </p:sp>
      <p:sp>
        <p:nvSpPr>
          <p:cNvPr id="69" name="Line Callout 1 (Border and Accent Bar) 68"/>
          <p:cNvSpPr/>
          <p:nvPr/>
        </p:nvSpPr>
        <p:spPr bwMode="auto">
          <a:xfrm>
            <a:off x="6027405" y="4602776"/>
            <a:ext cx="1472352" cy="442417"/>
          </a:xfrm>
          <a:prstGeom prst="accentBorderCallout1">
            <a:avLst>
              <a:gd name="adj1" fmla="val 18750"/>
              <a:gd name="adj2" fmla="val -6054"/>
              <a:gd name="adj3" fmla="val -52380"/>
              <a:gd name="adj4" fmla="val -406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SAN Connectivity Failure</a:t>
            </a:r>
          </a:p>
        </p:txBody>
      </p:sp>
      <p:sp>
        <p:nvSpPr>
          <p:cNvPr id="39" name="Rectangle 17"/>
          <p:cNvSpPr>
            <a:spLocks noChangeArrowheads="1"/>
          </p:cNvSpPr>
          <p:nvPr/>
        </p:nvSpPr>
        <p:spPr bwMode="auto">
          <a:xfrm>
            <a:off x="3456264" y="5268517"/>
            <a:ext cx="1761688" cy="1121909"/>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40" name="Picture 18" descr="Database blue"/>
          <p:cNvPicPr>
            <a:picLocks noChangeAspect="1" noChangeArrowheads="1"/>
          </p:cNvPicPr>
          <p:nvPr/>
        </p:nvPicPr>
        <p:blipFill>
          <a:blip r:embed="rId4" cstate="print"/>
          <a:srcRect/>
          <a:stretch>
            <a:fillRect/>
          </a:stretch>
        </p:blipFill>
        <p:spPr bwMode="auto">
          <a:xfrm>
            <a:off x="3951215" y="5339925"/>
            <a:ext cx="771787" cy="988767"/>
          </a:xfrm>
          <a:prstGeom prst="rect">
            <a:avLst/>
          </a:prstGeom>
          <a:noFill/>
        </p:spPr>
      </p:pic>
      <p:grpSp>
        <p:nvGrpSpPr>
          <p:cNvPr id="2" name="Group 50"/>
          <p:cNvGrpSpPr/>
          <p:nvPr/>
        </p:nvGrpSpPr>
        <p:grpSpPr>
          <a:xfrm>
            <a:off x="4137955" y="5682641"/>
            <a:ext cx="403690" cy="524416"/>
            <a:chOff x="1145861" y="6690311"/>
            <a:chExt cx="484428"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
        <p:nvSpPr>
          <p:cNvPr id="42" name="Left-Right Arrow 41"/>
          <p:cNvSpPr/>
          <p:nvPr/>
        </p:nvSpPr>
        <p:spPr bwMode="auto">
          <a:xfrm>
            <a:off x="3632433" y="3001275"/>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7" descr="http://z.about.com/d/gocaribbean/1/0/N/0/-/-/heart_clipart.gif"/>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41886" y="2957030"/>
            <a:ext cx="151694" cy="136524"/>
          </a:xfrm>
          <a:prstGeom prst="rect">
            <a:avLst/>
          </a:prstGeom>
          <a:noFill/>
        </p:spPr>
      </p:pic>
      <p:cxnSp>
        <p:nvCxnSpPr>
          <p:cNvPr id="45" name="Straight Arrow Connector 44"/>
          <p:cNvCxnSpPr/>
          <p:nvPr/>
        </p:nvCxnSpPr>
        <p:spPr>
          <a:xfrm rot="16200000" flipH="1">
            <a:off x="3546626" y="3934373"/>
            <a:ext cx="289475" cy="184972"/>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3792162" y="2791241"/>
            <a:ext cx="375552" cy="1455"/>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0" name="Line Callout 1 (Border and Accent Bar) 69"/>
          <p:cNvSpPr/>
          <p:nvPr/>
        </p:nvSpPr>
        <p:spPr bwMode="auto">
          <a:xfrm>
            <a:off x="3748802" y="1416050"/>
            <a:ext cx="1277454" cy="467447"/>
          </a:xfrm>
          <a:prstGeom prst="accentBorderCallout1">
            <a:avLst>
              <a:gd name="adj1" fmla="val 77431"/>
              <a:gd name="adj2" fmla="val 105978"/>
              <a:gd name="adj3" fmla="val 277969"/>
              <a:gd name="adj4" fmla="val 54722"/>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I/O Redirected via network</a:t>
            </a:r>
          </a:p>
        </p:txBody>
      </p:sp>
      <p:sp>
        <p:nvSpPr>
          <p:cNvPr id="29" name="TextBox 28"/>
          <p:cNvSpPr txBox="1"/>
          <p:nvPr/>
        </p:nvSpPr>
        <p:spPr>
          <a:xfrm>
            <a:off x="5839691" y="5310902"/>
            <a:ext cx="3137483" cy="923330"/>
          </a:xfrm>
          <a:prstGeom prst="rect">
            <a:avLst/>
          </a:prstGeom>
          <a:noFill/>
        </p:spPr>
        <p:txBody>
          <a:bodyPr wrap="square" rtlCol="0">
            <a:spAutoFit/>
          </a:bodyPr>
          <a:lstStyle/>
          <a:p>
            <a:r>
              <a:rPr lang="en-US" dirty="0" smtClean="0">
                <a:latin typeface="Trebuchet MS" pitchFamily="34" charset="0"/>
              </a:rPr>
              <a:t>VM’s can then be Live Migrated to another node with zero downtime</a:t>
            </a:r>
            <a:endParaRPr lang="en-US" dirty="0">
              <a:latin typeface="Trebuchet MS" pitchFamily="34" charset="0"/>
            </a:endParaRPr>
          </a:p>
        </p:txBody>
      </p:sp>
      <p:pic>
        <p:nvPicPr>
          <p:cNvPr id="32" name="Picture 20" descr="D:\Pennie's documents\MS Image\NEWFeb15\Windows_Vista_Icons_ for_Marketing_use\Error.png"/>
          <p:cNvPicPr>
            <a:picLocks noChangeAspect="1" noChangeArrowheads="1"/>
          </p:cNvPicPr>
          <p:nvPr/>
        </p:nvPicPr>
        <p:blipFill>
          <a:blip r:embed="rId7"/>
          <a:srcRect/>
          <a:stretch>
            <a:fillRect/>
          </a:stretch>
        </p:blipFill>
        <p:spPr bwMode="auto">
          <a:xfrm>
            <a:off x="5014041" y="3991575"/>
            <a:ext cx="427439" cy="427439"/>
          </a:xfrm>
          <a:prstGeom prst="rect">
            <a:avLst/>
          </a:prstGeom>
          <a:noFill/>
        </p:spPr>
      </p:pic>
      <p:pic>
        <p:nvPicPr>
          <p:cNvPr id="37" name="Rectangle 24598" descr="Server"/>
          <p:cNvPicPr>
            <a:picLocks noChangeAspect="1" noChangeArrowheads="1"/>
          </p:cNvPicPr>
          <p:nvPr/>
        </p:nvPicPr>
        <p:blipFill>
          <a:blip r:embed="rId8" cstate="print"/>
          <a:srcRect/>
          <a:stretch>
            <a:fillRect/>
          </a:stretch>
        </p:blipFill>
        <p:spPr bwMode="auto">
          <a:xfrm>
            <a:off x="2432346" y="2039213"/>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47" name="Straight Arrow Connector 46"/>
          <p:cNvCxnSpPr/>
          <p:nvPr/>
        </p:nvCxnSpPr>
        <p:spPr>
          <a:xfrm rot="5400000">
            <a:off x="3221104" y="3314445"/>
            <a:ext cx="320939" cy="794"/>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41" name="Rectangle 24598" descr="Server"/>
          <p:cNvPicPr>
            <a:picLocks noChangeAspect="1" noChangeArrowheads="1"/>
          </p:cNvPicPr>
          <p:nvPr/>
        </p:nvPicPr>
        <p:blipFill>
          <a:blip r:embed="rId8" cstate="print"/>
          <a:srcRect/>
          <a:stretch>
            <a:fillRect/>
          </a:stretch>
        </p:blipFill>
        <p:spPr bwMode="auto">
          <a:xfrm>
            <a:off x="5207445" y="207111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44" name="Straight Arrow Connector 43"/>
          <p:cNvCxnSpPr/>
          <p:nvPr/>
        </p:nvCxnSpPr>
        <p:spPr>
          <a:xfrm rot="10800000">
            <a:off x="4948446" y="2789843"/>
            <a:ext cx="375552" cy="1455"/>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1" name="Picture 3" descr="C:\Users\shonsh\Desktop\images\VM.png"/>
          <p:cNvPicPr>
            <a:picLocks noChangeAspect="1" noChangeArrowheads="1"/>
          </p:cNvPicPr>
          <p:nvPr/>
        </p:nvPicPr>
        <p:blipFill>
          <a:blip r:embed="rId9"/>
          <a:srcRect/>
          <a:stretch>
            <a:fillRect/>
          </a:stretch>
        </p:blipFill>
        <p:spPr bwMode="auto">
          <a:xfrm>
            <a:off x="5782042" y="2446567"/>
            <a:ext cx="464995" cy="753364"/>
          </a:xfrm>
          <a:prstGeom prst="rect">
            <a:avLst/>
          </a:prstGeom>
          <a:noFill/>
        </p:spPr>
      </p:pic>
      <p:pic>
        <p:nvPicPr>
          <p:cNvPr id="33"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6025230" y="2823943"/>
            <a:ext cx="412223" cy="412223"/>
          </a:xfrm>
          <a:prstGeom prst="rect">
            <a:avLst/>
          </a:prstGeom>
          <a:noFill/>
        </p:spPr>
      </p:pic>
      <p:grpSp>
        <p:nvGrpSpPr>
          <p:cNvPr id="3" name="Group 57"/>
          <p:cNvGrpSpPr/>
          <p:nvPr/>
        </p:nvGrpSpPr>
        <p:grpSpPr>
          <a:xfrm>
            <a:off x="3582429" y="4362725"/>
            <a:ext cx="1612817" cy="910638"/>
            <a:chOff x="6296149" y="4859530"/>
            <a:chExt cx="1612817" cy="910638"/>
          </a:xfrm>
        </p:grpSpPr>
        <p:pic>
          <p:nvPicPr>
            <p:cNvPr id="53" name="Picture 10" descr="C:\Documents and Settings\Pennie\My Documents\ACERDATA (D)\Pennie's documents\MS Image\Shapes and Graphics\Internet Cloud\cloud 1.png"/>
            <p:cNvPicPr>
              <a:picLocks noChangeAspect="1" noChangeArrowheads="1"/>
            </p:cNvPicPr>
            <p:nvPr/>
          </p:nvPicPr>
          <p:blipFill>
            <a:blip r:embed="rId11"/>
            <a:srcRect/>
            <a:stretch>
              <a:fillRect/>
            </a:stretch>
          </p:blipFill>
          <p:spPr bwMode="auto">
            <a:xfrm>
              <a:off x="6296149" y="4859530"/>
              <a:ext cx="1612817" cy="910638"/>
            </a:xfrm>
            <a:prstGeom prst="rect">
              <a:avLst/>
            </a:prstGeom>
            <a:noFill/>
          </p:spPr>
        </p:pic>
        <p:sp>
          <p:nvSpPr>
            <p:cNvPr id="54" name="TextBox 53"/>
            <p:cNvSpPr txBox="1"/>
            <p:nvPr/>
          </p:nvSpPr>
          <p:spPr>
            <a:xfrm>
              <a:off x="6817094" y="5058889"/>
              <a:ext cx="579006" cy="369332"/>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cxnSp>
        <p:nvCxnSpPr>
          <p:cNvPr id="56" name="Straight Arrow Connector 55"/>
          <p:cNvCxnSpPr/>
          <p:nvPr/>
        </p:nvCxnSpPr>
        <p:spPr>
          <a:xfrm rot="5400000">
            <a:off x="4085170" y="5042577"/>
            <a:ext cx="320939" cy="794"/>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500"/>
                                        <p:tgtEl>
                                          <p:spTgt spid="4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up)">
                                      <p:cBhvr>
                                        <p:cTn id="31" dur="500"/>
                                        <p:tgtEl>
                                          <p:spTgt spid="56"/>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9" grpId="0" animBg="1"/>
      <p:bldP spid="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541032" y="1858793"/>
            <a:ext cx="5585604" cy="2321943"/>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p:txBody>
          <a:bodyPr/>
          <a:lstStyle/>
          <a:p>
            <a:r>
              <a:rPr lang="en-US" dirty="0" smtClean="0"/>
              <a:t>Network Fault Tolerance</a:t>
            </a:r>
            <a:endParaRPr lang="en-US" dirty="0"/>
          </a:p>
        </p:txBody>
      </p:sp>
      <p:sp>
        <p:nvSpPr>
          <p:cNvPr id="801797" name="Line 5"/>
          <p:cNvSpPr>
            <a:spLocks noChangeShapeType="1"/>
          </p:cNvSpPr>
          <p:nvPr/>
        </p:nvSpPr>
        <p:spPr bwMode="auto">
          <a:xfrm>
            <a:off x="3150927" y="3498683"/>
            <a:ext cx="636717" cy="1030242"/>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65076" y="3716796"/>
            <a:ext cx="735436" cy="9573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331677" y="505691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pic>
        <p:nvPicPr>
          <p:cNvPr id="25" name="Picture 2" descr="C:\Users\shonsh\Desktop\images\host.png"/>
          <p:cNvPicPr>
            <a:picLocks noChangeAspect="1" noChangeArrowheads="1"/>
          </p:cNvPicPr>
          <p:nvPr/>
        </p:nvPicPr>
        <p:blipFill>
          <a:blip r:embed="rId4"/>
          <a:srcRect/>
          <a:stretch>
            <a:fillRect/>
          </a:stretch>
        </p:blipFill>
        <p:spPr bwMode="auto">
          <a:xfrm>
            <a:off x="2426133" y="2083580"/>
            <a:ext cx="1184954" cy="1919810"/>
          </a:xfrm>
          <a:prstGeom prst="rect">
            <a:avLst/>
          </a:prstGeom>
          <a:noFill/>
        </p:spPr>
      </p:pic>
      <p:pic>
        <p:nvPicPr>
          <p:cNvPr id="30" name="Picture 2" descr="C:\Users\shonsh\Desktop\images\host.png"/>
          <p:cNvPicPr>
            <a:picLocks noChangeAspect="1" noChangeArrowheads="1"/>
          </p:cNvPicPr>
          <p:nvPr/>
        </p:nvPicPr>
        <p:blipFill>
          <a:blip r:embed="rId4"/>
          <a:srcRect/>
          <a:stretch>
            <a:fillRect/>
          </a:stretch>
        </p:blipFill>
        <p:spPr bwMode="auto">
          <a:xfrm>
            <a:off x="5181964" y="2119865"/>
            <a:ext cx="1184954" cy="1919810"/>
          </a:xfrm>
          <a:prstGeom prst="rect">
            <a:avLst/>
          </a:prstGeom>
          <a:noFill/>
        </p:spPr>
      </p:pic>
      <p:pic>
        <p:nvPicPr>
          <p:cNvPr id="31" name="Picture 3" descr="C:\Users\shonsh\Desktop\images\VM.png"/>
          <p:cNvPicPr>
            <a:picLocks noChangeAspect="1" noChangeArrowheads="1"/>
          </p:cNvPicPr>
          <p:nvPr/>
        </p:nvPicPr>
        <p:blipFill>
          <a:blip r:embed="rId5"/>
          <a:srcRect/>
          <a:stretch>
            <a:fillRect/>
          </a:stretch>
        </p:blipFill>
        <p:spPr bwMode="auto">
          <a:xfrm>
            <a:off x="5770319" y="2507747"/>
            <a:ext cx="464995" cy="753364"/>
          </a:xfrm>
          <a:prstGeom prst="rect">
            <a:avLst/>
          </a:prstGeom>
          <a:noFill/>
        </p:spPr>
      </p:pic>
      <p:sp>
        <p:nvSpPr>
          <p:cNvPr id="63" name="Line Callout 1 (Border and Accent Bar) 62"/>
          <p:cNvSpPr/>
          <p:nvPr/>
        </p:nvSpPr>
        <p:spPr bwMode="auto">
          <a:xfrm>
            <a:off x="731692" y="4036516"/>
            <a:ext cx="1228927" cy="546350"/>
          </a:xfrm>
          <a:prstGeom prst="accentBorderCallout1">
            <a:avLst>
              <a:gd name="adj1" fmla="val 27181"/>
              <a:gd name="adj2" fmla="val 107948"/>
              <a:gd name="adj3" fmla="val -9221"/>
              <a:gd name="adj4" fmla="val 15410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rPr>
              <a:t>Coordination Node</a:t>
            </a:r>
          </a:p>
        </p:txBody>
      </p:sp>
      <p:sp>
        <p:nvSpPr>
          <p:cNvPr id="69" name="Line Callout 1 (Border and Accent Bar) 68"/>
          <p:cNvSpPr/>
          <p:nvPr/>
        </p:nvSpPr>
        <p:spPr bwMode="auto">
          <a:xfrm>
            <a:off x="5533673" y="4288272"/>
            <a:ext cx="1684744" cy="442417"/>
          </a:xfrm>
          <a:prstGeom prst="accentBorderCallout1">
            <a:avLst>
              <a:gd name="adj1" fmla="val 18750"/>
              <a:gd name="adj2" fmla="val -6054"/>
              <a:gd name="adj3" fmla="val -210997"/>
              <a:gd name="adj4" fmla="val -57982"/>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rPr>
              <a:t>Network Path Connectivity Failure</a:t>
            </a:r>
          </a:p>
        </p:txBody>
      </p:sp>
      <p:sp>
        <p:nvSpPr>
          <p:cNvPr id="39" name="Rectangle 17"/>
          <p:cNvSpPr>
            <a:spLocks noChangeArrowheads="1"/>
          </p:cNvSpPr>
          <p:nvPr/>
        </p:nvSpPr>
        <p:spPr bwMode="auto">
          <a:xfrm>
            <a:off x="3444541" y="5329697"/>
            <a:ext cx="1761688" cy="1121909"/>
          </a:xfrm>
          <a:prstGeom prst="roundRect">
            <a:avLst/>
          </a:prstGeom>
          <a:ln>
            <a:headEnd/>
            <a:tailEnd/>
          </a:ln>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endParaRPr lang="en-US" dirty="0"/>
          </a:p>
        </p:txBody>
      </p:sp>
      <p:pic>
        <p:nvPicPr>
          <p:cNvPr id="40" name="Picture 18" descr="Database blue"/>
          <p:cNvPicPr>
            <a:picLocks noChangeAspect="1" noChangeArrowheads="1"/>
          </p:cNvPicPr>
          <p:nvPr/>
        </p:nvPicPr>
        <p:blipFill>
          <a:blip r:embed="rId6" cstate="print"/>
          <a:srcRect/>
          <a:stretch>
            <a:fillRect/>
          </a:stretch>
        </p:blipFill>
        <p:spPr bwMode="auto">
          <a:xfrm>
            <a:off x="3939492" y="5401105"/>
            <a:ext cx="771787" cy="988767"/>
          </a:xfrm>
          <a:prstGeom prst="rect">
            <a:avLst/>
          </a:prstGeom>
          <a:noFill/>
        </p:spPr>
      </p:pic>
      <p:grpSp>
        <p:nvGrpSpPr>
          <p:cNvPr id="2" name="Group 50"/>
          <p:cNvGrpSpPr/>
          <p:nvPr/>
        </p:nvGrpSpPr>
        <p:grpSpPr>
          <a:xfrm>
            <a:off x="4126233" y="5743821"/>
            <a:ext cx="428322" cy="524416"/>
            <a:chOff x="1145861" y="6690311"/>
            <a:chExt cx="513986"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7"/>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513986" cy="276998"/>
            </a:xfrm>
            <a:prstGeom prst="rect">
              <a:avLst/>
            </a:prstGeom>
          </p:spPr>
          <p:txBody>
            <a:bodyPr wrap="none" rtlCol="0">
              <a:spAutoFit/>
            </a:bodyPr>
            <a:lstStyle/>
            <a:p>
              <a:r>
                <a:rPr lang="en-US" sz="900" dirty="0" smtClean="0"/>
                <a:t>VHD</a:t>
              </a:r>
              <a:endParaRPr lang="en-US" sz="2000" dirty="0" smtClean="0"/>
            </a:p>
          </p:txBody>
        </p:sp>
      </p:grpSp>
      <p:sp>
        <p:nvSpPr>
          <p:cNvPr id="42" name="Left-Right Arrow 41"/>
          <p:cNvSpPr/>
          <p:nvPr/>
        </p:nvSpPr>
        <p:spPr bwMode="auto">
          <a:xfrm>
            <a:off x="3620710" y="3062455"/>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3" name="Picture 7" descr="http://z.about.com/d/gocaribbean/1/0/N/0/-/-/heart_clipart.gif"/>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330163" y="3018210"/>
            <a:ext cx="151694" cy="136524"/>
          </a:xfrm>
          <a:prstGeom prst="rect">
            <a:avLst/>
          </a:prstGeom>
          <a:noFill/>
        </p:spPr>
      </p:pic>
      <p:cxnSp>
        <p:nvCxnSpPr>
          <p:cNvPr id="44" name="Straight Arrow Connector 43"/>
          <p:cNvCxnSpPr/>
          <p:nvPr/>
        </p:nvCxnSpPr>
        <p:spPr>
          <a:xfrm rot="10800000">
            <a:off x="4908369" y="1560940"/>
            <a:ext cx="375552" cy="1455"/>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3534903" y="3995553"/>
            <a:ext cx="289475" cy="184972"/>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3209381" y="3375625"/>
            <a:ext cx="320939" cy="794"/>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10800000">
            <a:off x="3808803" y="1533983"/>
            <a:ext cx="375552" cy="1455"/>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0" name="Line Callout 1 (Border and Accent Bar) 69"/>
          <p:cNvSpPr/>
          <p:nvPr/>
        </p:nvSpPr>
        <p:spPr bwMode="auto">
          <a:xfrm>
            <a:off x="835428" y="1416050"/>
            <a:ext cx="1580708" cy="474901"/>
          </a:xfrm>
          <a:prstGeom prst="accentBorderCallout1">
            <a:avLst>
              <a:gd name="adj1" fmla="val 9453"/>
              <a:gd name="adj2" fmla="val 103781"/>
              <a:gd name="adj3" fmla="val 27942"/>
              <a:gd name="adj4" fmla="val 145680"/>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rPr>
              <a:t>Rerouted to redundant network</a:t>
            </a:r>
          </a:p>
        </p:txBody>
      </p:sp>
      <p:sp>
        <p:nvSpPr>
          <p:cNvPr id="29" name="TextBox 28"/>
          <p:cNvSpPr txBox="1"/>
          <p:nvPr/>
        </p:nvSpPr>
        <p:spPr>
          <a:xfrm>
            <a:off x="515816" y="5058848"/>
            <a:ext cx="2719754" cy="923330"/>
          </a:xfrm>
          <a:prstGeom prst="rect">
            <a:avLst/>
          </a:prstGeom>
          <a:noFill/>
        </p:spPr>
        <p:txBody>
          <a:bodyPr wrap="square" rtlCol="0">
            <a:spAutoFit/>
          </a:bodyPr>
          <a:lstStyle/>
          <a:p>
            <a:pPr algn="ctr"/>
            <a:r>
              <a:rPr lang="en-US" dirty="0" smtClean="0">
                <a:solidFill>
                  <a:schemeClr val="tx2"/>
                </a:solidFill>
              </a:rPr>
              <a:t>Fault-Tolerant TCP connections make a path failure seamless</a:t>
            </a:r>
            <a:endParaRPr lang="en-US" dirty="0">
              <a:solidFill>
                <a:schemeClr val="tx2"/>
              </a:solidFill>
            </a:endParaRPr>
          </a:p>
        </p:txBody>
      </p:sp>
      <p:sp>
        <p:nvSpPr>
          <p:cNvPr id="32" name="Freeform 12"/>
          <p:cNvSpPr>
            <a:spLocks/>
          </p:cNvSpPr>
          <p:nvPr/>
        </p:nvSpPr>
        <p:spPr bwMode="auto">
          <a:xfrm>
            <a:off x="5031637" y="1684794"/>
            <a:ext cx="609600" cy="430213"/>
          </a:xfrm>
          <a:custGeom>
            <a:avLst/>
            <a:gdLst/>
            <a:ahLst/>
            <a:cxnLst>
              <a:cxn ang="0">
                <a:pos x="1680" y="366"/>
              </a:cxn>
              <a:cxn ang="0">
                <a:pos x="1680" y="256"/>
              </a:cxn>
              <a:cxn ang="0">
                <a:pos x="0" y="256"/>
              </a:cxn>
              <a:cxn ang="0">
                <a:pos x="0" y="0"/>
              </a:cxn>
            </a:cxnLst>
            <a:rect l="0" t="0" r="r" b="b"/>
            <a:pathLst>
              <a:path w="1681" h="367">
                <a:moveTo>
                  <a:pt x="1680" y="366"/>
                </a:moveTo>
                <a:lnTo>
                  <a:pt x="1680" y="256"/>
                </a:lnTo>
                <a:lnTo>
                  <a:pt x="0" y="256"/>
                </a:lnTo>
                <a:lnTo>
                  <a:pt x="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33" name="Freeform 13"/>
          <p:cNvSpPr>
            <a:spLocks/>
          </p:cNvSpPr>
          <p:nvPr/>
        </p:nvSpPr>
        <p:spPr bwMode="auto">
          <a:xfrm>
            <a:off x="3179837" y="1684794"/>
            <a:ext cx="685800" cy="430213"/>
          </a:xfrm>
          <a:custGeom>
            <a:avLst/>
            <a:gdLst/>
            <a:ahLst/>
            <a:cxnLst>
              <a:cxn ang="0">
                <a:pos x="0" y="366"/>
              </a:cxn>
              <a:cxn ang="0">
                <a:pos x="0" y="256"/>
              </a:cxn>
              <a:cxn ang="0">
                <a:pos x="1680" y="256"/>
              </a:cxn>
              <a:cxn ang="0">
                <a:pos x="1680" y="0"/>
              </a:cxn>
            </a:cxnLst>
            <a:rect l="0" t="0" r="r" b="b"/>
            <a:pathLst>
              <a:path w="1681" h="367">
                <a:moveTo>
                  <a:pt x="0" y="366"/>
                </a:moveTo>
                <a:lnTo>
                  <a:pt x="0" y="256"/>
                </a:lnTo>
                <a:lnTo>
                  <a:pt x="1680" y="256"/>
                </a:lnTo>
                <a:lnTo>
                  <a:pt x="1680" y="0"/>
                </a:lnTo>
              </a:path>
            </a:pathLst>
          </a:custGeom>
          <a:noFill/>
          <a:ln w="25400" cap="rnd" cmpd="sng">
            <a:solidFill>
              <a:schemeClr val="accent4"/>
            </a:solidFill>
            <a:prstDash val="solid"/>
            <a:round/>
            <a:headEnd type="triangle" w="med" len="med"/>
            <a:tailEnd type="none" w="med" len="lg"/>
          </a:ln>
          <a:effectLst>
            <a:outerShdw blurRad="50800" dist="38100" dir="2700000" algn="tl" rotWithShape="0">
              <a:prstClr val="black">
                <a:alpha val="40000"/>
              </a:prstClr>
            </a:outerShdw>
          </a:effectLst>
        </p:spPr>
        <p:txBody>
          <a:bodyPr lIns="91436" tIns="45718" rIns="91436" bIns="45718"/>
          <a:lstStyle/>
          <a:p>
            <a:endParaRPr lang="en-US" dirty="0"/>
          </a:p>
        </p:txBody>
      </p:sp>
      <p:sp>
        <p:nvSpPr>
          <p:cNvPr id="34" name="Line 14"/>
          <p:cNvSpPr>
            <a:spLocks noChangeShapeType="1"/>
          </p:cNvSpPr>
          <p:nvPr/>
        </p:nvSpPr>
        <p:spPr bwMode="auto">
          <a:xfrm>
            <a:off x="2960077" y="1684794"/>
            <a:ext cx="3200400" cy="0"/>
          </a:xfrm>
          <a:prstGeom prst="line">
            <a:avLst/>
          </a:prstGeom>
          <a:noFill/>
          <a:ln w="57150" cap="rnd">
            <a:solidFill>
              <a:schemeClr val="accent4"/>
            </a:solidFill>
            <a:round/>
            <a:headEnd type="none" w="sm" len="sm"/>
            <a:tailEnd type="none" w="sm" len="sm"/>
          </a:ln>
          <a:effectLst>
            <a:outerShdw blurRad="50800" dist="38100" dir="2700000" algn="tl" rotWithShape="0">
              <a:prstClr val="black">
                <a:alpha val="40000"/>
              </a:prstClr>
            </a:outerShdw>
          </a:effectLst>
        </p:spPr>
        <p:txBody>
          <a:bodyPr wrap="none" lIns="91436" tIns="45718" rIns="91436" bIns="45718" anchor="ctr"/>
          <a:lstStyle/>
          <a:p>
            <a:endParaRPr lang="en-US" dirty="0"/>
          </a:p>
        </p:txBody>
      </p:sp>
      <p:cxnSp>
        <p:nvCxnSpPr>
          <p:cNvPr id="35" name="Straight Arrow Connector 34"/>
          <p:cNvCxnSpPr/>
          <p:nvPr/>
        </p:nvCxnSpPr>
        <p:spPr>
          <a:xfrm rot="16200000" flipV="1">
            <a:off x="5579694" y="1897402"/>
            <a:ext cx="321051" cy="2687"/>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893949" y="1904789"/>
            <a:ext cx="320939" cy="794"/>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37" name="Picture 20" descr="D:\Pennie's documents\MS Image\NEWFeb15\Windows_Vista_Icons_ for_Marketing_use\Error.png"/>
          <p:cNvPicPr>
            <a:picLocks noChangeAspect="1" noChangeArrowheads="1"/>
          </p:cNvPicPr>
          <p:nvPr/>
        </p:nvPicPr>
        <p:blipFill>
          <a:blip r:embed="rId9"/>
          <a:srcRect/>
          <a:stretch>
            <a:fillRect/>
          </a:stretch>
        </p:blipFill>
        <p:spPr bwMode="auto">
          <a:xfrm>
            <a:off x="4171808" y="2903419"/>
            <a:ext cx="427439" cy="427439"/>
          </a:xfrm>
          <a:prstGeom prst="rect">
            <a:avLst/>
          </a:prstGeom>
          <a:noFill/>
        </p:spPr>
      </p:pic>
      <p:sp>
        <p:nvSpPr>
          <p:cNvPr id="46" name="Line Callout 1 (Border and Accent Bar) 45"/>
          <p:cNvSpPr/>
          <p:nvPr/>
        </p:nvSpPr>
        <p:spPr bwMode="auto">
          <a:xfrm>
            <a:off x="7044812" y="2496068"/>
            <a:ext cx="1332994" cy="650876"/>
          </a:xfrm>
          <a:prstGeom prst="accentBorderCallout1">
            <a:avLst>
              <a:gd name="adj1" fmla="val 18750"/>
              <a:gd name="adj2" fmla="val -6445"/>
              <a:gd name="adj3" fmla="val 70871"/>
              <a:gd name="adj4" fmla="val -44683"/>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rPr>
              <a:t>VM running on Node 2 is unaffected</a:t>
            </a:r>
          </a:p>
        </p:txBody>
      </p:sp>
      <p:pic>
        <p:nvPicPr>
          <p:cNvPr id="51" name="Picture 13" descr="D:\Pennie's documents\MS Image\NEWFeb15\Windows_Vista_Icons_ for_Marketing_use\Complete.png"/>
          <p:cNvPicPr>
            <a:picLocks noChangeAspect="1" noChangeArrowheads="1"/>
          </p:cNvPicPr>
          <p:nvPr/>
        </p:nvPicPr>
        <p:blipFill>
          <a:blip r:embed="rId10"/>
          <a:srcRect/>
          <a:stretch>
            <a:fillRect/>
          </a:stretch>
        </p:blipFill>
        <p:spPr bwMode="auto">
          <a:xfrm>
            <a:off x="6013507" y="2885080"/>
            <a:ext cx="412223" cy="412223"/>
          </a:xfrm>
          <a:prstGeom prst="rect">
            <a:avLst/>
          </a:prstGeom>
          <a:noFill/>
        </p:spPr>
      </p:pic>
      <p:grpSp>
        <p:nvGrpSpPr>
          <p:cNvPr id="3" name="Group 57"/>
          <p:cNvGrpSpPr/>
          <p:nvPr/>
        </p:nvGrpSpPr>
        <p:grpSpPr>
          <a:xfrm>
            <a:off x="3528523" y="4395224"/>
            <a:ext cx="1612817" cy="910638"/>
            <a:chOff x="6296149" y="4859530"/>
            <a:chExt cx="1612817" cy="910638"/>
          </a:xfrm>
        </p:grpSpPr>
        <p:pic>
          <p:nvPicPr>
            <p:cNvPr id="58" name="Picture 10" descr="C:\Documents and Settings\Pennie\My Documents\ACERDATA (D)\Pennie's documents\MS Image\Shapes and Graphics\Internet Cloud\cloud 1.png"/>
            <p:cNvPicPr>
              <a:picLocks noChangeAspect="1" noChangeArrowheads="1"/>
            </p:cNvPicPr>
            <p:nvPr/>
          </p:nvPicPr>
          <p:blipFill>
            <a:blip r:embed="rId11"/>
            <a:srcRect/>
            <a:stretch>
              <a:fillRect/>
            </a:stretch>
          </p:blipFill>
          <p:spPr bwMode="auto">
            <a:xfrm>
              <a:off x="6296149" y="4859530"/>
              <a:ext cx="1612817" cy="910638"/>
            </a:xfrm>
            <a:prstGeom prst="rect">
              <a:avLst/>
            </a:prstGeom>
            <a:noFill/>
          </p:spPr>
        </p:pic>
        <p:sp>
          <p:nvSpPr>
            <p:cNvPr id="59" name="TextBox 58"/>
            <p:cNvSpPr txBox="1"/>
            <p:nvPr/>
          </p:nvSpPr>
          <p:spPr>
            <a:xfrm>
              <a:off x="6817094" y="5058889"/>
              <a:ext cx="570926" cy="369332"/>
            </a:xfrm>
            <a:prstGeom prst="rect">
              <a:avLst/>
            </a:prstGeom>
            <a:noFill/>
          </p:spPr>
          <p:txBody>
            <a:bodyPr wrap="none" rtlCol="0">
              <a:spAutoFit/>
            </a:bodyPr>
            <a:lstStyle/>
            <a:p>
              <a:pPr algn="ctr"/>
              <a:r>
                <a:rPr lang="en-US" dirty="0" smtClean="0">
                  <a:effectLst>
                    <a:glow rad="228600">
                      <a:schemeClr val="bg1">
                        <a:alpha val="40000"/>
                      </a:schemeClr>
                    </a:glow>
                  </a:effectLst>
                </a:rPr>
                <a:t>SAN</a:t>
              </a:r>
              <a:endParaRPr lang="en-US" dirty="0">
                <a:effectLst>
                  <a:glow rad="228600">
                    <a:schemeClr val="bg1">
                      <a:alpha val="40000"/>
                    </a:schemeClr>
                  </a:glow>
                </a:effectLst>
              </a:endParaRPr>
            </a:p>
          </p:txBody>
        </p:sp>
      </p:grpSp>
      <p:cxnSp>
        <p:nvCxnSpPr>
          <p:cNvPr id="56" name="Straight Arrow Connector 55"/>
          <p:cNvCxnSpPr/>
          <p:nvPr/>
        </p:nvCxnSpPr>
        <p:spPr>
          <a:xfrm rot="5400000">
            <a:off x="4073447" y="5103757"/>
            <a:ext cx="320939" cy="794"/>
          </a:xfrm>
          <a:prstGeom prst="straightConnector1">
            <a:avLst/>
          </a:prstGeom>
          <a:ln w="50800" cap="rnd">
            <a:solidFill>
              <a:schemeClr val="accent2"/>
            </a:solidFill>
            <a:headEnd type="none" w="sm" len="sm"/>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500"/>
                                        <p:tgtEl>
                                          <p:spTgt spid="4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right)">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1000"/>
                                        <p:tgtEl>
                                          <p:spTgt spid="70"/>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up)">
                                      <p:cBhvr>
                                        <p:cTn id="34" dur="500"/>
                                        <p:tgtEl>
                                          <p:spTgt spid="47"/>
                                        </p:tgtEl>
                                      </p:cBhvr>
                                    </p:animEffec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500"/>
                                        <p:tgtEl>
                                          <p:spTgt spid="45"/>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up)">
                                      <p:cBhvr>
                                        <p:cTn id="42" dur="500"/>
                                        <p:tgtEl>
                                          <p:spTgt spid="56"/>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500" fill="hold"/>
                                        <p:tgtEl>
                                          <p:spTgt spid="51"/>
                                        </p:tgtEl>
                                        <p:attrNameLst>
                                          <p:attrName>ppt_w</p:attrName>
                                        </p:attrNameLst>
                                      </p:cBhvr>
                                      <p:tavLst>
                                        <p:tav tm="0">
                                          <p:val>
                                            <p:fltVal val="0"/>
                                          </p:val>
                                        </p:tav>
                                        <p:tav tm="100000">
                                          <p:val>
                                            <p:strVal val="#ppt_w"/>
                                          </p:val>
                                        </p:tav>
                                      </p:tavLst>
                                    </p:anim>
                                    <p:anim calcmode="lin" valueType="num">
                                      <p:cBhvr>
                                        <p:cTn id="47" dur="500" fill="hold"/>
                                        <p:tgtEl>
                                          <p:spTgt spid="51"/>
                                        </p:tgtEl>
                                        <p:attrNameLst>
                                          <p:attrName>ppt_h</p:attrName>
                                        </p:attrNameLst>
                                      </p:cBhvr>
                                      <p:tavLst>
                                        <p:tav tm="0">
                                          <p:val>
                                            <p:fltVal val="0"/>
                                          </p:val>
                                        </p:tav>
                                        <p:tav tm="100000">
                                          <p:val>
                                            <p:strVal val="#ppt_h"/>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Overview of Hyper-V Live Migration</a:t>
            </a:r>
          </a:p>
        </p:txBody>
      </p:sp>
      <p:sp>
        <p:nvSpPr>
          <p:cNvPr id="7" name="Rounded Rectangle 6"/>
          <p:cNvSpPr/>
          <p:nvPr/>
        </p:nvSpPr>
        <p:spPr bwMode="auto">
          <a:xfrm>
            <a:off x="381000" y="200079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Challenges Hyper-V faces with today’s cluster model</a:t>
            </a:r>
          </a:p>
        </p:txBody>
      </p:sp>
      <p:sp>
        <p:nvSpPr>
          <p:cNvPr id="8" name="Rounded Rectangle 7"/>
          <p:cNvSpPr/>
          <p:nvPr/>
        </p:nvSpPr>
        <p:spPr bwMode="auto">
          <a:xfrm>
            <a:off x="381000" y="258553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How CSV delivers on these challenges</a:t>
            </a:r>
          </a:p>
        </p:txBody>
      </p:sp>
      <p:sp>
        <p:nvSpPr>
          <p:cNvPr id="9" name="Rounded Rectangle 8"/>
          <p:cNvSpPr/>
          <p:nvPr/>
        </p:nvSpPr>
        <p:spPr bwMode="auto">
          <a:xfrm>
            <a:off x="381000" y="317027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Additional resiliency CSV provides</a:t>
            </a:r>
          </a:p>
        </p:txBody>
      </p:sp>
      <p:sp>
        <p:nvSpPr>
          <p:cNvPr id="11" name="Rounded Rectangle 10"/>
          <p:cNvSpPr/>
          <p:nvPr/>
        </p:nvSpPr>
        <p:spPr bwMode="auto">
          <a:xfrm>
            <a:off x="381000" y="492449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Call To Action – Additional Resources</a:t>
            </a:r>
          </a:p>
        </p:txBody>
      </p:sp>
      <p:sp>
        <p:nvSpPr>
          <p:cNvPr id="24584" name="Rectangle 8"/>
          <p:cNvSpPr>
            <a:spLocks noGrp="1" noChangeArrowheads="1"/>
          </p:cNvSpPr>
          <p:nvPr>
            <p:ph type="title"/>
          </p:nvPr>
        </p:nvSpPr>
        <p:spPr/>
        <p:txBody>
          <a:bodyPr/>
          <a:lstStyle/>
          <a:p>
            <a:r>
              <a:rPr lang="en-US" dirty="0" smtClean="0"/>
              <a:t>Agenda</a:t>
            </a:r>
            <a:endParaRPr lang="en-US" dirty="0"/>
          </a:p>
        </p:txBody>
      </p:sp>
      <p:sp>
        <p:nvSpPr>
          <p:cNvPr id="12" name="Rounded Rectangle 11"/>
          <p:cNvSpPr/>
          <p:nvPr/>
        </p:nvSpPr>
        <p:spPr bwMode="auto">
          <a:xfrm>
            <a:off x="381000" y="43397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Configure and Test CSV</a:t>
            </a:r>
          </a:p>
        </p:txBody>
      </p:sp>
      <p:sp>
        <p:nvSpPr>
          <p:cNvPr id="13" name="Rounded Rectangle 12"/>
          <p:cNvSpPr/>
          <p:nvPr/>
        </p:nvSpPr>
        <p:spPr bwMode="auto">
          <a:xfrm>
            <a:off x="381000" y="375501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2"/>
                </a:solidFill>
                <a:latin typeface="Trebuchet MS" pitchFamily="34" charset="0"/>
              </a:rPr>
              <a:t>CSV Direct I/O – Overview and Example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How Direct I/O Works</a:t>
            </a:r>
            <a:endParaRPr lang="en-US" dirty="0"/>
          </a:p>
        </p:txBody>
      </p:sp>
      <p:sp>
        <p:nvSpPr>
          <p:cNvPr id="43" name="Flowchart: Magnetic Disk 42"/>
          <p:cNvSpPr/>
          <p:nvPr/>
        </p:nvSpPr>
        <p:spPr bwMode="auto">
          <a:xfrm>
            <a:off x="788135" y="5190066"/>
            <a:ext cx="2827868" cy="1439334"/>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44" name="Flowchart: Magnetic Disk 43"/>
          <p:cNvSpPr/>
          <p:nvPr/>
        </p:nvSpPr>
        <p:spPr bwMode="auto">
          <a:xfrm>
            <a:off x="2515338" y="5672666"/>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45" name="Flowchart: Magnetic Disk 44"/>
          <p:cNvSpPr/>
          <p:nvPr/>
        </p:nvSpPr>
        <p:spPr bwMode="auto">
          <a:xfrm>
            <a:off x="1338468" y="5664200"/>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48" name="TextBox 47"/>
          <p:cNvSpPr txBox="1"/>
          <p:nvPr/>
        </p:nvSpPr>
        <p:spPr>
          <a:xfrm>
            <a:off x="1519950" y="5223932"/>
            <a:ext cx="1599764" cy="338554"/>
          </a:xfrm>
          <a:prstGeom prst="rect">
            <a:avLst/>
          </a:prstGeom>
          <a:noFill/>
        </p:spPr>
        <p:txBody>
          <a:bodyPr wrap="square" rtlCol="0">
            <a:spAutoFit/>
          </a:bodyPr>
          <a:lstStyle/>
          <a:p>
            <a:r>
              <a:rPr lang="en-US" sz="1600" dirty="0" smtClean="0">
                <a:solidFill>
                  <a:schemeClr val="bg2"/>
                </a:solidFill>
                <a:latin typeface="Trebuchet MS" pitchFamily="34" charset="0"/>
              </a:rPr>
              <a:t>CSV Volume</a:t>
            </a:r>
            <a:endParaRPr lang="en-US" sz="1600" dirty="0">
              <a:solidFill>
                <a:schemeClr val="bg2"/>
              </a:solidFill>
              <a:latin typeface="Trebuchet MS" pitchFamily="34" charset="0"/>
            </a:endParaRPr>
          </a:p>
        </p:txBody>
      </p:sp>
      <p:sp>
        <p:nvSpPr>
          <p:cNvPr id="50" name="Rectangle 49"/>
          <p:cNvSpPr/>
          <p:nvPr/>
        </p:nvSpPr>
        <p:spPr bwMode="auto">
          <a:xfrm>
            <a:off x="596348" y="1836161"/>
            <a:ext cx="3130826" cy="276307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TextBox 51"/>
          <p:cNvSpPr txBox="1"/>
          <p:nvPr/>
        </p:nvSpPr>
        <p:spPr>
          <a:xfrm>
            <a:off x="602607" y="1312099"/>
            <a:ext cx="3115732" cy="553998"/>
          </a:xfrm>
          <a:prstGeom prst="rect">
            <a:avLst/>
          </a:prstGeom>
          <a:noFill/>
        </p:spPr>
        <p:txBody>
          <a:bodyPr wrap="square" rtlCol="0">
            <a:spAutoFit/>
          </a:bodyPr>
          <a:lstStyle/>
          <a:p>
            <a:pPr algn="ctr"/>
            <a:r>
              <a:rPr lang="en-US" sz="1400" dirty="0" smtClean="0">
                <a:solidFill>
                  <a:schemeClr val="accent1"/>
                </a:solidFill>
                <a:latin typeface="Trebuchet MS" pitchFamily="34" charset="0"/>
              </a:rPr>
              <a:t>HyperV Host </a:t>
            </a:r>
          </a:p>
          <a:p>
            <a:pPr algn="ctr"/>
            <a:r>
              <a:rPr lang="en-US" sz="1600" dirty="0" smtClean="0">
                <a:solidFill>
                  <a:schemeClr val="accent1"/>
                </a:solidFill>
                <a:latin typeface="Trebuchet MS" pitchFamily="34" charset="0"/>
              </a:rPr>
              <a:t>Cluster</a:t>
            </a:r>
            <a:r>
              <a:rPr lang="en-US" sz="1400" dirty="0" smtClean="0">
                <a:solidFill>
                  <a:schemeClr val="accent1"/>
                </a:solidFill>
                <a:latin typeface="Trebuchet MS" pitchFamily="34" charset="0"/>
              </a:rPr>
              <a:t> Node A</a:t>
            </a:r>
            <a:endParaRPr lang="en-US" sz="1400" dirty="0">
              <a:solidFill>
                <a:schemeClr val="accent1"/>
              </a:solidFill>
              <a:latin typeface="Trebuchet MS" pitchFamily="34" charset="0"/>
            </a:endParaRPr>
          </a:p>
        </p:txBody>
      </p:sp>
      <p:cxnSp>
        <p:nvCxnSpPr>
          <p:cNvPr id="62" name="Straight Connector 61"/>
          <p:cNvCxnSpPr/>
          <p:nvPr/>
        </p:nvCxnSpPr>
        <p:spPr bwMode="auto">
          <a:xfrm rot="5400000">
            <a:off x="1113184" y="2979160"/>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64" name="Straight Connector 63"/>
          <p:cNvCxnSpPr>
            <a:endCxn id="44" idx="1"/>
          </p:cNvCxnSpPr>
          <p:nvPr/>
        </p:nvCxnSpPr>
        <p:spPr bwMode="auto">
          <a:xfrm rot="5400000">
            <a:off x="2372329" y="5063255"/>
            <a:ext cx="1063486" cy="155337"/>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68" name="Rectangle 67"/>
          <p:cNvSpPr/>
          <p:nvPr/>
        </p:nvSpPr>
        <p:spPr bwMode="auto">
          <a:xfrm>
            <a:off x="765313" y="1915674"/>
            <a:ext cx="1123122" cy="834887"/>
          </a:xfrm>
          <a:prstGeom prst="rect">
            <a:avLst/>
          </a:prstGeom>
          <a:solidFill>
            <a:schemeClr val="tx1">
              <a:lumMod val="8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0" name="Flowchart: Decision 79"/>
          <p:cNvSpPr/>
          <p:nvPr/>
        </p:nvSpPr>
        <p:spPr bwMode="auto">
          <a:xfrm>
            <a:off x="1123122" y="3197821"/>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2" name="Rectangle 81"/>
          <p:cNvSpPr/>
          <p:nvPr/>
        </p:nvSpPr>
        <p:spPr bwMode="auto">
          <a:xfrm>
            <a:off x="894522" y="3784231"/>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4" name="Rectangle 83"/>
          <p:cNvSpPr/>
          <p:nvPr/>
        </p:nvSpPr>
        <p:spPr bwMode="auto">
          <a:xfrm>
            <a:off x="889089" y="4201004"/>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87" name="Straight Connector 86"/>
          <p:cNvCxnSpPr/>
          <p:nvPr/>
        </p:nvCxnSpPr>
        <p:spPr bwMode="auto">
          <a:xfrm rot="16200000" flipH="1">
            <a:off x="1172819" y="2969224"/>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29" name="Straight Connector 128"/>
          <p:cNvCxnSpPr>
            <a:endCxn id="45" idx="1"/>
          </p:cNvCxnSpPr>
          <p:nvPr/>
        </p:nvCxnSpPr>
        <p:spPr bwMode="auto">
          <a:xfrm rot="16200000" flipH="1">
            <a:off x="953238" y="4967905"/>
            <a:ext cx="1015266" cy="37732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34" name="Straight Connector 133"/>
          <p:cNvCxnSpPr/>
          <p:nvPr/>
        </p:nvCxnSpPr>
        <p:spPr bwMode="auto">
          <a:xfrm rot="5400000">
            <a:off x="2716698" y="2972534"/>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35" name="Rectangle 134"/>
          <p:cNvSpPr/>
          <p:nvPr/>
        </p:nvSpPr>
        <p:spPr bwMode="auto">
          <a:xfrm>
            <a:off x="2368827" y="1909048"/>
            <a:ext cx="1123122" cy="834887"/>
          </a:xfrm>
          <a:prstGeom prst="rect">
            <a:avLst/>
          </a:prstGeom>
          <a:solidFill>
            <a:schemeClr val="accent5">
              <a:lumMod val="20000"/>
              <a:lumOff val="8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6" name="Flowchart: Decision 135"/>
          <p:cNvSpPr/>
          <p:nvPr/>
        </p:nvSpPr>
        <p:spPr bwMode="auto">
          <a:xfrm>
            <a:off x="2726636" y="3191195"/>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7" name="Rectangle 136"/>
          <p:cNvSpPr/>
          <p:nvPr/>
        </p:nvSpPr>
        <p:spPr bwMode="auto">
          <a:xfrm>
            <a:off x="2498036" y="3777605"/>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8" name="Rectangle 137"/>
          <p:cNvSpPr/>
          <p:nvPr/>
        </p:nvSpPr>
        <p:spPr bwMode="auto">
          <a:xfrm>
            <a:off x="2501350" y="4188423"/>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9" name="Straight Connector 138"/>
          <p:cNvCxnSpPr/>
          <p:nvPr/>
        </p:nvCxnSpPr>
        <p:spPr bwMode="auto">
          <a:xfrm rot="16200000" flipH="1">
            <a:off x="2776333" y="2962598"/>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40" name="Straight Connector 139"/>
          <p:cNvCxnSpPr>
            <a:endCxn id="137" idx="0"/>
          </p:cNvCxnSpPr>
          <p:nvPr/>
        </p:nvCxnSpPr>
        <p:spPr bwMode="auto">
          <a:xfrm rot="16200000" flipH="1">
            <a:off x="2771367" y="3623552"/>
            <a:ext cx="298171" cy="993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44" name="TextBox 143"/>
          <p:cNvSpPr txBox="1"/>
          <p:nvPr/>
        </p:nvSpPr>
        <p:spPr>
          <a:xfrm>
            <a:off x="2592272" y="2126607"/>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VM 2</a:t>
            </a:r>
            <a:endParaRPr lang="en-US" sz="1200" dirty="0">
              <a:solidFill>
                <a:schemeClr val="bg2"/>
              </a:solidFill>
              <a:latin typeface="Trebuchet MS" pitchFamily="34" charset="0"/>
            </a:endParaRPr>
          </a:p>
        </p:txBody>
      </p:sp>
      <p:sp>
        <p:nvSpPr>
          <p:cNvPr id="145" name="TextBox 144"/>
          <p:cNvSpPr txBox="1"/>
          <p:nvPr/>
        </p:nvSpPr>
        <p:spPr>
          <a:xfrm>
            <a:off x="996857" y="2173358"/>
            <a:ext cx="662529" cy="276999"/>
          </a:xfrm>
          <a:prstGeom prst="rect">
            <a:avLst/>
          </a:prstGeom>
          <a:noFill/>
        </p:spPr>
        <p:txBody>
          <a:bodyPr wrap="square" rtlCol="0">
            <a:spAutoFit/>
          </a:bodyPr>
          <a:lstStyle/>
          <a:p>
            <a:r>
              <a:rPr lang="en-US" sz="1200" dirty="0" smtClean="0">
                <a:solidFill>
                  <a:schemeClr val="bg2"/>
                </a:solidFill>
                <a:latin typeface="Trebuchet MS" pitchFamily="34" charset="0"/>
              </a:rPr>
              <a:t>VM 1</a:t>
            </a:r>
            <a:endParaRPr lang="en-US" sz="1200" dirty="0">
              <a:solidFill>
                <a:schemeClr val="bg2"/>
              </a:solidFill>
              <a:latin typeface="Trebuchet MS" pitchFamily="34" charset="0"/>
            </a:endParaRPr>
          </a:p>
        </p:txBody>
      </p:sp>
      <p:sp>
        <p:nvSpPr>
          <p:cNvPr id="146" name="TextBox 145"/>
          <p:cNvSpPr txBox="1"/>
          <p:nvPr/>
        </p:nvSpPr>
        <p:spPr>
          <a:xfrm>
            <a:off x="2526010" y="5956485"/>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VHD 2</a:t>
            </a:r>
            <a:endParaRPr lang="en-US" sz="1200" dirty="0">
              <a:solidFill>
                <a:schemeClr val="bg2"/>
              </a:solidFill>
              <a:latin typeface="Trebuchet MS" pitchFamily="34" charset="0"/>
            </a:endParaRPr>
          </a:p>
        </p:txBody>
      </p:sp>
      <p:sp>
        <p:nvSpPr>
          <p:cNvPr id="147" name="TextBox 146"/>
          <p:cNvSpPr txBox="1"/>
          <p:nvPr/>
        </p:nvSpPr>
        <p:spPr>
          <a:xfrm>
            <a:off x="1348039" y="5963479"/>
            <a:ext cx="662529" cy="276999"/>
          </a:xfrm>
          <a:prstGeom prst="rect">
            <a:avLst/>
          </a:prstGeom>
          <a:noFill/>
        </p:spPr>
        <p:txBody>
          <a:bodyPr wrap="square" rtlCol="0">
            <a:spAutoFit/>
          </a:bodyPr>
          <a:lstStyle/>
          <a:p>
            <a:r>
              <a:rPr lang="en-US" sz="1200" dirty="0" smtClean="0">
                <a:solidFill>
                  <a:schemeClr val="bg2"/>
                </a:solidFill>
                <a:latin typeface="Trebuchet MS" pitchFamily="34" charset="0"/>
              </a:rPr>
              <a:t>VHD 1</a:t>
            </a:r>
            <a:endParaRPr lang="en-US" sz="1200" dirty="0">
              <a:solidFill>
                <a:schemeClr val="bg2"/>
              </a:solidFill>
              <a:latin typeface="Trebuchet MS" pitchFamily="34" charset="0"/>
            </a:endParaRPr>
          </a:p>
        </p:txBody>
      </p:sp>
      <p:cxnSp>
        <p:nvCxnSpPr>
          <p:cNvPr id="159" name="Straight Connector 158"/>
          <p:cNvCxnSpPr/>
          <p:nvPr/>
        </p:nvCxnSpPr>
        <p:spPr bwMode="auto">
          <a:xfrm rot="16200000" flipH="1">
            <a:off x="2827686" y="3620235"/>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72" name="Straight Connector 171"/>
          <p:cNvCxnSpPr/>
          <p:nvPr/>
        </p:nvCxnSpPr>
        <p:spPr bwMode="auto">
          <a:xfrm rot="16200000" flipH="1">
            <a:off x="1174480" y="3636804"/>
            <a:ext cx="298171" cy="993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73" name="Straight Connector 172"/>
          <p:cNvCxnSpPr/>
          <p:nvPr/>
        </p:nvCxnSpPr>
        <p:spPr bwMode="auto">
          <a:xfrm rot="16200000" flipH="1">
            <a:off x="1230799" y="3633487"/>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sp>
        <p:nvSpPr>
          <p:cNvPr id="46" name="TextBox 45"/>
          <p:cNvSpPr txBox="1"/>
          <p:nvPr/>
        </p:nvSpPr>
        <p:spPr>
          <a:xfrm>
            <a:off x="933963" y="4237349"/>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49" name="TextBox 48"/>
          <p:cNvSpPr txBox="1"/>
          <p:nvPr/>
        </p:nvSpPr>
        <p:spPr>
          <a:xfrm>
            <a:off x="1008638" y="3833926"/>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51" name="TextBox 50"/>
          <p:cNvSpPr txBox="1"/>
          <p:nvPr/>
        </p:nvSpPr>
        <p:spPr>
          <a:xfrm>
            <a:off x="2569079" y="4240329"/>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53" name="TextBox 52"/>
          <p:cNvSpPr txBox="1"/>
          <p:nvPr/>
        </p:nvSpPr>
        <p:spPr>
          <a:xfrm>
            <a:off x="2632029" y="3847179"/>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54" name="TextBox 53"/>
          <p:cNvSpPr txBox="1"/>
          <p:nvPr/>
        </p:nvSpPr>
        <p:spPr>
          <a:xfrm>
            <a:off x="1734192" y="3176842"/>
            <a:ext cx="879797" cy="276999"/>
          </a:xfrm>
          <a:prstGeom prst="rect">
            <a:avLst/>
          </a:prstGeom>
          <a:noFill/>
        </p:spPr>
        <p:txBody>
          <a:bodyPr wrap="square" rtlCol="0">
            <a:spAutoFit/>
          </a:bodyPr>
          <a:lstStyle/>
          <a:p>
            <a:r>
              <a:rPr lang="en-US" sz="1200" dirty="0" smtClean="0">
                <a:solidFill>
                  <a:schemeClr val="tx2"/>
                </a:solidFill>
                <a:latin typeface="Trebuchet MS" pitchFamily="34" charset="0"/>
              </a:rPr>
              <a:t>CSV Filter</a:t>
            </a:r>
            <a:endParaRPr lang="en-US" sz="1200" dirty="0">
              <a:solidFill>
                <a:schemeClr val="tx2"/>
              </a:solidFill>
              <a:latin typeface="Trebuchet MS" pitchFamily="34" charset="0"/>
            </a:endParaRPr>
          </a:p>
        </p:txBody>
      </p:sp>
      <p:cxnSp>
        <p:nvCxnSpPr>
          <p:cNvPr id="55" name="Straight Arrow Connector 54"/>
          <p:cNvCxnSpPr>
            <a:stCxn id="54" idx="1"/>
          </p:cNvCxnSpPr>
          <p:nvPr/>
        </p:nvCxnSpPr>
        <p:spPr bwMode="auto">
          <a:xfrm rot="10800000" flipV="1">
            <a:off x="1632232" y="3315342"/>
            <a:ext cx="101961" cy="3193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71" name="Straight Arrow Connector 70"/>
          <p:cNvCxnSpPr/>
          <p:nvPr/>
        </p:nvCxnSpPr>
        <p:spPr bwMode="auto">
          <a:xfrm>
            <a:off x="2504662" y="3277336"/>
            <a:ext cx="139147" cy="6957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77" name="Straight Arrow Connector 76"/>
          <p:cNvCxnSpPr/>
          <p:nvPr/>
        </p:nvCxnSpPr>
        <p:spPr bwMode="auto">
          <a:xfrm flipV="1">
            <a:off x="3891110" y="2331480"/>
            <a:ext cx="1331844" cy="1"/>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22225" cap="flat" cmpd="sng" algn="ctr">
            <a:solidFill>
              <a:srgbClr val="FFFFFF"/>
            </a:solidFill>
            <a:prstDash val="solid"/>
            <a:round/>
            <a:headEnd type="none" w="med" len="med"/>
            <a:tailEnd type="arrow" w="sm" len="sm"/>
          </a:ln>
          <a:effectLst/>
        </p:spPr>
      </p:cxnSp>
      <p:sp>
        <p:nvSpPr>
          <p:cNvPr id="85" name="TextBox 84"/>
          <p:cNvSpPr txBox="1"/>
          <p:nvPr/>
        </p:nvSpPr>
        <p:spPr>
          <a:xfrm>
            <a:off x="4036759" y="1941077"/>
            <a:ext cx="1071954" cy="276999"/>
          </a:xfrm>
          <a:prstGeom prst="rect">
            <a:avLst/>
          </a:prstGeom>
          <a:noFill/>
        </p:spPr>
        <p:txBody>
          <a:bodyPr wrap="square" rtlCol="0">
            <a:spAutoFit/>
          </a:bodyPr>
          <a:lstStyle/>
          <a:p>
            <a:r>
              <a:rPr lang="en-US" sz="1200" b="1" dirty="0" smtClean="0">
                <a:solidFill>
                  <a:schemeClr val="tx2"/>
                </a:solidFill>
                <a:latin typeface="Trebuchet MS" pitchFamily="34" charset="0"/>
              </a:rPr>
              <a:t>Move VM</a:t>
            </a:r>
            <a:endParaRPr lang="en-US" sz="1200" b="1" dirty="0">
              <a:solidFill>
                <a:schemeClr val="tx2"/>
              </a:solidFill>
              <a:latin typeface="Trebuchet MS" pitchFamily="34" charset="0"/>
            </a:endParaRPr>
          </a:p>
        </p:txBody>
      </p:sp>
      <p:sp>
        <p:nvSpPr>
          <p:cNvPr id="58" name="TextBox 57"/>
          <p:cNvSpPr txBox="1"/>
          <p:nvPr/>
        </p:nvSpPr>
        <p:spPr>
          <a:xfrm>
            <a:off x="5237555" y="1312099"/>
            <a:ext cx="3115732" cy="553998"/>
          </a:xfrm>
          <a:prstGeom prst="rect">
            <a:avLst/>
          </a:prstGeom>
          <a:noFill/>
        </p:spPr>
        <p:txBody>
          <a:bodyPr wrap="square" rtlCol="0">
            <a:spAutoFit/>
          </a:bodyPr>
          <a:lstStyle/>
          <a:p>
            <a:pPr algn="ctr"/>
            <a:r>
              <a:rPr lang="en-US" sz="1400" dirty="0" smtClean="0">
                <a:solidFill>
                  <a:schemeClr val="accent1"/>
                </a:solidFill>
                <a:latin typeface="Trebuchet MS" pitchFamily="34" charset="0"/>
              </a:rPr>
              <a:t>HyperV Host </a:t>
            </a:r>
          </a:p>
          <a:p>
            <a:pPr algn="ctr"/>
            <a:r>
              <a:rPr lang="en-US" sz="1600" dirty="0" smtClean="0">
                <a:solidFill>
                  <a:schemeClr val="accent1"/>
                </a:solidFill>
                <a:latin typeface="Trebuchet MS" pitchFamily="34" charset="0"/>
              </a:rPr>
              <a:t>Cluster</a:t>
            </a:r>
            <a:r>
              <a:rPr lang="en-US" sz="1400" dirty="0" smtClean="0">
                <a:solidFill>
                  <a:schemeClr val="accent1"/>
                </a:solidFill>
                <a:latin typeface="Trebuchet MS" pitchFamily="34" charset="0"/>
              </a:rPr>
              <a:t> Node B</a:t>
            </a:r>
            <a:endParaRPr lang="en-US" sz="1400" dirty="0">
              <a:solidFill>
                <a:schemeClr val="accent1"/>
              </a:solidFill>
              <a:latin typeface="Trebuchet MS" pitchFamily="34" charset="0"/>
            </a:endParaRPr>
          </a:p>
        </p:txBody>
      </p:sp>
      <p:sp>
        <p:nvSpPr>
          <p:cNvPr id="59" name="Rectangle 58"/>
          <p:cNvSpPr/>
          <p:nvPr/>
        </p:nvSpPr>
        <p:spPr bwMode="auto">
          <a:xfrm>
            <a:off x="5330687" y="1819596"/>
            <a:ext cx="3130826" cy="276307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 name="Rectangle 62"/>
          <p:cNvSpPr/>
          <p:nvPr/>
        </p:nvSpPr>
        <p:spPr bwMode="auto">
          <a:xfrm>
            <a:off x="5440018" y="1890175"/>
            <a:ext cx="1123122" cy="834887"/>
          </a:xfrm>
          <a:prstGeom prst="rect">
            <a:avLst/>
          </a:prstGeom>
          <a:solidFill>
            <a:schemeClr val="accent5">
              <a:lumMod val="20000"/>
              <a:lumOff val="8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2" name="TextBox 71"/>
          <p:cNvSpPr txBox="1"/>
          <p:nvPr/>
        </p:nvSpPr>
        <p:spPr>
          <a:xfrm>
            <a:off x="5663463" y="2107734"/>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VM 2</a:t>
            </a:r>
            <a:endParaRPr lang="en-US" sz="1200" dirty="0">
              <a:solidFill>
                <a:schemeClr val="bg2"/>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dissolve">
                                      <p:cBhvr>
                                        <p:cTn id="7" dur="500"/>
                                        <p:tgtEl>
                                          <p:spTgt spid="62"/>
                                        </p:tgtEl>
                                      </p:cBhvr>
                                    </p:animEffect>
                                  </p:childTnLst>
                                </p:cTn>
                              </p:par>
                              <p:par>
                                <p:cTn id="8" presetID="9"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dissolve">
                                      <p:cBhvr>
                                        <p:cTn id="10" dur="500"/>
                                        <p:tgtEl>
                                          <p:spTgt spid="8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dissolve">
                                      <p:cBhvr>
                                        <p:cTn id="13" dur="500"/>
                                        <p:tgtEl>
                                          <p:spTgt spid="80"/>
                                        </p:tgtEl>
                                      </p:cBhvr>
                                    </p:animEffect>
                                  </p:childTnLst>
                                </p:cTn>
                              </p:par>
                              <p:par>
                                <p:cTn id="14" presetID="9"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dissolve">
                                      <p:cBhvr>
                                        <p:cTn id="19" dur="500"/>
                                        <p:tgtEl>
                                          <p:spTgt spid="5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dissolve">
                                      <p:cBhvr>
                                        <p:cTn id="24" dur="500"/>
                                        <p:tgtEl>
                                          <p:spTgt spid="8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dissolve">
                                      <p:cBhvr>
                                        <p:cTn id="27" dur="500"/>
                                        <p:tgtEl>
                                          <p:spTgt spid="84"/>
                                        </p:tgtEl>
                                      </p:cBhvr>
                                    </p:animEffect>
                                  </p:childTnLst>
                                </p:cTn>
                              </p:par>
                              <p:par>
                                <p:cTn id="28" presetID="9" presetClass="entr" presetSubtype="0" fill="hold" nodeType="with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dissolve">
                                      <p:cBhvr>
                                        <p:cTn id="30" dur="500"/>
                                        <p:tgtEl>
                                          <p:spTgt spid="129"/>
                                        </p:tgtEl>
                                      </p:cBhvr>
                                    </p:animEffect>
                                  </p:childTnLst>
                                </p:cTn>
                              </p:par>
                              <p:par>
                                <p:cTn id="31" presetID="9" presetClass="entr" presetSubtype="0" fill="hold" nodeType="withEffect">
                                  <p:stCondLst>
                                    <p:cond delay="0"/>
                                  </p:stCondLst>
                                  <p:childTnLst>
                                    <p:set>
                                      <p:cBhvr>
                                        <p:cTn id="32" dur="1" fill="hold">
                                          <p:stCondLst>
                                            <p:cond delay="0"/>
                                          </p:stCondLst>
                                        </p:cTn>
                                        <p:tgtEl>
                                          <p:spTgt spid="172"/>
                                        </p:tgtEl>
                                        <p:attrNameLst>
                                          <p:attrName>style.visibility</p:attrName>
                                        </p:attrNameLst>
                                      </p:cBhvr>
                                      <p:to>
                                        <p:strVal val="visible"/>
                                      </p:to>
                                    </p:set>
                                    <p:animEffect transition="in" filter="dissolve">
                                      <p:cBhvr>
                                        <p:cTn id="33" dur="500"/>
                                        <p:tgtEl>
                                          <p:spTgt spid="172"/>
                                        </p:tgtEl>
                                      </p:cBhvr>
                                    </p:animEffect>
                                  </p:childTnLst>
                                </p:cTn>
                              </p:par>
                              <p:par>
                                <p:cTn id="34" presetID="9" presetClass="entr" presetSubtype="0" fill="hold" nodeType="with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dissolve">
                                      <p:cBhvr>
                                        <p:cTn id="36" dur="500"/>
                                        <p:tgtEl>
                                          <p:spTgt spid="17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dissolve">
                                      <p:cBhvr>
                                        <p:cTn id="39" dur="500"/>
                                        <p:tgtEl>
                                          <p:spTgt spid="4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dissolve">
                                      <p:cBhvr>
                                        <p:cTn id="47" dur="500"/>
                                        <p:tgtEl>
                                          <p:spTgt spid="44"/>
                                        </p:tgtEl>
                                      </p:cBhvr>
                                    </p:animEffect>
                                  </p:childTnLst>
                                </p:cTn>
                              </p:par>
                              <p:par>
                                <p:cTn id="48" presetID="9"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dissolve">
                                      <p:cBhvr>
                                        <p:cTn id="50" dur="500"/>
                                        <p:tgtEl>
                                          <p:spTgt spid="64"/>
                                        </p:tgtEl>
                                      </p:cBhvr>
                                    </p:animEffect>
                                  </p:childTnLst>
                                </p:cTn>
                              </p:par>
                              <p:par>
                                <p:cTn id="51" presetID="9" presetClass="entr" presetSubtype="0"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dissolve">
                                      <p:cBhvr>
                                        <p:cTn id="53" dur="500"/>
                                        <p:tgtEl>
                                          <p:spTgt spid="13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35"/>
                                        </p:tgtEl>
                                        <p:attrNameLst>
                                          <p:attrName>style.visibility</p:attrName>
                                        </p:attrNameLst>
                                      </p:cBhvr>
                                      <p:to>
                                        <p:strVal val="visible"/>
                                      </p:to>
                                    </p:set>
                                    <p:animEffect transition="in" filter="dissolve">
                                      <p:cBhvr>
                                        <p:cTn id="56" dur="500"/>
                                        <p:tgtEl>
                                          <p:spTgt spid="13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animEffect transition="in" filter="dissolve">
                                      <p:cBhvr>
                                        <p:cTn id="59" dur="500"/>
                                        <p:tgtEl>
                                          <p:spTgt spid="13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37"/>
                                        </p:tgtEl>
                                        <p:attrNameLst>
                                          <p:attrName>style.visibility</p:attrName>
                                        </p:attrNameLst>
                                      </p:cBhvr>
                                      <p:to>
                                        <p:strVal val="visible"/>
                                      </p:to>
                                    </p:set>
                                    <p:animEffect transition="in" filter="dissolve">
                                      <p:cBhvr>
                                        <p:cTn id="62" dur="500"/>
                                        <p:tgtEl>
                                          <p:spTgt spid="13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38"/>
                                        </p:tgtEl>
                                        <p:attrNameLst>
                                          <p:attrName>style.visibility</p:attrName>
                                        </p:attrNameLst>
                                      </p:cBhvr>
                                      <p:to>
                                        <p:strVal val="visible"/>
                                      </p:to>
                                    </p:set>
                                    <p:animEffect transition="in" filter="dissolve">
                                      <p:cBhvr>
                                        <p:cTn id="65" dur="500"/>
                                        <p:tgtEl>
                                          <p:spTgt spid="138"/>
                                        </p:tgtEl>
                                      </p:cBhvr>
                                    </p:animEffect>
                                  </p:childTnLst>
                                </p:cTn>
                              </p:par>
                              <p:par>
                                <p:cTn id="66" presetID="9" presetClass="entr" presetSubtype="0" fill="hold" nodeType="with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dissolve">
                                      <p:cBhvr>
                                        <p:cTn id="68" dur="500"/>
                                        <p:tgtEl>
                                          <p:spTgt spid="139"/>
                                        </p:tgtEl>
                                      </p:cBhvr>
                                    </p:animEffect>
                                  </p:childTnLst>
                                </p:cTn>
                              </p:par>
                              <p:par>
                                <p:cTn id="69" presetID="9" presetClass="entr" presetSubtype="0" fill="hold" nodeType="withEffect">
                                  <p:stCondLst>
                                    <p:cond delay="0"/>
                                  </p:stCondLst>
                                  <p:childTnLst>
                                    <p:set>
                                      <p:cBhvr>
                                        <p:cTn id="70" dur="1" fill="hold">
                                          <p:stCondLst>
                                            <p:cond delay="0"/>
                                          </p:stCondLst>
                                        </p:cTn>
                                        <p:tgtEl>
                                          <p:spTgt spid="140"/>
                                        </p:tgtEl>
                                        <p:attrNameLst>
                                          <p:attrName>style.visibility</p:attrName>
                                        </p:attrNameLst>
                                      </p:cBhvr>
                                      <p:to>
                                        <p:strVal val="visible"/>
                                      </p:to>
                                    </p:set>
                                    <p:animEffect transition="in" filter="dissolve">
                                      <p:cBhvr>
                                        <p:cTn id="71" dur="500"/>
                                        <p:tgtEl>
                                          <p:spTgt spid="140"/>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44"/>
                                        </p:tgtEl>
                                        <p:attrNameLst>
                                          <p:attrName>style.visibility</p:attrName>
                                        </p:attrNameLst>
                                      </p:cBhvr>
                                      <p:to>
                                        <p:strVal val="visible"/>
                                      </p:to>
                                    </p:set>
                                    <p:animEffect transition="in" filter="dissolve">
                                      <p:cBhvr>
                                        <p:cTn id="74" dur="500"/>
                                        <p:tgtEl>
                                          <p:spTgt spid="144"/>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46"/>
                                        </p:tgtEl>
                                        <p:attrNameLst>
                                          <p:attrName>style.visibility</p:attrName>
                                        </p:attrNameLst>
                                      </p:cBhvr>
                                      <p:to>
                                        <p:strVal val="visible"/>
                                      </p:to>
                                    </p:set>
                                    <p:animEffect transition="in" filter="dissolve">
                                      <p:cBhvr>
                                        <p:cTn id="77" dur="500"/>
                                        <p:tgtEl>
                                          <p:spTgt spid="146"/>
                                        </p:tgtEl>
                                      </p:cBhvr>
                                    </p:animEffect>
                                  </p:childTnLst>
                                </p:cTn>
                              </p:par>
                              <p:par>
                                <p:cTn id="78" presetID="9" presetClass="entr" presetSubtype="0" fill="hold" nodeType="withEffect">
                                  <p:stCondLst>
                                    <p:cond delay="0"/>
                                  </p:stCondLst>
                                  <p:childTnLst>
                                    <p:set>
                                      <p:cBhvr>
                                        <p:cTn id="79" dur="1" fill="hold">
                                          <p:stCondLst>
                                            <p:cond delay="0"/>
                                          </p:stCondLst>
                                        </p:cTn>
                                        <p:tgtEl>
                                          <p:spTgt spid="159"/>
                                        </p:tgtEl>
                                        <p:attrNameLst>
                                          <p:attrName>style.visibility</p:attrName>
                                        </p:attrNameLst>
                                      </p:cBhvr>
                                      <p:to>
                                        <p:strVal val="visible"/>
                                      </p:to>
                                    </p:set>
                                    <p:animEffect transition="in" filter="dissolve">
                                      <p:cBhvr>
                                        <p:cTn id="80" dur="500"/>
                                        <p:tgtEl>
                                          <p:spTgt spid="15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dissolve">
                                      <p:cBhvr>
                                        <p:cTn id="83" dur="500"/>
                                        <p:tgtEl>
                                          <p:spTgt spid="51"/>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dissolve">
                                      <p:cBhvr>
                                        <p:cTn id="86" dur="500"/>
                                        <p:tgtEl>
                                          <p:spTgt spid="53"/>
                                        </p:tgtEl>
                                      </p:cBhvr>
                                    </p:animEffect>
                                  </p:childTnLst>
                                </p:cTn>
                              </p:par>
                              <p:par>
                                <p:cTn id="87" presetID="9" presetClass="entr" presetSubtype="0" fill="hold" nodeType="with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dissolve">
                                      <p:cBhvr>
                                        <p:cTn id="89" dur="500"/>
                                        <p:tgtEl>
                                          <p:spTgt spid="71"/>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nodeType="click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dissolve">
                                      <p:cBhvr>
                                        <p:cTn id="94" dur="500"/>
                                        <p:tgtEl>
                                          <p:spTgt spid="77"/>
                                        </p:tgtEl>
                                      </p:cBhvr>
                                    </p:animEffect>
                                  </p:childTnLst>
                                </p:cTn>
                              </p:par>
                              <p:par>
                                <p:cTn id="95" presetID="9" presetClass="entr" presetSubtype="0" fill="hold" grpId="2"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dissolve">
                                      <p:cBhvr>
                                        <p:cTn id="97" dur="500"/>
                                        <p:tgtEl>
                                          <p:spTgt spid="85"/>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dissolve">
                                      <p:cBhvr>
                                        <p:cTn id="100" dur="500"/>
                                        <p:tgtEl>
                                          <p:spTgt spid="85"/>
                                        </p:tgtEl>
                                      </p:cBhvr>
                                    </p:animEffec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nodeType="clickEffect">
                                  <p:stCondLst>
                                    <p:cond delay="0"/>
                                  </p:stCondLst>
                                  <p:childTnLst>
                                    <p:animEffect transition="out" filter="dissolve">
                                      <p:cBhvr>
                                        <p:cTn id="104" dur="500"/>
                                        <p:tgtEl>
                                          <p:spTgt spid="134"/>
                                        </p:tgtEl>
                                      </p:cBhvr>
                                    </p:animEffect>
                                    <p:set>
                                      <p:cBhvr>
                                        <p:cTn id="105" dur="1" fill="hold">
                                          <p:stCondLst>
                                            <p:cond delay="499"/>
                                          </p:stCondLst>
                                        </p:cTn>
                                        <p:tgtEl>
                                          <p:spTgt spid="134"/>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500"/>
                                        <p:tgtEl>
                                          <p:spTgt spid="135"/>
                                        </p:tgtEl>
                                      </p:cBhvr>
                                    </p:animEffect>
                                    <p:set>
                                      <p:cBhvr>
                                        <p:cTn id="108" dur="1" fill="hold">
                                          <p:stCondLst>
                                            <p:cond delay="499"/>
                                          </p:stCondLst>
                                        </p:cTn>
                                        <p:tgtEl>
                                          <p:spTgt spid="135"/>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139"/>
                                        </p:tgtEl>
                                      </p:cBhvr>
                                    </p:animEffect>
                                    <p:set>
                                      <p:cBhvr>
                                        <p:cTn id="111" dur="1" fill="hold">
                                          <p:stCondLst>
                                            <p:cond delay="499"/>
                                          </p:stCondLst>
                                        </p:cTn>
                                        <p:tgtEl>
                                          <p:spTgt spid="139"/>
                                        </p:tgtEl>
                                        <p:attrNameLst>
                                          <p:attrName>style.visibility</p:attrName>
                                        </p:attrNameLst>
                                      </p:cBhvr>
                                      <p:to>
                                        <p:strVal val="hidden"/>
                                      </p:to>
                                    </p:set>
                                  </p:childTnLst>
                                </p:cTn>
                              </p:par>
                              <p:par>
                                <p:cTn id="112" presetID="9" presetClass="exit" presetSubtype="0" fill="hold" grpId="1" nodeType="withEffect">
                                  <p:stCondLst>
                                    <p:cond delay="0"/>
                                  </p:stCondLst>
                                  <p:childTnLst>
                                    <p:animEffect transition="out" filter="dissolve">
                                      <p:cBhvr>
                                        <p:cTn id="113" dur="500"/>
                                        <p:tgtEl>
                                          <p:spTgt spid="144"/>
                                        </p:tgtEl>
                                      </p:cBhvr>
                                    </p:animEffect>
                                    <p:set>
                                      <p:cBhvr>
                                        <p:cTn id="114" dur="1" fill="hold">
                                          <p:stCondLst>
                                            <p:cond delay="499"/>
                                          </p:stCondLst>
                                        </p:cTn>
                                        <p:tgtEl>
                                          <p:spTgt spid="144"/>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77"/>
                                        </p:tgtEl>
                                      </p:cBhvr>
                                    </p:animEffect>
                                    <p:set>
                                      <p:cBhvr>
                                        <p:cTn id="117" dur="1" fill="hold">
                                          <p:stCondLst>
                                            <p:cond delay="499"/>
                                          </p:stCondLst>
                                        </p:cTn>
                                        <p:tgtEl>
                                          <p:spTgt spid="77"/>
                                        </p:tgtEl>
                                        <p:attrNameLst>
                                          <p:attrName>style.visibility</p:attrName>
                                        </p:attrNameLst>
                                      </p:cBhvr>
                                      <p:to>
                                        <p:strVal val="hidden"/>
                                      </p:to>
                                    </p:set>
                                  </p:childTnLst>
                                </p:cTn>
                              </p:par>
                              <p:par>
                                <p:cTn id="118" presetID="9" presetClass="exit" presetSubtype="0" fill="hold" grpId="1" nodeType="withEffect">
                                  <p:stCondLst>
                                    <p:cond delay="0"/>
                                  </p:stCondLst>
                                  <p:childTnLst>
                                    <p:animEffect transition="out" filter="dissolve">
                                      <p:cBhvr>
                                        <p:cTn id="119" dur="500"/>
                                        <p:tgtEl>
                                          <p:spTgt spid="85"/>
                                        </p:tgtEl>
                                      </p:cBhvr>
                                    </p:animEffect>
                                    <p:set>
                                      <p:cBhvr>
                                        <p:cTn id="120" dur="1" fill="hold">
                                          <p:stCondLst>
                                            <p:cond delay="499"/>
                                          </p:stCondLst>
                                        </p:cTn>
                                        <p:tgtEl>
                                          <p:spTgt spid="85"/>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64"/>
                                        </p:tgtEl>
                                      </p:cBhvr>
                                    </p:animEffect>
                                    <p:set>
                                      <p:cBhvr>
                                        <p:cTn id="123" dur="1" fill="hold">
                                          <p:stCondLst>
                                            <p:cond delay="499"/>
                                          </p:stCondLst>
                                        </p:cTn>
                                        <p:tgtEl>
                                          <p:spTgt spid="64"/>
                                        </p:tgtEl>
                                        <p:attrNameLst>
                                          <p:attrName>style.visibility</p:attrName>
                                        </p:attrNameLst>
                                      </p:cBhvr>
                                      <p:to>
                                        <p:strVal val="hidden"/>
                                      </p:to>
                                    </p:set>
                                  </p:childTnLst>
                                </p:cTn>
                              </p:par>
                              <p:par>
                                <p:cTn id="124" presetID="9" presetClass="exit" presetSubtype="0" fill="hold" nodeType="withEffect">
                                  <p:stCondLst>
                                    <p:cond delay="0"/>
                                  </p:stCondLst>
                                  <p:childTnLst>
                                    <p:animEffect transition="out" filter="dissolve">
                                      <p:cBhvr>
                                        <p:cTn id="125" dur="500"/>
                                        <p:tgtEl>
                                          <p:spTgt spid="140"/>
                                        </p:tgtEl>
                                      </p:cBhvr>
                                    </p:animEffect>
                                    <p:set>
                                      <p:cBhvr>
                                        <p:cTn id="126" dur="1" fill="hold">
                                          <p:stCondLst>
                                            <p:cond delay="499"/>
                                          </p:stCondLst>
                                        </p:cTn>
                                        <p:tgtEl>
                                          <p:spTgt spid="140"/>
                                        </p:tgtEl>
                                        <p:attrNameLst>
                                          <p:attrName>style.visibility</p:attrName>
                                        </p:attrNameLst>
                                      </p:cBhvr>
                                      <p:to>
                                        <p:strVal val="hidden"/>
                                      </p:to>
                                    </p:set>
                                  </p:childTnLst>
                                </p:cTn>
                              </p:par>
                              <p:par>
                                <p:cTn id="127" presetID="9" presetClass="exit" presetSubtype="0" fill="hold" nodeType="withEffect">
                                  <p:stCondLst>
                                    <p:cond delay="0"/>
                                  </p:stCondLst>
                                  <p:childTnLst>
                                    <p:animEffect transition="out" filter="dissolve">
                                      <p:cBhvr>
                                        <p:cTn id="128" dur="500"/>
                                        <p:tgtEl>
                                          <p:spTgt spid="159"/>
                                        </p:tgtEl>
                                      </p:cBhvr>
                                    </p:animEffect>
                                    <p:set>
                                      <p:cBhvr>
                                        <p:cTn id="129" dur="1" fill="hold">
                                          <p:stCondLst>
                                            <p:cond delay="499"/>
                                          </p:stCondLst>
                                        </p:cTn>
                                        <p:tgtEl>
                                          <p:spTgt spid="159"/>
                                        </p:tgtEl>
                                        <p:attrNameLst>
                                          <p:attrName>style.visibility</p:attrName>
                                        </p:attrNameLst>
                                      </p:cBhvr>
                                      <p:to>
                                        <p:strVal val="hidden"/>
                                      </p:to>
                                    </p:set>
                                  </p:childTnLst>
                                </p:cTn>
                              </p:par>
                            </p:childTnLst>
                          </p:cTn>
                        </p:par>
                        <p:par>
                          <p:cTn id="130" fill="hold">
                            <p:stCondLst>
                              <p:cond delay="500"/>
                            </p:stCondLst>
                            <p:childTnLst>
                              <p:par>
                                <p:cTn id="131" presetID="9" presetClass="entr" presetSubtype="0" fill="hold" grpId="0" nodeType="afterEffect">
                                  <p:stCondLst>
                                    <p:cond delay="0"/>
                                  </p:stCondLst>
                                  <p:childTnLst>
                                    <p:set>
                                      <p:cBhvr>
                                        <p:cTn id="132" dur="1" fill="hold">
                                          <p:stCondLst>
                                            <p:cond delay="0"/>
                                          </p:stCondLst>
                                        </p:cTn>
                                        <p:tgtEl>
                                          <p:spTgt spid="63"/>
                                        </p:tgtEl>
                                        <p:attrNameLst>
                                          <p:attrName>style.visibility</p:attrName>
                                        </p:attrNameLst>
                                      </p:cBhvr>
                                      <p:to>
                                        <p:strVal val="visible"/>
                                      </p:to>
                                    </p:set>
                                    <p:animEffect transition="in" filter="dissolve">
                                      <p:cBhvr>
                                        <p:cTn id="133" dur="500"/>
                                        <p:tgtEl>
                                          <p:spTgt spid="63"/>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dissolve">
                                      <p:cBhvr>
                                        <p:cTn id="1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80" grpId="0" animBg="1"/>
      <p:bldP spid="82" grpId="0" animBg="1"/>
      <p:bldP spid="84" grpId="0" animBg="1"/>
      <p:bldP spid="135" grpId="0" animBg="1"/>
      <p:bldP spid="135" grpId="1" animBg="1"/>
      <p:bldP spid="136" grpId="0" animBg="1"/>
      <p:bldP spid="137" grpId="0" animBg="1"/>
      <p:bldP spid="138" grpId="0" animBg="1"/>
      <p:bldP spid="144" grpId="0"/>
      <p:bldP spid="144" grpId="1"/>
      <p:bldP spid="146" grpId="0"/>
      <p:bldP spid="46" grpId="0"/>
      <p:bldP spid="49" grpId="0"/>
      <p:bldP spid="51" grpId="0"/>
      <p:bldP spid="53" grpId="0"/>
      <p:bldP spid="54" grpId="0"/>
      <p:bldP spid="85" grpId="0"/>
      <p:bldP spid="85" grpId="1"/>
      <p:bldP spid="85" grpId="2"/>
      <p:bldP spid="63" grpId="0" animBg="1"/>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Direct I/O Works</a:t>
            </a:r>
            <a:endParaRPr lang="en-US" dirty="0"/>
          </a:p>
        </p:txBody>
      </p:sp>
      <p:sp>
        <p:nvSpPr>
          <p:cNvPr id="69" name="Rectangle 68"/>
          <p:cNvSpPr/>
          <p:nvPr/>
        </p:nvSpPr>
        <p:spPr bwMode="auto">
          <a:xfrm>
            <a:off x="5330687" y="1819596"/>
            <a:ext cx="3130826" cy="276307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4" name="Straight Connector 133"/>
          <p:cNvCxnSpPr/>
          <p:nvPr/>
        </p:nvCxnSpPr>
        <p:spPr bwMode="auto">
          <a:xfrm rot="5400000">
            <a:off x="5787889" y="2953661"/>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35" name="Rectangle 134"/>
          <p:cNvSpPr/>
          <p:nvPr/>
        </p:nvSpPr>
        <p:spPr bwMode="auto">
          <a:xfrm>
            <a:off x="5440018" y="1890175"/>
            <a:ext cx="1123122" cy="834887"/>
          </a:xfrm>
          <a:prstGeom prst="rect">
            <a:avLst/>
          </a:prstGeom>
          <a:solidFill>
            <a:schemeClr val="accent5">
              <a:lumMod val="20000"/>
              <a:lumOff val="8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6" name="Flowchart: Decision 135"/>
          <p:cNvSpPr/>
          <p:nvPr/>
        </p:nvSpPr>
        <p:spPr bwMode="auto">
          <a:xfrm>
            <a:off x="5787887" y="3162384"/>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7" name="Rectangle 136"/>
          <p:cNvSpPr/>
          <p:nvPr/>
        </p:nvSpPr>
        <p:spPr bwMode="auto">
          <a:xfrm>
            <a:off x="5569227" y="3727909"/>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8" name="Rectangle 137"/>
          <p:cNvSpPr/>
          <p:nvPr/>
        </p:nvSpPr>
        <p:spPr bwMode="auto">
          <a:xfrm>
            <a:off x="5572541" y="4138727"/>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9" name="Straight Connector 138"/>
          <p:cNvCxnSpPr/>
          <p:nvPr/>
        </p:nvCxnSpPr>
        <p:spPr bwMode="auto">
          <a:xfrm rot="16200000" flipH="1">
            <a:off x="5847524" y="2943725"/>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sp>
        <p:nvSpPr>
          <p:cNvPr id="144" name="TextBox 143"/>
          <p:cNvSpPr txBox="1"/>
          <p:nvPr/>
        </p:nvSpPr>
        <p:spPr>
          <a:xfrm>
            <a:off x="5663463" y="2107734"/>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VM 2</a:t>
            </a:r>
            <a:endParaRPr lang="en-US" sz="1200" dirty="0">
              <a:solidFill>
                <a:schemeClr val="bg2"/>
              </a:solidFill>
              <a:latin typeface="Trebuchet MS" pitchFamily="34" charset="0"/>
            </a:endParaRPr>
          </a:p>
        </p:txBody>
      </p:sp>
      <p:sp>
        <p:nvSpPr>
          <p:cNvPr id="51" name="TextBox 50"/>
          <p:cNvSpPr txBox="1"/>
          <p:nvPr/>
        </p:nvSpPr>
        <p:spPr>
          <a:xfrm>
            <a:off x="5640270" y="4190633"/>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53" name="TextBox 52"/>
          <p:cNvSpPr txBox="1"/>
          <p:nvPr/>
        </p:nvSpPr>
        <p:spPr>
          <a:xfrm>
            <a:off x="5703220" y="3797483"/>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41" name="TextBox 40"/>
          <p:cNvSpPr txBox="1"/>
          <p:nvPr/>
        </p:nvSpPr>
        <p:spPr>
          <a:xfrm>
            <a:off x="6476833" y="2982308"/>
            <a:ext cx="879797" cy="276999"/>
          </a:xfrm>
          <a:prstGeom prst="rect">
            <a:avLst/>
          </a:prstGeom>
          <a:noFill/>
        </p:spPr>
        <p:txBody>
          <a:bodyPr wrap="square" rtlCol="0">
            <a:spAutoFit/>
          </a:bodyPr>
          <a:lstStyle/>
          <a:p>
            <a:r>
              <a:rPr lang="en-US" sz="1200" dirty="0" smtClean="0">
                <a:solidFill>
                  <a:schemeClr val="tx2"/>
                </a:solidFill>
                <a:latin typeface="Trebuchet MS" pitchFamily="34" charset="0"/>
              </a:rPr>
              <a:t>CSV Filter</a:t>
            </a:r>
            <a:endParaRPr lang="en-US" sz="1200" dirty="0">
              <a:solidFill>
                <a:schemeClr val="tx2"/>
              </a:solidFill>
              <a:latin typeface="Trebuchet MS" pitchFamily="34" charset="0"/>
            </a:endParaRPr>
          </a:p>
        </p:txBody>
      </p:sp>
      <p:cxnSp>
        <p:nvCxnSpPr>
          <p:cNvPr id="42" name="Straight Arrow Connector 41"/>
          <p:cNvCxnSpPr/>
          <p:nvPr/>
        </p:nvCxnSpPr>
        <p:spPr bwMode="auto">
          <a:xfrm rot="10800000" flipV="1">
            <a:off x="6385630" y="3162389"/>
            <a:ext cx="101961" cy="3193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sp>
        <p:nvSpPr>
          <p:cNvPr id="54" name="TextBox 53"/>
          <p:cNvSpPr txBox="1"/>
          <p:nvPr/>
        </p:nvSpPr>
        <p:spPr>
          <a:xfrm>
            <a:off x="3965594" y="2948715"/>
            <a:ext cx="1193801" cy="307777"/>
          </a:xfrm>
          <a:prstGeom prst="rect">
            <a:avLst/>
          </a:prstGeom>
          <a:noFill/>
        </p:spPr>
        <p:txBody>
          <a:bodyPr wrap="square" rtlCol="0">
            <a:spAutoFit/>
          </a:bodyPr>
          <a:lstStyle/>
          <a:p>
            <a:pPr algn="ctr"/>
            <a:r>
              <a:rPr lang="en-US" sz="1400" dirty="0" smtClean="0">
                <a:latin typeface="Trebuchet MS" pitchFamily="34" charset="0"/>
              </a:rPr>
              <a:t>Network</a:t>
            </a:r>
            <a:endParaRPr lang="en-US" sz="1600" dirty="0">
              <a:latin typeface="Trebuchet MS" pitchFamily="34" charset="0"/>
            </a:endParaRPr>
          </a:p>
        </p:txBody>
      </p:sp>
      <p:cxnSp>
        <p:nvCxnSpPr>
          <p:cNvPr id="87" name="Straight Connector 86"/>
          <p:cNvCxnSpPr/>
          <p:nvPr/>
        </p:nvCxnSpPr>
        <p:spPr bwMode="auto">
          <a:xfrm rot="5400000">
            <a:off x="6383243" y="3707934"/>
            <a:ext cx="787725" cy="426"/>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med" len="med"/>
            <a:tailEnd type="none" w="med" len="med"/>
          </a:ln>
          <a:effectLst/>
        </p:spPr>
      </p:cxnSp>
      <p:cxnSp>
        <p:nvCxnSpPr>
          <p:cNvPr id="107" name="Straight Connector 106"/>
          <p:cNvCxnSpPr>
            <a:endCxn id="51" idx="3"/>
          </p:cNvCxnSpPr>
          <p:nvPr/>
        </p:nvCxnSpPr>
        <p:spPr bwMode="auto">
          <a:xfrm rot="10800000" flipV="1">
            <a:off x="6414051" y="4138725"/>
            <a:ext cx="344564" cy="190408"/>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med" len="med"/>
            <a:tailEnd type="none" w="med" len="med"/>
          </a:ln>
          <a:effectLst/>
        </p:spPr>
      </p:cxnSp>
      <p:cxnSp>
        <p:nvCxnSpPr>
          <p:cNvPr id="108" name="Straight Connector 107"/>
          <p:cNvCxnSpPr/>
          <p:nvPr/>
        </p:nvCxnSpPr>
        <p:spPr bwMode="auto">
          <a:xfrm rot="10800000" flipV="1">
            <a:off x="6282466" y="3335801"/>
            <a:ext cx="441066" cy="10758"/>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med" len="med"/>
            <a:tailEnd type="none" w="med" len="med"/>
          </a:ln>
          <a:effectLst/>
        </p:spPr>
      </p:cxnSp>
      <p:sp>
        <p:nvSpPr>
          <p:cNvPr id="116" name="TextBox 115"/>
          <p:cNvSpPr txBox="1"/>
          <p:nvPr/>
        </p:nvSpPr>
        <p:spPr>
          <a:xfrm>
            <a:off x="7159912" y="3402739"/>
            <a:ext cx="1117600" cy="307777"/>
          </a:xfrm>
          <a:prstGeom prst="rect">
            <a:avLst/>
          </a:prstGeom>
          <a:noFill/>
        </p:spPr>
        <p:txBody>
          <a:bodyPr wrap="square" rtlCol="0">
            <a:spAutoFit/>
          </a:bodyPr>
          <a:lstStyle/>
          <a:p>
            <a:r>
              <a:rPr lang="en-US" sz="1400" dirty="0" smtClean="0">
                <a:latin typeface="Trebuchet MS" pitchFamily="34" charset="0"/>
              </a:rPr>
              <a:t>Direct I/O</a:t>
            </a:r>
            <a:endParaRPr lang="en-US" sz="1400" dirty="0">
              <a:latin typeface="Trebuchet MS" pitchFamily="34" charset="0"/>
            </a:endParaRPr>
          </a:p>
        </p:txBody>
      </p:sp>
      <p:cxnSp>
        <p:nvCxnSpPr>
          <p:cNvPr id="117" name="Straight Arrow Connector 116"/>
          <p:cNvCxnSpPr/>
          <p:nvPr/>
        </p:nvCxnSpPr>
        <p:spPr bwMode="auto">
          <a:xfrm rot="10800000" flipV="1">
            <a:off x="6846645" y="3614404"/>
            <a:ext cx="330202" cy="135468"/>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sp>
        <p:nvSpPr>
          <p:cNvPr id="119" name="Flowchart: Magnetic Disk 118"/>
          <p:cNvSpPr/>
          <p:nvPr/>
        </p:nvSpPr>
        <p:spPr bwMode="auto">
          <a:xfrm>
            <a:off x="788135" y="5190066"/>
            <a:ext cx="2827868" cy="1439334"/>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120" name="Flowchart: Magnetic Disk 119"/>
          <p:cNvSpPr/>
          <p:nvPr/>
        </p:nvSpPr>
        <p:spPr bwMode="auto">
          <a:xfrm>
            <a:off x="2515338" y="5672666"/>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121" name="Flowchart: Magnetic Disk 120"/>
          <p:cNvSpPr/>
          <p:nvPr/>
        </p:nvSpPr>
        <p:spPr bwMode="auto">
          <a:xfrm>
            <a:off x="1338468" y="5664200"/>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122" name="TextBox 121"/>
          <p:cNvSpPr txBox="1"/>
          <p:nvPr/>
        </p:nvSpPr>
        <p:spPr>
          <a:xfrm>
            <a:off x="1519950" y="5223932"/>
            <a:ext cx="1599764" cy="338554"/>
          </a:xfrm>
          <a:prstGeom prst="rect">
            <a:avLst/>
          </a:prstGeom>
          <a:noFill/>
        </p:spPr>
        <p:txBody>
          <a:bodyPr wrap="square" rtlCol="0">
            <a:spAutoFit/>
          </a:bodyPr>
          <a:lstStyle/>
          <a:p>
            <a:r>
              <a:rPr lang="en-US" sz="1600" dirty="0" smtClean="0">
                <a:solidFill>
                  <a:schemeClr val="bg2"/>
                </a:solidFill>
                <a:latin typeface="Trebuchet MS" pitchFamily="34" charset="0"/>
              </a:rPr>
              <a:t>CSV Volume</a:t>
            </a:r>
            <a:endParaRPr lang="en-US" sz="1600" dirty="0">
              <a:solidFill>
                <a:schemeClr val="bg2"/>
              </a:solidFill>
              <a:latin typeface="Trebuchet MS" pitchFamily="34" charset="0"/>
            </a:endParaRPr>
          </a:p>
        </p:txBody>
      </p:sp>
      <p:sp>
        <p:nvSpPr>
          <p:cNvPr id="123" name="Rectangle 122"/>
          <p:cNvSpPr/>
          <p:nvPr/>
        </p:nvSpPr>
        <p:spPr bwMode="auto">
          <a:xfrm>
            <a:off x="596348" y="1836161"/>
            <a:ext cx="3130826" cy="276307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25" name="Straight Connector 124"/>
          <p:cNvCxnSpPr/>
          <p:nvPr/>
        </p:nvCxnSpPr>
        <p:spPr bwMode="auto">
          <a:xfrm rot="5400000">
            <a:off x="1113184" y="2979160"/>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27" name="Rectangle 126"/>
          <p:cNvSpPr/>
          <p:nvPr/>
        </p:nvSpPr>
        <p:spPr bwMode="auto">
          <a:xfrm>
            <a:off x="765313" y="1915674"/>
            <a:ext cx="1123122" cy="834887"/>
          </a:xfrm>
          <a:prstGeom prst="rect">
            <a:avLst/>
          </a:prstGeom>
          <a:solidFill>
            <a:schemeClr val="tx1">
              <a:lumMod val="8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8" name="Flowchart: Decision 127"/>
          <p:cNvSpPr/>
          <p:nvPr/>
        </p:nvSpPr>
        <p:spPr bwMode="auto">
          <a:xfrm>
            <a:off x="1123122" y="3197821"/>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9" name="Rectangle 128"/>
          <p:cNvSpPr/>
          <p:nvPr/>
        </p:nvSpPr>
        <p:spPr bwMode="auto">
          <a:xfrm>
            <a:off x="894522" y="3784231"/>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0" name="Rectangle 129"/>
          <p:cNvSpPr/>
          <p:nvPr/>
        </p:nvSpPr>
        <p:spPr bwMode="auto">
          <a:xfrm>
            <a:off x="899847" y="4190246"/>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1" name="Straight Connector 130"/>
          <p:cNvCxnSpPr/>
          <p:nvPr/>
        </p:nvCxnSpPr>
        <p:spPr bwMode="auto">
          <a:xfrm rot="16200000" flipH="1">
            <a:off x="1172819" y="2969224"/>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32" name="Straight Connector 131"/>
          <p:cNvCxnSpPr>
            <a:endCxn id="121" idx="1"/>
          </p:cNvCxnSpPr>
          <p:nvPr/>
        </p:nvCxnSpPr>
        <p:spPr bwMode="auto">
          <a:xfrm rot="16200000" flipH="1">
            <a:off x="953238" y="4967905"/>
            <a:ext cx="1015266" cy="37732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triangle" w="sm" len="sm"/>
            <a:tailEnd type="triangle" w="sm" len="sm"/>
          </a:ln>
          <a:effectLst/>
        </p:spPr>
      </p:cxnSp>
      <p:sp>
        <p:nvSpPr>
          <p:cNvPr id="141" name="Flowchart: Decision 140"/>
          <p:cNvSpPr/>
          <p:nvPr/>
        </p:nvSpPr>
        <p:spPr bwMode="auto">
          <a:xfrm>
            <a:off x="2726636" y="3191195"/>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2" name="Rectangle 141"/>
          <p:cNvSpPr/>
          <p:nvPr/>
        </p:nvSpPr>
        <p:spPr bwMode="auto">
          <a:xfrm>
            <a:off x="2498036" y="3777605"/>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3" name="Rectangle 142"/>
          <p:cNvSpPr/>
          <p:nvPr/>
        </p:nvSpPr>
        <p:spPr bwMode="auto">
          <a:xfrm>
            <a:off x="2501350" y="4188423"/>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8" name="TextBox 147"/>
          <p:cNvSpPr txBox="1"/>
          <p:nvPr/>
        </p:nvSpPr>
        <p:spPr>
          <a:xfrm>
            <a:off x="996857" y="2173358"/>
            <a:ext cx="662529" cy="276999"/>
          </a:xfrm>
          <a:prstGeom prst="rect">
            <a:avLst/>
          </a:prstGeom>
          <a:noFill/>
        </p:spPr>
        <p:txBody>
          <a:bodyPr wrap="square" rtlCol="0">
            <a:spAutoFit/>
          </a:bodyPr>
          <a:lstStyle/>
          <a:p>
            <a:r>
              <a:rPr lang="en-US" sz="1200" dirty="0" smtClean="0">
                <a:solidFill>
                  <a:schemeClr val="bg2"/>
                </a:solidFill>
                <a:latin typeface="Trebuchet MS" pitchFamily="34" charset="0"/>
              </a:rPr>
              <a:t>VM 1</a:t>
            </a:r>
            <a:endParaRPr lang="en-US" sz="1200" dirty="0">
              <a:solidFill>
                <a:schemeClr val="bg2"/>
              </a:solidFill>
              <a:latin typeface="Trebuchet MS" pitchFamily="34" charset="0"/>
            </a:endParaRPr>
          </a:p>
        </p:txBody>
      </p:sp>
      <p:sp>
        <p:nvSpPr>
          <p:cNvPr id="149" name="TextBox 148"/>
          <p:cNvSpPr txBox="1"/>
          <p:nvPr/>
        </p:nvSpPr>
        <p:spPr>
          <a:xfrm>
            <a:off x="2526010" y="5956485"/>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VHD 2</a:t>
            </a:r>
            <a:endParaRPr lang="en-US" sz="1200" dirty="0">
              <a:solidFill>
                <a:schemeClr val="bg2"/>
              </a:solidFill>
              <a:latin typeface="Trebuchet MS" pitchFamily="34" charset="0"/>
            </a:endParaRPr>
          </a:p>
        </p:txBody>
      </p:sp>
      <p:sp>
        <p:nvSpPr>
          <p:cNvPr id="150" name="TextBox 149"/>
          <p:cNvSpPr txBox="1"/>
          <p:nvPr/>
        </p:nvSpPr>
        <p:spPr>
          <a:xfrm>
            <a:off x="1348039" y="5963479"/>
            <a:ext cx="662529" cy="276999"/>
          </a:xfrm>
          <a:prstGeom prst="rect">
            <a:avLst/>
          </a:prstGeom>
          <a:noFill/>
        </p:spPr>
        <p:txBody>
          <a:bodyPr wrap="square" rtlCol="0">
            <a:spAutoFit/>
          </a:bodyPr>
          <a:lstStyle/>
          <a:p>
            <a:r>
              <a:rPr lang="en-US" sz="1200" dirty="0" smtClean="0">
                <a:solidFill>
                  <a:schemeClr val="bg2"/>
                </a:solidFill>
                <a:latin typeface="Trebuchet MS" pitchFamily="34" charset="0"/>
              </a:rPr>
              <a:t>VHD 1</a:t>
            </a:r>
            <a:endParaRPr lang="en-US" sz="1200" dirty="0">
              <a:solidFill>
                <a:schemeClr val="bg2"/>
              </a:solidFill>
              <a:latin typeface="Trebuchet MS" pitchFamily="34" charset="0"/>
            </a:endParaRPr>
          </a:p>
        </p:txBody>
      </p:sp>
      <p:cxnSp>
        <p:nvCxnSpPr>
          <p:cNvPr id="152" name="Straight Connector 151"/>
          <p:cNvCxnSpPr/>
          <p:nvPr/>
        </p:nvCxnSpPr>
        <p:spPr bwMode="auto">
          <a:xfrm rot="16200000" flipH="1">
            <a:off x="1174480" y="3636804"/>
            <a:ext cx="298171" cy="993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53" name="Straight Connector 152"/>
          <p:cNvCxnSpPr/>
          <p:nvPr/>
        </p:nvCxnSpPr>
        <p:spPr bwMode="auto">
          <a:xfrm rot="16200000" flipH="1">
            <a:off x="1230799" y="3633487"/>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sp>
        <p:nvSpPr>
          <p:cNvPr id="154" name="TextBox 153"/>
          <p:cNvSpPr txBox="1"/>
          <p:nvPr/>
        </p:nvSpPr>
        <p:spPr>
          <a:xfrm>
            <a:off x="944721" y="4226591"/>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155" name="TextBox 154"/>
          <p:cNvSpPr txBox="1"/>
          <p:nvPr/>
        </p:nvSpPr>
        <p:spPr>
          <a:xfrm>
            <a:off x="1008638" y="3833926"/>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156" name="TextBox 155"/>
          <p:cNvSpPr txBox="1"/>
          <p:nvPr/>
        </p:nvSpPr>
        <p:spPr>
          <a:xfrm>
            <a:off x="2569079" y="4240329"/>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157" name="TextBox 156"/>
          <p:cNvSpPr txBox="1"/>
          <p:nvPr/>
        </p:nvSpPr>
        <p:spPr>
          <a:xfrm>
            <a:off x="2632029" y="3847179"/>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158" name="TextBox 157"/>
          <p:cNvSpPr txBox="1"/>
          <p:nvPr/>
        </p:nvSpPr>
        <p:spPr>
          <a:xfrm>
            <a:off x="1734192" y="3176842"/>
            <a:ext cx="879797" cy="276999"/>
          </a:xfrm>
          <a:prstGeom prst="rect">
            <a:avLst/>
          </a:prstGeom>
          <a:noFill/>
        </p:spPr>
        <p:txBody>
          <a:bodyPr wrap="square" rtlCol="0">
            <a:spAutoFit/>
          </a:bodyPr>
          <a:lstStyle/>
          <a:p>
            <a:r>
              <a:rPr lang="en-US" sz="1200" dirty="0" smtClean="0">
                <a:solidFill>
                  <a:schemeClr val="tx2"/>
                </a:solidFill>
                <a:latin typeface="Trebuchet MS" pitchFamily="34" charset="0"/>
              </a:rPr>
              <a:t>CSV Filter</a:t>
            </a:r>
            <a:endParaRPr lang="en-US" sz="1200" dirty="0">
              <a:solidFill>
                <a:schemeClr val="tx2"/>
              </a:solidFill>
              <a:latin typeface="Trebuchet MS" pitchFamily="34" charset="0"/>
            </a:endParaRPr>
          </a:p>
        </p:txBody>
      </p:sp>
      <p:cxnSp>
        <p:nvCxnSpPr>
          <p:cNvPr id="159" name="Straight Arrow Connector 158"/>
          <p:cNvCxnSpPr>
            <a:stCxn id="158" idx="1"/>
          </p:cNvCxnSpPr>
          <p:nvPr/>
        </p:nvCxnSpPr>
        <p:spPr bwMode="auto">
          <a:xfrm rot="10800000" flipV="1">
            <a:off x="1632232" y="3315342"/>
            <a:ext cx="101961" cy="3193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160" name="Straight Arrow Connector 159"/>
          <p:cNvCxnSpPr/>
          <p:nvPr/>
        </p:nvCxnSpPr>
        <p:spPr bwMode="auto">
          <a:xfrm>
            <a:off x="2504662" y="3277336"/>
            <a:ext cx="139147" cy="6957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52" name="Straight Connector 51"/>
          <p:cNvCxnSpPr>
            <a:stCxn id="141" idx="3"/>
            <a:endCxn id="136" idx="1"/>
          </p:cNvCxnSpPr>
          <p:nvPr/>
        </p:nvCxnSpPr>
        <p:spPr bwMode="auto">
          <a:xfrm flipV="1">
            <a:off x="3193775" y="3311471"/>
            <a:ext cx="2594112" cy="28811"/>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triangle" w="sm" len="sm"/>
            <a:tailEnd type="none" w="sm" len="sm"/>
          </a:ln>
          <a:effectLst/>
        </p:spPr>
      </p:cxnSp>
      <p:cxnSp>
        <p:nvCxnSpPr>
          <p:cNvPr id="164" name="Straight Connector 163"/>
          <p:cNvCxnSpPr/>
          <p:nvPr/>
        </p:nvCxnSpPr>
        <p:spPr bwMode="auto">
          <a:xfrm rot="16200000" flipH="1">
            <a:off x="2827686" y="3620235"/>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75" name="Straight Connector 74"/>
          <p:cNvCxnSpPr/>
          <p:nvPr/>
        </p:nvCxnSpPr>
        <p:spPr bwMode="auto">
          <a:xfrm rot="10800000" flipV="1">
            <a:off x="3186411" y="4605203"/>
            <a:ext cx="2805599" cy="1489782"/>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triangle" w="sm" len="sm"/>
            <a:tailEnd type="triangle" w="sm" len="sm"/>
          </a:ln>
          <a:effectLst/>
        </p:spPr>
      </p:cxnSp>
      <p:sp>
        <p:nvSpPr>
          <p:cNvPr id="55" name="TextBox 54"/>
          <p:cNvSpPr txBox="1"/>
          <p:nvPr/>
        </p:nvSpPr>
        <p:spPr>
          <a:xfrm>
            <a:off x="602607" y="1312099"/>
            <a:ext cx="3115732" cy="553998"/>
          </a:xfrm>
          <a:prstGeom prst="rect">
            <a:avLst/>
          </a:prstGeom>
          <a:noFill/>
        </p:spPr>
        <p:txBody>
          <a:bodyPr wrap="square" rtlCol="0">
            <a:spAutoFit/>
          </a:bodyPr>
          <a:lstStyle/>
          <a:p>
            <a:pPr algn="ctr"/>
            <a:r>
              <a:rPr lang="en-US" sz="1400" dirty="0" smtClean="0">
                <a:solidFill>
                  <a:schemeClr val="accent1"/>
                </a:solidFill>
                <a:latin typeface="Trebuchet MS" pitchFamily="34" charset="0"/>
              </a:rPr>
              <a:t>HyperV Host </a:t>
            </a:r>
          </a:p>
          <a:p>
            <a:pPr algn="ctr"/>
            <a:r>
              <a:rPr lang="en-US" sz="1600" dirty="0" smtClean="0">
                <a:solidFill>
                  <a:schemeClr val="accent1"/>
                </a:solidFill>
                <a:latin typeface="Trebuchet MS" pitchFamily="34" charset="0"/>
              </a:rPr>
              <a:t>Cluster</a:t>
            </a:r>
            <a:r>
              <a:rPr lang="en-US" sz="1400" dirty="0" smtClean="0">
                <a:solidFill>
                  <a:schemeClr val="accent1"/>
                </a:solidFill>
                <a:latin typeface="Trebuchet MS" pitchFamily="34" charset="0"/>
              </a:rPr>
              <a:t> Node A</a:t>
            </a:r>
            <a:endParaRPr lang="en-US" sz="1400" dirty="0">
              <a:solidFill>
                <a:schemeClr val="accent1"/>
              </a:solidFill>
              <a:latin typeface="Trebuchet MS" pitchFamily="34" charset="0"/>
            </a:endParaRPr>
          </a:p>
        </p:txBody>
      </p:sp>
      <p:sp>
        <p:nvSpPr>
          <p:cNvPr id="56" name="TextBox 55"/>
          <p:cNvSpPr txBox="1"/>
          <p:nvPr/>
        </p:nvSpPr>
        <p:spPr>
          <a:xfrm>
            <a:off x="5237555" y="1312099"/>
            <a:ext cx="3115732" cy="553998"/>
          </a:xfrm>
          <a:prstGeom prst="rect">
            <a:avLst/>
          </a:prstGeom>
          <a:noFill/>
        </p:spPr>
        <p:txBody>
          <a:bodyPr wrap="square" rtlCol="0">
            <a:spAutoFit/>
          </a:bodyPr>
          <a:lstStyle/>
          <a:p>
            <a:pPr algn="ctr"/>
            <a:r>
              <a:rPr lang="en-US" sz="1400" dirty="0" smtClean="0">
                <a:solidFill>
                  <a:schemeClr val="accent1"/>
                </a:solidFill>
                <a:latin typeface="Trebuchet MS" pitchFamily="34" charset="0"/>
              </a:rPr>
              <a:t>HyperV Host </a:t>
            </a:r>
          </a:p>
          <a:p>
            <a:pPr algn="ctr"/>
            <a:r>
              <a:rPr lang="en-US" sz="1600" dirty="0" smtClean="0">
                <a:solidFill>
                  <a:schemeClr val="accent1"/>
                </a:solidFill>
                <a:latin typeface="Trebuchet MS" pitchFamily="34" charset="0"/>
              </a:rPr>
              <a:t>Cluster</a:t>
            </a:r>
            <a:r>
              <a:rPr lang="en-US" sz="1400" dirty="0" smtClean="0">
                <a:solidFill>
                  <a:schemeClr val="accent1"/>
                </a:solidFill>
                <a:latin typeface="Trebuchet MS" pitchFamily="34" charset="0"/>
              </a:rPr>
              <a:t> Node B</a:t>
            </a:r>
            <a:endParaRPr lang="en-US" sz="1400" dirty="0">
              <a:solidFill>
                <a:schemeClr val="accent1"/>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dissolve">
                                      <p:cBhvr>
                                        <p:cTn id="7" dur="500"/>
                                        <p:tgtEl>
                                          <p:spTgt spid="1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dissolve">
                                      <p:cBhvr>
                                        <p:cTn id="10" dur="500"/>
                                        <p:tgtEl>
                                          <p:spTgt spid="13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dissolve">
                                      <p:cBhvr>
                                        <p:cTn id="13" dur="500"/>
                                        <p:tgtEl>
                                          <p:spTgt spid="13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dissolve">
                                      <p:cBhvr>
                                        <p:cTn id="16" dur="500"/>
                                        <p:tgtEl>
                                          <p:spTgt spid="5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dissolv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dissolve">
                                      <p:cBhvr>
                                        <p:cTn id="24" dur="500"/>
                                        <p:tgtEl>
                                          <p:spTgt spid="139"/>
                                        </p:tgtEl>
                                      </p:cBhvr>
                                    </p:animEffect>
                                  </p:childTnLst>
                                </p:cTn>
                              </p:par>
                              <p:par>
                                <p:cTn id="25" presetID="9" presetClass="entr" presetSubtype="0" fill="hold"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dissolve">
                                      <p:cBhvr>
                                        <p:cTn id="27" dur="500"/>
                                        <p:tgtEl>
                                          <p:spTgt spid="134"/>
                                        </p:tgtEl>
                                      </p:cBhvr>
                                    </p:animEffect>
                                  </p:childTnLst>
                                </p:cTn>
                              </p:par>
                              <p:par>
                                <p:cTn id="28" presetID="9" presetClass="entr" presetSubtype="0"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dissolve">
                                      <p:cBhvr>
                                        <p:cTn id="30" dur="500"/>
                                        <p:tgtEl>
                                          <p:spTgt spid="42"/>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par>
                                <p:cTn id="34" presetID="9"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dissolv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dissolve">
                                      <p:cBhvr>
                                        <p:cTn id="41" dur="500"/>
                                        <p:tgtEl>
                                          <p:spTgt spid="52"/>
                                        </p:tgtEl>
                                      </p:cBhvr>
                                    </p:animEffect>
                                  </p:childTnLst>
                                </p:cTn>
                              </p:par>
                              <p:par>
                                <p:cTn id="42" presetID="9" presetClass="entr" presetSubtype="0" fill="hold" nodeType="with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dissolve">
                                      <p:cBhvr>
                                        <p:cTn id="44" dur="500"/>
                                        <p:tgtEl>
                                          <p:spTgt spid="164"/>
                                        </p:tgtEl>
                                      </p:cBhvr>
                                    </p:animEffect>
                                  </p:childTnLst>
                                </p:cTn>
                              </p:par>
                              <p:par>
                                <p:cTn id="45" presetID="9" presetClass="entr" presetSubtype="0" fill="hold" nodeType="withEffect">
                                  <p:stCondLst>
                                    <p:cond delay="0"/>
                                  </p:stCondLst>
                                  <p:childTnLst>
                                    <p:set>
                                      <p:cBhvr>
                                        <p:cTn id="46" dur="1" fill="hold">
                                          <p:stCondLst>
                                            <p:cond delay="0"/>
                                          </p:stCondLst>
                                        </p:cTn>
                                        <p:tgtEl>
                                          <p:spTgt spid="164"/>
                                        </p:tgtEl>
                                        <p:attrNameLst>
                                          <p:attrName>style.visibility</p:attrName>
                                        </p:attrNameLst>
                                      </p:cBhvr>
                                      <p:to>
                                        <p:strVal val="visible"/>
                                      </p:to>
                                    </p:set>
                                    <p:animEffect transition="in" filter="dissolve">
                                      <p:cBhvr>
                                        <p:cTn id="47" dur="500"/>
                                        <p:tgtEl>
                                          <p:spTgt spid="16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dissolv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dissolve">
                                      <p:cBhvr>
                                        <p:cTn id="55" dur="500"/>
                                        <p:tgtEl>
                                          <p:spTgt spid="108"/>
                                        </p:tgtEl>
                                      </p:cBhvr>
                                    </p:animEffect>
                                  </p:childTnLst>
                                </p:cTn>
                              </p:par>
                              <p:par>
                                <p:cTn id="56" presetID="9" presetClass="entr" presetSubtype="0"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dissolve">
                                      <p:cBhvr>
                                        <p:cTn id="58" dur="500"/>
                                        <p:tgtEl>
                                          <p:spTgt spid="87"/>
                                        </p:tgtEl>
                                      </p:cBhvr>
                                    </p:animEffect>
                                  </p:childTnLst>
                                </p:cTn>
                              </p:par>
                              <p:par>
                                <p:cTn id="59" presetID="9" presetClass="entr" presetSubtype="0" fill="hold" nodeType="with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dissolve">
                                      <p:cBhvr>
                                        <p:cTn id="61" dur="500"/>
                                        <p:tgtEl>
                                          <p:spTgt spid="10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dissolve">
                                      <p:cBhvr>
                                        <p:cTn id="66" dur="500"/>
                                        <p:tgtEl>
                                          <p:spTgt spid="75"/>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dissolve">
                                      <p:cBhvr>
                                        <p:cTn id="71" dur="500"/>
                                        <p:tgtEl>
                                          <p:spTgt spid="116"/>
                                        </p:tgtEl>
                                      </p:cBhvr>
                                    </p:animEffect>
                                  </p:childTnLst>
                                </p:cTn>
                              </p:par>
                              <p:par>
                                <p:cTn id="72" presetID="9" presetClass="entr" presetSubtype="0" fill="hold" nodeType="with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dissolve">
                                      <p:cBhvr>
                                        <p:cTn id="7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51" grpId="0"/>
      <p:bldP spid="53" grpId="0"/>
      <p:bldP spid="41" grpId="0"/>
      <p:bldP spid="54" grpId="0"/>
      <p:bldP spid="1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CSV Backup</a:t>
            </a:r>
            <a:endParaRPr lang="en-US" dirty="0"/>
          </a:p>
        </p:txBody>
      </p:sp>
      <p:sp>
        <p:nvSpPr>
          <p:cNvPr id="43" name="Flowchart: Magnetic Disk 42"/>
          <p:cNvSpPr/>
          <p:nvPr/>
        </p:nvSpPr>
        <p:spPr bwMode="auto">
          <a:xfrm>
            <a:off x="776103" y="5069750"/>
            <a:ext cx="2827868" cy="1439334"/>
          </a:xfrm>
          <a:prstGeom prst="flowChartMagneticDisk">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44" name="Flowchart: Magnetic Disk 43"/>
          <p:cNvSpPr/>
          <p:nvPr/>
        </p:nvSpPr>
        <p:spPr bwMode="auto">
          <a:xfrm>
            <a:off x="1997696" y="5552350"/>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45" name="Flowchart: Magnetic Disk 44"/>
          <p:cNvSpPr/>
          <p:nvPr/>
        </p:nvSpPr>
        <p:spPr bwMode="auto">
          <a:xfrm>
            <a:off x="1079010" y="5533127"/>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48" name="TextBox 47"/>
          <p:cNvSpPr txBox="1"/>
          <p:nvPr/>
        </p:nvSpPr>
        <p:spPr>
          <a:xfrm>
            <a:off x="1507918" y="5103616"/>
            <a:ext cx="1599764" cy="338554"/>
          </a:xfrm>
          <a:prstGeom prst="rect">
            <a:avLst/>
          </a:prstGeom>
          <a:noFill/>
        </p:spPr>
        <p:txBody>
          <a:bodyPr wrap="square" rtlCol="0">
            <a:spAutoFit/>
          </a:bodyPr>
          <a:lstStyle/>
          <a:p>
            <a:r>
              <a:rPr lang="en-US" sz="1600" dirty="0" smtClean="0">
                <a:solidFill>
                  <a:schemeClr val="bg2"/>
                </a:solidFill>
                <a:latin typeface="Trebuchet MS" pitchFamily="34" charset="0"/>
              </a:rPr>
              <a:t>CSV Volume</a:t>
            </a:r>
            <a:endParaRPr lang="en-US" sz="1600" dirty="0">
              <a:solidFill>
                <a:schemeClr val="bg2"/>
              </a:solidFill>
              <a:latin typeface="Trebuchet MS" pitchFamily="34" charset="0"/>
            </a:endParaRPr>
          </a:p>
        </p:txBody>
      </p:sp>
      <p:sp>
        <p:nvSpPr>
          <p:cNvPr id="50" name="Rectangle 49"/>
          <p:cNvSpPr/>
          <p:nvPr/>
        </p:nvSpPr>
        <p:spPr bwMode="auto">
          <a:xfrm>
            <a:off x="584316" y="1715845"/>
            <a:ext cx="3130826" cy="276307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62" name="Straight Connector 61"/>
          <p:cNvCxnSpPr/>
          <p:nvPr/>
        </p:nvCxnSpPr>
        <p:spPr bwMode="auto">
          <a:xfrm rot="5400000">
            <a:off x="1101152" y="2858844"/>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64" name="Straight Connector 63"/>
          <p:cNvCxnSpPr>
            <a:endCxn id="44" idx="1"/>
          </p:cNvCxnSpPr>
          <p:nvPr/>
        </p:nvCxnSpPr>
        <p:spPr bwMode="auto">
          <a:xfrm rot="5400000">
            <a:off x="2013129" y="4802037"/>
            <a:ext cx="1045945" cy="454680"/>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68" name="Rectangle 67"/>
          <p:cNvSpPr/>
          <p:nvPr/>
        </p:nvSpPr>
        <p:spPr bwMode="auto">
          <a:xfrm>
            <a:off x="753281" y="1795358"/>
            <a:ext cx="1123122" cy="834887"/>
          </a:xfrm>
          <a:prstGeom prst="rect">
            <a:avLst/>
          </a:prstGeom>
          <a:solidFill>
            <a:schemeClr val="tx1">
              <a:lumMod val="8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0" name="Flowchart: Decision 79"/>
          <p:cNvSpPr/>
          <p:nvPr/>
        </p:nvSpPr>
        <p:spPr bwMode="auto">
          <a:xfrm>
            <a:off x="1111090" y="3077505"/>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2" name="Rectangle 81"/>
          <p:cNvSpPr/>
          <p:nvPr/>
        </p:nvSpPr>
        <p:spPr bwMode="auto">
          <a:xfrm>
            <a:off x="882490" y="3663915"/>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4" name="Rectangle 83"/>
          <p:cNvSpPr/>
          <p:nvPr/>
        </p:nvSpPr>
        <p:spPr bwMode="auto">
          <a:xfrm>
            <a:off x="909330" y="4080688"/>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87" name="Straight Connector 86"/>
          <p:cNvCxnSpPr/>
          <p:nvPr/>
        </p:nvCxnSpPr>
        <p:spPr bwMode="auto">
          <a:xfrm rot="16200000" flipH="1">
            <a:off x="1160787" y="2848908"/>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29" name="Straight Connector 128"/>
          <p:cNvCxnSpPr/>
          <p:nvPr/>
        </p:nvCxnSpPr>
        <p:spPr bwMode="auto">
          <a:xfrm rot="16200000" flipH="1">
            <a:off x="871848" y="4916946"/>
            <a:ext cx="956730" cy="18007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34" name="Straight Connector 133"/>
          <p:cNvCxnSpPr/>
          <p:nvPr/>
        </p:nvCxnSpPr>
        <p:spPr bwMode="auto">
          <a:xfrm rot="5400000">
            <a:off x="2704666" y="2852218"/>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35" name="Rectangle 134"/>
          <p:cNvSpPr/>
          <p:nvPr/>
        </p:nvSpPr>
        <p:spPr bwMode="auto">
          <a:xfrm>
            <a:off x="2356795" y="1788732"/>
            <a:ext cx="1123122" cy="834887"/>
          </a:xfrm>
          <a:prstGeom prst="rect">
            <a:avLst/>
          </a:prstGeom>
          <a:solidFill>
            <a:schemeClr val="accent5">
              <a:lumMod val="20000"/>
              <a:lumOff val="8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6" name="Flowchart: Decision 135"/>
          <p:cNvSpPr/>
          <p:nvPr/>
        </p:nvSpPr>
        <p:spPr bwMode="auto">
          <a:xfrm>
            <a:off x="2714604" y="3070879"/>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7" name="Rectangle 136"/>
          <p:cNvSpPr/>
          <p:nvPr/>
        </p:nvSpPr>
        <p:spPr bwMode="auto">
          <a:xfrm>
            <a:off x="2486004" y="3657289"/>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8" name="Rectangle 137"/>
          <p:cNvSpPr/>
          <p:nvPr/>
        </p:nvSpPr>
        <p:spPr bwMode="auto">
          <a:xfrm>
            <a:off x="2489318" y="4068107"/>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39" name="Straight Connector 138"/>
          <p:cNvCxnSpPr/>
          <p:nvPr/>
        </p:nvCxnSpPr>
        <p:spPr bwMode="auto">
          <a:xfrm rot="16200000" flipH="1">
            <a:off x="2764301" y="2842282"/>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40" name="Straight Connector 139"/>
          <p:cNvCxnSpPr>
            <a:endCxn id="137" idx="0"/>
          </p:cNvCxnSpPr>
          <p:nvPr/>
        </p:nvCxnSpPr>
        <p:spPr bwMode="auto">
          <a:xfrm rot="16200000" flipH="1">
            <a:off x="2759335" y="3503236"/>
            <a:ext cx="298171" cy="993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44" name="TextBox 143"/>
          <p:cNvSpPr txBox="1"/>
          <p:nvPr/>
        </p:nvSpPr>
        <p:spPr>
          <a:xfrm>
            <a:off x="2580240" y="2006291"/>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VM 2</a:t>
            </a:r>
            <a:endParaRPr lang="en-US" sz="1200" dirty="0">
              <a:solidFill>
                <a:schemeClr val="bg2"/>
              </a:solidFill>
              <a:latin typeface="Trebuchet MS" pitchFamily="34" charset="0"/>
            </a:endParaRPr>
          </a:p>
        </p:txBody>
      </p:sp>
      <p:sp>
        <p:nvSpPr>
          <p:cNvPr id="145" name="TextBox 144"/>
          <p:cNvSpPr txBox="1"/>
          <p:nvPr/>
        </p:nvSpPr>
        <p:spPr>
          <a:xfrm>
            <a:off x="984825" y="2053042"/>
            <a:ext cx="662529" cy="276999"/>
          </a:xfrm>
          <a:prstGeom prst="rect">
            <a:avLst/>
          </a:prstGeom>
          <a:noFill/>
        </p:spPr>
        <p:txBody>
          <a:bodyPr wrap="square" rtlCol="0">
            <a:spAutoFit/>
          </a:bodyPr>
          <a:lstStyle/>
          <a:p>
            <a:r>
              <a:rPr lang="en-US" sz="1200" dirty="0" smtClean="0">
                <a:solidFill>
                  <a:schemeClr val="bg2"/>
                </a:solidFill>
                <a:latin typeface="Trebuchet MS" pitchFamily="34" charset="0"/>
              </a:rPr>
              <a:t>VM 1</a:t>
            </a:r>
            <a:endParaRPr lang="en-US" sz="1200" dirty="0">
              <a:solidFill>
                <a:schemeClr val="bg2"/>
              </a:solidFill>
              <a:latin typeface="Trebuchet MS" pitchFamily="34" charset="0"/>
            </a:endParaRPr>
          </a:p>
        </p:txBody>
      </p:sp>
      <p:sp>
        <p:nvSpPr>
          <p:cNvPr id="146" name="TextBox 145"/>
          <p:cNvSpPr txBox="1"/>
          <p:nvPr/>
        </p:nvSpPr>
        <p:spPr>
          <a:xfrm>
            <a:off x="2008368" y="5836169"/>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VHD 2</a:t>
            </a:r>
            <a:endParaRPr lang="en-US" sz="1200" dirty="0">
              <a:solidFill>
                <a:schemeClr val="bg2"/>
              </a:solidFill>
              <a:latin typeface="Trebuchet MS" pitchFamily="34" charset="0"/>
            </a:endParaRPr>
          </a:p>
        </p:txBody>
      </p:sp>
      <p:sp>
        <p:nvSpPr>
          <p:cNvPr id="147" name="TextBox 146"/>
          <p:cNvSpPr txBox="1"/>
          <p:nvPr/>
        </p:nvSpPr>
        <p:spPr>
          <a:xfrm>
            <a:off x="1088581" y="5832406"/>
            <a:ext cx="662529" cy="276999"/>
          </a:xfrm>
          <a:prstGeom prst="rect">
            <a:avLst/>
          </a:prstGeom>
          <a:noFill/>
        </p:spPr>
        <p:txBody>
          <a:bodyPr wrap="square" rtlCol="0">
            <a:spAutoFit/>
          </a:bodyPr>
          <a:lstStyle/>
          <a:p>
            <a:r>
              <a:rPr lang="en-US" sz="1200" dirty="0" smtClean="0">
                <a:solidFill>
                  <a:schemeClr val="bg2"/>
                </a:solidFill>
                <a:latin typeface="Trebuchet MS" pitchFamily="34" charset="0"/>
              </a:rPr>
              <a:t>VHD 1</a:t>
            </a:r>
            <a:endParaRPr lang="en-US" sz="1200" dirty="0">
              <a:solidFill>
                <a:schemeClr val="bg2"/>
              </a:solidFill>
              <a:latin typeface="Trebuchet MS" pitchFamily="34" charset="0"/>
            </a:endParaRPr>
          </a:p>
        </p:txBody>
      </p:sp>
      <p:cxnSp>
        <p:nvCxnSpPr>
          <p:cNvPr id="159" name="Straight Connector 158"/>
          <p:cNvCxnSpPr/>
          <p:nvPr/>
        </p:nvCxnSpPr>
        <p:spPr bwMode="auto">
          <a:xfrm rot="16200000" flipH="1">
            <a:off x="2815654" y="3499919"/>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72" name="Straight Connector 171"/>
          <p:cNvCxnSpPr/>
          <p:nvPr/>
        </p:nvCxnSpPr>
        <p:spPr bwMode="auto">
          <a:xfrm rot="16200000" flipH="1">
            <a:off x="1162448" y="3516488"/>
            <a:ext cx="298171" cy="993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73" name="Straight Connector 172"/>
          <p:cNvCxnSpPr/>
          <p:nvPr/>
        </p:nvCxnSpPr>
        <p:spPr bwMode="auto">
          <a:xfrm rot="16200000" flipH="1">
            <a:off x="1218767" y="3513171"/>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sp>
        <p:nvSpPr>
          <p:cNvPr id="46" name="TextBox 45"/>
          <p:cNvSpPr txBox="1"/>
          <p:nvPr/>
        </p:nvSpPr>
        <p:spPr>
          <a:xfrm>
            <a:off x="954204" y="4117033"/>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49" name="TextBox 48"/>
          <p:cNvSpPr txBox="1"/>
          <p:nvPr/>
        </p:nvSpPr>
        <p:spPr>
          <a:xfrm>
            <a:off x="996606" y="3713610"/>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51" name="TextBox 50"/>
          <p:cNvSpPr txBox="1"/>
          <p:nvPr/>
        </p:nvSpPr>
        <p:spPr>
          <a:xfrm>
            <a:off x="2557047" y="4120013"/>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53" name="TextBox 52"/>
          <p:cNvSpPr txBox="1"/>
          <p:nvPr/>
        </p:nvSpPr>
        <p:spPr>
          <a:xfrm>
            <a:off x="2619997" y="3726863"/>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sp>
        <p:nvSpPr>
          <p:cNvPr id="54" name="TextBox 53"/>
          <p:cNvSpPr txBox="1"/>
          <p:nvPr/>
        </p:nvSpPr>
        <p:spPr>
          <a:xfrm>
            <a:off x="1722160" y="3056526"/>
            <a:ext cx="879797" cy="276999"/>
          </a:xfrm>
          <a:prstGeom prst="rect">
            <a:avLst/>
          </a:prstGeom>
          <a:noFill/>
        </p:spPr>
        <p:txBody>
          <a:bodyPr wrap="square" rtlCol="0">
            <a:spAutoFit/>
          </a:bodyPr>
          <a:lstStyle/>
          <a:p>
            <a:r>
              <a:rPr lang="en-US" sz="1200" dirty="0" smtClean="0">
                <a:solidFill>
                  <a:schemeClr val="tx2"/>
                </a:solidFill>
                <a:latin typeface="Trebuchet MS" pitchFamily="34" charset="0"/>
              </a:rPr>
              <a:t>CSV Filter</a:t>
            </a:r>
            <a:endParaRPr lang="en-US" sz="1200" dirty="0">
              <a:solidFill>
                <a:schemeClr val="tx2"/>
              </a:solidFill>
              <a:latin typeface="Trebuchet MS" pitchFamily="34" charset="0"/>
            </a:endParaRPr>
          </a:p>
        </p:txBody>
      </p:sp>
      <p:cxnSp>
        <p:nvCxnSpPr>
          <p:cNvPr id="55" name="Straight Arrow Connector 54"/>
          <p:cNvCxnSpPr>
            <a:stCxn id="54" idx="1"/>
          </p:cNvCxnSpPr>
          <p:nvPr/>
        </p:nvCxnSpPr>
        <p:spPr bwMode="auto">
          <a:xfrm rot="10800000" flipV="1">
            <a:off x="1620200" y="3195026"/>
            <a:ext cx="101961" cy="3193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71" name="Straight Arrow Connector 70"/>
          <p:cNvCxnSpPr/>
          <p:nvPr/>
        </p:nvCxnSpPr>
        <p:spPr bwMode="auto">
          <a:xfrm>
            <a:off x="2492630" y="3157020"/>
            <a:ext cx="139147" cy="6957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sp>
        <p:nvSpPr>
          <p:cNvPr id="59" name="Rectangle 58"/>
          <p:cNvSpPr/>
          <p:nvPr/>
        </p:nvSpPr>
        <p:spPr bwMode="auto">
          <a:xfrm>
            <a:off x="5318655" y="1699280"/>
            <a:ext cx="3130826" cy="276307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3" name="Rectangle 62"/>
          <p:cNvSpPr/>
          <p:nvPr/>
        </p:nvSpPr>
        <p:spPr bwMode="auto">
          <a:xfrm>
            <a:off x="5492532" y="1769859"/>
            <a:ext cx="1123122" cy="834887"/>
          </a:xfrm>
          <a:prstGeom prst="rect">
            <a:avLst/>
          </a:prstGeom>
          <a:solidFill>
            <a:schemeClr val="accent2">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2" name="TextBox 71"/>
          <p:cNvSpPr txBox="1"/>
          <p:nvPr/>
        </p:nvSpPr>
        <p:spPr>
          <a:xfrm>
            <a:off x="5715977" y="1987418"/>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VM 3</a:t>
            </a:r>
            <a:endParaRPr lang="en-US" sz="1200" dirty="0">
              <a:solidFill>
                <a:schemeClr val="bg2"/>
              </a:solidFill>
              <a:latin typeface="Trebuchet MS" pitchFamily="34" charset="0"/>
            </a:endParaRPr>
          </a:p>
        </p:txBody>
      </p:sp>
      <p:sp>
        <p:nvSpPr>
          <p:cNvPr id="47" name="Flowchart: Magnetic Disk 46"/>
          <p:cNvSpPr/>
          <p:nvPr/>
        </p:nvSpPr>
        <p:spPr bwMode="auto">
          <a:xfrm>
            <a:off x="2838587" y="5532628"/>
            <a:ext cx="622130" cy="897467"/>
          </a:xfrm>
          <a:prstGeom prst="flowChartMagneticDisk">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rebuchet MS" pitchFamily="34" charset="0"/>
            </a:endParaRPr>
          </a:p>
        </p:txBody>
      </p:sp>
      <p:sp>
        <p:nvSpPr>
          <p:cNvPr id="56" name="TextBox 55"/>
          <p:cNvSpPr txBox="1"/>
          <p:nvPr/>
        </p:nvSpPr>
        <p:spPr>
          <a:xfrm>
            <a:off x="2849259" y="5816447"/>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VHD 3</a:t>
            </a:r>
            <a:endParaRPr lang="en-US" sz="1200" dirty="0">
              <a:solidFill>
                <a:schemeClr val="bg2"/>
              </a:solidFill>
              <a:latin typeface="Trebuchet MS" pitchFamily="34" charset="0"/>
            </a:endParaRPr>
          </a:p>
        </p:txBody>
      </p:sp>
      <p:cxnSp>
        <p:nvCxnSpPr>
          <p:cNvPr id="61" name="Straight Connector 60"/>
          <p:cNvCxnSpPr/>
          <p:nvPr/>
        </p:nvCxnSpPr>
        <p:spPr bwMode="auto">
          <a:xfrm rot="5400000">
            <a:off x="5847692" y="2810981"/>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65" name="Flowchart: Decision 64"/>
          <p:cNvSpPr/>
          <p:nvPr/>
        </p:nvSpPr>
        <p:spPr bwMode="auto">
          <a:xfrm>
            <a:off x="5857630" y="3029642"/>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6" name="Rectangle 65"/>
          <p:cNvSpPr/>
          <p:nvPr/>
        </p:nvSpPr>
        <p:spPr bwMode="auto">
          <a:xfrm>
            <a:off x="5629030" y="3616052"/>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7" name="Rectangle 66"/>
          <p:cNvSpPr/>
          <p:nvPr/>
        </p:nvSpPr>
        <p:spPr bwMode="auto">
          <a:xfrm>
            <a:off x="5632344" y="4026870"/>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69" name="Straight Connector 68"/>
          <p:cNvCxnSpPr/>
          <p:nvPr/>
        </p:nvCxnSpPr>
        <p:spPr bwMode="auto">
          <a:xfrm rot="16200000" flipH="1">
            <a:off x="5907327" y="2801045"/>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sp>
        <p:nvSpPr>
          <p:cNvPr id="74" name="TextBox 73"/>
          <p:cNvSpPr txBox="1"/>
          <p:nvPr/>
        </p:nvSpPr>
        <p:spPr>
          <a:xfrm>
            <a:off x="5700073" y="4078776"/>
            <a:ext cx="773781" cy="276999"/>
          </a:xfrm>
          <a:prstGeom prst="rect">
            <a:avLst/>
          </a:prstGeom>
          <a:noFill/>
        </p:spPr>
        <p:txBody>
          <a:bodyPr wrap="square" rtlCol="0">
            <a:spAutoFit/>
          </a:bodyPr>
          <a:lstStyle/>
          <a:p>
            <a:r>
              <a:rPr lang="en-US" sz="1200" dirty="0" smtClean="0">
                <a:solidFill>
                  <a:schemeClr val="bg2"/>
                </a:solidFill>
                <a:latin typeface="Trebuchet MS" pitchFamily="34" charset="0"/>
              </a:rPr>
              <a:t>Storage</a:t>
            </a:r>
            <a:endParaRPr lang="en-US" sz="1200" dirty="0">
              <a:solidFill>
                <a:schemeClr val="bg2"/>
              </a:solidFill>
              <a:latin typeface="Trebuchet MS" pitchFamily="34" charset="0"/>
            </a:endParaRPr>
          </a:p>
        </p:txBody>
      </p:sp>
      <p:sp>
        <p:nvSpPr>
          <p:cNvPr id="75" name="TextBox 74"/>
          <p:cNvSpPr txBox="1"/>
          <p:nvPr/>
        </p:nvSpPr>
        <p:spPr>
          <a:xfrm>
            <a:off x="5763023" y="3685626"/>
            <a:ext cx="660400" cy="276999"/>
          </a:xfrm>
          <a:prstGeom prst="rect">
            <a:avLst/>
          </a:prstGeom>
          <a:noFill/>
        </p:spPr>
        <p:txBody>
          <a:bodyPr wrap="square" rtlCol="0">
            <a:spAutoFit/>
          </a:bodyPr>
          <a:lstStyle/>
          <a:p>
            <a:r>
              <a:rPr lang="en-US" sz="1200" dirty="0" smtClean="0">
                <a:solidFill>
                  <a:schemeClr val="bg2"/>
                </a:solidFill>
                <a:latin typeface="Trebuchet MS" pitchFamily="34" charset="0"/>
              </a:rPr>
              <a:t>NTFS</a:t>
            </a:r>
            <a:endParaRPr lang="en-US" sz="1200" dirty="0">
              <a:solidFill>
                <a:schemeClr val="bg2"/>
              </a:solidFill>
              <a:latin typeface="Trebuchet MS" pitchFamily="34" charset="0"/>
            </a:endParaRPr>
          </a:p>
        </p:txBody>
      </p:sp>
      <p:cxnSp>
        <p:nvCxnSpPr>
          <p:cNvPr id="78" name="Straight Connector 77"/>
          <p:cNvCxnSpPr/>
          <p:nvPr/>
        </p:nvCxnSpPr>
        <p:spPr bwMode="auto">
          <a:xfrm rot="10800000" flipV="1">
            <a:off x="3473446" y="4529714"/>
            <a:ext cx="2529842" cy="1235336"/>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81" name="TextBox 80"/>
          <p:cNvSpPr txBox="1"/>
          <p:nvPr/>
        </p:nvSpPr>
        <p:spPr>
          <a:xfrm>
            <a:off x="6464801" y="2861992"/>
            <a:ext cx="879797" cy="276999"/>
          </a:xfrm>
          <a:prstGeom prst="rect">
            <a:avLst/>
          </a:prstGeom>
          <a:noFill/>
        </p:spPr>
        <p:txBody>
          <a:bodyPr wrap="square" rtlCol="0">
            <a:spAutoFit/>
          </a:bodyPr>
          <a:lstStyle/>
          <a:p>
            <a:r>
              <a:rPr lang="en-US" sz="1200" dirty="0" smtClean="0">
                <a:solidFill>
                  <a:schemeClr val="tx2"/>
                </a:solidFill>
                <a:latin typeface="Trebuchet MS" pitchFamily="34" charset="0"/>
              </a:rPr>
              <a:t>CSV Filter</a:t>
            </a:r>
            <a:endParaRPr lang="en-US" sz="1200" dirty="0">
              <a:solidFill>
                <a:schemeClr val="tx2"/>
              </a:solidFill>
              <a:latin typeface="Trebuchet MS" pitchFamily="34" charset="0"/>
            </a:endParaRPr>
          </a:p>
        </p:txBody>
      </p:sp>
      <p:cxnSp>
        <p:nvCxnSpPr>
          <p:cNvPr id="83" name="Straight Arrow Connector 82"/>
          <p:cNvCxnSpPr/>
          <p:nvPr/>
        </p:nvCxnSpPr>
        <p:spPr bwMode="auto">
          <a:xfrm rot="10800000" flipV="1">
            <a:off x="6373598" y="3042073"/>
            <a:ext cx="101961" cy="3193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w="med" len="med"/>
          </a:ln>
          <a:effectLst/>
        </p:spPr>
      </p:cxnSp>
      <p:cxnSp>
        <p:nvCxnSpPr>
          <p:cNvPr id="86" name="Straight Connector 85"/>
          <p:cNvCxnSpPr/>
          <p:nvPr/>
        </p:nvCxnSpPr>
        <p:spPr bwMode="auto">
          <a:xfrm rot="5400000">
            <a:off x="6371211" y="3587618"/>
            <a:ext cx="787725" cy="426"/>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med" len="med"/>
            <a:tailEnd type="none" w="med" len="med"/>
          </a:ln>
          <a:effectLst/>
        </p:spPr>
      </p:cxnSp>
      <p:cxnSp>
        <p:nvCxnSpPr>
          <p:cNvPr id="88" name="Straight Connector 87"/>
          <p:cNvCxnSpPr>
            <a:endCxn id="67" idx="3"/>
          </p:cNvCxnSpPr>
          <p:nvPr/>
        </p:nvCxnSpPr>
        <p:spPr bwMode="auto">
          <a:xfrm rot="10800000" flipV="1">
            <a:off x="6487109" y="4018409"/>
            <a:ext cx="259474" cy="20227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med" len="med"/>
            <a:tailEnd type="none" w="med" len="med"/>
          </a:ln>
          <a:effectLst/>
        </p:spPr>
      </p:cxnSp>
      <p:cxnSp>
        <p:nvCxnSpPr>
          <p:cNvPr id="89" name="Straight Connector 88"/>
          <p:cNvCxnSpPr/>
          <p:nvPr/>
        </p:nvCxnSpPr>
        <p:spPr bwMode="auto">
          <a:xfrm rot="10800000" flipV="1">
            <a:off x="6345737" y="3193970"/>
            <a:ext cx="441066" cy="10758"/>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med" len="med"/>
            <a:tailEnd type="none" w="med" len="med"/>
          </a:ln>
          <a:effectLst/>
        </p:spPr>
      </p:cxnSp>
      <p:sp>
        <p:nvSpPr>
          <p:cNvPr id="90" name="TextBox 89"/>
          <p:cNvSpPr txBox="1"/>
          <p:nvPr/>
        </p:nvSpPr>
        <p:spPr>
          <a:xfrm>
            <a:off x="7147880" y="3282423"/>
            <a:ext cx="1117600" cy="307777"/>
          </a:xfrm>
          <a:prstGeom prst="rect">
            <a:avLst/>
          </a:prstGeom>
          <a:noFill/>
        </p:spPr>
        <p:txBody>
          <a:bodyPr wrap="square" rtlCol="0">
            <a:spAutoFit/>
          </a:bodyPr>
          <a:lstStyle/>
          <a:p>
            <a:r>
              <a:rPr lang="en-US" sz="1400" dirty="0" smtClean="0">
                <a:latin typeface="Trebuchet MS" pitchFamily="34" charset="0"/>
              </a:rPr>
              <a:t>Direct I/O</a:t>
            </a:r>
            <a:endParaRPr lang="en-US" sz="1400" dirty="0">
              <a:latin typeface="Trebuchet MS" pitchFamily="34" charset="0"/>
            </a:endParaRPr>
          </a:p>
        </p:txBody>
      </p:sp>
      <p:cxnSp>
        <p:nvCxnSpPr>
          <p:cNvPr id="91" name="Straight Arrow Connector 90"/>
          <p:cNvCxnSpPr/>
          <p:nvPr/>
        </p:nvCxnSpPr>
        <p:spPr bwMode="auto">
          <a:xfrm rot="10800000" flipV="1">
            <a:off x="6834613" y="3494088"/>
            <a:ext cx="330202" cy="135468"/>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sp>
        <p:nvSpPr>
          <p:cNvPr id="93" name="TextBox 92"/>
          <p:cNvSpPr txBox="1"/>
          <p:nvPr/>
        </p:nvSpPr>
        <p:spPr>
          <a:xfrm>
            <a:off x="5956968" y="4904836"/>
            <a:ext cx="2794000" cy="307777"/>
          </a:xfrm>
          <a:prstGeom prst="rect">
            <a:avLst/>
          </a:prstGeom>
          <a:noFill/>
        </p:spPr>
        <p:txBody>
          <a:bodyPr wrap="square" rtlCol="0">
            <a:spAutoFit/>
          </a:bodyPr>
          <a:lstStyle/>
          <a:p>
            <a:r>
              <a:rPr lang="en-US" sz="1400" dirty="0" err="1" smtClean="0">
                <a:latin typeface="Trebuchet MS" pitchFamily="34" charset="0"/>
              </a:rPr>
              <a:t>PrepareVolumeForSnapshotSet</a:t>
            </a:r>
            <a:endParaRPr lang="en-US" sz="1400" dirty="0">
              <a:latin typeface="Trebuchet MS" pitchFamily="34" charset="0"/>
            </a:endParaRPr>
          </a:p>
        </p:txBody>
      </p:sp>
      <p:cxnSp>
        <p:nvCxnSpPr>
          <p:cNvPr id="94" name="Straight Arrow Connector 93"/>
          <p:cNvCxnSpPr/>
          <p:nvPr/>
        </p:nvCxnSpPr>
        <p:spPr bwMode="auto">
          <a:xfrm rot="16200000" flipV="1">
            <a:off x="7630430" y="4684751"/>
            <a:ext cx="389269" cy="16166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97" name="Straight Connector 96"/>
          <p:cNvCxnSpPr>
            <a:endCxn id="65" idx="1"/>
          </p:cNvCxnSpPr>
          <p:nvPr/>
        </p:nvCxnSpPr>
        <p:spPr bwMode="auto">
          <a:xfrm flipV="1">
            <a:off x="3193746" y="3178729"/>
            <a:ext cx="2663884" cy="36756"/>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triangle" w="sm" len="sm"/>
            <a:tailEnd type="triangle" w="sm" len="sm"/>
          </a:ln>
          <a:effectLst/>
        </p:spPr>
      </p:cxnSp>
      <p:sp>
        <p:nvSpPr>
          <p:cNvPr id="102" name="TextBox 101"/>
          <p:cNvSpPr txBox="1"/>
          <p:nvPr/>
        </p:nvSpPr>
        <p:spPr>
          <a:xfrm>
            <a:off x="3953562" y="2828399"/>
            <a:ext cx="1193801" cy="307777"/>
          </a:xfrm>
          <a:prstGeom prst="rect">
            <a:avLst/>
          </a:prstGeom>
          <a:noFill/>
        </p:spPr>
        <p:txBody>
          <a:bodyPr wrap="square" rtlCol="0">
            <a:spAutoFit/>
          </a:bodyPr>
          <a:lstStyle/>
          <a:p>
            <a:pPr algn="ctr"/>
            <a:r>
              <a:rPr lang="en-US" sz="1400" dirty="0" smtClean="0">
                <a:latin typeface="Trebuchet MS" pitchFamily="34" charset="0"/>
              </a:rPr>
              <a:t>Network</a:t>
            </a:r>
            <a:endParaRPr lang="en-US" sz="1600" dirty="0">
              <a:latin typeface="Trebuchet MS" pitchFamily="34" charset="0"/>
            </a:endParaRPr>
          </a:p>
        </p:txBody>
      </p:sp>
      <p:sp>
        <p:nvSpPr>
          <p:cNvPr id="70" name="Oval 69"/>
          <p:cNvSpPr/>
          <p:nvPr/>
        </p:nvSpPr>
        <p:spPr bwMode="auto">
          <a:xfrm>
            <a:off x="6872862" y="1784718"/>
            <a:ext cx="1280160" cy="76379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3" name="TextBox 72"/>
          <p:cNvSpPr txBox="1"/>
          <p:nvPr/>
        </p:nvSpPr>
        <p:spPr>
          <a:xfrm>
            <a:off x="6991197" y="1892295"/>
            <a:ext cx="1065007" cy="584775"/>
          </a:xfrm>
          <a:prstGeom prst="rect">
            <a:avLst/>
          </a:prstGeom>
          <a:noFill/>
        </p:spPr>
        <p:txBody>
          <a:bodyPr wrap="square" rtlCol="0">
            <a:spAutoFit/>
          </a:bodyPr>
          <a:lstStyle/>
          <a:p>
            <a:pPr algn="ctr"/>
            <a:r>
              <a:rPr lang="en-US" sz="1600" dirty="0" smtClean="0">
                <a:solidFill>
                  <a:schemeClr val="tx1"/>
                </a:solidFill>
                <a:effectLst>
                  <a:outerShdw blurRad="38100" dist="38100" dir="2700000" algn="tl">
                    <a:srgbClr val="000000">
                      <a:alpha val="43137"/>
                    </a:srgbClr>
                  </a:outerShdw>
                </a:effectLst>
                <a:latin typeface="Trebuchet MS" pitchFamily="34" charset="0"/>
              </a:rPr>
              <a:t>Backup App</a:t>
            </a:r>
          </a:p>
        </p:txBody>
      </p:sp>
      <p:sp>
        <p:nvSpPr>
          <p:cNvPr id="76" name="TextBox 75"/>
          <p:cNvSpPr txBox="1"/>
          <p:nvPr/>
        </p:nvSpPr>
        <p:spPr>
          <a:xfrm>
            <a:off x="590575" y="1191783"/>
            <a:ext cx="3115732" cy="553998"/>
          </a:xfrm>
          <a:prstGeom prst="rect">
            <a:avLst/>
          </a:prstGeom>
          <a:noFill/>
        </p:spPr>
        <p:txBody>
          <a:bodyPr wrap="square" rtlCol="0">
            <a:spAutoFit/>
          </a:bodyPr>
          <a:lstStyle/>
          <a:p>
            <a:pPr algn="ctr"/>
            <a:r>
              <a:rPr lang="en-US" sz="1400" dirty="0" smtClean="0">
                <a:solidFill>
                  <a:schemeClr val="accent1"/>
                </a:solidFill>
                <a:latin typeface="Trebuchet MS" pitchFamily="34" charset="0"/>
              </a:rPr>
              <a:t>HyperV Host </a:t>
            </a:r>
          </a:p>
          <a:p>
            <a:pPr algn="ctr"/>
            <a:r>
              <a:rPr lang="en-US" sz="1600" dirty="0" smtClean="0">
                <a:solidFill>
                  <a:schemeClr val="accent1"/>
                </a:solidFill>
                <a:latin typeface="Trebuchet MS" pitchFamily="34" charset="0"/>
              </a:rPr>
              <a:t>Cluster</a:t>
            </a:r>
            <a:r>
              <a:rPr lang="en-US" sz="1400" dirty="0" smtClean="0">
                <a:solidFill>
                  <a:schemeClr val="accent1"/>
                </a:solidFill>
                <a:latin typeface="Trebuchet MS" pitchFamily="34" charset="0"/>
              </a:rPr>
              <a:t> Node A</a:t>
            </a:r>
            <a:endParaRPr lang="en-US" sz="1400" dirty="0">
              <a:solidFill>
                <a:schemeClr val="accent1"/>
              </a:solidFill>
              <a:latin typeface="Trebuchet MS" pitchFamily="34" charset="0"/>
            </a:endParaRPr>
          </a:p>
        </p:txBody>
      </p:sp>
      <p:sp>
        <p:nvSpPr>
          <p:cNvPr id="77" name="TextBox 76"/>
          <p:cNvSpPr txBox="1"/>
          <p:nvPr/>
        </p:nvSpPr>
        <p:spPr>
          <a:xfrm>
            <a:off x="5225523" y="1191783"/>
            <a:ext cx="3115732" cy="553998"/>
          </a:xfrm>
          <a:prstGeom prst="rect">
            <a:avLst/>
          </a:prstGeom>
          <a:noFill/>
        </p:spPr>
        <p:txBody>
          <a:bodyPr wrap="square" rtlCol="0">
            <a:spAutoFit/>
          </a:bodyPr>
          <a:lstStyle/>
          <a:p>
            <a:pPr algn="ctr"/>
            <a:r>
              <a:rPr lang="en-US" sz="1400" dirty="0" smtClean="0">
                <a:solidFill>
                  <a:schemeClr val="accent1"/>
                </a:solidFill>
                <a:latin typeface="Trebuchet MS" pitchFamily="34" charset="0"/>
              </a:rPr>
              <a:t>HyperV Host </a:t>
            </a:r>
          </a:p>
          <a:p>
            <a:pPr algn="ctr"/>
            <a:r>
              <a:rPr lang="en-US" sz="1600" dirty="0" smtClean="0">
                <a:solidFill>
                  <a:schemeClr val="accent1"/>
                </a:solidFill>
                <a:latin typeface="Trebuchet MS" pitchFamily="34" charset="0"/>
              </a:rPr>
              <a:t>Cluster</a:t>
            </a:r>
            <a:r>
              <a:rPr lang="en-US" sz="1400" dirty="0" smtClean="0">
                <a:solidFill>
                  <a:schemeClr val="accent1"/>
                </a:solidFill>
                <a:latin typeface="Trebuchet MS" pitchFamily="34" charset="0"/>
              </a:rPr>
              <a:t> Node B</a:t>
            </a:r>
            <a:endParaRPr lang="en-US" sz="1400" dirty="0">
              <a:solidFill>
                <a:schemeClr val="accent1"/>
              </a:solidFill>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dissolve">
                                      <p:cBhvr>
                                        <p:cTn id="10" dur="500"/>
                                        <p:tgtEl>
                                          <p:spTgt spid="7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dissolve">
                                      <p:cBhvr>
                                        <p:cTn id="13" dur="500"/>
                                        <p:tgtEl>
                                          <p:spTgt spid="93"/>
                                        </p:tgtEl>
                                      </p:cBhvr>
                                    </p:animEffect>
                                  </p:childTnLst>
                                </p:cTn>
                              </p:par>
                              <p:par>
                                <p:cTn id="14" presetID="9"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dissolve">
                                      <p:cBhvr>
                                        <p:cTn id="16" dur="5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140"/>
                                        </p:tgtEl>
                                      </p:cBhvr>
                                    </p:animEffect>
                                    <p:set>
                                      <p:cBhvr>
                                        <p:cTn id="21" dur="1" fill="hold">
                                          <p:stCondLst>
                                            <p:cond delay="499"/>
                                          </p:stCondLst>
                                        </p:cTn>
                                        <p:tgtEl>
                                          <p:spTgt spid="140"/>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159"/>
                                        </p:tgtEl>
                                      </p:cBhvr>
                                    </p:animEffect>
                                    <p:set>
                                      <p:cBhvr>
                                        <p:cTn id="24" dur="1" fill="hold">
                                          <p:stCondLst>
                                            <p:cond delay="499"/>
                                          </p:stCondLst>
                                        </p:cTn>
                                        <p:tgtEl>
                                          <p:spTgt spid="159"/>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172"/>
                                        </p:tgtEl>
                                      </p:cBhvr>
                                    </p:animEffect>
                                    <p:set>
                                      <p:cBhvr>
                                        <p:cTn id="27" dur="1" fill="hold">
                                          <p:stCondLst>
                                            <p:cond delay="499"/>
                                          </p:stCondLst>
                                        </p:cTn>
                                        <p:tgtEl>
                                          <p:spTgt spid="172"/>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173"/>
                                        </p:tgtEl>
                                      </p:cBhvr>
                                    </p:animEffect>
                                    <p:set>
                                      <p:cBhvr>
                                        <p:cTn id="30" dur="1" fill="hold">
                                          <p:stCondLst>
                                            <p:cond delay="499"/>
                                          </p:stCondLst>
                                        </p:cTn>
                                        <p:tgtEl>
                                          <p:spTgt spid="173"/>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89"/>
                                        </p:tgtEl>
                                      </p:cBhvr>
                                    </p:animEffect>
                                    <p:set>
                                      <p:cBhvr>
                                        <p:cTn id="33" dur="1" fill="hold">
                                          <p:stCondLst>
                                            <p:cond delay="499"/>
                                          </p:stCondLst>
                                        </p:cTn>
                                        <p:tgtEl>
                                          <p:spTgt spid="89"/>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91"/>
                                        </p:tgtEl>
                                      </p:cBhvr>
                                    </p:animEffect>
                                    <p:set>
                                      <p:cBhvr>
                                        <p:cTn id="36" dur="1" fill="hold">
                                          <p:stCondLst>
                                            <p:cond delay="499"/>
                                          </p:stCondLst>
                                        </p:cTn>
                                        <p:tgtEl>
                                          <p:spTgt spid="91"/>
                                        </p:tgtEl>
                                        <p:attrNameLst>
                                          <p:attrName>style.visibility</p:attrName>
                                        </p:attrNameLst>
                                      </p:cBhvr>
                                      <p:to>
                                        <p:strVal val="hidden"/>
                                      </p:to>
                                    </p:set>
                                  </p:childTnLst>
                                </p:cTn>
                              </p:par>
                              <p:par>
                                <p:cTn id="37" presetID="9" presetClass="exit" presetSubtype="0" fill="hold" nodeType="withEffect">
                                  <p:stCondLst>
                                    <p:cond delay="0"/>
                                  </p:stCondLst>
                                  <p:childTnLst>
                                    <p:animEffect transition="out" filter="dissolve">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par>
                                <p:cTn id="40" presetID="9" presetClass="exit" presetSubtype="0" fill="hold" nodeType="withEffect">
                                  <p:stCondLst>
                                    <p:cond delay="0"/>
                                  </p:stCondLst>
                                  <p:childTnLst>
                                    <p:animEffect transition="out" filter="dissolve">
                                      <p:cBhvr>
                                        <p:cTn id="41" dur="500"/>
                                        <p:tgtEl>
                                          <p:spTgt spid="69"/>
                                        </p:tgtEl>
                                      </p:cBhvr>
                                    </p:animEffect>
                                    <p:set>
                                      <p:cBhvr>
                                        <p:cTn id="42" dur="1" fill="hold">
                                          <p:stCondLst>
                                            <p:cond delay="499"/>
                                          </p:stCondLst>
                                        </p:cTn>
                                        <p:tgtEl>
                                          <p:spTgt spid="69"/>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61"/>
                                        </p:tgtEl>
                                      </p:cBhvr>
                                    </p:animEffect>
                                    <p:set>
                                      <p:cBhvr>
                                        <p:cTn id="45" dur="1" fill="hold">
                                          <p:stCondLst>
                                            <p:cond delay="499"/>
                                          </p:stCondLst>
                                        </p:cTn>
                                        <p:tgtEl>
                                          <p:spTgt spid="61"/>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139"/>
                                        </p:tgtEl>
                                      </p:cBhvr>
                                    </p:animEffect>
                                    <p:set>
                                      <p:cBhvr>
                                        <p:cTn id="48" dur="1" fill="hold">
                                          <p:stCondLst>
                                            <p:cond delay="499"/>
                                          </p:stCondLst>
                                        </p:cTn>
                                        <p:tgtEl>
                                          <p:spTgt spid="139"/>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34"/>
                                        </p:tgtEl>
                                      </p:cBhvr>
                                    </p:animEffect>
                                    <p:set>
                                      <p:cBhvr>
                                        <p:cTn id="51" dur="1" fill="hold">
                                          <p:stCondLst>
                                            <p:cond delay="499"/>
                                          </p:stCondLst>
                                        </p:cTn>
                                        <p:tgtEl>
                                          <p:spTgt spid="134"/>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62"/>
                                        </p:tgtEl>
                                      </p:cBhvr>
                                    </p:animEffect>
                                    <p:set>
                                      <p:cBhvr>
                                        <p:cTn id="54" dur="1" fill="hold">
                                          <p:stCondLst>
                                            <p:cond delay="499"/>
                                          </p:stCondLst>
                                        </p:cTn>
                                        <p:tgtEl>
                                          <p:spTgt spid="62"/>
                                        </p:tgtEl>
                                        <p:attrNameLst>
                                          <p:attrName>style.visibility</p:attrName>
                                        </p:attrNameLst>
                                      </p:cBhvr>
                                      <p:to>
                                        <p:strVal val="hidden"/>
                                      </p:to>
                                    </p:set>
                                  </p:childTnLst>
                                </p:cTn>
                              </p:par>
                              <p:par>
                                <p:cTn id="55" presetID="9" presetClass="exit" presetSubtype="0" fill="hold" nodeType="withEffect">
                                  <p:stCondLst>
                                    <p:cond delay="0"/>
                                  </p:stCondLst>
                                  <p:childTnLst>
                                    <p:animEffect transition="out" filter="dissolve">
                                      <p:cBhvr>
                                        <p:cTn id="56" dur="500"/>
                                        <p:tgtEl>
                                          <p:spTgt spid="87"/>
                                        </p:tgtEl>
                                      </p:cBhvr>
                                    </p:animEffect>
                                    <p:set>
                                      <p:cBhvr>
                                        <p:cTn id="57" dur="1" fill="hold">
                                          <p:stCondLst>
                                            <p:cond delay="499"/>
                                          </p:stCondLst>
                                        </p:cTn>
                                        <p:tgtEl>
                                          <p:spTgt spid="87"/>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78"/>
                                        </p:tgtEl>
                                      </p:cBhvr>
                                    </p:animEffect>
                                    <p:set>
                                      <p:cBhvr>
                                        <p:cTn id="60" dur="1" fill="hold">
                                          <p:stCondLst>
                                            <p:cond delay="499"/>
                                          </p:stCondLst>
                                        </p:cTn>
                                        <p:tgtEl>
                                          <p:spTgt spid="78"/>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64"/>
                                        </p:tgtEl>
                                      </p:cBhvr>
                                    </p:animEffect>
                                    <p:set>
                                      <p:cBhvr>
                                        <p:cTn id="63" dur="1" fill="hold">
                                          <p:stCondLst>
                                            <p:cond delay="499"/>
                                          </p:stCondLst>
                                        </p:cTn>
                                        <p:tgtEl>
                                          <p:spTgt spid="64"/>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29"/>
                                        </p:tgtEl>
                                      </p:cBhvr>
                                    </p:animEffect>
                                    <p:set>
                                      <p:cBhvr>
                                        <p:cTn id="66" dur="1" fill="hold">
                                          <p:stCondLst>
                                            <p:cond delay="499"/>
                                          </p:stCondLst>
                                        </p:cTn>
                                        <p:tgtEl>
                                          <p:spTgt spid="129"/>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86"/>
                                        </p:tgtEl>
                                      </p:cBhvr>
                                    </p:animEffect>
                                    <p:set>
                                      <p:cBhvr>
                                        <p:cTn id="69" dur="1" fill="hold">
                                          <p:stCondLst>
                                            <p:cond delay="499"/>
                                          </p:stCondLst>
                                        </p:cTn>
                                        <p:tgtEl>
                                          <p:spTgt spid="86"/>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88"/>
                                        </p:tgtEl>
                                      </p:cBhvr>
                                    </p:animEffect>
                                    <p:set>
                                      <p:cBhvr>
                                        <p:cTn id="72" dur="1" fill="hold">
                                          <p:stCondLst>
                                            <p:cond delay="499"/>
                                          </p:stCondLst>
                                        </p:cTn>
                                        <p:tgtEl>
                                          <p:spTgt spid="88"/>
                                        </p:tgtEl>
                                        <p:attrNameLst>
                                          <p:attrName>style.visibility</p:attrName>
                                        </p:attrNameLst>
                                      </p:cBhvr>
                                      <p:to>
                                        <p:strVal val="hidden"/>
                                      </p:to>
                                    </p:set>
                                  </p:childTnLst>
                                </p:cTn>
                              </p:par>
                              <p:par>
                                <p:cTn id="73" presetID="9" presetClass="exit" presetSubtype="0" fill="hold" grpId="0" nodeType="withEffect">
                                  <p:stCondLst>
                                    <p:cond delay="0"/>
                                  </p:stCondLst>
                                  <p:childTnLst>
                                    <p:animEffect transition="out" filter="dissolve">
                                      <p:cBhvr>
                                        <p:cTn id="74" dur="500"/>
                                        <p:tgtEl>
                                          <p:spTgt spid="90"/>
                                        </p:tgtEl>
                                      </p:cBhvr>
                                    </p:animEffect>
                                    <p:set>
                                      <p:cBhvr>
                                        <p:cTn id="75" dur="1" fill="hold">
                                          <p:stCondLst>
                                            <p:cond delay="499"/>
                                          </p:stCondLst>
                                        </p:cTn>
                                        <p:tgtEl>
                                          <p:spTgt spid="90"/>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91"/>
                                        </p:tgtEl>
                                      </p:cBhvr>
                                    </p:animEffect>
                                    <p:set>
                                      <p:cBhvr>
                                        <p:cTn id="78" dur="1" fill="hold">
                                          <p:stCondLst>
                                            <p:cond delay="499"/>
                                          </p:stCondLst>
                                        </p:cTn>
                                        <p:tgtEl>
                                          <p:spTgt spid="91"/>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500"/>
                                        <p:tgtEl>
                                          <p:spTgt spid="102"/>
                                        </p:tgtEl>
                                      </p:cBhvr>
                                    </p:animEffect>
                                    <p:set>
                                      <p:cBhvr>
                                        <p:cTn id="81" dur="1" fill="hold">
                                          <p:stCondLst>
                                            <p:cond delay="499"/>
                                          </p:stCondLst>
                                        </p:cTn>
                                        <p:tgtEl>
                                          <p:spTgt spid="10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0" nodeType="clickEffect">
                                  <p:stCondLst>
                                    <p:cond delay="0"/>
                                  </p:stCondLst>
                                  <p:childTnLst>
                                    <p:animEffect transition="out" filter="dissolve">
                                      <p:cBhvr>
                                        <p:cTn id="85" dur="500"/>
                                        <p:tgtEl>
                                          <p:spTgt spid="43"/>
                                        </p:tgtEl>
                                      </p:cBhvr>
                                    </p:animEffect>
                                    <p:set>
                                      <p:cBhvr>
                                        <p:cTn id="86" dur="1" fill="hold">
                                          <p:stCondLst>
                                            <p:cond delay="499"/>
                                          </p:stCondLst>
                                        </p:cTn>
                                        <p:tgtEl>
                                          <p:spTgt spid="43"/>
                                        </p:tgtEl>
                                        <p:attrNameLst>
                                          <p:attrName>style.visibility</p:attrName>
                                        </p:attrNameLst>
                                      </p:cBhvr>
                                      <p:to>
                                        <p:strVal val="hidden"/>
                                      </p:to>
                                    </p:set>
                                  </p:childTnLst>
                                </p:cTn>
                              </p:par>
                              <p:par>
                                <p:cTn id="87" presetID="9" presetClass="exit" presetSubtype="0" fill="hold" grpId="0" nodeType="withEffect">
                                  <p:stCondLst>
                                    <p:cond delay="0"/>
                                  </p:stCondLst>
                                  <p:childTnLst>
                                    <p:animEffect transition="out" filter="dissolve">
                                      <p:cBhvr>
                                        <p:cTn id="88" dur="500"/>
                                        <p:tgtEl>
                                          <p:spTgt spid="44"/>
                                        </p:tgtEl>
                                      </p:cBhvr>
                                    </p:animEffect>
                                    <p:set>
                                      <p:cBhvr>
                                        <p:cTn id="89" dur="1" fill="hold">
                                          <p:stCondLst>
                                            <p:cond delay="499"/>
                                          </p:stCondLst>
                                        </p:cTn>
                                        <p:tgtEl>
                                          <p:spTgt spid="44"/>
                                        </p:tgtEl>
                                        <p:attrNameLst>
                                          <p:attrName>style.visibility</p:attrName>
                                        </p:attrNameLst>
                                      </p:cBhvr>
                                      <p:to>
                                        <p:strVal val="hidden"/>
                                      </p:to>
                                    </p:set>
                                  </p:childTnLst>
                                </p:cTn>
                              </p:par>
                              <p:par>
                                <p:cTn id="90" presetID="9" presetClass="exit" presetSubtype="0" fill="hold" grpId="0" nodeType="withEffect">
                                  <p:stCondLst>
                                    <p:cond delay="0"/>
                                  </p:stCondLst>
                                  <p:childTnLst>
                                    <p:animEffect transition="out" filter="dissolve">
                                      <p:cBhvr>
                                        <p:cTn id="91" dur="500"/>
                                        <p:tgtEl>
                                          <p:spTgt spid="45"/>
                                        </p:tgtEl>
                                      </p:cBhvr>
                                    </p:animEffect>
                                    <p:set>
                                      <p:cBhvr>
                                        <p:cTn id="92" dur="1" fill="hold">
                                          <p:stCondLst>
                                            <p:cond delay="499"/>
                                          </p:stCondLst>
                                        </p:cTn>
                                        <p:tgtEl>
                                          <p:spTgt spid="45"/>
                                        </p:tgtEl>
                                        <p:attrNameLst>
                                          <p:attrName>style.visibility</p:attrName>
                                        </p:attrNameLst>
                                      </p:cBhvr>
                                      <p:to>
                                        <p:strVal val="hidden"/>
                                      </p:to>
                                    </p:set>
                                  </p:childTnLst>
                                </p:cTn>
                              </p:par>
                              <p:par>
                                <p:cTn id="93" presetID="9" presetClass="exit" presetSubtype="0" fill="hold" grpId="0" nodeType="withEffect">
                                  <p:stCondLst>
                                    <p:cond delay="0"/>
                                  </p:stCondLst>
                                  <p:childTnLst>
                                    <p:animEffect transition="out" filter="dissolve">
                                      <p:cBhvr>
                                        <p:cTn id="94" dur="500"/>
                                        <p:tgtEl>
                                          <p:spTgt spid="48"/>
                                        </p:tgtEl>
                                      </p:cBhvr>
                                    </p:animEffect>
                                    <p:set>
                                      <p:cBhvr>
                                        <p:cTn id="95" dur="1" fill="hold">
                                          <p:stCondLst>
                                            <p:cond delay="499"/>
                                          </p:stCondLst>
                                        </p:cTn>
                                        <p:tgtEl>
                                          <p:spTgt spid="48"/>
                                        </p:tgtEl>
                                        <p:attrNameLst>
                                          <p:attrName>style.visibility</p:attrName>
                                        </p:attrNameLst>
                                      </p:cBhvr>
                                      <p:to>
                                        <p:strVal val="hidden"/>
                                      </p:to>
                                    </p:set>
                                  </p:childTnLst>
                                </p:cTn>
                              </p:par>
                              <p:par>
                                <p:cTn id="96" presetID="9" presetClass="exit" presetSubtype="0" fill="hold" grpId="0" nodeType="withEffect">
                                  <p:stCondLst>
                                    <p:cond delay="0"/>
                                  </p:stCondLst>
                                  <p:childTnLst>
                                    <p:animEffect transition="out" filter="dissolve">
                                      <p:cBhvr>
                                        <p:cTn id="97" dur="500"/>
                                        <p:tgtEl>
                                          <p:spTgt spid="146"/>
                                        </p:tgtEl>
                                      </p:cBhvr>
                                    </p:animEffect>
                                    <p:set>
                                      <p:cBhvr>
                                        <p:cTn id="98" dur="1" fill="hold">
                                          <p:stCondLst>
                                            <p:cond delay="499"/>
                                          </p:stCondLst>
                                        </p:cTn>
                                        <p:tgtEl>
                                          <p:spTgt spid="146"/>
                                        </p:tgtEl>
                                        <p:attrNameLst>
                                          <p:attrName>style.visibility</p:attrName>
                                        </p:attrNameLst>
                                      </p:cBhvr>
                                      <p:to>
                                        <p:strVal val="hidden"/>
                                      </p:to>
                                    </p:set>
                                  </p:childTnLst>
                                </p:cTn>
                              </p:par>
                              <p:par>
                                <p:cTn id="99" presetID="9" presetClass="exit" presetSubtype="0" fill="hold" grpId="0" nodeType="withEffect">
                                  <p:stCondLst>
                                    <p:cond delay="0"/>
                                  </p:stCondLst>
                                  <p:childTnLst>
                                    <p:animEffect transition="out" filter="dissolve">
                                      <p:cBhvr>
                                        <p:cTn id="100" dur="500"/>
                                        <p:tgtEl>
                                          <p:spTgt spid="147"/>
                                        </p:tgtEl>
                                      </p:cBhvr>
                                    </p:animEffect>
                                    <p:set>
                                      <p:cBhvr>
                                        <p:cTn id="101" dur="1" fill="hold">
                                          <p:stCondLst>
                                            <p:cond delay="499"/>
                                          </p:stCondLst>
                                        </p:cTn>
                                        <p:tgtEl>
                                          <p:spTgt spid="147"/>
                                        </p:tgtEl>
                                        <p:attrNameLst>
                                          <p:attrName>style.visibility</p:attrName>
                                        </p:attrNameLst>
                                      </p:cBhvr>
                                      <p:to>
                                        <p:strVal val="hidden"/>
                                      </p:to>
                                    </p:set>
                                  </p:childTnLst>
                                </p:cTn>
                              </p:par>
                              <p:par>
                                <p:cTn id="102" presetID="9" presetClass="exit" presetSubtype="0" fill="hold" grpId="0" nodeType="withEffect">
                                  <p:stCondLst>
                                    <p:cond delay="0"/>
                                  </p:stCondLst>
                                  <p:childTnLst>
                                    <p:animEffect transition="out" filter="dissolv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par>
                                <p:cTn id="105" presetID="9" presetClass="exit" presetSubtype="0" fill="hold" grpId="0" nodeType="withEffect">
                                  <p:stCondLst>
                                    <p:cond delay="0"/>
                                  </p:stCondLst>
                                  <p:childTnLst>
                                    <p:animEffect transition="out" filter="dissolve">
                                      <p:cBhvr>
                                        <p:cTn id="106" dur="500"/>
                                        <p:tgtEl>
                                          <p:spTgt spid="56"/>
                                        </p:tgtEl>
                                      </p:cBhvr>
                                    </p:animEffect>
                                    <p:set>
                                      <p:cBhvr>
                                        <p:cTn id="107" dur="1" fill="hold">
                                          <p:stCondLst>
                                            <p:cond delay="499"/>
                                          </p:stCondLst>
                                        </p:cTn>
                                        <p:tgtEl>
                                          <p:spTgt spid="56"/>
                                        </p:tgtEl>
                                        <p:attrNameLst>
                                          <p:attrName>style.visibility</p:attrName>
                                        </p:attrNameLst>
                                      </p:cBhvr>
                                      <p:to>
                                        <p:strVal val="hidden"/>
                                      </p:to>
                                    </p:set>
                                  </p:childTnLst>
                                </p:cTn>
                              </p:par>
                              <p:par>
                                <p:cTn id="108" presetID="9" presetClass="exit" presetSubtype="0" fill="hold" grpId="1" nodeType="withEffect">
                                  <p:stCondLst>
                                    <p:cond delay="0"/>
                                  </p:stCondLst>
                                  <p:childTnLst>
                                    <p:animEffect transition="out" filter="dissolve">
                                      <p:cBhvr>
                                        <p:cTn id="109" dur="500"/>
                                        <p:tgtEl>
                                          <p:spTgt spid="93"/>
                                        </p:tgtEl>
                                      </p:cBhvr>
                                    </p:animEffect>
                                    <p:set>
                                      <p:cBhvr>
                                        <p:cTn id="110" dur="1" fill="hold">
                                          <p:stCondLst>
                                            <p:cond delay="499"/>
                                          </p:stCondLst>
                                        </p:cTn>
                                        <p:tgtEl>
                                          <p:spTgt spid="93"/>
                                        </p:tgtEl>
                                        <p:attrNameLst>
                                          <p:attrName>style.visibility</p:attrName>
                                        </p:attrNameLst>
                                      </p:cBhvr>
                                      <p:to>
                                        <p:strVal val="hidden"/>
                                      </p:to>
                                    </p:set>
                                  </p:childTnLst>
                                </p:cTn>
                              </p:par>
                              <p:par>
                                <p:cTn id="111" presetID="9" presetClass="exit" presetSubtype="0" fill="hold" nodeType="withEffect">
                                  <p:stCondLst>
                                    <p:cond delay="0"/>
                                  </p:stCondLst>
                                  <p:childTnLst>
                                    <p:animEffect transition="out" filter="dissolve">
                                      <p:cBhvr>
                                        <p:cTn id="112" dur="500"/>
                                        <p:tgtEl>
                                          <p:spTgt spid="94"/>
                                        </p:tgtEl>
                                      </p:cBhvr>
                                    </p:animEffect>
                                    <p:set>
                                      <p:cBhvr>
                                        <p:cTn id="113"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8" grpId="0"/>
      <p:bldP spid="146" grpId="0"/>
      <p:bldP spid="147" grpId="0"/>
      <p:bldP spid="47" grpId="0" animBg="1"/>
      <p:bldP spid="56" grpId="0"/>
      <p:bldP spid="90" grpId="0"/>
      <p:bldP spid="93" grpId="0"/>
      <p:bldP spid="93" grpId="1"/>
      <p:bldP spid="102" grpId="0"/>
      <p:bldP spid="70" grpId="0" animBg="1"/>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Hyper-V With Failover Clustering</a:t>
            </a:r>
            <a:endParaRPr lang="en-US" sz="4400" dirty="0"/>
          </a:p>
        </p:txBody>
      </p:sp>
      <p:sp>
        <p:nvSpPr>
          <p:cNvPr id="3" name="Content Placeholder 2"/>
          <p:cNvSpPr>
            <a:spLocks noGrp="1"/>
          </p:cNvSpPr>
          <p:nvPr>
            <p:ph idx="1"/>
          </p:nvPr>
        </p:nvSpPr>
        <p:spPr>
          <a:xfrm>
            <a:off x="382588" y="1414464"/>
            <a:ext cx="8380412" cy="3001847"/>
          </a:xfrm>
        </p:spPr>
        <p:txBody>
          <a:bodyPr/>
          <a:lstStyle/>
          <a:p>
            <a:pPr marL="460375" indent="-460375"/>
            <a:r>
              <a:rPr lang="en-US" sz="3200" dirty="0" smtClean="0"/>
              <a:t>Failover Clustering is the foundation </a:t>
            </a:r>
            <a:br>
              <a:rPr lang="en-US" sz="3200" dirty="0" smtClean="0"/>
            </a:br>
            <a:r>
              <a:rPr lang="en-US" sz="3200" dirty="0" smtClean="0"/>
              <a:t>that enhances Hyper-V by providing</a:t>
            </a:r>
          </a:p>
          <a:p>
            <a:pPr marL="860425" lvl="1" indent="-400050"/>
            <a:r>
              <a:rPr lang="en-US" sz="2800" dirty="0" smtClean="0"/>
              <a:t>High Availability</a:t>
            </a:r>
          </a:p>
          <a:p>
            <a:pPr marL="860425" lvl="1" indent="-400050"/>
            <a:r>
              <a:rPr lang="en-US" sz="2800" dirty="0" smtClean="0"/>
              <a:t>Disaster Recovery</a:t>
            </a:r>
          </a:p>
          <a:p>
            <a:pPr marL="860425" lvl="1" indent="-400050"/>
            <a:r>
              <a:rPr lang="en-US" sz="2800" dirty="0" smtClean="0"/>
              <a:t>Quick Migration</a:t>
            </a:r>
          </a:p>
          <a:p>
            <a:pPr marL="860425" lvl="1" indent="-400050"/>
            <a:r>
              <a:rPr lang="en-US" sz="2800" dirty="0" smtClean="0"/>
              <a:t>Live Migration</a:t>
            </a:r>
          </a:p>
        </p:txBody>
      </p:sp>
      <p:pic>
        <p:nvPicPr>
          <p:cNvPr id="4" name="Picture 3" descr="WSFC logo white.png"/>
          <p:cNvPicPr>
            <a:picLocks noChangeAspect="1"/>
          </p:cNvPicPr>
          <p:nvPr/>
        </p:nvPicPr>
        <p:blipFill>
          <a:blip r:embed="rId3"/>
          <a:stretch>
            <a:fillRect/>
          </a:stretch>
        </p:blipFill>
        <p:spPr>
          <a:xfrm>
            <a:off x="2622082" y="5335921"/>
            <a:ext cx="3476376" cy="836162"/>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14" y="239358"/>
            <a:ext cx="8380412" cy="664797"/>
          </a:xfrm>
        </p:spPr>
        <p:txBody>
          <a:bodyPr/>
          <a:lstStyle/>
          <a:p>
            <a:r>
              <a:rPr smtClean="0"/>
              <a:t>CSV Backup</a:t>
            </a:r>
            <a:endParaRPr lang="en-US" dirty="0"/>
          </a:p>
        </p:txBody>
      </p:sp>
      <p:sp>
        <p:nvSpPr>
          <p:cNvPr id="56" name="Flowchart: Magnetic Disk 55"/>
          <p:cNvSpPr/>
          <p:nvPr/>
        </p:nvSpPr>
        <p:spPr bwMode="auto">
          <a:xfrm>
            <a:off x="5474647" y="5031026"/>
            <a:ext cx="2827868" cy="1439334"/>
          </a:xfrm>
          <a:prstGeom prst="flowChartMagneticDisk">
            <a:avLst/>
          </a:prstGeom>
          <a:solidFill>
            <a:srgbClr val="92D050"/>
          </a:solidFill>
          <a:ln w="317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7" name="Flowchart: Magnetic Disk 56"/>
          <p:cNvSpPr/>
          <p:nvPr/>
        </p:nvSpPr>
        <p:spPr bwMode="auto">
          <a:xfrm>
            <a:off x="6696240" y="5513626"/>
            <a:ext cx="622130" cy="897467"/>
          </a:xfrm>
          <a:prstGeom prst="flowChartMagneticDisk">
            <a:avLst/>
          </a:prstGeom>
          <a:solidFill>
            <a:srgbClr val="FFC000"/>
          </a:solidFill>
          <a:ln w="317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8" name="Flowchart: Magnetic Disk 57"/>
          <p:cNvSpPr/>
          <p:nvPr/>
        </p:nvSpPr>
        <p:spPr bwMode="auto">
          <a:xfrm>
            <a:off x="5777554" y="5494403"/>
            <a:ext cx="622130" cy="897467"/>
          </a:xfrm>
          <a:prstGeom prst="flowChartMagneticDisk">
            <a:avLst/>
          </a:prstGeom>
          <a:solidFill>
            <a:schemeClr val="accent1">
              <a:lumMod val="75000"/>
            </a:schemeClr>
          </a:solidFill>
          <a:ln w="317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9" name="TextBox 58"/>
          <p:cNvSpPr txBox="1"/>
          <p:nvPr/>
        </p:nvSpPr>
        <p:spPr>
          <a:xfrm>
            <a:off x="6206462" y="5064892"/>
            <a:ext cx="1599764" cy="338554"/>
          </a:xfrm>
          <a:prstGeom prst="rect">
            <a:avLst/>
          </a:prstGeom>
          <a:noFill/>
        </p:spPr>
        <p:txBody>
          <a:bodyPr wrap="square" rtlCol="0">
            <a:spAutoFit/>
          </a:bodyPr>
          <a:lstStyle/>
          <a:p>
            <a:r>
              <a:rPr lang="en-US" sz="1600" dirty="0" smtClean="0"/>
              <a:t>CSV Volume</a:t>
            </a:r>
            <a:endParaRPr lang="en-US" sz="1600" dirty="0"/>
          </a:p>
        </p:txBody>
      </p:sp>
      <p:sp>
        <p:nvSpPr>
          <p:cNvPr id="60" name="Rectangle 59"/>
          <p:cNvSpPr/>
          <p:nvPr/>
        </p:nvSpPr>
        <p:spPr bwMode="auto">
          <a:xfrm>
            <a:off x="560253" y="1752425"/>
            <a:ext cx="3130826" cy="2763079"/>
          </a:xfrm>
          <a:prstGeom prst="rect">
            <a:avLst/>
          </a:prstGeom>
          <a:solidFill>
            <a:schemeClr val="accent4">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2" name="TextBox 61"/>
          <p:cNvSpPr txBox="1"/>
          <p:nvPr/>
        </p:nvSpPr>
        <p:spPr>
          <a:xfrm>
            <a:off x="566512" y="1126260"/>
            <a:ext cx="3115732" cy="615553"/>
          </a:xfrm>
          <a:prstGeom prst="rect">
            <a:avLst/>
          </a:prstGeom>
          <a:noFill/>
        </p:spPr>
        <p:txBody>
          <a:bodyPr wrap="square" rtlCol="0">
            <a:spAutoFit/>
          </a:bodyPr>
          <a:lstStyle/>
          <a:p>
            <a:pPr algn="ctr"/>
            <a:r>
              <a:rPr lang="en-US" sz="1600" dirty="0" smtClean="0">
                <a:solidFill>
                  <a:srgbClr val="FFFF00"/>
                </a:solidFill>
              </a:rPr>
              <a:t>HyperV Host </a:t>
            </a:r>
          </a:p>
          <a:p>
            <a:pPr algn="ctr"/>
            <a:r>
              <a:rPr lang="en-US" sz="1800" dirty="0" smtClean="0">
                <a:solidFill>
                  <a:srgbClr val="FFFF00"/>
                </a:solidFill>
              </a:rPr>
              <a:t>Cluster</a:t>
            </a:r>
            <a:r>
              <a:rPr lang="en-US" sz="1600" dirty="0" smtClean="0">
                <a:solidFill>
                  <a:srgbClr val="FFFF00"/>
                </a:solidFill>
              </a:rPr>
              <a:t> Node A</a:t>
            </a:r>
            <a:endParaRPr lang="en-US" sz="1600" dirty="0">
              <a:solidFill>
                <a:srgbClr val="FFFF00"/>
              </a:solidFill>
            </a:endParaRPr>
          </a:p>
        </p:txBody>
      </p:sp>
      <p:cxnSp>
        <p:nvCxnSpPr>
          <p:cNvPr id="64" name="Straight Connector 63"/>
          <p:cNvCxnSpPr>
            <a:endCxn id="99" idx="1"/>
          </p:cNvCxnSpPr>
          <p:nvPr/>
        </p:nvCxnSpPr>
        <p:spPr bwMode="auto">
          <a:xfrm>
            <a:off x="6138797" y="4403136"/>
            <a:ext cx="1709399" cy="1090768"/>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med" len="med"/>
          </a:ln>
          <a:effectLst/>
        </p:spPr>
      </p:cxnSp>
      <p:sp>
        <p:nvSpPr>
          <p:cNvPr id="65" name="Rectangle 64"/>
          <p:cNvSpPr/>
          <p:nvPr/>
        </p:nvSpPr>
        <p:spPr bwMode="auto">
          <a:xfrm>
            <a:off x="729218" y="1831938"/>
            <a:ext cx="1123122" cy="834887"/>
          </a:xfrm>
          <a:prstGeom prst="rect">
            <a:avLst/>
          </a:prstGeom>
          <a:solidFill>
            <a:schemeClr val="tx1">
              <a:lumMod val="8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6" name="Flowchart: Decision 65"/>
          <p:cNvSpPr/>
          <p:nvPr/>
        </p:nvSpPr>
        <p:spPr bwMode="auto">
          <a:xfrm>
            <a:off x="1087027" y="3114085"/>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7" name="Rectangle 66"/>
          <p:cNvSpPr/>
          <p:nvPr/>
        </p:nvSpPr>
        <p:spPr bwMode="auto">
          <a:xfrm>
            <a:off x="901457" y="3689738"/>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8" name="Rectangle 67"/>
          <p:cNvSpPr/>
          <p:nvPr/>
        </p:nvSpPr>
        <p:spPr bwMode="auto">
          <a:xfrm>
            <a:off x="885267" y="4117268"/>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3" name="Rectangle 72"/>
          <p:cNvSpPr/>
          <p:nvPr/>
        </p:nvSpPr>
        <p:spPr bwMode="auto">
          <a:xfrm>
            <a:off x="2332732" y="1825312"/>
            <a:ext cx="1123122" cy="834887"/>
          </a:xfrm>
          <a:prstGeom prst="rect">
            <a:avLst/>
          </a:prstGeom>
          <a:solidFill>
            <a:schemeClr val="accent5">
              <a:lumMod val="20000"/>
              <a:lumOff val="8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4" name="Flowchart: Decision 73"/>
          <p:cNvSpPr/>
          <p:nvPr/>
        </p:nvSpPr>
        <p:spPr bwMode="auto">
          <a:xfrm>
            <a:off x="2690541" y="3107459"/>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6" name="Rectangle 75"/>
          <p:cNvSpPr/>
          <p:nvPr/>
        </p:nvSpPr>
        <p:spPr bwMode="auto">
          <a:xfrm>
            <a:off x="2461941" y="3693869"/>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7" name="Rectangle 76"/>
          <p:cNvSpPr/>
          <p:nvPr/>
        </p:nvSpPr>
        <p:spPr bwMode="auto">
          <a:xfrm>
            <a:off x="2465255" y="4104687"/>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0" name="TextBox 79"/>
          <p:cNvSpPr txBox="1"/>
          <p:nvPr/>
        </p:nvSpPr>
        <p:spPr>
          <a:xfrm>
            <a:off x="2556177" y="2042871"/>
            <a:ext cx="660400" cy="276999"/>
          </a:xfrm>
          <a:prstGeom prst="rect">
            <a:avLst/>
          </a:prstGeom>
          <a:noFill/>
        </p:spPr>
        <p:txBody>
          <a:bodyPr wrap="square" rtlCol="0">
            <a:spAutoFit/>
          </a:bodyPr>
          <a:lstStyle/>
          <a:p>
            <a:r>
              <a:rPr lang="en-US" sz="1200" dirty="0" smtClean="0">
                <a:solidFill>
                  <a:schemeClr val="bg2"/>
                </a:solidFill>
              </a:rPr>
              <a:t>VM 2</a:t>
            </a:r>
            <a:endParaRPr lang="en-US" sz="1200" dirty="0">
              <a:solidFill>
                <a:schemeClr val="bg2"/>
              </a:solidFill>
            </a:endParaRPr>
          </a:p>
        </p:txBody>
      </p:sp>
      <p:sp>
        <p:nvSpPr>
          <p:cNvPr id="81" name="TextBox 80"/>
          <p:cNvSpPr txBox="1"/>
          <p:nvPr/>
        </p:nvSpPr>
        <p:spPr>
          <a:xfrm>
            <a:off x="960762" y="2089622"/>
            <a:ext cx="662529" cy="276999"/>
          </a:xfrm>
          <a:prstGeom prst="rect">
            <a:avLst/>
          </a:prstGeom>
          <a:noFill/>
        </p:spPr>
        <p:txBody>
          <a:bodyPr wrap="square" rtlCol="0">
            <a:spAutoFit/>
          </a:bodyPr>
          <a:lstStyle/>
          <a:p>
            <a:r>
              <a:rPr lang="en-US" sz="1200" dirty="0" smtClean="0">
                <a:solidFill>
                  <a:schemeClr val="bg2"/>
                </a:solidFill>
              </a:rPr>
              <a:t>VM 1</a:t>
            </a:r>
            <a:endParaRPr lang="en-US" sz="1200" dirty="0">
              <a:solidFill>
                <a:schemeClr val="bg2"/>
              </a:solidFill>
            </a:endParaRPr>
          </a:p>
        </p:txBody>
      </p:sp>
      <p:sp>
        <p:nvSpPr>
          <p:cNvPr id="82" name="TextBox 81"/>
          <p:cNvSpPr txBox="1"/>
          <p:nvPr/>
        </p:nvSpPr>
        <p:spPr>
          <a:xfrm>
            <a:off x="6706912" y="5797445"/>
            <a:ext cx="660400" cy="276999"/>
          </a:xfrm>
          <a:prstGeom prst="rect">
            <a:avLst/>
          </a:prstGeom>
          <a:noFill/>
        </p:spPr>
        <p:txBody>
          <a:bodyPr wrap="square" rtlCol="0">
            <a:spAutoFit/>
          </a:bodyPr>
          <a:lstStyle/>
          <a:p>
            <a:r>
              <a:rPr lang="en-US" sz="1200" dirty="0" smtClean="0">
                <a:solidFill>
                  <a:schemeClr val="bg2"/>
                </a:solidFill>
              </a:rPr>
              <a:t>VHD 2</a:t>
            </a:r>
            <a:endParaRPr lang="en-US" sz="1200" dirty="0">
              <a:solidFill>
                <a:schemeClr val="bg2"/>
              </a:solidFill>
            </a:endParaRPr>
          </a:p>
        </p:txBody>
      </p:sp>
      <p:sp>
        <p:nvSpPr>
          <p:cNvPr id="83" name="TextBox 82"/>
          <p:cNvSpPr txBox="1"/>
          <p:nvPr/>
        </p:nvSpPr>
        <p:spPr>
          <a:xfrm>
            <a:off x="5787125" y="5793682"/>
            <a:ext cx="662529" cy="276999"/>
          </a:xfrm>
          <a:prstGeom prst="rect">
            <a:avLst/>
          </a:prstGeom>
          <a:noFill/>
        </p:spPr>
        <p:txBody>
          <a:bodyPr wrap="square" rtlCol="0">
            <a:spAutoFit/>
          </a:bodyPr>
          <a:lstStyle/>
          <a:p>
            <a:r>
              <a:rPr lang="en-US" sz="1200" dirty="0" smtClean="0">
                <a:solidFill>
                  <a:schemeClr val="bg2"/>
                </a:solidFill>
              </a:rPr>
              <a:t>VHD 1</a:t>
            </a:r>
            <a:endParaRPr lang="en-US" sz="1200" dirty="0">
              <a:solidFill>
                <a:schemeClr val="bg2"/>
              </a:solidFill>
            </a:endParaRPr>
          </a:p>
        </p:txBody>
      </p:sp>
      <p:cxnSp>
        <p:nvCxnSpPr>
          <p:cNvPr id="84" name="Straight Connector 83"/>
          <p:cNvCxnSpPr/>
          <p:nvPr/>
        </p:nvCxnSpPr>
        <p:spPr bwMode="auto">
          <a:xfrm rot="16200000" flipH="1">
            <a:off x="5911309" y="3514983"/>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med" len="med"/>
          </a:ln>
          <a:effectLst/>
        </p:spPr>
      </p:cxnSp>
      <p:sp>
        <p:nvSpPr>
          <p:cNvPr id="88" name="TextBox 87"/>
          <p:cNvSpPr txBox="1"/>
          <p:nvPr/>
        </p:nvSpPr>
        <p:spPr>
          <a:xfrm>
            <a:off x="930141" y="4153613"/>
            <a:ext cx="773781" cy="276999"/>
          </a:xfrm>
          <a:prstGeom prst="rect">
            <a:avLst/>
          </a:prstGeom>
          <a:noFill/>
        </p:spPr>
        <p:txBody>
          <a:bodyPr wrap="square" rtlCol="0">
            <a:spAutoFit/>
          </a:bodyPr>
          <a:lstStyle/>
          <a:p>
            <a:r>
              <a:rPr lang="en-US" sz="1200" dirty="0" smtClean="0">
                <a:solidFill>
                  <a:schemeClr val="bg2"/>
                </a:solidFill>
              </a:rPr>
              <a:t>Storage</a:t>
            </a:r>
            <a:endParaRPr lang="en-US" sz="1200" dirty="0">
              <a:solidFill>
                <a:schemeClr val="bg2"/>
              </a:solidFill>
            </a:endParaRPr>
          </a:p>
        </p:txBody>
      </p:sp>
      <p:sp>
        <p:nvSpPr>
          <p:cNvPr id="89" name="TextBox 88"/>
          <p:cNvSpPr txBox="1"/>
          <p:nvPr/>
        </p:nvSpPr>
        <p:spPr>
          <a:xfrm>
            <a:off x="972543" y="3750190"/>
            <a:ext cx="660400" cy="276999"/>
          </a:xfrm>
          <a:prstGeom prst="rect">
            <a:avLst/>
          </a:prstGeom>
          <a:noFill/>
        </p:spPr>
        <p:txBody>
          <a:bodyPr wrap="square" rtlCol="0">
            <a:spAutoFit/>
          </a:bodyPr>
          <a:lstStyle/>
          <a:p>
            <a:r>
              <a:rPr lang="en-US" sz="1200" dirty="0" smtClean="0">
                <a:solidFill>
                  <a:schemeClr val="bg2"/>
                </a:solidFill>
              </a:rPr>
              <a:t>NTFS</a:t>
            </a:r>
            <a:endParaRPr lang="en-US" sz="1200" dirty="0">
              <a:solidFill>
                <a:schemeClr val="bg2"/>
              </a:solidFill>
            </a:endParaRPr>
          </a:p>
        </p:txBody>
      </p:sp>
      <p:sp>
        <p:nvSpPr>
          <p:cNvPr id="90" name="TextBox 89"/>
          <p:cNvSpPr txBox="1"/>
          <p:nvPr/>
        </p:nvSpPr>
        <p:spPr>
          <a:xfrm>
            <a:off x="2532984" y="4156593"/>
            <a:ext cx="773781" cy="276999"/>
          </a:xfrm>
          <a:prstGeom prst="rect">
            <a:avLst/>
          </a:prstGeom>
          <a:noFill/>
        </p:spPr>
        <p:txBody>
          <a:bodyPr wrap="square" rtlCol="0">
            <a:spAutoFit/>
          </a:bodyPr>
          <a:lstStyle/>
          <a:p>
            <a:r>
              <a:rPr lang="en-US" sz="1200" dirty="0" smtClean="0">
                <a:solidFill>
                  <a:schemeClr val="bg2"/>
                </a:solidFill>
              </a:rPr>
              <a:t>Storage</a:t>
            </a:r>
            <a:endParaRPr lang="en-US" sz="1200" dirty="0">
              <a:solidFill>
                <a:schemeClr val="bg2"/>
              </a:solidFill>
            </a:endParaRPr>
          </a:p>
        </p:txBody>
      </p:sp>
      <p:sp>
        <p:nvSpPr>
          <p:cNvPr id="91" name="TextBox 90"/>
          <p:cNvSpPr txBox="1"/>
          <p:nvPr/>
        </p:nvSpPr>
        <p:spPr>
          <a:xfrm>
            <a:off x="2595934" y="3763443"/>
            <a:ext cx="660400" cy="276999"/>
          </a:xfrm>
          <a:prstGeom prst="rect">
            <a:avLst/>
          </a:prstGeom>
          <a:noFill/>
        </p:spPr>
        <p:txBody>
          <a:bodyPr wrap="square" rtlCol="0">
            <a:spAutoFit/>
          </a:bodyPr>
          <a:lstStyle/>
          <a:p>
            <a:r>
              <a:rPr lang="en-US" sz="1200" dirty="0" smtClean="0">
                <a:solidFill>
                  <a:schemeClr val="bg2"/>
                </a:solidFill>
              </a:rPr>
              <a:t>NTFS</a:t>
            </a:r>
            <a:endParaRPr lang="en-US" sz="1200" dirty="0">
              <a:solidFill>
                <a:schemeClr val="bg2"/>
              </a:solidFill>
            </a:endParaRPr>
          </a:p>
        </p:txBody>
      </p:sp>
      <p:sp>
        <p:nvSpPr>
          <p:cNvPr id="92" name="TextBox 91"/>
          <p:cNvSpPr txBox="1"/>
          <p:nvPr/>
        </p:nvSpPr>
        <p:spPr>
          <a:xfrm>
            <a:off x="1665823" y="2942498"/>
            <a:ext cx="879797" cy="276999"/>
          </a:xfrm>
          <a:prstGeom prst="rect">
            <a:avLst/>
          </a:prstGeom>
          <a:noFill/>
        </p:spPr>
        <p:txBody>
          <a:bodyPr wrap="square" rtlCol="0">
            <a:spAutoFit/>
          </a:bodyPr>
          <a:lstStyle/>
          <a:p>
            <a:r>
              <a:rPr lang="en-US" sz="1200" dirty="0" smtClean="0"/>
              <a:t>CSV Filter</a:t>
            </a:r>
            <a:endParaRPr lang="en-US" sz="1200" dirty="0"/>
          </a:p>
        </p:txBody>
      </p:sp>
      <p:cxnSp>
        <p:nvCxnSpPr>
          <p:cNvPr id="93" name="Straight Arrow Connector 92"/>
          <p:cNvCxnSpPr/>
          <p:nvPr/>
        </p:nvCxnSpPr>
        <p:spPr bwMode="auto">
          <a:xfrm rot="10800000" flipV="1">
            <a:off x="1556038" y="3134786"/>
            <a:ext cx="185090" cy="74248"/>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94" name="Straight Arrow Connector 93"/>
          <p:cNvCxnSpPr/>
          <p:nvPr/>
        </p:nvCxnSpPr>
        <p:spPr bwMode="auto">
          <a:xfrm>
            <a:off x="2457809" y="3118296"/>
            <a:ext cx="139147" cy="6957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sp>
        <p:nvSpPr>
          <p:cNvPr id="95" name="TextBox 94"/>
          <p:cNvSpPr txBox="1"/>
          <p:nvPr/>
        </p:nvSpPr>
        <p:spPr>
          <a:xfrm>
            <a:off x="5305922" y="1067847"/>
            <a:ext cx="3115732" cy="615553"/>
          </a:xfrm>
          <a:prstGeom prst="rect">
            <a:avLst/>
          </a:prstGeom>
          <a:noFill/>
        </p:spPr>
        <p:txBody>
          <a:bodyPr wrap="square" rtlCol="0">
            <a:spAutoFit/>
          </a:bodyPr>
          <a:lstStyle/>
          <a:p>
            <a:pPr algn="ctr"/>
            <a:r>
              <a:rPr lang="en-US" sz="1600" dirty="0" smtClean="0">
                <a:solidFill>
                  <a:srgbClr val="FFFF00"/>
                </a:solidFill>
              </a:rPr>
              <a:t>HyperV Host </a:t>
            </a:r>
          </a:p>
          <a:p>
            <a:pPr algn="ctr"/>
            <a:r>
              <a:rPr lang="en-US" sz="1800" dirty="0" smtClean="0">
                <a:solidFill>
                  <a:srgbClr val="FFFF00"/>
                </a:solidFill>
              </a:rPr>
              <a:t>Cluster</a:t>
            </a:r>
            <a:r>
              <a:rPr lang="en-US" sz="1600" dirty="0" smtClean="0">
                <a:solidFill>
                  <a:srgbClr val="FFFF00"/>
                </a:solidFill>
              </a:rPr>
              <a:t> Node B</a:t>
            </a:r>
            <a:endParaRPr lang="en-US" sz="1600" dirty="0">
              <a:solidFill>
                <a:srgbClr val="FFFF00"/>
              </a:solidFill>
            </a:endParaRPr>
          </a:p>
        </p:txBody>
      </p:sp>
      <p:sp>
        <p:nvSpPr>
          <p:cNvPr id="96" name="Rectangle 95"/>
          <p:cNvSpPr/>
          <p:nvPr/>
        </p:nvSpPr>
        <p:spPr bwMode="auto">
          <a:xfrm>
            <a:off x="5294592" y="1735860"/>
            <a:ext cx="3130826" cy="2763079"/>
          </a:xfrm>
          <a:prstGeom prst="rect">
            <a:avLst/>
          </a:prstGeom>
          <a:solidFill>
            <a:schemeClr val="accent4">
              <a:lumMod val="75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7" name="Rectangle 96"/>
          <p:cNvSpPr/>
          <p:nvPr/>
        </p:nvSpPr>
        <p:spPr bwMode="auto">
          <a:xfrm>
            <a:off x="5468469" y="1806439"/>
            <a:ext cx="1123122" cy="834887"/>
          </a:xfrm>
          <a:prstGeom prst="rect">
            <a:avLst/>
          </a:prstGeom>
          <a:solidFill>
            <a:schemeClr val="accent2">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8" name="TextBox 97"/>
          <p:cNvSpPr txBox="1"/>
          <p:nvPr/>
        </p:nvSpPr>
        <p:spPr>
          <a:xfrm>
            <a:off x="5691914" y="2023998"/>
            <a:ext cx="660400" cy="276999"/>
          </a:xfrm>
          <a:prstGeom prst="rect">
            <a:avLst/>
          </a:prstGeom>
          <a:noFill/>
        </p:spPr>
        <p:txBody>
          <a:bodyPr wrap="square" rtlCol="0">
            <a:spAutoFit/>
          </a:bodyPr>
          <a:lstStyle/>
          <a:p>
            <a:r>
              <a:rPr lang="en-US" sz="1200" dirty="0" smtClean="0">
                <a:solidFill>
                  <a:schemeClr val="bg2"/>
                </a:solidFill>
              </a:rPr>
              <a:t>VM 3</a:t>
            </a:r>
            <a:endParaRPr lang="en-US" sz="1200" dirty="0">
              <a:solidFill>
                <a:schemeClr val="bg2"/>
              </a:solidFill>
            </a:endParaRPr>
          </a:p>
        </p:txBody>
      </p:sp>
      <p:sp>
        <p:nvSpPr>
          <p:cNvPr id="99" name="Flowchart: Magnetic Disk 98"/>
          <p:cNvSpPr/>
          <p:nvPr/>
        </p:nvSpPr>
        <p:spPr bwMode="auto">
          <a:xfrm>
            <a:off x="7537131" y="5493904"/>
            <a:ext cx="622130" cy="897467"/>
          </a:xfrm>
          <a:prstGeom prst="flowChartMagneticDisk">
            <a:avLst/>
          </a:prstGeom>
          <a:solidFill>
            <a:srgbClr val="FFC000"/>
          </a:solidFill>
          <a:ln w="3175"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0" name="TextBox 99"/>
          <p:cNvSpPr txBox="1"/>
          <p:nvPr/>
        </p:nvSpPr>
        <p:spPr>
          <a:xfrm>
            <a:off x="7547803" y="5777723"/>
            <a:ext cx="660400" cy="276999"/>
          </a:xfrm>
          <a:prstGeom prst="rect">
            <a:avLst/>
          </a:prstGeom>
          <a:noFill/>
        </p:spPr>
        <p:txBody>
          <a:bodyPr wrap="square" rtlCol="0">
            <a:spAutoFit/>
          </a:bodyPr>
          <a:lstStyle/>
          <a:p>
            <a:r>
              <a:rPr lang="en-US" sz="1200" dirty="0" smtClean="0">
                <a:solidFill>
                  <a:schemeClr val="bg2"/>
                </a:solidFill>
              </a:rPr>
              <a:t>VHD 3</a:t>
            </a:r>
            <a:endParaRPr lang="en-US" sz="1200" dirty="0">
              <a:solidFill>
                <a:schemeClr val="bg2"/>
              </a:solidFill>
            </a:endParaRPr>
          </a:p>
        </p:txBody>
      </p:sp>
      <p:cxnSp>
        <p:nvCxnSpPr>
          <p:cNvPr id="101" name="Straight Connector 100"/>
          <p:cNvCxnSpPr/>
          <p:nvPr/>
        </p:nvCxnSpPr>
        <p:spPr bwMode="auto">
          <a:xfrm rot="5400000">
            <a:off x="5823629" y="2847561"/>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sp>
        <p:nvSpPr>
          <p:cNvPr id="102" name="Flowchart: Decision 101"/>
          <p:cNvSpPr/>
          <p:nvPr/>
        </p:nvSpPr>
        <p:spPr bwMode="auto">
          <a:xfrm>
            <a:off x="5833567" y="3066222"/>
            <a:ext cx="467139" cy="298174"/>
          </a:xfrm>
          <a:prstGeom prst="flowChartDecision">
            <a:avLst/>
          </a:prstGeom>
          <a:solidFill>
            <a:schemeClr val="accent5">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3" name="Rectangle 102"/>
          <p:cNvSpPr/>
          <p:nvPr/>
        </p:nvSpPr>
        <p:spPr bwMode="auto">
          <a:xfrm>
            <a:off x="5604967" y="3652632"/>
            <a:ext cx="854765" cy="387626"/>
          </a:xfrm>
          <a:prstGeom prst="rect">
            <a:avLst/>
          </a:prstGeom>
          <a:solidFill>
            <a:schemeClr val="accent3">
              <a:lumMod val="40000"/>
              <a:lumOff val="6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4" name="Rectangle 103"/>
          <p:cNvSpPr/>
          <p:nvPr/>
        </p:nvSpPr>
        <p:spPr bwMode="auto">
          <a:xfrm>
            <a:off x="5608281" y="4063450"/>
            <a:ext cx="854765" cy="387626"/>
          </a:xfrm>
          <a:prstGeom prst="rect">
            <a:avLst/>
          </a:prstGeom>
          <a:solidFill>
            <a:schemeClr val="bg1">
              <a:lumMod val="60000"/>
              <a:lumOff val="40000"/>
            </a:schemeClr>
          </a:solidFill>
          <a:ln>
            <a:solidFill>
              <a:schemeClr val="bg2"/>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105" name="Straight Connector 104"/>
          <p:cNvCxnSpPr/>
          <p:nvPr/>
        </p:nvCxnSpPr>
        <p:spPr bwMode="auto">
          <a:xfrm rot="16200000" flipH="1">
            <a:off x="5883264" y="2837625"/>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sp>
        <p:nvSpPr>
          <p:cNvPr id="106" name="TextBox 105"/>
          <p:cNvSpPr txBox="1"/>
          <p:nvPr/>
        </p:nvSpPr>
        <p:spPr>
          <a:xfrm>
            <a:off x="5676010" y="4115356"/>
            <a:ext cx="773781" cy="276999"/>
          </a:xfrm>
          <a:prstGeom prst="rect">
            <a:avLst/>
          </a:prstGeom>
          <a:noFill/>
        </p:spPr>
        <p:txBody>
          <a:bodyPr wrap="square" rtlCol="0">
            <a:spAutoFit/>
          </a:bodyPr>
          <a:lstStyle/>
          <a:p>
            <a:r>
              <a:rPr lang="en-US" sz="1200" dirty="0" smtClean="0">
                <a:solidFill>
                  <a:schemeClr val="bg2"/>
                </a:solidFill>
              </a:rPr>
              <a:t>Storage</a:t>
            </a:r>
            <a:endParaRPr lang="en-US" sz="1200" dirty="0">
              <a:solidFill>
                <a:schemeClr val="bg2"/>
              </a:solidFill>
            </a:endParaRPr>
          </a:p>
        </p:txBody>
      </p:sp>
      <p:sp>
        <p:nvSpPr>
          <p:cNvPr id="109" name="TextBox 108"/>
          <p:cNvSpPr txBox="1"/>
          <p:nvPr/>
        </p:nvSpPr>
        <p:spPr>
          <a:xfrm>
            <a:off x="5738960" y="3722206"/>
            <a:ext cx="660400" cy="276999"/>
          </a:xfrm>
          <a:prstGeom prst="rect">
            <a:avLst/>
          </a:prstGeom>
          <a:noFill/>
        </p:spPr>
        <p:txBody>
          <a:bodyPr wrap="square" rtlCol="0">
            <a:spAutoFit/>
          </a:bodyPr>
          <a:lstStyle/>
          <a:p>
            <a:r>
              <a:rPr lang="en-US" sz="1200" dirty="0" smtClean="0">
                <a:solidFill>
                  <a:schemeClr val="bg2"/>
                </a:solidFill>
              </a:rPr>
              <a:t>NTFS</a:t>
            </a:r>
            <a:endParaRPr lang="en-US" sz="1200" dirty="0">
              <a:solidFill>
                <a:schemeClr val="bg2"/>
              </a:solidFill>
            </a:endParaRPr>
          </a:p>
        </p:txBody>
      </p:sp>
      <p:cxnSp>
        <p:nvCxnSpPr>
          <p:cNvPr id="110" name="Straight Connector 109"/>
          <p:cNvCxnSpPr/>
          <p:nvPr/>
        </p:nvCxnSpPr>
        <p:spPr bwMode="auto">
          <a:xfrm rot="16200000" flipH="1">
            <a:off x="5507455" y="4980572"/>
            <a:ext cx="952502" cy="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med" len="med"/>
          </a:ln>
          <a:effectLst/>
        </p:spPr>
      </p:cxnSp>
      <p:sp>
        <p:nvSpPr>
          <p:cNvPr id="111" name="TextBox 110"/>
          <p:cNvSpPr txBox="1"/>
          <p:nvPr/>
        </p:nvSpPr>
        <p:spPr>
          <a:xfrm>
            <a:off x="6440738" y="2898572"/>
            <a:ext cx="879797" cy="276999"/>
          </a:xfrm>
          <a:prstGeom prst="rect">
            <a:avLst/>
          </a:prstGeom>
          <a:noFill/>
        </p:spPr>
        <p:txBody>
          <a:bodyPr wrap="square" rtlCol="0">
            <a:spAutoFit/>
          </a:bodyPr>
          <a:lstStyle/>
          <a:p>
            <a:r>
              <a:rPr lang="en-US" sz="1200" dirty="0" smtClean="0"/>
              <a:t>CSV Filter</a:t>
            </a:r>
            <a:endParaRPr lang="en-US" sz="1200" dirty="0"/>
          </a:p>
        </p:txBody>
      </p:sp>
      <p:cxnSp>
        <p:nvCxnSpPr>
          <p:cNvPr id="112" name="Straight Arrow Connector 111"/>
          <p:cNvCxnSpPr/>
          <p:nvPr/>
        </p:nvCxnSpPr>
        <p:spPr bwMode="auto">
          <a:xfrm rot="10800000" flipV="1">
            <a:off x="6349535" y="3078653"/>
            <a:ext cx="101961" cy="31934"/>
          </a:xfrm>
          <a:prstGeom prst="straightConnector1">
            <a:avLst/>
          </a:prstGeom>
          <a:gradFill rotWithShape="1">
            <a:gsLst>
              <a:gs pos="0">
                <a:schemeClr val="hlink"/>
              </a:gs>
              <a:gs pos="50000">
                <a:schemeClr val="hlink">
                  <a:gamma/>
                  <a:tint val="53725"/>
                  <a:invGamma/>
                </a:schemeClr>
              </a:gs>
              <a:gs pos="100000">
                <a:schemeClr val="hlink"/>
              </a:gs>
            </a:gsLst>
            <a:lin ang="2700000" scaled="1"/>
          </a:gradFill>
          <a:ln w="3175" cap="flat" cmpd="sng" algn="ctr">
            <a:solidFill>
              <a:srgbClr val="FFFFFF"/>
            </a:solidFill>
            <a:prstDash val="solid"/>
            <a:round/>
            <a:headEnd type="none" w="med" len="med"/>
            <a:tailEnd type="triangle"/>
          </a:ln>
          <a:effectLst/>
        </p:spPr>
      </p:cxnSp>
      <p:cxnSp>
        <p:nvCxnSpPr>
          <p:cNvPr id="140" name="Straight Connector 139"/>
          <p:cNvCxnSpPr>
            <a:endCxn id="102" idx="1"/>
          </p:cNvCxnSpPr>
          <p:nvPr/>
        </p:nvCxnSpPr>
        <p:spPr bwMode="auto">
          <a:xfrm flipV="1">
            <a:off x="3169683" y="3215309"/>
            <a:ext cx="2663884" cy="36756"/>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triangle" w="sm" len="sm"/>
            <a:tailEnd type="triangle" w="sm" len="sm"/>
          </a:ln>
          <a:effectLst/>
        </p:spPr>
      </p:cxnSp>
      <p:sp>
        <p:nvSpPr>
          <p:cNvPr id="145" name="TextBox 144"/>
          <p:cNvSpPr txBox="1"/>
          <p:nvPr/>
        </p:nvSpPr>
        <p:spPr>
          <a:xfrm>
            <a:off x="3821923" y="2821948"/>
            <a:ext cx="1193801" cy="307777"/>
          </a:xfrm>
          <a:prstGeom prst="rect">
            <a:avLst/>
          </a:prstGeom>
          <a:noFill/>
        </p:spPr>
        <p:txBody>
          <a:bodyPr wrap="square" rtlCol="0">
            <a:spAutoFit/>
          </a:bodyPr>
          <a:lstStyle/>
          <a:p>
            <a:pPr algn="ctr"/>
            <a:r>
              <a:rPr lang="en-US" sz="1400" dirty="0" smtClean="0"/>
              <a:t>Network</a:t>
            </a:r>
            <a:endParaRPr lang="en-US" sz="1600" dirty="0"/>
          </a:p>
        </p:txBody>
      </p:sp>
      <p:cxnSp>
        <p:nvCxnSpPr>
          <p:cNvPr id="151" name="Straight Connector 150"/>
          <p:cNvCxnSpPr/>
          <p:nvPr/>
        </p:nvCxnSpPr>
        <p:spPr bwMode="auto">
          <a:xfrm flipV="1">
            <a:off x="3122621" y="3247022"/>
            <a:ext cx="2708684" cy="3910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triangle" w="sm" len="sm"/>
            <a:tailEnd type="triangle" w="sm" len="sm"/>
          </a:ln>
          <a:effectLst/>
        </p:spPr>
      </p:cxnSp>
      <p:cxnSp>
        <p:nvCxnSpPr>
          <p:cNvPr id="168" name="Straight Connector 167"/>
          <p:cNvCxnSpPr>
            <a:endCxn id="74" idx="1"/>
          </p:cNvCxnSpPr>
          <p:nvPr/>
        </p:nvCxnSpPr>
        <p:spPr bwMode="auto">
          <a:xfrm flipV="1">
            <a:off x="1535530" y="3256546"/>
            <a:ext cx="1155011" cy="2"/>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triangle" w="sm" len="sm"/>
            <a:tailEnd type="triangle" w="sm" len="sm"/>
          </a:ln>
          <a:effectLst/>
        </p:spPr>
      </p:cxnSp>
      <p:cxnSp>
        <p:nvCxnSpPr>
          <p:cNvPr id="71" name="Straight Connector 70"/>
          <p:cNvCxnSpPr>
            <a:endCxn id="56" idx="0"/>
          </p:cNvCxnSpPr>
          <p:nvPr/>
        </p:nvCxnSpPr>
        <p:spPr bwMode="auto">
          <a:xfrm rot="16200000" flipH="1">
            <a:off x="6005135" y="4627357"/>
            <a:ext cx="1015213" cy="75167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med" len="med"/>
          </a:ln>
          <a:effectLst/>
        </p:spPr>
      </p:cxnSp>
      <p:cxnSp>
        <p:nvCxnSpPr>
          <p:cNvPr id="192" name="Straight Connector 191"/>
          <p:cNvCxnSpPr/>
          <p:nvPr/>
        </p:nvCxnSpPr>
        <p:spPr bwMode="auto">
          <a:xfrm rot="5400000">
            <a:off x="2673431" y="2881628"/>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93" name="Straight Connector 192"/>
          <p:cNvCxnSpPr/>
          <p:nvPr/>
        </p:nvCxnSpPr>
        <p:spPr bwMode="auto">
          <a:xfrm rot="16200000" flipH="1">
            <a:off x="2733067" y="2882448"/>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94" name="Straight Connector 193"/>
          <p:cNvCxnSpPr/>
          <p:nvPr/>
        </p:nvCxnSpPr>
        <p:spPr bwMode="auto">
          <a:xfrm rot="5400000">
            <a:off x="1083092" y="2926451"/>
            <a:ext cx="437326" cy="5"/>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sm" len="sm"/>
          </a:ln>
          <a:effectLst/>
        </p:spPr>
      </p:cxnSp>
      <p:cxnSp>
        <p:nvCxnSpPr>
          <p:cNvPr id="195" name="Straight Connector 194"/>
          <p:cNvCxnSpPr/>
          <p:nvPr/>
        </p:nvCxnSpPr>
        <p:spPr bwMode="auto">
          <a:xfrm rot="16200000" flipH="1">
            <a:off x="1142727" y="2916515"/>
            <a:ext cx="457200" cy="4"/>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sm" len="sm"/>
          </a:ln>
          <a:effectLst/>
        </p:spPr>
      </p:cxnSp>
      <p:cxnSp>
        <p:nvCxnSpPr>
          <p:cNvPr id="197" name="Straight Connector 196"/>
          <p:cNvCxnSpPr/>
          <p:nvPr/>
        </p:nvCxnSpPr>
        <p:spPr bwMode="auto">
          <a:xfrm rot="16200000" flipH="1">
            <a:off x="5919537" y="3496786"/>
            <a:ext cx="298171" cy="9933"/>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0000"/>
            </a:solidFill>
            <a:prstDash val="sysDash"/>
            <a:round/>
            <a:headEnd type="none" w="sm" len="sm"/>
            <a:tailEnd type="triangle" w="med" len="med"/>
          </a:ln>
          <a:effectLst/>
        </p:spPr>
      </p:cxnSp>
      <p:cxnSp>
        <p:nvCxnSpPr>
          <p:cNvPr id="198" name="Straight Connector 197"/>
          <p:cNvCxnSpPr/>
          <p:nvPr/>
        </p:nvCxnSpPr>
        <p:spPr bwMode="auto">
          <a:xfrm rot="16200000" flipH="1">
            <a:off x="5975856" y="3493469"/>
            <a:ext cx="318051" cy="993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none" w="sm" len="sm"/>
            <a:tailEnd type="triangle" w="med" len="med"/>
          </a:ln>
          <a:effectLst/>
        </p:spPr>
      </p:cxnSp>
      <p:cxnSp>
        <p:nvCxnSpPr>
          <p:cNvPr id="199" name="Straight Connector 198"/>
          <p:cNvCxnSpPr/>
          <p:nvPr/>
        </p:nvCxnSpPr>
        <p:spPr bwMode="auto">
          <a:xfrm>
            <a:off x="1516066" y="3301273"/>
            <a:ext cx="1229139" cy="2899"/>
          </a:xfrm>
          <a:prstGeom prst="line">
            <a:avLst/>
          </a:prstGeom>
          <a:gradFill rotWithShape="1">
            <a:gsLst>
              <a:gs pos="0">
                <a:schemeClr val="hlink"/>
              </a:gs>
              <a:gs pos="50000">
                <a:schemeClr val="hlink">
                  <a:gamma/>
                  <a:tint val="53725"/>
                  <a:invGamma/>
                </a:schemeClr>
              </a:gs>
              <a:gs pos="100000">
                <a:schemeClr val="hlink"/>
              </a:gs>
            </a:gsLst>
            <a:lin ang="2700000" scaled="1"/>
          </a:gradFill>
          <a:ln w="38100" cap="flat" cmpd="sng" algn="ctr">
            <a:solidFill>
              <a:srgbClr val="FFFF00"/>
            </a:solidFill>
            <a:prstDash val="sysDash"/>
            <a:round/>
            <a:headEnd type="triangle" w="sm" len="sm"/>
            <a:tailEnd type="triangle" w="sm" len="sm"/>
          </a:ln>
          <a:effectLst/>
        </p:spPr>
      </p:cxnSp>
      <p:sp>
        <p:nvSpPr>
          <p:cNvPr id="63" name="Oval 62"/>
          <p:cNvSpPr/>
          <p:nvPr/>
        </p:nvSpPr>
        <p:spPr bwMode="auto">
          <a:xfrm>
            <a:off x="6848799" y="1821298"/>
            <a:ext cx="1280160" cy="76379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69" name="TextBox 68"/>
          <p:cNvSpPr txBox="1"/>
          <p:nvPr/>
        </p:nvSpPr>
        <p:spPr>
          <a:xfrm>
            <a:off x="6967134" y="1928875"/>
            <a:ext cx="1065007" cy="584775"/>
          </a:xfrm>
          <a:prstGeom prst="rect">
            <a:avLst/>
          </a:prstGeom>
          <a:noFill/>
        </p:spPr>
        <p:txBody>
          <a:bodyPr wrap="square" rtlCol="0">
            <a:spAutoFit/>
          </a:bodyPr>
          <a:lstStyle/>
          <a:p>
            <a:pPr algn="ctr"/>
            <a:r>
              <a:rPr lang="en-US" sz="1600" dirty="0" smtClean="0">
                <a:solidFill>
                  <a:schemeClr val="tx1"/>
                </a:solidFill>
                <a:effectLst>
                  <a:outerShdw blurRad="38100" dist="38100" dir="2700000" algn="tl">
                    <a:srgbClr val="000000">
                      <a:alpha val="43137"/>
                    </a:srgbClr>
                  </a:outerShdw>
                </a:effectLst>
                <a:latin typeface="Trebuchet MS" pitchFamily="34" charset="0"/>
              </a:rPr>
              <a:t>Backup App</a:t>
            </a:r>
          </a:p>
        </p:txBody>
      </p:sp>
      <p:sp>
        <p:nvSpPr>
          <p:cNvPr id="123" name="TextBox 122"/>
          <p:cNvSpPr txBox="1"/>
          <p:nvPr/>
        </p:nvSpPr>
        <p:spPr>
          <a:xfrm>
            <a:off x="687804" y="5409196"/>
            <a:ext cx="3343275" cy="923330"/>
          </a:xfrm>
          <a:prstGeom prst="rect">
            <a:avLst/>
          </a:prstGeom>
          <a:noFill/>
          <a:ln>
            <a:noFill/>
          </a:ln>
        </p:spPr>
        <p:txBody>
          <a:bodyPr wrap="square" rtlCol="0">
            <a:spAutoFit/>
          </a:bodyPr>
          <a:lstStyle/>
          <a:p>
            <a:pPr algn="ctr"/>
            <a:r>
              <a:rPr lang="en-US" dirty="0" smtClean="0"/>
              <a:t>All I/O to this CSV volume is sent over network (SMB) until snapshot is complete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dissolve">
                                      <p:cBhvr>
                                        <p:cTn id="10" dur="500"/>
                                        <p:tgtEl>
                                          <p:spTgt spid="5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dissolve">
                                      <p:cBhvr>
                                        <p:cTn id="13" dur="500"/>
                                        <p:tgtEl>
                                          <p:spTgt spid="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dissolve">
                                      <p:cBhvr>
                                        <p:cTn id="16" dur="500"/>
                                        <p:tgtEl>
                                          <p:spTgt spid="5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dissolve">
                                      <p:cBhvr>
                                        <p:cTn id="19" dur="500"/>
                                        <p:tgtEl>
                                          <p:spTgt spid="8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dissolve">
                                      <p:cBhvr>
                                        <p:cTn id="22" dur="500"/>
                                        <p:tgtEl>
                                          <p:spTgt spid="8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dissolve">
                                      <p:cBhvr>
                                        <p:cTn id="25" dur="500"/>
                                        <p:tgtEl>
                                          <p:spTgt spid="9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dissolve">
                                      <p:cBhvr>
                                        <p:cTn id="28" dur="500"/>
                                        <p:tgtEl>
                                          <p:spTgt spid="10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dissolve">
                                      <p:cBhvr>
                                        <p:cTn id="33" dur="500"/>
                                        <p:tgtEl>
                                          <p:spTgt spid="105"/>
                                        </p:tgtEl>
                                      </p:cBhvr>
                                    </p:animEffect>
                                  </p:childTnLst>
                                </p:cTn>
                              </p:par>
                              <p:par>
                                <p:cTn id="34" presetID="9" presetClass="entr" presetSubtype="0" fill="hold"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dissolve">
                                      <p:cBhvr>
                                        <p:cTn id="36" dur="500"/>
                                        <p:tgtEl>
                                          <p:spTgt spid="101"/>
                                        </p:tgtEl>
                                      </p:cBhvr>
                                    </p:animEffect>
                                  </p:childTnLst>
                                </p:cTn>
                              </p:par>
                              <p:par>
                                <p:cTn id="37" presetID="9" presetClass="entr" presetSubtype="0" fill="hold" nodeType="withEffect">
                                  <p:stCondLst>
                                    <p:cond delay="0"/>
                                  </p:stCondLst>
                                  <p:childTnLst>
                                    <p:set>
                                      <p:cBhvr>
                                        <p:cTn id="38" dur="1" fill="hold">
                                          <p:stCondLst>
                                            <p:cond delay="0"/>
                                          </p:stCondLst>
                                        </p:cTn>
                                        <p:tgtEl>
                                          <p:spTgt spid="199"/>
                                        </p:tgtEl>
                                        <p:attrNameLst>
                                          <p:attrName>style.visibility</p:attrName>
                                        </p:attrNameLst>
                                      </p:cBhvr>
                                      <p:to>
                                        <p:strVal val="visible"/>
                                      </p:to>
                                    </p:set>
                                    <p:animEffect transition="in" filter="dissolve">
                                      <p:cBhvr>
                                        <p:cTn id="39" dur="500"/>
                                        <p:tgtEl>
                                          <p:spTgt spid="199"/>
                                        </p:tgtEl>
                                      </p:cBhvr>
                                    </p:animEffect>
                                  </p:childTnLst>
                                </p:cTn>
                              </p:par>
                              <p:par>
                                <p:cTn id="40" presetID="9" presetClass="entr" presetSubtype="0" fill="hold"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dissolve">
                                      <p:cBhvr>
                                        <p:cTn id="42" dur="500"/>
                                        <p:tgtEl>
                                          <p:spTgt spid="140"/>
                                        </p:tgtEl>
                                      </p:cBhvr>
                                    </p:animEffect>
                                  </p:childTnLst>
                                </p:cTn>
                              </p:par>
                              <p:par>
                                <p:cTn id="43" presetID="9" presetClass="entr" presetSubtype="0" fill="hold" nodeType="withEffect">
                                  <p:stCondLst>
                                    <p:cond delay="0"/>
                                  </p:stCondLst>
                                  <p:childTnLst>
                                    <p:set>
                                      <p:cBhvr>
                                        <p:cTn id="44" dur="1" fill="hold">
                                          <p:stCondLst>
                                            <p:cond delay="0"/>
                                          </p:stCondLst>
                                        </p:cTn>
                                        <p:tgtEl>
                                          <p:spTgt spid="140"/>
                                        </p:tgtEl>
                                        <p:attrNameLst>
                                          <p:attrName>style.visibility</p:attrName>
                                        </p:attrNameLst>
                                      </p:cBhvr>
                                      <p:to>
                                        <p:strVal val="visible"/>
                                      </p:to>
                                    </p:set>
                                    <p:animEffect transition="in" filter="dissolve">
                                      <p:cBhvr>
                                        <p:cTn id="45" dur="500"/>
                                        <p:tgtEl>
                                          <p:spTgt spid="140"/>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45"/>
                                        </p:tgtEl>
                                        <p:attrNameLst>
                                          <p:attrName>style.visibility</p:attrName>
                                        </p:attrNameLst>
                                      </p:cBhvr>
                                      <p:to>
                                        <p:strVal val="visible"/>
                                      </p:to>
                                    </p:set>
                                    <p:animEffect transition="in" filter="dissolve">
                                      <p:cBhvr>
                                        <p:cTn id="48" dur="500"/>
                                        <p:tgtEl>
                                          <p:spTgt spid="145"/>
                                        </p:tgtEl>
                                      </p:cBhvr>
                                    </p:animEffect>
                                  </p:childTnLst>
                                </p:cTn>
                              </p:par>
                              <p:par>
                                <p:cTn id="49" presetID="9" presetClass="entr" presetSubtype="0" fill="hold" nodeType="withEffect">
                                  <p:stCondLst>
                                    <p:cond delay="0"/>
                                  </p:stCondLst>
                                  <p:childTnLst>
                                    <p:set>
                                      <p:cBhvr>
                                        <p:cTn id="50" dur="1" fill="hold">
                                          <p:stCondLst>
                                            <p:cond delay="0"/>
                                          </p:stCondLst>
                                        </p:cTn>
                                        <p:tgtEl>
                                          <p:spTgt spid="198"/>
                                        </p:tgtEl>
                                        <p:attrNameLst>
                                          <p:attrName>style.visibility</p:attrName>
                                        </p:attrNameLst>
                                      </p:cBhvr>
                                      <p:to>
                                        <p:strVal val="visible"/>
                                      </p:to>
                                    </p:set>
                                    <p:animEffect transition="in" filter="dissolve">
                                      <p:cBhvr>
                                        <p:cTn id="51" dur="500"/>
                                        <p:tgtEl>
                                          <p:spTgt spid="198"/>
                                        </p:tgtEl>
                                      </p:cBhvr>
                                    </p:animEffect>
                                  </p:childTnLst>
                                </p:cTn>
                              </p:par>
                              <p:par>
                                <p:cTn id="52" presetID="9" presetClass="entr" presetSubtype="0" fill="hold" nodeType="withEffect">
                                  <p:stCondLst>
                                    <p:cond delay="0"/>
                                  </p:stCondLst>
                                  <p:childTnLst>
                                    <p:set>
                                      <p:cBhvr>
                                        <p:cTn id="53" dur="1" fill="hold">
                                          <p:stCondLst>
                                            <p:cond delay="0"/>
                                          </p:stCondLst>
                                        </p:cTn>
                                        <p:tgtEl>
                                          <p:spTgt spid="197"/>
                                        </p:tgtEl>
                                        <p:attrNameLst>
                                          <p:attrName>style.visibility</p:attrName>
                                        </p:attrNameLst>
                                      </p:cBhvr>
                                      <p:to>
                                        <p:strVal val="visible"/>
                                      </p:to>
                                    </p:set>
                                    <p:animEffect transition="in" filter="dissolve">
                                      <p:cBhvr>
                                        <p:cTn id="54" dur="500"/>
                                        <p:tgtEl>
                                          <p:spTgt spid="197"/>
                                        </p:tgtEl>
                                      </p:cBhvr>
                                    </p:animEffect>
                                  </p:childTnLst>
                                </p:cTn>
                              </p:par>
                              <p:par>
                                <p:cTn id="55" presetID="9" presetClass="entr" presetSubtype="0" fill="hold" nodeType="withEffect">
                                  <p:stCondLst>
                                    <p:cond delay="0"/>
                                  </p:stCondLst>
                                  <p:childTnLst>
                                    <p:set>
                                      <p:cBhvr>
                                        <p:cTn id="56" dur="1" fill="hold">
                                          <p:stCondLst>
                                            <p:cond delay="0"/>
                                          </p:stCondLst>
                                        </p:cTn>
                                        <p:tgtEl>
                                          <p:spTgt spid="193"/>
                                        </p:tgtEl>
                                        <p:attrNameLst>
                                          <p:attrName>style.visibility</p:attrName>
                                        </p:attrNameLst>
                                      </p:cBhvr>
                                      <p:to>
                                        <p:strVal val="visible"/>
                                      </p:to>
                                    </p:set>
                                    <p:animEffect transition="in" filter="dissolve">
                                      <p:cBhvr>
                                        <p:cTn id="57" dur="500"/>
                                        <p:tgtEl>
                                          <p:spTgt spid="193"/>
                                        </p:tgtEl>
                                      </p:cBhvr>
                                    </p:animEffect>
                                  </p:childTnLst>
                                </p:cTn>
                              </p:par>
                              <p:par>
                                <p:cTn id="58" presetID="9" presetClass="entr" presetSubtype="0" fill="hold" nodeType="withEffect">
                                  <p:stCondLst>
                                    <p:cond delay="0"/>
                                  </p:stCondLst>
                                  <p:childTnLst>
                                    <p:set>
                                      <p:cBhvr>
                                        <p:cTn id="59" dur="1" fill="hold">
                                          <p:stCondLst>
                                            <p:cond delay="0"/>
                                          </p:stCondLst>
                                        </p:cTn>
                                        <p:tgtEl>
                                          <p:spTgt spid="192"/>
                                        </p:tgtEl>
                                        <p:attrNameLst>
                                          <p:attrName>style.visibility</p:attrName>
                                        </p:attrNameLst>
                                      </p:cBhvr>
                                      <p:to>
                                        <p:strVal val="visible"/>
                                      </p:to>
                                    </p:set>
                                    <p:animEffect transition="in" filter="dissolve">
                                      <p:cBhvr>
                                        <p:cTn id="60" dur="500"/>
                                        <p:tgtEl>
                                          <p:spTgt spid="192"/>
                                        </p:tgtEl>
                                      </p:cBhvr>
                                    </p:animEffect>
                                  </p:childTnLst>
                                </p:cTn>
                              </p:par>
                              <p:par>
                                <p:cTn id="61" presetID="9" presetClass="entr" presetSubtype="0" fill="hold" nodeType="withEffect">
                                  <p:stCondLst>
                                    <p:cond delay="0"/>
                                  </p:stCondLst>
                                  <p:childTnLst>
                                    <p:set>
                                      <p:cBhvr>
                                        <p:cTn id="62" dur="1" fill="hold">
                                          <p:stCondLst>
                                            <p:cond delay="0"/>
                                          </p:stCondLst>
                                        </p:cTn>
                                        <p:tgtEl>
                                          <p:spTgt spid="195"/>
                                        </p:tgtEl>
                                        <p:attrNameLst>
                                          <p:attrName>style.visibility</p:attrName>
                                        </p:attrNameLst>
                                      </p:cBhvr>
                                      <p:to>
                                        <p:strVal val="visible"/>
                                      </p:to>
                                    </p:set>
                                    <p:animEffect transition="in" filter="dissolve">
                                      <p:cBhvr>
                                        <p:cTn id="63" dur="500"/>
                                        <p:tgtEl>
                                          <p:spTgt spid="195"/>
                                        </p:tgtEl>
                                      </p:cBhvr>
                                    </p:animEffect>
                                  </p:childTnLst>
                                </p:cTn>
                              </p:par>
                              <p:par>
                                <p:cTn id="64" presetID="9" presetClass="entr" presetSubtype="0" fill="hold" nodeType="withEffect">
                                  <p:stCondLst>
                                    <p:cond delay="0"/>
                                  </p:stCondLst>
                                  <p:childTnLst>
                                    <p:set>
                                      <p:cBhvr>
                                        <p:cTn id="65" dur="1" fill="hold">
                                          <p:stCondLst>
                                            <p:cond delay="0"/>
                                          </p:stCondLst>
                                        </p:cTn>
                                        <p:tgtEl>
                                          <p:spTgt spid="194"/>
                                        </p:tgtEl>
                                        <p:attrNameLst>
                                          <p:attrName>style.visibility</p:attrName>
                                        </p:attrNameLst>
                                      </p:cBhvr>
                                      <p:to>
                                        <p:strVal val="visible"/>
                                      </p:to>
                                    </p:set>
                                    <p:animEffect transition="in" filter="dissolve">
                                      <p:cBhvr>
                                        <p:cTn id="66" dur="500"/>
                                        <p:tgtEl>
                                          <p:spTgt spid="194"/>
                                        </p:tgtEl>
                                      </p:cBhvr>
                                    </p:animEffect>
                                  </p:childTnLst>
                                </p:cTn>
                              </p:par>
                              <p:par>
                                <p:cTn id="67" presetID="9" presetClass="entr" presetSubtype="0" fill="hold" nodeType="withEffect">
                                  <p:stCondLst>
                                    <p:cond delay="0"/>
                                  </p:stCondLst>
                                  <p:childTnLst>
                                    <p:set>
                                      <p:cBhvr>
                                        <p:cTn id="68" dur="1" fill="hold">
                                          <p:stCondLst>
                                            <p:cond delay="0"/>
                                          </p:stCondLst>
                                        </p:cTn>
                                        <p:tgtEl>
                                          <p:spTgt spid="151"/>
                                        </p:tgtEl>
                                        <p:attrNameLst>
                                          <p:attrName>style.visibility</p:attrName>
                                        </p:attrNameLst>
                                      </p:cBhvr>
                                      <p:to>
                                        <p:strVal val="visible"/>
                                      </p:to>
                                    </p:set>
                                    <p:animEffect transition="in" filter="dissolve">
                                      <p:cBhvr>
                                        <p:cTn id="69" dur="500"/>
                                        <p:tgtEl>
                                          <p:spTgt spid="151"/>
                                        </p:tgtEl>
                                      </p:cBhvr>
                                    </p:animEffect>
                                  </p:childTnLst>
                                </p:cTn>
                              </p:par>
                              <p:par>
                                <p:cTn id="70" presetID="9" presetClass="entr" presetSubtype="0" fill="hold" nodeType="withEffect">
                                  <p:stCondLst>
                                    <p:cond delay="0"/>
                                  </p:stCondLst>
                                  <p:childTnLst>
                                    <p:set>
                                      <p:cBhvr>
                                        <p:cTn id="71" dur="1" fill="hold">
                                          <p:stCondLst>
                                            <p:cond delay="0"/>
                                          </p:stCondLst>
                                        </p:cTn>
                                        <p:tgtEl>
                                          <p:spTgt spid="168"/>
                                        </p:tgtEl>
                                        <p:attrNameLst>
                                          <p:attrName>style.visibility</p:attrName>
                                        </p:attrNameLst>
                                      </p:cBhvr>
                                      <p:to>
                                        <p:strVal val="visible"/>
                                      </p:to>
                                    </p:set>
                                    <p:animEffect transition="in" filter="dissolve">
                                      <p:cBhvr>
                                        <p:cTn id="72" dur="500"/>
                                        <p:tgtEl>
                                          <p:spTgt spid="16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dissolve">
                                      <p:cBhvr>
                                        <p:cTn id="77" dur="500"/>
                                        <p:tgtEl>
                                          <p:spTgt spid="71"/>
                                        </p:tgtEl>
                                      </p:cBhvr>
                                    </p:animEffect>
                                  </p:childTnLst>
                                </p:cTn>
                              </p:par>
                              <p:par>
                                <p:cTn id="78" presetID="9" presetClass="entr" presetSubtype="0" fill="hold" nodeType="withEffect">
                                  <p:stCondLst>
                                    <p:cond delay="0"/>
                                  </p:stCondLst>
                                  <p:childTnLst>
                                    <p:set>
                                      <p:cBhvr>
                                        <p:cTn id="79" dur="1" fill="hold">
                                          <p:stCondLst>
                                            <p:cond delay="0"/>
                                          </p:stCondLst>
                                        </p:cTn>
                                        <p:tgtEl>
                                          <p:spTgt spid="110"/>
                                        </p:tgtEl>
                                        <p:attrNameLst>
                                          <p:attrName>style.visibility</p:attrName>
                                        </p:attrNameLst>
                                      </p:cBhvr>
                                      <p:to>
                                        <p:strVal val="visible"/>
                                      </p:to>
                                    </p:set>
                                    <p:animEffect transition="in" filter="dissolve">
                                      <p:cBhvr>
                                        <p:cTn id="80" dur="500"/>
                                        <p:tgtEl>
                                          <p:spTgt spid="110"/>
                                        </p:tgtEl>
                                      </p:cBhvr>
                                    </p:animEffect>
                                  </p:childTnLst>
                                </p:cTn>
                              </p:par>
                              <p:par>
                                <p:cTn id="81" presetID="9"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dissolve">
                                      <p:cBhvr>
                                        <p:cTn id="83" dur="500"/>
                                        <p:tgtEl>
                                          <p:spTgt spid="64"/>
                                        </p:tgtEl>
                                      </p:cBhvr>
                                    </p:animEffect>
                                  </p:childTnLst>
                                </p:cTn>
                              </p:par>
                            </p:childTnLst>
                          </p:cTn>
                        </p:par>
                        <p:par>
                          <p:cTn id="84" fill="hold">
                            <p:stCondLst>
                              <p:cond delay="500"/>
                            </p:stCondLst>
                            <p:childTnLst>
                              <p:par>
                                <p:cTn id="85" presetID="9" presetClass="entr" presetSubtype="0" fill="hold" grpId="0" nodeType="after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dissolve">
                                      <p:cBhvr>
                                        <p:cTn id="8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p:bldP spid="82" grpId="0"/>
      <p:bldP spid="83" grpId="0"/>
      <p:bldP spid="99" grpId="0" animBg="1"/>
      <p:bldP spid="100" grpId="0"/>
      <p:bldP spid="145" grpId="0"/>
      <p:bldP spid="1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ISV Considerations</a:t>
            </a:r>
            <a:endParaRPr lang="en-US" dirty="0"/>
          </a:p>
        </p:txBody>
      </p:sp>
      <p:sp>
        <p:nvSpPr>
          <p:cNvPr id="3" name="Content Placeholder 2"/>
          <p:cNvSpPr>
            <a:spLocks noGrp="1"/>
          </p:cNvSpPr>
          <p:nvPr>
            <p:ph idx="1"/>
          </p:nvPr>
        </p:nvSpPr>
        <p:spPr>
          <a:xfrm>
            <a:off x="382588" y="1414464"/>
            <a:ext cx="8380412" cy="4759252"/>
          </a:xfrm>
        </p:spPr>
        <p:txBody>
          <a:bodyPr/>
          <a:lstStyle/>
          <a:p>
            <a:pPr marL="398463" indent="-398463"/>
            <a:r>
              <a:rPr lang="en-US" sz="2800" dirty="0" smtClean="0"/>
              <a:t>Backup/Restore Interoperability Considerations</a:t>
            </a:r>
          </a:p>
          <a:p>
            <a:pPr marL="796925" lvl="1" indent="-409575"/>
            <a:r>
              <a:rPr lang="en-US" sz="2400" dirty="0" smtClean="0"/>
              <a:t>File backups involving VSS can only be performed on the coordination node</a:t>
            </a:r>
          </a:p>
          <a:p>
            <a:pPr marL="796925" lvl="1" indent="-409575"/>
            <a:r>
              <a:rPr lang="en-US" sz="2400" dirty="0" smtClean="0"/>
              <a:t>New VSS API for CSV</a:t>
            </a:r>
          </a:p>
          <a:p>
            <a:pPr marL="1141413" lvl="2" indent="-344488"/>
            <a:r>
              <a:rPr lang="en-US" sz="2000" dirty="0" smtClean="0"/>
              <a:t>Performs necessary actions to allow snapshot of the volume</a:t>
            </a:r>
          </a:p>
          <a:p>
            <a:pPr lvl="1"/>
            <a:endParaRPr lang="en-US" sz="2400" dirty="0" smtClean="0"/>
          </a:p>
          <a:p>
            <a:pPr lvl="1"/>
            <a:endParaRPr lang="en-US" sz="2400" dirty="0" smtClean="0"/>
          </a:p>
          <a:p>
            <a:pPr lvl="1"/>
            <a:endParaRPr lang="en-US" sz="2400" dirty="0" smtClean="0"/>
          </a:p>
          <a:p>
            <a:pPr lvl="1"/>
            <a:endParaRPr lang="en-US" sz="2400" dirty="0" smtClean="0"/>
          </a:p>
          <a:p>
            <a:pPr marL="1141413" lvl="2" indent="-344488"/>
            <a:r>
              <a:rPr lang="en-US" sz="2000" dirty="0" smtClean="0"/>
              <a:t>Replaces </a:t>
            </a:r>
            <a:r>
              <a:rPr lang="en-US" sz="2000" dirty="0" err="1" smtClean="0"/>
              <a:t>GetVolumePathName</a:t>
            </a:r>
            <a:r>
              <a:rPr lang="en-US" sz="2000" dirty="0" smtClean="0"/>
              <a:t>() and </a:t>
            </a:r>
            <a:r>
              <a:rPr lang="en-US" sz="2000" dirty="0" err="1" smtClean="0"/>
              <a:t>GetVolumeNameForVolumeMountPoint</a:t>
            </a:r>
            <a:r>
              <a:rPr lang="en-US" sz="2000" dirty="0" smtClean="0"/>
              <a:t>()</a:t>
            </a:r>
          </a:p>
        </p:txBody>
      </p:sp>
      <p:sp>
        <p:nvSpPr>
          <p:cNvPr id="4" name="Rectangle 4"/>
          <p:cNvSpPr>
            <a:spLocks noChangeArrowheads="1"/>
          </p:cNvSpPr>
          <p:nvPr/>
        </p:nvSpPr>
        <p:spPr bwMode="auto">
          <a:xfrm>
            <a:off x="1254189" y="3701846"/>
            <a:ext cx="6635622" cy="1526457"/>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STDMETHOD(IVssBackupComponentsEx3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PrepareVolumeForSnapshotSet</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br>
              <a:rPr lang="en-US" sz="1400" dirty="0" smtClean="0">
                <a:solidFill>
                  <a:schemeClr val="tx2"/>
                </a:solidFill>
                <a:effectLst>
                  <a:outerShdw blurRad="38100" dist="38100" dir="2700000" algn="tl">
                    <a:srgbClr val="000000">
                      <a:alpha val="43137"/>
                    </a:srgbClr>
                  </a:outerShdw>
                </a:effectLst>
                <a:latin typeface="Lucida Console" pitchFamily="49" charset="0"/>
              </a:rPr>
            </a:br>
            <a:r>
              <a:rPr lang="en-US" sz="1400" dirty="0" smtClean="0">
                <a:solidFill>
                  <a:schemeClr val="tx2"/>
                </a:solidFill>
                <a:effectLst>
                  <a:outerShdw blurRad="38100" dist="38100" dir="2700000" algn="tl">
                    <a:srgbClr val="000000">
                      <a:alpha val="43137"/>
                    </a:srgbClr>
                  </a:outerShdw>
                </a:effectLst>
                <a:latin typeface="Lucida Console" pitchFamily="49" charset="0"/>
              </a:rPr>
              <a:t>       (__</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in_z</a:t>
            </a:r>
            <a:r>
              <a:rPr lang="en-US" sz="1400" dirty="0" smtClean="0">
                <a:solidFill>
                  <a:schemeClr val="tx2"/>
                </a:solidFill>
                <a:effectLst>
                  <a:outerShdw blurRad="38100" dist="38100" dir="2700000" algn="tl">
                    <a:srgbClr val="000000">
                      <a:alpha val="43137"/>
                    </a:srgbClr>
                  </a:outerShdw>
                </a:effectLst>
                <a:latin typeface="Lucida Console" pitchFamily="49" charset="0"/>
              </a:rPr>
              <a:t> VSS_PWSZ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pwszPathName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br>
              <a:rPr lang="en-US" sz="1400" dirty="0" smtClean="0">
                <a:solidFill>
                  <a:schemeClr val="tx2"/>
                </a:solidFill>
                <a:effectLst>
                  <a:outerShdw blurRad="38100" dist="38100" dir="2700000" algn="tl">
                    <a:srgbClr val="000000">
                      <a:alpha val="43137"/>
                    </a:srgbClr>
                  </a:outerShdw>
                </a:effectLst>
                <a:latin typeface="Lucida Console" pitchFamily="49" charset="0"/>
              </a:rPr>
            </a:br>
            <a:r>
              <a:rPr lang="en-US" sz="1400" dirty="0" smtClean="0">
                <a:solidFill>
                  <a:schemeClr val="tx2"/>
                </a:solidFill>
                <a:effectLst>
                  <a:outerShdw blurRad="38100" dist="38100" dir="2700000" algn="tl">
                    <a:srgbClr val="000000">
                      <a:alpha val="43137"/>
                    </a:srgbClr>
                  </a:outerShdw>
                </a:effectLst>
                <a:latin typeface="Lucida Console" pitchFamily="49" charset="0"/>
              </a:rPr>
              <a:t>        __out BSTR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pbstrVolumePathName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br>
              <a:rPr lang="en-US" sz="1400" dirty="0" smtClean="0">
                <a:solidFill>
                  <a:schemeClr val="tx2"/>
                </a:solidFill>
                <a:effectLst>
                  <a:outerShdw blurRad="38100" dist="38100" dir="2700000" algn="tl">
                    <a:srgbClr val="000000">
                      <a:alpha val="43137"/>
                    </a:srgbClr>
                  </a:outerShdw>
                </a:effectLst>
                <a:latin typeface="Lucida Console" pitchFamily="49" charset="0"/>
              </a:rPr>
            </a:br>
            <a:r>
              <a:rPr lang="en-US" sz="1400" dirty="0" smtClean="0">
                <a:solidFill>
                  <a:schemeClr val="tx2"/>
                </a:solidFill>
                <a:effectLst>
                  <a:outerShdw blurRad="38100" dist="38100" dir="2700000" algn="tl">
                    <a:srgbClr val="000000">
                      <a:alpha val="43137"/>
                    </a:srgbClr>
                  </a:outerShdw>
                </a:effectLst>
                <a:latin typeface="Lucida Console" pitchFamily="49" charset="0"/>
              </a:rPr>
              <a:t>        __out BSTR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pbstrVolumeName</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does the API do?</a:t>
            </a:r>
            <a:endParaRPr lang="en-US" dirty="0"/>
          </a:p>
        </p:txBody>
      </p:sp>
      <p:sp>
        <p:nvSpPr>
          <p:cNvPr id="3" name="Content Placeholder 2"/>
          <p:cNvSpPr>
            <a:spLocks noGrp="1"/>
          </p:cNvSpPr>
          <p:nvPr>
            <p:ph idx="1"/>
          </p:nvPr>
        </p:nvSpPr>
        <p:spPr>
          <a:xfrm>
            <a:off x="382588" y="1414464"/>
            <a:ext cx="8380412" cy="3220882"/>
          </a:xfrm>
        </p:spPr>
        <p:txBody>
          <a:bodyPr/>
          <a:lstStyle/>
          <a:p>
            <a:pPr>
              <a:buNone/>
            </a:pPr>
            <a:r>
              <a:rPr lang="en-US" sz="3200" dirty="0" smtClean="0"/>
              <a:t>1. Is this backup running on a cluster node?</a:t>
            </a:r>
          </a:p>
          <a:p>
            <a:pPr marL="796925" lvl="1" indent="-409575"/>
            <a:r>
              <a:rPr lang="en-US" sz="2800" dirty="0" smtClean="0"/>
              <a:t>If so, is the path to this data on a volume managed by the cluster?</a:t>
            </a:r>
          </a:p>
          <a:p>
            <a:pPr marL="1203325" lvl="2" indent="-406400"/>
            <a:r>
              <a:rPr lang="en-US" sz="2400" dirty="0" smtClean="0"/>
              <a:t>If so, do anything needed to make the volume available for taking the snapshot</a:t>
            </a:r>
          </a:p>
          <a:p>
            <a:pPr>
              <a:buNone/>
            </a:pPr>
            <a:r>
              <a:rPr lang="en-US" sz="3200" dirty="0" smtClean="0"/>
              <a:t>2. Retrieves the volume name and mount point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When is t</a:t>
            </a:r>
            <a:r>
              <a:rPr lang="en-US" smtClean="0"/>
              <a:t>he</a:t>
            </a:r>
            <a:r>
              <a:rPr smtClean="0"/>
              <a:t> API called?</a:t>
            </a:r>
            <a:endParaRPr lang="en-US" dirty="0"/>
          </a:p>
        </p:txBody>
      </p:sp>
      <p:graphicFrame>
        <p:nvGraphicFramePr>
          <p:cNvPr id="6" name="Content Placeholder 3"/>
          <p:cNvGraphicFramePr>
            <a:graphicFrameLocks/>
          </p:cNvGraphicFramePr>
          <p:nvPr/>
        </p:nvGraphicFramePr>
        <p:xfrm>
          <a:off x="479669" y="1408535"/>
          <a:ext cx="8184662" cy="501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Overview of Hyper-V Live Migration</a:t>
            </a:r>
          </a:p>
        </p:txBody>
      </p:sp>
      <p:sp>
        <p:nvSpPr>
          <p:cNvPr id="7" name="Rounded Rectangle 6"/>
          <p:cNvSpPr/>
          <p:nvPr/>
        </p:nvSpPr>
        <p:spPr bwMode="auto">
          <a:xfrm>
            <a:off x="381000" y="200079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Challenges Hyper-V faces with today’s cluster model</a:t>
            </a:r>
          </a:p>
        </p:txBody>
      </p:sp>
      <p:sp>
        <p:nvSpPr>
          <p:cNvPr id="8" name="Rounded Rectangle 7"/>
          <p:cNvSpPr/>
          <p:nvPr/>
        </p:nvSpPr>
        <p:spPr bwMode="auto">
          <a:xfrm>
            <a:off x="381000" y="258553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How CSV delivers on these challenges</a:t>
            </a:r>
          </a:p>
        </p:txBody>
      </p:sp>
      <p:sp>
        <p:nvSpPr>
          <p:cNvPr id="9" name="Rounded Rectangle 8"/>
          <p:cNvSpPr/>
          <p:nvPr/>
        </p:nvSpPr>
        <p:spPr bwMode="auto">
          <a:xfrm>
            <a:off x="381000" y="317027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Additional resiliency CSV provides</a:t>
            </a:r>
          </a:p>
        </p:txBody>
      </p:sp>
      <p:sp>
        <p:nvSpPr>
          <p:cNvPr id="10" name="Rounded Rectangle 9"/>
          <p:cNvSpPr/>
          <p:nvPr/>
        </p:nvSpPr>
        <p:spPr bwMode="auto">
          <a:xfrm>
            <a:off x="381000" y="4339750"/>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solidFill>
                <a:latin typeface="Trebuchet MS" pitchFamily="34" charset="0"/>
              </a:rPr>
              <a:t>Configure and Test CSV</a:t>
            </a:r>
          </a:p>
        </p:txBody>
      </p:sp>
      <p:sp>
        <p:nvSpPr>
          <p:cNvPr id="11" name="Rounded Rectangle 10"/>
          <p:cNvSpPr/>
          <p:nvPr/>
        </p:nvSpPr>
        <p:spPr bwMode="auto">
          <a:xfrm>
            <a:off x="381000" y="492449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Call To Action – Additional Resources</a:t>
            </a:r>
          </a:p>
        </p:txBody>
      </p:sp>
      <p:sp>
        <p:nvSpPr>
          <p:cNvPr id="24584" name="Rectangle 8"/>
          <p:cNvSpPr>
            <a:spLocks noGrp="1" noChangeArrowheads="1"/>
          </p:cNvSpPr>
          <p:nvPr>
            <p:ph type="title"/>
          </p:nvPr>
        </p:nvSpPr>
        <p:spPr/>
        <p:txBody>
          <a:bodyPr/>
          <a:lstStyle/>
          <a:p>
            <a:r>
              <a:rPr lang="en-US" dirty="0" smtClean="0"/>
              <a:t>Agenda</a:t>
            </a:r>
            <a:endParaRPr lang="en-US" dirty="0"/>
          </a:p>
        </p:txBody>
      </p:sp>
      <p:sp>
        <p:nvSpPr>
          <p:cNvPr id="12" name="Rounded Rectangle 11"/>
          <p:cNvSpPr/>
          <p:nvPr/>
        </p:nvSpPr>
        <p:spPr bwMode="auto">
          <a:xfrm>
            <a:off x="381000" y="375501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CSV Direct I/O – Overview and Example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Enabling Cluster Shared Volumes</a:t>
            </a:r>
            <a:endParaRPr lang="en-US" sz="4400" dirty="0"/>
          </a:p>
        </p:txBody>
      </p:sp>
      <p:sp>
        <p:nvSpPr>
          <p:cNvPr id="3" name="Content Placeholder 2"/>
          <p:cNvSpPr>
            <a:spLocks noGrp="1"/>
          </p:cNvSpPr>
          <p:nvPr>
            <p:ph idx="1"/>
          </p:nvPr>
        </p:nvSpPr>
        <p:spPr>
          <a:xfrm>
            <a:off x="382588" y="1414464"/>
            <a:ext cx="8380412" cy="2582758"/>
          </a:xfrm>
        </p:spPr>
        <p:txBody>
          <a:bodyPr/>
          <a:lstStyle/>
          <a:p>
            <a:pPr marL="460375" indent="-460375"/>
            <a:r>
              <a:rPr lang="en-US" sz="3200" dirty="0" smtClean="0"/>
              <a:t>CSV is only supported in with Hyper-V</a:t>
            </a:r>
          </a:p>
          <a:p>
            <a:pPr marL="796925" lvl="1" indent="-409575"/>
            <a:r>
              <a:rPr lang="en-US" sz="2800" dirty="0" smtClean="0"/>
              <a:t>Is disabled by default</a:t>
            </a:r>
          </a:p>
          <a:p>
            <a:pPr marL="460375" indent="-460375"/>
            <a:r>
              <a:rPr lang="en-US" sz="3200" dirty="0" smtClean="0"/>
              <a:t>For Alpha Testing</a:t>
            </a:r>
          </a:p>
          <a:p>
            <a:pPr marL="796925" lvl="1" indent="-409575"/>
            <a:r>
              <a:rPr lang="en-US" sz="2800" dirty="0" smtClean="0"/>
              <a:t>CSV can be manually enabled via a cluster wide property with </a:t>
            </a:r>
            <a:r>
              <a:rPr lang="en-US" sz="2800" dirty="0" err="1" smtClean="0"/>
              <a:t>PowerShell</a:t>
            </a:r>
            <a:r>
              <a:rPr lang="en-US" sz="2800" dirty="0" smtClean="0"/>
              <a:t>:</a:t>
            </a:r>
          </a:p>
        </p:txBody>
      </p:sp>
      <p:sp>
        <p:nvSpPr>
          <p:cNvPr id="4" name="Rectangle 4"/>
          <p:cNvSpPr>
            <a:spLocks noChangeArrowheads="1"/>
          </p:cNvSpPr>
          <p:nvPr/>
        </p:nvSpPr>
        <p:spPr bwMode="auto">
          <a:xfrm>
            <a:off x="1254189" y="4264742"/>
            <a:ext cx="6635622" cy="1088923"/>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L="0" lvl="1">
              <a:lnSpc>
                <a:spcPct val="85000"/>
              </a:lnSpc>
              <a:spcBef>
                <a:spcPct val="20000"/>
              </a:spcBef>
            </a:pPr>
            <a:r>
              <a:rPr lang="en-US" sz="1400" dirty="0" smtClean="0">
                <a:solidFill>
                  <a:schemeClr val="tx2"/>
                </a:solidFill>
                <a:latin typeface="Lucida Console" pitchFamily="49" charset="0"/>
              </a:rPr>
              <a:t>PS C:\&gt; </a:t>
            </a:r>
            <a:r>
              <a:rPr lang="en-US" sz="1400" dirty="0" smtClean="0">
                <a:latin typeface="Lucida Console" pitchFamily="49" charset="0"/>
                <a:cs typeface="Courier New" pitchFamily="49" charset="0"/>
              </a:rPr>
              <a:t>Add-Module </a:t>
            </a:r>
            <a:r>
              <a:rPr lang="en-US" sz="1400" dirty="0" err="1" smtClean="0">
                <a:latin typeface="Lucida Console" pitchFamily="49" charset="0"/>
                <a:cs typeface="Courier New" pitchFamily="49" charset="0"/>
              </a:rPr>
              <a:t>FailoverClusters</a:t>
            </a:r>
            <a:endParaRPr lang="en-US" dirty="0" smtClean="0">
              <a:latin typeface="Lucida Console" pitchFamily="49" charset="0"/>
              <a:cs typeface="Courier New"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PS C:\&gt; Get-</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FailoverCluster</a:t>
            </a:r>
            <a:r>
              <a:rPr lang="en-US" sz="1400" dirty="0" smtClean="0">
                <a:solidFill>
                  <a:schemeClr val="tx2"/>
                </a:solidFill>
                <a:effectLst>
                  <a:outerShdw blurRad="38100" dist="38100" dir="2700000" algn="tl">
                    <a:srgbClr val="000000">
                      <a:alpha val="43137"/>
                    </a:srgbClr>
                  </a:outerShdw>
                </a:effectLst>
                <a:latin typeface="Lucida Console" pitchFamily="49" charset="0"/>
              </a:rPr>
              <a:t> | %{$_.</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EnableSharedVolumes</a:t>
            </a:r>
            <a:r>
              <a:rPr lang="en-US" sz="1400" dirty="0" smtClean="0">
                <a:solidFill>
                  <a:schemeClr val="tx2"/>
                </a:solidFill>
                <a:effectLst>
                  <a:outerShdw blurRad="38100" dist="38100" dir="2700000" algn="tl">
                    <a:srgbClr val="000000">
                      <a:alpha val="43137"/>
                    </a:srgbClr>
                  </a:outerShdw>
                </a:effectLst>
                <a:latin typeface="Lucida Console" pitchFamily="49" charset="0"/>
              </a:rPr>
              <a:t>=1</a:t>
            </a:r>
          </a:p>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CSV Disk</a:t>
            </a:r>
            <a:endParaRPr lang="en-US" dirty="0"/>
          </a:p>
        </p:txBody>
      </p:sp>
      <p:grpSp>
        <p:nvGrpSpPr>
          <p:cNvPr id="9" name="Group 8"/>
          <p:cNvGrpSpPr/>
          <p:nvPr/>
        </p:nvGrpSpPr>
        <p:grpSpPr>
          <a:xfrm>
            <a:off x="601378" y="1416050"/>
            <a:ext cx="7941244" cy="4723493"/>
            <a:chOff x="175862" y="805248"/>
            <a:chExt cx="8968138" cy="5334295"/>
          </a:xfrm>
        </p:grpSpPr>
        <p:pic>
          <p:nvPicPr>
            <p:cNvPr id="1026" name="Picture 2"/>
            <p:cNvPicPr>
              <a:picLocks noChangeAspect="1" noChangeArrowheads="1"/>
            </p:cNvPicPr>
            <p:nvPr/>
          </p:nvPicPr>
          <p:blipFill>
            <a:blip r:embed="rId3"/>
            <a:srcRect/>
            <a:stretch>
              <a:fillRect/>
            </a:stretch>
          </p:blipFill>
          <p:spPr bwMode="auto">
            <a:xfrm>
              <a:off x="175862" y="805248"/>
              <a:ext cx="7394021" cy="3701438"/>
            </a:xfrm>
            <a:prstGeom prst="rect">
              <a:avLst/>
            </a:prstGeom>
            <a:noFill/>
            <a:ln w="9525">
              <a:noFill/>
              <a:miter lim="800000"/>
              <a:headEnd/>
              <a:tailEnd/>
            </a:ln>
            <a:effectLst/>
          </p:spPr>
        </p:pic>
        <p:sp>
          <p:nvSpPr>
            <p:cNvPr id="7" name="Oval 6"/>
            <p:cNvSpPr/>
            <p:nvPr/>
          </p:nvSpPr>
          <p:spPr bwMode="auto">
            <a:xfrm>
              <a:off x="5746342" y="1820089"/>
              <a:ext cx="1908543" cy="386314"/>
            </a:xfrm>
            <a:prstGeom prst="ellipse">
              <a:avLst/>
            </a:prstGeom>
            <a:noFill/>
            <a:ln w="57150">
              <a:solidFill>
                <a:srgbClr val="FF33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7" name="Picture 3"/>
            <p:cNvPicPr>
              <a:picLocks noChangeAspect="1" noChangeArrowheads="1"/>
            </p:cNvPicPr>
            <p:nvPr/>
          </p:nvPicPr>
          <p:blipFill>
            <a:blip r:embed="rId4"/>
            <a:srcRect/>
            <a:stretch>
              <a:fillRect/>
            </a:stretch>
          </p:blipFill>
          <p:spPr bwMode="auto">
            <a:xfrm>
              <a:off x="5773783" y="3014980"/>
              <a:ext cx="3370217" cy="3124563"/>
            </a:xfrm>
            <a:prstGeom prst="rect">
              <a:avLst/>
            </a:prstGeom>
            <a:noFill/>
            <a:ln w="9525">
              <a:noFill/>
              <a:miter lim="800000"/>
              <a:headEnd/>
              <a:tailEnd/>
            </a:ln>
            <a:effectLst/>
          </p:spPr>
        </p:pic>
        <p:sp>
          <p:nvSpPr>
            <p:cNvPr id="11" name="Line Callout 1 (Border and Accent Bar) 10"/>
            <p:cNvSpPr/>
            <p:nvPr/>
          </p:nvSpPr>
          <p:spPr bwMode="auto">
            <a:xfrm>
              <a:off x="3422469" y="5242591"/>
              <a:ext cx="1443651" cy="661821"/>
            </a:xfrm>
            <a:prstGeom prst="accentBorderCallout1">
              <a:avLst>
                <a:gd name="adj1" fmla="val 30073"/>
                <a:gd name="adj2" fmla="val 105244"/>
                <a:gd name="adj3" fmla="val -162268"/>
                <a:gd name="adj4" fmla="val 20093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chemeClr val="bg2"/>
                  </a:solidFill>
                  <a:effectLst>
                    <a:outerShdw blurRad="38100" dist="38100" dir="2700000" algn="tl">
                      <a:srgbClr val="000000">
                        <a:alpha val="43137"/>
                      </a:srgbClr>
                    </a:outerShdw>
                  </a:effectLst>
                </a:rPr>
                <a:t>Select the Disk</a:t>
              </a:r>
            </a:p>
          </p:txBody>
        </p:sp>
        <p:sp>
          <p:nvSpPr>
            <p:cNvPr id="8" name="Down Arrow 7"/>
            <p:cNvSpPr/>
            <p:nvPr/>
          </p:nvSpPr>
          <p:spPr bwMode="auto">
            <a:xfrm rot="20451686" flipH="1">
              <a:off x="6548635" y="2025796"/>
              <a:ext cx="232447" cy="114276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Using Cluster Shared Volumes</a:t>
            </a:r>
            <a:endParaRPr lang="en-US" dirty="0"/>
          </a:p>
        </p:txBody>
      </p:sp>
      <p:sp>
        <p:nvSpPr>
          <p:cNvPr id="4" name="Content Placeholder 3"/>
          <p:cNvSpPr>
            <a:spLocks noGrp="1"/>
          </p:cNvSpPr>
          <p:nvPr>
            <p:ph idx="1"/>
          </p:nvPr>
        </p:nvSpPr>
        <p:spPr>
          <a:xfrm>
            <a:off x="382588" y="1414464"/>
            <a:ext cx="8380412" cy="4161139"/>
          </a:xfrm>
        </p:spPr>
        <p:txBody>
          <a:bodyPr/>
          <a:lstStyle/>
          <a:p>
            <a:pPr marL="514350" indent="-514350">
              <a:buFont typeface="+mj-lt"/>
              <a:buAutoNum type="arabicPeriod"/>
            </a:pPr>
            <a:r>
              <a:rPr lang="en-US" sz="3200" dirty="0" smtClean="0"/>
              <a:t>Setup a cluster like you normally would</a:t>
            </a:r>
          </a:p>
          <a:p>
            <a:pPr marL="514350" indent="-514350">
              <a:buFont typeface="+mj-lt"/>
              <a:buAutoNum type="arabicPeriod"/>
            </a:pPr>
            <a:r>
              <a:rPr lang="en-US" sz="3200" dirty="0" smtClean="0"/>
              <a:t>Enable CSV feature via </a:t>
            </a:r>
            <a:r>
              <a:rPr lang="en-US" sz="3200" dirty="0" err="1" smtClean="0"/>
              <a:t>PowerShell</a:t>
            </a:r>
            <a:r>
              <a:rPr lang="en-US" sz="3200" dirty="0" smtClean="0"/>
              <a:t> </a:t>
            </a:r>
            <a:r>
              <a:rPr lang="en-US" sz="3200" dirty="0" err="1" smtClean="0"/>
              <a:t>cmdlet</a:t>
            </a:r>
            <a:endParaRPr lang="en-US" sz="3200" dirty="0" smtClean="0"/>
          </a:p>
          <a:p>
            <a:pPr marL="514350" indent="-514350">
              <a:buFont typeface="+mj-lt"/>
              <a:buAutoNum type="arabicPeriod"/>
            </a:pPr>
            <a:r>
              <a:rPr lang="en-US" sz="3200" dirty="0" smtClean="0"/>
              <a:t>Within CluAdmin.msc click on “Cluster Shared Storage” and click “Add storage”</a:t>
            </a:r>
          </a:p>
          <a:p>
            <a:pPr marL="514350" indent="-514350">
              <a:buFont typeface="+mj-lt"/>
              <a:buAutoNum type="arabicPeriod"/>
            </a:pPr>
            <a:r>
              <a:rPr lang="en-US" sz="3200" dirty="0" smtClean="0"/>
              <a:t>Create a VM and place VHD under the </a:t>
            </a:r>
            <a:r>
              <a:rPr lang="en-US" sz="3200" b="1" dirty="0" smtClean="0">
                <a:latin typeface="Courier New" pitchFamily="49" charset="0"/>
                <a:cs typeface="Courier New" pitchFamily="49" charset="0"/>
              </a:rPr>
              <a:t>C:\ClusterStorage </a:t>
            </a:r>
            <a:r>
              <a:rPr lang="en-US" sz="3200" dirty="0" smtClean="0"/>
              <a:t>directory structure</a:t>
            </a:r>
          </a:p>
          <a:p>
            <a:pPr marL="514350" indent="-514350">
              <a:buFont typeface="+mj-lt"/>
              <a:buAutoNum type="arabicPeriod"/>
            </a:pPr>
            <a:r>
              <a:rPr lang="en-US" sz="3200" dirty="0" smtClean="0"/>
              <a:t>Use CluAdmin.msc to make the VM </a:t>
            </a:r>
            <a:br>
              <a:rPr lang="en-US" sz="3200" dirty="0" smtClean="0"/>
            </a:br>
            <a:r>
              <a:rPr lang="en-US" sz="3200" dirty="0" smtClean="0"/>
              <a:t>highly available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141605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Overview of Hyper-V Live Migration</a:t>
            </a:r>
          </a:p>
        </p:txBody>
      </p:sp>
      <p:sp>
        <p:nvSpPr>
          <p:cNvPr id="7" name="Rounded Rectangle 6"/>
          <p:cNvSpPr/>
          <p:nvPr/>
        </p:nvSpPr>
        <p:spPr bwMode="auto">
          <a:xfrm>
            <a:off x="381000" y="2000804"/>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Challenges Hyper-V faces with today’s cluster model</a:t>
            </a:r>
          </a:p>
        </p:txBody>
      </p:sp>
      <p:sp>
        <p:nvSpPr>
          <p:cNvPr id="8" name="Rounded Rectangle 7"/>
          <p:cNvSpPr/>
          <p:nvPr/>
        </p:nvSpPr>
        <p:spPr bwMode="auto">
          <a:xfrm>
            <a:off x="381000" y="2585558"/>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How CSV delivers on these challenges</a:t>
            </a:r>
          </a:p>
        </p:txBody>
      </p:sp>
      <p:sp>
        <p:nvSpPr>
          <p:cNvPr id="9" name="Rounded Rectangle 8"/>
          <p:cNvSpPr/>
          <p:nvPr/>
        </p:nvSpPr>
        <p:spPr bwMode="auto">
          <a:xfrm>
            <a:off x="381000" y="3170312"/>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Additional resiliency CSV provides</a:t>
            </a:r>
          </a:p>
        </p:txBody>
      </p:sp>
      <p:sp>
        <p:nvSpPr>
          <p:cNvPr id="11" name="Rounded Rectangle 10"/>
          <p:cNvSpPr/>
          <p:nvPr/>
        </p:nvSpPr>
        <p:spPr bwMode="auto">
          <a:xfrm>
            <a:off x="381000" y="3755066"/>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bg2">
                    <a:lumMod val="50000"/>
                    <a:lumOff val="50000"/>
                  </a:schemeClr>
                </a:solidFill>
                <a:latin typeface="Trebuchet MS" pitchFamily="34" charset="0"/>
              </a:rPr>
              <a:t>Configuring and Test Cluster Shared Volumes</a:t>
            </a:r>
          </a:p>
        </p:txBody>
      </p:sp>
      <p:sp>
        <p:nvSpPr>
          <p:cNvPr id="24584" name="Rectangle 8"/>
          <p:cNvSpPr>
            <a:spLocks noGrp="1" noChangeArrowheads="1"/>
          </p:cNvSpPr>
          <p:nvPr>
            <p:ph type="title"/>
          </p:nvPr>
        </p:nvSpPr>
        <p:spPr/>
        <p:txBody>
          <a:bodyPr/>
          <a:lstStyle/>
          <a:p>
            <a:r>
              <a:rPr lang="en-US" dirty="0" smtClean="0"/>
              <a:t>Agenda</a:t>
            </a:r>
            <a:endParaRPr lang="en-US" dirty="0"/>
          </a:p>
        </p:txBody>
      </p:sp>
      <p:sp>
        <p:nvSpPr>
          <p:cNvPr id="12" name="Rounded Rectangle 11"/>
          <p:cNvSpPr/>
          <p:nvPr/>
        </p:nvSpPr>
        <p:spPr bwMode="auto">
          <a:xfrm>
            <a:off x="381000" y="4924577"/>
            <a:ext cx="8321040" cy="548640"/>
          </a:xfrm>
          <a:prstGeom prst="roundRect">
            <a:avLst/>
          </a:prstGeom>
          <a:gradFill flip="none" rotWithShape="1">
            <a:gsLst>
              <a:gs pos="0">
                <a:schemeClr val="tx2">
                  <a:shade val="30000"/>
                  <a:satMod val="115000"/>
                  <a:alpha val="0"/>
                </a:schemeClr>
              </a:gs>
              <a:gs pos="50000">
                <a:schemeClr val="tx2">
                  <a:shade val="67500"/>
                  <a:satMod val="115000"/>
                  <a:alpha val="40000"/>
                </a:schemeClr>
              </a:gs>
              <a:gs pos="100000">
                <a:schemeClr val="tx2">
                  <a:shade val="100000"/>
                  <a:satMod val="115000"/>
                  <a:alpha val="6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2"/>
                </a:solidFill>
                <a:latin typeface="Trebuchet MS" pitchFamily="34" charset="0"/>
              </a:rPr>
              <a:t>Call To Action – Additional Resources</a:t>
            </a:r>
          </a:p>
        </p:txBody>
      </p:sp>
      <p:sp>
        <p:nvSpPr>
          <p:cNvPr id="13" name="Rounded Rectangle 12"/>
          <p:cNvSpPr/>
          <p:nvPr/>
        </p:nvSpPr>
        <p:spPr bwMode="auto">
          <a:xfrm>
            <a:off x="381000" y="4339820"/>
            <a:ext cx="8321040" cy="548640"/>
          </a:xfrm>
          <a:prstGeom prst="roundRect">
            <a:avLst/>
          </a:prstGeom>
          <a:gradFill flip="none" rotWithShape="1">
            <a:gsLst>
              <a:gs pos="0">
                <a:schemeClr val="tx2">
                  <a:shade val="30000"/>
                  <a:satMod val="115000"/>
                  <a:alpha val="0"/>
                </a:schemeClr>
              </a:gs>
              <a:gs pos="50000">
                <a:schemeClr val="tx2">
                  <a:shade val="67500"/>
                  <a:satMod val="115000"/>
                  <a:alpha val="10000"/>
                </a:schemeClr>
              </a:gs>
              <a:gs pos="100000">
                <a:schemeClr val="tx2">
                  <a:shade val="100000"/>
                  <a:satMod val="115000"/>
                  <a:alpha val="3000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r>
              <a:rPr lang="en-US" sz="2000" dirty="0" smtClean="0">
                <a:solidFill>
                  <a:schemeClr val="tx1">
                    <a:lumMod val="50000"/>
                  </a:schemeClr>
                </a:solidFill>
                <a:latin typeface="Trebuchet MS" pitchFamily="34" charset="0"/>
              </a:rPr>
              <a:t>Configure and Test CSV</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Filter Driver Interoperability</a:t>
            </a:r>
            <a:endParaRPr lang="en-US" dirty="0"/>
          </a:p>
        </p:txBody>
      </p:sp>
      <p:sp>
        <p:nvSpPr>
          <p:cNvPr id="3" name="Content Placeholder 2"/>
          <p:cNvSpPr>
            <a:spLocks noGrp="1"/>
          </p:cNvSpPr>
          <p:nvPr>
            <p:ph idx="1"/>
          </p:nvPr>
        </p:nvSpPr>
        <p:spPr>
          <a:xfrm>
            <a:off x="382588" y="1414464"/>
            <a:ext cx="8380412" cy="4963923"/>
          </a:xfrm>
        </p:spPr>
        <p:txBody>
          <a:bodyPr/>
          <a:lstStyle/>
          <a:p>
            <a:pPr marL="398463" indent="-398463"/>
            <a:r>
              <a:rPr lang="en-US" sz="2800" dirty="0" smtClean="0"/>
              <a:t>Do you have a filter driver above or below?</a:t>
            </a:r>
          </a:p>
          <a:p>
            <a:pPr marL="796925" lvl="1" indent="-398463"/>
            <a:r>
              <a:rPr lang="en-US" sz="2400" dirty="0" smtClean="0"/>
              <a:t>Virus Scanners, etc…</a:t>
            </a:r>
          </a:p>
          <a:p>
            <a:pPr marL="796925" lvl="1" indent="-398463"/>
            <a:r>
              <a:rPr lang="en-US" sz="2400" dirty="0" smtClean="0">
                <a:hlinkClick r:id="rId3"/>
              </a:rPr>
              <a:t>http://msdn.microsoft.com/en-us/library/aa488218.aspx</a:t>
            </a:r>
            <a:r>
              <a:rPr lang="en-US" sz="2400" dirty="0" smtClean="0"/>
              <a:t> </a:t>
            </a:r>
          </a:p>
          <a:p>
            <a:pPr lvl="1"/>
            <a:endParaRPr lang="en-US" sz="2400" dirty="0" smtClean="0"/>
          </a:p>
          <a:p>
            <a:pPr lvl="1"/>
            <a:endParaRPr lang="en-US" sz="2400" dirty="0" smtClean="0"/>
          </a:p>
          <a:p>
            <a:pPr lvl="1"/>
            <a:endParaRPr lang="en-US" sz="2400" dirty="0" smtClean="0"/>
          </a:p>
          <a:p>
            <a:pPr lvl="1"/>
            <a:endParaRPr lang="en-US" sz="2400" dirty="0" smtClean="0"/>
          </a:p>
          <a:p>
            <a:pPr marL="398463" indent="-398463"/>
            <a:r>
              <a:rPr lang="en-US" sz="2800" dirty="0" smtClean="0"/>
              <a:t>CSV is incompatible with data </a:t>
            </a:r>
            <a:br>
              <a:rPr lang="en-US" sz="2800" dirty="0" smtClean="0"/>
            </a:br>
            <a:r>
              <a:rPr lang="en-US" sz="2800" dirty="0" smtClean="0"/>
              <a:t>transformation drivers</a:t>
            </a:r>
          </a:p>
          <a:p>
            <a:pPr marL="796925" lvl="1" indent="-398463"/>
            <a:r>
              <a:rPr lang="en-US" sz="2400" dirty="0" smtClean="0"/>
              <a:t>Encryption or compression filters</a:t>
            </a:r>
          </a:p>
        </p:txBody>
      </p:sp>
      <p:sp>
        <p:nvSpPr>
          <p:cNvPr id="4" name="Rectangle 3"/>
          <p:cNvSpPr/>
          <p:nvPr/>
        </p:nvSpPr>
        <p:spPr bwMode="auto">
          <a:xfrm>
            <a:off x="1590763" y="3434467"/>
            <a:ext cx="3305262" cy="1409351"/>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 name="TextBox 4"/>
          <p:cNvSpPr txBox="1"/>
          <p:nvPr/>
        </p:nvSpPr>
        <p:spPr>
          <a:xfrm>
            <a:off x="1699819" y="4332089"/>
            <a:ext cx="2328554" cy="461665"/>
          </a:xfrm>
          <a:prstGeom prst="rect">
            <a:avLst/>
          </a:prstGeom>
          <a:noFill/>
        </p:spPr>
        <p:txBody>
          <a:bodyPr wrap="square" rtlCol="0">
            <a:spAutoFit/>
          </a:bodyPr>
          <a:lstStyle/>
          <a:p>
            <a:r>
              <a:rPr lang="en-US" sz="2400" dirty="0" smtClean="0">
                <a:latin typeface="Trebuchet MS" pitchFamily="34" charset="0"/>
              </a:rPr>
              <a:t>Filter Manager</a:t>
            </a:r>
            <a:endParaRPr lang="en-US" sz="2400" dirty="0">
              <a:latin typeface="Trebuchet MS" pitchFamily="34" charset="0"/>
            </a:endParaRPr>
          </a:p>
        </p:txBody>
      </p:sp>
      <p:sp>
        <p:nvSpPr>
          <p:cNvPr id="6" name="Rectangle 5"/>
          <p:cNvSpPr/>
          <p:nvPr/>
        </p:nvSpPr>
        <p:spPr bwMode="auto">
          <a:xfrm>
            <a:off x="1775321" y="3577079"/>
            <a:ext cx="3036815" cy="36072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Trebuchet MS" pitchFamily="34" charset="0"/>
              </a:rPr>
              <a:t>CSVFilter.sys</a:t>
            </a:r>
            <a:endParaRPr lang="en-US" sz="20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Line Callout 1 (Border and Accent Bar) 6"/>
          <p:cNvSpPr/>
          <p:nvPr/>
        </p:nvSpPr>
        <p:spPr bwMode="auto">
          <a:xfrm>
            <a:off x="5572880" y="3214886"/>
            <a:ext cx="1980358" cy="655809"/>
          </a:xfrm>
          <a:prstGeom prst="accentBorderCallout1">
            <a:avLst>
              <a:gd name="adj1" fmla="val 27340"/>
              <a:gd name="adj2" fmla="val -8333"/>
              <a:gd name="adj3" fmla="val 75918"/>
              <a:gd name="adj4" fmla="val -4446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500" dirty="0" smtClean="0">
                <a:solidFill>
                  <a:schemeClr val="tx1"/>
                </a:solidFill>
                <a:effectLst>
                  <a:outerShdw blurRad="38100" dist="38100" dir="2700000" algn="tl">
                    <a:srgbClr val="000000">
                      <a:alpha val="43137"/>
                    </a:srgbClr>
                  </a:outerShdw>
                </a:effectLst>
                <a:latin typeface="Trebuchet MS" pitchFamily="34" charset="0"/>
              </a:rPr>
              <a:t>Upper FS mini-filter</a:t>
            </a:r>
          </a:p>
          <a:p>
            <a:pPr algn="ctr" defTabSz="914099" fontAlgn="base">
              <a:spcBef>
                <a:spcPct val="0"/>
              </a:spcBef>
              <a:spcAft>
                <a:spcPct val="0"/>
              </a:spcAft>
              <a:buNone/>
            </a:pPr>
            <a:r>
              <a:rPr lang="en-US" sz="1500" dirty="0" smtClean="0">
                <a:solidFill>
                  <a:schemeClr val="tx1"/>
                </a:solidFill>
                <a:effectLst>
                  <a:outerShdw blurRad="38100" dist="38100" dir="2700000" algn="tl">
                    <a:srgbClr val="000000">
                      <a:alpha val="43137"/>
                    </a:srgbClr>
                  </a:outerShdw>
                </a:effectLst>
                <a:latin typeface="Trebuchet MS" pitchFamily="34" charset="0"/>
              </a:rPr>
              <a:t>Altitude of 404900</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1163395"/>
          </a:xfrm>
        </p:spPr>
        <p:txBody>
          <a:bodyPr/>
          <a:lstStyle/>
          <a:p>
            <a:r>
              <a:rPr lang="en-US" dirty="0" smtClean="0"/>
              <a:t>Live Migration</a:t>
            </a:r>
            <a:br>
              <a:rPr lang="en-US" dirty="0" smtClean="0"/>
            </a:br>
            <a:r>
              <a:rPr lang="en-US" sz="3600" dirty="0" smtClean="0">
                <a:solidFill>
                  <a:schemeClr val="accent1"/>
                </a:solidFill>
              </a:rPr>
              <a:t>Initiate Migration</a:t>
            </a:r>
            <a:endParaRPr lang="en-US" dirty="0">
              <a:solidFill>
                <a:schemeClr val="accent1"/>
              </a:solidFill>
            </a:endParaRPr>
          </a:p>
        </p:txBody>
      </p:sp>
      <p:sp>
        <p:nvSpPr>
          <p:cNvPr id="24" name="Content Placeholder 31"/>
          <p:cNvSpPr>
            <a:spLocks noGrp="1"/>
          </p:cNvSpPr>
          <p:nvPr>
            <p:ph idx="1"/>
          </p:nvPr>
        </p:nvSpPr>
        <p:spPr>
          <a:xfrm>
            <a:off x="381000" y="5422291"/>
            <a:ext cx="3198446" cy="1107996"/>
          </a:xfrm>
        </p:spPr>
        <p:txBody>
          <a:bodyPr/>
          <a:lstStyle/>
          <a:p>
            <a:pPr marL="344488" indent="-344488"/>
            <a:r>
              <a:rPr lang="en-US" sz="2000" dirty="0" smtClean="0"/>
              <a:t>IT Admin initiates a Live Migration to </a:t>
            </a:r>
            <a:br>
              <a:rPr lang="en-US" sz="2000" dirty="0" smtClean="0"/>
            </a:br>
            <a:r>
              <a:rPr lang="en-US" sz="2000" dirty="0" smtClean="0"/>
              <a:t>move a VM from one host to another</a:t>
            </a:r>
          </a:p>
        </p:txBody>
      </p:sp>
      <p:sp>
        <p:nvSpPr>
          <p:cNvPr id="801797" name="Line 5"/>
          <p:cNvSpPr>
            <a:spLocks noChangeShapeType="1"/>
          </p:cNvSpPr>
          <p:nvPr/>
        </p:nvSpPr>
        <p:spPr bwMode="auto">
          <a:xfrm>
            <a:off x="3383720" y="4234734"/>
            <a:ext cx="791331" cy="833452"/>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48446" y="4452847"/>
            <a:ext cx="984859" cy="693311"/>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17957"/>
            <a:ext cx="0" cy="304800"/>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4572000" y="2610338"/>
            <a:ext cx="1752600" cy="381000"/>
          </a:xfrm>
          <a:prstGeom prst="accentBorderCallout1">
            <a:avLst>
              <a:gd name="adj1" fmla="val 10255"/>
              <a:gd name="adj2" fmla="val -4136"/>
              <a:gd name="adj3" fmla="val -35125"/>
              <a:gd name="adj4" fmla="val -4306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Client accessing VM</a:t>
            </a:r>
          </a:p>
        </p:txBody>
      </p:sp>
      <p:pic>
        <p:nvPicPr>
          <p:cNvPr id="40" name="Picture 18" descr="Database blue"/>
          <p:cNvPicPr>
            <a:picLocks noChangeAspect="1" noChangeArrowheads="1"/>
          </p:cNvPicPr>
          <p:nvPr/>
        </p:nvPicPr>
        <p:blipFill>
          <a:blip r:embed="rId4" cstate="print"/>
          <a:srcRect/>
          <a:stretch>
            <a:fillRect/>
          </a:stretch>
        </p:blipFill>
        <p:spPr bwMode="auto">
          <a:xfrm>
            <a:off x="4211361" y="5716833"/>
            <a:ext cx="712309" cy="912567"/>
          </a:xfrm>
          <a:prstGeom prst="rect">
            <a:avLst/>
          </a:prstGeom>
          <a:noFill/>
        </p:spPr>
      </p:pic>
      <p:grpSp>
        <p:nvGrpSpPr>
          <p:cNvPr id="2" name="Group 50"/>
          <p:cNvGrpSpPr/>
          <p:nvPr/>
        </p:nvGrpSpPr>
        <p:grpSpPr>
          <a:xfrm>
            <a:off x="4398101" y="6059549"/>
            <a:ext cx="372580" cy="484002"/>
            <a:chOff x="1145861" y="6690311"/>
            <a:chExt cx="484428" cy="629299"/>
          </a:xfrm>
        </p:grpSpPr>
        <p:sp>
          <p:nvSpPr>
            <p:cNvPr id="48" name="Rounded Rectangle 47"/>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9" name="Picture 4" descr="C:\Users\agoodman\Documents\Carmine\V1\Product Icons - PNG\Carmine117_VirtualMachine_32.png"/>
            <p:cNvPicPr>
              <a:picLocks noChangeAspect="1" noChangeArrowheads="1"/>
            </p:cNvPicPr>
            <p:nvPr/>
          </p:nvPicPr>
          <p:blipFill>
            <a:blip r:embed="rId5"/>
            <a:stretch>
              <a:fillRect/>
            </a:stretch>
          </p:blipFill>
          <p:spPr bwMode="auto">
            <a:xfrm>
              <a:off x="1261164" y="6690311"/>
              <a:ext cx="304800" cy="304800"/>
            </a:xfrm>
            <a:prstGeom prst="rect">
              <a:avLst/>
            </a:prstGeom>
            <a:ln>
              <a:headEnd type="none" w="med" len="med"/>
              <a:tailEnd type="none" w="med" len="med"/>
            </a:ln>
          </p:spPr>
        </p:pic>
        <p:sp>
          <p:nvSpPr>
            <p:cNvPr id="50" name="TextBox 49"/>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6"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6"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7"/>
          <a:srcRect/>
          <a:stretch>
            <a:fillRect/>
          </a:stretch>
        </p:blipFill>
        <p:spPr bwMode="auto">
          <a:xfrm>
            <a:off x="3200399" y="3315923"/>
            <a:ext cx="611423" cy="990600"/>
          </a:xfrm>
          <a:prstGeom prst="rect">
            <a:avLst/>
          </a:prstGeom>
          <a:noFill/>
        </p:spPr>
      </p:pic>
      <p:pic>
        <p:nvPicPr>
          <p:cNvPr id="34" name="Picture 5" descr="WomanIcon"/>
          <p:cNvPicPr>
            <a:picLocks noChangeAspect="1" noChangeArrowheads="1"/>
          </p:cNvPicPr>
          <p:nvPr/>
        </p:nvPicPr>
        <p:blipFill>
          <a:blip r:embed="rId8"/>
          <a:srcRect/>
          <a:stretch>
            <a:fillRect/>
          </a:stretch>
        </p:blipFill>
        <p:spPr bwMode="auto">
          <a:xfrm>
            <a:off x="378060" y="2973023"/>
            <a:ext cx="609600" cy="771525"/>
          </a:xfrm>
          <a:prstGeom prst="rect">
            <a:avLst/>
          </a:prstGeom>
          <a:noFill/>
          <a:ln w="9525">
            <a:noFill/>
            <a:miter lim="800000"/>
            <a:headEnd/>
            <a:tailEnd/>
          </a:ln>
        </p:spPr>
      </p:pic>
      <p:sp>
        <p:nvSpPr>
          <p:cNvPr id="46" name="AutoShape 6"/>
          <p:cNvSpPr>
            <a:spLocks noChangeArrowheads="1"/>
          </p:cNvSpPr>
          <p:nvPr/>
        </p:nvSpPr>
        <p:spPr bwMode="auto">
          <a:xfrm>
            <a:off x="682860" y="1866900"/>
            <a:ext cx="2438400" cy="990600"/>
          </a:xfrm>
          <a:prstGeom prst="wedgeEllipseCallout">
            <a:avLst>
              <a:gd name="adj1" fmla="val -39721"/>
              <a:gd name="adj2" fmla="val 85674"/>
            </a:avLst>
          </a:prstGeom>
          <a:ln>
            <a:headEnd/>
            <a:tailEnd/>
          </a:ln>
        </p:spPr>
        <p:style>
          <a:lnRef idx="0">
            <a:schemeClr val="accent1"/>
          </a:lnRef>
          <a:fillRef idx="3">
            <a:schemeClr val="accent1"/>
          </a:fillRef>
          <a:effectRef idx="3">
            <a:schemeClr val="accent1"/>
          </a:effectRef>
          <a:fontRef idx="minor">
            <a:schemeClr val="lt1"/>
          </a:fontRef>
        </p:style>
        <p:txBody>
          <a:bodyPr lIns="91436" tIns="0" rIns="91436" bIns="0"/>
          <a:lstStyle/>
          <a:p>
            <a:pPr algn="ctr">
              <a:defRPr/>
            </a:pPr>
            <a:r>
              <a:rPr lang="en-US" sz="1400" dirty="0" smtClean="0">
                <a:solidFill>
                  <a:schemeClr val="bg2"/>
                </a:solidFill>
                <a:latin typeface="Trebuchet MS" pitchFamily="34" charset="0"/>
              </a:rPr>
              <a:t>I want to Migrate this VM to another physical machine</a:t>
            </a:r>
            <a:endParaRPr lang="en-US" sz="1400" dirty="0">
              <a:solidFill>
                <a:schemeClr val="bg2"/>
              </a:solidFill>
              <a:latin typeface="Trebuchet MS" pitchFamily="34" charset="0"/>
            </a:endParaRPr>
          </a:p>
        </p:txBody>
      </p:sp>
      <p:grpSp>
        <p:nvGrpSpPr>
          <p:cNvPr id="3" name="Group 57"/>
          <p:cNvGrpSpPr/>
          <p:nvPr/>
        </p:nvGrpSpPr>
        <p:grpSpPr>
          <a:xfrm>
            <a:off x="3810001" y="4913677"/>
            <a:ext cx="1524000" cy="877523"/>
            <a:chOff x="6296149" y="4859530"/>
            <a:chExt cx="1612817" cy="910638"/>
          </a:xfrm>
        </p:grpSpPr>
        <p:pic>
          <p:nvPicPr>
            <p:cNvPr id="39" name="Picture 10" descr="C:\Documents and Settings\Pennie\My Documents\ACERDATA (D)\Pennie's documents\MS Image\Shapes and Graphics\Internet Cloud\cloud 1.png"/>
            <p:cNvPicPr>
              <a:picLocks noChangeAspect="1" noChangeArrowheads="1"/>
            </p:cNvPicPr>
            <p:nvPr/>
          </p:nvPicPr>
          <p:blipFill>
            <a:blip r:embed="rId9"/>
            <a:srcRect/>
            <a:stretch>
              <a:fillRect/>
            </a:stretch>
          </p:blipFill>
          <p:spPr bwMode="auto">
            <a:xfrm>
              <a:off x="6296149" y="4859530"/>
              <a:ext cx="1612817" cy="910638"/>
            </a:xfrm>
            <a:prstGeom prst="rect">
              <a:avLst/>
            </a:prstGeom>
            <a:noFill/>
          </p:spPr>
        </p:pic>
        <p:sp>
          <p:nvSpPr>
            <p:cNvPr id="43" name="TextBox 42"/>
            <p:cNvSpPr txBox="1"/>
            <p:nvPr/>
          </p:nvSpPr>
          <p:spPr>
            <a:xfrm>
              <a:off x="6817094" y="5058889"/>
              <a:ext cx="612750" cy="383269"/>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sp>
        <p:nvSpPr>
          <p:cNvPr id="29" name="Down Arrow 28"/>
          <p:cNvSpPr/>
          <p:nvPr/>
        </p:nvSpPr>
        <p:spPr bwMode="auto">
          <a:xfrm>
            <a:off x="3415323" y="2626193"/>
            <a:ext cx="166077" cy="703161"/>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30" name="Picture 13" descr="\\eventsql\dvd\Online_ART\DVD_ART34\Artwork_Imagery\Icons - Illustrations\_WINDOWS VISTA ICONS\Laptop notebook mobility pc.png"/>
          <p:cNvPicPr>
            <a:picLocks noChangeAspect="1" noChangeArrowheads="1"/>
          </p:cNvPicPr>
          <p:nvPr/>
        </p:nvPicPr>
        <p:blipFill>
          <a:blip r:embed="rId10"/>
          <a:srcRect/>
          <a:stretch>
            <a:fillRect/>
          </a:stretch>
        </p:blipFill>
        <p:spPr bwMode="auto">
          <a:xfrm>
            <a:off x="2971800" y="1758435"/>
            <a:ext cx="990600" cy="990600"/>
          </a:xfrm>
          <a:prstGeom prst="rect">
            <a:avLst/>
          </a:prstGeom>
          <a:noFill/>
          <a:scene3d>
            <a:camera prst="perspectiveLeft"/>
            <a:lightRig rig="threePt" dir="t"/>
          </a:scene3d>
        </p:spPr>
      </p:pic>
    </p:spTree>
    <p:custDataLst>
      <p:tags r:id="rId1"/>
    </p:custData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Replicated Storage Considerations</a:t>
            </a:r>
            <a:endParaRPr lang="en-US" sz="4400" dirty="0"/>
          </a:p>
        </p:txBody>
      </p:sp>
      <p:sp>
        <p:nvSpPr>
          <p:cNvPr id="3" name="Content Placeholder 2"/>
          <p:cNvSpPr>
            <a:spLocks noGrp="1"/>
          </p:cNvSpPr>
          <p:nvPr>
            <p:ph idx="1"/>
          </p:nvPr>
        </p:nvSpPr>
        <p:spPr>
          <a:xfrm>
            <a:off x="382588" y="1414464"/>
            <a:ext cx="8380412" cy="1777923"/>
          </a:xfrm>
        </p:spPr>
        <p:txBody>
          <a:bodyPr/>
          <a:lstStyle/>
          <a:p>
            <a:pPr marL="398463" indent="-398463"/>
            <a:r>
              <a:rPr lang="en-US" sz="2400" dirty="0" smtClean="0"/>
              <a:t>CSV is not compatible with replicated storage as all nodes assume they can simultaneously write to a LUN</a:t>
            </a:r>
          </a:p>
          <a:p>
            <a:pPr marL="742950" lvl="1" indent="-344488"/>
            <a:r>
              <a:rPr lang="en-US" sz="2000" dirty="0" smtClean="0"/>
              <a:t>Windows Server 2008 R2 will continue to support the storage model of the past, which will work with multi-site clusters</a:t>
            </a:r>
          </a:p>
          <a:p>
            <a:pPr marL="742950" lvl="1" indent="-344488"/>
            <a:r>
              <a:rPr lang="en-US" sz="2000" dirty="0" smtClean="0"/>
              <a:t>Live Migration is not dependent on CSV</a:t>
            </a:r>
            <a:endParaRPr lang="en-US" sz="2000" dirty="0"/>
          </a:p>
        </p:txBody>
      </p:sp>
      <p:sp>
        <p:nvSpPr>
          <p:cNvPr id="4" name="Oval 14"/>
          <p:cNvSpPr>
            <a:spLocks noChangeArrowheads="1"/>
          </p:cNvSpPr>
          <p:nvPr/>
        </p:nvSpPr>
        <p:spPr bwMode="auto">
          <a:xfrm>
            <a:off x="670059" y="3328819"/>
            <a:ext cx="2057400" cy="273313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lIns="91436" tIns="45718" rIns="91436" bIns="45718" anchor="ctr"/>
          <a:lstStyle/>
          <a:p>
            <a:pPr algn="ctr" eaLnBrk="0" hangingPunct="0">
              <a:spcBef>
                <a:spcPct val="0"/>
              </a:spcBef>
              <a:buClrTx/>
              <a:buFontTx/>
              <a:buNone/>
            </a:pPr>
            <a:endParaRPr lang="en-US">
              <a:effectLst/>
              <a:latin typeface="Trebuchet MS" pitchFamily="34" charset="0"/>
            </a:endParaRPr>
          </a:p>
        </p:txBody>
      </p:sp>
      <p:graphicFrame>
        <p:nvGraphicFramePr>
          <p:cNvPr id="5" name="Object 18"/>
          <p:cNvGraphicFramePr>
            <a:graphicFrameLocks noChangeAspect="1"/>
          </p:cNvGraphicFramePr>
          <p:nvPr/>
        </p:nvGraphicFramePr>
        <p:xfrm>
          <a:off x="1284422" y="3674992"/>
          <a:ext cx="752475" cy="981075"/>
        </p:xfrm>
        <a:graphic>
          <a:graphicData uri="http://schemas.openxmlformats.org/presentationml/2006/ole">
            <p:oleObj spid="_x0000_s1026" name="Visio" r:id="rId4" imgW="751713" imgH="981050" progId="">
              <p:embed/>
            </p:oleObj>
          </a:graphicData>
        </a:graphic>
      </p:graphicFrame>
      <p:sp>
        <p:nvSpPr>
          <p:cNvPr id="6" name="Line 16"/>
          <p:cNvSpPr>
            <a:spLocks noChangeShapeType="1"/>
          </p:cNvSpPr>
          <p:nvPr/>
        </p:nvSpPr>
        <p:spPr bwMode="auto">
          <a:xfrm>
            <a:off x="1660659" y="4614155"/>
            <a:ext cx="0" cy="304800"/>
          </a:xfrm>
          <a:prstGeom prst="line">
            <a:avLst/>
          </a:prstGeom>
          <a:noFill/>
          <a:ln w="28575">
            <a:solidFill>
              <a:schemeClr val="accent6"/>
            </a:solidFill>
            <a:round/>
            <a:headEnd/>
            <a:tailEnd/>
          </a:ln>
          <a:effectLst/>
        </p:spPr>
        <p:txBody>
          <a:bodyPr wrap="none" lIns="91436" tIns="45718" rIns="91436" bIns="45718"/>
          <a:lstStyle/>
          <a:p>
            <a:endParaRPr lang="en-US">
              <a:latin typeface="Trebuchet MS" pitchFamily="34" charset="0"/>
            </a:endParaRPr>
          </a:p>
        </p:txBody>
      </p:sp>
      <p:sp>
        <p:nvSpPr>
          <p:cNvPr id="7" name="Text Box 19"/>
          <p:cNvSpPr txBox="1">
            <a:spLocks noChangeArrowheads="1"/>
          </p:cNvSpPr>
          <p:nvPr/>
        </p:nvSpPr>
        <p:spPr bwMode="auto">
          <a:xfrm>
            <a:off x="1355859" y="3398459"/>
            <a:ext cx="710315" cy="338550"/>
          </a:xfrm>
          <a:prstGeom prst="rect">
            <a:avLst/>
          </a:prstGeom>
          <a:noFill/>
          <a:ln w="9525">
            <a:noFill/>
            <a:miter lim="800000"/>
            <a:headEnd/>
            <a:tailEnd/>
          </a:ln>
          <a:effectLst/>
        </p:spPr>
        <p:txBody>
          <a:bodyPr wrap="none" lIns="91436" tIns="45718" rIns="91436" bIns="45718">
            <a:spAutoFit/>
          </a:bodyPr>
          <a:lstStyle/>
          <a:p>
            <a:pPr algn="ctr">
              <a:spcBef>
                <a:spcPct val="0"/>
              </a:spcBef>
              <a:buClrTx/>
              <a:buFontTx/>
              <a:buNone/>
            </a:pPr>
            <a:r>
              <a:rPr lang="en-US" sz="1600" dirty="0">
                <a:solidFill>
                  <a:schemeClr val="bg2"/>
                </a:solidFill>
                <a:latin typeface="Trebuchet MS" pitchFamily="34" charset="0"/>
              </a:rPr>
              <a:t>Site A</a:t>
            </a:r>
          </a:p>
        </p:txBody>
      </p:sp>
      <p:sp>
        <p:nvSpPr>
          <p:cNvPr id="8" name="Rectangle 20"/>
          <p:cNvSpPr>
            <a:spLocks noChangeArrowheads="1"/>
          </p:cNvSpPr>
          <p:nvPr/>
        </p:nvSpPr>
        <p:spPr bwMode="auto">
          <a:xfrm>
            <a:off x="1041534" y="4918955"/>
            <a:ext cx="1295400" cy="658812"/>
          </a:xfrm>
          <a:prstGeom prst="rect">
            <a:avLst/>
          </a:prstGeom>
          <a:solidFill>
            <a:schemeClr val="accent1">
              <a:alpha val="39999"/>
            </a:schemeClr>
          </a:solidFill>
          <a:ln w="6350">
            <a:solidFill>
              <a:schemeClr val="accent6"/>
            </a:solidFill>
            <a:miter lim="800000"/>
            <a:headEnd/>
            <a:tailEnd/>
          </a:ln>
          <a:effectLst/>
        </p:spPr>
        <p:txBody>
          <a:bodyPr wrap="none" lIns="91436" tIns="45718" rIns="91436" bIns="45718" anchor="ctr"/>
          <a:lstStyle/>
          <a:p>
            <a:endParaRPr lang="en-US">
              <a:latin typeface="Trebuchet MS" pitchFamily="34" charset="0"/>
            </a:endParaRPr>
          </a:p>
        </p:txBody>
      </p:sp>
      <p:pic>
        <p:nvPicPr>
          <p:cNvPr id="9" name="Picture 21" descr="database green"/>
          <p:cNvPicPr>
            <a:picLocks noChangeAspect="1" noChangeArrowheads="1"/>
          </p:cNvPicPr>
          <p:nvPr/>
        </p:nvPicPr>
        <p:blipFill>
          <a:blip r:embed="rId5" cstate="print"/>
          <a:srcRect/>
          <a:stretch>
            <a:fillRect/>
          </a:stretch>
        </p:blipFill>
        <p:spPr bwMode="auto">
          <a:xfrm>
            <a:off x="1417772" y="4969755"/>
            <a:ext cx="484187" cy="579437"/>
          </a:xfrm>
          <a:prstGeom prst="rect">
            <a:avLst/>
          </a:prstGeom>
          <a:noFill/>
        </p:spPr>
      </p:pic>
      <p:sp>
        <p:nvSpPr>
          <p:cNvPr id="11" name="Oval 5"/>
          <p:cNvSpPr>
            <a:spLocks noChangeArrowheads="1"/>
          </p:cNvSpPr>
          <p:nvPr/>
        </p:nvSpPr>
        <p:spPr bwMode="auto">
          <a:xfrm>
            <a:off x="5378584" y="3265023"/>
            <a:ext cx="2057400" cy="2796932"/>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0" hangingPunct="0">
              <a:spcBef>
                <a:spcPct val="0"/>
              </a:spcBef>
              <a:buClrTx/>
              <a:buFontTx/>
              <a:buNone/>
            </a:pPr>
            <a:endParaRPr lang="en-US">
              <a:effectLst/>
              <a:latin typeface="Trebuchet MS" pitchFamily="34" charset="0"/>
            </a:endParaRPr>
          </a:p>
        </p:txBody>
      </p:sp>
      <p:sp>
        <p:nvSpPr>
          <p:cNvPr id="12" name="Line 7"/>
          <p:cNvSpPr>
            <a:spLocks noChangeShapeType="1"/>
          </p:cNvSpPr>
          <p:nvPr/>
        </p:nvSpPr>
        <p:spPr bwMode="auto">
          <a:xfrm>
            <a:off x="6369184" y="4614155"/>
            <a:ext cx="0" cy="304800"/>
          </a:xfrm>
          <a:prstGeom prst="line">
            <a:avLst/>
          </a:prstGeom>
          <a:noFill/>
          <a:ln w="28575">
            <a:solidFill>
              <a:schemeClr val="accent6"/>
            </a:solidFill>
            <a:round/>
            <a:headEnd/>
            <a:tailEnd/>
          </a:ln>
          <a:effectLst/>
        </p:spPr>
        <p:txBody>
          <a:bodyPr wrap="none"/>
          <a:lstStyle/>
          <a:p>
            <a:endParaRPr lang="en-US">
              <a:latin typeface="Trebuchet MS" pitchFamily="34" charset="0"/>
            </a:endParaRPr>
          </a:p>
        </p:txBody>
      </p:sp>
      <p:graphicFrame>
        <p:nvGraphicFramePr>
          <p:cNvPr id="13" name="Object 9"/>
          <p:cNvGraphicFramePr>
            <a:graphicFrameLocks noChangeAspect="1"/>
          </p:cNvGraphicFramePr>
          <p:nvPr/>
        </p:nvGraphicFramePr>
        <p:xfrm>
          <a:off x="5992947" y="3689083"/>
          <a:ext cx="752475" cy="981075"/>
        </p:xfrm>
        <a:graphic>
          <a:graphicData uri="http://schemas.openxmlformats.org/presentationml/2006/ole">
            <p:oleObj spid="_x0000_s1027" name="Visio" r:id="rId6" imgW="751713" imgH="981050" progId="">
              <p:embed/>
            </p:oleObj>
          </a:graphicData>
        </a:graphic>
      </p:graphicFrame>
      <p:sp>
        <p:nvSpPr>
          <p:cNvPr id="14" name="Text Box 10"/>
          <p:cNvSpPr txBox="1">
            <a:spLocks noChangeArrowheads="1"/>
          </p:cNvSpPr>
          <p:nvPr/>
        </p:nvSpPr>
        <p:spPr bwMode="auto">
          <a:xfrm>
            <a:off x="6062797" y="3391371"/>
            <a:ext cx="715260" cy="338554"/>
          </a:xfrm>
          <a:prstGeom prst="rect">
            <a:avLst/>
          </a:prstGeom>
          <a:noFill/>
          <a:ln w="9525">
            <a:noFill/>
            <a:miter lim="800000"/>
            <a:headEnd/>
            <a:tailEnd/>
          </a:ln>
          <a:effectLst/>
        </p:spPr>
        <p:txBody>
          <a:bodyPr wrap="none">
            <a:spAutoFit/>
          </a:bodyPr>
          <a:lstStyle/>
          <a:p>
            <a:pPr algn="ctr">
              <a:spcBef>
                <a:spcPct val="0"/>
              </a:spcBef>
              <a:buClrTx/>
              <a:buFontTx/>
              <a:buNone/>
            </a:pPr>
            <a:r>
              <a:rPr lang="en-US" sz="1600" dirty="0">
                <a:solidFill>
                  <a:schemeClr val="bg2"/>
                </a:solidFill>
                <a:latin typeface="Trebuchet MS" pitchFamily="34" charset="0"/>
              </a:rPr>
              <a:t>Site B</a:t>
            </a:r>
          </a:p>
        </p:txBody>
      </p:sp>
      <p:sp>
        <p:nvSpPr>
          <p:cNvPr id="15" name="Rectangle 11"/>
          <p:cNvSpPr>
            <a:spLocks noChangeArrowheads="1"/>
          </p:cNvSpPr>
          <p:nvPr/>
        </p:nvSpPr>
        <p:spPr bwMode="auto">
          <a:xfrm>
            <a:off x="5750059" y="4918955"/>
            <a:ext cx="1295400" cy="658813"/>
          </a:xfrm>
          <a:prstGeom prst="rect">
            <a:avLst/>
          </a:prstGeom>
          <a:solidFill>
            <a:schemeClr val="accent1">
              <a:alpha val="39999"/>
            </a:schemeClr>
          </a:solidFill>
          <a:ln w="6350">
            <a:solidFill>
              <a:schemeClr val="accent6"/>
            </a:solidFill>
            <a:miter lim="800000"/>
            <a:headEnd/>
            <a:tailEnd/>
          </a:ln>
          <a:effectLst/>
        </p:spPr>
        <p:txBody>
          <a:bodyPr wrap="none" anchor="ctr"/>
          <a:lstStyle/>
          <a:p>
            <a:endParaRPr lang="en-US">
              <a:latin typeface="Trebuchet MS" pitchFamily="34" charset="0"/>
            </a:endParaRPr>
          </a:p>
        </p:txBody>
      </p:sp>
      <p:pic>
        <p:nvPicPr>
          <p:cNvPr id="16" name="Picture 38" descr="Database blue"/>
          <p:cNvPicPr>
            <a:picLocks noChangeAspect="1" noChangeArrowheads="1"/>
          </p:cNvPicPr>
          <p:nvPr/>
        </p:nvPicPr>
        <p:blipFill>
          <a:blip r:embed="rId7" cstate="print"/>
          <a:srcRect/>
          <a:stretch>
            <a:fillRect/>
          </a:stretch>
        </p:blipFill>
        <p:spPr bwMode="auto">
          <a:xfrm>
            <a:off x="6126297" y="4977693"/>
            <a:ext cx="484188" cy="571500"/>
          </a:xfrm>
          <a:prstGeom prst="rect">
            <a:avLst/>
          </a:prstGeom>
          <a:noFill/>
        </p:spPr>
      </p:pic>
      <p:sp>
        <p:nvSpPr>
          <p:cNvPr id="17" name="Right Arrow 16"/>
          <p:cNvSpPr/>
          <p:nvPr/>
        </p:nvSpPr>
        <p:spPr bwMode="auto">
          <a:xfrm>
            <a:off x="1935360" y="5138905"/>
            <a:ext cx="4161350" cy="22629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Trebuchet MS" pitchFamily="34" charset="0"/>
            </a:endParaRPr>
          </a:p>
        </p:txBody>
      </p:sp>
      <p:sp>
        <p:nvSpPr>
          <p:cNvPr id="18" name="Line Callout 1 (Border and Accent Bar) 17"/>
          <p:cNvSpPr/>
          <p:nvPr/>
        </p:nvSpPr>
        <p:spPr bwMode="auto">
          <a:xfrm>
            <a:off x="7621124" y="5146479"/>
            <a:ext cx="852818" cy="301257"/>
          </a:xfrm>
          <a:prstGeom prst="accentBorderCallout1">
            <a:avLst>
              <a:gd name="adj1" fmla="val 27340"/>
              <a:gd name="adj2" fmla="val -8333"/>
              <a:gd name="adj3" fmla="val 54029"/>
              <a:gd name="adj4" fmla="val -1105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buNone/>
            </a:pPr>
            <a:r>
              <a:rPr lang="en-US" sz="1500" dirty="0" smtClean="0">
                <a:solidFill>
                  <a:schemeClr val="tx1"/>
                </a:solidFill>
                <a:effectLst>
                  <a:outerShdw blurRad="38100" dist="38100" dir="2700000" algn="tl">
                    <a:srgbClr val="000000">
                      <a:alpha val="43137"/>
                    </a:srgbClr>
                  </a:outerShdw>
                </a:effectLst>
                <a:latin typeface="Trebuchet MS" pitchFamily="34" charset="0"/>
              </a:rPr>
              <a:t>Replica</a:t>
            </a:r>
          </a:p>
        </p:txBody>
      </p:sp>
      <p:sp>
        <p:nvSpPr>
          <p:cNvPr id="20" name="TextBox 19"/>
          <p:cNvSpPr txBox="1"/>
          <p:nvPr/>
        </p:nvSpPr>
        <p:spPr>
          <a:xfrm>
            <a:off x="1012982" y="6001648"/>
            <a:ext cx="1367554" cy="369332"/>
          </a:xfrm>
          <a:prstGeom prst="rect">
            <a:avLst/>
          </a:prstGeom>
          <a:noFill/>
        </p:spPr>
        <p:txBody>
          <a:bodyPr wrap="none" rtlCol="0">
            <a:spAutoFit/>
          </a:bodyPr>
          <a:lstStyle/>
          <a:p>
            <a:r>
              <a:rPr lang="en-US" dirty="0" smtClean="0">
                <a:latin typeface="Trebuchet MS" pitchFamily="34" charset="0"/>
              </a:rPr>
              <a:t>Read/Write</a:t>
            </a:r>
            <a:endParaRPr lang="en-US" dirty="0">
              <a:latin typeface="Trebuchet MS" pitchFamily="34" charset="0"/>
            </a:endParaRPr>
          </a:p>
        </p:txBody>
      </p:sp>
      <p:sp>
        <p:nvSpPr>
          <p:cNvPr id="21" name="TextBox 20"/>
          <p:cNvSpPr txBox="1"/>
          <p:nvPr/>
        </p:nvSpPr>
        <p:spPr>
          <a:xfrm>
            <a:off x="5812883" y="6010037"/>
            <a:ext cx="1271758" cy="369332"/>
          </a:xfrm>
          <a:prstGeom prst="rect">
            <a:avLst/>
          </a:prstGeom>
          <a:noFill/>
        </p:spPr>
        <p:txBody>
          <a:bodyPr wrap="none" rtlCol="0">
            <a:spAutoFit/>
          </a:bodyPr>
          <a:lstStyle/>
          <a:p>
            <a:r>
              <a:rPr lang="en-US" dirty="0" smtClean="0">
                <a:latin typeface="Trebuchet MS" pitchFamily="34" charset="0"/>
              </a:rPr>
              <a:t>Read/Only</a:t>
            </a:r>
            <a:endParaRPr lang="en-US" dirty="0">
              <a:latin typeface="Trebuchet MS" pitchFamily="34" charset="0"/>
            </a:endParaRPr>
          </a:p>
        </p:txBody>
      </p:sp>
      <p:sp>
        <p:nvSpPr>
          <p:cNvPr id="22" name="TextBox 21"/>
          <p:cNvSpPr txBox="1"/>
          <p:nvPr/>
        </p:nvSpPr>
        <p:spPr>
          <a:xfrm>
            <a:off x="2920079" y="5307775"/>
            <a:ext cx="2579809" cy="369332"/>
          </a:xfrm>
          <a:prstGeom prst="rect">
            <a:avLst/>
          </a:prstGeom>
          <a:noFill/>
        </p:spPr>
        <p:txBody>
          <a:bodyPr wrap="none" rtlCol="0">
            <a:spAutoFit/>
          </a:bodyPr>
          <a:lstStyle/>
          <a:p>
            <a:r>
              <a:rPr lang="en-US" dirty="0" smtClean="0">
                <a:latin typeface="Trebuchet MS" pitchFamily="34" charset="0"/>
              </a:rPr>
              <a:t>Sync/</a:t>
            </a:r>
            <a:r>
              <a:rPr lang="en-US" dirty="0" err="1" smtClean="0">
                <a:latin typeface="Trebuchet MS" pitchFamily="34" charset="0"/>
              </a:rPr>
              <a:t>Async</a:t>
            </a:r>
            <a:r>
              <a:rPr lang="en-US" dirty="0" smtClean="0">
                <a:latin typeface="Trebuchet MS" pitchFamily="34" charset="0"/>
              </a:rPr>
              <a:t> Replication</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4400" smtClean="0"/>
              <a:t>Call To Action</a:t>
            </a:r>
            <a:endParaRPr lang="en-US" sz="4400" dirty="0"/>
          </a:p>
        </p:txBody>
      </p:sp>
      <p:sp>
        <p:nvSpPr>
          <p:cNvPr id="4" name="Content Placeholder 3"/>
          <p:cNvSpPr>
            <a:spLocks noGrp="1"/>
          </p:cNvSpPr>
          <p:nvPr>
            <p:ph idx="1"/>
          </p:nvPr>
        </p:nvSpPr>
        <p:spPr>
          <a:xfrm>
            <a:off x="382588" y="1414464"/>
            <a:ext cx="8380412" cy="4498154"/>
          </a:xfrm>
        </p:spPr>
        <p:txBody>
          <a:bodyPr/>
          <a:lstStyle/>
          <a:p>
            <a:pPr marL="398463" indent="-398463"/>
            <a:r>
              <a:rPr lang="en-US" sz="2800" dirty="0" smtClean="0">
                <a:solidFill>
                  <a:schemeClr val="accent1"/>
                </a:solidFill>
              </a:rPr>
              <a:t>IHV’s</a:t>
            </a:r>
          </a:p>
          <a:p>
            <a:pPr lvl="1"/>
            <a:r>
              <a:rPr lang="en-US" sz="2500" dirty="0" smtClean="0"/>
              <a:t>Replication vendor considerations</a:t>
            </a:r>
          </a:p>
          <a:p>
            <a:pPr marL="398463" indent="-398463"/>
            <a:r>
              <a:rPr lang="en-US" sz="2800" dirty="0" smtClean="0">
                <a:solidFill>
                  <a:schemeClr val="accent1"/>
                </a:solidFill>
              </a:rPr>
              <a:t>ISV’s</a:t>
            </a:r>
            <a:r>
              <a:rPr lang="en-US" sz="2800" dirty="0" smtClean="0"/>
              <a:t> – </a:t>
            </a:r>
            <a:r>
              <a:rPr lang="en-US" sz="2000" i="1" dirty="0" smtClean="0"/>
              <a:t>Test, Test, Test…</a:t>
            </a:r>
            <a:endParaRPr lang="en-US" sz="2400" i="1" dirty="0" smtClean="0"/>
          </a:p>
          <a:p>
            <a:pPr lvl="1"/>
            <a:r>
              <a:rPr lang="en-US" sz="2500" dirty="0" smtClean="0"/>
              <a:t>Filter Drivers</a:t>
            </a:r>
          </a:p>
          <a:p>
            <a:pPr lvl="2"/>
            <a:r>
              <a:rPr lang="en-US" sz="2200" dirty="0" smtClean="0"/>
              <a:t>Depending on where you are on the stack, you </a:t>
            </a:r>
            <a:br>
              <a:rPr lang="en-US" sz="2200" dirty="0" smtClean="0"/>
            </a:br>
            <a:r>
              <a:rPr lang="en-US" sz="2200" dirty="0" smtClean="0"/>
              <a:t>may be impacted</a:t>
            </a:r>
          </a:p>
          <a:p>
            <a:pPr lvl="1"/>
            <a:r>
              <a:rPr lang="en-US" sz="2500" dirty="0" smtClean="0"/>
              <a:t>Backup/Restore</a:t>
            </a:r>
          </a:p>
          <a:p>
            <a:pPr lvl="2"/>
            <a:r>
              <a:rPr lang="en-US" sz="2000" dirty="0" smtClean="0"/>
              <a:t>CSV will introduce new considerations</a:t>
            </a:r>
          </a:p>
          <a:p>
            <a:pPr lvl="2"/>
            <a:r>
              <a:rPr lang="en-US" sz="2000" dirty="0" smtClean="0"/>
              <a:t>Call </a:t>
            </a:r>
            <a:r>
              <a:rPr lang="en-US" sz="2000" dirty="0" err="1" smtClean="0">
                <a:latin typeface="Courier New" pitchFamily="49" charset="0"/>
                <a:cs typeface="Courier New" pitchFamily="49" charset="0"/>
              </a:rPr>
              <a:t>PrepareVolumeForSnapshotSet</a:t>
            </a:r>
            <a:r>
              <a:rPr lang="en-US" sz="2000" dirty="0" smtClean="0">
                <a:latin typeface="Courier New" pitchFamily="49" charset="0"/>
                <a:cs typeface="Courier New" pitchFamily="49" charset="0"/>
              </a:rPr>
              <a:t>() </a:t>
            </a:r>
            <a:r>
              <a:rPr lang="en-US" sz="2000" dirty="0" smtClean="0"/>
              <a:t>for all scenarios</a:t>
            </a:r>
          </a:p>
          <a:p>
            <a:pPr lvl="3"/>
            <a:r>
              <a:rPr lang="en-US" sz="1600" dirty="0" smtClean="0"/>
              <a:t>Replaces </a:t>
            </a:r>
            <a:r>
              <a:rPr lang="en-US" sz="1600" dirty="0" err="1" smtClean="0">
                <a:latin typeface="Courier New" pitchFamily="49" charset="0"/>
                <a:cs typeface="Courier New" pitchFamily="49" charset="0"/>
              </a:rPr>
              <a:t>GetVolumePathName</a:t>
            </a:r>
            <a:r>
              <a:rPr lang="en-US" sz="1600" dirty="0" smtClean="0">
                <a:latin typeface="Courier New" pitchFamily="49" charset="0"/>
                <a:cs typeface="Courier New" pitchFamily="49" charset="0"/>
              </a:rPr>
              <a:t>() </a:t>
            </a:r>
            <a:r>
              <a:rPr lang="en-US" sz="1600" dirty="0" smtClean="0"/>
              <a:t>and </a:t>
            </a:r>
            <a:r>
              <a:rPr lang="en-US" sz="1600" dirty="0" err="1" smtClean="0">
                <a:latin typeface="Courier New" pitchFamily="49" charset="0"/>
                <a:cs typeface="Courier New" pitchFamily="49" charset="0"/>
              </a:rPr>
              <a:t>GetVolumeNameForVolumeMountPoint</a:t>
            </a:r>
            <a:r>
              <a:rPr lang="en-US" sz="1600" dirty="0" smtClean="0">
                <a:latin typeface="Courier New" pitchFamily="49" charset="0"/>
                <a:cs typeface="Courier New" pitchFamily="49" charset="0"/>
              </a:rPr>
              <a:t>()</a:t>
            </a:r>
            <a:endParaRPr lang="en-US" sz="2400" dirty="0" smtClean="0">
              <a:solidFill>
                <a:schemeClr val="tx2"/>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a:xfrm>
            <a:off x="382588" y="1414464"/>
            <a:ext cx="8380412" cy="2055434"/>
          </a:xfrm>
        </p:spPr>
        <p:txBody>
          <a:bodyPr/>
          <a:lstStyle/>
          <a:p>
            <a:pPr marL="398463" indent="-398463"/>
            <a:r>
              <a:rPr lang="en-US" sz="2400" dirty="0" smtClean="0"/>
              <a:t>Consolidation of storage with fewer LUNs</a:t>
            </a:r>
          </a:p>
          <a:p>
            <a:pPr marL="742950" lvl="1" indent="-344488"/>
            <a:r>
              <a:rPr lang="en-US" sz="2000" dirty="0" smtClean="0"/>
              <a:t>Simplifies Storage and Server Management</a:t>
            </a:r>
          </a:p>
          <a:p>
            <a:pPr marL="398463" indent="-398463"/>
            <a:r>
              <a:rPr lang="en-US" sz="2400" dirty="0" smtClean="0"/>
              <a:t>Removes barriers to Live Migration times</a:t>
            </a:r>
          </a:p>
          <a:p>
            <a:pPr marL="398463" indent="-398463"/>
            <a:r>
              <a:rPr lang="en-US" sz="2400" dirty="0" smtClean="0"/>
              <a:t>Seamlessly integrated with well established Failover Cluster technology </a:t>
            </a:r>
          </a:p>
        </p:txBody>
      </p:sp>
      <p:sp>
        <p:nvSpPr>
          <p:cNvPr id="4" name="Rectangle 3"/>
          <p:cNvSpPr/>
          <p:nvPr/>
        </p:nvSpPr>
        <p:spPr bwMode="auto">
          <a:xfrm>
            <a:off x="577941" y="3900131"/>
            <a:ext cx="2502131" cy="547960"/>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a:off x="3252561" y="3900131"/>
            <a:ext cx="2502131" cy="547960"/>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a:off x="5927181" y="3900131"/>
            <a:ext cx="2502131" cy="547960"/>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7" name="Straight Connector 6"/>
          <p:cNvCxnSpPr/>
          <p:nvPr/>
        </p:nvCxnSpPr>
        <p:spPr>
          <a:xfrm>
            <a:off x="571706" y="4505258"/>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46326" y="4505258"/>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20946" y="4505258"/>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560885" y="3719906"/>
            <a:ext cx="2536243" cy="2528558"/>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p:cNvSpPr>
            <a:spLocks noChangeArrowheads="1"/>
          </p:cNvSpPr>
          <p:nvPr/>
        </p:nvSpPr>
        <p:spPr bwMode="auto">
          <a:xfrm>
            <a:off x="567887" y="4611156"/>
            <a:ext cx="2522239" cy="1481938"/>
          </a:xfrm>
          <a:prstGeom prst="rect">
            <a:avLst/>
          </a:prstGeom>
          <a:noFill/>
          <a:ln w="9525">
            <a:noFill/>
            <a:miter lim="800000"/>
            <a:headEnd/>
            <a:tailEnd/>
          </a:ln>
        </p:spPr>
        <p:txBody>
          <a:bodyPr wrap="square" lIns="91432" tIns="45717" rIns="91432" bIns="45717">
            <a:spAutoFit/>
          </a:bodyPr>
          <a:lstStyle/>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No new hardware requirements</a:t>
            </a:r>
          </a:p>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No new application requirements </a:t>
            </a:r>
          </a:p>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Completely transparent</a:t>
            </a:r>
          </a:p>
          <a:p>
            <a:pPr marL="292100" lvl="1" indent="-292100">
              <a:lnSpc>
                <a:spcPct val="90000"/>
              </a:lnSpc>
              <a:spcBef>
                <a:spcPct val="20000"/>
              </a:spcBef>
              <a:spcAft>
                <a:spcPct val="15000"/>
              </a:spcAft>
              <a:buClr>
                <a:schemeClr val="tx2"/>
              </a:buClr>
              <a:buSzPct val="80000"/>
              <a:buBlip>
                <a:blip r:embed="rId3"/>
              </a:buBlip>
              <a:defRPr/>
            </a:pPr>
            <a:endParaRPr lang="en-US" sz="1400" dirty="0" smtClean="0">
              <a:effectLst>
                <a:outerShdw blurRad="38100" dist="38100" dir="2700000" algn="tl">
                  <a:srgbClr val="000000">
                    <a:alpha val="43137"/>
                  </a:srgbClr>
                </a:outerShdw>
              </a:effectLst>
              <a:latin typeface="Trebuchet MS" pitchFamily="34" charset="0"/>
            </a:endParaRPr>
          </a:p>
        </p:txBody>
      </p:sp>
      <p:sp>
        <p:nvSpPr>
          <p:cNvPr id="12" name="TextBox 833617"/>
          <p:cNvSpPr txBox="1">
            <a:spLocks noChangeArrowheads="1"/>
          </p:cNvSpPr>
          <p:nvPr/>
        </p:nvSpPr>
        <p:spPr bwMode="auto">
          <a:xfrm>
            <a:off x="708297" y="3897246"/>
            <a:ext cx="217932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Trebuchet MS" pitchFamily="34" charset="0"/>
                <a:ea typeface="宋体" pitchFamily="2" charset="-122"/>
                <a:cs typeface="Arial" charset="0"/>
              </a:rPr>
              <a:t>Compatibility</a:t>
            </a:r>
          </a:p>
        </p:txBody>
      </p:sp>
      <p:sp>
        <p:nvSpPr>
          <p:cNvPr id="13" name="Rounded Rectangle 12"/>
          <p:cNvSpPr/>
          <p:nvPr/>
        </p:nvSpPr>
        <p:spPr bwMode="auto">
          <a:xfrm>
            <a:off x="3234936" y="3719906"/>
            <a:ext cx="2536243" cy="2528558"/>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Rectangle 13"/>
          <p:cNvSpPr>
            <a:spLocks noChangeArrowheads="1"/>
          </p:cNvSpPr>
          <p:nvPr/>
        </p:nvSpPr>
        <p:spPr bwMode="auto">
          <a:xfrm>
            <a:off x="3232412" y="4611156"/>
            <a:ext cx="2522239" cy="1331128"/>
          </a:xfrm>
          <a:prstGeom prst="rect">
            <a:avLst/>
          </a:prstGeom>
          <a:noFill/>
          <a:ln w="9525">
            <a:noFill/>
            <a:miter lim="800000"/>
            <a:headEnd/>
            <a:tailEnd/>
          </a:ln>
        </p:spPr>
        <p:txBody>
          <a:bodyPr wrap="square" lIns="91432" tIns="45717" rIns="91432" bIns="45717">
            <a:spAutoFit/>
          </a:bodyPr>
          <a:lstStyle/>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Scales to large clusters, large numbers of LUN’s, and no restrictions beyond base OS</a:t>
            </a:r>
          </a:p>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High Performance </a:t>
            </a:r>
            <a:br>
              <a:rPr lang="en-US" sz="1400" dirty="0" smtClean="0">
                <a:effectLst>
                  <a:outerShdw blurRad="38100" dist="38100" dir="2700000" algn="tl">
                    <a:srgbClr val="000000">
                      <a:alpha val="43137"/>
                    </a:srgbClr>
                  </a:outerShdw>
                </a:effectLst>
                <a:latin typeface="Trebuchet MS" pitchFamily="34" charset="0"/>
              </a:rPr>
            </a:br>
            <a:r>
              <a:rPr lang="en-US" sz="1400" dirty="0" smtClean="0">
                <a:effectLst>
                  <a:outerShdw blurRad="38100" dist="38100" dir="2700000" algn="tl">
                    <a:srgbClr val="000000">
                      <a:alpha val="43137"/>
                    </a:srgbClr>
                  </a:outerShdw>
                </a:effectLst>
                <a:latin typeface="Trebuchet MS" pitchFamily="34" charset="0"/>
              </a:rPr>
              <a:t>I/O access</a:t>
            </a:r>
          </a:p>
        </p:txBody>
      </p:sp>
      <p:sp>
        <p:nvSpPr>
          <p:cNvPr id="15" name="TextBox 833617"/>
          <p:cNvSpPr txBox="1">
            <a:spLocks noChangeArrowheads="1"/>
          </p:cNvSpPr>
          <p:nvPr/>
        </p:nvSpPr>
        <p:spPr bwMode="auto">
          <a:xfrm>
            <a:off x="3283857" y="3897246"/>
            <a:ext cx="24155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Trebuchet MS" pitchFamily="34" charset="0"/>
                <a:ea typeface="宋体" pitchFamily="2" charset="-122"/>
                <a:cs typeface="Arial" charset="0"/>
              </a:rPr>
              <a:t>Scalability</a:t>
            </a:r>
          </a:p>
        </p:txBody>
      </p:sp>
      <p:sp>
        <p:nvSpPr>
          <p:cNvPr id="16" name="Rounded Rectangle 15"/>
          <p:cNvSpPr/>
          <p:nvPr/>
        </p:nvSpPr>
        <p:spPr bwMode="auto">
          <a:xfrm>
            <a:off x="5907284" y="3719906"/>
            <a:ext cx="2536243" cy="2528558"/>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TextBox 833617"/>
          <p:cNvSpPr txBox="1">
            <a:spLocks noChangeArrowheads="1"/>
          </p:cNvSpPr>
          <p:nvPr/>
        </p:nvSpPr>
        <p:spPr bwMode="auto">
          <a:xfrm>
            <a:off x="5905137" y="3897246"/>
            <a:ext cx="2529840" cy="443198"/>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n-US" altLang="zh-CN" sz="2400" b="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Trebuchet MS" pitchFamily="34" charset="0"/>
                <a:ea typeface="宋体" pitchFamily="2" charset="-122"/>
                <a:cs typeface="Arial" charset="0"/>
              </a:rPr>
              <a:t>Reliability</a:t>
            </a:r>
          </a:p>
        </p:txBody>
      </p:sp>
      <p:sp>
        <p:nvSpPr>
          <p:cNvPr id="18" name="Rectangle 17"/>
          <p:cNvSpPr>
            <a:spLocks noChangeArrowheads="1"/>
          </p:cNvSpPr>
          <p:nvPr/>
        </p:nvSpPr>
        <p:spPr bwMode="auto">
          <a:xfrm>
            <a:off x="5901887" y="4611156"/>
            <a:ext cx="2522239" cy="1331128"/>
          </a:xfrm>
          <a:prstGeom prst="rect">
            <a:avLst/>
          </a:prstGeom>
          <a:noFill/>
          <a:ln w="9525">
            <a:noFill/>
            <a:miter lim="800000"/>
            <a:headEnd/>
            <a:tailEnd/>
          </a:ln>
        </p:spPr>
        <p:txBody>
          <a:bodyPr wrap="square" lIns="91432" tIns="45717" rIns="91432" bIns="45717">
            <a:spAutoFit/>
          </a:bodyPr>
          <a:lstStyle/>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Node Failures are transparent for all Guests that are not hosted on failed node</a:t>
            </a:r>
          </a:p>
          <a:p>
            <a:pPr marL="292100" lvl="1" indent="-292100">
              <a:lnSpc>
                <a:spcPct val="90000"/>
              </a:lnSpc>
              <a:spcBef>
                <a:spcPct val="20000"/>
              </a:spcBef>
              <a:spcAft>
                <a:spcPct val="15000"/>
              </a:spcAft>
              <a:buClr>
                <a:schemeClr val="tx2"/>
              </a:buClr>
              <a:buSzPct val="80000"/>
              <a:buBlip>
                <a:blip r:embed="rId3"/>
              </a:buBlip>
              <a:defRPr/>
            </a:pPr>
            <a:r>
              <a:rPr lang="en-US" sz="1400" dirty="0" smtClean="0">
                <a:effectLst>
                  <a:outerShdw blurRad="38100" dist="38100" dir="2700000" algn="tl">
                    <a:srgbClr val="000000">
                      <a:alpha val="43137"/>
                    </a:srgbClr>
                  </a:outerShdw>
                </a:effectLst>
                <a:latin typeface="Trebuchet MS" pitchFamily="34" charset="0"/>
              </a:rPr>
              <a:t>Increased resiliency and high availability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80412" cy="4636654"/>
          </a:xfrm>
        </p:spPr>
        <p:txBody>
          <a:bodyPr/>
          <a:lstStyle/>
          <a:p>
            <a:pPr marL="288925" indent="-288925"/>
            <a:r>
              <a:rPr lang="en-US" sz="1800" dirty="0" smtClean="0"/>
              <a:t>Web Resources</a:t>
            </a:r>
          </a:p>
          <a:p>
            <a:pPr marL="515938" lvl="1" indent="-227013"/>
            <a:r>
              <a:rPr lang="en-US" sz="1600" dirty="0" smtClean="0"/>
              <a:t>Whitepapers – Windows Server 2008 Failover Clustering</a:t>
            </a:r>
          </a:p>
          <a:p>
            <a:pPr marL="515938" lvl="1" indent="-227013"/>
            <a:r>
              <a:rPr lang="en-US" sz="1600" dirty="0" smtClean="0"/>
              <a:t> </a:t>
            </a:r>
            <a:r>
              <a:rPr lang="en-US" sz="1600" dirty="0" smtClean="0">
                <a:hlinkClick r:id="rId3"/>
              </a:rPr>
              <a:t>http://www.microsoft.com/Windowsserver2008/en/us/clustering-home.aspx</a:t>
            </a:r>
            <a:r>
              <a:rPr lang="en-US" sz="1600" dirty="0" smtClean="0"/>
              <a:t> </a:t>
            </a:r>
          </a:p>
          <a:p>
            <a:pPr marL="515938" lvl="1" indent="-227013"/>
            <a:r>
              <a:rPr lang="en-US" sz="1600" dirty="0" smtClean="0"/>
              <a:t>Webcasts </a:t>
            </a:r>
          </a:p>
          <a:p>
            <a:pPr marL="515938" lvl="1" indent="-227013"/>
            <a:r>
              <a:rPr lang="en-US" sz="1600" dirty="0" smtClean="0"/>
              <a:t>	Build High-Availability Infrastructures with Windows Server 2008 Failover Clustering</a:t>
            </a:r>
          </a:p>
          <a:p>
            <a:pPr marL="515938" lvl="1" indent="-227013"/>
            <a:r>
              <a:rPr lang="en-US" sz="1600" dirty="0" smtClean="0">
                <a:hlinkClick r:id="rId4" tooltip="http://msevents.microsoft.com/CUI/EventDetail.aspx?EventID=1032364827&amp;Culture=en-US"/>
              </a:rPr>
              <a:t>http://msevents.microsoft.com/CUI/EventDetail.aspx?EventID=1032364827&amp;Culture=en-US</a:t>
            </a:r>
            <a:endParaRPr lang="en-US" sz="1600" dirty="0" smtClean="0"/>
          </a:p>
          <a:p>
            <a:pPr marL="515938" lvl="1" indent="-227013"/>
            <a:r>
              <a:rPr lang="en-US" sz="1600" dirty="0" smtClean="0"/>
              <a:t>	Cluster Validation in Windows Server </a:t>
            </a:r>
          </a:p>
          <a:p>
            <a:pPr marL="515938" lvl="1" indent="-227013"/>
            <a:r>
              <a:rPr lang="en-US" sz="1600" dirty="0" smtClean="0">
                <a:hlinkClick r:id="rId5"/>
              </a:rPr>
              <a:t>http://msevents.microsoft.com/CUI/WebCastEventDetails.aspx?culture=en-US&amp;EventID=1032336490&amp;CountryCode=US</a:t>
            </a:r>
            <a:r>
              <a:rPr lang="en-US" sz="1600" dirty="0" smtClean="0"/>
              <a:t> </a:t>
            </a:r>
          </a:p>
          <a:p>
            <a:pPr marL="515938" lvl="1" indent="-227013"/>
            <a:r>
              <a:rPr lang="en-US" sz="1600" dirty="0" smtClean="0"/>
              <a:t>Cluster Team Blog – </a:t>
            </a:r>
            <a:r>
              <a:rPr lang="en-US" sz="1600" dirty="0" smtClean="0">
                <a:hlinkClick r:id="rId6"/>
              </a:rPr>
              <a:t>http://blogs.msdn.com/clustering/</a:t>
            </a:r>
            <a:r>
              <a:rPr lang="en-US" sz="1600" dirty="0" smtClean="0"/>
              <a:t> </a:t>
            </a:r>
          </a:p>
          <a:p>
            <a:pPr marL="288925" indent="-288925"/>
            <a:r>
              <a:rPr lang="en-US" sz="1800" dirty="0" smtClean="0"/>
              <a:t>E-Mail </a:t>
            </a:r>
          </a:p>
          <a:p>
            <a:pPr marL="515938" lvl="1" indent="-227013"/>
            <a:r>
              <a:rPr lang="en-US" sz="1600" dirty="0" smtClean="0">
                <a:hlinkClick r:id="rId7"/>
              </a:rPr>
              <a:t>clushelp@microsoft.com</a:t>
            </a:r>
            <a:r>
              <a:rPr lang="en-US" sz="1600" dirty="0" smtClean="0"/>
              <a:t> </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Appendix</a:t>
            </a:r>
            <a:endParaRPr lang="en-US" dirty="0"/>
          </a:p>
        </p:txBody>
      </p:sp>
      <p:sp>
        <p:nvSpPr>
          <p:cNvPr id="5" name="Subtitle 4"/>
          <p:cNvSpPr>
            <a:spLocks noGrp="1"/>
          </p:cNvSpPr>
          <p:nvPr>
            <p:ph type="subTitle" idx="1"/>
          </p:nvPr>
        </p:nvSpPr>
        <p:spPr/>
        <p:txBody>
          <a:bodyPr/>
          <a:lstStyle/>
          <a:p>
            <a:r>
              <a:rPr lang="en-US" dirty="0" smtClean="0"/>
              <a:t>CSV Test Scenarios</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Deployment Scenarios</a:t>
            </a:r>
            <a:endParaRPr lang="en-US" dirty="0"/>
          </a:p>
        </p:txBody>
      </p:sp>
      <p:sp>
        <p:nvSpPr>
          <p:cNvPr id="6" name="Content Placeholder 5"/>
          <p:cNvSpPr>
            <a:spLocks noGrp="1"/>
          </p:cNvSpPr>
          <p:nvPr>
            <p:ph idx="1"/>
          </p:nvPr>
        </p:nvSpPr>
        <p:spPr>
          <a:xfrm>
            <a:off x="382588" y="1414464"/>
            <a:ext cx="8380412" cy="4742324"/>
          </a:xfrm>
        </p:spPr>
        <p:txBody>
          <a:bodyPr/>
          <a:lstStyle/>
          <a:p>
            <a:pPr marL="460375" indent="-460375"/>
            <a:r>
              <a:rPr lang="en-US" sz="3200" dirty="0" smtClean="0"/>
              <a:t>Deployment scenarios</a:t>
            </a:r>
          </a:p>
          <a:p>
            <a:pPr marL="796925" lvl="1" indent="-409575"/>
            <a:r>
              <a:rPr lang="en-US" sz="2800" dirty="0" smtClean="0"/>
              <a:t>Large numbers of nodes…</a:t>
            </a:r>
          </a:p>
          <a:p>
            <a:pPr marL="796925" lvl="1" indent="-409575"/>
            <a:r>
              <a:rPr lang="en-US" sz="2800" dirty="0" smtClean="0"/>
              <a:t>Large numbers of LUN’s…</a:t>
            </a:r>
          </a:p>
          <a:p>
            <a:pPr marL="796925" lvl="1" indent="-409575"/>
            <a:r>
              <a:rPr lang="en-US" sz="2800" dirty="0" smtClean="0"/>
              <a:t>Push the limits, kick the tires…</a:t>
            </a:r>
          </a:p>
          <a:p>
            <a:pPr marL="460375" indent="-460375"/>
            <a:r>
              <a:rPr lang="en-US" sz="3200" dirty="0" smtClean="0"/>
              <a:t>Use a variety of VHD types</a:t>
            </a:r>
          </a:p>
          <a:p>
            <a:pPr marL="796925" lvl="1" indent="-409575"/>
            <a:r>
              <a:rPr lang="en-US" sz="2800" dirty="0" smtClean="0"/>
              <a:t>Dynamic </a:t>
            </a:r>
          </a:p>
          <a:p>
            <a:pPr marL="796925" lvl="1" indent="-409575"/>
            <a:r>
              <a:rPr lang="en-US" sz="2800" dirty="0" smtClean="0"/>
              <a:t>Fixed size</a:t>
            </a:r>
          </a:p>
          <a:p>
            <a:pPr marL="796925" lvl="1" indent="-409575"/>
            <a:r>
              <a:rPr lang="en-US" sz="2800" dirty="0" smtClean="0"/>
              <a:t>Differencing</a:t>
            </a:r>
          </a:p>
          <a:p>
            <a:pPr marL="796925" lvl="1" indent="-409575"/>
            <a:r>
              <a:rPr lang="en-US" sz="2800" dirty="0" smtClean="0"/>
              <a:t>Pass-through disks do not leverage CSV</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dirty="0" smtClean="0"/>
              <a:t>Scale Out Nodes </a:t>
            </a:r>
            <a:endParaRPr lang="en-US" dirty="0"/>
          </a:p>
        </p:txBody>
      </p:sp>
      <p:sp>
        <p:nvSpPr>
          <p:cNvPr id="99" name="Content Placeholder 98"/>
          <p:cNvSpPr>
            <a:spLocks noGrp="1"/>
          </p:cNvSpPr>
          <p:nvPr>
            <p:ph idx="1"/>
          </p:nvPr>
        </p:nvSpPr>
        <p:spPr>
          <a:xfrm>
            <a:off x="382588" y="1414464"/>
            <a:ext cx="8380412" cy="1944122"/>
          </a:xfrm>
        </p:spPr>
        <p:txBody>
          <a:bodyPr/>
          <a:lstStyle/>
          <a:p>
            <a:pPr marL="461963" indent="-461963"/>
            <a:r>
              <a:rPr lang="en-US" sz="3200" dirty="0" smtClean="0"/>
              <a:t>Scale out Nodes – </a:t>
            </a:r>
            <a:r>
              <a:rPr lang="en-US" sz="3200" dirty="0" smtClean="0">
                <a:solidFill>
                  <a:schemeClr val="accent1"/>
                </a:solidFill>
              </a:rPr>
              <a:t>Stress the </a:t>
            </a:r>
            <a:br>
              <a:rPr lang="en-US" sz="3200" dirty="0" smtClean="0">
                <a:solidFill>
                  <a:schemeClr val="accent1"/>
                </a:solidFill>
              </a:rPr>
            </a:br>
            <a:r>
              <a:rPr lang="en-US" sz="3200" dirty="0" smtClean="0">
                <a:solidFill>
                  <a:schemeClr val="accent1"/>
                </a:solidFill>
              </a:rPr>
              <a:t>coordination node</a:t>
            </a:r>
          </a:p>
          <a:p>
            <a:pPr marL="858838" lvl="1" indent="-396875"/>
            <a:r>
              <a:rPr lang="en-US" sz="2800" dirty="0" smtClean="0"/>
              <a:t>Large number of nodes each hosting VM’s</a:t>
            </a:r>
          </a:p>
          <a:p>
            <a:pPr marL="858838" lvl="1" indent="-396875"/>
            <a:r>
              <a:rPr lang="en-US" sz="2800" dirty="0" smtClean="0"/>
              <a:t>Single LUN</a:t>
            </a:r>
          </a:p>
        </p:txBody>
      </p:sp>
      <p:sp>
        <p:nvSpPr>
          <p:cNvPr id="23" name="Line Callout 1 (Border and Accent Bar) 22"/>
          <p:cNvSpPr/>
          <p:nvPr/>
        </p:nvSpPr>
        <p:spPr bwMode="auto">
          <a:xfrm>
            <a:off x="1925133" y="5655875"/>
            <a:ext cx="1325952" cy="321477"/>
          </a:xfrm>
          <a:prstGeom prst="accentBorderCallout1">
            <a:avLst>
              <a:gd name="adj1" fmla="val 42284"/>
              <a:gd name="adj2" fmla="val 104657"/>
              <a:gd name="adj3" fmla="val -5613"/>
              <a:gd name="adj4" fmla="val 154534"/>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Single Volume</a:t>
            </a:r>
          </a:p>
        </p:txBody>
      </p:sp>
      <p:grpSp>
        <p:nvGrpSpPr>
          <p:cNvPr id="37" name="Group 36"/>
          <p:cNvGrpSpPr/>
          <p:nvPr/>
        </p:nvGrpSpPr>
        <p:grpSpPr>
          <a:xfrm>
            <a:off x="381000" y="3543834"/>
            <a:ext cx="767422" cy="1243343"/>
            <a:chOff x="1892571" y="1906938"/>
            <a:chExt cx="835165" cy="1353097"/>
          </a:xfrm>
          <a:effectLst>
            <a:outerShdw blurRad="50800" dist="38100" dir="2700000" algn="tl" rotWithShape="0">
              <a:prstClr val="black">
                <a:alpha val="40000"/>
              </a:prstClr>
            </a:outerShdw>
          </a:effectLst>
        </p:grpSpPr>
        <p:pic>
          <p:nvPicPr>
            <p:cNvPr id="25"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26"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39" name="Group 38"/>
          <p:cNvGrpSpPr/>
          <p:nvPr/>
        </p:nvGrpSpPr>
        <p:grpSpPr>
          <a:xfrm>
            <a:off x="871889" y="3543834"/>
            <a:ext cx="767422" cy="1243343"/>
            <a:chOff x="1892571" y="1906938"/>
            <a:chExt cx="835165" cy="1353097"/>
          </a:xfrm>
          <a:effectLst>
            <a:outerShdw blurRad="50800" dist="38100" dir="2700000" algn="tl" rotWithShape="0">
              <a:prstClr val="black">
                <a:alpha val="40000"/>
              </a:prstClr>
            </a:outerShdw>
          </a:effectLst>
        </p:grpSpPr>
        <p:pic>
          <p:nvPicPr>
            <p:cNvPr id="43"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44"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45" name="Group 44"/>
          <p:cNvGrpSpPr/>
          <p:nvPr/>
        </p:nvGrpSpPr>
        <p:grpSpPr>
          <a:xfrm>
            <a:off x="1292005" y="3543834"/>
            <a:ext cx="767422" cy="1243343"/>
            <a:chOff x="1892571" y="1906938"/>
            <a:chExt cx="835165" cy="1353097"/>
          </a:xfrm>
          <a:effectLst>
            <a:outerShdw blurRad="50800" dist="38100" dir="2700000" algn="tl" rotWithShape="0">
              <a:prstClr val="black">
                <a:alpha val="40000"/>
              </a:prstClr>
            </a:outerShdw>
          </a:effectLst>
        </p:grpSpPr>
        <p:pic>
          <p:nvPicPr>
            <p:cNvPr id="46"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47"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51" name="Group 50"/>
          <p:cNvGrpSpPr/>
          <p:nvPr/>
        </p:nvGrpSpPr>
        <p:grpSpPr>
          <a:xfrm>
            <a:off x="1651236" y="3543834"/>
            <a:ext cx="767422" cy="1243343"/>
            <a:chOff x="1892571" y="1906938"/>
            <a:chExt cx="835165" cy="1353097"/>
          </a:xfrm>
          <a:effectLst>
            <a:outerShdw blurRad="50800" dist="38100" dir="2700000" algn="tl" rotWithShape="0">
              <a:prstClr val="black">
                <a:alpha val="40000"/>
              </a:prstClr>
            </a:outerShdw>
          </a:effectLst>
        </p:grpSpPr>
        <p:pic>
          <p:nvPicPr>
            <p:cNvPr id="52"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56"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63" name="Group 62"/>
          <p:cNvGrpSpPr/>
          <p:nvPr/>
        </p:nvGrpSpPr>
        <p:grpSpPr>
          <a:xfrm>
            <a:off x="2010462" y="3543834"/>
            <a:ext cx="767422" cy="1243343"/>
            <a:chOff x="1892571" y="1906938"/>
            <a:chExt cx="835165" cy="1353097"/>
          </a:xfrm>
          <a:effectLst>
            <a:outerShdw blurRad="50800" dist="38100" dir="2700000" algn="tl" rotWithShape="0">
              <a:prstClr val="black">
                <a:alpha val="40000"/>
              </a:prstClr>
            </a:outerShdw>
          </a:effectLst>
        </p:grpSpPr>
        <p:pic>
          <p:nvPicPr>
            <p:cNvPr id="64"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65"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66" name="Group 65"/>
          <p:cNvGrpSpPr/>
          <p:nvPr/>
        </p:nvGrpSpPr>
        <p:grpSpPr>
          <a:xfrm>
            <a:off x="2357514" y="3543834"/>
            <a:ext cx="767422" cy="1243343"/>
            <a:chOff x="1892571" y="1906938"/>
            <a:chExt cx="835165" cy="1353097"/>
          </a:xfrm>
          <a:effectLst>
            <a:outerShdw blurRad="50800" dist="38100" dir="2700000" algn="tl" rotWithShape="0">
              <a:prstClr val="black">
                <a:alpha val="40000"/>
              </a:prstClr>
            </a:outerShdw>
          </a:effectLst>
        </p:grpSpPr>
        <p:pic>
          <p:nvPicPr>
            <p:cNvPr id="67"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68"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69" name="Group 68"/>
          <p:cNvGrpSpPr/>
          <p:nvPr/>
        </p:nvGrpSpPr>
        <p:grpSpPr>
          <a:xfrm>
            <a:off x="2911575" y="3543834"/>
            <a:ext cx="767422" cy="1243343"/>
            <a:chOff x="1892571" y="1906938"/>
            <a:chExt cx="835165" cy="1353097"/>
          </a:xfrm>
          <a:effectLst>
            <a:outerShdw blurRad="50800" dist="38100" dir="2700000" algn="tl" rotWithShape="0">
              <a:prstClr val="black">
                <a:alpha val="40000"/>
              </a:prstClr>
            </a:outerShdw>
          </a:effectLst>
        </p:grpSpPr>
        <p:pic>
          <p:nvPicPr>
            <p:cNvPr id="70"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71"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72" name="Group 71"/>
          <p:cNvGrpSpPr/>
          <p:nvPr/>
        </p:nvGrpSpPr>
        <p:grpSpPr>
          <a:xfrm>
            <a:off x="3477816" y="3543834"/>
            <a:ext cx="767422" cy="1243343"/>
            <a:chOff x="1892571" y="1906938"/>
            <a:chExt cx="835165" cy="1353097"/>
          </a:xfrm>
          <a:effectLst>
            <a:outerShdw blurRad="50800" dist="38100" dir="2700000" algn="tl" rotWithShape="0">
              <a:prstClr val="black">
                <a:alpha val="40000"/>
              </a:prstClr>
            </a:outerShdw>
          </a:effectLst>
        </p:grpSpPr>
        <p:pic>
          <p:nvPicPr>
            <p:cNvPr id="73"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74"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75" name="Group 74"/>
          <p:cNvGrpSpPr/>
          <p:nvPr/>
        </p:nvGrpSpPr>
        <p:grpSpPr>
          <a:xfrm>
            <a:off x="4056236" y="3543834"/>
            <a:ext cx="767422" cy="1243343"/>
            <a:chOff x="1892571" y="1906938"/>
            <a:chExt cx="835165" cy="1353097"/>
          </a:xfrm>
          <a:effectLst>
            <a:outerShdw blurRad="50800" dist="38100" dir="2700000" algn="tl" rotWithShape="0">
              <a:prstClr val="black">
                <a:alpha val="40000"/>
              </a:prstClr>
            </a:outerShdw>
          </a:effectLst>
        </p:grpSpPr>
        <p:pic>
          <p:nvPicPr>
            <p:cNvPr id="76"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77"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78" name="Group 77"/>
          <p:cNvGrpSpPr/>
          <p:nvPr/>
        </p:nvGrpSpPr>
        <p:grpSpPr>
          <a:xfrm>
            <a:off x="4622477" y="3543834"/>
            <a:ext cx="767422" cy="1243343"/>
            <a:chOff x="1892571" y="1906938"/>
            <a:chExt cx="835165" cy="1353097"/>
          </a:xfrm>
          <a:effectLst>
            <a:outerShdw blurRad="50800" dist="38100" dir="2700000" algn="tl" rotWithShape="0">
              <a:prstClr val="black">
                <a:alpha val="40000"/>
              </a:prstClr>
            </a:outerShdw>
          </a:effectLst>
        </p:grpSpPr>
        <p:pic>
          <p:nvPicPr>
            <p:cNvPr id="79"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80"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81" name="Group 80"/>
          <p:cNvGrpSpPr/>
          <p:nvPr/>
        </p:nvGrpSpPr>
        <p:grpSpPr>
          <a:xfrm>
            <a:off x="5200899" y="3543834"/>
            <a:ext cx="767422" cy="1243343"/>
            <a:chOff x="1892571" y="1906938"/>
            <a:chExt cx="835165" cy="1353097"/>
          </a:xfrm>
          <a:effectLst>
            <a:outerShdw blurRad="50800" dist="38100" dir="2700000" algn="tl" rotWithShape="0">
              <a:prstClr val="black">
                <a:alpha val="40000"/>
              </a:prstClr>
            </a:outerShdw>
          </a:effectLst>
        </p:grpSpPr>
        <p:pic>
          <p:nvPicPr>
            <p:cNvPr id="82"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83"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84" name="Group 83"/>
          <p:cNvGrpSpPr/>
          <p:nvPr/>
        </p:nvGrpSpPr>
        <p:grpSpPr>
          <a:xfrm>
            <a:off x="5779319" y="3543834"/>
            <a:ext cx="767422" cy="1243343"/>
            <a:chOff x="1892571" y="1906938"/>
            <a:chExt cx="835165" cy="1353097"/>
          </a:xfrm>
          <a:effectLst>
            <a:outerShdw blurRad="50800" dist="38100" dir="2700000" algn="tl" rotWithShape="0">
              <a:prstClr val="black">
                <a:alpha val="40000"/>
              </a:prstClr>
            </a:outerShdw>
          </a:effectLst>
        </p:grpSpPr>
        <p:pic>
          <p:nvPicPr>
            <p:cNvPr id="85"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86"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87" name="Group 86"/>
          <p:cNvGrpSpPr/>
          <p:nvPr/>
        </p:nvGrpSpPr>
        <p:grpSpPr>
          <a:xfrm>
            <a:off x="6345558" y="3543834"/>
            <a:ext cx="767422" cy="1243343"/>
            <a:chOff x="1892571" y="1906938"/>
            <a:chExt cx="835165" cy="1353097"/>
          </a:xfrm>
          <a:effectLst>
            <a:outerShdw blurRad="50800" dist="38100" dir="2700000" algn="tl" rotWithShape="0">
              <a:prstClr val="black">
                <a:alpha val="40000"/>
              </a:prstClr>
            </a:outerShdw>
          </a:effectLst>
        </p:grpSpPr>
        <p:pic>
          <p:nvPicPr>
            <p:cNvPr id="88"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89"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90" name="Group 89"/>
          <p:cNvGrpSpPr/>
          <p:nvPr/>
        </p:nvGrpSpPr>
        <p:grpSpPr>
          <a:xfrm>
            <a:off x="6911800" y="3543834"/>
            <a:ext cx="767422" cy="1243343"/>
            <a:chOff x="1892571" y="1906938"/>
            <a:chExt cx="835165" cy="1353097"/>
          </a:xfrm>
          <a:effectLst>
            <a:outerShdw blurRad="50800" dist="38100" dir="2700000" algn="tl" rotWithShape="0">
              <a:prstClr val="black">
                <a:alpha val="40000"/>
              </a:prstClr>
            </a:outerShdw>
          </a:effectLst>
        </p:grpSpPr>
        <p:pic>
          <p:nvPicPr>
            <p:cNvPr id="91"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92"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93" name="Group 92"/>
          <p:cNvGrpSpPr/>
          <p:nvPr/>
        </p:nvGrpSpPr>
        <p:grpSpPr>
          <a:xfrm>
            <a:off x="7453690" y="3543834"/>
            <a:ext cx="767422" cy="1243343"/>
            <a:chOff x="1892571" y="1906938"/>
            <a:chExt cx="835165" cy="1353097"/>
          </a:xfrm>
          <a:effectLst>
            <a:outerShdw blurRad="50800" dist="38100" dir="2700000" algn="tl" rotWithShape="0">
              <a:prstClr val="black">
                <a:alpha val="40000"/>
              </a:prstClr>
            </a:outerShdw>
          </a:effectLst>
        </p:grpSpPr>
        <p:pic>
          <p:nvPicPr>
            <p:cNvPr id="94"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95"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grpSp>
        <p:nvGrpSpPr>
          <p:cNvPr id="96" name="Group 95"/>
          <p:cNvGrpSpPr/>
          <p:nvPr/>
        </p:nvGrpSpPr>
        <p:grpSpPr>
          <a:xfrm>
            <a:off x="7995578" y="3543834"/>
            <a:ext cx="767422" cy="1243343"/>
            <a:chOff x="1892571" y="1906938"/>
            <a:chExt cx="835165" cy="1353097"/>
          </a:xfrm>
          <a:effectLst>
            <a:outerShdw blurRad="50800" dist="38100" dir="2700000" algn="tl" rotWithShape="0">
              <a:prstClr val="black">
                <a:alpha val="40000"/>
              </a:prstClr>
            </a:outerShdw>
          </a:effectLst>
        </p:grpSpPr>
        <p:pic>
          <p:nvPicPr>
            <p:cNvPr id="97" name="Picture 2" descr="C:\Users\shonsh\Desktop\images\host.png"/>
            <p:cNvPicPr>
              <a:picLocks noChangeAspect="1" noChangeArrowheads="1"/>
            </p:cNvPicPr>
            <p:nvPr/>
          </p:nvPicPr>
          <p:blipFill>
            <a:blip r:embed="rId4"/>
            <a:srcRect/>
            <a:stretch>
              <a:fillRect/>
            </a:stretch>
          </p:blipFill>
          <p:spPr bwMode="auto">
            <a:xfrm>
              <a:off x="1892571" y="1906938"/>
              <a:ext cx="835165" cy="1353097"/>
            </a:xfrm>
            <a:prstGeom prst="rect">
              <a:avLst/>
            </a:prstGeom>
            <a:noFill/>
          </p:spPr>
        </p:pic>
        <p:pic>
          <p:nvPicPr>
            <p:cNvPr id="98" name="Picture 3" descr="C:\Users\shonsh\Desktop\images\VM.png"/>
            <p:cNvPicPr>
              <a:picLocks noChangeAspect="1" noChangeArrowheads="1"/>
            </p:cNvPicPr>
            <p:nvPr/>
          </p:nvPicPr>
          <p:blipFill>
            <a:blip r:embed="rId5"/>
            <a:srcRect/>
            <a:stretch>
              <a:fillRect/>
            </a:stretch>
          </p:blipFill>
          <p:spPr bwMode="auto">
            <a:xfrm>
              <a:off x="2338680" y="2035125"/>
              <a:ext cx="327732" cy="530977"/>
            </a:xfrm>
            <a:prstGeom prst="rect">
              <a:avLst/>
            </a:prstGeom>
            <a:noFill/>
          </p:spPr>
        </p:pic>
      </p:grpSp>
      <p:pic>
        <p:nvPicPr>
          <p:cNvPr id="100" name="Picture 18" descr="Database blue"/>
          <p:cNvPicPr>
            <a:picLocks noChangeAspect="1" noChangeArrowheads="1"/>
          </p:cNvPicPr>
          <p:nvPr/>
        </p:nvPicPr>
        <p:blipFill>
          <a:blip r:embed="rId6" cstate="print"/>
          <a:srcRect/>
          <a:stretch>
            <a:fillRect/>
          </a:stretch>
        </p:blipFill>
        <p:spPr bwMode="auto">
          <a:xfrm>
            <a:off x="4027669" y="5054731"/>
            <a:ext cx="771787" cy="988767"/>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18" descr="Database blue"/>
          <p:cNvPicPr>
            <a:picLocks noChangeAspect="1" noChangeArrowheads="1"/>
          </p:cNvPicPr>
          <p:nvPr/>
        </p:nvPicPr>
        <p:blipFill>
          <a:blip r:embed="rId4" cstate="print"/>
          <a:srcRect/>
          <a:stretch>
            <a:fillRect/>
          </a:stretch>
        </p:blipFill>
        <p:spPr bwMode="auto">
          <a:xfrm>
            <a:off x="768616" y="5227776"/>
            <a:ext cx="771787" cy="988767"/>
          </a:xfrm>
          <a:prstGeom prst="rect">
            <a:avLst/>
          </a:prstGeom>
          <a:noFill/>
        </p:spPr>
      </p:pic>
      <p:pic>
        <p:nvPicPr>
          <p:cNvPr id="93" name="Picture 18" descr="Database blue"/>
          <p:cNvPicPr>
            <a:picLocks noChangeAspect="1" noChangeArrowheads="1"/>
          </p:cNvPicPr>
          <p:nvPr/>
        </p:nvPicPr>
        <p:blipFill>
          <a:blip r:embed="rId4" cstate="print"/>
          <a:srcRect/>
          <a:stretch>
            <a:fillRect/>
          </a:stretch>
        </p:blipFill>
        <p:spPr bwMode="auto">
          <a:xfrm>
            <a:off x="1168246" y="5227776"/>
            <a:ext cx="771787" cy="988767"/>
          </a:xfrm>
          <a:prstGeom prst="rect">
            <a:avLst/>
          </a:prstGeom>
          <a:noFill/>
        </p:spPr>
      </p:pic>
      <p:pic>
        <p:nvPicPr>
          <p:cNvPr id="72" name="Picture 18" descr="Database blue"/>
          <p:cNvPicPr>
            <a:picLocks noChangeAspect="1" noChangeArrowheads="1"/>
          </p:cNvPicPr>
          <p:nvPr/>
        </p:nvPicPr>
        <p:blipFill>
          <a:blip r:embed="rId4" cstate="print"/>
          <a:srcRect/>
          <a:stretch>
            <a:fillRect/>
          </a:stretch>
        </p:blipFill>
        <p:spPr bwMode="auto">
          <a:xfrm>
            <a:off x="1638696" y="5227776"/>
            <a:ext cx="771787" cy="988767"/>
          </a:xfrm>
          <a:prstGeom prst="rect">
            <a:avLst/>
          </a:prstGeom>
          <a:noFill/>
        </p:spPr>
      </p:pic>
      <p:pic>
        <p:nvPicPr>
          <p:cNvPr id="90" name="Picture 18" descr="Database blue"/>
          <p:cNvPicPr>
            <a:picLocks noChangeAspect="1" noChangeArrowheads="1"/>
          </p:cNvPicPr>
          <p:nvPr/>
        </p:nvPicPr>
        <p:blipFill>
          <a:blip r:embed="rId4" cstate="print"/>
          <a:srcRect/>
          <a:stretch>
            <a:fillRect/>
          </a:stretch>
        </p:blipFill>
        <p:spPr bwMode="auto">
          <a:xfrm>
            <a:off x="2115775" y="5227776"/>
            <a:ext cx="771787" cy="988767"/>
          </a:xfrm>
          <a:prstGeom prst="rect">
            <a:avLst/>
          </a:prstGeom>
          <a:noFill/>
        </p:spPr>
      </p:pic>
      <p:pic>
        <p:nvPicPr>
          <p:cNvPr id="96" name="Picture 18" descr="Database blue"/>
          <p:cNvPicPr>
            <a:picLocks noChangeAspect="1" noChangeArrowheads="1"/>
          </p:cNvPicPr>
          <p:nvPr/>
        </p:nvPicPr>
        <p:blipFill>
          <a:blip r:embed="rId4" cstate="print"/>
          <a:srcRect/>
          <a:stretch>
            <a:fillRect/>
          </a:stretch>
        </p:blipFill>
        <p:spPr bwMode="auto">
          <a:xfrm>
            <a:off x="2566351" y="5227776"/>
            <a:ext cx="771787" cy="988767"/>
          </a:xfrm>
          <a:prstGeom prst="rect">
            <a:avLst/>
          </a:prstGeom>
          <a:noFill/>
        </p:spPr>
      </p:pic>
      <p:pic>
        <p:nvPicPr>
          <p:cNvPr id="75" name="Picture 18" descr="Database blue"/>
          <p:cNvPicPr>
            <a:picLocks noChangeAspect="1" noChangeArrowheads="1"/>
          </p:cNvPicPr>
          <p:nvPr/>
        </p:nvPicPr>
        <p:blipFill>
          <a:blip r:embed="rId4" cstate="print"/>
          <a:srcRect/>
          <a:stretch>
            <a:fillRect/>
          </a:stretch>
        </p:blipFill>
        <p:spPr bwMode="auto">
          <a:xfrm>
            <a:off x="3036802" y="5227776"/>
            <a:ext cx="771787" cy="988767"/>
          </a:xfrm>
          <a:prstGeom prst="rect">
            <a:avLst/>
          </a:prstGeom>
          <a:noFill/>
        </p:spPr>
      </p:pic>
      <p:sp>
        <p:nvSpPr>
          <p:cNvPr id="801794" name="Rectangle 2"/>
          <p:cNvSpPr>
            <a:spLocks noGrp="1" noChangeArrowheads="1"/>
          </p:cNvSpPr>
          <p:nvPr>
            <p:ph type="title"/>
          </p:nvPr>
        </p:nvSpPr>
        <p:spPr/>
        <p:txBody>
          <a:bodyPr/>
          <a:lstStyle/>
          <a:p>
            <a:r>
              <a:rPr lang="en-US" dirty="0" smtClean="0"/>
              <a:t>Scale Out Number Of Disks</a:t>
            </a:r>
            <a:endParaRPr lang="en-US" dirty="0"/>
          </a:p>
        </p:txBody>
      </p:sp>
      <p:sp>
        <p:nvSpPr>
          <p:cNvPr id="99" name="Content Placeholder 98"/>
          <p:cNvSpPr>
            <a:spLocks noGrp="1"/>
          </p:cNvSpPr>
          <p:nvPr>
            <p:ph idx="1"/>
          </p:nvPr>
        </p:nvSpPr>
        <p:spPr>
          <a:xfrm>
            <a:off x="382588" y="1414464"/>
            <a:ext cx="8380412" cy="1999522"/>
          </a:xfrm>
        </p:spPr>
        <p:txBody>
          <a:bodyPr/>
          <a:lstStyle/>
          <a:p>
            <a:pPr marL="461963" indent="-461963"/>
            <a:r>
              <a:rPr lang="en-US" sz="3200" dirty="0" smtClean="0"/>
              <a:t>Scale out disks – </a:t>
            </a:r>
            <a:r>
              <a:rPr lang="en-US" sz="3200" dirty="0" smtClean="0">
                <a:solidFill>
                  <a:schemeClr val="accent1"/>
                </a:solidFill>
              </a:rPr>
              <a:t>Stress cross node coordination</a:t>
            </a:r>
          </a:p>
          <a:p>
            <a:pPr marL="858838" lvl="1" indent="-396875"/>
            <a:r>
              <a:rPr lang="en-US" sz="2800" dirty="0" smtClean="0"/>
              <a:t>Large number of nodes each hosting VM’s</a:t>
            </a:r>
          </a:p>
          <a:p>
            <a:pPr marL="858838" lvl="1" indent="-396875"/>
            <a:r>
              <a:rPr lang="en-US" sz="2800" dirty="0" smtClean="0"/>
              <a:t>Multiple LUN’s (at least 1 per node)</a:t>
            </a:r>
          </a:p>
        </p:txBody>
      </p:sp>
      <p:pic>
        <p:nvPicPr>
          <p:cNvPr id="69" name="Picture 18" descr="Database blue"/>
          <p:cNvPicPr>
            <a:picLocks noChangeAspect="1" noChangeArrowheads="1"/>
          </p:cNvPicPr>
          <p:nvPr/>
        </p:nvPicPr>
        <p:blipFill>
          <a:blip r:embed="rId4" cstate="print"/>
          <a:srcRect/>
          <a:stretch>
            <a:fillRect/>
          </a:stretch>
        </p:blipFill>
        <p:spPr bwMode="auto">
          <a:xfrm>
            <a:off x="3500629" y="5227776"/>
            <a:ext cx="771787" cy="988767"/>
          </a:xfrm>
          <a:prstGeom prst="rect">
            <a:avLst/>
          </a:prstGeom>
          <a:noFill/>
        </p:spPr>
      </p:pic>
      <p:pic>
        <p:nvPicPr>
          <p:cNvPr id="78" name="Picture 18" descr="Database blue"/>
          <p:cNvPicPr>
            <a:picLocks noChangeAspect="1" noChangeArrowheads="1"/>
          </p:cNvPicPr>
          <p:nvPr/>
        </p:nvPicPr>
        <p:blipFill>
          <a:blip r:embed="rId4" cstate="print"/>
          <a:srcRect/>
          <a:stretch>
            <a:fillRect/>
          </a:stretch>
        </p:blipFill>
        <p:spPr bwMode="auto">
          <a:xfrm>
            <a:off x="3957828" y="5227776"/>
            <a:ext cx="771787" cy="988767"/>
          </a:xfrm>
          <a:prstGeom prst="rect">
            <a:avLst/>
          </a:prstGeom>
          <a:noFill/>
        </p:spPr>
      </p:pic>
      <p:pic>
        <p:nvPicPr>
          <p:cNvPr id="81" name="Picture 18" descr="Database blue"/>
          <p:cNvPicPr>
            <a:picLocks noChangeAspect="1" noChangeArrowheads="1"/>
          </p:cNvPicPr>
          <p:nvPr/>
        </p:nvPicPr>
        <p:blipFill>
          <a:blip r:embed="rId4" cstate="print"/>
          <a:srcRect/>
          <a:stretch>
            <a:fillRect/>
          </a:stretch>
        </p:blipFill>
        <p:spPr bwMode="auto">
          <a:xfrm>
            <a:off x="4454785" y="5227776"/>
            <a:ext cx="771787" cy="988767"/>
          </a:xfrm>
          <a:prstGeom prst="rect">
            <a:avLst/>
          </a:prstGeom>
          <a:noFill/>
        </p:spPr>
      </p:pic>
      <p:pic>
        <p:nvPicPr>
          <p:cNvPr id="84" name="Picture 18" descr="Database blue"/>
          <p:cNvPicPr>
            <a:picLocks noChangeAspect="1" noChangeArrowheads="1"/>
          </p:cNvPicPr>
          <p:nvPr/>
        </p:nvPicPr>
        <p:blipFill>
          <a:blip r:embed="rId4" cstate="print"/>
          <a:srcRect/>
          <a:stretch>
            <a:fillRect/>
          </a:stretch>
        </p:blipFill>
        <p:spPr bwMode="auto">
          <a:xfrm>
            <a:off x="4885481" y="5227776"/>
            <a:ext cx="771787" cy="988767"/>
          </a:xfrm>
          <a:prstGeom prst="rect">
            <a:avLst/>
          </a:prstGeom>
          <a:noFill/>
        </p:spPr>
      </p:pic>
      <p:pic>
        <p:nvPicPr>
          <p:cNvPr id="100" name="Picture 18" descr="Database blue"/>
          <p:cNvPicPr>
            <a:picLocks noChangeAspect="1" noChangeArrowheads="1"/>
          </p:cNvPicPr>
          <p:nvPr/>
        </p:nvPicPr>
        <p:blipFill>
          <a:blip r:embed="rId4" cstate="print"/>
          <a:srcRect/>
          <a:stretch>
            <a:fillRect/>
          </a:stretch>
        </p:blipFill>
        <p:spPr bwMode="auto">
          <a:xfrm>
            <a:off x="5342681" y="5227776"/>
            <a:ext cx="771787" cy="988767"/>
          </a:xfrm>
          <a:prstGeom prst="rect">
            <a:avLst/>
          </a:prstGeom>
          <a:noFill/>
        </p:spPr>
      </p:pic>
      <p:pic>
        <p:nvPicPr>
          <p:cNvPr id="101" name="Picture 18" descr="Database blue"/>
          <p:cNvPicPr>
            <a:picLocks noChangeAspect="1" noChangeArrowheads="1"/>
          </p:cNvPicPr>
          <p:nvPr/>
        </p:nvPicPr>
        <p:blipFill>
          <a:blip r:embed="rId4" cstate="print"/>
          <a:srcRect/>
          <a:stretch>
            <a:fillRect/>
          </a:stretch>
        </p:blipFill>
        <p:spPr bwMode="auto">
          <a:xfrm>
            <a:off x="5773378" y="5227776"/>
            <a:ext cx="771787" cy="988767"/>
          </a:xfrm>
          <a:prstGeom prst="rect">
            <a:avLst/>
          </a:prstGeom>
          <a:noFill/>
        </p:spPr>
      </p:pic>
      <p:pic>
        <p:nvPicPr>
          <p:cNvPr id="102" name="Picture 18" descr="Database blue"/>
          <p:cNvPicPr>
            <a:picLocks noChangeAspect="1" noChangeArrowheads="1"/>
          </p:cNvPicPr>
          <p:nvPr/>
        </p:nvPicPr>
        <p:blipFill>
          <a:blip r:embed="rId4" cstate="print"/>
          <a:srcRect/>
          <a:stretch>
            <a:fillRect/>
          </a:stretch>
        </p:blipFill>
        <p:spPr bwMode="auto">
          <a:xfrm>
            <a:off x="6217329" y="5227776"/>
            <a:ext cx="771787" cy="988767"/>
          </a:xfrm>
          <a:prstGeom prst="rect">
            <a:avLst/>
          </a:prstGeom>
          <a:noFill/>
        </p:spPr>
      </p:pic>
      <p:pic>
        <p:nvPicPr>
          <p:cNvPr id="103" name="Picture 18" descr="Database blue"/>
          <p:cNvPicPr>
            <a:picLocks noChangeAspect="1" noChangeArrowheads="1"/>
          </p:cNvPicPr>
          <p:nvPr/>
        </p:nvPicPr>
        <p:blipFill>
          <a:blip r:embed="rId4" cstate="print"/>
          <a:srcRect/>
          <a:stretch>
            <a:fillRect/>
          </a:stretch>
        </p:blipFill>
        <p:spPr bwMode="auto">
          <a:xfrm>
            <a:off x="6648027" y="5227776"/>
            <a:ext cx="771787" cy="988767"/>
          </a:xfrm>
          <a:prstGeom prst="rect">
            <a:avLst/>
          </a:prstGeom>
          <a:noFill/>
        </p:spPr>
      </p:pic>
      <p:pic>
        <p:nvPicPr>
          <p:cNvPr id="104" name="Picture 18" descr="Database blue"/>
          <p:cNvPicPr>
            <a:picLocks noChangeAspect="1" noChangeArrowheads="1"/>
          </p:cNvPicPr>
          <p:nvPr/>
        </p:nvPicPr>
        <p:blipFill>
          <a:blip r:embed="rId4" cstate="print"/>
          <a:srcRect/>
          <a:stretch>
            <a:fillRect/>
          </a:stretch>
        </p:blipFill>
        <p:spPr bwMode="auto">
          <a:xfrm>
            <a:off x="7091976" y="5227776"/>
            <a:ext cx="771787" cy="988767"/>
          </a:xfrm>
          <a:prstGeom prst="rect">
            <a:avLst/>
          </a:prstGeom>
          <a:noFill/>
        </p:spPr>
      </p:pic>
      <p:pic>
        <p:nvPicPr>
          <p:cNvPr id="105" name="Picture 18" descr="Database blue"/>
          <p:cNvPicPr>
            <a:picLocks noChangeAspect="1" noChangeArrowheads="1"/>
          </p:cNvPicPr>
          <p:nvPr/>
        </p:nvPicPr>
        <p:blipFill>
          <a:blip r:embed="rId4" cstate="print"/>
          <a:srcRect/>
          <a:stretch>
            <a:fillRect/>
          </a:stretch>
        </p:blipFill>
        <p:spPr bwMode="auto">
          <a:xfrm>
            <a:off x="7482919" y="5227776"/>
            <a:ext cx="771787" cy="988767"/>
          </a:xfrm>
          <a:prstGeom prst="rect">
            <a:avLst/>
          </a:prstGeom>
          <a:noFill/>
        </p:spPr>
      </p:pic>
      <p:grpSp>
        <p:nvGrpSpPr>
          <p:cNvPr id="107" name="Group 36"/>
          <p:cNvGrpSpPr/>
          <p:nvPr/>
        </p:nvGrpSpPr>
        <p:grpSpPr>
          <a:xfrm>
            <a:off x="381000" y="3543834"/>
            <a:ext cx="767422" cy="1243343"/>
            <a:chOff x="1892571" y="1906938"/>
            <a:chExt cx="835165" cy="1353097"/>
          </a:xfrm>
          <a:effectLst>
            <a:outerShdw blurRad="50800" dist="38100" dir="2700000" algn="tl" rotWithShape="0">
              <a:prstClr val="black">
                <a:alpha val="40000"/>
              </a:prstClr>
            </a:outerShdw>
          </a:effectLst>
        </p:grpSpPr>
        <p:pic>
          <p:nvPicPr>
            <p:cNvPr id="153"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54"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08" name="Group 38"/>
          <p:cNvGrpSpPr/>
          <p:nvPr/>
        </p:nvGrpSpPr>
        <p:grpSpPr>
          <a:xfrm>
            <a:off x="871889" y="3543834"/>
            <a:ext cx="767422" cy="1243343"/>
            <a:chOff x="1892571" y="1906938"/>
            <a:chExt cx="835165" cy="1353097"/>
          </a:xfrm>
          <a:effectLst>
            <a:outerShdw blurRad="50800" dist="38100" dir="2700000" algn="tl" rotWithShape="0">
              <a:prstClr val="black">
                <a:alpha val="40000"/>
              </a:prstClr>
            </a:outerShdw>
          </a:effectLst>
        </p:grpSpPr>
        <p:pic>
          <p:nvPicPr>
            <p:cNvPr id="151"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52"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09" name="Group 44"/>
          <p:cNvGrpSpPr/>
          <p:nvPr/>
        </p:nvGrpSpPr>
        <p:grpSpPr>
          <a:xfrm>
            <a:off x="1292005" y="3543834"/>
            <a:ext cx="767422" cy="1243343"/>
            <a:chOff x="1892571" y="1906938"/>
            <a:chExt cx="835165" cy="1353097"/>
          </a:xfrm>
          <a:effectLst>
            <a:outerShdw blurRad="50800" dist="38100" dir="2700000" algn="tl" rotWithShape="0">
              <a:prstClr val="black">
                <a:alpha val="40000"/>
              </a:prstClr>
            </a:outerShdw>
          </a:effectLst>
        </p:grpSpPr>
        <p:pic>
          <p:nvPicPr>
            <p:cNvPr id="149"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50"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0" name="Group 50"/>
          <p:cNvGrpSpPr/>
          <p:nvPr/>
        </p:nvGrpSpPr>
        <p:grpSpPr>
          <a:xfrm>
            <a:off x="1651236" y="3543834"/>
            <a:ext cx="767422" cy="1243343"/>
            <a:chOff x="1892571" y="1906938"/>
            <a:chExt cx="835165" cy="1353097"/>
          </a:xfrm>
          <a:effectLst>
            <a:outerShdw blurRad="50800" dist="38100" dir="2700000" algn="tl" rotWithShape="0">
              <a:prstClr val="black">
                <a:alpha val="40000"/>
              </a:prstClr>
            </a:outerShdw>
          </a:effectLst>
        </p:grpSpPr>
        <p:pic>
          <p:nvPicPr>
            <p:cNvPr id="147"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48"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1" name="Group 62"/>
          <p:cNvGrpSpPr/>
          <p:nvPr/>
        </p:nvGrpSpPr>
        <p:grpSpPr>
          <a:xfrm>
            <a:off x="2010462" y="3543834"/>
            <a:ext cx="767422" cy="1243343"/>
            <a:chOff x="1892571" y="1906938"/>
            <a:chExt cx="835165" cy="1353097"/>
          </a:xfrm>
          <a:effectLst>
            <a:outerShdw blurRad="50800" dist="38100" dir="2700000" algn="tl" rotWithShape="0">
              <a:prstClr val="black">
                <a:alpha val="40000"/>
              </a:prstClr>
            </a:outerShdw>
          </a:effectLst>
        </p:grpSpPr>
        <p:pic>
          <p:nvPicPr>
            <p:cNvPr id="145"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46"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2" name="Group 65"/>
          <p:cNvGrpSpPr/>
          <p:nvPr/>
        </p:nvGrpSpPr>
        <p:grpSpPr>
          <a:xfrm>
            <a:off x="2357514" y="3543834"/>
            <a:ext cx="767422" cy="1243343"/>
            <a:chOff x="1892571" y="1906938"/>
            <a:chExt cx="835165" cy="1353097"/>
          </a:xfrm>
          <a:effectLst>
            <a:outerShdw blurRad="50800" dist="38100" dir="2700000" algn="tl" rotWithShape="0">
              <a:prstClr val="black">
                <a:alpha val="40000"/>
              </a:prstClr>
            </a:outerShdw>
          </a:effectLst>
        </p:grpSpPr>
        <p:pic>
          <p:nvPicPr>
            <p:cNvPr id="143"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44"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3" name="Group 68"/>
          <p:cNvGrpSpPr/>
          <p:nvPr/>
        </p:nvGrpSpPr>
        <p:grpSpPr>
          <a:xfrm>
            <a:off x="2911575" y="3543834"/>
            <a:ext cx="767422" cy="1243343"/>
            <a:chOff x="1892571" y="1906938"/>
            <a:chExt cx="835165" cy="1353097"/>
          </a:xfrm>
          <a:effectLst>
            <a:outerShdw blurRad="50800" dist="38100" dir="2700000" algn="tl" rotWithShape="0">
              <a:prstClr val="black">
                <a:alpha val="40000"/>
              </a:prstClr>
            </a:outerShdw>
          </a:effectLst>
        </p:grpSpPr>
        <p:pic>
          <p:nvPicPr>
            <p:cNvPr id="141"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42"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4" name="Group 71"/>
          <p:cNvGrpSpPr/>
          <p:nvPr/>
        </p:nvGrpSpPr>
        <p:grpSpPr>
          <a:xfrm>
            <a:off x="3477816" y="3543834"/>
            <a:ext cx="767422" cy="1243343"/>
            <a:chOff x="1892571" y="1906938"/>
            <a:chExt cx="835165" cy="1353097"/>
          </a:xfrm>
          <a:effectLst>
            <a:outerShdw blurRad="50800" dist="38100" dir="2700000" algn="tl" rotWithShape="0">
              <a:prstClr val="black">
                <a:alpha val="40000"/>
              </a:prstClr>
            </a:outerShdw>
          </a:effectLst>
        </p:grpSpPr>
        <p:pic>
          <p:nvPicPr>
            <p:cNvPr id="139"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40"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5" name="Group 74"/>
          <p:cNvGrpSpPr/>
          <p:nvPr/>
        </p:nvGrpSpPr>
        <p:grpSpPr>
          <a:xfrm>
            <a:off x="4056236" y="3543834"/>
            <a:ext cx="767422" cy="1243343"/>
            <a:chOff x="1892571" y="1906938"/>
            <a:chExt cx="835165" cy="1353097"/>
          </a:xfrm>
          <a:effectLst>
            <a:outerShdw blurRad="50800" dist="38100" dir="2700000" algn="tl" rotWithShape="0">
              <a:prstClr val="black">
                <a:alpha val="40000"/>
              </a:prstClr>
            </a:outerShdw>
          </a:effectLst>
        </p:grpSpPr>
        <p:pic>
          <p:nvPicPr>
            <p:cNvPr id="137"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38"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6" name="Group 77"/>
          <p:cNvGrpSpPr/>
          <p:nvPr/>
        </p:nvGrpSpPr>
        <p:grpSpPr>
          <a:xfrm>
            <a:off x="4622477" y="3543834"/>
            <a:ext cx="767422" cy="1243343"/>
            <a:chOff x="1892571" y="1906938"/>
            <a:chExt cx="835165" cy="1353097"/>
          </a:xfrm>
          <a:effectLst>
            <a:outerShdw blurRad="50800" dist="38100" dir="2700000" algn="tl" rotWithShape="0">
              <a:prstClr val="black">
                <a:alpha val="40000"/>
              </a:prstClr>
            </a:outerShdw>
          </a:effectLst>
        </p:grpSpPr>
        <p:pic>
          <p:nvPicPr>
            <p:cNvPr id="135"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36"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7" name="Group 80"/>
          <p:cNvGrpSpPr/>
          <p:nvPr/>
        </p:nvGrpSpPr>
        <p:grpSpPr>
          <a:xfrm>
            <a:off x="5200899" y="3543834"/>
            <a:ext cx="767422" cy="1243343"/>
            <a:chOff x="1892571" y="1906938"/>
            <a:chExt cx="835165" cy="1353097"/>
          </a:xfrm>
          <a:effectLst>
            <a:outerShdw blurRad="50800" dist="38100" dir="2700000" algn="tl" rotWithShape="0">
              <a:prstClr val="black">
                <a:alpha val="40000"/>
              </a:prstClr>
            </a:outerShdw>
          </a:effectLst>
        </p:grpSpPr>
        <p:pic>
          <p:nvPicPr>
            <p:cNvPr id="133"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34"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8" name="Group 83"/>
          <p:cNvGrpSpPr/>
          <p:nvPr/>
        </p:nvGrpSpPr>
        <p:grpSpPr>
          <a:xfrm>
            <a:off x="5779319" y="3543834"/>
            <a:ext cx="767422" cy="1243343"/>
            <a:chOff x="1892571" y="1906938"/>
            <a:chExt cx="835165" cy="1353097"/>
          </a:xfrm>
          <a:effectLst>
            <a:outerShdw blurRad="50800" dist="38100" dir="2700000" algn="tl" rotWithShape="0">
              <a:prstClr val="black">
                <a:alpha val="40000"/>
              </a:prstClr>
            </a:outerShdw>
          </a:effectLst>
        </p:grpSpPr>
        <p:pic>
          <p:nvPicPr>
            <p:cNvPr id="131"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32"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19" name="Group 86"/>
          <p:cNvGrpSpPr/>
          <p:nvPr/>
        </p:nvGrpSpPr>
        <p:grpSpPr>
          <a:xfrm>
            <a:off x="6345558" y="3543834"/>
            <a:ext cx="767422" cy="1243343"/>
            <a:chOff x="1892571" y="1906938"/>
            <a:chExt cx="835165" cy="1353097"/>
          </a:xfrm>
          <a:effectLst>
            <a:outerShdw blurRad="50800" dist="38100" dir="2700000" algn="tl" rotWithShape="0">
              <a:prstClr val="black">
                <a:alpha val="40000"/>
              </a:prstClr>
            </a:outerShdw>
          </a:effectLst>
        </p:grpSpPr>
        <p:pic>
          <p:nvPicPr>
            <p:cNvPr id="129"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30"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20" name="Group 89"/>
          <p:cNvGrpSpPr/>
          <p:nvPr/>
        </p:nvGrpSpPr>
        <p:grpSpPr>
          <a:xfrm>
            <a:off x="6911800" y="3543834"/>
            <a:ext cx="767422" cy="1243343"/>
            <a:chOff x="1892571" y="1906938"/>
            <a:chExt cx="835165" cy="1353097"/>
          </a:xfrm>
          <a:effectLst>
            <a:outerShdw blurRad="50800" dist="38100" dir="2700000" algn="tl" rotWithShape="0">
              <a:prstClr val="black">
                <a:alpha val="40000"/>
              </a:prstClr>
            </a:outerShdw>
          </a:effectLst>
        </p:grpSpPr>
        <p:pic>
          <p:nvPicPr>
            <p:cNvPr id="127"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28"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21" name="Group 92"/>
          <p:cNvGrpSpPr/>
          <p:nvPr/>
        </p:nvGrpSpPr>
        <p:grpSpPr>
          <a:xfrm>
            <a:off x="7453690" y="3543834"/>
            <a:ext cx="767422" cy="1243343"/>
            <a:chOff x="1892571" y="1906938"/>
            <a:chExt cx="835165" cy="1353097"/>
          </a:xfrm>
          <a:effectLst>
            <a:outerShdw blurRad="50800" dist="38100" dir="2700000" algn="tl" rotWithShape="0">
              <a:prstClr val="black">
                <a:alpha val="40000"/>
              </a:prstClr>
            </a:outerShdw>
          </a:effectLst>
        </p:grpSpPr>
        <p:pic>
          <p:nvPicPr>
            <p:cNvPr id="125"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26"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grpSp>
        <p:nvGrpSpPr>
          <p:cNvPr id="122" name="Group 95"/>
          <p:cNvGrpSpPr/>
          <p:nvPr/>
        </p:nvGrpSpPr>
        <p:grpSpPr>
          <a:xfrm>
            <a:off x="7995578" y="3543834"/>
            <a:ext cx="767422" cy="1243343"/>
            <a:chOff x="1892571" y="1906938"/>
            <a:chExt cx="835165" cy="1353097"/>
          </a:xfrm>
          <a:effectLst>
            <a:outerShdw blurRad="50800" dist="38100" dir="2700000" algn="tl" rotWithShape="0">
              <a:prstClr val="black">
                <a:alpha val="40000"/>
              </a:prstClr>
            </a:outerShdw>
          </a:effectLst>
        </p:grpSpPr>
        <p:pic>
          <p:nvPicPr>
            <p:cNvPr id="123" name="Picture 2" descr="C:\Users\shonsh\Desktop\images\host.png"/>
            <p:cNvPicPr>
              <a:picLocks noChangeAspect="1" noChangeArrowheads="1"/>
            </p:cNvPicPr>
            <p:nvPr/>
          </p:nvPicPr>
          <p:blipFill>
            <a:blip r:embed="rId5"/>
            <a:srcRect/>
            <a:stretch>
              <a:fillRect/>
            </a:stretch>
          </p:blipFill>
          <p:spPr bwMode="auto">
            <a:xfrm>
              <a:off x="1892571" y="1906938"/>
              <a:ext cx="835165" cy="1353097"/>
            </a:xfrm>
            <a:prstGeom prst="rect">
              <a:avLst/>
            </a:prstGeom>
            <a:noFill/>
          </p:spPr>
        </p:pic>
        <p:pic>
          <p:nvPicPr>
            <p:cNvPr id="124" name="Picture 3" descr="C:\Users\shonsh\Desktop\images\VM.png"/>
            <p:cNvPicPr>
              <a:picLocks noChangeAspect="1" noChangeArrowheads="1"/>
            </p:cNvPicPr>
            <p:nvPr/>
          </p:nvPicPr>
          <p:blipFill>
            <a:blip r:embed="rId6"/>
            <a:srcRect/>
            <a:stretch>
              <a:fillRect/>
            </a:stretch>
          </p:blipFill>
          <p:spPr bwMode="auto">
            <a:xfrm>
              <a:off x="2338680" y="2035125"/>
              <a:ext cx="327732" cy="530977"/>
            </a:xfrm>
            <a:prstGeom prst="rect">
              <a:avLst/>
            </a:prstGeom>
            <a:noFill/>
          </p:spPr>
        </p:pic>
      </p:grpSp>
    </p:spTree>
    <p:custDataLst>
      <p:tags r:id="rId1"/>
    </p:custData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dirty="0" smtClean="0"/>
              <a:t>Scale Up Nodes </a:t>
            </a:r>
            <a:endParaRPr lang="en-US" dirty="0"/>
          </a:p>
        </p:txBody>
      </p:sp>
      <p:sp>
        <p:nvSpPr>
          <p:cNvPr id="99" name="Content Placeholder 98"/>
          <p:cNvSpPr>
            <a:spLocks noGrp="1"/>
          </p:cNvSpPr>
          <p:nvPr>
            <p:ph idx="1"/>
          </p:nvPr>
        </p:nvSpPr>
        <p:spPr>
          <a:xfrm>
            <a:off x="382588" y="1414464"/>
            <a:ext cx="8380412" cy="1888722"/>
          </a:xfrm>
        </p:spPr>
        <p:txBody>
          <a:bodyPr/>
          <a:lstStyle/>
          <a:p>
            <a:pPr marL="460375" indent="-460375"/>
            <a:r>
              <a:rPr lang="en-US" sz="3200" dirty="0" smtClean="0"/>
              <a:t>Maximum VM’s per Machine</a:t>
            </a:r>
          </a:p>
          <a:p>
            <a:pPr marL="860425" lvl="1" indent="-400050"/>
            <a:r>
              <a:rPr lang="en-US" sz="2800" dirty="0" smtClean="0"/>
              <a:t>Each host multiple VM’s, the more </a:t>
            </a:r>
            <a:br>
              <a:rPr lang="en-US" sz="2800" dirty="0" smtClean="0"/>
            </a:br>
            <a:r>
              <a:rPr lang="en-US" sz="2800" dirty="0" smtClean="0"/>
              <a:t>nodes the better</a:t>
            </a:r>
          </a:p>
          <a:p>
            <a:pPr marL="860425" lvl="1" indent="-400050"/>
            <a:r>
              <a:rPr lang="en-US" sz="2800" dirty="0" smtClean="0"/>
              <a:t>Smaller number of LUN’s</a:t>
            </a:r>
          </a:p>
        </p:txBody>
      </p:sp>
      <p:pic>
        <p:nvPicPr>
          <p:cNvPr id="100" name="Picture 18" descr="Database blue"/>
          <p:cNvPicPr>
            <a:picLocks noChangeAspect="1" noChangeArrowheads="1"/>
          </p:cNvPicPr>
          <p:nvPr/>
        </p:nvPicPr>
        <p:blipFill>
          <a:blip r:embed="rId4" cstate="print"/>
          <a:srcRect/>
          <a:stretch>
            <a:fillRect/>
          </a:stretch>
        </p:blipFill>
        <p:spPr bwMode="auto">
          <a:xfrm>
            <a:off x="3948839" y="5443625"/>
            <a:ext cx="771787" cy="988767"/>
          </a:xfrm>
          <a:prstGeom prst="rect">
            <a:avLst/>
          </a:prstGeom>
          <a:noFill/>
        </p:spPr>
      </p:pic>
      <p:grpSp>
        <p:nvGrpSpPr>
          <p:cNvPr id="59" name="Group 58"/>
          <p:cNvGrpSpPr/>
          <p:nvPr/>
        </p:nvGrpSpPr>
        <p:grpSpPr>
          <a:xfrm>
            <a:off x="2064276" y="3471216"/>
            <a:ext cx="1320635" cy="1816056"/>
            <a:chOff x="1643270" y="3099635"/>
            <a:chExt cx="1301400" cy="2108470"/>
          </a:xfrm>
        </p:grpSpPr>
        <p:pic>
          <p:nvPicPr>
            <p:cNvPr id="25" name="Picture 2" descr="C:\Users\shonsh\Desktop\images\host.png"/>
            <p:cNvPicPr>
              <a:picLocks noChangeAspect="1" noChangeArrowheads="1"/>
            </p:cNvPicPr>
            <p:nvPr/>
          </p:nvPicPr>
          <p:blipFill>
            <a:blip r:embed="rId5"/>
            <a:srcRect/>
            <a:stretch>
              <a:fillRect/>
            </a:stretch>
          </p:blipFill>
          <p:spPr bwMode="auto">
            <a:xfrm>
              <a:off x="1643270" y="3099635"/>
              <a:ext cx="1301400" cy="2108470"/>
            </a:xfrm>
            <a:prstGeom prst="rect">
              <a:avLst/>
            </a:prstGeom>
            <a:noFill/>
          </p:spPr>
        </p:pic>
        <p:pic>
          <p:nvPicPr>
            <p:cNvPr id="26" name="Picture 3" descr="C:\Users\shonsh\Desktop\images\VM.png"/>
            <p:cNvPicPr>
              <a:picLocks noChangeAspect="1" noChangeArrowheads="1"/>
            </p:cNvPicPr>
            <p:nvPr/>
          </p:nvPicPr>
          <p:blipFill>
            <a:blip r:embed="rId6"/>
            <a:srcRect/>
            <a:stretch>
              <a:fillRect/>
            </a:stretch>
          </p:blipFill>
          <p:spPr bwMode="auto">
            <a:xfrm>
              <a:off x="2248405" y="3254326"/>
              <a:ext cx="375526" cy="608411"/>
            </a:xfrm>
            <a:prstGeom prst="rect">
              <a:avLst/>
            </a:prstGeom>
            <a:noFill/>
          </p:spPr>
        </p:pic>
        <p:pic>
          <p:nvPicPr>
            <p:cNvPr id="54" name="Picture 3" descr="C:\Users\shonsh\Desktop\images\VM.png"/>
            <p:cNvPicPr>
              <a:picLocks noChangeAspect="1" noChangeArrowheads="1"/>
            </p:cNvPicPr>
            <p:nvPr/>
          </p:nvPicPr>
          <p:blipFill>
            <a:blip r:embed="rId6"/>
            <a:srcRect/>
            <a:stretch>
              <a:fillRect/>
            </a:stretch>
          </p:blipFill>
          <p:spPr bwMode="auto">
            <a:xfrm>
              <a:off x="2520075" y="3274204"/>
              <a:ext cx="375526" cy="608411"/>
            </a:xfrm>
            <a:prstGeom prst="rect">
              <a:avLst/>
            </a:prstGeom>
            <a:noFill/>
          </p:spPr>
        </p:pic>
        <p:pic>
          <p:nvPicPr>
            <p:cNvPr id="55" name="Picture 3" descr="C:\Users\shonsh\Desktop\images\VM.png"/>
            <p:cNvPicPr>
              <a:picLocks noChangeAspect="1" noChangeArrowheads="1"/>
            </p:cNvPicPr>
            <p:nvPr/>
          </p:nvPicPr>
          <p:blipFill>
            <a:blip r:embed="rId6"/>
            <a:srcRect/>
            <a:stretch>
              <a:fillRect/>
            </a:stretch>
          </p:blipFill>
          <p:spPr bwMode="auto">
            <a:xfrm>
              <a:off x="2235152" y="3890430"/>
              <a:ext cx="375526" cy="608411"/>
            </a:xfrm>
            <a:prstGeom prst="rect">
              <a:avLst/>
            </a:prstGeom>
            <a:noFill/>
          </p:spPr>
        </p:pic>
        <p:pic>
          <p:nvPicPr>
            <p:cNvPr id="57" name="Picture 3" descr="C:\Users\shonsh\Desktop\images\VM.png"/>
            <p:cNvPicPr>
              <a:picLocks noChangeAspect="1" noChangeArrowheads="1"/>
            </p:cNvPicPr>
            <p:nvPr/>
          </p:nvPicPr>
          <p:blipFill>
            <a:blip r:embed="rId6"/>
            <a:srcRect/>
            <a:stretch>
              <a:fillRect/>
            </a:stretch>
          </p:blipFill>
          <p:spPr bwMode="auto">
            <a:xfrm>
              <a:off x="2506822" y="3897056"/>
              <a:ext cx="375526" cy="608411"/>
            </a:xfrm>
            <a:prstGeom prst="rect">
              <a:avLst/>
            </a:prstGeom>
            <a:noFill/>
          </p:spPr>
        </p:pic>
      </p:grpSp>
      <p:grpSp>
        <p:nvGrpSpPr>
          <p:cNvPr id="60" name="Group 59"/>
          <p:cNvGrpSpPr/>
          <p:nvPr/>
        </p:nvGrpSpPr>
        <p:grpSpPr>
          <a:xfrm>
            <a:off x="3674415" y="3471216"/>
            <a:ext cx="1320635" cy="1816056"/>
            <a:chOff x="1643270" y="3099635"/>
            <a:chExt cx="1301400" cy="2108470"/>
          </a:xfrm>
        </p:grpSpPr>
        <p:pic>
          <p:nvPicPr>
            <p:cNvPr id="61" name="Picture 2" descr="C:\Users\shonsh\Desktop\images\host.png"/>
            <p:cNvPicPr>
              <a:picLocks noChangeAspect="1" noChangeArrowheads="1"/>
            </p:cNvPicPr>
            <p:nvPr/>
          </p:nvPicPr>
          <p:blipFill>
            <a:blip r:embed="rId5"/>
            <a:srcRect/>
            <a:stretch>
              <a:fillRect/>
            </a:stretch>
          </p:blipFill>
          <p:spPr bwMode="auto">
            <a:xfrm>
              <a:off x="1643270" y="3099635"/>
              <a:ext cx="1301400" cy="2108470"/>
            </a:xfrm>
            <a:prstGeom prst="rect">
              <a:avLst/>
            </a:prstGeom>
            <a:noFill/>
          </p:spPr>
        </p:pic>
        <p:pic>
          <p:nvPicPr>
            <p:cNvPr id="62" name="Picture 3" descr="C:\Users\shonsh\Desktop\images\VM.png"/>
            <p:cNvPicPr>
              <a:picLocks noChangeAspect="1" noChangeArrowheads="1"/>
            </p:cNvPicPr>
            <p:nvPr/>
          </p:nvPicPr>
          <p:blipFill>
            <a:blip r:embed="rId6"/>
            <a:srcRect/>
            <a:stretch>
              <a:fillRect/>
            </a:stretch>
          </p:blipFill>
          <p:spPr bwMode="auto">
            <a:xfrm>
              <a:off x="2248405" y="3254326"/>
              <a:ext cx="375526" cy="608411"/>
            </a:xfrm>
            <a:prstGeom prst="rect">
              <a:avLst/>
            </a:prstGeom>
            <a:noFill/>
          </p:spPr>
        </p:pic>
        <p:pic>
          <p:nvPicPr>
            <p:cNvPr id="63" name="Picture 3" descr="C:\Users\shonsh\Desktop\images\VM.png"/>
            <p:cNvPicPr>
              <a:picLocks noChangeAspect="1" noChangeArrowheads="1"/>
            </p:cNvPicPr>
            <p:nvPr/>
          </p:nvPicPr>
          <p:blipFill>
            <a:blip r:embed="rId6"/>
            <a:srcRect/>
            <a:stretch>
              <a:fillRect/>
            </a:stretch>
          </p:blipFill>
          <p:spPr bwMode="auto">
            <a:xfrm>
              <a:off x="2520075" y="3274204"/>
              <a:ext cx="375526" cy="608411"/>
            </a:xfrm>
            <a:prstGeom prst="rect">
              <a:avLst/>
            </a:prstGeom>
            <a:noFill/>
          </p:spPr>
        </p:pic>
        <p:pic>
          <p:nvPicPr>
            <p:cNvPr id="66" name="Picture 3" descr="C:\Users\shonsh\Desktop\images\VM.png"/>
            <p:cNvPicPr>
              <a:picLocks noChangeAspect="1" noChangeArrowheads="1"/>
            </p:cNvPicPr>
            <p:nvPr/>
          </p:nvPicPr>
          <p:blipFill>
            <a:blip r:embed="rId6"/>
            <a:srcRect/>
            <a:stretch>
              <a:fillRect/>
            </a:stretch>
          </p:blipFill>
          <p:spPr bwMode="auto">
            <a:xfrm>
              <a:off x="2235152" y="3890430"/>
              <a:ext cx="375526" cy="608411"/>
            </a:xfrm>
            <a:prstGeom prst="rect">
              <a:avLst/>
            </a:prstGeom>
            <a:noFill/>
          </p:spPr>
        </p:pic>
        <p:pic>
          <p:nvPicPr>
            <p:cNvPr id="69" name="Picture 3" descr="C:\Users\shonsh\Desktop\images\VM.png"/>
            <p:cNvPicPr>
              <a:picLocks noChangeAspect="1" noChangeArrowheads="1"/>
            </p:cNvPicPr>
            <p:nvPr/>
          </p:nvPicPr>
          <p:blipFill>
            <a:blip r:embed="rId6"/>
            <a:srcRect/>
            <a:stretch>
              <a:fillRect/>
            </a:stretch>
          </p:blipFill>
          <p:spPr bwMode="auto">
            <a:xfrm>
              <a:off x="2506822" y="3897056"/>
              <a:ext cx="375526" cy="608411"/>
            </a:xfrm>
            <a:prstGeom prst="rect">
              <a:avLst/>
            </a:prstGeom>
            <a:noFill/>
          </p:spPr>
        </p:pic>
      </p:grpSp>
      <p:grpSp>
        <p:nvGrpSpPr>
          <p:cNvPr id="72" name="Group 71"/>
          <p:cNvGrpSpPr/>
          <p:nvPr/>
        </p:nvGrpSpPr>
        <p:grpSpPr>
          <a:xfrm>
            <a:off x="5291180" y="3471216"/>
            <a:ext cx="1320635" cy="1816056"/>
            <a:chOff x="1643270" y="3099635"/>
            <a:chExt cx="1301400" cy="2108470"/>
          </a:xfrm>
        </p:grpSpPr>
        <p:pic>
          <p:nvPicPr>
            <p:cNvPr id="75" name="Picture 2" descr="C:\Users\shonsh\Desktop\images\host.png"/>
            <p:cNvPicPr>
              <a:picLocks noChangeAspect="1" noChangeArrowheads="1"/>
            </p:cNvPicPr>
            <p:nvPr/>
          </p:nvPicPr>
          <p:blipFill>
            <a:blip r:embed="rId5"/>
            <a:srcRect/>
            <a:stretch>
              <a:fillRect/>
            </a:stretch>
          </p:blipFill>
          <p:spPr bwMode="auto">
            <a:xfrm>
              <a:off x="1643270" y="3099635"/>
              <a:ext cx="1301400" cy="2108470"/>
            </a:xfrm>
            <a:prstGeom prst="rect">
              <a:avLst/>
            </a:prstGeom>
            <a:noFill/>
          </p:spPr>
        </p:pic>
        <p:pic>
          <p:nvPicPr>
            <p:cNvPr id="78" name="Picture 3" descr="C:\Users\shonsh\Desktop\images\VM.png"/>
            <p:cNvPicPr>
              <a:picLocks noChangeAspect="1" noChangeArrowheads="1"/>
            </p:cNvPicPr>
            <p:nvPr/>
          </p:nvPicPr>
          <p:blipFill>
            <a:blip r:embed="rId6"/>
            <a:srcRect/>
            <a:stretch>
              <a:fillRect/>
            </a:stretch>
          </p:blipFill>
          <p:spPr bwMode="auto">
            <a:xfrm>
              <a:off x="2248405" y="3254326"/>
              <a:ext cx="375526" cy="608411"/>
            </a:xfrm>
            <a:prstGeom prst="rect">
              <a:avLst/>
            </a:prstGeom>
            <a:noFill/>
          </p:spPr>
        </p:pic>
        <p:pic>
          <p:nvPicPr>
            <p:cNvPr id="81" name="Picture 3" descr="C:\Users\shonsh\Desktop\images\VM.png"/>
            <p:cNvPicPr>
              <a:picLocks noChangeAspect="1" noChangeArrowheads="1"/>
            </p:cNvPicPr>
            <p:nvPr/>
          </p:nvPicPr>
          <p:blipFill>
            <a:blip r:embed="rId6"/>
            <a:srcRect/>
            <a:stretch>
              <a:fillRect/>
            </a:stretch>
          </p:blipFill>
          <p:spPr bwMode="auto">
            <a:xfrm>
              <a:off x="2520075" y="3274204"/>
              <a:ext cx="375526" cy="608411"/>
            </a:xfrm>
            <a:prstGeom prst="rect">
              <a:avLst/>
            </a:prstGeom>
            <a:noFill/>
          </p:spPr>
        </p:pic>
        <p:pic>
          <p:nvPicPr>
            <p:cNvPr id="84" name="Picture 3" descr="C:\Users\shonsh\Desktop\images\VM.png"/>
            <p:cNvPicPr>
              <a:picLocks noChangeAspect="1" noChangeArrowheads="1"/>
            </p:cNvPicPr>
            <p:nvPr/>
          </p:nvPicPr>
          <p:blipFill>
            <a:blip r:embed="rId6"/>
            <a:srcRect/>
            <a:stretch>
              <a:fillRect/>
            </a:stretch>
          </p:blipFill>
          <p:spPr bwMode="auto">
            <a:xfrm>
              <a:off x="2235152" y="3890430"/>
              <a:ext cx="375526" cy="608411"/>
            </a:xfrm>
            <a:prstGeom prst="rect">
              <a:avLst/>
            </a:prstGeom>
            <a:noFill/>
          </p:spPr>
        </p:pic>
        <p:pic>
          <p:nvPicPr>
            <p:cNvPr id="87" name="Picture 3" descr="C:\Users\shonsh\Desktop\images\VM.png"/>
            <p:cNvPicPr>
              <a:picLocks noChangeAspect="1" noChangeArrowheads="1"/>
            </p:cNvPicPr>
            <p:nvPr/>
          </p:nvPicPr>
          <p:blipFill>
            <a:blip r:embed="rId6"/>
            <a:srcRect/>
            <a:stretch>
              <a:fillRect/>
            </a:stretch>
          </p:blipFill>
          <p:spPr bwMode="auto">
            <a:xfrm>
              <a:off x="2506822" y="3897056"/>
              <a:ext cx="375526" cy="608411"/>
            </a:xfrm>
            <a:prstGeom prst="rect">
              <a:avLst/>
            </a:prstGeom>
            <a:noFill/>
          </p:spPr>
        </p:pic>
      </p:grpSp>
    </p:spTree>
    <p:custDataLst>
      <p:tags r:id="rId1"/>
    </p:custData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ChangeArrowheads="1"/>
          </p:cNvSpPr>
          <p:nvPr>
            <p:ph type="title"/>
          </p:nvPr>
        </p:nvSpPr>
        <p:spPr/>
        <p:txBody>
          <a:bodyPr/>
          <a:lstStyle/>
          <a:p>
            <a:r>
              <a:rPr lang="en-US" smtClean="0"/>
              <a:t>Stress it!</a:t>
            </a:r>
            <a:endParaRPr lang="en-US" dirty="0"/>
          </a:p>
        </p:txBody>
      </p:sp>
      <p:sp>
        <p:nvSpPr>
          <p:cNvPr id="99" name="Content Placeholder 98"/>
          <p:cNvSpPr>
            <a:spLocks noGrp="1"/>
          </p:cNvSpPr>
          <p:nvPr>
            <p:ph idx="1"/>
          </p:nvPr>
        </p:nvSpPr>
        <p:spPr>
          <a:xfrm>
            <a:off x="382588" y="1414464"/>
            <a:ext cx="8380412" cy="1500924"/>
          </a:xfrm>
        </p:spPr>
        <p:txBody>
          <a:bodyPr/>
          <a:lstStyle/>
          <a:p>
            <a:pPr marL="460375" indent="-460375"/>
            <a:r>
              <a:rPr lang="en-US" sz="3200" dirty="0" smtClean="0"/>
              <a:t>Combine real world tasks</a:t>
            </a:r>
          </a:p>
          <a:p>
            <a:pPr marL="860425" lvl="1" indent="-400050"/>
            <a:r>
              <a:rPr lang="en-US" sz="2800" dirty="0" smtClean="0"/>
              <a:t>Migrations of VM’s</a:t>
            </a:r>
          </a:p>
          <a:p>
            <a:pPr marL="860425" lvl="1" indent="-400050"/>
            <a:r>
              <a:rPr lang="en-US" sz="2800" dirty="0" smtClean="0"/>
              <a:t>VM’s under load – Both I/O and Network</a:t>
            </a:r>
          </a:p>
        </p:txBody>
      </p:sp>
      <p:pic>
        <p:nvPicPr>
          <p:cNvPr id="100" name="Picture 18" descr="Database blue"/>
          <p:cNvPicPr>
            <a:picLocks noChangeAspect="1" noChangeArrowheads="1"/>
          </p:cNvPicPr>
          <p:nvPr/>
        </p:nvPicPr>
        <p:blipFill>
          <a:blip r:embed="rId4" cstate="print"/>
          <a:srcRect/>
          <a:stretch>
            <a:fillRect/>
          </a:stretch>
        </p:blipFill>
        <p:spPr bwMode="auto">
          <a:xfrm>
            <a:off x="4666053" y="5701532"/>
            <a:ext cx="771787" cy="988767"/>
          </a:xfrm>
          <a:prstGeom prst="rect">
            <a:avLst/>
          </a:prstGeom>
          <a:noFill/>
        </p:spPr>
      </p:pic>
      <p:grpSp>
        <p:nvGrpSpPr>
          <p:cNvPr id="2" name="Group 58"/>
          <p:cNvGrpSpPr/>
          <p:nvPr/>
        </p:nvGrpSpPr>
        <p:grpSpPr>
          <a:xfrm>
            <a:off x="2791107" y="3510950"/>
            <a:ext cx="1301400" cy="2108470"/>
            <a:chOff x="1643270" y="3099635"/>
            <a:chExt cx="1301400" cy="2108470"/>
          </a:xfrm>
        </p:grpSpPr>
        <p:pic>
          <p:nvPicPr>
            <p:cNvPr id="25" name="Picture 2" descr="C:\Users\shonsh\Desktop\images\host.png"/>
            <p:cNvPicPr>
              <a:picLocks noChangeAspect="1" noChangeArrowheads="1"/>
            </p:cNvPicPr>
            <p:nvPr/>
          </p:nvPicPr>
          <p:blipFill>
            <a:blip r:embed="rId5"/>
            <a:srcRect/>
            <a:stretch>
              <a:fillRect/>
            </a:stretch>
          </p:blipFill>
          <p:spPr bwMode="auto">
            <a:xfrm>
              <a:off x="1643270" y="3099635"/>
              <a:ext cx="1301400" cy="2108470"/>
            </a:xfrm>
            <a:prstGeom prst="rect">
              <a:avLst/>
            </a:prstGeom>
            <a:noFill/>
          </p:spPr>
        </p:pic>
        <p:pic>
          <p:nvPicPr>
            <p:cNvPr id="26" name="Picture 3" descr="C:\Users\shonsh\Desktop\images\VM.png"/>
            <p:cNvPicPr>
              <a:picLocks noChangeAspect="1" noChangeArrowheads="1"/>
            </p:cNvPicPr>
            <p:nvPr/>
          </p:nvPicPr>
          <p:blipFill>
            <a:blip r:embed="rId6"/>
            <a:srcRect/>
            <a:stretch>
              <a:fillRect/>
            </a:stretch>
          </p:blipFill>
          <p:spPr bwMode="auto">
            <a:xfrm>
              <a:off x="2248405" y="3254326"/>
              <a:ext cx="375526" cy="608411"/>
            </a:xfrm>
            <a:prstGeom prst="rect">
              <a:avLst/>
            </a:prstGeom>
            <a:noFill/>
          </p:spPr>
        </p:pic>
        <p:pic>
          <p:nvPicPr>
            <p:cNvPr id="54" name="Picture 3" descr="C:\Users\shonsh\Desktop\images\VM.png"/>
            <p:cNvPicPr>
              <a:picLocks noChangeAspect="1" noChangeArrowheads="1"/>
            </p:cNvPicPr>
            <p:nvPr/>
          </p:nvPicPr>
          <p:blipFill>
            <a:blip r:embed="rId6"/>
            <a:srcRect/>
            <a:stretch>
              <a:fillRect/>
            </a:stretch>
          </p:blipFill>
          <p:spPr bwMode="auto">
            <a:xfrm>
              <a:off x="2520075" y="3274204"/>
              <a:ext cx="375526" cy="608411"/>
            </a:xfrm>
            <a:prstGeom prst="rect">
              <a:avLst/>
            </a:prstGeom>
            <a:noFill/>
          </p:spPr>
        </p:pic>
        <p:pic>
          <p:nvPicPr>
            <p:cNvPr id="55" name="Picture 3" descr="C:\Users\shonsh\Desktop\images\VM.png"/>
            <p:cNvPicPr>
              <a:picLocks noChangeAspect="1" noChangeArrowheads="1"/>
            </p:cNvPicPr>
            <p:nvPr/>
          </p:nvPicPr>
          <p:blipFill>
            <a:blip r:embed="rId6"/>
            <a:srcRect/>
            <a:stretch>
              <a:fillRect/>
            </a:stretch>
          </p:blipFill>
          <p:spPr bwMode="auto">
            <a:xfrm>
              <a:off x="2235152" y="3890430"/>
              <a:ext cx="375526" cy="608411"/>
            </a:xfrm>
            <a:prstGeom prst="rect">
              <a:avLst/>
            </a:prstGeom>
            <a:noFill/>
          </p:spPr>
        </p:pic>
        <p:pic>
          <p:nvPicPr>
            <p:cNvPr id="57" name="Picture 3" descr="C:\Users\shonsh\Desktop\images\VM.png"/>
            <p:cNvPicPr>
              <a:picLocks noChangeAspect="1" noChangeArrowheads="1"/>
            </p:cNvPicPr>
            <p:nvPr/>
          </p:nvPicPr>
          <p:blipFill>
            <a:blip r:embed="rId6"/>
            <a:srcRect/>
            <a:stretch>
              <a:fillRect/>
            </a:stretch>
          </p:blipFill>
          <p:spPr bwMode="auto">
            <a:xfrm>
              <a:off x="2506822" y="3897056"/>
              <a:ext cx="375526" cy="608411"/>
            </a:xfrm>
            <a:prstGeom prst="rect">
              <a:avLst/>
            </a:prstGeom>
            <a:noFill/>
          </p:spPr>
        </p:pic>
      </p:grpSp>
      <p:grpSp>
        <p:nvGrpSpPr>
          <p:cNvPr id="3" name="Group 59"/>
          <p:cNvGrpSpPr/>
          <p:nvPr/>
        </p:nvGrpSpPr>
        <p:grpSpPr>
          <a:xfrm>
            <a:off x="4401246" y="3510950"/>
            <a:ext cx="1301400" cy="2108470"/>
            <a:chOff x="1643270" y="3099635"/>
            <a:chExt cx="1301400" cy="2108470"/>
          </a:xfrm>
        </p:grpSpPr>
        <p:pic>
          <p:nvPicPr>
            <p:cNvPr id="61" name="Picture 2" descr="C:\Users\shonsh\Desktop\images\host.png"/>
            <p:cNvPicPr>
              <a:picLocks noChangeAspect="1" noChangeArrowheads="1"/>
            </p:cNvPicPr>
            <p:nvPr/>
          </p:nvPicPr>
          <p:blipFill>
            <a:blip r:embed="rId5"/>
            <a:srcRect/>
            <a:stretch>
              <a:fillRect/>
            </a:stretch>
          </p:blipFill>
          <p:spPr bwMode="auto">
            <a:xfrm>
              <a:off x="1643270" y="3099635"/>
              <a:ext cx="1301400" cy="2108470"/>
            </a:xfrm>
            <a:prstGeom prst="rect">
              <a:avLst/>
            </a:prstGeom>
            <a:noFill/>
          </p:spPr>
        </p:pic>
        <p:pic>
          <p:nvPicPr>
            <p:cNvPr id="62" name="Picture 3" descr="C:\Users\shonsh\Desktop\images\VM.png"/>
            <p:cNvPicPr>
              <a:picLocks noChangeAspect="1" noChangeArrowheads="1"/>
            </p:cNvPicPr>
            <p:nvPr/>
          </p:nvPicPr>
          <p:blipFill>
            <a:blip r:embed="rId6"/>
            <a:srcRect/>
            <a:stretch>
              <a:fillRect/>
            </a:stretch>
          </p:blipFill>
          <p:spPr bwMode="auto">
            <a:xfrm>
              <a:off x="2248405" y="3254326"/>
              <a:ext cx="375526" cy="608411"/>
            </a:xfrm>
            <a:prstGeom prst="rect">
              <a:avLst/>
            </a:prstGeom>
            <a:noFill/>
          </p:spPr>
        </p:pic>
        <p:pic>
          <p:nvPicPr>
            <p:cNvPr id="63" name="Picture 3" descr="C:\Users\shonsh\Desktop\images\VM.png"/>
            <p:cNvPicPr>
              <a:picLocks noChangeAspect="1" noChangeArrowheads="1"/>
            </p:cNvPicPr>
            <p:nvPr/>
          </p:nvPicPr>
          <p:blipFill>
            <a:blip r:embed="rId6"/>
            <a:srcRect/>
            <a:stretch>
              <a:fillRect/>
            </a:stretch>
          </p:blipFill>
          <p:spPr bwMode="auto">
            <a:xfrm>
              <a:off x="2520075" y="3274204"/>
              <a:ext cx="375526" cy="608411"/>
            </a:xfrm>
            <a:prstGeom prst="rect">
              <a:avLst/>
            </a:prstGeom>
            <a:noFill/>
          </p:spPr>
        </p:pic>
        <p:pic>
          <p:nvPicPr>
            <p:cNvPr id="66" name="Picture 3" descr="C:\Users\shonsh\Desktop\images\VM.png"/>
            <p:cNvPicPr>
              <a:picLocks noChangeAspect="1" noChangeArrowheads="1"/>
            </p:cNvPicPr>
            <p:nvPr/>
          </p:nvPicPr>
          <p:blipFill>
            <a:blip r:embed="rId6"/>
            <a:srcRect/>
            <a:stretch>
              <a:fillRect/>
            </a:stretch>
          </p:blipFill>
          <p:spPr bwMode="auto">
            <a:xfrm>
              <a:off x="2235152" y="3890430"/>
              <a:ext cx="375526" cy="608411"/>
            </a:xfrm>
            <a:prstGeom prst="rect">
              <a:avLst/>
            </a:prstGeom>
            <a:noFill/>
          </p:spPr>
        </p:pic>
        <p:pic>
          <p:nvPicPr>
            <p:cNvPr id="69" name="Picture 3" descr="C:\Users\shonsh\Desktop\images\VM.png"/>
            <p:cNvPicPr>
              <a:picLocks noChangeAspect="1" noChangeArrowheads="1"/>
            </p:cNvPicPr>
            <p:nvPr/>
          </p:nvPicPr>
          <p:blipFill>
            <a:blip r:embed="rId6"/>
            <a:srcRect/>
            <a:stretch>
              <a:fillRect/>
            </a:stretch>
          </p:blipFill>
          <p:spPr bwMode="auto">
            <a:xfrm>
              <a:off x="2506822" y="3897056"/>
              <a:ext cx="375526" cy="608411"/>
            </a:xfrm>
            <a:prstGeom prst="rect">
              <a:avLst/>
            </a:prstGeom>
            <a:noFill/>
          </p:spPr>
        </p:pic>
      </p:grpSp>
      <p:grpSp>
        <p:nvGrpSpPr>
          <p:cNvPr id="4" name="Group 71"/>
          <p:cNvGrpSpPr/>
          <p:nvPr/>
        </p:nvGrpSpPr>
        <p:grpSpPr>
          <a:xfrm>
            <a:off x="6018011" y="3510950"/>
            <a:ext cx="1301400" cy="2108470"/>
            <a:chOff x="1643270" y="3099635"/>
            <a:chExt cx="1301400" cy="2108470"/>
          </a:xfrm>
        </p:grpSpPr>
        <p:pic>
          <p:nvPicPr>
            <p:cNvPr id="75" name="Picture 2" descr="C:\Users\shonsh\Desktop\images\host.png"/>
            <p:cNvPicPr>
              <a:picLocks noChangeAspect="1" noChangeArrowheads="1"/>
            </p:cNvPicPr>
            <p:nvPr/>
          </p:nvPicPr>
          <p:blipFill>
            <a:blip r:embed="rId5"/>
            <a:srcRect/>
            <a:stretch>
              <a:fillRect/>
            </a:stretch>
          </p:blipFill>
          <p:spPr bwMode="auto">
            <a:xfrm>
              <a:off x="1643270" y="3099635"/>
              <a:ext cx="1301400" cy="2108470"/>
            </a:xfrm>
            <a:prstGeom prst="rect">
              <a:avLst/>
            </a:prstGeom>
            <a:noFill/>
          </p:spPr>
        </p:pic>
        <p:pic>
          <p:nvPicPr>
            <p:cNvPr id="78" name="Picture 3" descr="C:\Users\shonsh\Desktop\images\VM.png"/>
            <p:cNvPicPr>
              <a:picLocks noChangeAspect="1" noChangeArrowheads="1"/>
            </p:cNvPicPr>
            <p:nvPr/>
          </p:nvPicPr>
          <p:blipFill>
            <a:blip r:embed="rId6"/>
            <a:srcRect/>
            <a:stretch>
              <a:fillRect/>
            </a:stretch>
          </p:blipFill>
          <p:spPr bwMode="auto">
            <a:xfrm>
              <a:off x="2248405" y="3254326"/>
              <a:ext cx="375526" cy="608411"/>
            </a:xfrm>
            <a:prstGeom prst="rect">
              <a:avLst/>
            </a:prstGeom>
            <a:noFill/>
          </p:spPr>
        </p:pic>
        <p:pic>
          <p:nvPicPr>
            <p:cNvPr id="81" name="Picture 3" descr="C:\Users\shonsh\Desktop\images\VM.png"/>
            <p:cNvPicPr>
              <a:picLocks noChangeAspect="1" noChangeArrowheads="1"/>
            </p:cNvPicPr>
            <p:nvPr/>
          </p:nvPicPr>
          <p:blipFill>
            <a:blip r:embed="rId6"/>
            <a:srcRect/>
            <a:stretch>
              <a:fillRect/>
            </a:stretch>
          </p:blipFill>
          <p:spPr bwMode="auto">
            <a:xfrm>
              <a:off x="2520075" y="3274204"/>
              <a:ext cx="375526" cy="608411"/>
            </a:xfrm>
            <a:prstGeom prst="rect">
              <a:avLst/>
            </a:prstGeom>
            <a:noFill/>
          </p:spPr>
        </p:pic>
        <p:pic>
          <p:nvPicPr>
            <p:cNvPr id="84" name="Picture 3" descr="C:\Users\shonsh\Desktop\images\VM.png"/>
            <p:cNvPicPr>
              <a:picLocks noChangeAspect="1" noChangeArrowheads="1"/>
            </p:cNvPicPr>
            <p:nvPr/>
          </p:nvPicPr>
          <p:blipFill>
            <a:blip r:embed="rId6"/>
            <a:srcRect/>
            <a:stretch>
              <a:fillRect/>
            </a:stretch>
          </p:blipFill>
          <p:spPr bwMode="auto">
            <a:xfrm>
              <a:off x="2235152" y="3890430"/>
              <a:ext cx="375526" cy="608411"/>
            </a:xfrm>
            <a:prstGeom prst="rect">
              <a:avLst/>
            </a:prstGeom>
            <a:noFill/>
          </p:spPr>
        </p:pic>
        <p:pic>
          <p:nvPicPr>
            <p:cNvPr id="87" name="Picture 3" descr="C:\Users\shonsh\Desktop\images\VM.png"/>
            <p:cNvPicPr>
              <a:picLocks noChangeAspect="1" noChangeArrowheads="1"/>
            </p:cNvPicPr>
            <p:nvPr/>
          </p:nvPicPr>
          <p:blipFill>
            <a:blip r:embed="rId6"/>
            <a:srcRect/>
            <a:stretch>
              <a:fillRect/>
            </a:stretch>
          </p:blipFill>
          <p:spPr bwMode="auto">
            <a:xfrm>
              <a:off x="2506822" y="3897056"/>
              <a:ext cx="375526" cy="608411"/>
            </a:xfrm>
            <a:prstGeom prst="rect">
              <a:avLst/>
            </a:prstGeom>
            <a:noFill/>
          </p:spPr>
        </p:pic>
      </p:grpSp>
      <p:sp>
        <p:nvSpPr>
          <p:cNvPr id="23" name="Curved Up Arrow 22"/>
          <p:cNvSpPr/>
          <p:nvPr/>
        </p:nvSpPr>
        <p:spPr bwMode="auto">
          <a:xfrm rot="10800000">
            <a:off x="3879948" y="3035246"/>
            <a:ext cx="2955850" cy="756021"/>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4" name="Curved Up Arrow 23"/>
          <p:cNvSpPr/>
          <p:nvPr/>
        </p:nvSpPr>
        <p:spPr bwMode="auto">
          <a:xfrm rot="10800000">
            <a:off x="5335529" y="3881857"/>
            <a:ext cx="1831574" cy="636749"/>
          </a:xfrm>
          <a:prstGeom prst="curved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27" name="Down Arrow 26"/>
          <p:cNvSpPr/>
          <p:nvPr/>
        </p:nvSpPr>
        <p:spPr bwMode="auto">
          <a:xfrm rot="16200000">
            <a:off x="1898413" y="3412323"/>
            <a:ext cx="372128" cy="130250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8"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481666" y="3348203"/>
            <a:ext cx="990600" cy="990600"/>
          </a:xfrm>
          <a:prstGeom prst="rect">
            <a:avLst/>
          </a:prstGeom>
          <a:noFill/>
          <a:scene3d>
            <a:camera prst="perspectiveLeft"/>
            <a:lightRig rig="threePt" dir="t"/>
          </a:scene3d>
        </p:spPr>
      </p:pic>
      <p:pic>
        <p:nvPicPr>
          <p:cNvPr id="29"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481666" y="4348742"/>
            <a:ext cx="990600" cy="990600"/>
          </a:xfrm>
          <a:prstGeom prst="rect">
            <a:avLst/>
          </a:prstGeom>
          <a:noFill/>
          <a:scene3d>
            <a:camera prst="perspectiveLeft"/>
            <a:lightRig rig="threePt" dir="t"/>
          </a:scene3d>
        </p:spPr>
      </p:pic>
      <p:pic>
        <p:nvPicPr>
          <p:cNvPr id="30"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481666" y="5289647"/>
            <a:ext cx="990600" cy="990600"/>
          </a:xfrm>
          <a:prstGeom prst="rect">
            <a:avLst/>
          </a:prstGeom>
          <a:noFill/>
          <a:scene3d>
            <a:camera prst="perspectiveLeft"/>
            <a:lightRig rig="threePt" dir="t"/>
          </a:scene3d>
        </p:spPr>
      </p:pic>
      <p:sp>
        <p:nvSpPr>
          <p:cNvPr id="31" name="Down Arrow 30"/>
          <p:cNvSpPr/>
          <p:nvPr/>
        </p:nvSpPr>
        <p:spPr bwMode="auto">
          <a:xfrm rot="16200000">
            <a:off x="1966874" y="4132056"/>
            <a:ext cx="339424" cy="1367225"/>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2" name="Down Arrow 31"/>
          <p:cNvSpPr/>
          <p:nvPr/>
        </p:nvSpPr>
        <p:spPr bwMode="auto">
          <a:xfrm rot="15140491">
            <a:off x="1983959" y="4870073"/>
            <a:ext cx="367177" cy="1452889"/>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1000"/>
                                        <p:tgtEl>
                                          <p:spTgt spid="2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1163395"/>
          </a:xfrm>
        </p:spPr>
        <p:txBody>
          <a:bodyPr/>
          <a:lstStyle/>
          <a:p>
            <a:r>
              <a:rPr lang="en-US" dirty="0" smtClean="0"/>
              <a:t>Live Migration</a:t>
            </a:r>
            <a:br>
              <a:rPr lang="en-US" dirty="0" smtClean="0"/>
            </a:br>
            <a:r>
              <a:rPr lang="en-US" sz="3600" dirty="0" smtClean="0">
                <a:solidFill>
                  <a:schemeClr val="accent1"/>
                </a:solidFill>
              </a:rPr>
              <a:t>Memory Copy:  Full Copy</a:t>
            </a:r>
            <a:endParaRPr lang="en-US" dirty="0">
              <a:solidFill>
                <a:schemeClr val="accent1"/>
              </a:solidFill>
            </a:endParaRPr>
          </a:p>
        </p:txBody>
      </p:sp>
      <p:sp>
        <p:nvSpPr>
          <p:cNvPr id="34" name="Content Placeholder 31"/>
          <p:cNvSpPr>
            <a:spLocks noGrp="1"/>
          </p:cNvSpPr>
          <p:nvPr>
            <p:ph idx="4294967295"/>
          </p:nvPr>
        </p:nvSpPr>
        <p:spPr>
          <a:xfrm>
            <a:off x="5715000" y="5661025"/>
            <a:ext cx="3429000" cy="498475"/>
          </a:xfrm>
        </p:spPr>
        <p:txBody>
          <a:bodyPr/>
          <a:lstStyle/>
          <a:p>
            <a:pPr marL="288925" indent="-288925"/>
            <a:r>
              <a:rPr lang="en-US" sz="1800" dirty="0" smtClean="0"/>
              <a:t>First initial copy is of all </a:t>
            </a:r>
            <a:br>
              <a:rPr lang="en-US" sz="1800" dirty="0" smtClean="0"/>
            </a:br>
            <a:r>
              <a:rPr lang="en-US" sz="1800" dirty="0" smtClean="0"/>
              <a:t>in memory content</a:t>
            </a:r>
          </a:p>
        </p:txBody>
      </p:sp>
      <p:sp>
        <p:nvSpPr>
          <p:cNvPr id="801797" name="Line 5"/>
          <p:cNvSpPr>
            <a:spLocks noChangeShapeType="1"/>
          </p:cNvSpPr>
          <p:nvPr/>
        </p:nvSpPr>
        <p:spPr bwMode="auto">
          <a:xfrm>
            <a:off x="3383721" y="4234733"/>
            <a:ext cx="770066" cy="82636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00600" y="4452847"/>
            <a:ext cx="1032706" cy="7287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25045"/>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22" name="Line Callout 1 (Border and Accent Bar) 21"/>
          <p:cNvSpPr/>
          <p:nvPr/>
        </p:nvSpPr>
        <p:spPr bwMode="auto">
          <a:xfrm>
            <a:off x="5257800" y="2286000"/>
            <a:ext cx="1752600" cy="457200"/>
          </a:xfrm>
          <a:prstGeom prst="accentBorderCallout1">
            <a:avLst>
              <a:gd name="adj1" fmla="val 61227"/>
              <a:gd name="adj2" fmla="val -3549"/>
              <a:gd name="adj3" fmla="val 273004"/>
              <a:gd name="adj4" fmla="val -4644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Memory content is copied to new server</a:t>
            </a:r>
          </a:p>
        </p:txBody>
      </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4"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4"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5"/>
          <a:srcRect/>
          <a:stretch>
            <a:fillRect/>
          </a:stretch>
        </p:blipFill>
        <p:spPr bwMode="auto">
          <a:xfrm>
            <a:off x="3200399" y="3315923"/>
            <a:ext cx="611423" cy="990600"/>
          </a:xfrm>
          <a:prstGeom prst="rect">
            <a:avLst/>
          </a:prstGeom>
          <a:noFill/>
        </p:spPr>
      </p:pic>
      <p:sp>
        <p:nvSpPr>
          <p:cNvPr id="51" name="Down Arrow 50"/>
          <p:cNvSpPr/>
          <p:nvPr/>
        </p:nvSpPr>
        <p:spPr bwMode="auto">
          <a:xfrm>
            <a:off x="3415323" y="2626193"/>
            <a:ext cx="166077" cy="703161"/>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32" name="Line Callout 1 (Border and Accent Bar) 31"/>
          <p:cNvSpPr/>
          <p:nvPr/>
        </p:nvSpPr>
        <p:spPr bwMode="auto">
          <a:xfrm>
            <a:off x="7086600" y="4495800"/>
            <a:ext cx="1295400" cy="381000"/>
          </a:xfrm>
          <a:prstGeom prst="accentBorderCallout1">
            <a:avLst>
              <a:gd name="adj1" fmla="val 13440"/>
              <a:gd name="adj2" fmla="val -4514"/>
              <a:gd name="adj3" fmla="val -70669"/>
              <a:gd name="adj4" fmla="val -39607"/>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VM pre-staged</a:t>
            </a:r>
          </a:p>
        </p:txBody>
      </p:sp>
      <p:pic>
        <p:nvPicPr>
          <p:cNvPr id="26"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2971800" y="1758435"/>
            <a:ext cx="990600" cy="990600"/>
          </a:xfrm>
          <a:prstGeom prst="rect">
            <a:avLst/>
          </a:prstGeom>
          <a:noFill/>
          <a:scene3d>
            <a:camera prst="perspectiveLeft"/>
            <a:lightRig rig="threePt" dir="t"/>
          </a:scene3d>
        </p:spPr>
      </p:pic>
      <p:sp>
        <p:nvSpPr>
          <p:cNvPr id="28" name="Notched Right Arrow 27"/>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30"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33" name="TextBox 32"/>
            <p:cNvSpPr txBox="1"/>
            <p:nvPr/>
          </p:nvSpPr>
          <p:spPr>
            <a:xfrm>
              <a:off x="6817094" y="5058889"/>
              <a:ext cx="612750" cy="383269"/>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pic>
        <p:nvPicPr>
          <p:cNvPr id="27" name="Picture 18" descr="Database blue"/>
          <p:cNvPicPr>
            <a:picLocks noChangeAspect="1" noChangeArrowheads="1"/>
          </p:cNvPicPr>
          <p:nvPr/>
        </p:nvPicPr>
        <p:blipFill>
          <a:blip r:embed="rId8" cstate="print"/>
          <a:srcRect/>
          <a:stretch>
            <a:fillRect/>
          </a:stretch>
        </p:blipFill>
        <p:spPr bwMode="auto">
          <a:xfrm>
            <a:off x="4211361" y="5716833"/>
            <a:ext cx="712309" cy="912567"/>
          </a:xfrm>
          <a:prstGeom prst="rect">
            <a:avLst/>
          </a:prstGeom>
          <a:noFill/>
        </p:spPr>
      </p:pic>
      <p:grpSp>
        <p:nvGrpSpPr>
          <p:cNvPr id="29" name="Group 50"/>
          <p:cNvGrpSpPr/>
          <p:nvPr/>
        </p:nvGrpSpPr>
        <p:grpSpPr>
          <a:xfrm>
            <a:off x="4398101" y="6059549"/>
            <a:ext cx="372580" cy="484002"/>
            <a:chOff x="1145861" y="6690311"/>
            <a:chExt cx="484428" cy="629299"/>
          </a:xfrm>
        </p:grpSpPr>
        <p:sp>
          <p:nvSpPr>
            <p:cNvPr id="35" name="Rounded Rectangle 34"/>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6" name="Picture 4" descr="C:\Users\agoodman\Documents\Carmine\V1\Product Icons - PNG\Carmine117_VirtualMachine_32.png"/>
            <p:cNvPicPr>
              <a:picLocks noChangeAspect="1" noChangeArrowheads="1"/>
            </p:cNvPicPr>
            <p:nvPr/>
          </p:nvPicPr>
          <p:blipFill>
            <a:blip r:embed="rId9"/>
            <a:stretch>
              <a:fillRect/>
            </a:stretch>
          </p:blipFill>
          <p:spPr bwMode="auto">
            <a:xfrm>
              <a:off x="1261164" y="6690311"/>
              <a:ext cx="304800" cy="304800"/>
            </a:xfrm>
            <a:prstGeom prst="rect">
              <a:avLst/>
            </a:prstGeom>
            <a:ln>
              <a:headEnd type="none" w="med" len="med"/>
              <a:tailEnd type="none" w="med" len="med"/>
            </a:ln>
          </p:spPr>
        </p:pic>
        <p:sp>
          <p:nvSpPr>
            <p:cNvPr id="39" name="TextBox 38"/>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childTnLst>
                                </p:cTn>
                              </p:par>
                              <p:par>
                                <p:cTn id="12" presetID="53"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fltVal val="0"/>
                                          </p:val>
                                        </p:tav>
                                        <p:tav tm="100000">
                                          <p:val>
                                            <p:strVal val="#ppt_w"/>
                                          </p:val>
                                        </p:tav>
                                      </p:tavLst>
                                    </p:anim>
                                    <p:anim calcmode="lin" valueType="num">
                                      <p:cBhvr>
                                        <p:cTn id="15" dur="1000" fill="hold"/>
                                        <p:tgtEl>
                                          <p:spTgt spid="25"/>
                                        </p:tgtEl>
                                        <p:attrNameLst>
                                          <p:attrName>ppt_h</p:attrName>
                                        </p:attrNameLst>
                                      </p:cBhvr>
                                      <p:tavLst>
                                        <p:tav tm="0">
                                          <p:val>
                                            <p:fltVal val="0"/>
                                          </p:val>
                                        </p:tav>
                                        <p:tav tm="100000">
                                          <p:val>
                                            <p:strVal val="#ppt_h"/>
                                          </p:val>
                                        </p:tav>
                                      </p:tavLst>
                                    </p:anim>
                                    <p:animEffect transition="in" filter="fade">
                                      <p:cBhvr>
                                        <p:cTn id="16" dur="1000"/>
                                        <p:tgtEl>
                                          <p:spTgt spid="25"/>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1163395"/>
          </a:xfrm>
        </p:spPr>
        <p:txBody>
          <a:bodyPr/>
          <a:lstStyle/>
          <a:p>
            <a:r>
              <a:rPr lang="en-US" dirty="0" smtClean="0"/>
              <a:t>Live Migration</a:t>
            </a:r>
            <a:br>
              <a:rPr lang="en-US" dirty="0" smtClean="0"/>
            </a:br>
            <a:r>
              <a:rPr lang="en-US" sz="3600" dirty="0" smtClean="0">
                <a:solidFill>
                  <a:schemeClr val="accent1"/>
                </a:solidFill>
              </a:rPr>
              <a:t>Memory Copy:  Dirty Pages</a:t>
            </a:r>
            <a:endParaRPr lang="en-US" dirty="0">
              <a:solidFill>
                <a:schemeClr val="accent1"/>
              </a:solidFill>
            </a:endParaRPr>
          </a:p>
        </p:txBody>
      </p:sp>
      <p:sp>
        <p:nvSpPr>
          <p:cNvPr id="45" name="Content Placeholder 31"/>
          <p:cNvSpPr>
            <a:spLocks noGrp="1"/>
          </p:cNvSpPr>
          <p:nvPr>
            <p:ph idx="4294967295"/>
          </p:nvPr>
        </p:nvSpPr>
        <p:spPr>
          <a:xfrm>
            <a:off x="381000" y="5386388"/>
            <a:ext cx="3105150" cy="996950"/>
          </a:xfrm>
          <a:prstGeom prst="rect">
            <a:avLst/>
          </a:prstGeom>
        </p:spPr>
        <p:txBody>
          <a:bodyPr/>
          <a:lstStyle/>
          <a:p>
            <a:pPr marL="288925" indent="-288925"/>
            <a:r>
              <a:rPr lang="en-US" sz="1800" dirty="0" smtClean="0"/>
              <a:t>Client continues to access VM, which results in memory being modified</a:t>
            </a:r>
          </a:p>
        </p:txBody>
      </p:sp>
      <p:sp>
        <p:nvSpPr>
          <p:cNvPr id="801797" name="Line 5"/>
          <p:cNvSpPr>
            <a:spLocks noChangeShapeType="1"/>
          </p:cNvSpPr>
          <p:nvPr/>
        </p:nvSpPr>
        <p:spPr bwMode="auto">
          <a:xfrm>
            <a:off x="3383721" y="4234733"/>
            <a:ext cx="812596" cy="861807"/>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41358" y="4452847"/>
            <a:ext cx="991948" cy="68622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4"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4"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5"/>
          <a:srcRect/>
          <a:stretch>
            <a:fillRect/>
          </a:stretch>
        </p:blipFill>
        <p:spPr bwMode="auto">
          <a:xfrm>
            <a:off x="3200399" y="3315923"/>
            <a:ext cx="611423" cy="990600"/>
          </a:xfrm>
          <a:prstGeom prst="rect">
            <a:avLst/>
          </a:prstGeom>
          <a:noFill/>
        </p:spPr>
      </p:pic>
      <p:pic>
        <p:nvPicPr>
          <p:cNvPr id="2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26" name="Rectangle 25"/>
          <p:cNvSpPr/>
          <p:nvPr/>
        </p:nvSpPr>
        <p:spPr bwMode="auto">
          <a:xfrm>
            <a:off x="3581400" y="3810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7" name="Rectangle 26"/>
          <p:cNvSpPr/>
          <p:nvPr/>
        </p:nvSpPr>
        <p:spPr bwMode="auto">
          <a:xfrm>
            <a:off x="3657600" y="3505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Rectangle 27"/>
          <p:cNvSpPr/>
          <p:nvPr/>
        </p:nvSpPr>
        <p:spPr bwMode="auto">
          <a:xfrm>
            <a:off x="3505200" y="3429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Rectangle 28"/>
          <p:cNvSpPr/>
          <p:nvPr/>
        </p:nvSpPr>
        <p:spPr bwMode="auto">
          <a:xfrm>
            <a:off x="3581400" y="40386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0" name="Rectangle 29"/>
          <p:cNvSpPr/>
          <p:nvPr/>
        </p:nvSpPr>
        <p:spPr bwMode="auto">
          <a:xfrm>
            <a:off x="3505200" y="41148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3" name="Rectangle 32"/>
          <p:cNvSpPr/>
          <p:nvPr/>
        </p:nvSpPr>
        <p:spPr bwMode="auto">
          <a:xfrm>
            <a:off x="3581400" y="36576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4" name="Rectangle 33"/>
          <p:cNvSpPr/>
          <p:nvPr/>
        </p:nvSpPr>
        <p:spPr bwMode="auto">
          <a:xfrm>
            <a:off x="3733800" y="3886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9" name="Rectangle 38"/>
          <p:cNvSpPr/>
          <p:nvPr/>
        </p:nvSpPr>
        <p:spPr bwMode="auto">
          <a:xfrm>
            <a:off x="3505200" y="3581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3" name="Rectangle 42"/>
          <p:cNvSpPr/>
          <p:nvPr/>
        </p:nvSpPr>
        <p:spPr bwMode="auto">
          <a:xfrm>
            <a:off x="3505200" y="3886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4" name="Rectangle 43"/>
          <p:cNvSpPr/>
          <p:nvPr/>
        </p:nvSpPr>
        <p:spPr bwMode="auto">
          <a:xfrm>
            <a:off x="3733800" y="34290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6" name="Rectangle 45"/>
          <p:cNvSpPr/>
          <p:nvPr/>
        </p:nvSpPr>
        <p:spPr bwMode="auto">
          <a:xfrm>
            <a:off x="3688081" y="3992881"/>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7" name="Line Callout 1 (Border and Accent Bar) 46"/>
          <p:cNvSpPr/>
          <p:nvPr/>
        </p:nvSpPr>
        <p:spPr bwMode="auto">
          <a:xfrm>
            <a:off x="457200" y="3124200"/>
            <a:ext cx="1323373" cy="457200"/>
          </a:xfrm>
          <a:prstGeom prst="accentBorderCallout1">
            <a:avLst>
              <a:gd name="adj1" fmla="val 47305"/>
              <a:gd name="adj2" fmla="val 103201"/>
              <a:gd name="adj3" fmla="val 134412"/>
              <a:gd name="adj4" fmla="val 22711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2"/>
                </a:solidFill>
                <a:effectLst>
                  <a:outerShdw blurRad="38100" dist="38100" dir="2700000" algn="tl">
                    <a:srgbClr val="000000">
                      <a:alpha val="43137"/>
                    </a:srgbClr>
                  </a:outerShdw>
                </a:effectLst>
                <a:latin typeface="Trebuchet MS" pitchFamily="34" charset="0"/>
              </a:rPr>
              <a:t>Pages are being dirtied</a:t>
            </a:r>
          </a:p>
        </p:txBody>
      </p:sp>
      <p:sp>
        <p:nvSpPr>
          <p:cNvPr id="52" name="Line Callout 1 (Border and Accent Bar) 51"/>
          <p:cNvSpPr/>
          <p:nvPr/>
        </p:nvSpPr>
        <p:spPr bwMode="auto">
          <a:xfrm>
            <a:off x="4572000" y="2071080"/>
            <a:ext cx="1524000" cy="457200"/>
          </a:xfrm>
          <a:prstGeom prst="accentBorderCallout1">
            <a:avLst>
              <a:gd name="adj1" fmla="val 10255"/>
              <a:gd name="adj2" fmla="val -4136"/>
              <a:gd name="adj3" fmla="val 86973"/>
              <a:gd name="adj4" fmla="val -48646"/>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Client continues accessing VM</a:t>
            </a:r>
          </a:p>
        </p:txBody>
      </p:sp>
      <p:sp>
        <p:nvSpPr>
          <p:cNvPr id="54" name="Notched Right Arrow 53"/>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56" name="Picture 10" descr="C:\Documents and Settings\Pennie\My Documents\ACERDATA (D)\Pennie's documents\MS Image\Shapes and Graphics\Internet Cloud\cloud 1.png"/>
            <p:cNvPicPr>
              <a:picLocks noChangeAspect="1" noChangeArrowheads="1"/>
            </p:cNvPicPr>
            <p:nvPr/>
          </p:nvPicPr>
          <p:blipFill>
            <a:blip r:embed="rId6"/>
            <a:srcRect/>
            <a:stretch>
              <a:fillRect/>
            </a:stretch>
          </p:blipFill>
          <p:spPr bwMode="auto">
            <a:xfrm>
              <a:off x="6296149" y="4859530"/>
              <a:ext cx="1612817" cy="910638"/>
            </a:xfrm>
            <a:prstGeom prst="rect">
              <a:avLst/>
            </a:prstGeom>
            <a:noFill/>
          </p:spPr>
        </p:pic>
        <p:sp>
          <p:nvSpPr>
            <p:cNvPr id="57" name="TextBox 56"/>
            <p:cNvSpPr txBox="1"/>
            <p:nvPr/>
          </p:nvSpPr>
          <p:spPr>
            <a:xfrm>
              <a:off x="6817094" y="5058889"/>
              <a:ext cx="612750" cy="383269"/>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pic>
        <p:nvPicPr>
          <p:cNvPr id="53" name="Picture 18" descr="Database blue"/>
          <p:cNvPicPr>
            <a:picLocks noChangeAspect="1" noChangeArrowheads="1"/>
          </p:cNvPicPr>
          <p:nvPr/>
        </p:nvPicPr>
        <p:blipFill>
          <a:blip r:embed="rId7" cstate="print"/>
          <a:srcRect/>
          <a:stretch>
            <a:fillRect/>
          </a:stretch>
        </p:blipFill>
        <p:spPr bwMode="auto">
          <a:xfrm>
            <a:off x="4211361" y="5716833"/>
            <a:ext cx="712309" cy="912567"/>
          </a:xfrm>
          <a:prstGeom prst="rect">
            <a:avLst/>
          </a:prstGeom>
          <a:noFill/>
        </p:spPr>
      </p:pic>
      <p:grpSp>
        <p:nvGrpSpPr>
          <p:cNvPr id="58" name="Group 50"/>
          <p:cNvGrpSpPr/>
          <p:nvPr/>
        </p:nvGrpSpPr>
        <p:grpSpPr>
          <a:xfrm>
            <a:off x="4398101" y="6059549"/>
            <a:ext cx="372580" cy="484002"/>
            <a:chOff x="1145861" y="6690311"/>
            <a:chExt cx="484428" cy="629299"/>
          </a:xfrm>
        </p:grpSpPr>
        <p:sp>
          <p:nvSpPr>
            <p:cNvPr id="59" name="Rounded Rectangle 5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60" name="Picture 4" descr="C:\Users\agoodman\Documents\Carmine\V1\Product Icons - PNG\Carmine117_VirtualMachine_32.png"/>
            <p:cNvPicPr>
              <a:picLocks noChangeAspect="1" noChangeArrowheads="1"/>
            </p:cNvPicPr>
            <p:nvPr/>
          </p:nvPicPr>
          <p:blipFill>
            <a:blip r:embed="rId8"/>
            <a:stretch>
              <a:fillRect/>
            </a:stretch>
          </p:blipFill>
          <p:spPr bwMode="auto">
            <a:xfrm>
              <a:off x="1261164" y="6690311"/>
              <a:ext cx="304800" cy="304800"/>
            </a:xfrm>
            <a:prstGeom prst="rect">
              <a:avLst/>
            </a:prstGeom>
            <a:ln>
              <a:headEnd type="none" w="med" len="med"/>
              <a:tailEnd type="none" w="med" len="med"/>
            </a:ln>
          </p:spPr>
        </p:pic>
        <p:sp>
          <p:nvSpPr>
            <p:cNvPr id="61" name="TextBox 60"/>
            <p:cNvSpPr txBox="1"/>
            <p:nvPr/>
          </p:nvSpPr>
          <p:spPr>
            <a:xfrm>
              <a:off x="1145861" y="7042612"/>
              <a:ext cx="477439" cy="27699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
        <p:nvSpPr>
          <p:cNvPr id="63" name="Down Arrow 62"/>
          <p:cNvSpPr/>
          <p:nvPr/>
        </p:nvSpPr>
        <p:spPr bwMode="auto">
          <a:xfrm>
            <a:off x="3415323" y="2626193"/>
            <a:ext cx="166077" cy="703161"/>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64" name="Picture 13" descr="\\eventsql\dvd\Online_ART\DVD_ART34\Artwork_Imagery\Icons - Illustrations\_WINDOWS VISTA ICONS\Laptop notebook mobility pc.png"/>
          <p:cNvPicPr>
            <a:picLocks noChangeAspect="1" noChangeArrowheads="1"/>
          </p:cNvPicPr>
          <p:nvPr/>
        </p:nvPicPr>
        <p:blipFill>
          <a:blip r:embed="rId9"/>
          <a:srcRect/>
          <a:stretch>
            <a:fillRect/>
          </a:stretch>
        </p:blipFill>
        <p:spPr bwMode="auto">
          <a:xfrm>
            <a:off x="2971800" y="1758435"/>
            <a:ext cx="990600" cy="990600"/>
          </a:xfrm>
          <a:prstGeom prst="rect">
            <a:avLst/>
          </a:prstGeom>
          <a:noFill/>
          <a:scene3d>
            <a:camera prst="perspectiveLeft"/>
            <a:lightRig rig="threePt" dir="t"/>
          </a:scene3d>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2000"/>
                            </p:stCondLst>
                            <p:childTnLst>
                              <p:par>
                                <p:cTn id="26" presetID="53"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3000"/>
                            </p:stCondLst>
                            <p:childTnLst>
                              <p:par>
                                <p:cTn id="53" presetID="53"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animEffect transition="in" filter="fade">
                                      <p:cBhvr>
                                        <p:cTn id="62" dur="500"/>
                                        <p:tgtEl>
                                          <p:spTgt spid="33"/>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3" grpId="0" animBg="1"/>
      <p:bldP spid="34" grpId="0" animBg="1"/>
      <p:bldP spid="39" grpId="0" animBg="1"/>
      <p:bldP spid="43" grpId="0" animBg="1"/>
      <p:bldP spid="44" grpId="0" animBg="1"/>
      <p:bldP spid="46" grpId="0" animBg="1"/>
      <p:bldP spid="47"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1163395"/>
          </a:xfrm>
        </p:spPr>
        <p:txBody>
          <a:bodyPr/>
          <a:lstStyle/>
          <a:p>
            <a:r>
              <a:rPr lang="en-US" dirty="0" smtClean="0"/>
              <a:t>Live Migration</a:t>
            </a:r>
            <a:br>
              <a:rPr lang="en-US" dirty="0" smtClean="0"/>
            </a:br>
            <a:r>
              <a:rPr lang="en-US" sz="3600" dirty="0" smtClean="0">
                <a:solidFill>
                  <a:schemeClr val="accent1"/>
                </a:solidFill>
              </a:rPr>
              <a:t>Memory Copy:  Incremental Copy</a:t>
            </a:r>
            <a:endParaRPr lang="en-US" dirty="0">
              <a:solidFill>
                <a:schemeClr val="accent1"/>
              </a:solidFill>
            </a:endParaRPr>
          </a:p>
        </p:txBody>
      </p:sp>
      <p:sp>
        <p:nvSpPr>
          <p:cNvPr id="35" name="Content Placeholder 31"/>
          <p:cNvSpPr>
            <a:spLocks noGrp="1"/>
          </p:cNvSpPr>
          <p:nvPr>
            <p:ph idx="4294967295"/>
          </p:nvPr>
        </p:nvSpPr>
        <p:spPr>
          <a:xfrm>
            <a:off x="381000" y="5199063"/>
            <a:ext cx="3429000" cy="1262062"/>
          </a:xfrm>
        </p:spPr>
        <p:txBody>
          <a:bodyPr/>
          <a:lstStyle/>
          <a:p>
            <a:r>
              <a:rPr lang="en-US" sz="1600" dirty="0" smtClean="0"/>
              <a:t>Hyper-V tracks changed </a:t>
            </a:r>
            <a:br>
              <a:rPr lang="en-US" sz="1600" dirty="0" smtClean="0"/>
            </a:br>
            <a:r>
              <a:rPr lang="en-US" sz="1600" dirty="0" smtClean="0"/>
              <a:t>data, and re-copies over incremental changes</a:t>
            </a:r>
          </a:p>
          <a:p>
            <a:r>
              <a:rPr lang="en-US" sz="1600" dirty="0" smtClean="0"/>
              <a:t>Subsequent passes get faster </a:t>
            </a:r>
            <a:br>
              <a:rPr lang="en-US" sz="1600" dirty="0" smtClean="0"/>
            </a:br>
            <a:r>
              <a:rPr lang="en-US" sz="1600" dirty="0" smtClean="0"/>
              <a:t>as data set is smaller</a:t>
            </a:r>
          </a:p>
        </p:txBody>
      </p:sp>
      <p:sp>
        <p:nvSpPr>
          <p:cNvPr id="801797" name="Line 5"/>
          <p:cNvSpPr>
            <a:spLocks noChangeShapeType="1"/>
          </p:cNvSpPr>
          <p:nvPr/>
        </p:nvSpPr>
        <p:spPr bwMode="auto">
          <a:xfrm>
            <a:off x="3383721" y="4234733"/>
            <a:ext cx="812596" cy="868895"/>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00600" y="4452847"/>
            <a:ext cx="1032706" cy="72875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4"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4"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5"/>
          <a:srcRect/>
          <a:stretch>
            <a:fillRect/>
          </a:stretch>
        </p:blipFill>
        <p:spPr bwMode="auto">
          <a:xfrm>
            <a:off x="3200399" y="3315923"/>
            <a:ext cx="611423" cy="990600"/>
          </a:xfrm>
          <a:prstGeom prst="rect">
            <a:avLst/>
          </a:prstGeom>
          <a:noFill/>
        </p:spPr>
      </p:pic>
      <p:pic>
        <p:nvPicPr>
          <p:cNvPr id="2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28" name="Rectangle 27"/>
          <p:cNvSpPr/>
          <p:nvPr/>
        </p:nvSpPr>
        <p:spPr bwMode="auto">
          <a:xfrm>
            <a:off x="3505200" y="3581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Rectangle 28"/>
          <p:cNvSpPr/>
          <p:nvPr/>
        </p:nvSpPr>
        <p:spPr bwMode="auto">
          <a:xfrm>
            <a:off x="3657600" y="3962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34" name="Rectangle 33"/>
          <p:cNvSpPr/>
          <p:nvPr/>
        </p:nvSpPr>
        <p:spPr bwMode="auto">
          <a:xfrm>
            <a:off x="3581400" y="37338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3" name="Rectangle 42"/>
          <p:cNvSpPr/>
          <p:nvPr/>
        </p:nvSpPr>
        <p:spPr bwMode="auto">
          <a:xfrm>
            <a:off x="3505200" y="39624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4" name="Rectangle 43"/>
          <p:cNvSpPr/>
          <p:nvPr/>
        </p:nvSpPr>
        <p:spPr bwMode="auto">
          <a:xfrm>
            <a:off x="3733800" y="3505200"/>
            <a:ext cx="45719" cy="45719"/>
          </a:xfrm>
          <a:prstGeom prst="rect">
            <a:avLst/>
          </a:prstGeom>
          <a:solidFill>
            <a:srgbClr val="FF0066"/>
          </a:solidFill>
          <a:ln>
            <a:headEnd type="none" w="med" len="med"/>
            <a:tailEnd type="none" w="med" len="med"/>
          </a:ln>
          <a:effectLst/>
        </p:spPr>
        <p:style>
          <a:lnRef idx="1">
            <a:schemeClr val="dk1"/>
          </a:lnRef>
          <a:fillRef idx="3">
            <a:schemeClr val="dk1"/>
          </a:fillRef>
          <a:effectRef idx="2">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47" name="Line Callout 1 (Border and Accent Bar) 46"/>
          <p:cNvSpPr/>
          <p:nvPr/>
        </p:nvSpPr>
        <p:spPr bwMode="auto">
          <a:xfrm>
            <a:off x="404445" y="3124200"/>
            <a:ext cx="1399573" cy="457200"/>
          </a:xfrm>
          <a:prstGeom prst="accentBorderCallout1">
            <a:avLst>
              <a:gd name="adj1" fmla="val 47305"/>
              <a:gd name="adj2" fmla="val 103201"/>
              <a:gd name="adj3" fmla="val 137992"/>
              <a:gd name="adj4" fmla="val 21480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2"/>
                </a:solidFill>
                <a:effectLst>
                  <a:outerShdw blurRad="38100" dist="38100" dir="2700000" algn="tl">
                    <a:srgbClr val="000000">
                      <a:alpha val="43137"/>
                    </a:srgbClr>
                  </a:outerShdw>
                </a:effectLst>
                <a:latin typeface="Trebuchet MS" pitchFamily="34" charset="0"/>
              </a:rPr>
              <a:t>Smaller set of changes</a:t>
            </a:r>
          </a:p>
        </p:txBody>
      </p:sp>
      <p:sp>
        <p:nvSpPr>
          <p:cNvPr id="52" name="Line Callout 1 (Border and Accent Bar) 51"/>
          <p:cNvSpPr/>
          <p:nvPr/>
        </p:nvSpPr>
        <p:spPr bwMode="auto">
          <a:xfrm>
            <a:off x="5562600" y="2438400"/>
            <a:ext cx="1752600" cy="304800"/>
          </a:xfrm>
          <a:prstGeom prst="accentBorderCallout1">
            <a:avLst>
              <a:gd name="adj1" fmla="val 68662"/>
              <a:gd name="adj2" fmla="val -2751"/>
              <a:gd name="adj3" fmla="val 369573"/>
              <a:gd name="adj4" fmla="val -4459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Recopy of changes</a:t>
            </a:r>
          </a:p>
        </p:txBody>
      </p:sp>
      <p:sp>
        <p:nvSpPr>
          <p:cNvPr id="39" name="Notched Right Arrow 38"/>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45" name="Picture 10" descr="C:\Documents and Settings\Pennie\My Documents\ACERDATA (D)\Pennie's documents\MS Image\Shapes and Graphics\Internet Cloud\cloud 1.png"/>
            <p:cNvPicPr>
              <a:picLocks noChangeAspect="1" noChangeArrowheads="1"/>
            </p:cNvPicPr>
            <p:nvPr/>
          </p:nvPicPr>
          <p:blipFill>
            <a:blip r:embed="rId6"/>
            <a:srcRect/>
            <a:stretch>
              <a:fillRect/>
            </a:stretch>
          </p:blipFill>
          <p:spPr bwMode="auto">
            <a:xfrm>
              <a:off x="6296149" y="4859530"/>
              <a:ext cx="1612817" cy="910638"/>
            </a:xfrm>
            <a:prstGeom prst="rect">
              <a:avLst/>
            </a:prstGeom>
            <a:noFill/>
          </p:spPr>
        </p:pic>
        <p:sp>
          <p:nvSpPr>
            <p:cNvPr id="46" name="TextBox 45"/>
            <p:cNvSpPr txBox="1"/>
            <p:nvPr/>
          </p:nvSpPr>
          <p:spPr>
            <a:xfrm>
              <a:off x="6817094" y="5058889"/>
              <a:ext cx="612750" cy="383269"/>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pic>
        <p:nvPicPr>
          <p:cNvPr id="33" name="Picture 18" descr="Database blue"/>
          <p:cNvPicPr>
            <a:picLocks noChangeAspect="1" noChangeArrowheads="1"/>
          </p:cNvPicPr>
          <p:nvPr/>
        </p:nvPicPr>
        <p:blipFill>
          <a:blip r:embed="rId7" cstate="print"/>
          <a:srcRect/>
          <a:stretch>
            <a:fillRect/>
          </a:stretch>
        </p:blipFill>
        <p:spPr bwMode="auto">
          <a:xfrm>
            <a:off x="4211361" y="5716833"/>
            <a:ext cx="712309" cy="912567"/>
          </a:xfrm>
          <a:prstGeom prst="rect">
            <a:avLst/>
          </a:prstGeom>
          <a:noFill/>
        </p:spPr>
      </p:pic>
      <p:grpSp>
        <p:nvGrpSpPr>
          <p:cNvPr id="36" name="Group 50"/>
          <p:cNvGrpSpPr/>
          <p:nvPr/>
        </p:nvGrpSpPr>
        <p:grpSpPr>
          <a:xfrm>
            <a:off x="4398101" y="6059553"/>
            <a:ext cx="397866" cy="501792"/>
            <a:chOff x="1145861" y="6690311"/>
            <a:chExt cx="517305" cy="652429"/>
          </a:xfrm>
        </p:grpSpPr>
        <p:sp>
          <p:nvSpPr>
            <p:cNvPr id="53" name="Rounded Rectangle 5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54" name="Picture 4" descr="C:\Users\agoodman\Documents\Carmine\V1\Product Icons - PNG\Carmine117_VirtualMachine_32.png"/>
            <p:cNvPicPr>
              <a:picLocks noChangeAspect="1" noChangeArrowheads="1"/>
            </p:cNvPicPr>
            <p:nvPr/>
          </p:nvPicPr>
          <p:blipFill>
            <a:blip r:embed="rId8"/>
            <a:stretch>
              <a:fillRect/>
            </a:stretch>
          </p:blipFill>
          <p:spPr bwMode="auto">
            <a:xfrm>
              <a:off x="1261164" y="6690311"/>
              <a:ext cx="304800" cy="304800"/>
            </a:xfrm>
            <a:prstGeom prst="rect">
              <a:avLst/>
            </a:prstGeom>
            <a:ln>
              <a:headEnd type="none" w="med" len="med"/>
              <a:tailEnd type="none" w="med" len="med"/>
            </a:ln>
          </p:spPr>
        </p:pic>
        <p:sp>
          <p:nvSpPr>
            <p:cNvPr id="55" name="TextBox 54"/>
            <p:cNvSpPr txBox="1"/>
            <p:nvPr/>
          </p:nvSpPr>
          <p:spPr>
            <a:xfrm>
              <a:off x="1145861" y="7042612"/>
              <a:ext cx="517305" cy="30012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
        <p:nvSpPr>
          <p:cNvPr id="56" name="Down Arrow 55"/>
          <p:cNvSpPr/>
          <p:nvPr/>
        </p:nvSpPr>
        <p:spPr bwMode="auto">
          <a:xfrm>
            <a:off x="3415323" y="2626193"/>
            <a:ext cx="166077" cy="703161"/>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57" name="Picture 13" descr="\\eventsql\dvd\Online_ART\DVD_ART34\Artwork_Imagery\Icons - Illustrations\_WINDOWS VISTA ICONS\Laptop notebook mobility pc.png"/>
          <p:cNvPicPr>
            <a:picLocks noChangeAspect="1" noChangeArrowheads="1"/>
          </p:cNvPicPr>
          <p:nvPr/>
        </p:nvPicPr>
        <p:blipFill>
          <a:blip r:embed="rId9"/>
          <a:srcRect/>
          <a:stretch>
            <a:fillRect/>
          </a:stretch>
        </p:blipFill>
        <p:spPr bwMode="auto">
          <a:xfrm>
            <a:off x="2971800" y="1758435"/>
            <a:ext cx="990600" cy="990600"/>
          </a:xfrm>
          <a:prstGeom prst="rect">
            <a:avLst/>
          </a:prstGeom>
          <a:noFill/>
          <a:scene3d>
            <a:camera prst="perspectiveLeft"/>
            <a:lightRig rig="threePt" dir="t"/>
          </a:scene3d>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par>
                          <p:cTn id="15" fill="hold">
                            <p:stCondLst>
                              <p:cond delay="500"/>
                            </p:stCondLst>
                            <p:childTnLst>
                              <p:par>
                                <p:cTn id="16" presetID="53"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ipe(left)">
                                      <p:cBhvr>
                                        <p:cTn id="38" dur="10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P spid="43" grpId="0" animBg="1"/>
      <p:bldP spid="44" grpId="0" animBg="1"/>
      <p:bldP spid="47" grpId="0" animBg="1"/>
      <p:bldP spid="52"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1163395"/>
          </a:xfrm>
        </p:spPr>
        <p:txBody>
          <a:bodyPr/>
          <a:lstStyle/>
          <a:p>
            <a:r>
              <a:rPr lang="en-US" dirty="0" smtClean="0"/>
              <a:t>Live Migration</a:t>
            </a:r>
            <a:br>
              <a:rPr lang="en-US" dirty="0" smtClean="0"/>
            </a:br>
            <a:r>
              <a:rPr lang="en-US" sz="3600" dirty="0" smtClean="0">
                <a:solidFill>
                  <a:schemeClr val="accent1"/>
                </a:solidFill>
              </a:rPr>
              <a:t>Final Transition</a:t>
            </a:r>
            <a:endParaRPr lang="en-US" dirty="0">
              <a:solidFill>
                <a:schemeClr val="accent1"/>
              </a:solidFill>
            </a:endParaRPr>
          </a:p>
        </p:txBody>
      </p:sp>
      <p:sp>
        <p:nvSpPr>
          <p:cNvPr id="33" name="Content Placeholder 31"/>
          <p:cNvSpPr>
            <a:spLocks noGrp="1"/>
          </p:cNvSpPr>
          <p:nvPr>
            <p:ph idx="4294967295"/>
          </p:nvPr>
        </p:nvSpPr>
        <p:spPr>
          <a:xfrm>
            <a:off x="381000" y="5661025"/>
            <a:ext cx="3429000" cy="747713"/>
          </a:xfrm>
        </p:spPr>
        <p:txBody>
          <a:bodyPr/>
          <a:lstStyle/>
          <a:p>
            <a:pPr marL="288925" indent="-288925"/>
            <a:r>
              <a:rPr lang="en-US" sz="1800" dirty="0" smtClean="0"/>
              <a:t>Window is very small </a:t>
            </a:r>
            <a:br>
              <a:rPr lang="en-US" sz="1800" dirty="0" smtClean="0"/>
            </a:br>
            <a:r>
              <a:rPr lang="en-US" sz="1800" dirty="0" smtClean="0"/>
              <a:t>and within TCP </a:t>
            </a:r>
            <a:br>
              <a:rPr lang="en-US" sz="1800" dirty="0" smtClean="0"/>
            </a:br>
            <a:r>
              <a:rPr lang="en-US" sz="1800" dirty="0" smtClean="0"/>
              <a:t>connection timeout</a:t>
            </a:r>
          </a:p>
        </p:txBody>
      </p:sp>
      <p:sp>
        <p:nvSpPr>
          <p:cNvPr id="801797" name="Line 5"/>
          <p:cNvSpPr>
            <a:spLocks noChangeShapeType="1"/>
          </p:cNvSpPr>
          <p:nvPr/>
        </p:nvSpPr>
        <p:spPr bwMode="auto">
          <a:xfrm>
            <a:off x="3383721"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62622" y="4452847"/>
            <a:ext cx="970683" cy="686223"/>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503781"/>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4"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4"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5943600" y="3352800"/>
            <a:ext cx="611423" cy="990600"/>
          </a:xfrm>
          <a:prstGeom prst="rect">
            <a:avLst/>
          </a:prstGeom>
          <a:noFill/>
        </p:spPr>
      </p:pic>
      <p:sp>
        <p:nvSpPr>
          <p:cNvPr id="52" name="Line Callout 1 (Border and Accent Bar) 51"/>
          <p:cNvSpPr/>
          <p:nvPr/>
        </p:nvSpPr>
        <p:spPr bwMode="auto">
          <a:xfrm>
            <a:off x="5562600" y="2362200"/>
            <a:ext cx="1752600" cy="457200"/>
          </a:xfrm>
          <a:prstGeom prst="accentBorderCallout1">
            <a:avLst>
              <a:gd name="adj1" fmla="val 75742"/>
              <a:gd name="adj2" fmla="val -3213"/>
              <a:gd name="adj3" fmla="val 251453"/>
              <a:gd name="adj4" fmla="val -44459"/>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Partition State copied</a:t>
            </a:r>
          </a:p>
        </p:txBody>
      </p:sp>
      <p:pic>
        <p:nvPicPr>
          <p:cNvPr id="32"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3200400" y="3352800"/>
            <a:ext cx="611423" cy="990600"/>
          </a:xfrm>
          <a:prstGeom prst="rect">
            <a:avLst/>
          </a:prstGeom>
          <a:noFill/>
        </p:spPr>
      </p:pic>
      <p:sp>
        <p:nvSpPr>
          <p:cNvPr id="47" name="Line Callout 1 (Border and Accent Bar) 46"/>
          <p:cNvSpPr/>
          <p:nvPr/>
        </p:nvSpPr>
        <p:spPr bwMode="auto">
          <a:xfrm>
            <a:off x="1295400" y="3276600"/>
            <a:ext cx="1094773" cy="381000"/>
          </a:xfrm>
          <a:prstGeom prst="accentBorderCallout1">
            <a:avLst>
              <a:gd name="adj1" fmla="val 49429"/>
              <a:gd name="adj2" fmla="val 104680"/>
              <a:gd name="adj3" fmla="val 126038"/>
              <a:gd name="adj4" fmla="val 16934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2"/>
                </a:solidFill>
                <a:effectLst>
                  <a:outerShdw blurRad="38100" dist="38100" dir="2700000" algn="tl">
                    <a:srgbClr val="000000">
                      <a:alpha val="43137"/>
                    </a:srgbClr>
                  </a:outerShdw>
                </a:effectLst>
                <a:latin typeface="Trebuchet MS" pitchFamily="34" charset="0"/>
              </a:rPr>
              <a:t>VM Paused</a:t>
            </a:r>
          </a:p>
        </p:txBody>
      </p:sp>
      <p:sp>
        <p:nvSpPr>
          <p:cNvPr id="27" name="Down Arrow 26"/>
          <p:cNvSpPr/>
          <p:nvPr/>
        </p:nvSpPr>
        <p:spPr bwMode="auto">
          <a:xfrm>
            <a:off x="3429000" y="2618155"/>
            <a:ext cx="158262" cy="704968"/>
          </a:xfrm>
          <a:prstGeom prst="downArrow">
            <a:avLst/>
          </a:prstGeom>
          <a:ln>
            <a:headEnd type="none" w="med" len="med"/>
            <a:tailEnd type="none" w="med" len="med"/>
          </a:ln>
          <a:effectLst>
            <a:glow rad="228600">
              <a:schemeClr val="accent5">
                <a:satMod val="175000"/>
                <a:alpha val="40000"/>
              </a:schemeClr>
            </a:glow>
            <a:outerShdw blurRad="63500" dist="38100" dir="5400000" rotWithShape="0">
              <a:srgbClr val="000000">
                <a:alpha val="45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Notched Right Arrow 27"/>
          <p:cNvSpPr/>
          <p:nvPr/>
        </p:nvSpPr>
        <p:spPr bwMode="auto">
          <a:xfrm>
            <a:off x="3657600" y="3581400"/>
            <a:ext cx="1676400" cy="304800"/>
          </a:xfrm>
          <a:prstGeom prst="notchedRightArrow">
            <a:avLst/>
          </a:prstGeom>
          <a:ln>
            <a:headEnd type="none" w="med" len="med"/>
            <a:tailEnd type="none" w="med" len="med"/>
          </a:ln>
          <a:effectLst>
            <a:glow rad="1397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57"/>
          <p:cNvGrpSpPr/>
          <p:nvPr/>
        </p:nvGrpSpPr>
        <p:grpSpPr>
          <a:xfrm>
            <a:off x="3810001" y="4913677"/>
            <a:ext cx="1524000" cy="877523"/>
            <a:chOff x="6296149" y="4859530"/>
            <a:chExt cx="1612817" cy="910638"/>
          </a:xfrm>
        </p:grpSpPr>
        <p:pic>
          <p:nvPicPr>
            <p:cNvPr id="30" name="Picture 10" descr="C:\Documents and Settings\Pennie\My Documents\ACERDATA (D)\Pennie's documents\MS Image\Shapes and Graphics\Internet Cloud\cloud 1.png"/>
            <p:cNvPicPr>
              <a:picLocks noChangeAspect="1" noChangeArrowheads="1"/>
            </p:cNvPicPr>
            <p:nvPr/>
          </p:nvPicPr>
          <p:blipFill>
            <a:blip r:embed="rId6"/>
            <a:srcRect/>
            <a:stretch>
              <a:fillRect/>
            </a:stretch>
          </p:blipFill>
          <p:spPr bwMode="auto">
            <a:xfrm>
              <a:off x="6296149" y="4859530"/>
              <a:ext cx="1612817" cy="910638"/>
            </a:xfrm>
            <a:prstGeom prst="rect">
              <a:avLst/>
            </a:prstGeom>
            <a:noFill/>
          </p:spPr>
        </p:pic>
        <p:sp>
          <p:nvSpPr>
            <p:cNvPr id="31" name="TextBox 30"/>
            <p:cNvSpPr txBox="1"/>
            <p:nvPr/>
          </p:nvSpPr>
          <p:spPr>
            <a:xfrm>
              <a:off x="6817094" y="5058889"/>
              <a:ext cx="612750" cy="383269"/>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pic>
        <p:nvPicPr>
          <p:cNvPr id="34" name="Picture 13" descr="\\eventsql\dvd\Online_ART\DVD_ART34\Artwork_Imagery\Icons - Illustrations\_WINDOWS VISTA ICONS\Laptop notebook mobility pc.png"/>
          <p:cNvPicPr>
            <a:picLocks noChangeAspect="1" noChangeArrowheads="1"/>
          </p:cNvPicPr>
          <p:nvPr/>
        </p:nvPicPr>
        <p:blipFill>
          <a:blip r:embed="rId7"/>
          <a:srcRect/>
          <a:stretch>
            <a:fillRect/>
          </a:stretch>
        </p:blipFill>
        <p:spPr bwMode="auto">
          <a:xfrm>
            <a:off x="2971800" y="1758435"/>
            <a:ext cx="990600" cy="990600"/>
          </a:xfrm>
          <a:prstGeom prst="rect">
            <a:avLst/>
          </a:prstGeom>
          <a:noFill/>
          <a:scene3d>
            <a:camera prst="perspectiveLeft"/>
            <a:lightRig rig="threePt" dir="t"/>
          </a:scene3d>
        </p:spPr>
      </p:pic>
      <p:pic>
        <p:nvPicPr>
          <p:cNvPr id="35" name="Picture 18" descr="Database blue"/>
          <p:cNvPicPr>
            <a:picLocks noChangeAspect="1" noChangeArrowheads="1"/>
          </p:cNvPicPr>
          <p:nvPr/>
        </p:nvPicPr>
        <p:blipFill>
          <a:blip r:embed="rId8" cstate="print"/>
          <a:srcRect/>
          <a:stretch>
            <a:fillRect/>
          </a:stretch>
        </p:blipFill>
        <p:spPr bwMode="auto">
          <a:xfrm>
            <a:off x="4211361" y="5716833"/>
            <a:ext cx="712309" cy="912567"/>
          </a:xfrm>
          <a:prstGeom prst="rect">
            <a:avLst/>
          </a:prstGeom>
          <a:noFill/>
        </p:spPr>
      </p:pic>
      <p:grpSp>
        <p:nvGrpSpPr>
          <p:cNvPr id="36" name="Group 50"/>
          <p:cNvGrpSpPr/>
          <p:nvPr/>
        </p:nvGrpSpPr>
        <p:grpSpPr>
          <a:xfrm>
            <a:off x="4398101" y="6059553"/>
            <a:ext cx="397866" cy="501792"/>
            <a:chOff x="1145861" y="6690311"/>
            <a:chExt cx="517305" cy="652429"/>
          </a:xfrm>
        </p:grpSpPr>
        <p:sp>
          <p:nvSpPr>
            <p:cNvPr id="39" name="Rounded Rectangle 38"/>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43" name="Picture 4" descr="C:\Users\agoodman\Documents\Carmine\V1\Product Icons - PNG\Carmine117_VirtualMachine_32.png"/>
            <p:cNvPicPr>
              <a:picLocks noChangeAspect="1" noChangeArrowheads="1"/>
            </p:cNvPicPr>
            <p:nvPr/>
          </p:nvPicPr>
          <p:blipFill>
            <a:blip r:embed="rId9"/>
            <a:stretch>
              <a:fillRect/>
            </a:stretch>
          </p:blipFill>
          <p:spPr bwMode="auto">
            <a:xfrm>
              <a:off x="1261164" y="6690311"/>
              <a:ext cx="304800" cy="304800"/>
            </a:xfrm>
            <a:prstGeom prst="rect">
              <a:avLst/>
            </a:prstGeom>
            <a:ln>
              <a:headEnd type="none" w="med" len="med"/>
              <a:tailEnd type="none" w="med" len="med"/>
            </a:ln>
          </p:spPr>
        </p:pic>
        <p:sp>
          <p:nvSpPr>
            <p:cNvPr id="44" name="TextBox 43"/>
            <p:cNvSpPr txBox="1"/>
            <p:nvPr/>
          </p:nvSpPr>
          <p:spPr>
            <a:xfrm>
              <a:off x="1145861" y="7042612"/>
              <a:ext cx="517305" cy="30012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bwMode="auto">
          <a:xfrm>
            <a:off x="1981200" y="2895599"/>
            <a:ext cx="5181600" cy="2209801"/>
          </a:xfrm>
          <a:prstGeom prst="roundRect">
            <a:avLst/>
          </a:prstGeom>
          <a:solidFill>
            <a:schemeClr val="accent3">
              <a:alpha val="15000"/>
            </a:schemeClr>
          </a:solidFill>
          <a:ln w="25400">
            <a:solidFill>
              <a:schemeClr val="tx1">
                <a:lumMod val="50000"/>
              </a:schemeClr>
            </a:solidFill>
            <a:headEnd type="none" w="med" len="med"/>
            <a:tailEnd type="none" w="med" len="med"/>
          </a:ln>
          <a:effectLst>
            <a:outerShdw blurRad="50800" dist="38100" dir="5400000" rotWithShape="0">
              <a:srgbClr val="000000">
                <a:alpha val="12000"/>
              </a:srgb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tx1"/>
              </a:solidFill>
              <a:latin typeface="Segoe" pitchFamily="34" charset="0"/>
            </a:endParaRPr>
          </a:p>
        </p:txBody>
      </p:sp>
      <p:sp>
        <p:nvSpPr>
          <p:cNvPr id="801794" name="Rectangle 2"/>
          <p:cNvSpPr>
            <a:spLocks noGrp="1" noChangeArrowheads="1"/>
          </p:cNvSpPr>
          <p:nvPr>
            <p:ph type="title"/>
          </p:nvPr>
        </p:nvSpPr>
        <p:spPr>
          <a:xfrm>
            <a:off x="382588" y="228600"/>
            <a:ext cx="8380412" cy="1163395"/>
          </a:xfrm>
        </p:spPr>
        <p:txBody>
          <a:bodyPr/>
          <a:lstStyle/>
          <a:p>
            <a:r>
              <a:rPr lang="en-US" dirty="0" smtClean="0"/>
              <a:t>Live Migration</a:t>
            </a:r>
            <a:br>
              <a:rPr lang="en-US" dirty="0" smtClean="0"/>
            </a:br>
            <a:r>
              <a:rPr lang="en-US" sz="3600" dirty="0" smtClean="0">
                <a:solidFill>
                  <a:schemeClr val="accent1"/>
                </a:solidFill>
              </a:rPr>
              <a:t>Post-Transition:  Clean-up</a:t>
            </a:r>
            <a:endParaRPr lang="en-US" dirty="0">
              <a:solidFill>
                <a:schemeClr val="accent1"/>
              </a:solidFill>
            </a:endParaRPr>
          </a:p>
        </p:txBody>
      </p:sp>
      <p:sp>
        <p:nvSpPr>
          <p:cNvPr id="32" name="Content Placeholder 31"/>
          <p:cNvSpPr>
            <a:spLocks noGrp="1"/>
          </p:cNvSpPr>
          <p:nvPr>
            <p:ph idx="4294967295"/>
          </p:nvPr>
        </p:nvSpPr>
        <p:spPr>
          <a:xfrm>
            <a:off x="381000" y="5119810"/>
            <a:ext cx="3429000" cy="1400175"/>
          </a:xfrm>
        </p:spPr>
        <p:txBody>
          <a:bodyPr/>
          <a:lstStyle/>
          <a:p>
            <a:pPr marL="288925" indent="-288925"/>
            <a:r>
              <a:rPr lang="en-US" sz="1800" dirty="0" smtClean="0"/>
              <a:t>ARP issued to have routing devices update their tables</a:t>
            </a:r>
          </a:p>
          <a:p>
            <a:pPr marL="288925" indent="-288925"/>
            <a:r>
              <a:rPr lang="en-US" sz="1800" dirty="0" smtClean="0"/>
              <a:t>Since session state is maintained, no reconnections necessary</a:t>
            </a:r>
          </a:p>
        </p:txBody>
      </p:sp>
      <p:sp>
        <p:nvSpPr>
          <p:cNvPr id="801797" name="Line 5"/>
          <p:cNvSpPr>
            <a:spLocks noChangeShapeType="1"/>
          </p:cNvSpPr>
          <p:nvPr/>
        </p:nvSpPr>
        <p:spPr bwMode="auto">
          <a:xfrm>
            <a:off x="3383721" y="4234733"/>
            <a:ext cx="798420" cy="840541"/>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8" name="Line 6"/>
          <p:cNvSpPr>
            <a:spLocks noChangeShapeType="1"/>
          </p:cNvSpPr>
          <p:nvPr/>
        </p:nvSpPr>
        <p:spPr bwMode="auto">
          <a:xfrm flipH="1">
            <a:off x="4855534" y="4452847"/>
            <a:ext cx="977771" cy="693311"/>
          </a:xfrm>
          <a:prstGeom prst="line">
            <a:avLst/>
          </a:prstGeom>
          <a:noFill/>
          <a:ln w="57150" cap="rnd">
            <a:solidFill>
              <a:schemeClr val="bg2"/>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801799" name="Line 7"/>
          <p:cNvSpPr>
            <a:spLocks noChangeShapeType="1"/>
          </p:cNvSpPr>
          <p:nvPr/>
        </p:nvSpPr>
        <p:spPr bwMode="auto">
          <a:xfrm>
            <a:off x="4564471" y="5496693"/>
            <a:ext cx="0" cy="304800"/>
          </a:xfrm>
          <a:prstGeom prst="line">
            <a:avLst/>
          </a:prstGeom>
          <a:noFill/>
          <a:ln w="57150" cap="rnd">
            <a:solidFill>
              <a:schemeClr val="accent6"/>
            </a:solidFill>
            <a:round/>
            <a:headEnd/>
            <a:tailEnd/>
          </a:ln>
          <a:effectLst>
            <a:outerShdw blurRad="50800" dist="38100" dir="2700000" algn="tl" rotWithShape="0">
              <a:prstClr val="black">
                <a:alpha val="40000"/>
              </a:prstClr>
            </a:outerShdw>
          </a:effectLst>
        </p:spPr>
        <p:txBody>
          <a:bodyPr wrap="none" lIns="91432" tIns="45717" rIns="91432" bIns="45717"/>
          <a:lstStyle/>
          <a:p>
            <a:endParaRPr lang="en-US" dirty="0"/>
          </a:p>
        </p:txBody>
      </p:sp>
      <p:sp>
        <p:nvSpPr>
          <p:cNvPr id="42" name="Left-Right Arrow 41"/>
          <p:cNvSpPr/>
          <p:nvPr/>
        </p:nvSpPr>
        <p:spPr bwMode="auto">
          <a:xfrm>
            <a:off x="3853504" y="4026442"/>
            <a:ext cx="1560352" cy="50334"/>
          </a:xfrm>
          <a:prstGeom prst="lef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7" name="Rectangle 24598" descr="Server"/>
          <p:cNvPicPr>
            <a:picLocks noChangeAspect="1" noChangeArrowheads="1"/>
          </p:cNvPicPr>
          <p:nvPr/>
        </p:nvPicPr>
        <p:blipFill>
          <a:blip r:embed="rId4" cstate="print"/>
          <a:srcRect/>
          <a:stretch>
            <a:fillRect/>
          </a:stretch>
        </p:blipFill>
        <p:spPr bwMode="auto">
          <a:xfrm>
            <a:off x="2653417" y="3064380"/>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 name="Rectangle 24598" descr="Server"/>
          <p:cNvPicPr>
            <a:picLocks noChangeAspect="1" noChangeArrowheads="1"/>
          </p:cNvPicPr>
          <p:nvPr/>
        </p:nvPicPr>
        <p:blipFill>
          <a:blip r:embed="rId4" cstate="print"/>
          <a:srcRect/>
          <a:stretch>
            <a:fillRect/>
          </a:stretch>
        </p:blipFill>
        <p:spPr bwMode="auto">
          <a:xfrm>
            <a:off x="5428516" y="3096277"/>
            <a:ext cx="1424396" cy="194650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Users\shonsh\Desktop\images\VM.png"/>
          <p:cNvPicPr>
            <a:picLocks noChangeAspect="1" noChangeArrowheads="1"/>
          </p:cNvPicPr>
          <p:nvPr/>
        </p:nvPicPr>
        <p:blipFill>
          <a:blip r:embed="rId5"/>
          <a:srcRect/>
          <a:stretch>
            <a:fillRect/>
          </a:stretch>
        </p:blipFill>
        <p:spPr bwMode="auto">
          <a:xfrm>
            <a:off x="5943600" y="3352800"/>
            <a:ext cx="611423" cy="990600"/>
          </a:xfrm>
          <a:prstGeom prst="rect">
            <a:avLst/>
          </a:prstGeom>
          <a:noFill/>
        </p:spPr>
      </p:pic>
      <p:sp>
        <p:nvSpPr>
          <p:cNvPr id="51" name="Down Arrow 50"/>
          <p:cNvSpPr/>
          <p:nvPr/>
        </p:nvSpPr>
        <p:spPr bwMode="auto">
          <a:xfrm rot="17916105">
            <a:off x="4704049" y="1651003"/>
            <a:ext cx="212642" cy="2596297"/>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pic>
        <p:nvPicPr>
          <p:cNvPr id="25" name="Picture 3" descr="C:\Users\shonsh\Desktop\images\VM.png"/>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3200400" y="3352800"/>
            <a:ext cx="611423" cy="990600"/>
          </a:xfrm>
          <a:prstGeom prst="rect">
            <a:avLst/>
          </a:prstGeom>
          <a:noFill/>
        </p:spPr>
      </p:pic>
      <p:sp>
        <p:nvSpPr>
          <p:cNvPr id="47" name="Line Callout 1 (Border and Accent Bar) 46"/>
          <p:cNvSpPr/>
          <p:nvPr/>
        </p:nvSpPr>
        <p:spPr bwMode="auto">
          <a:xfrm>
            <a:off x="533400" y="3276600"/>
            <a:ext cx="1856773" cy="685800"/>
          </a:xfrm>
          <a:prstGeom prst="accentBorderCallout1">
            <a:avLst>
              <a:gd name="adj1" fmla="val 47305"/>
              <a:gd name="adj2" fmla="val 103201"/>
              <a:gd name="adj3" fmla="val 85745"/>
              <a:gd name="adj4" fmla="val 140055"/>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dirty="0" smtClean="0">
                <a:solidFill>
                  <a:schemeClr val="bg2"/>
                </a:solidFill>
                <a:effectLst>
                  <a:outerShdw blurRad="38100" dist="38100" dir="2700000" algn="tl">
                    <a:srgbClr val="000000">
                      <a:alpha val="43137"/>
                    </a:srgbClr>
                  </a:outerShdw>
                </a:effectLst>
                <a:latin typeface="Trebuchet MS" pitchFamily="34" charset="0"/>
              </a:rPr>
              <a:t>Old VM deleted once migration is verified successful</a:t>
            </a:r>
          </a:p>
        </p:txBody>
      </p:sp>
      <p:sp>
        <p:nvSpPr>
          <p:cNvPr id="52" name="Line Callout 1 (Border and Accent Bar) 51"/>
          <p:cNvSpPr/>
          <p:nvPr/>
        </p:nvSpPr>
        <p:spPr bwMode="auto">
          <a:xfrm>
            <a:off x="5029200" y="1900238"/>
            <a:ext cx="1752600" cy="457200"/>
          </a:xfrm>
          <a:prstGeom prst="accentBorderCallout1">
            <a:avLst>
              <a:gd name="adj1" fmla="val 10255"/>
              <a:gd name="adj2" fmla="val -4136"/>
              <a:gd name="adj3" fmla="val 63843"/>
              <a:gd name="adj4" fmla="val -61081"/>
            </a:avLst>
          </a:prstGeom>
          <a:ln w="25400" cap="rnd">
            <a:solidFill>
              <a:schemeClr val="accent4"/>
            </a:solidFill>
            <a:headEnd type="none" w="med" len="med"/>
            <a:tailEnd type="oval"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300" dirty="0" smtClean="0">
                <a:solidFill>
                  <a:schemeClr val="bg2"/>
                </a:solidFill>
                <a:effectLst>
                  <a:outerShdw blurRad="38100" dist="38100" dir="2700000" algn="tl">
                    <a:srgbClr val="000000">
                      <a:alpha val="43137"/>
                    </a:srgbClr>
                  </a:outerShdw>
                </a:effectLst>
                <a:latin typeface="Trebuchet MS" pitchFamily="34" charset="0"/>
              </a:rPr>
              <a:t>Client directed to new host</a:t>
            </a:r>
          </a:p>
        </p:txBody>
      </p:sp>
      <p:pic>
        <p:nvPicPr>
          <p:cNvPr id="26" name="Picture 13" descr="\\eventsql\dvd\Online_ART\DVD_ART34\Artwork_Imagery\Icons - Illustrations\_WINDOWS VISTA ICONS\Laptop notebook mobility pc.png"/>
          <p:cNvPicPr>
            <a:picLocks noChangeAspect="1" noChangeArrowheads="1"/>
          </p:cNvPicPr>
          <p:nvPr/>
        </p:nvPicPr>
        <p:blipFill>
          <a:blip r:embed="rId6"/>
          <a:srcRect/>
          <a:stretch>
            <a:fillRect/>
          </a:stretch>
        </p:blipFill>
        <p:spPr bwMode="auto">
          <a:xfrm>
            <a:off x="2971800" y="1758462"/>
            <a:ext cx="990600" cy="990600"/>
          </a:xfrm>
          <a:prstGeom prst="rect">
            <a:avLst/>
          </a:prstGeom>
          <a:noFill/>
          <a:scene3d>
            <a:camera prst="perspectiveLeft"/>
            <a:lightRig rig="threePt" dir="t"/>
          </a:scene3d>
        </p:spPr>
      </p:pic>
      <p:grpSp>
        <p:nvGrpSpPr>
          <p:cNvPr id="3" name="Group 57"/>
          <p:cNvGrpSpPr/>
          <p:nvPr/>
        </p:nvGrpSpPr>
        <p:grpSpPr>
          <a:xfrm>
            <a:off x="3810001" y="4913677"/>
            <a:ext cx="1524000" cy="877523"/>
            <a:chOff x="6296149" y="4859530"/>
            <a:chExt cx="1612817" cy="910638"/>
          </a:xfrm>
        </p:grpSpPr>
        <p:pic>
          <p:nvPicPr>
            <p:cNvPr id="28" name="Picture 10" descr="C:\Documents and Settings\Pennie\My Documents\ACERDATA (D)\Pennie's documents\MS Image\Shapes and Graphics\Internet Cloud\cloud 1.png"/>
            <p:cNvPicPr>
              <a:picLocks noChangeAspect="1" noChangeArrowheads="1"/>
            </p:cNvPicPr>
            <p:nvPr/>
          </p:nvPicPr>
          <p:blipFill>
            <a:blip r:embed="rId7"/>
            <a:srcRect/>
            <a:stretch>
              <a:fillRect/>
            </a:stretch>
          </p:blipFill>
          <p:spPr bwMode="auto">
            <a:xfrm>
              <a:off x="6296149" y="4859530"/>
              <a:ext cx="1612817" cy="910638"/>
            </a:xfrm>
            <a:prstGeom prst="rect">
              <a:avLst/>
            </a:prstGeom>
            <a:noFill/>
          </p:spPr>
        </p:pic>
        <p:sp>
          <p:nvSpPr>
            <p:cNvPr id="29" name="TextBox 28"/>
            <p:cNvSpPr txBox="1"/>
            <p:nvPr/>
          </p:nvSpPr>
          <p:spPr>
            <a:xfrm>
              <a:off x="6817094" y="5058889"/>
              <a:ext cx="612750" cy="383269"/>
            </a:xfrm>
            <a:prstGeom prst="rect">
              <a:avLst/>
            </a:prstGeom>
            <a:noFill/>
          </p:spPr>
          <p:txBody>
            <a:bodyPr wrap="none" rtlCol="0">
              <a:spAutoFit/>
            </a:bodyPr>
            <a:lstStyle/>
            <a:p>
              <a:pPr algn="ctr"/>
              <a:r>
                <a:rPr lang="en-US" dirty="0" smtClean="0">
                  <a:effectLst>
                    <a:glow rad="228600">
                      <a:schemeClr val="bg1">
                        <a:alpha val="40000"/>
                      </a:schemeClr>
                    </a:glow>
                  </a:effectLst>
                  <a:latin typeface="Trebuchet MS" pitchFamily="34" charset="0"/>
                </a:rPr>
                <a:t>SAN</a:t>
              </a:r>
              <a:endParaRPr lang="en-US" dirty="0">
                <a:effectLst>
                  <a:glow rad="228600">
                    <a:schemeClr val="bg1">
                      <a:alpha val="40000"/>
                    </a:schemeClr>
                  </a:glow>
                </a:effectLst>
                <a:latin typeface="Trebuchet MS" pitchFamily="34" charset="0"/>
              </a:endParaRPr>
            </a:p>
          </p:txBody>
        </p:sp>
      </p:grpSp>
      <p:pic>
        <p:nvPicPr>
          <p:cNvPr id="27" name="Picture 18" descr="Database blue"/>
          <p:cNvPicPr>
            <a:picLocks noChangeAspect="1" noChangeArrowheads="1"/>
          </p:cNvPicPr>
          <p:nvPr/>
        </p:nvPicPr>
        <p:blipFill>
          <a:blip r:embed="rId8" cstate="print"/>
          <a:srcRect/>
          <a:stretch>
            <a:fillRect/>
          </a:stretch>
        </p:blipFill>
        <p:spPr bwMode="auto">
          <a:xfrm>
            <a:off x="4211361" y="5716833"/>
            <a:ext cx="712309" cy="912567"/>
          </a:xfrm>
          <a:prstGeom prst="rect">
            <a:avLst/>
          </a:prstGeom>
          <a:noFill/>
        </p:spPr>
      </p:pic>
      <p:grpSp>
        <p:nvGrpSpPr>
          <p:cNvPr id="30" name="Group 50"/>
          <p:cNvGrpSpPr/>
          <p:nvPr/>
        </p:nvGrpSpPr>
        <p:grpSpPr>
          <a:xfrm>
            <a:off x="4398101" y="6059553"/>
            <a:ext cx="397866" cy="501792"/>
            <a:chOff x="1145861" y="6690311"/>
            <a:chExt cx="517305" cy="652429"/>
          </a:xfrm>
        </p:grpSpPr>
        <p:sp>
          <p:nvSpPr>
            <p:cNvPr id="33" name="Rounded Rectangle 32"/>
            <p:cNvSpPr/>
            <p:nvPr/>
          </p:nvSpPr>
          <p:spPr bwMode="auto">
            <a:xfrm>
              <a:off x="1173089" y="6766511"/>
              <a:ext cx="457200" cy="5334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761719">
                <a:defRPr/>
              </a:pPr>
              <a:endParaRPr lang="en-US" dirty="0">
                <a:solidFill>
                  <a:schemeClr val="tx1"/>
                </a:solidFill>
                <a:latin typeface="Segoe" pitchFamily="34" charset="0"/>
              </a:endParaRPr>
            </a:p>
          </p:txBody>
        </p:sp>
        <p:pic>
          <p:nvPicPr>
            <p:cNvPr id="34" name="Picture 4" descr="C:\Users\agoodman\Documents\Carmine\V1\Product Icons - PNG\Carmine117_VirtualMachine_32.png"/>
            <p:cNvPicPr>
              <a:picLocks noChangeAspect="1" noChangeArrowheads="1"/>
            </p:cNvPicPr>
            <p:nvPr/>
          </p:nvPicPr>
          <p:blipFill>
            <a:blip r:embed="rId9"/>
            <a:stretch>
              <a:fillRect/>
            </a:stretch>
          </p:blipFill>
          <p:spPr bwMode="auto">
            <a:xfrm>
              <a:off x="1261164" y="6690311"/>
              <a:ext cx="304800" cy="304800"/>
            </a:xfrm>
            <a:prstGeom prst="rect">
              <a:avLst/>
            </a:prstGeom>
            <a:ln>
              <a:headEnd type="none" w="med" len="med"/>
              <a:tailEnd type="none" w="med" len="med"/>
            </a:ln>
          </p:spPr>
        </p:pic>
        <p:sp>
          <p:nvSpPr>
            <p:cNvPr id="35" name="TextBox 34"/>
            <p:cNvSpPr txBox="1"/>
            <p:nvPr/>
          </p:nvSpPr>
          <p:spPr>
            <a:xfrm>
              <a:off x="1145861" y="7042612"/>
              <a:ext cx="517305" cy="300128"/>
            </a:xfrm>
            <a:prstGeom prst="rect">
              <a:avLst/>
            </a:prstGeom>
          </p:spPr>
          <p:txBody>
            <a:bodyPr wrap="none" rtlCol="0">
              <a:spAutoFit/>
            </a:bodyPr>
            <a:lstStyle/>
            <a:p>
              <a:r>
                <a:rPr lang="en-US" sz="900" dirty="0" smtClean="0">
                  <a:latin typeface="Trebuchet MS" pitchFamily="34" charset="0"/>
                </a:rPr>
                <a:t>VHD</a:t>
              </a:r>
              <a:endParaRPr lang="en-US" sz="2000" dirty="0" smtClean="0">
                <a:latin typeface="Trebuchet MS" pitchFamily="34" charset="0"/>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10.xml><?xml version="1.0" encoding="utf-8"?>
<p:tagLst xmlns:a="http://schemas.openxmlformats.org/drawingml/2006/main" xmlns:r="http://schemas.openxmlformats.org/officeDocument/2006/relationships" xmlns:p="http://schemas.openxmlformats.org/presentationml/2006/main">
  <p:tag name="TIMING" val="|0"/>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12.xml><?xml version="1.0" encoding="utf-8"?>
<p:tagLst xmlns:a="http://schemas.openxmlformats.org/drawingml/2006/main" xmlns:r="http://schemas.openxmlformats.org/officeDocument/2006/relationships" xmlns:p="http://schemas.openxmlformats.org/presentationml/2006/main">
  <p:tag name="TIMING" val="|0"/>
</p:tagLst>
</file>

<file path=ppt/tags/tag13.xml><?xml version="1.0" encoding="utf-8"?>
<p:tagLst xmlns:a="http://schemas.openxmlformats.org/drawingml/2006/main" xmlns:r="http://schemas.openxmlformats.org/officeDocument/2006/relationships" xmlns:p="http://schemas.openxmlformats.org/presentationml/2006/main">
  <p:tag name="TIMING" val="|0"/>
</p:tagLst>
</file>

<file path=ppt/tags/tag14.xml><?xml version="1.0" encoding="utf-8"?>
<p:tagLst xmlns:a="http://schemas.openxmlformats.org/drawingml/2006/main" xmlns:r="http://schemas.openxmlformats.org/officeDocument/2006/relationships" xmlns:p="http://schemas.openxmlformats.org/presentationml/2006/main">
  <p:tag name="TIMING" val="|0"/>
</p:tagLst>
</file>

<file path=ppt/tags/tag15.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ags/tag6.xml><?xml version="1.0" encoding="utf-8"?>
<p:tagLst xmlns:a="http://schemas.openxmlformats.org/drawingml/2006/main" xmlns:r="http://schemas.openxmlformats.org/officeDocument/2006/relationships" xmlns:p="http://schemas.openxmlformats.org/presentationml/2006/main">
  <p:tag name="TIMING" val="|0"/>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ags/tag8.xml><?xml version="1.0" encoding="utf-8"?>
<p:tagLst xmlns:a="http://schemas.openxmlformats.org/drawingml/2006/main" xmlns:r="http://schemas.openxmlformats.org/officeDocument/2006/relationships" xmlns:p="http://schemas.openxmlformats.org/presentationml/2006/main">
  <p:tag name="TIMING" val="|0"/>
</p:tagLst>
</file>

<file path=ppt/tags/tag9.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2811</Words>
  <Application>Microsoft Office PowerPoint</Application>
  <PresentationFormat>On-screen Show (4:3)</PresentationFormat>
  <Paragraphs>508</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5-10070</vt:lpstr>
      <vt:lpstr>Visio</vt:lpstr>
      <vt:lpstr>Windows Virtualization And Cluster Shared Volumes</vt:lpstr>
      <vt:lpstr>Agenda</vt:lpstr>
      <vt:lpstr>Hyper-V With Failover Clustering</vt:lpstr>
      <vt:lpstr>Live Migration Initiate Migration</vt:lpstr>
      <vt:lpstr>Live Migration Memory Copy:  Full Copy</vt:lpstr>
      <vt:lpstr>Live Migration Memory Copy:  Dirty Pages</vt:lpstr>
      <vt:lpstr>Live Migration Memory Copy:  Incremental Copy</vt:lpstr>
      <vt:lpstr>Live Migration Final Transition</vt:lpstr>
      <vt:lpstr>Live Migration Post-Transition:  Clean-up</vt:lpstr>
      <vt:lpstr>Live Migration</vt:lpstr>
      <vt:lpstr>Agenda</vt:lpstr>
      <vt:lpstr>Failover Clustering Today</vt:lpstr>
      <vt:lpstr>SAN Management Complexity</vt:lpstr>
      <vt:lpstr>Agenda</vt:lpstr>
      <vt:lpstr>Cluster Shared Volume Overview</vt:lpstr>
      <vt:lpstr>Cluster Shared Volumes </vt:lpstr>
      <vt:lpstr>CSV Value Proposition</vt:lpstr>
      <vt:lpstr>Single Name Space</vt:lpstr>
      <vt:lpstr>Compatibility</vt:lpstr>
      <vt:lpstr>Agenda</vt:lpstr>
      <vt:lpstr>Increasing Availability</vt:lpstr>
      <vt:lpstr>Node Fault Tolerance</vt:lpstr>
      <vt:lpstr>Dynamic I/O Redirection</vt:lpstr>
      <vt:lpstr>I/O Connectivity Fault Tolerance</vt:lpstr>
      <vt:lpstr>Network Fault Tolerance</vt:lpstr>
      <vt:lpstr>Agenda</vt:lpstr>
      <vt:lpstr>How Direct I/O Works</vt:lpstr>
      <vt:lpstr>How Direct I/O Works</vt:lpstr>
      <vt:lpstr>CSV Backup</vt:lpstr>
      <vt:lpstr>CSV Backup</vt:lpstr>
      <vt:lpstr>Backup ISV Considerations</vt:lpstr>
      <vt:lpstr>What does the API do?</vt:lpstr>
      <vt:lpstr>When is the API called?</vt:lpstr>
      <vt:lpstr>Agenda</vt:lpstr>
      <vt:lpstr>Enabling Cluster Shared Volumes</vt:lpstr>
      <vt:lpstr>Create A CSV Disk</vt:lpstr>
      <vt:lpstr>Using Cluster Shared Volumes</vt:lpstr>
      <vt:lpstr>Agenda</vt:lpstr>
      <vt:lpstr>Filter Driver Interoperability</vt:lpstr>
      <vt:lpstr>Replicated Storage Considerations</vt:lpstr>
      <vt:lpstr>Call To Action</vt:lpstr>
      <vt:lpstr>Summary</vt:lpstr>
      <vt:lpstr>Additional Resources</vt:lpstr>
      <vt:lpstr>Appendix</vt:lpstr>
      <vt:lpstr>Test Deployment Scenarios</vt:lpstr>
      <vt:lpstr>Scale Out Nodes </vt:lpstr>
      <vt:lpstr>Scale Out Number Of Disks</vt:lpstr>
      <vt:lpstr>Scale Up Nodes </vt:lpstr>
      <vt:lpstr>Stress it!</vt:lpstr>
      <vt:lpstr>Please Complete A Session Evaluation Form Your input is important!</vt:lpstr>
      <vt:lpstr>Slide 51</vt:lpstr>
      <vt:lpstr>Slide 52</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2008-11-12T06:22:44Z</dcterms:created>
  <dcterms:modified xsi:type="dcterms:W3CDTF">2008-11-12T06:22:52Z</dcterms:modified>
  <cp:contentType/>
</cp:coreProperties>
</file>