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9"/>
  </p:notesMasterIdLst>
  <p:handoutMasterIdLst>
    <p:handoutMasterId r:id="rId40"/>
  </p:handoutMasterIdLst>
  <p:sldIdLst>
    <p:sldId id="257" r:id="rId2"/>
    <p:sldId id="258" r:id="rId3"/>
    <p:sldId id="278" r:id="rId4"/>
    <p:sldId id="312" r:id="rId5"/>
    <p:sldId id="279" r:id="rId6"/>
    <p:sldId id="305" r:id="rId7"/>
    <p:sldId id="315" r:id="rId8"/>
    <p:sldId id="324" r:id="rId9"/>
    <p:sldId id="319" r:id="rId10"/>
    <p:sldId id="334" r:id="rId11"/>
    <p:sldId id="340" r:id="rId12"/>
    <p:sldId id="339" r:id="rId13"/>
    <p:sldId id="341" r:id="rId14"/>
    <p:sldId id="343" r:id="rId15"/>
    <p:sldId id="328" r:id="rId16"/>
    <p:sldId id="323" r:id="rId17"/>
    <p:sldId id="344" r:id="rId18"/>
    <p:sldId id="289" r:id="rId19"/>
    <p:sldId id="321" r:id="rId20"/>
    <p:sldId id="331" r:id="rId21"/>
    <p:sldId id="287" r:id="rId22"/>
    <p:sldId id="293" r:id="rId23"/>
    <p:sldId id="345" r:id="rId24"/>
    <p:sldId id="346" r:id="rId25"/>
    <p:sldId id="310" r:id="rId26"/>
    <p:sldId id="306" r:id="rId27"/>
    <p:sldId id="311" r:id="rId28"/>
    <p:sldId id="286" r:id="rId29"/>
    <p:sldId id="304" r:id="rId30"/>
    <p:sldId id="332" r:id="rId31"/>
    <p:sldId id="303" r:id="rId32"/>
    <p:sldId id="300" r:id="rId33"/>
    <p:sldId id="301" r:id="rId34"/>
    <p:sldId id="347" r:id="rId35"/>
    <p:sldId id="302" r:id="rId36"/>
    <p:sldId id="335" r:id="rId37"/>
    <p:sldId id="336" r:id="rId38"/>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64" autoAdjust="0"/>
    <p:restoredTop sz="94686" autoAdjust="0"/>
  </p:normalViewPr>
  <p:slideViewPr>
    <p:cSldViewPr snapToGrid="0" showGuides="1">
      <p:cViewPr varScale="1">
        <p:scale>
          <a:sx n="105" d="100"/>
          <a:sy n="105" d="100"/>
        </p:scale>
        <p:origin x="-276" y="-78"/>
      </p:cViewPr>
      <p:guideLst>
        <p:guide orient="horz" pos="2160"/>
        <p:guide orient="horz" pos="146"/>
        <p:guide orient="horz" pos="4178"/>
        <p:guide orient="horz" pos="1484"/>
        <p:guide orient="horz" pos="892"/>
        <p:guide orient="horz" pos="1198"/>
        <p:guide pos="240"/>
        <p:guide pos="5520"/>
        <p:guide pos="2880"/>
        <p:guide pos="461"/>
      </p:guideLst>
    </p:cSldViewPr>
  </p:slideViewPr>
  <p:outlineViewPr>
    <p:cViewPr>
      <p:scale>
        <a:sx n="33" d="100"/>
        <a:sy n="33" d="100"/>
      </p:scale>
      <p:origin x="0" y="14754"/>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1" d="100"/>
          <a:sy n="81" d="100"/>
        </p:scale>
        <p:origin x="-392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E:\Presentations\IPsec_task_offload_perf_win7_690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Presentations\IPsecTO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Presentations\ChimneyHyperV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Presentations\ChimneyHyperV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Presentations\ChimneyHyperV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Presentations\ChimneyHyperV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b="0">
                <a:latin typeface="Trebuchet MS" pitchFamily="34" charset="0"/>
              </a:defRPr>
            </a:pPr>
            <a:r>
              <a:rPr lang="en-US" sz="2000" b="0" dirty="0">
                <a:latin typeface="Trebuchet MS" pitchFamily="34" charset="0"/>
              </a:rPr>
              <a:t>Single</a:t>
            </a:r>
            <a:r>
              <a:rPr lang="en-US" sz="2000" b="0" baseline="0" dirty="0">
                <a:latin typeface="Trebuchet MS" pitchFamily="34" charset="0"/>
              </a:rPr>
              <a:t> User File </a:t>
            </a:r>
            <a:r>
              <a:rPr lang="en-US" sz="2000" b="0" baseline="0" dirty="0" smtClean="0">
                <a:latin typeface="Trebuchet MS" pitchFamily="34" charset="0"/>
              </a:rPr>
              <a:t>Copy with  </a:t>
            </a:r>
            <a:r>
              <a:rPr lang="en-US" sz="2000" b="0" baseline="0" dirty="0" err="1" smtClean="0">
                <a:latin typeface="Trebuchet MS" pitchFamily="34" charset="0"/>
              </a:rPr>
              <a:t>IPsec</a:t>
            </a:r>
            <a:r>
              <a:rPr lang="en-US" sz="2000" b="0" baseline="0" dirty="0" smtClean="0">
                <a:latin typeface="Trebuchet MS" pitchFamily="34" charset="0"/>
              </a:rPr>
              <a:t/>
            </a:r>
            <a:br>
              <a:rPr lang="en-US" sz="2000" b="0" baseline="0" dirty="0" smtClean="0">
                <a:latin typeface="Trebuchet MS" pitchFamily="34" charset="0"/>
              </a:rPr>
            </a:br>
            <a:r>
              <a:rPr lang="en-US" sz="2000" b="0" baseline="0" dirty="0" smtClean="0">
                <a:latin typeface="Trebuchet MS" pitchFamily="34" charset="0"/>
              </a:rPr>
              <a:t> </a:t>
            </a:r>
            <a:r>
              <a:rPr lang="en-US" sz="2000" b="0" baseline="0" dirty="0">
                <a:latin typeface="Trebuchet MS" pitchFamily="34" charset="0"/>
              </a:rPr>
              <a:t>on Windows Server 2008 R2 (pre-Beta)</a:t>
            </a:r>
            <a:endParaRPr lang="en-US" sz="2000" b="0" dirty="0">
              <a:latin typeface="Trebuchet MS" pitchFamily="34" charset="0"/>
            </a:endParaRPr>
          </a:p>
        </c:rich>
      </c:tx>
      <c:layout>
        <c:manualLayout>
          <c:xMode val="edge"/>
          <c:yMode val="edge"/>
          <c:x val="0.26164590789787673"/>
          <c:y val="6.7788941448540118E-4"/>
        </c:manualLayout>
      </c:layout>
    </c:title>
    <c:plotArea>
      <c:layout>
        <c:manualLayout>
          <c:layoutTarget val="inner"/>
          <c:xMode val="edge"/>
          <c:yMode val="edge"/>
          <c:x val="0.12189262705798155"/>
          <c:y val="0.17252978939667643"/>
          <c:w val="0.86144070627535263"/>
          <c:h val="0.48110219826740075"/>
        </c:manualLayout>
      </c:layout>
      <c:barChart>
        <c:barDir val="col"/>
        <c:grouping val="clustered"/>
        <c:ser>
          <c:idx val="0"/>
          <c:order val="0"/>
          <c:tx>
            <c:strRef>
              <c:f>IPSec_task_offload_DATA!$C$5</c:f>
              <c:strCache>
                <c:ptCount val="1"/>
                <c:pt idx="0">
                  <c:v>Average throughput in Mbps</c:v>
                </c:pt>
              </c:strCache>
            </c:strRef>
          </c:tx>
          <c:dPt>
            <c:idx val="0"/>
            <c:spPr>
              <a:gradFill rotWithShape="1">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ln>
                <a:noFill/>
              </a:ln>
              <a:effectLst>
                <a:glow rad="76200">
                  <a:schemeClr val="accent3">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3">
                    <a:shade val="30000"/>
                    <a:satMod val="200000"/>
                  </a:schemeClr>
                </a:contourClr>
              </a:sp3d>
            </c:spPr>
          </c:dPt>
          <c:dPt>
            <c:idx val="1"/>
            <c:spPr>
              <a:gradFill rotWithShape="1">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lin ang="5400000" scaled="1"/>
              </a:gradFill>
              <a:ln>
                <a:noFill/>
              </a:ln>
              <a:effectLst>
                <a:glow rad="76200">
                  <a:schemeClr val="accent6">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6">
                    <a:shade val="30000"/>
                    <a:satMod val="200000"/>
                  </a:schemeClr>
                </a:contourClr>
              </a:sp3d>
            </c:spPr>
          </c:dPt>
          <c:dPt>
            <c:idx val="2"/>
            <c:spPr>
              <a:gradFill rotWithShape="1">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lin ang="5400000" scaled="1"/>
              </a:gradFill>
              <a:ln>
                <a:noFill/>
              </a:ln>
              <a:effectLst>
                <a:glow rad="76200">
                  <a:schemeClr val="accent6">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6">
                    <a:shade val="30000"/>
                    <a:satMod val="200000"/>
                  </a:schemeClr>
                </a:contourClr>
              </a:sp3d>
            </c:spPr>
          </c:dPt>
          <c:dPt>
            <c:idx val="3"/>
            <c:spPr>
              <a:gradFill rotWithShape="1">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lin ang="5400000" scaled="1"/>
              </a:gradFill>
              <a:ln>
                <a:noFill/>
              </a:ln>
              <a:effectLst>
                <a:glow rad="76200">
                  <a:schemeClr val="accent6">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6">
                    <a:shade val="30000"/>
                    <a:satMod val="200000"/>
                  </a:schemeClr>
                </a:contourClr>
              </a:sp3d>
            </c:spPr>
          </c:dPt>
          <c:dPt>
            <c:idx val="4"/>
            <c:spPr>
              <a:gradFill rotWithShape="1">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a:ln>
                <a:noFill/>
              </a:ln>
              <a:effectLst>
                <a:glow rad="76200">
                  <a:schemeClr val="accent2">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2">
                    <a:shade val="30000"/>
                    <a:satMod val="200000"/>
                  </a:schemeClr>
                </a:contourClr>
              </a:sp3d>
            </c:spPr>
          </c:dPt>
          <c:cat>
            <c:strRef>
              <c:f>IPSec_task_offload_DATA!$A$6:$A$10</c:f>
              <c:strCache>
                <c:ptCount val="5"/>
                <c:pt idx="0">
                  <c:v>No IPsec</c:v>
                </c:pt>
                <c:pt idx="1">
                  <c:v>IPsec
ESP:SHA1</c:v>
                </c:pt>
                <c:pt idx="2">
                  <c:v>IPsec
ESP:SHA1+3DES</c:v>
                </c:pt>
                <c:pt idx="3">
                  <c:v>IPsec
ESP:AES128-GCM</c:v>
                </c:pt>
                <c:pt idx="4">
                  <c:v>IPsec +
Task Offload
ESP:AES128-GCM</c:v>
                </c:pt>
              </c:strCache>
            </c:strRef>
          </c:cat>
          <c:val>
            <c:numRef>
              <c:f>IPSec_task_offload_DATA!$C$6:$C$10</c:f>
              <c:numCache>
                <c:formatCode>General</c:formatCode>
                <c:ptCount val="5"/>
                <c:pt idx="0">
                  <c:v>1000</c:v>
                </c:pt>
                <c:pt idx="1">
                  <c:v>450</c:v>
                </c:pt>
                <c:pt idx="2">
                  <c:v>110</c:v>
                </c:pt>
                <c:pt idx="3">
                  <c:v>320</c:v>
                </c:pt>
                <c:pt idx="4">
                  <c:v>1000</c:v>
                </c:pt>
              </c:numCache>
            </c:numRef>
          </c:val>
        </c:ser>
        <c:axId val="55937664"/>
        <c:axId val="55976704"/>
      </c:barChart>
      <c:catAx>
        <c:axId val="55937664"/>
        <c:scaling>
          <c:orientation val="minMax"/>
        </c:scaling>
        <c:delete val="1"/>
        <c:axPos val="b"/>
        <c:title>
          <c:tx>
            <c:rich>
              <a:bodyPr/>
              <a:lstStyle/>
              <a:p>
                <a:pPr algn="ctr">
                  <a:defRPr sz="1600" b="0">
                    <a:latin typeface="Trebuchet MS" pitchFamily="34" charset="0"/>
                  </a:defRPr>
                </a:pPr>
                <a:r>
                  <a:rPr lang="en-US" sz="2000" b="0" dirty="0">
                    <a:latin typeface="Trebuchet MS" pitchFamily="34" charset="0"/>
                  </a:rPr>
                  <a:t>File Size </a:t>
                </a:r>
                <a:r>
                  <a:rPr lang="en-US" sz="2000" b="0" baseline="0" dirty="0">
                    <a:latin typeface="Trebuchet MS" pitchFamily="34" charset="0"/>
                  </a:rPr>
                  <a:t>= 2.8 GB</a:t>
                </a:r>
              </a:p>
              <a:p>
                <a:pPr algn="ctr">
                  <a:defRPr sz="1600" b="0">
                    <a:latin typeface="Trebuchet MS" pitchFamily="34" charset="0"/>
                  </a:defRPr>
                </a:pPr>
                <a:r>
                  <a:rPr lang="en-US" sz="2000" b="0" i="0" baseline="0" dirty="0">
                    <a:latin typeface="Trebuchet MS" pitchFamily="34" charset="0"/>
                  </a:rPr>
                  <a:t>System: Dell 2950 (16 GB RAM,  8 CPUs)</a:t>
                </a:r>
                <a:endParaRPr lang="en-US" sz="2000" b="0" dirty="0">
                  <a:latin typeface="Trebuchet MS" pitchFamily="34" charset="0"/>
                </a:endParaRPr>
              </a:p>
              <a:p>
                <a:pPr algn="ctr">
                  <a:defRPr sz="1600" b="0">
                    <a:latin typeface="Trebuchet MS" pitchFamily="34" charset="0"/>
                  </a:defRPr>
                </a:pPr>
                <a:r>
                  <a:rPr lang="en-US" sz="2000" b="0" i="0" baseline="0" dirty="0">
                    <a:latin typeface="Trebuchet MS" pitchFamily="34" charset="0"/>
                  </a:rPr>
                  <a:t>Intel Gigabit Server Adapter (E1G42EG)</a:t>
                </a:r>
                <a:endParaRPr lang="en-US" sz="2000" b="0" dirty="0">
                  <a:latin typeface="Trebuchet MS" pitchFamily="34" charset="0"/>
                </a:endParaRPr>
              </a:p>
            </c:rich>
          </c:tx>
          <c:layout>
            <c:manualLayout>
              <c:xMode val="edge"/>
              <c:yMode val="edge"/>
              <c:x val="0.269936769267479"/>
              <c:y val="0.82393476572304258"/>
            </c:manualLayout>
          </c:layout>
        </c:title>
        <c:tickLblPos val="nextTo"/>
        <c:crossAx val="55976704"/>
        <c:crosses val="autoZero"/>
        <c:auto val="1"/>
        <c:lblAlgn val="ctr"/>
        <c:lblOffset val="100"/>
      </c:catAx>
      <c:valAx>
        <c:axId val="55976704"/>
        <c:scaling>
          <c:orientation val="minMax"/>
        </c:scaling>
        <c:axPos val="l"/>
        <c:majorGridlines/>
        <c:title>
          <c:tx>
            <c:rich>
              <a:bodyPr rot="-5400000" vert="horz"/>
              <a:lstStyle/>
              <a:p>
                <a:pPr>
                  <a:defRPr sz="1600" b="0">
                    <a:latin typeface="Trebuchet MS" pitchFamily="34" charset="0"/>
                  </a:defRPr>
                </a:pPr>
                <a:r>
                  <a:rPr lang="en-US" sz="1600" b="0">
                    <a:latin typeface="Trebuchet MS" pitchFamily="34" charset="0"/>
                  </a:rPr>
                  <a:t>Average</a:t>
                </a:r>
                <a:r>
                  <a:rPr lang="en-US" sz="1600" b="0" baseline="0">
                    <a:latin typeface="Trebuchet MS" pitchFamily="34" charset="0"/>
                  </a:rPr>
                  <a:t> throughput  (Mbps)</a:t>
                </a:r>
                <a:endParaRPr lang="en-US" sz="1600" b="0">
                  <a:latin typeface="Trebuchet MS" pitchFamily="34" charset="0"/>
                </a:endParaRPr>
              </a:p>
            </c:rich>
          </c:tx>
          <c:layout/>
        </c:title>
        <c:numFmt formatCode="General" sourceLinked="1"/>
        <c:tickLblPos val="nextTo"/>
        <c:txPr>
          <a:bodyPr/>
          <a:lstStyle/>
          <a:p>
            <a:pPr>
              <a:defRPr sz="1400">
                <a:latin typeface="Trebuchet MS" pitchFamily="34" charset="0"/>
              </a:defRPr>
            </a:pPr>
            <a:endParaRPr lang="en-US"/>
          </a:p>
        </c:txPr>
        <c:crossAx val="55937664"/>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96816086965501"/>
          <c:y val="5.0351563197457455E-2"/>
          <c:w val="0.73504089941513495"/>
          <c:h val="0.6916399735747345"/>
        </c:manualLayout>
      </c:layout>
      <c:barChart>
        <c:barDir val="col"/>
        <c:grouping val="clustered"/>
        <c:ser>
          <c:idx val="0"/>
          <c:order val="0"/>
          <c:tx>
            <c:strRef>
              <c:f>Sheet1!$C$6</c:f>
              <c:strCache>
                <c:ptCount val="1"/>
                <c:pt idx="0">
                  <c:v>Throughput</c:v>
                </c:pt>
              </c:strCache>
            </c:strRef>
          </c:tx>
          <c:spPr>
            <a:gradFill rotWithShape="1">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lin ang="5400000" scaled="1"/>
            </a:gradFill>
            <a:ln>
              <a:noFill/>
            </a:ln>
            <a:effectLst>
              <a:glow rad="76200">
                <a:schemeClr val="accent6">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6">
                  <a:shade val="30000"/>
                  <a:satMod val="200000"/>
                </a:schemeClr>
              </a:contourClr>
            </a:sp3d>
          </c:spPr>
          <c:dPt>
            <c:idx val="0"/>
            <c:spPr>
              <a:gradFill rotWithShape="1">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ln>
                <a:noFill/>
              </a:ln>
              <a:effectLst>
                <a:glow rad="76200">
                  <a:schemeClr val="accent3">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3">
                    <a:shade val="30000"/>
                    <a:satMod val="200000"/>
                  </a:schemeClr>
                </a:contourClr>
              </a:sp3d>
            </c:spPr>
          </c:dPt>
          <c:dPt>
            <c:idx val="3"/>
            <c:spPr>
              <a:gradFill rotWithShape="1">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a:ln>
                <a:noFill/>
              </a:ln>
              <a:effectLst>
                <a:glow rad="76200">
                  <a:schemeClr val="accent2">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2">
                    <a:shade val="30000"/>
                    <a:satMod val="200000"/>
                  </a:schemeClr>
                </a:contourClr>
              </a:sp3d>
            </c:spPr>
          </c:dPt>
          <c:cat>
            <c:strRef>
              <c:f>Sheet1!$B$7:$B$10</c:f>
              <c:strCache>
                <c:ptCount val="4"/>
                <c:pt idx="0">
                  <c:v>No IPsec</c:v>
                </c:pt>
                <c:pt idx="1">
                  <c:v>IPsec*</c:v>
                </c:pt>
                <c:pt idx="2">
                  <c:v>IPsec w/
 Task Offload</c:v>
                </c:pt>
                <c:pt idx="3">
                  <c:v>IPsec w/
Task Offload &amp;
RSS**</c:v>
                </c:pt>
              </c:strCache>
            </c:strRef>
          </c:cat>
          <c:val>
            <c:numRef>
              <c:f>Sheet1!$C$7:$C$10</c:f>
              <c:numCache>
                <c:formatCode>General</c:formatCode>
                <c:ptCount val="4"/>
                <c:pt idx="0">
                  <c:v>986</c:v>
                </c:pt>
                <c:pt idx="1">
                  <c:v>783</c:v>
                </c:pt>
                <c:pt idx="2">
                  <c:v>859</c:v>
                </c:pt>
                <c:pt idx="3">
                  <c:v>916</c:v>
                </c:pt>
              </c:numCache>
            </c:numRef>
          </c:val>
        </c:ser>
        <c:axId val="55321728"/>
        <c:axId val="55319552"/>
      </c:barChart>
      <c:lineChart>
        <c:grouping val="standard"/>
        <c:ser>
          <c:idx val="1"/>
          <c:order val="1"/>
          <c:tx>
            <c:strRef>
              <c:f>Sheet1!$D$6</c:f>
              <c:strCache>
                <c:ptCount val="1"/>
                <c:pt idx="0">
                  <c:v>CPU Utilization</c:v>
                </c:pt>
              </c:strCache>
            </c:strRef>
          </c:tx>
          <c:spPr>
            <a:ln w="9525" cap="flat" cmpd="sng" algn="ctr">
              <a:solidFill>
                <a:schemeClr val="accent4">
                  <a:shade val="60000"/>
                  <a:satMod val="300000"/>
                </a:schemeClr>
              </a:solidFill>
              <a:prstDash val="solid"/>
            </a:ln>
            <a:effectLst>
              <a:glow rad="70000">
                <a:schemeClr val="accent4">
                  <a:tint val="30000"/>
                  <a:shade val="95000"/>
                  <a:satMod val="300000"/>
                  <a:alpha val="50000"/>
                </a:schemeClr>
              </a:glow>
            </a:effectLst>
          </c:spPr>
          <c:marker>
            <c:symbol val="square"/>
            <c:size val="12"/>
            <c:spPr>
              <a:gradFill rotWithShape="1">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ln w="9525" cap="flat" cmpd="sng" algn="ctr">
                <a:solidFill>
                  <a:schemeClr val="accent4">
                    <a:shade val="60000"/>
                    <a:satMod val="300000"/>
                  </a:schemeClr>
                </a:solidFill>
                <a:prstDash val="solid"/>
              </a:ln>
              <a:effectLst>
                <a:glow rad="70000">
                  <a:schemeClr val="accent4">
                    <a:tint val="30000"/>
                    <a:shade val="95000"/>
                    <a:satMod val="300000"/>
                    <a:alpha val="50000"/>
                  </a:schemeClr>
                </a:glow>
              </a:effectLst>
            </c:spPr>
          </c:marker>
          <c:cat>
            <c:strRef>
              <c:f>Sheet1!$B$7:$B$10</c:f>
              <c:strCache>
                <c:ptCount val="4"/>
                <c:pt idx="0">
                  <c:v>No IPsec</c:v>
                </c:pt>
                <c:pt idx="1">
                  <c:v>IPsec*</c:v>
                </c:pt>
                <c:pt idx="2">
                  <c:v>IPsec w/
 Task Offload</c:v>
                </c:pt>
                <c:pt idx="3">
                  <c:v>IPsec w/
Task Offload &amp;
RSS**</c:v>
                </c:pt>
              </c:strCache>
            </c:strRef>
          </c:cat>
          <c:val>
            <c:numRef>
              <c:f>Sheet1!$D$7:$D$10</c:f>
              <c:numCache>
                <c:formatCode>General</c:formatCode>
                <c:ptCount val="4"/>
                <c:pt idx="0">
                  <c:v>50.8</c:v>
                </c:pt>
                <c:pt idx="1">
                  <c:v>96.9</c:v>
                </c:pt>
                <c:pt idx="2">
                  <c:v>52.3</c:v>
                </c:pt>
                <c:pt idx="3">
                  <c:v>19</c:v>
                </c:pt>
              </c:numCache>
            </c:numRef>
          </c:val>
        </c:ser>
        <c:marker val="1"/>
        <c:axId val="55318016"/>
        <c:axId val="55315456"/>
      </c:lineChart>
      <c:valAx>
        <c:axId val="55315456"/>
        <c:scaling>
          <c:orientation val="minMax"/>
          <c:max val="100"/>
        </c:scaling>
        <c:axPos val="r"/>
        <c:majorGridlines/>
        <c:title>
          <c:tx>
            <c:rich>
              <a:bodyPr rot="5400000" vert="horz"/>
              <a:lstStyle/>
              <a:p>
                <a:pPr>
                  <a:defRPr sz="1600"/>
                </a:pPr>
                <a:r>
                  <a:rPr lang="en-US" sz="1600"/>
                  <a:t>CPU Utilization (%)</a:t>
                </a:r>
              </a:p>
            </c:rich>
          </c:tx>
          <c:layout>
            <c:manualLayout>
              <c:xMode val="edge"/>
              <c:yMode val="edge"/>
              <c:x val="0.93980895695124722"/>
              <c:y val="0.15554769939471871"/>
            </c:manualLayout>
          </c:layout>
        </c:title>
        <c:numFmt formatCode="General" sourceLinked="1"/>
        <c:majorTickMark val="none"/>
        <c:tickLblPos val="nextTo"/>
        <c:crossAx val="55318016"/>
        <c:crosses val="max"/>
        <c:crossBetween val="between"/>
        <c:majorUnit val="25"/>
      </c:valAx>
      <c:catAx>
        <c:axId val="55318016"/>
        <c:scaling>
          <c:orientation val="minMax"/>
        </c:scaling>
        <c:axPos val="b"/>
        <c:majorTickMark val="none"/>
        <c:tickLblPos val="nextTo"/>
        <c:txPr>
          <a:bodyPr/>
          <a:lstStyle/>
          <a:p>
            <a:pPr>
              <a:defRPr sz="1400"/>
            </a:pPr>
            <a:endParaRPr lang="en-US"/>
          </a:p>
        </c:txPr>
        <c:crossAx val="55315456"/>
        <c:crosses val="autoZero"/>
        <c:auto val="1"/>
        <c:lblAlgn val="ctr"/>
        <c:lblOffset val="100"/>
      </c:catAx>
      <c:valAx>
        <c:axId val="55319552"/>
        <c:scaling>
          <c:orientation val="minMax"/>
          <c:max val="1000"/>
        </c:scaling>
        <c:axPos val="l"/>
        <c:title>
          <c:tx>
            <c:rich>
              <a:bodyPr rot="-5400000" vert="horz"/>
              <a:lstStyle/>
              <a:p>
                <a:pPr>
                  <a:defRPr sz="1600"/>
                </a:pPr>
                <a:r>
                  <a:rPr lang="en-US" sz="1600"/>
                  <a:t>Througpuh (Mbps)</a:t>
                </a:r>
              </a:p>
            </c:rich>
          </c:tx>
          <c:layout>
            <c:manualLayout>
              <c:xMode val="edge"/>
              <c:yMode val="edge"/>
              <c:x val="5.0845061690123414E-3"/>
              <c:y val="0.1571803524559435"/>
            </c:manualLayout>
          </c:layout>
        </c:title>
        <c:numFmt formatCode="General" sourceLinked="1"/>
        <c:tickLblPos val="nextTo"/>
        <c:crossAx val="55321728"/>
        <c:crosses val="autoZero"/>
        <c:crossBetween val="between"/>
        <c:majorUnit val="250"/>
      </c:valAx>
      <c:catAx>
        <c:axId val="55321728"/>
        <c:scaling>
          <c:orientation val="minMax"/>
        </c:scaling>
        <c:delete val="1"/>
        <c:axPos val="b"/>
        <c:tickLblPos val="nextTo"/>
        <c:crossAx val="55319552"/>
        <c:crosses val="autoZero"/>
        <c:auto val="1"/>
        <c:lblAlgn val="ctr"/>
        <c:lblOffset val="100"/>
      </c:catAx>
    </c:plotArea>
    <c:legend>
      <c:legendPos val="r"/>
      <c:layout>
        <c:manualLayout>
          <c:xMode val="edge"/>
          <c:yMode val="edge"/>
          <c:x val="0"/>
          <c:y val="0.81419194511715487"/>
          <c:w val="0.19556137088180026"/>
          <c:h val="0.18291570696520146"/>
        </c:manualLayout>
      </c:layout>
      <c:txPr>
        <a:bodyPr/>
        <a:lstStyle/>
        <a:p>
          <a:pPr>
            <a:defRPr sz="1200"/>
          </a:pPr>
          <a:endParaRPr lang="en-US"/>
        </a:p>
      </c:txPr>
    </c:legend>
    <c:plotVisOnly val="1"/>
    <c:dispBlanksAs val="gap"/>
  </c:chart>
  <c:spPr>
    <a:solidFill>
      <a:sysClr val="window" lastClr="FFFFFF">
        <a:alpha val="0"/>
      </a:sysClr>
    </a:solidFill>
  </c:spPr>
  <c:txPr>
    <a:bodyPr/>
    <a:lstStyle/>
    <a:p>
      <a:pPr>
        <a:defRPr>
          <a:latin typeface="Trebuchet MS"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Sheet1!$F$7</c:f>
              <c:strCache>
                <c:ptCount val="1"/>
                <c:pt idx="0">
                  <c:v>TCP Chimney Off</c:v>
                </c:pt>
              </c:strCache>
            </c:strRef>
          </c:tx>
          <c:spPr>
            <a:gradFill rotWithShape="1">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lin ang="5400000" scaled="1"/>
            </a:gradFill>
            <a:ln>
              <a:noFill/>
            </a:ln>
            <a:effectLst>
              <a:glow rad="76200">
                <a:schemeClr val="accent6">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6">
                  <a:shade val="30000"/>
                  <a:satMod val="200000"/>
                </a:schemeClr>
              </a:contourClr>
            </a:sp3d>
          </c:spPr>
          <c:cat>
            <c:strRef>
              <c:f>Sheet1!$G$6:$H$6</c:f>
              <c:strCache>
                <c:ptCount val="2"/>
                <c:pt idx="0">
                  <c:v>NTttcp
Recv (4K)</c:v>
                </c:pt>
                <c:pt idx="1">
                  <c:v>NTttcp
Recv (64K)</c:v>
                </c:pt>
              </c:strCache>
            </c:strRef>
          </c:cat>
          <c:val>
            <c:numRef>
              <c:f>Sheet1!$G$7:$H$7</c:f>
              <c:numCache>
                <c:formatCode>General</c:formatCode>
                <c:ptCount val="2"/>
                <c:pt idx="0">
                  <c:v>2.5499999999999998</c:v>
                </c:pt>
                <c:pt idx="1">
                  <c:v>2.67</c:v>
                </c:pt>
              </c:numCache>
            </c:numRef>
          </c:val>
        </c:ser>
        <c:ser>
          <c:idx val="1"/>
          <c:order val="1"/>
          <c:tx>
            <c:strRef>
              <c:f>Sheet1!$F$8</c:f>
              <c:strCache>
                <c:ptCount val="1"/>
                <c:pt idx="0">
                  <c:v>TCP Chimney On</c:v>
                </c:pt>
              </c:strCache>
            </c:strRef>
          </c:tx>
          <c:spPr>
            <a:gradFill rotWithShape="1">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a:ln>
              <a:noFill/>
            </a:ln>
            <a:effectLst>
              <a:glow rad="76200">
                <a:schemeClr val="accent2">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2">
                  <a:shade val="30000"/>
                  <a:satMod val="200000"/>
                </a:schemeClr>
              </a:contourClr>
            </a:sp3d>
          </c:spPr>
          <c:cat>
            <c:strRef>
              <c:f>Sheet1!$G$6:$H$6</c:f>
              <c:strCache>
                <c:ptCount val="2"/>
                <c:pt idx="0">
                  <c:v>NTttcp
Recv (4K)</c:v>
                </c:pt>
                <c:pt idx="1">
                  <c:v>NTttcp
Recv (64K)</c:v>
                </c:pt>
              </c:strCache>
            </c:strRef>
          </c:cat>
          <c:val>
            <c:numRef>
              <c:f>Sheet1!$G$8:$H$8</c:f>
              <c:numCache>
                <c:formatCode>General</c:formatCode>
                <c:ptCount val="2"/>
                <c:pt idx="0">
                  <c:v>2.9899999999999998</c:v>
                </c:pt>
                <c:pt idx="1">
                  <c:v>7.87</c:v>
                </c:pt>
              </c:numCache>
            </c:numRef>
          </c:val>
        </c:ser>
        <c:axId val="56396032"/>
        <c:axId val="56401920"/>
      </c:barChart>
      <c:catAx>
        <c:axId val="56396032"/>
        <c:scaling>
          <c:orientation val="minMax"/>
        </c:scaling>
        <c:axPos val="b"/>
        <c:tickLblPos val="nextTo"/>
        <c:txPr>
          <a:bodyPr/>
          <a:lstStyle/>
          <a:p>
            <a:pPr>
              <a:defRPr sz="1400"/>
            </a:pPr>
            <a:endParaRPr lang="en-US"/>
          </a:p>
        </c:txPr>
        <c:crossAx val="56401920"/>
        <c:crosses val="autoZero"/>
        <c:auto val="1"/>
        <c:lblAlgn val="ctr"/>
        <c:lblOffset val="100"/>
      </c:catAx>
      <c:valAx>
        <c:axId val="56401920"/>
        <c:scaling>
          <c:orientation val="minMax"/>
          <c:max val="10"/>
        </c:scaling>
        <c:axPos val="l"/>
        <c:majorGridlines/>
        <c:title>
          <c:tx>
            <c:rich>
              <a:bodyPr rot="-5400000" vert="horz"/>
              <a:lstStyle/>
              <a:p>
                <a:pPr>
                  <a:defRPr sz="1600"/>
                </a:pPr>
                <a:r>
                  <a:rPr lang="en-US" sz="1600"/>
                  <a:t>Throughput (Gbps)</a:t>
                </a:r>
              </a:p>
            </c:rich>
          </c:tx>
        </c:title>
        <c:numFmt formatCode="General" sourceLinked="1"/>
        <c:tickLblPos val="nextTo"/>
        <c:txPr>
          <a:bodyPr/>
          <a:lstStyle/>
          <a:p>
            <a:pPr>
              <a:defRPr sz="1200"/>
            </a:pPr>
            <a:endParaRPr lang="en-US"/>
          </a:p>
        </c:txPr>
        <c:crossAx val="56396032"/>
        <c:crosses val="autoZero"/>
        <c:crossBetween val="between"/>
        <c:majorUnit val="2.5"/>
      </c:valAx>
    </c:plotArea>
    <c:plotVisOnly val="1"/>
  </c:chart>
  <c:txPr>
    <a:bodyPr/>
    <a:lstStyle/>
    <a:p>
      <a:pPr>
        <a:defRPr>
          <a:latin typeface="Trebuchet MS"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Sheet1!$A$7</c:f>
              <c:strCache>
                <c:ptCount val="1"/>
                <c:pt idx="0">
                  <c:v>TCP Chimney
Off</c:v>
                </c:pt>
              </c:strCache>
            </c:strRef>
          </c:tx>
          <c:spPr>
            <a:gradFill rotWithShape="1">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lin ang="5400000" scaled="1"/>
            </a:gradFill>
            <a:ln>
              <a:noFill/>
            </a:ln>
            <a:effectLst>
              <a:glow rad="76200">
                <a:schemeClr val="accent6">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6">
                  <a:shade val="30000"/>
                  <a:satMod val="200000"/>
                </a:schemeClr>
              </a:contourClr>
            </a:sp3d>
          </c:spPr>
          <c:cat>
            <c:strRef>
              <c:f>Sheet1!$B$6:$C$6</c:f>
              <c:strCache>
                <c:ptCount val="2"/>
                <c:pt idx="0">
                  <c:v>NTttcp
Recv (4K)</c:v>
                </c:pt>
                <c:pt idx="1">
                  <c:v>NTttcp
Recv (64K)</c:v>
                </c:pt>
              </c:strCache>
            </c:strRef>
          </c:cat>
          <c:val>
            <c:numRef>
              <c:f>Sheet1!$B$7:$C$7</c:f>
              <c:numCache>
                <c:formatCode>General</c:formatCode>
                <c:ptCount val="2"/>
                <c:pt idx="0">
                  <c:v>23.9</c:v>
                </c:pt>
                <c:pt idx="1">
                  <c:v>17.97</c:v>
                </c:pt>
              </c:numCache>
            </c:numRef>
          </c:val>
        </c:ser>
        <c:ser>
          <c:idx val="1"/>
          <c:order val="1"/>
          <c:tx>
            <c:strRef>
              <c:f>Sheet1!$A$8</c:f>
              <c:strCache>
                <c:ptCount val="1"/>
                <c:pt idx="0">
                  <c:v>TCP Chimney
On</c:v>
                </c:pt>
              </c:strCache>
            </c:strRef>
          </c:tx>
          <c:spPr>
            <a:gradFill rotWithShape="1">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a:ln>
              <a:noFill/>
            </a:ln>
            <a:effectLst>
              <a:glow rad="76200">
                <a:schemeClr val="accent2">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2">
                  <a:shade val="30000"/>
                  <a:satMod val="200000"/>
                </a:schemeClr>
              </a:contourClr>
            </a:sp3d>
          </c:spPr>
          <c:cat>
            <c:strRef>
              <c:f>Sheet1!$B$6:$C$6</c:f>
              <c:strCache>
                <c:ptCount val="2"/>
                <c:pt idx="0">
                  <c:v>NTttcp
Recv (4K)</c:v>
                </c:pt>
                <c:pt idx="1">
                  <c:v>NTttcp
Recv (64K)</c:v>
                </c:pt>
              </c:strCache>
            </c:strRef>
          </c:cat>
          <c:val>
            <c:numRef>
              <c:f>Sheet1!$B$8:$C$8</c:f>
              <c:numCache>
                <c:formatCode>General</c:formatCode>
                <c:ptCount val="2"/>
                <c:pt idx="0">
                  <c:v>16.75</c:v>
                </c:pt>
                <c:pt idx="1">
                  <c:v>3.4899999999999998</c:v>
                </c:pt>
              </c:numCache>
            </c:numRef>
          </c:val>
        </c:ser>
        <c:axId val="56426496"/>
        <c:axId val="56428032"/>
      </c:barChart>
      <c:catAx>
        <c:axId val="56426496"/>
        <c:scaling>
          <c:orientation val="minMax"/>
        </c:scaling>
        <c:axPos val="b"/>
        <c:tickLblPos val="nextTo"/>
        <c:txPr>
          <a:bodyPr/>
          <a:lstStyle/>
          <a:p>
            <a:pPr>
              <a:defRPr sz="1400"/>
            </a:pPr>
            <a:endParaRPr lang="en-US"/>
          </a:p>
        </c:txPr>
        <c:crossAx val="56428032"/>
        <c:crosses val="autoZero"/>
        <c:auto val="1"/>
        <c:lblAlgn val="ctr"/>
        <c:lblOffset val="100"/>
      </c:catAx>
      <c:valAx>
        <c:axId val="56428032"/>
        <c:scaling>
          <c:orientation val="minMax"/>
          <c:max val="25"/>
        </c:scaling>
        <c:axPos val="l"/>
        <c:majorGridlines/>
        <c:title>
          <c:tx>
            <c:rich>
              <a:bodyPr rot="-5400000" vert="horz"/>
              <a:lstStyle/>
              <a:p>
                <a:pPr>
                  <a:defRPr sz="1800"/>
                </a:pPr>
                <a:r>
                  <a:rPr lang="en-US" sz="1600" dirty="0"/>
                  <a:t>Cycles/Byte</a:t>
                </a:r>
                <a:endParaRPr lang="en-US" sz="1800" dirty="0"/>
              </a:p>
            </c:rich>
          </c:tx>
        </c:title>
        <c:numFmt formatCode="General" sourceLinked="1"/>
        <c:tickLblPos val="nextTo"/>
        <c:txPr>
          <a:bodyPr/>
          <a:lstStyle/>
          <a:p>
            <a:pPr>
              <a:defRPr sz="1200"/>
            </a:pPr>
            <a:endParaRPr lang="en-US"/>
          </a:p>
        </c:txPr>
        <c:crossAx val="56426496"/>
        <c:crosses val="autoZero"/>
        <c:crossBetween val="between"/>
      </c:valAx>
    </c:plotArea>
    <c:plotVisOnly val="1"/>
  </c:chart>
  <c:txPr>
    <a:bodyPr/>
    <a:lstStyle/>
    <a:p>
      <a:pPr>
        <a:defRPr>
          <a:latin typeface="Trebuchet MS"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Sheet1!$A$38</c:f>
              <c:strCache>
                <c:ptCount val="1"/>
                <c:pt idx="0">
                  <c:v>TCP Chimney
Off</c:v>
                </c:pt>
              </c:strCache>
            </c:strRef>
          </c:tx>
          <c:spPr>
            <a:solidFill>
              <a:srgbClr val="FFC000"/>
            </a:solidFill>
          </c:spPr>
          <c:cat>
            <c:strRef>
              <c:f>Sheet1!$B$37:$C$37</c:f>
              <c:strCache>
                <c:ptCount val="2"/>
                <c:pt idx="0">
                  <c:v>NTttcp
Send(4K)</c:v>
                </c:pt>
                <c:pt idx="1">
                  <c:v>NTttcp
Send (64K)</c:v>
                </c:pt>
              </c:strCache>
            </c:strRef>
          </c:cat>
          <c:val>
            <c:numRef>
              <c:f>Sheet1!$B$38:$C$38</c:f>
              <c:numCache>
                <c:formatCode>General</c:formatCode>
                <c:ptCount val="2"/>
                <c:pt idx="0">
                  <c:v>13.370000000000006</c:v>
                </c:pt>
                <c:pt idx="1">
                  <c:v>6.57</c:v>
                </c:pt>
              </c:numCache>
            </c:numRef>
          </c:val>
        </c:ser>
        <c:ser>
          <c:idx val="1"/>
          <c:order val="1"/>
          <c:tx>
            <c:strRef>
              <c:f>Sheet1!$A$39</c:f>
              <c:strCache>
                <c:ptCount val="1"/>
                <c:pt idx="0">
                  <c:v>TCP Chimney
On</c:v>
                </c:pt>
              </c:strCache>
            </c:strRef>
          </c:tx>
          <c:spPr>
            <a:solidFill>
              <a:schemeClr val="accent2">
                <a:lumMod val="75000"/>
              </a:schemeClr>
            </a:solidFill>
          </c:spPr>
          <c:cat>
            <c:strRef>
              <c:f>Sheet1!$B$37:$C$37</c:f>
              <c:strCache>
                <c:ptCount val="2"/>
                <c:pt idx="0">
                  <c:v>NTttcp
Send(4K)</c:v>
                </c:pt>
                <c:pt idx="1">
                  <c:v>NTttcp
Send (64K)</c:v>
                </c:pt>
              </c:strCache>
            </c:strRef>
          </c:cat>
          <c:val>
            <c:numRef>
              <c:f>Sheet1!$B$39:$C$39</c:f>
              <c:numCache>
                <c:formatCode>General</c:formatCode>
                <c:ptCount val="2"/>
                <c:pt idx="0">
                  <c:v>13.43</c:v>
                </c:pt>
                <c:pt idx="1">
                  <c:v>2.82</c:v>
                </c:pt>
              </c:numCache>
            </c:numRef>
          </c:val>
        </c:ser>
        <c:axId val="56572160"/>
        <c:axId val="56586240"/>
      </c:barChart>
      <c:catAx>
        <c:axId val="56572160"/>
        <c:scaling>
          <c:orientation val="minMax"/>
        </c:scaling>
        <c:axPos val="b"/>
        <c:tickLblPos val="nextTo"/>
        <c:txPr>
          <a:bodyPr/>
          <a:lstStyle/>
          <a:p>
            <a:pPr>
              <a:defRPr sz="1400"/>
            </a:pPr>
            <a:endParaRPr lang="en-US"/>
          </a:p>
        </c:txPr>
        <c:crossAx val="56586240"/>
        <c:crosses val="autoZero"/>
        <c:auto val="1"/>
        <c:lblAlgn val="ctr"/>
        <c:lblOffset val="100"/>
      </c:catAx>
      <c:valAx>
        <c:axId val="56586240"/>
        <c:scaling>
          <c:orientation val="minMax"/>
          <c:min val="0"/>
        </c:scaling>
        <c:axPos val="l"/>
        <c:majorGridlines/>
        <c:title>
          <c:tx>
            <c:rich>
              <a:bodyPr rot="-5400000" vert="horz"/>
              <a:lstStyle/>
              <a:p>
                <a:pPr>
                  <a:defRPr sz="1400"/>
                </a:pPr>
                <a:r>
                  <a:rPr lang="en-US" sz="1400" dirty="0" smtClean="0"/>
                  <a:t>Cycles/Byte</a:t>
                </a:r>
                <a:endParaRPr lang="en-US" sz="1400" dirty="0"/>
              </a:p>
            </c:rich>
          </c:tx>
        </c:title>
        <c:numFmt formatCode="General" sourceLinked="1"/>
        <c:tickLblPos val="nextTo"/>
        <c:txPr>
          <a:bodyPr/>
          <a:lstStyle/>
          <a:p>
            <a:pPr>
              <a:defRPr sz="1200"/>
            </a:pPr>
            <a:endParaRPr lang="en-US"/>
          </a:p>
        </c:txPr>
        <c:crossAx val="56572160"/>
        <c:crosses val="autoZero"/>
        <c:crossBetween val="between"/>
        <c:majorUnit val="3"/>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Sheet1!$F$38</c:f>
              <c:strCache>
                <c:ptCount val="1"/>
                <c:pt idx="0">
                  <c:v>TCP Chimney Off</c:v>
                </c:pt>
              </c:strCache>
            </c:strRef>
          </c:tx>
          <c:spPr>
            <a:solidFill>
              <a:srgbClr val="FFC000"/>
            </a:solidFill>
          </c:spPr>
          <c:cat>
            <c:strRef>
              <c:f>Sheet1!$G$37:$H$37</c:f>
              <c:strCache>
                <c:ptCount val="2"/>
                <c:pt idx="0">
                  <c:v>NTttcp
Send (4K)</c:v>
                </c:pt>
                <c:pt idx="1">
                  <c:v>NTttcp
Send (64K)</c:v>
                </c:pt>
              </c:strCache>
            </c:strRef>
          </c:cat>
          <c:val>
            <c:numRef>
              <c:f>Sheet1!$G$38:$H$38</c:f>
              <c:numCache>
                <c:formatCode>General</c:formatCode>
                <c:ptCount val="2"/>
                <c:pt idx="0">
                  <c:v>5.9</c:v>
                </c:pt>
                <c:pt idx="1">
                  <c:v>8.9</c:v>
                </c:pt>
              </c:numCache>
            </c:numRef>
          </c:val>
        </c:ser>
        <c:ser>
          <c:idx val="1"/>
          <c:order val="1"/>
          <c:tx>
            <c:strRef>
              <c:f>Sheet1!$F$39</c:f>
              <c:strCache>
                <c:ptCount val="1"/>
                <c:pt idx="0">
                  <c:v>TCP Chimney On</c:v>
                </c:pt>
              </c:strCache>
            </c:strRef>
          </c:tx>
          <c:spPr>
            <a:solidFill>
              <a:schemeClr val="accent2">
                <a:lumMod val="75000"/>
              </a:schemeClr>
            </a:solidFill>
          </c:spPr>
          <c:cat>
            <c:strRef>
              <c:f>Sheet1!$G$37:$H$37</c:f>
              <c:strCache>
                <c:ptCount val="2"/>
                <c:pt idx="0">
                  <c:v>NTttcp
Send (4K)</c:v>
                </c:pt>
                <c:pt idx="1">
                  <c:v>NTttcp
Send (64K)</c:v>
                </c:pt>
              </c:strCache>
            </c:strRef>
          </c:cat>
          <c:val>
            <c:numRef>
              <c:f>Sheet1!$G$39:$H$39</c:f>
              <c:numCache>
                <c:formatCode>General</c:formatCode>
                <c:ptCount val="2"/>
                <c:pt idx="0">
                  <c:v>7.4</c:v>
                </c:pt>
                <c:pt idx="1">
                  <c:v>9.8000000000000007</c:v>
                </c:pt>
              </c:numCache>
            </c:numRef>
          </c:val>
        </c:ser>
        <c:axId val="56619008"/>
        <c:axId val="56620544"/>
      </c:barChart>
      <c:catAx>
        <c:axId val="56619008"/>
        <c:scaling>
          <c:orientation val="minMax"/>
        </c:scaling>
        <c:axPos val="b"/>
        <c:tickLblPos val="nextTo"/>
        <c:txPr>
          <a:bodyPr/>
          <a:lstStyle/>
          <a:p>
            <a:pPr>
              <a:defRPr sz="1400"/>
            </a:pPr>
            <a:endParaRPr lang="en-US"/>
          </a:p>
        </c:txPr>
        <c:crossAx val="56620544"/>
        <c:crosses val="autoZero"/>
        <c:auto val="1"/>
        <c:lblAlgn val="ctr"/>
        <c:lblOffset val="100"/>
      </c:catAx>
      <c:valAx>
        <c:axId val="56620544"/>
        <c:scaling>
          <c:orientation val="minMax"/>
          <c:max val="10"/>
        </c:scaling>
        <c:axPos val="l"/>
        <c:majorGridlines/>
        <c:title>
          <c:tx>
            <c:rich>
              <a:bodyPr rot="-5400000" vert="horz"/>
              <a:lstStyle/>
              <a:p>
                <a:pPr>
                  <a:defRPr sz="1400"/>
                </a:pPr>
                <a:r>
                  <a:rPr lang="en-US" sz="1400"/>
                  <a:t>Throughput</a:t>
                </a:r>
                <a:r>
                  <a:rPr lang="en-US" sz="1400" baseline="0"/>
                  <a:t> (Gbps)</a:t>
                </a:r>
                <a:endParaRPr lang="en-US" sz="1400"/>
              </a:p>
            </c:rich>
          </c:tx>
        </c:title>
        <c:numFmt formatCode="General" sourceLinked="1"/>
        <c:tickLblPos val="nextTo"/>
        <c:txPr>
          <a:bodyPr/>
          <a:lstStyle/>
          <a:p>
            <a:pPr>
              <a:defRPr sz="1200"/>
            </a:pPr>
            <a:endParaRPr lang="en-US"/>
          </a:p>
        </c:txPr>
        <c:crossAx val="56619008"/>
        <c:crosses val="autoZero"/>
        <c:crossBetween val="between"/>
        <c:majorUnit val="2.5"/>
      </c:valAx>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10:20 PM</a:t>
            </a:fld>
            <a:endParaRPr lang="en-US" dirty="0"/>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10:20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26</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10:20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27</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10:20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28</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10:20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3</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10:20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technet.microsoft.com/en-us/network/dd277644.aspx"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http://www.microsoft.com/whdc/winlogo/default.mspx" TargetMode="External"/><Relationship Id="rId4" Type="http://schemas.openxmlformats.org/officeDocument/2006/relationships/hyperlink" Target="http://connect.microsoft.co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IPsec Task Offload</a:t>
            </a:r>
            <a:endParaRPr lang="en-US" sz="3600" dirty="0"/>
          </a:p>
        </p:txBody>
      </p:sp>
      <p:graphicFrame>
        <p:nvGraphicFramePr>
          <p:cNvPr id="9" name="Chart 8"/>
          <p:cNvGraphicFramePr>
            <a:graphicFrameLocks noGrp="1"/>
          </p:cNvGraphicFramePr>
          <p:nvPr/>
        </p:nvGraphicFramePr>
        <p:xfrm>
          <a:off x="381001" y="1413768"/>
          <a:ext cx="8382000" cy="504802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693170" y="4762226"/>
            <a:ext cx="868960" cy="276999"/>
          </a:xfrm>
          <a:prstGeom prst="rect">
            <a:avLst/>
          </a:prstGeom>
          <a:noFill/>
        </p:spPr>
        <p:txBody>
          <a:bodyPr wrap="square" rtlCol="0">
            <a:spAutoFit/>
          </a:bodyPr>
          <a:lstStyle/>
          <a:p>
            <a:pPr algn="ctr"/>
            <a:r>
              <a:rPr lang="en-US" sz="1200" dirty="0" smtClean="0">
                <a:solidFill>
                  <a:schemeClr val="tx1"/>
                </a:solidFill>
                <a:latin typeface="Trebuchet MS" pitchFamily="34" charset="0"/>
              </a:rPr>
              <a:t>No </a:t>
            </a:r>
            <a:r>
              <a:rPr lang="en-US" sz="1200" dirty="0" err="1" smtClean="0">
                <a:solidFill>
                  <a:schemeClr val="tx1"/>
                </a:solidFill>
                <a:latin typeface="Trebuchet MS" pitchFamily="34" charset="0"/>
              </a:rPr>
              <a:t>IPsec</a:t>
            </a:r>
            <a:endParaRPr lang="en-US" sz="1200" dirty="0" smtClean="0">
              <a:solidFill>
                <a:schemeClr val="tx1"/>
              </a:solidFill>
              <a:latin typeface="Trebuchet MS" pitchFamily="34" charset="0"/>
            </a:endParaRPr>
          </a:p>
        </p:txBody>
      </p:sp>
      <p:sp>
        <p:nvSpPr>
          <p:cNvPr id="8" name="TextBox 7"/>
          <p:cNvSpPr txBox="1"/>
          <p:nvPr/>
        </p:nvSpPr>
        <p:spPr>
          <a:xfrm>
            <a:off x="3150605" y="4762226"/>
            <a:ext cx="829073" cy="461665"/>
          </a:xfrm>
          <a:prstGeom prst="rect">
            <a:avLst/>
          </a:prstGeom>
          <a:noFill/>
        </p:spPr>
        <p:txBody>
          <a:bodyPr wrap="none" rtlCol="0">
            <a:spAutoFit/>
          </a:bodyPr>
          <a:lstStyle/>
          <a:p>
            <a:pPr algn="ctr"/>
            <a:r>
              <a:rPr lang="en-US" sz="1200" dirty="0" err="1" smtClean="0">
                <a:solidFill>
                  <a:schemeClr val="tx1"/>
                </a:solidFill>
                <a:latin typeface="Trebuchet MS" pitchFamily="34" charset="0"/>
              </a:rPr>
              <a:t>IPsec</a:t>
            </a:r>
            <a:r>
              <a:rPr lang="en-US" sz="1200" dirty="0" smtClean="0">
                <a:latin typeface="Trebuchet MS" pitchFamily="34" charset="0"/>
              </a:rPr>
              <a:t/>
            </a:r>
            <a:br>
              <a:rPr lang="en-US" sz="1200" dirty="0" smtClean="0">
                <a:latin typeface="Trebuchet MS" pitchFamily="34" charset="0"/>
              </a:rPr>
            </a:br>
            <a:r>
              <a:rPr lang="en-US" sz="1200" dirty="0" smtClean="0">
                <a:solidFill>
                  <a:schemeClr val="tx1"/>
                </a:solidFill>
                <a:latin typeface="Trebuchet MS" pitchFamily="34" charset="0"/>
              </a:rPr>
              <a:t>ESP:SHA1</a:t>
            </a:r>
          </a:p>
        </p:txBody>
      </p:sp>
      <p:sp>
        <p:nvSpPr>
          <p:cNvPr id="10" name="TextBox 9"/>
          <p:cNvSpPr txBox="1"/>
          <p:nvPr/>
        </p:nvSpPr>
        <p:spPr>
          <a:xfrm>
            <a:off x="4399980" y="4762226"/>
            <a:ext cx="1239442" cy="461665"/>
          </a:xfrm>
          <a:prstGeom prst="rect">
            <a:avLst/>
          </a:prstGeom>
          <a:noFill/>
        </p:spPr>
        <p:txBody>
          <a:bodyPr wrap="none" rtlCol="0">
            <a:spAutoFit/>
          </a:bodyPr>
          <a:lstStyle/>
          <a:p>
            <a:pPr algn="ctr"/>
            <a:r>
              <a:rPr lang="en-US" sz="1200" dirty="0" err="1" smtClean="0">
                <a:solidFill>
                  <a:schemeClr val="tx1"/>
                </a:solidFill>
                <a:latin typeface="Trebuchet MS" pitchFamily="34" charset="0"/>
              </a:rPr>
              <a:t>IPsec</a:t>
            </a:r>
            <a:r>
              <a:rPr lang="en-US" sz="1200" dirty="0" smtClean="0">
                <a:solidFill>
                  <a:schemeClr val="tx1"/>
                </a:solidFill>
                <a:latin typeface="Trebuchet MS" pitchFamily="34" charset="0"/>
              </a:rPr>
              <a:t/>
            </a:r>
            <a:br>
              <a:rPr lang="en-US" sz="1200" dirty="0" smtClean="0">
                <a:solidFill>
                  <a:schemeClr val="tx1"/>
                </a:solidFill>
                <a:latin typeface="Trebuchet MS" pitchFamily="34" charset="0"/>
              </a:rPr>
            </a:br>
            <a:r>
              <a:rPr lang="en-US" sz="1200" dirty="0" smtClean="0">
                <a:solidFill>
                  <a:schemeClr val="tx1"/>
                </a:solidFill>
                <a:latin typeface="Trebuchet MS" pitchFamily="34" charset="0"/>
              </a:rPr>
              <a:t>ESP:SHA1+3DES</a:t>
            </a:r>
          </a:p>
        </p:txBody>
      </p:sp>
      <p:sp>
        <p:nvSpPr>
          <p:cNvPr id="11" name="TextBox 10"/>
          <p:cNvSpPr txBox="1"/>
          <p:nvPr/>
        </p:nvSpPr>
        <p:spPr>
          <a:xfrm>
            <a:off x="5789569" y="4762226"/>
            <a:ext cx="1330813" cy="461665"/>
          </a:xfrm>
          <a:prstGeom prst="rect">
            <a:avLst/>
          </a:prstGeom>
          <a:noFill/>
        </p:spPr>
        <p:txBody>
          <a:bodyPr wrap="none" rtlCol="0">
            <a:spAutoFit/>
          </a:bodyPr>
          <a:lstStyle/>
          <a:p>
            <a:pPr algn="ctr"/>
            <a:r>
              <a:rPr lang="en-US" sz="1200" dirty="0" err="1" smtClean="0">
                <a:solidFill>
                  <a:schemeClr val="tx1"/>
                </a:solidFill>
                <a:latin typeface="Trebuchet MS" pitchFamily="34" charset="0"/>
              </a:rPr>
              <a:t>IPsec</a:t>
            </a:r>
            <a:r>
              <a:rPr lang="en-US" sz="1200" dirty="0" smtClean="0">
                <a:solidFill>
                  <a:schemeClr val="tx1"/>
                </a:solidFill>
                <a:latin typeface="Trebuchet MS" pitchFamily="34" charset="0"/>
              </a:rPr>
              <a:t/>
            </a:r>
            <a:br>
              <a:rPr lang="en-US" sz="1200" dirty="0" smtClean="0">
                <a:solidFill>
                  <a:schemeClr val="tx1"/>
                </a:solidFill>
                <a:latin typeface="Trebuchet MS" pitchFamily="34" charset="0"/>
              </a:rPr>
            </a:br>
            <a:r>
              <a:rPr lang="en-US" sz="1200" dirty="0" smtClean="0">
                <a:solidFill>
                  <a:schemeClr val="tx1"/>
                </a:solidFill>
                <a:latin typeface="Trebuchet MS" pitchFamily="34" charset="0"/>
              </a:rPr>
              <a:t>ESP:AES128-GCM</a:t>
            </a:r>
          </a:p>
        </p:txBody>
      </p:sp>
      <p:sp>
        <p:nvSpPr>
          <p:cNvPr id="12" name="TextBox 11"/>
          <p:cNvSpPr txBox="1"/>
          <p:nvPr/>
        </p:nvSpPr>
        <p:spPr>
          <a:xfrm>
            <a:off x="7004364" y="4762226"/>
            <a:ext cx="1785796" cy="646331"/>
          </a:xfrm>
          <a:prstGeom prst="rect">
            <a:avLst/>
          </a:prstGeom>
          <a:noFill/>
        </p:spPr>
        <p:txBody>
          <a:bodyPr wrap="square" rtlCol="0">
            <a:spAutoFit/>
          </a:bodyPr>
          <a:lstStyle/>
          <a:p>
            <a:pPr algn="ctr"/>
            <a:r>
              <a:rPr lang="en-US" sz="1200" dirty="0" err="1" smtClean="0">
                <a:solidFill>
                  <a:schemeClr val="tx1"/>
                </a:solidFill>
                <a:latin typeface="Trebuchet MS" pitchFamily="34" charset="0"/>
              </a:rPr>
              <a:t>IPsec</a:t>
            </a:r>
            <a:r>
              <a:rPr lang="en-US" sz="1200" dirty="0" smtClean="0">
                <a:solidFill>
                  <a:schemeClr val="tx1"/>
                </a:solidFill>
                <a:latin typeface="Trebuchet MS" pitchFamily="34" charset="0"/>
              </a:rPr>
              <a:t> w/ Task </a:t>
            </a:r>
            <a:br>
              <a:rPr lang="en-US" sz="1200" dirty="0" smtClean="0">
                <a:solidFill>
                  <a:schemeClr val="tx1"/>
                </a:solidFill>
                <a:latin typeface="Trebuchet MS" pitchFamily="34" charset="0"/>
              </a:rPr>
            </a:br>
            <a:r>
              <a:rPr lang="en-US" sz="1200" dirty="0" smtClean="0">
                <a:solidFill>
                  <a:schemeClr val="tx1"/>
                </a:solidFill>
                <a:latin typeface="Trebuchet MS" pitchFamily="34" charset="0"/>
              </a:rPr>
              <a:t>Offload and</a:t>
            </a:r>
            <a:br>
              <a:rPr lang="en-US" sz="1200" dirty="0" smtClean="0">
                <a:solidFill>
                  <a:schemeClr val="tx1"/>
                </a:solidFill>
                <a:latin typeface="Trebuchet MS" pitchFamily="34" charset="0"/>
              </a:rPr>
            </a:br>
            <a:r>
              <a:rPr lang="en-US" sz="1200" dirty="0" smtClean="0">
                <a:solidFill>
                  <a:schemeClr val="tx1"/>
                </a:solidFill>
                <a:latin typeface="Trebuchet MS" pitchFamily="34" charset="0"/>
              </a:rPr>
              <a:t> RSS ESP:AES128-GCM</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Receive Side Scaling</a:t>
            </a:r>
            <a:endParaRPr lang="en-US" dirty="0"/>
          </a:p>
        </p:txBody>
      </p:sp>
      <p:sp>
        <p:nvSpPr>
          <p:cNvPr id="3" name="Content Placeholder 2"/>
          <p:cNvSpPr>
            <a:spLocks noGrp="1"/>
          </p:cNvSpPr>
          <p:nvPr>
            <p:ph idx="1"/>
          </p:nvPr>
        </p:nvSpPr>
        <p:spPr>
          <a:xfrm>
            <a:off x="382588" y="1414464"/>
            <a:ext cx="8380412" cy="1329595"/>
          </a:xfrm>
        </p:spPr>
        <p:txBody>
          <a:bodyPr/>
          <a:lstStyle/>
          <a:p>
            <a:pPr marL="457200" lvl="0" indent="-457200"/>
            <a:r>
              <a:rPr lang="en-US" sz="3200" dirty="0" smtClean="0"/>
              <a:t>Distributes load across multiple CPUs by hashing packet header 4 </a:t>
            </a:r>
            <a:r>
              <a:rPr lang="en-US" sz="3200" dirty="0" err="1" smtClean="0"/>
              <a:t>tuple</a:t>
            </a:r>
            <a:r>
              <a:rPr lang="en-US" sz="3200" dirty="0" smtClean="0"/>
              <a:t/>
            </a:r>
            <a:br>
              <a:rPr lang="en-US" sz="3200" dirty="0" smtClean="0"/>
            </a:br>
            <a:endParaRPr lang="en-US" sz="3200" dirty="0" smtClean="0"/>
          </a:p>
        </p:txBody>
      </p:sp>
      <p:grpSp>
        <p:nvGrpSpPr>
          <p:cNvPr id="7" name="Group 12"/>
          <p:cNvGrpSpPr/>
          <p:nvPr/>
        </p:nvGrpSpPr>
        <p:grpSpPr>
          <a:xfrm>
            <a:off x="1876425" y="2593724"/>
            <a:ext cx="5391150" cy="1028700"/>
            <a:chOff x="1438275" y="2686050"/>
            <a:chExt cx="5391150" cy="1028700"/>
          </a:xfrm>
        </p:grpSpPr>
        <p:sp>
          <p:nvSpPr>
            <p:cNvPr id="12" name="Rectangle 11"/>
            <p:cNvSpPr/>
            <p:nvPr/>
          </p:nvSpPr>
          <p:spPr bwMode="auto">
            <a:xfrm>
              <a:off x="1438275" y="2686050"/>
              <a:ext cx="5391150" cy="1028700"/>
            </a:xfrm>
            <a:prstGeom prst="rect">
              <a:avLst/>
            </a:prstGeom>
            <a:solidFill>
              <a:schemeClr val="accent2">
                <a:lumMod val="5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nvGrpSpPr>
            <p:cNvPr id="9" name="Group 8"/>
            <p:cNvGrpSpPr/>
            <p:nvPr/>
          </p:nvGrpSpPr>
          <p:grpSpPr>
            <a:xfrm>
              <a:off x="1547813" y="2805113"/>
              <a:ext cx="5172075" cy="790575"/>
              <a:chOff x="685800" y="4276725"/>
              <a:chExt cx="5172075" cy="790575"/>
            </a:xfrm>
          </p:grpSpPr>
          <p:sp>
            <p:nvSpPr>
              <p:cNvPr id="4" name="Rectangle 3"/>
              <p:cNvSpPr/>
              <p:nvPr/>
            </p:nvSpPr>
            <p:spPr bwMode="auto">
              <a:xfrm>
                <a:off x="685800" y="4276725"/>
                <a:ext cx="1123950" cy="790575"/>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effectLst>
                      <a:outerShdw blurRad="38100" dist="38100" dir="2700000" algn="tl">
                        <a:srgbClr val="000000">
                          <a:alpha val="43137"/>
                        </a:srgbClr>
                      </a:outerShdw>
                    </a:effectLst>
                    <a:latin typeface="Trebuchet MS" pitchFamily="34" charset="0"/>
                  </a:rPr>
                  <a:t>IP </a:t>
                </a:r>
                <a:r>
                  <a:rPr lang="en-US" sz="2400" dirty="0" err="1" smtClean="0">
                    <a:solidFill>
                      <a:schemeClr val="tx1"/>
                    </a:solidFill>
                    <a:effectLst>
                      <a:outerShdw blurRad="38100" dist="38100" dir="2700000" algn="tl">
                        <a:srgbClr val="000000">
                          <a:alpha val="43137"/>
                        </a:srgbClr>
                      </a:outerShdw>
                    </a:effectLst>
                    <a:latin typeface="Trebuchet MS" pitchFamily="34" charset="0"/>
                  </a:rPr>
                  <a:t>Src</a:t>
                </a:r>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 name="Rectangle 4"/>
              <p:cNvSpPr/>
              <p:nvPr/>
            </p:nvSpPr>
            <p:spPr bwMode="auto">
              <a:xfrm>
                <a:off x="1943100" y="4276725"/>
                <a:ext cx="1123950" cy="790575"/>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effectLst>
                      <a:outerShdw blurRad="38100" dist="38100" dir="2700000" algn="tl">
                        <a:srgbClr val="000000">
                          <a:alpha val="43137"/>
                        </a:srgbClr>
                      </a:outerShdw>
                    </a:effectLst>
                    <a:latin typeface="Trebuchet MS" pitchFamily="34" charset="0"/>
                  </a:rPr>
                  <a:t>IP </a:t>
                </a:r>
                <a:r>
                  <a:rPr lang="en-US" sz="2400" dirty="0" err="1" smtClean="0">
                    <a:solidFill>
                      <a:schemeClr val="tx1"/>
                    </a:solidFill>
                    <a:effectLst>
                      <a:outerShdw blurRad="38100" dist="38100" dir="2700000" algn="tl">
                        <a:srgbClr val="000000">
                          <a:alpha val="43137"/>
                        </a:srgbClr>
                      </a:outerShdw>
                    </a:effectLst>
                    <a:latin typeface="Trebuchet MS" pitchFamily="34" charset="0"/>
                  </a:rPr>
                  <a:t>Dst</a:t>
                </a:r>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 name="Rectangle 5"/>
              <p:cNvSpPr/>
              <p:nvPr/>
            </p:nvSpPr>
            <p:spPr bwMode="auto">
              <a:xfrm>
                <a:off x="3200400" y="4276725"/>
                <a:ext cx="1228725" cy="790575"/>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effectLst>
                      <a:outerShdw blurRad="38100" dist="38100" dir="2700000" algn="tl">
                        <a:srgbClr val="000000">
                          <a:alpha val="43137"/>
                        </a:srgbClr>
                      </a:outerShdw>
                    </a:effectLst>
                    <a:latin typeface="Trebuchet MS" pitchFamily="34" charset="0"/>
                  </a:rPr>
                  <a:t>TCP </a:t>
                </a:r>
                <a:r>
                  <a:rPr lang="en-US" sz="2400" dirty="0" err="1" smtClean="0">
                    <a:solidFill>
                      <a:schemeClr val="tx1"/>
                    </a:solidFill>
                    <a:effectLst>
                      <a:outerShdw blurRad="38100" dist="38100" dir="2700000" algn="tl">
                        <a:srgbClr val="000000">
                          <a:alpha val="43137"/>
                        </a:srgbClr>
                      </a:outerShdw>
                    </a:effectLst>
                    <a:latin typeface="Trebuchet MS" pitchFamily="34" charset="0"/>
                  </a:rPr>
                  <a:t>Src</a:t>
                </a:r>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8" name="Rectangle 7"/>
              <p:cNvSpPr/>
              <p:nvPr/>
            </p:nvSpPr>
            <p:spPr bwMode="auto">
              <a:xfrm>
                <a:off x="4562474" y="4276725"/>
                <a:ext cx="1295401" cy="790575"/>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effectLst>
                      <a:outerShdw blurRad="38100" dist="38100" dir="2700000" algn="tl">
                        <a:srgbClr val="000000">
                          <a:alpha val="43137"/>
                        </a:srgbClr>
                      </a:outerShdw>
                    </a:effectLst>
                    <a:latin typeface="Trebuchet MS" pitchFamily="34" charset="0"/>
                  </a:rPr>
                  <a:t>TCP </a:t>
                </a:r>
                <a:r>
                  <a:rPr lang="en-US" sz="2400" dirty="0" err="1" smtClean="0">
                    <a:solidFill>
                      <a:schemeClr val="tx1"/>
                    </a:solidFill>
                    <a:effectLst>
                      <a:outerShdw blurRad="38100" dist="38100" dir="2700000" algn="tl">
                        <a:srgbClr val="000000">
                          <a:alpha val="43137"/>
                        </a:srgbClr>
                      </a:outerShdw>
                    </a:effectLst>
                    <a:latin typeface="Trebuchet MS" pitchFamily="34" charset="0"/>
                  </a:rPr>
                  <a:t>Dst</a:t>
                </a:r>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sp>
        <p:nvSpPr>
          <p:cNvPr id="11" name="Rectangle 10"/>
          <p:cNvSpPr/>
          <p:nvPr/>
        </p:nvSpPr>
        <p:spPr bwMode="auto">
          <a:xfrm>
            <a:off x="1943100" y="5289299"/>
            <a:ext cx="5257800" cy="838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RSS</a:t>
            </a:r>
          </a:p>
        </p:txBody>
      </p:sp>
      <p:grpSp>
        <p:nvGrpSpPr>
          <p:cNvPr id="19" name="Group 18"/>
          <p:cNvGrpSpPr/>
          <p:nvPr/>
        </p:nvGrpSpPr>
        <p:grpSpPr>
          <a:xfrm>
            <a:off x="2624138" y="3822448"/>
            <a:ext cx="3895725" cy="1362075"/>
            <a:chOff x="2181225" y="3867149"/>
            <a:chExt cx="3895725" cy="1362075"/>
          </a:xfrm>
        </p:grpSpPr>
        <p:cxnSp>
          <p:nvCxnSpPr>
            <p:cNvPr id="15" name="Straight Arrow Connector 14"/>
            <p:cNvCxnSpPr/>
            <p:nvPr/>
          </p:nvCxnSpPr>
          <p:spPr bwMode="auto">
            <a:xfrm rot="16200000" flipH="1">
              <a:off x="1504950" y="4543424"/>
              <a:ext cx="1362075" cy="952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715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6200000" flipH="1">
              <a:off x="2800350" y="4543424"/>
              <a:ext cx="1362075" cy="952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7150"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16200000" flipH="1">
              <a:off x="4095750" y="4543424"/>
              <a:ext cx="1362075" cy="952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7150"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rot="16200000" flipH="1">
              <a:off x="5391150" y="4543424"/>
              <a:ext cx="1362075" cy="952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7150" cap="flat" cmpd="sng" algn="ctr">
              <a:solidFill>
                <a:schemeClr val="tx1"/>
              </a:solidFill>
              <a:prstDash val="solid"/>
              <a:round/>
              <a:headEnd type="none" w="med" len="med"/>
              <a:tailEnd type="arrow"/>
            </a:ln>
            <a:effectLst/>
          </p:spPr>
        </p:cxnSp>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IPsec and RSS</a:t>
            </a:r>
            <a:endParaRPr lang="en-US" dirty="0"/>
          </a:p>
        </p:txBody>
      </p:sp>
      <p:sp>
        <p:nvSpPr>
          <p:cNvPr id="3" name="Content Placeholder 2"/>
          <p:cNvSpPr>
            <a:spLocks noGrp="1"/>
          </p:cNvSpPr>
          <p:nvPr>
            <p:ph idx="1"/>
          </p:nvPr>
        </p:nvSpPr>
        <p:spPr>
          <a:xfrm>
            <a:off x="382588" y="1414464"/>
            <a:ext cx="8380412" cy="1193660"/>
          </a:xfrm>
        </p:spPr>
        <p:txBody>
          <a:bodyPr/>
          <a:lstStyle/>
          <a:p>
            <a:pPr marL="404813" lvl="0" indent="-404813"/>
            <a:r>
              <a:rPr lang="en-US" sz="2800" dirty="0" smtClean="0"/>
              <a:t>NIC hashes IP source and destinations fields</a:t>
            </a:r>
          </a:p>
          <a:p>
            <a:pPr marL="800100" lvl="1" indent="-395288"/>
            <a:r>
              <a:rPr lang="en-US" sz="2400" dirty="0" smtClean="0"/>
              <a:t>2 </a:t>
            </a:r>
            <a:r>
              <a:rPr lang="en-US" sz="2400" dirty="0" err="1" smtClean="0"/>
              <a:t>tuple</a:t>
            </a:r>
            <a:r>
              <a:rPr lang="en-US" sz="2400" dirty="0" smtClean="0"/>
              <a:t> hash does not always provide the desired distribution</a:t>
            </a:r>
          </a:p>
        </p:txBody>
      </p:sp>
      <p:grpSp>
        <p:nvGrpSpPr>
          <p:cNvPr id="13" name="Group 12"/>
          <p:cNvGrpSpPr/>
          <p:nvPr/>
        </p:nvGrpSpPr>
        <p:grpSpPr>
          <a:xfrm>
            <a:off x="1447800" y="2914650"/>
            <a:ext cx="5391150" cy="1028700"/>
            <a:chOff x="1447800" y="2219325"/>
            <a:chExt cx="5391150" cy="1028700"/>
          </a:xfrm>
        </p:grpSpPr>
        <p:sp>
          <p:nvSpPr>
            <p:cNvPr id="12" name="Rectangle 11"/>
            <p:cNvSpPr/>
            <p:nvPr/>
          </p:nvSpPr>
          <p:spPr bwMode="auto">
            <a:xfrm>
              <a:off x="1447800" y="2219325"/>
              <a:ext cx="5391150" cy="1028700"/>
            </a:xfrm>
            <a:prstGeom prst="rect">
              <a:avLst/>
            </a:prstGeom>
            <a:solidFill>
              <a:schemeClr val="accent2">
                <a:lumMod val="5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 name="Rectangle 3"/>
            <p:cNvSpPr/>
            <p:nvPr/>
          </p:nvSpPr>
          <p:spPr bwMode="auto">
            <a:xfrm>
              <a:off x="1557338" y="2338388"/>
              <a:ext cx="1123950" cy="790575"/>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effectLst>
                    <a:outerShdw blurRad="38100" dist="38100" dir="2700000" algn="tl">
                      <a:srgbClr val="000000">
                        <a:alpha val="43137"/>
                      </a:srgbClr>
                    </a:outerShdw>
                  </a:effectLst>
                  <a:latin typeface="Trebuchet MS" pitchFamily="34" charset="0"/>
                </a:rPr>
                <a:t>IP </a:t>
              </a:r>
              <a:r>
                <a:rPr lang="en-US" sz="2400" dirty="0" err="1" smtClean="0">
                  <a:solidFill>
                    <a:schemeClr val="tx1"/>
                  </a:solidFill>
                  <a:effectLst>
                    <a:outerShdw blurRad="38100" dist="38100" dir="2700000" algn="tl">
                      <a:srgbClr val="000000">
                        <a:alpha val="43137"/>
                      </a:srgbClr>
                    </a:outerShdw>
                  </a:effectLst>
                  <a:latin typeface="Trebuchet MS" pitchFamily="34" charset="0"/>
                </a:rPr>
                <a:t>Src</a:t>
              </a:r>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 name="Rectangle 4"/>
            <p:cNvSpPr/>
            <p:nvPr/>
          </p:nvSpPr>
          <p:spPr bwMode="auto">
            <a:xfrm>
              <a:off x="2814638" y="2338388"/>
              <a:ext cx="1123950" cy="790575"/>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effectLst>
                    <a:outerShdw blurRad="38100" dist="38100" dir="2700000" algn="tl">
                      <a:srgbClr val="000000">
                        <a:alpha val="43137"/>
                      </a:srgbClr>
                    </a:outerShdw>
                  </a:effectLst>
                  <a:latin typeface="Trebuchet MS" pitchFamily="34" charset="0"/>
                </a:rPr>
                <a:t>IP </a:t>
              </a:r>
              <a:r>
                <a:rPr lang="en-US" sz="2400" dirty="0" err="1" smtClean="0">
                  <a:solidFill>
                    <a:schemeClr val="tx1"/>
                  </a:solidFill>
                  <a:effectLst>
                    <a:outerShdw blurRad="38100" dist="38100" dir="2700000" algn="tl">
                      <a:srgbClr val="000000">
                        <a:alpha val="43137"/>
                      </a:srgbClr>
                    </a:outerShdw>
                  </a:effectLst>
                  <a:latin typeface="Trebuchet MS" pitchFamily="34" charset="0"/>
                </a:rPr>
                <a:t>Dst</a:t>
              </a:r>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 name="Rectangle 5"/>
            <p:cNvSpPr/>
            <p:nvPr/>
          </p:nvSpPr>
          <p:spPr bwMode="auto">
            <a:xfrm>
              <a:off x="4071938" y="2338388"/>
              <a:ext cx="1228725" cy="790575"/>
            </a:xfrm>
            <a:prstGeom prst="rect">
              <a:avLst/>
            </a:prstGeom>
            <a:solidFill>
              <a:schemeClr val="bg2"/>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effectLst>
                    <a:outerShdw blurRad="38100" dist="38100" dir="2700000" algn="tl">
                      <a:srgbClr val="000000">
                        <a:alpha val="43137"/>
                      </a:srgbClr>
                    </a:outerShdw>
                  </a:effectLst>
                  <a:latin typeface="Trebuchet MS" pitchFamily="34" charset="0"/>
                </a:rPr>
                <a:t>TCP </a:t>
              </a:r>
              <a:r>
                <a:rPr lang="en-US" sz="2400" dirty="0" err="1" smtClean="0">
                  <a:solidFill>
                    <a:schemeClr val="tx1"/>
                  </a:solidFill>
                  <a:effectLst>
                    <a:outerShdw blurRad="38100" dist="38100" dir="2700000" algn="tl">
                      <a:srgbClr val="000000">
                        <a:alpha val="43137"/>
                      </a:srgbClr>
                    </a:outerShdw>
                  </a:effectLst>
                  <a:latin typeface="Trebuchet MS" pitchFamily="34" charset="0"/>
                </a:rPr>
                <a:t>Src</a:t>
              </a:r>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8" name="Rectangle 7"/>
            <p:cNvSpPr/>
            <p:nvPr/>
          </p:nvSpPr>
          <p:spPr bwMode="auto">
            <a:xfrm>
              <a:off x="5434012" y="2338388"/>
              <a:ext cx="1295401" cy="790575"/>
            </a:xfrm>
            <a:prstGeom prst="rect">
              <a:avLst/>
            </a:prstGeom>
            <a:solidFill>
              <a:schemeClr val="bg2"/>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effectLst>
                    <a:outerShdw blurRad="38100" dist="38100" dir="2700000" algn="tl">
                      <a:srgbClr val="000000">
                        <a:alpha val="43137"/>
                      </a:srgbClr>
                    </a:outerShdw>
                  </a:effectLst>
                  <a:latin typeface="Trebuchet MS" pitchFamily="34" charset="0"/>
                </a:rPr>
                <a:t>TCP </a:t>
              </a:r>
              <a:r>
                <a:rPr lang="en-US" sz="2400" dirty="0" err="1" smtClean="0">
                  <a:solidFill>
                    <a:schemeClr val="tx1"/>
                  </a:solidFill>
                  <a:effectLst>
                    <a:outerShdw blurRad="38100" dist="38100" dir="2700000" algn="tl">
                      <a:srgbClr val="000000">
                        <a:alpha val="43137"/>
                      </a:srgbClr>
                    </a:outerShdw>
                  </a:effectLst>
                  <a:latin typeface="Trebuchet MS" pitchFamily="34" charset="0"/>
                </a:rPr>
                <a:t>Dst</a:t>
              </a:r>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grpSp>
      <p:sp>
        <p:nvSpPr>
          <p:cNvPr id="11" name="Rectangle 10"/>
          <p:cNvSpPr/>
          <p:nvPr/>
        </p:nvSpPr>
        <p:spPr bwMode="auto">
          <a:xfrm>
            <a:off x="1562100" y="5562600"/>
            <a:ext cx="5257800" cy="838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RSS</a:t>
            </a:r>
          </a:p>
        </p:txBody>
      </p:sp>
      <p:cxnSp>
        <p:nvCxnSpPr>
          <p:cNvPr id="15" name="Straight Arrow Connector 14"/>
          <p:cNvCxnSpPr/>
          <p:nvPr/>
        </p:nvCxnSpPr>
        <p:spPr bwMode="auto">
          <a:xfrm rot="16200000" flipH="1">
            <a:off x="1514475" y="4772024"/>
            <a:ext cx="1362075" cy="952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715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6200000" flipH="1">
            <a:off x="2733675" y="4772024"/>
            <a:ext cx="1362075" cy="952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7150" cap="flat" cmpd="sng" algn="ctr">
            <a:solidFill>
              <a:schemeClr val="tx1"/>
            </a:solidFill>
            <a:prstDash val="solid"/>
            <a:round/>
            <a:headEnd type="none" w="med" len="med"/>
            <a:tailEnd type="arrow"/>
          </a:ln>
          <a:effectLst/>
        </p:spPr>
      </p:cxnSp>
      <p:sp>
        <p:nvSpPr>
          <p:cNvPr id="19" name="Rectangle 18"/>
          <p:cNvSpPr/>
          <p:nvPr/>
        </p:nvSpPr>
        <p:spPr bwMode="auto">
          <a:xfrm>
            <a:off x="7334250" y="3590039"/>
            <a:ext cx="1428750" cy="638175"/>
          </a:xfrm>
          <a:prstGeom prst="rect">
            <a:avLst/>
          </a:prstGeom>
          <a:solidFill>
            <a:schemeClr val="bg2"/>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dirty="0" smtClean="0">
                <a:solidFill>
                  <a:schemeClr val="tx1"/>
                </a:solidFill>
                <a:effectLst>
                  <a:outerShdw blurRad="38100" dist="38100" dir="2700000" algn="tl">
                    <a:srgbClr val="000000">
                      <a:alpha val="43137"/>
                    </a:srgbClr>
                  </a:outerShdw>
                </a:effectLst>
                <a:latin typeface="Trebuchet MS" pitchFamily="34" charset="0"/>
              </a:rPr>
              <a:t>encrypted</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IPsec</a:t>
            </a:r>
            <a:r>
              <a:rPr lang="en-US" dirty="0" smtClean="0"/>
              <a:t> Task Offload And RSS</a:t>
            </a:r>
            <a:endParaRPr lang="en-US" dirty="0"/>
          </a:p>
        </p:txBody>
      </p:sp>
      <p:sp>
        <p:nvSpPr>
          <p:cNvPr id="3" name="Content Placeholder 2"/>
          <p:cNvSpPr>
            <a:spLocks noGrp="1"/>
          </p:cNvSpPr>
          <p:nvPr>
            <p:ph idx="1"/>
          </p:nvPr>
        </p:nvSpPr>
        <p:spPr>
          <a:xfrm>
            <a:off x="382588" y="1414464"/>
            <a:ext cx="8380412" cy="914096"/>
          </a:xfrm>
        </p:spPr>
        <p:txBody>
          <a:bodyPr/>
          <a:lstStyle/>
          <a:p>
            <a:pPr lvl="0"/>
            <a:r>
              <a:rPr lang="en-US" dirty="0" smtClean="0"/>
              <a:t>Placing </a:t>
            </a:r>
            <a:r>
              <a:rPr lang="en-US" dirty="0" err="1" smtClean="0"/>
              <a:t>IPsec</a:t>
            </a:r>
            <a:r>
              <a:rPr lang="en-US" dirty="0" smtClean="0"/>
              <a:t> Task Offload before RSS allows 4 </a:t>
            </a:r>
            <a:r>
              <a:rPr lang="en-US" dirty="0" err="1" smtClean="0"/>
              <a:t>tuple</a:t>
            </a:r>
            <a:r>
              <a:rPr lang="en-US" dirty="0" smtClean="0"/>
              <a:t> hashing</a:t>
            </a:r>
          </a:p>
        </p:txBody>
      </p:sp>
      <p:sp>
        <p:nvSpPr>
          <p:cNvPr id="11" name="Rectangle 10"/>
          <p:cNvSpPr/>
          <p:nvPr/>
        </p:nvSpPr>
        <p:spPr bwMode="auto">
          <a:xfrm>
            <a:off x="1338041" y="5699050"/>
            <a:ext cx="5394960" cy="718587"/>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RSS</a:t>
            </a:r>
          </a:p>
        </p:txBody>
      </p:sp>
      <p:sp>
        <p:nvSpPr>
          <p:cNvPr id="18" name="Rectangle 17"/>
          <p:cNvSpPr/>
          <p:nvPr/>
        </p:nvSpPr>
        <p:spPr bwMode="auto">
          <a:xfrm>
            <a:off x="1338041" y="3516322"/>
            <a:ext cx="5394960" cy="708399"/>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IPsec</a:t>
            </a:r>
            <a:r>
              <a:rPr lang="en-US" sz="28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Task Offload</a:t>
            </a:r>
          </a:p>
        </p:txBody>
      </p:sp>
      <p:grpSp>
        <p:nvGrpSpPr>
          <p:cNvPr id="23" name="Group 22"/>
          <p:cNvGrpSpPr/>
          <p:nvPr/>
        </p:nvGrpSpPr>
        <p:grpSpPr>
          <a:xfrm>
            <a:off x="2147666" y="5271137"/>
            <a:ext cx="3771901" cy="448344"/>
            <a:chOff x="2181224" y="5000628"/>
            <a:chExt cx="3771901" cy="561976"/>
          </a:xfrm>
        </p:grpSpPr>
        <p:cxnSp>
          <p:nvCxnSpPr>
            <p:cNvPr id="15" name="Straight Arrow Connector 14"/>
            <p:cNvCxnSpPr/>
            <p:nvPr/>
          </p:nvCxnSpPr>
          <p:spPr bwMode="auto">
            <a:xfrm rot="16200000" flipH="1">
              <a:off x="1904999" y="5276853"/>
              <a:ext cx="561976" cy="952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715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6200000" flipH="1">
              <a:off x="3159124" y="5276853"/>
              <a:ext cx="561976" cy="952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715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rot="16200000" flipH="1">
              <a:off x="4413249" y="5276853"/>
              <a:ext cx="561976" cy="952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7150"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rot="16200000" flipH="1">
              <a:off x="5667375" y="5276853"/>
              <a:ext cx="561976" cy="952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7150" cap="flat" cmpd="sng" algn="ctr">
              <a:solidFill>
                <a:schemeClr val="tx1"/>
              </a:solidFill>
              <a:prstDash val="solid"/>
              <a:round/>
              <a:headEnd type="none" w="med" len="med"/>
              <a:tailEnd type="arrow"/>
            </a:ln>
            <a:effectLst/>
          </p:spPr>
        </p:cxnSp>
      </p:grpSp>
      <p:grpSp>
        <p:nvGrpSpPr>
          <p:cNvPr id="29" name="Group 28"/>
          <p:cNvGrpSpPr/>
          <p:nvPr/>
        </p:nvGrpSpPr>
        <p:grpSpPr>
          <a:xfrm>
            <a:off x="1338041" y="4638035"/>
            <a:ext cx="5391150" cy="647700"/>
            <a:chOff x="1438275" y="2686050"/>
            <a:chExt cx="5391150" cy="1028700"/>
          </a:xfrm>
        </p:grpSpPr>
        <p:sp>
          <p:nvSpPr>
            <p:cNvPr id="30" name="Rectangle 29"/>
            <p:cNvSpPr/>
            <p:nvPr/>
          </p:nvSpPr>
          <p:spPr bwMode="auto">
            <a:xfrm>
              <a:off x="1438275" y="2686050"/>
              <a:ext cx="5391150" cy="1028700"/>
            </a:xfrm>
            <a:prstGeom prst="rect">
              <a:avLst/>
            </a:prstGeom>
            <a:solidFill>
              <a:schemeClr val="accent2">
                <a:lumMod val="5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nvGrpSpPr>
            <p:cNvPr id="31" name="Group 8"/>
            <p:cNvGrpSpPr/>
            <p:nvPr/>
          </p:nvGrpSpPr>
          <p:grpSpPr>
            <a:xfrm>
              <a:off x="1547813" y="2805113"/>
              <a:ext cx="5172075" cy="790575"/>
              <a:chOff x="685800" y="4276725"/>
              <a:chExt cx="5172075" cy="790575"/>
            </a:xfrm>
          </p:grpSpPr>
          <p:sp>
            <p:nvSpPr>
              <p:cNvPr id="32" name="Rectangle 3"/>
              <p:cNvSpPr/>
              <p:nvPr/>
            </p:nvSpPr>
            <p:spPr bwMode="auto">
              <a:xfrm>
                <a:off x="685800" y="4276725"/>
                <a:ext cx="1123950" cy="790575"/>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effectLst>
                      <a:outerShdw blurRad="38100" dist="38100" dir="2700000" algn="tl">
                        <a:srgbClr val="000000">
                          <a:alpha val="43137"/>
                        </a:srgbClr>
                      </a:outerShdw>
                    </a:effectLst>
                    <a:latin typeface="Trebuchet MS" pitchFamily="34" charset="0"/>
                  </a:rPr>
                  <a:t>IP </a:t>
                </a:r>
                <a:r>
                  <a:rPr lang="en-US" sz="2400" dirty="0" err="1" smtClean="0">
                    <a:solidFill>
                      <a:schemeClr val="tx1"/>
                    </a:solidFill>
                    <a:effectLst>
                      <a:outerShdw blurRad="38100" dist="38100" dir="2700000" algn="tl">
                        <a:srgbClr val="000000">
                          <a:alpha val="43137"/>
                        </a:srgbClr>
                      </a:outerShdw>
                    </a:effectLst>
                    <a:latin typeface="Trebuchet MS" pitchFamily="34" charset="0"/>
                  </a:rPr>
                  <a:t>Src</a:t>
                </a:r>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3" name="Rectangle 32"/>
              <p:cNvSpPr/>
              <p:nvPr/>
            </p:nvSpPr>
            <p:spPr bwMode="auto">
              <a:xfrm>
                <a:off x="1943100" y="4276725"/>
                <a:ext cx="1123950" cy="790575"/>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effectLst>
                      <a:outerShdw blurRad="38100" dist="38100" dir="2700000" algn="tl">
                        <a:srgbClr val="000000">
                          <a:alpha val="43137"/>
                        </a:srgbClr>
                      </a:outerShdw>
                    </a:effectLst>
                    <a:latin typeface="Trebuchet MS" pitchFamily="34" charset="0"/>
                  </a:rPr>
                  <a:t>IP </a:t>
                </a:r>
                <a:r>
                  <a:rPr lang="en-US" sz="2400" dirty="0" err="1" smtClean="0">
                    <a:solidFill>
                      <a:schemeClr val="tx1"/>
                    </a:solidFill>
                    <a:effectLst>
                      <a:outerShdw blurRad="38100" dist="38100" dir="2700000" algn="tl">
                        <a:srgbClr val="000000">
                          <a:alpha val="43137"/>
                        </a:srgbClr>
                      </a:outerShdw>
                    </a:effectLst>
                    <a:latin typeface="Trebuchet MS" pitchFamily="34" charset="0"/>
                  </a:rPr>
                  <a:t>Dst</a:t>
                </a:r>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4" name="Rectangle 33"/>
              <p:cNvSpPr/>
              <p:nvPr/>
            </p:nvSpPr>
            <p:spPr bwMode="auto">
              <a:xfrm>
                <a:off x="3200400" y="4276725"/>
                <a:ext cx="1228725" cy="790575"/>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effectLst>
                      <a:outerShdw blurRad="38100" dist="38100" dir="2700000" algn="tl">
                        <a:srgbClr val="000000">
                          <a:alpha val="43137"/>
                        </a:srgbClr>
                      </a:outerShdw>
                    </a:effectLst>
                    <a:latin typeface="Trebuchet MS" pitchFamily="34" charset="0"/>
                  </a:rPr>
                  <a:t>TCP </a:t>
                </a:r>
                <a:r>
                  <a:rPr lang="en-US" sz="2400" dirty="0" err="1" smtClean="0">
                    <a:solidFill>
                      <a:schemeClr val="tx1"/>
                    </a:solidFill>
                    <a:effectLst>
                      <a:outerShdw blurRad="38100" dist="38100" dir="2700000" algn="tl">
                        <a:srgbClr val="000000">
                          <a:alpha val="43137"/>
                        </a:srgbClr>
                      </a:outerShdw>
                    </a:effectLst>
                    <a:latin typeface="Trebuchet MS" pitchFamily="34" charset="0"/>
                  </a:rPr>
                  <a:t>Src</a:t>
                </a:r>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5" name="Rectangle 34"/>
              <p:cNvSpPr/>
              <p:nvPr/>
            </p:nvSpPr>
            <p:spPr bwMode="auto">
              <a:xfrm>
                <a:off x="4562474" y="4276725"/>
                <a:ext cx="1295401" cy="790575"/>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effectLst>
                      <a:outerShdw blurRad="38100" dist="38100" dir="2700000" algn="tl">
                        <a:srgbClr val="000000">
                          <a:alpha val="43137"/>
                        </a:srgbClr>
                      </a:outerShdw>
                    </a:effectLst>
                    <a:latin typeface="Trebuchet MS" pitchFamily="34" charset="0"/>
                  </a:rPr>
                  <a:t>TCP </a:t>
                </a:r>
                <a:r>
                  <a:rPr lang="en-US" sz="2400" dirty="0" err="1" smtClean="0">
                    <a:solidFill>
                      <a:schemeClr val="tx1"/>
                    </a:solidFill>
                    <a:effectLst>
                      <a:outerShdw blurRad="38100" dist="38100" dir="2700000" algn="tl">
                        <a:srgbClr val="000000">
                          <a:alpha val="43137"/>
                        </a:srgbClr>
                      </a:outerShdw>
                    </a:effectLst>
                    <a:latin typeface="Trebuchet MS" pitchFamily="34" charset="0"/>
                  </a:rPr>
                  <a:t>Dst</a:t>
                </a:r>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cxnSp>
        <p:nvCxnSpPr>
          <p:cNvPr id="36" name="Straight Arrow Connector 35"/>
          <p:cNvCxnSpPr/>
          <p:nvPr/>
        </p:nvCxnSpPr>
        <p:spPr bwMode="auto">
          <a:xfrm rot="5400000">
            <a:off x="3831420" y="4453998"/>
            <a:ext cx="404392" cy="35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7150" cap="flat" cmpd="sng" algn="ctr">
            <a:solidFill>
              <a:schemeClr val="tx1"/>
            </a:solidFill>
            <a:prstDash val="solid"/>
            <a:round/>
            <a:headEnd type="none" w="med" len="med"/>
            <a:tailEnd type="arrow"/>
          </a:ln>
          <a:effectLst/>
        </p:spPr>
      </p:cxnSp>
      <p:sp>
        <p:nvSpPr>
          <p:cNvPr id="38" name="TextBox 37"/>
          <p:cNvSpPr txBox="1"/>
          <p:nvPr/>
        </p:nvSpPr>
        <p:spPr>
          <a:xfrm>
            <a:off x="4572000" y="4262059"/>
            <a:ext cx="1877437" cy="338554"/>
          </a:xfrm>
          <a:prstGeom prst="rect">
            <a:avLst/>
          </a:prstGeom>
          <a:noFill/>
        </p:spPr>
        <p:txBody>
          <a:bodyPr wrap="none" rtlCol="0">
            <a:spAutoFit/>
          </a:bodyPr>
          <a:lstStyle/>
          <a:p>
            <a:r>
              <a:rPr lang="en-US" sz="1600" b="1" dirty="0" smtClean="0">
                <a:solidFill>
                  <a:schemeClr val="tx1"/>
                </a:solidFill>
                <a:effectLst>
                  <a:outerShdw blurRad="38100" dist="38100" dir="2700000" algn="tl">
                    <a:srgbClr val="000000">
                      <a:alpha val="43137"/>
                    </a:srgbClr>
                  </a:outerShdw>
                </a:effectLst>
                <a:latin typeface="Trebuchet MS" pitchFamily="34" charset="0"/>
              </a:rPr>
              <a:t>Decrypted Packet</a:t>
            </a:r>
          </a:p>
        </p:txBody>
      </p:sp>
      <p:cxnSp>
        <p:nvCxnSpPr>
          <p:cNvPr id="39" name="Straight Arrow Connector 38"/>
          <p:cNvCxnSpPr/>
          <p:nvPr/>
        </p:nvCxnSpPr>
        <p:spPr bwMode="auto">
          <a:xfrm rot="5400000">
            <a:off x="3829541" y="3322186"/>
            <a:ext cx="408150" cy="35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7150" cap="flat" cmpd="sng" algn="ctr">
            <a:solidFill>
              <a:schemeClr val="tx1"/>
            </a:solidFill>
            <a:prstDash val="solid"/>
            <a:round/>
            <a:headEnd type="none" w="med" len="med"/>
            <a:tailEnd type="arrow"/>
          </a:ln>
          <a:effectLst/>
        </p:spPr>
      </p:cxnSp>
      <p:grpSp>
        <p:nvGrpSpPr>
          <p:cNvPr id="24" name="Group 23"/>
          <p:cNvGrpSpPr/>
          <p:nvPr/>
        </p:nvGrpSpPr>
        <p:grpSpPr>
          <a:xfrm>
            <a:off x="1338041" y="2355850"/>
            <a:ext cx="5391150" cy="747158"/>
            <a:chOff x="1447800" y="2219325"/>
            <a:chExt cx="5391150" cy="1028700"/>
          </a:xfrm>
        </p:grpSpPr>
        <p:sp>
          <p:nvSpPr>
            <p:cNvPr id="25" name="Rectangle 24"/>
            <p:cNvSpPr/>
            <p:nvPr/>
          </p:nvSpPr>
          <p:spPr bwMode="auto">
            <a:xfrm>
              <a:off x="1447800" y="2219325"/>
              <a:ext cx="5391150" cy="1028700"/>
            </a:xfrm>
            <a:prstGeom prst="rect">
              <a:avLst/>
            </a:prstGeom>
            <a:solidFill>
              <a:schemeClr val="accent2">
                <a:lumMod val="5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6" name="Rectangle 25"/>
            <p:cNvSpPr/>
            <p:nvPr/>
          </p:nvSpPr>
          <p:spPr bwMode="auto">
            <a:xfrm>
              <a:off x="1557338" y="2338388"/>
              <a:ext cx="1123950" cy="790575"/>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effectLst>
                    <a:outerShdw blurRad="38100" dist="38100" dir="2700000" algn="tl">
                      <a:srgbClr val="000000">
                        <a:alpha val="43137"/>
                      </a:srgbClr>
                    </a:outerShdw>
                  </a:effectLst>
                  <a:latin typeface="Trebuchet MS" pitchFamily="34" charset="0"/>
                </a:rPr>
                <a:t>IP </a:t>
              </a:r>
              <a:r>
                <a:rPr lang="en-US" sz="2400" dirty="0" err="1" smtClean="0">
                  <a:solidFill>
                    <a:schemeClr val="tx1"/>
                  </a:solidFill>
                  <a:effectLst>
                    <a:outerShdw blurRad="38100" dist="38100" dir="2700000" algn="tl">
                      <a:srgbClr val="000000">
                        <a:alpha val="43137"/>
                      </a:srgbClr>
                    </a:outerShdw>
                  </a:effectLst>
                  <a:latin typeface="Trebuchet MS" pitchFamily="34" charset="0"/>
                </a:rPr>
                <a:t>Src</a:t>
              </a:r>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7" name="Rectangle 26"/>
            <p:cNvSpPr/>
            <p:nvPr/>
          </p:nvSpPr>
          <p:spPr bwMode="auto">
            <a:xfrm>
              <a:off x="2814638" y="2338388"/>
              <a:ext cx="1123950" cy="790575"/>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effectLst>
                    <a:outerShdw blurRad="38100" dist="38100" dir="2700000" algn="tl">
                      <a:srgbClr val="000000">
                        <a:alpha val="43137"/>
                      </a:srgbClr>
                    </a:outerShdw>
                  </a:effectLst>
                  <a:latin typeface="Trebuchet MS" pitchFamily="34" charset="0"/>
                </a:rPr>
                <a:t>IP </a:t>
              </a:r>
              <a:r>
                <a:rPr lang="en-US" sz="2400" dirty="0" err="1" smtClean="0">
                  <a:solidFill>
                    <a:schemeClr val="tx1"/>
                  </a:solidFill>
                  <a:effectLst>
                    <a:outerShdw blurRad="38100" dist="38100" dir="2700000" algn="tl">
                      <a:srgbClr val="000000">
                        <a:alpha val="43137"/>
                      </a:srgbClr>
                    </a:outerShdw>
                  </a:effectLst>
                  <a:latin typeface="Trebuchet MS" pitchFamily="34" charset="0"/>
                </a:rPr>
                <a:t>Dst</a:t>
              </a:r>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8" name="Rectangle 27"/>
            <p:cNvSpPr/>
            <p:nvPr/>
          </p:nvSpPr>
          <p:spPr bwMode="auto">
            <a:xfrm>
              <a:off x="4071938" y="2338388"/>
              <a:ext cx="1228725" cy="790575"/>
            </a:xfrm>
            <a:prstGeom prst="rect">
              <a:avLst/>
            </a:prstGeom>
            <a:solidFill>
              <a:schemeClr val="bg2"/>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effectLst>
                    <a:outerShdw blurRad="38100" dist="38100" dir="2700000" algn="tl">
                      <a:srgbClr val="000000">
                        <a:alpha val="43137"/>
                      </a:srgbClr>
                    </a:outerShdw>
                  </a:effectLst>
                  <a:latin typeface="Trebuchet MS" pitchFamily="34" charset="0"/>
                </a:rPr>
                <a:t>TCP </a:t>
              </a:r>
              <a:r>
                <a:rPr lang="en-US" sz="2400" dirty="0" err="1" smtClean="0">
                  <a:solidFill>
                    <a:schemeClr val="tx1"/>
                  </a:solidFill>
                  <a:effectLst>
                    <a:outerShdw blurRad="38100" dist="38100" dir="2700000" algn="tl">
                      <a:srgbClr val="000000">
                        <a:alpha val="43137"/>
                      </a:srgbClr>
                    </a:outerShdw>
                  </a:effectLst>
                  <a:latin typeface="Trebuchet MS" pitchFamily="34" charset="0"/>
                </a:rPr>
                <a:t>Src</a:t>
              </a:r>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7" name="Rectangle 36"/>
            <p:cNvSpPr/>
            <p:nvPr/>
          </p:nvSpPr>
          <p:spPr bwMode="auto">
            <a:xfrm>
              <a:off x="5434012" y="2338388"/>
              <a:ext cx="1295401" cy="790575"/>
            </a:xfrm>
            <a:prstGeom prst="rect">
              <a:avLst/>
            </a:prstGeom>
            <a:solidFill>
              <a:schemeClr val="bg2"/>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effectLst>
                    <a:outerShdw blurRad="38100" dist="38100" dir="2700000" algn="tl">
                      <a:srgbClr val="000000">
                        <a:alpha val="43137"/>
                      </a:srgbClr>
                    </a:outerShdw>
                  </a:effectLst>
                  <a:latin typeface="Trebuchet MS" pitchFamily="34" charset="0"/>
                </a:rPr>
                <a:t>TCP </a:t>
              </a:r>
              <a:r>
                <a:rPr lang="en-US" sz="2400" dirty="0" err="1" smtClean="0">
                  <a:solidFill>
                    <a:schemeClr val="tx1"/>
                  </a:solidFill>
                  <a:effectLst>
                    <a:outerShdw blurRad="38100" dist="38100" dir="2700000" algn="tl">
                      <a:srgbClr val="000000">
                        <a:alpha val="43137"/>
                      </a:srgbClr>
                    </a:outerShdw>
                  </a:effectLst>
                  <a:latin typeface="Trebuchet MS" pitchFamily="34" charset="0"/>
                </a:rPr>
                <a:t>Dst</a:t>
              </a:r>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gr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p>
            <a:r>
              <a:rPr smtClean="0"/>
              <a:t>IPsec Task Offload plus RSS</a:t>
            </a:r>
            <a:endParaRPr lang="en-US" sz="3600" dirty="0"/>
          </a:p>
        </p:txBody>
      </p:sp>
      <p:sp>
        <p:nvSpPr>
          <p:cNvPr id="7" name="Rectangle 6"/>
          <p:cNvSpPr/>
          <p:nvPr/>
        </p:nvSpPr>
        <p:spPr>
          <a:xfrm>
            <a:off x="2604986" y="5071534"/>
            <a:ext cx="3934028" cy="1384995"/>
          </a:xfrm>
          <a:prstGeom prst="rect">
            <a:avLst/>
          </a:prstGeom>
          <a:solidFill>
            <a:schemeClr val="bg2">
              <a:lumMod val="85000"/>
              <a:lumOff val="15000"/>
            </a:schemeClr>
          </a:solidFill>
        </p:spPr>
        <p:txBody>
          <a:bodyPr wrap="square">
            <a:spAutoFit/>
          </a:bodyPr>
          <a:lstStyle/>
          <a:p>
            <a:pPr algn="ctr"/>
            <a:r>
              <a:rPr lang="en-US" sz="1400" dirty="0" smtClean="0"/>
              <a:t>Server:  Dell 2950, (8GB RAM, 8 CPUs)</a:t>
            </a:r>
          </a:p>
          <a:p>
            <a:pPr algn="ctr"/>
            <a:r>
              <a:rPr lang="en-US" sz="1400" dirty="0" smtClean="0"/>
              <a:t>Windows Server 2008 R2 (pre-Beta), IPv6</a:t>
            </a:r>
          </a:p>
          <a:p>
            <a:pPr algn="ctr"/>
            <a:r>
              <a:rPr lang="en-US" sz="1400" dirty="0" smtClean="0"/>
              <a:t>Intel Gigabit Server Adapter (E1G42EG)</a:t>
            </a:r>
          </a:p>
          <a:p>
            <a:pPr algn="ctr"/>
            <a:r>
              <a:rPr lang="en-US" sz="1400" dirty="0" smtClean="0"/>
              <a:t>Scenario:  10 clients, 1 server, and </a:t>
            </a:r>
            <a:r>
              <a:rPr lang="en-US" sz="1400" dirty="0" err="1" smtClean="0"/>
              <a:t>NTttcp</a:t>
            </a:r>
            <a:endParaRPr lang="en-US" sz="1400" dirty="0" smtClean="0"/>
          </a:p>
          <a:p>
            <a:pPr algn="ctr"/>
            <a:r>
              <a:rPr lang="en-US" sz="1400" dirty="0" smtClean="0">
                <a:solidFill>
                  <a:schemeClr val="accent4">
                    <a:lumMod val="60000"/>
                    <a:lumOff val="40000"/>
                  </a:schemeClr>
                </a:solidFill>
              </a:rPr>
              <a:t>*1CPU@97%, 7CPUs@Idle</a:t>
            </a:r>
          </a:p>
          <a:p>
            <a:pPr algn="ctr"/>
            <a:r>
              <a:rPr lang="en-US" sz="1400" dirty="0" smtClean="0">
                <a:solidFill>
                  <a:srgbClr val="FFC000"/>
                </a:solidFill>
              </a:rPr>
              <a:t>**</a:t>
            </a:r>
            <a:r>
              <a:rPr lang="en-US" sz="1400" dirty="0" err="1" smtClean="0">
                <a:solidFill>
                  <a:srgbClr val="FFC000"/>
                </a:solidFill>
              </a:rPr>
              <a:t>ave</a:t>
            </a:r>
            <a:r>
              <a:rPr lang="en-US" sz="1400" dirty="0" smtClean="0">
                <a:solidFill>
                  <a:srgbClr val="FFC000"/>
                </a:solidFill>
              </a:rPr>
              <a:t>. utilization of 4 CPUs, other 4 CPUs idle</a:t>
            </a:r>
          </a:p>
        </p:txBody>
      </p:sp>
      <p:graphicFrame>
        <p:nvGraphicFramePr>
          <p:cNvPr id="12" name="Chart 11"/>
          <p:cNvGraphicFramePr/>
          <p:nvPr/>
        </p:nvGraphicFramePr>
        <p:xfrm>
          <a:off x="380999" y="1228506"/>
          <a:ext cx="8628090" cy="428787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TCP Chimney</a:t>
            </a:r>
            <a:endParaRPr lang="en-US" dirty="0"/>
          </a:p>
        </p:txBody>
      </p:sp>
      <p:sp>
        <p:nvSpPr>
          <p:cNvPr id="3" name="Content Placeholder 2"/>
          <p:cNvSpPr>
            <a:spLocks noGrp="1"/>
          </p:cNvSpPr>
          <p:nvPr>
            <p:ph idx="1"/>
          </p:nvPr>
        </p:nvSpPr>
        <p:spPr>
          <a:xfrm>
            <a:off x="382588" y="1414464"/>
            <a:ext cx="8380412" cy="4631011"/>
          </a:xfrm>
        </p:spPr>
        <p:txBody>
          <a:bodyPr/>
          <a:lstStyle/>
          <a:p>
            <a:pPr marL="396875" indent="-396875"/>
            <a:r>
              <a:rPr lang="en-US" sz="2800" dirty="0" smtClean="0"/>
              <a:t>Goals</a:t>
            </a:r>
          </a:p>
          <a:p>
            <a:pPr marL="801688" lvl="1" indent="-414338"/>
            <a:r>
              <a:rPr lang="en-US" sz="2400" dirty="0" smtClean="0"/>
              <a:t>Reduce CPU utilization and increase </a:t>
            </a:r>
            <a:br>
              <a:rPr lang="en-US" sz="2400" dirty="0" smtClean="0"/>
            </a:br>
            <a:r>
              <a:rPr lang="en-US" sz="2400" dirty="0" smtClean="0"/>
              <a:t>network throughput for</a:t>
            </a:r>
          </a:p>
          <a:p>
            <a:pPr marL="1146175" lvl="2" indent="-344488"/>
            <a:r>
              <a:rPr lang="en-US" sz="2000" dirty="0" smtClean="0"/>
              <a:t>Long-lived TCP connections with bulk transfers</a:t>
            </a:r>
          </a:p>
          <a:p>
            <a:pPr marL="1146175" lvl="2" indent="-344488"/>
            <a:r>
              <a:rPr lang="en-US" sz="2000" dirty="0" smtClean="0"/>
              <a:t>Applications that pre-post buffers</a:t>
            </a:r>
          </a:p>
          <a:p>
            <a:pPr marL="396875" indent="-396875"/>
            <a:r>
              <a:rPr lang="en-US" sz="2800" dirty="0" smtClean="0"/>
              <a:t>Approach</a:t>
            </a:r>
          </a:p>
          <a:p>
            <a:pPr marL="801688" lvl="1" indent="-414338"/>
            <a:r>
              <a:rPr lang="en-US" sz="2400" dirty="0" smtClean="0"/>
              <a:t>Application calls into Winsock</a:t>
            </a:r>
          </a:p>
          <a:p>
            <a:pPr marL="801688" lvl="1" indent="-414338"/>
            <a:r>
              <a:rPr lang="en-US" sz="2400" dirty="0" smtClean="0"/>
              <a:t>Move TCP protocol processing into hardware </a:t>
            </a:r>
            <a:br>
              <a:rPr lang="en-US" sz="2400" dirty="0" smtClean="0"/>
            </a:br>
            <a:r>
              <a:rPr lang="en-US" sz="2400" dirty="0" smtClean="0"/>
              <a:t>for select connections</a:t>
            </a:r>
          </a:p>
          <a:p>
            <a:pPr marL="801688" lvl="1" indent="-414338"/>
            <a:r>
              <a:rPr lang="en-US" sz="2400" dirty="0" smtClean="0"/>
              <a:t>Windows stack hands off connection to </a:t>
            </a:r>
            <a:br>
              <a:rPr lang="en-US" sz="2400" dirty="0" smtClean="0"/>
            </a:br>
            <a:r>
              <a:rPr lang="en-US" sz="2400" dirty="0" smtClean="0"/>
              <a:t>hardware for acceleration</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TCP Chimney</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Benefits</a:t>
            </a:r>
            <a:endParaRPr lang="en-US" sz="3600" dirty="0"/>
          </a:p>
        </p:txBody>
      </p:sp>
      <p:sp>
        <p:nvSpPr>
          <p:cNvPr id="3" name="Content Placeholder 2"/>
          <p:cNvSpPr>
            <a:spLocks noGrp="1"/>
          </p:cNvSpPr>
          <p:nvPr>
            <p:ph idx="1"/>
          </p:nvPr>
        </p:nvSpPr>
        <p:spPr>
          <a:xfrm>
            <a:off x="381000" y="1901825"/>
            <a:ext cx="8380412" cy="4442755"/>
          </a:xfrm>
        </p:spPr>
        <p:txBody>
          <a:bodyPr/>
          <a:lstStyle/>
          <a:p>
            <a:r>
              <a:rPr lang="en-US" sz="2400" dirty="0" smtClean="0"/>
              <a:t>Significant CPU </a:t>
            </a:r>
            <a:br>
              <a:rPr lang="en-US" sz="2400" dirty="0" smtClean="0"/>
            </a:br>
            <a:r>
              <a:rPr lang="en-US" sz="2400" dirty="0" smtClean="0"/>
              <a:t>utilization reduction on end </a:t>
            </a:r>
            <a:br>
              <a:rPr lang="en-US" sz="2400" dirty="0" smtClean="0"/>
            </a:br>
            <a:r>
              <a:rPr lang="en-US" sz="2400" dirty="0" smtClean="0"/>
              <a:t>to end workloads</a:t>
            </a:r>
          </a:p>
          <a:p>
            <a:r>
              <a:rPr lang="en-US" sz="2400" dirty="0" smtClean="0"/>
              <a:t>10 </a:t>
            </a:r>
            <a:r>
              <a:rPr lang="en-US" sz="2400" dirty="0" err="1" smtClean="0"/>
              <a:t>Gb</a:t>
            </a:r>
            <a:r>
              <a:rPr lang="en-US" sz="2400" dirty="0" smtClean="0"/>
              <a:t> Ethernet connection</a:t>
            </a:r>
            <a:br>
              <a:rPr lang="en-US" sz="2400" dirty="0" smtClean="0"/>
            </a:br>
            <a:r>
              <a:rPr lang="en-US" sz="2400" dirty="0" smtClean="0"/>
              <a:t>can be fully utilized</a:t>
            </a:r>
          </a:p>
          <a:p>
            <a:r>
              <a:rPr lang="en-US" sz="2400" dirty="0" smtClean="0"/>
              <a:t>CPU can do more app</a:t>
            </a:r>
            <a:br>
              <a:rPr lang="en-US" sz="2400" dirty="0" smtClean="0"/>
            </a:br>
            <a:r>
              <a:rPr lang="en-US" sz="2400" dirty="0" smtClean="0"/>
              <a:t>level work because NIC</a:t>
            </a:r>
          </a:p>
          <a:p>
            <a:pPr lvl="1"/>
            <a:r>
              <a:rPr lang="en-US" sz="2000" dirty="0" smtClean="0"/>
              <a:t>Generates ACK’s</a:t>
            </a:r>
          </a:p>
          <a:p>
            <a:pPr lvl="1"/>
            <a:r>
              <a:rPr lang="en-US" sz="2000" dirty="0" smtClean="0"/>
              <a:t>Performs TCP reassembly</a:t>
            </a:r>
            <a:br>
              <a:rPr lang="en-US" sz="2000" dirty="0" smtClean="0"/>
            </a:br>
            <a:r>
              <a:rPr lang="en-US" sz="2000" dirty="0" smtClean="0"/>
              <a:t>reducing interrupts</a:t>
            </a:r>
          </a:p>
          <a:p>
            <a:pPr lvl="1"/>
            <a:r>
              <a:rPr lang="en-US" sz="2000" dirty="0" smtClean="0"/>
              <a:t>Copies directly into</a:t>
            </a:r>
            <a:br>
              <a:rPr lang="en-US" sz="2000" dirty="0" smtClean="0"/>
            </a:br>
            <a:r>
              <a:rPr lang="en-US" sz="2000" dirty="0" smtClean="0"/>
              <a:t>application’s pre-posted buffer</a:t>
            </a:r>
          </a:p>
        </p:txBody>
      </p:sp>
      <p:sp>
        <p:nvSpPr>
          <p:cNvPr id="13" name="Rounded Rectangle 12"/>
          <p:cNvSpPr/>
          <p:nvPr/>
        </p:nvSpPr>
        <p:spPr bwMode="auto">
          <a:xfrm>
            <a:off x="5390707" y="2073350"/>
            <a:ext cx="3620391" cy="147352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4000" dirty="0" smtClean="0">
                <a:solidFill>
                  <a:schemeClr val="tx1"/>
                </a:solidFill>
                <a:effectLst>
                  <a:outerShdw blurRad="38100" dist="38100" dir="2700000" algn="tl">
                    <a:srgbClr val="000000">
                      <a:alpha val="43137"/>
                    </a:srgbClr>
                  </a:outerShdw>
                </a:effectLst>
                <a:latin typeface="Trebuchet MS" pitchFamily="34" charset="0"/>
              </a:rPr>
              <a:t>Windows</a:t>
            </a:r>
          </a:p>
          <a:p>
            <a:pPr algn="ctr" defTabSz="914063"/>
            <a:endParaRPr lang="en-US" sz="4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4" name="Rounded Rectangle 13"/>
          <p:cNvSpPr/>
          <p:nvPr/>
        </p:nvSpPr>
        <p:spPr bwMode="auto">
          <a:xfrm>
            <a:off x="6241462" y="2779372"/>
            <a:ext cx="1918880" cy="572135"/>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TCP/IP Stack</a:t>
            </a:r>
          </a:p>
        </p:txBody>
      </p:sp>
      <p:grpSp>
        <p:nvGrpSpPr>
          <p:cNvPr id="16" name="Group 15"/>
          <p:cNvGrpSpPr/>
          <p:nvPr/>
        </p:nvGrpSpPr>
        <p:grpSpPr>
          <a:xfrm>
            <a:off x="5744242" y="4172979"/>
            <a:ext cx="2913321" cy="1802922"/>
            <a:chOff x="5571460" y="4141080"/>
            <a:chExt cx="2913321" cy="1802922"/>
          </a:xfrm>
        </p:grpSpPr>
        <p:sp>
          <p:nvSpPr>
            <p:cNvPr id="8" name="Rectangle 7"/>
            <p:cNvSpPr/>
            <p:nvPr/>
          </p:nvSpPr>
          <p:spPr bwMode="auto">
            <a:xfrm>
              <a:off x="5571460" y="4166959"/>
              <a:ext cx="2913321" cy="148087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Rectangle 8"/>
            <p:cNvSpPr/>
            <p:nvPr/>
          </p:nvSpPr>
          <p:spPr bwMode="auto">
            <a:xfrm>
              <a:off x="5901903" y="5700093"/>
              <a:ext cx="105443" cy="7839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0" name="Rectangle 9"/>
            <p:cNvSpPr/>
            <p:nvPr/>
          </p:nvSpPr>
          <p:spPr bwMode="auto">
            <a:xfrm>
              <a:off x="5571460" y="5665250"/>
              <a:ext cx="1336679" cy="27875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1" name="Rounded Rectangle 10"/>
            <p:cNvSpPr/>
            <p:nvPr/>
          </p:nvSpPr>
          <p:spPr bwMode="auto">
            <a:xfrm>
              <a:off x="5783280" y="4511505"/>
              <a:ext cx="2461135" cy="1114594"/>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bg2"/>
                  </a:solidFill>
                  <a:effectLst>
                    <a:outerShdw blurRad="38100" dist="38100" dir="2700000" algn="tl">
                      <a:srgbClr val="000000">
                        <a:alpha val="43137"/>
                      </a:srgbClr>
                    </a:outerShdw>
                  </a:effectLst>
                  <a:latin typeface="Trebuchet MS" pitchFamily="34" charset="0"/>
                </a:rPr>
                <a:t>Hardware TCP/IP Stack</a:t>
              </a:r>
            </a:p>
            <a:p>
              <a:pPr algn="ctr" defTabSz="914063"/>
              <a:r>
                <a:rPr lang="en-US" sz="1400" dirty="0" smtClean="0">
                  <a:solidFill>
                    <a:schemeClr val="bg2"/>
                  </a:solidFill>
                  <a:effectLst>
                    <a:outerShdw blurRad="38100" dist="38100" dir="2700000" algn="tl">
                      <a:srgbClr val="000000">
                        <a:alpha val="43137"/>
                      </a:srgbClr>
                    </a:outerShdw>
                  </a:effectLst>
                  <a:latin typeface="Trebuchet MS" pitchFamily="34" charset="0"/>
                </a:rPr>
                <a:t>ACK processing</a:t>
              </a:r>
            </a:p>
            <a:p>
              <a:pPr algn="ctr" defTabSz="914063"/>
              <a:r>
                <a:rPr lang="en-US" sz="1400" dirty="0" smtClean="0">
                  <a:solidFill>
                    <a:schemeClr val="bg2"/>
                  </a:solidFill>
                  <a:effectLst>
                    <a:outerShdw blurRad="38100" dist="38100" dir="2700000" algn="tl">
                      <a:srgbClr val="000000">
                        <a:alpha val="43137"/>
                      </a:srgbClr>
                    </a:outerShdw>
                  </a:effectLst>
                  <a:latin typeface="Trebuchet MS" pitchFamily="34" charset="0"/>
                </a:rPr>
                <a:t>TCP Reassembly</a:t>
              </a:r>
            </a:p>
            <a:p>
              <a:pPr algn="ctr" defTabSz="914063"/>
              <a:r>
                <a:rPr lang="en-US" sz="1400" dirty="0" smtClean="0">
                  <a:solidFill>
                    <a:schemeClr val="bg2"/>
                  </a:solidFill>
                  <a:effectLst>
                    <a:outerShdw blurRad="38100" dist="38100" dir="2700000" algn="tl">
                      <a:srgbClr val="000000">
                        <a:alpha val="43137"/>
                      </a:srgbClr>
                    </a:outerShdw>
                  </a:effectLst>
                  <a:latin typeface="Trebuchet MS" pitchFamily="34" charset="0"/>
                </a:rPr>
                <a:t>Zero copy on receive</a:t>
              </a:r>
            </a:p>
          </p:txBody>
        </p:sp>
        <p:sp>
          <p:nvSpPr>
            <p:cNvPr id="12" name="TextBox 11"/>
            <p:cNvSpPr txBox="1"/>
            <p:nvPr/>
          </p:nvSpPr>
          <p:spPr>
            <a:xfrm>
              <a:off x="6001968" y="4141080"/>
              <a:ext cx="2078511" cy="369332"/>
            </a:xfrm>
            <a:prstGeom prst="rect">
              <a:avLst/>
            </a:prstGeom>
            <a:noFill/>
          </p:spPr>
          <p:txBody>
            <a:bodyPr wrap="none" rtlCol="0">
              <a:spAutoFit/>
            </a:bodyPr>
            <a:lstStyle/>
            <a:p>
              <a:r>
                <a:rPr lang="en-US" b="1" dirty="0" smtClean="0">
                  <a:solidFill>
                    <a:schemeClr val="bg2"/>
                  </a:solidFill>
                  <a:effectLst>
                    <a:outerShdw blurRad="38100" dist="38100" dir="2700000" algn="tl">
                      <a:srgbClr val="000000">
                        <a:alpha val="43137"/>
                      </a:srgbClr>
                    </a:outerShdw>
                  </a:effectLst>
                  <a:latin typeface="Trebuchet MS" pitchFamily="34" charset="0"/>
                </a:rPr>
                <a:t>TCP Chimney NIC</a:t>
              </a:r>
            </a:p>
          </p:txBody>
        </p:sp>
      </p:grpSp>
      <p:sp>
        <p:nvSpPr>
          <p:cNvPr id="7" name="Up-Down Arrow 6"/>
          <p:cNvSpPr/>
          <p:nvPr/>
        </p:nvSpPr>
        <p:spPr bwMode="auto">
          <a:xfrm>
            <a:off x="7100531" y="3615071"/>
            <a:ext cx="200742" cy="526009"/>
          </a:xfrm>
          <a:prstGeom prst="upDownArrow">
            <a:avLst/>
          </a:prstGeom>
          <a:solidFill>
            <a:schemeClr val="bg2"/>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TCP Chimney</a:t>
            </a:r>
            <a:br>
              <a:rPr lang="en-US" dirty="0" smtClean="0"/>
            </a:br>
            <a:r>
              <a:rPr lang="en-US" sz="3600" dirty="0" smtClean="0">
                <a:solidFill>
                  <a:schemeClr val="accent1"/>
                </a:solidFill>
              </a:rPr>
              <a:t>New in Windows Server 2008 R2</a:t>
            </a:r>
            <a:endParaRPr lang="en-US" dirty="0">
              <a:solidFill>
                <a:schemeClr val="accent1"/>
              </a:solidFill>
            </a:endParaRPr>
          </a:p>
        </p:txBody>
      </p:sp>
      <p:sp>
        <p:nvSpPr>
          <p:cNvPr id="3" name="Content Placeholder 2"/>
          <p:cNvSpPr>
            <a:spLocks noGrp="1"/>
          </p:cNvSpPr>
          <p:nvPr>
            <p:ph idx="1"/>
          </p:nvPr>
        </p:nvSpPr>
        <p:spPr>
          <a:xfrm>
            <a:off x="382588" y="1901825"/>
            <a:ext cx="8380412" cy="4294509"/>
          </a:xfrm>
        </p:spPr>
        <p:txBody>
          <a:bodyPr/>
          <a:lstStyle/>
          <a:p>
            <a:pPr marL="396875" indent="-396875"/>
            <a:r>
              <a:rPr lang="en-US" sz="2800" dirty="0" smtClean="0"/>
              <a:t>Available in Hyper-V child Virtual Machine</a:t>
            </a:r>
          </a:p>
          <a:p>
            <a:pPr marL="801688" lvl="1" indent="-404813"/>
            <a:r>
              <a:rPr lang="en-US" sz="2400" dirty="0" smtClean="0"/>
              <a:t>Accelerates workloads in virtualized environments</a:t>
            </a:r>
          </a:p>
          <a:p>
            <a:pPr marL="396875" indent="-396875"/>
            <a:r>
              <a:rPr lang="en-US" sz="2800" dirty="0" smtClean="0"/>
              <a:t>Coexistence with Windows Firewall</a:t>
            </a:r>
          </a:p>
          <a:p>
            <a:pPr marL="801688" lvl="1" indent="-404813"/>
            <a:r>
              <a:rPr lang="en-US" sz="2400" dirty="0" smtClean="0"/>
              <a:t>More connections can be offloaded</a:t>
            </a:r>
          </a:p>
          <a:p>
            <a:pPr marL="396875" indent="-396875"/>
            <a:r>
              <a:rPr lang="en-US" sz="2800" dirty="0" smtClean="0"/>
              <a:t>Manageability</a:t>
            </a:r>
          </a:p>
          <a:p>
            <a:pPr marL="801688" lvl="1" indent="-404813"/>
            <a:r>
              <a:rPr lang="en-US" sz="2400" dirty="0" smtClean="0"/>
              <a:t>System administrators have more control and </a:t>
            </a:r>
            <a:br>
              <a:rPr lang="en-US" sz="2400" dirty="0" smtClean="0"/>
            </a:br>
            <a:r>
              <a:rPr lang="en-US" sz="2400" dirty="0" smtClean="0"/>
              <a:t>visibility into TCP Chimney</a:t>
            </a:r>
          </a:p>
          <a:p>
            <a:pPr marL="396875" indent="-396875"/>
            <a:r>
              <a:rPr lang="en-US" sz="2800" dirty="0" smtClean="0"/>
              <a:t>Logo clarifications</a:t>
            </a:r>
          </a:p>
          <a:p>
            <a:pPr marL="801688" lvl="1" indent="-404813"/>
            <a:r>
              <a:rPr lang="en-US" sz="2400" dirty="0" smtClean="0"/>
              <a:t>Increases security, compatibility, and performance</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TCP Chimney</a:t>
            </a:r>
            <a:br>
              <a:rPr lang="en-US" dirty="0" smtClean="0"/>
            </a:br>
            <a:r>
              <a:rPr lang="en-US" sz="3600" dirty="0" smtClean="0">
                <a:solidFill>
                  <a:schemeClr val="accent1"/>
                </a:solidFill>
              </a:rPr>
              <a:t>Considerations</a:t>
            </a:r>
            <a:endParaRPr lang="en-US" sz="3600" dirty="0">
              <a:solidFill>
                <a:schemeClr val="accent1"/>
              </a:solidFill>
            </a:endParaRPr>
          </a:p>
        </p:txBody>
      </p:sp>
      <p:sp>
        <p:nvSpPr>
          <p:cNvPr id="3" name="Content Placeholder 2"/>
          <p:cNvSpPr>
            <a:spLocks noGrp="1"/>
          </p:cNvSpPr>
          <p:nvPr>
            <p:ph idx="1"/>
          </p:nvPr>
        </p:nvSpPr>
        <p:spPr>
          <a:xfrm>
            <a:off x="381000" y="1901825"/>
            <a:ext cx="8380412" cy="4160626"/>
          </a:xfrm>
        </p:spPr>
        <p:txBody>
          <a:bodyPr/>
          <a:lstStyle/>
          <a:p>
            <a:r>
              <a:rPr lang="en-US" sz="2800" dirty="0" smtClean="0"/>
              <a:t>Hardware supports limited number of </a:t>
            </a:r>
            <a:br>
              <a:rPr lang="en-US" sz="2800" dirty="0" smtClean="0"/>
            </a:br>
            <a:r>
              <a:rPr lang="en-US" sz="2800" dirty="0" smtClean="0"/>
              <a:t>offloaded connections</a:t>
            </a:r>
          </a:p>
          <a:p>
            <a:r>
              <a:rPr lang="en-US" sz="2800" dirty="0" smtClean="0"/>
              <a:t>Windows stack has performance optimizations </a:t>
            </a:r>
            <a:br>
              <a:rPr lang="en-US" sz="2800" dirty="0" smtClean="0"/>
            </a:br>
            <a:r>
              <a:rPr lang="en-US" sz="2800" dirty="0" smtClean="0"/>
              <a:t>for congestion control and high-latency links not currently in TCP Chimney hardware</a:t>
            </a:r>
          </a:p>
          <a:p>
            <a:r>
              <a:rPr lang="en-US" sz="2800" dirty="0" smtClean="0"/>
              <a:t>Not every application workload benefits </a:t>
            </a:r>
            <a:br>
              <a:rPr lang="en-US" sz="2800" dirty="0" smtClean="0"/>
            </a:br>
            <a:r>
              <a:rPr lang="en-US" sz="2800" dirty="0" smtClean="0"/>
              <a:t>from TCP Chimney</a:t>
            </a:r>
          </a:p>
          <a:p>
            <a:pPr lvl="1"/>
            <a:r>
              <a:rPr lang="en-US" sz="2400" dirty="0" smtClean="0"/>
              <a:t>TCP Chimney best for long-lived connections with </a:t>
            </a:r>
            <a:br>
              <a:rPr lang="en-US" sz="2400" dirty="0" smtClean="0"/>
            </a:br>
            <a:r>
              <a:rPr lang="en-US" sz="2400" dirty="0" smtClean="0"/>
              <a:t>large data transfers and applications with </a:t>
            </a:r>
            <a:br>
              <a:rPr lang="en-US" sz="2400" dirty="0" smtClean="0"/>
            </a:br>
            <a:r>
              <a:rPr lang="en-US" sz="2400" dirty="0" smtClean="0"/>
              <a:t>pre-posted buffers</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TCP Chimney</a:t>
            </a:r>
            <a:br>
              <a:rPr lang="en-US" smtClean="0"/>
            </a:br>
            <a:r>
              <a:rPr lang="en-US" smtClean="0"/>
              <a:t>Architecture</a:t>
            </a:r>
            <a:endParaRPr lang="en-US" dirty="0"/>
          </a:p>
        </p:txBody>
      </p:sp>
      <p:sp>
        <p:nvSpPr>
          <p:cNvPr id="4" name="Content Placeholder 3"/>
          <p:cNvSpPr>
            <a:spLocks noGrp="1"/>
          </p:cNvSpPr>
          <p:nvPr>
            <p:ph idx="1"/>
          </p:nvPr>
        </p:nvSpPr>
        <p:spPr>
          <a:xfrm>
            <a:off x="381000" y="1901825"/>
            <a:ext cx="8380412" cy="1138773"/>
          </a:xfrm>
        </p:spPr>
        <p:txBody>
          <a:bodyPr/>
          <a:lstStyle/>
          <a:p>
            <a:r>
              <a:rPr lang="en-US" sz="2000" dirty="0" smtClean="0"/>
              <a:t>TCP Chimney transparent under Winsock</a:t>
            </a:r>
          </a:p>
          <a:p>
            <a:r>
              <a:rPr lang="en-US" sz="2000" dirty="0" smtClean="0"/>
              <a:t>TCP connections can use Windows stack or TCP Chimney hardware</a:t>
            </a:r>
          </a:p>
          <a:p>
            <a:r>
              <a:rPr lang="en-US" sz="2000" dirty="0" smtClean="0"/>
              <a:t>TCP Switch determines data path</a:t>
            </a:r>
          </a:p>
        </p:txBody>
      </p:sp>
      <p:grpSp>
        <p:nvGrpSpPr>
          <p:cNvPr id="16" name="Group 15"/>
          <p:cNvGrpSpPr/>
          <p:nvPr/>
        </p:nvGrpSpPr>
        <p:grpSpPr>
          <a:xfrm>
            <a:off x="1997964" y="3314783"/>
            <a:ext cx="6783697" cy="3049335"/>
            <a:chOff x="2157459" y="3070224"/>
            <a:chExt cx="6783697" cy="3049335"/>
          </a:xfrm>
        </p:grpSpPr>
        <p:sp>
          <p:nvSpPr>
            <p:cNvPr id="6" name="Rectangle 223"/>
            <p:cNvSpPr>
              <a:spLocks noChangeArrowheads="1"/>
            </p:cNvSpPr>
            <p:nvPr/>
          </p:nvSpPr>
          <p:spPr bwMode="invGray">
            <a:xfrm>
              <a:off x="2157459" y="5635543"/>
              <a:ext cx="3987209" cy="484016"/>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TCP Chimney Capable NIC</a:t>
              </a:r>
            </a:p>
          </p:txBody>
        </p:sp>
        <p:sp>
          <p:nvSpPr>
            <p:cNvPr id="7" name="Rectangle 233"/>
            <p:cNvSpPr>
              <a:spLocks noChangeArrowheads="1"/>
            </p:cNvSpPr>
            <p:nvPr/>
          </p:nvSpPr>
          <p:spPr bwMode="blackWhite">
            <a:xfrm>
              <a:off x="2157459" y="3070224"/>
              <a:ext cx="3716144" cy="387693"/>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Application</a:t>
              </a:r>
            </a:p>
          </p:txBody>
        </p:sp>
        <p:sp>
          <p:nvSpPr>
            <p:cNvPr id="8" name="Rectangle 227"/>
            <p:cNvSpPr>
              <a:spLocks noChangeArrowheads="1"/>
            </p:cNvSpPr>
            <p:nvPr/>
          </p:nvSpPr>
          <p:spPr bwMode="auto">
            <a:xfrm>
              <a:off x="2157459" y="3922864"/>
              <a:ext cx="2908564" cy="35834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TCP Switch</a:t>
              </a:r>
            </a:p>
          </p:txBody>
        </p:sp>
        <p:sp>
          <p:nvSpPr>
            <p:cNvPr id="9" name="Rectangle 227"/>
            <p:cNvSpPr>
              <a:spLocks noChangeArrowheads="1"/>
            </p:cNvSpPr>
            <p:nvPr/>
          </p:nvSpPr>
          <p:spPr bwMode="auto">
            <a:xfrm>
              <a:off x="2157459" y="4708801"/>
              <a:ext cx="2504528" cy="47247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Windows TCP/IP Stack</a:t>
              </a:r>
            </a:p>
          </p:txBody>
        </p:sp>
        <p:cxnSp>
          <p:nvCxnSpPr>
            <p:cNvPr id="10" name="Straight Arrow Connector 9"/>
            <p:cNvCxnSpPr/>
            <p:nvPr/>
          </p:nvCxnSpPr>
          <p:spPr bwMode="auto">
            <a:xfrm rot="16200000" flipH="1">
              <a:off x="3750265" y="3681566"/>
              <a:ext cx="436661" cy="454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a:tailEnd type="arrow"/>
            </a:ln>
            <a:effectLst/>
          </p:spPr>
        </p:cxnSp>
        <p:cxnSp>
          <p:nvCxnSpPr>
            <p:cNvPr id="11" name="Straight Arrow Connector 10"/>
            <p:cNvCxnSpPr/>
            <p:nvPr/>
          </p:nvCxnSpPr>
          <p:spPr bwMode="auto">
            <a:xfrm rot="5400000">
              <a:off x="3175480" y="4499826"/>
              <a:ext cx="433921" cy="79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a:tailEnd type="arrow"/>
            </a:ln>
            <a:effectLst/>
          </p:spPr>
        </p:cxnSp>
        <p:cxnSp>
          <p:nvCxnSpPr>
            <p:cNvPr id="12" name="Straight Arrow Connector 11"/>
            <p:cNvCxnSpPr/>
            <p:nvPr/>
          </p:nvCxnSpPr>
          <p:spPr bwMode="auto">
            <a:xfrm rot="16200000" flipH="1">
              <a:off x="3165066" y="5426695"/>
              <a:ext cx="454748" cy="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a:tailEnd type="arrow"/>
            </a:ln>
            <a:effectLst/>
          </p:spPr>
        </p:cxnSp>
        <p:cxnSp>
          <p:nvCxnSpPr>
            <p:cNvPr id="13" name="Straight Arrow Connector 12"/>
            <p:cNvCxnSpPr/>
            <p:nvPr/>
          </p:nvCxnSpPr>
          <p:spPr bwMode="auto">
            <a:xfrm rot="5400000">
              <a:off x="4251195" y="4966832"/>
              <a:ext cx="1369152" cy="532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FFC000"/>
              </a:solidFill>
              <a:prstDash val="solid"/>
              <a:round/>
              <a:headEnd type="arrow"/>
              <a:tailEnd type="arrow"/>
            </a:ln>
            <a:effectLst/>
          </p:spPr>
        </p:cxnSp>
        <p:cxnSp>
          <p:nvCxnSpPr>
            <p:cNvPr id="14" name="Straight Arrow Connector 13"/>
            <p:cNvCxnSpPr/>
            <p:nvPr/>
          </p:nvCxnSpPr>
          <p:spPr bwMode="auto">
            <a:xfrm rot="5400000" flipH="1" flipV="1">
              <a:off x="4683683" y="4547492"/>
              <a:ext cx="2165369" cy="2819"/>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rgbClr val="FFC000"/>
              </a:solidFill>
              <a:prstDash val="dash"/>
              <a:round/>
              <a:headEnd type="none" w="med" len="med"/>
              <a:tailEnd type="arrow"/>
            </a:ln>
            <a:effectLst/>
          </p:spPr>
        </p:cxnSp>
        <p:sp>
          <p:nvSpPr>
            <p:cNvPr id="15" name="TextBox 14"/>
            <p:cNvSpPr txBox="1"/>
            <p:nvPr/>
          </p:nvSpPr>
          <p:spPr>
            <a:xfrm>
              <a:off x="5955146" y="3732028"/>
              <a:ext cx="2986010" cy="1815882"/>
            </a:xfrm>
            <a:prstGeom prst="rect">
              <a:avLst/>
            </a:prstGeom>
            <a:noFill/>
          </p:spPr>
          <p:txBody>
            <a:bodyPr wrap="none" rtlCol="0">
              <a:spAutoFit/>
            </a:bodyPr>
            <a:lstStyle/>
            <a:p>
              <a:pPr algn="ctr"/>
              <a:r>
                <a:rPr lang="en-US" sz="2800" dirty="0" smtClean="0">
                  <a:solidFill>
                    <a:srgbClr val="FFC000"/>
                  </a:solidFill>
                  <a:latin typeface="Trebuchet MS" pitchFamily="34" charset="0"/>
                </a:rPr>
                <a:t>DMA directly into</a:t>
              </a:r>
              <a:br>
                <a:rPr lang="en-US" sz="2800" dirty="0" smtClean="0">
                  <a:solidFill>
                    <a:srgbClr val="FFC000"/>
                  </a:solidFill>
                  <a:latin typeface="Trebuchet MS" pitchFamily="34" charset="0"/>
                </a:rPr>
              </a:br>
              <a:r>
                <a:rPr lang="en-US" sz="2800" dirty="0" smtClean="0">
                  <a:solidFill>
                    <a:srgbClr val="FFC000"/>
                  </a:solidFill>
                  <a:latin typeface="Trebuchet MS" pitchFamily="34" charset="0"/>
                </a:rPr>
                <a:t> app’s pre-posted</a:t>
              </a:r>
              <a:br>
                <a:rPr lang="en-US" sz="2800" dirty="0" smtClean="0">
                  <a:solidFill>
                    <a:srgbClr val="FFC000"/>
                  </a:solidFill>
                  <a:latin typeface="Trebuchet MS" pitchFamily="34" charset="0"/>
                </a:rPr>
              </a:br>
              <a:r>
                <a:rPr lang="en-US" sz="2800" dirty="0" smtClean="0">
                  <a:solidFill>
                    <a:srgbClr val="FFC000"/>
                  </a:solidFill>
                  <a:latin typeface="Trebuchet MS" pitchFamily="34" charset="0"/>
                </a:rPr>
                <a:t>buffer</a:t>
              </a:r>
            </a:p>
            <a:p>
              <a:pPr algn="ctr"/>
              <a:r>
                <a:rPr lang="en-US" sz="2800" dirty="0" smtClean="0">
                  <a:solidFill>
                    <a:srgbClr val="FFC000"/>
                  </a:solidFill>
                  <a:latin typeface="Trebuchet MS" pitchFamily="34" charset="0"/>
                </a:rPr>
                <a:t>(zero copy)</a:t>
              </a:r>
            </a:p>
          </p:txBody>
        </p:sp>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2105192"/>
          </a:xfrm>
        </p:spPr>
        <p:txBody>
          <a:bodyPr/>
          <a:lstStyle/>
          <a:p>
            <a:r>
              <a:rPr lang="en-US" dirty="0" smtClean="0"/>
              <a:t>Windows Server Enterprise Networking</a:t>
            </a:r>
            <a:br>
              <a:rPr lang="en-US" dirty="0" smtClean="0"/>
            </a:br>
            <a:r>
              <a:rPr lang="en-US" sz="4000" dirty="0" smtClean="0">
                <a:solidFill>
                  <a:schemeClr val="accent1"/>
                </a:solidFill>
              </a:rPr>
              <a:t>Offload technologies</a:t>
            </a:r>
            <a:endParaRPr lang="en-US" dirty="0">
              <a:solidFill>
                <a:schemeClr val="accent1"/>
              </a:solidFill>
            </a:endParaRPr>
          </a:p>
        </p:txBody>
      </p:sp>
      <p:sp>
        <p:nvSpPr>
          <p:cNvPr id="3" name="Subtitle 2"/>
          <p:cNvSpPr>
            <a:spLocks noGrp="1"/>
          </p:cNvSpPr>
          <p:nvPr>
            <p:ph type="subTitle" idx="1"/>
          </p:nvPr>
        </p:nvSpPr>
        <p:spPr>
          <a:xfrm>
            <a:off x="2734826" y="4415063"/>
            <a:ext cx="5866482" cy="1551194"/>
          </a:xfrm>
        </p:spPr>
        <p:txBody>
          <a:bodyPr/>
          <a:lstStyle/>
          <a:p>
            <a:r>
              <a:rPr lang="en-US" sz="2800" dirty="0" smtClean="0"/>
              <a:t>Ross Ortega, Ph.D.</a:t>
            </a:r>
          </a:p>
          <a:p>
            <a:r>
              <a:rPr lang="en-US" sz="2800" dirty="0" smtClean="0"/>
              <a:t>Lead PM, Windows Networking</a:t>
            </a:r>
          </a:p>
          <a:p>
            <a:r>
              <a:rPr lang="en-US" sz="2800" dirty="0" smtClean="0"/>
              <a:t>Microsoft Corporation</a:t>
            </a:r>
          </a:p>
          <a:p>
            <a:endParaRPr lang="en-US" sz="28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TCP Chimney</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Connection lifecycle</a:t>
            </a:r>
            <a:endParaRPr lang="en-US" sz="3600" dirty="0"/>
          </a:p>
        </p:txBody>
      </p:sp>
      <p:grpSp>
        <p:nvGrpSpPr>
          <p:cNvPr id="20" name="Group 19"/>
          <p:cNvGrpSpPr/>
          <p:nvPr/>
        </p:nvGrpSpPr>
        <p:grpSpPr>
          <a:xfrm>
            <a:off x="440933" y="1901825"/>
            <a:ext cx="8262134" cy="2703017"/>
            <a:chOff x="381000" y="1901825"/>
            <a:chExt cx="8262134" cy="2703017"/>
          </a:xfrm>
        </p:grpSpPr>
        <p:sp>
          <p:nvSpPr>
            <p:cNvPr id="17" name="Rounded Rectangle 16"/>
            <p:cNvSpPr/>
            <p:nvPr/>
          </p:nvSpPr>
          <p:spPr bwMode="auto">
            <a:xfrm>
              <a:off x="381000" y="1901825"/>
              <a:ext cx="1561383" cy="1017917"/>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TCP Connection Established</a:t>
              </a:r>
            </a:p>
          </p:txBody>
        </p:sp>
        <p:sp>
          <p:nvSpPr>
            <p:cNvPr id="29" name="Rounded Rectangle 28"/>
            <p:cNvSpPr/>
            <p:nvPr/>
          </p:nvSpPr>
          <p:spPr bwMode="auto">
            <a:xfrm>
              <a:off x="7280129" y="1901825"/>
              <a:ext cx="1363005" cy="1017917"/>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latin typeface="Trebuchet MS" pitchFamily="34" charset="0"/>
                </a:rPr>
                <a:t>Upload Connection</a:t>
              </a:r>
            </a:p>
          </p:txBody>
        </p:sp>
        <p:sp>
          <p:nvSpPr>
            <p:cNvPr id="23" name="Rounded Rectangle 22"/>
            <p:cNvSpPr/>
            <p:nvPr/>
          </p:nvSpPr>
          <p:spPr bwMode="auto">
            <a:xfrm>
              <a:off x="3899943" y="3586925"/>
              <a:ext cx="1264696" cy="1017917"/>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latin typeface="Trebuchet MS" pitchFamily="34" charset="0"/>
                </a:rPr>
                <a:t>Offload to Hardware</a:t>
              </a:r>
            </a:p>
          </p:txBody>
        </p:sp>
        <p:sp>
          <p:nvSpPr>
            <p:cNvPr id="18" name="Rounded Rectangle 17"/>
            <p:cNvSpPr/>
            <p:nvPr/>
          </p:nvSpPr>
          <p:spPr bwMode="auto">
            <a:xfrm>
              <a:off x="2231340" y="2744375"/>
              <a:ext cx="1276129" cy="1017917"/>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Evaluate for Offload</a:t>
              </a:r>
            </a:p>
          </p:txBody>
        </p:sp>
        <p:sp>
          <p:nvSpPr>
            <p:cNvPr id="27" name="Rounded Rectangle 26"/>
            <p:cNvSpPr/>
            <p:nvPr/>
          </p:nvSpPr>
          <p:spPr bwMode="auto">
            <a:xfrm>
              <a:off x="5522607" y="2744375"/>
              <a:ext cx="1296036" cy="1017917"/>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tx1"/>
                  </a:solidFill>
                  <a:effectLst>
                    <a:outerShdw blurRad="38100" dist="38100" dir="2700000" algn="tl">
                      <a:srgbClr val="000000">
                        <a:alpha val="43137"/>
                      </a:srgbClr>
                    </a:outerShdw>
                  </a:effectLst>
                  <a:latin typeface="Trebuchet MS" pitchFamily="34" charset="0"/>
                </a:rPr>
                <a:t>Monitor Connection</a:t>
              </a:r>
            </a:p>
          </p:txBody>
        </p:sp>
      </p:grpSp>
      <p:sp>
        <p:nvSpPr>
          <p:cNvPr id="44" name="Content Placeholder 43"/>
          <p:cNvSpPr>
            <a:spLocks noGrp="1"/>
          </p:cNvSpPr>
          <p:nvPr>
            <p:ph idx="1"/>
          </p:nvPr>
        </p:nvSpPr>
        <p:spPr>
          <a:xfrm>
            <a:off x="434346" y="4761796"/>
            <a:ext cx="8380412" cy="1163395"/>
          </a:xfrm>
        </p:spPr>
        <p:txBody>
          <a:bodyPr/>
          <a:lstStyle/>
          <a:p>
            <a:pPr marL="396875" indent="-396875"/>
            <a:r>
              <a:rPr lang="en-US" sz="2800" dirty="0" smtClean="0"/>
              <a:t>Windows automatically determines best connections for offload and efficiently uses </a:t>
            </a:r>
            <a:br>
              <a:rPr lang="en-US" sz="2800" dirty="0" smtClean="0"/>
            </a:br>
            <a:r>
              <a:rPr lang="en-US" sz="2800" dirty="0" smtClean="0"/>
              <a:t>TCP Chimney hardware</a:t>
            </a:r>
            <a:endParaRPr lang="en-US" sz="28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TCP Chimney</a:t>
            </a:r>
            <a:br>
              <a:rPr lang="en-US" dirty="0" smtClean="0"/>
            </a:br>
            <a:r>
              <a:rPr lang="en-US" sz="3600" dirty="0" smtClean="0">
                <a:solidFill>
                  <a:schemeClr val="accent1"/>
                </a:solidFill>
              </a:rPr>
              <a:t>Connection selection</a:t>
            </a:r>
            <a:endParaRPr lang="en-US" dirty="0">
              <a:solidFill>
                <a:schemeClr val="accent1"/>
              </a:solidFill>
            </a:endParaRPr>
          </a:p>
        </p:txBody>
      </p:sp>
      <p:sp>
        <p:nvSpPr>
          <p:cNvPr id="3" name="Content Placeholder 2"/>
          <p:cNvSpPr>
            <a:spLocks noGrp="1"/>
          </p:cNvSpPr>
          <p:nvPr>
            <p:ph idx="1"/>
          </p:nvPr>
        </p:nvSpPr>
        <p:spPr>
          <a:xfrm>
            <a:off x="381000" y="1901825"/>
            <a:ext cx="8380412" cy="3727687"/>
          </a:xfrm>
        </p:spPr>
        <p:txBody>
          <a:bodyPr/>
          <a:lstStyle/>
          <a:p>
            <a:pPr marL="396875" indent="-396875"/>
            <a:r>
              <a:rPr lang="en-US" sz="2400" dirty="0" smtClean="0"/>
              <a:t>First determine eligibility then heuristics </a:t>
            </a:r>
            <a:br>
              <a:rPr lang="en-US" sz="2400" dirty="0" smtClean="0"/>
            </a:br>
            <a:r>
              <a:rPr lang="en-US" sz="2400" dirty="0" smtClean="0"/>
              <a:t>pick candidates</a:t>
            </a:r>
          </a:p>
          <a:p>
            <a:pPr marL="396875" indent="-396875"/>
            <a:r>
              <a:rPr lang="en-US" sz="2400" dirty="0" smtClean="0"/>
              <a:t>Inputs to determine eligibility</a:t>
            </a:r>
          </a:p>
          <a:p>
            <a:pPr marL="741363" lvl="1" indent="-344488"/>
            <a:r>
              <a:rPr lang="en-US" sz="2000" dirty="0" smtClean="0"/>
              <a:t>Does an </a:t>
            </a:r>
            <a:r>
              <a:rPr lang="en-US" sz="2000" dirty="0" err="1" smtClean="0"/>
              <a:t>IPsec</a:t>
            </a:r>
            <a:r>
              <a:rPr lang="en-US" sz="2000" dirty="0" smtClean="0"/>
              <a:t> policy apply for this connection?</a:t>
            </a:r>
          </a:p>
          <a:p>
            <a:pPr marL="741363" lvl="1" indent="-344488"/>
            <a:r>
              <a:rPr lang="en-US" sz="2000" dirty="0" smtClean="0"/>
              <a:t>Does Windows Firewall inspect traffic on this connection?</a:t>
            </a:r>
          </a:p>
          <a:p>
            <a:pPr marL="741363" lvl="1" indent="-344488"/>
            <a:r>
              <a:rPr lang="en-US" sz="2000" dirty="0" smtClean="0"/>
              <a:t>Did user want this connection offloaded?</a:t>
            </a:r>
          </a:p>
          <a:p>
            <a:pPr marL="396875" indent="-396875"/>
            <a:r>
              <a:rPr lang="en-US" sz="2400" dirty="0" smtClean="0"/>
              <a:t>Offload heuristics consider</a:t>
            </a:r>
          </a:p>
          <a:p>
            <a:pPr marL="741363" lvl="1" indent="-344488"/>
            <a:r>
              <a:rPr lang="en-US" sz="2000" dirty="0" smtClean="0"/>
              <a:t>Activity level</a:t>
            </a:r>
          </a:p>
          <a:p>
            <a:pPr marL="741363" lvl="1" indent="-344488"/>
            <a:r>
              <a:rPr lang="en-US" sz="2000" dirty="0" smtClean="0"/>
              <a:t>Amount of data transferred</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TCP Chimney In Hyper-V</a:t>
            </a:r>
            <a:br>
              <a:rPr lang="en-US" smtClean="0"/>
            </a:br>
            <a:endParaRPr lang="en-US" dirty="0"/>
          </a:p>
        </p:txBody>
      </p:sp>
      <p:sp>
        <p:nvSpPr>
          <p:cNvPr id="3" name="Content Placeholder 2"/>
          <p:cNvSpPr>
            <a:spLocks noGrp="1"/>
          </p:cNvSpPr>
          <p:nvPr>
            <p:ph idx="1"/>
          </p:nvPr>
        </p:nvSpPr>
        <p:spPr>
          <a:xfrm>
            <a:off x="382588" y="1414464"/>
            <a:ext cx="8380412" cy="4467890"/>
          </a:xfrm>
        </p:spPr>
        <p:txBody>
          <a:bodyPr/>
          <a:lstStyle/>
          <a:p>
            <a:pPr marL="457200" indent="-457200"/>
            <a:r>
              <a:rPr lang="en-US" sz="3200" dirty="0" smtClean="0"/>
              <a:t>Virtualized environments run with </a:t>
            </a:r>
            <a:br>
              <a:rPr lang="en-US" sz="3200" dirty="0" smtClean="0"/>
            </a:br>
            <a:r>
              <a:rPr lang="en-US" sz="3200" dirty="0" smtClean="0"/>
              <a:t>high CPU utilization</a:t>
            </a:r>
          </a:p>
          <a:p>
            <a:pPr marL="457200" indent="-457200"/>
            <a:r>
              <a:rPr lang="en-US" sz="3200" dirty="0" smtClean="0"/>
              <a:t>TCP Chimney available to applications </a:t>
            </a:r>
            <a:br>
              <a:rPr lang="en-US" sz="3200" dirty="0" smtClean="0"/>
            </a:br>
            <a:r>
              <a:rPr lang="en-US" sz="3200" dirty="0" smtClean="0"/>
              <a:t>in Virtual Machine</a:t>
            </a:r>
          </a:p>
          <a:p>
            <a:pPr marL="854075" lvl="1" indent="-396875"/>
            <a:r>
              <a:rPr lang="en-US" sz="2800" dirty="0" smtClean="0"/>
              <a:t>TCP Chimney still available in parent partition</a:t>
            </a:r>
          </a:p>
          <a:p>
            <a:pPr marL="854075" lvl="1" indent="-396875"/>
            <a:r>
              <a:rPr lang="en-US" sz="2800" dirty="0" smtClean="0"/>
              <a:t>Live Migration is supported</a:t>
            </a:r>
          </a:p>
          <a:p>
            <a:pPr marL="457200" indent="-457200"/>
            <a:r>
              <a:rPr lang="en-US" sz="3200" dirty="0" smtClean="0"/>
              <a:t>Applications that benefit from </a:t>
            </a:r>
            <a:br>
              <a:rPr lang="en-US" sz="3200" dirty="0" smtClean="0"/>
            </a:br>
            <a:r>
              <a:rPr lang="en-US" sz="3200" dirty="0" smtClean="0"/>
              <a:t>non-virtualized TCP Chimney will </a:t>
            </a:r>
            <a:br>
              <a:rPr lang="en-US" sz="3200" dirty="0" smtClean="0"/>
            </a:br>
            <a:r>
              <a:rPr lang="en-US" sz="3200" dirty="0" smtClean="0"/>
              <a:t>benefit from TCP Chimney in Hyper-V</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TCP Chimney</a:t>
            </a:r>
            <a:br>
              <a:rPr lang="en-US" dirty="0" smtClean="0"/>
            </a:br>
            <a:r>
              <a:rPr lang="en-US" sz="3600" dirty="0" smtClean="0">
                <a:solidFill>
                  <a:schemeClr val="accent1"/>
                </a:solidFill>
              </a:rPr>
              <a:t>Receive Performance in Hyper-V</a:t>
            </a:r>
            <a:endParaRPr lang="en-US" dirty="0">
              <a:solidFill>
                <a:schemeClr val="accent1"/>
              </a:solidFill>
            </a:endParaRPr>
          </a:p>
        </p:txBody>
      </p:sp>
      <p:graphicFrame>
        <p:nvGraphicFramePr>
          <p:cNvPr id="6" name="Table 5"/>
          <p:cNvGraphicFramePr>
            <a:graphicFrameLocks noGrp="1"/>
          </p:cNvGraphicFramePr>
          <p:nvPr/>
        </p:nvGraphicFramePr>
        <p:xfrm>
          <a:off x="381000" y="4705664"/>
          <a:ext cx="4438339" cy="2048256"/>
        </p:xfrm>
        <a:graphic>
          <a:graphicData uri="http://schemas.openxmlformats.org/drawingml/2006/table">
            <a:tbl>
              <a:tblPr>
                <a:tableStyleId>{69C7853C-536D-4A76-A0AE-DD22124D55A5}</a:tableStyleId>
              </a:tblPr>
              <a:tblGrid>
                <a:gridCol w="1079888"/>
                <a:gridCol w="3358451"/>
              </a:tblGrid>
              <a:tr h="228995">
                <a:tc gridSpan="2">
                  <a:txBody>
                    <a:bodyPr/>
                    <a:lstStyle/>
                    <a:p>
                      <a:pPr marL="0" marR="0" indent="0">
                        <a:lnSpc>
                          <a:spcPct val="105000"/>
                        </a:lnSpc>
                        <a:spcBef>
                          <a:spcPts val="0"/>
                        </a:spcBef>
                        <a:spcAft>
                          <a:spcPts val="600"/>
                        </a:spcAft>
                      </a:pPr>
                      <a:r>
                        <a:rPr lang="en-US" sz="1600" dirty="0">
                          <a:latin typeface="Trebuchet MS" pitchFamily="34" charset="0"/>
                        </a:rPr>
                        <a:t>HP DL380 G5 Configuration Summary</a:t>
                      </a:r>
                      <a:endParaRPr lang="en-US" sz="1600" dirty="0">
                        <a:solidFill>
                          <a:schemeClr val="bg2"/>
                        </a:solidFill>
                        <a:latin typeface="Trebuchet MS" pitchFamily="34" charset="0"/>
                        <a:ea typeface="Times New Roman"/>
                        <a:cs typeface="Times New Roman"/>
                      </a:endParaRPr>
                    </a:p>
                  </a:txBody>
                  <a:tcPr marL="68580" marR="68580" marT="0" marB="0"/>
                </a:tc>
                <a:tc hMerge="1">
                  <a:txBody>
                    <a:bodyPr/>
                    <a:lstStyle/>
                    <a:p>
                      <a:endParaRPr lang="en-US"/>
                    </a:p>
                  </a:txBody>
                  <a:tcPr/>
                </a:tc>
              </a:tr>
              <a:tr h="228995">
                <a:tc>
                  <a:txBody>
                    <a:bodyPr/>
                    <a:lstStyle/>
                    <a:p>
                      <a:pPr marL="0" marR="0" indent="0">
                        <a:lnSpc>
                          <a:spcPct val="105000"/>
                        </a:lnSpc>
                        <a:spcBef>
                          <a:spcPts val="0"/>
                        </a:spcBef>
                        <a:spcAft>
                          <a:spcPts val="600"/>
                        </a:spcAft>
                      </a:pPr>
                      <a:r>
                        <a:rPr lang="en-US" sz="1600" dirty="0" smtClean="0">
                          <a:latin typeface="Trebuchet MS" pitchFamily="34" charset="0"/>
                        </a:rPr>
                        <a:t>Parent </a:t>
                      </a:r>
                      <a:r>
                        <a:rPr lang="en-US" sz="1600" dirty="0">
                          <a:latin typeface="Trebuchet MS" pitchFamily="34" charset="0"/>
                        </a:rPr>
                        <a:t>OS</a:t>
                      </a:r>
                      <a:endParaRPr lang="en-US" sz="1600" dirty="0">
                        <a:solidFill>
                          <a:schemeClr val="bg2"/>
                        </a:solidFill>
                        <a:latin typeface="Trebuchet MS" pitchFamily="34" charset="0"/>
                        <a:ea typeface="Times New Roman"/>
                        <a:cs typeface="Times New Roman"/>
                      </a:endParaRPr>
                    </a:p>
                  </a:txBody>
                  <a:tcPr marL="68580" marR="68580" marT="0" marB="0"/>
                </a:tc>
                <a:tc>
                  <a:txBody>
                    <a:bodyPr/>
                    <a:lstStyle/>
                    <a:p>
                      <a:pPr marL="0" marR="0" indent="0">
                        <a:lnSpc>
                          <a:spcPct val="105000"/>
                        </a:lnSpc>
                        <a:spcBef>
                          <a:spcPts val="0"/>
                        </a:spcBef>
                        <a:spcAft>
                          <a:spcPts val="600"/>
                        </a:spcAft>
                      </a:pPr>
                      <a:r>
                        <a:rPr lang="en-US" sz="1600" dirty="0">
                          <a:latin typeface="Trebuchet MS" pitchFamily="34" charset="0"/>
                        </a:rPr>
                        <a:t>Windows </a:t>
                      </a:r>
                      <a:r>
                        <a:rPr lang="en-US" sz="1600" dirty="0" smtClean="0">
                          <a:latin typeface="Trebuchet MS" pitchFamily="34" charset="0"/>
                        </a:rPr>
                        <a:t>Server</a:t>
                      </a:r>
                      <a:r>
                        <a:rPr lang="en-US" sz="1600" baseline="0" dirty="0" smtClean="0">
                          <a:latin typeface="Trebuchet MS" pitchFamily="34" charset="0"/>
                        </a:rPr>
                        <a:t> 2008 R2 (pre-Beta)</a:t>
                      </a:r>
                      <a:endParaRPr lang="en-US" sz="1600" dirty="0">
                        <a:solidFill>
                          <a:schemeClr val="bg2"/>
                        </a:solidFill>
                        <a:latin typeface="Trebuchet MS" pitchFamily="34" charset="0"/>
                        <a:ea typeface="Times New Roman"/>
                        <a:cs typeface="Times New Roman"/>
                      </a:endParaRPr>
                    </a:p>
                  </a:txBody>
                  <a:tcPr marL="68580" marR="68580" marT="0" marB="0"/>
                </a:tc>
              </a:tr>
              <a:tr h="228995">
                <a:tc>
                  <a:txBody>
                    <a:bodyPr/>
                    <a:lstStyle/>
                    <a:p>
                      <a:pPr marL="0" marR="0" indent="0">
                        <a:lnSpc>
                          <a:spcPct val="105000"/>
                        </a:lnSpc>
                        <a:spcBef>
                          <a:spcPts val="0"/>
                        </a:spcBef>
                        <a:spcAft>
                          <a:spcPts val="600"/>
                        </a:spcAft>
                      </a:pPr>
                      <a:r>
                        <a:rPr lang="en-US" sz="1600" dirty="0" smtClean="0">
                          <a:latin typeface="Trebuchet MS" pitchFamily="34" charset="0"/>
                        </a:rPr>
                        <a:t>Child OS</a:t>
                      </a:r>
                      <a:endParaRPr lang="en-US" sz="1600" dirty="0">
                        <a:solidFill>
                          <a:schemeClr val="bg2"/>
                        </a:solidFill>
                        <a:latin typeface="Trebuchet MS" pitchFamily="34" charset="0"/>
                        <a:ea typeface="Times New Roman"/>
                        <a:cs typeface="Times New Roman"/>
                      </a:endParaRPr>
                    </a:p>
                  </a:txBody>
                  <a:tcPr marL="68580" marR="68580" marT="0" marB="0"/>
                </a:tc>
                <a:tc>
                  <a:txBody>
                    <a:bodyPr/>
                    <a:lstStyle/>
                    <a:p>
                      <a:pPr marL="0" marR="0" indent="0">
                        <a:lnSpc>
                          <a:spcPct val="105000"/>
                        </a:lnSpc>
                        <a:spcBef>
                          <a:spcPts val="0"/>
                        </a:spcBef>
                        <a:spcAft>
                          <a:spcPts val="600"/>
                        </a:spcAft>
                      </a:pPr>
                      <a:r>
                        <a:rPr lang="en-US" sz="1600" dirty="0">
                          <a:latin typeface="Trebuchet MS" pitchFamily="34" charset="0"/>
                        </a:rPr>
                        <a:t>Windows Server 2008 RTM (64 bit)</a:t>
                      </a:r>
                      <a:endParaRPr lang="en-US" sz="1600" dirty="0">
                        <a:solidFill>
                          <a:schemeClr val="bg2"/>
                        </a:solidFill>
                        <a:latin typeface="Trebuchet MS" pitchFamily="34" charset="0"/>
                        <a:ea typeface="Times New Roman"/>
                        <a:cs typeface="Times New Roman"/>
                      </a:endParaRPr>
                    </a:p>
                  </a:txBody>
                  <a:tcPr marL="68580" marR="68580" marT="0" marB="0"/>
                </a:tc>
              </a:tr>
              <a:tr h="228995">
                <a:tc>
                  <a:txBody>
                    <a:bodyPr/>
                    <a:lstStyle/>
                    <a:p>
                      <a:pPr marL="0" marR="0" indent="0">
                        <a:lnSpc>
                          <a:spcPct val="105000"/>
                        </a:lnSpc>
                        <a:spcBef>
                          <a:spcPts val="0"/>
                        </a:spcBef>
                        <a:spcAft>
                          <a:spcPts val="600"/>
                        </a:spcAft>
                      </a:pPr>
                      <a:r>
                        <a:rPr lang="en-US" sz="1600" dirty="0">
                          <a:latin typeface="Trebuchet MS" pitchFamily="34" charset="0"/>
                        </a:rPr>
                        <a:t>Processors</a:t>
                      </a:r>
                      <a:endParaRPr lang="en-US" sz="1600" dirty="0">
                        <a:solidFill>
                          <a:schemeClr val="bg2"/>
                        </a:solidFill>
                        <a:latin typeface="Trebuchet MS" pitchFamily="34" charset="0"/>
                        <a:ea typeface="Times New Roman"/>
                        <a:cs typeface="Times New Roman"/>
                      </a:endParaRPr>
                    </a:p>
                  </a:txBody>
                  <a:tcPr marL="68580" marR="68580" marT="0" marB="0"/>
                </a:tc>
                <a:tc>
                  <a:txBody>
                    <a:bodyPr/>
                    <a:lstStyle/>
                    <a:p>
                      <a:pPr marL="0" marR="0" indent="0">
                        <a:lnSpc>
                          <a:spcPct val="105000"/>
                        </a:lnSpc>
                        <a:spcBef>
                          <a:spcPts val="0"/>
                        </a:spcBef>
                        <a:spcAft>
                          <a:spcPts val="600"/>
                        </a:spcAft>
                      </a:pPr>
                      <a:r>
                        <a:rPr lang="en-US" sz="1600" dirty="0">
                          <a:latin typeface="Trebuchet MS" pitchFamily="34" charset="0"/>
                        </a:rPr>
                        <a:t>8 x 2.33 MHz (Intel E5345)</a:t>
                      </a:r>
                      <a:endParaRPr lang="en-US" sz="1600" dirty="0">
                        <a:solidFill>
                          <a:schemeClr val="bg2"/>
                        </a:solidFill>
                        <a:latin typeface="Trebuchet MS" pitchFamily="34" charset="0"/>
                        <a:ea typeface="Times New Roman"/>
                        <a:cs typeface="Times New Roman"/>
                      </a:endParaRPr>
                    </a:p>
                  </a:txBody>
                  <a:tcPr marL="68580" marR="68580" marT="0" marB="0"/>
                </a:tc>
              </a:tr>
              <a:tr h="228995">
                <a:tc>
                  <a:txBody>
                    <a:bodyPr/>
                    <a:lstStyle/>
                    <a:p>
                      <a:pPr marL="0" marR="0" indent="0">
                        <a:lnSpc>
                          <a:spcPct val="105000"/>
                        </a:lnSpc>
                        <a:spcBef>
                          <a:spcPts val="0"/>
                        </a:spcBef>
                        <a:spcAft>
                          <a:spcPts val="600"/>
                        </a:spcAft>
                      </a:pPr>
                      <a:r>
                        <a:rPr lang="en-US" sz="1600" dirty="0">
                          <a:latin typeface="Trebuchet MS" pitchFamily="34" charset="0"/>
                        </a:rPr>
                        <a:t>Memory</a:t>
                      </a:r>
                      <a:endParaRPr lang="en-US" sz="1600" dirty="0">
                        <a:solidFill>
                          <a:schemeClr val="bg2"/>
                        </a:solidFill>
                        <a:latin typeface="Trebuchet MS" pitchFamily="34" charset="0"/>
                        <a:ea typeface="Times New Roman"/>
                        <a:cs typeface="Times New Roman"/>
                      </a:endParaRPr>
                    </a:p>
                  </a:txBody>
                  <a:tcPr marL="68580" marR="68580" marT="0" marB="0"/>
                </a:tc>
                <a:tc>
                  <a:txBody>
                    <a:bodyPr/>
                    <a:lstStyle/>
                    <a:p>
                      <a:pPr marL="0" marR="0" indent="0">
                        <a:lnSpc>
                          <a:spcPct val="105000"/>
                        </a:lnSpc>
                        <a:spcBef>
                          <a:spcPts val="0"/>
                        </a:spcBef>
                        <a:spcAft>
                          <a:spcPts val="600"/>
                        </a:spcAft>
                      </a:pPr>
                      <a:r>
                        <a:rPr lang="en-US" sz="1600" dirty="0">
                          <a:latin typeface="Trebuchet MS" pitchFamily="34" charset="0"/>
                        </a:rPr>
                        <a:t>16 GB</a:t>
                      </a:r>
                      <a:endParaRPr lang="en-US" sz="1600" dirty="0">
                        <a:solidFill>
                          <a:schemeClr val="bg2"/>
                        </a:solidFill>
                        <a:latin typeface="Trebuchet MS" pitchFamily="34" charset="0"/>
                        <a:ea typeface="Times New Roman"/>
                        <a:cs typeface="Times New Roman"/>
                      </a:endParaRPr>
                    </a:p>
                  </a:txBody>
                  <a:tcPr marL="68580" marR="68580" marT="0" marB="0"/>
                </a:tc>
              </a:tr>
              <a:tr h="228995">
                <a:tc>
                  <a:txBody>
                    <a:bodyPr/>
                    <a:lstStyle/>
                    <a:p>
                      <a:pPr marL="0" marR="0" indent="0">
                        <a:lnSpc>
                          <a:spcPct val="105000"/>
                        </a:lnSpc>
                        <a:spcBef>
                          <a:spcPts val="0"/>
                        </a:spcBef>
                        <a:spcAft>
                          <a:spcPts val="600"/>
                        </a:spcAft>
                      </a:pPr>
                      <a:r>
                        <a:rPr lang="en-US" sz="1600" dirty="0">
                          <a:latin typeface="Trebuchet MS" pitchFamily="34" charset="0"/>
                        </a:rPr>
                        <a:t>Storage</a:t>
                      </a:r>
                      <a:endParaRPr lang="en-US" sz="1600" dirty="0">
                        <a:solidFill>
                          <a:schemeClr val="bg2"/>
                        </a:solidFill>
                        <a:latin typeface="Trebuchet MS" pitchFamily="34" charset="0"/>
                        <a:ea typeface="Times New Roman"/>
                        <a:cs typeface="Times New Roman"/>
                      </a:endParaRPr>
                    </a:p>
                  </a:txBody>
                  <a:tcPr marL="68580" marR="68580" marT="0" marB="0"/>
                </a:tc>
                <a:tc>
                  <a:txBody>
                    <a:bodyPr/>
                    <a:lstStyle/>
                    <a:p>
                      <a:pPr marL="0" marR="0" indent="0">
                        <a:lnSpc>
                          <a:spcPct val="105000"/>
                        </a:lnSpc>
                        <a:spcBef>
                          <a:spcPts val="0"/>
                        </a:spcBef>
                        <a:spcAft>
                          <a:spcPts val="600"/>
                        </a:spcAft>
                      </a:pPr>
                      <a:r>
                        <a:rPr lang="en-US" sz="1600" dirty="0">
                          <a:latin typeface="Trebuchet MS" pitchFamily="34" charset="0"/>
                        </a:rPr>
                        <a:t>14 Spindles (HP P800)</a:t>
                      </a:r>
                      <a:endParaRPr lang="en-US" sz="1600" dirty="0">
                        <a:solidFill>
                          <a:schemeClr val="bg2"/>
                        </a:solidFill>
                        <a:latin typeface="Trebuchet MS" pitchFamily="34" charset="0"/>
                        <a:ea typeface="Times New Roman"/>
                        <a:cs typeface="Times New Roman"/>
                      </a:endParaRPr>
                    </a:p>
                  </a:txBody>
                  <a:tcPr marL="68580" marR="68580" marT="0" marB="0"/>
                </a:tc>
              </a:tr>
              <a:tr h="228995">
                <a:tc>
                  <a:txBody>
                    <a:bodyPr/>
                    <a:lstStyle/>
                    <a:p>
                      <a:pPr marL="0" marR="0" indent="0">
                        <a:lnSpc>
                          <a:spcPct val="105000"/>
                        </a:lnSpc>
                        <a:spcBef>
                          <a:spcPts val="0"/>
                        </a:spcBef>
                        <a:spcAft>
                          <a:spcPts val="600"/>
                        </a:spcAft>
                      </a:pPr>
                      <a:r>
                        <a:rPr lang="en-US" sz="1600" dirty="0">
                          <a:latin typeface="Trebuchet MS" pitchFamily="34" charset="0"/>
                        </a:rPr>
                        <a:t>Network</a:t>
                      </a:r>
                      <a:endParaRPr lang="en-US" sz="1600" dirty="0">
                        <a:solidFill>
                          <a:schemeClr val="bg2"/>
                        </a:solidFill>
                        <a:latin typeface="Trebuchet MS" pitchFamily="34" charset="0"/>
                        <a:ea typeface="Times New Roman"/>
                        <a:cs typeface="Times New Roman"/>
                      </a:endParaRPr>
                    </a:p>
                  </a:txBody>
                  <a:tcPr marL="68580" marR="68580" marT="0" marB="0"/>
                </a:tc>
                <a:tc>
                  <a:txBody>
                    <a:bodyPr/>
                    <a:lstStyle/>
                    <a:p>
                      <a:pPr marL="0" marR="0" indent="0">
                        <a:lnSpc>
                          <a:spcPct val="105000"/>
                        </a:lnSpc>
                        <a:spcBef>
                          <a:spcPts val="0"/>
                        </a:spcBef>
                        <a:spcAft>
                          <a:spcPts val="600"/>
                        </a:spcAft>
                      </a:pPr>
                      <a:r>
                        <a:rPr lang="en-US" sz="1600" dirty="0">
                          <a:latin typeface="Trebuchet MS" pitchFamily="34" charset="0"/>
                        </a:rPr>
                        <a:t>10 </a:t>
                      </a:r>
                      <a:r>
                        <a:rPr lang="en-US" sz="1600" dirty="0" err="1">
                          <a:latin typeface="Trebuchet MS" pitchFamily="34" charset="0"/>
                        </a:rPr>
                        <a:t>Gbps</a:t>
                      </a:r>
                      <a:r>
                        <a:rPr lang="en-US" sz="1600" dirty="0">
                          <a:latin typeface="Trebuchet MS" pitchFamily="34" charset="0"/>
                        </a:rPr>
                        <a:t> (Broadcom 57710 </a:t>
                      </a:r>
                      <a:r>
                        <a:rPr lang="en-US" sz="1600" dirty="0" err="1">
                          <a:latin typeface="Trebuchet MS" pitchFamily="34" charset="0"/>
                        </a:rPr>
                        <a:t>NetXtreme</a:t>
                      </a:r>
                      <a:r>
                        <a:rPr lang="en-US" sz="1600" dirty="0">
                          <a:latin typeface="Trebuchet MS" pitchFamily="34" charset="0"/>
                        </a:rPr>
                        <a:t> II)</a:t>
                      </a:r>
                      <a:endParaRPr lang="en-US" sz="1600" dirty="0">
                        <a:solidFill>
                          <a:schemeClr val="bg2"/>
                        </a:solidFill>
                        <a:latin typeface="Trebuchet MS" pitchFamily="34" charset="0"/>
                        <a:ea typeface="Times New Roman"/>
                        <a:cs typeface="Times New Roman"/>
                      </a:endParaRPr>
                    </a:p>
                  </a:txBody>
                  <a:tcPr marL="68580" marR="68580" marT="0" marB="0"/>
                </a:tc>
              </a:tr>
            </a:tbl>
          </a:graphicData>
        </a:graphic>
      </p:graphicFrame>
      <p:sp>
        <p:nvSpPr>
          <p:cNvPr id="12" name="Rectangle 11"/>
          <p:cNvSpPr/>
          <p:nvPr/>
        </p:nvSpPr>
        <p:spPr bwMode="auto">
          <a:xfrm>
            <a:off x="5006714" y="5167298"/>
            <a:ext cx="3754069" cy="98066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Throughput increased nearly 3X Cycles/Byte decreased 5X</a:t>
            </a:r>
          </a:p>
        </p:txBody>
      </p:sp>
      <p:grpSp>
        <p:nvGrpSpPr>
          <p:cNvPr id="13" name="Group 12"/>
          <p:cNvGrpSpPr/>
          <p:nvPr/>
        </p:nvGrpSpPr>
        <p:grpSpPr>
          <a:xfrm>
            <a:off x="381000" y="2130425"/>
            <a:ext cx="8382000" cy="2514600"/>
            <a:chOff x="0" y="1419441"/>
            <a:chExt cx="9144000" cy="2743200"/>
          </a:xfrm>
        </p:grpSpPr>
        <p:graphicFrame>
          <p:nvGraphicFramePr>
            <p:cNvPr id="8" name="Chart 7"/>
            <p:cNvGraphicFramePr/>
            <p:nvPr/>
          </p:nvGraphicFramePr>
          <p:xfrm>
            <a:off x="0" y="1419441"/>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4572000" y="1419441"/>
            <a:ext cx="4572000" cy="2743200"/>
          </p:xfrm>
          <a:graphic>
            <a:graphicData uri="http://schemas.openxmlformats.org/drawingml/2006/chart">
              <c:chart xmlns:c="http://schemas.openxmlformats.org/drawingml/2006/chart" xmlns:r="http://schemas.openxmlformats.org/officeDocument/2006/relationships" r:id="rId4"/>
            </a:graphicData>
          </a:graphic>
        </p:graphicFrame>
      </p:grpSp>
      <p:sp>
        <p:nvSpPr>
          <p:cNvPr id="14" name="Rectangle 13"/>
          <p:cNvSpPr/>
          <p:nvPr/>
        </p:nvSpPr>
        <p:spPr bwMode="auto">
          <a:xfrm>
            <a:off x="6423822" y="1518926"/>
            <a:ext cx="372139" cy="23391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 name="TextBox 14"/>
          <p:cNvSpPr txBox="1"/>
          <p:nvPr/>
        </p:nvSpPr>
        <p:spPr>
          <a:xfrm>
            <a:off x="6872098" y="1451218"/>
            <a:ext cx="1890902" cy="369332"/>
          </a:xfrm>
          <a:prstGeom prst="rect">
            <a:avLst/>
          </a:prstGeom>
          <a:noFill/>
        </p:spPr>
        <p:txBody>
          <a:bodyPr wrap="non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TCP Chimney On</a:t>
            </a:r>
          </a:p>
        </p:txBody>
      </p:sp>
      <p:sp>
        <p:nvSpPr>
          <p:cNvPr id="16" name="Rectangle 15"/>
          <p:cNvSpPr/>
          <p:nvPr/>
        </p:nvSpPr>
        <p:spPr bwMode="auto">
          <a:xfrm>
            <a:off x="6423822" y="1841447"/>
            <a:ext cx="372139" cy="233916"/>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7" name="TextBox 16"/>
          <p:cNvSpPr txBox="1"/>
          <p:nvPr/>
        </p:nvSpPr>
        <p:spPr>
          <a:xfrm>
            <a:off x="6872098" y="1773739"/>
            <a:ext cx="1934184" cy="369332"/>
          </a:xfrm>
          <a:prstGeom prst="rect">
            <a:avLst/>
          </a:prstGeom>
          <a:noFill/>
        </p:spPr>
        <p:txBody>
          <a:bodyPr wrap="non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TCP Chimney Off</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TCP Chimney</a:t>
            </a:r>
            <a:br>
              <a:rPr lang="en-US" dirty="0" smtClean="0"/>
            </a:br>
            <a:r>
              <a:rPr lang="en-US" sz="3600" dirty="0" smtClean="0">
                <a:solidFill>
                  <a:schemeClr val="accent1"/>
                </a:solidFill>
              </a:rPr>
              <a:t>Send Performance in Hyper-V</a:t>
            </a:r>
            <a:endParaRPr lang="en-US" dirty="0">
              <a:solidFill>
                <a:schemeClr val="accent1"/>
              </a:solidFill>
            </a:endParaRPr>
          </a:p>
        </p:txBody>
      </p:sp>
      <p:graphicFrame>
        <p:nvGraphicFramePr>
          <p:cNvPr id="6" name="Table 5"/>
          <p:cNvGraphicFramePr>
            <a:graphicFrameLocks noGrp="1"/>
          </p:cNvGraphicFramePr>
          <p:nvPr/>
        </p:nvGraphicFramePr>
        <p:xfrm>
          <a:off x="381000" y="4705664"/>
          <a:ext cx="4438339" cy="2048256"/>
        </p:xfrm>
        <a:graphic>
          <a:graphicData uri="http://schemas.openxmlformats.org/drawingml/2006/table">
            <a:tbl>
              <a:tblPr>
                <a:tableStyleId>{69C7853C-536D-4A76-A0AE-DD22124D55A5}</a:tableStyleId>
              </a:tblPr>
              <a:tblGrid>
                <a:gridCol w="1079888"/>
                <a:gridCol w="3358451"/>
              </a:tblGrid>
              <a:tr h="228995">
                <a:tc gridSpan="2">
                  <a:txBody>
                    <a:bodyPr/>
                    <a:lstStyle/>
                    <a:p>
                      <a:pPr marL="0" marR="0" indent="0">
                        <a:lnSpc>
                          <a:spcPct val="105000"/>
                        </a:lnSpc>
                        <a:spcBef>
                          <a:spcPts val="0"/>
                        </a:spcBef>
                        <a:spcAft>
                          <a:spcPts val="600"/>
                        </a:spcAft>
                      </a:pPr>
                      <a:r>
                        <a:rPr lang="en-US" sz="1600" dirty="0">
                          <a:latin typeface="Trebuchet MS" pitchFamily="34" charset="0"/>
                        </a:rPr>
                        <a:t>HP DL380 G5 Configuration Summary</a:t>
                      </a:r>
                      <a:endParaRPr lang="en-US" sz="1600" dirty="0">
                        <a:solidFill>
                          <a:schemeClr val="bg2"/>
                        </a:solidFill>
                        <a:latin typeface="Trebuchet MS" pitchFamily="34" charset="0"/>
                        <a:ea typeface="Times New Roman"/>
                        <a:cs typeface="Times New Roman"/>
                      </a:endParaRPr>
                    </a:p>
                  </a:txBody>
                  <a:tcPr marL="68580" marR="68580" marT="0" marB="0"/>
                </a:tc>
                <a:tc hMerge="1">
                  <a:txBody>
                    <a:bodyPr/>
                    <a:lstStyle/>
                    <a:p>
                      <a:endParaRPr lang="en-US"/>
                    </a:p>
                  </a:txBody>
                  <a:tcPr/>
                </a:tc>
              </a:tr>
              <a:tr h="228995">
                <a:tc>
                  <a:txBody>
                    <a:bodyPr/>
                    <a:lstStyle/>
                    <a:p>
                      <a:pPr marL="0" marR="0" indent="0">
                        <a:lnSpc>
                          <a:spcPct val="105000"/>
                        </a:lnSpc>
                        <a:spcBef>
                          <a:spcPts val="0"/>
                        </a:spcBef>
                        <a:spcAft>
                          <a:spcPts val="600"/>
                        </a:spcAft>
                      </a:pPr>
                      <a:r>
                        <a:rPr lang="en-US" sz="1600" dirty="0" smtClean="0">
                          <a:latin typeface="Trebuchet MS" pitchFamily="34" charset="0"/>
                        </a:rPr>
                        <a:t>Parent </a:t>
                      </a:r>
                      <a:r>
                        <a:rPr lang="en-US" sz="1600" dirty="0">
                          <a:latin typeface="Trebuchet MS" pitchFamily="34" charset="0"/>
                        </a:rPr>
                        <a:t>OS</a:t>
                      </a:r>
                      <a:endParaRPr lang="en-US" sz="1600" dirty="0">
                        <a:solidFill>
                          <a:schemeClr val="bg2"/>
                        </a:solidFill>
                        <a:latin typeface="Trebuchet MS" pitchFamily="34" charset="0"/>
                        <a:ea typeface="Times New Roman"/>
                        <a:cs typeface="Times New Roman"/>
                      </a:endParaRPr>
                    </a:p>
                  </a:txBody>
                  <a:tcPr marL="68580" marR="68580" marT="0" marB="0"/>
                </a:tc>
                <a:tc>
                  <a:txBody>
                    <a:bodyPr/>
                    <a:lstStyle/>
                    <a:p>
                      <a:pPr marL="0" marR="0" indent="0">
                        <a:lnSpc>
                          <a:spcPct val="105000"/>
                        </a:lnSpc>
                        <a:spcBef>
                          <a:spcPts val="0"/>
                        </a:spcBef>
                        <a:spcAft>
                          <a:spcPts val="600"/>
                        </a:spcAft>
                      </a:pPr>
                      <a:r>
                        <a:rPr lang="en-US" sz="1600" dirty="0">
                          <a:latin typeface="Trebuchet MS" pitchFamily="34" charset="0"/>
                        </a:rPr>
                        <a:t>Windows </a:t>
                      </a:r>
                      <a:r>
                        <a:rPr lang="en-US" sz="1600" dirty="0" smtClean="0">
                          <a:latin typeface="Trebuchet MS" pitchFamily="34" charset="0"/>
                        </a:rPr>
                        <a:t>Server</a:t>
                      </a:r>
                      <a:r>
                        <a:rPr lang="en-US" sz="1600" baseline="0" dirty="0" smtClean="0">
                          <a:latin typeface="Trebuchet MS" pitchFamily="34" charset="0"/>
                        </a:rPr>
                        <a:t> 2008 R2 (pre-Beta)</a:t>
                      </a:r>
                      <a:endParaRPr lang="en-US" sz="1600" dirty="0">
                        <a:solidFill>
                          <a:schemeClr val="bg2"/>
                        </a:solidFill>
                        <a:latin typeface="Trebuchet MS" pitchFamily="34" charset="0"/>
                        <a:ea typeface="Times New Roman"/>
                        <a:cs typeface="Times New Roman"/>
                      </a:endParaRPr>
                    </a:p>
                  </a:txBody>
                  <a:tcPr marL="68580" marR="68580" marT="0" marB="0"/>
                </a:tc>
              </a:tr>
              <a:tr h="228995">
                <a:tc>
                  <a:txBody>
                    <a:bodyPr/>
                    <a:lstStyle/>
                    <a:p>
                      <a:pPr marL="0" marR="0" indent="0">
                        <a:lnSpc>
                          <a:spcPct val="105000"/>
                        </a:lnSpc>
                        <a:spcBef>
                          <a:spcPts val="0"/>
                        </a:spcBef>
                        <a:spcAft>
                          <a:spcPts val="600"/>
                        </a:spcAft>
                      </a:pPr>
                      <a:r>
                        <a:rPr lang="en-US" sz="1600" dirty="0" smtClean="0">
                          <a:latin typeface="Trebuchet MS" pitchFamily="34" charset="0"/>
                        </a:rPr>
                        <a:t>Child OS</a:t>
                      </a:r>
                      <a:endParaRPr lang="en-US" sz="1600" dirty="0">
                        <a:solidFill>
                          <a:schemeClr val="bg2"/>
                        </a:solidFill>
                        <a:latin typeface="Trebuchet MS" pitchFamily="34" charset="0"/>
                        <a:ea typeface="Times New Roman"/>
                        <a:cs typeface="Times New Roman"/>
                      </a:endParaRPr>
                    </a:p>
                  </a:txBody>
                  <a:tcPr marL="68580" marR="68580" marT="0" marB="0"/>
                </a:tc>
                <a:tc>
                  <a:txBody>
                    <a:bodyPr/>
                    <a:lstStyle/>
                    <a:p>
                      <a:pPr marL="0" marR="0" indent="0">
                        <a:lnSpc>
                          <a:spcPct val="105000"/>
                        </a:lnSpc>
                        <a:spcBef>
                          <a:spcPts val="0"/>
                        </a:spcBef>
                        <a:spcAft>
                          <a:spcPts val="600"/>
                        </a:spcAft>
                      </a:pPr>
                      <a:r>
                        <a:rPr lang="en-US" sz="1600" dirty="0">
                          <a:latin typeface="Trebuchet MS" pitchFamily="34" charset="0"/>
                        </a:rPr>
                        <a:t>Windows Server 2008 RTM (64 bit)</a:t>
                      </a:r>
                      <a:endParaRPr lang="en-US" sz="1600" dirty="0">
                        <a:solidFill>
                          <a:schemeClr val="bg2"/>
                        </a:solidFill>
                        <a:latin typeface="Trebuchet MS" pitchFamily="34" charset="0"/>
                        <a:ea typeface="Times New Roman"/>
                        <a:cs typeface="Times New Roman"/>
                      </a:endParaRPr>
                    </a:p>
                  </a:txBody>
                  <a:tcPr marL="68580" marR="68580" marT="0" marB="0"/>
                </a:tc>
              </a:tr>
              <a:tr h="228995">
                <a:tc>
                  <a:txBody>
                    <a:bodyPr/>
                    <a:lstStyle/>
                    <a:p>
                      <a:pPr marL="0" marR="0" indent="0">
                        <a:lnSpc>
                          <a:spcPct val="105000"/>
                        </a:lnSpc>
                        <a:spcBef>
                          <a:spcPts val="0"/>
                        </a:spcBef>
                        <a:spcAft>
                          <a:spcPts val="600"/>
                        </a:spcAft>
                      </a:pPr>
                      <a:r>
                        <a:rPr lang="en-US" sz="1600" dirty="0">
                          <a:latin typeface="Trebuchet MS" pitchFamily="34" charset="0"/>
                        </a:rPr>
                        <a:t>Processors</a:t>
                      </a:r>
                      <a:endParaRPr lang="en-US" sz="1600" dirty="0">
                        <a:solidFill>
                          <a:schemeClr val="bg2"/>
                        </a:solidFill>
                        <a:latin typeface="Trebuchet MS" pitchFamily="34" charset="0"/>
                        <a:ea typeface="Times New Roman"/>
                        <a:cs typeface="Times New Roman"/>
                      </a:endParaRPr>
                    </a:p>
                  </a:txBody>
                  <a:tcPr marL="68580" marR="68580" marT="0" marB="0"/>
                </a:tc>
                <a:tc>
                  <a:txBody>
                    <a:bodyPr/>
                    <a:lstStyle/>
                    <a:p>
                      <a:pPr marL="0" marR="0" indent="0">
                        <a:lnSpc>
                          <a:spcPct val="105000"/>
                        </a:lnSpc>
                        <a:spcBef>
                          <a:spcPts val="0"/>
                        </a:spcBef>
                        <a:spcAft>
                          <a:spcPts val="600"/>
                        </a:spcAft>
                      </a:pPr>
                      <a:r>
                        <a:rPr lang="en-US" sz="1600" dirty="0">
                          <a:latin typeface="Trebuchet MS" pitchFamily="34" charset="0"/>
                        </a:rPr>
                        <a:t>8 x 2.33 MHz (Intel E5345)</a:t>
                      </a:r>
                      <a:endParaRPr lang="en-US" sz="1600" dirty="0">
                        <a:solidFill>
                          <a:schemeClr val="bg2"/>
                        </a:solidFill>
                        <a:latin typeface="Trebuchet MS" pitchFamily="34" charset="0"/>
                        <a:ea typeface="Times New Roman"/>
                        <a:cs typeface="Times New Roman"/>
                      </a:endParaRPr>
                    </a:p>
                  </a:txBody>
                  <a:tcPr marL="68580" marR="68580" marT="0" marB="0"/>
                </a:tc>
              </a:tr>
              <a:tr h="228995">
                <a:tc>
                  <a:txBody>
                    <a:bodyPr/>
                    <a:lstStyle/>
                    <a:p>
                      <a:pPr marL="0" marR="0" indent="0">
                        <a:lnSpc>
                          <a:spcPct val="105000"/>
                        </a:lnSpc>
                        <a:spcBef>
                          <a:spcPts val="0"/>
                        </a:spcBef>
                        <a:spcAft>
                          <a:spcPts val="600"/>
                        </a:spcAft>
                      </a:pPr>
                      <a:r>
                        <a:rPr lang="en-US" sz="1600" dirty="0">
                          <a:latin typeface="Trebuchet MS" pitchFamily="34" charset="0"/>
                        </a:rPr>
                        <a:t>Memory</a:t>
                      </a:r>
                      <a:endParaRPr lang="en-US" sz="1600" dirty="0">
                        <a:solidFill>
                          <a:schemeClr val="bg2"/>
                        </a:solidFill>
                        <a:latin typeface="Trebuchet MS" pitchFamily="34" charset="0"/>
                        <a:ea typeface="Times New Roman"/>
                        <a:cs typeface="Times New Roman"/>
                      </a:endParaRPr>
                    </a:p>
                  </a:txBody>
                  <a:tcPr marL="68580" marR="68580" marT="0" marB="0"/>
                </a:tc>
                <a:tc>
                  <a:txBody>
                    <a:bodyPr/>
                    <a:lstStyle/>
                    <a:p>
                      <a:pPr marL="0" marR="0" indent="0">
                        <a:lnSpc>
                          <a:spcPct val="105000"/>
                        </a:lnSpc>
                        <a:spcBef>
                          <a:spcPts val="0"/>
                        </a:spcBef>
                        <a:spcAft>
                          <a:spcPts val="600"/>
                        </a:spcAft>
                      </a:pPr>
                      <a:r>
                        <a:rPr lang="en-US" sz="1600" dirty="0">
                          <a:latin typeface="Trebuchet MS" pitchFamily="34" charset="0"/>
                        </a:rPr>
                        <a:t>16 GB</a:t>
                      </a:r>
                      <a:endParaRPr lang="en-US" sz="1600" dirty="0">
                        <a:solidFill>
                          <a:schemeClr val="bg2"/>
                        </a:solidFill>
                        <a:latin typeface="Trebuchet MS" pitchFamily="34" charset="0"/>
                        <a:ea typeface="Times New Roman"/>
                        <a:cs typeface="Times New Roman"/>
                      </a:endParaRPr>
                    </a:p>
                  </a:txBody>
                  <a:tcPr marL="68580" marR="68580" marT="0" marB="0"/>
                </a:tc>
              </a:tr>
              <a:tr h="228995">
                <a:tc>
                  <a:txBody>
                    <a:bodyPr/>
                    <a:lstStyle/>
                    <a:p>
                      <a:pPr marL="0" marR="0" indent="0">
                        <a:lnSpc>
                          <a:spcPct val="105000"/>
                        </a:lnSpc>
                        <a:spcBef>
                          <a:spcPts val="0"/>
                        </a:spcBef>
                        <a:spcAft>
                          <a:spcPts val="600"/>
                        </a:spcAft>
                      </a:pPr>
                      <a:r>
                        <a:rPr lang="en-US" sz="1600" dirty="0">
                          <a:latin typeface="Trebuchet MS" pitchFamily="34" charset="0"/>
                        </a:rPr>
                        <a:t>Storage</a:t>
                      </a:r>
                      <a:endParaRPr lang="en-US" sz="1600" dirty="0">
                        <a:solidFill>
                          <a:schemeClr val="bg2"/>
                        </a:solidFill>
                        <a:latin typeface="Trebuchet MS" pitchFamily="34" charset="0"/>
                        <a:ea typeface="Times New Roman"/>
                        <a:cs typeface="Times New Roman"/>
                      </a:endParaRPr>
                    </a:p>
                  </a:txBody>
                  <a:tcPr marL="68580" marR="68580" marT="0" marB="0"/>
                </a:tc>
                <a:tc>
                  <a:txBody>
                    <a:bodyPr/>
                    <a:lstStyle/>
                    <a:p>
                      <a:pPr marL="0" marR="0" indent="0">
                        <a:lnSpc>
                          <a:spcPct val="105000"/>
                        </a:lnSpc>
                        <a:spcBef>
                          <a:spcPts val="0"/>
                        </a:spcBef>
                        <a:spcAft>
                          <a:spcPts val="600"/>
                        </a:spcAft>
                      </a:pPr>
                      <a:r>
                        <a:rPr lang="en-US" sz="1600" dirty="0">
                          <a:latin typeface="Trebuchet MS" pitchFamily="34" charset="0"/>
                        </a:rPr>
                        <a:t>14 Spindles (HP P800)</a:t>
                      </a:r>
                      <a:endParaRPr lang="en-US" sz="1600" dirty="0">
                        <a:solidFill>
                          <a:schemeClr val="bg2"/>
                        </a:solidFill>
                        <a:latin typeface="Trebuchet MS" pitchFamily="34" charset="0"/>
                        <a:ea typeface="Times New Roman"/>
                        <a:cs typeface="Times New Roman"/>
                      </a:endParaRPr>
                    </a:p>
                  </a:txBody>
                  <a:tcPr marL="68580" marR="68580" marT="0" marB="0"/>
                </a:tc>
              </a:tr>
              <a:tr h="228995">
                <a:tc>
                  <a:txBody>
                    <a:bodyPr/>
                    <a:lstStyle/>
                    <a:p>
                      <a:pPr marL="0" marR="0" indent="0">
                        <a:lnSpc>
                          <a:spcPct val="105000"/>
                        </a:lnSpc>
                        <a:spcBef>
                          <a:spcPts val="0"/>
                        </a:spcBef>
                        <a:spcAft>
                          <a:spcPts val="600"/>
                        </a:spcAft>
                      </a:pPr>
                      <a:r>
                        <a:rPr lang="en-US" sz="1600" dirty="0">
                          <a:latin typeface="Trebuchet MS" pitchFamily="34" charset="0"/>
                        </a:rPr>
                        <a:t>Network</a:t>
                      </a:r>
                      <a:endParaRPr lang="en-US" sz="1600" dirty="0">
                        <a:solidFill>
                          <a:schemeClr val="bg2"/>
                        </a:solidFill>
                        <a:latin typeface="Trebuchet MS" pitchFamily="34" charset="0"/>
                        <a:ea typeface="Times New Roman"/>
                        <a:cs typeface="Times New Roman"/>
                      </a:endParaRPr>
                    </a:p>
                  </a:txBody>
                  <a:tcPr marL="68580" marR="68580" marT="0" marB="0"/>
                </a:tc>
                <a:tc>
                  <a:txBody>
                    <a:bodyPr/>
                    <a:lstStyle/>
                    <a:p>
                      <a:pPr marL="0" marR="0" indent="0">
                        <a:lnSpc>
                          <a:spcPct val="105000"/>
                        </a:lnSpc>
                        <a:spcBef>
                          <a:spcPts val="0"/>
                        </a:spcBef>
                        <a:spcAft>
                          <a:spcPts val="600"/>
                        </a:spcAft>
                      </a:pPr>
                      <a:r>
                        <a:rPr lang="en-US" sz="1600" dirty="0">
                          <a:latin typeface="Trebuchet MS" pitchFamily="34" charset="0"/>
                        </a:rPr>
                        <a:t>10 </a:t>
                      </a:r>
                      <a:r>
                        <a:rPr lang="en-US" sz="1600" dirty="0" err="1">
                          <a:latin typeface="Trebuchet MS" pitchFamily="34" charset="0"/>
                        </a:rPr>
                        <a:t>Gbps</a:t>
                      </a:r>
                      <a:r>
                        <a:rPr lang="en-US" sz="1600" dirty="0">
                          <a:latin typeface="Trebuchet MS" pitchFamily="34" charset="0"/>
                        </a:rPr>
                        <a:t> (Broadcom 57710 </a:t>
                      </a:r>
                      <a:r>
                        <a:rPr lang="en-US" sz="1600" dirty="0" err="1">
                          <a:latin typeface="Trebuchet MS" pitchFamily="34" charset="0"/>
                        </a:rPr>
                        <a:t>NetXtreme</a:t>
                      </a:r>
                      <a:r>
                        <a:rPr lang="en-US" sz="1600" dirty="0">
                          <a:latin typeface="Trebuchet MS" pitchFamily="34" charset="0"/>
                        </a:rPr>
                        <a:t> II)</a:t>
                      </a:r>
                      <a:endParaRPr lang="en-US" sz="1600" dirty="0">
                        <a:solidFill>
                          <a:schemeClr val="bg2"/>
                        </a:solidFill>
                        <a:latin typeface="Trebuchet MS" pitchFamily="34" charset="0"/>
                        <a:ea typeface="Times New Roman"/>
                        <a:cs typeface="Times New Roman"/>
                      </a:endParaRPr>
                    </a:p>
                  </a:txBody>
                  <a:tcPr marL="68580" marR="68580" marT="0" marB="0"/>
                </a:tc>
              </a:tr>
            </a:tbl>
          </a:graphicData>
        </a:graphic>
      </p:graphicFrame>
      <p:sp>
        <p:nvSpPr>
          <p:cNvPr id="12" name="Rectangle 11"/>
          <p:cNvSpPr/>
          <p:nvPr/>
        </p:nvSpPr>
        <p:spPr bwMode="auto">
          <a:xfrm>
            <a:off x="5006714" y="5167298"/>
            <a:ext cx="3754069" cy="98066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Throughput increased  to line rate Cycles/Byte decreased 2X</a:t>
            </a:r>
          </a:p>
        </p:txBody>
      </p:sp>
      <p:sp>
        <p:nvSpPr>
          <p:cNvPr id="14" name="Rectangle 13"/>
          <p:cNvSpPr/>
          <p:nvPr/>
        </p:nvSpPr>
        <p:spPr bwMode="auto">
          <a:xfrm>
            <a:off x="6423822" y="1518926"/>
            <a:ext cx="372139" cy="23391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 name="TextBox 14"/>
          <p:cNvSpPr txBox="1"/>
          <p:nvPr/>
        </p:nvSpPr>
        <p:spPr>
          <a:xfrm>
            <a:off x="6872098" y="1451218"/>
            <a:ext cx="1890902" cy="369332"/>
          </a:xfrm>
          <a:prstGeom prst="rect">
            <a:avLst/>
          </a:prstGeom>
          <a:noFill/>
        </p:spPr>
        <p:txBody>
          <a:bodyPr wrap="non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TCP Chimney On</a:t>
            </a:r>
          </a:p>
        </p:txBody>
      </p:sp>
      <p:sp>
        <p:nvSpPr>
          <p:cNvPr id="16" name="Rectangle 15"/>
          <p:cNvSpPr/>
          <p:nvPr/>
        </p:nvSpPr>
        <p:spPr bwMode="auto">
          <a:xfrm>
            <a:off x="6423822" y="1841447"/>
            <a:ext cx="372139" cy="233916"/>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7" name="TextBox 16"/>
          <p:cNvSpPr txBox="1"/>
          <p:nvPr/>
        </p:nvSpPr>
        <p:spPr>
          <a:xfrm>
            <a:off x="6872098" y="1773739"/>
            <a:ext cx="1934184" cy="369332"/>
          </a:xfrm>
          <a:prstGeom prst="rect">
            <a:avLst/>
          </a:prstGeom>
          <a:noFill/>
        </p:spPr>
        <p:txBody>
          <a:bodyPr wrap="non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TCP Chimney Off</a:t>
            </a:r>
          </a:p>
        </p:txBody>
      </p:sp>
      <p:graphicFrame>
        <p:nvGraphicFramePr>
          <p:cNvPr id="13" name="Chart 12"/>
          <p:cNvGraphicFramePr/>
          <p:nvPr/>
        </p:nvGraphicFramePr>
        <p:xfrm>
          <a:off x="4622801" y="2201334"/>
          <a:ext cx="4233332" cy="24892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p:nvPr/>
        </p:nvGraphicFramePr>
        <p:xfrm>
          <a:off x="338667" y="2218267"/>
          <a:ext cx="4233332" cy="248920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TCP Chimney</a:t>
            </a:r>
            <a:br>
              <a:rPr lang="en-US" dirty="0" smtClean="0"/>
            </a:br>
            <a:r>
              <a:rPr lang="en-US" sz="3600" dirty="0" smtClean="0">
                <a:solidFill>
                  <a:schemeClr val="accent1"/>
                </a:solidFill>
              </a:rPr>
              <a:t>Coexistence with Receive Side Scaling</a:t>
            </a:r>
            <a:endParaRPr lang="en-US" dirty="0">
              <a:solidFill>
                <a:schemeClr val="accent1"/>
              </a:solidFill>
            </a:endParaRPr>
          </a:p>
        </p:txBody>
      </p:sp>
      <p:sp>
        <p:nvSpPr>
          <p:cNvPr id="3" name="Content Placeholder 2"/>
          <p:cNvSpPr>
            <a:spLocks noGrp="1"/>
          </p:cNvSpPr>
          <p:nvPr>
            <p:ph idx="1"/>
          </p:nvPr>
        </p:nvSpPr>
        <p:spPr>
          <a:xfrm>
            <a:off x="381000" y="1901825"/>
            <a:ext cx="8380412" cy="3676904"/>
          </a:xfrm>
        </p:spPr>
        <p:txBody>
          <a:bodyPr/>
          <a:lstStyle/>
          <a:p>
            <a:pPr marL="344488" indent="-344488"/>
            <a:r>
              <a:rPr lang="en-US" sz="2000" dirty="0" smtClean="0"/>
              <a:t>With TCP Chimney, application processing may still </a:t>
            </a:r>
            <a:br>
              <a:rPr lang="en-US" sz="2000" dirty="0" smtClean="0"/>
            </a:br>
            <a:r>
              <a:rPr lang="en-US" sz="2000" dirty="0" smtClean="0"/>
              <a:t>be bottlenecked on a single CPU</a:t>
            </a:r>
          </a:p>
          <a:p>
            <a:pPr marL="344488" indent="-344488"/>
            <a:r>
              <a:rPr lang="en-US" sz="2000" dirty="0" smtClean="0"/>
              <a:t>RSS</a:t>
            </a:r>
          </a:p>
          <a:p>
            <a:pPr marL="688975" lvl="1" indent="-344488"/>
            <a:r>
              <a:rPr lang="en-US" sz="1800" dirty="0" smtClean="0"/>
              <a:t>Distributes receive TCP/IP processing</a:t>
            </a:r>
          </a:p>
          <a:p>
            <a:pPr marL="914400" lvl="2" indent="-225425"/>
            <a:r>
              <a:rPr lang="en-US" sz="1600" dirty="0" smtClean="0"/>
              <a:t>No single CPU is a receive bottleneck</a:t>
            </a:r>
          </a:p>
          <a:p>
            <a:pPr marL="914400" lvl="2" indent="-225425"/>
            <a:r>
              <a:rPr lang="en-US" sz="1600" dirty="0" smtClean="0"/>
              <a:t>TCP/IP clients can rely on receive distribution and avoid context switches</a:t>
            </a:r>
          </a:p>
          <a:p>
            <a:pPr marL="914400" lvl="2" indent="-225425"/>
            <a:r>
              <a:rPr lang="en-US" sz="1600" dirty="0" smtClean="0"/>
              <a:t>Application scaling</a:t>
            </a:r>
          </a:p>
          <a:p>
            <a:pPr marL="344488" indent="-344488"/>
            <a:r>
              <a:rPr lang="en-US" sz="2000" dirty="0" smtClean="0"/>
              <a:t>TCP Chimney</a:t>
            </a:r>
          </a:p>
          <a:p>
            <a:pPr marL="688975" lvl="1" indent="-344488"/>
            <a:r>
              <a:rPr lang="en-US" sz="1800" dirty="0" smtClean="0"/>
              <a:t>Removes nearly all TCP/IP processing from host stack</a:t>
            </a:r>
          </a:p>
          <a:p>
            <a:pPr marL="344488" indent="-344488"/>
            <a:r>
              <a:rPr lang="en-US" sz="2000" dirty="0" smtClean="0"/>
              <a:t>TCP Chimney AND RSS should coexist for server workloads</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2588" y="228600"/>
            <a:ext cx="8380412" cy="1163395"/>
          </a:xfrm>
        </p:spPr>
        <p:txBody>
          <a:bodyPr/>
          <a:lstStyle/>
          <a:p>
            <a:r>
              <a:rPr lang="en-US" dirty="0" smtClean="0"/>
              <a:t>TCP Chimney </a:t>
            </a:r>
            <a:br>
              <a:rPr lang="en-US" dirty="0" smtClean="0"/>
            </a:br>
            <a:r>
              <a:rPr lang="en-US" sz="3600" dirty="0" smtClean="0">
                <a:solidFill>
                  <a:schemeClr val="accent1"/>
                </a:solidFill>
              </a:rPr>
              <a:t>Manageability</a:t>
            </a:r>
            <a:endParaRPr lang="en-US" dirty="0">
              <a:solidFill>
                <a:schemeClr val="accent1"/>
              </a:solidFill>
            </a:endParaRPr>
          </a:p>
        </p:txBody>
      </p:sp>
      <p:sp>
        <p:nvSpPr>
          <p:cNvPr id="245764" name="Rectangle 4"/>
          <p:cNvSpPr>
            <a:spLocks noChangeArrowheads="1"/>
          </p:cNvSpPr>
          <p:nvPr/>
        </p:nvSpPr>
        <p:spPr bwMode="auto">
          <a:xfrm>
            <a:off x="432487" y="1901825"/>
            <a:ext cx="8279027" cy="3848986"/>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r>
              <a:rPr lang="en-US" sz="1400" dirty="0" smtClean="0">
                <a:latin typeface="Lucida Console" pitchFamily="49" charset="0"/>
              </a:rPr>
              <a:t>E:\&gt;</a:t>
            </a:r>
            <a:r>
              <a:rPr lang="en-US" sz="1400" dirty="0" err="1" smtClean="0">
                <a:latin typeface="Lucida Console" pitchFamily="49" charset="0"/>
              </a:rPr>
              <a:t>netsh</a:t>
            </a:r>
            <a:r>
              <a:rPr lang="en-US" sz="1400" dirty="0" smtClean="0">
                <a:latin typeface="Lucida Console" pitchFamily="49" charset="0"/>
              </a:rPr>
              <a:t> </a:t>
            </a:r>
            <a:r>
              <a:rPr lang="en-US" sz="1400" dirty="0" err="1" smtClean="0">
                <a:latin typeface="Lucida Console" pitchFamily="49" charset="0"/>
              </a:rPr>
              <a:t>int</a:t>
            </a:r>
            <a:r>
              <a:rPr lang="en-US" sz="1400" dirty="0" smtClean="0">
                <a:latin typeface="Lucida Console" pitchFamily="49" charset="0"/>
              </a:rPr>
              <a:t> </a:t>
            </a:r>
            <a:r>
              <a:rPr lang="en-US" sz="1400" dirty="0" err="1" smtClean="0">
                <a:latin typeface="Lucida Console" pitchFamily="49" charset="0"/>
              </a:rPr>
              <a:t>tcp</a:t>
            </a:r>
            <a:r>
              <a:rPr lang="en-US" sz="1400" dirty="0" smtClean="0">
                <a:latin typeface="Lucida Console" pitchFamily="49" charset="0"/>
              </a:rPr>
              <a:t> show </a:t>
            </a:r>
            <a:r>
              <a:rPr lang="en-US" sz="1400" dirty="0" err="1" smtClean="0">
                <a:latin typeface="Lucida Console" pitchFamily="49" charset="0"/>
              </a:rPr>
              <a:t>chimneystats</a:t>
            </a:r>
            <a:endParaRPr lang="en-US" sz="1400" dirty="0" smtClean="0">
              <a:latin typeface="Lucida Console" pitchFamily="49" charset="0"/>
            </a:endParaRPr>
          </a:p>
          <a:p>
            <a:r>
              <a:rPr lang="en-US" sz="1400" dirty="0" smtClean="0">
                <a:latin typeface="Lucida Console" pitchFamily="49" charset="0"/>
              </a:rPr>
              <a:t> </a:t>
            </a:r>
          </a:p>
          <a:p>
            <a:r>
              <a:rPr lang="en-US" sz="1400" dirty="0" err="1" smtClean="0">
                <a:latin typeface="Lucida Console" pitchFamily="49" charset="0"/>
              </a:rPr>
              <a:t>Idx</a:t>
            </a:r>
            <a:r>
              <a:rPr lang="en-US" sz="1400" dirty="0" smtClean="0">
                <a:latin typeface="Lucida Console" pitchFamily="49" charset="0"/>
              </a:rPr>
              <a:t>  Supp  </a:t>
            </a:r>
            <a:r>
              <a:rPr lang="en-US" sz="1400" dirty="0" err="1" smtClean="0">
                <a:latin typeface="Lucida Console" pitchFamily="49" charset="0"/>
              </a:rPr>
              <a:t>Atmpt</a:t>
            </a:r>
            <a:r>
              <a:rPr lang="en-US" sz="1400" dirty="0" smtClean="0">
                <a:latin typeface="Lucida Console" pitchFamily="49" charset="0"/>
              </a:rPr>
              <a:t>    </a:t>
            </a:r>
            <a:r>
              <a:rPr lang="en-US" sz="1400" dirty="0" err="1" smtClean="0">
                <a:latin typeface="Lucida Console" pitchFamily="49" charset="0"/>
              </a:rPr>
              <a:t>TMax</a:t>
            </a:r>
            <a:r>
              <a:rPr lang="en-US" sz="1400" dirty="0" smtClean="0">
                <a:latin typeface="Lucida Console" pitchFamily="49" charset="0"/>
              </a:rPr>
              <a:t>    </a:t>
            </a:r>
            <a:r>
              <a:rPr lang="en-US" sz="1400" dirty="0" err="1" smtClean="0">
                <a:latin typeface="Lucida Console" pitchFamily="49" charset="0"/>
              </a:rPr>
              <a:t>PMax</a:t>
            </a:r>
            <a:r>
              <a:rPr lang="en-US" sz="1400" dirty="0" smtClean="0">
                <a:latin typeface="Lucida Console" pitchFamily="49" charset="0"/>
              </a:rPr>
              <a:t>     </a:t>
            </a:r>
            <a:r>
              <a:rPr lang="en-US" sz="1400" dirty="0" err="1" smtClean="0">
                <a:latin typeface="Lucida Console" pitchFamily="49" charset="0"/>
              </a:rPr>
              <a:t>Olc</a:t>
            </a:r>
            <a:r>
              <a:rPr lang="en-US" sz="1400" dirty="0" smtClean="0">
                <a:latin typeface="Lucida Console" pitchFamily="49" charset="0"/>
              </a:rPr>
              <a:t>              Failure Reason</a:t>
            </a:r>
          </a:p>
          <a:p>
            <a:r>
              <a:rPr lang="en-US" sz="1400" dirty="0" smtClean="0">
                <a:latin typeface="Lucida Console" pitchFamily="49" charset="0"/>
              </a:rPr>
              <a:t>---  ----  -----    ----    ----     ---              --------------</a:t>
            </a:r>
          </a:p>
          <a:p>
            <a:r>
              <a:rPr lang="en-US" sz="1400" dirty="0" smtClean="0">
                <a:latin typeface="Lucida Console" pitchFamily="49" charset="0"/>
              </a:rPr>
              <a:t> 16    No  -n/a-       0       0       0                       -n/a-</a:t>
            </a:r>
          </a:p>
          <a:p>
            <a:r>
              <a:rPr lang="en-US" sz="1400" dirty="0" smtClean="0">
                <a:latin typeface="Lucida Console" pitchFamily="49" charset="0"/>
              </a:rPr>
              <a:t> 21   Yes    </a:t>
            </a:r>
            <a:r>
              <a:rPr lang="en-US" sz="1400" dirty="0" err="1" smtClean="0">
                <a:latin typeface="Lucida Console" pitchFamily="49" charset="0"/>
              </a:rPr>
              <a:t>Yes</a:t>
            </a:r>
            <a:r>
              <a:rPr lang="en-US" sz="1400" dirty="0" smtClean="0">
                <a:latin typeface="Lucida Console" pitchFamily="49" charset="0"/>
              </a:rPr>
              <a:t>    1880    1880      16                  No Failure</a:t>
            </a:r>
          </a:p>
          <a:p>
            <a:r>
              <a:rPr lang="en-US" sz="1400" dirty="0" smtClean="0">
                <a:latin typeface="Lucida Console" pitchFamily="49" charset="0"/>
              </a:rPr>
              <a:t> 18   Yes     No    1024    1024       0                  No Failure</a:t>
            </a:r>
          </a:p>
          <a:p>
            <a:r>
              <a:rPr lang="en-US" sz="1400" dirty="0" smtClean="0">
                <a:latin typeface="Lucida Console" pitchFamily="49" charset="0"/>
              </a:rPr>
              <a:t> </a:t>
            </a:r>
          </a:p>
          <a:p>
            <a:r>
              <a:rPr lang="en-US" sz="1400" dirty="0" smtClean="0">
                <a:latin typeface="Lucida Console" pitchFamily="49" charset="0"/>
              </a:rPr>
              <a:t>  </a:t>
            </a:r>
            <a:r>
              <a:rPr lang="en-US" sz="1400" dirty="0" err="1" smtClean="0">
                <a:latin typeface="Lucida Console" pitchFamily="49" charset="0"/>
              </a:rPr>
              <a:t>Idx</a:t>
            </a:r>
            <a:r>
              <a:rPr lang="en-US" sz="1400" dirty="0" smtClean="0">
                <a:latin typeface="Lucida Console" pitchFamily="49" charset="0"/>
              </a:rPr>
              <a:t>           - Interface (NIC) index used by the system</a:t>
            </a:r>
          </a:p>
          <a:p>
            <a:r>
              <a:rPr lang="en-US" sz="1400" dirty="0" smtClean="0">
                <a:latin typeface="Lucida Console" pitchFamily="49" charset="0"/>
              </a:rPr>
              <a:t>  Supp          - Interface (NIC) supports TCP chimney offload</a:t>
            </a:r>
          </a:p>
          <a:p>
            <a:r>
              <a:rPr lang="en-US" sz="1400" dirty="0" smtClean="0">
                <a:latin typeface="Lucida Console" pitchFamily="49" charset="0"/>
              </a:rPr>
              <a:t>  </a:t>
            </a:r>
            <a:r>
              <a:rPr lang="en-US" sz="1400" dirty="0" err="1" smtClean="0">
                <a:latin typeface="Lucida Console" pitchFamily="49" charset="0"/>
              </a:rPr>
              <a:t>Atmpt</a:t>
            </a:r>
            <a:r>
              <a:rPr lang="en-US" sz="1400" dirty="0" smtClean="0">
                <a:latin typeface="Lucida Console" pitchFamily="49" charset="0"/>
              </a:rPr>
              <a:t>         - System has attempted TCP connection offload</a:t>
            </a:r>
          </a:p>
          <a:p>
            <a:r>
              <a:rPr lang="en-US" sz="1400" dirty="0" smtClean="0">
                <a:latin typeface="Lucida Console" pitchFamily="49" charset="0"/>
              </a:rPr>
              <a:t>  </a:t>
            </a:r>
            <a:r>
              <a:rPr lang="en-US" sz="1400" dirty="0" err="1" smtClean="0">
                <a:latin typeface="Lucida Console" pitchFamily="49" charset="0"/>
              </a:rPr>
              <a:t>TMax</a:t>
            </a:r>
            <a:r>
              <a:rPr lang="en-US" sz="1400" dirty="0" smtClean="0">
                <a:latin typeface="Lucida Console" pitchFamily="49" charset="0"/>
              </a:rPr>
              <a:t>          - Offload capacity advertized by the NIC</a:t>
            </a:r>
          </a:p>
          <a:p>
            <a:r>
              <a:rPr lang="en-US" sz="1400" dirty="0" smtClean="0">
                <a:latin typeface="Lucida Console" pitchFamily="49" charset="0"/>
              </a:rPr>
              <a:t>  </a:t>
            </a:r>
            <a:r>
              <a:rPr lang="en-US" sz="1400" dirty="0" err="1" smtClean="0">
                <a:latin typeface="Lucida Console" pitchFamily="49" charset="0"/>
              </a:rPr>
              <a:t>PMax</a:t>
            </a:r>
            <a:r>
              <a:rPr lang="en-US" sz="1400" dirty="0" smtClean="0">
                <a:latin typeface="Lucida Console" pitchFamily="49" charset="0"/>
              </a:rPr>
              <a:t>          - Offload capacity observed by the system</a:t>
            </a:r>
          </a:p>
          <a:p>
            <a:r>
              <a:rPr lang="en-US" sz="1400" dirty="0" smtClean="0">
                <a:latin typeface="Lucida Console" pitchFamily="49" charset="0"/>
              </a:rPr>
              <a:t>  </a:t>
            </a:r>
            <a:r>
              <a:rPr lang="en-US" sz="1400" dirty="0" err="1" smtClean="0">
                <a:latin typeface="Lucida Console" pitchFamily="49" charset="0"/>
              </a:rPr>
              <a:t>Olc</a:t>
            </a:r>
            <a:r>
              <a:rPr lang="en-US" sz="1400" dirty="0" smtClean="0">
                <a:latin typeface="Lucida Console" pitchFamily="49" charset="0"/>
              </a:rPr>
              <a:t>           - Number of currently offloaded connections</a:t>
            </a:r>
          </a:p>
          <a:p>
            <a:r>
              <a:rPr lang="en-US" sz="1400" dirty="0" smtClean="0">
                <a:latin typeface="Lucida Console" pitchFamily="49" charset="0"/>
              </a:rPr>
              <a:t>  </a:t>
            </a:r>
            <a:r>
              <a:rPr lang="en-US" sz="1400" dirty="0" err="1" smtClean="0">
                <a:latin typeface="Lucida Console" pitchFamily="49" charset="0"/>
              </a:rPr>
              <a:t>FailureReason</a:t>
            </a:r>
            <a:r>
              <a:rPr lang="en-US" sz="1400" dirty="0" smtClean="0">
                <a:latin typeface="Lucida Console" pitchFamily="49" charset="0"/>
              </a:rPr>
              <a:t> - Reason why last attempt to offload a connection failed</a:t>
            </a:r>
          </a:p>
          <a:p>
            <a:r>
              <a:rPr lang="en-US" sz="1400" dirty="0" smtClean="0">
                <a:latin typeface="Lucida Console" pitchFamily="49" charset="0"/>
              </a:rPr>
              <a:t> </a:t>
            </a:r>
          </a:p>
          <a:p>
            <a:r>
              <a:rPr lang="en-US" sz="1400" dirty="0" smtClean="0">
                <a:latin typeface="Lucida Console" pitchFamily="49" charset="0"/>
              </a:rPr>
              <a:t> Use `</a:t>
            </a:r>
            <a:r>
              <a:rPr lang="en-US" sz="1400" dirty="0" err="1" smtClean="0">
                <a:latin typeface="Lucida Console" pitchFamily="49" charset="0"/>
              </a:rPr>
              <a:t>netsh</a:t>
            </a:r>
            <a:r>
              <a:rPr lang="en-US" sz="1400" dirty="0" smtClean="0">
                <a:latin typeface="Lucida Console" pitchFamily="49" charset="0"/>
              </a:rPr>
              <a:t> </a:t>
            </a:r>
            <a:r>
              <a:rPr lang="en-US" sz="1400" dirty="0" err="1" smtClean="0">
                <a:latin typeface="Lucida Console" pitchFamily="49" charset="0"/>
              </a:rPr>
              <a:t>int</a:t>
            </a:r>
            <a:r>
              <a:rPr lang="en-US" sz="1400" dirty="0" smtClean="0">
                <a:latin typeface="Lucida Console" pitchFamily="49" charset="0"/>
              </a:rPr>
              <a:t> </a:t>
            </a:r>
            <a:r>
              <a:rPr lang="en-US" sz="1400" dirty="0" err="1" smtClean="0">
                <a:latin typeface="Lucida Console" pitchFamily="49" charset="0"/>
              </a:rPr>
              <a:t>tcp</a:t>
            </a:r>
            <a:r>
              <a:rPr lang="en-US" sz="1400" dirty="0" smtClean="0">
                <a:latin typeface="Lucida Console" pitchFamily="49" charset="0"/>
              </a:rPr>
              <a:t> show </a:t>
            </a:r>
            <a:r>
              <a:rPr lang="en-US" sz="1400" dirty="0" err="1" smtClean="0">
                <a:latin typeface="Lucida Console" pitchFamily="49" charset="0"/>
              </a:rPr>
              <a:t>chimneystats</a:t>
            </a:r>
            <a:r>
              <a:rPr lang="en-US" sz="1400" dirty="0" smtClean="0">
                <a:latin typeface="Lucida Console" pitchFamily="49" charset="0"/>
              </a:rPr>
              <a:t> &lt;</a:t>
            </a:r>
            <a:r>
              <a:rPr lang="en-US" sz="1400" dirty="0" err="1" smtClean="0">
                <a:latin typeface="Lucida Console" pitchFamily="49" charset="0"/>
              </a:rPr>
              <a:t>Idx</a:t>
            </a:r>
            <a:r>
              <a:rPr lang="en-US" sz="1400" dirty="0" smtClean="0">
                <a:latin typeface="Lucida Console" pitchFamily="49" charset="0"/>
              </a:rPr>
              <a:t>&gt;' for more</a:t>
            </a: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2588" y="228600"/>
            <a:ext cx="8380412" cy="1163395"/>
          </a:xfrm>
        </p:spPr>
        <p:txBody>
          <a:bodyPr/>
          <a:lstStyle/>
          <a:p>
            <a:r>
              <a:rPr lang="en-US" dirty="0" smtClean="0"/>
              <a:t>TCP Chimney </a:t>
            </a:r>
            <a:br>
              <a:rPr lang="en-US" dirty="0" smtClean="0"/>
            </a:br>
            <a:r>
              <a:rPr lang="en-US" sz="3600" dirty="0" err="1" smtClean="0">
                <a:solidFill>
                  <a:schemeClr val="accent1"/>
                </a:solidFill>
              </a:rPr>
              <a:t>Chimney</a:t>
            </a:r>
            <a:r>
              <a:rPr lang="en-US" sz="3600" dirty="0" smtClean="0">
                <a:solidFill>
                  <a:schemeClr val="accent1"/>
                </a:solidFill>
              </a:rPr>
              <a:t> statistics</a:t>
            </a:r>
            <a:endParaRPr lang="en-US" sz="3600" dirty="0">
              <a:solidFill>
                <a:schemeClr val="accent1"/>
              </a:solidFill>
            </a:endParaRPr>
          </a:p>
        </p:txBody>
      </p:sp>
      <p:sp>
        <p:nvSpPr>
          <p:cNvPr id="245764" name="Rectangle 4"/>
          <p:cNvSpPr>
            <a:spLocks noChangeArrowheads="1"/>
          </p:cNvSpPr>
          <p:nvPr/>
        </p:nvSpPr>
        <p:spPr bwMode="auto">
          <a:xfrm>
            <a:off x="965752" y="1901826"/>
            <a:ext cx="7212496" cy="4446162"/>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200" dirty="0" smtClean="0">
                <a:latin typeface="Lucida Console" pitchFamily="49" charset="0"/>
              </a:rPr>
              <a:t>E:\netsh </a:t>
            </a:r>
            <a:r>
              <a:rPr lang="en-US" sz="1200" dirty="0" err="1" smtClean="0">
                <a:latin typeface="Lucida Console" pitchFamily="49" charset="0"/>
              </a:rPr>
              <a:t>int</a:t>
            </a:r>
            <a:r>
              <a:rPr lang="en-US" sz="1200" dirty="0" smtClean="0">
                <a:latin typeface="Lucida Console" pitchFamily="49" charset="0"/>
              </a:rPr>
              <a:t> </a:t>
            </a:r>
            <a:r>
              <a:rPr lang="en-US" sz="1200" dirty="0" err="1" smtClean="0">
                <a:latin typeface="Lucida Console" pitchFamily="49" charset="0"/>
              </a:rPr>
              <a:t>tcp</a:t>
            </a:r>
            <a:r>
              <a:rPr lang="en-US" sz="1200" dirty="0" smtClean="0">
                <a:latin typeface="Lucida Console" pitchFamily="49" charset="0"/>
              </a:rPr>
              <a:t> show </a:t>
            </a:r>
            <a:r>
              <a:rPr lang="en-US" sz="1200" dirty="0" err="1" smtClean="0">
                <a:latin typeface="Lucida Console" pitchFamily="49" charset="0"/>
              </a:rPr>
              <a:t>chimneystats</a:t>
            </a:r>
            <a:r>
              <a:rPr lang="en-US" sz="1200" dirty="0" smtClean="0">
                <a:latin typeface="Lucida Console" pitchFamily="49" charset="0"/>
              </a:rPr>
              <a:t> 21</a:t>
            </a:r>
          </a:p>
          <a:p>
            <a:r>
              <a:rPr lang="en-US" sz="1200" dirty="0" smtClean="0">
                <a:latin typeface="Lucida Console" pitchFamily="49" charset="0"/>
              </a:rPr>
              <a:t>TCP Chimney Statistics for - Local Area Connection 5</a:t>
            </a:r>
          </a:p>
          <a:p>
            <a:r>
              <a:rPr lang="en-US" sz="1200" dirty="0" smtClean="0">
                <a:latin typeface="Lucida Console" pitchFamily="49" charset="0"/>
              </a:rPr>
              <a:t>---------------------------------------------------------</a:t>
            </a:r>
          </a:p>
          <a:p>
            <a:r>
              <a:rPr lang="en-US" sz="1200" dirty="0" smtClean="0">
                <a:latin typeface="Lucida Console" pitchFamily="49" charset="0"/>
              </a:rPr>
              <a:t>Interface Index                           : 21</a:t>
            </a:r>
          </a:p>
          <a:p>
            <a:r>
              <a:rPr lang="en-US" sz="1200" dirty="0" smtClean="0">
                <a:latin typeface="Lucida Console" pitchFamily="49" charset="0"/>
              </a:rPr>
              <a:t>Supports IPv4 connection offload          : Yes</a:t>
            </a:r>
          </a:p>
          <a:p>
            <a:r>
              <a:rPr lang="en-US" sz="1200" dirty="0" smtClean="0">
                <a:latin typeface="Lucida Console" pitchFamily="49" charset="0"/>
              </a:rPr>
              <a:t>Supports IPv6 connection offload          : Yes</a:t>
            </a:r>
          </a:p>
          <a:p>
            <a:r>
              <a:rPr lang="en-US" sz="1200" dirty="0" smtClean="0">
                <a:latin typeface="Lucida Console" pitchFamily="49" charset="0"/>
              </a:rPr>
              <a:t>Attempted to offload connections          : Yes</a:t>
            </a:r>
          </a:p>
          <a:p>
            <a:r>
              <a:rPr lang="en-US" sz="1200" dirty="0" smtClean="0">
                <a:latin typeface="Lucida Console" pitchFamily="49" charset="0"/>
              </a:rPr>
              <a:t>Some TCP settings denied by the NIC       : No</a:t>
            </a:r>
          </a:p>
          <a:p>
            <a:r>
              <a:rPr lang="en-US" sz="1200" dirty="0" smtClean="0">
                <a:latin typeface="Lucida Console" pitchFamily="49" charset="0"/>
              </a:rPr>
              <a:t>NIC denied connection offload request     : No</a:t>
            </a:r>
          </a:p>
          <a:p>
            <a:r>
              <a:rPr lang="en-US" sz="1200" dirty="0" smtClean="0">
                <a:latin typeface="Lucida Console" pitchFamily="49" charset="0"/>
              </a:rPr>
              <a:t>Offload capacity advertized by the NIC    : 1880 connections</a:t>
            </a:r>
          </a:p>
          <a:p>
            <a:r>
              <a:rPr lang="en-US" sz="1200" dirty="0" smtClean="0">
                <a:latin typeface="Lucida Console" pitchFamily="49" charset="0"/>
              </a:rPr>
              <a:t>Offload Capacity Observed by the system   : 1880 connections</a:t>
            </a:r>
          </a:p>
          <a:p>
            <a:r>
              <a:rPr lang="en-US" sz="1200" dirty="0" smtClean="0">
                <a:latin typeface="Lucida Console" pitchFamily="49" charset="0"/>
              </a:rPr>
              <a:t>Number of currently offloaded connections : 0</a:t>
            </a:r>
          </a:p>
          <a:p>
            <a:r>
              <a:rPr lang="en-US" sz="1200" dirty="0" smtClean="0">
                <a:latin typeface="Lucida Console" pitchFamily="49" charset="0"/>
              </a:rPr>
              <a:t>Successive offload attempt failures       : 1</a:t>
            </a:r>
          </a:p>
          <a:p>
            <a:r>
              <a:rPr lang="en-US" sz="1200" dirty="0" smtClean="0">
                <a:latin typeface="Lucida Console" pitchFamily="49" charset="0"/>
              </a:rPr>
              <a:t>Reason why last attempt to offload failed : Unknown</a:t>
            </a:r>
          </a:p>
          <a:p>
            <a:r>
              <a:rPr lang="en-US" sz="1200" dirty="0" smtClean="0">
                <a:latin typeface="Lucida Console" pitchFamily="49" charset="0"/>
              </a:rPr>
              <a:t> </a:t>
            </a:r>
          </a:p>
          <a:p>
            <a:r>
              <a:rPr lang="en-US" sz="1200" dirty="0" smtClean="0">
                <a:latin typeface="Lucida Console" pitchFamily="49" charset="0"/>
              </a:rPr>
              <a:t>IPv4 connection offload statistics queried from the interface</a:t>
            </a:r>
          </a:p>
          <a:p>
            <a:r>
              <a:rPr lang="en-US" sz="1200" dirty="0" smtClean="0">
                <a:latin typeface="Lucida Console" pitchFamily="49" charset="0"/>
              </a:rPr>
              <a:t>-------------------------------------------------------------</a:t>
            </a:r>
          </a:p>
          <a:p>
            <a:r>
              <a:rPr lang="en-US" sz="1200" dirty="0" smtClean="0">
                <a:latin typeface="Lucida Console" pitchFamily="49" charset="0"/>
              </a:rPr>
              <a:t>TCP Segments Received                         : 1764997591</a:t>
            </a:r>
          </a:p>
          <a:p>
            <a:r>
              <a:rPr lang="en-US" sz="1200" dirty="0" smtClean="0">
                <a:latin typeface="Lucida Console" pitchFamily="49" charset="0"/>
              </a:rPr>
              <a:t>TCP Segments Sent                             : 3591080512</a:t>
            </a:r>
          </a:p>
          <a:p>
            <a:r>
              <a:rPr lang="en-US" sz="1200" dirty="0" smtClean="0">
                <a:latin typeface="Lucida Console" pitchFamily="49" charset="0"/>
              </a:rPr>
              <a:t>Currently established TCP connections         : 0</a:t>
            </a:r>
          </a:p>
          <a:p>
            <a:r>
              <a:rPr lang="en-US" sz="1200" dirty="0" smtClean="0">
                <a:latin typeface="Lucida Console" pitchFamily="49" charset="0"/>
              </a:rPr>
              <a:t>TCP segments retransmitted                    : 13908</a:t>
            </a:r>
          </a:p>
          <a:p>
            <a:r>
              <a:rPr lang="en-US" sz="1200" dirty="0" smtClean="0">
                <a:latin typeface="Lucida Console" pitchFamily="49" charset="0"/>
              </a:rPr>
              <a:t>TCP segments undeliverable due to errors      : 0</a:t>
            </a:r>
          </a:p>
          <a:p>
            <a:r>
              <a:rPr lang="en-US" sz="1200" dirty="0" smtClean="0">
                <a:latin typeface="Lucida Console" pitchFamily="49" charset="0"/>
              </a:rPr>
              <a:t>Reset segments transmitted                    : 6297</a:t>
            </a:r>
          </a:p>
          <a:p>
            <a:endParaRPr lang="en-US" sz="1200"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2588" y="228600"/>
            <a:ext cx="8380412" cy="1163395"/>
          </a:xfrm>
        </p:spPr>
        <p:txBody>
          <a:bodyPr/>
          <a:lstStyle/>
          <a:p>
            <a:r>
              <a:rPr lang="en-US" dirty="0" smtClean="0"/>
              <a:t>TCP Chimney </a:t>
            </a:r>
            <a:br>
              <a:rPr lang="en-US" dirty="0" smtClean="0"/>
            </a:br>
            <a:r>
              <a:rPr lang="en-US" sz="3600" dirty="0" smtClean="0">
                <a:solidFill>
                  <a:schemeClr val="accent1"/>
                </a:solidFill>
              </a:rPr>
              <a:t>System Admin Control</a:t>
            </a:r>
            <a:endParaRPr lang="en-US" sz="3600" dirty="0">
              <a:solidFill>
                <a:schemeClr val="accent1"/>
              </a:solidFill>
            </a:endParaRPr>
          </a:p>
        </p:txBody>
      </p:sp>
      <p:sp>
        <p:nvSpPr>
          <p:cNvPr id="245763" name="Rectangle 3"/>
          <p:cNvSpPr>
            <a:spLocks noGrp="1" noChangeArrowheads="1"/>
          </p:cNvSpPr>
          <p:nvPr>
            <p:ph idx="1"/>
          </p:nvPr>
        </p:nvSpPr>
        <p:spPr>
          <a:xfrm>
            <a:off x="381000" y="1901825"/>
            <a:ext cx="8380412" cy="1954381"/>
          </a:xfrm>
        </p:spPr>
        <p:txBody>
          <a:bodyPr/>
          <a:lstStyle/>
          <a:p>
            <a:pPr marL="457200" indent="-457200"/>
            <a:r>
              <a:rPr lang="en-US" sz="3200" dirty="0" smtClean="0"/>
              <a:t>Windows, by default, chooses offload candidates</a:t>
            </a:r>
          </a:p>
          <a:p>
            <a:pPr marL="457200" indent="-457200"/>
            <a:r>
              <a:rPr lang="en-US" sz="3200" dirty="0" smtClean="0"/>
              <a:t>System admin can also control offloaded connections via </a:t>
            </a:r>
            <a:r>
              <a:rPr lang="en-US" sz="3200" dirty="0" err="1" smtClean="0"/>
              <a:t>netsh</a:t>
            </a:r>
            <a:endParaRPr lang="en-US" sz="3200" dirty="0" smtClean="0"/>
          </a:p>
        </p:txBody>
      </p:sp>
      <p:sp>
        <p:nvSpPr>
          <p:cNvPr id="245764" name="Rectangle 4"/>
          <p:cNvSpPr>
            <a:spLocks noChangeArrowheads="1"/>
          </p:cNvSpPr>
          <p:nvPr/>
        </p:nvSpPr>
        <p:spPr bwMode="auto">
          <a:xfrm>
            <a:off x="647720" y="4040371"/>
            <a:ext cx="7848561" cy="2020185"/>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err="1" smtClean="0">
                <a:effectLst>
                  <a:outerShdw blurRad="38100" dist="38100" dir="2700000" algn="tl">
                    <a:srgbClr val="000000">
                      <a:alpha val="43137"/>
                    </a:srgbClr>
                  </a:outerShdw>
                </a:effectLst>
                <a:latin typeface="Lucida Console" pitchFamily="49" charset="0"/>
              </a:rPr>
              <a:t>netsh</a:t>
            </a:r>
            <a:r>
              <a:rPr lang="en-US" sz="1400" dirty="0" smtClean="0">
                <a:effectLst>
                  <a:outerShdw blurRad="38100" dist="38100" dir="2700000" algn="tl">
                    <a:srgbClr val="000000">
                      <a:alpha val="43137"/>
                    </a:srgbClr>
                  </a:outerShdw>
                </a:effectLst>
                <a:latin typeface="Lucida Console" pitchFamily="49" charset="0"/>
              </a:rPr>
              <a:t> </a:t>
            </a:r>
            <a:r>
              <a:rPr lang="en-US" sz="1400" dirty="0" err="1" smtClean="0">
                <a:effectLst>
                  <a:outerShdw blurRad="38100" dist="38100" dir="2700000" algn="tl">
                    <a:srgbClr val="000000">
                      <a:alpha val="43137"/>
                    </a:srgbClr>
                  </a:outerShdw>
                </a:effectLst>
                <a:latin typeface="Lucida Console" pitchFamily="49" charset="0"/>
              </a:rPr>
              <a:t>int</a:t>
            </a:r>
            <a:r>
              <a:rPr lang="en-US" sz="1400" dirty="0" smtClean="0">
                <a:effectLst>
                  <a:outerShdw blurRad="38100" dist="38100" dir="2700000" algn="tl">
                    <a:srgbClr val="000000">
                      <a:alpha val="43137"/>
                    </a:srgbClr>
                  </a:outerShdw>
                </a:effectLst>
                <a:latin typeface="Lucida Console" pitchFamily="49" charset="0"/>
              </a:rPr>
              <a:t> </a:t>
            </a:r>
            <a:r>
              <a:rPr lang="en-US" sz="1400" dirty="0" err="1" smtClean="0">
                <a:effectLst>
                  <a:outerShdw blurRad="38100" dist="38100" dir="2700000" algn="tl">
                    <a:srgbClr val="000000">
                      <a:alpha val="43137"/>
                    </a:srgbClr>
                  </a:outerShdw>
                </a:effectLst>
                <a:latin typeface="Lucida Console" pitchFamily="49" charset="0"/>
              </a:rPr>
              <a:t>tcp</a:t>
            </a:r>
            <a:r>
              <a:rPr lang="en-US" sz="1400" dirty="0" smtClean="0">
                <a:effectLst>
                  <a:outerShdw blurRad="38100" dist="38100" dir="2700000" algn="tl">
                    <a:srgbClr val="000000">
                      <a:alpha val="43137"/>
                    </a:srgbClr>
                  </a:outerShdw>
                </a:effectLst>
                <a:latin typeface="Lucida Console" pitchFamily="49" charset="0"/>
              </a:rPr>
              <a:t> add </a:t>
            </a:r>
            <a:r>
              <a:rPr lang="en-US" sz="1400" dirty="0" err="1" smtClean="0">
                <a:effectLst>
                  <a:outerShdw blurRad="38100" dist="38100" dir="2700000" algn="tl">
                    <a:srgbClr val="000000">
                      <a:alpha val="43137"/>
                    </a:srgbClr>
                  </a:outerShdw>
                </a:effectLst>
                <a:latin typeface="Lucida Console" pitchFamily="49" charset="0"/>
              </a:rPr>
              <a:t>chimneyapplication</a:t>
            </a:r>
            <a:r>
              <a:rPr lang="en-US" sz="1400" dirty="0" smtClean="0">
                <a:effectLst>
                  <a:outerShdw blurRad="38100" dist="38100" dir="2700000" algn="tl">
                    <a:srgbClr val="000000">
                      <a:alpha val="43137"/>
                    </a:srgbClr>
                  </a:outerShdw>
                </a:effectLst>
                <a:latin typeface="Lucida Console" pitchFamily="49" charset="0"/>
              </a:rPr>
              <a:t> enabled c:\path\MyApplication.exe</a:t>
            </a:r>
            <a:br>
              <a:rPr lang="en-US" sz="1400" dirty="0" smtClean="0">
                <a:effectLst>
                  <a:outerShdw blurRad="38100" dist="38100" dir="2700000" algn="tl">
                    <a:srgbClr val="000000">
                      <a:alpha val="43137"/>
                    </a:srgbClr>
                  </a:outerShdw>
                </a:effectLst>
                <a:latin typeface="Lucida Console" pitchFamily="49" charset="0"/>
              </a:rPr>
            </a:br>
            <a:endParaRPr lang="en-US" sz="1400" dirty="0" smtClean="0">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netsh</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int</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tcp</a:t>
            </a:r>
            <a:r>
              <a:rPr lang="en-US" sz="1400" dirty="0" smtClean="0">
                <a:solidFill>
                  <a:schemeClr val="tx2"/>
                </a:solidFill>
                <a:effectLst>
                  <a:outerShdw blurRad="38100" dist="38100" dir="2700000" algn="tl">
                    <a:srgbClr val="000000">
                      <a:alpha val="43137"/>
                    </a:srgbClr>
                  </a:outerShdw>
                </a:effectLst>
                <a:latin typeface="Lucida Console" pitchFamily="49" charset="0"/>
              </a:rPr>
              <a:t> delete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chimneyapplication</a:t>
            </a:r>
            <a:r>
              <a:rPr lang="en-US" sz="1400" dirty="0" smtClean="0">
                <a:solidFill>
                  <a:schemeClr val="tx2"/>
                </a:solidFill>
                <a:effectLst>
                  <a:outerShdw blurRad="38100" dist="38100" dir="2700000" algn="tl">
                    <a:srgbClr val="000000">
                      <a:alpha val="43137"/>
                    </a:srgbClr>
                  </a:outerShdw>
                </a:effectLst>
                <a:latin typeface="Lucida Console" pitchFamily="49" charset="0"/>
              </a:rPr>
              <a:t> c:\path\MyApplication.exe</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a:r>
            <a:br>
              <a:rPr lang="en-US" sz="1400" dirty="0" smtClean="0">
                <a:solidFill>
                  <a:schemeClr val="tx2"/>
                </a:solidFill>
                <a:effectLst>
                  <a:outerShdw blurRad="38100" dist="38100" dir="2700000" algn="tl">
                    <a:srgbClr val="000000">
                      <a:alpha val="43137"/>
                    </a:srgbClr>
                  </a:outerShdw>
                </a:effectLst>
                <a:latin typeface="Lucida Console" pitchFamily="49" charset="0"/>
              </a:rPr>
            </a:b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netsh</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int</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tcp</a:t>
            </a:r>
            <a:r>
              <a:rPr lang="en-US" sz="1400" dirty="0" smtClean="0">
                <a:solidFill>
                  <a:schemeClr val="tx2"/>
                </a:solidFill>
                <a:effectLst>
                  <a:outerShdw blurRad="38100" dist="38100" dir="2700000" algn="tl">
                    <a:srgbClr val="000000">
                      <a:alpha val="43137"/>
                    </a:srgbClr>
                  </a:outerShdw>
                </a:effectLst>
                <a:latin typeface="Lucida Console" pitchFamily="49" charset="0"/>
              </a:rPr>
              <a:t> add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chimneyport</a:t>
            </a:r>
            <a:r>
              <a:rPr lang="en-US" sz="1400" dirty="0" smtClean="0">
                <a:solidFill>
                  <a:schemeClr val="tx2"/>
                </a:solidFill>
                <a:effectLst>
                  <a:outerShdw blurRad="38100" dist="38100" dir="2700000" algn="tl">
                    <a:srgbClr val="000000">
                      <a:alpha val="43137"/>
                    </a:srgbClr>
                  </a:outerShdw>
                </a:effectLst>
                <a:latin typeface="Lucida Console" pitchFamily="49" charset="0"/>
              </a:rPr>
              <a:t> enabled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localport</a:t>
            </a:r>
            <a:r>
              <a:rPr lang="en-US" sz="1400" dirty="0" smtClean="0">
                <a:solidFill>
                  <a:schemeClr val="tx2"/>
                </a:solidFill>
                <a:effectLst>
                  <a:outerShdw blurRad="38100" dist="38100" dir="2700000" algn="tl">
                    <a:srgbClr val="000000">
                      <a:alpha val="43137"/>
                    </a:srgbClr>
                  </a:outerShdw>
                </a:effectLst>
                <a:latin typeface="Lucida Console" pitchFamily="49" charset="0"/>
              </a:rPr>
              <a:t>=10000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remoteport</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netsh</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int</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tcp</a:t>
            </a:r>
            <a:r>
              <a:rPr lang="en-US" sz="1400" dirty="0" smtClean="0">
                <a:solidFill>
                  <a:schemeClr val="tx2"/>
                </a:solidFill>
                <a:effectLst>
                  <a:outerShdw blurRad="38100" dist="38100" dir="2700000" algn="tl">
                    <a:srgbClr val="000000">
                      <a:alpha val="43137"/>
                    </a:srgbClr>
                  </a:outerShdw>
                </a:effectLst>
                <a:latin typeface="Lucida Console" pitchFamily="49" charset="0"/>
              </a:rPr>
              <a:t> delete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chimneyport</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localport</a:t>
            </a:r>
            <a:r>
              <a:rPr lang="en-US" sz="1400" dirty="0" smtClean="0">
                <a:solidFill>
                  <a:schemeClr val="tx2"/>
                </a:solidFill>
                <a:effectLst>
                  <a:outerShdw blurRad="38100" dist="38100" dir="2700000" algn="tl">
                    <a:srgbClr val="000000">
                      <a:alpha val="43137"/>
                    </a:srgbClr>
                  </a:outerShdw>
                </a:effectLst>
                <a:latin typeface="Lucida Console" pitchFamily="49" charset="0"/>
              </a:rPr>
              <a:t>=10000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remoteport</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TCP Chimney</a:t>
            </a:r>
            <a:br>
              <a:rPr lang="en-US" dirty="0" smtClean="0"/>
            </a:br>
            <a:r>
              <a:rPr lang="en-US" sz="3600" dirty="0" smtClean="0">
                <a:solidFill>
                  <a:schemeClr val="accent1"/>
                </a:solidFill>
              </a:rPr>
              <a:t>Application optimizations</a:t>
            </a:r>
            <a:endParaRPr lang="en-US" sz="3600" dirty="0">
              <a:solidFill>
                <a:schemeClr val="accent1"/>
              </a:solidFill>
            </a:endParaRPr>
          </a:p>
        </p:txBody>
      </p:sp>
      <p:sp>
        <p:nvSpPr>
          <p:cNvPr id="3" name="Content Placeholder 2"/>
          <p:cNvSpPr>
            <a:spLocks noGrp="1"/>
          </p:cNvSpPr>
          <p:nvPr>
            <p:ph idx="1"/>
          </p:nvPr>
        </p:nvSpPr>
        <p:spPr>
          <a:xfrm>
            <a:off x="381000" y="1901825"/>
            <a:ext cx="8380412" cy="2830518"/>
          </a:xfrm>
        </p:spPr>
        <p:txBody>
          <a:bodyPr/>
          <a:lstStyle/>
          <a:p>
            <a:pPr marL="457200" indent="-457200"/>
            <a:r>
              <a:rPr lang="en-US" sz="3200" dirty="0" smtClean="0"/>
              <a:t>To get the most benefit from TCP </a:t>
            </a:r>
            <a:br>
              <a:rPr lang="en-US" sz="3200" dirty="0" smtClean="0"/>
            </a:br>
            <a:r>
              <a:rPr lang="en-US" sz="3200" dirty="0" smtClean="0"/>
              <a:t>Chimney applications should post their large receive buffers</a:t>
            </a:r>
          </a:p>
          <a:p>
            <a:pPr marL="854075" lvl="1" indent="-396875"/>
            <a:r>
              <a:rPr lang="en-US" sz="2800" dirty="0" smtClean="0"/>
              <a:t>Application keeps receive requests outstanding</a:t>
            </a:r>
          </a:p>
          <a:p>
            <a:pPr marL="854075" lvl="1" indent="-396875"/>
            <a:r>
              <a:rPr lang="en-US" sz="2800" dirty="0" smtClean="0"/>
              <a:t>NIC may DMA directly to the posted buffer, avoiding a copy operation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dirty="0" smtClean="0"/>
              <a:t>Agenda</a:t>
            </a:r>
            <a:endParaRPr lang="en-US" dirty="0"/>
          </a:p>
        </p:txBody>
      </p:sp>
      <p:sp>
        <p:nvSpPr>
          <p:cNvPr id="9229" name="Rectangle 13"/>
          <p:cNvSpPr>
            <a:spLocks noGrp="1" noChangeArrowheads="1"/>
          </p:cNvSpPr>
          <p:nvPr>
            <p:ph idx="1"/>
          </p:nvPr>
        </p:nvSpPr>
        <p:spPr>
          <a:xfrm>
            <a:off x="382588" y="1414464"/>
            <a:ext cx="8380412" cy="3497881"/>
          </a:xfrm>
        </p:spPr>
        <p:txBody>
          <a:bodyPr/>
          <a:lstStyle/>
          <a:p>
            <a:pPr marL="457200" indent="-457200"/>
            <a:r>
              <a:rPr lang="en-US" sz="3200" dirty="0" smtClean="0"/>
              <a:t>Market and technology trends</a:t>
            </a:r>
          </a:p>
          <a:p>
            <a:pPr marL="457200" indent="-457200"/>
            <a:r>
              <a:rPr lang="en-US" sz="3200" dirty="0" smtClean="0"/>
              <a:t>Windows Server 2008 R2 Focus</a:t>
            </a:r>
          </a:p>
          <a:p>
            <a:pPr marL="457200" indent="-457200"/>
            <a:r>
              <a:rPr lang="en-US" sz="3200" dirty="0" err="1" smtClean="0"/>
              <a:t>IPsec</a:t>
            </a:r>
            <a:r>
              <a:rPr lang="en-US" sz="3200" dirty="0" smtClean="0"/>
              <a:t> Task Offload</a:t>
            </a:r>
          </a:p>
          <a:p>
            <a:pPr marL="457200" indent="-457200"/>
            <a:r>
              <a:rPr lang="en-US" sz="3200" dirty="0" smtClean="0"/>
              <a:t>TCP Chimney</a:t>
            </a:r>
          </a:p>
          <a:p>
            <a:pPr marL="457200" indent="-457200"/>
            <a:r>
              <a:rPr lang="en-US" sz="3200" dirty="0" smtClean="0"/>
              <a:t>Summary</a:t>
            </a:r>
          </a:p>
          <a:p>
            <a:pPr marL="457200" indent="-457200"/>
            <a:r>
              <a:rPr lang="en-US" sz="3200" dirty="0" smtClean="0"/>
              <a:t>Call to action</a:t>
            </a:r>
            <a:endParaRPr lang="en-US" sz="32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Pre-posting Buffers</a:t>
            </a:r>
            <a:endParaRPr lang="en-US" dirty="0"/>
          </a:p>
        </p:txBody>
      </p:sp>
      <p:sp>
        <p:nvSpPr>
          <p:cNvPr id="15" name="Content Placeholder 14"/>
          <p:cNvSpPr>
            <a:spLocks noGrp="1"/>
          </p:cNvSpPr>
          <p:nvPr>
            <p:ph idx="1"/>
          </p:nvPr>
        </p:nvSpPr>
        <p:spPr>
          <a:xfrm>
            <a:off x="382588" y="1414464"/>
            <a:ext cx="8380412" cy="1359859"/>
          </a:xfrm>
        </p:spPr>
        <p:txBody>
          <a:bodyPr/>
          <a:lstStyle/>
          <a:p>
            <a:pPr marL="457200" indent="-457200"/>
            <a:r>
              <a:rPr lang="en-US" sz="3200" dirty="0" smtClean="0"/>
              <a:t>Use event-based overlapped I/O</a:t>
            </a:r>
          </a:p>
          <a:p>
            <a:pPr marL="854075" lvl="1" indent="-396875"/>
            <a:r>
              <a:rPr lang="en-US" sz="2800" dirty="0" smtClean="0"/>
              <a:t>WSAOVERLAPPED, WSAEVENT, WSABUF data structures</a:t>
            </a:r>
            <a:endParaRPr lang="en-US" sz="2800" dirty="0"/>
          </a:p>
        </p:txBody>
      </p:sp>
      <p:sp>
        <p:nvSpPr>
          <p:cNvPr id="5" name="Rectangle 4"/>
          <p:cNvSpPr>
            <a:spLocks noChangeArrowheads="1"/>
          </p:cNvSpPr>
          <p:nvPr/>
        </p:nvSpPr>
        <p:spPr bwMode="auto">
          <a:xfrm>
            <a:off x="576263" y="3330206"/>
            <a:ext cx="7991475" cy="2613394"/>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000" dirty="0" smtClean="0">
                <a:solidFill>
                  <a:srgbClr val="FFC000"/>
                </a:solidFill>
                <a:latin typeface="Courier New" pitchFamily="49" charset="0"/>
                <a:cs typeface="Courier New" pitchFamily="49" charset="0"/>
              </a:rPr>
              <a:t>// post </a:t>
            </a:r>
            <a:r>
              <a:rPr lang="en-US" sz="1000" dirty="0" err="1" smtClean="0">
                <a:solidFill>
                  <a:srgbClr val="FFC000"/>
                </a:solidFill>
                <a:latin typeface="Courier New" pitchFamily="49" charset="0"/>
                <a:cs typeface="Courier New" pitchFamily="49" charset="0"/>
              </a:rPr>
              <a:t>async</a:t>
            </a:r>
            <a:r>
              <a:rPr lang="en-US" sz="1000" dirty="0" smtClean="0">
                <a:solidFill>
                  <a:srgbClr val="FFC000"/>
                </a:solidFill>
                <a:latin typeface="Courier New" pitchFamily="49" charset="0"/>
                <a:cs typeface="Courier New" pitchFamily="49" charset="0"/>
              </a:rPr>
              <a:t> overlapped </a:t>
            </a:r>
            <a:r>
              <a:rPr lang="en-US" sz="1000" dirty="0" err="1" smtClean="0">
                <a:solidFill>
                  <a:srgbClr val="FFC000"/>
                </a:solidFill>
                <a:latin typeface="Courier New" pitchFamily="49" charset="0"/>
                <a:cs typeface="Courier New" pitchFamily="49" charset="0"/>
              </a:rPr>
              <a:t>recv</a:t>
            </a:r>
            <a:r>
              <a:rPr lang="en-US" sz="1000" dirty="0" smtClean="0">
                <a:solidFill>
                  <a:srgbClr val="FFC000"/>
                </a:solidFill>
                <a:latin typeface="Courier New" pitchFamily="49" charset="0"/>
                <a:cs typeface="Courier New" pitchFamily="49" charset="0"/>
              </a:rPr>
              <a:t> calls with each WSAOVERLAPPED + WSABUF buffer</a:t>
            </a:r>
          </a:p>
          <a:p>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recvReturn</a:t>
            </a:r>
            <a:r>
              <a:rPr lang="en-US" sz="1000" dirty="0" smtClean="0">
                <a:latin typeface="Courier New" pitchFamily="49" charset="0"/>
                <a:cs typeface="Courier New" pitchFamily="49" charset="0"/>
              </a:rPr>
              <a:t> = 0;</a:t>
            </a:r>
          </a:p>
          <a:p>
            <a:r>
              <a:rPr lang="en-US" sz="1000" dirty="0" smtClean="0">
                <a:latin typeface="Courier New" pitchFamily="49" charset="0"/>
                <a:cs typeface="Courier New" pitchFamily="49" charset="0"/>
              </a:rPr>
              <a:t>for (unsigned </a:t>
            </a:r>
            <a:r>
              <a:rPr lang="en-US" sz="1000" dirty="0" err="1" smtClean="0">
                <a:latin typeface="Courier New" pitchFamily="49" charset="0"/>
                <a:cs typeface="Courier New" pitchFamily="49" charset="0"/>
              </a:rPr>
              <a:t>iloop</a:t>
            </a:r>
            <a:r>
              <a:rPr lang="en-US" sz="1000" dirty="0" smtClean="0">
                <a:latin typeface="Courier New" pitchFamily="49" charset="0"/>
                <a:cs typeface="Courier New" pitchFamily="49" charset="0"/>
              </a:rPr>
              <a:t> = 0; (0 == </a:t>
            </a:r>
            <a:r>
              <a:rPr lang="en-US" sz="1000" dirty="0" err="1" smtClean="0">
                <a:latin typeface="Courier New" pitchFamily="49" charset="0"/>
                <a:cs typeface="Courier New" pitchFamily="49" charset="0"/>
              </a:rPr>
              <a:t>recvReturn</a:t>
            </a:r>
            <a:r>
              <a:rPr lang="en-US" sz="1000" dirty="0" smtClean="0">
                <a:latin typeface="Courier New" pitchFamily="49" charset="0"/>
                <a:cs typeface="Courier New" pitchFamily="49" charset="0"/>
              </a:rPr>
              <a:t>) &amp;&amp; (</a:t>
            </a:r>
            <a:r>
              <a:rPr lang="en-US" sz="1000" dirty="0" err="1" smtClean="0">
                <a:latin typeface="Courier New" pitchFamily="49" charset="0"/>
                <a:cs typeface="Courier New" pitchFamily="49" charset="0"/>
              </a:rPr>
              <a:t>iloop</a:t>
            </a:r>
            <a:r>
              <a:rPr lang="en-US" sz="1000" dirty="0" smtClean="0">
                <a:latin typeface="Courier New" pitchFamily="49" charset="0"/>
                <a:cs typeface="Courier New" pitchFamily="49" charset="0"/>
              </a:rPr>
              <a:t> &lt; </a:t>
            </a:r>
            <a:r>
              <a:rPr lang="en-US" sz="1000" dirty="0" err="1" smtClean="0">
                <a:latin typeface="Courier New" pitchFamily="49" charset="0"/>
                <a:cs typeface="Courier New" pitchFamily="49" charset="0"/>
              </a:rPr>
              <a:t>RecvPostCount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RecvPostCount</a:t>
            </a:r>
            <a:r>
              <a:rPr lang="en-US" sz="1000" dirty="0" smtClean="0">
                <a:latin typeface="Courier New" pitchFamily="49" charset="0"/>
                <a:cs typeface="Courier New" pitchFamily="49" charset="0"/>
              </a:rPr>
              <a:t>)</a:t>
            </a:r>
          </a:p>
          <a:p>
            <a:r>
              <a:rPr lang="en-US" sz="1000" dirty="0" smtClean="0">
                <a:latin typeface="Courier New" pitchFamily="49" charset="0"/>
                <a:cs typeface="Courier New" pitchFamily="49" charset="0"/>
              </a:rPr>
              <a:t>{</a:t>
            </a:r>
          </a:p>
          <a:p>
            <a:r>
              <a:rPr lang="en-US" sz="1000" dirty="0" smtClean="0">
                <a:latin typeface="Courier New" pitchFamily="49" charset="0"/>
                <a:cs typeface="Courier New" pitchFamily="49" charset="0"/>
              </a:rPr>
              <a:t>    DWORD </a:t>
            </a:r>
            <a:r>
              <a:rPr lang="en-US" sz="1000" dirty="0" err="1" smtClean="0">
                <a:latin typeface="Courier New" pitchFamily="49" charset="0"/>
                <a:cs typeface="Courier New" pitchFamily="49" charset="0"/>
              </a:rPr>
              <a:t>dwFlags</a:t>
            </a:r>
            <a:r>
              <a:rPr lang="en-US" sz="1000" dirty="0" smtClean="0">
                <a:latin typeface="Courier New" pitchFamily="49" charset="0"/>
                <a:cs typeface="Courier New" pitchFamily="49" charset="0"/>
              </a:rPr>
              <a:t> = 0;</a:t>
            </a:r>
          </a:p>
          <a:p>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recvReturn</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WSARecv</a:t>
            </a:r>
            <a:r>
              <a:rPr lang="en-US" sz="1000" dirty="0" smtClean="0">
                <a:latin typeface="Courier New" pitchFamily="49" charset="0"/>
                <a:cs typeface="Courier New" pitchFamily="49" charset="0"/>
              </a:rPr>
              <a:t>(s, &amp;(</a:t>
            </a:r>
            <a:r>
              <a:rPr lang="en-US" sz="1000" dirty="0" err="1" smtClean="0">
                <a:latin typeface="Courier New" pitchFamily="49" charset="0"/>
                <a:cs typeface="Courier New" pitchFamily="49" charset="0"/>
              </a:rPr>
              <a:t>arBuffers</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iloop</a:t>
            </a:r>
            <a:r>
              <a:rPr lang="en-US" sz="1000" dirty="0" smtClean="0">
                <a:latin typeface="Courier New" pitchFamily="49" charset="0"/>
                <a:cs typeface="Courier New" pitchFamily="49" charset="0"/>
              </a:rPr>
              <a:t>]), 1, NULL, &amp;dwFlags,&amp;(</a:t>
            </a:r>
            <a:r>
              <a:rPr lang="en-US" sz="1000" dirty="0" err="1" smtClean="0">
                <a:latin typeface="Courier New" pitchFamily="49" charset="0"/>
                <a:cs typeface="Courier New" pitchFamily="49" charset="0"/>
              </a:rPr>
              <a:t>arOverlapped</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iloop</a:t>
            </a:r>
            <a:r>
              <a:rPr lang="en-US" sz="1000" dirty="0" smtClean="0">
                <a:latin typeface="Courier New" pitchFamily="49" charset="0"/>
                <a:cs typeface="Courier New" pitchFamily="49" charset="0"/>
              </a:rPr>
              <a:t>]), NULL);</a:t>
            </a:r>
          </a:p>
          <a:p>
            <a:r>
              <a:rPr lang="en-US" sz="1000" dirty="0" smtClean="0">
                <a:latin typeface="Courier New" pitchFamily="49" charset="0"/>
                <a:cs typeface="Courier New" pitchFamily="49" charset="0"/>
              </a:rPr>
              <a:t>    if (</a:t>
            </a:r>
            <a:r>
              <a:rPr lang="en-US" sz="1000" dirty="0" err="1" smtClean="0">
                <a:latin typeface="Courier New" pitchFamily="49" charset="0"/>
                <a:cs typeface="Courier New" pitchFamily="49" charset="0"/>
              </a:rPr>
              <a:t>recvReturn</a:t>
            </a:r>
            <a:r>
              <a:rPr lang="en-US" sz="1000" dirty="0" smtClean="0">
                <a:latin typeface="Courier New" pitchFamily="49" charset="0"/>
                <a:cs typeface="Courier New" pitchFamily="49" charset="0"/>
              </a:rPr>
              <a:t> != 0)</a:t>
            </a:r>
          </a:p>
          <a:p>
            <a:r>
              <a:rPr lang="en-US" sz="1000" dirty="0" smtClean="0">
                <a:latin typeface="Courier New" pitchFamily="49" charset="0"/>
                <a:cs typeface="Courier New" pitchFamily="49" charset="0"/>
              </a:rPr>
              <a:t>    {</a:t>
            </a:r>
          </a:p>
          <a:p>
            <a:r>
              <a:rPr lang="en-US" sz="1000" dirty="0" smtClean="0">
                <a:latin typeface="Courier New" pitchFamily="49" charset="0"/>
                <a:cs typeface="Courier New" pitchFamily="49" charset="0"/>
              </a:rPr>
              <a:t>        DWORD </a:t>
            </a:r>
            <a:r>
              <a:rPr lang="en-US" sz="1000" dirty="0" err="1" smtClean="0">
                <a:latin typeface="Courier New" pitchFamily="49" charset="0"/>
                <a:cs typeface="Courier New" pitchFamily="49" charset="0"/>
              </a:rPr>
              <a:t>gle</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WSAGetLastError</a:t>
            </a:r>
            <a:r>
              <a:rPr lang="en-US" sz="1000" dirty="0" smtClean="0">
                <a:latin typeface="Courier New" pitchFamily="49" charset="0"/>
                <a:cs typeface="Courier New" pitchFamily="49" charset="0"/>
              </a:rPr>
              <a:t>();</a:t>
            </a:r>
          </a:p>
          <a:p>
            <a:r>
              <a:rPr lang="en-US" sz="1000" dirty="0" smtClean="0">
                <a:latin typeface="Courier New" pitchFamily="49" charset="0"/>
                <a:cs typeface="Courier New" pitchFamily="49" charset="0"/>
              </a:rPr>
              <a:t>        if (WSA_IO_PENDING == </a:t>
            </a:r>
            <a:r>
              <a:rPr lang="en-US" sz="1000" dirty="0" err="1" smtClean="0">
                <a:latin typeface="Courier New" pitchFamily="49" charset="0"/>
                <a:cs typeface="Courier New" pitchFamily="49" charset="0"/>
              </a:rPr>
              <a:t>gle</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recvReturn</a:t>
            </a:r>
            <a:r>
              <a:rPr lang="en-US" sz="1000" dirty="0" smtClean="0">
                <a:latin typeface="Courier New" pitchFamily="49" charset="0"/>
                <a:cs typeface="Courier New" pitchFamily="49" charset="0"/>
              </a:rPr>
              <a:t> = 0; // still a successful call</a:t>
            </a:r>
          </a:p>
          <a:p>
            <a:r>
              <a:rPr lang="en-US" sz="1000" dirty="0" smtClean="0">
                <a:latin typeface="Courier New" pitchFamily="49" charset="0"/>
                <a:cs typeface="Courier New" pitchFamily="49" charset="0"/>
              </a:rPr>
              <a:t>    }</a:t>
            </a:r>
          </a:p>
          <a:p>
            <a:r>
              <a:rPr lang="en-US" sz="1000" dirty="0" smtClean="0">
                <a:latin typeface="Courier New" pitchFamily="49" charset="0"/>
                <a:cs typeface="Courier New" pitchFamily="49" charset="0"/>
              </a:rPr>
              <a:t>    if (</a:t>
            </a:r>
            <a:r>
              <a:rPr lang="en-US" sz="1000" dirty="0" err="1" smtClean="0">
                <a:latin typeface="Courier New" pitchFamily="49" charset="0"/>
                <a:cs typeface="Courier New" pitchFamily="49" charset="0"/>
              </a:rPr>
              <a:t>recvReturn</a:t>
            </a:r>
            <a:r>
              <a:rPr lang="en-US" sz="1000" dirty="0" smtClean="0">
                <a:latin typeface="Courier New" pitchFamily="49" charset="0"/>
                <a:cs typeface="Courier New" pitchFamily="49" charset="0"/>
              </a:rPr>
              <a:t> != 0)</a:t>
            </a:r>
          </a:p>
          <a:p>
            <a:r>
              <a:rPr lang="en-US" sz="1000" dirty="0" smtClean="0">
                <a:latin typeface="Courier New" pitchFamily="49" charset="0"/>
                <a:cs typeface="Courier New" pitchFamily="49" charset="0"/>
              </a:rPr>
              <a:t>    {</a:t>
            </a:r>
          </a:p>
          <a:p>
            <a:r>
              <a:rPr lang="en-US" sz="1000" dirty="0" smtClean="0">
                <a:latin typeface="Courier New" pitchFamily="49" charset="0"/>
                <a:cs typeface="Courier New" pitchFamily="49" charset="0"/>
              </a:rPr>
              <a:t>       // handle error, at least one </a:t>
            </a:r>
            <a:r>
              <a:rPr lang="en-US" sz="1000" dirty="0" err="1" smtClean="0">
                <a:latin typeface="Courier New" pitchFamily="49" charset="0"/>
                <a:cs typeface="Courier New" pitchFamily="49" charset="0"/>
              </a:rPr>
              <a:t>recv</a:t>
            </a:r>
            <a:r>
              <a:rPr lang="en-US" sz="1000" dirty="0" smtClean="0">
                <a:latin typeface="Courier New" pitchFamily="49" charset="0"/>
                <a:cs typeface="Courier New" pitchFamily="49" charset="0"/>
              </a:rPr>
              <a:t> failed </a:t>
            </a:r>
          </a:p>
          <a:p>
            <a:r>
              <a:rPr lang="en-US" sz="1000" dirty="0" smtClean="0">
                <a:latin typeface="Courier New" pitchFamily="49" charset="0"/>
                <a:cs typeface="Courier New" pitchFamily="49" charset="0"/>
              </a:rPr>
              <a:t>    }</a:t>
            </a:r>
          </a:p>
          <a:p>
            <a:r>
              <a:rPr lang="en-US" sz="1000" dirty="0" smtClean="0">
                <a:latin typeface="Courier New" pitchFamily="49" charset="0"/>
                <a:cs typeface="Courier New" pitchFamily="49" charset="0"/>
              </a:rPr>
              <a:t>}</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Content Placeholder 2"/>
          <p:cNvSpPr>
            <a:spLocks noGrp="1"/>
          </p:cNvSpPr>
          <p:nvPr>
            <p:ph idx="1"/>
          </p:nvPr>
        </p:nvSpPr>
        <p:spPr>
          <a:xfrm>
            <a:off x="382588" y="1414464"/>
            <a:ext cx="8380412" cy="4362733"/>
          </a:xfrm>
        </p:spPr>
        <p:txBody>
          <a:bodyPr/>
          <a:lstStyle/>
          <a:p>
            <a:pPr marL="396875" indent="-396875"/>
            <a:r>
              <a:rPr lang="en-US" sz="2800" dirty="0" smtClean="0"/>
              <a:t>Windows Server 2008 R2 ready for</a:t>
            </a:r>
          </a:p>
          <a:p>
            <a:pPr marL="801688" lvl="1" indent="-404813"/>
            <a:r>
              <a:rPr lang="en-US" sz="2400" dirty="0" smtClean="0"/>
              <a:t>10 </a:t>
            </a:r>
            <a:r>
              <a:rPr lang="en-US" sz="2400" dirty="0" err="1" smtClean="0"/>
              <a:t>Gb</a:t>
            </a:r>
            <a:r>
              <a:rPr lang="en-US" sz="2400" dirty="0" smtClean="0"/>
              <a:t> Ethernet deployments</a:t>
            </a:r>
          </a:p>
          <a:p>
            <a:pPr marL="801688" lvl="1" indent="-404813"/>
            <a:r>
              <a:rPr lang="en-US" sz="2400" dirty="0" smtClean="0"/>
              <a:t>Virtualized environments</a:t>
            </a:r>
          </a:p>
          <a:p>
            <a:pPr marL="801688" lvl="1" indent="-404813"/>
            <a:r>
              <a:rPr lang="en-US" sz="2400" dirty="0" smtClean="0"/>
              <a:t>Multi and many core servers</a:t>
            </a:r>
          </a:p>
          <a:p>
            <a:pPr marL="396875" indent="-396875"/>
            <a:r>
              <a:rPr lang="en-US" sz="2800" dirty="0" smtClean="0"/>
              <a:t>RSS increases scalability with </a:t>
            </a:r>
            <a:r>
              <a:rPr lang="en-US" sz="2800" dirty="0" err="1" smtClean="0"/>
              <a:t>IPsec</a:t>
            </a:r>
            <a:r>
              <a:rPr lang="en-US" sz="2800" dirty="0" smtClean="0"/>
              <a:t> Task Offload and TCP Chimney</a:t>
            </a:r>
          </a:p>
          <a:p>
            <a:pPr marL="396875" indent="-396875"/>
            <a:r>
              <a:rPr lang="en-US" sz="2800" dirty="0" err="1" smtClean="0"/>
              <a:t>IPsec</a:t>
            </a:r>
            <a:r>
              <a:rPr lang="en-US" sz="2800" dirty="0" smtClean="0"/>
              <a:t> Task Offload improves server performance</a:t>
            </a:r>
          </a:p>
          <a:p>
            <a:pPr marL="396875" indent="-396875"/>
            <a:r>
              <a:rPr lang="en-US" sz="2800" dirty="0" smtClean="0"/>
              <a:t>TCP Chimney benefits virtualized environments</a:t>
            </a:r>
          </a:p>
          <a:p>
            <a:pPr marL="396875" indent="-396875"/>
            <a:r>
              <a:rPr lang="en-US" sz="2800" dirty="0" smtClean="0"/>
              <a:t>Pre-post buffers to get best use of TCP Chimney</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idx="1"/>
          </p:nvPr>
        </p:nvSpPr>
        <p:spPr>
          <a:xfrm>
            <a:off x="382588" y="1414464"/>
            <a:ext cx="8380412" cy="4785413"/>
          </a:xfrm>
        </p:spPr>
        <p:txBody>
          <a:bodyPr/>
          <a:lstStyle/>
          <a:p>
            <a:pPr marL="396875" indent="-396875"/>
            <a:r>
              <a:rPr lang="en-US" sz="2400" dirty="0" smtClean="0"/>
              <a:t>OEM’s</a:t>
            </a:r>
          </a:p>
          <a:p>
            <a:pPr marL="741363" lvl="1" indent="-344488"/>
            <a:r>
              <a:rPr lang="en-US" sz="2000" dirty="0" smtClean="0"/>
              <a:t>Offer customers </a:t>
            </a:r>
            <a:r>
              <a:rPr lang="en-US" sz="2000" dirty="0" err="1" smtClean="0"/>
              <a:t>IPsec</a:t>
            </a:r>
            <a:r>
              <a:rPr lang="en-US" sz="2000" dirty="0" smtClean="0"/>
              <a:t> Task Offload capable server NICs</a:t>
            </a:r>
          </a:p>
          <a:p>
            <a:pPr marL="396875" indent="-396875"/>
            <a:r>
              <a:rPr lang="en-US" sz="2400" dirty="0" smtClean="0"/>
              <a:t>IHV’s</a:t>
            </a:r>
          </a:p>
          <a:p>
            <a:pPr marL="741363" lvl="1" indent="-344488"/>
            <a:r>
              <a:rPr lang="en-US" sz="2000" dirty="0" smtClean="0"/>
              <a:t>Design </a:t>
            </a:r>
            <a:r>
              <a:rPr lang="en-US" sz="2000" dirty="0" err="1" smtClean="0"/>
              <a:t>IPsec</a:t>
            </a:r>
            <a:r>
              <a:rPr lang="en-US" sz="2000" dirty="0" smtClean="0"/>
              <a:t> Task Offload NICs</a:t>
            </a:r>
          </a:p>
          <a:p>
            <a:pPr marL="741363" lvl="1" indent="-344488"/>
            <a:r>
              <a:rPr lang="en-US" sz="2000" dirty="0" smtClean="0"/>
              <a:t>Perform </a:t>
            </a:r>
            <a:r>
              <a:rPr lang="en-US" sz="2000" dirty="0" err="1" smtClean="0"/>
              <a:t>IPsec</a:t>
            </a:r>
            <a:r>
              <a:rPr lang="en-US" sz="2000" dirty="0" smtClean="0"/>
              <a:t> Task Offload functionality before RSS</a:t>
            </a:r>
          </a:p>
          <a:p>
            <a:pPr marL="741363" lvl="1" indent="-344488"/>
            <a:r>
              <a:rPr lang="en-US" sz="2000" dirty="0" smtClean="0"/>
              <a:t>Include large number of SAs which are needed as </a:t>
            </a:r>
            <a:br>
              <a:rPr lang="en-US" sz="2000" dirty="0" smtClean="0"/>
            </a:br>
            <a:r>
              <a:rPr lang="en-US" sz="2000" dirty="0" err="1" smtClean="0"/>
              <a:t>IPsec</a:t>
            </a:r>
            <a:r>
              <a:rPr lang="en-US" sz="2000" dirty="0" smtClean="0"/>
              <a:t> traffic increase</a:t>
            </a:r>
          </a:p>
          <a:p>
            <a:pPr marL="741363" lvl="1" indent="-344488"/>
            <a:r>
              <a:rPr lang="en-US" sz="2000" dirty="0" smtClean="0"/>
              <a:t>Make TCP Chimney and RSS coexist</a:t>
            </a:r>
          </a:p>
          <a:p>
            <a:pPr marL="741363" lvl="1" indent="-344488"/>
            <a:r>
              <a:rPr lang="en-US" sz="2000" dirty="0" smtClean="0"/>
              <a:t>Follow TCP Chimney logo requirements and adhere to driver </a:t>
            </a:r>
            <a:br>
              <a:rPr lang="en-US" sz="2000" dirty="0" smtClean="0"/>
            </a:br>
            <a:r>
              <a:rPr lang="en-US" sz="2000" dirty="0" smtClean="0"/>
              <a:t>model for compatibility and security</a:t>
            </a:r>
          </a:p>
          <a:p>
            <a:pPr marL="741363" lvl="1" indent="-344488"/>
            <a:r>
              <a:rPr lang="en-US" sz="2000" dirty="0" smtClean="0"/>
              <a:t>Work with Microsoft on future offload optimizations</a:t>
            </a:r>
          </a:p>
          <a:p>
            <a:endParaRPr lang="en-US" sz="24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idx="1"/>
          </p:nvPr>
        </p:nvSpPr>
        <p:spPr>
          <a:xfrm>
            <a:off x="382588" y="1414464"/>
            <a:ext cx="8380412" cy="5364545"/>
          </a:xfrm>
        </p:spPr>
        <p:txBody>
          <a:bodyPr/>
          <a:lstStyle/>
          <a:p>
            <a:pPr marL="396875" indent="-396875"/>
            <a:r>
              <a:rPr lang="en-US" sz="2400" dirty="0" smtClean="0"/>
              <a:t>Web resources</a:t>
            </a:r>
          </a:p>
          <a:p>
            <a:pPr marL="741363" lvl="1" indent="-344488"/>
            <a:r>
              <a:rPr lang="en-US" sz="2400" dirty="0" smtClean="0"/>
              <a:t>HSN Website: </a:t>
            </a:r>
            <a:r>
              <a:rPr lang="en-US" sz="2000" dirty="0" smtClean="0">
                <a:hlinkClick r:id="rId3"/>
              </a:rPr>
              <a:t>http://technet.microsoft.com/en-us/network/dd277644.aspx</a:t>
            </a:r>
            <a:endParaRPr lang="en-US" sz="2000" dirty="0" smtClean="0"/>
          </a:p>
          <a:p>
            <a:pPr marL="741363" lvl="1" indent="-344488"/>
            <a:r>
              <a:rPr lang="en-US" sz="2000" dirty="0" smtClean="0"/>
              <a:t>TCP Chimney WDK &amp; Logo kit:  </a:t>
            </a:r>
            <a:r>
              <a:rPr lang="en-US" sz="2000" dirty="0" smtClean="0">
                <a:hlinkClick r:id="rId4"/>
              </a:rPr>
              <a:t>http://connect.microsoft.com</a:t>
            </a:r>
            <a:endParaRPr lang="en-US" sz="2000" dirty="0" smtClean="0"/>
          </a:p>
          <a:p>
            <a:pPr marL="741363" lvl="1" indent="-344488"/>
            <a:r>
              <a:rPr lang="en-US" sz="2000" dirty="0" smtClean="0"/>
              <a:t>WHQL for Logo </a:t>
            </a:r>
            <a:r>
              <a:rPr lang="en-US" sz="2000" dirty="0" smtClean="0">
                <a:hlinkClick r:id="rId5"/>
              </a:rPr>
              <a:t>http://www.microsoft.com/whdc/winlogo/default.mspx</a:t>
            </a:r>
            <a:r>
              <a:rPr lang="en-US" sz="2000" dirty="0" smtClean="0"/>
              <a:t/>
            </a:r>
            <a:br>
              <a:rPr lang="en-US" sz="2000" dirty="0" smtClean="0"/>
            </a:br>
            <a:r>
              <a:rPr lang="en-US" sz="2000" dirty="0" smtClean="0"/>
              <a:t> </a:t>
            </a:r>
          </a:p>
          <a:p>
            <a:pPr marL="396875" indent="-396875"/>
            <a:r>
              <a:rPr lang="en-US" sz="2400" dirty="0" smtClean="0"/>
              <a:t>Related sessions</a:t>
            </a:r>
          </a:p>
          <a:p>
            <a:pPr marL="741363" lvl="1" indent="-344488"/>
            <a:r>
              <a:rPr lang="en-US" sz="2000" dirty="0" smtClean="0"/>
              <a:t>Windows Server Enterprise Networking:  Scaling for Efficiency</a:t>
            </a:r>
          </a:p>
          <a:p>
            <a:pPr marL="741363" lvl="1" indent="-344488"/>
            <a:r>
              <a:rPr lang="en-US" sz="2000" dirty="0" smtClean="0"/>
              <a:t>Improving Network Performance of Hyper-V Virtual Machines</a:t>
            </a:r>
          </a:p>
          <a:p>
            <a:pPr marL="741363" lvl="1" indent="-344488"/>
            <a:r>
              <a:rPr lang="en-US" sz="2000" dirty="0" smtClean="0"/>
              <a:t>Server and Domain Isolation:  The Next Generation </a:t>
            </a:r>
            <a:br>
              <a:rPr lang="en-US" sz="2000" dirty="0" smtClean="0"/>
            </a:br>
            <a:r>
              <a:rPr lang="en-US" sz="2000" dirty="0" smtClean="0"/>
              <a:t>for Network Security</a:t>
            </a:r>
          </a:p>
          <a:p>
            <a:pPr marL="741363" lvl="1" indent="-344488"/>
            <a:r>
              <a:rPr lang="en-US" sz="2000" dirty="0" smtClean="0"/>
              <a:t>Microsoft Direct Access:  Anywhere Access with Windows</a:t>
            </a:r>
          </a:p>
          <a:p>
            <a:endParaRPr lang="en-US" sz="2400"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Pre-posting Buffers</a:t>
            </a:r>
            <a:endParaRPr lang="en-US" dirty="0"/>
          </a:p>
        </p:txBody>
      </p:sp>
      <p:sp>
        <p:nvSpPr>
          <p:cNvPr id="5" name="Rectangle 4"/>
          <p:cNvSpPr>
            <a:spLocks noChangeArrowheads="1"/>
          </p:cNvSpPr>
          <p:nvPr/>
        </p:nvSpPr>
        <p:spPr bwMode="auto">
          <a:xfrm>
            <a:off x="432487" y="1416050"/>
            <a:ext cx="8279027" cy="4568792"/>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000" dirty="0" smtClean="0">
                <a:solidFill>
                  <a:srgbClr val="FFC000"/>
                </a:solidFill>
                <a:latin typeface="Courier New" pitchFamily="49" charset="0"/>
                <a:cs typeface="Courier New" pitchFamily="49" charset="0"/>
              </a:rPr>
              <a:t>// Post multiple overlapped </a:t>
            </a:r>
            <a:r>
              <a:rPr lang="en-US" sz="1000" dirty="0" err="1" smtClean="0">
                <a:solidFill>
                  <a:srgbClr val="FFC000"/>
                </a:solidFill>
                <a:latin typeface="Courier New" pitchFamily="49" charset="0"/>
                <a:cs typeface="Courier New" pitchFamily="49" charset="0"/>
              </a:rPr>
              <a:t>recv</a:t>
            </a:r>
            <a:r>
              <a:rPr lang="en-US" sz="1000" dirty="0" smtClean="0">
                <a:solidFill>
                  <a:srgbClr val="FFC000"/>
                </a:solidFill>
                <a:latin typeface="Courier New" pitchFamily="49" charset="0"/>
                <a:cs typeface="Courier New" pitchFamily="49" charset="0"/>
              </a:rPr>
              <a:t> buffers, assumes has a previously connected STREAM (TCP) SOCKET (s)</a:t>
            </a:r>
          </a:p>
          <a:p>
            <a:r>
              <a:rPr lang="en-US" sz="1000" dirty="0" smtClean="0">
                <a:solidFill>
                  <a:srgbClr val="FFC000"/>
                </a:solidFill>
                <a:latin typeface="Courier New" pitchFamily="49" charset="0"/>
                <a:cs typeface="Courier New" pitchFamily="49" charset="0"/>
              </a:rPr>
              <a:t>// for this example, will post 4 concurrent </a:t>
            </a:r>
            <a:r>
              <a:rPr lang="en-US" sz="1000" dirty="0" err="1" smtClean="0">
                <a:solidFill>
                  <a:srgbClr val="FFC000"/>
                </a:solidFill>
                <a:latin typeface="Courier New" pitchFamily="49" charset="0"/>
                <a:cs typeface="Courier New" pitchFamily="49" charset="0"/>
              </a:rPr>
              <a:t>recv</a:t>
            </a:r>
            <a:r>
              <a:rPr lang="en-US" sz="1000" dirty="0" smtClean="0">
                <a:solidFill>
                  <a:srgbClr val="FFC000"/>
                </a:solidFill>
                <a:latin typeface="Courier New" pitchFamily="49" charset="0"/>
                <a:cs typeface="Courier New" pitchFamily="49" charset="0"/>
              </a:rPr>
              <a:t> buffers of 32K each</a:t>
            </a:r>
          </a:p>
          <a:p>
            <a:r>
              <a:rPr lang="en-US" sz="1000" dirty="0" smtClean="0">
                <a:solidFill>
                  <a:srgbClr val="FFC000"/>
                </a:solidFill>
                <a:latin typeface="Courier New" pitchFamily="49" charset="0"/>
                <a:cs typeface="Courier New" pitchFamily="49" charset="0"/>
              </a:rPr>
              <a:t>// much of the error checking code has been removed for clarity, for instructional purposes only</a:t>
            </a:r>
          </a:p>
          <a:p>
            <a:r>
              <a:rPr lang="en-US" sz="1000" dirty="0" smtClean="0">
                <a:latin typeface="Courier New" pitchFamily="49" charset="0"/>
                <a:cs typeface="Courier New" pitchFamily="49" charset="0"/>
              </a:rPr>
              <a:t>static const unsigned </a:t>
            </a:r>
            <a:r>
              <a:rPr lang="en-US" sz="1000" dirty="0" err="1" smtClean="0">
                <a:latin typeface="Courier New" pitchFamily="49" charset="0"/>
                <a:cs typeface="Courier New" pitchFamily="49" charset="0"/>
              </a:rPr>
              <a:t>RecvPostCount</a:t>
            </a:r>
            <a:r>
              <a:rPr lang="en-US" sz="1000" dirty="0" smtClean="0">
                <a:latin typeface="Courier New" pitchFamily="49" charset="0"/>
                <a:cs typeface="Courier New" pitchFamily="49" charset="0"/>
              </a:rPr>
              <a:t> = 4;</a:t>
            </a:r>
          </a:p>
          <a:p>
            <a:r>
              <a:rPr lang="en-US" sz="1000" dirty="0" smtClean="0">
                <a:latin typeface="Courier New" pitchFamily="49" charset="0"/>
                <a:cs typeface="Courier New" pitchFamily="49" charset="0"/>
              </a:rPr>
              <a:t>static const unsigned </a:t>
            </a:r>
            <a:r>
              <a:rPr lang="en-US" sz="1000" dirty="0" err="1" smtClean="0">
                <a:latin typeface="Courier New" pitchFamily="49" charset="0"/>
                <a:cs typeface="Courier New" pitchFamily="49" charset="0"/>
              </a:rPr>
              <a:t>RecvBufferSize</a:t>
            </a:r>
            <a:r>
              <a:rPr lang="en-US" sz="1000" dirty="0" smtClean="0">
                <a:latin typeface="Courier New" pitchFamily="49" charset="0"/>
                <a:cs typeface="Courier New" pitchFamily="49" charset="0"/>
              </a:rPr>
              <a:t> = 32768;</a:t>
            </a:r>
          </a:p>
          <a:p>
            <a:endParaRPr lang="en-US" sz="1000" dirty="0" smtClean="0">
              <a:latin typeface="Courier New" pitchFamily="49" charset="0"/>
              <a:cs typeface="Courier New" pitchFamily="49" charset="0"/>
            </a:endParaRPr>
          </a:p>
          <a:p>
            <a:r>
              <a:rPr lang="en-US" sz="1000" dirty="0" smtClean="0">
                <a:solidFill>
                  <a:srgbClr val="FFC000"/>
                </a:solidFill>
                <a:latin typeface="Courier New" pitchFamily="49" charset="0"/>
                <a:cs typeface="Courier New" pitchFamily="49" charset="0"/>
              </a:rPr>
              <a:t>// need WSAOVERLAPPED structures, event handles for event-based overlapped </a:t>
            </a:r>
            <a:r>
              <a:rPr lang="en-US" sz="1000" dirty="0" err="1" smtClean="0">
                <a:solidFill>
                  <a:srgbClr val="FFC000"/>
                </a:solidFill>
                <a:latin typeface="Courier New" pitchFamily="49" charset="0"/>
                <a:cs typeface="Courier New" pitchFamily="49" charset="0"/>
              </a:rPr>
              <a:t>io</a:t>
            </a:r>
            <a:r>
              <a:rPr lang="en-US" sz="1000" dirty="0" smtClean="0">
                <a:solidFill>
                  <a:srgbClr val="FFC000"/>
                </a:solidFill>
                <a:latin typeface="Courier New" pitchFamily="49" charset="0"/>
                <a:cs typeface="Courier New" pitchFamily="49" charset="0"/>
              </a:rPr>
              <a:t>, and WSABUF structures</a:t>
            </a:r>
          </a:p>
          <a:p>
            <a:r>
              <a:rPr lang="en-US" sz="1000" dirty="0" smtClean="0">
                <a:latin typeface="Courier New" pitchFamily="49" charset="0"/>
                <a:cs typeface="Courier New" pitchFamily="49" charset="0"/>
              </a:rPr>
              <a:t>WSAOVERLAPPED* </a:t>
            </a:r>
            <a:r>
              <a:rPr lang="en-US" sz="1000" dirty="0" err="1" smtClean="0">
                <a:latin typeface="Courier New" pitchFamily="49" charset="0"/>
                <a:cs typeface="Courier New" pitchFamily="49" charset="0"/>
              </a:rPr>
              <a:t>arOverlapped</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reinterpret_cast</a:t>
            </a:r>
            <a:r>
              <a:rPr lang="en-US" sz="1000" dirty="0" smtClean="0">
                <a:latin typeface="Courier New" pitchFamily="49" charset="0"/>
                <a:cs typeface="Courier New" pitchFamily="49" charset="0"/>
              </a:rPr>
              <a:t>&lt;WSAOVERLAPPED*&gt;( </a:t>
            </a:r>
            <a:r>
              <a:rPr lang="en-US" sz="1000" dirty="0" err="1" smtClean="0">
                <a:latin typeface="Courier New" pitchFamily="49" charset="0"/>
                <a:cs typeface="Courier New" pitchFamily="49" charset="0"/>
              </a:rPr>
              <a:t>malloc</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sizeof</a:t>
            </a:r>
            <a:r>
              <a:rPr lang="en-US" sz="1000" dirty="0" smtClean="0">
                <a:latin typeface="Courier New" pitchFamily="49" charset="0"/>
                <a:cs typeface="Courier New" pitchFamily="49" charset="0"/>
              </a:rPr>
              <a:t>(WSAOVERLAPPED) * </a:t>
            </a:r>
            <a:r>
              <a:rPr lang="en-US" sz="1000" dirty="0" err="1" smtClean="0">
                <a:latin typeface="Courier New" pitchFamily="49" charset="0"/>
                <a:cs typeface="Courier New" pitchFamily="49" charset="0"/>
              </a:rPr>
              <a:t>RecvPostCount</a:t>
            </a:r>
            <a:r>
              <a:rPr lang="en-US" sz="1000" dirty="0" smtClean="0">
                <a:latin typeface="Courier New" pitchFamily="49" charset="0"/>
                <a:cs typeface="Courier New" pitchFamily="49" charset="0"/>
              </a:rPr>
              <a:t>) );</a:t>
            </a:r>
          </a:p>
          <a:p>
            <a:r>
              <a:rPr lang="en-US" sz="1000" dirty="0" smtClean="0">
                <a:latin typeface="Courier New" pitchFamily="49" charset="0"/>
                <a:cs typeface="Courier New" pitchFamily="49" charset="0"/>
              </a:rPr>
              <a:t>WSAEVENT* </a:t>
            </a:r>
            <a:r>
              <a:rPr lang="en-US" sz="1000" dirty="0" err="1" smtClean="0">
                <a:latin typeface="Courier New" pitchFamily="49" charset="0"/>
                <a:cs typeface="Courier New" pitchFamily="49" charset="0"/>
              </a:rPr>
              <a:t>arEvents</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reinterpret_cast</a:t>
            </a:r>
            <a:r>
              <a:rPr lang="en-US" sz="1000" dirty="0" smtClean="0">
                <a:latin typeface="Courier New" pitchFamily="49" charset="0"/>
                <a:cs typeface="Courier New" pitchFamily="49" charset="0"/>
              </a:rPr>
              <a:t>&lt;WSAEVENT*&gt;( </a:t>
            </a:r>
            <a:r>
              <a:rPr lang="en-US" sz="1000" dirty="0" err="1" smtClean="0">
                <a:latin typeface="Courier New" pitchFamily="49" charset="0"/>
                <a:cs typeface="Courier New" pitchFamily="49" charset="0"/>
              </a:rPr>
              <a:t>malloc</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sizeof</a:t>
            </a:r>
            <a:r>
              <a:rPr lang="en-US" sz="1000" dirty="0" smtClean="0">
                <a:latin typeface="Courier New" pitchFamily="49" charset="0"/>
                <a:cs typeface="Courier New" pitchFamily="49" charset="0"/>
              </a:rPr>
              <a:t>(WSAEVENT) * </a:t>
            </a:r>
            <a:r>
              <a:rPr lang="en-US" sz="1000" dirty="0" err="1" smtClean="0">
                <a:latin typeface="Courier New" pitchFamily="49" charset="0"/>
                <a:cs typeface="Courier New" pitchFamily="49" charset="0"/>
              </a:rPr>
              <a:t>RecvPostCount</a:t>
            </a:r>
            <a:r>
              <a:rPr lang="en-US" sz="1000" dirty="0" smtClean="0">
                <a:latin typeface="Courier New" pitchFamily="49" charset="0"/>
                <a:cs typeface="Courier New" pitchFamily="49" charset="0"/>
              </a:rPr>
              <a:t>) );</a:t>
            </a:r>
          </a:p>
          <a:p>
            <a:r>
              <a:rPr lang="en-US" sz="1000" dirty="0" smtClean="0">
                <a:latin typeface="Courier New" pitchFamily="49" charset="0"/>
                <a:cs typeface="Courier New" pitchFamily="49" charset="0"/>
              </a:rPr>
              <a:t>WSABUF* </a:t>
            </a:r>
            <a:r>
              <a:rPr lang="en-US" sz="1000" dirty="0" err="1" smtClean="0">
                <a:latin typeface="Courier New" pitchFamily="49" charset="0"/>
                <a:cs typeface="Courier New" pitchFamily="49" charset="0"/>
              </a:rPr>
              <a:t>arBuffers</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reinterpret_cast</a:t>
            </a:r>
            <a:r>
              <a:rPr lang="en-US" sz="1000" dirty="0" smtClean="0">
                <a:latin typeface="Courier New" pitchFamily="49" charset="0"/>
                <a:cs typeface="Courier New" pitchFamily="49" charset="0"/>
              </a:rPr>
              <a:t>&lt;WSABUF*&gt;( </a:t>
            </a:r>
            <a:r>
              <a:rPr lang="en-US" sz="1000" dirty="0" err="1" smtClean="0">
                <a:latin typeface="Courier New" pitchFamily="49" charset="0"/>
                <a:cs typeface="Courier New" pitchFamily="49" charset="0"/>
              </a:rPr>
              <a:t>malloc</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sizeof</a:t>
            </a:r>
            <a:r>
              <a:rPr lang="en-US" sz="1000" dirty="0" smtClean="0">
                <a:latin typeface="Courier New" pitchFamily="49" charset="0"/>
                <a:cs typeface="Courier New" pitchFamily="49" charset="0"/>
              </a:rPr>
              <a:t>(WSABUF) * </a:t>
            </a:r>
            <a:r>
              <a:rPr lang="en-US" sz="1000" dirty="0" err="1" smtClean="0">
                <a:latin typeface="Courier New" pitchFamily="49" charset="0"/>
                <a:cs typeface="Courier New" pitchFamily="49" charset="0"/>
              </a:rPr>
              <a:t>RecvPostCount</a:t>
            </a:r>
            <a:r>
              <a:rPr lang="en-US" sz="1000" dirty="0" smtClean="0">
                <a:latin typeface="Courier New" pitchFamily="49" charset="0"/>
                <a:cs typeface="Courier New" pitchFamily="49" charset="0"/>
              </a:rPr>
              <a:t>) );</a:t>
            </a:r>
          </a:p>
          <a:p>
            <a:endParaRPr lang="en-US" sz="1000" dirty="0" smtClean="0">
              <a:latin typeface="Courier New" pitchFamily="49" charset="0"/>
              <a:cs typeface="Courier New" pitchFamily="49" charset="0"/>
            </a:endParaRPr>
          </a:p>
          <a:p>
            <a:r>
              <a:rPr lang="en-US" sz="1000" dirty="0" smtClean="0">
                <a:solidFill>
                  <a:srgbClr val="FFC000"/>
                </a:solidFill>
                <a:latin typeface="Courier New" pitchFamily="49" charset="0"/>
                <a:cs typeface="Courier New" pitchFamily="49" charset="0"/>
              </a:rPr>
              <a:t>// Zero all the buffers</a:t>
            </a:r>
          </a:p>
          <a:p>
            <a:r>
              <a:rPr lang="en-US" sz="1000" dirty="0" err="1" smtClean="0">
                <a:latin typeface="Courier New" pitchFamily="49" charset="0"/>
                <a:cs typeface="Courier New" pitchFamily="49" charset="0"/>
              </a:rPr>
              <a:t>ZeroMemory</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arOverlapped</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sizeof</a:t>
            </a:r>
            <a:r>
              <a:rPr lang="en-US" sz="1000" dirty="0" smtClean="0">
                <a:latin typeface="Courier New" pitchFamily="49" charset="0"/>
                <a:cs typeface="Courier New" pitchFamily="49" charset="0"/>
              </a:rPr>
              <a:t>(WSAOVERLAPPED) * </a:t>
            </a:r>
            <a:r>
              <a:rPr lang="en-US" sz="1000" dirty="0" err="1" smtClean="0">
                <a:latin typeface="Courier New" pitchFamily="49" charset="0"/>
                <a:cs typeface="Courier New" pitchFamily="49" charset="0"/>
              </a:rPr>
              <a:t>RecvPostCount</a:t>
            </a:r>
            <a:r>
              <a:rPr lang="en-US" sz="1000" dirty="0" smtClean="0">
                <a:latin typeface="Courier New" pitchFamily="49" charset="0"/>
                <a:cs typeface="Courier New" pitchFamily="49" charset="0"/>
              </a:rPr>
              <a:t>);</a:t>
            </a:r>
          </a:p>
          <a:p>
            <a:r>
              <a:rPr lang="en-US" sz="1000" dirty="0" err="1" smtClean="0">
                <a:latin typeface="Courier New" pitchFamily="49" charset="0"/>
                <a:cs typeface="Courier New" pitchFamily="49" charset="0"/>
              </a:rPr>
              <a:t>ZeroMemory</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arBuffers</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sizeof</a:t>
            </a:r>
            <a:r>
              <a:rPr lang="en-US" sz="1000" dirty="0" smtClean="0">
                <a:latin typeface="Courier New" pitchFamily="49" charset="0"/>
                <a:cs typeface="Courier New" pitchFamily="49" charset="0"/>
              </a:rPr>
              <a:t>(WSABUF) * </a:t>
            </a:r>
            <a:r>
              <a:rPr lang="en-US" sz="1000" dirty="0" err="1" smtClean="0">
                <a:latin typeface="Courier New" pitchFamily="49" charset="0"/>
                <a:cs typeface="Courier New" pitchFamily="49" charset="0"/>
              </a:rPr>
              <a:t>RecvPostCount</a:t>
            </a:r>
            <a:r>
              <a:rPr lang="en-US" sz="1000" dirty="0" smtClean="0">
                <a:latin typeface="Courier New" pitchFamily="49" charset="0"/>
                <a:cs typeface="Courier New" pitchFamily="49" charset="0"/>
              </a:rPr>
              <a:t>);</a:t>
            </a:r>
          </a:p>
          <a:p>
            <a:r>
              <a:rPr lang="en-US" sz="1000" dirty="0" err="1" smtClean="0">
                <a:latin typeface="Courier New" pitchFamily="49" charset="0"/>
                <a:cs typeface="Courier New" pitchFamily="49" charset="0"/>
              </a:rPr>
              <a:t>ZeroMemory</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arEvents</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sizeof</a:t>
            </a:r>
            <a:r>
              <a:rPr lang="en-US" sz="1000" dirty="0" smtClean="0">
                <a:latin typeface="Courier New" pitchFamily="49" charset="0"/>
                <a:cs typeface="Courier New" pitchFamily="49" charset="0"/>
              </a:rPr>
              <a:t>(WSAEVENT) * </a:t>
            </a:r>
            <a:r>
              <a:rPr lang="en-US" sz="1000" dirty="0" err="1" smtClean="0">
                <a:latin typeface="Courier New" pitchFamily="49" charset="0"/>
                <a:cs typeface="Courier New" pitchFamily="49" charset="0"/>
              </a:rPr>
              <a:t>RecvPostCount</a:t>
            </a:r>
            <a:r>
              <a:rPr lang="en-US" sz="1000" dirty="0" smtClean="0">
                <a:latin typeface="Courier New" pitchFamily="49" charset="0"/>
                <a:cs typeface="Courier New" pitchFamily="49" charset="0"/>
              </a:rPr>
              <a:t>);</a:t>
            </a:r>
          </a:p>
          <a:p>
            <a:endParaRPr lang="en-US" sz="1000" dirty="0" smtClean="0">
              <a:latin typeface="Courier New" pitchFamily="49" charset="0"/>
              <a:cs typeface="Courier New" pitchFamily="49" charset="0"/>
            </a:endParaRPr>
          </a:p>
          <a:p>
            <a:r>
              <a:rPr lang="en-US" sz="1000" dirty="0" smtClean="0">
                <a:solidFill>
                  <a:srgbClr val="FFC000"/>
                </a:solidFill>
                <a:latin typeface="Courier New" pitchFamily="49" charset="0"/>
                <a:cs typeface="Courier New" pitchFamily="49" charset="0"/>
              </a:rPr>
              <a:t>// create manual-reset events for each WSAOVERLAPPED structure, and allocate associated buffers</a:t>
            </a:r>
          </a:p>
          <a:p>
            <a:r>
              <a:rPr lang="en-US" sz="1000" dirty="0" smtClean="0">
                <a:latin typeface="Courier New" pitchFamily="49" charset="0"/>
                <a:cs typeface="Courier New" pitchFamily="49" charset="0"/>
              </a:rPr>
              <a:t>for (unsigned </a:t>
            </a:r>
            <a:r>
              <a:rPr lang="en-US" sz="1000" dirty="0" err="1" smtClean="0">
                <a:latin typeface="Courier New" pitchFamily="49" charset="0"/>
                <a:cs typeface="Courier New" pitchFamily="49" charset="0"/>
              </a:rPr>
              <a:t>iloop</a:t>
            </a:r>
            <a:r>
              <a:rPr lang="en-US" sz="1000" dirty="0" smtClean="0">
                <a:latin typeface="Courier New" pitchFamily="49" charset="0"/>
                <a:cs typeface="Courier New" pitchFamily="49" charset="0"/>
              </a:rPr>
              <a:t> = 0; </a:t>
            </a:r>
            <a:r>
              <a:rPr lang="en-US" sz="1000" dirty="0" err="1" smtClean="0">
                <a:latin typeface="Courier New" pitchFamily="49" charset="0"/>
                <a:cs typeface="Courier New" pitchFamily="49" charset="0"/>
              </a:rPr>
              <a:t>iloop</a:t>
            </a:r>
            <a:r>
              <a:rPr lang="en-US" sz="1000" dirty="0" smtClean="0">
                <a:latin typeface="Courier New" pitchFamily="49" charset="0"/>
                <a:cs typeface="Courier New" pitchFamily="49" charset="0"/>
              </a:rPr>
              <a:t> &lt; </a:t>
            </a:r>
            <a:r>
              <a:rPr lang="en-US" sz="1000" dirty="0" err="1" smtClean="0">
                <a:latin typeface="Courier New" pitchFamily="49" charset="0"/>
                <a:cs typeface="Courier New" pitchFamily="49" charset="0"/>
              </a:rPr>
              <a:t>RecvPostCount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RecvPostCount</a:t>
            </a:r>
            <a:r>
              <a:rPr lang="en-US" sz="1000" dirty="0" smtClean="0">
                <a:latin typeface="Courier New" pitchFamily="49" charset="0"/>
                <a:cs typeface="Courier New" pitchFamily="49" charset="0"/>
              </a:rPr>
              <a:t>)</a:t>
            </a:r>
          </a:p>
          <a:p>
            <a:r>
              <a:rPr lang="en-US" sz="1000" dirty="0" smtClean="0">
                <a:latin typeface="Courier New" pitchFamily="49" charset="0"/>
                <a:cs typeface="Courier New" pitchFamily="49" charset="0"/>
              </a:rPr>
              <a:t>{</a:t>
            </a:r>
          </a:p>
          <a:p>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arEvents</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iloop</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WSACreateEvent</a:t>
            </a:r>
            <a:r>
              <a:rPr lang="en-US" sz="1000" dirty="0" smtClean="0">
                <a:latin typeface="Courier New" pitchFamily="49" charset="0"/>
                <a:cs typeface="Courier New" pitchFamily="49" charset="0"/>
              </a:rPr>
              <a:t>();</a:t>
            </a:r>
          </a:p>
          <a:p>
            <a:endParaRPr lang="en-US" sz="1000" dirty="0" smtClean="0">
              <a:solidFill>
                <a:srgbClr val="FFC000"/>
              </a:solidFill>
              <a:latin typeface="Courier New" pitchFamily="49" charset="0"/>
              <a:cs typeface="Courier New" pitchFamily="49" charset="0"/>
            </a:endParaRPr>
          </a:p>
          <a:p>
            <a:r>
              <a:rPr lang="en-US" sz="1000" dirty="0" smtClean="0">
                <a:solidFill>
                  <a:srgbClr val="FFC000"/>
                </a:solidFill>
                <a:latin typeface="Courier New" pitchFamily="49" charset="0"/>
                <a:cs typeface="Courier New" pitchFamily="49" charset="0"/>
              </a:rPr>
              <a:t>    // store the event in the overlapped </a:t>
            </a:r>
            <a:r>
              <a:rPr lang="en-US" sz="1000" dirty="0" err="1" smtClean="0">
                <a:solidFill>
                  <a:srgbClr val="FFC000"/>
                </a:solidFill>
                <a:latin typeface="Courier New" pitchFamily="49" charset="0"/>
                <a:cs typeface="Courier New" pitchFamily="49" charset="0"/>
              </a:rPr>
              <a:t>struct</a:t>
            </a:r>
            <a:endParaRPr lang="en-US" sz="1000" dirty="0" smtClean="0">
              <a:solidFill>
                <a:srgbClr val="FFC000"/>
              </a:solidFill>
              <a:latin typeface="Courier New" pitchFamily="49" charset="0"/>
              <a:cs typeface="Courier New" pitchFamily="49" charset="0"/>
            </a:endParaRPr>
          </a:p>
          <a:p>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arOverlapped</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iloop</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hEvent</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arEvents</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iloop</a:t>
            </a:r>
            <a:r>
              <a:rPr lang="en-US" sz="1000" dirty="0" smtClean="0">
                <a:latin typeface="Courier New" pitchFamily="49" charset="0"/>
                <a:cs typeface="Courier New" pitchFamily="49" charset="0"/>
              </a:rPr>
              <a:t>];</a:t>
            </a:r>
          </a:p>
          <a:p>
            <a:endParaRPr lang="en-US" sz="1000" dirty="0" smtClean="0">
              <a:latin typeface="Courier New" pitchFamily="49" charset="0"/>
              <a:cs typeface="Courier New" pitchFamily="49" charset="0"/>
            </a:endParaRPr>
          </a:p>
          <a:p>
            <a:r>
              <a:rPr lang="en-US" sz="1000" dirty="0" smtClean="0">
                <a:latin typeface="Courier New" pitchFamily="49" charset="0"/>
                <a:cs typeface="Courier New" pitchFamily="49" charset="0"/>
              </a:rPr>
              <a:t>    </a:t>
            </a:r>
            <a:r>
              <a:rPr lang="en-US" sz="1000" dirty="0" smtClean="0">
                <a:solidFill>
                  <a:srgbClr val="FFC000"/>
                </a:solidFill>
                <a:latin typeface="Courier New" pitchFamily="49" charset="0"/>
                <a:cs typeface="Courier New" pitchFamily="49" charset="0"/>
              </a:rPr>
              <a:t>// initialize the WSABUF</a:t>
            </a:r>
          </a:p>
          <a:p>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arBuffers</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iloop</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len</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RecvBufferSize</a:t>
            </a:r>
            <a:r>
              <a:rPr lang="en-US" sz="1000" dirty="0" smtClean="0">
                <a:latin typeface="Courier New" pitchFamily="49" charset="0"/>
                <a:cs typeface="Courier New" pitchFamily="49" charset="0"/>
              </a:rPr>
              <a:t>;</a:t>
            </a:r>
          </a:p>
          <a:p>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arBuffers</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iloop</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buf</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reinterpret_cast</a:t>
            </a:r>
            <a:r>
              <a:rPr lang="en-US" sz="1000" dirty="0" smtClean="0">
                <a:latin typeface="Courier New" pitchFamily="49" charset="0"/>
                <a:cs typeface="Courier New" pitchFamily="49" charset="0"/>
              </a:rPr>
              <a:t>&lt;char*&gt;( </a:t>
            </a:r>
            <a:r>
              <a:rPr lang="en-US" sz="1000" dirty="0" err="1" smtClean="0">
                <a:latin typeface="Courier New" pitchFamily="49" charset="0"/>
                <a:cs typeface="Courier New" pitchFamily="49" charset="0"/>
              </a:rPr>
              <a:t>malloc</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RecvBufferSize</a:t>
            </a:r>
            <a:r>
              <a:rPr lang="en-US" sz="1000" dirty="0" smtClean="0">
                <a:latin typeface="Courier New" pitchFamily="49" charset="0"/>
                <a:cs typeface="Courier New" pitchFamily="49" charset="0"/>
              </a:rPr>
              <a:t> ) );</a:t>
            </a:r>
          </a:p>
          <a:p>
            <a:r>
              <a:rPr lang="en-US" sz="1000" dirty="0" smtClean="0">
                <a:latin typeface="Courier New" pitchFamily="49" charset="0"/>
                <a:cs typeface="Courier New" pitchFamily="49" charset="0"/>
              </a:rPr>
              <a:t>}</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Pre-posting Buffers</a:t>
            </a:r>
            <a:endParaRPr lang="en-US" dirty="0"/>
          </a:p>
        </p:txBody>
      </p:sp>
      <p:sp>
        <p:nvSpPr>
          <p:cNvPr id="5" name="Rectangle 4"/>
          <p:cNvSpPr>
            <a:spLocks noChangeArrowheads="1"/>
          </p:cNvSpPr>
          <p:nvPr/>
        </p:nvSpPr>
        <p:spPr bwMode="auto">
          <a:xfrm>
            <a:off x="228600" y="923026"/>
            <a:ext cx="8782050" cy="5820674"/>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000" dirty="0" smtClean="0">
                <a:solidFill>
                  <a:srgbClr val="FFC000"/>
                </a:solidFill>
                <a:latin typeface="Courier New" pitchFamily="49" charset="0"/>
                <a:cs typeface="Courier New" pitchFamily="49" charset="0"/>
              </a:rPr>
              <a:t>// post </a:t>
            </a:r>
            <a:r>
              <a:rPr lang="en-US" sz="1000" dirty="0" err="1" smtClean="0">
                <a:solidFill>
                  <a:srgbClr val="FFC000"/>
                </a:solidFill>
                <a:latin typeface="Courier New" pitchFamily="49" charset="0"/>
                <a:cs typeface="Courier New" pitchFamily="49" charset="0"/>
              </a:rPr>
              <a:t>async</a:t>
            </a:r>
            <a:r>
              <a:rPr lang="en-US" sz="1000" dirty="0" smtClean="0">
                <a:solidFill>
                  <a:srgbClr val="FFC000"/>
                </a:solidFill>
                <a:latin typeface="Courier New" pitchFamily="49" charset="0"/>
                <a:cs typeface="Courier New" pitchFamily="49" charset="0"/>
              </a:rPr>
              <a:t> overlapped </a:t>
            </a:r>
            <a:r>
              <a:rPr lang="en-US" sz="1000" dirty="0" err="1" smtClean="0">
                <a:solidFill>
                  <a:srgbClr val="FFC000"/>
                </a:solidFill>
                <a:latin typeface="Courier New" pitchFamily="49" charset="0"/>
                <a:cs typeface="Courier New" pitchFamily="49" charset="0"/>
              </a:rPr>
              <a:t>recv</a:t>
            </a:r>
            <a:r>
              <a:rPr lang="en-US" sz="1000" dirty="0" smtClean="0">
                <a:solidFill>
                  <a:srgbClr val="FFC000"/>
                </a:solidFill>
                <a:latin typeface="Courier New" pitchFamily="49" charset="0"/>
                <a:cs typeface="Courier New" pitchFamily="49" charset="0"/>
              </a:rPr>
              <a:t> calls with each WSAOVERLAPPED + WSABUF buffer</a:t>
            </a:r>
          </a:p>
          <a:p>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recvReturn</a:t>
            </a:r>
            <a:r>
              <a:rPr lang="en-US" sz="1000" dirty="0" smtClean="0">
                <a:latin typeface="Courier New" pitchFamily="49" charset="0"/>
                <a:cs typeface="Courier New" pitchFamily="49" charset="0"/>
              </a:rPr>
              <a:t> = 0;</a:t>
            </a:r>
          </a:p>
          <a:p>
            <a:r>
              <a:rPr lang="en-US" sz="1000" dirty="0" smtClean="0">
                <a:latin typeface="Courier New" pitchFamily="49" charset="0"/>
                <a:cs typeface="Courier New" pitchFamily="49" charset="0"/>
              </a:rPr>
              <a:t>for (unsigned </a:t>
            </a:r>
            <a:r>
              <a:rPr lang="en-US" sz="1000" dirty="0" err="1" smtClean="0">
                <a:latin typeface="Courier New" pitchFamily="49" charset="0"/>
                <a:cs typeface="Courier New" pitchFamily="49" charset="0"/>
              </a:rPr>
              <a:t>iloop</a:t>
            </a:r>
            <a:r>
              <a:rPr lang="en-US" sz="1000" dirty="0" smtClean="0">
                <a:latin typeface="Courier New" pitchFamily="49" charset="0"/>
                <a:cs typeface="Courier New" pitchFamily="49" charset="0"/>
              </a:rPr>
              <a:t> = 0; (0 == </a:t>
            </a:r>
            <a:r>
              <a:rPr lang="en-US" sz="1000" dirty="0" err="1" smtClean="0">
                <a:latin typeface="Courier New" pitchFamily="49" charset="0"/>
                <a:cs typeface="Courier New" pitchFamily="49" charset="0"/>
              </a:rPr>
              <a:t>recvReturn</a:t>
            </a:r>
            <a:r>
              <a:rPr lang="en-US" sz="1000" dirty="0" smtClean="0">
                <a:latin typeface="Courier New" pitchFamily="49" charset="0"/>
                <a:cs typeface="Courier New" pitchFamily="49" charset="0"/>
              </a:rPr>
              <a:t>) &amp;&amp; (</a:t>
            </a:r>
            <a:r>
              <a:rPr lang="en-US" sz="1000" dirty="0" err="1" smtClean="0">
                <a:latin typeface="Courier New" pitchFamily="49" charset="0"/>
                <a:cs typeface="Courier New" pitchFamily="49" charset="0"/>
              </a:rPr>
              <a:t>iloop</a:t>
            </a:r>
            <a:r>
              <a:rPr lang="en-US" sz="1000" dirty="0" smtClean="0">
                <a:latin typeface="Courier New" pitchFamily="49" charset="0"/>
                <a:cs typeface="Courier New" pitchFamily="49" charset="0"/>
              </a:rPr>
              <a:t> &lt; </a:t>
            </a:r>
            <a:r>
              <a:rPr lang="en-US" sz="1000" dirty="0" err="1" smtClean="0">
                <a:latin typeface="Courier New" pitchFamily="49" charset="0"/>
                <a:cs typeface="Courier New" pitchFamily="49" charset="0"/>
              </a:rPr>
              <a:t>RecvPostCount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RecvPostCount</a:t>
            </a:r>
            <a:r>
              <a:rPr lang="en-US" sz="1000" dirty="0" smtClean="0">
                <a:latin typeface="Courier New" pitchFamily="49" charset="0"/>
                <a:cs typeface="Courier New" pitchFamily="49" charset="0"/>
              </a:rPr>
              <a:t>)</a:t>
            </a:r>
          </a:p>
          <a:p>
            <a:r>
              <a:rPr lang="en-US" sz="1000" dirty="0" smtClean="0">
                <a:latin typeface="Courier New" pitchFamily="49" charset="0"/>
                <a:cs typeface="Courier New" pitchFamily="49" charset="0"/>
              </a:rPr>
              <a:t>{</a:t>
            </a:r>
          </a:p>
          <a:p>
            <a:r>
              <a:rPr lang="en-US" sz="1000" dirty="0" smtClean="0">
                <a:latin typeface="Courier New" pitchFamily="49" charset="0"/>
                <a:cs typeface="Courier New" pitchFamily="49" charset="0"/>
              </a:rPr>
              <a:t>    DWORD </a:t>
            </a:r>
            <a:r>
              <a:rPr lang="en-US" sz="1000" dirty="0" err="1" smtClean="0">
                <a:latin typeface="Courier New" pitchFamily="49" charset="0"/>
                <a:cs typeface="Courier New" pitchFamily="49" charset="0"/>
              </a:rPr>
              <a:t>dwFlags</a:t>
            </a:r>
            <a:r>
              <a:rPr lang="en-US" sz="1000" dirty="0" smtClean="0">
                <a:latin typeface="Courier New" pitchFamily="49" charset="0"/>
                <a:cs typeface="Courier New" pitchFamily="49" charset="0"/>
              </a:rPr>
              <a:t> = 0;</a:t>
            </a:r>
          </a:p>
          <a:p>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recvReturn</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WSARecv</a:t>
            </a:r>
            <a:r>
              <a:rPr lang="en-US" sz="1000" dirty="0" smtClean="0">
                <a:latin typeface="Courier New" pitchFamily="49" charset="0"/>
                <a:cs typeface="Courier New" pitchFamily="49" charset="0"/>
              </a:rPr>
              <a:t>(s, &amp;(</a:t>
            </a:r>
            <a:r>
              <a:rPr lang="en-US" sz="1000" dirty="0" err="1" smtClean="0">
                <a:latin typeface="Courier New" pitchFamily="49" charset="0"/>
                <a:cs typeface="Courier New" pitchFamily="49" charset="0"/>
              </a:rPr>
              <a:t>arBuffers</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iloop</a:t>
            </a:r>
            <a:r>
              <a:rPr lang="en-US" sz="1000" dirty="0" smtClean="0">
                <a:latin typeface="Courier New" pitchFamily="49" charset="0"/>
                <a:cs typeface="Courier New" pitchFamily="49" charset="0"/>
              </a:rPr>
              <a:t>]), 1, NULL, &amp;dwFlags,&amp;(</a:t>
            </a:r>
            <a:r>
              <a:rPr lang="en-US" sz="1000" dirty="0" err="1" smtClean="0">
                <a:latin typeface="Courier New" pitchFamily="49" charset="0"/>
                <a:cs typeface="Courier New" pitchFamily="49" charset="0"/>
              </a:rPr>
              <a:t>arOverlapped</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iloop</a:t>
            </a:r>
            <a:r>
              <a:rPr lang="en-US" sz="1000" dirty="0" smtClean="0">
                <a:latin typeface="Courier New" pitchFamily="49" charset="0"/>
                <a:cs typeface="Courier New" pitchFamily="49" charset="0"/>
              </a:rPr>
              <a:t>]), NULL);</a:t>
            </a:r>
          </a:p>
          <a:p>
            <a:r>
              <a:rPr lang="en-US" sz="1000" dirty="0" smtClean="0">
                <a:latin typeface="Courier New" pitchFamily="49" charset="0"/>
                <a:cs typeface="Courier New" pitchFamily="49" charset="0"/>
              </a:rPr>
              <a:t>    if (</a:t>
            </a:r>
            <a:r>
              <a:rPr lang="en-US" sz="1000" dirty="0" err="1" smtClean="0">
                <a:latin typeface="Courier New" pitchFamily="49" charset="0"/>
                <a:cs typeface="Courier New" pitchFamily="49" charset="0"/>
              </a:rPr>
              <a:t>recvReturn</a:t>
            </a:r>
            <a:r>
              <a:rPr lang="en-US" sz="1000" dirty="0" smtClean="0">
                <a:latin typeface="Courier New" pitchFamily="49" charset="0"/>
                <a:cs typeface="Courier New" pitchFamily="49" charset="0"/>
              </a:rPr>
              <a:t> != 0)</a:t>
            </a:r>
          </a:p>
          <a:p>
            <a:r>
              <a:rPr lang="en-US" sz="1000" dirty="0" smtClean="0">
                <a:latin typeface="Courier New" pitchFamily="49" charset="0"/>
                <a:cs typeface="Courier New" pitchFamily="49" charset="0"/>
              </a:rPr>
              <a:t>    {</a:t>
            </a:r>
          </a:p>
          <a:p>
            <a:r>
              <a:rPr lang="en-US" sz="1000" dirty="0" smtClean="0">
                <a:latin typeface="Courier New" pitchFamily="49" charset="0"/>
                <a:cs typeface="Courier New" pitchFamily="49" charset="0"/>
              </a:rPr>
              <a:t>        DWORD </a:t>
            </a:r>
            <a:r>
              <a:rPr lang="en-US" sz="1000" dirty="0" err="1" smtClean="0">
                <a:latin typeface="Courier New" pitchFamily="49" charset="0"/>
                <a:cs typeface="Courier New" pitchFamily="49" charset="0"/>
              </a:rPr>
              <a:t>gle</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WSAGetLastError</a:t>
            </a:r>
            <a:r>
              <a:rPr lang="en-US" sz="1000" dirty="0" smtClean="0">
                <a:latin typeface="Courier New" pitchFamily="49" charset="0"/>
                <a:cs typeface="Courier New" pitchFamily="49" charset="0"/>
              </a:rPr>
              <a:t>();</a:t>
            </a:r>
          </a:p>
          <a:p>
            <a:r>
              <a:rPr lang="en-US" sz="1000" dirty="0" smtClean="0">
                <a:latin typeface="Courier New" pitchFamily="49" charset="0"/>
                <a:cs typeface="Courier New" pitchFamily="49" charset="0"/>
              </a:rPr>
              <a:t>        if (WSA_IO_PENDING == </a:t>
            </a:r>
            <a:r>
              <a:rPr lang="en-US" sz="1000" dirty="0" err="1" smtClean="0">
                <a:latin typeface="Courier New" pitchFamily="49" charset="0"/>
                <a:cs typeface="Courier New" pitchFamily="49" charset="0"/>
              </a:rPr>
              <a:t>gle</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recvReturn</a:t>
            </a:r>
            <a:r>
              <a:rPr lang="en-US" sz="1000" dirty="0" smtClean="0">
                <a:latin typeface="Courier New" pitchFamily="49" charset="0"/>
                <a:cs typeface="Courier New" pitchFamily="49" charset="0"/>
              </a:rPr>
              <a:t> = 0; // still a successful call</a:t>
            </a:r>
          </a:p>
          <a:p>
            <a:r>
              <a:rPr lang="en-US" sz="1000" dirty="0" smtClean="0">
                <a:latin typeface="Courier New" pitchFamily="49" charset="0"/>
                <a:cs typeface="Courier New" pitchFamily="49" charset="0"/>
              </a:rPr>
              <a:t>    }</a:t>
            </a:r>
          </a:p>
          <a:p>
            <a:r>
              <a:rPr lang="en-US" sz="1000" dirty="0" smtClean="0">
                <a:latin typeface="Courier New" pitchFamily="49" charset="0"/>
                <a:cs typeface="Courier New" pitchFamily="49" charset="0"/>
              </a:rPr>
              <a:t>}</a:t>
            </a:r>
          </a:p>
          <a:p>
            <a:r>
              <a:rPr lang="en-US" sz="1000" dirty="0" smtClean="0">
                <a:solidFill>
                  <a:srgbClr val="FFC000"/>
                </a:solidFill>
                <a:latin typeface="Courier New" pitchFamily="49" charset="0"/>
                <a:cs typeface="Courier New" pitchFamily="49" charset="0"/>
              </a:rPr>
              <a:t>// enter a loop pumping data off the </a:t>
            </a:r>
            <a:r>
              <a:rPr lang="en-US" sz="1000" dirty="0" err="1" smtClean="0">
                <a:solidFill>
                  <a:srgbClr val="FFC000"/>
                </a:solidFill>
                <a:latin typeface="Courier New" pitchFamily="49" charset="0"/>
                <a:cs typeface="Courier New" pitchFamily="49" charset="0"/>
              </a:rPr>
              <a:t>recv's</a:t>
            </a:r>
            <a:r>
              <a:rPr lang="en-US" sz="1000" dirty="0" smtClean="0">
                <a:solidFill>
                  <a:srgbClr val="FFC000"/>
                </a:solidFill>
                <a:latin typeface="Courier New" pitchFamily="49" charset="0"/>
                <a:cs typeface="Courier New" pitchFamily="49" charset="0"/>
              </a:rPr>
              <a:t>  - wait on the </a:t>
            </a:r>
            <a:r>
              <a:rPr lang="en-US" sz="1000" dirty="0" err="1" smtClean="0">
                <a:solidFill>
                  <a:srgbClr val="FFC000"/>
                </a:solidFill>
                <a:latin typeface="Courier New" pitchFamily="49" charset="0"/>
                <a:cs typeface="Courier New" pitchFamily="49" charset="0"/>
              </a:rPr>
              <a:t>recv's</a:t>
            </a:r>
            <a:r>
              <a:rPr lang="en-US" sz="1000" dirty="0" smtClean="0">
                <a:solidFill>
                  <a:srgbClr val="FFC000"/>
                </a:solidFill>
                <a:latin typeface="Courier New" pitchFamily="49" charset="0"/>
                <a:cs typeface="Courier New" pitchFamily="49" charset="0"/>
              </a:rPr>
              <a:t> in the order they were posted</a:t>
            </a:r>
          </a:p>
          <a:p>
            <a:r>
              <a:rPr lang="en-US" sz="1000" dirty="0" smtClean="0">
                <a:latin typeface="Courier New" pitchFamily="49" charset="0"/>
                <a:cs typeface="Courier New" pitchFamily="49" charset="0"/>
              </a:rPr>
              <a:t>BOOL </a:t>
            </a:r>
            <a:r>
              <a:rPr lang="en-US" sz="1000" dirty="0" err="1" smtClean="0">
                <a:latin typeface="Courier New" pitchFamily="49" charset="0"/>
                <a:cs typeface="Courier New" pitchFamily="49" charset="0"/>
              </a:rPr>
              <a:t>bRecvStatus</a:t>
            </a:r>
            <a:r>
              <a:rPr lang="en-US" sz="1000" dirty="0" smtClean="0">
                <a:latin typeface="Courier New" pitchFamily="49" charset="0"/>
                <a:cs typeface="Courier New" pitchFamily="49" charset="0"/>
              </a:rPr>
              <a:t> = TRUE; DWORD </a:t>
            </a:r>
            <a:r>
              <a:rPr lang="en-US" sz="1000" dirty="0" err="1" smtClean="0">
                <a:latin typeface="Courier New" pitchFamily="49" charset="0"/>
                <a:cs typeface="Courier New" pitchFamily="49" charset="0"/>
              </a:rPr>
              <a:t>dwRecvToProcess</a:t>
            </a:r>
            <a:r>
              <a:rPr lang="en-US" sz="1000" dirty="0" smtClean="0">
                <a:latin typeface="Courier New" pitchFamily="49" charset="0"/>
                <a:cs typeface="Courier New" pitchFamily="49" charset="0"/>
              </a:rPr>
              <a:t> = 0;</a:t>
            </a:r>
          </a:p>
          <a:p>
            <a:r>
              <a:rPr lang="en-US" sz="1000" dirty="0" smtClean="0">
                <a:latin typeface="Courier New" pitchFamily="49" charset="0"/>
                <a:cs typeface="Courier New" pitchFamily="49" charset="0"/>
              </a:rPr>
              <a:t>while (</a:t>
            </a:r>
            <a:r>
              <a:rPr lang="en-US" sz="1000" dirty="0" err="1" smtClean="0">
                <a:latin typeface="Courier New" pitchFamily="49" charset="0"/>
                <a:cs typeface="Courier New" pitchFamily="49" charset="0"/>
              </a:rPr>
              <a:t>bRecvStatus</a:t>
            </a:r>
            <a:r>
              <a:rPr lang="en-US" sz="1000" dirty="0" smtClean="0">
                <a:latin typeface="Courier New" pitchFamily="49" charset="0"/>
                <a:cs typeface="Courier New" pitchFamily="49" charset="0"/>
              </a:rPr>
              <a:t>)</a:t>
            </a:r>
          </a:p>
          <a:p>
            <a:r>
              <a:rPr lang="en-US" sz="1000" dirty="0" smtClean="0">
                <a:latin typeface="Courier New" pitchFamily="49" charset="0"/>
                <a:cs typeface="Courier New" pitchFamily="49" charset="0"/>
              </a:rPr>
              <a:t>{</a:t>
            </a:r>
          </a:p>
          <a:p>
            <a:r>
              <a:rPr lang="en-US" sz="1000" dirty="0" smtClean="0">
                <a:latin typeface="Courier New" pitchFamily="49" charset="0"/>
                <a:cs typeface="Courier New" pitchFamily="49" charset="0"/>
              </a:rPr>
              <a:t>    if (</a:t>
            </a:r>
            <a:r>
              <a:rPr lang="en-US" sz="1000" dirty="0" err="1" smtClean="0">
                <a:latin typeface="Courier New" pitchFamily="49" charset="0"/>
                <a:cs typeface="Courier New" pitchFamily="49" charset="0"/>
              </a:rPr>
              <a:t>dwRecvToProcess</a:t>
            </a:r>
            <a:r>
              <a:rPr lang="en-US" sz="1000" dirty="0" smtClean="0">
                <a:latin typeface="Courier New" pitchFamily="49" charset="0"/>
                <a:cs typeface="Courier New" pitchFamily="49" charset="0"/>
              </a:rPr>
              <a:t> &gt;= </a:t>
            </a:r>
            <a:r>
              <a:rPr lang="en-US" sz="1000" dirty="0" err="1" smtClean="0">
                <a:latin typeface="Courier New" pitchFamily="49" charset="0"/>
                <a:cs typeface="Courier New" pitchFamily="49" charset="0"/>
              </a:rPr>
              <a:t>RecvPostCount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dwRecvToProcess</a:t>
            </a:r>
            <a:r>
              <a:rPr lang="en-US" sz="1000" dirty="0" smtClean="0">
                <a:latin typeface="Courier New" pitchFamily="49" charset="0"/>
                <a:cs typeface="Courier New" pitchFamily="49" charset="0"/>
              </a:rPr>
              <a:t> = 0;</a:t>
            </a:r>
          </a:p>
          <a:p>
            <a:r>
              <a:rPr lang="en-US" sz="1000" dirty="0" smtClean="0">
                <a:latin typeface="Courier New" pitchFamily="49" charset="0"/>
                <a:cs typeface="Courier New" pitchFamily="49" charset="0"/>
              </a:rPr>
              <a:t>    DWORD </a:t>
            </a:r>
            <a:r>
              <a:rPr lang="en-US" sz="1000" dirty="0" err="1" smtClean="0">
                <a:latin typeface="Courier New" pitchFamily="49" charset="0"/>
                <a:cs typeface="Courier New" pitchFamily="49" charset="0"/>
              </a:rPr>
              <a:t>dwWait</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WSAWaitForMultipleEvents</a:t>
            </a:r>
            <a:r>
              <a:rPr lang="en-US" sz="1000" dirty="0" smtClean="0">
                <a:latin typeface="Courier New" pitchFamily="49" charset="0"/>
                <a:cs typeface="Courier New" pitchFamily="49" charset="0"/>
              </a:rPr>
              <a:t>(1, </a:t>
            </a:r>
            <a:r>
              <a:rPr lang="en-US" sz="1000" dirty="0" err="1" smtClean="0">
                <a:latin typeface="Courier New" pitchFamily="49" charset="0"/>
                <a:cs typeface="Courier New" pitchFamily="49" charset="0"/>
              </a:rPr>
              <a:t>arEvents</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dwRecvToProcess</a:t>
            </a:r>
            <a:r>
              <a:rPr lang="en-US" sz="1000" dirty="0" smtClean="0">
                <a:latin typeface="Courier New" pitchFamily="49" charset="0"/>
                <a:cs typeface="Courier New" pitchFamily="49" charset="0"/>
              </a:rPr>
              <a:t>], FALSE, </a:t>
            </a:r>
            <a:r>
              <a:rPr lang="en-US" sz="1000" dirty="0" err="1" smtClean="0">
                <a:latin typeface="Courier New" pitchFamily="49" charset="0"/>
                <a:cs typeface="Courier New" pitchFamily="49" charset="0"/>
              </a:rPr>
              <a:t>timeOut</a:t>
            </a:r>
            <a:r>
              <a:rPr lang="en-US" sz="1000" dirty="0" smtClean="0">
                <a:latin typeface="Courier New" pitchFamily="49" charset="0"/>
                <a:cs typeface="Courier New" pitchFamily="49" charset="0"/>
              </a:rPr>
              <a:t>, FALSE);</a:t>
            </a:r>
          </a:p>
          <a:p>
            <a:r>
              <a:rPr lang="en-US" sz="1000" dirty="0" smtClean="0">
                <a:latin typeface="Courier New" pitchFamily="49" charset="0"/>
                <a:cs typeface="Courier New" pitchFamily="49" charset="0"/>
              </a:rPr>
              <a:t>    switch (</a:t>
            </a:r>
            <a:r>
              <a:rPr lang="en-US" sz="1000" dirty="0" err="1" smtClean="0">
                <a:latin typeface="Courier New" pitchFamily="49" charset="0"/>
                <a:cs typeface="Courier New" pitchFamily="49" charset="0"/>
              </a:rPr>
              <a:t>dwWait</a:t>
            </a:r>
            <a:r>
              <a:rPr lang="en-US" sz="1000" dirty="0" smtClean="0">
                <a:latin typeface="Courier New" pitchFamily="49" charset="0"/>
                <a:cs typeface="Courier New" pitchFamily="49" charset="0"/>
              </a:rPr>
              <a:t>)</a:t>
            </a:r>
          </a:p>
          <a:p>
            <a:r>
              <a:rPr lang="en-US" sz="1000" dirty="0" smtClean="0">
                <a:latin typeface="Courier New" pitchFamily="49" charset="0"/>
                <a:cs typeface="Courier New" pitchFamily="49" charset="0"/>
              </a:rPr>
              <a:t>    {</a:t>
            </a:r>
          </a:p>
          <a:p>
            <a:r>
              <a:rPr lang="en-US" sz="1000" dirty="0" smtClean="0">
                <a:latin typeface="Courier New" pitchFamily="49" charset="0"/>
                <a:cs typeface="Courier New" pitchFamily="49" charset="0"/>
              </a:rPr>
              <a:t>        case WSA_WAIT_EVENT_0:</a:t>
            </a:r>
          </a:p>
          <a:p>
            <a:r>
              <a:rPr lang="en-US" sz="1000" dirty="0" smtClean="0">
                <a:latin typeface="Courier New" pitchFamily="49" charset="0"/>
                <a:cs typeface="Courier New" pitchFamily="49" charset="0"/>
              </a:rPr>
              <a:t>        {</a:t>
            </a:r>
          </a:p>
          <a:p>
            <a:r>
              <a:rPr lang="en-US" sz="1000" dirty="0" smtClean="0">
                <a:latin typeface="Courier New" pitchFamily="49" charset="0"/>
                <a:cs typeface="Courier New" pitchFamily="49" charset="0"/>
              </a:rPr>
              <a:t>            </a:t>
            </a:r>
            <a:r>
              <a:rPr lang="en-US" sz="1000" dirty="0" smtClean="0">
                <a:solidFill>
                  <a:srgbClr val="FFC000"/>
                </a:solidFill>
                <a:latin typeface="Courier New" pitchFamily="49" charset="0"/>
                <a:cs typeface="Courier New" pitchFamily="49" charset="0"/>
              </a:rPr>
              <a:t>// </a:t>
            </a:r>
            <a:r>
              <a:rPr lang="en-US" sz="1000" dirty="0" err="1" smtClean="0">
                <a:solidFill>
                  <a:srgbClr val="FFC000"/>
                </a:solidFill>
                <a:latin typeface="Courier New" pitchFamily="49" charset="0"/>
                <a:cs typeface="Courier New" pitchFamily="49" charset="0"/>
              </a:rPr>
              <a:t>recv</a:t>
            </a:r>
            <a:r>
              <a:rPr lang="en-US" sz="1000" dirty="0" smtClean="0">
                <a:solidFill>
                  <a:srgbClr val="FFC000"/>
                </a:solidFill>
                <a:latin typeface="Courier New" pitchFamily="49" charset="0"/>
                <a:cs typeface="Courier New" pitchFamily="49" charset="0"/>
              </a:rPr>
              <a:t> completed</a:t>
            </a:r>
          </a:p>
          <a:p>
            <a:r>
              <a:rPr lang="en-US" sz="1000" dirty="0" smtClean="0">
                <a:latin typeface="Courier New" pitchFamily="49" charset="0"/>
                <a:cs typeface="Courier New" pitchFamily="49" charset="0"/>
              </a:rPr>
              <a:t>            DWORD </a:t>
            </a:r>
            <a:r>
              <a:rPr lang="en-US" sz="1000" dirty="0" err="1" smtClean="0">
                <a:latin typeface="Courier New" pitchFamily="49" charset="0"/>
                <a:cs typeface="Courier New" pitchFamily="49" charset="0"/>
              </a:rPr>
              <a:t>cbTransfer</a:t>
            </a:r>
            <a:r>
              <a:rPr lang="en-US" sz="1000" dirty="0" smtClean="0">
                <a:latin typeface="Courier New" pitchFamily="49" charset="0"/>
                <a:cs typeface="Courier New" pitchFamily="49" charset="0"/>
              </a:rPr>
              <a:t> = 0; DWORD </a:t>
            </a:r>
            <a:r>
              <a:rPr lang="en-US" sz="1000" dirty="0" err="1" smtClean="0">
                <a:latin typeface="Courier New" pitchFamily="49" charset="0"/>
                <a:cs typeface="Courier New" pitchFamily="49" charset="0"/>
              </a:rPr>
              <a:t>dwFlags</a:t>
            </a:r>
            <a:r>
              <a:rPr lang="en-US" sz="1000" dirty="0" smtClean="0">
                <a:latin typeface="Courier New" pitchFamily="49" charset="0"/>
                <a:cs typeface="Courier New" pitchFamily="49" charset="0"/>
              </a:rPr>
              <a:t> = 0;</a:t>
            </a:r>
          </a:p>
          <a:p>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bRecvStatus</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WSAGetOverlappedResult</a:t>
            </a:r>
            <a:r>
              <a:rPr lang="en-US" sz="1000" dirty="0" smtClean="0">
                <a:latin typeface="Courier New" pitchFamily="49" charset="0"/>
                <a:cs typeface="Courier New" pitchFamily="49" charset="0"/>
              </a:rPr>
              <a:t>(s, &amp;(</a:t>
            </a:r>
            <a:r>
              <a:rPr lang="en-US" sz="1000" dirty="0" err="1" smtClean="0">
                <a:latin typeface="Courier New" pitchFamily="49" charset="0"/>
                <a:cs typeface="Courier New" pitchFamily="49" charset="0"/>
              </a:rPr>
              <a:t>arOverlapped</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dwRecvToProcess</a:t>
            </a:r>
            <a:r>
              <a:rPr lang="en-US" sz="1000" dirty="0" smtClean="0">
                <a:latin typeface="Courier New" pitchFamily="49" charset="0"/>
                <a:cs typeface="Courier New" pitchFamily="49" charset="0"/>
              </a:rPr>
              <a:t>]), &amp;</a:t>
            </a:r>
            <a:r>
              <a:rPr lang="en-US" sz="1000" dirty="0" err="1" smtClean="0">
                <a:latin typeface="Courier New" pitchFamily="49" charset="0"/>
                <a:cs typeface="Courier New" pitchFamily="49" charset="0"/>
              </a:rPr>
              <a:t>cbTransfer</a:t>
            </a:r>
            <a:r>
              <a:rPr lang="en-US" sz="1000" dirty="0" smtClean="0">
                <a:latin typeface="Courier New" pitchFamily="49" charset="0"/>
                <a:cs typeface="Courier New" pitchFamily="49" charset="0"/>
              </a:rPr>
              <a:t>, FALSE, &amp;</a:t>
            </a:r>
            <a:r>
              <a:rPr lang="en-US" sz="1000" dirty="0" err="1" smtClean="0">
                <a:latin typeface="Courier New" pitchFamily="49" charset="0"/>
                <a:cs typeface="Courier New" pitchFamily="49" charset="0"/>
              </a:rPr>
              <a:t>dwFlags</a:t>
            </a:r>
            <a:r>
              <a:rPr lang="en-US" sz="1000" dirty="0" smtClean="0">
                <a:latin typeface="Courier New" pitchFamily="49" charset="0"/>
                <a:cs typeface="Courier New" pitchFamily="49" charset="0"/>
              </a:rPr>
              <a:t>);</a:t>
            </a:r>
          </a:p>
          <a:p>
            <a:r>
              <a:rPr lang="en-US" sz="1000" dirty="0" smtClean="0">
                <a:latin typeface="Courier New" pitchFamily="49" charset="0"/>
                <a:cs typeface="Courier New" pitchFamily="49" charset="0"/>
              </a:rPr>
              <a:t>            if (</a:t>
            </a:r>
            <a:r>
              <a:rPr lang="en-US" sz="1000" dirty="0" err="1" smtClean="0">
                <a:latin typeface="Courier New" pitchFamily="49" charset="0"/>
                <a:cs typeface="Courier New" pitchFamily="49" charset="0"/>
              </a:rPr>
              <a:t>bRecvStatus</a:t>
            </a:r>
            <a:r>
              <a:rPr lang="en-US" sz="1000" dirty="0" smtClean="0">
                <a:latin typeface="Courier New" pitchFamily="49" charset="0"/>
                <a:cs typeface="Courier New" pitchFamily="49" charset="0"/>
              </a:rPr>
              <a:t>)</a:t>
            </a:r>
          </a:p>
          <a:p>
            <a:r>
              <a:rPr lang="en-US" sz="1000" dirty="0" smtClean="0">
                <a:latin typeface="Courier New" pitchFamily="49" charset="0"/>
                <a:cs typeface="Courier New" pitchFamily="49" charset="0"/>
              </a:rPr>
              <a:t>            {   </a:t>
            </a:r>
            <a:r>
              <a:rPr lang="en-US" sz="1000" dirty="0" smtClean="0">
                <a:solidFill>
                  <a:srgbClr val="FFC000"/>
                </a:solidFill>
                <a:latin typeface="Courier New" pitchFamily="49" charset="0"/>
                <a:cs typeface="Courier New" pitchFamily="49" charset="0"/>
              </a:rPr>
              <a:t>// process the data received or defer that work to another thread - data received is in the</a:t>
            </a:r>
          </a:p>
          <a:p>
            <a:r>
              <a:rPr lang="en-US" sz="1000" dirty="0" smtClean="0">
                <a:solidFill>
                  <a:srgbClr val="FFC000"/>
                </a:solidFill>
                <a:latin typeface="Courier New" pitchFamily="49" charset="0"/>
                <a:cs typeface="Courier New" pitchFamily="49" charset="0"/>
              </a:rPr>
              <a:t>                // buffer </a:t>
            </a:r>
            <a:r>
              <a:rPr lang="en-US" sz="1000" dirty="0" err="1" smtClean="0">
                <a:solidFill>
                  <a:srgbClr val="FFC000"/>
                </a:solidFill>
                <a:latin typeface="Courier New" pitchFamily="49" charset="0"/>
                <a:cs typeface="Courier New" pitchFamily="49" charset="0"/>
              </a:rPr>
              <a:t>arBuffers</a:t>
            </a:r>
            <a:r>
              <a:rPr lang="en-US" sz="1000" dirty="0" smtClean="0">
                <a:solidFill>
                  <a:srgbClr val="FFC000"/>
                </a:solidFill>
                <a:latin typeface="Courier New" pitchFamily="49" charset="0"/>
                <a:cs typeface="Courier New" pitchFamily="49" charset="0"/>
              </a:rPr>
              <a:t>[</a:t>
            </a:r>
            <a:r>
              <a:rPr lang="en-US" sz="1000" dirty="0" err="1" smtClean="0">
                <a:solidFill>
                  <a:srgbClr val="FFC000"/>
                </a:solidFill>
                <a:latin typeface="Courier New" pitchFamily="49" charset="0"/>
                <a:cs typeface="Courier New" pitchFamily="49" charset="0"/>
              </a:rPr>
              <a:t>dwRecvToProcess</a:t>
            </a:r>
            <a:r>
              <a:rPr lang="en-US" sz="1000" dirty="0" smtClean="0">
                <a:solidFill>
                  <a:srgbClr val="FFC000"/>
                </a:solidFill>
                <a:latin typeface="Courier New" pitchFamily="49" charset="0"/>
                <a:cs typeface="Courier New" pitchFamily="49" charset="0"/>
              </a:rPr>
              <a:t>].</a:t>
            </a:r>
            <a:r>
              <a:rPr lang="en-US" sz="1000" dirty="0" err="1" smtClean="0">
                <a:solidFill>
                  <a:srgbClr val="FFC000"/>
                </a:solidFill>
                <a:latin typeface="Courier New" pitchFamily="49" charset="0"/>
                <a:cs typeface="Courier New" pitchFamily="49" charset="0"/>
              </a:rPr>
              <a:t>buf</a:t>
            </a:r>
            <a:r>
              <a:rPr lang="en-US" sz="1000" dirty="0" smtClean="0">
                <a:solidFill>
                  <a:srgbClr val="FFC000"/>
                </a:solidFill>
                <a:latin typeface="Courier New" pitchFamily="49" charset="0"/>
                <a:cs typeface="Courier New" pitchFamily="49" charset="0"/>
              </a:rPr>
              <a:t> and received </a:t>
            </a:r>
            <a:r>
              <a:rPr lang="en-US" sz="1000" dirty="0" err="1" smtClean="0">
                <a:solidFill>
                  <a:srgbClr val="FFC000"/>
                </a:solidFill>
                <a:latin typeface="Courier New" pitchFamily="49" charset="0"/>
                <a:cs typeface="Courier New" pitchFamily="49" charset="0"/>
              </a:rPr>
              <a:t>cbTransfer</a:t>
            </a:r>
            <a:r>
              <a:rPr lang="en-US" sz="1000" dirty="0" smtClean="0">
                <a:solidFill>
                  <a:srgbClr val="FFC000"/>
                </a:solidFill>
                <a:latin typeface="Courier New" pitchFamily="49" charset="0"/>
                <a:cs typeface="Courier New" pitchFamily="49" charset="0"/>
              </a:rPr>
              <a:t> bytes of that buffer </a:t>
            </a:r>
          </a:p>
          <a:p>
            <a:r>
              <a:rPr lang="en-US" sz="1000" dirty="0" smtClean="0">
                <a:solidFill>
                  <a:srgbClr val="FFC000"/>
                </a:solidFill>
                <a:latin typeface="Courier New" pitchFamily="49" charset="0"/>
                <a:cs typeface="Courier New" pitchFamily="49" charset="0"/>
              </a:rPr>
              <a:t>                // re-post that </a:t>
            </a:r>
            <a:r>
              <a:rPr lang="en-US" sz="1000" dirty="0" err="1" smtClean="0">
                <a:solidFill>
                  <a:srgbClr val="FFC000"/>
                </a:solidFill>
                <a:latin typeface="Courier New" pitchFamily="49" charset="0"/>
                <a:cs typeface="Courier New" pitchFamily="49" charset="0"/>
              </a:rPr>
              <a:t>recv</a:t>
            </a:r>
            <a:r>
              <a:rPr lang="en-US" sz="1000" dirty="0" smtClean="0">
                <a:solidFill>
                  <a:srgbClr val="FFC000"/>
                </a:solidFill>
                <a:latin typeface="Courier New" pitchFamily="49" charset="0"/>
                <a:cs typeface="Courier New" pitchFamily="49" charset="0"/>
              </a:rPr>
              <a:t> - </a:t>
            </a:r>
            <a:r>
              <a:rPr lang="en-US" sz="1000" dirty="0" err="1" smtClean="0">
                <a:solidFill>
                  <a:srgbClr val="FFC000"/>
                </a:solidFill>
                <a:latin typeface="Courier New" pitchFamily="49" charset="0"/>
                <a:cs typeface="Courier New" pitchFamily="49" charset="0"/>
              </a:rPr>
              <a:t>WSARecv</a:t>
            </a:r>
            <a:r>
              <a:rPr lang="en-US" sz="1000" dirty="0" smtClean="0">
                <a:solidFill>
                  <a:srgbClr val="FFC000"/>
                </a:solidFill>
                <a:latin typeface="Courier New" pitchFamily="49" charset="0"/>
                <a:cs typeface="Courier New" pitchFamily="49" charset="0"/>
              </a:rPr>
              <a:t> will reset the overlapped event; no need to reset it directly</a:t>
            </a:r>
          </a:p>
          <a:p>
            <a:r>
              <a:rPr lang="en-US" sz="1000" dirty="0" smtClean="0">
                <a:latin typeface="Courier New" pitchFamily="49" charset="0"/>
                <a:cs typeface="Courier New" pitchFamily="49" charset="0"/>
              </a:rPr>
              <a:t>                DWORD </a:t>
            </a:r>
            <a:r>
              <a:rPr lang="en-US" sz="1000" dirty="0" err="1" smtClean="0">
                <a:latin typeface="Courier New" pitchFamily="49" charset="0"/>
                <a:cs typeface="Courier New" pitchFamily="49" charset="0"/>
              </a:rPr>
              <a:t>dwFlags</a:t>
            </a:r>
            <a:r>
              <a:rPr lang="en-US" sz="1000" dirty="0" smtClean="0">
                <a:latin typeface="Courier New" pitchFamily="49" charset="0"/>
                <a:cs typeface="Courier New" pitchFamily="49" charset="0"/>
              </a:rPr>
              <a:t> = 0;</a:t>
            </a:r>
          </a:p>
          <a:p>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ZeroMemory</a:t>
            </a:r>
            <a:r>
              <a:rPr lang="en-US" sz="1000" dirty="0" smtClean="0">
                <a:latin typeface="Courier New" pitchFamily="49" charset="0"/>
                <a:cs typeface="Courier New" pitchFamily="49" charset="0"/>
              </a:rPr>
              <a:t>( &amp;(</a:t>
            </a:r>
            <a:r>
              <a:rPr lang="en-US" sz="1000" dirty="0" err="1" smtClean="0">
                <a:latin typeface="Courier New" pitchFamily="49" charset="0"/>
                <a:cs typeface="Courier New" pitchFamily="49" charset="0"/>
              </a:rPr>
              <a:t>arOverlapped</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dwRecvToProcess</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sizeof</a:t>
            </a:r>
            <a:r>
              <a:rPr lang="en-US" sz="1000" dirty="0" smtClean="0">
                <a:latin typeface="Courier New" pitchFamily="49" charset="0"/>
                <a:cs typeface="Courier New" pitchFamily="49" charset="0"/>
              </a:rPr>
              <a:t>(WSAOVERLAPPED) );</a:t>
            </a:r>
          </a:p>
          <a:p>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arOverlapped</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dwRecvToProcess</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hEvent</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arEvents</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dwRecvToProcess</a:t>
            </a:r>
            <a:r>
              <a:rPr lang="en-US" sz="1000" dirty="0" smtClean="0">
                <a:latin typeface="Courier New" pitchFamily="49" charset="0"/>
                <a:cs typeface="Courier New" pitchFamily="49" charset="0"/>
              </a:rPr>
              <a:t>];</a:t>
            </a:r>
          </a:p>
          <a:p>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recvReturn</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WSARecv</a:t>
            </a:r>
            <a:r>
              <a:rPr lang="en-US" sz="1000" dirty="0" smtClean="0">
                <a:latin typeface="Courier New" pitchFamily="49" charset="0"/>
                <a:cs typeface="Courier New" pitchFamily="49" charset="0"/>
              </a:rPr>
              <a:t>(s, &amp;(</a:t>
            </a:r>
            <a:r>
              <a:rPr lang="en-US" sz="1000" dirty="0" err="1" smtClean="0">
                <a:latin typeface="Courier New" pitchFamily="49" charset="0"/>
                <a:cs typeface="Courier New" pitchFamily="49" charset="0"/>
              </a:rPr>
              <a:t>arBuffers</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dwRecvToProcess</a:t>
            </a:r>
            <a:r>
              <a:rPr lang="en-US" sz="1000" dirty="0" smtClean="0">
                <a:latin typeface="Courier New" pitchFamily="49" charset="0"/>
                <a:cs typeface="Courier New" pitchFamily="49" charset="0"/>
              </a:rPr>
              <a:t>]), 1, NULL, &amp;</a:t>
            </a:r>
            <a:r>
              <a:rPr lang="en-US" sz="1000" dirty="0" err="1" smtClean="0">
                <a:latin typeface="Courier New" pitchFamily="49" charset="0"/>
                <a:cs typeface="Courier New" pitchFamily="49" charset="0"/>
              </a:rPr>
              <a:t>dwFlags</a:t>
            </a:r>
            <a:r>
              <a:rPr lang="en-US" sz="1000" dirty="0" smtClean="0">
                <a:latin typeface="Courier New" pitchFamily="49" charset="0"/>
                <a:cs typeface="Courier New" pitchFamily="49" charset="0"/>
              </a:rPr>
              <a:t>, &amp;(</a:t>
            </a:r>
            <a:r>
              <a:rPr lang="en-US" sz="1000" dirty="0" err="1" smtClean="0">
                <a:latin typeface="Courier New" pitchFamily="49" charset="0"/>
                <a:cs typeface="Courier New" pitchFamily="49" charset="0"/>
              </a:rPr>
              <a:t>arOverlapped</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dwRecvToProcess</a:t>
            </a:r>
            <a:r>
              <a:rPr lang="en-US" sz="1000" dirty="0" smtClean="0">
                <a:latin typeface="Courier New" pitchFamily="49" charset="0"/>
                <a:cs typeface="Courier New" pitchFamily="49" charset="0"/>
              </a:rPr>
              <a:t>]), NULL);</a:t>
            </a:r>
          </a:p>
          <a:p>
            <a:r>
              <a:rPr lang="en-US" sz="1000" dirty="0" smtClean="0">
                <a:latin typeface="Courier New" pitchFamily="49" charset="0"/>
                <a:cs typeface="Courier New" pitchFamily="49" charset="0"/>
              </a:rPr>
              <a:t>            }</a:t>
            </a:r>
          </a:p>
          <a:p>
            <a:r>
              <a:rPr lang="en-US" sz="1000" dirty="0" smtClean="0">
                <a:latin typeface="Courier New" pitchFamily="49" charset="0"/>
                <a:cs typeface="Courier New" pitchFamily="49" charset="0"/>
              </a:rPr>
              <a:t>        break;</a:t>
            </a:r>
          </a:p>
          <a:p>
            <a:r>
              <a:rPr lang="en-US" sz="1000" dirty="0" smtClean="0">
                <a:latin typeface="Courier New" pitchFamily="49" charset="0"/>
                <a:cs typeface="Courier New" pitchFamily="49" charset="0"/>
              </a:rPr>
              <a:t>        }</a:t>
            </a:r>
          </a:p>
        </p:txBody>
      </p:sp>
      <p:cxnSp>
        <p:nvCxnSpPr>
          <p:cNvPr id="7" name="Straight Connector 6"/>
          <p:cNvCxnSpPr/>
          <p:nvPr/>
        </p:nvCxnSpPr>
        <p:spPr bwMode="auto">
          <a:xfrm>
            <a:off x="7575611" y="1213276"/>
            <a:ext cx="739714" cy="15449"/>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1">
                <a:lumMod val="75000"/>
              </a:schemeClr>
            </a:solidFill>
            <a:prstDash val="solid"/>
            <a:round/>
            <a:headEnd type="none" w="med" len="med"/>
            <a:tailEnd type="none" w="med" len="med"/>
          </a:ln>
          <a:effectLst/>
        </p:spPr>
      </p:cxnSp>
      <p:cxnSp>
        <p:nvCxnSpPr>
          <p:cNvPr id="8" name="Straight Connector 7"/>
          <p:cNvCxnSpPr/>
          <p:nvPr/>
        </p:nvCxnSpPr>
        <p:spPr bwMode="auto">
          <a:xfrm>
            <a:off x="7681285" y="2555941"/>
            <a:ext cx="624515" cy="15809"/>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1">
                <a:lumMod val="75000"/>
              </a:schemeClr>
            </a:solidFill>
            <a:prstDash val="solid"/>
            <a:round/>
            <a:headEnd type="none" w="med" len="med"/>
            <a:tailEnd type="none" w="med" len="med"/>
          </a:ln>
          <a:effectLst/>
        </p:spPr>
      </p:cxnSp>
      <p:cxnSp>
        <p:nvCxnSpPr>
          <p:cNvPr id="9" name="Straight Connector 8"/>
          <p:cNvCxnSpPr/>
          <p:nvPr/>
        </p:nvCxnSpPr>
        <p:spPr bwMode="auto">
          <a:xfrm rot="5400000" flipH="1" flipV="1">
            <a:off x="7629347" y="1873730"/>
            <a:ext cx="1321461" cy="3145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1">
                <a:lumMod val="75000"/>
              </a:schemeClr>
            </a:solidFill>
            <a:prstDash val="solid"/>
            <a:round/>
            <a:headEnd type="none" w="med" len="med"/>
            <a:tailEnd type="none" w="med" len="med"/>
          </a:ln>
          <a:effectLst/>
        </p:spPr>
      </p:cxnSp>
      <p:sp>
        <p:nvSpPr>
          <p:cNvPr id="11" name="TextBox 10"/>
          <p:cNvSpPr txBox="1"/>
          <p:nvPr/>
        </p:nvSpPr>
        <p:spPr>
          <a:xfrm>
            <a:off x="7746162" y="2642200"/>
            <a:ext cx="1146468" cy="707886"/>
          </a:xfrm>
          <a:prstGeom prst="rect">
            <a:avLst/>
          </a:prstGeom>
          <a:noFill/>
        </p:spPr>
        <p:txBody>
          <a:bodyPr wrap="none" rtlCol="0">
            <a:spAutoFit/>
          </a:bodyPr>
          <a:lstStyle/>
          <a:p>
            <a:r>
              <a:rPr lang="en-US" sz="2000" dirty="0" smtClean="0">
                <a:solidFill>
                  <a:srgbClr val="FFC000"/>
                </a:solidFill>
                <a:effectLst>
                  <a:outerShdw blurRad="38100" dist="38100" dir="2700000" algn="tl">
                    <a:srgbClr val="000000">
                      <a:alpha val="43137"/>
                    </a:srgbClr>
                  </a:outerShdw>
                </a:effectLst>
                <a:latin typeface="Trebuchet MS" pitchFamily="34" charset="0"/>
              </a:rPr>
              <a:t>Pre-post</a:t>
            </a:r>
          </a:p>
          <a:p>
            <a:r>
              <a:rPr lang="en-US" sz="2000" dirty="0" smtClean="0">
                <a:solidFill>
                  <a:srgbClr val="FFC000"/>
                </a:solidFill>
                <a:effectLst>
                  <a:outerShdw blurRad="38100" dist="38100" dir="2700000" algn="tl">
                    <a:srgbClr val="000000">
                      <a:alpha val="43137"/>
                    </a:srgbClr>
                  </a:outerShdw>
                </a:effectLst>
                <a:latin typeface="Trebuchet MS" pitchFamily="34" charset="0"/>
              </a:rPr>
              <a:t>buffers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Market Forces</a:t>
            </a:r>
            <a:endParaRPr lang="en-US" dirty="0"/>
          </a:p>
        </p:txBody>
      </p:sp>
      <p:sp>
        <p:nvSpPr>
          <p:cNvPr id="3" name="Content Placeholder 2"/>
          <p:cNvSpPr>
            <a:spLocks noGrp="1"/>
          </p:cNvSpPr>
          <p:nvPr>
            <p:ph idx="1"/>
          </p:nvPr>
        </p:nvSpPr>
        <p:spPr>
          <a:xfrm>
            <a:off x="382588" y="1414464"/>
            <a:ext cx="8380412" cy="3121880"/>
          </a:xfrm>
        </p:spPr>
        <p:txBody>
          <a:bodyPr/>
          <a:lstStyle/>
          <a:p>
            <a:pPr marL="457200" indent="-457200"/>
            <a:r>
              <a:rPr lang="en-US" sz="3200" dirty="0" smtClean="0"/>
              <a:t>Digital content generation and </a:t>
            </a:r>
            <a:br>
              <a:rPr lang="en-US" sz="3200" dirty="0" smtClean="0"/>
            </a:br>
            <a:r>
              <a:rPr lang="en-US" sz="3200" dirty="0" smtClean="0"/>
              <a:t>distribution continues to grow unabated</a:t>
            </a:r>
          </a:p>
          <a:p>
            <a:pPr marL="457200" indent="-457200"/>
            <a:r>
              <a:rPr lang="en-US" sz="3200" dirty="0" smtClean="0"/>
              <a:t>Bandwidth needs continue to increase</a:t>
            </a:r>
          </a:p>
          <a:p>
            <a:pPr marL="862013" lvl="1" indent="-404813"/>
            <a:r>
              <a:rPr lang="en-US" sz="2800" dirty="0" smtClean="0"/>
              <a:t>Storage, web traffic, and real-time media</a:t>
            </a:r>
          </a:p>
          <a:p>
            <a:pPr marL="457200" indent="-457200"/>
            <a:r>
              <a:rPr lang="en-US" sz="3200" dirty="0" smtClean="0"/>
              <a:t>Security and compliance remains</a:t>
            </a:r>
            <a:br>
              <a:rPr lang="en-US" sz="3200" dirty="0" smtClean="0"/>
            </a:br>
            <a:r>
              <a:rPr lang="en-US" sz="3200" dirty="0" smtClean="0"/>
              <a:t>a top priority</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Market Trends</a:t>
            </a:r>
            <a:endParaRPr lang="en-US"/>
          </a:p>
        </p:txBody>
      </p:sp>
      <p:sp>
        <p:nvSpPr>
          <p:cNvPr id="9229" name="Rectangle 13"/>
          <p:cNvSpPr>
            <a:spLocks noGrp="1" noChangeArrowheads="1"/>
          </p:cNvSpPr>
          <p:nvPr>
            <p:ph idx="1"/>
          </p:nvPr>
        </p:nvSpPr>
        <p:spPr>
          <a:xfrm>
            <a:off x="382588" y="1414464"/>
            <a:ext cx="8380412" cy="5095241"/>
          </a:xfrm>
        </p:spPr>
        <p:txBody>
          <a:bodyPr/>
          <a:lstStyle/>
          <a:p>
            <a:pPr marL="457200" indent="-457200"/>
            <a:r>
              <a:rPr lang="en-US" sz="3200" dirty="0" smtClean="0"/>
              <a:t>10 </a:t>
            </a:r>
            <a:r>
              <a:rPr lang="en-US" sz="3200" dirty="0" err="1" smtClean="0"/>
              <a:t>Gb</a:t>
            </a:r>
            <a:r>
              <a:rPr lang="en-US" sz="3200" dirty="0" smtClean="0"/>
              <a:t> Ethernet adoption increasing</a:t>
            </a:r>
          </a:p>
          <a:p>
            <a:pPr marL="862013" lvl="1" indent="-404813"/>
            <a:r>
              <a:rPr lang="en-US" sz="2800" dirty="0" smtClean="0"/>
              <a:t>NICs and LAN On Motherboard (LOM) available</a:t>
            </a:r>
          </a:p>
          <a:p>
            <a:pPr marL="457200" indent="-457200"/>
            <a:r>
              <a:rPr lang="en-US" sz="3200" dirty="0" smtClean="0"/>
              <a:t>Virtualization and multi and many core architectures putting increased pressure on networking subsystem</a:t>
            </a:r>
          </a:p>
          <a:p>
            <a:pPr marL="862013" lvl="1" indent="-404813"/>
            <a:r>
              <a:rPr lang="en-US" sz="2800" dirty="0" smtClean="0"/>
              <a:t>Multiple virtual machines and live migration</a:t>
            </a:r>
          </a:p>
          <a:p>
            <a:pPr marL="862013" lvl="1" indent="-404813"/>
            <a:r>
              <a:rPr lang="en-US" sz="2800" dirty="0" smtClean="0"/>
              <a:t>Expect 16 plus processors to be </a:t>
            </a:r>
            <a:br>
              <a:rPr lang="en-US" sz="2800" dirty="0" smtClean="0"/>
            </a:br>
            <a:r>
              <a:rPr lang="en-US" sz="2800" dirty="0" smtClean="0"/>
              <a:t>common on servers</a:t>
            </a:r>
          </a:p>
          <a:p>
            <a:pPr marL="457200" indent="-457200"/>
            <a:r>
              <a:rPr lang="en-US" sz="3200" dirty="0" smtClean="0"/>
              <a:t>Data center and server consolidation</a:t>
            </a:r>
          </a:p>
          <a:p>
            <a:pPr marL="457200" indent="-457200"/>
            <a:r>
              <a:rPr lang="en-US" sz="3200" dirty="0" smtClean="0"/>
              <a:t>Fabric convergence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2008 R2 Focus</a:t>
            </a:r>
            <a:endParaRPr lang="en-US" dirty="0"/>
          </a:p>
        </p:txBody>
      </p:sp>
      <p:sp>
        <p:nvSpPr>
          <p:cNvPr id="3" name="Content Placeholder 2"/>
          <p:cNvSpPr>
            <a:spLocks noGrp="1"/>
          </p:cNvSpPr>
          <p:nvPr>
            <p:ph idx="1"/>
          </p:nvPr>
        </p:nvSpPr>
        <p:spPr>
          <a:xfrm>
            <a:off x="382588" y="1414464"/>
            <a:ext cx="8380412" cy="4989058"/>
          </a:xfrm>
        </p:spPr>
        <p:txBody>
          <a:bodyPr/>
          <a:lstStyle/>
          <a:p>
            <a:r>
              <a:rPr lang="en-US" sz="3200" dirty="0" smtClean="0"/>
              <a:t>End to end customer workload scenarios</a:t>
            </a:r>
          </a:p>
          <a:p>
            <a:pPr lvl="1"/>
            <a:r>
              <a:rPr lang="en-US" sz="2800" dirty="0" smtClean="0"/>
              <a:t>File server and web server</a:t>
            </a:r>
          </a:p>
          <a:p>
            <a:pPr lvl="1"/>
            <a:r>
              <a:rPr lang="en-US" sz="2800" dirty="0" smtClean="0"/>
              <a:t>10 </a:t>
            </a:r>
            <a:r>
              <a:rPr lang="en-US" sz="2800" dirty="0" err="1" smtClean="0"/>
              <a:t>Gb</a:t>
            </a:r>
            <a:r>
              <a:rPr lang="en-US" sz="2800" dirty="0" smtClean="0"/>
              <a:t> Ethernet</a:t>
            </a:r>
          </a:p>
          <a:p>
            <a:r>
              <a:rPr lang="en-US" sz="3200" dirty="0" smtClean="0"/>
              <a:t>Performance enhancements</a:t>
            </a:r>
          </a:p>
          <a:p>
            <a:pPr lvl="1"/>
            <a:r>
              <a:rPr lang="en-US" sz="2800" dirty="0" smtClean="0"/>
              <a:t>Security (</a:t>
            </a:r>
            <a:r>
              <a:rPr lang="en-US" sz="2800" dirty="0" err="1" smtClean="0"/>
              <a:t>IPsec</a:t>
            </a:r>
            <a:r>
              <a:rPr lang="en-US" sz="2800" dirty="0" smtClean="0"/>
              <a:t> Task Offload)</a:t>
            </a:r>
          </a:p>
          <a:p>
            <a:pPr lvl="1"/>
            <a:r>
              <a:rPr lang="en-US" sz="2800" dirty="0" smtClean="0"/>
              <a:t>TCP Chimney</a:t>
            </a:r>
          </a:p>
          <a:p>
            <a:pPr lvl="1"/>
            <a:r>
              <a:rPr lang="en-US" sz="2800" dirty="0" smtClean="0"/>
              <a:t>Scalability for multi-, many-core </a:t>
            </a:r>
            <a:br>
              <a:rPr lang="en-US" sz="2800" dirty="0" smtClean="0"/>
            </a:br>
            <a:r>
              <a:rPr lang="en-US" sz="2800" dirty="0" smtClean="0"/>
              <a:t>environments (RSS with IPSec Task </a:t>
            </a:r>
            <a:br>
              <a:rPr lang="en-US" sz="2800" dirty="0" smtClean="0"/>
            </a:br>
            <a:r>
              <a:rPr lang="en-US" sz="2800" dirty="0" smtClean="0"/>
              <a:t>Offload and TCP Chimney)</a:t>
            </a:r>
          </a:p>
          <a:p>
            <a:pPr lvl="1"/>
            <a:r>
              <a:rPr lang="en-US" sz="2800" dirty="0" smtClean="0"/>
              <a:t>Virtualization (TCP Chimney in Hyper-V)</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IPsec</a:t>
            </a:r>
            <a:endParaRPr lang="en-US" dirty="0"/>
          </a:p>
        </p:txBody>
      </p:sp>
      <p:sp>
        <p:nvSpPr>
          <p:cNvPr id="3" name="Content Placeholder 2"/>
          <p:cNvSpPr>
            <a:spLocks noGrp="1"/>
          </p:cNvSpPr>
          <p:nvPr>
            <p:ph idx="1"/>
          </p:nvPr>
        </p:nvSpPr>
        <p:spPr>
          <a:xfrm>
            <a:off x="382588" y="1414464"/>
            <a:ext cx="8380412" cy="4892621"/>
          </a:xfrm>
        </p:spPr>
        <p:txBody>
          <a:bodyPr/>
          <a:lstStyle/>
          <a:p>
            <a:pPr marL="404813" indent="-404813"/>
            <a:r>
              <a:rPr lang="en-US" sz="2400" dirty="0" err="1" smtClean="0"/>
              <a:t>IPsec</a:t>
            </a:r>
            <a:r>
              <a:rPr lang="en-US" sz="2400" dirty="0" smtClean="0"/>
              <a:t> an important underlying technology for</a:t>
            </a:r>
          </a:p>
          <a:p>
            <a:pPr marL="800100" lvl="1" indent="-395288"/>
            <a:r>
              <a:rPr lang="en-US" sz="2000" dirty="0" smtClean="0"/>
              <a:t>Direct Access (DA)</a:t>
            </a:r>
          </a:p>
          <a:p>
            <a:pPr marL="800100" lvl="1" indent="-395288"/>
            <a:r>
              <a:rPr lang="en-US" sz="2000" dirty="0" smtClean="0"/>
              <a:t>Server and Domain Isolation (SDI)</a:t>
            </a:r>
          </a:p>
          <a:p>
            <a:pPr marL="800100" lvl="1" indent="-395288"/>
            <a:r>
              <a:rPr lang="en-US" sz="2000" dirty="0" smtClean="0"/>
              <a:t>Network Access Protection (NAP)</a:t>
            </a:r>
          </a:p>
          <a:p>
            <a:pPr marL="800100" lvl="1" indent="-395288"/>
            <a:r>
              <a:rPr lang="en-US" sz="2000" dirty="0" smtClean="0"/>
              <a:t>Virtual Private Networks (VPN)</a:t>
            </a:r>
          </a:p>
          <a:p>
            <a:pPr marL="404813" indent="-404813"/>
            <a:r>
              <a:rPr lang="en-US" sz="2400" dirty="0" smtClean="0"/>
              <a:t>Two ways to use </a:t>
            </a:r>
            <a:r>
              <a:rPr lang="en-US" sz="2400" dirty="0" err="1" smtClean="0"/>
              <a:t>IPsec</a:t>
            </a:r>
            <a:endParaRPr lang="en-US" sz="2400" dirty="0" smtClean="0"/>
          </a:p>
          <a:p>
            <a:pPr marL="800100" lvl="1" indent="-395288"/>
            <a:r>
              <a:rPr lang="en-US" sz="2000" dirty="0" smtClean="0"/>
              <a:t>Integrity (Authentication Header)</a:t>
            </a:r>
          </a:p>
          <a:p>
            <a:pPr lvl="2"/>
            <a:r>
              <a:rPr lang="en-US" sz="1800" dirty="0" smtClean="0"/>
              <a:t>Signed packets</a:t>
            </a:r>
          </a:p>
          <a:p>
            <a:pPr lvl="2"/>
            <a:r>
              <a:rPr lang="en-US" sz="1800" dirty="0" smtClean="0"/>
              <a:t>Authentication and integrity</a:t>
            </a:r>
          </a:p>
          <a:p>
            <a:pPr marL="800100" lvl="1" indent="-395288"/>
            <a:r>
              <a:rPr lang="en-US" sz="2000" dirty="0" smtClean="0"/>
              <a:t>Encryption (Encapsulating Security Payload)</a:t>
            </a:r>
          </a:p>
          <a:p>
            <a:pPr lvl="2"/>
            <a:r>
              <a:rPr lang="en-US" sz="1800" dirty="0" smtClean="0"/>
              <a:t>Encrypts data payload or entire packet</a:t>
            </a:r>
          </a:p>
          <a:p>
            <a:pPr lvl="2"/>
            <a:r>
              <a:rPr lang="en-US" sz="1800" dirty="0" smtClean="0"/>
              <a:t>Confidentiality, integrity</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IPsec Task Offload</a:t>
            </a:r>
            <a:endParaRPr lang="en-US" dirty="0"/>
          </a:p>
        </p:txBody>
      </p:sp>
      <p:sp>
        <p:nvSpPr>
          <p:cNvPr id="3" name="Content Placeholder 2"/>
          <p:cNvSpPr>
            <a:spLocks noGrp="1"/>
          </p:cNvSpPr>
          <p:nvPr>
            <p:ph idx="1"/>
          </p:nvPr>
        </p:nvSpPr>
        <p:spPr>
          <a:xfrm>
            <a:off x="382588" y="1414464"/>
            <a:ext cx="8380412" cy="4085221"/>
          </a:xfrm>
        </p:spPr>
        <p:txBody>
          <a:bodyPr/>
          <a:lstStyle/>
          <a:p>
            <a:pPr marL="404813" indent="-404813"/>
            <a:r>
              <a:rPr lang="en-US" sz="2800" dirty="0" smtClean="0"/>
              <a:t>Large CPU impact on server with large </a:t>
            </a:r>
            <a:br>
              <a:rPr lang="en-US" sz="2800" dirty="0" smtClean="0"/>
            </a:br>
            <a:r>
              <a:rPr lang="en-US" sz="2800" dirty="0" smtClean="0"/>
              <a:t>volume of </a:t>
            </a:r>
            <a:r>
              <a:rPr lang="en-US" sz="2800" dirty="0" err="1" smtClean="0"/>
              <a:t>IPsec</a:t>
            </a:r>
            <a:r>
              <a:rPr lang="en-US" sz="2800" dirty="0" smtClean="0"/>
              <a:t> traffic</a:t>
            </a:r>
          </a:p>
          <a:p>
            <a:pPr marL="404813" indent="-404813"/>
            <a:r>
              <a:rPr lang="en-US" sz="2800" dirty="0" smtClean="0"/>
              <a:t>Goals</a:t>
            </a:r>
          </a:p>
          <a:p>
            <a:pPr marL="800100" lvl="1" indent="-395288"/>
            <a:r>
              <a:rPr lang="en-US" sz="2400" dirty="0" smtClean="0"/>
              <a:t>Decrease CPU utilization due to </a:t>
            </a:r>
            <a:r>
              <a:rPr lang="en-US" sz="2400" dirty="0" err="1" smtClean="0"/>
              <a:t>IPsec</a:t>
            </a:r>
            <a:r>
              <a:rPr lang="en-US" sz="2400" dirty="0" smtClean="0"/>
              <a:t> by moving </a:t>
            </a:r>
            <a:br>
              <a:rPr lang="en-US" sz="2400" dirty="0" smtClean="0"/>
            </a:br>
            <a:r>
              <a:rPr lang="en-US" sz="2400" dirty="0" smtClean="0"/>
              <a:t>per packet cryptographic processing to hardware</a:t>
            </a:r>
          </a:p>
          <a:p>
            <a:pPr marL="404813" indent="-404813"/>
            <a:r>
              <a:rPr lang="en-US" sz="2800" dirty="0" smtClean="0"/>
              <a:t>Benefits</a:t>
            </a:r>
          </a:p>
          <a:p>
            <a:pPr marL="800100" lvl="1" indent="-395288"/>
            <a:r>
              <a:rPr lang="en-US" sz="2400" dirty="0" smtClean="0"/>
              <a:t>50% reduction in server CPU utilization </a:t>
            </a:r>
          </a:p>
          <a:p>
            <a:pPr marL="800100" lvl="1" indent="-395288"/>
            <a:r>
              <a:rPr lang="en-US" sz="2400" dirty="0" smtClean="0"/>
              <a:t>Able to push </a:t>
            </a:r>
            <a:r>
              <a:rPr lang="en-US" sz="2400" dirty="0" err="1" smtClean="0"/>
              <a:t>Gb</a:t>
            </a:r>
            <a:r>
              <a:rPr lang="en-US" sz="2400" dirty="0" smtClean="0"/>
              <a:t> Ethernet line rate </a:t>
            </a:r>
          </a:p>
          <a:p>
            <a:pPr marL="800100" lvl="1" indent="-395288"/>
            <a:r>
              <a:rPr lang="en-US" sz="2400" dirty="0" smtClean="0"/>
              <a:t>Windows handles cryptographic key exchange</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dirty="0" err="1" smtClean="0"/>
              <a:t>IPsec</a:t>
            </a:r>
            <a:r>
              <a:rPr lang="en-US" dirty="0" smtClean="0"/>
              <a:t> Task Offload</a:t>
            </a:r>
            <a:br>
              <a:rPr lang="en-US" dirty="0" smtClean="0"/>
            </a:br>
            <a:r>
              <a:rPr lang="en-US" dirty="0" smtClean="0"/>
              <a:t>New In Windows Server 2008 R2</a:t>
            </a:r>
            <a:endParaRPr lang="en-US" dirty="0"/>
          </a:p>
        </p:txBody>
      </p:sp>
      <p:sp>
        <p:nvSpPr>
          <p:cNvPr id="3" name="Content Placeholder 2"/>
          <p:cNvSpPr>
            <a:spLocks noGrp="1"/>
          </p:cNvSpPr>
          <p:nvPr>
            <p:ph idx="1"/>
          </p:nvPr>
        </p:nvSpPr>
        <p:spPr>
          <a:xfrm>
            <a:off x="381000" y="1901825"/>
            <a:ext cx="8380412" cy="4054956"/>
          </a:xfrm>
        </p:spPr>
        <p:txBody>
          <a:bodyPr/>
          <a:lstStyle/>
          <a:p>
            <a:r>
              <a:rPr lang="en-US" sz="3200" dirty="0" smtClean="0"/>
              <a:t>Intelligent offloading of Security Associations (SAs)</a:t>
            </a:r>
          </a:p>
          <a:p>
            <a:pPr lvl="1"/>
            <a:r>
              <a:rPr lang="en-US" sz="2800" dirty="0" smtClean="0"/>
              <a:t>Offload most active Security Associations</a:t>
            </a:r>
          </a:p>
          <a:p>
            <a:r>
              <a:rPr lang="en-US" sz="3200" dirty="0" smtClean="0"/>
              <a:t>Coexistence with RSS</a:t>
            </a:r>
          </a:p>
          <a:p>
            <a:pPr lvl="1"/>
            <a:r>
              <a:rPr lang="en-US" sz="2800" dirty="0" smtClean="0"/>
              <a:t>Servers can scale with increased </a:t>
            </a:r>
            <a:r>
              <a:rPr lang="en-US" sz="2800" dirty="0" err="1" smtClean="0"/>
              <a:t>IPsec</a:t>
            </a:r>
            <a:r>
              <a:rPr lang="en-US" sz="2800" dirty="0" smtClean="0"/>
              <a:t> traffic</a:t>
            </a:r>
          </a:p>
          <a:p>
            <a:r>
              <a:rPr lang="en-US" sz="3200" dirty="0" smtClean="0"/>
              <a:t>Management features</a:t>
            </a:r>
          </a:p>
          <a:p>
            <a:pPr lvl="1"/>
            <a:r>
              <a:rPr lang="en-US" sz="2800" dirty="0" smtClean="0"/>
              <a:t>User Interface exposes </a:t>
            </a:r>
            <a:r>
              <a:rPr lang="en-US" sz="2800" dirty="0" err="1" smtClean="0"/>
              <a:t>IPsec</a:t>
            </a:r>
            <a:r>
              <a:rPr lang="en-US" sz="2800" dirty="0" smtClean="0"/>
              <a:t> Task Offload to users</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 22 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 22 08</Template>
  <TotalTime>0</TotalTime>
  <Words>2430</Words>
  <Application>Microsoft Office PowerPoint</Application>
  <PresentationFormat>On-screen Show (4:3)</PresentationFormat>
  <Paragraphs>469</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WinHEC 2008 Template_NEW_9 22 08</vt:lpstr>
      <vt:lpstr>Slide 1</vt:lpstr>
      <vt:lpstr>Windows Server Enterprise Networking Offload technologies</vt:lpstr>
      <vt:lpstr>Agenda</vt:lpstr>
      <vt:lpstr>Market Forces</vt:lpstr>
      <vt:lpstr>Market Trends</vt:lpstr>
      <vt:lpstr>Windows 2008 R2 Focus</vt:lpstr>
      <vt:lpstr>IPsec</vt:lpstr>
      <vt:lpstr>IPsec Task Offload</vt:lpstr>
      <vt:lpstr>IPsec Task Offload New In Windows Server 2008 R2</vt:lpstr>
      <vt:lpstr>IPsec Task Offload</vt:lpstr>
      <vt:lpstr>Receive Side Scaling</vt:lpstr>
      <vt:lpstr>IPsec and RSS</vt:lpstr>
      <vt:lpstr>IPsec Task Offload And RSS</vt:lpstr>
      <vt:lpstr>IPsec Task Offload plus RSS</vt:lpstr>
      <vt:lpstr>TCP Chimney</vt:lpstr>
      <vt:lpstr>TCP Chimney Benefits</vt:lpstr>
      <vt:lpstr>TCP Chimney New in Windows Server 2008 R2</vt:lpstr>
      <vt:lpstr>TCP Chimney Considerations</vt:lpstr>
      <vt:lpstr>TCP Chimney Architecture</vt:lpstr>
      <vt:lpstr>TCP Chimney Connection lifecycle</vt:lpstr>
      <vt:lpstr>TCP Chimney Connection selection</vt:lpstr>
      <vt:lpstr>TCP Chimney In Hyper-V </vt:lpstr>
      <vt:lpstr>TCP Chimney Receive Performance in Hyper-V</vt:lpstr>
      <vt:lpstr>TCP Chimney Send Performance in Hyper-V</vt:lpstr>
      <vt:lpstr>TCP Chimney Coexistence with Receive Side Scaling</vt:lpstr>
      <vt:lpstr>TCP Chimney  Manageability</vt:lpstr>
      <vt:lpstr>TCP Chimney  Chimney statistics</vt:lpstr>
      <vt:lpstr>TCP Chimney  System Admin Control</vt:lpstr>
      <vt:lpstr>TCP Chimney Application optimizations</vt:lpstr>
      <vt:lpstr>Pre-posting Buffers</vt:lpstr>
      <vt:lpstr>Summary</vt:lpstr>
      <vt:lpstr>Call To Action</vt:lpstr>
      <vt:lpstr>Additional Resources</vt:lpstr>
      <vt:lpstr>Please Complete A Session Evaluation Form Your input is important!</vt:lpstr>
      <vt:lpstr>Slide 35</vt:lpstr>
      <vt:lpstr>Pre-posting Buffers</vt:lpstr>
      <vt:lpstr>Pre-posting Buffers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2008-11-12T06:20:55Z</dcterms:created>
  <dcterms:modified xsi:type="dcterms:W3CDTF">2008-11-12T06:21:02Z</dcterms:modified>
</cp:coreProperties>
</file>