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4"/>
  </p:notesMasterIdLst>
  <p:handoutMasterIdLst>
    <p:handoutMasterId r:id="rId25"/>
  </p:handoutMasterIdLst>
  <p:sldIdLst>
    <p:sldId id="257" r:id="rId2"/>
    <p:sldId id="277" r:id="rId3"/>
    <p:sldId id="278" r:id="rId4"/>
    <p:sldId id="279" r:id="rId5"/>
    <p:sldId id="280" r:id="rId6"/>
    <p:sldId id="281" r:id="rId7"/>
    <p:sldId id="299" r:id="rId8"/>
    <p:sldId id="286" r:id="rId9"/>
    <p:sldId id="300" r:id="rId10"/>
    <p:sldId id="288" r:id="rId11"/>
    <p:sldId id="289" r:id="rId12"/>
    <p:sldId id="301" r:id="rId13"/>
    <p:sldId id="291" r:id="rId14"/>
    <p:sldId id="292" r:id="rId15"/>
    <p:sldId id="302" r:id="rId16"/>
    <p:sldId id="294" r:id="rId17"/>
    <p:sldId id="295" r:id="rId18"/>
    <p:sldId id="296" r:id="rId19"/>
    <p:sldId id="297" r:id="rId20"/>
    <p:sldId id="298" r:id="rId21"/>
    <p:sldId id="303" r:id="rId22"/>
    <p:sldId id="272" r:id="rId23"/>
  </p:sldIdLst>
  <p:sldSz cx="9144000" cy="6858000" type="screen4x3"/>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01" autoAdjust="0"/>
    <p:restoredTop sz="94655" autoAdjust="0"/>
  </p:normalViewPr>
  <p:slideViewPr>
    <p:cSldViewPr snapToGrid="0" showGuides="1">
      <p:cViewPr varScale="1">
        <p:scale>
          <a:sx n="99" d="100"/>
          <a:sy n="99" d="100"/>
        </p:scale>
        <p:origin x="-456" y="-90"/>
      </p:cViewPr>
      <p:guideLst>
        <p:guide orient="horz" pos="2160"/>
        <p:guide orient="horz" pos="146"/>
        <p:guide orient="horz" pos="4178"/>
        <p:guide orient="horz" pos="893"/>
        <p:guide orient="horz" pos="1198"/>
        <p:guide orient="horz" pos="1484"/>
        <p:guide pos="240"/>
        <p:guide pos="5520"/>
        <p:guide pos="2880"/>
        <p:guide pos="461"/>
      </p:guideLst>
    </p:cSldViewPr>
  </p:slideViewPr>
  <p:outlineViewPr>
    <p:cViewPr>
      <p:scale>
        <a:sx n="33" d="100"/>
        <a:sy n="33" d="100"/>
      </p:scale>
      <p:origin x="0" y="7614"/>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101" d="100"/>
          <a:sy n="101" d="100"/>
        </p:scale>
        <p:origin x="-349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lexverb\Documents\ice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5"/>
  <c:chart>
    <c:view3D>
      <c:perspective val="30"/>
    </c:view3D>
    <c:floor>
      <c:spPr>
        <a:gradFill>
          <a:gsLst>
            <a:gs pos="0">
              <a:srgbClr val="000000">
                <a:alpha val="0"/>
              </a:srgbClr>
            </a:gs>
            <a:gs pos="100000">
              <a:srgbClr val="000000">
                <a:alpha val="30000"/>
              </a:srgbClr>
            </a:gs>
          </a:gsLst>
          <a:lin ang="16200000" scaled="0"/>
        </a:gradFill>
        <a:ln>
          <a:noFill/>
        </a:ln>
      </c:spPr>
    </c:floor>
    <c:sideWall>
      <c:spPr>
        <a:gradFill>
          <a:gsLst>
            <a:gs pos="0">
              <a:srgbClr val="000000">
                <a:alpha val="0"/>
              </a:srgbClr>
            </a:gs>
            <a:gs pos="100000">
              <a:srgbClr val="000000">
                <a:alpha val="30000"/>
              </a:srgbClr>
            </a:gs>
          </a:gsLst>
          <a:lin ang="5400000" scaled="0"/>
        </a:gradFill>
      </c:spPr>
    </c:sideWall>
    <c:backWall>
      <c:spPr>
        <a:gradFill>
          <a:gsLst>
            <a:gs pos="0">
              <a:srgbClr val="000000">
                <a:alpha val="0"/>
              </a:srgbClr>
            </a:gs>
            <a:gs pos="100000">
              <a:srgbClr val="000000">
                <a:alpha val="20000"/>
              </a:srgbClr>
            </a:gs>
          </a:gsLst>
          <a:lin ang="5400000" scaled="0"/>
        </a:gradFill>
      </c:spPr>
    </c:backWall>
    <c:plotArea>
      <c:layout/>
      <c:bar3DChart>
        <c:barDir val="col"/>
        <c:grouping val="clustered"/>
        <c:ser>
          <c:idx val="0"/>
          <c:order val="0"/>
          <c:spPr>
            <a:gradFill rotWithShape="1">
              <a:gsLst>
                <a:gs pos="0">
                  <a:schemeClr val="accent4">
                    <a:tint val="73000"/>
                    <a:satMod val="150000"/>
                  </a:schemeClr>
                </a:gs>
                <a:gs pos="25000">
                  <a:schemeClr val="accent4">
                    <a:tint val="96000"/>
                    <a:shade val="80000"/>
                    <a:satMod val="105000"/>
                  </a:schemeClr>
                </a:gs>
                <a:gs pos="38000">
                  <a:schemeClr val="accent4">
                    <a:tint val="96000"/>
                    <a:shade val="59000"/>
                    <a:satMod val="120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lin ang="5400000" scaled="1"/>
            </a:gradFill>
            <a:ln>
              <a:noFill/>
            </a:ln>
            <a:effectLst>
              <a:glow rad="76200">
                <a:schemeClr val="accent4">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4">
                  <a:shade val="30000"/>
                  <a:satMod val="200000"/>
                </a:schemeClr>
              </a:contourClr>
            </a:sp3d>
          </c:spPr>
          <c:cat>
            <c:strRef>
              <c:f>[Book1]Sheet1!$A$1:$A$2</c:f>
              <c:strCache>
                <c:ptCount val="2"/>
                <c:pt idx="0">
                  <c:v>64P</c:v>
                </c:pt>
                <c:pt idx="1">
                  <c:v>128P</c:v>
                </c:pt>
              </c:strCache>
            </c:strRef>
          </c:cat>
          <c:val>
            <c:numRef>
              <c:f>[Book1]Sheet1!$B$1:$B$2</c:f>
              <c:numCache>
                <c:formatCode>General</c:formatCode>
                <c:ptCount val="2"/>
                <c:pt idx="0">
                  <c:v>1</c:v>
                </c:pt>
                <c:pt idx="1">
                  <c:v>1.7000000000000037</c:v>
                </c:pt>
              </c:numCache>
            </c:numRef>
          </c:val>
        </c:ser>
        <c:shape val="box"/>
        <c:axId val="52200960"/>
        <c:axId val="52367744"/>
        <c:axId val="0"/>
      </c:bar3DChart>
      <c:catAx>
        <c:axId val="52200960"/>
        <c:scaling>
          <c:orientation val="minMax"/>
        </c:scaling>
        <c:delete val="1"/>
        <c:axPos val="b"/>
        <c:tickLblPos val="nextTo"/>
        <c:crossAx val="52367744"/>
        <c:crosses val="autoZero"/>
        <c:auto val="1"/>
        <c:lblAlgn val="ctr"/>
        <c:lblOffset val="100"/>
      </c:catAx>
      <c:valAx>
        <c:axId val="52367744"/>
        <c:scaling>
          <c:orientation val="minMax"/>
        </c:scaling>
        <c:delete val="1"/>
        <c:axPos val="l"/>
        <c:majorGridlines/>
        <c:numFmt formatCode="General" sourceLinked="1"/>
        <c:tickLblPos val="nextTo"/>
        <c:crossAx val="52200960"/>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0"/>
  <c:chart>
    <c:autoTitleDeleted val="1"/>
    <c:plotArea>
      <c:layout/>
      <c:lineChart>
        <c:grouping val="standard"/>
        <c:ser>
          <c:idx val="0"/>
          <c:order val="0"/>
          <c:tx>
            <c:strRef>
              <c:f>Sheet1!$C$1</c:f>
              <c:strCache>
                <c:ptCount val="1"/>
                <c:pt idx="0">
                  <c:v>Global</c:v>
                </c:pt>
              </c:strCache>
            </c:strRef>
          </c:tx>
          <c:spPr>
            <a:ln>
              <a:solidFill>
                <a:schemeClr val="accent2"/>
              </a:solidFill>
            </a:ln>
            <a:effectLst>
              <a:outerShdw blurRad="63500" sx="102000" sy="102000" algn="ctr" rotWithShape="0">
                <a:prstClr val="black">
                  <a:alpha val="40000"/>
                </a:prstClr>
              </a:outerShdw>
            </a:effectLst>
          </c:spPr>
          <c:marker>
            <c:symbol val="none"/>
          </c:marker>
          <c:cat>
            <c:numRef>
              <c:f>Sheet1!$A$2:$A$8</c:f>
              <c:numCache>
                <c:formatCode>General</c:formatCode>
                <c:ptCount val="7"/>
                <c:pt idx="0">
                  <c:v>1</c:v>
                </c:pt>
                <c:pt idx="1">
                  <c:v>2</c:v>
                </c:pt>
                <c:pt idx="2">
                  <c:v>4</c:v>
                </c:pt>
                <c:pt idx="3">
                  <c:v>8</c:v>
                </c:pt>
                <c:pt idx="4">
                  <c:v>16</c:v>
                </c:pt>
                <c:pt idx="5">
                  <c:v>32</c:v>
                </c:pt>
                <c:pt idx="6">
                  <c:v>64</c:v>
                </c:pt>
              </c:numCache>
            </c:numRef>
          </c:cat>
          <c:val>
            <c:numRef>
              <c:f>Sheet1!$C$2:$C$8</c:f>
              <c:numCache>
                <c:formatCode>General</c:formatCode>
                <c:ptCount val="7"/>
                <c:pt idx="0">
                  <c:v>773.00800000000004</c:v>
                </c:pt>
                <c:pt idx="1">
                  <c:v>198.45600000000007</c:v>
                </c:pt>
                <c:pt idx="2">
                  <c:v>100.06399999999999</c:v>
                </c:pt>
                <c:pt idx="3">
                  <c:v>49.926000000000002</c:v>
                </c:pt>
                <c:pt idx="4">
                  <c:v>24.213999999999999</c:v>
                </c:pt>
                <c:pt idx="5">
                  <c:v>11.237999999999998</c:v>
                </c:pt>
                <c:pt idx="6">
                  <c:v>5.5780000000000003</c:v>
                </c:pt>
              </c:numCache>
            </c:numRef>
          </c:val>
        </c:ser>
        <c:marker val="1"/>
        <c:axId val="52438528"/>
        <c:axId val="52440064"/>
      </c:lineChart>
      <c:catAx>
        <c:axId val="52438528"/>
        <c:scaling>
          <c:orientation val="minMax"/>
        </c:scaling>
        <c:axPos val="b"/>
        <c:numFmt formatCode="General" sourceLinked="1"/>
        <c:tickLblPos val="nextTo"/>
        <c:txPr>
          <a:bodyPr/>
          <a:lstStyle/>
          <a:p>
            <a:pPr>
              <a:defRPr>
                <a:effectLst>
                  <a:outerShdw blurRad="38100" dist="38100" dir="2700000" algn="tl">
                    <a:srgbClr val="000000">
                      <a:alpha val="43137"/>
                    </a:srgbClr>
                  </a:outerShdw>
                </a:effectLst>
                <a:latin typeface="Trebuchet MS" pitchFamily="34" charset="0"/>
              </a:defRPr>
            </a:pPr>
            <a:endParaRPr lang="en-US"/>
          </a:p>
        </c:txPr>
        <c:crossAx val="52440064"/>
        <c:crosses val="autoZero"/>
        <c:auto val="1"/>
        <c:lblAlgn val="ctr"/>
        <c:lblOffset val="100"/>
      </c:catAx>
      <c:valAx>
        <c:axId val="52440064"/>
        <c:scaling>
          <c:orientation val="minMax"/>
        </c:scaling>
        <c:axPos val="l"/>
        <c:majorGridlines>
          <c:spPr>
            <a:ln>
              <a:solidFill>
                <a:srgbClr val="FFFFFF">
                  <a:alpha val="50196"/>
                </a:srgbClr>
              </a:solidFill>
            </a:ln>
          </c:spPr>
        </c:majorGridlines>
        <c:numFmt formatCode="General" sourceLinked="1"/>
        <c:tickLblPos val="none"/>
        <c:crossAx val="52438528"/>
        <c:crosses val="autoZero"/>
        <c:crossBetween val="between"/>
      </c:valAx>
      <c:spPr>
        <a:gradFill>
          <a:gsLst>
            <a:gs pos="28000">
              <a:srgbClr val="000000">
                <a:alpha val="0"/>
              </a:srgbClr>
            </a:gs>
            <a:gs pos="48000">
              <a:srgbClr val="000000">
                <a:alpha val="20000"/>
              </a:srgbClr>
            </a:gs>
          </a:gsLst>
          <a:lin ang="7200000" scaled="0"/>
        </a:gradFill>
        <a:ln>
          <a:noFill/>
        </a:ln>
      </c:spPr>
    </c:plotArea>
    <c:plotVisOnly val="1"/>
  </c:chart>
  <c:txPr>
    <a:bodyPr/>
    <a:lstStyle/>
    <a:p>
      <a:pPr>
        <a:defRPr sz="1800"/>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0.02591</cdr:x>
      <cdr:y>0.92494</cdr:y>
    </cdr:from>
    <cdr:to>
      <cdr:x>0.98125</cdr:x>
      <cdr:y>0.99117</cdr:y>
    </cdr:to>
    <cdr:sp macro="" textlink="">
      <cdr:nvSpPr>
        <cdr:cNvPr id="3" name="TextBox 2"/>
        <cdr:cNvSpPr txBox="1"/>
      </cdr:nvSpPr>
      <cdr:spPr>
        <a:xfrm xmlns:a="http://schemas.openxmlformats.org/drawingml/2006/main">
          <a:off x="95250" y="2660649"/>
          <a:ext cx="3512463" cy="190501"/>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1800" b="1"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CPUs</a:t>
          </a:r>
        </a:p>
      </cdr:txBody>
    </cdr:sp>
  </cdr:relSizeAnchor>
  <cdr:relSizeAnchor xmlns:cdr="http://schemas.openxmlformats.org/drawingml/2006/chartDrawing">
    <cdr:from>
      <cdr:x>0.18531</cdr:x>
      <cdr:y>0.0436</cdr:y>
    </cdr:from>
    <cdr:to>
      <cdr:x>0.83322</cdr:x>
      <cdr:y>0.27207</cdr:y>
    </cdr:to>
    <cdr:sp macro="" textlink="">
      <cdr:nvSpPr>
        <cdr:cNvPr id="4" name="TextBox 1"/>
        <cdr:cNvSpPr txBox="1"/>
      </cdr:nvSpPr>
      <cdr:spPr>
        <a:xfrm xmlns:a="http://schemas.openxmlformats.org/drawingml/2006/main">
          <a:off x="681331" y="125422"/>
          <a:ext cx="2382138" cy="65720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lnSpc>
              <a:spcPct val="90000"/>
            </a:lnSpc>
          </a:pPr>
          <a:endParaRPr lang="en-US" sz="18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10:17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10:17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441F83C2-F92B-45C1-948D-58D87187BD33}" type="slidenum">
              <a:rPr lang="en-US" smtClean="0"/>
              <a:pPr/>
              <a:t>12</a:t>
            </a:fld>
            <a:endParaRPr 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z="10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10:17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10:17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10:17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10:17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10:17 PM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10:17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4"/>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5"/>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5"/>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5"/>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5"/>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mailto:GT64P@microsoft.com"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microsoft.com/whdc/default.mspx"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hyperlink" Target="http://blogs.msdn.com/psssql/archive/2008/01/24/how-it-works-sql-server-2005-numa-basics.aspx" TargetMode="External"/><Relationship Id="rId5" Type="http://schemas.openxmlformats.org/officeDocument/2006/relationships/hyperlink" Target="http://blogs.msdn.com/sqlperf" TargetMode="External"/><Relationship Id="rId4" Type="http://schemas.openxmlformats.org/officeDocument/2006/relationships/hyperlink" Target="https://microsoft.crgevents.com/DDC2008/Content/Home.aspx"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emulex.com/white/hba/08-882-white-TPC-E-1.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Built to Scale</a:t>
            </a:r>
            <a:endParaRPr lang="en-US" dirty="0"/>
          </a:p>
        </p:txBody>
      </p:sp>
      <p:sp>
        <p:nvSpPr>
          <p:cNvPr id="3" name="Text Placeholder 2"/>
          <p:cNvSpPr>
            <a:spLocks noGrp="1"/>
          </p:cNvSpPr>
          <p:nvPr>
            <p:ph type="body" idx="1"/>
          </p:nvPr>
        </p:nvSpPr>
        <p:spPr>
          <a:xfrm>
            <a:off x="382588" y="1414464"/>
            <a:ext cx="8380412" cy="3661002"/>
          </a:xfrm>
        </p:spPr>
        <p:txBody>
          <a:bodyPr/>
          <a:lstStyle/>
          <a:p>
            <a:r>
              <a:rPr lang="en-US" dirty="0" smtClean="0"/>
              <a:t>The optimal way to achieve scalability is to exploit hardware locality and avoid shared state</a:t>
            </a:r>
          </a:p>
          <a:p>
            <a:r>
              <a:rPr lang="en-US" dirty="0" smtClean="0"/>
              <a:t>Put scalable components in the base layer of an architecture</a:t>
            </a:r>
          </a:p>
          <a:p>
            <a:r>
              <a:rPr lang="en-US" dirty="0" smtClean="0"/>
              <a:t>Avoid locking protocols whenever possible</a:t>
            </a:r>
          </a:p>
          <a:p>
            <a:r>
              <a:rPr lang="en-US" dirty="0" smtClean="0"/>
              <a:t>Extensively test scalability of the solution</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State Access </a:t>
            </a:r>
            <a:endParaRPr lang="en-US" dirty="0"/>
          </a:p>
        </p:txBody>
      </p:sp>
      <p:sp>
        <p:nvSpPr>
          <p:cNvPr id="8" name="Rectangle 3"/>
          <p:cNvSpPr>
            <a:spLocks noGrp="1" noChangeArrowheads="1"/>
          </p:cNvSpPr>
          <p:nvPr>
            <p:ph type="body" idx="1"/>
          </p:nvPr>
        </p:nvSpPr>
        <p:spPr>
          <a:xfrm>
            <a:off x="382586" y="1414464"/>
            <a:ext cx="8380413" cy="3797963"/>
          </a:xfrm>
        </p:spPr>
        <p:txBody>
          <a:bodyPr/>
          <a:lstStyle/>
          <a:p>
            <a:r>
              <a:rPr lang="en-US" sz="2800" dirty="0" smtClean="0"/>
              <a:t>Read-write shared state </a:t>
            </a:r>
            <a:br>
              <a:rPr lang="en-US" sz="2800" dirty="0" smtClean="0"/>
            </a:br>
            <a:r>
              <a:rPr lang="en-US" sz="2800" dirty="0" smtClean="0"/>
              <a:t>is the biggest obstacle </a:t>
            </a:r>
            <a:br>
              <a:rPr lang="en-US" sz="2800" dirty="0" smtClean="0"/>
            </a:br>
            <a:r>
              <a:rPr lang="en-US" sz="2800" dirty="0" smtClean="0"/>
              <a:t>to good scaling</a:t>
            </a:r>
          </a:p>
          <a:p>
            <a:r>
              <a:rPr lang="en-US" sz="2800" dirty="0" smtClean="0"/>
              <a:t>No access pattern can </a:t>
            </a:r>
            <a:br>
              <a:rPr lang="en-US" sz="2800" dirty="0" smtClean="0"/>
            </a:br>
            <a:r>
              <a:rPr lang="en-US" sz="2800" dirty="0" smtClean="0"/>
              <a:t>help if there is a </a:t>
            </a:r>
            <a:br>
              <a:rPr lang="en-US" sz="2800" dirty="0" smtClean="0"/>
            </a:br>
            <a:r>
              <a:rPr lang="en-US" sz="2800" dirty="0" smtClean="0"/>
              <a:t>shared state present</a:t>
            </a:r>
          </a:p>
          <a:p>
            <a:r>
              <a:rPr lang="en-US" sz="2800" dirty="0" smtClean="0"/>
              <a:t>See ENT-T554 presentation </a:t>
            </a:r>
            <a:br>
              <a:rPr lang="en-US" sz="2800" dirty="0" smtClean="0"/>
            </a:br>
            <a:r>
              <a:rPr lang="en-US" sz="2800" dirty="0" smtClean="0"/>
              <a:t>for details of fine grain locking </a:t>
            </a:r>
            <a:br>
              <a:rPr lang="en-US" sz="2800" dirty="0" smtClean="0"/>
            </a:br>
            <a:r>
              <a:rPr lang="en-US" sz="2800" dirty="0" smtClean="0"/>
              <a:t>in Windows Server 2008 R2 kernel</a:t>
            </a:r>
            <a:endParaRPr lang="en-US" sz="2800" dirty="0"/>
          </a:p>
        </p:txBody>
      </p:sp>
      <p:graphicFrame>
        <p:nvGraphicFramePr>
          <p:cNvPr id="6" name="Chart 5"/>
          <p:cNvGraphicFramePr/>
          <p:nvPr/>
        </p:nvGraphicFramePr>
        <p:xfrm>
          <a:off x="5086350" y="1281659"/>
          <a:ext cx="3676650" cy="28765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149047" y="976544"/>
            <a:ext cx="3515558" cy="584775"/>
          </a:xfrm>
          <a:prstGeom prst="rect">
            <a:avLst/>
          </a:prstGeom>
          <a:solidFill>
            <a:schemeClr val="accent5">
              <a:lumMod val="75000"/>
            </a:schemeClr>
          </a:solidFill>
          <a:effectLst>
            <a:outerShdw blurRad="50800" dist="38100" dir="2700000" algn="tl" rotWithShape="0">
              <a:prstClr val="black">
                <a:alpha val="40000"/>
              </a:prstClr>
            </a:outerShdw>
          </a:effectLst>
        </p:spPr>
        <p:txBody>
          <a:bodyPr wrap="square" rtlCol="0">
            <a:spAutoFit/>
          </a:bodyPr>
          <a:lstStyle/>
          <a:p>
            <a:pPr algn="ctr"/>
            <a:r>
              <a:rPr lang="en-US" sz="16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Impact on Performance of Memory</a:t>
            </a:r>
            <a:br>
              <a:rPr lang="en-US" sz="16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16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Writes to a Single </a:t>
            </a:r>
            <a:r>
              <a:rPr lang="en-US" sz="16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Cacheline</a:t>
            </a:r>
            <a:endParaRPr lang="en-US" sz="16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933" name="Rectangle 69"/>
          <p:cNvSpPr>
            <a:spLocks noGrp="1" noChangeArrowheads="1"/>
          </p:cNvSpPr>
          <p:nvPr>
            <p:ph type="title"/>
          </p:nvPr>
        </p:nvSpPr>
        <p:spPr/>
        <p:txBody>
          <a:bodyPr/>
          <a:lstStyle/>
          <a:p>
            <a:r>
              <a:rPr lang="en-US" smtClean="0"/>
              <a:t>SQL &amp; NUMA</a:t>
            </a:r>
            <a:endParaRPr lang="en-US" dirty="0" smtClean="0"/>
          </a:p>
        </p:txBody>
      </p:sp>
      <p:sp>
        <p:nvSpPr>
          <p:cNvPr id="292905" name="AutoShape 41"/>
          <p:cNvSpPr>
            <a:spLocks noChangeArrowheads="1"/>
          </p:cNvSpPr>
          <p:nvPr/>
        </p:nvSpPr>
        <p:spPr bwMode="auto">
          <a:xfrm>
            <a:off x="2816900" y="3960096"/>
            <a:ext cx="1905000" cy="1143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headEnd/>
            <a:tailEnd type="none" w="med" len="lg"/>
          </a:ln>
        </p:spPr>
        <p:style>
          <a:lnRef idx="1">
            <a:schemeClr val="accent2"/>
          </a:lnRef>
          <a:fillRef idx="3">
            <a:schemeClr val="accent2"/>
          </a:fillRef>
          <a:effectRef idx="2">
            <a:schemeClr val="accent2"/>
          </a:effectRef>
          <a:fontRef idx="minor">
            <a:schemeClr val="lt1"/>
          </a:fontRef>
        </p:style>
        <p:txBody>
          <a:bodyPr wrap="none" anchor="ctr"/>
          <a:lstStyle/>
          <a:p>
            <a:pPr>
              <a:defRPr/>
            </a:pPr>
            <a:endParaRPr lang="en-US" dirty="0">
              <a:latin typeface="Trebuchet MS" pitchFamily="34" charset="0"/>
            </a:endParaRPr>
          </a:p>
        </p:txBody>
      </p:sp>
      <p:sp>
        <p:nvSpPr>
          <p:cNvPr id="292906" name="Rectangle 42"/>
          <p:cNvSpPr>
            <a:spLocks noChangeArrowheads="1"/>
          </p:cNvSpPr>
          <p:nvPr/>
        </p:nvSpPr>
        <p:spPr bwMode="auto">
          <a:xfrm>
            <a:off x="4831080" y="3817688"/>
            <a:ext cx="3931920" cy="2359152"/>
          </a:xfrm>
          <a:prstGeom prst="rect">
            <a:avLst/>
          </a:prstGeom>
          <a:ln>
            <a:headEnd/>
            <a:tailEnd type="none" w="med" len="lg"/>
          </a:ln>
        </p:spPr>
        <p:style>
          <a:lnRef idx="0">
            <a:schemeClr val="accent2"/>
          </a:lnRef>
          <a:fillRef idx="3">
            <a:schemeClr val="accent2"/>
          </a:fillRef>
          <a:effectRef idx="3">
            <a:schemeClr val="accent2"/>
          </a:effectRef>
          <a:fontRef idx="minor">
            <a:schemeClr val="lt1"/>
          </a:fontRef>
        </p:style>
        <p:txBody>
          <a:bodyPr wrap="none"/>
          <a:lstStyle/>
          <a:p>
            <a:pPr>
              <a:lnSpc>
                <a:spcPct val="90000"/>
              </a:lnSpc>
              <a:defRPr/>
            </a:pPr>
            <a:r>
              <a:rPr lang="en-US" sz="2000" dirty="0" smtClean="0">
                <a:gradFill>
                  <a:gsLst>
                    <a:gs pos="28000">
                      <a:schemeClr val="bg2"/>
                    </a:gs>
                    <a:gs pos="48000">
                      <a:schemeClr val="bg2"/>
                    </a:gs>
                  </a:gsLst>
                  <a:lin ang="5400000" scaled="1"/>
                </a:gradFill>
                <a:latin typeface="Trebuchet MS" pitchFamily="34" charset="0"/>
              </a:rPr>
              <a:t>SQL Node</a:t>
            </a:r>
          </a:p>
        </p:txBody>
      </p:sp>
      <p:grpSp>
        <p:nvGrpSpPr>
          <p:cNvPr id="37" name="Group 36"/>
          <p:cNvGrpSpPr/>
          <p:nvPr/>
        </p:nvGrpSpPr>
        <p:grpSpPr>
          <a:xfrm>
            <a:off x="5045548" y="4246625"/>
            <a:ext cx="3574473" cy="1715747"/>
            <a:chOff x="5045548" y="4246625"/>
            <a:chExt cx="3574473" cy="1715747"/>
          </a:xfrm>
        </p:grpSpPr>
        <p:cxnSp>
          <p:nvCxnSpPr>
            <p:cNvPr id="1039" name="_s1039"/>
            <p:cNvCxnSpPr>
              <a:cxnSpLocks noChangeShapeType="1"/>
              <a:stCxn id="19" idx="0"/>
              <a:endCxn id="15" idx="2"/>
            </p:cNvCxnSpPr>
            <p:nvPr/>
          </p:nvCxnSpPr>
          <p:spPr bwMode="auto">
            <a:xfrm rot="5400000" flipH="1">
              <a:off x="7356419" y="4406908"/>
              <a:ext cx="344099" cy="1390435"/>
            </a:xfrm>
            <a:prstGeom prst="bentConnector3">
              <a:avLst>
                <a:gd name="adj1" fmla="val 31167"/>
              </a:avLst>
            </a:prstGeom>
            <a:noFill/>
            <a:ln w="28575">
              <a:solidFill>
                <a:schemeClr val="tx1"/>
              </a:solidFill>
              <a:miter lim="800000"/>
              <a:headEnd/>
              <a:tailEnd/>
            </a:ln>
          </p:spPr>
        </p:cxnSp>
        <p:cxnSp>
          <p:nvCxnSpPr>
            <p:cNvPr id="1040" name="_s1040"/>
            <p:cNvCxnSpPr>
              <a:cxnSpLocks noChangeShapeType="1"/>
              <a:stCxn id="18" idx="0"/>
              <a:endCxn id="15" idx="2"/>
            </p:cNvCxnSpPr>
            <p:nvPr/>
          </p:nvCxnSpPr>
          <p:spPr bwMode="auto">
            <a:xfrm rot="5400000" flipH="1">
              <a:off x="6892941" y="4871106"/>
              <a:ext cx="344099" cy="464411"/>
            </a:xfrm>
            <a:prstGeom prst="bentConnector3">
              <a:avLst>
                <a:gd name="adj1" fmla="val 31167"/>
              </a:avLst>
            </a:prstGeom>
            <a:noFill/>
            <a:ln w="28575">
              <a:solidFill>
                <a:schemeClr val="tx1"/>
              </a:solidFill>
              <a:miter lim="800000"/>
              <a:headEnd/>
              <a:tailEnd/>
            </a:ln>
          </p:spPr>
        </p:cxnSp>
        <p:cxnSp>
          <p:nvCxnSpPr>
            <p:cNvPr id="1041" name="_s1041"/>
            <p:cNvCxnSpPr>
              <a:cxnSpLocks noChangeShapeType="1"/>
              <a:stCxn id="17" idx="0"/>
              <a:endCxn id="15" idx="2"/>
            </p:cNvCxnSpPr>
            <p:nvPr/>
          </p:nvCxnSpPr>
          <p:spPr bwMode="auto">
            <a:xfrm rot="16200000">
              <a:off x="6429462" y="4870386"/>
              <a:ext cx="344099" cy="463478"/>
            </a:xfrm>
            <a:prstGeom prst="bentConnector3">
              <a:avLst>
                <a:gd name="adj1" fmla="val 31167"/>
              </a:avLst>
            </a:prstGeom>
            <a:noFill/>
            <a:ln w="28575">
              <a:solidFill>
                <a:schemeClr val="tx1"/>
              </a:solidFill>
              <a:miter lim="800000"/>
              <a:headEnd/>
              <a:tailEnd/>
            </a:ln>
          </p:spPr>
        </p:cxnSp>
        <p:cxnSp>
          <p:nvCxnSpPr>
            <p:cNvPr id="1042" name="_s1042"/>
            <p:cNvCxnSpPr>
              <a:cxnSpLocks noChangeShapeType="1"/>
              <a:stCxn id="16" idx="0"/>
              <a:endCxn id="15" idx="2"/>
            </p:cNvCxnSpPr>
            <p:nvPr/>
          </p:nvCxnSpPr>
          <p:spPr bwMode="auto">
            <a:xfrm rot="16200000">
              <a:off x="5965984" y="4408560"/>
              <a:ext cx="344099" cy="1389503"/>
            </a:xfrm>
            <a:prstGeom prst="bentConnector3">
              <a:avLst>
                <a:gd name="adj1" fmla="val 31167"/>
              </a:avLst>
            </a:prstGeom>
            <a:noFill/>
            <a:ln w="28575">
              <a:solidFill>
                <a:schemeClr val="tx1"/>
              </a:solidFill>
              <a:miter lim="800000"/>
              <a:headEnd/>
              <a:tailEnd/>
            </a:ln>
          </p:spPr>
        </p:cxnSp>
        <p:sp>
          <p:nvSpPr>
            <p:cNvPr id="15" name="_s1043"/>
            <p:cNvSpPr>
              <a:spLocks noChangeArrowheads="1"/>
            </p:cNvSpPr>
            <p:nvPr/>
          </p:nvSpPr>
          <p:spPr bwMode="auto">
            <a:xfrm>
              <a:off x="6429456" y="4246625"/>
              <a:ext cx="805725" cy="683451"/>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85000"/>
                </a:lnSpc>
                <a:spcBef>
                  <a:spcPct val="0"/>
                </a:spcBef>
                <a:spcAft>
                  <a:spcPct val="0"/>
                </a:spcAft>
                <a:buClrTx/>
                <a:buSzTx/>
                <a:buFontTx/>
                <a:buNone/>
                <a:tabLst/>
              </a:pPr>
              <a:r>
                <a:rPr kumimoji="0" lang="en-US" sz="1300" b="0" i="0" u="none" strike="noStrike" cap="none" normalizeH="0" baseline="0" dirty="0" smtClean="0">
                  <a:ln>
                    <a:noFill/>
                  </a:ln>
                  <a:solidFill>
                    <a:schemeClr val="bg2"/>
                  </a:solidFill>
                  <a:effectLst/>
                  <a:latin typeface="Trebuchet MS" pitchFamily="34" charset="0"/>
                  <a:cs typeface="Arial" charset="0"/>
                </a:rPr>
                <a:t>SQL</a:t>
              </a:r>
            </a:p>
            <a:p>
              <a:pPr marL="0" marR="0" lvl="0" indent="0" algn="ctr" defTabSz="914400" rtl="0" eaLnBrk="0" fontAlgn="base" latinLnBrk="0" hangingPunct="0">
                <a:lnSpc>
                  <a:spcPct val="85000"/>
                </a:lnSpc>
                <a:spcBef>
                  <a:spcPct val="0"/>
                </a:spcBef>
                <a:spcAft>
                  <a:spcPct val="0"/>
                </a:spcAft>
                <a:buClrTx/>
                <a:buSzTx/>
                <a:buFontTx/>
                <a:buNone/>
                <a:tabLst/>
              </a:pPr>
              <a:r>
                <a:rPr kumimoji="0" lang="en-US" sz="1300" b="0" i="0" u="none" strike="noStrike" cap="none" normalizeH="0" baseline="0" dirty="0" smtClean="0">
                  <a:ln>
                    <a:noFill/>
                  </a:ln>
                  <a:solidFill>
                    <a:schemeClr val="bg2"/>
                  </a:solidFill>
                  <a:effectLst/>
                  <a:latin typeface="Trebuchet MS" pitchFamily="34" charset="0"/>
                  <a:cs typeface="Arial" charset="0"/>
                </a:rPr>
                <a:t>Memory</a:t>
              </a:r>
            </a:p>
            <a:p>
              <a:pPr marL="0" marR="0" lvl="0" indent="0" algn="ctr" defTabSz="914400" rtl="0" eaLnBrk="0" fontAlgn="base" latinLnBrk="0" hangingPunct="0">
                <a:lnSpc>
                  <a:spcPct val="85000"/>
                </a:lnSpc>
                <a:spcBef>
                  <a:spcPct val="0"/>
                </a:spcBef>
                <a:spcAft>
                  <a:spcPct val="0"/>
                </a:spcAft>
                <a:buClrTx/>
                <a:buSzTx/>
                <a:buFontTx/>
                <a:buNone/>
                <a:tabLst/>
              </a:pPr>
              <a:r>
                <a:rPr kumimoji="0" lang="en-US" sz="1300" b="0" i="0" u="none" strike="noStrike" cap="none" normalizeH="0" baseline="0" dirty="0" smtClean="0">
                  <a:ln>
                    <a:noFill/>
                  </a:ln>
                  <a:solidFill>
                    <a:schemeClr val="bg2"/>
                  </a:solidFill>
                  <a:effectLst/>
                  <a:latin typeface="Trebuchet MS" pitchFamily="34" charset="0"/>
                  <a:cs typeface="Arial" charset="0"/>
                </a:rPr>
                <a:t>Node</a:t>
              </a:r>
            </a:p>
          </p:txBody>
        </p:sp>
        <p:sp>
          <p:nvSpPr>
            <p:cNvPr id="16" name="_s1044"/>
            <p:cNvSpPr>
              <a:spLocks noChangeArrowheads="1"/>
            </p:cNvSpPr>
            <p:nvPr/>
          </p:nvSpPr>
          <p:spPr bwMode="auto">
            <a:xfrm>
              <a:off x="5045548" y="5274175"/>
              <a:ext cx="794535" cy="688197"/>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85000"/>
                </a:lnSpc>
                <a:spcBef>
                  <a:spcPct val="0"/>
                </a:spcBef>
                <a:spcAft>
                  <a:spcPct val="0"/>
                </a:spcAft>
                <a:buClrTx/>
                <a:buSzTx/>
                <a:buFontTx/>
                <a:buNone/>
                <a:tabLst/>
              </a:pPr>
              <a:r>
                <a:rPr kumimoji="0" lang="en-US" sz="1300" b="0" i="0" u="none" strike="noStrike" cap="none" normalizeH="0" baseline="0" dirty="0" smtClean="0">
                  <a:ln>
                    <a:noFill/>
                  </a:ln>
                  <a:solidFill>
                    <a:schemeClr val="bg2"/>
                  </a:solidFill>
                  <a:effectLst/>
                  <a:latin typeface="Trebuchet MS" pitchFamily="34" charset="0"/>
                  <a:cs typeface="Arial" charset="0"/>
                </a:rPr>
                <a:t>Scheduler</a:t>
              </a:r>
            </a:p>
            <a:p>
              <a:pPr marL="0" marR="0" lvl="0" indent="0" algn="ctr" defTabSz="914400" rtl="0" eaLnBrk="0" fontAlgn="base" latinLnBrk="0" hangingPunct="0">
                <a:lnSpc>
                  <a:spcPct val="85000"/>
                </a:lnSpc>
                <a:spcBef>
                  <a:spcPct val="0"/>
                </a:spcBef>
                <a:spcAft>
                  <a:spcPct val="0"/>
                </a:spcAft>
                <a:buClrTx/>
                <a:buSzTx/>
                <a:buFontTx/>
                <a:buNone/>
                <a:tabLst/>
              </a:pPr>
              <a:r>
                <a:rPr kumimoji="0" lang="ja-JP" altLang="en-US" sz="1000" b="0" i="1" u="none" strike="noStrike" cap="none" normalizeH="0" baseline="0" smtClean="0">
                  <a:ln>
                    <a:noFill/>
                  </a:ln>
                  <a:solidFill>
                    <a:schemeClr val="bg2"/>
                  </a:solidFill>
                  <a:effectLst/>
                  <a:latin typeface="Trebuchet MS" pitchFamily="34" charset="0"/>
                  <a:ea typeface="ＭＳ Ｐゴシック" charset="-128"/>
                  <a:cs typeface="Arial" charset="0"/>
                </a:rPr>
                <a:t>０</a:t>
              </a:r>
            </a:p>
          </p:txBody>
        </p:sp>
        <p:sp>
          <p:nvSpPr>
            <p:cNvPr id="17" name="_s1045"/>
            <p:cNvSpPr>
              <a:spLocks noChangeArrowheads="1"/>
            </p:cNvSpPr>
            <p:nvPr/>
          </p:nvSpPr>
          <p:spPr bwMode="auto">
            <a:xfrm>
              <a:off x="5972505" y="5274175"/>
              <a:ext cx="794535" cy="688197"/>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85000"/>
                </a:lnSpc>
                <a:spcBef>
                  <a:spcPct val="0"/>
                </a:spcBef>
                <a:spcAft>
                  <a:spcPct val="0"/>
                </a:spcAft>
                <a:buClrTx/>
                <a:buSzTx/>
                <a:buFontTx/>
                <a:buNone/>
                <a:tabLst/>
              </a:pPr>
              <a:r>
                <a:rPr kumimoji="0" lang="en-US" sz="1300" b="0" i="0" u="none" strike="noStrike" cap="none" normalizeH="0" baseline="0" dirty="0" smtClean="0">
                  <a:ln>
                    <a:noFill/>
                  </a:ln>
                  <a:solidFill>
                    <a:schemeClr val="bg2"/>
                  </a:solidFill>
                  <a:effectLst/>
                  <a:latin typeface="Trebuchet MS" pitchFamily="34" charset="0"/>
                  <a:cs typeface="Arial" charset="0"/>
                </a:rPr>
                <a:t>Scheduler</a:t>
              </a:r>
            </a:p>
            <a:p>
              <a:pPr marL="0" marR="0" lvl="0" indent="0" algn="ctr" defTabSz="914400" rtl="0" eaLnBrk="0" fontAlgn="base" latinLnBrk="0" hangingPunct="0">
                <a:lnSpc>
                  <a:spcPct val="85000"/>
                </a:lnSpc>
                <a:spcBef>
                  <a:spcPct val="0"/>
                </a:spcBef>
                <a:spcAft>
                  <a:spcPct val="0"/>
                </a:spcAft>
                <a:buClrTx/>
                <a:buSzTx/>
                <a:buFontTx/>
                <a:buNone/>
                <a:tabLst/>
              </a:pPr>
              <a:r>
                <a:rPr kumimoji="0" lang="en-US" sz="1000" b="0" i="1" u="none" strike="noStrike" cap="none" normalizeH="0" baseline="0" dirty="0" smtClean="0">
                  <a:ln>
                    <a:noFill/>
                  </a:ln>
                  <a:solidFill>
                    <a:schemeClr val="bg2"/>
                  </a:solidFill>
                  <a:effectLst/>
                  <a:latin typeface="Trebuchet MS" pitchFamily="34" charset="0"/>
                  <a:cs typeface="Arial" charset="0"/>
                </a:rPr>
                <a:t>1</a:t>
              </a:r>
            </a:p>
          </p:txBody>
        </p:sp>
        <p:sp>
          <p:nvSpPr>
            <p:cNvPr id="18" name="_s1046"/>
            <p:cNvSpPr>
              <a:spLocks noChangeArrowheads="1"/>
            </p:cNvSpPr>
            <p:nvPr/>
          </p:nvSpPr>
          <p:spPr bwMode="auto">
            <a:xfrm>
              <a:off x="6899462" y="5274175"/>
              <a:ext cx="794535" cy="688197"/>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85000"/>
                </a:lnSpc>
                <a:spcBef>
                  <a:spcPct val="0"/>
                </a:spcBef>
                <a:spcAft>
                  <a:spcPct val="0"/>
                </a:spcAft>
                <a:buClrTx/>
                <a:buSzTx/>
                <a:buFontTx/>
                <a:buNone/>
                <a:tabLst/>
              </a:pPr>
              <a:r>
                <a:rPr kumimoji="0" lang="en-US" sz="1300" b="0" i="0" u="none" strike="noStrike" cap="none" normalizeH="0" baseline="0" dirty="0" smtClean="0">
                  <a:ln>
                    <a:noFill/>
                  </a:ln>
                  <a:solidFill>
                    <a:schemeClr val="bg2"/>
                  </a:solidFill>
                  <a:effectLst/>
                  <a:latin typeface="Trebuchet MS" pitchFamily="34" charset="0"/>
                  <a:cs typeface="Arial" charset="0"/>
                </a:rPr>
                <a:t>Scheduler</a:t>
              </a:r>
            </a:p>
            <a:p>
              <a:pPr marL="0" marR="0" lvl="0" indent="0" algn="ctr" defTabSz="914400" rtl="0" eaLnBrk="0" fontAlgn="base" latinLnBrk="0" hangingPunct="0">
                <a:lnSpc>
                  <a:spcPct val="85000"/>
                </a:lnSpc>
                <a:spcBef>
                  <a:spcPct val="0"/>
                </a:spcBef>
                <a:spcAft>
                  <a:spcPct val="0"/>
                </a:spcAft>
                <a:buClrTx/>
                <a:buSzTx/>
                <a:buFontTx/>
                <a:buNone/>
                <a:tabLst/>
              </a:pPr>
              <a:r>
                <a:rPr kumimoji="0" lang="en-US" sz="1000" b="0" i="1" u="none" strike="noStrike" cap="none" normalizeH="0" baseline="0" dirty="0" smtClean="0">
                  <a:ln>
                    <a:noFill/>
                  </a:ln>
                  <a:solidFill>
                    <a:schemeClr val="bg2"/>
                  </a:solidFill>
                  <a:effectLst/>
                  <a:latin typeface="Trebuchet MS" pitchFamily="34" charset="0"/>
                  <a:cs typeface="Arial" charset="0"/>
                </a:rPr>
                <a:t>2</a:t>
              </a:r>
            </a:p>
          </p:txBody>
        </p:sp>
        <p:sp>
          <p:nvSpPr>
            <p:cNvPr id="19" name="_s1047"/>
            <p:cNvSpPr>
              <a:spLocks noChangeArrowheads="1"/>
            </p:cNvSpPr>
            <p:nvPr/>
          </p:nvSpPr>
          <p:spPr bwMode="auto">
            <a:xfrm>
              <a:off x="7826419" y="5274175"/>
              <a:ext cx="793602" cy="688197"/>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85000"/>
                </a:lnSpc>
                <a:spcBef>
                  <a:spcPct val="0"/>
                </a:spcBef>
                <a:spcAft>
                  <a:spcPct val="0"/>
                </a:spcAft>
                <a:buClrTx/>
                <a:buSzTx/>
                <a:buFontTx/>
                <a:buNone/>
                <a:tabLst/>
              </a:pPr>
              <a:r>
                <a:rPr kumimoji="0" lang="en-US" sz="1300" b="0" i="0" u="none" strike="noStrike" cap="none" normalizeH="0" baseline="0" dirty="0" smtClean="0">
                  <a:ln>
                    <a:noFill/>
                  </a:ln>
                  <a:solidFill>
                    <a:schemeClr val="bg2"/>
                  </a:solidFill>
                  <a:effectLst/>
                  <a:latin typeface="Trebuchet MS" pitchFamily="34" charset="0"/>
                  <a:cs typeface="Arial" charset="0"/>
                </a:rPr>
                <a:t>Scheduler</a:t>
              </a:r>
            </a:p>
            <a:p>
              <a:pPr marL="0" marR="0" lvl="0" indent="0" algn="ctr" defTabSz="914400" rtl="0" eaLnBrk="0" fontAlgn="base" latinLnBrk="0" hangingPunct="0">
                <a:lnSpc>
                  <a:spcPct val="85000"/>
                </a:lnSpc>
                <a:spcBef>
                  <a:spcPct val="0"/>
                </a:spcBef>
                <a:spcAft>
                  <a:spcPct val="0"/>
                </a:spcAft>
                <a:buClrTx/>
                <a:buSzTx/>
                <a:buFontTx/>
                <a:buNone/>
                <a:tabLst/>
              </a:pPr>
              <a:r>
                <a:rPr kumimoji="0" lang="en-US" sz="1000" b="0" i="1" u="none" strike="noStrike" cap="none" normalizeH="0" baseline="0" dirty="0" smtClean="0">
                  <a:ln>
                    <a:noFill/>
                  </a:ln>
                  <a:solidFill>
                    <a:schemeClr val="bg2"/>
                  </a:solidFill>
                  <a:effectLst/>
                  <a:latin typeface="Trebuchet MS" pitchFamily="34" charset="0"/>
                  <a:cs typeface="Arial" charset="0"/>
                </a:rPr>
                <a:t>3</a:t>
              </a:r>
            </a:p>
          </p:txBody>
        </p:sp>
      </p:grpSp>
      <p:sp>
        <p:nvSpPr>
          <p:cNvPr id="292935" name="Rectangle 71"/>
          <p:cNvSpPr>
            <a:spLocks noChangeArrowheads="1"/>
          </p:cNvSpPr>
          <p:nvPr/>
        </p:nvSpPr>
        <p:spPr bwMode="auto">
          <a:xfrm>
            <a:off x="4800600" y="1417638"/>
            <a:ext cx="3962400" cy="196977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84163" indent="-284163" defTabSz="912777" fontAlgn="base">
              <a:lnSpc>
                <a:spcPct val="90000"/>
              </a:lnSpc>
              <a:spcBef>
                <a:spcPts val="1167"/>
              </a:spcBef>
              <a:spcAft>
                <a:spcPct val="0"/>
              </a:spcAft>
              <a:buClr>
                <a:schemeClr val="tx2"/>
              </a:buClr>
              <a:buSzPct val="95000"/>
              <a:buBlip>
                <a:blip r:embed="rId3"/>
              </a:buBlip>
              <a:defRPr/>
            </a:pPr>
            <a:r>
              <a:rPr lang="en-US" sz="2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Mimics HW configuration</a:t>
            </a:r>
          </a:p>
          <a:p>
            <a:pPr marL="284163" indent="-284163" defTabSz="912777" fontAlgn="base">
              <a:lnSpc>
                <a:spcPct val="90000"/>
              </a:lnSpc>
              <a:spcBef>
                <a:spcPts val="1167"/>
              </a:spcBef>
              <a:spcAft>
                <a:spcPct val="0"/>
              </a:spcAft>
              <a:buClr>
                <a:schemeClr val="tx2"/>
              </a:buClr>
              <a:buSzPct val="95000"/>
              <a:buBlip>
                <a:blip r:embed="rId3"/>
              </a:buBlip>
              <a:defRPr/>
            </a:pPr>
            <a:r>
              <a:rPr lang="en-US" sz="2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Supports NUMA hardware</a:t>
            </a:r>
          </a:p>
          <a:p>
            <a:pPr marL="284163" indent="-284163" defTabSz="912777" fontAlgn="base">
              <a:lnSpc>
                <a:spcPct val="90000"/>
              </a:lnSpc>
              <a:spcBef>
                <a:spcPts val="1167"/>
              </a:spcBef>
              <a:spcAft>
                <a:spcPct val="0"/>
              </a:spcAft>
              <a:buClr>
                <a:schemeClr val="tx2"/>
              </a:buClr>
              <a:buSzPct val="95000"/>
              <a:buBlip>
                <a:blip r:embed="rId3"/>
              </a:buBlip>
              <a:defRPr/>
            </a:pPr>
            <a:r>
              <a:rPr lang="en-US" sz="2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Locality at each level – server, node, CPU, task running on CPU</a:t>
            </a:r>
          </a:p>
        </p:txBody>
      </p:sp>
      <p:sp>
        <p:nvSpPr>
          <p:cNvPr id="24" name="Rectangle 42"/>
          <p:cNvSpPr>
            <a:spLocks noChangeArrowheads="1"/>
          </p:cNvSpPr>
          <p:nvPr/>
        </p:nvSpPr>
        <p:spPr bwMode="auto">
          <a:xfrm>
            <a:off x="381000" y="1417638"/>
            <a:ext cx="3931920" cy="2359152"/>
          </a:xfrm>
          <a:prstGeom prst="rect">
            <a:avLst/>
          </a:prstGeom>
          <a:ln>
            <a:headEnd/>
            <a:tailEnd type="none" w="med" len="lg"/>
          </a:ln>
        </p:spPr>
        <p:style>
          <a:lnRef idx="0">
            <a:schemeClr val="accent2"/>
          </a:lnRef>
          <a:fillRef idx="3">
            <a:schemeClr val="accent2"/>
          </a:fillRef>
          <a:effectRef idx="3">
            <a:schemeClr val="accent2"/>
          </a:effectRef>
          <a:fontRef idx="minor">
            <a:schemeClr val="lt1"/>
          </a:fontRef>
        </p:style>
        <p:txBody>
          <a:bodyPr wrap="none"/>
          <a:lstStyle/>
          <a:p>
            <a:pPr>
              <a:lnSpc>
                <a:spcPct val="90000"/>
              </a:lnSpc>
              <a:defRPr/>
            </a:pPr>
            <a:r>
              <a:rPr lang="en-US" sz="2000" dirty="0" smtClean="0">
                <a:gradFill>
                  <a:gsLst>
                    <a:gs pos="28000">
                      <a:schemeClr val="bg2"/>
                    </a:gs>
                    <a:gs pos="48000">
                      <a:schemeClr val="bg2"/>
                    </a:gs>
                  </a:gsLst>
                  <a:lin ang="5400000" scaled="1"/>
                </a:gradFill>
                <a:latin typeface="Trebuchet MS" pitchFamily="34" charset="0"/>
              </a:rPr>
              <a:t>Hardware NUMA Node</a:t>
            </a:r>
            <a:endParaRPr lang="en-US" sz="2000" dirty="0">
              <a:gradFill>
                <a:gsLst>
                  <a:gs pos="28000">
                    <a:schemeClr val="bg2"/>
                  </a:gs>
                  <a:gs pos="48000">
                    <a:schemeClr val="bg2"/>
                  </a:gs>
                </a:gsLst>
                <a:lin ang="5400000" scaled="1"/>
              </a:gradFill>
              <a:latin typeface="Trebuchet MS" pitchFamily="34" charset="0"/>
            </a:endParaRPr>
          </a:p>
        </p:txBody>
      </p:sp>
      <p:grpSp>
        <p:nvGrpSpPr>
          <p:cNvPr id="36" name="Group 35"/>
          <p:cNvGrpSpPr/>
          <p:nvPr/>
        </p:nvGrpSpPr>
        <p:grpSpPr>
          <a:xfrm>
            <a:off x="595468" y="1846575"/>
            <a:ext cx="3574473" cy="1715747"/>
            <a:chOff x="595468" y="1846575"/>
            <a:chExt cx="3574473" cy="1715747"/>
          </a:xfrm>
        </p:grpSpPr>
        <p:cxnSp>
          <p:nvCxnSpPr>
            <p:cNvPr id="25" name="_s1039"/>
            <p:cNvCxnSpPr>
              <a:cxnSpLocks noChangeShapeType="1"/>
              <a:stCxn id="33" idx="0"/>
              <a:endCxn id="29" idx="2"/>
            </p:cNvCxnSpPr>
            <p:nvPr/>
          </p:nvCxnSpPr>
          <p:spPr bwMode="auto">
            <a:xfrm rot="5400000" flipH="1">
              <a:off x="2906339" y="2006858"/>
              <a:ext cx="344099" cy="1390435"/>
            </a:xfrm>
            <a:prstGeom prst="bentConnector3">
              <a:avLst>
                <a:gd name="adj1" fmla="val 31167"/>
              </a:avLst>
            </a:prstGeom>
            <a:noFill/>
            <a:ln w="28575">
              <a:solidFill>
                <a:schemeClr val="tx1"/>
              </a:solidFill>
              <a:miter lim="800000"/>
              <a:headEnd/>
              <a:tailEnd/>
            </a:ln>
          </p:spPr>
        </p:cxnSp>
        <p:cxnSp>
          <p:nvCxnSpPr>
            <p:cNvPr id="26" name="_s1040"/>
            <p:cNvCxnSpPr>
              <a:cxnSpLocks noChangeShapeType="1"/>
              <a:stCxn id="32" idx="0"/>
              <a:endCxn id="29" idx="2"/>
            </p:cNvCxnSpPr>
            <p:nvPr/>
          </p:nvCxnSpPr>
          <p:spPr bwMode="auto">
            <a:xfrm rot="5400000" flipH="1">
              <a:off x="2442861" y="2471056"/>
              <a:ext cx="344099" cy="464411"/>
            </a:xfrm>
            <a:prstGeom prst="bentConnector3">
              <a:avLst>
                <a:gd name="adj1" fmla="val 31167"/>
              </a:avLst>
            </a:prstGeom>
            <a:noFill/>
            <a:ln w="28575">
              <a:solidFill>
                <a:schemeClr val="tx1"/>
              </a:solidFill>
              <a:miter lim="800000"/>
              <a:headEnd/>
              <a:tailEnd/>
            </a:ln>
          </p:spPr>
        </p:cxnSp>
        <p:cxnSp>
          <p:nvCxnSpPr>
            <p:cNvPr id="27" name="_s1041"/>
            <p:cNvCxnSpPr>
              <a:cxnSpLocks noChangeShapeType="1"/>
              <a:stCxn id="31" idx="0"/>
              <a:endCxn id="29" idx="2"/>
            </p:cNvCxnSpPr>
            <p:nvPr/>
          </p:nvCxnSpPr>
          <p:spPr bwMode="auto">
            <a:xfrm rot="16200000">
              <a:off x="1979382" y="2470336"/>
              <a:ext cx="344099" cy="463478"/>
            </a:xfrm>
            <a:prstGeom prst="bentConnector3">
              <a:avLst>
                <a:gd name="adj1" fmla="val 31167"/>
              </a:avLst>
            </a:prstGeom>
            <a:noFill/>
            <a:ln w="28575">
              <a:solidFill>
                <a:schemeClr val="tx1"/>
              </a:solidFill>
              <a:miter lim="800000"/>
              <a:headEnd/>
              <a:tailEnd/>
            </a:ln>
          </p:spPr>
        </p:cxnSp>
        <p:cxnSp>
          <p:nvCxnSpPr>
            <p:cNvPr id="28" name="_s1042"/>
            <p:cNvCxnSpPr>
              <a:cxnSpLocks noChangeShapeType="1"/>
              <a:stCxn id="30" idx="0"/>
              <a:endCxn id="29" idx="2"/>
            </p:cNvCxnSpPr>
            <p:nvPr/>
          </p:nvCxnSpPr>
          <p:spPr bwMode="auto">
            <a:xfrm rot="16200000">
              <a:off x="1515904" y="2008510"/>
              <a:ext cx="344099" cy="1389503"/>
            </a:xfrm>
            <a:prstGeom prst="bentConnector3">
              <a:avLst>
                <a:gd name="adj1" fmla="val 31167"/>
              </a:avLst>
            </a:prstGeom>
            <a:noFill/>
            <a:ln w="28575">
              <a:solidFill>
                <a:schemeClr val="tx1"/>
              </a:solidFill>
              <a:miter lim="800000"/>
              <a:headEnd/>
              <a:tailEnd/>
            </a:ln>
          </p:spPr>
        </p:cxnSp>
        <p:sp>
          <p:nvSpPr>
            <p:cNvPr id="29" name="_s1043"/>
            <p:cNvSpPr>
              <a:spLocks noChangeArrowheads="1"/>
            </p:cNvSpPr>
            <p:nvPr/>
          </p:nvSpPr>
          <p:spPr bwMode="auto">
            <a:xfrm>
              <a:off x="1979376" y="1846575"/>
              <a:ext cx="805725" cy="683451"/>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85000"/>
                </a:lnSpc>
                <a:spcBef>
                  <a:spcPct val="0"/>
                </a:spcBef>
                <a:spcAft>
                  <a:spcPct val="0"/>
                </a:spcAft>
                <a:buClrTx/>
                <a:buSzTx/>
                <a:buFontTx/>
                <a:buNone/>
                <a:tabLst/>
              </a:pPr>
              <a:r>
                <a:rPr kumimoji="0" lang="en-US" sz="1300" b="0" i="0" u="none" strike="noStrike" cap="none" normalizeH="0" baseline="0" dirty="0" smtClean="0">
                  <a:ln>
                    <a:noFill/>
                  </a:ln>
                  <a:solidFill>
                    <a:schemeClr val="bg2"/>
                  </a:solidFill>
                  <a:effectLst/>
                  <a:latin typeface="Trebuchet MS" pitchFamily="34" charset="0"/>
                  <a:cs typeface="Arial" charset="0"/>
                </a:rPr>
                <a:t>Memory</a:t>
              </a:r>
            </a:p>
          </p:txBody>
        </p:sp>
        <p:sp>
          <p:nvSpPr>
            <p:cNvPr id="30" name="_s1044"/>
            <p:cNvSpPr>
              <a:spLocks noChangeArrowheads="1"/>
            </p:cNvSpPr>
            <p:nvPr/>
          </p:nvSpPr>
          <p:spPr bwMode="auto">
            <a:xfrm>
              <a:off x="595468" y="2874125"/>
              <a:ext cx="794535" cy="688197"/>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85000"/>
                </a:lnSpc>
                <a:spcBef>
                  <a:spcPct val="0"/>
                </a:spcBef>
                <a:spcAft>
                  <a:spcPct val="0"/>
                </a:spcAft>
                <a:buClrTx/>
                <a:buSzTx/>
                <a:buFontTx/>
                <a:buNone/>
                <a:tabLst/>
              </a:pPr>
              <a:r>
                <a:rPr kumimoji="0" lang="en-US" sz="1300" b="0" i="0" u="none" strike="noStrike" cap="none" normalizeH="0" baseline="0" dirty="0" smtClean="0">
                  <a:ln>
                    <a:noFill/>
                  </a:ln>
                  <a:solidFill>
                    <a:schemeClr val="bg2"/>
                  </a:solidFill>
                  <a:effectLst/>
                  <a:latin typeface="Trebuchet MS" pitchFamily="34" charset="0"/>
                  <a:cs typeface="Arial" charset="0"/>
                </a:rPr>
                <a:t>CPU</a:t>
              </a:r>
              <a:r>
                <a:rPr kumimoji="0" lang="ja-JP" altLang="en-US" sz="1000" b="0" i="1" u="none" strike="noStrike" cap="none" normalizeH="0" baseline="0" smtClean="0">
                  <a:ln>
                    <a:noFill/>
                  </a:ln>
                  <a:solidFill>
                    <a:schemeClr val="bg2"/>
                  </a:solidFill>
                  <a:effectLst/>
                  <a:latin typeface="Trebuchet MS" pitchFamily="34" charset="0"/>
                  <a:ea typeface="ＭＳ Ｐゴシック" charset="-128"/>
                  <a:cs typeface="Arial" charset="0"/>
                </a:rPr>
                <a:t>０</a:t>
              </a:r>
            </a:p>
          </p:txBody>
        </p:sp>
        <p:sp>
          <p:nvSpPr>
            <p:cNvPr id="31" name="_s1045"/>
            <p:cNvSpPr>
              <a:spLocks noChangeArrowheads="1"/>
            </p:cNvSpPr>
            <p:nvPr/>
          </p:nvSpPr>
          <p:spPr bwMode="auto">
            <a:xfrm>
              <a:off x="1522425" y="2874125"/>
              <a:ext cx="794535" cy="688197"/>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vert="horz" wrap="none" lIns="0" tIns="0" rIns="0" bIns="0" numCol="1" anchor="ctr" anchorCtr="0" compatLnSpc="1">
              <a:prstTxWarp prst="textNoShape">
                <a:avLst/>
              </a:prstTxWarp>
            </a:bodyPr>
            <a:lstStyle/>
            <a:p>
              <a:pPr lvl="0" algn="ctr" eaLnBrk="0" fontAlgn="base" hangingPunct="0">
                <a:lnSpc>
                  <a:spcPct val="85000"/>
                </a:lnSpc>
                <a:spcBef>
                  <a:spcPct val="0"/>
                </a:spcBef>
                <a:spcAft>
                  <a:spcPct val="0"/>
                </a:spcAft>
              </a:pPr>
              <a:r>
                <a:rPr lang="en-US" sz="1300" dirty="0" smtClean="0">
                  <a:solidFill>
                    <a:schemeClr val="bg2"/>
                  </a:solidFill>
                  <a:latin typeface="Trebuchet MS" pitchFamily="34" charset="0"/>
                  <a:cs typeface="Arial" charset="0"/>
                </a:rPr>
                <a:t>CPU </a:t>
              </a:r>
              <a:r>
                <a:rPr kumimoji="0" lang="en-US" sz="1000" b="0" i="1" u="none" strike="noStrike" cap="none" normalizeH="0" baseline="0" dirty="0" smtClean="0">
                  <a:ln>
                    <a:noFill/>
                  </a:ln>
                  <a:solidFill>
                    <a:schemeClr val="bg2"/>
                  </a:solidFill>
                  <a:effectLst/>
                  <a:latin typeface="Trebuchet MS" pitchFamily="34" charset="0"/>
                  <a:cs typeface="Arial" charset="0"/>
                </a:rPr>
                <a:t>1</a:t>
              </a:r>
            </a:p>
          </p:txBody>
        </p:sp>
        <p:sp>
          <p:nvSpPr>
            <p:cNvPr id="32" name="_s1046"/>
            <p:cNvSpPr>
              <a:spLocks noChangeArrowheads="1"/>
            </p:cNvSpPr>
            <p:nvPr/>
          </p:nvSpPr>
          <p:spPr bwMode="auto">
            <a:xfrm>
              <a:off x="2449382" y="2874125"/>
              <a:ext cx="794535" cy="688197"/>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vert="horz" wrap="none" lIns="0" tIns="0" rIns="0" bIns="0" numCol="1" anchor="ctr" anchorCtr="0" compatLnSpc="1">
              <a:prstTxWarp prst="textNoShape">
                <a:avLst/>
              </a:prstTxWarp>
            </a:bodyPr>
            <a:lstStyle/>
            <a:p>
              <a:pPr lvl="0" algn="ctr" eaLnBrk="0" fontAlgn="base" hangingPunct="0">
                <a:lnSpc>
                  <a:spcPct val="85000"/>
                </a:lnSpc>
                <a:spcBef>
                  <a:spcPct val="0"/>
                </a:spcBef>
                <a:spcAft>
                  <a:spcPct val="0"/>
                </a:spcAft>
              </a:pPr>
              <a:r>
                <a:rPr lang="en-US" sz="1300" dirty="0" smtClean="0">
                  <a:solidFill>
                    <a:schemeClr val="bg2"/>
                  </a:solidFill>
                  <a:latin typeface="Trebuchet MS" pitchFamily="34" charset="0"/>
                  <a:cs typeface="Arial" charset="0"/>
                </a:rPr>
                <a:t>CPU </a:t>
              </a:r>
              <a:r>
                <a:rPr kumimoji="0" lang="en-US" sz="1000" b="0" i="1" u="none" strike="noStrike" cap="none" normalizeH="0" baseline="0" dirty="0" smtClean="0">
                  <a:ln>
                    <a:noFill/>
                  </a:ln>
                  <a:solidFill>
                    <a:schemeClr val="bg2"/>
                  </a:solidFill>
                  <a:effectLst/>
                  <a:latin typeface="Trebuchet MS" pitchFamily="34" charset="0"/>
                  <a:cs typeface="Arial" charset="0"/>
                </a:rPr>
                <a:t>2</a:t>
              </a:r>
            </a:p>
          </p:txBody>
        </p:sp>
        <p:sp>
          <p:nvSpPr>
            <p:cNvPr id="33" name="_s1047"/>
            <p:cNvSpPr>
              <a:spLocks noChangeArrowheads="1"/>
            </p:cNvSpPr>
            <p:nvPr/>
          </p:nvSpPr>
          <p:spPr bwMode="auto">
            <a:xfrm>
              <a:off x="3376339" y="2874125"/>
              <a:ext cx="793602" cy="688197"/>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vert="horz" wrap="none" lIns="0" tIns="0" rIns="0" bIns="0" numCol="1" anchor="ctr" anchorCtr="0" compatLnSpc="1">
              <a:prstTxWarp prst="textNoShape">
                <a:avLst/>
              </a:prstTxWarp>
            </a:bodyPr>
            <a:lstStyle/>
            <a:p>
              <a:pPr lvl="0" algn="ctr" eaLnBrk="0" fontAlgn="base" hangingPunct="0">
                <a:lnSpc>
                  <a:spcPct val="85000"/>
                </a:lnSpc>
                <a:spcBef>
                  <a:spcPct val="0"/>
                </a:spcBef>
                <a:spcAft>
                  <a:spcPct val="0"/>
                </a:spcAft>
              </a:pPr>
              <a:r>
                <a:rPr lang="en-US" sz="1300" dirty="0" smtClean="0">
                  <a:solidFill>
                    <a:schemeClr val="bg2"/>
                  </a:solidFill>
                  <a:latin typeface="Trebuchet MS" pitchFamily="34" charset="0"/>
                  <a:cs typeface="Arial" charset="0"/>
                </a:rPr>
                <a:t>CPU </a:t>
              </a:r>
              <a:r>
                <a:rPr kumimoji="0" lang="en-US" sz="1000" b="0" i="1" u="none" strike="noStrike" cap="none" normalizeH="0" baseline="0" dirty="0" smtClean="0">
                  <a:ln>
                    <a:noFill/>
                  </a:ln>
                  <a:solidFill>
                    <a:schemeClr val="bg2"/>
                  </a:solidFill>
                  <a:effectLst/>
                  <a:latin typeface="Trebuchet MS" pitchFamily="34" charset="0"/>
                  <a:cs typeface="Arial" charset="0"/>
                </a:rPr>
                <a:t>3</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2905"/>
                                        </p:tgtEl>
                                        <p:attrNameLst>
                                          <p:attrName>style.visibility</p:attrName>
                                        </p:attrNameLst>
                                      </p:cBhvr>
                                      <p:to>
                                        <p:strVal val="visible"/>
                                      </p:to>
                                    </p:set>
                                    <p:animEffect transition="in" filter="wipe(left)">
                                      <p:cBhvr>
                                        <p:cTn id="7" dur="500"/>
                                        <p:tgtEl>
                                          <p:spTgt spid="2929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2906"/>
                                        </p:tgtEl>
                                        <p:attrNameLst>
                                          <p:attrName>style.visibility</p:attrName>
                                        </p:attrNameLst>
                                      </p:cBhvr>
                                      <p:to>
                                        <p:strVal val="visible"/>
                                      </p:to>
                                    </p:set>
                                    <p:animEffect transition="in" filter="fade">
                                      <p:cBhvr>
                                        <p:cTn id="12" dur="500"/>
                                        <p:tgtEl>
                                          <p:spTgt spid="29290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905" grpId="0" animBg="1"/>
      <p:bldP spid="29290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Scheduler Partitioning</a:t>
            </a:r>
            <a:endParaRPr lang="en-US" dirty="0"/>
          </a:p>
        </p:txBody>
      </p:sp>
      <p:sp>
        <p:nvSpPr>
          <p:cNvPr id="3" name="Text Placeholder 2"/>
          <p:cNvSpPr>
            <a:spLocks noGrp="1"/>
          </p:cNvSpPr>
          <p:nvPr>
            <p:ph type="body" idx="1"/>
          </p:nvPr>
        </p:nvSpPr>
        <p:spPr>
          <a:xfrm>
            <a:off x="382588" y="1414464"/>
            <a:ext cx="8380412" cy="4216026"/>
          </a:xfrm>
        </p:spPr>
        <p:txBody>
          <a:bodyPr/>
          <a:lstStyle/>
          <a:p>
            <a:pPr marL="344488" indent="-344488"/>
            <a:r>
              <a:rPr lang="en-US" sz="2800" dirty="0" smtClean="0"/>
              <a:t>Requests from the same user have higher chance of being served by the same CPU to improve cache locality</a:t>
            </a:r>
          </a:p>
          <a:p>
            <a:pPr marL="344488" indent="-344488"/>
            <a:r>
              <a:rPr lang="en-US" sz="2800" dirty="0" smtClean="0"/>
              <a:t>Parallel query execution can be localized to </a:t>
            </a:r>
            <a:br>
              <a:rPr lang="en-US" sz="2800" dirty="0" smtClean="0"/>
            </a:br>
            <a:r>
              <a:rPr lang="en-US" sz="2800" dirty="0" smtClean="0"/>
              <a:t>CPUs within specific NUMA node(s)</a:t>
            </a:r>
          </a:p>
          <a:p>
            <a:pPr marL="344488" indent="-344488"/>
            <a:r>
              <a:rPr lang="en-US" sz="2800" dirty="0" smtClean="0"/>
              <a:t>I/O completion for network connections, </a:t>
            </a:r>
            <a:br>
              <a:rPr lang="en-US" sz="2800" dirty="0" smtClean="0"/>
            </a:br>
            <a:r>
              <a:rPr lang="en-US" sz="2800" dirty="0" smtClean="0"/>
              <a:t>and processing of the requests received, </a:t>
            </a:r>
            <a:br>
              <a:rPr lang="en-US" sz="2800" dirty="0" smtClean="0"/>
            </a:br>
            <a:r>
              <a:rPr lang="en-US" sz="2800" dirty="0" smtClean="0"/>
              <a:t>happens on the same node</a:t>
            </a:r>
          </a:p>
          <a:p>
            <a:pPr marL="630238" lvl="1" indent="-285750"/>
            <a:r>
              <a:rPr lang="en-US" sz="2400" dirty="0" smtClean="0"/>
              <a:t>Windows Server 2008 R2 includes new API that allows discovery NUMA node locality of each device</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Partitioned Data Structures</a:t>
            </a:r>
            <a:endParaRPr lang="en-US" dirty="0"/>
          </a:p>
        </p:txBody>
      </p:sp>
      <p:sp>
        <p:nvSpPr>
          <p:cNvPr id="3" name="Text Placeholder 2"/>
          <p:cNvSpPr>
            <a:spLocks noGrp="1"/>
          </p:cNvSpPr>
          <p:nvPr>
            <p:ph type="body" idx="1"/>
          </p:nvPr>
        </p:nvSpPr>
        <p:spPr>
          <a:xfrm>
            <a:off x="382588" y="1414464"/>
            <a:ext cx="8380412" cy="3022366"/>
          </a:xfrm>
        </p:spPr>
        <p:txBody>
          <a:bodyPr/>
          <a:lstStyle/>
          <a:p>
            <a:r>
              <a:rPr lang="en-US" sz="2800" dirty="0" err="1" smtClean="0"/>
              <a:t>Superlatches</a:t>
            </a:r>
            <a:r>
              <a:rPr lang="en-US" sz="2800" dirty="0" smtClean="0"/>
              <a:t>:  Monitor and automatically partition access to hottest read-only data pages</a:t>
            </a:r>
          </a:p>
          <a:p>
            <a:r>
              <a:rPr lang="en-US" sz="2800" dirty="0" smtClean="0"/>
              <a:t>Keep multiple copies, of the portions of execution context which are allocated from specific NUMA nodes, to exercise memory locality</a:t>
            </a:r>
          </a:p>
          <a:p>
            <a:r>
              <a:rPr lang="en-US" sz="2800" dirty="0" smtClean="0"/>
              <a:t>Keep per-CPU statistics for all objects and</a:t>
            </a:r>
            <a:br>
              <a:rPr lang="en-US" sz="2800" dirty="0" smtClean="0"/>
            </a:br>
            <a:r>
              <a:rPr lang="en-US" sz="2800" dirty="0" smtClean="0"/>
              <a:t>aggregate them on demand</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type="title"/>
          </p:nvPr>
        </p:nvSpPr>
        <p:spPr/>
        <p:txBody>
          <a:bodyPr/>
          <a:lstStyle/>
          <a:p>
            <a:r>
              <a:rPr lang="en-US" smtClean="0"/>
              <a:t>Partitioning Done Wrong</a:t>
            </a:r>
            <a:endParaRPr lang="en-US" dirty="0"/>
          </a:p>
        </p:txBody>
      </p:sp>
      <p:sp>
        <p:nvSpPr>
          <p:cNvPr id="9" name="Text Placeholder 8"/>
          <p:cNvSpPr>
            <a:spLocks noGrp="1"/>
          </p:cNvSpPr>
          <p:nvPr>
            <p:ph type="body" idx="1"/>
          </p:nvPr>
        </p:nvSpPr>
        <p:spPr>
          <a:xfrm>
            <a:off x="382588" y="1414464"/>
            <a:ext cx="8380412" cy="1168525"/>
          </a:xfrm>
        </p:spPr>
        <p:txBody>
          <a:bodyPr/>
          <a:lstStyle/>
          <a:p>
            <a:pPr marL="288925" lvl="0" indent="-288925"/>
            <a:r>
              <a:rPr lang="en-US" sz="2400" dirty="0" smtClean="0"/>
              <a:t>Do not use pseudo-partitioning</a:t>
            </a:r>
          </a:p>
          <a:p>
            <a:pPr marL="517525" lvl="1" indent="-228600"/>
            <a:r>
              <a:rPr lang="en-US" sz="2000" dirty="0" smtClean="0"/>
              <a:t>Resides on one NUMA node</a:t>
            </a:r>
          </a:p>
          <a:p>
            <a:pPr marL="517525" lvl="1" indent="-228600"/>
            <a:r>
              <a:rPr lang="en-US" sz="2000" dirty="0" smtClean="0"/>
              <a:t>May cause false-sharing</a:t>
            </a:r>
          </a:p>
        </p:txBody>
      </p:sp>
      <p:grpSp>
        <p:nvGrpSpPr>
          <p:cNvPr id="2" name="Group 13"/>
          <p:cNvGrpSpPr>
            <a:grpSpLocks noChangeAspect="1"/>
          </p:cNvGrpSpPr>
          <p:nvPr/>
        </p:nvGrpSpPr>
        <p:grpSpPr>
          <a:xfrm>
            <a:off x="3717871" y="4459571"/>
            <a:ext cx="1708259" cy="1563624"/>
            <a:chOff x="6681789" y="3695075"/>
            <a:chExt cx="2081211" cy="1904999"/>
          </a:xfrm>
        </p:grpSpPr>
        <p:sp>
          <p:nvSpPr>
            <p:cNvPr id="38" name="Rectangle 223"/>
            <p:cNvSpPr>
              <a:spLocks noChangeArrowheads="1"/>
            </p:cNvSpPr>
            <p:nvPr/>
          </p:nvSpPr>
          <p:spPr bwMode="invGray">
            <a:xfrm>
              <a:off x="6681789" y="3695075"/>
              <a:ext cx="2081211" cy="1904999"/>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t" anchorCtr="0" compatLnSpc="1">
              <a:prstTxWarp prst="textNoShape">
                <a:avLst/>
              </a:prstTxWarp>
            </a:bodyPr>
            <a:lstStyle/>
            <a:p>
              <a:pPr algn="ctr" fontAlgn="base">
                <a:lnSpc>
                  <a:spcPct val="90000"/>
                </a:lnSpc>
                <a:spcBef>
                  <a:spcPct val="0"/>
                </a:spcBef>
                <a:spcAft>
                  <a:spcPct val="0"/>
                </a:spcAft>
                <a:defRPr/>
              </a:pPr>
              <a:r>
                <a:rPr lang="en-US" dirty="0" smtClean="0">
                  <a:gradFill>
                    <a:gsLst>
                      <a:gs pos="28000">
                        <a:schemeClr val="bg2"/>
                      </a:gs>
                      <a:gs pos="48000">
                        <a:schemeClr val="bg2"/>
                      </a:gs>
                    </a:gsLst>
                    <a:lin ang="5400000" scaled="1"/>
                  </a:gradFill>
                  <a:latin typeface="Trebuchet MS" pitchFamily="34" charset="0"/>
                </a:rPr>
                <a:t>Node0</a:t>
              </a:r>
            </a:p>
          </p:txBody>
        </p:sp>
        <p:sp>
          <p:nvSpPr>
            <p:cNvPr id="39" name="Rectangle 225"/>
            <p:cNvSpPr>
              <a:spLocks noChangeArrowheads="1"/>
            </p:cNvSpPr>
            <p:nvPr/>
          </p:nvSpPr>
          <p:spPr bwMode="auto">
            <a:xfrm>
              <a:off x="6858002" y="4326900"/>
              <a:ext cx="1724023" cy="1025525"/>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t" anchorCtr="0" compatLnSpc="1">
              <a:prstTxWarp prst="textNoShape">
                <a:avLst/>
              </a:prstTxWarp>
            </a:bodyPr>
            <a:lstStyle/>
            <a:p>
              <a:pPr algn="ctr" fontAlgn="base">
                <a:lnSpc>
                  <a:spcPct val="90000"/>
                </a:lnSpc>
                <a:spcBef>
                  <a:spcPct val="0"/>
                </a:spcBef>
                <a:spcAft>
                  <a:spcPct val="0"/>
                </a:spcAft>
                <a:defRPr/>
              </a:pPr>
              <a:r>
                <a:rPr lang="en-US" sz="1600" dirty="0" smtClean="0">
                  <a:gradFill>
                    <a:gsLst>
                      <a:gs pos="28000">
                        <a:schemeClr val="bg2"/>
                      </a:gs>
                      <a:gs pos="48000">
                        <a:schemeClr val="bg2"/>
                      </a:gs>
                    </a:gsLst>
                    <a:lin ang="5400000" scaled="1"/>
                  </a:gradFill>
                  <a:latin typeface="Trebuchet MS" pitchFamily="34" charset="0"/>
                </a:rPr>
                <a:t>Memory Page</a:t>
              </a:r>
            </a:p>
          </p:txBody>
        </p:sp>
        <p:sp>
          <p:nvSpPr>
            <p:cNvPr id="48" name="Rectangle 228"/>
            <p:cNvSpPr>
              <a:spLocks noChangeArrowheads="1"/>
            </p:cNvSpPr>
            <p:nvPr/>
          </p:nvSpPr>
          <p:spPr bwMode="grayWhite">
            <a:xfrm>
              <a:off x="6932613" y="4711076"/>
              <a:ext cx="744537" cy="48895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fontAlgn="base">
                <a:lnSpc>
                  <a:spcPct val="90000"/>
                </a:lnSpc>
                <a:spcBef>
                  <a:spcPct val="0"/>
                </a:spcBef>
                <a:spcAft>
                  <a:spcPct val="0"/>
                </a:spcAft>
                <a:defRPr/>
              </a:pPr>
              <a:r>
                <a:rPr lang="en-US" sz="1600" dirty="0" err="1" smtClean="0">
                  <a:gradFill>
                    <a:gsLst>
                      <a:gs pos="28000">
                        <a:schemeClr val="bg2"/>
                      </a:gs>
                      <a:gs pos="48000">
                        <a:schemeClr val="bg2"/>
                      </a:gs>
                    </a:gsLst>
                    <a:lin ang="5400000" scaled="1"/>
                  </a:gradFill>
                  <a:latin typeface="Trebuchet MS" pitchFamily="34" charset="0"/>
                </a:rPr>
                <a:t>Obj</a:t>
              </a:r>
              <a:endParaRPr lang="en-US" sz="1600" dirty="0" smtClean="0">
                <a:gradFill>
                  <a:gsLst>
                    <a:gs pos="28000">
                      <a:schemeClr val="bg2"/>
                    </a:gs>
                    <a:gs pos="48000">
                      <a:schemeClr val="bg2"/>
                    </a:gs>
                  </a:gsLst>
                  <a:lin ang="5400000" scaled="1"/>
                </a:gradFill>
                <a:latin typeface="Trebuchet MS" pitchFamily="34" charset="0"/>
              </a:endParaRPr>
            </a:p>
          </p:txBody>
        </p:sp>
        <p:sp>
          <p:nvSpPr>
            <p:cNvPr id="49" name="Rectangle 228"/>
            <p:cNvSpPr>
              <a:spLocks noChangeArrowheads="1"/>
            </p:cNvSpPr>
            <p:nvPr/>
          </p:nvSpPr>
          <p:spPr bwMode="grayWhite">
            <a:xfrm>
              <a:off x="7694613" y="4711076"/>
              <a:ext cx="744537" cy="48895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fontAlgn="base">
                <a:lnSpc>
                  <a:spcPct val="90000"/>
                </a:lnSpc>
                <a:spcBef>
                  <a:spcPct val="0"/>
                </a:spcBef>
                <a:spcAft>
                  <a:spcPct val="0"/>
                </a:spcAft>
                <a:defRPr/>
              </a:pPr>
              <a:r>
                <a:rPr lang="en-US" sz="1600" dirty="0" err="1" smtClean="0">
                  <a:gradFill>
                    <a:gsLst>
                      <a:gs pos="28000">
                        <a:schemeClr val="bg2"/>
                      </a:gs>
                      <a:gs pos="48000">
                        <a:schemeClr val="bg2"/>
                      </a:gs>
                    </a:gsLst>
                    <a:lin ang="5400000" scaled="1"/>
                  </a:gradFill>
                  <a:latin typeface="Trebuchet MS" pitchFamily="34" charset="0"/>
                </a:rPr>
                <a:t>Obj</a:t>
              </a:r>
              <a:endParaRPr lang="en-US" sz="1600" dirty="0" smtClean="0">
                <a:gradFill>
                  <a:gsLst>
                    <a:gs pos="28000">
                      <a:schemeClr val="bg2"/>
                    </a:gs>
                    <a:gs pos="48000">
                      <a:schemeClr val="bg2"/>
                    </a:gs>
                  </a:gsLst>
                  <a:lin ang="5400000" scaled="1"/>
                </a:gradFill>
                <a:latin typeface="Trebuchet MS" pitchFamily="34" charset="0"/>
              </a:endParaRPr>
            </a:p>
          </p:txBody>
        </p:sp>
      </p:grpSp>
      <p:sp>
        <p:nvSpPr>
          <p:cNvPr id="10" name="Rectangle 4"/>
          <p:cNvSpPr>
            <a:spLocks noChangeArrowheads="1"/>
          </p:cNvSpPr>
          <p:nvPr/>
        </p:nvSpPr>
        <p:spPr bwMode="auto">
          <a:xfrm>
            <a:off x="1382843" y="2683240"/>
            <a:ext cx="6378314" cy="1551482"/>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defTabSz="914063" fontAlgn="base">
              <a:spcBef>
                <a:spcPct val="0"/>
              </a:spcBef>
              <a:spcAft>
                <a:spcPct val="0"/>
              </a:spcAft>
              <a:defRPr/>
            </a:pPr>
            <a:r>
              <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Lucida Console" pitchFamily="49" charset="0"/>
              </a:rPr>
              <a:t>m_partObj</a:t>
            </a: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Lucida Console" pitchFamily="49" charset="0"/>
              </a:rPr>
              <a:t> = new </a:t>
            </a:r>
            <a:r>
              <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Lucida Console" pitchFamily="49" charset="0"/>
              </a:rPr>
              <a:t>ObjT</a:t>
            </a: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Lucida Console" pitchFamily="49" charset="0"/>
              </a:rPr>
              <a:t> [2];</a:t>
            </a:r>
          </a:p>
          <a:p>
            <a:pP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Lucida Console" pitchFamily="49" charset="0"/>
            </a:endParaRPr>
          </a:p>
          <a:p>
            <a:pPr defTabSz="914063" fontAlgn="base">
              <a:spcBef>
                <a:spcPct val="0"/>
              </a:spcBef>
              <a:spcAft>
                <a:spcPct val="0"/>
              </a:spcAft>
              <a:defRPr/>
            </a:pPr>
            <a:r>
              <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Lucida Console" pitchFamily="49" charset="0"/>
              </a:rPr>
              <a:t>ObjT</a:t>
            </a: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Lucida Console" pitchFamily="49" charset="0"/>
              </a:rPr>
              <a:t> *p = </a:t>
            </a:r>
            <a:r>
              <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Lucida Console" pitchFamily="49" charset="0"/>
              </a:rPr>
              <a:t>m_partObj</a:t>
            </a: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Lucida Console" pitchFamily="49" charset="0"/>
              </a:rPr>
              <a:t> [</a:t>
            </a:r>
            <a:r>
              <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Lucida Console" pitchFamily="49" charset="0"/>
              </a:rPr>
              <a:t>GetProcessorNumber</a:t>
            </a: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Lucida Console" pitchFamily="49" charset="0"/>
              </a:rPr>
              <a:t>()];</a:t>
            </a:r>
          </a:p>
          <a:p>
            <a:pP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Lucida Console" pitchFamily="49" charset="0"/>
            </a:endParaRPr>
          </a:p>
          <a:p>
            <a:pP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Lucida Console" pitchFamily="49" charset="0"/>
              </a:rPr>
              <a:t>p-&gt;</a:t>
            </a:r>
            <a:r>
              <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Lucida Console" pitchFamily="49" charset="0"/>
              </a:rPr>
              <a:t>DoSomething</a:t>
            </a: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Lucida Console" pitchFamily="49" charset="0"/>
              </a:rPr>
              <a:t>();</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type="title"/>
          </p:nvPr>
        </p:nvSpPr>
        <p:spPr/>
        <p:txBody>
          <a:bodyPr/>
          <a:lstStyle/>
          <a:p>
            <a:r>
              <a:rPr lang="en-US" smtClean="0"/>
              <a:t>Partitioning Done Right</a:t>
            </a:r>
            <a:endParaRPr lang="en-US" dirty="0"/>
          </a:p>
        </p:txBody>
      </p:sp>
      <p:sp>
        <p:nvSpPr>
          <p:cNvPr id="19" name="Text Placeholder 18"/>
          <p:cNvSpPr>
            <a:spLocks noGrp="1"/>
          </p:cNvSpPr>
          <p:nvPr>
            <p:ph type="body" idx="1"/>
          </p:nvPr>
        </p:nvSpPr>
        <p:spPr>
          <a:xfrm>
            <a:off x="382588" y="1414464"/>
            <a:ext cx="8380412" cy="1168525"/>
          </a:xfrm>
        </p:spPr>
        <p:txBody>
          <a:bodyPr/>
          <a:lstStyle/>
          <a:p>
            <a:pPr marL="284163" lvl="0" indent="-284163"/>
            <a:r>
              <a:rPr lang="en-US" sz="2400" dirty="0" smtClean="0"/>
              <a:t>Built as first-class objects and has excellent scalability</a:t>
            </a:r>
          </a:p>
          <a:p>
            <a:pPr marL="517525" lvl="1" indent="-233363"/>
            <a:r>
              <a:rPr lang="en-US" sz="2000" dirty="0" smtClean="0"/>
              <a:t>Exploits NUMA locality</a:t>
            </a:r>
          </a:p>
          <a:p>
            <a:pPr marL="517525" lvl="1" indent="-233363"/>
            <a:r>
              <a:rPr lang="en-US" sz="2000" dirty="0" smtClean="0"/>
              <a:t>Avoids false-sharing</a:t>
            </a:r>
          </a:p>
        </p:txBody>
      </p:sp>
      <p:sp>
        <p:nvSpPr>
          <p:cNvPr id="37" name="Rectangle 4"/>
          <p:cNvSpPr>
            <a:spLocks noChangeArrowheads="1"/>
          </p:cNvSpPr>
          <p:nvPr/>
        </p:nvSpPr>
        <p:spPr bwMode="auto">
          <a:xfrm>
            <a:off x="1382843" y="2683240"/>
            <a:ext cx="6378314" cy="1551482"/>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defTabSz="914063" fontAlgn="base">
              <a:spcBef>
                <a:spcPct val="0"/>
              </a:spcBef>
              <a:spcAft>
                <a:spcPct val="0"/>
              </a:spcAft>
              <a:defRPr/>
            </a:pPr>
            <a:r>
              <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Lucida Console" pitchFamily="49" charset="0"/>
              </a:rPr>
              <a:t>m_partObj</a:t>
            </a: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Lucida Console" pitchFamily="49" charset="0"/>
              </a:rPr>
              <a:t> = </a:t>
            </a:r>
            <a:r>
              <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Lucida Console" pitchFamily="49" charset="0"/>
              </a:rPr>
              <a:t>PartitionedHeap</a:t>
            </a: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Lucida Console" pitchFamily="49" charset="0"/>
              </a:rPr>
              <a:t>::Create&lt;</a:t>
            </a:r>
            <a:r>
              <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Lucida Console" pitchFamily="49" charset="0"/>
              </a:rPr>
              <a:t>ObjT</a:t>
            </a: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Lucida Console" pitchFamily="49" charset="0"/>
              </a:rPr>
              <a:t>&gt;();</a:t>
            </a:r>
          </a:p>
          <a:p>
            <a:pP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Lucida Console" pitchFamily="49" charset="0"/>
            </a:endParaRPr>
          </a:p>
          <a:p>
            <a:pPr defTabSz="914063" fontAlgn="base">
              <a:spcBef>
                <a:spcPct val="0"/>
              </a:spcBef>
              <a:spcAft>
                <a:spcPct val="0"/>
              </a:spcAft>
              <a:defRPr/>
            </a:pPr>
            <a:r>
              <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Lucida Console" pitchFamily="49" charset="0"/>
              </a:rPr>
              <a:t>ObjT</a:t>
            </a: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Lucida Console" pitchFamily="49" charset="0"/>
              </a:rPr>
              <a:t> *p = </a:t>
            </a:r>
            <a:r>
              <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Lucida Console" pitchFamily="49" charset="0"/>
              </a:rPr>
              <a:t>m_partObj</a:t>
            </a: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Lucida Console" pitchFamily="49" charset="0"/>
              </a:rPr>
              <a:t>-&gt;</a:t>
            </a:r>
            <a:r>
              <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Lucida Console" pitchFamily="49" charset="0"/>
              </a:rPr>
              <a:t>GetLocalObject</a:t>
            </a: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Lucida Console" pitchFamily="49" charset="0"/>
              </a:rPr>
              <a:t>();</a:t>
            </a:r>
          </a:p>
          <a:p>
            <a:pP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Lucida Console" pitchFamily="49" charset="0"/>
            </a:endParaRPr>
          </a:p>
          <a:p>
            <a:pP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Lucida Console" pitchFamily="49" charset="0"/>
              </a:rPr>
              <a:t>p-&gt;</a:t>
            </a:r>
            <a:r>
              <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Lucida Console" pitchFamily="49" charset="0"/>
              </a:rPr>
              <a:t>DoSomething</a:t>
            </a: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Lucida Console" pitchFamily="49" charset="0"/>
              </a:rPr>
              <a:t>();</a:t>
            </a:r>
          </a:p>
        </p:txBody>
      </p:sp>
      <p:grpSp>
        <p:nvGrpSpPr>
          <p:cNvPr id="31" name="Group 30"/>
          <p:cNvGrpSpPr/>
          <p:nvPr/>
        </p:nvGrpSpPr>
        <p:grpSpPr>
          <a:xfrm>
            <a:off x="2798668" y="4459571"/>
            <a:ext cx="3546664" cy="1903751"/>
            <a:chOff x="4443258" y="3657600"/>
            <a:chExt cx="4319742" cy="2318718"/>
          </a:xfrm>
        </p:grpSpPr>
        <p:grpSp>
          <p:nvGrpSpPr>
            <p:cNvPr id="13" name="Group 12"/>
            <p:cNvGrpSpPr/>
            <p:nvPr/>
          </p:nvGrpSpPr>
          <p:grpSpPr>
            <a:xfrm>
              <a:off x="6681789" y="3657600"/>
              <a:ext cx="2081211" cy="1904999"/>
              <a:chOff x="6681789" y="3695075"/>
              <a:chExt cx="2081211" cy="1904999"/>
            </a:xfrm>
          </p:grpSpPr>
          <p:sp>
            <p:nvSpPr>
              <p:cNvPr id="14" name="Rectangle 223"/>
              <p:cNvSpPr>
                <a:spLocks noChangeArrowheads="1"/>
              </p:cNvSpPr>
              <p:nvPr/>
            </p:nvSpPr>
            <p:spPr bwMode="invGray">
              <a:xfrm>
                <a:off x="6681789" y="3695075"/>
                <a:ext cx="2081211" cy="1904999"/>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t" anchorCtr="0" compatLnSpc="1">
                <a:prstTxWarp prst="textNoShape">
                  <a:avLst/>
                </a:prstTxWarp>
              </a:bodyPr>
              <a:lstStyle/>
              <a:p>
                <a:pPr algn="ctr" fontAlgn="base">
                  <a:lnSpc>
                    <a:spcPct val="90000"/>
                  </a:lnSpc>
                  <a:spcBef>
                    <a:spcPct val="0"/>
                  </a:spcBef>
                  <a:spcAft>
                    <a:spcPct val="0"/>
                  </a:spcAft>
                  <a:defRPr/>
                </a:pPr>
                <a:r>
                  <a:rPr lang="en-US" dirty="0" smtClean="0">
                    <a:gradFill>
                      <a:gsLst>
                        <a:gs pos="28000">
                          <a:schemeClr val="bg2"/>
                        </a:gs>
                        <a:gs pos="48000">
                          <a:schemeClr val="bg2"/>
                        </a:gs>
                      </a:gsLst>
                      <a:lin ang="5400000" scaled="1"/>
                    </a:gradFill>
                    <a:latin typeface="Trebuchet MS" pitchFamily="34" charset="0"/>
                  </a:rPr>
                  <a:t>Node1</a:t>
                </a:r>
              </a:p>
            </p:txBody>
          </p:sp>
          <p:sp>
            <p:nvSpPr>
              <p:cNvPr id="15" name="Rectangle 225"/>
              <p:cNvSpPr>
                <a:spLocks noChangeArrowheads="1"/>
              </p:cNvSpPr>
              <p:nvPr/>
            </p:nvSpPr>
            <p:spPr bwMode="auto">
              <a:xfrm>
                <a:off x="6858002" y="4326900"/>
                <a:ext cx="1724023" cy="1025525"/>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t" anchorCtr="0" compatLnSpc="1">
                <a:prstTxWarp prst="textNoShape">
                  <a:avLst/>
                </a:prstTxWarp>
              </a:bodyPr>
              <a:lstStyle/>
              <a:p>
                <a:pPr algn="ctr" fontAlgn="base">
                  <a:lnSpc>
                    <a:spcPct val="90000"/>
                  </a:lnSpc>
                  <a:spcBef>
                    <a:spcPct val="0"/>
                  </a:spcBef>
                  <a:spcAft>
                    <a:spcPct val="0"/>
                  </a:spcAft>
                  <a:defRPr/>
                </a:pPr>
                <a:r>
                  <a:rPr lang="en-US" sz="1600" dirty="0" smtClean="0">
                    <a:gradFill>
                      <a:gsLst>
                        <a:gs pos="28000">
                          <a:schemeClr val="bg2"/>
                        </a:gs>
                        <a:gs pos="48000">
                          <a:schemeClr val="bg2"/>
                        </a:gs>
                      </a:gsLst>
                      <a:lin ang="5400000" scaled="1"/>
                    </a:gradFill>
                    <a:latin typeface="Trebuchet MS" pitchFamily="34" charset="0"/>
                  </a:rPr>
                  <a:t>Memory Page</a:t>
                </a:r>
              </a:p>
            </p:txBody>
          </p:sp>
          <p:sp>
            <p:nvSpPr>
              <p:cNvPr id="16" name="Rectangle 228"/>
              <p:cNvSpPr>
                <a:spLocks noChangeArrowheads="1"/>
              </p:cNvSpPr>
              <p:nvPr/>
            </p:nvSpPr>
            <p:spPr bwMode="grayWhite">
              <a:xfrm>
                <a:off x="6932614" y="4711076"/>
                <a:ext cx="744536" cy="48895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fontAlgn="base">
                  <a:lnSpc>
                    <a:spcPct val="90000"/>
                  </a:lnSpc>
                  <a:spcBef>
                    <a:spcPct val="0"/>
                  </a:spcBef>
                  <a:spcAft>
                    <a:spcPct val="0"/>
                  </a:spcAft>
                  <a:defRPr/>
                </a:pPr>
                <a:r>
                  <a:rPr lang="en-US" sz="1600" dirty="0" err="1" smtClean="0">
                    <a:gradFill>
                      <a:gsLst>
                        <a:gs pos="28000">
                          <a:schemeClr val="bg2"/>
                        </a:gs>
                        <a:gs pos="48000">
                          <a:schemeClr val="bg2"/>
                        </a:gs>
                      </a:gsLst>
                      <a:lin ang="5400000" scaled="1"/>
                    </a:gradFill>
                    <a:latin typeface="Trebuchet MS" pitchFamily="34" charset="0"/>
                  </a:rPr>
                  <a:t>Obj</a:t>
                </a:r>
                <a:endParaRPr lang="en-US" sz="1600" dirty="0" smtClean="0">
                  <a:gradFill>
                    <a:gsLst>
                      <a:gs pos="28000">
                        <a:schemeClr val="bg2"/>
                      </a:gs>
                      <a:gs pos="48000">
                        <a:schemeClr val="bg2"/>
                      </a:gs>
                    </a:gsLst>
                    <a:lin ang="5400000" scaled="1"/>
                  </a:gradFill>
                  <a:latin typeface="Trebuchet MS" pitchFamily="34" charset="0"/>
                </a:endParaRPr>
              </a:p>
            </p:txBody>
          </p:sp>
        </p:grpSp>
        <p:grpSp>
          <p:nvGrpSpPr>
            <p:cNvPr id="24" name="Group 23"/>
            <p:cNvGrpSpPr/>
            <p:nvPr/>
          </p:nvGrpSpPr>
          <p:grpSpPr>
            <a:xfrm>
              <a:off x="4443258" y="3657600"/>
              <a:ext cx="2081211" cy="1904999"/>
              <a:chOff x="6681789" y="3695075"/>
              <a:chExt cx="2081211" cy="1904999"/>
            </a:xfrm>
          </p:grpSpPr>
          <p:sp>
            <p:nvSpPr>
              <p:cNvPr id="25" name="Rectangle 223"/>
              <p:cNvSpPr>
                <a:spLocks noChangeArrowheads="1"/>
              </p:cNvSpPr>
              <p:nvPr/>
            </p:nvSpPr>
            <p:spPr bwMode="invGray">
              <a:xfrm>
                <a:off x="6681789" y="3695075"/>
                <a:ext cx="2081211" cy="1904999"/>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t" anchorCtr="0" compatLnSpc="1">
                <a:prstTxWarp prst="textNoShape">
                  <a:avLst/>
                </a:prstTxWarp>
              </a:bodyPr>
              <a:lstStyle/>
              <a:p>
                <a:pPr algn="ctr" fontAlgn="base">
                  <a:lnSpc>
                    <a:spcPct val="90000"/>
                  </a:lnSpc>
                  <a:spcBef>
                    <a:spcPct val="0"/>
                  </a:spcBef>
                  <a:spcAft>
                    <a:spcPct val="0"/>
                  </a:spcAft>
                  <a:defRPr/>
                </a:pPr>
                <a:r>
                  <a:rPr lang="en-US" dirty="0" smtClean="0">
                    <a:gradFill>
                      <a:gsLst>
                        <a:gs pos="28000">
                          <a:schemeClr val="bg2"/>
                        </a:gs>
                        <a:gs pos="48000">
                          <a:schemeClr val="bg2"/>
                        </a:gs>
                      </a:gsLst>
                      <a:lin ang="5400000" scaled="1"/>
                    </a:gradFill>
                    <a:latin typeface="Trebuchet MS" pitchFamily="34" charset="0"/>
                  </a:rPr>
                  <a:t>Node0</a:t>
                </a:r>
              </a:p>
            </p:txBody>
          </p:sp>
          <p:sp>
            <p:nvSpPr>
              <p:cNvPr id="26" name="Rectangle 225"/>
              <p:cNvSpPr>
                <a:spLocks noChangeArrowheads="1"/>
              </p:cNvSpPr>
              <p:nvPr/>
            </p:nvSpPr>
            <p:spPr bwMode="auto">
              <a:xfrm>
                <a:off x="6858002" y="4326900"/>
                <a:ext cx="1724023" cy="1025525"/>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t" anchorCtr="0" compatLnSpc="1">
                <a:prstTxWarp prst="textNoShape">
                  <a:avLst/>
                </a:prstTxWarp>
              </a:bodyPr>
              <a:lstStyle/>
              <a:p>
                <a:pPr algn="ctr" fontAlgn="base">
                  <a:lnSpc>
                    <a:spcPct val="90000"/>
                  </a:lnSpc>
                  <a:spcBef>
                    <a:spcPct val="0"/>
                  </a:spcBef>
                  <a:spcAft>
                    <a:spcPct val="0"/>
                  </a:spcAft>
                  <a:defRPr/>
                </a:pPr>
                <a:r>
                  <a:rPr lang="en-US" sz="1600" dirty="0" smtClean="0">
                    <a:gradFill>
                      <a:gsLst>
                        <a:gs pos="28000">
                          <a:schemeClr val="bg2"/>
                        </a:gs>
                        <a:gs pos="48000">
                          <a:schemeClr val="bg2"/>
                        </a:gs>
                      </a:gsLst>
                      <a:lin ang="5400000" scaled="1"/>
                    </a:gradFill>
                    <a:latin typeface="Trebuchet MS" pitchFamily="34" charset="0"/>
                  </a:rPr>
                  <a:t>Memory Page</a:t>
                </a:r>
              </a:p>
            </p:txBody>
          </p:sp>
          <p:sp>
            <p:nvSpPr>
              <p:cNvPr id="27" name="Rectangle 228"/>
              <p:cNvSpPr>
                <a:spLocks noChangeArrowheads="1"/>
              </p:cNvSpPr>
              <p:nvPr/>
            </p:nvSpPr>
            <p:spPr bwMode="grayWhite">
              <a:xfrm>
                <a:off x="6932614" y="4711076"/>
                <a:ext cx="744536" cy="48895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fontAlgn="base">
                  <a:lnSpc>
                    <a:spcPct val="90000"/>
                  </a:lnSpc>
                  <a:spcBef>
                    <a:spcPct val="0"/>
                  </a:spcBef>
                  <a:spcAft>
                    <a:spcPct val="0"/>
                  </a:spcAft>
                  <a:defRPr/>
                </a:pPr>
                <a:r>
                  <a:rPr lang="en-US" sz="1600" dirty="0" err="1" smtClean="0">
                    <a:gradFill>
                      <a:gsLst>
                        <a:gs pos="28000">
                          <a:schemeClr val="bg2"/>
                        </a:gs>
                        <a:gs pos="48000">
                          <a:schemeClr val="bg2"/>
                        </a:gs>
                      </a:gsLst>
                      <a:lin ang="5400000" scaled="1"/>
                    </a:gradFill>
                    <a:latin typeface="Trebuchet MS" pitchFamily="34" charset="0"/>
                  </a:rPr>
                  <a:t>Obj</a:t>
                </a:r>
                <a:endParaRPr lang="en-US" sz="1600" dirty="0" smtClean="0">
                  <a:gradFill>
                    <a:gsLst>
                      <a:gs pos="28000">
                        <a:schemeClr val="bg2"/>
                      </a:gs>
                      <a:gs pos="48000">
                        <a:schemeClr val="bg2"/>
                      </a:gs>
                    </a:gsLst>
                    <a:lin ang="5400000" scaled="1"/>
                  </a:gradFill>
                  <a:latin typeface="Trebuchet MS" pitchFamily="34" charset="0"/>
                </a:endParaRPr>
              </a:p>
            </p:txBody>
          </p:sp>
        </p:grpSp>
        <p:sp>
          <p:nvSpPr>
            <p:cNvPr id="29" name="Right Brace 28"/>
            <p:cNvSpPr/>
            <p:nvPr/>
          </p:nvSpPr>
          <p:spPr bwMode="auto">
            <a:xfrm rot="5400000">
              <a:off x="5963820" y="4305576"/>
              <a:ext cx="485773" cy="2224087"/>
            </a:xfrm>
            <a:prstGeom prst="rightBrace">
              <a:avLst>
                <a:gd name="adj1" fmla="val 8333"/>
                <a:gd name="adj2" fmla="val 50000"/>
              </a:avLst>
            </a:prstGeom>
            <a:noFill/>
            <a:ln w="38100"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bg2"/>
                </a:solidFill>
                <a:effectLst/>
                <a:latin typeface="Trebuchet MS" pitchFamily="34" charset="0"/>
              </a:endParaRPr>
            </a:p>
          </p:txBody>
        </p:sp>
        <p:sp>
          <p:nvSpPr>
            <p:cNvPr id="30" name="Rectangle 29"/>
            <p:cNvSpPr/>
            <p:nvPr/>
          </p:nvSpPr>
          <p:spPr>
            <a:xfrm>
              <a:off x="5397661" y="5637764"/>
              <a:ext cx="1532791" cy="338554"/>
            </a:xfrm>
            <a:prstGeom prst="rect">
              <a:avLst/>
            </a:prstGeom>
          </p:spPr>
          <p:txBody>
            <a:bodyPr wrap="none">
              <a:spAutoFit/>
            </a:bodyPr>
            <a:lstStyle/>
            <a:p>
              <a:pPr algn="ctr" defTabSz="914063" fontAlgn="base">
                <a:spcBef>
                  <a:spcPct val="0"/>
                </a:spcBef>
                <a:spcAft>
                  <a:spcPct val="0"/>
                </a:spcAft>
                <a:defRPr/>
              </a:pPr>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Sibling objects</a:t>
              </a:r>
            </a:p>
          </p:txBody>
        </p:sp>
      </p:gr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Lessons Learned</a:t>
            </a:r>
            <a:endParaRPr lang="en-US" dirty="0"/>
          </a:p>
        </p:txBody>
      </p:sp>
      <p:sp>
        <p:nvSpPr>
          <p:cNvPr id="3" name="Text Placeholder 2"/>
          <p:cNvSpPr>
            <a:spLocks noGrp="1"/>
          </p:cNvSpPr>
          <p:nvPr>
            <p:ph type="body" idx="1"/>
          </p:nvPr>
        </p:nvSpPr>
        <p:spPr>
          <a:xfrm>
            <a:off x="382588" y="1414464"/>
            <a:ext cx="8380412" cy="3853363"/>
          </a:xfrm>
        </p:spPr>
        <p:txBody>
          <a:bodyPr/>
          <a:lstStyle/>
          <a:p>
            <a:r>
              <a:rPr lang="en-US" sz="3200" dirty="0" smtClean="0"/>
              <a:t>Increased number of user mode threads complicates debugging</a:t>
            </a:r>
          </a:p>
          <a:p>
            <a:r>
              <a:rPr lang="en-US" sz="3200" dirty="0" smtClean="0"/>
              <a:t>Windows Server 2008 R2 actually schedules not only threads, but also processes (KGROUP round-robin)</a:t>
            </a:r>
          </a:p>
          <a:p>
            <a:r>
              <a:rPr lang="en-US" sz="3200" dirty="0" smtClean="0"/>
              <a:t>Have to experiment with some of the basic synchronization primitives to fine-tune them (like spinlock </a:t>
            </a:r>
            <a:r>
              <a:rPr lang="en-US" sz="3200" dirty="0" err="1" smtClean="0"/>
              <a:t>backoff</a:t>
            </a:r>
            <a:r>
              <a:rPr lang="en-US" sz="3200" dirty="0" smtClean="0"/>
              <a:t> algorithms)</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3" name="Content Placeholder 2"/>
          <p:cNvSpPr>
            <a:spLocks noGrp="1"/>
          </p:cNvSpPr>
          <p:nvPr>
            <p:ph idx="1"/>
          </p:nvPr>
        </p:nvSpPr>
        <p:spPr/>
        <p:txBody>
          <a:bodyPr/>
          <a:lstStyle/>
          <a:p>
            <a:r>
              <a:rPr lang="en-US" smtClean="0"/>
              <a:t>SQL deployments on Windows for &gt;64p will soon become a reality</a:t>
            </a:r>
          </a:p>
          <a:p>
            <a:r>
              <a:rPr lang="en-US" smtClean="0"/>
              <a:t>Multi-core trend with solid state storage innovations will make today’s high-end system within reach of average IT budget</a:t>
            </a:r>
          </a:p>
          <a:p>
            <a:r>
              <a:rPr lang="en-US" smtClean="0"/>
              <a:t>Windows/SQL has validated good &gt;64p scalability on state-of-the-art benchmarks</a:t>
            </a:r>
          </a:p>
          <a:p>
            <a:r>
              <a:rPr lang="en-US" smtClean="0"/>
              <a:t>Highly scalable drivers have become critical for scalability of the system</a:t>
            </a:r>
            <a:endParaRPr lang="en-US" dirty="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Call To Action</a:t>
            </a:r>
            <a:endParaRPr lang="en-US" dirty="0"/>
          </a:p>
        </p:txBody>
      </p:sp>
      <p:sp>
        <p:nvSpPr>
          <p:cNvPr id="3" name="Text Placeholder 2"/>
          <p:cNvSpPr>
            <a:spLocks noGrp="1"/>
          </p:cNvSpPr>
          <p:nvPr>
            <p:ph type="body" sz="quarter" idx="10"/>
          </p:nvPr>
        </p:nvSpPr>
        <p:spPr>
          <a:xfrm>
            <a:off x="381000" y="1411552"/>
            <a:ext cx="8382000" cy="4633063"/>
          </a:xfrm>
        </p:spPr>
        <p:txBody>
          <a:bodyPr/>
          <a:lstStyle/>
          <a:p>
            <a:r>
              <a:rPr lang="en-US" sz="3200" dirty="0" smtClean="0"/>
              <a:t>Implement scalable drivers for greater than 64 processor configurations </a:t>
            </a:r>
          </a:p>
          <a:p>
            <a:pPr lvl="1"/>
            <a:r>
              <a:rPr lang="en-US" sz="2800" dirty="0" smtClean="0"/>
              <a:t>Required soon for database workloads on high-volume industry standard servers</a:t>
            </a:r>
          </a:p>
          <a:p>
            <a:r>
              <a:rPr lang="en-US" sz="3200" dirty="0" smtClean="0"/>
              <a:t>Partition data structures and minimize shared access state to achieve scalability</a:t>
            </a:r>
          </a:p>
          <a:p>
            <a:r>
              <a:rPr lang="en-US" sz="3200" dirty="0" smtClean="0"/>
              <a:t>Leverage new topology APIs to </a:t>
            </a:r>
            <a:br>
              <a:rPr lang="en-US" sz="3200" dirty="0" smtClean="0"/>
            </a:br>
            <a:r>
              <a:rPr lang="en-US" sz="3200" dirty="0" smtClean="0"/>
              <a:t>exploit hardware locality</a:t>
            </a:r>
          </a:p>
          <a:p>
            <a:r>
              <a:rPr lang="en-US" sz="3200" dirty="0" smtClean="0"/>
              <a:t>Questions? Email </a:t>
            </a:r>
            <a:r>
              <a:rPr lang="en-US" sz="3200" dirty="0" smtClean="0">
                <a:hlinkClick r:id="rId3"/>
              </a:rPr>
              <a:t>GT64P@microsoft.com</a:t>
            </a:r>
            <a:r>
              <a:rPr lang="en-US" sz="3200" dirty="0" smtClean="0"/>
              <a:t> </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1107996"/>
          </a:xfrm>
        </p:spPr>
        <p:txBody>
          <a:bodyPr/>
          <a:lstStyle/>
          <a:p>
            <a:r>
              <a:rPr lang="en-US" sz="4000" dirty="0" smtClean="0"/>
              <a:t>Scaling More Than 64 Logical Processors: A SQL Perspective</a:t>
            </a:r>
            <a:endParaRPr lang="en-US" sz="4000" dirty="0"/>
          </a:p>
        </p:txBody>
      </p:sp>
      <p:sp>
        <p:nvSpPr>
          <p:cNvPr id="3" name="Subtitle 2"/>
          <p:cNvSpPr>
            <a:spLocks noGrp="1"/>
          </p:cNvSpPr>
          <p:nvPr>
            <p:ph type="subTitle" idx="1"/>
          </p:nvPr>
        </p:nvSpPr>
        <p:spPr>
          <a:xfrm>
            <a:off x="2734826" y="3650133"/>
            <a:ext cx="5866482" cy="1551194"/>
          </a:xfrm>
        </p:spPr>
        <p:txBody>
          <a:bodyPr/>
          <a:lstStyle/>
          <a:p>
            <a:r>
              <a:rPr lang="en-US" sz="2800" dirty="0" smtClean="0"/>
              <a:t>Alex </a:t>
            </a:r>
            <a:r>
              <a:rPr lang="en-US" sz="2800" dirty="0" err="1" smtClean="0"/>
              <a:t>Verbitski</a:t>
            </a:r>
            <a:r>
              <a:rPr lang="en-US" sz="2800" dirty="0" smtClean="0"/>
              <a:t>, Principal SDE</a:t>
            </a:r>
          </a:p>
          <a:p>
            <a:r>
              <a:rPr lang="en-US" sz="2800" dirty="0" err="1" smtClean="0"/>
              <a:t>Pravin</a:t>
            </a:r>
            <a:r>
              <a:rPr lang="en-US" sz="2800" dirty="0" smtClean="0"/>
              <a:t> </a:t>
            </a:r>
            <a:r>
              <a:rPr lang="en-US" sz="2800" dirty="0" err="1" smtClean="0"/>
              <a:t>Mittal</a:t>
            </a:r>
            <a:r>
              <a:rPr lang="en-US" sz="2800" dirty="0" smtClean="0"/>
              <a:t>, Senior SDE</a:t>
            </a:r>
          </a:p>
          <a:p>
            <a:r>
              <a:rPr lang="en-US" sz="2800" dirty="0" smtClean="0"/>
              <a:t>SQL Server </a:t>
            </a:r>
          </a:p>
          <a:p>
            <a:r>
              <a:rPr lang="en-US" sz="2800" dirty="0" smtClean="0"/>
              <a:t>Microsoft Corporation </a:t>
            </a:r>
            <a:endParaRPr lang="en-US" sz="28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a:p>
        </p:txBody>
      </p:sp>
      <p:sp>
        <p:nvSpPr>
          <p:cNvPr id="3" name="Text Placeholder 2"/>
          <p:cNvSpPr>
            <a:spLocks noGrp="1"/>
          </p:cNvSpPr>
          <p:nvPr>
            <p:ph type="body" sz="quarter" idx="10"/>
          </p:nvPr>
        </p:nvSpPr>
        <p:spPr>
          <a:xfrm>
            <a:off x="381000" y="1411552"/>
            <a:ext cx="8382000" cy="4072910"/>
          </a:xfrm>
        </p:spPr>
        <p:txBody>
          <a:bodyPr/>
          <a:lstStyle/>
          <a:p>
            <a:pPr marL="284163" indent="-284163"/>
            <a:r>
              <a:rPr lang="en-US" sz="2400" dirty="0" smtClean="0"/>
              <a:t>Future whitepapers on how to develop </a:t>
            </a:r>
            <a:br>
              <a:rPr lang="en-US" sz="2400" dirty="0" smtClean="0"/>
            </a:br>
            <a:r>
              <a:rPr lang="en-US" sz="2400" dirty="0" smtClean="0"/>
              <a:t>applications and drivers for &gt;64p support</a:t>
            </a:r>
          </a:p>
          <a:p>
            <a:pPr marL="517525" lvl="1" indent="-233363"/>
            <a:r>
              <a:rPr lang="en-US" sz="2000" dirty="0" smtClean="0">
                <a:hlinkClick r:id="rId3"/>
              </a:rPr>
              <a:t>http://www.microsoft.com/whdc/default.mspx</a:t>
            </a:r>
            <a:endParaRPr lang="en-US" sz="2000" dirty="0" smtClean="0"/>
          </a:p>
          <a:p>
            <a:pPr marL="284163" indent="-284163"/>
            <a:r>
              <a:rPr lang="en-US" sz="2400" dirty="0" smtClean="0"/>
              <a:t>Driver Developer Conference</a:t>
            </a:r>
          </a:p>
          <a:p>
            <a:pPr marL="517525" lvl="1" indent="-233363"/>
            <a:r>
              <a:rPr lang="en-US" sz="2000" dirty="0" smtClean="0">
                <a:hlinkClick r:id="rId4"/>
              </a:rPr>
              <a:t>https://microsoft.crgevents.com/DDC2008/Content/Home.aspx</a:t>
            </a:r>
            <a:endParaRPr lang="en-US" sz="2000" dirty="0" smtClean="0"/>
          </a:p>
          <a:p>
            <a:pPr marL="284163" indent="-284163"/>
            <a:r>
              <a:rPr lang="en-US" sz="2400" dirty="0" smtClean="0"/>
              <a:t>SQL Server Performance Team Blog</a:t>
            </a:r>
          </a:p>
          <a:p>
            <a:pPr marL="517525" lvl="1" indent="-233363"/>
            <a:r>
              <a:rPr lang="en-US" sz="2000" dirty="0" smtClean="0">
                <a:hlinkClick r:id="rId5"/>
              </a:rPr>
              <a:t>http://blogs.msdn.com/sqlperf</a:t>
            </a:r>
            <a:endParaRPr lang="en-US" sz="2000" dirty="0" smtClean="0"/>
          </a:p>
          <a:p>
            <a:pPr marL="284163" indent="-284163"/>
            <a:r>
              <a:rPr lang="en-US" sz="2400" dirty="0" smtClean="0"/>
              <a:t>SQL Server NUMA basics</a:t>
            </a:r>
          </a:p>
          <a:p>
            <a:pPr marL="517525" lvl="1" indent="-233363"/>
            <a:r>
              <a:rPr lang="en-US" sz="2000" dirty="0" smtClean="0">
                <a:hlinkClick r:id="rId6"/>
              </a:rPr>
              <a:t>http://blogs.msdn.com/psssql/archive/2008/01/24/how-it-works-sql-server-2005-numa-basics.aspx</a:t>
            </a:r>
            <a:endParaRPr lang="en-US" sz="2000" dirty="0" smtClean="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382588" y="1414464"/>
            <a:ext cx="8380412" cy="2289858"/>
          </a:xfrm>
        </p:spPr>
        <p:txBody>
          <a:bodyPr/>
          <a:lstStyle/>
          <a:p>
            <a:r>
              <a:rPr lang="en-US" dirty="0" smtClean="0"/>
              <a:t>Why Does SQL Need to Scale?</a:t>
            </a:r>
          </a:p>
          <a:p>
            <a:r>
              <a:rPr lang="en-US" dirty="0" smtClean="0"/>
              <a:t>Scalability Proof Points</a:t>
            </a:r>
          </a:p>
          <a:p>
            <a:r>
              <a:rPr lang="en-US" dirty="0" smtClean="0"/>
              <a:t>SQL Server: Built to Scale</a:t>
            </a:r>
          </a:p>
          <a:p>
            <a:r>
              <a:rPr lang="en-US" dirty="0" smtClean="0"/>
              <a:t>Lessons Learned</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SQL Need to Scale?</a:t>
            </a:r>
            <a:endParaRPr lang="en-US" dirty="0"/>
          </a:p>
        </p:txBody>
      </p:sp>
      <p:sp>
        <p:nvSpPr>
          <p:cNvPr id="3" name="Content Placeholder 2"/>
          <p:cNvSpPr>
            <a:spLocks noGrp="1"/>
          </p:cNvSpPr>
          <p:nvPr>
            <p:ph idx="1"/>
          </p:nvPr>
        </p:nvSpPr>
        <p:spPr>
          <a:xfrm>
            <a:off x="382588" y="1414464"/>
            <a:ext cx="8380412" cy="4339650"/>
          </a:xfrm>
        </p:spPr>
        <p:txBody>
          <a:bodyPr/>
          <a:lstStyle/>
          <a:p>
            <a:r>
              <a:rPr lang="en-US" sz="2800" dirty="0" smtClean="0"/>
              <a:t>Customers need a data platform which keeps up with demands of their growing business</a:t>
            </a:r>
          </a:p>
          <a:p>
            <a:r>
              <a:rPr lang="en-US" sz="2800" dirty="0" smtClean="0"/>
              <a:t>Partners need an opportunity to grow their business</a:t>
            </a:r>
          </a:p>
          <a:p>
            <a:r>
              <a:rPr lang="en-US" sz="2800" dirty="0" smtClean="0"/>
              <a:t>High-volume server hardware, with &gt;64 logical processors will be available in less than 2 years due to multi-core CPU trend</a:t>
            </a:r>
          </a:p>
          <a:p>
            <a:r>
              <a:rPr lang="en-US" sz="2800" dirty="0" smtClean="0"/>
              <a:t>Big I/O rates will be in reach of average IT budgets under 12 months due to solid state storage innovation</a:t>
            </a:r>
            <a:endParaRPr lang="en-US" sz="28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lang="en-US" dirty="0" smtClean="0"/>
              <a:t>Whole Ecosystem </a:t>
            </a:r>
            <a:br>
              <a:rPr lang="en-US" dirty="0" smtClean="0"/>
            </a:br>
            <a:r>
              <a:rPr lang="en-US" dirty="0" smtClean="0"/>
              <a:t>Needs to Scale</a:t>
            </a:r>
            <a:endParaRPr lang="en-US" dirty="0"/>
          </a:p>
        </p:txBody>
      </p:sp>
      <p:sp>
        <p:nvSpPr>
          <p:cNvPr id="3" name="Content Placeholder 2"/>
          <p:cNvSpPr>
            <a:spLocks noGrp="1"/>
          </p:cNvSpPr>
          <p:nvPr>
            <p:ph idx="1"/>
          </p:nvPr>
        </p:nvSpPr>
        <p:spPr>
          <a:xfrm>
            <a:off x="382588" y="1901825"/>
            <a:ext cx="8380412" cy="4191917"/>
          </a:xfrm>
        </p:spPr>
        <p:txBody>
          <a:bodyPr/>
          <a:lstStyle/>
          <a:p>
            <a:r>
              <a:rPr lang="en-US" sz="2800" dirty="0" smtClean="0"/>
              <a:t>SQL is only part of the equation</a:t>
            </a:r>
          </a:p>
          <a:p>
            <a:pPr lvl="1"/>
            <a:r>
              <a:rPr lang="en-US" sz="2400" dirty="0" smtClean="0"/>
              <a:t>OS needs to scale</a:t>
            </a:r>
          </a:p>
          <a:p>
            <a:pPr lvl="2"/>
            <a:r>
              <a:rPr lang="en-US" sz="2000" dirty="0" smtClean="0"/>
              <a:t>Fine-grained locks in kernel </a:t>
            </a:r>
          </a:p>
          <a:p>
            <a:pPr lvl="2"/>
            <a:r>
              <a:rPr lang="en-US" sz="2000" dirty="0" smtClean="0"/>
              <a:t>Exposed topology API for SQL to exploit hardware locality</a:t>
            </a:r>
          </a:p>
          <a:p>
            <a:pPr lvl="1"/>
            <a:r>
              <a:rPr lang="en-US" sz="2400" dirty="0" smtClean="0"/>
              <a:t>Scalable drivers are no longer just good to have</a:t>
            </a:r>
          </a:p>
          <a:p>
            <a:pPr lvl="2"/>
            <a:r>
              <a:rPr lang="en-US" sz="2000" dirty="0" smtClean="0"/>
              <a:t>Interrupts/DPCs cause critical threads in SQL (such as lazy writers) to starve that can slow down the whole system</a:t>
            </a:r>
          </a:p>
          <a:p>
            <a:pPr lvl="2"/>
            <a:r>
              <a:rPr lang="en-US" sz="2000" dirty="0" smtClean="0"/>
              <a:t>Forcing SQL to dedicate CPU for interrupt/DPC processing which results in higher system overhead and latencies</a:t>
            </a:r>
          </a:p>
          <a:p>
            <a:pPr lvl="2"/>
            <a:r>
              <a:rPr lang="en-US" sz="2000" dirty="0" smtClean="0"/>
              <a:t>MSI-X enabled HBAs are essential for scaling and better performance</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MSI-X Support Critical to Scale</a:t>
            </a:r>
            <a:endParaRPr lang="en-US" dirty="0"/>
          </a:p>
        </p:txBody>
      </p:sp>
      <p:sp>
        <p:nvSpPr>
          <p:cNvPr id="3" name="Content Placeholder 2"/>
          <p:cNvSpPr>
            <a:spLocks noGrp="1"/>
          </p:cNvSpPr>
          <p:nvPr>
            <p:ph idx="1"/>
          </p:nvPr>
        </p:nvSpPr>
        <p:spPr>
          <a:xfrm>
            <a:off x="382588" y="1414464"/>
            <a:ext cx="8380412" cy="4548425"/>
          </a:xfrm>
        </p:spPr>
        <p:txBody>
          <a:bodyPr/>
          <a:lstStyle/>
          <a:p>
            <a:pPr marL="344488" indent="-344488"/>
            <a:r>
              <a:rPr lang="en-US" sz="2800" dirty="0" smtClean="0"/>
              <a:t>MSI-X enables devices to more flexibly target an I/O interrupt to specific processor(s) dynamically for each I/O request</a:t>
            </a:r>
          </a:p>
          <a:p>
            <a:pPr marL="344488" indent="-344488"/>
            <a:r>
              <a:rPr lang="en-US" sz="2800" dirty="0" smtClean="0"/>
              <a:t>Dynamic Interrupt Redirection (DIR) helps to improve system performance while lowering interrupt latency and system overhead</a:t>
            </a:r>
          </a:p>
          <a:p>
            <a:pPr marL="344488" indent="-344488"/>
            <a:r>
              <a:rPr lang="en-US" sz="2800" dirty="0" smtClean="0"/>
              <a:t>TPC-E benchmark completed by IBM with MSI-X supported HBAs produced a 14% increase in the total number of transactions</a:t>
            </a:r>
            <a:r>
              <a:rPr lang="en-US" sz="2800" baseline="30000" dirty="0" smtClean="0"/>
              <a:t>1</a:t>
            </a:r>
          </a:p>
          <a:p>
            <a:pPr marL="630238" lvl="1" indent="-285750"/>
            <a:r>
              <a:rPr lang="en-US" sz="2400" dirty="0" smtClean="0"/>
              <a:t>For more information on this benchmark, go to:</a:t>
            </a:r>
            <a:br>
              <a:rPr lang="en-US" sz="2400" dirty="0" smtClean="0"/>
            </a:br>
            <a:r>
              <a:rPr lang="en-US" sz="2000" dirty="0" smtClean="0">
                <a:hlinkClick r:id="rId3"/>
              </a:rPr>
              <a:t>http://www.emulex.com/white/hba/08-882-white-TPC-E-1.pdf</a:t>
            </a:r>
            <a:r>
              <a:rPr lang="en-US" sz="2000" dirty="0" smtClean="0"/>
              <a:t> </a:t>
            </a:r>
            <a:endParaRPr lang="en-US" sz="2400" dirty="0"/>
          </a:p>
        </p:txBody>
      </p:sp>
      <p:sp>
        <p:nvSpPr>
          <p:cNvPr id="4" name="TextBox 3"/>
          <p:cNvSpPr txBox="1"/>
          <p:nvPr/>
        </p:nvSpPr>
        <p:spPr>
          <a:xfrm>
            <a:off x="0" y="6039852"/>
            <a:ext cx="3288401" cy="461665"/>
          </a:xfrm>
          <a:prstGeom prst="rect">
            <a:avLst/>
          </a:prstGeom>
          <a:noFill/>
        </p:spPr>
        <p:txBody>
          <a:bodyPr wrap="none" rtlCol="0">
            <a:spAutoFit/>
          </a:bodyPr>
          <a:lstStyle/>
          <a:p>
            <a:pPr marL="112713" indent="-112713"/>
            <a:r>
              <a:rPr lang="en-US" sz="800" baseline="30000" dirty="0" smtClean="0">
                <a:solidFill>
                  <a:schemeClr val="tx1"/>
                </a:solidFill>
                <a:effectLst>
                  <a:outerShdw blurRad="38100" dist="38100" dir="2700000" algn="tl">
                    <a:srgbClr val="000000">
                      <a:alpha val="43137"/>
                    </a:srgbClr>
                  </a:outerShdw>
                </a:effectLst>
                <a:latin typeface="Trebuchet MS" pitchFamily="34" charset="0"/>
              </a:rPr>
              <a:t>1</a:t>
            </a:r>
            <a:r>
              <a:rPr lang="en-US" sz="800" dirty="0" smtClean="0">
                <a:effectLst>
                  <a:outerShdw blurRad="38100" dist="38100" dir="2700000" algn="tl">
                    <a:srgbClr val="000000">
                      <a:alpha val="43137"/>
                    </a:srgbClr>
                  </a:outerShdw>
                </a:effectLst>
                <a:latin typeface="Trebuchet MS" pitchFamily="34" charset="0"/>
              </a:rPr>
              <a:t>	Results as of 10/28/08.  Source: TPC (www.tpc.org).</a:t>
            </a:r>
          </a:p>
          <a:p>
            <a:pPr marL="112713" indent="-112713"/>
            <a:r>
              <a:rPr lang="en-US" sz="800" dirty="0" smtClean="0"/>
              <a:t>	IBM System x3850 M2, 479 </a:t>
            </a:r>
            <a:r>
              <a:rPr lang="en-US" sz="800" dirty="0" err="1" smtClean="0"/>
              <a:t>tpsE</a:t>
            </a:r>
            <a:r>
              <a:rPr lang="en-US" sz="800" dirty="0" smtClean="0"/>
              <a:t>, 1,591 $/</a:t>
            </a:r>
            <a:r>
              <a:rPr lang="en-US" sz="800" dirty="0" err="1" smtClean="0"/>
              <a:t>tpsE</a:t>
            </a:r>
            <a:r>
              <a:rPr lang="en-US" sz="800" dirty="0" smtClean="0"/>
              <a:t>, available 8/30/2008</a:t>
            </a:r>
          </a:p>
          <a:p>
            <a:pPr marL="112713" indent="-112713"/>
            <a:r>
              <a:rPr lang="en-US" sz="800" dirty="0" smtClean="0">
                <a:effectLst>
                  <a:outerShdw blurRad="38100" dist="38100" dir="2700000" algn="tl">
                    <a:srgbClr val="000000">
                      <a:alpha val="43137"/>
                    </a:srgbClr>
                  </a:outerShdw>
                </a:effectLst>
                <a:latin typeface="Trebuchet MS" pitchFamily="34" charset="0"/>
              </a:rPr>
              <a:t>	</a:t>
            </a:r>
            <a:r>
              <a:rPr lang="en-US" sz="800" dirty="0" smtClean="0"/>
              <a:t>IBM System x3850 M2, 419 </a:t>
            </a:r>
            <a:r>
              <a:rPr lang="en-US" sz="800" dirty="0" err="1" smtClean="0"/>
              <a:t>tpsE</a:t>
            </a:r>
            <a:r>
              <a:rPr lang="en-US" sz="800" dirty="0" smtClean="0"/>
              <a:t>, 1,527 $/</a:t>
            </a:r>
            <a:r>
              <a:rPr lang="en-US" sz="800" dirty="0" err="1" smtClean="0"/>
              <a:t>tpsE</a:t>
            </a:r>
            <a:r>
              <a:rPr lang="en-US" sz="800" dirty="0" smtClean="0"/>
              <a:t>, available 12/7/2007</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Scalability Proof Points</a:t>
            </a:r>
            <a:endParaRPr lang="en-US" dirty="0"/>
          </a:p>
        </p:txBody>
      </p:sp>
      <p:graphicFrame>
        <p:nvGraphicFramePr>
          <p:cNvPr id="9" name="Content Placeholder 8"/>
          <p:cNvGraphicFramePr>
            <a:graphicFrameLocks noGrp="1"/>
          </p:cNvGraphicFramePr>
          <p:nvPr>
            <p:ph idx="1"/>
          </p:nvPr>
        </p:nvGraphicFramePr>
        <p:xfrm>
          <a:off x="382588" y="1414461"/>
          <a:ext cx="8380412" cy="5029200"/>
        </p:xfrm>
        <a:graphic>
          <a:graphicData uri="http://schemas.openxmlformats.org/drawingml/2006/table">
            <a:tbl>
              <a:tblPr>
                <a:tableStyleId>{BC89EF96-8CEA-46FF-86C4-4CE0E7609802}</a:tableStyleId>
              </a:tblPr>
              <a:tblGrid>
                <a:gridCol w="4190206"/>
                <a:gridCol w="4190206"/>
              </a:tblGrid>
              <a:tr h="2306738">
                <a:tc>
                  <a:txBody>
                    <a:bodyPr/>
                    <a:lstStyle/>
                    <a:p>
                      <a:pPr marL="0" marR="0" lvl="0" indent="-344488" algn="l" defTabSz="912777" rtl="0" eaLnBrk="1" fontAlgn="base" latinLnBrk="0" hangingPunct="1">
                        <a:lnSpc>
                          <a:spcPct val="100000"/>
                        </a:lnSpc>
                        <a:spcBef>
                          <a:spcPts val="0"/>
                        </a:spcBef>
                        <a:spcAft>
                          <a:spcPct val="0"/>
                        </a:spcAft>
                        <a:buClr>
                          <a:srgbClr val="FFFFFF"/>
                        </a:buClr>
                        <a:buSzPct val="95000"/>
                        <a:buFontTx/>
                        <a:buBlip>
                          <a:blip r:embed="rId3"/>
                        </a:buBlip>
                        <a:tabLst/>
                        <a:defRPr/>
                      </a:pPr>
                      <a:r>
                        <a:rPr kumimoji="0" lang="en-US" sz="2400" b="1" i="0" u="none" strike="noStrike" kern="0" cap="none" spc="0" normalizeH="0" baseline="0" noProof="0" dirty="0" smtClean="0">
                          <a:ln>
                            <a:noFill/>
                          </a:ln>
                          <a:gradFill>
                            <a:gsLst>
                              <a:gs pos="28000">
                                <a:srgbClr val="FFFFFF"/>
                              </a:gs>
                              <a:gs pos="48000">
                                <a:srgbClr val="FFFFFF"/>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HP Superdome</a:t>
                      </a:r>
                    </a:p>
                    <a:p>
                      <a:pPr marL="380970" marR="0" lvl="2" indent="-285750" algn="l" defTabSz="912777" rtl="0" eaLnBrk="1" fontAlgn="base" latinLnBrk="0" hangingPunct="1">
                        <a:lnSpc>
                          <a:spcPct val="100000"/>
                        </a:lnSpc>
                        <a:spcBef>
                          <a:spcPts val="0"/>
                        </a:spcBef>
                        <a:spcAft>
                          <a:spcPct val="0"/>
                        </a:spcAft>
                        <a:buClr>
                          <a:srgbClr val="FFFFFF"/>
                        </a:buClr>
                        <a:buSzPct val="80000"/>
                        <a:buFontTx/>
                        <a:buBlip>
                          <a:blip r:embed="rId4"/>
                        </a:buBlip>
                        <a:tabLst/>
                        <a:defRPr/>
                      </a:pPr>
                      <a:r>
                        <a:rPr kumimoji="0" lang="en-US" sz="2000" b="0" i="0" u="none" strike="noStrike" kern="0" cap="none" spc="0" normalizeH="0" baseline="0" noProof="0" dirty="0" smtClean="0">
                          <a:ln>
                            <a:noFill/>
                          </a:ln>
                          <a:gradFill>
                            <a:gsLst>
                              <a:gs pos="28000">
                                <a:srgbClr val="FFFFFF"/>
                              </a:gs>
                              <a:gs pos="48000">
                                <a:srgbClr val="FFFFFF"/>
                              </a:gs>
                            </a:gsLst>
                            <a:lin ang="5400000" scaled="1"/>
                          </a:gradFill>
                          <a:effectLst>
                            <a:outerShdw blurRad="38100" dist="38100" dir="2700000" algn="tl">
                              <a:srgbClr val="000000">
                                <a:alpha val="43137"/>
                              </a:srgbClr>
                            </a:outerShdw>
                          </a:effectLst>
                          <a:uLnTx/>
                          <a:uFillTx/>
                          <a:latin typeface="Trebuchet MS" pitchFamily="34" charset="0"/>
                        </a:rPr>
                        <a:t>64 dual-core, hyper-threaded </a:t>
                      </a:r>
                      <a:br>
                        <a:rPr kumimoji="0" lang="en-US" sz="2000" b="0" i="0" u="none" strike="noStrike" kern="0" cap="none" spc="0" normalizeH="0" baseline="0" noProof="0" dirty="0" smtClean="0">
                          <a:ln>
                            <a:noFill/>
                          </a:ln>
                          <a:gradFill>
                            <a:gsLst>
                              <a:gs pos="28000">
                                <a:srgbClr val="FFFFFF"/>
                              </a:gs>
                              <a:gs pos="48000">
                                <a:srgbClr val="FFFFFF"/>
                              </a:gs>
                            </a:gsLst>
                            <a:lin ang="5400000" scaled="1"/>
                          </a:gradFill>
                          <a:effectLst>
                            <a:outerShdw blurRad="38100" dist="38100" dir="2700000" algn="tl">
                              <a:srgbClr val="000000">
                                <a:alpha val="43137"/>
                              </a:srgbClr>
                            </a:outerShdw>
                          </a:effectLst>
                          <a:uLnTx/>
                          <a:uFillTx/>
                          <a:latin typeface="Trebuchet MS" pitchFamily="34" charset="0"/>
                        </a:rPr>
                      </a:br>
                      <a:r>
                        <a:rPr kumimoji="0" lang="en-US" sz="2000" b="0" i="0" u="none" strike="noStrike" kern="0" cap="none" spc="0" normalizeH="0" baseline="0" noProof="0" dirty="0" smtClean="0">
                          <a:ln>
                            <a:noFill/>
                          </a:ln>
                          <a:gradFill>
                            <a:gsLst>
                              <a:gs pos="28000">
                                <a:srgbClr val="FFFFFF"/>
                              </a:gs>
                              <a:gs pos="48000">
                                <a:srgbClr val="FFFFFF"/>
                              </a:gs>
                            </a:gsLst>
                            <a:lin ang="5400000" scaled="1"/>
                          </a:gradFill>
                          <a:effectLst>
                            <a:outerShdw blurRad="38100" dist="38100" dir="2700000" algn="tl">
                              <a:srgbClr val="000000">
                                <a:alpha val="43137"/>
                              </a:srgbClr>
                            </a:outerShdw>
                          </a:effectLst>
                          <a:uLnTx/>
                          <a:uFillTx/>
                          <a:latin typeface="Trebuchet MS" pitchFamily="34" charset="0"/>
                        </a:rPr>
                        <a:t>Montvale Itanium2</a:t>
                      </a:r>
                      <a:br>
                        <a:rPr kumimoji="0" lang="en-US" sz="2000" b="0" i="0" u="none" strike="noStrike" kern="0" cap="none" spc="0" normalizeH="0" baseline="0" noProof="0" dirty="0" smtClean="0">
                          <a:ln>
                            <a:noFill/>
                          </a:ln>
                          <a:gradFill>
                            <a:gsLst>
                              <a:gs pos="28000">
                                <a:srgbClr val="FFFFFF"/>
                              </a:gs>
                              <a:gs pos="48000">
                                <a:srgbClr val="FFFFFF"/>
                              </a:gs>
                            </a:gsLst>
                            <a:lin ang="5400000" scaled="1"/>
                          </a:gradFill>
                          <a:effectLst>
                            <a:outerShdw blurRad="38100" dist="38100" dir="2700000" algn="tl">
                              <a:srgbClr val="000000">
                                <a:alpha val="43137"/>
                              </a:srgbClr>
                            </a:outerShdw>
                          </a:effectLst>
                          <a:uLnTx/>
                          <a:uFillTx/>
                          <a:latin typeface="Trebuchet MS" pitchFamily="34" charset="0"/>
                        </a:rPr>
                      </a:br>
                      <a:r>
                        <a:rPr kumimoji="0" lang="en-US" sz="2000" b="0" i="0" u="none" strike="noStrike" kern="0" cap="none" spc="0" normalizeH="0" baseline="0" noProof="0" dirty="0" smtClean="0">
                          <a:ln>
                            <a:noFill/>
                          </a:ln>
                          <a:gradFill>
                            <a:gsLst>
                              <a:gs pos="28000">
                                <a:srgbClr val="FFFFFF"/>
                              </a:gs>
                              <a:gs pos="48000">
                                <a:srgbClr val="FFFFFF"/>
                              </a:gs>
                            </a:gsLst>
                            <a:lin ang="5400000" scaled="1"/>
                          </a:gradFill>
                          <a:effectLst>
                            <a:outerShdw blurRad="38100" dist="38100" dir="2700000" algn="tl">
                              <a:srgbClr val="000000">
                                <a:alpha val="43137"/>
                              </a:srgbClr>
                            </a:outerShdw>
                          </a:effectLst>
                          <a:uLnTx/>
                          <a:uFillTx/>
                          <a:latin typeface="Trebuchet MS" pitchFamily="34" charset="0"/>
                        </a:rPr>
                        <a:t>(256 logical processors) </a:t>
                      </a:r>
                    </a:p>
                    <a:p>
                      <a:pPr marL="380970" marR="0" lvl="2" indent="-285750" algn="l" defTabSz="912777" rtl="0" eaLnBrk="1" fontAlgn="base" latinLnBrk="0" hangingPunct="1">
                        <a:lnSpc>
                          <a:spcPct val="100000"/>
                        </a:lnSpc>
                        <a:spcBef>
                          <a:spcPts val="0"/>
                        </a:spcBef>
                        <a:spcAft>
                          <a:spcPct val="0"/>
                        </a:spcAft>
                        <a:buClr>
                          <a:srgbClr val="FFFFFF"/>
                        </a:buClr>
                        <a:buSzPct val="80000"/>
                        <a:buFontTx/>
                        <a:buBlip>
                          <a:blip r:embed="rId4"/>
                        </a:buBlip>
                        <a:tabLst/>
                        <a:defRPr/>
                      </a:pPr>
                      <a:r>
                        <a:rPr kumimoji="0" lang="en-US" sz="2000" b="0" i="0" u="none" strike="noStrike" kern="0" cap="none" spc="0" normalizeH="0" baseline="0" noProof="0" dirty="0" smtClean="0">
                          <a:ln>
                            <a:noFill/>
                          </a:ln>
                          <a:gradFill>
                            <a:gsLst>
                              <a:gs pos="28000">
                                <a:srgbClr val="FFFFFF"/>
                              </a:gs>
                              <a:gs pos="48000">
                                <a:srgbClr val="FFFFFF"/>
                              </a:gs>
                            </a:gsLst>
                            <a:lin ang="5400000" scaled="1"/>
                          </a:gradFill>
                          <a:effectLst>
                            <a:outerShdw blurRad="38100" dist="38100" dir="2700000" algn="tl">
                              <a:srgbClr val="000000">
                                <a:alpha val="43137"/>
                              </a:srgbClr>
                            </a:outerShdw>
                          </a:effectLst>
                          <a:uLnTx/>
                          <a:uFillTx/>
                          <a:latin typeface="Trebuchet MS" pitchFamily="34" charset="0"/>
                        </a:rPr>
                        <a:t>1 TB memory</a:t>
                      </a:r>
                    </a:p>
                    <a:p>
                      <a:pPr marL="380970" marR="0" lvl="2" indent="-285750" algn="l" defTabSz="912777" rtl="0" eaLnBrk="1" fontAlgn="base" latinLnBrk="0" hangingPunct="1">
                        <a:lnSpc>
                          <a:spcPct val="100000"/>
                        </a:lnSpc>
                        <a:spcBef>
                          <a:spcPts val="0"/>
                        </a:spcBef>
                        <a:spcAft>
                          <a:spcPct val="0"/>
                        </a:spcAft>
                        <a:buClr>
                          <a:srgbClr val="FFFFFF"/>
                        </a:buClr>
                        <a:buSzPct val="80000"/>
                        <a:buFontTx/>
                        <a:buBlip>
                          <a:blip r:embed="rId4"/>
                        </a:buBlip>
                        <a:tabLst/>
                        <a:defRPr/>
                      </a:pPr>
                      <a:r>
                        <a:rPr kumimoji="0" lang="en-US" sz="2000" b="0" i="0" u="none" strike="noStrike" kern="0" cap="none" spc="0" normalizeH="0" baseline="0" noProof="0" dirty="0" smtClean="0">
                          <a:ln>
                            <a:noFill/>
                          </a:ln>
                          <a:gradFill>
                            <a:gsLst>
                              <a:gs pos="28000">
                                <a:srgbClr val="FFFFFF"/>
                              </a:gs>
                              <a:gs pos="48000">
                                <a:srgbClr val="FFFFFF"/>
                              </a:gs>
                            </a:gsLst>
                            <a:lin ang="5400000" scaled="1"/>
                          </a:gradFill>
                          <a:effectLst>
                            <a:outerShdw blurRad="38100" dist="38100" dir="2700000" algn="tl">
                              <a:srgbClr val="000000">
                                <a:alpha val="43137"/>
                              </a:srgbClr>
                            </a:outerShdw>
                          </a:effectLst>
                          <a:uLnTx/>
                          <a:uFillTx/>
                          <a:latin typeface="Trebuchet MS" pitchFamily="34" charset="0"/>
                        </a:rPr>
                        <a:t>4 dual-port 1Gb NICs</a:t>
                      </a:r>
                    </a:p>
                    <a:p>
                      <a:pPr marL="380970" marR="0" lvl="2" indent="-285750" algn="l" defTabSz="912777" rtl="0" eaLnBrk="1" fontAlgn="base" latinLnBrk="0" hangingPunct="1">
                        <a:lnSpc>
                          <a:spcPct val="100000"/>
                        </a:lnSpc>
                        <a:spcBef>
                          <a:spcPts val="0"/>
                        </a:spcBef>
                        <a:spcAft>
                          <a:spcPct val="0"/>
                        </a:spcAft>
                        <a:buClr>
                          <a:srgbClr val="FFFFFF"/>
                        </a:buClr>
                        <a:buSzPct val="80000"/>
                        <a:buFontTx/>
                        <a:buBlip>
                          <a:blip r:embed="rId4"/>
                        </a:buBlip>
                        <a:tabLst/>
                        <a:defRPr/>
                      </a:pPr>
                      <a:r>
                        <a:rPr kumimoji="0" lang="en-US" sz="2000" b="0" i="0" u="none" strike="noStrike" kern="0" cap="none" spc="0" normalizeH="0" baseline="0" noProof="0" dirty="0" smtClean="0">
                          <a:ln>
                            <a:noFill/>
                          </a:ln>
                          <a:gradFill>
                            <a:gsLst>
                              <a:gs pos="28000">
                                <a:srgbClr val="FFFFFF"/>
                              </a:gs>
                              <a:gs pos="48000">
                                <a:srgbClr val="FFFFFF"/>
                              </a:gs>
                            </a:gsLst>
                            <a:lin ang="5400000" scaled="1"/>
                          </a:gradFill>
                          <a:effectLst>
                            <a:outerShdw blurRad="38100" dist="38100" dir="2700000" algn="tl">
                              <a:srgbClr val="000000">
                                <a:alpha val="43137"/>
                              </a:srgbClr>
                            </a:outerShdw>
                          </a:effectLst>
                          <a:uLnTx/>
                          <a:uFillTx/>
                          <a:latin typeface="Trebuchet MS" pitchFamily="34" charset="0"/>
                        </a:rPr>
                        <a:t>1440 x 15K rpm disks</a:t>
                      </a:r>
                      <a:endParaRPr lang="en-US"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344488" algn="l" defTabSz="912777" rtl="0" eaLnBrk="1" fontAlgn="base" latinLnBrk="0" hangingPunct="1">
                        <a:lnSpc>
                          <a:spcPct val="100000"/>
                        </a:lnSpc>
                        <a:spcBef>
                          <a:spcPts val="0"/>
                        </a:spcBef>
                        <a:spcAft>
                          <a:spcPct val="0"/>
                        </a:spcAft>
                        <a:buClr>
                          <a:srgbClr val="FFFFFF"/>
                        </a:buClr>
                        <a:buSzPct val="95000"/>
                        <a:buFontTx/>
                        <a:buBlip>
                          <a:blip r:embed="rId3"/>
                        </a:buBlip>
                        <a:tabLst/>
                        <a:defRPr/>
                      </a:pPr>
                      <a:r>
                        <a:rPr kumimoji="0" lang="en-US" sz="2400" b="1" i="0" u="none" strike="noStrike" kern="0" cap="none" spc="0" normalizeH="0" baseline="0" noProof="0" dirty="0" smtClean="0">
                          <a:ln>
                            <a:noFill/>
                          </a:ln>
                          <a:gradFill>
                            <a:gsLst>
                              <a:gs pos="28000">
                                <a:srgbClr val="FFFFFF"/>
                              </a:gs>
                              <a:gs pos="48000">
                                <a:srgbClr val="FFFFFF"/>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NEC Asama</a:t>
                      </a:r>
                    </a:p>
                    <a:p>
                      <a:pPr marL="380970" marR="0" lvl="2" indent="-285750" algn="l" defTabSz="912777" rtl="0" eaLnBrk="1" fontAlgn="base" latinLnBrk="0" hangingPunct="1">
                        <a:lnSpc>
                          <a:spcPct val="100000"/>
                        </a:lnSpc>
                        <a:spcBef>
                          <a:spcPts val="0"/>
                        </a:spcBef>
                        <a:spcAft>
                          <a:spcPct val="0"/>
                        </a:spcAft>
                        <a:buClr>
                          <a:srgbClr val="FFFFFF"/>
                        </a:buClr>
                        <a:buSzPct val="80000"/>
                        <a:buFontTx/>
                        <a:buBlip>
                          <a:blip r:embed="rId4"/>
                        </a:buBlip>
                        <a:tabLst/>
                        <a:defRPr/>
                      </a:pPr>
                      <a:r>
                        <a:rPr kumimoji="0" lang="en-US" sz="2000" b="0" i="0" u="none" strike="noStrike" kern="0" cap="none" spc="0" normalizeH="0" baseline="0" noProof="0" dirty="0" smtClean="0">
                          <a:ln>
                            <a:noFill/>
                          </a:ln>
                          <a:gradFill>
                            <a:gsLst>
                              <a:gs pos="28000">
                                <a:srgbClr val="FFFFFF"/>
                              </a:gs>
                              <a:gs pos="48000">
                                <a:srgbClr val="FFFFFF"/>
                              </a:gs>
                            </a:gsLst>
                            <a:lin ang="5400000" scaled="1"/>
                          </a:gradFill>
                          <a:effectLst>
                            <a:outerShdw blurRad="38100" dist="38100" dir="2700000" algn="tl">
                              <a:srgbClr val="000000">
                                <a:alpha val="43137"/>
                              </a:srgbClr>
                            </a:outerShdw>
                          </a:effectLst>
                          <a:uLnTx/>
                          <a:uFillTx/>
                          <a:latin typeface="Trebuchet MS" pitchFamily="34" charset="0"/>
                        </a:rPr>
                        <a:t>32 dual-core, hyper-threaded  Itanium</a:t>
                      </a:r>
                      <a:br>
                        <a:rPr kumimoji="0" lang="en-US" sz="2000" b="0" i="0" u="none" strike="noStrike" kern="0" cap="none" spc="0" normalizeH="0" baseline="0" noProof="0" dirty="0" smtClean="0">
                          <a:ln>
                            <a:noFill/>
                          </a:ln>
                          <a:gradFill>
                            <a:gsLst>
                              <a:gs pos="28000">
                                <a:srgbClr val="FFFFFF"/>
                              </a:gs>
                              <a:gs pos="48000">
                                <a:srgbClr val="FFFFFF"/>
                              </a:gs>
                            </a:gsLst>
                            <a:lin ang="5400000" scaled="1"/>
                          </a:gradFill>
                          <a:effectLst>
                            <a:outerShdw blurRad="38100" dist="38100" dir="2700000" algn="tl">
                              <a:srgbClr val="000000">
                                <a:alpha val="43137"/>
                              </a:srgbClr>
                            </a:outerShdw>
                          </a:effectLst>
                          <a:uLnTx/>
                          <a:uFillTx/>
                          <a:latin typeface="Trebuchet MS" pitchFamily="34" charset="0"/>
                        </a:rPr>
                      </a:br>
                      <a:r>
                        <a:rPr kumimoji="0" lang="en-US" sz="2000" b="0" i="0" u="none" strike="noStrike" kern="0" cap="none" spc="0" normalizeH="0" baseline="0" noProof="0" dirty="0" smtClean="0">
                          <a:ln>
                            <a:noFill/>
                          </a:ln>
                          <a:gradFill>
                            <a:gsLst>
                              <a:gs pos="28000">
                                <a:srgbClr val="FFFFFF"/>
                              </a:gs>
                              <a:gs pos="48000">
                                <a:srgbClr val="FFFFFF"/>
                              </a:gs>
                            </a:gsLst>
                            <a:lin ang="5400000" scaled="1"/>
                          </a:gradFill>
                          <a:effectLst>
                            <a:outerShdw blurRad="38100" dist="38100" dir="2700000" algn="tl">
                              <a:srgbClr val="000000">
                                <a:alpha val="43137"/>
                              </a:srgbClr>
                            </a:outerShdw>
                          </a:effectLst>
                          <a:uLnTx/>
                          <a:uFillTx/>
                          <a:latin typeface="Trebuchet MS" pitchFamily="34" charset="0"/>
                        </a:rPr>
                        <a:t>(128 logical processors)</a:t>
                      </a:r>
                    </a:p>
                    <a:p>
                      <a:pPr marL="380970" marR="0" lvl="2" indent="-285750" algn="l" defTabSz="912777" rtl="0" eaLnBrk="1" fontAlgn="base" latinLnBrk="0" hangingPunct="1">
                        <a:lnSpc>
                          <a:spcPct val="100000"/>
                        </a:lnSpc>
                        <a:spcBef>
                          <a:spcPts val="0"/>
                        </a:spcBef>
                        <a:spcAft>
                          <a:spcPct val="0"/>
                        </a:spcAft>
                        <a:buClr>
                          <a:srgbClr val="FFFFFF"/>
                        </a:buClr>
                        <a:buSzPct val="80000"/>
                        <a:buFontTx/>
                        <a:buBlip>
                          <a:blip r:embed="rId4"/>
                        </a:buBlip>
                        <a:tabLst/>
                        <a:defRPr/>
                      </a:pPr>
                      <a:r>
                        <a:rPr kumimoji="0" lang="en-US" sz="2000" b="0" i="0" u="none" strike="noStrike" kern="0" cap="none" spc="0" normalizeH="0" baseline="0" noProof="0" dirty="0" smtClean="0">
                          <a:ln>
                            <a:noFill/>
                          </a:ln>
                          <a:gradFill>
                            <a:gsLst>
                              <a:gs pos="28000">
                                <a:srgbClr val="FFFFFF"/>
                              </a:gs>
                              <a:gs pos="48000">
                                <a:srgbClr val="FFFFFF"/>
                              </a:gs>
                            </a:gsLst>
                            <a:lin ang="5400000" scaled="1"/>
                          </a:gradFill>
                          <a:effectLst>
                            <a:outerShdw blurRad="38100" dist="38100" dir="2700000" algn="tl">
                              <a:srgbClr val="000000">
                                <a:alpha val="43137"/>
                              </a:srgbClr>
                            </a:outerShdw>
                          </a:effectLst>
                          <a:uLnTx/>
                          <a:uFillTx/>
                          <a:latin typeface="Trebuchet MS" pitchFamily="34" charset="0"/>
                        </a:rPr>
                        <a:t>512 GB Memory</a:t>
                      </a:r>
                    </a:p>
                    <a:p>
                      <a:pPr marL="380970" marR="0" lvl="2" indent="-285750" algn="l" defTabSz="912777" rtl="0" eaLnBrk="1" fontAlgn="base" latinLnBrk="0" hangingPunct="1">
                        <a:lnSpc>
                          <a:spcPct val="100000"/>
                        </a:lnSpc>
                        <a:spcBef>
                          <a:spcPts val="0"/>
                        </a:spcBef>
                        <a:spcAft>
                          <a:spcPct val="0"/>
                        </a:spcAft>
                        <a:buClr>
                          <a:srgbClr val="FFFFFF"/>
                        </a:buClr>
                        <a:buSzPct val="80000"/>
                        <a:buFontTx/>
                        <a:buBlip>
                          <a:blip r:embed="rId4"/>
                        </a:buBlip>
                        <a:tabLst/>
                        <a:defRPr/>
                      </a:pPr>
                      <a:r>
                        <a:rPr kumimoji="0" lang="en-US" sz="2000" b="0" i="0" u="none" strike="noStrike" kern="0" cap="none" spc="0" normalizeH="0" baseline="0" noProof="0" dirty="0" smtClean="0">
                          <a:ln>
                            <a:noFill/>
                          </a:ln>
                          <a:gradFill>
                            <a:gsLst>
                              <a:gs pos="28000">
                                <a:srgbClr val="FFFFFF"/>
                              </a:gs>
                              <a:gs pos="48000">
                                <a:srgbClr val="FFFFFF"/>
                              </a:gs>
                            </a:gsLst>
                            <a:lin ang="5400000" scaled="1"/>
                          </a:gradFill>
                          <a:effectLst>
                            <a:outerShdw blurRad="38100" dist="38100" dir="2700000" algn="tl">
                              <a:srgbClr val="000000">
                                <a:alpha val="43137"/>
                              </a:srgbClr>
                            </a:outerShdw>
                          </a:effectLst>
                          <a:uLnTx/>
                          <a:uFillTx/>
                          <a:latin typeface="Trebuchet MS" pitchFamily="34" charset="0"/>
                        </a:rPr>
                        <a:t>8x 1Gb NICs</a:t>
                      </a:r>
                    </a:p>
                    <a:p>
                      <a:pPr marL="380970" marR="0" lvl="2" indent="-285750" algn="l" defTabSz="912777" rtl="0" eaLnBrk="1" fontAlgn="base" latinLnBrk="0" hangingPunct="1">
                        <a:lnSpc>
                          <a:spcPct val="100000"/>
                        </a:lnSpc>
                        <a:spcBef>
                          <a:spcPts val="0"/>
                        </a:spcBef>
                        <a:spcAft>
                          <a:spcPct val="0"/>
                        </a:spcAft>
                        <a:buClr>
                          <a:srgbClr val="FFFFFF"/>
                        </a:buClr>
                        <a:buSzPct val="80000"/>
                        <a:buFontTx/>
                        <a:buBlip>
                          <a:blip r:embed="rId4"/>
                        </a:buBlip>
                        <a:tabLst/>
                        <a:defRPr/>
                      </a:pPr>
                      <a:r>
                        <a:rPr kumimoji="0" lang="en-US" sz="2000" b="0" i="0" u="none" strike="noStrike" kern="0" cap="none" spc="0" normalizeH="0" baseline="0" noProof="0" dirty="0" smtClean="0">
                          <a:ln>
                            <a:noFill/>
                          </a:ln>
                          <a:gradFill>
                            <a:gsLst>
                              <a:gs pos="28000">
                                <a:srgbClr val="FFFFFF"/>
                              </a:gs>
                              <a:gs pos="48000">
                                <a:srgbClr val="FFFFFF"/>
                              </a:gs>
                            </a:gsLst>
                            <a:lin ang="5400000" scaled="1"/>
                          </a:gradFill>
                          <a:effectLst>
                            <a:outerShdw blurRad="38100" dist="38100" dir="2700000" algn="tl">
                              <a:srgbClr val="000000">
                                <a:alpha val="43137"/>
                              </a:srgbClr>
                            </a:outerShdw>
                          </a:effectLst>
                          <a:uLnTx/>
                          <a:uFillTx/>
                          <a:latin typeface="Trebuchet MS" pitchFamily="34" charset="0"/>
                        </a:rPr>
                        <a:t>860x 15K rpm disks</a:t>
                      </a:r>
                      <a:endParaRPr lang="en-US" dirty="0" smtClean="0"/>
                    </a:p>
                    <a:p>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06738">
                <a:tc>
                  <a:txBody>
                    <a:bodyPr/>
                    <a:lstStyle/>
                    <a:p>
                      <a:pPr marL="0" marR="0" lvl="0" indent="-344488" algn="l" defTabSz="912777" rtl="0" eaLnBrk="1" fontAlgn="base" latinLnBrk="0" hangingPunct="1">
                        <a:lnSpc>
                          <a:spcPct val="100000"/>
                        </a:lnSpc>
                        <a:spcBef>
                          <a:spcPts val="0"/>
                        </a:spcBef>
                        <a:spcAft>
                          <a:spcPct val="0"/>
                        </a:spcAft>
                        <a:buClr>
                          <a:srgbClr val="FFFFFF"/>
                        </a:buClr>
                        <a:buSzPct val="95000"/>
                        <a:buFontTx/>
                        <a:buBlip>
                          <a:blip r:embed="rId3"/>
                        </a:buBlip>
                        <a:tabLst/>
                        <a:defRPr/>
                      </a:pPr>
                      <a:r>
                        <a:rPr kumimoji="0" lang="en-US" sz="2400" b="1" i="0" u="none" strike="noStrike" kern="0" cap="none" spc="0" normalizeH="0" baseline="0" noProof="0" dirty="0" smtClean="0">
                          <a:ln>
                            <a:noFill/>
                          </a:ln>
                          <a:gradFill>
                            <a:gsLst>
                              <a:gs pos="28000">
                                <a:srgbClr val="FFFFFF"/>
                              </a:gs>
                              <a:gs pos="48000">
                                <a:srgbClr val="FFFFFF"/>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IBM x3950 M2 Server</a:t>
                      </a:r>
                    </a:p>
                    <a:p>
                      <a:pPr marL="380970" marR="0" lvl="2" indent="-285750" algn="l" defTabSz="912777" rtl="0" eaLnBrk="1" fontAlgn="base" latinLnBrk="0" hangingPunct="1">
                        <a:lnSpc>
                          <a:spcPct val="100000"/>
                        </a:lnSpc>
                        <a:spcBef>
                          <a:spcPts val="0"/>
                        </a:spcBef>
                        <a:spcAft>
                          <a:spcPct val="0"/>
                        </a:spcAft>
                        <a:buClr>
                          <a:srgbClr val="FFFFFF"/>
                        </a:buClr>
                        <a:buSzPct val="80000"/>
                        <a:buFontTx/>
                        <a:buBlip>
                          <a:blip r:embed="rId4"/>
                        </a:buBlip>
                        <a:tabLst/>
                        <a:defRPr/>
                      </a:pPr>
                      <a:r>
                        <a:rPr kumimoji="0" lang="en-US" sz="2000" b="0" i="0" u="none" strike="noStrike" kern="0" cap="none" spc="0" normalizeH="0" baseline="0" noProof="0" dirty="0" smtClean="0">
                          <a:ln>
                            <a:noFill/>
                          </a:ln>
                          <a:gradFill>
                            <a:gsLst>
                              <a:gs pos="28000">
                                <a:srgbClr val="FFFFFF"/>
                              </a:gs>
                              <a:gs pos="48000">
                                <a:srgbClr val="FFFFFF"/>
                              </a:gs>
                            </a:gsLst>
                            <a:lin ang="5400000" scaled="1"/>
                          </a:gradFill>
                          <a:effectLst>
                            <a:outerShdw blurRad="38100" dist="38100" dir="2700000" algn="tl">
                              <a:srgbClr val="000000">
                                <a:alpha val="43137"/>
                              </a:srgbClr>
                            </a:outerShdw>
                          </a:effectLst>
                          <a:uLnTx/>
                          <a:uFillTx/>
                          <a:latin typeface="Trebuchet MS" pitchFamily="34" charset="0"/>
                        </a:rPr>
                        <a:t>32 hex-core Xeon X7400 </a:t>
                      </a:r>
                      <a:br>
                        <a:rPr kumimoji="0" lang="en-US" sz="2000" b="0" i="0" u="none" strike="noStrike" kern="0" cap="none" spc="0" normalizeH="0" baseline="0" noProof="0" dirty="0" smtClean="0">
                          <a:ln>
                            <a:noFill/>
                          </a:ln>
                          <a:gradFill>
                            <a:gsLst>
                              <a:gs pos="28000">
                                <a:srgbClr val="FFFFFF"/>
                              </a:gs>
                              <a:gs pos="48000">
                                <a:srgbClr val="FFFFFF"/>
                              </a:gs>
                            </a:gsLst>
                            <a:lin ang="5400000" scaled="1"/>
                          </a:gradFill>
                          <a:effectLst>
                            <a:outerShdw blurRad="38100" dist="38100" dir="2700000" algn="tl">
                              <a:srgbClr val="000000">
                                <a:alpha val="43137"/>
                              </a:srgbClr>
                            </a:outerShdw>
                          </a:effectLst>
                          <a:uLnTx/>
                          <a:uFillTx/>
                          <a:latin typeface="Trebuchet MS" pitchFamily="34" charset="0"/>
                        </a:rPr>
                      </a:br>
                      <a:r>
                        <a:rPr kumimoji="0" lang="en-US" sz="2000" b="0" i="0" u="none" strike="noStrike" kern="0" cap="none" spc="0" normalizeH="0" baseline="0" noProof="0" dirty="0" smtClean="0">
                          <a:ln>
                            <a:noFill/>
                          </a:ln>
                          <a:gradFill>
                            <a:gsLst>
                              <a:gs pos="28000">
                                <a:srgbClr val="FFFFFF"/>
                              </a:gs>
                              <a:gs pos="48000">
                                <a:srgbClr val="FFFFFF"/>
                              </a:gs>
                            </a:gsLst>
                            <a:lin ang="5400000" scaled="1"/>
                          </a:gradFill>
                          <a:effectLst>
                            <a:outerShdw blurRad="38100" dist="38100" dir="2700000" algn="tl">
                              <a:srgbClr val="000000">
                                <a:alpha val="43137"/>
                              </a:srgbClr>
                            </a:outerShdw>
                          </a:effectLst>
                          <a:uLnTx/>
                          <a:uFillTx/>
                          <a:latin typeface="Trebuchet MS" pitchFamily="34" charset="0"/>
                        </a:rPr>
                        <a:t>(192 logical processors)</a:t>
                      </a:r>
                    </a:p>
                    <a:p>
                      <a:pPr marL="380970" marR="0" lvl="2" indent="-285750" algn="l" defTabSz="912777" rtl="0" eaLnBrk="1" fontAlgn="base" latinLnBrk="0" hangingPunct="1">
                        <a:lnSpc>
                          <a:spcPct val="100000"/>
                        </a:lnSpc>
                        <a:spcBef>
                          <a:spcPts val="0"/>
                        </a:spcBef>
                        <a:spcAft>
                          <a:spcPct val="0"/>
                        </a:spcAft>
                        <a:buClr>
                          <a:srgbClr val="FFFFFF"/>
                        </a:buClr>
                        <a:buSzPct val="80000"/>
                        <a:buFontTx/>
                        <a:buBlip>
                          <a:blip r:embed="rId4"/>
                        </a:buBlip>
                        <a:tabLst/>
                        <a:defRPr/>
                      </a:pPr>
                      <a:r>
                        <a:rPr kumimoji="0" lang="en-US" sz="2000" b="0" i="0" u="none" strike="noStrike" kern="0" cap="none" spc="0" normalizeH="0" baseline="0" noProof="0" dirty="0" smtClean="0">
                          <a:ln>
                            <a:noFill/>
                          </a:ln>
                          <a:gradFill>
                            <a:gsLst>
                              <a:gs pos="28000">
                                <a:srgbClr val="FFFFFF"/>
                              </a:gs>
                              <a:gs pos="48000">
                                <a:srgbClr val="FFFFFF"/>
                              </a:gs>
                            </a:gsLst>
                            <a:lin ang="5400000" scaled="1"/>
                          </a:gradFill>
                          <a:effectLst>
                            <a:outerShdw blurRad="38100" dist="38100" dir="2700000" algn="tl">
                              <a:srgbClr val="000000">
                                <a:alpha val="43137"/>
                              </a:srgbClr>
                            </a:outerShdw>
                          </a:effectLst>
                          <a:uLnTx/>
                          <a:uFillTx/>
                          <a:latin typeface="Trebuchet MS" pitchFamily="34" charset="0"/>
                        </a:rPr>
                        <a:t>512 GB memory</a:t>
                      </a:r>
                    </a:p>
                    <a:p>
                      <a:pPr marL="380970" marR="0" lvl="2" indent="-285750" algn="l" defTabSz="912777" rtl="0" eaLnBrk="1" fontAlgn="base" latinLnBrk="0" hangingPunct="1">
                        <a:lnSpc>
                          <a:spcPct val="100000"/>
                        </a:lnSpc>
                        <a:spcBef>
                          <a:spcPts val="0"/>
                        </a:spcBef>
                        <a:spcAft>
                          <a:spcPct val="0"/>
                        </a:spcAft>
                        <a:buClr>
                          <a:srgbClr val="FFFFFF"/>
                        </a:buClr>
                        <a:buSzPct val="80000"/>
                        <a:buFontTx/>
                        <a:buBlip>
                          <a:blip r:embed="rId4"/>
                        </a:buBlip>
                        <a:tabLst/>
                        <a:defRPr/>
                      </a:pPr>
                      <a:r>
                        <a:rPr kumimoji="0" lang="en-US" sz="2000" b="0" i="0" u="none" strike="noStrike" kern="0" cap="none" spc="0" normalizeH="0" baseline="0" noProof="0" dirty="0" smtClean="0">
                          <a:ln>
                            <a:noFill/>
                          </a:ln>
                          <a:gradFill>
                            <a:gsLst>
                              <a:gs pos="28000">
                                <a:srgbClr val="FFFFFF"/>
                              </a:gs>
                              <a:gs pos="48000">
                                <a:srgbClr val="FFFFFF"/>
                              </a:gs>
                            </a:gsLst>
                            <a:lin ang="5400000" scaled="1"/>
                          </a:gradFill>
                          <a:effectLst>
                            <a:outerShdw blurRad="38100" dist="38100" dir="2700000" algn="tl">
                              <a:srgbClr val="000000">
                                <a:alpha val="43137"/>
                              </a:srgbClr>
                            </a:outerShdw>
                          </a:effectLst>
                          <a:uLnTx/>
                          <a:uFillTx/>
                          <a:latin typeface="Trebuchet MS" pitchFamily="34" charset="0"/>
                        </a:rPr>
                        <a:t>4 dual-port 1 </a:t>
                      </a:r>
                      <a:r>
                        <a:rPr kumimoji="0" lang="en-US" sz="2000" b="0" i="0" u="none" strike="noStrike" kern="0" cap="none" spc="0" normalizeH="0" baseline="0" noProof="0" dirty="0" err="1" smtClean="0">
                          <a:ln>
                            <a:noFill/>
                          </a:ln>
                          <a:gradFill>
                            <a:gsLst>
                              <a:gs pos="28000">
                                <a:srgbClr val="FFFFFF"/>
                              </a:gs>
                              <a:gs pos="48000">
                                <a:srgbClr val="FFFFFF"/>
                              </a:gs>
                            </a:gsLst>
                            <a:lin ang="5400000" scaled="1"/>
                          </a:gradFill>
                          <a:effectLst>
                            <a:outerShdw blurRad="38100" dist="38100" dir="2700000" algn="tl">
                              <a:srgbClr val="000000">
                                <a:alpha val="43137"/>
                              </a:srgbClr>
                            </a:outerShdw>
                          </a:effectLst>
                          <a:uLnTx/>
                          <a:uFillTx/>
                          <a:latin typeface="Trebuchet MS" pitchFamily="34" charset="0"/>
                        </a:rPr>
                        <a:t>Gb</a:t>
                      </a:r>
                      <a:r>
                        <a:rPr kumimoji="0" lang="en-US" sz="2000" b="0" i="0" u="none" strike="noStrike" kern="0" cap="none" spc="0" normalizeH="0" baseline="0" noProof="0" dirty="0" smtClean="0">
                          <a:ln>
                            <a:noFill/>
                          </a:ln>
                          <a:gradFill>
                            <a:gsLst>
                              <a:gs pos="28000">
                                <a:srgbClr val="FFFFFF"/>
                              </a:gs>
                              <a:gs pos="48000">
                                <a:srgbClr val="FFFFFF"/>
                              </a:gs>
                            </a:gsLst>
                            <a:lin ang="5400000" scaled="1"/>
                          </a:gradFill>
                          <a:effectLst>
                            <a:outerShdw blurRad="38100" dist="38100" dir="2700000" algn="tl">
                              <a:srgbClr val="000000">
                                <a:alpha val="43137"/>
                              </a:srgbClr>
                            </a:outerShdw>
                          </a:effectLst>
                          <a:uLnTx/>
                          <a:uFillTx/>
                          <a:latin typeface="Trebuchet MS" pitchFamily="34" charset="0"/>
                        </a:rPr>
                        <a:t> NICs</a:t>
                      </a:r>
                    </a:p>
                    <a:p>
                      <a:pPr marL="380970" marR="0" lvl="2" indent="-285750" algn="l" defTabSz="912777" rtl="0" eaLnBrk="1" fontAlgn="base" latinLnBrk="0" hangingPunct="1">
                        <a:lnSpc>
                          <a:spcPct val="100000"/>
                        </a:lnSpc>
                        <a:spcBef>
                          <a:spcPts val="0"/>
                        </a:spcBef>
                        <a:spcAft>
                          <a:spcPct val="0"/>
                        </a:spcAft>
                        <a:buClr>
                          <a:srgbClr val="FFFFFF"/>
                        </a:buClr>
                        <a:buSzPct val="80000"/>
                        <a:buFontTx/>
                        <a:buBlip>
                          <a:blip r:embed="rId4"/>
                        </a:buBlip>
                        <a:tabLst/>
                        <a:defRPr/>
                      </a:pPr>
                      <a:r>
                        <a:rPr kumimoji="0" lang="en-US" sz="2000" b="0" i="0" u="none" strike="noStrike" kern="0" cap="none" spc="0" normalizeH="0" baseline="0" noProof="0" dirty="0" smtClean="0">
                          <a:ln>
                            <a:noFill/>
                          </a:ln>
                          <a:gradFill>
                            <a:gsLst>
                              <a:gs pos="28000">
                                <a:srgbClr val="FFFFFF"/>
                              </a:gs>
                              <a:gs pos="48000">
                                <a:srgbClr val="FFFFFF"/>
                              </a:gs>
                            </a:gsLst>
                            <a:lin ang="5400000" scaled="1"/>
                          </a:gradFill>
                          <a:effectLst>
                            <a:outerShdw blurRad="38100" dist="38100" dir="2700000" algn="tl">
                              <a:srgbClr val="000000">
                                <a:alpha val="43137"/>
                              </a:srgbClr>
                            </a:outerShdw>
                          </a:effectLst>
                          <a:uLnTx/>
                          <a:uFillTx/>
                          <a:latin typeface="Trebuchet MS" pitchFamily="34" charset="0"/>
                        </a:rPr>
                        <a:t>1468x 15K rpm disks</a:t>
                      </a:r>
                      <a:endParaRPr lang="en-US" dirty="0" smtClean="0"/>
                    </a:p>
                    <a:p>
                      <a:endParaRPr lang="en-U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344488" algn="l" defTabSz="912777" rtl="0" eaLnBrk="1" fontAlgn="base" latinLnBrk="0" hangingPunct="1">
                        <a:lnSpc>
                          <a:spcPct val="100000"/>
                        </a:lnSpc>
                        <a:spcBef>
                          <a:spcPts val="0"/>
                        </a:spcBef>
                        <a:spcAft>
                          <a:spcPct val="0"/>
                        </a:spcAft>
                        <a:buClr>
                          <a:srgbClr val="FFFFFF"/>
                        </a:buClr>
                        <a:buSzPct val="95000"/>
                        <a:buFontTx/>
                        <a:buBlip>
                          <a:blip r:embed="rId3"/>
                        </a:buBlip>
                        <a:tabLst/>
                        <a:defRPr/>
                      </a:pPr>
                      <a:r>
                        <a:rPr kumimoji="0" lang="en-US" sz="2400" b="1" i="0" u="none" strike="noStrike" kern="0" cap="none" spc="0" normalizeH="0" baseline="0" noProof="0" dirty="0" smtClean="0">
                          <a:ln>
                            <a:noFill/>
                          </a:ln>
                          <a:gradFill>
                            <a:gsLst>
                              <a:gs pos="28000">
                                <a:srgbClr val="FFFFFF"/>
                              </a:gs>
                              <a:gs pos="48000">
                                <a:srgbClr val="FFFFFF"/>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Unisys ES7000/one</a:t>
                      </a:r>
                    </a:p>
                    <a:p>
                      <a:pPr marL="380970" marR="0" lvl="2" indent="-285750" algn="l" defTabSz="912777" rtl="0" eaLnBrk="1" fontAlgn="base" latinLnBrk="0" hangingPunct="1">
                        <a:lnSpc>
                          <a:spcPct val="100000"/>
                        </a:lnSpc>
                        <a:spcBef>
                          <a:spcPts val="0"/>
                        </a:spcBef>
                        <a:spcAft>
                          <a:spcPct val="0"/>
                        </a:spcAft>
                        <a:buClr>
                          <a:srgbClr val="FFFFFF"/>
                        </a:buClr>
                        <a:buSzPct val="80000"/>
                        <a:buFontTx/>
                        <a:buBlip>
                          <a:blip r:embed="rId4"/>
                        </a:buBlip>
                        <a:tabLst/>
                        <a:defRPr/>
                      </a:pPr>
                      <a:r>
                        <a:rPr kumimoji="0" lang="en-US" sz="2000" b="0" i="0" u="none" strike="noStrike" kern="0" cap="none" spc="0" normalizeH="0" baseline="0" noProof="0" dirty="0" smtClean="0">
                          <a:ln>
                            <a:noFill/>
                          </a:ln>
                          <a:gradFill>
                            <a:gsLst>
                              <a:gs pos="28000">
                                <a:srgbClr val="FFFFFF"/>
                              </a:gs>
                              <a:gs pos="48000">
                                <a:srgbClr val="FFFFFF"/>
                              </a:gs>
                            </a:gsLst>
                            <a:lin ang="5400000" scaled="1"/>
                          </a:gradFill>
                          <a:effectLst>
                            <a:outerShdw blurRad="38100" dist="38100" dir="2700000" algn="tl">
                              <a:srgbClr val="000000">
                                <a:alpha val="43137"/>
                              </a:srgbClr>
                            </a:outerShdw>
                          </a:effectLst>
                          <a:uLnTx/>
                          <a:uFillTx/>
                          <a:latin typeface="Trebuchet MS" pitchFamily="34" charset="0"/>
                        </a:rPr>
                        <a:t>32 dual-core, hyper-threaded Tulsa Xeon</a:t>
                      </a:r>
                      <a:br>
                        <a:rPr kumimoji="0" lang="en-US" sz="2000" b="0" i="0" u="none" strike="noStrike" kern="0" cap="none" spc="0" normalizeH="0" baseline="0" noProof="0" dirty="0" smtClean="0">
                          <a:ln>
                            <a:noFill/>
                          </a:ln>
                          <a:gradFill>
                            <a:gsLst>
                              <a:gs pos="28000">
                                <a:srgbClr val="FFFFFF"/>
                              </a:gs>
                              <a:gs pos="48000">
                                <a:srgbClr val="FFFFFF"/>
                              </a:gs>
                            </a:gsLst>
                            <a:lin ang="5400000" scaled="1"/>
                          </a:gradFill>
                          <a:effectLst>
                            <a:outerShdw blurRad="38100" dist="38100" dir="2700000" algn="tl">
                              <a:srgbClr val="000000">
                                <a:alpha val="43137"/>
                              </a:srgbClr>
                            </a:outerShdw>
                          </a:effectLst>
                          <a:uLnTx/>
                          <a:uFillTx/>
                          <a:latin typeface="Trebuchet MS" pitchFamily="34" charset="0"/>
                        </a:rPr>
                      </a:br>
                      <a:r>
                        <a:rPr kumimoji="0" lang="en-US" sz="2000" b="0" i="0" u="none" strike="noStrike" kern="0" cap="none" spc="0" normalizeH="0" baseline="0" noProof="0" dirty="0" smtClean="0">
                          <a:ln>
                            <a:noFill/>
                          </a:ln>
                          <a:gradFill>
                            <a:gsLst>
                              <a:gs pos="28000">
                                <a:srgbClr val="FFFFFF"/>
                              </a:gs>
                              <a:gs pos="48000">
                                <a:srgbClr val="FFFFFF"/>
                              </a:gs>
                            </a:gsLst>
                            <a:lin ang="5400000" scaled="1"/>
                          </a:gradFill>
                          <a:effectLst>
                            <a:outerShdw blurRad="38100" dist="38100" dir="2700000" algn="tl">
                              <a:srgbClr val="000000">
                                <a:alpha val="43137"/>
                              </a:srgbClr>
                            </a:outerShdw>
                          </a:effectLst>
                          <a:uLnTx/>
                          <a:uFillTx/>
                          <a:latin typeface="Trebuchet MS" pitchFamily="34" charset="0"/>
                        </a:rPr>
                        <a:t>(128 logical processors)</a:t>
                      </a:r>
                    </a:p>
                    <a:p>
                      <a:pPr marL="380970" marR="0" lvl="2" indent="-285750" algn="l" defTabSz="912777" rtl="0" eaLnBrk="1" fontAlgn="base" latinLnBrk="0" hangingPunct="1">
                        <a:lnSpc>
                          <a:spcPct val="100000"/>
                        </a:lnSpc>
                        <a:spcBef>
                          <a:spcPts val="0"/>
                        </a:spcBef>
                        <a:spcAft>
                          <a:spcPct val="0"/>
                        </a:spcAft>
                        <a:buClr>
                          <a:srgbClr val="FFFFFF"/>
                        </a:buClr>
                        <a:buSzPct val="80000"/>
                        <a:buFontTx/>
                        <a:buBlip>
                          <a:blip r:embed="rId4"/>
                        </a:buBlip>
                        <a:tabLst/>
                        <a:defRPr/>
                      </a:pPr>
                      <a:r>
                        <a:rPr kumimoji="0" lang="en-US" sz="2000" b="0" i="0" u="none" strike="noStrike" kern="0" cap="none" spc="0" normalizeH="0" baseline="0" noProof="0" dirty="0" smtClean="0">
                          <a:ln>
                            <a:noFill/>
                          </a:ln>
                          <a:gradFill>
                            <a:gsLst>
                              <a:gs pos="28000">
                                <a:srgbClr val="FFFFFF"/>
                              </a:gs>
                              <a:gs pos="48000">
                                <a:srgbClr val="FFFFFF"/>
                              </a:gs>
                            </a:gsLst>
                            <a:lin ang="5400000" scaled="1"/>
                          </a:gradFill>
                          <a:effectLst>
                            <a:outerShdw blurRad="38100" dist="38100" dir="2700000" algn="tl">
                              <a:srgbClr val="000000">
                                <a:alpha val="43137"/>
                              </a:srgbClr>
                            </a:outerShdw>
                          </a:effectLst>
                          <a:uLnTx/>
                          <a:uFillTx/>
                          <a:latin typeface="Trebuchet MS" pitchFamily="34" charset="0"/>
                        </a:rPr>
                        <a:t>256 GB memory</a:t>
                      </a:r>
                    </a:p>
                    <a:p>
                      <a:pPr marL="380970" marR="0" lvl="2" indent="-285750" algn="l" defTabSz="912777" rtl="0" eaLnBrk="1" fontAlgn="base" latinLnBrk="0" hangingPunct="1">
                        <a:lnSpc>
                          <a:spcPct val="100000"/>
                        </a:lnSpc>
                        <a:spcBef>
                          <a:spcPts val="0"/>
                        </a:spcBef>
                        <a:spcAft>
                          <a:spcPct val="0"/>
                        </a:spcAft>
                        <a:buClr>
                          <a:srgbClr val="FFFFFF"/>
                        </a:buClr>
                        <a:buSzPct val="80000"/>
                        <a:buFontTx/>
                        <a:buBlip>
                          <a:blip r:embed="rId4"/>
                        </a:buBlip>
                        <a:tabLst/>
                        <a:defRPr/>
                      </a:pPr>
                      <a:r>
                        <a:rPr kumimoji="0" lang="en-US" sz="2000" b="0" i="0" u="none" strike="noStrike" kern="0" cap="none" spc="0" normalizeH="0" baseline="0" noProof="0" dirty="0" smtClean="0">
                          <a:ln>
                            <a:noFill/>
                          </a:ln>
                          <a:gradFill>
                            <a:gsLst>
                              <a:gs pos="28000">
                                <a:srgbClr val="FFFFFF"/>
                              </a:gs>
                              <a:gs pos="48000">
                                <a:srgbClr val="FFFFFF"/>
                              </a:gs>
                            </a:gsLst>
                            <a:lin ang="5400000" scaled="1"/>
                          </a:gradFill>
                          <a:effectLst>
                            <a:outerShdw blurRad="38100" dist="38100" dir="2700000" algn="tl">
                              <a:srgbClr val="000000">
                                <a:alpha val="43137"/>
                              </a:srgbClr>
                            </a:outerShdw>
                          </a:effectLst>
                          <a:uLnTx/>
                          <a:uFillTx/>
                          <a:latin typeface="Trebuchet MS" pitchFamily="34" charset="0"/>
                        </a:rPr>
                        <a:t>4 dual-port 1 </a:t>
                      </a:r>
                      <a:r>
                        <a:rPr kumimoji="0" lang="en-US" sz="2000" b="0" i="0" u="none" strike="noStrike" kern="0" cap="none" spc="0" normalizeH="0" baseline="0" noProof="0" dirty="0" err="1" smtClean="0">
                          <a:ln>
                            <a:noFill/>
                          </a:ln>
                          <a:gradFill>
                            <a:gsLst>
                              <a:gs pos="28000">
                                <a:srgbClr val="FFFFFF"/>
                              </a:gs>
                              <a:gs pos="48000">
                                <a:srgbClr val="FFFFFF"/>
                              </a:gs>
                            </a:gsLst>
                            <a:lin ang="5400000" scaled="1"/>
                          </a:gradFill>
                          <a:effectLst>
                            <a:outerShdw blurRad="38100" dist="38100" dir="2700000" algn="tl">
                              <a:srgbClr val="000000">
                                <a:alpha val="43137"/>
                              </a:srgbClr>
                            </a:outerShdw>
                          </a:effectLst>
                          <a:uLnTx/>
                          <a:uFillTx/>
                          <a:latin typeface="Trebuchet MS" pitchFamily="34" charset="0"/>
                        </a:rPr>
                        <a:t>Gb</a:t>
                      </a:r>
                      <a:r>
                        <a:rPr kumimoji="0" lang="en-US" sz="2000" b="0" i="0" u="none" strike="noStrike" kern="0" cap="none" spc="0" normalizeH="0" baseline="0" noProof="0" dirty="0" smtClean="0">
                          <a:ln>
                            <a:noFill/>
                          </a:ln>
                          <a:gradFill>
                            <a:gsLst>
                              <a:gs pos="28000">
                                <a:srgbClr val="FFFFFF"/>
                              </a:gs>
                              <a:gs pos="48000">
                                <a:srgbClr val="FFFFFF"/>
                              </a:gs>
                            </a:gsLst>
                            <a:lin ang="5400000" scaled="1"/>
                          </a:gradFill>
                          <a:effectLst>
                            <a:outerShdw blurRad="38100" dist="38100" dir="2700000" algn="tl">
                              <a:srgbClr val="000000">
                                <a:alpha val="43137"/>
                              </a:srgbClr>
                            </a:outerShdw>
                          </a:effectLst>
                          <a:uLnTx/>
                          <a:uFillTx/>
                          <a:latin typeface="Trebuchet MS" pitchFamily="34" charset="0"/>
                        </a:rPr>
                        <a:t> NICs</a:t>
                      </a:r>
                    </a:p>
                    <a:p>
                      <a:pPr marL="380970" marR="0" lvl="2" indent="-285750" algn="l" defTabSz="912777" rtl="0" eaLnBrk="1" fontAlgn="base" latinLnBrk="0" hangingPunct="1">
                        <a:lnSpc>
                          <a:spcPct val="100000"/>
                        </a:lnSpc>
                        <a:spcBef>
                          <a:spcPts val="0"/>
                        </a:spcBef>
                        <a:spcAft>
                          <a:spcPct val="0"/>
                        </a:spcAft>
                        <a:buClr>
                          <a:srgbClr val="FFFFFF"/>
                        </a:buClr>
                        <a:buSzPct val="80000"/>
                        <a:buFontTx/>
                        <a:buBlip>
                          <a:blip r:embed="rId4"/>
                        </a:buBlip>
                        <a:tabLst/>
                        <a:defRPr/>
                      </a:pPr>
                      <a:r>
                        <a:rPr kumimoji="0" lang="en-US" sz="2000" b="0" i="0" u="none" strike="noStrike" kern="0" cap="none" spc="0" normalizeH="0" baseline="0" noProof="0" dirty="0" smtClean="0">
                          <a:ln>
                            <a:noFill/>
                          </a:ln>
                          <a:gradFill>
                            <a:gsLst>
                              <a:gs pos="28000">
                                <a:srgbClr val="FFFFFF"/>
                              </a:gs>
                              <a:gs pos="48000">
                                <a:srgbClr val="FFFFFF"/>
                              </a:gs>
                            </a:gsLst>
                            <a:lin ang="5400000" scaled="1"/>
                          </a:gradFill>
                          <a:effectLst>
                            <a:outerShdw blurRad="38100" dist="38100" dir="2700000" algn="tl">
                              <a:srgbClr val="000000">
                                <a:alpha val="43137"/>
                              </a:srgbClr>
                            </a:outerShdw>
                          </a:effectLst>
                          <a:uLnTx/>
                          <a:uFillTx/>
                          <a:latin typeface="Trebuchet MS" pitchFamily="34" charset="0"/>
                        </a:rPr>
                        <a:t>1540x 15K rpm disks</a:t>
                      </a:r>
                      <a:endParaRPr lang="en-US" dirty="0" smtClean="0"/>
                    </a:p>
                    <a:p>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OLTP Scaling 64P to 128P</a:t>
            </a:r>
            <a:endParaRPr lang="en-US" dirty="0"/>
          </a:p>
        </p:txBody>
      </p:sp>
      <p:graphicFrame>
        <p:nvGraphicFramePr>
          <p:cNvPr id="4" name="Chart 3"/>
          <p:cNvGraphicFramePr/>
          <p:nvPr/>
        </p:nvGraphicFramePr>
        <p:xfrm>
          <a:off x="498763" y="1648691"/>
          <a:ext cx="7661563" cy="453043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130429" y="1517073"/>
            <a:ext cx="1109599" cy="646331"/>
          </a:xfrm>
          <a:prstGeom prst="rect">
            <a:avLst/>
          </a:prstGeom>
          <a:noFill/>
        </p:spPr>
        <p:txBody>
          <a:bodyPr wrap="none" rtlCol="0">
            <a:spAutoFit/>
          </a:bodyPr>
          <a:lstStyle/>
          <a:p>
            <a:r>
              <a:rPr lang="en-US" sz="3600" b="1"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rPr>
              <a:t>1.7X</a:t>
            </a:r>
            <a:endParaRPr lang="en-US" sz="3600" b="1"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endParaRPr>
          </a:p>
        </p:txBody>
      </p:sp>
      <p:sp>
        <p:nvSpPr>
          <p:cNvPr id="12" name="TextBox 11"/>
          <p:cNvSpPr txBox="1"/>
          <p:nvPr/>
        </p:nvSpPr>
        <p:spPr>
          <a:xfrm>
            <a:off x="2456502" y="4301837"/>
            <a:ext cx="1252266" cy="646331"/>
          </a:xfrm>
          <a:prstGeom prst="rect">
            <a:avLst/>
          </a:prstGeom>
          <a:noFill/>
        </p:spPr>
        <p:txBody>
          <a:bodyPr wrap="none" rtlCol="0">
            <a:spAutoFit/>
          </a:bodyPr>
          <a:lstStyle/>
          <a:p>
            <a:r>
              <a:rPr lang="en-US" sz="3600"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64LP</a:t>
            </a:r>
            <a:endParaRPr lang="en-US" sz="3600" b="1"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3" name="TextBox 12"/>
          <p:cNvSpPr txBox="1"/>
          <p:nvPr/>
        </p:nvSpPr>
        <p:spPr>
          <a:xfrm>
            <a:off x="5033448" y="4454237"/>
            <a:ext cx="1523174" cy="646331"/>
          </a:xfrm>
          <a:prstGeom prst="rect">
            <a:avLst/>
          </a:prstGeom>
          <a:noFill/>
        </p:spPr>
        <p:txBody>
          <a:bodyPr wrap="none" rtlCol="0">
            <a:spAutoFit/>
          </a:bodyPr>
          <a:lstStyle/>
          <a:p>
            <a:r>
              <a:rPr lang="en-US" sz="3600"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128LP</a:t>
            </a:r>
            <a:endParaRPr lang="en-US" sz="3600" b="1"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4" name="Up Arrow 13"/>
          <p:cNvSpPr/>
          <p:nvPr/>
        </p:nvSpPr>
        <p:spPr bwMode="auto">
          <a:xfrm>
            <a:off x="5333999" y="2133601"/>
            <a:ext cx="568036" cy="1524000"/>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Engine Architecture</a:t>
            </a:r>
            <a:endParaRPr lang="en-US" dirty="0"/>
          </a:p>
        </p:txBody>
      </p:sp>
      <p:sp>
        <p:nvSpPr>
          <p:cNvPr id="55" name="Content Placeholder 2"/>
          <p:cNvSpPr>
            <a:spLocks noGrp="1"/>
          </p:cNvSpPr>
          <p:nvPr>
            <p:ph type="body" idx="1"/>
          </p:nvPr>
        </p:nvSpPr>
        <p:spPr>
          <a:xfrm>
            <a:off x="382588" y="1414464"/>
            <a:ext cx="8380412" cy="929485"/>
          </a:xfrm>
        </p:spPr>
        <p:txBody>
          <a:bodyPr/>
          <a:lstStyle/>
          <a:p>
            <a:pPr marL="344488" indent="-344488"/>
            <a:r>
              <a:rPr lang="en-US" sz="2800" dirty="0" smtClean="0"/>
              <a:t>SQL Server is a complex software product</a:t>
            </a:r>
          </a:p>
          <a:p>
            <a:pPr marL="344488" indent="-344488"/>
            <a:r>
              <a:rPr lang="en-US" sz="2800" dirty="0" smtClean="0"/>
              <a:t>Scalability is a requirement for all components</a:t>
            </a:r>
            <a:endParaRPr lang="en-US" sz="2800" dirty="0"/>
          </a:p>
        </p:txBody>
      </p:sp>
      <p:grpSp>
        <p:nvGrpSpPr>
          <p:cNvPr id="53" name="Group 57"/>
          <p:cNvGrpSpPr/>
          <p:nvPr/>
        </p:nvGrpSpPr>
        <p:grpSpPr>
          <a:xfrm>
            <a:off x="2008822" y="2583456"/>
            <a:ext cx="5126356" cy="3623310"/>
            <a:chOff x="1602855" y="2606675"/>
            <a:chExt cx="5695951" cy="4025900"/>
          </a:xfrm>
        </p:grpSpPr>
        <p:cxnSp>
          <p:nvCxnSpPr>
            <p:cNvPr id="54" name="Straight Arrow Connector 53"/>
            <p:cNvCxnSpPr/>
            <p:nvPr/>
          </p:nvCxnSpPr>
          <p:spPr>
            <a:xfrm rot="10800000">
              <a:off x="1866913" y="3277660"/>
              <a:ext cx="249503" cy="1165"/>
            </a:xfrm>
            <a:prstGeom prst="straightConnector1">
              <a:avLst/>
            </a:prstGeom>
            <a:ln>
              <a:solidFill>
                <a:schemeClr val="bg2"/>
              </a:solidFill>
              <a:tailEnd type="arrow"/>
            </a:ln>
          </p:spPr>
          <p:style>
            <a:lnRef idx="2">
              <a:schemeClr val="accent6"/>
            </a:lnRef>
            <a:fillRef idx="0">
              <a:schemeClr val="accent6"/>
            </a:fillRef>
            <a:effectRef idx="1">
              <a:schemeClr val="accent6"/>
            </a:effectRef>
            <a:fontRef idx="minor">
              <a:schemeClr val="tx1"/>
            </a:fontRef>
          </p:style>
        </p:cxnSp>
        <p:sp>
          <p:nvSpPr>
            <p:cNvPr id="56" name="Rectangle 4"/>
            <p:cNvSpPr>
              <a:spLocks noChangeArrowheads="1"/>
            </p:cNvSpPr>
            <p:nvPr/>
          </p:nvSpPr>
          <p:spPr bwMode="auto">
            <a:xfrm>
              <a:off x="1602855" y="4832802"/>
              <a:ext cx="5204221" cy="1799772"/>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0" tIns="0" rIns="0" bIns="0" anchor="ctr" anchorCtr="0">
              <a:noAutofit/>
            </a:bodyPr>
            <a:lstStyle/>
            <a:p>
              <a:pPr algn="ctr">
                <a:lnSpc>
                  <a:spcPct val="90000"/>
                </a:lnSpc>
                <a:defRPr/>
              </a:pPr>
              <a:endParaRPr lang="en-US" sz="2200" dirty="0">
                <a:solidFill>
                  <a:srgbClr val="A2A2A2"/>
                </a:solidFill>
                <a:latin typeface="Trebuchet MS" pitchFamily="34" charset="0"/>
              </a:endParaRPr>
            </a:p>
          </p:txBody>
        </p:sp>
        <p:sp>
          <p:nvSpPr>
            <p:cNvPr id="57" name="Rectangle 5"/>
            <p:cNvSpPr>
              <a:spLocks noChangeArrowheads="1"/>
            </p:cNvSpPr>
            <p:nvPr/>
          </p:nvSpPr>
          <p:spPr bwMode="auto">
            <a:xfrm>
              <a:off x="1667310" y="5234693"/>
              <a:ext cx="748509" cy="33432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lIns="0" tIns="0" rIns="0" bIns="0" anchor="ctr" anchorCtr="0">
              <a:noAutofit/>
            </a:bodyPr>
            <a:lstStyle/>
            <a:p>
              <a:pPr algn="ctr">
                <a:lnSpc>
                  <a:spcPct val="90000"/>
                </a:lnSpc>
                <a:defRPr/>
              </a:pPr>
              <a:r>
                <a:rPr lang="en-US" sz="900" b="1" dirty="0">
                  <a:gradFill>
                    <a:gsLst>
                      <a:gs pos="28000">
                        <a:schemeClr val="bg2"/>
                      </a:gs>
                      <a:gs pos="48000">
                        <a:schemeClr val="bg2"/>
                      </a:gs>
                    </a:gsLst>
                    <a:lin ang="5400000" scaled="1"/>
                  </a:gradFill>
                  <a:latin typeface="Trebuchet MS" pitchFamily="34" charset="0"/>
                </a:rPr>
                <a:t>Deadlock</a:t>
              </a:r>
              <a:br>
                <a:rPr lang="en-US" sz="900" b="1" dirty="0">
                  <a:gradFill>
                    <a:gsLst>
                      <a:gs pos="28000">
                        <a:schemeClr val="bg2"/>
                      </a:gs>
                      <a:gs pos="48000">
                        <a:schemeClr val="bg2"/>
                      </a:gs>
                    </a:gsLst>
                    <a:lin ang="5400000" scaled="1"/>
                  </a:gradFill>
                  <a:latin typeface="Trebuchet MS" pitchFamily="34" charset="0"/>
                </a:rPr>
              </a:br>
              <a:r>
                <a:rPr lang="en-US" sz="900" b="1" dirty="0">
                  <a:gradFill>
                    <a:gsLst>
                      <a:gs pos="28000">
                        <a:schemeClr val="bg2"/>
                      </a:gs>
                      <a:gs pos="48000">
                        <a:schemeClr val="bg2"/>
                      </a:gs>
                    </a:gsLst>
                    <a:lin ang="5400000" scaled="1"/>
                  </a:gradFill>
                  <a:latin typeface="Trebuchet MS" pitchFamily="34" charset="0"/>
                </a:rPr>
                <a:t>Monitor</a:t>
              </a:r>
            </a:p>
          </p:txBody>
        </p:sp>
        <p:sp>
          <p:nvSpPr>
            <p:cNvPr id="58" name="Rectangle 6"/>
            <p:cNvSpPr>
              <a:spLocks noChangeArrowheads="1"/>
            </p:cNvSpPr>
            <p:nvPr/>
          </p:nvSpPr>
          <p:spPr bwMode="auto">
            <a:xfrm rot="5400000">
              <a:off x="5731942" y="5748890"/>
              <a:ext cx="1501558" cy="249503"/>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square" lIns="0" tIns="0" rIns="0" bIns="0" anchor="ctr" anchorCtr="0">
              <a:noAutofit/>
            </a:bodyPr>
            <a:lstStyle/>
            <a:p>
              <a:pPr algn="ctr">
                <a:lnSpc>
                  <a:spcPct val="90000"/>
                </a:lnSpc>
                <a:defRPr/>
              </a:pPr>
              <a:r>
                <a:rPr lang="en-US" sz="1000" b="1" dirty="0">
                  <a:gradFill>
                    <a:gsLst>
                      <a:gs pos="28000">
                        <a:schemeClr val="bg2"/>
                      </a:gs>
                      <a:gs pos="48000">
                        <a:schemeClr val="bg2"/>
                      </a:gs>
                    </a:gsLst>
                    <a:lin ang="5400000" scaled="1"/>
                  </a:gradFill>
                  <a:latin typeface="Trebuchet MS" pitchFamily="34" charset="0"/>
                </a:rPr>
                <a:t>SQLOS Hosting API</a:t>
              </a:r>
            </a:p>
          </p:txBody>
        </p:sp>
        <p:grpSp>
          <p:nvGrpSpPr>
            <p:cNvPr id="59" name="Group 7"/>
            <p:cNvGrpSpPr>
              <a:grpSpLocks/>
            </p:cNvGrpSpPr>
            <p:nvPr/>
          </p:nvGrpSpPr>
          <p:grpSpPr bwMode="auto">
            <a:xfrm>
              <a:off x="2565521" y="4955115"/>
              <a:ext cx="3143740" cy="1621541"/>
              <a:chOff x="1416" y="2335"/>
              <a:chExt cx="3533" cy="1866"/>
            </a:xfrm>
          </p:grpSpPr>
          <p:sp>
            <p:nvSpPr>
              <p:cNvPr id="90" name="Rectangle 8"/>
              <p:cNvSpPr>
                <a:spLocks noChangeArrowheads="1"/>
              </p:cNvSpPr>
              <p:nvPr/>
            </p:nvSpPr>
            <p:spPr bwMode="auto">
              <a:xfrm>
                <a:off x="2496" y="3552"/>
                <a:ext cx="2160" cy="288"/>
              </a:xfrm>
              <a:prstGeom prst="rect">
                <a:avLst/>
              </a:prstGeom>
              <a:ln>
                <a:solidFill>
                  <a:schemeClr val="bg2"/>
                </a:solidFill>
                <a:headEnd/>
                <a:tailEnd/>
              </a:ln>
            </p:spPr>
            <p:style>
              <a:lnRef idx="0">
                <a:schemeClr val="accent5"/>
              </a:lnRef>
              <a:fillRef idx="3">
                <a:schemeClr val="accent5"/>
              </a:fillRef>
              <a:effectRef idx="3">
                <a:schemeClr val="accent5"/>
              </a:effectRef>
              <a:fontRef idx="minor">
                <a:schemeClr val="lt1"/>
              </a:fontRef>
            </p:style>
            <p:txBody>
              <a:bodyPr wrap="square" lIns="0" tIns="0" rIns="0" bIns="0" anchor="ctr" anchorCtr="0">
                <a:noAutofit/>
              </a:bodyPr>
              <a:lstStyle/>
              <a:p>
                <a:pPr algn="ctr">
                  <a:lnSpc>
                    <a:spcPct val="90000"/>
                  </a:lnSpc>
                  <a:defRPr/>
                </a:pPr>
                <a:r>
                  <a:rPr lang="en-US" sz="1000" b="1" dirty="0">
                    <a:gradFill>
                      <a:gsLst>
                        <a:gs pos="28000">
                          <a:schemeClr val="bg2"/>
                        </a:gs>
                        <a:gs pos="48000">
                          <a:schemeClr val="bg2"/>
                        </a:gs>
                      </a:gsLst>
                      <a:lin ang="5400000" scaled="1"/>
                    </a:gradFill>
                    <a:latin typeface="Trebuchet MS" pitchFamily="34" charset="0"/>
                  </a:rPr>
                  <a:t>Scheduling</a:t>
                </a:r>
              </a:p>
            </p:txBody>
          </p:sp>
          <p:sp>
            <p:nvSpPr>
              <p:cNvPr id="91" name="Rectangle 9"/>
              <p:cNvSpPr>
                <a:spLocks noChangeArrowheads="1"/>
              </p:cNvSpPr>
              <p:nvPr/>
            </p:nvSpPr>
            <p:spPr bwMode="auto">
              <a:xfrm>
                <a:off x="2089" y="3944"/>
                <a:ext cx="2131" cy="257"/>
              </a:xfrm>
              <a:prstGeom prst="rect">
                <a:avLst/>
              </a:prstGeom>
              <a:ln>
                <a:solidFill>
                  <a:schemeClr val="bg2"/>
                </a:solidFill>
                <a:headEnd/>
                <a:tailEnd/>
              </a:ln>
            </p:spPr>
            <p:style>
              <a:lnRef idx="0">
                <a:schemeClr val="accent5"/>
              </a:lnRef>
              <a:fillRef idx="3">
                <a:schemeClr val="accent5"/>
              </a:fillRef>
              <a:effectRef idx="3">
                <a:schemeClr val="accent5"/>
              </a:effectRef>
              <a:fontRef idx="minor">
                <a:schemeClr val="lt1"/>
              </a:fontRef>
            </p:style>
            <p:txBody>
              <a:bodyPr wrap="square" lIns="0" tIns="0" rIns="0" bIns="0" anchor="ctr" anchorCtr="0">
                <a:noAutofit/>
              </a:bodyPr>
              <a:lstStyle/>
              <a:p>
                <a:pPr algn="ctr">
                  <a:lnSpc>
                    <a:spcPct val="90000"/>
                  </a:lnSpc>
                  <a:defRPr/>
                </a:pPr>
                <a:r>
                  <a:rPr lang="en-US" sz="1000" b="1" dirty="0">
                    <a:gradFill>
                      <a:gsLst>
                        <a:gs pos="28000">
                          <a:schemeClr val="bg2"/>
                        </a:gs>
                        <a:gs pos="48000">
                          <a:schemeClr val="bg2"/>
                        </a:gs>
                      </a:gsLst>
                      <a:lin ang="5400000" scaled="1"/>
                    </a:gradFill>
                    <a:latin typeface="Trebuchet MS" pitchFamily="34" charset="0"/>
                  </a:rPr>
                  <a:t>Memory Manager</a:t>
                </a:r>
              </a:p>
            </p:txBody>
          </p:sp>
          <p:sp>
            <p:nvSpPr>
              <p:cNvPr id="92" name="Rectangle 10"/>
              <p:cNvSpPr>
                <a:spLocks noChangeArrowheads="1"/>
              </p:cNvSpPr>
              <p:nvPr/>
            </p:nvSpPr>
            <p:spPr bwMode="auto">
              <a:xfrm>
                <a:off x="1416" y="3236"/>
                <a:ext cx="528" cy="964"/>
              </a:xfrm>
              <a:prstGeom prst="rect">
                <a:avLst/>
              </a:prstGeom>
              <a:ln>
                <a:solidFill>
                  <a:schemeClr val="bg2"/>
                </a:solidFill>
                <a:headEnd/>
                <a:tailEnd/>
              </a:ln>
            </p:spPr>
            <p:style>
              <a:lnRef idx="0">
                <a:schemeClr val="accent5"/>
              </a:lnRef>
              <a:fillRef idx="3">
                <a:schemeClr val="accent5"/>
              </a:fillRef>
              <a:effectRef idx="3">
                <a:schemeClr val="accent5"/>
              </a:effectRef>
              <a:fontRef idx="minor">
                <a:schemeClr val="lt1"/>
              </a:fontRef>
            </p:style>
            <p:txBody>
              <a:bodyPr wrap="square" lIns="0" tIns="0" rIns="0" bIns="0" anchor="ctr" anchorCtr="0">
                <a:noAutofit/>
              </a:bodyPr>
              <a:lstStyle/>
              <a:p>
                <a:pPr algn="ctr">
                  <a:lnSpc>
                    <a:spcPct val="90000"/>
                  </a:lnSpc>
                  <a:defRPr/>
                </a:pPr>
                <a:r>
                  <a:rPr lang="en-US" sz="1000" b="1" dirty="0">
                    <a:gradFill>
                      <a:gsLst>
                        <a:gs pos="28000">
                          <a:schemeClr val="bg2"/>
                        </a:gs>
                        <a:gs pos="48000">
                          <a:schemeClr val="bg2"/>
                        </a:gs>
                      </a:gsLst>
                      <a:lin ang="5400000" scaled="1"/>
                    </a:gradFill>
                    <a:latin typeface="Trebuchet MS" pitchFamily="34" charset="0"/>
                  </a:rPr>
                  <a:t>Buffer</a:t>
                </a:r>
                <a:br>
                  <a:rPr lang="en-US" sz="1000" b="1" dirty="0">
                    <a:gradFill>
                      <a:gsLst>
                        <a:gs pos="28000">
                          <a:schemeClr val="bg2"/>
                        </a:gs>
                        <a:gs pos="48000">
                          <a:schemeClr val="bg2"/>
                        </a:gs>
                      </a:gsLst>
                      <a:lin ang="5400000" scaled="1"/>
                    </a:gradFill>
                    <a:latin typeface="Trebuchet MS" pitchFamily="34" charset="0"/>
                  </a:rPr>
                </a:br>
                <a:r>
                  <a:rPr lang="en-US" sz="1000" b="1" dirty="0">
                    <a:gradFill>
                      <a:gsLst>
                        <a:gs pos="28000">
                          <a:schemeClr val="bg2"/>
                        </a:gs>
                        <a:gs pos="48000">
                          <a:schemeClr val="bg2"/>
                        </a:gs>
                      </a:gsLst>
                      <a:lin ang="5400000" scaled="1"/>
                    </a:gradFill>
                    <a:latin typeface="Trebuchet MS" pitchFamily="34" charset="0"/>
                  </a:rPr>
                  <a:t>Pool</a:t>
                </a:r>
              </a:p>
            </p:txBody>
          </p:sp>
          <p:sp>
            <p:nvSpPr>
              <p:cNvPr id="93" name="Rectangle 11"/>
              <p:cNvSpPr>
                <a:spLocks noChangeArrowheads="1"/>
              </p:cNvSpPr>
              <p:nvPr/>
            </p:nvSpPr>
            <p:spPr bwMode="auto">
              <a:xfrm>
                <a:off x="4032" y="2688"/>
                <a:ext cx="917" cy="421"/>
              </a:xfrm>
              <a:prstGeom prst="rect">
                <a:avLst/>
              </a:prstGeom>
              <a:ln>
                <a:solidFill>
                  <a:schemeClr val="bg2"/>
                </a:solidFill>
                <a:headEnd/>
                <a:tailEnd/>
              </a:ln>
            </p:spPr>
            <p:style>
              <a:lnRef idx="0">
                <a:schemeClr val="accent5"/>
              </a:lnRef>
              <a:fillRef idx="3">
                <a:schemeClr val="accent5"/>
              </a:fillRef>
              <a:effectRef idx="3">
                <a:schemeClr val="accent5"/>
              </a:effectRef>
              <a:fontRef idx="minor">
                <a:schemeClr val="lt1"/>
              </a:fontRef>
            </p:style>
            <p:txBody>
              <a:bodyPr wrap="square" lIns="0" tIns="0" rIns="0" bIns="0" anchor="ctr" anchorCtr="0">
                <a:noAutofit/>
              </a:bodyPr>
              <a:lstStyle/>
              <a:p>
                <a:pPr algn="ctr">
                  <a:lnSpc>
                    <a:spcPct val="90000"/>
                  </a:lnSpc>
                  <a:defRPr/>
                </a:pPr>
                <a:r>
                  <a:rPr lang="en-US" sz="1000" b="1" dirty="0">
                    <a:gradFill>
                      <a:gsLst>
                        <a:gs pos="28000">
                          <a:schemeClr val="bg2"/>
                        </a:gs>
                        <a:gs pos="48000">
                          <a:schemeClr val="bg2"/>
                        </a:gs>
                      </a:gsLst>
                      <a:lin ang="5400000" scaled="1"/>
                    </a:gradFill>
                    <a:latin typeface="Trebuchet MS" pitchFamily="34" charset="0"/>
                  </a:rPr>
                  <a:t>Lock</a:t>
                </a:r>
                <a:br>
                  <a:rPr lang="en-US" sz="1000" b="1" dirty="0">
                    <a:gradFill>
                      <a:gsLst>
                        <a:gs pos="28000">
                          <a:schemeClr val="bg2"/>
                        </a:gs>
                        <a:gs pos="48000">
                          <a:schemeClr val="bg2"/>
                        </a:gs>
                      </a:gsLst>
                      <a:lin ang="5400000" scaled="1"/>
                    </a:gradFill>
                    <a:latin typeface="Trebuchet MS" pitchFamily="34" charset="0"/>
                  </a:rPr>
                </a:br>
                <a:r>
                  <a:rPr lang="en-US" sz="1000" b="1" dirty="0">
                    <a:gradFill>
                      <a:gsLst>
                        <a:gs pos="28000">
                          <a:schemeClr val="bg2"/>
                        </a:gs>
                        <a:gs pos="48000">
                          <a:schemeClr val="bg2"/>
                        </a:gs>
                      </a:gsLst>
                      <a:lin ang="5400000" scaled="1"/>
                    </a:gradFill>
                    <a:latin typeface="Trebuchet MS" pitchFamily="34" charset="0"/>
                  </a:rPr>
                  <a:t>Manager</a:t>
                </a:r>
              </a:p>
            </p:txBody>
          </p:sp>
          <p:sp>
            <p:nvSpPr>
              <p:cNvPr id="94" name="Rectangle 12"/>
              <p:cNvSpPr>
                <a:spLocks noChangeArrowheads="1"/>
              </p:cNvSpPr>
              <p:nvPr/>
            </p:nvSpPr>
            <p:spPr bwMode="auto">
              <a:xfrm>
                <a:off x="3492" y="3171"/>
                <a:ext cx="1223" cy="335"/>
              </a:xfrm>
              <a:prstGeom prst="rect">
                <a:avLst/>
              </a:prstGeom>
              <a:ln>
                <a:solidFill>
                  <a:schemeClr val="bg2"/>
                </a:solidFill>
                <a:headEnd/>
                <a:tailEnd/>
              </a:ln>
            </p:spPr>
            <p:style>
              <a:lnRef idx="0">
                <a:schemeClr val="accent5"/>
              </a:lnRef>
              <a:fillRef idx="3">
                <a:schemeClr val="accent5"/>
              </a:fillRef>
              <a:effectRef idx="3">
                <a:schemeClr val="accent5"/>
              </a:effectRef>
              <a:fontRef idx="minor">
                <a:schemeClr val="lt1"/>
              </a:fontRef>
            </p:style>
            <p:txBody>
              <a:bodyPr wrap="square" lIns="0" tIns="0" rIns="0" bIns="0" anchor="ctr" anchorCtr="0">
                <a:noAutofit/>
              </a:bodyPr>
              <a:lstStyle/>
              <a:p>
                <a:pPr algn="ctr">
                  <a:lnSpc>
                    <a:spcPct val="90000"/>
                  </a:lnSpc>
                  <a:defRPr/>
                </a:pPr>
                <a:r>
                  <a:rPr lang="en-US" sz="1000" b="1" dirty="0" smtClean="0">
                    <a:gradFill>
                      <a:gsLst>
                        <a:gs pos="28000">
                          <a:schemeClr val="bg2"/>
                        </a:gs>
                        <a:gs pos="48000">
                          <a:schemeClr val="bg2"/>
                        </a:gs>
                      </a:gsLst>
                      <a:lin ang="5400000" scaled="1"/>
                    </a:gradFill>
                    <a:latin typeface="Trebuchet MS" pitchFamily="34" charset="0"/>
                  </a:rPr>
                  <a:t>Synchronization </a:t>
                </a:r>
                <a:endParaRPr lang="en-US" sz="1000" b="1" dirty="0">
                  <a:gradFill>
                    <a:gsLst>
                      <a:gs pos="28000">
                        <a:schemeClr val="bg2"/>
                      </a:gs>
                      <a:gs pos="48000">
                        <a:schemeClr val="bg2"/>
                      </a:gs>
                    </a:gsLst>
                    <a:lin ang="5400000" scaled="1"/>
                  </a:gradFill>
                  <a:latin typeface="Trebuchet MS" pitchFamily="34" charset="0"/>
                </a:endParaRPr>
              </a:p>
            </p:txBody>
          </p:sp>
          <p:sp>
            <p:nvSpPr>
              <p:cNvPr id="95" name="Line 13"/>
              <p:cNvSpPr>
                <a:spLocks noChangeShapeType="1"/>
              </p:cNvSpPr>
              <p:nvPr/>
            </p:nvSpPr>
            <p:spPr bwMode="auto">
              <a:xfrm>
                <a:off x="1640" y="2399"/>
                <a:ext cx="0" cy="815"/>
              </a:xfrm>
              <a:prstGeom prst="line">
                <a:avLst/>
              </a:prstGeom>
              <a:ln>
                <a:solidFill>
                  <a:schemeClr val="bg2"/>
                </a:solidFill>
                <a:headEnd type="none" w="lg" len="lg"/>
                <a:tailEnd type="triangle" w="lg" len="lg"/>
              </a:ln>
            </p:spPr>
            <p:style>
              <a:lnRef idx="2">
                <a:schemeClr val="accent6"/>
              </a:lnRef>
              <a:fillRef idx="0">
                <a:schemeClr val="accent6"/>
              </a:fillRef>
              <a:effectRef idx="1">
                <a:schemeClr val="accent6"/>
              </a:effectRef>
              <a:fontRef idx="minor">
                <a:schemeClr val="tx1"/>
              </a:fontRef>
            </p:style>
            <p:txBody>
              <a:bodyPr wrap="square" lIns="0" tIns="0" rIns="0" bIns="0" anchor="ctr" anchorCtr="0">
                <a:noAutofit/>
              </a:bodyPr>
              <a:lstStyle/>
              <a:p>
                <a:pPr>
                  <a:lnSpc>
                    <a:spcPct val="110000"/>
                  </a:lnSpc>
                  <a:defRPr/>
                </a:pPr>
                <a:endParaRPr lang="en-US" dirty="0">
                  <a:solidFill>
                    <a:srgbClr val="F8F8F8"/>
                  </a:solidFill>
                  <a:latin typeface="Trebuchet MS" pitchFamily="34" charset="0"/>
                </a:endParaRPr>
              </a:p>
            </p:txBody>
          </p:sp>
          <p:sp>
            <p:nvSpPr>
              <p:cNvPr id="96" name="Line 14"/>
              <p:cNvSpPr>
                <a:spLocks noChangeShapeType="1"/>
              </p:cNvSpPr>
              <p:nvPr/>
            </p:nvSpPr>
            <p:spPr bwMode="auto">
              <a:xfrm>
                <a:off x="2257" y="2464"/>
                <a:ext cx="0" cy="1440"/>
              </a:xfrm>
              <a:prstGeom prst="line">
                <a:avLst/>
              </a:prstGeom>
              <a:ln>
                <a:solidFill>
                  <a:schemeClr val="bg2"/>
                </a:solidFill>
                <a:headEnd type="none" w="lg" len="lg"/>
                <a:tailEnd type="triangle" w="lg" len="lg"/>
              </a:ln>
            </p:spPr>
            <p:style>
              <a:lnRef idx="2">
                <a:schemeClr val="accent6"/>
              </a:lnRef>
              <a:fillRef idx="0">
                <a:schemeClr val="accent6"/>
              </a:fillRef>
              <a:effectRef idx="1">
                <a:schemeClr val="accent6"/>
              </a:effectRef>
              <a:fontRef idx="minor">
                <a:schemeClr val="tx1"/>
              </a:fontRef>
            </p:style>
            <p:txBody>
              <a:bodyPr wrap="square" lIns="0" tIns="0" rIns="0" bIns="0" anchor="ctr" anchorCtr="0">
                <a:noAutofit/>
              </a:bodyPr>
              <a:lstStyle/>
              <a:p>
                <a:pPr>
                  <a:lnSpc>
                    <a:spcPct val="110000"/>
                  </a:lnSpc>
                  <a:defRPr/>
                </a:pPr>
                <a:endParaRPr lang="en-US" dirty="0">
                  <a:solidFill>
                    <a:srgbClr val="F8F8F8"/>
                  </a:solidFill>
                  <a:latin typeface="Trebuchet MS" pitchFamily="34" charset="0"/>
                </a:endParaRPr>
              </a:p>
            </p:txBody>
          </p:sp>
          <p:sp>
            <p:nvSpPr>
              <p:cNvPr id="97" name="Line 15"/>
              <p:cNvSpPr>
                <a:spLocks noChangeShapeType="1"/>
              </p:cNvSpPr>
              <p:nvPr/>
            </p:nvSpPr>
            <p:spPr bwMode="auto">
              <a:xfrm flipH="1">
                <a:off x="3360" y="2399"/>
                <a:ext cx="0" cy="1153"/>
              </a:xfrm>
              <a:prstGeom prst="line">
                <a:avLst/>
              </a:prstGeom>
              <a:ln>
                <a:solidFill>
                  <a:schemeClr val="bg2"/>
                </a:solidFill>
                <a:headEnd type="none" w="lg" len="lg"/>
                <a:tailEnd type="triangle" w="lg" len="lg"/>
              </a:ln>
            </p:spPr>
            <p:style>
              <a:lnRef idx="2">
                <a:schemeClr val="accent6"/>
              </a:lnRef>
              <a:fillRef idx="0">
                <a:schemeClr val="accent6"/>
              </a:fillRef>
              <a:effectRef idx="1">
                <a:schemeClr val="accent6"/>
              </a:effectRef>
              <a:fontRef idx="minor">
                <a:schemeClr val="tx1"/>
              </a:fontRef>
            </p:style>
            <p:txBody>
              <a:bodyPr wrap="square" lIns="0" tIns="0" rIns="0" bIns="0" anchor="ctr" anchorCtr="0">
                <a:noAutofit/>
              </a:bodyPr>
              <a:lstStyle/>
              <a:p>
                <a:pPr>
                  <a:lnSpc>
                    <a:spcPct val="110000"/>
                  </a:lnSpc>
                  <a:defRPr/>
                </a:pPr>
                <a:endParaRPr lang="en-US" dirty="0">
                  <a:solidFill>
                    <a:srgbClr val="F8F8F8"/>
                  </a:solidFill>
                  <a:latin typeface="Trebuchet MS" pitchFamily="34" charset="0"/>
                </a:endParaRPr>
              </a:p>
            </p:txBody>
          </p:sp>
          <p:sp>
            <p:nvSpPr>
              <p:cNvPr id="98" name="Line 16"/>
              <p:cNvSpPr>
                <a:spLocks noChangeShapeType="1"/>
              </p:cNvSpPr>
              <p:nvPr/>
            </p:nvSpPr>
            <p:spPr bwMode="auto">
              <a:xfrm>
                <a:off x="3883" y="2335"/>
                <a:ext cx="0" cy="816"/>
              </a:xfrm>
              <a:prstGeom prst="line">
                <a:avLst/>
              </a:prstGeom>
              <a:ln>
                <a:solidFill>
                  <a:schemeClr val="bg2"/>
                </a:solidFill>
                <a:headEnd type="none" w="lg" len="lg"/>
                <a:tailEnd type="triangle" w="lg" len="lg"/>
              </a:ln>
            </p:spPr>
            <p:style>
              <a:lnRef idx="2">
                <a:schemeClr val="accent6"/>
              </a:lnRef>
              <a:fillRef idx="0">
                <a:schemeClr val="accent6"/>
              </a:fillRef>
              <a:effectRef idx="1">
                <a:schemeClr val="accent6"/>
              </a:effectRef>
              <a:fontRef idx="minor">
                <a:schemeClr val="tx1"/>
              </a:fontRef>
            </p:style>
            <p:txBody>
              <a:bodyPr wrap="square" lIns="0" tIns="0" rIns="0" bIns="0" anchor="ctr" anchorCtr="0">
                <a:noAutofit/>
              </a:bodyPr>
              <a:lstStyle/>
              <a:p>
                <a:pPr>
                  <a:lnSpc>
                    <a:spcPct val="110000"/>
                  </a:lnSpc>
                  <a:defRPr/>
                </a:pPr>
                <a:endParaRPr lang="en-US" dirty="0">
                  <a:solidFill>
                    <a:srgbClr val="F8F8F8"/>
                  </a:solidFill>
                  <a:latin typeface="Trebuchet MS" pitchFamily="34" charset="0"/>
                </a:endParaRPr>
              </a:p>
            </p:txBody>
          </p:sp>
          <p:sp>
            <p:nvSpPr>
              <p:cNvPr id="99" name="Line 17"/>
              <p:cNvSpPr>
                <a:spLocks noChangeShapeType="1"/>
              </p:cNvSpPr>
              <p:nvPr/>
            </p:nvSpPr>
            <p:spPr bwMode="auto">
              <a:xfrm>
                <a:off x="4560" y="2399"/>
                <a:ext cx="0" cy="288"/>
              </a:xfrm>
              <a:prstGeom prst="line">
                <a:avLst/>
              </a:prstGeom>
              <a:ln>
                <a:solidFill>
                  <a:schemeClr val="bg2"/>
                </a:solidFill>
                <a:headEnd type="none" w="lg" len="lg"/>
                <a:tailEnd type="triangle" w="lg" len="lg"/>
              </a:ln>
            </p:spPr>
            <p:style>
              <a:lnRef idx="2">
                <a:schemeClr val="accent6"/>
              </a:lnRef>
              <a:fillRef idx="0">
                <a:schemeClr val="accent6"/>
              </a:fillRef>
              <a:effectRef idx="1">
                <a:schemeClr val="accent6"/>
              </a:effectRef>
              <a:fontRef idx="minor">
                <a:schemeClr val="tx1"/>
              </a:fontRef>
            </p:style>
            <p:txBody>
              <a:bodyPr wrap="square" lIns="0" tIns="0" rIns="0" bIns="0" anchor="ctr" anchorCtr="0">
                <a:noAutofit/>
              </a:bodyPr>
              <a:lstStyle/>
              <a:p>
                <a:pPr>
                  <a:lnSpc>
                    <a:spcPct val="110000"/>
                  </a:lnSpc>
                  <a:defRPr/>
                </a:pPr>
                <a:endParaRPr lang="en-US" dirty="0">
                  <a:solidFill>
                    <a:srgbClr val="F8F8F8"/>
                  </a:solidFill>
                  <a:latin typeface="Trebuchet MS" pitchFamily="34" charset="0"/>
                </a:endParaRPr>
              </a:p>
            </p:txBody>
          </p:sp>
        </p:grpSp>
        <p:sp>
          <p:nvSpPr>
            <p:cNvPr id="60" name="Rectangle 18"/>
            <p:cNvSpPr>
              <a:spLocks noChangeArrowheads="1"/>
            </p:cNvSpPr>
            <p:nvPr/>
          </p:nvSpPr>
          <p:spPr bwMode="auto">
            <a:xfrm>
              <a:off x="1667310" y="5626100"/>
              <a:ext cx="748509" cy="29239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lIns="0" tIns="0" rIns="0" bIns="0" anchor="ctr" anchorCtr="0">
              <a:noAutofit/>
            </a:bodyPr>
            <a:lstStyle/>
            <a:p>
              <a:pPr algn="ctr">
                <a:lnSpc>
                  <a:spcPct val="90000"/>
                </a:lnSpc>
                <a:defRPr/>
              </a:pPr>
              <a:r>
                <a:rPr lang="en-US" sz="900" b="1" dirty="0">
                  <a:gradFill>
                    <a:gsLst>
                      <a:gs pos="28000">
                        <a:schemeClr val="bg2"/>
                      </a:gs>
                      <a:gs pos="48000">
                        <a:schemeClr val="bg2"/>
                      </a:gs>
                    </a:gsLst>
                    <a:lin ang="5400000" scaled="1"/>
                  </a:gradFill>
                  <a:latin typeface="Trebuchet MS" pitchFamily="34" charset="0"/>
                </a:rPr>
                <a:t>Resource</a:t>
              </a:r>
              <a:br>
                <a:rPr lang="en-US" sz="900" b="1" dirty="0">
                  <a:gradFill>
                    <a:gsLst>
                      <a:gs pos="28000">
                        <a:schemeClr val="bg2"/>
                      </a:gs>
                      <a:gs pos="48000">
                        <a:schemeClr val="bg2"/>
                      </a:gs>
                    </a:gsLst>
                    <a:lin ang="5400000" scaled="1"/>
                  </a:gradFill>
                  <a:latin typeface="Trebuchet MS" pitchFamily="34" charset="0"/>
                </a:rPr>
              </a:br>
              <a:r>
                <a:rPr lang="en-US" sz="900" b="1" dirty="0">
                  <a:gradFill>
                    <a:gsLst>
                      <a:gs pos="28000">
                        <a:schemeClr val="bg2"/>
                      </a:gs>
                      <a:gs pos="48000">
                        <a:schemeClr val="bg2"/>
                      </a:gs>
                    </a:gsLst>
                    <a:lin ang="5400000" scaled="1"/>
                  </a:gradFill>
                  <a:latin typeface="Trebuchet MS" pitchFamily="34" charset="0"/>
                </a:rPr>
                <a:t>Monitor</a:t>
              </a:r>
            </a:p>
          </p:txBody>
        </p:sp>
        <p:sp>
          <p:nvSpPr>
            <p:cNvPr id="61" name="Rectangle 19"/>
            <p:cNvSpPr>
              <a:spLocks noChangeArrowheads="1"/>
            </p:cNvSpPr>
            <p:nvPr/>
          </p:nvSpPr>
          <p:spPr bwMode="auto">
            <a:xfrm>
              <a:off x="1667310" y="5961591"/>
              <a:ext cx="748509" cy="29239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lIns="0" tIns="0" rIns="0" bIns="0" anchor="ctr" anchorCtr="0">
              <a:noAutofit/>
            </a:bodyPr>
            <a:lstStyle/>
            <a:p>
              <a:pPr algn="ctr">
                <a:lnSpc>
                  <a:spcPct val="90000"/>
                </a:lnSpc>
                <a:defRPr/>
              </a:pPr>
              <a:r>
                <a:rPr lang="en-US" sz="900" b="1" dirty="0">
                  <a:gradFill>
                    <a:gsLst>
                      <a:gs pos="28000">
                        <a:schemeClr val="bg2"/>
                      </a:gs>
                      <a:gs pos="48000">
                        <a:schemeClr val="bg2"/>
                      </a:gs>
                    </a:gsLst>
                    <a:lin ang="5400000" scaled="1"/>
                  </a:gradFill>
                  <a:latin typeface="Trebuchet MS" pitchFamily="34" charset="0"/>
                </a:rPr>
                <a:t>Lazy</a:t>
              </a:r>
            </a:p>
            <a:p>
              <a:pPr algn="ctr">
                <a:lnSpc>
                  <a:spcPct val="90000"/>
                </a:lnSpc>
                <a:defRPr/>
              </a:pPr>
              <a:r>
                <a:rPr lang="en-US" sz="900" b="1" dirty="0">
                  <a:gradFill>
                    <a:gsLst>
                      <a:gs pos="28000">
                        <a:schemeClr val="bg2"/>
                      </a:gs>
                      <a:gs pos="48000">
                        <a:schemeClr val="bg2"/>
                      </a:gs>
                    </a:gsLst>
                    <a:lin ang="5400000" scaled="1"/>
                  </a:gradFill>
                  <a:latin typeface="Trebuchet MS" pitchFamily="34" charset="0"/>
                </a:rPr>
                <a:t>Writer</a:t>
              </a:r>
            </a:p>
          </p:txBody>
        </p:sp>
        <p:sp>
          <p:nvSpPr>
            <p:cNvPr id="62" name="Rectangle 20"/>
            <p:cNvSpPr>
              <a:spLocks noChangeArrowheads="1"/>
            </p:cNvSpPr>
            <p:nvPr/>
          </p:nvSpPr>
          <p:spPr bwMode="auto">
            <a:xfrm>
              <a:off x="1617409" y="4843286"/>
              <a:ext cx="5189666" cy="279576"/>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square" lIns="0" tIns="0" rIns="0" bIns="0" anchor="ctr" anchorCtr="0">
              <a:noAutofit/>
            </a:bodyPr>
            <a:lstStyle/>
            <a:p>
              <a:pPr algn="ctr">
                <a:lnSpc>
                  <a:spcPct val="90000"/>
                </a:lnSpc>
                <a:defRPr/>
              </a:pPr>
              <a:r>
                <a:rPr lang="en-US" sz="1100" b="1"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SQLOS API</a:t>
              </a:r>
            </a:p>
          </p:txBody>
        </p:sp>
        <p:sp>
          <p:nvSpPr>
            <p:cNvPr id="63" name="Rectangle 21"/>
            <p:cNvSpPr>
              <a:spLocks noChangeArrowheads="1"/>
            </p:cNvSpPr>
            <p:nvPr/>
          </p:nvSpPr>
          <p:spPr bwMode="auto">
            <a:xfrm>
              <a:off x="5709262" y="5793845"/>
              <a:ext cx="399205" cy="793298"/>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square" lIns="0" tIns="0" rIns="0" bIns="0" anchor="ctr" anchorCtr="0">
              <a:noAutofit/>
            </a:bodyPr>
            <a:lstStyle/>
            <a:p>
              <a:pPr algn="ctr">
                <a:lnSpc>
                  <a:spcPct val="90000"/>
                </a:lnSpc>
                <a:defRPr/>
              </a:pPr>
              <a:r>
                <a:rPr lang="en-US" sz="1000" b="1" dirty="0">
                  <a:gradFill>
                    <a:gsLst>
                      <a:gs pos="28000">
                        <a:schemeClr val="bg2"/>
                      </a:gs>
                      <a:gs pos="48000">
                        <a:schemeClr val="bg2"/>
                      </a:gs>
                    </a:gsLst>
                    <a:lin ang="5400000" scaled="1"/>
                  </a:gradFill>
                  <a:latin typeface="Trebuchet MS" pitchFamily="34" charset="0"/>
                </a:rPr>
                <a:t>I/O</a:t>
              </a:r>
            </a:p>
          </p:txBody>
        </p:sp>
        <p:sp>
          <p:nvSpPr>
            <p:cNvPr id="64" name="Line 22"/>
            <p:cNvSpPr>
              <a:spLocks noChangeShapeType="1"/>
            </p:cNvSpPr>
            <p:nvPr/>
          </p:nvSpPr>
          <p:spPr bwMode="auto">
            <a:xfrm>
              <a:off x="5908864" y="5122863"/>
              <a:ext cx="1040" cy="667489"/>
            </a:xfrm>
            <a:prstGeom prst="line">
              <a:avLst/>
            </a:prstGeom>
            <a:ln>
              <a:solidFill>
                <a:schemeClr val="bg2"/>
              </a:solidFill>
              <a:headEnd type="none" w="lg" len="lg"/>
              <a:tailEnd type="triangle" w="lg" len="lg"/>
            </a:ln>
          </p:spPr>
          <p:style>
            <a:lnRef idx="2">
              <a:schemeClr val="accent6"/>
            </a:lnRef>
            <a:fillRef idx="0">
              <a:schemeClr val="accent6"/>
            </a:fillRef>
            <a:effectRef idx="1">
              <a:schemeClr val="accent6"/>
            </a:effectRef>
            <a:fontRef idx="minor">
              <a:schemeClr val="tx1"/>
            </a:fontRef>
          </p:style>
          <p:txBody>
            <a:bodyPr wrap="square" lIns="0" tIns="0" rIns="0" bIns="0" anchor="ctr" anchorCtr="0">
              <a:noAutofit/>
            </a:bodyPr>
            <a:lstStyle/>
            <a:p>
              <a:pPr>
                <a:lnSpc>
                  <a:spcPct val="110000"/>
                </a:lnSpc>
                <a:defRPr/>
              </a:pPr>
              <a:endParaRPr lang="en-US" dirty="0">
                <a:solidFill>
                  <a:srgbClr val="F8F8F8"/>
                </a:solidFill>
                <a:latin typeface="Trebuchet MS" pitchFamily="34" charset="0"/>
              </a:endParaRPr>
            </a:p>
          </p:txBody>
        </p:sp>
        <p:sp>
          <p:nvSpPr>
            <p:cNvPr id="65" name="Rectangle 23"/>
            <p:cNvSpPr>
              <a:spLocks noChangeArrowheads="1"/>
            </p:cNvSpPr>
            <p:nvPr/>
          </p:nvSpPr>
          <p:spPr bwMode="auto">
            <a:xfrm rot="5400000">
              <a:off x="620217" y="3596591"/>
              <a:ext cx="2236611" cy="25678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square" lIns="0" tIns="0" rIns="0" bIns="0" anchor="ctr" anchorCtr="0">
              <a:noAutofit/>
            </a:bodyPr>
            <a:lstStyle/>
            <a:p>
              <a:pPr algn="ctr">
                <a:lnSpc>
                  <a:spcPct val="90000"/>
                </a:lnSpc>
                <a:defRPr/>
              </a:pPr>
              <a:r>
                <a:rPr lang="en-US" sz="1000" b="1" dirty="0">
                  <a:gradFill>
                    <a:gsLst>
                      <a:gs pos="28000">
                        <a:schemeClr val="bg2"/>
                      </a:gs>
                      <a:gs pos="48000">
                        <a:schemeClr val="bg2"/>
                      </a:gs>
                    </a:gsLst>
                    <a:lin ang="5400000" scaled="1"/>
                  </a:gradFill>
                  <a:latin typeface="Trebuchet MS" pitchFamily="34" charset="0"/>
                </a:rPr>
                <a:t>SQLOS API</a:t>
              </a:r>
            </a:p>
          </p:txBody>
        </p:sp>
        <p:sp>
          <p:nvSpPr>
            <p:cNvPr id="66" name="Rectangle 24"/>
            <p:cNvSpPr>
              <a:spLocks noChangeArrowheads="1"/>
            </p:cNvSpPr>
            <p:nvPr/>
          </p:nvSpPr>
          <p:spPr bwMode="auto">
            <a:xfrm>
              <a:off x="1866913" y="3669066"/>
              <a:ext cx="4940163" cy="117422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square" lIns="0" tIns="0" rIns="0" bIns="0" anchor="ctr" anchorCtr="0">
              <a:noAutofit/>
            </a:bodyPr>
            <a:lstStyle/>
            <a:p>
              <a:pPr algn="ctr">
                <a:lnSpc>
                  <a:spcPct val="90000"/>
                </a:lnSpc>
                <a:defRPr/>
              </a:pPr>
              <a:endParaRPr lang="en-US" b="1" i="1" dirty="0">
                <a:solidFill>
                  <a:srgbClr val="F8F8F8"/>
                </a:solidFill>
                <a:latin typeface="Trebuchet MS" pitchFamily="34" charset="0"/>
                <a:cs typeface="+mn-cs"/>
              </a:endParaRPr>
            </a:p>
          </p:txBody>
        </p:sp>
        <p:sp>
          <p:nvSpPr>
            <p:cNvPr id="67" name="Rectangle 25"/>
            <p:cNvSpPr>
              <a:spLocks noChangeArrowheads="1"/>
            </p:cNvSpPr>
            <p:nvPr/>
          </p:nvSpPr>
          <p:spPr bwMode="auto">
            <a:xfrm rot="5400000">
              <a:off x="5646037" y="4979807"/>
              <a:ext cx="2963509" cy="342028"/>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square" lIns="0" tIns="0" rIns="0" bIns="0" anchor="ctr" anchorCtr="0">
              <a:noAutofit/>
            </a:bodyPr>
            <a:lstStyle/>
            <a:p>
              <a:pPr algn="ctr">
                <a:lnSpc>
                  <a:spcPct val="90000"/>
                </a:lnSpc>
                <a:defRPr/>
              </a:pPr>
              <a:r>
                <a:rPr lang="en-US" sz="1100" b="1" dirty="0">
                  <a:gradFill>
                    <a:gsLst>
                      <a:gs pos="28000">
                        <a:schemeClr val="bg2"/>
                      </a:gs>
                      <a:gs pos="48000">
                        <a:schemeClr val="bg2"/>
                      </a:gs>
                    </a:gsLst>
                    <a:lin ang="5400000" scaled="1"/>
                  </a:gradFill>
                  <a:latin typeface="Trebuchet MS" pitchFamily="34" charset="0"/>
                </a:rPr>
                <a:t>External Components (CLR/MDAC)</a:t>
              </a:r>
            </a:p>
          </p:txBody>
        </p:sp>
        <p:sp>
          <p:nvSpPr>
            <p:cNvPr id="69" name="Rectangle 29"/>
            <p:cNvSpPr>
              <a:spLocks noChangeArrowheads="1"/>
            </p:cNvSpPr>
            <p:nvPr/>
          </p:nvSpPr>
          <p:spPr bwMode="auto">
            <a:xfrm>
              <a:off x="1667310" y="6297083"/>
              <a:ext cx="748509" cy="29239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lIns="0" tIns="0" rIns="0" bIns="0" anchor="ctr" anchorCtr="0">
              <a:noAutofit/>
            </a:bodyPr>
            <a:lstStyle/>
            <a:p>
              <a:pPr algn="ctr">
                <a:lnSpc>
                  <a:spcPct val="90000"/>
                </a:lnSpc>
                <a:defRPr/>
              </a:pPr>
              <a:r>
                <a:rPr lang="en-US" sz="900" b="1" dirty="0">
                  <a:gradFill>
                    <a:gsLst>
                      <a:gs pos="28000">
                        <a:schemeClr val="bg2"/>
                      </a:gs>
                      <a:gs pos="48000">
                        <a:schemeClr val="bg2"/>
                      </a:gs>
                    </a:gsLst>
                    <a:lin ang="5400000" scaled="1"/>
                  </a:gradFill>
                  <a:latin typeface="Trebuchet MS" pitchFamily="34" charset="0"/>
                </a:rPr>
                <a:t>Scheduler</a:t>
              </a:r>
              <a:br>
                <a:rPr lang="en-US" sz="900" b="1" dirty="0">
                  <a:gradFill>
                    <a:gsLst>
                      <a:gs pos="28000">
                        <a:schemeClr val="bg2"/>
                      </a:gs>
                      <a:gs pos="48000">
                        <a:schemeClr val="bg2"/>
                      </a:gs>
                    </a:gsLst>
                    <a:lin ang="5400000" scaled="1"/>
                  </a:gradFill>
                  <a:latin typeface="Trebuchet MS" pitchFamily="34" charset="0"/>
                </a:rPr>
              </a:br>
              <a:r>
                <a:rPr lang="en-US" sz="900" b="1" dirty="0">
                  <a:gradFill>
                    <a:gsLst>
                      <a:gs pos="28000">
                        <a:schemeClr val="bg2"/>
                      </a:gs>
                      <a:gs pos="48000">
                        <a:schemeClr val="bg2"/>
                      </a:gs>
                    </a:gsLst>
                    <a:lin ang="5400000" scaled="1"/>
                  </a:gradFill>
                  <a:latin typeface="Trebuchet MS" pitchFamily="34" charset="0"/>
                </a:rPr>
                <a:t>Monitor</a:t>
              </a:r>
            </a:p>
          </p:txBody>
        </p:sp>
        <p:grpSp>
          <p:nvGrpSpPr>
            <p:cNvPr id="70" name="Group 50"/>
            <p:cNvGrpSpPr>
              <a:grpSpLocks/>
            </p:cNvGrpSpPr>
            <p:nvPr/>
          </p:nvGrpSpPr>
          <p:grpSpPr bwMode="auto">
            <a:xfrm>
              <a:off x="2066515" y="2998081"/>
              <a:ext cx="4740557" cy="615068"/>
              <a:chOff x="914400" y="1600200"/>
              <a:chExt cx="6172200" cy="838201"/>
            </a:xfrm>
          </p:grpSpPr>
          <p:sp>
            <p:nvSpPr>
              <p:cNvPr id="84" name="Rectangle 31"/>
              <p:cNvSpPr>
                <a:spLocks noChangeArrowheads="1"/>
              </p:cNvSpPr>
              <p:nvPr/>
            </p:nvSpPr>
            <p:spPr bwMode="auto">
              <a:xfrm>
                <a:off x="914400" y="1905000"/>
                <a:ext cx="915003" cy="533399"/>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square" lIns="0" tIns="0" rIns="0" bIns="0" anchor="ctr" anchorCtr="0">
                <a:noAutofit/>
              </a:bodyPr>
              <a:lstStyle/>
              <a:p>
                <a:pPr algn="ctr">
                  <a:lnSpc>
                    <a:spcPct val="90000"/>
                  </a:lnSpc>
                  <a:defRPr/>
                </a:pPr>
                <a:r>
                  <a:rPr lang="en-US" sz="1000" b="1" i="1" dirty="0">
                    <a:gradFill>
                      <a:gsLst>
                        <a:gs pos="28000">
                          <a:schemeClr val="bg2"/>
                        </a:gs>
                        <a:gs pos="48000">
                          <a:schemeClr val="bg2"/>
                        </a:gs>
                      </a:gsLst>
                      <a:lin ang="5400000" scaled="1"/>
                    </a:gradFill>
                    <a:latin typeface="Trebuchet MS" pitchFamily="34" charset="0"/>
                  </a:rPr>
                  <a:t>Parser</a:t>
                </a:r>
              </a:p>
            </p:txBody>
          </p:sp>
          <p:sp>
            <p:nvSpPr>
              <p:cNvPr id="85" name="Rectangle 31"/>
              <p:cNvSpPr>
                <a:spLocks noChangeArrowheads="1"/>
              </p:cNvSpPr>
              <p:nvPr/>
            </p:nvSpPr>
            <p:spPr bwMode="auto">
              <a:xfrm>
                <a:off x="1829403" y="1905001"/>
                <a:ext cx="1295350" cy="5334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square" lIns="0" tIns="0" rIns="0" bIns="0" anchor="ctr" anchorCtr="0">
                <a:noAutofit/>
              </a:bodyPr>
              <a:lstStyle/>
              <a:p>
                <a:pPr algn="ctr">
                  <a:lnSpc>
                    <a:spcPct val="90000"/>
                  </a:lnSpc>
                  <a:defRPr/>
                </a:pPr>
                <a:r>
                  <a:rPr lang="en-US" sz="1000" b="1" i="1" dirty="0">
                    <a:gradFill>
                      <a:gsLst>
                        <a:gs pos="28000">
                          <a:schemeClr val="bg2"/>
                        </a:gs>
                        <a:gs pos="48000">
                          <a:schemeClr val="bg2"/>
                        </a:gs>
                      </a:gsLst>
                      <a:lin ang="5400000" scaled="1"/>
                    </a:gradFill>
                    <a:latin typeface="Trebuchet MS" pitchFamily="34" charset="0"/>
                  </a:rPr>
                  <a:t>Optimizer</a:t>
                </a:r>
              </a:p>
            </p:txBody>
          </p:sp>
          <p:sp>
            <p:nvSpPr>
              <p:cNvPr id="86" name="Rectangle 31"/>
              <p:cNvSpPr>
                <a:spLocks noChangeArrowheads="1"/>
              </p:cNvSpPr>
              <p:nvPr/>
            </p:nvSpPr>
            <p:spPr bwMode="auto">
              <a:xfrm>
                <a:off x="3124752" y="1905000"/>
                <a:ext cx="1295349" cy="533399"/>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square" lIns="0" tIns="0" rIns="0" bIns="0" anchor="ctr" anchorCtr="0">
                <a:noAutofit/>
              </a:bodyPr>
              <a:lstStyle/>
              <a:p>
                <a:pPr algn="ctr">
                  <a:lnSpc>
                    <a:spcPct val="90000"/>
                  </a:lnSpc>
                  <a:defRPr/>
                </a:pPr>
                <a:r>
                  <a:rPr lang="en-US" sz="1000" b="1" i="1" dirty="0">
                    <a:gradFill>
                      <a:gsLst>
                        <a:gs pos="28000">
                          <a:schemeClr val="bg2"/>
                        </a:gs>
                        <a:gs pos="48000">
                          <a:schemeClr val="bg2"/>
                        </a:gs>
                      </a:gsLst>
                      <a:lin ang="5400000" scaled="1"/>
                    </a:gradFill>
                    <a:latin typeface="Trebuchet MS" pitchFamily="34" charset="0"/>
                  </a:rPr>
                  <a:t>SQL Manager</a:t>
                </a:r>
              </a:p>
            </p:txBody>
          </p:sp>
          <p:sp>
            <p:nvSpPr>
              <p:cNvPr id="87" name="Rectangle 31"/>
              <p:cNvSpPr>
                <a:spLocks noChangeArrowheads="1"/>
              </p:cNvSpPr>
              <p:nvPr/>
            </p:nvSpPr>
            <p:spPr bwMode="auto">
              <a:xfrm>
                <a:off x="4420101" y="1905000"/>
                <a:ext cx="1371149" cy="533399"/>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square" lIns="0" tIns="0" rIns="0" bIns="0" anchor="ctr" anchorCtr="0">
                <a:noAutofit/>
              </a:bodyPr>
              <a:lstStyle/>
              <a:p>
                <a:pPr algn="ctr">
                  <a:lnSpc>
                    <a:spcPct val="90000"/>
                  </a:lnSpc>
                  <a:defRPr/>
                </a:pPr>
                <a:r>
                  <a:rPr lang="en-US" sz="1000" b="1" i="1" dirty="0">
                    <a:gradFill>
                      <a:gsLst>
                        <a:gs pos="28000">
                          <a:schemeClr val="bg2"/>
                        </a:gs>
                        <a:gs pos="48000">
                          <a:schemeClr val="bg2"/>
                        </a:gs>
                      </a:gsLst>
                      <a:lin ang="5400000" scaled="1"/>
                    </a:gradFill>
                    <a:latin typeface="Trebuchet MS" pitchFamily="34" charset="0"/>
                  </a:rPr>
                  <a:t>Database Manager</a:t>
                </a:r>
              </a:p>
            </p:txBody>
          </p:sp>
          <p:sp>
            <p:nvSpPr>
              <p:cNvPr id="88" name="Rectangle 31"/>
              <p:cNvSpPr>
                <a:spLocks noChangeArrowheads="1"/>
              </p:cNvSpPr>
              <p:nvPr/>
            </p:nvSpPr>
            <p:spPr bwMode="auto">
              <a:xfrm>
                <a:off x="5791251" y="1905000"/>
                <a:ext cx="1295349" cy="533399"/>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square" lIns="0" tIns="0" rIns="0" bIns="0" anchor="ctr" anchorCtr="0">
                <a:noAutofit/>
              </a:bodyPr>
              <a:lstStyle/>
              <a:p>
                <a:pPr algn="ctr">
                  <a:lnSpc>
                    <a:spcPct val="90000"/>
                  </a:lnSpc>
                  <a:defRPr/>
                </a:pPr>
                <a:r>
                  <a:rPr lang="en-US" sz="1000" b="1" i="1" dirty="0">
                    <a:gradFill>
                      <a:gsLst>
                        <a:gs pos="28000">
                          <a:schemeClr val="bg2"/>
                        </a:gs>
                        <a:gs pos="48000">
                          <a:schemeClr val="bg2"/>
                        </a:gs>
                      </a:gsLst>
                      <a:lin ang="5400000" scaled="1"/>
                    </a:gradFill>
                    <a:latin typeface="Trebuchet MS" pitchFamily="34" charset="0"/>
                  </a:rPr>
                  <a:t>Query Executor</a:t>
                </a:r>
              </a:p>
            </p:txBody>
          </p:sp>
          <p:sp>
            <p:nvSpPr>
              <p:cNvPr id="89" name="Rectangle 31"/>
              <p:cNvSpPr>
                <a:spLocks noChangeArrowheads="1"/>
              </p:cNvSpPr>
              <p:nvPr/>
            </p:nvSpPr>
            <p:spPr bwMode="auto">
              <a:xfrm>
                <a:off x="914400" y="1600200"/>
                <a:ext cx="6172200" cy="3048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square" lIns="0" tIns="0" rIns="0" bIns="0" anchor="ctr" anchorCtr="0">
                <a:noAutofit/>
              </a:bodyPr>
              <a:lstStyle/>
              <a:p>
                <a:pPr algn="ctr">
                  <a:lnSpc>
                    <a:spcPct val="90000"/>
                  </a:lnSpc>
                  <a:defRPr/>
                </a:pPr>
                <a:r>
                  <a:rPr lang="en-US" sz="1100" b="1" i="1" dirty="0">
                    <a:gradFill>
                      <a:gsLst>
                        <a:gs pos="28000">
                          <a:schemeClr val="bg2"/>
                        </a:gs>
                        <a:gs pos="48000">
                          <a:schemeClr val="bg2"/>
                        </a:gs>
                      </a:gsLst>
                      <a:lin ang="5400000" scaled="1"/>
                    </a:gradFill>
                    <a:latin typeface="Trebuchet MS" pitchFamily="34" charset="0"/>
                  </a:rPr>
                  <a:t>Query Processor</a:t>
                </a:r>
              </a:p>
            </p:txBody>
          </p:sp>
        </p:grpSp>
        <p:sp>
          <p:nvSpPr>
            <p:cNvPr id="71" name="TextBox 70"/>
            <p:cNvSpPr txBox="1"/>
            <p:nvPr/>
          </p:nvSpPr>
          <p:spPr>
            <a:xfrm>
              <a:off x="1916813" y="3722652"/>
              <a:ext cx="1746522" cy="225991"/>
            </a:xfrm>
            <a:prstGeom prst="rect">
              <a:avLst/>
            </a:prstGeom>
          </p:spPr>
          <p:style>
            <a:lnRef idx="1">
              <a:schemeClr val="dk1"/>
            </a:lnRef>
            <a:fillRef idx="2">
              <a:schemeClr val="dk1"/>
            </a:fillRef>
            <a:effectRef idx="1">
              <a:schemeClr val="dk1"/>
            </a:effectRef>
            <a:fontRef idx="minor">
              <a:schemeClr val="dk1"/>
            </a:fontRef>
          </p:style>
          <p:txBody>
            <a:bodyPr wrap="square" lIns="0" tIns="0" rIns="0" bIns="0" rtlCol="1" anchor="ctr" anchorCtr="0">
              <a:noAutofit/>
            </a:bodyPr>
            <a:lstStyle/>
            <a:p>
              <a:pPr algn="ctr">
                <a:lnSpc>
                  <a:spcPct val="90000"/>
                </a:lnSpc>
                <a:defRPr/>
              </a:pPr>
              <a:r>
                <a:rPr lang="en-US" sz="1100" b="1" dirty="0">
                  <a:gradFill>
                    <a:gsLst>
                      <a:gs pos="28000">
                        <a:schemeClr val="bg2"/>
                      </a:gs>
                      <a:gs pos="48000">
                        <a:schemeClr val="bg2"/>
                      </a:gs>
                    </a:gsLst>
                    <a:lin ang="5400000" scaled="1"/>
                  </a:gradFill>
                  <a:latin typeface="Trebuchet MS" pitchFamily="34" charset="0"/>
                </a:rPr>
                <a:t>Transaction Services</a:t>
              </a:r>
              <a:endParaRPr lang="he-IL" sz="1100" b="1" dirty="0">
                <a:gradFill>
                  <a:gsLst>
                    <a:gs pos="28000">
                      <a:schemeClr val="bg2"/>
                    </a:gs>
                    <a:gs pos="48000">
                      <a:schemeClr val="bg2"/>
                    </a:gs>
                  </a:gsLst>
                  <a:lin ang="5400000" scaled="1"/>
                </a:gradFill>
                <a:latin typeface="Trebuchet MS" pitchFamily="34" charset="0"/>
              </a:endParaRPr>
            </a:p>
          </p:txBody>
        </p:sp>
        <p:sp>
          <p:nvSpPr>
            <p:cNvPr id="72" name="TextBox 71"/>
            <p:cNvSpPr txBox="1"/>
            <p:nvPr/>
          </p:nvSpPr>
          <p:spPr>
            <a:xfrm>
              <a:off x="1916813" y="4002228"/>
              <a:ext cx="1746522" cy="225991"/>
            </a:xfrm>
            <a:prstGeom prst="rect">
              <a:avLst/>
            </a:prstGeom>
          </p:spPr>
          <p:style>
            <a:lnRef idx="1">
              <a:schemeClr val="dk1"/>
            </a:lnRef>
            <a:fillRef idx="2">
              <a:schemeClr val="dk1"/>
            </a:fillRef>
            <a:effectRef idx="1">
              <a:schemeClr val="dk1"/>
            </a:effectRef>
            <a:fontRef idx="minor">
              <a:schemeClr val="dk1"/>
            </a:fontRef>
          </p:style>
          <p:txBody>
            <a:bodyPr wrap="square" lIns="0" tIns="0" rIns="0" bIns="0" rtlCol="1" anchor="ctr" anchorCtr="0">
              <a:noAutofit/>
            </a:bodyPr>
            <a:lstStyle/>
            <a:p>
              <a:pPr algn="ctr">
                <a:lnSpc>
                  <a:spcPct val="90000"/>
                </a:lnSpc>
                <a:defRPr/>
              </a:pPr>
              <a:r>
                <a:rPr lang="en-US" sz="1100" b="1" dirty="0">
                  <a:gradFill>
                    <a:gsLst>
                      <a:gs pos="28000">
                        <a:schemeClr val="bg2"/>
                      </a:gs>
                      <a:gs pos="48000">
                        <a:schemeClr val="bg2"/>
                      </a:gs>
                    </a:gsLst>
                    <a:lin ang="5400000" scaled="1"/>
                  </a:gradFill>
                  <a:latin typeface="Trebuchet MS" pitchFamily="34" charset="0"/>
                </a:rPr>
                <a:t>Lock Manager</a:t>
              </a:r>
              <a:endParaRPr lang="he-IL" sz="1100" b="1" dirty="0">
                <a:gradFill>
                  <a:gsLst>
                    <a:gs pos="28000">
                      <a:schemeClr val="bg2"/>
                    </a:gs>
                    <a:gs pos="48000">
                      <a:schemeClr val="bg2"/>
                    </a:gs>
                  </a:gsLst>
                  <a:lin ang="5400000" scaled="1"/>
                </a:gradFill>
                <a:latin typeface="Trebuchet MS" pitchFamily="34" charset="0"/>
              </a:endParaRPr>
            </a:p>
          </p:txBody>
        </p:sp>
        <p:sp>
          <p:nvSpPr>
            <p:cNvPr id="73" name="TextBox 72"/>
            <p:cNvSpPr txBox="1"/>
            <p:nvPr/>
          </p:nvSpPr>
          <p:spPr>
            <a:xfrm>
              <a:off x="1916813" y="4281804"/>
              <a:ext cx="1746522" cy="225991"/>
            </a:xfrm>
            <a:prstGeom prst="rect">
              <a:avLst/>
            </a:prstGeom>
          </p:spPr>
          <p:style>
            <a:lnRef idx="1">
              <a:schemeClr val="dk1"/>
            </a:lnRef>
            <a:fillRef idx="2">
              <a:schemeClr val="dk1"/>
            </a:fillRef>
            <a:effectRef idx="1">
              <a:schemeClr val="dk1"/>
            </a:effectRef>
            <a:fontRef idx="minor">
              <a:schemeClr val="dk1"/>
            </a:fontRef>
          </p:style>
          <p:txBody>
            <a:bodyPr wrap="square" lIns="0" tIns="0" rIns="0" bIns="0" rtlCol="1" anchor="ctr" anchorCtr="0">
              <a:noAutofit/>
            </a:bodyPr>
            <a:lstStyle/>
            <a:p>
              <a:pPr algn="ctr">
                <a:lnSpc>
                  <a:spcPct val="90000"/>
                </a:lnSpc>
                <a:defRPr/>
              </a:pPr>
              <a:r>
                <a:rPr lang="en-US" sz="1100" b="1" dirty="0">
                  <a:gradFill>
                    <a:gsLst>
                      <a:gs pos="28000">
                        <a:schemeClr val="bg2"/>
                      </a:gs>
                      <a:gs pos="48000">
                        <a:schemeClr val="bg2"/>
                      </a:gs>
                    </a:gsLst>
                    <a:lin ang="5400000" scaled="1"/>
                  </a:gradFill>
                  <a:latin typeface="Trebuchet MS" pitchFamily="34" charset="0"/>
                </a:rPr>
                <a:t>File Manager</a:t>
              </a:r>
              <a:endParaRPr lang="he-IL" sz="1100" b="1" dirty="0">
                <a:gradFill>
                  <a:gsLst>
                    <a:gs pos="28000">
                      <a:schemeClr val="bg2"/>
                    </a:gs>
                    <a:gs pos="48000">
                      <a:schemeClr val="bg2"/>
                    </a:gs>
                  </a:gsLst>
                  <a:lin ang="5400000" scaled="1"/>
                </a:gradFill>
                <a:latin typeface="Trebuchet MS" pitchFamily="34" charset="0"/>
              </a:endParaRPr>
            </a:p>
          </p:txBody>
        </p:sp>
        <p:sp>
          <p:nvSpPr>
            <p:cNvPr id="74" name="TextBox 73"/>
            <p:cNvSpPr txBox="1"/>
            <p:nvPr/>
          </p:nvSpPr>
          <p:spPr>
            <a:xfrm>
              <a:off x="1916813" y="4561381"/>
              <a:ext cx="1746522" cy="225991"/>
            </a:xfrm>
            <a:prstGeom prst="rect">
              <a:avLst/>
            </a:prstGeom>
          </p:spPr>
          <p:style>
            <a:lnRef idx="1">
              <a:schemeClr val="dk1"/>
            </a:lnRef>
            <a:fillRef idx="2">
              <a:schemeClr val="dk1"/>
            </a:fillRef>
            <a:effectRef idx="1">
              <a:schemeClr val="dk1"/>
            </a:effectRef>
            <a:fontRef idx="minor">
              <a:schemeClr val="dk1"/>
            </a:fontRef>
          </p:style>
          <p:txBody>
            <a:bodyPr wrap="square" lIns="0" tIns="0" rIns="0" bIns="0" rtlCol="1" anchor="ctr" anchorCtr="0">
              <a:noAutofit/>
            </a:bodyPr>
            <a:lstStyle/>
            <a:p>
              <a:pPr algn="ctr">
                <a:lnSpc>
                  <a:spcPct val="90000"/>
                </a:lnSpc>
                <a:defRPr/>
              </a:pPr>
              <a:r>
                <a:rPr lang="en-US" sz="1100" b="1" dirty="0">
                  <a:gradFill>
                    <a:gsLst>
                      <a:gs pos="28000">
                        <a:schemeClr val="bg2"/>
                      </a:gs>
                      <a:gs pos="48000">
                        <a:schemeClr val="bg2"/>
                      </a:gs>
                    </a:gsLst>
                    <a:lin ang="5400000" scaled="1"/>
                  </a:gradFill>
                  <a:latin typeface="Trebuchet MS" pitchFamily="34" charset="0"/>
                </a:rPr>
                <a:t>Buffer Manager</a:t>
              </a:r>
              <a:endParaRPr lang="he-IL" sz="1100" b="1" dirty="0">
                <a:gradFill>
                  <a:gsLst>
                    <a:gs pos="28000">
                      <a:schemeClr val="bg2"/>
                    </a:gs>
                    <a:gs pos="48000">
                      <a:schemeClr val="bg2"/>
                    </a:gs>
                  </a:gsLst>
                  <a:lin ang="5400000" scaled="1"/>
                </a:gradFill>
                <a:latin typeface="Trebuchet MS" pitchFamily="34" charset="0"/>
              </a:endParaRPr>
            </a:p>
          </p:txBody>
        </p:sp>
        <p:sp>
          <p:nvSpPr>
            <p:cNvPr id="75" name="TextBox 74"/>
            <p:cNvSpPr txBox="1"/>
            <p:nvPr/>
          </p:nvSpPr>
          <p:spPr>
            <a:xfrm>
              <a:off x="3713236" y="4228219"/>
              <a:ext cx="1746522" cy="541680"/>
            </a:xfrm>
            <a:prstGeom prst="rect">
              <a:avLst/>
            </a:prstGeom>
          </p:spPr>
          <p:style>
            <a:lnRef idx="1">
              <a:schemeClr val="dk1"/>
            </a:lnRef>
            <a:fillRef idx="2">
              <a:schemeClr val="dk1"/>
            </a:fillRef>
            <a:effectRef idx="1">
              <a:schemeClr val="dk1"/>
            </a:effectRef>
            <a:fontRef idx="minor">
              <a:schemeClr val="dk1"/>
            </a:fontRef>
          </p:style>
          <p:txBody>
            <a:bodyPr wrap="square" lIns="0" tIns="0" rIns="0" bIns="0" rtlCol="1" anchor="ctr" anchorCtr="0">
              <a:noAutofit/>
            </a:bodyPr>
            <a:lstStyle/>
            <a:p>
              <a:pPr algn="ctr">
                <a:lnSpc>
                  <a:spcPct val="90000"/>
                </a:lnSpc>
                <a:defRPr/>
              </a:pPr>
              <a:r>
                <a:rPr lang="en-US" sz="1100" b="1" dirty="0" smtClean="0">
                  <a:gradFill>
                    <a:gsLst>
                      <a:gs pos="28000">
                        <a:schemeClr val="bg2"/>
                      </a:gs>
                      <a:gs pos="48000">
                        <a:schemeClr val="bg2"/>
                      </a:gs>
                    </a:gsLst>
                    <a:lin ang="5400000" scaled="1"/>
                  </a:gradFill>
                  <a:latin typeface="Trebuchet MS" pitchFamily="34" charset="0"/>
                </a:rPr>
                <a:t>Utilities:  </a:t>
              </a:r>
              <a:endParaRPr lang="en-US" sz="1100" b="1" dirty="0">
                <a:gradFill>
                  <a:gsLst>
                    <a:gs pos="28000">
                      <a:schemeClr val="bg2"/>
                    </a:gs>
                    <a:gs pos="48000">
                      <a:schemeClr val="bg2"/>
                    </a:gs>
                  </a:gsLst>
                  <a:lin ang="5400000" scaled="1"/>
                </a:gradFill>
                <a:latin typeface="Trebuchet MS" pitchFamily="34" charset="0"/>
              </a:endParaRPr>
            </a:p>
            <a:p>
              <a:pPr algn="ctr">
                <a:lnSpc>
                  <a:spcPct val="90000"/>
                </a:lnSpc>
                <a:defRPr/>
              </a:pPr>
              <a:r>
                <a:rPr lang="en-US" sz="1000" dirty="0">
                  <a:gradFill>
                    <a:gsLst>
                      <a:gs pos="28000">
                        <a:schemeClr val="bg2"/>
                      </a:gs>
                      <a:gs pos="48000">
                        <a:schemeClr val="bg2"/>
                      </a:gs>
                    </a:gsLst>
                    <a:lin ang="5400000" scaled="1"/>
                  </a:gradFill>
                  <a:latin typeface="Trebuchet MS" pitchFamily="34" charset="0"/>
                </a:rPr>
                <a:t>Bulk Load DBCC</a:t>
              </a:r>
            </a:p>
            <a:p>
              <a:pPr algn="ctr">
                <a:lnSpc>
                  <a:spcPct val="90000"/>
                </a:lnSpc>
                <a:defRPr/>
              </a:pPr>
              <a:r>
                <a:rPr lang="en-US" sz="1000" dirty="0">
                  <a:gradFill>
                    <a:gsLst>
                      <a:gs pos="28000">
                        <a:schemeClr val="bg2"/>
                      </a:gs>
                      <a:gs pos="48000">
                        <a:schemeClr val="bg2"/>
                      </a:gs>
                    </a:gsLst>
                    <a:lin ang="5400000" scaled="1"/>
                  </a:gradFill>
                  <a:latin typeface="Trebuchet MS" pitchFamily="34" charset="0"/>
                </a:rPr>
                <a:t>Backup/Restore</a:t>
              </a:r>
              <a:endParaRPr lang="he-IL" sz="1000" dirty="0">
                <a:gradFill>
                  <a:gsLst>
                    <a:gs pos="28000">
                      <a:schemeClr val="bg2"/>
                    </a:gs>
                    <a:gs pos="48000">
                      <a:schemeClr val="bg2"/>
                    </a:gs>
                  </a:gsLst>
                  <a:lin ang="5400000" scaled="1"/>
                </a:gradFill>
                <a:latin typeface="Trebuchet MS" pitchFamily="34" charset="0"/>
              </a:endParaRPr>
            </a:p>
          </p:txBody>
        </p:sp>
        <p:sp>
          <p:nvSpPr>
            <p:cNvPr id="76" name="TextBox 75"/>
            <p:cNvSpPr txBox="1"/>
            <p:nvPr/>
          </p:nvSpPr>
          <p:spPr>
            <a:xfrm>
              <a:off x="5509659" y="3733800"/>
              <a:ext cx="1247516" cy="1066800"/>
            </a:xfrm>
            <a:prstGeom prst="rect">
              <a:avLst/>
            </a:prstGeom>
          </p:spPr>
          <p:style>
            <a:lnRef idx="1">
              <a:schemeClr val="dk1"/>
            </a:lnRef>
            <a:fillRef idx="2">
              <a:schemeClr val="dk1"/>
            </a:fillRef>
            <a:effectRef idx="1">
              <a:schemeClr val="dk1"/>
            </a:effectRef>
            <a:fontRef idx="minor">
              <a:schemeClr val="dk1"/>
            </a:fontRef>
          </p:style>
          <p:txBody>
            <a:bodyPr wrap="square" lIns="0" tIns="0" rIns="0" bIns="0" rtlCol="1" anchor="ctr" anchorCtr="0">
              <a:noAutofit/>
            </a:bodyPr>
            <a:lstStyle/>
            <a:p>
              <a:pPr algn="ctr">
                <a:lnSpc>
                  <a:spcPct val="90000"/>
                </a:lnSpc>
                <a:defRPr/>
              </a:pPr>
              <a:r>
                <a:rPr lang="en-US" sz="1100" b="1" dirty="0">
                  <a:gradFill>
                    <a:gsLst>
                      <a:gs pos="28000">
                        <a:schemeClr val="bg2"/>
                      </a:gs>
                      <a:gs pos="48000">
                        <a:schemeClr val="bg2"/>
                      </a:gs>
                    </a:gsLst>
                    <a:lin ang="5400000" scaled="1"/>
                  </a:gradFill>
                  <a:latin typeface="Trebuchet MS" pitchFamily="34" charset="0"/>
                </a:rPr>
                <a:t>Access Methods Managers for:</a:t>
              </a:r>
            </a:p>
            <a:p>
              <a:pPr algn="ctr">
                <a:lnSpc>
                  <a:spcPct val="90000"/>
                </a:lnSpc>
                <a:defRPr/>
              </a:pPr>
              <a:r>
                <a:rPr lang="en-US" sz="1000" dirty="0">
                  <a:gradFill>
                    <a:gsLst>
                      <a:gs pos="28000">
                        <a:schemeClr val="bg2"/>
                      </a:gs>
                      <a:gs pos="48000">
                        <a:schemeClr val="bg2"/>
                      </a:gs>
                    </a:gsLst>
                    <a:lin ang="5400000" scaled="1"/>
                  </a:gradFill>
                  <a:latin typeface="Trebuchet MS" pitchFamily="34" charset="0"/>
                </a:rPr>
                <a:t>Row Operations</a:t>
              </a:r>
            </a:p>
            <a:p>
              <a:pPr algn="ctr">
                <a:lnSpc>
                  <a:spcPct val="90000"/>
                </a:lnSpc>
                <a:defRPr/>
              </a:pPr>
              <a:r>
                <a:rPr lang="en-US" sz="1000" dirty="0">
                  <a:gradFill>
                    <a:gsLst>
                      <a:gs pos="28000">
                        <a:schemeClr val="bg2"/>
                      </a:gs>
                      <a:gs pos="48000">
                        <a:schemeClr val="bg2"/>
                      </a:gs>
                    </a:gsLst>
                    <a:lin ang="5400000" scaled="1"/>
                  </a:gradFill>
                  <a:latin typeface="Trebuchet MS" pitchFamily="34" charset="0"/>
                </a:rPr>
                <a:t>Indexes</a:t>
              </a:r>
            </a:p>
            <a:p>
              <a:pPr algn="ctr">
                <a:lnSpc>
                  <a:spcPct val="90000"/>
                </a:lnSpc>
                <a:defRPr/>
              </a:pPr>
              <a:r>
                <a:rPr lang="en-US" sz="1000" dirty="0">
                  <a:gradFill>
                    <a:gsLst>
                      <a:gs pos="28000">
                        <a:schemeClr val="bg2"/>
                      </a:gs>
                      <a:gs pos="48000">
                        <a:schemeClr val="bg2"/>
                      </a:gs>
                    </a:gsLst>
                    <a:lin ang="5400000" scaled="1"/>
                  </a:gradFill>
                  <a:latin typeface="Trebuchet MS" pitchFamily="34" charset="0"/>
                </a:rPr>
                <a:t>Pages</a:t>
              </a:r>
            </a:p>
            <a:p>
              <a:pPr algn="ctr">
                <a:lnSpc>
                  <a:spcPct val="90000"/>
                </a:lnSpc>
                <a:defRPr/>
              </a:pPr>
              <a:r>
                <a:rPr lang="en-US" sz="1000" dirty="0">
                  <a:gradFill>
                    <a:gsLst>
                      <a:gs pos="28000">
                        <a:schemeClr val="bg2"/>
                      </a:gs>
                      <a:gs pos="48000">
                        <a:schemeClr val="bg2"/>
                      </a:gs>
                    </a:gsLst>
                    <a:lin ang="5400000" scaled="1"/>
                  </a:gradFill>
                  <a:latin typeface="Trebuchet MS" pitchFamily="34" charset="0"/>
                </a:rPr>
                <a:t>Allocations</a:t>
              </a:r>
            </a:p>
            <a:p>
              <a:pPr algn="ctr">
                <a:lnSpc>
                  <a:spcPct val="90000"/>
                </a:lnSpc>
                <a:defRPr/>
              </a:pPr>
              <a:r>
                <a:rPr lang="en-US" sz="1000" dirty="0">
                  <a:gradFill>
                    <a:gsLst>
                      <a:gs pos="28000">
                        <a:schemeClr val="bg2"/>
                      </a:gs>
                      <a:gs pos="48000">
                        <a:schemeClr val="bg2"/>
                      </a:gs>
                    </a:gsLst>
                    <a:lin ang="5400000" scaled="1"/>
                  </a:gradFill>
                  <a:latin typeface="Trebuchet MS" pitchFamily="34" charset="0"/>
                </a:rPr>
                <a:t>Versions</a:t>
              </a:r>
              <a:endParaRPr lang="he-IL" sz="1000" dirty="0">
                <a:gradFill>
                  <a:gsLst>
                    <a:gs pos="28000">
                      <a:schemeClr val="bg2"/>
                    </a:gs>
                    <a:gs pos="48000">
                      <a:schemeClr val="bg2"/>
                    </a:gs>
                  </a:gsLst>
                  <a:lin ang="5400000" scaled="1"/>
                </a:gradFill>
                <a:latin typeface="Trebuchet MS" pitchFamily="34" charset="0"/>
              </a:endParaRPr>
            </a:p>
          </p:txBody>
        </p:sp>
        <p:sp>
          <p:nvSpPr>
            <p:cNvPr id="77" name="TextBox 76"/>
            <p:cNvSpPr txBox="1"/>
            <p:nvPr/>
          </p:nvSpPr>
          <p:spPr>
            <a:xfrm>
              <a:off x="3713235" y="3744016"/>
              <a:ext cx="1746523" cy="31551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lIns="0" tIns="0" rIns="0" bIns="0" rtlCol="1" anchor="ctr" anchorCtr="0">
              <a:noAutofit/>
            </a:bodyPr>
            <a:lstStyle/>
            <a:p>
              <a:pPr algn="ctr">
                <a:lnSpc>
                  <a:spcPct val="90000"/>
                </a:lnSpc>
                <a:defRPr/>
              </a:pPr>
              <a:r>
                <a:rPr lang="en-US" sz="1400" b="1" dirty="0">
                  <a:gradFill>
                    <a:gsLst>
                      <a:gs pos="28000">
                        <a:schemeClr val="bg2"/>
                      </a:gs>
                      <a:gs pos="48000">
                        <a:schemeClr val="bg2"/>
                      </a:gs>
                    </a:gsLst>
                    <a:lin ang="5400000" scaled="1"/>
                  </a:gradFill>
                  <a:latin typeface="Trebuchet MS" pitchFamily="34" charset="0"/>
                </a:rPr>
                <a:t>Storage Engine</a:t>
              </a:r>
              <a:endParaRPr lang="he-IL" sz="1400" b="1" dirty="0">
                <a:gradFill>
                  <a:gsLst>
                    <a:gs pos="28000">
                      <a:schemeClr val="bg2"/>
                    </a:gs>
                    <a:gs pos="48000">
                      <a:schemeClr val="bg2"/>
                    </a:gs>
                  </a:gsLst>
                  <a:lin ang="5400000" scaled="1"/>
                </a:gradFill>
                <a:latin typeface="Trebuchet MS" pitchFamily="34" charset="0"/>
              </a:endParaRPr>
            </a:p>
          </p:txBody>
        </p:sp>
        <p:cxnSp>
          <p:nvCxnSpPr>
            <p:cNvPr id="78" name="Straight Arrow Connector 77"/>
            <p:cNvCxnSpPr/>
            <p:nvPr/>
          </p:nvCxnSpPr>
          <p:spPr>
            <a:xfrm rot="10800000">
              <a:off x="6607472" y="5402439"/>
              <a:ext cx="349304" cy="1165"/>
            </a:xfrm>
            <a:prstGeom prst="straightConnector1">
              <a:avLst/>
            </a:prstGeom>
            <a:ln>
              <a:solidFill>
                <a:schemeClr val="bg2"/>
              </a:solidFill>
              <a:tailEnd type="arrow"/>
            </a:ln>
          </p:spPr>
          <p:style>
            <a:lnRef idx="2">
              <a:schemeClr val="accent6"/>
            </a:lnRef>
            <a:fillRef idx="0">
              <a:schemeClr val="accent6"/>
            </a:fillRef>
            <a:effectRef idx="1">
              <a:schemeClr val="accent6"/>
            </a:effectRef>
            <a:fontRef idx="minor">
              <a:schemeClr val="tx1"/>
            </a:fontRef>
          </p:style>
        </p:cxnSp>
        <p:cxnSp>
          <p:nvCxnSpPr>
            <p:cNvPr id="79" name="Straight Arrow Connector 78"/>
            <p:cNvCxnSpPr/>
            <p:nvPr/>
          </p:nvCxnSpPr>
          <p:spPr>
            <a:xfrm rot="10800000">
              <a:off x="6607472" y="6408914"/>
              <a:ext cx="349304" cy="1165"/>
            </a:xfrm>
            <a:prstGeom prst="straightConnector1">
              <a:avLst/>
            </a:prstGeom>
            <a:ln>
              <a:solidFill>
                <a:schemeClr val="bg2"/>
              </a:solidFill>
              <a:tailEnd type="arrow"/>
            </a:ln>
          </p:spPr>
          <p:style>
            <a:lnRef idx="2">
              <a:schemeClr val="accent6"/>
            </a:lnRef>
            <a:fillRef idx="0">
              <a:schemeClr val="accent6"/>
            </a:fillRef>
            <a:effectRef idx="1">
              <a:schemeClr val="accent6"/>
            </a:effectRef>
            <a:fontRef idx="minor">
              <a:schemeClr val="tx1"/>
            </a:fontRef>
          </p:style>
        </p:cxnSp>
        <p:cxnSp>
          <p:nvCxnSpPr>
            <p:cNvPr id="80" name="Straight Arrow Connector 79"/>
            <p:cNvCxnSpPr/>
            <p:nvPr/>
          </p:nvCxnSpPr>
          <p:spPr>
            <a:xfrm rot="10800000">
              <a:off x="1866913" y="2774422"/>
              <a:ext cx="249503" cy="1165"/>
            </a:xfrm>
            <a:prstGeom prst="straightConnector1">
              <a:avLst/>
            </a:prstGeom>
            <a:ln>
              <a:solidFill>
                <a:schemeClr val="bg2"/>
              </a:solidFill>
              <a:tailEnd type="arrow"/>
            </a:ln>
          </p:spPr>
          <p:style>
            <a:lnRef idx="2">
              <a:schemeClr val="accent6"/>
            </a:lnRef>
            <a:fillRef idx="0">
              <a:schemeClr val="accent6"/>
            </a:fillRef>
            <a:effectRef idx="1">
              <a:schemeClr val="accent6"/>
            </a:effectRef>
            <a:fontRef idx="minor">
              <a:schemeClr val="tx1"/>
            </a:fontRef>
          </p:style>
        </p:cxnSp>
        <p:cxnSp>
          <p:nvCxnSpPr>
            <p:cNvPr id="81" name="Straight Arrow Connector 80"/>
            <p:cNvCxnSpPr/>
            <p:nvPr/>
          </p:nvCxnSpPr>
          <p:spPr>
            <a:xfrm rot="5400000">
              <a:off x="4202764" y="2914793"/>
              <a:ext cx="166581" cy="0"/>
            </a:xfrm>
            <a:prstGeom prst="straightConnector1">
              <a:avLst/>
            </a:prstGeom>
            <a:ln>
              <a:solidFill>
                <a:schemeClr val="bg2"/>
              </a:solidFill>
              <a:tailEnd type="arrow"/>
            </a:ln>
          </p:spPr>
          <p:style>
            <a:lnRef idx="2">
              <a:schemeClr val="accent6"/>
            </a:lnRef>
            <a:fillRef idx="0">
              <a:schemeClr val="accent6"/>
            </a:fillRef>
            <a:effectRef idx="1">
              <a:schemeClr val="accent6"/>
            </a:effectRef>
            <a:fontRef idx="minor">
              <a:schemeClr val="tx1"/>
            </a:fontRef>
          </p:style>
        </p:cxnSp>
        <p:cxnSp>
          <p:nvCxnSpPr>
            <p:cNvPr id="82" name="Straight Arrow Connector 81"/>
            <p:cNvCxnSpPr/>
            <p:nvPr/>
          </p:nvCxnSpPr>
          <p:spPr>
            <a:xfrm rot="5400000">
              <a:off x="4179372" y="3695922"/>
              <a:ext cx="166581" cy="1040"/>
            </a:xfrm>
            <a:prstGeom prst="straightConnector1">
              <a:avLst/>
            </a:prstGeom>
            <a:ln>
              <a:solidFill>
                <a:schemeClr val="bg2"/>
              </a:solidFill>
              <a:tailEnd type="arrow"/>
            </a:ln>
          </p:spPr>
          <p:style>
            <a:lnRef idx="2">
              <a:schemeClr val="accent6"/>
            </a:lnRef>
            <a:fillRef idx="0">
              <a:schemeClr val="accent6"/>
            </a:fillRef>
            <a:effectRef idx="1">
              <a:schemeClr val="accent6"/>
            </a:effectRef>
            <a:fontRef idx="minor">
              <a:schemeClr val="tx1"/>
            </a:fontRef>
          </p:style>
        </p:cxnSp>
        <p:sp>
          <p:nvSpPr>
            <p:cNvPr id="83" name="Rectangle 30"/>
            <p:cNvSpPr>
              <a:spLocks noChangeArrowheads="1"/>
            </p:cNvSpPr>
            <p:nvPr/>
          </p:nvSpPr>
          <p:spPr bwMode="auto">
            <a:xfrm>
              <a:off x="2066515" y="2662592"/>
              <a:ext cx="4740560" cy="22366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lIns="0" tIns="0" rIns="0" bIns="0" anchor="ctr" anchorCtr="0">
              <a:noAutofit/>
            </a:bodyPr>
            <a:lstStyle/>
            <a:p>
              <a:pPr algn="ctr">
                <a:lnSpc>
                  <a:spcPct val="90000"/>
                </a:lnSpc>
                <a:defRPr/>
              </a:pPr>
              <a:r>
                <a:rPr lang="en-US" sz="1100" b="1" i="1" dirty="0">
                  <a:gradFill>
                    <a:gsLst>
                      <a:gs pos="28000">
                        <a:schemeClr val="bg2"/>
                      </a:gs>
                      <a:gs pos="48000">
                        <a:schemeClr val="bg2"/>
                      </a:gs>
                    </a:gsLst>
                    <a:lin ang="5400000" scaled="1"/>
                  </a:gradFill>
                  <a:latin typeface="Trebuchet MS" pitchFamily="34" charset="0"/>
                </a:rPr>
                <a:t>Protocols</a:t>
              </a:r>
            </a:p>
          </p:txBody>
        </p:sp>
      </p:gr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2008 Template_NEW_9.22.08</Template>
  <TotalTime>0</TotalTime>
  <Words>931</Words>
  <Application>Microsoft Office PowerPoint</Application>
  <PresentationFormat>On-screen Show (4:3)</PresentationFormat>
  <Paragraphs>235</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WinHEC 2008 Template_NEW_9.22.08</vt:lpstr>
      <vt:lpstr>Slide 1</vt:lpstr>
      <vt:lpstr>Scaling More Than 64 Logical Processors: A SQL Perspective</vt:lpstr>
      <vt:lpstr>Agenda</vt:lpstr>
      <vt:lpstr>Why Does SQL Need to Scale?</vt:lpstr>
      <vt:lpstr>Whole Ecosystem  Needs to Scale</vt:lpstr>
      <vt:lpstr>MSI-X Support Critical to Scale</vt:lpstr>
      <vt:lpstr>Scalability Proof Points</vt:lpstr>
      <vt:lpstr>OLTP Scaling 64P to 128P</vt:lpstr>
      <vt:lpstr>SQL Engine Architecture</vt:lpstr>
      <vt:lpstr>Built to Scale</vt:lpstr>
      <vt:lpstr>Shared State Access </vt:lpstr>
      <vt:lpstr>SQL &amp; NUMA</vt:lpstr>
      <vt:lpstr>Scheduler Partitioning</vt:lpstr>
      <vt:lpstr>Partitioned Data Structures</vt:lpstr>
      <vt:lpstr>Partitioning Done Wrong</vt:lpstr>
      <vt:lpstr>Partitioning Done Right</vt:lpstr>
      <vt:lpstr>Lessons Learned</vt:lpstr>
      <vt:lpstr>Summary</vt:lpstr>
      <vt:lpstr>Call To Action</vt:lpstr>
      <vt:lpstr>Resources</vt:lpstr>
      <vt:lpstr>Please Complete A Session Evaluation Form Your input is important!</vt:lpstr>
      <vt:lpstr>Slide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2008-11-12T06:17:50Z</dcterms:created>
  <dcterms:modified xsi:type="dcterms:W3CDTF">2008-11-12T06:17:56Z</dcterms:modified>
</cp:coreProperties>
</file>