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1"/>
  </p:sldMasterIdLst>
  <p:notesMasterIdLst>
    <p:notesMasterId r:id="rId35"/>
  </p:notesMasterIdLst>
  <p:handoutMasterIdLst>
    <p:handoutMasterId r:id="rId36"/>
  </p:handoutMasterIdLst>
  <p:sldIdLst>
    <p:sldId id="277" r:id="rId2"/>
    <p:sldId id="278" r:id="rId3"/>
    <p:sldId id="279" r:id="rId4"/>
    <p:sldId id="326" r:id="rId5"/>
    <p:sldId id="308" r:id="rId6"/>
    <p:sldId id="280" r:id="rId7"/>
    <p:sldId id="304" r:id="rId8"/>
    <p:sldId id="309" r:id="rId9"/>
    <p:sldId id="281" r:id="rId10"/>
    <p:sldId id="316" r:id="rId11"/>
    <p:sldId id="317" r:id="rId12"/>
    <p:sldId id="283" r:id="rId13"/>
    <p:sldId id="290" r:id="rId14"/>
    <p:sldId id="292" r:id="rId15"/>
    <p:sldId id="303" r:id="rId16"/>
    <p:sldId id="294" r:id="rId17"/>
    <p:sldId id="295" r:id="rId18"/>
    <p:sldId id="296" r:id="rId19"/>
    <p:sldId id="297" r:id="rId20"/>
    <p:sldId id="298" r:id="rId21"/>
    <p:sldId id="299" r:id="rId22"/>
    <p:sldId id="321" r:id="rId23"/>
    <p:sldId id="322" r:id="rId24"/>
    <p:sldId id="323" r:id="rId25"/>
    <p:sldId id="324" r:id="rId26"/>
    <p:sldId id="318" r:id="rId27"/>
    <p:sldId id="319" r:id="rId28"/>
    <p:sldId id="320" r:id="rId29"/>
    <p:sldId id="314" r:id="rId30"/>
    <p:sldId id="315" r:id="rId31"/>
    <p:sldId id="325" r:id="rId32"/>
    <p:sldId id="272" r:id="rId33"/>
    <p:sldId id="327"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100" d="100"/>
          <a:sy n="100" d="100"/>
        </p:scale>
        <p:origin x="-426" y="-66"/>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5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09B0DB1-88D1-4FE2-B6B6-673771433A16}" type="slidenum">
              <a:rPr lang="en-US" smtClean="0">
                <a:cs typeface="Arial" charset="0"/>
              </a:rPr>
              <a:pPr defTabSz="912813" fontAlgn="base">
                <a:spcBef>
                  <a:spcPct val="0"/>
                </a:spcBef>
                <a:spcAft>
                  <a:spcPct val="0"/>
                </a:spcAft>
              </a:pPr>
              <a:t>22</a:t>
            </a:fld>
            <a:endParaRPr lang="en-US" smtClean="0">
              <a:cs typeface="Arial" charset="0"/>
            </a:endParaRPr>
          </a:p>
        </p:txBody>
      </p:sp>
      <p:sp>
        <p:nvSpPr>
          <p:cNvPr id="22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3F5FAAF-85A4-4784-87AA-2FADCC4110ED}" type="slidenum">
              <a:rPr lang="en-US" sz="1200">
                <a:latin typeface="Calibri" pitchFamily="34" charset="0"/>
              </a:rPr>
              <a:pPr algn="r"/>
              <a:t>22</a:t>
            </a:fld>
            <a:endParaRPr lang="en-US" sz="1200">
              <a:latin typeface="Calibri" pitchFamily="34" charset="0"/>
            </a:endParaRPr>
          </a:p>
        </p:txBody>
      </p:sp>
      <p:sp>
        <p:nvSpPr>
          <p:cNvPr id="225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0" tIns="45711" rIns="91420" bIns="45711" anchor="b"/>
          <a:lstStyle/>
          <a:p>
            <a:pPr algn="r"/>
            <a:fld id="{4B4F9705-9662-4B32-B893-54ABBD0A4033}" type="slidenum">
              <a:rPr lang="en-US" sz="1200">
                <a:latin typeface="Calibri" pitchFamily="34" charset="0"/>
              </a:rPr>
              <a:pPr algn="r"/>
              <a:t>22</a:t>
            </a:fld>
            <a:endParaRPr lang="en-US" sz="1200">
              <a:latin typeface="Calibri" pitchFamily="34" charset="0"/>
            </a:endParaRPr>
          </a:p>
        </p:txBody>
      </p:sp>
      <p:sp>
        <p:nvSpPr>
          <p:cNvPr id="22532"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22533" name="Rectangle 3"/>
          <p:cNvSpPr>
            <a:spLocks noGrp="1" noChangeArrowheads="1"/>
          </p:cNvSpPr>
          <p:nvPr>
            <p:ph type="body" idx="1"/>
          </p:nvPr>
        </p:nvSpPr>
        <p:spPr bwMode="auto">
          <a:xfrm>
            <a:off x="687388" y="4343400"/>
            <a:ext cx="5483225" cy="4113213"/>
          </a:xfrm>
          <a:noFill/>
        </p:spPr>
        <p:txBody>
          <a:bodyPr wrap="square" lIns="91420" tIns="45711" rIns="91420" bIns="45711"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387C10-25E0-4261-B33F-698ED63B5F03}" type="slidenum">
              <a:rPr lang="en-US" sz="1200">
                <a:solidFill>
                  <a:srgbClr val="000000"/>
                </a:solidFill>
                <a:latin typeface="Calibri" pitchFamily="34" charset="0"/>
              </a:rPr>
              <a:pPr algn="r"/>
              <a:t>23</a:t>
            </a:fld>
            <a:endParaRPr lang="en-US" sz="1200">
              <a:solidFill>
                <a:srgbClr val="000000"/>
              </a:solidFill>
              <a:latin typeface="Calibri" pitchFamily="34"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cs typeface="Arial" charset="0"/>
            </a:endParaRPr>
          </a:p>
        </p:txBody>
      </p:sp>
      <p:sp>
        <p:nvSpPr>
          <p:cNvPr id="3072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6A69E2A8-13C2-49C2-BDE1-2A766B782C1F}" type="datetime8">
              <a:rPr lang="en-US" smtClean="0">
                <a:cs typeface="Arial" charset="0"/>
              </a:rPr>
              <a:pPr defTabSz="912813" fontAlgn="base">
                <a:spcBef>
                  <a:spcPct val="0"/>
                </a:spcBef>
                <a:spcAft>
                  <a:spcPct val="0"/>
                </a:spcAft>
              </a:pPr>
              <a:t>11/11/2008 10:16 PM</a:t>
            </a:fld>
            <a:endParaRPr lang="en-US" smtClean="0">
              <a:cs typeface="Arial" charset="0"/>
            </a:endParaRPr>
          </a:p>
        </p:txBody>
      </p:sp>
      <p:sp>
        <p:nvSpPr>
          <p:cNvPr id="30725" name="Footer Placeholder 5"/>
          <p:cNvSpPr>
            <a:spLocks noGrp="1"/>
          </p:cNvSpPr>
          <p:nvPr>
            <p:ph type="ftr" sz="quarter" idx="4"/>
          </p:nvPr>
        </p:nvSpPr>
        <p:spPr bwMode="auto">
          <a:xfrm>
            <a:off x="0" y="8685213"/>
            <a:ext cx="2971800" cy="457200"/>
          </a:xfrm>
          <a:prstGeom prst="rect">
            <a:avLst/>
          </a:prstGeo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cs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cs typeface="Arial" charset="0"/>
              </a:rPr>
            </a:br>
            <a:r>
              <a:rPr lang="en-US" smtClean="0">
                <a:latin typeface="Segoe"/>
                <a:cs typeface="Arial" charset="0"/>
              </a:rPr>
              <a:t>MICROSOFT MAKES NO WARRANTIES, EXPRESS, IMPLIED OR STATUTORY, AS TO THE INFORMATION IN THIS PRESENTATION.</a:t>
            </a:r>
          </a:p>
          <a:p>
            <a:pPr defTabSz="912813" fontAlgn="base">
              <a:spcBef>
                <a:spcPct val="0"/>
              </a:spcBef>
              <a:spcAft>
                <a:spcPct val="0"/>
              </a:spcAft>
            </a:pPr>
            <a:endParaRPr lang="en-US" smtClean="0">
              <a:solidFill>
                <a:schemeClr val="tx1"/>
              </a:solidFill>
              <a:latin typeface="Segoe"/>
              <a:cs typeface="Arial" charset="0"/>
            </a:endParaRPr>
          </a:p>
        </p:txBody>
      </p:sp>
      <p:sp>
        <p:nvSpPr>
          <p:cNvPr id="3072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43EB61F-945C-4BE3-9C4D-F9F483494E1F}" type="slidenum">
              <a:rPr lang="en-US" smtClean="0">
                <a:cs typeface="Arial" charset="0"/>
              </a:rPr>
              <a:pPr defTabSz="912813" fontAlgn="base">
                <a:spcBef>
                  <a:spcPct val="0"/>
                </a:spcBef>
                <a:spcAft>
                  <a:spcPct val="0"/>
                </a:spcAft>
              </a:pPr>
              <a:t>29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cs typeface="Arial" charset="0"/>
            </a:endParaRPr>
          </a:p>
        </p:txBody>
      </p:sp>
      <p:sp>
        <p:nvSpPr>
          <p:cNvPr id="327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CE961610-356C-437A-B1B2-CA46ED217958}" type="datetime8">
              <a:rPr lang="en-US" smtClean="0">
                <a:cs typeface="Arial" charset="0"/>
              </a:rPr>
              <a:pPr defTabSz="912813" fontAlgn="base">
                <a:spcBef>
                  <a:spcPct val="0"/>
                </a:spcBef>
                <a:spcAft>
                  <a:spcPct val="0"/>
                </a:spcAft>
              </a:pPr>
              <a:t>11/11/2008 10:16 PM</a:t>
            </a:fld>
            <a:endParaRPr lang="en-US" smtClean="0">
              <a:cs typeface="Arial" charset="0"/>
            </a:endParaRPr>
          </a:p>
        </p:txBody>
      </p:sp>
      <p:sp>
        <p:nvSpPr>
          <p:cNvPr id="32773" name="Footer Placeholder 5"/>
          <p:cNvSpPr>
            <a:spLocks noGrp="1"/>
          </p:cNvSpPr>
          <p:nvPr>
            <p:ph type="ftr" sz="quarter" idx="4"/>
          </p:nvPr>
        </p:nvSpPr>
        <p:spPr bwMode="auto">
          <a:xfrm>
            <a:off x="0" y="8685213"/>
            <a:ext cx="2971800" cy="457200"/>
          </a:xfrm>
          <a:prstGeom prst="rect">
            <a:avLst/>
          </a:prstGeo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cs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cs typeface="Arial" charset="0"/>
              </a:rPr>
            </a:br>
            <a:r>
              <a:rPr lang="en-US" smtClean="0">
                <a:latin typeface="Segoe"/>
                <a:cs typeface="Arial" charset="0"/>
              </a:rPr>
              <a:t>MICROSOFT MAKES NO WARRANTIES, EXPRESS, IMPLIED OR STATUTORY, AS TO THE INFORMATION IN THIS PRESENTATION.</a:t>
            </a:r>
          </a:p>
          <a:p>
            <a:pPr defTabSz="912813" fontAlgn="base">
              <a:spcBef>
                <a:spcPct val="0"/>
              </a:spcBef>
              <a:spcAft>
                <a:spcPct val="0"/>
              </a:spcAft>
            </a:pPr>
            <a:endParaRPr lang="en-US" smtClean="0">
              <a:solidFill>
                <a:schemeClr val="tx1"/>
              </a:solidFill>
              <a:latin typeface="Segoe"/>
              <a:cs typeface="Arial" charset="0"/>
            </a:endParaRPr>
          </a:p>
        </p:txBody>
      </p:sp>
      <p:sp>
        <p:nvSpPr>
          <p:cNvPr id="3277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CB54EAF-DADE-4C95-8BC8-07BE7FBF7D2E}" type="slidenum">
              <a:rPr lang="en-US" smtClean="0">
                <a:cs typeface="Arial" charset="0"/>
              </a:rPr>
              <a:pPr defTabSz="912813" fontAlgn="base">
                <a:spcBef>
                  <a:spcPct val="0"/>
                </a:spcBef>
                <a:spcAft>
                  <a:spcPct val="0"/>
                </a:spcAft>
              </a:pPr>
              <a:t>30</a:t>
            </a:fld>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2813" rtl="0" fontAlgn="base">
              <a:spcBef>
                <a:spcPct val="0"/>
              </a:spcBef>
              <a:spcAft>
                <a:spcPct val="0"/>
              </a:spcAft>
              <a:defRPr/>
            </a:pPr>
            <a:fld id="{6D5DD64B-BC43-4A21-9C5C-CDCB293E3403}" type="slidenum">
              <a:rPr lang="en-US" sz="1200" kern="1200">
                <a:solidFill>
                  <a:prstClr val="black"/>
                </a:solidFill>
                <a:latin typeface="Arial" charset="0"/>
                <a:ea typeface="+mn-ea"/>
                <a:cs typeface="Arial" charset="0"/>
              </a:rPr>
              <a:pPr algn="r" defTabSz="912813" rtl="0" fontAlgn="base">
                <a:spcBef>
                  <a:spcPct val="0"/>
                </a:spcBef>
                <a:spcAft>
                  <a:spcPct val="0"/>
                </a:spcAft>
                <a:defRPr/>
              </a:pPr>
              <a:t>5</a:t>
            </a:fld>
            <a:endParaRPr lang="en-US" sz="1200" kern="1200" dirty="0">
              <a:solidFill>
                <a:prstClr val="black"/>
              </a:solidFill>
              <a:latin typeface="Arial" charset="0"/>
              <a:ea typeface="+mn-ea"/>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msdn.microsoft.com/concurrency"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GT64P@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download.intel.com/technology/computing/vptech/Intel(r)_VT_for_Direct_IO.pdf" TargetMode="External"/><Relationship Id="rId3" Type="http://schemas.openxmlformats.org/officeDocument/2006/relationships/hyperlink" Target="http://www.microsoft.com/whdc/default.mspx" TargetMode="External"/><Relationship Id="rId7" Type="http://schemas.openxmlformats.org/officeDocument/2006/relationships/hyperlink" Target="http://download.intel.com/design/processor/specupdt/318148.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msdn.microsoft.com/concurrency" TargetMode="External"/><Relationship Id="rId5" Type="http://schemas.openxmlformats.org/officeDocument/2006/relationships/hyperlink" Target="http://blogs.technet.com/winserverperformance/" TargetMode="External"/><Relationship Id="rId4" Type="http://schemas.openxmlformats.org/officeDocument/2006/relationships/hyperlink" Target="http://go.microsoft.com/fwlink/?LinkId=13125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lang="en-US" sz="4400" dirty="0" smtClean="0"/>
              <a:t>Windows Support For Greater Than 64 Logical Processors</a:t>
            </a:r>
            <a:endParaRPr lang="en-US" sz="4400" dirty="0"/>
          </a:p>
        </p:txBody>
      </p:sp>
      <p:sp>
        <p:nvSpPr>
          <p:cNvPr id="3" name="Subtitle 2"/>
          <p:cNvSpPr>
            <a:spLocks noGrp="1"/>
          </p:cNvSpPr>
          <p:nvPr>
            <p:ph type="subTitle" idx="1"/>
          </p:nvPr>
        </p:nvSpPr>
        <p:spPr>
          <a:xfrm>
            <a:off x="2734826" y="3650133"/>
            <a:ext cx="5866482" cy="2326791"/>
          </a:xfrm>
        </p:spPr>
        <p:txBody>
          <a:bodyPr/>
          <a:lstStyle/>
          <a:p>
            <a:r>
              <a:rPr lang="en-US" sz="2400" dirty="0" err="1" smtClean="0"/>
              <a:t>Arie</a:t>
            </a:r>
            <a:r>
              <a:rPr lang="en-US" sz="2400" dirty="0" smtClean="0"/>
              <a:t> van </a:t>
            </a:r>
            <a:r>
              <a:rPr lang="en-US" sz="2400" dirty="0" err="1" smtClean="0"/>
              <a:t>der</a:t>
            </a:r>
            <a:r>
              <a:rPr lang="en-US" sz="2400" dirty="0" smtClean="0"/>
              <a:t> </a:t>
            </a:r>
            <a:r>
              <a:rPr lang="en-US" sz="2400" dirty="0" err="1" smtClean="0"/>
              <a:t>Hoeven</a:t>
            </a:r>
            <a:endParaRPr lang="en-US" sz="2400" dirty="0" smtClean="0"/>
          </a:p>
          <a:p>
            <a:r>
              <a:rPr lang="en-US" sz="2400" dirty="0" smtClean="0"/>
              <a:t>Windows Kernel Team </a:t>
            </a:r>
          </a:p>
          <a:p>
            <a:r>
              <a:rPr lang="en-US" sz="2400" dirty="0" smtClean="0"/>
              <a:t>Senior Program Manager</a:t>
            </a:r>
          </a:p>
          <a:p>
            <a:r>
              <a:rPr lang="en-US" sz="2400" dirty="0" smtClean="0"/>
              <a:t>Microsoft Corporation </a:t>
            </a:r>
          </a:p>
          <a:p>
            <a:endParaRPr lang="en-US" sz="2400" dirty="0" smtClean="0"/>
          </a:p>
          <a:p>
            <a:endParaRPr lang="en-US" sz="24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Greater Than 64LP Support</a:t>
            </a:r>
            <a:endParaRPr lang="en-US" dirty="0"/>
          </a:p>
        </p:txBody>
      </p:sp>
      <p:sp>
        <p:nvSpPr>
          <p:cNvPr id="3" name="Text Placeholder 2"/>
          <p:cNvSpPr>
            <a:spLocks noGrp="1"/>
          </p:cNvSpPr>
          <p:nvPr>
            <p:ph idx="1"/>
          </p:nvPr>
        </p:nvSpPr>
        <p:spPr>
          <a:xfrm>
            <a:off x="382588" y="1414464"/>
            <a:ext cx="8380412" cy="2699713"/>
          </a:xfrm>
        </p:spPr>
        <p:txBody>
          <a:bodyPr/>
          <a:lstStyle/>
          <a:p>
            <a:pPr marL="398463" indent="-398463"/>
            <a:r>
              <a:rPr lang="en-US" sz="2400" dirty="0" smtClean="0"/>
              <a:t>Segmented specification – “groups” of CPUs</a:t>
            </a:r>
          </a:p>
          <a:p>
            <a:pPr marL="742950" lvl="1" indent="-355600"/>
            <a:r>
              <a:rPr lang="en-US" sz="2000" dirty="0" smtClean="0"/>
              <a:t>CPUs identified in software by Group#:  CPU# </a:t>
            </a:r>
          </a:p>
          <a:p>
            <a:pPr marL="742950" lvl="1" indent="-355600"/>
            <a:r>
              <a:rPr lang="en-US" sz="2000" dirty="0" smtClean="0"/>
              <a:t>Allows backward compatibility with 64-bit affinity</a:t>
            </a:r>
          </a:p>
          <a:p>
            <a:pPr marL="742950" lvl="1" indent="-355600"/>
            <a:r>
              <a:rPr lang="en-US" sz="2000" dirty="0" smtClean="0"/>
              <a:t>New applications have full CPU range using new APIs</a:t>
            </a:r>
          </a:p>
          <a:p>
            <a:pPr marL="742950" lvl="1" indent="-355600"/>
            <a:r>
              <a:rPr lang="en-US" sz="2000" dirty="0" smtClean="0"/>
              <a:t>Permits better locality during scheduling than a </a:t>
            </a:r>
            <a:br>
              <a:rPr lang="en-US" sz="2000" dirty="0" smtClean="0"/>
            </a:br>
            <a:r>
              <a:rPr lang="en-US" sz="2000" dirty="0" smtClean="0"/>
              <a:t>“flat” specification</a:t>
            </a:r>
          </a:p>
          <a:p>
            <a:pPr lvl="1"/>
            <a:endParaRPr lang="en-US" sz="2000" dirty="0" smtClean="0"/>
          </a:p>
        </p:txBody>
      </p:sp>
      <p:pic>
        <p:nvPicPr>
          <p:cNvPr id="5" name="Picture 3"/>
          <p:cNvPicPr>
            <a:picLocks noChangeAspect="1" noChangeArrowheads="1"/>
          </p:cNvPicPr>
          <p:nvPr/>
        </p:nvPicPr>
        <p:blipFill>
          <a:blip r:embed="rId3"/>
          <a:srcRect/>
          <a:stretch>
            <a:fillRect/>
          </a:stretch>
        </p:blipFill>
        <p:spPr bwMode="auto">
          <a:xfrm>
            <a:off x="1288471" y="3768601"/>
            <a:ext cx="5639721" cy="260449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Greater Than 64LP Support</a:t>
            </a:r>
            <a:endParaRPr lang="en-US" dirty="0"/>
          </a:p>
        </p:txBody>
      </p:sp>
      <p:sp>
        <p:nvSpPr>
          <p:cNvPr id="3" name="Text Placeholder 2"/>
          <p:cNvSpPr>
            <a:spLocks noGrp="1"/>
          </p:cNvSpPr>
          <p:nvPr>
            <p:ph idx="1"/>
          </p:nvPr>
        </p:nvSpPr>
        <p:spPr>
          <a:xfrm>
            <a:off x="382588" y="1414464"/>
            <a:ext cx="8380412" cy="4893647"/>
          </a:xfrm>
        </p:spPr>
        <p:txBody>
          <a:bodyPr/>
          <a:lstStyle/>
          <a:p>
            <a:pPr marL="461963" indent="-461963"/>
            <a:r>
              <a:rPr lang="en-US" sz="3200" dirty="0" smtClean="0"/>
              <a:t>Up to 64 CPUs per group</a:t>
            </a:r>
          </a:p>
          <a:p>
            <a:pPr marL="461963" indent="-461963"/>
            <a:r>
              <a:rPr lang="en-US" sz="3200" dirty="0" smtClean="0"/>
              <a:t>Groups may span multiple NUMA nodes, </a:t>
            </a:r>
            <a:br>
              <a:rPr lang="en-US" sz="3200" dirty="0" smtClean="0"/>
            </a:br>
            <a:r>
              <a:rPr lang="en-US" sz="3200" dirty="0" smtClean="0"/>
              <a:t>but each node must be fully contained in </a:t>
            </a:r>
            <a:br>
              <a:rPr lang="en-US" sz="3200" dirty="0" smtClean="0"/>
            </a:br>
            <a:r>
              <a:rPr lang="en-US" sz="3200" dirty="0" smtClean="0"/>
              <a:t>a single group</a:t>
            </a:r>
          </a:p>
          <a:p>
            <a:pPr marL="461963" indent="-461963"/>
            <a:r>
              <a:rPr lang="en-US" sz="3200" dirty="0" smtClean="0"/>
              <a:t>A thread belongs to a single group </a:t>
            </a:r>
            <a:br>
              <a:rPr lang="en-US" sz="3200" dirty="0" smtClean="0"/>
            </a:br>
            <a:r>
              <a:rPr lang="en-US" sz="3200" dirty="0" smtClean="0"/>
              <a:t>at any point in time, but a process </a:t>
            </a:r>
            <a:br>
              <a:rPr lang="en-US" sz="3200" dirty="0" smtClean="0"/>
            </a:br>
            <a:r>
              <a:rPr lang="en-US" sz="3200" dirty="0" smtClean="0"/>
              <a:t>can span groups</a:t>
            </a:r>
          </a:p>
          <a:p>
            <a:pPr marL="461963" indent="-461963"/>
            <a:r>
              <a:rPr lang="en-US" sz="3200" dirty="0" smtClean="0"/>
              <a:t>Interrupt may be directed to any single CPU, but if directed to a set of CPUs, they must be in the same group</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Engagements</a:t>
            </a:r>
            <a:endParaRPr lang="en-US" dirty="0"/>
          </a:p>
        </p:txBody>
      </p:sp>
      <p:sp>
        <p:nvSpPr>
          <p:cNvPr id="3" name="Text Placeholder 2"/>
          <p:cNvSpPr>
            <a:spLocks noGrp="1"/>
          </p:cNvSpPr>
          <p:nvPr>
            <p:ph idx="1"/>
          </p:nvPr>
        </p:nvSpPr>
        <p:spPr>
          <a:xfrm>
            <a:off x="382588" y="1414464"/>
            <a:ext cx="8380412" cy="4208332"/>
          </a:xfrm>
        </p:spPr>
        <p:txBody>
          <a:bodyPr/>
          <a:lstStyle/>
          <a:p>
            <a:pPr marL="461963" indent="-461963"/>
            <a:r>
              <a:rPr lang="en-US" dirty="0" smtClean="0"/>
              <a:t>Today – focus on server and single </a:t>
            </a:r>
            <a:br>
              <a:rPr lang="en-US" dirty="0" smtClean="0"/>
            </a:br>
            <a:r>
              <a:rPr lang="en-US" dirty="0" smtClean="0"/>
              <a:t>LOB applications</a:t>
            </a:r>
          </a:p>
          <a:p>
            <a:pPr marL="860425" lvl="1" indent="-398463"/>
            <a:r>
              <a:rPr lang="en-US" dirty="0" smtClean="0"/>
              <a:t>Intel, AMD, HP, Unisys, IBM, NEC, Fujitsu </a:t>
            </a:r>
          </a:p>
          <a:p>
            <a:pPr marL="860425" lvl="1" indent="-398463"/>
            <a:r>
              <a:rPr lang="en-US" dirty="0" smtClean="0"/>
              <a:t>SQL Server, SAP</a:t>
            </a:r>
          </a:p>
          <a:p>
            <a:pPr marL="860425" lvl="1" indent="-398463"/>
            <a:r>
              <a:rPr lang="en-US" dirty="0" smtClean="0"/>
              <a:t>NICs</a:t>
            </a:r>
          </a:p>
          <a:p>
            <a:pPr marL="860425" lvl="1" indent="-398463"/>
            <a:r>
              <a:rPr lang="en-US" dirty="0" smtClean="0"/>
              <a:t>Storage</a:t>
            </a:r>
          </a:p>
          <a:p>
            <a:pPr marL="461963" indent="-461963"/>
            <a:r>
              <a:rPr lang="en-US" dirty="0" smtClean="0"/>
              <a:t>Tomorrow – client and the larger driver and application ecosystem</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a:t>HP Superdome </a:t>
            </a:r>
            <a:r>
              <a:rPr sz="4000" smtClean="0"/>
              <a:t>Hardware </a:t>
            </a:r>
            <a:r>
              <a:rPr sz="4000"/>
              <a:t>Configuration</a:t>
            </a:r>
            <a:endParaRPr sz="2000">
              <a:ln w="3175">
                <a:solidFill>
                  <a:schemeClr val="tx1">
                    <a:alpha val="47000"/>
                  </a:schemeClr>
                </a:solidFill>
              </a:ln>
              <a:solidFill>
                <a:schemeClr val="tx1">
                  <a:tint val="75000"/>
                </a:schemeClr>
              </a:solidFill>
              <a:latin typeface="+mn-lt"/>
              <a:cs typeface="+mn-cs"/>
            </a:endParaRPr>
          </a:p>
        </p:txBody>
      </p:sp>
      <p:pic>
        <p:nvPicPr>
          <p:cNvPr id="4" name="Picture 11"/>
          <p:cNvPicPr>
            <a:picLocks noChangeAspect="1" noChangeArrowheads="1"/>
          </p:cNvPicPr>
          <p:nvPr/>
        </p:nvPicPr>
        <p:blipFill>
          <a:blip r:embed="rId3"/>
          <a:srcRect/>
          <a:stretch>
            <a:fillRect/>
          </a:stretch>
        </p:blipFill>
        <p:spPr bwMode="auto">
          <a:xfrm>
            <a:off x="6366877" y="3581400"/>
            <a:ext cx="1329324" cy="289724"/>
          </a:xfrm>
          <a:prstGeom prst="rect">
            <a:avLst/>
          </a:prstGeom>
          <a:ln>
            <a:noFill/>
          </a:ln>
          <a:effectLst>
            <a:outerShdw blurRad="190500" algn="tl" rotWithShape="0">
              <a:srgbClr val="000000">
                <a:alpha val="70000"/>
              </a:srgbClr>
            </a:outerShdw>
          </a:effectLst>
        </p:spPr>
      </p:pic>
      <p:pic>
        <p:nvPicPr>
          <p:cNvPr id="5" name="Picture 11"/>
          <p:cNvPicPr>
            <a:picLocks noChangeAspect="1" noChangeArrowheads="1"/>
          </p:cNvPicPr>
          <p:nvPr/>
        </p:nvPicPr>
        <p:blipFill>
          <a:blip r:embed="rId3"/>
          <a:srcRect/>
          <a:stretch>
            <a:fillRect/>
          </a:stretch>
        </p:blipFill>
        <p:spPr bwMode="auto">
          <a:xfrm>
            <a:off x="6366877" y="3867150"/>
            <a:ext cx="1329324" cy="289724"/>
          </a:xfrm>
          <a:prstGeom prst="rect">
            <a:avLst/>
          </a:prstGeom>
          <a:ln>
            <a:noFill/>
          </a:ln>
          <a:effectLst>
            <a:outerShdw blurRad="190500" algn="tl" rotWithShape="0">
              <a:srgbClr val="000000">
                <a:alpha val="70000"/>
              </a:srgbClr>
            </a:outerShdw>
          </a:effectLst>
        </p:spPr>
      </p:pic>
      <p:pic>
        <p:nvPicPr>
          <p:cNvPr id="6" name="Picture 11"/>
          <p:cNvPicPr>
            <a:picLocks noChangeAspect="1" noChangeArrowheads="1"/>
          </p:cNvPicPr>
          <p:nvPr/>
        </p:nvPicPr>
        <p:blipFill>
          <a:blip r:embed="rId3"/>
          <a:srcRect/>
          <a:stretch>
            <a:fillRect/>
          </a:stretch>
        </p:blipFill>
        <p:spPr bwMode="auto">
          <a:xfrm>
            <a:off x="6519277" y="3733800"/>
            <a:ext cx="1329324" cy="289724"/>
          </a:xfrm>
          <a:prstGeom prst="rect">
            <a:avLst/>
          </a:prstGeom>
          <a:ln>
            <a:noFill/>
          </a:ln>
          <a:effectLst>
            <a:outerShdw blurRad="190500" algn="tl" rotWithShape="0">
              <a:srgbClr val="000000">
                <a:alpha val="70000"/>
              </a:srgbClr>
            </a:outerShdw>
          </a:effectLst>
        </p:spPr>
      </p:pic>
      <p:pic>
        <p:nvPicPr>
          <p:cNvPr id="7" name="Picture 11"/>
          <p:cNvPicPr>
            <a:picLocks noChangeAspect="1" noChangeArrowheads="1"/>
          </p:cNvPicPr>
          <p:nvPr/>
        </p:nvPicPr>
        <p:blipFill>
          <a:blip r:embed="rId3"/>
          <a:srcRect/>
          <a:stretch>
            <a:fillRect/>
          </a:stretch>
        </p:blipFill>
        <p:spPr bwMode="auto">
          <a:xfrm>
            <a:off x="6519277" y="4019550"/>
            <a:ext cx="1329324" cy="289724"/>
          </a:xfrm>
          <a:prstGeom prst="rect">
            <a:avLst/>
          </a:prstGeom>
          <a:ln>
            <a:noFill/>
          </a:ln>
          <a:effectLst>
            <a:outerShdw blurRad="190500" algn="tl" rotWithShape="0">
              <a:srgbClr val="000000">
                <a:alpha val="70000"/>
              </a:srgbClr>
            </a:outerShdw>
          </a:effectLst>
        </p:spPr>
      </p:pic>
      <p:pic>
        <p:nvPicPr>
          <p:cNvPr id="8" name="Picture 11"/>
          <p:cNvPicPr>
            <a:picLocks noChangeAspect="1" noChangeArrowheads="1"/>
          </p:cNvPicPr>
          <p:nvPr/>
        </p:nvPicPr>
        <p:blipFill>
          <a:blip r:embed="rId3"/>
          <a:srcRect/>
          <a:stretch>
            <a:fillRect/>
          </a:stretch>
        </p:blipFill>
        <p:spPr bwMode="auto">
          <a:xfrm>
            <a:off x="6671677" y="3886200"/>
            <a:ext cx="1329324" cy="289724"/>
          </a:xfrm>
          <a:prstGeom prst="rect">
            <a:avLst/>
          </a:prstGeom>
          <a:ln>
            <a:noFill/>
          </a:ln>
          <a:effectLst>
            <a:outerShdw blurRad="190500" algn="tl" rotWithShape="0">
              <a:srgbClr val="000000">
                <a:alpha val="70000"/>
              </a:srgbClr>
            </a:outerShdw>
          </a:effectLst>
        </p:spPr>
      </p:pic>
      <p:pic>
        <p:nvPicPr>
          <p:cNvPr id="9" name="Picture 11"/>
          <p:cNvPicPr>
            <a:picLocks noChangeAspect="1" noChangeArrowheads="1"/>
          </p:cNvPicPr>
          <p:nvPr/>
        </p:nvPicPr>
        <p:blipFill>
          <a:blip r:embed="rId3"/>
          <a:srcRect/>
          <a:stretch>
            <a:fillRect/>
          </a:stretch>
        </p:blipFill>
        <p:spPr bwMode="auto">
          <a:xfrm>
            <a:off x="6671677" y="4171950"/>
            <a:ext cx="1329324" cy="289724"/>
          </a:xfrm>
          <a:prstGeom prst="rect">
            <a:avLst/>
          </a:prstGeom>
          <a:ln>
            <a:noFill/>
          </a:ln>
          <a:effectLst>
            <a:outerShdw blurRad="190500" algn="tl" rotWithShape="0">
              <a:srgbClr val="000000">
                <a:alpha val="70000"/>
              </a:srgbClr>
            </a:outerShdw>
          </a:effectLst>
        </p:spPr>
      </p:pic>
      <p:pic>
        <p:nvPicPr>
          <p:cNvPr id="10" name="Picture 11"/>
          <p:cNvPicPr>
            <a:picLocks noChangeAspect="1" noChangeArrowheads="1"/>
          </p:cNvPicPr>
          <p:nvPr/>
        </p:nvPicPr>
        <p:blipFill>
          <a:blip r:embed="rId3"/>
          <a:srcRect/>
          <a:stretch>
            <a:fillRect/>
          </a:stretch>
        </p:blipFill>
        <p:spPr bwMode="auto">
          <a:xfrm>
            <a:off x="6824077" y="4038600"/>
            <a:ext cx="1329324" cy="289724"/>
          </a:xfrm>
          <a:prstGeom prst="rect">
            <a:avLst/>
          </a:prstGeom>
          <a:ln>
            <a:noFill/>
          </a:ln>
          <a:effectLst>
            <a:outerShdw blurRad="190500" algn="tl" rotWithShape="0">
              <a:srgbClr val="000000">
                <a:alpha val="70000"/>
              </a:srgbClr>
            </a:outerShdw>
          </a:effectLst>
        </p:spPr>
      </p:pic>
      <p:pic>
        <p:nvPicPr>
          <p:cNvPr id="11" name="Picture 11"/>
          <p:cNvPicPr>
            <a:picLocks noChangeAspect="1" noChangeArrowheads="1"/>
          </p:cNvPicPr>
          <p:nvPr/>
        </p:nvPicPr>
        <p:blipFill>
          <a:blip r:embed="rId3"/>
          <a:srcRect/>
          <a:stretch>
            <a:fillRect/>
          </a:stretch>
        </p:blipFill>
        <p:spPr bwMode="auto">
          <a:xfrm>
            <a:off x="6824077" y="4324350"/>
            <a:ext cx="1329324" cy="289724"/>
          </a:xfrm>
          <a:prstGeom prst="rect">
            <a:avLst/>
          </a:prstGeom>
          <a:ln>
            <a:noFill/>
          </a:ln>
          <a:effectLst>
            <a:outerShdw blurRad="190500" algn="tl" rotWithShape="0">
              <a:srgbClr val="000000">
                <a:alpha val="70000"/>
              </a:srgbClr>
            </a:outerShdw>
          </a:effectLst>
        </p:spPr>
      </p:pic>
      <p:pic>
        <p:nvPicPr>
          <p:cNvPr id="12" name="Picture 11"/>
          <p:cNvPicPr>
            <a:picLocks noChangeAspect="1" noChangeArrowheads="1"/>
          </p:cNvPicPr>
          <p:nvPr/>
        </p:nvPicPr>
        <p:blipFill>
          <a:blip r:embed="rId3"/>
          <a:srcRect/>
          <a:stretch>
            <a:fillRect/>
          </a:stretch>
        </p:blipFill>
        <p:spPr bwMode="auto">
          <a:xfrm>
            <a:off x="6976477" y="4191000"/>
            <a:ext cx="1329324" cy="289724"/>
          </a:xfrm>
          <a:prstGeom prst="rect">
            <a:avLst/>
          </a:prstGeom>
          <a:ln>
            <a:noFill/>
          </a:ln>
          <a:effectLst>
            <a:outerShdw blurRad="190500" algn="tl" rotWithShape="0">
              <a:srgbClr val="000000">
                <a:alpha val="70000"/>
              </a:srgbClr>
            </a:outerShdw>
          </a:effectLst>
        </p:spPr>
      </p:pic>
      <p:pic>
        <p:nvPicPr>
          <p:cNvPr id="13" name="Picture 11"/>
          <p:cNvPicPr>
            <a:picLocks noChangeAspect="1" noChangeArrowheads="1"/>
          </p:cNvPicPr>
          <p:nvPr/>
        </p:nvPicPr>
        <p:blipFill>
          <a:blip r:embed="rId3"/>
          <a:srcRect/>
          <a:stretch>
            <a:fillRect/>
          </a:stretch>
        </p:blipFill>
        <p:spPr bwMode="auto">
          <a:xfrm>
            <a:off x="6976477" y="4476750"/>
            <a:ext cx="1329324" cy="289724"/>
          </a:xfrm>
          <a:prstGeom prst="rect">
            <a:avLst/>
          </a:prstGeom>
          <a:ln>
            <a:noFill/>
          </a:ln>
          <a:effectLst>
            <a:outerShdw blurRad="190500" algn="tl" rotWithShape="0">
              <a:srgbClr val="000000">
                <a:alpha val="70000"/>
              </a:srgbClr>
            </a:outerShdw>
          </a:effectLst>
        </p:spPr>
      </p:pic>
      <p:pic>
        <p:nvPicPr>
          <p:cNvPr id="14" name="Picture 11"/>
          <p:cNvPicPr>
            <a:picLocks noChangeAspect="1" noChangeArrowheads="1"/>
          </p:cNvPicPr>
          <p:nvPr/>
        </p:nvPicPr>
        <p:blipFill>
          <a:blip r:embed="rId3"/>
          <a:srcRect/>
          <a:stretch>
            <a:fillRect/>
          </a:stretch>
        </p:blipFill>
        <p:spPr bwMode="auto">
          <a:xfrm>
            <a:off x="7128877" y="4343400"/>
            <a:ext cx="1329324" cy="289724"/>
          </a:xfrm>
          <a:prstGeom prst="rect">
            <a:avLst/>
          </a:prstGeom>
          <a:ln>
            <a:noFill/>
          </a:ln>
          <a:effectLst>
            <a:outerShdw blurRad="190500" algn="tl" rotWithShape="0">
              <a:srgbClr val="000000">
                <a:alpha val="70000"/>
              </a:srgbClr>
            </a:outerShdw>
          </a:effectLst>
        </p:spPr>
      </p:pic>
      <p:pic>
        <p:nvPicPr>
          <p:cNvPr id="15" name="Picture 11"/>
          <p:cNvPicPr>
            <a:picLocks noChangeAspect="1" noChangeArrowheads="1"/>
          </p:cNvPicPr>
          <p:nvPr/>
        </p:nvPicPr>
        <p:blipFill>
          <a:blip r:embed="rId3"/>
          <a:srcRect/>
          <a:stretch>
            <a:fillRect/>
          </a:stretch>
        </p:blipFill>
        <p:spPr bwMode="auto">
          <a:xfrm>
            <a:off x="7128877" y="4629150"/>
            <a:ext cx="1329324" cy="289724"/>
          </a:xfrm>
          <a:prstGeom prst="rect">
            <a:avLst/>
          </a:prstGeom>
          <a:ln>
            <a:noFill/>
          </a:ln>
          <a:effectLst>
            <a:outerShdw blurRad="190500" algn="tl" rotWithShape="0">
              <a:srgbClr val="000000">
                <a:alpha val="70000"/>
              </a:srgbClr>
            </a:outerShdw>
          </a:effectLst>
        </p:spPr>
      </p:pic>
      <p:pic>
        <p:nvPicPr>
          <p:cNvPr id="16" name="Picture 11"/>
          <p:cNvPicPr>
            <a:picLocks noChangeAspect="1" noChangeArrowheads="1"/>
          </p:cNvPicPr>
          <p:nvPr/>
        </p:nvPicPr>
        <p:blipFill>
          <a:blip r:embed="rId3"/>
          <a:srcRect/>
          <a:stretch>
            <a:fillRect/>
          </a:stretch>
        </p:blipFill>
        <p:spPr bwMode="auto">
          <a:xfrm>
            <a:off x="7281277" y="4495800"/>
            <a:ext cx="1329324" cy="289724"/>
          </a:xfrm>
          <a:prstGeom prst="rect">
            <a:avLst/>
          </a:prstGeom>
          <a:ln>
            <a:noFill/>
          </a:ln>
          <a:effectLst>
            <a:outerShdw blurRad="190500" algn="tl" rotWithShape="0">
              <a:srgbClr val="000000">
                <a:alpha val="70000"/>
              </a:srgbClr>
            </a:outerShdw>
          </a:effectLst>
        </p:spPr>
      </p:pic>
      <p:pic>
        <p:nvPicPr>
          <p:cNvPr id="17" name="Picture 11"/>
          <p:cNvPicPr>
            <a:picLocks noChangeAspect="1" noChangeArrowheads="1"/>
          </p:cNvPicPr>
          <p:nvPr/>
        </p:nvPicPr>
        <p:blipFill>
          <a:blip r:embed="rId3"/>
          <a:srcRect/>
          <a:stretch>
            <a:fillRect/>
          </a:stretch>
        </p:blipFill>
        <p:spPr bwMode="auto">
          <a:xfrm>
            <a:off x="7281277" y="4781550"/>
            <a:ext cx="1329324" cy="289724"/>
          </a:xfrm>
          <a:prstGeom prst="rect">
            <a:avLst/>
          </a:prstGeom>
          <a:ln>
            <a:noFill/>
          </a:ln>
          <a:effectLst>
            <a:outerShdw blurRad="190500" algn="tl" rotWithShape="0">
              <a:srgbClr val="000000">
                <a:alpha val="70000"/>
              </a:srgbClr>
            </a:outerShdw>
          </a:effectLst>
        </p:spPr>
      </p:pic>
      <p:pic>
        <p:nvPicPr>
          <p:cNvPr id="18" name="Picture 11"/>
          <p:cNvPicPr>
            <a:picLocks noChangeAspect="1" noChangeArrowheads="1"/>
          </p:cNvPicPr>
          <p:nvPr/>
        </p:nvPicPr>
        <p:blipFill>
          <a:blip r:embed="rId3"/>
          <a:srcRect/>
          <a:stretch>
            <a:fillRect/>
          </a:stretch>
        </p:blipFill>
        <p:spPr bwMode="auto">
          <a:xfrm>
            <a:off x="7433677" y="4648200"/>
            <a:ext cx="1329324" cy="289724"/>
          </a:xfrm>
          <a:prstGeom prst="rect">
            <a:avLst/>
          </a:prstGeom>
          <a:ln>
            <a:noFill/>
          </a:ln>
          <a:effectLst>
            <a:outerShdw blurRad="190500" algn="tl" rotWithShape="0">
              <a:srgbClr val="000000">
                <a:alpha val="70000"/>
              </a:srgbClr>
            </a:outerShdw>
          </a:effectLst>
        </p:spPr>
      </p:pic>
      <p:pic>
        <p:nvPicPr>
          <p:cNvPr id="19" name="Picture 11"/>
          <p:cNvPicPr>
            <a:picLocks noChangeAspect="1" noChangeArrowheads="1"/>
          </p:cNvPicPr>
          <p:nvPr/>
        </p:nvPicPr>
        <p:blipFill>
          <a:blip r:embed="rId3"/>
          <a:srcRect/>
          <a:stretch>
            <a:fillRect/>
          </a:stretch>
        </p:blipFill>
        <p:spPr bwMode="auto">
          <a:xfrm>
            <a:off x="7433677" y="4933950"/>
            <a:ext cx="1329324" cy="289724"/>
          </a:xfrm>
          <a:prstGeom prst="rect">
            <a:avLst/>
          </a:prstGeom>
          <a:ln>
            <a:noFill/>
          </a:ln>
          <a:effectLst>
            <a:outerShdw blurRad="190500" algn="tl" rotWithShape="0">
              <a:srgbClr val="000000">
                <a:alpha val="70000"/>
              </a:srgbClr>
            </a:outerShdw>
          </a:effectLst>
        </p:spPr>
      </p:pic>
      <p:pic>
        <p:nvPicPr>
          <p:cNvPr id="20" name="Picture 8"/>
          <p:cNvPicPr>
            <a:picLocks noChangeAspect="1" noChangeArrowheads="1"/>
          </p:cNvPicPr>
          <p:nvPr/>
        </p:nvPicPr>
        <p:blipFill>
          <a:blip r:embed="rId4"/>
          <a:srcRect/>
          <a:stretch>
            <a:fillRect/>
          </a:stretch>
        </p:blipFill>
        <p:spPr bwMode="auto">
          <a:xfrm>
            <a:off x="3374508" y="2362201"/>
            <a:ext cx="1312281" cy="468672"/>
          </a:xfrm>
          <a:prstGeom prst="rect">
            <a:avLst/>
          </a:prstGeom>
          <a:ln>
            <a:noFill/>
          </a:ln>
          <a:effectLst>
            <a:outerShdw blurRad="190500" algn="tl" rotWithShape="0">
              <a:srgbClr val="000000">
                <a:alpha val="70000"/>
              </a:srgbClr>
            </a:outerShdw>
          </a:effectLst>
        </p:spPr>
      </p:pic>
      <p:pic>
        <p:nvPicPr>
          <p:cNvPr id="21" name="Picture 8"/>
          <p:cNvPicPr>
            <a:picLocks noChangeAspect="1" noChangeArrowheads="1"/>
          </p:cNvPicPr>
          <p:nvPr/>
        </p:nvPicPr>
        <p:blipFill>
          <a:blip r:embed="rId4"/>
          <a:srcRect/>
          <a:stretch>
            <a:fillRect/>
          </a:stretch>
        </p:blipFill>
        <p:spPr bwMode="auto">
          <a:xfrm>
            <a:off x="3526908" y="2514601"/>
            <a:ext cx="1312281" cy="468672"/>
          </a:xfrm>
          <a:prstGeom prst="rect">
            <a:avLst/>
          </a:prstGeom>
          <a:ln>
            <a:noFill/>
          </a:ln>
          <a:effectLst>
            <a:outerShdw blurRad="190500" algn="tl" rotWithShape="0">
              <a:srgbClr val="000000">
                <a:alpha val="70000"/>
              </a:srgbClr>
            </a:outerShdw>
          </a:effectLst>
        </p:spPr>
      </p:pic>
      <p:pic>
        <p:nvPicPr>
          <p:cNvPr id="22" name="Picture 8"/>
          <p:cNvPicPr>
            <a:picLocks noChangeAspect="1" noChangeArrowheads="1"/>
          </p:cNvPicPr>
          <p:nvPr/>
        </p:nvPicPr>
        <p:blipFill>
          <a:blip r:embed="rId4"/>
          <a:srcRect/>
          <a:stretch>
            <a:fillRect/>
          </a:stretch>
        </p:blipFill>
        <p:spPr bwMode="auto">
          <a:xfrm>
            <a:off x="3679308" y="2667001"/>
            <a:ext cx="1312281" cy="468672"/>
          </a:xfrm>
          <a:prstGeom prst="rect">
            <a:avLst/>
          </a:prstGeom>
          <a:ln>
            <a:noFill/>
          </a:ln>
          <a:effectLst>
            <a:outerShdw blurRad="190500" algn="tl" rotWithShape="0">
              <a:srgbClr val="000000">
                <a:alpha val="70000"/>
              </a:srgbClr>
            </a:outerShdw>
          </a:effectLst>
        </p:spPr>
      </p:pic>
      <p:pic>
        <p:nvPicPr>
          <p:cNvPr id="23" name="Picture 8"/>
          <p:cNvPicPr>
            <a:picLocks noChangeAspect="1" noChangeArrowheads="1"/>
          </p:cNvPicPr>
          <p:nvPr/>
        </p:nvPicPr>
        <p:blipFill>
          <a:blip r:embed="rId4"/>
          <a:srcRect/>
          <a:stretch>
            <a:fillRect/>
          </a:stretch>
        </p:blipFill>
        <p:spPr bwMode="auto">
          <a:xfrm>
            <a:off x="3831708" y="2819401"/>
            <a:ext cx="1312281" cy="468672"/>
          </a:xfrm>
          <a:prstGeom prst="rect">
            <a:avLst/>
          </a:prstGeom>
          <a:ln>
            <a:noFill/>
          </a:ln>
          <a:effectLst>
            <a:outerShdw blurRad="190500" algn="tl" rotWithShape="0">
              <a:srgbClr val="000000">
                <a:alpha val="70000"/>
              </a:srgbClr>
            </a:outerShdw>
          </a:effectLst>
        </p:spPr>
      </p:pic>
      <p:pic>
        <p:nvPicPr>
          <p:cNvPr id="24" name="Picture 8"/>
          <p:cNvPicPr>
            <a:picLocks noChangeAspect="1" noChangeArrowheads="1"/>
          </p:cNvPicPr>
          <p:nvPr/>
        </p:nvPicPr>
        <p:blipFill>
          <a:blip r:embed="rId4"/>
          <a:srcRect/>
          <a:stretch>
            <a:fillRect/>
          </a:stretch>
        </p:blipFill>
        <p:spPr bwMode="auto">
          <a:xfrm>
            <a:off x="3984108" y="2971801"/>
            <a:ext cx="1312281" cy="468672"/>
          </a:xfrm>
          <a:prstGeom prst="rect">
            <a:avLst/>
          </a:prstGeom>
          <a:ln>
            <a:noFill/>
          </a:ln>
          <a:effectLst>
            <a:outerShdw blurRad="190500" algn="tl" rotWithShape="0">
              <a:srgbClr val="000000">
                <a:alpha val="70000"/>
              </a:srgbClr>
            </a:outerShdw>
          </a:effectLst>
        </p:spPr>
      </p:pic>
      <p:pic>
        <p:nvPicPr>
          <p:cNvPr id="25" name="Picture 8"/>
          <p:cNvPicPr>
            <a:picLocks noChangeAspect="1" noChangeArrowheads="1"/>
          </p:cNvPicPr>
          <p:nvPr/>
        </p:nvPicPr>
        <p:blipFill>
          <a:blip r:embed="rId4"/>
          <a:srcRect/>
          <a:stretch>
            <a:fillRect/>
          </a:stretch>
        </p:blipFill>
        <p:spPr bwMode="auto">
          <a:xfrm>
            <a:off x="4136508" y="3124201"/>
            <a:ext cx="1312281" cy="468672"/>
          </a:xfrm>
          <a:prstGeom prst="rect">
            <a:avLst/>
          </a:prstGeom>
          <a:ln>
            <a:noFill/>
          </a:ln>
          <a:effectLst>
            <a:outerShdw blurRad="190500" algn="tl" rotWithShape="0">
              <a:srgbClr val="000000">
                <a:alpha val="70000"/>
              </a:srgbClr>
            </a:outerShdw>
          </a:effectLst>
        </p:spPr>
      </p:pic>
      <p:pic>
        <p:nvPicPr>
          <p:cNvPr id="26" name="Picture 8"/>
          <p:cNvPicPr>
            <a:picLocks noChangeAspect="1" noChangeArrowheads="1"/>
          </p:cNvPicPr>
          <p:nvPr/>
        </p:nvPicPr>
        <p:blipFill>
          <a:blip r:embed="rId4"/>
          <a:srcRect/>
          <a:stretch>
            <a:fillRect/>
          </a:stretch>
        </p:blipFill>
        <p:spPr bwMode="auto">
          <a:xfrm>
            <a:off x="3374508" y="3657601"/>
            <a:ext cx="1312281" cy="468672"/>
          </a:xfrm>
          <a:prstGeom prst="rect">
            <a:avLst/>
          </a:prstGeom>
          <a:ln>
            <a:noFill/>
          </a:ln>
          <a:effectLst>
            <a:outerShdw blurRad="190500" algn="tl" rotWithShape="0">
              <a:srgbClr val="000000">
                <a:alpha val="70000"/>
              </a:srgbClr>
            </a:outerShdw>
          </a:effectLst>
        </p:spPr>
      </p:pic>
      <p:pic>
        <p:nvPicPr>
          <p:cNvPr id="27" name="Picture 8"/>
          <p:cNvPicPr>
            <a:picLocks noChangeAspect="1" noChangeArrowheads="1"/>
          </p:cNvPicPr>
          <p:nvPr/>
        </p:nvPicPr>
        <p:blipFill>
          <a:blip r:embed="rId4"/>
          <a:srcRect/>
          <a:stretch>
            <a:fillRect/>
          </a:stretch>
        </p:blipFill>
        <p:spPr bwMode="auto">
          <a:xfrm>
            <a:off x="3526908" y="3810001"/>
            <a:ext cx="1312281" cy="468672"/>
          </a:xfrm>
          <a:prstGeom prst="rect">
            <a:avLst/>
          </a:prstGeom>
          <a:ln>
            <a:noFill/>
          </a:ln>
          <a:effectLst>
            <a:outerShdw blurRad="190500" algn="tl" rotWithShape="0">
              <a:srgbClr val="000000">
                <a:alpha val="70000"/>
              </a:srgbClr>
            </a:outerShdw>
          </a:effectLst>
        </p:spPr>
      </p:pic>
      <p:pic>
        <p:nvPicPr>
          <p:cNvPr id="28" name="Picture 8"/>
          <p:cNvPicPr>
            <a:picLocks noChangeAspect="1" noChangeArrowheads="1"/>
          </p:cNvPicPr>
          <p:nvPr/>
        </p:nvPicPr>
        <p:blipFill>
          <a:blip r:embed="rId4"/>
          <a:srcRect/>
          <a:stretch>
            <a:fillRect/>
          </a:stretch>
        </p:blipFill>
        <p:spPr bwMode="auto">
          <a:xfrm>
            <a:off x="3679308" y="3962401"/>
            <a:ext cx="1312281" cy="468672"/>
          </a:xfrm>
          <a:prstGeom prst="rect">
            <a:avLst/>
          </a:prstGeom>
          <a:ln>
            <a:noFill/>
          </a:ln>
          <a:effectLst>
            <a:outerShdw blurRad="190500" algn="tl" rotWithShape="0">
              <a:srgbClr val="000000">
                <a:alpha val="70000"/>
              </a:srgbClr>
            </a:outerShdw>
          </a:effectLst>
        </p:spPr>
      </p:pic>
      <p:pic>
        <p:nvPicPr>
          <p:cNvPr id="29" name="Picture 8"/>
          <p:cNvPicPr>
            <a:picLocks noChangeAspect="1" noChangeArrowheads="1"/>
          </p:cNvPicPr>
          <p:nvPr/>
        </p:nvPicPr>
        <p:blipFill>
          <a:blip r:embed="rId4"/>
          <a:srcRect/>
          <a:stretch>
            <a:fillRect/>
          </a:stretch>
        </p:blipFill>
        <p:spPr bwMode="auto">
          <a:xfrm>
            <a:off x="3831708" y="4114801"/>
            <a:ext cx="1312281" cy="468672"/>
          </a:xfrm>
          <a:prstGeom prst="rect">
            <a:avLst/>
          </a:prstGeom>
          <a:ln>
            <a:noFill/>
          </a:ln>
          <a:effectLst>
            <a:outerShdw blurRad="190500" algn="tl" rotWithShape="0">
              <a:srgbClr val="000000">
                <a:alpha val="70000"/>
              </a:srgbClr>
            </a:outerShdw>
          </a:effectLst>
        </p:spPr>
      </p:pic>
      <p:pic>
        <p:nvPicPr>
          <p:cNvPr id="30" name="Picture 8"/>
          <p:cNvPicPr>
            <a:picLocks noChangeAspect="1" noChangeArrowheads="1"/>
          </p:cNvPicPr>
          <p:nvPr/>
        </p:nvPicPr>
        <p:blipFill>
          <a:blip r:embed="rId4"/>
          <a:srcRect/>
          <a:stretch>
            <a:fillRect/>
          </a:stretch>
        </p:blipFill>
        <p:spPr bwMode="auto">
          <a:xfrm>
            <a:off x="3984108" y="4267201"/>
            <a:ext cx="1312281" cy="468672"/>
          </a:xfrm>
          <a:prstGeom prst="rect">
            <a:avLst/>
          </a:prstGeom>
          <a:ln>
            <a:noFill/>
          </a:ln>
          <a:effectLst>
            <a:outerShdw blurRad="190500" algn="tl" rotWithShape="0">
              <a:srgbClr val="000000">
                <a:alpha val="70000"/>
              </a:srgbClr>
            </a:outerShdw>
          </a:effectLst>
        </p:spPr>
      </p:pic>
      <p:pic>
        <p:nvPicPr>
          <p:cNvPr id="31" name="Picture 8"/>
          <p:cNvPicPr>
            <a:picLocks noChangeAspect="1" noChangeArrowheads="1"/>
          </p:cNvPicPr>
          <p:nvPr/>
        </p:nvPicPr>
        <p:blipFill>
          <a:blip r:embed="rId4"/>
          <a:srcRect/>
          <a:stretch>
            <a:fillRect/>
          </a:stretch>
        </p:blipFill>
        <p:spPr bwMode="auto">
          <a:xfrm>
            <a:off x="4136508" y="4419601"/>
            <a:ext cx="1312281" cy="468672"/>
          </a:xfrm>
          <a:prstGeom prst="rect">
            <a:avLst/>
          </a:prstGeom>
          <a:ln>
            <a:noFill/>
          </a:ln>
          <a:effectLst>
            <a:outerShdw blurRad="190500" algn="tl" rotWithShape="0">
              <a:srgbClr val="000000">
                <a:alpha val="70000"/>
              </a:srgbClr>
            </a:outerShdw>
          </a:effectLst>
        </p:spPr>
      </p:pic>
      <p:pic>
        <p:nvPicPr>
          <p:cNvPr id="32" name="Picture 8"/>
          <p:cNvPicPr>
            <a:picLocks noChangeAspect="1" noChangeArrowheads="1"/>
          </p:cNvPicPr>
          <p:nvPr/>
        </p:nvPicPr>
        <p:blipFill>
          <a:blip r:embed="rId4"/>
          <a:srcRect/>
          <a:stretch>
            <a:fillRect/>
          </a:stretch>
        </p:blipFill>
        <p:spPr bwMode="auto">
          <a:xfrm>
            <a:off x="4288908" y="3276601"/>
            <a:ext cx="1312281" cy="468672"/>
          </a:xfrm>
          <a:prstGeom prst="rect">
            <a:avLst/>
          </a:prstGeom>
          <a:ln>
            <a:noFill/>
          </a:ln>
          <a:effectLst>
            <a:outerShdw blurRad="190500" algn="tl" rotWithShape="0">
              <a:srgbClr val="000000">
                <a:alpha val="70000"/>
              </a:srgbClr>
            </a:outerShdw>
          </a:effectLst>
        </p:spPr>
      </p:pic>
      <p:pic>
        <p:nvPicPr>
          <p:cNvPr id="33" name="Picture 8"/>
          <p:cNvPicPr>
            <a:picLocks noChangeAspect="1" noChangeArrowheads="1"/>
          </p:cNvPicPr>
          <p:nvPr/>
        </p:nvPicPr>
        <p:blipFill>
          <a:blip r:embed="rId4"/>
          <a:srcRect/>
          <a:stretch>
            <a:fillRect/>
          </a:stretch>
        </p:blipFill>
        <p:spPr bwMode="auto">
          <a:xfrm>
            <a:off x="4441308" y="3429001"/>
            <a:ext cx="1312281" cy="468672"/>
          </a:xfrm>
          <a:prstGeom prst="rect">
            <a:avLst/>
          </a:prstGeom>
          <a:ln>
            <a:noFill/>
          </a:ln>
          <a:effectLst>
            <a:outerShdw blurRad="190500" algn="tl" rotWithShape="0">
              <a:srgbClr val="000000">
                <a:alpha val="70000"/>
              </a:srgbClr>
            </a:outerShdw>
          </a:effectLst>
        </p:spPr>
      </p:pic>
      <p:pic>
        <p:nvPicPr>
          <p:cNvPr id="34" name="Picture 8"/>
          <p:cNvPicPr>
            <a:picLocks noChangeAspect="1" noChangeArrowheads="1"/>
          </p:cNvPicPr>
          <p:nvPr/>
        </p:nvPicPr>
        <p:blipFill>
          <a:blip r:embed="rId4"/>
          <a:srcRect/>
          <a:stretch>
            <a:fillRect/>
          </a:stretch>
        </p:blipFill>
        <p:spPr bwMode="auto">
          <a:xfrm>
            <a:off x="4288908" y="4572001"/>
            <a:ext cx="1312281" cy="468672"/>
          </a:xfrm>
          <a:prstGeom prst="rect">
            <a:avLst/>
          </a:prstGeom>
          <a:ln>
            <a:noFill/>
          </a:ln>
          <a:effectLst>
            <a:outerShdw blurRad="190500" algn="tl" rotWithShape="0">
              <a:srgbClr val="000000">
                <a:alpha val="70000"/>
              </a:srgbClr>
            </a:outerShdw>
          </a:effectLst>
        </p:spPr>
      </p:pic>
      <p:pic>
        <p:nvPicPr>
          <p:cNvPr id="35" name="Picture 8"/>
          <p:cNvPicPr>
            <a:picLocks noChangeAspect="1" noChangeArrowheads="1"/>
          </p:cNvPicPr>
          <p:nvPr/>
        </p:nvPicPr>
        <p:blipFill>
          <a:blip r:embed="rId4"/>
          <a:srcRect/>
          <a:stretch>
            <a:fillRect/>
          </a:stretch>
        </p:blipFill>
        <p:spPr bwMode="auto">
          <a:xfrm>
            <a:off x="4441308" y="4724401"/>
            <a:ext cx="1312281" cy="468672"/>
          </a:xfrm>
          <a:prstGeom prst="rect">
            <a:avLst/>
          </a:prstGeom>
          <a:ln>
            <a:noFill/>
          </a:ln>
          <a:effectLst>
            <a:outerShdw blurRad="190500" algn="tl" rotWithShape="0">
              <a:srgbClr val="000000">
                <a:alpha val="70000"/>
              </a:srgbClr>
            </a:outerShdw>
          </a:effectLst>
        </p:spPr>
      </p:pic>
      <p:sp>
        <p:nvSpPr>
          <p:cNvPr id="36" name="Flowchart: Connector 35"/>
          <p:cNvSpPr/>
          <p:nvPr/>
        </p:nvSpPr>
        <p:spPr>
          <a:xfrm>
            <a:off x="4248150" y="53340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lowchart: Connector 36"/>
          <p:cNvSpPr/>
          <p:nvPr/>
        </p:nvSpPr>
        <p:spPr>
          <a:xfrm>
            <a:off x="4248150" y="5562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Flowchart: Connector 37"/>
          <p:cNvSpPr/>
          <p:nvPr/>
        </p:nvSpPr>
        <p:spPr>
          <a:xfrm>
            <a:off x="4248150" y="57912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TextBox 157"/>
          <p:cNvSpPr txBox="1">
            <a:spLocks noChangeArrowheads="1"/>
          </p:cNvSpPr>
          <p:nvPr/>
        </p:nvSpPr>
        <p:spPr bwMode="auto">
          <a:xfrm>
            <a:off x="3352800" y="1417638"/>
            <a:ext cx="2362200" cy="584775"/>
          </a:xfrm>
          <a:prstGeom prst="rect">
            <a:avLst/>
          </a:prstGeom>
          <a:noFill/>
          <a:ln w="9525">
            <a:noFill/>
            <a:miter lim="800000"/>
            <a:headEnd/>
            <a:tailEnd/>
          </a:ln>
        </p:spPr>
        <p:txBody>
          <a:bodyPr>
            <a:spAutoFit/>
          </a:bodyPr>
          <a:lstStyle/>
          <a:p>
            <a:pPr algn="ctr"/>
            <a:r>
              <a:rPr lang="en-US" sz="1600" dirty="0">
                <a:solidFill>
                  <a:srgbClr val="FFC000"/>
                </a:solidFill>
                <a:latin typeface="Trebuchet MS" pitchFamily="34" charset="0"/>
              </a:rPr>
              <a:t>30</a:t>
            </a:r>
            <a:r>
              <a:rPr lang="en-US" sz="1600" dirty="0">
                <a:latin typeface="Trebuchet MS" pitchFamily="34" charset="0"/>
              </a:rPr>
              <a:t> HP </a:t>
            </a:r>
            <a:r>
              <a:rPr lang="en-US" sz="1600" dirty="0" err="1">
                <a:latin typeface="Trebuchet MS" pitchFamily="34" charset="0"/>
              </a:rPr>
              <a:t>SmartArray</a:t>
            </a:r>
            <a:r>
              <a:rPr lang="en-US" sz="1600" dirty="0">
                <a:latin typeface="Trebuchet MS" pitchFamily="34" charset="0"/>
              </a:rPr>
              <a:t> P600 HBAs (x4 3Gb SAS)</a:t>
            </a:r>
          </a:p>
        </p:txBody>
      </p:sp>
      <p:pic>
        <p:nvPicPr>
          <p:cNvPr id="40" name="Picture 11"/>
          <p:cNvPicPr>
            <a:picLocks noChangeAspect="1" noChangeArrowheads="1"/>
          </p:cNvPicPr>
          <p:nvPr/>
        </p:nvPicPr>
        <p:blipFill>
          <a:blip r:embed="rId3"/>
          <a:srcRect/>
          <a:stretch>
            <a:fillRect/>
          </a:stretch>
        </p:blipFill>
        <p:spPr bwMode="auto">
          <a:xfrm>
            <a:off x="6366877" y="2286000"/>
            <a:ext cx="1329324" cy="289724"/>
          </a:xfrm>
          <a:prstGeom prst="rect">
            <a:avLst/>
          </a:prstGeom>
          <a:ln>
            <a:noFill/>
          </a:ln>
          <a:effectLst>
            <a:outerShdw blurRad="190500" algn="tl" rotWithShape="0">
              <a:srgbClr val="000000">
                <a:alpha val="70000"/>
              </a:srgbClr>
            </a:outerShdw>
          </a:effectLst>
        </p:spPr>
      </p:pic>
      <p:pic>
        <p:nvPicPr>
          <p:cNvPr id="41" name="Picture 11"/>
          <p:cNvPicPr>
            <a:picLocks noChangeAspect="1" noChangeArrowheads="1"/>
          </p:cNvPicPr>
          <p:nvPr/>
        </p:nvPicPr>
        <p:blipFill>
          <a:blip r:embed="rId3"/>
          <a:srcRect/>
          <a:stretch>
            <a:fillRect/>
          </a:stretch>
        </p:blipFill>
        <p:spPr bwMode="auto">
          <a:xfrm>
            <a:off x="6366877" y="2571750"/>
            <a:ext cx="1329324" cy="289724"/>
          </a:xfrm>
          <a:prstGeom prst="rect">
            <a:avLst/>
          </a:prstGeom>
          <a:ln>
            <a:noFill/>
          </a:ln>
          <a:effectLst>
            <a:outerShdw blurRad="190500" algn="tl" rotWithShape="0">
              <a:srgbClr val="000000">
                <a:alpha val="70000"/>
              </a:srgbClr>
            </a:outerShdw>
          </a:effectLst>
        </p:spPr>
      </p:pic>
      <p:pic>
        <p:nvPicPr>
          <p:cNvPr id="42" name="Picture 11"/>
          <p:cNvPicPr>
            <a:picLocks noChangeAspect="1" noChangeArrowheads="1"/>
          </p:cNvPicPr>
          <p:nvPr/>
        </p:nvPicPr>
        <p:blipFill>
          <a:blip r:embed="rId3"/>
          <a:srcRect/>
          <a:stretch>
            <a:fillRect/>
          </a:stretch>
        </p:blipFill>
        <p:spPr bwMode="auto">
          <a:xfrm>
            <a:off x="6519277" y="2438400"/>
            <a:ext cx="1329324" cy="289724"/>
          </a:xfrm>
          <a:prstGeom prst="rect">
            <a:avLst/>
          </a:prstGeom>
          <a:ln>
            <a:noFill/>
          </a:ln>
          <a:effectLst>
            <a:outerShdw blurRad="190500" algn="tl" rotWithShape="0">
              <a:srgbClr val="000000">
                <a:alpha val="70000"/>
              </a:srgbClr>
            </a:outerShdw>
          </a:effectLst>
        </p:spPr>
      </p:pic>
      <p:pic>
        <p:nvPicPr>
          <p:cNvPr id="43" name="Picture 11"/>
          <p:cNvPicPr>
            <a:picLocks noChangeAspect="1" noChangeArrowheads="1"/>
          </p:cNvPicPr>
          <p:nvPr/>
        </p:nvPicPr>
        <p:blipFill>
          <a:blip r:embed="rId3"/>
          <a:srcRect/>
          <a:stretch>
            <a:fillRect/>
          </a:stretch>
        </p:blipFill>
        <p:spPr bwMode="auto">
          <a:xfrm>
            <a:off x="6519277" y="2724150"/>
            <a:ext cx="1329324" cy="289724"/>
          </a:xfrm>
          <a:prstGeom prst="rect">
            <a:avLst/>
          </a:prstGeom>
          <a:ln>
            <a:noFill/>
          </a:ln>
          <a:effectLst>
            <a:outerShdw blurRad="190500" algn="tl" rotWithShape="0">
              <a:srgbClr val="000000">
                <a:alpha val="70000"/>
              </a:srgbClr>
            </a:outerShdw>
          </a:effectLst>
        </p:spPr>
      </p:pic>
      <p:pic>
        <p:nvPicPr>
          <p:cNvPr id="44" name="Picture 11"/>
          <p:cNvPicPr>
            <a:picLocks noChangeAspect="1" noChangeArrowheads="1"/>
          </p:cNvPicPr>
          <p:nvPr/>
        </p:nvPicPr>
        <p:blipFill>
          <a:blip r:embed="rId3"/>
          <a:srcRect/>
          <a:stretch>
            <a:fillRect/>
          </a:stretch>
        </p:blipFill>
        <p:spPr bwMode="auto">
          <a:xfrm>
            <a:off x="6671677" y="2590800"/>
            <a:ext cx="1329324" cy="289724"/>
          </a:xfrm>
          <a:prstGeom prst="rect">
            <a:avLst/>
          </a:prstGeom>
          <a:ln>
            <a:noFill/>
          </a:ln>
          <a:effectLst>
            <a:outerShdw blurRad="190500" algn="tl" rotWithShape="0">
              <a:srgbClr val="000000">
                <a:alpha val="70000"/>
              </a:srgbClr>
            </a:outerShdw>
          </a:effectLst>
        </p:spPr>
      </p:pic>
      <p:pic>
        <p:nvPicPr>
          <p:cNvPr id="45" name="Picture 11"/>
          <p:cNvPicPr>
            <a:picLocks noChangeAspect="1" noChangeArrowheads="1"/>
          </p:cNvPicPr>
          <p:nvPr/>
        </p:nvPicPr>
        <p:blipFill>
          <a:blip r:embed="rId3"/>
          <a:srcRect/>
          <a:stretch>
            <a:fillRect/>
          </a:stretch>
        </p:blipFill>
        <p:spPr bwMode="auto">
          <a:xfrm>
            <a:off x="6671677" y="2876550"/>
            <a:ext cx="1329324" cy="289724"/>
          </a:xfrm>
          <a:prstGeom prst="rect">
            <a:avLst/>
          </a:prstGeom>
          <a:ln>
            <a:noFill/>
          </a:ln>
          <a:effectLst>
            <a:outerShdw blurRad="190500" algn="tl" rotWithShape="0">
              <a:srgbClr val="000000">
                <a:alpha val="70000"/>
              </a:srgbClr>
            </a:outerShdw>
          </a:effectLst>
        </p:spPr>
      </p:pic>
      <p:pic>
        <p:nvPicPr>
          <p:cNvPr id="46" name="Picture 11"/>
          <p:cNvPicPr>
            <a:picLocks noChangeAspect="1" noChangeArrowheads="1"/>
          </p:cNvPicPr>
          <p:nvPr/>
        </p:nvPicPr>
        <p:blipFill>
          <a:blip r:embed="rId3"/>
          <a:srcRect/>
          <a:stretch>
            <a:fillRect/>
          </a:stretch>
        </p:blipFill>
        <p:spPr bwMode="auto">
          <a:xfrm>
            <a:off x="6824077" y="2743200"/>
            <a:ext cx="1329324" cy="289724"/>
          </a:xfrm>
          <a:prstGeom prst="rect">
            <a:avLst/>
          </a:prstGeom>
          <a:ln>
            <a:noFill/>
          </a:ln>
          <a:effectLst>
            <a:outerShdw blurRad="190500" algn="tl" rotWithShape="0">
              <a:srgbClr val="000000">
                <a:alpha val="70000"/>
              </a:srgbClr>
            </a:outerShdw>
          </a:effectLst>
        </p:spPr>
      </p:pic>
      <p:pic>
        <p:nvPicPr>
          <p:cNvPr id="47" name="Picture 11"/>
          <p:cNvPicPr>
            <a:picLocks noChangeAspect="1" noChangeArrowheads="1"/>
          </p:cNvPicPr>
          <p:nvPr/>
        </p:nvPicPr>
        <p:blipFill>
          <a:blip r:embed="rId3"/>
          <a:srcRect/>
          <a:stretch>
            <a:fillRect/>
          </a:stretch>
        </p:blipFill>
        <p:spPr bwMode="auto">
          <a:xfrm>
            <a:off x="6824077" y="3028950"/>
            <a:ext cx="1329324" cy="289724"/>
          </a:xfrm>
          <a:prstGeom prst="rect">
            <a:avLst/>
          </a:prstGeom>
          <a:ln>
            <a:noFill/>
          </a:ln>
          <a:effectLst>
            <a:outerShdw blurRad="190500" algn="tl" rotWithShape="0">
              <a:srgbClr val="000000">
                <a:alpha val="70000"/>
              </a:srgbClr>
            </a:outerShdw>
          </a:effectLst>
        </p:spPr>
      </p:pic>
      <p:pic>
        <p:nvPicPr>
          <p:cNvPr id="48" name="Picture 11"/>
          <p:cNvPicPr>
            <a:picLocks noChangeAspect="1" noChangeArrowheads="1"/>
          </p:cNvPicPr>
          <p:nvPr/>
        </p:nvPicPr>
        <p:blipFill>
          <a:blip r:embed="rId3"/>
          <a:srcRect/>
          <a:stretch>
            <a:fillRect/>
          </a:stretch>
        </p:blipFill>
        <p:spPr bwMode="auto">
          <a:xfrm>
            <a:off x="6976477" y="2895600"/>
            <a:ext cx="1329324" cy="289724"/>
          </a:xfrm>
          <a:prstGeom prst="rect">
            <a:avLst/>
          </a:prstGeom>
          <a:ln>
            <a:noFill/>
          </a:ln>
          <a:effectLst>
            <a:outerShdw blurRad="190500" algn="tl" rotWithShape="0">
              <a:srgbClr val="000000">
                <a:alpha val="70000"/>
              </a:srgbClr>
            </a:outerShdw>
          </a:effectLst>
        </p:spPr>
      </p:pic>
      <p:pic>
        <p:nvPicPr>
          <p:cNvPr id="49" name="Picture 11"/>
          <p:cNvPicPr>
            <a:picLocks noChangeAspect="1" noChangeArrowheads="1"/>
          </p:cNvPicPr>
          <p:nvPr/>
        </p:nvPicPr>
        <p:blipFill>
          <a:blip r:embed="rId3"/>
          <a:srcRect/>
          <a:stretch>
            <a:fillRect/>
          </a:stretch>
        </p:blipFill>
        <p:spPr bwMode="auto">
          <a:xfrm>
            <a:off x="6976477" y="3181350"/>
            <a:ext cx="1329324" cy="289724"/>
          </a:xfrm>
          <a:prstGeom prst="rect">
            <a:avLst/>
          </a:prstGeom>
          <a:ln>
            <a:noFill/>
          </a:ln>
          <a:effectLst>
            <a:outerShdw blurRad="190500" algn="tl" rotWithShape="0">
              <a:srgbClr val="000000">
                <a:alpha val="70000"/>
              </a:srgbClr>
            </a:outerShdw>
          </a:effectLst>
        </p:spPr>
      </p:pic>
      <p:pic>
        <p:nvPicPr>
          <p:cNvPr id="50" name="Picture 11"/>
          <p:cNvPicPr>
            <a:picLocks noChangeAspect="1" noChangeArrowheads="1"/>
          </p:cNvPicPr>
          <p:nvPr/>
        </p:nvPicPr>
        <p:blipFill>
          <a:blip r:embed="rId3"/>
          <a:srcRect/>
          <a:stretch>
            <a:fillRect/>
          </a:stretch>
        </p:blipFill>
        <p:spPr bwMode="auto">
          <a:xfrm>
            <a:off x="7128877" y="3048000"/>
            <a:ext cx="1329324" cy="289724"/>
          </a:xfrm>
          <a:prstGeom prst="rect">
            <a:avLst/>
          </a:prstGeom>
          <a:ln>
            <a:noFill/>
          </a:ln>
          <a:effectLst>
            <a:outerShdw blurRad="190500" algn="tl" rotWithShape="0">
              <a:srgbClr val="000000">
                <a:alpha val="70000"/>
              </a:srgbClr>
            </a:outerShdw>
          </a:effectLst>
        </p:spPr>
      </p:pic>
      <p:pic>
        <p:nvPicPr>
          <p:cNvPr id="51" name="Picture 11"/>
          <p:cNvPicPr>
            <a:picLocks noChangeAspect="1" noChangeArrowheads="1"/>
          </p:cNvPicPr>
          <p:nvPr/>
        </p:nvPicPr>
        <p:blipFill>
          <a:blip r:embed="rId3"/>
          <a:srcRect/>
          <a:stretch>
            <a:fillRect/>
          </a:stretch>
        </p:blipFill>
        <p:spPr bwMode="auto">
          <a:xfrm>
            <a:off x="7128877" y="3333750"/>
            <a:ext cx="1329324" cy="289724"/>
          </a:xfrm>
          <a:prstGeom prst="rect">
            <a:avLst/>
          </a:prstGeom>
          <a:ln>
            <a:noFill/>
          </a:ln>
          <a:effectLst>
            <a:outerShdw blurRad="190500" algn="tl" rotWithShape="0">
              <a:srgbClr val="000000">
                <a:alpha val="70000"/>
              </a:srgbClr>
            </a:outerShdw>
          </a:effectLst>
        </p:spPr>
      </p:pic>
      <p:pic>
        <p:nvPicPr>
          <p:cNvPr id="52" name="Picture 11"/>
          <p:cNvPicPr>
            <a:picLocks noChangeAspect="1" noChangeArrowheads="1"/>
          </p:cNvPicPr>
          <p:nvPr/>
        </p:nvPicPr>
        <p:blipFill>
          <a:blip r:embed="rId3"/>
          <a:srcRect/>
          <a:stretch>
            <a:fillRect/>
          </a:stretch>
        </p:blipFill>
        <p:spPr bwMode="auto">
          <a:xfrm>
            <a:off x="7281277" y="3200400"/>
            <a:ext cx="1329324" cy="289724"/>
          </a:xfrm>
          <a:prstGeom prst="rect">
            <a:avLst/>
          </a:prstGeom>
          <a:ln>
            <a:noFill/>
          </a:ln>
          <a:effectLst>
            <a:outerShdw blurRad="190500" algn="tl" rotWithShape="0">
              <a:srgbClr val="000000">
                <a:alpha val="70000"/>
              </a:srgbClr>
            </a:outerShdw>
          </a:effectLst>
        </p:spPr>
      </p:pic>
      <p:pic>
        <p:nvPicPr>
          <p:cNvPr id="53" name="Picture 11"/>
          <p:cNvPicPr>
            <a:picLocks noChangeAspect="1" noChangeArrowheads="1"/>
          </p:cNvPicPr>
          <p:nvPr/>
        </p:nvPicPr>
        <p:blipFill>
          <a:blip r:embed="rId3"/>
          <a:srcRect/>
          <a:stretch>
            <a:fillRect/>
          </a:stretch>
        </p:blipFill>
        <p:spPr bwMode="auto">
          <a:xfrm>
            <a:off x="7281277" y="3486150"/>
            <a:ext cx="1329324" cy="289724"/>
          </a:xfrm>
          <a:prstGeom prst="rect">
            <a:avLst/>
          </a:prstGeom>
          <a:ln>
            <a:noFill/>
          </a:ln>
          <a:effectLst>
            <a:outerShdw blurRad="190500" algn="tl" rotWithShape="0">
              <a:srgbClr val="000000">
                <a:alpha val="70000"/>
              </a:srgbClr>
            </a:outerShdw>
          </a:effectLst>
        </p:spPr>
      </p:pic>
      <p:pic>
        <p:nvPicPr>
          <p:cNvPr id="54" name="Picture 11"/>
          <p:cNvPicPr>
            <a:picLocks noChangeAspect="1" noChangeArrowheads="1"/>
          </p:cNvPicPr>
          <p:nvPr/>
        </p:nvPicPr>
        <p:blipFill>
          <a:blip r:embed="rId3"/>
          <a:srcRect/>
          <a:stretch>
            <a:fillRect/>
          </a:stretch>
        </p:blipFill>
        <p:spPr bwMode="auto">
          <a:xfrm>
            <a:off x="7433677" y="3352800"/>
            <a:ext cx="1329324" cy="289724"/>
          </a:xfrm>
          <a:prstGeom prst="rect">
            <a:avLst/>
          </a:prstGeom>
          <a:ln>
            <a:noFill/>
          </a:ln>
          <a:effectLst>
            <a:outerShdw blurRad="190500" algn="tl" rotWithShape="0">
              <a:srgbClr val="000000">
                <a:alpha val="70000"/>
              </a:srgbClr>
            </a:outerShdw>
          </a:effectLst>
        </p:spPr>
      </p:pic>
      <p:pic>
        <p:nvPicPr>
          <p:cNvPr id="55" name="Picture 11"/>
          <p:cNvPicPr>
            <a:picLocks noChangeAspect="1" noChangeArrowheads="1"/>
          </p:cNvPicPr>
          <p:nvPr/>
        </p:nvPicPr>
        <p:blipFill>
          <a:blip r:embed="rId3"/>
          <a:srcRect/>
          <a:stretch>
            <a:fillRect/>
          </a:stretch>
        </p:blipFill>
        <p:spPr bwMode="auto">
          <a:xfrm>
            <a:off x="7433677" y="3638550"/>
            <a:ext cx="1329324" cy="289724"/>
          </a:xfrm>
          <a:prstGeom prst="rect">
            <a:avLst/>
          </a:prstGeom>
          <a:ln>
            <a:noFill/>
          </a:ln>
          <a:effectLst>
            <a:outerShdw blurRad="190500" algn="tl" rotWithShape="0">
              <a:srgbClr val="000000">
                <a:alpha val="70000"/>
              </a:srgbClr>
            </a:outerShdw>
          </a:effectLst>
        </p:spPr>
      </p:pic>
      <p:sp>
        <p:nvSpPr>
          <p:cNvPr id="56" name="Flowchart: Connector 55"/>
          <p:cNvSpPr/>
          <p:nvPr/>
        </p:nvSpPr>
        <p:spPr>
          <a:xfrm>
            <a:off x="7391400" y="53340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Flowchart: Connector 56"/>
          <p:cNvSpPr/>
          <p:nvPr/>
        </p:nvSpPr>
        <p:spPr>
          <a:xfrm>
            <a:off x="7391400" y="5562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Flowchart: Connector 57"/>
          <p:cNvSpPr/>
          <p:nvPr/>
        </p:nvSpPr>
        <p:spPr>
          <a:xfrm>
            <a:off x="7391400" y="57912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TextBox 196"/>
          <p:cNvSpPr txBox="1">
            <a:spLocks noChangeArrowheads="1"/>
          </p:cNvSpPr>
          <p:nvPr/>
        </p:nvSpPr>
        <p:spPr bwMode="auto">
          <a:xfrm>
            <a:off x="5907388" y="1417638"/>
            <a:ext cx="3048000" cy="584775"/>
          </a:xfrm>
          <a:prstGeom prst="rect">
            <a:avLst/>
          </a:prstGeom>
          <a:noFill/>
          <a:ln w="9525">
            <a:noFill/>
            <a:miter lim="800000"/>
            <a:headEnd/>
            <a:tailEnd/>
          </a:ln>
        </p:spPr>
        <p:txBody>
          <a:bodyPr>
            <a:spAutoFit/>
          </a:bodyPr>
          <a:lstStyle/>
          <a:p>
            <a:pPr algn="ctr"/>
            <a:r>
              <a:rPr lang="en-US" sz="1600" dirty="0">
                <a:solidFill>
                  <a:srgbClr val="FFC000"/>
                </a:solidFill>
                <a:latin typeface="Trebuchet MS" pitchFamily="34" charset="0"/>
              </a:rPr>
              <a:t>60</a:t>
            </a:r>
            <a:r>
              <a:rPr lang="en-US" sz="1600" dirty="0">
                <a:latin typeface="Trebuchet MS" pitchFamily="34" charset="0"/>
              </a:rPr>
              <a:t> HP MSA70 Disk Arrays</a:t>
            </a:r>
          </a:p>
          <a:p>
            <a:pPr algn="ctr"/>
            <a:r>
              <a:rPr lang="en-US" sz="1600" dirty="0">
                <a:solidFill>
                  <a:srgbClr val="FFC000"/>
                </a:solidFill>
                <a:latin typeface="Trebuchet MS" pitchFamily="34" charset="0"/>
              </a:rPr>
              <a:t>1440</a:t>
            </a:r>
            <a:r>
              <a:rPr lang="en-US" sz="1600" dirty="0">
                <a:latin typeface="Trebuchet MS" pitchFamily="34" charset="0"/>
              </a:rPr>
              <a:t> 72GB 2.5” 15Krpm Disks</a:t>
            </a:r>
          </a:p>
        </p:txBody>
      </p:sp>
      <p:sp>
        <p:nvSpPr>
          <p:cNvPr id="60" name="TextBox 59"/>
          <p:cNvSpPr txBox="1"/>
          <p:nvPr/>
        </p:nvSpPr>
        <p:spPr>
          <a:xfrm>
            <a:off x="4572000" y="5395866"/>
            <a:ext cx="2590800" cy="830997"/>
          </a:xfrm>
          <a:prstGeom prst="rect">
            <a:avLst/>
          </a:prstGeom>
          <a:noFill/>
        </p:spPr>
        <p:txBody>
          <a:bodyPr wrap="square" rtlCol="0">
            <a:spAutoFit/>
          </a:bodyPr>
          <a:lstStyle/>
          <a:p>
            <a:pPr algn="ctr"/>
            <a:r>
              <a:rPr lang="en-US" sz="1600" dirty="0" smtClean="0">
                <a:latin typeface="Trebuchet MS" pitchFamily="34" charset="0"/>
              </a:rPr>
              <a:t>A 64-core configuration can achieve 200,000 </a:t>
            </a:r>
            <a:r>
              <a:rPr lang="en-US" sz="1600" dirty="0" err="1" smtClean="0">
                <a:latin typeface="Trebuchet MS" pitchFamily="34" charset="0"/>
              </a:rPr>
              <a:t>IOps</a:t>
            </a:r>
            <a:r>
              <a:rPr lang="en-US" sz="1600" dirty="0" smtClean="0">
                <a:latin typeface="Trebuchet MS" pitchFamily="34" charset="0"/>
              </a:rPr>
              <a:t> for 8-64 KB requests</a:t>
            </a:r>
            <a:endParaRPr lang="en-US" sz="1600" dirty="0">
              <a:latin typeface="Trebuchet MS" pitchFamily="34" charset="0"/>
            </a:endParaRPr>
          </a:p>
        </p:txBody>
      </p:sp>
      <p:pic>
        <p:nvPicPr>
          <p:cNvPr id="61" name="Picture 3"/>
          <p:cNvPicPr>
            <a:picLocks noChangeAspect="1" noChangeArrowheads="1"/>
          </p:cNvPicPr>
          <p:nvPr/>
        </p:nvPicPr>
        <p:blipFill>
          <a:blip r:embed="rId5"/>
          <a:stretch>
            <a:fillRect/>
          </a:stretch>
        </p:blipFill>
        <p:spPr bwMode="auto">
          <a:xfrm>
            <a:off x="381000" y="2362201"/>
            <a:ext cx="2542506" cy="2841624"/>
          </a:xfrm>
          <a:prstGeom prst="rect">
            <a:avLst/>
          </a:prstGeom>
          <a:ln>
            <a:noFill/>
          </a:ln>
          <a:effectLst>
            <a:outerShdw blurRad="190500" algn="tl" rotWithShape="0">
              <a:srgbClr val="000000">
                <a:alpha val="70000"/>
              </a:srgbClr>
            </a:outerShdw>
          </a:effectLst>
        </p:spPr>
      </p:pic>
      <p:sp>
        <p:nvSpPr>
          <p:cNvPr id="62" name="TextBox 5"/>
          <p:cNvSpPr txBox="1">
            <a:spLocks noChangeArrowheads="1"/>
          </p:cNvSpPr>
          <p:nvPr/>
        </p:nvSpPr>
        <p:spPr bwMode="auto">
          <a:xfrm>
            <a:off x="381000" y="1417638"/>
            <a:ext cx="3048000" cy="830997"/>
          </a:xfrm>
          <a:prstGeom prst="rect">
            <a:avLst/>
          </a:prstGeom>
          <a:noFill/>
          <a:ln w="9525">
            <a:noFill/>
            <a:miter lim="800000"/>
            <a:headEnd/>
            <a:tailEnd/>
          </a:ln>
        </p:spPr>
        <p:txBody>
          <a:bodyPr>
            <a:spAutoFit/>
          </a:bodyPr>
          <a:lstStyle/>
          <a:p>
            <a:r>
              <a:rPr lang="en-US" sz="1600" dirty="0">
                <a:solidFill>
                  <a:srgbClr val="FFC000"/>
                </a:solidFill>
                <a:latin typeface="Trebuchet MS" pitchFamily="34" charset="0"/>
              </a:rPr>
              <a:t>64</a:t>
            </a:r>
            <a:r>
              <a:rPr lang="en-US" sz="1600" dirty="0">
                <a:latin typeface="Trebuchet MS" pitchFamily="34" charset="0"/>
              </a:rPr>
              <a:t> dual-core </a:t>
            </a:r>
            <a:r>
              <a:rPr lang="en-US" sz="1600" dirty="0" smtClean="0">
                <a:latin typeface="Trebuchet MS" pitchFamily="34" charset="0"/>
              </a:rPr>
              <a:t>hyper-threaded </a:t>
            </a:r>
            <a:r>
              <a:rPr lang="en-US" sz="1600" dirty="0">
                <a:latin typeface="Trebuchet MS" pitchFamily="34" charset="0"/>
              </a:rPr>
              <a:t>“Montvale” 1.6 GHz Itanium2 </a:t>
            </a:r>
            <a:r>
              <a:rPr lang="en-US" sz="1600" dirty="0" smtClean="0">
                <a:latin typeface="Trebuchet MS" pitchFamily="34" charset="0"/>
              </a:rPr>
              <a:t/>
            </a:r>
            <a:br>
              <a:rPr lang="en-US" sz="1600" dirty="0" smtClean="0">
                <a:latin typeface="Trebuchet MS" pitchFamily="34" charset="0"/>
              </a:rPr>
            </a:br>
            <a:r>
              <a:rPr lang="en-US" sz="1600" dirty="0" smtClean="0">
                <a:latin typeface="Trebuchet MS" pitchFamily="34" charset="0"/>
              </a:rPr>
              <a:t>w</a:t>
            </a:r>
            <a:r>
              <a:rPr lang="en-US" sz="1600" dirty="0">
                <a:latin typeface="Trebuchet MS" pitchFamily="34" charset="0"/>
              </a:rPr>
              <a:t>/ 24 GB LLC</a:t>
            </a:r>
          </a:p>
        </p:txBody>
      </p:sp>
      <p:sp>
        <p:nvSpPr>
          <p:cNvPr id="63" name="TextBox 197"/>
          <p:cNvSpPr txBox="1">
            <a:spLocks noChangeArrowheads="1"/>
          </p:cNvSpPr>
          <p:nvPr/>
        </p:nvSpPr>
        <p:spPr bwMode="auto">
          <a:xfrm>
            <a:off x="457200" y="5395866"/>
            <a:ext cx="2209800" cy="584775"/>
          </a:xfrm>
          <a:prstGeom prst="rect">
            <a:avLst/>
          </a:prstGeom>
          <a:noFill/>
          <a:ln w="9525">
            <a:noFill/>
            <a:miter lim="800000"/>
            <a:headEnd/>
            <a:tailEnd/>
          </a:ln>
        </p:spPr>
        <p:txBody>
          <a:bodyPr>
            <a:spAutoFit/>
          </a:bodyPr>
          <a:lstStyle/>
          <a:p>
            <a:pPr algn="ctr"/>
            <a:r>
              <a:rPr lang="en-US" sz="1600" dirty="0">
                <a:solidFill>
                  <a:srgbClr val="FFC000"/>
                </a:solidFill>
                <a:latin typeface="Trebuchet MS" pitchFamily="34" charset="0"/>
              </a:rPr>
              <a:t>1 TB </a:t>
            </a:r>
            <a:r>
              <a:rPr lang="en-US" sz="1600" dirty="0" smtClean="0">
                <a:latin typeface="Trebuchet MS" pitchFamily="34" charset="0"/>
              </a:rPr>
              <a:t>Memory,</a:t>
            </a:r>
          </a:p>
          <a:p>
            <a:pPr algn="ctr"/>
            <a:r>
              <a:rPr lang="en-US" sz="1600" dirty="0" smtClean="0">
                <a:latin typeface="Trebuchet MS" pitchFamily="34" charset="0"/>
              </a:rPr>
              <a:t>4 dual-port 1GB NICs</a:t>
            </a:r>
            <a:endParaRPr lang="en-US" sz="16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Unisys ES7000 Hardware Configuration</a:t>
            </a:r>
            <a:endParaRPr lang="en-US" sz="4000" dirty="0"/>
          </a:p>
        </p:txBody>
      </p:sp>
      <p:pic>
        <p:nvPicPr>
          <p:cNvPr id="4" name="Picture 14"/>
          <p:cNvPicPr>
            <a:picLocks noChangeAspect="1" noChangeArrowheads="1"/>
          </p:cNvPicPr>
          <p:nvPr/>
        </p:nvPicPr>
        <p:blipFill>
          <a:blip r:embed="rId3"/>
          <a:srcRect/>
          <a:stretch>
            <a:fillRect/>
          </a:stretch>
        </p:blipFill>
        <p:spPr bwMode="auto">
          <a:xfrm>
            <a:off x="6010275" y="3581400"/>
            <a:ext cx="1609725" cy="685800"/>
          </a:xfrm>
          <a:prstGeom prst="rect">
            <a:avLst/>
          </a:prstGeom>
          <a:ln>
            <a:noFill/>
          </a:ln>
          <a:effectLst>
            <a:outerShdw blurRad="190500" algn="tl" rotWithShape="0">
              <a:srgbClr val="000000">
                <a:alpha val="70000"/>
              </a:srgbClr>
            </a:outerShdw>
          </a:effectLst>
        </p:spPr>
      </p:pic>
      <p:pic>
        <p:nvPicPr>
          <p:cNvPr id="5" name="Picture 14"/>
          <p:cNvPicPr>
            <a:picLocks noChangeAspect="1" noChangeArrowheads="1"/>
          </p:cNvPicPr>
          <p:nvPr/>
        </p:nvPicPr>
        <p:blipFill>
          <a:blip r:embed="rId3"/>
          <a:srcRect/>
          <a:stretch>
            <a:fillRect/>
          </a:stretch>
        </p:blipFill>
        <p:spPr bwMode="auto">
          <a:xfrm>
            <a:off x="6162675" y="3733800"/>
            <a:ext cx="1609725" cy="685800"/>
          </a:xfrm>
          <a:prstGeom prst="rect">
            <a:avLst/>
          </a:prstGeom>
          <a:ln>
            <a:noFill/>
          </a:ln>
          <a:effectLst>
            <a:outerShdw blurRad="190500" algn="tl" rotWithShape="0">
              <a:srgbClr val="000000">
                <a:alpha val="70000"/>
              </a:srgbClr>
            </a:outerShdw>
          </a:effectLst>
        </p:spPr>
      </p:pic>
      <p:pic>
        <p:nvPicPr>
          <p:cNvPr id="6" name="Picture 14"/>
          <p:cNvPicPr>
            <a:picLocks noChangeAspect="1" noChangeArrowheads="1"/>
          </p:cNvPicPr>
          <p:nvPr/>
        </p:nvPicPr>
        <p:blipFill>
          <a:blip r:embed="rId3"/>
          <a:srcRect/>
          <a:stretch>
            <a:fillRect/>
          </a:stretch>
        </p:blipFill>
        <p:spPr bwMode="auto">
          <a:xfrm>
            <a:off x="6315075" y="3886200"/>
            <a:ext cx="1609725" cy="685800"/>
          </a:xfrm>
          <a:prstGeom prst="rect">
            <a:avLst/>
          </a:prstGeom>
          <a:ln>
            <a:noFill/>
          </a:ln>
          <a:effectLst>
            <a:outerShdw blurRad="190500" algn="tl" rotWithShape="0">
              <a:srgbClr val="000000">
                <a:alpha val="70000"/>
              </a:srgbClr>
            </a:outerShdw>
          </a:effectLst>
        </p:spPr>
      </p:pic>
      <p:pic>
        <p:nvPicPr>
          <p:cNvPr id="7" name="Picture 14"/>
          <p:cNvPicPr>
            <a:picLocks noChangeAspect="1" noChangeArrowheads="1"/>
          </p:cNvPicPr>
          <p:nvPr/>
        </p:nvPicPr>
        <p:blipFill>
          <a:blip r:embed="rId3"/>
          <a:srcRect/>
          <a:stretch>
            <a:fillRect/>
          </a:stretch>
        </p:blipFill>
        <p:spPr bwMode="auto">
          <a:xfrm>
            <a:off x="6467475" y="4038600"/>
            <a:ext cx="1609725" cy="685800"/>
          </a:xfrm>
          <a:prstGeom prst="rect">
            <a:avLst/>
          </a:prstGeom>
          <a:ln>
            <a:noFill/>
          </a:ln>
          <a:effectLst>
            <a:outerShdw blurRad="190500" algn="tl" rotWithShape="0">
              <a:srgbClr val="000000">
                <a:alpha val="70000"/>
              </a:srgbClr>
            </a:outerShdw>
          </a:effectLst>
        </p:spPr>
      </p:pic>
      <p:pic>
        <p:nvPicPr>
          <p:cNvPr id="8" name="Picture 14"/>
          <p:cNvPicPr>
            <a:picLocks noChangeAspect="1" noChangeArrowheads="1"/>
          </p:cNvPicPr>
          <p:nvPr/>
        </p:nvPicPr>
        <p:blipFill>
          <a:blip r:embed="rId3"/>
          <a:srcRect/>
          <a:stretch>
            <a:fillRect/>
          </a:stretch>
        </p:blipFill>
        <p:spPr bwMode="auto">
          <a:xfrm>
            <a:off x="6619875" y="4191000"/>
            <a:ext cx="1609725" cy="685800"/>
          </a:xfrm>
          <a:prstGeom prst="rect">
            <a:avLst/>
          </a:prstGeom>
          <a:ln>
            <a:noFill/>
          </a:ln>
          <a:effectLst>
            <a:outerShdw blurRad="190500" algn="tl" rotWithShape="0">
              <a:srgbClr val="000000">
                <a:alpha val="70000"/>
              </a:srgbClr>
            </a:outerShdw>
          </a:effectLst>
        </p:spPr>
      </p:pic>
      <p:pic>
        <p:nvPicPr>
          <p:cNvPr id="9" name="Picture 14"/>
          <p:cNvPicPr>
            <a:picLocks noChangeAspect="1" noChangeArrowheads="1"/>
          </p:cNvPicPr>
          <p:nvPr/>
        </p:nvPicPr>
        <p:blipFill>
          <a:blip r:embed="rId3"/>
          <a:srcRect/>
          <a:stretch>
            <a:fillRect/>
          </a:stretch>
        </p:blipFill>
        <p:spPr bwMode="auto">
          <a:xfrm>
            <a:off x="6772275" y="4343400"/>
            <a:ext cx="1609725" cy="685800"/>
          </a:xfrm>
          <a:prstGeom prst="rect">
            <a:avLst/>
          </a:prstGeom>
          <a:ln>
            <a:noFill/>
          </a:ln>
          <a:effectLst>
            <a:outerShdw blurRad="190500" algn="tl" rotWithShape="0">
              <a:srgbClr val="000000">
                <a:alpha val="70000"/>
              </a:srgbClr>
            </a:outerShdw>
          </a:effectLst>
        </p:spPr>
      </p:pic>
      <p:pic>
        <p:nvPicPr>
          <p:cNvPr id="10" name="Picture 14"/>
          <p:cNvPicPr>
            <a:picLocks noChangeAspect="1" noChangeArrowheads="1"/>
          </p:cNvPicPr>
          <p:nvPr/>
        </p:nvPicPr>
        <p:blipFill>
          <a:blip r:embed="rId3"/>
          <a:srcRect/>
          <a:stretch>
            <a:fillRect/>
          </a:stretch>
        </p:blipFill>
        <p:spPr bwMode="auto">
          <a:xfrm>
            <a:off x="6924675" y="4495800"/>
            <a:ext cx="1609725" cy="685800"/>
          </a:xfrm>
          <a:prstGeom prst="rect">
            <a:avLst/>
          </a:prstGeom>
          <a:ln>
            <a:noFill/>
          </a:ln>
          <a:effectLst>
            <a:outerShdw blurRad="190500" algn="tl" rotWithShape="0">
              <a:srgbClr val="000000">
                <a:alpha val="70000"/>
              </a:srgbClr>
            </a:outerShdw>
          </a:effectLst>
        </p:spPr>
      </p:pic>
      <p:pic>
        <p:nvPicPr>
          <p:cNvPr id="11" name="Picture 14"/>
          <p:cNvPicPr>
            <a:picLocks noChangeAspect="1" noChangeArrowheads="1"/>
          </p:cNvPicPr>
          <p:nvPr/>
        </p:nvPicPr>
        <p:blipFill>
          <a:blip r:embed="rId3"/>
          <a:srcRect/>
          <a:stretch>
            <a:fillRect/>
          </a:stretch>
        </p:blipFill>
        <p:spPr bwMode="auto">
          <a:xfrm>
            <a:off x="7077075" y="4648200"/>
            <a:ext cx="1609725" cy="685800"/>
          </a:xfrm>
          <a:prstGeom prst="rect">
            <a:avLst/>
          </a:prstGeom>
          <a:ln>
            <a:noFill/>
          </a:ln>
          <a:effectLst>
            <a:outerShdw blurRad="190500" algn="tl" rotWithShape="0">
              <a:srgbClr val="000000">
                <a:alpha val="70000"/>
              </a:srgbClr>
            </a:outerShdw>
          </a:effectLst>
        </p:spPr>
      </p:pic>
      <p:sp>
        <p:nvSpPr>
          <p:cNvPr id="12" name="TextBox 5"/>
          <p:cNvSpPr txBox="1">
            <a:spLocks noChangeArrowheads="1"/>
          </p:cNvSpPr>
          <p:nvPr/>
        </p:nvSpPr>
        <p:spPr bwMode="auto">
          <a:xfrm>
            <a:off x="381000" y="1417638"/>
            <a:ext cx="3048000" cy="738664"/>
          </a:xfrm>
          <a:prstGeom prst="rect">
            <a:avLst/>
          </a:prstGeom>
          <a:noFill/>
          <a:ln w="9525">
            <a:noFill/>
            <a:miter lim="800000"/>
            <a:headEnd/>
            <a:tailEnd/>
          </a:ln>
        </p:spPr>
        <p:txBody>
          <a:bodyPr>
            <a:spAutoFit/>
          </a:bodyPr>
          <a:lstStyle/>
          <a:p>
            <a:pPr algn="ctr"/>
            <a:r>
              <a:rPr lang="en-US" sz="1400" dirty="0">
                <a:solidFill>
                  <a:srgbClr val="FFC000"/>
                </a:solidFill>
                <a:latin typeface="Trebuchet MS" pitchFamily="34" charset="0"/>
              </a:rPr>
              <a:t>32</a:t>
            </a:r>
            <a:r>
              <a:rPr lang="en-US" sz="1400" dirty="0">
                <a:latin typeface="Trebuchet MS" pitchFamily="34" charset="0"/>
              </a:rPr>
              <a:t> dual-core </a:t>
            </a:r>
            <a:r>
              <a:rPr lang="en-US" sz="1400" dirty="0" smtClean="0">
                <a:latin typeface="Trebuchet MS" pitchFamily="34" charset="0"/>
              </a:rPr>
              <a:t>hyper-threaded </a:t>
            </a:r>
            <a:r>
              <a:rPr lang="en-US" sz="1400" dirty="0">
                <a:latin typeface="Trebuchet MS" pitchFamily="34" charset="0"/>
              </a:rPr>
              <a:t>“Tulsa” 3.4 GHz Xeon </a:t>
            </a:r>
          </a:p>
          <a:p>
            <a:pPr algn="ctr"/>
            <a:r>
              <a:rPr lang="en-US" sz="1400" dirty="0" smtClean="0">
                <a:latin typeface="Trebuchet MS" pitchFamily="34" charset="0"/>
              </a:rPr>
              <a:t>w/16 </a:t>
            </a:r>
            <a:r>
              <a:rPr lang="en-US" sz="1400" dirty="0">
                <a:latin typeface="Trebuchet MS" pitchFamily="34" charset="0"/>
              </a:rPr>
              <a:t>GB LLC</a:t>
            </a:r>
          </a:p>
        </p:txBody>
      </p:sp>
      <p:pic>
        <p:nvPicPr>
          <p:cNvPr id="13" name="Picture 8"/>
          <p:cNvPicPr>
            <a:picLocks noChangeAspect="1" noChangeArrowheads="1"/>
          </p:cNvPicPr>
          <p:nvPr/>
        </p:nvPicPr>
        <p:blipFill>
          <a:blip r:embed="rId4"/>
          <a:srcRect/>
          <a:stretch>
            <a:fillRect/>
          </a:stretch>
        </p:blipFill>
        <p:spPr bwMode="auto">
          <a:xfrm>
            <a:off x="3409950" y="2514600"/>
            <a:ext cx="1466850" cy="523875"/>
          </a:xfrm>
          <a:prstGeom prst="rect">
            <a:avLst/>
          </a:prstGeom>
          <a:ln>
            <a:noFill/>
          </a:ln>
          <a:effectLst>
            <a:outerShdw blurRad="190500" algn="tl" rotWithShape="0">
              <a:srgbClr val="000000">
                <a:alpha val="70000"/>
              </a:srgbClr>
            </a:outerShdw>
          </a:effectLst>
        </p:spPr>
      </p:pic>
      <p:pic>
        <p:nvPicPr>
          <p:cNvPr id="14" name="Picture 8"/>
          <p:cNvPicPr>
            <a:picLocks noChangeAspect="1" noChangeArrowheads="1"/>
          </p:cNvPicPr>
          <p:nvPr/>
        </p:nvPicPr>
        <p:blipFill>
          <a:blip r:embed="rId4"/>
          <a:srcRect/>
          <a:stretch>
            <a:fillRect/>
          </a:stretch>
        </p:blipFill>
        <p:spPr bwMode="auto">
          <a:xfrm>
            <a:off x="3562350" y="2667000"/>
            <a:ext cx="1466850" cy="523875"/>
          </a:xfrm>
          <a:prstGeom prst="rect">
            <a:avLst/>
          </a:prstGeom>
          <a:ln>
            <a:noFill/>
          </a:ln>
          <a:effectLst>
            <a:outerShdw blurRad="190500" algn="tl" rotWithShape="0">
              <a:srgbClr val="000000">
                <a:alpha val="70000"/>
              </a:srgbClr>
            </a:outerShdw>
          </a:effectLst>
        </p:spPr>
      </p:pic>
      <p:pic>
        <p:nvPicPr>
          <p:cNvPr id="15" name="Picture 8"/>
          <p:cNvPicPr>
            <a:picLocks noChangeAspect="1" noChangeArrowheads="1"/>
          </p:cNvPicPr>
          <p:nvPr/>
        </p:nvPicPr>
        <p:blipFill>
          <a:blip r:embed="rId4"/>
          <a:srcRect/>
          <a:stretch>
            <a:fillRect/>
          </a:stretch>
        </p:blipFill>
        <p:spPr bwMode="auto">
          <a:xfrm>
            <a:off x="3714750" y="2819400"/>
            <a:ext cx="1466850" cy="523875"/>
          </a:xfrm>
          <a:prstGeom prst="rect">
            <a:avLst/>
          </a:prstGeom>
          <a:ln>
            <a:noFill/>
          </a:ln>
          <a:effectLst>
            <a:outerShdw blurRad="190500" algn="tl" rotWithShape="0">
              <a:srgbClr val="000000">
                <a:alpha val="70000"/>
              </a:srgbClr>
            </a:outerShdw>
          </a:effectLst>
        </p:spPr>
      </p:pic>
      <p:pic>
        <p:nvPicPr>
          <p:cNvPr id="16" name="Picture 8"/>
          <p:cNvPicPr>
            <a:picLocks noChangeAspect="1" noChangeArrowheads="1"/>
          </p:cNvPicPr>
          <p:nvPr/>
        </p:nvPicPr>
        <p:blipFill>
          <a:blip r:embed="rId4"/>
          <a:srcRect/>
          <a:stretch>
            <a:fillRect/>
          </a:stretch>
        </p:blipFill>
        <p:spPr bwMode="auto">
          <a:xfrm>
            <a:off x="3867150" y="2971800"/>
            <a:ext cx="1466850" cy="523875"/>
          </a:xfrm>
          <a:prstGeom prst="rect">
            <a:avLst/>
          </a:prstGeom>
          <a:ln>
            <a:noFill/>
          </a:ln>
          <a:effectLst>
            <a:outerShdw blurRad="190500" algn="tl" rotWithShape="0">
              <a:srgbClr val="000000">
                <a:alpha val="70000"/>
              </a:srgbClr>
            </a:outerShdw>
          </a:effectLst>
        </p:spPr>
      </p:pic>
      <p:pic>
        <p:nvPicPr>
          <p:cNvPr id="17" name="Picture 8"/>
          <p:cNvPicPr>
            <a:picLocks noChangeAspect="1" noChangeArrowheads="1"/>
          </p:cNvPicPr>
          <p:nvPr/>
        </p:nvPicPr>
        <p:blipFill>
          <a:blip r:embed="rId4"/>
          <a:srcRect/>
          <a:stretch>
            <a:fillRect/>
          </a:stretch>
        </p:blipFill>
        <p:spPr bwMode="auto">
          <a:xfrm>
            <a:off x="4019550" y="3124200"/>
            <a:ext cx="1466850" cy="523875"/>
          </a:xfrm>
          <a:prstGeom prst="rect">
            <a:avLst/>
          </a:prstGeom>
          <a:ln>
            <a:noFill/>
          </a:ln>
          <a:effectLst>
            <a:outerShdw blurRad="190500" algn="tl" rotWithShape="0">
              <a:srgbClr val="000000">
                <a:alpha val="70000"/>
              </a:srgbClr>
            </a:outerShdw>
          </a:effectLst>
        </p:spPr>
      </p:pic>
      <p:pic>
        <p:nvPicPr>
          <p:cNvPr id="18" name="Picture 8"/>
          <p:cNvPicPr>
            <a:picLocks noChangeAspect="1" noChangeArrowheads="1"/>
          </p:cNvPicPr>
          <p:nvPr/>
        </p:nvPicPr>
        <p:blipFill>
          <a:blip r:embed="rId4"/>
          <a:srcRect/>
          <a:stretch>
            <a:fillRect/>
          </a:stretch>
        </p:blipFill>
        <p:spPr bwMode="auto">
          <a:xfrm>
            <a:off x="3409950" y="3810000"/>
            <a:ext cx="1466850" cy="523875"/>
          </a:xfrm>
          <a:prstGeom prst="rect">
            <a:avLst/>
          </a:prstGeom>
          <a:ln>
            <a:noFill/>
          </a:ln>
          <a:effectLst>
            <a:outerShdw blurRad="190500" algn="tl" rotWithShape="0">
              <a:srgbClr val="000000">
                <a:alpha val="70000"/>
              </a:srgbClr>
            </a:outerShdw>
          </a:effectLst>
        </p:spPr>
      </p:pic>
      <p:pic>
        <p:nvPicPr>
          <p:cNvPr id="19" name="Picture 8"/>
          <p:cNvPicPr>
            <a:picLocks noChangeAspect="1" noChangeArrowheads="1"/>
          </p:cNvPicPr>
          <p:nvPr/>
        </p:nvPicPr>
        <p:blipFill>
          <a:blip r:embed="rId4"/>
          <a:srcRect/>
          <a:stretch>
            <a:fillRect/>
          </a:stretch>
        </p:blipFill>
        <p:spPr bwMode="auto">
          <a:xfrm>
            <a:off x="3562350" y="3962400"/>
            <a:ext cx="1466850" cy="523875"/>
          </a:xfrm>
          <a:prstGeom prst="rect">
            <a:avLst/>
          </a:prstGeom>
          <a:ln>
            <a:noFill/>
          </a:ln>
          <a:effectLst>
            <a:outerShdw blurRad="190500" algn="tl" rotWithShape="0">
              <a:srgbClr val="000000">
                <a:alpha val="70000"/>
              </a:srgbClr>
            </a:outerShdw>
          </a:effectLst>
        </p:spPr>
      </p:pic>
      <p:pic>
        <p:nvPicPr>
          <p:cNvPr id="20" name="Picture 8"/>
          <p:cNvPicPr>
            <a:picLocks noChangeAspect="1" noChangeArrowheads="1"/>
          </p:cNvPicPr>
          <p:nvPr/>
        </p:nvPicPr>
        <p:blipFill>
          <a:blip r:embed="rId4"/>
          <a:srcRect/>
          <a:stretch>
            <a:fillRect/>
          </a:stretch>
        </p:blipFill>
        <p:spPr bwMode="auto">
          <a:xfrm>
            <a:off x="3714750" y="4114800"/>
            <a:ext cx="1466850" cy="523875"/>
          </a:xfrm>
          <a:prstGeom prst="rect">
            <a:avLst/>
          </a:prstGeom>
          <a:ln>
            <a:noFill/>
          </a:ln>
          <a:effectLst>
            <a:outerShdw blurRad="190500" algn="tl" rotWithShape="0">
              <a:srgbClr val="000000">
                <a:alpha val="70000"/>
              </a:srgbClr>
            </a:outerShdw>
          </a:effectLst>
        </p:spPr>
      </p:pic>
      <p:pic>
        <p:nvPicPr>
          <p:cNvPr id="21" name="Picture 8"/>
          <p:cNvPicPr>
            <a:picLocks noChangeAspect="1" noChangeArrowheads="1"/>
          </p:cNvPicPr>
          <p:nvPr/>
        </p:nvPicPr>
        <p:blipFill>
          <a:blip r:embed="rId4"/>
          <a:srcRect/>
          <a:stretch>
            <a:fillRect/>
          </a:stretch>
        </p:blipFill>
        <p:spPr bwMode="auto">
          <a:xfrm>
            <a:off x="3867150" y="4267200"/>
            <a:ext cx="1466850" cy="523875"/>
          </a:xfrm>
          <a:prstGeom prst="rect">
            <a:avLst/>
          </a:prstGeom>
          <a:ln>
            <a:noFill/>
          </a:ln>
          <a:effectLst>
            <a:outerShdw blurRad="190500" algn="tl" rotWithShape="0">
              <a:srgbClr val="000000">
                <a:alpha val="70000"/>
              </a:srgbClr>
            </a:outerShdw>
          </a:effectLst>
        </p:spPr>
      </p:pic>
      <p:pic>
        <p:nvPicPr>
          <p:cNvPr id="22" name="Picture 8"/>
          <p:cNvPicPr>
            <a:picLocks noChangeAspect="1" noChangeArrowheads="1"/>
          </p:cNvPicPr>
          <p:nvPr/>
        </p:nvPicPr>
        <p:blipFill>
          <a:blip r:embed="rId4"/>
          <a:srcRect/>
          <a:stretch>
            <a:fillRect/>
          </a:stretch>
        </p:blipFill>
        <p:spPr bwMode="auto">
          <a:xfrm>
            <a:off x="4019550" y="4419600"/>
            <a:ext cx="1466850" cy="523875"/>
          </a:xfrm>
          <a:prstGeom prst="rect">
            <a:avLst/>
          </a:prstGeom>
          <a:ln>
            <a:noFill/>
          </a:ln>
          <a:effectLst>
            <a:outerShdw blurRad="190500" algn="tl" rotWithShape="0">
              <a:srgbClr val="000000">
                <a:alpha val="70000"/>
              </a:srgbClr>
            </a:outerShdw>
          </a:effectLst>
        </p:spPr>
      </p:pic>
      <p:pic>
        <p:nvPicPr>
          <p:cNvPr id="23" name="Picture 8"/>
          <p:cNvPicPr>
            <a:picLocks noChangeAspect="1" noChangeArrowheads="1"/>
          </p:cNvPicPr>
          <p:nvPr/>
        </p:nvPicPr>
        <p:blipFill>
          <a:blip r:embed="rId4"/>
          <a:srcRect/>
          <a:stretch>
            <a:fillRect/>
          </a:stretch>
        </p:blipFill>
        <p:spPr bwMode="auto">
          <a:xfrm>
            <a:off x="4171950" y="3276600"/>
            <a:ext cx="1466850" cy="523875"/>
          </a:xfrm>
          <a:prstGeom prst="rect">
            <a:avLst/>
          </a:prstGeom>
          <a:ln>
            <a:noFill/>
          </a:ln>
          <a:effectLst>
            <a:outerShdw blurRad="190500" algn="tl" rotWithShape="0">
              <a:srgbClr val="000000">
                <a:alpha val="70000"/>
              </a:srgbClr>
            </a:outerShdw>
          </a:effectLst>
        </p:spPr>
      </p:pic>
      <p:pic>
        <p:nvPicPr>
          <p:cNvPr id="24" name="Picture 8"/>
          <p:cNvPicPr>
            <a:picLocks noChangeAspect="1" noChangeArrowheads="1"/>
          </p:cNvPicPr>
          <p:nvPr/>
        </p:nvPicPr>
        <p:blipFill>
          <a:blip r:embed="rId4"/>
          <a:srcRect/>
          <a:stretch>
            <a:fillRect/>
          </a:stretch>
        </p:blipFill>
        <p:spPr bwMode="auto">
          <a:xfrm>
            <a:off x="4324350" y="3429000"/>
            <a:ext cx="1466850" cy="523875"/>
          </a:xfrm>
          <a:prstGeom prst="rect">
            <a:avLst/>
          </a:prstGeom>
          <a:ln>
            <a:noFill/>
          </a:ln>
          <a:effectLst>
            <a:outerShdw blurRad="190500" algn="tl" rotWithShape="0">
              <a:srgbClr val="000000">
                <a:alpha val="70000"/>
              </a:srgbClr>
            </a:outerShdw>
          </a:effectLst>
        </p:spPr>
      </p:pic>
      <p:pic>
        <p:nvPicPr>
          <p:cNvPr id="25" name="Picture 8"/>
          <p:cNvPicPr>
            <a:picLocks noChangeAspect="1" noChangeArrowheads="1"/>
          </p:cNvPicPr>
          <p:nvPr/>
        </p:nvPicPr>
        <p:blipFill>
          <a:blip r:embed="rId4"/>
          <a:srcRect/>
          <a:stretch>
            <a:fillRect/>
          </a:stretch>
        </p:blipFill>
        <p:spPr bwMode="auto">
          <a:xfrm>
            <a:off x="4171950" y="4572000"/>
            <a:ext cx="1466850" cy="523875"/>
          </a:xfrm>
          <a:prstGeom prst="rect">
            <a:avLst/>
          </a:prstGeom>
          <a:ln>
            <a:noFill/>
          </a:ln>
          <a:effectLst>
            <a:outerShdw blurRad="190500" algn="tl" rotWithShape="0">
              <a:srgbClr val="000000">
                <a:alpha val="70000"/>
              </a:srgbClr>
            </a:outerShdw>
          </a:effectLst>
        </p:spPr>
      </p:pic>
      <p:pic>
        <p:nvPicPr>
          <p:cNvPr id="26" name="Picture 8"/>
          <p:cNvPicPr>
            <a:picLocks noChangeAspect="1" noChangeArrowheads="1"/>
          </p:cNvPicPr>
          <p:nvPr/>
        </p:nvPicPr>
        <p:blipFill>
          <a:blip r:embed="rId4"/>
          <a:srcRect/>
          <a:stretch>
            <a:fillRect/>
          </a:stretch>
        </p:blipFill>
        <p:spPr bwMode="auto">
          <a:xfrm>
            <a:off x="4324350" y="4724400"/>
            <a:ext cx="1466850" cy="523875"/>
          </a:xfrm>
          <a:prstGeom prst="rect">
            <a:avLst/>
          </a:prstGeom>
          <a:ln>
            <a:noFill/>
          </a:ln>
          <a:effectLst>
            <a:outerShdw blurRad="190500" algn="tl" rotWithShape="0">
              <a:srgbClr val="000000">
                <a:alpha val="70000"/>
              </a:srgbClr>
            </a:outerShdw>
          </a:effectLst>
        </p:spPr>
      </p:pic>
      <p:sp>
        <p:nvSpPr>
          <p:cNvPr id="27" name="Flowchart: Connector 26"/>
          <p:cNvSpPr/>
          <p:nvPr/>
        </p:nvSpPr>
        <p:spPr>
          <a:xfrm>
            <a:off x="4248150" y="5562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lowchart: Connector 27"/>
          <p:cNvSpPr/>
          <p:nvPr/>
        </p:nvSpPr>
        <p:spPr>
          <a:xfrm>
            <a:off x="4248150" y="57912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Flowchart: Connector 28"/>
          <p:cNvSpPr/>
          <p:nvPr/>
        </p:nvSpPr>
        <p:spPr>
          <a:xfrm>
            <a:off x="4248150" y="60198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157"/>
          <p:cNvSpPr txBox="1">
            <a:spLocks noChangeArrowheads="1"/>
          </p:cNvSpPr>
          <p:nvPr/>
        </p:nvSpPr>
        <p:spPr bwMode="auto">
          <a:xfrm>
            <a:off x="3505200" y="1600200"/>
            <a:ext cx="2057400" cy="523220"/>
          </a:xfrm>
          <a:prstGeom prst="rect">
            <a:avLst/>
          </a:prstGeom>
          <a:noFill/>
          <a:ln w="9525">
            <a:noFill/>
            <a:miter lim="800000"/>
            <a:headEnd/>
            <a:tailEnd/>
          </a:ln>
        </p:spPr>
        <p:txBody>
          <a:bodyPr>
            <a:spAutoFit/>
          </a:bodyPr>
          <a:lstStyle/>
          <a:p>
            <a:pPr algn="ctr"/>
            <a:r>
              <a:rPr lang="en-US" sz="1400" dirty="0">
                <a:solidFill>
                  <a:srgbClr val="FFC000"/>
                </a:solidFill>
                <a:latin typeface="Trebuchet MS" pitchFamily="34" charset="0"/>
              </a:rPr>
              <a:t>24</a:t>
            </a:r>
            <a:r>
              <a:rPr lang="en-US" sz="1400" dirty="0">
                <a:solidFill>
                  <a:srgbClr val="FF0000"/>
                </a:solidFill>
                <a:latin typeface="Trebuchet MS" pitchFamily="34" charset="0"/>
              </a:rPr>
              <a:t> </a:t>
            </a:r>
            <a:r>
              <a:rPr lang="en-US" sz="1400" dirty="0">
                <a:latin typeface="Trebuchet MS" pitchFamily="34" charset="0"/>
              </a:rPr>
              <a:t>Emulex LP10002 dual-port FC HBAs</a:t>
            </a:r>
          </a:p>
        </p:txBody>
      </p:sp>
      <p:sp>
        <p:nvSpPr>
          <p:cNvPr id="31" name="Flowchart: Connector 30"/>
          <p:cNvSpPr/>
          <p:nvPr/>
        </p:nvSpPr>
        <p:spPr>
          <a:xfrm>
            <a:off x="7391400" y="5562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Flowchart: Connector 31"/>
          <p:cNvSpPr/>
          <p:nvPr/>
        </p:nvSpPr>
        <p:spPr>
          <a:xfrm>
            <a:off x="7391400" y="57912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lowchart: Connector 32"/>
          <p:cNvSpPr/>
          <p:nvPr/>
        </p:nvSpPr>
        <p:spPr>
          <a:xfrm>
            <a:off x="7391400" y="60198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TextBox 196"/>
          <p:cNvSpPr txBox="1">
            <a:spLocks noChangeArrowheads="1"/>
          </p:cNvSpPr>
          <p:nvPr/>
        </p:nvSpPr>
        <p:spPr bwMode="auto">
          <a:xfrm>
            <a:off x="5791200" y="1600200"/>
            <a:ext cx="3352800" cy="523220"/>
          </a:xfrm>
          <a:prstGeom prst="rect">
            <a:avLst/>
          </a:prstGeom>
          <a:noFill/>
          <a:ln w="9525">
            <a:noFill/>
            <a:miter lim="800000"/>
            <a:headEnd/>
            <a:tailEnd/>
          </a:ln>
        </p:spPr>
        <p:txBody>
          <a:bodyPr>
            <a:spAutoFit/>
          </a:bodyPr>
          <a:lstStyle/>
          <a:p>
            <a:pPr algn="ctr"/>
            <a:r>
              <a:rPr lang="en-US" sz="1400" dirty="0">
                <a:solidFill>
                  <a:srgbClr val="FFC000"/>
                </a:solidFill>
                <a:latin typeface="Trebuchet MS" pitchFamily="34" charset="0"/>
              </a:rPr>
              <a:t>48</a:t>
            </a:r>
            <a:r>
              <a:rPr lang="en-US" sz="1400" dirty="0">
                <a:latin typeface="Trebuchet MS" pitchFamily="34" charset="0"/>
              </a:rPr>
              <a:t> HP MSA1000/1500 Disk Arrays</a:t>
            </a:r>
          </a:p>
          <a:p>
            <a:pPr algn="ctr"/>
            <a:r>
              <a:rPr lang="en-US" sz="1400" dirty="0">
                <a:solidFill>
                  <a:srgbClr val="FFC000"/>
                </a:solidFill>
                <a:latin typeface="Trebuchet MS" pitchFamily="34" charset="0"/>
              </a:rPr>
              <a:t>1540</a:t>
            </a:r>
            <a:r>
              <a:rPr lang="en-US" sz="1400" dirty="0">
                <a:latin typeface="Trebuchet MS" pitchFamily="34" charset="0"/>
              </a:rPr>
              <a:t> 36GB 3.5” 15Krpm Disks</a:t>
            </a:r>
          </a:p>
        </p:txBody>
      </p:sp>
      <p:sp>
        <p:nvSpPr>
          <p:cNvPr id="35" name="TextBox 197"/>
          <p:cNvSpPr txBox="1">
            <a:spLocks noChangeArrowheads="1"/>
          </p:cNvSpPr>
          <p:nvPr/>
        </p:nvSpPr>
        <p:spPr bwMode="auto">
          <a:xfrm>
            <a:off x="762000" y="6129768"/>
            <a:ext cx="2209800" cy="307777"/>
          </a:xfrm>
          <a:prstGeom prst="rect">
            <a:avLst/>
          </a:prstGeom>
          <a:noFill/>
          <a:ln w="9525">
            <a:noFill/>
            <a:miter lim="800000"/>
            <a:headEnd/>
            <a:tailEnd/>
          </a:ln>
        </p:spPr>
        <p:txBody>
          <a:bodyPr>
            <a:spAutoFit/>
          </a:bodyPr>
          <a:lstStyle/>
          <a:p>
            <a:pPr algn="ctr"/>
            <a:r>
              <a:rPr lang="en-US" sz="1400" dirty="0">
                <a:solidFill>
                  <a:srgbClr val="FFC000"/>
                </a:solidFill>
                <a:latin typeface="Trebuchet MS" pitchFamily="34" charset="0"/>
              </a:rPr>
              <a:t>256 GB </a:t>
            </a:r>
            <a:r>
              <a:rPr lang="en-US" sz="1400" dirty="0">
                <a:latin typeface="Trebuchet MS" pitchFamily="34" charset="0"/>
              </a:rPr>
              <a:t>Memory</a:t>
            </a:r>
          </a:p>
        </p:txBody>
      </p:sp>
      <p:grpSp>
        <p:nvGrpSpPr>
          <p:cNvPr id="3" name="Group 206"/>
          <p:cNvGrpSpPr>
            <a:grpSpLocks/>
          </p:cNvGrpSpPr>
          <p:nvPr/>
        </p:nvGrpSpPr>
        <p:grpSpPr bwMode="auto">
          <a:xfrm>
            <a:off x="1066800" y="2232455"/>
            <a:ext cx="1676400" cy="3810000"/>
            <a:chOff x="838200" y="2209800"/>
            <a:chExt cx="1790700" cy="3962400"/>
          </a:xfrm>
        </p:grpSpPr>
        <p:pic>
          <p:nvPicPr>
            <p:cNvPr id="37" name="Picture 2"/>
            <p:cNvPicPr>
              <a:picLocks noChangeAspect="1" noChangeArrowheads="1"/>
            </p:cNvPicPr>
            <p:nvPr/>
          </p:nvPicPr>
          <p:blipFill>
            <a:blip r:embed="rId5"/>
            <a:srcRect/>
            <a:stretch>
              <a:fillRect/>
            </a:stretch>
          </p:blipFill>
          <p:spPr bwMode="auto">
            <a:xfrm>
              <a:off x="838200" y="2209800"/>
              <a:ext cx="1790700" cy="504423"/>
            </a:xfrm>
            <a:prstGeom prst="rect">
              <a:avLst/>
            </a:prstGeom>
            <a:ln>
              <a:noFill/>
            </a:ln>
            <a:effectLst>
              <a:outerShdw blurRad="190500" algn="tl" rotWithShape="0">
                <a:srgbClr val="000000">
                  <a:alpha val="70000"/>
                </a:srgbClr>
              </a:outerShdw>
            </a:effectLst>
          </p:spPr>
        </p:pic>
        <p:pic>
          <p:nvPicPr>
            <p:cNvPr id="38" name="Picture 2"/>
            <p:cNvPicPr>
              <a:picLocks noChangeAspect="1" noChangeArrowheads="1"/>
            </p:cNvPicPr>
            <p:nvPr/>
          </p:nvPicPr>
          <p:blipFill>
            <a:blip r:embed="rId5"/>
            <a:srcRect/>
            <a:stretch>
              <a:fillRect/>
            </a:stretch>
          </p:blipFill>
          <p:spPr bwMode="auto">
            <a:xfrm>
              <a:off x="838200" y="2695977"/>
              <a:ext cx="1790700" cy="504423"/>
            </a:xfrm>
            <a:prstGeom prst="rect">
              <a:avLst/>
            </a:prstGeom>
            <a:ln>
              <a:noFill/>
            </a:ln>
            <a:effectLst>
              <a:outerShdw blurRad="190500" algn="tl" rotWithShape="0">
                <a:srgbClr val="000000">
                  <a:alpha val="70000"/>
                </a:srgbClr>
              </a:outerShdw>
            </a:effectLst>
          </p:spPr>
        </p:pic>
        <p:pic>
          <p:nvPicPr>
            <p:cNvPr id="39" name="Picture 2"/>
            <p:cNvPicPr>
              <a:picLocks noChangeAspect="1" noChangeArrowheads="1"/>
            </p:cNvPicPr>
            <p:nvPr/>
          </p:nvPicPr>
          <p:blipFill>
            <a:blip r:embed="rId5"/>
            <a:srcRect/>
            <a:stretch>
              <a:fillRect/>
            </a:stretch>
          </p:blipFill>
          <p:spPr bwMode="auto">
            <a:xfrm>
              <a:off x="838200" y="3200400"/>
              <a:ext cx="1790700" cy="504423"/>
            </a:xfrm>
            <a:prstGeom prst="rect">
              <a:avLst/>
            </a:prstGeom>
            <a:ln>
              <a:noFill/>
            </a:ln>
            <a:effectLst>
              <a:outerShdw blurRad="190500" algn="tl" rotWithShape="0">
                <a:srgbClr val="000000">
                  <a:alpha val="70000"/>
                </a:srgbClr>
              </a:outerShdw>
            </a:effectLst>
          </p:spPr>
        </p:pic>
        <p:pic>
          <p:nvPicPr>
            <p:cNvPr id="40" name="Picture 2"/>
            <p:cNvPicPr>
              <a:picLocks noChangeAspect="1" noChangeArrowheads="1"/>
            </p:cNvPicPr>
            <p:nvPr/>
          </p:nvPicPr>
          <p:blipFill>
            <a:blip r:embed="rId5"/>
            <a:srcRect/>
            <a:stretch>
              <a:fillRect/>
            </a:stretch>
          </p:blipFill>
          <p:spPr bwMode="auto">
            <a:xfrm>
              <a:off x="838200" y="3686577"/>
              <a:ext cx="1790700" cy="504423"/>
            </a:xfrm>
            <a:prstGeom prst="rect">
              <a:avLst/>
            </a:prstGeom>
            <a:ln>
              <a:noFill/>
            </a:ln>
            <a:effectLst>
              <a:outerShdw blurRad="190500" algn="tl" rotWithShape="0">
                <a:srgbClr val="000000">
                  <a:alpha val="70000"/>
                </a:srgbClr>
              </a:outerShdw>
            </a:effectLst>
          </p:spPr>
        </p:pic>
        <p:pic>
          <p:nvPicPr>
            <p:cNvPr id="41" name="Picture 2"/>
            <p:cNvPicPr>
              <a:picLocks noChangeAspect="1" noChangeArrowheads="1"/>
            </p:cNvPicPr>
            <p:nvPr/>
          </p:nvPicPr>
          <p:blipFill>
            <a:blip r:embed="rId5"/>
            <a:srcRect/>
            <a:stretch>
              <a:fillRect/>
            </a:stretch>
          </p:blipFill>
          <p:spPr bwMode="auto">
            <a:xfrm>
              <a:off x="838200" y="4191000"/>
              <a:ext cx="1790700" cy="504423"/>
            </a:xfrm>
            <a:prstGeom prst="rect">
              <a:avLst/>
            </a:prstGeom>
            <a:ln>
              <a:noFill/>
            </a:ln>
            <a:effectLst>
              <a:outerShdw blurRad="190500" algn="tl" rotWithShape="0">
                <a:srgbClr val="000000">
                  <a:alpha val="70000"/>
                </a:srgbClr>
              </a:outerShdw>
            </a:effectLst>
          </p:spPr>
        </p:pic>
        <p:pic>
          <p:nvPicPr>
            <p:cNvPr id="42" name="Picture 2"/>
            <p:cNvPicPr>
              <a:picLocks noChangeAspect="1" noChangeArrowheads="1"/>
            </p:cNvPicPr>
            <p:nvPr/>
          </p:nvPicPr>
          <p:blipFill>
            <a:blip r:embed="rId5"/>
            <a:srcRect/>
            <a:stretch>
              <a:fillRect/>
            </a:stretch>
          </p:blipFill>
          <p:spPr bwMode="auto">
            <a:xfrm>
              <a:off x="838200" y="4677177"/>
              <a:ext cx="1790700" cy="504423"/>
            </a:xfrm>
            <a:prstGeom prst="rect">
              <a:avLst/>
            </a:prstGeom>
            <a:ln>
              <a:noFill/>
            </a:ln>
            <a:effectLst>
              <a:outerShdw blurRad="190500" algn="tl" rotWithShape="0">
                <a:srgbClr val="000000">
                  <a:alpha val="70000"/>
                </a:srgbClr>
              </a:outerShdw>
            </a:effectLst>
          </p:spPr>
        </p:pic>
        <p:pic>
          <p:nvPicPr>
            <p:cNvPr id="43" name="Picture 2"/>
            <p:cNvPicPr>
              <a:picLocks noChangeAspect="1" noChangeArrowheads="1"/>
            </p:cNvPicPr>
            <p:nvPr/>
          </p:nvPicPr>
          <p:blipFill>
            <a:blip r:embed="rId5"/>
            <a:srcRect/>
            <a:stretch>
              <a:fillRect/>
            </a:stretch>
          </p:blipFill>
          <p:spPr bwMode="auto">
            <a:xfrm>
              <a:off x="838200" y="5181600"/>
              <a:ext cx="1790700" cy="504423"/>
            </a:xfrm>
            <a:prstGeom prst="rect">
              <a:avLst/>
            </a:prstGeom>
            <a:ln>
              <a:noFill/>
            </a:ln>
            <a:effectLst>
              <a:outerShdw blurRad="190500" algn="tl" rotWithShape="0">
                <a:srgbClr val="000000">
                  <a:alpha val="70000"/>
                </a:srgbClr>
              </a:outerShdw>
            </a:effectLst>
          </p:spPr>
        </p:pic>
        <p:pic>
          <p:nvPicPr>
            <p:cNvPr id="44" name="Picture 2"/>
            <p:cNvPicPr>
              <a:picLocks noChangeAspect="1" noChangeArrowheads="1"/>
            </p:cNvPicPr>
            <p:nvPr/>
          </p:nvPicPr>
          <p:blipFill>
            <a:blip r:embed="rId5"/>
            <a:srcRect/>
            <a:stretch>
              <a:fillRect/>
            </a:stretch>
          </p:blipFill>
          <p:spPr bwMode="auto">
            <a:xfrm>
              <a:off x="838200" y="5667777"/>
              <a:ext cx="1790700" cy="504423"/>
            </a:xfrm>
            <a:prstGeom prst="rect">
              <a:avLst/>
            </a:prstGeom>
            <a:ln>
              <a:noFill/>
            </a:ln>
            <a:effectLst>
              <a:outerShdw blurRad="190500" algn="tl" rotWithShape="0">
                <a:srgbClr val="000000">
                  <a:alpha val="70000"/>
                </a:srgbClr>
              </a:outerShdw>
            </a:effectLst>
          </p:spPr>
        </p:pic>
      </p:grpSp>
      <p:pic>
        <p:nvPicPr>
          <p:cNvPr id="45" name="Picture 14"/>
          <p:cNvPicPr>
            <a:picLocks noChangeAspect="1" noChangeArrowheads="1"/>
          </p:cNvPicPr>
          <p:nvPr/>
        </p:nvPicPr>
        <p:blipFill>
          <a:blip r:embed="rId3"/>
          <a:srcRect/>
          <a:stretch>
            <a:fillRect/>
          </a:stretch>
        </p:blipFill>
        <p:spPr bwMode="auto">
          <a:xfrm>
            <a:off x="6010275" y="2362200"/>
            <a:ext cx="1609725" cy="685800"/>
          </a:xfrm>
          <a:prstGeom prst="rect">
            <a:avLst/>
          </a:prstGeom>
          <a:ln>
            <a:noFill/>
          </a:ln>
          <a:effectLst>
            <a:outerShdw blurRad="190500" algn="tl" rotWithShape="0">
              <a:srgbClr val="000000">
                <a:alpha val="70000"/>
              </a:srgbClr>
            </a:outerShdw>
          </a:effectLst>
        </p:spPr>
      </p:pic>
      <p:pic>
        <p:nvPicPr>
          <p:cNvPr id="46" name="Picture 14"/>
          <p:cNvPicPr>
            <a:picLocks noChangeAspect="1" noChangeArrowheads="1"/>
          </p:cNvPicPr>
          <p:nvPr/>
        </p:nvPicPr>
        <p:blipFill>
          <a:blip r:embed="rId3"/>
          <a:srcRect/>
          <a:stretch>
            <a:fillRect/>
          </a:stretch>
        </p:blipFill>
        <p:spPr bwMode="auto">
          <a:xfrm>
            <a:off x="6162675" y="2514600"/>
            <a:ext cx="1609725" cy="685800"/>
          </a:xfrm>
          <a:prstGeom prst="rect">
            <a:avLst/>
          </a:prstGeom>
          <a:ln>
            <a:noFill/>
          </a:ln>
          <a:effectLst>
            <a:outerShdw blurRad="190500" algn="tl" rotWithShape="0">
              <a:srgbClr val="000000">
                <a:alpha val="70000"/>
              </a:srgbClr>
            </a:outerShdw>
          </a:effectLst>
        </p:spPr>
      </p:pic>
      <p:pic>
        <p:nvPicPr>
          <p:cNvPr id="47" name="Picture 14"/>
          <p:cNvPicPr>
            <a:picLocks noChangeAspect="1" noChangeArrowheads="1"/>
          </p:cNvPicPr>
          <p:nvPr/>
        </p:nvPicPr>
        <p:blipFill>
          <a:blip r:embed="rId3"/>
          <a:srcRect/>
          <a:stretch>
            <a:fillRect/>
          </a:stretch>
        </p:blipFill>
        <p:spPr bwMode="auto">
          <a:xfrm>
            <a:off x="6315075" y="2667000"/>
            <a:ext cx="1609725" cy="685800"/>
          </a:xfrm>
          <a:prstGeom prst="rect">
            <a:avLst/>
          </a:prstGeom>
          <a:ln>
            <a:noFill/>
          </a:ln>
          <a:effectLst>
            <a:outerShdw blurRad="190500" algn="tl" rotWithShape="0">
              <a:srgbClr val="000000">
                <a:alpha val="70000"/>
              </a:srgbClr>
            </a:outerShdw>
          </a:effectLst>
        </p:spPr>
      </p:pic>
      <p:pic>
        <p:nvPicPr>
          <p:cNvPr id="48" name="Picture 14"/>
          <p:cNvPicPr>
            <a:picLocks noChangeAspect="1" noChangeArrowheads="1"/>
          </p:cNvPicPr>
          <p:nvPr/>
        </p:nvPicPr>
        <p:blipFill>
          <a:blip r:embed="rId3"/>
          <a:srcRect/>
          <a:stretch>
            <a:fillRect/>
          </a:stretch>
        </p:blipFill>
        <p:spPr bwMode="auto">
          <a:xfrm>
            <a:off x="6467475" y="2819400"/>
            <a:ext cx="1609725" cy="685800"/>
          </a:xfrm>
          <a:prstGeom prst="rect">
            <a:avLst/>
          </a:prstGeom>
          <a:ln>
            <a:noFill/>
          </a:ln>
          <a:effectLst>
            <a:outerShdw blurRad="190500" algn="tl" rotWithShape="0">
              <a:srgbClr val="000000">
                <a:alpha val="70000"/>
              </a:srgbClr>
            </a:outerShdw>
          </a:effectLst>
        </p:spPr>
      </p:pic>
      <p:pic>
        <p:nvPicPr>
          <p:cNvPr id="49" name="Picture 14"/>
          <p:cNvPicPr>
            <a:picLocks noChangeAspect="1" noChangeArrowheads="1"/>
          </p:cNvPicPr>
          <p:nvPr/>
        </p:nvPicPr>
        <p:blipFill>
          <a:blip r:embed="rId3"/>
          <a:srcRect/>
          <a:stretch>
            <a:fillRect/>
          </a:stretch>
        </p:blipFill>
        <p:spPr bwMode="auto">
          <a:xfrm>
            <a:off x="6619875" y="2971800"/>
            <a:ext cx="1609725" cy="685800"/>
          </a:xfrm>
          <a:prstGeom prst="rect">
            <a:avLst/>
          </a:prstGeom>
          <a:ln>
            <a:noFill/>
          </a:ln>
          <a:effectLst>
            <a:outerShdw blurRad="190500" algn="tl" rotWithShape="0">
              <a:srgbClr val="000000">
                <a:alpha val="70000"/>
              </a:srgbClr>
            </a:outerShdw>
          </a:effectLst>
        </p:spPr>
      </p:pic>
      <p:pic>
        <p:nvPicPr>
          <p:cNvPr id="50" name="Picture 14"/>
          <p:cNvPicPr>
            <a:picLocks noChangeAspect="1" noChangeArrowheads="1"/>
          </p:cNvPicPr>
          <p:nvPr/>
        </p:nvPicPr>
        <p:blipFill>
          <a:blip r:embed="rId3"/>
          <a:srcRect/>
          <a:stretch>
            <a:fillRect/>
          </a:stretch>
        </p:blipFill>
        <p:spPr bwMode="auto">
          <a:xfrm>
            <a:off x="6772275" y="3124200"/>
            <a:ext cx="1609725" cy="685800"/>
          </a:xfrm>
          <a:prstGeom prst="rect">
            <a:avLst/>
          </a:prstGeom>
          <a:ln>
            <a:noFill/>
          </a:ln>
          <a:effectLst>
            <a:outerShdw blurRad="190500" algn="tl" rotWithShape="0">
              <a:srgbClr val="000000">
                <a:alpha val="70000"/>
              </a:srgbClr>
            </a:outerShdw>
          </a:effectLst>
        </p:spPr>
      </p:pic>
      <p:pic>
        <p:nvPicPr>
          <p:cNvPr id="51" name="Picture 14"/>
          <p:cNvPicPr>
            <a:picLocks noChangeAspect="1" noChangeArrowheads="1"/>
          </p:cNvPicPr>
          <p:nvPr/>
        </p:nvPicPr>
        <p:blipFill>
          <a:blip r:embed="rId3"/>
          <a:srcRect/>
          <a:stretch>
            <a:fillRect/>
          </a:stretch>
        </p:blipFill>
        <p:spPr bwMode="auto">
          <a:xfrm>
            <a:off x="6924675" y="3276600"/>
            <a:ext cx="1609725" cy="685800"/>
          </a:xfrm>
          <a:prstGeom prst="rect">
            <a:avLst/>
          </a:prstGeom>
          <a:ln>
            <a:noFill/>
          </a:ln>
          <a:effectLst>
            <a:outerShdw blurRad="190500" algn="tl" rotWithShape="0">
              <a:srgbClr val="000000">
                <a:alpha val="70000"/>
              </a:srgbClr>
            </a:outerShdw>
          </a:effectLst>
        </p:spPr>
      </p:pic>
      <p:pic>
        <p:nvPicPr>
          <p:cNvPr id="52" name="Picture 14"/>
          <p:cNvPicPr>
            <a:picLocks noChangeAspect="1" noChangeArrowheads="1"/>
          </p:cNvPicPr>
          <p:nvPr/>
        </p:nvPicPr>
        <p:blipFill>
          <a:blip r:embed="rId3"/>
          <a:srcRect/>
          <a:stretch>
            <a:fillRect/>
          </a:stretch>
        </p:blipFill>
        <p:spPr bwMode="auto">
          <a:xfrm>
            <a:off x="7077075" y="3429000"/>
            <a:ext cx="1609725" cy="685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553998"/>
          </a:xfrm>
        </p:spPr>
        <p:txBody>
          <a:bodyPr/>
          <a:lstStyle/>
          <a:p>
            <a:r>
              <a:rPr lang="en-US" sz="4000" dirty="0" smtClean="0"/>
              <a:t>OLTP Run On 128P System</a:t>
            </a:r>
            <a:endParaRPr lang="en-US" sz="4000" dirty="0"/>
          </a:p>
        </p:txBody>
      </p:sp>
      <p:sp>
        <p:nvSpPr>
          <p:cNvPr id="6" name="TextBox 5"/>
          <p:cNvSpPr txBox="1"/>
          <p:nvPr/>
        </p:nvSpPr>
        <p:spPr>
          <a:xfrm>
            <a:off x="1470421" y="1417638"/>
            <a:ext cx="6759179"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video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17638"/>
            <a:ext cx="8380412" cy="1329595"/>
          </a:xfrm>
        </p:spPr>
        <p:txBody>
          <a:bodyPr/>
          <a:lstStyle/>
          <a:p>
            <a:r>
              <a:rPr smtClean="0"/>
              <a:t>What Is Non-Uniform </a:t>
            </a:r>
            <a:r>
              <a:rPr/>
              <a:t>Memory </a:t>
            </a:r>
            <a:r>
              <a:rPr smtClean="0"/>
              <a:t>Access (NUMA) I/O?</a:t>
            </a:r>
            <a:endParaRPr lang="en-US" dirty="0"/>
          </a:p>
        </p:txBody>
      </p:sp>
      <p:sp>
        <p:nvSpPr>
          <p:cNvPr id="9" name="Title 1"/>
          <p:cNvSpPr txBox="1">
            <a:spLocks/>
          </p:cNvSpPr>
          <p:nvPr/>
        </p:nvSpPr>
        <p:spPr>
          <a:xfrm>
            <a:off x="381000" y="3657600"/>
            <a:ext cx="8382000" cy="5539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000" b="0" i="1"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Trebuchet MS" pitchFamily="34" charset="0"/>
                <a:cs typeface="Arial" charset="0"/>
              </a:rPr>
              <a:t>A picture is worth a 1000 words!</a:t>
            </a:r>
            <a:endParaRPr kumimoji="0" lang="en-US" sz="4000" b="0" i="1"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0" y="1538346"/>
            <a:ext cx="9144001" cy="4623012"/>
            <a:chOff x="0" y="287902"/>
            <a:chExt cx="9144001" cy="4707185"/>
          </a:xfrm>
        </p:grpSpPr>
        <p:sp>
          <p:nvSpPr>
            <p:cNvPr id="93" name="Freeform 89"/>
            <p:cNvSpPr>
              <a:spLocks/>
            </p:cNvSpPr>
            <p:nvPr/>
          </p:nvSpPr>
          <p:spPr bwMode="invGray">
            <a:xfrm>
              <a:off x="0" y="287902"/>
              <a:ext cx="9144001" cy="4464424"/>
            </a:xfrm>
            <a:custGeom>
              <a:avLst/>
              <a:gdLst/>
              <a:ahLst/>
              <a:cxnLst>
                <a:cxn ang="0">
                  <a:pos x="6" y="0"/>
                </a:cxn>
                <a:cxn ang="0">
                  <a:pos x="120" y="54"/>
                </a:cxn>
                <a:cxn ang="0">
                  <a:pos x="310" y="138"/>
                </a:cxn>
                <a:cxn ang="0">
                  <a:pos x="578" y="242"/>
                </a:cxn>
                <a:cxn ang="0">
                  <a:pos x="824" y="326"/>
                </a:cxn>
                <a:cxn ang="0">
                  <a:pos x="1006" y="380"/>
                </a:cxn>
                <a:cxn ang="0">
                  <a:pos x="1202" y="432"/>
                </a:cxn>
                <a:cxn ang="0">
                  <a:pos x="1408" y="480"/>
                </a:cxn>
                <a:cxn ang="0">
                  <a:pos x="1626" y="522"/>
                </a:cxn>
                <a:cxn ang="0">
                  <a:pos x="1852" y="556"/>
                </a:cxn>
                <a:cxn ang="0">
                  <a:pos x="2084" y="580"/>
                </a:cxn>
                <a:cxn ang="0">
                  <a:pos x="2324" y="594"/>
                </a:cxn>
                <a:cxn ang="0">
                  <a:pos x="2444" y="596"/>
                </a:cxn>
                <a:cxn ang="0">
                  <a:pos x="2686" y="588"/>
                </a:cxn>
                <a:cxn ang="0">
                  <a:pos x="2922" y="570"/>
                </a:cxn>
                <a:cxn ang="0">
                  <a:pos x="3152" y="540"/>
                </a:cxn>
                <a:cxn ang="0">
                  <a:pos x="3374" y="502"/>
                </a:cxn>
                <a:cxn ang="0">
                  <a:pos x="3586" y="458"/>
                </a:cxn>
                <a:cxn ang="0">
                  <a:pos x="3788" y="408"/>
                </a:cxn>
                <a:cxn ang="0">
                  <a:pos x="3978" y="354"/>
                </a:cxn>
                <a:cxn ang="0">
                  <a:pos x="4154" y="298"/>
                </a:cxn>
                <a:cxn ang="0">
                  <a:pos x="4460" y="188"/>
                </a:cxn>
                <a:cxn ang="0">
                  <a:pos x="4692" y="94"/>
                </a:cxn>
                <a:cxn ang="0">
                  <a:pos x="4840" y="26"/>
                </a:cxn>
                <a:cxn ang="0">
                  <a:pos x="4912" y="2884"/>
                </a:cxn>
                <a:cxn ang="0">
                  <a:pos x="4858" y="2858"/>
                </a:cxn>
                <a:cxn ang="0">
                  <a:pos x="4708" y="2794"/>
                </a:cxn>
                <a:cxn ang="0">
                  <a:pos x="4472" y="2702"/>
                </a:cxn>
                <a:cxn ang="0">
                  <a:pos x="4164" y="2596"/>
                </a:cxn>
                <a:cxn ang="0">
                  <a:pos x="3986" y="2542"/>
                </a:cxn>
                <a:cxn ang="0">
                  <a:pos x="3794" y="2490"/>
                </a:cxn>
                <a:cxn ang="0">
                  <a:pos x="3590" y="2440"/>
                </a:cxn>
                <a:cxn ang="0">
                  <a:pos x="3376" y="2398"/>
                </a:cxn>
                <a:cxn ang="0">
                  <a:pos x="3154" y="2360"/>
                </a:cxn>
                <a:cxn ang="0">
                  <a:pos x="2922" y="2332"/>
                </a:cxn>
                <a:cxn ang="0">
                  <a:pos x="2686" y="2314"/>
                </a:cxn>
                <a:cxn ang="0">
                  <a:pos x="2444" y="2308"/>
                </a:cxn>
                <a:cxn ang="0">
                  <a:pos x="2322" y="2308"/>
                </a:cxn>
                <a:cxn ang="0">
                  <a:pos x="2084" y="2322"/>
                </a:cxn>
                <a:cxn ang="0">
                  <a:pos x="1852" y="2344"/>
                </a:cxn>
                <a:cxn ang="0">
                  <a:pos x="1626" y="2378"/>
                </a:cxn>
                <a:cxn ang="0">
                  <a:pos x="1408" y="2418"/>
                </a:cxn>
                <a:cxn ang="0">
                  <a:pos x="1200" y="2464"/>
                </a:cxn>
                <a:cxn ang="0">
                  <a:pos x="1004" y="2516"/>
                </a:cxn>
                <a:cxn ang="0">
                  <a:pos x="822" y="2568"/>
                </a:cxn>
                <a:cxn ang="0">
                  <a:pos x="576" y="2650"/>
                </a:cxn>
                <a:cxn ang="0">
                  <a:pos x="306" y="2750"/>
                </a:cxn>
                <a:cxn ang="0">
                  <a:pos x="114" y="2830"/>
                </a:cxn>
                <a:cxn ang="0">
                  <a:pos x="0" y="2884"/>
                </a:cxn>
              </a:cxnLst>
              <a:rect l="0" t="0" r="r" b="b"/>
              <a:pathLst>
                <a:path w="4912" h="2884">
                  <a:moveTo>
                    <a:pt x="6" y="0"/>
                  </a:moveTo>
                  <a:lnTo>
                    <a:pt x="6" y="0"/>
                  </a:lnTo>
                  <a:lnTo>
                    <a:pt x="58" y="26"/>
                  </a:lnTo>
                  <a:lnTo>
                    <a:pt x="120" y="54"/>
                  </a:lnTo>
                  <a:lnTo>
                    <a:pt x="204" y="94"/>
                  </a:lnTo>
                  <a:lnTo>
                    <a:pt x="310" y="138"/>
                  </a:lnTo>
                  <a:lnTo>
                    <a:pt x="436" y="188"/>
                  </a:lnTo>
                  <a:lnTo>
                    <a:pt x="578" y="242"/>
                  </a:lnTo>
                  <a:lnTo>
                    <a:pt x="738" y="298"/>
                  </a:lnTo>
                  <a:lnTo>
                    <a:pt x="824" y="326"/>
                  </a:lnTo>
                  <a:lnTo>
                    <a:pt x="914" y="354"/>
                  </a:lnTo>
                  <a:lnTo>
                    <a:pt x="1006" y="380"/>
                  </a:lnTo>
                  <a:lnTo>
                    <a:pt x="1102" y="408"/>
                  </a:lnTo>
                  <a:lnTo>
                    <a:pt x="1202" y="432"/>
                  </a:lnTo>
                  <a:lnTo>
                    <a:pt x="1304" y="458"/>
                  </a:lnTo>
                  <a:lnTo>
                    <a:pt x="1408" y="480"/>
                  </a:lnTo>
                  <a:lnTo>
                    <a:pt x="1516" y="502"/>
                  </a:lnTo>
                  <a:lnTo>
                    <a:pt x="1626" y="522"/>
                  </a:lnTo>
                  <a:lnTo>
                    <a:pt x="1738" y="540"/>
                  </a:lnTo>
                  <a:lnTo>
                    <a:pt x="1852" y="556"/>
                  </a:lnTo>
                  <a:lnTo>
                    <a:pt x="1968" y="570"/>
                  </a:lnTo>
                  <a:lnTo>
                    <a:pt x="2084" y="580"/>
                  </a:lnTo>
                  <a:lnTo>
                    <a:pt x="2204" y="588"/>
                  </a:lnTo>
                  <a:lnTo>
                    <a:pt x="2324" y="594"/>
                  </a:lnTo>
                  <a:lnTo>
                    <a:pt x="2444" y="596"/>
                  </a:lnTo>
                  <a:lnTo>
                    <a:pt x="2444" y="596"/>
                  </a:lnTo>
                  <a:lnTo>
                    <a:pt x="2566" y="594"/>
                  </a:lnTo>
                  <a:lnTo>
                    <a:pt x="2686" y="588"/>
                  </a:lnTo>
                  <a:lnTo>
                    <a:pt x="2804" y="580"/>
                  </a:lnTo>
                  <a:lnTo>
                    <a:pt x="2922" y="570"/>
                  </a:lnTo>
                  <a:lnTo>
                    <a:pt x="3038" y="556"/>
                  </a:lnTo>
                  <a:lnTo>
                    <a:pt x="3152" y="540"/>
                  </a:lnTo>
                  <a:lnTo>
                    <a:pt x="3264" y="522"/>
                  </a:lnTo>
                  <a:lnTo>
                    <a:pt x="3374" y="502"/>
                  </a:lnTo>
                  <a:lnTo>
                    <a:pt x="3482" y="480"/>
                  </a:lnTo>
                  <a:lnTo>
                    <a:pt x="3586" y="458"/>
                  </a:lnTo>
                  <a:lnTo>
                    <a:pt x="3688" y="432"/>
                  </a:lnTo>
                  <a:lnTo>
                    <a:pt x="3788" y="408"/>
                  </a:lnTo>
                  <a:lnTo>
                    <a:pt x="3884" y="380"/>
                  </a:lnTo>
                  <a:lnTo>
                    <a:pt x="3978" y="354"/>
                  </a:lnTo>
                  <a:lnTo>
                    <a:pt x="4068" y="326"/>
                  </a:lnTo>
                  <a:lnTo>
                    <a:pt x="4154" y="298"/>
                  </a:lnTo>
                  <a:lnTo>
                    <a:pt x="4316" y="242"/>
                  </a:lnTo>
                  <a:lnTo>
                    <a:pt x="4460" y="188"/>
                  </a:lnTo>
                  <a:lnTo>
                    <a:pt x="4586" y="138"/>
                  </a:lnTo>
                  <a:lnTo>
                    <a:pt x="4692" y="94"/>
                  </a:lnTo>
                  <a:lnTo>
                    <a:pt x="4778" y="54"/>
                  </a:lnTo>
                  <a:lnTo>
                    <a:pt x="4840" y="26"/>
                  </a:lnTo>
                  <a:lnTo>
                    <a:pt x="4892" y="0"/>
                  </a:lnTo>
                  <a:lnTo>
                    <a:pt x="4912" y="2884"/>
                  </a:lnTo>
                  <a:lnTo>
                    <a:pt x="4912" y="2884"/>
                  </a:lnTo>
                  <a:lnTo>
                    <a:pt x="4858" y="2858"/>
                  </a:lnTo>
                  <a:lnTo>
                    <a:pt x="4794" y="2830"/>
                  </a:lnTo>
                  <a:lnTo>
                    <a:pt x="4708" y="2794"/>
                  </a:lnTo>
                  <a:lnTo>
                    <a:pt x="4600" y="2750"/>
                  </a:lnTo>
                  <a:lnTo>
                    <a:pt x="4472" y="2702"/>
                  </a:lnTo>
                  <a:lnTo>
                    <a:pt x="4326" y="2650"/>
                  </a:lnTo>
                  <a:lnTo>
                    <a:pt x="4164" y="2596"/>
                  </a:lnTo>
                  <a:lnTo>
                    <a:pt x="4076" y="2568"/>
                  </a:lnTo>
                  <a:lnTo>
                    <a:pt x="3986" y="2542"/>
                  </a:lnTo>
                  <a:lnTo>
                    <a:pt x="3892" y="2516"/>
                  </a:lnTo>
                  <a:lnTo>
                    <a:pt x="3794" y="2490"/>
                  </a:lnTo>
                  <a:lnTo>
                    <a:pt x="3694" y="2464"/>
                  </a:lnTo>
                  <a:lnTo>
                    <a:pt x="3590" y="2440"/>
                  </a:lnTo>
                  <a:lnTo>
                    <a:pt x="3484" y="2418"/>
                  </a:lnTo>
                  <a:lnTo>
                    <a:pt x="3376" y="2398"/>
                  </a:lnTo>
                  <a:lnTo>
                    <a:pt x="3266" y="2378"/>
                  </a:lnTo>
                  <a:lnTo>
                    <a:pt x="3154" y="2360"/>
                  </a:lnTo>
                  <a:lnTo>
                    <a:pt x="3038" y="2344"/>
                  </a:lnTo>
                  <a:lnTo>
                    <a:pt x="2922" y="2332"/>
                  </a:lnTo>
                  <a:lnTo>
                    <a:pt x="2804" y="2322"/>
                  </a:lnTo>
                  <a:lnTo>
                    <a:pt x="2686" y="2314"/>
                  </a:lnTo>
                  <a:lnTo>
                    <a:pt x="2566" y="2308"/>
                  </a:lnTo>
                  <a:lnTo>
                    <a:pt x="2444" y="2308"/>
                  </a:lnTo>
                  <a:lnTo>
                    <a:pt x="2444" y="2308"/>
                  </a:lnTo>
                  <a:lnTo>
                    <a:pt x="2322" y="2308"/>
                  </a:lnTo>
                  <a:lnTo>
                    <a:pt x="2204" y="2314"/>
                  </a:lnTo>
                  <a:lnTo>
                    <a:pt x="2084" y="2322"/>
                  </a:lnTo>
                  <a:lnTo>
                    <a:pt x="1966" y="2332"/>
                  </a:lnTo>
                  <a:lnTo>
                    <a:pt x="1852" y="2344"/>
                  </a:lnTo>
                  <a:lnTo>
                    <a:pt x="1738" y="2360"/>
                  </a:lnTo>
                  <a:lnTo>
                    <a:pt x="1626" y="2378"/>
                  </a:lnTo>
                  <a:lnTo>
                    <a:pt x="1516" y="2398"/>
                  </a:lnTo>
                  <a:lnTo>
                    <a:pt x="1408" y="2418"/>
                  </a:lnTo>
                  <a:lnTo>
                    <a:pt x="1302" y="2440"/>
                  </a:lnTo>
                  <a:lnTo>
                    <a:pt x="1200" y="2464"/>
                  </a:lnTo>
                  <a:lnTo>
                    <a:pt x="1102" y="2490"/>
                  </a:lnTo>
                  <a:lnTo>
                    <a:pt x="1004" y="2516"/>
                  </a:lnTo>
                  <a:lnTo>
                    <a:pt x="912" y="2542"/>
                  </a:lnTo>
                  <a:lnTo>
                    <a:pt x="822" y="2568"/>
                  </a:lnTo>
                  <a:lnTo>
                    <a:pt x="736" y="2596"/>
                  </a:lnTo>
                  <a:lnTo>
                    <a:pt x="576" y="2650"/>
                  </a:lnTo>
                  <a:lnTo>
                    <a:pt x="432" y="2702"/>
                  </a:lnTo>
                  <a:lnTo>
                    <a:pt x="306" y="2750"/>
                  </a:lnTo>
                  <a:lnTo>
                    <a:pt x="200" y="2794"/>
                  </a:lnTo>
                  <a:lnTo>
                    <a:pt x="114" y="2830"/>
                  </a:lnTo>
                  <a:lnTo>
                    <a:pt x="52" y="2858"/>
                  </a:lnTo>
                  <a:lnTo>
                    <a:pt x="0" y="2884"/>
                  </a:lnTo>
                  <a:lnTo>
                    <a:pt x="6" y="0"/>
                  </a:lnTo>
                  <a:close/>
                </a:path>
              </a:pathLst>
            </a:custGeom>
            <a:gradFill flip="none" rotWithShape="1">
              <a:gsLst>
                <a:gs pos="0">
                  <a:srgbClr val="002060">
                    <a:alpha val="0"/>
                  </a:srgbClr>
                </a:gs>
                <a:gs pos="50000">
                  <a:srgbClr val="000000">
                    <a:alpha val="60000"/>
                  </a:srgbClr>
                </a:gs>
                <a:gs pos="100000">
                  <a:srgbClr val="010113">
                    <a:alpha val="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4000" dirty="0">
                <a:solidFill>
                  <a:schemeClr val="tx1"/>
                </a:solidFill>
              </a:endParaRPr>
            </a:p>
          </p:txBody>
        </p:sp>
        <p:sp>
          <p:nvSpPr>
            <p:cNvPr id="94" name="Freeform 89"/>
            <p:cNvSpPr>
              <a:spLocks/>
            </p:cNvSpPr>
            <p:nvPr/>
          </p:nvSpPr>
          <p:spPr bwMode="invGray">
            <a:xfrm>
              <a:off x="0" y="530663"/>
              <a:ext cx="9144001" cy="4464424"/>
            </a:xfrm>
            <a:custGeom>
              <a:avLst/>
              <a:gdLst/>
              <a:ahLst/>
              <a:cxnLst>
                <a:cxn ang="0">
                  <a:pos x="6" y="0"/>
                </a:cxn>
                <a:cxn ang="0">
                  <a:pos x="120" y="54"/>
                </a:cxn>
                <a:cxn ang="0">
                  <a:pos x="310" y="138"/>
                </a:cxn>
                <a:cxn ang="0">
                  <a:pos x="578" y="242"/>
                </a:cxn>
                <a:cxn ang="0">
                  <a:pos x="824" y="326"/>
                </a:cxn>
                <a:cxn ang="0">
                  <a:pos x="1006" y="380"/>
                </a:cxn>
                <a:cxn ang="0">
                  <a:pos x="1202" y="432"/>
                </a:cxn>
                <a:cxn ang="0">
                  <a:pos x="1408" y="480"/>
                </a:cxn>
                <a:cxn ang="0">
                  <a:pos x="1626" y="522"/>
                </a:cxn>
                <a:cxn ang="0">
                  <a:pos x="1852" y="556"/>
                </a:cxn>
                <a:cxn ang="0">
                  <a:pos x="2084" y="580"/>
                </a:cxn>
                <a:cxn ang="0">
                  <a:pos x="2324" y="594"/>
                </a:cxn>
                <a:cxn ang="0">
                  <a:pos x="2444" y="596"/>
                </a:cxn>
                <a:cxn ang="0">
                  <a:pos x="2686" y="588"/>
                </a:cxn>
                <a:cxn ang="0">
                  <a:pos x="2922" y="570"/>
                </a:cxn>
                <a:cxn ang="0">
                  <a:pos x="3152" y="540"/>
                </a:cxn>
                <a:cxn ang="0">
                  <a:pos x="3374" y="502"/>
                </a:cxn>
                <a:cxn ang="0">
                  <a:pos x="3586" y="458"/>
                </a:cxn>
                <a:cxn ang="0">
                  <a:pos x="3788" y="408"/>
                </a:cxn>
                <a:cxn ang="0">
                  <a:pos x="3978" y="354"/>
                </a:cxn>
                <a:cxn ang="0">
                  <a:pos x="4154" y="298"/>
                </a:cxn>
                <a:cxn ang="0">
                  <a:pos x="4460" y="188"/>
                </a:cxn>
                <a:cxn ang="0">
                  <a:pos x="4692" y="94"/>
                </a:cxn>
                <a:cxn ang="0">
                  <a:pos x="4840" y="26"/>
                </a:cxn>
                <a:cxn ang="0">
                  <a:pos x="4912" y="2884"/>
                </a:cxn>
                <a:cxn ang="0">
                  <a:pos x="4858" y="2858"/>
                </a:cxn>
                <a:cxn ang="0">
                  <a:pos x="4708" y="2794"/>
                </a:cxn>
                <a:cxn ang="0">
                  <a:pos x="4472" y="2702"/>
                </a:cxn>
                <a:cxn ang="0">
                  <a:pos x="4164" y="2596"/>
                </a:cxn>
                <a:cxn ang="0">
                  <a:pos x="3986" y="2542"/>
                </a:cxn>
                <a:cxn ang="0">
                  <a:pos x="3794" y="2490"/>
                </a:cxn>
                <a:cxn ang="0">
                  <a:pos x="3590" y="2440"/>
                </a:cxn>
                <a:cxn ang="0">
                  <a:pos x="3376" y="2398"/>
                </a:cxn>
                <a:cxn ang="0">
                  <a:pos x="3154" y="2360"/>
                </a:cxn>
                <a:cxn ang="0">
                  <a:pos x="2922" y="2332"/>
                </a:cxn>
                <a:cxn ang="0">
                  <a:pos x="2686" y="2314"/>
                </a:cxn>
                <a:cxn ang="0">
                  <a:pos x="2444" y="2308"/>
                </a:cxn>
                <a:cxn ang="0">
                  <a:pos x="2322" y="2308"/>
                </a:cxn>
                <a:cxn ang="0">
                  <a:pos x="2084" y="2322"/>
                </a:cxn>
                <a:cxn ang="0">
                  <a:pos x="1852" y="2344"/>
                </a:cxn>
                <a:cxn ang="0">
                  <a:pos x="1626" y="2378"/>
                </a:cxn>
                <a:cxn ang="0">
                  <a:pos x="1408" y="2418"/>
                </a:cxn>
                <a:cxn ang="0">
                  <a:pos x="1200" y="2464"/>
                </a:cxn>
                <a:cxn ang="0">
                  <a:pos x="1004" y="2516"/>
                </a:cxn>
                <a:cxn ang="0">
                  <a:pos x="822" y="2568"/>
                </a:cxn>
                <a:cxn ang="0">
                  <a:pos x="576" y="2650"/>
                </a:cxn>
                <a:cxn ang="0">
                  <a:pos x="306" y="2750"/>
                </a:cxn>
                <a:cxn ang="0">
                  <a:pos x="114" y="2830"/>
                </a:cxn>
                <a:cxn ang="0">
                  <a:pos x="0" y="2884"/>
                </a:cxn>
              </a:cxnLst>
              <a:rect l="0" t="0" r="r" b="b"/>
              <a:pathLst>
                <a:path w="4912" h="2884">
                  <a:moveTo>
                    <a:pt x="6" y="0"/>
                  </a:moveTo>
                  <a:lnTo>
                    <a:pt x="6" y="0"/>
                  </a:lnTo>
                  <a:lnTo>
                    <a:pt x="58" y="26"/>
                  </a:lnTo>
                  <a:lnTo>
                    <a:pt x="120" y="54"/>
                  </a:lnTo>
                  <a:lnTo>
                    <a:pt x="204" y="94"/>
                  </a:lnTo>
                  <a:lnTo>
                    <a:pt x="310" y="138"/>
                  </a:lnTo>
                  <a:lnTo>
                    <a:pt x="436" y="188"/>
                  </a:lnTo>
                  <a:lnTo>
                    <a:pt x="578" y="242"/>
                  </a:lnTo>
                  <a:lnTo>
                    <a:pt x="738" y="298"/>
                  </a:lnTo>
                  <a:lnTo>
                    <a:pt x="824" y="326"/>
                  </a:lnTo>
                  <a:lnTo>
                    <a:pt x="914" y="354"/>
                  </a:lnTo>
                  <a:lnTo>
                    <a:pt x="1006" y="380"/>
                  </a:lnTo>
                  <a:lnTo>
                    <a:pt x="1102" y="408"/>
                  </a:lnTo>
                  <a:lnTo>
                    <a:pt x="1202" y="432"/>
                  </a:lnTo>
                  <a:lnTo>
                    <a:pt x="1304" y="458"/>
                  </a:lnTo>
                  <a:lnTo>
                    <a:pt x="1408" y="480"/>
                  </a:lnTo>
                  <a:lnTo>
                    <a:pt x="1516" y="502"/>
                  </a:lnTo>
                  <a:lnTo>
                    <a:pt x="1626" y="522"/>
                  </a:lnTo>
                  <a:lnTo>
                    <a:pt x="1738" y="540"/>
                  </a:lnTo>
                  <a:lnTo>
                    <a:pt x="1852" y="556"/>
                  </a:lnTo>
                  <a:lnTo>
                    <a:pt x="1968" y="570"/>
                  </a:lnTo>
                  <a:lnTo>
                    <a:pt x="2084" y="580"/>
                  </a:lnTo>
                  <a:lnTo>
                    <a:pt x="2204" y="588"/>
                  </a:lnTo>
                  <a:lnTo>
                    <a:pt x="2324" y="594"/>
                  </a:lnTo>
                  <a:lnTo>
                    <a:pt x="2444" y="596"/>
                  </a:lnTo>
                  <a:lnTo>
                    <a:pt x="2444" y="596"/>
                  </a:lnTo>
                  <a:lnTo>
                    <a:pt x="2566" y="594"/>
                  </a:lnTo>
                  <a:lnTo>
                    <a:pt x="2686" y="588"/>
                  </a:lnTo>
                  <a:lnTo>
                    <a:pt x="2804" y="580"/>
                  </a:lnTo>
                  <a:lnTo>
                    <a:pt x="2922" y="570"/>
                  </a:lnTo>
                  <a:lnTo>
                    <a:pt x="3038" y="556"/>
                  </a:lnTo>
                  <a:lnTo>
                    <a:pt x="3152" y="540"/>
                  </a:lnTo>
                  <a:lnTo>
                    <a:pt x="3264" y="522"/>
                  </a:lnTo>
                  <a:lnTo>
                    <a:pt x="3374" y="502"/>
                  </a:lnTo>
                  <a:lnTo>
                    <a:pt x="3482" y="480"/>
                  </a:lnTo>
                  <a:lnTo>
                    <a:pt x="3586" y="458"/>
                  </a:lnTo>
                  <a:lnTo>
                    <a:pt x="3688" y="432"/>
                  </a:lnTo>
                  <a:lnTo>
                    <a:pt x="3788" y="408"/>
                  </a:lnTo>
                  <a:lnTo>
                    <a:pt x="3884" y="380"/>
                  </a:lnTo>
                  <a:lnTo>
                    <a:pt x="3978" y="354"/>
                  </a:lnTo>
                  <a:lnTo>
                    <a:pt x="4068" y="326"/>
                  </a:lnTo>
                  <a:lnTo>
                    <a:pt x="4154" y="298"/>
                  </a:lnTo>
                  <a:lnTo>
                    <a:pt x="4316" y="242"/>
                  </a:lnTo>
                  <a:lnTo>
                    <a:pt x="4460" y="188"/>
                  </a:lnTo>
                  <a:lnTo>
                    <a:pt x="4586" y="138"/>
                  </a:lnTo>
                  <a:lnTo>
                    <a:pt x="4692" y="94"/>
                  </a:lnTo>
                  <a:lnTo>
                    <a:pt x="4778" y="54"/>
                  </a:lnTo>
                  <a:lnTo>
                    <a:pt x="4840" y="26"/>
                  </a:lnTo>
                  <a:lnTo>
                    <a:pt x="4892" y="0"/>
                  </a:lnTo>
                  <a:lnTo>
                    <a:pt x="4912" y="2884"/>
                  </a:lnTo>
                  <a:lnTo>
                    <a:pt x="4912" y="2884"/>
                  </a:lnTo>
                  <a:lnTo>
                    <a:pt x="4858" y="2858"/>
                  </a:lnTo>
                  <a:lnTo>
                    <a:pt x="4794" y="2830"/>
                  </a:lnTo>
                  <a:lnTo>
                    <a:pt x="4708" y="2794"/>
                  </a:lnTo>
                  <a:lnTo>
                    <a:pt x="4600" y="2750"/>
                  </a:lnTo>
                  <a:lnTo>
                    <a:pt x="4472" y="2702"/>
                  </a:lnTo>
                  <a:lnTo>
                    <a:pt x="4326" y="2650"/>
                  </a:lnTo>
                  <a:lnTo>
                    <a:pt x="4164" y="2596"/>
                  </a:lnTo>
                  <a:lnTo>
                    <a:pt x="4076" y="2568"/>
                  </a:lnTo>
                  <a:lnTo>
                    <a:pt x="3986" y="2542"/>
                  </a:lnTo>
                  <a:lnTo>
                    <a:pt x="3892" y="2516"/>
                  </a:lnTo>
                  <a:lnTo>
                    <a:pt x="3794" y="2490"/>
                  </a:lnTo>
                  <a:lnTo>
                    <a:pt x="3694" y="2464"/>
                  </a:lnTo>
                  <a:lnTo>
                    <a:pt x="3590" y="2440"/>
                  </a:lnTo>
                  <a:lnTo>
                    <a:pt x="3484" y="2418"/>
                  </a:lnTo>
                  <a:lnTo>
                    <a:pt x="3376" y="2398"/>
                  </a:lnTo>
                  <a:lnTo>
                    <a:pt x="3266" y="2378"/>
                  </a:lnTo>
                  <a:lnTo>
                    <a:pt x="3154" y="2360"/>
                  </a:lnTo>
                  <a:lnTo>
                    <a:pt x="3038" y="2344"/>
                  </a:lnTo>
                  <a:lnTo>
                    <a:pt x="2922" y="2332"/>
                  </a:lnTo>
                  <a:lnTo>
                    <a:pt x="2804" y="2322"/>
                  </a:lnTo>
                  <a:lnTo>
                    <a:pt x="2686" y="2314"/>
                  </a:lnTo>
                  <a:lnTo>
                    <a:pt x="2566" y="2308"/>
                  </a:lnTo>
                  <a:lnTo>
                    <a:pt x="2444" y="2308"/>
                  </a:lnTo>
                  <a:lnTo>
                    <a:pt x="2444" y="2308"/>
                  </a:lnTo>
                  <a:lnTo>
                    <a:pt x="2322" y="2308"/>
                  </a:lnTo>
                  <a:lnTo>
                    <a:pt x="2204" y="2314"/>
                  </a:lnTo>
                  <a:lnTo>
                    <a:pt x="2084" y="2322"/>
                  </a:lnTo>
                  <a:lnTo>
                    <a:pt x="1966" y="2332"/>
                  </a:lnTo>
                  <a:lnTo>
                    <a:pt x="1852" y="2344"/>
                  </a:lnTo>
                  <a:lnTo>
                    <a:pt x="1738" y="2360"/>
                  </a:lnTo>
                  <a:lnTo>
                    <a:pt x="1626" y="2378"/>
                  </a:lnTo>
                  <a:lnTo>
                    <a:pt x="1516" y="2398"/>
                  </a:lnTo>
                  <a:lnTo>
                    <a:pt x="1408" y="2418"/>
                  </a:lnTo>
                  <a:lnTo>
                    <a:pt x="1302" y="2440"/>
                  </a:lnTo>
                  <a:lnTo>
                    <a:pt x="1200" y="2464"/>
                  </a:lnTo>
                  <a:lnTo>
                    <a:pt x="1102" y="2490"/>
                  </a:lnTo>
                  <a:lnTo>
                    <a:pt x="1004" y="2516"/>
                  </a:lnTo>
                  <a:lnTo>
                    <a:pt x="912" y="2542"/>
                  </a:lnTo>
                  <a:lnTo>
                    <a:pt x="822" y="2568"/>
                  </a:lnTo>
                  <a:lnTo>
                    <a:pt x="736" y="2596"/>
                  </a:lnTo>
                  <a:lnTo>
                    <a:pt x="576" y="2650"/>
                  </a:lnTo>
                  <a:lnTo>
                    <a:pt x="432" y="2702"/>
                  </a:lnTo>
                  <a:lnTo>
                    <a:pt x="306" y="2750"/>
                  </a:lnTo>
                  <a:lnTo>
                    <a:pt x="200" y="2794"/>
                  </a:lnTo>
                  <a:lnTo>
                    <a:pt x="114" y="2830"/>
                  </a:lnTo>
                  <a:lnTo>
                    <a:pt x="52" y="2858"/>
                  </a:lnTo>
                  <a:lnTo>
                    <a:pt x="0" y="2884"/>
                  </a:lnTo>
                  <a:lnTo>
                    <a:pt x="6" y="0"/>
                  </a:lnTo>
                  <a:close/>
                </a:path>
              </a:pathLst>
            </a:custGeom>
            <a:gradFill flip="none" rotWithShape="1">
              <a:gsLst>
                <a:gs pos="0">
                  <a:srgbClr val="002060">
                    <a:alpha val="0"/>
                  </a:srgbClr>
                </a:gs>
                <a:gs pos="50000">
                  <a:srgbClr val="000000">
                    <a:alpha val="60000"/>
                  </a:srgbClr>
                </a:gs>
                <a:gs pos="100000">
                  <a:srgbClr val="010113">
                    <a:alpha val="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4000" dirty="0">
                <a:solidFill>
                  <a:schemeClr val="tx1"/>
                </a:solidFill>
              </a:endParaRPr>
            </a:p>
          </p:txBody>
        </p:sp>
      </p:grpSp>
      <p:sp>
        <p:nvSpPr>
          <p:cNvPr id="2114" name="Line 66"/>
          <p:cNvSpPr>
            <a:spLocks noChangeShapeType="1"/>
          </p:cNvSpPr>
          <p:nvPr/>
        </p:nvSpPr>
        <p:spPr bwMode="auto">
          <a:xfrm flipH="1">
            <a:off x="5283083" y="4251144"/>
            <a:ext cx="3352800" cy="0"/>
          </a:xfrm>
          <a:prstGeom prst="line">
            <a:avLst/>
          </a:prstGeom>
          <a:noFill/>
          <a:ln w="25400">
            <a:solidFill>
              <a:schemeClr val="tx1"/>
            </a:solidFill>
            <a:round/>
            <a:headEnd type="triangle" w="lg" len="lg"/>
            <a:tailEnd/>
          </a:ln>
        </p:spPr>
        <p:txBody>
          <a:bodyPr/>
          <a:lstStyle/>
          <a:p>
            <a:endParaRPr lang="en-US"/>
          </a:p>
        </p:txBody>
      </p:sp>
      <p:sp>
        <p:nvSpPr>
          <p:cNvPr id="7171" name="Rectangle 4"/>
          <p:cNvSpPr>
            <a:spLocks noChangeArrowheads="1"/>
          </p:cNvSpPr>
          <p:nvPr/>
        </p:nvSpPr>
        <p:spPr bwMode="auto">
          <a:xfrm>
            <a:off x="482483" y="2650944"/>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endParaRPr>
          </a:p>
        </p:txBody>
      </p:sp>
      <p:sp>
        <p:nvSpPr>
          <p:cNvPr id="7172" name="Oval 8"/>
          <p:cNvSpPr>
            <a:spLocks noChangeArrowheads="1"/>
          </p:cNvSpPr>
          <p:nvPr/>
        </p:nvSpPr>
        <p:spPr bwMode="auto">
          <a:xfrm>
            <a:off x="711083" y="2727144"/>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endParaRPr>
          </a:p>
        </p:txBody>
      </p:sp>
      <p:sp>
        <p:nvSpPr>
          <p:cNvPr id="7173" name="Rectangle 9"/>
          <p:cNvSpPr>
            <a:spLocks noChangeArrowheads="1"/>
          </p:cNvSpPr>
          <p:nvPr/>
        </p:nvSpPr>
        <p:spPr bwMode="auto">
          <a:xfrm>
            <a:off x="558683" y="3412944"/>
            <a:ext cx="914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endParaRPr>
          </a:p>
        </p:txBody>
      </p:sp>
      <p:sp>
        <p:nvSpPr>
          <p:cNvPr id="7174" name="Line 13"/>
          <p:cNvSpPr>
            <a:spLocks noChangeShapeType="1"/>
          </p:cNvSpPr>
          <p:nvPr/>
        </p:nvSpPr>
        <p:spPr bwMode="auto">
          <a:xfrm>
            <a:off x="1015883" y="3870144"/>
            <a:ext cx="0" cy="381000"/>
          </a:xfrm>
          <a:prstGeom prst="line">
            <a:avLst/>
          </a:prstGeom>
          <a:noFill/>
          <a:ln w="25400">
            <a:solidFill>
              <a:schemeClr val="tx1"/>
            </a:solidFill>
            <a:round/>
            <a:headEnd/>
            <a:tailEnd/>
          </a:ln>
        </p:spPr>
        <p:txBody>
          <a:bodyPr/>
          <a:lstStyle/>
          <a:p>
            <a:endParaRPr lang="en-US"/>
          </a:p>
        </p:txBody>
      </p:sp>
      <p:sp>
        <p:nvSpPr>
          <p:cNvPr id="7175" name="Text Box 14"/>
          <p:cNvSpPr txBox="1">
            <a:spLocks noChangeArrowheads="1"/>
          </p:cNvSpPr>
          <p:nvPr/>
        </p:nvSpPr>
        <p:spPr bwMode="auto">
          <a:xfrm>
            <a:off x="787283" y="2803344"/>
            <a:ext cx="4572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P</a:t>
            </a:r>
            <a:r>
              <a:rPr lang="en-US" baseline="-25000" dirty="0">
                <a:latin typeface="Trebuchet MS" pitchFamily="34" charset="0"/>
              </a:rPr>
              <a:t>1</a:t>
            </a:r>
          </a:p>
        </p:txBody>
      </p:sp>
      <p:sp>
        <p:nvSpPr>
          <p:cNvPr id="7176" name="Text Box 15"/>
          <p:cNvSpPr txBox="1">
            <a:spLocks noChangeArrowheads="1"/>
          </p:cNvSpPr>
          <p:nvPr/>
        </p:nvSpPr>
        <p:spPr bwMode="auto">
          <a:xfrm>
            <a:off x="456137" y="3423104"/>
            <a:ext cx="10668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Cache</a:t>
            </a:r>
            <a:r>
              <a:rPr lang="en-US" baseline="-25000" dirty="0">
                <a:latin typeface="Trebuchet MS" pitchFamily="34" charset="0"/>
              </a:rPr>
              <a:t>1</a:t>
            </a:r>
          </a:p>
        </p:txBody>
      </p:sp>
      <p:sp>
        <p:nvSpPr>
          <p:cNvPr id="2064" name="Line 16"/>
          <p:cNvSpPr>
            <a:spLocks noChangeShapeType="1"/>
          </p:cNvSpPr>
          <p:nvPr/>
        </p:nvSpPr>
        <p:spPr bwMode="auto">
          <a:xfrm>
            <a:off x="482483" y="4251144"/>
            <a:ext cx="3352800" cy="0"/>
          </a:xfrm>
          <a:prstGeom prst="line">
            <a:avLst/>
          </a:prstGeom>
          <a:noFill/>
          <a:ln w="25400">
            <a:solidFill>
              <a:schemeClr val="tx1"/>
            </a:solidFill>
            <a:round/>
            <a:headEnd type="triangle" w="lg" len="lg"/>
            <a:tailEnd/>
          </a:ln>
        </p:spPr>
        <p:txBody>
          <a:bodyPr/>
          <a:lstStyle/>
          <a:p>
            <a:endParaRPr lang="en-US"/>
          </a:p>
        </p:txBody>
      </p:sp>
      <p:sp>
        <p:nvSpPr>
          <p:cNvPr id="7178" name="Line 26"/>
          <p:cNvSpPr>
            <a:spLocks noChangeShapeType="1"/>
          </p:cNvSpPr>
          <p:nvPr/>
        </p:nvSpPr>
        <p:spPr bwMode="auto">
          <a:xfrm flipV="1">
            <a:off x="1701683" y="4251144"/>
            <a:ext cx="0" cy="381000"/>
          </a:xfrm>
          <a:prstGeom prst="line">
            <a:avLst/>
          </a:prstGeom>
          <a:noFill/>
          <a:ln w="25400">
            <a:solidFill>
              <a:schemeClr val="tx1"/>
            </a:solidFill>
            <a:round/>
            <a:headEnd/>
            <a:tailEnd/>
          </a:ln>
        </p:spPr>
        <p:txBody>
          <a:bodyPr/>
          <a:lstStyle/>
          <a:p>
            <a:endParaRPr lang="en-US"/>
          </a:p>
        </p:txBody>
      </p:sp>
      <p:sp>
        <p:nvSpPr>
          <p:cNvPr id="2073" name="Rectangle 25"/>
          <p:cNvSpPr>
            <a:spLocks noChangeArrowheads="1"/>
          </p:cNvSpPr>
          <p:nvPr/>
        </p:nvSpPr>
        <p:spPr bwMode="auto">
          <a:xfrm>
            <a:off x="1244483" y="4632144"/>
            <a:ext cx="914400"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endParaRPr>
          </a:p>
        </p:txBody>
      </p:sp>
      <p:sp>
        <p:nvSpPr>
          <p:cNvPr id="7180" name="Text Box 27"/>
          <p:cNvSpPr txBox="1">
            <a:spLocks noChangeArrowheads="1"/>
          </p:cNvSpPr>
          <p:nvPr/>
        </p:nvSpPr>
        <p:spPr bwMode="auto">
          <a:xfrm>
            <a:off x="1168283" y="4875032"/>
            <a:ext cx="1066800" cy="369332"/>
          </a:xfrm>
          <a:prstGeom prst="rect">
            <a:avLst/>
          </a:prstGeom>
          <a:noFill/>
          <a:ln w="9525">
            <a:noFill/>
            <a:miter lim="800000"/>
            <a:headEnd/>
            <a:tailEnd/>
          </a:ln>
        </p:spPr>
        <p:txBody>
          <a:bodyPr>
            <a:spAutoFit/>
          </a:bodyPr>
          <a:lstStyle/>
          <a:p>
            <a:pPr algn="ctr">
              <a:spcBef>
                <a:spcPct val="50000"/>
              </a:spcBef>
            </a:pPr>
            <a:r>
              <a:rPr lang="en-US" dirty="0" err="1">
                <a:latin typeface="Trebuchet MS" pitchFamily="34" charset="0"/>
              </a:rPr>
              <a:t>Mem</a:t>
            </a:r>
            <a:r>
              <a:rPr lang="en-US" baseline="-25000" dirty="0" err="1">
                <a:latin typeface="Trebuchet MS" pitchFamily="34" charset="0"/>
              </a:rPr>
              <a:t>A</a:t>
            </a:r>
            <a:endParaRPr lang="en-US" baseline="-25000" dirty="0">
              <a:latin typeface="Trebuchet MS" pitchFamily="34" charset="0"/>
            </a:endParaRPr>
          </a:p>
        </p:txBody>
      </p:sp>
      <p:grpSp>
        <p:nvGrpSpPr>
          <p:cNvPr id="3" name="Group 79"/>
          <p:cNvGrpSpPr>
            <a:grpSpLocks/>
          </p:cNvGrpSpPr>
          <p:nvPr/>
        </p:nvGrpSpPr>
        <p:grpSpPr bwMode="auto">
          <a:xfrm>
            <a:off x="3835283" y="3870144"/>
            <a:ext cx="1447800" cy="1371600"/>
            <a:chOff x="2400" y="1104"/>
            <a:chExt cx="912" cy="480"/>
          </a:xfrm>
        </p:grpSpPr>
        <p:sp>
          <p:nvSpPr>
            <p:cNvPr id="7261" name="Rectangle 28"/>
            <p:cNvSpPr>
              <a:spLocks noChangeArrowheads="1"/>
            </p:cNvSpPr>
            <p:nvPr/>
          </p:nvSpPr>
          <p:spPr bwMode="auto">
            <a:xfrm>
              <a:off x="2400" y="1104"/>
              <a:ext cx="912" cy="48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lIns="91432" tIns="45717" rIns="91432" bIns="45717" anchor="ctr"/>
            <a:lstStyle/>
            <a:p>
              <a:endParaRPr lang="en-US">
                <a:solidFill>
                  <a:schemeClr val="tx1"/>
                </a:solidFill>
              </a:endParaRPr>
            </a:p>
          </p:txBody>
        </p:sp>
        <p:sp>
          <p:nvSpPr>
            <p:cNvPr id="7262" name="Text Box 29"/>
            <p:cNvSpPr txBox="1">
              <a:spLocks noChangeArrowheads="1"/>
            </p:cNvSpPr>
            <p:nvPr/>
          </p:nvSpPr>
          <p:spPr bwMode="auto">
            <a:xfrm>
              <a:off x="2400" y="1132"/>
              <a:ext cx="912" cy="205"/>
            </a:xfrm>
            <a:prstGeom prst="rect">
              <a:avLst/>
            </a:prstGeom>
            <a:noFill/>
            <a:ln>
              <a:no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en-US" sz="1600" dirty="0">
                  <a:solidFill>
                    <a:schemeClr val="tx1"/>
                  </a:solidFill>
                  <a:latin typeface="Trebuchet MS" pitchFamily="34" charset="0"/>
                </a:rPr>
                <a:t>Node Interconnect</a:t>
              </a:r>
            </a:p>
          </p:txBody>
        </p:sp>
      </p:grpSp>
      <p:grpSp>
        <p:nvGrpSpPr>
          <p:cNvPr id="4" name="Group 124"/>
          <p:cNvGrpSpPr>
            <a:grpSpLocks/>
          </p:cNvGrpSpPr>
          <p:nvPr/>
        </p:nvGrpSpPr>
        <p:grpSpPr bwMode="auto">
          <a:xfrm>
            <a:off x="6883283" y="4251144"/>
            <a:ext cx="1066800" cy="1295400"/>
            <a:chOff x="4320" y="1344"/>
            <a:chExt cx="672" cy="816"/>
          </a:xfrm>
        </p:grpSpPr>
        <p:sp>
          <p:nvSpPr>
            <p:cNvPr id="7257" name="Line 62"/>
            <p:cNvSpPr>
              <a:spLocks noChangeShapeType="1"/>
            </p:cNvSpPr>
            <p:nvPr/>
          </p:nvSpPr>
          <p:spPr bwMode="auto">
            <a:xfrm flipV="1">
              <a:off x="4656" y="1344"/>
              <a:ext cx="0" cy="240"/>
            </a:xfrm>
            <a:prstGeom prst="line">
              <a:avLst/>
            </a:prstGeom>
            <a:noFill/>
            <a:ln w="25400">
              <a:solidFill>
                <a:schemeClr val="tx1"/>
              </a:solidFill>
              <a:round/>
              <a:headEnd/>
              <a:tailEnd/>
            </a:ln>
          </p:spPr>
          <p:txBody>
            <a:bodyPr/>
            <a:lstStyle/>
            <a:p>
              <a:endParaRPr lang="en-US">
                <a:latin typeface="Trebuchet MS" pitchFamily="34" charset="0"/>
              </a:endParaRPr>
            </a:p>
          </p:txBody>
        </p:sp>
        <p:grpSp>
          <p:nvGrpSpPr>
            <p:cNvPr id="5" name="Group 63"/>
            <p:cNvGrpSpPr>
              <a:grpSpLocks/>
            </p:cNvGrpSpPr>
            <p:nvPr/>
          </p:nvGrpSpPr>
          <p:grpSpPr bwMode="auto">
            <a:xfrm>
              <a:off x="4320" y="1584"/>
              <a:ext cx="672" cy="576"/>
              <a:chOff x="720" y="1584"/>
              <a:chExt cx="672" cy="576"/>
            </a:xfrm>
          </p:grpSpPr>
          <p:sp>
            <p:nvSpPr>
              <p:cNvPr id="7259" name="Rectangle 64"/>
              <p:cNvSpPr>
                <a:spLocks noChangeArrowheads="1"/>
              </p:cNvSpPr>
              <p:nvPr/>
            </p:nvSpPr>
            <p:spPr bwMode="auto">
              <a:xfrm>
                <a:off x="768" y="1584"/>
                <a:ext cx="576" cy="57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7260" name="Text Box 65"/>
              <p:cNvSpPr txBox="1">
                <a:spLocks noChangeArrowheads="1"/>
              </p:cNvSpPr>
              <p:nvPr/>
            </p:nvSpPr>
            <p:spPr bwMode="auto">
              <a:xfrm>
                <a:off x="720" y="1737"/>
                <a:ext cx="672" cy="233"/>
              </a:xfrm>
              <a:prstGeom prst="rect">
                <a:avLst/>
              </a:prstGeom>
              <a:noFill/>
              <a:ln w="9525">
                <a:noFill/>
                <a:miter lim="800000"/>
                <a:headEnd/>
                <a:tailEnd/>
              </a:ln>
            </p:spPr>
            <p:txBody>
              <a:bodyPr>
                <a:spAutoFit/>
              </a:bodyPr>
              <a:lstStyle/>
              <a:p>
                <a:pPr algn="ctr">
                  <a:spcBef>
                    <a:spcPct val="50000"/>
                  </a:spcBef>
                </a:pPr>
                <a:r>
                  <a:rPr lang="en-US" dirty="0" err="1">
                    <a:latin typeface="Trebuchet MS" pitchFamily="34" charset="0"/>
                  </a:rPr>
                  <a:t>Mem</a:t>
                </a:r>
                <a:r>
                  <a:rPr lang="en-US" baseline="-25000" dirty="0" err="1">
                    <a:latin typeface="Trebuchet MS" pitchFamily="34" charset="0"/>
                  </a:rPr>
                  <a:t>B</a:t>
                </a:r>
                <a:endParaRPr lang="en-US" baseline="-25000" dirty="0">
                  <a:latin typeface="Trebuchet MS" pitchFamily="34" charset="0"/>
                </a:endParaRPr>
              </a:p>
            </p:txBody>
          </p:sp>
        </p:grpSp>
      </p:grpSp>
      <p:grpSp>
        <p:nvGrpSpPr>
          <p:cNvPr id="6" name="Group 115"/>
          <p:cNvGrpSpPr>
            <a:grpSpLocks/>
          </p:cNvGrpSpPr>
          <p:nvPr/>
        </p:nvGrpSpPr>
        <p:grpSpPr bwMode="auto">
          <a:xfrm>
            <a:off x="2692283" y="4251144"/>
            <a:ext cx="762000" cy="1295400"/>
            <a:chOff x="1680" y="1344"/>
            <a:chExt cx="480" cy="816"/>
          </a:xfrm>
        </p:grpSpPr>
        <p:grpSp>
          <p:nvGrpSpPr>
            <p:cNvPr id="7" name="Group 75"/>
            <p:cNvGrpSpPr>
              <a:grpSpLocks/>
            </p:cNvGrpSpPr>
            <p:nvPr/>
          </p:nvGrpSpPr>
          <p:grpSpPr bwMode="auto">
            <a:xfrm>
              <a:off x="1680" y="1584"/>
              <a:ext cx="480" cy="576"/>
              <a:chOff x="1632" y="1584"/>
              <a:chExt cx="528" cy="576"/>
            </a:xfrm>
          </p:grpSpPr>
          <p:sp>
            <p:nvSpPr>
              <p:cNvPr id="7251" name="Oval 68"/>
              <p:cNvSpPr>
                <a:spLocks noChangeArrowheads="1"/>
              </p:cNvSpPr>
              <p:nvPr/>
            </p:nvSpPr>
            <p:spPr bwMode="auto">
              <a:xfrm>
                <a:off x="1632" y="2064"/>
                <a:ext cx="528" cy="96"/>
              </a:xfrm>
              <a:prstGeom prst="ellipse">
                <a:avLst/>
              </a:prstGeom>
              <a:gradFill>
                <a:gsLst>
                  <a:gs pos="0">
                    <a:schemeClr val="tx2">
                      <a:lumMod val="85000"/>
                    </a:schemeClr>
                  </a:gs>
                  <a:gs pos="100000">
                    <a:schemeClr val="tx2">
                      <a:lumMod val="65000"/>
                    </a:schemeClr>
                  </a:gs>
                </a:gsLst>
                <a:lin ang="2700000" scaled="0"/>
              </a:grad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wrap="none" anchor="ctr"/>
              <a:lstStyle/>
              <a:p>
                <a:endParaRPr lang="en-US">
                  <a:latin typeface="Trebuchet MS" pitchFamily="34" charset="0"/>
                </a:endParaRPr>
              </a:p>
            </p:txBody>
          </p:sp>
          <p:sp>
            <p:nvSpPr>
              <p:cNvPr id="7252" name="Rectangle 70"/>
              <p:cNvSpPr>
                <a:spLocks noChangeArrowheads="1"/>
              </p:cNvSpPr>
              <p:nvPr/>
            </p:nvSpPr>
            <p:spPr bwMode="auto">
              <a:xfrm>
                <a:off x="1632" y="1632"/>
                <a:ext cx="528" cy="48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7253" name="Oval 67"/>
              <p:cNvSpPr>
                <a:spLocks noChangeArrowheads="1"/>
              </p:cNvSpPr>
              <p:nvPr/>
            </p:nvSpPr>
            <p:spPr bwMode="auto">
              <a:xfrm>
                <a:off x="1632" y="1584"/>
                <a:ext cx="528" cy="9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7254" name="Line 71"/>
              <p:cNvSpPr>
                <a:spLocks noChangeShapeType="1"/>
              </p:cNvSpPr>
              <p:nvPr/>
            </p:nvSpPr>
            <p:spPr bwMode="auto">
              <a:xfrm>
                <a:off x="1632" y="1632"/>
                <a:ext cx="0" cy="480"/>
              </a:xfrm>
              <a:prstGeom prst="line">
                <a:avLst/>
              </a:prstGeom>
              <a:no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a:lstStyle/>
              <a:p>
                <a:endParaRPr lang="en-US">
                  <a:latin typeface="Trebuchet MS" pitchFamily="34" charset="0"/>
                </a:endParaRPr>
              </a:p>
            </p:txBody>
          </p:sp>
          <p:sp>
            <p:nvSpPr>
              <p:cNvPr id="7255" name="Line 72"/>
              <p:cNvSpPr>
                <a:spLocks noChangeShapeType="1"/>
              </p:cNvSpPr>
              <p:nvPr/>
            </p:nvSpPr>
            <p:spPr bwMode="auto">
              <a:xfrm>
                <a:off x="2160" y="1632"/>
                <a:ext cx="0" cy="480"/>
              </a:xfrm>
              <a:prstGeom prst="line">
                <a:avLst/>
              </a:prstGeom>
              <a:no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a:lstStyle/>
              <a:p>
                <a:endParaRPr lang="en-US">
                  <a:latin typeface="Trebuchet MS" pitchFamily="34" charset="0"/>
                </a:endParaRPr>
              </a:p>
            </p:txBody>
          </p:sp>
          <p:sp>
            <p:nvSpPr>
              <p:cNvPr id="7256" name="Text Box 73"/>
              <p:cNvSpPr txBox="1">
                <a:spLocks noChangeArrowheads="1"/>
              </p:cNvSpPr>
              <p:nvPr/>
            </p:nvSpPr>
            <p:spPr bwMode="auto">
              <a:xfrm>
                <a:off x="1632" y="1728"/>
                <a:ext cx="528" cy="233"/>
              </a:xfrm>
              <a:prstGeom prst="rect">
                <a:avLst/>
              </a:prstGeom>
              <a:noFill/>
              <a:ln w="9525">
                <a:noFill/>
                <a:miter lim="800000"/>
                <a:headEnd/>
                <a:tailEnd/>
              </a:ln>
            </p:spPr>
            <p:txBody>
              <a:bodyPr>
                <a:spAutoFit/>
              </a:bodyPr>
              <a:lstStyle/>
              <a:p>
                <a:pPr algn="ctr">
                  <a:spcBef>
                    <a:spcPct val="50000"/>
                  </a:spcBef>
                </a:pPr>
                <a:r>
                  <a:rPr lang="en-US" dirty="0" err="1">
                    <a:latin typeface="Trebuchet MS" pitchFamily="34" charset="0"/>
                  </a:rPr>
                  <a:t>Disk</a:t>
                </a:r>
                <a:r>
                  <a:rPr lang="en-US" baseline="-25000" dirty="0" err="1">
                    <a:latin typeface="Trebuchet MS" pitchFamily="34" charset="0"/>
                  </a:rPr>
                  <a:t>A</a:t>
                </a:r>
              </a:p>
            </p:txBody>
          </p:sp>
        </p:grpSp>
        <p:sp>
          <p:nvSpPr>
            <p:cNvPr id="7250" name="Line 76"/>
            <p:cNvSpPr>
              <a:spLocks noChangeShapeType="1"/>
            </p:cNvSpPr>
            <p:nvPr/>
          </p:nvSpPr>
          <p:spPr bwMode="auto">
            <a:xfrm flipV="1">
              <a:off x="1920" y="1344"/>
              <a:ext cx="0" cy="240"/>
            </a:xfrm>
            <a:prstGeom prst="line">
              <a:avLst/>
            </a:prstGeom>
            <a:noFill/>
            <a:ln w="25400">
              <a:solidFill>
                <a:schemeClr val="tx1"/>
              </a:solidFill>
              <a:round/>
              <a:headEnd/>
              <a:tailEnd/>
            </a:ln>
          </p:spPr>
          <p:txBody>
            <a:bodyPr/>
            <a:lstStyle/>
            <a:p>
              <a:endParaRPr lang="en-US">
                <a:latin typeface="Trebuchet MS" pitchFamily="34" charset="0"/>
              </a:endParaRPr>
            </a:p>
          </p:txBody>
        </p:sp>
      </p:grpSp>
      <p:sp>
        <p:nvSpPr>
          <p:cNvPr id="7184" name="Rectangle 94"/>
          <p:cNvSpPr>
            <a:spLocks noChangeArrowheads="1"/>
          </p:cNvSpPr>
          <p:nvPr/>
        </p:nvSpPr>
        <p:spPr bwMode="auto">
          <a:xfrm>
            <a:off x="6197483" y="2650944"/>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endParaRPr>
          </a:p>
        </p:txBody>
      </p:sp>
      <p:sp>
        <p:nvSpPr>
          <p:cNvPr id="2143" name="Oval 95"/>
          <p:cNvSpPr>
            <a:spLocks noChangeArrowheads="1"/>
          </p:cNvSpPr>
          <p:nvPr/>
        </p:nvSpPr>
        <p:spPr bwMode="auto">
          <a:xfrm>
            <a:off x="6426083" y="2727144"/>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endParaRPr>
          </a:p>
        </p:txBody>
      </p:sp>
      <p:sp>
        <p:nvSpPr>
          <p:cNvPr id="2144" name="Rectangle 96"/>
          <p:cNvSpPr>
            <a:spLocks noChangeArrowheads="1"/>
          </p:cNvSpPr>
          <p:nvPr/>
        </p:nvSpPr>
        <p:spPr bwMode="auto">
          <a:xfrm>
            <a:off x="6273683" y="3412944"/>
            <a:ext cx="914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endParaRPr>
          </a:p>
        </p:txBody>
      </p:sp>
      <p:sp>
        <p:nvSpPr>
          <p:cNvPr id="7187" name="Line 97"/>
          <p:cNvSpPr>
            <a:spLocks noChangeShapeType="1"/>
          </p:cNvSpPr>
          <p:nvPr/>
        </p:nvSpPr>
        <p:spPr bwMode="auto">
          <a:xfrm>
            <a:off x="6730883" y="3870144"/>
            <a:ext cx="0" cy="381000"/>
          </a:xfrm>
          <a:prstGeom prst="line">
            <a:avLst/>
          </a:prstGeom>
          <a:noFill/>
          <a:ln w="25400">
            <a:solidFill>
              <a:schemeClr val="tx1"/>
            </a:solidFill>
            <a:round/>
            <a:headEnd/>
            <a:tailEnd/>
          </a:ln>
        </p:spPr>
        <p:txBody>
          <a:bodyPr/>
          <a:lstStyle/>
          <a:p>
            <a:endParaRPr lang="en-US"/>
          </a:p>
        </p:txBody>
      </p:sp>
      <p:sp>
        <p:nvSpPr>
          <p:cNvPr id="7188" name="Text Box 98"/>
          <p:cNvSpPr txBox="1">
            <a:spLocks noChangeArrowheads="1"/>
          </p:cNvSpPr>
          <p:nvPr/>
        </p:nvSpPr>
        <p:spPr bwMode="auto">
          <a:xfrm>
            <a:off x="6502283" y="2803344"/>
            <a:ext cx="457200" cy="369332"/>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rPr>
              <a:t>P</a:t>
            </a:r>
            <a:r>
              <a:rPr lang="en-US" baseline="-25000">
                <a:latin typeface="Trebuchet MS" pitchFamily="34" charset="0"/>
              </a:rPr>
              <a:t>3</a:t>
            </a:r>
          </a:p>
        </p:txBody>
      </p:sp>
      <p:sp>
        <p:nvSpPr>
          <p:cNvPr id="7189" name="Text Box 99"/>
          <p:cNvSpPr txBox="1">
            <a:spLocks noChangeArrowheads="1"/>
          </p:cNvSpPr>
          <p:nvPr/>
        </p:nvSpPr>
        <p:spPr bwMode="auto">
          <a:xfrm>
            <a:off x="6197483" y="3412944"/>
            <a:ext cx="10668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Cache</a:t>
            </a:r>
            <a:r>
              <a:rPr lang="en-US" baseline="-25000" dirty="0">
                <a:latin typeface="Trebuchet MS" pitchFamily="34" charset="0"/>
              </a:rPr>
              <a:t>3</a:t>
            </a:r>
          </a:p>
        </p:txBody>
      </p:sp>
      <p:sp>
        <p:nvSpPr>
          <p:cNvPr id="7190" name="Rectangle 101"/>
          <p:cNvSpPr>
            <a:spLocks noChangeArrowheads="1"/>
          </p:cNvSpPr>
          <p:nvPr/>
        </p:nvSpPr>
        <p:spPr bwMode="auto">
          <a:xfrm>
            <a:off x="7569083" y="2650944"/>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endParaRPr>
          </a:p>
        </p:txBody>
      </p:sp>
      <p:sp>
        <p:nvSpPr>
          <p:cNvPr id="7191" name="Oval 102"/>
          <p:cNvSpPr>
            <a:spLocks noChangeArrowheads="1"/>
          </p:cNvSpPr>
          <p:nvPr/>
        </p:nvSpPr>
        <p:spPr bwMode="auto">
          <a:xfrm>
            <a:off x="7797683" y="2727144"/>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endParaRPr>
          </a:p>
        </p:txBody>
      </p:sp>
      <p:sp>
        <p:nvSpPr>
          <p:cNvPr id="7192" name="Rectangle 103"/>
          <p:cNvSpPr>
            <a:spLocks noChangeArrowheads="1"/>
          </p:cNvSpPr>
          <p:nvPr/>
        </p:nvSpPr>
        <p:spPr bwMode="auto">
          <a:xfrm>
            <a:off x="7645283" y="3412944"/>
            <a:ext cx="914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endParaRPr>
          </a:p>
        </p:txBody>
      </p:sp>
      <p:sp>
        <p:nvSpPr>
          <p:cNvPr id="7193" name="Line 104"/>
          <p:cNvSpPr>
            <a:spLocks noChangeShapeType="1"/>
          </p:cNvSpPr>
          <p:nvPr/>
        </p:nvSpPr>
        <p:spPr bwMode="auto">
          <a:xfrm>
            <a:off x="8102483" y="3870144"/>
            <a:ext cx="0" cy="381000"/>
          </a:xfrm>
          <a:prstGeom prst="line">
            <a:avLst/>
          </a:prstGeom>
          <a:noFill/>
          <a:ln w="25400">
            <a:solidFill>
              <a:schemeClr val="tx1"/>
            </a:solidFill>
            <a:round/>
            <a:headEnd/>
            <a:tailEnd/>
          </a:ln>
        </p:spPr>
        <p:txBody>
          <a:bodyPr/>
          <a:lstStyle/>
          <a:p>
            <a:endParaRPr lang="en-US"/>
          </a:p>
        </p:txBody>
      </p:sp>
      <p:sp>
        <p:nvSpPr>
          <p:cNvPr id="7194" name="Text Box 105"/>
          <p:cNvSpPr txBox="1">
            <a:spLocks noChangeArrowheads="1"/>
          </p:cNvSpPr>
          <p:nvPr/>
        </p:nvSpPr>
        <p:spPr bwMode="auto">
          <a:xfrm>
            <a:off x="7873883" y="2803344"/>
            <a:ext cx="457200" cy="369332"/>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rPr>
              <a:t>P</a:t>
            </a:r>
            <a:r>
              <a:rPr lang="en-US" baseline="-25000">
                <a:latin typeface="Trebuchet MS" pitchFamily="34" charset="0"/>
              </a:rPr>
              <a:t>4</a:t>
            </a:r>
          </a:p>
        </p:txBody>
      </p:sp>
      <p:sp>
        <p:nvSpPr>
          <p:cNvPr id="7195" name="Text Box 106"/>
          <p:cNvSpPr txBox="1">
            <a:spLocks noChangeArrowheads="1"/>
          </p:cNvSpPr>
          <p:nvPr/>
        </p:nvSpPr>
        <p:spPr bwMode="auto">
          <a:xfrm>
            <a:off x="7578297" y="3392624"/>
            <a:ext cx="10668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Cache</a:t>
            </a:r>
            <a:r>
              <a:rPr lang="en-US" baseline="-25000" dirty="0">
                <a:latin typeface="Trebuchet MS" pitchFamily="34" charset="0"/>
              </a:rPr>
              <a:t>4</a:t>
            </a:r>
          </a:p>
        </p:txBody>
      </p:sp>
      <p:sp>
        <p:nvSpPr>
          <p:cNvPr id="2179" name="Rectangle 131"/>
          <p:cNvSpPr>
            <a:spLocks noChangeArrowheads="1"/>
          </p:cNvSpPr>
          <p:nvPr/>
        </p:nvSpPr>
        <p:spPr bwMode="auto">
          <a:xfrm>
            <a:off x="3911483" y="4708344"/>
            <a:ext cx="1295400" cy="457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dirty="0">
              <a:solidFill>
                <a:schemeClr val="tx1"/>
              </a:solidFill>
            </a:endParaRPr>
          </a:p>
        </p:txBody>
      </p:sp>
      <p:sp>
        <p:nvSpPr>
          <p:cNvPr id="7200" name="Text Box 132"/>
          <p:cNvSpPr txBox="1">
            <a:spLocks noChangeArrowheads="1"/>
          </p:cNvSpPr>
          <p:nvPr/>
        </p:nvSpPr>
        <p:spPr bwMode="auto">
          <a:xfrm>
            <a:off x="3987683" y="4722632"/>
            <a:ext cx="11430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Cache(s)</a:t>
            </a:r>
          </a:p>
        </p:txBody>
      </p:sp>
      <p:sp>
        <p:nvSpPr>
          <p:cNvPr id="2184" name="Freeform 136"/>
          <p:cNvSpPr>
            <a:spLocks/>
          </p:cNvSpPr>
          <p:nvPr/>
        </p:nvSpPr>
        <p:spPr bwMode="auto">
          <a:xfrm>
            <a:off x="2692283" y="3031944"/>
            <a:ext cx="3429000" cy="1600200"/>
          </a:xfrm>
          <a:custGeom>
            <a:avLst/>
            <a:gdLst>
              <a:gd name="T0" fmla="*/ 2147483647 w 2160"/>
              <a:gd name="T1" fmla="*/ 2147483647 h 1008"/>
              <a:gd name="T2" fmla="*/ 2147483647 w 2160"/>
              <a:gd name="T3" fmla="*/ 2147483647 h 1008"/>
              <a:gd name="T4" fmla="*/ 2147483647 w 2160"/>
              <a:gd name="T5" fmla="*/ 2147483647 h 1008"/>
              <a:gd name="T6" fmla="*/ 2147483647 w 2160"/>
              <a:gd name="T7" fmla="*/ 2147483647 h 1008"/>
              <a:gd name="T8" fmla="*/ 0 w 2160"/>
              <a:gd name="T9" fmla="*/ 0 h 1008"/>
              <a:gd name="T10" fmla="*/ 0 60000 65536"/>
              <a:gd name="T11" fmla="*/ 0 60000 65536"/>
              <a:gd name="T12" fmla="*/ 0 60000 65536"/>
              <a:gd name="T13" fmla="*/ 0 60000 65536"/>
              <a:gd name="T14" fmla="*/ 0 60000 65536"/>
              <a:gd name="T15" fmla="*/ 0 w 2160"/>
              <a:gd name="T16" fmla="*/ 0 h 1008"/>
              <a:gd name="T17" fmla="*/ 2160 w 2160"/>
              <a:gd name="T18" fmla="*/ 1008 h 1008"/>
            </a:gdLst>
            <a:ahLst/>
            <a:cxnLst>
              <a:cxn ang="T10">
                <a:pos x="T0" y="T1"/>
              </a:cxn>
              <a:cxn ang="T11">
                <a:pos x="T2" y="T3"/>
              </a:cxn>
              <a:cxn ang="T12">
                <a:pos x="T4" y="T5"/>
              </a:cxn>
              <a:cxn ang="T13">
                <a:pos x="T6" y="T7"/>
              </a:cxn>
              <a:cxn ang="T14">
                <a:pos x="T8" y="T9"/>
              </a:cxn>
            </a:cxnLst>
            <a:rect l="T15" t="T16" r="T17" b="T18"/>
            <a:pathLst>
              <a:path w="2160" h="1008">
                <a:moveTo>
                  <a:pt x="2160" y="1008"/>
                </a:moveTo>
                <a:cubicBezTo>
                  <a:pt x="2160" y="748"/>
                  <a:pt x="2160" y="488"/>
                  <a:pt x="1872" y="384"/>
                </a:cubicBezTo>
                <a:cubicBezTo>
                  <a:pt x="1584" y="280"/>
                  <a:pt x="680" y="432"/>
                  <a:pt x="432" y="384"/>
                </a:cubicBezTo>
                <a:cubicBezTo>
                  <a:pt x="184" y="336"/>
                  <a:pt x="456" y="160"/>
                  <a:pt x="384" y="96"/>
                </a:cubicBezTo>
                <a:cubicBezTo>
                  <a:pt x="312" y="32"/>
                  <a:pt x="156" y="16"/>
                  <a:pt x="0" y="0"/>
                </a:cubicBezTo>
              </a:path>
            </a:pathLst>
          </a:custGeom>
          <a:noFill/>
          <a:ln w="19050" cap="rnd">
            <a:solidFill>
              <a:srgbClr val="FF0000"/>
            </a:solidFill>
            <a:prstDash val="sysDot"/>
            <a:round/>
            <a:headEnd/>
            <a:tailEnd type="arrow" w="lg" len="lg"/>
          </a:ln>
        </p:spPr>
        <p:txBody>
          <a:bodyPr/>
          <a:lstStyle/>
          <a:p>
            <a:endParaRPr lang="en-US"/>
          </a:p>
        </p:txBody>
      </p:sp>
      <p:sp>
        <p:nvSpPr>
          <p:cNvPr id="2192" name="Text Box 144"/>
          <p:cNvSpPr txBox="1">
            <a:spLocks noChangeArrowheads="1"/>
          </p:cNvSpPr>
          <p:nvPr/>
        </p:nvSpPr>
        <p:spPr bwMode="auto">
          <a:xfrm>
            <a:off x="3225683" y="3336744"/>
            <a:ext cx="381000" cy="276999"/>
          </a:xfrm>
          <a:prstGeom prst="rect">
            <a:avLst/>
          </a:prstGeom>
          <a:noFill/>
          <a:ln w="9525">
            <a:noFill/>
            <a:miter lim="800000"/>
            <a:headEnd/>
            <a:tailEnd/>
          </a:ln>
        </p:spPr>
        <p:txBody>
          <a:bodyPr>
            <a:spAutoFit/>
          </a:bodyPr>
          <a:lstStyle/>
          <a:p>
            <a:pPr algn="ctr">
              <a:spcBef>
                <a:spcPct val="50000"/>
              </a:spcBef>
            </a:pPr>
            <a:r>
              <a:rPr lang="en-US" sz="1200" dirty="0">
                <a:latin typeface="Trebuchet MS" pitchFamily="34" charset="0"/>
              </a:rPr>
              <a:t>(0)</a:t>
            </a:r>
          </a:p>
        </p:txBody>
      </p:sp>
      <p:grpSp>
        <p:nvGrpSpPr>
          <p:cNvPr id="8" name="Group 166"/>
          <p:cNvGrpSpPr>
            <a:grpSpLocks/>
          </p:cNvGrpSpPr>
          <p:nvPr/>
        </p:nvGrpSpPr>
        <p:grpSpPr bwMode="auto">
          <a:xfrm>
            <a:off x="6121283" y="3824104"/>
            <a:ext cx="457200" cy="276224"/>
            <a:chOff x="3840" y="1075"/>
            <a:chExt cx="288" cy="174"/>
          </a:xfrm>
        </p:grpSpPr>
        <p:grpSp>
          <p:nvGrpSpPr>
            <p:cNvPr id="9" name="Group 141"/>
            <p:cNvGrpSpPr>
              <a:grpSpLocks/>
            </p:cNvGrpSpPr>
            <p:nvPr/>
          </p:nvGrpSpPr>
          <p:grpSpPr bwMode="auto">
            <a:xfrm flipV="1">
              <a:off x="3840" y="1104"/>
              <a:ext cx="288" cy="144"/>
              <a:chOff x="3456" y="1440"/>
              <a:chExt cx="240" cy="144"/>
            </a:xfrm>
          </p:grpSpPr>
          <p:sp>
            <p:nvSpPr>
              <p:cNvPr id="7247" name="Line 142"/>
              <p:cNvSpPr>
                <a:spLocks noChangeShapeType="1"/>
              </p:cNvSpPr>
              <p:nvPr/>
            </p:nvSpPr>
            <p:spPr bwMode="auto">
              <a:xfrm>
                <a:off x="3456" y="1440"/>
                <a:ext cx="240" cy="0"/>
              </a:xfrm>
              <a:prstGeom prst="line">
                <a:avLst/>
              </a:prstGeom>
              <a:noFill/>
              <a:ln w="19050">
                <a:solidFill>
                  <a:srgbClr val="FF0000"/>
                </a:solidFill>
                <a:round/>
                <a:headEnd type="arrow" w="lg" len="lg"/>
                <a:tailEnd type="none" w="lg" len="lg"/>
              </a:ln>
            </p:spPr>
            <p:txBody>
              <a:bodyPr/>
              <a:lstStyle/>
              <a:p>
                <a:endParaRPr lang="en-US">
                  <a:latin typeface="Trebuchet MS" pitchFamily="34" charset="0"/>
                </a:endParaRPr>
              </a:p>
            </p:txBody>
          </p:sp>
          <p:sp>
            <p:nvSpPr>
              <p:cNvPr id="7248" name="Line 143"/>
              <p:cNvSpPr>
                <a:spLocks noChangeShapeType="1"/>
              </p:cNvSpPr>
              <p:nvPr/>
            </p:nvSpPr>
            <p:spPr bwMode="auto">
              <a:xfrm>
                <a:off x="3696" y="1440"/>
                <a:ext cx="0" cy="144"/>
              </a:xfrm>
              <a:prstGeom prst="line">
                <a:avLst/>
              </a:prstGeom>
              <a:noFill/>
              <a:ln w="19050">
                <a:solidFill>
                  <a:srgbClr val="FF0000"/>
                </a:solidFill>
                <a:round/>
                <a:headEnd/>
                <a:tailEnd type="none" w="lg" len="lg"/>
              </a:ln>
            </p:spPr>
            <p:txBody>
              <a:bodyPr/>
              <a:lstStyle/>
              <a:p>
                <a:endParaRPr lang="en-US">
                  <a:latin typeface="Trebuchet MS" pitchFamily="34" charset="0"/>
                </a:endParaRPr>
              </a:p>
            </p:txBody>
          </p:sp>
        </p:grpSp>
        <p:sp>
          <p:nvSpPr>
            <p:cNvPr id="7246" name="Text Box 145"/>
            <p:cNvSpPr txBox="1">
              <a:spLocks noChangeArrowheads="1"/>
            </p:cNvSpPr>
            <p:nvPr/>
          </p:nvSpPr>
          <p:spPr bwMode="auto">
            <a:xfrm>
              <a:off x="3888" y="1075"/>
              <a:ext cx="240" cy="174"/>
            </a:xfrm>
            <a:prstGeom prst="rect">
              <a:avLst/>
            </a:prstGeom>
            <a:noFill/>
            <a:ln w="9525">
              <a:noFill/>
              <a:miter lim="800000"/>
              <a:headEnd/>
              <a:tailEnd/>
            </a:ln>
          </p:spPr>
          <p:txBody>
            <a:bodyPr>
              <a:spAutoFit/>
            </a:bodyPr>
            <a:lstStyle/>
            <a:p>
              <a:pPr>
                <a:spcBef>
                  <a:spcPct val="50000"/>
                </a:spcBef>
              </a:pPr>
              <a:r>
                <a:rPr lang="en-US" sz="1200" dirty="0">
                  <a:latin typeface="Trebuchet MS" pitchFamily="34" charset="0"/>
                </a:rPr>
                <a:t>(3)</a:t>
              </a:r>
            </a:p>
          </p:txBody>
        </p:sp>
      </p:grpSp>
      <p:grpSp>
        <p:nvGrpSpPr>
          <p:cNvPr id="10" name="Group 165"/>
          <p:cNvGrpSpPr>
            <a:grpSpLocks/>
          </p:cNvGrpSpPr>
          <p:nvPr/>
        </p:nvGrpSpPr>
        <p:grpSpPr bwMode="auto">
          <a:xfrm>
            <a:off x="5435483" y="4403544"/>
            <a:ext cx="457200" cy="276225"/>
            <a:chOff x="3408" y="1440"/>
            <a:chExt cx="288" cy="174"/>
          </a:xfrm>
        </p:grpSpPr>
        <p:grpSp>
          <p:nvGrpSpPr>
            <p:cNvPr id="11" name="Group 140"/>
            <p:cNvGrpSpPr>
              <a:grpSpLocks/>
            </p:cNvGrpSpPr>
            <p:nvPr/>
          </p:nvGrpSpPr>
          <p:grpSpPr bwMode="auto">
            <a:xfrm>
              <a:off x="3408" y="1440"/>
              <a:ext cx="288" cy="144"/>
              <a:chOff x="3456" y="1440"/>
              <a:chExt cx="240" cy="144"/>
            </a:xfrm>
          </p:grpSpPr>
          <p:sp>
            <p:nvSpPr>
              <p:cNvPr id="7243" name="Line 138"/>
              <p:cNvSpPr>
                <a:spLocks noChangeShapeType="1"/>
              </p:cNvSpPr>
              <p:nvPr/>
            </p:nvSpPr>
            <p:spPr bwMode="auto">
              <a:xfrm>
                <a:off x="3456" y="1440"/>
                <a:ext cx="240" cy="0"/>
              </a:xfrm>
              <a:prstGeom prst="line">
                <a:avLst/>
              </a:prstGeom>
              <a:noFill/>
              <a:ln w="19050">
                <a:solidFill>
                  <a:srgbClr val="FF0000"/>
                </a:solidFill>
                <a:round/>
                <a:headEnd/>
                <a:tailEnd type="none" w="lg" len="lg"/>
              </a:ln>
            </p:spPr>
            <p:txBody>
              <a:bodyPr/>
              <a:lstStyle/>
              <a:p>
                <a:endParaRPr lang="en-US">
                  <a:latin typeface="Trebuchet MS" pitchFamily="34" charset="0"/>
                </a:endParaRPr>
              </a:p>
            </p:txBody>
          </p:sp>
          <p:sp>
            <p:nvSpPr>
              <p:cNvPr id="7244" name="Line 139"/>
              <p:cNvSpPr>
                <a:spLocks noChangeShapeType="1"/>
              </p:cNvSpPr>
              <p:nvPr/>
            </p:nvSpPr>
            <p:spPr bwMode="auto">
              <a:xfrm>
                <a:off x="3696" y="1440"/>
                <a:ext cx="0" cy="144"/>
              </a:xfrm>
              <a:prstGeom prst="line">
                <a:avLst/>
              </a:prstGeom>
              <a:noFill/>
              <a:ln w="19050">
                <a:solidFill>
                  <a:srgbClr val="FF0000"/>
                </a:solidFill>
                <a:round/>
                <a:headEnd/>
                <a:tailEnd type="arrow" w="lg" len="lg"/>
              </a:ln>
            </p:spPr>
            <p:txBody>
              <a:bodyPr/>
              <a:lstStyle/>
              <a:p>
                <a:endParaRPr lang="en-US">
                  <a:latin typeface="Trebuchet MS" pitchFamily="34" charset="0"/>
                </a:endParaRPr>
              </a:p>
            </p:txBody>
          </p:sp>
        </p:grpSp>
        <p:sp>
          <p:nvSpPr>
            <p:cNvPr id="7242" name="Text Box 146"/>
            <p:cNvSpPr txBox="1">
              <a:spLocks noChangeArrowheads="1"/>
            </p:cNvSpPr>
            <p:nvPr/>
          </p:nvSpPr>
          <p:spPr bwMode="auto">
            <a:xfrm>
              <a:off x="3456" y="1440"/>
              <a:ext cx="240" cy="174"/>
            </a:xfrm>
            <a:prstGeom prst="rect">
              <a:avLst/>
            </a:prstGeom>
            <a:noFill/>
            <a:ln w="9525">
              <a:noFill/>
              <a:miter lim="800000"/>
              <a:headEnd/>
              <a:tailEnd/>
            </a:ln>
          </p:spPr>
          <p:txBody>
            <a:bodyPr>
              <a:spAutoFit/>
            </a:bodyPr>
            <a:lstStyle/>
            <a:p>
              <a:pPr>
                <a:spcBef>
                  <a:spcPct val="50000"/>
                </a:spcBef>
              </a:pPr>
              <a:r>
                <a:rPr lang="en-US" sz="1200" dirty="0">
                  <a:latin typeface="Trebuchet MS" pitchFamily="34" charset="0"/>
                </a:rPr>
                <a:t>(4)</a:t>
              </a:r>
            </a:p>
          </p:txBody>
        </p:sp>
      </p:grpSp>
      <p:grpSp>
        <p:nvGrpSpPr>
          <p:cNvPr id="12" name="Group 162"/>
          <p:cNvGrpSpPr>
            <a:grpSpLocks/>
          </p:cNvGrpSpPr>
          <p:nvPr/>
        </p:nvGrpSpPr>
        <p:grpSpPr bwMode="auto">
          <a:xfrm>
            <a:off x="1854083" y="4357503"/>
            <a:ext cx="457200" cy="276224"/>
            <a:chOff x="1152" y="1411"/>
            <a:chExt cx="288" cy="174"/>
          </a:xfrm>
        </p:grpSpPr>
        <p:grpSp>
          <p:nvGrpSpPr>
            <p:cNvPr id="13" name="Group 147"/>
            <p:cNvGrpSpPr>
              <a:grpSpLocks/>
            </p:cNvGrpSpPr>
            <p:nvPr/>
          </p:nvGrpSpPr>
          <p:grpSpPr bwMode="auto">
            <a:xfrm flipH="1">
              <a:off x="1152" y="1440"/>
              <a:ext cx="288" cy="144"/>
              <a:chOff x="3456" y="1440"/>
              <a:chExt cx="240" cy="144"/>
            </a:xfrm>
          </p:grpSpPr>
          <p:sp>
            <p:nvSpPr>
              <p:cNvPr id="7239" name="Line 148"/>
              <p:cNvSpPr>
                <a:spLocks noChangeShapeType="1"/>
              </p:cNvSpPr>
              <p:nvPr/>
            </p:nvSpPr>
            <p:spPr bwMode="auto">
              <a:xfrm>
                <a:off x="3456" y="1440"/>
                <a:ext cx="240" cy="0"/>
              </a:xfrm>
              <a:prstGeom prst="line">
                <a:avLst/>
              </a:prstGeom>
              <a:noFill/>
              <a:ln w="19050">
                <a:solidFill>
                  <a:srgbClr val="FF0000"/>
                </a:solidFill>
                <a:round/>
                <a:headEnd type="arrow" w="lg" len="lg"/>
                <a:tailEnd type="none" w="lg" len="lg"/>
              </a:ln>
            </p:spPr>
            <p:txBody>
              <a:bodyPr/>
              <a:lstStyle/>
              <a:p>
                <a:endParaRPr lang="en-US">
                  <a:latin typeface="Trebuchet MS" pitchFamily="34" charset="0"/>
                </a:endParaRPr>
              </a:p>
            </p:txBody>
          </p:sp>
          <p:sp>
            <p:nvSpPr>
              <p:cNvPr id="7240" name="Line 149"/>
              <p:cNvSpPr>
                <a:spLocks noChangeShapeType="1"/>
              </p:cNvSpPr>
              <p:nvPr/>
            </p:nvSpPr>
            <p:spPr bwMode="auto">
              <a:xfrm>
                <a:off x="3696" y="1440"/>
                <a:ext cx="0" cy="144"/>
              </a:xfrm>
              <a:prstGeom prst="line">
                <a:avLst/>
              </a:prstGeom>
              <a:noFill/>
              <a:ln w="19050">
                <a:solidFill>
                  <a:srgbClr val="FF0000"/>
                </a:solidFill>
                <a:round/>
                <a:headEnd/>
                <a:tailEnd type="none" w="lg" len="lg"/>
              </a:ln>
            </p:spPr>
            <p:txBody>
              <a:bodyPr/>
              <a:lstStyle/>
              <a:p>
                <a:endParaRPr lang="en-US">
                  <a:latin typeface="Trebuchet MS" pitchFamily="34" charset="0"/>
                </a:endParaRPr>
              </a:p>
            </p:txBody>
          </p:sp>
        </p:grpSp>
        <p:sp>
          <p:nvSpPr>
            <p:cNvPr id="7238" name="Text Box 150"/>
            <p:cNvSpPr txBox="1">
              <a:spLocks noChangeArrowheads="1"/>
            </p:cNvSpPr>
            <p:nvPr/>
          </p:nvSpPr>
          <p:spPr bwMode="auto">
            <a:xfrm>
              <a:off x="1152" y="1411"/>
              <a:ext cx="240" cy="174"/>
            </a:xfrm>
            <a:prstGeom prst="rect">
              <a:avLst/>
            </a:prstGeom>
            <a:noFill/>
            <a:ln w="9525">
              <a:noFill/>
              <a:miter lim="800000"/>
              <a:headEnd/>
              <a:tailEnd/>
            </a:ln>
          </p:spPr>
          <p:txBody>
            <a:bodyPr>
              <a:spAutoFit/>
            </a:bodyPr>
            <a:lstStyle/>
            <a:p>
              <a:pPr>
                <a:spcBef>
                  <a:spcPct val="50000"/>
                </a:spcBef>
              </a:pPr>
              <a:r>
                <a:rPr lang="en-US" sz="1200">
                  <a:latin typeface="Trebuchet MS" pitchFamily="34" charset="0"/>
                </a:rPr>
                <a:t>(1)</a:t>
              </a:r>
            </a:p>
          </p:txBody>
        </p:sp>
      </p:grpSp>
      <p:sp>
        <p:nvSpPr>
          <p:cNvPr id="2200" name="Text Box 152"/>
          <p:cNvSpPr txBox="1">
            <a:spLocks noChangeArrowheads="1"/>
          </p:cNvSpPr>
          <p:nvPr/>
        </p:nvSpPr>
        <p:spPr bwMode="auto">
          <a:xfrm>
            <a:off x="4368683" y="2346144"/>
            <a:ext cx="381000" cy="276999"/>
          </a:xfrm>
          <a:prstGeom prst="rect">
            <a:avLst/>
          </a:prstGeom>
          <a:noFill/>
          <a:ln w="9525">
            <a:noFill/>
            <a:miter lim="800000"/>
            <a:headEnd/>
            <a:tailEnd/>
          </a:ln>
        </p:spPr>
        <p:txBody>
          <a:bodyPr>
            <a:spAutoFit/>
          </a:bodyPr>
          <a:lstStyle/>
          <a:p>
            <a:pPr>
              <a:spcBef>
                <a:spcPct val="50000"/>
              </a:spcBef>
            </a:pPr>
            <a:r>
              <a:rPr lang="en-US" sz="1200">
                <a:latin typeface="Trebuchet MS" pitchFamily="34" charset="0"/>
              </a:rPr>
              <a:t>(7)</a:t>
            </a:r>
          </a:p>
        </p:txBody>
      </p:sp>
      <p:sp>
        <p:nvSpPr>
          <p:cNvPr id="2201" name="Text Box 153"/>
          <p:cNvSpPr txBox="1">
            <a:spLocks noChangeArrowheads="1"/>
          </p:cNvSpPr>
          <p:nvPr/>
        </p:nvSpPr>
        <p:spPr bwMode="auto">
          <a:xfrm>
            <a:off x="6176217" y="2346144"/>
            <a:ext cx="1197934" cy="307777"/>
          </a:xfrm>
          <a:prstGeom prst="rect">
            <a:avLst/>
          </a:prstGeom>
        </p:spPr>
        <p:txBody>
          <a:bodyPr wrap="square">
            <a:spAutoFit/>
          </a:bodyPr>
          <a:lstStyle/>
          <a:p>
            <a:pPr algn="ctr">
              <a:spcBef>
                <a:spcPct val="50000"/>
              </a:spcBef>
            </a:pPr>
            <a:r>
              <a:rPr lang="en-US" sz="1400" dirty="0">
                <a:ln w="12700">
                  <a:noFill/>
                  <a:prstDash val="solid"/>
                </a:ln>
                <a:effectLst>
                  <a:outerShdw blurRad="165100" algn="ctr" rotWithShape="0">
                    <a:prstClr val="black"/>
                  </a:outerShdw>
                </a:effectLst>
                <a:latin typeface="Trebuchet MS" pitchFamily="34" charset="0"/>
              </a:rPr>
              <a:t>I/O Initiator</a:t>
            </a:r>
          </a:p>
        </p:txBody>
      </p:sp>
      <p:sp>
        <p:nvSpPr>
          <p:cNvPr id="2202" name="Text Box 154"/>
          <p:cNvSpPr txBox="1">
            <a:spLocks noChangeArrowheads="1"/>
          </p:cNvSpPr>
          <p:nvPr/>
        </p:nvSpPr>
        <p:spPr bwMode="auto">
          <a:xfrm>
            <a:off x="1854083" y="2346144"/>
            <a:ext cx="533400" cy="307777"/>
          </a:xfrm>
          <a:prstGeom prst="rect">
            <a:avLst/>
          </a:prstGeom>
        </p:spPr>
        <p:txBody>
          <a:bodyPr>
            <a:spAutoFit/>
          </a:bodyPr>
          <a:lstStyle/>
          <a:p>
            <a:pPr algn="ctr">
              <a:spcBef>
                <a:spcPct val="50000"/>
              </a:spcBef>
            </a:pPr>
            <a:r>
              <a:rPr lang="en-US" sz="1400" dirty="0">
                <a:ln w="12700">
                  <a:noFill/>
                  <a:prstDash val="solid"/>
                </a:ln>
                <a:effectLst>
                  <a:outerShdw blurRad="165100" algn="ctr" rotWithShape="0">
                    <a:prstClr val="black"/>
                  </a:outerShdw>
                </a:effectLst>
                <a:latin typeface="Trebuchet MS" pitchFamily="34" charset="0"/>
              </a:rPr>
              <a:t>ISR</a:t>
            </a:r>
          </a:p>
        </p:txBody>
      </p:sp>
      <p:sp>
        <p:nvSpPr>
          <p:cNvPr id="2203" name="Text Box 155"/>
          <p:cNvSpPr txBox="1">
            <a:spLocks noChangeArrowheads="1"/>
          </p:cNvSpPr>
          <p:nvPr/>
        </p:nvSpPr>
        <p:spPr bwMode="auto">
          <a:xfrm>
            <a:off x="253883" y="4860744"/>
            <a:ext cx="1066800" cy="523220"/>
          </a:xfrm>
          <a:prstGeom prst="rect">
            <a:avLst/>
          </a:prstGeom>
          <a:noFill/>
          <a:ln w="9525">
            <a:noFill/>
            <a:miter lim="800000"/>
            <a:headEnd/>
            <a:tailEnd/>
          </a:ln>
        </p:spPr>
        <p:txBody>
          <a:bodyPr>
            <a:spAutoFit/>
          </a:bodyPr>
          <a:lstStyle/>
          <a:p>
            <a:pPr algn="ctr">
              <a:spcBef>
                <a:spcPct val="50000"/>
              </a:spcBef>
            </a:pPr>
            <a:r>
              <a:rPr lang="en-US" sz="1400" dirty="0">
                <a:latin typeface="Trebuchet MS" pitchFamily="34" charset="0"/>
              </a:rPr>
              <a:t>I/O Buffer Home</a:t>
            </a:r>
          </a:p>
        </p:txBody>
      </p:sp>
      <p:sp>
        <p:nvSpPr>
          <p:cNvPr id="2204" name="Text Box 156"/>
          <p:cNvSpPr txBox="1">
            <a:spLocks noChangeArrowheads="1"/>
          </p:cNvSpPr>
          <p:nvPr/>
        </p:nvSpPr>
        <p:spPr bwMode="auto">
          <a:xfrm>
            <a:off x="2311283" y="2346144"/>
            <a:ext cx="609600" cy="307777"/>
          </a:xfrm>
          <a:prstGeom prst="rect">
            <a:avLst/>
          </a:prstGeom>
        </p:spPr>
        <p:txBody>
          <a:bodyPr>
            <a:spAutoFit/>
          </a:bodyPr>
          <a:lstStyle/>
          <a:p>
            <a:pPr algn="ctr">
              <a:spcBef>
                <a:spcPct val="50000"/>
              </a:spcBef>
            </a:pPr>
            <a:r>
              <a:rPr lang="en-US" sz="1400" dirty="0">
                <a:ln w="12700">
                  <a:noFill/>
                  <a:prstDash val="solid"/>
                </a:ln>
                <a:effectLst>
                  <a:outerShdw blurRad="165100" algn="ctr" rotWithShape="0">
                    <a:prstClr val="black"/>
                  </a:outerShdw>
                </a:effectLst>
                <a:latin typeface="Trebuchet MS" pitchFamily="34" charset="0"/>
              </a:rPr>
              <a:t>DPC</a:t>
            </a:r>
          </a:p>
        </p:txBody>
      </p:sp>
      <p:sp>
        <p:nvSpPr>
          <p:cNvPr id="2205" name="Text Box 157"/>
          <p:cNvSpPr txBox="1">
            <a:spLocks noChangeArrowheads="1"/>
          </p:cNvSpPr>
          <p:nvPr/>
        </p:nvSpPr>
        <p:spPr bwMode="auto">
          <a:xfrm>
            <a:off x="6502283" y="2147707"/>
            <a:ext cx="457200" cy="276999"/>
          </a:xfrm>
          <a:prstGeom prst="rect">
            <a:avLst/>
          </a:prstGeom>
          <a:noFill/>
          <a:ln w="9525">
            <a:noFill/>
            <a:miter lim="800000"/>
            <a:headEnd/>
            <a:tailEnd/>
          </a:ln>
        </p:spPr>
        <p:txBody>
          <a:bodyPr>
            <a:spAutoFit/>
          </a:bodyPr>
          <a:lstStyle/>
          <a:p>
            <a:pPr algn="ctr">
              <a:spcBef>
                <a:spcPct val="50000"/>
              </a:spcBef>
            </a:pPr>
            <a:r>
              <a:rPr lang="en-US" sz="1200" dirty="0">
                <a:latin typeface="Trebuchet MS" pitchFamily="34" charset="0"/>
              </a:rPr>
              <a:t>(2)</a:t>
            </a:r>
          </a:p>
        </p:txBody>
      </p:sp>
      <p:sp>
        <p:nvSpPr>
          <p:cNvPr id="2206" name="Text Box 158"/>
          <p:cNvSpPr txBox="1">
            <a:spLocks noChangeArrowheads="1"/>
          </p:cNvSpPr>
          <p:nvPr/>
        </p:nvSpPr>
        <p:spPr bwMode="auto">
          <a:xfrm>
            <a:off x="2387483" y="2147707"/>
            <a:ext cx="457200" cy="276999"/>
          </a:xfrm>
          <a:prstGeom prst="rect">
            <a:avLst/>
          </a:prstGeom>
          <a:noFill/>
          <a:ln w="9525">
            <a:noFill/>
            <a:miter lim="800000"/>
            <a:headEnd/>
            <a:tailEnd/>
          </a:ln>
        </p:spPr>
        <p:txBody>
          <a:bodyPr>
            <a:spAutoFit/>
          </a:bodyPr>
          <a:lstStyle/>
          <a:p>
            <a:pPr algn="ctr">
              <a:spcBef>
                <a:spcPct val="50000"/>
              </a:spcBef>
            </a:pPr>
            <a:r>
              <a:rPr lang="en-US" sz="1200" dirty="0">
                <a:latin typeface="Trebuchet MS" pitchFamily="34" charset="0"/>
              </a:rPr>
              <a:t>(6)</a:t>
            </a:r>
          </a:p>
        </p:txBody>
      </p:sp>
      <p:sp>
        <p:nvSpPr>
          <p:cNvPr id="2207" name="Text Box 159"/>
          <p:cNvSpPr txBox="1">
            <a:spLocks noChangeArrowheads="1"/>
          </p:cNvSpPr>
          <p:nvPr/>
        </p:nvSpPr>
        <p:spPr bwMode="auto">
          <a:xfrm>
            <a:off x="3225683" y="3689169"/>
            <a:ext cx="381000" cy="276999"/>
          </a:xfrm>
          <a:prstGeom prst="rect">
            <a:avLst/>
          </a:prstGeom>
          <a:noFill/>
          <a:ln w="9525">
            <a:noFill/>
            <a:miter lim="800000"/>
            <a:headEnd/>
            <a:tailEnd/>
          </a:ln>
        </p:spPr>
        <p:txBody>
          <a:bodyPr>
            <a:spAutoFit/>
          </a:bodyPr>
          <a:lstStyle/>
          <a:p>
            <a:pPr algn="ctr">
              <a:spcBef>
                <a:spcPct val="50000"/>
              </a:spcBef>
            </a:pPr>
            <a:r>
              <a:rPr lang="en-US" sz="1200" dirty="0">
                <a:latin typeface="Trebuchet MS" pitchFamily="34" charset="0"/>
              </a:rPr>
              <a:t>(5)</a:t>
            </a:r>
          </a:p>
        </p:txBody>
      </p:sp>
      <p:sp>
        <p:nvSpPr>
          <p:cNvPr id="7214" name="Rectangle 108"/>
          <p:cNvSpPr>
            <a:spLocks noChangeArrowheads="1"/>
          </p:cNvSpPr>
          <p:nvPr/>
        </p:nvSpPr>
        <p:spPr bwMode="auto">
          <a:xfrm>
            <a:off x="1854083" y="2650944"/>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endParaRPr>
          </a:p>
        </p:txBody>
      </p:sp>
      <p:sp>
        <p:nvSpPr>
          <p:cNvPr id="2157" name="Oval 109"/>
          <p:cNvSpPr>
            <a:spLocks noChangeArrowheads="1"/>
          </p:cNvSpPr>
          <p:nvPr/>
        </p:nvSpPr>
        <p:spPr bwMode="auto">
          <a:xfrm>
            <a:off x="2082683" y="2727144"/>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endParaRPr>
          </a:p>
        </p:txBody>
      </p:sp>
      <p:sp>
        <p:nvSpPr>
          <p:cNvPr id="5158" name="Rectangle 110"/>
          <p:cNvSpPr>
            <a:spLocks noChangeArrowheads="1"/>
          </p:cNvSpPr>
          <p:nvPr/>
        </p:nvSpPr>
        <p:spPr bwMode="auto">
          <a:xfrm>
            <a:off x="1930283" y="3412944"/>
            <a:ext cx="914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endParaRPr>
          </a:p>
        </p:txBody>
      </p:sp>
      <p:sp>
        <p:nvSpPr>
          <p:cNvPr id="7217" name="Line 111"/>
          <p:cNvSpPr>
            <a:spLocks noChangeShapeType="1"/>
          </p:cNvSpPr>
          <p:nvPr/>
        </p:nvSpPr>
        <p:spPr bwMode="auto">
          <a:xfrm>
            <a:off x="2387483" y="3870144"/>
            <a:ext cx="0" cy="381000"/>
          </a:xfrm>
          <a:prstGeom prst="line">
            <a:avLst/>
          </a:prstGeom>
          <a:noFill/>
          <a:ln w="25400">
            <a:solidFill>
              <a:schemeClr val="tx1"/>
            </a:solidFill>
            <a:round/>
            <a:headEnd/>
            <a:tailEnd/>
          </a:ln>
        </p:spPr>
        <p:txBody>
          <a:bodyPr/>
          <a:lstStyle/>
          <a:p>
            <a:endParaRPr lang="en-US"/>
          </a:p>
        </p:txBody>
      </p:sp>
      <p:sp>
        <p:nvSpPr>
          <p:cNvPr id="7218" name="Text Box 112"/>
          <p:cNvSpPr txBox="1">
            <a:spLocks noChangeArrowheads="1"/>
          </p:cNvSpPr>
          <p:nvPr/>
        </p:nvSpPr>
        <p:spPr bwMode="auto">
          <a:xfrm>
            <a:off x="2158883" y="2803344"/>
            <a:ext cx="4572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P</a:t>
            </a:r>
            <a:r>
              <a:rPr lang="en-US" baseline="-25000" dirty="0">
                <a:latin typeface="Trebuchet MS" pitchFamily="34" charset="0"/>
              </a:rPr>
              <a:t>2</a:t>
            </a:r>
          </a:p>
        </p:txBody>
      </p:sp>
      <p:sp>
        <p:nvSpPr>
          <p:cNvPr id="7219" name="Text Box 113"/>
          <p:cNvSpPr txBox="1">
            <a:spLocks noChangeArrowheads="1"/>
          </p:cNvSpPr>
          <p:nvPr/>
        </p:nvSpPr>
        <p:spPr bwMode="auto">
          <a:xfrm>
            <a:off x="1854083" y="3412944"/>
            <a:ext cx="1066800" cy="369332"/>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rPr>
              <a:t>Cache</a:t>
            </a:r>
            <a:r>
              <a:rPr lang="en-US" baseline="-25000">
                <a:latin typeface="Trebuchet MS" pitchFamily="34" charset="0"/>
              </a:rPr>
              <a:t>2</a:t>
            </a:r>
          </a:p>
        </p:txBody>
      </p:sp>
      <p:sp>
        <p:nvSpPr>
          <p:cNvPr id="7220" name="Line 88"/>
          <p:cNvSpPr>
            <a:spLocks noChangeShapeType="1"/>
          </p:cNvSpPr>
          <p:nvPr/>
        </p:nvSpPr>
        <p:spPr bwMode="auto">
          <a:xfrm flipV="1">
            <a:off x="6045083" y="4251144"/>
            <a:ext cx="0" cy="381000"/>
          </a:xfrm>
          <a:prstGeom prst="line">
            <a:avLst/>
          </a:prstGeom>
          <a:noFill/>
          <a:ln w="25400">
            <a:solidFill>
              <a:schemeClr val="tx1"/>
            </a:solidFill>
            <a:round/>
            <a:headEnd/>
            <a:tailEnd/>
          </a:ln>
        </p:spPr>
        <p:txBody>
          <a:bodyPr/>
          <a:lstStyle/>
          <a:p>
            <a:endParaRPr lang="en-US"/>
          </a:p>
        </p:txBody>
      </p:sp>
      <p:sp>
        <p:nvSpPr>
          <p:cNvPr id="2130" name="Oval 82"/>
          <p:cNvSpPr>
            <a:spLocks noChangeArrowheads="1"/>
          </p:cNvSpPr>
          <p:nvPr/>
        </p:nvSpPr>
        <p:spPr bwMode="auto">
          <a:xfrm>
            <a:off x="5664083" y="5394144"/>
            <a:ext cx="762000" cy="152400"/>
          </a:xfrm>
          <a:prstGeom prst="ellipse">
            <a:avLst/>
          </a:prstGeom>
          <a:gradFill>
            <a:gsLst>
              <a:gs pos="0">
                <a:schemeClr val="tx2">
                  <a:lumMod val="85000"/>
                </a:schemeClr>
              </a:gs>
              <a:gs pos="100000">
                <a:schemeClr val="tx2">
                  <a:lumMod val="65000"/>
                </a:schemeClr>
              </a:gs>
            </a:gsLst>
            <a:lin ang="2700000" scaled="0"/>
          </a:grad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wrap="none" anchor="ctr"/>
          <a:lstStyle/>
          <a:p>
            <a:endParaRPr lang="en-US"/>
          </a:p>
        </p:txBody>
      </p:sp>
      <p:sp>
        <p:nvSpPr>
          <p:cNvPr id="2131" name="Rectangle 83"/>
          <p:cNvSpPr>
            <a:spLocks noChangeArrowheads="1"/>
          </p:cNvSpPr>
          <p:nvPr/>
        </p:nvSpPr>
        <p:spPr bwMode="auto">
          <a:xfrm>
            <a:off x="5664083" y="4708344"/>
            <a:ext cx="7620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endParaRPr>
          </a:p>
        </p:txBody>
      </p:sp>
      <p:sp>
        <p:nvSpPr>
          <p:cNvPr id="2132" name="Oval 84"/>
          <p:cNvSpPr>
            <a:spLocks noChangeArrowheads="1"/>
          </p:cNvSpPr>
          <p:nvPr/>
        </p:nvSpPr>
        <p:spPr bwMode="auto">
          <a:xfrm>
            <a:off x="5664083" y="4632144"/>
            <a:ext cx="762000" cy="1524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endParaRPr>
          </a:p>
        </p:txBody>
      </p:sp>
      <p:sp>
        <p:nvSpPr>
          <p:cNvPr id="2135" name="Text Box 87"/>
          <p:cNvSpPr txBox="1">
            <a:spLocks noChangeArrowheads="1"/>
          </p:cNvSpPr>
          <p:nvPr/>
        </p:nvSpPr>
        <p:spPr bwMode="auto">
          <a:xfrm>
            <a:off x="5664083" y="4860744"/>
            <a:ext cx="762000" cy="369332"/>
          </a:xfrm>
          <a:prstGeom prst="rect">
            <a:avLst/>
          </a:prstGeom>
          <a:noFill/>
          <a:ln w="9525">
            <a:noFill/>
            <a:miter lim="800000"/>
            <a:headEnd/>
            <a:tailEnd/>
          </a:ln>
        </p:spPr>
        <p:txBody>
          <a:bodyPr>
            <a:spAutoFit/>
          </a:bodyPr>
          <a:lstStyle/>
          <a:p>
            <a:pPr algn="ctr">
              <a:spcBef>
                <a:spcPct val="50000"/>
              </a:spcBef>
            </a:pPr>
            <a:r>
              <a:rPr lang="en-US" dirty="0" err="1">
                <a:latin typeface="Trebuchet MS" pitchFamily="34" charset="0"/>
              </a:rPr>
              <a:t>Disk</a:t>
            </a:r>
            <a:r>
              <a:rPr lang="en-US" baseline="-25000" dirty="0" err="1">
                <a:latin typeface="Trebuchet MS" pitchFamily="34" charset="0"/>
              </a:rPr>
              <a:t>B</a:t>
            </a:r>
          </a:p>
        </p:txBody>
      </p:sp>
      <p:sp>
        <p:nvSpPr>
          <p:cNvPr id="7226" name="Line 85"/>
          <p:cNvSpPr>
            <a:spLocks noChangeShapeType="1"/>
          </p:cNvSpPr>
          <p:nvPr/>
        </p:nvSpPr>
        <p:spPr bwMode="auto">
          <a:xfrm>
            <a:off x="5664083" y="4708344"/>
            <a:ext cx="0" cy="762000"/>
          </a:xfrm>
          <a:prstGeom prst="line">
            <a:avLst/>
          </a:prstGeom>
          <a:no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a:lstStyle/>
          <a:p>
            <a:endParaRPr lang="en-US"/>
          </a:p>
        </p:txBody>
      </p:sp>
      <p:sp>
        <p:nvSpPr>
          <p:cNvPr id="2208" name="Freeform 160"/>
          <p:cNvSpPr>
            <a:spLocks/>
          </p:cNvSpPr>
          <p:nvPr/>
        </p:nvSpPr>
        <p:spPr bwMode="auto">
          <a:xfrm>
            <a:off x="2692283" y="3031944"/>
            <a:ext cx="3429000" cy="1600200"/>
          </a:xfrm>
          <a:custGeom>
            <a:avLst/>
            <a:gdLst>
              <a:gd name="T0" fmla="*/ 2147483647 w 2160"/>
              <a:gd name="T1" fmla="*/ 2147483647 h 1008"/>
              <a:gd name="T2" fmla="*/ 2147483647 w 2160"/>
              <a:gd name="T3" fmla="*/ 2147483647 h 1008"/>
              <a:gd name="T4" fmla="*/ 2147483647 w 2160"/>
              <a:gd name="T5" fmla="*/ 2147483647 h 1008"/>
              <a:gd name="T6" fmla="*/ 2147483647 w 2160"/>
              <a:gd name="T7" fmla="*/ 2147483647 h 1008"/>
              <a:gd name="T8" fmla="*/ 0 w 2160"/>
              <a:gd name="T9" fmla="*/ 0 h 1008"/>
              <a:gd name="T10" fmla="*/ 0 60000 65536"/>
              <a:gd name="T11" fmla="*/ 0 60000 65536"/>
              <a:gd name="T12" fmla="*/ 0 60000 65536"/>
              <a:gd name="T13" fmla="*/ 0 60000 65536"/>
              <a:gd name="T14" fmla="*/ 0 60000 65536"/>
              <a:gd name="T15" fmla="*/ 0 w 2160"/>
              <a:gd name="T16" fmla="*/ 0 h 1008"/>
              <a:gd name="T17" fmla="*/ 2160 w 2160"/>
              <a:gd name="T18" fmla="*/ 1008 h 1008"/>
            </a:gdLst>
            <a:ahLst/>
            <a:cxnLst>
              <a:cxn ang="T10">
                <a:pos x="T0" y="T1"/>
              </a:cxn>
              <a:cxn ang="T11">
                <a:pos x="T2" y="T3"/>
              </a:cxn>
              <a:cxn ang="T12">
                <a:pos x="T4" y="T5"/>
              </a:cxn>
              <a:cxn ang="T13">
                <a:pos x="T6" y="T7"/>
              </a:cxn>
              <a:cxn ang="T14">
                <a:pos x="T8" y="T9"/>
              </a:cxn>
            </a:cxnLst>
            <a:rect l="T15" t="T16" r="T17" b="T18"/>
            <a:pathLst>
              <a:path w="2160" h="1008">
                <a:moveTo>
                  <a:pt x="2160" y="1008"/>
                </a:moveTo>
                <a:cubicBezTo>
                  <a:pt x="2160" y="748"/>
                  <a:pt x="2160" y="488"/>
                  <a:pt x="1872" y="384"/>
                </a:cubicBezTo>
                <a:cubicBezTo>
                  <a:pt x="1584" y="280"/>
                  <a:pt x="680" y="432"/>
                  <a:pt x="432" y="384"/>
                </a:cubicBezTo>
                <a:cubicBezTo>
                  <a:pt x="184" y="336"/>
                  <a:pt x="456" y="160"/>
                  <a:pt x="384" y="96"/>
                </a:cubicBezTo>
                <a:cubicBezTo>
                  <a:pt x="312" y="32"/>
                  <a:pt x="156" y="16"/>
                  <a:pt x="0" y="0"/>
                </a:cubicBezTo>
              </a:path>
            </a:pathLst>
          </a:custGeom>
          <a:noFill/>
          <a:ln w="19050">
            <a:solidFill>
              <a:srgbClr val="FF0000"/>
            </a:solidFill>
            <a:round/>
            <a:headEnd type="none" w="lg" len="lg"/>
            <a:tailEnd type="arrow" w="lg" len="lg"/>
          </a:ln>
        </p:spPr>
        <p:txBody>
          <a:bodyPr/>
          <a:lstStyle/>
          <a:p>
            <a:endParaRPr lang="en-US"/>
          </a:p>
        </p:txBody>
      </p:sp>
      <p:sp>
        <p:nvSpPr>
          <p:cNvPr id="2199" name="Freeform 151"/>
          <p:cNvSpPr>
            <a:spLocks/>
          </p:cNvSpPr>
          <p:nvPr/>
        </p:nvSpPr>
        <p:spPr bwMode="auto">
          <a:xfrm>
            <a:off x="2616083" y="2346144"/>
            <a:ext cx="3886200" cy="457200"/>
          </a:xfrm>
          <a:custGeom>
            <a:avLst/>
            <a:gdLst>
              <a:gd name="T0" fmla="*/ 0 w 2448"/>
              <a:gd name="T1" fmla="*/ 2147483647 h 288"/>
              <a:gd name="T2" fmla="*/ 2147483647 w 2448"/>
              <a:gd name="T3" fmla="*/ 0 h 288"/>
              <a:gd name="T4" fmla="*/ 2147483647 w 2448"/>
              <a:gd name="T5" fmla="*/ 2147483647 h 288"/>
              <a:gd name="T6" fmla="*/ 0 60000 65536"/>
              <a:gd name="T7" fmla="*/ 0 60000 65536"/>
              <a:gd name="T8" fmla="*/ 0 60000 65536"/>
              <a:gd name="T9" fmla="*/ 0 w 2448"/>
              <a:gd name="T10" fmla="*/ 0 h 288"/>
              <a:gd name="T11" fmla="*/ 2448 w 2448"/>
              <a:gd name="T12" fmla="*/ 288 h 288"/>
            </a:gdLst>
            <a:ahLst/>
            <a:cxnLst>
              <a:cxn ang="T6">
                <a:pos x="T0" y="T1"/>
              </a:cxn>
              <a:cxn ang="T7">
                <a:pos x="T2" y="T3"/>
              </a:cxn>
              <a:cxn ang="T8">
                <a:pos x="T4" y="T5"/>
              </a:cxn>
            </a:cxnLst>
            <a:rect l="T9" t="T10" r="T11" b="T12"/>
            <a:pathLst>
              <a:path w="2448" h="288">
                <a:moveTo>
                  <a:pt x="0" y="288"/>
                </a:moveTo>
                <a:cubicBezTo>
                  <a:pt x="420" y="144"/>
                  <a:pt x="840" y="0"/>
                  <a:pt x="1248" y="0"/>
                </a:cubicBezTo>
                <a:cubicBezTo>
                  <a:pt x="1656" y="0"/>
                  <a:pt x="2052" y="144"/>
                  <a:pt x="2448" y="288"/>
                </a:cubicBezTo>
              </a:path>
            </a:pathLst>
          </a:custGeom>
          <a:noFill/>
          <a:ln w="19050">
            <a:solidFill>
              <a:srgbClr val="FF0000"/>
            </a:solidFill>
            <a:round/>
            <a:headEnd/>
            <a:tailEnd type="arrow" w="lg" len="lg"/>
          </a:ln>
        </p:spPr>
        <p:txBody>
          <a:bodyPr/>
          <a:lstStyle/>
          <a:p>
            <a:endParaRPr lang="en-US"/>
          </a:p>
        </p:txBody>
      </p:sp>
      <p:sp>
        <p:nvSpPr>
          <p:cNvPr id="5213" name="Text Box 93"/>
          <p:cNvSpPr txBox="1">
            <a:spLocks noChangeArrowheads="1"/>
          </p:cNvSpPr>
          <p:nvPr/>
        </p:nvSpPr>
        <p:spPr bwMode="auto">
          <a:xfrm>
            <a:off x="7416683" y="2133419"/>
            <a:ext cx="1371600" cy="523220"/>
          </a:xfrm>
          <a:prstGeom prst="rect">
            <a:avLst/>
          </a:prstGeom>
        </p:spPr>
        <p:txBody>
          <a:bodyPr>
            <a:spAutoFit/>
          </a:bodyPr>
          <a:lstStyle/>
          <a:p>
            <a:pPr algn="ctr">
              <a:spcBef>
                <a:spcPct val="50000"/>
              </a:spcBef>
            </a:pPr>
            <a:r>
              <a:rPr lang="en-US" sz="1400" dirty="0">
                <a:ln w="12700">
                  <a:noFill/>
                  <a:prstDash val="solid"/>
                </a:ln>
                <a:effectLst>
                  <a:outerShdw blurRad="165100" algn="ctr" rotWithShape="0">
                    <a:prstClr val="black"/>
                  </a:outerShdw>
                </a:effectLst>
                <a:latin typeface="Trebuchet MS" pitchFamily="34" charset="0"/>
              </a:rPr>
              <a:t>Locked out for I/O Initiation</a:t>
            </a:r>
          </a:p>
        </p:txBody>
      </p:sp>
      <p:sp>
        <p:nvSpPr>
          <p:cNvPr id="5214" name="Text Box 94"/>
          <p:cNvSpPr txBox="1">
            <a:spLocks noChangeArrowheads="1"/>
          </p:cNvSpPr>
          <p:nvPr/>
        </p:nvSpPr>
        <p:spPr bwMode="auto">
          <a:xfrm>
            <a:off x="330083" y="2133419"/>
            <a:ext cx="1371600" cy="523220"/>
          </a:xfrm>
          <a:prstGeom prst="rect">
            <a:avLst/>
          </a:prstGeom>
          <a:noFill/>
          <a:ln w="9525">
            <a:noFill/>
            <a:miter lim="800000"/>
            <a:headEnd/>
            <a:tailEnd/>
          </a:ln>
        </p:spPr>
        <p:txBody>
          <a:bodyPr>
            <a:spAutoFit/>
          </a:bodyPr>
          <a:lstStyle/>
          <a:p>
            <a:pPr algn="ctr">
              <a:spcBef>
                <a:spcPct val="50000"/>
              </a:spcBef>
            </a:pPr>
            <a:r>
              <a:rPr lang="en-US" sz="1400" dirty="0">
                <a:latin typeface="Trebuchet MS" pitchFamily="34" charset="0"/>
              </a:rPr>
              <a:t>Locked </a:t>
            </a:r>
            <a:r>
              <a:rPr lang="en-US" sz="1400" dirty="0">
                <a:ln w="12700">
                  <a:noFill/>
                  <a:prstDash val="solid"/>
                </a:ln>
                <a:effectLst>
                  <a:outerShdw blurRad="165100" algn="ctr" rotWithShape="0">
                    <a:prstClr val="black"/>
                  </a:outerShdw>
                </a:effectLst>
                <a:latin typeface="Trebuchet MS" pitchFamily="34" charset="0"/>
              </a:rPr>
              <a:t>out</a:t>
            </a:r>
            <a:r>
              <a:rPr lang="en-US" sz="1400" dirty="0">
                <a:latin typeface="Trebuchet MS" pitchFamily="34" charset="0"/>
              </a:rPr>
              <a:t> for I/O Initiation</a:t>
            </a:r>
          </a:p>
        </p:txBody>
      </p:sp>
      <p:sp>
        <p:nvSpPr>
          <p:cNvPr id="5215" name="Freeform 95"/>
          <p:cNvSpPr>
            <a:spLocks/>
          </p:cNvSpPr>
          <p:nvPr/>
        </p:nvSpPr>
        <p:spPr bwMode="auto">
          <a:xfrm>
            <a:off x="1320683" y="2422344"/>
            <a:ext cx="419100" cy="609600"/>
          </a:xfrm>
          <a:custGeom>
            <a:avLst/>
            <a:gdLst>
              <a:gd name="T0" fmla="*/ 2147483647 w 264"/>
              <a:gd name="T1" fmla="*/ 0 h 384"/>
              <a:gd name="T2" fmla="*/ 2147483647 w 264"/>
              <a:gd name="T3" fmla="*/ 2147483647 h 384"/>
              <a:gd name="T4" fmla="*/ 0 w 264"/>
              <a:gd name="T5" fmla="*/ 2147483647 h 384"/>
              <a:gd name="T6" fmla="*/ 0 60000 65536"/>
              <a:gd name="T7" fmla="*/ 0 60000 65536"/>
              <a:gd name="T8" fmla="*/ 0 60000 65536"/>
              <a:gd name="T9" fmla="*/ 0 w 264"/>
              <a:gd name="T10" fmla="*/ 0 h 384"/>
              <a:gd name="T11" fmla="*/ 264 w 264"/>
              <a:gd name="T12" fmla="*/ 384 h 384"/>
            </a:gdLst>
            <a:ahLst/>
            <a:cxnLst>
              <a:cxn ang="T6">
                <a:pos x="T0" y="T1"/>
              </a:cxn>
              <a:cxn ang="T7">
                <a:pos x="T2" y="T3"/>
              </a:cxn>
              <a:cxn ang="T8">
                <a:pos x="T4" y="T5"/>
              </a:cxn>
            </a:cxnLst>
            <a:rect l="T9" t="T10" r="T11" b="T12"/>
            <a:pathLst>
              <a:path w="264" h="384">
                <a:moveTo>
                  <a:pt x="144" y="0"/>
                </a:moveTo>
                <a:cubicBezTo>
                  <a:pt x="204" y="88"/>
                  <a:pt x="264" y="176"/>
                  <a:pt x="240" y="240"/>
                </a:cubicBezTo>
                <a:cubicBezTo>
                  <a:pt x="216" y="304"/>
                  <a:pt x="40" y="360"/>
                  <a:pt x="0" y="384"/>
                </a:cubicBezTo>
              </a:path>
            </a:pathLst>
          </a:custGeom>
          <a:noFill/>
          <a:ln w="19050">
            <a:solidFill>
              <a:srgbClr val="FF0000"/>
            </a:solidFill>
            <a:prstDash val="sysDot"/>
            <a:round/>
            <a:headEnd/>
            <a:tailEnd type="arrow" w="lg" len="lg"/>
          </a:ln>
        </p:spPr>
        <p:txBody>
          <a:bodyPr/>
          <a:lstStyle/>
          <a:p>
            <a:endParaRPr lang="en-US"/>
          </a:p>
        </p:txBody>
      </p:sp>
      <p:sp>
        <p:nvSpPr>
          <p:cNvPr id="5217" name="Freeform 97"/>
          <p:cNvSpPr>
            <a:spLocks/>
          </p:cNvSpPr>
          <p:nvPr/>
        </p:nvSpPr>
        <p:spPr bwMode="auto">
          <a:xfrm>
            <a:off x="1701683" y="2727144"/>
            <a:ext cx="381000" cy="228600"/>
          </a:xfrm>
          <a:custGeom>
            <a:avLst/>
            <a:gdLst>
              <a:gd name="T0" fmla="*/ 0 w 240"/>
              <a:gd name="T1" fmla="*/ 0 h 192"/>
              <a:gd name="T2" fmla="*/ 2147483647 w 240"/>
              <a:gd name="T3" fmla="*/ 2147483647 h 192"/>
              <a:gd name="T4" fmla="*/ 2147483647 w 240"/>
              <a:gd name="T5" fmla="*/ 2147483647 h 192"/>
              <a:gd name="T6" fmla="*/ 0 60000 65536"/>
              <a:gd name="T7" fmla="*/ 0 60000 65536"/>
              <a:gd name="T8" fmla="*/ 0 60000 65536"/>
              <a:gd name="T9" fmla="*/ 0 w 240"/>
              <a:gd name="T10" fmla="*/ 0 h 192"/>
              <a:gd name="T11" fmla="*/ 240 w 240"/>
              <a:gd name="T12" fmla="*/ 192 h 192"/>
            </a:gdLst>
            <a:ahLst/>
            <a:cxnLst>
              <a:cxn ang="T6">
                <a:pos x="T0" y="T1"/>
              </a:cxn>
              <a:cxn ang="T7">
                <a:pos x="T2" y="T3"/>
              </a:cxn>
              <a:cxn ang="T8">
                <a:pos x="T4" y="T5"/>
              </a:cxn>
            </a:cxnLst>
            <a:rect l="T9" t="T10" r="T11" b="T12"/>
            <a:pathLst>
              <a:path w="240" h="192">
                <a:moveTo>
                  <a:pt x="0" y="0"/>
                </a:moveTo>
                <a:cubicBezTo>
                  <a:pt x="4" y="56"/>
                  <a:pt x="8" y="112"/>
                  <a:pt x="48" y="144"/>
                </a:cubicBezTo>
                <a:cubicBezTo>
                  <a:pt x="88" y="176"/>
                  <a:pt x="164" y="184"/>
                  <a:pt x="240" y="192"/>
                </a:cubicBezTo>
              </a:path>
            </a:pathLst>
          </a:custGeom>
          <a:noFill/>
          <a:ln w="19050">
            <a:solidFill>
              <a:srgbClr val="FF0000"/>
            </a:solidFill>
            <a:prstDash val="sysDot"/>
            <a:round/>
            <a:headEnd/>
            <a:tailEnd type="arrow" w="lg" len="lg"/>
          </a:ln>
        </p:spPr>
        <p:txBody>
          <a:bodyPr/>
          <a:lstStyle/>
          <a:p>
            <a:endParaRPr lang="en-US"/>
          </a:p>
        </p:txBody>
      </p:sp>
      <p:sp>
        <p:nvSpPr>
          <p:cNvPr id="5218" name="Freeform 98"/>
          <p:cNvSpPr>
            <a:spLocks/>
          </p:cNvSpPr>
          <p:nvPr/>
        </p:nvSpPr>
        <p:spPr bwMode="auto">
          <a:xfrm>
            <a:off x="8413426" y="2471596"/>
            <a:ext cx="364901" cy="530764"/>
          </a:xfrm>
          <a:custGeom>
            <a:avLst/>
            <a:gdLst>
              <a:gd name="T0" fmla="*/ 2147483647 w 264"/>
              <a:gd name="T1" fmla="*/ 0 h 384"/>
              <a:gd name="T2" fmla="*/ 2147483647 w 264"/>
              <a:gd name="T3" fmla="*/ 2147483647 h 384"/>
              <a:gd name="T4" fmla="*/ 0 w 264"/>
              <a:gd name="T5" fmla="*/ 2147483647 h 384"/>
              <a:gd name="T6" fmla="*/ 0 60000 65536"/>
              <a:gd name="T7" fmla="*/ 0 60000 65536"/>
              <a:gd name="T8" fmla="*/ 0 60000 65536"/>
              <a:gd name="T9" fmla="*/ 0 w 264"/>
              <a:gd name="T10" fmla="*/ 0 h 384"/>
              <a:gd name="T11" fmla="*/ 264 w 264"/>
              <a:gd name="T12" fmla="*/ 384 h 384"/>
            </a:gdLst>
            <a:ahLst/>
            <a:cxnLst>
              <a:cxn ang="T6">
                <a:pos x="T0" y="T1"/>
              </a:cxn>
              <a:cxn ang="T7">
                <a:pos x="T2" y="T3"/>
              </a:cxn>
              <a:cxn ang="T8">
                <a:pos x="T4" y="T5"/>
              </a:cxn>
            </a:cxnLst>
            <a:rect l="T9" t="T10" r="T11" b="T12"/>
            <a:pathLst>
              <a:path w="264" h="384">
                <a:moveTo>
                  <a:pt x="144" y="0"/>
                </a:moveTo>
                <a:cubicBezTo>
                  <a:pt x="204" y="88"/>
                  <a:pt x="264" y="176"/>
                  <a:pt x="240" y="240"/>
                </a:cubicBezTo>
                <a:cubicBezTo>
                  <a:pt x="216" y="304"/>
                  <a:pt x="40" y="360"/>
                  <a:pt x="0" y="384"/>
                </a:cubicBezTo>
              </a:path>
            </a:pathLst>
          </a:custGeom>
          <a:noFill/>
          <a:ln w="19050">
            <a:solidFill>
              <a:srgbClr val="FF0000"/>
            </a:solidFill>
            <a:prstDash val="sysDot"/>
            <a:round/>
            <a:headEnd/>
            <a:tailEnd type="arrow" w="lg" len="lg"/>
          </a:ln>
        </p:spPr>
        <p:txBody>
          <a:bodyPr/>
          <a:lstStyle/>
          <a:p>
            <a:endParaRPr lang="en-US"/>
          </a:p>
        </p:txBody>
      </p:sp>
      <p:sp>
        <p:nvSpPr>
          <p:cNvPr id="7224" name="Line 86"/>
          <p:cNvSpPr>
            <a:spLocks noChangeShapeType="1"/>
          </p:cNvSpPr>
          <p:nvPr/>
        </p:nvSpPr>
        <p:spPr bwMode="auto">
          <a:xfrm>
            <a:off x="6426083" y="4708344"/>
            <a:ext cx="0" cy="762000"/>
          </a:xfrm>
          <a:prstGeom prst="line">
            <a:avLst/>
          </a:prstGeom>
          <a:no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a:lstStyle/>
          <a:p>
            <a:endParaRPr lang="en-US"/>
          </a:p>
        </p:txBody>
      </p:sp>
      <p:sp>
        <p:nvSpPr>
          <p:cNvPr id="95" name="Title 94"/>
          <p:cNvSpPr>
            <a:spLocks noGrp="1"/>
          </p:cNvSpPr>
          <p:nvPr>
            <p:ph type="title"/>
          </p:nvPr>
        </p:nvSpPr>
        <p:spPr>
          <a:xfrm>
            <a:off x="382588" y="228600"/>
            <a:ext cx="8380412" cy="1163395"/>
          </a:xfrm>
        </p:spPr>
        <p:txBody>
          <a:bodyPr/>
          <a:lstStyle/>
          <a:p>
            <a:r>
              <a:rPr lang="en-US" dirty="0" smtClean="0"/>
              <a:t>Bad Case Disk Write  </a:t>
            </a:r>
            <a:br>
              <a:rPr lang="en-US" dirty="0" smtClean="0"/>
            </a:br>
            <a:r>
              <a:rPr sz="3600" smtClean="0">
                <a:solidFill>
                  <a:schemeClr val="accent1"/>
                </a:solidFill>
              </a:rPr>
              <a:t>Unoptimized driver</a:t>
            </a:r>
            <a:endParaRPr lang="en-US"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84"/>
                                        </p:tgtEl>
                                        <p:attrNameLst>
                                          <p:attrName>style.visibility</p:attrName>
                                        </p:attrNameLst>
                                      </p:cBhvr>
                                      <p:to>
                                        <p:strVal val="visible"/>
                                      </p:to>
                                    </p:set>
                                    <p:animEffect transition="in" filter="wipe(down)">
                                      <p:cBhvr>
                                        <p:cTn id="7" dur="500"/>
                                        <p:tgtEl>
                                          <p:spTgt spid="218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92"/>
                                        </p:tgtEl>
                                        <p:attrNameLst>
                                          <p:attrName>style.visibility</p:attrName>
                                        </p:attrNameLst>
                                      </p:cBhvr>
                                      <p:to>
                                        <p:strVal val="visible"/>
                                      </p:to>
                                    </p:set>
                                  </p:childTnLst>
                                </p:cTn>
                              </p:par>
                            </p:childTnLst>
                          </p:cTn>
                        </p:par>
                        <p:par>
                          <p:cTn id="11" fill="hold">
                            <p:stCondLst>
                              <p:cond delay="500"/>
                            </p:stCondLst>
                            <p:childTnLst>
                              <p:par>
                                <p:cTn id="12" presetID="1" presetClass="emph" presetSubtype="2" fill="hold" nodeType="afterEffect">
                                  <p:stCondLst>
                                    <p:cond delay="0"/>
                                  </p:stCondLst>
                                  <p:childTnLst>
                                    <p:animClr clrSpc="rgb" dir="cw">
                                      <p:cBhvr>
                                        <p:cTn id="13" dur="500" fill="hold"/>
                                        <p:tgtEl>
                                          <p:spTgt spid="2143"/>
                                        </p:tgtEl>
                                        <p:attrNameLst>
                                          <p:attrName>fillcolor</p:attrName>
                                        </p:attrNameLst>
                                      </p:cBhvr>
                                      <p:to>
                                        <a:srgbClr val="FF0000"/>
                                      </p:to>
                                    </p:animClr>
                                    <p:set>
                                      <p:cBhvr>
                                        <p:cTn id="14" dur="500" fill="hold"/>
                                        <p:tgtEl>
                                          <p:spTgt spid="2143"/>
                                        </p:tgtEl>
                                        <p:attrNameLst>
                                          <p:attrName>fill.type</p:attrName>
                                        </p:attrNameLst>
                                      </p:cBhvr>
                                      <p:to>
                                        <p:strVal val="solid"/>
                                      </p:to>
                                    </p:set>
                                    <p:set>
                                      <p:cBhvr>
                                        <p:cTn id="15" dur="500" fill="hold"/>
                                        <p:tgtEl>
                                          <p:spTgt spid="2143"/>
                                        </p:tgtEl>
                                        <p:attrNameLst>
                                          <p:attrName>fill.on</p:attrName>
                                        </p:attrNameLst>
                                      </p:cBhvr>
                                      <p:to>
                                        <p:strVal val="tru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2203"/>
                                        </p:tgtEl>
                                        <p:attrNameLst>
                                          <p:attrName>style.visibility</p:attrName>
                                        </p:attrNameLst>
                                      </p:cBhvr>
                                      <p:to>
                                        <p:strVal val="visibl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dir="cw">
                                      <p:cBhvr>
                                        <p:cTn id="21" dur="500" fill="hold"/>
                                        <p:tgtEl>
                                          <p:spTgt spid="2073"/>
                                        </p:tgtEl>
                                        <p:attrNameLst>
                                          <p:attrName>fillcolor</p:attrName>
                                        </p:attrNameLst>
                                      </p:cBhvr>
                                      <p:to>
                                        <a:srgbClr val="FF0000"/>
                                      </p:to>
                                    </p:animClr>
                                    <p:set>
                                      <p:cBhvr>
                                        <p:cTn id="22" dur="500" fill="hold"/>
                                        <p:tgtEl>
                                          <p:spTgt spid="2073"/>
                                        </p:tgtEl>
                                        <p:attrNameLst>
                                          <p:attrName>fill.type</p:attrName>
                                        </p:attrNameLst>
                                      </p:cBhvr>
                                      <p:to>
                                        <p:strVal val="solid"/>
                                      </p:to>
                                    </p:set>
                                    <p:set>
                                      <p:cBhvr>
                                        <p:cTn id="23" dur="500" fill="hold"/>
                                        <p:tgtEl>
                                          <p:spTgt spid="2073"/>
                                        </p:tgtEl>
                                        <p:attrNameLst>
                                          <p:attrName>fill.on</p:attrName>
                                        </p:attrNameLst>
                                      </p:cBhvr>
                                      <p:to>
                                        <p:strVal val="true"/>
                                      </p:to>
                                    </p:se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6" presetClass="emph" presetSubtype="0" autoRev="1" fill="hold" grpId="0" nodeType="afterEffect">
                                  <p:stCondLst>
                                    <p:cond delay="0"/>
                                  </p:stCondLst>
                                  <p:childTnLst>
                                    <p:animScale>
                                      <p:cBhvr>
                                        <p:cTn id="30" dur="500" fill="hold"/>
                                        <p:tgtEl>
                                          <p:spTgt spid="2064"/>
                                        </p:tgtEl>
                                      </p:cBhvr>
                                      <p:by x="100000" y="300000"/>
                                    </p:animScale>
                                  </p:childTnLst>
                                </p:cTn>
                              </p:par>
                            </p:childTnLst>
                          </p:cTn>
                        </p:par>
                        <p:par>
                          <p:cTn id="31" fill="hold">
                            <p:stCondLst>
                              <p:cond delay="3500"/>
                            </p:stCondLst>
                            <p:childTnLst>
                              <p:par>
                                <p:cTn id="32" presetID="6" presetClass="emph" presetSubtype="0" autoRev="1" fill="hold" nodeType="afterEffect">
                                  <p:stCondLst>
                                    <p:cond delay="0"/>
                                  </p:stCondLst>
                                  <p:childTnLst>
                                    <p:animScale>
                                      <p:cBhvr>
                                        <p:cTn id="33" dur="500" fill="hold"/>
                                        <p:tgtEl>
                                          <p:spTgt spid="3"/>
                                        </p:tgtEl>
                                      </p:cBhvr>
                                      <p:by x="115000" y="115000"/>
                                    </p:animScale>
                                  </p:childTnLst>
                                </p:cTn>
                              </p:par>
                            </p:childTnLst>
                          </p:cTn>
                        </p:par>
                        <p:par>
                          <p:cTn id="34" fill="hold">
                            <p:stCondLst>
                              <p:cond delay="4500"/>
                            </p:stCondLst>
                            <p:childTnLst>
                              <p:par>
                                <p:cTn id="35" presetID="6" presetClass="emph" presetSubtype="0" autoRev="1" fill="hold" grpId="0" nodeType="afterEffect">
                                  <p:stCondLst>
                                    <p:cond delay="0"/>
                                  </p:stCondLst>
                                  <p:childTnLst>
                                    <p:animScale>
                                      <p:cBhvr>
                                        <p:cTn id="36" dur="500" fill="hold"/>
                                        <p:tgtEl>
                                          <p:spTgt spid="2114"/>
                                        </p:tgtEl>
                                      </p:cBhvr>
                                      <p:by x="100000" y="300000"/>
                                    </p:animScale>
                                  </p:childTnLst>
                                </p:cTn>
                              </p:par>
                            </p:childTnLst>
                          </p:cTn>
                        </p:par>
                        <p:par>
                          <p:cTn id="37" fill="hold">
                            <p:stCondLst>
                              <p:cond delay="5500"/>
                            </p:stCondLst>
                            <p:childTnLst>
                              <p:par>
                                <p:cTn id="38" presetID="1" presetClass="emph" presetSubtype="2" fill="hold" nodeType="afterEffect">
                                  <p:stCondLst>
                                    <p:cond delay="0"/>
                                  </p:stCondLst>
                                  <p:childTnLst>
                                    <p:animClr clrSpc="rgb" dir="cw">
                                      <p:cBhvr>
                                        <p:cTn id="39" dur="500" fill="hold"/>
                                        <p:tgtEl>
                                          <p:spTgt spid="2144"/>
                                        </p:tgtEl>
                                        <p:attrNameLst>
                                          <p:attrName>fillcolor</p:attrName>
                                        </p:attrNameLst>
                                      </p:cBhvr>
                                      <p:to>
                                        <a:srgbClr val="FF0000"/>
                                      </p:to>
                                    </p:animClr>
                                    <p:set>
                                      <p:cBhvr>
                                        <p:cTn id="40" dur="500" fill="hold"/>
                                        <p:tgtEl>
                                          <p:spTgt spid="2144"/>
                                        </p:tgtEl>
                                        <p:attrNameLst>
                                          <p:attrName>fill.type</p:attrName>
                                        </p:attrNameLst>
                                      </p:cBhvr>
                                      <p:to>
                                        <p:strVal val="solid"/>
                                      </p:to>
                                    </p:set>
                                    <p:set>
                                      <p:cBhvr>
                                        <p:cTn id="41" dur="500" fill="hold"/>
                                        <p:tgtEl>
                                          <p:spTgt spid="2144"/>
                                        </p:tgtEl>
                                        <p:attrNameLst>
                                          <p:attrName>fill.on</p:attrName>
                                        </p:attrNameLst>
                                      </p:cBhvr>
                                      <p:to>
                                        <p:strVal val="true"/>
                                      </p:to>
                                    </p:set>
                                  </p:childTnLst>
                                </p:cTn>
                              </p:par>
                            </p:childTnLst>
                          </p:cTn>
                        </p:par>
                        <p:par>
                          <p:cTn id="42" fill="hold">
                            <p:stCondLst>
                              <p:cond delay="6000"/>
                            </p:stCondLst>
                            <p:childTnLst>
                              <p:par>
                                <p:cTn id="43" presetID="1" presetClass="entr" presetSubtype="0" fill="hold" grpId="0" nodeType="afterEffect">
                                  <p:stCondLst>
                                    <p:cond delay="2000"/>
                                  </p:stCondLst>
                                  <p:childTnLst>
                                    <p:set>
                                      <p:cBhvr>
                                        <p:cTn id="44" dur="1" fill="hold">
                                          <p:stCondLst>
                                            <p:cond delay="0"/>
                                          </p:stCondLst>
                                        </p:cTn>
                                        <p:tgtEl>
                                          <p:spTgt spid="2205"/>
                                        </p:tgtEl>
                                        <p:attrNameLst>
                                          <p:attrName>style.visibility</p:attrName>
                                        </p:attrNameLst>
                                      </p:cBhvr>
                                      <p:to>
                                        <p:strVal val="visible"/>
                                      </p:to>
                                    </p:set>
                                  </p:childTnLst>
                                </p:cTn>
                              </p:par>
                            </p:childTnLst>
                          </p:cTn>
                        </p:par>
                        <p:par>
                          <p:cTn id="45" fill="hold">
                            <p:stCondLst>
                              <p:cond delay="8000"/>
                            </p:stCondLst>
                            <p:childTnLst>
                              <p:par>
                                <p:cTn id="46" presetID="1" presetClass="entr" presetSubtype="0" fill="hold" grpId="0" nodeType="afterEffect">
                                  <p:stCondLst>
                                    <p:cond delay="0"/>
                                  </p:stCondLst>
                                  <p:childTnLst>
                                    <p:set>
                                      <p:cBhvr>
                                        <p:cTn id="47" dur="1" fill="hold">
                                          <p:stCondLst>
                                            <p:cond delay="0"/>
                                          </p:stCondLst>
                                        </p:cTn>
                                        <p:tgtEl>
                                          <p:spTgt spid="2201"/>
                                        </p:tgtEl>
                                        <p:attrNameLst>
                                          <p:attrName>style.visibility</p:attrName>
                                        </p:attrNameLst>
                                      </p:cBhvr>
                                      <p:to>
                                        <p:strVal val="visible"/>
                                      </p:to>
                                    </p:set>
                                  </p:childTnLst>
                                </p:cTn>
                              </p:par>
                            </p:childTnLst>
                          </p:cTn>
                        </p:par>
                        <p:par>
                          <p:cTn id="48" fill="hold">
                            <p:stCondLst>
                              <p:cond delay="8000"/>
                            </p:stCondLst>
                            <p:childTnLst>
                              <p:par>
                                <p:cTn id="49" presetID="1" presetClass="entr" presetSubtype="0" fill="hold" grpId="0" nodeType="afterEffect">
                                  <p:stCondLst>
                                    <p:cond delay="0"/>
                                  </p:stCondLst>
                                  <p:childTnLst>
                                    <p:set>
                                      <p:cBhvr>
                                        <p:cTn id="50" dur="1" fill="hold">
                                          <p:stCondLst>
                                            <p:cond delay="0"/>
                                          </p:stCondLst>
                                        </p:cTn>
                                        <p:tgtEl>
                                          <p:spTgt spid="52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17"/>
                                        </p:tgtEl>
                                        <p:attrNameLst>
                                          <p:attrName>style.visibility</p:attrName>
                                        </p:attrNameLst>
                                      </p:cBhvr>
                                      <p:to>
                                        <p:strVal val="visible"/>
                                      </p:to>
                                    </p:set>
                                  </p:childTnLst>
                                </p:cTn>
                              </p:par>
                            </p:childTnLst>
                          </p:cTn>
                        </p:par>
                        <p:par>
                          <p:cTn id="59" fill="hold">
                            <p:stCondLst>
                              <p:cond delay="8000"/>
                            </p:stCondLst>
                            <p:childTnLst>
                              <p:par>
                                <p:cTn id="60" presetID="6" presetClass="emph" presetSubtype="0" autoRev="1" fill="hold" grpId="0" nodeType="afterEffect">
                                  <p:stCondLst>
                                    <p:cond delay="1000"/>
                                  </p:stCondLst>
                                  <p:childTnLst>
                                    <p:animScale>
                                      <p:cBhvr>
                                        <p:cTn id="61" dur="500" fill="hold"/>
                                        <p:tgtEl>
                                          <p:spTgt spid="2143"/>
                                        </p:tgtEl>
                                      </p:cBhvr>
                                      <p:by x="120000" y="120000"/>
                                    </p:animScale>
                                  </p:childTnLst>
                                </p:cTn>
                              </p:par>
                            </p:childTnLst>
                          </p:cTn>
                        </p:par>
                        <p:par>
                          <p:cTn id="62" fill="hold">
                            <p:stCondLst>
                              <p:cond delay="10000"/>
                            </p:stCondLst>
                            <p:childTnLst>
                              <p:par>
                                <p:cTn id="63" presetID="1" presetClass="emph" presetSubtype="2" fill="hold" nodeType="afterEffect">
                                  <p:stCondLst>
                                    <p:cond delay="0"/>
                                  </p:stCondLst>
                                  <p:childTnLst>
                                    <p:animClr clrSpc="rgb" dir="cw">
                                      <p:cBhvr>
                                        <p:cTn id="64" dur="500" fill="hold"/>
                                        <p:tgtEl>
                                          <p:spTgt spid="2131"/>
                                        </p:tgtEl>
                                        <p:attrNameLst>
                                          <p:attrName>fillcolor</p:attrName>
                                        </p:attrNameLst>
                                      </p:cBhvr>
                                      <p:to>
                                        <a:srgbClr val="FF0000"/>
                                      </p:to>
                                    </p:animClr>
                                    <p:set>
                                      <p:cBhvr>
                                        <p:cTn id="65" dur="500" fill="hold"/>
                                        <p:tgtEl>
                                          <p:spTgt spid="2131"/>
                                        </p:tgtEl>
                                        <p:attrNameLst>
                                          <p:attrName>fill.type</p:attrName>
                                        </p:attrNameLst>
                                      </p:cBhvr>
                                      <p:to>
                                        <p:strVal val="solid"/>
                                      </p:to>
                                    </p:set>
                                    <p:set>
                                      <p:cBhvr>
                                        <p:cTn id="66" dur="500" fill="hold"/>
                                        <p:tgtEl>
                                          <p:spTgt spid="2131"/>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500" fill="hold"/>
                                        <p:tgtEl>
                                          <p:spTgt spid="2130"/>
                                        </p:tgtEl>
                                        <p:attrNameLst>
                                          <p:attrName>fillcolor</p:attrName>
                                        </p:attrNameLst>
                                      </p:cBhvr>
                                      <p:to>
                                        <a:srgbClr val="FF0000"/>
                                      </p:to>
                                    </p:animClr>
                                    <p:set>
                                      <p:cBhvr>
                                        <p:cTn id="69" dur="500" fill="hold"/>
                                        <p:tgtEl>
                                          <p:spTgt spid="2130"/>
                                        </p:tgtEl>
                                        <p:attrNameLst>
                                          <p:attrName>fill.type</p:attrName>
                                        </p:attrNameLst>
                                      </p:cBhvr>
                                      <p:to>
                                        <p:strVal val="solid"/>
                                      </p:to>
                                    </p:set>
                                    <p:set>
                                      <p:cBhvr>
                                        <p:cTn id="70" dur="500" fill="hold"/>
                                        <p:tgtEl>
                                          <p:spTgt spid="2130"/>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2132"/>
                                        </p:tgtEl>
                                        <p:attrNameLst>
                                          <p:attrName>fillcolor</p:attrName>
                                        </p:attrNameLst>
                                      </p:cBhvr>
                                      <p:to>
                                        <a:srgbClr val="FF0000"/>
                                      </p:to>
                                    </p:animClr>
                                    <p:set>
                                      <p:cBhvr>
                                        <p:cTn id="73" dur="500" fill="hold"/>
                                        <p:tgtEl>
                                          <p:spTgt spid="2132"/>
                                        </p:tgtEl>
                                        <p:attrNameLst>
                                          <p:attrName>fill.type</p:attrName>
                                        </p:attrNameLst>
                                      </p:cBhvr>
                                      <p:to>
                                        <p:strVal val="solid"/>
                                      </p:to>
                                    </p:set>
                                    <p:set>
                                      <p:cBhvr>
                                        <p:cTn id="74" dur="500" fill="hold"/>
                                        <p:tgtEl>
                                          <p:spTgt spid="2132"/>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2135"/>
                                        </p:tgtEl>
                                        <p:attrNameLst>
                                          <p:attrName>fillcolor</p:attrName>
                                        </p:attrNameLst>
                                      </p:cBhvr>
                                      <p:to>
                                        <a:srgbClr val="FF0000"/>
                                      </p:to>
                                    </p:animClr>
                                    <p:set>
                                      <p:cBhvr>
                                        <p:cTn id="77" dur="500" fill="hold"/>
                                        <p:tgtEl>
                                          <p:spTgt spid="2135"/>
                                        </p:tgtEl>
                                        <p:attrNameLst>
                                          <p:attrName>fill.type</p:attrName>
                                        </p:attrNameLst>
                                      </p:cBhvr>
                                      <p:to>
                                        <p:strVal val="solid"/>
                                      </p:to>
                                    </p:set>
                                    <p:set>
                                      <p:cBhvr>
                                        <p:cTn id="78" dur="500" fill="hold"/>
                                        <p:tgtEl>
                                          <p:spTgt spid="2135"/>
                                        </p:tgtEl>
                                        <p:attrNameLst>
                                          <p:attrName>fill.on</p:attrName>
                                        </p:attrNameLst>
                                      </p:cBhvr>
                                      <p:to>
                                        <p:strVal val="true"/>
                                      </p:to>
                                    </p:set>
                                  </p:childTnLst>
                                </p:cTn>
                              </p:par>
                            </p:childTnLst>
                          </p:cTn>
                        </p:par>
                        <p:par>
                          <p:cTn id="79" fill="hold">
                            <p:stCondLst>
                              <p:cond delay="10500"/>
                            </p:stCondLst>
                            <p:childTnLst>
                              <p:par>
                                <p:cTn id="80" presetID="22" presetClass="entr" presetSubtype="2" fill="hold" nodeType="afterEffect">
                                  <p:stCondLst>
                                    <p:cond delay="1000"/>
                                  </p:stCondLst>
                                  <p:childTnLst>
                                    <p:set>
                                      <p:cBhvr>
                                        <p:cTn id="81" dur="1" fill="hold">
                                          <p:stCondLst>
                                            <p:cond delay="0"/>
                                          </p:stCondLst>
                                        </p:cTn>
                                        <p:tgtEl>
                                          <p:spTgt spid="8"/>
                                        </p:tgtEl>
                                        <p:attrNameLst>
                                          <p:attrName>style.visibility</p:attrName>
                                        </p:attrNameLst>
                                      </p:cBhvr>
                                      <p:to>
                                        <p:strVal val="visible"/>
                                      </p:to>
                                    </p:set>
                                    <p:animEffect transition="in" filter="wipe(right)">
                                      <p:cBhvr>
                                        <p:cTn id="82" dur="500"/>
                                        <p:tgtEl>
                                          <p:spTgt spid="8"/>
                                        </p:tgtEl>
                                      </p:cBhvr>
                                    </p:animEffect>
                                  </p:childTnLst>
                                </p:cTn>
                              </p:par>
                            </p:childTnLst>
                          </p:cTn>
                        </p:par>
                        <p:par>
                          <p:cTn id="83" fill="hold">
                            <p:stCondLst>
                              <p:cond delay="12000"/>
                            </p:stCondLst>
                            <p:childTnLst>
                              <p:par>
                                <p:cTn id="84" presetID="6" presetClass="emph" presetSubtype="0" autoRev="1" fill="hold" grpId="1" nodeType="afterEffect">
                                  <p:stCondLst>
                                    <p:cond delay="0"/>
                                  </p:stCondLst>
                                  <p:childTnLst>
                                    <p:animScale>
                                      <p:cBhvr>
                                        <p:cTn id="85" dur="500" fill="hold"/>
                                        <p:tgtEl>
                                          <p:spTgt spid="2114"/>
                                        </p:tgtEl>
                                      </p:cBhvr>
                                      <p:by x="100000" y="300000"/>
                                    </p:animScale>
                                  </p:childTnLst>
                                </p:cTn>
                              </p:par>
                            </p:childTnLst>
                          </p:cTn>
                        </p:par>
                        <p:par>
                          <p:cTn id="86" fill="hold">
                            <p:stCondLst>
                              <p:cond delay="13000"/>
                            </p:stCondLst>
                            <p:childTnLst>
                              <p:par>
                                <p:cTn id="87" presetID="6" presetClass="emph" presetSubtype="0" autoRev="1" fill="hold" nodeType="afterEffect">
                                  <p:stCondLst>
                                    <p:cond delay="0"/>
                                  </p:stCondLst>
                                  <p:childTnLst>
                                    <p:animScale>
                                      <p:cBhvr>
                                        <p:cTn id="88" dur="500" fill="hold"/>
                                        <p:tgtEl>
                                          <p:spTgt spid="3"/>
                                        </p:tgtEl>
                                      </p:cBhvr>
                                      <p:by x="115000" y="115000"/>
                                    </p:animScale>
                                  </p:childTnLst>
                                </p:cTn>
                              </p:par>
                            </p:childTnLst>
                          </p:cTn>
                        </p:par>
                        <p:par>
                          <p:cTn id="89" fill="hold">
                            <p:stCondLst>
                              <p:cond delay="14000"/>
                            </p:stCondLst>
                            <p:childTnLst>
                              <p:par>
                                <p:cTn id="90" presetID="1" presetClass="emph" presetSubtype="2" fill="hold" nodeType="afterEffect">
                                  <p:stCondLst>
                                    <p:cond delay="500"/>
                                  </p:stCondLst>
                                  <p:childTnLst>
                                    <p:animClr clrSpc="rgb" dir="cw">
                                      <p:cBhvr>
                                        <p:cTn id="91" dur="500" fill="hold"/>
                                        <p:tgtEl>
                                          <p:spTgt spid="2179"/>
                                        </p:tgtEl>
                                        <p:attrNameLst>
                                          <p:attrName>fillcolor</p:attrName>
                                        </p:attrNameLst>
                                      </p:cBhvr>
                                      <p:to>
                                        <a:srgbClr val="FF0000"/>
                                      </p:to>
                                    </p:animClr>
                                    <p:set>
                                      <p:cBhvr>
                                        <p:cTn id="92" dur="500" fill="hold"/>
                                        <p:tgtEl>
                                          <p:spTgt spid="2179"/>
                                        </p:tgtEl>
                                        <p:attrNameLst>
                                          <p:attrName>fill.type</p:attrName>
                                        </p:attrNameLst>
                                      </p:cBhvr>
                                      <p:to>
                                        <p:strVal val="solid"/>
                                      </p:to>
                                    </p:set>
                                    <p:set>
                                      <p:cBhvr>
                                        <p:cTn id="93" dur="500" fill="hold"/>
                                        <p:tgtEl>
                                          <p:spTgt spid="2179"/>
                                        </p:tgtEl>
                                        <p:attrNameLst>
                                          <p:attrName>fill.on</p:attrName>
                                        </p:attrNameLst>
                                      </p:cBhvr>
                                      <p:to>
                                        <p:strVal val="true"/>
                                      </p:to>
                                    </p:set>
                                  </p:childTnLst>
                                </p:cTn>
                              </p:par>
                            </p:childTnLst>
                          </p:cTn>
                        </p:par>
                        <p:par>
                          <p:cTn id="94" fill="hold">
                            <p:stCondLst>
                              <p:cond delay="15000"/>
                            </p:stCondLst>
                            <p:childTnLst>
                              <p:par>
                                <p:cTn id="95" presetID="6" presetClass="emph" presetSubtype="0" autoRev="1" fill="hold" grpId="0" nodeType="afterEffect">
                                  <p:stCondLst>
                                    <p:cond delay="0"/>
                                  </p:stCondLst>
                                  <p:childTnLst>
                                    <p:animScale>
                                      <p:cBhvr>
                                        <p:cTn id="96" dur="500" fill="hold"/>
                                        <p:tgtEl>
                                          <p:spTgt spid="2179"/>
                                        </p:tgtEl>
                                      </p:cBhvr>
                                      <p:by x="120000" y="120000"/>
                                    </p:animScale>
                                  </p:childTnLst>
                                </p:cTn>
                              </p:par>
                              <p:par>
                                <p:cTn id="97" presetID="6" presetClass="emph" presetSubtype="0" autoRev="1" fill="hold" grpId="0" nodeType="withEffect">
                                  <p:stCondLst>
                                    <p:cond delay="0"/>
                                  </p:stCondLst>
                                  <p:childTnLst>
                                    <p:animScale>
                                      <p:cBhvr>
                                        <p:cTn id="98" dur="500" fill="hold"/>
                                        <p:tgtEl>
                                          <p:spTgt spid="2073"/>
                                        </p:tgtEl>
                                      </p:cBhvr>
                                      <p:by x="120000" y="120000"/>
                                    </p:animScale>
                                  </p:childTnLst>
                                </p:cTn>
                              </p:par>
                            </p:childTnLst>
                          </p:cTn>
                        </p:par>
                        <p:par>
                          <p:cTn id="99" fill="hold">
                            <p:stCondLst>
                              <p:cond delay="16000"/>
                            </p:stCondLst>
                            <p:childTnLst>
                              <p:par>
                                <p:cTn id="100" presetID="6" presetClass="emph" presetSubtype="0" autoRev="1" fill="hold" grpId="1" nodeType="afterEffect">
                                  <p:stCondLst>
                                    <p:cond delay="0"/>
                                  </p:stCondLst>
                                  <p:childTnLst>
                                    <p:animScale>
                                      <p:cBhvr>
                                        <p:cTn id="101" dur="500" fill="hold"/>
                                        <p:tgtEl>
                                          <p:spTgt spid="2064"/>
                                        </p:tgtEl>
                                      </p:cBhvr>
                                      <p:by x="100000" y="300000"/>
                                    </p:animScale>
                                  </p:childTnLst>
                                </p:cTn>
                              </p:par>
                            </p:childTnLst>
                          </p:cTn>
                        </p:par>
                        <p:par>
                          <p:cTn id="102" fill="hold">
                            <p:stCondLst>
                              <p:cond delay="17000"/>
                            </p:stCondLst>
                            <p:childTnLst>
                              <p:par>
                                <p:cTn id="103" presetID="6" presetClass="emph" presetSubtype="0" autoRev="1" fill="hold" nodeType="afterEffect">
                                  <p:stCondLst>
                                    <p:cond delay="0"/>
                                  </p:stCondLst>
                                  <p:childTnLst>
                                    <p:animScale>
                                      <p:cBhvr>
                                        <p:cTn id="104" dur="500" fill="hold"/>
                                        <p:tgtEl>
                                          <p:spTgt spid="3"/>
                                        </p:tgtEl>
                                      </p:cBhvr>
                                      <p:by x="120000" y="120000"/>
                                    </p:animScale>
                                  </p:childTnLst>
                                </p:cTn>
                              </p:par>
                            </p:childTnLst>
                          </p:cTn>
                        </p:par>
                        <p:par>
                          <p:cTn id="105" fill="hold">
                            <p:stCondLst>
                              <p:cond delay="18000"/>
                            </p:stCondLst>
                            <p:childTnLst>
                              <p:par>
                                <p:cTn id="106" presetID="6" presetClass="emph" presetSubtype="0" autoRev="1" fill="hold" grpId="2" nodeType="afterEffect">
                                  <p:stCondLst>
                                    <p:cond delay="0"/>
                                  </p:stCondLst>
                                  <p:childTnLst>
                                    <p:animScale>
                                      <p:cBhvr>
                                        <p:cTn id="107" dur="500" fill="hold"/>
                                        <p:tgtEl>
                                          <p:spTgt spid="2114"/>
                                        </p:tgtEl>
                                      </p:cBhvr>
                                      <p:by x="100000" y="300000"/>
                                    </p:animScale>
                                  </p:childTnLst>
                                </p:cTn>
                              </p:par>
                            </p:childTnLst>
                          </p:cTn>
                        </p:par>
                        <p:par>
                          <p:cTn id="108" fill="hold">
                            <p:stCondLst>
                              <p:cond delay="19000"/>
                            </p:stCondLst>
                            <p:childTnLst>
                              <p:par>
                                <p:cTn id="109" presetID="22" presetClass="entr" presetSubtype="8"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left)">
                                      <p:cBhvr>
                                        <p:cTn id="111" dur="500"/>
                                        <p:tgtEl>
                                          <p:spTgt spid="10"/>
                                        </p:tgtEl>
                                      </p:cBhvr>
                                    </p:animEffect>
                                  </p:childTnLst>
                                </p:cTn>
                              </p:par>
                            </p:childTnLst>
                          </p:cTn>
                        </p:par>
                        <p:par>
                          <p:cTn id="112" fill="hold">
                            <p:stCondLst>
                              <p:cond delay="19500"/>
                            </p:stCondLst>
                            <p:childTnLst>
                              <p:par>
                                <p:cTn id="113" presetID="22" presetClass="entr" presetSubtype="2" fill="hold" grpId="0" nodeType="afterEffect">
                                  <p:stCondLst>
                                    <p:cond delay="0"/>
                                  </p:stCondLst>
                                  <p:childTnLst>
                                    <p:set>
                                      <p:cBhvr>
                                        <p:cTn id="114" dur="1" fill="hold">
                                          <p:stCondLst>
                                            <p:cond delay="0"/>
                                          </p:stCondLst>
                                        </p:cTn>
                                        <p:tgtEl>
                                          <p:spTgt spid="2208"/>
                                        </p:tgtEl>
                                        <p:attrNameLst>
                                          <p:attrName>style.visibility</p:attrName>
                                        </p:attrNameLst>
                                      </p:cBhvr>
                                      <p:to>
                                        <p:strVal val="visible"/>
                                      </p:to>
                                    </p:set>
                                    <p:animEffect transition="in" filter="wipe(right)">
                                      <p:cBhvr>
                                        <p:cTn id="115" dur="500"/>
                                        <p:tgtEl>
                                          <p:spTgt spid="2208"/>
                                        </p:tgtEl>
                                      </p:cBhvr>
                                    </p:animEffect>
                                  </p:childTnLst>
                                </p:cTn>
                              </p:par>
                            </p:childTnLst>
                          </p:cTn>
                        </p:par>
                        <p:par>
                          <p:cTn id="116" fill="hold">
                            <p:stCondLst>
                              <p:cond delay="20000"/>
                            </p:stCondLst>
                            <p:childTnLst>
                              <p:par>
                                <p:cTn id="117" presetID="1" presetClass="entr" presetSubtype="0" fill="hold" grpId="0" nodeType="afterEffect">
                                  <p:stCondLst>
                                    <p:cond delay="500"/>
                                  </p:stCondLst>
                                  <p:childTnLst>
                                    <p:set>
                                      <p:cBhvr>
                                        <p:cTn id="118" dur="1" fill="hold">
                                          <p:stCondLst>
                                            <p:cond delay="0"/>
                                          </p:stCondLst>
                                        </p:cTn>
                                        <p:tgtEl>
                                          <p:spTgt spid="2207"/>
                                        </p:tgtEl>
                                        <p:attrNameLst>
                                          <p:attrName>style.visibility</p:attrName>
                                        </p:attrNameLst>
                                      </p:cBhvr>
                                      <p:to>
                                        <p:strVal val="visible"/>
                                      </p:to>
                                    </p:set>
                                  </p:childTnLst>
                                </p:cTn>
                              </p:par>
                            </p:childTnLst>
                          </p:cTn>
                        </p:par>
                        <p:par>
                          <p:cTn id="119" fill="hold">
                            <p:stCondLst>
                              <p:cond delay="20500"/>
                            </p:stCondLst>
                            <p:childTnLst>
                              <p:par>
                                <p:cTn id="120" presetID="1" presetClass="entr" presetSubtype="0" fill="hold" grpId="0" nodeType="afterEffect">
                                  <p:stCondLst>
                                    <p:cond delay="2000"/>
                                  </p:stCondLst>
                                  <p:childTnLst>
                                    <p:set>
                                      <p:cBhvr>
                                        <p:cTn id="121" dur="1" fill="hold">
                                          <p:stCondLst>
                                            <p:cond delay="0"/>
                                          </p:stCondLst>
                                        </p:cTn>
                                        <p:tgtEl>
                                          <p:spTgt spid="2202"/>
                                        </p:tgtEl>
                                        <p:attrNameLst>
                                          <p:attrName>style.visibility</p:attrName>
                                        </p:attrNameLst>
                                      </p:cBhvr>
                                      <p:to>
                                        <p:strVal val="visible"/>
                                      </p:to>
                                    </p:set>
                                  </p:childTnLst>
                                </p:cTn>
                              </p:par>
                            </p:childTnLst>
                          </p:cTn>
                        </p:par>
                        <p:par>
                          <p:cTn id="122" fill="hold">
                            <p:stCondLst>
                              <p:cond delay="22500"/>
                            </p:stCondLst>
                            <p:childTnLst>
                              <p:par>
                                <p:cTn id="123" presetID="1" presetClass="emph" presetSubtype="2" fill="hold" nodeType="afterEffect">
                                  <p:stCondLst>
                                    <p:cond delay="0"/>
                                  </p:stCondLst>
                                  <p:childTnLst>
                                    <p:animClr clrSpc="rgb" dir="cw">
                                      <p:cBhvr>
                                        <p:cTn id="124" dur="500" fill="hold"/>
                                        <p:tgtEl>
                                          <p:spTgt spid="2157"/>
                                        </p:tgtEl>
                                        <p:attrNameLst>
                                          <p:attrName>fillcolor</p:attrName>
                                        </p:attrNameLst>
                                      </p:cBhvr>
                                      <p:to>
                                        <a:srgbClr val="FF0000"/>
                                      </p:to>
                                    </p:animClr>
                                    <p:set>
                                      <p:cBhvr>
                                        <p:cTn id="125" dur="500" fill="hold"/>
                                        <p:tgtEl>
                                          <p:spTgt spid="2157"/>
                                        </p:tgtEl>
                                        <p:attrNameLst>
                                          <p:attrName>fill.type</p:attrName>
                                        </p:attrNameLst>
                                      </p:cBhvr>
                                      <p:to>
                                        <p:strVal val="solid"/>
                                      </p:to>
                                    </p:set>
                                    <p:set>
                                      <p:cBhvr>
                                        <p:cTn id="126" dur="500" fill="hold"/>
                                        <p:tgtEl>
                                          <p:spTgt spid="2157"/>
                                        </p:tgtEl>
                                        <p:attrNameLst>
                                          <p:attrName>fill.on</p:attrName>
                                        </p:attrNameLst>
                                      </p:cBhvr>
                                      <p:to>
                                        <p:strVal val="true"/>
                                      </p:to>
                                    </p:set>
                                  </p:childTnLst>
                                </p:cTn>
                              </p:par>
                            </p:childTnLst>
                          </p:cTn>
                        </p:par>
                        <p:par>
                          <p:cTn id="127" fill="hold">
                            <p:stCondLst>
                              <p:cond delay="23000"/>
                            </p:stCondLst>
                            <p:childTnLst>
                              <p:par>
                                <p:cTn id="128" presetID="1" presetClass="entr" presetSubtype="0" fill="hold" grpId="0" nodeType="afterEffect">
                                  <p:stCondLst>
                                    <p:cond delay="0"/>
                                  </p:stCondLst>
                                  <p:childTnLst>
                                    <p:set>
                                      <p:cBhvr>
                                        <p:cTn id="129" dur="1" fill="hold">
                                          <p:stCondLst>
                                            <p:cond delay="0"/>
                                          </p:stCondLst>
                                        </p:cTn>
                                        <p:tgtEl>
                                          <p:spTgt spid="220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204"/>
                                        </p:tgtEl>
                                        <p:attrNameLst>
                                          <p:attrName>style.visibility</p:attrName>
                                        </p:attrNameLst>
                                      </p:cBhvr>
                                      <p:to>
                                        <p:strVal val="visible"/>
                                      </p:to>
                                    </p:set>
                                  </p:childTnLst>
                                </p:cTn>
                              </p:par>
                            </p:childTnLst>
                          </p:cTn>
                        </p:par>
                        <p:par>
                          <p:cTn id="132" fill="hold">
                            <p:stCondLst>
                              <p:cond delay="23000"/>
                            </p:stCondLst>
                            <p:childTnLst>
                              <p:par>
                                <p:cTn id="133" presetID="6" presetClass="emph" presetSubtype="0" autoRev="1" fill="hold" grpId="0" nodeType="afterEffect">
                                  <p:stCondLst>
                                    <p:cond delay="1000"/>
                                  </p:stCondLst>
                                  <p:childTnLst>
                                    <p:animScale>
                                      <p:cBhvr>
                                        <p:cTn id="134" dur="500" fill="hold"/>
                                        <p:tgtEl>
                                          <p:spTgt spid="2157"/>
                                        </p:tgtEl>
                                      </p:cBhvr>
                                      <p:by x="120000" y="120000"/>
                                    </p:animScale>
                                  </p:childTnLst>
                                </p:cTn>
                              </p:par>
                            </p:childTnLst>
                          </p:cTn>
                        </p:par>
                        <p:par>
                          <p:cTn id="135" fill="hold">
                            <p:stCondLst>
                              <p:cond delay="25000"/>
                            </p:stCondLst>
                            <p:childTnLst>
                              <p:par>
                                <p:cTn id="136" presetID="6" presetClass="emph" presetSubtype="0" autoRev="1" fill="hold" grpId="0" nodeType="afterEffect">
                                  <p:stCondLst>
                                    <p:cond delay="0"/>
                                  </p:stCondLst>
                                  <p:childTnLst>
                                    <p:animScale>
                                      <p:cBhvr>
                                        <p:cTn id="137" dur="500" fill="hold"/>
                                        <p:tgtEl>
                                          <p:spTgt spid="2144"/>
                                        </p:tgtEl>
                                      </p:cBhvr>
                                      <p:by x="120000" y="120000"/>
                                    </p:animScale>
                                  </p:childTnLst>
                                </p:cTn>
                              </p:par>
                            </p:childTnLst>
                          </p:cTn>
                        </p:par>
                        <p:par>
                          <p:cTn id="138" fill="hold">
                            <p:stCondLst>
                              <p:cond delay="26000"/>
                            </p:stCondLst>
                            <p:childTnLst>
                              <p:par>
                                <p:cTn id="139" presetID="6" presetClass="emph" presetSubtype="0" autoRev="1" fill="hold" grpId="3" nodeType="afterEffect">
                                  <p:stCondLst>
                                    <p:cond delay="0"/>
                                  </p:stCondLst>
                                  <p:childTnLst>
                                    <p:animScale>
                                      <p:cBhvr>
                                        <p:cTn id="140" dur="500" fill="hold"/>
                                        <p:tgtEl>
                                          <p:spTgt spid="2114"/>
                                        </p:tgtEl>
                                      </p:cBhvr>
                                      <p:by x="100000" y="300000"/>
                                    </p:animScale>
                                  </p:childTnLst>
                                </p:cTn>
                              </p:par>
                            </p:childTnLst>
                          </p:cTn>
                        </p:par>
                        <p:par>
                          <p:cTn id="141" fill="hold">
                            <p:stCondLst>
                              <p:cond delay="27000"/>
                            </p:stCondLst>
                            <p:childTnLst>
                              <p:par>
                                <p:cTn id="142" presetID="6" presetClass="emph" presetSubtype="0" autoRev="1" fill="hold" nodeType="afterEffect">
                                  <p:stCondLst>
                                    <p:cond delay="0"/>
                                  </p:stCondLst>
                                  <p:childTnLst>
                                    <p:animScale>
                                      <p:cBhvr>
                                        <p:cTn id="143" dur="500" fill="hold"/>
                                        <p:tgtEl>
                                          <p:spTgt spid="3"/>
                                        </p:tgtEl>
                                      </p:cBhvr>
                                      <p:by x="120000" y="120000"/>
                                    </p:animScale>
                                  </p:childTnLst>
                                </p:cTn>
                              </p:par>
                            </p:childTnLst>
                          </p:cTn>
                        </p:par>
                        <p:par>
                          <p:cTn id="144" fill="hold">
                            <p:stCondLst>
                              <p:cond delay="28000"/>
                            </p:stCondLst>
                            <p:childTnLst>
                              <p:par>
                                <p:cTn id="145" presetID="6" presetClass="emph" presetSubtype="0" autoRev="1" fill="hold" grpId="2" nodeType="afterEffect">
                                  <p:stCondLst>
                                    <p:cond delay="0"/>
                                  </p:stCondLst>
                                  <p:childTnLst>
                                    <p:animScale>
                                      <p:cBhvr>
                                        <p:cTn id="146" dur="500" fill="hold"/>
                                        <p:tgtEl>
                                          <p:spTgt spid="2064"/>
                                        </p:tgtEl>
                                      </p:cBhvr>
                                      <p:by x="100000" y="300000"/>
                                    </p:animScale>
                                  </p:childTnLst>
                                </p:cTn>
                              </p:par>
                            </p:childTnLst>
                          </p:cTn>
                        </p:par>
                        <p:par>
                          <p:cTn id="147" fill="hold">
                            <p:stCondLst>
                              <p:cond delay="29000"/>
                            </p:stCondLst>
                            <p:childTnLst>
                              <p:par>
                                <p:cTn id="148" presetID="6" presetClass="emph" presetSubtype="0" autoRev="1" fill="hold" grpId="0" nodeType="afterEffect">
                                  <p:stCondLst>
                                    <p:cond delay="0"/>
                                  </p:stCondLst>
                                  <p:childTnLst>
                                    <p:animScale>
                                      <p:cBhvr>
                                        <p:cTn id="149" dur="500" fill="hold"/>
                                        <p:tgtEl>
                                          <p:spTgt spid="5158"/>
                                        </p:tgtEl>
                                      </p:cBhvr>
                                      <p:by x="120000" y="120000"/>
                                    </p:animScale>
                                  </p:childTnLst>
                                </p:cTn>
                              </p:par>
                            </p:childTnLst>
                          </p:cTn>
                        </p:par>
                        <p:par>
                          <p:cTn id="150" fill="hold">
                            <p:stCondLst>
                              <p:cond delay="30000"/>
                            </p:stCondLst>
                            <p:childTnLst>
                              <p:par>
                                <p:cTn id="151" presetID="22" presetClass="entr" presetSubtype="8" fill="hold" grpId="0" nodeType="afterEffect">
                                  <p:stCondLst>
                                    <p:cond delay="0"/>
                                  </p:stCondLst>
                                  <p:childTnLst>
                                    <p:set>
                                      <p:cBhvr>
                                        <p:cTn id="152" dur="1" fill="hold">
                                          <p:stCondLst>
                                            <p:cond delay="0"/>
                                          </p:stCondLst>
                                        </p:cTn>
                                        <p:tgtEl>
                                          <p:spTgt spid="2199"/>
                                        </p:tgtEl>
                                        <p:attrNameLst>
                                          <p:attrName>style.visibility</p:attrName>
                                        </p:attrNameLst>
                                      </p:cBhvr>
                                      <p:to>
                                        <p:strVal val="visible"/>
                                      </p:to>
                                    </p:set>
                                    <p:animEffect transition="in" filter="wipe(left)">
                                      <p:cBhvr>
                                        <p:cTn id="153" dur="500"/>
                                        <p:tgtEl>
                                          <p:spTgt spid="2199"/>
                                        </p:tgtEl>
                                      </p:cBhvr>
                                    </p:animEffect>
                                  </p:childTnLst>
                                </p:cTn>
                              </p:par>
                            </p:childTnLst>
                          </p:cTn>
                        </p:par>
                        <p:par>
                          <p:cTn id="154" fill="hold">
                            <p:stCondLst>
                              <p:cond delay="30500"/>
                            </p:stCondLst>
                            <p:childTnLst>
                              <p:par>
                                <p:cTn id="155" presetID="1" presetClass="entr" presetSubtype="0" fill="hold" grpId="0" nodeType="afterEffect">
                                  <p:stCondLst>
                                    <p:cond delay="0"/>
                                  </p:stCondLst>
                                  <p:childTnLst>
                                    <p:set>
                                      <p:cBhvr>
                                        <p:cTn id="156" dur="1" fill="hold">
                                          <p:stCondLst>
                                            <p:cond delay="0"/>
                                          </p:stCondLst>
                                        </p:cTn>
                                        <p:tgtEl>
                                          <p:spTgt spid="2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animBg="1"/>
      <p:bldP spid="2114" grpId="1" animBg="1"/>
      <p:bldP spid="2114" grpId="2" animBg="1"/>
      <p:bldP spid="2114" grpId="3" animBg="1"/>
      <p:bldP spid="2064" grpId="0" animBg="1"/>
      <p:bldP spid="2064" grpId="1" animBg="1"/>
      <p:bldP spid="2064" grpId="2" animBg="1"/>
      <p:bldP spid="2073" grpId="0" animBg="1"/>
      <p:bldP spid="2143" grpId="0" animBg="1"/>
      <p:bldP spid="2144" grpId="0" animBg="1"/>
      <p:bldP spid="2179" grpId="0" animBg="1"/>
      <p:bldP spid="2184" grpId="0" animBg="1"/>
      <p:bldP spid="2192" grpId="0"/>
      <p:bldP spid="2200" grpId="0"/>
      <p:bldP spid="2201" grpId="0"/>
      <p:bldP spid="2202" grpId="0"/>
      <p:bldP spid="2203" grpId="0"/>
      <p:bldP spid="2204" grpId="0"/>
      <p:bldP spid="2205" grpId="0"/>
      <p:bldP spid="2206" grpId="0"/>
      <p:bldP spid="2207" grpId="0"/>
      <p:bldP spid="2157" grpId="0" animBg="1"/>
      <p:bldP spid="5158" grpId="0" animBg="1"/>
      <p:bldP spid="2208" grpId="0" animBg="1"/>
      <p:bldP spid="2199" grpId="0" animBg="1"/>
      <p:bldP spid="5213" grpId="0"/>
      <p:bldP spid="5214" grpId="0"/>
      <p:bldP spid="5215" grpId="0" animBg="1"/>
      <p:bldP spid="5217" grpId="0" animBg="1"/>
      <p:bldP spid="52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0" y="1769250"/>
            <a:ext cx="9144001" cy="4623012"/>
            <a:chOff x="0" y="287902"/>
            <a:chExt cx="9144001" cy="4707185"/>
          </a:xfrm>
        </p:grpSpPr>
        <p:sp>
          <p:nvSpPr>
            <p:cNvPr id="76" name="Freeform 89"/>
            <p:cNvSpPr>
              <a:spLocks/>
            </p:cNvSpPr>
            <p:nvPr/>
          </p:nvSpPr>
          <p:spPr bwMode="invGray">
            <a:xfrm>
              <a:off x="0" y="287902"/>
              <a:ext cx="9144001" cy="4464424"/>
            </a:xfrm>
            <a:custGeom>
              <a:avLst/>
              <a:gdLst/>
              <a:ahLst/>
              <a:cxnLst>
                <a:cxn ang="0">
                  <a:pos x="6" y="0"/>
                </a:cxn>
                <a:cxn ang="0">
                  <a:pos x="120" y="54"/>
                </a:cxn>
                <a:cxn ang="0">
                  <a:pos x="310" y="138"/>
                </a:cxn>
                <a:cxn ang="0">
                  <a:pos x="578" y="242"/>
                </a:cxn>
                <a:cxn ang="0">
                  <a:pos x="824" y="326"/>
                </a:cxn>
                <a:cxn ang="0">
                  <a:pos x="1006" y="380"/>
                </a:cxn>
                <a:cxn ang="0">
                  <a:pos x="1202" y="432"/>
                </a:cxn>
                <a:cxn ang="0">
                  <a:pos x="1408" y="480"/>
                </a:cxn>
                <a:cxn ang="0">
                  <a:pos x="1626" y="522"/>
                </a:cxn>
                <a:cxn ang="0">
                  <a:pos x="1852" y="556"/>
                </a:cxn>
                <a:cxn ang="0">
                  <a:pos x="2084" y="580"/>
                </a:cxn>
                <a:cxn ang="0">
                  <a:pos x="2324" y="594"/>
                </a:cxn>
                <a:cxn ang="0">
                  <a:pos x="2444" y="596"/>
                </a:cxn>
                <a:cxn ang="0">
                  <a:pos x="2686" y="588"/>
                </a:cxn>
                <a:cxn ang="0">
                  <a:pos x="2922" y="570"/>
                </a:cxn>
                <a:cxn ang="0">
                  <a:pos x="3152" y="540"/>
                </a:cxn>
                <a:cxn ang="0">
                  <a:pos x="3374" y="502"/>
                </a:cxn>
                <a:cxn ang="0">
                  <a:pos x="3586" y="458"/>
                </a:cxn>
                <a:cxn ang="0">
                  <a:pos x="3788" y="408"/>
                </a:cxn>
                <a:cxn ang="0">
                  <a:pos x="3978" y="354"/>
                </a:cxn>
                <a:cxn ang="0">
                  <a:pos x="4154" y="298"/>
                </a:cxn>
                <a:cxn ang="0">
                  <a:pos x="4460" y="188"/>
                </a:cxn>
                <a:cxn ang="0">
                  <a:pos x="4692" y="94"/>
                </a:cxn>
                <a:cxn ang="0">
                  <a:pos x="4840" y="26"/>
                </a:cxn>
                <a:cxn ang="0">
                  <a:pos x="4912" y="2884"/>
                </a:cxn>
                <a:cxn ang="0">
                  <a:pos x="4858" y="2858"/>
                </a:cxn>
                <a:cxn ang="0">
                  <a:pos x="4708" y="2794"/>
                </a:cxn>
                <a:cxn ang="0">
                  <a:pos x="4472" y="2702"/>
                </a:cxn>
                <a:cxn ang="0">
                  <a:pos x="4164" y="2596"/>
                </a:cxn>
                <a:cxn ang="0">
                  <a:pos x="3986" y="2542"/>
                </a:cxn>
                <a:cxn ang="0">
                  <a:pos x="3794" y="2490"/>
                </a:cxn>
                <a:cxn ang="0">
                  <a:pos x="3590" y="2440"/>
                </a:cxn>
                <a:cxn ang="0">
                  <a:pos x="3376" y="2398"/>
                </a:cxn>
                <a:cxn ang="0">
                  <a:pos x="3154" y="2360"/>
                </a:cxn>
                <a:cxn ang="0">
                  <a:pos x="2922" y="2332"/>
                </a:cxn>
                <a:cxn ang="0">
                  <a:pos x="2686" y="2314"/>
                </a:cxn>
                <a:cxn ang="0">
                  <a:pos x="2444" y="2308"/>
                </a:cxn>
                <a:cxn ang="0">
                  <a:pos x="2322" y="2308"/>
                </a:cxn>
                <a:cxn ang="0">
                  <a:pos x="2084" y="2322"/>
                </a:cxn>
                <a:cxn ang="0">
                  <a:pos x="1852" y="2344"/>
                </a:cxn>
                <a:cxn ang="0">
                  <a:pos x="1626" y="2378"/>
                </a:cxn>
                <a:cxn ang="0">
                  <a:pos x="1408" y="2418"/>
                </a:cxn>
                <a:cxn ang="0">
                  <a:pos x="1200" y="2464"/>
                </a:cxn>
                <a:cxn ang="0">
                  <a:pos x="1004" y="2516"/>
                </a:cxn>
                <a:cxn ang="0">
                  <a:pos x="822" y="2568"/>
                </a:cxn>
                <a:cxn ang="0">
                  <a:pos x="576" y="2650"/>
                </a:cxn>
                <a:cxn ang="0">
                  <a:pos x="306" y="2750"/>
                </a:cxn>
                <a:cxn ang="0">
                  <a:pos x="114" y="2830"/>
                </a:cxn>
                <a:cxn ang="0">
                  <a:pos x="0" y="2884"/>
                </a:cxn>
              </a:cxnLst>
              <a:rect l="0" t="0" r="r" b="b"/>
              <a:pathLst>
                <a:path w="4912" h="2884">
                  <a:moveTo>
                    <a:pt x="6" y="0"/>
                  </a:moveTo>
                  <a:lnTo>
                    <a:pt x="6" y="0"/>
                  </a:lnTo>
                  <a:lnTo>
                    <a:pt x="58" y="26"/>
                  </a:lnTo>
                  <a:lnTo>
                    <a:pt x="120" y="54"/>
                  </a:lnTo>
                  <a:lnTo>
                    <a:pt x="204" y="94"/>
                  </a:lnTo>
                  <a:lnTo>
                    <a:pt x="310" y="138"/>
                  </a:lnTo>
                  <a:lnTo>
                    <a:pt x="436" y="188"/>
                  </a:lnTo>
                  <a:lnTo>
                    <a:pt x="578" y="242"/>
                  </a:lnTo>
                  <a:lnTo>
                    <a:pt x="738" y="298"/>
                  </a:lnTo>
                  <a:lnTo>
                    <a:pt x="824" y="326"/>
                  </a:lnTo>
                  <a:lnTo>
                    <a:pt x="914" y="354"/>
                  </a:lnTo>
                  <a:lnTo>
                    <a:pt x="1006" y="380"/>
                  </a:lnTo>
                  <a:lnTo>
                    <a:pt x="1102" y="408"/>
                  </a:lnTo>
                  <a:lnTo>
                    <a:pt x="1202" y="432"/>
                  </a:lnTo>
                  <a:lnTo>
                    <a:pt x="1304" y="458"/>
                  </a:lnTo>
                  <a:lnTo>
                    <a:pt x="1408" y="480"/>
                  </a:lnTo>
                  <a:lnTo>
                    <a:pt x="1516" y="502"/>
                  </a:lnTo>
                  <a:lnTo>
                    <a:pt x="1626" y="522"/>
                  </a:lnTo>
                  <a:lnTo>
                    <a:pt x="1738" y="540"/>
                  </a:lnTo>
                  <a:lnTo>
                    <a:pt x="1852" y="556"/>
                  </a:lnTo>
                  <a:lnTo>
                    <a:pt x="1968" y="570"/>
                  </a:lnTo>
                  <a:lnTo>
                    <a:pt x="2084" y="580"/>
                  </a:lnTo>
                  <a:lnTo>
                    <a:pt x="2204" y="588"/>
                  </a:lnTo>
                  <a:lnTo>
                    <a:pt x="2324" y="594"/>
                  </a:lnTo>
                  <a:lnTo>
                    <a:pt x="2444" y="596"/>
                  </a:lnTo>
                  <a:lnTo>
                    <a:pt x="2444" y="596"/>
                  </a:lnTo>
                  <a:lnTo>
                    <a:pt x="2566" y="594"/>
                  </a:lnTo>
                  <a:lnTo>
                    <a:pt x="2686" y="588"/>
                  </a:lnTo>
                  <a:lnTo>
                    <a:pt x="2804" y="580"/>
                  </a:lnTo>
                  <a:lnTo>
                    <a:pt x="2922" y="570"/>
                  </a:lnTo>
                  <a:lnTo>
                    <a:pt x="3038" y="556"/>
                  </a:lnTo>
                  <a:lnTo>
                    <a:pt x="3152" y="540"/>
                  </a:lnTo>
                  <a:lnTo>
                    <a:pt x="3264" y="522"/>
                  </a:lnTo>
                  <a:lnTo>
                    <a:pt x="3374" y="502"/>
                  </a:lnTo>
                  <a:lnTo>
                    <a:pt x="3482" y="480"/>
                  </a:lnTo>
                  <a:lnTo>
                    <a:pt x="3586" y="458"/>
                  </a:lnTo>
                  <a:lnTo>
                    <a:pt x="3688" y="432"/>
                  </a:lnTo>
                  <a:lnTo>
                    <a:pt x="3788" y="408"/>
                  </a:lnTo>
                  <a:lnTo>
                    <a:pt x="3884" y="380"/>
                  </a:lnTo>
                  <a:lnTo>
                    <a:pt x="3978" y="354"/>
                  </a:lnTo>
                  <a:lnTo>
                    <a:pt x="4068" y="326"/>
                  </a:lnTo>
                  <a:lnTo>
                    <a:pt x="4154" y="298"/>
                  </a:lnTo>
                  <a:lnTo>
                    <a:pt x="4316" y="242"/>
                  </a:lnTo>
                  <a:lnTo>
                    <a:pt x="4460" y="188"/>
                  </a:lnTo>
                  <a:lnTo>
                    <a:pt x="4586" y="138"/>
                  </a:lnTo>
                  <a:lnTo>
                    <a:pt x="4692" y="94"/>
                  </a:lnTo>
                  <a:lnTo>
                    <a:pt x="4778" y="54"/>
                  </a:lnTo>
                  <a:lnTo>
                    <a:pt x="4840" y="26"/>
                  </a:lnTo>
                  <a:lnTo>
                    <a:pt x="4892" y="0"/>
                  </a:lnTo>
                  <a:lnTo>
                    <a:pt x="4912" y="2884"/>
                  </a:lnTo>
                  <a:lnTo>
                    <a:pt x="4912" y="2884"/>
                  </a:lnTo>
                  <a:lnTo>
                    <a:pt x="4858" y="2858"/>
                  </a:lnTo>
                  <a:lnTo>
                    <a:pt x="4794" y="2830"/>
                  </a:lnTo>
                  <a:lnTo>
                    <a:pt x="4708" y="2794"/>
                  </a:lnTo>
                  <a:lnTo>
                    <a:pt x="4600" y="2750"/>
                  </a:lnTo>
                  <a:lnTo>
                    <a:pt x="4472" y="2702"/>
                  </a:lnTo>
                  <a:lnTo>
                    <a:pt x="4326" y="2650"/>
                  </a:lnTo>
                  <a:lnTo>
                    <a:pt x="4164" y="2596"/>
                  </a:lnTo>
                  <a:lnTo>
                    <a:pt x="4076" y="2568"/>
                  </a:lnTo>
                  <a:lnTo>
                    <a:pt x="3986" y="2542"/>
                  </a:lnTo>
                  <a:lnTo>
                    <a:pt x="3892" y="2516"/>
                  </a:lnTo>
                  <a:lnTo>
                    <a:pt x="3794" y="2490"/>
                  </a:lnTo>
                  <a:lnTo>
                    <a:pt x="3694" y="2464"/>
                  </a:lnTo>
                  <a:lnTo>
                    <a:pt x="3590" y="2440"/>
                  </a:lnTo>
                  <a:lnTo>
                    <a:pt x="3484" y="2418"/>
                  </a:lnTo>
                  <a:lnTo>
                    <a:pt x="3376" y="2398"/>
                  </a:lnTo>
                  <a:lnTo>
                    <a:pt x="3266" y="2378"/>
                  </a:lnTo>
                  <a:lnTo>
                    <a:pt x="3154" y="2360"/>
                  </a:lnTo>
                  <a:lnTo>
                    <a:pt x="3038" y="2344"/>
                  </a:lnTo>
                  <a:lnTo>
                    <a:pt x="2922" y="2332"/>
                  </a:lnTo>
                  <a:lnTo>
                    <a:pt x="2804" y="2322"/>
                  </a:lnTo>
                  <a:lnTo>
                    <a:pt x="2686" y="2314"/>
                  </a:lnTo>
                  <a:lnTo>
                    <a:pt x="2566" y="2308"/>
                  </a:lnTo>
                  <a:lnTo>
                    <a:pt x="2444" y="2308"/>
                  </a:lnTo>
                  <a:lnTo>
                    <a:pt x="2444" y="2308"/>
                  </a:lnTo>
                  <a:lnTo>
                    <a:pt x="2322" y="2308"/>
                  </a:lnTo>
                  <a:lnTo>
                    <a:pt x="2204" y="2314"/>
                  </a:lnTo>
                  <a:lnTo>
                    <a:pt x="2084" y="2322"/>
                  </a:lnTo>
                  <a:lnTo>
                    <a:pt x="1966" y="2332"/>
                  </a:lnTo>
                  <a:lnTo>
                    <a:pt x="1852" y="2344"/>
                  </a:lnTo>
                  <a:lnTo>
                    <a:pt x="1738" y="2360"/>
                  </a:lnTo>
                  <a:lnTo>
                    <a:pt x="1626" y="2378"/>
                  </a:lnTo>
                  <a:lnTo>
                    <a:pt x="1516" y="2398"/>
                  </a:lnTo>
                  <a:lnTo>
                    <a:pt x="1408" y="2418"/>
                  </a:lnTo>
                  <a:lnTo>
                    <a:pt x="1302" y="2440"/>
                  </a:lnTo>
                  <a:lnTo>
                    <a:pt x="1200" y="2464"/>
                  </a:lnTo>
                  <a:lnTo>
                    <a:pt x="1102" y="2490"/>
                  </a:lnTo>
                  <a:lnTo>
                    <a:pt x="1004" y="2516"/>
                  </a:lnTo>
                  <a:lnTo>
                    <a:pt x="912" y="2542"/>
                  </a:lnTo>
                  <a:lnTo>
                    <a:pt x="822" y="2568"/>
                  </a:lnTo>
                  <a:lnTo>
                    <a:pt x="736" y="2596"/>
                  </a:lnTo>
                  <a:lnTo>
                    <a:pt x="576" y="2650"/>
                  </a:lnTo>
                  <a:lnTo>
                    <a:pt x="432" y="2702"/>
                  </a:lnTo>
                  <a:lnTo>
                    <a:pt x="306" y="2750"/>
                  </a:lnTo>
                  <a:lnTo>
                    <a:pt x="200" y="2794"/>
                  </a:lnTo>
                  <a:lnTo>
                    <a:pt x="114" y="2830"/>
                  </a:lnTo>
                  <a:lnTo>
                    <a:pt x="52" y="2858"/>
                  </a:lnTo>
                  <a:lnTo>
                    <a:pt x="0" y="2884"/>
                  </a:lnTo>
                  <a:lnTo>
                    <a:pt x="6" y="0"/>
                  </a:lnTo>
                  <a:close/>
                </a:path>
              </a:pathLst>
            </a:custGeom>
            <a:gradFill flip="none" rotWithShape="1">
              <a:gsLst>
                <a:gs pos="0">
                  <a:srgbClr val="002060">
                    <a:alpha val="0"/>
                  </a:srgbClr>
                </a:gs>
                <a:gs pos="50000">
                  <a:srgbClr val="000000">
                    <a:alpha val="60000"/>
                  </a:srgbClr>
                </a:gs>
                <a:gs pos="100000">
                  <a:srgbClr val="010113">
                    <a:alpha val="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4000" dirty="0">
                <a:solidFill>
                  <a:schemeClr val="tx1"/>
                </a:solidFill>
                <a:latin typeface="Segoe" pitchFamily="34" charset="0"/>
              </a:endParaRPr>
            </a:p>
          </p:txBody>
        </p:sp>
        <p:sp>
          <p:nvSpPr>
            <p:cNvPr id="78" name="Freeform 89"/>
            <p:cNvSpPr>
              <a:spLocks/>
            </p:cNvSpPr>
            <p:nvPr/>
          </p:nvSpPr>
          <p:spPr bwMode="invGray">
            <a:xfrm>
              <a:off x="0" y="530663"/>
              <a:ext cx="9144001" cy="4464424"/>
            </a:xfrm>
            <a:custGeom>
              <a:avLst/>
              <a:gdLst/>
              <a:ahLst/>
              <a:cxnLst>
                <a:cxn ang="0">
                  <a:pos x="6" y="0"/>
                </a:cxn>
                <a:cxn ang="0">
                  <a:pos x="120" y="54"/>
                </a:cxn>
                <a:cxn ang="0">
                  <a:pos x="310" y="138"/>
                </a:cxn>
                <a:cxn ang="0">
                  <a:pos x="578" y="242"/>
                </a:cxn>
                <a:cxn ang="0">
                  <a:pos x="824" y="326"/>
                </a:cxn>
                <a:cxn ang="0">
                  <a:pos x="1006" y="380"/>
                </a:cxn>
                <a:cxn ang="0">
                  <a:pos x="1202" y="432"/>
                </a:cxn>
                <a:cxn ang="0">
                  <a:pos x="1408" y="480"/>
                </a:cxn>
                <a:cxn ang="0">
                  <a:pos x="1626" y="522"/>
                </a:cxn>
                <a:cxn ang="0">
                  <a:pos x="1852" y="556"/>
                </a:cxn>
                <a:cxn ang="0">
                  <a:pos x="2084" y="580"/>
                </a:cxn>
                <a:cxn ang="0">
                  <a:pos x="2324" y="594"/>
                </a:cxn>
                <a:cxn ang="0">
                  <a:pos x="2444" y="596"/>
                </a:cxn>
                <a:cxn ang="0">
                  <a:pos x="2686" y="588"/>
                </a:cxn>
                <a:cxn ang="0">
                  <a:pos x="2922" y="570"/>
                </a:cxn>
                <a:cxn ang="0">
                  <a:pos x="3152" y="540"/>
                </a:cxn>
                <a:cxn ang="0">
                  <a:pos x="3374" y="502"/>
                </a:cxn>
                <a:cxn ang="0">
                  <a:pos x="3586" y="458"/>
                </a:cxn>
                <a:cxn ang="0">
                  <a:pos x="3788" y="408"/>
                </a:cxn>
                <a:cxn ang="0">
                  <a:pos x="3978" y="354"/>
                </a:cxn>
                <a:cxn ang="0">
                  <a:pos x="4154" y="298"/>
                </a:cxn>
                <a:cxn ang="0">
                  <a:pos x="4460" y="188"/>
                </a:cxn>
                <a:cxn ang="0">
                  <a:pos x="4692" y="94"/>
                </a:cxn>
                <a:cxn ang="0">
                  <a:pos x="4840" y="26"/>
                </a:cxn>
                <a:cxn ang="0">
                  <a:pos x="4912" y="2884"/>
                </a:cxn>
                <a:cxn ang="0">
                  <a:pos x="4858" y="2858"/>
                </a:cxn>
                <a:cxn ang="0">
                  <a:pos x="4708" y="2794"/>
                </a:cxn>
                <a:cxn ang="0">
                  <a:pos x="4472" y="2702"/>
                </a:cxn>
                <a:cxn ang="0">
                  <a:pos x="4164" y="2596"/>
                </a:cxn>
                <a:cxn ang="0">
                  <a:pos x="3986" y="2542"/>
                </a:cxn>
                <a:cxn ang="0">
                  <a:pos x="3794" y="2490"/>
                </a:cxn>
                <a:cxn ang="0">
                  <a:pos x="3590" y="2440"/>
                </a:cxn>
                <a:cxn ang="0">
                  <a:pos x="3376" y="2398"/>
                </a:cxn>
                <a:cxn ang="0">
                  <a:pos x="3154" y="2360"/>
                </a:cxn>
                <a:cxn ang="0">
                  <a:pos x="2922" y="2332"/>
                </a:cxn>
                <a:cxn ang="0">
                  <a:pos x="2686" y="2314"/>
                </a:cxn>
                <a:cxn ang="0">
                  <a:pos x="2444" y="2308"/>
                </a:cxn>
                <a:cxn ang="0">
                  <a:pos x="2322" y="2308"/>
                </a:cxn>
                <a:cxn ang="0">
                  <a:pos x="2084" y="2322"/>
                </a:cxn>
                <a:cxn ang="0">
                  <a:pos x="1852" y="2344"/>
                </a:cxn>
                <a:cxn ang="0">
                  <a:pos x="1626" y="2378"/>
                </a:cxn>
                <a:cxn ang="0">
                  <a:pos x="1408" y="2418"/>
                </a:cxn>
                <a:cxn ang="0">
                  <a:pos x="1200" y="2464"/>
                </a:cxn>
                <a:cxn ang="0">
                  <a:pos x="1004" y="2516"/>
                </a:cxn>
                <a:cxn ang="0">
                  <a:pos x="822" y="2568"/>
                </a:cxn>
                <a:cxn ang="0">
                  <a:pos x="576" y="2650"/>
                </a:cxn>
                <a:cxn ang="0">
                  <a:pos x="306" y="2750"/>
                </a:cxn>
                <a:cxn ang="0">
                  <a:pos x="114" y="2830"/>
                </a:cxn>
                <a:cxn ang="0">
                  <a:pos x="0" y="2884"/>
                </a:cxn>
              </a:cxnLst>
              <a:rect l="0" t="0" r="r" b="b"/>
              <a:pathLst>
                <a:path w="4912" h="2884">
                  <a:moveTo>
                    <a:pt x="6" y="0"/>
                  </a:moveTo>
                  <a:lnTo>
                    <a:pt x="6" y="0"/>
                  </a:lnTo>
                  <a:lnTo>
                    <a:pt x="58" y="26"/>
                  </a:lnTo>
                  <a:lnTo>
                    <a:pt x="120" y="54"/>
                  </a:lnTo>
                  <a:lnTo>
                    <a:pt x="204" y="94"/>
                  </a:lnTo>
                  <a:lnTo>
                    <a:pt x="310" y="138"/>
                  </a:lnTo>
                  <a:lnTo>
                    <a:pt x="436" y="188"/>
                  </a:lnTo>
                  <a:lnTo>
                    <a:pt x="578" y="242"/>
                  </a:lnTo>
                  <a:lnTo>
                    <a:pt x="738" y="298"/>
                  </a:lnTo>
                  <a:lnTo>
                    <a:pt x="824" y="326"/>
                  </a:lnTo>
                  <a:lnTo>
                    <a:pt x="914" y="354"/>
                  </a:lnTo>
                  <a:lnTo>
                    <a:pt x="1006" y="380"/>
                  </a:lnTo>
                  <a:lnTo>
                    <a:pt x="1102" y="408"/>
                  </a:lnTo>
                  <a:lnTo>
                    <a:pt x="1202" y="432"/>
                  </a:lnTo>
                  <a:lnTo>
                    <a:pt x="1304" y="458"/>
                  </a:lnTo>
                  <a:lnTo>
                    <a:pt x="1408" y="480"/>
                  </a:lnTo>
                  <a:lnTo>
                    <a:pt x="1516" y="502"/>
                  </a:lnTo>
                  <a:lnTo>
                    <a:pt x="1626" y="522"/>
                  </a:lnTo>
                  <a:lnTo>
                    <a:pt x="1738" y="540"/>
                  </a:lnTo>
                  <a:lnTo>
                    <a:pt x="1852" y="556"/>
                  </a:lnTo>
                  <a:lnTo>
                    <a:pt x="1968" y="570"/>
                  </a:lnTo>
                  <a:lnTo>
                    <a:pt x="2084" y="580"/>
                  </a:lnTo>
                  <a:lnTo>
                    <a:pt x="2204" y="588"/>
                  </a:lnTo>
                  <a:lnTo>
                    <a:pt x="2324" y="594"/>
                  </a:lnTo>
                  <a:lnTo>
                    <a:pt x="2444" y="596"/>
                  </a:lnTo>
                  <a:lnTo>
                    <a:pt x="2444" y="596"/>
                  </a:lnTo>
                  <a:lnTo>
                    <a:pt x="2566" y="594"/>
                  </a:lnTo>
                  <a:lnTo>
                    <a:pt x="2686" y="588"/>
                  </a:lnTo>
                  <a:lnTo>
                    <a:pt x="2804" y="580"/>
                  </a:lnTo>
                  <a:lnTo>
                    <a:pt x="2922" y="570"/>
                  </a:lnTo>
                  <a:lnTo>
                    <a:pt x="3038" y="556"/>
                  </a:lnTo>
                  <a:lnTo>
                    <a:pt x="3152" y="540"/>
                  </a:lnTo>
                  <a:lnTo>
                    <a:pt x="3264" y="522"/>
                  </a:lnTo>
                  <a:lnTo>
                    <a:pt x="3374" y="502"/>
                  </a:lnTo>
                  <a:lnTo>
                    <a:pt x="3482" y="480"/>
                  </a:lnTo>
                  <a:lnTo>
                    <a:pt x="3586" y="458"/>
                  </a:lnTo>
                  <a:lnTo>
                    <a:pt x="3688" y="432"/>
                  </a:lnTo>
                  <a:lnTo>
                    <a:pt x="3788" y="408"/>
                  </a:lnTo>
                  <a:lnTo>
                    <a:pt x="3884" y="380"/>
                  </a:lnTo>
                  <a:lnTo>
                    <a:pt x="3978" y="354"/>
                  </a:lnTo>
                  <a:lnTo>
                    <a:pt x="4068" y="326"/>
                  </a:lnTo>
                  <a:lnTo>
                    <a:pt x="4154" y="298"/>
                  </a:lnTo>
                  <a:lnTo>
                    <a:pt x="4316" y="242"/>
                  </a:lnTo>
                  <a:lnTo>
                    <a:pt x="4460" y="188"/>
                  </a:lnTo>
                  <a:lnTo>
                    <a:pt x="4586" y="138"/>
                  </a:lnTo>
                  <a:lnTo>
                    <a:pt x="4692" y="94"/>
                  </a:lnTo>
                  <a:lnTo>
                    <a:pt x="4778" y="54"/>
                  </a:lnTo>
                  <a:lnTo>
                    <a:pt x="4840" y="26"/>
                  </a:lnTo>
                  <a:lnTo>
                    <a:pt x="4892" y="0"/>
                  </a:lnTo>
                  <a:lnTo>
                    <a:pt x="4912" y="2884"/>
                  </a:lnTo>
                  <a:lnTo>
                    <a:pt x="4912" y="2884"/>
                  </a:lnTo>
                  <a:lnTo>
                    <a:pt x="4858" y="2858"/>
                  </a:lnTo>
                  <a:lnTo>
                    <a:pt x="4794" y="2830"/>
                  </a:lnTo>
                  <a:lnTo>
                    <a:pt x="4708" y="2794"/>
                  </a:lnTo>
                  <a:lnTo>
                    <a:pt x="4600" y="2750"/>
                  </a:lnTo>
                  <a:lnTo>
                    <a:pt x="4472" y="2702"/>
                  </a:lnTo>
                  <a:lnTo>
                    <a:pt x="4326" y="2650"/>
                  </a:lnTo>
                  <a:lnTo>
                    <a:pt x="4164" y="2596"/>
                  </a:lnTo>
                  <a:lnTo>
                    <a:pt x="4076" y="2568"/>
                  </a:lnTo>
                  <a:lnTo>
                    <a:pt x="3986" y="2542"/>
                  </a:lnTo>
                  <a:lnTo>
                    <a:pt x="3892" y="2516"/>
                  </a:lnTo>
                  <a:lnTo>
                    <a:pt x="3794" y="2490"/>
                  </a:lnTo>
                  <a:lnTo>
                    <a:pt x="3694" y="2464"/>
                  </a:lnTo>
                  <a:lnTo>
                    <a:pt x="3590" y="2440"/>
                  </a:lnTo>
                  <a:lnTo>
                    <a:pt x="3484" y="2418"/>
                  </a:lnTo>
                  <a:lnTo>
                    <a:pt x="3376" y="2398"/>
                  </a:lnTo>
                  <a:lnTo>
                    <a:pt x="3266" y="2378"/>
                  </a:lnTo>
                  <a:lnTo>
                    <a:pt x="3154" y="2360"/>
                  </a:lnTo>
                  <a:lnTo>
                    <a:pt x="3038" y="2344"/>
                  </a:lnTo>
                  <a:lnTo>
                    <a:pt x="2922" y="2332"/>
                  </a:lnTo>
                  <a:lnTo>
                    <a:pt x="2804" y="2322"/>
                  </a:lnTo>
                  <a:lnTo>
                    <a:pt x="2686" y="2314"/>
                  </a:lnTo>
                  <a:lnTo>
                    <a:pt x="2566" y="2308"/>
                  </a:lnTo>
                  <a:lnTo>
                    <a:pt x="2444" y="2308"/>
                  </a:lnTo>
                  <a:lnTo>
                    <a:pt x="2444" y="2308"/>
                  </a:lnTo>
                  <a:lnTo>
                    <a:pt x="2322" y="2308"/>
                  </a:lnTo>
                  <a:lnTo>
                    <a:pt x="2204" y="2314"/>
                  </a:lnTo>
                  <a:lnTo>
                    <a:pt x="2084" y="2322"/>
                  </a:lnTo>
                  <a:lnTo>
                    <a:pt x="1966" y="2332"/>
                  </a:lnTo>
                  <a:lnTo>
                    <a:pt x="1852" y="2344"/>
                  </a:lnTo>
                  <a:lnTo>
                    <a:pt x="1738" y="2360"/>
                  </a:lnTo>
                  <a:lnTo>
                    <a:pt x="1626" y="2378"/>
                  </a:lnTo>
                  <a:lnTo>
                    <a:pt x="1516" y="2398"/>
                  </a:lnTo>
                  <a:lnTo>
                    <a:pt x="1408" y="2418"/>
                  </a:lnTo>
                  <a:lnTo>
                    <a:pt x="1302" y="2440"/>
                  </a:lnTo>
                  <a:lnTo>
                    <a:pt x="1200" y="2464"/>
                  </a:lnTo>
                  <a:lnTo>
                    <a:pt x="1102" y="2490"/>
                  </a:lnTo>
                  <a:lnTo>
                    <a:pt x="1004" y="2516"/>
                  </a:lnTo>
                  <a:lnTo>
                    <a:pt x="912" y="2542"/>
                  </a:lnTo>
                  <a:lnTo>
                    <a:pt x="822" y="2568"/>
                  </a:lnTo>
                  <a:lnTo>
                    <a:pt x="736" y="2596"/>
                  </a:lnTo>
                  <a:lnTo>
                    <a:pt x="576" y="2650"/>
                  </a:lnTo>
                  <a:lnTo>
                    <a:pt x="432" y="2702"/>
                  </a:lnTo>
                  <a:lnTo>
                    <a:pt x="306" y="2750"/>
                  </a:lnTo>
                  <a:lnTo>
                    <a:pt x="200" y="2794"/>
                  </a:lnTo>
                  <a:lnTo>
                    <a:pt x="114" y="2830"/>
                  </a:lnTo>
                  <a:lnTo>
                    <a:pt x="52" y="2858"/>
                  </a:lnTo>
                  <a:lnTo>
                    <a:pt x="0" y="2884"/>
                  </a:lnTo>
                  <a:lnTo>
                    <a:pt x="6" y="0"/>
                  </a:lnTo>
                  <a:close/>
                </a:path>
              </a:pathLst>
            </a:custGeom>
            <a:gradFill flip="none" rotWithShape="1">
              <a:gsLst>
                <a:gs pos="0">
                  <a:srgbClr val="002060">
                    <a:alpha val="0"/>
                  </a:srgbClr>
                </a:gs>
                <a:gs pos="50000">
                  <a:srgbClr val="000000">
                    <a:alpha val="60000"/>
                  </a:srgbClr>
                </a:gs>
                <a:gs pos="100000">
                  <a:srgbClr val="010113">
                    <a:alpha val="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4000" dirty="0">
                <a:solidFill>
                  <a:schemeClr val="tx1"/>
                </a:solidFill>
                <a:latin typeface="Segoe" pitchFamily="34" charset="0"/>
              </a:endParaRPr>
            </a:p>
          </p:txBody>
        </p:sp>
      </p:grpSp>
      <p:sp>
        <p:nvSpPr>
          <p:cNvPr id="5122" name="Line 2"/>
          <p:cNvSpPr>
            <a:spLocks noChangeShapeType="1"/>
          </p:cNvSpPr>
          <p:nvPr/>
        </p:nvSpPr>
        <p:spPr bwMode="auto">
          <a:xfrm flipH="1">
            <a:off x="5279066" y="4230600"/>
            <a:ext cx="3352800" cy="0"/>
          </a:xfrm>
          <a:prstGeom prst="line">
            <a:avLst/>
          </a:prstGeom>
          <a:noFill/>
          <a:ln w="25400">
            <a:solidFill>
              <a:schemeClr val="tx1"/>
            </a:solidFill>
            <a:round/>
            <a:headEnd type="triangle" w="lg" len="lg"/>
            <a:tailEnd/>
          </a:ln>
        </p:spPr>
        <p:txBody>
          <a:bodyPr/>
          <a:lstStyle/>
          <a:p>
            <a:endParaRPr lang="en-US">
              <a:latin typeface="Trebuchet MS" pitchFamily="34" charset="0"/>
            </a:endParaRPr>
          </a:p>
        </p:txBody>
      </p:sp>
      <p:sp>
        <p:nvSpPr>
          <p:cNvPr id="9219" name="Rectangle 4"/>
          <p:cNvSpPr>
            <a:spLocks noChangeArrowheads="1"/>
          </p:cNvSpPr>
          <p:nvPr/>
        </p:nvSpPr>
        <p:spPr bwMode="auto">
          <a:xfrm>
            <a:off x="478466" y="2630400"/>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5125" name="Oval 5"/>
          <p:cNvSpPr>
            <a:spLocks noChangeArrowheads="1"/>
          </p:cNvSpPr>
          <p:nvPr/>
        </p:nvSpPr>
        <p:spPr bwMode="auto">
          <a:xfrm>
            <a:off x="707066" y="2706600"/>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9221" name="Rectangle 6"/>
          <p:cNvSpPr>
            <a:spLocks noChangeArrowheads="1"/>
          </p:cNvSpPr>
          <p:nvPr/>
        </p:nvSpPr>
        <p:spPr bwMode="auto">
          <a:xfrm>
            <a:off x="554666" y="3392400"/>
            <a:ext cx="914400" cy="381000"/>
          </a:xfrm>
          <a:prstGeom prst="rect">
            <a:avLst/>
          </a:prstGeom>
          <a:solidFill>
            <a:srgbClr val="00FF00"/>
          </a:solidFill>
          <a:ln w="9525">
            <a:solidFill>
              <a:schemeClr val="tx1"/>
            </a:solidFill>
            <a:miter lim="800000"/>
            <a:headEnd/>
            <a:tailEnd/>
          </a:ln>
        </p:spPr>
        <p:txBody>
          <a:bodyPr wrap="none" anchor="ctr"/>
          <a:lstStyle/>
          <a:p>
            <a:endParaRPr lang="en-US">
              <a:latin typeface="Trebuchet MS" pitchFamily="34" charset="0"/>
            </a:endParaRPr>
          </a:p>
        </p:txBody>
      </p:sp>
      <p:sp>
        <p:nvSpPr>
          <p:cNvPr id="9222" name="Line 7"/>
          <p:cNvSpPr>
            <a:spLocks noChangeShapeType="1"/>
          </p:cNvSpPr>
          <p:nvPr/>
        </p:nvSpPr>
        <p:spPr bwMode="auto">
          <a:xfrm>
            <a:off x="1011866" y="3849600"/>
            <a:ext cx="0" cy="381000"/>
          </a:xfrm>
          <a:prstGeom prst="line">
            <a:avLst/>
          </a:prstGeom>
          <a:noFill/>
          <a:ln w="25400">
            <a:solidFill>
              <a:schemeClr val="tx1"/>
            </a:solidFill>
            <a:round/>
            <a:headEnd/>
            <a:tailEnd/>
          </a:ln>
        </p:spPr>
        <p:txBody>
          <a:bodyPr/>
          <a:lstStyle/>
          <a:p>
            <a:endParaRPr lang="en-US">
              <a:latin typeface="Trebuchet MS" pitchFamily="34" charset="0"/>
            </a:endParaRPr>
          </a:p>
        </p:txBody>
      </p:sp>
      <p:sp>
        <p:nvSpPr>
          <p:cNvPr id="9223" name="Text Box 8"/>
          <p:cNvSpPr txBox="1">
            <a:spLocks noChangeArrowheads="1"/>
          </p:cNvSpPr>
          <p:nvPr/>
        </p:nvSpPr>
        <p:spPr bwMode="auto">
          <a:xfrm>
            <a:off x="783266" y="2782800"/>
            <a:ext cx="4572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P</a:t>
            </a:r>
            <a:r>
              <a:rPr lang="en-US" baseline="-25000" dirty="0">
                <a:latin typeface="Trebuchet MS" pitchFamily="34" charset="0"/>
              </a:rPr>
              <a:t>1</a:t>
            </a:r>
          </a:p>
        </p:txBody>
      </p:sp>
      <p:sp>
        <p:nvSpPr>
          <p:cNvPr id="9224" name="Text Box 9"/>
          <p:cNvSpPr txBox="1">
            <a:spLocks noChangeArrowheads="1"/>
          </p:cNvSpPr>
          <p:nvPr/>
        </p:nvSpPr>
        <p:spPr bwMode="auto">
          <a:xfrm>
            <a:off x="554666" y="3392400"/>
            <a:ext cx="914400" cy="36933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r>
              <a:rPr lang="en-US" dirty="0">
                <a:solidFill>
                  <a:schemeClr val="tx1"/>
                </a:solidFill>
                <a:latin typeface="Trebuchet MS" pitchFamily="34" charset="0"/>
              </a:rPr>
              <a:t>Cache</a:t>
            </a:r>
            <a:r>
              <a:rPr lang="en-US" baseline="-25000" dirty="0">
                <a:solidFill>
                  <a:schemeClr val="tx1"/>
                </a:solidFill>
                <a:latin typeface="Trebuchet MS" pitchFamily="34" charset="0"/>
              </a:rPr>
              <a:t>1</a:t>
            </a:r>
          </a:p>
        </p:txBody>
      </p:sp>
      <p:sp>
        <p:nvSpPr>
          <p:cNvPr id="9225" name="Line 10"/>
          <p:cNvSpPr>
            <a:spLocks noChangeShapeType="1"/>
          </p:cNvSpPr>
          <p:nvPr/>
        </p:nvSpPr>
        <p:spPr bwMode="auto">
          <a:xfrm>
            <a:off x="478466" y="4230600"/>
            <a:ext cx="3352800" cy="0"/>
          </a:xfrm>
          <a:prstGeom prst="line">
            <a:avLst/>
          </a:prstGeom>
          <a:noFill/>
          <a:ln w="25400">
            <a:solidFill>
              <a:schemeClr val="tx1"/>
            </a:solidFill>
            <a:round/>
            <a:headEnd type="triangle" w="lg" len="lg"/>
            <a:tailEnd/>
          </a:ln>
        </p:spPr>
        <p:txBody>
          <a:bodyPr/>
          <a:lstStyle/>
          <a:p>
            <a:endParaRPr lang="en-US">
              <a:latin typeface="Trebuchet MS" pitchFamily="34" charset="0"/>
            </a:endParaRPr>
          </a:p>
        </p:txBody>
      </p:sp>
      <p:sp>
        <p:nvSpPr>
          <p:cNvPr id="9226" name="Line 11"/>
          <p:cNvSpPr>
            <a:spLocks noChangeShapeType="1"/>
          </p:cNvSpPr>
          <p:nvPr/>
        </p:nvSpPr>
        <p:spPr bwMode="auto">
          <a:xfrm flipV="1">
            <a:off x="1697666" y="4230600"/>
            <a:ext cx="0" cy="381000"/>
          </a:xfrm>
          <a:prstGeom prst="line">
            <a:avLst/>
          </a:prstGeom>
          <a:noFill/>
          <a:ln w="25400">
            <a:solidFill>
              <a:schemeClr val="tx1"/>
            </a:solidFill>
            <a:round/>
            <a:headEnd/>
            <a:tailEnd/>
          </a:ln>
        </p:spPr>
        <p:txBody>
          <a:bodyPr/>
          <a:lstStyle/>
          <a:p>
            <a:endParaRPr lang="en-US">
              <a:latin typeface="Trebuchet MS" pitchFamily="34" charset="0"/>
            </a:endParaRPr>
          </a:p>
        </p:txBody>
      </p:sp>
      <p:sp>
        <p:nvSpPr>
          <p:cNvPr id="9227" name="Rectangle 12"/>
          <p:cNvSpPr>
            <a:spLocks noChangeArrowheads="1"/>
          </p:cNvSpPr>
          <p:nvPr/>
        </p:nvSpPr>
        <p:spPr bwMode="auto">
          <a:xfrm>
            <a:off x="1240466" y="4611600"/>
            <a:ext cx="914400"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9228" name="Text Box 13"/>
          <p:cNvSpPr txBox="1">
            <a:spLocks noChangeArrowheads="1"/>
          </p:cNvSpPr>
          <p:nvPr/>
        </p:nvSpPr>
        <p:spPr bwMode="auto">
          <a:xfrm>
            <a:off x="1164266" y="4854488"/>
            <a:ext cx="1066800" cy="369332"/>
          </a:xfrm>
          <a:prstGeom prst="rect">
            <a:avLst/>
          </a:prstGeom>
          <a:noFill/>
          <a:ln w="9525">
            <a:noFill/>
            <a:miter lim="800000"/>
            <a:headEnd/>
            <a:tailEnd/>
          </a:ln>
        </p:spPr>
        <p:txBody>
          <a:bodyPr>
            <a:spAutoFit/>
          </a:bodyPr>
          <a:lstStyle/>
          <a:p>
            <a:pPr algn="ctr">
              <a:spcBef>
                <a:spcPct val="50000"/>
              </a:spcBef>
            </a:pPr>
            <a:r>
              <a:rPr lang="en-US" dirty="0" err="1">
                <a:latin typeface="Trebuchet MS" pitchFamily="34" charset="0"/>
              </a:rPr>
              <a:t>Mem</a:t>
            </a:r>
            <a:r>
              <a:rPr lang="en-US" baseline="-25000" dirty="0" err="1">
                <a:latin typeface="Trebuchet MS" pitchFamily="34" charset="0"/>
              </a:rPr>
              <a:t>A</a:t>
            </a:r>
            <a:endParaRPr lang="en-US" baseline="-25000" dirty="0">
              <a:latin typeface="Trebuchet MS" pitchFamily="34" charset="0"/>
            </a:endParaRPr>
          </a:p>
        </p:txBody>
      </p:sp>
      <p:grpSp>
        <p:nvGrpSpPr>
          <p:cNvPr id="3" name="Group 14"/>
          <p:cNvGrpSpPr>
            <a:grpSpLocks/>
          </p:cNvGrpSpPr>
          <p:nvPr/>
        </p:nvGrpSpPr>
        <p:grpSpPr bwMode="auto">
          <a:xfrm>
            <a:off x="3831266" y="3849600"/>
            <a:ext cx="1447800" cy="1371600"/>
            <a:chOff x="2400" y="1104"/>
            <a:chExt cx="912" cy="480"/>
          </a:xfrm>
        </p:grpSpPr>
        <p:sp>
          <p:nvSpPr>
            <p:cNvPr id="9292" name="Rectangle 15"/>
            <p:cNvSpPr>
              <a:spLocks noChangeArrowheads="1"/>
            </p:cNvSpPr>
            <p:nvPr/>
          </p:nvSpPr>
          <p:spPr bwMode="auto">
            <a:xfrm>
              <a:off x="2400" y="1104"/>
              <a:ext cx="912" cy="48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lIns="91432" tIns="45717" rIns="91432" bIns="45717" anchor="ctr"/>
            <a:lstStyle/>
            <a:p>
              <a:endParaRPr lang="en-US">
                <a:solidFill>
                  <a:schemeClr val="tx1"/>
                </a:solidFill>
              </a:endParaRPr>
            </a:p>
          </p:txBody>
        </p:sp>
        <p:sp>
          <p:nvSpPr>
            <p:cNvPr id="9293" name="Text Box 16"/>
            <p:cNvSpPr txBox="1">
              <a:spLocks noChangeArrowheads="1"/>
            </p:cNvSpPr>
            <p:nvPr/>
          </p:nvSpPr>
          <p:spPr bwMode="auto">
            <a:xfrm>
              <a:off x="2400" y="1132"/>
              <a:ext cx="912" cy="205"/>
            </a:xfrm>
            <a:prstGeom prst="rect">
              <a:avLst/>
            </a:prstGeom>
            <a:noFill/>
            <a:ln>
              <a:no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en-US" sz="1600" dirty="0">
                  <a:solidFill>
                    <a:schemeClr val="tx1"/>
                  </a:solidFill>
                  <a:latin typeface="Trebuchet MS" pitchFamily="34" charset="0"/>
                </a:rPr>
                <a:t>Node Interconnect</a:t>
              </a:r>
            </a:p>
          </p:txBody>
        </p:sp>
      </p:grpSp>
      <p:grpSp>
        <p:nvGrpSpPr>
          <p:cNvPr id="4" name="Group 17"/>
          <p:cNvGrpSpPr>
            <a:grpSpLocks/>
          </p:cNvGrpSpPr>
          <p:nvPr/>
        </p:nvGrpSpPr>
        <p:grpSpPr bwMode="auto">
          <a:xfrm>
            <a:off x="6879266" y="4230600"/>
            <a:ext cx="1066800" cy="1295400"/>
            <a:chOff x="4320" y="1344"/>
            <a:chExt cx="672" cy="816"/>
          </a:xfrm>
        </p:grpSpPr>
        <p:sp>
          <p:nvSpPr>
            <p:cNvPr id="9288" name="Line 18"/>
            <p:cNvSpPr>
              <a:spLocks noChangeShapeType="1"/>
            </p:cNvSpPr>
            <p:nvPr/>
          </p:nvSpPr>
          <p:spPr bwMode="auto">
            <a:xfrm flipV="1">
              <a:off x="4656" y="1344"/>
              <a:ext cx="0" cy="240"/>
            </a:xfrm>
            <a:prstGeom prst="line">
              <a:avLst/>
            </a:prstGeom>
            <a:grpFill/>
            <a:ln w="25400">
              <a:solidFill>
                <a:schemeClr val="tx1"/>
              </a:solidFill>
              <a:round/>
              <a:headEnd/>
              <a:tailEnd/>
            </a:ln>
          </p:spPr>
          <p:txBody>
            <a:bodyPr/>
            <a:lstStyle/>
            <a:p>
              <a:endParaRPr lang="en-US">
                <a:latin typeface="Trebuchet MS" pitchFamily="34" charset="0"/>
              </a:endParaRPr>
            </a:p>
          </p:txBody>
        </p:sp>
        <p:grpSp>
          <p:nvGrpSpPr>
            <p:cNvPr id="5" name="Group 19"/>
            <p:cNvGrpSpPr>
              <a:grpSpLocks/>
            </p:cNvGrpSpPr>
            <p:nvPr/>
          </p:nvGrpSpPr>
          <p:grpSpPr bwMode="auto">
            <a:xfrm>
              <a:off x="4320" y="1584"/>
              <a:ext cx="672" cy="576"/>
              <a:chOff x="720" y="1584"/>
              <a:chExt cx="672" cy="576"/>
            </a:xfrm>
          </p:grpSpPr>
          <p:sp>
            <p:nvSpPr>
              <p:cNvPr id="9290" name="Rectangle 20"/>
              <p:cNvSpPr>
                <a:spLocks noChangeArrowheads="1"/>
              </p:cNvSpPr>
              <p:nvPr/>
            </p:nvSpPr>
            <p:spPr bwMode="auto">
              <a:xfrm>
                <a:off x="768" y="1584"/>
                <a:ext cx="576" cy="57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9291" name="Text Box 21"/>
              <p:cNvSpPr txBox="1">
                <a:spLocks noChangeArrowheads="1"/>
              </p:cNvSpPr>
              <p:nvPr/>
            </p:nvSpPr>
            <p:spPr bwMode="auto">
              <a:xfrm>
                <a:off x="720" y="1737"/>
                <a:ext cx="672" cy="233"/>
              </a:xfrm>
              <a:prstGeom prst="rect">
                <a:avLst/>
              </a:prstGeom>
              <a:noFill/>
              <a:ln w="317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w="38100" h="38100"/>
              </a:sp3d>
            </p:spPr>
            <p:txBody>
              <a:bodyPr wrap="none" lIns="91432" tIns="45717" rIns="91432" bIns="45717" anchor="ctr"/>
              <a:lstStyle/>
              <a:p>
                <a:pPr algn="ctr">
                  <a:spcBef>
                    <a:spcPct val="50000"/>
                  </a:spcBef>
                </a:pPr>
                <a:r>
                  <a:rPr lang="en-US" dirty="0" err="1">
                    <a:latin typeface="Trebuchet MS" pitchFamily="34" charset="0"/>
                  </a:rPr>
                  <a:t>Mem</a:t>
                </a:r>
                <a:r>
                  <a:rPr lang="en-US" baseline="-25000" dirty="0" err="1">
                    <a:latin typeface="Trebuchet MS" pitchFamily="34" charset="0"/>
                  </a:rPr>
                  <a:t>B</a:t>
                </a:r>
                <a:endParaRPr lang="en-US" baseline="-25000" dirty="0">
                  <a:latin typeface="Trebuchet MS" pitchFamily="34" charset="0"/>
                </a:endParaRPr>
              </a:p>
            </p:txBody>
          </p:sp>
        </p:grpSp>
      </p:grpSp>
      <p:grpSp>
        <p:nvGrpSpPr>
          <p:cNvPr id="6" name="Group 22"/>
          <p:cNvGrpSpPr>
            <a:grpSpLocks/>
          </p:cNvGrpSpPr>
          <p:nvPr/>
        </p:nvGrpSpPr>
        <p:grpSpPr bwMode="auto">
          <a:xfrm>
            <a:off x="2688268" y="4230600"/>
            <a:ext cx="763588" cy="1295400"/>
            <a:chOff x="1680" y="1344"/>
            <a:chExt cx="481" cy="816"/>
          </a:xfrm>
          <a:gradFill>
            <a:gsLst>
              <a:gs pos="0">
                <a:schemeClr val="tx2">
                  <a:lumMod val="65000"/>
                </a:schemeClr>
              </a:gs>
              <a:gs pos="50000">
                <a:schemeClr val="tx2">
                  <a:lumMod val="85000"/>
                </a:schemeClr>
              </a:gs>
              <a:gs pos="100000">
                <a:schemeClr val="tx2">
                  <a:lumMod val="65000"/>
                </a:schemeClr>
              </a:gs>
            </a:gsLst>
            <a:lin ang="2700000" scaled="1"/>
          </a:gradFill>
        </p:grpSpPr>
        <p:grpSp>
          <p:nvGrpSpPr>
            <p:cNvPr id="7" name="Group 23"/>
            <p:cNvGrpSpPr>
              <a:grpSpLocks/>
            </p:cNvGrpSpPr>
            <p:nvPr/>
          </p:nvGrpSpPr>
          <p:grpSpPr bwMode="auto">
            <a:xfrm>
              <a:off x="1680" y="1584"/>
              <a:ext cx="481" cy="576"/>
              <a:chOff x="1632" y="1584"/>
              <a:chExt cx="529" cy="576"/>
            </a:xfrm>
            <a:grpFill/>
          </p:grpSpPr>
          <p:sp>
            <p:nvSpPr>
              <p:cNvPr id="9282" name="Oval 24"/>
              <p:cNvSpPr>
                <a:spLocks noChangeArrowheads="1"/>
              </p:cNvSpPr>
              <p:nvPr/>
            </p:nvSpPr>
            <p:spPr bwMode="auto">
              <a:xfrm>
                <a:off x="1632" y="2064"/>
                <a:ext cx="528" cy="9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9283" name="Rectangle 25"/>
              <p:cNvSpPr>
                <a:spLocks noChangeArrowheads="1"/>
              </p:cNvSpPr>
              <p:nvPr/>
            </p:nvSpPr>
            <p:spPr bwMode="auto">
              <a:xfrm>
                <a:off x="1633" y="1632"/>
                <a:ext cx="528" cy="48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9284" name="Oval 26"/>
              <p:cNvSpPr>
                <a:spLocks noChangeArrowheads="1"/>
              </p:cNvSpPr>
              <p:nvPr/>
            </p:nvSpPr>
            <p:spPr bwMode="auto">
              <a:xfrm>
                <a:off x="1632" y="1584"/>
                <a:ext cx="528" cy="9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9287" name="Text Box 29"/>
              <p:cNvSpPr txBox="1">
                <a:spLocks noChangeArrowheads="1"/>
              </p:cNvSpPr>
              <p:nvPr/>
            </p:nvSpPr>
            <p:spPr bwMode="auto">
              <a:xfrm>
                <a:off x="1632" y="1728"/>
                <a:ext cx="528" cy="233"/>
              </a:xfrm>
              <a:prstGeom prst="rect">
                <a:avLst/>
              </a:prstGeom>
              <a:noFill/>
              <a:ln w="9525">
                <a:noFill/>
                <a:miter lim="800000"/>
                <a:headEnd/>
                <a:tailEnd/>
              </a:ln>
            </p:spPr>
            <p:txBody>
              <a:bodyPr>
                <a:spAutoFit/>
              </a:bodyPr>
              <a:lstStyle/>
              <a:p>
                <a:pPr algn="ctr">
                  <a:spcBef>
                    <a:spcPct val="50000"/>
                  </a:spcBef>
                </a:pPr>
                <a:r>
                  <a:rPr lang="en-US" dirty="0" err="1">
                    <a:latin typeface="Trebuchet MS" pitchFamily="34" charset="0"/>
                  </a:rPr>
                  <a:t>Disk</a:t>
                </a:r>
                <a:r>
                  <a:rPr lang="en-US" baseline="-25000" dirty="0" err="1">
                    <a:latin typeface="Trebuchet MS" pitchFamily="34" charset="0"/>
                  </a:rPr>
                  <a:t>A</a:t>
                </a:r>
                <a:endParaRPr lang="en-US" baseline="-25000" dirty="0">
                  <a:latin typeface="Trebuchet MS" pitchFamily="34" charset="0"/>
                </a:endParaRPr>
              </a:p>
            </p:txBody>
          </p:sp>
          <p:sp>
            <p:nvSpPr>
              <p:cNvPr id="9285" name="Line 27"/>
              <p:cNvSpPr>
                <a:spLocks noChangeShapeType="1"/>
              </p:cNvSpPr>
              <p:nvPr/>
            </p:nvSpPr>
            <p:spPr bwMode="auto">
              <a:xfrm>
                <a:off x="1632" y="1632"/>
                <a:ext cx="0" cy="480"/>
              </a:xfrm>
              <a:prstGeom prst="line">
                <a:avLst/>
              </a:prstGeom>
              <a:grpFill/>
              <a:ln w="9525">
                <a:solidFill>
                  <a:schemeClr val="tx1"/>
                </a:solidFill>
                <a:round/>
                <a:headEnd/>
                <a:tailEnd/>
              </a:ln>
              <a:scene3d>
                <a:camera prst="orthographicFront"/>
                <a:lightRig rig="threePt" dir="t"/>
              </a:scene3d>
              <a:sp3d>
                <a:bevelT h="38100"/>
              </a:sp3d>
            </p:spPr>
            <p:txBody>
              <a:bodyPr/>
              <a:lstStyle/>
              <a:p>
                <a:endParaRPr lang="en-US">
                  <a:latin typeface="Trebuchet MS" pitchFamily="34" charset="0"/>
                </a:endParaRPr>
              </a:p>
            </p:txBody>
          </p:sp>
          <p:sp>
            <p:nvSpPr>
              <p:cNvPr id="9286" name="Line 28"/>
              <p:cNvSpPr>
                <a:spLocks noChangeShapeType="1"/>
              </p:cNvSpPr>
              <p:nvPr/>
            </p:nvSpPr>
            <p:spPr bwMode="auto">
              <a:xfrm>
                <a:off x="2160" y="1632"/>
                <a:ext cx="0" cy="480"/>
              </a:xfrm>
              <a:prstGeom prst="line">
                <a:avLst/>
              </a:prstGeom>
              <a:no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a:lstStyle/>
              <a:p>
                <a:endParaRPr lang="en-US">
                  <a:latin typeface="Trebuchet MS" pitchFamily="34" charset="0"/>
                </a:endParaRPr>
              </a:p>
            </p:txBody>
          </p:sp>
        </p:grpSp>
        <p:sp>
          <p:nvSpPr>
            <p:cNvPr id="9281" name="Line 30"/>
            <p:cNvSpPr>
              <a:spLocks noChangeShapeType="1"/>
            </p:cNvSpPr>
            <p:nvPr/>
          </p:nvSpPr>
          <p:spPr bwMode="auto">
            <a:xfrm flipV="1">
              <a:off x="1920" y="1344"/>
              <a:ext cx="0" cy="240"/>
            </a:xfrm>
            <a:prstGeom prst="line">
              <a:avLst/>
            </a:prstGeom>
            <a:grpFill/>
            <a:ln w="25400">
              <a:solidFill>
                <a:schemeClr val="tx1"/>
              </a:solidFill>
              <a:round/>
              <a:headEnd/>
              <a:tailEnd/>
            </a:ln>
          </p:spPr>
          <p:txBody>
            <a:bodyPr/>
            <a:lstStyle/>
            <a:p>
              <a:endParaRPr lang="en-US">
                <a:latin typeface="Trebuchet MS" pitchFamily="34" charset="0"/>
              </a:endParaRPr>
            </a:p>
          </p:txBody>
        </p:sp>
      </p:grpSp>
      <p:sp>
        <p:nvSpPr>
          <p:cNvPr id="9232" name="Rectangle 31"/>
          <p:cNvSpPr>
            <a:spLocks noChangeArrowheads="1"/>
          </p:cNvSpPr>
          <p:nvPr/>
        </p:nvSpPr>
        <p:spPr bwMode="auto">
          <a:xfrm>
            <a:off x="6193466" y="2630400"/>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5152" name="Oval 32"/>
          <p:cNvSpPr>
            <a:spLocks noChangeArrowheads="1"/>
          </p:cNvSpPr>
          <p:nvPr/>
        </p:nvSpPr>
        <p:spPr bwMode="auto">
          <a:xfrm>
            <a:off x="6422066" y="2706600"/>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5153" name="Rectangle 33"/>
          <p:cNvSpPr>
            <a:spLocks noChangeArrowheads="1"/>
          </p:cNvSpPr>
          <p:nvPr/>
        </p:nvSpPr>
        <p:spPr bwMode="auto">
          <a:xfrm>
            <a:off x="6269666" y="3392400"/>
            <a:ext cx="914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latin typeface="Trebuchet MS" pitchFamily="34" charset="0"/>
            </a:endParaRPr>
          </a:p>
        </p:txBody>
      </p:sp>
      <p:sp>
        <p:nvSpPr>
          <p:cNvPr id="9235" name="Line 34"/>
          <p:cNvSpPr>
            <a:spLocks noChangeShapeType="1"/>
          </p:cNvSpPr>
          <p:nvPr/>
        </p:nvSpPr>
        <p:spPr bwMode="auto">
          <a:xfrm>
            <a:off x="6726866" y="3849600"/>
            <a:ext cx="0" cy="381000"/>
          </a:xfrm>
          <a:prstGeom prst="line">
            <a:avLst/>
          </a:prstGeom>
          <a:noFill/>
          <a:ln w="25400">
            <a:solidFill>
              <a:schemeClr val="tx1"/>
            </a:solidFill>
            <a:round/>
            <a:headEnd/>
            <a:tailEnd/>
          </a:ln>
        </p:spPr>
        <p:txBody>
          <a:bodyPr/>
          <a:lstStyle/>
          <a:p>
            <a:endParaRPr lang="en-US">
              <a:latin typeface="Trebuchet MS" pitchFamily="34" charset="0"/>
            </a:endParaRPr>
          </a:p>
        </p:txBody>
      </p:sp>
      <p:sp>
        <p:nvSpPr>
          <p:cNvPr id="9236" name="Text Box 35"/>
          <p:cNvSpPr txBox="1">
            <a:spLocks noChangeArrowheads="1"/>
          </p:cNvSpPr>
          <p:nvPr/>
        </p:nvSpPr>
        <p:spPr bwMode="auto">
          <a:xfrm>
            <a:off x="6498266" y="2782800"/>
            <a:ext cx="457200" cy="369332"/>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rPr>
              <a:t>P</a:t>
            </a:r>
            <a:r>
              <a:rPr lang="en-US" baseline="-25000">
                <a:latin typeface="Trebuchet MS" pitchFamily="34" charset="0"/>
              </a:rPr>
              <a:t>3</a:t>
            </a:r>
          </a:p>
        </p:txBody>
      </p:sp>
      <p:sp>
        <p:nvSpPr>
          <p:cNvPr id="9237" name="Text Box 36"/>
          <p:cNvSpPr txBox="1">
            <a:spLocks noChangeArrowheads="1"/>
          </p:cNvSpPr>
          <p:nvPr/>
        </p:nvSpPr>
        <p:spPr bwMode="auto">
          <a:xfrm>
            <a:off x="6193466" y="3392400"/>
            <a:ext cx="10668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Cache</a:t>
            </a:r>
            <a:r>
              <a:rPr lang="en-US" baseline="-25000" dirty="0">
                <a:latin typeface="Trebuchet MS" pitchFamily="34" charset="0"/>
              </a:rPr>
              <a:t>3</a:t>
            </a:r>
          </a:p>
        </p:txBody>
      </p:sp>
      <p:sp>
        <p:nvSpPr>
          <p:cNvPr id="9238" name="Rectangle 38"/>
          <p:cNvSpPr>
            <a:spLocks noChangeArrowheads="1"/>
          </p:cNvSpPr>
          <p:nvPr/>
        </p:nvSpPr>
        <p:spPr bwMode="auto">
          <a:xfrm>
            <a:off x="7565066" y="2630400"/>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5159" name="Oval 39"/>
          <p:cNvSpPr>
            <a:spLocks noChangeArrowheads="1"/>
          </p:cNvSpPr>
          <p:nvPr/>
        </p:nvSpPr>
        <p:spPr bwMode="auto">
          <a:xfrm>
            <a:off x="7793666" y="2706600"/>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9240" name="Rectangle 40"/>
          <p:cNvSpPr>
            <a:spLocks noChangeArrowheads="1"/>
          </p:cNvSpPr>
          <p:nvPr/>
        </p:nvSpPr>
        <p:spPr bwMode="auto">
          <a:xfrm>
            <a:off x="7641266" y="3392400"/>
            <a:ext cx="914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latin typeface="Trebuchet MS" pitchFamily="34" charset="0"/>
            </a:endParaRPr>
          </a:p>
        </p:txBody>
      </p:sp>
      <p:sp>
        <p:nvSpPr>
          <p:cNvPr id="9241" name="Line 41"/>
          <p:cNvSpPr>
            <a:spLocks noChangeShapeType="1"/>
          </p:cNvSpPr>
          <p:nvPr/>
        </p:nvSpPr>
        <p:spPr bwMode="auto">
          <a:xfrm>
            <a:off x="8098466" y="3849600"/>
            <a:ext cx="0" cy="381000"/>
          </a:xfrm>
          <a:prstGeom prst="line">
            <a:avLst/>
          </a:prstGeom>
          <a:noFill/>
          <a:ln w="25400">
            <a:solidFill>
              <a:schemeClr val="tx1"/>
            </a:solidFill>
            <a:round/>
            <a:headEnd/>
            <a:tailEnd/>
          </a:ln>
        </p:spPr>
        <p:txBody>
          <a:bodyPr/>
          <a:lstStyle/>
          <a:p>
            <a:endParaRPr lang="en-US">
              <a:latin typeface="Trebuchet MS" pitchFamily="34" charset="0"/>
            </a:endParaRPr>
          </a:p>
        </p:txBody>
      </p:sp>
      <p:sp>
        <p:nvSpPr>
          <p:cNvPr id="9242" name="Text Box 42"/>
          <p:cNvSpPr txBox="1">
            <a:spLocks noChangeArrowheads="1"/>
          </p:cNvSpPr>
          <p:nvPr/>
        </p:nvSpPr>
        <p:spPr bwMode="auto">
          <a:xfrm>
            <a:off x="7869866" y="2782800"/>
            <a:ext cx="457200" cy="369332"/>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rPr>
              <a:t>P</a:t>
            </a:r>
            <a:r>
              <a:rPr lang="en-US" baseline="-25000">
                <a:latin typeface="Trebuchet MS" pitchFamily="34" charset="0"/>
              </a:rPr>
              <a:t>4</a:t>
            </a:r>
          </a:p>
        </p:txBody>
      </p:sp>
      <p:sp>
        <p:nvSpPr>
          <p:cNvPr id="9243" name="Text Box 43"/>
          <p:cNvSpPr txBox="1">
            <a:spLocks noChangeArrowheads="1"/>
          </p:cNvSpPr>
          <p:nvPr/>
        </p:nvSpPr>
        <p:spPr bwMode="auto">
          <a:xfrm>
            <a:off x="7565066" y="3392400"/>
            <a:ext cx="10668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Cache</a:t>
            </a:r>
            <a:r>
              <a:rPr lang="en-US" baseline="-25000" dirty="0">
                <a:latin typeface="Trebuchet MS" pitchFamily="34" charset="0"/>
              </a:rPr>
              <a:t>4</a:t>
            </a:r>
          </a:p>
        </p:txBody>
      </p:sp>
      <p:sp>
        <p:nvSpPr>
          <p:cNvPr id="9247" name="Rectangle 47"/>
          <p:cNvSpPr>
            <a:spLocks noChangeArrowheads="1"/>
          </p:cNvSpPr>
          <p:nvPr/>
        </p:nvSpPr>
        <p:spPr bwMode="auto">
          <a:xfrm>
            <a:off x="3907466" y="4687800"/>
            <a:ext cx="1295400" cy="457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latin typeface="Trebuchet MS" pitchFamily="34" charset="0"/>
            </a:endParaRPr>
          </a:p>
        </p:txBody>
      </p:sp>
      <p:sp>
        <p:nvSpPr>
          <p:cNvPr id="9248" name="Text Box 48"/>
          <p:cNvSpPr txBox="1">
            <a:spLocks noChangeArrowheads="1"/>
          </p:cNvSpPr>
          <p:nvPr/>
        </p:nvSpPr>
        <p:spPr bwMode="auto">
          <a:xfrm>
            <a:off x="3983666" y="4702088"/>
            <a:ext cx="1143000" cy="369332"/>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rPr>
              <a:t>Cache(s)</a:t>
            </a:r>
          </a:p>
        </p:txBody>
      </p:sp>
      <p:grpSp>
        <p:nvGrpSpPr>
          <p:cNvPr id="8" name="Group 94"/>
          <p:cNvGrpSpPr>
            <a:grpSpLocks/>
          </p:cNvGrpSpPr>
          <p:nvPr/>
        </p:nvGrpSpPr>
        <p:grpSpPr bwMode="auto">
          <a:xfrm>
            <a:off x="6117266" y="3849611"/>
            <a:ext cx="457200" cy="276226"/>
            <a:chOff x="3408" y="4128"/>
            <a:chExt cx="288" cy="174"/>
          </a:xfrm>
        </p:grpSpPr>
        <p:grpSp>
          <p:nvGrpSpPr>
            <p:cNvPr id="9" name="Group 57"/>
            <p:cNvGrpSpPr>
              <a:grpSpLocks/>
            </p:cNvGrpSpPr>
            <p:nvPr/>
          </p:nvGrpSpPr>
          <p:grpSpPr bwMode="auto">
            <a:xfrm flipV="1">
              <a:off x="3408" y="4147"/>
              <a:ext cx="288" cy="144"/>
              <a:chOff x="3456" y="1440"/>
              <a:chExt cx="240" cy="144"/>
            </a:xfrm>
          </p:grpSpPr>
          <p:sp>
            <p:nvSpPr>
              <p:cNvPr id="9278" name="Line 58"/>
              <p:cNvSpPr>
                <a:spLocks noChangeShapeType="1"/>
              </p:cNvSpPr>
              <p:nvPr/>
            </p:nvSpPr>
            <p:spPr bwMode="auto">
              <a:xfrm>
                <a:off x="3456" y="1440"/>
                <a:ext cx="240" cy="0"/>
              </a:xfrm>
              <a:prstGeom prst="line">
                <a:avLst/>
              </a:prstGeom>
              <a:noFill/>
              <a:ln w="19050">
                <a:solidFill>
                  <a:srgbClr val="FF0000"/>
                </a:solidFill>
                <a:round/>
                <a:headEnd/>
                <a:tailEnd type="none" w="lg" len="lg"/>
              </a:ln>
            </p:spPr>
            <p:txBody>
              <a:bodyPr/>
              <a:lstStyle/>
              <a:p>
                <a:endParaRPr lang="en-US">
                  <a:latin typeface="Trebuchet MS" pitchFamily="34" charset="0"/>
                </a:endParaRPr>
              </a:p>
            </p:txBody>
          </p:sp>
          <p:sp>
            <p:nvSpPr>
              <p:cNvPr id="9279" name="Line 59"/>
              <p:cNvSpPr>
                <a:spLocks noChangeShapeType="1"/>
              </p:cNvSpPr>
              <p:nvPr/>
            </p:nvSpPr>
            <p:spPr bwMode="auto">
              <a:xfrm>
                <a:off x="3696" y="1440"/>
                <a:ext cx="0" cy="144"/>
              </a:xfrm>
              <a:prstGeom prst="line">
                <a:avLst/>
              </a:prstGeom>
              <a:noFill/>
              <a:ln w="19050">
                <a:solidFill>
                  <a:srgbClr val="FF0000"/>
                </a:solidFill>
                <a:round/>
                <a:headEnd/>
                <a:tailEnd type="arrow" w="lg" len="lg"/>
              </a:ln>
            </p:spPr>
            <p:txBody>
              <a:bodyPr/>
              <a:lstStyle/>
              <a:p>
                <a:endParaRPr lang="en-US">
                  <a:latin typeface="Trebuchet MS" pitchFamily="34" charset="0"/>
                </a:endParaRPr>
              </a:p>
            </p:txBody>
          </p:sp>
        </p:grpSp>
        <p:sp>
          <p:nvSpPr>
            <p:cNvPr id="9277" name="Text Box 60"/>
            <p:cNvSpPr txBox="1">
              <a:spLocks noChangeArrowheads="1"/>
            </p:cNvSpPr>
            <p:nvPr/>
          </p:nvSpPr>
          <p:spPr bwMode="auto">
            <a:xfrm>
              <a:off x="3456" y="4128"/>
              <a:ext cx="240" cy="174"/>
            </a:xfrm>
            <a:prstGeom prst="rect">
              <a:avLst/>
            </a:prstGeom>
            <a:noFill/>
            <a:ln w="9525">
              <a:noFill/>
              <a:miter lim="800000"/>
              <a:headEnd/>
              <a:tailEnd/>
            </a:ln>
          </p:spPr>
          <p:txBody>
            <a:bodyPr>
              <a:spAutoFit/>
            </a:bodyPr>
            <a:lstStyle/>
            <a:p>
              <a:pPr>
                <a:spcBef>
                  <a:spcPct val="50000"/>
                </a:spcBef>
              </a:pPr>
              <a:r>
                <a:rPr lang="en-US" sz="1200">
                  <a:latin typeface="Trebuchet MS" pitchFamily="34" charset="0"/>
                </a:rPr>
                <a:t>(3)</a:t>
              </a:r>
            </a:p>
          </p:txBody>
        </p:sp>
      </p:grpSp>
      <p:sp>
        <p:nvSpPr>
          <p:cNvPr id="5186" name="Text Box 66"/>
          <p:cNvSpPr txBox="1">
            <a:spLocks noChangeArrowheads="1"/>
          </p:cNvSpPr>
          <p:nvPr/>
        </p:nvSpPr>
        <p:spPr bwMode="auto">
          <a:xfrm>
            <a:off x="7260266" y="2279563"/>
            <a:ext cx="381000" cy="276999"/>
          </a:xfrm>
          <a:prstGeom prst="rect">
            <a:avLst/>
          </a:prstGeom>
          <a:noFill/>
          <a:ln w="9525">
            <a:noFill/>
            <a:miter lim="800000"/>
            <a:headEnd/>
            <a:tailEnd/>
          </a:ln>
        </p:spPr>
        <p:txBody>
          <a:bodyPr>
            <a:spAutoFit/>
          </a:bodyPr>
          <a:lstStyle/>
          <a:p>
            <a:pPr>
              <a:spcBef>
                <a:spcPct val="50000"/>
              </a:spcBef>
            </a:pPr>
            <a:r>
              <a:rPr lang="en-US" sz="1200">
                <a:latin typeface="Trebuchet MS" pitchFamily="34" charset="0"/>
              </a:rPr>
              <a:t>(3)</a:t>
            </a:r>
          </a:p>
        </p:txBody>
      </p:sp>
      <p:sp>
        <p:nvSpPr>
          <p:cNvPr id="5187" name="Text Box 67"/>
          <p:cNvSpPr txBox="1">
            <a:spLocks noChangeArrowheads="1"/>
          </p:cNvSpPr>
          <p:nvPr/>
        </p:nvSpPr>
        <p:spPr bwMode="auto">
          <a:xfrm>
            <a:off x="6172200" y="1856031"/>
            <a:ext cx="1066800" cy="523220"/>
          </a:xfrm>
          <a:prstGeom prst="rect">
            <a:avLst/>
          </a:prstGeom>
          <a:noFill/>
          <a:ln w="9525">
            <a:noFill/>
            <a:miter lim="800000"/>
            <a:headEnd/>
            <a:tailEnd/>
          </a:ln>
        </p:spPr>
        <p:txBody>
          <a:bodyPr>
            <a:spAutoFit/>
          </a:bodyPr>
          <a:lstStyle/>
          <a:p>
            <a:pPr algn="ctr">
              <a:spcBef>
                <a:spcPct val="50000"/>
              </a:spcBef>
            </a:pPr>
            <a:r>
              <a:rPr lang="en-US" sz="1400">
                <a:latin typeface="Trebuchet MS" pitchFamily="34" charset="0"/>
              </a:rPr>
              <a:t>I/O Initiator</a:t>
            </a:r>
          </a:p>
        </p:txBody>
      </p:sp>
      <p:sp>
        <p:nvSpPr>
          <p:cNvPr id="5188" name="Text Box 68"/>
          <p:cNvSpPr txBox="1">
            <a:spLocks noChangeArrowheads="1"/>
          </p:cNvSpPr>
          <p:nvPr/>
        </p:nvSpPr>
        <p:spPr bwMode="auto">
          <a:xfrm>
            <a:off x="6193466" y="2325600"/>
            <a:ext cx="533400" cy="307777"/>
          </a:xfrm>
          <a:prstGeom prst="rect">
            <a:avLst/>
          </a:prstGeom>
          <a:noFill/>
          <a:ln w="9525">
            <a:noFill/>
            <a:miter lim="800000"/>
            <a:headEnd/>
            <a:tailEnd/>
          </a:ln>
        </p:spPr>
        <p:txBody>
          <a:bodyPr>
            <a:spAutoFit/>
          </a:bodyPr>
          <a:lstStyle/>
          <a:p>
            <a:pPr algn="ctr">
              <a:spcBef>
                <a:spcPct val="50000"/>
              </a:spcBef>
            </a:pPr>
            <a:r>
              <a:rPr lang="en-US" sz="1400">
                <a:latin typeface="Trebuchet MS" pitchFamily="34" charset="0"/>
              </a:rPr>
              <a:t>ISR</a:t>
            </a:r>
          </a:p>
        </p:txBody>
      </p:sp>
      <p:sp>
        <p:nvSpPr>
          <p:cNvPr id="5190" name="Text Box 70"/>
          <p:cNvSpPr txBox="1">
            <a:spLocks noChangeArrowheads="1"/>
          </p:cNvSpPr>
          <p:nvPr/>
        </p:nvSpPr>
        <p:spPr bwMode="auto">
          <a:xfrm>
            <a:off x="6650666" y="2325600"/>
            <a:ext cx="609600" cy="307777"/>
          </a:xfrm>
          <a:prstGeom prst="rect">
            <a:avLst/>
          </a:prstGeom>
          <a:noFill/>
          <a:ln w="9525">
            <a:noFill/>
            <a:miter lim="800000"/>
            <a:headEnd/>
            <a:tailEnd/>
          </a:ln>
        </p:spPr>
        <p:txBody>
          <a:bodyPr>
            <a:spAutoFit/>
          </a:bodyPr>
          <a:lstStyle/>
          <a:p>
            <a:pPr algn="ctr">
              <a:spcBef>
                <a:spcPct val="50000"/>
              </a:spcBef>
            </a:pPr>
            <a:r>
              <a:rPr lang="en-US" sz="1400">
                <a:latin typeface="Trebuchet MS" pitchFamily="34" charset="0"/>
              </a:rPr>
              <a:t>DPC</a:t>
            </a:r>
          </a:p>
        </p:txBody>
      </p:sp>
      <p:sp>
        <p:nvSpPr>
          <p:cNvPr id="5191" name="Text Box 71"/>
          <p:cNvSpPr txBox="1">
            <a:spLocks noChangeArrowheads="1"/>
          </p:cNvSpPr>
          <p:nvPr/>
        </p:nvSpPr>
        <p:spPr bwMode="auto">
          <a:xfrm>
            <a:off x="5736266" y="2859000"/>
            <a:ext cx="457200" cy="276999"/>
          </a:xfrm>
          <a:prstGeom prst="rect">
            <a:avLst/>
          </a:prstGeom>
          <a:noFill/>
          <a:ln w="9525">
            <a:noFill/>
            <a:miter lim="800000"/>
            <a:headEnd/>
            <a:tailEnd/>
          </a:ln>
        </p:spPr>
        <p:txBody>
          <a:bodyPr>
            <a:spAutoFit/>
          </a:bodyPr>
          <a:lstStyle/>
          <a:p>
            <a:pPr algn="ctr">
              <a:spcBef>
                <a:spcPct val="50000"/>
              </a:spcBef>
            </a:pPr>
            <a:r>
              <a:rPr lang="en-US" sz="1200" dirty="0">
                <a:latin typeface="Trebuchet MS" pitchFamily="34" charset="0"/>
              </a:rPr>
              <a:t>(2)</a:t>
            </a:r>
          </a:p>
        </p:txBody>
      </p:sp>
      <p:sp>
        <p:nvSpPr>
          <p:cNvPr id="9256" name="Rectangle 74"/>
          <p:cNvSpPr>
            <a:spLocks noChangeArrowheads="1"/>
          </p:cNvSpPr>
          <p:nvPr/>
        </p:nvSpPr>
        <p:spPr bwMode="auto">
          <a:xfrm>
            <a:off x="1850066" y="2630400"/>
            <a:ext cx="10668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5195" name="Oval 75"/>
          <p:cNvSpPr>
            <a:spLocks noChangeArrowheads="1"/>
          </p:cNvSpPr>
          <p:nvPr/>
        </p:nvSpPr>
        <p:spPr bwMode="auto">
          <a:xfrm>
            <a:off x="2078666" y="2706600"/>
            <a:ext cx="609600" cy="609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endParaRPr lang="en-US">
              <a:solidFill>
                <a:schemeClr val="tx1"/>
              </a:solidFill>
              <a:latin typeface="Trebuchet MS" pitchFamily="34" charset="0"/>
            </a:endParaRPr>
          </a:p>
        </p:txBody>
      </p:sp>
      <p:sp>
        <p:nvSpPr>
          <p:cNvPr id="9258" name="Rectangle 76"/>
          <p:cNvSpPr>
            <a:spLocks noChangeArrowheads="1"/>
          </p:cNvSpPr>
          <p:nvPr/>
        </p:nvSpPr>
        <p:spPr bwMode="auto">
          <a:xfrm>
            <a:off x="1926266" y="3392400"/>
            <a:ext cx="914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ctr"/>
          <a:lstStyle/>
          <a:p>
            <a:pPr>
              <a:spcBef>
                <a:spcPct val="50000"/>
              </a:spcBef>
            </a:pPr>
            <a:endParaRPr lang="en-US">
              <a:solidFill>
                <a:schemeClr val="tx1"/>
              </a:solidFill>
              <a:latin typeface="Trebuchet MS" pitchFamily="34" charset="0"/>
            </a:endParaRPr>
          </a:p>
        </p:txBody>
      </p:sp>
      <p:sp>
        <p:nvSpPr>
          <p:cNvPr id="9259" name="Line 77"/>
          <p:cNvSpPr>
            <a:spLocks noChangeShapeType="1"/>
          </p:cNvSpPr>
          <p:nvPr/>
        </p:nvSpPr>
        <p:spPr bwMode="auto">
          <a:xfrm>
            <a:off x="2383466" y="3849600"/>
            <a:ext cx="0" cy="381000"/>
          </a:xfrm>
          <a:prstGeom prst="line">
            <a:avLst/>
          </a:prstGeom>
          <a:noFill/>
          <a:ln w="25400">
            <a:solidFill>
              <a:schemeClr val="tx1"/>
            </a:solidFill>
            <a:round/>
            <a:headEnd/>
            <a:tailEnd/>
          </a:ln>
        </p:spPr>
        <p:txBody>
          <a:bodyPr/>
          <a:lstStyle/>
          <a:p>
            <a:endParaRPr lang="en-US">
              <a:latin typeface="Trebuchet MS" pitchFamily="34" charset="0"/>
            </a:endParaRPr>
          </a:p>
        </p:txBody>
      </p:sp>
      <p:sp>
        <p:nvSpPr>
          <p:cNvPr id="9260" name="Text Box 78"/>
          <p:cNvSpPr txBox="1">
            <a:spLocks noChangeArrowheads="1"/>
          </p:cNvSpPr>
          <p:nvPr/>
        </p:nvSpPr>
        <p:spPr bwMode="auto">
          <a:xfrm>
            <a:off x="2154866" y="2782800"/>
            <a:ext cx="457200" cy="369332"/>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rPr>
              <a:t>P</a:t>
            </a:r>
            <a:r>
              <a:rPr lang="en-US" baseline="-25000">
                <a:latin typeface="Trebuchet MS" pitchFamily="34" charset="0"/>
              </a:rPr>
              <a:t>2</a:t>
            </a:r>
          </a:p>
        </p:txBody>
      </p:sp>
      <p:sp>
        <p:nvSpPr>
          <p:cNvPr id="9261" name="Text Box 79"/>
          <p:cNvSpPr txBox="1">
            <a:spLocks noChangeArrowheads="1"/>
          </p:cNvSpPr>
          <p:nvPr/>
        </p:nvSpPr>
        <p:spPr bwMode="auto">
          <a:xfrm>
            <a:off x="1850066" y="3392400"/>
            <a:ext cx="1066800" cy="369332"/>
          </a:xfrm>
          <a:prstGeom prst="rect">
            <a:avLst/>
          </a:prstGeom>
          <a:noFill/>
          <a:ln w="9525">
            <a:noFill/>
            <a:miter lim="800000"/>
            <a:headEnd/>
            <a:tailEnd/>
          </a:ln>
        </p:spPr>
        <p:txBody>
          <a:bodyPr>
            <a:spAutoFit/>
          </a:bodyPr>
          <a:lstStyle/>
          <a:p>
            <a:pPr algn="ctr">
              <a:spcBef>
                <a:spcPct val="50000"/>
              </a:spcBef>
            </a:pPr>
            <a:r>
              <a:rPr lang="en-US" dirty="0">
                <a:latin typeface="Trebuchet MS" pitchFamily="34" charset="0"/>
              </a:rPr>
              <a:t>Cache</a:t>
            </a:r>
            <a:r>
              <a:rPr lang="en-US" baseline="-25000" dirty="0">
                <a:latin typeface="Trebuchet MS" pitchFamily="34" charset="0"/>
              </a:rPr>
              <a:t>2</a:t>
            </a:r>
          </a:p>
        </p:txBody>
      </p:sp>
      <p:sp>
        <p:nvSpPr>
          <p:cNvPr id="9262" name="Line 80"/>
          <p:cNvSpPr>
            <a:spLocks noChangeShapeType="1"/>
          </p:cNvSpPr>
          <p:nvPr/>
        </p:nvSpPr>
        <p:spPr bwMode="auto">
          <a:xfrm flipV="1">
            <a:off x="6041066" y="4230600"/>
            <a:ext cx="0" cy="381000"/>
          </a:xfrm>
          <a:prstGeom prst="line">
            <a:avLst/>
          </a:prstGeom>
          <a:noFill/>
          <a:ln w="25400">
            <a:solidFill>
              <a:schemeClr val="tx1"/>
            </a:solidFill>
            <a:round/>
            <a:headEnd/>
            <a:tailEnd/>
          </a:ln>
        </p:spPr>
        <p:txBody>
          <a:bodyPr/>
          <a:lstStyle/>
          <a:p>
            <a:endParaRPr lang="en-US">
              <a:latin typeface="Trebuchet MS" pitchFamily="34" charset="0"/>
            </a:endParaRPr>
          </a:p>
        </p:txBody>
      </p:sp>
      <p:sp>
        <p:nvSpPr>
          <p:cNvPr id="5201" name="Oval 81"/>
          <p:cNvSpPr>
            <a:spLocks noChangeArrowheads="1"/>
          </p:cNvSpPr>
          <p:nvPr/>
        </p:nvSpPr>
        <p:spPr bwMode="auto">
          <a:xfrm>
            <a:off x="5660066" y="5373600"/>
            <a:ext cx="762000" cy="1524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5202" name="Rectangle 82"/>
          <p:cNvSpPr>
            <a:spLocks noChangeArrowheads="1"/>
          </p:cNvSpPr>
          <p:nvPr/>
        </p:nvSpPr>
        <p:spPr bwMode="auto">
          <a:xfrm>
            <a:off x="5660066" y="4687800"/>
            <a:ext cx="7620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5203" name="Oval 83"/>
          <p:cNvSpPr>
            <a:spLocks noChangeArrowheads="1"/>
          </p:cNvSpPr>
          <p:nvPr/>
        </p:nvSpPr>
        <p:spPr bwMode="auto">
          <a:xfrm>
            <a:off x="5660066" y="4611600"/>
            <a:ext cx="762000" cy="1524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solidFill>
                <a:schemeClr val="tx1"/>
              </a:solidFill>
              <a:latin typeface="Trebuchet MS" pitchFamily="34" charset="0"/>
            </a:endParaRPr>
          </a:p>
        </p:txBody>
      </p:sp>
      <p:sp>
        <p:nvSpPr>
          <p:cNvPr id="5205" name="Text Box 85"/>
          <p:cNvSpPr txBox="1">
            <a:spLocks noChangeArrowheads="1"/>
          </p:cNvSpPr>
          <p:nvPr/>
        </p:nvSpPr>
        <p:spPr bwMode="auto">
          <a:xfrm>
            <a:off x="5660066" y="4840200"/>
            <a:ext cx="762000" cy="369332"/>
          </a:xfrm>
          <a:prstGeom prst="rect">
            <a:avLst/>
          </a:prstGeom>
          <a:noFill/>
          <a:ln w="9525">
            <a:noFill/>
            <a:miter lim="800000"/>
            <a:headEnd/>
            <a:tailEnd/>
          </a:ln>
        </p:spPr>
        <p:txBody>
          <a:bodyPr>
            <a:spAutoFit/>
          </a:bodyPr>
          <a:lstStyle/>
          <a:p>
            <a:pPr algn="ctr">
              <a:spcBef>
                <a:spcPct val="50000"/>
              </a:spcBef>
            </a:pPr>
            <a:r>
              <a:rPr lang="en-US" dirty="0" err="1">
                <a:latin typeface="Trebuchet MS" pitchFamily="34" charset="0"/>
              </a:rPr>
              <a:t>Disk</a:t>
            </a:r>
            <a:r>
              <a:rPr lang="en-US" baseline="-25000" dirty="0" err="1">
                <a:latin typeface="Trebuchet MS" pitchFamily="34" charset="0"/>
              </a:rPr>
              <a:t>B</a:t>
            </a:r>
            <a:endParaRPr lang="en-US" baseline="-25000" dirty="0">
              <a:latin typeface="Trebuchet MS" pitchFamily="34" charset="0"/>
            </a:endParaRPr>
          </a:p>
        </p:txBody>
      </p:sp>
      <p:sp>
        <p:nvSpPr>
          <p:cNvPr id="5209" name="Freeform 89"/>
          <p:cNvSpPr>
            <a:spLocks/>
          </p:cNvSpPr>
          <p:nvPr/>
        </p:nvSpPr>
        <p:spPr bwMode="auto">
          <a:xfrm>
            <a:off x="5723566" y="3011400"/>
            <a:ext cx="698500" cy="1600200"/>
          </a:xfrm>
          <a:custGeom>
            <a:avLst/>
            <a:gdLst>
              <a:gd name="T0" fmla="*/ 2147483647 w 440"/>
              <a:gd name="T1" fmla="*/ 2147483647 h 1008"/>
              <a:gd name="T2" fmla="*/ 2147483647 w 440"/>
              <a:gd name="T3" fmla="*/ 2147483647 h 1008"/>
              <a:gd name="T4" fmla="*/ 2147483647 w 440"/>
              <a:gd name="T5" fmla="*/ 0 h 1008"/>
              <a:gd name="T6" fmla="*/ 0 60000 65536"/>
              <a:gd name="T7" fmla="*/ 0 60000 65536"/>
              <a:gd name="T8" fmla="*/ 0 60000 65536"/>
              <a:gd name="T9" fmla="*/ 0 w 440"/>
              <a:gd name="T10" fmla="*/ 0 h 1008"/>
              <a:gd name="T11" fmla="*/ 440 w 440"/>
              <a:gd name="T12" fmla="*/ 1008 h 1008"/>
            </a:gdLst>
            <a:ahLst/>
            <a:cxnLst>
              <a:cxn ang="T6">
                <a:pos x="T0" y="T1"/>
              </a:cxn>
              <a:cxn ang="T7">
                <a:pos x="T2" y="T3"/>
              </a:cxn>
              <a:cxn ang="T8">
                <a:pos x="T4" y="T5"/>
              </a:cxn>
            </a:cxnLst>
            <a:rect l="T9" t="T10" r="T11" b="T12"/>
            <a:pathLst>
              <a:path w="440" h="1008">
                <a:moveTo>
                  <a:pt x="104" y="1008"/>
                </a:moveTo>
                <a:cubicBezTo>
                  <a:pt x="52" y="708"/>
                  <a:pt x="0" y="408"/>
                  <a:pt x="56" y="240"/>
                </a:cubicBezTo>
                <a:cubicBezTo>
                  <a:pt x="112" y="72"/>
                  <a:pt x="376" y="40"/>
                  <a:pt x="440" y="0"/>
                </a:cubicBezTo>
              </a:path>
            </a:pathLst>
          </a:custGeom>
          <a:noFill/>
          <a:ln w="19050">
            <a:solidFill>
              <a:srgbClr val="FF0000"/>
            </a:solidFill>
            <a:round/>
            <a:headEnd/>
            <a:tailEnd type="arrow" w="lg" len="lg"/>
          </a:ln>
        </p:spPr>
        <p:txBody>
          <a:bodyPr/>
          <a:lstStyle/>
          <a:p>
            <a:endParaRPr lang="en-US">
              <a:latin typeface="Trebuchet MS" pitchFamily="34" charset="0"/>
            </a:endParaRPr>
          </a:p>
        </p:txBody>
      </p:sp>
      <p:sp>
        <p:nvSpPr>
          <p:cNvPr id="5211" name="Text Box 91"/>
          <p:cNvSpPr txBox="1">
            <a:spLocks noChangeArrowheads="1"/>
          </p:cNvSpPr>
          <p:nvPr/>
        </p:nvSpPr>
        <p:spPr bwMode="auto">
          <a:xfrm>
            <a:off x="7565066" y="2325600"/>
            <a:ext cx="533400" cy="304800"/>
          </a:xfrm>
          <a:prstGeom prst="rect">
            <a:avLst/>
          </a:prstGeom>
          <a:noFill/>
          <a:ln w="9525">
            <a:noFill/>
            <a:miter lim="800000"/>
            <a:headEnd/>
            <a:tailEnd/>
          </a:ln>
        </p:spPr>
        <p:txBody>
          <a:bodyPr>
            <a:spAutoFit/>
          </a:bodyPr>
          <a:lstStyle/>
          <a:p>
            <a:pPr algn="ctr">
              <a:spcBef>
                <a:spcPct val="50000"/>
              </a:spcBef>
            </a:pPr>
            <a:r>
              <a:rPr lang="en-US" sz="1400">
                <a:latin typeface="Trebuchet MS" pitchFamily="34" charset="0"/>
              </a:rPr>
              <a:t>ISR</a:t>
            </a:r>
          </a:p>
        </p:txBody>
      </p:sp>
      <p:sp>
        <p:nvSpPr>
          <p:cNvPr id="5213" name="Freeform 93"/>
          <p:cNvSpPr>
            <a:spLocks/>
          </p:cNvSpPr>
          <p:nvPr/>
        </p:nvSpPr>
        <p:spPr bwMode="auto">
          <a:xfrm>
            <a:off x="6955466" y="2554200"/>
            <a:ext cx="914400" cy="228600"/>
          </a:xfrm>
          <a:custGeom>
            <a:avLst/>
            <a:gdLst>
              <a:gd name="T0" fmla="*/ 2147483647 w 576"/>
              <a:gd name="T1" fmla="*/ 2147483647 h 144"/>
              <a:gd name="T2" fmla="*/ 2147483647 w 576"/>
              <a:gd name="T3" fmla="*/ 0 h 144"/>
              <a:gd name="T4" fmla="*/ 0 w 576"/>
              <a:gd name="T5" fmla="*/ 2147483647 h 144"/>
              <a:gd name="T6" fmla="*/ 0 60000 65536"/>
              <a:gd name="T7" fmla="*/ 0 60000 65536"/>
              <a:gd name="T8" fmla="*/ 0 60000 65536"/>
              <a:gd name="T9" fmla="*/ 0 w 576"/>
              <a:gd name="T10" fmla="*/ 0 h 144"/>
              <a:gd name="T11" fmla="*/ 576 w 576"/>
              <a:gd name="T12" fmla="*/ 144 h 144"/>
            </a:gdLst>
            <a:ahLst/>
            <a:cxnLst>
              <a:cxn ang="T6">
                <a:pos x="T0" y="T1"/>
              </a:cxn>
              <a:cxn ang="T7">
                <a:pos x="T2" y="T3"/>
              </a:cxn>
              <a:cxn ang="T8">
                <a:pos x="T4" y="T5"/>
              </a:cxn>
            </a:cxnLst>
            <a:rect l="T9" t="T10" r="T11" b="T12"/>
            <a:pathLst>
              <a:path w="576" h="144">
                <a:moveTo>
                  <a:pt x="576" y="144"/>
                </a:moveTo>
                <a:cubicBezTo>
                  <a:pt x="480" y="72"/>
                  <a:pt x="384" y="0"/>
                  <a:pt x="288" y="0"/>
                </a:cubicBezTo>
                <a:cubicBezTo>
                  <a:pt x="192" y="0"/>
                  <a:pt x="96" y="72"/>
                  <a:pt x="0" y="144"/>
                </a:cubicBezTo>
              </a:path>
            </a:pathLst>
          </a:custGeom>
          <a:noFill/>
          <a:ln w="19050">
            <a:solidFill>
              <a:srgbClr val="FF0000"/>
            </a:solidFill>
            <a:round/>
            <a:headEnd/>
            <a:tailEnd type="arrow" w="lg" len="lg"/>
          </a:ln>
        </p:spPr>
        <p:txBody>
          <a:bodyPr/>
          <a:lstStyle/>
          <a:p>
            <a:endParaRPr lang="en-US">
              <a:latin typeface="Trebuchet MS" pitchFamily="34" charset="0"/>
            </a:endParaRPr>
          </a:p>
        </p:txBody>
      </p:sp>
      <p:sp>
        <p:nvSpPr>
          <p:cNvPr id="5215" name="Freeform 95"/>
          <p:cNvSpPr>
            <a:spLocks/>
          </p:cNvSpPr>
          <p:nvPr/>
        </p:nvSpPr>
        <p:spPr bwMode="auto">
          <a:xfrm>
            <a:off x="6180766" y="2922500"/>
            <a:ext cx="1612900" cy="1689100"/>
          </a:xfrm>
          <a:custGeom>
            <a:avLst/>
            <a:gdLst>
              <a:gd name="T0" fmla="*/ 2147483647 w 1016"/>
              <a:gd name="T1" fmla="*/ 2147483647 h 1064"/>
              <a:gd name="T2" fmla="*/ 2147483647 w 1016"/>
              <a:gd name="T3" fmla="*/ 2147483647 h 1064"/>
              <a:gd name="T4" fmla="*/ 2147483647 w 1016"/>
              <a:gd name="T5" fmla="*/ 2147483647 h 1064"/>
              <a:gd name="T6" fmla="*/ 2147483647 w 1016"/>
              <a:gd name="T7" fmla="*/ 2147483647 h 1064"/>
              <a:gd name="T8" fmla="*/ 2147483647 w 1016"/>
              <a:gd name="T9" fmla="*/ 2147483647 h 1064"/>
              <a:gd name="T10" fmla="*/ 0 60000 65536"/>
              <a:gd name="T11" fmla="*/ 0 60000 65536"/>
              <a:gd name="T12" fmla="*/ 0 60000 65536"/>
              <a:gd name="T13" fmla="*/ 0 60000 65536"/>
              <a:gd name="T14" fmla="*/ 0 60000 65536"/>
              <a:gd name="T15" fmla="*/ 0 w 1016"/>
              <a:gd name="T16" fmla="*/ 0 h 1064"/>
              <a:gd name="T17" fmla="*/ 1016 w 1016"/>
              <a:gd name="T18" fmla="*/ 1064 h 1064"/>
            </a:gdLst>
            <a:ahLst/>
            <a:cxnLst>
              <a:cxn ang="T10">
                <a:pos x="T0" y="T1"/>
              </a:cxn>
              <a:cxn ang="T11">
                <a:pos x="T2" y="T3"/>
              </a:cxn>
              <a:cxn ang="T12">
                <a:pos x="T4" y="T5"/>
              </a:cxn>
              <a:cxn ang="T13">
                <a:pos x="T6" y="T7"/>
              </a:cxn>
              <a:cxn ang="T14">
                <a:pos x="T8" y="T9"/>
              </a:cxn>
            </a:cxnLst>
            <a:rect l="T15" t="T16" r="T17" b="T18"/>
            <a:pathLst>
              <a:path w="1016" h="1064">
                <a:moveTo>
                  <a:pt x="8" y="1064"/>
                </a:moveTo>
                <a:cubicBezTo>
                  <a:pt x="4" y="1004"/>
                  <a:pt x="0" y="944"/>
                  <a:pt x="104" y="920"/>
                </a:cubicBezTo>
                <a:cubicBezTo>
                  <a:pt x="208" y="896"/>
                  <a:pt x="520" y="1048"/>
                  <a:pt x="632" y="920"/>
                </a:cubicBezTo>
                <a:cubicBezTo>
                  <a:pt x="744" y="792"/>
                  <a:pt x="712" y="304"/>
                  <a:pt x="776" y="152"/>
                </a:cubicBezTo>
                <a:cubicBezTo>
                  <a:pt x="840" y="0"/>
                  <a:pt x="928" y="4"/>
                  <a:pt x="1016" y="8"/>
                </a:cubicBezTo>
              </a:path>
            </a:pathLst>
          </a:custGeom>
          <a:noFill/>
          <a:ln w="19050">
            <a:solidFill>
              <a:srgbClr val="FF0000"/>
            </a:solidFill>
            <a:prstDash val="sysDot"/>
            <a:round/>
            <a:headEnd/>
            <a:tailEnd type="arrow" w="lg" len="lg"/>
          </a:ln>
        </p:spPr>
        <p:txBody>
          <a:bodyPr/>
          <a:lstStyle/>
          <a:p>
            <a:endParaRPr lang="en-US">
              <a:latin typeface="Trebuchet MS" pitchFamily="34" charset="0"/>
            </a:endParaRPr>
          </a:p>
        </p:txBody>
      </p:sp>
      <p:sp>
        <p:nvSpPr>
          <p:cNvPr id="9268" name="Line 86"/>
          <p:cNvSpPr>
            <a:spLocks noChangeShapeType="1"/>
          </p:cNvSpPr>
          <p:nvPr/>
        </p:nvSpPr>
        <p:spPr bwMode="auto">
          <a:xfrm>
            <a:off x="5660066" y="4687800"/>
            <a:ext cx="0" cy="762000"/>
          </a:xfrm>
          <a:prstGeom prst="line">
            <a:avLst/>
          </a:prstGeom>
          <a:noFill/>
          <a:ln w="9525">
            <a:solidFill>
              <a:schemeClr val="tx1"/>
            </a:solidFill>
            <a:round/>
            <a:headEnd/>
            <a:tailEnd/>
          </a:ln>
          <a:scene3d>
            <a:camera prst="orthographicFront"/>
            <a:lightRig rig="threePt" dir="t"/>
          </a:scene3d>
          <a:sp3d>
            <a:bevelT h="38100"/>
          </a:sp3d>
        </p:spPr>
        <p:txBody>
          <a:bodyPr/>
          <a:lstStyle/>
          <a:p>
            <a:endParaRPr lang="en-US">
              <a:latin typeface="Trebuchet MS" pitchFamily="34" charset="0"/>
            </a:endParaRPr>
          </a:p>
        </p:txBody>
      </p:sp>
      <p:sp>
        <p:nvSpPr>
          <p:cNvPr id="9266" name="Line 84"/>
          <p:cNvSpPr>
            <a:spLocks noChangeShapeType="1"/>
          </p:cNvSpPr>
          <p:nvPr/>
        </p:nvSpPr>
        <p:spPr bwMode="auto">
          <a:xfrm>
            <a:off x="6422066" y="4687800"/>
            <a:ext cx="0" cy="762000"/>
          </a:xfrm>
          <a:prstGeom prst="line">
            <a:avLst/>
          </a:prstGeom>
          <a:noFill/>
          <a:ln w="3175">
            <a:solidFill>
              <a:schemeClr val="tx1"/>
            </a:solidFill>
            <a:miter lim="800000"/>
            <a:headEnd/>
            <a:tailEnd/>
          </a:ln>
          <a:effectLst>
            <a:outerShdw blurRad="50800" dist="38100" dir="2700000" algn="ctr" rotWithShape="0">
              <a:srgbClr val="000000">
                <a:alpha val="40000"/>
              </a:srgbClr>
            </a:outerShdw>
          </a:effectLst>
          <a:scene3d>
            <a:camera prst="orthographicFront"/>
            <a:lightRig rig="threePt" dir="t"/>
          </a:scene3d>
          <a:sp3d>
            <a:bevelT w="38100" h="38100"/>
          </a:sp3d>
        </p:spPr>
        <p:txBody>
          <a:bodyPr/>
          <a:lstStyle/>
          <a:p>
            <a:endParaRPr lang="en-US">
              <a:latin typeface="Trebuchet MS" pitchFamily="34" charset="0"/>
            </a:endParaRPr>
          </a:p>
        </p:txBody>
      </p:sp>
      <p:sp>
        <p:nvSpPr>
          <p:cNvPr id="77" name="Text Box 71"/>
          <p:cNvSpPr txBox="1">
            <a:spLocks noChangeArrowheads="1"/>
          </p:cNvSpPr>
          <p:nvPr/>
        </p:nvSpPr>
        <p:spPr bwMode="auto">
          <a:xfrm>
            <a:off x="6193466" y="4354425"/>
            <a:ext cx="457200" cy="276999"/>
          </a:xfrm>
          <a:prstGeom prst="rect">
            <a:avLst/>
          </a:prstGeom>
          <a:noFill/>
          <a:ln w="9525">
            <a:noFill/>
            <a:miter lim="800000"/>
            <a:headEnd/>
            <a:tailEnd/>
          </a:ln>
        </p:spPr>
        <p:txBody>
          <a:bodyPr>
            <a:spAutoFit/>
          </a:bodyPr>
          <a:lstStyle/>
          <a:p>
            <a:pPr algn="ctr">
              <a:spcBef>
                <a:spcPct val="50000"/>
              </a:spcBef>
            </a:pPr>
            <a:r>
              <a:rPr lang="en-US" sz="1200" dirty="0">
                <a:latin typeface="Trebuchet MS" pitchFamily="34" charset="0"/>
              </a:rPr>
              <a:t>(2)</a:t>
            </a:r>
          </a:p>
        </p:txBody>
      </p:sp>
      <p:sp>
        <p:nvSpPr>
          <p:cNvPr id="79" name="Title 78"/>
          <p:cNvSpPr>
            <a:spLocks noGrp="1"/>
          </p:cNvSpPr>
          <p:nvPr>
            <p:ph type="title"/>
          </p:nvPr>
        </p:nvSpPr>
        <p:spPr>
          <a:xfrm>
            <a:off x="382588" y="228600"/>
            <a:ext cx="8380412" cy="1218795"/>
          </a:xfrm>
        </p:spPr>
        <p:txBody>
          <a:bodyPr/>
          <a:lstStyle/>
          <a:p>
            <a:r>
              <a:rPr lang="en-US" sz="4400" dirty="0" smtClean="0"/>
              <a:t>Windows Server 2008 R2</a:t>
            </a:r>
            <a:br>
              <a:rPr lang="en-US" sz="4400" dirty="0" smtClean="0"/>
            </a:br>
            <a:r>
              <a:rPr lang="en-US" sz="4400" dirty="0" smtClean="0"/>
              <a:t>Driver Optimization for Topology</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autoRev="1" fill="hold" nodeType="withEffect">
                                  <p:stCondLst>
                                    <p:cond delay="0"/>
                                  </p:stCondLst>
                                  <p:childTnLst>
                                    <p:animClr clrSpc="rgb" dir="cw">
                                      <p:cBhvr>
                                        <p:cTn id="6" dur="2000" fill="hold"/>
                                        <p:tgtEl>
                                          <p:spTgt spid="5125"/>
                                        </p:tgtEl>
                                        <p:attrNameLst>
                                          <p:attrName>fillcolor</p:attrName>
                                        </p:attrNameLst>
                                      </p:cBhvr>
                                      <p:to>
                                        <a:srgbClr val="FF0000"/>
                                      </p:to>
                                    </p:animClr>
                                    <p:set>
                                      <p:cBhvr>
                                        <p:cTn id="7" dur="2000" fill="hold"/>
                                        <p:tgtEl>
                                          <p:spTgt spid="5125"/>
                                        </p:tgtEl>
                                        <p:attrNameLst>
                                          <p:attrName>fill.type</p:attrName>
                                        </p:attrNameLst>
                                      </p:cBhvr>
                                      <p:to>
                                        <p:strVal val="solid"/>
                                      </p:to>
                                    </p:set>
                                    <p:set>
                                      <p:cBhvr>
                                        <p:cTn id="8" dur="2000" fill="hold"/>
                                        <p:tgtEl>
                                          <p:spTgt spid="5125"/>
                                        </p:tgtEl>
                                        <p:attrNameLst>
                                          <p:attrName>fill.on</p:attrName>
                                        </p:attrNameLst>
                                      </p:cBhvr>
                                      <p:to>
                                        <p:strVal val="true"/>
                                      </p:to>
                                    </p:set>
                                  </p:childTnLst>
                                </p:cTn>
                              </p:par>
                              <p:par>
                                <p:cTn id="9" presetID="1" presetClass="emph" presetSubtype="2" autoRev="1" fill="hold" nodeType="withEffect">
                                  <p:stCondLst>
                                    <p:cond delay="0"/>
                                  </p:stCondLst>
                                  <p:childTnLst>
                                    <p:animClr clrSpc="rgb" dir="cw">
                                      <p:cBhvr>
                                        <p:cTn id="10" dur="2000" fill="hold"/>
                                        <p:tgtEl>
                                          <p:spTgt spid="5195"/>
                                        </p:tgtEl>
                                        <p:attrNameLst>
                                          <p:attrName>fillcolor</p:attrName>
                                        </p:attrNameLst>
                                      </p:cBhvr>
                                      <p:to>
                                        <a:srgbClr val="FF0000"/>
                                      </p:to>
                                    </p:animClr>
                                    <p:set>
                                      <p:cBhvr>
                                        <p:cTn id="11" dur="2000" fill="hold"/>
                                        <p:tgtEl>
                                          <p:spTgt spid="5195"/>
                                        </p:tgtEl>
                                        <p:attrNameLst>
                                          <p:attrName>fill.type</p:attrName>
                                        </p:attrNameLst>
                                      </p:cBhvr>
                                      <p:to>
                                        <p:strVal val="solid"/>
                                      </p:to>
                                    </p:set>
                                    <p:set>
                                      <p:cBhvr>
                                        <p:cTn id="12" dur="2000" fill="hold"/>
                                        <p:tgtEl>
                                          <p:spTgt spid="5195"/>
                                        </p:tgtEl>
                                        <p:attrNameLst>
                                          <p:attrName>fill.on</p:attrName>
                                        </p:attrNameLst>
                                      </p:cBhvr>
                                      <p:to>
                                        <p:strVal val="true"/>
                                      </p:to>
                                    </p:set>
                                  </p:childTnLst>
                                </p:cTn>
                              </p:par>
                              <p:par>
                                <p:cTn id="13" presetID="1" presetClass="emph" presetSubtype="2" autoRev="1" fill="hold" nodeType="withEffect">
                                  <p:stCondLst>
                                    <p:cond delay="0"/>
                                  </p:stCondLst>
                                  <p:childTnLst>
                                    <p:animClr clrSpc="rgb" dir="cw">
                                      <p:cBhvr>
                                        <p:cTn id="14" dur="2000" fill="hold"/>
                                        <p:tgtEl>
                                          <p:spTgt spid="5152"/>
                                        </p:tgtEl>
                                        <p:attrNameLst>
                                          <p:attrName>fillcolor</p:attrName>
                                        </p:attrNameLst>
                                      </p:cBhvr>
                                      <p:to>
                                        <a:srgbClr val="FF0000"/>
                                      </p:to>
                                    </p:animClr>
                                    <p:set>
                                      <p:cBhvr>
                                        <p:cTn id="15" dur="2000" fill="hold"/>
                                        <p:tgtEl>
                                          <p:spTgt spid="5152"/>
                                        </p:tgtEl>
                                        <p:attrNameLst>
                                          <p:attrName>fill.type</p:attrName>
                                        </p:attrNameLst>
                                      </p:cBhvr>
                                      <p:to>
                                        <p:strVal val="solid"/>
                                      </p:to>
                                    </p:set>
                                    <p:set>
                                      <p:cBhvr>
                                        <p:cTn id="16" dur="2000" fill="hold"/>
                                        <p:tgtEl>
                                          <p:spTgt spid="5152"/>
                                        </p:tgtEl>
                                        <p:attrNameLst>
                                          <p:attrName>fill.on</p:attrName>
                                        </p:attrNameLst>
                                      </p:cBhvr>
                                      <p:to>
                                        <p:strVal val="true"/>
                                      </p:to>
                                    </p:set>
                                  </p:childTnLst>
                                </p:cTn>
                              </p:par>
                              <p:par>
                                <p:cTn id="17" presetID="1" presetClass="emph" presetSubtype="2" autoRev="1" fill="hold" nodeType="withEffect">
                                  <p:stCondLst>
                                    <p:cond delay="0"/>
                                  </p:stCondLst>
                                  <p:childTnLst>
                                    <p:animClr clrSpc="rgb" dir="cw">
                                      <p:cBhvr>
                                        <p:cTn id="18" dur="2000" fill="hold"/>
                                        <p:tgtEl>
                                          <p:spTgt spid="5159"/>
                                        </p:tgtEl>
                                        <p:attrNameLst>
                                          <p:attrName>fillcolor</p:attrName>
                                        </p:attrNameLst>
                                      </p:cBhvr>
                                      <p:to>
                                        <a:srgbClr val="FF0000"/>
                                      </p:to>
                                    </p:animClr>
                                    <p:set>
                                      <p:cBhvr>
                                        <p:cTn id="19" dur="2000" fill="hold"/>
                                        <p:tgtEl>
                                          <p:spTgt spid="5159"/>
                                        </p:tgtEl>
                                        <p:attrNameLst>
                                          <p:attrName>fill.type</p:attrName>
                                        </p:attrNameLst>
                                      </p:cBhvr>
                                      <p:to>
                                        <p:strVal val="solid"/>
                                      </p:to>
                                    </p:set>
                                    <p:set>
                                      <p:cBhvr>
                                        <p:cTn id="20" dur="2000" fill="hold"/>
                                        <p:tgtEl>
                                          <p:spTgt spid="5159"/>
                                        </p:tgtEl>
                                        <p:attrNameLst>
                                          <p:attrName>fill.on</p:attrName>
                                        </p:attrNameLst>
                                      </p:cBhvr>
                                      <p:to>
                                        <p:strVal val="tru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5187"/>
                                        </p:tgtEl>
                                        <p:attrNameLst>
                                          <p:attrName>style.visibility</p:attrName>
                                        </p:attrNameLst>
                                      </p:cBhvr>
                                      <p:to>
                                        <p:strVal val="visible"/>
                                      </p:to>
                                    </p:set>
                                  </p:childTnLst>
                                </p:cTn>
                              </p:par>
                            </p:childTnLst>
                          </p:cTn>
                        </p:par>
                        <p:par>
                          <p:cTn id="24" fill="hold">
                            <p:stCondLst>
                              <p:cond delay="5000"/>
                            </p:stCondLst>
                            <p:childTnLst>
                              <p:par>
                                <p:cTn id="25" presetID="1" presetClass="emph" presetSubtype="2" fill="hold" nodeType="afterEffect">
                                  <p:stCondLst>
                                    <p:cond delay="0"/>
                                  </p:stCondLst>
                                  <p:childTnLst>
                                    <p:animClr clrSpc="rgb" dir="cw">
                                      <p:cBhvr>
                                        <p:cTn id="26" dur="2000" fill="hold"/>
                                        <p:tgtEl>
                                          <p:spTgt spid="5152"/>
                                        </p:tgtEl>
                                        <p:attrNameLst>
                                          <p:attrName>fillcolor</p:attrName>
                                        </p:attrNameLst>
                                      </p:cBhvr>
                                      <p:to>
                                        <a:srgbClr val="FF0000"/>
                                      </p:to>
                                    </p:animClr>
                                    <p:set>
                                      <p:cBhvr>
                                        <p:cTn id="27" dur="2000" fill="hold"/>
                                        <p:tgtEl>
                                          <p:spTgt spid="5152"/>
                                        </p:tgtEl>
                                        <p:attrNameLst>
                                          <p:attrName>fill.type</p:attrName>
                                        </p:attrNameLst>
                                      </p:cBhvr>
                                      <p:to>
                                        <p:strVal val="solid"/>
                                      </p:to>
                                    </p:set>
                                    <p:set>
                                      <p:cBhvr>
                                        <p:cTn id="28" dur="2000" fill="hold"/>
                                        <p:tgtEl>
                                          <p:spTgt spid="5152"/>
                                        </p:tgtEl>
                                        <p:attrNameLst>
                                          <p:attrName>fill.on</p:attrName>
                                        </p:attrNameLst>
                                      </p:cBhvr>
                                      <p:to>
                                        <p:strVal val="true"/>
                                      </p:to>
                                    </p:set>
                                  </p:childTnLst>
                                </p:cTn>
                              </p:par>
                            </p:childTnLst>
                          </p:cTn>
                        </p:par>
                        <p:par>
                          <p:cTn id="29" fill="hold">
                            <p:stCondLst>
                              <p:cond delay="7000"/>
                            </p:stCondLst>
                            <p:childTnLst>
                              <p:par>
                                <p:cTn id="30" presetID="1" presetClass="emph" presetSubtype="2" fill="hold" nodeType="afterEffect">
                                  <p:stCondLst>
                                    <p:cond delay="0"/>
                                  </p:stCondLst>
                                  <p:childTnLst>
                                    <p:animClr clrSpc="rgb" dir="cw">
                                      <p:cBhvr>
                                        <p:cTn id="31" dur="2000" fill="hold"/>
                                        <p:tgtEl>
                                          <p:spTgt spid="5203"/>
                                        </p:tgtEl>
                                        <p:attrNameLst>
                                          <p:attrName>fillcolor</p:attrName>
                                        </p:attrNameLst>
                                      </p:cBhvr>
                                      <p:to>
                                        <a:srgbClr val="FF0000"/>
                                      </p:to>
                                    </p:animClr>
                                    <p:set>
                                      <p:cBhvr>
                                        <p:cTn id="32" dur="2000" fill="hold"/>
                                        <p:tgtEl>
                                          <p:spTgt spid="5203"/>
                                        </p:tgtEl>
                                        <p:attrNameLst>
                                          <p:attrName>fill.type</p:attrName>
                                        </p:attrNameLst>
                                      </p:cBhvr>
                                      <p:to>
                                        <p:strVal val="solid"/>
                                      </p:to>
                                    </p:set>
                                    <p:set>
                                      <p:cBhvr>
                                        <p:cTn id="33" dur="2000" fill="hold"/>
                                        <p:tgtEl>
                                          <p:spTgt spid="5203"/>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5202"/>
                                        </p:tgtEl>
                                        <p:attrNameLst>
                                          <p:attrName>fillcolor</p:attrName>
                                        </p:attrNameLst>
                                      </p:cBhvr>
                                      <p:to>
                                        <a:srgbClr val="FF0000"/>
                                      </p:to>
                                    </p:animClr>
                                    <p:set>
                                      <p:cBhvr>
                                        <p:cTn id="36" dur="2000" fill="hold"/>
                                        <p:tgtEl>
                                          <p:spTgt spid="5202"/>
                                        </p:tgtEl>
                                        <p:attrNameLst>
                                          <p:attrName>fill.type</p:attrName>
                                        </p:attrNameLst>
                                      </p:cBhvr>
                                      <p:to>
                                        <p:strVal val="solid"/>
                                      </p:to>
                                    </p:set>
                                    <p:set>
                                      <p:cBhvr>
                                        <p:cTn id="37" dur="2000" fill="hold"/>
                                        <p:tgtEl>
                                          <p:spTgt spid="5202"/>
                                        </p:tgtEl>
                                        <p:attrNameLst>
                                          <p:attrName>fill.on</p:attrName>
                                        </p:attrNameLst>
                                      </p:cBhvr>
                                      <p:to>
                                        <p:strVal val="true"/>
                                      </p:to>
                                    </p:set>
                                  </p:childTnLst>
                                </p:cTn>
                              </p:par>
                              <p:par>
                                <p:cTn id="38" presetID="1" presetClass="emph" presetSubtype="2" fill="hold" nodeType="withEffect">
                                  <p:stCondLst>
                                    <p:cond delay="0"/>
                                  </p:stCondLst>
                                  <p:childTnLst>
                                    <p:animClr clrSpc="rgb">
                                      <p:cBhvr>
                                        <p:cTn id="39" dur="2000" fill="hold"/>
                                        <p:tgtEl>
                                          <p:spTgt spid="5201"/>
                                        </p:tgtEl>
                                        <p:attrNameLst>
                                          <p:attrName>fillcolor</p:attrName>
                                        </p:attrNameLst>
                                      </p:cBhvr>
                                      <p:to>
                                        <a:srgbClr val="FF0000"/>
                                      </p:to>
                                    </p:animClr>
                                    <p:set>
                                      <p:cBhvr>
                                        <p:cTn id="40" dur="2000" fill="hold"/>
                                        <p:tgtEl>
                                          <p:spTgt spid="5201"/>
                                        </p:tgtEl>
                                        <p:attrNameLst>
                                          <p:attrName>fill.type</p:attrName>
                                        </p:attrNameLst>
                                      </p:cBhvr>
                                      <p:to>
                                        <p:strVal val="solid"/>
                                      </p:to>
                                    </p:set>
                                    <p:set>
                                      <p:cBhvr>
                                        <p:cTn id="41" dur="2000" fill="hold"/>
                                        <p:tgtEl>
                                          <p:spTgt spid="5201"/>
                                        </p:tgtEl>
                                        <p:attrNameLst>
                                          <p:attrName>fill.on</p:attrName>
                                        </p:attrNameLst>
                                      </p:cBhvr>
                                      <p:to>
                                        <p:strVal val="true"/>
                                      </p:to>
                                    </p:set>
                                  </p:childTnLst>
                                </p:cTn>
                              </p:par>
                            </p:childTnLst>
                          </p:cTn>
                        </p:par>
                        <p:par>
                          <p:cTn id="42" fill="hold">
                            <p:stCondLst>
                              <p:cond delay="9000"/>
                            </p:stCondLst>
                            <p:childTnLst>
                              <p:par>
                                <p:cTn id="43" presetID="22" presetClass="entr" presetSubtype="4" fill="hold" grpId="0" nodeType="afterEffect">
                                  <p:stCondLst>
                                    <p:cond delay="0"/>
                                  </p:stCondLst>
                                  <p:childTnLst>
                                    <p:set>
                                      <p:cBhvr>
                                        <p:cTn id="44" dur="1" fill="hold">
                                          <p:stCondLst>
                                            <p:cond delay="0"/>
                                          </p:stCondLst>
                                        </p:cTn>
                                        <p:tgtEl>
                                          <p:spTgt spid="5209"/>
                                        </p:tgtEl>
                                        <p:attrNameLst>
                                          <p:attrName>style.visibility</p:attrName>
                                        </p:attrNameLst>
                                      </p:cBhvr>
                                      <p:to>
                                        <p:strVal val="visible"/>
                                      </p:to>
                                    </p:set>
                                    <p:animEffect transition="in" filter="wipe(down)">
                                      <p:cBhvr>
                                        <p:cTn id="45" dur="1000"/>
                                        <p:tgtEl>
                                          <p:spTgt spid="5209"/>
                                        </p:tgtEl>
                                      </p:cBhvr>
                                    </p:animEffect>
                                  </p:child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0"/>
                                          </p:stCondLst>
                                        </p:cTn>
                                        <p:tgtEl>
                                          <p:spTgt spid="5191"/>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grpId="0" nodeType="afterEffect">
                                  <p:stCondLst>
                                    <p:cond delay="500"/>
                                  </p:stCondLst>
                                  <p:childTnLst>
                                    <p:set>
                                      <p:cBhvr>
                                        <p:cTn id="51" dur="1" fill="hold">
                                          <p:stCondLst>
                                            <p:cond delay="0"/>
                                          </p:stCondLst>
                                        </p:cTn>
                                        <p:tgtEl>
                                          <p:spTgt spid="5188"/>
                                        </p:tgtEl>
                                        <p:attrNameLst>
                                          <p:attrName>style.visibility</p:attrName>
                                        </p:attrNameLst>
                                      </p:cBhvr>
                                      <p:to>
                                        <p:strVal val="visible"/>
                                      </p:to>
                                    </p:set>
                                  </p:childTnLst>
                                </p:cTn>
                              </p:par>
                            </p:childTnLst>
                          </p:cTn>
                        </p:par>
                        <p:par>
                          <p:cTn id="52" fill="hold">
                            <p:stCondLst>
                              <p:cond delay="10500"/>
                            </p:stCondLst>
                            <p:childTnLst>
                              <p:par>
                                <p:cTn id="53" presetID="22" presetClass="entr" presetSubtype="4" fill="hold" grpId="0" nodeType="afterEffect">
                                  <p:stCondLst>
                                    <p:cond delay="0"/>
                                  </p:stCondLst>
                                  <p:childTnLst>
                                    <p:set>
                                      <p:cBhvr>
                                        <p:cTn id="54" dur="1" fill="hold">
                                          <p:stCondLst>
                                            <p:cond delay="0"/>
                                          </p:stCondLst>
                                        </p:cTn>
                                        <p:tgtEl>
                                          <p:spTgt spid="5215"/>
                                        </p:tgtEl>
                                        <p:attrNameLst>
                                          <p:attrName>style.visibility</p:attrName>
                                        </p:attrNameLst>
                                      </p:cBhvr>
                                      <p:to>
                                        <p:strVal val="visible"/>
                                      </p:to>
                                    </p:set>
                                    <p:animEffect transition="in" filter="wipe(down)">
                                      <p:cBhvr>
                                        <p:cTn id="55" dur="1000"/>
                                        <p:tgtEl>
                                          <p:spTgt spid="5215"/>
                                        </p:tgtEl>
                                      </p:cBhvr>
                                    </p:animEffect>
                                  </p:childTnLst>
                                </p:cTn>
                              </p:par>
                            </p:childTnLst>
                          </p:cTn>
                        </p:par>
                        <p:par>
                          <p:cTn id="56" fill="hold">
                            <p:stCondLst>
                              <p:cond delay="11500"/>
                            </p:stCondLst>
                            <p:childTnLst>
                              <p:par>
                                <p:cTn id="57" presetID="1" presetClass="entr" presetSubtype="0" fill="hold" grpId="1" nodeType="after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par>
                          <p:cTn id="59" fill="hold">
                            <p:stCondLst>
                              <p:cond delay="11500"/>
                            </p:stCondLst>
                            <p:childTnLst>
                              <p:par>
                                <p:cTn id="60" presetID="1" presetClass="entr" presetSubtype="0" fill="hold" grpId="0" nodeType="afterEffect">
                                  <p:stCondLst>
                                    <p:cond delay="500"/>
                                  </p:stCondLst>
                                  <p:childTnLst>
                                    <p:set>
                                      <p:cBhvr>
                                        <p:cTn id="61" dur="1" fill="hold">
                                          <p:stCondLst>
                                            <p:cond delay="0"/>
                                          </p:stCondLst>
                                        </p:cTn>
                                        <p:tgtEl>
                                          <p:spTgt spid="5211"/>
                                        </p:tgtEl>
                                        <p:attrNameLst>
                                          <p:attrName>style.visibility</p:attrName>
                                        </p:attrNameLst>
                                      </p:cBhvr>
                                      <p:to>
                                        <p:strVal val="visible"/>
                                      </p:to>
                                    </p:set>
                                  </p:childTnLst>
                                </p:cTn>
                              </p:par>
                            </p:childTnLst>
                          </p:cTn>
                        </p:par>
                        <p:par>
                          <p:cTn id="62" fill="hold">
                            <p:stCondLst>
                              <p:cond delay="12000"/>
                            </p:stCondLst>
                            <p:childTnLst>
                              <p:par>
                                <p:cTn id="63" presetID="1" presetClass="emph" presetSubtype="2" fill="hold" nodeType="afterEffect">
                                  <p:stCondLst>
                                    <p:cond delay="0"/>
                                  </p:stCondLst>
                                  <p:childTnLst>
                                    <p:animClr clrSpc="rgb" dir="cw">
                                      <p:cBhvr>
                                        <p:cTn id="64" dur="2000" fill="hold"/>
                                        <p:tgtEl>
                                          <p:spTgt spid="5159"/>
                                        </p:tgtEl>
                                        <p:attrNameLst>
                                          <p:attrName>fillcolor</p:attrName>
                                        </p:attrNameLst>
                                      </p:cBhvr>
                                      <p:to>
                                        <a:srgbClr val="FF0000"/>
                                      </p:to>
                                    </p:animClr>
                                    <p:set>
                                      <p:cBhvr>
                                        <p:cTn id="65" dur="2000" fill="hold"/>
                                        <p:tgtEl>
                                          <p:spTgt spid="5159"/>
                                        </p:tgtEl>
                                        <p:attrNameLst>
                                          <p:attrName>fill.type</p:attrName>
                                        </p:attrNameLst>
                                      </p:cBhvr>
                                      <p:to>
                                        <p:strVal val="solid"/>
                                      </p:to>
                                    </p:set>
                                    <p:set>
                                      <p:cBhvr>
                                        <p:cTn id="66" dur="2000" fill="hold"/>
                                        <p:tgtEl>
                                          <p:spTgt spid="5159"/>
                                        </p:tgtEl>
                                        <p:attrNameLst>
                                          <p:attrName>fill.on</p:attrName>
                                        </p:attrNameLst>
                                      </p:cBhvr>
                                      <p:to>
                                        <p:strVal val="true"/>
                                      </p:to>
                                    </p:set>
                                  </p:childTnLst>
                                </p:cTn>
                              </p:par>
                            </p:childTnLst>
                          </p:cTn>
                        </p:par>
                        <p:par>
                          <p:cTn id="67" fill="hold">
                            <p:stCondLst>
                              <p:cond delay="14000"/>
                            </p:stCondLst>
                            <p:childTnLst>
                              <p:par>
                                <p:cTn id="68" presetID="9" presetClass="exit" presetSubtype="0" fill="hold" grpId="1" nodeType="afterEffect">
                                  <p:stCondLst>
                                    <p:cond delay="0"/>
                                  </p:stCondLst>
                                  <p:childTnLst>
                                    <p:animEffect transition="out" filter="dissolve">
                                      <p:cBhvr>
                                        <p:cTn id="69" dur="2000"/>
                                        <p:tgtEl>
                                          <p:spTgt spid="5209"/>
                                        </p:tgtEl>
                                      </p:cBhvr>
                                    </p:animEffect>
                                    <p:set>
                                      <p:cBhvr>
                                        <p:cTn id="70" dur="1" fill="hold">
                                          <p:stCondLst>
                                            <p:cond delay="1999"/>
                                          </p:stCondLst>
                                        </p:cTn>
                                        <p:tgtEl>
                                          <p:spTgt spid="5209"/>
                                        </p:tgtEl>
                                        <p:attrNameLst>
                                          <p:attrName>style.visibility</p:attrName>
                                        </p:attrNameLst>
                                      </p:cBhvr>
                                      <p:to>
                                        <p:strVal val="hidden"/>
                                      </p:to>
                                    </p:set>
                                  </p:childTnLst>
                                </p:cTn>
                              </p:par>
                            </p:childTnLst>
                          </p:cTn>
                        </p:par>
                        <p:par>
                          <p:cTn id="71" fill="hold">
                            <p:stCondLst>
                              <p:cond delay="16000"/>
                            </p:stCondLst>
                            <p:childTnLst>
                              <p:par>
                                <p:cTn id="72" presetID="22" presetClass="entr" presetSubtype="2" fill="hold" grpId="0" nodeType="afterEffect">
                                  <p:stCondLst>
                                    <p:cond delay="1000"/>
                                  </p:stCondLst>
                                  <p:childTnLst>
                                    <p:set>
                                      <p:cBhvr>
                                        <p:cTn id="73" dur="1" fill="hold">
                                          <p:stCondLst>
                                            <p:cond delay="0"/>
                                          </p:stCondLst>
                                        </p:cTn>
                                        <p:tgtEl>
                                          <p:spTgt spid="5213"/>
                                        </p:tgtEl>
                                        <p:attrNameLst>
                                          <p:attrName>style.visibility</p:attrName>
                                        </p:attrNameLst>
                                      </p:cBhvr>
                                      <p:to>
                                        <p:strVal val="visible"/>
                                      </p:to>
                                    </p:set>
                                    <p:animEffect transition="in" filter="wipe(right)">
                                      <p:cBhvr>
                                        <p:cTn id="74" dur="1000"/>
                                        <p:tgtEl>
                                          <p:spTgt spid="5213"/>
                                        </p:tgtEl>
                                      </p:cBhvr>
                                    </p:animEffect>
                                  </p:childTnLst>
                                </p:cTn>
                              </p:par>
                            </p:childTnLst>
                          </p:cTn>
                        </p:par>
                        <p:par>
                          <p:cTn id="75" fill="hold">
                            <p:stCondLst>
                              <p:cond delay="18000"/>
                            </p:stCondLst>
                            <p:childTnLst>
                              <p:par>
                                <p:cTn id="76" presetID="1" presetClass="entr" presetSubtype="0" fill="hold" grpId="0" nodeType="afterEffect">
                                  <p:stCondLst>
                                    <p:cond delay="0"/>
                                  </p:stCondLst>
                                  <p:childTnLst>
                                    <p:set>
                                      <p:cBhvr>
                                        <p:cTn id="77" dur="1" fill="hold">
                                          <p:stCondLst>
                                            <p:cond delay="0"/>
                                          </p:stCondLst>
                                        </p:cTn>
                                        <p:tgtEl>
                                          <p:spTgt spid="5186"/>
                                        </p:tgtEl>
                                        <p:attrNameLst>
                                          <p:attrName>style.visibility</p:attrName>
                                        </p:attrNameLst>
                                      </p:cBhvr>
                                      <p:to>
                                        <p:strVal val="visible"/>
                                      </p:to>
                                    </p:set>
                                  </p:childTnLst>
                                </p:cTn>
                              </p:par>
                            </p:childTnLst>
                          </p:cTn>
                        </p:par>
                        <p:par>
                          <p:cTn id="78" fill="hold">
                            <p:stCondLst>
                              <p:cond delay="18000"/>
                            </p:stCondLst>
                            <p:childTnLst>
                              <p:par>
                                <p:cTn id="79" presetID="1" presetClass="entr" presetSubtype="0" fill="hold" grpId="0" nodeType="afterEffect">
                                  <p:stCondLst>
                                    <p:cond delay="500"/>
                                  </p:stCondLst>
                                  <p:childTnLst>
                                    <p:set>
                                      <p:cBhvr>
                                        <p:cTn id="80" dur="1" fill="hold">
                                          <p:stCondLst>
                                            <p:cond delay="0"/>
                                          </p:stCondLst>
                                        </p:cTn>
                                        <p:tgtEl>
                                          <p:spTgt spid="5190"/>
                                        </p:tgtEl>
                                        <p:attrNameLst>
                                          <p:attrName>style.visibility</p:attrName>
                                        </p:attrNameLst>
                                      </p:cBhvr>
                                      <p:to>
                                        <p:strVal val="visible"/>
                                      </p:to>
                                    </p:set>
                                  </p:childTnLst>
                                </p:cTn>
                              </p:par>
                            </p:childTnLst>
                          </p:cTn>
                        </p:par>
                        <p:par>
                          <p:cTn id="81" fill="hold">
                            <p:stCondLst>
                              <p:cond delay="18500"/>
                            </p:stCondLst>
                            <p:childTnLst>
                              <p:par>
                                <p:cTn id="82" presetID="6" presetClass="emph" presetSubtype="0" autoRev="1" fill="hold" grpId="0" nodeType="afterEffect">
                                  <p:stCondLst>
                                    <p:cond delay="0"/>
                                  </p:stCondLst>
                                  <p:childTnLst>
                                    <p:animScale>
                                      <p:cBhvr>
                                        <p:cTn id="83" dur="1000" fill="hold"/>
                                        <p:tgtEl>
                                          <p:spTgt spid="5152"/>
                                        </p:tgtEl>
                                      </p:cBhvr>
                                      <p:by x="120000" y="120000"/>
                                    </p:animScale>
                                  </p:childTnLst>
                                </p:cTn>
                              </p:par>
                            </p:childTnLst>
                          </p:cTn>
                        </p:par>
                        <p:par>
                          <p:cTn id="84" fill="hold">
                            <p:stCondLst>
                              <p:cond delay="20500"/>
                            </p:stCondLst>
                            <p:childTnLst>
                              <p:par>
                                <p:cTn id="85" presetID="6" presetClass="emph" presetSubtype="0" autoRev="1" fill="hold" grpId="0" nodeType="afterEffect">
                                  <p:stCondLst>
                                    <p:cond delay="1000"/>
                                  </p:stCondLst>
                                  <p:childTnLst>
                                    <p:animScale>
                                      <p:cBhvr>
                                        <p:cTn id="86" dur="500" fill="hold"/>
                                        <p:tgtEl>
                                          <p:spTgt spid="5122"/>
                                        </p:tgtEl>
                                      </p:cBhvr>
                                      <p:by x="100000" y="300000"/>
                                    </p:animScale>
                                  </p:childTnLst>
                                </p:cTn>
                              </p:par>
                            </p:childTnLst>
                          </p:cTn>
                        </p:par>
                        <p:par>
                          <p:cTn id="87" fill="hold">
                            <p:stCondLst>
                              <p:cond delay="22500"/>
                            </p:stCondLst>
                            <p:childTnLst>
                              <p:par>
                                <p:cTn id="88" presetID="22" presetClass="entr" presetSubtype="4" fill="hold"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down)">
                                      <p:cBhvr>
                                        <p:cTn id="90" dur="1000"/>
                                        <p:tgtEl>
                                          <p:spTgt spid="8"/>
                                        </p:tgtEl>
                                      </p:cBhvr>
                                    </p:animEffect>
                                  </p:childTnLst>
                                </p:cTn>
                              </p:par>
                            </p:childTnLst>
                          </p:cTn>
                        </p:par>
                        <p:par>
                          <p:cTn id="91" fill="hold">
                            <p:stCondLst>
                              <p:cond delay="23500"/>
                            </p:stCondLst>
                            <p:childTnLst>
                              <p:par>
                                <p:cTn id="92" presetID="1" presetClass="emph" presetSubtype="2" fill="hold" nodeType="afterEffect">
                                  <p:stCondLst>
                                    <p:cond delay="0"/>
                                  </p:stCondLst>
                                  <p:childTnLst>
                                    <p:animClr clrSpc="rgb" dir="cw">
                                      <p:cBhvr>
                                        <p:cTn id="93" dur="2000" fill="hold"/>
                                        <p:tgtEl>
                                          <p:spTgt spid="5153"/>
                                        </p:tgtEl>
                                        <p:attrNameLst>
                                          <p:attrName>fillcolor</p:attrName>
                                        </p:attrNameLst>
                                      </p:cBhvr>
                                      <p:to>
                                        <a:srgbClr val="FF0000"/>
                                      </p:to>
                                    </p:animClr>
                                    <p:set>
                                      <p:cBhvr>
                                        <p:cTn id="94" dur="2000" fill="hold"/>
                                        <p:tgtEl>
                                          <p:spTgt spid="5153"/>
                                        </p:tgtEl>
                                        <p:attrNameLst>
                                          <p:attrName>fill.type</p:attrName>
                                        </p:attrNameLst>
                                      </p:cBhvr>
                                      <p:to>
                                        <p:strVal val="solid"/>
                                      </p:to>
                                    </p:set>
                                    <p:set>
                                      <p:cBhvr>
                                        <p:cTn id="95" dur="2000" fill="hold"/>
                                        <p:tgtEl>
                                          <p:spTgt spid="5153"/>
                                        </p:tgtEl>
                                        <p:attrNameLst>
                                          <p:attrName>fill.on</p:attrName>
                                        </p:attrNameLst>
                                      </p:cBhvr>
                                      <p:to>
                                        <p:strVal val="true"/>
                                      </p:to>
                                    </p:set>
                                  </p:childTnLst>
                                </p:cTn>
                              </p:par>
                            </p:childTnLst>
                          </p:cTn>
                        </p:par>
                        <p:par>
                          <p:cTn id="96" fill="hold">
                            <p:stCondLst>
                              <p:cond delay="25500"/>
                            </p:stCondLst>
                            <p:childTnLst>
                              <p:par>
                                <p:cTn id="97" presetID="1" presetClass="entr" presetSubtype="0" fill="hold" grpId="0" nodeType="afterEffect">
                                  <p:stCondLst>
                                    <p:cond delay="0"/>
                                  </p:stCondLst>
                                  <p:childTnLst>
                                    <p:set>
                                      <p:cBhvr>
                                        <p:cTn id="9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52" grpId="0" animBg="1"/>
      <p:bldP spid="5186" grpId="0"/>
      <p:bldP spid="5187" grpId="0"/>
      <p:bldP spid="5188" grpId="0"/>
      <p:bldP spid="5190" grpId="0"/>
      <p:bldP spid="5191" grpId="0"/>
      <p:bldP spid="5209" grpId="0" animBg="1"/>
      <p:bldP spid="5209" grpId="1" animBg="1"/>
      <p:bldP spid="5211" grpId="0"/>
      <p:bldP spid="5213" grpId="0" animBg="1"/>
      <p:bldP spid="5215" grpId="0" animBg="1"/>
      <p:bldP spid="77" grpId="0"/>
      <p:bldP spid="7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Topology APIs</a:t>
            </a:r>
            <a:endParaRPr lang="en-US"/>
          </a:p>
        </p:txBody>
      </p:sp>
      <p:sp>
        <p:nvSpPr>
          <p:cNvPr id="3" name="Text Placeholder 2"/>
          <p:cNvSpPr>
            <a:spLocks noGrp="1"/>
          </p:cNvSpPr>
          <p:nvPr>
            <p:ph idx="1"/>
          </p:nvPr>
        </p:nvSpPr>
        <p:spPr>
          <a:xfrm>
            <a:off x="382588" y="1414464"/>
            <a:ext cx="8380412" cy="4442755"/>
          </a:xfrm>
        </p:spPr>
        <p:txBody>
          <a:bodyPr/>
          <a:lstStyle/>
          <a:p>
            <a:pPr marL="461963" indent="-461963"/>
            <a:r>
              <a:rPr lang="en-US" sz="3200" dirty="0" smtClean="0"/>
              <a:t>Processor topology exposed (user/kernel)</a:t>
            </a:r>
          </a:p>
          <a:p>
            <a:pPr marL="860425" lvl="1" indent="-398463"/>
            <a:r>
              <a:rPr lang="en-US" sz="2800" dirty="0" smtClean="0"/>
              <a:t>NUMA nodes </a:t>
            </a:r>
            <a:r>
              <a:rPr lang="en-US" sz="2800" dirty="0" smtClean="0">
                <a:sym typeface="Wingdings" pitchFamily="2" charset="2"/>
              </a:rPr>
              <a:t> Sockets  Cores </a:t>
            </a:r>
            <a:r>
              <a:rPr lang="en-US" sz="2800" dirty="0" smtClean="0"/>
              <a:t> Logical Processors (e.g., hyper-threads)</a:t>
            </a:r>
          </a:p>
          <a:p>
            <a:pPr marL="860425" lvl="1" indent="-398463"/>
            <a:r>
              <a:rPr lang="en-US" sz="2800" dirty="0" smtClean="0"/>
              <a:t>Includes details of CPU caches (L0/L1/L2)</a:t>
            </a:r>
          </a:p>
          <a:p>
            <a:pPr marL="461963" indent="-461963"/>
            <a:r>
              <a:rPr lang="en-US" sz="3200" dirty="0" smtClean="0"/>
              <a:t>Memory topology exposed</a:t>
            </a:r>
          </a:p>
          <a:p>
            <a:pPr marL="461963" indent="-461963"/>
            <a:r>
              <a:rPr lang="en-US" sz="3200" dirty="0" smtClean="0"/>
              <a:t>Device location exposed (e.g., network and storage controllers)</a:t>
            </a:r>
          </a:p>
          <a:p>
            <a:pPr marL="860425" lvl="1" indent="-398463"/>
            <a:r>
              <a:rPr lang="en-US" sz="2800" dirty="0" smtClean="0"/>
              <a:t>Determine associated NUMA node(s) via ACPI Proximity Domains (BIOS support required)</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a:xfrm>
            <a:off x="382588" y="1414464"/>
            <a:ext cx="8380412" cy="4040593"/>
          </a:xfrm>
        </p:spPr>
        <p:txBody>
          <a:bodyPr/>
          <a:lstStyle/>
          <a:p>
            <a:pPr marL="461963" indent="-461963"/>
            <a:r>
              <a:rPr lang="en-US" sz="3200" dirty="0" smtClean="0"/>
              <a:t>Hardware Evolution</a:t>
            </a:r>
          </a:p>
          <a:p>
            <a:pPr marL="461963" indent="-461963"/>
            <a:r>
              <a:rPr lang="en-US" sz="3200" dirty="0" smtClean="0"/>
              <a:t>Greater than 64 Logical Processors Support</a:t>
            </a:r>
          </a:p>
          <a:p>
            <a:pPr marL="461963" indent="-461963"/>
            <a:r>
              <a:rPr lang="en-US" sz="3200" dirty="0" smtClean="0"/>
              <a:t>Non-Uniform Memory Architecture (NUMA)</a:t>
            </a:r>
          </a:p>
          <a:p>
            <a:pPr marL="860425" lvl="1" indent="-398463"/>
            <a:r>
              <a:rPr lang="en-US" sz="2800" dirty="0" smtClean="0"/>
              <a:t>Optimizing for Topology </a:t>
            </a:r>
          </a:p>
          <a:p>
            <a:pPr marL="461963" indent="-461963"/>
            <a:r>
              <a:rPr lang="en-US" sz="3200" dirty="0" smtClean="0"/>
              <a:t>Performance Tools</a:t>
            </a:r>
          </a:p>
          <a:p>
            <a:pPr marL="461963" indent="-461963"/>
            <a:r>
              <a:rPr lang="en-US" sz="3200" dirty="0" smtClean="0"/>
              <a:t>Intel Enterprise Roadmap</a:t>
            </a:r>
          </a:p>
          <a:p>
            <a:pPr marL="461963" indent="-461963"/>
            <a:r>
              <a:rPr lang="en-US" sz="3200" dirty="0" smtClean="0"/>
              <a:t>Scale Up Futures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Tools</a:t>
            </a:r>
            <a:endParaRPr lang="en-US" dirty="0"/>
          </a:p>
        </p:txBody>
      </p:sp>
      <p:sp>
        <p:nvSpPr>
          <p:cNvPr id="3" name="Text Placeholder 2"/>
          <p:cNvSpPr>
            <a:spLocks noGrp="1"/>
          </p:cNvSpPr>
          <p:nvPr>
            <p:ph idx="1"/>
          </p:nvPr>
        </p:nvSpPr>
        <p:spPr>
          <a:xfrm>
            <a:off x="382588" y="1414464"/>
            <a:ext cx="8380412" cy="3155736"/>
          </a:xfrm>
        </p:spPr>
        <p:txBody>
          <a:bodyPr/>
          <a:lstStyle/>
          <a:p>
            <a:pPr marL="461963" indent="-461963"/>
            <a:r>
              <a:rPr lang="en-US" sz="3200" dirty="0" smtClean="0"/>
              <a:t>Performance Monitor</a:t>
            </a:r>
          </a:p>
          <a:p>
            <a:pPr marL="860425" lvl="1" indent="-398463"/>
            <a:r>
              <a:rPr lang="en-US" sz="2800" dirty="0" smtClean="0"/>
              <a:t>Processor to node relationship information</a:t>
            </a:r>
          </a:p>
          <a:p>
            <a:pPr marL="860425" lvl="1" indent="-398463"/>
            <a:r>
              <a:rPr lang="en-US" sz="2800" dirty="0" smtClean="0"/>
              <a:t>Total system processor utilization</a:t>
            </a:r>
          </a:p>
          <a:p>
            <a:pPr marL="461963" indent="-461963"/>
            <a:r>
              <a:rPr lang="en-US" sz="3200" dirty="0" smtClean="0"/>
              <a:t>Task Manager</a:t>
            </a:r>
          </a:p>
          <a:p>
            <a:pPr marL="860425" lvl="1" indent="-398463"/>
            <a:r>
              <a:rPr lang="en-US" sz="2800" dirty="0" smtClean="0"/>
              <a:t>Average CPU utilization</a:t>
            </a:r>
          </a:p>
          <a:p>
            <a:pPr marL="860425" lvl="1" indent="-398463"/>
            <a:r>
              <a:rPr lang="en-US" sz="2800" dirty="0" smtClean="0"/>
              <a:t>Average CPU utilization for a given node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Tools</a:t>
            </a:r>
            <a:endParaRPr lang="en-US" dirty="0"/>
          </a:p>
        </p:txBody>
      </p:sp>
      <p:sp>
        <p:nvSpPr>
          <p:cNvPr id="3" name="Text Placeholder 2"/>
          <p:cNvSpPr>
            <a:spLocks noGrp="1"/>
          </p:cNvSpPr>
          <p:nvPr>
            <p:ph idx="1"/>
          </p:nvPr>
        </p:nvSpPr>
        <p:spPr>
          <a:xfrm>
            <a:off x="382588" y="1414464"/>
            <a:ext cx="8380412" cy="443198"/>
          </a:xfrm>
        </p:spPr>
        <p:txBody>
          <a:bodyPr/>
          <a:lstStyle/>
          <a:p>
            <a:pPr marL="461963" indent="-461963"/>
            <a:r>
              <a:rPr lang="en-US" sz="3200" dirty="0" smtClean="0"/>
              <a:t>Resource Monitor</a:t>
            </a:r>
          </a:p>
        </p:txBody>
      </p:sp>
      <p:pic>
        <p:nvPicPr>
          <p:cNvPr id="4" name="Picture 3" descr="resmon.png"/>
          <p:cNvPicPr>
            <a:picLocks noChangeAspect="1"/>
          </p:cNvPicPr>
          <p:nvPr/>
        </p:nvPicPr>
        <p:blipFill>
          <a:blip r:embed="rId3"/>
          <a:stretch>
            <a:fillRect/>
          </a:stretch>
        </p:blipFill>
        <p:spPr>
          <a:xfrm>
            <a:off x="1597936" y="1928984"/>
            <a:ext cx="5948127" cy="4321687"/>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defTabSz="912777" eaLnBrk="1" fontAlgn="auto" hangingPunct="1">
              <a:spcAft>
                <a:spcPts val="0"/>
              </a:spcAft>
              <a:defRPr/>
            </a:pPr>
            <a:r>
              <a:rPr smtClean="0"/>
              <a:t>Intel</a:t>
            </a:r>
            <a:r>
              <a:rPr baseline="30000" smtClean="0"/>
              <a:t>®</a:t>
            </a:r>
            <a:r>
              <a:rPr smtClean="0"/>
              <a:t> Enterprise Roadmap</a:t>
            </a:r>
          </a:p>
        </p:txBody>
      </p:sp>
      <p:pic>
        <p:nvPicPr>
          <p:cNvPr id="21506" name="Picture 23" descr="xeon"/>
          <p:cNvPicPr>
            <a:picLocks noChangeAspect="1" noChangeArrowheads="1"/>
          </p:cNvPicPr>
          <p:nvPr/>
        </p:nvPicPr>
        <p:blipFill>
          <a:blip r:embed="rId3"/>
          <a:srcRect/>
          <a:stretch>
            <a:fillRect/>
          </a:stretch>
        </p:blipFill>
        <p:spPr bwMode="auto">
          <a:xfrm>
            <a:off x="8169275" y="231775"/>
            <a:ext cx="593725" cy="738188"/>
          </a:xfrm>
          <a:prstGeom prst="rect">
            <a:avLst/>
          </a:prstGeom>
          <a:noFill/>
          <a:ln w="9525">
            <a:noFill/>
            <a:miter lim="800000"/>
            <a:headEnd/>
            <a:tailEnd/>
          </a:ln>
        </p:spPr>
      </p:pic>
      <p:pic>
        <p:nvPicPr>
          <p:cNvPr id="21507" name="Picture 24" descr="itan"/>
          <p:cNvPicPr>
            <a:picLocks noChangeAspect="1" noChangeArrowheads="1"/>
          </p:cNvPicPr>
          <p:nvPr/>
        </p:nvPicPr>
        <p:blipFill>
          <a:blip r:embed="rId4"/>
          <a:srcRect/>
          <a:stretch>
            <a:fillRect/>
          </a:stretch>
        </p:blipFill>
        <p:spPr bwMode="auto">
          <a:xfrm>
            <a:off x="7466012" y="231775"/>
            <a:ext cx="593725" cy="735013"/>
          </a:xfrm>
          <a:prstGeom prst="rect">
            <a:avLst/>
          </a:prstGeom>
          <a:noFill/>
          <a:ln w="9525">
            <a:noFill/>
            <a:miter lim="800000"/>
            <a:headEnd/>
            <a:tailEnd/>
          </a:ln>
        </p:spPr>
      </p:pic>
      <p:sp>
        <p:nvSpPr>
          <p:cNvPr id="21508" name="Text Box 34"/>
          <p:cNvSpPr txBox="1">
            <a:spLocks noChangeArrowheads="1"/>
          </p:cNvSpPr>
          <p:nvPr/>
        </p:nvSpPr>
        <p:spPr bwMode="auto">
          <a:xfrm>
            <a:off x="381000" y="6300568"/>
            <a:ext cx="9144000" cy="214312"/>
          </a:xfrm>
          <a:prstGeom prst="rect">
            <a:avLst/>
          </a:prstGeom>
          <a:noFill/>
          <a:ln w="9525">
            <a:noFill/>
            <a:miter lim="800000"/>
            <a:headEnd/>
            <a:tailEnd/>
          </a:ln>
        </p:spPr>
        <p:txBody>
          <a:bodyPr anchor="b">
            <a:spAutoFit/>
          </a:bodyPr>
          <a:lstStyle/>
          <a:p>
            <a:pPr defTabSz="642938">
              <a:spcBef>
                <a:spcPct val="50000"/>
              </a:spcBef>
            </a:pPr>
            <a:r>
              <a:rPr lang="en-US" sz="800" dirty="0">
                <a:solidFill>
                  <a:schemeClr val="tx2"/>
                </a:solidFill>
                <a:latin typeface="Trebuchet MS" pitchFamily="34" charset="0"/>
              </a:rPr>
              <a:t>All dates, product features and plans are subject to change without notice.</a:t>
            </a:r>
          </a:p>
        </p:txBody>
      </p:sp>
      <p:sp>
        <p:nvSpPr>
          <p:cNvPr id="120838" name="AutoShape 2"/>
          <p:cNvSpPr>
            <a:spLocks noChangeArrowheads="1"/>
          </p:cNvSpPr>
          <p:nvPr/>
        </p:nvSpPr>
        <p:spPr bwMode="auto">
          <a:xfrm>
            <a:off x="412750" y="4657836"/>
            <a:ext cx="8407400" cy="74453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0839" name="AutoShape 3"/>
          <p:cNvSpPr>
            <a:spLocks noChangeArrowheads="1"/>
          </p:cNvSpPr>
          <p:nvPr/>
        </p:nvSpPr>
        <p:spPr bwMode="auto">
          <a:xfrm>
            <a:off x="412750" y="5426186"/>
            <a:ext cx="8407400" cy="75723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0840" name="AutoShape 4"/>
          <p:cNvSpPr>
            <a:spLocks noChangeArrowheads="1"/>
          </p:cNvSpPr>
          <p:nvPr/>
        </p:nvSpPr>
        <p:spPr bwMode="auto">
          <a:xfrm>
            <a:off x="412750" y="2409936"/>
            <a:ext cx="8407400" cy="75723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0841" name="AutoShape 5"/>
          <p:cNvSpPr>
            <a:spLocks noChangeArrowheads="1"/>
          </p:cNvSpPr>
          <p:nvPr/>
        </p:nvSpPr>
        <p:spPr bwMode="auto">
          <a:xfrm>
            <a:off x="412750" y="1643534"/>
            <a:ext cx="8407400" cy="75565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0842" name="AutoShape 6"/>
          <p:cNvSpPr>
            <a:spLocks noChangeArrowheads="1"/>
          </p:cNvSpPr>
          <p:nvPr/>
        </p:nvSpPr>
        <p:spPr bwMode="auto">
          <a:xfrm>
            <a:off x="412750" y="3190018"/>
            <a:ext cx="8407400" cy="1433512"/>
          </a:xfrm>
          <a:prstGeom prst="roundRect">
            <a:avLst>
              <a:gd name="adj" fmla="val 925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14" name="Text Box 26"/>
          <p:cNvSpPr txBox="1">
            <a:spLocks noChangeArrowheads="1"/>
          </p:cNvSpPr>
          <p:nvPr/>
        </p:nvSpPr>
        <p:spPr bwMode="auto">
          <a:xfrm>
            <a:off x="646936" y="2442306"/>
            <a:ext cx="1500732" cy="692497"/>
          </a:xfrm>
          <a:prstGeom prst="rect">
            <a:avLst/>
          </a:prstGeom>
          <a:noFill/>
          <a:ln w="9525" algn="ctr">
            <a:noFill/>
            <a:miter lim="800000"/>
            <a:headEnd/>
            <a:tailEnd/>
          </a:ln>
        </p:spPr>
        <p:txBody>
          <a:bodyPr wrap="none" anchor="ctr">
            <a:spAutoFit/>
          </a:bodyPr>
          <a:lstStyle/>
          <a:p>
            <a:r>
              <a:rPr lang="en-US" altLang="ja-JP" sz="1400" b="1" dirty="0">
                <a:latin typeface="Trebuchet MS" pitchFamily="34" charset="0"/>
                <a:ea typeface="MS PGothic" pitchFamily="34" charset="-128"/>
              </a:rPr>
              <a:t>Intel</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Xeon</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MP</a:t>
            </a:r>
          </a:p>
          <a:p>
            <a:r>
              <a:rPr lang="en-US" altLang="ja-JP" sz="1400" b="1" dirty="0">
                <a:latin typeface="Trebuchet MS" pitchFamily="34" charset="0"/>
                <a:ea typeface="MS PGothic" pitchFamily="34" charset="-128"/>
              </a:rPr>
              <a:t>7000 Sequence</a:t>
            </a:r>
          </a:p>
          <a:p>
            <a:r>
              <a:rPr lang="en-US" altLang="ja-JP" sz="1050" dirty="0">
                <a:latin typeface="Trebuchet MS" pitchFamily="34" charset="0"/>
                <a:ea typeface="MS PGothic" pitchFamily="34" charset="-128"/>
              </a:rPr>
              <a:t>(</a:t>
            </a:r>
            <a:r>
              <a:rPr lang="en-US" altLang="ja-JP" sz="1050" dirty="0" smtClean="0">
                <a:latin typeface="Trebuchet MS" pitchFamily="34" charset="0"/>
                <a:ea typeface="MS PGothic" pitchFamily="34" charset="-128"/>
              </a:rPr>
              <a:t>Expandable, MC)</a:t>
            </a:r>
            <a:endParaRPr lang="en-US" altLang="ja-JP" sz="1050" dirty="0">
              <a:latin typeface="Trebuchet MS" pitchFamily="34" charset="0"/>
              <a:ea typeface="MS PGothic" pitchFamily="34" charset="-128"/>
            </a:endParaRPr>
          </a:p>
        </p:txBody>
      </p:sp>
      <p:sp>
        <p:nvSpPr>
          <p:cNvPr id="21515" name="Text Box 27"/>
          <p:cNvSpPr txBox="1">
            <a:spLocks noChangeArrowheads="1"/>
          </p:cNvSpPr>
          <p:nvPr/>
        </p:nvSpPr>
        <p:spPr bwMode="auto">
          <a:xfrm>
            <a:off x="646936" y="3564373"/>
            <a:ext cx="1614545" cy="684803"/>
          </a:xfrm>
          <a:prstGeom prst="rect">
            <a:avLst/>
          </a:prstGeom>
          <a:noFill/>
          <a:ln w="9525" algn="ctr">
            <a:noFill/>
            <a:miter lim="800000"/>
            <a:headEnd/>
            <a:tailEnd/>
          </a:ln>
        </p:spPr>
        <p:txBody>
          <a:bodyPr wrap="none" anchor="ctr">
            <a:spAutoFit/>
          </a:bodyPr>
          <a:lstStyle/>
          <a:p>
            <a:r>
              <a:rPr lang="en-US" altLang="ja-JP" sz="1400" b="1" dirty="0">
                <a:latin typeface="Trebuchet MS" pitchFamily="34" charset="0"/>
                <a:ea typeface="MS PGothic" pitchFamily="34" charset="-128"/>
              </a:rPr>
              <a:t>Intel</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Xeon</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DP</a:t>
            </a:r>
          </a:p>
          <a:p>
            <a:r>
              <a:rPr lang="en-US" altLang="ja-JP" sz="1400" b="1" dirty="0">
                <a:latin typeface="Trebuchet MS" pitchFamily="34" charset="0"/>
                <a:ea typeface="MS PGothic" pitchFamily="34" charset="-128"/>
              </a:rPr>
              <a:t>5000 Sequence</a:t>
            </a:r>
            <a:r>
              <a:rPr lang="en-US" altLang="ja-JP" sz="1400" dirty="0">
                <a:latin typeface="Trebuchet MS" pitchFamily="34" charset="0"/>
                <a:ea typeface="MS PGothic" pitchFamily="34" charset="-128"/>
              </a:rPr>
              <a:t/>
            </a:r>
            <a:br>
              <a:rPr lang="en-US" altLang="ja-JP" sz="1400" dirty="0">
                <a:latin typeface="Trebuchet MS" pitchFamily="34" charset="0"/>
                <a:ea typeface="MS PGothic" pitchFamily="34" charset="-128"/>
              </a:rPr>
            </a:br>
            <a:r>
              <a:rPr lang="en-US" altLang="ja-JP" sz="1050" dirty="0">
                <a:latin typeface="Trebuchet MS" pitchFamily="34" charset="0"/>
                <a:ea typeface="MS PGothic" pitchFamily="34" charset="-128"/>
              </a:rPr>
              <a:t>(Efficient Performance)</a:t>
            </a:r>
          </a:p>
        </p:txBody>
      </p:sp>
      <p:sp>
        <p:nvSpPr>
          <p:cNvPr id="21516" name="Text Box 28"/>
          <p:cNvSpPr txBox="1">
            <a:spLocks noChangeArrowheads="1"/>
          </p:cNvSpPr>
          <p:nvPr/>
        </p:nvSpPr>
        <p:spPr bwMode="auto">
          <a:xfrm>
            <a:off x="646936" y="4683856"/>
            <a:ext cx="1489510" cy="692497"/>
          </a:xfrm>
          <a:prstGeom prst="rect">
            <a:avLst/>
          </a:prstGeom>
          <a:noFill/>
          <a:ln w="9525" algn="ctr">
            <a:noFill/>
            <a:miter lim="800000"/>
            <a:headEnd/>
            <a:tailEnd/>
          </a:ln>
        </p:spPr>
        <p:txBody>
          <a:bodyPr wrap="none" anchor="ctr">
            <a:spAutoFit/>
          </a:bodyPr>
          <a:lstStyle/>
          <a:p>
            <a:r>
              <a:rPr lang="en-US" altLang="ja-JP" sz="1400" b="1" dirty="0">
                <a:latin typeface="Trebuchet MS" pitchFamily="34" charset="0"/>
                <a:ea typeface="MS PGothic" pitchFamily="34" charset="-128"/>
              </a:rPr>
              <a:t>Intel</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Xeon</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UP</a:t>
            </a:r>
            <a:br>
              <a:rPr lang="en-US" altLang="ja-JP" sz="1400" b="1" dirty="0">
                <a:latin typeface="Trebuchet MS" pitchFamily="34" charset="0"/>
                <a:ea typeface="MS PGothic" pitchFamily="34" charset="-128"/>
              </a:rPr>
            </a:br>
            <a:r>
              <a:rPr lang="en-US" altLang="ja-JP" sz="1400" b="1" dirty="0">
                <a:latin typeface="Trebuchet MS" pitchFamily="34" charset="0"/>
                <a:ea typeface="MS PGothic" pitchFamily="34" charset="-128"/>
              </a:rPr>
              <a:t>3000 Sequence</a:t>
            </a:r>
          </a:p>
          <a:p>
            <a:r>
              <a:rPr lang="en-US" altLang="ja-JP" sz="1050" dirty="0">
                <a:latin typeface="Trebuchet MS" pitchFamily="34" charset="0"/>
                <a:ea typeface="MS PGothic" pitchFamily="34" charset="-128"/>
              </a:rPr>
              <a:t>(Entry)</a:t>
            </a:r>
            <a:endParaRPr lang="en-US" altLang="ja-JP" sz="1100" dirty="0">
              <a:latin typeface="Trebuchet MS" pitchFamily="34" charset="0"/>
              <a:ea typeface="MS PGothic" pitchFamily="34" charset="-128"/>
            </a:endParaRPr>
          </a:p>
        </p:txBody>
      </p:sp>
      <p:sp>
        <p:nvSpPr>
          <p:cNvPr id="21517" name="Text Box 29"/>
          <p:cNvSpPr txBox="1">
            <a:spLocks noChangeArrowheads="1"/>
          </p:cNvSpPr>
          <p:nvPr/>
        </p:nvSpPr>
        <p:spPr bwMode="auto">
          <a:xfrm>
            <a:off x="646936" y="5458556"/>
            <a:ext cx="1511952" cy="692497"/>
          </a:xfrm>
          <a:prstGeom prst="rect">
            <a:avLst/>
          </a:prstGeom>
          <a:noFill/>
          <a:ln w="9525" algn="ctr">
            <a:noFill/>
            <a:miter lim="800000"/>
            <a:headEnd/>
            <a:tailEnd/>
          </a:ln>
        </p:spPr>
        <p:txBody>
          <a:bodyPr wrap="none" anchor="ctr">
            <a:spAutoFit/>
          </a:bodyPr>
          <a:lstStyle/>
          <a:p>
            <a:r>
              <a:rPr lang="en-US" altLang="ja-JP" sz="1400" b="1" dirty="0">
                <a:latin typeface="Trebuchet MS" pitchFamily="34" charset="0"/>
                <a:ea typeface="MS PGothic" pitchFamily="34" charset="-128"/>
              </a:rPr>
              <a:t>Intel</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Xeon</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WS</a:t>
            </a:r>
          </a:p>
          <a:p>
            <a:r>
              <a:rPr lang="en-US" altLang="ja-JP" sz="1400" b="1" dirty="0">
                <a:latin typeface="Trebuchet MS" pitchFamily="34" charset="0"/>
                <a:ea typeface="MS PGothic" pitchFamily="34" charset="-128"/>
              </a:rPr>
              <a:t>5000 Sequence</a:t>
            </a:r>
            <a:r>
              <a:rPr lang="en-US" altLang="ja-JP" sz="1050" b="1" dirty="0">
                <a:latin typeface="Trebuchet MS" pitchFamily="34" charset="0"/>
                <a:ea typeface="MS PGothic" pitchFamily="34" charset="-128"/>
              </a:rPr>
              <a:t/>
            </a:r>
            <a:br>
              <a:rPr lang="en-US" altLang="ja-JP" sz="1050" b="1" dirty="0">
                <a:latin typeface="Trebuchet MS" pitchFamily="34" charset="0"/>
                <a:ea typeface="MS PGothic" pitchFamily="34" charset="-128"/>
              </a:rPr>
            </a:br>
            <a:r>
              <a:rPr lang="en-US" altLang="ja-JP" sz="1050" dirty="0">
                <a:latin typeface="Trebuchet MS" pitchFamily="34" charset="0"/>
                <a:ea typeface="MS PGothic" pitchFamily="34" charset="-128"/>
              </a:rPr>
              <a:t>(Workstation &amp; HPC)</a:t>
            </a:r>
          </a:p>
        </p:txBody>
      </p:sp>
      <p:sp>
        <p:nvSpPr>
          <p:cNvPr id="21518" name="Text Box 30"/>
          <p:cNvSpPr txBox="1">
            <a:spLocks noChangeArrowheads="1"/>
          </p:cNvSpPr>
          <p:nvPr/>
        </p:nvSpPr>
        <p:spPr bwMode="auto">
          <a:xfrm>
            <a:off x="646936" y="1661256"/>
            <a:ext cx="1468672" cy="692497"/>
          </a:xfrm>
          <a:prstGeom prst="rect">
            <a:avLst/>
          </a:prstGeom>
          <a:noFill/>
          <a:ln w="9525" algn="ctr">
            <a:noFill/>
            <a:miter lim="800000"/>
            <a:headEnd/>
            <a:tailEnd/>
          </a:ln>
        </p:spPr>
        <p:txBody>
          <a:bodyPr wrap="none" anchor="ctr">
            <a:spAutoFit/>
          </a:bodyPr>
          <a:lstStyle/>
          <a:p>
            <a:r>
              <a:rPr lang="en-US" altLang="ja-JP" sz="1400" b="1" dirty="0">
                <a:latin typeface="Trebuchet MS" pitchFamily="34" charset="0"/>
                <a:ea typeface="MS PGothic" pitchFamily="34" charset="-128"/>
              </a:rPr>
              <a:t>Intel</a:t>
            </a:r>
            <a:r>
              <a:rPr lang="en-US" altLang="ja-JP" sz="1400" b="1" baseline="30000" dirty="0">
                <a:latin typeface="Trebuchet MS" pitchFamily="34" charset="0"/>
                <a:ea typeface="MS PGothic" pitchFamily="34" charset="-128"/>
              </a:rPr>
              <a:t>®</a:t>
            </a:r>
            <a:r>
              <a:rPr lang="en-US" altLang="ja-JP" sz="1400" b="1" dirty="0">
                <a:latin typeface="Trebuchet MS" pitchFamily="34" charset="0"/>
                <a:ea typeface="MS PGothic" pitchFamily="34" charset="-128"/>
              </a:rPr>
              <a:t> Itanium</a:t>
            </a:r>
            <a:r>
              <a:rPr lang="en-US" altLang="ja-JP" sz="1400" b="1" baseline="30000" dirty="0">
                <a:latin typeface="Trebuchet MS" pitchFamily="34" charset="0"/>
                <a:ea typeface="MS PGothic" pitchFamily="34" charset="-128"/>
              </a:rPr>
              <a:t>®</a:t>
            </a:r>
          </a:p>
          <a:p>
            <a:r>
              <a:rPr lang="en-US" altLang="ja-JP" sz="1400" b="1" dirty="0">
                <a:latin typeface="Trebuchet MS" pitchFamily="34" charset="0"/>
                <a:ea typeface="MS PGothic" pitchFamily="34" charset="-128"/>
              </a:rPr>
              <a:t>9000 Sequence</a:t>
            </a:r>
          </a:p>
          <a:p>
            <a:r>
              <a:rPr lang="en-US" altLang="ja-JP" sz="1050" dirty="0">
                <a:latin typeface="Trebuchet MS" pitchFamily="34" charset="0"/>
                <a:ea typeface="MS PGothic" pitchFamily="34" charset="-128"/>
              </a:rPr>
              <a:t>(Mission Critical)</a:t>
            </a:r>
          </a:p>
        </p:txBody>
      </p:sp>
      <p:sp>
        <p:nvSpPr>
          <p:cNvPr id="21519" name="Rectangle 9"/>
          <p:cNvSpPr>
            <a:spLocks noChangeArrowheads="1"/>
          </p:cNvSpPr>
          <p:nvPr/>
        </p:nvSpPr>
        <p:spPr bwMode="auto">
          <a:xfrm>
            <a:off x="6626225" y="1200366"/>
            <a:ext cx="2120900" cy="322262"/>
          </a:xfrm>
          <a:prstGeom prst="rect">
            <a:avLst/>
          </a:prstGeom>
          <a:noFill/>
          <a:ln w="9525">
            <a:noFill/>
            <a:miter lim="800000"/>
            <a:headEnd/>
            <a:tailEnd/>
          </a:ln>
        </p:spPr>
        <p:txBody>
          <a:bodyPr lIns="91418" tIns="45709" rIns="91418" bIns="45709"/>
          <a:lstStyle/>
          <a:p>
            <a:pPr algn="ctr">
              <a:spcBef>
                <a:spcPct val="20000"/>
              </a:spcBef>
              <a:buSzPct val="130000"/>
            </a:pPr>
            <a:r>
              <a:rPr lang="en-US" sz="2400" b="1">
                <a:solidFill>
                  <a:schemeClr val="accent1"/>
                </a:solidFill>
                <a:latin typeface="Trebuchet MS" pitchFamily="34" charset="0"/>
              </a:rPr>
              <a:t>Future</a:t>
            </a:r>
          </a:p>
        </p:txBody>
      </p:sp>
      <p:sp>
        <p:nvSpPr>
          <p:cNvPr id="21520" name="Rectangle 10"/>
          <p:cNvSpPr>
            <a:spLocks noChangeArrowheads="1"/>
          </p:cNvSpPr>
          <p:nvPr/>
        </p:nvSpPr>
        <p:spPr bwMode="auto">
          <a:xfrm>
            <a:off x="2152650" y="1200366"/>
            <a:ext cx="4333875" cy="322262"/>
          </a:xfrm>
          <a:prstGeom prst="rect">
            <a:avLst/>
          </a:prstGeom>
          <a:noFill/>
          <a:ln w="9525">
            <a:noFill/>
            <a:miter lim="800000"/>
            <a:headEnd/>
            <a:tailEnd/>
          </a:ln>
        </p:spPr>
        <p:txBody>
          <a:bodyPr lIns="91418" tIns="45709" rIns="91418" bIns="45709"/>
          <a:lstStyle/>
          <a:p>
            <a:pPr algn="ctr">
              <a:spcBef>
                <a:spcPct val="20000"/>
              </a:spcBef>
              <a:buSzPct val="130000"/>
            </a:pPr>
            <a:r>
              <a:rPr lang="en-US" sz="2400" b="1" dirty="0">
                <a:solidFill>
                  <a:schemeClr val="accent1"/>
                </a:solidFill>
                <a:latin typeface="Trebuchet MS" pitchFamily="34" charset="0"/>
              </a:rPr>
              <a:t>2008</a:t>
            </a:r>
          </a:p>
        </p:txBody>
      </p:sp>
      <p:sp>
        <p:nvSpPr>
          <p:cNvPr id="21521" name="AutoShape 11"/>
          <p:cNvSpPr>
            <a:spLocks noChangeArrowheads="1"/>
          </p:cNvSpPr>
          <p:nvPr/>
        </p:nvSpPr>
        <p:spPr bwMode="auto">
          <a:xfrm>
            <a:off x="6565900" y="2528204"/>
            <a:ext cx="2136775" cy="520700"/>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Nehalem Processor</a:t>
            </a:r>
          </a:p>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Future EX Chipset</a:t>
            </a:r>
          </a:p>
        </p:txBody>
      </p:sp>
      <p:sp>
        <p:nvSpPr>
          <p:cNvPr id="21522" name="AutoShape 12"/>
          <p:cNvSpPr>
            <a:spLocks noChangeArrowheads="1"/>
          </p:cNvSpPr>
          <p:nvPr/>
        </p:nvSpPr>
        <p:spPr bwMode="auto">
          <a:xfrm>
            <a:off x="2438400" y="1747154"/>
            <a:ext cx="3494088" cy="520700"/>
          </a:xfrm>
          <a:prstGeom prst="roundRect">
            <a:avLst>
              <a:gd name="adj"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Itanium Processor</a:t>
            </a:r>
          </a:p>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870 / OEM Chipset</a:t>
            </a:r>
          </a:p>
        </p:txBody>
      </p:sp>
      <p:sp>
        <p:nvSpPr>
          <p:cNvPr id="21523" name="AutoShape 13"/>
          <p:cNvSpPr>
            <a:spLocks noChangeArrowheads="1"/>
          </p:cNvSpPr>
          <p:nvPr/>
        </p:nvSpPr>
        <p:spPr bwMode="auto">
          <a:xfrm>
            <a:off x="6003925" y="1747154"/>
            <a:ext cx="1839913" cy="520700"/>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fontAlgn="base">
              <a:spcBef>
                <a:spcPct val="0"/>
              </a:spcBef>
              <a:spcAft>
                <a:spcPct val="0"/>
              </a:spcAft>
              <a:defRPr/>
            </a:pPr>
            <a:endPar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Future MC Chipset</a:t>
            </a:r>
          </a:p>
        </p:txBody>
      </p:sp>
      <p:sp>
        <p:nvSpPr>
          <p:cNvPr id="21524" name="AutoShape 14"/>
          <p:cNvSpPr>
            <a:spLocks noChangeArrowheads="1"/>
          </p:cNvSpPr>
          <p:nvPr/>
        </p:nvSpPr>
        <p:spPr bwMode="auto">
          <a:xfrm>
            <a:off x="7883525" y="1747154"/>
            <a:ext cx="819150" cy="520700"/>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Kittson</a:t>
            </a:r>
          </a:p>
        </p:txBody>
      </p:sp>
      <p:sp>
        <p:nvSpPr>
          <p:cNvPr id="21525" name="AutoShape 15"/>
          <p:cNvSpPr>
            <a:spLocks noChangeArrowheads="1"/>
          </p:cNvSpPr>
          <p:nvPr/>
        </p:nvSpPr>
        <p:spPr bwMode="auto">
          <a:xfrm>
            <a:off x="6626225" y="4769754"/>
            <a:ext cx="2076450" cy="520700"/>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Nehalem Processor</a:t>
            </a:r>
          </a:p>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Future EN Chipset</a:t>
            </a:r>
          </a:p>
        </p:txBody>
      </p:sp>
      <p:sp>
        <p:nvSpPr>
          <p:cNvPr id="21526" name="AutoShape 17"/>
          <p:cNvSpPr>
            <a:spLocks noChangeArrowheads="1"/>
          </p:cNvSpPr>
          <p:nvPr/>
        </p:nvSpPr>
        <p:spPr bwMode="auto">
          <a:xfrm>
            <a:off x="2438400" y="4769754"/>
            <a:ext cx="3944938" cy="520700"/>
          </a:xfrm>
          <a:prstGeom prst="roundRect">
            <a:avLst>
              <a:gd name="adj"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Quad/Dual-core Xeon Processor</a:t>
            </a:r>
          </a:p>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Intel® 3200 Chipset</a:t>
            </a:r>
          </a:p>
        </p:txBody>
      </p:sp>
      <p:sp>
        <p:nvSpPr>
          <p:cNvPr id="21527" name="AutoShape 20"/>
          <p:cNvSpPr>
            <a:spLocks noChangeArrowheads="1"/>
          </p:cNvSpPr>
          <p:nvPr/>
        </p:nvSpPr>
        <p:spPr bwMode="auto">
          <a:xfrm>
            <a:off x="2438400" y="2528204"/>
            <a:ext cx="3987800" cy="520700"/>
          </a:xfrm>
          <a:prstGeom prst="roundRect">
            <a:avLst>
              <a:gd name="adj"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Quad/Dual-core </a:t>
            </a:r>
            <a:r>
              <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Xeon Processor</a:t>
            </a:r>
          </a:p>
          <a:p>
            <a:pPr defTabSz="914063" fontAlgn="base">
              <a:spcBef>
                <a:spcPct val="0"/>
              </a:spcBef>
              <a:spcAft>
                <a:spcPct val="0"/>
              </a:spcAft>
              <a:defRPr/>
            </a:pPr>
            <a:r>
              <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Intel® 7300 Chipset</a:t>
            </a:r>
          </a:p>
        </p:txBody>
      </p:sp>
      <p:sp>
        <p:nvSpPr>
          <p:cNvPr id="21528" name="AutoShape 16"/>
          <p:cNvSpPr>
            <a:spLocks noChangeArrowheads="1"/>
          </p:cNvSpPr>
          <p:nvPr/>
        </p:nvSpPr>
        <p:spPr bwMode="auto">
          <a:xfrm>
            <a:off x="2438400" y="3983768"/>
            <a:ext cx="3114675" cy="520700"/>
          </a:xfrm>
          <a:prstGeom prst="roundRect">
            <a:avLst>
              <a:gd name="adj"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Quad/Dual-core Xeon Processor</a:t>
            </a:r>
          </a:p>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Intel® 5100 Chipset</a:t>
            </a:r>
          </a:p>
        </p:txBody>
      </p:sp>
      <p:sp>
        <p:nvSpPr>
          <p:cNvPr id="21529" name="AutoShape 18"/>
          <p:cNvSpPr>
            <a:spLocks noChangeArrowheads="1"/>
          </p:cNvSpPr>
          <p:nvPr/>
        </p:nvSpPr>
        <p:spPr bwMode="auto">
          <a:xfrm>
            <a:off x="5722938" y="3309080"/>
            <a:ext cx="2979737" cy="520700"/>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Nehalem Processor</a:t>
            </a:r>
          </a:p>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Future EP Chipset</a:t>
            </a:r>
          </a:p>
        </p:txBody>
      </p:sp>
      <p:sp>
        <p:nvSpPr>
          <p:cNvPr id="21530" name="AutoShape 19"/>
          <p:cNvSpPr>
            <a:spLocks noChangeArrowheads="1"/>
          </p:cNvSpPr>
          <p:nvPr/>
        </p:nvSpPr>
        <p:spPr bwMode="auto">
          <a:xfrm>
            <a:off x="2438400" y="3309080"/>
            <a:ext cx="3114675" cy="520700"/>
          </a:xfrm>
          <a:prstGeom prst="roundRect">
            <a:avLst>
              <a:gd name="adj"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Quad/Dual-core Xeon Processor</a:t>
            </a:r>
          </a:p>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Intel® 5000 Chipset</a:t>
            </a:r>
          </a:p>
        </p:txBody>
      </p:sp>
      <p:sp>
        <p:nvSpPr>
          <p:cNvPr id="21531" name="AutoShape 21"/>
          <p:cNvSpPr>
            <a:spLocks noChangeArrowheads="1"/>
          </p:cNvSpPr>
          <p:nvPr/>
        </p:nvSpPr>
        <p:spPr bwMode="auto">
          <a:xfrm>
            <a:off x="5722938" y="3983768"/>
            <a:ext cx="2979737" cy="520700"/>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Nehalem Processor</a:t>
            </a:r>
          </a:p>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Future EP Chipset</a:t>
            </a:r>
          </a:p>
        </p:txBody>
      </p:sp>
      <p:sp>
        <p:nvSpPr>
          <p:cNvPr id="21532" name="AutoShape 22"/>
          <p:cNvSpPr>
            <a:spLocks noChangeArrowheads="1"/>
          </p:cNvSpPr>
          <p:nvPr/>
        </p:nvSpPr>
        <p:spPr bwMode="auto">
          <a:xfrm>
            <a:off x="2438400" y="5544454"/>
            <a:ext cx="3121025" cy="520700"/>
          </a:xfrm>
          <a:prstGeom prst="roundRect">
            <a:avLst>
              <a:gd name="adj"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Quad/Dual-core Xeon Processor</a:t>
            </a:r>
          </a:p>
          <a:p>
            <a:pPr defTabSz="914063" fontAlgn="base">
              <a:spcBef>
                <a:spcPct val="0"/>
              </a:spcBef>
              <a:spcAft>
                <a:spcPct val="0"/>
              </a:spcAft>
              <a:defRPr/>
            </a:pPr>
            <a:r>
              <a:rPr lang="en-US" sz="14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Intel® 5400 Chipset</a:t>
            </a:r>
          </a:p>
        </p:txBody>
      </p:sp>
      <p:sp>
        <p:nvSpPr>
          <p:cNvPr id="21533" name="AutoShape 25"/>
          <p:cNvSpPr>
            <a:spLocks noChangeArrowheads="1"/>
          </p:cNvSpPr>
          <p:nvPr/>
        </p:nvSpPr>
        <p:spPr bwMode="auto">
          <a:xfrm>
            <a:off x="5722938" y="5544454"/>
            <a:ext cx="2979737" cy="520700"/>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Nehalem Processor</a:t>
            </a:r>
          </a:p>
          <a:p>
            <a:pPr algn="ctr" defTabSz="914063" fontAlgn="base">
              <a:spcBef>
                <a:spcPct val="0"/>
              </a:spcBef>
              <a:spcAft>
                <a:spcPct val="0"/>
              </a:spcAft>
              <a:defRPr/>
            </a:pPr>
            <a:r>
              <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Future </a:t>
            </a: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a:t>
            </a:r>
            <a:r>
              <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Chipset</a:t>
            </a:r>
          </a:p>
        </p:txBody>
      </p:sp>
      <p:sp>
        <p:nvSpPr>
          <p:cNvPr id="21534" name="AutoShape 31"/>
          <p:cNvSpPr>
            <a:spLocks noChangeArrowheads="1"/>
          </p:cNvSpPr>
          <p:nvPr/>
        </p:nvSpPr>
        <p:spPr bwMode="auto">
          <a:xfrm>
            <a:off x="5213023" y="2577417"/>
            <a:ext cx="1071890" cy="422275"/>
          </a:xfrm>
          <a:prstGeom prst="roundRect">
            <a:avLst>
              <a:gd name="adj"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1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Dunnington</a:t>
            </a:r>
          </a:p>
        </p:txBody>
      </p:sp>
      <p:sp>
        <p:nvSpPr>
          <p:cNvPr id="36" name="Rectangle 35"/>
          <p:cNvSpPr/>
          <p:nvPr/>
        </p:nvSpPr>
        <p:spPr>
          <a:xfrm>
            <a:off x="6180680" y="1789874"/>
            <a:ext cx="673582" cy="261610"/>
          </a:xfrm>
          <a:prstGeom prst="rect">
            <a:avLst/>
          </a:prstGeom>
        </p:spPr>
        <p:txBody>
          <a:bodyPr wrap="none">
            <a:spAutoFit/>
          </a:bodyPr>
          <a:lstStyle/>
          <a:p>
            <a:r>
              <a:rPr lang="en-US" sz="1100" dirty="0" smtClean="0">
                <a:gradFill>
                  <a:gsLst>
                    <a:gs pos="0">
                      <a:srgbClr val="FFFFFF"/>
                    </a:gs>
                    <a:gs pos="50000">
                      <a:srgbClr val="FFFFFF"/>
                    </a:gs>
                  </a:gsLst>
                  <a:lin ang="5400000" scaled="1"/>
                </a:gradFill>
                <a:effectLst>
                  <a:outerShdw blurRad="38100" dist="38100" dir="2700000" algn="tl">
                    <a:srgbClr val="000000">
                      <a:alpha val="43137"/>
                    </a:srgbClr>
                  </a:outerShdw>
                </a:effectLst>
                <a:latin typeface="Trebuchet MS" pitchFamily="34" charset="0"/>
              </a:rPr>
              <a:t>Tukwila</a:t>
            </a:r>
            <a:endParaRPr lang="en-US" dirty="0"/>
          </a:p>
        </p:txBody>
      </p:sp>
      <p:sp>
        <p:nvSpPr>
          <p:cNvPr id="37" name="Rectangle 36"/>
          <p:cNvSpPr/>
          <p:nvPr/>
        </p:nvSpPr>
        <p:spPr>
          <a:xfrm>
            <a:off x="6947294" y="1789874"/>
            <a:ext cx="667170" cy="261610"/>
          </a:xfrm>
          <a:prstGeom prst="rect">
            <a:avLst/>
          </a:prstGeom>
        </p:spPr>
        <p:txBody>
          <a:bodyPr wrap="none">
            <a:spAutoFit/>
          </a:bodyPr>
          <a:lstStyle/>
          <a:p>
            <a:r>
              <a:rPr lang="en-US" sz="1100" dirty="0" err="1" smtClean="0">
                <a:gradFill>
                  <a:gsLst>
                    <a:gs pos="0">
                      <a:srgbClr val="FFFFFF"/>
                    </a:gs>
                    <a:gs pos="50000">
                      <a:srgbClr val="FFFFFF"/>
                    </a:gs>
                  </a:gsLst>
                  <a:lin ang="5400000" scaled="1"/>
                </a:gradFill>
                <a:effectLst>
                  <a:outerShdw blurRad="38100" dist="38100" dir="2700000" algn="tl">
                    <a:srgbClr val="000000">
                      <a:alpha val="43137"/>
                    </a:srgbClr>
                  </a:outerShdw>
                </a:effectLst>
                <a:latin typeface="Trebuchet MS" pitchFamily="34" charset="0"/>
              </a:rPr>
              <a:t>Poulson</a:t>
            </a:r>
            <a:endParaRPr lang="en-US" dirty="0"/>
          </a:p>
        </p:txBody>
      </p:sp>
      <p:sp>
        <p:nvSpPr>
          <p:cNvPr id="34" name="Rectangle 35"/>
          <p:cNvSpPr>
            <a:spLocks noChangeArrowheads="1"/>
          </p:cNvSpPr>
          <p:nvPr/>
        </p:nvSpPr>
        <p:spPr bwMode="auto">
          <a:xfrm>
            <a:off x="387349" y="1634835"/>
            <a:ext cx="8465705" cy="1558649"/>
          </a:xfrm>
          <a:prstGeom prst="rect">
            <a:avLst/>
          </a:prstGeom>
          <a:noFill/>
          <a:ln w="57150">
            <a:solidFill>
              <a:srgbClr val="FF0066"/>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7" name="Group 646"/>
          <p:cNvGrpSpPr/>
          <p:nvPr/>
        </p:nvGrpSpPr>
        <p:grpSpPr>
          <a:xfrm>
            <a:off x="242888" y="1399532"/>
            <a:ext cx="3925887" cy="2674937"/>
            <a:chOff x="242888" y="1413820"/>
            <a:chExt cx="3925887" cy="2674937"/>
          </a:xfrm>
        </p:grpSpPr>
        <p:pic>
          <p:nvPicPr>
            <p:cNvPr id="23553" name="Picture 2" descr="cooltools-shape"/>
            <p:cNvPicPr preferRelativeResize="0">
              <a:picLocks noChangeArrowheads="1"/>
            </p:cNvPicPr>
            <p:nvPr/>
          </p:nvPicPr>
          <p:blipFill>
            <a:blip r:embed="rId3"/>
            <a:srcRect/>
            <a:stretch>
              <a:fillRect/>
            </a:stretch>
          </p:blipFill>
          <p:spPr bwMode="auto">
            <a:xfrm>
              <a:off x="242888" y="1413820"/>
              <a:ext cx="3925887" cy="2674937"/>
            </a:xfrm>
            <a:prstGeom prst="rect">
              <a:avLst/>
            </a:prstGeom>
            <a:noFill/>
            <a:ln w="9525">
              <a:noFill/>
              <a:miter lim="800000"/>
              <a:headEnd/>
              <a:tailEnd/>
            </a:ln>
          </p:spPr>
        </p:pic>
        <p:sp>
          <p:nvSpPr>
            <p:cNvPr id="23554" name="Line 3"/>
            <p:cNvSpPr>
              <a:spLocks noChangeShapeType="1"/>
            </p:cNvSpPr>
            <p:nvPr/>
          </p:nvSpPr>
          <p:spPr bwMode="auto">
            <a:xfrm flipV="1">
              <a:off x="2054225" y="1924995"/>
              <a:ext cx="276225" cy="3175"/>
            </a:xfrm>
            <a:prstGeom prst="line">
              <a:avLst/>
            </a:prstGeom>
            <a:noFill/>
            <a:ln w="127000">
              <a:solidFill>
                <a:schemeClr val="tx2"/>
              </a:solidFill>
              <a:round/>
              <a:headEnd/>
              <a:tailEnd/>
            </a:ln>
          </p:spPr>
          <p:txBody>
            <a:bodyPr/>
            <a:lstStyle/>
            <a:p>
              <a:endParaRPr lang="en-US">
                <a:latin typeface="Trebuchet MS" pitchFamily="34" charset="0"/>
              </a:endParaRPr>
            </a:p>
          </p:txBody>
        </p:sp>
        <p:grpSp>
          <p:nvGrpSpPr>
            <p:cNvPr id="2" name="Group 6"/>
            <p:cNvGrpSpPr>
              <a:grpSpLocks/>
            </p:cNvGrpSpPr>
            <p:nvPr/>
          </p:nvGrpSpPr>
          <p:grpSpPr bwMode="auto">
            <a:xfrm>
              <a:off x="2868613" y="1648770"/>
              <a:ext cx="984250" cy="560387"/>
              <a:chOff x="4336" y="1752"/>
              <a:chExt cx="819" cy="468"/>
            </a:xfrm>
          </p:grpSpPr>
          <p:sp>
            <p:nvSpPr>
              <p:cNvPr id="24101" name="Line 7"/>
              <p:cNvSpPr>
                <a:spLocks noChangeShapeType="1"/>
              </p:cNvSpPr>
              <p:nvPr/>
            </p:nvSpPr>
            <p:spPr bwMode="auto">
              <a:xfrm flipV="1">
                <a:off x="4343" y="2132"/>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sp>
            <p:nvSpPr>
              <p:cNvPr id="24102" name="Line 8"/>
              <p:cNvSpPr>
                <a:spLocks noChangeShapeType="1"/>
              </p:cNvSpPr>
              <p:nvPr/>
            </p:nvSpPr>
            <p:spPr bwMode="auto">
              <a:xfrm flipV="1">
                <a:off x="4336" y="1930"/>
                <a:ext cx="476" cy="2"/>
              </a:xfrm>
              <a:prstGeom prst="line">
                <a:avLst/>
              </a:prstGeom>
              <a:noFill/>
              <a:ln w="44450">
                <a:solidFill>
                  <a:srgbClr val="C0C0C0"/>
                </a:solidFill>
                <a:round/>
                <a:headEnd/>
                <a:tailEnd/>
              </a:ln>
            </p:spPr>
            <p:txBody>
              <a:bodyPr/>
              <a:lstStyle/>
              <a:p>
                <a:endParaRPr lang="en-US">
                  <a:latin typeface="Trebuchet MS" pitchFamily="34" charset="0"/>
                </a:endParaRPr>
              </a:p>
            </p:txBody>
          </p:sp>
          <p:grpSp>
            <p:nvGrpSpPr>
              <p:cNvPr id="3" name="Group 9"/>
              <p:cNvGrpSpPr>
                <a:grpSpLocks/>
              </p:cNvGrpSpPr>
              <p:nvPr/>
            </p:nvGrpSpPr>
            <p:grpSpPr bwMode="auto">
              <a:xfrm>
                <a:off x="4556" y="1752"/>
                <a:ext cx="599" cy="468"/>
                <a:chOff x="4716" y="1752"/>
                <a:chExt cx="599" cy="468"/>
              </a:xfrm>
            </p:grpSpPr>
            <p:grpSp>
              <p:nvGrpSpPr>
                <p:cNvPr id="4" name="Group 10"/>
                <p:cNvGrpSpPr>
                  <a:grpSpLocks/>
                </p:cNvGrpSpPr>
                <p:nvPr/>
              </p:nvGrpSpPr>
              <p:grpSpPr bwMode="auto">
                <a:xfrm rot="-1273006">
                  <a:off x="4853" y="1752"/>
                  <a:ext cx="462" cy="183"/>
                  <a:chOff x="3667" y="1613"/>
                  <a:chExt cx="876" cy="152"/>
                </a:xfrm>
              </p:grpSpPr>
              <p:sp>
                <p:nvSpPr>
                  <p:cNvPr id="24174" name="Rectangle 11"/>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75" name="Rectangle 12"/>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76" name="Freeform 13"/>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77" name="Freeform 14"/>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78" name="Freeform 15"/>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79" name="Freeform 16"/>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0" name="Freeform 17"/>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1" name="Freeform 18"/>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2" name="Freeform 19"/>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3" name="Freeform 20"/>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4" name="Freeform 21"/>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5" name="Freeform 22"/>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6" name="Freeform 23"/>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7" name="Freeform 24"/>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8" name="Freeform 25"/>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89" name="Rectangle 26"/>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90" name="Rectangle 27"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91" name="Rectangle 28"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92" name="Rectangle 29"/>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93" name="Rectangle 30"/>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94" name="Rectangle 31"/>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95" name="Rectangle 32"/>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5" name="Group 33"/>
                <p:cNvGrpSpPr>
                  <a:grpSpLocks/>
                </p:cNvGrpSpPr>
                <p:nvPr/>
              </p:nvGrpSpPr>
              <p:grpSpPr bwMode="auto">
                <a:xfrm rot="-1273006">
                  <a:off x="4716" y="1855"/>
                  <a:ext cx="462" cy="182"/>
                  <a:chOff x="3667" y="1613"/>
                  <a:chExt cx="876" cy="152"/>
                </a:xfrm>
              </p:grpSpPr>
              <p:sp>
                <p:nvSpPr>
                  <p:cNvPr id="24152" name="Rectangle 3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53" name="Rectangle 3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54" name="Freeform 3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55" name="Freeform 3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56" name="Freeform 3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57" name="Freeform 3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58" name="Freeform 4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59" name="Freeform 4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0" name="Freeform 4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1" name="Freeform 4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2" name="Freeform 4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3" name="Freeform 4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4" name="Freeform 4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5" name="Freeform 4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6" name="Freeform 4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67" name="Rectangle 4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68" name="Rectangle 5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69" name="Rectangle 5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70" name="Rectangle 5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71" name="Rectangle 5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72" name="Rectangle 5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73" name="Rectangle 5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6" name="Group 56"/>
                <p:cNvGrpSpPr>
                  <a:grpSpLocks/>
                </p:cNvGrpSpPr>
                <p:nvPr/>
              </p:nvGrpSpPr>
              <p:grpSpPr bwMode="auto">
                <a:xfrm rot="-1273006">
                  <a:off x="4853" y="1935"/>
                  <a:ext cx="462" cy="182"/>
                  <a:chOff x="3667" y="1613"/>
                  <a:chExt cx="876" cy="152"/>
                </a:xfrm>
              </p:grpSpPr>
              <p:sp>
                <p:nvSpPr>
                  <p:cNvPr id="24130" name="Rectangle 5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31" name="Rectangle 5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32" name="Freeform 5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33" name="Freeform 6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34" name="Freeform 6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35" name="Freeform 6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36" name="Freeform 6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37" name="Freeform 6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38" name="Freeform 6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39" name="Freeform 6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40" name="Freeform 6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41" name="Freeform 6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42" name="Freeform 6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43" name="Freeform 7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44" name="Freeform 7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45" name="Rectangle 7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46" name="Rectangle 7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47" name="Rectangle 7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48" name="Rectangle 7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49" name="Rectangle 7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50" name="Rectangle 7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51" name="Rectangle 7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7" name="Group 79"/>
                <p:cNvGrpSpPr>
                  <a:grpSpLocks/>
                </p:cNvGrpSpPr>
                <p:nvPr/>
              </p:nvGrpSpPr>
              <p:grpSpPr bwMode="auto">
                <a:xfrm rot="-1273006">
                  <a:off x="4716" y="2037"/>
                  <a:ext cx="462" cy="183"/>
                  <a:chOff x="3667" y="1613"/>
                  <a:chExt cx="876" cy="152"/>
                </a:xfrm>
              </p:grpSpPr>
              <p:sp>
                <p:nvSpPr>
                  <p:cNvPr id="24108" name="Rectangle 8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09" name="Rectangle 8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10" name="Freeform 8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1" name="Freeform 8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2" name="Freeform 8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3" name="Freeform 8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4" name="Freeform 8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5" name="Freeform 8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6" name="Freeform 8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7" name="Freeform 8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8" name="Freeform 9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19" name="Freeform 9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20" name="Freeform 9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21" name="Freeform 9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22" name="Freeform 9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123" name="Rectangle 9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24" name="Rectangle 9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25" name="Rectangle 9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126" name="Rectangle 9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27" name="Rectangle 9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28" name="Rectangle 10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129" name="Rectangle 10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grpSp>
        <p:sp>
          <p:nvSpPr>
            <p:cNvPr id="23556" name="Line 102"/>
            <p:cNvSpPr>
              <a:spLocks noChangeShapeType="1"/>
            </p:cNvSpPr>
            <p:nvPr/>
          </p:nvSpPr>
          <p:spPr bwMode="auto">
            <a:xfrm>
              <a:off x="1157288" y="2931470"/>
              <a:ext cx="674687" cy="1587"/>
            </a:xfrm>
            <a:prstGeom prst="line">
              <a:avLst/>
            </a:prstGeom>
            <a:noFill/>
            <a:ln w="34925">
              <a:solidFill>
                <a:srgbClr val="C0C0C0"/>
              </a:solidFill>
              <a:round/>
              <a:headEnd/>
              <a:tailEnd/>
            </a:ln>
          </p:spPr>
          <p:txBody>
            <a:bodyPr/>
            <a:lstStyle/>
            <a:p>
              <a:endParaRPr lang="en-US">
                <a:latin typeface="Trebuchet MS" pitchFamily="34" charset="0"/>
              </a:endParaRPr>
            </a:p>
          </p:txBody>
        </p:sp>
        <p:grpSp>
          <p:nvGrpSpPr>
            <p:cNvPr id="8" name="Group 103"/>
            <p:cNvGrpSpPr>
              <a:grpSpLocks/>
            </p:cNvGrpSpPr>
            <p:nvPr/>
          </p:nvGrpSpPr>
          <p:grpSpPr bwMode="auto">
            <a:xfrm>
              <a:off x="669925" y="2720332"/>
              <a:ext cx="596900" cy="277813"/>
              <a:chOff x="4640" y="2611"/>
              <a:chExt cx="495" cy="232"/>
            </a:xfrm>
          </p:grpSpPr>
          <p:pic>
            <p:nvPicPr>
              <p:cNvPr id="24097" name="Picture 104"/>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4918" y="2611"/>
                <a:ext cx="217" cy="232"/>
              </a:xfrm>
              <a:prstGeom prst="rect">
                <a:avLst/>
              </a:prstGeom>
              <a:noFill/>
              <a:ln w="9525">
                <a:noFill/>
                <a:miter lim="800000"/>
                <a:headEnd/>
                <a:tailEnd/>
              </a:ln>
            </p:spPr>
          </p:pic>
          <p:pic>
            <p:nvPicPr>
              <p:cNvPr id="24098" name="Picture 105"/>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4825" y="2611"/>
                <a:ext cx="217" cy="232"/>
              </a:xfrm>
              <a:prstGeom prst="rect">
                <a:avLst/>
              </a:prstGeom>
              <a:noFill/>
              <a:ln w="9525">
                <a:noFill/>
                <a:miter lim="800000"/>
                <a:headEnd/>
                <a:tailEnd/>
              </a:ln>
            </p:spPr>
          </p:pic>
          <p:pic>
            <p:nvPicPr>
              <p:cNvPr id="24099" name="Picture 106"/>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4733" y="2611"/>
                <a:ext cx="217" cy="232"/>
              </a:xfrm>
              <a:prstGeom prst="rect">
                <a:avLst/>
              </a:prstGeom>
              <a:noFill/>
              <a:ln w="9525">
                <a:noFill/>
                <a:miter lim="800000"/>
                <a:headEnd/>
                <a:tailEnd/>
              </a:ln>
            </p:spPr>
          </p:pic>
          <p:pic>
            <p:nvPicPr>
              <p:cNvPr id="24100" name="Picture 107"/>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4640" y="2611"/>
                <a:ext cx="218" cy="232"/>
              </a:xfrm>
              <a:prstGeom prst="rect">
                <a:avLst/>
              </a:prstGeom>
              <a:noFill/>
              <a:ln w="9525">
                <a:noFill/>
                <a:miter lim="800000"/>
                <a:headEnd/>
                <a:tailEnd/>
              </a:ln>
            </p:spPr>
          </p:pic>
        </p:grpSp>
        <p:grpSp>
          <p:nvGrpSpPr>
            <p:cNvPr id="9" name="Group 108"/>
            <p:cNvGrpSpPr>
              <a:grpSpLocks/>
            </p:cNvGrpSpPr>
            <p:nvPr/>
          </p:nvGrpSpPr>
          <p:grpSpPr bwMode="auto">
            <a:xfrm flipH="1">
              <a:off x="539750" y="1645595"/>
              <a:ext cx="985838" cy="558800"/>
              <a:chOff x="4336" y="1752"/>
              <a:chExt cx="819" cy="468"/>
            </a:xfrm>
          </p:grpSpPr>
          <p:sp>
            <p:nvSpPr>
              <p:cNvPr id="24002" name="Line 109"/>
              <p:cNvSpPr>
                <a:spLocks noChangeShapeType="1"/>
              </p:cNvSpPr>
              <p:nvPr/>
            </p:nvSpPr>
            <p:spPr bwMode="auto">
              <a:xfrm flipV="1">
                <a:off x="4343" y="2132"/>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sp>
            <p:nvSpPr>
              <p:cNvPr id="24003" name="Line 110"/>
              <p:cNvSpPr>
                <a:spLocks noChangeShapeType="1"/>
              </p:cNvSpPr>
              <p:nvPr/>
            </p:nvSpPr>
            <p:spPr bwMode="auto">
              <a:xfrm flipV="1">
                <a:off x="4336" y="1930"/>
                <a:ext cx="476" cy="2"/>
              </a:xfrm>
              <a:prstGeom prst="line">
                <a:avLst/>
              </a:prstGeom>
              <a:noFill/>
              <a:ln w="44450">
                <a:solidFill>
                  <a:srgbClr val="C0C0C0"/>
                </a:solidFill>
                <a:round/>
                <a:headEnd/>
                <a:tailEnd/>
              </a:ln>
            </p:spPr>
            <p:txBody>
              <a:bodyPr/>
              <a:lstStyle/>
              <a:p>
                <a:endParaRPr lang="en-US">
                  <a:latin typeface="Trebuchet MS" pitchFamily="34" charset="0"/>
                </a:endParaRPr>
              </a:p>
            </p:txBody>
          </p:sp>
          <p:grpSp>
            <p:nvGrpSpPr>
              <p:cNvPr id="10" name="Group 111"/>
              <p:cNvGrpSpPr>
                <a:grpSpLocks/>
              </p:cNvGrpSpPr>
              <p:nvPr/>
            </p:nvGrpSpPr>
            <p:grpSpPr bwMode="auto">
              <a:xfrm>
                <a:off x="4556" y="1752"/>
                <a:ext cx="599" cy="468"/>
                <a:chOff x="4716" y="1752"/>
                <a:chExt cx="599" cy="468"/>
              </a:xfrm>
            </p:grpSpPr>
            <p:grpSp>
              <p:nvGrpSpPr>
                <p:cNvPr id="11" name="Group 112"/>
                <p:cNvGrpSpPr>
                  <a:grpSpLocks/>
                </p:cNvGrpSpPr>
                <p:nvPr/>
              </p:nvGrpSpPr>
              <p:grpSpPr bwMode="auto">
                <a:xfrm rot="-1273006">
                  <a:off x="4853" y="1752"/>
                  <a:ext cx="462" cy="183"/>
                  <a:chOff x="3667" y="1613"/>
                  <a:chExt cx="876" cy="152"/>
                </a:xfrm>
              </p:grpSpPr>
              <p:sp>
                <p:nvSpPr>
                  <p:cNvPr id="24075" name="Rectangle 113"/>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76" name="Rectangle 114"/>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77" name="Freeform 115"/>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78" name="Freeform 116"/>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79" name="Freeform 117"/>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0" name="Freeform 118"/>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1" name="Freeform 119"/>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2" name="Freeform 120"/>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3" name="Freeform 121"/>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4" name="Freeform 122"/>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5" name="Freeform 123"/>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6" name="Freeform 124"/>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7" name="Freeform 125"/>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8" name="Freeform 126"/>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89" name="Freeform 127"/>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90" name="Rectangle 128"/>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91" name="Rectangle 129"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92" name="Rectangle 130"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93" name="Rectangle 131"/>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94" name="Rectangle 132"/>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95" name="Rectangle 133"/>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96" name="Rectangle 134"/>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12" name="Group 135"/>
                <p:cNvGrpSpPr>
                  <a:grpSpLocks/>
                </p:cNvGrpSpPr>
                <p:nvPr/>
              </p:nvGrpSpPr>
              <p:grpSpPr bwMode="auto">
                <a:xfrm rot="-1273006">
                  <a:off x="4716" y="1855"/>
                  <a:ext cx="462" cy="182"/>
                  <a:chOff x="3667" y="1613"/>
                  <a:chExt cx="876" cy="152"/>
                </a:xfrm>
              </p:grpSpPr>
              <p:sp>
                <p:nvSpPr>
                  <p:cNvPr id="24053" name="Rectangle 136"/>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54" name="Rectangle 137"/>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55" name="Freeform 138"/>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56" name="Freeform 139"/>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57" name="Freeform 140"/>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58" name="Freeform 141"/>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59" name="Freeform 142"/>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0" name="Freeform 143"/>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1" name="Freeform 144"/>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2" name="Freeform 145"/>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3" name="Freeform 146"/>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4" name="Freeform 147"/>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5" name="Freeform 148"/>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6" name="Freeform 149"/>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7" name="Freeform 150"/>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68" name="Rectangle 151"/>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69" name="Rectangle 152"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70" name="Rectangle 153"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71" name="Rectangle 154"/>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72" name="Rectangle 155"/>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73" name="Rectangle 156"/>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74" name="Rectangle 157"/>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13" name="Group 158"/>
                <p:cNvGrpSpPr>
                  <a:grpSpLocks/>
                </p:cNvGrpSpPr>
                <p:nvPr/>
              </p:nvGrpSpPr>
              <p:grpSpPr bwMode="auto">
                <a:xfrm rot="-1273006">
                  <a:off x="4853" y="1935"/>
                  <a:ext cx="462" cy="182"/>
                  <a:chOff x="3667" y="1613"/>
                  <a:chExt cx="876" cy="152"/>
                </a:xfrm>
              </p:grpSpPr>
              <p:sp>
                <p:nvSpPr>
                  <p:cNvPr id="24031" name="Rectangle 159"/>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32" name="Rectangle 160"/>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33" name="Freeform 161"/>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34" name="Freeform 162"/>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35" name="Freeform 163"/>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36" name="Freeform 164"/>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37" name="Freeform 165"/>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38" name="Freeform 166"/>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39" name="Freeform 167"/>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40" name="Freeform 168"/>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41" name="Freeform 169"/>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42" name="Freeform 170"/>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43" name="Freeform 171"/>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44" name="Freeform 172"/>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45" name="Freeform 173"/>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46" name="Rectangle 174"/>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47" name="Rectangle 175"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48" name="Rectangle 176"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49" name="Rectangle 177"/>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50" name="Rectangle 178"/>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51" name="Rectangle 179"/>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52" name="Rectangle 180"/>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14" name="Group 181"/>
                <p:cNvGrpSpPr>
                  <a:grpSpLocks/>
                </p:cNvGrpSpPr>
                <p:nvPr/>
              </p:nvGrpSpPr>
              <p:grpSpPr bwMode="auto">
                <a:xfrm rot="-1273006">
                  <a:off x="4716" y="2037"/>
                  <a:ext cx="462" cy="183"/>
                  <a:chOff x="3667" y="1613"/>
                  <a:chExt cx="876" cy="152"/>
                </a:xfrm>
              </p:grpSpPr>
              <p:sp>
                <p:nvSpPr>
                  <p:cNvPr id="24009" name="Rectangle 182"/>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10" name="Rectangle 183"/>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11" name="Freeform 184"/>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2" name="Freeform 185"/>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3" name="Freeform 186"/>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4" name="Freeform 187"/>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5" name="Freeform 188"/>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6" name="Freeform 189"/>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7" name="Freeform 190"/>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8" name="Freeform 191"/>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19" name="Freeform 192"/>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20" name="Freeform 193"/>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21" name="Freeform 194"/>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22" name="Freeform 195"/>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23" name="Freeform 196"/>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4024" name="Rectangle 197"/>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25" name="Rectangle 198"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26" name="Rectangle 199"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4027" name="Rectangle 200"/>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28" name="Rectangle 201"/>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29" name="Rectangle 202"/>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30" name="Rectangle 203"/>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grpSp>
        <p:sp>
          <p:nvSpPr>
            <p:cNvPr id="23559" name="Line 204"/>
            <p:cNvSpPr>
              <a:spLocks noChangeShapeType="1"/>
            </p:cNvSpPr>
            <p:nvPr/>
          </p:nvSpPr>
          <p:spPr bwMode="auto">
            <a:xfrm rot="-5400000" flipH="1" flipV="1">
              <a:off x="1783556" y="3198964"/>
              <a:ext cx="790575" cy="11112"/>
            </a:xfrm>
            <a:prstGeom prst="line">
              <a:avLst/>
            </a:prstGeom>
            <a:noFill/>
            <a:ln w="44450">
              <a:solidFill>
                <a:srgbClr val="C0C0C0"/>
              </a:solidFill>
              <a:round/>
              <a:headEnd/>
              <a:tailEnd/>
            </a:ln>
          </p:spPr>
          <p:txBody>
            <a:bodyPr/>
            <a:lstStyle/>
            <a:p>
              <a:endParaRPr lang="en-US">
                <a:latin typeface="Trebuchet MS" pitchFamily="34" charset="0"/>
              </a:endParaRPr>
            </a:p>
          </p:txBody>
        </p:sp>
        <p:sp>
          <p:nvSpPr>
            <p:cNvPr id="23560" name="Line 205"/>
            <p:cNvSpPr>
              <a:spLocks noChangeShapeType="1"/>
            </p:cNvSpPr>
            <p:nvPr/>
          </p:nvSpPr>
          <p:spPr bwMode="auto">
            <a:xfrm rot="16200000" flipV="1">
              <a:off x="1783556" y="2376639"/>
              <a:ext cx="276225" cy="1588"/>
            </a:xfrm>
            <a:prstGeom prst="line">
              <a:avLst/>
            </a:prstGeom>
            <a:noFill/>
            <a:ln w="127000">
              <a:solidFill>
                <a:schemeClr val="tx2"/>
              </a:solidFill>
              <a:round/>
              <a:headEnd/>
              <a:tailEnd/>
            </a:ln>
          </p:spPr>
          <p:txBody>
            <a:bodyPr/>
            <a:lstStyle/>
            <a:p>
              <a:endParaRPr lang="en-US">
                <a:latin typeface="Trebuchet MS" pitchFamily="34" charset="0"/>
              </a:endParaRPr>
            </a:p>
          </p:txBody>
        </p:sp>
        <p:sp>
          <p:nvSpPr>
            <p:cNvPr id="23561" name="Line 206"/>
            <p:cNvSpPr>
              <a:spLocks noChangeShapeType="1"/>
            </p:cNvSpPr>
            <p:nvPr/>
          </p:nvSpPr>
          <p:spPr bwMode="auto">
            <a:xfrm rot="16200000" flipV="1">
              <a:off x="2289969" y="2376639"/>
              <a:ext cx="276225" cy="1587"/>
            </a:xfrm>
            <a:prstGeom prst="line">
              <a:avLst/>
            </a:prstGeom>
            <a:noFill/>
            <a:ln w="127000">
              <a:solidFill>
                <a:schemeClr val="tx2"/>
              </a:solidFill>
              <a:round/>
              <a:headEnd/>
              <a:tailEnd/>
            </a:ln>
          </p:spPr>
          <p:txBody>
            <a:bodyPr/>
            <a:lstStyle/>
            <a:p>
              <a:endParaRPr lang="en-US">
                <a:latin typeface="Trebuchet MS" pitchFamily="34" charset="0"/>
              </a:endParaRPr>
            </a:p>
          </p:txBody>
        </p:sp>
        <p:sp>
          <p:nvSpPr>
            <p:cNvPr id="409807" name="Rectangle 207"/>
            <p:cNvSpPr>
              <a:spLocks noChangeArrowheads="1"/>
            </p:cNvSpPr>
            <p:nvPr/>
          </p:nvSpPr>
          <p:spPr bwMode="auto">
            <a:xfrm>
              <a:off x="582613" y="2979095"/>
              <a:ext cx="974626" cy="215444"/>
            </a:xfrm>
            <a:prstGeom prst="rect">
              <a:avLst/>
            </a:prstGeom>
            <a:noFill/>
            <a:ln w="9525">
              <a:noFill/>
              <a:miter lim="800000"/>
              <a:headEnd/>
              <a:tailEnd/>
            </a:ln>
          </p:spPr>
          <p:txBody>
            <a:bodyPr wrap="none" lIns="0" tIns="0" rIns="0" bIns="0">
              <a:spAutoFit/>
            </a:bodyPr>
            <a:lstStyle/>
            <a:p>
              <a:pPr defTabSz="914363" eaLnBrk="0" fontAlgn="auto" hangingPunct="0">
                <a:spcBef>
                  <a:spcPts val="0"/>
                </a:spcBef>
                <a:spcAft>
                  <a:spcPts val="0"/>
                </a:spcAft>
                <a:defRPr/>
              </a:pPr>
              <a:r>
                <a:rPr lang="en-US" sz="1400" dirty="0">
                  <a:solidFill>
                    <a:srgbClr val="FFFFFF"/>
                  </a:solidFill>
                  <a:effectLst>
                    <a:outerShdw blurRad="38100" dist="38100" dir="2700000" algn="tl">
                      <a:srgbClr val="000000"/>
                    </a:outerShdw>
                  </a:effectLst>
                  <a:latin typeface="Trebuchet MS" pitchFamily="34" charset="0"/>
                  <a:cs typeface="Arial" pitchFamily="34" charset="0"/>
                </a:rPr>
                <a:t>PCI Express*</a:t>
              </a:r>
            </a:p>
          </p:txBody>
        </p:sp>
        <p:pic>
          <p:nvPicPr>
            <p:cNvPr id="23563" name="Picture 210" descr="Generic-MCH-and-ICH-Front"/>
            <p:cNvPicPr>
              <a:picLocks noChangeAspect="1" noChangeArrowheads="1"/>
            </p:cNvPicPr>
            <p:nvPr/>
          </p:nvPicPr>
          <p:blipFill>
            <a:blip r:embed="rId5" cstate="print"/>
            <a:srcRect l="52286" t="6989"/>
            <a:stretch>
              <a:fillRect/>
            </a:stretch>
          </p:blipFill>
          <p:spPr bwMode="auto">
            <a:xfrm rot="-800056">
              <a:off x="1757363" y="2379020"/>
              <a:ext cx="862012" cy="946150"/>
            </a:xfrm>
            <a:prstGeom prst="rect">
              <a:avLst/>
            </a:prstGeom>
            <a:noFill/>
            <a:ln w="9525">
              <a:noFill/>
              <a:miter lim="800000"/>
              <a:headEnd/>
              <a:tailEnd/>
            </a:ln>
          </p:spPr>
        </p:pic>
        <p:sp>
          <p:nvSpPr>
            <p:cNvPr id="409811" name="AutoShape 211"/>
            <p:cNvSpPr>
              <a:spLocks noChangeArrowheads="1"/>
            </p:cNvSpPr>
            <p:nvPr/>
          </p:nvSpPr>
          <p:spPr bwMode="auto">
            <a:xfrm>
              <a:off x="2222500" y="2583807"/>
              <a:ext cx="981075" cy="528638"/>
            </a:xfrm>
            <a:prstGeom prst="roundRect">
              <a:avLst>
                <a:gd name="adj" fmla="val 16667"/>
              </a:avLst>
            </a:prstGeom>
            <a:noFill/>
            <a:ln w="9525">
              <a:noFill/>
              <a:round/>
              <a:headEnd/>
              <a:tailEnd/>
            </a:ln>
            <a:effectLst/>
          </p:spPr>
          <p:txBody>
            <a:bodyPr wrap="none" lIns="91420" tIns="45711" rIns="91420" bIns="45711" anchor="ctr"/>
            <a:lstStyle/>
            <a:p>
              <a:pPr algn="ctr" defTabSz="914363" fontAlgn="auto">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I/O</a:t>
              </a:r>
            </a:p>
            <a:p>
              <a:pPr algn="ctr" defTabSz="914363" fontAlgn="auto">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Hub</a:t>
              </a:r>
            </a:p>
          </p:txBody>
        </p:sp>
        <p:pic>
          <p:nvPicPr>
            <p:cNvPr id="23565" name="Picture 212" descr="chip3"/>
            <p:cNvPicPr>
              <a:picLocks noChangeAspect="1" noChangeArrowheads="1"/>
            </p:cNvPicPr>
            <p:nvPr/>
          </p:nvPicPr>
          <p:blipFill>
            <a:blip r:embed="rId6"/>
            <a:srcRect/>
            <a:stretch>
              <a:fillRect/>
            </a:stretch>
          </p:blipFill>
          <p:spPr bwMode="auto">
            <a:xfrm>
              <a:off x="1182688" y="1450332"/>
              <a:ext cx="1074737" cy="1069975"/>
            </a:xfrm>
            <a:prstGeom prst="rect">
              <a:avLst/>
            </a:prstGeom>
            <a:noFill/>
            <a:ln w="9525">
              <a:noFill/>
              <a:miter lim="800000"/>
              <a:headEnd/>
              <a:tailEnd/>
            </a:ln>
          </p:spPr>
        </p:pic>
        <p:pic>
          <p:nvPicPr>
            <p:cNvPr id="23566" name="Picture 213" descr="chip3"/>
            <p:cNvPicPr>
              <a:picLocks noChangeAspect="1" noChangeArrowheads="1"/>
            </p:cNvPicPr>
            <p:nvPr/>
          </p:nvPicPr>
          <p:blipFill>
            <a:blip r:embed="rId6"/>
            <a:srcRect/>
            <a:stretch>
              <a:fillRect/>
            </a:stretch>
          </p:blipFill>
          <p:spPr bwMode="auto">
            <a:xfrm>
              <a:off x="2127250" y="1450332"/>
              <a:ext cx="1076325" cy="1069975"/>
            </a:xfrm>
            <a:prstGeom prst="rect">
              <a:avLst/>
            </a:prstGeom>
            <a:noFill/>
            <a:ln w="9525">
              <a:noFill/>
              <a:miter lim="800000"/>
              <a:headEnd/>
              <a:tailEnd/>
            </a:ln>
          </p:spPr>
        </p:pic>
        <p:sp>
          <p:nvSpPr>
            <p:cNvPr id="409814" name="Rectangle 214"/>
            <p:cNvSpPr>
              <a:spLocks noChangeArrowheads="1"/>
            </p:cNvSpPr>
            <p:nvPr/>
          </p:nvSpPr>
          <p:spPr bwMode="auto">
            <a:xfrm>
              <a:off x="2417763" y="3615682"/>
              <a:ext cx="274114" cy="215444"/>
            </a:xfrm>
            <a:prstGeom prst="rect">
              <a:avLst/>
            </a:prstGeom>
            <a:noFill/>
            <a:ln w="9525">
              <a:noFill/>
              <a:miter lim="800000"/>
              <a:headEnd/>
              <a:tailEnd/>
            </a:ln>
          </p:spPr>
          <p:txBody>
            <a:bodyPr wrap="none" lIns="0" tIns="0" rIns="0" bIns="0">
              <a:spAutoFit/>
            </a:bodyPr>
            <a:lstStyle/>
            <a:p>
              <a:pPr defTabSz="914363" eaLnBrk="0" fontAlgn="auto" hangingPunct="0">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ICH</a:t>
              </a:r>
            </a:p>
          </p:txBody>
        </p:sp>
        <p:sp>
          <p:nvSpPr>
            <p:cNvPr id="409815" name="Rectangle 215"/>
            <p:cNvSpPr>
              <a:spLocks noChangeArrowheads="1"/>
            </p:cNvSpPr>
            <p:nvPr/>
          </p:nvSpPr>
          <p:spPr bwMode="auto">
            <a:xfrm>
              <a:off x="2225675" y="3218807"/>
              <a:ext cx="341440" cy="215444"/>
            </a:xfrm>
            <a:prstGeom prst="rect">
              <a:avLst/>
            </a:prstGeom>
            <a:noFill/>
            <a:ln w="9525">
              <a:noFill/>
              <a:miter lim="800000"/>
              <a:headEnd/>
              <a:tailEnd/>
            </a:ln>
          </p:spPr>
          <p:txBody>
            <a:bodyPr wrap="none" lIns="0" tIns="0" rIns="0" bIns="0">
              <a:spAutoFit/>
            </a:bodyPr>
            <a:lstStyle/>
            <a:p>
              <a:pPr algn="ctr" defTabSz="914363" eaLnBrk="0" fontAlgn="auto" hangingPunct="0">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 DMI</a:t>
              </a:r>
            </a:p>
          </p:txBody>
        </p:sp>
        <p:pic>
          <p:nvPicPr>
            <p:cNvPr id="23569" name="Picture 216" descr="Generic-MCH-and-ICH-Front"/>
            <p:cNvPicPr>
              <a:picLocks noChangeAspect="1" noChangeArrowheads="1"/>
            </p:cNvPicPr>
            <p:nvPr/>
          </p:nvPicPr>
          <p:blipFill>
            <a:blip r:embed="rId7" cstate="print"/>
            <a:srcRect l="52286" t="6989"/>
            <a:stretch>
              <a:fillRect/>
            </a:stretch>
          </p:blipFill>
          <p:spPr bwMode="auto">
            <a:xfrm rot="-800056">
              <a:off x="1905000" y="3383907"/>
              <a:ext cx="573088" cy="628650"/>
            </a:xfrm>
            <a:prstGeom prst="rect">
              <a:avLst/>
            </a:prstGeom>
            <a:noFill/>
            <a:ln w="9525">
              <a:noFill/>
              <a:miter lim="800000"/>
              <a:headEnd/>
              <a:tailEnd/>
            </a:ln>
          </p:spPr>
        </p:pic>
        <p:sp>
          <p:nvSpPr>
            <p:cNvPr id="23570" name="Rectangle 217"/>
            <p:cNvSpPr>
              <a:spLocks noChangeArrowheads="1"/>
            </p:cNvSpPr>
            <p:nvPr/>
          </p:nvSpPr>
          <p:spPr bwMode="auto">
            <a:xfrm>
              <a:off x="1398588" y="1836095"/>
              <a:ext cx="636672" cy="230814"/>
            </a:xfrm>
            <a:prstGeom prst="rect">
              <a:avLst/>
            </a:prstGeom>
            <a:noFill/>
            <a:ln w="9525">
              <a:noFill/>
              <a:miter lim="800000"/>
              <a:headEnd/>
              <a:tailEnd/>
            </a:ln>
          </p:spPr>
          <p:txBody>
            <a:bodyPr wrap="none" lIns="91420" tIns="45711" rIns="91420" bIns="45711">
              <a:spAutoFit/>
            </a:bodyPr>
            <a:lstStyle/>
            <a:p>
              <a:r>
                <a:rPr lang="en-US" sz="900" dirty="0">
                  <a:solidFill>
                    <a:srgbClr val="000000"/>
                  </a:solidFill>
                  <a:latin typeface="Trebuchet MS" pitchFamily="34" charset="0"/>
                </a:rPr>
                <a:t>Nehalem</a:t>
              </a:r>
            </a:p>
          </p:txBody>
        </p:sp>
        <p:sp>
          <p:nvSpPr>
            <p:cNvPr id="23571" name="Rectangle 218"/>
            <p:cNvSpPr>
              <a:spLocks noChangeArrowheads="1"/>
            </p:cNvSpPr>
            <p:nvPr/>
          </p:nvSpPr>
          <p:spPr bwMode="auto">
            <a:xfrm>
              <a:off x="2346325" y="1836095"/>
              <a:ext cx="636672" cy="230814"/>
            </a:xfrm>
            <a:prstGeom prst="rect">
              <a:avLst/>
            </a:prstGeom>
            <a:noFill/>
            <a:ln w="9525">
              <a:noFill/>
              <a:miter lim="800000"/>
              <a:headEnd/>
              <a:tailEnd/>
            </a:ln>
          </p:spPr>
          <p:txBody>
            <a:bodyPr wrap="none" lIns="91420" tIns="45711" rIns="91420" bIns="45711">
              <a:spAutoFit/>
            </a:bodyPr>
            <a:lstStyle/>
            <a:p>
              <a:r>
                <a:rPr lang="en-US" sz="900" dirty="0">
                  <a:solidFill>
                    <a:srgbClr val="000000"/>
                  </a:solidFill>
                  <a:latin typeface="Trebuchet MS" pitchFamily="34" charset="0"/>
                </a:rPr>
                <a:t>Nehalem</a:t>
              </a:r>
            </a:p>
          </p:txBody>
        </p:sp>
      </p:grpSp>
      <p:sp>
        <p:nvSpPr>
          <p:cNvPr id="409604" name="Rectangle 4"/>
          <p:cNvSpPr>
            <a:spLocks noGrp="1" noChangeArrowheads="1"/>
          </p:cNvSpPr>
          <p:nvPr>
            <p:ph type="title"/>
          </p:nvPr>
        </p:nvSpPr>
        <p:spPr/>
        <p:txBody>
          <a:bodyPr/>
          <a:lstStyle/>
          <a:p>
            <a:r>
              <a:rPr lang="en-US" smtClean="0"/>
              <a:t>Nehalem Based System Architecture</a:t>
            </a:r>
            <a:endParaRPr lang="en-US" dirty="0"/>
          </a:p>
        </p:txBody>
      </p:sp>
      <p:sp>
        <p:nvSpPr>
          <p:cNvPr id="409605" name="Rectangle 5"/>
          <p:cNvSpPr>
            <a:spLocks noGrp="1" noChangeArrowheads="1"/>
          </p:cNvSpPr>
          <p:nvPr>
            <p:ph idx="1"/>
          </p:nvPr>
        </p:nvSpPr>
        <p:spPr>
          <a:xfrm>
            <a:off x="382588" y="4455704"/>
            <a:ext cx="8380412" cy="1803571"/>
          </a:xfrm>
        </p:spPr>
        <p:txBody>
          <a:bodyPr/>
          <a:lstStyle/>
          <a:p>
            <a:r>
              <a:rPr lang="en-US" sz="1800" dirty="0" smtClean="0"/>
              <a:t>2, 4, 8 Cores per socket, two logical processors per core</a:t>
            </a:r>
            <a:br>
              <a:rPr lang="en-US" sz="1800" dirty="0" smtClean="0"/>
            </a:br>
            <a:r>
              <a:rPr lang="en-US" sz="1800" dirty="0" smtClean="0"/>
              <a:t>Expect large Nehalem-EX systems with up to 1024 logical processors </a:t>
            </a:r>
            <a:br>
              <a:rPr lang="en-US" sz="1800" dirty="0" smtClean="0"/>
            </a:br>
            <a:r>
              <a:rPr lang="en-US" sz="1800" dirty="0" smtClean="0"/>
              <a:t>Intel® </a:t>
            </a:r>
            <a:r>
              <a:rPr lang="en-US" sz="1800" dirty="0" err="1" smtClean="0"/>
              <a:t>QuickPath</a:t>
            </a:r>
            <a:r>
              <a:rPr lang="en-US" sz="1800" dirty="0" smtClean="0"/>
              <a:t> Architecture</a:t>
            </a:r>
          </a:p>
          <a:p>
            <a:r>
              <a:rPr lang="en-US" sz="1800" dirty="0" smtClean="0"/>
              <a:t>Integrated Memory Controller</a:t>
            </a:r>
          </a:p>
          <a:p>
            <a:r>
              <a:rPr lang="en-US" sz="1800" dirty="0" smtClean="0"/>
              <a:t>Buffered or Un-buffered Memory</a:t>
            </a:r>
            <a:br>
              <a:rPr lang="en-US" sz="1800" dirty="0" smtClean="0"/>
            </a:br>
            <a:r>
              <a:rPr lang="en-US" sz="1800" dirty="0" smtClean="0"/>
              <a:t>*Optional Integrated Graphics</a:t>
            </a:r>
          </a:p>
        </p:txBody>
      </p:sp>
      <p:grpSp>
        <p:nvGrpSpPr>
          <p:cNvPr id="23578" name="Group 646"/>
          <p:cNvGrpSpPr>
            <a:grpSpLocks/>
          </p:cNvGrpSpPr>
          <p:nvPr/>
        </p:nvGrpSpPr>
        <p:grpSpPr bwMode="auto">
          <a:xfrm>
            <a:off x="2616200" y="4137970"/>
            <a:ext cx="3892550" cy="215900"/>
            <a:chOff x="3308" y="2731"/>
            <a:chExt cx="2452" cy="136"/>
          </a:xfrm>
        </p:grpSpPr>
        <p:sp>
          <p:nvSpPr>
            <p:cNvPr id="409809" name="Rectangle 209"/>
            <p:cNvSpPr>
              <a:spLocks noChangeArrowheads="1"/>
            </p:cNvSpPr>
            <p:nvPr/>
          </p:nvSpPr>
          <p:spPr bwMode="auto">
            <a:xfrm>
              <a:off x="3308" y="2731"/>
              <a:ext cx="2452" cy="136"/>
            </a:xfrm>
            <a:prstGeom prst="rect">
              <a:avLst/>
            </a:prstGeom>
            <a:noFill/>
            <a:ln w="9525">
              <a:noFill/>
              <a:miter lim="800000"/>
              <a:headEnd/>
              <a:tailEnd/>
            </a:ln>
          </p:spPr>
          <p:txBody>
            <a:bodyPr lIns="0" tIns="0" rIns="0" bIns="0">
              <a:spAutoFit/>
            </a:bodyPr>
            <a:lstStyle/>
            <a:p>
              <a:pPr algn="ctr" defTabSz="914363" eaLnBrk="0" fontAlgn="auto" hangingPunct="0">
                <a:spcBef>
                  <a:spcPts val="0"/>
                </a:spcBef>
                <a:spcAft>
                  <a:spcPts val="0"/>
                </a:spcAft>
                <a:defRPr/>
              </a:pPr>
              <a:r>
                <a:rPr lang="en-US" sz="1400" dirty="0">
                  <a:solidFill>
                    <a:srgbClr val="FFFFFF"/>
                  </a:solidFill>
                  <a:latin typeface="Trebuchet MS" pitchFamily="34" charset="0"/>
                  <a:cs typeface="Arial" pitchFamily="34" charset="0"/>
                </a:rPr>
                <a:t>Intel </a:t>
              </a:r>
              <a:r>
                <a:rPr lang="en-US" sz="1400" dirty="0" err="1">
                  <a:solidFill>
                    <a:srgbClr val="FFFFFF"/>
                  </a:solidFill>
                  <a:latin typeface="Trebuchet MS" pitchFamily="34" charset="0"/>
                  <a:cs typeface="Arial" pitchFamily="34" charset="0"/>
                </a:rPr>
                <a:t>QuickPath</a:t>
              </a:r>
              <a:r>
                <a:rPr lang="en-US" sz="1400" dirty="0">
                  <a:solidFill>
                    <a:srgbClr val="FFFFFF"/>
                  </a:solidFill>
                  <a:latin typeface="Trebuchet MS" pitchFamily="34" charset="0"/>
                  <a:cs typeface="Arial" pitchFamily="34" charset="0"/>
                </a:rPr>
                <a:t> Interconnect</a:t>
              </a:r>
            </a:p>
          </p:txBody>
        </p:sp>
        <p:sp>
          <p:nvSpPr>
            <p:cNvPr id="23609" name="Line 208"/>
            <p:cNvSpPr>
              <a:spLocks noChangeShapeType="1"/>
            </p:cNvSpPr>
            <p:nvPr/>
          </p:nvSpPr>
          <p:spPr bwMode="auto">
            <a:xfrm flipV="1">
              <a:off x="3526" y="2805"/>
              <a:ext cx="212" cy="0"/>
            </a:xfrm>
            <a:prstGeom prst="line">
              <a:avLst/>
            </a:prstGeom>
            <a:noFill/>
            <a:ln w="127000">
              <a:solidFill>
                <a:schemeClr val="tx2"/>
              </a:solidFill>
              <a:round/>
              <a:headEnd/>
              <a:tailEnd/>
            </a:ln>
          </p:spPr>
          <p:txBody>
            <a:bodyPr/>
            <a:lstStyle/>
            <a:p>
              <a:endParaRPr lang="en-US"/>
            </a:p>
          </p:txBody>
        </p:sp>
      </p:grpSp>
      <p:grpSp>
        <p:nvGrpSpPr>
          <p:cNvPr id="646" name="Group 645"/>
          <p:cNvGrpSpPr/>
          <p:nvPr/>
        </p:nvGrpSpPr>
        <p:grpSpPr>
          <a:xfrm>
            <a:off x="4256088" y="1399532"/>
            <a:ext cx="4627562" cy="2709863"/>
            <a:chOff x="4256088" y="1399532"/>
            <a:chExt cx="4627562" cy="2709863"/>
          </a:xfrm>
        </p:grpSpPr>
        <p:pic>
          <p:nvPicPr>
            <p:cNvPr id="23572" name="Picture 647" descr="cooltools-shape"/>
            <p:cNvPicPr preferRelativeResize="0">
              <a:picLocks noChangeArrowheads="1"/>
            </p:cNvPicPr>
            <p:nvPr/>
          </p:nvPicPr>
          <p:blipFill>
            <a:blip r:embed="rId3"/>
            <a:srcRect/>
            <a:stretch>
              <a:fillRect/>
            </a:stretch>
          </p:blipFill>
          <p:spPr bwMode="auto">
            <a:xfrm>
              <a:off x="4256088" y="1399532"/>
              <a:ext cx="4627562" cy="2709863"/>
            </a:xfrm>
            <a:prstGeom prst="rect">
              <a:avLst/>
            </a:prstGeom>
            <a:noFill/>
            <a:ln w="9525">
              <a:noFill/>
              <a:miter lim="800000"/>
              <a:headEnd/>
              <a:tailEnd/>
            </a:ln>
          </p:spPr>
        </p:pic>
        <p:sp>
          <p:nvSpPr>
            <p:cNvPr id="23573" name="Rectangle 221"/>
            <p:cNvSpPr>
              <a:spLocks noChangeArrowheads="1"/>
            </p:cNvSpPr>
            <p:nvPr/>
          </p:nvSpPr>
          <p:spPr bwMode="auto">
            <a:xfrm rot="2522787" flipH="1">
              <a:off x="5878513" y="2785420"/>
              <a:ext cx="1363662" cy="73025"/>
            </a:xfrm>
            <a:prstGeom prst="rect">
              <a:avLst/>
            </a:prstGeom>
            <a:solidFill>
              <a:schemeClr val="tx2"/>
            </a:solidFill>
            <a:ln w="9525">
              <a:solidFill>
                <a:schemeClr val="tx2"/>
              </a:solidFill>
              <a:miter lim="800000"/>
              <a:headEnd/>
              <a:tailEnd/>
            </a:ln>
          </p:spPr>
          <p:txBody>
            <a:bodyPr wrap="none" anchor="ctr"/>
            <a:lstStyle/>
            <a:p>
              <a:endParaRPr lang="en-US">
                <a:solidFill>
                  <a:srgbClr val="FFFFFF"/>
                </a:solidFill>
                <a:latin typeface="Trebuchet MS" pitchFamily="34" charset="0"/>
              </a:endParaRPr>
            </a:p>
          </p:txBody>
        </p:sp>
        <p:sp>
          <p:nvSpPr>
            <p:cNvPr id="23574" name="Rectangle 222"/>
            <p:cNvSpPr>
              <a:spLocks noChangeArrowheads="1"/>
            </p:cNvSpPr>
            <p:nvPr/>
          </p:nvSpPr>
          <p:spPr bwMode="auto">
            <a:xfrm rot="-2522787">
              <a:off x="5854700" y="2698107"/>
              <a:ext cx="1362075" cy="71438"/>
            </a:xfrm>
            <a:prstGeom prst="rect">
              <a:avLst/>
            </a:prstGeom>
            <a:solidFill>
              <a:schemeClr val="tx2"/>
            </a:solidFill>
            <a:ln w="9525">
              <a:solidFill>
                <a:schemeClr val="tx2"/>
              </a:solidFill>
              <a:miter lim="800000"/>
              <a:headEnd/>
              <a:tailEnd/>
            </a:ln>
          </p:spPr>
          <p:txBody>
            <a:bodyPr wrap="none" anchor="ctr"/>
            <a:lstStyle/>
            <a:p>
              <a:endParaRPr lang="en-US">
                <a:solidFill>
                  <a:srgbClr val="FFFFFF"/>
                </a:solidFill>
                <a:latin typeface="Trebuchet MS" pitchFamily="34" charset="0"/>
              </a:endParaRPr>
            </a:p>
          </p:txBody>
        </p:sp>
        <p:grpSp>
          <p:nvGrpSpPr>
            <p:cNvPr id="15" name="Group 223"/>
            <p:cNvGrpSpPr>
              <a:grpSpLocks/>
            </p:cNvGrpSpPr>
            <p:nvPr/>
          </p:nvGrpSpPr>
          <p:grpSpPr bwMode="auto">
            <a:xfrm>
              <a:off x="5746750" y="1515420"/>
              <a:ext cx="549275" cy="566737"/>
              <a:chOff x="2030" y="801"/>
              <a:chExt cx="599" cy="616"/>
            </a:xfrm>
          </p:grpSpPr>
          <p:sp>
            <p:nvSpPr>
              <p:cNvPr id="23907" name="Line 224"/>
              <p:cNvSpPr>
                <a:spLocks noChangeShapeType="1"/>
              </p:cNvSpPr>
              <p:nvPr/>
            </p:nvSpPr>
            <p:spPr bwMode="auto">
              <a:xfrm rot="5400000" flipH="1" flipV="1">
                <a:off x="2147" y="1115"/>
                <a:ext cx="476" cy="2"/>
              </a:xfrm>
              <a:prstGeom prst="line">
                <a:avLst/>
              </a:prstGeom>
              <a:noFill/>
              <a:ln w="44450">
                <a:solidFill>
                  <a:srgbClr val="C0C0C0"/>
                </a:solidFill>
                <a:round/>
                <a:headEnd/>
                <a:tailEnd/>
              </a:ln>
            </p:spPr>
            <p:txBody>
              <a:bodyPr/>
              <a:lstStyle/>
              <a:p>
                <a:endParaRPr lang="en-US">
                  <a:latin typeface="Trebuchet MS" pitchFamily="34" charset="0"/>
                </a:endParaRPr>
              </a:p>
            </p:txBody>
          </p:sp>
          <p:sp>
            <p:nvSpPr>
              <p:cNvPr id="23908" name="Line 225"/>
              <p:cNvSpPr>
                <a:spLocks noChangeShapeType="1"/>
              </p:cNvSpPr>
              <p:nvPr/>
            </p:nvSpPr>
            <p:spPr bwMode="auto">
              <a:xfrm rot="5400000" flipH="1" flipV="1">
                <a:off x="1952" y="1185"/>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grpSp>
            <p:nvGrpSpPr>
              <p:cNvPr id="16" name="Group 226"/>
              <p:cNvGrpSpPr>
                <a:grpSpLocks/>
              </p:cNvGrpSpPr>
              <p:nvPr/>
            </p:nvGrpSpPr>
            <p:grpSpPr bwMode="auto">
              <a:xfrm rot="20283228" flipH="1">
                <a:off x="2030" y="801"/>
                <a:ext cx="599" cy="468"/>
                <a:chOff x="4716" y="1752"/>
                <a:chExt cx="599" cy="468"/>
              </a:xfrm>
            </p:grpSpPr>
            <p:grpSp>
              <p:nvGrpSpPr>
                <p:cNvPr id="17" name="Group 227"/>
                <p:cNvGrpSpPr>
                  <a:grpSpLocks/>
                </p:cNvGrpSpPr>
                <p:nvPr/>
              </p:nvGrpSpPr>
              <p:grpSpPr bwMode="auto">
                <a:xfrm rot="-1273006">
                  <a:off x="4853" y="1752"/>
                  <a:ext cx="462" cy="183"/>
                  <a:chOff x="3667" y="1613"/>
                  <a:chExt cx="876" cy="152"/>
                </a:xfrm>
              </p:grpSpPr>
              <p:sp>
                <p:nvSpPr>
                  <p:cNvPr id="23980" name="Rectangle 228"/>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81" name="Rectangle 229"/>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82" name="Freeform 230"/>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83" name="Freeform 231"/>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84" name="Freeform 232"/>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85" name="Freeform 233"/>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86" name="Freeform 234"/>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87" name="Freeform 235"/>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88" name="Freeform 236"/>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89" name="Freeform 237"/>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90" name="Freeform 238"/>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91" name="Freeform 239"/>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92" name="Freeform 240"/>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93" name="Freeform 241"/>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94" name="Freeform 242"/>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95" name="Rectangle 243"/>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96" name="Rectangle 244"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97" name="Rectangle 245"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98" name="Rectangle 246"/>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99" name="Rectangle 247"/>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00" name="Rectangle 248"/>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4001" name="Rectangle 249"/>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18" name="Group 250"/>
                <p:cNvGrpSpPr>
                  <a:grpSpLocks/>
                </p:cNvGrpSpPr>
                <p:nvPr/>
              </p:nvGrpSpPr>
              <p:grpSpPr bwMode="auto">
                <a:xfrm rot="-1273006">
                  <a:off x="4716" y="1855"/>
                  <a:ext cx="462" cy="182"/>
                  <a:chOff x="3667" y="1613"/>
                  <a:chExt cx="876" cy="152"/>
                </a:xfrm>
              </p:grpSpPr>
              <p:sp>
                <p:nvSpPr>
                  <p:cNvPr id="23958" name="Rectangle 251"/>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59" name="Rectangle 252"/>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60" name="Freeform 253"/>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1" name="Freeform 254"/>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2" name="Freeform 255"/>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3" name="Freeform 256"/>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4" name="Freeform 257"/>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5" name="Freeform 258"/>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6" name="Freeform 259"/>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7" name="Freeform 260"/>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8" name="Freeform 261"/>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69" name="Freeform 262"/>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70" name="Freeform 263"/>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71" name="Freeform 264"/>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72" name="Freeform 265"/>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73" name="Rectangle 266"/>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74" name="Rectangle 267"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75" name="Rectangle 268"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76" name="Rectangle 269"/>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77" name="Rectangle 270"/>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78" name="Rectangle 271"/>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79" name="Rectangle 272"/>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19" name="Group 273"/>
                <p:cNvGrpSpPr>
                  <a:grpSpLocks/>
                </p:cNvGrpSpPr>
                <p:nvPr/>
              </p:nvGrpSpPr>
              <p:grpSpPr bwMode="auto">
                <a:xfrm rot="-1273006">
                  <a:off x="4853" y="1935"/>
                  <a:ext cx="462" cy="182"/>
                  <a:chOff x="3667" y="1613"/>
                  <a:chExt cx="876" cy="152"/>
                </a:xfrm>
              </p:grpSpPr>
              <p:sp>
                <p:nvSpPr>
                  <p:cNvPr id="23936" name="Rectangle 27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37" name="Rectangle 27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38" name="Freeform 27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39" name="Freeform 27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0" name="Freeform 27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1" name="Freeform 27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2" name="Freeform 28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3" name="Freeform 28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4" name="Freeform 28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5" name="Freeform 28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6" name="Freeform 28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7" name="Freeform 28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8" name="Freeform 28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49" name="Freeform 28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50" name="Freeform 28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51" name="Rectangle 28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52" name="Rectangle 29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53" name="Rectangle 29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54" name="Rectangle 29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55" name="Rectangle 29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56" name="Rectangle 29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57" name="Rectangle 29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0" name="Group 296"/>
                <p:cNvGrpSpPr>
                  <a:grpSpLocks/>
                </p:cNvGrpSpPr>
                <p:nvPr/>
              </p:nvGrpSpPr>
              <p:grpSpPr bwMode="auto">
                <a:xfrm rot="-1273006">
                  <a:off x="4716" y="2037"/>
                  <a:ext cx="462" cy="183"/>
                  <a:chOff x="3667" y="1613"/>
                  <a:chExt cx="876" cy="152"/>
                </a:xfrm>
              </p:grpSpPr>
              <p:sp>
                <p:nvSpPr>
                  <p:cNvPr id="23914" name="Rectangle 29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15" name="Rectangle 29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16" name="Freeform 29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17" name="Freeform 30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18" name="Freeform 30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19" name="Freeform 30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0" name="Freeform 30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1" name="Freeform 30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2" name="Freeform 30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3" name="Freeform 30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4" name="Freeform 30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5" name="Freeform 30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6" name="Freeform 30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7" name="Freeform 31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8" name="Freeform 31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929" name="Rectangle 31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30" name="Rectangle 31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31" name="Rectangle 31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932" name="Rectangle 31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33" name="Rectangle 31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34" name="Rectangle 31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935" name="Rectangle 31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grpSp>
        <p:grpSp>
          <p:nvGrpSpPr>
            <p:cNvPr id="21" name="Group 319"/>
            <p:cNvGrpSpPr>
              <a:grpSpLocks/>
            </p:cNvGrpSpPr>
            <p:nvPr/>
          </p:nvGrpSpPr>
          <p:grpSpPr bwMode="auto">
            <a:xfrm rot="5400000" flipH="1">
              <a:off x="4389438" y="2988620"/>
              <a:ext cx="454025" cy="212725"/>
              <a:chOff x="4640" y="2611"/>
              <a:chExt cx="495" cy="232"/>
            </a:xfrm>
          </p:grpSpPr>
          <p:pic>
            <p:nvPicPr>
              <p:cNvPr id="23903" name="Picture 320"/>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918" y="2611"/>
                <a:ext cx="217" cy="232"/>
              </a:xfrm>
              <a:prstGeom prst="rect">
                <a:avLst/>
              </a:prstGeom>
              <a:noFill/>
              <a:ln w="9525">
                <a:noFill/>
                <a:miter lim="800000"/>
                <a:headEnd/>
                <a:tailEnd/>
              </a:ln>
            </p:spPr>
          </p:pic>
          <p:pic>
            <p:nvPicPr>
              <p:cNvPr id="23904" name="Picture 321"/>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825" y="2611"/>
                <a:ext cx="217" cy="232"/>
              </a:xfrm>
              <a:prstGeom prst="rect">
                <a:avLst/>
              </a:prstGeom>
              <a:noFill/>
              <a:ln w="9525">
                <a:noFill/>
                <a:miter lim="800000"/>
                <a:headEnd/>
                <a:tailEnd/>
              </a:ln>
            </p:spPr>
          </p:pic>
          <p:pic>
            <p:nvPicPr>
              <p:cNvPr id="23905" name="Picture 322"/>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733" y="2611"/>
                <a:ext cx="217" cy="232"/>
              </a:xfrm>
              <a:prstGeom prst="rect">
                <a:avLst/>
              </a:prstGeom>
              <a:noFill/>
              <a:ln w="9525">
                <a:noFill/>
                <a:miter lim="800000"/>
                <a:headEnd/>
                <a:tailEnd/>
              </a:ln>
            </p:spPr>
          </p:pic>
          <p:pic>
            <p:nvPicPr>
              <p:cNvPr id="23906" name="Picture 323"/>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640" y="2611"/>
                <a:ext cx="218" cy="232"/>
              </a:xfrm>
              <a:prstGeom prst="rect">
                <a:avLst/>
              </a:prstGeom>
              <a:noFill/>
              <a:ln w="9525">
                <a:noFill/>
                <a:miter lim="800000"/>
                <a:headEnd/>
                <a:tailEnd/>
              </a:ln>
            </p:spPr>
          </p:pic>
        </p:grpSp>
        <p:grpSp>
          <p:nvGrpSpPr>
            <p:cNvPr id="22" name="Group 324"/>
            <p:cNvGrpSpPr>
              <a:grpSpLocks/>
            </p:cNvGrpSpPr>
            <p:nvPr/>
          </p:nvGrpSpPr>
          <p:grpSpPr bwMode="auto">
            <a:xfrm rot="10800000">
              <a:off x="4529138" y="2769545"/>
              <a:ext cx="514350" cy="425450"/>
              <a:chOff x="744" y="2167"/>
              <a:chExt cx="561" cy="462"/>
            </a:xfrm>
          </p:grpSpPr>
          <p:sp>
            <p:nvSpPr>
              <p:cNvPr id="23901" name="Line 325"/>
              <p:cNvSpPr>
                <a:spLocks noChangeShapeType="1"/>
              </p:cNvSpPr>
              <p:nvPr/>
            </p:nvSpPr>
            <p:spPr bwMode="auto">
              <a:xfrm>
                <a:off x="744" y="2628"/>
                <a:ext cx="560" cy="1"/>
              </a:xfrm>
              <a:prstGeom prst="line">
                <a:avLst/>
              </a:prstGeom>
              <a:noFill/>
              <a:ln w="34925">
                <a:solidFill>
                  <a:srgbClr val="C0C0C0"/>
                </a:solidFill>
                <a:round/>
                <a:headEnd/>
                <a:tailEnd/>
              </a:ln>
            </p:spPr>
            <p:txBody>
              <a:bodyPr/>
              <a:lstStyle/>
              <a:p>
                <a:endParaRPr lang="en-US">
                  <a:latin typeface="Trebuchet MS" pitchFamily="34" charset="0"/>
                </a:endParaRPr>
              </a:p>
            </p:txBody>
          </p:sp>
          <p:sp>
            <p:nvSpPr>
              <p:cNvPr id="23902" name="Line 326"/>
              <p:cNvSpPr>
                <a:spLocks noChangeShapeType="1"/>
              </p:cNvSpPr>
              <p:nvPr/>
            </p:nvSpPr>
            <p:spPr bwMode="auto">
              <a:xfrm rot="5400000" flipV="1">
                <a:off x="1074" y="2397"/>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grpSp>
        <p:sp>
          <p:nvSpPr>
            <p:cNvPr id="409927" name="Rectangle 327"/>
            <p:cNvSpPr>
              <a:spLocks noChangeArrowheads="1"/>
            </p:cNvSpPr>
            <p:nvPr/>
          </p:nvSpPr>
          <p:spPr bwMode="auto">
            <a:xfrm>
              <a:off x="4351338" y="3293420"/>
              <a:ext cx="663643" cy="430887"/>
            </a:xfrm>
            <a:prstGeom prst="rect">
              <a:avLst/>
            </a:prstGeom>
            <a:noFill/>
            <a:ln w="9525">
              <a:noFill/>
              <a:miter lim="800000"/>
              <a:headEnd/>
              <a:tailEnd/>
            </a:ln>
          </p:spPr>
          <p:txBody>
            <a:bodyPr wrap="none" lIns="0" tIns="0" rIns="0" bIns="0">
              <a:spAutoFit/>
            </a:bodyPr>
            <a:lstStyle/>
            <a:p>
              <a:pPr algn="ctr" defTabSz="914363" eaLnBrk="0" fontAlgn="auto" hangingPunct="0">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PCI</a:t>
              </a:r>
            </a:p>
            <a:p>
              <a:pPr algn="ctr" defTabSz="914363" eaLnBrk="0" fontAlgn="auto" hangingPunct="0">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Express*</a:t>
              </a:r>
            </a:p>
          </p:txBody>
        </p:sp>
        <p:grpSp>
          <p:nvGrpSpPr>
            <p:cNvPr id="23" name="Group 333"/>
            <p:cNvGrpSpPr>
              <a:grpSpLocks/>
            </p:cNvGrpSpPr>
            <p:nvPr/>
          </p:nvGrpSpPr>
          <p:grpSpPr bwMode="auto">
            <a:xfrm rot="-5400000">
              <a:off x="8185150" y="2955282"/>
              <a:ext cx="454025" cy="212725"/>
              <a:chOff x="4640" y="2611"/>
              <a:chExt cx="495" cy="232"/>
            </a:xfrm>
          </p:grpSpPr>
          <p:pic>
            <p:nvPicPr>
              <p:cNvPr id="23897" name="Picture 334"/>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918" y="2611"/>
                <a:ext cx="217" cy="232"/>
              </a:xfrm>
              <a:prstGeom prst="rect">
                <a:avLst/>
              </a:prstGeom>
              <a:noFill/>
              <a:ln w="9525">
                <a:noFill/>
                <a:miter lim="800000"/>
                <a:headEnd/>
                <a:tailEnd/>
              </a:ln>
            </p:spPr>
          </p:pic>
          <p:pic>
            <p:nvPicPr>
              <p:cNvPr id="23898" name="Picture 335"/>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825" y="2611"/>
                <a:ext cx="217" cy="232"/>
              </a:xfrm>
              <a:prstGeom prst="rect">
                <a:avLst/>
              </a:prstGeom>
              <a:noFill/>
              <a:ln w="9525">
                <a:noFill/>
                <a:miter lim="800000"/>
                <a:headEnd/>
                <a:tailEnd/>
              </a:ln>
            </p:spPr>
          </p:pic>
          <p:pic>
            <p:nvPicPr>
              <p:cNvPr id="23899" name="Picture 336"/>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733" y="2611"/>
                <a:ext cx="217" cy="232"/>
              </a:xfrm>
              <a:prstGeom prst="rect">
                <a:avLst/>
              </a:prstGeom>
              <a:noFill/>
              <a:ln w="9525">
                <a:noFill/>
                <a:miter lim="800000"/>
                <a:headEnd/>
                <a:tailEnd/>
              </a:ln>
            </p:spPr>
          </p:pic>
          <p:pic>
            <p:nvPicPr>
              <p:cNvPr id="23900" name="Picture 337"/>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4640" y="2611"/>
                <a:ext cx="218" cy="232"/>
              </a:xfrm>
              <a:prstGeom prst="rect">
                <a:avLst/>
              </a:prstGeom>
              <a:noFill/>
              <a:ln w="9525">
                <a:noFill/>
                <a:miter lim="800000"/>
                <a:headEnd/>
                <a:tailEnd/>
              </a:ln>
            </p:spPr>
          </p:pic>
        </p:grpSp>
        <p:grpSp>
          <p:nvGrpSpPr>
            <p:cNvPr id="24" name="Group 338"/>
            <p:cNvGrpSpPr>
              <a:grpSpLocks/>
            </p:cNvGrpSpPr>
            <p:nvPr/>
          </p:nvGrpSpPr>
          <p:grpSpPr bwMode="auto">
            <a:xfrm rot="10800000">
              <a:off x="8016875" y="2745732"/>
              <a:ext cx="515938" cy="422275"/>
              <a:chOff x="4444" y="2139"/>
              <a:chExt cx="560" cy="462"/>
            </a:xfrm>
          </p:grpSpPr>
          <p:sp>
            <p:nvSpPr>
              <p:cNvPr id="23895" name="Line 339"/>
              <p:cNvSpPr>
                <a:spLocks noChangeShapeType="1"/>
              </p:cNvSpPr>
              <p:nvPr/>
            </p:nvSpPr>
            <p:spPr bwMode="auto">
              <a:xfrm>
                <a:off x="4444" y="2600"/>
                <a:ext cx="560" cy="1"/>
              </a:xfrm>
              <a:prstGeom prst="line">
                <a:avLst/>
              </a:prstGeom>
              <a:noFill/>
              <a:ln w="34925">
                <a:solidFill>
                  <a:srgbClr val="C0C0C0"/>
                </a:solidFill>
                <a:round/>
                <a:headEnd/>
                <a:tailEnd/>
              </a:ln>
            </p:spPr>
            <p:txBody>
              <a:bodyPr/>
              <a:lstStyle/>
              <a:p>
                <a:endParaRPr lang="en-US">
                  <a:latin typeface="Trebuchet MS" pitchFamily="34" charset="0"/>
                </a:endParaRPr>
              </a:p>
            </p:txBody>
          </p:sp>
          <p:sp>
            <p:nvSpPr>
              <p:cNvPr id="23896" name="Line 340"/>
              <p:cNvSpPr>
                <a:spLocks noChangeShapeType="1"/>
              </p:cNvSpPr>
              <p:nvPr/>
            </p:nvSpPr>
            <p:spPr bwMode="auto">
              <a:xfrm rot="5400000" flipV="1">
                <a:off x="4214" y="2369"/>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grpSp>
        <p:sp>
          <p:nvSpPr>
            <p:cNvPr id="409941" name="Rectangle 341"/>
            <p:cNvSpPr>
              <a:spLocks noChangeArrowheads="1"/>
            </p:cNvSpPr>
            <p:nvPr/>
          </p:nvSpPr>
          <p:spPr bwMode="auto">
            <a:xfrm>
              <a:off x="8061325" y="3293420"/>
              <a:ext cx="663643" cy="430887"/>
            </a:xfrm>
            <a:prstGeom prst="rect">
              <a:avLst/>
            </a:prstGeom>
            <a:noFill/>
            <a:ln w="9525">
              <a:noFill/>
              <a:miter lim="800000"/>
              <a:headEnd/>
              <a:tailEnd/>
            </a:ln>
          </p:spPr>
          <p:txBody>
            <a:bodyPr wrap="none" lIns="0" tIns="0" rIns="0" bIns="0">
              <a:spAutoFit/>
            </a:bodyPr>
            <a:lstStyle/>
            <a:p>
              <a:pPr algn="ctr" defTabSz="914363" eaLnBrk="0" fontAlgn="auto" hangingPunct="0">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PCI</a:t>
              </a:r>
            </a:p>
            <a:p>
              <a:pPr algn="ctr" defTabSz="914363" eaLnBrk="0" fontAlgn="auto" hangingPunct="0">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Express*</a:t>
              </a:r>
            </a:p>
          </p:txBody>
        </p:sp>
        <p:grpSp>
          <p:nvGrpSpPr>
            <p:cNvPr id="25" name="Group 345"/>
            <p:cNvGrpSpPr>
              <a:grpSpLocks/>
            </p:cNvGrpSpPr>
            <p:nvPr/>
          </p:nvGrpSpPr>
          <p:grpSpPr bwMode="auto">
            <a:xfrm>
              <a:off x="6799263" y="1520182"/>
              <a:ext cx="549275" cy="566738"/>
              <a:chOff x="2030" y="801"/>
              <a:chExt cx="599" cy="616"/>
            </a:xfrm>
          </p:grpSpPr>
          <p:sp>
            <p:nvSpPr>
              <p:cNvPr id="23800" name="Line 346"/>
              <p:cNvSpPr>
                <a:spLocks noChangeShapeType="1"/>
              </p:cNvSpPr>
              <p:nvPr/>
            </p:nvSpPr>
            <p:spPr bwMode="auto">
              <a:xfrm rot="5400000" flipH="1" flipV="1">
                <a:off x="2147" y="1115"/>
                <a:ext cx="476" cy="2"/>
              </a:xfrm>
              <a:prstGeom prst="line">
                <a:avLst/>
              </a:prstGeom>
              <a:noFill/>
              <a:ln w="44450">
                <a:solidFill>
                  <a:srgbClr val="C0C0C0"/>
                </a:solidFill>
                <a:round/>
                <a:headEnd/>
                <a:tailEnd/>
              </a:ln>
            </p:spPr>
            <p:txBody>
              <a:bodyPr/>
              <a:lstStyle/>
              <a:p>
                <a:endParaRPr lang="en-US">
                  <a:latin typeface="Trebuchet MS" pitchFamily="34" charset="0"/>
                </a:endParaRPr>
              </a:p>
            </p:txBody>
          </p:sp>
          <p:sp>
            <p:nvSpPr>
              <p:cNvPr id="23801" name="Line 347"/>
              <p:cNvSpPr>
                <a:spLocks noChangeShapeType="1"/>
              </p:cNvSpPr>
              <p:nvPr/>
            </p:nvSpPr>
            <p:spPr bwMode="auto">
              <a:xfrm rot="5400000" flipH="1" flipV="1">
                <a:off x="1952" y="1185"/>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grpSp>
            <p:nvGrpSpPr>
              <p:cNvPr id="26" name="Group 348"/>
              <p:cNvGrpSpPr>
                <a:grpSpLocks/>
              </p:cNvGrpSpPr>
              <p:nvPr/>
            </p:nvGrpSpPr>
            <p:grpSpPr bwMode="auto">
              <a:xfrm rot="20283228" flipH="1">
                <a:off x="2030" y="801"/>
                <a:ext cx="599" cy="468"/>
                <a:chOff x="4716" y="1752"/>
                <a:chExt cx="599" cy="468"/>
              </a:xfrm>
            </p:grpSpPr>
            <p:grpSp>
              <p:nvGrpSpPr>
                <p:cNvPr id="27" name="Group 349"/>
                <p:cNvGrpSpPr>
                  <a:grpSpLocks/>
                </p:cNvGrpSpPr>
                <p:nvPr/>
              </p:nvGrpSpPr>
              <p:grpSpPr bwMode="auto">
                <a:xfrm rot="-1273006">
                  <a:off x="4853" y="1752"/>
                  <a:ext cx="462" cy="183"/>
                  <a:chOff x="3667" y="1613"/>
                  <a:chExt cx="876" cy="152"/>
                </a:xfrm>
              </p:grpSpPr>
              <p:sp>
                <p:nvSpPr>
                  <p:cNvPr id="23873" name="Rectangle 35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74" name="Rectangle 35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75" name="Freeform 35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76" name="Freeform 35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77" name="Freeform 35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78" name="Freeform 35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79" name="Freeform 35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0" name="Freeform 35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1" name="Freeform 35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2" name="Freeform 35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3" name="Freeform 36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4" name="Freeform 36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5" name="Freeform 36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6" name="Freeform 36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7" name="Freeform 36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88" name="Rectangle 36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89" name="Rectangle 36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90" name="Rectangle 36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91" name="Rectangle 36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92" name="Rectangle 36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93" name="Rectangle 37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94" name="Rectangle 37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8" name="Group 372"/>
                <p:cNvGrpSpPr>
                  <a:grpSpLocks/>
                </p:cNvGrpSpPr>
                <p:nvPr/>
              </p:nvGrpSpPr>
              <p:grpSpPr bwMode="auto">
                <a:xfrm rot="-1273006">
                  <a:off x="4716" y="1855"/>
                  <a:ext cx="462" cy="182"/>
                  <a:chOff x="3667" y="1613"/>
                  <a:chExt cx="876" cy="152"/>
                </a:xfrm>
              </p:grpSpPr>
              <p:sp>
                <p:nvSpPr>
                  <p:cNvPr id="23851" name="Rectangle 373"/>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52" name="Rectangle 374"/>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53" name="Freeform 375"/>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54" name="Freeform 376"/>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55" name="Freeform 377"/>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56" name="Freeform 378"/>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57" name="Freeform 379"/>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58" name="Freeform 380"/>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59" name="Freeform 381"/>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60" name="Freeform 382"/>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61" name="Freeform 383"/>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62" name="Freeform 384"/>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63" name="Freeform 385"/>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64" name="Freeform 386"/>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65" name="Freeform 387"/>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66" name="Rectangle 388"/>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67" name="Rectangle 389"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68" name="Rectangle 390"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69" name="Rectangle 391"/>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70" name="Rectangle 392"/>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71" name="Rectangle 393"/>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72" name="Rectangle 394"/>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9" name="Group 395"/>
                <p:cNvGrpSpPr>
                  <a:grpSpLocks/>
                </p:cNvGrpSpPr>
                <p:nvPr/>
              </p:nvGrpSpPr>
              <p:grpSpPr bwMode="auto">
                <a:xfrm rot="-1273006">
                  <a:off x="4853" y="1935"/>
                  <a:ext cx="462" cy="182"/>
                  <a:chOff x="3667" y="1613"/>
                  <a:chExt cx="876" cy="152"/>
                </a:xfrm>
              </p:grpSpPr>
              <p:sp>
                <p:nvSpPr>
                  <p:cNvPr id="23829" name="Rectangle 396"/>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30" name="Rectangle 397"/>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31" name="Freeform 398"/>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2" name="Freeform 399"/>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3" name="Freeform 400"/>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4" name="Freeform 401"/>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5" name="Freeform 402"/>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6" name="Freeform 403"/>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7" name="Freeform 404"/>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8" name="Freeform 405"/>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39" name="Freeform 406"/>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40" name="Freeform 407"/>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41" name="Freeform 408"/>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42" name="Freeform 409"/>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43" name="Freeform 410"/>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44" name="Rectangle 411"/>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45" name="Rectangle 412"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46" name="Rectangle 413"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47" name="Rectangle 414"/>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48" name="Rectangle 415"/>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49" name="Rectangle 416"/>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50" name="Rectangle 417"/>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30" name="Group 418"/>
                <p:cNvGrpSpPr>
                  <a:grpSpLocks/>
                </p:cNvGrpSpPr>
                <p:nvPr/>
              </p:nvGrpSpPr>
              <p:grpSpPr bwMode="auto">
                <a:xfrm rot="-1273006">
                  <a:off x="4716" y="2037"/>
                  <a:ext cx="462" cy="183"/>
                  <a:chOff x="3667" y="1613"/>
                  <a:chExt cx="876" cy="152"/>
                </a:xfrm>
              </p:grpSpPr>
              <p:sp>
                <p:nvSpPr>
                  <p:cNvPr id="23807" name="Rectangle 419"/>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08" name="Rectangle 420"/>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09" name="Freeform 421"/>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0" name="Freeform 422"/>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1" name="Freeform 423"/>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2" name="Freeform 424"/>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3" name="Freeform 425"/>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4" name="Freeform 426"/>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5" name="Freeform 427"/>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6" name="Freeform 428"/>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7" name="Freeform 429"/>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8" name="Freeform 430"/>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19" name="Freeform 431"/>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20" name="Freeform 432"/>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21" name="Freeform 433"/>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822" name="Rectangle 434"/>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23" name="Rectangle 435"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24" name="Rectangle 436"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825" name="Rectangle 437"/>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26" name="Rectangle 438"/>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27" name="Rectangle 439"/>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828" name="Rectangle 440"/>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grpSp>
        <p:grpSp>
          <p:nvGrpSpPr>
            <p:cNvPr id="31" name="Group 441"/>
            <p:cNvGrpSpPr>
              <a:grpSpLocks/>
            </p:cNvGrpSpPr>
            <p:nvPr/>
          </p:nvGrpSpPr>
          <p:grpSpPr bwMode="auto">
            <a:xfrm flipV="1">
              <a:off x="5751513" y="3450582"/>
              <a:ext cx="549275" cy="565150"/>
              <a:chOff x="2030" y="801"/>
              <a:chExt cx="599" cy="616"/>
            </a:xfrm>
          </p:grpSpPr>
          <p:sp>
            <p:nvSpPr>
              <p:cNvPr id="23705" name="Line 442"/>
              <p:cNvSpPr>
                <a:spLocks noChangeShapeType="1"/>
              </p:cNvSpPr>
              <p:nvPr/>
            </p:nvSpPr>
            <p:spPr bwMode="auto">
              <a:xfrm rot="5400000" flipH="1" flipV="1">
                <a:off x="2147" y="1115"/>
                <a:ext cx="476" cy="2"/>
              </a:xfrm>
              <a:prstGeom prst="line">
                <a:avLst/>
              </a:prstGeom>
              <a:noFill/>
              <a:ln w="44450">
                <a:solidFill>
                  <a:srgbClr val="C0C0C0"/>
                </a:solidFill>
                <a:round/>
                <a:headEnd/>
                <a:tailEnd/>
              </a:ln>
            </p:spPr>
            <p:txBody>
              <a:bodyPr/>
              <a:lstStyle/>
              <a:p>
                <a:endParaRPr lang="en-US">
                  <a:latin typeface="Trebuchet MS" pitchFamily="34" charset="0"/>
                </a:endParaRPr>
              </a:p>
            </p:txBody>
          </p:sp>
          <p:sp>
            <p:nvSpPr>
              <p:cNvPr id="23706" name="Line 443"/>
              <p:cNvSpPr>
                <a:spLocks noChangeShapeType="1"/>
              </p:cNvSpPr>
              <p:nvPr/>
            </p:nvSpPr>
            <p:spPr bwMode="auto">
              <a:xfrm rot="5400000" flipH="1" flipV="1">
                <a:off x="1952" y="1185"/>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grpSp>
            <p:nvGrpSpPr>
              <p:cNvPr id="23552" name="Group 444"/>
              <p:cNvGrpSpPr>
                <a:grpSpLocks/>
              </p:cNvGrpSpPr>
              <p:nvPr/>
            </p:nvGrpSpPr>
            <p:grpSpPr bwMode="auto">
              <a:xfrm rot="20283228" flipH="1">
                <a:off x="2030" y="801"/>
                <a:ext cx="599" cy="468"/>
                <a:chOff x="4716" y="1752"/>
                <a:chExt cx="599" cy="468"/>
              </a:xfrm>
            </p:grpSpPr>
            <p:grpSp>
              <p:nvGrpSpPr>
                <p:cNvPr id="23555" name="Group 445"/>
                <p:cNvGrpSpPr>
                  <a:grpSpLocks/>
                </p:cNvGrpSpPr>
                <p:nvPr/>
              </p:nvGrpSpPr>
              <p:grpSpPr bwMode="auto">
                <a:xfrm rot="-1273006">
                  <a:off x="4853" y="1752"/>
                  <a:ext cx="462" cy="183"/>
                  <a:chOff x="3667" y="1613"/>
                  <a:chExt cx="876" cy="152"/>
                </a:xfrm>
              </p:grpSpPr>
              <p:sp>
                <p:nvSpPr>
                  <p:cNvPr id="23778" name="Rectangle 446"/>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79" name="Rectangle 447"/>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80" name="Freeform 448"/>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1" name="Freeform 449"/>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2" name="Freeform 450"/>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3" name="Freeform 451"/>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4" name="Freeform 452"/>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5" name="Freeform 453"/>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6" name="Freeform 454"/>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7" name="Freeform 455"/>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8" name="Freeform 456"/>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89" name="Freeform 457"/>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90" name="Freeform 458"/>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91" name="Freeform 459"/>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92" name="Freeform 460"/>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93" name="Rectangle 461"/>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94" name="Rectangle 462"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95" name="Rectangle 463"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96" name="Rectangle 464"/>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97" name="Rectangle 465"/>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98" name="Rectangle 466"/>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99" name="Rectangle 467"/>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3557" name="Group 468"/>
                <p:cNvGrpSpPr>
                  <a:grpSpLocks/>
                </p:cNvGrpSpPr>
                <p:nvPr/>
              </p:nvGrpSpPr>
              <p:grpSpPr bwMode="auto">
                <a:xfrm rot="-1273006">
                  <a:off x="4716" y="1855"/>
                  <a:ext cx="462" cy="182"/>
                  <a:chOff x="3667" y="1613"/>
                  <a:chExt cx="876" cy="152"/>
                </a:xfrm>
              </p:grpSpPr>
              <p:sp>
                <p:nvSpPr>
                  <p:cNvPr id="23756" name="Rectangle 469"/>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57" name="Rectangle 470"/>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58" name="Freeform 471"/>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59" name="Freeform 472"/>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0" name="Freeform 473"/>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1" name="Freeform 474"/>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2" name="Freeform 475"/>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3" name="Freeform 476"/>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4" name="Freeform 477"/>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5" name="Freeform 478"/>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6" name="Freeform 479"/>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7" name="Freeform 480"/>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8" name="Freeform 481"/>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69" name="Freeform 482"/>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70" name="Freeform 483"/>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71" name="Rectangle 484"/>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72" name="Rectangle 485"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73" name="Rectangle 486"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74" name="Rectangle 487"/>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75" name="Rectangle 488"/>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76" name="Rectangle 489"/>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77" name="Rectangle 490"/>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3558" name="Group 491"/>
                <p:cNvGrpSpPr>
                  <a:grpSpLocks/>
                </p:cNvGrpSpPr>
                <p:nvPr/>
              </p:nvGrpSpPr>
              <p:grpSpPr bwMode="auto">
                <a:xfrm rot="-1273006">
                  <a:off x="4853" y="1935"/>
                  <a:ext cx="462" cy="182"/>
                  <a:chOff x="3667" y="1613"/>
                  <a:chExt cx="876" cy="152"/>
                </a:xfrm>
              </p:grpSpPr>
              <p:sp>
                <p:nvSpPr>
                  <p:cNvPr id="23734" name="Rectangle 492"/>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35" name="Rectangle 493"/>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36" name="Freeform 494"/>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37" name="Freeform 495"/>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38" name="Freeform 496"/>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39" name="Freeform 497"/>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0" name="Freeform 498"/>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1" name="Freeform 499"/>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2" name="Freeform 500"/>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3" name="Freeform 501"/>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4" name="Freeform 502"/>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5" name="Freeform 503"/>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6" name="Freeform 504"/>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7" name="Freeform 505"/>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8" name="Freeform 506"/>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49" name="Rectangle 507"/>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50" name="Rectangle 508"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51" name="Rectangle 509"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52" name="Rectangle 510"/>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53" name="Rectangle 511"/>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54" name="Rectangle 512"/>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55" name="Rectangle 513"/>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3562" name="Group 514"/>
                <p:cNvGrpSpPr>
                  <a:grpSpLocks/>
                </p:cNvGrpSpPr>
                <p:nvPr/>
              </p:nvGrpSpPr>
              <p:grpSpPr bwMode="auto">
                <a:xfrm rot="-1273006">
                  <a:off x="4716" y="2037"/>
                  <a:ext cx="462" cy="183"/>
                  <a:chOff x="3667" y="1613"/>
                  <a:chExt cx="876" cy="152"/>
                </a:xfrm>
              </p:grpSpPr>
              <p:sp>
                <p:nvSpPr>
                  <p:cNvPr id="23712" name="Rectangle 515"/>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13" name="Rectangle 516"/>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14" name="Freeform 517"/>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15" name="Freeform 518"/>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16" name="Freeform 519"/>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17" name="Freeform 520"/>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18" name="Freeform 521"/>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19" name="Freeform 522"/>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0" name="Freeform 523"/>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1" name="Freeform 524"/>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2" name="Freeform 525"/>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3" name="Freeform 526"/>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4" name="Freeform 527"/>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5" name="Freeform 528"/>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6" name="Freeform 529"/>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727" name="Rectangle 530"/>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28" name="Rectangle 531"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29" name="Rectangle 532"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30" name="Rectangle 533"/>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31" name="Rectangle 534"/>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32" name="Rectangle 535"/>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33" name="Rectangle 536"/>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grpSp>
        <p:grpSp>
          <p:nvGrpSpPr>
            <p:cNvPr id="23564" name="Group 537"/>
            <p:cNvGrpSpPr>
              <a:grpSpLocks/>
            </p:cNvGrpSpPr>
            <p:nvPr/>
          </p:nvGrpSpPr>
          <p:grpSpPr bwMode="auto">
            <a:xfrm flipV="1">
              <a:off x="6804025" y="3455345"/>
              <a:ext cx="550863" cy="566737"/>
              <a:chOff x="2030" y="801"/>
              <a:chExt cx="599" cy="616"/>
            </a:xfrm>
          </p:grpSpPr>
          <p:sp>
            <p:nvSpPr>
              <p:cNvPr id="23610" name="Line 538"/>
              <p:cNvSpPr>
                <a:spLocks noChangeShapeType="1"/>
              </p:cNvSpPr>
              <p:nvPr/>
            </p:nvSpPr>
            <p:spPr bwMode="auto">
              <a:xfrm rot="5400000" flipH="1" flipV="1">
                <a:off x="2147" y="1115"/>
                <a:ext cx="476" cy="2"/>
              </a:xfrm>
              <a:prstGeom prst="line">
                <a:avLst/>
              </a:prstGeom>
              <a:noFill/>
              <a:ln w="44450">
                <a:solidFill>
                  <a:srgbClr val="C0C0C0"/>
                </a:solidFill>
                <a:round/>
                <a:headEnd/>
                <a:tailEnd/>
              </a:ln>
            </p:spPr>
            <p:txBody>
              <a:bodyPr/>
              <a:lstStyle/>
              <a:p>
                <a:endParaRPr lang="en-US">
                  <a:latin typeface="Trebuchet MS" pitchFamily="34" charset="0"/>
                </a:endParaRPr>
              </a:p>
            </p:txBody>
          </p:sp>
          <p:sp>
            <p:nvSpPr>
              <p:cNvPr id="23611" name="Line 539"/>
              <p:cNvSpPr>
                <a:spLocks noChangeShapeType="1"/>
              </p:cNvSpPr>
              <p:nvPr/>
            </p:nvSpPr>
            <p:spPr bwMode="auto">
              <a:xfrm rot="5400000" flipH="1" flipV="1">
                <a:off x="1952" y="1185"/>
                <a:ext cx="462" cy="1"/>
              </a:xfrm>
              <a:prstGeom prst="line">
                <a:avLst/>
              </a:prstGeom>
              <a:noFill/>
              <a:ln w="44450">
                <a:solidFill>
                  <a:srgbClr val="C0C0C0"/>
                </a:solidFill>
                <a:round/>
                <a:headEnd/>
                <a:tailEnd/>
              </a:ln>
            </p:spPr>
            <p:txBody>
              <a:bodyPr/>
              <a:lstStyle/>
              <a:p>
                <a:endParaRPr lang="en-US">
                  <a:latin typeface="Trebuchet MS" pitchFamily="34" charset="0"/>
                </a:endParaRPr>
              </a:p>
            </p:txBody>
          </p:sp>
          <p:grpSp>
            <p:nvGrpSpPr>
              <p:cNvPr id="23567" name="Group 540"/>
              <p:cNvGrpSpPr>
                <a:grpSpLocks/>
              </p:cNvGrpSpPr>
              <p:nvPr/>
            </p:nvGrpSpPr>
            <p:grpSpPr bwMode="auto">
              <a:xfrm rot="20283228" flipH="1">
                <a:off x="2030" y="801"/>
                <a:ext cx="599" cy="468"/>
                <a:chOff x="4716" y="1752"/>
                <a:chExt cx="599" cy="468"/>
              </a:xfrm>
            </p:grpSpPr>
            <p:grpSp>
              <p:nvGrpSpPr>
                <p:cNvPr id="23568" name="Group 541"/>
                <p:cNvGrpSpPr>
                  <a:grpSpLocks/>
                </p:cNvGrpSpPr>
                <p:nvPr/>
              </p:nvGrpSpPr>
              <p:grpSpPr bwMode="auto">
                <a:xfrm rot="-1273006">
                  <a:off x="4853" y="1752"/>
                  <a:ext cx="462" cy="183"/>
                  <a:chOff x="3667" y="1613"/>
                  <a:chExt cx="876" cy="152"/>
                </a:xfrm>
              </p:grpSpPr>
              <p:sp>
                <p:nvSpPr>
                  <p:cNvPr id="23683" name="Rectangle 542"/>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84" name="Rectangle 543"/>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85" name="Freeform 544"/>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86" name="Freeform 545"/>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87" name="Freeform 546"/>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88" name="Freeform 547"/>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89" name="Freeform 548"/>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0" name="Freeform 549"/>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1" name="Freeform 550"/>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2" name="Freeform 551"/>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3" name="Freeform 552"/>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4" name="Freeform 553"/>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5" name="Freeform 554"/>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6" name="Freeform 555"/>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7" name="Freeform 556"/>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98" name="Rectangle 557"/>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99" name="Rectangle 558"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00" name="Rectangle 559"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701" name="Rectangle 560"/>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02" name="Rectangle 561"/>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03" name="Rectangle 562"/>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704" name="Rectangle 563"/>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3575" name="Group 564"/>
                <p:cNvGrpSpPr>
                  <a:grpSpLocks/>
                </p:cNvGrpSpPr>
                <p:nvPr/>
              </p:nvGrpSpPr>
              <p:grpSpPr bwMode="auto">
                <a:xfrm rot="-1273006">
                  <a:off x="4716" y="1855"/>
                  <a:ext cx="462" cy="182"/>
                  <a:chOff x="3667" y="1613"/>
                  <a:chExt cx="876" cy="152"/>
                </a:xfrm>
              </p:grpSpPr>
              <p:sp>
                <p:nvSpPr>
                  <p:cNvPr id="23661" name="Rectangle 565"/>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62" name="Rectangle 566"/>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63" name="Freeform 567"/>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64" name="Freeform 568"/>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65" name="Freeform 569"/>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66" name="Freeform 570"/>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67" name="Freeform 571"/>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68" name="Freeform 572"/>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69" name="Freeform 573"/>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70" name="Freeform 574"/>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71" name="Freeform 575"/>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72" name="Freeform 576"/>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73" name="Freeform 577"/>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74" name="Freeform 578"/>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75" name="Freeform 579"/>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76" name="Rectangle 580"/>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77" name="Rectangle 581"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78" name="Rectangle 582"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79" name="Rectangle 583"/>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80" name="Rectangle 584"/>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81" name="Rectangle 585"/>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82" name="Rectangle 586"/>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3576" name="Group 587"/>
                <p:cNvGrpSpPr>
                  <a:grpSpLocks/>
                </p:cNvGrpSpPr>
                <p:nvPr/>
              </p:nvGrpSpPr>
              <p:grpSpPr bwMode="auto">
                <a:xfrm rot="-1273006">
                  <a:off x="4853" y="1935"/>
                  <a:ext cx="462" cy="182"/>
                  <a:chOff x="3667" y="1613"/>
                  <a:chExt cx="876" cy="152"/>
                </a:xfrm>
              </p:grpSpPr>
              <p:sp>
                <p:nvSpPr>
                  <p:cNvPr id="23639" name="Rectangle 588"/>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40" name="Rectangle 589"/>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41" name="Freeform 590"/>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2" name="Freeform 591"/>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3" name="Freeform 592"/>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4" name="Freeform 593"/>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5" name="Freeform 594"/>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6" name="Freeform 595"/>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7" name="Freeform 596"/>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8" name="Freeform 597"/>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49" name="Freeform 598"/>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50" name="Freeform 599"/>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51" name="Freeform 600"/>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52" name="Freeform 601"/>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53" name="Freeform 602"/>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54" name="Rectangle 603"/>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55" name="Rectangle 604"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56" name="Rectangle 605"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57" name="Rectangle 606"/>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58" name="Rectangle 607"/>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59" name="Rectangle 608"/>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60" name="Rectangle 609"/>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nvGrpSpPr>
                <p:cNvPr id="23577" name="Group 610"/>
                <p:cNvGrpSpPr>
                  <a:grpSpLocks/>
                </p:cNvGrpSpPr>
                <p:nvPr/>
              </p:nvGrpSpPr>
              <p:grpSpPr bwMode="auto">
                <a:xfrm rot="-1273006">
                  <a:off x="4716" y="2037"/>
                  <a:ext cx="462" cy="183"/>
                  <a:chOff x="3667" y="1613"/>
                  <a:chExt cx="876" cy="152"/>
                </a:xfrm>
              </p:grpSpPr>
              <p:sp>
                <p:nvSpPr>
                  <p:cNvPr id="23617" name="Rectangle 611"/>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18" name="Rectangle 612"/>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19" name="Freeform 613"/>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0" name="Freeform 614"/>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1" name="Freeform 615"/>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2" name="Freeform 616"/>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3" name="Freeform 617"/>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4" name="Freeform 618"/>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5" name="Freeform 619"/>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6" name="Freeform 620"/>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7" name="Freeform 621"/>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8" name="Freeform 622"/>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29" name="Freeform 623"/>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30" name="Freeform 624"/>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31" name="Freeform 625"/>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en-US">
                      <a:solidFill>
                        <a:srgbClr val="FFFFFF"/>
                      </a:solidFill>
                      <a:latin typeface="Trebuchet MS" pitchFamily="34" charset="0"/>
                    </a:endParaRPr>
                  </a:p>
                </p:txBody>
              </p:sp>
              <p:sp>
                <p:nvSpPr>
                  <p:cNvPr id="23632" name="Rectangle 626"/>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33" name="Rectangle 627"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34" name="Rectangle 628"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en-US">
                      <a:solidFill>
                        <a:srgbClr val="FFFFFF"/>
                      </a:solidFill>
                      <a:latin typeface="Trebuchet MS" pitchFamily="34" charset="0"/>
                    </a:endParaRPr>
                  </a:p>
                </p:txBody>
              </p:sp>
              <p:sp>
                <p:nvSpPr>
                  <p:cNvPr id="23635" name="Rectangle 629"/>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36" name="Rectangle 630"/>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37" name="Rectangle 631"/>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sp>
                <p:nvSpPr>
                  <p:cNvPr id="23638" name="Rectangle 632"/>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endParaRPr lang="en-US">
                      <a:solidFill>
                        <a:srgbClr val="FFFFFF"/>
                      </a:solidFill>
                      <a:latin typeface="Trebuchet MS" pitchFamily="34" charset="0"/>
                    </a:endParaRPr>
                  </a:p>
                </p:txBody>
              </p:sp>
            </p:grpSp>
          </p:grpSp>
        </p:grpSp>
        <p:sp>
          <p:nvSpPr>
            <p:cNvPr id="23588" name="Line 653"/>
            <p:cNvSpPr>
              <a:spLocks noChangeShapeType="1"/>
            </p:cNvSpPr>
            <p:nvPr/>
          </p:nvSpPr>
          <p:spPr bwMode="auto">
            <a:xfrm>
              <a:off x="5956300" y="2488557"/>
              <a:ext cx="0" cy="641350"/>
            </a:xfrm>
            <a:prstGeom prst="line">
              <a:avLst/>
            </a:prstGeom>
            <a:noFill/>
            <a:ln w="76200">
              <a:solidFill>
                <a:schemeClr val="tx2"/>
              </a:solidFill>
              <a:round/>
              <a:headEnd/>
              <a:tailEnd/>
            </a:ln>
          </p:spPr>
          <p:txBody>
            <a:bodyPr/>
            <a:lstStyle/>
            <a:p>
              <a:endParaRPr lang="en-US">
                <a:latin typeface="Trebuchet MS" pitchFamily="34" charset="0"/>
              </a:endParaRPr>
            </a:p>
          </p:txBody>
        </p:sp>
        <p:sp>
          <p:nvSpPr>
            <p:cNvPr id="23589" name="Line 654"/>
            <p:cNvSpPr>
              <a:spLocks noChangeShapeType="1"/>
            </p:cNvSpPr>
            <p:nvPr/>
          </p:nvSpPr>
          <p:spPr bwMode="auto">
            <a:xfrm>
              <a:off x="7042150" y="2393307"/>
              <a:ext cx="0" cy="641350"/>
            </a:xfrm>
            <a:prstGeom prst="line">
              <a:avLst/>
            </a:prstGeom>
            <a:noFill/>
            <a:ln w="76200">
              <a:solidFill>
                <a:schemeClr val="tx2"/>
              </a:solidFill>
              <a:round/>
              <a:headEnd/>
              <a:tailEnd/>
            </a:ln>
          </p:spPr>
          <p:txBody>
            <a:bodyPr/>
            <a:lstStyle/>
            <a:p>
              <a:endParaRPr lang="en-US">
                <a:latin typeface="Trebuchet MS" pitchFamily="34" charset="0"/>
              </a:endParaRPr>
            </a:p>
          </p:txBody>
        </p:sp>
        <p:sp>
          <p:nvSpPr>
            <p:cNvPr id="23590" name="Line 655"/>
            <p:cNvSpPr>
              <a:spLocks noChangeShapeType="1"/>
            </p:cNvSpPr>
            <p:nvPr/>
          </p:nvSpPr>
          <p:spPr bwMode="auto">
            <a:xfrm rot="5400000">
              <a:off x="6464300" y="1923407"/>
              <a:ext cx="0" cy="641350"/>
            </a:xfrm>
            <a:prstGeom prst="line">
              <a:avLst/>
            </a:prstGeom>
            <a:noFill/>
            <a:ln w="76200">
              <a:solidFill>
                <a:schemeClr val="tx2"/>
              </a:solidFill>
              <a:round/>
              <a:headEnd/>
              <a:tailEnd/>
            </a:ln>
          </p:spPr>
          <p:txBody>
            <a:bodyPr/>
            <a:lstStyle/>
            <a:p>
              <a:endParaRPr lang="en-US">
                <a:latin typeface="Trebuchet MS" pitchFamily="34" charset="0"/>
              </a:endParaRPr>
            </a:p>
          </p:txBody>
        </p:sp>
        <p:sp>
          <p:nvSpPr>
            <p:cNvPr id="23591" name="Line 656"/>
            <p:cNvSpPr>
              <a:spLocks noChangeShapeType="1"/>
            </p:cNvSpPr>
            <p:nvPr/>
          </p:nvSpPr>
          <p:spPr bwMode="auto">
            <a:xfrm rot="5400000">
              <a:off x="6572250" y="2939407"/>
              <a:ext cx="0" cy="641350"/>
            </a:xfrm>
            <a:prstGeom prst="line">
              <a:avLst/>
            </a:prstGeom>
            <a:noFill/>
            <a:ln w="76200">
              <a:solidFill>
                <a:schemeClr val="tx2"/>
              </a:solidFill>
              <a:round/>
              <a:headEnd/>
              <a:tailEnd/>
            </a:ln>
          </p:spPr>
          <p:txBody>
            <a:bodyPr/>
            <a:lstStyle/>
            <a:p>
              <a:endParaRPr lang="en-US">
                <a:latin typeface="Trebuchet MS" pitchFamily="34" charset="0"/>
              </a:endParaRPr>
            </a:p>
          </p:txBody>
        </p:sp>
        <p:sp>
          <p:nvSpPr>
            <p:cNvPr id="23592" name="Line 657"/>
            <p:cNvSpPr>
              <a:spLocks noChangeShapeType="1"/>
            </p:cNvSpPr>
            <p:nvPr/>
          </p:nvSpPr>
          <p:spPr bwMode="auto">
            <a:xfrm rot="16200000" flipV="1">
              <a:off x="7292975" y="2123432"/>
              <a:ext cx="444500" cy="685800"/>
            </a:xfrm>
            <a:prstGeom prst="line">
              <a:avLst/>
            </a:prstGeom>
            <a:noFill/>
            <a:ln w="76200">
              <a:solidFill>
                <a:schemeClr val="tx2"/>
              </a:solidFill>
              <a:round/>
              <a:headEnd/>
              <a:tailEnd/>
            </a:ln>
          </p:spPr>
          <p:txBody>
            <a:bodyPr/>
            <a:lstStyle/>
            <a:p>
              <a:endParaRPr lang="en-US">
                <a:latin typeface="Trebuchet MS" pitchFamily="34" charset="0"/>
              </a:endParaRPr>
            </a:p>
          </p:txBody>
        </p:sp>
        <p:sp>
          <p:nvSpPr>
            <p:cNvPr id="23593" name="Line 658"/>
            <p:cNvSpPr>
              <a:spLocks noChangeShapeType="1"/>
            </p:cNvSpPr>
            <p:nvPr/>
          </p:nvSpPr>
          <p:spPr bwMode="auto">
            <a:xfrm rot="5400000">
              <a:off x="7292975" y="2745732"/>
              <a:ext cx="444500" cy="685800"/>
            </a:xfrm>
            <a:prstGeom prst="line">
              <a:avLst/>
            </a:prstGeom>
            <a:noFill/>
            <a:ln w="76200">
              <a:solidFill>
                <a:schemeClr val="tx2"/>
              </a:solidFill>
              <a:round/>
              <a:headEnd/>
              <a:tailEnd/>
            </a:ln>
          </p:spPr>
          <p:txBody>
            <a:bodyPr/>
            <a:lstStyle/>
            <a:p>
              <a:endParaRPr lang="en-US">
                <a:latin typeface="Trebuchet MS" pitchFamily="34" charset="0"/>
              </a:endParaRPr>
            </a:p>
          </p:txBody>
        </p:sp>
        <p:sp>
          <p:nvSpPr>
            <p:cNvPr id="23594" name="Line 659"/>
            <p:cNvSpPr>
              <a:spLocks noChangeShapeType="1"/>
            </p:cNvSpPr>
            <p:nvPr/>
          </p:nvSpPr>
          <p:spPr bwMode="auto">
            <a:xfrm rot="5400000" flipH="1" flipV="1">
              <a:off x="5260975" y="2104382"/>
              <a:ext cx="444500" cy="685800"/>
            </a:xfrm>
            <a:prstGeom prst="line">
              <a:avLst/>
            </a:prstGeom>
            <a:noFill/>
            <a:ln w="76200">
              <a:solidFill>
                <a:schemeClr val="tx2"/>
              </a:solidFill>
              <a:round/>
              <a:headEnd/>
              <a:tailEnd/>
            </a:ln>
          </p:spPr>
          <p:txBody>
            <a:bodyPr/>
            <a:lstStyle/>
            <a:p>
              <a:endParaRPr lang="en-US">
                <a:latin typeface="Trebuchet MS" pitchFamily="34" charset="0"/>
              </a:endParaRPr>
            </a:p>
          </p:txBody>
        </p:sp>
        <p:sp>
          <p:nvSpPr>
            <p:cNvPr id="23595" name="Line 660"/>
            <p:cNvSpPr>
              <a:spLocks noChangeShapeType="1"/>
            </p:cNvSpPr>
            <p:nvPr/>
          </p:nvSpPr>
          <p:spPr bwMode="auto">
            <a:xfrm rot="16200000" flipH="1">
              <a:off x="5260975" y="2726682"/>
              <a:ext cx="444500" cy="685800"/>
            </a:xfrm>
            <a:prstGeom prst="line">
              <a:avLst/>
            </a:prstGeom>
            <a:noFill/>
            <a:ln w="76200">
              <a:solidFill>
                <a:schemeClr val="tx2"/>
              </a:solidFill>
              <a:round/>
              <a:headEnd/>
              <a:tailEnd/>
            </a:ln>
          </p:spPr>
          <p:txBody>
            <a:bodyPr/>
            <a:lstStyle/>
            <a:p>
              <a:endParaRPr lang="en-US">
                <a:latin typeface="Trebuchet MS" pitchFamily="34" charset="0"/>
              </a:endParaRPr>
            </a:p>
          </p:txBody>
        </p:sp>
        <p:pic>
          <p:nvPicPr>
            <p:cNvPr id="23596" name="Picture 637" descr="chip3"/>
            <p:cNvPicPr>
              <a:picLocks noChangeAspect="1" noChangeArrowheads="1"/>
            </p:cNvPicPr>
            <p:nvPr/>
          </p:nvPicPr>
          <p:blipFill>
            <a:blip r:embed="rId9"/>
            <a:srcRect/>
            <a:stretch>
              <a:fillRect/>
            </a:stretch>
          </p:blipFill>
          <p:spPr bwMode="auto">
            <a:xfrm>
              <a:off x="5499100" y="1823395"/>
              <a:ext cx="927100" cy="923925"/>
            </a:xfrm>
            <a:prstGeom prst="rect">
              <a:avLst/>
            </a:prstGeom>
            <a:noFill/>
            <a:ln w="9525">
              <a:noFill/>
              <a:miter lim="800000"/>
              <a:headEnd/>
              <a:tailEnd/>
            </a:ln>
          </p:spPr>
        </p:pic>
        <p:pic>
          <p:nvPicPr>
            <p:cNvPr id="23597" name="Picture 638" descr="chip3"/>
            <p:cNvPicPr>
              <a:picLocks noChangeAspect="1" noChangeArrowheads="1"/>
            </p:cNvPicPr>
            <p:nvPr/>
          </p:nvPicPr>
          <p:blipFill>
            <a:blip r:embed="rId9"/>
            <a:srcRect/>
            <a:stretch>
              <a:fillRect/>
            </a:stretch>
          </p:blipFill>
          <p:spPr bwMode="auto">
            <a:xfrm>
              <a:off x="5507038" y="2818757"/>
              <a:ext cx="927100" cy="923925"/>
            </a:xfrm>
            <a:prstGeom prst="rect">
              <a:avLst/>
            </a:prstGeom>
            <a:noFill/>
            <a:ln w="9525">
              <a:noFill/>
              <a:miter lim="800000"/>
              <a:headEnd/>
              <a:tailEnd/>
            </a:ln>
          </p:spPr>
        </p:pic>
        <p:pic>
          <p:nvPicPr>
            <p:cNvPr id="23598" name="Picture 639" descr="chip3"/>
            <p:cNvPicPr>
              <a:picLocks noChangeAspect="1" noChangeArrowheads="1"/>
            </p:cNvPicPr>
            <p:nvPr/>
          </p:nvPicPr>
          <p:blipFill>
            <a:blip r:embed="rId9"/>
            <a:srcRect/>
            <a:stretch>
              <a:fillRect/>
            </a:stretch>
          </p:blipFill>
          <p:spPr bwMode="auto">
            <a:xfrm>
              <a:off x="6564313" y="1807520"/>
              <a:ext cx="927100" cy="923925"/>
            </a:xfrm>
            <a:prstGeom prst="rect">
              <a:avLst/>
            </a:prstGeom>
            <a:noFill/>
            <a:ln w="9525">
              <a:noFill/>
              <a:miter lim="800000"/>
              <a:headEnd/>
              <a:tailEnd/>
            </a:ln>
          </p:spPr>
        </p:pic>
        <p:pic>
          <p:nvPicPr>
            <p:cNvPr id="23599" name="Picture 640" descr="chip3"/>
            <p:cNvPicPr>
              <a:picLocks noChangeAspect="1" noChangeArrowheads="1"/>
            </p:cNvPicPr>
            <p:nvPr/>
          </p:nvPicPr>
          <p:blipFill>
            <a:blip r:embed="rId9"/>
            <a:srcRect/>
            <a:stretch>
              <a:fillRect/>
            </a:stretch>
          </p:blipFill>
          <p:spPr bwMode="auto">
            <a:xfrm>
              <a:off x="6575425" y="2801295"/>
              <a:ext cx="927100" cy="923925"/>
            </a:xfrm>
            <a:prstGeom prst="rect">
              <a:avLst/>
            </a:prstGeom>
            <a:noFill/>
            <a:ln w="9525">
              <a:noFill/>
              <a:miter lim="800000"/>
              <a:headEnd/>
              <a:tailEnd/>
            </a:ln>
          </p:spPr>
        </p:pic>
        <p:sp>
          <p:nvSpPr>
            <p:cNvPr id="23600" name="Rectangle 641"/>
            <p:cNvSpPr>
              <a:spLocks noChangeArrowheads="1"/>
            </p:cNvSpPr>
            <p:nvPr/>
          </p:nvSpPr>
          <p:spPr bwMode="auto">
            <a:xfrm>
              <a:off x="5641975" y="2120257"/>
              <a:ext cx="636672" cy="230814"/>
            </a:xfrm>
            <a:prstGeom prst="rect">
              <a:avLst/>
            </a:prstGeom>
            <a:noFill/>
            <a:ln w="9525">
              <a:noFill/>
              <a:miter lim="800000"/>
              <a:headEnd/>
              <a:tailEnd/>
            </a:ln>
          </p:spPr>
          <p:txBody>
            <a:bodyPr wrap="none" lIns="91420" tIns="45711" rIns="91420" bIns="45711">
              <a:spAutoFit/>
            </a:bodyPr>
            <a:lstStyle/>
            <a:p>
              <a:r>
                <a:rPr lang="en-US" sz="900" dirty="0">
                  <a:solidFill>
                    <a:srgbClr val="000000"/>
                  </a:solidFill>
                  <a:latin typeface="Trebuchet MS" pitchFamily="34" charset="0"/>
                </a:rPr>
                <a:t>Nehalem</a:t>
              </a:r>
            </a:p>
          </p:txBody>
        </p:sp>
        <p:sp>
          <p:nvSpPr>
            <p:cNvPr id="23601" name="Rectangle 642"/>
            <p:cNvSpPr>
              <a:spLocks noChangeArrowheads="1"/>
            </p:cNvSpPr>
            <p:nvPr/>
          </p:nvSpPr>
          <p:spPr bwMode="auto">
            <a:xfrm>
              <a:off x="6716713" y="2120257"/>
              <a:ext cx="636672" cy="230814"/>
            </a:xfrm>
            <a:prstGeom prst="rect">
              <a:avLst/>
            </a:prstGeom>
            <a:noFill/>
            <a:ln w="9525">
              <a:noFill/>
              <a:miter lim="800000"/>
              <a:headEnd/>
              <a:tailEnd/>
            </a:ln>
          </p:spPr>
          <p:txBody>
            <a:bodyPr wrap="none" lIns="91420" tIns="45711" rIns="91420" bIns="45711">
              <a:spAutoFit/>
            </a:bodyPr>
            <a:lstStyle/>
            <a:p>
              <a:r>
                <a:rPr lang="en-US" sz="900">
                  <a:solidFill>
                    <a:srgbClr val="000000"/>
                  </a:solidFill>
                  <a:latin typeface="Trebuchet MS" pitchFamily="34" charset="0"/>
                </a:rPr>
                <a:t>Nehalem</a:t>
              </a:r>
            </a:p>
          </p:txBody>
        </p:sp>
        <p:sp>
          <p:nvSpPr>
            <p:cNvPr id="23602" name="Rectangle 643"/>
            <p:cNvSpPr>
              <a:spLocks noChangeArrowheads="1"/>
            </p:cNvSpPr>
            <p:nvPr/>
          </p:nvSpPr>
          <p:spPr bwMode="auto">
            <a:xfrm>
              <a:off x="5648325" y="3141020"/>
              <a:ext cx="636672" cy="230814"/>
            </a:xfrm>
            <a:prstGeom prst="rect">
              <a:avLst/>
            </a:prstGeom>
            <a:noFill/>
            <a:ln w="9525">
              <a:noFill/>
              <a:miter lim="800000"/>
              <a:headEnd/>
              <a:tailEnd/>
            </a:ln>
          </p:spPr>
          <p:txBody>
            <a:bodyPr wrap="none" lIns="91420" tIns="45711" rIns="91420" bIns="45711">
              <a:spAutoFit/>
            </a:bodyPr>
            <a:lstStyle/>
            <a:p>
              <a:r>
                <a:rPr lang="en-US" sz="900" dirty="0">
                  <a:solidFill>
                    <a:srgbClr val="000000"/>
                  </a:solidFill>
                  <a:latin typeface="Trebuchet MS" pitchFamily="34" charset="0"/>
                </a:rPr>
                <a:t>Nehalem</a:t>
              </a:r>
            </a:p>
          </p:txBody>
        </p:sp>
        <p:sp>
          <p:nvSpPr>
            <p:cNvPr id="23603" name="Rectangle 644"/>
            <p:cNvSpPr>
              <a:spLocks noChangeArrowheads="1"/>
            </p:cNvSpPr>
            <p:nvPr/>
          </p:nvSpPr>
          <p:spPr bwMode="auto">
            <a:xfrm>
              <a:off x="6723063" y="3141020"/>
              <a:ext cx="636672" cy="230814"/>
            </a:xfrm>
            <a:prstGeom prst="rect">
              <a:avLst/>
            </a:prstGeom>
            <a:noFill/>
            <a:ln w="9525">
              <a:noFill/>
              <a:miter lim="800000"/>
              <a:headEnd/>
              <a:tailEnd/>
            </a:ln>
          </p:spPr>
          <p:txBody>
            <a:bodyPr wrap="none" lIns="91420" tIns="45711" rIns="91420" bIns="45711">
              <a:spAutoFit/>
            </a:bodyPr>
            <a:lstStyle/>
            <a:p>
              <a:r>
                <a:rPr lang="en-US" sz="900">
                  <a:solidFill>
                    <a:srgbClr val="000000"/>
                  </a:solidFill>
                  <a:latin typeface="Trebuchet MS" pitchFamily="34" charset="0"/>
                </a:rPr>
                <a:t>Nehalem</a:t>
              </a:r>
            </a:p>
          </p:txBody>
        </p:sp>
        <p:pic>
          <p:nvPicPr>
            <p:cNvPr id="23604" name="Picture 633" descr="Generic-MCH-and-ICH-Front"/>
            <p:cNvPicPr>
              <a:picLocks noChangeAspect="1" noChangeArrowheads="1"/>
            </p:cNvPicPr>
            <p:nvPr/>
          </p:nvPicPr>
          <p:blipFill>
            <a:blip r:embed="rId10"/>
            <a:srcRect l="52286" t="6989"/>
            <a:stretch>
              <a:fillRect/>
            </a:stretch>
          </p:blipFill>
          <p:spPr bwMode="auto">
            <a:xfrm rot="-800056">
              <a:off x="7613650" y="2364732"/>
              <a:ext cx="625475" cy="692150"/>
            </a:xfrm>
            <a:prstGeom prst="rect">
              <a:avLst/>
            </a:prstGeom>
            <a:noFill/>
            <a:ln w="9525">
              <a:noFill/>
              <a:miter lim="800000"/>
              <a:headEnd/>
              <a:tailEnd/>
            </a:ln>
          </p:spPr>
        </p:pic>
        <p:sp>
          <p:nvSpPr>
            <p:cNvPr id="410234" name="AutoShape 634"/>
            <p:cNvSpPr>
              <a:spLocks noChangeArrowheads="1"/>
            </p:cNvSpPr>
            <p:nvPr/>
          </p:nvSpPr>
          <p:spPr bwMode="auto">
            <a:xfrm>
              <a:off x="7545388" y="2461570"/>
              <a:ext cx="749300" cy="404812"/>
            </a:xfrm>
            <a:prstGeom prst="roundRect">
              <a:avLst>
                <a:gd name="adj" fmla="val 16667"/>
              </a:avLst>
            </a:prstGeom>
            <a:noFill/>
            <a:ln w="9525">
              <a:noFill/>
              <a:round/>
              <a:headEnd/>
              <a:tailEnd/>
            </a:ln>
            <a:effectLst/>
          </p:spPr>
          <p:txBody>
            <a:bodyPr wrap="none" lIns="91420" tIns="45711" rIns="91420" bIns="45711" anchor="ctr"/>
            <a:lstStyle/>
            <a:p>
              <a:pPr algn="ctr" defTabSz="914363" fontAlgn="auto">
                <a:lnSpc>
                  <a:spcPct val="170000"/>
                </a:lnSpc>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I/O </a:t>
              </a:r>
            </a:p>
            <a:p>
              <a:pPr algn="ctr" defTabSz="914363" fontAlgn="auto">
                <a:lnSpc>
                  <a:spcPct val="170000"/>
                </a:lnSpc>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Hub</a:t>
              </a:r>
            </a:p>
          </p:txBody>
        </p:sp>
        <p:pic>
          <p:nvPicPr>
            <p:cNvPr id="23606" name="Picture 635" descr="Generic-MCH-and-ICH-Front"/>
            <p:cNvPicPr>
              <a:picLocks noChangeAspect="1" noChangeArrowheads="1"/>
            </p:cNvPicPr>
            <p:nvPr/>
          </p:nvPicPr>
          <p:blipFill>
            <a:blip r:embed="rId10"/>
            <a:srcRect l="52286" t="6989"/>
            <a:stretch>
              <a:fillRect/>
            </a:stretch>
          </p:blipFill>
          <p:spPr bwMode="auto">
            <a:xfrm rot="-800056">
              <a:off x="4686300" y="2364732"/>
              <a:ext cx="623888" cy="692150"/>
            </a:xfrm>
            <a:prstGeom prst="rect">
              <a:avLst/>
            </a:prstGeom>
            <a:noFill/>
            <a:ln w="9525">
              <a:noFill/>
              <a:miter lim="800000"/>
              <a:headEnd/>
              <a:tailEnd/>
            </a:ln>
          </p:spPr>
        </p:pic>
        <p:sp>
          <p:nvSpPr>
            <p:cNvPr id="410236" name="AutoShape 636"/>
            <p:cNvSpPr>
              <a:spLocks noChangeArrowheads="1"/>
            </p:cNvSpPr>
            <p:nvPr/>
          </p:nvSpPr>
          <p:spPr bwMode="auto">
            <a:xfrm>
              <a:off x="4619625" y="2463157"/>
              <a:ext cx="747713" cy="404813"/>
            </a:xfrm>
            <a:prstGeom prst="roundRect">
              <a:avLst>
                <a:gd name="adj" fmla="val 16667"/>
              </a:avLst>
            </a:prstGeom>
            <a:noFill/>
            <a:ln w="9525">
              <a:noFill/>
              <a:round/>
              <a:headEnd/>
              <a:tailEnd/>
            </a:ln>
            <a:effectLst/>
          </p:spPr>
          <p:txBody>
            <a:bodyPr wrap="none" lIns="91420" tIns="45711" rIns="91420" bIns="45711" anchor="ctr"/>
            <a:lstStyle/>
            <a:p>
              <a:pPr algn="ctr" defTabSz="914363" fontAlgn="auto">
                <a:lnSpc>
                  <a:spcPct val="170000"/>
                </a:lnSpc>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I/O </a:t>
              </a:r>
            </a:p>
            <a:p>
              <a:pPr algn="ctr" defTabSz="914363" fontAlgn="auto">
                <a:lnSpc>
                  <a:spcPct val="170000"/>
                </a:lnSpc>
                <a:spcBef>
                  <a:spcPts val="0"/>
                </a:spcBef>
                <a:spcAft>
                  <a:spcPts val="0"/>
                </a:spcAft>
                <a:defRPr/>
              </a:pPr>
              <a:r>
                <a:rPr lang="en-US" sz="1400">
                  <a:solidFill>
                    <a:srgbClr val="FFFFFF"/>
                  </a:solidFill>
                  <a:effectLst>
                    <a:outerShdw blurRad="38100" dist="38100" dir="2700000" algn="tl">
                      <a:srgbClr val="000000"/>
                    </a:outerShdw>
                  </a:effectLst>
                  <a:latin typeface="Trebuchet MS" pitchFamily="34" charset="0"/>
                  <a:cs typeface="Arial" pitchFamily="34" charset="0"/>
                </a:rPr>
                <a:t>Hub</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Interrupt Addressing</a:t>
            </a:r>
            <a:endParaRPr lang="en-US"/>
          </a:p>
        </p:txBody>
      </p:sp>
      <p:sp>
        <p:nvSpPr>
          <p:cNvPr id="25602" name="Content Placeholder 2"/>
          <p:cNvSpPr>
            <a:spLocks noGrp="1"/>
          </p:cNvSpPr>
          <p:nvPr>
            <p:ph idx="1"/>
          </p:nvPr>
        </p:nvSpPr>
        <p:spPr>
          <a:xfrm>
            <a:off x="382588" y="1414464"/>
            <a:ext cx="8380412" cy="4392485"/>
          </a:xfrm>
        </p:spPr>
        <p:txBody>
          <a:bodyPr/>
          <a:lstStyle/>
          <a:p>
            <a:pPr marL="398463" indent="-398463"/>
            <a:r>
              <a:rPr lang="en-US" sz="2400" dirty="0" err="1" smtClean="0"/>
              <a:t>xAPIC</a:t>
            </a:r>
            <a:r>
              <a:rPr lang="en-US" sz="2400" dirty="0" smtClean="0"/>
              <a:t> has been meeting interrupt architecture needs since P4, for Intel Architecture</a:t>
            </a:r>
          </a:p>
          <a:p>
            <a:pPr marL="742950" lvl="1" indent="-344488"/>
            <a:r>
              <a:rPr lang="en-US" sz="2000" dirty="0" smtClean="0"/>
              <a:t>8 bit APIC ID addresses </a:t>
            </a:r>
          </a:p>
          <a:p>
            <a:pPr marL="742950" lvl="1" indent="-344488"/>
            <a:r>
              <a:rPr lang="en-US" sz="2000" dirty="0" smtClean="0"/>
              <a:t>Physical addresses limited to 0 – 254 APIC IDs</a:t>
            </a:r>
          </a:p>
          <a:p>
            <a:pPr marL="742950" lvl="1" indent="-344488"/>
            <a:r>
              <a:rPr lang="en-US" sz="2000" dirty="0" smtClean="0"/>
              <a:t>Logical addresses limited to 60 processors</a:t>
            </a:r>
          </a:p>
          <a:p>
            <a:pPr marL="742950" lvl="1" indent="-344488"/>
            <a:r>
              <a:rPr lang="en-US" sz="2000" dirty="0" smtClean="0"/>
              <a:t>Flat addresses limited to 8 processors</a:t>
            </a:r>
          </a:p>
          <a:p>
            <a:pPr marL="398463" indent="-398463"/>
            <a:r>
              <a:rPr lang="en-US" sz="2400" dirty="0" err="1" smtClean="0"/>
              <a:t>xAPIC</a:t>
            </a:r>
            <a:r>
              <a:rPr lang="en-US" sz="2400" dirty="0" smtClean="0"/>
              <a:t> interrupt address limits reached on Nehalem-EX</a:t>
            </a:r>
          </a:p>
          <a:p>
            <a:pPr marL="742950" lvl="1" indent="-344488"/>
            <a:r>
              <a:rPr lang="en-US" sz="2000" dirty="0" err="1" smtClean="0"/>
              <a:t>xAPIC</a:t>
            </a:r>
            <a:r>
              <a:rPr lang="en-US" sz="2000" dirty="0" smtClean="0"/>
              <a:t> can address up to 8 Nehalem packages, up to 128 processors</a:t>
            </a:r>
          </a:p>
          <a:p>
            <a:pPr marL="398463" indent="-398463"/>
            <a:r>
              <a:rPr lang="en-US" sz="2400" dirty="0" smtClean="0"/>
              <a:t>Intel’s Next Generation Interrupt Architecture </a:t>
            </a:r>
            <a:br>
              <a:rPr lang="en-US" sz="2400" dirty="0" smtClean="0"/>
            </a:br>
            <a:r>
              <a:rPr lang="en-US" sz="2400" dirty="0" smtClean="0"/>
              <a:t>allows scaling to 32 bit APIC IDs starting with Intel’s </a:t>
            </a:r>
            <a:br>
              <a:rPr lang="en-US" sz="2400" dirty="0" smtClean="0"/>
            </a:br>
            <a:r>
              <a:rPr lang="en-US" sz="2400" dirty="0" smtClean="0"/>
              <a:t>Nehalem-EX processors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x2APIC</a:t>
            </a:r>
            <a:endParaRPr lang="en-US"/>
          </a:p>
        </p:txBody>
      </p:sp>
      <p:sp>
        <p:nvSpPr>
          <p:cNvPr id="27650" name="Content Placeholder 2"/>
          <p:cNvSpPr>
            <a:spLocks noGrp="1"/>
          </p:cNvSpPr>
          <p:nvPr>
            <p:ph idx="1"/>
          </p:nvPr>
        </p:nvSpPr>
        <p:spPr>
          <a:xfrm>
            <a:off x="382588" y="1414464"/>
            <a:ext cx="8380412" cy="4601260"/>
          </a:xfrm>
        </p:spPr>
        <p:txBody>
          <a:bodyPr/>
          <a:lstStyle/>
          <a:p>
            <a:pPr marL="398463" indent="-398463"/>
            <a:r>
              <a:rPr lang="en-US" sz="2400" dirty="0" smtClean="0"/>
              <a:t>x2APIC is Intel’s next generation interrupt architecture designed to meet interrupt address scaling for future</a:t>
            </a:r>
          </a:p>
          <a:p>
            <a:pPr marL="742950" lvl="1" indent="-355600"/>
            <a:r>
              <a:rPr lang="en-US" sz="2000" dirty="0" smtClean="0"/>
              <a:t>32-bit APIC ID enables systems with very large number of Logical Processors (4G)</a:t>
            </a:r>
          </a:p>
          <a:p>
            <a:pPr marL="742950" lvl="1" indent="-355600"/>
            <a:r>
              <a:rPr lang="en-US" sz="2000" dirty="0" smtClean="0"/>
              <a:t>Compatible with existing PCI-E/PCI Devices and </a:t>
            </a:r>
            <a:r>
              <a:rPr lang="en-US" sz="2000" dirty="0" err="1" smtClean="0"/>
              <a:t>IOxAPICs</a:t>
            </a:r>
            <a:endParaRPr lang="en-US" sz="2000" dirty="0" smtClean="0"/>
          </a:p>
          <a:p>
            <a:pPr marL="398463" indent="-398463"/>
            <a:r>
              <a:rPr lang="en-US" sz="2400" dirty="0" smtClean="0"/>
              <a:t>Requires Platform HW and BIOS enabled for interrupt remapping using Intel® Virtualization Technology for Directed I/O </a:t>
            </a:r>
          </a:p>
          <a:p>
            <a:pPr marL="742950" lvl="1" indent="-355600"/>
            <a:r>
              <a:rPr lang="en-US" sz="2000" dirty="0" smtClean="0"/>
              <a:t>ACPI 4.0 augmented to enumerate x2APIC </a:t>
            </a:r>
          </a:p>
          <a:p>
            <a:pPr marL="742950" lvl="1" indent="-355600"/>
            <a:r>
              <a:rPr lang="en-US" sz="2000" dirty="0" smtClean="0"/>
              <a:t>OS/VMMs support for x2APIC and interrupt remapping</a:t>
            </a:r>
          </a:p>
          <a:p>
            <a:pPr marL="742950" lvl="1" indent="-355600"/>
            <a:r>
              <a:rPr lang="en-US" sz="2000" dirty="0" smtClean="0"/>
              <a:t>Minimal SW impact otherwise</a:t>
            </a:r>
          </a:p>
          <a:p>
            <a:pPr lvl="1"/>
            <a:endParaRPr lang="en-US" sz="20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83593"/>
          </a:xfrm>
        </p:spPr>
        <p:txBody>
          <a:bodyPr/>
          <a:lstStyle/>
          <a:p>
            <a:r>
              <a:rPr lang="en-US" dirty="0" smtClean="0"/>
              <a:t>Future</a:t>
            </a:r>
            <a:br>
              <a:rPr lang="en-US" dirty="0" smtClean="0"/>
            </a:br>
            <a:r>
              <a:rPr lang="en-US" sz="3600" dirty="0" smtClean="0">
                <a:solidFill>
                  <a:schemeClr val="accent1"/>
                </a:solidFill>
              </a:rPr>
              <a:t>Server and client</a:t>
            </a:r>
            <a:br>
              <a:rPr lang="en-US" sz="3600" dirty="0" smtClean="0">
                <a:solidFill>
                  <a:schemeClr val="accent1"/>
                </a:solidFill>
              </a:rPr>
            </a:br>
            <a:endParaRPr lang="en-US" dirty="0">
              <a:solidFill>
                <a:schemeClr val="accent1"/>
              </a:solidFill>
            </a:endParaRPr>
          </a:p>
        </p:txBody>
      </p:sp>
      <p:sp>
        <p:nvSpPr>
          <p:cNvPr id="3" name="Text Placeholder 2"/>
          <p:cNvSpPr>
            <a:spLocks noGrp="1"/>
          </p:cNvSpPr>
          <p:nvPr>
            <p:ph idx="1"/>
          </p:nvPr>
        </p:nvSpPr>
        <p:spPr>
          <a:xfrm>
            <a:off x="381000" y="1901825"/>
            <a:ext cx="8380412" cy="3203954"/>
          </a:xfrm>
        </p:spPr>
        <p:txBody>
          <a:bodyPr/>
          <a:lstStyle/>
          <a:p>
            <a:pPr marL="461963" indent="-461963"/>
            <a:r>
              <a:rPr lang="en-US" sz="3200" dirty="0" smtClean="0"/>
              <a:t>Virtualization and Hypervisor </a:t>
            </a:r>
            <a:br>
              <a:rPr lang="en-US" sz="3200" dirty="0" smtClean="0"/>
            </a:br>
            <a:r>
              <a:rPr lang="en-US" sz="3200" dirty="0" smtClean="0"/>
              <a:t>continue to scale</a:t>
            </a:r>
          </a:p>
          <a:p>
            <a:pPr marL="461963" indent="-461963"/>
            <a:r>
              <a:rPr lang="en-US" sz="3200" dirty="0" smtClean="0"/>
              <a:t>Continued power </a:t>
            </a:r>
            <a:br>
              <a:rPr lang="en-US" sz="3200" dirty="0" smtClean="0"/>
            </a:br>
            <a:r>
              <a:rPr lang="en-US" sz="3200" dirty="0" smtClean="0"/>
              <a:t>management innovations</a:t>
            </a:r>
          </a:p>
          <a:p>
            <a:pPr marL="461963" indent="-461963"/>
            <a:r>
              <a:rPr lang="en-US" sz="3200" dirty="0" smtClean="0"/>
              <a:t>WHEA for Client?</a:t>
            </a:r>
          </a:p>
          <a:p>
            <a:pPr marL="461963" indent="-461963"/>
            <a:r>
              <a:rPr lang="en-US" sz="3200" dirty="0" err="1" smtClean="0"/>
              <a:t>ManyCore</a:t>
            </a:r>
            <a:r>
              <a:rPr lang="en-US" sz="3200" dirty="0" smtClean="0"/>
              <a:t>* 100s of cores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Future</a:t>
            </a:r>
            <a:br>
              <a:rPr lang="en-US" dirty="0" smtClean="0"/>
            </a:br>
            <a:r>
              <a:rPr lang="en-US" sz="3600" dirty="0" smtClean="0">
                <a:solidFill>
                  <a:schemeClr val="accent1"/>
                </a:solidFill>
              </a:rPr>
              <a:t>Applications and Resource Management</a:t>
            </a:r>
            <a:endParaRPr lang="en-US" dirty="0">
              <a:solidFill>
                <a:schemeClr val="accent1"/>
              </a:solidFill>
            </a:endParaRPr>
          </a:p>
        </p:txBody>
      </p:sp>
      <p:sp>
        <p:nvSpPr>
          <p:cNvPr id="3" name="Text Placeholder 2"/>
          <p:cNvSpPr>
            <a:spLocks noGrp="1"/>
          </p:cNvSpPr>
          <p:nvPr>
            <p:ph idx="1"/>
          </p:nvPr>
        </p:nvSpPr>
        <p:spPr>
          <a:xfrm>
            <a:off x="381000" y="1620983"/>
            <a:ext cx="8380412" cy="5453028"/>
          </a:xfrm>
        </p:spPr>
        <p:txBody>
          <a:bodyPr/>
          <a:lstStyle/>
          <a:p>
            <a:pPr lvl="0"/>
            <a:r>
              <a:rPr lang="en-US" sz="3200" dirty="0" smtClean="0"/>
              <a:t>Support for parallel programming paradigms in Visual Studio 2010</a:t>
            </a:r>
          </a:p>
          <a:p>
            <a:pPr lvl="0"/>
            <a:r>
              <a:rPr lang="en-US" sz="3200" dirty="0" smtClean="0"/>
              <a:t>Resource Management and Scheduling for concurrent workloads (Microsoft Concurrency Runtime)</a:t>
            </a:r>
          </a:p>
          <a:p>
            <a:pPr lvl="0"/>
            <a:r>
              <a:rPr lang="en-US" sz="3200" dirty="0" smtClean="0"/>
              <a:t>Programming models, libraries and tools for managed and native developers</a:t>
            </a:r>
          </a:p>
          <a:p>
            <a:pPr lvl="0"/>
            <a:r>
              <a:rPr lang="en-US" sz="3200" dirty="0" smtClean="0"/>
              <a:t>More Information: </a:t>
            </a:r>
            <a:r>
              <a:rPr lang="en-US" sz="3200" u="sng" dirty="0" smtClean="0">
                <a:hlinkClick r:id="rId3"/>
              </a:rPr>
              <a:t>http://msdn.microsoft.com/concurrency</a:t>
            </a:r>
            <a:r>
              <a:rPr lang="en-US" sz="3200" dirty="0" smtClean="0"/>
              <a:t> </a:t>
            </a:r>
          </a:p>
          <a:p>
            <a:endParaRPr lang="en-US" sz="32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a:off x="333375" y="4076700"/>
            <a:ext cx="8029575"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dbl" algn="ctr">
            <a:solidFill>
              <a:schemeClr val="bg1">
                <a:lumMod val="60000"/>
                <a:lumOff val="40000"/>
              </a:schemeClr>
            </a:solidFill>
            <a:prstDash val="lgDashDot"/>
            <a:round/>
            <a:headEnd type="none" w="med" len="med"/>
            <a:tailEnd type="none" w="med" len="med"/>
          </a:ln>
          <a:effectLst/>
        </p:spPr>
      </p:cxnSp>
      <p:sp>
        <p:nvSpPr>
          <p:cNvPr id="19" name="Rectangle 18"/>
          <p:cNvSpPr/>
          <p:nvPr/>
        </p:nvSpPr>
        <p:spPr>
          <a:xfrm>
            <a:off x="2056638" y="3581908"/>
            <a:ext cx="896112" cy="1981200"/>
          </a:xfrm>
          <a:prstGeom prst="rect">
            <a:avLst/>
          </a:prstGeom>
          <a:solidFill>
            <a:schemeClr val="lt1">
              <a:alpha val="0"/>
            </a:schemeClr>
          </a:solidFill>
          <a:ln>
            <a:solidFill>
              <a:schemeClr val="accent6">
                <a:alpha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rebuchet MS" pitchFamily="34" charset="0"/>
            </a:endParaRPr>
          </a:p>
        </p:txBody>
      </p:sp>
      <p:sp>
        <p:nvSpPr>
          <p:cNvPr id="2" name="Title 1"/>
          <p:cNvSpPr>
            <a:spLocks noGrp="1"/>
          </p:cNvSpPr>
          <p:nvPr>
            <p:ph type="title"/>
          </p:nvPr>
        </p:nvSpPr>
        <p:spPr/>
        <p:txBody>
          <a:bodyPr/>
          <a:lstStyle/>
          <a:p>
            <a:r>
              <a:rPr lang="en-US" smtClean="0"/>
              <a:t>Enabling Concurrency Runtimes</a:t>
            </a:r>
            <a:endParaRPr lang="en-US"/>
          </a:p>
        </p:txBody>
      </p:sp>
      <p:sp>
        <p:nvSpPr>
          <p:cNvPr id="3" name="Text Placeholder 2"/>
          <p:cNvSpPr>
            <a:spLocks noGrp="1"/>
          </p:cNvSpPr>
          <p:nvPr>
            <p:ph idx="1"/>
          </p:nvPr>
        </p:nvSpPr>
        <p:spPr>
          <a:xfrm>
            <a:off x="382588" y="1414464"/>
            <a:ext cx="8380412" cy="1329595"/>
          </a:xfrm>
        </p:spPr>
        <p:txBody>
          <a:bodyPr/>
          <a:lstStyle/>
          <a:p>
            <a:pPr marL="461963" indent="-461963"/>
            <a:r>
              <a:rPr lang="en-US" sz="3200" dirty="0" smtClean="0"/>
              <a:t>Reducing kernel intervention </a:t>
            </a:r>
            <a:br>
              <a:rPr lang="en-US" sz="3200" dirty="0" smtClean="0"/>
            </a:br>
            <a:r>
              <a:rPr lang="en-US" sz="3200" dirty="0" smtClean="0"/>
              <a:t>in thread scheduling with User Mode Scheduling (UMS)</a:t>
            </a:r>
          </a:p>
        </p:txBody>
      </p:sp>
      <p:sp>
        <p:nvSpPr>
          <p:cNvPr id="17" name="TextBox 16"/>
          <p:cNvSpPr txBox="1"/>
          <p:nvPr/>
        </p:nvSpPr>
        <p:spPr>
          <a:xfrm>
            <a:off x="2233422" y="3341116"/>
            <a:ext cx="530915" cy="230832"/>
          </a:xfrm>
          <a:prstGeom prst="rect">
            <a:avLst/>
          </a:prstGeom>
          <a:noFill/>
        </p:spPr>
        <p:txBody>
          <a:bodyPr wrap="none" rtlCol="0">
            <a:spAutoFit/>
          </a:bodyPr>
          <a:lstStyle/>
          <a:p>
            <a:r>
              <a:rPr lang="en-US" sz="900" dirty="0" smtClean="0">
                <a:latin typeface="Trebuchet MS" pitchFamily="34" charset="0"/>
              </a:rPr>
              <a:t>Core 2</a:t>
            </a:r>
            <a:endParaRPr lang="en-US" sz="900" dirty="0">
              <a:latin typeface="Trebuchet MS" pitchFamily="34" charset="0"/>
            </a:endParaRPr>
          </a:p>
        </p:txBody>
      </p:sp>
      <p:sp>
        <p:nvSpPr>
          <p:cNvPr id="21" name="Rounded Rectangle 20"/>
          <p:cNvSpPr/>
          <p:nvPr/>
        </p:nvSpPr>
        <p:spPr>
          <a:xfrm>
            <a:off x="4793457" y="3651631"/>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latin typeface="Trebuchet MS" pitchFamily="34" charset="0"/>
              </a:rPr>
              <a:t>Thread</a:t>
            </a:r>
          </a:p>
          <a:p>
            <a:pPr algn="ctr"/>
            <a:r>
              <a:rPr lang="en-US" sz="1200" dirty="0" smtClean="0">
                <a:latin typeface="Trebuchet MS" pitchFamily="34" charset="0"/>
              </a:rPr>
              <a:t>3</a:t>
            </a:r>
            <a:endParaRPr lang="en-US" sz="1200" dirty="0">
              <a:latin typeface="Trebuchet MS" pitchFamily="34" charset="0"/>
            </a:endParaRPr>
          </a:p>
        </p:txBody>
      </p:sp>
      <p:grpSp>
        <p:nvGrpSpPr>
          <p:cNvPr id="4" name="Group 21"/>
          <p:cNvGrpSpPr/>
          <p:nvPr/>
        </p:nvGrpSpPr>
        <p:grpSpPr>
          <a:xfrm>
            <a:off x="4608576" y="2355850"/>
            <a:ext cx="4097274" cy="573024"/>
            <a:chOff x="2286000" y="4989576"/>
            <a:chExt cx="1447800" cy="573024"/>
          </a:xfrm>
        </p:grpSpPr>
        <p:sp>
          <p:nvSpPr>
            <p:cNvPr id="23" name="TextBox 22"/>
            <p:cNvSpPr txBox="1"/>
            <p:nvPr/>
          </p:nvSpPr>
          <p:spPr>
            <a:xfrm>
              <a:off x="2286000" y="4989576"/>
              <a:ext cx="1447800" cy="307777"/>
            </a:xfrm>
            <a:prstGeom prst="rect">
              <a:avLst/>
            </a:prstGeom>
            <a:noFill/>
          </p:spPr>
          <p:txBody>
            <a:bodyPr wrap="square" rtlCol="0">
              <a:spAutoFit/>
            </a:bodyPr>
            <a:lstStyle/>
            <a:p>
              <a:pPr algn="ctr"/>
              <a:r>
                <a:rPr lang="en-US" sz="1400" dirty="0" smtClean="0">
                  <a:latin typeface="Trebuchet MS" pitchFamily="34" charset="0"/>
                </a:rPr>
                <a:t>Non-running threads</a:t>
              </a:r>
            </a:p>
          </p:txBody>
        </p:sp>
        <p:sp>
          <p:nvSpPr>
            <p:cNvPr id="24" name="Right Brace 23"/>
            <p:cNvSpPr/>
            <p:nvPr/>
          </p:nvSpPr>
          <p:spPr>
            <a:xfrm rot="16200000">
              <a:off x="2857500" y="4838700"/>
              <a:ext cx="228600" cy="12192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rebuchet MS" pitchFamily="34" charset="0"/>
              </a:endParaRPr>
            </a:p>
          </p:txBody>
        </p:sp>
      </p:grpSp>
      <p:sp>
        <p:nvSpPr>
          <p:cNvPr id="25" name="Rectangle 24"/>
          <p:cNvSpPr/>
          <p:nvPr/>
        </p:nvSpPr>
        <p:spPr>
          <a:xfrm>
            <a:off x="1110996" y="3583432"/>
            <a:ext cx="896112" cy="1981200"/>
          </a:xfrm>
          <a:prstGeom prst="rect">
            <a:avLst/>
          </a:prstGeom>
          <a:solidFill>
            <a:schemeClr val="lt1">
              <a:alpha val="0"/>
            </a:schemeClr>
          </a:solidFill>
          <a:ln>
            <a:solidFill>
              <a:schemeClr val="accent6">
                <a:alpha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rebuchet MS" pitchFamily="34" charset="0"/>
            </a:endParaRPr>
          </a:p>
        </p:txBody>
      </p:sp>
      <p:sp>
        <p:nvSpPr>
          <p:cNvPr id="26" name="TextBox 25"/>
          <p:cNvSpPr txBox="1"/>
          <p:nvPr/>
        </p:nvSpPr>
        <p:spPr>
          <a:xfrm>
            <a:off x="1334643" y="3352927"/>
            <a:ext cx="530915" cy="230832"/>
          </a:xfrm>
          <a:prstGeom prst="rect">
            <a:avLst/>
          </a:prstGeom>
          <a:noFill/>
        </p:spPr>
        <p:txBody>
          <a:bodyPr wrap="none" rtlCol="0">
            <a:spAutoFit/>
          </a:bodyPr>
          <a:lstStyle/>
          <a:p>
            <a:r>
              <a:rPr lang="en-US" sz="900" dirty="0" smtClean="0">
                <a:latin typeface="Trebuchet MS" pitchFamily="34" charset="0"/>
              </a:rPr>
              <a:t>Core 1</a:t>
            </a:r>
            <a:endParaRPr lang="en-US" sz="900" dirty="0">
              <a:latin typeface="Trebuchet MS" pitchFamily="34" charset="0"/>
            </a:endParaRPr>
          </a:p>
        </p:txBody>
      </p:sp>
      <p:sp>
        <p:nvSpPr>
          <p:cNvPr id="27" name="Rounded Rectangle 26"/>
          <p:cNvSpPr/>
          <p:nvPr/>
        </p:nvSpPr>
        <p:spPr>
          <a:xfrm>
            <a:off x="5726811" y="3645535"/>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latin typeface="Trebuchet MS" pitchFamily="34" charset="0"/>
              </a:rPr>
              <a:t>Thread</a:t>
            </a:r>
          </a:p>
          <a:p>
            <a:pPr algn="ctr"/>
            <a:r>
              <a:rPr lang="en-US" sz="1200" dirty="0" smtClean="0">
                <a:latin typeface="Trebuchet MS" pitchFamily="34" charset="0"/>
              </a:rPr>
              <a:t>4</a:t>
            </a:r>
            <a:endParaRPr lang="en-US" sz="1200" dirty="0">
              <a:latin typeface="Trebuchet MS" pitchFamily="34" charset="0"/>
            </a:endParaRPr>
          </a:p>
        </p:txBody>
      </p:sp>
      <p:sp>
        <p:nvSpPr>
          <p:cNvPr id="28" name="Rounded Rectangle 27"/>
          <p:cNvSpPr/>
          <p:nvPr/>
        </p:nvSpPr>
        <p:spPr>
          <a:xfrm>
            <a:off x="6671119" y="3645535"/>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latin typeface="Trebuchet MS" pitchFamily="34" charset="0"/>
              </a:rPr>
              <a:t>Thread</a:t>
            </a:r>
          </a:p>
          <a:p>
            <a:pPr algn="ctr"/>
            <a:r>
              <a:rPr lang="en-US" sz="1200" dirty="0" smtClean="0">
                <a:latin typeface="Trebuchet MS" pitchFamily="34" charset="0"/>
              </a:rPr>
              <a:t>5</a:t>
            </a:r>
            <a:endParaRPr lang="en-US" sz="1200" dirty="0">
              <a:latin typeface="Trebuchet MS" pitchFamily="34" charset="0"/>
            </a:endParaRPr>
          </a:p>
        </p:txBody>
      </p:sp>
      <p:sp>
        <p:nvSpPr>
          <p:cNvPr id="33" name="Rounded Rectangle 32"/>
          <p:cNvSpPr/>
          <p:nvPr/>
        </p:nvSpPr>
        <p:spPr>
          <a:xfrm>
            <a:off x="1196151" y="3651631"/>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latin typeface="Trebuchet MS" pitchFamily="34" charset="0"/>
              </a:rPr>
              <a:t>Thread</a:t>
            </a:r>
          </a:p>
          <a:p>
            <a:pPr algn="ctr"/>
            <a:r>
              <a:rPr lang="en-US" sz="1200" dirty="0" smtClean="0">
                <a:latin typeface="Trebuchet MS" pitchFamily="34" charset="0"/>
              </a:rPr>
              <a:t>1</a:t>
            </a:r>
            <a:endParaRPr lang="en-US" sz="1200" dirty="0">
              <a:latin typeface="Trebuchet MS" pitchFamily="34" charset="0"/>
            </a:endParaRPr>
          </a:p>
        </p:txBody>
      </p:sp>
      <p:sp>
        <p:nvSpPr>
          <p:cNvPr id="34" name="Rounded Rectangle 33"/>
          <p:cNvSpPr/>
          <p:nvPr/>
        </p:nvSpPr>
        <p:spPr>
          <a:xfrm>
            <a:off x="2129601" y="3654298"/>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latin typeface="Trebuchet MS" pitchFamily="34" charset="0"/>
              </a:rPr>
              <a:t>Thread</a:t>
            </a:r>
          </a:p>
          <a:p>
            <a:pPr algn="ctr"/>
            <a:r>
              <a:rPr lang="en-US" sz="1200" dirty="0" smtClean="0">
                <a:latin typeface="Trebuchet MS" pitchFamily="34" charset="0"/>
              </a:rPr>
              <a:t>2</a:t>
            </a:r>
            <a:endParaRPr lang="en-US" sz="1200" dirty="0">
              <a:latin typeface="Trebuchet MS" pitchFamily="34" charset="0"/>
            </a:endParaRPr>
          </a:p>
        </p:txBody>
      </p:sp>
      <p:sp>
        <p:nvSpPr>
          <p:cNvPr id="35" name="Rounded Rectangle 34"/>
          <p:cNvSpPr/>
          <p:nvPr/>
        </p:nvSpPr>
        <p:spPr>
          <a:xfrm>
            <a:off x="7604569" y="3654298"/>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latin typeface="Trebuchet MS" pitchFamily="34" charset="0"/>
              </a:rPr>
              <a:t>Thread</a:t>
            </a:r>
          </a:p>
          <a:p>
            <a:pPr algn="ctr"/>
            <a:r>
              <a:rPr lang="en-US" sz="1200" dirty="0" smtClean="0">
                <a:latin typeface="Trebuchet MS" pitchFamily="34" charset="0"/>
              </a:rPr>
              <a:t>6</a:t>
            </a:r>
            <a:endParaRPr lang="en-US" sz="1200" dirty="0">
              <a:latin typeface="Trebuchet MS" pitchFamily="34" charset="0"/>
            </a:endParaRPr>
          </a:p>
        </p:txBody>
      </p:sp>
      <p:cxnSp>
        <p:nvCxnSpPr>
          <p:cNvPr id="18" name="Straight Connector 17"/>
          <p:cNvCxnSpPr/>
          <p:nvPr/>
        </p:nvCxnSpPr>
        <p:spPr bwMode="auto">
          <a:xfrm>
            <a:off x="333375" y="4695190"/>
            <a:ext cx="8029575"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dbl" algn="ctr">
            <a:solidFill>
              <a:schemeClr val="bg1">
                <a:lumMod val="60000"/>
                <a:lumOff val="40000"/>
              </a:schemeClr>
            </a:solidFill>
            <a:prstDash val="lgDashDot"/>
            <a:round/>
            <a:headEnd type="none" w="med" len="med"/>
            <a:tailEnd type="none" w="med" len="med"/>
          </a:ln>
          <a:effectLst/>
        </p:spPr>
      </p:cxnSp>
      <p:sp>
        <p:nvSpPr>
          <p:cNvPr id="20" name="Rectangle 19"/>
          <p:cNvSpPr/>
          <p:nvPr/>
        </p:nvSpPr>
        <p:spPr>
          <a:xfrm>
            <a:off x="2056638" y="3581908"/>
            <a:ext cx="896112" cy="1981200"/>
          </a:xfrm>
          <a:prstGeom prst="rect">
            <a:avLst/>
          </a:prstGeom>
          <a:solidFill>
            <a:schemeClr val="lt1">
              <a:alpha val="0"/>
            </a:schemeClr>
          </a:solidFill>
          <a:ln>
            <a:solidFill>
              <a:schemeClr val="accent6">
                <a:alpha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rebuchet MS" pitchFamily="34" charset="0"/>
            </a:endParaRPr>
          </a:p>
        </p:txBody>
      </p:sp>
      <p:sp>
        <p:nvSpPr>
          <p:cNvPr id="22" name="TextBox 21"/>
          <p:cNvSpPr txBox="1"/>
          <p:nvPr/>
        </p:nvSpPr>
        <p:spPr>
          <a:xfrm>
            <a:off x="2233422" y="3341116"/>
            <a:ext cx="530915" cy="230832"/>
          </a:xfrm>
          <a:prstGeom prst="rect">
            <a:avLst/>
          </a:prstGeom>
          <a:noFill/>
        </p:spPr>
        <p:txBody>
          <a:bodyPr wrap="none" rtlCol="0">
            <a:spAutoFit/>
          </a:bodyPr>
          <a:lstStyle/>
          <a:p>
            <a:r>
              <a:rPr lang="en-US" sz="900" dirty="0" smtClean="0">
                <a:latin typeface="Trebuchet MS" pitchFamily="34" charset="0"/>
              </a:rPr>
              <a:t>Core 2</a:t>
            </a:r>
            <a:endParaRPr lang="en-US" sz="900" dirty="0">
              <a:latin typeface="Trebuchet MS" pitchFamily="34" charset="0"/>
            </a:endParaRPr>
          </a:p>
        </p:txBody>
      </p:sp>
      <p:sp>
        <p:nvSpPr>
          <p:cNvPr id="29" name="Rectangle 28"/>
          <p:cNvSpPr/>
          <p:nvPr/>
        </p:nvSpPr>
        <p:spPr>
          <a:xfrm>
            <a:off x="1110996" y="3583432"/>
            <a:ext cx="896112" cy="1981200"/>
          </a:xfrm>
          <a:prstGeom prst="rect">
            <a:avLst/>
          </a:prstGeom>
          <a:solidFill>
            <a:schemeClr val="lt1">
              <a:alpha val="0"/>
            </a:schemeClr>
          </a:solidFill>
          <a:ln>
            <a:solidFill>
              <a:schemeClr val="accent6">
                <a:alpha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rebuchet MS" pitchFamily="34" charset="0"/>
            </a:endParaRPr>
          </a:p>
        </p:txBody>
      </p:sp>
      <p:sp>
        <p:nvSpPr>
          <p:cNvPr id="31" name="TextBox 30"/>
          <p:cNvSpPr txBox="1"/>
          <p:nvPr/>
        </p:nvSpPr>
        <p:spPr>
          <a:xfrm>
            <a:off x="1334643" y="3352927"/>
            <a:ext cx="530915" cy="230832"/>
          </a:xfrm>
          <a:prstGeom prst="rect">
            <a:avLst/>
          </a:prstGeom>
          <a:noFill/>
        </p:spPr>
        <p:txBody>
          <a:bodyPr wrap="none" rtlCol="0">
            <a:spAutoFit/>
          </a:bodyPr>
          <a:lstStyle/>
          <a:p>
            <a:r>
              <a:rPr lang="en-US" sz="900" dirty="0" smtClean="0">
                <a:latin typeface="Trebuchet MS" pitchFamily="34" charset="0"/>
              </a:rPr>
              <a:t>Core 1</a:t>
            </a:r>
            <a:endParaRPr lang="en-US" sz="900" dirty="0">
              <a:latin typeface="Trebuchet MS" pitchFamily="34" charset="0"/>
            </a:endParaRPr>
          </a:p>
        </p:txBody>
      </p:sp>
      <p:sp>
        <p:nvSpPr>
          <p:cNvPr id="32" name="Rounded Rectangle 31"/>
          <p:cNvSpPr/>
          <p:nvPr/>
        </p:nvSpPr>
        <p:spPr>
          <a:xfrm>
            <a:off x="2132838" y="3658108"/>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User</a:t>
            </a:r>
          </a:p>
          <a:p>
            <a:pPr algn="ctr"/>
            <a:r>
              <a:rPr lang="en-US" sz="1200" dirty="0" smtClean="0">
                <a:latin typeface="Trebuchet MS" pitchFamily="34" charset="0"/>
              </a:rPr>
              <a:t>Thread</a:t>
            </a:r>
          </a:p>
          <a:p>
            <a:pPr algn="ctr"/>
            <a:r>
              <a:rPr lang="en-US" sz="1200" dirty="0" smtClean="0">
                <a:latin typeface="Trebuchet MS" pitchFamily="34" charset="0"/>
              </a:rPr>
              <a:t>2</a:t>
            </a:r>
          </a:p>
        </p:txBody>
      </p:sp>
      <p:sp>
        <p:nvSpPr>
          <p:cNvPr id="36" name="Rounded Rectangle 35"/>
          <p:cNvSpPr/>
          <p:nvPr/>
        </p:nvSpPr>
        <p:spPr>
          <a:xfrm>
            <a:off x="2132838" y="4723765"/>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Kernel</a:t>
            </a:r>
          </a:p>
          <a:p>
            <a:pPr algn="ctr"/>
            <a:r>
              <a:rPr lang="en-US" sz="1200" dirty="0" smtClean="0">
                <a:latin typeface="Trebuchet MS" pitchFamily="34" charset="0"/>
              </a:rPr>
              <a:t>Thread</a:t>
            </a:r>
          </a:p>
          <a:p>
            <a:pPr algn="ctr"/>
            <a:r>
              <a:rPr lang="en-US" sz="1200" dirty="0" smtClean="0">
                <a:latin typeface="Trebuchet MS" pitchFamily="34" charset="0"/>
              </a:rPr>
              <a:t>2</a:t>
            </a:r>
            <a:endParaRPr lang="en-US" sz="1200" dirty="0">
              <a:latin typeface="Trebuchet MS" pitchFamily="34" charset="0"/>
            </a:endParaRPr>
          </a:p>
        </p:txBody>
      </p:sp>
      <p:sp>
        <p:nvSpPr>
          <p:cNvPr id="37" name="Rounded Rectangle 36"/>
          <p:cNvSpPr/>
          <p:nvPr/>
        </p:nvSpPr>
        <p:spPr>
          <a:xfrm>
            <a:off x="1189863" y="3648583"/>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User</a:t>
            </a:r>
          </a:p>
          <a:p>
            <a:pPr algn="ctr"/>
            <a:r>
              <a:rPr lang="en-US" sz="1200" dirty="0" smtClean="0">
                <a:latin typeface="Trebuchet MS" pitchFamily="34" charset="0"/>
              </a:rPr>
              <a:t>Thread</a:t>
            </a:r>
          </a:p>
          <a:p>
            <a:pPr algn="ctr"/>
            <a:r>
              <a:rPr lang="en-US" sz="1200" dirty="0" smtClean="0">
                <a:latin typeface="Trebuchet MS" pitchFamily="34" charset="0"/>
              </a:rPr>
              <a:t>1</a:t>
            </a:r>
          </a:p>
        </p:txBody>
      </p:sp>
      <p:sp>
        <p:nvSpPr>
          <p:cNvPr id="38" name="Rounded Rectangle 37"/>
          <p:cNvSpPr/>
          <p:nvPr/>
        </p:nvSpPr>
        <p:spPr>
          <a:xfrm>
            <a:off x="1189863" y="4714240"/>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Kernel</a:t>
            </a:r>
          </a:p>
          <a:p>
            <a:pPr algn="ctr"/>
            <a:r>
              <a:rPr lang="en-US" sz="1200" dirty="0" smtClean="0">
                <a:latin typeface="Trebuchet MS" pitchFamily="34" charset="0"/>
              </a:rPr>
              <a:t>Thread</a:t>
            </a:r>
          </a:p>
          <a:p>
            <a:pPr algn="ctr"/>
            <a:r>
              <a:rPr lang="en-US" sz="1200" dirty="0" smtClean="0">
                <a:latin typeface="Trebuchet MS" pitchFamily="34" charset="0"/>
              </a:rPr>
              <a:t>1</a:t>
            </a:r>
            <a:endParaRPr lang="en-US" sz="1200" dirty="0">
              <a:latin typeface="Trebuchet MS" pitchFamily="34" charset="0"/>
            </a:endParaRPr>
          </a:p>
        </p:txBody>
      </p:sp>
      <p:sp>
        <p:nvSpPr>
          <p:cNvPr id="39" name="Rounded Rectangle 38"/>
          <p:cNvSpPr/>
          <p:nvPr/>
        </p:nvSpPr>
        <p:spPr>
          <a:xfrm>
            <a:off x="4793457" y="3219958"/>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User</a:t>
            </a:r>
          </a:p>
          <a:p>
            <a:pPr algn="ctr"/>
            <a:r>
              <a:rPr lang="en-US" sz="1200" dirty="0" smtClean="0">
                <a:latin typeface="Trebuchet MS" pitchFamily="34" charset="0"/>
              </a:rPr>
              <a:t>Thread</a:t>
            </a:r>
          </a:p>
          <a:p>
            <a:pPr algn="ctr"/>
            <a:r>
              <a:rPr lang="en-US" sz="1200" dirty="0" smtClean="0">
                <a:latin typeface="Trebuchet MS" pitchFamily="34" charset="0"/>
              </a:rPr>
              <a:t>3</a:t>
            </a:r>
          </a:p>
        </p:txBody>
      </p:sp>
      <p:sp>
        <p:nvSpPr>
          <p:cNvPr id="40" name="Rounded Rectangle 39"/>
          <p:cNvSpPr/>
          <p:nvPr/>
        </p:nvSpPr>
        <p:spPr>
          <a:xfrm>
            <a:off x="4793457" y="5171440"/>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Kernel</a:t>
            </a:r>
          </a:p>
          <a:p>
            <a:pPr algn="ctr"/>
            <a:r>
              <a:rPr lang="en-US" sz="1200" dirty="0" smtClean="0">
                <a:latin typeface="Trebuchet MS" pitchFamily="34" charset="0"/>
              </a:rPr>
              <a:t>Thread</a:t>
            </a:r>
          </a:p>
          <a:p>
            <a:pPr algn="ctr"/>
            <a:r>
              <a:rPr lang="en-US" sz="1200" dirty="0" smtClean="0">
                <a:latin typeface="Trebuchet MS" pitchFamily="34" charset="0"/>
              </a:rPr>
              <a:t>3</a:t>
            </a:r>
            <a:endParaRPr lang="en-US" sz="1200" dirty="0">
              <a:latin typeface="Trebuchet MS" pitchFamily="34" charset="0"/>
            </a:endParaRPr>
          </a:p>
        </p:txBody>
      </p:sp>
      <p:sp>
        <p:nvSpPr>
          <p:cNvPr id="41" name="Rounded Rectangle 40"/>
          <p:cNvSpPr/>
          <p:nvPr/>
        </p:nvSpPr>
        <p:spPr>
          <a:xfrm>
            <a:off x="5726811" y="3210433"/>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User</a:t>
            </a:r>
          </a:p>
          <a:p>
            <a:pPr algn="ctr"/>
            <a:r>
              <a:rPr lang="en-US" sz="1200" dirty="0" smtClean="0">
                <a:latin typeface="Trebuchet MS" pitchFamily="34" charset="0"/>
              </a:rPr>
              <a:t>Thread</a:t>
            </a:r>
          </a:p>
          <a:p>
            <a:pPr algn="ctr"/>
            <a:r>
              <a:rPr lang="en-US" sz="1200" dirty="0" smtClean="0">
                <a:latin typeface="Trebuchet MS" pitchFamily="34" charset="0"/>
              </a:rPr>
              <a:t>4</a:t>
            </a:r>
          </a:p>
        </p:txBody>
      </p:sp>
      <p:sp>
        <p:nvSpPr>
          <p:cNvPr id="42" name="Rounded Rectangle 41"/>
          <p:cNvSpPr/>
          <p:nvPr/>
        </p:nvSpPr>
        <p:spPr>
          <a:xfrm>
            <a:off x="5726811" y="5161915"/>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Kernel</a:t>
            </a:r>
          </a:p>
          <a:p>
            <a:pPr algn="ctr"/>
            <a:r>
              <a:rPr lang="en-US" sz="1200" dirty="0" smtClean="0">
                <a:latin typeface="Trebuchet MS" pitchFamily="34" charset="0"/>
              </a:rPr>
              <a:t>Thread</a:t>
            </a:r>
          </a:p>
          <a:p>
            <a:pPr algn="ctr"/>
            <a:r>
              <a:rPr lang="en-US" sz="1200" dirty="0" smtClean="0">
                <a:latin typeface="Trebuchet MS" pitchFamily="34" charset="0"/>
              </a:rPr>
              <a:t>4</a:t>
            </a:r>
            <a:endParaRPr lang="en-US" sz="1200" dirty="0">
              <a:latin typeface="Trebuchet MS" pitchFamily="34" charset="0"/>
            </a:endParaRPr>
          </a:p>
        </p:txBody>
      </p:sp>
      <p:sp>
        <p:nvSpPr>
          <p:cNvPr id="43" name="Rounded Rectangle 42"/>
          <p:cNvSpPr/>
          <p:nvPr/>
        </p:nvSpPr>
        <p:spPr>
          <a:xfrm>
            <a:off x="6671119" y="3219958"/>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User</a:t>
            </a:r>
          </a:p>
          <a:p>
            <a:pPr algn="ctr"/>
            <a:r>
              <a:rPr lang="en-US" sz="1200" dirty="0" smtClean="0">
                <a:latin typeface="Trebuchet MS" pitchFamily="34" charset="0"/>
              </a:rPr>
              <a:t>Thread</a:t>
            </a:r>
          </a:p>
          <a:p>
            <a:pPr algn="ctr"/>
            <a:r>
              <a:rPr lang="en-US" sz="1200" dirty="0" smtClean="0">
                <a:latin typeface="Trebuchet MS" pitchFamily="34" charset="0"/>
              </a:rPr>
              <a:t>5</a:t>
            </a:r>
          </a:p>
        </p:txBody>
      </p:sp>
      <p:sp>
        <p:nvSpPr>
          <p:cNvPr id="44" name="Rounded Rectangle 43"/>
          <p:cNvSpPr/>
          <p:nvPr/>
        </p:nvSpPr>
        <p:spPr>
          <a:xfrm>
            <a:off x="6671119" y="5171440"/>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Kernel</a:t>
            </a:r>
          </a:p>
          <a:p>
            <a:pPr algn="ctr"/>
            <a:r>
              <a:rPr lang="en-US" sz="1200" dirty="0" smtClean="0">
                <a:latin typeface="Trebuchet MS" pitchFamily="34" charset="0"/>
              </a:rPr>
              <a:t>Thread</a:t>
            </a:r>
            <a:endParaRPr lang="en-US" sz="1200" dirty="0">
              <a:latin typeface="Trebuchet MS" pitchFamily="34" charset="0"/>
            </a:endParaRPr>
          </a:p>
          <a:p>
            <a:pPr algn="ctr"/>
            <a:r>
              <a:rPr lang="en-US" sz="1200" dirty="0" smtClean="0">
                <a:latin typeface="Trebuchet MS" pitchFamily="34" charset="0"/>
              </a:rPr>
              <a:t>5</a:t>
            </a:r>
          </a:p>
        </p:txBody>
      </p:sp>
      <p:sp>
        <p:nvSpPr>
          <p:cNvPr id="45" name="Rounded Rectangle 44"/>
          <p:cNvSpPr/>
          <p:nvPr/>
        </p:nvSpPr>
        <p:spPr>
          <a:xfrm>
            <a:off x="7604569" y="3229483"/>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User</a:t>
            </a:r>
          </a:p>
          <a:p>
            <a:pPr algn="ctr"/>
            <a:r>
              <a:rPr lang="en-US" sz="1200" dirty="0" smtClean="0">
                <a:latin typeface="Trebuchet MS" pitchFamily="34" charset="0"/>
              </a:rPr>
              <a:t>Thread</a:t>
            </a:r>
          </a:p>
          <a:p>
            <a:pPr algn="ctr"/>
            <a:r>
              <a:rPr lang="en-US" sz="1200" dirty="0" smtClean="0">
                <a:latin typeface="Trebuchet MS" pitchFamily="34" charset="0"/>
              </a:rPr>
              <a:t>6</a:t>
            </a:r>
          </a:p>
        </p:txBody>
      </p:sp>
      <p:sp>
        <p:nvSpPr>
          <p:cNvPr id="46" name="Rounded Rectangle 45"/>
          <p:cNvSpPr/>
          <p:nvPr/>
        </p:nvSpPr>
        <p:spPr>
          <a:xfrm>
            <a:off x="7604569" y="5180965"/>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Trebuchet MS" pitchFamily="34" charset="0"/>
              </a:rPr>
              <a:t>Kernel</a:t>
            </a:r>
          </a:p>
          <a:p>
            <a:pPr algn="ctr"/>
            <a:r>
              <a:rPr lang="en-US" sz="1200" dirty="0" smtClean="0">
                <a:latin typeface="Trebuchet MS" pitchFamily="34" charset="0"/>
              </a:rPr>
              <a:t>Thread</a:t>
            </a:r>
          </a:p>
          <a:p>
            <a:pPr algn="ctr"/>
            <a:r>
              <a:rPr lang="en-US" sz="1200" dirty="0" smtClean="0">
                <a:latin typeface="Trebuchet MS" pitchFamily="34" charset="0"/>
              </a:rPr>
              <a:t>6</a:t>
            </a:r>
            <a:endParaRPr lang="en-US" sz="1200" dirty="0">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04 0.00834 C -0.04531 0.06389 -0.09115 0.11991 -0.15729 0.11852 C -0.22344 0.11713 -0.38368 0.01343 -0.39583 0.00324 " pathEditMode="relative" rAng="0" ptsTypes="aaA">
                                      <p:cBhvr>
                                        <p:cTn id="6" dur="2000" fill="hold"/>
                                        <p:tgtEl>
                                          <p:spTgt spid="21"/>
                                        </p:tgtEl>
                                        <p:attrNameLst>
                                          <p:attrName>ppt_x</p:attrName>
                                          <p:attrName>ppt_y</p:attrName>
                                        </p:attrNameLst>
                                      </p:cBhvr>
                                      <p:rCtr x="-198" y="53"/>
                                    </p:animMotion>
                                  </p:childTnLst>
                                </p:cTn>
                              </p:par>
                              <p:par>
                                <p:cTn id="7" presetID="0" presetClass="path" presetSubtype="0" accel="50000" decel="50000" fill="hold" grpId="0" nodeType="withEffect">
                                  <p:stCondLst>
                                    <p:cond delay="0"/>
                                  </p:stCondLst>
                                  <p:childTnLst>
                                    <p:animMotion origin="layout" path="M -5.55556E-7 -4.44444E-6 C 0.08733 0.07871 0.17517 0.1595 0.24063 0.15926 C 0.30608 0.15903 0.36076 0.03264 0.39236 -0.00069 " pathEditMode="relative" rAng="0" ptsTypes="aaa">
                                      <p:cBhvr>
                                        <p:cTn id="8" dur="2000" fill="hold"/>
                                        <p:tgtEl>
                                          <p:spTgt spid="33"/>
                                        </p:tgtEl>
                                        <p:attrNameLst>
                                          <p:attrName>ppt_x</p:attrName>
                                          <p:attrName>ppt_y</p:attrName>
                                        </p:attrNameLst>
                                      </p:cBhvr>
                                      <p:rCtr x="196" y="79"/>
                                    </p:animMotion>
                                  </p:childTnLst>
                                </p:cTn>
                              </p:par>
                            </p:childTnLst>
                          </p:cTn>
                        </p:par>
                        <p:par>
                          <p:cTn id="9" fill="hold">
                            <p:stCondLst>
                              <p:cond delay="2000"/>
                            </p:stCondLst>
                            <p:childTnLst>
                              <p:par>
                                <p:cTn id="10" presetID="0" presetClass="path" presetSubtype="0" accel="50000" decel="50000" fill="hold" grpId="0" nodeType="afterEffect">
                                  <p:stCondLst>
                                    <p:cond delay="0"/>
                                  </p:stCondLst>
                                  <p:childTnLst>
                                    <p:animMotion origin="layout" path="M 7.22222E-6 -1.85185E-6 C 0.05817 0.08009 0.11633 0.16018 0.1823 0.15972 C 0.24827 0.15926 0.32206 0.07824 0.39584 -0.00278 " pathEditMode="relative" ptsTypes="aaA">
                                      <p:cBhvr>
                                        <p:cTn id="11" dur="2000" fill="hold"/>
                                        <p:tgtEl>
                                          <p:spTgt spid="34"/>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00209 -0.00162 C -0.06545 0.08449 -0.13246 0.16991 -0.19895 0.1706 C -0.26545 0.17129 -0.3559 0.03796 -0.39722 0.00301 " pathEditMode="relative" rAng="0" ptsTypes="aaa">
                                      <p:cBhvr>
                                        <p:cTn id="13" dur="2000" fill="hold"/>
                                        <p:tgtEl>
                                          <p:spTgt spid="27"/>
                                        </p:tgtEl>
                                        <p:attrNameLst>
                                          <p:attrName>ppt_x</p:attrName>
                                          <p:attrName>ppt_y</p:attrName>
                                        </p:attrNameLst>
                                      </p:cBhvr>
                                      <p:rCtr x="-200" y="86"/>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33"/>
                                        </p:tgtEl>
                                      </p:cBhvr>
                                    </p:animEffect>
                                    <p:set>
                                      <p:cBhvr>
                                        <p:cTn id="18" dur="1" fill="hold">
                                          <p:stCondLst>
                                            <p:cond delay="1999"/>
                                          </p:stCondLst>
                                        </p:cTn>
                                        <p:tgtEl>
                                          <p:spTgt spid="3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34"/>
                                        </p:tgtEl>
                                      </p:cBhvr>
                                    </p:animEffect>
                                    <p:set>
                                      <p:cBhvr>
                                        <p:cTn id="21" dur="1" fill="hold">
                                          <p:stCondLst>
                                            <p:cond delay="1999"/>
                                          </p:stCondLst>
                                        </p:cTn>
                                        <p:tgtEl>
                                          <p:spTgt spid="3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21"/>
                                        </p:tgtEl>
                                      </p:cBhvr>
                                    </p:animEffect>
                                    <p:set>
                                      <p:cBhvr>
                                        <p:cTn id="24" dur="1" fill="hold">
                                          <p:stCondLst>
                                            <p:cond delay="1999"/>
                                          </p:stCondLst>
                                        </p:cTn>
                                        <p:tgtEl>
                                          <p:spTgt spid="2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27"/>
                                        </p:tgtEl>
                                      </p:cBhvr>
                                    </p:animEffect>
                                    <p:set>
                                      <p:cBhvr>
                                        <p:cTn id="27" dur="1" fill="hold">
                                          <p:stCondLst>
                                            <p:cond delay="1999"/>
                                          </p:stCondLst>
                                        </p:cTn>
                                        <p:tgtEl>
                                          <p:spTgt spid="2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28"/>
                                        </p:tgtEl>
                                      </p:cBhvr>
                                    </p:animEffect>
                                    <p:set>
                                      <p:cBhvr>
                                        <p:cTn id="30" dur="1" fill="hold">
                                          <p:stCondLst>
                                            <p:cond delay="1999"/>
                                          </p:stCondLst>
                                        </p:cTn>
                                        <p:tgtEl>
                                          <p:spTgt spid="28"/>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35"/>
                                        </p:tgtEl>
                                      </p:cBhvr>
                                    </p:animEffect>
                                    <p:set>
                                      <p:cBhvr>
                                        <p:cTn id="33" dur="1" fill="hold">
                                          <p:stCondLst>
                                            <p:cond delay="1999"/>
                                          </p:stCondLst>
                                        </p:cTn>
                                        <p:tgtEl>
                                          <p:spTgt spid="3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20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0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20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20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20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20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2000"/>
                                        <p:tgtEl>
                                          <p:spTgt spid="4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0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2000"/>
                                        <p:tgtEl>
                                          <p:spTgt spid="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20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20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20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1" nodeType="clickEffect">
                                  <p:stCondLst>
                                    <p:cond delay="0"/>
                                  </p:stCondLst>
                                  <p:childTnLst>
                                    <p:animMotion origin="layout" path="M 0 0 C 0.09306 -0.07083 0.18629 -0.14167 0.25174 -0.15231 C 0.31719 -0.16296 0.35486 -0.11389 0.39254 -0.06458 " pathEditMode="relative" ptsTypes="aaA">
                                      <p:cBhvr>
                                        <p:cTn id="73" dur="2000" fill="hold"/>
                                        <p:tgtEl>
                                          <p:spTgt spid="37"/>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C -0.0382 -0.05972 -0.07622 -0.11945 -0.14167 -0.1088 C -0.20712 -0.09815 -0.29983 -0.01736 -0.39254 0.06342 " pathEditMode="relative" ptsTypes="aaA">
                                      <p:cBhvr>
                                        <p:cTn id="75" dur="2000" fill="hold"/>
                                        <p:tgtEl>
                                          <p:spTgt spid="39"/>
                                        </p:tgtEl>
                                        <p:attrNameLst>
                                          <p:attrName>ppt_x</p:attrName>
                                          <p:attrName>ppt_y</p:attrName>
                                        </p:attrNameLst>
                                      </p:cBhvr>
                                    </p:animMotion>
                                  </p:childTnLst>
                                </p:cTn>
                              </p:par>
                            </p:childTnLst>
                          </p:cTn>
                        </p:par>
                        <p:par>
                          <p:cTn id="76" fill="hold">
                            <p:stCondLst>
                              <p:cond delay="2000"/>
                            </p:stCondLst>
                            <p:childTnLst>
                              <p:par>
                                <p:cTn id="77" presetID="0" presetClass="path" presetSubtype="0" accel="50000" decel="50000" fill="hold" grpId="1" nodeType="afterEffect">
                                  <p:stCondLst>
                                    <p:cond delay="0"/>
                                  </p:stCondLst>
                                  <p:childTnLst>
                                    <p:animMotion origin="layout" path="M 0 0 C 0.06806 -0.08287 0.13612 -0.16574 0.20174 -0.17662 C 0.26737 -0.1875 0.33073 -0.12662 0.39427 -0.06551 " pathEditMode="relative" ptsTypes="aaA">
                                      <p:cBhvr>
                                        <p:cTn id="78" dur="2000" fill="hold"/>
                                        <p:tgtEl>
                                          <p:spTgt spid="32"/>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C -0.05052 -0.06991 -0.10104 -0.13958 -0.16666 -0.12893 C -0.23229 -0.11829 -0.31284 -0.02708 -0.3934 0.06435 " pathEditMode="relative" ptsTypes="aaA">
                                      <p:cBhvr>
                                        <p:cTn id="80" dur="2000" fill="hold"/>
                                        <p:tgtEl>
                                          <p:spTgt spid="41"/>
                                        </p:tgtEl>
                                        <p:attrNameLst>
                                          <p:attrName>ppt_x</p:attrName>
                                          <p:attrName>ppt_y</p:attrName>
                                        </p:attrNameLst>
                                      </p:cBhvr>
                                    </p:animMotion>
                                  </p:childTnLst>
                                </p:cTn>
                              </p:par>
                            </p:childTnLst>
                          </p:cTn>
                        </p:par>
                        <p:par>
                          <p:cTn id="81" fill="hold">
                            <p:stCondLst>
                              <p:cond delay="4000"/>
                            </p:stCondLst>
                            <p:childTnLst>
                              <p:par>
                                <p:cTn id="82" presetID="0" presetClass="path" presetSubtype="0" accel="50000" decel="50000" fill="hold" grpId="2" nodeType="afterEffect">
                                  <p:stCondLst>
                                    <p:cond delay="0"/>
                                  </p:stCondLst>
                                  <p:childTnLst>
                                    <p:animMotion origin="layout" path="M -0.39254 0.06343 C -0.28698 -0.02755 -0.18143 -0.11829 -0.08177 -0.1287 C 0.01788 -0.13912 0.1118 -0.06898 0.20573 0.00116 " pathEditMode="relative" rAng="0" ptsTypes="aaA">
                                      <p:cBhvr>
                                        <p:cTn id="83" dur="2000" fill="hold"/>
                                        <p:tgtEl>
                                          <p:spTgt spid="39"/>
                                        </p:tgtEl>
                                        <p:attrNameLst>
                                          <p:attrName>ppt_x</p:attrName>
                                          <p:attrName>ppt_y</p:attrName>
                                        </p:attrNameLst>
                                      </p:cBhvr>
                                      <p:rCtr x="299" y="-101"/>
                                    </p:animMotion>
                                  </p:childTnLst>
                                </p:cTn>
                              </p:par>
                              <p:par>
                                <p:cTn id="84" presetID="0" presetClass="path" presetSubtype="0" accel="50000" decel="50000" fill="hold" grpId="1" nodeType="withEffect">
                                  <p:stCondLst>
                                    <p:cond delay="0"/>
                                  </p:stCondLst>
                                  <p:childTnLst>
                                    <p:animMotion origin="layout" path="M 0 0 C -0.10226 -0.06852 -0.20452 -0.1368 -0.30417 -0.12662 C -0.40382 -0.11643 -0.50104 -0.02778 -0.59827 0.06111 " pathEditMode="relative" ptsTypes="aaA">
                                      <p:cBhvr>
                                        <p:cTn id="85" dur="2000" fill="hold"/>
                                        <p:tgtEl>
                                          <p:spTgt spid="43"/>
                                        </p:tgtEl>
                                        <p:attrNameLst>
                                          <p:attrName>ppt_x</p:attrName>
                                          <p:attrName>ppt_y</p:attrName>
                                        </p:attrNameLst>
                                      </p:cBhvr>
                                    </p:animMotion>
                                  </p:childTnLst>
                                </p:cTn>
                              </p:par>
                            </p:childTnLst>
                          </p:cTn>
                        </p:par>
                        <p:par>
                          <p:cTn id="86" fill="hold">
                            <p:stCondLst>
                              <p:cond delay="6000"/>
                            </p:stCondLst>
                            <p:childTnLst>
                              <p:par>
                                <p:cTn id="87" presetID="0" presetClass="path" presetSubtype="0" accel="50000" decel="50000" fill="hold" grpId="2" nodeType="afterEffect">
                                  <p:stCondLst>
                                    <p:cond delay="0"/>
                                  </p:stCondLst>
                                  <p:childTnLst>
                                    <p:animMotion origin="layout" path="M -0.3934 0.06435 C -0.32743 -0.01828 -0.26128 -0.10092 -0.16163 -0.11111 C -0.06198 -0.12129 0.07101 -0.05902 0.20417 0.00324 " pathEditMode="relative" rAng="0" ptsTypes="aaA">
                                      <p:cBhvr>
                                        <p:cTn id="88" dur="2000" fill="hold"/>
                                        <p:tgtEl>
                                          <p:spTgt spid="41"/>
                                        </p:tgtEl>
                                        <p:attrNameLst>
                                          <p:attrName>ppt_x</p:attrName>
                                          <p:attrName>ppt_y</p:attrName>
                                        </p:attrNameLst>
                                      </p:cBhvr>
                                      <p:rCtr x="299" y="-93"/>
                                    </p:animMotion>
                                  </p:childTnLst>
                                </p:cTn>
                              </p:par>
                              <p:par>
                                <p:cTn id="89" presetID="0" presetClass="path" presetSubtype="0" accel="50000" decel="50000" fill="hold" grpId="1" nodeType="withEffect">
                                  <p:stCondLst>
                                    <p:cond delay="0"/>
                                  </p:stCondLst>
                                  <p:childTnLst>
                                    <p:animMotion origin="layout" path="M 0 0 C -0.12066 -0.07037 -0.24114 -0.14051 -0.3408 -0.13009 C -0.44045 -0.11967 -0.51909 -0.0287 -0.59757 0.06227 " pathEditMode="relative" ptsTypes="aaA">
                                      <p:cBhvr>
                                        <p:cTn id="90" dur="2000" fill="hold"/>
                                        <p:tgtEl>
                                          <p:spTgt spid="45"/>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grpId="1" nodeType="clickEffect">
                                  <p:stCondLst>
                                    <p:cond delay="0"/>
                                  </p:stCondLst>
                                  <p:childTnLst>
                                    <p:animMotion origin="layout" path="M 0 0 C 0.10052 0.09491 0.20122 0.19005 0.30087 0.20116 C 0.40052 0.21227 0.54861 0.08473 0.59827 0.06667 " pathEditMode="relative" ptsTypes="aaA">
                                      <p:cBhvr>
                                        <p:cTn id="94" dur="2000" fill="hold"/>
                                        <p:tgtEl>
                                          <p:spTgt spid="38"/>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C -0.09341 0.06551 -0.18681 0.13125 -0.28664 0.12014 C -0.38646 0.10903 -0.56928 -0.03611 -0.59914 -0.06666 " pathEditMode="relative" ptsTypes="aaA">
                                      <p:cBhvr>
                                        <p:cTn id="96" dur="2000" fill="hold"/>
                                        <p:tgtEl>
                                          <p:spTgt spid="44"/>
                                        </p:tgtEl>
                                        <p:attrNameLst>
                                          <p:attrName>ppt_x</p:attrName>
                                          <p:attrName>ppt_y</p:attrName>
                                        </p:attrNameLst>
                                      </p:cBhvr>
                                    </p:animMotion>
                                  </p:childTnLst>
                                </p:cTn>
                              </p:par>
                            </p:childTnLst>
                          </p:cTn>
                        </p:par>
                        <p:par>
                          <p:cTn id="97" fill="hold">
                            <p:stCondLst>
                              <p:cond delay="2000"/>
                            </p:stCondLst>
                            <p:childTnLst>
                              <p:par>
                                <p:cTn id="98" presetID="0" presetClass="path" presetSubtype="0" accel="50000" decel="50000" fill="hold" grpId="1" nodeType="afterEffect">
                                  <p:stCondLst>
                                    <p:cond delay="0"/>
                                  </p:stCondLst>
                                  <p:childTnLst>
                                    <p:animMotion origin="layout" path="M 0 0 C 0.09271 0.08611 0.18542 0.17246 0.28507 0.18334 C 0.38473 0.19422 0.53889 0.09815 0.59757 0.06551 " pathEditMode="relative" ptsTypes="aaA">
                                      <p:cBhvr>
                                        <p:cTn id="99" dur="2000" fill="hold"/>
                                        <p:tgtEl>
                                          <p:spTgt spid="36"/>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C -0.09479 0.06551 -0.18958 0.13125 -0.28923 0.12014 C -0.38889 0.10903 -0.49323 0.02107 -0.59757 -0.06667 " pathEditMode="relative" ptsTypes="aaA">
                                      <p:cBhvr>
                                        <p:cTn id="101" dur="2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7" grpId="0" animBg="1"/>
      <p:bldP spid="27" grpId="1" animBg="1"/>
      <p:bldP spid="28" grpId="0" animBg="1"/>
      <p:bldP spid="33" grpId="0" animBg="1"/>
      <p:bldP spid="33" grpId="1" animBg="1"/>
      <p:bldP spid="34" grpId="0" animBg="1"/>
      <p:bldP spid="34" grpId="1" animBg="1"/>
      <p:bldP spid="35" grpId="0" animBg="1"/>
      <p:bldP spid="32" grpId="0" animBg="1"/>
      <p:bldP spid="32" grpId="1" animBg="1"/>
      <p:bldP spid="36" grpId="0" animBg="1"/>
      <p:bldP spid="36" grpId="1" animBg="1"/>
      <p:bldP spid="37" grpId="0" animBg="1"/>
      <p:bldP spid="37" grpId="1" animBg="1"/>
      <p:bldP spid="38" grpId="0" animBg="1"/>
      <p:bldP spid="38" grpId="1" animBg="1"/>
      <p:bldP spid="39" grpId="0" animBg="1"/>
      <p:bldP spid="39" grpId="1" animBg="1"/>
      <p:bldP spid="39" grpId="2" animBg="1"/>
      <p:bldP spid="40" grpId="0" animBg="1"/>
      <p:bldP spid="41" grpId="0" animBg="1"/>
      <p:bldP spid="41" grpId="1" animBg="1"/>
      <p:bldP spid="41" grpId="2" animBg="1"/>
      <p:bldP spid="42" grpId="0"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Text Placeholder 2"/>
          <p:cNvSpPr>
            <a:spLocks noGrp="1"/>
          </p:cNvSpPr>
          <p:nvPr>
            <p:ph idx="1"/>
          </p:nvPr>
        </p:nvSpPr>
        <p:spPr>
          <a:xfrm>
            <a:off x="382588" y="1414464"/>
            <a:ext cx="8380412" cy="5202450"/>
          </a:xfrm>
        </p:spPr>
        <p:txBody>
          <a:bodyPr/>
          <a:lstStyle/>
          <a:p>
            <a:pPr marL="461963" indent="-461963"/>
            <a:r>
              <a:rPr lang="en-US" sz="3200" dirty="0" smtClean="0"/>
              <a:t>Reduce support and maintenance costs </a:t>
            </a:r>
            <a:br>
              <a:rPr lang="en-US" sz="3200" dirty="0" smtClean="0"/>
            </a:br>
            <a:r>
              <a:rPr lang="en-US" sz="3200" dirty="0" smtClean="0"/>
              <a:t>by scaling up on Windows 2008 R2</a:t>
            </a:r>
          </a:p>
          <a:p>
            <a:pPr marL="461963" indent="-461963"/>
            <a:r>
              <a:rPr lang="en-US" sz="3200" dirty="0" smtClean="0"/>
              <a:t>Leverage the topology APIs to build scalable applications and drivers</a:t>
            </a:r>
          </a:p>
          <a:p>
            <a:pPr marL="461963" indent="-461963"/>
            <a:r>
              <a:rPr lang="en-US" sz="3200" dirty="0" smtClean="0"/>
              <a:t>Enlighten applications and tools to monitor system performance on &gt;64P machines</a:t>
            </a:r>
          </a:p>
          <a:p>
            <a:pPr marL="461963" indent="-461963"/>
            <a:r>
              <a:rPr lang="en-US" sz="3200" dirty="0" smtClean="0"/>
              <a:t>Implement Support for x2APIC on &gt;128 logical processor Nehalem-EX platforms</a:t>
            </a:r>
          </a:p>
          <a:p>
            <a:pPr marL="461963" indent="-461963"/>
            <a:r>
              <a:rPr lang="en-US" sz="3200" dirty="0" smtClean="0"/>
              <a:t>Questions?  Email </a:t>
            </a:r>
            <a:r>
              <a:rPr lang="en-US" sz="3200" dirty="0" smtClean="0">
                <a:hlinkClick r:id="rId3"/>
              </a:rPr>
              <a:t>GT64P@microsoft.com</a:t>
            </a:r>
            <a:r>
              <a:rPr lang="en-US" sz="3200" dirty="0" smtClean="0"/>
              <a:t> </a:t>
            </a:r>
          </a:p>
          <a:p>
            <a:pPr lvl="1"/>
            <a:endParaRPr lang="en-US" sz="2800" dirty="0" smtClean="0"/>
          </a:p>
        </p:txBody>
      </p:sp>
      <p:sp>
        <p:nvSpPr>
          <p:cNvPr id="29699" name="Text Box 4"/>
          <p:cNvSpPr txBox="1">
            <a:spLocks noChangeArrowheads="1"/>
          </p:cNvSpPr>
          <p:nvPr/>
        </p:nvSpPr>
        <p:spPr bwMode="auto">
          <a:xfrm>
            <a:off x="381000" y="4876800"/>
            <a:ext cx="8229600" cy="369888"/>
          </a:xfrm>
          <a:prstGeom prst="rect">
            <a:avLst/>
          </a:prstGeom>
          <a:noFill/>
          <a:ln w="9525">
            <a:noFill/>
            <a:miter lim="800000"/>
            <a:headEnd/>
            <a:tailEnd/>
          </a:ln>
        </p:spPr>
        <p:txBody>
          <a:bodyPr>
            <a:spAutoFit/>
          </a:bodyPr>
          <a:lstStyle/>
          <a:p>
            <a:pPr defTabSz="914400">
              <a:spcBef>
                <a:spcPct val="50000"/>
              </a:spcBef>
            </a:pP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Future Of Server Is Scale Up</a:t>
            </a:r>
            <a:endParaRPr lang="en-US" dirty="0"/>
          </a:p>
        </p:txBody>
      </p:sp>
      <p:sp>
        <p:nvSpPr>
          <p:cNvPr id="3" name="Text Placeholder 2"/>
          <p:cNvSpPr>
            <a:spLocks noGrp="1"/>
          </p:cNvSpPr>
          <p:nvPr>
            <p:ph idx="1"/>
          </p:nvPr>
        </p:nvSpPr>
        <p:spPr>
          <a:xfrm>
            <a:off x="382588" y="1414464"/>
            <a:ext cx="8380412" cy="4639219"/>
          </a:xfrm>
        </p:spPr>
        <p:txBody>
          <a:bodyPr/>
          <a:lstStyle/>
          <a:p>
            <a:pPr marL="461963" indent="-461963"/>
            <a:r>
              <a:rPr lang="en-US" sz="3200" dirty="0" smtClean="0"/>
              <a:t>Processors can’t continue </a:t>
            </a:r>
            <a:br>
              <a:rPr lang="en-US" sz="3200" dirty="0" smtClean="0"/>
            </a:br>
            <a:r>
              <a:rPr lang="en-US" sz="3200" dirty="0" smtClean="0"/>
              <a:t>to get faster and hotter</a:t>
            </a:r>
          </a:p>
          <a:p>
            <a:pPr marL="860425" lvl="1" indent="-398463"/>
            <a:r>
              <a:rPr lang="en-US" sz="2800" dirty="0" smtClean="0"/>
              <a:t>…but Moore’s law still rules</a:t>
            </a:r>
          </a:p>
          <a:p>
            <a:pPr marL="461963" indent="-461963"/>
            <a:r>
              <a:rPr lang="en-US" sz="3200" dirty="0" smtClean="0"/>
              <a:t>The Big Iron of today is the </a:t>
            </a:r>
            <a:br>
              <a:rPr lang="en-US" sz="3200" dirty="0" smtClean="0"/>
            </a:br>
            <a:r>
              <a:rPr lang="en-US" sz="3200" dirty="0" smtClean="0"/>
              <a:t>commodity server of tomorrow</a:t>
            </a:r>
          </a:p>
          <a:p>
            <a:pPr marL="461963" indent="-461963"/>
            <a:r>
              <a:rPr lang="en-US" sz="3200" dirty="0" smtClean="0"/>
              <a:t>How does Windows play?  </a:t>
            </a:r>
          </a:p>
          <a:p>
            <a:pPr marL="860425" lvl="1" indent="-398463"/>
            <a:r>
              <a:rPr lang="en-US" sz="2800" dirty="0" smtClean="0"/>
              <a:t>Bet on scale up?</a:t>
            </a:r>
          </a:p>
          <a:p>
            <a:pPr marL="860425" lvl="1" indent="-398463"/>
            <a:r>
              <a:rPr lang="en-US" sz="2800" dirty="0" smtClean="0"/>
              <a:t>Bet on Virtualization?</a:t>
            </a:r>
          </a:p>
          <a:p>
            <a:pPr marL="860425" lvl="1" indent="-398463"/>
            <a:r>
              <a:rPr lang="en-US" sz="2800" dirty="0" smtClean="0"/>
              <a:t>Both</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idx="1"/>
          </p:nvPr>
        </p:nvSpPr>
        <p:spPr>
          <a:xfrm>
            <a:off x="382588" y="1414464"/>
            <a:ext cx="8380412" cy="4869025"/>
          </a:xfrm>
        </p:spPr>
        <p:txBody>
          <a:bodyPr/>
          <a:lstStyle/>
          <a:p>
            <a:pPr marL="344488" indent="-344488"/>
            <a:r>
              <a:rPr lang="en-US" sz="2000" dirty="0" smtClean="0"/>
              <a:t>Whitepaper on how to develop applications and drivers </a:t>
            </a:r>
            <a:br>
              <a:rPr lang="en-US" sz="2000" dirty="0" smtClean="0"/>
            </a:br>
            <a:r>
              <a:rPr lang="en-US" sz="2000" dirty="0" smtClean="0"/>
              <a:t>for &gt;64P support</a:t>
            </a:r>
          </a:p>
          <a:p>
            <a:pPr marL="625475" lvl="1" indent="-280988"/>
            <a:r>
              <a:rPr lang="en-US" sz="1800" dirty="0" smtClean="0">
                <a:hlinkClick r:id="rId3"/>
              </a:rPr>
              <a:t>http://www.microsoft.com/whdc/default.mspx</a:t>
            </a:r>
            <a:r>
              <a:rPr lang="en-US" sz="1800" dirty="0" smtClean="0"/>
              <a:t> or </a:t>
            </a:r>
          </a:p>
          <a:p>
            <a:pPr marL="625475" lvl="1" indent="-280988"/>
            <a:r>
              <a:rPr lang="en-US" sz="1800" dirty="0" smtClean="0">
                <a:hlinkClick r:id="rId4"/>
              </a:rPr>
              <a:t>http://go.microsoft.com/fwlink/?LinkId=131250</a:t>
            </a:r>
            <a:endParaRPr lang="en-US" sz="1800" dirty="0" smtClean="0"/>
          </a:p>
          <a:p>
            <a:pPr marL="344488" indent="-344488"/>
            <a:r>
              <a:rPr lang="en-US" sz="2000" dirty="0" smtClean="0"/>
              <a:t>Windows Server Performance Team Blog</a:t>
            </a:r>
          </a:p>
          <a:p>
            <a:pPr marL="625475" lvl="1" indent="-280988"/>
            <a:r>
              <a:rPr lang="en-US" sz="1800" dirty="0" smtClean="0">
                <a:hlinkClick r:id="rId5"/>
              </a:rPr>
              <a:t>http://blogs.technet.com/winserverperformance/</a:t>
            </a:r>
            <a:endParaRPr lang="en-US" sz="1800" dirty="0" smtClean="0"/>
          </a:p>
          <a:p>
            <a:pPr marL="344488" indent="-344488"/>
            <a:r>
              <a:rPr lang="en-US" sz="2000" dirty="0" smtClean="0"/>
              <a:t>Concurrency Programming models, libraries and tools</a:t>
            </a:r>
          </a:p>
          <a:p>
            <a:pPr marL="625475" lvl="1" indent="-280988"/>
            <a:r>
              <a:rPr lang="en-US" sz="1800" dirty="0" smtClean="0"/>
              <a:t> More info: </a:t>
            </a:r>
            <a:r>
              <a:rPr lang="en-US" sz="1800" dirty="0" smtClean="0">
                <a:hlinkClick r:id="rId6"/>
              </a:rPr>
              <a:t>http://msdn.microsoft.com/concurrency</a:t>
            </a:r>
            <a:endParaRPr lang="en-US" sz="1800" dirty="0" smtClean="0"/>
          </a:p>
          <a:p>
            <a:pPr marL="344488" indent="-344488"/>
            <a:r>
              <a:rPr lang="en-US" sz="2000" dirty="0" smtClean="0"/>
              <a:t>Intel® 64 Architecture x2APIC Specification</a:t>
            </a:r>
          </a:p>
          <a:p>
            <a:pPr marL="625475" lvl="1" indent="-280988"/>
            <a:r>
              <a:rPr lang="en-US" sz="1800" dirty="0" smtClean="0">
                <a:hlinkClick r:id="rId7"/>
              </a:rPr>
              <a:t>http://download.intel.com/design/processor/specupdt/318148.pdf</a:t>
            </a:r>
            <a:endParaRPr lang="en-US" sz="1800" dirty="0" smtClean="0"/>
          </a:p>
          <a:p>
            <a:pPr marL="344488" indent="-344488"/>
            <a:r>
              <a:rPr lang="en-US" sz="2000" dirty="0" smtClean="0"/>
              <a:t>Intel® Virtualization Technology for Directed I/O</a:t>
            </a:r>
          </a:p>
          <a:p>
            <a:pPr marL="625475" lvl="1" indent="-280988"/>
            <a:r>
              <a:rPr lang="en-US" sz="1800" dirty="0" smtClean="0">
                <a:hlinkClick r:id="rId8"/>
              </a:rPr>
              <a:t>http://download.intel.com/technology/computing/vptech/Intel(r)_VT_for_Direct_IO.pdf</a:t>
            </a:r>
            <a:endParaRPr lang="en-US" sz="18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bwMode="auto">
          <a:xfrm>
            <a:off x="382583" y="1414459"/>
            <a:ext cx="8380412" cy="58846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Processor / Package / CPU</a:t>
            </a:r>
            <a:r>
              <a:rPr kumimoji="0" lang="en-US" sz="24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            </a:t>
            </a:r>
            <a:r>
              <a:rPr kumimoji="0" 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One </a:t>
            </a:r>
            <a:r>
              <a:rPr kumimoji="0" lang="en-US" sz="2400" b="0" i="0" u="sng"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physical</a:t>
            </a:r>
            <a:r>
              <a:rPr kumimoji="0" 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 processor – may consist  of one or more cores </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Core:  </a:t>
            </a:r>
            <a:r>
              <a:rPr kumimoji="0" 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One processing unit – may consist of one or more logical processors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Logical Processor / Thread</a:t>
            </a:r>
            <a:r>
              <a:rPr kumimoji="0" lang="en-US" sz="2400" b="0" i="0" u="none" strike="noStrike" kern="0" cap="none" spc="0" normalizeH="0" baseline="0" noProof="0" dirty="0" smtClean="0">
                <a:ln>
                  <a:noFill/>
                </a:ln>
                <a:effectLst>
                  <a:outerShdw blurRad="38100" dist="38100" dir="2700000" algn="tl">
                    <a:srgbClr val="000000">
                      <a:alpha val="43137"/>
                    </a:srgbClr>
                  </a:outerShdw>
                </a:effectLst>
                <a:uLnTx/>
                <a:uFillTx/>
                <a:latin typeface="Trebuchet MS" pitchFamily="34" charset="0"/>
                <a:ea typeface="+mn-ea"/>
                <a:cs typeface="+mn-cs"/>
              </a:rPr>
              <a:t>:</a:t>
            </a:r>
            <a:r>
              <a:rPr kumimoji="0" 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  One  logical computing engine in the OS, application and driver view</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NUMA:  </a:t>
            </a:r>
            <a:r>
              <a:rPr kumimoji="0" 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Non-Uniform Memory Architecture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NUMA Node:  </a:t>
            </a:r>
            <a:r>
              <a:rPr kumimoji="0" 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Group of logical processors and  cache that are in proximity to each other</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Group &lt;new&gt;:  </a:t>
            </a:r>
            <a:r>
              <a:rPr kumimoji="0" 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Logical grouping of up to 64 logical processors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2" name="Text Placeholder 1"/>
          <p:cNvSpPr>
            <a:spLocks noGrp="1"/>
          </p:cNvSpPr>
          <p:nvPr>
            <p:ph idx="1"/>
          </p:nvPr>
        </p:nvSpPr>
        <p:spPr>
          <a:xfrm>
            <a:off x="382588" y="1414464"/>
            <a:ext cx="8380412" cy="5884688"/>
          </a:xfrm>
          <a:solidFill>
            <a:schemeClr val="accent3">
              <a:lumMod val="50000"/>
              <a:alpha val="0"/>
            </a:schemeClr>
          </a:solidFill>
        </p:spPr>
        <p:txBody>
          <a:bodyPr/>
          <a:lstStyle/>
          <a:p>
            <a:r>
              <a:rPr lang="en-US" sz="2400" dirty="0" smtClean="0"/>
              <a:t>Processor / Package / CPU  </a:t>
            </a:r>
            <a:r>
              <a:rPr lang="en-US" sz="2400" dirty="0" smtClean="0">
                <a:solidFill>
                  <a:schemeClr val="accent3">
                    <a:lumMod val="50000"/>
                    <a:alpha val="0"/>
                  </a:schemeClr>
                </a:solidFill>
                <a:effectLst/>
              </a:rPr>
              <a:t> </a:t>
            </a:r>
            <a:r>
              <a:rPr lang="en-US" sz="2400" dirty="0" smtClean="0"/>
              <a:t>Socket: </a:t>
            </a:r>
            <a:r>
              <a:rPr lang="en-US" sz="2400" dirty="0" smtClean="0">
                <a:solidFill>
                  <a:schemeClr val="accent3">
                    <a:lumMod val="50000"/>
                    <a:alpha val="0"/>
                  </a:schemeClr>
                </a:solidFill>
                <a:effectLst/>
              </a:rPr>
              <a:t>ne </a:t>
            </a:r>
            <a:r>
              <a:rPr lang="en-US" sz="2400" u="sng" dirty="0" smtClean="0">
                <a:solidFill>
                  <a:schemeClr val="accent3">
                    <a:lumMod val="50000"/>
                    <a:alpha val="0"/>
                  </a:schemeClr>
                </a:solidFill>
                <a:effectLst/>
              </a:rPr>
              <a:t>physical</a:t>
            </a:r>
            <a:r>
              <a:rPr lang="en-US" sz="2400" dirty="0" smtClean="0">
                <a:solidFill>
                  <a:schemeClr val="accent3">
                    <a:lumMod val="50000"/>
                    <a:alpha val="0"/>
                  </a:schemeClr>
                </a:solidFill>
                <a:effectLst/>
              </a:rPr>
              <a:t> processor – may consist  of one or more cores </a:t>
            </a:r>
          </a:p>
          <a:p>
            <a:r>
              <a:rPr lang="en-US" sz="2400" dirty="0" smtClean="0"/>
              <a:t>Core:  </a:t>
            </a:r>
            <a:r>
              <a:rPr lang="en-US" sz="2400" dirty="0" smtClean="0">
                <a:solidFill>
                  <a:schemeClr val="accent3">
                    <a:lumMod val="50000"/>
                    <a:alpha val="0"/>
                  </a:schemeClr>
                </a:solidFill>
                <a:effectLst/>
              </a:rPr>
              <a:t>One processing unit – may consist of one or more logical processor</a:t>
            </a:r>
          </a:p>
          <a:p>
            <a:r>
              <a:rPr lang="en-US" sz="2400" dirty="0" smtClean="0"/>
              <a:t>Logical Processor / Thread</a:t>
            </a:r>
            <a:r>
              <a:rPr lang="en-US" sz="2400" dirty="0" smtClean="0">
                <a:solidFill>
                  <a:schemeClr val="tx1"/>
                </a:solidFill>
              </a:rPr>
              <a:t>:</a:t>
            </a:r>
            <a:r>
              <a:rPr lang="en-US" sz="2400" dirty="0" smtClean="0">
                <a:solidFill>
                  <a:srgbClr val="FFC000"/>
                </a:solidFill>
              </a:rPr>
              <a:t>  </a:t>
            </a:r>
            <a:r>
              <a:rPr lang="en-US" sz="2400" dirty="0" smtClean="0">
                <a:solidFill>
                  <a:schemeClr val="bg1">
                    <a:alpha val="0"/>
                  </a:schemeClr>
                </a:solidFill>
              </a:rPr>
              <a:t>One  logical computing engine in the OS, application and driver view</a:t>
            </a:r>
          </a:p>
          <a:p>
            <a:r>
              <a:rPr lang="en-US" sz="2400" dirty="0" smtClean="0"/>
              <a:t>NUMA:  </a:t>
            </a:r>
            <a:r>
              <a:rPr lang="en-US" sz="2400" dirty="0" smtClean="0">
                <a:solidFill>
                  <a:schemeClr val="bg1">
                    <a:alpha val="0"/>
                  </a:schemeClr>
                </a:solidFill>
              </a:rPr>
              <a:t>Non-Uniform Memory Architecture</a:t>
            </a:r>
          </a:p>
          <a:p>
            <a:r>
              <a:rPr lang="en-US" sz="2400" dirty="0" smtClean="0"/>
              <a:t>NUMA Node:  </a:t>
            </a:r>
            <a:r>
              <a:rPr lang="en-US" sz="2400" dirty="0" smtClean="0">
                <a:solidFill>
                  <a:schemeClr val="bg1">
                    <a:alpha val="0"/>
                  </a:schemeClr>
                </a:solidFill>
              </a:rPr>
              <a:t>Group of logical processors and  cache that are in proximity to each other</a:t>
            </a:r>
          </a:p>
          <a:p>
            <a:r>
              <a:rPr lang="en-US" sz="2400" dirty="0" smtClean="0"/>
              <a:t>Group &lt;new&gt;:  </a:t>
            </a:r>
            <a:r>
              <a:rPr lang="en-US" sz="2400" dirty="0" smtClean="0">
                <a:solidFill>
                  <a:schemeClr val="bg1">
                    <a:alpha val="0"/>
                  </a:schemeClr>
                </a:solidFill>
              </a:rPr>
              <a:t>Logical grouping of up to 64 logical processors</a:t>
            </a:r>
          </a:p>
          <a:p>
            <a:endParaRPr lang="en-US" sz="2400" dirty="0" smtClean="0"/>
          </a:p>
          <a:p>
            <a:endParaRPr lang="en-US" sz="2400" dirty="0" smtClean="0"/>
          </a:p>
          <a:p>
            <a:endParaRPr lang="en-US" sz="2400" dirty="0" smtClean="0"/>
          </a:p>
        </p:txBody>
      </p:sp>
      <p:sp>
        <p:nvSpPr>
          <p:cNvPr id="3" name="Title 2"/>
          <p:cNvSpPr>
            <a:spLocks noGrp="1"/>
          </p:cNvSpPr>
          <p:nvPr>
            <p:ph type="title"/>
          </p:nvPr>
        </p:nvSpPr>
        <p:spPr/>
        <p:txBody>
          <a:bodyPr/>
          <a:lstStyle/>
          <a:p>
            <a:r>
              <a:rPr smtClean="0"/>
              <a:t>Scale Up Terminology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Scale Up Terminology</a:t>
            </a:r>
            <a:endParaRPr lang="en-US" dirty="0"/>
          </a:p>
        </p:txBody>
      </p:sp>
      <p:sp>
        <p:nvSpPr>
          <p:cNvPr id="4" name="Rounded Rectangle 3"/>
          <p:cNvSpPr/>
          <p:nvPr/>
        </p:nvSpPr>
        <p:spPr bwMode="auto">
          <a:xfrm>
            <a:off x="577929" y="1417638"/>
            <a:ext cx="7391400" cy="5181600"/>
          </a:xfrm>
          <a:prstGeom prst="round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3600" b="1" kern="1200" dirty="0">
                <a:solidFill>
                  <a:srgbClr val="FFFFFF"/>
                </a:solidFill>
                <a:latin typeface="Trebuchet MS" pitchFamily="34" charset="0"/>
              </a:rPr>
              <a:t>128 Logical Processor </a:t>
            </a:r>
            <a:r>
              <a:rPr lang="en-US" sz="3600" b="1" kern="1200" dirty="0" smtClean="0">
                <a:solidFill>
                  <a:srgbClr val="FFFFFF"/>
                </a:solidFill>
                <a:latin typeface="Trebuchet MS" pitchFamily="34" charset="0"/>
              </a:rPr>
              <a:t>System</a:t>
            </a:r>
          </a:p>
          <a:p>
            <a:pPr algn="ctr" defTabSz="914099" rtl="0" fontAlgn="base">
              <a:spcBef>
                <a:spcPct val="0"/>
              </a:spcBef>
              <a:spcAft>
                <a:spcPct val="0"/>
              </a:spcAft>
            </a:pPr>
            <a:endParaRPr lang="en-US" sz="4000" b="1"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a:p>
            <a:pPr algn="ctr" defTabSz="914099" rtl="0" fontAlgn="base">
              <a:spcBef>
                <a:spcPct val="0"/>
              </a:spcBef>
              <a:spcAft>
                <a:spcPct val="0"/>
              </a:spcAft>
            </a:pPr>
            <a:endParaRPr lang="en-US" sz="2300" kern="1200" dirty="0">
              <a:latin typeface="Trebuchet MS" pitchFamily="34" charset="0"/>
            </a:endParaRPr>
          </a:p>
        </p:txBody>
      </p:sp>
      <p:sp>
        <p:nvSpPr>
          <p:cNvPr id="5" name="Rounded Rectangle 4"/>
          <p:cNvSpPr/>
          <p:nvPr/>
        </p:nvSpPr>
        <p:spPr bwMode="auto">
          <a:xfrm>
            <a:off x="1111329" y="2103438"/>
            <a:ext cx="5943600" cy="4297362"/>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400" b="1" kern="1200" dirty="0">
                <a:solidFill>
                  <a:srgbClr val="000000"/>
                </a:solidFill>
                <a:latin typeface="Trebuchet MS" pitchFamily="34" charset="0"/>
              </a:rPr>
              <a:t>Group </a:t>
            </a:r>
            <a:endParaRPr lang="en-US" sz="2400" b="1" kern="1200" dirty="0" smtClean="0">
              <a:solidFill>
                <a:srgbClr val="000000"/>
              </a:solidFill>
              <a:latin typeface="Trebuchet MS" pitchFamily="34" charset="0"/>
            </a:endParaRPr>
          </a:p>
          <a:p>
            <a:pPr algn="ctr" defTabSz="914099" rtl="0" fontAlgn="base">
              <a:spcBef>
                <a:spcPct val="0"/>
              </a:spcBef>
              <a:spcAft>
                <a:spcPct val="0"/>
              </a:spcAft>
            </a:pPr>
            <a:r>
              <a:rPr lang="en-US" sz="2400" b="1" kern="1200" dirty="0" smtClean="0">
                <a:solidFill>
                  <a:srgbClr val="000000"/>
                </a:solidFill>
                <a:latin typeface="Trebuchet MS" pitchFamily="34" charset="0"/>
              </a:rPr>
              <a:t>(</a:t>
            </a:r>
            <a:r>
              <a:rPr lang="en-US" sz="2000" b="1" dirty="0">
                <a:solidFill>
                  <a:srgbClr val="000000"/>
                </a:solidFill>
                <a:latin typeface="Trebuchet MS" pitchFamily="34" charset="0"/>
              </a:rPr>
              <a:t>u</a:t>
            </a:r>
            <a:r>
              <a:rPr lang="en-US" sz="2000" b="1" kern="1200" dirty="0" smtClean="0">
                <a:solidFill>
                  <a:srgbClr val="000000"/>
                </a:solidFill>
                <a:latin typeface="Trebuchet MS" pitchFamily="34" charset="0"/>
              </a:rPr>
              <a:t>p to 64 logical processors)</a:t>
            </a:r>
          </a:p>
          <a:p>
            <a:pPr algn="ctr" defTabSz="914099" rtl="0" fontAlgn="base">
              <a:spcBef>
                <a:spcPct val="0"/>
              </a:spcBef>
              <a:spcAft>
                <a:spcPct val="0"/>
              </a:spcAft>
            </a:pPr>
            <a:endParaRPr lang="en-US" sz="2800" b="1" kern="1200" dirty="0">
              <a:solidFill>
                <a:srgbClr val="000000"/>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p:txBody>
      </p:sp>
      <p:sp>
        <p:nvSpPr>
          <p:cNvPr id="8" name="Rounded Rectangle 7"/>
          <p:cNvSpPr/>
          <p:nvPr/>
        </p:nvSpPr>
        <p:spPr bwMode="auto">
          <a:xfrm>
            <a:off x="1949529" y="2867891"/>
            <a:ext cx="3886200" cy="296934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800" kern="1200" dirty="0" smtClean="0">
                <a:solidFill>
                  <a:srgbClr val="FFFFFF"/>
                </a:solidFill>
                <a:latin typeface="Trebuchet MS" pitchFamily="34" charset="0"/>
              </a:rPr>
              <a:t>NUMA Node</a:t>
            </a: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p:txBody>
      </p:sp>
      <p:sp>
        <p:nvSpPr>
          <p:cNvPr id="14" name="Rectangle 13"/>
          <p:cNvSpPr/>
          <p:nvPr/>
        </p:nvSpPr>
        <p:spPr bwMode="auto">
          <a:xfrm>
            <a:off x="2635329" y="3475038"/>
            <a:ext cx="2590800" cy="2209800"/>
          </a:xfrm>
          <a:prstGeom prst="rect">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300" kern="1200" dirty="0">
                <a:solidFill>
                  <a:srgbClr val="FFFFFF"/>
                </a:solidFill>
                <a:latin typeface="Trebuchet MS" pitchFamily="34" charset="0"/>
              </a:rPr>
              <a:t>Socket </a:t>
            </a: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p:txBody>
      </p:sp>
      <p:sp>
        <p:nvSpPr>
          <p:cNvPr id="15" name="Rounded Rectangle 14"/>
          <p:cNvSpPr/>
          <p:nvPr/>
        </p:nvSpPr>
        <p:spPr bwMode="auto">
          <a:xfrm>
            <a:off x="2787729" y="3932238"/>
            <a:ext cx="2286000" cy="1524000"/>
          </a:xfrm>
          <a:prstGeom prst="roundRect">
            <a:avLst/>
          </a:prstGeom>
          <a:solidFill>
            <a:schemeClr val="accent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300" kern="1200" dirty="0">
                <a:solidFill>
                  <a:srgbClr val="FFFFFF"/>
                </a:solidFill>
                <a:latin typeface="Trebuchet MS" pitchFamily="34" charset="0"/>
              </a:rPr>
              <a:t>Core</a:t>
            </a: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a:p>
            <a:pPr algn="ctr" defTabSz="914099" rtl="0" fontAlgn="base">
              <a:spcBef>
                <a:spcPct val="0"/>
              </a:spcBef>
              <a:spcAft>
                <a:spcPct val="0"/>
              </a:spcAft>
            </a:pPr>
            <a:endParaRPr lang="en-US" sz="2300" kern="1200" dirty="0">
              <a:solidFill>
                <a:srgbClr val="FFFFFF"/>
              </a:solidFill>
              <a:latin typeface="Trebuchet MS" pitchFamily="34" charset="0"/>
            </a:endParaRPr>
          </a:p>
        </p:txBody>
      </p:sp>
      <p:sp>
        <p:nvSpPr>
          <p:cNvPr id="16" name="Rounded Rectangle 15"/>
          <p:cNvSpPr/>
          <p:nvPr/>
        </p:nvSpPr>
        <p:spPr bwMode="auto">
          <a:xfrm>
            <a:off x="2940129" y="4389438"/>
            <a:ext cx="1905000" cy="79216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000" kern="1200" dirty="0">
                <a:solidFill>
                  <a:srgbClr val="FFFFFF"/>
                </a:solidFill>
                <a:latin typeface="Trebuchet MS" pitchFamily="34" charset="0"/>
              </a:rPr>
              <a:t>Logical </a:t>
            </a:r>
            <a:r>
              <a:rPr lang="en-US" sz="2000" kern="1200" dirty="0" smtClean="0">
                <a:solidFill>
                  <a:srgbClr val="FFFFFF"/>
                </a:solidFill>
                <a:latin typeface="Trebuchet MS" pitchFamily="34" charset="0"/>
              </a:rPr>
              <a:t>Processor</a:t>
            </a:r>
            <a:endParaRPr lang="en-US" sz="2000" kern="1200" dirty="0">
              <a:solidFill>
                <a:srgbClr val="FFFFFF"/>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Hardware Evolution</a:t>
            </a:r>
            <a:endParaRPr lang="en-US" dirty="0"/>
          </a:p>
        </p:txBody>
      </p:sp>
      <p:sp>
        <p:nvSpPr>
          <p:cNvPr id="3" name="Text Placeholder 2"/>
          <p:cNvSpPr>
            <a:spLocks noGrp="1"/>
          </p:cNvSpPr>
          <p:nvPr>
            <p:ph idx="1"/>
          </p:nvPr>
        </p:nvSpPr>
        <p:spPr>
          <a:xfrm>
            <a:off x="382588" y="1414464"/>
            <a:ext cx="8380412" cy="3138808"/>
          </a:xfrm>
        </p:spPr>
        <p:txBody>
          <a:bodyPr/>
          <a:lstStyle/>
          <a:p>
            <a:pPr marL="398463" indent="-398463"/>
            <a:r>
              <a:rPr lang="en-US" sz="2400" dirty="0" smtClean="0"/>
              <a:t>Industry is moving towards segmented </a:t>
            </a:r>
            <a:br>
              <a:rPr lang="en-US" sz="2400" dirty="0" smtClean="0"/>
            </a:br>
            <a:r>
              <a:rPr lang="en-US" sz="2400" dirty="0" smtClean="0"/>
              <a:t>processing complexes</a:t>
            </a:r>
          </a:p>
          <a:p>
            <a:pPr marL="703263" lvl="1" indent="-304800"/>
            <a:r>
              <a:rPr lang="en-US" sz="2000" dirty="0" smtClean="0"/>
              <a:t>CPUs share internal caches between cores</a:t>
            </a:r>
          </a:p>
          <a:p>
            <a:pPr marL="703263" lvl="1" indent="-304800"/>
            <a:r>
              <a:rPr lang="en-US" sz="2000" dirty="0" smtClean="0"/>
              <a:t>CPU and memory are a “node”, connected via links to other nodes</a:t>
            </a:r>
          </a:p>
          <a:p>
            <a:pPr marL="398463" indent="-398463"/>
            <a:r>
              <a:rPr lang="en-US" sz="2400" dirty="0" smtClean="0"/>
              <a:t>“Close” versus “far” hardware can be determined easily</a:t>
            </a:r>
          </a:p>
          <a:p>
            <a:pPr marL="342900" lvl="1" indent="-342900"/>
            <a:endParaRPr lang="en-US" sz="2800" dirty="0" smtClean="0"/>
          </a:p>
          <a:p>
            <a:endParaRPr lang="en-US" sz="3200" dirty="0"/>
          </a:p>
        </p:txBody>
      </p:sp>
      <p:pic>
        <p:nvPicPr>
          <p:cNvPr id="5" name="Picture 2"/>
          <p:cNvPicPr>
            <a:picLocks noChangeAspect="1" noChangeArrowheads="1"/>
          </p:cNvPicPr>
          <p:nvPr/>
        </p:nvPicPr>
        <p:blipFill>
          <a:blip r:embed="rId3"/>
          <a:srcRect/>
          <a:stretch>
            <a:fillRect/>
          </a:stretch>
        </p:blipFill>
        <p:spPr bwMode="auto">
          <a:xfrm>
            <a:off x="1393630" y="3435927"/>
            <a:ext cx="5348848" cy="301904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Windows Server 2008 R2 Focus</a:t>
            </a:r>
            <a:endParaRPr lang="en-US" dirty="0"/>
          </a:p>
        </p:txBody>
      </p:sp>
      <p:sp>
        <p:nvSpPr>
          <p:cNvPr id="3" name="Text Placeholder 2"/>
          <p:cNvSpPr>
            <a:spLocks noGrp="1"/>
          </p:cNvSpPr>
          <p:nvPr>
            <p:ph idx="1"/>
          </p:nvPr>
        </p:nvSpPr>
        <p:spPr>
          <a:xfrm>
            <a:off x="382588" y="1414464"/>
            <a:ext cx="8380412" cy="4191404"/>
          </a:xfrm>
        </p:spPr>
        <p:txBody>
          <a:bodyPr/>
          <a:lstStyle/>
          <a:p>
            <a:pPr marL="461963" indent="-461963"/>
            <a:r>
              <a:rPr lang="en-US" sz="3200" dirty="0" smtClean="0"/>
              <a:t>Support up to 256 processors</a:t>
            </a:r>
          </a:p>
          <a:p>
            <a:pPr marL="860425" lvl="1" indent="-398463"/>
            <a:r>
              <a:rPr lang="en-US" sz="2800" dirty="0" smtClean="0"/>
              <a:t>Single image LOB Applications:  SQL Server, SAP, etc.</a:t>
            </a:r>
          </a:p>
          <a:p>
            <a:pPr marL="461963" indent="-461963"/>
            <a:r>
              <a:rPr lang="en-US" sz="3200" dirty="0" smtClean="0"/>
              <a:t>Refactoring of hot locks</a:t>
            </a:r>
          </a:p>
          <a:p>
            <a:pPr marL="461963" indent="-461963"/>
            <a:r>
              <a:rPr lang="en-US" sz="3200" dirty="0" smtClean="0"/>
              <a:t>Driver stack enlightenment</a:t>
            </a:r>
          </a:p>
          <a:p>
            <a:pPr marL="461963" indent="-461963"/>
            <a:r>
              <a:rPr lang="en-US" sz="3200" dirty="0" smtClean="0"/>
              <a:t>New APIs for &gt;64LP and locality</a:t>
            </a:r>
          </a:p>
          <a:p>
            <a:pPr defTabSz="914363" fontAlgn="auto">
              <a:defRPr/>
            </a:pPr>
            <a:r>
              <a:rPr lang="en-US" sz="3200" dirty="0" smtClean="0"/>
              <a:t>Tools and UI for viewing hundreds of logical processors and locality</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WinHEC\Picture1.png"/>
          <p:cNvPicPr>
            <a:picLocks noChangeAspect="1" noChangeArrowheads="1"/>
          </p:cNvPicPr>
          <p:nvPr/>
        </p:nvPicPr>
        <p:blipFill>
          <a:blip r:embed="rId3"/>
          <a:srcRect/>
          <a:stretch>
            <a:fillRect/>
          </a:stretch>
        </p:blipFill>
        <p:spPr bwMode="auto">
          <a:xfrm>
            <a:off x="353961" y="335536"/>
            <a:ext cx="8302021" cy="5372090"/>
          </a:xfrm>
          <a:prstGeom prst="rect">
            <a:avLst/>
          </a:prstGeom>
          <a:noFill/>
        </p:spPr>
      </p:pic>
      <p:sp>
        <p:nvSpPr>
          <p:cNvPr id="2" name="Title 1"/>
          <p:cNvSpPr>
            <a:spLocks noGrp="1"/>
          </p:cNvSpPr>
          <p:nvPr>
            <p:ph type="title"/>
          </p:nvPr>
        </p:nvSpPr>
        <p:spPr/>
        <p:txBody>
          <a:bodyPr/>
          <a:lstStyle/>
          <a:p>
            <a:r>
              <a:rPr lang="en-US" dirty="0" smtClean="0"/>
              <a:t>OLTP Scaling 64P To 128P</a:t>
            </a:r>
            <a:endParaRPr lang="en-US" dirty="0"/>
          </a:p>
        </p:txBody>
      </p:sp>
      <p:sp>
        <p:nvSpPr>
          <p:cNvPr id="7" name="TextBox 6"/>
          <p:cNvSpPr txBox="1"/>
          <p:nvPr/>
        </p:nvSpPr>
        <p:spPr>
          <a:xfrm>
            <a:off x="5457844" y="1486593"/>
            <a:ext cx="1284326" cy="707886"/>
          </a:xfrm>
          <a:prstGeom prst="rect">
            <a:avLst/>
          </a:prstGeom>
          <a:noFill/>
        </p:spPr>
        <p:txBody>
          <a:bodyPr wrap="none" rtlCol="0">
            <a:spAutoFit/>
          </a:bodyPr>
          <a:lstStyle/>
          <a:p>
            <a:r>
              <a:rPr lang="en-US" sz="4000" b="1" dirty="0" smtClean="0">
                <a:solidFill>
                  <a:schemeClr val="accent1">
                    <a:lumMod val="75000"/>
                  </a:schemeClr>
                </a:solidFill>
                <a:latin typeface="Trebuchet MS" pitchFamily="34" charset="0"/>
              </a:rPr>
              <a:t>1.7X</a:t>
            </a:r>
            <a:endParaRPr lang="en-US" sz="4000" b="1" dirty="0">
              <a:solidFill>
                <a:schemeClr val="accent1">
                  <a:lumMod val="75000"/>
                </a:schemeClr>
              </a:solidFill>
              <a:latin typeface="Trebuchet MS" pitchFamily="34" charset="0"/>
            </a:endParaRPr>
          </a:p>
        </p:txBody>
      </p:sp>
      <p:sp>
        <p:nvSpPr>
          <p:cNvPr id="12" name="TextBox 11"/>
          <p:cNvSpPr txBox="1"/>
          <p:nvPr/>
        </p:nvSpPr>
        <p:spPr>
          <a:xfrm>
            <a:off x="2890684" y="3800405"/>
            <a:ext cx="1238864" cy="646331"/>
          </a:xfrm>
          <a:prstGeom prst="rect">
            <a:avLst/>
          </a:prstGeom>
          <a:noFill/>
        </p:spPr>
        <p:txBody>
          <a:bodyPr wrap="square" rtlCol="0">
            <a:spAutoFit/>
          </a:bodyPr>
          <a:lstStyle/>
          <a:p>
            <a:r>
              <a:rPr lang="en-US" sz="3600" b="1" dirty="0" smtClean="0">
                <a:latin typeface="Trebuchet MS" pitchFamily="34" charset="0"/>
              </a:rPr>
              <a:t>64P</a:t>
            </a:r>
            <a:endParaRPr lang="en-US" sz="3600" b="1" dirty="0">
              <a:latin typeface="Trebuchet MS" pitchFamily="34" charset="0"/>
            </a:endParaRPr>
          </a:p>
        </p:txBody>
      </p:sp>
      <p:sp>
        <p:nvSpPr>
          <p:cNvPr id="13" name="TextBox 12"/>
          <p:cNvSpPr txBox="1"/>
          <p:nvPr/>
        </p:nvSpPr>
        <p:spPr>
          <a:xfrm>
            <a:off x="5372661" y="4056043"/>
            <a:ext cx="1261884" cy="646331"/>
          </a:xfrm>
          <a:prstGeom prst="rect">
            <a:avLst/>
          </a:prstGeom>
          <a:noFill/>
        </p:spPr>
        <p:txBody>
          <a:bodyPr wrap="none" rtlCol="0">
            <a:spAutoFit/>
          </a:bodyPr>
          <a:lstStyle/>
          <a:p>
            <a:r>
              <a:rPr lang="en-US" sz="3600" b="1" dirty="0" smtClean="0">
                <a:latin typeface="Trebuchet MS" pitchFamily="34" charset="0"/>
              </a:rPr>
              <a:t>128P</a:t>
            </a:r>
            <a:endParaRPr lang="en-US" sz="3600" b="1" dirty="0">
              <a:latin typeface="Trebuchet MS" pitchFamily="34" charset="0"/>
            </a:endParaRPr>
          </a:p>
        </p:txBody>
      </p:sp>
      <p:sp>
        <p:nvSpPr>
          <p:cNvPr id="14" name="Up Arrow 13"/>
          <p:cNvSpPr/>
          <p:nvPr/>
        </p:nvSpPr>
        <p:spPr bwMode="auto">
          <a:xfrm>
            <a:off x="5733218" y="2734269"/>
            <a:ext cx="568036" cy="1066798"/>
          </a:xfrm>
          <a:prstGeom prst="upArrow">
            <a:avLst/>
          </a:prstGeom>
          <a:ln>
            <a:headEnd type="none" w="med" len="med"/>
            <a:tailEnd type="none" w="med" len="med"/>
          </a:ln>
          <a:scene3d>
            <a:camera prst="obliqueTopRight">
              <a:rot lat="0" lon="12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 Placeholder 2"/>
          <p:cNvSpPr txBox="1">
            <a:spLocks/>
          </p:cNvSpPr>
          <p:nvPr/>
        </p:nvSpPr>
        <p:spPr>
          <a:xfrm>
            <a:off x="332266" y="5653732"/>
            <a:ext cx="8382000" cy="541186"/>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tabLst/>
              <a:defRPr/>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Performance team benchmark lab results</a:t>
            </a:r>
            <a:endPar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0" name="TextBox 9"/>
          <p:cNvSpPr txBox="1"/>
          <p:nvPr/>
        </p:nvSpPr>
        <p:spPr>
          <a:xfrm>
            <a:off x="5427364" y="2812473"/>
            <a:ext cx="1284326" cy="707886"/>
          </a:xfrm>
          <a:prstGeom prst="rect">
            <a:avLst/>
          </a:prstGeom>
          <a:noFill/>
        </p:spPr>
        <p:txBody>
          <a:bodyPr wrap="none" rtlCol="0">
            <a:spAutoFit/>
          </a:bodyPr>
          <a:lstStyle/>
          <a:p>
            <a:r>
              <a:rPr lang="en-US" sz="4000" b="1" dirty="0" smtClean="0">
                <a:solidFill>
                  <a:schemeClr val="accent1">
                    <a:lumMod val="75000"/>
                  </a:schemeClr>
                </a:solidFill>
                <a:latin typeface="Trebuchet MS" pitchFamily="34" charset="0"/>
              </a:rPr>
              <a:t>1.3X</a:t>
            </a:r>
            <a:endParaRPr lang="en-US" sz="4000" b="1" dirty="0">
              <a:solidFill>
                <a:schemeClr val="accent1">
                  <a:lumMod val="75000"/>
                </a:schemeClr>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xit" presetSubtype="10" fill="hold" grpId="0"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Additional Scale Up Features</a:t>
            </a:r>
            <a:endParaRPr lang="en-US" dirty="0"/>
          </a:p>
        </p:txBody>
      </p:sp>
      <p:sp>
        <p:nvSpPr>
          <p:cNvPr id="3" name="Text Placeholder 2"/>
          <p:cNvSpPr>
            <a:spLocks noGrp="1"/>
          </p:cNvSpPr>
          <p:nvPr>
            <p:ph idx="1"/>
          </p:nvPr>
        </p:nvSpPr>
        <p:spPr>
          <a:xfrm>
            <a:off x="382588" y="1414464"/>
            <a:ext cx="8380412" cy="3219343"/>
          </a:xfrm>
        </p:spPr>
        <p:txBody>
          <a:bodyPr/>
          <a:lstStyle/>
          <a:p>
            <a:pPr marL="461963" indent="-461963"/>
            <a:r>
              <a:rPr lang="en-US" sz="3200" dirty="0" smtClean="0"/>
              <a:t>Windows Hardware Error </a:t>
            </a:r>
            <a:br>
              <a:rPr lang="en-US" sz="3200" dirty="0" smtClean="0"/>
            </a:br>
            <a:r>
              <a:rPr lang="en-US" sz="3200" dirty="0" smtClean="0"/>
              <a:t>Architecture (WHEA)</a:t>
            </a:r>
          </a:p>
          <a:p>
            <a:pPr marL="461963" indent="-461963"/>
            <a:r>
              <a:rPr lang="en-US" sz="3200" dirty="0" smtClean="0"/>
              <a:t>Server Power Management</a:t>
            </a:r>
          </a:p>
          <a:p>
            <a:pPr marL="784212" lvl="1" indent="-461963"/>
            <a:r>
              <a:rPr lang="en-US" sz="2900" dirty="0" smtClean="0"/>
              <a:t>Core parking</a:t>
            </a:r>
          </a:p>
          <a:p>
            <a:pPr marL="461963" indent="-461963"/>
            <a:r>
              <a:rPr lang="en-US" sz="3200" dirty="0" smtClean="0"/>
              <a:t>Virtualization and Hypervisor</a:t>
            </a:r>
          </a:p>
          <a:p>
            <a:endParaRPr lang="en-US" sz="2400"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2802</Words>
  <Application>Microsoft Office PowerPoint</Application>
  <PresentationFormat>On-screen Show (4:3)</PresentationFormat>
  <Paragraphs>458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WinHEC 2008 Template_NEW_9.22.08</vt:lpstr>
      <vt:lpstr>Windows Support For Greater Than 64 Logical Processors</vt:lpstr>
      <vt:lpstr>Agenda</vt:lpstr>
      <vt:lpstr>The Future Of Server Is Scale Up</vt:lpstr>
      <vt:lpstr>Scale Up Terminology</vt:lpstr>
      <vt:lpstr>Scale Up Terminology</vt:lpstr>
      <vt:lpstr>Hardware Evolution</vt:lpstr>
      <vt:lpstr>Windows Server 2008 R2 Focus</vt:lpstr>
      <vt:lpstr>OLTP Scaling 64P To 128P</vt:lpstr>
      <vt:lpstr>Additional Scale Up Features</vt:lpstr>
      <vt:lpstr>Greater Than 64LP Support</vt:lpstr>
      <vt:lpstr>Greater Than 64LP Support</vt:lpstr>
      <vt:lpstr>Engagements</vt:lpstr>
      <vt:lpstr>HP Superdome Hardware Configuration</vt:lpstr>
      <vt:lpstr>Unisys ES7000 Hardware Configuration</vt:lpstr>
      <vt:lpstr>OLTP Run On 128P System</vt:lpstr>
      <vt:lpstr>What Is Non-Uniform Memory Access (NUMA) I/O?</vt:lpstr>
      <vt:lpstr>Bad Case Disk Write   Unoptimized driver</vt:lpstr>
      <vt:lpstr>Windows Server 2008 R2 Driver Optimization for Topology</vt:lpstr>
      <vt:lpstr>System Topology APIs</vt:lpstr>
      <vt:lpstr>System Tools</vt:lpstr>
      <vt:lpstr>System Tools</vt:lpstr>
      <vt:lpstr>Intel® Enterprise Roadmap</vt:lpstr>
      <vt:lpstr>Nehalem Based System Architecture</vt:lpstr>
      <vt:lpstr>Interrupt Addressing</vt:lpstr>
      <vt:lpstr>x2APIC</vt:lpstr>
      <vt:lpstr>Future Server and client </vt:lpstr>
      <vt:lpstr>Future Applications and Resource Management</vt:lpstr>
      <vt:lpstr>Enabling Concurrency Runtimes</vt:lpstr>
      <vt:lpstr>Call To Action</vt:lpstr>
      <vt:lpstr>Resources</vt:lpstr>
      <vt:lpstr>Please Complete A Session Evaluation Form Your input is important!</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2008-11-12T06:17:13Z</dcterms:created>
  <dcterms:modified xsi:type="dcterms:W3CDTF">2008-11-12T06:17:22Z</dcterms:modified>
</cp:coreProperties>
</file>