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0" r:id="rId1"/>
  </p:sldMasterIdLst>
  <p:notesMasterIdLst>
    <p:notesMasterId r:id="rId31"/>
  </p:notesMasterIdLst>
  <p:handoutMasterIdLst>
    <p:handoutMasterId r:id="rId32"/>
  </p:handoutMasterIdLst>
  <p:sldIdLst>
    <p:sldId id="256" r:id="rId2"/>
    <p:sldId id="257" r:id="rId3"/>
    <p:sldId id="314" r:id="rId4"/>
    <p:sldId id="315" r:id="rId5"/>
    <p:sldId id="316" r:id="rId6"/>
    <p:sldId id="317" r:id="rId7"/>
    <p:sldId id="318" r:id="rId8"/>
    <p:sldId id="319" r:id="rId9"/>
    <p:sldId id="320" r:id="rId10"/>
    <p:sldId id="321" r:id="rId11"/>
    <p:sldId id="322" r:id="rId12"/>
    <p:sldId id="323" r:id="rId13"/>
    <p:sldId id="341" r:id="rId14"/>
    <p:sldId id="324" r:id="rId15"/>
    <p:sldId id="325" r:id="rId16"/>
    <p:sldId id="342" r:id="rId17"/>
    <p:sldId id="327" r:id="rId18"/>
    <p:sldId id="304" r:id="rId19"/>
    <p:sldId id="337" r:id="rId20"/>
    <p:sldId id="329" r:id="rId21"/>
    <p:sldId id="330" r:id="rId22"/>
    <p:sldId id="331" r:id="rId23"/>
    <p:sldId id="332" r:id="rId24"/>
    <p:sldId id="333" r:id="rId25"/>
    <p:sldId id="334" r:id="rId26"/>
    <p:sldId id="335" r:id="rId27"/>
    <p:sldId id="312" r:id="rId28"/>
    <p:sldId id="343" r:id="rId29"/>
    <p:sldId id="271"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AE1E"/>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13" autoAdjust="0"/>
    <p:restoredTop sz="96105" autoAdjust="0"/>
  </p:normalViewPr>
  <p:slideViewPr>
    <p:cSldViewPr snapToGrid="0">
      <p:cViewPr varScale="1">
        <p:scale>
          <a:sx n="80" d="100"/>
          <a:sy n="80" d="100"/>
        </p:scale>
        <p:origin x="-102" y="-402"/>
      </p:cViewPr>
      <p:guideLst>
        <p:guide orient="horz" pos="4176"/>
        <p:guide orient="horz" pos="895"/>
        <p:guide orient="horz" pos="1484"/>
        <p:guide orient="horz" pos="1200"/>
        <p:guide orient="horz" pos="2160"/>
        <p:guide orient="horz" pos="144"/>
        <p:guide orient="horz" pos="2730"/>
        <p:guide pos="3839"/>
        <p:guide pos="325"/>
        <p:guide pos="613"/>
        <p:guide pos="7353"/>
        <p:guide pos="1190"/>
        <p:guide pos="7063"/>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66" d="100"/>
          <a:sy n="66" d="100"/>
        </p:scale>
        <p:origin x="-209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belady\AppData\Local\Microsoft\Windows\Temporary%20Internet%20Files\Content.Outlook\IOMZNSRZ\Generic%20Server%20TCO%20Mod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belady\AppData\Local\Microsoft\Windows\Temporary%20Internet%20Files\Content.Outlook\IOMZNSRZ\Generic%20Server%20TCO%20Mod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Trebuchet MS" pitchFamily="34" charset="0"/>
              </a:defRPr>
            </a:pPr>
            <a:r>
              <a:rPr lang="en-US">
                <a:latin typeface="Trebuchet MS" pitchFamily="34" charset="0"/>
              </a:rPr>
              <a:t>Basic 1U Server - 3 year TCO</a:t>
            </a:r>
          </a:p>
        </c:rich>
      </c:tx>
      <c:layout/>
    </c:title>
    <c:plotArea>
      <c:layout/>
      <c:pieChart>
        <c:varyColors val="1"/>
        <c:ser>
          <c:idx val="1"/>
          <c:order val="1"/>
          <c:dPt>
            <c:idx val="2"/>
            <c:spPr>
              <a:solidFill>
                <a:schemeClr val="accent3"/>
              </a:solidFill>
              <a:ln w="19050" cap="flat" cmpd="sng" algn="ctr">
                <a:solidFill>
                  <a:schemeClr val="accent3">
                    <a:shade val="50000"/>
                  </a:schemeClr>
                </a:solidFill>
                <a:prstDash val="solid"/>
              </a:ln>
              <a:effectLst/>
            </c:spPr>
          </c:dPt>
          <c:dPt>
            <c:idx val="3"/>
            <c:spPr>
              <a:solidFill>
                <a:schemeClr val="accent4"/>
              </a:solidFill>
              <a:ln w="19050" cap="flat" cmpd="sng" algn="ctr">
                <a:solidFill>
                  <a:schemeClr val="accent4">
                    <a:shade val="50000"/>
                  </a:schemeClr>
                </a:solidFill>
                <a:prstDash val="solid"/>
              </a:ln>
              <a:effectLst/>
            </c:spPr>
          </c:dPt>
          <c:cat>
            <c:strRef>
              <c:f>Sheet1!$A$37:$A$40</c:f>
              <c:strCache>
                <c:ptCount val="4"/>
                <c:pt idx="0">
                  <c:v>Total equipment cost per server</c:v>
                </c:pt>
                <c:pt idx="1">
                  <c:v>Power cost per server</c:v>
                </c:pt>
                <c:pt idx="2">
                  <c:v>Data Center cost per server</c:v>
                </c:pt>
                <c:pt idx="3">
                  <c:v>Data Center operating cost per server</c:v>
                </c:pt>
              </c:strCache>
            </c:strRef>
          </c:cat>
          <c:val>
            <c:numRef>
              <c:f>Sheet1!$C$37:$C$40</c:f>
              <c:numCache>
                <c:formatCode>_("$"* #,##0.00_);_("$"* \(#,##0.00\);_("$"* "-"??_);_(@_)</c:formatCode>
                <c:ptCount val="4"/>
                <c:pt idx="0">
                  <c:v>3000</c:v>
                </c:pt>
                <c:pt idx="1">
                  <c:v>1177.3439999999998</c:v>
                </c:pt>
                <c:pt idx="2">
                  <c:v>1400</c:v>
                </c:pt>
                <c:pt idx="3">
                  <c:v>600</c:v>
                </c:pt>
              </c:numCache>
            </c:numRef>
          </c:val>
        </c:ser>
        <c:ser>
          <c:idx val="0"/>
          <c:order val="0"/>
          <c:cat>
            <c:strRef>
              <c:f>Sheet1!$A$37:$A$40</c:f>
              <c:strCache>
                <c:ptCount val="4"/>
                <c:pt idx="0">
                  <c:v>Total equipment cost per server</c:v>
                </c:pt>
                <c:pt idx="1">
                  <c:v>Power cost per server</c:v>
                </c:pt>
                <c:pt idx="2">
                  <c:v>Data Center cost per server</c:v>
                </c:pt>
                <c:pt idx="3">
                  <c:v>Data Center operating cost per server</c:v>
                </c:pt>
              </c:strCache>
            </c:strRef>
          </c:cat>
          <c:val>
            <c:numRef>
              <c:f>Sheet1!$B$37:$B$40</c:f>
            </c:numRef>
          </c:val>
        </c:ser>
        <c:firstSliceAng val="0"/>
      </c:pieChart>
    </c:plotArea>
    <c:legend>
      <c:legendPos val="r"/>
      <c:layout/>
      <c:txPr>
        <a:bodyPr/>
        <a:lstStyle/>
        <a:p>
          <a:pPr>
            <a:defRPr>
              <a:latin typeface="Trebuchet MS" pitchFamily="34" charset="0"/>
            </a:defRPr>
          </a:pPr>
          <a:endParaRPr lang="en-US"/>
        </a:p>
      </c:txPr>
    </c:legend>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Trebuchet MS" pitchFamily="34" charset="0"/>
              </a:defRPr>
            </a:pPr>
            <a:r>
              <a:rPr lang="en-US">
                <a:latin typeface="Trebuchet MS" pitchFamily="34" charset="0"/>
              </a:rPr>
              <a:t>Basic 1U Server - 5 year TCO</a:t>
            </a:r>
          </a:p>
        </c:rich>
      </c:tx>
      <c:layout/>
    </c:title>
    <c:plotArea>
      <c:layout/>
      <c:pieChart>
        <c:varyColors val="1"/>
        <c:ser>
          <c:idx val="1"/>
          <c:order val="1"/>
          <c:dPt>
            <c:idx val="2"/>
            <c:spPr>
              <a:solidFill>
                <a:schemeClr val="accent3"/>
              </a:solidFill>
              <a:ln w="19050" cap="flat" cmpd="sng" algn="ctr">
                <a:solidFill>
                  <a:schemeClr val="accent3">
                    <a:shade val="50000"/>
                  </a:schemeClr>
                </a:solidFill>
                <a:prstDash val="solid"/>
              </a:ln>
              <a:effectLst/>
            </c:spPr>
          </c:dPt>
          <c:dPt>
            <c:idx val="3"/>
            <c:spPr>
              <a:solidFill>
                <a:schemeClr val="accent4"/>
              </a:solidFill>
              <a:ln w="19050" cap="flat" cmpd="sng" algn="ctr">
                <a:solidFill>
                  <a:schemeClr val="accent4">
                    <a:shade val="50000"/>
                  </a:schemeClr>
                </a:solidFill>
                <a:prstDash val="solid"/>
              </a:ln>
              <a:effectLst/>
            </c:spPr>
          </c:dPt>
          <c:cat>
            <c:strRef>
              <c:f>Sheet1!$A$45:$A$48</c:f>
              <c:strCache>
                <c:ptCount val="4"/>
                <c:pt idx="0">
                  <c:v>Total equipment cost per server</c:v>
                </c:pt>
                <c:pt idx="1">
                  <c:v>Power cost per server</c:v>
                </c:pt>
                <c:pt idx="2">
                  <c:v>Data Center cost per server</c:v>
                </c:pt>
                <c:pt idx="3">
                  <c:v>Data Center operating cost per server</c:v>
                </c:pt>
              </c:strCache>
            </c:strRef>
          </c:cat>
          <c:val>
            <c:numRef>
              <c:f>Sheet1!$C$45:$C$48</c:f>
              <c:numCache>
                <c:formatCode>_("$"* #,##0.00_);_("$"* \(#,##0.00\);_("$"* "-"??_);_(@_)</c:formatCode>
                <c:ptCount val="4"/>
                <c:pt idx="0">
                  <c:v>3000</c:v>
                </c:pt>
                <c:pt idx="1">
                  <c:v>1962.2400000000002</c:v>
                </c:pt>
                <c:pt idx="2">
                  <c:v>2333.333333333348</c:v>
                </c:pt>
                <c:pt idx="3">
                  <c:v>1000</c:v>
                </c:pt>
              </c:numCache>
            </c:numRef>
          </c:val>
        </c:ser>
        <c:ser>
          <c:idx val="0"/>
          <c:order val="0"/>
          <c:cat>
            <c:strRef>
              <c:f>Sheet1!$A$45:$A$48</c:f>
              <c:strCache>
                <c:ptCount val="4"/>
                <c:pt idx="0">
                  <c:v>Total equipment cost per server</c:v>
                </c:pt>
                <c:pt idx="1">
                  <c:v>Power cost per server</c:v>
                </c:pt>
                <c:pt idx="2">
                  <c:v>Data Center cost per server</c:v>
                </c:pt>
                <c:pt idx="3">
                  <c:v>Data Center operating cost per server</c:v>
                </c:pt>
              </c:strCache>
            </c:strRef>
          </c:cat>
          <c:val>
            <c:numRef>
              <c:f>Sheet1!$B$45:$B$48</c:f>
            </c:numRef>
          </c:val>
        </c:ser>
        <c:firstSliceAng val="0"/>
      </c:pieChart>
    </c:plotArea>
    <c:legend>
      <c:legendPos val="r"/>
      <c:layout/>
      <c:txPr>
        <a:bodyPr/>
        <a:lstStyle/>
        <a:p>
          <a:pPr>
            <a:defRPr>
              <a:latin typeface="Trebuchet MS" pitchFamily="34" charset="0"/>
            </a:defRPr>
          </a:pPr>
          <a:endParaRPr lang="en-US"/>
        </a:p>
      </c:txPr>
    </c:legend>
    <c:plotVisOnly val="1"/>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solidFill>
                  <a:schemeClr val="tx1"/>
                </a:solidFill>
              </a:defRPr>
            </a:pPr>
            <a:r>
              <a:rPr lang="en-US" dirty="0" smtClean="0">
                <a:solidFill>
                  <a:schemeClr val="tx1"/>
                </a:solidFill>
              </a:rPr>
              <a:t>Microsoft Average PUE Targets for New DCs</a:t>
            </a:r>
            <a:endParaRPr lang="en-US" dirty="0">
              <a:solidFill>
                <a:schemeClr val="tx1"/>
              </a:solidFill>
            </a:endParaRPr>
          </a:p>
        </c:rich>
      </c:tx>
    </c:title>
    <c:plotArea>
      <c:layout/>
      <c:lineChart>
        <c:grouping val="standard"/>
        <c:ser>
          <c:idx val="0"/>
          <c:order val="0"/>
          <c:tx>
            <c:v>PUE</c:v>
          </c:tx>
          <c:spPr>
            <a:ln w="73025">
              <a:solidFill>
                <a:schemeClr val="bg2"/>
              </a:solidFill>
            </a:ln>
          </c:spPr>
          <c:marker>
            <c:symbol val="none"/>
          </c:marker>
          <c:cat>
            <c:strRef>
              <c:f>Sheet1!$A$3:$A$6</c:f>
              <c:strCache>
                <c:ptCount val="4"/>
                <c:pt idx="0">
                  <c:v>2006</c:v>
                </c:pt>
                <c:pt idx="1">
                  <c:v>2008</c:v>
                </c:pt>
                <c:pt idx="2">
                  <c:v>2010</c:v>
                </c:pt>
                <c:pt idx="3">
                  <c:v>2012</c:v>
                </c:pt>
              </c:strCache>
            </c:strRef>
          </c:cat>
          <c:val>
            <c:numRef>
              <c:f>Sheet1!$B$3:$B$6</c:f>
              <c:numCache>
                <c:formatCode>0.000</c:formatCode>
                <c:ptCount val="4"/>
                <c:pt idx="0">
                  <c:v>2</c:v>
                </c:pt>
                <c:pt idx="1">
                  <c:v>1.5</c:v>
                </c:pt>
                <c:pt idx="2">
                  <c:v>1.25</c:v>
                </c:pt>
                <c:pt idx="3">
                  <c:v>1.125</c:v>
                </c:pt>
              </c:numCache>
            </c:numRef>
          </c:val>
        </c:ser>
        <c:marker val="1"/>
        <c:axId val="55485568"/>
        <c:axId val="55487104"/>
      </c:lineChart>
      <c:catAx>
        <c:axId val="55485568"/>
        <c:scaling>
          <c:orientation val="minMax"/>
        </c:scaling>
        <c:axPos val="b"/>
        <c:numFmt formatCode="General" sourceLinked="1"/>
        <c:majorTickMark val="none"/>
        <c:tickLblPos val="nextTo"/>
        <c:txPr>
          <a:bodyPr/>
          <a:lstStyle/>
          <a:p>
            <a:pPr>
              <a:defRPr>
                <a:solidFill>
                  <a:schemeClr val="tx1"/>
                </a:solidFill>
              </a:defRPr>
            </a:pPr>
            <a:endParaRPr lang="en-US"/>
          </a:p>
        </c:txPr>
        <c:crossAx val="55487104"/>
        <c:crosses val="autoZero"/>
        <c:auto val="1"/>
        <c:lblAlgn val="ctr"/>
        <c:lblOffset val="100"/>
      </c:catAx>
      <c:valAx>
        <c:axId val="55487104"/>
        <c:scaling>
          <c:orientation val="minMax"/>
          <c:min val="1"/>
        </c:scaling>
        <c:axPos val="l"/>
        <c:majorGridlines/>
        <c:numFmt formatCode="0.000" sourceLinked="1"/>
        <c:majorTickMark val="none"/>
        <c:tickLblPos val="nextTo"/>
        <c:txPr>
          <a:bodyPr/>
          <a:lstStyle/>
          <a:p>
            <a:pPr>
              <a:defRPr>
                <a:solidFill>
                  <a:schemeClr val="tx1"/>
                </a:solidFill>
              </a:defRPr>
            </a:pPr>
            <a:endParaRPr lang="en-US"/>
          </a:p>
        </c:txPr>
        <c:crossAx val="55485568"/>
        <c:crosses val="autoZero"/>
        <c:crossBetween val="between"/>
      </c:valAx>
      <c:spPr>
        <a:solidFill>
          <a:schemeClr val="tx1"/>
        </a:solidFill>
        <a:ln>
          <a:solidFill>
            <a:srgbClr val="000000"/>
          </a:solidFill>
        </a:ln>
      </c:spPr>
    </c:plotArea>
    <c:legend>
      <c:legendPos val="b"/>
    </c:legend>
    <c:plotVisOnly val="1"/>
  </c:chart>
  <c:spPr>
    <a:ln w="57150">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11/11/2008</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338138" indent="-338138">
              <a:spcBef>
                <a:spcPct val="0"/>
              </a:spcBef>
              <a:buFont typeface="Symbol" pitchFamily="18" charset="2"/>
              <a:buChar char=""/>
            </a:pPr>
            <a:endParaRPr lang="en-US" dirty="0" smtClean="0">
              <a:latin typeface="Segoe"/>
            </a:endParaRP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7D6E888-360C-4BD2-AF00-551E67C2F0F2}" type="slidenum">
              <a:rPr lang="en-US">
                <a:latin typeface="Segoe"/>
              </a:rPr>
              <a:pPr defTabSz="912813" fontAlgn="base">
                <a:spcBef>
                  <a:spcPct val="0"/>
                </a:spcBef>
                <a:spcAft>
                  <a:spcPct val="0"/>
                </a:spcAft>
              </a:pPr>
              <a:t>4</a:t>
            </a:fld>
            <a:endParaRPr lang="en-US" dirty="0">
              <a:latin typeface="Sego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D6DD9-2CBA-4184-BF44-8F2EE068B69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889125" y="1905000"/>
            <a:ext cx="9521032" cy="747897"/>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3645485" y="3653742"/>
            <a:ext cx="7819939"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5" name="Picture 4"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a:xfrm>
            <a:off x="-56695" y="6556674"/>
            <a:ext cx="524402" cy="365125"/>
          </a:xfrm>
          <a:prstGeom prst="rect">
            <a:avLst/>
          </a:prstGeom>
        </p:spPr>
        <p:txBody>
          <a:bodyPr/>
          <a:lstStyle/>
          <a:p>
            <a:fld id="{A7F784C5-7B08-4C43-B414-34800E8E4233}"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1"/>
            <a:ext cx="10969943" cy="6694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600203"/>
            <a:ext cx="5383398" cy="2647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3"/>
            <a:ext cx="5383398" cy="2647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xfrm>
            <a:off x="-56695" y="6556674"/>
            <a:ext cx="524402" cy="365125"/>
          </a:xfrm>
          <a:prstGeom prst="rect">
            <a:avLst/>
          </a:prstGeom>
          <a:ln/>
        </p:spPr>
        <p:txBody>
          <a:bodyPr/>
          <a:lstStyle>
            <a:lvl1pPr>
              <a:defRPr/>
            </a:lvl1pPr>
          </a:lstStyle>
          <a:p>
            <a:pPr>
              <a:defRPr/>
            </a:pPr>
            <a:fld id="{AE88180D-AE05-48C1-AB07-80E1CBC07A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20813"/>
            <a:ext cx="9324523" cy="1523494"/>
          </a:xfrm>
        </p:spPr>
        <p:txBody>
          <a:bodyPr anchor="ctr" anchorCtr="0">
            <a:noAutofit/>
          </a:bodyPr>
          <a:lstStyle>
            <a:lvl1pPr marL="0" algn="l" defTabSz="914400" rtl="0" eaLnBrk="1" latinLnBrk="0" hangingPunct="1">
              <a:lnSpc>
                <a:spcPct val="90000"/>
              </a:lnSpc>
              <a:defRPr lang="en-US" sz="10000" b="1" kern="1200" spc="-300" dirty="0">
                <a:solidFill>
                  <a:schemeClr val="tx1"/>
                </a:solidFill>
                <a:effectLst>
                  <a:outerShdw blurRad="38100" dist="38100" dir="2700000" algn="tl">
                    <a:srgbClr val="000000">
                      <a:alpha val="43137"/>
                    </a:srgbClr>
                  </a:outerShdw>
                </a:effectLst>
                <a:latin typeface="Trebuchet MS" pitchFamily="34" charset="0"/>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3077300" y="4344989"/>
            <a:ext cx="802495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077301" y="3139642"/>
            <a:ext cx="8813307"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2777" rtl="0" eaLnBrk="1" fontAlgn="base" hangingPunct="1">
              <a:lnSpc>
                <a:spcPct val="90000"/>
              </a:lnSpc>
              <a:spcBef>
                <a:spcPct val="0"/>
              </a:spcBef>
              <a:spcAft>
                <a:spcPct val="0"/>
              </a:spcAft>
              <a:buFont typeface="Arial" pitchFamily="34" charset="0"/>
              <a:buNone/>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dirty="0" smtClean="0"/>
              <a:t>click to…</a:t>
            </a:r>
          </a:p>
        </p:txBody>
      </p:sp>
      <p:pic>
        <p:nvPicPr>
          <p:cNvPr id="5" name="Picture 4"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20813"/>
            <a:ext cx="9324523" cy="1523494"/>
          </a:xfrm>
        </p:spPr>
        <p:txBody>
          <a:bodyPr anchor="ctr" anchorCtr="0">
            <a:noAutofit/>
          </a:bodyPr>
          <a:lstStyle>
            <a:lvl1pPr marL="0" algn="l" defTabSz="914400" rtl="0" eaLnBrk="1" latinLnBrk="0" hangingPunct="1">
              <a:lnSpc>
                <a:spcPct val="90000"/>
              </a:lnSpc>
              <a:defRPr lang="en-US" sz="10000" b="1" kern="1200" spc="-300" dirty="0">
                <a:solidFill>
                  <a:schemeClr val="tx1"/>
                </a:solidFill>
                <a:effectLst>
                  <a:outerShdw blurRad="38100" dist="38100" dir="2700000" algn="tl">
                    <a:srgbClr val="000000">
                      <a:alpha val="43137"/>
                    </a:srgbClr>
                  </a:outerShdw>
                </a:effectLst>
                <a:latin typeface="Trebuchet MS" pitchFamily="34" charset="0"/>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3077300" y="4344989"/>
            <a:ext cx="802495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077301" y="3139642"/>
            <a:ext cx="8813307"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2777" rtl="0" eaLnBrk="1" fontAlgn="base" hangingPunct="1">
              <a:lnSpc>
                <a:spcPct val="90000"/>
              </a:lnSpc>
              <a:spcBef>
                <a:spcPct val="0"/>
              </a:spcBef>
              <a:spcAft>
                <a:spcPct val="0"/>
              </a:spcAft>
              <a:buFont typeface="Arial" pitchFamily="34" charset="0"/>
              <a:buNone/>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dirty="0" smtClean="0"/>
              <a:t>click to…</a:t>
            </a:r>
          </a:p>
        </p:txBody>
      </p:sp>
      <p:pic>
        <p:nvPicPr>
          <p:cNvPr id="5" name="Picture 4"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509984" y="1414465"/>
            <a:ext cx="11170973"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509632" y="1414199"/>
            <a:ext cx="550013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9057" y="1414199"/>
            <a:ext cx="55019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509984" y="1414465"/>
            <a:ext cx="11170973" cy="2246256"/>
          </a:xfrm>
        </p:spPr>
        <p:txBody>
          <a:bodyPr/>
          <a:lstStyle>
            <a:lvl1pPr marL="457200" indent="-457200" algn="l" defTabSz="912777" rtl="0" eaLnBrk="1" fontAlgn="base" hangingPunct="1">
              <a:lnSpc>
                <a:spcPct val="90000"/>
              </a:lnSpc>
              <a:spcBef>
                <a:spcPts val="1167"/>
              </a:spcBef>
              <a:spcAft>
                <a:spcPct val="0"/>
              </a:spcAft>
              <a:buClr>
                <a:schemeClr val="tx2"/>
              </a:buClr>
              <a:buSzPct val="95000"/>
              <a:buFontTx/>
              <a:buBlip>
                <a:blip r:embed="rId2"/>
              </a:buBlip>
              <a:defRPr lang="en-US" sz="3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860425" indent="-403225">
              <a:spcBef>
                <a:spcPts val="1083"/>
              </a:spcBef>
              <a:buFontTx/>
              <a:buBlip>
                <a:blip r:embed="rId3"/>
              </a:buBlip>
              <a:defRPr sz="2800"/>
            </a:lvl2pPr>
            <a:lvl3pPr marL="1262063" indent="-401638">
              <a:spcBef>
                <a:spcPts val="1000"/>
              </a:spcBef>
              <a:buFontTx/>
              <a:buBlip>
                <a:blip r:embed="rId3"/>
              </a:buBlip>
              <a:defRPr sz="2400"/>
            </a:lvl3pPr>
            <a:lvl4pPr marL="1600200" indent="-338138">
              <a:spcBef>
                <a:spcPts val="917"/>
              </a:spcBef>
              <a:buFontTx/>
              <a:buBlip>
                <a:blip r:embed="rId3"/>
              </a:buBlip>
              <a:defRPr sz="2000"/>
            </a:lvl4pPr>
            <a:lvl5pPr marL="1947863" indent="-347663">
              <a:spcBef>
                <a:spcPts val="833"/>
              </a:spcBef>
              <a:buFontTx/>
              <a:buBlip>
                <a:blip r:embed="rId3"/>
              </a:buBlip>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4"/>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984" y="228600"/>
            <a:ext cx="11170973"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509984" y="1414465"/>
            <a:ext cx="11170973" cy="22462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37" r:id="rId13"/>
    <p:sldLayoutId id="2147483731" r:id="rId14"/>
    <p:sldLayoutId id="2147483732" r:id="rId15"/>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457200" indent="-457200" algn="l" defTabSz="912777" rtl="0" eaLnBrk="1" fontAlgn="base" hangingPunct="1">
        <a:lnSpc>
          <a:spcPct val="90000"/>
        </a:lnSpc>
        <a:spcBef>
          <a:spcPts val="1167"/>
        </a:spcBef>
        <a:spcAft>
          <a:spcPct val="0"/>
        </a:spcAft>
        <a:buClr>
          <a:schemeClr val="tx2"/>
        </a:buClr>
        <a:buSzPct val="95000"/>
        <a:buFontTx/>
        <a:buBlip>
          <a:blip r:embed="rId18"/>
        </a:buBlip>
        <a:defRPr sz="3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863600" indent="-406400" algn="l" defTabSz="912777" rtl="0" eaLnBrk="1" fontAlgn="base" hangingPunct="1">
        <a:lnSpc>
          <a:spcPct val="90000"/>
        </a:lnSpc>
        <a:spcBef>
          <a:spcPts val="1083"/>
        </a:spcBef>
        <a:spcAft>
          <a:spcPct val="0"/>
        </a:spcAft>
        <a:buClr>
          <a:schemeClr val="tx2"/>
        </a:buClr>
        <a:buSzPct val="80000"/>
        <a:buFontTx/>
        <a:buBlip>
          <a:blip r:embed="rId19"/>
        </a:buBlip>
        <a:defRPr sz="28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1257300" indent="-393700" algn="l" defTabSz="912777" rtl="0" eaLnBrk="1" fontAlgn="base" hangingPunct="1">
        <a:lnSpc>
          <a:spcPct val="90000"/>
        </a:lnSpc>
        <a:spcBef>
          <a:spcPts val="1000"/>
        </a:spcBef>
        <a:spcAft>
          <a:spcPct val="0"/>
        </a:spcAft>
        <a:buClr>
          <a:schemeClr val="tx2"/>
        </a:buClr>
        <a:buSzPct val="80000"/>
        <a:buFontTx/>
        <a:buBlip>
          <a:blip r:embed="rId19"/>
        </a:buBlip>
        <a:defRPr sz="24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57300" indent="342900" algn="l" defTabSz="912777" rtl="0" eaLnBrk="1" fontAlgn="base" hangingPunct="1">
        <a:lnSpc>
          <a:spcPct val="90000"/>
        </a:lnSpc>
        <a:spcBef>
          <a:spcPts val="917"/>
        </a:spcBef>
        <a:spcAft>
          <a:spcPct val="0"/>
        </a:spcAft>
        <a:buClr>
          <a:schemeClr val="tx2"/>
        </a:buClr>
        <a:buSzPct val="80000"/>
        <a:buFontTx/>
        <a:buBlip>
          <a:blip r:embed="rId19"/>
        </a:buBlip>
        <a:defRPr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943100" indent="-342900" algn="l" defTabSz="912777" rtl="0" eaLnBrk="1" fontAlgn="base" hangingPunct="1">
        <a:lnSpc>
          <a:spcPct val="90000"/>
        </a:lnSpc>
        <a:spcBef>
          <a:spcPts val="833"/>
        </a:spcBef>
        <a:spcAft>
          <a:spcPct val="0"/>
        </a:spcAft>
        <a:buClr>
          <a:schemeClr val="tx2"/>
        </a:buClr>
        <a:buSzPct val="80000"/>
        <a:buFontTx/>
        <a:buBlip>
          <a:blip r:embed="rId19"/>
        </a:buBlip>
        <a:defRPr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cid:image004.png@01C92ED0.FC402FB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cid:image004.jpg@01C894FC.3477E040" TargetMode="External"/><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cid:image002.jpg@01C894FC.3477E040" TargetMode="External"/><Relationship Id="rId5" Type="http://schemas.openxmlformats.org/officeDocument/2006/relationships/image" Target="../media/image44.jpeg"/><Relationship Id="rId4" Type="http://schemas.openxmlformats.org/officeDocument/2006/relationships/image" Target="cid:image001.jpg@01C894FC.3477E040" TargetMode="External"/><Relationship Id="rId9"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hyperlink" Target="http://www.greentelecomlive.com/wp-content/uploads/2008/06/ibm_container.jpg" TargetMode="Externa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hyperlink" Target="http://gcaptain.com/maritime/blog/shipping-container-collapse-uk/crushed-shipping-containe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 Become Obsolete</a:t>
            </a:r>
            <a:endParaRPr lang="en-US" dirty="0"/>
          </a:p>
        </p:txBody>
      </p:sp>
      <p:sp>
        <p:nvSpPr>
          <p:cNvPr id="3" name="Text Placeholder 2"/>
          <p:cNvSpPr>
            <a:spLocks noGrp="1"/>
          </p:cNvSpPr>
          <p:nvPr>
            <p:ph idx="1"/>
          </p:nvPr>
        </p:nvSpPr>
        <p:spPr>
          <a:xfrm>
            <a:off x="509984" y="1414466"/>
            <a:ext cx="11170973" cy="5081391"/>
          </a:xfrm>
        </p:spPr>
        <p:txBody>
          <a:bodyPr/>
          <a:lstStyle/>
          <a:p>
            <a:pPr marL="282575" lvl="0" indent="-282575"/>
            <a:r>
              <a:rPr lang="en-US" sz="1800" dirty="0" smtClean="0"/>
              <a:t>Bad News</a:t>
            </a:r>
          </a:p>
          <a:p>
            <a:pPr marL="685800" lvl="1" indent="-228600"/>
            <a:r>
              <a:rPr lang="en-US" sz="1600" dirty="0" smtClean="0"/>
              <a:t>Your Jobs and Products will all change</a:t>
            </a:r>
          </a:p>
          <a:p>
            <a:pPr marL="914400" lvl="2" indent="-223838"/>
            <a:r>
              <a:rPr lang="en-US" sz="1400" dirty="0" smtClean="0"/>
              <a:t>Companies will reward those who engineer their jobs away</a:t>
            </a:r>
          </a:p>
          <a:p>
            <a:pPr marL="914400" lvl="3" indent="115888"/>
            <a:r>
              <a:rPr lang="en-US" sz="1200" dirty="0" smtClean="0"/>
              <a:t>Example:  Why do we need to replace failed hardware? Why do we need UPS and Generators</a:t>
            </a:r>
          </a:p>
          <a:p>
            <a:pPr marL="914400" lvl="2" indent="-223838"/>
            <a:r>
              <a:rPr lang="en-US" sz="1400" dirty="0" smtClean="0"/>
              <a:t>The products vendors sell today will be different or obsolete</a:t>
            </a:r>
          </a:p>
          <a:p>
            <a:pPr marL="914400" lvl="3" indent="115888"/>
            <a:r>
              <a:rPr lang="en-US" sz="1200" dirty="0" smtClean="0"/>
              <a:t>Example:  Chiller-less data centers</a:t>
            </a:r>
          </a:p>
          <a:p>
            <a:pPr marL="282575" lvl="0" indent="-282575"/>
            <a:r>
              <a:rPr lang="en-US" sz="1800" dirty="0" smtClean="0"/>
              <a:t>Good News</a:t>
            </a:r>
          </a:p>
          <a:p>
            <a:pPr marL="685800" lvl="1" indent="-228600"/>
            <a:r>
              <a:rPr lang="en-US" sz="1600" dirty="0" smtClean="0"/>
              <a:t>The Opportunities are Huge</a:t>
            </a:r>
          </a:p>
          <a:p>
            <a:pPr marL="914400" lvl="2" indent="-223838"/>
            <a:r>
              <a:rPr lang="en-US" sz="1400" dirty="0" smtClean="0"/>
              <a:t>Continual learning</a:t>
            </a:r>
          </a:p>
          <a:p>
            <a:pPr marL="914400" lvl="3" indent="115888"/>
            <a:r>
              <a:rPr lang="en-US" sz="1200" dirty="0" smtClean="0"/>
              <a:t>New Jobs will emerge</a:t>
            </a:r>
          </a:p>
          <a:p>
            <a:pPr marL="914400" lvl="2" indent="-223838"/>
            <a:r>
              <a:rPr lang="en-US" sz="1400" dirty="0" smtClean="0"/>
              <a:t>Commoditization/Standardization</a:t>
            </a:r>
          </a:p>
          <a:p>
            <a:pPr marL="914400" lvl="3" indent="115888"/>
            <a:r>
              <a:rPr lang="en-US" sz="1200" dirty="0" smtClean="0"/>
              <a:t>Industry must work together</a:t>
            </a:r>
          </a:p>
          <a:p>
            <a:pPr marL="914400" lvl="2" indent="-223838"/>
            <a:r>
              <a:rPr lang="en-US" sz="1400" dirty="0" smtClean="0"/>
              <a:t>Modularization</a:t>
            </a:r>
          </a:p>
          <a:p>
            <a:pPr marL="914400" lvl="3" indent="115888"/>
            <a:r>
              <a:rPr lang="en-US" sz="1200" dirty="0" smtClean="0"/>
              <a:t>Could be any size</a:t>
            </a:r>
          </a:p>
          <a:p>
            <a:pPr marL="914400" lvl="3" indent="115888"/>
            <a:r>
              <a:rPr lang="en-US" sz="1200" dirty="0" smtClean="0"/>
              <a:t>Example: Microsoft’s containers</a:t>
            </a:r>
          </a:p>
          <a:p>
            <a:endParaRPr lang="en-US" sz="1800" dirty="0" smtClean="0"/>
          </a:p>
        </p:txBody>
      </p:sp>
      <p:grpSp>
        <p:nvGrpSpPr>
          <p:cNvPr id="11" name="Group 10"/>
          <p:cNvGrpSpPr/>
          <p:nvPr/>
        </p:nvGrpSpPr>
        <p:grpSpPr>
          <a:xfrm>
            <a:off x="6457595" y="3248913"/>
            <a:ext cx="5215293" cy="3161412"/>
            <a:chOff x="6457595" y="3248913"/>
            <a:chExt cx="5215293" cy="3161412"/>
          </a:xfrm>
        </p:grpSpPr>
        <p:pic>
          <p:nvPicPr>
            <p:cNvPr id="6" name="Picture 5" descr="P2010113.JPG"/>
            <p:cNvPicPr>
              <a:picLocks noChangeAspect="1"/>
            </p:cNvPicPr>
            <p:nvPr/>
          </p:nvPicPr>
          <p:blipFill>
            <a:blip r:embed="rId3" cstate="print"/>
            <a:stretch>
              <a:fillRect/>
            </a:stretch>
          </p:blipFill>
          <p:spPr>
            <a:xfrm>
              <a:off x="8477109" y="4013491"/>
              <a:ext cx="3195779" cy="2396834"/>
            </a:xfrm>
            <a:prstGeom prst="rect">
              <a:avLst/>
            </a:prstGeom>
            <a:noFill/>
            <a:ln>
              <a:noFill/>
            </a:ln>
          </p:spPr>
        </p:pic>
        <p:pic>
          <p:nvPicPr>
            <p:cNvPr id="7" name="Picture 0" descr="IMG_0914.JPG"/>
            <p:cNvPicPr>
              <a:picLocks noChangeAspect="1" noChangeArrowheads="1"/>
            </p:cNvPicPr>
            <p:nvPr/>
          </p:nvPicPr>
          <p:blipFill>
            <a:blip r:embed="rId4"/>
            <a:stretch>
              <a:fillRect/>
            </a:stretch>
          </p:blipFill>
          <p:spPr bwMode="auto">
            <a:xfrm>
              <a:off x="6457595" y="3248913"/>
              <a:ext cx="2895804" cy="2169923"/>
            </a:xfrm>
            <a:prstGeom prst="rect">
              <a:avLst/>
            </a:prstGeom>
            <a:noFill/>
            <a:ln>
              <a:noFill/>
            </a:ln>
            <a:effectLst>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Data Center Economics Have Changed!</a:t>
            </a:r>
            <a:endParaRPr/>
          </a:p>
        </p:txBody>
      </p:sp>
      <p:sp>
        <p:nvSpPr>
          <p:cNvPr id="8" name="Content Placeholder 7"/>
          <p:cNvSpPr>
            <a:spLocks noGrp="1"/>
          </p:cNvSpPr>
          <p:nvPr>
            <p:ph sz="half" idx="1"/>
          </p:nvPr>
        </p:nvSpPr>
        <p:spPr>
          <a:xfrm>
            <a:off x="509633" y="1414199"/>
            <a:ext cx="4995818" cy="4438138"/>
          </a:xfrm>
        </p:spPr>
        <p:txBody>
          <a:bodyPr/>
          <a:lstStyle/>
          <a:p>
            <a:pPr marL="403225" indent="-403225"/>
            <a:r>
              <a:rPr lang="en-US" dirty="0" smtClean="0"/>
              <a:t>Cost of physical space was a primary consideration in data center design</a:t>
            </a:r>
          </a:p>
          <a:p>
            <a:pPr marL="403225" indent="-403225"/>
            <a:r>
              <a:rPr lang="en-US" dirty="0" smtClean="0"/>
              <a:t>Cost of power and cooling has risen to prominence</a:t>
            </a:r>
          </a:p>
          <a:p>
            <a:pPr marL="403225" indent="-403225"/>
            <a:r>
              <a:rPr lang="en-US" dirty="0" smtClean="0"/>
              <a:t>Data center managers now must prioritize investment in efficient power and cooling systems to lower the total cost of operating (TCO) of their facilities </a:t>
            </a:r>
          </a:p>
          <a:p>
            <a:pPr marL="403225" indent="-403225"/>
            <a:endParaRPr lang="en-US" dirty="0" smtClean="0"/>
          </a:p>
          <a:p>
            <a:endParaRPr lang="en-US" dirty="0"/>
          </a:p>
        </p:txBody>
      </p:sp>
      <p:pic>
        <p:nvPicPr>
          <p:cNvPr id="14339" name="Picture 15"/>
          <p:cNvPicPr>
            <a:picLocks noChangeAspect="1" noChangeArrowheads="1"/>
          </p:cNvPicPr>
          <p:nvPr/>
        </p:nvPicPr>
        <p:blipFill>
          <a:blip r:embed="rId3"/>
          <a:srcRect/>
          <a:stretch>
            <a:fillRect/>
          </a:stretch>
        </p:blipFill>
        <p:spPr bwMode="auto">
          <a:xfrm>
            <a:off x="5895660" y="1420813"/>
            <a:ext cx="5777228" cy="4627884"/>
          </a:xfrm>
          <a:prstGeom prst="rect">
            <a:avLst/>
          </a:prstGeom>
          <a:noFill/>
          <a:ln w="9525">
            <a:noFill/>
            <a:miter lim="800000"/>
            <a:headEnd/>
            <a:tailEnd/>
          </a:ln>
        </p:spPr>
      </p:pic>
      <p:sp>
        <p:nvSpPr>
          <p:cNvPr id="14341" name="Rectangle 4"/>
          <p:cNvSpPr>
            <a:spLocks noChangeArrowheads="1"/>
          </p:cNvSpPr>
          <p:nvPr/>
        </p:nvSpPr>
        <p:spPr bwMode="auto">
          <a:xfrm>
            <a:off x="5887659" y="6023051"/>
            <a:ext cx="5785230" cy="430873"/>
          </a:xfrm>
          <a:prstGeom prst="rect">
            <a:avLst/>
          </a:prstGeom>
          <a:noFill/>
          <a:ln w="9525">
            <a:noFill/>
            <a:miter lim="800000"/>
            <a:headEnd/>
            <a:tailEnd/>
          </a:ln>
        </p:spPr>
        <p:txBody>
          <a:bodyPr wrap="square" lIns="91425" tIns="45713" rIns="91425" bIns="45713">
            <a:spAutoFit/>
          </a:bodyPr>
          <a:lstStyle/>
          <a:p>
            <a:r>
              <a:rPr lang="en-US" sz="1050" dirty="0">
                <a:latin typeface="Trebuchet MS" pitchFamily="34" charset="0"/>
              </a:rPr>
              <a:t>Belady, C., “In the Data Center, Power and Cooling Costs More than IT Equipment it Supports”, Electronics Cooling Magazine (Feb 2007)</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nvGraphicFramePr>
        <p:xfrm>
          <a:off x="-229988" y="789497"/>
          <a:ext cx="6025922" cy="29081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defRPr/>
            </a:pPr>
            <a:r>
              <a:rPr smtClean="0"/>
              <a:t>Data Center Economics Have Changed!</a:t>
            </a:r>
            <a:endParaRPr/>
          </a:p>
        </p:txBody>
      </p:sp>
      <p:pic>
        <p:nvPicPr>
          <p:cNvPr id="14339" name="Picture 15"/>
          <p:cNvPicPr>
            <a:picLocks noChangeAspect="1" noChangeArrowheads="1"/>
          </p:cNvPicPr>
          <p:nvPr/>
        </p:nvPicPr>
        <p:blipFill>
          <a:blip r:embed="rId4"/>
          <a:srcRect/>
          <a:stretch>
            <a:fillRect/>
          </a:stretch>
        </p:blipFill>
        <p:spPr bwMode="auto">
          <a:xfrm>
            <a:off x="5895660" y="1420813"/>
            <a:ext cx="5777228" cy="4627884"/>
          </a:xfrm>
          <a:prstGeom prst="rect">
            <a:avLst/>
          </a:prstGeom>
          <a:noFill/>
          <a:ln w="9525">
            <a:noFill/>
            <a:miter lim="800000"/>
            <a:headEnd/>
            <a:tailEnd/>
          </a:ln>
        </p:spPr>
      </p:pic>
      <p:sp>
        <p:nvSpPr>
          <p:cNvPr id="14341" name="Rectangle 4"/>
          <p:cNvSpPr>
            <a:spLocks noChangeArrowheads="1"/>
          </p:cNvSpPr>
          <p:nvPr/>
        </p:nvSpPr>
        <p:spPr bwMode="auto">
          <a:xfrm>
            <a:off x="5880075" y="6053449"/>
            <a:ext cx="5792814" cy="430873"/>
          </a:xfrm>
          <a:prstGeom prst="rect">
            <a:avLst/>
          </a:prstGeom>
          <a:noFill/>
          <a:ln w="9525">
            <a:noFill/>
            <a:miter lim="800000"/>
            <a:headEnd/>
            <a:tailEnd/>
          </a:ln>
        </p:spPr>
        <p:txBody>
          <a:bodyPr wrap="square" lIns="91425" tIns="45713" rIns="91425" bIns="45713">
            <a:spAutoFit/>
          </a:bodyPr>
          <a:lstStyle/>
          <a:p>
            <a:r>
              <a:rPr lang="en-US" sz="1050" dirty="0"/>
              <a:t>Belady, C., “In the Data Center, Power and Cooling Costs More than IT Equipment it Supports”, Electronics Cooling Magazine (Feb 2007)</a:t>
            </a:r>
          </a:p>
        </p:txBody>
      </p:sp>
      <p:graphicFrame>
        <p:nvGraphicFramePr>
          <p:cNvPr id="9" name="Chart 8"/>
          <p:cNvGraphicFramePr/>
          <p:nvPr/>
        </p:nvGraphicFramePr>
        <p:xfrm>
          <a:off x="-217507" y="3669642"/>
          <a:ext cx="6000457" cy="28575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2105192"/>
          </a:xfrm>
        </p:spPr>
        <p:txBody>
          <a:bodyPr/>
          <a:lstStyle/>
          <a:p>
            <a:pPr>
              <a:defRPr/>
            </a:pPr>
            <a:r>
              <a:rPr sz="4400" smtClean="0"/>
              <a:t>A Metric To Measure Data Center Efficiency</a:t>
            </a:r>
            <a:r>
              <a:rPr sz="3600"/>
              <a:t/>
            </a:r>
            <a:br>
              <a:rPr sz="3600"/>
            </a:br>
            <a:r>
              <a:rPr sz="3600"/>
              <a:t/>
            </a:r>
            <a:br>
              <a:rPr sz="3600"/>
            </a:br>
            <a:r>
              <a:rPr sz="3600"/>
              <a:t>	</a:t>
            </a:r>
            <a:br>
              <a:rPr sz="3600"/>
            </a:br>
            <a:endParaRPr sz="3600"/>
          </a:p>
        </p:txBody>
      </p:sp>
      <p:pic>
        <p:nvPicPr>
          <p:cNvPr id="47105" name="Picture 1"/>
          <p:cNvPicPr>
            <a:picLocks noChangeAspect="1" noChangeArrowheads="1"/>
          </p:cNvPicPr>
          <p:nvPr/>
        </p:nvPicPr>
        <p:blipFill>
          <a:blip r:embed="rId4"/>
          <a:srcRect b="12598"/>
          <a:stretch>
            <a:fillRect/>
          </a:stretch>
        </p:blipFill>
        <p:spPr bwMode="auto">
          <a:xfrm>
            <a:off x="5657850" y="1420813"/>
            <a:ext cx="6015038" cy="3848823"/>
          </a:xfrm>
          <a:prstGeom prst="rect">
            <a:avLst/>
          </a:prstGeom>
          <a:noFill/>
          <a:ln w="9525">
            <a:noFill/>
            <a:miter lim="800000"/>
            <a:headEnd/>
            <a:tailEnd/>
          </a:ln>
          <a:effectLst/>
        </p:spPr>
      </p:pic>
      <p:sp>
        <p:nvSpPr>
          <p:cNvPr id="9" name="TextBox 8"/>
          <p:cNvSpPr txBox="1"/>
          <p:nvPr/>
        </p:nvSpPr>
        <p:spPr>
          <a:xfrm>
            <a:off x="876300" y="1423852"/>
            <a:ext cx="3776996" cy="1384995"/>
          </a:xfrm>
          <a:prstGeom prst="rect">
            <a:avLst/>
          </a:prstGeom>
          <a:noFill/>
        </p:spPr>
        <p:txBody>
          <a:bodyPr wrap="non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The Green Grid’s </a:t>
            </a:r>
          </a:p>
          <a:p>
            <a:pPr algn="ctr"/>
            <a:r>
              <a:rPr lang="en-US" sz="2800" dirty="0" smtClean="0">
                <a:effectLst>
                  <a:outerShdw blurRad="38100" dist="38100" dir="2700000" algn="tl">
                    <a:srgbClr val="000000">
                      <a:alpha val="43137"/>
                    </a:srgbClr>
                  </a:outerShdw>
                </a:effectLst>
                <a:latin typeface="Trebuchet MS" pitchFamily="34" charset="0"/>
              </a:rPr>
              <a:t>Data Center </a:t>
            </a:r>
            <a:r>
              <a:rPr lang="en-US" sz="2800" dirty="0" err="1" smtClean="0">
                <a:effectLst>
                  <a:outerShdw blurRad="38100" dist="38100" dir="2700000" algn="tl">
                    <a:srgbClr val="000000">
                      <a:alpha val="43137"/>
                    </a:srgbClr>
                  </a:outerShdw>
                </a:effectLst>
                <a:latin typeface="Trebuchet MS" pitchFamily="34" charset="0"/>
              </a:rPr>
              <a:t>Efficienct</a:t>
            </a:r>
            <a:endParaRPr lang="en-US" sz="2800" dirty="0" smtClean="0">
              <a:effectLst>
                <a:outerShdw blurRad="38100" dist="38100" dir="2700000" algn="tl">
                  <a:srgbClr val="000000">
                    <a:alpha val="43137"/>
                  </a:srgbClr>
                </a:outerShdw>
              </a:effectLst>
              <a:latin typeface="Trebuchet MS" pitchFamily="34" charset="0"/>
            </a:endParaRPr>
          </a:p>
          <a:p>
            <a:pPr algn="ctr"/>
            <a:r>
              <a:rPr lang="en-US" sz="2800" dirty="0" smtClean="0">
                <a:effectLst>
                  <a:outerShdw blurRad="38100" dist="38100" dir="2700000" algn="tl">
                    <a:srgbClr val="000000">
                      <a:alpha val="43137"/>
                    </a:srgbClr>
                  </a:outerShdw>
                </a:effectLst>
                <a:latin typeface="Trebuchet MS" pitchFamily="34" charset="0"/>
              </a:rPr>
              <a:t>Metric:  PUE</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Oval 9"/>
          <p:cNvSpPr/>
          <p:nvPr/>
        </p:nvSpPr>
        <p:spPr bwMode="auto">
          <a:xfrm>
            <a:off x="5410200" y="4358640"/>
            <a:ext cx="3291840" cy="807720"/>
          </a:xfrm>
          <a:prstGeom prst="ellipse">
            <a:avLst/>
          </a:prstGeom>
          <a:noFill/>
          <a:ln w="38100">
            <a:solidFill>
              <a:schemeClr val="bg2"/>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endParaRPr lang="en-US" kern="1200" dirty="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cxnSp>
        <p:nvCxnSpPr>
          <p:cNvPr id="13" name="Straight Arrow Connector 12"/>
          <p:cNvCxnSpPr/>
          <p:nvPr/>
        </p:nvCxnSpPr>
        <p:spPr bwMode="auto">
          <a:xfrm>
            <a:off x="3680460" y="2811780"/>
            <a:ext cx="1958340" cy="166116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bg2"/>
            </a:solidFill>
            <a:prstDash val="solid"/>
            <a:round/>
            <a:headEnd type="none" w="med" len="med"/>
            <a:tailEnd type="arrow"/>
          </a:ln>
          <a:effectLst/>
        </p:spPr>
      </p:cxnSp>
      <p:graphicFrame>
        <p:nvGraphicFramePr>
          <p:cNvPr id="1026" name="Object 2"/>
          <p:cNvGraphicFramePr>
            <a:graphicFrameLocks noChangeAspect="1"/>
          </p:cNvGraphicFramePr>
          <p:nvPr/>
        </p:nvGraphicFramePr>
        <p:xfrm>
          <a:off x="0" y="3429000"/>
          <a:ext cx="6433649" cy="3801702"/>
        </p:xfrm>
        <a:graphic>
          <a:graphicData uri="http://schemas.openxmlformats.org/presentationml/2006/ole">
            <p:oleObj spid="_x0000_s18434" name="Chart" r:id="rId5" imgW="7448550" imgH="4400550" progId="MSGraph.Chart.8">
              <p:embed followColorScheme="full"/>
            </p:oleObj>
          </a:graphicData>
        </a:graphic>
      </p:graphicFrame>
      <p:sp>
        <p:nvSpPr>
          <p:cNvPr id="16" name="TextBox 15"/>
          <p:cNvSpPr txBox="1"/>
          <p:nvPr/>
        </p:nvSpPr>
        <p:spPr>
          <a:xfrm>
            <a:off x="2407920" y="6187440"/>
            <a:ext cx="3760901" cy="276999"/>
          </a:xfrm>
          <a:prstGeom prst="rect">
            <a:avLst/>
          </a:prstGeom>
          <a:noFill/>
        </p:spPr>
        <p:txBody>
          <a:bodyPr wrap="none" rtlCol="0">
            <a:spAutoFit/>
          </a:bodyPr>
          <a:lstStyle/>
          <a:p>
            <a:r>
              <a:rPr lang="en-US" sz="1200" i="1" dirty="0" smtClean="0">
                <a:solidFill>
                  <a:schemeClr val="tx1"/>
                </a:solidFill>
                <a:effectLst>
                  <a:outerShdw blurRad="38100" dist="38100" dir="2700000" algn="tl">
                    <a:srgbClr val="000000">
                      <a:alpha val="43137"/>
                    </a:srgbClr>
                  </a:outerShdw>
                </a:effectLst>
                <a:latin typeface="Trebuchet MS" pitchFamily="34" charset="0"/>
              </a:rPr>
              <a:t>Source: EYP Mission Critical Facilities Inc, New York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19317"/>
            <a:ext cx="11877018" cy="2326791"/>
          </a:xfrm>
        </p:spPr>
        <p:txBody>
          <a:bodyPr/>
          <a:lstStyle/>
          <a:p>
            <a:pPr>
              <a:defRPr/>
            </a:pPr>
            <a:r>
              <a:rPr smtClean="0"/>
              <a:t>Microsoft's Data Center Efficiency </a:t>
            </a:r>
            <a:r>
              <a:rPr/>
              <a:t>Goals</a:t>
            </a:r>
            <a:r>
              <a:rPr sz="4000"/>
              <a:t/>
            </a:r>
            <a:br>
              <a:rPr sz="4000"/>
            </a:br>
            <a:r>
              <a:rPr sz="4000"/>
              <a:t/>
            </a:r>
            <a:br>
              <a:rPr sz="4000"/>
            </a:br>
            <a:r>
              <a:rPr sz="4000"/>
              <a:t>	</a:t>
            </a:r>
            <a:br>
              <a:rPr sz="4000"/>
            </a:br>
            <a:endParaRPr sz="4000"/>
          </a:p>
        </p:txBody>
      </p:sp>
      <p:sp>
        <p:nvSpPr>
          <p:cNvPr id="7" name="Slide Number Placeholder 3"/>
          <p:cNvSpPr>
            <a:spLocks noGrp="1"/>
          </p:cNvSpPr>
          <p:nvPr>
            <p:ph type="sldNum" sz="quarter" idx="4294967295"/>
          </p:nvPr>
        </p:nvSpPr>
        <p:spPr>
          <a:xfrm>
            <a:off x="0" y="6556375"/>
            <a:ext cx="523875" cy="365125"/>
          </a:xfrm>
          <a:prstGeom prst="rect">
            <a:avLst/>
          </a:prstGeom>
        </p:spPr>
        <p:txBody>
          <a:bodyPr/>
          <a:lstStyle/>
          <a:p>
            <a:pPr>
              <a:defRPr/>
            </a:pPr>
            <a:fld id="{11742D97-EF03-4611-B639-8B772CD99899}" type="slidenum">
              <a:rPr lang="en-US" sz="1100" smtClean="0"/>
              <a:pPr>
                <a:defRPr/>
              </a:pPr>
              <a:t>14</a:t>
            </a:fld>
            <a:endParaRPr lang="en-US" sz="1100" dirty="0"/>
          </a:p>
        </p:txBody>
      </p:sp>
      <p:graphicFrame>
        <p:nvGraphicFramePr>
          <p:cNvPr id="5" name="Chart 4"/>
          <p:cNvGraphicFramePr/>
          <p:nvPr/>
        </p:nvGraphicFramePr>
        <p:xfrm>
          <a:off x="139076" y="1278813"/>
          <a:ext cx="6388808" cy="4533606"/>
        </p:xfrm>
        <a:graphic>
          <a:graphicData uri="http://schemas.openxmlformats.org/drawingml/2006/chart">
            <c:chart xmlns:c="http://schemas.openxmlformats.org/drawingml/2006/chart" xmlns:r="http://schemas.openxmlformats.org/officeDocument/2006/relationships" r:id="rId4"/>
          </a:graphicData>
        </a:graphic>
      </p:graphicFrame>
      <p:sp>
        <p:nvSpPr>
          <p:cNvPr id="46086" name="TextBox 7"/>
          <p:cNvSpPr txBox="1">
            <a:spLocks noChangeArrowheads="1"/>
          </p:cNvSpPr>
          <p:nvPr/>
        </p:nvSpPr>
        <p:spPr bwMode="auto">
          <a:xfrm>
            <a:off x="1304816" y="4296393"/>
            <a:ext cx="3145958" cy="815594"/>
          </a:xfrm>
          <a:prstGeom prst="rect">
            <a:avLst/>
          </a:prstGeom>
          <a:noFill/>
          <a:ln w="9525">
            <a:noFill/>
            <a:miter lim="800000"/>
            <a:headEnd/>
            <a:tailEnd/>
          </a:ln>
        </p:spPr>
        <p:txBody>
          <a:bodyPr lIns="76188" tIns="38093" rIns="76188" bIns="38093">
            <a:spAutoFit/>
          </a:bodyPr>
          <a:lstStyle/>
          <a:p>
            <a:r>
              <a:rPr lang="en-US" sz="2400" dirty="0">
                <a:solidFill>
                  <a:srgbClr val="FF0000"/>
                </a:solidFill>
                <a:latin typeface="Segoe"/>
              </a:rPr>
              <a:t>Follows </a:t>
            </a:r>
          </a:p>
          <a:p>
            <a:r>
              <a:rPr lang="en-US" sz="2400" dirty="0" smtClean="0">
                <a:solidFill>
                  <a:srgbClr val="FF0000"/>
                </a:solidFill>
                <a:latin typeface="Segoe"/>
              </a:rPr>
              <a:t>Less’ </a:t>
            </a:r>
            <a:r>
              <a:rPr lang="en-US" sz="2400" dirty="0">
                <a:solidFill>
                  <a:srgbClr val="FF0000"/>
                </a:solidFill>
                <a:latin typeface="Segoe"/>
              </a:rPr>
              <a:t>Law</a:t>
            </a:r>
          </a:p>
        </p:txBody>
      </p:sp>
      <p:sp>
        <p:nvSpPr>
          <p:cNvPr id="11" name="24-Point Star 10"/>
          <p:cNvSpPr/>
          <p:nvPr/>
        </p:nvSpPr>
        <p:spPr bwMode="auto">
          <a:xfrm>
            <a:off x="6975251" y="1042502"/>
            <a:ext cx="4208596" cy="2096218"/>
          </a:xfrm>
          <a:prstGeom prst="star2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0"/>
            <a:r>
              <a:rPr lang="en-US" sz="2400" dirty="0" smtClean="0">
                <a:solidFill>
                  <a:srgbClr val="FFFFFF"/>
                </a:solidFill>
                <a:effectLst>
                  <a:outerShdw blurRad="38100" dist="38100" dir="2700000" algn="tl">
                    <a:srgbClr val="000000">
                      <a:alpha val="43137"/>
                    </a:srgbClr>
                  </a:outerShdw>
                </a:effectLst>
                <a:latin typeface="Trebuchet MS" pitchFamily="34" charset="0"/>
              </a:rPr>
              <a:t>Extreme Efficiency is our Goal!</a:t>
            </a:r>
          </a:p>
        </p:txBody>
      </p:sp>
      <p:graphicFrame>
        <p:nvGraphicFramePr>
          <p:cNvPr id="2050" name="Object 2"/>
          <p:cNvGraphicFramePr>
            <a:graphicFrameLocks noChangeAspect="1"/>
          </p:cNvGraphicFramePr>
          <p:nvPr/>
        </p:nvGraphicFramePr>
        <p:xfrm>
          <a:off x="6309360" y="3062923"/>
          <a:ext cx="6112041" cy="3612197"/>
        </p:xfrm>
        <a:graphic>
          <a:graphicData uri="http://schemas.openxmlformats.org/presentationml/2006/ole">
            <p:oleObj spid="_x0000_s2050" name="Chart" r:id="rId5" imgW="7448449" imgH="4400685" progId="MSGraph.Chart.8">
              <p:embed followColorScheme="full"/>
            </p:oleObj>
          </a:graphicData>
        </a:graphic>
      </p:graphicFrame>
      <p:sp>
        <p:nvSpPr>
          <p:cNvPr id="10" name="TextBox 9"/>
          <p:cNvSpPr txBox="1"/>
          <p:nvPr/>
        </p:nvSpPr>
        <p:spPr>
          <a:xfrm>
            <a:off x="8374380" y="4130040"/>
            <a:ext cx="870751" cy="1569660"/>
          </a:xfrm>
          <a:prstGeom prst="rect">
            <a:avLst/>
          </a:prstGeom>
          <a:noFill/>
        </p:spPr>
        <p:txBody>
          <a:bodyPr wrap="none" rtlCol="0">
            <a:spAutoFit/>
          </a:bodyPr>
          <a:lstStyle/>
          <a:p>
            <a:r>
              <a:rPr lang="en-US" sz="9600" dirty="0" smtClean="0">
                <a:solidFill>
                  <a:schemeClr val="tx1"/>
                </a:solidFill>
                <a:effectLst>
                  <a:outerShdw blurRad="38100" dist="38100" dir="2700000" algn="tl">
                    <a:srgbClr val="000000">
                      <a:alpha val="43137"/>
                    </a:srgbClr>
                  </a:outerShdw>
                </a:effectLst>
                <a:latin typeface="Trebuchet MS" pitchFamily="34" charset="0"/>
              </a:rPr>
              <a:t>X</a:t>
            </a:r>
          </a:p>
        </p:txBody>
      </p:sp>
      <p:sp>
        <p:nvSpPr>
          <p:cNvPr id="12" name="TextBox 11"/>
          <p:cNvSpPr txBox="1"/>
          <p:nvPr/>
        </p:nvSpPr>
        <p:spPr>
          <a:xfrm>
            <a:off x="8427924" y="5631180"/>
            <a:ext cx="3760901" cy="276999"/>
          </a:xfrm>
          <a:prstGeom prst="rect">
            <a:avLst/>
          </a:prstGeom>
          <a:noFill/>
        </p:spPr>
        <p:txBody>
          <a:bodyPr wrap="none" rtlCol="0">
            <a:spAutoFit/>
          </a:bodyPr>
          <a:lstStyle/>
          <a:p>
            <a:r>
              <a:rPr lang="en-US" sz="1200" i="1" dirty="0" smtClean="0">
                <a:solidFill>
                  <a:schemeClr val="tx1"/>
                </a:solidFill>
                <a:effectLst>
                  <a:outerShdw blurRad="38100" dist="38100" dir="2700000" algn="tl">
                    <a:srgbClr val="000000">
                      <a:alpha val="43137"/>
                    </a:srgbClr>
                  </a:outerShdw>
                </a:effectLst>
                <a:latin typeface="Trebuchet MS" pitchFamily="34" charset="0"/>
              </a:rPr>
              <a:t>Source: EYP Mission Critical Facilities Inc, New York</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a:srcRect l="1704" b="15959"/>
          <a:stretch>
            <a:fillRect/>
          </a:stretch>
        </p:blipFill>
        <p:spPr bwMode="auto">
          <a:xfrm>
            <a:off x="790716" y="1790704"/>
            <a:ext cx="3615149" cy="1735659"/>
          </a:xfrm>
          <a:prstGeom prst="rect">
            <a:avLst/>
          </a:prstGeom>
          <a:noFill/>
          <a:ln w="9525">
            <a:noFill/>
            <a:miter lim="800000"/>
            <a:headEnd/>
            <a:tailEnd/>
          </a:ln>
          <a:effectLst/>
        </p:spPr>
      </p:pic>
      <p:cxnSp>
        <p:nvCxnSpPr>
          <p:cNvPr id="14" name="Straight Arrow Connector 13"/>
          <p:cNvCxnSpPr/>
          <p:nvPr/>
        </p:nvCxnSpPr>
        <p:spPr>
          <a:xfrm>
            <a:off x="4875530" y="2628900"/>
            <a:ext cx="2031471" cy="1588"/>
          </a:xfrm>
          <a:prstGeom prst="straightConnector1">
            <a:avLst/>
          </a:prstGeom>
          <a:ln w="53975">
            <a:tailEnd type="arrow" w="lg" len="lg"/>
          </a:ln>
        </p:spPr>
        <p:style>
          <a:lnRef idx="1">
            <a:schemeClr val="accent1"/>
          </a:lnRef>
          <a:fillRef idx="0">
            <a:schemeClr val="accent1"/>
          </a:fillRef>
          <a:effectRef idx="0">
            <a:schemeClr val="accent1"/>
          </a:effectRef>
          <a:fontRef idx="minor">
            <a:schemeClr val="tx1"/>
          </a:fontRef>
        </p:style>
      </p:cxnSp>
      <p:pic>
        <p:nvPicPr>
          <p:cNvPr id="30727" name="Picture 7"/>
          <p:cNvPicPr>
            <a:picLocks noChangeAspect="1" noChangeArrowheads="1"/>
          </p:cNvPicPr>
          <p:nvPr/>
        </p:nvPicPr>
        <p:blipFill>
          <a:blip r:embed="rId4"/>
          <a:srcRect l="1712" b="2619"/>
          <a:stretch>
            <a:fillRect/>
          </a:stretch>
        </p:blipFill>
        <p:spPr bwMode="auto">
          <a:xfrm>
            <a:off x="7564404" y="1790701"/>
            <a:ext cx="3598197" cy="1751428"/>
          </a:xfrm>
          <a:prstGeom prst="rect">
            <a:avLst/>
          </a:prstGeom>
          <a:noFill/>
          <a:ln w="9525">
            <a:noFill/>
            <a:miter lim="800000"/>
            <a:headEnd/>
            <a:tailEnd/>
          </a:ln>
          <a:effectLst/>
        </p:spPr>
      </p:pic>
      <p:cxnSp>
        <p:nvCxnSpPr>
          <p:cNvPr id="18" name="Straight Arrow Connector 17"/>
          <p:cNvCxnSpPr/>
          <p:nvPr/>
        </p:nvCxnSpPr>
        <p:spPr>
          <a:xfrm>
            <a:off x="4977103" y="5099742"/>
            <a:ext cx="2031471" cy="1588"/>
          </a:xfrm>
          <a:prstGeom prst="straightConnector1">
            <a:avLst/>
          </a:prstGeom>
          <a:ln w="53975">
            <a:tailEnd type="arrow" w="lg" len="lg"/>
          </a:ln>
        </p:spPr>
        <p:style>
          <a:lnRef idx="1">
            <a:schemeClr val="accent1"/>
          </a:lnRef>
          <a:fillRef idx="0">
            <a:schemeClr val="accent1"/>
          </a:fillRef>
          <a:effectRef idx="0">
            <a:schemeClr val="accent1"/>
          </a:effectRef>
          <a:fontRef idx="minor">
            <a:schemeClr val="tx1"/>
          </a:fontRef>
        </p:style>
      </p:cxnSp>
      <p:pic>
        <p:nvPicPr>
          <p:cNvPr id="30728" name="Picture 8"/>
          <p:cNvPicPr>
            <a:picLocks noChangeAspect="1" noChangeArrowheads="1"/>
          </p:cNvPicPr>
          <p:nvPr/>
        </p:nvPicPr>
        <p:blipFill>
          <a:blip r:embed="rId5"/>
          <a:srcRect l="1712" b="2619"/>
          <a:stretch>
            <a:fillRect/>
          </a:stretch>
        </p:blipFill>
        <p:spPr bwMode="auto">
          <a:xfrm>
            <a:off x="773679" y="4212404"/>
            <a:ext cx="3649222" cy="1776264"/>
          </a:xfrm>
          <a:prstGeom prst="rect">
            <a:avLst/>
          </a:prstGeom>
          <a:noFill/>
          <a:ln w="9525">
            <a:noFill/>
            <a:miter lim="800000"/>
            <a:headEnd/>
            <a:tailEnd/>
          </a:ln>
          <a:effectLst/>
        </p:spPr>
      </p:pic>
      <p:sp>
        <p:nvSpPr>
          <p:cNvPr id="21" name="TextBox 20"/>
          <p:cNvSpPr txBox="1"/>
          <p:nvPr/>
        </p:nvSpPr>
        <p:spPr>
          <a:xfrm>
            <a:off x="959356" y="1516390"/>
            <a:ext cx="3250353" cy="276989"/>
          </a:xfrm>
          <a:prstGeom prst="rect">
            <a:avLst/>
          </a:prstGeom>
          <a:noFill/>
        </p:spPr>
        <p:txBody>
          <a:bodyPr wrap="square" lIns="91428" tIns="45715" rIns="91428" bIns="45715" rtlCol="0">
            <a:spAutoFit/>
          </a:bodyPr>
          <a:lstStyle/>
          <a:p>
            <a:pPr algn="ctr"/>
            <a:r>
              <a:rPr lang="en-US" sz="1200" i="1" dirty="0" smtClean="0">
                <a:latin typeface="Trebuchet MS" pitchFamily="34" charset="0"/>
              </a:rPr>
              <a:t>Large step function in data center costs</a:t>
            </a:r>
            <a:endParaRPr lang="en-US" sz="1200" i="1" dirty="0">
              <a:latin typeface="Trebuchet MS" pitchFamily="34" charset="0"/>
            </a:endParaRPr>
          </a:p>
        </p:txBody>
      </p:sp>
      <p:sp>
        <p:nvSpPr>
          <p:cNvPr id="22" name="TextBox 21"/>
          <p:cNvSpPr txBox="1"/>
          <p:nvPr/>
        </p:nvSpPr>
        <p:spPr>
          <a:xfrm>
            <a:off x="7725213" y="1516390"/>
            <a:ext cx="3250353" cy="276989"/>
          </a:xfrm>
          <a:prstGeom prst="rect">
            <a:avLst/>
          </a:prstGeom>
          <a:noFill/>
        </p:spPr>
        <p:txBody>
          <a:bodyPr wrap="square" lIns="91428" tIns="45715" rIns="91428" bIns="45715" rtlCol="0">
            <a:spAutoFit/>
          </a:bodyPr>
          <a:lstStyle/>
          <a:p>
            <a:pPr algn="ctr"/>
            <a:r>
              <a:rPr lang="en-US" sz="1200" i="1" dirty="0" smtClean="0">
                <a:latin typeface="Trebuchet MS" pitchFamily="34" charset="0"/>
              </a:rPr>
              <a:t>Data center costs becomes variable</a:t>
            </a:r>
            <a:endParaRPr lang="en-US" sz="1200" i="1" dirty="0">
              <a:latin typeface="Trebuchet MS" pitchFamily="34" charset="0"/>
            </a:endParaRPr>
          </a:p>
        </p:txBody>
      </p:sp>
      <p:sp>
        <p:nvSpPr>
          <p:cNvPr id="23" name="TextBox 22"/>
          <p:cNvSpPr txBox="1"/>
          <p:nvPr/>
        </p:nvSpPr>
        <p:spPr>
          <a:xfrm>
            <a:off x="959356" y="3854712"/>
            <a:ext cx="3250353" cy="276989"/>
          </a:xfrm>
          <a:prstGeom prst="rect">
            <a:avLst/>
          </a:prstGeom>
          <a:noFill/>
        </p:spPr>
        <p:txBody>
          <a:bodyPr wrap="square" lIns="91428" tIns="45715" rIns="91428" bIns="45715" rtlCol="0">
            <a:spAutoFit/>
          </a:bodyPr>
          <a:lstStyle/>
          <a:p>
            <a:pPr algn="ctr"/>
            <a:r>
              <a:rPr lang="en-US" sz="1200" i="1" dirty="0" smtClean="0">
                <a:latin typeface="Trebuchet MS" pitchFamily="34" charset="0"/>
              </a:rPr>
              <a:t>Facility cost rising faster than server cost</a:t>
            </a:r>
            <a:endParaRPr lang="en-US" sz="1200" i="1" dirty="0">
              <a:latin typeface="Trebuchet MS" pitchFamily="34" charset="0"/>
            </a:endParaRPr>
          </a:p>
        </p:txBody>
      </p:sp>
      <p:sp>
        <p:nvSpPr>
          <p:cNvPr id="24" name="TextBox 23"/>
          <p:cNvSpPr txBox="1"/>
          <p:nvPr/>
        </p:nvSpPr>
        <p:spPr>
          <a:xfrm>
            <a:off x="7572852" y="3762379"/>
            <a:ext cx="3555074" cy="461655"/>
          </a:xfrm>
          <a:prstGeom prst="rect">
            <a:avLst/>
          </a:prstGeom>
          <a:noFill/>
        </p:spPr>
        <p:txBody>
          <a:bodyPr wrap="square" lIns="91428" tIns="45715" rIns="91428" bIns="45715" rtlCol="0">
            <a:spAutoFit/>
          </a:bodyPr>
          <a:lstStyle/>
          <a:p>
            <a:pPr algn="ctr"/>
            <a:r>
              <a:rPr lang="en-US" sz="1200" i="1" dirty="0" smtClean="0">
                <a:latin typeface="Trebuchet MS" pitchFamily="34" charset="0"/>
              </a:rPr>
              <a:t>Break the trend for facility cost</a:t>
            </a:r>
          </a:p>
          <a:p>
            <a:pPr algn="ctr"/>
            <a:r>
              <a:rPr lang="en-US" sz="1200" i="1" dirty="0" smtClean="0">
                <a:latin typeface="Trebuchet MS" pitchFamily="34" charset="0"/>
              </a:rPr>
              <a:t>Drive a lowering trend in server cost</a:t>
            </a:r>
            <a:endParaRPr lang="en-US" sz="1200" i="1" dirty="0">
              <a:latin typeface="Trebuchet MS" pitchFamily="34" charset="0"/>
            </a:endParaRPr>
          </a:p>
        </p:txBody>
      </p:sp>
      <p:pic>
        <p:nvPicPr>
          <p:cNvPr id="30731" name="Picture 11"/>
          <p:cNvPicPr>
            <a:picLocks noChangeAspect="1" noChangeArrowheads="1"/>
          </p:cNvPicPr>
          <p:nvPr/>
        </p:nvPicPr>
        <p:blipFill>
          <a:blip r:embed="rId6"/>
          <a:srcRect l="1712" b="2619"/>
          <a:stretch>
            <a:fillRect/>
          </a:stretch>
        </p:blipFill>
        <p:spPr bwMode="auto">
          <a:xfrm>
            <a:off x="7514487" y="4200526"/>
            <a:ext cx="3698031" cy="1800020"/>
          </a:xfrm>
          <a:prstGeom prst="rect">
            <a:avLst/>
          </a:prstGeom>
          <a:noFill/>
          <a:ln w="9525">
            <a:noFill/>
            <a:miter lim="800000"/>
            <a:headEnd/>
            <a:tailEnd/>
          </a:ln>
          <a:effectLst/>
        </p:spPr>
      </p:pic>
      <p:sp>
        <p:nvSpPr>
          <p:cNvPr id="27" name="TextBox 26"/>
          <p:cNvSpPr txBox="1"/>
          <p:nvPr/>
        </p:nvSpPr>
        <p:spPr>
          <a:xfrm>
            <a:off x="399971" y="2400300"/>
            <a:ext cx="406294" cy="369322"/>
          </a:xfrm>
          <a:prstGeom prst="rect">
            <a:avLst/>
          </a:prstGeom>
          <a:noFill/>
        </p:spPr>
        <p:txBody>
          <a:bodyPr wrap="square" lIns="91428" tIns="45715" rIns="91428" bIns="45715" rtlCol="0">
            <a:spAutoFit/>
          </a:bodyPr>
          <a:lstStyle/>
          <a:p>
            <a:r>
              <a:rPr lang="en-US" dirty="0" smtClean="0">
                <a:latin typeface="Trebuchet MS" pitchFamily="34" charset="0"/>
              </a:rPr>
              <a:t>$</a:t>
            </a:r>
            <a:endParaRPr lang="en-US" dirty="0">
              <a:latin typeface="Trebuchet MS" pitchFamily="34" charset="0"/>
            </a:endParaRPr>
          </a:p>
        </p:txBody>
      </p:sp>
      <p:sp>
        <p:nvSpPr>
          <p:cNvPr id="29" name="TextBox 28"/>
          <p:cNvSpPr txBox="1"/>
          <p:nvPr/>
        </p:nvSpPr>
        <p:spPr>
          <a:xfrm>
            <a:off x="7008574" y="2400300"/>
            <a:ext cx="406294" cy="369322"/>
          </a:xfrm>
          <a:prstGeom prst="rect">
            <a:avLst/>
          </a:prstGeom>
          <a:noFill/>
        </p:spPr>
        <p:txBody>
          <a:bodyPr wrap="square" lIns="91428" tIns="45715" rIns="91428" bIns="45715" rtlCol="0">
            <a:spAutoFit/>
          </a:bodyPr>
          <a:lstStyle/>
          <a:p>
            <a:r>
              <a:rPr lang="en-US" dirty="0" smtClean="0"/>
              <a:t>$</a:t>
            </a:r>
            <a:endParaRPr lang="en-US" dirty="0"/>
          </a:p>
        </p:txBody>
      </p:sp>
      <p:sp>
        <p:nvSpPr>
          <p:cNvPr id="30" name="TextBox 29"/>
          <p:cNvSpPr txBox="1"/>
          <p:nvPr/>
        </p:nvSpPr>
        <p:spPr>
          <a:xfrm>
            <a:off x="399971" y="4915875"/>
            <a:ext cx="406294" cy="369322"/>
          </a:xfrm>
          <a:prstGeom prst="rect">
            <a:avLst/>
          </a:prstGeom>
          <a:noFill/>
        </p:spPr>
        <p:txBody>
          <a:bodyPr wrap="square" lIns="91428" tIns="45715" rIns="91428" bIns="45715" rtlCol="0">
            <a:spAutoFit/>
          </a:bodyPr>
          <a:lstStyle/>
          <a:p>
            <a:r>
              <a:rPr lang="en-US" dirty="0" smtClean="0">
                <a:latin typeface="Trebuchet MS" pitchFamily="34" charset="0"/>
              </a:rPr>
              <a:t>$</a:t>
            </a:r>
            <a:endParaRPr lang="en-US" dirty="0">
              <a:latin typeface="Trebuchet MS" pitchFamily="34" charset="0"/>
            </a:endParaRPr>
          </a:p>
        </p:txBody>
      </p:sp>
      <p:sp>
        <p:nvSpPr>
          <p:cNvPr id="31" name="TextBox 30"/>
          <p:cNvSpPr txBox="1"/>
          <p:nvPr/>
        </p:nvSpPr>
        <p:spPr>
          <a:xfrm>
            <a:off x="7110148" y="4915875"/>
            <a:ext cx="406294" cy="369322"/>
          </a:xfrm>
          <a:prstGeom prst="rect">
            <a:avLst/>
          </a:prstGeom>
          <a:noFill/>
        </p:spPr>
        <p:txBody>
          <a:bodyPr wrap="square" lIns="91428" tIns="45715" rIns="91428" bIns="45715" rtlCol="0">
            <a:spAutoFit/>
          </a:bodyPr>
          <a:lstStyle/>
          <a:p>
            <a:r>
              <a:rPr lang="en-US" dirty="0" smtClean="0"/>
              <a:t>$</a:t>
            </a:r>
            <a:endParaRPr lang="en-US" dirty="0"/>
          </a:p>
        </p:txBody>
      </p:sp>
      <p:sp>
        <p:nvSpPr>
          <p:cNvPr id="32" name="TextBox 31"/>
          <p:cNvSpPr txBox="1"/>
          <p:nvPr/>
        </p:nvSpPr>
        <p:spPr>
          <a:xfrm>
            <a:off x="8893308" y="6009323"/>
            <a:ext cx="914162" cy="307777"/>
          </a:xfrm>
          <a:prstGeom prst="rect">
            <a:avLst/>
          </a:prstGeom>
          <a:noFill/>
        </p:spPr>
        <p:txBody>
          <a:bodyPr wrap="square" lIns="91428" tIns="45715" rIns="91428" bIns="45715" rtlCol="0">
            <a:spAutoFit/>
          </a:bodyPr>
          <a:lstStyle/>
          <a:p>
            <a:pPr algn="ctr"/>
            <a:r>
              <a:rPr lang="en-US" sz="1400" dirty="0" smtClean="0">
                <a:latin typeface="Trebuchet MS" pitchFamily="34" charset="0"/>
              </a:rPr>
              <a:t>Scale</a:t>
            </a:r>
            <a:endParaRPr lang="en-US" sz="1400" dirty="0">
              <a:latin typeface="Trebuchet MS" pitchFamily="34" charset="0"/>
            </a:endParaRPr>
          </a:p>
        </p:txBody>
      </p:sp>
      <p:sp>
        <p:nvSpPr>
          <p:cNvPr id="33" name="TextBox 32"/>
          <p:cNvSpPr txBox="1"/>
          <p:nvPr/>
        </p:nvSpPr>
        <p:spPr>
          <a:xfrm>
            <a:off x="2127451" y="5992697"/>
            <a:ext cx="914162" cy="307777"/>
          </a:xfrm>
          <a:prstGeom prst="rect">
            <a:avLst/>
          </a:prstGeom>
          <a:noFill/>
        </p:spPr>
        <p:txBody>
          <a:bodyPr wrap="square" lIns="91428" tIns="45715" rIns="91428" bIns="45715" rtlCol="0">
            <a:spAutoFit/>
          </a:bodyPr>
          <a:lstStyle/>
          <a:p>
            <a:pPr algn="ctr"/>
            <a:r>
              <a:rPr lang="en-US" sz="1400" dirty="0" smtClean="0">
                <a:latin typeface="Trebuchet MS" pitchFamily="34" charset="0"/>
              </a:rPr>
              <a:t>Scale</a:t>
            </a:r>
            <a:endParaRPr lang="en-US" sz="1400" dirty="0">
              <a:latin typeface="Trebuchet MS" pitchFamily="34" charset="0"/>
            </a:endParaRPr>
          </a:p>
        </p:txBody>
      </p:sp>
      <p:sp>
        <p:nvSpPr>
          <p:cNvPr id="34" name="TextBox 33"/>
          <p:cNvSpPr txBox="1"/>
          <p:nvPr/>
        </p:nvSpPr>
        <p:spPr>
          <a:xfrm>
            <a:off x="2127451" y="3518364"/>
            <a:ext cx="914162" cy="307777"/>
          </a:xfrm>
          <a:prstGeom prst="rect">
            <a:avLst/>
          </a:prstGeom>
          <a:noFill/>
        </p:spPr>
        <p:txBody>
          <a:bodyPr wrap="square" lIns="91428" tIns="45715" rIns="91428" bIns="45715" rtlCol="0">
            <a:spAutoFit/>
          </a:bodyPr>
          <a:lstStyle/>
          <a:p>
            <a:pPr algn="ctr"/>
            <a:r>
              <a:rPr lang="en-US" sz="1400" dirty="0" smtClean="0">
                <a:latin typeface="Trebuchet MS" pitchFamily="34" charset="0"/>
              </a:rPr>
              <a:t>Scale</a:t>
            </a:r>
            <a:endParaRPr lang="en-US" sz="1400" dirty="0">
              <a:latin typeface="Trebuchet MS" pitchFamily="34" charset="0"/>
            </a:endParaRPr>
          </a:p>
        </p:txBody>
      </p:sp>
      <p:sp>
        <p:nvSpPr>
          <p:cNvPr id="35" name="TextBox 34"/>
          <p:cNvSpPr txBox="1"/>
          <p:nvPr/>
        </p:nvSpPr>
        <p:spPr>
          <a:xfrm>
            <a:off x="8893308" y="3543303"/>
            <a:ext cx="914162" cy="307777"/>
          </a:xfrm>
          <a:prstGeom prst="rect">
            <a:avLst/>
          </a:prstGeom>
          <a:noFill/>
        </p:spPr>
        <p:txBody>
          <a:bodyPr wrap="square" lIns="91428" tIns="45715" rIns="91428" bIns="45715" rtlCol="0">
            <a:spAutoFit/>
          </a:bodyPr>
          <a:lstStyle/>
          <a:p>
            <a:pPr algn="ctr"/>
            <a:r>
              <a:rPr lang="en-US" sz="1400" dirty="0" smtClean="0">
                <a:latin typeface="Trebuchet MS" pitchFamily="34" charset="0"/>
              </a:rPr>
              <a:t>Scale</a:t>
            </a:r>
            <a:endParaRPr lang="en-US" sz="1400" dirty="0">
              <a:latin typeface="Trebuchet MS" pitchFamily="34" charset="0"/>
            </a:endParaRPr>
          </a:p>
        </p:txBody>
      </p:sp>
      <p:sp>
        <p:nvSpPr>
          <p:cNvPr id="36" name="TextBox 35"/>
          <p:cNvSpPr txBox="1"/>
          <p:nvPr/>
        </p:nvSpPr>
        <p:spPr>
          <a:xfrm>
            <a:off x="5078677" y="3314704"/>
            <a:ext cx="1726750" cy="584765"/>
          </a:xfrm>
          <a:prstGeom prst="rect">
            <a:avLst/>
          </a:prstGeom>
          <a:noFill/>
          <a:ln>
            <a:solidFill>
              <a:schemeClr val="accent1">
                <a:lumMod val="75000"/>
              </a:schemeClr>
            </a:solidFill>
          </a:ln>
        </p:spPr>
        <p:txBody>
          <a:bodyPr wrap="square" lIns="91428" tIns="45715" rIns="91428" bIns="45715" rtlCol="0">
            <a:spAutoFit/>
          </a:bodyPr>
          <a:lstStyle/>
          <a:p>
            <a:pPr algn="r"/>
            <a:r>
              <a:rPr lang="en-US" sz="1600" dirty="0" smtClean="0">
                <a:latin typeface="Trebuchet MS" pitchFamily="34" charset="0"/>
              </a:rPr>
              <a:t>Facility</a:t>
            </a:r>
          </a:p>
          <a:p>
            <a:pPr algn="r"/>
            <a:r>
              <a:rPr lang="en-US" sz="1600" dirty="0" smtClean="0">
                <a:latin typeface="Trebuchet MS" pitchFamily="34" charset="0"/>
              </a:rPr>
              <a:t>Server</a:t>
            </a:r>
            <a:endParaRPr lang="en-US" sz="1600" dirty="0">
              <a:latin typeface="Trebuchet MS" pitchFamily="34" charset="0"/>
            </a:endParaRPr>
          </a:p>
        </p:txBody>
      </p:sp>
      <p:cxnSp>
        <p:nvCxnSpPr>
          <p:cNvPr id="38" name="Straight Connector 37"/>
          <p:cNvCxnSpPr/>
          <p:nvPr/>
        </p:nvCxnSpPr>
        <p:spPr>
          <a:xfrm>
            <a:off x="5180250" y="3467100"/>
            <a:ext cx="507868"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0250" y="3771900"/>
            <a:ext cx="507868" cy="1588"/>
          </a:xfrm>
          <a:prstGeom prst="line">
            <a:avLst/>
          </a:prstGeom>
          <a:ln w="38100">
            <a:solidFill>
              <a:srgbClr val="3CAA59"/>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27002" y="1060590"/>
            <a:ext cx="1715061" cy="461655"/>
          </a:xfrm>
          <a:prstGeom prst="rect">
            <a:avLst/>
          </a:prstGeom>
          <a:noFill/>
        </p:spPr>
        <p:txBody>
          <a:bodyPr wrap="none" lIns="91428" tIns="45715" rIns="91428" bIns="45715" rtlCol="0">
            <a:spAutoFit/>
          </a:bodyPr>
          <a:lstStyle/>
          <a:p>
            <a:r>
              <a:rPr lang="en-US" sz="2400" dirty="0" smtClean="0">
                <a:latin typeface="Trebuchet MS" pitchFamily="34" charset="0"/>
              </a:rPr>
              <a:t>Today’s DC</a:t>
            </a:r>
            <a:endParaRPr lang="en-US" sz="2400" dirty="0">
              <a:latin typeface="Trebuchet MS" pitchFamily="34" charset="0"/>
            </a:endParaRPr>
          </a:p>
        </p:txBody>
      </p:sp>
      <p:sp>
        <p:nvSpPr>
          <p:cNvPr id="26" name="TextBox 25"/>
          <p:cNvSpPr txBox="1"/>
          <p:nvPr/>
        </p:nvSpPr>
        <p:spPr>
          <a:xfrm>
            <a:off x="7430074" y="1060580"/>
            <a:ext cx="3840630" cy="461665"/>
          </a:xfrm>
          <a:prstGeom prst="rect">
            <a:avLst/>
          </a:prstGeom>
          <a:noFill/>
        </p:spPr>
        <p:txBody>
          <a:bodyPr wrap="square" lIns="91428" tIns="45715" rIns="91428" bIns="45715" rtlCol="0">
            <a:spAutoFit/>
          </a:bodyPr>
          <a:lstStyle/>
          <a:p>
            <a:pPr algn="ctr"/>
            <a:r>
              <a:rPr lang="en-US" sz="2400" dirty="0" smtClean="0">
                <a:latin typeface="Trebuchet MS" pitchFamily="34" charset="0"/>
              </a:rPr>
              <a:t>Microsoft’s Future</a:t>
            </a:r>
            <a:endParaRPr lang="en-US" sz="2400" dirty="0">
              <a:latin typeface="Trebuchet MS" pitchFamily="34" charset="0"/>
            </a:endParaRPr>
          </a:p>
        </p:txBody>
      </p:sp>
      <p:sp>
        <p:nvSpPr>
          <p:cNvPr id="40" name="TextBox 39"/>
          <p:cNvSpPr txBox="1"/>
          <p:nvPr/>
        </p:nvSpPr>
        <p:spPr>
          <a:xfrm>
            <a:off x="5507223" y="6619876"/>
            <a:ext cx="1199343" cy="215433"/>
          </a:xfrm>
          <a:prstGeom prst="rect">
            <a:avLst/>
          </a:prstGeom>
          <a:noFill/>
        </p:spPr>
        <p:txBody>
          <a:bodyPr wrap="none" lIns="91428" tIns="45715" rIns="91428" bIns="45715" rtlCol="0">
            <a:spAutoFit/>
          </a:bodyPr>
          <a:lstStyle/>
          <a:p>
            <a:r>
              <a:rPr lang="en-US" sz="800" dirty="0" smtClean="0">
                <a:latin typeface="Trebuchet MS" pitchFamily="34" charset="0"/>
              </a:rPr>
              <a:t>Microsoft Confidential</a:t>
            </a:r>
            <a:endParaRPr lang="en-US" sz="800" dirty="0">
              <a:latin typeface="Trebuchet MS" pitchFamily="34" charset="0"/>
            </a:endParaRPr>
          </a:p>
        </p:txBody>
      </p:sp>
      <p:pic>
        <p:nvPicPr>
          <p:cNvPr id="73730" name="Picture 2"/>
          <p:cNvPicPr>
            <a:picLocks noChangeAspect="1" noChangeArrowheads="1"/>
          </p:cNvPicPr>
          <p:nvPr/>
        </p:nvPicPr>
        <p:blipFill>
          <a:blip r:embed="rId7"/>
          <a:srcRect r="36000"/>
          <a:stretch>
            <a:fillRect/>
          </a:stretch>
        </p:blipFill>
        <p:spPr bwMode="auto">
          <a:xfrm>
            <a:off x="773679" y="3567566"/>
            <a:ext cx="795343" cy="340541"/>
          </a:xfrm>
          <a:prstGeom prst="rect">
            <a:avLst/>
          </a:prstGeom>
          <a:noFill/>
          <a:ln w="9525">
            <a:noFill/>
            <a:miter lim="800000"/>
            <a:headEnd/>
            <a:tailEnd/>
          </a:ln>
          <a:effectLst/>
        </p:spPr>
      </p:pic>
      <p:sp>
        <p:nvSpPr>
          <p:cNvPr id="41" name="Title 1"/>
          <p:cNvSpPr>
            <a:spLocks noGrp="1"/>
          </p:cNvSpPr>
          <p:nvPr>
            <p:ph type="title"/>
          </p:nvPr>
        </p:nvSpPr>
        <p:spPr>
          <a:xfrm>
            <a:off x="515938" y="228600"/>
            <a:ext cx="10696575" cy="600075"/>
          </a:xfrm>
        </p:spPr>
        <p:txBody>
          <a:bodyPr/>
          <a:lstStyle/>
          <a:p>
            <a:pPr>
              <a:defRPr/>
            </a:pPr>
            <a:r>
              <a:rPr smtClean="0"/>
              <a:t>Microsoft's Data Center Efficiency </a:t>
            </a:r>
            <a:r>
              <a:rPr/>
              <a:t>Goals</a:t>
            </a:r>
            <a:r>
              <a:rPr sz="4000"/>
              <a:t/>
            </a:r>
            <a:br>
              <a:rPr sz="4000"/>
            </a:br>
            <a:r>
              <a:rPr sz="4000"/>
              <a:t/>
            </a:r>
            <a:br>
              <a:rPr sz="4000"/>
            </a:br>
            <a:r>
              <a:rPr sz="4000"/>
              <a:t>	</a:t>
            </a:r>
            <a:br>
              <a:rPr sz="4000"/>
            </a:br>
            <a:endParaRPr sz="40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09631" y="483564"/>
            <a:ext cx="11171326" cy="997196"/>
          </a:xfrm>
        </p:spPr>
        <p:txBody>
          <a:bodyPr/>
          <a:lstStyle/>
          <a:p>
            <a:pPr eaLnBrk="1" hangingPunct="1">
              <a:defRPr/>
            </a:pPr>
            <a:r>
              <a:rPr sz="4400" smtClean="0"/>
              <a:t>Standardization And Commoditization Helps</a:t>
            </a:r>
            <a:br>
              <a:rPr sz="4400" smtClean="0"/>
            </a:br>
            <a:r>
              <a:rPr sz="2800" smtClean="0"/>
              <a:t>Key for driving cost down and efficiency up!</a:t>
            </a:r>
          </a:p>
        </p:txBody>
      </p:sp>
      <p:sp>
        <p:nvSpPr>
          <p:cNvPr id="39939" name="Text Box 3"/>
          <p:cNvSpPr txBox="1">
            <a:spLocks noChangeArrowheads="1"/>
          </p:cNvSpPr>
          <p:nvPr/>
        </p:nvSpPr>
        <p:spPr bwMode="auto">
          <a:xfrm>
            <a:off x="532556" y="2095500"/>
            <a:ext cx="2225353" cy="1003352"/>
          </a:xfrm>
          <a:prstGeom prst="rect">
            <a:avLst/>
          </a:prstGeom>
          <a:noFill/>
          <a:ln w="9525">
            <a:noFill/>
            <a:miter lim="800000"/>
            <a:headEnd/>
            <a:tailEnd/>
          </a:ln>
        </p:spPr>
        <p:txBody>
          <a:bodyPr wrap="none" lIns="109728" tIns="54864" rIns="109728" bIns="54864">
            <a:spAutoFit/>
          </a:bodyPr>
          <a:lstStyle/>
          <a:p>
            <a:r>
              <a:rPr lang="en-US" sz="2900">
                <a:solidFill>
                  <a:srgbClr val="FFFFFF"/>
                </a:solidFill>
                <a:latin typeface="Trebuchet MS" pitchFamily="34" charset="0"/>
              </a:rPr>
              <a:t>Today’s </a:t>
            </a:r>
          </a:p>
          <a:p>
            <a:r>
              <a:rPr lang="en-US" sz="2900">
                <a:solidFill>
                  <a:srgbClr val="FFFFFF"/>
                </a:solidFill>
                <a:latin typeface="Trebuchet MS" pitchFamily="34" charset="0"/>
              </a:rPr>
              <a:t>Data Center</a:t>
            </a:r>
          </a:p>
        </p:txBody>
      </p:sp>
      <p:grpSp>
        <p:nvGrpSpPr>
          <p:cNvPr id="2" name="Group 4"/>
          <p:cNvGrpSpPr>
            <a:grpSpLocks/>
          </p:cNvGrpSpPr>
          <p:nvPr/>
        </p:nvGrpSpPr>
        <p:grpSpPr bwMode="auto">
          <a:xfrm>
            <a:off x="4154640" y="2153709"/>
            <a:ext cx="7138745" cy="807078"/>
            <a:chOff x="651" y="1596"/>
            <a:chExt cx="3374" cy="508"/>
          </a:xfrm>
        </p:grpSpPr>
        <p:sp>
          <p:nvSpPr>
            <p:cNvPr id="39966" name="Text Box 5"/>
            <p:cNvSpPr txBox="1">
              <a:spLocks noChangeArrowheads="1"/>
            </p:cNvSpPr>
            <p:nvPr/>
          </p:nvSpPr>
          <p:spPr bwMode="auto">
            <a:xfrm>
              <a:off x="651" y="1596"/>
              <a:ext cx="543" cy="48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a:solidFill>
                    <a:schemeClr val="tx1"/>
                  </a:solidFill>
                  <a:latin typeface="Trebuchet MS" pitchFamily="34" charset="0"/>
                </a:rPr>
                <a:t>Chilled </a:t>
              </a:r>
            </a:p>
            <a:p>
              <a:pPr algn="ctr"/>
              <a:r>
                <a:rPr lang="en-US" sz="2200">
                  <a:solidFill>
                    <a:schemeClr val="tx1"/>
                  </a:solidFill>
                  <a:latin typeface="Trebuchet MS" pitchFamily="34" charset="0"/>
                </a:rPr>
                <a:t>Water</a:t>
              </a:r>
            </a:p>
          </p:txBody>
        </p:sp>
        <p:sp>
          <p:nvSpPr>
            <p:cNvPr id="39967" name="Text Box 6"/>
            <p:cNvSpPr txBox="1">
              <a:spLocks noChangeArrowheads="1"/>
            </p:cNvSpPr>
            <p:nvPr/>
          </p:nvSpPr>
          <p:spPr bwMode="auto">
            <a:xfrm>
              <a:off x="1882" y="1604"/>
              <a:ext cx="799" cy="48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a:solidFill>
                    <a:schemeClr val="tx1"/>
                  </a:solidFill>
                  <a:latin typeface="Trebuchet MS" pitchFamily="34" charset="0"/>
                </a:rPr>
                <a:t>Conditioned</a:t>
              </a:r>
            </a:p>
            <a:p>
              <a:pPr algn="ctr"/>
              <a:r>
                <a:rPr lang="en-US" sz="2200">
                  <a:solidFill>
                    <a:schemeClr val="tx1"/>
                  </a:solidFill>
                  <a:latin typeface="Trebuchet MS" pitchFamily="34" charset="0"/>
                </a:rPr>
                <a:t>Air</a:t>
              </a:r>
            </a:p>
          </p:txBody>
        </p:sp>
        <p:sp>
          <p:nvSpPr>
            <p:cNvPr id="39968" name="Text Box 7"/>
            <p:cNvSpPr txBox="1">
              <a:spLocks noChangeArrowheads="1"/>
            </p:cNvSpPr>
            <p:nvPr/>
          </p:nvSpPr>
          <p:spPr bwMode="auto">
            <a:xfrm>
              <a:off x="3478" y="1620"/>
              <a:ext cx="547" cy="48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a:solidFill>
                    <a:schemeClr val="tx1"/>
                  </a:solidFill>
                  <a:latin typeface="Trebuchet MS" pitchFamily="34" charset="0"/>
                </a:rPr>
                <a:t>Server</a:t>
              </a:r>
            </a:p>
            <a:p>
              <a:pPr algn="ctr"/>
              <a:r>
                <a:rPr lang="en-US" sz="2200">
                  <a:solidFill>
                    <a:schemeClr val="tx1"/>
                  </a:solidFill>
                  <a:latin typeface="Trebuchet MS" pitchFamily="34" charset="0"/>
                </a:rPr>
                <a:t>or Rack</a:t>
              </a:r>
            </a:p>
          </p:txBody>
        </p:sp>
        <p:sp>
          <p:nvSpPr>
            <p:cNvPr id="39969" name="Line 8"/>
            <p:cNvSpPr>
              <a:spLocks noChangeShapeType="1"/>
            </p:cNvSpPr>
            <p:nvPr/>
          </p:nvSpPr>
          <p:spPr bwMode="auto">
            <a:xfrm>
              <a:off x="1329" y="1808"/>
              <a:ext cx="541"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latin typeface="Trebuchet MS" pitchFamily="34" charset="0"/>
              </a:endParaRPr>
            </a:p>
          </p:txBody>
        </p:sp>
        <p:sp>
          <p:nvSpPr>
            <p:cNvPr id="39970" name="Line 9"/>
            <p:cNvSpPr>
              <a:spLocks noChangeShapeType="1"/>
            </p:cNvSpPr>
            <p:nvPr/>
          </p:nvSpPr>
          <p:spPr bwMode="auto">
            <a:xfrm>
              <a:off x="2922" y="1807"/>
              <a:ext cx="541"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latin typeface="Trebuchet MS" pitchFamily="34" charset="0"/>
              </a:endParaRPr>
            </a:p>
          </p:txBody>
        </p:sp>
      </p:grpSp>
      <p:grpSp>
        <p:nvGrpSpPr>
          <p:cNvPr id="3" name="Group 10"/>
          <p:cNvGrpSpPr>
            <a:grpSpLocks/>
          </p:cNvGrpSpPr>
          <p:nvPr/>
        </p:nvGrpSpPr>
        <p:grpSpPr bwMode="auto">
          <a:xfrm>
            <a:off x="3526860" y="1645709"/>
            <a:ext cx="8127999" cy="1632479"/>
            <a:chOff x="1667" y="1055"/>
            <a:chExt cx="3841" cy="1028"/>
          </a:xfrm>
        </p:grpSpPr>
        <p:sp>
          <p:nvSpPr>
            <p:cNvPr id="39963" name="Text Box 11"/>
            <p:cNvSpPr txBox="1">
              <a:spLocks noChangeArrowheads="1"/>
            </p:cNvSpPr>
            <p:nvPr/>
          </p:nvSpPr>
          <p:spPr bwMode="auto">
            <a:xfrm>
              <a:off x="4625" y="1143"/>
              <a:ext cx="883" cy="271"/>
            </a:xfrm>
            <a:prstGeom prst="rect">
              <a:avLst/>
            </a:prstGeom>
            <a:noFill/>
            <a:ln w="9525">
              <a:noFill/>
              <a:miter lim="800000"/>
              <a:headEnd/>
              <a:tailEnd/>
            </a:ln>
          </p:spPr>
          <p:txBody>
            <a:bodyPr wrap="none">
              <a:spAutoFit/>
            </a:bodyPr>
            <a:lstStyle/>
            <a:p>
              <a:r>
                <a:rPr lang="en-US" sz="2200" dirty="0">
                  <a:latin typeface="Trebuchet MS" pitchFamily="34" charset="0"/>
                </a:rPr>
                <a:t>Manufacturer</a:t>
              </a:r>
            </a:p>
          </p:txBody>
        </p:sp>
        <p:sp>
          <p:nvSpPr>
            <p:cNvPr id="39964" name="Oval 12"/>
            <p:cNvSpPr>
              <a:spLocks noChangeArrowheads="1"/>
            </p:cNvSpPr>
            <p:nvPr/>
          </p:nvSpPr>
          <p:spPr bwMode="auto">
            <a:xfrm>
              <a:off x="1667" y="1055"/>
              <a:ext cx="2693" cy="1028"/>
            </a:xfrm>
            <a:prstGeom prst="ellipse">
              <a:avLst/>
            </a:prstGeom>
            <a:noFill/>
            <a:ln w="38100">
              <a:solidFill>
                <a:srgbClr val="FFFFFF"/>
              </a:solidFill>
              <a:prstDash val="dash"/>
              <a:round/>
              <a:headEnd/>
              <a:tailEnd/>
            </a:ln>
          </p:spPr>
          <p:txBody>
            <a:bodyPr wrap="none" anchor="ctr"/>
            <a:lstStyle/>
            <a:p>
              <a:pPr algn="ctr"/>
              <a:endParaRPr lang="en-US">
                <a:latin typeface="Trebuchet MS" pitchFamily="34" charset="0"/>
              </a:endParaRPr>
            </a:p>
          </p:txBody>
        </p:sp>
        <p:sp>
          <p:nvSpPr>
            <p:cNvPr id="39965" name="Text Box 13"/>
            <p:cNvSpPr txBox="1">
              <a:spLocks noChangeArrowheads="1"/>
            </p:cNvSpPr>
            <p:nvPr/>
          </p:nvSpPr>
          <p:spPr bwMode="auto">
            <a:xfrm>
              <a:off x="2619" y="1127"/>
              <a:ext cx="610" cy="271"/>
            </a:xfrm>
            <a:prstGeom prst="rect">
              <a:avLst/>
            </a:prstGeom>
            <a:noFill/>
            <a:ln w="9525">
              <a:noFill/>
              <a:miter lim="800000"/>
              <a:headEnd/>
              <a:tailEnd/>
            </a:ln>
          </p:spPr>
          <p:txBody>
            <a:bodyPr wrap="none">
              <a:spAutoFit/>
            </a:bodyPr>
            <a:lstStyle/>
            <a:p>
              <a:r>
                <a:rPr lang="en-US" sz="2200" dirty="0" smtClean="0">
                  <a:latin typeface="Trebuchet MS" pitchFamily="34" charset="0"/>
                </a:rPr>
                <a:t>End User</a:t>
              </a:r>
              <a:endParaRPr lang="en-US" sz="2200" dirty="0">
                <a:latin typeface="Trebuchet MS" pitchFamily="34" charset="0"/>
              </a:endParaRPr>
            </a:p>
          </p:txBody>
        </p:sp>
      </p:grpSp>
      <p:grpSp>
        <p:nvGrpSpPr>
          <p:cNvPr id="4" name="Group 14"/>
          <p:cNvGrpSpPr>
            <a:grpSpLocks/>
          </p:cNvGrpSpPr>
          <p:nvPr/>
        </p:nvGrpSpPr>
        <p:grpSpPr bwMode="auto">
          <a:xfrm>
            <a:off x="8563215" y="1184011"/>
            <a:ext cx="1518437" cy="1181100"/>
            <a:chOff x="4047" y="746"/>
            <a:chExt cx="717" cy="744"/>
          </a:xfrm>
        </p:grpSpPr>
        <p:sp>
          <p:nvSpPr>
            <p:cNvPr id="39961" name="Text Box 15"/>
            <p:cNvSpPr txBox="1">
              <a:spLocks noChangeArrowheads="1"/>
            </p:cNvSpPr>
            <p:nvPr/>
          </p:nvSpPr>
          <p:spPr bwMode="auto">
            <a:xfrm>
              <a:off x="4047" y="746"/>
              <a:ext cx="717" cy="485"/>
            </a:xfrm>
            <a:prstGeom prst="rect">
              <a:avLst/>
            </a:prstGeom>
            <a:noFill/>
            <a:ln w="9525">
              <a:noFill/>
              <a:miter lim="800000"/>
              <a:headEnd/>
              <a:tailEnd/>
            </a:ln>
          </p:spPr>
          <p:txBody>
            <a:bodyPr wrap="none">
              <a:spAutoFit/>
            </a:bodyPr>
            <a:lstStyle/>
            <a:p>
              <a:pPr algn="ctr"/>
              <a:r>
                <a:rPr lang="en-US" sz="2200" dirty="0">
                  <a:solidFill>
                    <a:srgbClr val="FFFF00"/>
                  </a:solidFill>
                  <a:latin typeface="Trebuchet MS" pitchFamily="34" charset="0"/>
                </a:rPr>
                <a:t>ASHRAE</a:t>
              </a:r>
            </a:p>
            <a:p>
              <a:pPr algn="ctr"/>
              <a:r>
                <a:rPr lang="en-US" sz="2200" dirty="0">
                  <a:solidFill>
                    <a:srgbClr val="FFFF00"/>
                  </a:solidFill>
                  <a:latin typeface="Trebuchet MS" pitchFamily="34" charset="0"/>
                </a:rPr>
                <a:t>Guidelines</a:t>
              </a:r>
            </a:p>
          </p:txBody>
        </p:sp>
        <p:sp>
          <p:nvSpPr>
            <p:cNvPr id="39962" name="Line 16"/>
            <p:cNvSpPr>
              <a:spLocks noChangeShapeType="1"/>
            </p:cNvSpPr>
            <p:nvPr/>
          </p:nvSpPr>
          <p:spPr bwMode="auto">
            <a:xfrm flipH="1">
              <a:off x="4450" y="1195"/>
              <a:ext cx="22" cy="295"/>
            </a:xfrm>
            <a:prstGeom prst="line">
              <a:avLst/>
            </a:prstGeom>
            <a:noFill/>
            <a:ln w="57150">
              <a:solidFill>
                <a:srgbClr val="FFFF00"/>
              </a:solidFill>
              <a:round/>
              <a:headEnd/>
              <a:tailEnd type="triangle" w="med" len="med"/>
            </a:ln>
          </p:spPr>
          <p:txBody>
            <a:bodyPr/>
            <a:lstStyle/>
            <a:p>
              <a:endParaRPr lang="en-US">
                <a:latin typeface="Trebuchet MS" pitchFamily="34" charset="0"/>
              </a:endParaRPr>
            </a:p>
          </p:txBody>
        </p:sp>
      </p:grpSp>
      <p:sp>
        <p:nvSpPr>
          <p:cNvPr id="1991697" name="Text Box 17"/>
          <p:cNvSpPr txBox="1">
            <a:spLocks noChangeArrowheads="1"/>
          </p:cNvSpPr>
          <p:nvPr/>
        </p:nvSpPr>
        <p:spPr bwMode="auto">
          <a:xfrm>
            <a:off x="4149350" y="2151062"/>
            <a:ext cx="1186607" cy="78790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109728" tIns="54864" rIns="109728" bIns="54864">
            <a:spAutoFit/>
          </a:bodyPr>
          <a:lstStyle/>
          <a:p>
            <a:pPr algn="ctr"/>
            <a:r>
              <a:rPr lang="en-US" sz="2200" dirty="0">
                <a:solidFill>
                  <a:schemeClr val="tx1"/>
                </a:solidFill>
                <a:latin typeface="Trebuchet MS" pitchFamily="34" charset="0"/>
              </a:rPr>
              <a:t>Chilled </a:t>
            </a:r>
          </a:p>
          <a:p>
            <a:pPr algn="ctr"/>
            <a:r>
              <a:rPr lang="en-US" sz="2200" dirty="0">
                <a:solidFill>
                  <a:schemeClr val="tx1"/>
                </a:solidFill>
                <a:latin typeface="Trebuchet MS" pitchFamily="34" charset="0"/>
              </a:rPr>
              <a:t>Water</a:t>
            </a:r>
          </a:p>
        </p:txBody>
      </p:sp>
      <p:sp>
        <p:nvSpPr>
          <p:cNvPr id="1991698" name="Line 18"/>
          <p:cNvSpPr>
            <a:spLocks noChangeShapeType="1"/>
          </p:cNvSpPr>
          <p:nvPr/>
        </p:nvSpPr>
        <p:spPr bwMode="auto">
          <a:xfrm>
            <a:off x="5584783" y="2487083"/>
            <a:ext cx="1144465"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lIns="109728" tIns="54864" rIns="109728" bIns="54864"/>
          <a:lstStyle/>
          <a:p>
            <a:endParaRPr lang="en-US">
              <a:latin typeface="Trebuchet MS" pitchFamily="34" charset="0"/>
            </a:endParaRPr>
          </a:p>
        </p:txBody>
      </p:sp>
      <p:grpSp>
        <p:nvGrpSpPr>
          <p:cNvPr id="5" name="Group 19"/>
          <p:cNvGrpSpPr>
            <a:grpSpLocks/>
          </p:cNvGrpSpPr>
          <p:nvPr/>
        </p:nvGrpSpPr>
        <p:grpSpPr bwMode="auto">
          <a:xfrm>
            <a:off x="6753936" y="2164293"/>
            <a:ext cx="4535850" cy="795338"/>
            <a:chOff x="3192" y="1363"/>
            <a:chExt cx="2143" cy="501"/>
          </a:xfrm>
        </p:grpSpPr>
        <p:sp>
          <p:nvSpPr>
            <p:cNvPr id="39958" name="Text Box 20"/>
            <p:cNvSpPr txBox="1">
              <a:spLocks noChangeArrowheads="1"/>
            </p:cNvSpPr>
            <p:nvPr/>
          </p:nvSpPr>
          <p:spPr bwMode="auto">
            <a:xfrm>
              <a:off x="3192" y="1363"/>
              <a:ext cx="799" cy="48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a:solidFill>
                    <a:schemeClr val="tx1"/>
                  </a:solidFill>
                  <a:latin typeface="Trebuchet MS" pitchFamily="34" charset="0"/>
                </a:rPr>
                <a:t>Conditioned</a:t>
              </a:r>
            </a:p>
            <a:p>
              <a:pPr algn="ctr"/>
              <a:r>
                <a:rPr lang="en-US" sz="2200">
                  <a:solidFill>
                    <a:schemeClr val="tx1"/>
                  </a:solidFill>
                  <a:latin typeface="Trebuchet MS" pitchFamily="34" charset="0"/>
                </a:rPr>
                <a:t>Air</a:t>
              </a:r>
            </a:p>
          </p:txBody>
        </p:sp>
        <p:sp>
          <p:nvSpPr>
            <p:cNvPr id="39959" name="Text Box 21"/>
            <p:cNvSpPr txBox="1">
              <a:spLocks noChangeArrowheads="1"/>
            </p:cNvSpPr>
            <p:nvPr/>
          </p:nvSpPr>
          <p:spPr bwMode="auto">
            <a:xfrm>
              <a:off x="4788" y="1379"/>
              <a:ext cx="547" cy="48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dirty="0">
                  <a:solidFill>
                    <a:schemeClr val="tx1"/>
                  </a:solidFill>
                  <a:latin typeface="Trebuchet MS" pitchFamily="34" charset="0"/>
                </a:rPr>
                <a:t>Server</a:t>
              </a:r>
            </a:p>
            <a:p>
              <a:pPr algn="ctr"/>
              <a:r>
                <a:rPr lang="en-US" sz="2200" dirty="0">
                  <a:solidFill>
                    <a:schemeClr val="tx1"/>
                  </a:solidFill>
                  <a:latin typeface="Trebuchet MS" pitchFamily="34" charset="0"/>
                </a:rPr>
                <a:t>or Rack</a:t>
              </a:r>
            </a:p>
          </p:txBody>
        </p:sp>
        <p:sp>
          <p:nvSpPr>
            <p:cNvPr id="39960" name="Line 22"/>
            <p:cNvSpPr>
              <a:spLocks noChangeShapeType="1"/>
            </p:cNvSpPr>
            <p:nvPr/>
          </p:nvSpPr>
          <p:spPr bwMode="auto">
            <a:xfrm>
              <a:off x="4232" y="1566"/>
              <a:ext cx="541"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latin typeface="Trebuchet MS" pitchFamily="34" charset="0"/>
              </a:endParaRPr>
            </a:p>
          </p:txBody>
        </p:sp>
      </p:grpSp>
      <p:grpSp>
        <p:nvGrpSpPr>
          <p:cNvPr id="6" name="Group 23"/>
          <p:cNvGrpSpPr>
            <a:grpSpLocks/>
          </p:cNvGrpSpPr>
          <p:nvPr/>
        </p:nvGrpSpPr>
        <p:grpSpPr bwMode="auto">
          <a:xfrm>
            <a:off x="3629139" y="3944558"/>
            <a:ext cx="8335733" cy="1632479"/>
            <a:chOff x="1821" y="1062"/>
            <a:chExt cx="3939" cy="1028"/>
          </a:xfrm>
        </p:grpSpPr>
        <p:sp>
          <p:nvSpPr>
            <p:cNvPr id="39955" name="Text Box 24"/>
            <p:cNvSpPr txBox="1">
              <a:spLocks noChangeArrowheads="1"/>
            </p:cNvSpPr>
            <p:nvPr/>
          </p:nvSpPr>
          <p:spPr bwMode="auto">
            <a:xfrm>
              <a:off x="3828" y="1115"/>
              <a:ext cx="883" cy="271"/>
            </a:xfrm>
            <a:prstGeom prst="rect">
              <a:avLst/>
            </a:prstGeom>
            <a:noFill/>
            <a:ln w="9525">
              <a:noFill/>
              <a:miter lim="800000"/>
              <a:headEnd/>
              <a:tailEnd/>
            </a:ln>
          </p:spPr>
          <p:txBody>
            <a:bodyPr wrap="none">
              <a:spAutoFit/>
            </a:bodyPr>
            <a:lstStyle/>
            <a:p>
              <a:r>
                <a:rPr lang="en-US" sz="2200">
                  <a:latin typeface="Trebuchet MS" pitchFamily="34" charset="0"/>
                </a:rPr>
                <a:t>Manufacturer</a:t>
              </a:r>
            </a:p>
          </p:txBody>
        </p:sp>
        <p:sp>
          <p:nvSpPr>
            <p:cNvPr id="39956" name="Oval 25"/>
            <p:cNvSpPr>
              <a:spLocks noChangeArrowheads="1"/>
            </p:cNvSpPr>
            <p:nvPr/>
          </p:nvSpPr>
          <p:spPr bwMode="auto">
            <a:xfrm>
              <a:off x="3067" y="1062"/>
              <a:ext cx="2693" cy="1028"/>
            </a:xfrm>
            <a:prstGeom prst="ellipse">
              <a:avLst/>
            </a:prstGeom>
            <a:noFill/>
            <a:ln w="38100">
              <a:solidFill>
                <a:srgbClr val="FFFFFF"/>
              </a:solidFill>
              <a:prstDash val="dash"/>
              <a:round/>
              <a:headEnd/>
              <a:tailEnd/>
            </a:ln>
          </p:spPr>
          <p:txBody>
            <a:bodyPr wrap="none" anchor="ctr"/>
            <a:lstStyle/>
            <a:p>
              <a:pPr algn="ctr"/>
              <a:endParaRPr lang="en-US" dirty="0">
                <a:solidFill>
                  <a:srgbClr val="FFFFFF"/>
                </a:solidFill>
                <a:latin typeface="Trebuchet MS" pitchFamily="34" charset="0"/>
              </a:endParaRPr>
            </a:p>
          </p:txBody>
        </p:sp>
        <p:sp>
          <p:nvSpPr>
            <p:cNvPr id="39957" name="Text Box 26"/>
            <p:cNvSpPr txBox="1">
              <a:spLocks noChangeArrowheads="1"/>
            </p:cNvSpPr>
            <p:nvPr/>
          </p:nvSpPr>
          <p:spPr bwMode="auto">
            <a:xfrm>
              <a:off x="1821" y="1108"/>
              <a:ext cx="755" cy="271"/>
            </a:xfrm>
            <a:prstGeom prst="rect">
              <a:avLst/>
            </a:prstGeom>
            <a:noFill/>
            <a:ln w="9525">
              <a:noFill/>
              <a:miter lim="800000"/>
              <a:headEnd/>
              <a:tailEnd/>
            </a:ln>
          </p:spPr>
          <p:txBody>
            <a:bodyPr wrap="none">
              <a:spAutoFit/>
            </a:bodyPr>
            <a:lstStyle/>
            <a:p>
              <a:r>
                <a:rPr lang="en-US" sz="2200" dirty="0">
                  <a:latin typeface="Trebuchet MS" pitchFamily="34" charset="0"/>
                </a:rPr>
                <a:t>  </a:t>
              </a:r>
              <a:r>
                <a:rPr lang="en-US" sz="2200" dirty="0" smtClean="0">
                  <a:latin typeface="Trebuchet MS" pitchFamily="34" charset="0"/>
                </a:rPr>
                <a:t> End User</a:t>
              </a:r>
              <a:endParaRPr lang="en-US" sz="2200" dirty="0">
                <a:latin typeface="Trebuchet MS" pitchFamily="34" charset="0"/>
              </a:endParaRPr>
            </a:p>
          </p:txBody>
        </p:sp>
      </p:grpSp>
      <p:sp>
        <p:nvSpPr>
          <p:cNvPr id="1991707" name="Text Box 27"/>
          <p:cNvSpPr txBox="1">
            <a:spLocks noChangeArrowheads="1"/>
          </p:cNvSpPr>
          <p:nvPr/>
        </p:nvSpPr>
        <p:spPr bwMode="auto">
          <a:xfrm>
            <a:off x="678922" y="4230688"/>
            <a:ext cx="2225353" cy="1003352"/>
          </a:xfrm>
          <a:prstGeom prst="rect">
            <a:avLst/>
          </a:prstGeom>
          <a:noFill/>
          <a:ln w="9525">
            <a:noFill/>
            <a:miter lim="800000"/>
            <a:headEnd/>
            <a:tailEnd/>
          </a:ln>
        </p:spPr>
        <p:txBody>
          <a:bodyPr wrap="none" lIns="109728" tIns="54864" rIns="109728" bIns="54864">
            <a:spAutoFit/>
          </a:bodyPr>
          <a:lstStyle/>
          <a:p>
            <a:r>
              <a:rPr lang="en-US" sz="2900" dirty="0">
                <a:solidFill>
                  <a:srgbClr val="FFFFFF"/>
                </a:solidFill>
                <a:latin typeface="Trebuchet MS" pitchFamily="34" charset="0"/>
              </a:rPr>
              <a:t>Tomorrow’s </a:t>
            </a:r>
          </a:p>
          <a:p>
            <a:r>
              <a:rPr lang="en-US" sz="2900" dirty="0">
                <a:solidFill>
                  <a:srgbClr val="FFFFFF"/>
                </a:solidFill>
                <a:latin typeface="Trebuchet MS" pitchFamily="34" charset="0"/>
              </a:rPr>
              <a:t>Data Center</a:t>
            </a:r>
          </a:p>
        </p:txBody>
      </p:sp>
      <p:grpSp>
        <p:nvGrpSpPr>
          <p:cNvPr id="7" name="Group 28"/>
          <p:cNvGrpSpPr>
            <a:grpSpLocks/>
          </p:cNvGrpSpPr>
          <p:nvPr/>
        </p:nvGrpSpPr>
        <p:grpSpPr bwMode="auto">
          <a:xfrm>
            <a:off x="4715410" y="4906700"/>
            <a:ext cx="1964796" cy="1462088"/>
            <a:chOff x="2228" y="2984"/>
            <a:chExt cx="929" cy="921"/>
          </a:xfrm>
        </p:grpSpPr>
        <p:sp>
          <p:nvSpPr>
            <p:cNvPr id="39953" name="Text Box 29"/>
            <p:cNvSpPr txBox="1">
              <a:spLocks noChangeArrowheads="1"/>
            </p:cNvSpPr>
            <p:nvPr/>
          </p:nvSpPr>
          <p:spPr bwMode="auto">
            <a:xfrm>
              <a:off x="2228" y="3420"/>
              <a:ext cx="929" cy="485"/>
            </a:xfrm>
            <a:prstGeom prst="rect">
              <a:avLst/>
            </a:prstGeom>
            <a:noFill/>
            <a:ln w="9525">
              <a:noFill/>
              <a:miter lim="800000"/>
              <a:headEnd/>
              <a:tailEnd/>
            </a:ln>
          </p:spPr>
          <p:txBody>
            <a:bodyPr wrap="none">
              <a:spAutoFit/>
            </a:bodyPr>
            <a:lstStyle/>
            <a:p>
              <a:pPr algn="ctr"/>
              <a:r>
                <a:rPr lang="en-US" sz="2200" dirty="0" smtClean="0">
                  <a:solidFill>
                    <a:srgbClr val="FFFF00"/>
                  </a:solidFill>
                  <a:latin typeface="Trebuchet MS" pitchFamily="34" charset="0"/>
                </a:rPr>
                <a:t>New </a:t>
              </a:r>
              <a:r>
                <a:rPr lang="en-US" sz="2200" dirty="0">
                  <a:solidFill>
                    <a:srgbClr val="FFFF00"/>
                  </a:solidFill>
                  <a:latin typeface="Trebuchet MS" pitchFamily="34" charset="0"/>
                </a:rPr>
                <a:t>Interface</a:t>
              </a:r>
            </a:p>
            <a:p>
              <a:pPr algn="ctr"/>
              <a:r>
                <a:rPr lang="en-US" sz="2200" dirty="0">
                  <a:solidFill>
                    <a:srgbClr val="FFFF00"/>
                  </a:solidFill>
                  <a:latin typeface="Trebuchet MS" pitchFamily="34" charset="0"/>
                </a:rPr>
                <a:t>Guidelines</a:t>
              </a:r>
            </a:p>
          </p:txBody>
        </p:sp>
        <p:sp>
          <p:nvSpPr>
            <p:cNvPr id="39954" name="Line 30"/>
            <p:cNvSpPr>
              <a:spLocks noChangeShapeType="1"/>
            </p:cNvSpPr>
            <p:nvPr/>
          </p:nvSpPr>
          <p:spPr bwMode="auto">
            <a:xfrm flipV="1">
              <a:off x="2870" y="2984"/>
              <a:ext cx="0" cy="417"/>
            </a:xfrm>
            <a:prstGeom prst="line">
              <a:avLst/>
            </a:prstGeom>
            <a:noFill/>
            <a:ln w="57150">
              <a:solidFill>
                <a:srgbClr val="FFFF00"/>
              </a:solidFill>
              <a:round/>
              <a:headEnd/>
              <a:tailEnd type="triangle" w="med" len="med"/>
            </a:ln>
          </p:spPr>
          <p:txBody>
            <a:bodyPr/>
            <a:lstStyle/>
            <a:p>
              <a:endParaRPr lang="en-US">
                <a:latin typeface="Trebuchet MS" pitchFamily="34" charset="0"/>
              </a:endParaRPr>
            </a:p>
          </p:txBody>
        </p:sp>
      </p:grpSp>
      <p:grpSp>
        <p:nvGrpSpPr>
          <p:cNvPr id="8" name="Group 31"/>
          <p:cNvGrpSpPr>
            <a:grpSpLocks/>
          </p:cNvGrpSpPr>
          <p:nvPr/>
        </p:nvGrpSpPr>
        <p:grpSpPr bwMode="auto">
          <a:xfrm>
            <a:off x="6731012" y="4423834"/>
            <a:ext cx="4535849" cy="795338"/>
            <a:chOff x="3192" y="1363"/>
            <a:chExt cx="2143" cy="501"/>
          </a:xfrm>
        </p:grpSpPr>
        <p:sp>
          <p:nvSpPr>
            <p:cNvPr id="39950" name="Text Box 32"/>
            <p:cNvSpPr txBox="1">
              <a:spLocks noChangeArrowheads="1"/>
            </p:cNvSpPr>
            <p:nvPr/>
          </p:nvSpPr>
          <p:spPr bwMode="auto">
            <a:xfrm>
              <a:off x="3192" y="1363"/>
              <a:ext cx="799" cy="48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dirty="0">
                  <a:solidFill>
                    <a:schemeClr val="tx1"/>
                  </a:solidFill>
                  <a:latin typeface="Trebuchet MS" pitchFamily="34" charset="0"/>
                </a:rPr>
                <a:t>Conditioned</a:t>
              </a:r>
            </a:p>
            <a:p>
              <a:pPr algn="ctr"/>
              <a:r>
                <a:rPr lang="en-US" sz="2200" dirty="0">
                  <a:solidFill>
                    <a:schemeClr val="tx1"/>
                  </a:solidFill>
                  <a:latin typeface="Trebuchet MS" pitchFamily="34" charset="0"/>
                </a:rPr>
                <a:t>Liquid</a:t>
              </a:r>
            </a:p>
          </p:txBody>
        </p:sp>
        <p:sp>
          <p:nvSpPr>
            <p:cNvPr id="39951" name="Text Box 33"/>
            <p:cNvSpPr txBox="1">
              <a:spLocks noChangeArrowheads="1"/>
            </p:cNvSpPr>
            <p:nvPr/>
          </p:nvSpPr>
          <p:spPr bwMode="auto">
            <a:xfrm>
              <a:off x="4788" y="1379"/>
              <a:ext cx="547" cy="48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sz="2200">
                  <a:solidFill>
                    <a:schemeClr val="tx1"/>
                  </a:solidFill>
                  <a:latin typeface="Trebuchet MS" pitchFamily="34" charset="0"/>
                </a:rPr>
                <a:t>Server</a:t>
              </a:r>
            </a:p>
            <a:p>
              <a:pPr algn="ctr"/>
              <a:r>
                <a:rPr lang="en-US" sz="2200">
                  <a:solidFill>
                    <a:schemeClr val="tx1"/>
                  </a:solidFill>
                  <a:latin typeface="Trebuchet MS" pitchFamily="34" charset="0"/>
                </a:rPr>
                <a:t>or Rack</a:t>
              </a:r>
            </a:p>
          </p:txBody>
        </p:sp>
        <p:sp>
          <p:nvSpPr>
            <p:cNvPr id="39952" name="Line 34"/>
            <p:cNvSpPr>
              <a:spLocks noChangeShapeType="1"/>
            </p:cNvSpPr>
            <p:nvPr/>
          </p:nvSpPr>
          <p:spPr bwMode="auto">
            <a:xfrm>
              <a:off x="4232" y="1566"/>
              <a:ext cx="541" cy="0"/>
            </a:xfrm>
            <a:prstGeom prst="line">
              <a:avLst/>
            </a:prstGeom>
            <a:ln>
              <a:headEnd/>
              <a:tailEnd type="triangle" w="med" len="med"/>
            </a:ln>
          </p:spPr>
          <p:style>
            <a:lnRef idx="1">
              <a:schemeClr val="accent4"/>
            </a:lnRef>
            <a:fillRef idx="3">
              <a:schemeClr val="accent4"/>
            </a:fillRef>
            <a:effectRef idx="2">
              <a:schemeClr val="accent4"/>
            </a:effectRef>
            <a:fontRef idx="minor">
              <a:schemeClr val="lt1"/>
            </a:fontRef>
          </p:style>
          <p:txBody>
            <a:bodyPr/>
            <a:lstStyle/>
            <a:p>
              <a:endParaRPr lang="en-US">
                <a:latin typeface="Trebuchet MS" pitchFamily="34" charset="0"/>
              </a:endParaRPr>
            </a:p>
          </p:txBody>
        </p:sp>
      </p:grpSp>
      <p:pic>
        <p:nvPicPr>
          <p:cNvPr id="35" name="Picture 2"/>
          <p:cNvPicPr>
            <a:picLocks noChangeAspect="1" noChangeArrowheads="1"/>
          </p:cNvPicPr>
          <p:nvPr/>
        </p:nvPicPr>
        <p:blipFill>
          <a:blip r:embed="rId3"/>
          <a:srcRect/>
          <a:stretch>
            <a:fillRect/>
          </a:stretch>
        </p:blipFill>
        <p:spPr bwMode="auto">
          <a:xfrm>
            <a:off x="7154783" y="3684846"/>
            <a:ext cx="4062942" cy="2293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170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nodeType="afterEffect">
                                  <p:stCondLst>
                                    <p:cond delay="0"/>
                                  </p:stCondLst>
                                  <p:childTnLst>
                                    <p:animMotion origin="layout" path="M 0 0  L 0 0.33302  E" pathEditMode="relative" ptsTypes="">
                                      <p:cBhvr>
                                        <p:cTn id="21" dur="2000" fill="hold"/>
                                        <p:tgtEl>
                                          <p:spTgt spid="5"/>
                                        </p:tgtEl>
                                        <p:attrNameLst>
                                          <p:attrName>ppt_x</p:attrName>
                                          <p:attrName>ppt_y</p:attrName>
                                        </p:attrNameLst>
                                      </p:cBhvr>
                                    </p:animMotion>
                                  </p:childTnLst>
                                </p:cTn>
                              </p:par>
                              <p:par>
                                <p:cTn id="22" presetID="42" presetClass="path" presetSubtype="0" accel="50000" decel="50000" fill="hold" grpId="0" nodeType="withEffect">
                                  <p:stCondLst>
                                    <p:cond delay="0"/>
                                  </p:stCondLst>
                                  <p:childTnLst>
                                    <p:animMotion origin="layout" path="M 0 0  L 0 0.33302  E" pathEditMode="relative" ptsTypes="">
                                      <p:cBhvr>
                                        <p:cTn id="23" dur="2000" fill="hold"/>
                                        <p:tgtEl>
                                          <p:spTgt spid="1991698"/>
                                        </p:tgtEl>
                                        <p:attrNameLst>
                                          <p:attrName>ppt_x</p:attrName>
                                          <p:attrName>ppt_y</p:attrName>
                                        </p:attrNameLst>
                                      </p:cBhvr>
                                    </p:animMotion>
                                  </p:childTnLst>
                                </p:cTn>
                              </p:par>
                              <p:par>
                                <p:cTn id="24" presetID="42" presetClass="path" presetSubtype="0" accel="50000" decel="50000" fill="hold" grpId="0" nodeType="withEffect">
                                  <p:stCondLst>
                                    <p:cond delay="0"/>
                                  </p:stCondLst>
                                  <p:childTnLst>
                                    <p:animMotion origin="layout" path="M 0 0  L 0 0.33302  E" pathEditMode="relative" ptsTypes="">
                                      <p:cBhvr>
                                        <p:cTn id="25" dur="2000" fill="hold"/>
                                        <p:tgtEl>
                                          <p:spTgt spid="1991697"/>
                                        </p:tgtEl>
                                        <p:attrNameLst>
                                          <p:attrName>ppt_x</p:attrName>
                                          <p:attrName>ppt_y</p:attrName>
                                        </p:attrNameLst>
                                      </p:cBhvr>
                                    </p:animMotion>
                                  </p:childTnLst>
                                </p:cTn>
                              </p:par>
                            </p:childTnLst>
                          </p:cTn>
                        </p:par>
                        <p:par>
                          <p:cTn id="26" fill="hold">
                            <p:stCondLst>
                              <p:cond delay="2000"/>
                            </p:stCondLst>
                            <p:childTnLst>
                              <p:par>
                                <p:cTn id="27" presetID="7"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xit" presetSubtype="2" fill="hold" nodeType="clickEffect">
                                  <p:stCondLst>
                                    <p:cond delay="0"/>
                                  </p:stCondLst>
                                  <p:childTnLst>
                                    <p:anim calcmode="lin" valueType="num">
                                      <p:cBhvr additive="base">
                                        <p:cTn id="40" dur="1000"/>
                                        <p:tgtEl>
                                          <p:spTgt spid="5"/>
                                        </p:tgtEl>
                                        <p:attrNameLst>
                                          <p:attrName>ppt_x</p:attrName>
                                        </p:attrNameLst>
                                      </p:cBhvr>
                                      <p:tavLst>
                                        <p:tav tm="0">
                                          <p:val>
                                            <p:strVal val="ppt_x"/>
                                          </p:val>
                                        </p:tav>
                                        <p:tav tm="100000">
                                          <p:val>
                                            <p:strVal val="1+ppt_w/2"/>
                                          </p:val>
                                        </p:tav>
                                      </p:tavLst>
                                    </p:anim>
                                    <p:anim calcmode="lin" valueType="num">
                                      <p:cBhvr additive="base">
                                        <p:cTn id="41" dur="1000"/>
                                        <p:tgtEl>
                                          <p:spTgt spid="5"/>
                                        </p:tgtEl>
                                        <p:attrNameLst>
                                          <p:attrName>ppt_y</p:attrName>
                                        </p:attrNameLst>
                                      </p:cBhvr>
                                      <p:tavLst>
                                        <p:tav tm="0">
                                          <p:val>
                                            <p:strVal val="ppt_y"/>
                                          </p:val>
                                        </p:tav>
                                        <p:tav tm="100000">
                                          <p:val>
                                            <p:strVal val="ppt_y"/>
                                          </p:val>
                                        </p:tav>
                                      </p:tavLst>
                                    </p:anim>
                                    <p:set>
                                      <p:cBhvr>
                                        <p:cTn id="42" dur="1" fill="hold">
                                          <p:stCondLst>
                                            <p:cond delay="999"/>
                                          </p:stCondLst>
                                        </p:cTn>
                                        <p:tgtEl>
                                          <p:spTgt spid="5"/>
                                        </p:tgtEl>
                                        <p:attrNameLst>
                                          <p:attrName>style.visibility</p:attrName>
                                        </p:attrNameLst>
                                      </p:cBhvr>
                                      <p:to>
                                        <p:strVal val="hidden"/>
                                      </p:to>
                                    </p:set>
                                  </p:childTnLst>
                                </p:cTn>
                              </p:par>
                            </p:childTnLst>
                          </p:cTn>
                        </p:par>
                        <p:par>
                          <p:cTn id="43" fill="hold">
                            <p:stCondLst>
                              <p:cond delay="1000"/>
                            </p:stCondLst>
                            <p:childTnLst>
                              <p:par>
                                <p:cTn id="44" presetID="7"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1000" fill="hold"/>
                                        <p:tgtEl>
                                          <p:spTgt spid="8"/>
                                        </p:tgtEl>
                                        <p:attrNameLst>
                                          <p:attrName>ppt_x</p:attrName>
                                        </p:attrNameLst>
                                      </p:cBhvr>
                                      <p:tavLst>
                                        <p:tav tm="0">
                                          <p:val>
                                            <p:strVal val="1+#ppt_w/2"/>
                                          </p:val>
                                        </p:tav>
                                        <p:tav tm="100000">
                                          <p:val>
                                            <p:strVal val="#ppt_x"/>
                                          </p:val>
                                        </p:tav>
                                      </p:tavLst>
                                    </p:anim>
                                    <p:anim calcmode="lin" valueType="num">
                                      <p:cBhvr additive="base">
                                        <p:cTn id="47"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697" grpId="0" animBg="1"/>
      <p:bldP spid="1991698" grpId="0" animBg="1"/>
      <p:bldP spid="19917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normAutofit/>
          </a:bodyPr>
          <a:lstStyle/>
          <a:p>
            <a:r>
              <a:rPr lang="en-US" dirty="0" smtClean="0"/>
              <a:t>How Did We SPEC The CBlox?</a:t>
            </a:r>
          </a:p>
        </p:txBody>
      </p:sp>
      <p:sp>
        <p:nvSpPr>
          <p:cNvPr id="3" name="Content Placeholder 2"/>
          <p:cNvSpPr>
            <a:spLocks noGrp="1"/>
          </p:cNvSpPr>
          <p:nvPr>
            <p:ph type="body" sz="quarter" idx="10"/>
          </p:nvPr>
        </p:nvSpPr>
        <p:spPr>
          <a:xfrm>
            <a:off x="515938" y="1420813"/>
            <a:ext cx="8425738" cy="2210862"/>
          </a:xfrm>
        </p:spPr>
        <p:txBody>
          <a:bodyPr>
            <a:noAutofit/>
          </a:bodyPr>
          <a:lstStyle/>
          <a:p>
            <a:pPr>
              <a:buNone/>
            </a:pPr>
            <a:r>
              <a:rPr lang="en-US" sz="2000" dirty="0" smtClean="0"/>
              <a:t>We developed the “CBlox” Specification for our container</a:t>
            </a:r>
          </a:p>
          <a:p>
            <a:endParaRPr lang="en-US" sz="800" dirty="0" smtClean="0"/>
          </a:p>
          <a:p>
            <a:pPr marL="347663" indent="-347663"/>
            <a:r>
              <a:rPr lang="en-US" sz="2000" dirty="0" smtClean="0"/>
              <a:t>Specification defined all of the interface requirements to the Data Center such as</a:t>
            </a:r>
          </a:p>
          <a:p>
            <a:pPr marL="739775" lvl="1" indent="-282575"/>
            <a:r>
              <a:rPr lang="en-US" sz="1800" dirty="0" smtClean="0"/>
              <a:t>Chilled Water</a:t>
            </a:r>
          </a:p>
          <a:p>
            <a:pPr marL="739775" lvl="1" indent="-282575"/>
            <a:r>
              <a:rPr lang="en-US" sz="1800" dirty="0" smtClean="0"/>
              <a:t>Power</a:t>
            </a:r>
          </a:p>
          <a:p>
            <a:pPr marL="739775" lvl="1" indent="-282575"/>
            <a:r>
              <a:rPr lang="en-US" sz="1800" dirty="0" smtClean="0"/>
              <a:t>Data Connection</a:t>
            </a:r>
          </a:p>
          <a:p>
            <a:endParaRPr lang="en-US" sz="800" dirty="0" smtClean="0"/>
          </a:p>
          <a:p>
            <a:pPr marL="347663" indent="-347663"/>
            <a:r>
              <a:rPr lang="en-US" sz="2000" dirty="0" smtClean="0"/>
              <a:t>Selection based on many criteria </a:t>
            </a:r>
            <a:br>
              <a:rPr lang="en-US" sz="2000" dirty="0" smtClean="0"/>
            </a:br>
            <a:r>
              <a:rPr lang="en-US" sz="2000" dirty="0" smtClean="0"/>
              <a:t>but primarily on the following</a:t>
            </a:r>
          </a:p>
          <a:p>
            <a:pPr marL="739775" lvl="1" indent="-282575"/>
            <a:r>
              <a:rPr lang="en-US" sz="1800" dirty="0" smtClean="0"/>
              <a:t>$/Server</a:t>
            </a:r>
          </a:p>
          <a:p>
            <a:pPr marL="739775" lvl="1" indent="-282575"/>
            <a:r>
              <a:rPr lang="en-US" sz="1800" dirty="0" smtClean="0"/>
              <a:t># of Servers/kW</a:t>
            </a:r>
          </a:p>
        </p:txBody>
      </p:sp>
      <p:pic>
        <p:nvPicPr>
          <p:cNvPr id="101378" name="Picture 2"/>
          <p:cNvPicPr>
            <a:picLocks noChangeAspect="1" noChangeArrowheads="1"/>
          </p:cNvPicPr>
          <p:nvPr/>
        </p:nvPicPr>
        <p:blipFill>
          <a:blip r:embed="rId3"/>
          <a:srcRect/>
          <a:stretch>
            <a:fillRect/>
          </a:stretch>
        </p:blipFill>
        <p:spPr bwMode="auto">
          <a:xfrm>
            <a:off x="5308572" y="2494800"/>
            <a:ext cx="3082869" cy="38991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2" descr="image"/>
          <p:cNvPicPr>
            <a:picLocks noChangeAspect="1" noChangeArrowheads="1"/>
          </p:cNvPicPr>
          <p:nvPr/>
        </p:nvPicPr>
        <p:blipFill>
          <a:blip r:embed="rId4"/>
          <a:srcRect/>
          <a:stretch>
            <a:fillRect/>
          </a:stretch>
        </p:blipFill>
        <p:spPr bwMode="auto">
          <a:xfrm>
            <a:off x="8985670" y="1057082"/>
            <a:ext cx="2654117" cy="2512781"/>
          </a:xfrm>
          <a:prstGeom prst="rect">
            <a:avLst/>
          </a:prstGeom>
          <a:noFill/>
          <a:ln w="9525">
            <a:noFill/>
            <a:miter lim="800000"/>
            <a:headEnd/>
            <a:tailEnd/>
          </a:ln>
        </p:spPr>
      </p:pic>
      <p:pic>
        <p:nvPicPr>
          <p:cNvPr id="7" name="Picture 3" descr="Cblox Spine under construction"/>
          <p:cNvPicPr>
            <a:picLocks noChangeAspect="1" noChangeArrowheads="1"/>
          </p:cNvPicPr>
          <p:nvPr/>
        </p:nvPicPr>
        <p:blipFill>
          <a:blip r:embed="rId5"/>
          <a:srcRect/>
          <a:stretch>
            <a:fillRect/>
          </a:stretch>
        </p:blipFill>
        <p:spPr bwMode="auto">
          <a:xfrm>
            <a:off x="8629379" y="4086783"/>
            <a:ext cx="3010408" cy="230715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video</a:t>
            </a:r>
            <a:endParaRPr lang="en-US" dirty="0"/>
          </a:p>
        </p:txBody>
      </p:sp>
      <p:sp>
        <p:nvSpPr>
          <p:cNvPr id="3" name="Subtitle 2"/>
          <p:cNvSpPr>
            <a:spLocks noGrp="1"/>
          </p:cNvSpPr>
          <p:nvPr>
            <p:ph type="subTitle" idx="1"/>
          </p:nvPr>
        </p:nvSpPr>
        <p:spPr/>
        <p:txBody>
          <a:bodyPr/>
          <a:lstStyle/>
          <a:p>
            <a:r>
              <a:rPr lang="en-US" dirty="0" smtClean="0"/>
              <a:t>Sean James</a:t>
            </a:r>
          </a:p>
          <a:p>
            <a:r>
              <a:rPr lang="en-US" dirty="0" smtClean="0"/>
              <a:t>Project Manager</a:t>
            </a:r>
          </a:p>
          <a:p>
            <a:r>
              <a:rPr lang="en-US" dirty="0" smtClean="0"/>
              <a:t>Data Center Development</a:t>
            </a:r>
            <a:endParaRPr lang="en-US" dirty="0"/>
          </a:p>
        </p:txBody>
      </p:sp>
      <p:sp>
        <p:nvSpPr>
          <p:cNvPr id="4" name="Text Placeholder 3"/>
          <p:cNvSpPr>
            <a:spLocks noGrp="1"/>
          </p:cNvSpPr>
          <p:nvPr>
            <p:ph type="body" sz="quarter" idx="10"/>
          </p:nvPr>
        </p:nvSpPr>
        <p:spPr/>
        <p:txBody>
          <a:bodyPr/>
          <a:lstStyle/>
          <a:p>
            <a:r>
              <a:rPr lang="en-US" smtClean="0"/>
              <a:t>Chicago CBlox Data Center</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Chicago C</a:t>
            </a:r>
            <a:r>
              <a:rPr lang="en-US" dirty="0" smtClean="0"/>
              <a:t>o</a:t>
            </a:r>
            <a:r>
              <a:rPr smtClean="0"/>
              <a:t>ntainer Layout</a:t>
            </a:r>
            <a:endParaRPr lang="en-US" dirty="0"/>
          </a:p>
        </p:txBody>
      </p:sp>
      <p:pic>
        <p:nvPicPr>
          <p:cNvPr id="3" name="Picture 3" descr="Drawing1"/>
          <p:cNvPicPr>
            <a:picLocks noChangeAspect="1" noChangeArrowheads="1"/>
          </p:cNvPicPr>
          <p:nvPr/>
        </p:nvPicPr>
        <p:blipFill>
          <a:blip r:embed="rId3"/>
          <a:srcRect l="31944" t="29816" r="8881" b="-8398"/>
          <a:stretch>
            <a:fillRect/>
          </a:stretch>
        </p:blipFill>
        <p:spPr bwMode="auto">
          <a:xfrm>
            <a:off x="501631" y="1154556"/>
            <a:ext cx="9219571" cy="5799801"/>
          </a:xfrm>
          <a:prstGeom prst="rect">
            <a:avLst/>
          </a:prstGeom>
          <a:noFill/>
          <a:ln w="9525">
            <a:noFill/>
            <a:miter lim="800000"/>
            <a:headEnd/>
            <a:tailEnd/>
          </a:ln>
        </p:spPr>
      </p:pic>
      <p:pic>
        <p:nvPicPr>
          <p:cNvPr id="3074" name="Picture 2" descr="image"/>
          <p:cNvPicPr>
            <a:picLocks noChangeAspect="1" noChangeArrowheads="1"/>
          </p:cNvPicPr>
          <p:nvPr/>
        </p:nvPicPr>
        <p:blipFill>
          <a:blip r:embed="rId4"/>
          <a:srcRect/>
          <a:stretch>
            <a:fillRect/>
          </a:stretch>
        </p:blipFill>
        <p:spPr bwMode="auto">
          <a:xfrm>
            <a:off x="9024149" y="875969"/>
            <a:ext cx="2324100" cy="2200275"/>
          </a:xfrm>
          <a:prstGeom prst="rect">
            <a:avLst/>
          </a:prstGeom>
          <a:noFill/>
          <a:ln w="9525">
            <a:noFill/>
            <a:miter lim="800000"/>
            <a:headEnd/>
            <a:tailEnd/>
          </a:ln>
        </p:spPr>
      </p:pic>
      <p:pic>
        <p:nvPicPr>
          <p:cNvPr id="3075" name="Picture 3" descr="Cblox Spine under construction"/>
          <p:cNvPicPr>
            <a:picLocks noChangeAspect="1" noChangeArrowheads="1"/>
          </p:cNvPicPr>
          <p:nvPr/>
        </p:nvPicPr>
        <p:blipFill>
          <a:blip r:embed="rId5"/>
          <a:srcRect/>
          <a:stretch>
            <a:fillRect/>
          </a:stretch>
        </p:blipFill>
        <p:spPr bwMode="auto">
          <a:xfrm>
            <a:off x="8999873" y="4137059"/>
            <a:ext cx="2324100" cy="1781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Data Center Transformation</a:t>
            </a:r>
            <a:endParaRPr lang="en-US" dirty="0"/>
          </a:p>
        </p:txBody>
      </p:sp>
      <p:sp>
        <p:nvSpPr>
          <p:cNvPr id="3" name="Subtitle 2"/>
          <p:cNvSpPr>
            <a:spLocks noGrp="1"/>
          </p:cNvSpPr>
          <p:nvPr>
            <p:ph type="subTitle" idx="1"/>
          </p:nvPr>
        </p:nvSpPr>
        <p:spPr>
          <a:xfrm>
            <a:off x="2451101" y="3762375"/>
            <a:ext cx="4205288" cy="1329595"/>
          </a:xfrm>
        </p:spPr>
        <p:txBody>
          <a:bodyPr/>
          <a:lstStyle/>
          <a:p>
            <a:r>
              <a:rPr lang="en-US" sz="2400" dirty="0" smtClean="0"/>
              <a:t>Daniel Costello</a:t>
            </a:r>
          </a:p>
          <a:p>
            <a:r>
              <a:rPr lang="en-US" sz="2400" dirty="0" smtClean="0"/>
              <a:t>Director</a:t>
            </a:r>
            <a:br>
              <a:rPr lang="en-US" sz="2400" dirty="0" smtClean="0"/>
            </a:br>
            <a:r>
              <a:rPr lang="en-US" sz="2400" dirty="0" smtClean="0"/>
              <a:t>Data Center Research</a:t>
            </a:r>
            <a:br>
              <a:rPr lang="en-US" sz="2400" dirty="0" smtClean="0"/>
            </a:br>
            <a:r>
              <a:rPr lang="en-US" sz="2400" dirty="0" smtClean="0"/>
              <a:t>and Engineering</a:t>
            </a:r>
          </a:p>
        </p:txBody>
      </p:sp>
      <p:sp>
        <p:nvSpPr>
          <p:cNvPr id="4" name="Rectangle 3"/>
          <p:cNvSpPr/>
          <p:nvPr/>
        </p:nvSpPr>
        <p:spPr>
          <a:xfrm>
            <a:off x="6656388" y="3762375"/>
            <a:ext cx="4205288" cy="1421928"/>
          </a:xfrm>
          <a:prstGeom prst="rect">
            <a:avLst/>
          </a:prstGeom>
        </p:spPr>
        <p:txBody>
          <a:bodyPr wrap="square">
            <a:spAutoFit/>
          </a:bodyPr>
          <a:lstStyle/>
          <a:p>
            <a:pPr lvl="0" defTabSz="912777" fontAlgn="base">
              <a:lnSpc>
                <a:spcPct val="90000"/>
              </a:lnSpc>
              <a:spcBef>
                <a:spcPct val="0"/>
              </a:spcBef>
              <a:spcAft>
                <a:spcPct val="0"/>
              </a:spcAft>
              <a:buClr>
                <a:srgbClr val="FFFFFF"/>
              </a:buClr>
              <a:buSzPct val="95000"/>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Christian </a:t>
            </a:r>
            <a:r>
              <a:rPr lang="en-US" sz="2400" kern="0" dirty="0" err="1"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Belady</a:t>
            </a:r>
            <a:endPar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a:p>
            <a:pPr lvl="0" defTabSz="912777" fontAlgn="base">
              <a:lnSpc>
                <a:spcPct val="90000"/>
              </a:lnSpc>
              <a:spcBef>
                <a:spcPct val="0"/>
              </a:spcBef>
              <a:spcAft>
                <a:spcPct val="0"/>
              </a:spcAft>
              <a:buClr>
                <a:srgbClr val="FFFFFF"/>
              </a:buClr>
              <a:buSzPct val="95000"/>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Principal </a:t>
            </a:r>
            <a:b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Power and Cooling Architect</a:t>
            </a:r>
          </a:p>
          <a:p>
            <a:pPr lvl="0" defTabSz="912777" fontAlgn="base">
              <a:lnSpc>
                <a:spcPct val="90000"/>
              </a:lnSpc>
              <a:spcBef>
                <a:spcPct val="0"/>
              </a:spcBef>
              <a:spcAft>
                <a:spcPct val="0"/>
              </a:spcAft>
              <a:buClr>
                <a:srgbClr val="FFFFFF"/>
              </a:buClr>
              <a:buSzPct val="95000"/>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Microsoft Corporation</a:t>
            </a:r>
            <a:endParaRPr lang="en-US" sz="2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253">
              <a:defRPr/>
            </a:pPr>
            <a:r>
              <a:rPr/>
              <a:t>Why We Like </a:t>
            </a:r>
            <a:r>
              <a:rPr smtClean="0"/>
              <a:t>CBlox</a:t>
            </a:r>
            <a:endParaRPr/>
          </a:p>
        </p:txBody>
      </p:sp>
      <p:pic>
        <p:nvPicPr>
          <p:cNvPr id="16389" name="Picture 2"/>
          <p:cNvPicPr>
            <a:picLocks noChangeAspect="1" noChangeArrowheads="1"/>
          </p:cNvPicPr>
          <p:nvPr/>
        </p:nvPicPr>
        <p:blipFill>
          <a:blip r:embed="rId3"/>
          <a:srcRect/>
          <a:stretch>
            <a:fillRect/>
          </a:stretch>
        </p:blipFill>
        <p:spPr bwMode="auto">
          <a:xfrm>
            <a:off x="7494585" y="2871729"/>
            <a:ext cx="3459848" cy="1952625"/>
          </a:xfrm>
          <a:prstGeom prst="rect">
            <a:avLst/>
          </a:prstGeom>
          <a:noFill/>
          <a:ln w="9525">
            <a:solidFill>
              <a:schemeClr val="bg2"/>
            </a:solidFill>
            <a:miter lim="800000"/>
            <a:headEnd/>
            <a:tailEnd/>
          </a:ln>
        </p:spPr>
      </p:pic>
      <p:sp>
        <p:nvSpPr>
          <p:cNvPr id="5" name="TextBox 4"/>
          <p:cNvSpPr txBox="1"/>
          <p:nvPr/>
        </p:nvSpPr>
        <p:spPr>
          <a:xfrm>
            <a:off x="512848" y="1427540"/>
            <a:ext cx="6386355" cy="4939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76188" tIns="38093" rIns="76188" bIns="38093">
            <a:spAutoFit/>
          </a:bodyPr>
          <a:lstStyle/>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Can deploy at scale</a:t>
            </a:r>
          </a:p>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Plug and Play</a:t>
            </a:r>
          </a:p>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Drives </a:t>
            </a:r>
            <a:r>
              <a:rPr lang="en-US" sz="2000" dirty="0" smtClean="0">
                <a:solidFill>
                  <a:schemeClr val="bg2"/>
                </a:solidFill>
                <a:latin typeface="Trebuchet MS" pitchFamily="34" charset="0"/>
              </a:rPr>
              <a:t>Innovation</a:t>
            </a:r>
            <a:endParaRPr lang="en-US" sz="2000" dirty="0">
              <a:solidFill>
                <a:schemeClr val="bg2"/>
              </a:solidFill>
              <a:latin typeface="Trebuchet MS" pitchFamily="34" charset="0"/>
            </a:endParaRPr>
          </a:p>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Abstracts away religious wars in competitive </a:t>
            </a:r>
            <a:r>
              <a:rPr lang="en-US" sz="2000" dirty="0" smtClean="0">
                <a:solidFill>
                  <a:schemeClr val="bg2"/>
                </a:solidFill>
                <a:latin typeface="Trebuchet MS" pitchFamily="34" charset="0"/>
              </a:rPr>
              <a:t>bid</a:t>
            </a:r>
          </a:p>
          <a:p>
            <a:pPr marL="739775" lvl="1" indent="-336550" defTabSz="912777" fontAlgn="base">
              <a:lnSpc>
                <a:spcPct val="90000"/>
              </a:lnSpc>
              <a:spcBef>
                <a:spcPts val="1167"/>
              </a:spcBef>
              <a:spcAft>
                <a:spcPct val="0"/>
              </a:spcAft>
              <a:buClr>
                <a:schemeClr val="tx2"/>
              </a:buClr>
              <a:buSzPct val="95000"/>
              <a:buBlip>
                <a:blip r:embed="rId4"/>
              </a:buBlip>
              <a:defRPr/>
            </a:pPr>
            <a:r>
              <a:rPr lang="en-US" sz="2000" dirty="0">
                <a:solidFill>
                  <a:schemeClr val="bg2"/>
                </a:solidFill>
                <a:effectLst>
                  <a:outerShdw blurRad="38100" dist="38100" dir="2700000" algn="tl">
                    <a:srgbClr val="000000">
                      <a:alpha val="43137"/>
                    </a:srgbClr>
                  </a:outerShdw>
                </a:effectLst>
                <a:latin typeface="Trebuchet MS" pitchFamily="34" charset="0"/>
              </a:rPr>
              <a:t>AC </a:t>
            </a:r>
            <a:r>
              <a:rPr lang="en-US" sz="2000" dirty="0" smtClean="0">
                <a:solidFill>
                  <a:schemeClr val="bg2"/>
                </a:solidFill>
                <a:effectLst>
                  <a:outerShdw blurRad="38100" dist="38100" dir="2700000" algn="tl">
                    <a:srgbClr val="000000">
                      <a:alpha val="43137"/>
                    </a:srgbClr>
                  </a:outerShdw>
                </a:effectLst>
                <a:latin typeface="Trebuchet MS" pitchFamily="34" charset="0"/>
              </a:rPr>
              <a:t>versus </a:t>
            </a:r>
            <a:r>
              <a:rPr lang="en-US" sz="2000" dirty="0">
                <a:solidFill>
                  <a:schemeClr val="bg2"/>
                </a:solidFill>
                <a:effectLst>
                  <a:outerShdw blurRad="38100" dist="38100" dir="2700000" algn="tl">
                    <a:srgbClr val="000000">
                      <a:alpha val="43137"/>
                    </a:srgbClr>
                  </a:outerShdw>
                </a:effectLst>
                <a:latin typeface="Trebuchet MS" pitchFamily="34" charset="0"/>
              </a:rPr>
              <a:t>DC</a:t>
            </a:r>
          </a:p>
          <a:p>
            <a:pPr marL="739775" lvl="1" indent="-336550" defTabSz="912777" fontAlgn="base">
              <a:lnSpc>
                <a:spcPct val="90000"/>
              </a:lnSpc>
              <a:spcBef>
                <a:spcPts val="1167"/>
              </a:spcBef>
              <a:spcAft>
                <a:spcPct val="0"/>
              </a:spcAft>
              <a:buClr>
                <a:schemeClr val="tx2"/>
              </a:buClr>
              <a:buSzPct val="95000"/>
              <a:buBlip>
                <a:blip r:embed="rId4"/>
              </a:buBlip>
              <a:defRPr/>
            </a:pPr>
            <a:r>
              <a:rPr lang="en-US" sz="2000" dirty="0" smtClean="0">
                <a:solidFill>
                  <a:schemeClr val="bg2"/>
                </a:solidFill>
                <a:effectLst>
                  <a:outerShdw blurRad="38100" dist="38100" dir="2700000" algn="tl">
                    <a:srgbClr val="000000">
                      <a:alpha val="43137"/>
                    </a:srgbClr>
                  </a:outerShdw>
                </a:effectLst>
                <a:latin typeface="Trebuchet MS" pitchFamily="34" charset="0"/>
              </a:rPr>
              <a:t>Air versus </a:t>
            </a:r>
            <a:r>
              <a:rPr lang="en-US" sz="2000" dirty="0">
                <a:solidFill>
                  <a:schemeClr val="bg2"/>
                </a:solidFill>
                <a:effectLst>
                  <a:outerShdw blurRad="38100" dist="38100" dir="2700000" algn="tl">
                    <a:srgbClr val="000000">
                      <a:alpha val="43137"/>
                    </a:srgbClr>
                  </a:outerShdw>
                </a:effectLst>
                <a:latin typeface="Trebuchet MS" pitchFamily="34" charset="0"/>
              </a:rPr>
              <a:t>Liquid</a:t>
            </a:r>
          </a:p>
          <a:p>
            <a:pPr marL="428557" indent="-428557" defTabSz="914253" fontAlgn="auto">
              <a:spcBef>
                <a:spcPts val="0"/>
              </a:spcBef>
              <a:spcAft>
                <a:spcPts val="0"/>
              </a:spcAft>
              <a:buFontTx/>
              <a:buAutoNum type="arabicParenR"/>
              <a:defRPr/>
            </a:pPr>
            <a:r>
              <a:rPr lang="en-US" sz="2000" dirty="0" smtClean="0">
                <a:solidFill>
                  <a:schemeClr val="bg2"/>
                </a:solidFill>
                <a:latin typeface="Trebuchet MS" pitchFamily="34" charset="0"/>
              </a:rPr>
              <a:t>Cost </a:t>
            </a:r>
            <a:r>
              <a:rPr lang="en-US" sz="2000" dirty="0">
                <a:solidFill>
                  <a:schemeClr val="bg2"/>
                </a:solidFill>
                <a:latin typeface="Trebuchet MS" pitchFamily="34" charset="0"/>
              </a:rPr>
              <a:t>can include maintenance</a:t>
            </a:r>
          </a:p>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Allows for easy cost and </a:t>
            </a:r>
            <a:r>
              <a:rPr lang="en-US" sz="2000" dirty="0" smtClean="0">
                <a:solidFill>
                  <a:schemeClr val="bg2"/>
                </a:solidFill>
                <a:latin typeface="Trebuchet MS" pitchFamily="34" charset="0"/>
              </a:rPr>
              <a:t/>
            </a:r>
            <a:br>
              <a:rPr lang="en-US" sz="2000" dirty="0" smtClean="0">
                <a:solidFill>
                  <a:schemeClr val="bg2"/>
                </a:solidFill>
                <a:latin typeface="Trebuchet MS" pitchFamily="34" charset="0"/>
              </a:rPr>
            </a:br>
            <a:r>
              <a:rPr lang="en-US" sz="2000" dirty="0" smtClean="0">
                <a:solidFill>
                  <a:schemeClr val="bg2"/>
                </a:solidFill>
                <a:latin typeface="Trebuchet MS" pitchFamily="34" charset="0"/>
              </a:rPr>
              <a:t>performance </a:t>
            </a:r>
            <a:r>
              <a:rPr lang="en-US" sz="2000" dirty="0">
                <a:solidFill>
                  <a:schemeClr val="bg2"/>
                </a:solidFill>
                <a:latin typeface="Trebuchet MS" pitchFamily="34" charset="0"/>
              </a:rPr>
              <a:t>measurement</a:t>
            </a:r>
          </a:p>
          <a:p>
            <a:pPr marL="428557" indent="-428557" defTabSz="914253" fontAlgn="auto">
              <a:spcBef>
                <a:spcPts val="0"/>
              </a:spcBef>
              <a:spcAft>
                <a:spcPts val="0"/>
              </a:spcAft>
              <a:buFontTx/>
              <a:buAutoNum type="arabicParenR"/>
              <a:defRPr/>
            </a:pPr>
            <a:r>
              <a:rPr lang="en-US" sz="2000" dirty="0">
                <a:solidFill>
                  <a:schemeClr val="bg2"/>
                </a:solidFill>
                <a:latin typeface="Trebuchet MS" pitchFamily="34" charset="0"/>
              </a:rPr>
              <a:t>Creates an environment to drive competition around efficiency</a:t>
            </a:r>
          </a:p>
          <a:p>
            <a:pPr marL="428557" indent="-428557" defTabSz="914253" fontAlgn="auto">
              <a:spcBef>
                <a:spcPts val="0"/>
              </a:spcBef>
              <a:spcAft>
                <a:spcPts val="0"/>
              </a:spcAft>
              <a:buFontTx/>
              <a:buAutoNum type="arabicParenR"/>
              <a:defRPr/>
            </a:pPr>
            <a:r>
              <a:rPr lang="en-US" sz="2000" dirty="0" smtClean="0">
                <a:solidFill>
                  <a:schemeClr val="bg2"/>
                </a:solidFill>
                <a:latin typeface="Trebuchet MS" pitchFamily="34" charset="0"/>
              </a:rPr>
              <a:t>Accountability is with one prime vendor</a:t>
            </a:r>
            <a:endParaRPr lang="en-US" sz="2000" dirty="0">
              <a:solidFill>
                <a:schemeClr val="bg2"/>
              </a:solidFill>
              <a:latin typeface="Trebuchet MS" pitchFamily="34" charset="0"/>
            </a:endParaRPr>
          </a:p>
          <a:p>
            <a:pPr marL="428557" indent="-428557" defTabSz="914253" fontAlgn="auto">
              <a:spcBef>
                <a:spcPts val="0"/>
              </a:spcBef>
              <a:spcAft>
                <a:spcPts val="0"/>
              </a:spcAft>
              <a:defRPr/>
            </a:pPr>
            <a:endParaRPr lang="en-US" sz="2000" dirty="0">
              <a:solidFill>
                <a:schemeClr val="bg2"/>
              </a:solidFill>
              <a:latin typeface="Trebuchet MS" pitchFamily="34" charset="0"/>
            </a:endParaRPr>
          </a:p>
          <a:p>
            <a:pPr marL="428557" indent="-428557" defTabSz="914253" fontAlgn="auto">
              <a:spcBef>
                <a:spcPts val="0"/>
              </a:spcBef>
              <a:spcAft>
                <a:spcPts val="0"/>
              </a:spcAft>
              <a:defRPr/>
            </a:pPr>
            <a:r>
              <a:rPr lang="en-US" sz="2000" b="1" dirty="0">
                <a:solidFill>
                  <a:schemeClr val="bg2"/>
                </a:solidFill>
                <a:latin typeface="Trebuchet MS" pitchFamily="34" charset="0"/>
              </a:rPr>
              <a:t>Question:</a:t>
            </a:r>
          </a:p>
          <a:p>
            <a:pPr marL="428557" indent="-428557" defTabSz="914253" fontAlgn="auto">
              <a:spcBef>
                <a:spcPts val="0"/>
              </a:spcBef>
              <a:spcAft>
                <a:spcPts val="0"/>
              </a:spcAft>
              <a:defRPr/>
            </a:pPr>
            <a:r>
              <a:rPr lang="en-US" sz="2000" b="1" dirty="0">
                <a:solidFill>
                  <a:schemeClr val="bg2"/>
                </a:solidFill>
                <a:latin typeface="Trebuchet MS" pitchFamily="34" charset="0"/>
              </a:rPr>
              <a:t>	Is this water cooling or air cooling?</a:t>
            </a:r>
          </a:p>
        </p:txBody>
      </p:sp>
      <p:pic>
        <p:nvPicPr>
          <p:cNvPr id="9" name="Picture 4"/>
          <p:cNvPicPr>
            <a:picLocks noChangeAspect="1" noChangeArrowheads="1"/>
          </p:cNvPicPr>
          <p:nvPr/>
        </p:nvPicPr>
        <p:blipFill>
          <a:blip r:embed="rId5"/>
          <a:srcRect/>
          <a:stretch>
            <a:fillRect/>
          </a:stretch>
        </p:blipFill>
        <p:spPr bwMode="auto">
          <a:xfrm>
            <a:off x="7096420" y="5021524"/>
            <a:ext cx="3047205" cy="1313597"/>
          </a:xfrm>
          <a:prstGeom prst="rect">
            <a:avLst/>
          </a:prstGeom>
          <a:noFill/>
          <a:ln w="9525">
            <a:solidFill>
              <a:schemeClr val="accent1"/>
            </a:solidFill>
            <a:miter lim="800000"/>
            <a:headEnd/>
            <a:tailEnd/>
          </a:ln>
          <a:effectLst/>
        </p:spPr>
      </p:pic>
      <p:pic>
        <p:nvPicPr>
          <p:cNvPr id="8" name="Picture 4" descr="image"/>
          <p:cNvPicPr>
            <a:picLocks noChangeAspect="1" noChangeArrowheads="1"/>
          </p:cNvPicPr>
          <p:nvPr/>
        </p:nvPicPr>
        <p:blipFill>
          <a:blip r:embed="rId6" r:link="rId7"/>
          <a:srcRect/>
          <a:stretch>
            <a:fillRect/>
          </a:stretch>
        </p:blipFill>
        <p:spPr bwMode="auto">
          <a:xfrm>
            <a:off x="8229777" y="228600"/>
            <a:ext cx="3443111" cy="2455333"/>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2" name="Title 7"/>
          <p:cNvSpPr>
            <a:spLocks noGrp="1"/>
          </p:cNvSpPr>
          <p:nvPr>
            <p:ph type="title"/>
          </p:nvPr>
        </p:nvSpPr>
        <p:spPr/>
        <p:txBody>
          <a:bodyPr>
            <a:noAutofit/>
          </a:bodyPr>
          <a:lstStyle/>
          <a:p>
            <a:r>
              <a:rPr smtClean="0"/>
              <a:t>"CBlox" POC</a:t>
            </a:r>
            <a:endParaRPr/>
          </a:p>
        </p:txBody>
      </p:sp>
      <p:sp>
        <p:nvSpPr>
          <p:cNvPr id="20" name="Content Placeholder 2"/>
          <p:cNvSpPr>
            <a:spLocks noGrp="1"/>
          </p:cNvSpPr>
          <p:nvPr>
            <p:ph sz="half" idx="4294967295"/>
          </p:nvPr>
        </p:nvSpPr>
        <p:spPr>
          <a:xfrm>
            <a:off x="515938" y="3222166"/>
            <a:ext cx="11156950" cy="3046639"/>
          </a:xfrm>
        </p:spPr>
        <p:txBody>
          <a:bodyPr>
            <a:noAutofit/>
          </a:bodyPr>
          <a:lstStyle/>
          <a:p>
            <a:pPr>
              <a:buNone/>
            </a:pPr>
            <a:r>
              <a:rPr lang="en-US" sz="1400" dirty="0" smtClean="0"/>
              <a:t>Microsoft Ran a Proof of Concept on a Rackable system at Canyon Park in Seattle</a:t>
            </a:r>
          </a:p>
          <a:p>
            <a:pPr marL="119063" indent="-119063"/>
            <a:r>
              <a:rPr lang="en-US" sz="1200" dirty="0" smtClean="0"/>
              <a:t>PUE came in between 1.2 and 1.3 </a:t>
            </a:r>
            <a:r>
              <a:rPr lang="en-US" sz="1200" b="1" dirty="0" smtClean="0">
                <a:solidFill>
                  <a:srgbClr val="008000"/>
                </a:solidFill>
                <a:latin typeface="Wingdings"/>
                <a:ea typeface="Times New Roman"/>
                <a:cs typeface="Times New Roman"/>
              </a:rPr>
              <a:t>é</a:t>
            </a:r>
          </a:p>
          <a:p>
            <a:pPr marL="119063" indent="-119063"/>
            <a:r>
              <a:rPr lang="en-US" sz="1200" dirty="0" smtClean="0"/>
              <a:t>Ran unit up to full load measured at 107kW equals 178 watts per server </a:t>
            </a:r>
            <a:r>
              <a:rPr lang="en-US" sz="1200" b="1" dirty="0" smtClean="0">
                <a:solidFill>
                  <a:srgbClr val="008000"/>
                </a:solidFill>
                <a:latin typeface="Wingdings"/>
                <a:ea typeface="Times New Roman"/>
                <a:cs typeface="Times New Roman"/>
              </a:rPr>
              <a:t>é</a:t>
            </a:r>
            <a:endParaRPr lang="en-US" sz="1200" dirty="0" smtClean="0"/>
          </a:p>
          <a:p>
            <a:pPr marL="119063" indent="-119063"/>
            <a:r>
              <a:rPr lang="en-US" sz="1200" dirty="0" smtClean="0"/>
              <a:t>Dropped power to unit and came back online no issues </a:t>
            </a:r>
            <a:r>
              <a:rPr lang="en-US" sz="1200" b="1" dirty="0" smtClean="0">
                <a:solidFill>
                  <a:srgbClr val="008000"/>
                </a:solidFill>
                <a:latin typeface="Wingdings"/>
                <a:ea typeface="Times New Roman"/>
                <a:cs typeface="Times New Roman"/>
              </a:rPr>
              <a:t>é</a:t>
            </a:r>
            <a:endParaRPr lang="en-US" sz="1200" dirty="0" smtClean="0"/>
          </a:p>
          <a:p>
            <a:pPr marL="119063" indent="-119063"/>
            <a:r>
              <a:rPr lang="en-US" sz="1200" dirty="0" smtClean="0"/>
              <a:t>Fans and servers ran at full speed for 7mins on batteries </a:t>
            </a:r>
            <a:r>
              <a:rPr lang="en-US" sz="1200" b="1" dirty="0" smtClean="0">
                <a:solidFill>
                  <a:srgbClr val="008000"/>
                </a:solidFill>
                <a:latin typeface="Wingdings"/>
                <a:ea typeface="Times New Roman"/>
                <a:cs typeface="Times New Roman"/>
              </a:rPr>
              <a:t>é</a:t>
            </a:r>
            <a:endParaRPr lang="en-US" sz="1200" dirty="0" smtClean="0"/>
          </a:p>
          <a:p>
            <a:pPr marL="119063" indent="-119063"/>
            <a:r>
              <a:rPr lang="en-US" sz="1200" dirty="0" smtClean="0"/>
              <a:t>“CBlox” spec completed and vendor RFP underway </a:t>
            </a:r>
            <a:r>
              <a:rPr lang="en-US" sz="1200" b="1" dirty="0" smtClean="0">
                <a:solidFill>
                  <a:srgbClr val="008000"/>
                </a:solidFill>
                <a:latin typeface="Wingdings"/>
                <a:ea typeface="Times New Roman"/>
                <a:cs typeface="Times New Roman"/>
              </a:rPr>
              <a:t>é</a:t>
            </a:r>
            <a:endParaRPr lang="en-US" sz="1200" dirty="0" smtClean="0"/>
          </a:p>
          <a:p>
            <a:pPr marL="119063" indent="-119063"/>
            <a:r>
              <a:rPr lang="en-US" sz="1200" dirty="0" smtClean="0"/>
              <a:t>Batteries temp remained at 75F using probe and IR camera. Back is exposed to 85F. Need to place a temp probe at rear of battery </a:t>
            </a:r>
            <a:r>
              <a:rPr lang="en-US" sz="1200" b="1" dirty="0" smtClean="0">
                <a:solidFill>
                  <a:srgbClr val="FFCC00"/>
                </a:solidFill>
                <a:latin typeface="Wingdings"/>
                <a:ea typeface="Times New Roman"/>
                <a:cs typeface="Times New Roman"/>
              </a:rPr>
              <a:t>è</a:t>
            </a:r>
          </a:p>
          <a:p>
            <a:pPr marL="119063" indent="-119063"/>
            <a:r>
              <a:rPr lang="en-US" sz="1200" dirty="0" smtClean="0"/>
              <a:t>Ambient air temp had a large effect on temp inside the trailer due to no insulation </a:t>
            </a:r>
            <a:r>
              <a:rPr lang="en-US" sz="1200" b="1" dirty="0" smtClean="0">
                <a:solidFill>
                  <a:srgbClr val="FFCC00"/>
                </a:solidFill>
                <a:latin typeface="Wingdings"/>
                <a:ea typeface="Times New Roman"/>
                <a:cs typeface="Times New Roman"/>
              </a:rPr>
              <a:t>è</a:t>
            </a:r>
            <a:endParaRPr lang="en-US" sz="1200" dirty="0" smtClean="0"/>
          </a:p>
          <a:p>
            <a:pPr marL="119063" indent="-119063"/>
            <a:r>
              <a:rPr lang="en-US" sz="1200" dirty="0" smtClean="0"/>
              <a:t>Permit and UL inspection took 90 days to obtain </a:t>
            </a:r>
            <a:r>
              <a:rPr lang="en-US" sz="1200" b="1" dirty="0" smtClean="0">
                <a:solidFill>
                  <a:srgbClr val="FFCC00"/>
                </a:solidFill>
                <a:latin typeface="Wingdings"/>
                <a:ea typeface="Times New Roman"/>
                <a:cs typeface="Times New Roman"/>
              </a:rPr>
              <a:t>è</a:t>
            </a:r>
            <a:endParaRPr lang="en-US" sz="1200" dirty="0" smtClean="0"/>
          </a:p>
          <a:p>
            <a:pPr marL="119063" indent="-119063"/>
            <a:r>
              <a:rPr lang="en-US" sz="1200" dirty="0" smtClean="0"/>
              <a:t>Harmonics above 15%:  Varies across all 3 phases </a:t>
            </a:r>
            <a:r>
              <a:rPr lang="en-US" sz="1200" b="1" dirty="0" smtClean="0">
                <a:solidFill>
                  <a:srgbClr val="FF0000"/>
                </a:solidFill>
                <a:latin typeface="Wingdings"/>
                <a:ea typeface="Times New Roman"/>
                <a:cs typeface="Times New Roman"/>
              </a:rPr>
              <a:t>ê</a:t>
            </a:r>
            <a:endParaRPr lang="en-US" sz="1200" dirty="0"/>
          </a:p>
        </p:txBody>
      </p:sp>
      <p:sp>
        <p:nvSpPr>
          <p:cNvPr id="2053" name="Rectangle 5"/>
          <p:cNvSpPr>
            <a:spLocks noChangeArrowheads="1"/>
          </p:cNvSpPr>
          <p:nvPr/>
        </p:nvSpPr>
        <p:spPr bwMode="auto">
          <a:xfrm>
            <a:off x="0" y="0"/>
            <a:ext cx="184706" cy="369322"/>
          </a:xfrm>
          <a:prstGeom prst="rect">
            <a:avLst/>
          </a:prstGeom>
          <a:noFill/>
          <a:ln w="9525">
            <a:noFill/>
            <a:miter lim="800000"/>
            <a:headEnd/>
            <a:tailEnd/>
          </a:ln>
          <a:effectLst/>
        </p:spPr>
        <p:txBody>
          <a:bodyPr vert="horz" wrap="none" lIns="91428" tIns="45715" rIns="91428" bIns="45715"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1828803"/>
            <a:ext cx="271204" cy="276989"/>
          </a:xfrm>
          <a:prstGeom prst="rect">
            <a:avLst/>
          </a:prstGeom>
          <a:noFill/>
          <a:ln w="9525">
            <a:noFill/>
            <a:miter lim="800000"/>
            <a:headEnd/>
            <a:tailEnd/>
          </a:ln>
          <a:effectLst/>
        </p:spPr>
        <p:txBody>
          <a:bodyPr vert="horz" wrap="none" lIns="91428" tIns="45715" rIns="91428" bIns="45715" numCol="1" anchor="ctr" anchorCtr="0" compatLnSpc="1">
            <a:prstTxWarp prst="textNoShape">
              <a:avLst/>
            </a:prstTxWarp>
            <a:spAutoFit/>
          </a:bodyPr>
          <a:lstStyle/>
          <a:p>
            <a:pPr defTabSz="914290"/>
            <a:r>
              <a:rPr lang="en-US" sz="1200" dirty="0" smtClean="0">
                <a:ea typeface="Calibri" pitchFamily="34" charset="0"/>
              </a:rPr>
              <a:t>  </a:t>
            </a:r>
            <a:endParaRPr lang="en-US" dirty="0" smtClean="0"/>
          </a:p>
        </p:txBody>
      </p:sp>
      <p:sp>
        <p:nvSpPr>
          <p:cNvPr id="2055" name="Rectangle 7"/>
          <p:cNvSpPr>
            <a:spLocks noChangeArrowheads="1"/>
          </p:cNvSpPr>
          <p:nvPr/>
        </p:nvSpPr>
        <p:spPr bwMode="auto">
          <a:xfrm>
            <a:off x="0" y="3657603"/>
            <a:ext cx="271204" cy="276989"/>
          </a:xfrm>
          <a:prstGeom prst="rect">
            <a:avLst/>
          </a:prstGeom>
          <a:noFill/>
          <a:ln w="9525">
            <a:noFill/>
            <a:miter lim="800000"/>
            <a:headEnd/>
            <a:tailEnd/>
          </a:ln>
          <a:effectLst/>
        </p:spPr>
        <p:txBody>
          <a:bodyPr vert="horz" wrap="none" lIns="91428" tIns="45715" rIns="91428" bIns="45715" numCol="1" anchor="ctr" anchorCtr="0" compatLnSpc="1">
            <a:prstTxWarp prst="textNoShape">
              <a:avLst/>
            </a:prstTxWarp>
            <a:spAutoFit/>
          </a:bodyPr>
          <a:lstStyle/>
          <a:p>
            <a:pPr defTabSz="914290"/>
            <a:r>
              <a:rPr lang="en-US" sz="1200" dirty="0" smtClean="0">
                <a:ea typeface="Calibri" pitchFamily="34" charset="0"/>
              </a:rPr>
              <a:t>  </a:t>
            </a:r>
            <a:endParaRPr lang="en-US" dirty="0" smtClean="0"/>
          </a:p>
        </p:txBody>
      </p:sp>
      <p:sp>
        <p:nvSpPr>
          <p:cNvPr id="2056" name="Rectangle 8"/>
          <p:cNvSpPr>
            <a:spLocks noChangeArrowheads="1"/>
          </p:cNvSpPr>
          <p:nvPr/>
        </p:nvSpPr>
        <p:spPr bwMode="auto">
          <a:xfrm>
            <a:off x="0" y="5486404"/>
            <a:ext cx="271204" cy="276989"/>
          </a:xfrm>
          <a:prstGeom prst="rect">
            <a:avLst/>
          </a:prstGeom>
          <a:noFill/>
          <a:ln w="9525">
            <a:noFill/>
            <a:miter lim="800000"/>
            <a:headEnd/>
            <a:tailEnd/>
          </a:ln>
          <a:effectLst/>
        </p:spPr>
        <p:txBody>
          <a:bodyPr vert="horz" wrap="none" lIns="91428" tIns="45715" rIns="91428" bIns="45715" numCol="1" anchor="ctr" anchorCtr="0" compatLnSpc="1">
            <a:prstTxWarp prst="textNoShape">
              <a:avLst/>
            </a:prstTxWarp>
            <a:spAutoFit/>
          </a:bodyPr>
          <a:lstStyle/>
          <a:p>
            <a:pPr defTabSz="914290"/>
            <a:r>
              <a:rPr lang="en-US" sz="1200" dirty="0" smtClean="0">
                <a:ea typeface="Calibri" pitchFamily="34" charset="0"/>
              </a:rPr>
              <a:t>  </a:t>
            </a:r>
            <a:endParaRPr lang="en-US" dirty="0" smtClean="0"/>
          </a:p>
        </p:txBody>
      </p:sp>
      <p:sp>
        <p:nvSpPr>
          <p:cNvPr id="2057" name="Rectangle 9"/>
          <p:cNvSpPr>
            <a:spLocks noChangeArrowheads="1"/>
          </p:cNvSpPr>
          <p:nvPr/>
        </p:nvSpPr>
        <p:spPr bwMode="auto">
          <a:xfrm>
            <a:off x="1" y="7324725"/>
            <a:ext cx="213496" cy="215433"/>
          </a:xfrm>
          <a:prstGeom prst="rect">
            <a:avLst/>
          </a:prstGeom>
          <a:noFill/>
          <a:ln w="9525">
            <a:noFill/>
            <a:miter lim="800000"/>
            <a:headEnd/>
            <a:tailEnd/>
          </a:ln>
          <a:effectLst/>
        </p:spPr>
        <p:txBody>
          <a:bodyPr vert="horz" wrap="none" lIns="91428" tIns="45715" rIns="91428" bIns="45715" numCol="1" anchor="ctr" anchorCtr="0" compatLnSpc="1">
            <a:prstTxWarp prst="textNoShape">
              <a:avLst/>
            </a:prstTxWarp>
            <a:spAutoFit/>
          </a:bodyPr>
          <a:lstStyle/>
          <a:p>
            <a:pPr defTabSz="914290"/>
            <a:r>
              <a:rPr lang="en-US" sz="800" dirty="0" smtClean="0"/>
              <a:t> </a:t>
            </a:r>
            <a:endParaRPr lang="en-US" dirty="0" smtClean="0"/>
          </a:p>
        </p:txBody>
      </p:sp>
      <p:grpSp>
        <p:nvGrpSpPr>
          <p:cNvPr id="14" name="Group 13"/>
          <p:cNvGrpSpPr/>
          <p:nvPr/>
        </p:nvGrpSpPr>
        <p:grpSpPr>
          <a:xfrm>
            <a:off x="1212630" y="1167609"/>
            <a:ext cx="9783018" cy="1921359"/>
            <a:chOff x="1169086" y="1167609"/>
            <a:chExt cx="9783018" cy="1921359"/>
          </a:xfrm>
        </p:grpSpPr>
        <p:pic>
          <p:nvPicPr>
            <p:cNvPr id="2052" name="Picture 33" descr="cid:image001.jpg@01C883A9.41799D60"/>
            <p:cNvPicPr>
              <a:picLocks noChangeAspect="1" noChangeArrowheads="1"/>
            </p:cNvPicPr>
            <p:nvPr/>
          </p:nvPicPr>
          <p:blipFill>
            <a:blip r:embed="rId3" r:link="rId4"/>
            <a:srcRect/>
            <a:stretch>
              <a:fillRect/>
            </a:stretch>
          </p:blipFill>
          <p:spPr bwMode="auto">
            <a:xfrm>
              <a:off x="1169086" y="1177431"/>
              <a:ext cx="1888019" cy="1901717"/>
            </a:xfrm>
            <a:prstGeom prst="rect">
              <a:avLst/>
            </a:prstGeom>
            <a:noFill/>
          </p:spPr>
        </p:pic>
        <p:pic>
          <p:nvPicPr>
            <p:cNvPr id="2051" name="Picture 34" descr="cid:image002.jpg@01C883A9.41799D60"/>
            <p:cNvPicPr>
              <a:picLocks noChangeAspect="1" noChangeArrowheads="1"/>
            </p:cNvPicPr>
            <p:nvPr/>
          </p:nvPicPr>
          <p:blipFill>
            <a:blip r:embed="rId5" r:link="rId6"/>
            <a:srcRect/>
            <a:stretch>
              <a:fillRect/>
            </a:stretch>
          </p:blipFill>
          <p:spPr bwMode="auto">
            <a:xfrm>
              <a:off x="3204304" y="1181849"/>
              <a:ext cx="1918671" cy="1892880"/>
            </a:xfrm>
            <a:prstGeom prst="rect">
              <a:avLst/>
            </a:prstGeom>
            <a:noFill/>
          </p:spPr>
        </p:pic>
        <p:pic>
          <p:nvPicPr>
            <p:cNvPr id="2049" name="Picture 36" descr="cid:image004.jpg@01C883A9.41799D60"/>
            <p:cNvPicPr>
              <a:picLocks noChangeAspect="1" noChangeArrowheads="1"/>
            </p:cNvPicPr>
            <p:nvPr/>
          </p:nvPicPr>
          <p:blipFill>
            <a:blip r:embed="rId7" r:link="rId8"/>
            <a:srcRect/>
            <a:stretch>
              <a:fillRect/>
            </a:stretch>
          </p:blipFill>
          <p:spPr bwMode="auto">
            <a:xfrm>
              <a:off x="5269731" y="1177548"/>
              <a:ext cx="2665979" cy="1901482"/>
            </a:xfrm>
            <a:prstGeom prst="rect">
              <a:avLst/>
            </a:prstGeom>
            <a:noFill/>
          </p:spPr>
        </p:pic>
        <p:pic>
          <p:nvPicPr>
            <p:cNvPr id="19" name="Picture 18" descr="Rackable Exploded.JPG"/>
            <p:cNvPicPr>
              <a:picLocks noChangeAspect="1"/>
            </p:cNvPicPr>
            <p:nvPr/>
          </p:nvPicPr>
          <p:blipFill>
            <a:blip r:embed="rId9"/>
            <a:stretch>
              <a:fillRect/>
            </a:stretch>
          </p:blipFill>
          <p:spPr>
            <a:xfrm rot="5400000">
              <a:off x="8527862" y="664727"/>
              <a:ext cx="1921359" cy="2927124"/>
            </a:xfrm>
            <a:prstGeom prst="rect">
              <a:avLst/>
            </a:prstGeom>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normAutofit/>
          </a:bodyPr>
          <a:lstStyle/>
          <a:p>
            <a:r>
              <a:rPr lang="en-US" dirty="0" smtClean="0"/>
              <a:t>CBlox Solutions</a:t>
            </a:r>
          </a:p>
        </p:txBody>
      </p:sp>
      <p:sp>
        <p:nvSpPr>
          <p:cNvPr id="3" name="Content Placeholder 2"/>
          <p:cNvSpPr>
            <a:spLocks noGrp="1"/>
          </p:cNvSpPr>
          <p:nvPr>
            <p:ph type="body" sz="quarter" idx="4294967295"/>
          </p:nvPr>
        </p:nvSpPr>
        <p:spPr>
          <a:xfrm>
            <a:off x="515938" y="1420813"/>
            <a:ext cx="11172825" cy="2211387"/>
          </a:xfrm>
        </p:spPr>
        <p:txBody>
          <a:bodyPr>
            <a:noAutofit/>
          </a:bodyPr>
          <a:lstStyle/>
          <a:p>
            <a:pPr marL="403225" indent="-403225"/>
            <a:r>
              <a:rPr lang="en-US" sz="2400" dirty="0" smtClean="0"/>
              <a:t>CBlox units in production at Microsoft</a:t>
            </a:r>
          </a:p>
          <a:p>
            <a:pPr marL="804863" lvl="1" indent="-347663"/>
            <a:r>
              <a:rPr lang="en-US" sz="2000" dirty="0" smtClean="0"/>
              <a:t>Portability allows the Delivery and operation of servers in self contained units </a:t>
            </a:r>
          </a:p>
          <a:p>
            <a:pPr marL="1196975" lvl="2" indent="-333375"/>
            <a:r>
              <a:rPr lang="en-US" sz="2000" dirty="0" smtClean="0"/>
              <a:t>Move costs from long lead to short lead equipment, &gt; ROIC</a:t>
            </a:r>
          </a:p>
          <a:p>
            <a:pPr marL="1196975" lvl="2" indent="-333375"/>
            <a:r>
              <a:rPr lang="en-US" sz="2000" dirty="0" smtClean="0"/>
              <a:t>Optimize server delivery at 1000U+ as a unit versus 40+U in a rack and </a:t>
            </a:r>
            <a:br>
              <a:rPr lang="en-US" sz="2000" dirty="0" smtClean="0"/>
            </a:br>
            <a:r>
              <a:rPr lang="en-US" sz="2000" dirty="0" smtClean="0"/>
              <a:t>a Single SKU and Warranty</a:t>
            </a:r>
            <a:endParaRPr lang="en-US" sz="1800" dirty="0" smtClean="0"/>
          </a:p>
          <a:p>
            <a:pPr marL="403225" indent="-403225"/>
            <a:r>
              <a:rPr lang="en-US" sz="2400" dirty="0" smtClean="0"/>
              <a:t>Containers seen as a solution to burst demand and temporary by the industry</a:t>
            </a:r>
          </a:p>
          <a:p>
            <a:pPr marL="403225" indent="-403225"/>
            <a:r>
              <a:rPr lang="en-US" sz="2400" dirty="0" smtClean="0"/>
              <a:t>Microsoft’s approach is different –use them</a:t>
            </a:r>
            <a:br>
              <a:rPr lang="en-US" sz="2400" dirty="0" smtClean="0"/>
            </a:br>
            <a:r>
              <a:rPr lang="en-US" sz="2400" dirty="0" smtClean="0"/>
              <a:t>as a primary packaging unit</a:t>
            </a:r>
          </a:p>
          <a:p>
            <a:pPr marL="403225" indent="-403225"/>
            <a:r>
              <a:rPr lang="en-US" sz="2400" dirty="0" smtClean="0"/>
              <a:t>5 months from Engineering to Live</a:t>
            </a:r>
          </a:p>
          <a:p>
            <a:endParaRPr lang="en-US" sz="1800" dirty="0" smtClean="0"/>
          </a:p>
        </p:txBody>
      </p:sp>
      <p:sp>
        <p:nvSpPr>
          <p:cNvPr id="17" name="Rectangle 16"/>
          <p:cNvSpPr/>
          <p:nvPr/>
        </p:nvSpPr>
        <p:spPr>
          <a:xfrm>
            <a:off x="515938" y="5171226"/>
            <a:ext cx="6853691" cy="954097"/>
          </a:xfrm>
          <a:prstGeom prst="rect">
            <a:avLst/>
          </a:prstGeom>
          <a:solidFill>
            <a:schemeClr val="tx1">
              <a:alpha val="75000"/>
            </a:schemeClr>
          </a:solidFill>
          <a:ln>
            <a:noFill/>
          </a:ln>
        </p:spPr>
        <p:style>
          <a:lnRef idx="1">
            <a:schemeClr val="accent2"/>
          </a:lnRef>
          <a:fillRef idx="2">
            <a:schemeClr val="accent2"/>
          </a:fillRef>
          <a:effectRef idx="1">
            <a:schemeClr val="accent2"/>
          </a:effectRef>
          <a:fontRef idx="minor">
            <a:schemeClr val="dk1"/>
          </a:fontRef>
        </p:style>
        <p:txBody>
          <a:bodyPr wrap="square" lIns="91428" tIns="45715" rIns="91428" bIns="45715">
            <a:spAutoFit/>
          </a:bodyPr>
          <a:lstStyle/>
          <a:p>
            <a:r>
              <a:rPr lang="en-US" sz="1400" b="1" i="1" dirty="0" smtClean="0">
                <a:solidFill>
                  <a:schemeClr val="bg1"/>
                </a:solidFill>
                <a:latin typeface="Trebuchet MS" pitchFamily="34" charset="0"/>
              </a:rPr>
              <a:t>Cost/Sustainability:</a:t>
            </a:r>
            <a:r>
              <a:rPr lang="en-US" sz="1400" i="1" dirty="0" smtClean="0">
                <a:solidFill>
                  <a:schemeClr val="bg1"/>
                </a:solidFill>
                <a:latin typeface="Trebuchet MS" pitchFamily="34" charset="0"/>
              </a:rPr>
              <a:t> It costs less and has a reduced impact on the shipping products to ship 2,000 servers in one container than it does to ship and then install individual racks. Additional savings come from not needing raised floors or fans for each server, and requiring a lot less wiring, packaging and shipping. </a:t>
            </a:r>
            <a:endParaRPr lang="en-US" sz="1400" i="1" dirty="0">
              <a:solidFill>
                <a:schemeClr val="bg1"/>
              </a:solidFill>
              <a:latin typeface="Trebuchet MS" pitchFamily="34" charset="0"/>
            </a:endParaRPr>
          </a:p>
        </p:txBody>
      </p:sp>
      <p:pic>
        <p:nvPicPr>
          <p:cNvPr id="16" name="Picture 2" descr="D:\Verari Containers\DSC00305.JPG"/>
          <p:cNvPicPr>
            <a:picLocks noChangeAspect="1" noChangeArrowheads="1"/>
          </p:cNvPicPr>
          <p:nvPr/>
        </p:nvPicPr>
        <p:blipFill>
          <a:blip r:embed="rId3" cstate="print"/>
          <a:stretch>
            <a:fillRect/>
          </a:stretch>
        </p:blipFill>
        <p:spPr bwMode="auto">
          <a:xfrm>
            <a:off x="7501025" y="3914138"/>
            <a:ext cx="2946862" cy="221118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lstStyle/>
          <a:p>
            <a:r>
              <a:rPr lang="en-US" smtClean="0"/>
              <a:t>CBlox Solutions  </a:t>
            </a:r>
            <a:endParaRPr lang="en-US" dirty="0" smtClean="0"/>
          </a:p>
        </p:txBody>
      </p:sp>
      <p:sp>
        <p:nvSpPr>
          <p:cNvPr id="3" name="Content Placeholder 2"/>
          <p:cNvSpPr>
            <a:spLocks noGrp="1"/>
          </p:cNvSpPr>
          <p:nvPr>
            <p:ph idx="1"/>
          </p:nvPr>
        </p:nvSpPr>
        <p:spPr>
          <a:xfrm>
            <a:off x="509984" y="1414465"/>
            <a:ext cx="11170973" cy="3607141"/>
          </a:xfrm>
        </p:spPr>
        <p:txBody>
          <a:bodyPr/>
          <a:lstStyle/>
          <a:p>
            <a:pPr marL="403225" indent="-403225"/>
            <a:r>
              <a:rPr lang="en-US" sz="2400" dirty="0" smtClean="0"/>
              <a:t>The </a:t>
            </a:r>
            <a:r>
              <a:rPr lang="en-US" sz="2400" dirty="0" err="1" smtClean="0"/>
              <a:t>CBlox</a:t>
            </a:r>
            <a:r>
              <a:rPr lang="en-US" sz="2400" dirty="0" smtClean="0"/>
              <a:t> gives us the opportunity to test new technology such as increased supply air temperature, removal of fans from servers, managed airflow with hot aisle containment, significantly increased WPSF and more efficient electrical distributions</a:t>
            </a:r>
          </a:p>
          <a:p>
            <a:pPr marL="403225" indent="-403225"/>
            <a:r>
              <a:rPr lang="en-US" sz="2400" dirty="0" smtClean="0"/>
              <a:t>Microsoft have stand alone units running in production today and are running proof of concepts on newer technology</a:t>
            </a:r>
          </a:p>
          <a:p>
            <a:pPr marL="403225" indent="-403225"/>
            <a:r>
              <a:rPr lang="en-US" sz="2400" dirty="0" smtClean="0"/>
              <a:t>Parallel construction and manufacturing</a:t>
            </a:r>
          </a:p>
          <a:p>
            <a:endParaRPr lang="en-US" sz="2400" dirty="0" smtClean="0"/>
          </a:p>
          <a:p>
            <a:endParaRPr lang="en-US" sz="2400" dirty="0" smtClean="0"/>
          </a:p>
        </p:txBody>
      </p:sp>
      <p:sp>
        <p:nvSpPr>
          <p:cNvPr id="9" name="Rectangle 8"/>
          <p:cNvSpPr/>
          <p:nvPr/>
        </p:nvSpPr>
        <p:spPr>
          <a:xfrm>
            <a:off x="515938" y="5275948"/>
            <a:ext cx="6094413" cy="1077208"/>
          </a:xfrm>
          <a:prstGeom prst="rect">
            <a:avLst/>
          </a:prstGeom>
          <a:solidFill>
            <a:schemeClr val="tx1">
              <a:alpha val="75000"/>
            </a:schemeClr>
          </a:solidFill>
          <a:ln>
            <a:solidFill>
              <a:srgbClr val="FFFFFF"/>
            </a:solidFill>
          </a:ln>
          <a:effectLst>
            <a:outerShdw blurRad="50800" dist="38100" dir="5400000" algn="t" rotWithShape="0">
              <a:prstClr val="black">
                <a:alpha val="40000"/>
              </a:prstClr>
            </a:outerShdw>
          </a:effectLst>
        </p:spPr>
        <p:txBody>
          <a:bodyPr lIns="91428" tIns="45715" rIns="91428" bIns="45715">
            <a:spAutoFit/>
          </a:bodyPr>
          <a:lstStyle/>
          <a:p>
            <a:r>
              <a:rPr lang="en-US" sz="1600" b="1" i="1" dirty="0" smtClean="0">
                <a:solidFill>
                  <a:schemeClr val="bg1"/>
                </a:solidFill>
                <a:latin typeface="Trebuchet MS" pitchFamily="34" charset="0"/>
              </a:rPr>
              <a:t>Energy efficiency:</a:t>
            </a:r>
            <a:r>
              <a:rPr lang="en-US" sz="1600" i="1" dirty="0" smtClean="0">
                <a:solidFill>
                  <a:schemeClr val="bg1"/>
                </a:solidFill>
                <a:latin typeface="Trebuchet MS" pitchFamily="34" charset="0"/>
              </a:rPr>
              <a:t>  At more than 1,000 Watts per square foot, containers allow us to power a lot more servers in a given area. This is the key reason containers have become economically viable. PUE numbers tested in a POC measured at peak ~1.3</a:t>
            </a:r>
            <a:endParaRPr lang="en-US" sz="1600" i="1" dirty="0">
              <a:solidFill>
                <a:schemeClr val="bg1"/>
              </a:solidFill>
              <a:latin typeface="Trebuchet MS" pitchFamily="34" charset="0"/>
            </a:endParaRPr>
          </a:p>
        </p:txBody>
      </p:sp>
      <p:pic>
        <p:nvPicPr>
          <p:cNvPr id="8" name="Picture 7" descr="array2.jpg"/>
          <p:cNvPicPr>
            <a:picLocks noChangeAspect="1"/>
          </p:cNvPicPr>
          <p:nvPr/>
        </p:nvPicPr>
        <p:blipFill>
          <a:blip r:embed="rId3" cstate="print"/>
          <a:stretch>
            <a:fillRect/>
          </a:stretch>
        </p:blipFill>
        <p:spPr>
          <a:xfrm>
            <a:off x="6752219" y="3429000"/>
            <a:ext cx="4920669" cy="2965467"/>
          </a:xfrm>
          <a:prstGeom prst="rect">
            <a:avLst/>
          </a:prstGeom>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nvGraphicFramePr>
        <p:xfrm>
          <a:off x="101574" y="1399041"/>
          <a:ext cx="11985677" cy="4337549"/>
        </p:xfrm>
        <a:graphic>
          <a:graphicData uri="http://schemas.openxmlformats.org/drawingml/2006/table">
            <a:tbl>
              <a:tblPr firstRow="1" bandRow="1">
                <a:tableStyleId>{5202B0CA-FC54-4496-8BCA-5EF66A818D29}</a:tableStyleId>
              </a:tblPr>
              <a:tblGrid>
                <a:gridCol w="2133044"/>
                <a:gridCol w="5078677"/>
                <a:gridCol w="4773956"/>
              </a:tblGrid>
              <a:tr h="558029">
                <a:tc>
                  <a:txBody>
                    <a:bodyPr/>
                    <a:lstStyle/>
                    <a:p>
                      <a:endParaRPr lang="en-US" sz="1400" dirty="0">
                        <a:solidFill>
                          <a:schemeClr val="tx1"/>
                        </a:solidFill>
                        <a:latin typeface="Trebuchet MS" pitchFamily="34" charset="0"/>
                      </a:endParaRPr>
                    </a:p>
                  </a:txBody>
                  <a:tcPr marL="121888" marR="121888">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b="1" kern="1200">
                          <a:solidFill>
                            <a:schemeClr val="lt1"/>
                          </a:solidFill>
                          <a:latin typeface="Perpetua"/>
                        </a:defRPr>
                      </a:lvl1pPr>
                      <a:lvl2pPr marL="457200" algn="l" rtl="0" eaLnBrk="1" latinLnBrk="0" hangingPunct="1">
                        <a:defRPr kumimoji="0" b="1" kern="1200">
                          <a:solidFill>
                            <a:schemeClr val="lt1"/>
                          </a:solidFill>
                          <a:latin typeface="Perpetua"/>
                        </a:defRPr>
                      </a:lvl2pPr>
                      <a:lvl3pPr marL="914400" algn="l" rtl="0" eaLnBrk="1" latinLnBrk="0" hangingPunct="1">
                        <a:defRPr kumimoji="0" b="1" kern="1200">
                          <a:solidFill>
                            <a:schemeClr val="lt1"/>
                          </a:solidFill>
                          <a:latin typeface="Perpetua"/>
                        </a:defRPr>
                      </a:lvl3pPr>
                      <a:lvl4pPr marL="1371600" algn="l" rtl="0" eaLnBrk="1" latinLnBrk="0" hangingPunct="1">
                        <a:defRPr kumimoji="0" b="1" kern="1200">
                          <a:solidFill>
                            <a:schemeClr val="lt1"/>
                          </a:solidFill>
                          <a:latin typeface="Perpetua"/>
                        </a:defRPr>
                      </a:lvl4pPr>
                      <a:lvl5pPr marL="1828800" algn="l" rtl="0" eaLnBrk="1" latinLnBrk="0" hangingPunct="1">
                        <a:defRPr kumimoji="0" b="1" kern="1200">
                          <a:solidFill>
                            <a:schemeClr val="lt1"/>
                          </a:solidFill>
                          <a:latin typeface="Perpetua"/>
                        </a:defRPr>
                      </a:lvl5pPr>
                      <a:lvl6pPr marL="2286000" algn="l" rtl="0" eaLnBrk="1" latinLnBrk="0" hangingPunct="1">
                        <a:defRPr kumimoji="0" b="1" kern="1200">
                          <a:solidFill>
                            <a:schemeClr val="lt1"/>
                          </a:solidFill>
                          <a:latin typeface="Perpetua"/>
                        </a:defRPr>
                      </a:lvl6pPr>
                      <a:lvl7pPr marL="2743200" algn="l" rtl="0" eaLnBrk="1" latinLnBrk="0" hangingPunct="1">
                        <a:defRPr kumimoji="0" b="1" kern="1200">
                          <a:solidFill>
                            <a:schemeClr val="lt1"/>
                          </a:solidFill>
                          <a:latin typeface="Perpetua"/>
                        </a:defRPr>
                      </a:lvl7pPr>
                      <a:lvl8pPr marL="3200400" algn="l" rtl="0" eaLnBrk="1" latinLnBrk="0" hangingPunct="1">
                        <a:defRPr kumimoji="0" b="1" kern="1200">
                          <a:solidFill>
                            <a:schemeClr val="lt1"/>
                          </a:solidFill>
                          <a:latin typeface="Perpetua"/>
                        </a:defRPr>
                      </a:lvl8pPr>
                      <a:lvl9pPr marL="3657600" algn="l" rtl="0" eaLnBrk="1" latinLnBrk="0" hangingPunct="1">
                        <a:defRPr kumimoji="0" b="1" kern="1200">
                          <a:solidFill>
                            <a:schemeClr val="lt1"/>
                          </a:solidFill>
                          <a:latin typeface="Perpetua"/>
                        </a:defRPr>
                      </a:lvl9pPr>
                    </a:lstStyle>
                    <a:p>
                      <a:r>
                        <a:rPr lang="en-US" sz="2800" b="0" dirty="0" smtClean="0">
                          <a:solidFill>
                            <a:schemeClr val="tx1"/>
                          </a:solidFill>
                          <a:latin typeface="Trebuchet MS" pitchFamily="34" charset="0"/>
                        </a:rPr>
                        <a:t>Pros</a:t>
                      </a:r>
                      <a:endParaRPr lang="en-US" sz="2800" b="0" dirty="0">
                        <a:solidFill>
                          <a:schemeClr val="tx1"/>
                        </a:solidFill>
                        <a:latin typeface="Trebuchet MS" pitchFamily="34" charset="0"/>
                      </a:endParaRPr>
                    </a:p>
                  </a:txBody>
                  <a:tcPr marL="121888" marR="121888" anchor="b">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b="1" kern="1200">
                          <a:solidFill>
                            <a:schemeClr val="lt1"/>
                          </a:solidFill>
                          <a:latin typeface="Perpetua"/>
                        </a:defRPr>
                      </a:lvl1pPr>
                      <a:lvl2pPr marL="457200" algn="l" rtl="0" eaLnBrk="1" latinLnBrk="0" hangingPunct="1">
                        <a:defRPr kumimoji="0" b="1" kern="1200">
                          <a:solidFill>
                            <a:schemeClr val="lt1"/>
                          </a:solidFill>
                          <a:latin typeface="Perpetua"/>
                        </a:defRPr>
                      </a:lvl2pPr>
                      <a:lvl3pPr marL="914400" algn="l" rtl="0" eaLnBrk="1" latinLnBrk="0" hangingPunct="1">
                        <a:defRPr kumimoji="0" b="1" kern="1200">
                          <a:solidFill>
                            <a:schemeClr val="lt1"/>
                          </a:solidFill>
                          <a:latin typeface="Perpetua"/>
                        </a:defRPr>
                      </a:lvl3pPr>
                      <a:lvl4pPr marL="1371600" algn="l" rtl="0" eaLnBrk="1" latinLnBrk="0" hangingPunct="1">
                        <a:defRPr kumimoji="0" b="1" kern="1200">
                          <a:solidFill>
                            <a:schemeClr val="lt1"/>
                          </a:solidFill>
                          <a:latin typeface="Perpetua"/>
                        </a:defRPr>
                      </a:lvl4pPr>
                      <a:lvl5pPr marL="1828800" algn="l" rtl="0" eaLnBrk="1" latinLnBrk="0" hangingPunct="1">
                        <a:defRPr kumimoji="0" b="1" kern="1200">
                          <a:solidFill>
                            <a:schemeClr val="lt1"/>
                          </a:solidFill>
                          <a:latin typeface="Perpetua"/>
                        </a:defRPr>
                      </a:lvl5pPr>
                      <a:lvl6pPr marL="2286000" algn="l" rtl="0" eaLnBrk="1" latinLnBrk="0" hangingPunct="1">
                        <a:defRPr kumimoji="0" b="1" kern="1200">
                          <a:solidFill>
                            <a:schemeClr val="lt1"/>
                          </a:solidFill>
                          <a:latin typeface="Perpetua"/>
                        </a:defRPr>
                      </a:lvl6pPr>
                      <a:lvl7pPr marL="2743200" algn="l" rtl="0" eaLnBrk="1" latinLnBrk="0" hangingPunct="1">
                        <a:defRPr kumimoji="0" b="1" kern="1200">
                          <a:solidFill>
                            <a:schemeClr val="lt1"/>
                          </a:solidFill>
                          <a:latin typeface="Perpetua"/>
                        </a:defRPr>
                      </a:lvl7pPr>
                      <a:lvl8pPr marL="3200400" algn="l" rtl="0" eaLnBrk="1" latinLnBrk="0" hangingPunct="1">
                        <a:defRPr kumimoji="0" b="1" kern="1200">
                          <a:solidFill>
                            <a:schemeClr val="lt1"/>
                          </a:solidFill>
                          <a:latin typeface="Perpetua"/>
                        </a:defRPr>
                      </a:lvl8pPr>
                      <a:lvl9pPr marL="3657600" algn="l" rtl="0" eaLnBrk="1" latinLnBrk="0" hangingPunct="1">
                        <a:defRPr kumimoji="0" b="1" kern="1200">
                          <a:solidFill>
                            <a:schemeClr val="lt1"/>
                          </a:solidFill>
                          <a:latin typeface="Perpetua"/>
                        </a:defRPr>
                      </a:lvl9pPr>
                    </a:lstStyle>
                    <a:p>
                      <a:r>
                        <a:rPr lang="en-US" sz="2800" b="0" dirty="0" smtClean="0">
                          <a:solidFill>
                            <a:schemeClr val="tx1"/>
                          </a:solidFill>
                          <a:latin typeface="Trebuchet MS" pitchFamily="34" charset="0"/>
                        </a:rPr>
                        <a:t>Cons</a:t>
                      </a:r>
                      <a:endParaRPr lang="en-US" sz="2800" b="0" dirty="0">
                        <a:solidFill>
                          <a:schemeClr val="tx1"/>
                        </a:solidFill>
                        <a:latin typeface="Trebuchet MS" pitchFamily="34" charset="0"/>
                      </a:endParaRPr>
                    </a:p>
                  </a:txBody>
                  <a:tcPr marL="121888" marR="121888" anchor="b">
                    <a:lnB w="12700" cap="flat" cmpd="sng" algn="ctr">
                      <a:solidFill>
                        <a:schemeClr val="tx1"/>
                      </a:solidFill>
                      <a:prstDash val="solid"/>
                      <a:round/>
                      <a:headEnd type="none" w="med" len="med"/>
                      <a:tailEnd type="none" w="med" len="med"/>
                    </a:lnB>
                    <a:noFill/>
                  </a:tcPr>
                </a:tc>
              </a:tr>
              <a:tr h="822960">
                <a:tc>
                  <a:txBody>
                    <a:bodyPr/>
                    <a:lstStyle/>
                    <a:p>
                      <a:r>
                        <a:rPr lang="en-US" sz="1800" dirty="0" smtClean="0">
                          <a:solidFill>
                            <a:schemeClr val="tx1"/>
                          </a:solidFill>
                          <a:latin typeface="Trebuchet MS" pitchFamily="34" charset="0"/>
                        </a:rPr>
                        <a:t>Economy of Scale</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baseline="0" dirty="0" smtClean="0">
                          <a:solidFill>
                            <a:schemeClr val="tx1"/>
                          </a:solidFill>
                          <a:latin typeface="Trebuchet MS" pitchFamily="34" charset="0"/>
                        </a:rPr>
                        <a:t>A </a:t>
                      </a:r>
                      <a:r>
                        <a:rPr lang="en-US" sz="1400" dirty="0" smtClean="0">
                          <a:solidFill>
                            <a:schemeClr val="tx1"/>
                          </a:solidFill>
                          <a:latin typeface="Trebuchet MS" pitchFamily="34" charset="0"/>
                        </a:rPr>
                        <a:t>Larger unit of compute allows 10x</a:t>
                      </a:r>
                      <a:r>
                        <a:rPr lang="en-US" sz="1400" baseline="0" dirty="0" smtClean="0">
                          <a:solidFill>
                            <a:schemeClr val="tx1"/>
                          </a:solidFill>
                          <a:latin typeface="Trebuchet MS" pitchFamily="34" charset="0"/>
                        </a:rPr>
                        <a:t> </a:t>
                      </a:r>
                      <a:r>
                        <a:rPr lang="en-US" sz="1400" dirty="0" smtClean="0">
                          <a:solidFill>
                            <a:schemeClr val="tx1"/>
                          </a:solidFill>
                          <a:latin typeface="Trebuchet MS" pitchFamily="34" charset="0"/>
                        </a:rPr>
                        <a:t>scale to deploy.</a:t>
                      </a:r>
                      <a:r>
                        <a:rPr lang="en-US" sz="1400" baseline="0" dirty="0" smtClean="0">
                          <a:solidFill>
                            <a:schemeClr val="tx1"/>
                          </a:solidFill>
                          <a:latin typeface="Trebuchet MS" pitchFamily="34" charset="0"/>
                        </a:rPr>
                        <a:t> “CBlox” manufacturing can occur in parallel </a:t>
                      </a:r>
                      <a:br>
                        <a:rPr lang="en-US" sz="1400" baseline="0" dirty="0" smtClean="0">
                          <a:solidFill>
                            <a:schemeClr val="tx1"/>
                          </a:solidFill>
                          <a:latin typeface="Trebuchet MS" pitchFamily="34" charset="0"/>
                        </a:rPr>
                      </a:br>
                      <a:r>
                        <a:rPr lang="en-US" sz="1400" baseline="0" dirty="0" smtClean="0">
                          <a:solidFill>
                            <a:schemeClr val="tx1"/>
                          </a:solidFill>
                          <a:latin typeface="Trebuchet MS" pitchFamily="34" charset="0"/>
                        </a:rPr>
                        <a:t>with Datacenter</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Risk with Large unit of compute of stranding power. Large</a:t>
                      </a:r>
                      <a:r>
                        <a:rPr lang="en-US" sz="1400" baseline="0" dirty="0" smtClean="0">
                          <a:solidFill>
                            <a:schemeClr val="tx1"/>
                          </a:solidFill>
                          <a:latin typeface="Trebuchet MS" pitchFamily="34" charset="0"/>
                        </a:rPr>
                        <a:t> scale</a:t>
                      </a:r>
                      <a:r>
                        <a:rPr lang="en-US" sz="1400" dirty="0" smtClean="0">
                          <a:solidFill>
                            <a:schemeClr val="tx1"/>
                          </a:solidFill>
                          <a:latin typeface="Trebuchet MS" pitchFamily="34" charset="0"/>
                        </a:rPr>
                        <a:t> material</a:t>
                      </a:r>
                      <a:r>
                        <a:rPr lang="en-US" sz="1400" baseline="0" dirty="0" smtClean="0">
                          <a:solidFill>
                            <a:schemeClr val="tx1"/>
                          </a:solidFill>
                          <a:latin typeface="Trebuchet MS" pitchFamily="34" charset="0"/>
                        </a:rPr>
                        <a:t> handling system for movement</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r>
                        <a:rPr lang="en-US" sz="1800" dirty="0" smtClean="0">
                          <a:solidFill>
                            <a:schemeClr val="tx1"/>
                          </a:solidFill>
                          <a:latin typeface="Trebuchet MS" pitchFamily="34" charset="0"/>
                        </a:rPr>
                        <a:t>Flexibility</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Self contained small remote deployment. Can go anywhere with power</a:t>
                      </a:r>
                      <a:r>
                        <a:rPr lang="en-US" sz="1400" baseline="0" dirty="0" smtClean="0">
                          <a:solidFill>
                            <a:schemeClr val="tx1"/>
                          </a:solidFill>
                          <a:latin typeface="Trebuchet MS" pitchFamily="34" charset="0"/>
                        </a:rPr>
                        <a:t> </a:t>
                      </a:r>
                      <a:r>
                        <a:rPr lang="en-US" sz="1400" dirty="0" smtClean="0">
                          <a:solidFill>
                            <a:schemeClr val="tx1"/>
                          </a:solidFill>
                          <a:latin typeface="Trebuchet MS" pitchFamily="34" charset="0"/>
                        </a:rPr>
                        <a:t>and network connections</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pPr>
                        <a:buFont typeface="Arial" pitchFamily="34" charset="0"/>
                        <a:buNone/>
                      </a:pPr>
                      <a:r>
                        <a:rPr lang="en-US" sz="1400" dirty="0" smtClean="0">
                          <a:solidFill>
                            <a:schemeClr val="tx1"/>
                          </a:solidFill>
                          <a:latin typeface="Trebuchet MS" pitchFamily="34" charset="0"/>
                        </a:rPr>
                        <a:t>Today</a:t>
                      </a:r>
                      <a:r>
                        <a:rPr lang="en-US" sz="1400" baseline="0" dirty="0" smtClean="0">
                          <a:solidFill>
                            <a:schemeClr val="tx1"/>
                          </a:solidFill>
                          <a:latin typeface="Trebuchet MS" pitchFamily="34" charset="0"/>
                        </a:rPr>
                        <a:t> Homogeneous solutions to a single vendor – no vendors supporting multiple HW manufacturers yet</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2960">
                <a:tc>
                  <a:txBody>
                    <a:bodyPr/>
                    <a:lstStyle/>
                    <a:p>
                      <a:r>
                        <a:rPr lang="en-US" sz="1800" dirty="0" smtClean="0">
                          <a:solidFill>
                            <a:schemeClr val="tx1"/>
                          </a:solidFill>
                          <a:latin typeface="Trebuchet MS" pitchFamily="34" charset="0"/>
                        </a:rPr>
                        <a:t>Expandability</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Trebuchet MS" pitchFamily="34" charset="0"/>
                        </a:rPr>
                        <a:t>Essentially unlimited expansion up to power capability,</a:t>
                      </a:r>
                      <a:r>
                        <a:rPr lang="en-US" sz="1400" baseline="0" dirty="0" smtClean="0">
                          <a:solidFill>
                            <a:schemeClr val="tx1"/>
                          </a:solidFill>
                          <a:latin typeface="Trebuchet MS" pitchFamily="34" charset="0"/>
                        </a:rPr>
                        <a:t> with sufficient land available</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u="none" strike="noStrike" kern="1200" cap="none" spc="0" normalizeH="0" baseline="0" noProof="0" dirty="0" smtClean="0">
                          <a:ln>
                            <a:noFill/>
                          </a:ln>
                          <a:solidFill>
                            <a:schemeClr val="tx1"/>
                          </a:solidFill>
                          <a:effectLst/>
                          <a:uLnTx/>
                          <a:uFillTx/>
                          <a:latin typeface="Trebuchet MS" pitchFamily="34" charset="0"/>
                        </a:rPr>
                        <a:t>Cost for expansion is stretched over time, compared to fixed facility</a:t>
                      </a:r>
                      <a:endParaRPr kumimoji="0" lang="en-US" sz="1400" b="0" i="0" u="none" strike="noStrike" kern="1200" cap="none" spc="0" normalizeH="0" baseline="0" noProof="0" dirty="0" smtClean="0">
                        <a:ln>
                          <a:noFill/>
                        </a:ln>
                        <a:solidFill>
                          <a:schemeClr val="tx1"/>
                        </a:solidFill>
                        <a:effectLst/>
                        <a:uLnTx/>
                        <a:uFillTx/>
                        <a:latin typeface="Trebuchet MS" pitchFamily="34" charset="0"/>
                        <a:ea typeface="+mn-ea"/>
                        <a:cs typeface="+mn-cs"/>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r>
                        <a:rPr lang="en-US" sz="1800" dirty="0" smtClean="0">
                          <a:solidFill>
                            <a:schemeClr val="tx1"/>
                          </a:solidFill>
                          <a:latin typeface="Trebuchet MS" pitchFamily="34" charset="0"/>
                        </a:rPr>
                        <a:t>Energy Efficiency</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More energy</a:t>
                      </a:r>
                      <a:r>
                        <a:rPr lang="en-US" sz="1400" baseline="0" dirty="0" smtClean="0">
                          <a:solidFill>
                            <a:schemeClr val="tx1"/>
                          </a:solidFill>
                          <a:latin typeface="Trebuchet MS" pitchFamily="34" charset="0"/>
                        </a:rPr>
                        <a:t> efficient design than our data centers today at a higher power density which allows more servers in the same footprint</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tx1"/>
                          </a:solidFill>
                          <a:latin typeface="Trebuchet MS" pitchFamily="34" charset="0"/>
                        </a:rPr>
                        <a:t>Same</a:t>
                      </a:r>
                      <a:r>
                        <a:rPr lang="en-US" sz="1400" baseline="0" dirty="0" smtClean="0">
                          <a:solidFill>
                            <a:schemeClr val="tx1"/>
                          </a:solidFill>
                          <a:latin typeface="Trebuchet MS" pitchFamily="34" charset="0"/>
                        </a:rPr>
                        <a:t> </a:t>
                      </a:r>
                      <a:r>
                        <a:rPr lang="en-US" sz="1400" dirty="0" smtClean="0">
                          <a:solidFill>
                            <a:schemeClr val="tx1"/>
                          </a:solidFill>
                          <a:latin typeface="Trebuchet MS" pitchFamily="34" charset="0"/>
                        </a:rPr>
                        <a:t>technology can be applied to a data center</a:t>
                      </a:r>
                      <a:endParaRPr kumimoji="0" lang="en-US" sz="1400" b="0" i="0" u="none" strike="noStrike" kern="1200" cap="none" spc="0" normalizeH="0" baseline="0" noProof="0" dirty="0" smtClean="0">
                        <a:ln>
                          <a:noFill/>
                        </a:ln>
                        <a:solidFill>
                          <a:schemeClr val="tx1"/>
                        </a:solidFill>
                        <a:effectLst/>
                        <a:uLnTx/>
                        <a:uFillTx/>
                        <a:latin typeface="Trebuchet MS" pitchFamily="34" charset="0"/>
                        <a:ea typeface="+mn-ea"/>
                        <a:cs typeface="+mn-cs"/>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Title 7"/>
          <p:cNvSpPr>
            <a:spLocks noGrp="1"/>
          </p:cNvSpPr>
          <p:nvPr>
            <p:ph type="title"/>
          </p:nvPr>
        </p:nvSpPr>
        <p:spPr/>
        <p:txBody>
          <a:bodyPr>
            <a:normAutofit/>
          </a:bodyPr>
          <a:lstStyle/>
          <a:p>
            <a:r>
              <a:rPr lang="en-US" dirty="0" smtClean="0"/>
              <a:t>CBlox Solutions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nvGraphicFramePr>
        <p:xfrm>
          <a:off x="101574" y="1415130"/>
          <a:ext cx="11985678" cy="3514589"/>
        </p:xfrm>
        <a:graphic>
          <a:graphicData uri="http://schemas.openxmlformats.org/drawingml/2006/table">
            <a:tbl>
              <a:tblPr firstRow="1" bandRow="1">
                <a:tableStyleId>{5202B0CA-FC54-4496-8BCA-5EF66A818D29}</a:tableStyleId>
              </a:tblPr>
              <a:tblGrid>
                <a:gridCol w="2031471"/>
                <a:gridCol w="5180251"/>
                <a:gridCol w="4773956"/>
              </a:tblGrid>
              <a:tr h="558029">
                <a:tc>
                  <a:txBody>
                    <a:bodyPr/>
                    <a:lstStyle/>
                    <a:p>
                      <a:endParaRPr lang="en-US" sz="1400" dirty="0">
                        <a:solidFill>
                          <a:schemeClr val="tx1"/>
                        </a:solidFill>
                        <a:latin typeface="Trebuchet MS" pitchFamily="34" charset="0"/>
                      </a:endParaRPr>
                    </a:p>
                  </a:txBody>
                  <a:tcPr marL="121888" marR="121888">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b="1" kern="1200">
                          <a:solidFill>
                            <a:schemeClr val="lt1"/>
                          </a:solidFill>
                          <a:latin typeface="Perpetua"/>
                        </a:defRPr>
                      </a:lvl1pPr>
                      <a:lvl2pPr marL="457200" algn="l" rtl="0" eaLnBrk="1" latinLnBrk="0" hangingPunct="1">
                        <a:defRPr kumimoji="0" b="1" kern="1200">
                          <a:solidFill>
                            <a:schemeClr val="lt1"/>
                          </a:solidFill>
                          <a:latin typeface="Perpetua"/>
                        </a:defRPr>
                      </a:lvl2pPr>
                      <a:lvl3pPr marL="914400" algn="l" rtl="0" eaLnBrk="1" latinLnBrk="0" hangingPunct="1">
                        <a:defRPr kumimoji="0" b="1" kern="1200">
                          <a:solidFill>
                            <a:schemeClr val="lt1"/>
                          </a:solidFill>
                          <a:latin typeface="Perpetua"/>
                        </a:defRPr>
                      </a:lvl3pPr>
                      <a:lvl4pPr marL="1371600" algn="l" rtl="0" eaLnBrk="1" latinLnBrk="0" hangingPunct="1">
                        <a:defRPr kumimoji="0" b="1" kern="1200">
                          <a:solidFill>
                            <a:schemeClr val="lt1"/>
                          </a:solidFill>
                          <a:latin typeface="Perpetua"/>
                        </a:defRPr>
                      </a:lvl4pPr>
                      <a:lvl5pPr marL="1828800" algn="l" rtl="0" eaLnBrk="1" latinLnBrk="0" hangingPunct="1">
                        <a:defRPr kumimoji="0" b="1" kern="1200">
                          <a:solidFill>
                            <a:schemeClr val="lt1"/>
                          </a:solidFill>
                          <a:latin typeface="Perpetua"/>
                        </a:defRPr>
                      </a:lvl5pPr>
                      <a:lvl6pPr marL="2286000" algn="l" rtl="0" eaLnBrk="1" latinLnBrk="0" hangingPunct="1">
                        <a:defRPr kumimoji="0" b="1" kern="1200">
                          <a:solidFill>
                            <a:schemeClr val="lt1"/>
                          </a:solidFill>
                          <a:latin typeface="Perpetua"/>
                        </a:defRPr>
                      </a:lvl6pPr>
                      <a:lvl7pPr marL="2743200" algn="l" rtl="0" eaLnBrk="1" latinLnBrk="0" hangingPunct="1">
                        <a:defRPr kumimoji="0" b="1" kern="1200">
                          <a:solidFill>
                            <a:schemeClr val="lt1"/>
                          </a:solidFill>
                          <a:latin typeface="Perpetua"/>
                        </a:defRPr>
                      </a:lvl7pPr>
                      <a:lvl8pPr marL="3200400" algn="l" rtl="0" eaLnBrk="1" latinLnBrk="0" hangingPunct="1">
                        <a:defRPr kumimoji="0" b="1" kern="1200">
                          <a:solidFill>
                            <a:schemeClr val="lt1"/>
                          </a:solidFill>
                          <a:latin typeface="Perpetua"/>
                        </a:defRPr>
                      </a:lvl8pPr>
                      <a:lvl9pPr marL="3657600" algn="l" rtl="0" eaLnBrk="1" latinLnBrk="0" hangingPunct="1">
                        <a:defRPr kumimoji="0" b="1" kern="1200">
                          <a:solidFill>
                            <a:schemeClr val="lt1"/>
                          </a:solidFill>
                          <a:latin typeface="Perpetua"/>
                        </a:defRPr>
                      </a:lvl9pPr>
                    </a:lstStyle>
                    <a:p>
                      <a:r>
                        <a:rPr lang="en-US" sz="2000" dirty="0" smtClean="0">
                          <a:solidFill>
                            <a:schemeClr val="tx1"/>
                          </a:solidFill>
                          <a:latin typeface="Trebuchet MS" pitchFamily="34" charset="0"/>
                        </a:rPr>
                        <a:t>Pros</a:t>
                      </a:r>
                      <a:endParaRPr lang="en-US" sz="2400" dirty="0">
                        <a:solidFill>
                          <a:schemeClr val="tx1"/>
                        </a:solidFill>
                        <a:latin typeface="Trebuchet MS" pitchFamily="34" charset="0"/>
                      </a:endParaRPr>
                    </a:p>
                  </a:txBody>
                  <a:tcPr marL="121888" marR="121888" anchor="b">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b="1" kern="1200">
                          <a:solidFill>
                            <a:schemeClr val="lt1"/>
                          </a:solidFill>
                          <a:latin typeface="Perpetua"/>
                        </a:defRPr>
                      </a:lvl1pPr>
                      <a:lvl2pPr marL="457200" algn="l" rtl="0" eaLnBrk="1" latinLnBrk="0" hangingPunct="1">
                        <a:defRPr kumimoji="0" b="1" kern="1200">
                          <a:solidFill>
                            <a:schemeClr val="lt1"/>
                          </a:solidFill>
                          <a:latin typeface="Perpetua"/>
                        </a:defRPr>
                      </a:lvl2pPr>
                      <a:lvl3pPr marL="914400" algn="l" rtl="0" eaLnBrk="1" latinLnBrk="0" hangingPunct="1">
                        <a:defRPr kumimoji="0" b="1" kern="1200">
                          <a:solidFill>
                            <a:schemeClr val="lt1"/>
                          </a:solidFill>
                          <a:latin typeface="Perpetua"/>
                        </a:defRPr>
                      </a:lvl3pPr>
                      <a:lvl4pPr marL="1371600" algn="l" rtl="0" eaLnBrk="1" latinLnBrk="0" hangingPunct="1">
                        <a:defRPr kumimoji="0" b="1" kern="1200">
                          <a:solidFill>
                            <a:schemeClr val="lt1"/>
                          </a:solidFill>
                          <a:latin typeface="Perpetua"/>
                        </a:defRPr>
                      </a:lvl4pPr>
                      <a:lvl5pPr marL="1828800" algn="l" rtl="0" eaLnBrk="1" latinLnBrk="0" hangingPunct="1">
                        <a:defRPr kumimoji="0" b="1" kern="1200">
                          <a:solidFill>
                            <a:schemeClr val="lt1"/>
                          </a:solidFill>
                          <a:latin typeface="Perpetua"/>
                        </a:defRPr>
                      </a:lvl5pPr>
                      <a:lvl6pPr marL="2286000" algn="l" rtl="0" eaLnBrk="1" latinLnBrk="0" hangingPunct="1">
                        <a:defRPr kumimoji="0" b="1" kern="1200">
                          <a:solidFill>
                            <a:schemeClr val="lt1"/>
                          </a:solidFill>
                          <a:latin typeface="Perpetua"/>
                        </a:defRPr>
                      </a:lvl6pPr>
                      <a:lvl7pPr marL="2743200" algn="l" rtl="0" eaLnBrk="1" latinLnBrk="0" hangingPunct="1">
                        <a:defRPr kumimoji="0" b="1" kern="1200">
                          <a:solidFill>
                            <a:schemeClr val="lt1"/>
                          </a:solidFill>
                          <a:latin typeface="Perpetua"/>
                        </a:defRPr>
                      </a:lvl7pPr>
                      <a:lvl8pPr marL="3200400" algn="l" rtl="0" eaLnBrk="1" latinLnBrk="0" hangingPunct="1">
                        <a:defRPr kumimoji="0" b="1" kern="1200">
                          <a:solidFill>
                            <a:schemeClr val="lt1"/>
                          </a:solidFill>
                          <a:latin typeface="Perpetua"/>
                        </a:defRPr>
                      </a:lvl8pPr>
                      <a:lvl9pPr marL="3657600" algn="l" rtl="0" eaLnBrk="1" latinLnBrk="0" hangingPunct="1">
                        <a:defRPr kumimoji="0" b="1" kern="1200">
                          <a:solidFill>
                            <a:schemeClr val="lt1"/>
                          </a:solidFill>
                          <a:latin typeface="Perpetua"/>
                        </a:defRPr>
                      </a:lvl9pPr>
                    </a:lstStyle>
                    <a:p>
                      <a:r>
                        <a:rPr lang="en-US" sz="2000" dirty="0" smtClean="0">
                          <a:solidFill>
                            <a:schemeClr val="tx1"/>
                          </a:solidFill>
                          <a:latin typeface="Trebuchet MS" pitchFamily="34" charset="0"/>
                        </a:rPr>
                        <a:t>Cons</a:t>
                      </a:r>
                      <a:endParaRPr lang="en-US" sz="2400" dirty="0">
                        <a:solidFill>
                          <a:schemeClr val="tx1"/>
                        </a:solidFill>
                        <a:latin typeface="Trebuchet MS" pitchFamily="34" charset="0"/>
                      </a:endParaRPr>
                    </a:p>
                  </a:txBody>
                  <a:tcPr marL="121888" marR="121888" anchor="b">
                    <a:lnB w="12700" cap="flat" cmpd="sng" algn="ctr">
                      <a:solidFill>
                        <a:schemeClr val="tx1"/>
                      </a:solidFill>
                      <a:prstDash val="solid"/>
                      <a:round/>
                      <a:headEnd type="none" w="med" len="med"/>
                      <a:tailEnd type="none" w="med" len="med"/>
                    </a:lnB>
                    <a:noFill/>
                  </a:tcPr>
                </a:tc>
              </a:tr>
              <a:tr h="822960">
                <a:tc>
                  <a:txBody>
                    <a:bodyPr/>
                    <a:lstStyle/>
                    <a:p>
                      <a:r>
                        <a:rPr lang="en-US" sz="1800" dirty="0" smtClean="0">
                          <a:solidFill>
                            <a:schemeClr val="tx1"/>
                          </a:solidFill>
                          <a:latin typeface="Trebuchet MS" pitchFamily="34" charset="0"/>
                        </a:rPr>
                        <a:t>Refresh</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Opportunity to refresh data center technology if there</a:t>
                      </a:r>
                      <a:r>
                        <a:rPr lang="en-US" sz="1400" baseline="0" dirty="0" smtClean="0">
                          <a:solidFill>
                            <a:schemeClr val="tx1"/>
                          </a:solidFill>
                          <a:latin typeface="Trebuchet MS" pitchFamily="34" charset="0"/>
                        </a:rPr>
                        <a:t> is a positive ROI with HW refresh cycle</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Replacement of containers may be</a:t>
                      </a:r>
                      <a:r>
                        <a:rPr lang="en-US" sz="1400" baseline="0" dirty="0" smtClean="0">
                          <a:solidFill>
                            <a:schemeClr val="tx1"/>
                          </a:solidFill>
                          <a:latin typeface="Trebuchet MS" pitchFamily="34" charset="0"/>
                        </a:rPr>
                        <a:t> costly per container</a:t>
                      </a:r>
                      <a:r>
                        <a:rPr lang="en-US" sz="1400" dirty="0" smtClean="0">
                          <a:solidFill>
                            <a:schemeClr val="tx1"/>
                          </a:solidFill>
                          <a:latin typeface="Trebuchet MS" pitchFamily="34" charset="0"/>
                        </a:rPr>
                        <a:t> if not refurbished</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r>
                        <a:rPr lang="en-US" sz="1800" dirty="0" smtClean="0">
                          <a:solidFill>
                            <a:schemeClr val="tx1"/>
                          </a:solidFill>
                          <a:latin typeface="Trebuchet MS" pitchFamily="34" charset="0"/>
                        </a:rPr>
                        <a:t>Risk</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Secondary protection of assets in containers from a physical disaster such as smoke or water</a:t>
                      </a:r>
                      <a:r>
                        <a:rPr lang="en-US" sz="1400" baseline="0" dirty="0" smtClean="0">
                          <a:solidFill>
                            <a:schemeClr val="tx1"/>
                          </a:solidFill>
                          <a:latin typeface="Trebuchet MS" pitchFamily="34" charset="0"/>
                        </a:rPr>
                        <a:t> – destruction testing </a:t>
                      </a:r>
                      <a:br>
                        <a:rPr lang="en-US" sz="1400" baseline="0" dirty="0" smtClean="0">
                          <a:solidFill>
                            <a:schemeClr val="tx1"/>
                          </a:solidFill>
                          <a:latin typeface="Trebuchet MS" pitchFamily="34" charset="0"/>
                        </a:rPr>
                      </a:br>
                      <a:r>
                        <a:rPr lang="en-US" sz="1400" baseline="0" dirty="0" smtClean="0">
                          <a:solidFill>
                            <a:schemeClr val="tx1"/>
                          </a:solidFill>
                          <a:latin typeface="Trebuchet MS" pitchFamily="34" charset="0"/>
                        </a:rPr>
                        <a:t>in progress</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rtl="0" eaLnBrk="1" latinLnBrk="0" hangingPunct="1">
                        <a:defRPr kumimoji="0" kern="1200">
                          <a:solidFill>
                            <a:schemeClr val="dk1"/>
                          </a:solidFill>
                          <a:latin typeface="Perpetua"/>
                        </a:defRPr>
                      </a:lvl1pPr>
                      <a:lvl2pPr marL="457200" algn="l" rtl="0" eaLnBrk="1" latinLnBrk="0" hangingPunct="1">
                        <a:defRPr kumimoji="0" kern="1200">
                          <a:solidFill>
                            <a:schemeClr val="dk1"/>
                          </a:solidFill>
                          <a:latin typeface="Perpetua"/>
                        </a:defRPr>
                      </a:lvl2pPr>
                      <a:lvl3pPr marL="914400" algn="l" rtl="0" eaLnBrk="1" latinLnBrk="0" hangingPunct="1">
                        <a:defRPr kumimoji="0" kern="1200">
                          <a:solidFill>
                            <a:schemeClr val="dk1"/>
                          </a:solidFill>
                          <a:latin typeface="Perpetua"/>
                        </a:defRPr>
                      </a:lvl3pPr>
                      <a:lvl4pPr marL="1371600" algn="l" rtl="0" eaLnBrk="1" latinLnBrk="0" hangingPunct="1">
                        <a:defRPr kumimoji="0" kern="1200">
                          <a:solidFill>
                            <a:schemeClr val="dk1"/>
                          </a:solidFill>
                          <a:latin typeface="Perpetua"/>
                        </a:defRPr>
                      </a:lvl4pPr>
                      <a:lvl5pPr marL="1828800" algn="l" rtl="0" eaLnBrk="1" latinLnBrk="0" hangingPunct="1">
                        <a:defRPr kumimoji="0" kern="1200">
                          <a:solidFill>
                            <a:schemeClr val="dk1"/>
                          </a:solidFill>
                          <a:latin typeface="Perpetua"/>
                        </a:defRPr>
                      </a:lvl5pPr>
                      <a:lvl6pPr marL="2286000" algn="l" rtl="0" eaLnBrk="1" latinLnBrk="0" hangingPunct="1">
                        <a:defRPr kumimoji="0" kern="1200">
                          <a:solidFill>
                            <a:schemeClr val="dk1"/>
                          </a:solidFill>
                          <a:latin typeface="Perpetua"/>
                        </a:defRPr>
                      </a:lvl6pPr>
                      <a:lvl7pPr marL="2743200" algn="l" rtl="0" eaLnBrk="1" latinLnBrk="0" hangingPunct="1">
                        <a:defRPr kumimoji="0" kern="1200">
                          <a:solidFill>
                            <a:schemeClr val="dk1"/>
                          </a:solidFill>
                          <a:latin typeface="Perpetua"/>
                        </a:defRPr>
                      </a:lvl7pPr>
                      <a:lvl8pPr marL="3200400" algn="l" rtl="0" eaLnBrk="1" latinLnBrk="0" hangingPunct="1">
                        <a:defRPr kumimoji="0" kern="1200">
                          <a:solidFill>
                            <a:schemeClr val="dk1"/>
                          </a:solidFill>
                          <a:latin typeface="Perpetua"/>
                        </a:defRPr>
                      </a:lvl8pPr>
                      <a:lvl9pPr marL="3657600" algn="l" rtl="0" eaLnBrk="1" latinLnBrk="0" hangingPunct="1">
                        <a:defRPr kumimoji="0" kern="1200">
                          <a:solidFill>
                            <a:schemeClr val="dk1"/>
                          </a:solidFill>
                          <a:latin typeface="Perpetua"/>
                        </a:defRPr>
                      </a:lvl9pPr>
                    </a:lstStyle>
                    <a:p>
                      <a:r>
                        <a:rPr lang="en-US" sz="1400" dirty="0" smtClean="0">
                          <a:solidFill>
                            <a:schemeClr val="tx1"/>
                          </a:solidFill>
                          <a:latin typeface="Trebuchet MS" pitchFamily="34" charset="0"/>
                        </a:rPr>
                        <a:t>New</a:t>
                      </a:r>
                      <a:r>
                        <a:rPr lang="en-US" sz="1400" baseline="0" dirty="0" smtClean="0">
                          <a:solidFill>
                            <a:schemeClr val="tx1"/>
                          </a:solidFill>
                          <a:latin typeface="Trebuchet MS" pitchFamily="34" charset="0"/>
                        </a:rPr>
                        <a:t> technology risks for code, compliance, engineering and operations</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r>
                        <a:rPr lang="en-US" sz="1800" dirty="0" smtClean="0">
                          <a:solidFill>
                            <a:schemeClr val="tx1"/>
                          </a:solidFill>
                          <a:latin typeface="Trebuchet MS" pitchFamily="34" charset="0"/>
                        </a:rPr>
                        <a:t>Reliability</a:t>
                      </a:r>
                      <a:endParaRPr lang="en-US" sz="18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noFill/>
                  </a:tcPr>
                </a:tc>
                <a:tc>
                  <a:txBody>
                    <a:bodyPr/>
                    <a:lstStyle/>
                    <a:p>
                      <a:r>
                        <a:rPr lang="en-US" sz="1400" dirty="0" smtClean="0">
                          <a:solidFill>
                            <a:schemeClr val="tx1"/>
                          </a:solidFill>
                          <a:latin typeface="Trebuchet MS" pitchFamily="34" charset="0"/>
                        </a:rPr>
                        <a:t>Design allows for smaller failure mode – 1 container at</a:t>
                      </a:r>
                      <a:r>
                        <a:rPr lang="en-US" sz="1400" baseline="0" dirty="0" smtClean="0">
                          <a:solidFill>
                            <a:schemeClr val="tx1"/>
                          </a:solidFill>
                          <a:latin typeface="Trebuchet MS" pitchFamily="34" charset="0"/>
                        </a:rPr>
                        <a:t> a time versus 1 Colo</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noFill/>
                  </a:tcPr>
                </a:tc>
                <a:tc>
                  <a:txBody>
                    <a:bodyPr/>
                    <a:lstStyle/>
                    <a:p>
                      <a:r>
                        <a:rPr kumimoji="0" lang="en-US" sz="1400" kern="1200" dirty="0" smtClean="0">
                          <a:solidFill>
                            <a:schemeClr val="tx1"/>
                          </a:solidFill>
                          <a:latin typeface="Trebuchet MS" pitchFamily="34" charset="0"/>
                        </a:rPr>
                        <a:t>Today “CBlox”</a:t>
                      </a:r>
                      <a:r>
                        <a:rPr kumimoji="0" lang="en-US" sz="1400" u="none" strike="noStrike" kern="1200" cap="none" spc="0" normalizeH="0" baseline="0" noProof="0" dirty="0" smtClean="0">
                          <a:ln>
                            <a:noFill/>
                          </a:ln>
                          <a:solidFill>
                            <a:schemeClr val="tx1"/>
                          </a:solidFill>
                          <a:effectLst/>
                          <a:uLnTx/>
                          <a:uFillTx/>
                          <a:latin typeface="Trebuchet MS" pitchFamily="34" charset="0"/>
                        </a:rPr>
                        <a:t> are lower reliability and require application to have geo redundancy and ability to take downtime for maintenance</a:t>
                      </a:r>
                      <a:endParaRPr lang="en-US" sz="1400" b="0" dirty="0">
                        <a:solidFill>
                          <a:schemeClr val="tx1"/>
                        </a:solidFill>
                        <a:latin typeface="Trebuchet MS" pitchFamily="34" charset="0"/>
                      </a:endParaRPr>
                    </a:p>
                  </a:txBody>
                  <a:tcPr marL="121888" marR="121888">
                    <a:lnT w="12700" cap="flat" cmpd="sng" algn="ctr">
                      <a:solidFill>
                        <a:schemeClr val="tx1"/>
                      </a:solidFill>
                      <a:prstDash val="solid"/>
                      <a:round/>
                      <a:headEnd type="none" w="med" len="med"/>
                      <a:tailEnd type="none" w="med" len="med"/>
                    </a:lnT>
                    <a:noFill/>
                  </a:tcPr>
                </a:tc>
              </a:tr>
            </a:tbl>
          </a:graphicData>
        </a:graphic>
      </p:graphicFrame>
      <p:sp>
        <p:nvSpPr>
          <p:cNvPr id="11" name="Title 7"/>
          <p:cNvSpPr>
            <a:spLocks noGrp="1"/>
          </p:cNvSpPr>
          <p:nvPr>
            <p:ph type="title"/>
          </p:nvPr>
        </p:nvSpPr>
        <p:spPr/>
        <p:txBody>
          <a:bodyPr>
            <a:normAutofit/>
          </a:bodyPr>
          <a:lstStyle/>
          <a:p>
            <a:r>
              <a:rPr lang="en-US" dirty="0" smtClean="0"/>
              <a:t>CBlox Solutions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idx="1"/>
          </p:nvPr>
        </p:nvSpPr>
        <p:spPr/>
        <p:txBody>
          <a:bodyPr/>
          <a:lstStyle/>
          <a:p>
            <a:r>
              <a:rPr lang="en-US" dirty="0" smtClean="0"/>
              <a:t>Containers are not for everyone - yet</a:t>
            </a:r>
          </a:p>
          <a:p>
            <a:r>
              <a:rPr lang="en-US" dirty="0" smtClean="0"/>
              <a:t>For Microsoft containers are just a small step in a much larger transformation</a:t>
            </a:r>
          </a:p>
          <a:p>
            <a:r>
              <a:rPr lang="en-US" dirty="0" smtClean="0"/>
              <a:t>Containers are a primary packaging unit</a:t>
            </a:r>
          </a:p>
          <a:p>
            <a:r>
              <a:rPr lang="en-US" dirty="0" smtClean="0"/>
              <a:t>Containerization enables modularization</a:t>
            </a:r>
          </a:p>
          <a:p>
            <a:r>
              <a:rPr lang="en-US" dirty="0" smtClean="0"/>
              <a:t>There are a lot of opportunities for us as an industry</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p:txBody>
          <a:bodyPr/>
          <a:lstStyle/>
          <a:p>
            <a:r>
              <a:rPr lang="en-US" dirty="0" smtClean="0"/>
              <a:t>Develop resiliency at the application layer to enable failover between data centers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7556" y="305808"/>
            <a:ext cx="10653714" cy="886397"/>
          </a:xfrm>
          <a:prstGeom prst="rect">
            <a:avLst/>
          </a:prstGeom>
        </p:spPr>
        <p:txBody>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Please Complete A Session Evaluation Form</a:t>
            </a: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r>
            <a:b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b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Trebuchet MS" pitchFamily="34" charset="0"/>
                <a:ea typeface="+mn-ea"/>
                <a:cs typeface="Arial" charset="0"/>
              </a:rPr>
              <a:t>Your input is important!</a:t>
            </a:r>
            <a:endParaRPr kumimoji="0" lang="en-US" sz="48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Trebuchet MS" pitchFamily="34" charset="0"/>
              <a:ea typeface="+mn-ea"/>
              <a:cs typeface="Arial" charset="0"/>
            </a:endParaRPr>
          </a:p>
        </p:txBody>
      </p:sp>
      <p:sp>
        <p:nvSpPr>
          <p:cNvPr id="5" name="Text Placeholder 4"/>
          <p:cNvSpPr txBox="1">
            <a:spLocks/>
          </p:cNvSpPr>
          <p:nvPr/>
        </p:nvSpPr>
        <p:spPr bwMode="auto">
          <a:xfrm>
            <a:off x="1290644" y="1658929"/>
            <a:ext cx="9594848" cy="460741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Visit the </a:t>
            </a:r>
            <a:r>
              <a:rPr kumimoji="0" lang="en-US" sz="28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WinHEC</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r>
              <a:rPr kumimoji="0" lang="en-US" sz="28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CommNet</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and complete a Session Evaluation for this session and be entered to </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win one </a:t>
            </a:r>
            <a:b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of 150 Maxtor</a:t>
            </a:r>
            <a:r>
              <a:rPr kumimoji="0" lang="en-US" sz="2800" b="0" i="0" u="none" strike="noStrike" kern="0" cap="none" spc="0" normalizeH="0" baseline="4000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 </a:t>
            </a:r>
            <a:r>
              <a:rPr kumimoji="0" lang="en-US" sz="2800" b="0" i="0" u="none" strike="noStrike" kern="0" cap="none" spc="0" normalizeH="0" baseline="0" noProof="0" dirty="0" err="1"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BlackArmor</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 160GB External Hard Drives</a:t>
            </a: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
            </a:r>
            <a:b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1"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50 drives will be given away daily!</a:t>
            </a: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ctr" defTabSz="912777" rtl="0" eaLnBrk="1" fontAlgn="base" latinLnBrk="0" hangingPunct="1">
              <a:lnSpc>
                <a:spcPct val="90000"/>
              </a:lnSpc>
              <a:spcBef>
                <a:spcPts val="1167"/>
              </a:spcBef>
              <a:spcAft>
                <a:spcPct val="0"/>
              </a:spcAft>
              <a:buClr>
                <a:schemeClr val="tx2"/>
              </a:buClr>
              <a:buSzPct val="95000"/>
              <a:buFontTx/>
              <a:buNone/>
              <a:tabLst/>
              <a:defRPr/>
            </a:pPr>
            <a:r>
              <a:rPr kumimoji="0" lang="en-US" sz="1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r>
            <a:br>
              <a:rPr kumimoji="0" lang="en-US" sz="1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hlinkClick r:id="rId3"/>
              </a:rPr>
              <a:t>http://www.winhec2008.com</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grpSp>
        <p:nvGrpSpPr>
          <p:cNvPr id="2" name="Group 14"/>
          <p:cNvGrpSpPr/>
          <p:nvPr/>
        </p:nvGrpSpPr>
        <p:grpSpPr>
          <a:xfrm>
            <a:off x="2269541" y="3277236"/>
            <a:ext cx="7654734" cy="2194878"/>
            <a:chOff x="2498130" y="3362960"/>
            <a:chExt cx="6767789" cy="1940560"/>
          </a:xfrm>
        </p:grpSpPr>
        <p:sp>
          <p:nvSpPr>
            <p:cNvPr id="6" name="Rounded Rectangle 5"/>
            <p:cNvSpPr/>
            <p:nvPr/>
          </p:nvSpPr>
          <p:spPr bwMode="auto">
            <a:xfrm>
              <a:off x="24981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7" name="Picture 6" descr="maxtor logo.png"/>
            <p:cNvPicPr>
              <a:picLocks noChangeAspect="1"/>
            </p:cNvPicPr>
            <p:nvPr/>
          </p:nvPicPr>
          <p:blipFill>
            <a:blip r:embed="rId4" cstate="print"/>
            <a:stretch>
              <a:fillRect/>
            </a:stretch>
          </p:blipFill>
          <p:spPr>
            <a:xfrm>
              <a:off x="2655945" y="4443150"/>
              <a:ext cx="1329236" cy="337319"/>
            </a:xfrm>
            <a:prstGeom prst="rect">
              <a:avLst/>
            </a:prstGeom>
            <a:effectLst>
              <a:outerShdw blurRad="50800" dist="38100" dir="2700000" algn="tl" rotWithShape="0">
                <a:prstClr val="black">
                  <a:alpha val="40000"/>
                </a:prstClr>
              </a:outerShdw>
            </a:effectLst>
          </p:spPr>
        </p:pic>
        <p:sp>
          <p:nvSpPr>
            <p:cNvPr id="8" name="Rectangle 7"/>
            <p:cNvSpPr/>
            <p:nvPr/>
          </p:nvSpPr>
          <p:spPr>
            <a:xfrm>
              <a:off x="25957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3" name="Group 8"/>
            <p:cNvGrpSpPr/>
            <p:nvPr/>
          </p:nvGrpSpPr>
          <p:grpSpPr>
            <a:xfrm>
              <a:off x="5700138" y="4479785"/>
              <a:ext cx="1490191" cy="597855"/>
              <a:chOff x="5211095" y="5584736"/>
              <a:chExt cx="1490191" cy="597855"/>
            </a:xfrm>
          </p:grpSpPr>
          <p:sp>
            <p:nvSpPr>
              <p:cNvPr id="10" name="Rounded Rectangle 9"/>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1"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9" name="Group 11"/>
            <p:cNvGrpSpPr/>
            <p:nvPr/>
          </p:nvGrpSpPr>
          <p:grpSpPr>
            <a:xfrm>
              <a:off x="7495129" y="3362960"/>
              <a:ext cx="1576110" cy="1837343"/>
              <a:chOff x="5879689" y="3657600"/>
              <a:chExt cx="1576110" cy="1837343"/>
            </a:xfrm>
          </p:grpSpPr>
          <p:sp>
            <p:nvSpPr>
              <p:cNvPr id="13" name="Freeform 12"/>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4"/>
          <a:srcRect/>
          <a:stretch>
            <a:fillRect/>
          </a:stretch>
        </p:blipFill>
        <p:spPr bwMode="black">
          <a:xfrm>
            <a:off x="3102772" y="2787387"/>
            <a:ext cx="5983282" cy="1283229"/>
          </a:xfrm>
          <a:prstGeom prst="rect">
            <a:avLst/>
          </a:prstGeom>
          <a:noFill/>
        </p:spPr>
      </p:pic>
      <p:sp>
        <p:nvSpPr>
          <p:cNvPr id="5" name="Text Box 3"/>
          <p:cNvSpPr txBox="1">
            <a:spLocks noChangeArrowheads="1"/>
          </p:cNvSpPr>
          <p:nvPr/>
        </p:nvSpPr>
        <p:spPr bwMode="blackWhite">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2008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Buzz…</a:t>
            </a:r>
            <a:endParaRPr lang="en-US" dirty="0"/>
          </a:p>
        </p:txBody>
      </p:sp>
      <p:sp>
        <p:nvSpPr>
          <p:cNvPr id="3" name="Text Placeholder 2"/>
          <p:cNvSpPr>
            <a:spLocks noGrp="1"/>
          </p:cNvSpPr>
          <p:nvPr>
            <p:ph idx="1"/>
          </p:nvPr>
        </p:nvSpPr>
        <p:spPr>
          <a:xfrm>
            <a:off x="509984" y="1414465"/>
            <a:ext cx="11170973" cy="4534062"/>
          </a:xfrm>
        </p:spPr>
        <p:txBody>
          <a:bodyPr/>
          <a:lstStyle/>
          <a:p>
            <a:pPr marL="403225" indent="-403225"/>
            <a:r>
              <a:rPr lang="en-US" sz="2400" dirty="0" smtClean="0"/>
              <a:t>Microsoft Embraces Data Center Containers</a:t>
            </a:r>
          </a:p>
          <a:p>
            <a:pPr marL="804863" lvl="1" indent="-347663"/>
            <a:r>
              <a:rPr lang="en-US" sz="2000" dirty="0" smtClean="0"/>
              <a:t>Data Center Knowledge 4/01/08</a:t>
            </a:r>
          </a:p>
          <a:p>
            <a:pPr marL="403225" indent="-403225"/>
            <a:r>
              <a:rPr lang="en-US" sz="2400" dirty="0" smtClean="0"/>
              <a:t>Walking the talk:  Microsoft builds first major container-based data center</a:t>
            </a:r>
          </a:p>
          <a:p>
            <a:pPr marL="804863" lvl="1" indent="-347663"/>
            <a:r>
              <a:rPr lang="en-US" sz="2000" dirty="0" smtClean="0"/>
              <a:t>Computer World 4/07/08</a:t>
            </a:r>
          </a:p>
          <a:p>
            <a:pPr marL="403225" indent="-403225"/>
            <a:r>
              <a:rPr lang="en-US" sz="2400" dirty="0" smtClean="0"/>
              <a:t>Microsoft sees portable data centers everywhere</a:t>
            </a:r>
          </a:p>
          <a:p>
            <a:pPr marL="804863" lvl="1" indent="-347663"/>
            <a:r>
              <a:rPr lang="en-US" sz="2000" dirty="0" smtClean="0"/>
              <a:t>InfoWorld 8/06/08</a:t>
            </a:r>
          </a:p>
          <a:p>
            <a:pPr marL="403225" indent="-403225"/>
            <a:r>
              <a:rPr lang="en-US" sz="2400" dirty="0" smtClean="0"/>
              <a:t>Microsoft’s Data Centers Growing by the Truckload</a:t>
            </a:r>
          </a:p>
          <a:p>
            <a:pPr marL="804863" lvl="1" indent="-347663"/>
            <a:r>
              <a:rPr lang="en-US" sz="2000" dirty="0" smtClean="0"/>
              <a:t>CNET 8/20/08</a:t>
            </a:r>
          </a:p>
          <a:p>
            <a:pPr marL="403225" indent="-403225"/>
            <a:r>
              <a:rPr lang="en-US" sz="2400" dirty="0" smtClean="0"/>
              <a:t>Microsoft Data Centers:  From Shipping Containers to Tents</a:t>
            </a:r>
          </a:p>
          <a:p>
            <a:pPr marL="804863" lvl="1" indent="-347663"/>
            <a:r>
              <a:rPr lang="en-US" sz="2000" dirty="0" smtClean="0"/>
              <a:t>PC World 9/22/08</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Today</a:t>
            </a:r>
            <a:endParaRPr lang="en-US"/>
          </a:p>
        </p:txBody>
      </p:sp>
      <p:sp>
        <p:nvSpPr>
          <p:cNvPr id="3" name="Content Placeholder 2"/>
          <p:cNvSpPr>
            <a:spLocks noGrp="1"/>
          </p:cNvSpPr>
          <p:nvPr>
            <p:ph idx="1"/>
          </p:nvPr>
        </p:nvSpPr>
        <p:spPr>
          <a:xfrm>
            <a:off x="509984" y="1414465"/>
            <a:ext cx="11170973" cy="5285550"/>
          </a:xfrm>
        </p:spPr>
        <p:txBody>
          <a:bodyPr/>
          <a:lstStyle/>
          <a:p>
            <a:pPr marL="347663" indent="-347663"/>
            <a:r>
              <a:rPr lang="en-US" sz="2000" dirty="0" smtClean="0"/>
              <a:t>What are </a:t>
            </a:r>
            <a:r>
              <a:rPr lang="en-US" sz="2000" dirty="0" err="1" smtClean="0"/>
              <a:t>CBlox</a:t>
            </a:r>
            <a:r>
              <a:rPr lang="en-US" sz="2000" dirty="0" smtClean="0"/>
              <a:t>?</a:t>
            </a:r>
          </a:p>
          <a:p>
            <a:pPr marL="347663" indent="-347663"/>
            <a:r>
              <a:rPr lang="en-US" sz="2000" dirty="0" smtClean="0"/>
              <a:t>Motivation - Change or Become Obsolete</a:t>
            </a:r>
          </a:p>
          <a:p>
            <a:pPr marL="347663" indent="-347663"/>
            <a:r>
              <a:rPr lang="en-US" sz="2000" dirty="0" smtClean="0"/>
              <a:t>Data Center Economics</a:t>
            </a:r>
          </a:p>
          <a:p>
            <a:pPr marL="347663" indent="-347663"/>
            <a:r>
              <a:rPr lang="en-US" sz="2000" dirty="0" smtClean="0"/>
              <a:t>Microsoft Goals</a:t>
            </a:r>
          </a:p>
          <a:p>
            <a:pPr marL="347663" indent="-347663"/>
            <a:r>
              <a:rPr lang="en-US" sz="2000" dirty="0" smtClean="0"/>
              <a:t>Standardization and Commoditization</a:t>
            </a:r>
          </a:p>
          <a:p>
            <a:pPr marL="347663" indent="-347663"/>
            <a:r>
              <a:rPr lang="en-US" sz="2000" dirty="0" smtClean="0"/>
              <a:t>Chicago Data Center/Chicago Tour</a:t>
            </a:r>
          </a:p>
          <a:p>
            <a:pPr marL="347663" indent="-347663"/>
            <a:r>
              <a:rPr lang="en-US" sz="2000" dirty="0" smtClean="0"/>
              <a:t>Microsoft’s container Story</a:t>
            </a:r>
          </a:p>
          <a:p>
            <a:pPr marL="631825" lvl="1" indent="-284163"/>
            <a:r>
              <a:rPr lang="en-US" sz="1800" dirty="0" smtClean="0"/>
              <a:t>What we like about </a:t>
            </a:r>
            <a:r>
              <a:rPr lang="en-US" sz="1800" dirty="0" err="1" smtClean="0"/>
              <a:t>CBlox</a:t>
            </a:r>
            <a:endParaRPr lang="en-US" sz="1800" dirty="0" smtClean="0"/>
          </a:p>
          <a:p>
            <a:pPr marL="631825" lvl="1" indent="-284163"/>
            <a:r>
              <a:rPr lang="en-US" sz="1800" dirty="0" smtClean="0"/>
              <a:t>Proof of Concept</a:t>
            </a:r>
          </a:p>
          <a:p>
            <a:pPr marL="631825" lvl="1" indent="-284163"/>
            <a:r>
              <a:rPr lang="en-US" sz="1800" dirty="0" err="1" smtClean="0"/>
              <a:t>CBlox</a:t>
            </a:r>
            <a:r>
              <a:rPr lang="en-US" sz="1800" dirty="0" smtClean="0"/>
              <a:t> Solutions</a:t>
            </a:r>
          </a:p>
          <a:p>
            <a:pPr marL="631825" lvl="1" indent="-284163"/>
            <a:r>
              <a:rPr lang="en-US" sz="1800" dirty="0" smtClean="0"/>
              <a:t>Thermal boundaries</a:t>
            </a:r>
          </a:p>
          <a:p>
            <a:pPr marL="347663" indent="-347663"/>
            <a:r>
              <a:rPr lang="en-US" sz="2000" dirty="0" smtClean="0"/>
              <a:t>Summary </a:t>
            </a:r>
          </a:p>
          <a:p>
            <a:endParaRPr lang="en-US" sz="2000" dirty="0" smtClean="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8" name="Picture 10" descr="cargo shipping"/>
          <p:cNvPicPr>
            <a:picLocks noChangeAspect="1" noChangeArrowheads="1"/>
          </p:cNvPicPr>
          <p:nvPr/>
        </p:nvPicPr>
        <p:blipFill>
          <a:blip r:embed="rId3"/>
          <a:srcRect/>
          <a:stretch>
            <a:fillRect/>
          </a:stretch>
        </p:blipFill>
        <p:spPr bwMode="auto">
          <a:xfrm>
            <a:off x="8637580" y="228600"/>
            <a:ext cx="3035308" cy="3086927"/>
          </a:xfrm>
          <a:prstGeom prst="rect">
            <a:avLst/>
          </a:prstGeom>
          <a:noFill/>
          <a:effectLst>
            <a:outerShdw blurRad="50800" dist="38100" dir="2700000" algn="tl" rotWithShape="0">
              <a:prstClr val="black">
                <a:alpha val="40000"/>
              </a:prstClr>
            </a:outerShdw>
          </a:effectLst>
        </p:spPr>
      </p:pic>
      <p:pic>
        <p:nvPicPr>
          <p:cNvPr id="89112" name="Picture 24" descr="containerbar3.jpg"/>
          <p:cNvPicPr>
            <a:picLocks noChangeAspect="1" noChangeArrowheads="1"/>
          </p:cNvPicPr>
          <p:nvPr/>
        </p:nvPicPr>
        <p:blipFill>
          <a:blip r:embed="rId4"/>
          <a:srcRect/>
          <a:stretch>
            <a:fillRect/>
          </a:stretch>
        </p:blipFill>
        <p:spPr bwMode="auto">
          <a:xfrm>
            <a:off x="8681155" y="3429000"/>
            <a:ext cx="2978211" cy="1675680"/>
          </a:xfrm>
          <a:prstGeom prst="rect">
            <a:avLst/>
          </a:prstGeom>
          <a:noFill/>
          <a:effectLst>
            <a:outerShdw blurRad="50800" dist="38100" dir="2700000" algn="tl" rotWithShape="0">
              <a:prstClr val="black">
                <a:alpha val="40000"/>
              </a:prstClr>
            </a:outerShdw>
          </a:effectLst>
        </p:spPr>
      </p:pic>
      <p:pic>
        <p:nvPicPr>
          <p:cNvPr id="21" name="Picture 4"/>
          <p:cNvPicPr>
            <a:picLocks noChangeAspect="1" noChangeArrowheads="1"/>
          </p:cNvPicPr>
          <p:nvPr/>
        </p:nvPicPr>
        <p:blipFill>
          <a:blip r:embed="rId5"/>
          <a:srcRect l="2092" t="16317" r="2092" b="16317"/>
          <a:stretch>
            <a:fillRect/>
          </a:stretch>
        </p:blipFill>
        <p:spPr bwMode="auto">
          <a:xfrm>
            <a:off x="6241244" y="5208426"/>
            <a:ext cx="2486371" cy="10085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9102" name="Picture 14" descr="nomadic_museum_04.jpg"/>
          <p:cNvPicPr>
            <a:picLocks noChangeAspect="1" noChangeArrowheads="1"/>
          </p:cNvPicPr>
          <p:nvPr/>
        </p:nvPicPr>
        <p:blipFill>
          <a:blip r:embed="rId6"/>
          <a:srcRect/>
          <a:stretch>
            <a:fillRect/>
          </a:stretch>
        </p:blipFill>
        <p:spPr bwMode="auto">
          <a:xfrm>
            <a:off x="5485500" y="2763867"/>
            <a:ext cx="2786667" cy="1570008"/>
          </a:xfrm>
          <a:prstGeom prst="rect">
            <a:avLst/>
          </a:prstGeom>
          <a:noFill/>
          <a:effectLst>
            <a:outerShdw blurRad="50800" dist="38100" dir="2700000" algn="tl" rotWithShape="0">
              <a:prstClr val="black">
                <a:alpha val="40000"/>
              </a:prstClr>
            </a:outerShdw>
          </a:effectLst>
        </p:spPr>
      </p:pic>
      <p:pic>
        <p:nvPicPr>
          <p:cNvPr id="89096" name="Picture 8" descr="2007-05-containerhome1.jpg"/>
          <p:cNvPicPr>
            <a:picLocks noChangeAspect="1" noChangeArrowheads="1"/>
          </p:cNvPicPr>
          <p:nvPr/>
        </p:nvPicPr>
        <p:blipFill>
          <a:blip r:embed="rId7"/>
          <a:srcRect/>
          <a:stretch>
            <a:fillRect/>
          </a:stretch>
        </p:blipFill>
        <p:spPr bwMode="auto">
          <a:xfrm>
            <a:off x="1218894" y="2769127"/>
            <a:ext cx="2610249" cy="1546531"/>
          </a:xfrm>
          <a:prstGeom prst="rect">
            <a:avLst/>
          </a:prstGeom>
          <a:noFill/>
          <a:effectLst>
            <a:outerShdw blurRad="50800" dist="38100" dir="2700000" algn="tl" rotWithShape="0">
              <a:prstClr val="black">
                <a:alpha val="40000"/>
              </a:prstClr>
            </a:outerShdw>
          </a:effectLst>
        </p:spPr>
      </p:pic>
      <p:sp>
        <p:nvSpPr>
          <p:cNvPr id="10" name="Title 7"/>
          <p:cNvSpPr>
            <a:spLocks noGrp="1"/>
          </p:cNvSpPr>
          <p:nvPr>
            <p:ph type="title"/>
          </p:nvPr>
        </p:nvSpPr>
        <p:spPr/>
        <p:txBody>
          <a:bodyPr>
            <a:normAutofit/>
          </a:bodyPr>
          <a:lstStyle/>
          <a:p>
            <a:r>
              <a:rPr lang="en-US" dirty="0" smtClean="0"/>
              <a:t>What Are Containers?</a:t>
            </a:r>
          </a:p>
        </p:txBody>
      </p:sp>
      <p:sp>
        <p:nvSpPr>
          <p:cNvPr id="3" name="Content Placeholder 2"/>
          <p:cNvSpPr>
            <a:spLocks noGrp="1"/>
          </p:cNvSpPr>
          <p:nvPr>
            <p:ph type="body" sz="quarter" idx="10"/>
          </p:nvPr>
        </p:nvSpPr>
        <p:spPr>
          <a:xfrm>
            <a:off x="507872" y="1143000"/>
            <a:ext cx="7322878" cy="2210862"/>
          </a:xfrm>
        </p:spPr>
        <p:txBody>
          <a:bodyPr>
            <a:noAutofit/>
          </a:bodyPr>
          <a:lstStyle/>
          <a:p>
            <a:pPr marL="403225" indent="-403225"/>
            <a:r>
              <a:rPr lang="en-US" sz="2400" dirty="0" smtClean="0"/>
              <a:t>Use either standard ISO shipping container</a:t>
            </a:r>
            <a:br>
              <a:rPr lang="en-US" sz="2400" dirty="0" smtClean="0"/>
            </a:br>
            <a:r>
              <a:rPr lang="en-US" sz="2400" dirty="0" smtClean="0"/>
              <a:t>or similar size</a:t>
            </a:r>
          </a:p>
          <a:p>
            <a:pPr marL="685800" lvl="1" indent="-282575"/>
            <a:r>
              <a:rPr lang="en-US" sz="2000" dirty="0" smtClean="0"/>
              <a:t>40’,20’,10’ x 8 x 8’6”</a:t>
            </a:r>
          </a:p>
          <a:p>
            <a:pPr marL="403225" indent="-403225"/>
            <a:r>
              <a:rPr lang="en-US" sz="2400" dirty="0" smtClean="0"/>
              <a:t>Many New Applications emerging…</a:t>
            </a:r>
          </a:p>
          <a:p>
            <a:endParaRPr lang="en-US" sz="1800" dirty="0" smtClean="0"/>
          </a:p>
        </p:txBody>
      </p:sp>
      <p:pic>
        <p:nvPicPr>
          <p:cNvPr id="89106" name="Picture 18" descr="Craning in steel containers at Uxbridge Travelodge "/>
          <p:cNvPicPr>
            <a:picLocks noChangeAspect="1" noChangeArrowheads="1"/>
          </p:cNvPicPr>
          <p:nvPr/>
        </p:nvPicPr>
        <p:blipFill>
          <a:blip r:embed="rId8"/>
          <a:srcRect/>
          <a:stretch>
            <a:fillRect/>
          </a:stretch>
        </p:blipFill>
        <p:spPr bwMode="auto">
          <a:xfrm>
            <a:off x="3788737" y="3907763"/>
            <a:ext cx="2248186" cy="2533738"/>
          </a:xfrm>
          <a:prstGeom prst="rect">
            <a:avLst/>
          </a:prstGeom>
          <a:noFill/>
          <a:effectLst>
            <a:outerShdw blurRad="50800" dist="38100" dir="2700000" algn="tl" rotWithShape="0">
              <a:prstClr val="black">
                <a:alpha val="40000"/>
              </a:prstClr>
            </a:outerShdw>
          </a:effectLst>
        </p:spPr>
      </p:pic>
      <p:sp>
        <p:nvSpPr>
          <p:cNvPr id="18" name="TextBox 17"/>
          <p:cNvSpPr txBox="1"/>
          <p:nvPr/>
        </p:nvSpPr>
        <p:spPr>
          <a:xfrm>
            <a:off x="1241882" y="2812223"/>
            <a:ext cx="870727" cy="369322"/>
          </a:xfrm>
          <a:prstGeom prst="rect">
            <a:avLst/>
          </a:prstGeom>
          <a:noFill/>
        </p:spPr>
        <p:txBody>
          <a:bodyPr wrap="none" lIns="91428" tIns="45715" rIns="91428" bIns="45715"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Homes</a:t>
            </a:r>
          </a:p>
        </p:txBody>
      </p:sp>
      <p:sp>
        <p:nvSpPr>
          <p:cNvPr id="19" name="TextBox 18"/>
          <p:cNvSpPr txBox="1"/>
          <p:nvPr/>
        </p:nvSpPr>
        <p:spPr>
          <a:xfrm>
            <a:off x="7083626" y="3956812"/>
            <a:ext cx="1106369" cy="369322"/>
          </a:xfrm>
          <a:prstGeom prst="rect">
            <a:avLst/>
          </a:prstGeom>
          <a:noFill/>
        </p:spPr>
        <p:txBody>
          <a:bodyPr wrap="none" lIns="91428" tIns="45715" rIns="91428" bIns="45715" rtlCol="0">
            <a:spAutoFit/>
          </a:bodyPr>
          <a:lstStyle/>
          <a:p>
            <a:r>
              <a:rPr lang="en-US" dirty="0" smtClean="0">
                <a:latin typeface="Trebuchet MS" pitchFamily="34" charset="0"/>
              </a:rPr>
              <a:t>Museums</a:t>
            </a:r>
          </a:p>
        </p:txBody>
      </p:sp>
      <p:sp>
        <p:nvSpPr>
          <p:cNvPr id="20" name="TextBox 19"/>
          <p:cNvSpPr txBox="1"/>
          <p:nvPr/>
        </p:nvSpPr>
        <p:spPr>
          <a:xfrm>
            <a:off x="4356921" y="3957249"/>
            <a:ext cx="1176720" cy="369322"/>
          </a:xfrm>
          <a:prstGeom prst="rect">
            <a:avLst/>
          </a:prstGeom>
          <a:noFill/>
        </p:spPr>
        <p:txBody>
          <a:bodyPr wrap="square" lIns="91428" tIns="45715" rIns="91428" bIns="45715" rtlCol="0">
            <a:spAutoFit/>
          </a:bodyPr>
          <a:lstStyle/>
          <a:p>
            <a:pPr algn="ctr"/>
            <a:r>
              <a:rPr lang="en-US" dirty="0" smtClean="0">
                <a:solidFill>
                  <a:schemeClr val="tx1"/>
                </a:solidFill>
                <a:effectLst>
                  <a:outerShdw blurRad="38100" dist="38100" dir="2700000" algn="tl">
                    <a:srgbClr val="000000">
                      <a:alpha val="43137"/>
                    </a:srgbClr>
                  </a:outerShdw>
                </a:effectLst>
                <a:latin typeface="Trebuchet MS" pitchFamily="34" charset="0"/>
              </a:rPr>
              <a:t>Hotels</a:t>
            </a:r>
          </a:p>
        </p:txBody>
      </p:sp>
      <p:sp>
        <p:nvSpPr>
          <p:cNvPr id="22" name="TextBox 21"/>
          <p:cNvSpPr txBox="1"/>
          <p:nvPr/>
        </p:nvSpPr>
        <p:spPr>
          <a:xfrm>
            <a:off x="11013757" y="4738785"/>
            <a:ext cx="619056" cy="369322"/>
          </a:xfrm>
          <a:prstGeom prst="rect">
            <a:avLst/>
          </a:prstGeom>
          <a:noFill/>
        </p:spPr>
        <p:txBody>
          <a:bodyPr wrap="none" lIns="91428" tIns="45715" rIns="91428" bIns="45715" rtlCol="0">
            <a:spAutoFit/>
          </a:bodyPr>
          <a:lstStyle/>
          <a:p>
            <a:r>
              <a:rPr lang="en-US" dirty="0" smtClean="0">
                <a:solidFill>
                  <a:schemeClr val="bg1"/>
                </a:solidFill>
                <a:effectLst>
                  <a:outerShdw blurRad="38100" dist="38100" dir="2700000" algn="tl">
                    <a:srgbClr val="000000">
                      <a:alpha val="43137"/>
                    </a:srgbClr>
                  </a:outerShdw>
                </a:effectLst>
                <a:latin typeface="Trebuchet MS" pitchFamily="34" charset="0"/>
              </a:rPr>
              <a:t>Bars</a:t>
            </a:r>
          </a:p>
        </p:txBody>
      </p:sp>
      <p:pic>
        <p:nvPicPr>
          <p:cNvPr id="16" name="Picture 15" descr="Container house.JPG"/>
          <p:cNvPicPr>
            <a:picLocks noChangeAspect="1"/>
          </p:cNvPicPr>
          <p:nvPr/>
        </p:nvPicPr>
        <p:blipFill>
          <a:blip r:embed="rId9"/>
          <a:stretch>
            <a:fillRect/>
          </a:stretch>
        </p:blipFill>
        <p:spPr>
          <a:xfrm>
            <a:off x="302810" y="4828778"/>
            <a:ext cx="2564211" cy="1520270"/>
          </a:xfrm>
          <a:prstGeom prst="rect">
            <a:avLst/>
          </a:prstGeom>
          <a:effectLst>
            <a:outerShdw blurRad="50800" dist="38100" dir="2700000" algn="tl" rotWithShape="0">
              <a:prstClr val="black">
                <a:alpha val="40000"/>
              </a:prstClr>
            </a:outerShdw>
          </a:effectLst>
        </p:spPr>
      </p:pic>
      <p:sp>
        <p:nvSpPr>
          <p:cNvPr id="23" name="TextBox 22"/>
          <p:cNvSpPr txBox="1"/>
          <p:nvPr/>
        </p:nvSpPr>
        <p:spPr>
          <a:xfrm>
            <a:off x="7970066" y="5240866"/>
            <a:ext cx="764929" cy="369322"/>
          </a:xfrm>
          <a:prstGeom prst="rect">
            <a:avLst/>
          </a:prstGeom>
          <a:noFill/>
        </p:spPr>
        <p:txBody>
          <a:bodyPr wrap="none" lIns="91428" tIns="45715" rIns="91428" bIns="45715" rtlCol="0">
            <a:spAutoFit/>
          </a:bodyPr>
          <a:lstStyle/>
          <a:p>
            <a:r>
              <a:rPr lang="en-US" dirty="0" smtClean="0">
                <a:solidFill>
                  <a:schemeClr val="bg1"/>
                </a:solidFill>
                <a:effectLst>
                  <a:outerShdw blurRad="38100" dist="38100" dir="2700000" algn="tl">
                    <a:srgbClr val="000000">
                      <a:alpha val="43137"/>
                    </a:srgbClr>
                  </a:outerShdw>
                </a:effectLst>
                <a:latin typeface="Trebuchet MS" pitchFamily="34" charset="0"/>
              </a:rPr>
              <a:t>Cities</a:t>
            </a:r>
          </a:p>
        </p:txBody>
      </p:sp>
      <p:sp>
        <p:nvSpPr>
          <p:cNvPr id="27" name="TextBox 26"/>
          <p:cNvSpPr txBox="1"/>
          <p:nvPr/>
        </p:nvSpPr>
        <p:spPr>
          <a:xfrm>
            <a:off x="314310" y="5972363"/>
            <a:ext cx="717865" cy="369322"/>
          </a:xfrm>
          <a:prstGeom prst="rect">
            <a:avLst/>
          </a:prstGeom>
          <a:noFill/>
        </p:spPr>
        <p:txBody>
          <a:bodyPr wrap="none" lIns="91428" tIns="45715" rIns="91428" bIns="45715" rtlCol="0">
            <a:spAutoFit/>
          </a:bodyPr>
          <a:lstStyle/>
          <a:p>
            <a:r>
              <a:rPr lang="en-US" dirty="0" smtClean="0">
                <a:effectLst>
                  <a:outerShdw blurRad="38100" dist="38100" dir="2700000" algn="tl">
                    <a:srgbClr val="000000">
                      <a:alpha val="43137"/>
                    </a:srgbClr>
                  </a:outerShdw>
                </a:effectLst>
                <a:latin typeface="Trebuchet MS" pitchFamily="34" charset="0"/>
              </a:rPr>
              <a:t>Pools</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normAutofit/>
          </a:bodyPr>
          <a:lstStyle/>
          <a:p>
            <a:r>
              <a:rPr smtClean="0"/>
              <a:t>Containerized Equipment </a:t>
            </a:r>
            <a:endParaRPr lang="en-US" dirty="0" smtClean="0"/>
          </a:p>
        </p:txBody>
      </p:sp>
      <p:sp>
        <p:nvSpPr>
          <p:cNvPr id="14" name="Rectangle 13"/>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sp>
        <p:nvSpPr>
          <p:cNvPr id="15" name="Rectangle 14"/>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pic>
        <p:nvPicPr>
          <p:cNvPr id="12" name="Picture 5"/>
          <p:cNvPicPr>
            <a:picLocks noChangeAspect="1" noChangeArrowheads="1"/>
          </p:cNvPicPr>
          <p:nvPr/>
        </p:nvPicPr>
        <p:blipFill>
          <a:blip r:embed="rId3"/>
          <a:srcRect/>
          <a:stretch>
            <a:fillRect/>
          </a:stretch>
        </p:blipFill>
        <p:spPr bwMode="auto">
          <a:xfrm>
            <a:off x="515938" y="1420813"/>
            <a:ext cx="5281824" cy="3170238"/>
          </a:xfrm>
          <a:prstGeom prst="rect">
            <a:avLst/>
          </a:prstGeom>
          <a:noFill/>
          <a:ln w="19050" algn="ctr">
            <a:noFill/>
            <a:miter lim="800000"/>
            <a:headEnd/>
            <a:tailEnd/>
          </a:ln>
          <a:effectLst>
            <a:outerShdw blurRad="50800" dist="38100" dir="2700000" algn="tl" rotWithShape="0">
              <a:prstClr val="black">
                <a:alpha val="40000"/>
              </a:prstClr>
            </a:outerShdw>
          </a:effectLst>
        </p:spPr>
      </p:pic>
      <p:pic>
        <p:nvPicPr>
          <p:cNvPr id="13" name="Picture 4"/>
          <p:cNvPicPr>
            <a:picLocks noChangeAspect="1" noChangeArrowheads="1"/>
          </p:cNvPicPr>
          <p:nvPr/>
        </p:nvPicPr>
        <p:blipFill>
          <a:blip r:embed="rId4"/>
          <a:srcRect l="2212" t="2970" r="2212" b="2970"/>
          <a:stretch>
            <a:fillRect/>
          </a:stretch>
        </p:blipFill>
        <p:spPr bwMode="auto">
          <a:xfrm>
            <a:off x="6277151" y="3237552"/>
            <a:ext cx="5266526" cy="2895312"/>
          </a:xfrm>
          <a:prstGeom prst="rect">
            <a:avLst/>
          </a:prstGeom>
          <a:noFill/>
          <a:ln w="19050" algn="ctr">
            <a:no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515938" y="4215889"/>
            <a:ext cx="1470250" cy="369322"/>
          </a:xfrm>
          <a:prstGeom prst="rect">
            <a:avLst/>
          </a:prstGeom>
          <a:noFill/>
        </p:spPr>
        <p:txBody>
          <a:bodyPr wrap="none" lIns="91428" tIns="45715" rIns="91428" bIns="45715" rtlCol="0">
            <a:spAutoFit/>
          </a:bodyPr>
          <a:lstStyle/>
          <a:p>
            <a:r>
              <a:rPr lang="en-US" dirty="0" smtClean="0">
                <a:latin typeface="Trebuchet MS" pitchFamily="34" charset="0"/>
              </a:rPr>
              <a:t>Chiller Plant</a:t>
            </a:r>
          </a:p>
        </p:txBody>
      </p:sp>
      <p:sp>
        <p:nvSpPr>
          <p:cNvPr id="18" name="TextBox 17"/>
          <p:cNvSpPr txBox="1"/>
          <p:nvPr/>
        </p:nvSpPr>
        <p:spPr>
          <a:xfrm>
            <a:off x="6278575" y="5766578"/>
            <a:ext cx="5275249" cy="369322"/>
          </a:xfrm>
          <a:prstGeom prst="rect">
            <a:avLst/>
          </a:prstGeom>
          <a:solidFill>
            <a:schemeClr val="tx1"/>
          </a:solidFill>
        </p:spPr>
        <p:txBody>
          <a:bodyPr wrap="square" lIns="91428" tIns="45715" rIns="91428" bIns="45715" rtlCol="0">
            <a:spAutoFit/>
          </a:bodyPr>
          <a:lstStyle/>
          <a:p>
            <a:r>
              <a:rPr lang="en-US" dirty="0" smtClean="0">
                <a:solidFill>
                  <a:schemeClr val="bg1"/>
                </a:solidFill>
                <a:effectLst>
                  <a:outerShdw blurRad="38100" dist="38100" dir="2700000" algn="tl">
                    <a:srgbClr val="000000">
                      <a:alpha val="43137"/>
                    </a:srgbClr>
                  </a:outerShdw>
                </a:effectLst>
                <a:latin typeface="Trebuchet MS" pitchFamily="34" charset="0"/>
              </a:rPr>
              <a:t>Generator</a:t>
            </a:r>
          </a:p>
        </p:txBody>
      </p:sp>
      <p:sp>
        <p:nvSpPr>
          <p:cNvPr id="20" name="Rectangle 19"/>
          <p:cNvSpPr/>
          <p:nvPr/>
        </p:nvSpPr>
        <p:spPr>
          <a:xfrm>
            <a:off x="515938" y="4740973"/>
            <a:ext cx="5284787" cy="1477328"/>
          </a:xfrm>
          <a:prstGeom prst="rect">
            <a:avLst/>
          </a:prstGeom>
        </p:spPr>
        <p:txBody>
          <a:bodyPr wrap="square">
            <a:spAutoFit/>
          </a:bodyPr>
          <a:lstStyle/>
          <a:p>
            <a:pPr algn="ctr"/>
            <a:r>
              <a:rPr lang="en-US" sz="3000" dirty="0" smtClean="0">
                <a:latin typeface="Trebuchet MS" pitchFamily="34" charset="0"/>
              </a:rPr>
              <a:t>Think containment not necessarily containers (modular form factor)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normAutofit/>
          </a:bodyPr>
          <a:lstStyle/>
          <a:p>
            <a:r>
              <a:rPr smtClean="0"/>
              <a:t>CBlox Computing </a:t>
            </a:r>
            <a:endParaRPr lang="en-US" dirty="0" smtClean="0"/>
          </a:p>
        </p:txBody>
      </p:sp>
      <p:sp>
        <p:nvSpPr>
          <p:cNvPr id="14" name="Rectangle 13"/>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sp>
        <p:nvSpPr>
          <p:cNvPr id="15" name="Rectangle 14"/>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pic>
        <p:nvPicPr>
          <p:cNvPr id="101378" name="Picture 2" descr="http://www.sun.com/images/k3/k3_project_blackbox_1.jpg"/>
          <p:cNvPicPr>
            <a:picLocks noChangeAspect="1" noChangeArrowheads="1"/>
          </p:cNvPicPr>
          <p:nvPr/>
        </p:nvPicPr>
        <p:blipFill>
          <a:blip r:embed="rId3"/>
          <a:srcRect t="11215" b="11215"/>
          <a:stretch>
            <a:fillRect/>
          </a:stretch>
        </p:blipFill>
        <p:spPr bwMode="auto">
          <a:xfrm>
            <a:off x="6720353" y="3674933"/>
            <a:ext cx="4996877" cy="2364344"/>
          </a:xfrm>
          <a:prstGeom prst="rect">
            <a:avLst/>
          </a:prstGeom>
          <a:noFill/>
          <a:effectLst>
            <a:outerShdw blurRad="50800" dist="38100" dir="2700000" algn="tl" rotWithShape="0">
              <a:prstClr val="black">
                <a:alpha val="40000"/>
              </a:prstClr>
            </a:outerShdw>
          </a:effectLst>
        </p:spPr>
      </p:pic>
      <p:pic>
        <p:nvPicPr>
          <p:cNvPr id="101384" name="Picture 8" descr="The Verari FOREST Container Solution"/>
          <p:cNvPicPr>
            <a:picLocks noChangeAspect="1" noChangeArrowheads="1"/>
          </p:cNvPicPr>
          <p:nvPr/>
        </p:nvPicPr>
        <p:blipFill>
          <a:blip r:embed="rId4"/>
          <a:srcRect/>
          <a:stretch>
            <a:fillRect/>
          </a:stretch>
        </p:blipFill>
        <p:spPr bwMode="auto">
          <a:xfrm>
            <a:off x="307434" y="3674933"/>
            <a:ext cx="5093611" cy="2327847"/>
          </a:xfrm>
          <a:prstGeom prst="rect">
            <a:avLst/>
          </a:prstGeom>
          <a:noFill/>
          <a:effectLst>
            <a:outerShdw blurRad="50800" dist="38100" dir="2700000" algn="tl" rotWithShape="0">
              <a:prstClr val="black">
                <a:alpha val="40000"/>
              </a:prstClr>
            </a:outerShdw>
          </a:effectLst>
        </p:spPr>
      </p:pic>
      <p:pic>
        <p:nvPicPr>
          <p:cNvPr id="101388" name="Picture 12" descr="IBM data centre in a box">
            <a:hlinkClick r:id="rId5" tooltip="IBM data centre in a box"/>
          </p:cNvPr>
          <p:cNvPicPr>
            <a:picLocks noChangeAspect="1" noChangeArrowheads="1"/>
          </p:cNvPicPr>
          <p:nvPr/>
        </p:nvPicPr>
        <p:blipFill>
          <a:blip r:embed="rId6"/>
          <a:srcRect/>
          <a:stretch>
            <a:fillRect/>
          </a:stretch>
        </p:blipFill>
        <p:spPr bwMode="auto">
          <a:xfrm>
            <a:off x="322368" y="1045384"/>
            <a:ext cx="5078677" cy="2486025"/>
          </a:xfrm>
          <a:prstGeom prst="rect">
            <a:avLst/>
          </a:prstGeom>
          <a:noFill/>
          <a:effectLst>
            <a:outerShdw blurRad="50800" dist="38100" dir="2700000" algn="tl" rotWithShape="0">
              <a:prstClr val="black">
                <a:alpha val="40000"/>
              </a:prstClr>
            </a:outerShdw>
          </a:effectLst>
        </p:spPr>
      </p:pic>
      <p:pic>
        <p:nvPicPr>
          <p:cNvPr id="101380" name="Picture 4" descr="http://www.rackable.com/images/concentro01_lg.jpg"/>
          <p:cNvPicPr>
            <a:picLocks noChangeAspect="1" noChangeArrowheads="1"/>
          </p:cNvPicPr>
          <p:nvPr/>
        </p:nvPicPr>
        <p:blipFill>
          <a:blip r:embed="rId7"/>
          <a:srcRect r="2647"/>
          <a:stretch>
            <a:fillRect/>
          </a:stretch>
        </p:blipFill>
        <p:spPr bwMode="auto">
          <a:xfrm>
            <a:off x="6720304" y="1045384"/>
            <a:ext cx="4973453" cy="2113471"/>
          </a:xfrm>
          <a:prstGeom prst="rect">
            <a:avLst/>
          </a:prstGeom>
          <a:noFill/>
          <a:effectLst>
            <a:outerShdw blurRad="50800" dist="38100" dir="2700000" algn="tl" rotWithShape="0">
              <a:prstClr val="black">
                <a:alpha val="40000"/>
              </a:prstClr>
            </a:outerShdw>
          </a:effectLst>
        </p:spPr>
      </p:pic>
      <p:sp>
        <p:nvSpPr>
          <p:cNvPr id="16" name="TextBox 15"/>
          <p:cNvSpPr txBox="1"/>
          <p:nvPr/>
        </p:nvSpPr>
        <p:spPr>
          <a:xfrm>
            <a:off x="4606570" y="5624257"/>
            <a:ext cx="799746" cy="369322"/>
          </a:xfrm>
          <a:prstGeom prst="rect">
            <a:avLst/>
          </a:prstGeom>
          <a:noFill/>
        </p:spPr>
        <p:txBody>
          <a:bodyPr wrap="none" lIns="91428" tIns="45715" rIns="91428" bIns="45715"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Verari</a:t>
            </a:r>
          </a:p>
        </p:txBody>
      </p:sp>
      <p:pic>
        <p:nvPicPr>
          <p:cNvPr id="101390" name="Picture 14" descr="HP POD Data Center Container"/>
          <p:cNvPicPr>
            <a:picLocks noChangeAspect="1" noChangeArrowheads="1"/>
          </p:cNvPicPr>
          <p:nvPr/>
        </p:nvPicPr>
        <p:blipFill>
          <a:blip r:embed="rId8"/>
          <a:srcRect/>
          <a:stretch>
            <a:fillRect/>
          </a:stretch>
        </p:blipFill>
        <p:spPr bwMode="auto">
          <a:xfrm>
            <a:off x="3834146" y="2499388"/>
            <a:ext cx="4520534" cy="1859223"/>
          </a:xfrm>
          <a:prstGeom prst="rect">
            <a:avLst/>
          </a:prstGeom>
          <a:noFill/>
          <a:effectLst>
            <a:outerShdw blurRad="50800" dist="38100" dir="2700000" algn="tl" rotWithShape="0">
              <a:prstClr val="black">
                <a:alpha val="40000"/>
              </a:prstClr>
            </a:outerShdw>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normAutofit/>
          </a:bodyPr>
          <a:lstStyle/>
          <a:p>
            <a:r>
              <a:rPr smtClean="0"/>
              <a:t>However, There Are Risks!</a:t>
            </a:r>
            <a:endParaRPr lang="en-US" dirty="0" smtClean="0"/>
          </a:p>
        </p:txBody>
      </p:sp>
      <p:pic>
        <p:nvPicPr>
          <p:cNvPr id="89104" name="Picture 16" descr="shipping-containers-vs-gravity.jpg picture by jmontign"/>
          <p:cNvPicPr>
            <a:picLocks noChangeAspect="1" noChangeArrowheads="1"/>
          </p:cNvPicPr>
          <p:nvPr/>
        </p:nvPicPr>
        <p:blipFill>
          <a:blip r:embed="rId3"/>
          <a:stretch>
            <a:fillRect/>
          </a:stretch>
        </p:blipFill>
        <p:spPr bwMode="auto">
          <a:xfrm>
            <a:off x="515937" y="3419474"/>
            <a:ext cx="4046537" cy="3034903"/>
          </a:xfrm>
          <a:prstGeom prst="rect">
            <a:avLst/>
          </a:prstGeom>
          <a:noFill/>
          <a:ln>
            <a:noFill/>
          </a:ln>
          <a:effectLst>
            <a:outerShdw blurRad="50800" dist="38100" dir="2700000" algn="tl" rotWithShape="0">
              <a:prstClr val="black">
                <a:alpha val="40000"/>
              </a:prstClr>
            </a:outerShdw>
          </a:effectLst>
        </p:spPr>
      </p:pic>
      <p:sp>
        <p:nvSpPr>
          <p:cNvPr id="14" name="Rectangle 13"/>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sp>
        <p:nvSpPr>
          <p:cNvPr id="15" name="Rectangle 14"/>
          <p:cNvSpPr/>
          <p:nvPr/>
        </p:nvSpPr>
        <p:spPr>
          <a:xfrm>
            <a:off x="5928601" y="3244334"/>
            <a:ext cx="248762" cy="369322"/>
          </a:xfrm>
          <a:prstGeom prst="rect">
            <a:avLst/>
          </a:prstGeom>
        </p:spPr>
        <p:txBody>
          <a:bodyPr wrap="none" lIns="91428" tIns="45715" rIns="91428" bIns="45715">
            <a:spAutoFit/>
          </a:bodyPr>
          <a:lstStyle/>
          <a:p>
            <a:r>
              <a:rPr lang="en-US" dirty="0" smtClean="0"/>
              <a:t> </a:t>
            </a:r>
            <a:endParaRPr lang="en-US" dirty="0"/>
          </a:p>
        </p:txBody>
      </p:sp>
      <p:pic>
        <p:nvPicPr>
          <p:cNvPr id="99330" name="Picture 2" descr="Crushed Shipping Container">
            <a:hlinkClick r:id="rId4" tooltip="Crushed Shipping Container"/>
          </p:cNvPr>
          <p:cNvPicPr>
            <a:picLocks noChangeAspect="1" noChangeArrowheads="1"/>
          </p:cNvPicPr>
          <p:nvPr/>
        </p:nvPicPr>
        <p:blipFill>
          <a:blip r:embed="rId5"/>
          <a:srcRect l="1519" t="6330" r="6076" b="16879"/>
          <a:stretch>
            <a:fillRect/>
          </a:stretch>
        </p:blipFill>
        <p:spPr bwMode="auto">
          <a:xfrm>
            <a:off x="3309341" y="1121455"/>
            <a:ext cx="5562625" cy="3328007"/>
          </a:xfrm>
          <a:prstGeom prst="rect">
            <a:avLst/>
          </a:prstGeom>
          <a:noFill/>
          <a:ln>
            <a:noFill/>
          </a:ln>
          <a:effectLst>
            <a:outerShdw blurRad="50800" dist="38100" dir="2700000" algn="tl" rotWithShape="0">
              <a:prstClr val="black">
                <a:alpha val="40000"/>
              </a:prstClr>
            </a:outerShdw>
          </a:effectLst>
        </p:spPr>
      </p:pic>
      <p:pic>
        <p:nvPicPr>
          <p:cNvPr id="89100" name="Picture 12" descr="http://www.cargolaw.com/images/disaster2001.heavymetal.3.GIF"/>
          <p:cNvPicPr>
            <a:picLocks noChangeAspect="1" noChangeArrowheads="1"/>
          </p:cNvPicPr>
          <p:nvPr/>
        </p:nvPicPr>
        <p:blipFill>
          <a:blip r:embed="rId6"/>
          <a:stretch>
            <a:fillRect/>
          </a:stretch>
        </p:blipFill>
        <p:spPr bwMode="auto">
          <a:xfrm>
            <a:off x="7190148" y="3429000"/>
            <a:ext cx="4022365" cy="3016774"/>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Or Become Obsolete</a:t>
            </a:r>
            <a:endParaRPr lang="en-US" dirty="0"/>
          </a:p>
        </p:txBody>
      </p:sp>
      <p:sp>
        <p:nvSpPr>
          <p:cNvPr id="5" name="Content Placeholder 4"/>
          <p:cNvSpPr>
            <a:spLocks noGrp="1"/>
          </p:cNvSpPr>
          <p:nvPr>
            <p:ph idx="1"/>
          </p:nvPr>
        </p:nvSpPr>
        <p:spPr>
          <a:xfrm>
            <a:off x="509985" y="1414465"/>
            <a:ext cx="11162904" cy="4916218"/>
          </a:xfrm>
        </p:spPr>
        <p:txBody>
          <a:bodyPr/>
          <a:lstStyle/>
          <a:p>
            <a:pPr marL="282575" lvl="0" indent="-282575"/>
            <a:r>
              <a:rPr lang="en-US" sz="2000" dirty="0" smtClean="0"/>
              <a:t>Bad News</a:t>
            </a:r>
          </a:p>
          <a:p>
            <a:pPr marL="685800" lvl="1" indent="-228600"/>
            <a:r>
              <a:rPr lang="en-US" sz="1800" dirty="0" smtClean="0"/>
              <a:t>The Data Center industry has been negligent around efficiency and cost</a:t>
            </a:r>
          </a:p>
          <a:p>
            <a:pPr marL="914400" lvl="2" indent="-228600"/>
            <a:r>
              <a:rPr lang="en-US" sz="1600" dirty="0" smtClean="0"/>
              <a:t>Organizations have been driving IT resiliency through Hardware Redundancy</a:t>
            </a:r>
          </a:p>
          <a:p>
            <a:pPr marL="914400" lvl="3" indent="119063"/>
            <a:r>
              <a:rPr lang="en-US" sz="1400" dirty="0" smtClean="0"/>
              <a:t>Example:  The Uptime Institute Tier Rating System</a:t>
            </a:r>
          </a:p>
          <a:p>
            <a:pPr marL="914400" lvl="3" indent="119063"/>
            <a:r>
              <a:rPr lang="en-US" sz="1400" dirty="0" smtClean="0"/>
              <a:t>Creating a culture for no tolerance to failures and high cost</a:t>
            </a:r>
          </a:p>
          <a:p>
            <a:pPr marL="914400" lvl="3" indent="119063"/>
            <a:r>
              <a:rPr lang="en-US" sz="1400" dirty="0" smtClean="0"/>
              <a:t>We have been letting equipment suppliers drive the industry</a:t>
            </a:r>
          </a:p>
          <a:p>
            <a:pPr marL="914400" lvl="2" indent="-228600"/>
            <a:r>
              <a:rPr lang="en-US" sz="1600" dirty="0" smtClean="0"/>
              <a:t>The data centers cooling designs have been treated like office buildings as opposed to engineered solutions</a:t>
            </a:r>
          </a:p>
          <a:p>
            <a:pPr marL="282575" lvl="0" indent="-282575"/>
            <a:r>
              <a:rPr lang="en-US" sz="2000" dirty="0" smtClean="0"/>
              <a:t>Good News</a:t>
            </a:r>
          </a:p>
          <a:p>
            <a:pPr marL="685800" lvl="1" indent="-228600"/>
            <a:r>
              <a:rPr lang="en-US" sz="1800" dirty="0" smtClean="0"/>
              <a:t>The Opportunities are huge</a:t>
            </a:r>
          </a:p>
          <a:p>
            <a:pPr marL="914400" lvl="2" indent="-228600"/>
            <a:r>
              <a:rPr lang="en-US" sz="1600" dirty="0" smtClean="0"/>
              <a:t>Virtualization and Cloud Computing will enable resiliency through the software stack</a:t>
            </a:r>
          </a:p>
          <a:p>
            <a:pPr marL="914400" lvl="2" indent="-228600"/>
            <a:r>
              <a:rPr lang="en-US" sz="1600" dirty="0" smtClean="0"/>
              <a:t>New and Old technologies are emerging that are forcing well engineered solutions</a:t>
            </a:r>
          </a:p>
          <a:p>
            <a:pPr marL="1030288" lvl="3" indent="-115888"/>
            <a:r>
              <a:rPr lang="en-US" sz="1400" dirty="0" smtClean="0"/>
              <a:t>Examples:  </a:t>
            </a:r>
            <a:r>
              <a:rPr lang="en-US" sz="1400" dirty="0" err="1" smtClean="0"/>
              <a:t>CBlox</a:t>
            </a:r>
            <a:r>
              <a:rPr lang="en-US" sz="1400" dirty="0" smtClean="0"/>
              <a:t>, Air Side economization, removal of raised floors, higher density systems, design of the entire system to remove</a:t>
            </a:r>
            <a:br>
              <a:rPr lang="en-US" sz="1400" dirty="0" smtClean="0"/>
            </a:br>
            <a:r>
              <a:rPr lang="en-US" sz="1400" dirty="0" smtClean="0"/>
              <a:t>components(fans), DC, Higher Voltage AC, Higher ambient temp, etc.</a:t>
            </a:r>
          </a:p>
          <a:p>
            <a:endParaRPr lang="en-US" sz="20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inHec 2008 Template_16x9">
  <a:themeElements>
    <a:clrScheme name="Custom 3">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rtl="0">
          <a:defRPr kern="1200" dirty="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ea typeface="+mn-ea"/>
            <a:cs typeface="+mn-cs"/>
          </a:defRPr>
        </a:defPPr>
      </a:lstStyle>
      <a:style>
        <a:lnRef idx="1">
          <a:schemeClr val="accent4"/>
        </a:lnRef>
        <a:fillRef idx="3">
          <a:schemeClr val="accent4"/>
        </a:fillRef>
        <a:effectRef idx="2">
          <a:schemeClr val="accent4"/>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1923</Words>
  <Application>Microsoft Office PowerPoint</Application>
  <PresentationFormat>Custom</PresentationFormat>
  <Paragraphs>299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1_WinHec 2008 Template_16x9</vt:lpstr>
      <vt:lpstr>Chart</vt:lpstr>
      <vt:lpstr>Slide 1</vt:lpstr>
      <vt:lpstr>Microsoft Data Center Transformation</vt:lpstr>
      <vt:lpstr>The Buzz…</vt:lpstr>
      <vt:lpstr>Agenda Today</vt:lpstr>
      <vt:lpstr>What Are Containers?</vt:lpstr>
      <vt:lpstr>Containerized Equipment </vt:lpstr>
      <vt:lpstr>CBlox Computing </vt:lpstr>
      <vt:lpstr>However, There Are Risks!</vt:lpstr>
      <vt:lpstr>Change Or Become Obsolete</vt:lpstr>
      <vt:lpstr>Change Or Become Obsolete</vt:lpstr>
      <vt:lpstr>Data Center Economics Have Changed!</vt:lpstr>
      <vt:lpstr>Data Center Economics Have Changed!</vt:lpstr>
      <vt:lpstr>A Metric To Measure Data Center Efficiency    </vt:lpstr>
      <vt:lpstr>Microsoft's Data Center Efficiency Goals    </vt:lpstr>
      <vt:lpstr>Microsoft's Data Center Efficiency Goals    </vt:lpstr>
      <vt:lpstr>Standardization And Commoditization Helps Key for driving cost down and efficiency up!</vt:lpstr>
      <vt:lpstr>How Did We SPEC The CBlox?</vt:lpstr>
      <vt:lpstr>video</vt:lpstr>
      <vt:lpstr>Chicago Container Layout</vt:lpstr>
      <vt:lpstr>Why We Like CBlox</vt:lpstr>
      <vt:lpstr>"CBlox" POC</vt:lpstr>
      <vt:lpstr>CBlox Solutions</vt:lpstr>
      <vt:lpstr>CBlox Solutions  </vt:lpstr>
      <vt:lpstr>CBlox Solutions</vt:lpstr>
      <vt:lpstr>CBlox Solutions</vt:lpstr>
      <vt:lpstr>Summary</vt:lpstr>
      <vt:lpstr>Call To Action</vt:lpstr>
      <vt:lpstr>Slide 28</vt:lpstr>
      <vt:lpstr>Slide 29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2008-11-12T06:16:24Z</dcterms:created>
  <dcterms:modified xsi:type="dcterms:W3CDTF">2008-11-12T06:16:30Z</dcterms:modified>
</cp:coreProperties>
</file>