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22" r:id="rId1"/>
  </p:sldMasterIdLst>
  <p:notesMasterIdLst>
    <p:notesMasterId r:id="rId31"/>
  </p:notesMasterIdLst>
  <p:handoutMasterIdLst>
    <p:handoutMasterId r:id="rId32"/>
  </p:handoutMasterIdLst>
  <p:sldIdLst>
    <p:sldId id="256" r:id="rId2"/>
    <p:sldId id="314" r:id="rId3"/>
    <p:sldId id="315" r:id="rId4"/>
    <p:sldId id="316" r:id="rId5"/>
    <p:sldId id="317" r:id="rId6"/>
    <p:sldId id="318" r:id="rId7"/>
    <p:sldId id="319" r:id="rId8"/>
    <p:sldId id="320" r:id="rId9"/>
    <p:sldId id="321" r:id="rId10"/>
    <p:sldId id="322" r:id="rId11"/>
    <p:sldId id="346" r:id="rId12"/>
    <p:sldId id="324" r:id="rId13"/>
    <p:sldId id="325" r:id="rId14"/>
    <p:sldId id="326" r:id="rId15"/>
    <p:sldId id="327" r:id="rId16"/>
    <p:sldId id="328" r:id="rId17"/>
    <p:sldId id="329" r:id="rId18"/>
    <p:sldId id="330" r:id="rId19"/>
    <p:sldId id="347" r:id="rId20"/>
    <p:sldId id="332" r:id="rId21"/>
    <p:sldId id="333" r:id="rId22"/>
    <p:sldId id="348" r:id="rId23"/>
    <p:sldId id="335" r:id="rId24"/>
    <p:sldId id="336" r:id="rId25"/>
    <p:sldId id="337" r:id="rId26"/>
    <p:sldId id="338" r:id="rId27"/>
    <p:sldId id="339" r:id="rId28"/>
    <p:sldId id="349" r:id="rId29"/>
    <p:sldId id="271" r:id="rId30"/>
  </p:sldIdLst>
  <p:sldSz cx="12188825" cy="6858000"/>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AE1E"/>
    <a:srgbClr val="FFFFFF"/>
    <a:srgbClr val="FF0066"/>
    <a:srgbClr val="000000"/>
    <a:srgbClr val="F3AF35"/>
    <a:srgbClr val="9C42E6"/>
    <a:srgbClr val="D1943B"/>
    <a:srgbClr val="F8F57B"/>
    <a:srgbClr val="D5B953"/>
    <a:srgbClr val="B87DF3"/>
  </p:clrMru>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079" autoAdjust="0"/>
    <p:restoredTop sz="96113" autoAdjust="0"/>
  </p:normalViewPr>
  <p:slideViewPr>
    <p:cSldViewPr snapToGrid="0">
      <p:cViewPr varScale="1">
        <p:scale>
          <a:sx n="86" d="100"/>
          <a:sy n="86" d="100"/>
        </p:scale>
        <p:origin x="-90" y="-396"/>
      </p:cViewPr>
      <p:guideLst>
        <p:guide orient="horz" pos="4176"/>
        <p:guide orient="horz" pos="895"/>
        <p:guide orient="horz" pos="1484"/>
        <p:guide orient="horz" pos="1200"/>
        <p:guide orient="horz" pos="2736"/>
        <p:guide orient="horz" pos="144"/>
        <p:guide pos="3839"/>
        <p:guide pos="325"/>
        <p:guide pos="613"/>
        <p:guide pos="7353"/>
        <p:guide pos="1190"/>
        <p:guide pos="706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5" d="100"/>
        <a:sy n="25" d="100"/>
      </p:scale>
      <p:origin x="0" y="0"/>
    </p:cViewPr>
  </p:sorterViewPr>
  <p:notesViewPr>
    <p:cSldViewPr snapToGrid="0" showGuides="1">
      <p:cViewPr varScale="1">
        <p:scale>
          <a:sx n="101" d="100"/>
          <a:sy n="101" d="100"/>
        </p:scale>
        <p:origin x="-3444"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err="1" smtClean="0">
                <a:latin typeface="Trebuchet MS" pitchFamily="34" charset="0"/>
              </a:rPr>
              <a:t>WinHec</a:t>
            </a:r>
            <a:r>
              <a:rPr lang="en-US" dirty="0" smtClean="0">
                <a:latin typeface="Trebuchet MS" pitchFamily="34" charset="0"/>
              </a:rPr>
              <a:t> 2008</a:t>
            </a:r>
            <a:endParaRPr lang="en-US" dirty="0">
              <a:latin typeface="Trebuchet MS"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latin typeface="Trebuchet MS" pitchFamily="34" charset="0"/>
              </a:rPr>
              <a:pPr/>
              <a:t>11/11/2008</a:t>
            </a:fld>
            <a:endParaRPr lang="en-US" dirty="0">
              <a:latin typeface="Trebuchet MS" pitchFamily="34" charset="0"/>
            </a:endParaRPr>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latin typeface="Trebuchet MS" pitchFamily="34" charset="0"/>
              </a:rPr>
              <a:t>© 2008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latin typeface="Trebuchet MS" pitchFamily="34" charset="0"/>
              </a:rPr>
              <a:pPr/>
              <a:t>‹#›</a:t>
            </a:fld>
            <a:endParaRPr lang="en-US" dirty="0">
              <a:latin typeface="Trebuchet MS"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rebuchet MS" pitchFamily="34" charset="0"/>
              </a:defRPr>
            </a:lvl1pPr>
          </a:lstStyle>
          <a:p>
            <a:r>
              <a:rPr lang="en-US" dirty="0" err="1" smtClean="0"/>
              <a:t>WinHec</a:t>
            </a:r>
            <a:r>
              <a:rPr lang="en-US" dirty="0" smtClean="0"/>
              <a:t> 2008</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Trebuchet MS" pitchFamily="34" charset="0"/>
              </a:defRPr>
            </a:lvl1pPr>
          </a:lstStyle>
          <a:p>
            <a:fld id="{7C3FBCD4-166E-446F-AF18-7D4A0CF9AEF6}" type="datetimeFigureOut">
              <a:rPr lang="en-US" smtClean="0"/>
              <a:pPr/>
              <a:t>11/11/2008</a:t>
            </a:fld>
            <a:endParaRPr lang="en-US" dirty="0"/>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dirty="0" smtClean="0">
                <a:solidFill>
                  <a:srgbClr val="000000"/>
                </a:solidFill>
                <a:latin typeface="Trebuchet MS" pitchFamily="34" charset="0"/>
              </a:rPr>
              <a:t>© 2008 Microsoft Corporation. All rights reserved. Microsoft, Windows, Windows Vista and other product names are or may be registered trademarks and/or trademarks in the U.S. and/or other countries.</a:t>
            </a:r>
          </a:p>
          <a:p>
            <a:r>
              <a:rPr lang="en-US"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latin typeface="Trebuchet MS" pitchFamily="34" charset="0"/>
              </a:rPr>
            </a:br>
            <a:r>
              <a:rPr lang="en-US" dirty="0" smtClean="0">
                <a:solidFill>
                  <a:srgbClr val="000000"/>
                </a:solidFill>
                <a:latin typeface="Trebuchet MS" pitchFamily="34" charset="0"/>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atin typeface="Trebuchet MS" pitchFamily="34" charset="0"/>
              </a:defRPr>
            </a:lvl1pPr>
          </a:lstStyle>
          <a:p>
            <a:fld id="{8B263312-38AA-4E1E-B2B5-0F8F122B24F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Trebuchet MS"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Trebuchet MS"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Trebuchet MS"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Trebuchet MS"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Trebuchet MS"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11/11/2008 10:15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11/11/2008 10:15 PM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latin typeface="Trebuchet MS" pitchFamily="34" charset="0"/>
              </a:rPr>
            </a:br>
            <a:r>
              <a:rPr lang="en-US" dirty="0" smtClean="0">
                <a:solidFill>
                  <a:srgbClr val="000000"/>
                </a:solidFill>
                <a:latin typeface="Trebuchet MS" pitchFamily="34" charset="0"/>
              </a:rPr>
              <a:t>MICROSOFT MAKES NO WARRANTIES, EXPRESS, IMPLIED OR STATUTORY, AS TO THE INFORMATION IN THIS PRESENTATION.</a:t>
            </a:r>
          </a:p>
          <a:p>
            <a:endParaRPr lang="en-US" dirty="0">
              <a:latin typeface="Trebuchet MS" pitchFamily="34" charset="0"/>
            </a:endParaRPr>
          </a:p>
        </p:txBody>
      </p:sp>
      <p:sp>
        <p:nvSpPr>
          <p:cNvPr id="7" name="Slide Number Placeholder 6"/>
          <p:cNvSpPr>
            <a:spLocks noGrp="1"/>
          </p:cNvSpPr>
          <p:nvPr>
            <p:ph type="sldNum" sz="quarter" idx="13"/>
          </p:nvPr>
        </p:nvSpPr>
        <p:spPr/>
        <p:txBody>
          <a:bodyPr/>
          <a:lstStyle/>
          <a:p>
            <a:fld id="{EC87E0CF-87F6-4B58-B8B8-DCAB2DAAF3CA}"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48808E7-18DB-4A6C-BD2C-FFAEE931E6F2}"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11/11/2008 10:15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2008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5B71067C-5C94-40DC-84A6-C946D8626A14}" type="datetime8">
              <a:rPr lang="en-US"/>
              <a:pPr/>
              <a:t>11/11/2008 10:15 PM</a:t>
            </a:fld>
            <a:endParaRPr lang="en-US" dirty="0"/>
          </a:p>
        </p:txBody>
      </p:sp>
      <p:sp>
        <p:nvSpPr>
          <p:cNvPr id="6" name="Rectangle 6"/>
          <p:cNvSpPr>
            <a:spLocks noGrp="1" noChangeArrowheads="1"/>
          </p:cNvSpPr>
          <p:nvPr>
            <p:ph type="ftr" sz="quarter" idx="4"/>
          </p:nvPr>
        </p:nvSpPr>
        <p:spPr>
          <a:xfrm>
            <a:off x="0" y="8685213"/>
            <a:ext cx="6281530" cy="457200"/>
          </a:xfrm>
          <a:prstGeom prst="rect">
            <a:avLst/>
          </a:prstGeom>
          <a:ln/>
        </p:spPr>
        <p:txBody>
          <a:bodyPr/>
          <a:lstStyle/>
          <a:p>
            <a:r>
              <a:rPr lang="en-US" dirty="0">
                <a:latin typeface="Trebuchet MS" pitchFamily="34" charset="0"/>
              </a:rPr>
              <a:t>© 2006 Microsoft Corporation. All rights reserved. Microsoft, Windows, Windows Vista and other product names are or may be registered trademarks and/or trademarks in the U.S. and/or other countries.</a:t>
            </a:r>
          </a:p>
          <a:p>
            <a:r>
              <a:rPr lang="en-US" dirty="0">
                <a:latin typeface="Trebuchet MS" pitchFamily="34" charset="0"/>
              </a:rPr>
              <a:t>The information herein is for informational purposes only and represents the current view of Microsoft Corporation as of the date of this presentation</a:t>
            </a:r>
            <a:r>
              <a:rPr lang="en-US" dirty="0" smtClean="0">
                <a:latin typeface="Trebuchet MS" pitchFamily="34" charset="0"/>
              </a:rPr>
              <a:t>. Because </a:t>
            </a:r>
            <a:r>
              <a:rPr lang="en-US" dirty="0">
                <a:latin typeface="Trebuchet MS" pitchFamily="34" charset="0"/>
              </a:rPr>
              <a:t>Microsoft must respond to changing market conditions, it should not be interpreted to be a commitment on the part of Microsoft, and Microsoft cannot guarantee the accuracy of any information provided after the date of this presentation</a:t>
            </a:r>
            <a:r>
              <a:rPr lang="en-US" dirty="0" smtClean="0">
                <a:latin typeface="Trebuchet MS" pitchFamily="34" charset="0"/>
              </a:rPr>
              <a:t>. </a:t>
            </a:r>
            <a:r>
              <a:rPr lang="en-US" dirty="0">
                <a:latin typeface="Trebuchet MS" pitchFamily="34" charset="0"/>
              </a:rPr>
              <a:t/>
            </a:r>
            <a:br>
              <a:rPr lang="en-US" dirty="0">
                <a:latin typeface="Trebuchet MS" pitchFamily="34" charset="0"/>
              </a:rPr>
            </a:br>
            <a:r>
              <a:rPr lang="en-US" dirty="0">
                <a:latin typeface="Trebuchet MS" pitchFamily="34" charset="0"/>
              </a:rPr>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DC7E2A13-F71D-4965-8841-0EC25A56150E}" type="slidenum">
              <a:rPr lang="en-US"/>
              <a:pPr/>
              <a:t>23</a:t>
            </a:fld>
            <a:endParaRPr lang="en-US" dirty="0"/>
          </a:p>
        </p:txBody>
      </p:sp>
      <p:sp>
        <p:nvSpPr>
          <p:cNvPr id="246786" name="Rectangle 2"/>
          <p:cNvSpPr>
            <a:spLocks noGrp="1" noRot="1" noChangeAspect="1" noChangeArrowheads="1" noTextEdit="1"/>
          </p:cNvSpPr>
          <p:nvPr>
            <p:ph type="sldImg"/>
          </p:nvPr>
        </p:nvSpPr>
        <p:spPr>
          <a:ln/>
        </p:spPr>
      </p:sp>
      <p:sp>
        <p:nvSpPr>
          <p:cNvPr id="24678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5B71067C-5C94-40DC-84A6-C946D8626A14}" type="datetime8">
              <a:rPr lang="en-US"/>
              <a:pPr/>
              <a:t>11/11/2008 10:15 PM</a:t>
            </a:fld>
            <a:endParaRPr lang="en-US" dirty="0"/>
          </a:p>
        </p:txBody>
      </p:sp>
      <p:sp>
        <p:nvSpPr>
          <p:cNvPr id="6" name="Rectangle 6"/>
          <p:cNvSpPr>
            <a:spLocks noGrp="1" noChangeArrowheads="1"/>
          </p:cNvSpPr>
          <p:nvPr>
            <p:ph type="ftr" sz="quarter" idx="4"/>
          </p:nvPr>
        </p:nvSpPr>
        <p:spPr>
          <a:xfrm>
            <a:off x="0" y="8685213"/>
            <a:ext cx="6281530" cy="457200"/>
          </a:xfrm>
          <a:prstGeom prst="rect">
            <a:avLst/>
          </a:prstGeom>
          <a:ln/>
        </p:spPr>
        <p:txBody>
          <a:bodyPr/>
          <a:lstStyle/>
          <a:p>
            <a:r>
              <a:rPr lang="en-US" dirty="0">
                <a:latin typeface="Trebuchet MS" pitchFamily="34" charset="0"/>
              </a:rPr>
              <a:t>© 2006 Microsoft Corporation. All rights reserved. Microsoft, Windows, Windows Vista and other product names are or may be registered trademarks and/or trademarks in the U.S. and/or other countries.</a:t>
            </a:r>
          </a:p>
          <a:p>
            <a:r>
              <a:rPr lang="en-US" dirty="0">
                <a:latin typeface="Trebuchet MS" pitchFamily="34" charset="0"/>
              </a:rPr>
              <a:t>The information herein is for informational purposes only and represents the current view of Microsoft Corporation as of the date of this presentation</a:t>
            </a:r>
            <a:r>
              <a:rPr lang="en-US" dirty="0" smtClean="0">
                <a:latin typeface="Trebuchet MS" pitchFamily="34" charset="0"/>
              </a:rPr>
              <a:t>. Because </a:t>
            </a:r>
            <a:r>
              <a:rPr lang="en-US" dirty="0">
                <a:latin typeface="Trebuchet MS" pitchFamily="34" charset="0"/>
              </a:rPr>
              <a:t>Microsoft must respond to changing market conditions, it should not be interpreted to be a commitment on the part of Microsoft, and Microsoft cannot guarantee the accuracy of any information provided after the date of this presentation</a:t>
            </a:r>
            <a:r>
              <a:rPr lang="en-US" dirty="0" smtClean="0">
                <a:latin typeface="Trebuchet MS" pitchFamily="34" charset="0"/>
              </a:rPr>
              <a:t>. </a:t>
            </a:r>
            <a:r>
              <a:rPr lang="en-US" dirty="0">
                <a:latin typeface="Trebuchet MS" pitchFamily="34" charset="0"/>
              </a:rPr>
              <a:t/>
            </a:r>
            <a:br>
              <a:rPr lang="en-US" dirty="0">
                <a:latin typeface="Trebuchet MS" pitchFamily="34" charset="0"/>
              </a:rPr>
            </a:br>
            <a:r>
              <a:rPr lang="en-US" dirty="0">
                <a:latin typeface="Trebuchet MS" pitchFamily="34" charset="0"/>
              </a:rPr>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DC7E2A13-F71D-4965-8841-0EC25A56150E}" type="slidenum">
              <a:rPr lang="en-US"/>
              <a:pPr/>
              <a:t>24</a:t>
            </a:fld>
            <a:endParaRPr lang="en-US" dirty="0"/>
          </a:p>
        </p:txBody>
      </p:sp>
      <p:sp>
        <p:nvSpPr>
          <p:cNvPr id="246786" name="Rectangle 2"/>
          <p:cNvSpPr>
            <a:spLocks noGrp="1" noRot="1" noChangeAspect="1" noChangeArrowheads="1" noTextEdit="1"/>
          </p:cNvSpPr>
          <p:nvPr>
            <p:ph type="sldImg"/>
          </p:nvPr>
        </p:nvSpPr>
        <p:spPr>
          <a:ln/>
        </p:spPr>
      </p:sp>
      <p:sp>
        <p:nvSpPr>
          <p:cNvPr id="24678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5B71067C-5C94-40DC-84A6-C946D8626A14}" type="datetime8">
              <a:rPr lang="en-US"/>
              <a:pPr/>
              <a:t>11/11/2008 10:15 PM</a:t>
            </a:fld>
            <a:endParaRPr lang="en-US" dirty="0"/>
          </a:p>
        </p:txBody>
      </p:sp>
      <p:sp>
        <p:nvSpPr>
          <p:cNvPr id="6" name="Rectangle 6"/>
          <p:cNvSpPr>
            <a:spLocks noGrp="1" noChangeArrowheads="1"/>
          </p:cNvSpPr>
          <p:nvPr>
            <p:ph type="ftr" sz="quarter" idx="4"/>
          </p:nvPr>
        </p:nvSpPr>
        <p:spPr>
          <a:xfrm>
            <a:off x="0" y="8685213"/>
            <a:ext cx="6281530" cy="457200"/>
          </a:xfrm>
          <a:prstGeom prst="rect">
            <a:avLst/>
          </a:prstGeom>
          <a:ln/>
        </p:spPr>
        <p:txBody>
          <a:bodyPr/>
          <a:lstStyle/>
          <a:p>
            <a:r>
              <a:rPr lang="en-US" dirty="0">
                <a:latin typeface="Trebuchet MS" pitchFamily="34" charset="0"/>
              </a:rPr>
              <a:t>© 2006 Microsoft Corporation. All rights reserved. Microsoft, Windows, Windows Vista and other product names are or may be registered trademarks and/or trademarks in the U.S. and/or other countries.</a:t>
            </a:r>
          </a:p>
          <a:p>
            <a:r>
              <a:rPr lang="en-US" dirty="0">
                <a:latin typeface="Trebuchet MS" pitchFamily="34" charset="0"/>
              </a:rPr>
              <a:t>The information herein is for informational purposes only and represents the current view of Microsoft Corporation as of the date of this presentation</a:t>
            </a:r>
            <a:r>
              <a:rPr lang="en-US" dirty="0" smtClean="0">
                <a:latin typeface="Trebuchet MS" pitchFamily="34" charset="0"/>
              </a:rPr>
              <a:t>. Because </a:t>
            </a:r>
            <a:r>
              <a:rPr lang="en-US" dirty="0">
                <a:latin typeface="Trebuchet MS" pitchFamily="34" charset="0"/>
              </a:rPr>
              <a:t>Microsoft must respond to changing market conditions, it should not be interpreted to be a commitment on the part of Microsoft, and Microsoft cannot guarantee the accuracy of any information provided after the date of this presentation</a:t>
            </a:r>
            <a:r>
              <a:rPr lang="en-US" dirty="0" smtClean="0">
                <a:latin typeface="Trebuchet MS" pitchFamily="34" charset="0"/>
              </a:rPr>
              <a:t>. </a:t>
            </a:r>
            <a:r>
              <a:rPr lang="en-US" dirty="0">
                <a:latin typeface="Trebuchet MS" pitchFamily="34" charset="0"/>
              </a:rPr>
              <a:t/>
            </a:r>
            <a:br>
              <a:rPr lang="en-US" dirty="0">
                <a:latin typeface="Trebuchet MS" pitchFamily="34" charset="0"/>
              </a:rPr>
            </a:br>
            <a:r>
              <a:rPr lang="en-US" dirty="0">
                <a:latin typeface="Trebuchet MS" pitchFamily="34" charset="0"/>
              </a:rPr>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DC7E2A13-F71D-4965-8841-0EC25A56150E}" type="slidenum">
              <a:rPr lang="en-US"/>
              <a:pPr/>
              <a:t>25</a:t>
            </a:fld>
            <a:endParaRPr lang="en-US" dirty="0"/>
          </a:p>
        </p:txBody>
      </p:sp>
      <p:sp>
        <p:nvSpPr>
          <p:cNvPr id="246786" name="Rectangle 2"/>
          <p:cNvSpPr>
            <a:spLocks noGrp="1" noRot="1" noChangeAspect="1" noChangeArrowheads="1" noTextEdit="1"/>
          </p:cNvSpPr>
          <p:nvPr>
            <p:ph type="sldImg"/>
          </p:nvPr>
        </p:nvSpPr>
        <p:spPr>
          <a:ln/>
        </p:spPr>
      </p:sp>
      <p:sp>
        <p:nvSpPr>
          <p:cNvPr id="24678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11/11/2008 10:15 PM</a:t>
            </a:fld>
            <a:endParaRPr lang="en-US"/>
          </a:p>
        </p:txBody>
      </p:sp>
      <p:sp>
        <p:nvSpPr>
          <p:cNvPr id="6" name="Footer Placeholder 5"/>
          <p:cNvSpPr>
            <a:spLocks noGrp="1"/>
          </p:cNvSpPr>
          <p:nvPr>
            <p:ph type="ftr" sz="quarter" idx="12"/>
          </p:nvPr>
        </p:nvSpPr>
        <p:spPr/>
        <p:txBody>
          <a:bodyPr/>
          <a:lstStyle/>
          <a:p>
            <a:r>
              <a:rPr lang="en-US"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latin typeface="Trebuchet MS" pitchFamily="34" charset="0"/>
              </a:rPr>
            </a:br>
            <a:r>
              <a:rPr lang="en-US" dirty="0" smtClean="0">
                <a:solidFill>
                  <a:srgbClr val="000000"/>
                </a:solidFill>
                <a:latin typeface="Trebuchet MS" pitchFamily="34" charset="0"/>
              </a:rPr>
              <a:t>MICROSOFT MAKES NO WARRANTIES, EXPRESS, IMPLIED OR STATUTORY, AS TO THE INFORMATION IN THIS PRESENTATION.</a:t>
            </a:r>
          </a:p>
          <a:p>
            <a:endParaRPr lang="en-US" dirty="0">
              <a:latin typeface="Trebuchet MS" pitchFamily="34" charset="0"/>
            </a:endParaRPr>
          </a:p>
        </p:txBody>
      </p:sp>
      <p:sp>
        <p:nvSpPr>
          <p:cNvPr id="7" name="Slide Number Placeholder 6"/>
          <p:cNvSpPr>
            <a:spLocks noGrp="1"/>
          </p:cNvSpPr>
          <p:nvPr>
            <p:ph type="sldNum" sz="quarter" idx="13"/>
          </p:nvPr>
        </p:nvSpPr>
        <p:spPr/>
        <p:txBody>
          <a:bodyPr/>
          <a:lstStyle/>
          <a:p>
            <a:fld id="{EC87E0CF-87F6-4B58-B8B8-DCAB2DAAF3CA}" type="slidenum">
              <a:rPr lang="en-US" smtClean="0"/>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B263312-38AA-4E1E-B2B5-0F8F122B24FE}"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ltGray">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hasCustomPrompt="1"/>
          </p:nvPr>
        </p:nvSpPr>
        <p:spPr>
          <a:xfrm>
            <a:off x="1889125" y="1905000"/>
            <a:ext cx="9521032" cy="747897"/>
          </a:xfrm>
          <a:ln algn="ctr"/>
        </p:spPr>
        <p:txBody>
          <a:bodyPr lIns="0" tIns="0" rIns="0" bIns="0" anchor="t"/>
          <a:lstStyle>
            <a:lvl1pPr algn="l" rtl="0" fontAlgn="base">
              <a:lnSpc>
                <a:spcPct val="90000"/>
              </a:lnSpc>
              <a:spcBef>
                <a:spcPct val="0"/>
              </a:spcBef>
              <a:spcAft>
                <a:spcPct val="0"/>
              </a:spcAft>
              <a:defRPr lang="en-US" sz="5400" b="0" cap="none" spc="-125" dirty="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stStyle>
          <a:p>
            <a:pPr lvl="0" algn="l" defTabSz="912777" rtl="0" eaLnBrk="1" fontAlgn="base" hangingPunct="1">
              <a:lnSpc>
                <a:spcPct val="90000"/>
              </a:lnSpc>
              <a:spcBef>
                <a:spcPct val="0"/>
              </a:spcBef>
              <a:spcAft>
                <a:spcPct val="0"/>
              </a:spcAft>
            </a:pPr>
            <a:r>
              <a:rPr lang="en-US" dirty="0" smtClean="0"/>
              <a:t>Click </a:t>
            </a:r>
            <a:r>
              <a:rPr lang="en-US" dirty="0"/>
              <a:t>to edit Master title </a:t>
            </a:r>
            <a:r>
              <a:rPr lang="en-US" dirty="0" smtClean="0"/>
              <a:t>style </a:t>
            </a:r>
            <a:endParaRPr lang="en-US" dirty="0"/>
          </a:p>
        </p:txBody>
      </p:sp>
      <p:sp>
        <p:nvSpPr>
          <p:cNvPr id="18435" name="Rectangle 3"/>
          <p:cNvSpPr>
            <a:spLocks noGrp="1" noChangeArrowheads="1"/>
          </p:cNvSpPr>
          <p:nvPr>
            <p:ph type="subTitle" idx="1"/>
          </p:nvPr>
        </p:nvSpPr>
        <p:spPr>
          <a:xfrm>
            <a:off x="3645485" y="3653742"/>
            <a:ext cx="7819939" cy="473207"/>
          </a:xfrm>
        </p:spPr>
        <p:txBody>
          <a:bodyPr lIns="0" tIns="0" rIns="0" bIns="0" anchor="t"/>
          <a:lstStyle>
            <a:lvl1pPr marL="0" indent="0">
              <a:spcBef>
                <a:spcPct val="0"/>
              </a:spcBef>
              <a:buFont typeface="Wingdings" pitchFamily="2" charset="2"/>
              <a:buNone/>
              <a:defRPr sz="3300">
                <a:gradFill>
                  <a:gsLst>
                    <a:gs pos="28000">
                      <a:schemeClr val="tx1"/>
                    </a:gs>
                    <a:gs pos="48000">
                      <a:schemeClr val="tx1"/>
                    </a:gs>
                  </a:gsLst>
                  <a:lin ang="5400000" scaled="1"/>
                </a:gradFill>
                <a:effectLst>
                  <a:outerShdw blurRad="38100" dist="38100" dir="2700000" algn="tl">
                    <a:srgbClr val="000000">
                      <a:alpha val="43137"/>
                    </a:srgbClr>
                  </a:outerShdw>
                </a:effectLst>
              </a:defRPr>
            </a:lvl1pPr>
          </a:lstStyle>
          <a:p>
            <a:r>
              <a:rPr lang="en-US" smtClean="0"/>
              <a:t>Click to edit Master subtitle style</a:t>
            </a:r>
            <a:endParaRPr lang="en-US" dirty="0"/>
          </a:p>
        </p:txBody>
      </p:sp>
      <p:pic>
        <p:nvPicPr>
          <p:cNvPr id="5" name="Picture 4" descr="WinHEC_logo.png"/>
          <p:cNvPicPr>
            <a:picLocks noChangeAspect="1"/>
          </p:cNvPicPr>
          <p:nvPr userDrawn="1"/>
        </p:nvPicPr>
        <p:blipFill>
          <a:blip r:embed="rId3"/>
          <a:srcRect l="66154" t="78667"/>
          <a:stretch>
            <a:fillRect/>
          </a:stretch>
        </p:blipFill>
        <p:spPr>
          <a:xfrm>
            <a:off x="10482735" y="6006527"/>
            <a:ext cx="1524872" cy="720841"/>
          </a:xfrm>
          <a:prstGeom prst="rect">
            <a:avLst/>
          </a:prstGeom>
          <a:effectLst>
            <a:outerShdw blurRad="50800" dist="38100" dir="2700000" algn="tl" rotWithShape="0">
              <a:prstClr val="black">
                <a:alpha val="40000"/>
              </a:prstClr>
            </a:outerShdw>
          </a:effectLst>
        </p:spPr>
      </p:pic>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ck Slide - no bottom bar">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
          <a:xfrm>
            <a:off x="509984" y="228600"/>
            <a:ext cx="11170973" cy="692497"/>
          </a:xfr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Trebuchet MS" pitchFamily="34" charset="0"/>
                <a:ea typeface="+mn-ea"/>
                <a:cs typeface="Arial"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bwMode="black">
          <a:xfrm>
            <a:off x="509984" y="1414465"/>
            <a:ext cx="11170973" cy="2369879"/>
          </a:xfr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Demo, Video etc. &quot;special&quot; slides">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89125" y="1420813"/>
            <a:ext cx="9324523" cy="1523494"/>
          </a:xfrm>
        </p:spPr>
        <p:txBody>
          <a:bodyPr anchor="ctr" anchorCtr="0">
            <a:noAutofit/>
          </a:bodyPr>
          <a:lstStyle>
            <a:lvl1pPr marL="0" algn="l" defTabSz="914400" rtl="0" eaLnBrk="1" latinLnBrk="0" hangingPunct="1">
              <a:lnSpc>
                <a:spcPct val="90000"/>
              </a:lnSpc>
              <a:defRPr lang="en-US" sz="10000" b="1" kern="1200" spc="-300" dirty="0">
                <a:solidFill>
                  <a:schemeClr val="tx1"/>
                </a:solidFill>
                <a:effectLst>
                  <a:outerShdw blurRad="38100" dist="38100" dir="2700000" algn="tl">
                    <a:srgbClr val="000000">
                      <a:alpha val="43137"/>
                    </a:srgbClr>
                  </a:outerShdw>
                </a:effectLst>
                <a:latin typeface="Trebuchet MS" pitchFamily="34" charset="0"/>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3077300" y="4344989"/>
            <a:ext cx="802495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3077301" y="3139642"/>
            <a:ext cx="8813307"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defTabSz="912777" rtl="0" eaLnBrk="1" fontAlgn="base" hangingPunct="1">
              <a:lnSpc>
                <a:spcPct val="90000"/>
              </a:lnSpc>
              <a:spcBef>
                <a:spcPct val="0"/>
              </a:spcBef>
              <a:spcAft>
                <a:spcPct val="0"/>
              </a:spcAft>
              <a:buFont typeface="Arial" pitchFamily="34" charset="0"/>
              <a:buNone/>
              <a:defRPr lang="en-US" sz="4800" b="0" cap="none" spc="-125"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stStyle>
          <a:p>
            <a:pPr lvl="0"/>
            <a:r>
              <a:rPr lang="en-US" dirty="0" smtClean="0"/>
              <a:t>click to…</a:t>
            </a:r>
          </a:p>
        </p:txBody>
      </p:sp>
      <p:pic>
        <p:nvPicPr>
          <p:cNvPr id="5" name="Picture 4" descr="WinHEC_logo.png"/>
          <p:cNvPicPr>
            <a:picLocks noChangeAspect="1"/>
          </p:cNvPicPr>
          <p:nvPr userDrawn="1"/>
        </p:nvPicPr>
        <p:blipFill>
          <a:blip r:embed="rId3"/>
          <a:srcRect l="66154" t="78667"/>
          <a:stretch>
            <a:fillRect/>
          </a:stretch>
        </p:blipFill>
        <p:spPr>
          <a:xfrm>
            <a:off x="10482735" y="6006527"/>
            <a:ext cx="1524872" cy="720841"/>
          </a:xfrm>
          <a:prstGeom prst="rect">
            <a:avLst/>
          </a:prstGeom>
          <a:effectLst>
            <a:outerShdw blurRad="50800" dist="38100" dir="2700000" algn="tl" rotWithShape="0">
              <a:prstClr val="black">
                <a:alpha val="40000"/>
              </a:prstClr>
            </a:outerShdw>
          </a:effectLst>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9984" y="228600"/>
            <a:ext cx="11170973" cy="664797"/>
          </a:xfrm>
        </p:spPr>
        <p:txBody>
          <a:bodyPr/>
          <a:lstStyle>
            <a:lvl1pPr algn="l" rtl="0" fontAlgn="base">
              <a:lnSpc>
                <a:spcPct val="90000"/>
              </a:lnSpc>
              <a:spcBef>
                <a:spcPct val="0"/>
              </a:spcBef>
              <a:spcAft>
                <a:spcPct val="0"/>
              </a:spcAft>
              <a:defRPr lang="en-US" sz="4800" b="0" cap="none" spc="-125" dirty="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stStyle>
          <a:p>
            <a:pPr lvl="0" algn="l" defTabSz="912777" rtl="0" eaLnBrk="1" fontAlgn="base" hangingPunct="1">
              <a:lnSpc>
                <a:spcPct val="90000"/>
              </a:lnSpc>
              <a:spcBef>
                <a:spcPct val="0"/>
              </a:spcBef>
              <a:spcAft>
                <a:spcPct val="0"/>
              </a:spcAft>
            </a:pPr>
            <a:r>
              <a:rPr lang="en-US" dirty="0" smtClean="0"/>
              <a:t>Click to edit Master title style</a:t>
            </a:r>
            <a:endParaRPr lang="en-US" dirty="0"/>
          </a:p>
        </p:txBody>
      </p:sp>
      <p:sp>
        <p:nvSpPr>
          <p:cNvPr id="3" name="Content Placeholder 2"/>
          <p:cNvSpPr>
            <a:spLocks noGrp="1"/>
          </p:cNvSpPr>
          <p:nvPr>
            <p:ph idx="1"/>
          </p:nvPr>
        </p:nvSpPr>
        <p:spPr>
          <a:xfrm>
            <a:off x="509984" y="1414465"/>
            <a:ext cx="11170973" cy="2369879"/>
          </a:xfrm>
        </p:spPr>
        <p:txBody>
          <a:bodyPr/>
          <a:lstStyle>
            <a:lvl1pPr>
              <a:defRPr sz="3300"/>
            </a:lvl1pPr>
            <a:lvl2pPr>
              <a:defRPr sz="3000"/>
            </a:lvl2pPr>
            <a:lvl3pPr>
              <a:defRPr sz="2700"/>
            </a:lvl3pPr>
            <a:lvl4pPr>
              <a:defRPr sz="2300"/>
            </a:lvl4pPr>
            <a:lvl5pPr>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descr="WinHEC_logo.png"/>
          <p:cNvPicPr>
            <a:picLocks noChangeAspect="1"/>
          </p:cNvPicPr>
          <p:nvPr userDrawn="1"/>
        </p:nvPicPr>
        <p:blipFill>
          <a:blip r:embed="rId2"/>
          <a:srcRect l="66154" t="78667"/>
          <a:stretch>
            <a:fillRect/>
          </a:stretch>
        </p:blipFill>
        <p:spPr>
          <a:xfrm>
            <a:off x="10482735" y="6006527"/>
            <a:ext cx="1524872" cy="720841"/>
          </a:xfrm>
          <a:prstGeom prst="rect">
            <a:avLst/>
          </a:prstGeom>
          <a:effectLst>
            <a:outerShdw blurRad="50800" dist="38100" dir="2700000" algn="tl" rotWithShape="0">
              <a:prstClr val="black">
                <a:alpha val="40000"/>
              </a:prstClr>
            </a:outerShdw>
          </a:effectLst>
        </p:spPr>
      </p:pic>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09984" y="228600"/>
            <a:ext cx="11170973" cy="664797"/>
          </a:xfrm>
        </p:spPr>
        <p:txBody>
          <a:bodyPr/>
          <a:lstStyle>
            <a:lvl1pPr algn="l" rtl="0" fontAlgn="base">
              <a:lnSpc>
                <a:spcPct val="90000"/>
              </a:lnSpc>
              <a:spcBef>
                <a:spcPct val="0"/>
              </a:spcBef>
              <a:spcAft>
                <a:spcPct val="0"/>
              </a:spcAft>
              <a:defRPr lang="en-US" sz="4800" b="0" cap="none" spc="-125" dirty="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stStyle>
          <a:p>
            <a:pPr lvl="0" algn="l" defTabSz="912777" rtl="0" eaLnBrk="1" fontAlgn="base" hangingPunct="1">
              <a:lnSpc>
                <a:spcPct val="90000"/>
              </a:lnSpc>
              <a:spcBef>
                <a:spcPct val="0"/>
              </a:spcBef>
              <a:spcAft>
                <a:spcPct val="0"/>
              </a:spcAft>
            </a:pPr>
            <a:r>
              <a:rPr lang="en-US" dirty="0" smtClean="0"/>
              <a:t>Click to edit Master title style</a:t>
            </a:r>
            <a:endParaRPr lang="en-US" dirty="0"/>
          </a:p>
        </p:txBody>
      </p:sp>
      <p:sp>
        <p:nvSpPr>
          <p:cNvPr id="3" name="Content Placeholder 2"/>
          <p:cNvSpPr>
            <a:spLocks noGrp="1"/>
          </p:cNvSpPr>
          <p:nvPr>
            <p:ph sz="half" idx="1"/>
          </p:nvPr>
        </p:nvSpPr>
        <p:spPr>
          <a:xfrm>
            <a:off x="509632" y="1414199"/>
            <a:ext cx="5500137" cy="1733808"/>
          </a:xfrm>
        </p:spPr>
        <p:txBody>
          <a:bodyPr/>
          <a:lstStyle>
            <a:lvl1pPr marL="296321" indent="-296321">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9057" y="1414199"/>
            <a:ext cx="5501900" cy="1733808"/>
          </a:xfrm>
        </p:spPr>
        <p:txBody>
          <a:bodyPr/>
          <a:lstStyle>
            <a:lvl1pPr marL="294999" indent="-294999">
              <a:defRPr sz="2300"/>
            </a:lvl1pPr>
            <a:lvl2pPr marL="600580" indent="-285739">
              <a:defRPr sz="2000"/>
            </a:lvl2pPr>
            <a:lvl3pPr marL="866476" indent="-256636">
              <a:defRPr sz="1700"/>
            </a:lvl3pPr>
            <a:lvl4pPr marL="1095331" indent="-247376">
              <a:defRPr sz="1500"/>
            </a:lvl4pPr>
            <a:lvl5pPr marL="1342707" indent="-238115">
              <a:buNone/>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6" name="Picture 5" descr="WinHEC_logo.png"/>
          <p:cNvPicPr>
            <a:picLocks noChangeAspect="1"/>
          </p:cNvPicPr>
          <p:nvPr userDrawn="1"/>
        </p:nvPicPr>
        <p:blipFill>
          <a:blip r:embed="rId2"/>
          <a:srcRect l="66154" t="78667"/>
          <a:stretch>
            <a:fillRect/>
          </a:stretch>
        </p:blipFill>
        <p:spPr>
          <a:xfrm>
            <a:off x="10482735" y="6006527"/>
            <a:ext cx="1524872" cy="720841"/>
          </a:xfrm>
          <a:prstGeom prst="rect">
            <a:avLst/>
          </a:prstGeom>
          <a:effectLst>
            <a:outerShdw blurRad="50800" dist="38100" dir="2700000" algn="tl" rotWithShape="0">
              <a:prstClr val="black">
                <a:alpha val="40000"/>
              </a:prstClr>
            </a:outerShdw>
          </a:effectLst>
        </p:spPr>
      </p:pic>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9984" y="228600"/>
            <a:ext cx="11170973" cy="664797"/>
          </a:xfrm>
        </p:spPr>
        <p:txBody>
          <a:bodyPr/>
          <a:lstStyle>
            <a:lvl1pPr algn="l" rtl="0" fontAlgn="base">
              <a:lnSpc>
                <a:spcPct val="90000"/>
              </a:lnSpc>
              <a:spcBef>
                <a:spcPct val="0"/>
              </a:spcBef>
              <a:spcAft>
                <a:spcPct val="0"/>
              </a:spcAft>
              <a:defRPr lang="en-US" sz="4800" b="0" cap="none" spc="-125" dirty="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stStyle>
          <a:p>
            <a:pPr lvl="0" algn="l" defTabSz="912777" rtl="0" eaLnBrk="1" fontAlgn="base" hangingPunct="1">
              <a:lnSpc>
                <a:spcPct val="90000"/>
              </a:lnSpc>
              <a:spcBef>
                <a:spcPct val="0"/>
              </a:spcBef>
              <a:spcAft>
                <a:spcPct val="0"/>
              </a:spcAft>
            </a:pPr>
            <a:r>
              <a:rPr lang="en-US" dirty="0" smtClean="0"/>
              <a:t>Click to edit Master title style</a:t>
            </a:r>
            <a:endParaRPr lang="en-US" dirty="0"/>
          </a:p>
        </p:txBody>
      </p:sp>
      <p:pic>
        <p:nvPicPr>
          <p:cNvPr id="4" name="Picture 3" descr="WinHEC_logo.png"/>
          <p:cNvPicPr>
            <a:picLocks noChangeAspect="1"/>
          </p:cNvPicPr>
          <p:nvPr userDrawn="1"/>
        </p:nvPicPr>
        <p:blipFill>
          <a:blip r:embed="rId2"/>
          <a:srcRect l="66154" t="78667"/>
          <a:stretch>
            <a:fillRect/>
          </a:stretch>
        </p:blipFill>
        <p:spPr>
          <a:xfrm>
            <a:off x="10482735" y="6006527"/>
            <a:ext cx="1524872" cy="720841"/>
          </a:xfrm>
          <a:prstGeom prst="rect">
            <a:avLst/>
          </a:prstGeom>
          <a:effectLst>
            <a:outerShdw blurRad="50800" dist="38100" dir="2700000" algn="tl" rotWithShape="0">
              <a:prstClr val="black">
                <a:alpha val="40000"/>
              </a:prstClr>
            </a:outerShdw>
          </a:effectLst>
        </p:spPr>
      </p:pic>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bg bwMode="ltGray">
      <p:bgPr>
        <a:blipFill dpi="0" rotWithShape="0">
          <a:blip r:embed="rId2">
            <a:lum/>
          </a:blip>
          <a:srcRect/>
          <a:stretch>
            <a:fillRect/>
          </a:stretch>
        </a:blipFill>
        <a:effectLst/>
      </p:bgPr>
    </p:bg>
    <p:spTree>
      <p:nvGrpSpPr>
        <p:cNvPr id="1" name=""/>
        <p:cNvGrpSpPr/>
        <p:nvPr/>
      </p:nvGrpSpPr>
      <p:grpSpPr>
        <a:xfrm>
          <a:off x="0" y="0"/>
          <a:ext cx="0" cy="0"/>
          <a:chOff x="0" y="0"/>
          <a:chExt cx="0" cy="0"/>
        </a:xfrm>
      </p:grpSpPr>
      <p:pic>
        <p:nvPicPr>
          <p:cNvPr id="3" name="Picture 2" descr="WinHEC_logo.png"/>
          <p:cNvPicPr>
            <a:picLocks noChangeAspect="1"/>
          </p:cNvPicPr>
          <p:nvPr userDrawn="1"/>
        </p:nvPicPr>
        <p:blipFill>
          <a:blip r:embed="rId3"/>
          <a:srcRect l="66154" t="78667"/>
          <a:stretch>
            <a:fillRect/>
          </a:stretch>
        </p:blipFill>
        <p:spPr>
          <a:xfrm>
            <a:off x="10482735" y="6006527"/>
            <a:ext cx="1524872" cy="720841"/>
          </a:xfrm>
          <a:prstGeom prst="rect">
            <a:avLst/>
          </a:prstGeom>
          <a:effectLst>
            <a:outerShdw blurRad="50800" dist="38100" dir="2700000" algn="tl" rotWithShape="0">
              <a:prstClr val="black">
                <a:alpha val="40000"/>
              </a:prstClr>
            </a:outerShdw>
          </a:effectLst>
        </p:spPr>
      </p:pic>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WALKIN - Prints in GRAYSCALE">
    <p:bg bwMode="ltGray">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509984" y="228600"/>
            <a:ext cx="11170973" cy="664797"/>
          </a:xfrm>
        </p:spPr>
        <p:txBody>
          <a:bodyPr/>
          <a:lstStyle>
            <a:lvl1pPr algn="l" rtl="0" fontAlgn="base">
              <a:lnSpc>
                <a:spcPct val="90000"/>
              </a:lnSpc>
              <a:spcBef>
                <a:spcPct val="0"/>
              </a:spcBef>
              <a:spcAft>
                <a:spcPct val="0"/>
              </a:spcAft>
              <a:defRPr lang="en-US" sz="4800" b="0" cap="none" spc="-125" dirty="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stStyle>
          <a:p>
            <a:pPr lvl="0" algn="l" defTabSz="912777" rtl="0" eaLnBrk="1" fontAlgn="base" hangingPunct="1">
              <a:lnSpc>
                <a:spcPct val="90000"/>
              </a:lnSpc>
              <a:spcBef>
                <a:spcPct val="0"/>
              </a:spcBef>
              <a:spcAft>
                <a:spcPct val="0"/>
              </a:spcAft>
            </a:pPr>
            <a:r>
              <a:rPr lang="en-US" dirty="0" smtClean="0"/>
              <a:t>Click to edit Master title style</a:t>
            </a:r>
            <a:endParaRPr lang="en-US" dirty="0"/>
          </a:p>
        </p:txBody>
      </p:sp>
      <p:sp>
        <p:nvSpPr>
          <p:cNvPr id="3" name="Text Placeholder 2"/>
          <p:cNvSpPr>
            <a:spLocks noGrp="1"/>
          </p:cNvSpPr>
          <p:nvPr>
            <p:ph type="body" idx="1"/>
          </p:nvPr>
        </p:nvSpPr>
        <p:spPr>
          <a:xfrm>
            <a:off x="509984" y="1414465"/>
            <a:ext cx="11170973" cy="2246256"/>
          </a:xfrm>
        </p:spPr>
        <p:txBody>
          <a:bodyPr/>
          <a:lstStyle>
            <a:lvl1pPr marL="457200" indent="-457200" algn="l" defTabSz="912777" rtl="0" eaLnBrk="1" fontAlgn="base" hangingPunct="1">
              <a:lnSpc>
                <a:spcPct val="90000"/>
              </a:lnSpc>
              <a:spcBef>
                <a:spcPts val="1167"/>
              </a:spcBef>
              <a:spcAft>
                <a:spcPct val="0"/>
              </a:spcAft>
              <a:buClr>
                <a:schemeClr val="tx2"/>
              </a:buClr>
              <a:buSzPct val="95000"/>
              <a:buFontTx/>
              <a:buBlip>
                <a:blip r:embed="rId2"/>
              </a:buBlip>
              <a:def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ea typeface="+mn-ea"/>
                <a:cs typeface="+mn-cs"/>
              </a:defRPr>
            </a:lvl1pPr>
            <a:lvl2pPr marL="860425" indent="-403225">
              <a:spcBef>
                <a:spcPts val="1083"/>
              </a:spcBef>
              <a:buFontTx/>
              <a:buBlip>
                <a:blip r:embed="rId3"/>
              </a:buBlip>
              <a:defRPr sz="2800"/>
            </a:lvl2pPr>
            <a:lvl3pPr marL="1262063" indent="-401638">
              <a:spcBef>
                <a:spcPts val="1000"/>
              </a:spcBef>
              <a:buFontTx/>
              <a:buBlip>
                <a:blip r:embed="rId3"/>
              </a:buBlip>
              <a:defRPr sz="2400"/>
            </a:lvl3pPr>
            <a:lvl4pPr marL="1600200" indent="-338138">
              <a:spcBef>
                <a:spcPts val="917"/>
              </a:spcBef>
              <a:buFontTx/>
              <a:buBlip>
                <a:blip r:embed="rId3"/>
              </a:buBlip>
              <a:defRPr sz="2000"/>
            </a:lvl4pPr>
            <a:lvl5pPr marL="1947863" indent="-347663">
              <a:spcBef>
                <a:spcPts val="833"/>
              </a:spcBef>
              <a:buFontTx/>
              <a:buBlip>
                <a:blip r:embed="rId3"/>
              </a:buBlip>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5" name="Picture 4" descr="WinHEC_logo.png"/>
          <p:cNvPicPr>
            <a:picLocks noChangeAspect="1"/>
          </p:cNvPicPr>
          <p:nvPr userDrawn="1"/>
        </p:nvPicPr>
        <p:blipFill>
          <a:blip r:embed="rId4"/>
          <a:srcRect l="66154" t="78667"/>
          <a:stretch>
            <a:fillRect/>
          </a:stretch>
        </p:blipFill>
        <p:spPr>
          <a:xfrm>
            <a:off x="10482735" y="6006527"/>
            <a:ext cx="1524872" cy="720841"/>
          </a:xfrm>
          <a:prstGeom prst="rect">
            <a:avLst/>
          </a:prstGeom>
          <a:effectLst>
            <a:outerShdw blurRad="50800" dist="38100" dir="2700000" algn="tl" rotWithShape="0">
              <a:prstClr val="black">
                <a:alpha val="40000"/>
              </a:prstClr>
            </a:outerShdw>
          </a:effectLst>
        </p:spPr>
      </p:pic>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otes Slide (you must hide it)">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
          <a:xfrm>
            <a:off x="509984" y="228600"/>
            <a:ext cx="11170973" cy="692497"/>
          </a:xfr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Trebuchet MS" pitchFamily="34" charset="0"/>
                <a:ea typeface="+mn-ea"/>
                <a:cs typeface="Arial"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bwMode="black">
          <a:xfrm>
            <a:off x="509984" y="1414465"/>
            <a:ext cx="11170973" cy="2369879"/>
          </a:xfr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1" y="6238876"/>
            <a:ext cx="12188826"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Trebuchet MS" pitchFamily="34" charset="0"/>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4.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2">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09984" y="228600"/>
            <a:ext cx="11170973" cy="66479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lgn="l" defTabSz="912777" rtl="0" eaLnBrk="1" fontAlgn="base" hangingPunct="1">
              <a:lnSpc>
                <a:spcPct val="90000"/>
              </a:lnSpc>
              <a:spcBef>
                <a:spcPct val="0"/>
              </a:spcBef>
              <a:spcAft>
                <a:spcPct val="0"/>
              </a:spcAft>
            </a:pPr>
            <a:r>
              <a:rPr lang="en-US" dirty="0" smtClean="0"/>
              <a:t>Click to edit Title Slide</a:t>
            </a:r>
          </a:p>
        </p:txBody>
      </p:sp>
      <p:sp>
        <p:nvSpPr>
          <p:cNvPr id="1027" name="Rectangle 8"/>
          <p:cNvSpPr>
            <a:spLocks noGrp="1" noChangeArrowheads="1"/>
          </p:cNvSpPr>
          <p:nvPr>
            <p:ph type="body" idx="1"/>
          </p:nvPr>
        </p:nvSpPr>
        <p:spPr bwMode="auto">
          <a:xfrm>
            <a:off x="509984" y="1414465"/>
            <a:ext cx="11170973" cy="224625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cSld>
  <p:clrMap bg1="dk2" tx1="lt1" bg2="dk1" tx2="lt2" accent1="accent1" accent2="accent2" accent3="accent3" accent4="accent4" accent5="accent5" accent6="accent6" hlink="hlink" folHlink="folHlink"/>
  <p:sldLayoutIdLst>
    <p:sldLayoutId id="2147483723" r:id="rId1"/>
    <p:sldLayoutId id="2147483737"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Lst>
  <p:transition>
    <p:fade/>
  </p:transition>
  <p:timing>
    <p:tnLst>
      <p:par>
        <p:cTn id="1" dur="indefinite" restart="never" nodeType="tmRoot"/>
      </p:par>
    </p:tnLst>
  </p:timing>
  <p:txStyles>
    <p:titleStyle>
      <a:lvl1pPr algn="l" defTabSz="912777" rtl="0" eaLnBrk="1" fontAlgn="base" hangingPunct="1">
        <a:lnSpc>
          <a:spcPct val="90000"/>
        </a:lnSpc>
        <a:spcBef>
          <a:spcPct val="0"/>
        </a:spcBef>
        <a:spcAft>
          <a:spcPct val="0"/>
        </a:spcAft>
        <a:defRPr lang="en-US" sz="4800" b="0" cap="none" spc="-125"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vl2pPr algn="l" defTabSz="912777" rtl="0" eaLnBrk="1" fontAlgn="base" hangingPunct="1">
        <a:lnSpc>
          <a:spcPct val="90000"/>
        </a:lnSpc>
        <a:spcBef>
          <a:spcPct val="0"/>
        </a:spcBef>
        <a:spcAft>
          <a:spcPct val="0"/>
        </a:spcAft>
        <a:defRPr sz="4500">
          <a:solidFill>
            <a:schemeClr val="tx2"/>
          </a:solidFill>
          <a:latin typeface="Segoe Semibold" pitchFamily="34" charset="0"/>
        </a:defRPr>
      </a:lvl2pPr>
      <a:lvl3pPr algn="l" defTabSz="912777" rtl="0" eaLnBrk="1" fontAlgn="base" hangingPunct="1">
        <a:lnSpc>
          <a:spcPct val="90000"/>
        </a:lnSpc>
        <a:spcBef>
          <a:spcPct val="0"/>
        </a:spcBef>
        <a:spcAft>
          <a:spcPct val="0"/>
        </a:spcAft>
        <a:defRPr sz="4500">
          <a:solidFill>
            <a:schemeClr val="tx2"/>
          </a:solidFill>
          <a:latin typeface="Segoe Semibold" pitchFamily="34" charset="0"/>
        </a:defRPr>
      </a:lvl3pPr>
      <a:lvl4pPr algn="l" defTabSz="912777" rtl="0" eaLnBrk="1" fontAlgn="base" hangingPunct="1">
        <a:lnSpc>
          <a:spcPct val="90000"/>
        </a:lnSpc>
        <a:spcBef>
          <a:spcPct val="0"/>
        </a:spcBef>
        <a:spcAft>
          <a:spcPct val="0"/>
        </a:spcAft>
        <a:defRPr sz="4500">
          <a:solidFill>
            <a:schemeClr val="tx2"/>
          </a:solidFill>
          <a:latin typeface="Segoe Semibold" pitchFamily="34" charset="0"/>
        </a:defRPr>
      </a:lvl4pPr>
      <a:lvl5pPr algn="l" defTabSz="912777" rtl="0" eaLnBrk="1" fontAlgn="base" hangingPunct="1">
        <a:lnSpc>
          <a:spcPct val="90000"/>
        </a:lnSpc>
        <a:spcBef>
          <a:spcPct val="0"/>
        </a:spcBef>
        <a:spcAft>
          <a:spcPct val="0"/>
        </a:spcAft>
        <a:defRPr sz="4500">
          <a:solidFill>
            <a:schemeClr val="tx2"/>
          </a:solidFill>
          <a:latin typeface="Segoe Semibold" pitchFamily="34" charset="0"/>
        </a:defRPr>
      </a:lvl5pPr>
      <a:lvl6pPr marL="380970" algn="l" defTabSz="914063" rtl="0" eaLnBrk="1" fontAlgn="base" hangingPunct="1">
        <a:lnSpc>
          <a:spcPct val="90000"/>
        </a:lnSpc>
        <a:spcBef>
          <a:spcPct val="0"/>
        </a:spcBef>
        <a:spcAft>
          <a:spcPct val="0"/>
        </a:spcAft>
        <a:defRPr sz="4500">
          <a:solidFill>
            <a:schemeClr val="tx2"/>
          </a:solidFill>
          <a:latin typeface="Segoe Semibold" pitchFamily="34" charset="0"/>
        </a:defRPr>
      </a:lvl6pPr>
      <a:lvl7pPr marL="761940" algn="l" defTabSz="914063" rtl="0" eaLnBrk="1" fontAlgn="base" hangingPunct="1">
        <a:lnSpc>
          <a:spcPct val="90000"/>
        </a:lnSpc>
        <a:spcBef>
          <a:spcPct val="0"/>
        </a:spcBef>
        <a:spcAft>
          <a:spcPct val="0"/>
        </a:spcAft>
        <a:defRPr sz="4500">
          <a:solidFill>
            <a:schemeClr val="tx2"/>
          </a:solidFill>
          <a:latin typeface="Segoe Semibold" pitchFamily="34" charset="0"/>
        </a:defRPr>
      </a:lvl7pPr>
      <a:lvl8pPr marL="1142908" algn="l" defTabSz="914063" rtl="0" eaLnBrk="1" fontAlgn="base" hangingPunct="1">
        <a:lnSpc>
          <a:spcPct val="90000"/>
        </a:lnSpc>
        <a:spcBef>
          <a:spcPct val="0"/>
        </a:spcBef>
        <a:spcAft>
          <a:spcPct val="0"/>
        </a:spcAft>
        <a:defRPr sz="4500">
          <a:solidFill>
            <a:schemeClr val="tx2"/>
          </a:solidFill>
          <a:latin typeface="Segoe Semibold" pitchFamily="34" charset="0"/>
        </a:defRPr>
      </a:lvl8pPr>
      <a:lvl9pPr marL="1523878" algn="l" defTabSz="914063" rtl="0" eaLnBrk="1" fontAlgn="base" hangingPunct="1">
        <a:lnSpc>
          <a:spcPct val="90000"/>
        </a:lnSpc>
        <a:spcBef>
          <a:spcPct val="0"/>
        </a:spcBef>
        <a:spcAft>
          <a:spcPct val="0"/>
        </a:spcAft>
        <a:defRPr sz="4500">
          <a:solidFill>
            <a:schemeClr val="tx2"/>
          </a:solidFill>
          <a:latin typeface="Segoe Semibold" pitchFamily="34" charset="0"/>
        </a:defRPr>
      </a:lvl9pPr>
    </p:titleStyle>
    <p:bodyStyle>
      <a:lvl1pPr marL="457200" indent="-457200" algn="l" defTabSz="912777" rtl="0" eaLnBrk="1" fontAlgn="base" hangingPunct="1">
        <a:lnSpc>
          <a:spcPct val="90000"/>
        </a:lnSpc>
        <a:spcBef>
          <a:spcPts val="1167"/>
        </a:spcBef>
        <a:spcAft>
          <a:spcPct val="0"/>
        </a:spcAft>
        <a:buClr>
          <a:schemeClr val="tx2"/>
        </a:buClr>
        <a:buSzPct val="95000"/>
        <a:buFontTx/>
        <a:buBlip>
          <a:blip r:embed="rId13"/>
        </a:buBlip>
        <a:defRPr sz="320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ea typeface="+mn-ea"/>
          <a:cs typeface="+mn-cs"/>
        </a:defRPr>
      </a:lvl1pPr>
      <a:lvl2pPr marL="863600" indent="-406400" algn="l" defTabSz="912777" rtl="0" eaLnBrk="1" fontAlgn="base" hangingPunct="1">
        <a:lnSpc>
          <a:spcPct val="90000"/>
        </a:lnSpc>
        <a:spcBef>
          <a:spcPts val="1083"/>
        </a:spcBef>
        <a:spcAft>
          <a:spcPct val="0"/>
        </a:spcAft>
        <a:buClr>
          <a:schemeClr val="tx2"/>
        </a:buClr>
        <a:buSzPct val="80000"/>
        <a:buFontTx/>
        <a:buBlip>
          <a:blip r:embed="rId14"/>
        </a:buBlip>
        <a:defRPr sz="280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defRPr>
      </a:lvl2pPr>
      <a:lvl3pPr marL="1257300" indent="-393700" algn="l" defTabSz="912777" rtl="0" eaLnBrk="1" fontAlgn="base" hangingPunct="1">
        <a:lnSpc>
          <a:spcPct val="90000"/>
        </a:lnSpc>
        <a:spcBef>
          <a:spcPts val="1000"/>
        </a:spcBef>
        <a:spcAft>
          <a:spcPct val="0"/>
        </a:spcAft>
        <a:buClr>
          <a:schemeClr val="tx2"/>
        </a:buClr>
        <a:buSzPct val="80000"/>
        <a:buFontTx/>
        <a:buBlip>
          <a:blip r:embed="rId14"/>
        </a:buBlip>
        <a:defRPr sz="240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defRPr>
      </a:lvl3pPr>
      <a:lvl4pPr marL="1257300" indent="342900" algn="l" defTabSz="912777" rtl="0" eaLnBrk="1" fontAlgn="base" hangingPunct="1">
        <a:lnSpc>
          <a:spcPct val="90000"/>
        </a:lnSpc>
        <a:spcBef>
          <a:spcPts val="917"/>
        </a:spcBef>
        <a:spcAft>
          <a:spcPct val="0"/>
        </a:spcAft>
        <a:buClr>
          <a:schemeClr val="tx2"/>
        </a:buClr>
        <a:buSzPct val="80000"/>
        <a:buFontTx/>
        <a:buBlip>
          <a:blip r:embed="rId14"/>
        </a:buBlip>
        <a:defRPr sz="200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defRPr>
      </a:lvl4pPr>
      <a:lvl5pPr marL="1943100" indent="-342900" algn="l" defTabSz="912777" rtl="0" eaLnBrk="1" fontAlgn="base" hangingPunct="1">
        <a:lnSpc>
          <a:spcPct val="90000"/>
        </a:lnSpc>
        <a:spcBef>
          <a:spcPts val="833"/>
        </a:spcBef>
        <a:spcAft>
          <a:spcPct val="0"/>
        </a:spcAft>
        <a:buClr>
          <a:schemeClr val="tx2"/>
        </a:buClr>
        <a:buSzPct val="80000"/>
        <a:buFontTx/>
        <a:buBlip>
          <a:blip r:embed="rId14"/>
        </a:buBlip>
        <a:defRPr sz="200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defRPr>
      </a:lvl5pPr>
      <a:lvl6pPr marL="1911463"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5"/>
        </a:buBlip>
        <a:defRPr sz="2000">
          <a:solidFill>
            <a:schemeClr val="tx1"/>
          </a:solidFill>
          <a:latin typeface="+mn-lt"/>
        </a:defRPr>
      </a:lvl6pPr>
      <a:lvl7pPr marL="2292432"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5"/>
        </a:buBlip>
        <a:defRPr sz="2000">
          <a:solidFill>
            <a:schemeClr val="tx1"/>
          </a:solidFill>
          <a:latin typeface="+mn-lt"/>
        </a:defRPr>
      </a:lvl7pPr>
      <a:lvl8pPr marL="267340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5"/>
        </a:buBlip>
        <a:defRPr sz="2000">
          <a:solidFill>
            <a:schemeClr val="tx1"/>
          </a:solidFill>
          <a:latin typeface="+mn-lt"/>
        </a:defRPr>
      </a:lvl8pPr>
      <a:lvl9pPr marL="305437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5"/>
        </a:buBlip>
        <a:defRPr sz="2000">
          <a:solidFill>
            <a:schemeClr val="tx1"/>
          </a:solidFill>
          <a:latin typeface="+mn-lt"/>
        </a:defRPr>
      </a:lvl9pPr>
    </p:bodyStyle>
    <p:otherStyle>
      <a:defPPr>
        <a:defRPr lang="en-US"/>
      </a:defPPr>
      <a:lvl1pPr marL="0" algn="l" defTabSz="761940" rtl="0" eaLnBrk="1" latinLnBrk="0" hangingPunct="1">
        <a:defRPr sz="1500" kern="1200">
          <a:solidFill>
            <a:schemeClr val="tx1"/>
          </a:solidFill>
          <a:latin typeface="+mn-lt"/>
          <a:ea typeface="+mn-ea"/>
          <a:cs typeface="+mn-cs"/>
        </a:defRPr>
      </a:lvl1pPr>
      <a:lvl2pPr marL="380970" algn="l" defTabSz="761940" rtl="0" eaLnBrk="1" latinLnBrk="0" hangingPunct="1">
        <a:defRPr sz="1500" kern="1200">
          <a:solidFill>
            <a:schemeClr val="tx1"/>
          </a:solidFill>
          <a:latin typeface="+mn-lt"/>
          <a:ea typeface="+mn-ea"/>
          <a:cs typeface="+mn-cs"/>
        </a:defRPr>
      </a:lvl2pPr>
      <a:lvl3pPr marL="761940" algn="l" defTabSz="761940" rtl="0" eaLnBrk="1" latinLnBrk="0" hangingPunct="1">
        <a:defRPr sz="1500" kern="1200">
          <a:solidFill>
            <a:schemeClr val="tx1"/>
          </a:solidFill>
          <a:latin typeface="+mn-lt"/>
          <a:ea typeface="+mn-ea"/>
          <a:cs typeface="+mn-cs"/>
        </a:defRPr>
      </a:lvl3pPr>
      <a:lvl4pPr marL="1142908" algn="l" defTabSz="761940" rtl="0" eaLnBrk="1" latinLnBrk="0" hangingPunct="1">
        <a:defRPr sz="1500" kern="1200">
          <a:solidFill>
            <a:schemeClr val="tx1"/>
          </a:solidFill>
          <a:latin typeface="+mn-lt"/>
          <a:ea typeface="+mn-ea"/>
          <a:cs typeface="+mn-cs"/>
        </a:defRPr>
      </a:lvl4pPr>
      <a:lvl5pPr marL="1523878" algn="l" defTabSz="761940" rtl="0" eaLnBrk="1" latinLnBrk="0" hangingPunct="1">
        <a:defRPr sz="1500" kern="1200">
          <a:solidFill>
            <a:schemeClr val="tx1"/>
          </a:solidFill>
          <a:latin typeface="+mn-lt"/>
          <a:ea typeface="+mn-ea"/>
          <a:cs typeface="+mn-cs"/>
        </a:defRPr>
      </a:lvl5pPr>
      <a:lvl6pPr marL="1904848" algn="l" defTabSz="761940" rtl="0" eaLnBrk="1" latinLnBrk="0" hangingPunct="1">
        <a:defRPr sz="1500" kern="1200">
          <a:solidFill>
            <a:schemeClr val="tx1"/>
          </a:solidFill>
          <a:latin typeface="+mn-lt"/>
          <a:ea typeface="+mn-ea"/>
          <a:cs typeface="+mn-cs"/>
        </a:defRPr>
      </a:lvl6pPr>
      <a:lvl7pPr marL="2285818" algn="l" defTabSz="761940" rtl="0" eaLnBrk="1" latinLnBrk="0" hangingPunct="1">
        <a:defRPr sz="1500" kern="1200">
          <a:solidFill>
            <a:schemeClr val="tx1"/>
          </a:solidFill>
          <a:latin typeface="+mn-lt"/>
          <a:ea typeface="+mn-ea"/>
          <a:cs typeface="+mn-cs"/>
        </a:defRPr>
      </a:lvl7pPr>
      <a:lvl8pPr marL="2666787" algn="l" defTabSz="761940" rtl="0" eaLnBrk="1" latinLnBrk="0" hangingPunct="1">
        <a:defRPr sz="1500" kern="1200">
          <a:solidFill>
            <a:schemeClr val="tx1"/>
          </a:solidFill>
          <a:latin typeface="+mn-lt"/>
          <a:ea typeface="+mn-ea"/>
          <a:cs typeface="+mn-cs"/>
        </a:defRPr>
      </a:lvl8pPr>
      <a:lvl9pPr marL="3047756" algn="l" defTabSz="76194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3" Type="http://schemas.openxmlformats.org/officeDocument/2006/relationships/hyperlink" Target="http://www.microsoft.com/whdc/system/pnppwr/powermgmt/Svr_PowerBudget.mspx" TargetMode="External"/><Relationship Id="rId2" Type="http://schemas.openxmlformats.org/officeDocument/2006/relationships/notesSlide" Target="../notesSlides/notesSlide27.xml"/><Relationship Id="rId1" Type="http://schemas.openxmlformats.org/officeDocument/2006/relationships/slideLayout" Target="../slideLayouts/slideLayout8.xml"/><Relationship Id="rId5" Type="http://schemas.openxmlformats.org/officeDocument/2006/relationships/hyperlink" Target="mailto:Srvpwrfb@microsoft.com" TargetMode="External"/><Relationship Id="rId4" Type="http://schemas.openxmlformats.org/officeDocument/2006/relationships/hyperlink" Target="http://www.acpi.info/"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www.winhec2008.com/" TargetMode="External"/><Relationship Id="rId2" Type="http://schemas.openxmlformats.org/officeDocument/2006/relationships/notesSlide" Target="../notesSlides/notesSlide28.xml"/><Relationship Id="rId1" Type="http://schemas.openxmlformats.org/officeDocument/2006/relationships/slideLayout" Target="../slideLayouts/slideLayout6.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2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9.xml"/><Relationship Id="rId1" Type="http://schemas.openxmlformats.org/officeDocument/2006/relationships/slideLayout" Target="../slideLayouts/slideLayout6.xml"/><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bwMode="ltGray">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demo</a:t>
            </a:r>
            <a:endParaRPr lang="en-US" dirty="0"/>
          </a:p>
        </p:txBody>
      </p:sp>
      <p:sp>
        <p:nvSpPr>
          <p:cNvPr id="14" name="Subtitle 13"/>
          <p:cNvSpPr>
            <a:spLocks noGrp="1"/>
          </p:cNvSpPr>
          <p:nvPr>
            <p:ph type="subTitle" idx="1"/>
          </p:nvPr>
        </p:nvSpPr>
        <p:spPr/>
        <p:txBody>
          <a:bodyPr/>
          <a:lstStyle/>
          <a:p>
            <a:endParaRPr lang="en-US"/>
          </a:p>
        </p:txBody>
      </p:sp>
      <p:sp>
        <p:nvSpPr>
          <p:cNvPr id="4" name="Text Placeholder 3"/>
          <p:cNvSpPr>
            <a:spLocks noGrp="1"/>
          </p:cNvSpPr>
          <p:nvPr>
            <p:ph type="body" sz="quarter" idx="10"/>
          </p:nvPr>
        </p:nvSpPr>
        <p:spPr/>
        <p:txBody>
          <a:bodyPr/>
          <a:lstStyle/>
          <a:p>
            <a:r>
              <a:rPr lang="en-US" dirty="0" smtClean="0"/>
              <a:t>Power Metering and Budgeting</a:t>
            </a:r>
            <a:endParaRPr lang="en-US"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Power Budgeting and Metering</a:t>
            </a:r>
            <a:endParaRPr lang="en-US" dirty="0"/>
          </a:p>
        </p:txBody>
      </p:sp>
      <p:sp>
        <p:nvSpPr>
          <p:cNvPr id="39" name="TextBox 38"/>
          <p:cNvSpPr txBox="1"/>
          <p:nvPr/>
        </p:nvSpPr>
        <p:spPr>
          <a:xfrm>
            <a:off x="1621589" y="2870789"/>
            <a:ext cx="1280160" cy="304709"/>
          </a:xfrm>
          <a:prstGeom prst="rect">
            <a:avLst/>
          </a:prstGeom>
          <a:noFill/>
        </p:spPr>
        <p:txBody>
          <a:bodyPr wrap="square" lIns="82305" tIns="41153" rIns="82305" bIns="41153" rtlCol="0">
            <a:spAutoFit/>
          </a:bodyPr>
          <a:lstStyle/>
          <a:p>
            <a:pPr>
              <a:lnSpc>
                <a:spcPct val="90000"/>
              </a:lnSpc>
            </a:pPr>
            <a:endParaRPr lang="en-US" sz="1600" dirty="0">
              <a:latin typeface="Trebuchet MS" pitchFamily="34" charset="0"/>
            </a:endParaRPr>
          </a:p>
        </p:txBody>
      </p:sp>
      <p:sp>
        <p:nvSpPr>
          <p:cNvPr id="42" name="TextBox 41"/>
          <p:cNvSpPr txBox="1"/>
          <p:nvPr/>
        </p:nvSpPr>
        <p:spPr>
          <a:xfrm>
            <a:off x="1098703" y="2646693"/>
            <a:ext cx="1920240" cy="304709"/>
          </a:xfrm>
          <a:prstGeom prst="rect">
            <a:avLst/>
          </a:prstGeom>
          <a:ln/>
        </p:spPr>
        <p:style>
          <a:lnRef idx="1">
            <a:schemeClr val="accent2"/>
          </a:lnRef>
          <a:fillRef idx="3">
            <a:schemeClr val="accent2"/>
          </a:fillRef>
          <a:effectRef idx="2">
            <a:schemeClr val="accent2"/>
          </a:effectRef>
          <a:fontRef idx="minor">
            <a:schemeClr val="lt1"/>
          </a:fontRef>
        </p:style>
        <p:txBody>
          <a:bodyPr wrap="square" lIns="82305" tIns="41153" rIns="82305" bIns="41153" rtlCol="0">
            <a:spAutoFit/>
          </a:bodyPr>
          <a:lstStyle/>
          <a:p>
            <a:pPr algn="ctr">
              <a:lnSpc>
                <a:spcPct val="90000"/>
              </a:lnSpc>
            </a:pPr>
            <a:r>
              <a:rPr lang="en-US" sz="1600" dirty="0" smtClean="0">
                <a:gradFill>
                  <a:gsLst>
                    <a:gs pos="28000">
                      <a:schemeClr val="bg2"/>
                    </a:gs>
                    <a:gs pos="48000">
                      <a:schemeClr val="bg2"/>
                    </a:gs>
                  </a:gsLst>
                  <a:lin ang="5400000" scaled="1"/>
                </a:gradFill>
                <a:latin typeface="Trebuchet MS" pitchFamily="34" charset="0"/>
              </a:rPr>
              <a:t>System Center</a:t>
            </a:r>
            <a:endParaRPr lang="en-US" sz="1600" dirty="0">
              <a:gradFill>
                <a:gsLst>
                  <a:gs pos="28000">
                    <a:schemeClr val="bg2"/>
                  </a:gs>
                  <a:gs pos="48000">
                    <a:schemeClr val="bg2"/>
                  </a:gs>
                </a:gsLst>
                <a:lin ang="5400000" scaled="1"/>
              </a:gradFill>
              <a:latin typeface="Trebuchet MS" pitchFamily="34" charset="0"/>
            </a:endParaRPr>
          </a:p>
        </p:txBody>
      </p:sp>
      <p:sp>
        <p:nvSpPr>
          <p:cNvPr id="44" name="TextBox 43"/>
          <p:cNvSpPr txBox="1"/>
          <p:nvPr/>
        </p:nvSpPr>
        <p:spPr>
          <a:xfrm>
            <a:off x="1632146" y="2936964"/>
            <a:ext cx="365760" cy="581708"/>
          </a:xfrm>
          <a:prstGeom prst="rect">
            <a:avLst/>
          </a:prstGeom>
          <a:noFill/>
        </p:spPr>
        <p:txBody>
          <a:bodyPr wrap="square" lIns="82305" tIns="41153" rIns="82305" bIns="41153" rtlCol="0">
            <a:spAutoFit/>
          </a:bodyPr>
          <a:lstStyle/>
          <a:p>
            <a:pPr>
              <a:lnSpc>
                <a:spcPct val="90000"/>
              </a:lnSpc>
            </a:pPr>
            <a:r>
              <a:rPr lang="en-US" sz="1200" b="1" dirty="0">
                <a:solidFill>
                  <a:srgbClr val="FFFF00"/>
                </a:solidFill>
                <a:latin typeface="Trebuchet MS" pitchFamily="34" charset="0"/>
              </a:rPr>
              <a:t>.</a:t>
            </a:r>
          </a:p>
          <a:p>
            <a:pPr>
              <a:lnSpc>
                <a:spcPct val="90000"/>
              </a:lnSpc>
            </a:pPr>
            <a:r>
              <a:rPr lang="en-US" sz="1200" b="1" dirty="0">
                <a:solidFill>
                  <a:srgbClr val="FFFF00"/>
                </a:solidFill>
                <a:latin typeface="Trebuchet MS" pitchFamily="34" charset="0"/>
              </a:rPr>
              <a:t>.</a:t>
            </a:r>
          </a:p>
          <a:p>
            <a:pPr>
              <a:lnSpc>
                <a:spcPct val="90000"/>
              </a:lnSpc>
            </a:pPr>
            <a:r>
              <a:rPr lang="en-US" sz="1200" b="1" dirty="0">
                <a:solidFill>
                  <a:srgbClr val="FFFF00"/>
                </a:solidFill>
                <a:latin typeface="Trebuchet MS" pitchFamily="34" charset="0"/>
              </a:rPr>
              <a:t>.</a:t>
            </a:r>
          </a:p>
        </p:txBody>
      </p:sp>
      <p:sp>
        <p:nvSpPr>
          <p:cNvPr id="46" name="TextBox 45"/>
          <p:cNvSpPr txBox="1"/>
          <p:nvPr/>
        </p:nvSpPr>
        <p:spPr>
          <a:xfrm>
            <a:off x="977874" y="1420813"/>
            <a:ext cx="2103120" cy="304709"/>
          </a:xfrm>
          <a:prstGeom prst="rect">
            <a:avLst/>
          </a:prstGeom>
          <a:noFill/>
        </p:spPr>
        <p:txBody>
          <a:bodyPr wrap="square" lIns="82305" tIns="41153" rIns="82305" bIns="41153" rtlCol="0">
            <a:spAutoFit/>
          </a:bodyPr>
          <a:lstStyle/>
          <a:p>
            <a:pPr>
              <a:lnSpc>
                <a:spcPct val="90000"/>
              </a:lnSpc>
            </a:pPr>
            <a:r>
              <a:rPr lang="en-US" sz="1600" b="1" dirty="0" smtClean="0">
                <a:latin typeface="Trebuchet MS" pitchFamily="34" charset="0"/>
              </a:rPr>
              <a:t>WMI Consumers</a:t>
            </a:r>
            <a:endParaRPr lang="en-US" sz="1600" b="1" dirty="0">
              <a:latin typeface="Trebuchet MS" pitchFamily="34" charset="0"/>
            </a:endParaRPr>
          </a:p>
        </p:txBody>
      </p:sp>
      <p:grpSp>
        <p:nvGrpSpPr>
          <p:cNvPr id="47" name="Group 30"/>
          <p:cNvGrpSpPr/>
          <p:nvPr/>
        </p:nvGrpSpPr>
        <p:grpSpPr>
          <a:xfrm>
            <a:off x="3181984" y="1547286"/>
            <a:ext cx="3472801" cy="1448502"/>
            <a:chOff x="2273111" y="1524000"/>
            <a:chExt cx="2894001" cy="1609448"/>
          </a:xfrm>
        </p:grpSpPr>
        <p:sp>
          <p:nvSpPr>
            <p:cNvPr id="49" name="TextBox 48"/>
            <p:cNvSpPr txBox="1"/>
            <p:nvPr/>
          </p:nvSpPr>
          <p:spPr>
            <a:xfrm>
              <a:off x="3276600" y="1524000"/>
              <a:ext cx="1890512" cy="1609448"/>
            </a:xfrm>
            <a:prstGeom prst="can">
              <a:avLst>
                <a:gd name="adj" fmla="val 13147"/>
              </a:avLst>
            </a:prstGeom>
            <a:ln/>
          </p:spPr>
          <p:style>
            <a:lnRef idx="1">
              <a:schemeClr val="accent4"/>
            </a:lnRef>
            <a:fillRef idx="3">
              <a:schemeClr val="accent4"/>
            </a:fillRef>
            <a:effectRef idx="2">
              <a:schemeClr val="accent4"/>
            </a:effectRef>
            <a:fontRef idx="minor">
              <a:schemeClr val="lt1"/>
            </a:fontRef>
          </p:style>
          <p:txBody>
            <a:bodyPr wrap="square" rtlCol="0">
              <a:spAutoFit/>
            </a:bodyPr>
            <a:lstStyle/>
            <a:p>
              <a:pPr algn="ctr">
                <a:lnSpc>
                  <a:spcPct val="90000"/>
                </a:lnSpc>
              </a:pPr>
              <a:r>
                <a:rPr lang="en-US" sz="1600" dirty="0" smtClean="0">
                  <a:gradFill>
                    <a:gsLst>
                      <a:gs pos="28000">
                        <a:schemeClr val="bg2"/>
                      </a:gs>
                      <a:gs pos="48000">
                        <a:schemeClr val="bg2"/>
                      </a:gs>
                    </a:gsLst>
                    <a:lin ang="5400000" scaled="1"/>
                  </a:gradFill>
                  <a:latin typeface="Trebuchet MS" pitchFamily="34" charset="0"/>
                </a:rPr>
                <a:t>WMI Namespace</a:t>
              </a:r>
              <a:endParaRPr lang="en-US" sz="1600" dirty="0">
                <a:gradFill>
                  <a:gsLst>
                    <a:gs pos="28000">
                      <a:schemeClr val="bg2"/>
                    </a:gs>
                    <a:gs pos="48000">
                      <a:schemeClr val="bg2"/>
                    </a:gs>
                  </a:gsLst>
                  <a:lin ang="5400000" scaled="1"/>
                </a:gradFill>
                <a:latin typeface="Trebuchet MS" pitchFamily="34" charset="0"/>
              </a:endParaRPr>
            </a:p>
            <a:p>
              <a:pPr>
                <a:lnSpc>
                  <a:spcPct val="90000"/>
                </a:lnSpc>
              </a:pPr>
              <a:r>
                <a:rPr lang="en-US" sz="1400" dirty="0" smtClean="0">
                  <a:gradFill>
                    <a:gsLst>
                      <a:gs pos="28000">
                        <a:schemeClr val="bg2"/>
                      </a:gs>
                      <a:gs pos="48000">
                        <a:schemeClr val="bg2"/>
                      </a:gs>
                    </a:gsLst>
                    <a:lin ang="5400000" scaled="1"/>
                  </a:gradFill>
                  <a:latin typeface="Trebuchet MS" pitchFamily="34" charset="0"/>
                </a:rPr>
                <a:t>root\cimv2\power</a:t>
              </a:r>
            </a:p>
            <a:p>
              <a:pPr marL="284163" lvl="1" indent="-163513" defTabSz="912777" fontAlgn="base">
                <a:lnSpc>
                  <a:spcPct val="90000"/>
                </a:lnSpc>
                <a:spcBef>
                  <a:spcPts val="200"/>
                </a:spcBef>
                <a:spcAft>
                  <a:spcPct val="0"/>
                </a:spcAft>
                <a:buClr>
                  <a:schemeClr val="tx2"/>
                </a:buClr>
                <a:buSzPct val="95000"/>
                <a:buBlip>
                  <a:blip r:embed="rId3"/>
                </a:buBlip>
              </a:pPr>
              <a:r>
                <a:rPr lang="en-US" sz="1400" dirty="0" smtClean="0">
                  <a:gradFill>
                    <a:gsLst>
                      <a:gs pos="28000">
                        <a:schemeClr val="bg2"/>
                      </a:gs>
                      <a:gs pos="48000">
                        <a:schemeClr val="bg2"/>
                      </a:gs>
                    </a:gsLst>
                    <a:lin ang="5400000" scaled="1"/>
                  </a:gradFill>
                  <a:latin typeface="Trebuchet MS" pitchFamily="34" charset="0"/>
                </a:rPr>
                <a:t>Power Supply class</a:t>
              </a:r>
            </a:p>
            <a:p>
              <a:pPr marL="284163" lvl="1" indent="-163513" defTabSz="912777" fontAlgn="base">
                <a:lnSpc>
                  <a:spcPct val="90000"/>
                </a:lnSpc>
                <a:spcBef>
                  <a:spcPts val="200"/>
                </a:spcBef>
                <a:spcAft>
                  <a:spcPct val="0"/>
                </a:spcAft>
                <a:buClr>
                  <a:schemeClr val="tx2"/>
                </a:buClr>
                <a:buSzPct val="95000"/>
                <a:buBlip>
                  <a:blip r:embed="rId3"/>
                </a:buBlip>
              </a:pPr>
              <a:r>
                <a:rPr lang="en-US" sz="1400" dirty="0" smtClean="0">
                  <a:gradFill>
                    <a:gsLst>
                      <a:gs pos="28000">
                        <a:schemeClr val="bg2"/>
                      </a:gs>
                      <a:gs pos="48000">
                        <a:schemeClr val="bg2"/>
                      </a:gs>
                    </a:gsLst>
                    <a:lin ang="5400000" scaled="1"/>
                  </a:gradFill>
                  <a:latin typeface="Trebuchet MS" pitchFamily="34" charset="0"/>
                </a:rPr>
                <a:t>Power Meter class</a:t>
              </a:r>
            </a:p>
            <a:p>
              <a:pPr marL="284163" lvl="1" indent="-163513" defTabSz="912777" fontAlgn="base">
                <a:lnSpc>
                  <a:spcPct val="90000"/>
                </a:lnSpc>
                <a:spcBef>
                  <a:spcPts val="200"/>
                </a:spcBef>
                <a:spcAft>
                  <a:spcPct val="0"/>
                </a:spcAft>
                <a:buClr>
                  <a:schemeClr val="tx2"/>
                </a:buClr>
                <a:buSzPct val="95000"/>
                <a:buBlip>
                  <a:blip r:embed="rId3"/>
                </a:buBlip>
              </a:pPr>
              <a:r>
                <a:rPr lang="en-US" sz="1400" dirty="0" smtClean="0">
                  <a:gradFill>
                    <a:gsLst>
                      <a:gs pos="28000">
                        <a:schemeClr val="bg2"/>
                      </a:gs>
                      <a:gs pos="48000">
                        <a:schemeClr val="bg2"/>
                      </a:gs>
                    </a:gsLst>
                    <a:lin ang="5400000" scaled="1"/>
                  </a:gradFill>
                  <a:latin typeface="Trebuchet MS" pitchFamily="34" charset="0"/>
                </a:rPr>
                <a:t>Power Meter Events</a:t>
              </a:r>
            </a:p>
          </p:txBody>
        </p:sp>
        <p:grpSp>
          <p:nvGrpSpPr>
            <p:cNvPr id="50" name="Group 28"/>
            <p:cNvGrpSpPr/>
            <p:nvPr/>
          </p:nvGrpSpPr>
          <p:grpSpPr>
            <a:xfrm>
              <a:off x="2273111" y="2081151"/>
              <a:ext cx="762000" cy="382588"/>
              <a:chOff x="2273111" y="2081151"/>
              <a:chExt cx="762000" cy="382588"/>
            </a:xfrm>
          </p:grpSpPr>
          <p:cxnSp>
            <p:nvCxnSpPr>
              <p:cNvPr id="51" name="Straight Arrow Connector 50"/>
              <p:cNvCxnSpPr/>
              <p:nvPr/>
            </p:nvCxnSpPr>
            <p:spPr>
              <a:xfrm>
                <a:off x="2273112" y="2462151"/>
                <a:ext cx="761999"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2273111" y="2081151"/>
                <a:ext cx="762000"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grpSp>
        <p:nvGrpSpPr>
          <p:cNvPr id="53" name="Group 31"/>
          <p:cNvGrpSpPr/>
          <p:nvPr/>
        </p:nvGrpSpPr>
        <p:grpSpPr>
          <a:xfrm>
            <a:off x="6834810" y="1403890"/>
            <a:ext cx="3441508" cy="1421928"/>
            <a:chOff x="5361677" y="1447800"/>
            <a:chExt cx="2867923" cy="1579920"/>
          </a:xfrm>
        </p:grpSpPr>
        <p:grpSp>
          <p:nvGrpSpPr>
            <p:cNvPr id="54" name="Group 65"/>
            <p:cNvGrpSpPr/>
            <p:nvPr/>
          </p:nvGrpSpPr>
          <p:grpSpPr>
            <a:xfrm>
              <a:off x="6400800" y="1447800"/>
              <a:ext cx="1828800" cy="1579920"/>
              <a:chOff x="6400800" y="1447800"/>
              <a:chExt cx="1828800" cy="1579920"/>
            </a:xfrm>
          </p:grpSpPr>
          <p:sp>
            <p:nvSpPr>
              <p:cNvPr id="56" name="TextBox 55"/>
              <p:cNvSpPr txBox="1"/>
              <p:nvPr/>
            </p:nvSpPr>
            <p:spPr>
              <a:xfrm>
                <a:off x="6400800" y="1447800"/>
                <a:ext cx="1828800" cy="1579920"/>
              </a:xfrm>
              <a:prstGeom prst="rect">
                <a:avLst/>
              </a:prstGeom>
              <a:ln/>
            </p:spPr>
            <p:style>
              <a:lnRef idx="1">
                <a:schemeClr val="accent4"/>
              </a:lnRef>
              <a:fillRef idx="3">
                <a:schemeClr val="accent4"/>
              </a:fillRef>
              <a:effectRef idx="2">
                <a:schemeClr val="accent4"/>
              </a:effectRef>
              <a:fontRef idx="minor">
                <a:schemeClr val="lt1"/>
              </a:fontRef>
            </p:style>
            <p:txBody>
              <a:bodyPr wrap="square" rtlCol="0" anchor="ctr">
                <a:spAutoFit/>
              </a:bodyPr>
              <a:lstStyle/>
              <a:p>
                <a:pPr algn="ctr">
                  <a:lnSpc>
                    <a:spcPct val="90000"/>
                  </a:lnSpc>
                </a:pPr>
                <a:r>
                  <a:rPr lang="en-US" sz="1600" dirty="0" smtClean="0">
                    <a:gradFill>
                      <a:gsLst>
                        <a:gs pos="28000">
                          <a:schemeClr val="bg2"/>
                        </a:gs>
                        <a:gs pos="48000">
                          <a:schemeClr val="bg2"/>
                        </a:gs>
                      </a:gsLst>
                      <a:lin ang="5400000" scaled="1"/>
                    </a:gradFill>
                    <a:latin typeface="Trebuchet MS" pitchFamily="34" charset="0"/>
                  </a:rPr>
                  <a:t>User-mode Power Service</a:t>
                </a:r>
              </a:p>
              <a:p>
                <a:pPr algn="ctr">
                  <a:lnSpc>
                    <a:spcPct val="90000"/>
                  </a:lnSpc>
                </a:pPr>
                <a:endParaRPr lang="en-US" sz="1600" dirty="0">
                  <a:gradFill>
                    <a:gsLst>
                      <a:gs pos="28000">
                        <a:schemeClr val="bg2"/>
                      </a:gs>
                      <a:gs pos="48000">
                        <a:schemeClr val="bg2"/>
                      </a:gs>
                    </a:gsLst>
                    <a:lin ang="5400000" scaled="1"/>
                  </a:gradFill>
                  <a:latin typeface="Trebuchet MS" pitchFamily="34" charset="0"/>
                </a:endParaRPr>
              </a:p>
              <a:p>
                <a:pPr algn="ctr">
                  <a:lnSpc>
                    <a:spcPct val="90000"/>
                  </a:lnSpc>
                </a:pPr>
                <a:endParaRPr lang="en-US" sz="1600" dirty="0" smtClean="0">
                  <a:gradFill>
                    <a:gsLst>
                      <a:gs pos="28000">
                        <a:schemeClr val="bg2"/>
                      </a:gs>
                      <a:gs pos="48000">
                        <a:schemeClr val="bg2"/>
                      </a:gs>
                    </a:gsLst>
                    <a:lin ang="5400000" scaled="1"/>
                  </a:gradFill>
                  <a:latin typeface="Trebuchet MS" pitchFamily="34" charset="0"/>
                </a:endParaRPr>
              </a:p>
              <a:p>
                <a:pPr algn="ctr">
                  <a:lnSpc>
                    <a:spcPct val="90000"/>
                  </a:lnSpc>
                </a:pPr>
                <a:endParaRPr lang="en-US" sz="1600" dirty="0">
                  <a:gradFill>
                    <a:gsLst>
                      <a:gs pos="28000">
                        <a:schemeClr val="bg2"/>
                      </a:gs>
                      <a:gs pos="48000">
                        <a:schemeClr val="bg2"/>
                      </a:gs>
                    </a:gsLst>
                    <a:lin ang="5400000" scaled="1"/>
                  </a:gradFill>
                  <a:latin typeface="Trebuchet MS" pitchFamily="34" charset="0"/>
                </a:endParaRPr>
              </a:p>
              <a:p>
                <a:pPr algn="ctr">
                  <a:lnSpc>
                    <a:spcPct val="90000"/>
                  </a:lnSpc>
                </a:pPr>
                <a:endParaRPr lang="en-US" sz="1600" dirty="0">
                  <a:gradFill>
                    <a:gsLst>
                      <a:gs pos="28000">
                        <a:schemeClr val="bg2"/>
                      </a:gs>
                      <a:gs pos="48000">
                        <a:schemeClr val="bg2"/>
                      </a:gs>
                    </a:gsLst>
                    <a:lin ang="5400000" scaled="1"/>
                  </a:gradFill>
                  <a:latin typeface="Trebuchet MS" pitchFamily="34" charset="0"/>
                </a:endParaRPr>
              </a:p>
            </p:txBody>
          </p:sp>
          <p:sp>
            <p:nvSpPr>
              <p:cNvPr id="57" name="TextBox 56"/>
              <p:cNvSpPr txBox="1"/>
              <p:nvPr/>
            </p:nvSpPr>
            <p:spPr>
              <a:xfrm>
                <a:off x="6629400" y="2362200"/>
                <a:ext cx="1295400" cy="595034"/>
              </a:xfrm>
              <a:prstGeom prst="rect">
                <a:avLst/>
              </a:prstGeom>
              <a:ln/>
            </p:spPr>
            <p:style>
              <a:lnRef idx="1">
                <a:schemeClr val="accent4"/>
              </a:lnRef>
              <a:fillRef idx="3">
                <a:schemeClr val="accent4"/>
              </a:fillRef>
              <a:effectRef idx="2">
                <a:schemeClr val="accent4"/>
              </a:effectRef>
              <a:fontRef idx="minor">
                <a:schemeClr val="lt1"/>
              </a:fontRef>
            </p:style>
            <p:txBody>
              <a:bodyPr wrap="square" rtlCol="0">
                <a:spAutoFit/>
              </a:bodyPr>
              <a:lstStyle/>
              <a:p>
                <a:pPr algn="ctr">
                  <a:lnSpc>
                    <a:spcPct val="90000"/>
                  </a:lnSpc>
                </a:pPr>
                <a:r>
                  <a:rPr lang="en-US" sz="1600" dirty="0" smtClean="0">
                    <a:gradFill>
                      <a:gsLst>
                        <a:gs pos="28000">
                          <a:schemeClr val="bg2"/>
                        </a:gs>
                        <a:gs pos="48000">
                          <a:schemeClr val="bg2"/>
                        </a:gs>
                      </a:gsLst>
                      <a:lin ang="5400000" scaled="1"/>
                    </a:gradFill>
                    <a:latin typeface="Trebuchet MS" pitchFamily="34" charset="0"/>
                  </a:rPr>
                  <a:t>Power WMI providers</a:t>
                </a:r>
                <a:endParaRPr lang="en-US" sz="1600" dirty="0">
                  <a:gradFill>
                    <a:gsLst>
                      <a:gs pos="28000">
                        <a:schemeClr val="bg2"/>
                      </a:gs>
                      <a:gs pos="48000">
                        <a:schemeClr val="bg2"/>
                      </a:gs>
                    </a:gsLst>
                    <a:lin ang="5400000" scaled="1"/>
                  </a:gradFill>
                  <a:latin typeface="Trebuchet MS" pitchFamily="34" charset="0"/>
                </a:endParaRPr>
              </a:p>
            </p:txBody>
          </p:sp>
        </p:grpSp>
        <p:cxnSp>
          <p:nvCxnSpPr>
            <p:cNvPr id="55" name="Straight Arrow Connector 54"/>
            <p:cNvCxnSpPr/>
            <p:nvPr/>
          </p:nvCxnSpPr>
          <p:spPr>
            <a:xfrm>
              <a:off x="5361677" y="2358241"/>
              <a:ext cx="838200" cy="1588"/>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grpSp>
      <p:grpSp>
        <p:nvGrpSpPr>
          <p:cNvPr id="58" name="Group 32"/>
          <p:cNvGrpSpPr/>
          <p:nvPr/>
        </p:nvGrpSpPr>
        <p:grpSpPr>
          <a:xfrm>
            <a:off x="3703328" y="2825817"/>
            <a:ext cx="5475710" cy="964544"/>
            <a:chOff x="2725383" y="2540832"/>
            <a:chExt cx="4563091" cy="1071715"/>
          </a:xfrm>
        </p:grpSpPr>
        <p:sp>
          <p:nvSpPr>
            <p:cNvPr id="60" name="TextBox 59"/>
            <p:cNvSpPr txBox="1"/>
            <p:nvPr/>
          </p:nvSpPr>
          <p:spPr>
            <a:xfrm>
              <a:off x="2725383" y="3263734"/>
              <a:ext cx="3428999" cy="348813"/>
            </a:xfrm>
            <a:prstGeom prst="rect">
              <a:avLst/>
            </a:prstGeom>
            <a:ln/>
          </p:spPr>
          <p:style>
            <a:lnRef idx="1">
              <a:schemeClr val="accent4"/>
            </a:lnRef>
            <a:fillRef idx="3">
              <a:schemeClr val="accent4"/>
            </a:fillRef>
            <a:effectRef idx="2">
              <a:schemeClr val="accent4"/>
            </a:effectRef>
            <a:fontRef idx="minor">
              <a:schemeClr val="lt1"/>
            </a:fontRef>
          </p:style>
          <p:txBody>
            <a:bodyPr wrap="square" rtlCol="0">
              <a:spAutoFit/>
            </a:bodyPr>
            <a:lstStyle/>
            <a:p>
              <a:pPr algn="ctr">
                <a:lnSpc>
                  <a:spcPct val="90000"/>
                </a:lnSpc>
              </a:pPr>
              <a:r>
                <a:rPr lang="en-US" sz="1600" dirty="0" smtClean="0">
                  <a:gradFill>
                    <a:gsLst>
                      <a:gs pos="28000">
                        <a:schemeClr val="bg2"/>
                      </a:gs>
                      <a:gs pos="48000">
                        <a:schemeClr val="bg2"/>
                      </a:gs>
                    </a:gsLst>
                    <a:lin ang="5400000" scaled="1"/>
                  </a:gradFill>
                  <a:latin typeface="Trebuchet MS" pitchFamily="34" charset="0"/>
                </a:rPr>
                <a:t>Standard Windows IOCTL interface</a:t>
              </a:r>
              <a:endParaRPr lang="en-US" sz="1600" dirty="0">
                <a:gradFill>
                  <a:gsLst>
                    <a:gs pos="28000">
                      <a:schemeClr val="bg2"/>
                    </a:gs>
                    <a:gs pos="48000">
                      <a:schemeClr val="bg2"/>
                    </a:gs>
                  </a:gsLst>
                  <a:lin ang="5400000" scaled="1"/>
                </a:gradFill>
                <a:latin typeface="Trebuchet MS" pitchFamily="34" charset="0"/>
              </a:endParaRPr>
            </a:p>
          </p:txBody>
        </p:sp>
        <p:cxnSp>
          <p:nvCxnSpPr>
            <p:cNvPr id="62" name="Elbow Connector 61"/>
            <p:cNvCxnSpPr>
              <a:stCxn id="56" idx="2"/>
              <a:endCxn id="60" idx="0"/>
            </p:cNvCxnSpPr>
            <p:nvPr/>
          </p:nvCxnSpPr>
          <p:spPr>
            <a:xfrm rot="5400000">
              <a:off x="5502728" y="1477987"/>
              <a:ext cx="722901" cy="2848591"/>
            </a:xfrm>
            <a:prstGeom prst="bentConnector3">
              <a:avLst>
                <a:gd name="adj1" fmla="val 50000"/>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64" name="Group 34"/>
          <p:cNvGrpSpPr/>
          <p:nvPr/>
        </p:nvGrpSpPr>
        <p:grpSpPr>
          <a:xfrm>
            <a:off x="2405422" y="3877940"/>
            <a:ext cx="2651760" cy="877717"/>
            <a:chOff x="1447800" y="4267994"/>
            <a:chExt cx="2209800" cy="975241"/>
          </a:xfrm>
        </p:grpSpPr>
        <p:sp>
          <p:nvSpPr>
            <p:cNvPr id="65" name="TextBox 64"/>
            <p:cNvSpPr txBox="1"/>
            <p:nvPr/>
          </p:nvSpPr>
          <p:spPr>
            <a:xfrm>
              <a:off x="1447800" y="4648200"/>
              <a:ext cx="2209800" cy="595035"/>
            </a:xfrm>
            <a:prstGeom prst="rect">
              <a:avLst/>
            </a:prstGeom>
            <a:ln/>
          </p:spPr>
          <p:style>
            <a:lnRef idx="1">
              <a:schemeClr val="accent4"/>
            </a:lnRef>
            <a:fillRef idx="3">
              <a:schemeClr val="accent4"/>
            </a:fillRef>
            <a:effectRef idx="2">
              <a:schemeClr val="accent4"/>
            </a:effectRef>
            <a:fontRef idx="minor">
              <a:schemeClr val="lt1"/>
            </a:fontRef>
          </p:style>
          <p:txBody>
            <a:bodyPr wrap="square" rtlCol="0">
              <a:spAutoFit/>
            </a:bodyPr>
            <a:lstStyle/>
            <a:p>
              <a:pPr algn="ctr">
                <a:lnSpc>
                  <a:spcPct val="90000"/>
                </a:lnSpc>
              </a:pPr>
              <a:r>
                <a:rPr lang="en-US" sz="1600" dirty="0" smtClean="0">
                  <a:gradFill>
                    <a:gsLst>
                      <a:gs pos="28000">
                        <a:schemeClr val="bg2"/>
                      </a:gs>
                      <a:gs pos="48000">
                        <a:schemeClr val="bg2"/>
                      </a:gs>
                    </a:gsLst>
                    <a:lin ang="5400000" scaled="1"/>
                  </a:gradFill>
                  <a:latin typeface="Trebuchet MS" pitchFamily="34" charset="0"/>
                </a:rPr>
                <a:t>In-box ACPI-based implementation</a:t>
              </a:r>
              <a:endParaRPr lang="en-US" sz="1600" dirty="0">
                <a:gradFill>
                  <a:gsLst>
                    <a:gs pos="28000">
                      <a:schemeClr val="bg2"/>
                    </a:gs>
                    <a:gs pos="48000">
                      <a:schemeClr val="bg2"/>
                    </a:gs>
                  </a:gsLst>
                  <a:lin ang="5400000" scaled="1"/>
                </a:gradFill>
                <a:latin typeface="Trebuchet MS" pitchFamily="34" charset="0"/>
              </a:endParaRPr>
            </a:p>
          </p:txBody>
        </p:sp>
        <p:cxnSp>
          <p:nvCxnSpPr>
            <p:cNvPr id="66" name="Straight Arrow Connector 65"/>
            <p:cNvCxnSpPr/>
            <p:nvPr/>
          </p:nvCxnSpPr>
          <p:spPr>
            <a:xfrm rot="5400000">
              <a:off x="2971800" y="4419600"/>
              <a:ext cx="304800" cy="1588"/>
            </a:xfrm>
            <a:prstGeom prst="straightConnector1">
              <a:avLst/>
            </a:prstGeom>
            <a:ln w="19050">
              <a:solidFill>
                <a:schemeClr val="tx2"/>
              </a:solidFill>
              <a:tailEnd type="arrow"/>
            </a:ln>
          </p:spPr>
          <p:style>
            <a:lnRef idx="1">
              <a:schemeClr val="dk1"/>
            </a:lnRef>
            <a:fillRef idx="0">
              <a:schemeClr val="dk1"/>
            </a:fillRef>
            <a:effectRef idx="0">
              <a:schemeClr val="dk1"/>
            </a:effectRef>
            <a:fontRef idx="minor">
              <a:schemeClr val="tx1"/>
            </a:fontRef>
          </p:style>
        </p:cxnSp>
      </p:grpSp>
      <p:grpSp>
        <p:nvGrpSpPr>
          <p:cNvPr id="67" name="Group 40"/>
          <p:cNvGrpSpPr/>
          <p:nvPr/>
        </p:nvGrpSpPr>
        <p:grpSpPr>
          <a:xfrm>
            <a:off x="2405422" y="4873862"/>
            <a:ext cx="3840480" cy="957697"/>
            <a:chOff x="1447800" y="5445827"/>
            <a:chExt cx="3200400" cy="1064107"/>
          </a:xfrm>
        </p:grpSpPr>
        <p:grpSp>
          <p:nvGrpSpPr>
            <p:cNvPr id="68" name="Group 38"/>
            <p:cNvGrpSpPr/>
            <p:nvPr/>
          </p:nvGrpSpPr>
          <p:grpSpPr>
            <a:xfrm>
              <a:off x="1447800" y="5445827"/>
              <a:ext cx="2209800" cy="1064107"/>
              <a:chOff x="1447800" y="5445827"/>
              <a:chExt cx="2209800" cy="1064107"/>
            </a:xfrm>
          </p:grpSpPr>
          <p:cxnSp>
            <p:nvCxnSpPr>
              <p:cNvPr id="70" name="Straight Arrow Connector 69"/>
              <p:cNvCxnSpPr/>
              <p:nvPr/>
            </p:nvCxnSpPr>
            <p:spPr>
              <a:xfrm rot="16200000" flipH="1">
                <a:off x="2324101" y="5636326"/>
                <a:ext cx="380999" cy="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1447800" y="5914900"/>
                <a:ext cx="2209800" cy="595034"/>
              </a:xfrm>
              <a:prstGeom prst="rect">
                <a:avLst/>
              </a:prstGeom>
              <a:ln/>
            </p:spPr>
            <p:style>
              <a:lnRef idx="1">
                <a:schemeClr val="accent5"/>
              </a:lnRef>
              <a:fillRef idx="3">
                <a:schemeClr val="accent5"/>
              </a:fillRef>
              <a:effectRef idx="2">
                <a:schemeClr val="accent5"/>
              </a:effectRef>
              <a:fontRef idx="minor">
                <a:schemeClr val="lt1"/>
              </a:fontRef>
            </p:style>
            <p:txBody>
              <a:bodyPr wrap="square" rtlCol="0">
                <a:spAutoFit/>
              </a:bodyPr>
              <a:lstStyle/>
              <a:p>
                <a:pPr algn="ctr">
                  <a:lnSpc>
                    <a:spcPct val="90000"/>
                  </a:lnSpc>
                </a:pPr>
                <a:r>
                  <a:rPr lang="en-US" sz="1600" dirty="0" smtClean="0">
                    <a:gradFill>
                      <a:gsLst>
                        <a:gs pos="28000">
                          <a:schemeClr val="bg2"/>
                        </a:gs>
                        <a:gs pos="48000">
                          <a:schemeClr val="bg2"/>
                        </a:gs>
                      </a:gsLst>
                      <a:lin ang="5400000" scaled="1"/>
                    </a:gradFill>
                    <a:latin typeface="Trebuchet MS" pitchFamily="34" charset="0"/>
                  </a:rPr>
                  <a:t>Vendors provide ACPI code in firmware</a:t>
                </a:r>
                <a:endParaRPr lang="en-US" sz="1600" dirty="0">
                  <a:gradFill>
                    <a:gsLst>
                      <a:gs pos="28000">
                        <a:schemeClr val="bg2"/>
                      </a:gs>
                      <a:gs pos="48000">
                        <a:schemeClr val="bg2"/>
                      </a:gs>
                    </a:gsLst>
                    <a:lin ang="5400000" scaled="1"/>
                  </a:gradFill>
                  <a:latin typeface="Trebuchet MS" pitchFamily="34" charset="0"/>
                </a:endParaRPr>
              </a:p>
            </p:txBody>
          </p:sp>
        </p:grpSp>
        <p:cxnSp>
          <p:nvCxnSpPr>
            <p:cNvPr id="69" name="Straight Arrow Connector 68"/>
            <p:cNvCxnSpPr/>
            <p:nvPr/>
          </p:nvCxnSpPr>
          <p:spPr>
            <a:xfrm>
              <a:off x="3810000" y="6172200"/>
              <a:ext cx="8382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74" name="Group 41"/>
          <p:cNvGrpSpPr/>
          <p:nvPr/>
        </p:nvGrpSpPr>
        <p:grpSpPr>
          <a:xfrm>
            <a:off x="5684291" y="3877223"/>
            <a:ext cx="2743200" cy="1350225"/>
            <a:chOff x="3886200" y="4267200"/>
            <a:chExt cx="2286000" cy="1500250"/>
          </a:xfrm>
        </p:grpSpPr>
        <p:grpSp>
          <p:nvGrpSpPr>
            <p:cNvPr id="75" name="Group 35"/>
            <p:cNvGrpSpPr/>
            <p:nvPr/>
          </p:nvGrpSpPr>
          <p:grpSpPr>
            <a:xfrm>
              <a:off x="3886200" y="4267200"/>
              <a:ext cx="2286000" cy="976034"/>
              <a:chOff x="3886200" y="4267200"/>
              <a:chExt cx="2286000" cy="976034"/>
            </a:xfrm>
          </p:grpSpPr>
          <p:sp>
            <p:nvSpPr>
              <p:cNvPr id="80" name="TextBox 79"/>
              <p:cNvSpPr txBox="1"/>
              <p:nvPr/>
            </p:nvSpPr>
            <p:spPr>
              <a:xfrm>
                <a:off x="3886200" y="4648200"/>
                <a:ext cx="2286000" cy="595034"/>
              </a:xfrm>
              <a:prstGeom prst="rect">
                <a:avLst/>
              </a:prstGeom>
              <a:ln/>
            </p:spPr>
            <p:style>
              <a:lnRef idx="1">
                <a:schemeClr val="accent6"/>
              </a:lnRef>
              <a:fillRef idx="3">
                <a:schemeClr val="accent6"/>
              </a:fillRef>
              <a:effectRef idx="2">
                <a:schemeClr val="accent6"/>
              </a:effectRef>
              <a:fontRef idx="minor">
                <a:schemeClr val="lt1"/>
              </a:fontRef>
            </p:style>
            <p:txBody>
              <a:bodyPr wrap="square" rtlCol="0">
                <a:spAutoFit/>
              </a:bodyPr>
              <a:lstStyle/>
              <a:p>
                <a:pPr algn="ctr">
                  <a:lnSpc>
                    <a:spcPct val="90000"/>
                  </a:lnSpc>
                </a:pPr>
                <a:r>
                  <a:rPr lang="en-US" sz="1600" dirty="0" smtClean="0">
                    <a:gradFill>
                      <a:gsLst>
                        <a:gs pos="28000">
                          <a:schemeClr val="bg2"/>
                        </a:gs>
                        <a:gs pos="48000">
                          <a:schemeClr val="bg2"/>
                        </a:gs>
                      </a:gsLst>
                      <a:lin ang="5400000" scaled="1"/>
                    </a:gradFill>
                    <a:latin typeface="Trebuchet MS" pitchFamily="34" charset="0"/>
                  </a:rPr>
                  <a:t>Other vendor specific implementations…</a:t>
                </a:r>
                <a:endParaRPr lang="en-US" sz="1600" dirty="0">
                  <a:gradFill>
                    <a:gsLst>
                      <a:gs pos="28000">
                        <a:schemeClr val="bg2"/>
                      </a:gs>
                      <a:gs pos="48000">
                        <a:schemeClr val="bg2"/>
                      </a:gs>
                    </a:gsLst>
                    <a:lin ang="5400000" scaled="1"/>
                  </a:gradFill>
                  <a:latin typeface="Trebuchet MS" pitchFamily="34" charset="0"/>
                </a:endParaRPr>
              </a:p>
            </p:txBody>
          </p:sp>
          <p:cxnSp>
            <p:nvCxnSpPr>
              <p:cNvPr id="81" name="Straight Arrow Connector 80"/>
              <p:cNvCxnSpPr/>
              <p:nvPr/>
            </p:nvCxnSpPr>
            <p:spPr>
              <a:xfrm rot="5400000">
                <a:off x="4877197" y="4419203"/>
                <a:ext cx="304800" cy="794"/>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grpSp>
        <p:cxnSp>
          <p:nvCxnSpPr>
            <p:cNvPr id="76" name="Straight Arrow Connector 75"/>
            <p:cNvCxnSpPr/>
            <p:nvPr/>
          </p:nvCxnSpPr>
          <p:spPr>
            <a:xfrm rot="5400000">
              <a:off x="5143502" y="5576950"/>
              <a:ext cx="380998" cy="2"/>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grpSp>
      <p:sp>
        <p:nvSpPr>
          <p:cNvPr id="82" name="TextBox 81"/>
          <p:cNvSpPr txBox="1"/>
          <p:nvPr/>
        </p:nvSpPr>
        <p:spPr>
          <a:xfrm>
            <a:off x="9497477" y="4366190"/>
            <a:ext cx="1144398" cy="415508"/>
          </a:xfrm>
          <a:prstGeom prst="rect">
            <a:avLst/>
          </a:prstGeom>
          <a:noFill/>
        </p:spPr>
        <p:txBody>
          <a:bodyPr wrap="square" lIns="82305" tIns="41153" rIns="82305" bIns="41153" rtlCol="0">
            <a:spAutoFit/>
          </a:bodyPr>
          <a:lstStyle/>
          <a:p>
            <a:pPr>
              <a:lnSpc>
                <a:spcPct val="90000"/>
              </a:lnSpc>
            </a:pPr>
            <a:r>
              <a:rPr lang="en-US" sz="1200" dirty="0">
                <a:latin typeface="Trebuchet MS" pitchFamily="34" charset="0"/>
              </a:rPr>
              <a:t>Implemented </a:t>
            </a:r>
            <a:r>
              <a:rPr lang="en-US" sz="1200" dirty="0" smtClean="0">
                <a:latin typeface="Trebuchet MS" pitchFamily="34" charset="0"/>
              </a:rPr>
              <a:t/>
            </a:r>
            <a:br>
              <a:rPr lang="en-US" sz="1200" dirty="0" smtClean="0">
                <a:latin typeface="Trebuchet MS" pitchFamily="34" charset="0"/>
              </a:rPr>
            </a:br>
            <a:r>
              <a:rPr lang="en-US" sz="1200" dirty="0" smtClean="0">
                <a:latin typeface="Trebuchet MS" pitchFamily="34" charset="0"/>
              </a:rPr>
              <a:t>in Windows 7</a:t>
            </a:r>
            <a:endParaRPr lang="en-US" sz="1200" dirty="0">
              <a:latin typeface="Trebuchet MS" pitchFamily="34" charset="0"/>
            </a:endParaRPr>
          </a:p>
        </p:txBody>
      </p:sp>
      <p:sp>
        <p:nvSpPr>
          <p:cNvPr id="83" name="Rectangle 27"/>
          <p:cNvSpPr/>
          <p:nvPr/>
        </p:nvSpPr>
        <p:spPr>
          <a:xfrm>
            <a:off x="9018894" y="4509584"/>
            <a:ext cx="457200" cy="205740"/>
          </a:xfrm>
          <a:prstGeom prst="rect">
            <a:avLst/>
          </a:prstGeom>
        </p:spPr>
        <p:style>
          <a:lnRef idx="1">
            <a:schemeClr val="accent4"/>
          </a:lnRef>
          <a:fillRef idx="3">
            <a:schemeClr val="accent4"/>
          </a:fillRef>
          <a:effectRef idx="2">
            <a:schemeClr val="accent4"/>
          </a:effectRef>
          <a:fontRef idx="minor">
            <a:schemeClr val="lt1"/>
          </a:fontRef>
        </p:style>
        <p:txBody>
          <a:bodyPr lIns="82305" tIns="41153" rIns="82305" bIns="41153" rtlCol="0" anchor="ctr"/>
          <a:lstStyle/>
          <a:p>
            <a:pPr algn="ctr">
              <a:lnSpc>
                <a:spcPct val="90000"/>
              </a:lnSpc>
            </a:pPr>
            <a:endParaRPr lang="en-US" sz="1600" dirty="0">
              <a:latin typeface="Trebuchet MS" pitchFamily="34" charset="0"/>
            </a:endParaRPr>
          </a:p>
        </p:txBody>
      </p:sp>
      <p:sp>
        <p:nvSpPr>
          <p:cNvPr id="84" name="TextBox 83"/>
          <p:cNvSpPr txBox="1"/>
          <p:nvPr/>
        </p:nvSpPr>
        <p:spPr>
          <a:xfrm>
            <a:off x="6454937" y="5296028"/>
            <a:ext cx="2194670" cy="304709"/>
          </a:xfrm>
          <a:prstGeom prst="rect">
            <a:avLst/>
          </a:prstGeom>
          <a:ln/>
        </p:spPr>
        <p:style>
          <a:lnRef idx="1">
            <a:schemeClr val="accent5"/>
          </a:lnRef>
          <a:fillRef idx="3">
            <a:schemeClr val="accent5"/>
          </a:fillRef>
          <a:effectRef idx="2">
            <a:schemeClr val="accent5"/>
          </a:effectRef>
          <a:fontRef idx="minor">
            <a:schemeClr val="lt1"/>
          </a:fontRef>
        </p:style>
        <p:txBody>
          <a:bodyPr wrap="square" lIns="82305" tIns="41153" rIns="82305" bIns="41153" rtlCol="0">
            <a:spAutoFit/>
          </a:bodyPr>
          <a:lstStyle/>
          <a:p>
            <a:pPr algn="ctr">
              <a:lnSpc>
                <a:spcPct val="90000"/>
              </a:lnSpc>
            </a:pPr>
            <a:r>
              <a:rPr lang="en-US" sz="1600" dirty="0" smtClean="0">
                <a:gradFill>
                  <a:gsLst>
                    <a:gs pos="28000">
                      <a:schemeClr val="bg2"/>
                    </a:gs>
                    <a:gs pos="48000">
                      <a:schemeClr val="bg2"/>
                    </a:gs>
                  </a:gsLst>
                  <a:lin ang="5400000" scaled="1"/>
                </a:gradFill>
                <a:latin typeface="Trebuchet MS" pitchFamily="34" charset="0"/>
              </a:rPr>
              <a:t>BMC hardware</a:t>
            </a:r>
            <a:endParaRPr lang="en-US" sz="1600" dirty="0">
              <a:gradFill>
                <a:gsLst>
                  <a:gs pos="28000">
                    <a:schemeClr val="bg2"/>
                  </a:gs>
                  <a:gs pos="48000">
                    <a:schemeClr val="bg2"/>
                  </a:gs>
                </a:gsLst>
                <a:lin ang="5400000" scaled="1"/>
              </a:gradFill>
              <a:latin typeface="Trebuchet MS" pitchFamily="34" charset="0"/>
            </a:endParaRPr>
          </a:p>
        </p:txBody>
      </p:sp>
      <p:sp>
        <p:nvSpPr>
          <p:cNvPr id="85" name="TextBox 84"/>
          <p:cNvSpPr txBox="1"/>
          <p:nvPr/>
        </p:nvSpPr>
        <p:spPr>
          <a:xfrm>
            <a:off x="1098703" y="2222567"/>
            <a:ext cx="1920240" cy="304709"/>
          </a:xfrm>
          <a:prstGeom prst="rect">
            <a:avLst/>
          </a:prstGeom>
          <a:ln/>
        </p:spPr>
        <p:style>
          <a:lnRef idx="1">
            <a:schemeClr val="accent2"/>
          </a:lnRef>
          <a:fillRef idx="3">
            <a:schemeClr val="accent2"/>
          </a:fillRef>
          <a:effectRef idx="2">
            <a:schemeClr val="accent2"/>
          </a:effectRef>
          <a:fontRef idx="minor">
            <a:schemeClr val="lt1"/>
          </a:fontRef>
        </p:style>
        <p:txBody>
          <a:bodyPr wrap="square" lIns="82305" tIns="41153" rIns="82305" bIns="41153" rtlCol="0">
            <a:spAutoFit/>
          </a:bodyPr>
          <a:lstStyle/>
          <a:p>
            <a:pPr algn="ctr">
              <a:lnSpc>
                <a:spcPct val="90000"/>
              </a:lnSpc>
            </a:pPr>
            <a:r>
              <a:rPr lang="en-US" sz="1600" dirty="0" smtClean="0">
                <a:gradFill>
                  <a:gsLst>
                    <a:gs pos="28000">
                      <a:schemeClr val="bg2"/>
                    </a:gs>
                    <a:gs pos="48000">
                      <a:schemeClr val="bg2"/>
                    </a:gs>
                  </a:gsLst>
                  <a:lin ang="5400000" scaled="1"/>
                </a:gradFill>
                <a:latin typeface="Trebuchet MS" pitchFamily="34" charset="0"/>
              </a:rPr>
              <a:t>Admin scripts</a:t>
            </a:r>
            <a:endParaRPr lang="en-US" sz="1600" dirty="0">
              <a:gradFill>
                <a:gsLst>
                  <a:gs pos="28000">
                    <a:schemeClr val="bg2"/>
                  </a:gs>
                  <a:gs pos="48000">
                    <a:schemeClr val="bg2"/>
                  </a:gs>
                </a:gsLst>
                <a:lin ang="5400000" scaled="1"/>
              </a:gradFill>
              <a:latin typeface="Trebuchet MS" pitchFamily="34" charset="0"/>
            </a:endParaRPr>
          </a:p>
        </p:txBody>
      </p:sp>
      <p:sp>
        <p:nvSpPr>
          <p:cNvPr id="86" name="TextBox 85"/>
          <p:cNvSpPr txBox="1"/>
          <p:nvPr/>
        </p:nvSpPr>
        <p:spPr>
          <a:xfrm>
            <a:off x="6454938" y="5692365"/>
            <a:ext cx="2194669" cy="304709"/>
          </a:xfrm>
          <a:prstGeom prst="rect">
            <a:avLst/>
          </a:prstGeom>
          <a:ln/>
        </p:spPr>
        <p:style>
          <a:lnRef idx="1">
            <a:schemeClr val="accent5"/>
          </a:lnRef>
          <a:fillRef idx="3">
            <a:schemeClr val="accent5"/>
          </a:fillRef>
          <a:effectRef idx="2">
            <a:schemeClr val="accent5"/>
          </a:effectRef>
          <a:fontRef idx="minor">
            <a:schemeClr val="lt1"/>
          </a:fontRef>
        </p:style>
        <p:txBody>
          <a:bodyPr wrap="square" lIns="82305" tIns="41153" rIns="82305" bIns="41153" rtlCol="0">
            <a:spAutoFit/>
          </a:bodyPr>
          <a:lstStyle/>
          <a:p>
            <a:pPr algn="ctr">
              <a:lnSpc>
                <a:spcPct val="90000"/>
              </a:lnSpc>
            </a:pPr>
            <a:r>
              <a:rPr lang="en-US" sz="1600" dirty="0" smtClean="0">
                <a:gradFill>
                  <a:gsLst>
                    <a:gs pos="28000">
                      <a:schemeClr val="bg2"/>
                    </a:gs>
                    <a:gs pos="48000">
                      <a:schemeClr val="bg2"/>
                    </a:gs>
                  </a:gsLst>
                  <a:lin ang="5400000" scaled="1"/>
                </a:gradFill>
                <a:latin typeface="Trebuchet MS" pitchFamily="34" charset="0"/>
              </a:rPr>
              <a:t>Hardware</a:t>
            </a:r>
            <a:endParaRPr lang="en-US" sz="1600" dirty="0">
              <a:gradFill>
                <a:gsLst>
                  <a:gs pos="28000">
                    <a:schemeClr val="bg2"/>
                  </a:gs>
                  <a:gs pos="48000">
                    <a:schemeClr val="bg2"/>
                  </a:gs>
                </a:gsLst>
                <a:lin ang="5400000" scaled="1"/>
              </a:gradFill>
              <a:latin typeface="Trebuchet MS" pitchFamily="34" charset="0"/>
            </a:endParaRPr>
          </a:p>
        </p:txBody>
      </p:sp>
      <p:sp>
        <p:nvSpPr>
          <p:cNvPr id="87" name="TextBox 86"/>
          <p:cNvSpPr txBox="1"/>
          <p:nvPr/>
        </p:nvSpPr>
        <p:spPr>
          <a:xfrm>
            <a:off x="1093968" y="1792151"/>
            <a:ext cx="1920240" cy="304709"/>
          </a:xfrm>
          <a:prstGeom prst="rect">
            <a:avLst/>
          </a:prstGeom>
          <a:ln/>
        </p:spPr>
        <p:style>
          <a:lnRef idx="1">
            <a:schemeClr val="accent2"/>
          </a:lnRef>
          <a:fillRef idx="3">
            <a:schemeClr val="accent2"/>
          </a:fillRef>
          <a:effectRef idx="2">
            <a:schemeClr val="accent2"/>
          </a:effectRef>
          <a:fontRef idx="minor">
            <a:schemeClr val="lt1"/>
          </a:fontRef>
        </p:style>
        <p:txBody>
          <a:bodyPr wrap="square" lIns="82305" tIns="41153" rIns="82305" bIns="41153" rtlCol="0">
            <a:spAutoFit/>
          </a:bodyPr>
          <a:lstStyle/>
          <a:p>
            <a:pPr algn="ctr">
              <a:lnSpc>
                <a:spcPct val="90000"/>
              </a:lnSpc>
            </a:pPr>
            <a:r>
              <a:rPr lang="en-US" sz="1600" dirty="0" smtClean="0">
                <a:gradFill>
                  <a:gsLst>
                    <a:gs pos="28000">
                      <a:schemeClr val="bg2"/>
                    </a:gs>
                    <a:gs pos="48000">
                      <a:schemeClr val="bg2"/>
                    </a:gs>
                  </a:gsLst>
                  <a:lin ang="5400000" scaled="1"/>
                </a:gradFill>
                <a:latin typeface="Trebuchet MS" pitchFamily="34" charset="0"/>
              </a:rPr>
              <a:t>Management tools</a:t>
            </a:r>
            <a:endParaRPr lang="en-US" sz="1600" dirty="0">
              <a:gradFill>
                <a:gsLst>
                  <a:gs pos="28000">
                    <a:schemeClr val="bg2"/>
                  </a:gs>
                  <a:gs pos="48000">
                    <a:schemeClr val="bg2"/>
                  </a:gs>
                </a:gsLst>
                <a:lin ang="5400000" scaled="1"/>
              </a:gradFill>
              <a:latin typeface="Trebuchet MS"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500"/>
                                        <p:tgtEl>
                                          <p:spTgt spid="4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3"/>
                                        </p:tgtEl>
                                        <p:attrNameLst>
                                          <p:attrName>style.visibility</p:attrName>
                                        </p:attrNameLst>
                                      </p:cBhvr>
                                      <p:to>
                                        <p:strVal val="visible"/>
                                      </p:to>
                                    </p:set>
                                    <p:animEffect transition="in" filter="fade">
                                      <p:cBhvr>
                                        <p:cTn id="12" dur="500"/>
                                        <p:tgtEl>
                                          <p:spTgt spid="5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8"/>
                                        </p:tgtEl>
                                        <p:attrNameLst>
                                          <p:attrName>style.visibility</p:attrName>
                                        </p:attrNameLst>
                                      </p:cBhvr>
                                      <p:to>
                                        <p:strVal val="visible"/>
                                      </p:to>
                                    </p:set>
                                    <p:animEffect transition="in" filter="fade">
                                      <p:cBhvr>
                                        <p:cTn id="17" dur="500"/>
                                        <p:tgtEl>
                                          <p:spTgt spid="5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4"/>
                                        </p:tgtEl>
                                        <p:attrNameLst>
                                          <p:attrName>style.visibility</p:attrName>
                                        </p:attrNameLst>
                                      </p:cBhvr>
                                      <p:to>
                                        <p:strVal val="visible"/>
                                      </p:to>
                                    </p:set>
                                    <p:animEffect transition="in" filter="fade">
                                      <p:cBhvr>
                                        <p:cTn id="22" dur="500"/>
                                        <p:tgtEl>
                                          <p:spTgt spid="6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7"/>
                                        </p:tgtEl>
                                        <p:attrNameLst>
                                          <p:attrName>style.visibility</p:attrName>
                                        </p:attrNameLst>
                                      </p:cBhvr>
                                      <p:to>
                                        <p:strVal val="visible"/>
                                      </p:to>
                                    </p:set>
                                    <p:animEffect transition="in" filter="fade">
                                      <p:cBhvr>
                                        <p:cTn id="27" dur="500"/>
                                        <p:tgtEl>
                                          <p:spTgt spid="6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4"/>
                                        </p:tgtEl>
                                        <p:attrNameLst>
                                          <p:attrName>style.visibility</p:attrName>
                                        </p:attrNameLst>
                                      </p:cBhvr>
                                      <p:to>
                                        <p:strVal val="visible"/>
                                      </p:to>
                                    </p:set>
                                    <p:animEffect transition="in" filter="fade">
                                      <p:cBhvr>
                                        <p:cTn id="32" dur="5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Metering and Budgeting – WMI</a:t>
            </a:r>
            <a:endParaRPr lang="en-US" dirty="0"/>
          </a:p>
        </p:txBody>
      </p:sp>
      <p:sp>
        <p:nvSpPr>
          <p:cNvPr id="3" name="Content Placeholder 2"/>
          <p:cNvSpPr>
            <a:spLocks noGrp="1"/>
          </p:cNvSpPr>
          <p:nvPr>
            <p:ph type="body" idx="1"/>
          </p:nvPr>
        </p:nvSpPr>
        <p:spPr/>
        <p:txBody>
          <a:bodyPr/>
          <a:lstStyle/>
          <a:p>
            <a:pPr marL="400050" indent="-400050"/>
            <a:r>
              <a:rPr lang="en-US" dirty="0" smtClean="0"/>
              <a:t>Based on the DMTF management profiles</a:t>
            </a:r>
          </a:p>
          <a:p>
            <a:pPr marL="400050" indent="-400050"/>
            <a:r>
              <a:rPr lang="en-US" dirty="0" smtClean="0"/>
              <a:t>New power namespace – root\cimv2\power</a:t>
            </a:r>
          </a:p>
          <a:p>
            <a:endParaRPr lang="en-US" dirty="0" smtClean="0"/>
          </a:p>
          <a:p>
            <a:endParaRPr lang="en-US" dirty="0" smtClean="0"/>
          </a:p>
          <a:p>
            <a:pPr>
              <a:buNone/>
            </a:pPr>
            <a:endParaRPr lang="en-US" dirty="0" smtClean="0"/>
          </a:p>
          <a:p>
            <a:pPr>
              <a:buNone/>
            </a:pPr>
            <a:r>
              <a:rPr lang="en-US" dirty="0" smtClean="0"/>
              <a:t>1) Power Supply Device</a:t>
            </a:r>
          </a:p>
          <a:p>
            <a:pPr marL="801688" lvl="1" indent="-344488"/>
            <a:r>
              <a:rPr lang="en-US" dirty="0" smtClean="0"/>
              <a:t>Inventory information</a:t>
            </a:r>
          </a:p>
          <a:p>
            <a:pPr marL="801688" lvl="1" indent="-344488"/>
            <a:r>
              <a:rPr lang="en-US" dirty="0" smtClean="0"/>
              <a:t>Capabilities/characteristics</a:t>
            </a:r>
          </a:p>
          <a:p>
            <a:pPr marL="801688" lvl="1" indent="-344488"/>
            <a:r>
              <a:rPr lang="en-US" dirty="0" smtClean="0"/>
              <a:t>Redundancy information</a:t>
            </a:r>
          </a:p>
        </p:txBody>
      </p:sp>
      <p:sp>
        <p:nvSpPr>
          <p:cNvPr id="4" name="TextBox 3"/>
          <p:cNvSpPr txBox="1"/>
          <p:nvPr/>
        </p:nvSpPr>
        <p:spPr>
          <a:xfrm>
            <a:off x="3597095" y="2694658"/>
            <a:ext cx="1965830" cy="31393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lnSpc>
                <a:spcPct val="90000"/>
              </a:lnSpc>
            </a:pPr>
            <a:r>
              <a:rPr lang="en-US" sz="1600" dirty="0" err="1" smtClean="0">
                <a:gradFill>
                  <a:gsLst>
                    <a:gs pos="28000">
                      <a:schemeClr val="bg2"/>
                    </a:gs>
                    <a:gs pos="48000">
                      <a:schemeClr val="bg2"/>
                    </a:gs>
                  </a:gsLst>
                  <a:lin ang="5400000" scaled="1"/>
                </a:gradFill>
                <a:latin typeface="Trebuchet MS" pitchFamily="34" charset="0"/>
              </a:rPr>
              <a:t>CIM_NumericSensor</a:t>
            </a:r>
            <a:endParaRPr lang="en-US" sz="1600" dirty="0" smtClean="0">
              <a:gradFill>
                <a:gsLst>
                  <a:gs pos="28000">
                    <a:schemeClr val="bg2"/>
                  </a:gs>
                  <a:gs pos="48000">
                    <a:schemeClr val="bg2"/>
                  </a:gs>
                </a:gsLst>
                <a:lin ang="5400000" scaled="1"/>
              </a:gradFill>
              <a:latin typeface="Trebuchet MS" pitchFamily="34" charset="0"/>
            </a:endParaRPr>
          </a:p>
        </p:txBody>
      </p:sp>
      <p:sp>
        <p:nvSpPr>
          <p:cNvPr id="5" name="TextBox 4"/>
          <p:cNvSpPr txBox="1"/>
          <p:nvPr/>
        </p:nvSpPr>
        <p:spPr>
          <a:xfrm>
            <a:off x="4881652" y="3311333"/>
            <a:ext cx="1965830" cy="313932"/>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pPr algn="ctr">
              <a:lnSpc>
                <a:spcPct val="90000"/>
              </a:lnSpc>
            </a:pPr>
            <a:r>
              <a:rPr lang="en-US" sz="1600" dirty="0" smtClean="0">
                <a:gradFill>
                  <a:gsLst>
                    <a:gs pos="28000">
                      <a:schemeClr val="bg2"/>
                    </a:gs>
                    <a:gs pos="48000">
                      <a:schemeClr val="bg2"/>
                    </a:gs>
                  </a:gsLst>
                  <a:lin ang="5400000" scaled="1"/>
                </a:gradFill>
                <a:latin typeface="Trebuchet MS" pitchFamily="34" charset="0"/>
              </a:rPr>
              <a:t>Win32_PowerMeter</a:t>
            </a:r>
          </a:p>
        </p:txBody>
      </p:sp>
      <p:cxnSp>
        <p:nvCxnSpPr>
          <p:cNvPr id="7" name="Shape 6"/>
          <p:cNvCxnSpPr>
            <a:stCxn id="4" idx="2"/>
            <a:endCxn id="5" idx="1"/>
          </p:cNvCxnSpPr>
          <p:nvPr/>
        </p:nvCxnSpPr>
        <p:spPr bwMode="auto">
          <a:xfrm rot="16200000" flipH="1">
            <a:off x="4500977" y="3087623"/>
            <a:ext cx="459709" cy="301642"/>
          </a:xfrm>
          <a:prstGeom prst="bentConnector2">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sp>
        <p:nvSpPr>
          <p:cNvPr id="10" name="TextBox 9"/>
          <p:cNvSpPr txBox="1"/>
          <p:nvPr/>
        </p:nvSpPr>
        <p:spPr>
          <a:xfrm>
            <a:off x="1027374" y="2694658"/>
            <a:ext cx="1832677" cy="31393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lnSpc>
                <a:spcPct val="90000"/>
              </a:lnSpc>
            </a:pPr>
            <a:r>
              <a:rPr lang="en-US" sz="1600" dirty="0" err="1" smtClean="0">
                <a:gradFill>
                  <a:gsLst>
                    <a:gs pos="28000">
                      <a:schemeClr val="bg2"/>
                    </a:gs>
                    <a:gs pos="48000">
                      <a:schemeClr val="bg2"/>
                    </a:gs>
                  </a:gsLst>
                  <a:lin ang="5400000" scaled="1"/>
                </a:gradFill>
                <a:latin typeface="Trebuchet MS" pitchFamily="34" charset="0"/>
              </a:rPr>
              <a:t>CIM_PowerSupply</a:t>
            </a:r>
            <a:endParaRPr lang="en-US" sz="1600" dirty="0" smtClean="0">
              <a:gradFill>
                <a:gsLst>
                  <a:gs pos="28000">
                    <a:schemeClr val="bg2"/>
                  </a:gs>
                  <a:gs pos="48000">
                    <a:schemeClr val="bg2"/>
                  </a:gs>
                </a:gsLst>
                <a:lin ang="5400000" scaled="1"/>
              </a:gradFill>
              <a:latin typeface="Trebuchet MS" pitchFamily="34" charset="0"/>
            </a:endParaRPr>
          </a:p>
        </p:txBody>
      </p:sp>
      <p:sp>
        <p:nvSpPr>
          <p:cNvPr id="11" name="TextBox 10"/>
          <p:cNvSpPr txBox="1"/>
          <p:nvPr/>
        </p:nvSpPr>
        <p:spPr>
          <a:xfrm>
            <a:off x="2301299" y="3311333"/>
            <a:ext cx="1951619" cy="313932"/>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pPr algn="ctr">
              <a:lnSpc>
                <a:spcPct val="90000"/>
              </a:lnSpc>
            </a:pPr>
            <a:r>
              <a:rPr lang="en-US" sz="1600" dirty="0" smtClean="0">
                <a:gradFill>
                  <a:gsLst>
                    <a:gs pos="28000">
                      <a:schemeClr val="bg2"/>
                    </a:gs>
                    <a:gs pos="48000">
                      <a:schemeClr val="bg2"/>
                    </a:gs>
                  </a:gsLst>
                  <a:lin ang="5400000" scaled="1"/>
                </a:gradFill>
                <a:latin typeface="Trebuchet MS" pitchFamily="34" charset="0"/>
              </a:rPr>
              <a:t>Win32_PowerSuppy</a:t>
            </a:r>
          </a:p>
        </p:txBody>
      </p:sp>
      <p:cxnSp>
        <p:nvCxnSpPr>
          <p:cNvPr id="12" name="Shape 11"/>
          <p:cNvCxnSpPr>
            <a:stCxn id="10" idx="2"/>
            <a:endCxn id="11" idx="1"/>
          </p:cNvCxnSpPr>
          <p:nvPr/>
        </p:nvCxnSpPr>
        <p:spPr bwMode="auto">
          <a:xfrm rot="16200000" flipH="1">
            <a:off x="1892652" y="3059651"/>
            <a:ext cx="459709" cy="357586"/>
          </a:xfrm>
          <a:prstGeom prst="bentConnector2">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sp>
        <p:nvSpPr>
          <p:cNvPr id="13" name="TextBox 12"/>
          <p:cNvSpPr txBox="1"/>
          <p:nvPr/>
        </p:nvSpPr>
        <p:spPr>
          <a:xfrm>
            <a:off x="6439418" y="2694658"/>
            <a:ext cx="1630694" cy="31393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lnSpc>
                <a:spcPct val="90000"/>
              </a:lnSpc>
            </a:pPr>
            <a:r>
              <a:rPr lang="en-US" sz="1600" dirty="0" smtClean="0">
                <a:gradFill>
                  <a:gsLst>
                    <a:gs pos="28000">
                      <a:schemeClr val="bg2"/>
                    </a:gs>
                    <a:gs pos="48000">
                      <a:schemeClr val="bg2"/>
                    </a:gs>
                  </a:gsLst>
                  <a:lin ang="5400000" scaled="1"/>
                </a:gradFill>
                <a:latin typeface="Trebuchet MS" pitchFamily="34" charset="0"/>
              </a:rPr>
              <a:t>_</a:t>
            </a:r>
            <a:r>
              <a:rPr lang="en-US" sz="1600" dirty="0" err="1" smtClean="0">
                <a:gradFill>
                  <a:gsLst>
                    <a:gs pos="28000">
                      <a:schemeClr val="bg2"/>
                    </a:gs>
                    <a:gs pos="48000">
                      <a:schemeClr val="bg2"/>
                    </a:gs>
                  </a:gsLst>
                  <a:lin ang="5400000" scaled="1"/>
                </a:gradFill>
                <a:latin typeface="Trebuchet MS" pitchFamily="34" charset="0"/>
              </a:rPr>
              <a:t>ExtrinsicEvent</a:t>
            </a:r>
            <a:endParaRPr lang="en-US" sz="1600" dirty="0" smtClean="0">
              <a:gradFill>
                <a:gsLst>
                  <a:gs pos="28000">
                    <a:schemeClr val="bg2"/>
                  </a:gs>
                  <a:gs pos="48000">
                    <a:schemeClr val="bg2"/>
                  </a:gs>
                </a:gsLst>
                <a:lin ang="5400000" scaled="1"/>
              </a:gradFill>
              <a:latin typeface="Trebuchet MS" pitchFamily="34" charset="0"/>
            </a:endParaRPr>
          </a:p>
        </p:txBody>
      </p:sp>
      <p:sp>
        <p:nvSpPr>
          <p:cNvPr id="14" name="TextBox 13"/>
          <p:cNvSpPr txBox="1"/>
          <p:nvPr/>
        </p:nvSpPr>
        <p:spPr>
          <a:xfrm>
            <a:off x="7657617" y="3229824"/>
            <a:ext cx="2560321" cy="313932"/>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pPr algn="ctr">
              <a:lnSpc>
                <a:spcPct val="90000"/>
              </a:lnSpc>
            </a:pPr>
            <a:r>
              <a:rPr lang="en-US" sz="1600" dirty="0" smtClean="0">
                <a:gradFill>
                  <a:gsLst>
                    <a:gs pos="28000">
                      <a:schemeClr val="bg2"/>
                    </a:gs>
                    <a:gs pos="48000">
                      <a:schemeClr val="bg2"/>
                    </a:gs>
                  </a:gsLst>
                  <a:lin ang="5400000" scaled="1"/>
                </a:gradFill>
                <a:latin typeface="Trebuchet MS" pitchFamily="34" charset="0"/>
              </a:rPr>
              <a:t>Win32_PowerMeterEvent</a:t>
            </a:r>
          </a:p>
        </p:txBody>
      </p:sp>
      <p:cxnSp>
        <p:nvCxnSpPr>
          <p:cNvPr id="15" name="Shape 14"/>
          <p:cNvCxnSpPr>
            <a:stCxn id="13" idx="2"/>
            <a:endCxn id="14" idx="1"/>
          </p:cNvCxnSpPr>
          <p:nvPr/>
        </p:nvCxnSpPr>
        <p:spPr bwMode="auto">
          <a:xfrm rot="16200000" flipH="1">
            <a:off x="7267091" y="2996264"/>
            <a:ext cx="378200" cy="402852"/>
          </a:xfrm>
          <a:prstGeom prst="bentConnector2">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sp>
        <p:nvSpPr>
          <p:cNvPr id="20" name="TextBox 19"/>
          <p:cNvSpPr txBox="1"/>
          <p:nvPr/>
        </p:nvSpPr>
        <p:spPr>
          <a:xfrm>
            <a:off x="7646984" y="3708701"/>
            <a:ext cx="2592160" cy="313932"/>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pPr algn="ctr">
              <a:lnSpc>
                <a:spcPct val="90000"/>
              </a:lnSpc>
            </a:pPr>
            <a:r>
              <a:rPr lang="en-US" sz="1600" dirty="0" smtClean="0">
                <a:gradFill>
                  <a:gsLst>
                    <a:gs pos="28000">
                      <a:schemeClr val="bg2"/>
                    </a:gs>
                    <a:gs pos="48000">
                      <a:schemeClr val="bg2"/>
                    </a:gs>
                  </a:gsLst>
                  <a:lin ang="5400000" scaled="1"/>
                </a:gradFill>
                <a:latin typeface="Trebuchet MS" pitchFamily="34" charset="0"/>
              </a:rPr>
              <a:t>Win32_PowerSupplyEvent</a:t>
            </a:r>
          </a:p>
        </p:txBody>
      </p:sp>
      <p:cxnSp>
        <p:nvCxnSpPr>
          <p:cNvPr id="22" name="Shape 21"/>
          <p:cNvCxnSpPr>
            <a:stCxn id="13" idx="2"/>
            <a:endCxn id="20" idx="1"/>
          </p:cNvCxnSpPr>
          <p:nvPr/>
        </p:nvCxnSpPr>
        <p:spPr bwMode="auto">
          <a:xfrm rot="16200000" flipH="1">
            <a:off x="7022336" y="3241018"/>
            <a:ext cx="857077" cy="392219"/>
          </a:xfrm>
          <a:prstGeom prst="bentConnector2">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Metering and Budgeting – WMI</a:t>
            </a:r>
            <a:endParaRPr lang="en-US" dirty="0"/>
          </a:p>
        </p:txBody>
      </p:sp>
      <p:sp>
        <p:nvSpPr>
          <p:cNvPr id="3" name="Content Placeholder 2"/>
          <p:cNvSpPr>
            <a:spLocks noGrp="1"/>
          </p:cNvSpPr>
          <p:nvPr>
            <p:ph type="body" idx="1"/>
          </p:nvPr>
        </p:nvSpPr>
        <p:spPr/>
        <p:txBody>
          <a:bodyPr/>
          <a:lstStyle/>
          <a:p>
            <a:pPr>
              <a:buNone/>
            </a:pPr>
            <a:r>
              <a:rPr lang="en-US" dirty="0" smtClean="0"/>
              <a:t>2) Power meter device</a:t>
            </a:r>
          </a:p>
          <a:p>
            <a:pPr marL="801688" lvl="1" indent="-344488"/>
            <a:r>
              <a:rPr lang="en-US" dirty="0" smtClean="0"/>
              <a:t>Inventory information</a:t>
            </a:r>
          </a:p>
          <a:p>
            <a:pPr marL="801688" lvl="1" indent="-344488"/>
            <a:r>
              <a:rPr lang="en-US" dirty="0" smtClean="0"/>
              <a:t>Capabilities/characteristics</a:t>
            </a:r>
          </a:p>
          <a:p>
            <a:pPr marL="801688" lvl="1" indent="-344488"/>
            <a:r>
              <a:rPr lang="en-US" dirty="0" smtClean="0"/>
              <a:t>Latest meter measurements</a:t>
            </a:r>
          </a:p>
          <a:p>
            <a:pPr marL="801688" lvl="1" indent="-344488"/>
            <a:r>
              <a:rPr lang="en-US" dirty="0" smtClean="0"/>
              <a:t>OS-Configurable trip-points</a:t>
            </a:r>
          </a:p>
          <a:p>
            <a:pPr marL="801688" lvl="1" indent="-344488"/>
            <a:r>
              <a:rPr lang="en-US" dirty="0" smtClean="0"/>
              <a:t>Configurable platform enforced limit</a:t>
            </a:r>
          </a:p>
          <a:p>
            <a:pPr>
              <a:buNone/>
            </a:pPr>
            <a:r>
              <a:rPr lang="en-US" dirty="0" smtClean="0"/>
              <a:t>3) Power supply/meter events</a:t>
            </a:r>
          </a:p>
          <a:p>
            <a:pPr marL="801688" lvl="1" indent="-344488"/>
            <a:r>
              <a:rPr lang="en-US" dirty="0" smtClean="0"/>
              <a:t>Notification for changes in configuration and capabilities</a:t>
            </a:r>
          </a:p>
          <a:p>
            <a:pPr marL="801688" lvl="1" indent="-344488"/>
            <a:r>
              <a:rPr lang="en-US" dirty="0" smtClean="0"/>
              <a:t>Notification for trip-points crossed and platform limit enforced</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Metering and Budgeting – Usage</a:t>
            </a:r>
            <a:endParaRPr lang="en-US" dirty="0"/>
          </a:p>
        </p:txBody>
      </p:sp>
      <p:sp>
        <p:nvSpPr>
          <p:cNvPr id="3" name="Content Placeholder 2"/>
          <p:cNvSpPr>
            <a:spLocks noGrp="1"/>
          </p:cNvSpPr>
          <p:nvPr>
            <p:ph type="body" idx="1"/>
          </p:nvPr>
        </p:nvSpPr>
        <p:spPr/>
        <p:txBody>
          <a:bodyPr/>
          <a:lstStyle/>
          <a:p>
            <a:pPr marL="400050" indent="-400050"/>
            <a:r>
              <a:rPr lang="en-US" dirty="0" smtClean="0"/>
              <a:t>Statistical/inventory/auditing</a:t>
            </a:r>
          </a:p>
          <a:p>
            <a:pPr marL="400050" indent="-400050"/>
            <a:r>
              <a:rPr lang="en-US" dirty="0" smtClean="0"/>
              <a:t>Data center can monitor power consumption across nodes</a:t>
            </a:r>
          </a:p>
          <a:p>
            <a:pPr marL="400050" indent="-400050"/>
            <a:r>
              <a:rPr lang="en-US" dirty="0" smtClean="0"/>
              <a:t>Administrator can write scripts to control power policies and receive power condition events</a:t>
            </a:r>
          </a:p>
          <a:p>
            <a:pPr marL="400050" indent="-400050"/>
            <a:r>
              <a:rPr lang="en-US" dirty="0" smtClean="0"/>
              <a:t>Model can be extended to per-device meters</a:t>
            </a:r>
          </a:p>
          <a:p>
            <a:pPr marL="400050" indent="-400050"/>
            <a:r>
              <a:rPr lang="en-US" dirty="0" smtClean="0"/>
              <a:t>Another set of metrics for virtualization and consolidation</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Metering and Budgeting – WDM</a:t>
            </a:r>
            <a:endParaRPr lang="en-US" dirty="0"/>
          </a:p>
        </p:txBody>
      </p:sp>
      <p:sp>
        <p:nvSpPr>
          <p:cNvPr id="3" name="Content Placeholder 2"/>
          <p:cNvSpPr>
            <a:spLocks noGrp="1"/>
          </p:cNvSpPr>
          <p:nvPr>
            <p:ph type="body" idx="1"/>
          </p:nvPr>
        </p:nvSpPr>
        <p:spPr/>
        <p:txBody>
          <a:bodyPr/>
          <a:lstStyle/>
          <a:p>
            <a:pPr marL="400050" indent="-400050"/>
            <a:r>
              <a:rPr lang="en-US" dirty="0" smtClean="0"/>
              <a:t>Standard Windows driver IOCTL interface</a:t>
            </a:r>
          </a:p>
          <a:p>
            <a:pPr marL="400050" indent="-400050"/>
            <a:r>
              <a:rPr lang="en-US" dirty="0" smtClean="0"/>
              <a:t>Event model based on pending IO requests (IRPs)</a:t>
            </a:r>
          </a:p>
          <a:p>
            <a:pPr marL="400050" indent="-400050"/>
            <a:r>
              <a:rPr lang="en-US" dirty="0" smtClean="0"/>
              <a:t>2 separate device interfaces</a:t>
            </a:r>
          </a:p>
          <a:p>
            <a:pPr marL="400050" indent="-400050"/>
            <a:r>
              <a:rPr lang="en-US" dirty="0" smtClean="0"/>
              <a:t>Consumed by the WMI providers</a:t>
            </a:r>
          </a:p>
          <a:p>
            <a:pPr marL="400050" indent="-400050"/>
            <a:r>
              <a:rPr lang="en-US" dirty="0" smtClean="0"/>
              <a:t>An alternative to the ACPI implementation</a:t>
            </a:r>
          </a:p>
          <a:p>
            <a:pPr marL="400050" indent="-400050"/>
            <a:r>
              <a:rPr lang="en-US" dirty="0" smtClean="0"/>
              <a:t>Future direction – potentially consumed </a:t>
            </a:r>
            <a:br>
              <a:rPr lang="en-US" dirty="0" smtClean="0"/>
            </a:br>
            <a:r>
              <a:rPr lang="en-US" dirty="0" smtClean="0"/>
              <a:t>by the kernel power manager</a:t>
            </a:r>
          </a:p>
          <a:p>
            <a:pPr marL="400050" indent="-400050"/>
            <a:r>
              <a:rPr lang="en-US" dirty="0" smtClean="0"/>
              <a:t>Documented on MSDN (link)</a:t>
            </a:r>
            <a:endParaRPr lang="en-US"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Metering and Budgeting – ACPI</a:t>
            </a:r>
            <a:endParaRPr lang="en-US" dirty="0"/>
          </a:p>
        </p:txBody>
      </p:sp>
      <p:sp>
        <p:nvSpPr>
          <p:cNvPr id="3" name="Content Placeholder 2"/>
          <p:cNvSpPr>
            <a:spLocks noGrp="1"/>
          </p:cNvSpPr>
          <p:nvPr>
            <p:ph type="body" idx="1"/>
          </p:nvPr>
        </p:nvSpPr>
        <p:spPr/>
        <p:txBody>
          <a:bodyPr/>
          <a:lstStyle/>
          <a:p>
            <a:pPr marL="400050" indent="-400050"/>
            <a:r>
              <a:rPr lang="en-US" dirty="0" smtClean="0"/>
              <a:t>Rationale</a:t>
            </a:r>
          </a:p>
          <a:p>
            <a:pPr marL="739775" lvl="1" indent="-339725"/>
            <a:r>
              <a:rPr lang="en-US" dirty="0" smtClean="0"/>
              <a:t>Works as the abstraction layer to the underlying platform technology (IPMI, WSMAN, etc.)</a:t>
            </a:r>
          </a:p>
          <a:p>
            <a:pPr marL="739775" lvl="1" indent="-339725"/>
            <a:r>
              <a:rPr lang="en-US" dirty="0" smtClean="0"/>
              <a:t>Scales across different platforms</a:t>
            </a:r>
          </a:p>
          <a:p>
            <a:pPr marL="739775" lvl="1" indent="-339725"/>
            <a:r>
              <a:rPr lang="en-US" dirty="0" smtClean="0"/>
              <a:t>Does not require special drivers</a:t>
            </a:r>
          </a:p>
          <a:p>
            <a:pPr marL="739775" lvl="1" indent="-339725"/>
            <a:r>
              <a:rPr lang="en-US" dirty="0" smtClean="0"/>
              <a:t>Requires only firmware updates</a:t>
            </a:r>
          </a:p>
          <a:p>
            <a:pPr marL="400050" indent="-400050"/>
            <a:r>
              <a:rPr lang="en-US" dirty="0" smtClean="0"/>
              <a:t>Currently being proposed to the ACPI 4.0 specification</a:t>
            </a:r>
          </a:p>
          <a:p>
            <a:pPr marL="400050" indent="-400050"/>
            <a:r>
              <a:rPr lang="en-US" dirty="0" smtClean="0"/>
              <a:t>Delegate tasks to the BMC (e.g., rolling average calculation, polling for events, etc.)</a:t>
            </a:r>
            <a:endParaRPr lang="en-US"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Metering and Budgeting – ACPI</a:t>
            </a:r>
            <a:endParaRPr lang="en-US" dirty="0"/>
          </a:p>
        </p:txBody>
      </p:sp>
      <p:sp>
        <p:nvSpPr>
          <p:cNvPr id="3" name="Content Placeholder 2"/>
          <p:cNvSpPr>
            <a:spLocks noGrp="1"/>
          </p:cNvSpPr>
          <p:nvPr>
            <p:ph type="body" idx="1"/>
          </p:nvPr>
        </p:nvSpPr>
        <p:spPr/>
        <p:txBody>
          <a:bodyPr/>
          <a:lstStyle/>
          <a:p>
            <a:pPr marL="400050" indent="-400050"/>
            <a:r>
              <a:rPr lang="en-US" dirty="0" smtClean="0"/>
              <a:t>Power supply device</a:t>
            </a:r>
          </a:p>
          <a:p>
            <a:pPr marL="739775" lvl="1" indent="-339725"/>
            <a:r>
              <a:rPr lang="en-US" dirty="0" smtClean="0"/>
              <a:t>Extends the current power source device</a:t>
            </a:r>
          </a:p>
          <a:p>
            <a:pPr marL="739775" lvl="1" indent="-339725"/>
            <a:r>
              <a:rPr lang="en-US" dirty="0" smtClean="0"/>
              <a:t>Control method to publish capabilities</a:t>
            </a:r>
          </a:p>
          <a:p>
            <a:pPr marL="400050" indent="-400050"/>
            <a:r>
              <a:rPr lang="en-US" dirty="0" smtClean="0"/>
              <a:t>Power meter device</a:t>
            </a:r>
          </a:p>
          <a:p>
            <a:pPr marL="739775" lvl="1" indent="-339725"/>
            <a:r>
              <a:rPr lang="en-US" dirty="0" smtClean="0"/>
              <a:t>Similar to control method batteries</a:t>
            </a:r>
          </a:p>
          <a:p>
            <a:pPr marL="739775" lvl="1" indent="-339725"/>
            <a:r>
              <a:rPr lang="en-US" dirty="0" smtClean="0"/>
              <a:t>A set of control methods to get capabilities </a:t>
            </a:r>
            <a:br>
              <a:rPr lang="en-US" dirty="0" smtClean="0"/>
            </a:br>
            <a:r>
              <a:rPr lang="en-US" dirty="0" smtClean="0"/>
              <a:t>and set configuration parameters, trip points, </a:t>
            </a:r>
            <a:br>
              <a:rPr lang="en-US" dirty="0" smtClean="0"/>
            </a:br>
            <a:r>
              <a:rPr lang="en-US" dirty="0" smtClean="0"/>
              <a:t>and configure hardware enforced limits</a:t>
            </a:r>
          </a:p>
          <a:p>
            <a:pPr marL="739775" lvl="1" indent="-339725"/>
            <a:r>
              <a:rPr lang="en-US" dirty="0" smtClean="0"/>
              <a:t>Event notification via Notify codes</a:t>
            </a:r>
            <a:endParaRPr lang="en-US" dirty="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Metering and Budgeting – ACPI</a:t>
            </a:r>
            <a:endParaRPr lang="en-US" dirty="0"/>
          </a:p>
        </p:txBody>
      </p:sp>
      <p:sp>
        <p:nvSpPr>
          <p:cNvPr id="3" name="Content Placeholder 2"/>
          <p:cNvSpPr>
            <a:spLocks noGrp="1"/>
          </p:cNvSpPr>
          <p:nvPr>
            <p:ph type="body" idx="1"/>
          </p:nvPr>
        </p:nvSpPr>
        <p:spPr/>
        <p:txBody>
          <a:bodyPr/>
          <a:lstStyle/>
          <a:p>
            <a:pPr marL="400050" indent="-400050"/>
            <a:r>
              <a:rPr lang="en-US" dirty="0" smtClean="0"/>
              <a:t>Windows Server 2008 R2 will provide</a:t>
            </a:r>
          </a:p>
          <a:p>
            <a:pPr marL="739775" lvl="1" indent="-344488"/>
            <a:r>
              <a:rPr lang="en-US" dirty="0" smtClean="0"/>
              <a:t>In-box driver to support power meter device(s) described in ACPI</a:t>
            </a:r>
          </a:p>
          <a:p>
            <a:pPr marL="739775" lvl="1" indent="-344488"/>
            <a:r>
              <a:rPr lang="en-US" dirty="0" smtClean="0"/>
              <a:t>In-box IPMI operation region handler as part of the Microsoft IPMI driver – allowing ACPI control methods to communicate with IPMI using the KCS protocol</a:t>
            </a:r>
          </a:p>
          <a:p>
            <a:pPr marL="1027113" lvl="2" indent="-287338"/>
            <a:r>
              <a:rPr lang="en-US" dirty="0" smtClean="0"/>
              <a:t>Format similar to the SMBUS </a:t>
            </a:r>
            <a:r>
              <a:rPr lang="en-US" dirty="0" err="1" smtClean="0"/>
              <a:t>OpRegion</a:t>
            </a:r>
            <a:endParaRPr lang="en-US" dirty="0" smtClean="0"/>
          </a:p>
          <a:p>
            <a:pPr marL="1027113" lvl="2" indent="-287338"/>
            <a:r>
              <a:rPr lang="en-US" dirty="0" smtClean="0"/>
              <a:t>3</a:t>
            </a:r>
            <a:r>
              <a:rPr lang="en-US" baseline="30000" dirty="0" smtClean="0"/>
              <a:t>rd</a:t>
            </a:r>
            <a:r>
              <a:rPr lang="en-US" dirty="0" smtClean="0"/>
              <a:t>-party IPMI drivers can register </a:t>
            </a:r>
            <a:r>
              <a:rPr lang="en-US" dirty="0" err="1" smtClean="0"/>
              <a:t>OpRegion</a:t>
            </a:r>
            <a:r>
              <a:rPr lang="en-US" dirty="0" smtClean="0"/>
              <a:t> handler </a:t>
            </a:r>
            <a:br>
              <a:rPr lang="en-US" dirty="0" smtClean="0"/>
            </a:br>
            <a:r>
              <a:rPr lang="en-US" dirty="0" smtClean="0"/>
              <a:t>for other IPMI protocol(s)</a:t>
            </a:r>
          </a:p>
          <a:p>
            <a:pPr marL="1027113" lvl="2" indent="-287338"/>
            <a:r>
              <a:rPr lang="en-US" dirty="0" smtClean="0"/>
              <a:t>Also proposed to ACPI 4.0 specification</a:t>
            </a:r>
            <a:endParaRPr lang="en-US"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Architecture Details</a:t>
            </a:r>
            <a:endParaRPr lang="en-US" dirty="0"/>
          </a:p>
        </p:txBody>
      </p:sp>
      <p:grpSp>
        <p:nvGrpSpPr>
          <p:cNvPr id="65" name="Group 54"/>
          <p:cNvGrpSpPr/>
          <p:nvPr/>
        </p:nvGrpSpPr>
        <p:grpSpPr>
          <a:xfrm>
            <a:off x="3161173" y="4166702"/>
            <a:ext cx="3340067" cy="820272"/>
            <a:chOff x="2095500" y="4346388"/>
            <a:chExt cx="2783389" cy="911414"/>
          </a:xfrm>
        </p:grpSpPr>
        <p:sp>
          <p:nvSpPr>
            <p:cNvPr id="68" name="Rectangle 67"/>
            <p:cNvSpPr/>
            <p:nvPr/>
          </p:nvSpPr>
          <p:spPr>
            <a:xfrm>
              <a:off x="2895600" y="4648200"/>
              <a:ext cx="1983289" cy="318036"/>
            </a:xfrm>
            <a:prstGeom prst="rect">
              <a:avLst/>
            </a:prstGeom>
            <a:noFill/>
          </p:spPr>
          <p:txBody>
            <a:bodyPr wrap="none">
              <a:spAutoFit/>
            </a:bodyPr>
            <a:lstStyle/>
            <a:p>
              <a:pPr>
                <a:lnSpc>
                  <a:spcPct val="90000"/>
                </a:lnSpc>
              </a:pPr>
              <a:r>
                <a:rPr lang="en-US" sz="14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IPMI </a:t>
              </a:r>
              <a:r>
                <a:rPr lang="en-US" sz="1400" dirty="0" err="1">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O</a:t>
              </a:r>
              <a:r>
                <a:rPr lang="en-US" sz="1400" dirty="0" err="1"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pRegion</a:t>
              </a:r>
              <a:r>
                <a:rPr lang="en-US" sz="14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 encountered</a:t>
              </a:r>
              <a:endParaRPr lang="en-US" sz="1400" dirty="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endParaRPr>
            </a:p>
          </p:txBody>
        </p:sp>
        <p:cxnSp>
          <p:nvCxnSpPr>
            <p:cNvPr id="69" name="Straight Arrow Connector 68"/>
            <p:cNvCxnSpPr>
              <a:stCxn id="95" idx="0"/>
              <a:endCxn id="91" idx="2"/>
            </p:cNvCxnSpPr>
            <p:nvPr/>
          </p:nvCxnSpPr>
          <p:spPr>
            <a:xfrm rot="16200000" flipV="1">
              <a:off x="2249393" y="4192495"/>
              <a:ext cx="911414" cy="121919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grpSp>
      <p:sp>
        <p:nvSpPr>
          <p:cNvPr id="70" name="TextBox 69"/>
          <p:cNvSpPr txBox="1"/>
          <p:nvPr/>
        </p:nvSpPr>
        <p:spPr>
          <a:xfrm>
            <a:off x="5858653" y="3135313"/>
            <a:ext cx="1371600" cy="277009"/>
          </a:xfrm>
          <a:prstGeom prst="rect">
            <a:avLst/>
          </a:prstGeom>
          <a:ln/>
        </p:spPr>
        <p:style>
          <a:lnRef idx="1">
            <a:schemeClr val="accent4"/>
          </a:lnRef>
          <a:fillRef idx="3">
            <a:schemeClr val="accent4"/>
          </a:fillRef>
          <a:effectRef idx="2">
            <a:schemeClr val="accent4"/>
          </a:effectRef>
          <a:fontRef idx="minor">
            <a:schemeClr val="lt1"/>
          </a:fontRef>
        </p:style>
        <p:txBody>
          <a:bodyPr wrap="square" lIns="82305" tIns="41153" rIns="82305" bIns="41153" rtlCol="0">
            <a:spAutoFit/>
          </a:bodyPr>
          <a:lstStyle/>
          <a:p>
            <a:pPr algn="ctr">
              <a:lnSpc>
                <a:spcPct val="90000"/>
              </a:lnSpc>
            </a:pPr>
            <a:r>
              <a:rPr lang="en-US" sz="1400" dirty="0">
                <a:gradFill>
                  <a:gsLst>
                    <a:gs pos="28000">
                      <a:schemeClr val="bg2"/>
                    </a:gs>
                    <a:gs pos="48000">
                      <a:schemeClr val="bg2"/>
                    </a:gs>
                  </a:gsLst>
                  <a:lin ang="5400000" scaled="1"/>
                </a:gradFill>
                <a:latin typeface="Trebuchet MS" pitchFamily="34" charset="0"/>
              </a:rPr>
              <a:t>a</a:t>
            </a:r>
            <a:r>
              <a:rPr lang="en-US" sz="1400" dirty="0" smtClean="0">
                <a:gradFill>
                  <a:gsLst>
                    <a:gs pos="28000">
                      <a:schemeClr val="bg2"/>
                    </a:gs>
                    <a:gs pos="48000">
                      <a:schemeClr val="bg2"/>
                    </a:gs>
                  </a:gsLst>
                  <a:lin ang="5400000" scaled="1"/>
                </a:gradFill>
                <a:latin typeface="Trebuchet MS" pitchFamily="34" charset="0"/>
              </a:rPr>
              <a:t>cpipmi.sys</a:t>
            </a:r>
            <a:endParaRPr lang="en-US" sz="1400" dirty="0">
              <a:gradFill>
                <a:gsLst>
                  <a:gs pos="28000">
                    <a:schemeClr val="bg2"/>
                  </a:gs>
                  <a:gs pos="48000">
                    <a:schemeClr val="bg2"/>
                  </a:gs>
                </a:gsLst>
                <a:lin ang="5400000" scaled="1"/>
              </a:gradFill>
              <a:latin typeface="Trebuchet MS" pitchFamily="34" charset="0"/>
            </a:endParaRPr>
          </a:p>
        </p:txBody>
      </p:sp>
      <p:sp>
        <p:nvSpPr>
          <p:cNvPr id="71" name="TextBox 70"/>
          <p:cNvSpPr txBox="1"/>
          <p:nvPr/>
        </p:nvSpPr>
        <p:spPr>
          <a:xfrm>
            <a:off x="2475372" y="1420813"/>
            <a:ext cx="6492240" cy="831007"/>
          </a:xfrm>
          <a:prstGeom prst="rect">
            <a:avLst/>
          </a:prstGeom>
          <a:noFill/>
          <a:ln>
            <a:solidFill>
              <a:schemeClr val="tx1"/>
            </a:solidFill>
          </a:ln>
        </p:spPr>
        <p:txBody>
          <a:bodyPr wrap="square" lIns="82305" tIns="41153" rIns="82305" bIns="41153" rtlCol="0">
            <a:spAutoFit/>
          </a:bodyPr>
          <a:lstStyle/>
          <a:p>
            <a:pPr>
              <a:lnSpc>
                <a:spcPct val="90000"/>
              </a:lnSpc>
            </a:pPr>
            <a:r>
              <a:rPr lang="en-US"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User-mode Power Service</a:t>
            </a:r>
          </a:p>
          <a:p>
            <a:pPr>
              <a:lnSpc>
                <a:spcPct val="90000"/>
              </a:lnSpc>
            </a:pPr>
            <a:endParaRPr lang="en-US"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endParaRPr>
          </a:p>
          <a:p>
            <a:pPr>
              <a:lnSpc>
                <a:spcPct val="90000"/>
              </a:lnSpc>
            </a:pPr>
            <a:endParaRPr lang="en-US"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endParaRPr>
          </a:p>
        </p:txBody>
      </p:sp>
      <p:sp>
        <p:nvSpPr>
          <p:cNvPr id="72" name="TextBox 71"/>
          <p:cNvSpPr txBox="1"/>
          <p:nvPr/>
        </p:nvSpPr>
        <p:spPr>
          <a:xfrm>
            <a:off x="2658252" y="1832293"/>
            <a:ext cx="2834640" cy="277009"/>
          </a:xfrm>
          <a:prstGeom prst="rect">
            <a:avLst/>
          </a:prstGeom>
          <a:ln/>
        </p:spPr>
        <p:style>
          <a:lnRef idx="1">
            <a:schemeClr val="accent4"/>
          </a:lnRef>
          <a:fillRef idx="3">
            <a:schemeClr val="accent4"/>
          </a:fillRef>
          <a:effectRef idx="2">
            <a:schemeClr val="accent4"/>
          </a:effectRef>
          <a:fontRef idx="minor">
            <a:schemeClr val="lt1"/>
          </a:fontRef>
        </p:style>
        <p:txBody>
          <a:bodyPr wrap="square" lIns="82305" tIns="41153" rIns="82305" bIns="41153" rtlCol="0">
            <a:spAutoFit/>
          </a:bodyPr>
          <a:lstStyle/>
          <a:p>
            <a:pPr algn="ctr">
              <a:lnSpc>
                <a:spcPct val="90000"/>
              </a:lnSpc>
            </a:pPr>
            <a:r>
              <a:rPr lang="en-US" sz="1400" dirty="0" smtClean="0">
                <a:gradFill>
                  <a:gsLst>
                    <a:gs pos="28000">
                      <a:schemeClr val="bg2"/>
                    </a:gs>
                    <a:gs pos="48000">
                      <a:schemeClr val="bg2"/>
                    </a:gs>
                  </a:gsLst>
                  <a:lin ang="5400000" scaled="1"/>
                </a:gradFill>
                <a:latin typeface="Trebuchet MS" pitchFamily="34" charset="0"/>
              </a:rPr>
              <a:t>Power supply provider</a:t>
            </a:r>
            <a:endParaRPr lang="en-US" sz="1400" dirty="0">
              <a:gradFill>
                <a:gsLst>
                  <a:gs pos="28000">
                    <a:schemeClr val="bg2"/>
                  </a:gs>
                  <a:gs pos="48000">
                    <a:schemeClr val="bg2"/>
                  </a:gs>
                </a:gsLst>
                <a:lin ang="5400000" scaled="1"/>
              </a:gradFill>
              <a:latin typeface="Trebuchet MS" pitchFamily="34" charset="0"/>
            </a:endParaRPr>
          </a:p>
        </p:txBody>
      </p:sp>
      <p:sp>
        <p:nvSpPr>
          <p:cNvPr id="73" name="TextBox 72"/>
          <p:cNvSpPr txBox="1"/>
          <p:nvPr/>
        </p:nvSpPr>
        <p:spPr>
          <a:xfrm>
            <a:off x="5858652" y="1832293"/>
            <a:ext cx="2834640" cy="277009"/>
          </a:xfrm>
          <a:prstGeom prst="rect">
            <a:avLst/>
          </a:prstGeom>
          <a:ln/>
        </p:spPr>
        <p:style>
          <a:lnRef idx="1">
            <a:schemeClr val="accent4"/>
          </a:lnRef>
          <a:fillRef idx="3">
            <a:schemeClr val="accent4"/>
          </a:fillRef>
          <a:effectRef idx="2">
            <a:schemeClr val="accent4"/>
          </a:effectRef>
          <a:fontRef idx="minor">
            <a:schemeClr val="lt1"/>
          </a:fontRef>
        </p:style>
        <p:txBody>
          <a:bodyPr wrap="square" lIns="82305" tIns="41153" rIns="82305" bIns="41153" rtlCol="0">
            <a:spAutoFit/>
          </a:bodyPr>
          <a:lstStyle/>
          <a:p>
            <a:pPr algn="ctr">
              <a:lnSpc>
                <a:spcPct val="90000"/>
              </a:lnSpc>
            </a:pPr>
            <a:r>
              <a:rPr lang="en-US" sz="1400" dirty="0" smtClean="0">
                <a:gradFill>
                  <a:gsLst>
                    <a:gs pos="28000">
                      <a:schemeClr val="bg2"/>
                    </a:gs>
                    <a:gs pos="48000">
                      <a:schemeClr val="bg2"/>
                    </a:gs>
                  </a:gsLst>
                  <a:lin ang="5400000" scaled="1"/>
                </a:gradFill>
                <a:latin typeface="Trebuchet MS" pitchFamily="34" charset="0"/>
              </a:rPr>
              <a:t>Power meter provider</a:t>
            </a:r>
            <a:endParaRPr lang="en-US" sz="1400" dirty="0">
              <a:gradFill>
                <a:gsLst>
                  <a:gs pos="28000">
                    <a:schemeClr val="bg2"/>
                  </a:gs>
                  <a:gs pos="48000">
                    <a:schemeClr val="bg2"/>
                  </a:gs>
                </a:gsLst>
                <a:lin ang="5400000" scaled="1"/>
              </a:gradFill>
              <a:latin typeface="Trebuchet MS" pitchFamily="34" charset="0"/>
            </a:endParaRPr>
          </a:p>
        </p:txBody>
      </p:sp>
      <p:cxnSp>
        <p:nvCxnSpPr>
          <p:cNvPr id="74" name="Straight Connector 73"/>
          <p:cNvCxnSpPr/>
          <p:nvPr/>
        </p:nvCxnSpPr>
        <p:spPr>
          <a:xfrm>
            <a:off x="920892" y="2443548"/>
            <a:ext cx="10332720" cy="1429"/>
          </a:xfrm>
          <a:prstGeom prst="line">
            <a:avLst/>
          </a:prstGeom>
          <a:ln>
            <a:solidFill>
              <a:schemeClr val="tx2">
                <a:lumMod val="90000"/>
              </a:schemeClr>
            </a:solidFill>
            <a:prstDash val="dash"/>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2658252" y="2723833"/>
            <a:ext cx="2834640" cy="277009"/>
          </a:xfrm>
          <a:prstGeom prst="rect">
            <a:avLst/>
          </a:prstGeom>
          <a:ln/>
        </p:spPr>
        <p:style>
          <a:lnRef idx="1">
            <a:schemeClr val="accent4"/>
          </a:lnRef>
          <a:fillRef idx="3">
            <a:schemeClr val="accent4"/>
          </a:fillRef>
          <a:effectRef idx="2">
            <a:schemeClr val="accent4"/>
          </a:effectRef>
          <a:fontRef idx="minor">
            <a:schemeClr val="lt1"/>
          </a:fontRef>
        </p:style>
        <p:txBody>
          <a:bodyPr wrap="square" lIns="82305" tIns="41153" rIns="82305" bIns="41153" rtlCol="0">
            <a:spAutoFit/>
          </a:bodyPr>
          <a:lstStyle/>
          <a:p>
            <a:pPr algn="ctr">
              <a:lnSpc>
                <a:spcPct val="90000"/>
              </a:lnSpc>
            </a:pPr>
            <a:r>
              <a:rPr lang="en-US" sz="1400" i="1" dirty="0" smtClean="0">
                <a:gradFill>
                  <a:gsLst>
                    <a:gs pos="28000">
                      <a:schemeClr val="bg2"/>
                    </a:gs>
                    <a:gs pos="48000">
                      <a:schemeClr val="bg2"/>
                    </a:gs>
                  </a:gsLst>
                  <a:lin ang="5400000" scaled="1"/>
                </a:gradFill>
                <a:latin typeface="Trebuchet MS" pitchFamily="34" charset="0"/>
              </a:rPr>
              <a:t>Power supply interface</a:t>
            </a:r>
            <a:endParaRPr lang="en-US" sz="1400" i="1" dirty="0">
              <a:gradFill>
                <a:gsLst>
                  <a:gs pos="28000">
                    <a:schemeClr val="bg2"/>
                  </a:gs>
                  <a:gs pos="48000">
                    <a:schemeClr val="bg2"/>
                  </a:gs>
                </a:gsLst>
                <a:lin ang="5400000" scaled="1"/>
              </a:gradFill>
              <a:latin typeface="Trebuchet MS" pitchFamily="34" charset="0"/>
            </a:endParaRPr>
          </a:p>
        </p:txBody>
      </p:sp>
      <p:sp>
        <p:nvSpPr>
          <p:cNvPr id="80" name="TextBox 79"/>
          <p:cNvSpPr txBox="1"/>
          <p:nvPr/>
        </p:nvSpPr>
        <p:spPr>
          <a:xfrm>
            <a:off x="5858652" y="2723833"/>
            <a:ext cx="2834640" cy="277009"/>
          </a:xfrm>
          <a:prstGeom prst="rect">
            <a:avLst/>
          </a:prstGeom>
          <a:ln/>
        </p:spPr>
        <p:style>
          <a:lnRef idx="1">
            <a:schemeClr val="accent4"/>
          </a:lnRef>
          <a:fillRef idx="3">
            <a:schemeClr val="accent4"/>
          </a:fillRef>
          <a:effectRef idx="2">
            <a:schemeClr val="accent4"/>
          </a:effectRef>
          <a:fontRef idx="minor">
            <a:schemeClr val="lt1"/>
          </a:fontRef>
        </p:style>
        <p:txBody>
          <a:bodyPr wrap="square" lIns="82305" tIns="41153" rIns="82305" bIns="41153" rtlCol="0">
            <a:spAutoFit/>
          </a:bodyPr>
          <a:lstStyle/>
          <a:p>
            <a:pPr algn="ctr">
              <a:lnSpc>
                <a:spcPct val="90000"/>
              </a:lnSpc>
            </a:pPr>
            <a:r>
              <a:rPr lang="en-US" sz="1400" i="1" dirty="0" smtClean="0">
                <a:gradFill>
                  <a:gsLst>
                    <a:gs pos="28000">
                      <a:schemeClr val="bg2"/>
                    </a:gs>
                    <a:gs pos="48000">
                      <a:schemeClr val="bg2"/>
                    </a:gs>
                  </a:gsLst>
                  <a:lin ang="5400000" scaled="1"/>
                </a:gradFill>
                <a:latin typeface="Trebuchet MS" pitchFamily="34" charset="0"/>
              </a:rPr>
              <a:t>Power meter interface</a:t>
            </a:r>
            <a:endParaRPr lang="en-US" sz="1400" i="1" dirty="0">
              <a:gradFill>
                <a:gsLst>
                  <a:gs pos="28000">
                    <a:schemeClr val="bg2"/>
                  </a:gs>
                  <a:gs pos="48000">
                    <a:schemeClr val="bg2"/>
                  </a:gs>
                </a:gsLst>
                <a:lin ang="5400000" scaled="1"/>
              </a:gradFill>
              <a:latin typeface="Trebuchet MS" pitchFamily="34" charset="0"/>
            </a:endParaRPr>
          </a:p>
        </p:txBody>
      </p:sp>
      <p:sp>
        <p:nvSpPr>
          <p:cNvPr id="83" name="TextBox 82"/>
          <p:cNvSpPr txBox="1"/>
          <p:nvPr/>
        </p:nvSpPr>
        <p:spPr>
          <a:xfrm>
            <a:off x="2658252" y="3135313"/>
            <a:ext cx="1371600" cy="277009"/>
          </a:xfrm>
          <a:prstGeom prst="rect">
            <a:avLst/>
          </a:prstGeom>
          <a:ln/>
        </p:spPr>
        <p:style>
          <a:lnRef idx="1">
            <a:schemeClr val="accent4"/>
          </a:lnRef>
          <a:fillRef idx="3">
            <a:schemeClr val="accent4"/>
          </a:fillRef>
          <a:effectRef idx="2">
            <a:schemeClr val="accent4"/>
          </a:effectRef>
          <a:fontRef idx="minor">
            <a:schemeClr val="lt1"/>
          </a:fontRef>
        </p:style>
        <p:txBody>
          <a:bodyPr wrap="square" lIns="82305" tIns="41153" rIns="82305" bIns="41153" rtlCol="0">
            <a:spAutoFit/>
          </a:bodyPr>
          <a:lstStyle/>
          <a:p>
            <a:pPr algn="ctr">
              <a:lnSpc>
                <a:spcPct val="90000"/>
              </a:lnSpc>
            </a:pPr>
            <a:r>
              <a:rPr lang="en-US" sz="1400" dirty="0" smtClean="0">
                <a:gradFill>
                  <a:gsLst>
                    <a:gs pos="28000">
                      <a:schemeClr val="bg2"/>
                    </a:gs>
                    <a:gs pos="48000">
                      <a:schemeClr val="bg2"/>
                    </a:gs>
                  </a:gsLst>
                  <a:lin ang="5400000" scaled="1"/>
                </a:gradFill>
                <a:latin typeface="Trebuchet MS" pitchFamily="34" charset="0"/>
              </a:rPr>
              <a:t>acpipsu.sys</a:t>
            </a:r>
            <a:endParaRPr lang="en-US" sz="1400" dirty="0">
              <a:gradFill>
                <a:gsLst>
                  <a:gs pos="28000">
                    <a:schemeClr val="bg2"/>
                  </a:gs>
                  <a:gs pos="48000">
                    <a:schemeClr val="bg2"/>
                  </a:gs>
                </a:gsLst>
                <a:lin ang="5400000" scaled="1"/>
              </a:gradFill>
              <a:latin typeface="Trebuchet MS" pitchFamily="34" charset="0"/>
            </a:endParaRPr>
          </a:p>
        </p:txBody>
      </p:sp>
      <p:sp>
        <p:nvSpPr>
          <p:cNvPr id="84" name="TextBox 83"/>
          <p:cNvSpPr txBox="1"/>
          <p:nvPr/>
        </p:nvSpPr>
        <p:spPr>
          <a:xfrm>
            <a:off x="4121293" y="3135313"/>
            <a:ext cx="1371600" cy="277009"/>
          </a:xfrm>
          <a:prstGeom prst="rect">
            <a:avLst/>
          </a:prstGeom>
          <a:ln/>
        </p:spPr>
        <p:style>
          <a:lnRef idx="1">
            <a:schemeClr val="accent6"/>
          </a:lnRef>
          <a:fillRef idx="3">
            <a:schemeClr val="accent6"/>
          </a:fillRef>
          <a:effectRef idx="2">
            <a:schemeClr val="accent6"/>
          </a:effectRef>
          <a:fontRef idx="minor">
            <a:schemeClr val="lt1"/>
          </a:fontRef>
        </p:style>
        <p:txBody>
          <a:bodyPr wrap="square" lIns="82305" tIns="41153" rIns="82305" bIns="41153" rtlCol="0">
            <a:spAutoFit/>
          </a:bodyPr>
          <a:lstStyle/>
          <a:p>
            <a:pPr algn="ctr">
              <a:lnSpc>
                <a:spcPct val="90000"/>
              </a:lnSpc>
            </a:pPr>
            <a:r>
              <a:rPr lang="en-US" sz="1400" dirty="0" smtClean="0">
                <a:gradFill>
                  <a:gsLst>
                    <a:gs pos="28000">
                      <a:schemeClr val="bg2"/>
                    </a:gs>
                    <a:gs pos="48000">
                      <a:schemeClr val="bg2"/>
                    </a:gs>
                  </a:gsLst>
                  <a:lin ang="5400000" scaled="1"/>
                </a:gradFill>
                <a:latin typeface="Trebuchet MS" pitchFamily="34" charset="0"/>
              </a:rPr>
              <a:t>xyzpsu.sys</a:t>
            </a:r>
            <a:endParaRPr lang="en-US" sz="1400" dirty="0">
              <a:gradFill>
                <a:gsLst>
                  <a:gs pos="28000">
                    <a:schemeClr val="bg2"/>
                  </a:gs>
                  <a:gs pos="48000">
                    <a:schemeClr val="bg2"/>
                  </a:gs>
                </a:gsLst>
                <a:lin ang="5400000" scaled="1"/>
              </a:gradFill>
              <a:latin typeface="Trebuchet MS" pitchFamily="34" charset="0"/>
            </a:endParaRPr>
          </a:p>
        </p:txBody>
      </p:sp>
      <p:sp>
        <p:nvSpPr>
          <p:cNvPr id="89" name="TextBox 88"/>
          <p:cNvSpPr txBox="1"/>
          <p:nvPr/>
        </p:nvSpPr>
        <p:spPr>
          <a:xfrm>
            <a:off x="7321693" y="3135313"/>
            <a:ext cx="1371600" cy="277009"/>
          </a:xfrm>
          <a:prstGeom prst="rect">
            <a:avLst/>
          </a:prstGeom>
          <a:ln/>
        </p:spPr>
        <p:style>
          <a:lnRef idx="1">
            <a:schemeClr val="accent6"/>
          </a:lnRef>
          <a:fillRef idx="3">
            <a:schemeClr val="accent6"/>
          </a:fillRef>
          <a:effectRef idx="2">
            <a:schemeClr val="accent6"/>
          </a:effectRef>
          <a:fontRef idx="minor">
            <a:schemeClr val="lt1"/>
          </a:fontRef>
        </p:style>
        <p:txBody>
          <a:bodyPr wrap="square" lIns="82305" tIns="41153" rIns="82305" bIns="41153" rtlCol="0">
            <a:spAutoFit/>
          </a:bodyPr>
          <a:lstStyle/>
          <a:p>
            <a:pPr algn="ctr">
              <a:lnSpc>
                <a:spcPct val="90000"/>
              </a:lnSpc>
            </a:pPr>
            <a:r>
              <a:rPr lang="en-US" sz="1400" dirty="0" smtClean="0">
                <a:gradFill>
                  <a:gsLst>
                    <a:gs pos="28000">
                      <a:schemeClr val="bg2"/>
                    </a:gs>
                    <a:gs pos="48000">
                      <a:schemeClr val="bg2"/>
                    </a:gs>
                  </a:gsLst>
                  <a:lin ang="5400000" scaled="1"/>
                </a:gradFill>
                <a:latin typeface="Trebuchet MS" pitchFamily="34" charset="0"/>
              </a:rPr>
              <a:t>xyzpmi.sys</a:t>
            </a:r>
            <a:endParaRPr lang="en-US" sz="1400" dirty="0">
              <a:gradFill>
                <a:gsLst>
                  <a:gs pos="28000">
                    <a:schemeClr val="bg2"/>
                  </a:gs>
                  <a:gs pos="48000">
                    <a:schemeClr val="bg2"/>
                  </a:gs>
                </a:gsLst>
                <a:lin ang="5400000" scaled="1"/>
              </a:gradFill>
              <a:latin typeface="Trebuchet MS" pitchFamily="34" charset="0"/>
            </a:endParaRPr>
          </a:p>
        </p:txBody>
      </p:sp>
      <p:sp>
        <p:nvSpPr>
          <p:cNvPr id="90" name="TextBox 89"/>
          <p:cNvSpPr txBox="1"/>
          <p:nvPr/>
        </p:nvSpPr>
        <p:spPr>
          <a:xfrm>
            <a:off x="9790572" y="2586674"/>
            <a:ext cx="1280160" cy="526308"/>
          </a:xfrm>
          <a:prstGeom prst="rect">
            <a:avLst/>
          </a:prstGeom>
          <a:ln/>
        </p:spPr>
        <p:style>
          <a:lnRef idx="1">
            <a:schemeClr val="accent4"/>
          </a:lnRef>
          <a:fillRef idx="3">
            <a:schemeClr val="accent4"/>
          </a:fillRef>
          <a:effectRef idx="2">
            <a:schemeClr val="accent4"/>
          </a:effectRef>
          <a:fontRef idx="minor">
            <a:schemeClr val="lt1"/>
          </a:fontRef>
        </p:style>
        <p:txBody>
          <a:bodyPr wrap="square" lIns="82305" tIns="41153" rIns="82305" bIns="41153" rtlCol="0">
            <a:spAutoFit/>
          </a:bodyPr>
          <a:lstStyle/>
          <a:p>
            <a:pPr algn="ctr">
              <a:lnSpc>
                <a:spcPct val="90000"/>
              </a:lnSpc>
            </a:pPr>
            <a:r>
              <a:rPr lang="en-US" sz="1600" dirty="0" smtClean="0">
                <a:gradFill>
                  <a:gsLst>
                    <a:gs pos="28000">
                      <a:schemeClr val="bg2"/>
                    </a:gs>
                    <a:gs pos="48000">
                      <a:schemeClr val="bg2"/>
                    </a:gs>
                  </a:gsLst>
                  <a:lin ang="5400000" scaled="1"/>
                </a:gradFill>
                <a:latin typeface="Trebuchet MS" pitchFamily="34" charset="0"/>
              </a:rPr>
              <a:t>Power Manager</a:t>
            </a:r>
            <a:endParaRPr lang="en-US" sz="1600" dirty="0">
              <a:gradFill>
                <a:gsLst>
                  <a:gs pos="28000">
                    <a:schemeClr val="bg2"/>
                  </a:gs>
                  <a:gs pos="48000">
                    <a:schemeClr val="bg2"/>
                  </a:gs>
                </a:gsLst>
                <a:lin ang="5400000" scaled="1"/>
              </a:gradFill>
              <a:latin typeface="Trebuchet MS" pitchFamily="34" charset="0"/>
            </a:endParaRPr>
          </a:p>
        </p:txBody>
      </p:sp>
      <p:sp>
        <p:nvSpPr>
          <p:cNvPr id="91" name="TextBox 90"/>
          <p:cNvSpPr txBox="1"/>
          <p:nvPr/>
        </p:nvSpPr>
        <p:spPr>
          <a:xfrm>
            <a:off x="2658253" y="3889693"/>
            <a:ext cx="1005840" cy="277009"/>
          </a:xfrm>
          <a:prstGeom prst="rect">
            <a:avLst/>
          </a:prstGeom>
          <a:ln/>
        </p:spPr>
        <p:style>
          <a:lnRef idx="1">
            <a:schemeClr val="accent4"/>
          </a:lnRef>
          <a:fillRef idx="3">
            <a:schemeClr val="accent4"/>
          </a:fillRef>
          <a:effectRef idx="2">
            <a:schemeClr val="accent4"/>
          </a:effectRef>
          <a:fontRef idx="minor">
            <a:schemeClr val="lt1"/>
          </a:fontRef>
        </p:style>
        <p:txBody>
          <a:bodyPr wrap="square" lIns="82305" tIns="41153" rIns="82305" bIns="41153" rtlCol="0">
            <a:spAutoFit/>
          </a:bodyPr>
          <a:lstStyle/>
          <a:p>
            <a:pPr algn="ctr">
              <a:lnSpc>
                <a:spcPct val="90000"/>
              </a:lnSpc>
            </a:pPr>
            <a:r>
              <a:rPr lang="en-US" sz="1400" dirty="0" smtClean="0">
                <a:gradFill>
                  <a:gsLst>
                    <a:gs pos="28000">
                      <a:schemeClr val="bg2"/>
                    </a:gs>
                    <a:gs pos="48000">
                      <a:schemeClr val="bg2"/>
                    </a:gs>
                  </a:gsLst>
                  <a:lin ang="5400000" scaled="1"/>
                </a:gradFill>
                <a:latin typeface="Trebuchet MS" pitchFamily="34" charset="0"/>
              </a:rPr>
              <a:t>acpi.sys</a:t>
            </a:r>
            <a:endParaRPr lang="en-US" sz="1400" dirty="0">
              <a:gradFill>
                <a:gsLst>
                  <a:gs pos="28000">
                    <a:schemeClr val="bg2"/>
                  </a:gs>
                  <a:gs pos="48000">
                    <a:schemeClr val="bg2"/>
                  </a:gs>
                </a:gsLst>
                <a:lin ang="5400000" scaled="1"/>
              </a:gradFill>
              <a:latin typeface="Trebuchet MS" pitchFamily="34" charset="0"/>
            </a:endParaRPr>
          </a:p>
        </p:txBody>
      </p:sp>
      <p:sp>
        <p:nvSpPr>
          <p:cNvPr id="92" name="TextBox 91"/>
          <p:cNvSpPr txBox="1"/>
          <p:nvPr/>
        </p:nvSpPr>
        <p:spPr>
          <a:xfrm>
            <a:off x="1049794" y="1847527"/>
            <a:ext cx="1020619" cy="277009"/>
          </a:xfrm>
          <a:prstGeom prst="rect">
            <a:avLst/>
          </a:prstGeom>
          <a:noFill/>
        </p:spPr>
        <p:txBody>
          <a:bodyPr wrap="none" lIns="82305" tIns="41153" rIns="82305" bIns="41153" rtlCol="0">
            <a:spAutoFit/>
          </a:bodyPr>
          <a:lstStyle/>
          <a:p>
            <a:pPr>
              <a:lnSpc>
                <a:spcPct val="90000"/>
              </a:lnSpc>
            </a:pPr>
            <a:r>
              <a:rPr lang="en-US" sz="1400" i="1"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User mode</a:t>
            </a:r>
            <a:endParaRPr lang="en-US" sz="1400" i="1" dirty="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endParaRPr>
          </a:p>
        </p:txBody>
      </p:sp>
      <p:sp>
        <p:nvSpPr>
          <p:cNvPr id="93" name="Rectangle 92"/>
          <p:cNvSpPr/>
          <p:nvPr/>
        </p:nvSpPr>
        <p:spPr>
          <a:xfrm>
            <a:off x="1049794" y="3874459"/>
            <a:ext cx="1187331" cy="277009"/>
          </a:xfrm>
          <a:prstGeom prst="rect">
            <a:avLst/>
          </a:prstGeom>
        </p:spPr>
        <p:txBody>
          <a:bodyPr wrap="none" lIns="82305" tIns="41153" rIns="82305" bIns="41153">
            <a:spAutoFit/>
          </a:bodyPr>
          <a:lstStyle/>
          <a:p>
            <a:pPr>
              <a:lnSpc>
                <a:spcPct val="90000"/>
              </a:lnSpc>
            </a:pPr>
            <a:r>
              <a:rPr lang="en-US" sz="1400" i="1"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Kernel mode</a:t>
            </a:r>
            <a:endParaRPr lang="en-US" sz="1400" i="1" dirty="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endParaRPr>
          </a:p>
        </p:txBody>
      </p:sp>
      <p:sp>
        <p:nvSpPr>
          <p:cNvPr id="94" name="Rectangle 93"/>
          <p:cNvSpPr/>
          <p:nvPr/>
        </p:nvSpPr>
        <p:spPr>
          <a:xfrm>
            <a:off x="1049794" y="5265634"/>
            <a:ext cx="938865" cy="277009"/>
          </a:xfrm>
          <a:prstGeom prst="rect">
            <a:avLst/>
          </a:prstGeom>
        </p:spPr>
        <p:txBody>
          <a:bodyPr wrap="none" lIns="82305" tIns="41153" rIns="82305" bIns="41153">
            <a:spAutoFit/>
          </a:bodyPr>
          <a:lstStyle/>
          <a:p>
            <a:pPr>
              <a:lnSpc>
                <a:spcPct val="90000"/>
              </a:lnSpc>
            </a:pPr>
            <a:r>
              <a:rPr lang="en-US" sz="1400" i="1"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Firmware</a:t>
            </a:r>
            <a:endParaRPr lang="en-US" sz="1400" i="1" dirty="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endParaRPr>
          </a:p>
        </p:txBody>
      </p:sp>
      <p:sp>
        <p:nvSpPr>
          <p:cNvPr id="95" name="TextBox 94"/>
          <p:cNvSpPr txBox="1"/>
          <p:nvPr/>
        </p:nvSpPr>
        <p:spPr>
          <a:xfrm>
            <a:off x="2201052" y="4986974"/>
            <a:ext cx="4846320" cy="692507"/>
          </a:xfrm>
          <a:prstGeom prst="rect">
            <a:avLst/>
          </a:prstGeom>
          <a:ln/>
        </p:spPr>
        <p:style>
          <a:lnRef idx="1">
            <a:schemeClr val="accent5"/>
          </a:lnRef>
          <a:fillRef idx="3">
            <a:schemeClr val="accent5"/>
          </a:fillRef>
          <a:effectRef idx="2">
            <a:schemeClr val="accent5"/>
          </a:effectRef>
          <a:fontRef idx="minor">
            <a:schemeClr val="lt1"/>
          </a:fontRef>
        </p:style>
        <p:txBody>
          <a:bodyPr wrap="square" lIns="82305" tIns="41153" rIns="82305" bIns="41153" rtlCol="0">
            <a:spAutoFit/>
          </a:bodyPr>
          <a:lstStyle/>
          <a:p>
            <a:pPr algn="ctr">
              <a:lnSpc>
                <a:spcPct val="90000"/>
              </a:lnSpc>
            </a:pPr>
            <a:r>
              <a:rPr lang="en-US" sz="1600" dirty="0" smtClean="0">
                <a:gradFill>
                  <a:gsLst>
                    <a:gs pos="28000">
                      <a:schemeClr val="bg2"/>
                    </a:gs>
                    <a:gs pos="48000">
                      <a:schemeClr val="bg2"/>
                    </a:gs>
                  </a:gsLst>
                  <a:lin ang="5400000" scaled="1"/>
                </a:gradFill>
                <a:latin typeface="Trebuchet MS" pitchFamily="34" charset="0"/>
              </a:rPr>
              <a:t>ACPI control methods </a:t>
            </a:r>
          </a:p>
          <a:p>
            <a:pPr>
              <a:lnSpc>
                <a:spcPct val="90000"/>
              </a:lnSpc>
            </a:pPr>
            <a:r>
              <a:rPr lang="en-US" sz="1400" dirty="0">
                <a:gradFill>
                  <a:gsLst>
                    <a:gs pos="28000">
                      <a:schemeClr val="bg2"/>
                    </a:gs>
                    <a:gs pos="48000">
                      <a:schemeClr val="bg2"/>
                    </a:gs>
                  </a:gsLst>
                  <a:lin ang="5400000" scaled="1"/>
                </a:gradFill>
                <a:latin typeface="Trebuchet MS" pitchFamily="34" charset="0"/>
              </a:rPr>
              <a:t>E</a:t>
            </a:r>
            <a:r>
              <a:rPr lang="en-US" sz="1400" dirty="0" smtClean="0">
                <a:gradFill>
                  <a:gsLst>
                    <a:gs pos="28000">
                      <a:schemeClr val="bg2"/>
                    </a:gs>
                    <a:gs pos="48000">
                      <a:schemeClr val="bg2"/>
                    </a:gs>
                  </a:gsLst>
                  <a:lin ang="5400000" scaled="1"/>
                </a:gradFill>
                <a:latin typeface="Trebuchet MS" pitchFamily="34" charset="0"/>
              </a:rPr>
              <a:t>.g., Query power supply information, Set power meter trip points, Get power meter capabilities</a:t>
            </a:r>
          </a:p>
        </p:txBody>
      </p:sp>
      <p:grpSp>
        <p:nvGrpSpPr>
          <p:cNvPr id="96" name="Group 100"/>
          <p:cNvGrpSpPr/>
          <p:nvPr/>
        </p:nvGrpSpPr>
        <p:grpSpPr>
          <a:xfrm>
            <a:off x="4029852" y="2110095"/>
            <a:ext cx="4297680" cy="614531"/>
            <a:chOff x="2819400" y="2061262"/>
            <a:chExt cx="3581400" cy="682813"/>
          </a:xfrm>
        </p:grpSpPr>
        <p:grpSp>
          <p:nvGrpSpPr>
            <p:cNvPr id="97" name="Group 55"/>
            <p:cNvGrpSpPr/>
            <p:nvPr/>
          </p:nvGrpSpPr>
          <p:grpSpPr>
            <a:xfrm>
              <a:off x="2819400" y="2061262"/>
              <a:ext cx="838200" cy="682813"/>
              <a:chOff x="2819400" y="2061262"/>
              <a:chExt cx="838200" cy="682813"/>
            </a:xfrm>
          </p:grpSpPr>
          <p:sp>
            <p:nvSpPr>
              <p:cNvPr id="101" name="TextBox 100"/>
              <p:cNvSpPr txBox="1"/>
              <p:nvPr/>
            </p:nvSpPr>
            <p:spPr>
              <a:xfrm>
                <a:off x="2819400" y="2247901"/>
                <a:ext cx="838200" cy="379592"/>
              </a:xfrm>
              <a:prstGeom prst="rect">
                <a:avLst/>
              </a:prstGeom>
              <a:noFill/>
            </p:spPr>
            <p:txBody>
              <a:bodyPr wrap="square" rtlCol="0">
                <a:spAutoFit/>
              </a:bodyPr>
              <a:lstStyle/>
              <a:p>
                <a:pPr>
                  <a:lnSpc>
                    <a:spcPct val="90000"/>
                  </a:lnSpc>
                </a:pPr>
                <a:r>
                  <a:rPr lang="en-US"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IOCTLs</a:t>
                </a:r>
                <a:endParaRPr lang="en-US" dirty="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endParaRPr>
              </a:p>
            </p:txBody>
          </p:sp>
          <p:cxnSp>
            <p:nvCxnSpPr>
              <p:cNvPr id="102" name="Straight Arrow Connector 101"/>
              <p:cNvCxnSpPr>
                <a:stCxn id="72" idx="2"/>
                <a:endCxn id="77" idx="0"/>
              </p:cNvCxnSpPr>
              <p:nvPr/>
            </p:nvCxnSpPr>
            <p:spPr>
              <a:xfrm rot="5400000">
                <a:off x="2516094" y="2402007"/>
                <a:ext cx="682813" cy="1323"/>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grpSp>
        <p:grpSp>
          <p:nvGrpSpPr>
            <p:cNvPr id="98" name="Group 56"/>
            <p:cNvGrpSpPr/>
            <p:nvPr/>
          </p:nvGrpSpPr>
          <p:grpSpPr>
            <a:xfrm>
              <a:off x="5523839" y="2061262"/>
              <a:ext cx="876961" cy="682813"/>
              <a:chOff x="5523839" y="2061262"/>
              <a:chExt cx="876961" cy="682813"/>
            </a:xfrm>
          </p:grpSpPr>
          <p:cxnSp>
            <p:nvCxnSpPr>
              <p:cNvPr id="99" name="Straight Arrow Connector 98"/>
              <p:cNvCxnSpPr>
                <a:stCxn id="73" idx="2"/>
                <a:endCxn id="80" idx="0"/>
              </p:cNvCxnSpPr>
              <p:nvPr/>
            </p:nvCxnSpPr>
            <p:spPr>
              <a:xfrm rot="5400000">
                <a:off x="5183094" y="2402007"/>
                <a:ext cx="682813" cy="1323"/>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100" name="TextBox 99"/>
              <p:cNvSpPr txBox="1"/>
              <p:nvPr/>
            </p:nvSpPr>
            <p:spPr>
              <a:xfrm>
                <a:off x="5562600" y="2247901"/>
                <a:ext cx="838200" cy="379592"/>
              </a:xfrm>
              <a:prstGeom prst="rect">
                <a:avLst/>
              </a:prstGeom>
              <a:noFill/>
            </p:spPr>
            <p:txBody>
              <a:bodyPr wrap="square" rtlCol="0">
                <a:spAutoFit/>
              </a:bodyPr>
              <a:lstStyle/>
              <a:p>
                <a:pPr>
                  <a:lnSpc>
                    <a:spcPct val="90000"/>
                  </a:lnSpc>
                </a:pPr>
                <a:r>
                  <a:rPr lang="en-US"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IOCTLs</a:t>
                </a:r>
                <a:endParaRPr lang="en-US" dirty="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endParaRPr>
              </a:p>
            </p:txBody>
          </p:sp>
        </p:grpSp>
      </p:grpSp>
      <p:cxnSp>
        <p:nvCxnSpPr>
          <p:cNvPr id="103" name="Shape 102"/>
          <p:cNvCxnSpPr>
            <a:stCxn id="71" idx="3"/>
            <a:endCxn id="90" idx="0"/>
          </p:cNvCxnSpPr>
          <p:nvPr/>
        </p:nvCxnSpPr>
        <p:spPr>
          <a:xfrm>
            <a:off x="8967612" y="1836317"/>
            <a:ext cx="1463040" cy="750357"/>
          </a:xfrm>
          <a:prstGeom prst="bentConnector2">
            <a:avLst/>
          </a:prstGeom>
          <a:ln>
            <a:headEnd type="arrow"/>
            <a:tailEnd type="arrow"/>
          </a:ln>
        </p:spPr>
        <p:style>
          <a:lnRef idx="2">
            <a:schemeClr val="dk1"/>
          </a:lnRef>
          <a:fillRef idx="0">
            <a:schemeClr val="dk1"/>
          </a:fillRef>
          <a:effectRef idx="1">
            <a:schemeClr val="dk1"/>
          </a:effectRef>
          <a:fontRef idx="minor">
            <a:schemeClr val="tx1"/>
          </a:fontRef>
        </p:style>
      </p:cxnSp>
      <p:sp>
        <p:nvSpPr>
          <p:cNvPr id="104" name="Rectangle 103"/>
          <p:cNvSpPr/>
          <p:nvPr/>
        </p:nvSpPr>
        <p:spPr>
          <a:xfrm>
            <a:off x="1049794" y="3135313"/>
            <a:ext cx="1128019" cy="277009"/>
          </a:xfrm>
          <a:prstGeom prst="rect">
            <a:avLst/>
          </a:prstGeom>
        </p:spPr>
        <p:txBody>
          <a:bodyPr wrap="none" lIns="82305" tIns="41153" rIns="82305" bIns="41153">
            <a:spAutoFit/>
          </a:bodyPr>
          <a:lstStyle/>
          <a:p>
            <a:pPr>
              <a:lnSpc>
                <a:spcPct val="90000"/>
              </a:lnSpc>
            </a:pPr>
            <a:r>
              <a:rPr lang="en-US" sz="1400" i="1"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WDF drivers</a:t>
            </a:r>
            <a:endParaRPr lang="en-US" sz="1400" i="1" dirty="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endParaRPr>
          </a:p>
        </p:txBody>
      </p:sp>
      <p:grpSp>
        <p:nvGrpSpPr>
          <p:cNvPr id="105" name="Group 73"/>
          <p:cNvGrpSpPr/>
          <p:nvPr/>
        </p:nvGrpSpPr>
        <p:grpSpPr>
          <a:xfrm>
            <a:off x="3161173" y="3412321"/>
            <a:ext cx="3383280" cy="477373"/>
            <a:chOff x="2133602" y="3541935"/>
            <a:chExt cx="2819401" cy="530416"/>
          </a:xfrm>
        </p:grpSpPr>
        <p:cxnSp>
          <p:nvCxnSpPr>
            <p:cNvPr id="106" name="Straight Arrow Connector 105"/>
            <p:cNvCxnSpPr>
              <a:stCxn id="83" idx="2"/>
              <a:endCxn id="91" idx="0"/>
            </p:cNvCxnSpPr>
            <p:nvPr/>
          </p:nvCxnSpPr>
          <p:spPr>
            <a:xfrm rot="5400000">
              <a:off x="1944595" y="3730944"/>
              <a:ext cx="530414" cy="15239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07" name="Straight Arrow Connector 106"/>
            <p:cNvCxnSpPr>
              <a:stCxn id="70" idx="2"/>
              <a:endCxn id="91" idx="0"/>
            </p:cNvCxnSpPr>
            <p:nvPr/>
          </p:nvCxnSpPr>
          <p:spPr>
            <a:xfrm rot="5400000">
              <a:off x="3278096" y="2397441"/>
              <a:ext cx="530414" cy="281940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grpSp>
      <p:grpSp>
        <p:nvGrpSpPr>
          <p:cNvPr id="108" name="Group 64"/>
          <p:cNvGrpSpPr/>
          <p:nvPr/>
        </p:nvGrpSpPr>
        <p:grpSpPr>
          <a:xfrm>
            <a:off x="5218572" y="3752533"/>
            <a:ext cx="5577840" cy="1816311"/>
            <a:chOff x="3810000" y="3886201"/>
            <a:chExt cx="4648200" cy="2018123"/>
          </a:xfrm>
        </p:grpSpPr>
        <p:sp>
          <p:nvSpPr>
            <p:cNvPr id="109" name="TextBox 108"/>
            <p:cNvSpPr txBox="1"/>
            <p:nvPr/>
          </p:nvSpPr>
          <p:spPr>
            <a:xfrm>
              <a:off x="5410200" y="4038600"/>
              <a:ext cx="3048000" cy="318036"/>
            </a:xfrm>
            <a:prstGeom prst="rect">
              <a:avLst/>
            </a:prstGeom>
            <a:ln/>
          </p:spPr>
          <p:style>
            <a:lnRef idx="1">
              <a:schemeClr val="accent4"/>
            </a:lnRef>
            <a:fillRef idx="3">
              <a:schemeClr val="accent4"/>
            </a:fillRef>
            <a:effectRef idx="2">
              <a:schemeClr val="accent4"/>
            </a:effectRef>
            <a:fontRef idx="minor">
              <a:schemeClr val="lt1"/>
            </a:fontRef>
          </p:style>
          <p:txBody>
            <a:bodyPr wrap="square" rtlCol="0">
              <a:spAutoFit/>
            </a:bodyPr>
            <a:lstStyle/>
            <a:p>
              <a:pPr algn="ctr">
                <a:lnSpc>
                  <a:spcPct val="90000"/>
                </a:lnSpc>
              </a:pPr>
              <a:r>
                <a:rPr lang="en-US" sz="1400" dirty="0" smtClean="0">
                  <a:gradFill>
                    <a:gsLst>
                      <a:gs pos="28000">
                        <a:schemeClr val="bg2"/>
                      </a:gs>
                      <a:gs pos="48000">
                        <a:schemeClr val="bg2"/>
                      </a:gs>
                    </a:gsLst>
                    <a:lin ang="5400000" scaled="1"/>
                  </a:gradFill>
                  <a:latin typeface="Trebuchet MS" pitchFamily="34" charset="0"/>
                </a:rPr>
                <a:t>Microsoft IPMI driver (ipmidrv.sys)</a:t>
              </a:r>
              <a:endParaRPr lang="en-US" sz="1400" dirty="0">
                <a:gradFill>
                  <a:gsLst>
                    <a:gs pos="28000">
                      <a:schemeClr val="bg2"/>
                    </a:gs>
                    <a:gs pos="48000">
                      <a:schemeClr val="bg2"/>
                    </a:gs>
                  </a:gsLst>
                  <a:lin ang="5400000" scaled="1"/>
                </a:gradFill>
                <a:latin typeface="Trebuchet MS" pitchFamily="34" charset="0"/>
              </a:endParaRPr>
            </a:p>
          </p:txBody>
        </p:sp>
        <p:cxnSp>
          <p:nvCxnSpPr>
            <p:cNvPr id="110" name="Straight Arrow Connector 109"/>
            <p:cNvCxnSpPr>
              <a:stCxn id="109" idx="1"/>
              <a:endCxn id="121" idx="3"/>
            </p:cNvCxnSpPr>
            <p:nvPr/>
          </p:nvCxnSpPr>
          <p:spPr>
            <a:xfrm rot="10800000">
              <a:off x="3810000" y="4192495"/>
              <a:ext cx="1600200" cy="5122"/>
            </a:xfrm>
            <a:prstGeom prst="straightConnector1">
              <a:avLst/>
            </a:prstGeom>
            <a:ln>
              <a:headEnd type="arrow" w="med" len="med"/>
              <a:tailEnd type="arrow" w="med" len="med"/>
            </a:ln>
          </p:spPr>
          <p:style>
            <a:lnRef idx="2">
              <a:schemeClr val="dk1"/>
            </a:lnRef>
            <a:fillRef idx="0">
              <a:schemeClr val="dk1"/>
            </a:fillRef>
            <a:effectRef idx="1">
              <a:schemeClr val="dk1"/>
            </a:effectRef>
            <a:fontRef idx="minor">
              <a:schemeClr val="tx1"/>
            </a:fontRef>
          </p:style>
        </p:cxnSp>
        <p:sp>
          <p:nvSpPr>
            <p:cNvPr id="111" name="TextBox 110"/>
            <p:cNvSpPr txBox="1"/>
            <p:nvPr/>
          </p:nvSpPr>
          <p:spPr>
            <a:xfrm>
              <a:off x="6095999" y="5555511"/>
              <a:ext cx="1676400" cy="348813"/>
            </a:xfrm>
            <a:prstGeom prst="rect">
              <a:avLst/>
            </a:prstGeom>
            <a:ln/>
          </p:spPr>
          <p:style>
            <a:lnRef idx="1">
              <a:schemeClr val="accent5"/>
            </a:lnRef>
            <a:fillRef idx="3">
              <a:schemeClr val="accent5"/>
            </a:fillRef>
            <a:effectRef idx="2">
              <a:schemeClr val="accent5"/>
            </a:effectRef>
            <a:fontRef idx="minor">
              <a:schemeClr val="lt1"/>
            </a:fontRef>
          </p:style>
          <p:txBody>
            <a:bodyPr wrap="square" rtlCol="0">
              <a:spAutoFit/>
            </a:bodyPr>
            <a:lstStyle/>
            <a:p>
              <a:pPr algn="ctr">
                <a:lnSpc>
                  <a:spcPct val="90000"/>
                </a:lnSpc>
              </a:pPr>
              <a:r>
                <a:rPr lang="en-US" sz="1600" dirty="0" smtClean="0">
                  <a:gradFill>
                    <a:gsLst>
                      <a:gs pos="28000">
                        <a:schemeClr val="bg2"/>
                      </a:gs>
                      <a:gs pos="48000">
                        <a:schemeClr val="bg2"/>
                      </a:gs>
                    </a:gsLst>
                    <a:lin ang="5400000" scaled="1"/>
                  </a:gradFill>
                  <a:latin typeface="Trebuchet MS" pitchFamily="34" charset="0"/>
                </a:rPr>
                <a:t>BMC hardware</a:t>
              </a:r>
              <a:endParaRPr lang="en-US" sz="1600" dirty="0">
                <a:gradFill>
                  <a:gsLst>
                    <a:gs pos="28000">
                      <a:schemeClr val="bg2"/>
                    </a:gs>
                    <a:gs pos="48000">
                      <a:schemeClr val="bg2"/>
                    </a:gs>
                  </a:gsLst>
                  <a:lin ang="5400000" scaled="1"/>
                </a:gradFill>
                <a:latin typeface="Trebuchet MS" pitchFamily="34" charset="0"/>
              </a:endParaRPr>
            </a:p>
          </p:txBody>
        </p:sp>
        <p:cxnSp>
          <p:nvCxnSpPr>
            <p:cNvPr id="112" name="Straight Arrow Connector 111"/>
            <p:cNvCxnSpPr>
              <a:stCxn id="109" idx="2"/>
              <a:endCxn id="111" idx="0"/>
            </p:cNvCxnSpPr>
            <p:nvPr/>
          </p:nvCxnSpPr>
          <p:spPr>
            <a:xfrm rot="5400000">
              <a:off x="6334762" y="4956073"/>
              <a:ext cx="1198875" cy="1"/>
            </a:xfrm>
            <a:prstGeom prst="straightConnector1">
              <a:avLst/>
            </a:prstGeom>
            <a:ln>
              <a:headEnd type="arrow" w="med" len="med"/>
              <a:tailEnd type="arrow" w="med" len="med"/>
            </a:ln>
          </p:spPr>
          <p:style>
            <a:lnRef idx="2">
              <a:schemeClr val="dk1"/>
            </a:lnRef>
            <a:fillRef idx="0">
              <a:schemeClr val="dk1"/>
            </a:fillRef>
            <a:effectRef idx="1">
              <a:schemeClr val="dk1"/>
            </a:effectRef>
            <a:fontRef idx="minor">
              <a:schemeClr val="tx1"/>
            </a:fontRef>
          </p:style>
        </p:cxnSp>
        <p:sp>
          <p:nvSpPr>
            <p:cNvPr id="113" name="Rectangle 112"/>
            <p:cNvSpPr/>
            <p:nvPr/>
          </p:nvSpPr>
          <p:spPr>
            <a:xfrm>
              <a:off x="6542442" y="4954772"/>
              <a:ext cx="1412246" cy="318036"/>
            </a:xfrm>
            <a:prstGeom prst="rect">
              <a:avLst/>
            </a:prstGeom>
          </p:spPr>
          <p:txBody>
            <a:bodyPr wrap="none">
              <a:spAutoFit/>
            </a:bodyPr>
            <a:lstStyle/>
            <a:p>
              <a:pPr>
                <a:lnSpc>
                  <a:spcPct val="90000"/>
                </a:lnSpc>
              </a:pPr>
              <a:r>
                <a:rPr lang="en-US" sz="14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IPMI  KCS protocol</a:t>
              </a:r>
              <a:endParaRPr lang="en-US" sz="1400" dirty="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endParaRPr>
            </a:p>
          </p:txBody>
        </p:sp>
        <p:sp>
          <p:nvSpPr>
            <p:cNvPr id="114" name="TextBox 113"/>
            <p:cNvSpPr txBox="1"/>
            <p:nvPr/>
          </p:nvSpPr>
          <p:spPr>
            <a:xfrm>
              <a:off x="4038600" y="3886201"/>
              <a:ext cx="838200" cy="379591"/>
            </a:xfrm>
            <a:prstGeom prst="rect">
              <a:avLst/>
            </a:prstGeom>
            <a:noFill/>
          </p:spPr>
          <p:txBody>
            <a:bodyPr wrap="square" rtlCol="0">
              <a:spAutoFit/>
            </a:bodyPr>
            <a:lstStyle/>
            <a:p>
              <a:pPr>
                <a:lnSpc>
                  <a:spcPct val="90000"/>
                </a:lnSpc>
              </a:pPr>
              <a:r>
                <a:rPr lang="en-US"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IOCTLs</a:t>
              </a:r>
              <a:endParaRPr lang="en-US" dirty="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endParaRPr>
            </a:p>
          </p:txBody>
        </p:sp>
      </p:grpSp>
      <p:cxnSp>
        <p:nvCxnSpPr>
          <p:cNvPr id="115" name="Straight Connector 114"/>
          <p:cNvCxnSpPr/>
          <p:nvPr/>
        </p:nvCxnSpPr>
        <p:spPr>
          <a:xfrm>
            <a:off x="920892" y="4438333"/>
            <a:ext cx="10332720" cy="1429"/>
          </a:xfrm>
          <a:prstGeom prst="line">
            <a:avLst/>
          </a:prstGeom>
          <a:ln>
            <a:solidFill>
              <a:schemeClr val="tx2">
                <a:lumMod val="90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116" name="Group 53"/>
          <p:cNvGrpSpPr/>
          <p:nvPr/>
        </p:nvGrpSpPr>
        <p:grpSpPr>
          <a:xfrm>
            <a:off x="2475372" y="4194392"/>
            <a:ext cx="2148840" cy="792581"/>
            <a:chOff x="914400" y="4377154"/>
            <a:chExt cx="1790700" cy="880646"/>
          </a:xfrm>
        </p:grpSpPr>
        <p:sp>
          <p:nvSpPr>
            <p:cNvPr id="117" name="Rectangle 116"/>
            <p:cNvSpPr/>
            <p:nvPr/>
          </p:nvSpPr>
          <p:spPr>
            <a:xfrm>
              <a:off x="914400" y="4648200"/>
              <a:ext cx="831158" cy="318036"/>
            </a:xfrm>
            <a:prstGeom prst="rect">
              <a:avLst/>
            </a:prstGeom>
          </p:spPr>
          <p:txBody>
            <a:bodyPr wrap="none">
              <a:spAutoFit/>
            </a:bodyPr>
            <a:lstStyle/>
            <a:p>
              <a:pPr>
                <a:lnSpc>
                  <a:spcPct val="90000"/>
                </a:lnSpc>
              </a:pPr>
              <a:r>
                <a:rPr lang="en-US" sz="14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Interprets</a:t>
              </a:r>
              <a:endParaRPr lang="en-US" sz="1400" dirty="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endParaRPr>
            </a:p>
          </p:txBody>
        </p:sp>
        <p:cxnSp>
          <p:nvCxnSpPr>
            <p:cNvPr id="118" name="Straight Arrow Connector 117"/>
            <p:cNvCxnSpPr/>
            <p:nvPr/>
          </p:nvCxnSpPr>
          <p:spPr>
            <a:xfrm rot="16200000" flipH="1">
              <a:off x="1655177" y="4207877"/>
              <a:ext cx="880646" cy="12192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grpSp>
      <p:sp>
        <p:nvSpPr>
          <p:cNvPr id="120" name="TextBox 119"/>
          <p:cNvSpPr txBox="1"/>
          <p:nvPr/>
        </p:nvSpPr>
        <p:spPr>
          <a:xfrm>
            <a:off x="5858652" y="1489393"/>
            <a:ext cx="2834640" cy="277009"/>
          </a:xfrm>
          <a:prstGeom prst="rect">
            <a:avLst/>
          </a:prstGeom>
          <a:ln/>
        </p:spPr>
        <p:style>
          <a:lnRef idx="1">
            <a:schemeClr val="accent4"/>
          </a:lnRef>
          <a:fillRef idx="3">
            <a:schemeClr val="accent4"/>
          </a:fillRef>
          <a:effectRef idx="2">
            <a:schemeClr val="accent4"/>
          </a:effectRef>
          <a:fontRef idx="minor">
            <a:schemeClr val="lt1"/>
          </a:fontRef>
        </p:style>
        <p:txBody>
          <a:bodyPr wrap="square" lIns="82305" tIns="41153" rIns="82305" bIns="41153" rtlCol="0">
            <a:spAutoFit/>
          </a:bodyPr>
          <a:lstStyle/>
          <a:p>
            <a:pPr algn="ctr">
              <a:lnSpc>
                <a:spcPct val="90000"/>
              </a:lnSpc>
            </a:pPr>
            <a:r>
              <a:rPr lang="en-US" sz="1400" dirty="0" smtClean="0">
                <a:gradFill>
                  <a:gsLst>
                    <a:gs pos="28000">
                      <a:schemeClr val="bg2"/>
                    </a:gs>
                    <a:gs pos="48000">
                      <a:schemeClr val="bg2"/>
                    </a:gs>
                  </a:gsLst>
                  <a:lin ang="5400000" scaled="1"/>
                </a:gradFill>
                <a:latin typeface="Trebuchet MS" pitchFamily="34" charset="0"/>
              </a:rPr>
              <a:t>Power policy provider</a:t>
            </a:r>
            <a:endParaRPr lang="en-US" sz="1400" dirty="0">
              <a:gradFill>
                <a:gsLst>
                  <a:gs pos="28000">
                    <a:schemeClr val="bg2"/>
                  </a:gs>
                  <a:gs pos="48000">
                    <a:schemeClr val="bg2"/>
                  </a:gs>
                </a:gsLst>
                <a:lin ang="5400000" scaled="1"/>
              </a:gradFill>
              <a:latin typeface="Trebuchet MS" pitchFamily="34" charset="0"/>
            </a:endParaRPr>
          </a:p>
        </p:txBody>
      </p:sp>
      <p:sp>
        <p:nvSpPr>
          <p:cNvPr id="121" name="TextBox 120"/>
          <p:cNvSpPr txBox="1"/>
          <p:nvPr/>
        </p:nvSpPr>
        <p:spPr>
          <a:xfrm>
            <a:off x="3664092" y="3889693"/>
            <a:ext cx="1554480" cy="277009"/>
          </a:xfrm>
          <a:prstGeom prst="rect">
            <a:avLst/>
          </a:prstGeom>
          <a:ln/>
        </p:spPr>
        <p:style>
          <a:lnRef idx="1">
            <a:schemeClr val="accent4"/>
          </a:lnRef>
          <a:fillRef idx="3">
            <a:schemeClr val="accent4"/>
          </a:fillRef>
          <a:effectRef idx="2">
            <a:schemeClr val="accent4"/>
          </a:effectRef>
          <a:fontRef idx="minor">
            <a:schemeClr val="lt1"/>
          </a:fontRef>
        </p:style>
        <p:txBody>
          <a:bodyPr wrap="square" lIns="82305" tIns="41153" rIns="82305" bIns="41153" rtlCol="0">
            <a:spAutoFit/>
          </a:bodyPr>
          <a:lstStyle/>
          <a:p>
            <a:pPr algn="ctr">
              <a:lnSpc>
                <a:spcPct val="90000"/>
              </a:lnSpc>
            </a:pPr>
            <a:r>
              <a:rPr lang="en-US" sz="1400" dirty="0" smtClean="0">
                <a:gradFill>
                  <a:gsLst>
                    <a:gs pos="28000">
                      <a:schemeClr val="bg2"/>
                    </a:gs>
                    <a:gs pos="48000">
                      <a:schemeClr val="bg2"/>
                    </a:gs>
                  </a:gsLst>
                  <a:lin ang="5400000" scaled="1"/>
                </a:gradFill>
                <a:latin typeface="Trebuchet MS" pitchFamily="34" charset="0"/>
              </a:rPr>
              <a:t>IPMI handler</a:t>
            </a:r>
            <a:endParaRPr lang="en-US" sz="1400" dirty="0">
              <a:gradFill>
                <a:gsLst>
                  <a:gs pos="28000">
                    <a:schemeClr val="bg2"/>
                  </a:gs>
                  <a:gs pos="48000">
                    <a:schemeClr val="bg2"/>
                  </a:gs>
                </a:gsLst>
                <a:lin ang="5400000" scaled="1"/>
              </a:gradFill>
              <a:latin typeface="Trebuchet MS" pitchFamily="34" charset="0"/>
            </a:endParaRPr>
          </a:p>
        </p:txBody>
      </p:sp>
      <p:grpSp>
        <p:nvGrpSpPr>
          <p:cNvPr id="122" name="Group 109"/>
          <p:cNvGrpSpPr/>
          <p:nvPr/>
        </p:nvGrpSpPr>
        <p:grpSpPr>
          <a:xfrm>
            <a:off x="5492892" y="2423636"/>
            <a:ext cx="4389119" cy="480131"/>
            <a:chOff x="4038600" y="2409649"/>
            <a:chExt cx="3657599" cy="533479"/>
          </a:xfrm>
        </p:grpSpPr>
        <p:grpSp>
          <p:nvGrpSpPr>
            <p:cNvPr id="123" name="Group 48"/>
            <p:cNvGrpSpPr/>
            <p:nvPr/>
          </p:nvGrpSpPr>
          <p:grpSpPr>
            <a:xfrm>
              <a:off x="4038600" y="2874079"/>
              <a:ext cx="3586810" cy="23014"/>
              <a:chOff x="4038600" y="2874079"/>
              <a:chExt cx="3586810" cy="23014"/>
            </a:xfrm>
          </p:grpSpPr>
          <p:cxnSp>
            <p:nvCxnSpPr>
              <p:cNvPr id="127" name="Elbow Connector 126"/>
              <p:cNvCxnSpPr>
                <a:endCxn id="90" idx="1"/>
              </p:cNvCxnSpPr>
              <p:nvPr/>
            </p:nvCxnSpPr>
            <p:spPr>
              <a:xfrm rot="5400000">
                <a:off x="7618148" y="2875931"/>
                <a:ext cx="9113" cy="5410"/>
              </a:xfrm>
              <a:prstGeom prst="bentConnector4">
                <a:avLst>
                  <a:gd name="adj1" fmla="val 6095538"/>
                  <a:gd name="adj2" fmla="val 3621257"/>
                </a:avLst>
              </a:prstGeom>
              <a:ln>
                <a:tailEnd type="arrow"/>
              </a:ln>
            </p:spPr>
            <p:style>
              <a:lnRef idx="2">
                <a:schemeClr val="dk1"/>
              </a:lnRef>
              <a:fillRef idx="0">
                <a:schemeClr val="dk1"/>
              </a:fillRef>
              <a:effectRef idx="1">
                <a:schemeClr val="dk1"/>
              </a:effectRef>
              <a:fontRef idx="minor">
                <a:schemeClr val="tx1"/>
              </a:fontRef>
            </p:style>
          </p:cxnSp>
          <p:cxnSp>
            <p:nvCxnSpPr>
              <p:cNvPr id="128" name="Elbow Connector 127"/>
              <p:cNvCxnSpPr>
                <a:stCxn id="77" idx="3"/>
              </p:cNvCxnSpPr>
              <p:nvPr/>
            </p:nvCxnSpPr>
            <p:spPr>
              <a:xfrm flipV="1">
                <a:off x="4038600" y="2874082"/>
                <a:ext cx="3586808" cy="23011"/>
              </a:xfrm>
              <a:prstGeom prst="straightConnector1">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grpSp>
        <p:cxnSp>
          <p:nvCxnSpPr>
            <p:cNvPr id="124" name="Straight Arrow Connector 123"/>
            <p:cNvCxnSpPr>
              <a:stCxn id="80" idx="3"/>
              <a:endCxn id="90" idx="1"/>
            </p:cNvCxnSpPr>
            <p:nvPr/>
          </p:nvCxnSpPr>
          <p:spPr>
            <a:xfrm flipV="1">
              <a:off x="6705600" y="2883193"/>
              <a:ext cx="914400" cy="139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26" name="TextBox 125"/>
            <p:cNvSpPr txBox="1"/>
            <p:nvPr/>
          </p:nvSpPr>
          <p:spPr>
            <a:xfrm>
              <a:off x="6781799" y="2409649"/>
              <a:ext cx="914400" cy="533479"/>
            </a:xfrm>
            <a:prstGeom prst="rect">
              <a:avLst/>
            </a:prstGeom>
            <a:noFill/>
          </p:spPr>
          <p:txBody>
            <a:bodyPr wrap="square" rtlCol="0">
              <a:spAutoFit/>
            </a:bodyPr>
            <a:lstStyle/>
            <a:p>
              <a:pPr>
                <a:lnSpc>
                  <a:spcPct val="90000"/>
                </a:lnSpc>
              </a:pPr>
              <a:r>
                <a:rPr lang="en-US" sz="14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Event feedback</a:t>
              </a:r>
              <a:endParaRPr lang="en-US" sz="1400" dirty="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endParaRPr>
            </a:p>
          </p:txBody>
        </p:sp>
      </p:grpSp>
      <p:sp>
        <p:nvSpPr>
          <p:cNvPr id="129" name="TextBox 128"/>
          <p:cNvSpPr txBox="1"/>
          <p:nvPr/>
        </p:nvSpPr>
        <p:spPr>
          <a:xfrm>
            <a:off x="9561116" y="1592049"/>
            <a:ext cx="1097280" cy="664807"/>
          </a:xfrm>
          <a:prstGeom prst="rect">
            <a:avLst/>
          </a:prstGeom>
          <a:noFill/>
        </p:spPr>
        <p:txBody>
          <a:bodyPr wrap="square" lIns="82305" tIns="41153" rIns="82305" bIns="41153" rtlCol="0">
            <a:spAutoFit/>
          </a:bodyPr>
          <a:lstStyle/>
          <a:p>
            <a:pPr>
              <a:lnSpc>
                <a:spcPct val="90000"/>
              </a:lnSpc>
            </a:pPr>
            <a:r>
              <a:rPr lang="en-US" sz="14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Power policy feedback</a:t>
            </a:r>
            <a:endParaRPr lang="en-US" sz="1400" dirty="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endParaRPr>
          </a:p>
        </p:txBody>
      </p:sp>
      <p:grpSp>
        <p:nvGrpSpPr>
          <p:cNvPr id="130" name="Group 72"/>
          <p:cNvGrpSpPr/>
          <p:nvPr/>
        </p:nvGrpSpPr>
        <p:grpSpPr>
          <a:xfrm>
            <a:off x="3161173" y="3412322"/>
            <a:ext cx="3383281" cy="477373"/>
            <a:chOff x="1866900" y="3423283"/>
            <a:chExt cx="2819401" cy="530413"/>
          </a:xfrm>
        </p:grpSpPr>
        <p:cxnSp>
          <p:nvCxnSpPr>
            <p:cNvPr id="132" name="Straight Arrow Connector 131"/>
            <p:cNvCxnSpPr>
              <a:stCxn id="91" idx="0"/>
              <a:endCxn id="70" idx="2"/>
            </p:cNvCxnSpPr>
            <p:nvPr/>
          </p:nvCxnSpPr>
          <p:spPr>
            <a:xfrm rot="5400000" flipH="1" flipV="1">
              <a:off x="3011395" y="2278789"/>
              <a:ext cx="530411" cy="28194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33" name="Straight Arrow Connector 132"/>
            <p:cNvCxnSpPr>
              <a:stCxn id="91" idx="0"/>
              <a:endCxn id="83" idx="2"/>
            </p:cNvCxnSpPr>
            <p:nvPr/>
          </p:nvCxnSpPr>
          <p:spPr>
            <a:xfrm rot="5400000" flipH="1" flipV="1">
              <a:off x="1677894" y="3612291"/>
              <a:ext cx="530411" cy="15239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grpSp>
      <p:grpSp>
        <p:nvGrpSpPr>
          <p:cNvPr id="134" name="Group 97"/>
          <p:cNvGrpSpPr/>
          <p:nvPr/>
        </p:nvGrpSpPr>
        <p:grpSpPr>
          <a:xfrm>
            <a:off x="4074778" y="2110097"/>
            <a:ext cx="3201988" cy="614531"/>
            <a:chOff x="2806465" y="2027185"/>
            <a:chExt cx="3458314" cy="611366"/>
          </a:xfrm>
        </p:grpSpPr>
        <p:cxnSp>
          <p:nvCxnSpPr>
            <p:cNvPr id="135" name="Straight Arrow Connector 134"/>
            <p:cNvCxnSpPr>
              <a:stCxn id="77" idx="0"/>
              <a:endCxn id="72" idx="2"/>
            </p:cNvCxnSpPr>
            <p:nvPr/>
          </p:nvCxnSpPr>
          <p:spPr>
            <a:xfrm rot="5400000" flipH="1" flipV="1">
              <a:off x="2501640" y="2332010"/>
              <a:ext cx="611366" cy="171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36" name="Straight Arrow Connector 135"/>
            <p:cNvCxnSpPr>
              <a:stCxn id="80" idx="0"/>
              <a:endCxn id="73" idx="2"/>
            </p:cNvCxnSpPr>
            <p:nvPr/>
          </p:nvCxnSpPr>
          <p:spPr>
            <a:xfrm rot="5400000" flipH="1" flipV="1">
              <a:off x="5958239" y="2332010"/>
              <a:ext cx="611366" cy="171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6"/>
                                        </p:tgtEl>
                                        <p:attrNameLst>
                                          <p:attrName>style.visibility</p:attrName>
                                        </p:attrNameLst>
                                      </p:cBhvr>
                                      <p:to>
                                        <p:strVal val="visible"/>
                                      </p:to>
                                    </p:set>
                                    <p:animEffect transition="in" filter="fade">
                                      <p:cBhvr>
                                        <p:cTn id="7" dur="500"/>
                                        <p:tgtEl>
                                          <p:spTgt spid="9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5"/>
                                        </p:tgtEl>
                                        <p:attrNameLst>
                                          <p:attrName>style.visibility</p:attrName>
                                        </p:attrNameLst>
                                      </p:cBhvr>
                                      <p:to>
                                        <p:strVal val="visible"/>
                                      </p:to>
                                    </p:set>
                                    <p:animEffect transition="in" filter="fade">
                                      <p:cBhvr>
                                        <p:cTn id="12" dur="500"/>
                                        <p:tgtEl>
                                          <p:spTgt spid="10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6"/>
                                        </p:tgtEl>
                                        <p:attrNameLst>
                                          <p:attrName>style.visibility</p:attrName>
                                        </p:attrNameLst>
                                      </p:cBhvr>
                                      <p:to>
                                        <p:strVal val="visible"/>
                                      </p:to>
                                    </p:set>
                                    <p:animEffect transition="in" filter="fade">
                                      <p:cBhvr>
                                        <p:cTn id="17" dur="500"/>
                                        <p:tgtEl>
                                          <p:spTgt spid="11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5"/>
                                        </p:tgtEl>
                                        <p:attrNameLst>
                                          <p:attrName>style.visibility</p:attrName>
                                        </p:attrNameLst>
                                      </p:cBhvr>
                                      <p:to>
                                        <p:strVal val="visible"/>
                                      </p:to>
                                    </p:set>
                                    <p:animEffect transition="in" filter="fade">
                                      <p:cBhvr>
                                        <p:cTn id="22" dur="500"/>
                                        <p:tgtEl>
                                          <p:spTgt spid="65"/>
                                        </p:tgtEl>
                                      </p:cBhvr>
                                    </p:animEffect>
                                  </p:childTnLst>
                                </p:cTn>
                              </p:par>
                              <p:par>
                                <p:cTn id="23" presetID="10" presetClass="exit" presetSubtype="0" fill="hold" nodeType="withEffect">
                                  <p:stCondLst>
                                    <p:cond delay="0"/>
                                  </p:stCondLst>
                                  <p:childTnLst>
                                    <p:animEffect transition="out" filter="fade">
                                      <p:cBhvr>
                                        <p:cTn id="24" dur="500"/>
                                        <p:tgtEl>
                                          <p:spTgt spid="116"/>
                                        </p:tgtEl>
                                      </p:cBhvr>
                                    </p:animEffect>
                                    <p:set>
                                      <p:cBhvr>
                                        <p:cTn id="25" dur="1" fill="hold">
                                          <p:stCondLst>
                                            <p:cond delay="499"/>
                                          </p:stCondLst>
                                        </p:cTn>
                                        <p:tgtEl>
                                          <p:spTgt spid="116"/>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08"/>
                                        </p:tgtEl>
                                        <p:attrNameLst>
                                          <p:attrName>style.visibility</p:attrName>
                                        </p:attrNameLst>
                                      </p:cBhvr>
                                      <p:to>
                                        <p:strVal val="visible"/>
                                      </p:to>
                                    </p:set>
                                    <p:animEffect transition="in" filter="fade">
                                      <p:cBhvr>
                                        <p:cTn id="30" dur="500"/>
                                        <p:tgtEl>
                                          <p:spTgt spid="108"/>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30"/>
                                        </p:tgtEl>
                                        <p:attrNameLst>
                                          <p:attrName>style.visibility</p:attrName>
                                        </p:attrNameLst>
                                      </p:cBhvr>
                                      <p:to>
                                        <p:strVal val="visible"/>
                                      </p:to>
                                    </p:set>
                                    <p:animEffect transition="in" filter="fade">
                                      <p:cBhvr>
                                        <p:cTn id="35" dur="500"/>
                                        <p:tgtEl>
                                          <p:spTgt spid="130"/>
                                        </p:tgtEl>
                                      </p:cBhvr>
                                    </p:animEffect>
                                  </p:childTnLst>
                                </p:cTn>
                              </p:par>
                              <p:par>
                                <p:cTn id="36" presetID="10" presetClass="exit" presetSubtype="0" fill="hold" nodeType="withEffect">
                                  <p:stCondLst>
                                    <p:cond delay="0"/>
                                  </p:stCondLst>
                                  <p:childTnLst>
                                    <p:animEffect transition="out" filter="fade">
                                      <p:cBhvr>
                                        <p:cTn id="37" dur="500"/>
                                        <p:tgtEl>
                                          <p:spTgt spid="105"/>
                                        </p:tgtEl>
                                      </p:cBhvr>
                                    </p:animEffect>
                                    <p:set>
                                      <p:cBhvr>
                                        <p:cTn id="38" dur="1" fill="hold">
                                          <p:stCondLst>
                                            <p:cond delay="499"/>
                                          </p:stCondLst>
                                        </p:cTn>
                                        <p:tgtEl>
                                          <p:spTgt spid="105"/>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134"/>
                                        </p:tgtEl>
                                        <p:attrNameLst>
                                          <p:attrName>style.visibility</p:attrName>
                                        </p:attrNameLst>
                                      </p:cBhvr>
                                      <p:to>
                                        <p:strVal val="visible"/>
                                      </p:to>
                                    </p:set>
                                    <p:animEffect transition="in" filter="fade">
                                      <p:cBhvr>
                                        <p:cTn id="43" dur="500"/>
                                        <p:tgtEl>
                                          <p:spTgt spid="134"/>
                                        </p:tgtEl>
                                      </p:cBhvr>
                                    </p:animEffect>
                                  </p:childTnLst>
                                </p:cTn>
                              </p:par>
                              <p:par>
                                <p:cTn id="44" presetID="10" presetClass="exit" presetSubtype="0" fill="hold" nodeType="withEffect">
                                  <p:stCondLst>
                                    <p:cond delay="0"/>
                                  </p:stCondLst>
                                  <p:childTnLst>
                                    <p:animEffect transition="out" filter="fade">
                                      <p:cBhvr>
                                        <p:cTn id="45" dur="500"/>
                                        <p:tgtEl>
                                          <p:spTgt spid="96"/>
                                        </p:tgtEl>
                                      </p:cBhvr>
                                    </p:animEffect>
                                    <p:set>
                                      <p:cBhvr>
                                        <p:cTn id="46" dur="1" fill="hold">
                                          <p:stCondLst>
                                            <p:cond delay="499"/>
                                          </p:stCondLst>
                                        </p:cTn>
                                        <p:tgtEl>
                                          <p:spTgt spid="96"/>
                                        </p:tgtEl>
                                        <p:attrNameLst>
                                          <p:attrName>style.visibility</p:attrName>
                                        </p:attrNameLst>
                                      </p:cBhvr>
                                      <p:to>
                                        <p:strVal val="hidden"/>
                                      </p:to>
                                    </p:set>
                                  </p:childTnLst>
                                </p:cTn>
                              </p:par>
                              <p:par>
                                <p:cTn id="47" presetID="10" presetClass="entr" presetSubtype="0" fill="hold" nodeType="withEffect">
                                  <p:stCondLst>
                                    <p:cond delay="0"/>
                                  </p:stCondLst>
                                  <p:childTnLst>
                                    <p:set>
                                      <p:cBhvr>
                                        <p:cTn id="48" dur="1" fill="hold">
                                          <p:stCondLst>
                                            <p:cond delay="0"/>
                                          </p:stCondLst>
                                        </p:cTn>
                                        <p:tgtEl>
                                          <p:spTgt spid="122"/>
                                        </p:tgtEl>
                                        <p:attrNameLst>
                                          <p:attrName>style.visibility</p:attrName>
                                        </p:attrNameLst>
                                      </p:cBhvr>
                                      <p:to>
                                        <p:strVal val="visible"/>
                                      </p:to>
                                    </p:set>
                                    <p:animEffect transition="in" filter="fade">
                                      <p:cBhvr>
                                        <p:cTn id="49" dur="5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89125" y="1905000"/>
            <a:ext cx="9521032" cy="1329595"/>
          </a:xfrm>
        </p:spPr>
        <p:txBody>
          <a:bodyPr/>
          <a:lstStyle/>
          <a:p>
            <a:r>
              <a:rPr lang="en-US" sz="4800" dirty="0" smtClean="0"/>
              <a:t>Windows Server Power Management Implementation Details</a:t>
            </a:r>
            <a:endParaRPr lang="en-US" sz="4800" dirty="0"/>
          </a:p>
        </p:txBody>
      </p:sp>
      <p:sp>
        <p:nvSpPr>
          <p:cNvPr id="3" name="Subtitle 2"/>
          <p:cNvSpPr>
            <a:spLocks noGrp="1"/>
          </p:cNvSpPr>
          <p:nvPr>
            <p:ph type="subTitle" idx="1"/>
          </p:nvPr>
        </p:nvSpPr>
        <p:spPr>
          <a:xfrm>
            <a:off x="3645485" y="3653742"/>
            <a:ext cx="7819939" cy="1163395"/>
          </a:xfrm>
        </p:spPr>
        <p:txBody>
          <a:bodyPr/>
          <a:lstStyle/>
          <a:p>
            <a:r>
              <a:rPr lang="en-US" sz="2800" dirty="0" smtClean="0"/>
              <a:t>Johnson Cheng</a:t>
            </a:r>
          </a:p>
          <a:p>
            <a:r>
              <a:rPr lang="en-US" sz="2800" dirty="0" smtClean="0"/>
              <a:t>Software Design Engineer – Windows Kernel</a:t>
            </a:r>
          </a:p>
          <a:p>
            <a:r>
              <a:rPr lang="en-US" sz="2800" dirty="0" smtClean="0"/>
              <a:t>Microsoft Corporation</a:t>
            </a:r>
            <a:endParaRPr lang="en-US" sz="2800"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type="body" idx="1"/>
          </p:nvPr>
        </p:nvSpPr>
        <p:spPr/>
        <p:txBody>
          <a:bodyPr/>
          <a:lstStyle/>
          <a:p>
            <a:pPr marL="400050" indent="-400050"/>
            <a:r>
              <a:rPr lang="en-US" dirty="0" smtClean="0">
                <a:gradFill>
                  <a:gsLst>
                    <a:gs pos="28000">
                      <a:schemeClr val="tx1">
                        <a:alpha val="50000"/>
                      </a:schemeClr>
                    </a:gs>
                    <a:gs pos="48000">
                      <a:schemeClr val="tx1">
                        <a:alpha val="50000"/>
                      </a:schemeClr>
                    </a:gs>
                  </a:gsLst>
                  <a:lin ang="5400000" scaled="1"/>
                </a:gradFill>
              </a:rPr>
              <a:t>Brief Overview</a:t>
            </a:r>
          </a:p>
          <a:p>
            <a:pPr marL="400050" indent="-400050"/>
            <a:r>
              <a:rPr lang="en-US" dirty="0" smtClean="0">
                <a:gradFill>
                  <a:gsLst>
                    <a:gs pos="28000">
                      <a:schemeClr val="tx1">
                        <a:alpha val="50000"/>
                      </a:schemeClr>
                    </a:gs>
                    <a:gs pos="48000">
                      <a:schemeClr val="tx1">
                        <a:alpha val="50000"/>
                      </a:schemeClr>
                    </a:gs>
                  </a:gsLst>
                  <a:lin ang="5400000" scaled="1"/>
                </a:gradFill>
              </a:rPr>
              <a:t>Windows Server 2008 </a:t>
            </a:r>
          </a:p>
          <a:p>
            <a:pPr marL="739775" lvl="1" indent="-342900"/>
            <a:r>
              <a:rPr lang="en-US" dirty="0" smtClean="0">
                <a:gradFill>
                  <a:gsLst>
                    <a:gs pos="28000">
                      <a:schemeClr val="tx1">
                        <a:alpha val="50000"/>
                      </a:schemeClr>
                    </a:gs>
                    <a:gs pos="48000">
                      <a:schemeClr val="tx1">
                        <a:alpha val="50000"/>
                      </a:schemeClr>
                    </a:gs>
                  </a:gsLst>
                  <a:lin ang="5400000" scaled="1"/>
                </a:gradFill>
                <a:ea typeface="+mn-ea"/>
                <a:cs typeface="+mn-cs"/>
              </a:rPr>
              <a:t>Management through Power Policies</a:t>
            </a:r>
          </a:p>
          <a:p>
            <a:pPr marL="400050" indent="-400050"/>
            <a:r>
              <a:rPr lang="en-US" dirty="0" smtClean="0"/>
              <a:t>Windows Server 2008 R2</a:t>
            </a:r>
          </a:p>
          <a:p>
            <a:pPr marL="739775" lvl="1" indent="-339725"/>
            <a:r>
              <a:rPr lang="en-US" dirty="0" smtClean="0">
                <a:gradFill>
                  <a:gsLst>
                    <a:gs pos="28000">
                      <a:schemeClr val="tx1">
                        <a:alpha val="50000"/>
                      </a:schemeClr>
                    </a:gs>
                    <a:gs pos="48000">
                      <a:schemeClr val="tx1">
                        <a:alpha val="50000"/>
                      </a:schemeClr>
                    </a:gs>
                  </a:gsLst>
                  <a:lin ang="5400000" scaled="1"/>
                </a:gradFill>
                <a:ea typeface="+mn-ea"/>
                <a:cs typeface="+mn-cs"/>
              </a:rPr>
              <a:t>Power Metering and Budgeting</a:t>
            </a:r>
          </a:p>
          <a:p>
            <a:pPr marL="739775" lvl="1" indent="-339725"/>
            <a:r>
              <a:rPr lang="en-US" dirty="0" smtClean="0"/>
              <a:t>Remote Power Management thru WMI</a:t>
            </a:r>
          </a:p>
          <a:p>
            <a:pPr marL="400050" indent="-400050"/>
            <a:r>
              <a:rPr lang="en-US" dirty="0" smtClean="0">
                <a:gradFill>
                  <a:gsLst>
                    <a:gs pos="28000">
                      <a:schemeClr val="tx1">
                        <a:alpha val="50000"/>
                      </a:schemeClr>
                    </a:gs>
                    <a:gs pos="48000">
                      <a:schemeClr val="tx1">
                        <a:alpha val="50000"/>
                      </a:schemeClr>
                    </a:gs>
                  </a:gsLst>
                  <a:lin ang="5400000" scaled="1"/>
                </a:gradFill>
              </a:rPr>
              <a:t>Call To Action</a:t>
            </a:r>
            <a:endParaRPr lang="en-US" dirty="0">
              <a:gradFill>
                <a:gsLst>
                  <a:gs pos="28000">
                    <a:schemeClr val="tx1">
                      <a:alpha val="50000"/>
                    </a:schemeClr>
                  </a:gs>
                  <a:gs pos="48000">
                    <a:schemeClr val="tx1">
                      <a:alpha val="50000"/>
                    </a:schemeClr>
                  </a:gs>
                </a:gsLst>
                <a:lin ang="5400000" scaled="1"/>
              </a:gradFill>
            </a:endParaRP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Remote Power Manageability</a:t>
            </a:r>
            <a:endParaRPr lang="en-US" dirty="0"/>
          </a:p>
        </p:txBody>
      </p:sp>
      <p:sp>
        <p:nvSpPr>
          <p:cNvPr id="3" name="Content Placeholder 2"/>
          <p:cNvSpPr>
            <a:spLocks noGrp="1"/>
          </p:cNvSpPr>
          <p:nvPr>
            <p:ph type="body" idx="1"/>
          </p:nvPr>
        </p:nvSpPr>
        <p:spPr>
          <a:xfrm>
            <a:off x="509984" y="1414465"/>
            <a:ext cx="11170973" cy="4707443"/>
          </a:xfrm>
        </p:spPr>
        <p:txBody>
          <a:bodyPr/>
          <a:lstStyle/>
          <a:p>
            <a:pPr marL="400050" indent="-400050"/>
            <a:r>
              <a:rPr lang="en-US" dirty="0" smtClean="0"/>
              <a:t>Windows Server 2008 R2 supports power policy via Windows Management Infrastructure (WMI)</a:t>
            </a:r>
          </a:p>
          <a:p>
            <a:pPr marL="739775" lvl="1" indent="-342900"/>
            <a:r>
              <a:rPr lang="en-US" dirty="0" smtClean="0"/>
              <a:t>Conforms to DMTF conventions for settings data</a:t>
            </a:r>
          </a:p>
          <a:p>
            <a:pPr marL="739775" lvl="1" indent="-342900"/>
            <a:r>
              <a:rPr lang="en-US" dirty="0" smtClean="0"/>
              <a:t>Enables local and remote management via WMI</a:t>
            </a:r>
          </a:p>
          <a:p>
            <a:pPr marL="739775" lvl="1" indent="-342900"/>
            <a:r>
              <a:rPr lang="en-US" dirty="0" smtClean="0"/>
              <a:t>Scriptable</a:t>
            </a:r>
          </a:p>
          <a:p>
            <a:pPr marL="400050" indent="-400050"/>
            <a:r>
              <a:rPr lang="en-US" dirty="0" smtClean="0"/>
              <a:t>Includes support for reading and writing </a:t>
            </a:r>
            <a:br>
              <a:rPr lang="en-US" dirty="0" smtClean="0"/>
            </a:br>
            <a:r>
              <a:rPr lang="en-US" dirty="0" smtClean="0"/>
              <a:t>of all power plan and setting data</a:t>
            </a:r>
          </a:p>
          <a:p>
            <a:pPr marL="400050" indent="-400050"/>
            <a:r>
              <a:rPr lang="en-US" dirty="0" smtClean="0"/>
              <a:t>Active power plan can get changed remotely</a:t>
            </a:r>
          </a:p>
          <a:p>
            <a:pPr marL="400050" indent="-400050"/>
            <a:r>
              <a:rPr lang="en-US" dirty="0" smtClean="0"/>
              <a:t>Power Action can be carried out (sending a node to S3)</a:t>
            </a: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Remote Power Manageability</a:t>
            </a:r>
            <a:endParaRPr lang="en-US" dirty="0"/>
          </a:p>
        </p:txBody>
      </p:sp>
      <p:sp>
        <p:nvSpPr>
          <p:cNvPr id="34" name="TextBox 33"/>
          <p:cNvSpPr txBox="1"/>
          <p:nvPr/>
        </p:nvSpPr>
        <p:spPr>
          <a:xfrm>
            <a:off x="1520833" y="5526703"/>
            <a:ext cx="3694610" cy="277009"/>
          </a:xfrm>
          <a:prstGeom prst="rect">
            <a:avLst/>
          </a:prstGeom>
          <a:ln/>
        </p:spPr>
        <p:style>
          <a:lnRef idx="1">
            <a:schemeClr val="accent4"/>
          </a:lnRef>
          <a:fillRef idx="3">
            <a:schemeClr val="accent4"/>
          </a:fillRef>
          <a:effectRef idx="2">
            <a:schemeClr val="accent4"/>
          </a:effectRef>
          <a:fontRef idx="minor">
            <a:schemeClr val="lt1"/>
          </a:fontRef>
        </p:style>
        <p:txBody>
          <a:bodyPr wrap="square" lIns="82305" tIns="41153" rIns="82305" bIns="41153" rtlCol="0">
            <a:spAutoFit/>
          </a:bodyPr>
          <a:lstStyle/>
          <a:p>
            <a:pPr algn="ctr">
              <a:lnSpc>
                <a:spcPct val="90000"/>
              </a:lnSpc>
            </a:pPr>
            <a:r>
              <a:rPr lang="en-US" sz="1400" dirty="0" smtClean="0">
                <a:gradFill>
                  <a:gsLst>
                    <a:gs pos="28000">
                      <a:schemeClr val="bg2"/>
                    </a:gs>
                    <a:gs pos="48000">
                      <a:schemeClr val="bg2"/>
                    </a:gs>
                  </a:gsLst>
                  <a:lin ang="5400000" scaled="1"/>
                </a:gradFill>
                <a:latin typeface="Trebuchet MS" pitchFamily="34" charset="0"/>
              </a:rPr>
              <a:t>Win32_PowerSettingDefinitionPossibleValue</a:t>
            </a:r>
          </a:p>
        </p:txBody>
      </p:sp>
      <p:sp>
        <p:nvSpPr>
          <p:cNvPr id="38" name="TextBox 37"/>
          <p:cNvSpPr txBox="1"/>
          <p:nvPr/>
        </p:nvSpPr>
        <p:spPr>
          <a:xfrm>
            <a:off x="1591295" y="2632107"/>
            <a:ext cx="2699425" cy="277009"/>
          </a:xfrm>
          <a:prstGeom prst="rect">
            <a:avLst/>
          </a:prstGeom>
          <a:ln/>
        </p:spPr>
        <p:style>
          <a:lnRef idx="1">
            <a:schemeClr val="accent4"/>
          </a:lnRef>
          <a:fillRef idx="3">
            <a:schemeClr val="accent4"/>
          </a:fillRef>
          <a:effectRef idx="2">
            <a:schemeClr val="accent4"/>
          </a:effectRef>
          <a:fontRef idx="minor">
            <a:schemeClr val="lt1"/>
          </a:fontRef>
        </p:style>
        <p:txBody>
          <a:bodyPr wrap="square" lIns="82305" tIns="41153" rIns="82305" bIns="41153" rtlCol="0">
            <a:spAutoFit/>
          </a:bodyPr>
          <a:lstStyle/>
          <a:p>
            <a:pPr algn="ctr">
              <a:lnSpc>
                <a:spcPct val="90000"/>
              </a:lnSpc>
            </a:pPr>
            <a:r>
              <a:rPr lang="en-US" sz="1400" dirty="0" smtClean="0">
                <a:gradFill>
                  <a:gsLst>
                    <a:gs pos="28000">
                      <a:schemeClr val="bg2"/>
                    </a:gs>
                    <a:gs pos="48000">
                      <a:schemeClr val="bg2"/>
                    </a:gs>
                  </a:gsLst>
                  <a:lin ang="5400000" scaled="1"/>
                </a:gradFill>
                <a:latin typeface="Trebuchet MS" pitchFamily="34" charset="0"/>
              </a:rPr>
              <a:t>Win32_PowerSettingDataIndex</a:t>
            </a:r>
          </a:p>
        </p:txBody>
      </p:sp>
      <p:sp>
        <p:nvSpPr>
          <p:cNvPr id="41" name="TextBox 40"/>
          <p:cNvSpPr txBox="1"/>
          <p:nvPr/>
        </p:nvSpPr>
        <p:spPr>
          <a:xfrm>
            <a:off x="5633786" y="2018728"/>
            <a:ext cx="2778729" cy="277009"/>
          </a:xfrm>
          <a:prstGeom prst="rect">
            <a:avLst/>
          </a:prstGeom>
          <a:noFill/>
          <a:ln/>
        </p:spPr>
        <p:style>
          <a:lnRef idx="1">
            <a:schemeClr val="dk1"/>
          </a:lnRef>
          <a:fillRef idx="2">
            <a:schemeClr val="dk1"/>
          </a:fillRef>
          <a:effectRef idx="1">
            <a:schemeClr val="dk1"/>
          </a:effectRef>
          <a:fontRef idx="minor">
            <a:schemeClr val="dk1"/>
          </a:fontRef>
        </p:style>
        <p:txBody>
          <a:bodyPr wrap="square" lIns="82305" tIns="41153" rIns="82305" bIns="41153" rtlCol="0">
            <a:spAutoFit/>
          </a:bodyPr>
          <a:lstStyle/>
          <a:p>
            <a:pPr>
              <a:lnSpc>
                <a:spcPct val="90000"/>
              </a:lnSpc>
            </a:pPr>
            <a:r>
              <a:rPr lang="en-US" sz="14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Win32_PowerSettingInSubgroup</a:t>
            </a:r>
          </a:p>
        </p:txBody>
      </p:sp>
      <p:sp>
        <p:nvSpPr>
          <p:cNvPr id="43" name="TextBox 42"/>
          <p:cNvSpPr txBox="1"/>
          <p:nvPr/>
        </p:nvSpPr>
        <p:spPr>
          <a:xfrm>
            <a:off x="6070485" y="2772809"/>
            <a:ext cx="1843560" cy="277009"/>
          </a:xfrm>
          <a:prstGeom prst="rect">
            <a:avLst/>
          </a:prstGeom>
          <a:ln/>
        </p:spPr>
        <p:style>
          <a:lnRef idx="1">
            <a:schemeClr val="accent4"/>
          </a:lnRef>
          <a:fillRef idx="3">
            <a:schemeClr val="accent4"/>
          </a:fillRef>
          <a:effectRef idx="2">
            <a:schemeClr val="accent4"/>
          </a:effectRef>
          <a:fontRef idx="minor">
            <a:schemeClr val="lt1"/>
          </a:fontRef>
        </p:style>
        <p:txBody>
          <a:bodyPr wrap="square" lIns="82305" tIns="41153" rIns="82305" bIns="41153" rtlCol="0">
            <a:spAutoFit/>
          </a:bodyPr>
          <a:lstStyle/>
          <a:p>
            <a:pPr algn="ctr">
              <a:lnSpc>
                <a:spcPct val="90000"/>
              </a:lnSpc>
            </a:pPr>
            <a:r>
              <a:rPr lang="en-US" sz="1400" dirty="0" smtClean="0">
                <a:gradFill>
                  <a:gsLst>
                    <a:gs pos="28000">
                      <a:schemeClr val="bg2"/>
                    </a:gs>
                    <a:gs pos="48000">
                      <a:schemeClr val="bg2"/>
                    </a:gs>
                  </a:gsLst>
                  <a:lin ang="5400000" scaled="1"/>
                </a:gradFill>
                <a:latin typeface="Trebuchet MS" pitchFamily="34" charset="0"/>
              </a:rPr>
              <a:t>Win32_PowerSetting</a:t>
            </a:r>
          </a:p>
        </p:txBody>
      </p:sp>
      <p:sp>
        <p:nvSpPr>
          <p:cNvPr id="45" name="TextBox 44"/>
          <p:cNvSpPr txBox="1"/>
          <p:nvPr/>
        </p:nvSpPr>
        <p:spPr>
          <a:xfrm>
            <a:off x="5602297" y="3520138"/>
            <a:ext cx="2846165" cy="277009"/>
          </a:xfrm>
          <a:prstGeom prst="rect">
            <a:avLst/>
          </a:prstGeom>
          <a:noFill/>
          <a:ln/>
        </p:spPr>
        <p:style>
          <a:lnRef idx="1">
            <a:schemeClr val="dk1"/>
          </a:lnRef>
          <a:fillRef idx="2">
            <a:schemeClr val="dk1"/>
          </a:fillRef>
          <a:effectRef idx="1">
            <a:schemeClr val="dk1"/>
          </a:effectRef>
          <a:fontRef idx="minor">
            <a:schemeClr val="dk1"/>
          </a:fontRef>
        </p:style>
        <p:txBody>
          <a:bodyPr wrap="square" lIns="82305" tIns="41153" rIns="82305" bIns="41153" rtlCol="0">
            <a:spAutoFit/>
          </a:bodyPr>
          <a:lstStyle/>
          <a:p>
            <a:pPr>
              <a:lnSpc>
                <a:spcPct val="90000"/>
              </a:lnSpc>
            </a:pPr>
            <a:r>
              <a:rPr lang="en-US" sz="14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Win32_PowerSettingCapabilities</a:t>
            </a:r>
          </a:p>
        </p:txBody>
      </p:sp>
      <p:sp>
        <p:nvSpPr>
          <p:cNvPr id="46" name="TextBox 45"/>
          <p:cNvSpPr txBox="1"/>
          <p:nvPr/>
        </p:nvSpPr>
        <p:spPr>
          <a:xfrm>
            <a:off x="5986979" y="4988753"/>
            <a:ext cx="3321016" cy="277009"/>
          </a:xfrm>
          <a:prstGeom prst="rect">
            <a:avLst/>
          </a:prstGeom>
          <a:noFill/>
          <a:ln/>
        </p:spPr>
        <p:style>
          <a:lnRef idx="1">
            <a:schemeClr val="dk1"/>
          </a:lnRef>
          <a:fillRef idx="2">
            <a:schemeClr val="dk1"/>
          </a:fillRef>
          <a:effectRef idx="1">
            <a:schemeClr val="dk1"/>
          </a:effectRef>
          <a:fontRef idx="minor">
            <a:schemeClr val="dk1"/>
          </a:fontRef>
        </p:style>
        <p:txBody>
          <a:bodyPr wrap="square" lIns="82305" tIns="41153" rIns="82305" bIns="41153" rtlCol="0">
            <a:spAutoFit/>
          </a:bodyPr>
          <a:lstStyle/>
          <a:p>
            <a:pPr>
              <a:lnSpc>
                <a:spcPct val="90000"/>
              </a:lnSpc>
            </a:pPr>
            <a:r>
              <a:rPr lang="en-US" sz="14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Win32_PowerSettingDefineCapabilities</a:t>
            </a:r>
          </a:p>
        </p:txBody>
      </p:sp>
      <p:sp>
        <p:nvSpPr>
          <p:cNvPr id="47" name="TextBox 46"/>
          <p:cNvSpPr txBox="1"/>
          <p:nvPr/>
        </p:nvSpPr>
        <p:spPr>
          <a:xfrm>
            <a:off x="1353757" y="2018728"/>
            <a:ext cx="3208107" cy="277009"/>
          </a:xfrm>
          <a:prstGeom prst="rect">
            <a:avLst/>
          </a:prstGeom>
          <a:noFill/>
          <a:ln/>
        </p:spPr>
        <p:style>
          <a:lnRef idx="1">
            <a:schemeClr val="dk1"/>
          </a:lnRef>
          <a:fillRef idx="2">
            <a:schemeClr val="dk1"/>
          </a:fillRef>
          <a:effectRef idx="1">
            <a:schemeClr val="dk1"/>
          </a:effectRef>
          <a:fontRef idx="minor">
            <a:schemeClr val="dk1"/>
          </a:fontRef>
        </p:style>
        <p:txBody>
          <a:bodyPr wrap="square" lIns="82305" tIns="41153" rIns="82305" bIns="41153" rtlCol="0">
            <a:spAutoFit/>
          </a:bodyPr>
          <a:lstStyle/>
          <a:p>
            <a:pPr>
              <a:lnSpc>
                <a:spcPct val="90000"/>
              </a:lnSpc>
            </a:pPr>
            <a:r>
              <a:rPr lang="en-US" sz="14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Win32_PowerSettingDataIndexInPlan</a:t>
            </a:r>
          </a:p>
        </p:txBody>
      </p:sp>
      <p:sp>
        <p:nvSpPr>
          <p:cNvPr id="48" name="TextBox 47"/>
          <p:cNvSpPr txBox="1"/>
          <p:nvPr/>
        </p:nvSpPr>
        <p:spPr>
          <a:xfrm>
            <a:off x="5902193" y="5526703"/>
            <a:ext cx="3502585" cy="277009"/>
          </a:xfrm>
          <a:prstGeom prst="rect">
            <a:avLst/>
          </a:prstGeom>
          <a:ln/>
        </p:spPr>
        <p:style>
          <a:lnRef idx="1">
            <a:schemeClr val="accent4"/>
          </a:lnRef>
          <a:fillRef idx="3">
            <a:schemeClr val="accent4"/>
          </a:fillRef>
          <a:effectRef idx="2">
            <a:schemeClr val="accent4"/>
          </a:effectRef>
          <a:fontRef idx="minor">
            <a:schemeClr val="lt1"/>
          </a:fontRef>
        </p:style>
        <p:txBody>
          <a:bodyPr wrap="square" lIns="82305" tIns="41153" rIns="82305" bIns="41153" rtlCol="0">
            <a:spAutoFit/>
          </a:bodyPr>
          <a:lstStyle/>
          <a:p>
            <a:pPr algn="ctr">
              <a:lnSpc>
                <a:spcPct val="90000"/>
              </a:lnSpc>
            </a:pPr>
            <a:r>
              <a:rPr lang="en-US" sz="1400" dirty="0" smtClean="0">
                <a:gradFill>
                  <a:gsLst>
                    <a:gs pos="28000">
                      <a:schemeClr val="bg2"/>
                    </a:gs>
                    <a:gs pos="48000">
                      <a:schemeClr val="bg2"/>
                    </a:gs>
                  </a:gsLst>
                  <a:lin ang="5400000" scaled="1"/>
                </a:gradFill>
                <a:latin typeface="Trebuchet MS" pitchFamily="34" charset="0"/>
              </a:rPr>
              <a:t>Win32_PowerSettingDefinitionRangeData</a:t>
            </a:r>
          </a:p>
        </p:txBody>
      </p:sp>
      <p:sp>
        <p:nvSpPr>
          <p:cNvPr id="49" name="TextBox 48"/>
          <p:cNvSpPr txBox="1"/>
          <p:nvPr/>
        </p:nvSpPr>
        <p:spPr>
          <a:xfrm>
            <a:off x="1258761" y="3234460"/>
            <a:ext cx="3411534" cy="277009"/>
          </a:xfrm>
          <a:prstGeom prst="rect">
            <a:avLst/>
          </a:prstGeom>
          <a:noFill/>
          <a:ln/>
        </p:spPr>
        <p:style>
          <a:lnRef idx="1">
            <a:schemeClr val="dk1"/>
          </a:lnRef>
          <a:fillRef idx="2">
            <a:schemeClr val="dk1"/>
          </a:fillRef>
          <a:effectRef idx="1">
            <a:schemeClr val="dk1"/>
          </a:effectRef>
          <a:fontRef idx="minor">
            <a:schemeClr val="dk1"/>
          </a:fontRef>
        </p:style>
        <p:txBody>
          <a:bodyPr wrap="square" lIns="82305" tIns="41153" rIns="82305" bIns="41153" rtlCol="0">
            <a:spAutoFit/>
          </a:bodyPr>
          <a:lstStyle/>
          <a:p>
            <a:pPr>
              <a:lnSpc>
                <a:spcPct val="90000"/>
              </a:lnSpc>
            </a:pPr>
            <a:r>
              <a:rPr lang="en-US" sz="14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Win32_PowerSettingElementDataIndex</a:t>
            </a:r>
          </a:p>
        </p:txBody>
      </p:sp>
      <p:sp>
        <p:nvSpPr>
          <p:cNvPr id="50" name="TextBox 49"/>
          <p:cNvSpPr txBox="1"/>
          <p:nvPr/>
        </p:nvSpPr>
        <p:spPr>
          <a:xfrm>
            <a:off x="4234412" y="4265373"/>
            <a:ext cx="2726127" cy="277009"/>
          </a:xfrm>
          <a:prstGeom prst="rect">
            <a:avLst/>
          </a:prstGeom>
          <a:ln/>
        </p:spPr>
        <p:style>
          <a:lnRef idx="1">
            <a:schemeClr val="accent4"/>
          </a:lnRef>
          <a:fillRef idx="3">
            <a:schemeClr val="accent4"/>
          </a:fillRef>
          <a:effectRef idx="2">
            <a:schemeClr val="accent4"/>
          </a:effectRef>
          <a:fontRef idx="minor">
            <a:schemeClr val="lt1"/>
          </a:fontRef>
        </p:style>
        <p:txBody>
          <a:bodyPr wrap="square" lIns="82305" tIns="41153" rIns="82305" bIns="41153" rtlCol="0">
            <a:spAutoFit/>
          </a:bodyPr>
          <a:lstStyle/>
          <a:p>
            <a:pPr algn="ctr">
              <a:lnSpc>
                <a:spcPct val="90000"/>
              </a:lnSpc>
            </a:pPr>
            <a:r>
              <a:rPr lang="en-US" sz="1400" dirty="0" smtClean="0">
                <a:gradFill>
                  <a:gsLst>
                    <a:gs pos="28000">
                      <a:schemeClr val="bg2"/>
                    </a:gs>
                    <a:gs pos="48000">
                      <a:schemeClr val="bg2"/>
                    </a:gs>
                  </a:gsLst>
                  <a:lin ang="5400000" scaled="1"/>
                </a:gradFill>
                <a:latin typeface="Trebuchet MS" pitchFamily="34" charset="0"/>
              </a:rPr>
              <a:t>Win32_PowerSettingDefinition</a:t>
            </a:r>
          </a:p>
        </p:txBody>
      </p:sp>
      <p:cxnSp>
        <p:nvCxnSpPr>
          <p:cNvPr id="51" name="Straight Arrow Connector 50"/>
          <p:cNvCxnSpPr>
            <a:stCxn id="43" idx="1"/>
            <a:endCxn id="49" idx="3"/>
          </p:cNvCxnSpPr>
          <p:nvPr/>
        </p:nvCxnSpPr>
        <p:spPr bwMode="auto">
          <a:xfrm rot="10800000" flipV="1">
            <a:off x="4670295" y="2911313"/>
            <a:ext cx="1400190" cy="461651"/>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arrow" w="med" len="med"/>
            <a:tailEnd type="none" w="med" len="med"/>
          </a:ln>
          <a:effectLst/>
        </p:spPr>
      </p:cxnSp>
      <p:cxnSp>
        <p:nvCxnSpPr>
          <p:cNvPr id="52" name="Straight Arrow Connector 51"/>
          <p:cNvCxnSpPr>
            <a:stCxn id="38" idx="2"/>
            <a:endCxn id="49" idx="0"/>
          </p:cNvCxnSpPr>
          <p:nvPr/>
        </p:nvCxnSpPr>
        <p:spPr bwMode="auto">
          <a:xfrm rot="16200000" flipH="1">
            <a:off x="2790096" y="3060028"/>
            <a:ext cx="325344" cy="2352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arrow" w="med" len="med"/>
            <a:tailEnd type="none" w="med" len="med"/>
          </a:ln>
          <a:effectLst/>
        </p:spPr>
      </p:cxnSp>
      <p:cxnSp>
        <p:nvCxnSpPr>
          <p:cNvPr id="53" name="Straight Arrow Connector 52"/>
          <p:cNvCxnSpPr>
            <a:stCxn id="61" idx="2"/>
            <a:endCxn id="47" idx="0"/>
          </p:cNvCxnSpPr>
          <p:nvPr/>
        </p:nvCxnSpPr>
        <p:spPr bwMode="auto">
          <a:xfrm rot="16200000" flipH="1">
            <a:off x="2771851" y="1832768"/>
            <a:ext cx="320906" cy="51013"/>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arrow" w="med" len="med"/>
            <a:tailEnd type="none" w="med" len="med"/>
          </a:ln>
          <a:effectLst/>
        </p:spPr>
      </p:cxnSp>
      <p:cxnSp>
        <p:nvCxnSpPr>
          <p:cNvPr id="54" name="Straight Arrow Connector 53"/>
          <p:cNvCxnSpPr>
            <a:stCxn id="50" idx="2"/>
            <a:endCxn id="46" idx="0"/>
          </p:cNvCxnSpPr>
          <p:nvPr/>
        </p:nvCxnSpPr>
        <p:spPr bwMode="auto">
          <a:xfrm rot="16200000" flipH="1">
            <a:off x="6399296" y="3740561"/>
            <a:ext cx="446371" cy="2050011"/>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arrow" w="med" len="med"/>
            <a:tailEnd type="none" w="med" len="med"/>
          </a:ln>
          <a:effectLst/>
        </p:spPr>
      </p:cxnSp>
      <p:cxnSp>
        <p:nvCxnSpPr>
          <p:cNvPr id="55" name="Straight Arrow Connector 54"/>
          <p:cNvCxnSpPr>
            <a:stCxn id="43" idx="0"/>
            <a:endCxn id="41" idx="2"/>
          </p:cNvCxnSpPr>
          <p:nvPr/>
        </p:nvCxnSpPr>
        <p:spPr bwMode="auto">
          <a:xfrm rot="5400000" flipH="1" flipV="1">
            <a:off x="6769172" y="2518830"/>
            <a:ext cx="477072" cy="30886"/>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arrow" w="med" len="med"/>
            <a:tailEnd type="none" w="med" len="med"/>
          </a:ln>
          <a:effectLst/>
        </p:spPr>
      </p:cxnSp>
      <p:sp>
        <p:nvSpPr>
          <p:cNvPr id="58" name="TextBox 57"/>
          <p:cNvSpPr txBox="1"/>
          <p:nvPr/>
        </p:nvSpPr>
        <p:spPr>
          <a:xfrm>
            <a:off x="5718012" y="1420813"/>
            <a:ext cx="2598363" cy="277009"/>
          </a:xfrm>
          <a:prstGeom prst="rect">
            <a:avLst/>
          </a:prstGeom>
          <a:ln/>
        </p:spPr>
        <p:style>
          <a:lnRef idx="1">
            <a:schemeClr val="accent4"/>
          </a:lnRef>
          <a:fillRef idx="3">
            <a:schemeClr val="accent4"/>
          </a:fillRef>
          <a:effectRef idx="2">
            <a:schemeClr val="accent4"/>
          </a:effectRef>
          <a:fontRef idx="minor">
            <a:schemeClr val="lt1"/>
          </a:fontRef>
        </p:style>
        <p:txBody>
          <a:bodyPr wrap="square" lIns="82305" tIns="41153" rIns="82305" bIns="41153" rtlCol="0">
            <a:spAutoFit/>
          </a:bodyPr>
          <a:lstStyle/>
          <a:p>
            <a:pPr algn="ctr">
              <a:lnSpc>
                <a:spcPct val="90000"/>
              </a:lnSpc>
            </a:pPr>
            <a:r>
              <a:rPr lang="en-US" sz="1400" dirty="0" smtClean="0">
                <a:gradFill>
                  <a:gsLst>
                    <a:gs pos="28000">
                      <a:schemeClr val="bg2"/>
                    </a:gs>
                    <a:gs pos="48000">
                      <a:schemeClr val="bg2"/>
                    </a:gs>
                  </a:gsLst>
                  <a:lin ang="5400000" scaled="1"/>
                </a:gradFill>
                <a:latin typeface="Trebuchet MS" pitchFamily="34" charset="0"/>
              </a:rPr>
              <a:t>Win32_PowerSettingSubgroup</a:t>
            </a:r>
          </a:p>
        </p:txBody>
      </p:sp>
      <p:cxnSp>
        <p:nvCxnSpPr>
          <p:cNvPr id="59" name="Straight Arrow Connector 58"/>
          <p:cNvCxnSpPr>
            <a:stCxn id="58" idx="2"/>
            <a:endCxn id="41" idx="0"/>
          </p:cNvCxnSpPr>
          <p:nvPr/>
        </p:nvCxnSpPr>
        <p:spPr bwMode="auto">
          <a:xfrm rot="16200000" flipH="1">
            <a:off x="6859719" y="1855296"/>
            <a:ext cx="320906" cy="5957"/>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arrow" w="med" len="med"/>
            <a:tailEnd type="none" w="med" len="med"/>
          </a:ln>
          <a:effectLst/>
        </p:spPr>
      </p:cxnSp>
      <p:cxnSp>
        <p:nvCxnSpPr>
          <p:cNvPr id="60" name="Straight Arrow Connector 59"/>
          <p:cNvCxnSpPr>
            <a:stCxn id="38" idx="0"/>
            <a:endCxn id="47" idx="2"/>
          </p:cNvCxnSpPr>
          <p:nvPr/>
        </p:nvCxnSpPr>
        <p:spPr bwMode="auto">
          <a:xfrm rot="5400000" flipH="1" flipV="1">
            <a:off x="2781224" y="2455521"/>
            <a:ext cx="336370" cy="16803"/>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arrow" w="med" len="med"/>
            <a:tailEnd type="none" w="med" len="med"/>
          </a:ln>
          <a:effectLst/>
        </p:spPr>
      </p:cxnSp>
      <p:sp>
        <p:nvSpPr>
          <p:cNvPr id="61" name="TextBox 60"/>
          <p:cNvSpPr txBox="1"/>
          <p:nvPr/>
        </p:nvSpPr>
        <p:spPr>
          <a:xfrm>
            <a:off x="2075023" y="1420813"/>
            <a:ext cx="1663549" cy="277009"/>
          </a:xfrm>
          <a:prstGeom prst="rect">
            <a:avLst/>
          </a:prstGeom>
          <a:ln/>
        </p:spPr>
        <p:style>
          <a:lnRef idx="1">
            <a:schemeClr val="accent4"/>
          </a:lnRef>
          <a:fillRef idx="3">
            <a:schemeClr val="accent4"/>
          </a:fillRef>
          <a:effectRef idx="2">
            <a:schemeClr val="accent4"/>
          </a:effectRef>
          <a:fontRef idx="minor">
            <a:schemeClr val="lt1"/>
          </a:fontRef>
        </p:style>
        <p:txBody>
          <a:bodyPr wrap="square" lIns="82305" tIns="41153" rIns="82305" bIns="41153" rtlCol="0">
            <a:spAutoFit/>
          </a:bodyPr>
          <a:lstStyle/>
          <a:p>
            <a:pPr algn="ctr">
              <a:lnSpc>
                <a:spcPct val="90000"/>
              </a:lnSpc>
            </a:pPr>
            <a:r>
              <a:rPr lang="en-US" sz="1400" dirty="0" smtClean="0">
                <a:gradFill>
                  <a:gsLst>
                    <a:gs pos="28000">
                      <a:schemeClr val="bg2"/>
                    </a:gs>
                    <a:gs pos="48000">
                      <a:schemeClr val="bg2"/>
                    </a:gs>
                  </a:gsLst>
                  <a:lin ang="5400000" scaled="1"/>
                </a:gradFill>
                <a:latin typeface="Trebuchet MS" pitchFamily="34" charset="0"/>
              </a:rPr>
              <a:t>Win32_PowerPlan</a:t>
            </a:r>
          </a:p>
        </p:txBody>
      </p:sp>
      <p:cxnSp>
        <p:nvCxnSpPr>
          <p:cNvPr id="62" name="Straight Arrow Connector 61"/>
          <p:cNvCxnSpPr>
            <a:stCxn id="48" idx="0"/>
            <a:endCxn id="46" idx="2"/>
          </p:cNvCxnSpPr>
          <p:nvPr/>
        </p:nvCxnSpPr>
        <p:spPr bwMode="auto">
          <a:xfrm rot="16200000" flipV="1">
            <a:off x="7520017" y="5393233"/>
            <a:ext cx="260941" cy="5999"/>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arrow" w="med" len="med"/>
            <a:tailEnd type="none" w="med" len="med"/>
          </a:ln>
          <a:effectLst/>
        </p:spPr>
      </p:cxnSp>
      <p:cxnSp>
        <p:nvCxnSpPr>
          <p:cNvPr id="63" name="Straight Arrow Connector 62"/>
          <p:cNvCxnSpPr>
            <a:stCxn id="50" idx="0"/>
            <a:endCxn id="45" idx="2"/>
          </p:cNvCxnSpPr>
          <p:nvPr/>
        </p:nvCxnSpPr>
        <p:spPr bwMode="auto">
          <a:xfrm rot="5400000" flipH="1" flipV="1">
            <a:off x="6077315" y="3317308"/>
            <a:ext cx="468226" cy="1427904"/>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arrow" w="med" len="med"/>
            <a:tailEnd type="none" w="med" len="med"/>
          </a:ln>
          <a:effectLst/>
        </p:spPr>
      </p:cxnSp>
      <p:cxnSp>
        <p:nvCxnSpPr>
          <p:cNvPr id="64" name="Straight Arrow Connector 63"/>
          <p:cNvCxnSpPr>
            <a:stCxn id="43" idx="2"/>
            <a:endCxn id="45" idx="0"/>
          </p:cNvCxnSpPr>
          <p:nvPr/>
        </p:nvCxnSpPr>
        <p:spPr bwMode="auto">
          <a:xfrm rot="16200000" flipH="1">
            <a:off x="6773662" y="3268420"/>
            <a:ext cx="470320" cy="33115"/>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arrow" w="med" len="med"/>
            <a:tailEnd type="none" w="med" len="med"/>
          </a:ln>
          <a:effectLst/>
        </p:spPr>
      </p:cxnSp>
      <p:sp>
        <p:nvSpPr>
          <p:cNvPr id="65" name="TextBox 64"/>
          <p:cNvSpPr txBox="1"/>
          <p:nvPr/>
        </p:nvSpPr>
        <p:spPr>
          <a:xfrm>
            <a:off x="1692801" y="4988753"/>
            <a:ext cx="3326345" cy="277009"/>
          </a:xfrm>
          <a:prstGeom prst="rect">
            <a:avLst/>
          </a:prstGeom>
          <a:noFill/>
          <a:ln/>
        </p:spPr>
        <p:style>
          <a:lnRef idx="1">
            <a:schemeClr val="dk1"/>
          </a:lnRef>
          <a:fillRef idx="2">
            <a:schemeClr val="dk1"/>
          </a:fillRef>
          <a:effectRef idx="1">
            <a:schemeClr val="dk1"/>
          </a:effectRef>
          <a:fontRef idx="minor">
            <a:schemeClr val="dk1"/>
          </a:fontRef>
        </p:style>
        <p:txBody>
          <a:bodyPr wrap="square" lIns="82305" tIns="41153" rIns="82305" bIns="41153" rtlCol="0">
            <a:spAutoFit/>
          </a:bodyPr>
          <a:lstStyle/>
          <a:p>
            <a:pPr>
              <a:lnSpc>
                <a:spcPct val="90000"/>
              </a:lnSpc>
            </a:pPr>
            <a:r>
              <a:rPr lang="en-US" sz="14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Win32_PowerSettingDefineCapabilities</a:t>
            </a:r>
          </a:p>
        </p:txBody>
      </p:sp>
      <p:cxnSp>
        <p:nvCxnSpPr>
          <p:cNvPr id="66" name="Straight Arrow Connector 65"/>
          <p:cNvCxnSpPr>
            <a:stCxn id="50" idx="2"/>
            <a:endCxn id="65" idx="0"/>
          </p:cNvCxnSpPr>
          <p:nvPr/>
        </p:nvCxnSpPr>
        <p:spPr bwMode="auto">
          <a:xfrm rot="5400000">
            <a:off x="4253540" y="3644816"/>
            <a:ext cx="446371" cy="2241502"/>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arrow" w="med" len="med"/>
            <a:tailEnd type="none" w="med" len="med"/>
          </a:ln>
          <a:effectLst/>
        </p:spPr>
      </p:cxnSp>
      <p:cxnSp>
        <p:nvCxnSpPr>
          <p:cNvPr id="67" name="Straight Arrow Connector 66"/>
          <p:cNvCxnSpPr>
            <a:stCxn id="34" idx="0"/>
            <a:endCxn id="65" idx="2"/>
          </p:cNvCxnSpPr>
          <p:nvPr/>
        </p:nvCxnSpPr>
        <p:spPr bwMode="auto">
          <a:xfrm rot="16200000" flipV="1">
            <a:off x="3231586" y="5390151"/>
            <a:ext cx="260941" cy="12164"/>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arrow" w="med" len="med"/>
            <a:tailEnd type="none" w="med" len="med"/>
          </a:ln>
          <a:effectLst/>
        </p:spPr>
      </p:cxnSp>
      <p:sp>
        <p:nvSpPr>
          <p:cNvPr id="68" name="TextBox 67"/>
          <p:cNvSpPr txBox="1"/>
          <p:nvPr/>
        </p:nvSpPr>
        <p:spPr>
          <a:xfrm>
            <a:off x="9121233" y="2670249"/>
            <a:ext cx="268967" cy="283165"/>
          </a:xfrm>
          <a:prstGeom prst="rect">
            <a:avLst/>
          </a:prstGeom>
          <a:ln/>
        </p:spPr>
        <p:style>
          <a:lnRef idx="1">
            <a:schemeClr val="accent4"/>
          </a:lnRef>
          <a:fillRef idx="3">
            <a:schemeClr val="accent4"/>
          </a:fillRef>
          <a:effectRef idx="2">
            <a:schemeClr val="accent4"/>
          </a:effectRef>
          <a:fontRef idx="minor">
            <a:schemeClr val="lt1"/>
          </a:fontRef>
        </p:style>
        <p:txBody>
          <a:bodyPr wrap="square" lIns="82305" tIns="41153" rIns="82305" bIns="41153" rtlCol="0">
            <a:spAutoFit/>
          </a:bodyPr>
          <a:lstStyle/>
          <a:p>
            <a:endParaRPr lang="en-US" sz="1300" b="1" dirty="0">
              <a:solidFill>
                <a:schemeClr val="bg2"/>
              </a:solidFill>
              <a:latin typeface="Trebuchet MS" pitchFamily="34" charset="0"/>
            </a:endParaRPr>
          </a:p>
        </p:txBody>
      </p:sp>
      <p:sp>
        <p:nvSpPr>
          <p:cNvPr id="69" name="TextBox 68"/>
          <p:cNvSpPr txBox="1"/>
          <p:nvPr/>
        </p:nvSpPr>
        <p:spPr>
          <a:xfrm>
            <a:off x="9121234" y="3127479"/>
            <a:ext cx="279022" cy="267776"/>
          </a:xfrm>
          <a:prstGeom prst="rect">
            <a:avLst/>
          </a:prstGeom>
          <a:noFill/>
          <a:ln/>
        </p:spPr>
        <p:style>
          <a:lnRef idx="1">
            <a:schemeClr val="dk1"/>
          </a:lnRef>
          <a:fillRef idx="2">
            <a:schemeClr val="dk1"/>
          </a:fillRef>
          <a:effectRef idx="1">
            <a:schemeClr val="dk1"/>
          </a:effectRef>
          <a:fontRef idx="minor">
            <a:schemeClr val="dk1"/>
          </a:fontRef>
        </p:style>
        <p:txBody>
          <a:bodyPr wrap="square" lIns="82305" tIns="41153" rIns="82305" bIns="41153" rtlCol="0">
            <a:spAutoFit/>
          </a:bodyPr>
          <a:lstStyle/>
          <a:p>
            <a:endParaRPr lang="en-US" sz="1200" b="1" dirty="0">
              <a:solidFill>
                <a:schemeClr val="tx2"/>
              </a:solidFill>
              <a:latin typeface="Trebuchet MS" pitchFamily="34" charset="0"/>
            </a:endParaRPr>
          </a:p>
        </p:txBody>
      </p:sp>
      <p:sp>
        <p:nvSpPr>
          <p:cNvPr id="70" name="TextBox 69"/>
          <p:cNvSpPr txBox="1"/>
          <p:nvPr/>
        </p:nvSpPr>
        <p:spPr>
          <a:xfrm>
            <a:off x="9383992" y="2650971"/>
            <a:ext cx="766692" cy="277009"/>
          </a:xfrm>
          <a:prstGeom prst="rect">
            <a:avLst/>
          </a:prstGeom>
          <a:noFill/>
        </p:spPr>
        <p:txBody>
          <a:bodyPr wrap="square" lIns="82305" tIns="41153" rIns="82305" bIns="41153" rtlCol="0">
            <a:spAutoFit/>
          </a:bodyPr>
          <a:lstStyle/>
          <a:p>
            <a:pPr>
              <a:lnSpc>
                <a:spcPct val="90000"/>
              </a:lnSpc>
            </a:pPr>
            <a:r>
              <a:rPr lang="en-US" sz="14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objects</a:t>
            </a:r>
          </a:p>
        </p:txBody>
      </p:sp>
      <p:sp>
        <p:nvSpPr>
          <p:cNvPr id="71" name="TextBox 70"/>
          <p:cNvSpPr txBox="1"/>
          <p:nvPr/>
        </p:nvSpPr>
        <p:spPr>
          <a:xfrm>
            <a:off x="9383992" y="3094362"/>
            <a:ext cx="1061910" cy="277009"/>
          </a:xfrm>
          <a:prstGeom prst="rect">
            <a:avLst/>
          </a:prstGeom>
          <a:noFill/>
        </p:spPr>
        <p:txBody>
          <a:bodyPr wrap="square" lIns="82305" tIns="41153" rIns="82305" bIns="41153" rtlCol="0">
            <a:spAutoFit/>
          </a:bodyPr>
          <a:lstStyle/>
          <a:p>
            <a:pPr>
              <a:lnSpc>
                <a:spcPct val="90000"/>
              </a:lnSpc>
            </a:pPr>
            <a:r>
              <a:rPr lang="en-US" sz="14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association</a:t>
            </a:r>
          </a:p>
        </p:txBody>
      </p:sp>
      <p:sp>
        <p:nvSpPr>
          <p:cNvPr id="72" name="TextBox 71"/>
          <p:cNvSpPr txBox="1"/>
          <p:nvPr/>
        </p:nvSpPr>
        <p:spPr>
          <a:xfrm>
            <a:off x="8991549" y="2153367"/>
            <a:ext cx="2377718" cy="332409"/>
          </a:xfrm>
          <a:prstGeom prst="rect">
            <a:avLst/>
          </a:prstGeom>
          <a:noFill/>
        </p:spPr>
        <p:txBody>
          <a:bodyPr wrap="square" lIns="82305" tIns="41153" rIns="82305" bIns="41153" rtlCol="0">
            <a:spAutoFit/>
          </a:bodyPr>
          <a:lstStyle/>
          <a:p>
            <a:pPr>
              <a:lnSpc>
                <a:spcPct val="90000"/>
              </a:lnSpc>
            </a:pPr>
            <a:r>
              <a:rPr lang="en-US"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Class relationship</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500"/>
                                        <p:tgtEl>
                                          <p:spTgt spid="47"/>
                                        </p:tgtEl>
                                      </p:cBhvr>
                                    </p:animEffect>
                                  </p:childTnLst>
                                </p:cTn>
                              </p:par>
                              <p:par>
                                <p:cTn id="8" presetID="10" presetClass="entr" presetSubtype="0" fill="hold" nodeType="withEffect">
                                  <p:stCondLst>
                                    <p:cond delay="0"/>
                                  </p:stCondLst>
                                  <p:childTnLst>
                                    <p:set>
                                      <p:cBhvr>
                                        <p:cTn id="9" dur="1" fill="hold">
                                          <p:stCondLst>
                                            <p:cond delay="0"/>
                                          </p:stCondLst>
                                        </p:cTn>
                                        <p:tgtEl>
                                          <p:spTgt spid="53"/>
                                        </p:tgtEl>
                                        <p:attrNameLst>
                                          <p:attrName>style.visibility</p:attrName>
                                        </p:attrNameLst>
                                      </p:cBhvr>
                                      <p:to>
                                        <p:strVal val="visible"/>
                                      </p:to>
                                    </p:set>
                                    <p:animEffect transition="in" filter="fade">
                                      <p:cBhvr>
                                        <p:cTn id="10" dur="500"/>
                                        <p:tgtEl>
                                          <p:spTgt spid="53"/>
                                        </p:tgtEl>
                                      </p:cBhvr>
                                    </p:animEffect>
                                  </p:childTnLst>
                                </p:cTn>
                              </p:par>
                              <p:par>
                                <p:cTn id="11" presetID="10" presetClass="entr" presetSubtype="0" fill="hold" nodeType="withEffect">
                                  <p:stCondLst>
                                    <p:cond delay="0"/>
                                  </p:stCondLst>
                                  <p:childTnLst>
                                    <p:set>
                                      <p:cBhvr>
                                        <p:cTn id="12" dur="1" fill="hold">
                                          <p:stCondLst>
                                            <p:cond delay="0"/>
                                          </p:stCondLst>
                                        </p:cTn>
                                        <p:tgtEl>
                                          <p:spTgt spid="60"/>
                                        </p:tgtEl>
                                        <p:attrNameLst>
                                          <p:attrName>style.visibility</p:attrName>
                                        </p:attrNameLst>
                                      </p:cBhvr>
                                      <p:to>
                                        <p:strVal val="visible"/>
                                      </p:to>
                                    </p:set>
                                    <p:animEffect transition="in" filter="fade">
                                      <p:cBhvr>
                                        <p:cTn id="13" dur="500"/>
                                        <p:tgtEl>
                                          <p:spTgt spid="60"/>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8"/>
                                        </p:tgtEl>
                                        <p:attrNameLst>
                                          <p:attrName>style.visibility</p:attrName>
                                        </p:attrNameLst>
                                      </p:cBhvr>
                                      <p:to>
                                        <p:strVal val="visible"/>
                                      </p:to>
                                    </p:set>
                                    <p:animEffect transition="in" filter="fade">
                                      <p:cBhvr>
                                        <p:cTn id="16" dur="500"/>
                                        <p:tgtEl>
                                          <p:spTgt spid="38"/>
                                        </p:tgtEl>
                                      </p:cBhvr>
                                    </p:animEffect>
                                  </p:childTnLst>
                                </p:cTn>
                              </p:par>
                              <p:par>
                                <p:cTn id="17" presetID="10" presetClass="entr" presetSubtype="0" fill="hold" nodeType="withEffect">
                                  <p:stCondLst>
                                    <p:cond delay="0"/>
                                  </p:stCondLst>
                                  <p:childTnLst>
                                    <p:set>
                                      <p:cBhvr>
                                        <p:cTn id="18" dur="1" fill="hold">
                                          <p:stCondLst>
                                            <p:cond delay="0"/>
                                          </p:stCondLst>
                                        </p:cTn>
                                        <p:tgtEl>
                                          <p:spTgt spid="51"/>
                                        </p:tgtEl>
                                        <p:attrNameLst>
                                          <p:attrName>style.visibility</p:attrName>
                                        </p:attrNameLst>
                                      </p:cBhvr>
                                      <p:to>
                                        <p:strVal val="visible"/>
                                      </p:to>
                                    </p:set>
                                    <p:animEffect transition="in" filter="fade">
                                      <p:cBhvr>
                                        <p:cTn id="19" dur="500"/>
                                        <p:tgtEl>
                                          <p:spTgt spid="51"/>
                                        </p:tgtEl>
                                      </p:cBhvr>
                                    </p:animEffect>
                                  </p:childTnLst>
                                </p:cTn>
                              </p:par>
                              <p:par>
                                <p:cTn id="20" presetID="10" presetClass="entr" presetSubtype="0" fill="hold" nodeType="withEffect">
                                  <p:stCondLst>
                                    <p:cond delay="0"/>
                                  </p:stCondLst>
                                  <p:childTnLst>
                                    <p:set>
                                      <p:cBhvr>
                                        <p:cTn id="21" dur="1" fill="hold">
                                          <p:stCondLst>
                                            <p:cond delay="0"/>
                                          </p:stCondLst>
                                        </p:cTn>
                                        <p:tgtEl>
                                          <p:spTgt spid="52"/>
                                        </p:tgtEl>
                                        <p:attrNameLst>
                                          <p:attrName>style.visibility</p:attrName>
                                        </p:attrNameLst>
                                      </p:cBhvr>
                                      <p:to>
                                        <p:strVal val="visible"/>
                                      </p:to>
                                    </p:set>
                                    <p:animEffect transition="in" filter="fade">
                                      <p:cBhvr>
                                        <p:cTn id="22" dur="500"/>
                                        <p:tgtEl>
                                          <p:spTgt spid="52"/>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9"/>
                                        </p:tgtEl>
                                        <p:attrNameLst>
                                          <p:attrName>style.visibility</p:attrName>
                                        </p:attrNameLst>
                                      </p:cBhvr>
                                      <p:to>
                                        <p:strVal val="visible"/>
                                      </p:to>
                                    </p:set>
                                    <p:animEffect transition="in" filter="fade">
                                      <p:cBhvr>
                                        <p:cTn id="25" dur="500"/>
                                        <p:tgtEl>
                                          <p:spTgt spid="49"/>
                                        </p:tgtEl>
                                      </p:cBhvr>
                                    </p:animEffect>
                                  </p:childTnLst>
                                </p:cTn>
                              </p:par>
                              <p:par>
                                <p:cTn id="26" presetID="10" presetClass="entr" presetSubtype="0" fill="hold" nodeType="withEffect">
                                  <p:stCondLst>
                                    <p:cond delay="0"/>
                                  </p:stCondLst>
                                  <p:childTnLst>
                                    <p:set>
                                      <p:cBhvr>
                                        <p:cTn id="27" dur="1" fill="hold">
                                          <p:stCondLst>
                                            <p:cond delay="0"/>
                                          </p:stCondLst>
                                        </p:cTn>
                                        <p:tgtEl>
                                          <p:spTgt spid="55"/>
                                        </p:tgtEl>
                                        <p:attrNameLst>
                                          <p:attrName>style.visibility</p:attrName>
                                        </p:attrNameLst>
                                      </p:cBhvr>
                                      <p:to>
                                        <p:strVal val="visible"/>
                                      </p:to>
                                    </p:set>
                                    <p:animEffect transition="in" filter="fade">
                                      <p:cBhvr>
                                        <p:cTn id="28" dur="500"/>
                                        <p:tgtEl>
                                          <p:spTgt spid="55"/>
                                        </p:tgtEl>
                                      </p:cBhvr>
                                    </p:animEffect>
                                  </p:childTnLst>
                                </p:cTn>
                              </p:par>
                              <p:par>
                                <p:cTn id="29" presetID="10" presetClass="entr" presetSubtype="0" fill="hold" nodeType="withEffect">
                                  <p:stCondLst>
                                    <p:cond delay="0"/>
                                  </p:stCondLst>
                                  <p:childTnLst>
                                    <p:set>
                                      <p:cBhvr>
                                        <p:cTn id="30" dur="1" fill="hold">
                                          <p:stCondLst>
                                            <p:cond delay="0"/>
                                          </p:stCondLst>
                                        </p:cTn>
                                        <p:tgtEl>
                                          <p:spTgt spid="59"/>
                                        </p:tgtEl>
                                        <p:attrNameLst>
                                          <p:attrName>style.visibility</p:attrName>
                                        </p:attrNameLst>
                                      </p:cBhvr>
                                      <p:to>
                                        <p:strVal val="visible"/>
                                      </p:to>
                                    </p:set>
                                    <p:animEffect transition="in" filter="fade">
                                      <p:cBhvr>
                                        <p:cTn id="31" dur="500"/>
                                        <p:tgtEl>
                                          <p:spTgt spid="59"/>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1"/>
                                        </p:tgtEl>
                                        <p:attrNameLst>
                                          <p:attrName>style.visibility</p:attrName>
                                        </p:attrNameLst>
                                      </p:cBhvr>
                                      <p:to>
                                        <p:strVal val="visible"/>
                                      </p:to>
                                    </p:set>
                                    <p:animEffect transition="in" filter="fade">
                                      <p:cBhvr>
                                        <p:cTn id="34" dur="500"/>
                                        <p:tgtEl>
                                          <p:spTgt spid="41"/>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64"/>
                                        </p:tgtEl>
                                        <p:attrNameLst>
                                          <p:attrName>style.visibility</p:attrName>
                                        </p:attrNameLst>
                                      </p:cBhvr>
                                      <p:to>
                                        <p:strVal val="visible"/>
                                      </p:to>
                                    </p:set>
                                    <p:animEffect transition="in" filter="fade">
                                      <p:cBhvr>
                                        <p:cTn id="39" dur="500"/>
                                        <p:tgtEl>
                                          <p:spTgt spid="64"/>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45"/>
                                        </p:tgtEl>
                                        <p:attrNameLst>
                                          <p:attrName>style.visibility</p:attrName>
                                        </p:attrNameLst>
                                      </p:cBhvr>
                                      <p:to>
                                        <p:strVal val="visible"/>
                                      </p:to>
                                    </p:set>
                                    <p:animEffect transition="in" filter="fade">
                                      <p:cBhvr>
                                        <p:cTn id="42" dur="500"/>
                                        <p:tgtEl>
                                          <p:spTgt spid="45"/>
                                        </p:tgtEl>
                                      </p:cBhvr>
                                    </p:animEffect>
                                  </p:childTnLst>
                                </p:cTn>
                              </p:par>
                              <p:par>
                                <p:cTn id="43" presetID="10" presetClass="entr" presetSubtype="0" fill="hold" nodeType="withEffect">
                                  <p:stCondLst>
                                    <p:cond delay="0"/>
                                  </p:stCondLst>
                                  <p:childTnLst>
                                    <p:set>
                                      <p:cBhvr>
                                        <p:cTn id="44" dur="1" fill="hold">
                                          <p:stCondLst>
                                            <p:cond delay="0"/>
                                          </p:stCondLst>
                                        </p:cTn>
                                        <p:tgtEl>
                                          <p:spTgt spid="63"/>
                                        </p:tgtEl>
                                        <p:attrNameLst>
                                          <p:attrName>style.visibility</p:attrName>
                                        </p:attrNameLst>
                                      </p:cBhvr>
                                      <p:to>
                                        <p:strVal val="visible"/>
                                      </p:to>
                                    </p:set>
                                    <p:animEffect transition="in" filter="fade">
                                      <p:cBhvr>
                                        <p:cTn id="45" dur="500"/>
                                        <p:tgtEl>
                                          <p:spTgt spid="63"/>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50"/>
                                        </p:tgtEl>
                                        <p:attrNameLst>
                                          <p:attrName>style.visibility</p:attrName>
                                        </p:attrNameLst>
                                      </p:cBhvr>
                                      <p:to>
                                        <p:strVal val="visible"/>
                                      </p:to>
                                    </p:set>
                                    <p:animEffect transition="in" filter="fade">
                                      <p:cBhvr>
                                        <p:cTn id="48" dur="500"/>
                                        <p:tgtEl>
                                          <p:spTgt spid="50"/>
                                        </p:tgtEl>
                                      </p:cBhvr>
                                    </p:animEffect>
                                  </p:childTnLst>
                                </p:cTn>
                              </p:par>
                              <p:par>
                                <p:cTn id="49" presetID="10" presetClass="entr" presetSubtype="0" fill="hold" nodeType="withEffect">
                                  <p:stCondLst>
                                    <p:cond delay="0"/>
                                  </p:stCondLst>
                                  <p:childTnLst>
                                    <p:set>
                                      <p:cBhvr>
                                        <p:cTn id="50" dur="1" fill="hold">
                                          <p:stCondLst>
                                            <p:cond delay="0"/>
                                          </p:stCondLst>
                                        </p:cTn>
                                        <p:tgtEl>
                                          <p:spTgt spid="66"/>
                                        </p:tgtEl>
                                        <p:attrNameLst>
                                          <p:attrName>style.visibility</p:attrName>
                                        </p:attrNameLst>
                                      </p:cBhvr>
                                      <p:to>
                                        <p:strVal val="visible"/>
                                      </p:to>
                                    </p:set>
                                    <p:animEffect transition="in" filter="fade">
                                      <p:cBhvr>
                                        <p:cTn id="51" dur="500"/>
                                        <p:tgtEl>
                                          <p:spTgt spid="66"/>
                                        </p:tgtEl>
                                      </p:cBhvr>
                                    </p:animEffect>
                                  </p:childTnLst>
                                </p:cTn>
                              </p:par>
                              <p:par>
                                <p:cTn id="52" presetID="10" presetClass="entr" presetSubtype="0" fill="hold" nodeType="withEffect">
                                  <p:stCondLst>
                                    <p:cond delay="0"/>
                                  </p:stCondLst>
                                  <p:childTnLst>
                                    <p:set>
                                      <p:cBhvr>
                                        <p:cTn id="53" dur="1" fill="hold">
                                          <p:stCondLst>
                                            <p:cond delay="0"/>
                                          </p:stCondLst>
                                        </p:cTn>
                                        <p:tgtEl>
                                          <p:spTgt spid="54"/>
                                        </p:tgtEl>
                                        <p:attrNameLst>
                                          <p:attrName>style.visibility</p:attrName>
                                        </p:attrNameLst>
                                      </p:cBhvr>
                                      <p:to>
                                        <p:strVal val="visible"/>
                                      </p:to>
                                    </p:set>
                                    <p:animEffect transition="in" filter="fade">
                                      <p:cBhvr>
                                        <p:cTn id="54" dur="500"/>
                                        <p:tgtEl>
                                          <p:spTgt spid="54"/>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46"/>
                                        </p:tgtEl>
                                        <p:attrNameLst>
                                          <p:attrName>style.visibility</p:attrName>
                                        </p:attrNameLst>
                                      </p:cBhvr>
                                      <p:to>
                                        <p:strVal val="visible"/>
                                      </p:to>
                                    </p:set>
                                    <p:animEffect transition="in" filter="fade">
                                      <p:cBhvr>
                                        <p:cTn id="57" dur="500"/>
                                        <p:tgtEl>
                                          <p:spTgt spid="46"/>
                                        </p:tgtEl>
                                      </p:cBhvr>
                                    </p:animEffect>
                                  </p:childTnLst>
                                </p:cTn>
                              </p:par>
                              <p:par>
                                <p:cTn id="58" presetID="10" presetClass="entr" presetSubtype="0" fill="hold" nodeType="withEffect">
                                  <p:stCondLst>
                                    <p:cond delay="0"/>
                                  </p:stCondLst>
                                  <p:childTnLst>
                                    <p:set>
                                      <p:cBhvr>
                                        <p:cTn id="59" dur="1" fill="hold">
                                          <p:stCondLst>
                                            <p:cond delay="0"/>
                                          </p:stCondLst>
                                        </p:cTn>
                                        <p:tgtEl>
                                          <p:spTgt spid="62"/>
                                        </p:tgtEl>
                                        <p:attrNameLst>
                                          <p:attrName>style.visibility</p:attrName>
                                        </p:attrNameLst>
                                      </p:cBhvr>
                                      <p:to>
                                        <p:strVal val="visible"/>
                                      </p:to>
                                    </p:set>
                                    <p:animEffect transition="in" filter="fade">
                                      <p:cBhvr>
                                        <p:cTn id="60" dur="500"/>
                                        <p:tgtEl>
                                          <p:spTgt spid="62"/>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48"/>
                                        </p:tgtEl>
                                        <p:attrNameLst>
                                          <p:attrName>style.visibility</p:attrName>
                                        </p:attrNameLst>
                                      </p:cBhvr>
                                      <p:to>
                                        <p:strVal val="visible"/>
                                      </p:to>
                                    </p:set>
                                    <p:animEffect transition="in" filter="fade">
                                      <p:cBhvr>
                                        <p:cTn id="63" dur="500"/>
                                        <p:tgtEl>
                                          <p:spTgt spid="48"/>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65"/>
                                        </p:tgtEl>
                                        <p:attrNameLst>
                                          <p:attrName>style.visibility</p:attrName>
                                        </p:attrNameLst>
                                      </p:cBhvr>
                                      <p:to>
                                        <p:strVal val="visible"/>
                                      </p:to>
                                    </p:set>
                                    <p:animEffect transition="in" filter="fade">
                                      <p:cBhvr>
                                        <p:cTn id="66" dur="500"/>
                                        <p:tgtEl>
                                          <p:spTgt spid="65"/>
                                        </p:tgtEl>
                                      </p:cBhvr>
                                    </p:animEffect>
                                  </p:childTnLst>
                                </p:cTn>
                              </p:par>
                              <p:par>
                                <p:cTn id="67" presetID="10" presetClass="entr" presetSubtype="0" fill="hold" nodeType="withEffect">
                                  <p:stCondLst>
                                    <p:cond delay="0"/>
                                  </p:stCondLst>
                                  <p:childTnLst>
                                    <p:set>
                                      <p:cBhvr>
                                        <p:cTn id="68" dur="1" fill="hold">
                                          <p:stCondLst>
                                            <p:cond delay="0"/>
                                          </p:stCondLst>
                                        </p:cTn>
                                        <p:tgtEl>
                                          <p:spTgt spid="67"/>
                                        </p:tgtEl>
                                        <p:attrNameLst>
                                          <p:attrName>style.visibility</p:attrName>
                                        </p:attrNameLst>
                                      </p:cBhvr>
                                      <p:to>
                                        <p:strVal val="visible"/>
                                      </p:to>
                                    </p:set>
                                    <p:animEffect transition="in" filter="fade">
                                      <p:cBhvr>
                                        <p:cTn id="69" dur="500"/>
                                        <p:tgtEl>
                                          <p:spTgt spid="67"/>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34"/>
                                        </p:tgtEl>
                                        <p:attrNameLst>
                                          <p:attrName>style.visibility</p:attrName>
                                        </p:attrNameLst>
                                      </p:cBhvr>
                                      <p:to>
                                        <p:strVal val="visible"/>
                                      </p:to>
                                    </p:set>
                                    <p:animEffect transition="in" filter="fade">
                                      <p:cBhvr>
                                        <p:cTn id="72"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8" grpId="0" animBg="1"/>
      <p:bldP spid="41" grpId="0" animBg="1"/>
      <p:bldP spid="45" grpId="0" animBg="1"/>
      <p:bldP spid="46" grpId="0" animBg="1"/>
      <p:bldP spid="47" grpId="0" animBg="1"/>
      <p:bldP spid="48" grpId="0" animBg="1"/>
      <p:bldP spid="49" grpId="0" animBg="1"/>
      <p:bldP spid="50" grpId="0" animBg="1"/>
      <p:bldP spid="6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p:txBody>
          <a:bodyPr/>
          <a:lstStyle/>
          <a:p>
            <a:r>
              <a:rPr lang="en-US" dirty="0" smtClean="0"/>
              <a:t>Remote Power Manageability</a:t>
            </a:r>
            <a:endParaRPr lang="en-US" dirty="0"/>
          </a:p>
        </p:txBody>
      </p:sp>
      <p:sp>
        <p:nvSpPr>
          <p:cNvPr id="245763" name="Rectangle 3"/>
          <p:cNvSpPr>
            <a:spLocks noGrp="1" noChangeArrowheads="1"/>
          </p:cNvSpPr>
          <p:nvPr>
            <p:ph type="body" idx="1"/>
          </p:nvPr>
        </p:nvSpPr>
        <p:spPr>
          <a:xfrm>
            <a:off x="509984" y="1414465"/>
            <a:ext cx="11170973" cy="443198"/>
          </a:xfrm>
        </p:spPr>
        <p:txBody>
          <a:bodyPr/>
          <a:lstStyle/>
          <a:p>
            <a:pPr marL="400050" indent="-400050"/>
            <a:r>
              <a:rPr lang="en-US" dirty="0" smtClean="0"/>
              <a:t>Get the Active Plan:</a:t>
            </a:r>
            <a:endParaRPr lang="en-US" dirty="0"/>
          </a:p>
        </p:txBody>
      </p:sp>
      <p:sp>
        <p:nvSpPr>
          <p:cNvPr id="245764" name="Rectangle 4"/>
          <p:cNvSpPr>
            <a:spLocks noChangeArrowheads="1"/>
          </p:cNvSpPr>
          <p:nvPr/>
        </p:nvSpPr>
        <p:spPr bwMode="auto">
          <a:xfrm>
            <a:off x="929593" y="1905000"/>
            <a:ext cx="9124927" cy="2800351"/>
          </a:xfrm>
          <a:prstGeom prst="rect">
            <a:avLst/>
          </a:prstGeom>
          <a:gradFill flip="none" rotWithShape="1">
            <a:gsLst>
              <a:gs pos="0">
                <a:srgbClr val="808080">
                  <a:shade val="30000"/>
                  <a:satMod val="115000"/>
                </a:srgbClr>
              </a:gs>
              <a:gs pos="50000">
                <a:srgbClr val="808080">
                  <a:shade val="67500"/>
                  <a:satMod val="115000"/>
                </a:srgbClr>
              </a:gs>
              <a:gs pos="100000">
                <a:srgbClr val="808080">
                  <a:shade val="100000"/>
                  <a:satMod val="115000"/>
                </a:srgbClr>
              </a:gs>
            </a:gsLst>
            <a:lin ang="10800000" scaled="1"/>
            <a:tileRect/>
          </a:gradFill>
          <a:ln w="12700" cap="flat" cmpd="sng" algn="ctr">
            <a:noFill/>
            <a:prstDash val="solid"/>
            <a:round/>
            <a:headEnd type="none" w="med" len="med"/>
            <a:tailEnd type="none" w="med" len="med"/>
          </a:ln>
          <a:effectLst>
            <a:outerShdw blurRad="63500" dist="76200" dir="5280000" sx="102000" sy="102000" algn="ctr" rotWithShape="0">
              <a:prstClr val="black">
                <a:alpha val="40000"/>
              </a:prstClr>
            </a:outerShdw>
          </a:effectLst>
        </p:spPr>
        <p:txBody>
          <a:bodyPr lIns="182880" tIns="45717" rIns="91432" bIns="45717" anchor="ctr"/>
          <a:lstStyle/>
          <a:p>
            <a:pPr>
              <a:lnSpc>
                <a:spcPct val="85000"/>
              </a:lnSpc>
              <a:spcBef>
                <a:spcPct val="20000"/>
              </a:spcBef>
            </a:pPr>
            <a:r>
              <a:rPr lang="en-US" dirty="0" smtClean="0">
                <a:solidFill>
                  <a:schemeClr val="tx2"/>
                </a:solidFill>
                <a:effectLst>
                  <a:outerShdw blurRad="38100" dist="38100" dir="2700000" algn="tl">
                    <a:srgbClr val="000000">
                      <a:alpha val="43137"/>
                    </a:srgbClr>
                  </a:outerShdw>
                </a:effectLst>
                <a:latin typeface="Lucida Console" pitchFamily="49" charset="0"/>
              </a:rPr>
              <a:t>Set objWMIService = GetObject("WinMgmts:\\.\root\cimv2\power")</a:t>
            </a:r>
          </a:p>
          <a:p>
            <a:pPr>
              <a:lnSpc>
                <a:spcPct val="85000"/>
              </a:lnSpc>
              <a:spcBef>
                <a:spcPct val="20000"/>
              </a:spcBef>
            </a:pPr>
            <a:endParaRPr lang="en-US" dirty="0" smtClean="0">
              <a:solidFill>
                <a:schemeClr val="tx2"/>
              </a:solidFill>
              <a:effectLst>
                <a:outerShdw blurRad="38100" dist="38100" dir="2700000" algn="tl">
                  <a:srgbClr val="000000">
                    <a:alpha val="43137"/>
                  </a:srgbClr>
                </a:outerShdw>
              </a:effectLst>
              <a:latin typeface="Lucida Console" pitchFamily="49" charset="0"/>
            </a:endParaRPr>
          </a:p>
          <a:p>
            <a:pPr>
              <a:lnSpc>
                <a:spcPct val="85000"/>
              </a:lnSpc>
              <a:spcBef>
                <a:spcPct val="20000"/>
              </a:spcBef>
            </a:pPr>
            <a:r>
              <a:rPr lang="en-US" dirty="0" smtClean="0">
                <a:solidFill>
                  <a:schemeClr val="tx2"/>
                </a:solidFill>
                <a:effectLst>
                  <a:outerShdw blurRad="38100" dist="38100" dir="2700000" algn="tl">
                    <a:srgbClr val="000000">
                      <a:alpha val="43137"/>
                    </a:srgbClr>
                  </a:outerShdw>
                </a:effectLst>
                <a:latin typeface="Lucida Console" pitchFamily="49" charset="0"/>
              </a:rPr>
              <a:t>Set PowerPlans = objWMIService.InstancesOf("Win32_PowerPlan")</a:t>
            </a:r>
          </a:p>
          <a:p>
            <a:pPr>
              <a:lnSpc>
                <a:spcPct val="85000"/>
              </a:lnSpc>
              <a:spcBef>
                <a:spcPct val="20000"/>
              </a:spcBef>
            </a:pPr>
            <a:endParaRPr lang="en-US" dirty="0" smtClean="0">
              <a:solidFill>
                <a:schemeClr val="tx2"/>
              </a:solidFill>
              <a:effectLst>
                <a:outerShdw blurRad="38100" dist="38100" dir="2700000" algn="tl">
                  <a:srgbClr val="000000">
                    <a:alpha val="43137"/>
                  </a:srgbClr>
                </a:outerShdw>
              </a:effectLst>
              <a:latin typeface="Lucida Console" pitchFamily="49" charset="0"/>
            </a:endParaRPr>
          </a:p>
          <a:p>
            <a:pPr>
              <a:lnSpc>
                <a:spcPct val="85000"/>
              </a:lnSpc>
              <a:spcBef>
                <a:spcPct val="20000"/>
              </a:spcBef>
            </a:pPr>
            <a:r>
              <a:rPr lang="en-US" dirty="0" smtClean="0">
                <a:solidFill>
                  <a:schemeClr val="tx2"/>
                </a:solidFill>
                <a:effectLst>
                  <a:outerShdw blurRad="38100" dist="38100" dir="2700000" algn="tl">
                    <a:srgbClr val="000000">
                      <a:alpha val="43137"/>
                    </a:srgbClr>
                  </a:outerShdw>
                </a:effectLst>
                <a:latin typeface="Lucida Console" pitchFamily="49" charset="0"/>
              </a:rPr>
              <a:t>For Each PowerPlan in PowerPlans</a:t>
            </a:r>
          </a:p>
          <a:p>
            <a:pPr>
              <a:lnSpc>
                <a:spcPct val="85000"/>
              </a:lnSpc>
              <a:spcBef>
                <a:spcPct val="20000"/>
              </a:spcBef>
            </a:pPr>
            <a:r>
              <a:rPr lang="en-US" dirty="0" smtClean="0">
                <a:solidFill>
                  <a:schemeClr val="tx2"/>
                </a:solidFill>
                <a:effectLst>
                  <a:outerShdw blurRad="38100" dist="38100" dir="2700000" algn="tl">
                    <a:srgbClr val="000000">
                      <a:alpha val="43137"/>
                    </a:srgbClr>
                  </a:outerShdw>
                </a:effectLst>
                <a:latin typeface="Lucida Console" pitchFamily="49" charset="0"/>
              </a:rPr>
              <a:t>  If PowerPlan.IsActive Then</a:t>
            </a:r>
          </a:p>
          <a:p>
            <a:pPr>
              <a:lnSpc>
                <a:spcPct val="85000"/>
              </a:lnSpc>
              <a:spcBef>
                <a:spcPct val="20000"/>
              </a:spcBef>
            </a:pPr>
            <a:r>
              <a:rPr lang="en-US" dirty="0" smtClean="0">
                <a:solidFill>
                  <a:schemeClr val="tx2"/>
                </a:solidFill>
                <a:effectLst>
                  <a:outerShdw blurRad="38100" dist="38100" dir="2700000" algn="tl">
                    <a:srgbClr val="000000">
                      <a:alpha val="43137"/>
                    </a:srgbClr>
                  </a:outerShdw>
                </a:effectLst>
                <a:latin typeface="Lucida Console" pitchFamily="49" charset="0"/>
              </a:rPr>
              <a:t>    wscript.echo "Current Plan:  " &amp; PowerPlan.ElementName</a:t>
            </a:r>
          </a:p>
          <a:p>
            <a:pPr>
              <a:lnSpc>
                <a:spcPct val="85000"/>
              </a:lnSpc>
              <a:spcBef>
                <a:spcPct val="20000"/>
              </a:spcBef>
            </a:pPr>
            <a:r>
              <a:rPr lang="en-US" dirty="0" smtClean="0">
                <a:solidFill>
                  <a:schemeClr val="tx2"/>
                </a:solidFill>
                <a:effectLst>
                  <a:outerShdw blurRad="38100" dist="38100" dir="2700000" algn="tl">
                    <a:srgbClr val="000000">
                      <a:alpha val="43137"/>
                    </a:srgbClr>
                  </a:outerShdw>
                </a:effectLst>
                <a:latin typeface="Lucida Console" pitchFamily="49" charset="0"/>
              </a:rPr>
              <a:t>  End If</a:t>
            </a:r>
          </a:p>
          <a:p>
            <a:pPr>
              <a:lnSpc>
                <a:spcPct val="85000"/>
              </a:lnSpc>
              <a:spcBef>
                <a:spcPct val="20000"/>
              </a:spcBef>
            </a:pPr>
            <a:r>
              <a:rPr lang="en-US" dirty="0" smtClean="0">
                <a:solidFill>
                  <a:schemeClr val="tx2"/>
                </a:solidFill>
                <a:effectLst>
                  <a:outerShdw blurRad="38100" dist="38100" dir="2700000" algn="tl">
                    <a:srgbClr val="000000">
                      <a:alpha val="43137"/>
                    </a:srgbClr>
                  </a:outerShdw>
                </a:effectLst>
                <a:latin typeface="Lucida Console" pitchFamily="49" charset="0"/>
              </a:rPr>
              <a:t>Next</a:t>
            </a:r>
            <a:endParaRPr lang="en-US" dirty="0">
              <a:solidFill>
                <a:schemeClr val="tx2"/>
              </a:solidFill>
              <a:effectLst>
                <a:outerShdw blurRad="38100" dist="38100" dir="2700000" algn="tl">
                  <a:srgbClr val="000000">
                    <a:alpha val="43137"/>
                  </a:srgbClr>
                </a:outerShdw>
              </a:effectLst>
              <a:latin typeface="Lucida Console" pitchFamily="49" charset="0"/>
            </a:endParaRPr>
          </a:p>
        </p:txBody>
      </p:sp>
      <p:sp>
        <p:nvSpPr>
          <p:cNvPr id="7" name="Rectangle 3"/>
          <p:cNvSpPr txBox="1">
            <a:spLocks noChangeArrowheads="1"/>
          </p:cNvSpPr>
          <p:nvPr/>
        </p:nvSpPr>
        <p:spPr bwMode="auto">
          <a:xfrm>
            <a:off x="515938" y="5100172"/>
            <a:ext cx="11211180" cy="44319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400050" marR="0" lvl="0" indent="-400050" defTabSz="912777" fontAlgn="base" latinLnBrk="0">
              <a:lnSpc>
                <a:spcPct val="90000"/>
              </a:lnSpc>
              <a:spcBef>
                <a:spcPts val="1167"/>
              </a:spcBef>
              <a:spcAft>
                <a:spcPct val="0"/>
              </a:spcAft>
              <a:buClr>
                <a:schemeClr val="tx2"/>
              </a:buClr>
              <a:buSzPct val="95000"/>
              <a:buBlip>
                <a:blip r:embed="rId3"/>
              </a:buBlip>
              <a:tabLst/>
              <a:defRPr/>
            </a:pPr>
            <a:r>
              <a: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Set the Active Plan:</a:t>
            </a:r>
            <a:endParaRPr lang="en-US" sz="3200" dirty="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endParaRPr>
          </a:p>
        </p:txBody>
      </p:sp>
      <p:sp>
        <p:nvSpPr>
          <p:cNvPr id="8" name="Rectangle 4"/>
          <p:cNvSpPr>
            <a:spLocks noChangeArrowheads="1"/>
          </p:cNvSpPr>
          <p:nvPr/>
        </p:nvSpPr>
        <p:spPr bwMode="auto">
          <a:xfrm>
            <a:off x="927244" y="5584359"/>
            <a:ext cx="9127276" cy="485522"/>
          </a:xfrm>
          <a:prstGeom prst="rect">
            <a:avLst/>
          </a:prstGeom>
          <a:gradFill flip="none" rotWithShape="1">
            <a:gsLst>
              <a:gs pos="0">
                <a:srgbClr val="808080">
                  <a:shade val="30000"/>
                  <a:satMod val="115000"/>
                </a:srgbClr>
              </a:gs>
              <a:gs pos="50000">
                <a:srgbClr val="808080">
                  <a:shade val="67500"/>
                  <a:satMod val="115000"/>
                </a:srgbClr>
              </a:gs>
              <a:gs pos="100000">
                <a:srgbClr val="808080">
                  <a:shade val="100000"/>
                  <a:satMod val="115000"/>
                </a:srgbClr>
              </a:gs>
            </a:gsLst>
            <a:lin ang="10800000" scaled="1"/>
            <a:tileRect/>
          </a:gradFill>
          <a:ln w="12700" cap="flat" cmpd="sng" algn="ctr">
            <a:noFill/>
            <a:prstDash val="solid"/>
            <a:round/>
            <a:headEnd type="none" w="med" len="med"/>
            <a:tailEnd type="none" w="med" len="med"/>
          </a:ln>
          <a:effectLst>
            <a:outerShdw blurRad="63500" dist="76200" dir="5280000" sx="102000" sy="102000" algn="ctr" rotWithShape="0">
              <a:prstClr val="black">
                <a:alpha val="40000"/>
              </a:prstClr>
            </a:outerShdw>
          </a:effectLst>
        </p:spPr>
        <p:txBody>
          <a:bodyPr lIns="182880" tIns="45717" rIns="91432" bIns="45717" anchor="ctr"/>
          <a:lstStyle/>
          <a:p>
            <a:pPr>
              <a:lnSpc>
                <a:spcPct val="85000"/>
              </a:lnSpc>
              <a:spcBef>
                <a:spcPct val="20000"/>
              </a:spcBef>
            </a:pPr>
            <a:r>
              <a:rPr lang="en-US" dirty="0" smtClean="0">
                <a:solidFill>
                  <a:schemeClr val="tx2"/>
                </a:solidFill>
                <a:effectLst>
                  <a:outerShdw blurRad="38100" dist="38100" dir="2700000" algn="tl">
                    <a:srgbClr val="000000">
                      <a:alpha val="43137"/>
                    </a:srgbClr>
                  </a:outerShdw>
                </a:effectLst>
                <a:latin typeface="Lucida Console" pitchFamily="49" charset="0"/>
              </a:rPr>
              <a:t>PowerPlan.Activate()</a:t>
            </a:r>
            <a:endParaRPr lang="en-US" dirty="0">
              <a:solidFill>
                <a:schemeClr val="tx2"/>
              </a:solidFill>
              <a:effectLst>
                <a:outerShdw blurRad="38100" dist="38100" dir="2700000" algn="tl">
                  <a:srgbClr val="000000">
                    <a:alpha val="43137"/>
                  </a:srgbClr>
                </a:outerShdw>
              </a:effectLst>
              <a:latin typeface="Lucida Console" pitchFamily="49" charset="0"/>
            </a:endParaRP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p:txBody>
          <a:bodyPr/>
          <a:lstStyle/>
          <a:p>
            <a:r>
              <a:rPr lang="en-US" dirty="0" smtClean="0"/>
              <a:t>Remote Power Manageability</a:t>
            </a:r>
            <a:endParaRPr lang="en-US" dirty="0"/>
          </a:p>
        </p:txBody>
      </p:sp>
      <p:sp>
        <p:nvSpPr>
          <p:cNvPr id="245763" name="Rectangle 3"/>
          <p:cNvSpPr>
            <a:spLocks noGrp="1" noChangeArrowheads="1"/>
          </p:cNvSpPr>
          <p:nvPr>
            <p:ph type="body" idx="1"/>
          </p:nvPr>
        </p:nvSpPr>
        <p:spPr>
          <a:xfrm>
            <a:off x="509984" y="1414465"/>
            <a:ext cx="11170973" cy="443198"/>
          </a:xfrm>
        </p:spPr>
        <p:txBody>
          <a:bodyPr/>
          <a:lstStyle/>
          <a:p>
            <a:pPr marL="400050" indent="-400050"/>
            <a:r>
              <a:rPr lang="en-US" dirty="0" smtClean="0"/>
              <a:t>Get all power settings in the Active Plan:</a:t>
            </a:r>
            <a:endParaRPr lang="en-US" dirty="0"/>
          </a:p>
        </p:txBody>
      </p:sp>
      <p:sp>
        <p:nvSpPr>
          <p:cNvPr id="245764" name="Rectangle 4"/>
          <p:cNvSpPr>
            <a:spLocks noChangeArrowheads="1"/>
          </p:cNvSpPr>
          <p:nvPr/>
        </p:nvSpPr>
        <p:spPr bwMode="auto">
          <a:xfrm>
            <a:off x="929593" y="1905000"/>
            <a:ext cx="9125712" cy="4254983"/>
          </a:xfrm>
          <a:prstGeom prst="rect">
            <a:avLst/>
          </a:prstGeom>
          <a:gradFill flip="none" rotWithShape="1">
            <a:gsLst>
              <a:gs pos="0">
                <a:srgbClr val="808080">
                  <a:shade val="30000"/>
                  <a:satMod val="115000"/>
                </a:srgbClr>
              </a:gs>
              <a:gs pos="50000">
                <a:srgbClr val="808080">
                  <a:shade val="67500"/>
                  <a:satMod val="115000"/>
                </a:srgbClr>
              </a:gs>
              <a:gs pos="100000">
                <a:srgbClr val="808080">
                  <a:shade val="100000"/>
                  <a:satMod val="115000"/>
                </a:srgbClr>
              </a:gs>
            </a:gsLst>
            <a:lin ang="10800000" scaled="1"/>
            <a:tileRect/>
          </a:gradFill>
          <a:ln w="12700" cap="flat" cmpd="sng" algn="ctr">
            <a:noFill/>
            <a:prstDash val="solid"/>
            <a:round/>
            <a:headEnd type="none" w="med" len="med"/>
            <a:tailEnd type="none" w="med" len="med"/>
          </a:ln>
          <a:effectLst>
            <a:outerShdw blurRad="63500" dist="76200" dir="5280000" sx="102000" sy="102000" algn="ctr" rotWithShape="0">
              <a:prstClr val="black">
                <a:alpha val="40000"/>
              </a:prstClr>
            </a:outerShdw>
          </a:effectLst>
        </p:spPr>
        <p:txBody>
          <a:bodyPr lIns="182880" tIns="45717" rIns="91432" bIns="45717" anchor="ctr"/>
          <a:lstStyle/>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(Continued with PowerPlan) </a:t>
            </a:r>
          </a:p>
          <a:p>
            <a:pPr>
              <a:lnSpc>
                <a:spcPct val="85000"/>
              </a:lnSpc>
              <a:spcBef>
                <a:spcPct val="20000"/>
              </a:spcBef>
            </a:pPr>
            <a:endParaRPr lang="en-US" sz="1400" dirty="0" smtClean="0">
              <a:solidFill>
                <a:schemeClr val="tx2"/>
              </a:solidFill>
              <a:effectLst>
                <a:outerShdw blurRad="38100" dist="38100" dir="2700000" algn="tl">
                  <a:srgbClr val="000000">
                    <a:alpha val="43137"/>
                  </a:srgbClr>
                </a:outerShdw>
              </a:effectLst>
              <a:latin typeface="Lucida Console" pitchFamily="49" charset="0"/>
            </a:endParaRPr>
          </a:p>
          <a:p>
            <a:pPr>
              <a:lnSpc>
                <a:spcPct val="85000"/>
              </a:lnSpc>
              <a:spcBef>
                <a:spcPct val="20000"/>
              </a:spcBef>
            </a:pPr>
            <a:r>
              <a:rPr lang="en-US" sz="1400" dirty="0" err="1" smtClean="0">
                <a:solidFill>
                  <a:schemeClr val="tx2"/>
                </a:solidFill>
                <a:effectLst>
                  <a:outerShdw blurRad="38100" dist="38100" dir="2700000" algn="tl">
                    <a:srgbClr val="000000">
                      <a:alpha val="43137"/>
                    </a:srgbClr>
                  </a:outerShdw>
                </a:effectLst>
                <a:latin typeface="Lucida Console" pitchFamily="49" charset="0"/>
              </a:rPr>
              <a:t>EscapedInstanceID</a:t>
            </a:r>
            <a:r>
              <a:rPr lang="en-US" sz="1400" dirty="0" smtClean="0">
                <a:solidFill>
                  <a:schemeClr val="tx2"/>
                </a:solidFill>
                <a:effectLst>
                  <a:outerShdw blurRad="38100" dist="38100" dir="2700000" algn="tl">
                    <a:srgbClr val="000000">
                      <a:alpha val="43137"/>
                    </a:srgbClr>
                  </a:outerShdw>
                </a:effectLst>
                <a:latin typeface="Lucida Console" pitchFamily="49" charset="0"/>
              </a:rPr>
              <a:t> = Replace(</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PowerPlan.InstanceID</a:t>
            </a:r>
            <a:r>
              <a:rPr lang="en-US" sz="1400" dirty="0" smtClean="0">
                <a:solidFill>
                  <a:schemeClr val="tx2"/>
                </a:solidFill>
                <a:effectLst>
                  <a:outerShdw blurRad="38100" dist="38100" dir="2700000" algn="tl">
                    <a:srgbClr val="000000">
                      <a:alpha val="43137"/>
                    </a:srgbClr>
                  </a:outerShdw>
                </a:effectLst>
                <a:latin typeface="Lucida Console" pitchFamily="49" charset="0"/>
              </a:rPr>
              <a:t>, "\", "\\")</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Set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PowerSettingIndexes</a:t>
            </a:r>
            <a:r>
              <a:rPr lang="en-US" sz="1400" dirty="0" smtClean="0">
                <a:solidFill>
                  <a:schemeClr val="tx2"/>
                </a:solidFill>
                <a:effectLst>
                  <a:outerShdw blurRad="38100" dist="38100" dir="2700000" algn="tl">
                    <a:srgbClr val="000000">
                      <a:alpha val="43137"/>
                    </a:srgbClr>
                  </a:outerShdw>
                </a:effectLst>
                <a:latin typeface="Lucida Console" pitchFamily="49" charset="0"/>
              </a:rPr>
              <a:t> =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objWMIService.ExecQuery</a:t>
            </a:r>
            <a:r>
              <a:rPr lang="en-US" sz="1400" dirty="0" smtClean="0">
                <a:solidFill>
                  <a:schemeClr val="tx2"/>
                </a:solidFill>
                <a:effectLst>
                  <a:outerShdw blurRad="38100" dist="38100" dir="2700000" algn="tl">
                    <a:srgbClr val="000000">
                      <a:alpha val="43137"/>
                    </a:srgbClr>
                  </a:outerShdw>
                </a:effectLst>
                <a:latin typeface="Lucida Console" pitchFamily="49" charset="0"/>
              </a:rPr>
              <a:t>(</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  "ASSOCIATORS OF {Win32_PowerPlan.InstanceID=" &amp;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chr</a:t>
            </a:r>
            <a:r>
              <a:rPr lang="en-US" sz="1400" dirty="0" smtClean="0">
                <a:solidFill>
                  <a:schemeClr val="tx2"/>
                </a:solidFill>
                <a:effectLst>
                  <a:outerShdw blurRad="38100" dist="38100" dir="2700000" algn="tl">
                    <a:srgbClr val="000000">
                      <a:alpha val="43137"/>
                    </a:srgbClr>
                  </a:outerShdw>
                </a:effectLst>
                <a:latin typeface="Lucida Console" pitchFamily="49" charset="0"/>
              </a:rPr>
              <a:t>(34) &amp;</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EscapedInstanceID</a:t>
            </a:r>
            <a:r>
              <a:rPr lang="en-US" sz="1400" dirty="0" smtClean="0">
                <a:solidFill>
                  <a:schemeClr val="tx2"/>
                </a:solidFill>
                <a:effectLst>
                  <a:outerShdw blurRad="38100" dist="38100" dir="2700000" algn="tl">
                    <a:srgbClr val="000000">
                      <a:alpha val="43137"/>
                    </a:srgbClr>
                  </a:outerShdw>
                </a:effectLst>
                <a:latin typeface="Lucida Console" pitchFamily="49" charset="0"/>
              </a:rPr>
              <a:t> &amp;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chr</a:t>
            </a:r>
            <a:r>
              <a:rPr lang="en-US" sz="1400" dirty="0" smtClean="0">
                <a:solidFill>
                  <a:schemeClr val="tx2"/>
                </a:solidFill>
                <a:effectLst>
                  <a:outerShdw blurRad="38100" dist="38100" dir="2700000" algn="tl">
                    <a:srgbClr val="000000">
                      <a:alpha val="43137"/>
                    </a:srgbClr>
                  </a:outerShdw>
                </a:effectLst>
                <a:latin typeface="Lucida Console" pitchFamily="49" charset="0"/>
              </a:rPr>
              <a:t>(34) &amp; "}")</a:t>
            </a:r>
          </a:p>
          <a:p>
            <a:pPr>
              <a:lnSpc>
                <a:spcPct val="85000"/>
              </a:lnSpc>
              <a:spcBef>
                <a:spcPct val="20000"/>
              </a:spcBef>
            </a:pPr>
            <a:endParaRPr lang="en-US" sz="1400" dirty="0" smtClean="0">
              <a:solidFill>
                <a:schemeClr val="tx2"/>
              </a:solidFill>
              <a:effectLst>
                <a:outerShdw blurRad="38100" dist="38100" dir="2700000" algn="tl">
                  <a:srgbClr val="000000">
                    <a:alpha val="43137"/>
                  </a:srgbClr>
                </a:outerShdw>
              </a:effectLst>
              <a:latin typeface="Lucida Console" pitchFamily="49" charset="0"/>
            </a:endParaRP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For Each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PowerSettingIndex</a:t>
            </a:r>
            <a:r>
              <a:rPr lang="en-US" sz="1400" dirty="0" smtClean="0">
                <a:solidFill>
                  <a:schemeClr val="tx2"/>
                </a:solidFill>
                <a:effectLst>
                  <a:outerShdw blurRad="38100" dist="38100" dir="2700000" algn="tl">
                    <a:srgbClr val="000000">
                      <a:alpha val="43137"/>
                    </a:srgbClr>
                  </a:outerShdw>
                </a:effectLst>
                <a:latin typeface="Lucida Console" pitchFamily="49" charset="0"/>
              </a:rPr>
              <a:t> in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PowerSettingIndexes</a:t>
            </a:r>
            <a:endParaRPr lang="en-US" sz="1400" dirty="0" smtClean="0">
              <a:solidFill>
                <a:schemeClr val="tx2"/>
              </a:solidFill>
              <a:effectLst>
                <a:outerShdw blurRad="38100" dist="38100" dir="2700000" algn="tl">
                  <a:srgbClr val="000000">
                    <a:alpha val="43137"/>
                  </a:srgbClr>
                </a:outerShdw>
              </a:effectLst>
              <a:latin typeface="Lucida Console" pitchFamily="49" charset="0"/>
            </a:endParaRPr>
          </a:p>
          <a:p>
            <a:pPr>
              <a:lnSpc>
                <a:spcPct val="85000"/>
              </a:lnSpc>
              <a:spcBef>
                <a:spcPct val="20000"/>
              </a:spcBef>
            </a:pPr>
            <a:endParaRPr lang="en-US" sz="1400" dirty="0" smtClean="0">
              <a:solidFill>
                <a:schemeClr val="tx2"/>
              </a:solidFill>
              <a:effectLst>
                <a:outerShdw blurRad="38100" dist="38100" dir="2700000" algn="tl">
                  <a:srgbClr val="000000">
                    <a:alpha val="43137"/>
                  </a:srgbClr>
                </a:outerShdw>
              </a:effectLst>
              <a:latin typeface="Lucida Console" pitchFamily="49" charset="0"/>
            </a:endParaRP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EscapedInstanceID</a:t>
            </a:r>
            <a:r>
              <a:rPr lang="en-US" sz="1400" dirty="0" smtClean="0">
                <a:solidFill>
                  <a:schemeClr val="tx2"/>
                </a:solidFill>
                <a:effectLst>
                  <a:outerShdw blurRad="38100" dist="38100" dir="2700000" algn="tl">
                    <a:srgbClr val="000000">
                      <a:alpha val="43137"/>
                    </a:srgbClr>
                  </a:outerShdw>
                </a:effectLst>
                <a:latin typeface="Lucida Console" pitchFamily="49" charset="0"/>
              </a:rPr>
              <a:t> = Replace(</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PowerSettingIndex.InstanceID</a:t>
            </a:r>
            <a:r>
              <a:rPr lang="en-US" sz="1400" dirty="0" smtClean="0">
                <a:solidFill>
                  <a:schemeClr val="tx2"/>
                </a:solidFill>
                <a:effectLst>
                  <a:outerShdw blurRad="38100" dist="38100" dir="2700000" algn="tl">
                    <a:srgbClr val="000000">
                      <a:alpha val="43137"/>
                    </a:srgbClr>
                  </a:outerShdw>
                </a:effectLst>
                <a:latin typeface="Lucida Console" pitchFamily="49" charset="0"/>
              </a:rPr>
              <a:t>, "\", "\\")</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  Set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PowerSettings</a:t>
            </a:r>
            <a:r>
              <a:rPr lang="en-US" sz="1400" dirty="0" smtClean="0">
                <a:solidFill>
                  <a:schemeClr val="tx2"/>
                </a:solidFill>
                <a:effectLst>
                  <a:outerShdw blurRad="38100" dist="38100" dir="2700000" algn="tl">
                    <a:srgbClr val="000000">
                      <a:alpha val="43137"/>
                    </a:srgbClr>
                  </a:outerShdw>
                </a:effectLst>
                <a:latin typeface="Lucida Console" pitchFamily="49" charset="0"/>
              </a:rPr>
              <a:t> =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objWMIService.ExecQuery</a:t>
            </a:r>
            <a:r>
              <a:rPr lang="en-US" sz="1400" dirty="0" smtClean="0">
                <a:solidFill>
                  <a:schemeClr val="tx2"/>
                </a:solidFill>
                <a:effectLst>
                  <a:outerShdw blurRad="38100" dist="38100" dir="2700000" algn="tl">
                    <a:srgbClr val="000000">
                      <a:alpha val="43137"/>
                    </a:srgbClr>
                  </a:outerShdw>
                </a:effectLst>
                <a:latin typeface="Lucida Console" pitchFamily="49" charset="0"/>
              </a:rPr>
              <a:t>(</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    "ASSOCIATORS OF {Win32_PowerSettingDataIndex.InstanceID=" &amp;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chr</a:t>
            </a:r>
            <a:r>
              <a:rPr lang="en-US" sz="1400" dirty="0" smtClean="0">
                <a:solidFill>
                  <a:schemeClr val="tx2"/>
                </a:solidFill>
                <a:effectLst>
                  <a:outerShdw blurRad="38100" dist="38100" dir="2700000" algn="tl">
                    <a:srgbClr val="000000">
                      <a:alpha val="43137"/>
                    </a:srgbClr>
                  </a:outerShdw>
                </a:effectLst>
                <a:latin typeface="Lucida Console" pitchFamily="49" charset="0"/>
              </a:rPr>
              <a:t>(34) &amp;</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EscapedInstanceID</a:t>
            </a:r>
            <a:r>
              <a:rPr lang="en-US" sz="1400" dirty="0" smtClean="0">
                <a:solidFill>
                  <a:schemeClr val="tx2"/>
                </a:solidFill>
                <a:effectLst>
                  <a:outerShdw blurRad="38100" dist="38100" dir="2700000" algn="tl">
                    <a:srgbClr val="000000">
                      <a:alpha val="43137"/>
                    </a:srgbClr>
                  </a:outerShdw>
                </a:effectLst>
                <a:latin typeface="Lucida Console" pitchFamily="49" charset="0"/>
              </a:rPr>
              <a:t> &amp;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chr</a:t>
            </a:r>
            <a:r>
              <a:rPr lang="en-US" sz="1400" dirty="0" smtClean="0">
                <a:solidFill>
                  <a:schemeClr val="tx2"/>
                </a:solidFill>
                <a:effectLst>
                  <a:outerShdw blurRad="38100" dist="38100" dir="2700000" algn="tl">
                    <a:srgbClr val="000000">
                      <a:alpha val="43137"/>
                    </a:srgbClr>
                  </a:outerShdw>
                </a:effectLst>
                <a:latin typeface="Lucida Console" pitchFamily="49" charset="0"/>
              </a:rPr>
              <a:t>(34) &amp; "} WHERE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ResultClass</a:t>
            </a:r>
            <a:r>
              <a:rPr lang="en-US" sz="1400" dirty="0" smtClean="0">
                <a:solidFill>
                  <a:schemeClr val="tx2"/>
                </a:solidFill>
                <a:effectLst>
                  <a:outerShdw blurRad="38100" dist="38100" dir="2700000" algn="tl">
                    <a:srgbClr val="000000">
                      <a:alpha val="43137"/>
                    </a:srgbClr>
                  </a:outerShdw>
                </a:effectLst>
                <a:latin typeface="Lucida Console" pitchFamily="49" charset="0"/>
              </a:rPr>
              <a:t> = Win32_PowerSetting")</a:t>
            </a:r>
          </a:p>
          <a:p>
            <a:pPr>
              <a:lnSpc>
                <a:spcPct val="85000"/>
              </a:lnSpc>
              <a:spcBef>
                <a:spcPct val="20000"/>
              </a:spcBef>
            </a:pPr>
            <a:endParaRPr lang="en-US" sz="1400" dirty="0" smtClean="0">
              <a:solidFill>
                <a:schemeClr val="tx2"/>
              </a:solidFill>
              <a:effectLst>
                <a:outerShdw blurRad="38100" dist="38100" dir="2700000" algn="tl">
                  <a:srgbClr val="000000">
                    <a:alpha val="43137"/>
                  </a:srgbClr>
                </a:outerShdw>
              </a:effectLst>
              <a:latin typeface="Lucida Console" pitchFamily="49" charset="0"/>
            </a:endParaRP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  For Each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PowerSetting</a:t>
            </a:r>
            <a:r>
              <a:rPr lang="en-US" sz="1400" dirty="0" smtClean="0">
                <a:solidFill>
                  <a:schemeClr val="tx2"/>
                </a:solidFill>
                <a:effectLst>
                  <a:outerShdw blurRad="38100" dist="38100" dir="2700000" algn="tl">
                    <a:srgbClr val="000000">
                      <a:alpha val="43137"/>
                    </a:srgbClr>
                  </a:outerShdw>
                </a:effectLst>
                <a:latin typeface="Lucida Console" pitchFamily="49" charset="0"/>
              </a:rPr>
              <a:t> in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PowerSettings</a:t>
            </a:r>
            <a:endParaRPr lang="en-US" sz="1400" dirty="0" smtClean="0">
              <a:solidFill>
                <a:schemeClr val="tx2"/>
              </a:solidFill>
              <a:effectLst>
                <a:outerShdw blurRad="38100" dist="38100" dir="2700000" algn="tl">
                  <a:srgbClr val="000000">
                    <a:alpha val="43137"/>
                  </a:srgbClr>
                </a:outerShdw>
              </a:effectLst>
              <a:latin typeface="Lucida Console" pitchFamily="49" charset="0"/>
            </a:endParaRP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    wscript.echo “Power Setting: “ &amp;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PowerSetting.InstanceID</a:t>
            </a:r>
            <a:endParaRPr lang="en-US" sz="1400" dirty="0" smtClean="0">
              <a:solidFill>
                <a:schemeClr val="tx2"/>
              </a:solidFill>
              <a:effectLst>
                <a:outerShdw blurRad="38100" dist="38100" dir="2700000" algn="tl">
                  <a:srgbClr val="000000">
                    <a:alpha val="43137"/>
                  </a:srgbClr>
                </a:outerShdw>
              </a:effectLst>
              <a:latin typeface="Lucida Console" pitchFamily="49" charset="0"/>
            </a:endParaRP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    wscript.echo “Description: “ &amp;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PowerSetting.Description</a:t>
            </a:r>
            <a:endParaRPr lang="en-US" sz="1400" dirty="0" smtClean="0">
              <a:solidFill>
                <a:schemeClr val="tx2"/>
              </a:solidFill>
              <a:effectLst>
                <a:outerShdw blurRad="38100" dist="38100" dir="2700000" algn="tl">
                  <a:srgbClr val="000000">
                    <a:alpha val="43137"/>
                  </a:srgbClr>
                </a:outerShdw>
              </a:effectLst>
              <a:latin typeface="Lucida Console" pitchFamily="49" charset="0"/>
            </a:endParaRP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  wscript.echo “Index Value: “ &amp;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PowerSettingIndex.SettingIndexValue</a:t>
            </a:r>
            <a:endParaRPr lang="en-US" sz="1400" dirty="0">
              <a:solidFill>
                <a:schemeClr val="tx2"/>
              </a:solidFill>
              <a:effectLst>
                <a:outerShdw blurRad="38100" dist="38100" dir="2700000" algn="tl">
                  <a:srgbClr val="000000">
                    <a:alpha val="43137"/>
                  </a:srgbClr>
                </a:outerShdw>
              </a:effectLst>
              <a:latin typeface="Lucida Console" pitchFamily="49" charset="0"/>
            </a:endParaRP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p:txBody>
          <a:bodyPr/>
          <a:lstStyle/>
          <a:p>
            <a:r>
              <a:rPr lang="en-US" dirty="0" smtClean="0"/>
              <a:t>WMI – Set Power Settings</a:t>
            </a:r>
            <a:endParaRPr lang="en-US" dirty="0"/>
          </a:p>
        </p:txBody>
      </p:sp>
      <p:sp>
        <p:nvSpPr>
          <p:cNvPr id="245763" name="Rectangle 3"/>
          <p:cNvSpPr>
            <a:spLocks noGrp="1" noChangeArrowheads="1"/>
          </p:cNvSpPr>
          <p:nvPr>
            <p:ph type="body" idx="1"/>
          </p:nvPr>
        </p:nvSpPr>
        <p:spPr>
          <a:xfrm>
            <a:off x="509984" y="1414465"/>
            <a:ext cx="11170973" cy="443198"/>
          </a:xfrm>
        </p:spPr>
        <p:txBody>
          <a:bodyPr/>
          <a:lstStyle/>
          <a:p>
            <a:pPr marL="400050" indent="-400050"/>
            <a:r>
              <a:rPr lang="en-US" dirty="0" smtClean="0"/>
              <a:t>Set the value of a power settings in the Active Plan:</a:t>
            </a:r>
            <a:endParaRPr lang="en-US" dirty="0"/>
          </a:p>
        </p:txBody>
      </p:sp>
      <p:sp>
        <p:nvSpPr>
          <p:cNvPr id="245764" name="Rectangle 4"/>
          <p:cNvSpPr>
            <a:spLocks noChangeArrowheads="1"/>
          </p:cNvSpPr>
          <p:nvPr/>
        </p:nvSpPr>
        <p:spPr bwMode="auto">
          <a:xfrm>
            <a:off x="929592" y="1905001"/>
            <a:ext cx="10147711" cy="3955868"/>
          </a:xfrm>
          <a:prstGeom prst="rect">
            <a:avLst/>
          </a:prstGeom>
          <a:gradFill flip="none" rotWithShape="1">
            <a:gsLst>
              <a:gs pos="0">
                <a:srgbClr val="808080">
                  <a:shade val="30000"/>
                  <a:satMod val="115000"/>
                </a:srgbClr>
              </a:gs>
              <a:gs pos="50000">
                <a:srgbClr val="808080">
                  <a:shade val="67500"/>
                  <a:satMod val="115000"/>
                </a:srgbClr>
              </a:gs>
              <a:gs pos="100000">
                <a:srgbClr val="808080">
                  <a:shade val="100000"/>
                  <a:satMod val="115000"/>
                </a:srgbClr>
              </a:gs>
            </a:gsLst>
            <a:lin ang="10800000" scaled="1"/>
            <a:tileRect/>
          </a:gradFill>
          <a:ln w="12700" cap="flat" cmpd="sng" algn="ctr">
            <a:noFill/>
            <a:prstDash val="solid"/>
            <a:round/>
            <a:headEnd type="none" w="med" len="med"/>
            <a:tailEnd type="none" w="med" len="med"/>
          </a:ln>
          <a:effectLst>
            <a:outerShdw blurRad="63500" dist="76200" dir="5280000" sx="102000" sy="102000" algn="ctr" rotWithShape="0">
              <a:prstClr val="black">
                <a:alpha val="40000"/>
              </a:prstClr>
            </a:outerShdw>
          </a:effectLst>
        </p:spPr>
        <p:txBody>
          <a:bodyPr lIns="182880" tIns="45717" rIns="91432" bIns="45717" anchor="ctr"/>
          <a:lstStyle/>
          <a:p>
            <a:pPr>
              <a:lnSpc>
                <a:spcPct val="85000"/>
              </a:lnSpc>
              <a:spcBef>
                <a:spcPct val="20000"/>
              </a:spcBef>
            </a:pPr>
            <a:r>
              <a:rPr lang="en-US" sz="1600" dirty="0" err="1" smtClean="0">
                <a:solidFill>
                  <a:schemeClr val="tx2"/>
                </a:solidFill>
                <a:effectLst>
                  <a:outerShdw blurRad="38100" dist="38100" dir="2700000" algn="tl">
                    <a:srgbClr val="000000">
                      <a:alpha val="43137"/>
                    </a:srgbClr>
                  </a:outerShdw>
                </a:effectLst>
                <a:latin typeface="Lucida Console" pitchFamily="49" charset="0"/>
              </a:rPr>
              <a:t>TargetSetting</a:t>
            </a:r>
            <a:r>
              <a:rPr lang="en-US" sz="1600" dirty="0" smtClean="0">
                <a:solidFill>
                  <a:schemeClr val="tx2"/>
                </a:solidFill>
                <a:effectLst>
                  <a:outerShdw blurRad="38100" dist="38100" dir="2700000" algn="tl">
                    <a:srgbClr val="000000">
                      <a:alpha val="43137"/>
                    </a:srgbClr>
                  </a:outerShdw>
                </a:effectLst>
                <a:latin typeface="Lucida Console" pitchFamily="49" charset="0"/>
              </a:rPr>
              <a:t> = "</a:t>
            </a:r>
            <a:r>
              <a:rPr lang="en-US" sz="1600" dirty="0" err="1" smtClean="0">
                <a:solidFill>
                  <a:schemeClr val="tx2"/>
                </a:solidFill>
                <a:effectLst>
                  <a:outerShdw blurRad="38100" dist="38100" dir="2700000" algn="tl">
                    <a:srgbClr val="000000">
                      <a:alpha val="43137"/>
                    </a:srgbClr>
                  </a:outerShdw>
                </a:effectLst>
                <a:latin typeface="Lucida Console" pitchFamily="49" charset="0"/>
              </a:rPr>
              <a:t>Microsoft:PowerSetting</a:t>
            </a:r>
            <a:r>
              <a:rPr lang="en-US" sz="1600" dirty="0" smtClean="0">
                <a:solidFill>
                  <a:schemeClr val="tx2"/>
                </a:solidFill>
                <a:effectLst>
                  <a:outerShdw blurRad="38100" dist="38100" dir="2700000" algn="tl">
                    <a:srgbClr val="000000">
                      <a:alpha val="43137"/>
                    </a:srgbClr>
                  </a:outerShdw>
                </a:effectLst>
                <a:latin typeface="Lucida Console" pitchFamily="49" charset="0"/>
              </a:rPr>
              <a:t>\\{3c0bc021-c8a8-4e07-a973-6b14cbcb2b7e}"  'display blank timeout</a:t>
            </a:r>
          </a:p>
          <a:p>
            <a:pPr>
              <a:lnSpc>
                <a:spcPct val="85000"/>
              </a:lnSpc>
              <a:spcBef>
                <a:spcPct val="20000"/>
              </a:spcBef>
            </a:pPr>
            <a:r>
              <a:rPr lang="en-US" sz="1600" dirty="0" smtClean="0">
                <a:solidFill>
                  <a:schemeClr val="tx2"/>
                </a:solidFill>
                <a:effectLst>
                  <a:outerShdw blurRad="38100" dist="38100" dir="2700000" algn="tl">
                    <a:srgbClr val="000000">
                      <a:alpha val="43137"/>
                    </a:srgbClr>
                  </a:outerShdw>
                </a:effectLst>
                <a:latin typeface="Lucida Console" pitchFamily="49" charset="0"/>
              </a:rPr>
              <a:t>Set </a:t>
            </a:r>
            <a:r>
              <a:rPr lang="en-US" sz="1600" dirty="0" err="1" smtClean="0">
                <a:solidFill>
                  <a:schemeClr val="tx2"/>
                </a:solidFill>
                <a:effectLst>
                  <a:outerShdw blurRad="38100" dist="38100" dir="2700000" algn="tl">
                    <a:srgbClr val="000000">
                      <a:alpha val="43137"/>
                    </a:srgbClr>
                  </a:outerShdw>
                </a:effectLst>
                <a:latin typeface="Lucida Console" pitchFamily="49" charset="0"/>
              </a:rPr>
              <a:t>objWMIService</a:t>
            </a:r>
            <a:r>
              <a:rPr lang="en-US" sz="1600" dirty="0" smtClean="0">
                <a:solidFill>
                  <a:schemeClr val="tx2"/>
                </a:solidFill>
                <a:effectLst>
                  <a:outerShdw blurRad="38100" dist="38100" dir="2700000" algn="tl">
                    <a:srgbClr val="000000">
                      <a:alpha val="43137"/>
                    </a:srgbClr>
                  </a:outerShdw>
                </a:effectLst>
                <a:latin typeface="Lucida Console" pitchFamily="49" charset="0"/>
              </a:rPr>
              <a:t> = </a:t>
            </a:r>
            <a:r>
              <a:rPr lang="en-US" sz="1600" dirty="0" err="1" smtClean="0">
                <a:solidFill>
                  <a:schemeClr val="tx2"/>
                </a:solidFill>
                <a:effectLst>
                  <a:outerShdw blurRad="38100" dist="38100" dir="2700000" algn="tl">
                    <a:srgbClr val="000000">
                      <a:alpha val="43137"/>
                    </a:srgbClr>
                  </a:outerShdw>
                </a:effectLst>
                <a:latin typeface="Lucida Console" pitchFamily="49" charset="0"/>
              </a:rPr>
              <a:t>GetObject</a:t>
            </a:r>
            <a:r>
              <a:rPr lang="en-US" sz="1600" dirty="0" smtClean="0">
                <a:solidFill>
                  <a:schemeClr val="tx2"/>
                </a:solidFill>
                <a:effectLst>
                  <a:outerShdw blurRad="38100" dist="38100" dir="2700000" algn="tl">
                    <a:srgbClr val="000000">
                      <a:alpha val="43137"/>
                    </a:srgbClr>
                  </a:outerShdw>
                </a:effectLst>
                <a:latin typeface="Lucida Console" pitchFamily="49" charset="0"/>
              </a:rPr>
              <a:t>("WinMgmts:\\.\root\cimv2\power")</a:t>
            </a:r>
          </a:p>
          <a:p>
            <a:pPr>
              <a:lnSpc>
                <a:spcPct val="85000"/>
              </a:lnSpc>
              <a:spcBef>
                <a:spcPct val="20000"/>
              </a:spcBef>
            </a:pPr>
            <a:endParaRPr lang="en-US" sz="1600" dirty="0" smtClean="0">
              <a:solidFill>
                <a:schemeClr val="tx2"/>
              </a:solidFill>
              <a:effectLst>
                <a:outerShdw blurRad="38100" dist="38100" dir="2700000" algn="tl">
                  <a:srgbClr val="000000">
                    <a:alpha val="43137"/>
                  </a:srgbClr>
                </a:outerShdw>
              </a:effectLst>
              <a:latin typeface="Lucida Console" pitchFamily="49" charset="0"/>
            </a:endParaRPr>
          </a:p>
          <a:p>
            <a:pPr>
              <a:lnSpc>
                <a:spcPct val="85000"/>
              </a:lnSpc>
              <a:spcBef>
                <a:spcPct val="20000"/>
              </a:spcBef>
            </a:pPr>
            <a:r>
              <a:rPr lang="en-US" sz="1600" dirty="0" smtClean="0">
                <a:solidFill>
                  <a:schemeClr val="tx2"/>
                </a:solidFill>
                <a:effectLst>
                  <a:outerShdw blurRad="38100" dist="38100" dir="2700000" algn="tl">
                    <a:srgbClr val="000000">
                      <a:alpha val="43137"/>
                    </a:srgbClr>
                  </a:outerShdw>
                </a:effectLst>
                <a:latin typeface="Lucida Console" pitchFamily="49" charset="0"/>
              </a:rPr>
              <a:t>Set </a:t>
            </a:r>
            <a:r>
              <a:rPr lang="en-US" sz="1600" dirty="0" err="1" smtClean="0">
                <a:solidFill>
                  <a:schemeClr val="tx2"/>
                </a:solidFill>
                <a:effectLst>
                  <a:outerShdw blurRad="38100" dist="38100" dir="2700000" algn="tl">
                    <a:srgbClr val="000000">
                      <a:alpha val="43137"/>
                    </a:srgbClr>
                  </a:outerShdw>
                </a:effectLst>
                <a:latin typeface="Lucida Console" pitchFamily="49" charset="0"/>
              </a:rPr>
              <a:t>SettingIndices</a:t>
            </a:r>
            <a:r>
              <a:rPr lang="en-US" sz="1600" dirty="0" smtClean="0">
                <a:solidFill>
                  <a:schemeClr val="tx2"/>
                </a:solidFill>
                <a:effectLst>
                  <a:outerShdw blurRad="38100" dist="38100" dir="2700000" algn="tl">
                    <a:srgbClr val="000000">
                      <a:alpha val="43137"/>
                    </a:srgbClr>
                  </a:outerShdw>
                </a:effectLst>
                <a:latin typeface="Lucida Console" pitchFamily="49" charset="0"/>
              </a:rPr>
              <a:t> = </a:t>
            </a:r>
            <a:r>
              <a:rPr lang="en-US" sz="1600" dirty="0" err="1" smtClean="0">
                <a:solidFill>
                  <a:schemeClr val="tx2"/>
                </a:solidFill>
                <a:effectLst>
                  <a:outerShdw blurRad="38100" dist="38100" dir="2700000" algn="tl">
                    <a:srgbClr val="000000">
                      <a:alpha val="43137"/>
                    </a:srgbClr>
                  </a:outerShdw>
                </a:effectLst>
                <a:latin typeface="Lucida Console" pitchFamily="49" charset="0"/>
              </a:rPr>
              <a:t>objWMIService.ExecQuery</a:t>
            </a:r>
            <a:r>
              <a:rPr lang="en-US" sz="1600" dirty="0" smtClean="0">
                <a:solidFill>
                  <a:schemeClr val="tx2"/>
                </a:solidFill>
                <a:effectLst>
                  <a:outerShdw blurRad="38100" dist="38100" dir="2700000" algn="tl">
                    <a:srgbClr val="000000">
                      <a:alpha val="43137"/>
                    </a:srgbClr>
                  </a:outerShdw>
                </a:effectLst>
                <a:latin typeface="Lucida Console" pitchFamily="49" charset="0"/>
              </a:rPr>
              <a:t>(“ASSOCIATORS OF {“ &amp; </a:t>
            </a:r>
            <a:r>
              <a:rPr lang="en-US" sz="1600" dirty="0" err="1" smtClean="0">
                <a:solidFill>
                  <a:schemeClr val="tx2"/>
                </a:solidFill>
                <a:effectLst>
                  <a:outerShdw blurRad="38100" dist="38100" dir="2700000" algn="tl">
                    <a:srgbClr val="000000">
                      <a:alpha val="43137"/>
                    </a:srgbClr>
                  </a:outerShdw>
                </a:effectLst>
                <a:latin typeface="Lucida Console" pitchFamily="49" charset="0"/>
              </a:rPr>
              <a:t>chr</a:t>
            </a:r>
            <a:r>
              <a:rPr lang="en-US" sz="1600" dirty="0" smtClean="0">
                <a:solidFill>
                  <a:schemeClr val="tx2"/>
                </a:solidFill>
                <a:effectLst>
                  <a:outerShdw blurRad="38100" dist="38100" dir="2700000" algn="tl">
                    <a:srgbClr val="000000">
                      <a:alpha val="43137"/>
                    </a:srgbClr>
                  </a:outerShdw>
                </a:effectLst>
                <a:latin typeface="Lucida Console" pitchFamily="49" charset="0"/>
              </a:rPr>
              <a:t>(34) &amp; </a:t>
            </a:r>
          </a:p>
          <a:p>
            <a:pPr>
              <a:lnSpc>
                <a:spcPct val="85000"/>
              </a:lnSpc>
              <a:spcBef>
                <a:spcPct val="20000"/>
              </a:spcBef>
            </a:pPr>
            <a:r>
              <a:rPr lang="en-US" sz="1600" dirty="0" smtClean="0">
                <a:solidFill>
                  <a:schemeClr val="tx2"/>
                </a:solidFill>
                <a:effectLst>
                  <a:outerShdw blurRad="38100" dist="38100" dir="2700000" algn="tl">
                    <a:srgbClr val="000000">
                      <a:alpha val="43137"/>
                    </a:srgbClr>
                  </a:outerShdw>
                </a:effectLst>
                <a:latin typeface="Lucida Console" pitchFamily="49" charset="0"/>
              </a:rPr>
              <a:t>  “Win32_PowerSetting.InstanceID=“ &amp; </a:t>
            </a:r>
            <a:r>
              <a:rPr lang="en-US" sz="1600" dirty="0" err="1" smtClean="0">
                <a:solidFill>
                  <a:schemeClr val="tx2"/>
                </a:solidFill>
                <a:effectLst>
                  <a:outerShdw blurRad="38100" dist="38100" dir="2700000" algn="tl">
                    <a:srgbClr val="000000">
                      <a:alpha val="43137"/>
                    </a:srgbClr>
                  </a:outerShdw>
                </a:effectLst>
                <a:latin typeface="Lucida Console" pitchFamily="49" charset="0"/>
              </a:rPr>
              <a:t>chr</a:t>
            </a:r>
            <a:r>
              <a:rPr lang="en-US" sz="1600" dirty="0" smtClean="0">
                <a:solidFill>
                  <a:schemeClr val="tx2"/>
                </a:solidFill>
                <a:effectLst>
                  <a:outerShdw blurRad="38100" dist="38100" dir="2700000" algn="tl">
                    <a:srgbClr val="000000">
                      <a:alpha val="43137"/>
                    </a:srgbClr>
                  </a:outerShdw>
                </a:effectLst>
                <a:latin typeface="Lucida Console" pitchFamily="49" charset="0"/>
              </a:rPr>
              <a:t>(34) &amp; </a:t>
            </a:r>
            <a:r>
              <a:rPr lang="en-US" sz="1600" dirty="0" err="1" smtClean="0">
                <a:solidFill>
                  <a:schemeClr val="tx2"/>
                </a:solidFill>
                <a:effectLst>
                  <a:outerShdw blurRad="38100" dist="38100" dir="2700000" algn="tl">
                    <a:srgbClr val="000000">
                      <a:alpha val="43137"/>
                    </a:srgbClr>
                  </a:outerShdw>
                </a:effectLst>
                <a:latin typeface="Lucida Console" pitchFamily="49" charset="0"/>
              </a:rPr>
              <a:t>TargetSetting</a:t>
            </a:r>
            <a:r>
              <a:rPr lang="en-US" sz="1600" dirty="0" smtClean="0">
                <a:solidFill>
                  <a:schemeClr val="tx2"/>
                </a:solidFill>
                <a:effectLst>
                  <a:outerShdw blurRad="38100" dist="38100" dir="2700000" algn="tl">
                    <a:srgbClr val="000000">
                      <a:alpha val="43137"/>
                    </a:srgbClr>
                  </a:outerShdw>
                </a:effectLst>
                <a:latin typeface="Lucida Console" pitchFamily="49" charset="0"/>
              </a:rPr>
              <a:t> &amp;</a:t>
            </a:r>
          </a:p>
          <a:p>
            <a:pPr>
              <a:lnSpc>
                <a:spcPct val="85000"/>
              </a:lnSpc>
              <a:spcBef>
                <a:spcPct val="20000"/>
              </a:spcBef>
            </a:pPr>
            <a:r>
              <a:rPr lang="en-US" sz="1600" dirty="0" smtClean="0">
                <a:solidFill>
                  <a:schemeClr val="tx2"/>
                </a:solidFill>
                <a:effectLst>
                  <a:outerShdw blurRad="38100" dist="38100" dir="2700000" algn="tl">
                    <a:srgbClr val="000000">
                      <a:alpha val="43137"/>
                    </a:srgbClr>
                  </a:outerShdw>
                </a:effectLst>
                <a:latin typeface="Lucida Console" pitchFamily="49" charset="0"/>
              </a:rPr>
              <a:t>  </a:t>
            </a:r>
            <a:r>
              <a:rPr lang="en-US" sz="1600" dirty="0" err="1" smtClean="0">
                <a:solidFill>
                  <a:schemeClr val="tx2"/>
                </a:solidFill>
                <a:effectLst>
                  <a:outerShdw blurRad="38100" dist="38100" dir="2700000" algn="tl">
                    <a:srgbClr val="000000">
                      <a:alpha val="43137"/>
                    </a:srgbClr>
                  </a:outerShdw>
                </a:effectLst>
                <a:latin typeface="Lucida Console" pitchFamily="49" charset="0"/>
              </a:rPr>
              <a:t>chr</a:t>
            </a:r>
            <a:r>
              <a:rPr lang="en-US" sz="1600" dirty="0" smtClean="0">
                <a:solidFill>
                  <a:schemeClr val="tx2"/>
                </a:solidFill>
                <a:effectLst>
                  <a:outerShdw blurRad="38100" dist="38100" dir="2700000" algn="tl">
                    <a:srgbClr val="000000">
                      <a:alpha val="43137"/>
                    </a:srgbClr>
                  </a:outerShdw>
                </a:effectLst>
                <a:latin typeface="Lucida Console" pitchFamily="49" charset="0"/>
              </a:rPr>
              <a:t>(34) &amp; “} WHERE </a:t>
            </a:r>
            <a:r>
              <a:rPr lang="en-US" sz="1600" dirty="0" err="1" smtClean="0">
                <a:solidFill>
                  <a:schemeClr val="tx2"/>
                </a:solidFill>
                <a:effectLst>
                  <a:outerShdw blurRad="38100" dist="38100" dir="2700000" algn="tl">
                    <a:srgbClr val="000000">
                      <a:alpha val="43137"/>
                    </a:srgbClr>
                  </a:outerShdw>
                </a:effectLst>
                <a:latin typeface="Lucida Console" pitchFamily="49" charset="0"/>
              </a:rPr>
              <a:t>ResultClass</a:t>
            </a:r>
            <a:r>
              <a:rPr lang="en-US" sz="1600" dirty="0" smtClean="0">
                <a:solidFill>
                  <a:schemeClr val="tx2"/>
                </a:solidFill>
                <a:effectLst>
                  <a:outerShdw blurRad="38100" dist="38100" dir="2700000" algn="tl">
                    <a:srgbClr val="000000">
                      <a:alpha val="43137"/>
                    </a:srgbClr>
                  </a:outerShdw>
                </a:effectLst>
                <a:latin typeface="Lucida Console" pitchFamily="49" charset="0"/>
              </a:rPr>
              <a:t> = Win32_PowerSettingDataIndex”)</a:t>
            </a:r>
          </a:p>
          <a:p>
            <a:pPr>
              <a:lnSpc>
                <a:spcPct val="85000"/>
              </a:lnSpc>
              <a:spcBef>
                <a:spcPct val="20000"/>
              </a:spcBef>
            </a:pPr>
            <a:endParaRPr lang="en-US" sz="1600" dirty="0" smtClean="0">
              <a:solidFill>
                <a:schemeClr val="tx2"/>
              </a:solidFill>
              <a:effectLst>
                <a:outerShdw blurRad="38100" dist="38100" dir="2700000" algn="tl">
                  <a:srgbClr val="000000">
                    <a:alpha val="43137"/>
                  </a:srgbClr>
                </a:outerShdw>
              </a:effectLst>
              <a:latin typeface="Lucida Console" pitchFamily="49" charset="0"/>
            </a:endParaRPr>
          </a:p>
          <a:p>
            <a:pPr>
              <a:lnSpc>
                <a:spcPct val="85000"/>
              </a:lnSpc>
              <a:spcBef>
                <a:spcPct val="20000"/>
              </a:spcBef>
            </a:pPr>
            <a:r>
              <a:rPr lang="en-US" sz="1600" dirty="0" smtClean="0">
                <a:solidFill>
                  <a:schemeClr val="tx2"/>
                </a:solidFill>
                <a:effectLst>
                  <a:outerShdw blurRad="38100" dist="38100" dir="2700000" algn="tl">
                    <a:srgbClr val="000000">
                      <a:alpha val="43137"/>
                    </a:srgbClr>
                  </a:outerShdw>
                </a:effectLst>
                <a:latin typeface="Lucida Console" pitchFamily="49" charset="0"/>
              </a:rPr>
              <a:t>For Each </a:t>
            </a:r>
            <a:r>
              <a:rPr lang="en-US" sz="1600" dirty="0" err="1" smtClean="0">
                <a:solidFill>
                  <a:schemeClr val="tx2"/>
                </a:solidFill>
                <a:effectLst>
                  <a:outerShdw blurRad="38100" dist="38100" dir="2700000" algn="tl">
                    <a:srgbClr val="000000">
                      <a:alpha val="43137"/>
                    </a:srgbClr>
                  </a:outerShdw>
                </a:effectLst>
                <a:latin typeface="Lucida Console" pitchFamily="49" charset="0"/>
              </a:rPr>
              <a:t>SettingIndex</a:t>
            </a:r>
            <a:r>
              <a:rPr lang="en-US" sz="1600" dirty="0" smtClean="0">
                <a:solidFill>
                  <a:schemeClr val="tx2"/>
                </a:solidFill>
                <a:effectLst>
                  <a:outerShdw blurRad="38100" dist="38100" dir="2700000" algn="tl">
                    <a:srgbClr val="000000">
                      <a:alpha val="43137"/>
                    </a:srgbClr>
                  </a:outerShdw>
                </a:effectLst>
                <a:latin typeface="Lucida Console" pitchFamily="49" charset="0"/>
              </a:rPr>
              <a:t> in </a:t>
            </a:r>
            <a:r>
              <a:rPr lang="en-US" sz="1600" dirty="0" err="1" smtClean="0">
                <a:solidFill>
                  <a:schemeClr val="tx2"/>
                </a:solidFill>
                <a:effectLst>
                  <a:outerShdw blurRad="38100" dist="38100" dir="2700000" algn="tl">
                    <a:srgbClr val="000000">
                      <a:alpha val="43137"/>
                    </a:srgbClr>
                  </a:outerShdw>
                </a:effectLst>
                <a:latin typeface="Lucida Console" pitchFamily="49" charset="0"/>
              </a:rPr>
              <a:t>SettingIndices</a:t>
            </a:r>
            <a:endParaRPr lang="en-US" sz="1600" dirty="0" smtClean="0">
              <a:solidFill>
                <a:schemeClr val="tx2"/>
              </a:solidFill>
              <a:effectLst>
                <a:outerShdw blurRad="38100" dist="38100" dir="2700000" algn="tl">
                  <a:srgbClr val="000000">
                    <a:alpha val="43137"/>
                  </a:srgbClr>
                </a:outerShdw>
              </a:effectLst>
              <a:latin typeface="Lucida Console" pitchFamily="49" charset="0"/>
            </a:endParaRPr>
          </a:p>
          <a:p>
            <a:pPr>
              <a:lnSpc>
                <a:spcPct val="85000"/>
              </a:lnSpc>
              <a:spcBef>
                <a:spcPct val="20000"/>
              </a:spcBef>
            </a:pPr>
            <a:r>
              <a:rPr lang="en-US" sz="1600" dirty="0" smtClean="0">
                <a:solidFill>
                  <a:schemeClr val="tx2"/>
                </a:solidFill>
                <a:effectLst>
                  <a:outerShdw blurRad="38100" dist="38100" dir="2700000" algn="tl">
                    <a:srgbClr val="000000">
                      <a:alpha val="43137"/>
                    </a:srgbClr>
                  </a:outerShdw>
                </a:effectLst>
                <a:latin typeface="Lucida Console" pitchFamily="49" charset="0"/>
              </a:rPr>
              <a:t>  Set Plan = </a:t>
            </a:r>
            <a:r>
              <a:rPr lang="en-US" sz="1600" dirty="0" err="1" smtClean="0">
                <a:solidFill>
                  <a:schemeClr val="tx2"/>
                </a:solidFill>
                <a:effectLst>
                  <a:outerShdw blurRad="38100" dist="38100" dir="2700000" algn="tl">
                    <a:srgbClr val="000000">
                      <a:alpha val="43137"/>
                    </a:srgbClr>
                  </a:outerShdw>
                </a:effectLst>
                <a:latin typeface="Lucida Console" pitchFamily="49" charset="0"/>
              </a:rPr>
              <a:t>objWMIService.ExecQuery</a:t>
            </a:r>
            <a:r>
              <a:rPr lang="en-US" sz="1600" dirty="0" smtClean="0">
                <a:solidFill>
                  <a:schemeClr val="tx2"/>
                </a:solidFill>
                <a:effectLst>
                  <a:outerShdw blurRad="38100" dist="38100" dir="2700000" algn="tl">
                    <a:srgbClr val="000000">
                      <a:alpha val="43137"/>
                    </a:srgbClr>
                  </a:outerShdw>
                </a:effectLst>
                <a:latin typeface="Lucida Console" pitchFamily="49" charset="0"/>
              </a:rPr>
              <a:t>(“ASSOCIATORS OF {“ &amp; </a:t>
            </a:r>
            <a:r>
              <a:rPr lang="en-US" sz="1600" dirty="0" err="1" smtClean="0">
                <a:solidFill>
                  <a:schemeClr val="tx2"/>
                </a:solidFill>
                <a:effectLst>
                  <a:outerShdw blurRad="38100" dist="38100" dir="2700000" algn="tl">
                    <a:srgbClr val="000000">
                      <a:alpha val="43137"/>
                    </a:srgbClr>
                  </a:outerShdw>
                </a:effectLst>
                <a:latin typeface="Lucida Console" pitchFamily="49" charset="0"/>
              </a:rPr>
              <a:t>chr</a:t>
            </a:r>
            <a:r>
              <a:rPr lang="en-US" sz="1600" dirty="0" smtClean="0">
                <a:solidFill>
                  <a:schemeClr val="tx2"/>
                </a:solidFill>
                <a:effectLst>
                  <a:outerShdw blurRad="38100" dist="38100" dir="2700000" algn="tl">
                    <a:srgbClr val="000000">
                      <a:alpha val="43137"/>
                    </a:srgbClr>
                  </a:outerShdw>
                </a:effectLst>
                <a:latin typeface="Lucida Console" pitchFamily="49" charset="0"/>
              </a:rPr>
              <a:t>(34) &amp;</a:t>
            </a:r>
          </a:p>
          <a:p>
            <a:pPr>
              <a:lnSpc>
                <a:spcPct val="85000"/>
              </a:lnSpc>
              <a:spcBef>
                <a:spcPct val="20000"/>
              </a:spcBef>
            </a:pPr>
            <a:r>
              <a:rPr lang="en-US" sz="1600" dirty="0" smtClean="0">
                <a:solidFill>
                  <a:schemeClr val="tx2"/>
                </a:solidFill>
                <a:effectLst>
                  <a:outerShdw blurRad="38100" dist="38100" dir="2700000" algn="tl">
                    <a:srgbClr val="000000">
                      <a:alpha val="43137"/>
                    </a:srgbClr>
                  </a:outerShdw>
                </a:effectLst>
                <a:latin typeface="Lucida Console" pitchFamily="49" charset="0"/>
              </a:rPr>
              <a:t>  </a:t>
            </a:r>
            <a:r>
              <a:rPr lang="en-US" sz="1600" dirty="0" err="1" smtClean="0">
                <a:solidFill>
                  <a:schemeClr val="tx2"/>
                </a:solidFill>
                <a:effectLst>
                  <a:outerShdw blurRad="38100" dist="38100" dir="2700000" algn="tl">
                    <a:srgbClr val="000000">
                      <a:alpha val="43137"/>
                    </a:srgbClr>
                  </a:outerShdw>
                </a:effectLst>
                <a:latin typeface="Lucida Console" pitchFamily="49" charset="0"/>
              </a:rPr>
              <a:t>SettingIndex.InstanceID</a:t>
            </a:r>
            <a:r>
              <a:rPr lang="en-US" sz="1600" dirty="0" smtClean="0">
                <a:solidFill>
                  <a:schemeClr val="tx2"/>
                </a:solidFill>
                <a:effectLst>
                  <a:outerShdw blurRad="38100" dist="38100" dir="2700000" algn="tl">
                    <a:srgbClr val="000000">
                      <a:alpha val="43137"/>
                    </a:srgbClr>
                  </a:outerShdw>
                </a:effectLst>
                <a:latin typeface="Lucida Console" pitchFamily="49" charset="0"/>
              </a:rPr>
              <a:t> &amp; “} WHERE </a:t>
            </a:r>
            <a:r>
              <a:rPr lang="en-US" sz="1600" dirty="0" err="1" smtClean="0">
                <a:solidFill>
                  <a:schemeClr val="tx2"/>
                </a:solidFill>
                <a:effectLst>
                  <a:outerShdw blurRad="38100" dist="38100" dir="2700000" algn="tl">
                    <a:srgbClr val="000000">
                      <a:alpha val="43137"/>
                    </a:srgbClr>
                  </a:outerShdw>
                </a:effectLst>
                <a:latin typeface="Lucida Console" pitchFamily="49" charset="0"/>
              </a:rPr>
              <a:t>ResultClass</a:t>
            </a:r>
            <a:r>
              <a:rPr lang="en-US" sz="1600" dirty="0" smtClean="0">
                <a:solidFill>
                  <a:schemeClr val="tx2"/>
                </a:solidFill>
                <a:effectLst>
                  <a:outerShdw blurRad="38100" dist="38100" dir="2700000" algn="tl">
                    <a:srgbClr val="000000">
                      <a:alpha val="43137"/>
                    </a:srgbClr>
                  </a:outerShdw>
                </a:effectLst>
                <a:latin typeface="Lucida Console" pitchFamily="49" charset="0"/>
              </a:rPr>
              <a:t> = Win32_PowerPlan”)</a:t>
            </a:r>
          </a:p>
          <a:p>
            <a:pPr>
              <a:lnSpc>
                <a:spcPct val="85000"/>
              </a:lnSpc>
              <a:spcBef>
                <a:spcPct val="20000"/>
              </a:spcBef>
            </a:pPr>
            <a:r>
              <a:rPr lang="en-US" sz="1600" dirty="0" smtClean="0">
                <a:solidFill>
                  <a:schemeClr val="tx2"/>
                </a:solidFill>
                <a:effectLst>
                  <a:outerShdw blurRad="38100" dist="38100" dir="2700000" algn="tl">
                    <a:srgbClr val="000000">
                      <a:alpha val="43137"/>
                    </a:srgbClr>
                  </a:outerShdw>
                </a:effectLst>
                <a:latin typeface="Lucida Console" pitchFamily="49" charset="0"/>
              </a:rPr>
              <a:t>  If </a:t>
            </a:r>
            <a:r>
              <a:rPr lang="en-US" sz="1600" dirty="0" err="1" smtClean="0">
                <a:solidFill>
                  <a:schemeClr val="tx2"/>
                </a:solidFill>
                <a:effectLst>
                  <a:outerShdw blurRad="38100" dist="38100" dir="2700000" algn="tl">
                    <a:srgbClr val="000000">
                      <a:alpha val="43137"/>
                    </a:srgbClr>
                  </a:outerShdw>
                </a:effectLst>
                <a:latin typeface="Lucida Console" pitchFamily="49" charset="0"/>
              </a:rPr>
              <a:t>Plan.IsActive</a:t>
            </a:r>
            <a:r>
              <a:rPr lang="en-US" sz="1600" dirty="0" smtClean="0">
                <a:solidFill>
                  <a:schemeClr val="tx2"/>
                </a:solidFill>
                <a:effectLst>
                  <a:outerShdw blurRad="38100" dist="38100" dir="2700000" algn="tl">
                    <a:srgbClr val="000000">
                      <a:alpha val="43137"/>
                    </a:srgbClr>
                  </a:outerShdw>
                </a:effectLst>
                <a:latin typeface="Lucida Console" pitchFamily="49" charset="0"/>
              </a:rPr>
              <a:t> THEN</a:t>
            </a:r>
          </a:p>
          <a:p>
            <a:pPr>
              <a:lnSpc>
                <a:spcPct val="85000"/>
              </a:lnSpc>
              <a:spcBef>
                <a:spcPct val="20000"/>
              </a:spcBef>
            </a:pPr>
            <a:r>
              <a:rPr lang="en-US" sz="1600" dirty="0" smtClean="0">
                <a:solidFill>
                  <a:schemeClr val="tx2"/>
                </a:solidFill>
                <a:effectLst>
                  <a:outerShdw blurRad="38100" dist="38100" dir="2700000" algn="tl">
                    <a:srgbClr val="000000">
                      <a:alpha val="43137"/>
                    </a:srgbClr>
                  </a:outerShdw>
                </a:effectLst>
                <a:latin typeface="Lucida Console" pitchFamily="49" charset="0"/>
              </a:rPr>
              <a:t>    </a:t>
            </a:r>
            <a:r>
              <a:rPr lang="en-US" sz="1600" dirty="0" err="1" smtClean="0">
                <a:solidFill>
                  <a:schemeClr val="tx2"/>
                </a:solidFill>
                <a:effectLst>
                  <a:outerShdw blurRad="38100" dist="38100" dir="2700000" algn="tl">
                    <a:srgbClr val="000000">
                      <a:alpha val="43137"/>
                    </a:srgbClr>
                  </a:outerShdw>
                </a:effectLst>
                <a:latin typeface="Lucida Console" pitchFamily="49" charset="0"/>
              </a:rPr>
              <a:t>SettingIndex.SettingIndexValue</a:t>
            </a:r>
            <a:r>
              <a:rPr lang="en-US" sz="1600" dirty="0" smtClean="0">
                <a:solidFill>
                  <a:schemeClr val="tx2"/>
                </a:solidFill>
                <a:effectLst>
                  <a:outerShdw blurRad="38100" dist="38100" dir="2700000" algn="tl">
                    <a:srgbClr val="000000">
                      <a:alpha val="43137"/>
                    </a:srgbClr>
                  </a:outerShdw>
                </a:effectLst>
                <a:latin typeface="Lucida Console" pitchFamily="49" charset="0"/>
              </a:rPr>
              <a:t> = 120  ‘2 seconds</a:t>
            </a:r>
          </a:p>
          <a:p>
            <a:pPr>
              <a:lnSpc>
                <a:spcPct val="85000"/>
              </a:lnSpc>
              <a:spcBef>
                <a:spcPct val="20000"/>
              </a:spcBef>
            </a:pPr>
            <a:r>
              <a:rPr lang="en-US" sz="1600" dirty="0" smtClean="0">
                <a:solidFill>
                  <a:schemeClr val="tx2"/>
                </a:solidFill>
                <a:effectLst>
                  <a:outerShdw blurRad="38100" dist="38100" dir="2700000" algn="tl">
                    <a:srgbClr val="000000">
                      <a:alpha val="43137"/>
                    </a:srgbClr>
                  </a:outerShdw>
                </a:effectLst>
                <a:latin typeface="Lucida Console" pitchFamily="49" charset="0"/>
              </a:rPr>
              <a:t>    </a:t>
            </a:r>
            <a:r>
              <a:rPr lang="en-US" sz="1600" dirty="0" err="1" smtClean="0">
                <a:solidFill>
                  <a:schemeClr val="tx2"/>
                </a:solidFill>
                <a:effectLst>
                  <a:outerShdw blurRad="38100" dist="38100" dir="2700000" algn="tl">
                    <a:srgbClr val="000000">
                      <a:alpha val="43137"/>
                    </a:srgbClr>
                  </a:outerShdw>
                </a:effectLst>
                <a:latin typeface="Lucida Console" pitchFamily="49" charset="0"/>
              </a:rPr>
              <a:t>SettingIndex.Put</a:t>
            </a:r>
            <a:r>
              <a:rPr lang="en-US" sz="1600" dirty="0" smtClean="0">
                <a:solidFill>
                  <a:schemeClr val="tx2"/>
                </a:solidFill>
                <a:effectLst>
                  <a:outerShdw blurRad="38100" dist="38100" dir="2700000" algn="tl">
                    <a:srgbClr val="000000">
                      <a:alpha val="43137"/>
                    </a:srgbClr>
                  </a:outerShdw>
                </a:effectLst>
                <a:latin typeface="Lucida Console" pitchFamily="49" charset="0"/>
              </a:rPr>
              <a:t>_</a:t>
            </a:r>
          </a:p>
          <a:p>
            <a:pPr>
              <a:lnSpc>
                <a:spcPct val="85000"/>
              </a:lnSpc>
              <a:spcBef>
                <a:spcPct val="20000"/>
              </a:spcBef>
            </a:pPr>
            <a:r>
              <a:rPr lang="en-US" sz="1600" dirty="0" smtClean="0">
                <a:solidFill>
                  <a:schemeClr val="tx2"/>
                </a:solidFill>
                <a:effectLst>
                  <a:outerShdw blurRad="38100" dist="38100" dir="2700000" algn="tl">
                    <a:srgbClr val="000000">
                      <a:alpha val="43137"/>
                    </a:srgbClr>
                  </a:outerShdw>
                </a:effectLst>
                <a:latin typeface="Lucida Console" pitchFamily="49" charset="0"/>
              </a:rPr>
              <a:t>    </a:t>
            </a:r>
            <a:r>
              <a:rPr lang="en-US" sz="1600" dirty="0" err="1" smtClean="0">
                <a:solidFill>
                  <a:schemeClr val="tx2"/>
                </a:solidFill>
                <a:effectLst>
                  <a:outerShdw blurRad="38100" dist="38100" dir="2700000" algn="tl">
                    <a:srgbClr val="000000">
                      <a:alpha val="43137"/>
                    </a:srgbClr>
                  </a:outerShdw>
                </a:effectLst>
                <a:latin typeface="Lucida Console" pitchFamily="49" charset="0"/>
              </a:rPr>
              <a:t>Plan.Activate</a:t>
            </a:r>
            <a:r>
              <a:rPr lang="en-US" sz="1600" dirty="0" smtClean="0">
                <a:solidFill>
                  <a:schemeClr val="tx2"/>
                </a:solidFill>
                <a:effectLst>
                  <a:outerShdw blurRad="38100" dist="38100" dir="2700000" algn="tl">
                    <a:srgbClr val="000000">
                      <a:alpha val="43137"/>
                    </a:srgbClr>
                  </a:outerShdw>
                </a:effectLst>
                <a:latin typeface="Lucida Console" pitchFamily="49" charset="0"/>
              </a:rPr>
              <a:t>()</a:t>
            </a:r>
            <a:endParaRPr lang="en-US" sz="1600" dirty="0">
              <a:solidFill>
                <a:schemeClr val="tx2"/>
              </a:solidFill>
              <a:effectLst>
                <a:outerShdw blurRad="38100" dist="38100" dir="2700000" algn="tl">
                  <a:srgbClr val="000000">
                    <a:alpha val="43137"/>
                  </a:srgbClr>
                </a:outerShdw>
              </a:effectLst>
              <a:latin typeface="Lucida Console" pitchFamily="49" charset="0"/>
            </a:endParaRP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smtClean="0"/>
              <a:t>Call To Action</a:t>
            </a:r>
            <a:endParaRPr lang="en-US" dirty="0"/>
          </a:p>
        </p:txBody>
      </p:sp>
      <p:sp>
        <p:nvSpPr>
          <p:cNvPr id="243715" name="Rectangle 3"/>
          <p:cNvSpPr>
            <a:spLocks noGrp="1" noChangeArrowheads="1"/>
          </p:cNvSpPr>
          <p:nvPr>
            <p:ph type="body" idx="1"/>
          </p:nvPr>
        </p:nvSpPr>
        <p:spPr>
          <a:xfrm>
            <a:off x="509984" y="1414465"/>
            <a:ext cx="11170973" cy="4007251"/>
          </a:xfrm>
        </p:spPr>
        <p:txBody>
          <a:bodyPr/>
          <a:lstStyle/>
          <a:p>
            <a:pPr marL="400050" indent="-400050"/>
            <a:r>
              <a:rPr lang="en-US" dirty="0" smtClean="0"/>
              <a:t>Ensure drivers and applications work </a:t>
            </a:r>
            <a:br>
              <a:rPr lang="en-US" dirty="0" smtClean="0"/>
            </a:br>
            <a:r>
              <a:rPr lang="en-US" dirty="0" smtClean="0"/>
              <a:t>with core parking enabled</a:t>
            </a:r>
          </a:p>
          <a:p>
            <a:pPr marL="400050" indent="-400050"/>
            <a:r>
              <a:rPr lang="en-US" dirty="0" smtClean="0"/>
              <a:t>Review the cooperative power budgeting </a:t>
            </a:r>
            <a:br>
              <a:rPr lang="en-US" dirty="0" smtClean="0"/>
            </a:br>
            <a:r>
              <a:rPr lang="en-US" dirty="0" smtClean="0"/>
              <a:t>white paper to work well with Windows</a:t>
            </a:r>
          </a:p>
          <a:p>
            <a:pPr marL="400050" indent="-400050"/>
            <a:r>
              <a:rPr lang="en-US" dirty="0" smtClean="0"/>
              <a:t>Speak with Microsoft about creating </a:t>
            </a:r>
            <a:br>
              <a:rPr lang="en-US" dirty="0" smtClean="0"/>
            </a:br>
            <a:r>
              <a:rPr lang="en-US" dirty="0" smtClean="0"/>
              <a:t>ACPI-based power meter and supply devices</a:t>
            </a:r>
          </a:p>
          <a:p>
            <a:pPr marL="400050" indent="-400050"/>
            <a:r>
              <a:rPr lang="en-US" dirty="0" smtClean="0"/>
              <a:t>Try out Windows 2008 R2 M3 bits to familiarize with </a:t>
            </a:r>
            <a:br>
              <a:rPr lang="en-US" dirty="0" smtClean="0"/>
            </a:br>
            <a:r>
              <a:rPr lang="en-US" dirty="0" smtClean="0"/>
              <a:t>the power policies and power meter WMI classes</a:t>
            </a: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p:txBody>
          <a:bodyPr/>
          <a:lstStyle/>
          <a:p>
            <a:r>
              <a:rPr lang="en-US" smtClean="0"/>
              <a:t>Additional Resources</a:t>
            </a:r>
            <a:endParaRPr lang="en-US" dirty="0"/>
          </a:p>
        </p:txBody>
      </p:sp>
      <p:sp>
        <p:nvSpPr>
          <p:cNvPr id="242691" name="Rectangle 3"/>
          <p:cNvSpPr>
            <a:spLocks noGrp="1" noChangeArrowheads="1"/>
          </p:cNvSpPr>
          <p:nvPr>
            <p:ph type="body" idx="1"/>
          </p:nvPr>
        </p:nvSpPr>
        <p:spPr>
          <a:xfrm>
            <a:off x="509984" y="1414465"/>
            <a:ext cx="11170973" cy="3402470"/>
          </a:xfrm>
        </p:spPr>
        <p:txBody>
          <a:bodyPr/>
          <a:lstStyle/>
          <a:p>
            <a:r>
              <a:rPr lang="en-US" dirty="0" smtClean="0"/>
              <a:t>Web Resources</a:t>
            </a:r>
          </a:p>
          <a:p>
            <a:pPr lvl="1"/>
            <a:r>
              <a:rPr lang="en-US" dirty="0" smtClean="0"/>
              <a:t>Whitepapers: </a:t>
            </a:r>
            <a:r>
              <a:rPr lang="en-US" dirty="0" smtClean="0">
                <a:hlinkClick r:id="rId3"/>
              </a:rPr>
              <a:t>http://www.microsoft.com/whdc/system/pnppwr/powermgmt/Svr_PowerBudget.mspx</a:t>
            </a:r>
            <a:endParaRPr lang="en-US" dirty="0" smtClean="0"/>
          </a:p>
          <a:p>
            <a:pPr lvl="1"/>
            <a:r>
              <a:rPr lang="en-US" dirty="0" smtClean="0"/>
              <a:t>Other Resources: </a:t>
            </a:r>
            <a:r>
              <a:rPr lang="en-US" dirty="0" smtClean="0">
                <a:hlinkClick r:id="rId4"/>
              </a:rPr>
              <a:t>http://www.acpi.info</a:t>
            </a:r>
            <a:endParaRPr lang="en-US" dirty="0" smtClean="0"/>
          </a:p>
          <a:p>
            <a:r>
              <a:rPr lang="en-US" dirty="0" smtClean="0"/>
              <a:t>Related Sessions</a:t>
            </a:r>
          </a:p>
          <a:p>
            <a:pPr lvl="1"/>
            <a:r>
              <a:rPr lang="en-US" dirty="0" smtClean="0"/>
              <a:t>ENT-T551 – Windows Server Power Management Overview</a:t>
            </a:r>
          </a:p>
        </p:txBody>
      </p:sp>
      <p:sp>
        <p:nvSpPr>
          <p:cNvPr id="8" name="Rectangle 7"/>
          <p:cNvSpPr/>
          <p:nvPr/>
        </p:nvSpPr>
        <p:spPr>
          <a:xfrm>
            <a:off x="515939" y="5185396"/>
            <a:ext cx="4813708" cy="1169551"/>
          </a:xfrm>
          <a:prstGeom prst="rect">
            <a:avLst/>
          </a:prstGeom>
        </p:spPr>
        <p:txBody>
          <a:bodyPr wrap="square" lIns="0" tIns="0" rIns="0" bIns="0">
            <a:spAutoFit/>
          </a:bodyPr>
          <a:lstStyle/>
          <a:p>
            <a:r>
              <a:rPr lang="en-US" sz="28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E-mail</a:t>
            </a:r>
          </a:p>
          <a:p>
            <a:pPr lvl="1"/>
            <a:r>
              <a:rPr lang="en-US" sz="24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Server Power Feedback alias:</a:t>
            </a:r>
            <a:br>
              <a:rPr lang="en-US" sz="24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br>
            <a:r>
              <a:rPr lang="en-US" sz="24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hlinkClick r:id="rId5"/>
              </a:rPr>
              <a:t>Srvpwrfb@microsoft.com</a:t>
            </a:r>
            <a:endParaRPr lang="en-US" sz="24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767556" y="305808"/>
            <a:ext cx="10653714" cy="886397"/>
          </a:xfrm>
          <a:prstGeom prst="rect">
            <a:avLst/>
          </a:prstGeom>
        </p:spPr>
        <p:txBody>
          <a:bodyPr/>
          <a:lstStyle/>
          <a:p>
            <a:pPr marL="0" marR="0" lvl="0" indent="0" algn="ctr" defTabSz="912777" rtl="0" eaLnBrk="1" fontAlgn="base" latinLnBrk="0" hangingPunct="1">
              <a:lnSpc>
                <a:spcPct val="90000"/>
              </a:lnSpc>
              <a:spcBef>
                <a:spcPct val="0"/>
              </a:spcBef>
              <a:spcAft>
                <a:spcPct val="0"/>
              </a:spcAft>
              <a:buClrTx/>
              <a:buSzTx/>
              <a:buFontTx/>
              <a:buNone/>
              <a:tabLst/>
              <a:defRPr/>
            </a:pPr>
            <a:r>
              <a:rPr kumimoji="0" lang="en-US" sz="4400" b="0" i="0" u="none" strike="noStrike" kern="0" cap="none" spc="-125" normalizeH="0" baseline="0" noProof="0"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uLnTx/>
                <a:uFillTx/>
                <a:latin typeface="Trebuchet MS" pitchFamily="34" charset="0"/>
                <a:ea typeface="+mn-ea"/>
                <a:cs typeface="Arial" charset="0"/>
              </a:rPr>
              <a:t>Please Complete A Session Evaluation Form</a:t>
            </a:r>
            <a:r>
              <a:rPr kumimoji="0" lang="en-US" sz="4800" b="0" i="0" u="none" strike="noStrike" kern="0" cap="none" spc="-125" normalizeH="0" baseline="0" noProof="0"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uLnTx/>
                <a:uFillTx/>
                <a:latin typeface="Trebuchet MS" pitchFamily="34" charset="0"/>
                <a:ea typeface="+mn-ea"/>
                <a:cs typeface="Arial" charset="0"/>
              </a:rPr>
              <a:t/>
            </a:r>
            <a:br>
              <a:rPr kumimoji="0" lang="en-US" sz="4800" b="0" i="0" u="none" strike="noStrike" kern="0" cap="none" spc="-125" normalizeH="0" baseline="0" noProof="0"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uLnTx/>
                <a:uFillTx/>
                <a:latin typeface="Trebuchet MS" pitchFamily="34" charset="0"/>
                <a:ea typeface="+mn-ea"/>
                <a:cs typeface="Arial" charset="0"/>
              </a:rPr>
            </a:br>
            <a:r>
              <a:rPr kumimoji="0" lang="en-US" sz="3600" b="0" i="0" u="none" strike="noStrike" kern="0" cap="none" spc="-125" normalizeH="0" baseline="0" noProof="0" dirty="0" smtClean="0">
                <a:ln w="3175">
                  <a:noFill/>
                </a:ln>
                <a:solidFill>
                  <a:schemeClr val="accent1"/>
                </a:solidFill>
                <a:effectLst>
                  <a:outerShdw blurRad="88900" dist="12700" dir="2700000" algn="tl" rotWithShape="0">
                    <a:prstClr val="black"/>
                  </a:outerShdw>
                </a:effectLst>
                <a:uLnTx/>
                <a:uFillTx/>
                <a:latin typeface="Trebuchet MS" pitchFamily="34" charset="0"/>
                <a:ea typeface="+mn-ea"/>
                <a:cs typeface="Arial" charset="0"/>
              </a:rPr>
              <a:t>Your input is important!</a:t>
            </a:r>
            <a:endParaRPr kumimoji="0" lang="en-US" sz="4800" b="0" i="0" u="none" strike="noStrike" kern="0" cap="none" spc="-125" normalizeH="0" baseline="0" noProof="0" dirty="0">
              <a:ln w="3175">
                <a:noFill/>
              </a:ln>
              <a:solidFill>
                <a:schemeClr val="accent1"/>
              </a:solidFill>
              <a:effectLst>
                <a:outerShdw blurRad="88900" dist="12700" dir="2700000" algn="tl" rotWithShape="0">
                  <a:prstClr val="black"/>
                </a:outerShdw>
              </a:effectLst>
              <a:uLnTx/>
              <a:uFillTx/>
              <a:latin typeface="Trebuchet MS" pitchFamily="34" charset="0"/>
              <a:ea typeface="+mn-ea"/>
              <a:cs typeface="Arial" charset="0"/>
            </a:endParaRPr>
          </a:p>
        </p:txBody>
      </p:sp>
      <p:sp>
        <p:nvSpPr>
          <p:cNvPr id="5" name="Text Placeholder 4"/>
          <p:cNvSpPr txBox="1">
            <a:spLocks/>
          </p:cNvSpPr>
          <p:nvPr/>
        </p:nvSpPr>
        <p:spPr bwMode="auto">
          <a:xfrm>
            <a:off x="1290644" y="1658929"/>
            <a:ext cx="9594848" cy="460741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ctr" defTabSz="912777" rtl="0" eaLnBrk="1" fontAlgn="base" latinLnBrk="0" hangingPunct="1">
              <a:lnSpc>
                <a:spcPct val="90000"/>
              </a:lnSpc>
              <a:spcBef>
                <a:spcPts val="1167"/>
              </a:spcBef>
              <a:spcAft>
                <a:spcPct val="0"/>
              </a:spcAft>
              <a:buClr>
                <a:schemeClr val="tx2"/>
              </a:buClr>
              <a:buSzPct val="95000"/>
              <a:buFontTx/>
              <a:buNone/>
              <a:tabLst/>
              <a:defRPr/>
            </a:pPr>
            <a:r>
              <a:rPr kumimoji="0" lang="en-US" sz="28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rPr>
              <a:t>Visit the </a:t>
            </a:r>
            <a:r>
              <a:rPr kumimoji="0" lang="en-US" sz="2800" b="0" i="0" u="none" strike="noStrike" kern="0" cap="none" spc="0" normalizeH="0" baseline="0" noProof="0" dirty="0" err="1"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rPr>
              <a:t>WinHEC</a:t>
            </a:r>
            <a:r>
              <a:rPr kumimoji="0" lang="en-US" sz="28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rPr>
              <a:t> </a:t>
            </a:r>
            <a:r>
              <a:rPr kumimoji="0" lang="en-US" sz="2800" b="0" i="0" u="none" strike="noStrike" kern="0" cap="none" spc="0" normalizeH="0" baseline="0" noProof="0" dirty="0" err="1"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rPr>
              <a:t>CommNet</a:t>
            </a:r>
            <a:r>
              <a:rPr kumimoji="0" lang="en-US" sz="28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rPr>
              <a:t> and complete a Session Evaluation for this session and be entered to </a:t>
            </a:r>
            <a:r>
              <a:rPr kumimoji="0" lang="en-US" sz="2800" b="0" i="0" u="none" strike="noStrike" kern="0" cap="none" spc="0" normalizeH="0" baseline="0" noProof="0" dirty="0" smtClean="0">
                <a:ln>
                  <a:noFill/>
                </a:ln>
                <a:solidFill>
                  <a:schemeClr val="accent6"/>
                </a:solidFill>
                <a:effectLst>
                  <a:outerShdw blurRad="38100" dist="38100" dir="2700000" algn="tl">
                    <a:srgbClr val="000000">
                      <a:alpha val="43137"/>
                    </a:srgbClr>
                  </a:outerShdw>
                </a:effectLst>
                <a:uLnTx/>
                <a:uFillTx/>
                <a:latin typeface="Trebuchet MS" pitchFamily="34" charset="0"/>
                <a:ea typeface="+mn-ea"/>
                <a:cs typeface="+mn-cs"/>
              </a:rPr>
              <a:t>win one </a:t>
            </a:r>
            <a:br>
              <a:rPr kumimoji="0" lang="en-US" sz="2800" b="0" i="0" u="none" strike="noStrike" kern="0" cap="none" spc="0" normalizeH="0" baseline="0" noProof="0" dirty="0" smtClean="0">
                <a:ln>
                  <a:noFill/>
                </a:ln>
                <a:solidFill>
                  <a:schemeClr val="accent6"/>
                </a:solidFill>
                <a:effectLst>
                  <a:outerShdw blurRad="38100" dist="38100" dir="2700000" algn="tl">
                    <a:srgbClr val="000000">
                      <a:alpha val="43137"/>
                    </a:srgbClr>
                  </a:outerShdw>
                </a:effectLst>
                <a:uLnTx/>
                <a:uFillTx/>
                <a:latin typeface="Trebuchet MS" pitchFamily="34" charset="0"/>
                <a:ea typeface="+mn-ea"/>
                <a:cs typeface="+mn-cs"/>
              </a:rPr>
            </a:br>
            <a:r>
              <a:rPr kumimoji="0" lang="en-US" sz="2800" b="0" i="0" u="none" strike="noStrike" kern="0" cap="none" spc="0" normalizeH="0" baseline="0" noProof="0" dirty="0" smtClean="0">
                <a:ln>
                  <a:noFill/>
                </a:ln>
                <a:solidFill>
                  <a:schemeClr val="accent6"/>
                </a:solidFill>
                <a:effectLst>
                  <a:outerShdw blurRad="38100" dist="38100" dir="2700000" algn="tl">
                    <a:srgbClr val="000000">
                      <a:alpha val="43137"/>
                    </a:srgbClr>
                  </a:outerShdw>
                </a:effectLst>
                <a:uLnTx/>
                <a:uFillTx/>
                <a:latin typeface="Trebuchet MS" pitchFamily="34" charset="0"/>
                <a:ea typeface="+mn-ea"/>
                <a:cs typeface="+mn-cs"/>
              </a:rPr>
              <a:t>of 150 Maxtor</a:t>
            </a:r>
            <a:r>
              <a:rPr kumimoji="0" lang="en-US" sz="2800" b="0" i="0" u="none" strike="noStrike" kern="0" cap="none" spc="0" normalizeH="0" baseline="40000" noProof="0" dirty="0" smtClean="0">
                <a:ln>
                  <a:noFill/>
                </a:ln>
                <a:solidFill>
                  <a:schemeClr val="accent6"/>
                </a:solidFill>
                <a:effectLst>
                  <a:outerShdw blurRad="38100" dist="38100" dir="2700000" algn="tl">
                    <a:srgbClr val="000000">
                      <a:alpha val="43137"/>
                    </a:srgbClr>
                  </a:outerShdw>
                </a:effectLst>
                <a:uLnTx/>
                <a:uFillTx/>
                <a:latin typeface="Trebuchet MS" pitchFamily="34" charset="0"/>
                <a:ea typeface="+mn-ea"/>
                <a:cs typeface="+mn-cs"/>
              </a:rPr>
              <a:t>®</a:t>
            </a:r>
            <a:r>
              <a:rPr kumimoji="0" lang="en-US" sz="2800" b="0" i="0" u="none" strike="noStrike" kern="0" cap="none" spc="0" normalizeH="0" baseline="0" noProof="0" dirty="0" smtClean="0">
                <a:ln>
                  <a:noFill/>
                </a:ln>
                <a:solidFill>
                  <a:schemeClr val="accent6"/>
                </a:solidFill>
                <a:effectLst>
                  <a:outerShdw blurRad="38100" dist="38100" dir="2700000" algn="tl">
                    <a:srgbClr val="000000">
                      <a:alpha val="43137"/>
                    </a:srgbClr>
                  </a:outerShdw>
                </a:effectLst>
                <a:uLnTx/>
                <a:uFillTx/>
                <a:latin typeface="Trebuchet MS" pitchFamily="34" charset="0"/>
                <a:ea typeface="+mn-ea"/>
                <a:cs typeface="+mn-cs"/>
              </a:rPr>
              <a:t> </a:t>
            </a:r>
            <a:r>
              <a:rPr kumimoji="0" lang="en-US" sz="2800" b="0" i="0" u="none" strike="noStrike" kern="0" cap="none" spc="0" normalizeH="0" baseline="0" noProof="0" dirty="0" err="1" smtClean="0">
                <a:ln>
                  <a:noFill/>
                </a:ln>
                <a:solidFill>
                  <a:schemeClr val="accent6"/>
                </a:solidFill>
                <a:effectLst>
                  <a:outerShdw blurRad="38100" dist="38100" dir="2700000" algn="tl">
                    <a:srgbClr val="000000">
                      <a:alpha val="43137"/>
                    </a:srgbClr>
                  </a:outerShdw>
                </a:effectLst>
                <a:uLnTx/>
                <a:uFillTx/>
                <a:latin typeface="Trebuchet MS" pitchFamily="34" charset="0"/>
                <a:ea typeface="+mn-ea"/>
                <a:cs typeface="+mn-cs"/>
              </a:rPr>
              <a:t>BlackArmor</a:t>
            </a:r>
            <a:r>
              <a:rPr kumimoji="0" lang="en-US" sz="2800" b="0" i="0" u="none" strike="noStrike" kern="0" cap="none" spc="0" normalizeH="0" baseline="0" noProof="0" dirty="0" smtClean="0">
                <a:ln>
                  <a:noFill/>
                </a:ln>
                <a:solidFill>
                  <a:schemeClr val="accent6"/>
                </a:solidFill>
                <a:effectLst>
                  <a:outerShdw blurRad="38100" dist="38100" dir="2700000" algn="tl">
                    <a:srgbClr val="000000">
                      <a:alpha val="43137"/>
                    </a:srgbClr>
                  </a:outerShdw>
                </a:effectLst>
                <a:uLnTx/>
                <a:uFillTx/>
                <a:latin typeface="Trebuchet MS" pitchFamily="34" charset="0"/>
                <a:ea typeface="+mn-ea"/>
                <a:cs typeface="+mn-cs"/>
              </a:rPr>
              <a:t>™ 160GB External Hard Drives</a:t>
            </a:r>
            <a:r>
              <a:rPr kumimoji="0" lang="en-US" sz="2800" b="0" i="0" u="none" strike="noStrike" kern="0" cap="none" spc="0" normalizeH="0" baseline="0" noProof="0" dirty="0" smtClean="0">
                <a:ln>
                  <a:noFill/>
                </a:ln>
                <a:solidFill>
                  <a:schemeClr val="accent1"/>
                </a:solidFill>
                <a:effectLst>
                  <a:outerShdw blurRad="38100" dist="38100" dir="2700000" algn="tl">
                    <a:srgbClr val="000000">
                      <a:alpha val="43137"/>
                    </a:srgbClr>
                  </a:outerShdw>
                </a:effectLst>
                <a:uLnTx/>
                <a:uFillTx/>
                <a:latin typeface="Trebuchet MS" pitchFamily="34" charset="0"/>
                <a:ea typeface="+mn-ea"/>
                <a:cs typeface="+mn-cs"/>
              </a:rPr>
              <a:t/>
            </a:r>
            <a:br>
              <a:rPr kumimoji="0" lang="en-US" sz="2800" b="0" i="0" u="none" strike="noStrike" kern="0" cap="none" spc="0" normalizeH="0" baseline="0" noProof="0" dirty="0" smtClean="0">
                <a:ln>
                  <a:noFill/>
                </a:ln>
                <a:solidFill>
                  <a:schemeClr val="accent1"/>
                </a:solidFill>
                <a:effectLst>
                  <a:outerShdw blurRad="38100" dist="38100" dir="2700000" algn="tl">
                    <a:srgbClr val="000000">
                      <a:alpha val="43137"/>
                    </a:srgbClr>
                  </a:outerShdw>
                </a:effectLst>
                <a:uLnTx/>
                <a:uFillTx/>
                <a:latin typeface="Trebuchet MS" pitchFamily="34" charset="0"/>
                <a:ea typeface="+mn-ea"/>
                <a:cs typeface="+mn-cs"/>
              </a:rPr>
            </a:br>
            <a:r>
              <a:rPr kumimoji="0" lang="en-US" sz="2800" b="0" i="1"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rPr>
              <a:t>50 drives will be given away daily!</a:t>
            </a:r>
          </a:p>
          <a:p>
            <a:pPr marL="0" marR="0" lvl="0" indent="0" algn="l" defTabSz="912777" rtl="0" eaLnBrk="1" fontAlgn="base" latinLnBrk="0" hangingPunct="1">
              <a:lnSpc>
                <a:spcPct val="90000"/>
              </a:lnSpc>
              <a:spcBef>
                <a:spcPts val="1167"/>
              </a:spcBef>
              <a:spcAft>
                <a:spcPct val="0"/>
              </a:spcAft>
              <a:buClr>
                <a:schemeClr val="tx2"/>
              </a:buClr>
              <a:buSzPct val="95000"/>
              <a:buFontTx/>
              <a:buNone/>
              <a:tabLst/>
              <a:defRPr/>
            </a:pPr>
            <a:endParaRPr kumimoji="0" lang="en-US" sz="24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endParaRPr>
          </a:p>
          <a:p>
            <a:pPr marL="0" marR="0" lvl="0" indent="0" algn="l" defTabSz="912777" rtl="0" eaLnBrk="1" fontAlgn="base" latinLnBrk="0" hangingPunct="1">
              <a:lnSpc>
                <a:spcPct val="90000"/>
              </a:lnSpc>
              <a:spcBef>
                <a:spcPts val="1167"/>
              </a:spcBef>
              <a:spcAft>
                <a:spcPct val="0"/>
              </a:spcAft>
              <a:buClr>
                <a:schemeClr val="tx2"/>
              </a:buClr>
              <a:buSzPct val="95000"/>
              <a:buFontTx/>
              <a:buNone/>
              <a:tabLst/>
              <a:defRPr/>
            </a:pPr>
            <a:endParaRPr kumimoji="0" lang="en-US" sz="24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endParaRPr>
          </a:p>
          <a:p>
            <a:pPr marL="0" marR="0" lvl="0" indent="0" algn="l" defTabSz="912777" rtl="0" eaLnBrk="1" fontAlgn="base" latinLnBrk="0" hangingPunct="1">
              <a:lnSpc>
                <a:spcPct val="90000"/>
              </a:lnSpc>
              <a:spcBef>
                <a:spcPts val="1167"/>
              </a:spcBef>
              <a:spcAft>
                <a:spcPct val="0"/>
              </a:spcAft>
              <a:buClr>
                <a:schemeClr val="tx2"/>
              </a:buClr>
              <a:buSzPct val="95000"/>
              <a:buFontTx/>
              <a:buNone/>
              <a:tabLst/>
              <a:defRPr/>
            </a:pPr>
            <a:endParaRPr kumimoji="0" lang="en-US" sz="24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endParaRPr>
          </a:p>
          <a:p>
            <a:pPr marL="0" marR="0" lvl="0" indent="0" algn="l" defTabSz="912777" rtl="0" eaLnBrk="1" fontAlgn="base" latinLnBrk="0" hangingPunct="1">
              <a:lnSpc>
                <a:spcPct val="90000"/>
              </a:lnSpc>
              <a:spcBef>
                <a:spcPts val="1167"/>
              </a:spcBef>
              <a:spcAft>
                <a:spcPct val="0"/>
              </a:spcAft>
              <a:buClr>
                <a:schemeClr val="tx2"/>
              </a:buClr>
              <a:buSzPct val="95000"/>
              <a:buFontTx/>
              <a:buNone/>
              <a:tabLst/>
              <a:defRPr/>
            </a:pPr>
            <a:endParaRPr kumimoji="0" lang="en-US" sz="24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endParaRPr>
          </a:p>
          <a:p>
            <a:pPr marL="0" marR="0" lvl="0" indent="0" algn="l" defTabSz="912777" rtl="0" eaLnBrk="1" fontAlgn="base" latinLnBrk="0" hangingPunct="1">
              <a:lnSpc>
                <a:spcPct val="90000"/>
              </a:lnSpc>
              <a:spcBef>
                <a:spcPts val="1167"/>
              </a:spcBef>
              <a:spcAft>
                <a:spcPct val="0"/>
              </a:spcAft>
              <a:buClr>
                <a:schemeClr val="tx2"/>
              </a:buClr>
              <a:buSzPct val="95000"/>
              <a:buFontTx/>
              <a:buNone/>
              <a:tabLst/>
              <a:defRPr/>
            </a:pPr>
            <a:endParaRPr kumimoji="0" lang="en-US" sz="24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endParaRPr>
          </a:p>
          <a:p>
            <a:pPr marL="0" marR="0" lvl="0" indent="0" algn="ctr" defTabSz="912777" rtl="0" eaLnBrk="1" fontAlgn="base" latinLnBrk="0" hangingPunct="1">
              <a:lnSpc>
                <a:spcPct val="90000"/>
              </a:lnSpc>
              <a:spcBef>
                <a:spcPts val="1167"/>
              </a:spcBef>
              <a:spcAft>
                <a:spcPct val="0"/>
              </a:spcAft>
              <a:buClr>
                <a:schemeClr val="tx2"/>
              </a:buClr>
              <a:buSzPct val="95000"/>
              <a:buFontTx/>
              <a:buNone/>
              <a:tabLst/>
              <a:defRPr/>
            </a:pPr>
            <a:r>
              <a:rPr kumimoji="0" lang="en-US" sz="10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rPr>
              <a:t/>
            </a:r>
            <a:br>
              <a:rPr kumimoji="0" lang="en-US" sz="10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rPr>
            </a:br>
            <a:r>
              <a:rPr kumimoji="0" lang="en-US" sz="24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hlinkClick r:id="rId3"/>
              </a:rPr>
              <a:t>http://www.winhec2008.com</a:t>
            </a:r>
            <a:endParaRPr kumimoji="0" lang="en-US" sz="24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endParaRPr>
          </a:p>
        </p:txBody>
      </p:sp>
      <p:grpSp>
        <p:nvGrpSpPr>
          <p:cNvPr id="2" name="Group 14"/>
          <p:cNvGrpSpPr/>
          <p:nvPr/>
        </p:nvGrpSpPr>
        <p:grpSpPr>
          <a:xfrm>
            <a:off x="2269541" y="3277236"/>
            <a:ext cx="7654734" cy="2194878"/>
            <a:chOff x="2498130" y="3362960"/>
            <a:chExt cx="6767789" cy="1940560"/>
          </a:xfrm>
        </p:grpSpPr>
        <p:sp>
          <p:nvSpPr>
            <p:cNvPr id="6" name="Rounded Rectangle 5"/>
            <p:cNvSpPr/>
            <p:nvPr/>
          </p:nvSpPr>
          <p:spPr bwMode="auto">
            <a:xfrm>
              <a:off x="2498130" y="4267200"/>
              <a:ext cx="6767789" cy="1036320"/>
            </a:xfrm>
            <a:prstGeom prst="round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endParaRPr lang="en-US" dirty="0" err="1" smtClean="0">
                <a:solidFill>
                  <a:schemeClr val="tx1"/>
                </a:solidFill>
                <a:effectLst>
                  <a:outerShdw blurRad="38100" dist="38100" dir="2700000" algn="tl">
                    <a:srgbClr val="000000">
                      <a:alpha val="43137"/>
                    </a:srgbClr>
                  </a:outerShdw>
                </a:effectLst>
                <a:latin typeface="Trebuchet MS" pitchFamily="34" charset="0"/>
              </a:endParaRPr>
            </a:p>
          </p:txBody>
        </p:sp>
        <p:pic>
          <p:nvPicPr>
            <p:cNvPr id="7" name="Picture 6" descr="maxtor logo.png"/>
            <p:cNvPicPr>
              <a:picLocks noChangeAspect="1"/>
            </p:cNvPicPr>
            <p:nvPr/>
          </p:nvPicPr>
          <p:blipFill>
            <a:blip r:embed="rId4" cstate="print"/>
            <a:stretch>
              <a:fillRect/>
            </a:stretch>
          </p:blipFill>
          <p:spPr>
            <a:xfrm>
              <a:off x="2655945" y="4443150"/>
              <a:ext cx="1329236" cy="337319"/>
            </a:xfrm>
            <a:prstGeom prst="rect">
              <a:avLst/>
            </a:prstGeom>
            <a:effectLst>
              <a:outerShdw blurRad="50800" dist="38100" dir="2700000" algn="tl" rotWithShape="0">
                <a:prstClr val="black">
                  <a:alpha val="40000"/>
                </a:prstClr>
              </a:outerShdw>
            </a:effectLst>
          </p:spPr>
        </p:pic>
        <p:sp>
          <p:nvSpPr>
            <p:cNvPr id="8" name="Rectangle 7"/>
            <p:cNvSpPr/>
            <p:nvPr/>
          </p:nvSpPr>
          <p:spPr>
            <a:xfrm>
              <a:off x="2595710" y="4443150"/>
              <a:ext cx="3446825" cy="646331"/>
            </a:xfrm>
            <a:prstGeom prst="rect">
              <a:avLst/>
            </a:prstGeom>
          </p:spPr>
          <p:txBody>
            <a:bodyPr wrap="square">
              <a:spAutoFit/>
            </a:bodyPr>
            <a:lstStyle/>
            <a:p>
              <a:pPr indent="1311275" defTabSz="912777" fontAlgn="base">
                <a:lnSpc>
                  <a:spcPct val="90000"/>
                </a:lnSpc>
                <a:spcBef>
                  <a:spcPts val="1167"/>
                </a:spcBef>
                <a:spcAft>
                  <a:spcPct val="0"/>
                </a:spcAft>
                <a:buClr>
                  <a:schemeClr val="tx2"/>
                </a:buClr>
                <a:buSzPct val="95000"/>
              </a:pPr>
              <a:r>
                <a:rPr lang="en-US" sz="2000" i="1" dirty="0" err="1" smtClean="0">
                  <a:solidFill>
                    <a:schemeClr val="bg2"/>
                  </a:solidFill>
                  <a:latin typeface="Trebuchet MS" pitchFamily="34" charset="0"/>
                </a:rPr>
                <a:t>BlackArmor</a:t>
              </a:r>
              <a:r>
                <a:rPr lang="en-US" sz="2000" i="1" dirty="0" smtClean="0">
                  <a:solidFill>
                    <a:schemeClr val="bg2"/>
                  </a:solidFill>
                  <a:latin typeface="Trebuchet MS" pitchFamily="34" charset="0"/>
                </a:rPr>
                <a:t> </a:t>
              </a:r>
              <a:br>
                <a:rPr lang="en-US" sz="2000" i="1" dirty="0" smtClean="0">
                  <a:solidFill>
                    <a:schemeClr val="bg2"/>
                  </a:solidFill>
                  <a:latin typeface="Trebuchet MS" pitchFamily="34" charset="0"/>
                </a:rPr>
              </a:br>
              <a:r>
                <a:rPr lang="en-US" sz="2000" i="1" dirty="0" smtClean="0">
                  <a:solidFill>
                    <a:schemeClr val="bg2"/>
                  </a:solidFill>
                  <a:latin typeface="Trebuchet MS" pitchFamily="34" charset="0"/>
                </a:rPr>
                <a:t>Hard Drives provided by:</a:t>
              </a:r>
            </a:p>
          </p:txBody>
        </p:sp>
        <p:grpSp>
          <p:nvGrpSpPr>
            <p:cNvPr id="3" name="Group 8"/>
            <p:cNvGrpSpPr/>
            <p:nvPr/>
          </p:nvGrpSpPr>
          <p:grpSpPr>
            <a:xfrm>
              <a:off x="5700138" y="4479785"/>
              <a:ext cx="1490191" cy="597855"/>
              <a:chOff x="5211095" y="5584736"/>
              <a:chExt cx="1490191" cy="597855"/>
            </a:xfrm>
          </p:grpSpPr>
          <p:sp>
            <p:nvSpPr>
              <p:cNvPr id="10" name="Rounded Rectangle 9"/>
              <p:cNvSpPr/>
              <p:nvPr/>
            </p:nvSpPr>
            <p:spPr bwMode="auto">
              <a:xfrm>
                <a:off x="5211095" y="5584736"/>
                <a:ext cx="1490191" cy="597855"/>
              </a:xfrm>
              <a:prstGeom prst="roundRect">
                <a:avLst/>
              </a:prstGeom>
              <a:ln>
                <a:solidFill>
                  <a:schemeClr val="bg2"/>
                </a:solidFill>
                <a:headEnd type="none" w="med" len="med"/>
                <a:tailEnd type="none" w="med" len="med"/>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endParaRPr lang="en-US" dirty="0" err="1" smtClean="0">
                  <a:solidFill>
                    <a:schemeClr val="tx1"/>
                  </a:solidFill>
                  <a:effectLst>
                    <a:outerShdw blurRad="38100" dist="38100" dir="2700000" algn="tl">
                      <a:srgbClr val="000000">
                        <a:alpha val="43137"/>
                      </a:srgbClr>
                    </a:outerShdw>
                  </a:effectLst>
                  <a:latin typeface="Trebuchet MS" pitchFamily="34" charset="0"/>
                </a:endParaRPr>
              </a:p>
            </p:txBody>
          </p:sp>
          <p:pic>
            <p:nvPicPr>
              <p:cNvPr id="11" name="Picture 4" descr="\\Server3\Restrict\FTP_Root\Clients\White_Whale\5-10070_WinHec_11-05\Sponsorlogos\Seagate\pr_nbl_2c_pos.png"/>
              <p:cNvPicPr>
                <a:picLocks noChangeAspect="1" noChangeArrowheads="1"/>
              </p:cNvPicPr>
              <p:nvPr/>
            </p:nvPicPr>
            <p:blipFill>
              <a:blip r:embed="rId5" cstate="print"/>
              <a:srcRect/>
              <a:stretch>
                <a:fillRect/>
              </a:stretch>
            </p:blipFill>
            <p:spPr bwMode="auto">
              <a:xfrm>
                <a:off x="5297319" y="5624065"/>
                <a:ext cx="1295815" cy="519199"/>
              </a:xfrm>
              <a:prstGeom prst="rect">
                <a:avLst/>
              </a:prstGeom>
              <a:noFill/>
            </p:spPr>
          </p:pic>
        </p:grpSp>
        <p:grpSp>
          <p:nvGrpSpPr>
            <p:cNvPr id="9" name="Group 11"/>
            <p:cNvGrpSpPr/>
            <p:nvPr/>
          </p:nvGrpSpPr>
          <p:grpSpPr>
            <a:xfrm>
              <a:off x="7495129" y="3362960"/>
              <a:ext cx="1576110" cy="1837343"/>
              <a:chOff x="5879689" y="3657600"/>
              <a:chExt cx="1576110" cy="1837343"/>
            </a:xfrm>
          </p:grpSpPr>
          <p:sp>
            <p:nvSpPr>
              <p:cNvPr id="13" name="Freeform 12"/>
              <p:cNvSpPr/>
              <p:nvPr/>
            </p:nvSpPr>
            <p:spPr bwMode="auto">
              <a:xfrm>
                <a:off x="6573520" y="4750265"/>
                <a:ext cx="882279" cy="697423"/>
              </a:xfrm>
              <a:custGeom>
                <a:avLst/>
                <a:gdLst>
                  <a:gd name="connsiteX0" fmla="*/ 0 w 1651819"/>
                  <a:gd name="connsiteY0" fmla="*/ 0 h 742709"/>
                  <a:gd name="connsiteX1" fmla="*/ 1651819 w 1651819"/>
                  <a:gd name="connsiteY1" fmla="*/ 0 h 742709"/>
                  <a:gd name="connsiteX2" fmla="*/ 1651819 w 1651819"/>
                  <a:gd name="connsiteY2" fmla="*/ 742709 h 742709"/>
                  <a:gd name="connsiteX3" fmla="*/ 0 w 1651819"/>
                  <a:gd name="connsiteY3" fmla="*/ 742709 h 742709"/>
                  <a:gd name="connsiteX4" fmla="*/ 0 w 1651819"/>
                  <a:gd name="connsiteY4" fmla="*/ 0 h 742709"/>
                  <a:gd name="connsiteX0" fmla="*/ 731838 w 1651819"/>
                  <a:gd name="connsiteY0" fmla="*/ 0 h 742709"/>
                  <a:gd name="connsiteX1" fmla="*/ 1651819 w 1651819"/>
                  <a:gd name="connsiteY1" fmla="*/ 0 h 742709"/>
                  <a:gd name="connsiteX2" fmla="*/ 1651819 w 1651819"/>
                  <a:gd name="connsiteY2" fmla="*/ 742709 h 742709"/>
                  <a:gd name="connsiteX3" fmla="*/ 0 w 1651819"/>
                  <a:gd name="connsiteY3" fmla="*/ 742709 h 742709"/>
                  <a:gd name="connsiteX4" fmla="*/ 731838 w 1651819"/>
                  <a:gd name="connsiteY4" fmla="*/ 0 h 742709"/>
                  <a:gd name="connsiteX0" fmla="*/ 594186 w 1514167"/>
                  <a:gd name="connsiteY0" fmla="*/ 0 h 742709"/>
                  <a:gd name="connsiteX1" fmla="*/ 1514167 w 1514167"/>
                  <a:gd name="connsiteY1" fmla="*/ 0 h 742709"/>
                  <a:gd name="connsiteX2" fmla="*/ 1514167 w 1514167"/>
                  <a:gd name="connsiteY2" fmla="*/ 742709 h 742709"/>
                  <a:gd name="connsiteX3" fmla="*/ 0 w 1514167"/>
                  <a:gd name="connsiteY3" fmla="*/ 307632 h 742709"/>
                  <a:gd name="connsiteX4" fmla="*/ 594186 w 1514167"/>
                  <a:gd name="connsiteY4" fmla="*/ 0 h 742709"/>
                  <a:gd name="connsiteX0" fmla="*/ 594186 w 1514167"/>
                  <a:gd name="connsiteY0" fmla="*/ 0 h 742709"/>
                  <a:gd name="connsiteX1" fmla="*/ 1514167 w 1514167"/>
                  <a:gd name="connsiteY1" fmla="*/ 0 h 742709"/>
                  <a:gd name="connsiteX2" fmla="*/ 1514167 w 1514167"/>
                  <a:gd name="connsiteY2" fmla="*/ 742709 h 742709"/>
                  <a:gd name="connsiteX3" fmla="*/ 0 w 1514167"/>
                  <a:gd name="connsiteY3" fmla="*/ 140483 h 742709"/>
                  <a:gd name="connsiteX4" fmla="*/ 594186 w 1514167"/>
                  <a:gd name="connsiteY4" fmla="*/ 0 h 742709"/>
                  <a:gd name="connsiteX0" fmla="*/ 594186 w 1514167"/>
                  <a:gd name="connsiteY0" fmla="*/ 0 h 742709"/>
                  <a:gd name="connsiteX1" fmla="*/ 1514167 w 1514167"/>
                  <a:gd name="connsiteY1" fmla="*/ 0 h 742709"/>
                  <a:gd name="connsiteX2" fmla="*/ 1514167 w 1514167"/>
                  <a:gd name="connsiteY2" fmla="*/ 742709 h 742709"/>
                  <a:gd name="connsiteX3" fmla="*/ 0 w 1514167"/>
                  <a:gd name="connsiteY3" fmla="*/ 140483 h 742709"/>
                  <a:gd name="connsiteX4" fmla="*/ 594186 w 1514167"/>
                  <a:gd name="connsiteY4" fmla="*/ 0 h 742709"/>
                  <a:gd name="connsiteX0" fmla="*/ 594186 w 1514167"/>
                  <a:gd name="connsiteY0" fmla="*/ 0 h 563270"/>
                  <a:gd name="connsiteX1" fmla="*/ 1514167 w 1514167"/>
                  <a:gd name="connsiteY1" fmla="*/ 0 h 563270"/>
                  <a:gd name="connsiteX2" fmla="*/ 865239 w 1514167"/>
                  <a:gd name="connsiteY2" fmla="*/ 563270 h 563270"/>
                  <a:gd name="connsiteX3" fmla="*/ 0 w 1514167"/>
                  <a:gd name="connsiteY3" fmla="*/ 140483 h 563270"/>
                  <a:gd name="connsiteX4" fmla="*/ 594186 w 1514167"/>
                  <a:gd name="connsiteY4" fmla="*/ 0 h 563270"/>
                  <a:gd name="connsiteX0" fmla="*/ 594186 w 1514167"/>
                  <a:gd name="connsiteY0" fmla="*/ 0 h 563270"/>
                  <a:gd name="connsiteX1" fmla="*/ 1514167 w 1514167"/>
                  <a:gd name="connsiteY1" fmla="*/ 356793 h 563270"/>
                  <a:gd name="connsiteX2" fmla="*/ 865239 w 1514167"/>
                  <a:gd name="connsiteY2" fmla="*/ 563270 h 563270"/>
                  <a:gd name="connsiteX3" fmla="*/ 0 w 1514167"/>
                  <a:gd name="connsiteY3" fmla="*/ 140483 h 563270"/>
                  <a:gd name="connsiteX4" fmla="*/ 594186 w 1514167"/>
                  <a:gd name="connsiteY4" fmla="*/ 0 h 563270"/>
                  <a:gd name="connsiteX0" fmla="*/ 594186 w 1514167"/>
                  <a:gd name="connsiteY0" fmla="*/ 0 h 632930"/>
                  <a:gd name="connsiteX1" fmla="*/ 1514167 w 1514167"/>
                  <a:gd name="connsiteY1" fmla="*/ 426453 h 632930"/>
                  <a:gd name="connsiteX2" fmla="*/ 865239 w 1514167"/>
                  <a:gd name="connsiteY2" fmla="*/ 632930 h 632930"/>
                  <a:gd name="connsiteX3" fmla="*/ 0 w 1514167"/>
                  <a:gd name="connsiteY3" fmla="*/ 210143 h 632930"/>
                  <a:gd name="connsiteX4" fmla="*/ 594186 w 1514167"/>
                  <a:gd name="connsiteY4" fmla="*/ 0 h 632930"/>
                  <a:gd name="connsiteX0" fmla="*/ 594186 w 1514167"/>
                  <a:gd name="connsiteY0" fmla="*/ 0 h 632930"/>
                  <a:gd name="connsiteX1" fmla="*/ 1514167 w 1514167"/>
                  <a:gd name="connsiteY1" fmla="*/ 426453 h 632930"/>
                  <a:gd name="connsiteX2" fmla="*/ 865239 w 1514167"/>
                  <a:gd name="connsiteY2" fmla="*/ 632930 h 632930"/>
                  <a:gd name="connsiteX3" fmla="*/ 0 w 1514167"/>
                  <a:gd name="connsiteY3" fmla="*/ 210143 h 632930"/>
                  <a:gd name="connsiteX4" fmla="*/ 594186 w 1514167"/>
                  <a:gd name="connsiteY4" fmla="*/ 0 h 632930"/>
                  <a:gd name="connsiteX0" fmla="*/ 594186 w 1514167"/>
                  <a:gd name="connsiteY0" fmla="*/ 0 h 697423"/>
                  <a:gd name="connsiteX1" fmla="*/ 1514167 w 1514167"/>
                  <a:gd name="connsiteY1" fmla="*/ 426453 h 697423"/>
                  <a:gd name="connsiteX2" fmla="*/ 865239 w 1514167"/>
                  <a:gd name="connsiteY2" fmla="*/ 697423 h 697423"/>
                  <a:gd name="connsiteX3" fmla="*/ 0 w 1514167"/>
                  <a:gd name="connsiteY3" fmla="*/ 210143 h 697423"/>
                  <a:gd name="connsiteX4" fmla="*/ 594186 w 1514167"/>
                  <a:gd name="connsiteY4" fmla="*/ 0 h 697423"/>
                  <a:gd name="connsiteX0" fmla="*/ 594186 w 1444509"/>
                  <a:gd name="connsiteY0" fmla="*/ 0 h 697423"/>
                  <a:gd name="connsiteX1" fmla="*/ 1444509 w 1444509"/>
                  <a:gd name="connsiteY1" fmla="*/ 426453 h 697423"/>
                  <a:gd name="connsiteX2" fmla="*/ 865239 w 1444509"/>
                  <a:gd name="connsiteY2" fmla="*/ 697423 h 697423"/>
                  <a:gd name="connsiteX3" fmla="*/ 0 w 1444509"/>
                  <a:gd name="connsiteY3" fmla="*/ 210143 h 697423"/>
                  <a:gd name="connsiteX4" fmla="*/ 594186 w 1444509"/>
                  <a:gd name="connsiteY4" fmla="*/ 0 h 697423"/>
                  <a:gd name="connsiteX0" fmla="*/ 594186 w 1444509"/>
                  <a:gd name="connsiteY0" fmla="*/ 0 h 697423"/>
                  <a:gd name="connsiteX1" fmla="*/ 1444509 w 1444509"/>
                  <a:gd name="connsiteY1" fmla="*/ 426453 h 697423"/>
                  <a:gd name="connsiteX2" fmla="*/ 865239 w 1444509"/>
                  <a:gd name="connsiteY2" fmla="*/ 697423 h 697423"/>
                  <a:gd name="connsiteX3" fmla="*/ 0 w 1444509"/>
                  <a:gd name="connsiteY3" fmla="*/ 153996 h 697423"/>
                  <a:gd name="connsiteX4" fmla="*/ 594186 w 1444509"/>
                  <a:gd name="connsiteY4" fmla="*/ 0 h 697423"/>
                  <a:gd name="connsiteX0" fmla="*/ 594186 w 1444509"/>
                  <a:gd name="connsiteY0" fmla="*/ 0 h 697423"/>
                  <a:gd name="connsiteX1" fmla="*/ 1444509 w 1444509"/>
                  <a:gd name="connsiteY1" fmla="*/ 426453 h 697423"/>
                  <a:gd name="connsiteX2" fmla="*/ 865239 w 1444509"/>
                  <a:gd name="connsiteY2" fmla="*/ 697423 h 697423"/>
                  <a:gd name="connsiteX3" fmla="*/ 0 w 1444509"/>
                  <a:gd name="connsiteY3" fmla="*/ 153996 h 697423"/>
                  <a:gd name="connsiteX4" fmla="*/ 594186 w 1444509"/>
                  <a:gd name="connsiteY4" fmla="*/ 0 h 697423"/>
                  <a:gd name="connsiteX0" fmla="*/ 612867 w 1463190"/>
                  <a:gd name="connsiteY0" fmla="*/ 0 h 697423"/>
                  <a:gd name="connsiteX1" fmla="*/ 1463190 w 1463190"/>
                  <a:gd name="connsiteY1" fmla="*/ 426453 h 697423"/>
                  <a:gd name="connsiteX2" fmla="*/ 0 w 1463190"/>
                  <a:gd name="connsiteY2" fmla="*/ 697423 h 697423"/>
                  <a:gd name="connsiteX3" fmla="*/ 18681 w 1463190"/>
                  <a:gd name="connsiteY3" fmla="*/ 153996 h 697423"/>
                  <a:gd name="connsiteX4" fmla="*/ 612867 w 1463190"/>
                  <a:gd name="connsiteY4" fmla="*/ 0 h 697423"/>
                  <a:gd name="connsiteX0" fmla="*/ 612867 w 882279"/>
                  <a:gd name="connsiteY0" fmla="*/ 0 h 697423"/>
                  <a:gd name="connsiteX1" fmla="*/ 882279 w 882279"/>
                  <a:gd name="connsiteY1" fmla="*/ 260293 h 697423"/>
                  <a:gd name="connsiteX2" fmla="*/ 0 w 882279"/>
                  <a:gd name="connsiteY2" fmla="*/ 697423 h 697423"/>
                  <a:gd name="connsiteX3" fmla="*/ 18681 w 882279"/>
                  <a:gd name="connsiteY3" fmla="*/ 153996 h 697423"/>
                  <a:gd name="connsiteX4" fmla="*/ 612867 w 882279"/>
                  <a:gd name="connsiteY4" fmla="*/ 0 h 697423"/>
                  <a:gd name="connsiteX0" fmla="*/ 399507 w 882279"/>
                  <a:gd name="connsiteY0" fmla="*/ 0 h 697423"/>
                  <a:gd name="connsiteX1" fmla="*/ 882279 w 882279"/>
                  <a:gd name="connsiteY1" fmla="*/ 260293 h 697423"/>
                  <a:gd name="connsiteX2" fmla="*/ 0 w 882279"/>
                  <a:gd name="connsiteY2" fmla="*/ 697423 h 697423"/>
                  <a:gd name="connsiteX3" fmla="*/ 18681 w 882279"/>
                  <a:gd name="connsiteY3" fmla="*/ 153996 h 697423"/>
                  <a:gd name="connsiteX4" fmla="*/ 399507 w 882279"/>
                  <a:gd name="connsiteY4" fmla="*/ 0 h 697423"/>
                  <a:gd name="connsiteX0" fmla="*/ 399507 w 882279"/>
                  <a:gd name="connsiteY0" fmla="*/ 0 h 697423"/>
                  <a:gd name="connsiteX1" fmla="*/ 882279 w 882279"/>
                  <a:gd name="connsiteY1" fmla="*/ 260293 h 697423"/>
                  <a:gd name="connsiteX2" fmla="*/ 0 w 882279"/>
                  <a:gd name="connsiteY2" fmla="*/ 697423 h 697423"/>
                  <a:gd name="connsiteX3" fmla="*/ 18681 w 882279"/>
                  <a:gd name="connsiteY3" fmla="*/ 153996 h 697423"/>
                  <a:gd name="connsiteX4" fmla="*/ 399507 w 882279"/>
                  <a:gd name="connsiteY4" fmla="*/ 0 h 697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2279" h="697423">
                    <a:moveTo>
                      <a:pt x="399507" y="0"/>
                    </a:moveTo>
                    <a:lnTo>
                      <a:pt x="882279" y="260293"/>
                    </a:lnTo>
                    <a:lnTo>
                      <a:pt x="0" y="697423"/>
                    </a:lnTo>
                    <a:lnTo>
                      <a:pt x="18681" y="153996"/>
                    </a:lnTo>
                    <a:lnTo>
                      <a:pt x="399507" y="0"/>
                    </a:lnTo>
                    <a:close/>
                  </a:path>
                </a:pathLst>
              </a:custGeom>
              <a:solidFill>
                <a:schemeClr val="bg2">
                  <a:alpha val="4000"/>
                </a:schemeClr>
              </a:solidFill>
              <a:ln>
                <a:noFill/>
                <a:headEnd type="none" w="med" len="med"/>
                <a:tailEnd type="none" w="med" len="med"/>
              </a:ln>
              <a:effectLst>
                <a:glow rad="70000">
                  <a:schemeClr val="bg2">
                    <a:alpha val="50000"/>
                  </a:schemeClr>
                </a:glow>
              </a:effectLst>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endParaRPr lang="en-US" dirty="0" err="1" smtClean="0">
                  <a:solidFill>
                    <a:schemeClr val="tx1"/>
                  </a:solidFill>
                  <a:effectLst>
                    <a:outerShdw blurRad="38100" dist="38100" dir="2700000" algn="tl">
                      <a:srgbClr val="000000">
                        <a:alpha val="43137"/>
                      </a:srgbClr>
                    </a:outerShdw>
                  </a:effectLst>
                  <a:latin typeface="Trebuchet MS" pitchFamily="34" charset="0"/>
                </a:endParaRPr>
              </a:p>
            </p:txBody>
          </p:sp>
          <p:pic>
            <p:nvPicPr>
              <p:cNvPr id="14" name="Picture 13" descr="blackarmor hd2.png"/>
              <p:cNvPicPr>
                <a:picLocks noChangeAspect="1"/>
              </p:cNvPicPr>
              <p:nvPr/>
            </p:nvPicPr>
            <p:blipFill>
              <a:blip r:embed="rId6"/>
              <a:srcRect l="25300" t="13192" r="28973" b="21077"/>
              <a:stretch>
                <a:fillRect/>
              </a:stretch>
            </p:blipFill>
            <p:spPr>
              <a:xfrm>
                <a:off x="5879689" y="3657600"/>
                <a:ext cx="1022555" cy="1837343"/>
              </a:xfrm>
              <a:prstGeom prst="rect">
                <a:avLst/>
              </a:prstGeom>
            </p:spPr>
          </p:pic>
        </p:grpSp>
      </p:gr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2" descr="Microsoft logo and tagline"/>
          <p:cNvPicPr>
            <a:picLocks noChangeArrowheads="1"/>
          </p:cNvPicPr>
          <p:nvPr/>
        </p:nvPicPr>
        <p:blipFill>
          <a:blip r:embed="rId4"/>
          <a:srcRect/>
          <a:stretch>
            <a:fillRect/>
          </a:stretch>
        </p:blipFill>
        <p:spPr bwMode="black">
          <a:xfrm>
            <a:off x="3102772" y="2787387"/>
            <a:ext cx="5983282" cy="1283229"/>
          </a:xfrm>
          <a:prstGeom prst="rect">
            <a:avLst/>
          </a:prstGeom>
          <a:noFill/>
        </p:spPr>
      </p:pic>
      <p:sp>
        <p:nvSpPr>
          <p:cNvPr id="5" name="Text Box 3"/>
          <p:cNvSpPr txBox="1">
            <a:spLocks noChangeArrowheads="1"/>
          </p:cNvSpPr>
          <p:nvPr/>
        </p:nvSpPr>
        <p:spPr bwMode="blackWhite">
          <a:xfrm>
            <a:off x="507868" y="6083573"/>
            <a:ext cx="1117309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latin typeface="Trebuchet MS" pitchFamily="34" charset="0"/>
                <a:cs typeface="Arial" charset="0"/>
              </a:rPr>
              <a:t>© </a:t>
            </a:r>
            <a:r>
              <a:rPr lang="en-US" sz="700" dirty="0" smtClean="0">
                <a:latin typeface="Trebuchet MS" pitchFamily="34" charset="0"/>
                <a:cs typeface="Arial" charset="0"/>
              </a:rPr>
              <a:t>2008 Microsoft </a:t>
            </a:r>
            <a:r>
              <a:rPr lang="en-US" sz="700" dirty="0">
                <a:latin typeface="Trebuchet MS"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latin typeface="Trebuchet MS"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latin typeface="Trebuchet MS" pitchFamily="34" charset="0"/>
                <a:cs typeface="Arial" charset="0"/>
              </a:rPr>
            </a:br>
            <a:r>
              <a:rPr lang="en-US" sz="700" dirty="0">
                <a:latin typeface="Trebuchet MS" pitchFamily="34" charset="0"/>
                <a:cs typeface="Arial" charset="0"/>
              </a:rPr>
              <a:t>MICROSOFT MAKES NO WARRANTIES, EXPRESS, IMPLIED OR STATUTORY, AS TO THE INFORMATION IN THIS PRESENTATION.</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type="body" idx="1"/>
          </p:nvPr>
        </p:nvSpPr>
        <p:spPr>
          <a:xfrm>
            <a:off x="509984" y="1414465"/>
            <a:ext cx="11170973" cy="4349909"/>
          </a:xfrm>
        </p:spPr>
        <p:txBody>
          <a:bodyPr/>
          <a:lstStyle/>
          <a:p>
            <a:pPr marL="403225" indent="-403225"/>
            <a:r>
              <a:rPr lang="en-US" sz="3200" dirty="0" smtClean="0"/>
              <a:t>Brief Overview</a:t>
            </a:r>
          </a:p>
          <a:p>
            <a:pPr marL="403225" indent="-403225"/>
            <a:r>
              <a:rPr lang="en-US" sz="3200" dirty="0" smtClean="0"/>
              <a:t>Windows Server 2008</a:t>
            </a:r>
          </a:p>
          <a:p>
            <a:pPr marL="744538" lvl="1" indent="-349250"/>
            <a:r>
              <a:rPr lang="en-US" sz="2800" dirty="0" smtClean="0"/>
              <a:t>Management through Power Policies</a:t>
            </a:r>
          </a:p>
          <a:p>
            <a:pPr marL="403225" indent="-403225"/>
            <a:r>
              <a:rPr lang="en-US" sz="3200" dirty="0" smtClean="0"/>
              <a:t>Windows Server 2008 R2</a:t>
            </a:r>
          </a:p>
          <a:p>
            <a:pPr marL="744538" lvl="1" indent="-349250"/>
            <a:r>
              <a:rPr lang="en-US" sz="2800" dirty="0" smtClean="0"/>
              <a:t>Idle Operating Efficiency – Core Parking Explained</a:t>
            </a:r>
          </a:p>
          <a:p>
            <a:pPr marL="744538" lvl="1" indent="-349250"/>
            <a:r>
              <a:rPr lang="en-US" sz="2800" dirty="0" smtClean="0"/>
              <a:t>Power Metering and Budgeting</a:t>
            </a:r>
          </a:p>
          <a:p>
            <a:pPr marL="744538" lvl="1" indent="-349250"/>
            <a:r>
              <a:rPr lang="en-US" sz="2800" dirty="0" smtClean="0"/>
              <a:t>Remote Power Management thru WMI</a:t>
            </a:r>
          </a:p>
          <a:p>
            <a:pPr marL="403225" indent="-403225"/>
            <a:r>
              <a:rPr lang="en-US" sz="3200" dirty="0" smtClean="0"/>
              <a:t>Call To Action</a:t>
            </a:r>
            <a:endParaRPr lang="en-US" sz="3200"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Brief Overview</a:t>
            </a:r>
            <a:endParaRPr lang="en-US" dirty="0"/>
          </a:p>
        </p:txBody>
      </p:sp>
      <p:sp>
        <p:nvSpPr>
          <p:cNvPr id="3" name="Content Placeholder 2"/>
          <p:cNvSpPr>
            <a:spLocks noGrp="1"/>
          </p:cNvSpPr>
          <p:nvPr>
            <p:ph type="body" idx="1"/>
          </p:nvPr>
        </p:nvSpPr>
        <p:spPr/>
        <p:txBody>
          <a:bodyPr/>
          <a:lstStyle/>
          <a:p>
            <a:pPr marL="403225" indent="-403225"/>
            <a:r>
              <a:rPr lang="en-US" dirty="0" smtClean="0"/>
              <a:t>Vision</a:t>
            </a:r>
          </a:p>
          <a:p>
            <a:pPr marL="403225" indent="-403225"/>
            <a:r>
              <a:rPr lang="en-US" dirty="0" smtClean="0"/>
              <a:t>Windows Server 2008</a:t>
            </a:r>
          </a:p>
          <a:p>
            <a:pPr marL="744538" lvl="1" indent="-349250"/>
            <a:r>
              <a:rPr lang="en-US" dirty="0" smtClean="0"/>
              <a:t>SP2 – More power efficient by default</a:t>
            </a:r>
          </a:p>
          <a:p>
            <a:pPr marL="403225" indent="-403225"/>
            <a:r>
              <a:rPr lang="en-US" dirty="0" smtClean="0"/>
              <a:t>Windows Server 2008 R2</a:t>
            </a:r>
          </a:p>
          <a:p>
            <a:pPr marL="744538" lvl="1" indent="-349250"/>
            <a:r>
              <a:rPr lang="en-US" dirty="0" smtClean="0"/>
              <a:t>Idle Operating Efficiency</a:t>
            </a:r>
          </a:p>
          <a:p>
            <a:pPr marL="744538" lvl="1" indent="-349250"/>
            <a:r>
              <a:rPr lang="en-US" dirty="0" smtClean="0"/>
              <a:t>Power Meter and Budgeting</a:t>
            </a:r>
          </a:p>
          <a:p>
            <a:pPr marL="744538" lvl="1" indent="-349250"/>
            <a:r>
              <a:rPr lang="en-US" dirty="0" smtClean="0"/>
              <a:t>Remote Power Manageability</a:t>
            </a:r>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type="body" idx="1"/>
          </p:nvPr>
        </p:nvSpPr>
        <p:spPr/>
        <p:txBody>
          <a:bodyPr/>
          <a:lstStyle/>
          <a:p>
            <a:pPr marL="403225" indent="-403225"/>
            <a:r>
              <a:rPr lang="en-US" dirty="0" smtClean="0">
                <a:gradFill>
                  <a:gsLst>
                    <a:gs pos="28000">
                      <a:schemeClr val="tx1">
                        <a:alpha val="50000"/>
                      </a:schemeClr>
                    </a:gs>
                    <a:gs pos="48000">
                      <a:schemeClr val="tx1">
                        <a:alpha val="50000"/>
                      </a:schemeClr>
                    </a:gs>
                  </a:gsLst>
                  <a:lin ang="5400000" scaled="1"/>
                </a:gradFill>
              </a:rPr>
              <a:t>Brief Overview</a:t>
            </a:r>
          </a:p>
          <a:p>
            <a:pPr marL="403225" indent="-403225"/>
            <a:r>
              <a:rPr lang="en-US" dirty="0" smtClean="0"/>
              <a:t>Windows Server 2008</a:t>
            </a:r>
          </a:p>
          <a:p>
            <a:pPr marL="744538" lvl="1" indent="-349250"/>
            <a:r>
              <a:rPr lang="en-US" dirty="0" smtClean="0"/>
              <a:t>Management through Power Policies</a:t>
            </a:r>
          </a:p>
          <a:p>
            <a:pPr marL="403225" indent="-403225"/>
            <a:r>
              <a:rPr lang="en-US" dirty="0" smtClean="0">
                <a:gradFill>
                  <a:gsLst>
                    <a:gs pos="28000">
                      <a:schemeClr val="tx1">
                        <a:alpha val="50000"/>
                      </a:schemeClr>
                    </a:gs>
                    <a:gs pos="48000">
                      <a:schemeClr val="tx1">
                        <a:alpha val="50000"/>
                      </a:schemeClr>
                    </a:gs>
                  </a:gsLst>
                  <a:lin ang="5400000" scaled="1"/>
                </a:gradFill>
              </a:rPr>
              <a:t>Windows Server 2008 R2</a:t>
            </a:r>
          </a:p>
          <a:p>
            <a:pPr marL="744538" lvl="1" indent="-349250"/>
            <a:r>
              <a:rPr lang="en-US" dirty="0" smtClean="0">
                <a:gradFill>
                  <a:gsLst>
                    <a:gs pos="28000">
                      <a:schemeClr val="tx1">
                        <a:alpha val="50000"/>
                      </a:schemeClr>
                    </a:gs>
                    <a:gs pos="48000">
                      <a:schemeClr val="tx1">
                        <a:alpha val="50000"/>
                      </a:schemeClr>
                    </a:gs>
                  </a:gsLst>
                  <a:lin ang="5400000" scaled="1"/>
                </a:gradFill>
              </a:rPr>
              <a:t>Power Metering and Budgeting</a:t>
            </a:r>
          </a:p>
          <a:p>
            <a:pPr marL="744538" lvl="1" indent="-349250"/>
            <a:r>
              <a:rPr lang="en-US" dirty="0" smtClean="0">
                <a:gradFill>
                  <a:gsLst>
                    <a:gs pos="28000">
                      <a:schemeClr val="tx1">
                        <a:alpha val="50000"/>
                      </a:schemeClr>
                    </a:gs>
                    <a:gs pos="48000">
                      <a:schemeClr val="tx1">
                        <a:alpha val="50000"/>
                      </a:schemeClr>
                    </a:gs>
                  </a:gsLst>
                  <a:lin ang="5400000" scaled="1"/>
                </a:gradFill>
              </a:rPr>
              <a:t>Remote Power Management thru WMI</a:t>
            </a:r>
          </a:p>
          <a:p>
            <a:pPr marL="403225" indent="-403225"/>
            <a:r>
              <a:rPr lang="en-US" dirty="0" smtClean="0">
                <a:gradFill>
                  <a:gsLst>
                    <a:gs pos="28000">
                      <a:schemeClr val="tx1">
                        <a:alpha val="50000"/>
                      </a:schemeClr>
                    </a:gs>
                    <a:gs pos="48000">
                      <a:schemeClr val="tx1">
                        <a:alpha val="50000"/>
                      </a:schemeClr>
                    </a:gs>
                  </a:gsLst>
                  <a:lin ang="5400000" scaled="1"/>
                </a:gradFill>
              </a:rPr>
              <a:t>Call To Action</a:t>
            </a:r>
            <a:endParaRPr lang="en-US" dirty="0">
              <a:gradFill>
                <a:gsLst>
                  <a:gs pos="28000">
                    <a:schemeClr val="tx1">
                      <a:alpha val="50000"/>
                    </a:schemeClr>
                  </a:gs>
                  <a:gs pos="48000">
                    <a:schemeClr val="tx1">
                      <a:alpha val="50000"/>
                    </a:schemeClr>
                  </a:gs>
                </a:gsLst>
                <a:lin ang="5400000" scaled="1"/>
              </a:gradFill>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Windows Server 2008</a:t>
            </a:r>
            <a:endParaRPr lang="en-US" dirty="0"/>
          </a:p>
        </p:txBody>
      </p:sp>
      <p:sp>
        <p:nvSpPr>
          <p:cNvPr id="3" name="Content Placeholder 2"/>
          <p:cNvSpPr>
            <a:spLocks noGrp="1"/>
          </p:cNvSpPr>
          <p:nvPr>
            <p:ph type="body" idx="1"/>
          </p:nvPr>
        </p:nvSpPr>
        <p:spPr/>
        <p:txBody>
          <a:bodyPr/>
          <a:lstStyle/>
          <a:p>
            <a:pPr marL="403225" indent="-403225"/>
            <a:r>
              <a:rPr lang="en-US" dirty="0" smtClean="0"/>
              <a:t>More efficient P-state parameters in SP2</a:t>
            </a:r>
          </a:p>
          <a:p>
            <a:pPr marL="403225" indent="-403225"/>
            <a:endParaRPr lang="en-US" dirty="0" smtClean="0"/>
          </a:p>
          <a:p>
            <a:pPr marL="403225" indent="-403225"/>
            <a:endParaRPr lang="en-US" dirty="0" smtClean="0"/>
          </a:p>
          <a:p>
            <a:pPr marL="403225" indent="-403225"/>
            <a:endParaRPr lang="en-US" dirty="0" smtClean="0"/>
          </a:p>
          <a:p>
            <a:pPr marL="403225" indent="-403225"/>
            <a:endParaRPr lang="en-US" dirty="0" smtClean="0"/>
          </a:p>
          <a:p>
            <a:pPr marL="403225" indent="-403225"/>
            <a:r>
              <a:rPr lang="en-US" dirty="0" smtClean="0"/>
              <a:t>Customizable power policy in Windows Server 2008</a:t>
            </a:r>
          </a:p>
          <a:p>
            <a:pPr marL="744538" lvl="1" indent="-341313"/>
            <a:r>
              <a:rPr lang="en-US" dirty="0" smtClean="0"/>
              <a:t>Scriptable via the command line with powercfg.exe</a:t>
            </a:r>
          </a:p>
        </p:txBody>
      </p:sp>
      <p:graphicFrame>
        <p:nvGraphicFramePr>
          <p:cNvPr id="15" name="Table 14"/>
          <p:cNvGraphicFramePr>
            <a:graphicFrameLocks noGrp="1"/>
          </p:cNvGraphicFramePr>
          <p:nvPr/>
        </p:nvGraphicFramePr>
        <p:xfrm>
          <a:off x="909112" y="1982634"/>
          <a:ext cx="10370601" cy="1755648"/>
        </p:xfrm>
        <a:graphic>
          <a:graphicData uri="http://schemas.openxmlformats.org/drawingml/2006/table">
            <a:tbl>
              <a:tblPr firstRow="1" bandRow="1">
                <a:tableStyleId>{08FB837D-C827-4EFA-A057-4D05807E0F7C}</a:tableStyleId>
              </a:tblPr>
              <a:tblGrid>
                <a:gridCol w="2412058"/>
                <a:gridCol w="1181819"/>
                <a:gridCol w="1328469"/>
                <a:gridCol w="2234901"/>
                <a:gridCol w="1610906"/>
                <a:gridCol w="1602448"/>
              </a:tblGrid>
              <a:tr h="0">
                <a:tc>
                  <a:txBody>
                    <a:bodyPr/>
                    <a:lstStyle/>
                    <a:p>
                      <a:pPr marL="0" algn="ctr" defTabSz="761940" rtl="0" eaLnBrk="1" latinLnBrk="0" hangingPunct="1">
                        <a:lnSpc>
                          <a:spcPct val="90000"/>
                        </a:lnSpc>
                      </a:pPr>
                      <a:r>
                        <a:rPr lang="en-US" sz="1800" b="1" kern="1200" dirty="0" smtClean="0">
                          <a:gradFill>
                            <a:gsLst>
                              <a:gs pos="28000">
                                <a:schemeClr val="bg2"/>
                              </a:gs>
                              <a:gs pos="48000">
                                <a:schemeClr val="bg2"/>
                              </a:gs>
                            </a:gsLst>
                            <a:lin ang="5400000" scaled="1"/>
                          </a:gradFill>
                          <a:latin typeface="Trebuchet MS" pitchFamily="34" charset="0"/>
                          <a:ea typeface="+mn-ea"/>
                          <a:cs typeface="+mn-cs"/>
                        </a:rPr>
                        <a:t>Release</a:t>
                      </a:r>
                      <a:endParaRPr lang="en-US" sz="1800" b="1" kern="1200" dirty="0">
                        <a:gradFill>
                          <a:gsLst>
                            <a:gs pos="28000">
                              <a:schemeClr val="bg2"/>
                            </a:gs>
                            <a:gs pos="48000">
                              <a:schemeClr val="bg2"/>
                            </a:gs>
                          </a:gsLst>
                          <a:lin ang="5400000" scaled="1"/>
                        </a:gradFill>
                        <a:latin typeface="Trebuchet MS" pitchFamily="34" charset="0"/>
                        <a:ea typeface="+mn-ea"/>
                        <a:cs typeface="+mn-cs"/>
                      </a:endParaRPr>
                    </a:p>
                  </a:txBody>
                  <a:tcPr anchor="ctr">
                    <a:lnR w="12700" cap="flat" cmpd="sng" algn="ctr">
                      <a:solidFill>
                        <a:schemeClr val="accent6">
                          <a:lumMod val="75000"/>
                        </a:schemeClr>
                      </a:solidFill>
                      <a:prstDash val="solid"/>
                      <a:round/>
                      <a:headEnd type="none" w="med" len="med"/>
                      <a:tailEnd type="none" w="med" len="med"/>
                    </a:lnR>
                    <a:lnB w="28575" cap="flat" cmpd="sng" algn="ctr">
                      <a:solidFill>
                        <a:srgbClr val="FFFFFF">
                          <a:alpha val="50196"/>
                        </a:srgbClr>
                      </a:solidFill>
                      <a:prstDash val="solid"/>
                      <a:round/>
                      <a:headEnd type="none" w="med" len="med"/>
                      <a:tailEnd type="none" w="med" len="med"/>
                    </a:lnB>
                  </a:tcPr>
                </a:tc>
                <a:tc>
                  <a:txBody>
                    <a:bodyPr/>
                    <a:lstStyle/>
                    <a:p>
                      <a:pPr marL="0" algn="ctr" defTabSz="761940" rtl="0" eaLnBrk="1" latinLnBrk="0" hangingPunct="1">
                        <a:lnSpc>
                          <a:spcPct val="90000"/>
                        </a:lnSpc>
                      </a:pPr>
                      <a:r>
                        <a:rPr lang="en-US" sz="1800" b="1" kern="1200" dirty="0" smtClean="0">
                          <a:gradFill>
                            <a:gsLst>
                              <a:gs pos="28000">
                                <a:schemeClr val="bg2"/>
                              </a:gs>
                              <a:gs pos="48000">
                                <a:schemeClr val="bg2"/>
                              </a:gs>
                            </a:gsLst>
                            <a:lin ang="5400000" scaled="1"/>
                          </a:gradFill>
                          <a:latin typeface="Trebuchet MS" pitchFamily="34" charset="0"/>
                          <a:ea typeface="+mn-ea"/>
                          <a:cs typeface="+mn-cs"/>
                        </a:rPr>
                        <a:t>Step up Time</a:t>
                      </a:r>
                      <a:endParaRPr lang="en-US" sz="1800" b="1" kern="1200" dirty="0">
                        <a:gradFill>
                          <a:gsLst>
                            <a:gs pos="28000">
                              <a:schemeClr val="bg2"/>
                            </a:gs>
                            <a:gs pos="48000">
                              <a:schemeClr val="bg2"/>
                            </a:gs>
                          </a:gsLst>
                          <a:lin ang="5400000" scaled="1"/>
                        </a:gradFill>
                        <a:latin typeface="Trebuchet MS" pitchFamily="34" charset="0"/>
                        <a:ea typeface="+mn-ea"/>
                        <a:cs typeface="+mn-cs"/>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B w="28575" cap="flat" cmpd="sng" algn="ctr">
                      <a:solidFill>
                        <a:srgbClr val="FFFFFF">
                          <a:alpha val="50196"/>
                        </a:srgbClr>
                      </a:solidFill>
                      <a:prstDash val="solid"/>
                      <a:round/>
                      <a:headEnd type="none" w="med" len="med"/>
                      <a:tailEnd type="none" w="med" len="med"/>
                    </a:lnB>
                  </a:tcPr>
                </a:tc>
                <a:tc>
                  <a:txBody>
                    <a:bodyPr/>
                    <a:lstStyle/>
                    <a:p>
                      <a:pPr marL="0" algn="ctr" defTabSz="761940" rtl="0" eaLnBrk="1" latinLnBrk="0" hangingPunct="1">
                        <a:lnSpc>
                          <a:spcPct val="90000"/>
                        </a:lnSpc>
                      </a:pPr>
                      <a:r>
                        <a:rPr lang="en-US" sz="1800" b="1" kern="1200" dirty="0" smtClean="0">
                          <a:gradFill>
                            <a:gsLst>
                              <a:gs pos="28000">
                                <a:schemeClr val="bg2"/>
                              </a:gs>
                              <a:gs pos="48000">
                                <a:schemeClr val="bg2"/>
                              </a:gs>
                            </a:gsLst>
                            <a:lin ang="5400000" scaled="1"/>
                          </a:gradFill>
                          <a:latin typeface="Trebuchet MS" pitchFamily="34" charset="0"/>
                          <a:ea typeface="+mn-ea"/>
                          <a:cs typeface="+mn-cs"/>
                        </a:rPr>
                        <a:t>Step down Time</a:t>
                      </a:r>
                      <a:endParaRPr lang="en-US" sz="1800" b="1" kern="1200" dirty="0">
                        <a:gradFill>
                          <a:gsLst>
                            <a:gs pos="28000">
                              <a:schemeClr val="bg2"/>
                            </a:gs>
                            <a:gs pos="48000">
                              <a:schemeClr val="bg2"/>
                            </a:gs>
                          </a:gsLst>
                          <a:lin ang="5400000" scaled="1"/>
                        </a:gradFill>
                        <a:latin typeface="Trebuchet MS" pitchFamily="34" charset="0"/>
                        <a:ea typeface="+mn-ea"/>
                        <a:cs typeface="+mn-cs"/>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B w="28575" cap="flat" cmpd="sng" algn="ctr">
                      <a:solidFill>
                        <a:srgbClr val="FFFFFF">
                          <a:alpha val="50196"/>
                        </a:srgbClr>
                      </a:solidFill>
                      <a:prstDash val="solid"/>
                      <a:round/>
                      <a:headEnd type="none" w="med" len="med"/>
                      <a:tailEnd type="none" w="med" len="med"/>
                    </a:lnB>
                  </a:tcPr>
                </a:tc>
                <a:tc>
                  <a:txBody>
                    <a:bodyPr/>
                    <a:lstStyle/>
                    <a:p>
                      <a:pPr marL="0" algn="ctr" defTabSz="761940" rtl="0" eaLnBrk="1" latinLnBrk="0" hangingPunct="1">
                        <a:lnSpc>
                          <a:spcPct val="90000"/>
                        </a:lnSpc>
                      </a:pPr>
                      <a:r>
                        <a:rPr lang="en-US" sz="1800" b="1" kern="1200" dirty="0" smtClean="0">
                          <a:gradFill>
                            <a:gsLst>
                              <a:gs pos="28000">
                                <a:schemeClr val="bg2"/>
                              </a:gs>
                              <a:gs pos="48000">
                                <a:schemeClr val="bg2"/>
                              </a:gs>
                            </a:gsLst>
                            <a:lin ang="5400000" scaled="1"/>
                          </a:gradFill>
                          <a:latin typeface="Trebuchet MS" pitchFamily="34" charset="0"/>
                          <a:ea typeface="+mn-ea"/>
                          <a:cs typeface="+mn-cs"/>
                        </a:rPr>
                        <a:t>Domain </a:t>
                      </a:r>
                      <a:br>
                        <a:rPr lang="en-US" sz="1800" b="1" kern="1200" dirty="0" smtClean="0">
                          <a:gradFill>
                            <a:gsLst>
                              <a:gs pos="28000">
                                <a:schemeClr val="bg2"/>
                              </a:gs>
                              <a:gs pos="48000">
                                <a:schemeClr val="bg2"/>
                              </a:gs>
                            </a:gsLst>
                            <a:lin ang="5400000" scaled="1"/>
                          </a:gradFill>
                          <a:latin typeface="Trebuchet MS" pitchFamily="34" charset="0"/>
                          <a:ea typeface="+mn-ea"/>
                          <a:cs typeface="+mn-cs"/>
                        </a:rPr>
                      </a:br>
                      <a:r>
                        <a:rPr lang="en-US" sz="1800" b="1" kern="1200" dirty="0" smtClean="0">
                          <a:gradFill>
                            <a:gsLst>
                              <a:gs pos="28000">
                                <a:schemeClr val="bg2"/>
                              </a:gs>
                              <a:gs pos="48000">
                                <a:schemeClr val="bg2"/>
                              </a:gs>
                            </a:gsLst>
                            <a:lin ang="5400000" scaled="1"/>
                          </a:gradFill>
                          <a:latin typeface="Trebuchet MS" pitchFamily="34" charset="0"/>
                          <a:ea typeface="+mn-ea"/>
                          <a:cs typeface="+mn-cs"/>
                        </a:rPr>
                        <a:t>Accounting Policy</a:t>
                      </a:r>
                      <a:endParaRPr lang="en-US" sz="1800" b="1" kern="1200" dirty="0">
                        <a:gradFill>
                          <a:gsLst>
                            <a:gs pos="28000">
                              <a:schemeClr val="bg2"/>
                            </a:gs>
                            <a:gs pos="48000">
                              <a:schemeClr val="bg2"/>
                            </a:gs>
                          </a:gsLst>
                          <a:lin ang="5400000" scaled="1"/>
                        </a:gradFill>
                        <a:latin typeface="Trebuchet MS" pitchFamily="34" charset="0"/>
                        <a:ea typeface="+mn-ea"/>
                        <a:cs typeface="+mn-cs"/>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B w="28575" cap="flat" cmpd="sng" algn="ctr">
                      <a:solidFill>
                        <a:srgbClr val="FFFFFF">
                          <a:alpha val="50196"/>
                        </a:srgbClr>
                      </a:solidFill>
                      <a:prstDash val="solid"/>
                      <a:round/>
                      <a:headEnd type="none" w="med" len="med"/>
                      <a:tailEnd type="none" w="med" len="med"/>
                    </a:lnB>
                  </a:tcPr>
                </a:tc>
                <a:tc>
                  <a:txBody>
                    <a:bodyPr/>
                    <a:lstStyle/>
                    <a:p>
                      <a:pPr marL="0" marR="0" indent="0" algn="ctr" defTabSz="761940" rtl="0" eaLnBrk="1" fontAlgn="auto" latinLnBrk="0" hangingPunct="1">
                        <a:lnSpc>
                          <a:spcPct val="90000"/>
                        </a:lnSpc>
                        <a:spcBef>
                          <a:spcPts val="0"/>
                        </a:spcBef>
                        <a:spcAft>
                          <a:spcPts val="0"/>
                        </a:spcAft>
                        <a:buClrTx/>
                        <a:buSzTx/>
                        <a:buFontTx/>
                        <a:buNone/>
                        <a:tabLst/>
                        <a:defRPr/>
                      </a:pPr>
                      <a:r>
                        <a:rPr lang="en-US" sz="1800" b="1" kern="1200" dirty="0" smtClean="0">
                          <a:gradFill>
                            <a:gsLst>
                              <a:gs pos="28000">
                                <a:schemeClr val="bg2"/>
                              </a:gs>
                              <a:gs pos="48000">
                                <a:schemeClr val="bg2"/>
                              </a:gs>
                            </a:gsLst>
                            <a:lin ang="5400000" scaled="1"/>
                          </a:gradFill>
                          <a:latin typeface="Trebuchet MS" pitchFamily="34" charset="0"/>
                          <a:ea typeface="+mn-ea"/>
                          <a:cs typeface="+mn-cs"/>
                        </a:rPr>
                        <a:t>Step up Policy</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B w="28575" cap="flat" cmpd="sng" algn="ctr">
                      <a:solidFill>
                        <a:srgbClr val="FFFFFF">
                          <a:alpha val="50196"/>
                        </a:srgbClr>
                      </a:solidFill>
                      <a:prstDash val="solid"/>
                      <a:round/>
                      <a:headEnd type="none" w="med" len="med"/>
                      <a:tailEnd type="none" w="med" len="med"/>
                    </a:lnB>
                  </a:tcPr>
                </a:tc>
                <a:tc>
                  <a:txBody>
                    <a:bodyPr/>
                    <a:lstStyle/>
                    <a:p>
                      <a:pPr marL="0" algn="ctr" defTabSz="761940" rtl="0" eaLnBrk="1" latinLnBrk="0" hangingPunct="1">
                        <a:lnSpc>
                          <a:spcPct val="90000"/>
                        </a:lnSpc>
                      </a:pPr>
                      <a:r>
                        <a:rPr lang="en-US" sz="1800" b="1" kern="1200" dirty="0" smtClean="0">
                          <a:gradFill>
                            <a:gsLst>
                              <a:gs pos="28000">
                                <a:schemeClr val="bg2"/>
                              </a:gs>
                              <a:gs pos="48000">
                                <a:schemeClr val="bg2"/>
                              </a:gs>
                            </a:gsLst>
                            <a:lin ang="5400000" scaled="1"/>
                          </a:gradFill>
                          <a:latin typeface="Trebuchet MS" pitchFamily="34" charset="0"/>
                          <a:ea typeface="+mn-ea"/>
                          <a:cs typeface="+mn-cs"/>
                        </a:rPr>
                        <a:t>Step down Policy</a:t>
                      </a:r>
                      <a:endParaRPr lang="en-US" sz="1800" b="1" kern="1200" dirty="0">
                        <a:gradFill>
                          <a:gsLst>
                            <a:gs pos="28000">
                              <a:schemeClr val="bg2"/>
                            </a:gs>
                            <a:gs pos="48000">
                              <a:schemeClr val="bg2"/>
                            </a:gs>
                          </a:gsLst>
                          <a:lin ang="5400000" scaled="1"/>
                        </a:gradFill>
                        <a:latin typeface="Trebuchet MS" pitchFamily="34" charset="0"/>
                        <a:ea typeface="+mn-ea"/>
                        <a:cs typeface="+mn-cs"/>
                      </a:endParaRPr>
                    </a:p>
                  </a:txBody>
                  <a:tcPr anchor="ctr">
                    <a:lnL w="12700" cap="flat" cmpd="sng" algn="ctr">
                      <a:solidFill>
                        <a:schemeClr val="accent6">
                          <a:lumMod val="75000"/>
                        </a:schemeClr>
                      </a:solidFill>
                      <a:prstDash val="solid"/>
                      <a:round/>
                      <a:headEnd type="none" w="med" len="med"/>
                      <a:tailEnd type="none" w="med" len="med"/>
                    </a:lnL>
                    <a:lnB w="28575" cap="flat" cmpd="sng" algn="ctr">
                      <a:solidFill>
                        <a:srgbClr val="FFFFFF">
                          <a:alpha val="50196"/>
                        </a:srgbClr>
                      </a:solidFill>
                      <a:prstDash val="solid"/>
                      <a:round/>
                      <a:headEnd type="none" w="med" len="med"/>
                      <a:tailEnd type="none" w="med" len="med"/>
                    </a:lnB>
                  </a:tcPr>
                </a:tc>
              </a:tr>
              <a:tr h="0">
                <a:tc>
                  <a:txBody>
                    <a:bodyPr/>
                    <a:lstStyle/>
                    <a:p>
                      <a:pPr marL="0" algn="ctr" defTabSz="761940" rtl="0" eaLnBrk="1" latinLnBrk="0" hangingPunct="1">
                        <a:lnSpc>
                          <a:spcPct val="90000"/>
                        </a:lnSpc>
                      </a:pPr>
                      <a:r>
                        <a:rPr lang="en-US" sz="1800" b="0" kern="1200" dirty="0" smtClean="0">
                          <a:gradFill>
                            <a:gsLst>
                              <a:gs pos="28000">
                                <a:schemeClr val="bg2"/>
                              </a:gs>
                              <a:gs pos="48000">
                                <a:schemeClr val="bg2"/>
                              </a:gs>
                            </a:gsLst>
                            <a:lin ang="5400000" scaled="1"/>
                          </a:gradFill>
                          <a:latin typeface="Trebuchet MS" pitchFamily="34" charset="0"/>
                          <a:ea typeface="+mn-ea"/>
                          <a:cs typeface="+mn-cs"/>
                        </a:rPr>
                        <a:t>Windows Server 2008 RTM</a:t>
                      </a:r>
                      <a:endParaRPr lang="en-US" sz="1800" b="0" kern="1200" dirty="0">
                        <a:gradFill>
                          <a:gsLst>
                            <a:gs pos="28000">
                              <a:schemeClr val="bg2"/>
                            </a:gs>
                            <a:gs pos="48000">
                              <a:schemeClr val="bg2"/>
                            </a:gs>
                          </a:gsLst>
                          <a:lin ang="5400000" scaled="1"/>
                        </a:gradFill>
                        <a:latin typeface="Trebuchet MS" pitchFamily="34" charset="0"/>
                        <a:ea typeface="+mn-ea"/>
                        <a:cs typeface="+mn-cs"/>
                      </a:endParaRPr>
                    </a:p>
                  </a:txBody>
                  <a:tcPr anchor="ctr">
                    <a:lnR w="12700" cap="flat" cmpd="sng" algn="ctr">
                      <a:solidFill>
                        <a:schemeClr val="accent6">
                          <a:lumMod val="75000"/>
                        </a:schemeClr>
                      </a:solidFill>
                      <a:prstDash val="solid"/>
                      <a:round/>
                      <a:headEnd type="none" w="med" len="med"/>
                      <a:tailEnd type="none" w="med" len="med"/>
                    </a:lnR>
                    <a:lnT w="28575" cap="flat" cmpd="sng" algn="ctr">
                      <a:solidFill>
                        <a:srgbClr val="FFFFFF">
                          <a:alpha val="50196"/>
                        </a:srgb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0" algn="ctr" defTabSz="761940" rtl="0" eaLnBrk="1" latinLnBrk="0" hangingPunct="1">
                        <a:lnSpc>
                          <a:spcPct val="90000"/>
                        </a:lnSpc>
                      </a:pPr>
                      <a:r>
                        <a:rPr lang="en-US" sz="1800" b="0" kern="1200" dirty="0" smtClean="0">
                          <a:gradFill>
                            <a:gsLst>
                              <a:gs pos="28000">
                                <a:schemeClr val="bg2"/>
                              </a:gs>
                              <a:gs pos="48000">
                                <a:schemeClr val="bg2"/>
                              </a:gs>
                            </a:gsLst>
                            <a:lin ang="5400000" scaled="1"/>
                          </a:gradFill>
                          <a:latin typeface="Trebuchet MS" pitchFamily="34" charset="0"/>
                          <a:ea typeface="+mn-ea"/>
                          <a:cs typeface="+mn-cs"/>
                        </a:rPr>
                        <a:t>100 ms</a:t>
                      </a:r>
                      <a:endParaRPr lang="en-US" sz="1800" b="0" kern="1200" dirty="0">
                        <a:gradFill>
                          <a:gsLst>
                            <a:gs pos="28000">
                              <a:schemeClr val="bg2"/>
                            </a:gs>
                            <a:gs pos="48000">
                              <a:schemeClr val="bg2"/>
                            </a:gs>
                          </a:gsLst>
                          <a:lin ang="5400000" scaled="1"/>
                        </a:gradFill>
                        <a:latin typeface="Trebuchet MS" pitchFamily="34" charset="0"/>
                        <a:ea typeface="+mn-ea"/>
                        <a:cs typeface="+mn-cs"/>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28575" cap="flat" cmpd="sng" algn="ctr">
                      <a:solidFill>
                        <a:srgbClr val="FFFFFF">
                          <a:alpha val="50196"/>
                        </a:srgb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0" algn="ctr" defTabSz="761940" rtl="0" eaLnBrk="1" latinLnBrk="0" hangingPunct="1">
                        <a:lnSpc>
                          <a:spcPct val="90000"/>
                        </a:lnSpc>
                      </a:pPr>
                      <a:r>
                        <a:rPr lang="en-US" sz="1800" b="0" kern="1200" dirty="0" smtClean="0">
                          <a:gradFill>
                            <a:gsLst>
                              <a:gs pos="28000">
                                <a:schemeClr val="bg2"/>
                              </a:gs>
                              <a:gs pos="48000">
                                <a:schemeClr val="bg2"/>
                              </a:gs>
                            </a:gsLst>
                            <a:lin ang="5400000" scaled="1"/>
                          </a:gradFill>
                          <a:latin typeface="Trebuchet MS" pitchFamily="34" charset="0"/>
                          <a:ea typeface="+mn-ea"/>
                          <a:cs typeface="+mn-cs"/>
                        </a:rPr>
                        <a:t>300 ms</a:t>
                      </a:r>
                      <a:endParaRPr lang="en-US" sz="1800" b="0" kern="1200" dirty="0">
                        <a:gradFill>
                          <a:gsLst>
                            <a:gs pos="28000">
                              <a:schemeClr val="bg2"/>
                            </a:gs>
                            <a:gs pos="48000">
                              <a:schemeClr val="bg2"/>
                            </a:gs>
                          </a:gsLst>
                          <a:lin ang="5400000" scaled="1"/>
                        </a:gradFill>
                        <a:latin typeface="Trebuchet MS" pitchFamily="34" charset="0"/>
                        <a:ea typeface="+mn-ea"/>
                        <a:cs typeface="+mn-cs"/>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28575" cap="flat" cmpd="sng" algn="ctr">
                      <a:solidFill>
                        <a:srgbClr val="FFFFFF">
                          <a:alpha val="50196"/>
                        </a:srgb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0" algn="ctr" defTabSz="761940" rtl="0" eaLnBrk="1" latinLnBrk="0" hangingPunct="1">
                        <a:lnSpc>
                          <a:spcPct val="90000"/>
                        </a:lnSpc>
                      </a:pPr>
                      <a:r>
                        <a:rPr lang="en-US" sz="1800" b="0" kern="1200" dirty="0" smtClean="0">
                          <a:gradFill>
                            <a:gsLst>
                              <a:gs pos="28000">
                                <a:schemeClr val="bg2"/>
                              </a:gs>
                              <a:gs pos="48000">
                                <a:schemeClr val="bg2"/>
                              </a:gs>
                            </a:gsLst>
                            <a:lin ang="5400000" scaled="1"/>
                          </a:gradFill>
                          <a:latin typeface="Trebuchet MS" pitchFamily="34" charset="0"/>
                          <a:ea typeface="+mn-ea"/>
                          <a:cs typeface="+mn-cs"/>
                        </a:rPr>
                        <a:t>On</a:t>
                      </a:r>
                      <a:endParaRPr lang="en-US" sz="1800" b="0" kern="1200" dirty="0">
                        <a:gradFill>
                          <a:gsLst>
                            <a:gs pos="28000">
                              <a:schemeClr val="bg2"/>
                            </a:gs>
                            <a:gs pos="48000">
                              <a:schemeClr val="bg2"/>
                            </a:gs>
                          </a:gsLst>
                          <a:lin ang="5400000" scaled="1"/>
                        </a:gradFill>
                        <a:latin typeface="Trebuchet MS" pitchFamily="34" charset="0"/>
                        <a:ea typeface="+mn-ea"/>
                        <a:cs typeface="+mn-cs"/>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28575" cap="flat" cmpd="sng" algn="ctr">
                      <a:solidFill>
                        <a:srgbClr val="FFFFFF">
                          <a:alpha val="50196"/>
                        </a:srgb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0" marR="0" indent="0" algn="ctr" defTabSz="761940" rtl="0" eaLnBrk="1" fontAlgn="auto" latinLnBrk="0" hangingPunct="1">
                        <a:lnSpc>
                          <a:spcPct val="90000"/>
                        </a:lnSpc>
                        <a:spcBef>
                          <a:spcPts val="0"/>
                        </a:spcBef>
                        <a:spcAft>
                          <a:spcPts val="0"/>
                        </a:spcAft>
                        <a:buClrTx/>
                        <a:buSzTx/>
                        <a:buFontTx/>
                        <a:buNone/>
                        <a:tabLst/>
                        <a:defRPr/>
                      </a:pPr>
                      <a:r>
                        <a:rPr lang="en-US" sz="1800" b="0" kern="1200" dirty="0" smtClean="0">
                          <a:gradFill>
                            <a:gsLst>
                              <a:gs pos="28000">
                                <a:schemeClr val="bg2"/>
                              </a:gs>
                              <a:gs pos="48000">
                                <a:schemeClr val="bg2"/>
                              </a:gs>
                            </a:gsLst>
                            <a:lin ang="5400000" scaled="1"/>
                          </a:gradFill>
                          <a:latin typeface="Trebuchet MS" pitchFamily="34" charset="0"/>
                          <a:ea typeface="+mn-ea"/>
                          <a:cs typeface="+mn-cs"/>
                        </a:rPr>
                        <a:t>Jump to Ideal</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28575" cap="flat" cmpd="sng" algn="ctr">
                      <a:solidFill>
                        <a:srgbClr val="FFFFFF">
                          <a:alpha val="50196"/>
                        </a:srgb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0" algn="ctr" defTabSz="761940" rtl="0" eaLnBrk="1" latinLnBrk="0" hangingPunct="1">
                        <a:lnSpc>
                          <a:spcPct val="90000"/>
                        </a:lnSpc>
                      </a:pPr>
                      <a:r>
                        <a:rPr lang="en-US" sz="1800" b="0" kern="1200" dirty="0" smtClean="0">
                          <a:gradFill>
                            <a:gsLst>
                              <a:gs pos="28000">
                                <a:schemeClr val="bg2"/>
                              </a:gs>
                              <a:gs pos="48000">
                                <a:schemeClr val="bg2"/>
                              </a:gs>
                            </a:gsLst>
                            <a:lin ang="5400000" scaled="1"/>
                          </a:gradFill>
                          <a:latin typeface="Trebuchet MS" pitchFamily="34" charset="0"/>
                          <a:ea typeface="+mn-ea"/>
                          <a:cs typeface="+mn-cs"/>
                        </a:rPr>
                        <a:t>Single Step</a:t>
                      </a:r>
                      <a:endParaRPr lang="en-US" sz="1800" b="0" kern="1200" dirty="0">
                        <a:gradFill>
                          <a:gsLst>
                            <a:gs pos="28000">
                              <a:schemeClr val="bg2"/>
                            </a:gs>
                            <a:gs pos="48000">
                              <a:schemeClr val="bg2"/>
                            </a:gs>
                          </a:gsLst>
                          <a:lin ang="5400000" scaled="1"/>
                        </a:gradFill>
                        <a:latin typeface="Trebuchet MS" pitchFamily="34" charset="0"/>
                        <a:ea typeface="+mn-ea"/>
                        <a:cs typeface="+mn-cs"/>
                      </a:endParaRPr>
                    </a:p>
                  </a:txBody>
                  <a:tcPr anchor="ctr">
                    <a:lnL w="12700" cap="flat" cmpd="sng" algn="ctr">
                      <a:solidFill>
                        <a:schemeClr val="accent6">
                          <a:lumMod val="75000"/>
                        </a:schemeClr>
                      </a:solidFill>
                      <a:prstDash val="solid"/>
                      <a:round/>
                      <a:headEnd type="none" w="med" len="med"/>
                      <a:tailEnd type="none" w="med" len="med"/>
                    </a:lnL>
                    <a:lnT w="28575" cap="flat" cmpd="sng" algn="ctr">
                      <a:solidFill>
                        <a:srgbClr val="FFFFFF">
                          <a:alpha val="50196"/>
                        </a:srgb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0">
                <a:tc>
                  <a:txBody>
                    <a:bodyPr/>
                    <a:lstStyle/>
                    <a:p>
                      <a:pPr marL="0" algn="ctr" defTabSz="761940" rtl="0" eaLnBrk="1" latinLnBrk="0" hangingPunct="1">
                        <a:lnSpc>
                          <a:spcPct val="90000"/>
                        </a:lnSpc>
                      </a:pPr>
                      <a:r>
                        <a:rPr lang="en-US" sz="1800" b="0" kern="1200" dirty="0" smtClean="0">
                          <a:gradFill>
                            <a:gsLst>
                              <a:gs pos="28000">
                                <a:schemeClr val="bg2"/>
                              </a:gs>
                              <a:gs pos="48000">
                                <a:schemeClr val="bg2"/>
                              </a:gs>
                            </a:gsLst>
                            <a:lin ang="5400000" scaled="1"/>
                          </a:gradFill>
                          <a:latin typeface="Trebuchet MS" pitchFamily="34" charset="0"/>
                          <a:ea typeface="+mn-ea"/>
                          <a:cs typeface="+mn-cs"/>
                        </a:rPr>
                        <a:t>Windows Server 2008 SP2</a:t>
                      </a:r>
                      <a:endParaRPr lang="en-US" sz="1800" b="0" kern="1200" dirty="0">
                        <a:gradFill>
                          <a:gsLst>
                            <a:gs pos="28000">
                              <a:schemeClr val="bg2"/>
                            </a:gs>
                            <a:gs pos="48000">
                              <a:schemeClr val="bg2"/>
                            </a:gs>
                          </a:gsLst>
                          <a:lin ang="5400000" scaled="1"/>
                        </a:gradFill>
                        <a:latin typeface="Trebuchet MS" pitchFamily="34" charset="0"/>
                        <a:ea typeface="+mn-ea"/>
                        <a:cs typeface="+mn-cs"/>
                      </a:endParaRPr>
                    </a:p>
                  </a:txBody>
                  <a:tcPr anchor="ctr">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tcPr>
                </a:tc>
                <a:tc>
                  <a:txBody>
                    <a:bodyPr/>
                    <a:lstStyle/>
                    <a:p>
                      <a:pPr marL="0" algn="ctr" defTabSz="761940" rtl="0" eaLnBrk="1" latinLnBrk="0" hangingPunct="1">
                        <a:lnSpc>
                          <a:spcPct val="90000"/>
                        </a:lnSpc>
                      </a:pPr>
                      <a:r>
                        <a:rPr lang="en-US" sz="1800" b="0" kern="1200" dirty="0" smtClean="0">
                          <a:gradFill>
                            <a:gsLst>
                              <a:gs pos="28000">
                                <a:schemeClr val="bg2"/>
                              </a:gs>
                              <a:gs pos="48000">
                                <a:schemeClr val="bg2"/>
                              </a:gs>
                            </a:gsLst>
                            <a:lin ang="5400000" scaled="1"/>
                          </a:gradFill>
                          <a:latin typeface="Trebuchet MS" pitchFamily="34" charset="0"/>
                          <a:ea typeface="+mn-ea"/>
                          <a:cs typeface="+mn-cs"/>
                        </a:rPr>
                        <a:t>100 ms</a:t>
                      </a:r>
                      <a:endParaRPr lang="en-US" sz="1800" b="0" kern="1200" dirty="0">
                        <a:gradFill>
                          <a:gsLst>
                            <a:gs pos="28000">
                              <a:schemeClr val="bg2"/>
                            </a:gs>
                            <a:gs pos="48000">
                              <a:schemeClr val="bg2"/>
                            </a:gs>
                          </a:gsLst>
                          <a:lin ang="5400000" scaled="1"/>
                        </a:gradFill>
                        <a:latin typeface="Trebuchet MS" pitchFamily="34" charset="0"/>
                        <a:ea typeface="+mn-ea"/>
                        <a:cs typeface="+mn-cs"/>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tcPr>
                </a:tc>
                <a:tc>
                  <a:txBody>
                    <a:bodyPr/>
                    <a:lstStyle/>
                    <a:p>
                      <a:pPr marL="0" algn="ctr" defTabSz="761940" rtl="0" eaLnBrk="1" latinLnBrk="0" hangingPunct="1">
                        <a:lnSpc>
                          <a:spcPct val="90000"/>
                        </a:lnSpc>
                      </a:pPr>
                      <a:r>
                        <a:rPr lang="en-US" sz="1800" b="0" kern="1200" dirty="0" smtClean="0">
                          <a:gradFill>
                            <a:gsLst>
                              <a:gs pos="28000">
                                <a:schemeClr val="bg2"/>
                              </a:gs>
                              <a:gs pos="48000">
                                <a:schemeClr val="bg2"/>
                              </a:gs>
                            </a:gsLst>
                            <a:lin ang="5400000" scaled="1"/>
                          </a:gradFill>
                          <a:latin typeface="Trebuchet MS" pitchFamily="34" charset="0"/>
                          <a:ea typeface="+mn-ea"/>
                          <a:cs typeface="+mn-cs"/>
                        </a:rPr>
                        <a:t>100 ms</a:t>
                      </a:r>
                      <a:endParaRPr lang="en-US" sz="1800" b="0" kern="1200" dirty="0">
                        <a:gradFill>
                          <a:gsLst>
                            <a:gs pos="28000">
                              <a:schemeClr val="bg2"/>
                            </a:gs>
                            <a:gs pos="48000">
                              <a:schemeClr val="bg2"/>
                            </a:gs>
                          </a:gsLst>
                          <a:lin ang="5400000" scaled="1"/>
                        </a:gradFill>
                        <a:latin typeface="Trebuchet MS" pitchFamily="34" charset="0"/>
                        <a:ea typeface="+mn-ea"/>
                        <a:cs typeface="+mn-cs"/>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tcPr>
                </a:tc>
                <a:tc>
                  <a:txBody>
                    <a:bodyPr/>
                    <a:lstStyle/>
                    <a:p>
                      <a:pPr marL="0" algn="ctr" defTabSz="761940" rtl="0" eaLnBrk="1" latinLnBrk="0" hangingPunct="1">
                        <a:lnSpc>
                          <a:spcPct val="90000"/>
                        </a:lnSpc>
                      </a:pPr>
                      <a:r>
                        <a:rPr lang="en-US" sz="1800" b="0" kern="1200" dirty="0" smtClean="0">
                          <a:gradFill>
                            <a:gsLst>
                              <a:gs pos="28000">
                                <a:schemeClr val="bg2"/>
                              </a:gs>
                              <a:gs pos="48000">
                                <a:schemeClr val="bg2"/>
                              </a:gs>
                            </a:gsLst>
                            <a:lin ang="5400000" scaled="1"/>
                          </a:gradFill>
                          <a:latin typeface="Trebuchet MS" pitchFamily="34" charset="0"/>
                          <a:ea typeface="+mn-ea"/>
                          <a:cs typeface="+mn-cs"/>
                        </a:rPr>
                        <a:t>Off</a:t>
                      </a:r>
                      <a:endParaRPr lang="en-US" sz="1800" b="0" kern="1200" dirty="0">
                        <a:gradFill>
                          <a:gsLst>
                            <a:gs pos="28000">
                              <a:schemeClr val="bg2"/>
                            </a:gs>
                            <a:gs pos="48000">
                              <a:schemeClr val="bg2"/>
                            </a:gs>
                          </a:gsLst>
                          <a:lin ang="5400000" scaled="1"/>
                        </a:gradFill>
                        <a:latin typeface="Trebuchet MS" pitchFamily="34" charset="0"/>
                        <a:ea typeface="+mn-ea"/>
                        <a:cs typeface="+mn-cs"/>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tcPr>
                </a:tc>
                <a:tc>
                  <a:txBody>
                    <a:bodyPr/>
                    <a:lstStyle/>
                    <a:p>
                      <a:pPr marL="0" marR="0" indent="0" algn="ctr" defTabSz="761940" rtl="0" eaLnBrk="1" fontAlgn="auto" latinLnBrk="0" hangingPunct="1">
                        <a:lnSpc>
                          <a:spcPct val="90000"/>
                        </a:lnSpc>
                        <a:spcBef>
                          <a:spcPts val="0"/>
                        </a:spcBef>
                        <a:spcAft>
                          <a:spcPts val="0"/>
                        </a:spcAft>
                        <a:buClrTx/>
                        <a:buSzTx/>
                        <a:buFontTx/>
                        <a:buNone/>
                        <a:tabLst/>
                        <a:defRPr/>
                      </a:pPr>
                      <a:r>
                        <a:rPr lang="en-US" sz="1800" b="0" kern="1200" dirty="0" smtClean="0">
                          <a:gradFill>
                            <a:gsLst>
                              <a:gs pos="28000">
                                <a:schemeClr val="bg2"/>
                              </a:gs>
                              <a:gs pos="48000">
                                <a:schemeClr val="bg2"/>
                              </a:gs>
                            </a:gsLst>
                            <a:lin ang="5400000" scaled="1"/>
                          </a:gradFill>
                          <a:latin typeface="Trebuchet MS" pitchFamily="34" charset="0"/>
                          <a:ea typeface="+mn-ea"/>
                          <a:cs typeface="+mn-cs"/>
                        </a:rPr>
                        <a:t>Single Step</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tcPr>
                </a:tc>
                <a:tc>
                  <a:txBody>
                    <a:bodyPr/>
                    <a:lstStyle/>
                    <a:p>
                      <a:pPr marL="0" algn="ctr" defTabSz="761940" rtl="0" eaLnBrk="1" latinLnBrk="0" hangingPunct="1">
                        <a:lnSpc>
                          <a:spcPct val="90000"/>
                        </a:lnSpc>
                      </a:pPr>
                      <a:r>
                        <a:rPr lang="en-US" sz="1800" b="0" kern="1200" dirty="0" smtClean="0">
                          <a:gradFill>
                            <a:gsLst>
                              <a:gs pos="28000">
                                <a:schemeClr val="bg2"/>
                              </a:gs>
                              <a:gs pos="48000">
                                <a:schemeClr val="bg2"/>
                              </a:gs>
                            </a:gsLst>
                            <a:lin ang="5400000" scaled="1"/>
                          </a:gradFill>
                          <a:latin typeface="Trebuchet MS" pitchFamily="34" charset="0"/>
                          <a:ea typeface="+mn-ea"/>
                          <a:cs typeface="+mn-cs"/>
                        </a:rPr>
                        <a:t>Jump to Ideal</a:t>
                      </a:r>
                      <a:endParaRPr lang="en-US" sz="1800" b="0" kern="1200" dirty="0">
                        <a:gradFill>
                          <a:gsLst>
                            <a:gs pos="28000">
                              <a:schemeClr val="bg2"/>
                            </a:gs>
                            <a:gs pos="48000">
                              <a:schemeClr val="bg2"/>
                            </a:gs>
                          </a:gsLst>
                          <a:lin ang="5400000" scaled="1"/>
                        </a:gradFill>
                        <a:latin typeface="Trebuchet MS" pitchFamily="34" charset="0"/>
                        <a:ea typeface="+mn-ea"/>
                        <a:cs typeface="+mn-cs"/>
                      </a:endParaRPr>
                    </a:p>
                  </a:txBody>
                  <a:tcPr anchor="ctr">
                    <a:lnL w="12700" cap="flat" cmpd="sng" algn="ctr">
                      <a:solidFill>
                        <a:schemeClr val="accent6">
                          <a:lumMod val="75000"/>
                        </a:schemeClr>
                      </a:solidFill>
                      <a:prstDash val="solid"/>
                      <a:round/>
                      <a:headEnd type="none" w="med" len="med"/>
                      <a:tailEnd type="none" w="med" len="med"/>
                    </a:lnL>
                    <a:lnT w="12700" cap="flat" cmpd="sng" algn="ctr">
                      <a:solidFill>
                        <a:schemeClr val="accent6">
                          <a:lumMod val="75000"/>
                        </a:schemeClr>
                      </a:solidFill>
                      <a:prstDash val="solid"/>
                      <a:round/>
                      <a:headEnd type="none" w="med" len="med"/>
                      <a:tailEnd type="none" w="med" len="med"/>
                    </a:lnT>
                  </a:tcPr>
                </a:tc>
              </a:tr>
            </a:tbl>
          </a:graphicData>
        </a:graphic>
      </p:graphicFrame>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PowerCFG.EXE Example</a:t>
            </a:r>
            <a:endParaRPr lang="en-US" dirty="0"/>
          </a:p>
        </p:txBody>
      </p:sp>
      <p:sp>
        <p:nvSpPr>
          <p:cNvPr id="3" name="Content Placeholder 2"/>
          <p:cNvSpPr>
            <a:spLocks noGrp="1"/>
          </p:cNvSpPr>
          <p:nvPr>
            <p:ph type="body" idx="1"/>
          </p:nvPr>
        </p:nvSpPr>
        <p:spPr/>
        <p:txBody>
          <a:bodyPr/>
          <a:lstStyle/>
          <a:p>
            <a:pPr marL="403225" indent="-403225"/>
            <a:r>
              <a:rPr lang="en-US" dirty="0" smtClean="0"/>
              <a:t>Configure power setting within a specific power scheme</a:t>
            </a:r>
          </a:p>
          <a:p>
            <a:pPr marL="744538" lvl="1" indent="-349250"/>
            <a:r>
              <a:rPr lang="en-US" dirty="0" smtClean="0"/>
              <a:t>Set AC, DC values for individual settings</a:t>
            </a:r>
          </a:p>
          <a:p>
            <a:pPr marL="1084263" lvl="2" indent="-339725"/>
            <a:r>
              <a:rPr lang="en-US" dirty="0" smtClean="0"/>
              <a:t>Every power setting belongs to a Subgroup</a:t>
            </a:r>
          </a:p>
          <a:p>
            <a:pPr marL="1084263" lvl="2" indent="-339725"/>
            <a:r>
              <a:rPr lang="en-US" dirty="0" smtClean="0">
                <a:latin typeface="Lucida Console" pitchFamily="49" charset="0"/>
              </a:rPr>
              <a:t>-</a:t>
            </a:r>
            <a:r>
              <a:rPr lang="en-US" dirty="0" err="1" smtClean="0">
                <a:latin typeface="Lucida Console" pitchFamily="49" charset="0"/>
              </a:rPr>
              <a:t>setdcvalueindex</a:t>
            </a:r>
            <a:r>
              <a:rPr lang="en-US" dirty="0" smtClean="0"/>
              <a:t> used for battery scenario</a:t>
            </a:r>
            <a:endParaRPr lang="en-US" dirty="0"/>
          </a:p>
        </p:txBody>
      </p:sp>
      <p:sp>
        <p:nvSpPr>
          <p:cNvPr id="6" name="Rectangle 4"/>
          <p:cNvSpPr>
            <a:spLocks noChangeArrowheads="1"/>
          </p:cNvSpPr>
          <p:nvPr/>
        </p:nvSpPr>
        <p:spPr bwMode="auto">
          <a:xfrm>
            <a:off x="1603509" y="3638450"/>
            <a:ext cx="8981806" cy="2239835"/>
          </a:xfrm>
          <a:prstGeom prst="rect">
            <a:avLst/>
          </a:prstGeom>
          <a:gradFill flip="none" rotWithShape="1">
            <a:gsLst>
              <a:gs pos="0">
                <a:srgbClr val="808080">
                  <a:shade val="30000"/>
                  <a:satMod val="115000"/>
                </a:srgbClr>
              </a:gs>
              <a:gs pos="50000">
                <a:srgbClr val="808080">
                  <a:shade val="67500"/>
                  <a:satMod val="115000"/>
                </a:srgbClr>
              </a:gs>
              <a:gs pos="100000">
                <a:srgbClr val="808080">
                  <a:shade val="100000"/>
                  <a:satMod val="115000"/>
                </a:srgbClr>
              </a:gs>
            </a:gsLst>
            <a:lin ang="10800000" scaled="1"/>
            <a:tileRect/>
          </a:gradFill>
          <a:ln w="12700" cap="flat" cmpd="sng" algn="ctr">
            <a:noFill/>
            <a:prstDash val="solid"/>
            <a:round/>
            <a:headEnd type="none" w="med" len="med"/>
            <a:tailEnd type="none" w="med" len="med"/>
          </a:ln>
          <a:effectLst>
            <a:outerShdw blurRad="63500" dist="76200" dir="5280000" sx="102000" sy="102000" algn="ctr" rotWithShape="0">
              <a:prstClr val="black">
                <a:alpha val="40000"/>
              </a:prstClr>
            </a:outerShdw>
          </a:effectLst>
        </p:spPr>
        <p:txBody>
          <a:bodyPr lIns="182880" tIns="45717" rIns="91432" bIns="45717" anchor="ctr"/>
          <a:lstStyle/>
          <a:p>
            <a:pPr>
              <a:lnSpc>
                <a:spcPct val="85000"/>
              </a:lnSpc>
              <a:spcBef>
                <a:spcPct val="20000"/>
              </a:spcBef>
            </a:pPr>
            <a:r>
              <a:rPr lang="en-US" sz="2400" dirty="0" smtClean="0">
                <a:solidFill>
                  <a:schemeClr val="tx2"/>
                </a:solidFill>
                <a:effectLst>
                  <a:outerShdw blurRad="38100" dist="38100" dir="2700000" algn="tl">
                    <a:srgbClr val="000000">
                      <a:alpha val="43137"/>
                    </a:srgbClr>
                  </a:outerShdw>
                </a:effectLst>
                <a:latin typeface="Lucida Console" pitchFamily="49" charset="0"/>
              </a:rPr>
              <a:t>C:\&gt; powercfg.exe –</a:t>
            </a:r>
            <a:r>
              <a:rPr lang="en-US" sz="2400" dirty="0" err="1" smtClean="0">
                <a:solidFill>
                  <a:schemeClr val="tx2"/>
                </a:solidFill>
                <a:effectLst>
                  <a:outerShdw blurRad="38100" dist="38100" dir="2700000" algn="tl">
                    <a:srgbClr val="000000">
                      <a:alpha val="43137"/>
                    </a:srgbClr>
                  </a:outerShdw>
                </a:effectLst>
                <a:latin typeface="Lucida Console" pitchFamily="49" charset="0"/>
              </a:rPr>
              <a:t>setacvalueindex</a:t>
            </a:r>
            <a:r>
              <a:rPr lang="en-US" sz="2400" dirty="0">
                <a:solidFill>
                  <a:schemeClr val="tx2"/>
                </a:solidFill>
                <a:effectLst>
                  <a:outerShdw blurRad="38100" dist="38100" dir="2700000" algn="tl">
                    <a:srgbClr val="000000">
                      <a:alpha val="43137"/>
                    </a:srgbClr>
                  </a:outerShdw>
                </a:effectLst>
                <a:latin typeface="Lucida Console" pitchFamily="49" charset="0"/>
              </a:rPr>
              <a:t> </a:t>
            </a:r>
            <a:endParaRPr lang="en-US" sz="2400" dirty="0" smtClean="0">
              <a:solidFill>
                <a:schemeClr val="tx2"/>
              </a:solidFill>
              <a:effectLst>
                <a:outerShdw blurRad="38100" dist="38100" dir="2700000" algn="tl">
                  <a:srgbClr val="000000">
                    <a:alpha val="43137"/>
                  </a:srgbClr>
                </a:outerShdw>
              </a:effectLst>
              <a:latin typeface="Lucida Console" pitchFamily="49" charset="0"/>
            </a:endParaRPr>
          </a:p>
          <a:p>
            <a:pPr>
              <a:lnSpc>
                <a:spcPct val="85000"/>
              </a:lnSpc>
              <a:spcBef>
                <a:spcPct val="20000"/>
              </a:spcBef>
            </a:pPr>
            <a:r>
              <a:rPr lang="en-US" sz="2400" dirty="0" smtClean="0">
                <a:solidFill>
                  <a:schemeClr val="tx2"/>
                </a:solidFill>
                <a:effectLst>
                  <a:outerShdw blurRad="38100" dist="38100" dir="2700000" algn="tl">
                    <a:srgbClr val="000000">
                      <a:alpha val="43137"/>
                    </a:srgbClr>
                  </a:outerShdw>
                </a:effectLst>
                <a:latin typeface="Lucida Console" pitchFamily="49" charset="0"/>
              </a:rPr>
              <a:t>     &lt;SCHEME&gt; &lt;SUBGROUP&gt; &lt;SETTING&gt; &lt;VALUE&gt;</a:t>
            </a:r>
          </a:p>
          <a:p>
            <a:pPr>
              <a:lnSpc>
                <a:spcPct val="85000"/>
              </a:lnSpc>
              <a:spcBef>
                <a:spcPct val="20000"/>
              </a:spcBef>
            </a:pPr>
            <a:endParaRPr lang="en-US" sz="2400" dirty="0" smtClean="0">
              <a:solidFill>
                <a:schemeClr val="tx2"/>
              </a:solidFill>
              <a:effectLst>
                <a:outerShdw blurRad="38100" dist="38100" dir="2700000" algn="tl">
                  <a:srgbClr val="000000">
                    <a:alpha val="43137"/>
                  </a:srgbClr>
                </a:outerShdw>
              </a:effectLst>
              <a:latin typeface="Lucida Console" pitchFamily="49" charset="0"/>
            </a:endParaRPr>
          </a:p>
          <a:p>
            <a:pPr>
              <a:lnSpc>
                <a:spcPct val="85000"/>
              </a:lnSpc>
              <a:spcBef>
                <a:spcPct val="20000"/>
              </a:spcBef>
            </a:pPr>
            <a:r>
              <a:rPr lang="en-US" sz="2400" dirty="0" smtClean="0">
                <a:solidFill>
                  <a:schemeClr val="tx2"/>
                </a:solidFill>
                <a:effectLst>
                  <a:outerShdw blurRad="38100" dist="38100" dir="2700000" algn="tl">
                    <a:srgbClr val="000000">
                      <a:alpha val="43137"/>
                    </a:srgbClr>
                  </a:outerShdw>
                </a:effectLst>
                <a:latin typeface="Lucida Console" pitchFamily="49" charset="0"/>
              </a:rPr>
              <a:t>C:\&gt; powercfg.exe –</a:t>
            </a:r>
            <a:r>
              <a:rPr lang="en-US" sz="2400" dirty="0" err="1" smtClean="0">
                <a:solidFill>
                  <a:schemeClr val="tx2"/>
                </a:solidFill>
                <a:effectLst>
                  <a:outerShdw blurRad="38100" dist="38100" dir="2700000" algn="tl">
                    <a:srgbClr val="000000">
                      <a:alpha val="43137"/>
                    </a:srgbClr>
                  </a:outerShdw>
                </a:effectLst>
                <a:latin typeface="Lucida Console" pitchFamily="49" charset="0"/>
              </a:rPr>
              <a:t>setacvalueindex</a:t>
            </a:r>
            <a:endParaRPr lang="en-US" sz="2400" dirty="0" smtClean="0">
              <a:solidFill>
                <a:schemeClr val="tx2"/>
              </a:solidFill>
              <a:effectLst>
                <a:outerShdw blurRad="38100" dist="38100" dir="2700000" algn="tl">
                  <a:srgbClr val="000000">
                    <a:alpha val="43137"/>
                  </a:srgbClr>
                </a:outerShdw>
              </a:effectLst>
              <a:latin typeface="Lucida Console" pitchFamily="49" charset="0"/>
            </a:endParaRPr>
          </a:p>
          <a:p>
            <a:pPr>
              <a:lnSpc>
                <a:spcPct val="85000"/>
              </a:lnSpc>
              <a:spcBef>
                <a:spcPct val="20000"/>
              </a:spcBef>
            </a:pPr>
            <a:r>
              <a:rPr lang="en-US" sz="2400" dirty="0" smtClean="0">
                <a:solidFill>
                  <a:schemeClr val="tx2"/>
                </a:solidFill>
                <a:effectLst>
                  <a:outerShdw blurRad="38100" dist="38100" dir="2700000" algn="tl">
                    <a:srgbClr val="000000">
                      <a:alpha val="43137"/>
                    </a:srgbClr>
                  </a:outerShdw>
                </a:effectLst>
                <a:latin typeface="Lucida Console" pitchFamily="49" charset="0"/>
              </a:rPr>
              <a:t>     SCHEME_BALANCED SUB_SLEEP STANDBYIDLE 0</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type="body" idx="1"/>
          </p:nvPr>
        </p:nvSpPr>
        <p:spPr/>
        <p:txBody>
          <a:bodyPr/>
          <a:lstStyle/>
          <a:p>
            <a:pPr marL="403225" indent="-403225"/>
            <a:r>
              <a:rPr lang="en-US" dirty="0" smtClean="0">
                <a:gradFill>
                  <a:gsLst>
                    <a:gs pos="28000">
                      <a:schemeClr val="tx1">
                        <a:alpha val="50000"/>
                      </a:schemeClr>
                    </a:gs>
                    <a:gs pos="48000">
                      <a:schemeClr val="tx1">
                        <a:alpha val="50000"/>
                      </a:schemeClr>
                    </a:gs>
                  </a:gsLst>
                  <a:lin ang="5400000" scaled="1"/>
                </a:gradFill>
              </a:rPr>
              <a:t>Brief Overview</a:t>
            </a:r>
          </a:p>
          <a:p>
            <a:pPr marL="403225" indent="-403225"/>
            <a:r>
              <a:rPr lang="en-US" dirty="0" smtClean="0">
                <a:gradFill>
                  <a:gsLst>
                    <a:gs pos="28000">
                      <a:schemeClr val="tx1">
                        <a:alpha val="50000"/>
                      </a:schemeClr>
                    </a:gs>
                    <a:gs pos="48000">
                      <a:schemeClr val="tx1">
                        <a:alpha val="50000"/>
                      </a:schemeClr>
                    </a:gs>
                  </a:gsLst>
                  <a:lin ang="5400000" scaled="1"/>
                </a:gradFill>
              </a:rPr>
              <a:t>Windows Server 2008</a:t>
            </a:r>
          </a:p>
          <a:p>
            <a:pPr marL="744538" lvl="1" indent="-349250"/>
            <a:r>
              <a:rPr lang="en-US" dirty="0" smtClean="0">
                <a:gradFill>
                  <a:gsLst>
                    <a:gs pos="28000">
                      <a:schemeClr val="tx1">
                        <a:alpha val="50000"/>
                      </a:schemeClr>
                    </a:gs>
                    <a:gs pos="48000">
                      <a:schemeClr val="tx1">
                        <a:alpha val="50000"/>
                      </a:schemeClr>
                    </a:gs>
                  </a:gsLst>
                  <a:lin ang="5400000" scaled="1"/>
                </a:gradFill>
                <a:ea typeface="+mn-ea"/>
                <a:cs typeface="+mn-cs"/>
              </a:rPr>
              <a:t>Management through Power Policies</a:t>
            </a:r>
          </a:p>
          <a:p>
            <a:pPr marL="403225" indent="-403225"/>
            <a:r>
              <a:rPr lang="en-US" dirty="0" smtClean="0"/>
              <a:t>Windows Server 2008 R2</a:t>
            </a:r>
          </a:p>
          <a:p>
            <a:pPr marL="744538" lvl="1" indent="-349250"/>
            <a:r>
              <a:rPr lang="en-US" dirty="0" smtClean="0"/>
              <a:t>Power Metering and Budgeting</a:t>
            </a:r>
          </a:p>
          <a:p>
            <a:pPr marL="744538" lvl="1" indent="-349250"/>
            <a:r>
              <a:rPr lang="en-US" dirty="0" smtClean="0">
                <a:gradFill>
                  <a:gsLst>
                    <a:gs pos="28000">
                      <a:schemeClr val="tx1">
                        <a:alpha val="50000"/>
                      </a:schemeClr>
                    </a:gs>
                    <a:gs pos="48000">
                      <a:schemeClr val="tx1">
                        <a:alpha val="50000"/>
                      </a:schemeClr>
                    </a:gs>
                  </a:gsLst>
                  <a:lin ang="5400000" scaled="1"/>
                </a:gradFill>
                <a:ea typeface="+mn-ea"/>
                <a:cs typeface="+mn-cs"/>
              </a:rPr>
              <a:t>Remote Power Management thru WMI</a:t>
            </a:r>
          </a:p>
          <a:p>
            <a:pPr marL="403225" indent="-403225"/>
            <a:r>
              <a:rPr lang="en-US" dirty="0" smtClean="0">
                <a:gradFill>
                  <a:gsLst>
                    <a:gs pos="28000">
                      <a:schemeClr val="tx1">
                        <a:alpha val="50000"/>
                      </a:schemeClr>
                    </a:gs>
                    <a:gs pos="48000">
                      <a:schemeClr val="tx1">
                        <a:alpha val="50000"/>
                      </a:schemeClr>
                    </a:gs>
                  </a:gsLst>
                  <a:lin ang="5400000" scaled="1"/>
                </a:gradFill>
              </a:rPr>
              <a:t>Call To Action</a:t>
            </a:r>
            <a:endParaRPr lang="en-US" dirty="0">
              <a:gradFill>
                <a:gsLst>
                  <a:gs pos="28000">
                    <a:schemeClr val="tx1">
                      <a:alpha val="50000"/>
                    </a:schemeClr>
                  </a:gs>
                  <a:gs pos="48000">
                    <a:schemeClr val="tx1">
                      <a:alpha val="50000"/>
                    </a:schemeClr>
                  </a:gs>
                </a:gsLst>
                <a:lin ang="5400000" scaled="1"/>
              </a:gradFill>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Metering and Budgeting</a:t>
            </a:r>
            <a:endParaRPr lang="en-US" dirty="0"/>
          </a:p>
        </p:txBody>
      </p:sp>
      <p:sp>
        <p:nvSpPr>
          <p:cNvPr id="3" name="Content Placeholder 2"/>
          <p:cNvSpPr>
            <a:spLocks noGrp="1"/>
          </p:cNvSpPr>
          <p:nvPr>
            <p:ph type="body" idx="1"/>
          </p:nvPr>
        </p:nvSpPr>
        <p:spPr/>
        <p:txBody>
          <a:bodyPr/>
          <a:lstStyle/>
          <a:p>
            <a:pPr marL="341313" indent="-341313"/>
            <a:r>
              <a:rPr lang="en-US" sz="2800" dirty="0" smtClean="0"/>
              <a:t>Design goals</a:t>
            </a:r>
          </a:p>
          <a:p>
            <a:pPr marL="627063" lvl="1" indent="-285750"/>
            <a:r>
              <a:rPr lang="en-US" sz="2400" dirty="0" smtClean="0"/>
              <a:t>Standard hardware and software interfaces</a:t>
            </a:r>
          </a:p>
          <a:p>
            <a:pPr marL="627063" lvl="1" indent="-285750"/>
            <a:r>
              <a:rPr lang="en-US" sz="2400" dirty="0" smtClean="0"/>
              <a:t>Native infrastructure, easily extendable</a:t>
            </a:r>
          </a:p>
          <a:p>
            <a:pPr marL="627063" lvl="1" indent="-285750"/>
            <a:r>
              <a:rPr lang="en-US" sz="2400" dirty="0" smtClean="0"/>
              <a:t>Leverages existing platform technology</a:t>
            </a:r>
          </a:p>
          <a:p>
            <a:pPr marL="341313" indent="-341313"/>
            <a:r>
              <a:rPr lang="en-US" sz="2800" dirty="0" smtClean="0"/>
              <a:t>Power budgeting model</a:t>
            </a:r>
          </a:p>
          <a:p>
            <a:pPr marL="627063" lvl="1" indent="-285750"/>
            <a:r>
              <a:rPr lang="en-US" sz="2400" dirty="0" smtClean="0"/>
              <a:t>Cooperative between OS and Platform (see whitepaper in Resources)</a:t>
            </a:r>
          </a:p>
          <a:p>
            <a:pPr marL="627063" lvl="1" indent="-285750"/>
            <a:r>
              <a:rPr lang="en-US" sz="2400" dirty="0" smtClean="0"/>
              <a:t>Platform responsible for hard guarantees, hardware fail safe</a:t>
            </a:r>
          </a:p>
          <a:p>
            <a:pPr marL="627063" lvl="1" indent="-285750"/>
            <a:r>
              <a:rPr lang="en-US" sz="2400" dirty="0" smtClean="0"/>
              <a:t>OS scales based on workload and react to platform notifications</a:t>
            </a:r>
          </a:p>
          <a:p>
            <a:pPr marL="627063" lvl="1" indent="-285750"/>
            <a:r>
              <a:rPr lang="en-US" sz="2400" dirty="0" smtClean="0"/>
              <a:t>OS exposes node level metering information, for centralized management</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WinHec 2008 Template_16x9">
  <a:themeElements>
    <a:clrScheme name="Custom 3">
      <a:dk1>
        <a:srgbClr val="000000"/>
      </a:dk1>
      <a:lt1>
        <a:srgbClr val="FFFFFF"/>
      </a:lt1>
      <a:dk2>
        <a:srgbClr val="26357E"/>
      </a:dk2>
      <a:lt2>
        <a:srgbClr val="FFFFFF"/>
      </a:lt2>
      <a:accent1>
        <a:srgbClr val="FDE399"/>
      </a:accent1>
      <a:accent2>
        <a:srgbClr val="92D050"/>
      </a:accent2>
      <a:accent3>
        <a:srgbClr val="E76429"/>
      </a:accent3>
      <a:accent4>
        <a:srgbClr val="5DD3FF"/>
      </a:accent4>
      <a:accent5>
        <a:srgbClr val="FF9929"/>
      </a:accent5>
      <a:accent6>
        <a:srgbClr val="FFC000"/>
      </a:accent6>
      <a:hlink>
        <a:srgbClr val="FAD366"/>
      </a:hlink>
      <a:folHlink>
        <a:srgbClr val="7030A0"/>
      </a:folHlink>
    </a:clrScheme>
    <a:fontScheme name="Business Value launch template">
      <a:majorFont>
        <a:latin typeface="Segoe Semibold"/>
        <a:ea typeface=""/>
        <a:cs typeface=""/>
      </a:majorFont>
      <a:minorFont>
        <a:latin typeface="Sego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91432" tIns="45717" rIns="91432" bIns="45717" numCol="1" rtlCol="0" anchor="ctr" anchorCtr="0" compatLnSpc="1">
        <a:prstTxWarp prst="textNoShape">
          <a:avLst/>
        </a:prstTxWarp>
      </a:bodyPr>
      <a:lstStyle>
        <a:defPPr algn="ctr" defTabSz="914063" rtl="0">
          <a:defRPr kern="1200" dirty="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ea typeface="+mn-ea"/>
            <a:cs typeface="+mn-cs"/>
          </a:defRPr>
        </a:defPPr>
      </a:lstStyle>
      <a:style>
        <a:lnRef idx="1">
          <a:schemeClr val="accent4"/>
        </a:lnRef>
        <a:fillRef idx="3">
          <a:schemeClr val="accent4"/>
        </a:fillRef>
        <a:effectRef idx="2">
          <a:schemeClr val="accent4"/>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smtClean="0">
            <a:solidFill>
              <a:schemeClr val="tx1"/>
            </a:solidFill>
            <a:effectLst>
              <a:outerShdw blurRad="38100" dist="38100" dir="2700000" algn="tl">
                <a:srgbClr val="000000">
                  <a:alpha val="43137"/>
                </a:srgbClr>
              </a:outerShdw>
            </a:effectLst>
            <a:latin typeface="Trebuchet MS"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WinHec 2008 Template_16x9</Template>
  <TotalTime>0</TotalTime>
  <Words>1967</Words>
  <Application>Microsoft Office PowerPoint</Application>
  <PresentationFormat>Custom</PresentationFormat>
  <Paragraphs>359</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WinHec 2008 Template_16x9</vt:lpstr>
      <vt:lpstr>Slide 1</vt:lpstr>
      <vt:lpstr>Windows Server Power Management Implementation Details</vt:lpstr>
      <vt:lpstr>Agenda</vt:lpstr>
      <vt:lpstr>Brief Overview</vt:lpstr>
      <vt:lpstr>Agenda</vt:lpstr>
      <vt:lpstr>Windows Server 2008</vt:lpstr>
      <vt:lpstr>PowerCFG.EXE Example</vt:lpstr>
      <vt:lpstr>Agenda</vt:lpstr>
      <vt:lpstr>Power Metering and Budgeting</vt:lpstr>
      <vt:lpstr>demo</vt:lpstr>
      <vt:lpstr>Power Budgeting and Metering</vt:lpstr>
      <vt:lpstr>Power Metering and Budgeting – WMI</vt:lpstr>
      <vt:lpstr>Power Metering and Budgeting – WMI</vt:lpstr>
      <vt:lpstr>Power Metering and Budgeting – Usage</vt:lpstr>
      <vt:lpstr>Power Metering and Budgeting – WDM</vt:lpstr>
      <vt:lpstr>Power Metering and Budgeting – ACPI</vt:lpstr>
      <vt:lpstr>Power Metering and Budgeting – ACPI</vt:lpstr>
      <vt:lpstr>Power Metering and Budgeting – ACPI</vt:lpstr>
      <vt:lpstr>Architecture Details</vt:lpstr>
      <vt:lpstr>Agenda</vt:lpstr>
      <vt:lpstr>Remote Power Manageability</vt:lpstr>
      <vt:lpstr>Remote Power Manageability</vt:lpstr>
      <vt:lpstr>Remote Power Manageability</vt:lpstr>
      <vt:lpstr>Remote Power Manageability</vt:lpstr>
      <vt:lpstr>WMI – Set Power Settings</vt:lpstr>
      <vt:lpstr>Call To Action</vt:lpstr>
      <vt:lpstr>Additional Resources</vt:lpstr>
      <vt:lpstr>Slide 28</vt:lpstr>
      <vt:lpstr>Slide 29</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2008-11-12T06:15:42Z</dcterms:created>
  <dcterms:modified xsi:type="dcterms:W3CDTF">2008-11-12T06:15:48Z</dcterms:modified>
</cp:coreProperties>
</file>