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8"/>
  </p:notesMasterIdLst>
  <p:handoutMasterIdLst>
    <p:handoutMasterId r:id="rId39"/>
  </p:handoutMasterIdLst>
  <p:sldIdLst>
    <p:sldId id="257" r:id="rId2"/>
    <p:sldId id="273" r:id="rId3"/>
    <p:sldId id="274" r:id="rId4"/>
    <p:sldId id="275" r:id="rId5"/>
    <p:sldId id="276" r:id="rId6"/>
    <p:sldId id="307" r:id="rId7"/>
    <p:sldId id="278" r:id="rId8"/>
    <p:sldId id="279" r:id="rId9"/>
    <p:sldId id="280" r:id="rId10"/>
    <p:sldId id="281" r:id="rId11"/>
    <p:sldId id="282" r:id="rId12"/>
    <p:sldId id="306"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8" r:id="rId36"/>
    <p:sldId id="272" r:id="rId37"/>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22" autoAdjust="0"/>
    <p:restoredTop sz="94660"/>
  </p:normalViewPr>
  <p:slideViewPr>
    <p:cSldViewPr snapToGrid="0" showGuides="1">
      <p:cViewPr varScale="1">
        <p:scale>
          <a:sx n="99" d="100"/>
          <a:sy n="99" d="100"/>
        </p:scale>
        <p:origin x="-432" y="-90"/>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66" d="100"/>
        <a:sy n="66" d="100"/>
      </p:scale>
      <p:origin x="0" y="1554"/>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dt" sz="quarter" idx="1"/>
          </p:nvPr>
        </p:nvSpPr>
        <p:spPr>
          <a:noFill/>
        </p:spPr>
        <p:txBody>
          <a:bodyPr/>
          <a:lstStyle/>
          <a:p>
            <a:fld id="{424384F1-D7F8-4945-9695-373F9E4BAEAF}" type="datetime8">
              <a:rPr lang="en-US"/>
              <a:pPr/>
              <a:t>11/11/2008 10:14 PM</a:t>
            </a:fld>
            <a:endParaRPr lang="en-US"/>
          </a:p>
        </p:txBody>
      </p:sp>
      <p:sp>
        <p:nvSpPr>
          <p:cNvPr id="38915" name="Rectangle 6"/>
          <p:cNvSpPr>
            <a:spLocks noGrp="1" noChangeArrowheads="1"/>
          </p:cNvSpPr>
          <p:nvPr>
            <p:ph type="ftr" sz="quarter" idx="4"/>
          </p:nvPr>
        </p:nvSpPr>
        <p:spPr>
          <a:xfrm>
            <a:off x="0" y="8685213"/>
            <a:ext cx="2971800" cy="457200"/>
          </a:xfrm>
          <a:prstGeom prst="rect">
            <a:avLst/>
          </a:prstGeom>
          <a:noFill/>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38916" name="Rectangle 7"/>
          <p:cNvSpPr>
            <a:spLocks noGrp="1" noChangeArrowheads="1"/>
          </p:cNvSpPr>
          <p:nvPr>
            <p:ph type="sldNum" sz="quarter" idx="5"/>
          </p:nvPr>
        </p:nvSpPr>
        <p:spPr>
          <a:noFill/>
        </p:spPr>
        <p:txBody>
          <a:bodyPr/>
          <a:lstStyle/>
          <a:p>
            <a:fld id="{92410073-D9F7-4E15-8483-9C7BF5EF7A92}" type="slidenum">
              <a:rPr lang="en-US"/>
              <a:pPr/>
              <a:t>11</a:t>
            </a:fld>
            <a:endParaRPr lang="en-US"/>
          </a:p>
        </p:txBody>
      </p:sp>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dt" sz="quarter" idx="1"/>
          </p:nvPr>
        </p:nvSpPr>
        <p:spPr>
          <a:noFill/>
        </p:spPr>
        <p:txBody>
          <a:bodyPr/>
          <a:lstStyle/>
          <a:p>
            <a:fld id="{424384F1-D7F8-4945-9695-373F9E4BAEAF}" type="datetime8">
              <a:rPr lang="en-US"/>
              <a:pPr/>
              <a:t>11/11/2008 10:14 PM</a:t>
            </a:fld>
            <a:endParaRPr lang="en-US"/>
          </a:p>
        </p:txBody>
      </p:sp>
      <p:sp>
        <p:nvSpPr>
          <p:cNvPr id="38915" name="Rectangle 6"/>
          <p:cNvSpPr>
            <a:spLocks noGrp="1" noChangeArrowheads="1"/>
          </p:cNvSpPr>
          <p:nvPr>
            <p:ph type="ftr" sz="quarter" idx="4"/>
          </p:nvPr>
        </p:nvSpPr>
        <p:spPr>
          <a:xfrm>
            <a:off x="0" y="8685213"/>
            <a:ext cx="2971800" cy="457200"/>
          </a:xfrm>
          <a:prstGeom prst="rect">
            <a:avLst/>
          </a:prstGeom>
          <a:noFill/>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38916" name="Rectangle 7"/>
          <p:cNvSpPr>
            <a:spLocks noGrp="1" noChangeArrowheads="1"/>
          </p:cNvSpPr>
          <p:nvPr>
            <p:ph type="sldNum" sz="quarter" idx="5"/>
          </p:nvPr>
        </p:nvSpPr>
        <p:spPr>
          <a:noFill/>
        </p:spPr>
        <p:txBody>
          <a:bodyPr/>
          <a:lstStyle/>
          <a:p>
            <a:fld id="{92410073-D9F7-4E15-8483-9C7BF5EF7A92}" type="slidenum">
              <a:rPr lang="en-US"/>
              <a:pPr/>
              <a:t>12</a:t>
            </a:fld>
            <a:endParaRPr lang="en-US"/>
          </a:p>
        </p:txBody>
      </p:sp>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10:14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a:t>
            </a:r>
            <a:r>
              <a:rPr lang="en-US" smtClean="0">
                <a:latin typeface="Trebuchet MS" pitchFamily="34" charset="0"/>
              </a:rPr>
              <a:t>presentation. Because </a:t>
            </a:r>
            <a:r>
              <a:rPr lang="en-US" dirty="0" smtClean="0">
                <a:latin typeface="Trebuchet MS" pitchFamily="34" charset="0"/>
              </a:rPr>
              <a:t>Microsoft must respond to changing market conditions, it should not be interpreted to be a commitment on the part of Microsoft, and Microsoft cannot guarantee the accuracy of any information provided after the date of this </a:t>
            </a:r>
            <a:r>
              <a:rPr lang="en-US" smtClean="0">
                <a:latin typeface="Trebuchet MS" pitchFamily="34" charset="0"/>
              </a:rPr>
              <a:t>presentation. </a:t>
            </a:r>
            <a:r>
              <a:rPr lang="en-US" dirty="0" smtClean="0">
                <a:latin typeface="Trebuchet MS" pitchFamily="34" charset="0"/>
              </a:rPr>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63AF59-FE56-4FA4-B85E-FCAB74E88E9E}" type="slidenum">
              <a:rPr lang="en-US"/>
              <a:pPr/>
              <a:t>6</a:t>
            </a:fld>
            <a:endParaRPr lang="en-US"/>
          </a:p>
        </p:txBody>
      </p:sp>
      <p:sp>
        <p:nvSpPr>
          <p:cNvPr id="151554" name="Rectangle 2"/>
          <p:cNvSpPr>
            <a:spLocks noGrp="1" noRot="1" noChangeAspect="1" noChangeArrowheads="1" noTextEdit="1"/>
          </p:cNvSpPr>
          <p:nvPr>
            <p:ph type="sldImg"/>
          </p:nvPr>
        </p:nvSpPr>
        <p:spPr>
          <a:ln/>
        </p:spPr>
      </p:sp>
      <p:sp>
        <p:nvSpPr>
          <p:cNvPr id="151556"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1.xml"/><Relationship Id="rId16"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jpe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2.xml"/><Relationship Id="rId16"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microsoft.com/Rally"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www.microsoft.com/communities/newsgroups/enus/default.aspx?dg=microsoft.public.windows.devices.wsdapi" TargetMode="External"/><Relationship Id="rId5" Type="http://schemas.openxmlformats.org/officeDocument/2006/relationships/hyperlink" Target="http://blogs.msdn.com/dandris/default.aspx" TargetMode="External"/><Relationship Id="rId4" Type="http://schemas.openxmlformats.org/officeDocument/2006/relationships/hyperlink" Target="http://www.oasis-open.org/committees/ws-dd/"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robwilli\AppData\Local\Microsoft\Windows\Temporary Internet Files\Content.IE5\2K2PBR06\MPj04372070000[1].jpg"/>
          <p:cNvPicPr>
            <a:picLocks noChangeAspect="1" noChangeArrowheads="1"/>
          </p:cNvPicPr>
          <p:nvPr/>
        </p:nvPicPr>
        <p:blipFill>
          <a:blip r:embed="rId3">
            <a:clrChange>
              <a:clrFrom>
                <a:srgbClr val="FFFFFF"/>
              </a:clrFrom>
              <a:clrTo>
                <a:srgbClr val="FFFFFF">
                  <a:alpha val="0"/>
                </a:srgbClr>
              </a:clrTo>
            </a:clrChange>
            <a:duotone>
              <a:prstClr val="black"/>
              <a:schemeClr val="accent3">
                <a:tint val="45000"/>
                <a:satMod val="400000"/>
              </a:schemeClr>
            </a:duotone>
            <a:lum bright="-30000" contrast="-20000"/>
          </a:blip>
          <a:srcRect/>
          <a:stretch>
            <a:fillRect/>
          </a:stretch>
        </p:blipFill>
        <p:spPr bwMode="auto">
          <a:xfrm>
            <a:off x="1371600" y="457200"/>
            <a:ext cx="6400800" cy="6400800"/>
          </a:xfrm>
          <a:prstGeom prst="rect">
            <a:avLst/>
          </a:prstGeom>
          <a:noFill/>
        </p:spPr>
      </p:pic>
      <p:sp>
        <p:nvSpPr>
          <p:cNvPr id="2" name="Title 1"/>
          <p:cNvSpPr>
            <a:spLocks noGrp="1"/>
          </p:cNvSpPr>
          <p:nvPr>
            <p:ph type="title"/>
          </p:nvPr>
        </p:nvSpPr>
        <p:spPr/>
        <p:txBody>
          <a:bodyPr/>
          <a:lstStyle/>
          <a:p>
            <a:r>
              <a:rPr lang="en-US" smtClean="0"/>
              <a:t>Flexible and Reusable</a:t>
            </a:r>
            <a:endParaRPr lang="en-US" dirty="0"/>
          </a:p>
        </p:txBody>
      </p:sp>
      <p:sp>
        <p:nvSpPr>
          <p:cNvPr id="3" name="Content Placeholder 2"/>
          <p:cNvSpPr>
            <a:spLocks noGrp="1"/>
          </p:cNvSpPr>
          <p:nvPr>
            <p:ph idx="1"/>
          </p:nvPr>
        </p:nvSpPr>
        <p:spPr>
          <a:xfrm>
            <a:off x="382588" y="1414464"/>
            <a:ext cx="8380412" cy="3050066"/>
          </a:xfrm>
        </p:spPr>
        <p:txBody>
          <a:bodyPr/>
          <a:lstStyle/>
          <a:p>
            <a:r>
              <a:rPr lang="en-US" smtClean="0"/>
              <a:t>Services oriented world demands flexibility in use and reuse</a:t>
            </a:r>
          </a:p>
          <a:p>
            <a:r>
              <a:rPr lang="en-US" smtClean="0"/>
              <a:t>Web services are composable to meet changing business needs</a:t>
            </a:r>
          </a:p>
          <a:p>
            <a:r>
              <a:rPr lang="en-US" smtClean="0"/>
              <a:t>Services able to meet needs for wide range of different applications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ppt_w</p:attrName>
                                        </p:attrNameLst>
                                      </p:cBhvr>
                                      <p:tavLst>
                                        <p:tav tm="0">
                                          <p:val>
                                            <p:fltVal val="0"/>
                                          </p:val>
                                        </p:tav>
                                        <p:tav tm="100000">
                                          <p:val>
                                            <p:strVal val="#ppt_w"/>
                                          </p:val>
                                        </p:tav>
                                      </p:tavLst>
                                    </p:anim>
                                    <p:anim calcmode="lin" valueType="num">
                                      <p:cBhvr>
                                        <p:cTn id="8" dur="1000" fill="hold"/>
                                        <p:tgtEl>
                                          <p:spTgt spid="2054"/>
                                        </p:tgtEl>
                                        <p:attrNameLst>
                                          <p:attrName>ppt_h</p:attrName>
                                        </p:attrNameLst>
                                      </p:cBhvr>
                                      <p:tavLst>
                                        <p:tav tm="0">
                                          <p:val>
                                            <p:fltVal val="0"/>
                                          </p:val>
                                        </p:tav>
                                        <p:tav tm="100000">
                                          <p:val>
                                            <p:strVal val="#ppt_h"/>
                                          </p:val>
                                        </p:tav>
                                      </p:tavLst>
                                    </p:anim>
                                    <p:anim calcmode="lin" valueType="num">
                                      <p:cBhvr>
                                        <p:cTn id="9" dur="1000" fill="hold"/>
                                        <p:tgtEl>
                                          <p:spTgt spid="2054"/>
                                        </p:tgtEl>
                                        <p:attrNameLst>
                                          <p:attrName>style.rotation</p:attrName>
                                        </p:attrNameLst>
                                      </p:cBhvr>
                                      <p:tavLst>
                                        <p:tav tm="0">
                                          <p:val>
                                            <p:fltVal val="90"/>
                                          </p:val>
                                        </p:tav>
                                        <p:tav tm="100000">
                                          <p:val>
                                            <p:fltVal val="0"/>
                                          </p:val>
                                        </p:tav>
                                      </p:tavLst>
                                    </p:anim>
                                    <p:animEffect transition="in" filter="fade">
                                      <p:cBhvr>
                                        <p:cTn id="10"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XML"/>
          <p:cNvPicPr>
            <a:picLocks noChangeAspect="1" noChangeArrowheads="1"/>
          </p:cNvPicPr>
          <p:nvPr/>
        </p:nvPicPr>
        <p:blipFill>
          <a:blip r:embed="rId3">
            <a:lum bright="-30000"/>
          </a:blip>
          <a:srcRect b="7494"/>
          <a:stretch>
            <a:fillRect/>
          </a:stretch>
        </p:blipFill>
        <p:spPr bwMode="auto">
          <a:xfrm>
            <a:off x="381000" y="838200"/>
            <a:ext cx="8763000" cy="5403850"/>
          </a:xfrm>
          <a:prstGeom prst="rect">
            <a:avLst/>
          </a:prstGeom>
          <a:noFill/>
          <a:ln w="9525">
            <a:noFill/>
            <a:miter lim="800000"/>
            <a:headEnd/>
            <a:tailEnd/>
          </a:ln>
        </p:spPr>
      </p:pic>
      <p:pic>
        <p:nvPicPr>
          <p:cNvPr id="264195" name="Picture 3"/>
          <p:cNvPicPr>
            <a:picLocks noChangeAspect="1" noChangeArrowheads="1"/>
          </p:cNvPicPr>
          <p:nvPr/>
        </p:nvPicPr>
        <p:blipFill>
          <a:blip r:embed="rId4">
            <a:lum bright="-12000"/>
          </a:blip>
          <a:srcRect/>
          <a:stretch>
            <a:fillRect/>
          </a:stretch>
        </p:blipFill>
        <p:spPr bwMode="auto">
          <a:xfrm rot="-2132208">
            <a:off x="1104900" y="2274888"/>
            <a:ext cx="8451850" cy="2457450"/>
          </a:xfrm>
          <a:prstGeom prst="rect">
            <a:avLst/>
          </a:prstGeom>
          <a:noFill/>
          <a:ln w="9525">
            <a:noFill/>
            <a:miter lim="800000"/>
            <a:headEnd/>
            <a:tailEnd/>
          </a:ln>
        </p:spPr>
      </p:pic>
      <p:sp>
        <p:nvSpPr>
          <p:cNvPr id="264227" name="Rectangle 35"/>
          <p:cNvSpPr>
            <a:spLocks noGrp="1" noChangeArrowheads="1"/>
          </p:cNvSpPr>
          <p:nvPr>
            <p:ph type="title"/>
          </p:nvPr>
        </p:nvSpPr>
        <p:spPr/>
        <p:txBody>
          <a:bodyPr/>
          <a:lstStyle/>
          <a:p>
            <a:r>
              <a:rPr lang="en-US" altLang="ja-JP" smtClean="0"/>
              <a:t>Scalable</a:t>
            </a:r>
            <a:endParaRPr lang="en-US" altLang="ja-JP" dirty="0" smtClean="0"/>
          </a:p>
        </p:txBody>
      </p:sp>
      <p:grpSp>
        <p:nvGrpSpPr>
          <p:cNvPr id="2" name="Group 5"/>
          <p:cNvGrpSpPr>
            <a:grpSpLocks/>
          </p:cNvGrpSpPr>
          <p:nvPr/>
        </p:nvGrpSpPr>
        <p:grpSpPr bwMode="auto">
          <a:xfrm>
            <a:off x="304800" y="4648200"/>
            <a:ext cx="3190875" cy="1838325"/>
            <a:chOff x="153" y="3042"/>
            <a:chExt cx="2202" cy="1158"/>
          </a:xfrm>
        </p:grpSpPr>
        <p:sp>
          <p:nvSpPr>
            <p:cNvPr id="264198" name="Rectangle 6"/>
            <p:cNvSpPr>
              <a:spLocks noChangeArrowheads="1"/>
            </p:cNvSpPr>
            <p:nvPr/>
          </p:nvSpPr>
          <p:spPr bwMode="auto">
            <a:xfrm>
              <a:off x="256" y="3042"/>
              <a:ext cx="1376" cy="407"/>
            </a:xfrm>
            <a:prstGeom prst="rect">
              <a:avLst/>
            </a:prstGeom>
          </p:spPr>
          <p:txBody>
            <a:bodyPr>
              <a:spAutoFit/>
            </a:bodyPr>
            <a:lstStyle/>
            <a:p>
              <a:pPr algn="ctr" fontAlgn="base">
                <a:lnSpc>
                  <a:spcPct val="90000"/>
                </a:lnSpc>
                <a:spcBef>
                  <a:spcPct val="0"/>
                </a:spcBef>
                <a:spcAft>
                  <a:spcPct val="0"/>
                </a:spcAft>
              </a:pPr>
              <a:r>
                <a:rPr lang="ja-JP" altLang="en-US" sz="200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a:t>
              </a: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Scales Down”</a:t>
              </a:r>
            </a:p>
            <a:p>
              <a:pPr algn="ctr" fontAlgn="base">
                <a:lnSpc>
                  <a:spcPct val="90000"/>
                </a:lnSpc>
                <a:spcBef>
                  <a:spcPct val="0"/>
                </a:spcBef>
                <a:spcAft>
                  <a:spcPct val="0"/>
                </a:spcAft>
              </a:pP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to devices</a:t>
              </a:r>
            </a:p>
          </p:txBody>
        </p:sp>
        <p:pic>
          <p:nvPicPr>
            <p:cNvPr id="12319" name="Picture 7" descr="Casio Cassiopeia E-200 Pocket PC 2002 Windows Media Player"/>
            <p:cNvPicPr>
              <a:picLocks noChangeAspect="1" noChangeArrowheads="1"/>
            </p:cNvPicPr>
            <p:nvPr/>
          </p:nvPicPr>
          <p:blipFill>
            <a:blip r:embed="rId5"/>
            <a:srcRect/>
            <a:stretch>
              <a:fillRect/>
            </a:stretch>
          </p:blipFill>
          <p:spPr bwMode="auto">
            <a:xfrm>
              <a:off x="1263" y="3542"/>
              <a:ext cx="409" cy="628"/>
            </a:xfrm>
            <a:prstGeom prst="rect">
              <a:avLst/>
            </a:prstGeom>
            <a:noFill/>
            <a:ln w="9525">
              <a:noFill/>
              <a:miter lim="800000"/>
              <a:headEnd/>
              <a:tailEnd/>
            </a:ln>
          </p:spPr>
        </p:pic>
        <p:pic>
          <p:nvPicPr>
            <p:cNvPr id="12320" name="Picture 8"/>
            <p:cNvPicPr>
              <a:picLocks noChangeAspect="1" noChangeArrowheads="1"/>
            </p:cNvPicPr>
            <p:nvPr/>
          </p:nvPicPr>
          <p:blipFill>
            <a:blip r:embed="rId6" cstate="print"/>
            <a:srcRect/>
            <a:stretch>
              <a:fillRect/>
            </a:stretch>
          </p:blipFill>
          <p:spPr bwMode="auto">
            <a:xfrm>
              <a:off x="1736" y="3802"/>
              <a:ext cx="619" cy="334"/>
            </a:xfrm>
            <a:prstGeom prst="rect">
              <a:avLst/>
            </a:prstGeom>
            <a:noFill/>
            <a:ln w="12700" cap="sq">
              <a:noFill/>
              <a:miter lim="800000"/>
              <a:headEnd type="none" w="sm" len="sm"/>
              <a:tailEnd type="none" w="sm" len="sm"/>
            </a:ln>
          </p:spPr>
        </p:pic>
        <p:pic>
          <p:nvPicPr>
            <p:cNvPr id="12321" name="Picture 9" descr="UlitimateTV-with-football"/>
            <p:cNvPicPr>
              <a:picLocks noChangeAspect="1" noChangeArrowheads="1"/>
            </p:cNvPicPr>
            <p:nvPr/>
          </p:nvPicPr>
          <p:blipFill>
            <a:blip r:embed="rId7"/>
            <a:srcRect/>
            <a:stretch>
              <a:fillRect/>
            </a:stretch>
          </p:blipFill>
          <p:spPr bwMode="auto">
            <a:xfrm>
              <a:off x="153" y="3508"/>
              <a:ext cx="670" cy="668"/>
            </a:xfrm>
            <a:prstGeom prst="rect">
              <a:avLst/>
            </a:prstGeom>
            <a:noFill/>
            <a:ln w="9525">
              <a:noFill/>
              <a:miter lim="800000"/>
              <a:headEnd/>
              <a:tailEnd/>
            </a:ln>
          </p:spPr>
        </p:pic>
        <p:pic>
          <p:nvPicPr>
            <p:cNvPr id="12322" name="Picture 10" descr="Crusader copy"/>
            <p:cNvPicPr>
              <a:picLocks noChangeAspect="1" noChangeArrowheads="1"/>
            </p:cNvPicPr>
            <p:nvPr/>
          </p:nvPicPr>
          <p:blipFill>
            <a:blip r:embed="rId8"/>
            <a:srcRect/>
            <a:stretch>
              <a:fillRect/>
            </a:stretch>
          </p:blipFill>
          <p:spPr bwMode="auto">
            <a:xfrm>
              <a:off x="892" y="3472"/>
              <a:ext cx="305" cy="728"/>
            </a:xfrm>
            <a:prstGeom prst="rect">
              <a:avLst/>
            </a:prstGeom>
            <a:noFill/>
            <a:ln w="9525">
              <a:noFill/>
              <a:miter lim="800000"/>
              <a:headEnd/>
              <a:tailEnd/>
            </a:ln>
          </p:spPr>
        </p:pic>
      </p:grpSp>
      <p:grpSp>
        <p:nvGrpSpPr>
          <p:cNvPr id="3" name="Group 11"/>
          <p:cNvGrpSpPr>
            <a:grpSpLocks/>
          </p:cNvGrpSpPr>
          <p:nvPr/>
        </p:nvGrpSpPr>
        <p:grpSpPr bwMode="auto">
          <a:xfrm>
            <a:off x="1903413" y="3471863"/>
            <a:ext cx="1993900" cy="2062162"/>
            <a:chOff x="1199" y="2187"/>
            <a:chExt cx="1256" cy="1299"/>
          </a:xfrm>
        </p:grpSpPr>
        <p:sp>
          <p:nvSpPr>
            <p:cNvPr id="264204" name="Rectangle 12"/>
            <p:cNvSpPr>
              <a:spLocks noChangeArrowheads="1"/>
            </p:cNvSpPr>
            <p:nvPr/>
          </p:nvSpPr>
          <p:spPr bwMode="auto">
            <a:xfrm>
              <a:off x="1199" y="2187"/>
              <a:ext cx="1187" cy="370"/>
            </a:xfrm>
            <a:prstGeom prst="rect">
              <a:avLst/>
            </a:prstGeom>
            <a:noFill/>
            <a:ln w="9525" algn="ctr">
              <a:noFill/>
              <a:miter lim="800000"/>
              <a:headEnd/>
              <a:tailEnd/>
            </a:ln>
            <a:effectLst/>
          </p:spPr>
          <p:txBody>
            <a:bodyPr wrap="square">
              <a:spAutoFit/>
            </a:bodyPr>
            <a:lstStyle/>
            <a:p>
              <a:pPr algn="ctr">
                <a:lnSpc>
                  <a:spcPct val="80000"/>
                </a:lnSpc>
              </a:pPr>
              <a:r>
                <a:rPr lang="ja-JP" altLang="en-US" sz="200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a:t>
              </a: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Scales In” </a:t>
              </a:r>
              <a:b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b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on a machine</a:t>
              </a:r>
            </a:p>
          </p:txBody>
        </p:sp>
        <p:pic>
          <p:nvPicPr>
            <p:cNvPr id="12317" name="Picture 13" descr="Dell Dimension Desktop Sept_2000 MED"/>
            <p:cNvPicPr>
              <a:picLocks noChangeAspect="1" noChangeArrowheads="1"/>
            </p:cNvPicPr>
            <p:nvPr/>
          </p:nvPicPr>
          <p:blipFill>
            <a:blip r:embed="rId9"/>
            <a:srcRect/>
            <a:stretch>
              <a:fillRect/>
            </a:stretch>
          </p:blipFill>
          <p:spPr bwMode="auto">
            <a:xfrm>
              <a:off x="1396" y="2584"/>
              <a:ext cx="1059" cy="902"/>
            </a:xfrm>
            <a:prstGeom prst="rect">
              <a:avLst/>
            </a:prstGeom>
            <a:noFill/>
            <a:ln w="9525">
              <a:noFill/>
              <a:miter lim="800000"/>
              <a:headEnd/>
              <a:tailEnd/>
            </a:ln>
          </p:spPr>
        </p:pic>
      </p:grpSp>
      <p:grpSp>
        <p:nvGrpSpPr>
          <p:cNvPr id="4" name="Group 14"/>
          <p:cNvGrpSpPr>
            <a:grpSpLocks/>
          </p:cNvGrpSpPr>
          <p:nvPr/>
        </p:nvGrpSpPr>
        <p:grpSpPr bwMode="auto">
          <a:xfrm>
            <a:off x="3473451" y="2451100"/>
            <a:ext cx="1671638" cy="2776538"/>
            <a:chOff x="2188" y="1544"/>
            <a:chExt cx="1053" cy="1749"/>
          </a:xfrm>
        </p:grpSpPr>
        <p:pic>
          <p:nvPicPr>
            <p:cNvPr id="12314" name="Picture 15" descr="Unisys ES7000 11_99"/>
            <p:cNvPicPr>
              <a:picLocks noChangeAspect="1" noChangeArrowheads="1"/>
            </p:cNvPicPr>
            <p:nvPr/>
          </p:nvPicPr>
          <p:blipFill>
            <a:blip r:embed="rId10"/>
            <a:srcRect/>
            <a:stretch>
              <a:fillRect/>
            </a:stretch>
          </p:blipFill>
          <p:spPr bwMode="auto">
            <a:xfrm>
              <a:off x="2614" y="2185"/>
              <a:ext cx="623" cy="1108"/>
            </a:xfrm>
            <a:prstGeom prst="rect">
              <a:avLst/>
            </a:prstGeom>
            <a:noFill/>
            <a:ln w="9525">
              <a:noFill/>
              <a:miter lim="800000"/>
              <a:headEnd/>
              <a:tailEnd/>
            </a:ln>
          </p:spPr>
        </p:pic>
        <p:sp>
          <p:nvSpPr>
            <p:cNvPr id="264208" name="Rectangle 16"/>
            <p:cNvSpPr>
              <a:spLocks noChangeArrowheads="1"/>
            </p:cNvSpPr>
            <p:nvPr/>
          </p:nvSpPr>
          <p:spPr bwMode="auto">
            <a:xfrm>
              <a:off x="2188" y="1544"/>
              <a:ext cx="1053" cy="525"/>
            </a:xfrm>
            <a:prstGeom prst="rect">
              <a:avLst/>
            </a:prstGeom>
            <a:noFill/>
            <a:ln w="9525" algn="ctr">
              <a:noFill/>
              <a:miter lim="800000"/>
              <a:headEnd/>
              <a:tailEnd/>
            </a:ln>
            <a:effectLst/>
          </p:spPr>
          <p:txBody>
            <a:bodyPr wrap="square">
              <a:spAutoFit/>
            </a:bodyPr>
            <a:lstStyle/>
            <a:p>
              <a:pPr algn="ctr">
                <a:lnSpc>
                  <a:spcPct val="80000"/>
                </a:lnSpc>
              </a:pPr>
              <a:r>
                <a:rPr lang="ja-JP" altLang="en-US" sz="200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a:t>
              </a: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Scales Up” </a:t>
              </a:r>
              <a:b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b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on large systems</a:t>
              </a:r>
            </a:p>
          </p:txBody>
        </p:sp>
      </p:grpSp>
      <p:grpSp>
        <p:nvGrpSpPr>
          <p:cNvPr id="5" name="Group 17"/>
          <p:cNvGrpSpPr>
            <a:grpSpLocks/>
          </p:cNvGrpSpPr>
          <p:nvPr/>
        </p:nvGrpSpPr>
        <p:grpSpPr bwMode="auto">
          <a:xfrm>
            <a:off x="6207125" y="371475"/>
            <a:ext cx="2724150" cy="2482850"/>
            <a:chOff x="3910" y="114"/>
            <a:chExt cx="1716" cy="1564"/>
          </a:xfrm>
        </p:grpSpPr>
        <p:sp>
          <p:nvSpPr>
            <p:cNvPr id="264210" name="Rectangle 18"/>
            <p:cNvSpPr>
              <a:spLocks noChangeArrowheads="1"/>
            </p:cNvSpPr>
            <p:nvPr/>
          </p:nvSpPr>
          <p:spPr bwMode="auto">
            <a:xfrm>
              <a:off x="3910" y="114"/>
              <a:ext cx="1716" cy="523"/>
            </a:xfrm>
            <a:prstGeom prst="rect">
              <a:avLst/>
            </a:prstGeom>
            <a:noFill/>
            <a:ln w="9525" algn="ctr">
              <a:noFill/>
              <a:miter lim="800000"/>
              <a:headEnd/>
              <a:tailEnd/>
            </a:ln>
            <a:effectLst/>
          </p:spPr>
          <p:txBody>
            <a:bodyPr wrap="square">
              <a:spAutoFit/>
            </a:bodyPr>
            <a:lstStyle/>
            <a:p>
              <a:pPr algn="ctr">
                <a:lnSpc>
                  <a:spcPct val="80000"/>
                </a:lnSpc>
              </a:pPr>
              <a:r>
                <a:rPr lang="ja-JP" altLang="en-US" sz="200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a:t>
              </a: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Scales </a:t>
              </a:r>
              <a:r>
                <a:rPr lang="en-US" altLang="ja-JP"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in the Cloud” </a:t>
              </a:r>
              <a:br>
                <a:rPr lang="en-US" altLang="ja-JP"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br>
              <a:r>
                <a:rPr lang="en-US" altLang="ja-JP"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spans organizations and geographies</a:t>
              </a:r>
              <a:endPar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endParaRPr>
            </a:p>
          </p:txBody>
        </p:sp>
        <p:grpSp>
          <p:nvGrpSpPr>
            <p:cNvPr id="6" name="Group 19"/>
            <p:cNvGrpSpPr>
              <a:grpSpLocks/>
            </p:cNvGrpSpPr>
            <p:nvPr/>
          </p:nvGrpSpPr>
          <p:grpSpPr bwMode="auto">
            <a:xfrm>
              <a:off x="4319" y="741"/>
              <a:ext cx="1160" cy="937"/>
              <a:chOff x="4319" y="741"/>
              <a:chExt cx="1160" cy="937"/>
            </a:xfrm>
          </p:grpSpPr>
          <p:pic>
            <p:nvPicPr>
              <p:cNvPr id="12311" name="Picture 20" descr="internet globe world"/>
              <p:cNvPicPr>
                <a:picLocks noChangeAspect="1" noChangeArrowheads="1"/>
              </p:cNvPicPr>
              <p:nvPr/>
            </p:nvPicPr>
            <p:blipFill>
              <a:blip r:embed="rId11"/>
              <a:srcRect/>
              <a:stretch>
                <a:fillRect/>
              </a:stretch>
            </p:blipFill>
            <p:spPr bwMode="auto">
              <a:xfrm>
                <a:off x="4457" y="741"/>
                <a:ext cx="1022" cy="902"/>
              </a:xfrm>
              <a:prstGeom prst="rect">
                <a:avLst/>
              </a:prstGeom>
              <a:noFill/>
              <a:ln w="9525">
                <a:noFill/>
                <a:miter lim="800000"/>
                <a:headEnd/>
                <a:tailEnd/>
              </a:ln>
            </p:spPr>
          </p:pic>
          <p:pic>
            <p:nvPicPr>
              <p:cNvPr id="12312" name="Picture 21" descr="building - enterprise buildings 5"/>
              <p:cNvPicPr>
                <a:picLocks noChangeAspect="1" noChangeArrowheads="1"/>
              </p:cNvPicPr>
              <p:nvPr/>
            </p:nvPicPr>
            <p:blipFill>
              <a:blip r:embed="rId12"/>
              <a:srcRect/>
              <a:stretch>
                <a:fillRect/>
              </a:stretch>
            </p:blipFill>
            <p:spPr bwMode="auto">
              <a:xfrm>
                <a:off x="4658" y="1338"/>
                <a:ext cx="340" cy="340"/>
              </a:xfrm>
              <a:prstGeom prst="rect">
                <a:avLst/>
              </a:prstGeom>
              <a:noFill/>
              <a:ln w="9525">
                <a:noFill/>
                <a:miter lim="800000"/>
                <a:headEnd/>
                <a:tailEnd/>
              </a:ln>
            </p:spPr>
          </p:pic>
          <p:pic>
            <p:nvPicPr>
              <p:cNvPr id="12313" name="Picture 22" descr="building - enterprise buildings 2"/>
              <p:cNvPicPr>
                <a:picLocks noChangeAspect="1" noChangeArrowheads="1"/>
              </p:cNvPicPr>
              <p:nvPr/>
            </p:nvPicPr>
            <p:blipFill>
              <a:blip r:embed="rId13"/>
              <a:srcRect/>
              <a:stretch>
                <a:fillRect/>
              </a:stretch>
            </p:blipFill>
            <p:spPr bwMode="auto">
              <a:xfrm>
                <a:off x="4319" y="1210"/>
                <a:ext cx="329" cy="306"/>
              </a:xfrm>
              <a:prstGeom prst="rect">
                <a:avLst/>
              </a:prstGeom>
              <a:noFill/>
              <a:ln w="9525">
                <a:noFill/>
                <a:miter lim="800000"/>
                <a:headEnd/>
                <a:tailEnd/>
              </a:ln>
            </p:spPr>
          </p:pic>
        </p:grpSp>
      </p:grpSp>
      <p:grpSp>
        <p:nvGrpSpPr>
          <p:cNvPr id="7" name="Group 23"/>
          <p:cNvGrpSpPr>
            <a:grpSpLocks/>
          </p:cNvGrpSpPr>
          <p:nvPr/>
        </p:nvGrpSpPr>
        <p:grpSpPr bwMode="auto">
          <a:xfrm>
            <a:off x="5099051" y="1382713"/>
            <a:ext cx="1897063" cy="2906712"/>
            <a:chOff x="3212" y="871"/>
            <a:chExt cx="1195" cy="1831"/>
          </a:xfrm>
        </p:grpSpPr>
        <p:grpSp>
          <p:nvGrpSpPr>
            <p:cNvPr id="8" name="Group 24"/>
            <p:cNvGrpSpPr>
              <a:grpSpLocks/>
            </p:cNvGrpSpPr>
            <p:nvPr/>
          </p:nvGrpSpPr>
          <p:grpSpPr bwMode="auto">
            <a:xfrm>
              <a:off x="3314" y="1532"/>
              <a:ext cx="560" cy="846"/>
              <a:chOff x="3306" y="1628"/>
              <a:chExt cx="560" cy="846"/>
            </a:xfrm>
          </p:grpSpPr>
          <p:pic>
            <p:nvPicPr>
              <p:cNvPr id="12307" name="Picture 25" descr="Dell PowerVault Storage 08-01small"/>
              <p:cNvPicPr>
                <a:picLocks noChangeAspect="1" noChangeArrowheads="1"/>
              </p:cNvPicPr>
              <p:nvPr/>
            </p:nvPicPr>
            <p:blipFill>
              <a:blip r:embed="rId14"/>
              <a:srcRect/>
              <a:stretch>
                <a:fillRect/>
              </a:stretch>
            </p:blipFill>
            <p:spPr bwMode="auto">
              <a:xfrm>
                <a:off x="3306" y="1628"/>
                <a:ext cx="336" cy="846"/>
              </a:xfrm>
              <a:prstGeom prst="rect">
                <a:avLst/>
              </a:prstGeom>
              <a:noFill/>
              <a:ln w="9525">
                <a:noFill/>
                <a:miter lim="800000"/>
                <a:headEnd/>
                <a:tailEnd/>
              </a:ln>
            </p:spPr>
          </p:pic>
          <p:pic>
            <p:nvPicPr>
              <p:cNvPr id="12308" name="Picture 26" descr="Dell PowerVault Storage 08-01small"/>
              <p:cNvPicPr>
                <a:picLocks noChangeAspect="1" noChangeArrowheads="1"/>
              </p:cNvPicPr>
              <p:nvPr/>
            </p:nvPicPr>
            <p:blipFill>
              <a:blip r:embed="rId14"/>
              <a:srcRect/>
              <a:stretch>
                <a:fillRect/>
              </a:stretch>
            </p:blipFill>
            <p:spPr bwMode="auto">
              <a:xfrm>
                <a:off x="3530" y="1628"/>
                <a:ext cx="336" cy="846"/>
              </a:xfrm>
              <a:prstGeom prst="rect">
                <a:avLst/>
              </a:prstGeom>
              <a:noFill/>
              <a:ln w="9525">
                <a:noFill/>
                <a:miter lim="800000"/>
                <a:headEnd/>
                <a:tailEnd/>
              </a:ln>
            </p:spPr>
          </p:pic>
        </p:grpSp>
        <p:grpSp>
          <p:nvGrpSpPr>
            <p:cNvPr id="9" name="Group 27"/>
            <p:cNvGrpSpPr>
              <a:grpSpLocks/>
            </p:cNvGrpSpPr>
            <p:nvPr/>
          </p:nvGrpSpPr>
          <p:grpSpPr bwMode="auto">
            <a:xfrm>
              <a:off x="3673" y="1851"/>
              <a:ext cx="734" cy="851"/>
              <a:chOff x="3537" y="1747"/>
              <a:chExt cx="734" cy="851"/>
            </a:xfrm>
          </p:grpSpPr>
          <p:pic>
            <p:nvPicPr>
              <p:cNvPr id="12301" name="Picture 28" descr="Dell Power Edge Rack Server_5"/>
              <p:cNvPicPr>
                <a:picLocks noChangeAspect="1" noChangeArrowheads="1"/>
              </p:cNvPicPr>
              <p:nvPr/>
            </p:nvPicPr>
            <p:blipFill>
              <a:blip r:embed="rId15"/>
              <a:srcRect/>
              <a:stretch>
                <a:fillRect/>
              </a:stretch>
            </p:blipFill>
            <p:spPr bwMode="auto">
              <a:xfrm>
                <a:off x="3537" y="1747"/>
                <a:ext cx="734" cy="165"/>
              </a:xfrm>
              <a:prstGeom prst="rect">
                <a:avLst/>
              </a:prstGeom>
              <a:noFill/>
              <a:ln w="9525">
                <a:noFill/>
                <a:miter lim="800000"/>
                <a:headEnd/>
                <a:tailEnd/>
              </a:ln>
            </p:spPr>
          </p:pic>
          <p:pic>
            <p:nvPicPr>
              <p:cNvPr id="12302" name="Picture 29" descr="Dell Power Edge Rack Server_5"/>
              <p:cNvPicPr>
                <a:picLocks noChangeAspect="1" noChangeArrowheads="1"/>
              </p:cNvPicPr>
              <p:nvPr/>
            </p:nvPicPr>
            <p:blipFill>
              <a:blip r:embed="rId15"/>
              <a:srcRect/>
              <a:stretch>
                <a:fillRect/>
              </a:stretch>
            </p:blipFill>
            <p:spPr bwMode="auto">
              <a:xfrm>
                <a:off x="3537" y="2433"/>
                <a:ext cx="734" cy="165"/>
              </a:xfrm>
              <a:prstGeom prst="rect">
                <a:avLst/>
              </a:prstGeom>
              <a:noFill/>
              <a:ln w="9525">
                <a:noFill/>
                <a:miter lim="800000"/>
                <a:headEnd/>
                <a:tailEnd/>
              </a:ln>
            </p:spPr>
          </p:pic>
          <p:pic>
            <p:nvPicPr>
              <p:cNvPr id="12303" name="Picture 30" descr="Dell Power Edge Rack Server_5"/>
              <p:cNvPicPr>
                <a:picLocks noChangeAspect="1" noChangeArrowheads="1"/>
              </p:cNvPicPr>
              <p:nvPr/>
            </p:nvPicPr>
            <p:blipFill>
              <a:blip r:embed="rId15"/>
              <a:srcRect/>
              <a:stretch>
                <a:fillRect/>
              </a:stretch>
            </p:blipFill>
            <p:spPr bwMode="auto">
              <a:xfrm>
                <a:off x="3537" y="2336"/>
                <a:ext cx="734" cy="166"/>
              </a:xfrm>
              <a:prstGeom prst="rect">
                <a:avLst/>
              </a:prstGeom>
              <a:noFill/>
              <a:ln w="9525">
                <a:noFill/>
                <a:miter lim="800000"/>
                <a:headEnd/>
                <a:tailEnd/>
              </a:ln>
            </p:spPr>
          </p:pic>
          <p:pic>
            <p:nvPicPr>
              <p:cNvPr id="12304" name="Picture 31" descr="Dell Power Edge Rack Server_5"/>
              <p:cNvPicPr>
                <a:picLocks noChangeAspect="1" noChangeArrowheads="1"/>
              </p:cNvPicPr>
              <p:nvPr/>
            </p:nvPicPr>
            <p:blipFill>
              <a:blip r:embed="rId15"/>
              <a:srcRect/>
              <a:stretch>
                <a:fillRect/>
              </a:stretch>
            </p:blipFill>
            <p:spPr bwMode="auto">
              <a:xfrm>
                <a:off x="3537" y="2239"/>
                <a:ext cx="734" cy="165"/>
              </a:xfrm>
              <a:prstGeom prst="rect">
                <a:avLst/>
              </a:prstGeom>
              <a:noFill/>
              <a:ln w="9525">
                <a:noFill/>
                <a:miter lim="800000"/>
                <a:headEnd/>
                <a:tailEnd/>
              </a:ln>
            </p:spPr>
          </p:pic>
          <p:pic>
            <p:nvPicPr>
              <p:cNvPr id="12305" name="Picture 32" descr="Dell Power Edge Rack Server_5"/>
              <p:cNvPicPr>
                <a:picLocks noChangeAspect="1" noChangeArrowheads="1"/>
              </p:cNvPicPr>
              <p:nvPr/>
            </p:nvPicPr>
            <p:blipFill>
              <a:blip r:embed="rId15"/>
              <a:srcRect/>
              <a:stretch>
                <a:fillRect/>
              </a:stretch>
            </p:blipFill>
            <p:spPr bwMode="auto">
              <a:xfrm>
                <a:off x="3537" y="2142"/>
                <a:ext cx="734" cy="165"/>
              </a:xfrm>
              <a:prstGeom prst="rect">
                <a:avLst/>
              </a:prstGeom>
              <a:noFill/>
              <a:ln w="9525">
                <a:noFill/>
                <a:miter lim="800000"/>
                <a:headEnd/>
                <a:tailEnd/>
              </a:ln>
            </p:spPr>
          </p:pic>
          <p:pic>
            <p:nvPicPr>
              <p:cNvPr id="12306" name="Picture 33" descr="Gold Short Med Arrow no shadow"/>
              <p:cNvPicPr>
                <a:picLocks noChangeAspect="1" noChangeArrowheads="1"/>
              </p:cNvPicPr>
              <p:nvPr/>
            </p:nvPicPr>
            <p:blipFill>
              <a:blip r:embed="rId16"/>
              <a:srcRect/>
              <a:stretch>
                <a:fillRect/>
              </a:stretch>
            </p:blipFill>
            <p:spPr bwMode="auto">
              <a:xfrm rot="5400000">
                <a:off x="3838" y="1898"/>
                <a:ext cx="275" cy="204"/>
              </a:xfrm>
              <a:prstGeom prst="rect">
                <a:avLst/>
              </a:prstGeom>
              <a:noFill/>
              <a:ln w="9525">
                <a:noFill/>
                <a:miter lim="800000"/>
                <a:headEnd/>
                <a:tailEnd/>
              </a:ln>
            </p:spPr>
          </p:pic>
        </p:grpSp>
        <p:sp>
          <p:nvSpPr>
            <p:cNvPr id="264226" name="Rectangle 34"/>
            <p:cNvSpPr>
              <a:spLocks noChangeArrowheads="1"/>
            </p:cNvSpPr>
            <p:nvPr/>
          </p:nvSpPr>
          <p:spPr bwMode="auto">
            <a:xfrm>
              <a:off x="3212" y="871"/>
              <a:ext cx="1065" cy="368"/>
            </a:xfrm>
            <a:prstGeom prst="rect">
              <a:avLst/>
            </a:prstGeom>
            <a:noFill/>
            <a:ln w="9525" algn="ctr">
              <a:noFill/>
              <a:miter lim="800000"/>
              <a:headEnd/>
              <a:tailEnd/>
            </a:ln>
            <a:effectLst/>
          </p:spPr>
          <p:txBody>
            <a:bodyPr wrap="square">
              <a:spAutoFit/>
            </a:bodyPr>
            <a:lstStyle/>
            <a:p>
              <a:pPr algn="ctr">
                <a:lnSpc>
                  <a:spcPct val="80000"/>
                </a:lnSpc>
              </a:pPr>
              <a:r>
                <a:rPr lang="ja-JP" altLang="en-US" sz="200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a:t>
              </a: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Scales Out”</a:t>
              </a:r>
            </a:p>
            <a:p>
              <a:pPr algn="ctr">
                <a:lnSpc>
                  <a:spcPct val="80000"/>
                </a:lnSpc>
              </a:pPr>
              <a:r>
                <a:rPr lang="en-US" altLang="ja-JP"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In clusters</a:t>
              </a:r>
              <a:endPar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4195"/>
                                        </p:tgtEl>
                                        <p:attrNameLst>
                                          <p:attrName>style.visibility</p:attrName>
                                        </p:attrNameLst>
                                      </p:cBhvr>
                                      <p:to>
                                        <p:strVal val="visible"/>
                                      </p:to>
                                    </p:set>
                                    <p:animEffect transition="in" filter="wipe(left)">
                                      <p:cBhvr>
                                        <p:cTn id="7" dur="1000"/>
                                        <p:tgtEl>
                                          <p:spTgt spid="26419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XML"/>
          <p:cNvPicPr>
            <a:picLocks noChangeAspect="1" noChangeArrowheads="1"/>
          </p:cNvPicPr>
          <p:nvPr/>
        </p:nvPicPr>
        <p:blipFill>
          <a:blip r:embed="rId3">
            <a:lum bright="-30000"/>
          </a:blip>
          <a:srcRect b="7494"/>
          <a:stretch>
            <a:fillRect/>
          </a:stretch>
        </p:blipFill>
        <p:spPr bwMode="auto">
          <a:xfrm>
            <a:off x="381000" y="838200"/>
            <a:ext cx="8763000" cy="5403850"/>
          </a:xfrm>
          <a:prstGeom prst="rect">
            <a:avLst/>
          </a:prstGeom>
          <a:noFill/>
          <a:ln w="9525">
            <a:noFill/>
            <a:miter lim="800000"/>
            <a:headEnd/>
            <a:tailEnd/>
          </a:ln>
        </p:spPr>
      </p:pic>
      <p:sp>
        <p:nvSpPr>
          <p:cNvPr id="264227" name="Rectangle 35"/>
          <p:cNvSpPr>
            <a:spLocks noGrp="1" noChangeArrowheads="1"/>
          </p:cNvSpPr>
          <p:nvPr>
            <p:ph type="title"/>
          </p:nvPr>
        </p:nvSpPr>
        <p:spPr/>
        <p:txBody>
          <a:bodyPr/>
          <a:lstStyle/>
          <a:p>
            <a:r>
              <a:rPr lang="en-US" altLang="ja-JP" smtClean="0"/>
              <a:t>Scalable</a:t>
            </a:r>
            <a:endParaRPr lang="en-US" altLang="ja-JP" dirty="0" smtClean="0"/>
          </a:p>
        </p:txBody>
      </p:sp>
      <p:grpSp>
        <p:nvGrpSpPr>
          <p:cNvPr id="35" name="Group 34"/>
          <p:cNvGrpSpPr/>
          <p:nvPr/>
        </p:nvGrpSpPr>
        <p:grpSpPr>
          <a:xfrm>
            <a:off x="304800" y="371475"/>
            <a:ext cx="9251950" cy="6115050"/>
            <a:chOff x="304800" y="371475"/>
            <a:chExt cx="9251950" cy="6115050"/>
          </a:xfrm>
        </p:grpSpPr>
        <p:pic>
          <p:nvPicPr>
            <p:cNvPr id="264195" name="Picture 3"/>
            <p:cNvPicPr>
              <a:picLocks noChangeAspect="1" noChangeArrowheads="1"/>
            </p:cNvPicPr>
            <p:nvPr/>
          </p:nvPicPr>
          <p:blipFill>
            <a:blip r:embed="rId4">
              <a:lum bright="-12000"/>
            </a:blip>
            <a:srcRect/>
            <a:stretch>
              <a:fillRect/>
            </a:stretch>
          </p:blipFill>
          <p:spPr bwMode="auto">
            <a:xfrm rot="-2132208">
              <a:off x="1104900" y="2274888"/>
              <a:ext cx="8451850" cy="2457450"/>
            </a:xfrm>
            <a:prstGeom prst="rect">
              <a:avLst/>
            </a:prstGeom>
            <a:noFill/>
            <a:ln w="9525">
              <a:noFill/>
              <a:miter lim="800000"/>
              <a:headEnd/>
              <a:tailEnd/>
            </a:ln>
          </p:spPr>
        </p:pic>
        <p:grpSp>
          <p:nvGrpSpPr>
            <p:cNvPr id="2" name="Group 5"/>
            <p:cNvGrpSpPr>
              <a:grpSpLocks/>
            </p:cNvGrpSpPr>
            <p:nvPr/>
          </p:nvGrpSpPr>
          <p:grpSpPr bwMode="auto">
            <a:xfrm>
              <a:off x="304800" y="4648200"/>
              <a:ext cx="3190875" cy="1838325"/>
              <a:chOff x="153" y="3042"/>
              <a:chExt cx="2202" cy="1158"/>
            </a:xfrm>
          </p:grpSpPr>
          <p:sp>
            <p:nvSpPr>
              <p:cNvPr id="264198" name="Rectangle 6"/>
              <p:cNvSpPr>
                <a:spLocks noChangeArrowheads="1"/>
              </p:cNvSpPr>
              <p:nvPr/>
            </p:nvSpPr>
            <p:spPr bwMode="auto">
              <a:xfrm>
                <a:off x="256" y="3042"/>
                <a:ext cx="1376" cy="407"/>
              </a:xfrm>
              <a:prstGeom prst="rect">
                <a:avLst/>
              </a:prstGeom>
            </p:spPr>
            <p:txBody>
              <a:bodyPr>
                <a:spAutoFit/>
              </a:bodyPr>
              <a:lstStyle/>
              <a:p>
                <a:pPr algn="ctr" fontAlgn="base">
                  <a:lnSpc>
                    <a:spcPct val="90000"/>
                  </a:lnSpc>
                  <a:spcBef>
                    <a:spcPct val="0"/>
                  </a:spcBef>
                  <a:spcAft>
                    <a:spcPct val="0"/>
                  </a:spcAft>
                </a:pPr>
                <a:r>
                  <a:rPr lang="ja-JP" altLang="en-US" sz="200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a:t>
                </a: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Scales Down”</a:t>
                </a:r>
              </a:p>
              <a:p>
                <a:pPr algn="ctr" fontAlgn="base">
                  <a:lnSpc>
                    <a:spcPct val="90000"/>
                  </a:lnSpc>
                  <a:spcBef>
                    <a:spcPct val="0"/>
                  </a:spcBef>
                  <a:spcAft>
                    <a:spcPct val="0"/>
                  </a:spcAft>
                </a:pP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to devices</a:t>
                </a:r>
              </a:p>
            </p:txBody>
          </p:sp>
          <p:pic>
            <p:nvPicPr>
              <p:cNvPr id="12319" name="Picture 7" descr="Casio Cassiopeia E-200 Pocket PC 2002 Windows Media Player"/>
              <p:cNvPicPr>
                <a:picLocks noChangeAspect="1" noChangeArrowheads="1"/>
              </p:cNvPicPr>
              <p:nvPr/>
            </p:nvPicPr>
            <p:blipFill>
              <a:blip r:embed="rId5"/>
              <a:srcRect/>
              <a:stretch>
                <a:fillRect/>
              </a:stretch>
            </p:blipFill>
            <p:spPr bwMode="auto">
              <a:xfrm>
                <a:off x="1263" y="3542"/>
                <a:ext cx="409" cy="628"/>
              </a:xfrm>
              <a:prstGeom prst="rect">
                <a:avLst/>
              </a:prstGeom>
              <a:noFill/>
              <a:ln w="9525">
                <a:noFill/>
                <a:miter lim="800000"/>
                <a:headEnd/>
                <a:tailEnd/>
              </a:ln>
            </p:spPr>
          </p:pic>
          <p:pic>
            <p:nvPicPr>
              <p:cNvPr id="12320" name="Picture 8"/>
              <p:cNvPicPr>
                <a:picLocks noChangeAspect="1" noChangeArrowheads="1"/>
              </p:cNvPicPr>
              <p:nvPr/>
            </p:nvPicPr>
            <p:blipFill>
              <a:blip r:embed="rId6" cstate="print"/>
              <a:srcRect/>
              <a:stretch>
                <a:fillRect/>
              </a:stretch>
            </p:blipFill>
            <p:spPr bwMode="auto">
              <a:xfrm>
                <a:off x="1736" y="3802"/>
                <a:ext cx="619" cy="334"/>
              </a:xfrm>
              <a:prstGeom prst="rect">
                <a:avLst/>
              </a:prstGeom>
              <a:noFill/>
              <a:ln w="12700" cap="sq">
                <a:noFill/>
                <a:miter lim="800000"/>
                <a:headEnd type="none" w="sm" len="sm"/>
                <a:tailEnd type="none" w="sm" len="sm"/>
              </a:ln>
            </p:spPr>
          </p:pic>
          <p:pic>
            <p:nvPicPr>
              <p:cNvPr id="12321" name="Picture 9" descr="UlitimateTV-with-football"/>
              <p:cNvPicPr>
                <a:picLocks noChangeAspect="1" noChangeArrowheads="1"/>
              </p:cNvPicPr>
              <p:nvPr/>
            </p:nvPicPr>
            <p:blipFill>
              <a:blip r:embed="rId7"/>
              <a:srcRect/>
              <a:stretch>
                <a:fillRect/>
              </a:stretch>
            </p:blipFill>
            <p:spPr bwMode="auto">
              <a:xfrm>
                <a:off x="153" y="3508"/>
                <a:ext cx="670" cy="668"/>
              </a:xfrm>
              <a:prstGeom prst="rect">
                <a:avLst/>
              </a:prstGeom>
              <a:noFill/>
              <a:ln w="9525">
                <a:noFill/>
                <a:miter lim="800000"/>
                <a:headEnd/>
                <a:tailEnd/>
              </a:ln>
            </p:spPr>
          </p:pic>
          <p:pic>
            <p:nvPicPr>
              <p:cNvPr id="12322" name="Picture 10" descr="Crusader copy"/>
              <p:cNvPicPr>
                <a:picLocks noChangeAspect="1" noChangeArrowheads="1"/>
              </p:cNvPicPr>
              <p:nvPr/>
            </p:nvPicPr>
            <p:blipFill>
              <a:blip r:embed="rId8"/>
              <a:srcRect/>
              <a:stretch>
                <a:fillRect/>
              </a:stretch>
            </p:blipFill>
            <p:spPr bwMode="auto">
              <a:xfrm>
                <a:off x="892" y="3472"/>
                <a:ext cx="305" cy="728"/>
              </a:xfrm>
              <a:prstGeom prst="rect">
                <a:avLst/>
              </a:prstGeom>
              <a:noFill/>
              <a:ln w="9525">
                <a:noFill/>
                <a:miter lim="800000"/>
                <a:headEnd/>
                <a:tailEnd/>
              </a:ln>
            </p:spPr>
          </p:pic>
        </p:grpSp>
        <p:grpSp>
          <p:nvGrpSpPr>
            <p:cNvPr id="3" name="Group 11"/>
            <p:cNvGrpSpPr>
              <a:grpSpLocks/>
            </p:cNvGrpSpPr>
            <p:nvPr/>
          </p:nvGrpSpPr>
          <p:grpSpPr bwMode="auto">
            <a:xfrm>
              <a:off x="1903413" y="3471863"/>
              <a:ext cx="1993900" cy="2062162"/>
              <a:chOff x="1199" y="2187"/>
              <a:chExt cx="1256" cy="1299"/>
            </a:xfrm>
          </p:grpSpPr>
          <p:sp>
            <p:nvSpPr>
              <p:cNvPr id="264204" name="Rectangle 12"/>
              <p:cNvSpPr>
                <a:spLocks noChangeArrowheads="1"/>
              </p:cNvSpPr>
              <p:nvPr/>
            </p:nvSpPr>
            <p:spPr bwMode="auto">
              <a:xfrm>
                <a:off x="1199" y="2187"/>
                <a:ext cx="1187" cy="370"/>
              </a:xfrm>
              <a:prstGeom prst="rect">
                <a:avLst/>
              </a:prstGeom>
              <a:noFill/>
              <a:ln w="9525" algn="ctr">
                <a:noFill/>
                <a:miter lim="800000"/>
                <a:headEnd/>
                <a:tailEnd/>
              </a:ln>
              <a:effectLst/>
            </p:spPr>
            <p:txBody>
              <a:bodyPr wrap="square">
                <a:spAutoFit/>
              </a:bodyPr>
              <a:lstStyle/>
              <a:p>
                <a:pPr algn="ctr">
                  <a:lnSpc>
                    <a:spcPct val="80000"/>
                  </a:lnSpc>
                </a:pPr>
                <a:r>
                  <a:rPr lang="ja-JP" altLang="en-US" sz="200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a:t>
                </a: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Scales In” </a:t>
                </a:r>
                <a:b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b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on a machine</a:t>
                </a:r>
              </a:p>
            </p:txBody>
          </p:sp>
          <p:pic>
            <p:nvPicPr>
              <p:cNvPr id="12317" name="Picture 13" descr="Dell Dimension Desktop Sept_2000 MED"/>
              <p:cNvPicPr>
                <a:picLocks noChangeAspect="1" noChangeArrowheads="1"/>
              </p:cNvPicPr>
              <p:nvPr/>
            </p:nvPicPr>
            <p:blipFill>
              <a:blip r:embed="rId9"/>
              <a:srcRect/>
              <a:stretch>
                <a:fillRect/>
              </a:stretch>
            </p:blipFill>
            <p:spPr bwMode="auto">
              <a:xfrm>
                <a:off x="1396" y="2584"/>
                <a:ext cx="1059" cy="902"/>
              </a:xfrm>
              <a:prstGeom prst="rect">
                <a:avLst/>
              </a:prstGeom>
              <a:noFill/>
              <a:ln w="9525">
                <a:noFill/>
                <a:miter lim="800000"/>
                <a:headEnd/>
                <a:tailEnd/>
              </a:ln>
            </p:spPr>
          </p:pic>
        </p:grpSp>
        <p:grpSp>
          <p:nvGrpSpPr>
            <p:cNvPr id="4" name="Group 14"/>
            <p:cNvGrpSpPr>
              <a:grpSpLocks/>
            </p:cNvGrpSpPr>
            <p:nvPr/>
          </p:nvGrpSpPr>
          <p:grpSpPr bwMode="auto">
            <a:xfrm>
              <a:off x="3473451" y="2451100"/>
              <a:ext cx="1671638" cy="2776538"/>
              <a:chOff x="2188" y="1544"/>
              <a:chExt cx="1053" cy="1749"/>
            </a:xfrm>
          </p:grpSpPr>
          <p:pic>
            <p:nvPicPr>
              <p:cNvPr id="12314" name="Picture 15" descr="Unisys ES7000 11_99"/>
              <p:cNvPicPr>
                <a:picLocks noChangeAspect="1" noChangeArrowheads="1"/>
              </p:cNvPicPr>
              <p:nvPr/>
            </p:nvPicPr>
            <p:blipFill>
              <a:blip r:embed="rId10"/>
              <a:srcRect/>
              <a:stretch>
                <a:fillRect/>
              </a:stretch>
            </p:blipFill>
            <p:spPr bwMode="auto">
              <a:xfrm>
                <a:off x="2614" y="2185"/>
                <a:ext cx="623" cy="1108"/>
              </a:xfrm>
              <a:prstGeom prst="rect">
                <a:avLst/>
              </a:prstGeom>
              <a:noFill/>
              <a:ln w="9525">
                <a:noFill/>
                <a:miter lim="800000"/>
                <a:headEnd/>
                <a:tailEnd/>
              </a:ln>
            </p:spPr>
          </p:pic>
          <p:sp>
            <p:nvSpPr>
              <p:cNvPr id="264208" name="Rectangle 16"/>
              <p:cNvSpPr>
                <a:spLocks noChangeArrowheads="1"/>
              </p:cNvSpPr>
              <p:nvPr/>
            </p:nvSpPr>
            <p:spPr bwMode="auto">
              <a:xfrm>
                <a:off x="2188" y="1544"/>
                <a:ext cx="1053" cy="525"/>
              </a:xfrm>
              <a:prstGeom prst="rect">
                <a:avLst/>
              </a:prstGeom>
              <a:noFill/>
              <a:ln w="9525" algn="ctr">
                <a:noFill/>
                <a:miter lim="800000"/>
                <a:headEnd/>
                <a:tailEnd/>
              </a:ln>
              <a:effectLst/>
            </p:spPr>
            <p:txBody>
              <a:bodyPr wrap="square">
                <a:spAutoFit/>
              </a:bodyPr>
              <a:lstStyle/>
              <a:p>
                <a:pPr algn="ctr">
                  <a:lnSpc>
                    <a:spcPct val="80000"/>
                  </a:lnSpc>
                </a:pPr>
                <a:r>
                  <a:rPr lang="ja-JP" altLang="en-US" sz="200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a:t>
                </a: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Scales Up” </a:t>
                </a:r>
                <a:b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b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on large systems</a:t>
                </a:r>
              </a:p>
            </p:txBody>
          </p:sp>
        </p:grpSp>
        <p:grpSp>
          <p:nvGrpSpPr>
            <p:cNvPr id="5" name="Group 17"/>
            <p:cNvGrpSpPr>
              <a:grpSpLocks/>
            </p:cNvGrpSpPr>
            <p:nvPr/>
          </p:nvGrpSpPr>
          <p:grpSpPr bwMode="auto">
            <a:xfrm>
              <a:off x="6207125" y="371475"/>
              <a:ext cx="2724150" cy="2482850"/>
              <a:chOff x="3910" y="114"/>
              <a:chExt cx="1716" cy="1564"/>
            </a:xfrm>
          </p:grpSpPr>
          <p:sp>
            <p:nvSpPr>
              <p:cNvPr id="264210" name="Rectangle 18"/>
              <p:cNvSpPr>
                <a:spLocks noChangeArrowheads="1"/>
              </p:cNvSpPr>
              <p:nvPr/>
            </p:nvSpPr>
            <p:spPr bwMode="auto">
              <a:xfrm>
                <a:off x="3910" y="114"/>
                <a:ext cx="1716" cy="523"/>
              </a:xfrm>
              <a:prstGeom prst="rect">
                <a:avLst/>
              </a:prstGeom>
              <a:noFill/>
              <a:ln w="9525" algn="ctr">
                <a:noFill/>
                <a:miter lim="800000"/>
                <a:headEnd/>
                <a:tailEnd/>
              </a:ln>
              <a:effectLst/>
            </p:spPr>
            <p:txBody>
              <a:bodyPr wrap="square">
                <a:spAutoFit/>
              </a:bodyPr>
              <a:lstStyle/>
              <a:p>
                <a:pPr algn="ctr">
                  <a:lnSpc>
                    <a:spcPct val="80000"/>
                  </a:lnSpc>
                </a:pPr>
                <a:r>
                  <a:rPr lang="ja-JP" altLang="en-US" sz="200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a:t>
                </a: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Scales </a:t>
                </a:r>
                <a:r>
                  <a:rPr lang="en-US" altLang="ja-JP"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in the Cloud” </a:t>
                </a:r>
                <a:br>
                  <a:rPr lang="en-US" altLang="ja-JP"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br>
                <a:r>
                  <a:rPr lang="en-US" altLang="ja-JP"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spans organizations and geographies</a:t>
                </a:r>
                <a:endPar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endParaRPr>
              </a:p>
            </p:txBody>
          </p:sp>
          <p:grpSp>
            <p:nvGrpSpPr>
              <p:cNvPr id="6" name="Group 19"/>
              <p:cNvGrpSpPr>
                <a:grpSpLocks/>
              </p:cNvGrpSpPr>
              <p:nvPr/>
            </p:nvGrpSpPr>
            <p:grpSpPr bwMode="auto">
              <a:xfrm>
                <a:off x="4319" y="741"/>
                <a:ext cx="1160" cy="937"/>
                <a:chOff x="4319" y="741"/>
                <a:chExt cx="1160" cy="937"/>
              </a:xfrm>
            </p:grpSpPr>
            <p:pic>
              <p:nvPicPr>
                <p:cNvPr id="12311" name="Picture 20" descr="internet globe world"/>
                <p:cNvPicPr>
                  <a:picLocks noChangeAspect="1" noChangeArrowheads="1"/>
                </p:cNvPicPr>
                <p:nvPr/>
              </p:nvPicPr>
              <p:blipFill>
                <a:blip r:embed="rId11"/>
                <a:srcRect/>
                <a:stretch>
                  <a:fillRect/>
                </a:stretch>
              </p:blipFill>
              <p:spPr bwMode="auto">
                <a:xfrm>
                  <a:off x="4457" y="741"/>
                  <a:ext cx="1022" cy="902"/>
                </a:xfrm>
                <a:prstGeom prst="rect">
                  <a:avLst/>
                </a:prstGeom>
                <a:noFill/>
                <a:ln w="9525">
                  <a:noFill/>
                  <a:miter lim="800000"/>
                  <a:headEnd/>
                  <a:tailEnd/>
                </a:ln>
              </p:spPr>
            </p:pic>
            <p:pic>
              <p:nvPicPr>
                <p:cNvPr id="12312" name="Picture 21" descr="building - enterprise buildings 5"/>
                <p:cNvPicPr>
                  <a:picLocks noChangeAspect="1" noChangeArrowheads="1"/>
                </p:cNvPicPr>
                <p:nvPr/>
              </p:nvPicPr>
              <p:blipFill>
                <a:blip r:embed="rId12"/>
                <a:srcRect/>
                <a:stretch>
                  <a:fillRect/>
                </a:stretch>
              </p:blipFill>
              <p:spPr bwMode="auto">
                <a:xfrm>
                  <a:off x="4658" y="1338"/>
                  <a:ext cx="340" cy="340"/>
                </a:xfrm>
                <a:prstGeom prst="rect">
                  <a:avLst/>
                </a:prstGeom>
                <a:noFill/>
                <a:ln w="9525">
                  <a:noFill/>
                  <a:miter lim="800000"/>
                  <a:headEnd/>
                  <a:tailEnd/>
                </a:ln>
              </p:spPr>
            </p:pic>
            <p:pic>
              <p:nvPicPr>
                <p:cNvPr id="12313" name="Picture 22" descr="building - enterprise buildings 2"/>
                <p:cNvPicPr>
                  <a:picLocks noChangeAspect="1" noChangeArrowheads="1"/>
                </p:cNvPicPr>
                <p:nvPr/>
              </p:nvPicPr>
              <p:blipFill>
                <a:blip r:embed="rId13"/>
                <a:srcRect/>
                <a:stretch>
                  <a:fillRect/>
                </a:stretch>
              </p:blipFill>
              <p:spPr bwMode="auto">
                <a:xfrm>
                  <a:off x="4319" y="1210"/>
                  <a:ext cx="329" cy="306"/>
                </a:xfrm>
                <a:prstGeom prst="rect">
                  <a:avLst/>
                </a:prstGeom>
                <a:noFill/>
                <a:ln w="9525">
                  <a:noFill/>
                  <a:miter lim="800000"/>
                  <a:headEnd/>
                  <a:tailEnd/>
                </a:ln>
              </p:spPr>
            </p:pic>
          </p:grpSp>
        </p:grpSp>
        <p:grpSp>
          <p:nvGrpSpPr>
            <p:cNvPr id="7" name="Group 23"/>
            <p:cNvGrpSpPr>
              <a:grpSpLocks/>
            </p:cNvGrpSpPr>
            <p:nvPr/>
          </p:nvGrpSpPr>
          <p:grpSpPr bwMode="auto">
            <a:xfrm>
              <a:off x="5099051" y="1382713"/>
              <a:ext cx="1897063" cy="2906712"/>
              <a:chOff x="3212" y="871"/>
              <a:chExt cx="1195" cy="1831"/>
            </a:xfrm>
          </p:grpSpPr>
          <p:grpSp>
            <p:nvGrpSpPr>
              <p:cNvPr id="8" name="Group 24"/>
              <p:cNvGrpSpPr>
                <a:grpSpLocks/>
              </p:cNvGrpSpPr>
              <p:nvPr/>
            </p:nvGrpSpPr>
            <p:grpSpPr bwMode="auto">
              <a:xfrm>
                <a:off x="3314" y="1532"/>
                <a:ext cx="560" cy="846"/>
                <a:chOff x="3306" y="1628"/>
                <a:chExt cx="560" cy="846"/>
              </a:xfrm>
            </p:grpSpPr>
            <p:pic>
              <p:nvPicPr>
                <p:cNvPr id="12307" name="Picture 25" descr="Dell PowerVault Storage 08-01small"/>
                <p:cNvPicPr>
                  <a:picLocks noChangeAspect="1" noChangeArrowheads="1"/>
                </p:cNvPicPr>
                <p:nvPr/>
              </p:nvPicPr>
              <p:blipFill>
                <a:blip r:embed="rId14"/>
                <a:srcRect/>
                <a:stretch>
                  <a:fillRect/>
                </a:stretch>
              </p:blipFill>
              <p:spPr bwMode="auto">
                <a:xfrm>
                  <a:off x="3306" y="1628"/>
                  <a:ext cx="336" cy="846"/>
                </a:xfrm>
                <a:prstGeom prst="rect">
                  <a:avLst/>
                </a:prstGeom>
                <a:noFill/>
                <a:ln w="9525">
                  <a:noFill/>
                  <a:miter lim="800000"/>
                  <a:headEnd/>
                  <a:tailEnd/>
                </a:ln>
              </p:spPr>
            </p:pic>
            <p:pic>
              <p:nvPicPr>
                <p:cNvPr id="12308" name="Picture 26" descr="Dell PowerVault Storage 08-01small"/>
                <p:cNvPicPr>
                  <a:picLocks noChangeAspect="1" noChangeArrowheads="1"/>
                </p:cNvPicPr>
                <p:nvPr/>
              </p:nvPicPr>
              <p:blipFill>
                <a:blip r:embed="rId14"/>
                <a:srcRect/>
                <a:stretch>
                  <a:fillRect/>
                </a:stretch>
              </p:blipFill>
              <p:spPr bwMode="auto">
                <a:xfrm>
                  <a:off x="3530" y="1628"/>
                  <a:ext cx="336" cy="846"/>
                </a:xfrm>
                <a:prstGeom prst="rect">
                  <a:avLst/>
                </a:prstGeom>
                <a:noFill/>
                <a:ln w="9525">
                  <a:noFill/>
                  <a:miter lim="800000"/>
                  <a:headEnd/>
                  <a:tailEnd/>
                </a:ln>
              </p:spPr>
            </p:pic>
          </p:grpSp>
          <p:grpSp>
            <p:nvGrpSpPr>
              <p:cNvPr id="9" name="Group 27"/>
              <p:cNvGrpSpPr>
                <a:grpSpLocks/>
              </p:cNvGrpSpPr>
              <p:nvPr/>
            </p:nvGrpSpPr>
            <p:grpSpPr bwMode="auto">
              <a:xfrm>
                <a:off x="3673" y="1851"/>
                <a:ext cx="734" cy="851"/>
                <a:chOff x="3537" y="1747"/>
                <a:chExt cx="734" cy="851"/>
              </a:xfrm>
            </p:grpSpPr>
            <p:pic>
              <p:nvPicPr>
                <p:cNvPr id="12301" name="Picture 28" descr="Dell Power Edge Rack Server_5"/>
                <p:cNvPicPr>
                  <a:picLocks noChangeAspect="1" noChangeArrowheads="1"/>
                </p:cNvPicPr>
                <p:nvPr/>
              </p:nvPicPr>
              <p:blipFill>
                <a:blip r:embed="rId15"/>
                <a:srcRect/>
                <a:stretch>
                  <a:fillRect/>
                </a:stretch>
              </p:blipFill>
              <p:spPr bwMode="auto">
                <a:xfrm>
                  <a:off x="3537" y="1747"/>
                  <a:ext cx="734" cy="165"/>
                </a:xfrm>
                <a:prstGeom prst="rect">
                  <a:avLst/>
                </a:prstGeom>
                <a:noFill/>
                <a:ln w="9525">
                  <a:noFill/>
                  <a:miter lim="800000"/>
                  <a:headEnd/>
                  <a:tailEnd/>
                </a:ln>
              </p:spPr>
            </p:pic>
            <p:pic>
              <p:nvPicPr>
                <p:cNvPr id="12302" name="Picture 29" descr="Dell Power Edge Rack Server_5"/>
                <p:cNvPicPr>
                  <a:picLocks noChangeAspect="1" noChangeArrowheads="1"/>
                </p:cNvPicPr>
                <p:nvPr/>
              </p:nvPicPr>
              <p:blipFill>
                <a:blip r:embed="rId15"/>
                <a:srcRect/>
                <a:stretch>
                  <a:fillRect/>
                </a:stretch>
              </p:blipFill>
              <p:spPr bwMode="auto">
                <a:xfrm>
                  <a:off x="3537" y="2433"/>
                  <a:ext cx="734" cy="165"/>
                </a:xfrm>
                <a:prstGeom prst="rect">
                  <a:avLst/>
                </a:prstGeom>
                <a:noFill/>
                <a:ln w="9525">
                  <a:noFill/>
                  <a:miter lim="800000"/>
                  <a:headEnd/>
                  <a:tailEnd/>
                </a:ln>
              </p:spPr>
            </p:pic>
            <p:pic>
              <p:nvPicPr>
                <p:cNvPr id="12303" name="Picture 30" descr="Dell Power Edge Rack Server_5"/>
                <p:cNvPicPr>
                  <a:picLocks noChangeAspect="1" noChangeArrowheads="1"/>
                </p:cNvPicPr>
                <p:nvPr/>
              </p:nvPicPr>
              <p:blipFill>
                <a:blip r:embed="rId15"/>
                <a:srcRect/>
                <a:stretch>
                  <a:fillRect/>
                </a:stretch>
              </p:blipFill>
              <p:spPr bwMode="auto">
                <a:xfrm>
                  <a:off x="3537" y="2336"/>
                  <a:ext cx="734" cy="166"/>
                </a:xfrm>
                <a:prstGeom prst="rect">
                  <a:avLst/>
                </a:prstGeom>
                <a:noFill/>
                <a:ln w="9525">
                  <a:noFill/>
                  <a:miter lim="800000"/>
                  <a:headEnd/>
                  <a:tailEnd/>
                </a:ln>
              </p:spPr>
            </p:pic>
            <p:pic>
              <p:nvPicPr>
                <p:cNvPr id="12304" name="Picture 31" descr="Dell Power Edge Rack Server_5"/>
                <p:cNvPicPr>
                  <a:picLocks noChangeAspect="1" noChangeArrowheads="1"/>
                </p:cNvPicPr>
                <p:nvPr/>
              </p:nvPicPr>
              <p:blipFill>
                <a:blip r:embed="rId15"/>
                <a:srcRect/>
                <a:stretch>
                  <a:fillRect/>
                </a:stretch>
              </p:blipFill>
              <p:spPr bwMode="auto">
                <a:xfrm>
                  <a:off x="3537" y="2239"/>
                  <a:ext cx="734" cy="165"/>
                </a:xfrm>
                <a:prstGeom prst="rect">
                  <a:avLst/>
                </a:prstGeom>
                <a:noFill/>
                <a:ln w="9525">
                  <a:noFill/>
                  <a:miter lim="800000"/>
                  <a:headEnd/>
                  <a:tailEnd/>
                </a:ln>
              </p:spPr>
            </p:pic>
            <p:pic>
              <p:nvPicPr>
                <p:cNvPr id="12305" name="Picture 32" descr="Dell Power Edge Rack Server_5"/>
                <p:cNvPicPr>
                  <a:picLocks noChangeAspect="1" noChangeArrowheads="1"/>
                </p:cNvPicPr>
                <p:nvPr/>
              </p:nvPicPr>
              <p:blipFill>
                <a:blip r:embed="rId15"/>
                <a:srcRect/>
                <a:stretch>
                  <a:fillRect/>
                </a:stretch>
              </p:blipFill>
              <p:spPr bwMode="auto">
                <a:xfrm>
                  <a:off x="3537" y="2142"/>
                  <a:ext cx="734" cy="165"/>
                </a:xfrm>
                <a:prstGeom prst="rect">
                  <a:avLst/>
                </a:prstGeom>
                <a:noFill/>
                <a:ln w="9525">
                  <a:noFill/>
                  <a:miter lim="800000"/>
                  <a:headEnd/>
                  <a:tailEnd/>
                </a:ln>
              </p:spPr>
            </p:pic>
            <p:pic>
              <p:nvPicPr>
                <p:cNvPr id="12306" name="Picture 33" descr="Gold Short Med Arrow no shadow"/>
                <p:cNvPicPr>
                  <a:picLocks noChangeAspect="1" noChangeArrowheads="1"/>
                </p:cNvPicPr>
                <p:nvPr/>
              </p:nvPicPr>
              <p:blipFill>
                <a:blip r:embed="rId16"/>
                <a:srcRect/>
                <a:stretch>
                  <a:fillRect/>
                </a:stretch>
              </p:blipFill>
              <p:spPr bwMode="auto">
                <a:xfrm rot="5400000">
                  <a:off x="3838" y="1898"/>
                  <a:ext cx="275" cy="204"/>
                </a:xfrm>
                <a:prstGeom prst="rect">
                  <a:avLst/>
                </a:prstGeom>
                <a:noFill/>
                <a:ln w="9525">
                  <a:noFill/>
                  <a:miter lim="800000"/>
                  <a:headEnd/>
                  <a:tailEnd/>
                </a:ln>
              </p:spPr>
            </p:pic>
          </p:grpSp>
          <p:sp>
            <p:nvSpPr>
              <p:cNvPr id="264226" name="Rectangle 34"/>
              <p:cNvSpPr>
                <a:spLocks noChangeArrowheads="1"/>
              </p:cNvSpPr>
              <p:nvPr/>
            </p:nvSpPr>
            <p:spPr bwMode="auto">
              <a:xfrm>
                <a:off x="3212" y="871"/>
                <a:ext cx="1065" cy="368"/>
              </a:xfrm>
              <a:prstGeom prst="rect">
                <a:avLst/>
              </a:prstGeom>
              <a:noFill/>
              <a:ln w="9525" algn="ctr">
                <a:noFill/>
                <a:miter lim="800000"/>
                <a:headEnd/>
                <a:tailEnd/>
              </a:ln>
              <a:effectLst/>
            </p:spPr>
            <p:txBody>
              <a:bodyPr wrap="square">
                <a:spAutoFit/>
              </a:bodyPr>
              <a:lstStyle/>
              <a:p>
                <a:pPr algn="ctr">
                  <a:lnSpc>
                    <a:spcPct val="80000"/>
                  </a:lnSpc>
                </a:pPr>
                <a:r>
                  <a:rPr lang="ja-JP" altLang="en-US" sz="200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a:t>
                </a: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Scales Out”</a:t>
                </a:r>
              </a:p>
              <a:p>
                <a:pPr algn="ctr">
                  <a:lnSpc>
                    <a:spcPct val="80000"/>
                  </a:lnSpc>
                </a:pPr>
                <a:r>
                  <a:rPr lang="en-US" altLang="ja-JP"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In clusters</a:t>
                </a:r>
                <a:endPar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endParaRPr>
              </a:p>
            </p:txBody>
          </p:sp>
        </p:grpSp>
      </p:grpSp>
      <p:grpSp>
        <p:nvGrpSpPr>
          <p:cNvPr id="76" name="Group 75"/>
          <p:cNvGrpSpPr/>
          <p:nvPr/>
        </p:nvGrpSpPr>
        <p:grpSpPr>
          <a:xfrm>
            <a:off x="-728663" y="6858000"/>
            <a:ext cx="3011744" cy="1543051"/>
            <a:chOff x="-728663" y="6858000"/>
            <a:chExt cx="3011744" cy="1543051"/>
          </a:xfrm>
        </p:grpSpPr>
        <p:pic>
          <p:nvPicPr>
            <p:cNvPr id="73" name="Picture 4" descr="C:\Users\robwilli\AppData\Local\Microsoft\Windows\Temporary Internet Files\Content.IE5\8WAENRF3\MCj04326280000[1].png"/>
            <p:cNvPicPr>
              <a:picLocks noChangeAspect="1" noChangeArrowheads="1"/>
            </p:cNvPicPr>
            <p:nvPr/>
          </p:nvPicPr>
          <p:blipFill>
            <a:blip r:embed="rId17"/>
            <a:srcRect/>
            <a:stretch>
              <a:fillRect/>
            </a:stretch>
          </p:blipFill>
          <p:spPr bwMode="auto">
            <a:xfrm>
              <a:off x="0" y="7472506"/>
              <a:ext cx="928545" cy="928545"/>
            </a:xfrm>
            <a:prstGeom prst="rect">
              <a:avLst/>
            </a:prstGeom>
            <a:noFill/>
          </p:spPr>
        </p:pic>
        <p:sp>
          <p:nvSpPr>
            <p:cNvPr id="74" name="Rectangle 6"/>
            <p:cNvSpPr>
              <a:spLocks noChangeArrowheads="1"/>
            </p:cNvSpPr>
            <p:nvPr/>
          </p:nvSpPr>
          <p:spPr bwMode="auto">
            <a:xfrm>
              <a:off x="289146" y="6858000"/>
              <a:ext cx="1993935" cy="646331"/>
            </a:xfrm>
            <a:prstGeom prst="rect">
              <a:avLst/>
            </a:prstGeom>
          </p:spPr>
          <p:txBody>
            <a:bodyPr>
              <a:spAutoFit/>
            </a:bodyPr>
            <a:lstStyle/>
            <a:p>
              <a:pPr algn="ctr" fontAlgn="base">
                <a:lnSpc>
                  <a:spcPct val="90000"/>
                </a:lnSpc>
                <a:spcBef>
                  <a:spcPct val="0"/>
                </a:spcBef>
                <a:spcAft>
                  <a:spcPct val="0"/>
                </a:spcAft>
              </a:pPr>
              <a:r>
                <a:rPr lang="ja-JP" altLang="en-US" sz="200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a:t>
              </a: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Scales </a:t>
              </a:r>
              <a:r>
                <a:rPr lang="en-US" altLang="ja-JP"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Micro”</a:t>
              </a:r>
              <a:endPar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endParaRPr>
            </a:p>
            <a:p>
              <a:pPr algn="ctr" fontAlgn="base">
                <a:lnSpc>
                  <a:spcPct val="90000"/>
                </a:lnSpc>
                <a:spcBef>
                  <a:spcPct val="0"/>
                </a:spcBef>
                <a:spcAft>
                  <a:spcPct val="0"/>
                </a:spcAft>
              </a:pP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to </a:t>
              </a:r>
              <a:r>
                <a:rPr lang="en-US" altLang="ja-JP"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sensors</a:t>
              </a:r>
              <a:endPar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endParaRPr>
            </a:p>
          </p:txBody>
        </p:sp>
        <p:pic>
          <p:nvPicPr>
            <p:cNvPr id="75" name="Picture 5" descr="C:\Users\robwilli\AppData\Local\Microsoft\Windows\Temporary Internet Files\Content.IE5\R3EXQR1T\MPj04014650000[1].jpg"/>
            <p:cNvPicPr>
              <a:picLocks noChangeAspect="1" noChangeArrowheads="1"/>
            </p:cNvPicPr>
            <p:nvPr/>
          </p:nvPicPr>
          <p:blipFill>
            <a:blip r:embed="rId18" cstate="print"/>
            <a:srcRect/>
            <a:stretch>
              <a:fillRect/>
            </a:stretch>
          </p:blipFill>
          <p:spPr bwMode="auto">
            <a:xfrm>
              <a:off x="-728663" y="7091589"/>
              <a:ext cx="742901" cy="495074"/>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afterEffect">
                                  <p:stCondLst>
                                    <p:cond delay="0"/>
                                  </p:stCondLst>
                                  <p:childTnLst>
                                    <p:animMotion origin="layout" path="M 0 0  L 0.25 -0.3331  E" pathEditMode="relative" ptsTypes="">
                                      <p:cBhvr>
                                        <p:cTn id="6" dur="2000" fill="hold"/>
                                        <p:tgtEl>
                                          <p:spTgt spid="35"/>
                                        </p:tgtEl>
                                        <p:attrNameLst>
                                          <p:attrName>ppt_x</p:attrName>
                                          <p:attrName>ppt_y</p:attrName>
                                        </p:attrNameLst>
                                      </p:cBhvr>
                                    </p:animMotion>
                                  </p:childTnLst>
                                </p:cTn>
                              </p:par>
                              <p:par>
                                <p:cTn id="7" presetID="56" presetClass="path" presetSubtype="0" accel="50000" decel="50000" fill="hold" nodeType="withEffect">
                                  <p:stCondLst>
                                    <p:cond delay="0"/>
                                  </p:stCondLst>
                                  <p:childTnLst>
                                    <p:animMotion origin="layout" path="M 0 0  L 0.25 -0.3331  E" pathEditMode="relative" ptsTypes="">
                                      <p:cBhvr>
                                        <p:cTn id="8" dur="2000" fill="hold"/>
                                        <p:tgtEl>
                                          <p:spTgt spid="7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Scalable</a:t>
            </a:r>
            <a:endParaRPr lang="en-US" dirty="0"/>
          </a:p>
        </p:txBody>
      </p:sp>
      <p:sp>
        <p:nvSpPr>
          <p:cNvPr id="3" name="Content Placeholder 2"/>
          <p:cNvSpPr>
            <a:spLocks noGrp="1"/>
          </p:cNvSpPr>
          <p:nvPr>
            <p:ph idx="1"/>
          </p:nvPr>
        </p:nvSpPr>
        <p:spPr>
          <a:xfrm>
            <a:off x="382588" y="1414464"/>
            <a:ext cx="8380412" cy="2289858"/>
          </a:xfrm>
        </p:spPr>
        <p:txBody>
          <a:bodyPr/>
          <a:lstStyle/>
          <a:p>
            <a:r>
              <a:rPr lang="en-US" smtClean="0"/>
              <a:t>Distributed cloud services</a:t>
            </a:r>
          </a:p>
          <a:p>
            <a:r>
              <a:rPr lang="en-US" smtClean="0"/>
              <a:t>Enterprise business applications</a:t>
            </a:r>
          </a:p>
          <a:p>
            <a:r>
              <a:rPr lang="en-US" smtClean="0"/>
              <a:t>Device input and output</a:t>
            </a:r>
          </a:p>
          <a:p>
            <a:r>
              <a:rPr lang="en-US" smtClean="0"/>
              <a:t>Sensor data networks</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Devices as Part of Business Flow</a:t>
            </a:r>
            <a:endParaRPr lang="en-US" dirty="0"/>
          </a:p>
        </p:txBody>
      </p:sp>
      <p:sp>
        <p:nvSpPr>
          <p:cNvPr id="3" name="Content Placeholder 2"/>
          <p:cNvSpPr>
            <a:spLocks noGrp="1"/>
          </p:cNvSpPr>
          <p:nvPr>
            <p:ph idx="1"/>
          </p:nvPr>
        </p:nvSpPr>
        <p:spPr>
          <a:xfrm>
            <a:off x="382588" y="1414464"/>
            <a:ext cx="8380412" cy="4271939"/>
          </a:xfrm>
        </p:spPr>
        <p:txBody>
          <a:bodyPr/>
          <a:lstStyle/>
          <a:p>
            <a:r>
              <a:rPr lang="en-US" dirty="0" smtClean="0"/>
              <a:t>Devices are becoming deeply integrated into business process</a:t>
            </a:r>
          </a:p>
          <a:p>
            <a:r>
              <a:rPr lang="en-US" dirty="0" smtClean="0"/>
              <a:t>Devices are computers that offer a specialty service</a:t>
            </a:r>
          </a:p>
          <a:p>
            <a:r>
              <a:rPr lang="en-US" dirty="0" smtClean="0"/>
              <a:t>Devices are computers that should be lower in cost to manage and integrate</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385910" y="1961297"/>
            <a:ext cx="7758090" cy="2991588"/>
          </a:xfrm>
        </p:spPr>
        <p:txBody>
          <a:bodyPr/>
          <a:lstStyle/>
          <a:p>
            <a:r>
              <a:rPr lang="en-US" dirty="0" smtClean="0"/>
              <a:t>Windows 7 </a:t>
            </a:r>
            <a:br>
              <a:rPr lang="en-US" dirty="0" smtClean="0"/>
            </a:br>
            <a:r>
              <a:rPr smtClean="0"/>
              <a:t>Server 2008 R2 </a:t>
            </a:r>
            <a:br>
              <a:rPr smtClean="0"/>
            </a:br>
            <a:r>
              <a:rPr lang="en-US" dirty="0" smtClean="0"/>
              <a:t>Platform</a:t>
            </a:r>
            <a:br>
              <a:rPr lang="en-US" dirty="0" smtClean="0"/>
            </a:br>
            <a:r>
              <a:rPr lang="en-US" dirty="0" smtClean="0"/>
              <a:t>Enhancements</a:t>
            </a:r>
            <a:endParaRPr lang="en-US" dirty="0"/>
          </a:p>
        </p:txBody>
      </p:sp>
      <p:sp>
        <p:nvSpPr>
          <p:cNvPr id="11" name="Subtitle 10"/>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Enhancements to the Platform</a:t>
            </a:r>
            <a:endParaRPr lang="en-US" dirty="0"/>
          </a:p>
        </p:txBody>
      </p:sp>
      <p:sp>
        <p:nvSpPr>
          <p:cNvPr id="3" name="Content Placeholder 2"/>
          <p:cNvSpPr>
            <a:spLocks noGrp="1"/>
          </p:cNvSpPr>
          <p:nvPr>
            <p:ph idx="1"/>
          </p:nvPr>
        </p:nvSpPr>
        <p:spPr>
          <a:xfrm>
            <a:off x="382588" y="1414464"/>
            <a:ext cx="8380412" cy="5066515"/>
          </a:xfrm>
        </p:spPr>
        <p:txBody>
          <a:bodyPr/>
          <a:lstStyle/>
          <a:p>
            <a:r>
              <a:rPr lang="en-US" sz="3200" dirty="0" smtClean="0"/>
              <a:t>Windows 7 and Windows Server 2008 R2</a:t>
            </a:r>
          </a:p>
          <a:p>
            <a:pPr lvl="1"/>
            <a:r>
              <a:rPr lang="en-US" sz="2800" dirty="0" smtClean="0"/>
              <a:t>Discovery remote extensions</a:t>
            </a:r>
          </a:p>
          <a:p>
            <a:pPr lvl="1"/>
            <a:r>
              <a:rPr lang="en-US" sz="2800" dirty="0" smtClean="0"/>
              <a:t>Security enhancements</a:t>
            </a:r>
          </a:p>
          <a:p>
            <a:r>
              <a:rPr lang="en-US" sz="3200" dirty="0" smtClean="0"/>
              <a:t>Windows Embedded CE6R2</a:t>
            </a:r>
          </a:p>
          <a:p>
            <a:pPr lvl="1"/>
            <a:r>
              <a:rPr lang="en-US" sz="2800" dirty="0" smtClean="0"/>
              <a:t>Windows CE</a:t>
            </a:r>
          </a:p>
          <a:p>
            <a:pPr lvl="2"/>
            <a:r>
              <a:rPr lang="en-US" sz="2400" dirty="0" smtClean="0"/>
              <a:t>Windows Network Projector</a:t>
            </a:r>
          </a:p>
          <a:p>
            <a:pPr lvl="2"/>
            <a:r>
              <a:rPr lang="en-US" sz="2400" dirty="0" smtClean="0"/>
              <a:t>Full DPWS support</a:t>
            </a:r>
          </a:p>
          <a:p>
            <a:r>
              <a:rPr lang="en-US" sz="3200" dirty="0" smtClean="0"/>
              <a:t>.NET Micro Framework</a:t>
            </a:r>
          </a:p>
          <a:p>
            <a:pPr lvl="2"/>
            <a:r>
              <a:rPr lang="en-US" sz="2400" dirty="0" smtClean="0"/>
              <a:t>Full DPWS support</a:t>
            </a:r>
          </a:p>
          <a:p>
            <a:pPr lvl="2"/>
            <a:r>
              <a:rPr lang="en-US" sz="2400" dirty="0" smtClean="0"/>
              <a:t>New code generation tool</a:t>
            </a:r>
            <a:endParaRPr lang="en-US" sz="32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1" end="1"/>
                                            </p:txEl>
                                          </p:spTgt>
                                        </p:tgtEl>
                                        <p:attrNameLst>
                                          <p:attrName>style.fontStyle</p:attrName>
                                        </p:attrNameLst>
                                      </p:cBhvr>
                                      <p:to>
                                        <p:strVal val="normal"/>
                                      </p:to>
                                    </p:set>
                                    <p:set>
                                      <p:cBhvr override="childStyle">
                                        <p:cTn id="7" dur="indefinite"/>
                                        <p:tgtEl>
                                          <p:spTgt spid="3">
                                            <p:txEl>
                                              <p:pRg st="1" end="1"/>
                                            </p:txEl>
                                          </p:spTgt>
                                        </p:tgtEl>
                                        <p:attrNameLst>
                                          <p:attrName>style.fontWeight</p:attrName>
                                        </p:attrNameLst>
                                      </p:cBhvr>
                                      <p:to>
                                        <p:strVal val="bold"/>
                                      </p:to>
                                    </p:set>
                                    <p:set>
                                      <p:cBhvr override="childStyle">
                                        <p:cTn id="8" dur="indefinite"/>
                                        <p:tgtEl>
                                          <p:spTgt spid="3">
                                            <p:txEl>
                                              <p:pRg st="1" end="1"/>
                                            </p:txEl>
                                          </p:spTgt>
                                        </p:tgtEl>
                                        <p:attrNameLst>
                                          <p:attrName>style.textDecorationUnderline</p:attrName>
                                        </p:attrNameLst>
                                      </p:cBhvr>
                                      <p:to>
                                        <p:strVal val="false"/>
                                      </p:to>
                                    </p:set>
                                  </p:childTnLst>
                                  <p:subTnLst>
                                    <p:animClr>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n-US" smtClean="0"/>
              <a:t>Cross Subnet Discovery</a:t>
            </a:r>
            <a:endParaRPr lang="en-US" dirty="0"/>
          </a:p>
        </p:txBody>
      </p:sp>
      <p:sp>
        <p:nvSpPr>
          <p:cNvPr id="316419" name="Rectangle 3"/>
          <p:cNvSpPr>
            <a:spLocks noGrp="1" noChangeArrowheads="1"/>
          </p:cNvSpPr>
          <p:nvPr>
            <p:ph type="body" idx="1"/>
          </p:nvPr>
        </p:nvSpPr>
        <p:spPr>
          <a:xfrm>
            <a:off x="382588" y="1414464"/>
            <a:ext cx="8380412" cy="3709734"/>
          </a:xfrm>
        </p:spPr>
        <p:txBody>
          <a:bodyPr/>
          <a:lstStyle/>
          <a:p>
            <a:r>
              <a:rPr lang="en-US" smtClean="0"/>
              <a:t>Directed discovery</a:t>
            </a:r>
          </a:p>
          <a:p>
            <a:pPr lvl="1"/>
            <a:r>
              <a:rPr lang="en-US" smtClean="0"/>
              <a:t>Install Web Services device by name</a:t>
            </a:r>
          </a:p>
          <a:p>
            <a:r>
              <a:rPr lang="en-US" smtClean="0"/>
              <a:t>Discovery remote extensions</a:t>
            </a:r>
          </a:p>
          <a:p>
            <a:pPr lvl="1"/>
            <a:r>
              <a:rPr lang="en-US" smtClean="0"/>
              <a:t>Browse for PCs, people, and Web Services across entire organization</a:t>
            </a:r>
          </a:p>
          <a:p>
            <a:pPr lvl="1"/>
            <a:r>
              <a:rPr lang="en-US" smtClean="0"/>
              <a:t>Publish anything with Publication Services</a:t>
            </a:r>
          </a:p>
          <a:p>
            <a:pPr lvl="1"/>
            <a:r>
              <a:rPr lang="en-US" smtClean="0"/>
              <a:t>Faster response than NETBios</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86" name="Text Box 66"/>
          <p:cNvSpPr txBox="1">
            <a:spLocks noChangeArrowheads="1"/>
          </p:cNvSpPr>
          <p:nvPr/>
        </p:nvSpPr>
        <p:spPr bwMode="auto">
          <a:xfrm>
            <a:off x="2889682" y="1272882"/>
            <a:ext cx="3345788" cy="707886"/>
          </a:xfrm>
          <a:prstGeom prst="rect">
            <a:avLst/>
          </a:prstGeom>
          <a:noFill/>
          <a:ln w="12700">
            <a:noFill/>
            <a:miter lim="800000"/>
            <a:headEnd/>
            <a:tailEnd/>
          </a:ln>
          <a:effectLst/>
        </p:spPr>
        <p:txBody>
          <a:bodyPr wrap="none">
            <a:spAutoFit/>
          </a:bodyPr>
          <a:lstStyle/>
          <a:p>
            <a:r>
              <a:rPr lang="en-US" sz="4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ProbeMatches</a:t>
            </a:r>
          </a:p>
        </p:txBody>
      </p:sp>
      <p:sp>
        <p:nvSpPr>
          <p:cNvPr id="312387" name="Text Box 67"/>
          <p:cNvSpPr txBox="1">
            <a:spLocks noChangeArrowheads="1"/>
          </p:cNvSpPr>
          <p:nvPr/>
        </p:nvSpPr>
        <p:spPr bwMode="auto">
          <a:xfrm>
            <a:off x="3925222" y="1272882"/>
            <a:ext cx="1274708" cy="707886"/>
          </a:xfrm>
          <a:prstGeom prst="rect">
            <a:avLst/>
          </a:prstGeom>
          <a:noFill/>
          <a:ln w="12700">
            <a:noFill/>
            <a:miter lim="800000"/>
            <a:headEnd/>
            <a:tailEnd/>
          </a:ln>
          <a:effectLst/>
        </p:spPr>
        <p:txBody>
          <a:bodyPr wrap="none">
            <a:spAutoFit/>
          </a:bodyPr>
          <a:lstStyle/>
          <a:p>
            <a:r>
              <a:rPr lang="en-US" sz="4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Print</a:t>
            </a:r>
          </a:p>
        </p:txBody>
      </p:sp>
      <p:grpSp>
        <p:nvGrpSpPr>
          <p:cNvPr id="2" name="Group 63"/>
          <p:cNvGrpSpPr>
            <a:grpSpLocks/>
          </p:cNvGrpSpPr>
          <p:nvPr/>
        </p:nvGrpSpPr>
        <p:grpSpPr bwMode="auto">
          <a:xfrm>
            <a:off x="669925" y="2265070"/>
            <a:ext cx="3443288" cy="1835150"/>
            <a:chOff x="422" y="1357"/>
            <a:chExt cx="2169" cy="1156"/>
          </a:xfrm>
        </p:grpSpPr>
        <p:pic>
          <p:nvPicPr>
            <p:cNvPr id="312325" name="Picture 5" descr="PC running service"/>
            <p:cNvPicPr>
              <a:picLocks noChangeAspect="1" noChangeArrowheads="1"/>
            </p:cNvPicPr>
            <p:nvPr/>
          </p:nvPicPr>
          <p:blipFill>
            <a:blip r:embed="rId3">
              <a:clrChange>
                <a:clrFrom>
                  <a:srgbClr val="FDFDFD"/>
                </a:clrFrom>
                <a:clrTo>
                  <a:srgbClr val="FDFDFD">
                    <a:alpha val="0"/>
                  </a:srgbClr>
                </a:clrTo>
              </a:clrChange>
            </a:blip>
            <a:srcRect b="8725"/>
            <a:stretch>
              <a:fillRect/>
            </a:stretch>
          </p:blipFill>
          <p:spPr bwMode="auto">
            <a:xfrm>
              <a:off x="422" y="1362"/>
              <a:ext cx="559" cy="508"/>
            </a:xfrm>
            <a:prstGeom prst="rect">
              <a:avLst/>
            </a:prstGeom>
            <a:noFill/>
          </p:spPr>
        </p:pic>
        <p:pic>
          <p:nvPicPr>
            <p:cNvPr id="312350" name="Picture 30" descr="PC running service"/>
            <p:cNvPicPr>
              <a:picLocks noChangeAspect="1" noChangeArrowheads="1"/>
            </p:cNvPicPr>
            <p:nvPr/>
          </p:nvPicPr>
          <p:blipFill>
            <a:blip r:embed="rId3">
              <a:clrChange>
                <a:clrFrom>
                  <a:srgbClr val="FDFDFD"/>
                </a:clrFrom>
                <a:clrTo>
                  <a:srgbClr val="FDFDFD">
                    <a:alpha val="0"/>
                  </a:srgbClr>
                </a:clrTo>
              </a:clrChange>
            </a:blip>
            <a:srcRect b="8725"/>
            <a:stretch>
              <a:fillRect/>
            </a:stretch>
          </p:blipFill>
          <p:spPr bwMode="auto">
            <a:xfrm>
              <a:off x="966" y="1363"/>
              <a:ext cx="559" cy="508"/>
            </a:xfrm>
            <a:prstGeom prst="rect">
              <a:avLst/>
            </a:prstGeom>
            <a:noFill/>
          </p:spPr>
        </p:pic>
        <p:pic>
          <p:nvPicPr>
            <p:cNvPr id="312351" name="Picture 31" descr="PC running service"/>
            <p:cNvPicPr>
              <a:picLocks noChangeAspect="1" noChangeArrowheads="1"/>
            </p:cNvPicPr>
            <p:nvPr/>
          </p:nvPicPr>
          <p:blipFill>
            <a:blip r:embed="rId3">
              <a:clrChange>
                <a:clrFrom>
                  <a:srgbClr val="FDFDFD"/>
                </a:clrFrom>
                <a:clrTo>
                  <a:srgbClr val="FDFDFD">
                    <a:alpha val="0"/>
                  </a:srgbClr>
                </a:clrTo>
              </a:clrChange>
            </a:blip>
            <a:srcRect b="8725"/>
            <a:stretch>
              <a:fillRect/>
            </a:stretch>
          </p:blipFill>
          <p:spPr bwMode="auto">
            <a:xfrm>
              <a:off x="1506" y="1357"/>
              <a:ext cx="559" cy="508"/>
            </a:xfrm>
            <a:prstGeom prst="rect">
              <a:avLst/>
            </a:prstGeom>
            <a:noFill/>
          </p:spPr>
        </p:pic>
        <p:pic>
          <p:nvPicPr>
            <p:cNvPr id="312352" name="Picture 32" descr="PC running service"/>
            <p:cNvPicPr>
              <a:picLocks noChangeAspect="1" noChangeArrowheads="1"/>
            </p:cNvPicPr>
            <p:nvPr/>
          </p:nvPicPr>
          <p:blipFill>
            <a:blip r:embed="rId3">
              <a:clrChange>
                <a:clrFrom>
                  <a:srgbClr val="FDFDFD"/>
                </a:clrFrom>
                <a:clrTo>
                  <a:srgbClr val="FDFDFD">
                    <a:alpha val="0"/>
                  </a:srgbClr>
                </a:clrTo>
              </a:clrChange>
            </a:blip>
            <a:srcRect b="8725"/>
            <a:stretch>
              <a:fillRect/>
            </a:stretch>
          </p:blipFill>
          <p:spPr bwMode="auto">
            <a:xfrm>
              <a:off x="2032" y="1359"/>
              <a:ext cx="559" cy="508"/>
            </a:xfrm>
            <a:prstGeom prst="rect">
              <a:avLst/>
            </a:prstGeom>
            <a:noFill/>
          </p:spPr>
        </p:pic>
        <p:sp>
          <p:nvSpPr>
            <p:cNvPr id="312369" name="Line 49"/>
            <p:cNvSpPr>
              <a:spLocks noChangeShapeType="1"/>
            </p:cNvSpPr>
            <p:nvPr/>
          </p:nvSpPr>
          <p:spPr bwMode="auto">
            <a:xfrm flipV="1">
              <a:off x="563" y="1709"/>
              <a:ext cx="0" cy="804"/>
            </a:xfrm>
            <a:prstGeom prst="line">
              <a:avLst/>
            </a:prstGeom>
            <a:noFill/>
            <a:ln w="12700">
              <a:solidFill>
                <a:schemeClr val="accent2"/>
              </a:solidFill>
              <a:round/>
              <a:headEnd/>
              <a:tailEnd/>
            </a:ln>
            <a:effectLst/>
          </p:spPr>
          <p:txBody>
            <a:bodyPr wrap="none" anchor="ctr"/>
            <a:lstStyle/>
            <a:p>
              <a:endParaRPr lang="en-US">
                <a:latin typeface="Trebuchet MS" pitchFamily="34" charset="0"/>
              </a:endParaRPr>
            </a:p>
          </p:txBody>
        </p:sp>
        <p:sp>
          <p:nvSpPr>
            <p:cNvPr id="312370" name="Line 50"/>
            <p:cNvSpPr>
              <a:spLocks noChangeShapeType="1"/>
            </p:cNvSpPr>
            <p:nvPr/>
          </p:nvSpPr>
          <p:spPr bwMode="auto">
            <a:xfrm flipV="1">
              <a:off x="1127" y="1734"/>
              <a:ext cx="0" cy="779"/>
            </a:xfrm>
            <a:prstGeom prst="line">
              <a:avLst/>
            </a:prstGeom>
            <a:noFill/>
            <a:ln w="12700">
              <a:solidFill>
                <a:schemeClr val="accent2"/>
              </a:solidFill>
              <a:round/>
              <a:headEnd/>
              <a:tailEnd/>
            </a:ln>
            <a:effectLst/>
          </p:spPr>
          <p:txBody>
            <a:bodyPr wrap="none" anchor="ctr"/>
            <a:lstStyle/>
            <a:p>
              <a:endParaRPr lang="en-US">
                <a:latin typeface="Trebuchet MS" pitchFamily="34" charset="0"/>
              </a:endParaRPr>
            </a:p>
          </p:txBody>
        </p:sp>
        <p:sp>
          <p:nvSpPr>
            <p:cNvPr id="312371" name="Line 51"/>
            <p:cNvSpPr>
              <a:spLocks noChangeShapeType="1"/>
            </p:cNvSpPr>
            <p:nvPr/>
          </p:nvSpPr>
          <p:spPr bwMode="auto">
            <a:xfrm flipV="1">
              <a:off x="1672" y="1723"/>
              <a:ext cx="0" cy="779"/>
            </a:xfrm>
            <a:prstGeom prst="line">
              <a:avLst/>
            </a:prstGeom>
            <a:noFill/>
            <a:ln w="12700">
              <a:solidFill>
                <a:schemeClr val="accent2"/>
              </a:solidFill>
              <a:round/>
              <a:headEnd/>
              <a:tailEnd/>
            </a:ln>
            <a:effectLst/>
          </p:spPr>
          <p:txBody>
            <a:bodyPr wrap="none" anchor="ctr"/>
            <a:lstStyle/>
            <a:p>
              <a:endParaRPr lang="en-US">
                <a:latin typeface="Trebuchet MS" pitchFamily="34" charset="0"/>
              </a:endParaRPr>
            </a:p>
          </p:txBody>
        </p:sp>
        <p:sp>
          <p:nvSpPr>
            <p:cNvPr id="312372" name="Line 52"/>
            <p:cNvSpPr>
              <a:spLocks noChangeShapeType="1"/>
            </p:cNvSpPr>
            <p:nvPr/>
          </p:nvSpPr>
          <p:spPr bwMode="auto">
            <a:xfrm flipV="1">
              <a:off x="2191" y="1722"/>
              <a:ext cx="0" cy="779"/>
            </a:xfrm>
            <a:prstGeom prst="line">
              <a:avLst/>
            </a:prstGeom>
            <a:noFill/>
            <a:ln w="12700">
              <a:solidFill>
                <a:schemeClr val="accent2"/>
              </a:solidFill>
              <a:round/>
              <a:headEnd/>
              <a:tailEnd/>
            </a:ln>
            <a:effectLst/>
          </p:spPr>
          <p:txBody>
            <a:bodyPr wrap="none" anchor="ctr"/>
            <a:lstStyle/>
            <a:p>
              <a:endParaRPr lang="en-US">
                <a:latin typeface="Trebuchet MS" pitchFamily="34" charset="0"/>
              </a:endParaRPr>
            </a:p>
          </p:txBody>
        </p:sp>
      </p:grpSp>
      <p:sp>
        <p:nvSpPr>
          <p:cNvPr id="312323" name="Rectangle 3"/>
          <p:cNvSpPr>
            <a:spLocks noGrp="1" noChangeArrowheads="1"/>
          </p:cNvSpPr>
          <p:nvPr>
            <p:ph type="title"/>
          </p:nvPr>
        </p:nvSpPr>
        <p:spPr/>
        <p:txBody>
          <a:bodyPr/>
          <a:lstStyle/>
          <a:p>
            <a:r>
              <a:rPr lang="en-US" smtClean="0"/>
              <a:t>Cross Subnet Discovery</a:t>
            </a:r>
            <a:endParaRPr lang="en-US"/>
          </a:p>
        </p:txBody>
      </p:sp>
      <p:pic>
        <p:nvPicPr>
          <p:cNvPr id="312348" name="Picture 28" descr="OpiStreams BETI (Sateliite Communications Router)"/>
          <p:cNvPicPr>
            <a:picLocks noChangeAspect="1" noChangeArrowheads="1"/>
          </p:cNvPicPr>
          <p:nvPr/>
        </p:nvPicPr>
        <p:blipFill>
          <a:blip r:embed="rId4" cstate="print"/>
          <a:srcRect/>
          <a:stretch>
            <a:fillRect/>
          </a:stretch>
        </p:blipFill>
        <p:spPr bwMode="auto">
          <a:xfrm>
            <a:off x="4414838" y="3576345"/>
            <a:ext cx="801687" cy="454025"/>
          </a:xfrm>
          <a:prstGeom prst="rect">
            <a:avLst/>
          </a:prstGeom>
          <a:noFill/>
        </p:spPr>
      </p:pic>
      <p:pic>
        <p:nvPicPr>
          <p:cNvPr id="312349" name="Picture 29" descr="Supercomputer2"/>
          <p:cNvPicPr>
            <a:picLocks noChangeAspect="1" noChangeArrowheads="1"/>
          </p:cNvPicPr>
          <p:nvPr/>
        </p:nvPicPr>
        <p:blipFill>
          <a:blip r:embed="rId5" cstate="print"/>
          <a:srcRect/>
          <a:stretch>
            <a:fillRect/>
          </a:stretch>
        </p:blipFill>
        <p:spPr bwMode="auto">
          <a:xfrm>
            <a:off x="6473825" y="2265070"/>
            <a:ext cx="942975" cy="1252537"/>
          </a:xfrm>
          <a:prstGeom prst="rect">
            <a:avLst/>
          </a:prstGeom>
          <a:noFill/>
        </p:spPr>
      </p:pic>
      <p:sp>
        <p:nvSpPr>
          <p:cNvPr id="312359" name="Line 39"/>
          <p:cNvSpPr>
            <a:spLocks noChangeShapeType="1"/>
          </p:cNvSpPr>
          <p:nvPr/>
        </p:nvSpPr>
        <p:spPr bwMode="auto">
          <a:xfrm flipV="1">
            <a:off x="4973638" y="3989095"/>
            <a:ext cx="0" cy="2009775"/>
          </a:xfrm>
          <a:prstGeom prst="line">
            <a:avLst/>
          </a:prstGeom>
          <a:noFill/>
          <a:ln w="12700">
            <a:solidFill>
              <a:schemeClr val="accent2"/>
            </a:solidFill>
            <a:round/>
            <a:headEnd/>
            <a:tailEnd/>
          </a:ln>
          <a:effectLst/>
        </p:spPr>
        <p:txBody>
          <a:bodyPr wrap="none" anchor="ctr"/>
          <a:lstStyle/>
          <a:p>
            <a:endParaRPr lang="en-US">
              <a:latin typeface="Trebuchet MS" pitchFamily="34" charset="0"/>
            </a:endParaRPr>
          </a:p>
        </p:txBody>
      </p:sp>
      <p:sp>
        <p:nvSpPr>
          <p:cNvPr id="312366" name="Line 46"/>
          <p:cNvSpPr>
            <a:spLocks noChangeShapeType="1"/>
          </p:cNvSpPr>
          <p:nvPr/>
        </p:nvSpPr>
        <p:spPr bwMode="auto">
          <a:xfrm>
            <a:off x="885825" y="4100220"/>
            <a:ext cx="3959225" cy="0"/>
          </a:xfrm>
          <a:prstGeom prst="line">
            <a:avLst/>
          </a:prstGeom>
          <a:noFill/>
          <a:ln w="12700">
            <a:solidFill>
              <a:schemeClr val="accent2"/>
            </a:solidFill>
            <a:round/>
            <a:headEnd/>
            <a:tailEnd/>
          </a:ln>
          <a:effectLst/>
        </p:spPr>
        <p:txBody>
          <a:bodyPr wrap="none" anchor="ctr"/>
          <a:lstStyle/>
          <a:p>
            <a:endParaRPr lang="en-US">
              <a:latin typeface="Trebuchet MS" pitchFamily="34" charset="0"/>
            </a:endParaRPr>
          </a:p>
        </p:txBody>
      </p:sp>
      <p:sp>
        <p:nvSpPr>
          <p:cNvPr id="312368" name="Line 48"/>
          <p:cNvSpPr>
            <a:spLocks noChangeShapeType="1"/>
          </p:cNvSpPr>
          <p:nvPr/>
        </p:nvSpPr>
        <p:spPr bwMode="auto">
          <a:xfrm flipV="1">
            <a:off x="4852988" y="3928770"/>
            <a:ext cx="0" cy="171450"/>
          </a:xfrm>
          <a:prstGeom prst="line">
            <a:avLst/>
          </a:prstGeom>
          <a:noFill/>
          <a:ln w="12700">
            <a:solidFill>
              <a:schemeClr val="accent2"/>
            </a:solidFill>
            <a:round/>
            <a:headEnd/>
            <a:tailEnd/>
          </a:ln>
          <a:effectLst/>
        </p:spPr>
        <p:txBody>
          <a:bodyPr wrap="none" anchor="ctr"/>
          <a:lstStyle/>
          <a:p>
            <a:endParaRPr lang="en-US">
              <a:latin typeface="Trebuchet MS" pitchFamily="34" charset="0"/>
            </a:endParaRPr>
          </a:p>
        </p:txBody>
      </p:sp>
      <p:sp>
        <p:nvSpPr>
          <p:cNvPr id="312374" name="Line 54"/>
          <p:cNvSpPr>
            <a:spLocks noChangeShapeType="1"/>
          </p:cNvSpPr>
          <p:nvPr/>
        </p:nvSpPr>
        <p:spPr bwMode="auto">
          <a:xfrm>
            <a:off x="7224713" y="3296945"/>
            <a:ext cx="0" cy="290512"/>
          </a:xfrm>
          <a:prstGeom prst="line">
            <a:avLst/>
          </a:prstGeom>
          <a:noFill/>
          <a:ln w="12700">
            <a:solidFill>
              <a:schemeClr val="accent2"/>
            </a:solidFill>
            <a:round/>
            <a:headEnd/>
            <a:tailEnd/>
          </a:ln>
          <a:effectLst/>
        </p:spPr>
        <p:txBody>
          <a:bodyPr wrap="none" anchor="ctr"/>
          <a:lstStyle/>
          <a:p>
            <a:endParaRPr lang="en-US">
              <a:latin typeface="Trebuchet MS" pitchFamily="34" charset="0"/>
            </a:endParaRPr>
          </a:p>
        </p:txBody>
      </p:sp>
      <p:sp>
        <p:nvSpPr>
          <p:cNvPr id="312375" name="Line 55"/>
          <p:cNvSpPr>
            <a:spLocks noChangeShapeType="1"/>
          </p:cNvSpPr>
          <p:nvPr/>
        </p:nvSpPr>
        <p:spPr bwMode="auto">
          <a:xfrm flipH="1">
            <a:off x="4994275" y="3587457"/>
            <a:ext cx="2209800" cy="0"/>
          </a:xfrm>
          <a:prstGeom prst="line">
            <a:avLst/>
          </a:prstGeom>
          <a:noFill/>
          <a:ln w="12700">
            <a:solidFill>
              <a:schemeClr val="accent2"/>
            </a:solidFill>
            <a:round/>
            <a:headEnd/>
            <a:tailEnd/>
          </a:ln>
          <a:effectLst/>
        </p:spPr>
        <p:txBody>
          <a:bodyPr wrap="none" anchor="ctr"/>
          <a:lstStyle/>
          <a:p>
            <a:endParaRPr lang="en-US">
              <a:latin typeface="Trebuchet MS" pitchFamily="34" charset="0"/>
            </a:endParaRPr>
          </a:p>
        </p:txBody>
      </p:sp>
      <p:sp>
        <p:nvSpPr>
          <p:cNvPr id="312376" name="Line 56"/>
          <p:cNvSpPr>
            <a:spLocks noChangeShapeType="1"/>
          </p:cNvSpPr>
          <p:nvPr/>
        </p:nvSpPr>
        <p:spPr bwMode="auto">
          <a:xfrm>
            <a:off x="4994275" y="3577932"/>
            <a:ext cx="0" cy="79375"/>
          </a:xfrm>
          <a:prstGeom prst="line">
            <a:avLst/>
          </a:prstGeom>
          <a:noFill/>
          <a:ln w="12700">
            <a:solidFill>
              <a:schemeClr val="accent2"/>
            </a:solidFill>
            <a:round/>
            <a:headEnd/>
            <a:tailEnd/>
          </a:ln>
          <a:effectLst/>
        </p:spPr>
        <p:txBody>
          <a:bodyPr wrap="none" anchor="ctr"/>
          <a:lstStyle/>
          <a:p>
            <a:endParaRPr lang="en-US">
              <a:latin typeface="Trebuchet MS" pitchFamily="34" charset="0"/>
            </a:endParaRPr>
          </a:p>
        </p:txBody>
      </p:sp>
      <p:pic>
        <p:nvPicPr>
          <p:cNvPr id="312377" name="Picture 57" descr="printer"/>
          <p:cNvPicPr>
            <a:picLocks noChangeAspect="1" noChangeArrowheads="1"/>
          </p:cNvPicPr>
          <p:nvPr/>
        </p:nvPicPr>
        <p:blipFill>
          <a:blip r:embed="rId6" cstate="print"/>
          <a:srcRect/>
          <a:stretch>
            <a:fillRect/>
          </a:stretch>
        </p:blipFill>
        <p:spPr bwMode="auto">
          <a:xfrm>
            <a:off x="6577013" y="4460582"/>
            <a:ext cx="1154112" cy="1154113"/>
          </a:xfrm>
          <a:prstGeom prst="rect">
            <a:avLst/>
          </a:prstGeom>
          <a:noFill/>
        </p:spPr>
      </p:pic>
      <p:sp>
        <p:nvSpPr>
          <p:cNvPr id="312379" name="Line 59"/>
          <p:cNvSpPr>
            <a:spLocks noChangeShapeType="1"/>
          </p:cNvSpPr>
          <p:nvPr/>
        </p:nvSpPr>
        <p:spPr bwMode="auto">
          <a:xfrm>
            <a:off x="5184775" y="3828757"/>
            <a:ext cx="863600" cy="0"/>
          </a:xfrm>
          <a:prstGeom prst="line">
            <a:avLst/>
          </a:prstGeom>
          <a:noFill/>
          <a:ln w="12700">
            <a:solidFill>
              <a:schemeClr val="accent2"/>
            </a:solidFill>
            <a:round/>
            <a:headEnd/>
            <a:tailEnd/>
          </a:ln>
          <a:effectLst/>
        </p:spPr>
        <p:txBody>
          <a:bodyPr wrap="none" anchor="ctr"/>
          <a:lstStyle/>
          <a:p>
            <a:endParaRPr lang="en-US">
              <a:latin typeface="Trebuchet MS" pitchFamily="34" charset="0"/>
            </a:endParaRPr>
          </a:p>
        </p:txBody>
      </p:sp>
      <p:sp>
        <p:nvSpPr>
          <p:cNvPr id="312380" name="Line 60"/>
          <p:cNvSpPr>
            <a:spLocks noChangeShapeType="1"/>
          </p:cNvSpPr>
          <p:nvPr/>
        </p:nvSpPr>
        <p:spPr bwMode="auto">
          <a:xfrm>
            <a:off x="6038850" y="3828757"/>
            <a:ext cx="0" cy="2151063"/>
          </a:xfrm>
          <a:prstGeom prst="line">
            <a:avLst/>
          </a:prstGeom>
          <a:noFill/>
          <a:ln w="12700">
            <a:solidFill>
              <a:schemeClr val="accent2"/>
            </a:solidFill>
            <a:round/>
            <a:headEnd/>
            <a:tailEnd/>
          </a:ln>
          <a:effectLst/>
        </p:spPr>
        <p:txBody>
          <a:bodyPr wrap="none" anchor="ctr"/>
          <a:lstStyle/>
          <a:p>
            <a:endParaRPr lang="en-US">
              <a:latin typeface="Trebuchet MS" pitchFamily="34" charset="0"/>
            </a:endParaRPr>
          </a:p>
        </p:txBody>
      </p:sp>
      <p:sp>
        <p:nvSpPr>
          <p:cNvPr id="312381" name="Line 61"/>
          <p:cNvSpPr>
            <a:spLocks noChangeShapeType="1"/>
          </p:cNvSpPr>
          <p:nvPr/>
        </p:nvSpPr>
        <p:spPr bwMode="auto">
          <a:xfrm>
            <a:off x="6029325" y="5979820"/>
            <a:ext cx="1476375" cy="0"/>
          </a:xfrm>
          <a:prstGeom prst="line">
            <a:avLst/>
          </a:prstGeom>
          <a:noFill/>
          <a:ln w="12700">
            <a:solidFill>
              <a:schemeClr val="accent2"/>
            </a:solidFill>
            <a:round/>
            <a:headEnd/>
            <a:tailEnd/>
          </a:ln>
          <a:effectLst/>
        </p:spPr>
        <p:txBody>
          <a:bodyPr wrap="none" anchor="ctr"/>
          <a:lstStyle/>
          <a:p>
            <a:endParaRPr lang="en-US">
              <a:latin typeface="Trebuchet MS" pitchFamily="34" charset="0"/>
            </a:endParaRPr>
          </a:p>
        </p:txBody>
      </p:sp>
      <p:sp>
        <p:nvSpPr>
          <p:cNvPr id="312382" name="Line 62"/>
          <p:cNvSpPr>
            <a:spLocks noChangeShapeType="1"/>
          </p:cNvSpPr>
          <p:nvPr/>
        </p:nvSpPr>
        <p:spPr bwMode="auto">
          <a:xfrm flipV="1">
            <a:off x="7516813" y="5416257"/>
            <a:ext cx="0" cy="563563"/>
          </a:xfrm>
          <a:prstGeom prst="line">
            <a:avLst/>
          </a:prstGeom>
          <a:noFill/>
          <a:ln w="12700">
            <a:solidFill>
              <a:schemeClr val="accent2"/>
            </a:solidFill>
            <a:round/>
            <a:headEnd/>
            <a:tailEnd/>
          </a:ln>
          <a:effectLst/>
        </p:spPr>
        <p:txBody>
          <a:bodyPr wrap="none" anchor="ctr"/>
          <a:lstStyle/>
          <a:p>
            <a:endParaRPr lang="en-US">
              <a:latin typeface="Trebuchet MS" pitchFamily="34" charset="0"/>
            </a:endParaRPr>
          </a:p>
        </p:txBody>
      </p:sp>
      <p:grpSp>
        <p:nvGrpSpPr>
          <p:cNvPr id="3" name="Group 64"/>
          <p:cNvGrpSpPr>
            <a:grpSpLocks/>
          </p:cNvGrpSpPr>
          <p:nvPr/>
        </p:nvGrpSpPr>
        <p:grpSpPr bwMode="auto">
          <a:xfrm>
            <a:off x="812800" y="4838407"/>
            <a:ext cx="4160838" cy="1160463"/>
            <a:chOff x="512" y="2978"/>
            <a:chExt cx="2621" cy="731"/>
          </a:xfrm>
        </p:grpSpPr>
        <p:pic>
          <p:nvPicPr>
            <p:cNvPr id="312355" name="Picture 35" descr="PC running service"/>
            <p:cNvPicPr>
              <a:picLocks noChangeAspect="1" noChangeArrowheads="1"/>
            </p:cNvPicPr>
            <p:nvPr/>
          </p:nvPicPr>
          <p:blipFill>
            <a:blip r:embed="rId3">
              <a:clrChange>
                <a:clrFrom>
                  <a:srgbClr val="FDFDFD"/>
                </a:clrFrom>
                <a:clrTo>
                  <a:srgbClr val="FDFDFD">
                    <a:alpha val="0"/>
                  </a:srgbClr>
                </a:clrTo>
              </a:clrChange>
            </a:blip>
            <a:srcRect b="8725"/>
            <a:stretch>
              <a:fillRect/>
            </a:stretch>
          </p:blipFill>
          <p:spPr bwMode="auto">
            <a:xfrm>
              <a:off x="1596" y="2978"/>
              <a:ext cx="559" cy="508"/>
            </a:xfrm>
            <a:prstGeom prst="rect">
              <a:avLst/>
            </a:prstGeom>
            <a:noFill/>
          </p:spPr>
        </p:pic>
        <p:pic>
          <p:nvPicPr>
            <p:cNvPr id="312353" name="Picture 33" descr="PC running service"/>
            <p:cNvPicPr>
              <a:picLocks noChangeAspect="1" noChangeArrowheads="1"/>
            </p:cNvPicPr>
            <p:nvPr/>
          </p:nvPicPr>
          <p:blipFill>
            <a:blip r:embed="rId3">
              <a:clrChange>
                <a:clrFrom>
                  <a:srgbClr val="FDFDFD"/>
                </a:clrFrom>
                <a:clrTo>
                  <a:srgbClr val="FDFDFD">
                    <a:alpha val="0"/>
                  </a:srgbClr>
                </a:clrTo>
              </a:clrChange>
            </a:blip>
            <a:srcRect b="8725"/>
            <a:stretch>
              <a:fillRect/>
            </a:stretch>
          </p:blipFill>
          <p:spPr bwMode="auto">
            <a:xfrm>
              <a:off x="512" y="2983"/>
              <a:ext cx="559" cy="508"/>
            </a:xfrm>
            <a:prstGeom prst="rect">
              <a:avLst/>
            </a:prstGeom>
            <a:noFill/>
          </p:spPr>
        </p:pic>
        <p:pic>
          <p:nvPicPr>
            <p:cNvPr id="312354" name="Picture 34" descr="PC running service"/>
            <p:cNvPicPr>
              <a:picLocks noChangeAspect="1" noChangeArrowheads="1"/>
            </p:cNvPicPr>
            <p:nvPr/>
          </p:nvPicPr>
          <p:blipFill>
            <a:blip r:embed="rId3">
              <a:clrChange>
                <a:clrFrom>
                  <a:srgbClr val="FDFDFD"/>
                </a:clrFrom>
                <a:clrTo>
                  <a:srgbClr val="FDFDFD">
                    <a:alpha val="0"/>
                  </a:srgbClr>
                </a:clrTo>
              </a:clrChange>
            </a:blip>
            <a:srcRect b="8725"/>
            <a:stretch>
              <a:fillRect/>
            </a:stretch>
          </p:blipFill>
          <p:spPr bwMode="auto">
            <a:xfrm>
              <a:off x="1056" y="2984"/>
              <a:ext cx="559" cy="508"/>
            </a:xfrm>
            <a:prstGeom prst="rect">
              <a:avLst/>
            </a:prstGeom>
            <a:noFill/>
          </p:spPr>
        </p:pic>
        <p:pic>
          <p:nvPicPr>
            <p:cNvPr id="312356" name="Picture 36" descr="PC running service"/>
            <p:cNvPicPr>
              <a:picLocks noChangeAspect="1" noChangeArrowheads="1"/>
            </p:cNvPicPr>
            <p:nvPr/>
          </p:nvPicPr>
          <p:blipFill>
            <a:blip r:embed="rId3">
              <a:clrChange>
                <a:clrFrom>
                  <a:srgbClr val="FDFDFD"/>
                </a:clrFrom>
                <a:clrTo>
                  <a:srgbClr val="FDFDFD">
                    <a:alpha val="0"/>
                  </a:srgbClr>
                </a:clrTo>
              </a:clrChange>
            </a:blip>
            <a:srcRect b="8725"/>
            <a:stretch>
              <a:fillRect/>
            </a:stretch>
          </p:blipFill>
          <p:spPr bwMode="auto">
            <a:xfrm>
              <a:off x="2122" y="2980"/>
              <a:ext cx="559" cy="508"/>
            </a:xfrm>
            <a:prstGeom prst="rect">
              <a:avLst/>
            </a:prstGeom>
            <a:noFill/>
          </p:spPr>
        </p:pic>
        <p:sp>
          <p:nvSpPr>
            <p:cNvPr id="312358" name="Line 38"/>
            <p:cNvSpPr>
              <a:spLocks noChangeShapeType="1"/>
            </p:cNvSpPr>
            <p:nvPr/>
          </p:nvSpPr>
          <p:spPr bwMode="auto">
            <a:xfrm>
              <a:off x="658" y="3709"/>
              <a:ext cx="2475" cy="0"/>
            </a:xfrm>
            <a:prstGeom prst="line">
              <a:avLst/>
            </a:prstGeom>
            <a:noFill/>
            <a:ln w="12700">
              <a:solidFill>
                <a:schemeClr val="accent2"/>
              </a:solidFill>
              <a:round/>
              <a:headEnd/>
              <a:tailEnd/>
            </a:ln>
            <a:effectLst/>
          </p:spPr>
          <p:txBody>
            <a:bodyPr wrap="none" anchor="ctr"/>
            <a:lstStyle/>
            <a:p>
              <a:endParaRPr lang="en-US">
                <a:latin typeface="Trebuchet MS" pitchFamily="34" charset="0"/>
              </a:endParaRPr>
            </a:p>
          </p:txBody>
        </p:sp>
        <p:sp>
          <p:nvSpPr>
            <p:cNvPr id="312361" name="Line 41"/>
            <p:cNvSpPr>
              <a:spLocks noChangeShapeType="1"/>
            </p:cNvSpPr>
            <p:nvPr/>
          </p:nvSpPr>
          <p:spPr bwMode="auto">
            <a:xfrm flipV="1">
              <a:off x="646" y="3317"/>
              <a:ext cx="0" cy="380"/>
            </a:xfrm>
            <a:prstGeom prst="line">
              <a:avLst/>
            </a:prstGeom>
            <a:noFill/>
            <a:ln w="12700">
              <a:solidFill>
                <a:schemeClr val="accent2"/>
              </a:solidFill>
              <a:round/>
              <a:headEnd/>
              <a:tailEnd/>
            </a:ln>
            <a:effectLst/>
          </p:spPr>
          <p:txBody>
            <a:bodyPr wrap="none" anchor="ctr"/>
            <a:lstStyle/>
            <a:p>
              <a:endParaRPr lang="en-US">
                <a:latin typeface="Trebuchet MS" pitchFamily="34" charset="0"/>
              </a:endParaRPr>
            </a:p>
          </p:txBody>
        </p:sp>
        <p:sp>
          <p:nvSpPr>
            <p:cNvPr id="312362" name="Line 42"/>
            <p:cNvSpPr>
              <a:spLocks noChangeShapeType="1"/>
            </p:cNvSpPr>
            <p:nvPr/>
          </p:nvSpPr>
          <p:spPr bwMode="auto">
            <a:xfrm flipV="1">
              <a:off x="1228" y="3336"/>
              <a:ext cx="0" cy="367"/>
            </a:xfrm>
            <a:prstGeom prst="line">
              <a:avLst/>
            </a:prstGeom>
            <a:noFill/>
            <a:ln w="12700">
              <a:solidFill>
                <a:schemeClr val="accent2"/>
              </a:solidFill>
              <a:round/>
              <a:headEnd/>
              <a:tailEnd/>
            </a:ln>
            <a:effectLst/>
          </p:spPr>
          <p:txBody>
            <a:bodyPr wrap="none" anchor="ctr"/>
            <a:lstStyle/>
            <a:p>
              <a:endParaRPr lang="en-US">
                <a:latin typeface="Trebuchet MS" pitchFamily="34" charset="0"/>
              </a:endParaRPr>
            </a:p>
          </p:txBody>
        </p:sp>
        <p:sp>
          <p:nvSpPr>
            <p:cNvPr id="312364" name="Line 44"/>
            <p:cNvSpPr>
              <a:spLocks noChangeShapeType="1"/>
            </p:cNvSpPr>
            <p:nvPr/>
          </p:nvSpPr>
          <p:spPr bwMode="auto">
            <a:xfrm flipV="1">
              <a:off x="2280" y="3325"/>
              <a:ext cx="0" cy="367"/>
            </a:xfrm>
            <a:prstGeom prst="line">
              <a:avLst/>
            </a:prstGeom>
            <a:noFill/>
            <a:ln w="12700">
              <a:solidFill>
                <a:schemeClr val="accent2"/>
              </a:solidFill>
              <a:round/>
              <a:headEnd/>
              <a:tailEnd/>
            </a:ln>
            <a:effectLst/>
          </p:spPr>
          <p:txBody>
            <a:bodyPr wrap="none" anchor="ctr"/>
            <a:lstStyle/>
            <a:p>
              <a:endParaRPr lang="en-US">
                <a:latin typeface="Trebuchet MS" pitchFamily="34" charset="0"/>
              </a:endParaRPr>
            </a:p>
          </p:txBody>
        </p:sp>
        <p:sp>
          <p:nvSpPr>
            <p:cNvPr id="312363" name="Line 43"/>
            <p:cNvSpPr>
              <a:spLocks noChangeShapeType="1"/>
            </p:cNvSpPr>
            <p:nvPr/>
          </p:nvSpPr>
          <p:spPr bwMode="auto">
            <a:xfrm flipV="1">
              <a:off x="1748" y="3330"/>
              <a:ext cx="0" cy="367"/>
            </a:xfrm>
            <a:prstGeom prst="line">
              <a:avLst/>
            </a:prstGeom>
            <a:noFill/>
            <a:ln w="12700">
              <a:solidFill>
                <a:schemeClr val="accent2"/>
              </a:solidFill>
              <a:round/>
              <a:headEnd/>
              <a:tailEnd/>
            </a:ln>
            <a:effectLst/>
          </p:spPr>
          <p:txBody>
            <a:bodyPr wrap="none" anchor="ctr"/>
            <a:lstStyle/>
            <a:p>
              <a:endParaRPr lang="en-US">
                <a:latin typeface="Trebuchet MS" pitchFamily="34" charset="0"/>
              </a:endParaRPr>
            </a:p>
          </p:txBody>
        </p:sp>
      </p:grpSp>
      <p:pic>
        <p:nvPicPr>
          <p:cNvPr id="312331" name="Picture 11" descr="MSN icon envelope only"/>
          <p:cNvPicPr>
            <a:picLocks noChangeAspect="1" noChangeArrowheads="1"/>
          </p:cNvPicPr>
          <p:nvPr/>
        </p:nvPicPr>
        <p:blipFill>
          <a:blip r:embed="rId7" cstate="print"/>
          <a:srcRect/>
          <a:stretch>
            <a:fillRect/>
          </a:stretch>
        </p:blipFill>
        <p:spPr bwMode="auto">
          <a:xfrm>
            <a:off x="1530350" y="2488907"/>
            <a:ext cx="635000" cy="600075"/>
          </a:xfrm>
          <a:prstGeom prst="rect">
            <a:avLst/>
          </a:prstGeom>
          <a:noFill/>
        </p:spPr>
      </p:pic>
      <p:sp>
        <p:nvSpPr>
          <p:cNvPr id="312385" name="Text Box 65"/>
          <p:cNvSpPr txBox="1">
            <a:spLocks noChangeArrowheads="1"/>
          </p:cNvSpPr>
          <p:nvPr/>
        </p:nvSpPr>
        <p:spPr bwMode="auto">
          <a:xfrm>
            <a:off x="2895293" y="1272882"/>
            <a:ext cx="3334567" cy="707886"/>
          </a:xfrm>
          <a:prstGeom prst="rect">
            <a:avLst/>
          </a:prstGeom>
          <a:noFill/>
          <a:ln w="12700">
            <a:noFill/>
            <a:miter lim="800000"/>
            <a:headEnd/>
            <a:tailEnd/>
          </a:ln>
          <a:effectLst/>
        </p:spPr>
        <p:txBody>
          <a:bodyPr wrap="none">
            <a:spAutoFit/>
          </a:bodyPr>
          <a:lstStyle/>
          <a:p>
            <a:r>
              <a:rPr lang="en-US" sz="4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Unicast Probe</a:t>
            </a:r>
          </a:p>
        </p:txBody>
      </p:sp>
      <p:sp>
        <p:nvSpPr>
          <p:cNvPr id="312388" name="Text Box 68"/>
          <p:cNvSpPr txBox="1">
            <a:spLocks noChangeArrowheads="1"/>
          </p:cNvSpPr>
          <p:nvPr/>
        </p:nvSpPr>
        <p:spPr bwMode="auto">
          <a:xfrm>
            <a:off x="6026439" y="1846983"/>
            <a:ext cx="2337499" cy="461665"/>
          </a:xfrm>
          <a:prstGeom prst="rect">
            <a:avLst/>
          </a:prstGeom>
          <a:noFill/>
          <a:ln w="12700">
            <a:noFill/>
            <a:miter lim="800000"/>
            <a:headEnd/>
            <a:tailEnd/>
          </a:ln>
          <a:effectLst/>
        </p:spPr>
        <p:txBody>
          <a:bodyPr wrap="none">
            <a:spAutoFit/>
          </a:bodyPr>
          <a:lstStyle/>
          <a:p>
            <a:r>
              <a:rPr lang="en-US" sz="24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Discovery Proxy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3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2385"/>
                                        </p:tgtEl>
                                        <p:attrNameLst>
                                          <p:attrName>style.visibility</p:attrName>
                                        </p:attrNameLst>
                                      </p:cBhvr>
                                      <p:to>
                                        <p:strVal val="visible"/>
                                      </p:to>
                                    </p:set>
                                  </p:childTnLst>
                                </p:cTn>
                              </p:par>
                            </p:childTnLst>
                          </p:cTn>
                        </p:par>
                        <p:par>
                          <p:cTn id="9" fill="hold">
                            <p:stCondLst>
                              <p:cond delay="0"/>
                            </p:stCondLst>
                            <p:childTnLst>
                              <p:par>
                                <p:cTn id="10" presetID="0" presetClass="path" presetSubtype="0" accel="50000" decel="50000" fill="hold" nodeType="afterEffect">
                                  <p:stCondLst>
                                    <p:cond delay="0"/>
                                  </p:stCondLst>
                                  <p:childTnLst>
                                    <p:animMotion origin="layout" path="M 3.61111E-6 -5.65348E-6 C -0.02778 0.08697 -0.05556 0.17418 3.61111E-6 0.20934 C 0.05556 0.2445 0.27465 0.22322 0.33281 0.21073 C 0.39132 0.19824 0.30747 0.14804 0.35052 0.13462 C 0.3934 0.12121 0.55156 0.14226 0.59115 0.13023 C 0.63073 0.1182 0.6092 0.09044 0.58785 0.06291 " pathEditMode="relative" ptsTypes="aaaaaA">
                                      <p:cBhvr>
                                        <p:cTn id="11" dur="2000" fill="hold"/>
                                        <p:tgtEl>
                                          <p:spTgt spid="312331"/>
                                        </p:tgtEl>
                                        <p:attrNameLst>
                                          <p:attrName>ppt_x</p:attrName>
                                          <p:attrName>ppt_y</p:attrName>
                                        </p:attrNameLst>
                                      </p:cBhvr>
                                    </p:animMotion>
                                  </p:childTnLst>
                                </p:cTn>
                              </p:par>
                            </p:childTnLst>
                          </p:cTn>
                        </p:par>
                        <p:par>
                          <p:cTn id="12" fill="hold">
                            <p:stCondLst>
                              <p:cond delay="2000"/>
                            </p:stCondLst>
                            <p:childTnLst>
                              <p:par>
                                <p:cTn id="13" presetID="10" presetClass="exit" presetSubtype="0" fill="hold" nodeType="afterEffect">
                                  <p:stCondLst>
                                    <p:cond delay="0"/>
                                  </p:stCondLst>
                                  <p:childTnLst>
                                    <p:animEffect transition="out" filter="fade">
                                      <p:cBhvr>
                                        <p:cTn id="14" dur="2000"/>
                                        <p:tgtEl>
                                          <p:spTgt spid="312331"/>
                                        </p:tgtEl>
                                      </p:cBhvr>
                                    </p:animEffect>
                                    <p:set>
                                      <p:cBhvr>
                                        <p:cTn id="15" dur="1" fill="hold">
                                          <p:stCondLst>
                                            <p:cond delay="1999"/>
                                          </p:stCondLst>
                                        </p:cTn>
                                        <p:tgtEl>
                                          <p:spTgt spid="312331"/>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2000"/>
                                        <p:tgtEl>
                                          <p:spTgt spid="312385"/>
                                        </p:tgtEl>
                                      </p:cBhvr>
                                    </p:animEffect>
                                    <p:set>
                                      <p:cBhvr>
                                        <p:cTn id="18" dur="1" fill="hold">
                                          <p:stCondLst>
                                            <p:cond delay="1999"/>
                                          </p:stCondLst>
                                        </p:cTn>
                                        <p:tgtEl>
                                          <p:spTgt spid="31238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23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2386"/>
                                        </p:tgtEl>
                                        <p:attrNameLst>
                                          <p:attrName>style.visibility</p:attrName>
                                        </p:attrNameLst>
                                      </p:cBhvr>
                                      <p:to>
                                        <p:strVal val="visible"/>
                                      </p:to>
                                    </p:set>
                                  </p:childTnLst>
                                </p:cTn>
                              </p:par>
                            </p:childTnLst>
                          </p:cTn>
                        </p:par>
                        <p:par>
                          <p:cTn id="25" fill="hold">
                            <p:stCondLst>
                              <p:cond delay="0"/>
                            </p:stCondLst>
                            <p:childTnLst>
                              <p:par>
                                <p:cTn id="26" presetID="0" presetClass="path" presetSubtype="0" accel="50000" decel="50000" fill="hold" nodeType="afterEffect">
                                  <p:stCondLst>
                                    <p:cond delay="0"/>
                                  </p:stCondLst>
                                  <p:childTnLst>
                                    <p:animMotion origin="layout" path="M 0.58785 0.06291 C 0.60834 0.08396 0.62882 0.10525 0.58889 0.11404 C 0.54896 0.12283 0.39167 0.10386 0.3481 0.11565 C 0.30487 0.12745 0.38751 0.1721 0.32848 0.18436 C 0.26945 0.19662 0.04931 0.21929 -0.00555 0.18875 C -0.06041 0.15822 -0.0309 0.0798 -0.00121 0.00138 " pathEditMode="relative" ptsTypes="aaaaaA">
                                      <p:cBhvr>
                                        <p:cTn id="27" dur="2000" fill="hold"/>
                                        <p:tgtEl>
                                          <p:spTgt spid="312331"/>
                                        </p:tgtEl>
                                        <p:attrNameLst>
                                          <p:attrName>ppt_x</p:attrName>
                                          <p:attrName>ppt_y</p:attrName>
                                        </p:attrNameLst>
                                      </p:cBhvr>
                                    </p:animMotion>
                                  </p:childTnLst>
                                </p:cTn>
                              </p:par>
                            </p:childTnLst>
                          </p:cTn>
                        </p:par>
                        <p:par>
                          <p:cTn id="28" fill="hold">
                            <p:stCondLst>
                              <p:cond delay="2000"/>
                            </p:stCondLst>
                            <p:childTnLst>
                              <p:par>
                                <p:cTn id="29" presetID="10" presetClass="exit" presetSubtype="0" fill="hold" nodeType="afterEffect">
                                  <p:stCondLst>
                                    <p:cond delay="0"/>
                                  </p:stCondLst>
                                  <p:childTnLst>
                                    <p:animEffect transition="out" filter="fade">
                                      <p:cBhvr>
                                        <p:cTn id="30" dur="2000"/>
                                        <p:tgtEl>
                                          <p:spTgt spid="312331"/>
                                        </p:tgtEl>
                                      </p:cBhvr>
                                    </p:animEffect>
                                    <p:set>
                                      <p:cBhvr>
                                        <p:cTn id="31" dur="1" fill="hold">
                                          <p:stCondLst>
                                            <p:cond delay="1999"/>
                                          </p:stCondLst>
                                        </p:cTn>
                                        <p:tgtEl>
                                          <p:spTgt spid="312331"/>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312386"/>
                                        </p:tgtEl>
                                      </p:cBhvr>
                                    </p:animEffect>
                                    <p:set>
                                      <p:cBhvr>
                                        <p:cTn id="34" dur="1" fill="hold">
                                          <p:stCondLst>
                                            <p:cond delay="1999"/>
                                          </p:stCondLst>
                                        </p:cTn>
                                        <p:tgtEl>
                                          <p:spTgt spid="31238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23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2387"/>
                                        </p:tgtEl>
                                        <p:attrNameLst>
                                          <p:attrName>style.visibility</p:attrName>
                                        </p:attrNameLst>
                                      </p:cBhvr>
                                      <p:to>
                                        <p:strVal val="visible"/>
                                      </p:to>
                                    </p:set>
                                  </p:childTnLst>
                                </p:cTn>
                              </p:par>
                            </p:childTnLst>
                          </p:cTn>
                        </p:par>
                        <p:par>
                          <p:cTn id="41" fill="hold">
                            <p:stCondLst>
                              <p:cond delay="0"/>
                            </p:stCondLst>
                            <p:childTnLst>
                              <p:par>
                                <p:cTn id="42" presetID="0" presetClass="path" presetSubtype="0" accel="50000" decel="50000" fill="hold" nodeType="afterEffect">
                                  <p:stCondLst>
                                    <p:cond delay="0"/>
                                  </p:stCondLst>
                                  <p:childTnLst>
                                    <p:animMotion origin="layout" path="M 2.77778E-7 -2.07957E-6 C -0.00208 0.03354 -0.00399 0.06731 -0.00434 0.09669 C -0.00468 0.12607 -0.03368 0.16192 -0.00208 0.1758 C 0.02952 0.18968 0.129 0.17974 0.18473 0.1802 C 0.24045 0.18066 0.30729 0.1839 0.33195 0.17881 C 0.3566 0.17372 0.32622 0.15545 0.33282 0.14943 C 0.33976 0.14342 0.35695 0.14342 0.37257 0.14203 C 0.38802 0.14064 0.41164 0.14087 0.42639 0.14064 C 0.44098 0.14041 0.45539 0.12376 0.46146 0.14064 C 0.46771 0.15753 0.46268 0.19963 0.46268 0.24173 C 0.46268 0.28383 0.46146 0.35901 0.46146 0.39394 C 0.46164 0.42887 0.43629 0.44182 0.46354 0.45108 C 0.49098 0.46033 0.59948 0.4631 0.62639 0.44969 C 0.6533 0.43627 0.62552 0.38376 0.62535 0.37058 " pathEditMode="relative" ptsTypes="aaaaaaaaaaaaaA">
                                      <p:cBhvr>
                                        <p:cTn id="43" dur="2000" fill="hold"/>
                                        <p:tgtEl>
                                          <p:spTgt spid="312331"/>
                                        </p:tgtEl>
                                        <p:attrNameLst>
                                          <p:attrName>ppt_x</p:attrName>
                                          <p:attrName>ppt_y</p:attrName>
                                        </p:attrNameLst>
                                      </p:cBhvr>
                                    </p:animMotion>
                                  </p:childTnLst>
                                </p:cTn>
                              </p:par>
                            </p:childTnLst>
                          </p:cTn>
                        </p:par>
                        <p:par>
                          <p:cTn id="44" fill="hold">
                            <p:stCondLst>
                              <p:cond delay="2000"/>
                            </p:stCondLst>
                            <p:childTnLst>
                              <p:par>
                                <p:cTn id="45" presetID="10" presetClass="exit" presetSubtype="0" fill="hold" nodeType="afterEffect">
                                  <p:stCondLst>
                                    <p:cond delay="0"/>
                                  </p:stCondLst>
                                  <p:childTnLst>
                                    <p:animEffect transition="out" filter="fade">
                                      <p:cBhvr>
                                        <p:cTn id="46" dur="2000"/>
                                        <p:tgtEl>
                                          <p:spTgt spid="312331"/>
                                        </p:tgtEl>
                                      </p:cBhvr>
                                    </p:animEffect>
                                    <p:set>
                                      <p:cBhvr>
                                        <p:cTn id="47" dur="1" fill="hold">
                                          <p:stCondLst>
                                            <p:cond delay="1999"/>
                                          </p:stCondLst>
                                        </p:cTn>
                                        <p:tgtEl>
                                          <p:spTgt spid="312331"/>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000"/>
                                        <p:tgtEl>
                                          <p:spTgt spid="312387"/>
                                        </p:tgtEl>
                                      </p:cBhvr>
                                    </p:animEffect>
                                    <p:set>
                                      <p:cBhvr>
                                        <p:cTn id="50" dur="1" fill="hold">
                                          <p:stCondLst>
                                            <p:cond delay="1999"/>
                                          </p:stCondLst>
                                        </p:cTn>
                                        <p:tgtEl>
                                          <p:spTgt spid="3123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86" grpId="0"/>
      <p:bldP spid="312386" grpId="1"/>
      <p:bldP spid="312387" grpId="0"/>
      <p:bldP spid="312387" grpId="1"/>
      <p:bldP spid="312385" grpId="0"/>
      <p:bldP spid="31238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Discovery Remote Extensions</a:t>
            </a:r>
            <a:endParaRPr lang="en-US" dirty="0"/>
          </a:p>
        </p:txBody>
      </p:sp>
      <p:sp>
        <p:nvSpPr>
          <p:cNvPr id="3" name="Content Placeholder 2"/>
          <p:cNvSpPr>
            <a:spLocks noGrp="1"/>
          </p:cNvSpPr>
          <p:nvPr>
            <p:ph idx="1"/>
          </p:nvPr>
        </p:nvSpPr>
        <p:spPr>
          <a:xfrm>
            <a:off x="382588" y="1414464"/>
            <a:ext cx="8380412" cy="2792046"/>
          </a:xfrm>
        </p:spPr>
        <p:txBody>
          <a:bodyPr/>
          <a:lstStyle/>
          <a:p>
            <a:r>
              <a:rPr lang="en-US" dirty="0" smtClean="0"/>
              <a:t>Benefits</a:t>
            </a:r>
          </a:p>
          <a:p>
            <a:pPr lvl="1"/>
            <a:r>
              <a:rPr lang="en-US" dirty="0" smtClean="0"/>
              <a:t>Cross subnet discovery</a:t>
            </a:r>
          </a:p>
          <a:p>
            <a:pPr lvl="1"/>
            <a:r>
              <a:rPr lang="en-US" dirty="0" smtClean="0"/>
              <a:t>Multicast traffic suppression</a:t>
            </a:r>
          </a:p>
          <a:p>
            <a:r>
              <a:rPr lang="en-US" dirty="0" smtClean="0"/>
              <a:t>WS-Discovery proxy based design</a:t>
            </a:r>
          </a:p>
          <a:p>
            <a:r>
              <a:rPr lang="en-US" dirty="0" smtClean="0"/>
              <a:t>Proxy can publish other resources</a:t>
            </a:r>
          </a:p>
        </p:txBody>
      </p:sp>
      <p:sp>
        <p:nvSpPr>
          <p:cNvPr id="14" name="Rectangle 13"/>
          <p:cNvSpPr/>
          <p:nvPr/>
        </p:nvSpPr>
        <p:spPr>
          <a:xfrm>
            <a:off x="731837" y="4723075"/>
            <a:ext cx="7680325" cy="1006429"/>
          </a:xfrm>
          <a:prstGeom prst="rect">
            <a:avLst/>
          </a:prstGeom>
        </p:spPr>
        <p:txBody>
          <a:bodyPr wrap="square">
            <a:spAutoFit/>
          </a:bodyPr>
          <a:lstStyle/>
          <a:p>
            <a:pPr lvl="0" algn="ctr" defTabSz="912777" fontAlgn="base">
              <a:lnSpc>
                <a:spcPct val="90000"/>
              </a:lnSpc>
              <a:spcBef>
                <a:spcPct val="0"/>
              </a:spcBef>
              <a:spcAft>
                <a:spcPct val="0"/>
              </a:spcAft>
              <a:buClr>
                <a:srgbClr val="FFFFFF"/>
              </a:buClr>
              <a:buSzPct val="95000"/>
            </a:pPr>
            <a: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Type and scope matching </a:t>
            </a:r>
            <a:b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increasing in importance!</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Devices Profile for Web Services in Windows 7</a:t>
            </a:r>
            <a:endParaRPr lang="en-US" dirty="0"/>
          </a:p>
        </p:txBody>
      </p:sp>
      <p:sp>
        <p:nvSpPr>
          <p:cNvPr id="3" name="Subtitle 2"/>
          <p:cNvSpPr>
            <a:spLocks noGrp="1"/>
          </p:cNvSpPr>
          <p:nvPr>
            <p:ph type="subTitle" idx="1"/>
          </p:nvPr>
        </p:nvSpPr>
        <p:spPr/>
        <p:txBody>
          <a:bodyPr/>
          <a:lstStyle/>
          <a:p>
            <a:r>
              <a:rPr lang="en-US" smtClean="0"/>
              <a:t>Rob Williams</a:t>
            </a:r>
          </a:p>
          <a:p>
            <a:r>
              <a:rPr lang="en-US" smtClean="0"/>
              <a:t>Program Manager</a:t>
            </a:r>
          </a:p>
          <a:p>
            <a:r>
              <a:rPr lang="en-US"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Enhancements to the Platform</a:t>
            </a:r>
            <a:endParaRPr lang="en-US" dirty="0"/>
          </a:p>
        </p:txBody>
      </p:sp>
      <p:sp>
        <p:nvSpPr>
          <p:cNvPr id="3" name="Content Placeholder 2"/>
          <p:cNvSpPr>
            <a:spLocks noGrp="1"/>
          </p:cNvSpPr>
          <p:nvPr>
            <p:ph idx="1"/>
          </p:nvPr>
        </p:nvSpPr>
        <p:spPr>
          <a:xfrm>
            <a:off x="382588" y="1414464"/>
            <a:ext cx="8380412" cy="5066515"/>
          </a:xfrm>
        </p:spPr>
        <p:txBody>
          <a:bodyPr/>
          <a:lstStyle/>
          <a:p>
            <a:r>
              <a:rPr lang="en-US" sz="3200" dirty="0" smtClean="0"/>
              <a:t>Windows 7 and Windows Server 2008 R2</a:t>
            </a:r>
          </a:p>
          <a:p>
            <a:pPr lvl="1"/>
            <a:r>
              <a:rPr lang="en-US" sz="2800" dirty="0" smtClean="0"/>
              <a:t>Discovery remote extensions</a:t>
            </a:r>
          </a:p>
          <a:p>
            <a:pPr lvl="1"/>
            <a:r>
              <a:rPr lang="en-US" sz="2800" dirty="0" smtClean="0"/>
              <a:t>Security enhancements</a:t>
            </a:r>
          </a:p>
          <a:p>
            <a:r>
              <a:rPr lang="en-US" sz="3200" dirty="0" smtClean="0"/>
              <a:t>Windows Embedded CE6R2</a:t>
            </a:r>
          </a:p>
          <a:p>
            <a:pPr lvl="1"/>
            <a:r>
              <a:rPr lang="en-US" sz="2800" dirty="0" smtClean="0"/>
              <a:t>Windows CE</a:t>
            </a:r>
          </a:p>
          <a:p>
            <a:pPr lvl="2"/>
            <a:r>
              <a:rPr lang="en-US" sz="2400" dirty="0" smtClean="0"/>
              <a:t>Windows Network Projector</a:t>
            </a:r>
          </a:p>
          <a:p>
            <a:pPr lvl="2"/>
            <a:r>
              <a:rPr lang="en-US" sz="2400" dirty="0" smtClean="0"/>
              <a:t>Full DPWS support</a:t>
            </a:r>
          </a:p>
          <a:p>
            <a:r>
              <a:rPr lang="en-US" sz="3200" dirty="0" smtClean="0"/>
              <a:t>.NET Micro Framework</a:t>
            </a:r>
          </a:p>
          <a:p>
            <a:pPr lvl="2"/>
            <a:r>
              <a:rPr lang="en-US" sz="2400" dirty="0" smtClean="0"/>
              <a:t>Full DPWS support</a:t>
            </a:r>
          </a:p>
          <a:p>
            <a:pPr lvl="2"/>
            <a:r>
              <a:rPr lang="en-US" sz="2400" dirty="0" smtClean="0"/>
              <a:t>New code generation tool</a:t>
            </a:r>
            <a:endParaRPr lang="en-US" sz="32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0" nodeType="clickEffect">
                                  <p:stCondLst>
                                    <p:cond delay="0"/>
                                  </p:stCondLst>
                                  <p:childTnLst>
                                    <p:set>
                                      <p:cBhvr override="childStyle">
                                        <p:cTn id="6" dur="indefinite"/>
                                        <p:tgtEl>
                                          <p:spTgt spid="3">
                                            <p:txEl>
                                              <p:pRg st="2" end="2"/>
                                            </p:txEl>
                                          </p:spTgt>
                                        </p:tgtEl>
                                        <p:attrNameLst>
                                          <p:attrName>style.fontStyle</p:attrName>
                                        </p:attrNameLst>
                                      </p:cBhvr>
                                      <p:to>
                                        <p:strVal val="normal"/>
                                      </p:to>
                                    </p:set>
                                    <p:set>
                                      <p:cBhvr override="childStyle">
                                        <p:cTn id="7" dur="indefinite"/>
                                        <p:tgtEl>
                                          <p:spTgt spid="3">
                                            <p:txEl>
                                              <p:pRg st="2" end="2"/>
                                            </p:txEl>
                                          </p:spTgt>
                                        </p:tgtEl>
                                        <p:attrNameLst>
                                          <p:attrName>style.fontWeight</p:attrName>
                                        </p:attrNameLst>
                                      </p:cBhvr>
                                      <p:to>
                                        <p:strVal val="normal"/>
                                      </p:to>
                                    </p:set>
                                    <p:set>
                                      <p:cBhvr override="childStyle">
                                        <p:cTn id="8" dur="indefinite"/>
                                        <p:tgtEl>
                                          <p:spTgt spid="3">
                                            <p:txEl>
                                              <p:pRg st="2" end="2"/>
                                            </p:txEl>
                                          </p:spTgt>
                                        </p:tgtEl>
                                        <p:attrNameLst>
                                          <p:attrName>style.textDecorationUnderline</p:attrName>
                                        </p:attrNameLst>
                                      </p:cBhvr>
                                      <p:to>
                                        <p:strVal val="false"/>
                                      </p:to>
                                    </p:set>
                                  </p:childTnLst>
                                  <p:subTnLst>
                                    <p:animClr>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p>
            <a:r>
              <a:rPr lang="en-US" dirty="0" smtClean="0"/>
              <a:t>Security Enhancements</a:t>
            </a:r>
            <a:endParaRPr lang="en-US" dirty="0"/>
          </a:p>
        </p:txBody>
      </p:sp>
      <p:sp>
        <p:nvSpPr>
          <p:cNvPr id="3" name="Content Placeholder 2"/>
          <p:cNvSpPr>
            <a:spLocks noGrp="1"/>
          </p:cNvSpPr>
          <p:nvPr>
            <p:ph idx="1"/>
          </p:nvPr>
        </p:nvSpPr>
        <p:spPr>
          <a:xfrm>
            <a:off x="382588" y="1414464"/>
            <a:ext cx="8380412" cy="2683299"/>
          </a:xfrm>
        </p:spPr>
        <p:txBody>
          <a:bodyPr/>
          <a:lstStyle/>
          <a:p>
            <a:r>
              <a:rPr lang="en-US" smtClean="0"/>
              <a:t>Compact Signature Signed Discovery</a:t>
            </a:r>
          </a:p>
          <a:p>
            <a:pPr lvl="1"/>
            <a:r>
              <a:rPr lang="en-US" smtClean="0"/>
              <a:t>Prohibits discovery denial of service attacks</a:t>
            </a:r>
          </a:p>
          <a:p>
            <a:r>
              <a:rPr lang="en-US" smtClean="0"/>
              <a:t>Flexibility in certificate model</a:t>
            </a:r>
          </a:p>
          <a:p>
            <a:pPr lvl="1"/>
            <a:r>
              <a:rPr lang="en-US" smtClean="0"/>
              <a:t>UUID based Common Name (CN) validation</a:t>
            </a:r>
          </a:p>
          <a:p>
            <a:pPr lvl="2"/>
            <a:r>
              <a:rPr lang="en-US" smtClean="0"/>
              <a:t>No longer tied to DNS Cname or IP Address </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Enhancements to the Platform</a:t>
            </a:r>
            <a:endParaRPr lang="en-US" dirty="0"/>
          </a:p>
        </p:txBody>
      </p:sp>
      <p:sp>
        <p:nvSpPr>
          <p:cNvPr id="3" name="Content Placeholder 2"/>
          <p:cNvSpPr>
            <a:spLocks noGrp="1"/>
          </p:cNvSpPr>
          <p:nvPr>
            <p:ph idx="1"/>
          </p:nvPr>
        </p:nvSpPr>
        <p:spPr>
          <a:xfrm>
            <a:off x="382588" y="1414464"/>
            <a:ext cx="8380412" cy="5066515"/>
          </a:xfrm>
        </p:spPr>
        <p:txBody>
          <a:bodyPr/>
          <a:lstStyle/>
          <a:p>
            <a:r>
              <a:rPr lang="en-US" sz="3200" smtClean="0"/>
              <a:t>Windows 7 and Windows Server 2008 R2</a:t>
            </a:r>
          </a:p>
          <a:p>
            <a:pPr lvl="1"/>
            <a:r>
              <a:rPr lang="en-US" sz="2800" smtClean="0"/>
              <a:t>Discovery remote extensions</a:t>
            </a:r>
          </a:p>
          <a:p>
            <a:pPr lvl="1"/>
            <a:r>
              <a:rPr lang="en-US" sz="2800" smtClean="0"/>
              <a:t>Security enhancements</a:t>
            </a:r>
          </a:p>
          <a:p>
            <a:r>
              <a:rPr lang="en-US" sz="3200" smtClean="0"/>
              <a:t>Windows Embedded CE6R2</a:t>
            </a:r>
          </a:p>
          <a:p>
            <a:pPr lvl="1"/>
            <a:r>
              <a:rPr lang="en-US" sz="2800" smtClean="0"/>
              <a:t>Windows CE</a:t>
            </a:r>
          </a:p>
          <a:p>
            <a:pPr lvl="2"/>
            <a:r>
              <a:rPr lang="en-US" sz="2400" smtClean="0"/>
              <a:t>Windows Network Projector</a:t>
            </a:r>
          </a:p>
          <a:p>
            <a:pPr lvl="2"/>
            <a:r>
              <a:rPr lang="en-US" sz="2400" smtClean="0"/>
              <a:t>Full DPWS support</a:t>
            </a:r>
          </a:p>
          <a:p>
            <a:r>
              <a:rPr lang="en-US" sz="3200" smtClean="0"/>
              <a:t>.NET Micro Framework</a:t>
            </a:r>
          </a:p>
          <a:p>
            <a:pPr lvl="2"/>
            <a:r>
              <a:rPr lang="en-US" sz="2400" smtClean="0"/>
              <a:t>Full DPWS support</a:t>
            </a:r>
          </a:p>
          <a:p>
            <a:pPr lvl="2"/>
            <a:r>
              <a:rPr lang="en-US" sz="2400" smtClean="0"/>
              <a:t>New code generation tool</a:t>
            </a:r>
            <a:endParaRPr lang="en-US" sz="32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mph" presetSubtype="1" nodeType="withEffect">
                                  <p:stCondLst>
                                    <p:cond delay="0"/>
                                  </p:stCondLst>
                                  <p:childTnLst>
                                    <p:set>
                                      <p:cBhvr override="childStyle">
                                        <p:cTn id="6" dur="indefinite"/>
                                        <p:tgtEl>
                                          <p:spTgt spid="3">
                                            <p:txEl>
                                              <p:pRg st="3" end="3"/>
                                            </p:txEl>
                                          </p:spTgt>
                                        </p:tgtEl>
                                        <p:attrNameLst>
                                          <p:attrName>style.fontStyle</p:attrName>
                                        </p:attrNameLst>
                                      </p:cBhvr>
                                      <p:to>
                                        <p:strVal val="normal"/>
                                      </p:to>
                                    </p:set>
                                    <p:set>
                                      <p:cBhvr override="childStyle">
                                        <p:cTn id="7" dur="indefinite"/>
                                        <p:tgtEl>
                                          <p:spTgt spid="3">
                                            <p:txEl>
                                              <p:pRg st="3" end="3"/>
                                            </p:txEl>
                                          </p:spTgt>
                                        </p:tgtEl>
                                        <p:attrNameLst>
                                          <p:attrName>style.fontWeight</p:attrName>
                                        </p:attrNameLst>
                                      </p:cBhvr>
                                      <p:to>
                                        <p:strVal val="bold"/>
                                      </p:to>
                                    </p:set>
                                    <p:set>
                                      <p:cBhvr override="childStyle">
                                        <p:cTn id="8" dur="indefinite"/>
                                        <p:tgtEl>
                                          <p:spTgt spid="3">
                                            <p:txEl>
                                              <p:pRg st="3" end="3"/>
                                            </p:txEl>
                                          </p:spTgt>
                                        </p:tgtEl>
                                        <p:attrNameLst>
                                          <p:attrName>style.textDecorationUnderline</p:attrName>
                                        </p:attrNameLst>
                                      </p:cBhvr>
                                      <p:to>
                                        <p:strVal val="false"/>
                                      </p:to>
                                    </p:set>
                                  </p:childTnLst>
                                  <p:subTnLst>
                                    <p:animClr>
                                      <p:cBhvr override="childStyle">
                                        <p:cTn dur="1" fill="hold" display="0" masterRel="nextClick" afterEffect="1"/>
                                        <p:tgtEl>
                                          <p:spTgt spid="3">
                                            <p:txEl>
                                              <p:pRg st="3" end="3"/>
                                            </p:txEl>
                                          </p:spTgt>
                                        </p:tgtEl>
                                        <p:attrNameLst>
                                          <p:attrName>ppt_c</p:attrName>
                                        </p:attrNameLst>
                                      </p:cBhvr>
                                      <p:to>
                                        <a:schemeClr val="accent1"/>
                                      </p:to>
                                    </p:animClr>
                                  </p:subTnLst>
                                </p:cTn>
                              </p:par>
                              <p:par>
                                <p:cTn id="9" presetID="5" presetClass="emph" presetSubtype="1" nodeType="withEffect">
                                  <p:stCondLst>
                                    <p:cond delay="0"/>
                                  </p:stCondLst>
                                  <p:childTnLst>
                                    <p:set>
                                      <p:cBhvr override="childStyle">
                                        <p:cTn id="10" dur="indefinite"/>
                                        <p:tgtEl>
                                          <p:spTgt spid="3">
                                            <p:txEl>
                                              <p:pRg st="7" end="7"/>
                                            </p:txEl>
                                          </p:spTgt>
                                        </p:tgtEl>
                                        <p:attrNameLst>
                                          <p:attrName>style.fontStyle</p:attrName>
                                        </p:attrNameLst>
                                      </p:cBhvr>
                                      <p:to>
                                        <p:strVal val="normal"/>
                                      </p:to>
                                    </p:set>
                                    <p:set>
                                      <p:cBhvr override="childStyle">
                                        <p:cTn id="11" dur="indefinite"/>
                                        <p:tgtEl>
                                          <p:spTgt spid="3">
                                            <p:txEl>
                                              <p:pRg st="7" end="7"/>
                                            </p:txEl>
                                          </p:spTgt>
                                        </p:tgtEl>
                                        <p:attrNameLst>
                                          <p:attrName>style.fontWeight</p:attrName>
                                        </p:attrNameLst>
                                      </p:cBhvr>
                                      <p:to>
                                        <p:strVal val="bold"/>
                                      </p:to>
                                    </p:set>
                                    <p:set>
                                      <p:cBhvr override="childStyle">
                                        <p:cTn id="12" dur="indefinite"/>
                                        <p:tgtEl>
                                          <p:spTgt spid="3">
                                            <p:txEl>
                                              <p:pRg st="7" end="7"/>
                                            </p:txEl>
                                          </p:spTgt>
                                        </p:tgtEl>
                                        <p:attrNameLst>
                                          <p:attrName>style.textDecorationUnderline</p:attrName>
                                        </p:attrNameLst>
                                      </p:cBhvr>
                                      <p:to>
                                        <p:strVal val="false"/>
                                      </p:to>
                                    </p:set>
                                  </p:childTnLst>
                                  <p:subTnLst>
                                    <p:animClr>
                                      <p:cBhvr override="childStyle">
                                        <p:cTn dur="1" fill="hold" display="0" masterRel="nextClick" afterEffect="1"/>
                                        <p:tgtEl>
                                          <p:spTgt spid="3">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mtClean="0"/>
              <a:t>Enabled</a:t>
            </a:r>
            <a:br>
              <a:rPr lang="en-US" smtClean="0"/>
            </a:br>
            <a:r>
              <a:rPr lang="en-US" smtClean="0"/>
              <a:t>Scenarios</a:t>
            </a:r>
            <a:endParaRPr lang="en-US"/>
          </a:p>
        </p:txBody>
      </p:sp>
      <p:sp>
        <p:nvSpPr>
          <p:cNvPr id="11" name="Subtitle 10"/>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Inbox Applications of WS</a:t>
            </a:r>
            <a:endParaRPr lang="en-US" dirty="0"/>
          </a:p>
        </p:txBody>
      </p:sp>
      <p:sp>
        <p:nvSpPr>
          <p:cNvPr id="3" name="Content Placeholder 2"/>
          <p:cNvSpPr>
            <a:spLocks noGrp="1"/>
          </p:cNvSpPr>
          <p:nvPr>
            <p:ph idx="1"/>
          </p:nvPr>
        </p:nvSpPr>
        <p:spPr/>
        <p:txBody>
          <a:bodyPr/>
          <a:lstStyle/>
          <a:p>
            <a:r>
              <a:rPr lang="en-US" smtClean="0"/>
              <a:t>WS Hosts, Publishing Resources</a:t>
            </a:r>
          </a:p>
          <a:p>
            <a:r>
              <a:rPr lang="en-US" smtClean="0"/>
              <a:t>WS Print, Secure Print, Scan</a:t>
            </a:r>
          </a:p>
          <a:p>
            <a:r>
              <a:rPr lang="en-US" smtClean="0"/>
              <a:t>WS Enterprise Scan Manager</a:t>
            </a:r>
          </a:p>
          <a:p>
            <a:r>
              <a:rPr lang="en-US" smtClean="0"/>
              <a:t>WS Network Projection</a:t>
            </a:r>
            <a:endParaRPr lang="en-US"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Scan Management</a:t>
            </a:r>
            <a:endParaRPr lang="en-US" dirty="0"/>
          </a:p>
        </p:txBody>
      </p:sp>
      <p:sp>
        <p:nvSpPr>
          <p:cNvPr id="3" name="Content Placeholder 2"/>
          <p:cNvSpPr>
            <a:spLocks noGrp="1"/>
          </p:cNvSpPr>
          <p:nvPr>
            <p:ph idx="1"/>
          </p:nvPr>
        </p:nvSpPr>
        <p:spPr>
          <a:xfrm>
            <a:off x="382588" y="1414464"/>
            <a:ext cx="8380412" cy="2135969"/>
          </a:xfrm>
        </p:spPr>
        <p:txBody>
          <a:bodyPr/>
          <a:lstStyle/>
          <a:p>
            <a:r>
              <a:rPr lang="en-US" smtClean="0"/>
              <a:t>Office imaging systems are WS client</a:t>
            </a:r>
          </a:p>
          <a:p>
            <a:r>
              <a:rPr lang="en-US" smtClean="0"/>
              <a:t>Windows Server 2008 R2 Scan Manager Web Service</a:t>
            </a:r>
          </a:p>
          <a:p>
            <a:r>
              <a:rPr lang="en-US" smtClean="0"/>
              <a:t>Integration into complex workflow</a:t>
            </a:r>
            <a:endParaRPr lang="en-US" dirty="0"/>
          </a:p>
        </p:txBody>
      </p:sp>
      <p:pic>
        <p:nvPicPr>
          <p:cNvPr id="4" name="Picture 4" descr="C:\Users\robwilli\AppData\Local\Microsoft\Windows\Temporary Internet Files\Content.IE5\RK5L4P10\MPj04117890000[1].jpg"/>
          <p:cNvPicPr>
            <a:picLocks noChangeAspect="1" noChangeArrowheads="1"/>
          </p:cNvPicPr>
          <p:nvPr/>
        </p:nvPicPr>
        <p:blipFill>
          <a:blip r:embed="rId3" cstate="print"/>
          <a:srcRect l="6894"/>
          <a:stretch>
            <a:fillRect/>
          </a:stretch>
        </p:blipFill>
        <p:spPr bwMode="auto">
          <a:xfrm>
            <a:off x="2951032" y="3864078"/>
            <a:ext cx="3241936" cy="2320412"/>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p>
            <a:r>
              <a:rPr smtClean="0"/>
              <a:t>Distributed Scan Management</a:t>
            </a:r>
            <a:endParaRPr lang="en-US" dirty="0"/>
          </a:p>
        </p:txBody>
      </p:sp>
      <p:sp>
        <p:nvSpPr>
          <p:cNvPr id="3" name="Content Placeholder 2"/>
          <p:cNvSpPr>
            <a:spLocks noGrp="1"/>
          </p:cNvSpPr>
          <p:nvPr>
            <p:ph idx="1"/>
          </p:nvPr>
        </p:nvSpPr>
        <p:spPr>
          <a:xfrm>
            <a:off x="382588" y="1417638"/>
            <a:ext cx="8380412" cy="5629233"/>
          </a:xfrm>
        </p:spPr>
        <p:txBody>
          <a:bodyPr/>
          <a:lstStyle/>
          <a:p>
            <a:r>
              <a:rPr lang="en-US" dirty="0" smtClean="0"/>
              <a:t>Health management organization</a:t>
            </a:r>
          </a:p>
          <a:p>
            <a:r>
              <a:rPr lang="en-US" dirty="0" smtClean="0"/>
              <a:t>Medical record retention requirements</a:t>
            </a:r>
          </a:p>
          <a:p>
            <a:pPr lvl="1"/>
            <a:r>
              <a:rPr lang="en-US" dirty="0" smtClean="0"/>
              <a:t>Local collection (scan)</a:t>
            </a:r>
          </a:p>
          <a:p>
            <a:pPr lvl="1"/>
            <a:r>
              <a:rPr lang="en-US" dirty="0" smtClean="0"/>
              <a:t>Central storage</a:t>
            </a:r>
          </a:p>
          <a:p>
            <a:pPr lvl="1"/>
            <a:r>
              <a:rPr lang="en-US" dirty="0" smtClean="0"/>
              <a:t>Secure authentication and transport</a:t>
            </a:r>
          </a:p>
          <a:p>
            <a:pPr lvl="1"/>
            <a:r>
              <a:rPr lang="en-US" dirty="0" smtClean="0"/>
              <a:t>Privacy is the law!</a:t>
            </a:r>
          </a:p>
          <a:p>
            <a:pPr lvl="1"/>
            <a:endParaRPr lang="en-US" dirty="0" smtClean="0"/>
          </a:p>
          <a:p>
            <a:pPr lvl="1"/>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Network Projection</a:t>
            </a:r>
            <a:endParaRPr lang="en-US" dirty="0"/>
          </a:p>
        </p:txBody>
      </p:sp>
      <p:sp>
        <p:nvSpPr>
          <p:cNvPr id="3" name="Content Placeholder 2"/>
          <p:cNvSpPr>
            <a:spLocks noGrp="1"/>
          </p:cNvSpPr>
          <p:nvPr>
            <p:ph idx="1"/>
          </p:nvPr>
        </p:nvSpPr>
        <p:spPr>
          <a:xfrm>
            <a:off x="382588" y="1414464"/>
            <a:ext cx="8380412" cy="2583784"/>
          </a:xfrm>
        </p:spPr>
        <p:txBody>
          <a:bodyPr/>
          <a:lstStyle/>
          <a:p>
            <a:r>
              <a:rPr lang="en-US" smtClean="0"/>
              <a:t>Web Services moving into </a:t>
            </a:r>
            <a:br>
              <a:rPr lang="en-US" smtClean="0"/>
            </a:br>
            <a:r>
              <a:rPr lang="en-US" smtClean="0"/>
              <a:t>projector and display systems</a:t>
            </a:r>
          </a:p>
          <a:p>
            <a:pPr lvl="1"/>
            <a:r>
              <a:rPr lang="en-US" smtClean="0"/>
              <a:t>Meeting room presentations</a:t>
            </a:r>
          </a:p>
          <a:p>
            <a:pPr lvl="1"/>
            <a:r>
              <a:rPr lang="en-US" smtClean="0"/>
              <a:t>Digital signage</a:t>
            </a:r>
          </a:p>
          <a:p>
            <a:pPr lvl="1"/>
            <a:r>
              <a:rPr lang="en-US" smtClean="0"/>
              <a:t>Operations center display walls</a:t>
            </a:r>
            <a:endParaRPr lang="en-US" dirty="0" smtClean="0"/>
          </a:p>
        </p:txBody>
      </p:sp>
      <p:pic>
        <p:nvPicPr>
          <p:cNvPr id="4" name="Picture 10" descr="C:\Users\robwilli\AppData\Local\Microsoft\Windows\Temporary Internet Files\Content.IE5\SYIFFVCV\MPj04101850000[1].jpg"/>
          <p:cNvPicPr>
            <a:picLocks noChangeAspect="1" noChangeArrowheads="1"/>
          </p:cNvPicPr>
          <p:nvPr/>
        </p:nvPicPr>
        <p:blipFill>
          <a:blip r:embed="rId3" cstate="print"/>
          <a:srcRect/>
          <a:stretch>
            <a:fillRect/>
          </a:stretch>
        </p:blipFill>
        <p:spPr bwMode="auto">
          <a:xfrm>
            <a:off x="2864614" y="4012523"/>
            <a:ext cx="3414773" cy="2270290"/>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mtClean="0"/>
              <a:t>Windows Network Projection Scenario</a:t>
            </a:r>
            <a:endParaRPr lang="en-US" dirty="0"/>
          </a:p>
        </p:txBody>
      </p:sp>
      <p:sp>
        <p:nvSpPr>
          <p:cNvPr id="3" name="Content Placeholder 2"/>
          <p:cNvSpPr>
            <a:spLocks noGrp="1"/>
          </p:cNvSpPr>
          <p:nvPr>
            <p:ph idx="1"/>
          </p:nvPr>
        </p:nvSpPr>
        <p:spPr>
          <a:xfrm>
            <a:off x="382588" y="1901825"/>
            <a:ext cx="8380412" cy="2126736"/>
          </a:xfrm>
        </p:spPr>
        <p:txBody>
          <a:bodyPr/>
          <a:lstStyle/>
          <a:p>
            <a:r>
              <a:rPr lang="en-US" smtClean="0"/>
              <a:t>Network operations center displays</a:t>
            </a:r>
          </a:p>
          <a:p>
            <a:pPr lvl="1"/>
            <a:r>
              <a:rPr lang="en-US" smtClean="0"/>
              <a:t>Organization’s critical state to be monitored</a:t>
            </a:r>
          </a:p>
          <a:p>
            <a:pPr lvl="1"/>
            <a:r>
              <a:rPr lang="en-US" smtClean="0"/>
              <a:t>Virtual Machine Desktop remoted</a:t>
            </a:r>
          </a:p>
          <a:p>
            <a:pPr lvl="1"/>
            <a:r>
              <a:rPr lang="en-US" smtClean="0"/>
              <a:t>Local or cross-WAN systems displayed</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WS in Vertical Markets</a:t>
            </a:r>
            <a:endParaRPr lang="en-US" dirty="0"/>
          </a:p>
        </p:txBody>
      </p:sp>
      <p:sp>
        <p:nvSpPr>
          <p:cNvPr id="3" name="Content Placeholder 2"/>
          <p:cNvSpPr>
            <a:spLocks noGrp="1"/>
          </p:cNvSpPr>
          <p:nvPr>
            <p:ph idx="1"/>
          </p:nvPr>
        </p:nvSpPr>
        <p:spPr>
          <a:xfrm>
            <a:off x="382588" y="1414464"/>
            <a:ext cx="8380412" cy="4516108"/>
          </a:xfrm>
        </p:spPr>
        <p:txBody>
          <a:bodyPr/>
          <a:lstStyle/>
          <a:p>
            <a:r>
              <a:rPr lang="en-US" smtClean="0"/>
              <a:t>IP camera</a:t>
            </a:r>
          </a:p>
          <a:p>
            <a:pPr lvl="1"/>
            <a:r>
              <a:rPr lang="en-US" smtClean="0"/>
              <a:t>Industry moving toward a single protocol</a:t>
            </a:r>
          </a:p>
          <a:p>
            <a:r>
              <a:rPr lang="en-US" smtClean="0"/>
              <a:t>RFID</a:t>
            </a:r>
          </a:p>
          <a:p>
            <a:pPr lvl="1"/>
            <a:r>
              <a:rPr lang="en-US" smtClean="0"/>
              <a:t>Biztalk Server 2008</a:t>
            </a:r>
          </a:p>
          <a:p>
            <a:r>
              <a:rPr lang="en-US" smtClean="0"/>
              <a:t>Point of sale</a:t>
            </a:r>
          </a:p>
          <a:p>
            <a:pPr lvl="1"/>
            <a:r>
              <a:rPr lang="en-US" smtClean="0"/>
              <a:t>ARTS working on WSPOS</a:t>
            </a:r>
          </a:p>
          <a:p>
            <a:r>
              <a:rPr lang="en-US" smtClean="0"/>
              <a:t>Industrial control</a:t>
            </a:r>
          </a:p>
          <a:p>
            <a:pPr lvl="1"/>
            <a:r>
              <a:rPr lang="en-US" smtClean="0"/>
              <a:t>SOCRADES</a:t>
            </a:r>
            <a:endParaRPr lang="en-US" dirty="0" smtClean="0"/>
          </a:p>
        </p:txBody>
      </p:sp>
      <p:pic>
        <p:nvPicPr>
          <p:cNvPr id="1027" name="Picture 3"/>
          <p:cNvPicPr>
            <a:picLocks noChangeAspect="1" noChangeArrowheads="1"/>
          </p:cNvPicPr>
          <p:nvPr/>
        </p:nvPicPr>
        <p:blipFill>
          <a:blip r:embed="rId3"/>
          <a:srcRect/>
          <a:stretch>
            <a:fillRect/>
          </a:stretch>
        </p:blipFill>
        <p:spPr bwMode="auto">
          <a:xfrm>
            <a:off x="5814580" y="4915469"/>
            <a:ext cx="2798672" cy="857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p:cNvPicPr>
            <a:picLocks noChangeAspect="1" noChangeArrowheads="1"/>
          </p:cNvPicPr>
          <p:nvPr/>
        </p:nvPicPr>
        <p:blipFill>
          <a:blip r:embed="rId4"/>
          <a:srcRect/>
          <a:stretch>
            <a:fillRect/>
          </a:stretch>
        </p:blipFill>
        <p:spPr bwMode="auto">
          <a:xfrm>
            <a:off x="7375381" y="3903657"/>
            <a:ext cx="1209675" cy="676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9" name="Picture 5"/>
          <p:cNvPicPr>
            <a:picLocks noChangeAspect="1" noChangeArrowheads="1"/>
          </p:cNvPicPr>
          <p:nvPr/>
        </p:nvPicPr>
        <p:blipFill>
          <a:blip r:embed="rId5"/>
          <a:srcRect/>
          <a:stretch>
            <a:fillRect/>
          </a:stretch>
        </p:blipFill>
        <p:spPr bwMode="auto">
          <a:xfrm>
            <a:off x="5161684" y="2714762"/>
            <a:ext cx="3448050" cy="809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r>
              <a:rPr lang="en-US" smtClean="0"/>
              <a:t>Web Services (WS) in business</a:t>
            </a:r>
          </a:p>
          <a:p>
            <a:r>
              <a:rPr lang="en-US" smtClean="0"/>
              <a:t>Microsoft Platform Advances with WS</a:t>
            </a:r>
          </a:p>
          <a:p>
            <a:r>
              <a:rPr lang="en-US" smtClean="0"/>
              <a:t>Enterprise and Vertical Scenarios</a:t>
            </a:r>
          </a:p>
          <a:p>
            <a:r>
              <a:rPr lang="en-US" smtClean="0"/>
              <a:t>Logo Testing for your Implementation</a:t>
            </a:r>
            <a:endParaRPr 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828193"/>
          </a:xfrm>
        </p:spPr>
        <p:txBody>
          <a:bodyPr/>
          <a:lstStyle/>
          <a:p>
            <a:r>
              <a:rPr lang="en-US" smtClean="0"/>
              <a:t>DPWS Platform </a:t>
            </a:r>
            <a:br>
              <a:rPr lang="en-US" smtClean="0"/>
            </a:br>
            <a:r>
              <a:rPr lang="en-US" smtClean="0"/>
              <a:t>Advances in Windows</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Summary</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Content Placeholder 2"/>
          <p:cNvSpPr>
            <a:spLocks noGrp="1"/>
          </p:cNvSpPr>
          <p:nvPr>
            <p:ph idx="1"/>
          </p:nvPr>
        </p:nvSpPr>
        <p:spPr>
          <a:xfrm>
            <a:off x="382588" y="2355850"/>
            <a:ext cx="8380412" cy="4100097"/>
          </a:xfrm>
        </p:spPr>
        <p:txBody>
          <a:bodyPr/>
          <a:lstStyle/>
          <a:p>
            <a:pPr>
              <a:lnSpc>
                <a:spcPct val="85000"/>
              </a:lnSpc>
            </a:pPr>
            <a:r>
              <a:rPr lang="en-US" sz="3200" dirty="0" smtClean="0"/>
              <a:t>Windows 7 infrastructure investments</a:t>
            </a:r>
          </a:p>
          <a:p>
            <a:pPr lvl="1">
              <a:lnSpc>
                <a:spcPct val="85000"/>
              </a:lnSpc>
            </a:pPr>
            <a:r>
              <a:rPr lang="en-US" sz="2800" dirty="0" smtClean="0"/>
              <a:t>Discovery proxy support</a:t>
            </a:r>
          </a:p>
          <a:p>
            <a:pPr lvl="1">
              <a:lnSpc>
                <a:spcPct val="85000"/>
              </a:lnSpc>
            </a:pPr>
            <a:r>
              <a:rPr lang="en-US" sz="2800" dirty="0" smtClean="0"/>
              <a:t>Security enhancements</a:t>
            </a:r>
          </a:p>
          <a:p>
            <a:pPr>
              <a:lnSpc>
                <a:spcPct val="85000"/>
              </a:lnSpc>
            </a:pPr>
            <a:r>
              <a:rPr lang="en-US" sz="3200" dirty="0" smtClean="0"/>
              <a:t>Application investments</a:t>
            </a:r>
          </a:p>
          <a:p>
            <a:pPr lvl="1">
              <a:lnSpc>
                <a:spcPct val="85000"/>
              </a:lnSpc>
            </a:pPr>
            <a:r>
              <a:rPr lang="en-US" sz="2800" dirty="0" smtClean="0"/>
              <a:t>Enterprise Scan Server Role</a:t>
            </a:r>
          </a:p>
          <a:p>
            <a:pPr lvl="1">
              <a:lnSpc>
                <a:spcPct val="85000"/>
              </a:lnSpc>
            </a:pPr>
            <a:r>
              <a:rPr lang="en-US" sz="2800" dirty="0" smtClean="0"/>
              <a:t>RFID readers in BizTalk</a:t>
            </a:r>
          </a:p>
          <a:p>
            <a:pPr>
              <a:lnSpc>
                <a:spcPct val="85000"/>
              </a:lnSpc>
            </a:pPr>
            <a:r>
              <a:rPr lang="en-US" sz="3200" dirty="0" smtClean="0"/>
              <a:t>Platforms</a:t>
            </a:r>
          </a:p>
          <a:p>
            <a:pPr lvl="1">
              <a:lnSpc>
                <a:spcPct val="85000"/>
              </a:lnSpc>
            </a:pPr>
            <a:r>
              <a:rPr lang="en-US" sz="2800" dirty="0" smtClean="0"/>
              <a:t>Micro Framework code generation tools </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Building Devices</a:t>
            </a:r>
            <a:endParaRPr lang="en-US" dirty="0"/>
          </a:p>
        </p:txBody>
      </p:sp>
      <p:sp>
        <p:nvSpPr>
          <p:cNvPr id="3" name="Content Placeholder 2"/>
          <p:cNvSpPr>
            <a:spLocks noGrp="1"/>
          </p:cNvSpPr>
          <p:nvPr>
            <p:ph idx="1"/>
          </p:nvPr>
        </p:nvSpPr>
        <p:spPr>
          <a:xfrm>
            <a:off x="382588" y="1414464"/>
            <a:ext cx="8380412" cy="4352987"/>
          </a:xfrm>
        </p:spPr>
        <p:txBody>
          <a:bodyPr/>
          <a:lstStyle/>
          <a:p>
            <a:r>
              <a:rPr lang="en-US" smtClean="0"/>
              <a:t>DPWS Stack options</a:t>
            </a:r>
          </a:p>
          <a:p>
            <a:pPr lvl="1"/>
            <a:r>
              <a:rPr lang="en-US" smtClean="0"/>
              <a:t>All of Microsoft Embedded OS’s</a:t>
            </a:r>
          </a:p>
          <a:p>
            <a:pPr lvl="1"/>
            <a:r>
              <a:rPr lang="en-US" smtClean="0"/>
              <a:t>Reference stacks</a:t>
            </a:r>
          </a:p>
          <a:p>
            <a:pPr lvl="2"/>
            <a:r>
              <a:rPr lang="en-US" smtClean="0"/>
              <a:t>gSOAP, SOA4D, eSOL, Levitate</a:t>
            </a:r>
          </a:p>
          <a:p>
            <a:pPr lvl="1"/>
            <a:r>
              <a:rPr lang="en-US" smtClean="0"/>
              <a:t>Full in-house implementation </a:t>
            </a:r>
          </a:p>
          <a:p>
            <a:r>
              <a:rPr lang="en-US" smtClean="0"/>
              <a:t>Device description and methods</a:t>
            </a:r>
          </a:p>
          <a:p>
            <a:pPr lvl="1"/>
            <a:r>
              <a:rPr lang="en-US" smtClean="0"/>
              <a:t>Microsoft</a:t>
            </a:r>
          </a:p>
          <a:p>
            <a:pPr lvl="1"/>
            <a:r>
              <a:rPr lang="en-US" smtClean="0"/>
              <a:t>Industry standards</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Logo Requirements</a:t>
            </a:r>
            <a:endParaRPr lang="en-US" dirty="0"/>
          </a:p>
        </p:txBody>
      </p:sp>
      <p:sp>
        <p:nvSpPr>
          <p:cNvPr id="3" name="Content Placeholder 2"/>
          <p:cNvSpPr>
            <a:spLocks noGrp="1"/>
          </p:cNvSpPr>
          <p:nvPr>
            <p:ph idx="1"/>
          </p:nvPr>
        </p:nvSpPr>
        <p:spPr>
          <a:xfrm>
            <a:off x="382588" y="1414464"/>
            <a:ext cx="8380412" cy="5792355"/>
          </a:xfrm>
        </p:spPr>
        <p:txBody>
          <a:bodyPr/>
          <a:lstStyle/>
          <a:p>
            <a:r>
              <a:rPr lang="en-US" smtClean="0"/>
              <a:t>New tests required in June 2009</a:t>
            </a:r>
          </a:p>
          <a:p>
            <a:pPr lvl="1"/>
            <a:r>
              <a:rPr lang="en-US" smtClean="0"/>
              <a:t>Device Fundamental category</a:t>
            </a:r>
          </a:p>
          <a:p>
            <a:pPr lvl="1"/>
            <a:r>
              <a:rPr lang="en-US" smtClean="0"/>
              <a:t>Discovery Robustness is focus</a:t>
            </a:r>
          </a:p>
          <a:p>
            <a:pPr lvl="1"/>
            <a:r>
              <a:rPr lang="en-US" smtClean="0"/>
              <a:t>Devices are good Network Citizens </a:t>
            </a:r>
          </a:p>
          <a:p>
            <a:endParaRPr lang="en-US" smtClean="0"/>
          </a:p>
          <a:p>
            <a:r>
              <a:rPr lang="en-US" smtClean="0"/>
              <a:t>Run tests early</a:t>
            </a:r>
          </a:p>
          <a:p>
            <a:r>
              <a:rPr lang="en-US" smtClean="0"/>
              <a:t>Work with Microsoft to resolve issues</a:t>
            </a:r>
          </a:p>
          <a:p>
            <a:r>
              <a:rPr lang="en-US" smtClean="0"/>
              <a:t>Incorporate tests into regression suites</a:t>
            </a:r>
          </a:p>
          <a:p>
            <a:endParaRPr lang="en-US" smtClean="0"/>
          </a:p>
          <a:p>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type="body" idx="1"/>
          </p:nvPr>
        </p:nvSpPr>
        <p:spPr>
          <a:xfrm>
            <a:off x="382588" y="1414464"/>
            <a:ext cx="8380412" cy="3050066"/>
          </a:xfrm>
        </p:spPr>
        <p:txBody>
          <a:bodyPr/>
          <a:lstStyle/>
          <a:p>
            <a:r>
              <a:rPr lang="en-US" smtClean="0"/>
              <a:t>Test devices with new </a:t>
            </a:r>
            <a:br>
              <a:rPr lang="en-US" smtClean="0"/>
            </a:br>
            <a:r>
              <a:rPr lang="en-US" smtClean="0"/>
              <a:t>Web Services logo requirements</a:t>
            </a:r>
          </a:p>
          <a:p>
            <a:r>
              <a:rPr lang="en-US" smtClean="0"/>
              <a:t>Build Web Services into your devices to increase security, flexibility, and utility</a:t>
            </a:r>
          </a:p>
          <a:p>
            <a:r>
              <a:rPr lang="en-US" smtClean="0"/>
              <a:t>Work with your industry to define </a:t>
            </a:r>
            <a:br>
              <a:rPr lang="en-US" smtClean="0"/>
            </a:br>
            <a:r>
              <a:rPr lang="en-US" smtClean="0"/>
              <a:t>device methods and WSDLs</a:t>
            </a:r>
            <a:endParaRPr lang="en-US"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type="body" idx="1"/>
          </p:nvPr>
        </p:nvSpPr>
        <p:spPr>
          <a:xfrm>
            <a:off x="382588" y="1414464"/>
            <a:ext cx="8380412" cy="4571508"/>
          </a:xfrm>
        </p:spPr>
        <p:txBody>
          <a:bodyPr/>
          <a:lstStyle/>
          <a:p>
            <a:pPr marL="341313" indent="-341313"/>
            <a:r>
              <a:rPr lang="en-US" sz="2800" smtClean="0"/>
              <a:t>Web Resources</a:t>
            </a:r>
          </a:p>
          <a:p>
            <a:pPr marL="628650" lvl="1" indent="-287338"/>
            <a:r>
              <a:rPr lang="en-US" sz="2400" smtClean="0">
                <a:hlinkClick r:id="rId3"/>
              </a:rPr>
              <a:t>http://www.microsoft.com/Rally</a:t>
            </a:r>
            <a:r>
              <a:rPr lang="en-US" sz="2400" smtClean="0"/>
              <a:t> </a:t>
            </a:r>
          </a:p>
          <a:p>
            <a:pPr marL="341313" indent="-341313"/>
            <a:r>
              <a:rPr lang="en-US" sz="2800" smtClean="0"/>
              <a:t>OASIS WS-DD</a:t>
            </a:r>
          </a:p>
          <a:p>
            <a:pPr marL="628650" lvl="1" indent="-287338"/>
            <a:r>
              <a:rPr lang="en-US" sz="2400" smtClean="0">
                <a:hlinkClick r:id="rId4"/>
              </a:rPr>
              <a:t>http://www.oasis-open.org/committees/ws-dd/</a:t>
            </a:r>
            <a:endParaRPr lang="en-US" sz="2400" smtClean="0"/>
          </a:p>
          <a:p>
            <a:pPr marL="341313" indent="-341313"/>
            <a:r>
              <a:rPr lang="en-US" sz="2800" smtClean="0"/>
              <a:t>Developer’s Blog</a:t>
            </a:r>
          </a:p>
          <a:p>
            <a:pPr marL="628650" lvl="1" indent="-287338"/>
            <a:r>
              <a:rPr lang="en-US" sz="2400" smtClean="0">
                <a:hlinkClick r:id="rId5"/>
              </a:rPr>
              <a:t>http://blogs.msdn.com/dandris/default.aspx</a:t>
            </a:r>
            <a:endParaRPr lang="en-US" sz="2400" smtClean="0"/>
          </a:p>
          <a:p>
            <a:pPr marL="341313" indent="-341313"/>
            <a:r>
              <a:rPr lang="en-US" sz="2800" smtClean="0"/>
              <a:t>MSDN Forum</a:t>
            </a:r>
          </a:p>
          <a:p>
            <a:pPr marL="628650" lvl="1" indent="-287338"/>
            <a:r>
              <a:rPr lang="en-US" sz="2400" smtClean="0">
                <a:hlinkClick r:id="rId6"/>
              </a:rPr>
              <a:t>http://www.microsoft.com/communities/newsgroups/enus/default.aspx?dg=microsoft.public.windows.devices.wsdapi</a:t>
            </a:r>
            <a:endParaRPr lang="en-US" sz="2400" dirty="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Because </a:t>
            </a:r>
            <a:r>
              <a:rPr lang="en-US" sz="700" dirty="0">
                <a:solidFill>
                  <a:schemeClr val="tx2"/>
                </a:solidFill>
                <a:latin typeface="Trebuchet MS" pitchFamily="34" charset="0"/>
                <a:cs typeface="Arial" charset="0"/>
              </a:rPr>
              <a:t>Microsoft must respond to changing market conditions, it should not be interpreted to be a commitment on the part of Microsoft, and Microsoft cannot guarantee the accuracy of any information provided after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a:t>
            </a:r>
            <a:r>
              <a:rPr lang="en-US" sz="700" dirty="0">
                <a:solidFill>
                  <a:schemeClr val="tx2"/>
                </a:solidFill>
                <a:latin typeface="Trebuchet MS" pitchFamily="34" charset="0"/>
                <a:cs typeface="Arial" charset="0"/>
              </a:rPr>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4821382"/>
            <a:ext cx="9144000" cy="916301"/>
            <a:chOff x="0" y="4544291"/>
            <a:chExt cx="9144000" cy="916301"/>
          </a:xfrm>
        </p:grpSpPr>
        <p:sp>
          <p:nvSpPr>
            <p:cNvPr id="11" name="Rectangle 10"/>
            <p:cNvSpPr/>
            <p:nvPr/>
          </p:nvSpPr>
          <p:spPr bwMode="auto">
            <a:xfrm>
              <a:off x="0" y="4591004"/>
              <a:ext cx="9144000" cy="821505"/>
            </a:xfrm>
            <a:prstGeom prst="rect">
              <a:avLst/>
            </a:prstGeom>
            <a:gradFill flip="none" rotWithShape="1">
              <a:gsLst>
                <a:gs pos="0">
                  <a:schemeClr val="bg2">
                    <a:alpha val="0"/>
                  </a:schemeClr>
                </a:gs>
                <a:gs pos="50000">
                  <a:schemeClr val="bg2">
                    <a:alpha val="30000"/>
                  </a:schemeClr>
                </a:gs>
                <a:gs pos="100000">
                  <a:schemeClr val="bg2">
                    <a:alpha val="0"/>
                  </a:schemeClr>
                </a:gs>
              </a:gsLst>
              <a:lin ang="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2" name="Rectangle 11"/>
            <p:cNvSpPr/>
            <p:nvPr/>
          </p:nvSpPr>
          <p:spPr bwMode="auto">
            <a:xfrm>
              <a:off x="0" y="4544291"/>
              <a:ext cx="9144000" cy="4842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3" name="Rectangle 12"/>
            <p:cNvSpPr/>
            <p:nvPr/>
          </p:nvSpPr>
          <p:spPr bwMode="auto">
            <a:xfrm>
              <a:off x="0" y="5412170"/>
              <a:ext cx="9144000" cy="4842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 name="Rectangle 9"/>
            <p:cNvSpPr/>
            <p:nvPr/>
          </p:nvSpPr>
          <p:spPr>
            <a:xfrm>
              <a:off x="731837" y="4760024"/>
              <a:ext cx="7680325" cy="549381"/>
            </a:xfrm>
            <a:prstGeom prst="rect">
              <a:avLst/>
            </a:prstGeom>
          </p:spPr>
          <p:txBody>
            <a:bodyPr wrap="square">
              <a:spAutoFit/>
            </a:bodyPr>
            <a:lstStyle/>
            <a:p>
              <a:pPr marL="382573" lvl="0" indent="-382573" algn="ctr" defTabSz="912777" fontAlgn="base">
                <a:lnSpc>
                  <a:spcPct val="90000"/>
                </a:lnSpc>
                <a:spcBef>
                  <a:spcPct val="0"/>
                </a:spcBef>
                <a:spcAft>
                  <a:spcPct val="0"/>
                </a:spcAft>
                <a:buClr>
                  <a:srgbClr val="FFFFFF"/>
                </a:buClr>
                <a:buSzPct val="95000"/>
              </a:pPr>
              <a:r>
                <a:rPr lang="en-US" sz="33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Web Services!</a:t>
              </a:r>
              <a:endParaRPr lang="en-US" sz="33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
        <p:nvSpPr>
          <p:cNvPr id="2" name="Title 1"/>
          <p:cNvSpPr>
            <a:spLocks noGrp="1"/>
          </p:cNvSpPr>
          <p:nvPr>
            <p:ph type="title"/>
          </p:nvPr>
        </p:nvSpPr>
        <p:spPr>
          <a:xfrm>
            <a:off x="382588" y="228600"/>
            <a:ext cx="8380412" cy="1994392"/>
          </a:xfrm>
        </p:spPr>
        <p:txBody>
          <a:bodyPr/>
          <a:lstStyle/>
          <a:p>
            <a:r>
              <a:rPr lang="en-US" smtClean="0"/>
              <a:t>Device Protocol Requirements</a:t>
            </a:r>
            <a:br>
              <a:rPr lang="en-US" smtClean="0"/>
            </a:br>
            <a:r>
              <a:rPr lang="en-US" smtClean="0"/>
              <a:t/>
            </a:r>
            <a:br>
              <a:rPr lang="en-US" smtClean="0"/>
            </a:br>
            <a:endParaRPr lang="en-US" dirty="0"/>
          </a:p>
        </p:txBody>
      </p:sp>
      <p:sp>
        <p:nvSpPr>
          <p:cNvPr id="3" name="Content Placeholder 2"/>
          <p:cNvSpPr>
            <a:spLocks noGrp="1"/>
          </p:cNvSpPr>
          <p:nvPr>
            <p:ph idx="1"/>
          </p:nvPr>
        </p:nvSpPr>
        <p:spPr/>
        <p:txBody>
          <a:bodyPr/>
          <a:lstStyle/>
          <a:p>
            <a:r>
              <a:rPr lang="en-US" smtClean="0"/>
              <a:t>Robust and standards based</a:t>
            </a:r>
          </a:p>
          <a:p>
            <a:r>
              <a:rPr lang="en-US" smtClean="0"/>
              <a:t>Secure</a:t>
            </a:r>
          </a:p>
          <a:p>
            <a:r>
              <a:rPr lang="en-US" smtClean="0"/>
              <a:t>Flexible</a:t>
            </a:r>
          </a:p>
          <a:p>
            <a:r>
              <a:rPr lang="en-US" smtClean="0"/>
              <a:t>Scalable</a:t>
            </a:r>
          </a:p>
          <a:p>
            <a:r>
              <a:rPr lang="en-US" smtClean="0"/>
              <a:t>Interoperable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mtClean="0"/>
              <a:t>Web Services is</a:t>
            </a:r>
            <a:br>
              <a:rPr lang="en-US" smtClean="0"/>
            </a:br>
            <a:r>
              <a:rPr lang="en-US" smtClean="0"/>
              <a:t>Software Talking to Software</a:t>
            </a:r>
            <a:endParaRPr lang="en-US" dirty="0"/>
          </a:p>
        </p:txBody>
      </p:sp>
      <p:pic>
        <p:nvPicPr>
          <p:cNvPr id="4" name="Picture 6" descr="C:\Users\robwilli\AppData\Local\Microsoft\Windows\Temporary Internet Files\Content.IE5\SYIFFVCV\MPj04020130000[1].jpg"/>
          <p:cNvPicPr>
            <a:picLocks noChangeAspect="1" noChangeArrowheads="1"/>
          </p:cNvPicPr>
          <p:nvPr/>
        </p:nvPicPr>
        <p:blipFill>
          <a:blip r:embed="rId3" cstate="print"/>
          <a:srcRect/>
          <a:stretch>
            <a:fillRect/>
          </a:stretch>
        </p:blipFill>
        <p:spPr bwMode="auto">
          <a:xfrm>
            <a:off x="1578077" y="2208069"/>
            <a:ext cx="5717459" cy="38101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381000" h="63500"/>
            <a:contourClr>
              <a:srgbClr val="969696"/>
            </a:contourClr>
          </a:sp3d>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84" name="Rectangle 56"/>
          <p:cNvSpPr>
            <a:spLocks noGrp="1" noChangeArrowheads="1"/>
          </p:cNvSpPr>
          <p:nvPr>
            <p:ph type="title"/>
          </p:nvPr>
        </p:nvSpPr>
        <p:spPr>
          <a:xfrm>
            <a:off x="382588" y="228600"/>
            <a:ext cx="8380412" cy="609398"/>
          </a:xfrm>
        </p:spPr>
        <p:txBody>
          <a:bodyPr/>
          <a:lstStyle/>
          <a:p>
            <a:r>
              <a:rPr lang="en-US" sz="4400" smtClean="0"/>
              <a:t>Who Is Solving These Challenges?</a:t>
            </a:r>
            <a:endParaRPr lang="en-US" sz="4400" dirty="0"/>
          </a:p>
        </p:txBody>
      </p:sp>
      <p:sp>
        <p:nvSpPr>
          <p:cNvPr id="55" name="Text Box 68"/>
          <p:cNvSpPr txBox="1">
            <a:spLocks noChangeArrowheads="1"/>
          </p:cNvSpPr>
          <p:nvPr/>
        </p:nvSpPr>
        <p:spPr bwMode="auto">
          <a:xfrm rot="19200000">
            <a:off x="5871441" y="3251816"/>
            <a:ext cx="701602" cy="276999"/>
          </a:xfrm>
          <a:prstGeom prst="rect">
            <a:avLst/>
          </a:prstGeom>
        </p:spPr>
        <p:txBody>
          <a:bodyPr wrap="none" lIns="82296" tIns="41148" rIns="82296" bIns="41148">
            <a:spAutoFit/>
          </a:bodyPr>
          <a:lstStyle/>
          <a:p>
            <a:pPr algn="ctr" fontAlgn="base">
              <a:lnSpc>
                <a:spcPct val="90000"/>
              </a:lnSpc>
              <a:spcBef>
                <a:spcPct val="0"/>
              </a:spcBef>
              <a:spcAft>
                <a:spcPct val="0"/>
              </a:spcAft>
            </a:pP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WS-RM</a:t>
            </a:r>
          </a:p>
        </p:txBody>
      </p:sp>
      <p:graphicFrame>
        <p:nvGraphicFramePr>
          <p:cNvPr id="58" name="Group 73"/>
          <p:cNvGraphicFramePr>
            <a:graphicFrameLocks noGrp="1"/>
          </p:cNvGraphicFramePr>
          <p:nvPr/>
        </p:nvGraphicFramePr>
        <p:xfrm>
          <a:off x="441007" y="5803393"/>
          <a:ext cx="2331720" cy="612648"/>
        </p:xfrm>
        <a:graphic>
          <a:graphicData uri="http://schemas.openxmlformats.org/drawingml/2006/table">
            <a:tbl>
              <a:tblPr/>
              <a:tblGrid>
                <a:gridCol w="258604"/>
                <a:gridCol w="2073116"/>
              </a:tblGrid>
              <a:tr h="202215">
                <a:tc>
                  <a:txBody>
                    <a:bodyPr/>
                    <a:lstStyle/>
                    <a:p>
                      <a:pPr marL="0" marR="0" lvl="0" indent="0" algn="l" defTabSz="914400" rtl="0" eaLnBrk="1" fontAlgn="base" latinLnBrk="0" hangingPunct="1">
                        <a:lnSpc>
                          <a:spcPct val="100000"/>
                        </a:lnSpc>
                        <a:spcBef>
                          <a:spcPct val="20000"/>
                        </a:spcBef>
                        <a:spcAft>
                          <a:spcPct val="0"/>
                        </a:spcAft>
                        <a:buClrTx/>
                        <a:buSzTx/>
                        <a:buFont typeface="Webdings" pitchFamily="18" charset="2"/>
                        <a:buNone/>
                        <a:tabLst/>
                      </a:pPr>
                      <a:r>
                        <a:rPr kumimoji="0" lang="en-US" sz="1100" b="0" i="0" u="none" strike="noStrike" cap="none" normalizeH="0" baseline="0" dirty="0" smtClean="0">
                          <a:ln>
                            <a:noFill/>
                          </a:ln>
                          <a:solidFill>
                            <a:schemeClr val="bg2"/>
                          </a:solidFill>
                          <a:effectLst/>
                          <a:latin typeface="Wingdings" pitchFamily="2" charset="2"/>
                        </a:rPr>
                        <a:t>ü</a:t>
                      </a:r>
                      <a:endParaRPr kumimoji="0" lang="en-US" sz="1100" b="0" i="0" u="none" strike="noStrike" cap="none" normalizeH="0" baseline="0" dirty="0" smtClean="0">
                        <a:ln>
                          <a:noFill/>
                        </a:ln>
                        <a:solidFill>
                          <a:schemeClr val="bg2"/>
                        </a:solidFill>
                        <a:effectLst/>
                        <a:latin typeface="Wingdings" pitchFamily="2" charset="2"/>
                        <a:sym typeface="Webdings" pitchFamily="18" charset="2"/>
                      </a:endParaRPr>
                    </a:p>
                  </a:txBody>
                  <a:tcPr marL="82296" marR="82296"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1" u="none" strike="noStrike" cap="none" normalizeH="0" baseline="0" smtClean="0">
                          <a:ln>
                            <a:noFill/>
                          </a:ln>
                          <a:solidFill>
                            <a:schemeClr val="tx1"/>
                          </a:solidFill>
                          <a:effectLst/>
                          <a:latin typeface="Trebuchet MS" pitchFamily="34" charset="0"/>
                        </a:rPr>
                        <a:t>Released product</a:t>
                      </a:r>
                    </a:p>
                  </a:txBody>
                  <a:tcPr marL="82296" marR="82296" marT="18288" marB="18288" horzOverflow="overflow">
                    <a:lnL w="12700" cap="flat" cmpd="sng" algn="ctr">
                      <a:solidFill>
                        <a:schemeClr val="tx1"/>
                      </a:solidFill>
                      <a:prstDash val="solid"/>
                      <a:round/>
                      <a:headEnd type="none" w="med" len="med"/>
                      <a:tailEnd type="none" w="med" len="med"/>
                    </a:lnL>
                    <a:lnR cap="flat">
                      <a:noFill/>
                    </a:lnR>
                    <a:lnT cap="flat">
                      <a:noFill/>
                    </a:lnT>
                    <a:lnB>
                      <a:noFill/>
                    </a:lnB>
                    <a:lnTlToBr>
                      <a:noFill/>
                    </a:lnTlToBr>
                    <a:lnBlToTr>
                      <a:noFill/>
                    </a:lnBlToTr>
                    <a:noFill/>
                  </a:tcPr>
                </a:tc>
              </a:tr>
              <a:tr h="202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bg2"/>
                          </a:solidFill>
                          <a:effectLst/>
                          <a:latin typeface="Trebuchet MS" pitchFamily="34" charset="0"/>
                          <a:sym typeface="Webdings" pitchFamily="18" charset="2"/>
                        </a:rPr>
                        <a:t></a:t>
                      </a:r>
                    </a:p>
                  </a:txBody>
                  <a:tcPr marL="82296" marR="82296"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1" u="none" strike="noStrike" cap="none" normalizeH="0" baseline="0" smtClean="0">
                          <a:ln>
                            <a:noFill/>
                          </a:ln>
                          <a:solidFill>
                            <a:schemeClr val="tx1"/>
                          </a:solidFill>
                          <a:effectLst/>
                          <a:latin typeface="Trebuchet MS" pitchFamily="34" charset="0"/>
                        </a:rPr>
                        <a:t>Public interop</a:t>
                      </a:r>
                    </a:p>
                  </a:txBody>
                  <a:tcPr marL="82296" marR="82296" marT="18288" marB="18288"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02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bg2"/>
                          </a:solidFill>
                          <a:effectLst/>
                          <a:latin typeface="Trebuchet MS" pitchFamily="34" charset="0"/>
                        </a:rPr>
                        <a:t>A</a:t>
                      </a:r>
                    </a:p>
                  </a:txBody>
                  <a:tcPr marL="82296" marR="82296"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1" u="none" strike="noStrike" cap="none" normalizeH="0" baseline="0" dirty="0" smtClean="0">
                          <a:ln>
                            <a:noFill/>
                          </a:ln>
                          <a:solidFill>
                            <a:schemeClr val="tx1"/>
                          </a:solidFill>
                          <a:effectLst/>
                          <a:latin typeface="Trebuchet MS" pitchFamily="34" charset="0"/>
                        </a:rPr>
                        <a:t>Co-Author only</a:t>
                      </a:r>
                    </a:p>
                  </a:txBody>
                  <a:tcPr marL="82296" marR="82296" marT="18288" marB="18288"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graphicFrame>
        <p:nvGraphicFramePr>
          <p:cNvPr id="61" name="Group 435"/>
          <p:cNvGraphicFramePr>
            <a:graphicFrameLocks/>
          </p:cNvGraphicFramePr>
          <p:nvPr/>
        </p:nvGraphicFramePr>
        <p:xfrm>
          <a:off x="2295203" y="2147222"/>
          <a:ext cx="1983105" cy="4002024"/>
        </p:xfrm>
        <a:graphic>
          <a:graphicData uri="http://schemas.openxmlformats.org/drawingml/2006/table">
            <a:tbl>
              <a:tblPr>
                <a:effectLst>
                  <a:outerShdw blurRad="469900" sx="102000" sy="102000" algn="ctr" rotWithShape="0">
                    <a:srgbClr val="000000">
                      <a:alpha val="53000"/>
                    </a:srgbClr>
                  </a:outerShdw>
                </a:effectLst>
              </a:tblPr>
              <a:tblGrid>
                <a:gridCol w="1165860"/>
                <a:gridCol w="274320"/>
                <a:gridCol w="274320"/>
                <a:gridCol w="26860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Microsoft Corporation</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Oracle</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IBM</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BEA Systems, Inc.</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Trebuchet MS" pitchFamily="34" charset="0"/>
                          <a:sym typeface="Webdings" pitchFamily="18" charset="2"/>
                        </a:rPr>
                        <a:t>A</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RSA Security Inc.</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Trebuchet MS" pitchFamily="34" charset="0"/>
                        </a:rPr>
                        <a:t>Systinet</a:t>
                      </a:r>
                      <a:r>
                        <a:rPr kumimoji="0" lang="en-US" sz="800" b="0" i="0" u="none" strike="noStrike" cap="none" normalizeH="0" baseline="0" dirty="0" smtClean="0">
                          <a:ln>
                            <a:noFill/>
                          </a:ln>
                          <a:solidFill>
                            <a:schemeClr val="tx1"/>
                          </a:solidFill>
                          <a:effectLst/>
                          <a:latin typeface="Trebuchet MS" pitchFamily="34" charset="0"/>
                        </a:rPr>
                        <a:t> Corporation</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Apache</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Layer7 Technologies</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Trebuchet MS" pitchFamily="34" charset="0"/>
                        </a:rPr>
                        <a:t>A</a:t>
                      </a:r>
                      <a:endParaRPr kumimoji="0" lang="en-US" sz="800" b="1" i="0" u="none" strike="noStrike" cap="none" normalizeH="0" baseline="0" smtClean="0">
                        <a:ln>
                          <a:noFill/>
                        </a:ln>
                        <a:solidFill>
                          <a:schemeClr val="bg2"/>
                        </a:solidFill>
                        <a:effectLst/>
                        <a:latin typeface="Trebuchet MS" pitchFamily="34" charset="0"/>
                        <a:sym typeface="Webdings" pitchFamily="18" charset="2"/>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1598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Computer Associates International, Inc.</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Trebuchet MS"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Trebuchet MS"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Sun Microsystems, Inc.</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SAP AG</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Trebuchet MS" pitchFamily="34" charset="0"/>
                        <a:sym typeface="Webdings" pitchFamily="18" charset="2"/>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Trebuchet MS" pitchFamily="34" charset="0"/>
                        <a:sym typeface="Webdings" pitchFamily="18" charset="2"/>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Trebuchet MS" pitchFamily="34" charset="0"/>
                        </a:rPr>
                        <a:t>Tibco</a:t>
                      </a:r>
                      <a:r>
                        <a:rPr kumimoji="0" lang="en-US" sz="800" b="0" i="0" u="none" strike="noStrike" cap="none" normalizeH="0" baseline="0" dirty="0" smtClean="0">
                          <a:ln>
                            <a:noFill/>
                          </a:ln>
                          <a:solidFill>
                            <a:schemeClr val="tx1"/>
                          </a:solidFill>
                          <a:effectLst/>
                          <a:latin typeface="Trebuchet MS" pitchFamily="34" charset="0"/>
                        </a:rPr>
                        <a:t> Software, Inc.</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IONA Technologies</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Trebuchet MS" pitchFamily="34" charset="0"/>
                        </a:rPr>
                        <a:t>WebMethods</a:t>
                      </a:r>
                      <a:r>
                        <a:rPr kumimoji="0" lang="en-US" sz="800" b="0" i="0" u="none" strike="noStrike" cap="none" normalizeH="0" baseline="0" dirty="0" smtClean="0">
                          <a:ln>
                            <a:noFill/>
                          </a:ln>
                          <a:solidFill>
                            <a:schemeClr val="tx1"/>
                          </a:solidFill>
                          <a:effectLst/>
                          <a:latin typeface="Trebuchet MS" pitchFamily="34" charset="0"/>
                        </a:rPr>
                        <a:t>, Inc.</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Nokia</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Cape Clear</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Trebuchet MS" pitchFamily="34" charset="0"/>
                        </a:rPr>
                        <a:t>gSOAP</a:t>
                      </a:r>
                      <a:endParaRPr kumimoji="0" lang="en-US" sz="800" b="0" i="0" u="none" strike="noStrike" cap="none" normalizeH="0" baseline="0" dirty="0" smtClean="0">
                        <a:ln>
                          <a:noFill/>
                        </a:ln>
                        <a:solidFill>
                          <a:schemeClr val="tx1"/>
                        </a:solidFill>
                        <a:effectLst/>
                        <a:latin typeface="Trebuchet MS" pitchFamily="34" charset="0"/>
                      </a:endParaRP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Trebuchet MS" pitchFamily="34" charset="0"/>
                        </a:rPr>
                        <a:t>Netegrity</a:t>
                      </a:r>
                      <a:endParaRPr kumimoji="0" lang="en-US" sz="800" b="0" i="0" u="none" strike="noStrike" cap="none" normalizeH="0" baseline="0" dirty="0" smtClean="0">
                        <a:ln>
                          <a:noFill/>
                        </a:ln>
                        <a:solidFill>
                          <a:schemeClr val="tx1"/>
                        </a:solidFill>
                        <a:effectLst/>
                        <a:latin typeface="Trebuchet MS" pitchFamily="34" charset="0"/>
                      </a:endParaRP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Trebuchet MS"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Trebuchet MS"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Trebuchet MS" pitchFamily="34" charset="0"/>
                        </a:rPr>
                        <a:t>Verisign</a:t>
                      </a:r>
                      <a:r>
                        <a:rPr kumimoji="0" lang="en-US" sz="800" b="0" i="0" u="none" strike="noStrike" cap="none" normalizeH="0" baseline="0" dirty="0" smtClean="0">
                          <a:ln>
                            <a:noFill/>
                          </a:ln>
                          <a:solidFill>
                            <a:schemeClr val="tx1"/>
                          </a:solidFill>
                          <a:effectLst/>
                          <a:latin typeface="Trebuchet MS" pitchFamily="34" charset="0"/>
                        </a:rPr>
                        <a:t>, Inc.</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Trebuchet MS"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Trebuchet MS"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graphicFrame>
        <p:nvGraphicFramePr>
          <p:cNvPr id="62" name="Group 425"/>
          <p:cNvGraphicFramePr>
            <a:graphicFrameLocks/>
          </p:cNvGraphicFramePr>
          <p:nvPr/>
        </p:nvGraphicFramePr>
        <p:xfrm>
          <a:off x="348668" y="2145794"/>
          <a:ext cx="1789747" cy="3471672"/>
        </p:xfrm>
        <a:graphic>
          <a:graphicData uri="http://schemas.openxmlformats.org/drawingml/2006/table">
            <a:tbl>
              <a:tblPr>
                <a:effectLst>
                  <a:outerShdw blurRad="469900" sx="102000" sy="102000" algn="ctr" rotWithShape="0">
                    <a:srgbClr val="000000">
                      <a:alpha val="53000"/>
                    </a:srgbClr>
                  </a:outerShdw>
                </a:effectLst>
              </a:tblPr>
              <a:tblGrid>
                <a:gridCol w="1167227"/>
                <a:gridCol w="311260"/>
                <a:gridCol w="311260"/>
              </a:tblGrid>
              <a:tr h="119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Microsoft Corporation</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Oracle</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IBM</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Trebuchet MS"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BEA Systems, Inc.</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Trebuchet MS" pitchFamily="34" charset="0"/>
                        </a:rPr>
                        <a:t>A</a:t>
                      </a:r>
                      <a:endParaRPr kumimoji="0" lang="en-US" sz="800" b="1" i="0" u="none" strike="noStrike" cap="none" normalizeH="0" baseline="0" smtClean="0">
                        <a:ln>
                          <a:noFill/>
                        </a:ln>
                        <a:solidFill>
                          <a:schemeClr val="bg2"/>
                        </a:solidFill>
                        <a:effectLst/>
                        <a:latin typeface="Trebuchet MS" pitchFamily="34" charset="0"/>
                        <a:sym typeface="Webdings" pitchFamily="18" charset="2"/>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119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Sun Microsystems, Inc.</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Google</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Amazon.com</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eBay, Inc</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Apache</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119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White Mesa Software</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Trebuchet MS" pitchFamily="34" charset="0"/>
                        </a:rPr>
                        <a:t>gSOAP</a:t>
                      </a:r>
                      <a:endParaRPr kumimoji="0" lang="en-US" sz="800" b="0" i="0" u="none" strike="noStrike" cap="none" normalizeH="0" baseline="0" dirty="0" smtClean="0">
                        <a:ln>
                          <a:noFill/>
                        </a:ln>
                        <a:solidFill>
                          <a:schemeClr val="tx1"/>
                        </a:solidFill>
                        <a:effectLst/>
                        <a:latin typeface="Trebuchet MS" pitchFamily="34" charset="0"/>
                      </a:endParaRP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Ricoh</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Epson Corporation</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HP</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Xerox</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Intel Corporation</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Trebuchet MS" pitchFamily="34" charset="0"/>
                        </a:rPr>
                        <a:t>Canon Inc.</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graphicFrame>
        <p:nvGraphicFramePr>
          <p:cNvPr id="63" name="Group 474"/>
          <p:cNvGraphicFramePr>
            <a:graphicFrameLocks noGrp="1"/>
          </p:cNvGraphicFramePr>
          <p:nvPr/>
        </p:nvGraphicFramePr>
        <p:xfrm>
          <a:off x="6692908" y="3635187"/>
          <a:ext cx="2085967" cy="2514059"/>
        </p:xfrm>
        <a:graphic>
          <a:graphicData uri="http://schemas.openxmlformats.org/drawingml/2006/table">
            <a:tbl>
              <a:tblPr>
                <a:effectLst>
                  <a:outerShdw blurRad="469900" sx="102000" sy="102000" algn="ctr" rotWithShape="0">
                    <a:srgbClr val="000000">
                      <a:alpha val="53000"/>
                    </a:srgbClr>
                  </a:outerShdw>
                </a:effectLst>
              </a:tblPr>
              <a:tblGrid>
                <a:gridCol w="1413178"/>
                <a:gridCol w="338004"/>
                <a:gridCol w="334785"/>
              </a:tblGrid>
              <a:tr h="21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rPr>
                        <a:t>Microsoft Corporation</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ebdings" pitchFamily="18" charset="2"/>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21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rPr>
                        <a:t>Oracle</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21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rPr>
                        <a:t>IBM</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Trebuchet MS" pitchFamily="34" charset="0"/>
                          <a:sym typeface="Webdings" pitchFamily="18" charset="2"/>
                        </a:rPr>
                        <a:t></a:t>
                      </a:r>
                      <a:endParaRPr kumimoji="0" lang="en-US" sz="800" b="1" i="0" u="none" strike="noStrike" cap="none" normalizeH="0" baseline="0" smtClean="0">
                        <a:ln>
                          <a:noFill/>
                        </a:ln>
                        <a:solidFill>
                          <a:schemeClr val="bg2"/>
                        </a:solidFill>
                        <a:effectLst/>
                        <a:latin typeface="Trebuchet MS" pitchFamily="34" charset="0"/>
                        <a:sym typeface="Webdings" pitchFamily="18" charset="2"/>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21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rPr>
                        <a:t>BEA Systems, Inc.</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Trebuchet MS"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21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rPr>
                        <a:t>SAP AG</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Trebuchet MS"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21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rPr>
                        <a:t>Sun Microsystems, Inc.</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endParaRPr kumimoji="0" lang="en-US" sz="800" b="0" i="0" u="none" strike="noStrike" cap="none" normalizeH="0" baseline="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21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bg2"/>
                          </a:solidFill>
                          <a:effectLst/>
                          <a:latin typeface="Trebuchet MS" pitchFamily="34" charset="0"/>
                        </a:rPr>
                        <a:t>Verisign</a:t>
                      </a:r>
                      <a:r>
                        <a:rPr kumimoji="0" lang="en-US" sz="800" b="0" i="0" u="none" strike="noStrike" cap="none" normalizeH="0" baseline="0" dirty="0" smtClean="0">
                          <a:ln>
                            <a:noFill/>
                          </a:ln>
                          <a:solidFill>
                            <a:schemeClr val="bg2"/>
                          </a:solidFill>
                          <a:effectLst/>
                          <a:latin typeface="Trebuchet MS" pitchFamily="34" charset="0"/>
                        </a:rPr>
                        <a:t> Inc.</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Trebuchet MS"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21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rPr>
                        <a:t>Sonic Software</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Trebuchet MS"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462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rPr>
                        <a:t>Computer Associates International, Inc.</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Trebuchet MS"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1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bg2"/>
                          </a:solidFill>
                          <a:effectLst/>
                          <a:latin typeface="Trebuchet MS" pitchFamily="34" charset="0"/>
                        </a:rPr>
                        <a:t>WebMethods</a:t>
                      </a:r>
                      <a:r>
                        <a:rPr kumimoji="0" lang="en-US" sz="800" b="0" i="0" u="none" strike="noStrike" cap="none" normalizeH="0" baseline="0" dirty="0" smtClean="0">
                          <a:ln>
                            <a:noFill/>
                          </a:ln>
                          <a:solidFill>
                            <a:schemeClr val="bg2"/>
                          </a:solidFill>
                          <a:effectLst/>
                          <a:latin typeface="Trebuchet MS" pitchFamily="34" charset="0"/>
                        </a:rPr>
                        <a:t>, Inc.</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Trebuchet MS"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1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bg2"/>
                          </a:solidFill>
                          <a:effectLst/>
                          <a:latin typeface="Trebuchet MS" pitchFamily="34" charset="0"/>
                        </a:rPr>
                        <a:t>gSOAP</a:t>
                      </a:r>
                      <a:endParaRPr kumimoji="0" lang="en-US" sz="800" b="0"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r>
            </a:tbl>
          </a:graphicData>
        </a:graphic>
      </p:graphicFrame>
      <p:sp>
        <p:nvSpPr>
          <p:cNvPr id="66" name="Rectangle 409"/>
          <p:cNvSpPr>
            <a:spLocks noChangeArrowheads="1"/>
          </p:cNvSpPr>
          <p:nvPr/>
        </p:nvSpPr>
        <p:spPr bwMode="auto">
          <a:xfrm>
            <a:off x="4572000" y="1764572"/>
            <a:ext cx="4708525" cy="1283428"/>
          </a:xfrm>
          <a:prstGeom prst="rect">
            <a:avLst/>
          </a:prstGeom>
          <a:noFill/>
          <a:ln w="12700" algn="ctr">
            <a:noFill/>
            <a:miter lim="800000"/>
            <a:headEnd/>
            <a:tailEnd/>
          </a:ln>
          <a:effectLst/>
        </p:spPr>
        <p:txBody>
          <a:bodyPr wrap="square" lIns="82296" tIns="41148" rIns="82296" bIns="41148">
            <a:spAutoFit/>
          </a:bodyPr>
          <a:lstStyle/>
          <a:p>
            <a:pPr algn="l">
              <a:lnSpc>
                <a:spcPct val="85000"/>
              </a:lnSpc>
              <a:spcBef>
                <a:spcPct val="20000"/>
              </a:spcBef>
              <a:buBlip>
                <a:blip r:embed="rId3"/>
              </a:buBlip>
            </a:pPr>
            <a:r>
              <a:rPr lang="en-US" sz="2000" smtClean="0">
                <a:effectLst>
                  <a:outerShdw blurRad="38100" dist="38100" dir="2700000" algn="tl">
                    <a:srgbClr val="000000">
                      <a:alpha val="43137"/>
                    </a:srgbClr>
                  </a:outerShdw>
                </a:effectLst>
                <a:latin typeface="Trebuchet MS" pitchFamily="34" charset="0"/>
              </a:rPr>
              <a:t> Service </a:t>
            </a:r>
            <a:r>
              <a:rPr lang="en-US" sz="2000" dirty="0">
                <a:effectLst>
                  <a:outerShdw blurRad="38100" dist="38100" dir="2700000" algn="tl">
                    <a:srgbClr val="000000">
                      <a:alpha val="43137"/>
                    </a:srgbClr>
                  </a:outerShdw>
                </a:effectLst>
                <a:latin typeface="Trebuchet MS" pitchFamily="34" charset="0"/>
              </a:rPr>
              <a:t>Orientation</a:t>
            </a:r>
          </a:p>
          <a:p>
            <a:pPr algn="l">
              <a:lnSpc>
                <a:spcPct val="85000"/>
              </a:lnSpc>
              <a:spcBef>
                <a:spcPct val="20000"/>
              </a:spcBef>
              <a:buBlip>
                <a:blip r:embed="rId3"/>
              </a:buBlip>
            </a:pPr>
            <a:r>
              <a:rPr lang="en-US" sz="2000" smtClean="0">
                <a:effectLst>
                  <a:outerShdw blurRad="38100" dist="38100" dir="2700000" algn="tl">
                    <a:srgbClr val="000000">
                      <a:alpha val="43137"/>
                    </a:srgbClr>
                  </a:outerShdw>
                </a:effectLst>
                <a:latin typeface="Trebuchet MS" pitchFamily="34" charset="0"/>
              </a:rPr>
              <a:t> Support </a:t>
            </a:r>
            <a:r>
              <a:rPr lang="en-US" sz="2000" dirty="0">
                <a:effectLst>
                  <a:outerShdw blurRad="38100" dist="38100" dir="2700000" algn="tl">
                    <a:srgbClr val="000000">
                      <a:alpha val="43137"/>
                    </a:srgbClr>
                  </a:outerShdw>
                </a:effectLst>
                <a:latin typeface="Trebuchet MS" pitchFamily="34" charset="0"/>
              </a:rPr>
              <a:t>for Enterprise Scenarios</a:t>
            </a:r>
          </a:p>
          <a:p>
            <a:pPr algn="l">
              <a:buBlip>
                <a:blip r:embed="rId3"/>
              </a:buBlip>
            </a:pPr>
            <a:r>
              <a:rPr lang="en-US" sz="2000" smtClean="0">
                <a:effectLst>
                  <a:outerShdw blurRad="38100" dist="38100" dir="2700000" algn="tl">
                    <a:srgbClr val="000000">
                      <a:alpha val="43137"/>
                    </a:srgbClr>
                  </a:outerShdw>
                </a:effectLst>
                <a:latin typeface="Trebuchet MS" pitchFamily="34" charset="0"/>
              </a:rPr>
              <a:t> Support </a:t>
            </a:r>
            <a:r>
              <a:rPr lang="en-US" sz="2000" dirty="0">
                <a:effectLst>
                  <a:outerShdw blurRad="38100" dist="38100" dir="2700000" algn="tl">
                    <a:srgbClr val="000000">
                      <a:alpha val="43137"/>
                    </a:srgbClr>
                  </a:outerShdw>
                </a:effectLst>
                <a:latin typeface="Trebuchet MS" pitchFamily="34" charset="0"/>
              </a:rPr>
              <a:t>for </a:t>
            </a:r>
            <a:r>
              <a:rPr lang="en-US" sz="2000" dirty="0" smtClean="0">
                <a:effectLst>
                  <a:outerShdw blurRad="38100" dist="38100" dir="2700000" algn="tl">
                    <a:srgbClr val="000000">
                      <a:alpha val="43137"/>
                    </a:srgbClr>
                  </a:outerShdw>
                </a:effectLst>
                <a:latin typeface="Trebuchet MS" pitchFamily="34" charset="0"/>
              </a:rPr>
              <a:t>Consumer Scenarios</a:t>
            </a:r>
          </a:p>
          <a:p>
            <a:pPr algn="l">
              <a:buBlip>
                <a:blip r:embed="rId3"/>
              </a:buBlip>
            </a:pPr>
            <a:r>
              <a:rPr lang="en-US" sz="2000" smtClean="0">
                <a:effectLst>
                  <a:outerShdw blurRad="38100" dist="38100" dir="2700000" algn="tl">
                    <a:srgbClr val="000000">
                      <a:alpha val="43137"/>
                    </a:srgbClr>
                  </a:outerShdw>
                </a:effectLst>
                <a:latin typeface="Trebuchet MS" pitchFamily="34" charset="0"/>
              </a:rPr>
              <a:t> Interoperable</a:t>
            </a:r>
            <a:endParaRPr lang="en-US" sz="2000" dirty="0" smtClean="0">
              <a:effectLst>
                <a:outerShdw blurRad="38100" dist="38100" dir="2700000" algn="tl">
                  <a:srgbClr val="000000">
                    <a:alpha val="43137"/>
                  </a:srgbClr>
                </a:outerShdw>
              </a:effectLst>
              <a:latin typeface="Trebuchet MS" pitchFamily="34" charset="0"/>
            </a:endParaRPr>
          </a:p>
        </p:txBody>
      </p:sp>
      <p:graphicFrame>
        <p:nvGraphicFramePr>
          <p:cNvPr id="60" name="Group 489"/>
          <p:cNvGraphicFramePr>
            <a:graphicFrameLocks noGrp="1"/>
          </p:cNvGraphicFramePr>
          <p:nvPr/>
        </p:nvGraphicFramePr>
        <p:xfrm>
          <a:off x="4506386" y="3639122"/>
          <a:ext cx="2030897" cy="2510124"/>
        </p:xfrm>
        <a:graphic>
          <a:graphicData uri="http://schemas.openxmlformats.org/drawingml/2006/table">
            <a:tbl>
              <a:tblPr>
                <a:effectLst>
                  <a:outerShdw blurRad="469900" sx="102000" sy="102000" algn="ctr" rotWithShape="0">
                    <a:srgbClr val="000000">
                      <a:alpha val="53000"/>
                    </a:srgbClr>
                  </a:outerShdw>
                </a:effectLst>
              </a:tblPr>
              <a:tblGrid>
                <a:gridCol w="1379746"/>
                <a:gridCol w="292385"/>
                <a:gridCol w="358766"/>
              </a:tblGrid>
              <a:tr h="2091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rPr>
                        <a:t>Microsoft Corporation</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2091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rPr>
                        <a:t>Oracle</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Trebuchet MS"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bg2"/>
                        </a:solidFill>
                        <a:effectLst/>
                        <a:latin typeface="Wingdings" pitchFamily="2" charset="2"/>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091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rPr>
                        <a:t>IBM</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2091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rPr>
                        <a:t>BEA Systems, Inc.</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ebdings" pitchFamily="18" charset="2"/>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Trebuchet MS"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2091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rPr>
                        <a:t>Sun Microsystems, Inc.</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091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rPr>
                        <a:t>Cape Clear</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091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bg2"/>
                          </a:solidFill>
                          <a:effectLst/>
                          <a:latin typeface="Trebuchet MS" pitchFamily="34" charset="0"/>
                        </a:rPr>
                        <a:t>Systinet</a:t>
                      </a:r>
                      <a:r>
                        <a:rPr kumimoji="0" lang="en-US" sz="800" b="0" i="0" u="none" strike="noStrike" cap="none" normalizeH="0" baseline="0" dirty="0" smtClean="0">
                          <a:ln>
                            <a:noFill/>
                          </a:ln>
                          <a:solidFill>
                            <a:schemeClr val="bg2"/>
                          </a:solidFill>
                          <a:effectLst/>
                          <a:latin typeface="Trebuchet MS" pitchFamily="34" charset="0"/>
                        </a:rPr>
                        <a:t> Corporation</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091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rPr>
                        <a:t>Blue Titan Software, Inc</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091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rPr>
                        <a:t>IONA Technologies</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Trebuchet MS" pitchFamily="34" charset="0"/>
                          <a:sym typeface="Webdings" pitchFamily="18" charset="2"/>
                        </a:rPr>
                        <a:t></a:t>
                      </a:r>
                      <a:endParaRPr kumimoji="0" lang="en-US" sz="800" b="0" i="0" u="none" strike="noStrike" cap="none" normalizeH="0" baseline="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2091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bg2"/>
                          </a:solidFill>
                          <a:effectLst/>
                          <a:latin typeface="Trebuchet MS" pitchFamily="34" charset="0"/>
                        </a:rPr>
                        <a:t>Arjuna</a:t>
                      </a:r>
                      <a:r>
                        <a:rPr kumimoji="0" lang="en-US" sz="800" b="0" i="0" u="none" strike="noStrike" cap="none" normalizeH="0" baseline="0" dirty="0" smtClean="0">
                          <a:ln>
                            <a:noFill/>
                          </a:ln>
                          <a:solidFill>
                            <a:schemeClr val="bg2"/>
                          </a:solidFill>
                          <a:effectLst/>
                          <a:latin typeface="Trebuchet MS" pitchFamily="34" charset="0"/>
                        </a:rPr>
                        <a:t> Technologies</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endParaRPr kumimoji="0" lang="en-US" sz="800" b="1" i="0" u="none" strike="noStrike" cap="none" normalizeH="0" baseline="0" smtClean="0">
                        <a:ln>
                          <a:noFill/>
                        </a:ln>
                        <a:solidFill>
                          <a:schemeClr val="bg2"/>
                        </a:solidFill>
                        <a:effectLst/>
                        <a:latin typeface="Wingdings" pitchFamily="2" charset="2"/>
                        <a:sym typeface="Webdings" pitchFamily="18" charset="2"/>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2091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rPr>
                        <a:t>Choreology Ltd</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Trebuchet MS"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endParaRPr kumimoji="0" lang="en-US" sz="800" b="1" i="0" u="none" strike="noStrike" cap="none" normalizeH="0" baseline="0" smtClean="0">
                        <a:ln>
                          <a:noFill/>
                        </a:ln>
                        <a:solidFill>
                          <a:schemeClr val="bg2"/>
                        </a:solidFill>
                        <a:effectLst/>
                        <a:latin typeface="Wingdings" pitchFamily="2" charset="2"/>
                        <a:sym typeface="Webdings" pitchFamily="18" charset="2"/>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2091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Trebuchet MS" pitchFamily="34" charset="0"/>
                        </a:rPr>
                        <a:t>Apache</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r>
            </a:tbl>
          </a:graphicData>
        </a:graphic>
      </p:graphicFrame>
      <p:sp>
        <p:nvSpPr>
          <p:cNvPr id="47" name="Text Box 55"/>
          <p:cNvSpPr txBox="1">
            <a:spLocks noChangeArrowheads="1"/>
          </p:cNvSpPr>
          <p:nvPr/>
        </p:nvSpPr>
        <p:spPr bwMode="auto">
          <a:xfrm rot="19200000">
            <a:off x="8285348" y="3175690"/>
            <a:ext cx="938462" cy="276999"/>
          </a:xfrm>
          <a:prstGeom prst="rect">
            <a:avLst/>
          </a:prstGeom>
        </p:spPr>
        <p:txBody>
          <a:bodyPr wrap="none" lIns="82296" tIns="41148" rIns="82296" bIns="41148">
            <a:spAutoFit/>
          </a:bodyPr>
          <a:lstStyle/>
          <a:p>
            <a:pPr algn="ctr" fontAlgn="base">
              <a:lnSpc>
                <a:spcPct val="90000"/>
              </a:lnSpc>
              <a:spcBef>
                <a:spcPct val="0"/>
              </a:spcBef>
              <a:spcAft>
                <a:spcPct val="0"/>
              </a:spcAft>
            </a:pP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WS-Policy</a:t>
            </a:r>
          </a:p>
        </p:txBody>
      </p:sp>
      <p:sp>
        <p:nvSpPr>
          <p:cNvPr id="50" name="Rectangle 59"/>
          <p:cNvSpPr>
            <a:spLocks noChangeArrowheads="1"/>
          </p:cNvSpPr>
          <p:nvPr/>
        </p:nvSpPr>
        <p:spPr bwMode="auto">
          <a:xfrm>
            <a:off x="4506386" y="3378867"/>
            <a:ext cx="1321758" cy="232204"/>
          </a:xfrm>
          <a:prstGeom prst="rect">
            <a:avLst/>
          </a:prstGeom>
        </p:spPr>
        <p:txBody>
          <a:bodyPr lIns="82296" tIns="41148" rIns="82296" bIns="41148" anchor="ctr"/>
          <a:lstStyle/>
          <a:p>
            <a:pPr fontAlgn="base">
              <a:lnSpc>
                <a:spcPct val="90000"/>
              </a:lnSpc>
              <a:spcBef>
                <a:spcPct val="0"/>
              </a:spcBef>
              <a:spcAft>
                <a:spcPct val="0"/>
              </a:spcAft>
            </a:pPr>
            <a:r>
              <a:rPr lang="en-US" sz="16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Assurances</a:t>
            </a:r>
          </a:p>
        </p:txBody>
      </p:sp>
      <p:sp>
        <p:nvSpPr>
          <p:cNvPr id="51" name="Rectangle 62"/>
          <p:cNvSpPr>
            <a:spLocks noChangeArrowheads="1"/>
          </p:cNvSpPr>
          <p:nvPr/>
        </p:nvSpPr>
        <p:spPr bwMode="auto">
          <a:xfrm>
            <a:off x="6641473" y="3399616"/>
            <a:ext cx="1097280" cy="211455"/>
          </a:xfrm>
          <a:prstGeom prst="rect">
            <a:avLst/>
          </a:prstGeom>
        </p:spPr>
        <p:txBody>
          <a:bodyPr lIns="82296" tIns="41148" rIns="82296" bIns="41148" anchor="ctr"/>
          <a:lstStyle/>
          <a:p>
            <a:pPr fontAlgn="base">
              <a:lnSpc>
                <a:spcPct val="90000"/>
              </a:lnSpc>
              <a:spcBef>
                <a:spcPct val="0"/>
              </a:spcBef>
              <a:spcAft>
                <a:spcPct val="0"/>
              </a:spcAft>
            </a:pPr>
            <a:r>
              <a:rPr lang="en-US" sz="16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Metadata</a:t>
            </a:r>
          </a:p>
        </p:txBody>
      </p:sp>
      <p:sp>
        <p:nvSpPr>
          <p:cNvPr id="56" name="Text Box 69"/>
          <p:cNvSpPr txBox="1">
            <a:spLocks noChangeArrowheads="1"/>
          </p:cNvSpPr>
          <p:nvPr/>
        </p:nvSpPr>
        <p:spPr bwMode="auto">
          <a:xfrm rot="19200000">
            <a:off x="6138470" y="3264119"/>
            <a:ext cx="663322" cy="276999"/>
          </a:xfrm>
          <a:prstGeom prst="rect">
            <a:avLst/>
          </a:prstGeom>
        </p:spPr>
        <p:txBody>
          <a:bodyPr wrap="none" lIns="82296" tIns="41148" rIns="82296" bIns="41148">
            <a:spAutoFit/>
          </a:bodyPr>
          <a:lstStyle/>
          <a:p>
            <a:pPr algn="ctr" fontAlgn="base">
              <a:lnSpc>
                <a:spcPct val="90000"/>
              </a:lnSpc>
              <a:spcBef>
                <a:spcPct val="0"/>
              </a:spcBef>
              <a:spcAft>
                <a:spcPct val="0"/>
              </a:spcAft>
            </a:pP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WS-AT</a:t>
            </a:r>
          </a:p>
        </p:txBody>
      </p:sp>
      <p:sp>
        <p:nvSpPr>
          <p:cNvPr id="57" name="Text Box 70"/>
          <p:cNvSpPr txBox="1">
            <a:spLocks noChangeArrowheads="1"/>
          </p:cNvSpPr>
          <p:nvPr/>
        </p:nvSpPr>
        <p:spPr bwMode="auto">
          <a:xfrm rot="19200000">
            <a:off x="8063833" y="3301865"/>
            <a:ext cx="488403" cy="276999"/>
          </a:xfrm>
          <a:prstGeom prst="rect">
            <a:avLst/>
          </a:prstGeom>
        </p:spPr>
        <p:txBody>
          <a:bodyPr wrap="none" lIns="82296" tIns="41148" rIns="82296" bIns="41148">
            <a:spAutoFit/>
          </a:bodyPr>
          <a:lstStyle/>
          <a:p>
            <a:pPr algn="ctr" fontAlgn="base">
              <a:lnSpc>
                <a:spcPct val="90000"/>
              </a:lnSpc>
              <a:spcBef>
                <a:spcPct val="0"/>
              </a:spcBef>
              <a:spcAft>
                <a:spcPct val="0"/>
              </a:spcAft>
            </a:pP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MEX</a:t>
            </a:r>
          </a:p>
        </p:txBody>
      </p:sp>
      <p:sp>
        <p:nvSpPr>
          <p:cNvPr id="48" name="Rectangle 57"/>
          <p:cNvSpPr>
            <a:spLocks noChangeArrowheads="1"/>
          </p:cNvSpPr>
          <p:nvPr/>
        </p:nvSpPr>
        <p:spPr bwMode="auto">
          <a:xfrm>
            <a:off x="348668" y="1875423"/>
            <a:ext cx="1219200" cy="258178"/>
          </a:xfrm>
          <a:prstGeom prst="rect">
            <a:avLst/>
          </a:prstGeom>
        </p:spPr>
        <p:txBody>
          <a:bodyPr lIns="82296" tIns="41148" rIns="82296" bIns="41148" anchor="ctr"/>
          <a:lstStyle/>
          <a:p>
            <a:pPr fontAlgn="base">
              <a:lnSpc>
                <a:spcPct val="90000"/>
              </a:lnSpc>
              <a:spcBef>
                <a:spcPct val="0"/>
              </a:spcBef>
              <a:spcAft>
                <a:spcPct val="0"/>
              </a:spcAft>
            </a:pPr>
            <a:r>
              <a:rPr lang="en-US" sz="16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Messaging</a:t>
            </a:r>
          </a:p>
        </p:txBody>
      </p:sp>
      <p:sp>
        <p:nvSpPr>
          <p:cNvPr id="49" name="Rectangle 58"/>
          <p:cNvSpPr>
            <a:spLocks noChangeArrowheads="1"/>
          </p:cNvSpPr>
          <p:nvPr/>
        </p:nvSpPr>
        <p:spPr bwMode="auto">
          <a:xfrm>
            <a:off x="2235196" y="1909713"/>
            <a:ext cx="1165860" cy="205740"/>
          </a:xfrm>
          <a:prstGeom prst="rect">
            <a:avLst/>
          </a:prstGeom>
        </p:spPr>
        <p:txBody>
          <a:bodyPr lIns="82296" tIns="41148" rIns="82296" bIns="41148" anchor="ctr"/>
          <a:lstStyle/>
          <a:p>
            <a:pPr fontAlgn="base">
              <a:lnSpc>
                <a:spcPct val="90000"/>
              </a:lnSpc>
              <a:spcBef>
                <a:spcPct val="0"/>
              </a:spcBef>
              <a:spcAft>
                <a:spcPct val="0"/>
              </a:spcAft>
            </a:pPr>
            <a:r>
              <a:rPr lang="en-US" sz="16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Security</a:t>
            </a:r>
          </a:p>
        </p:txBody>
      </p:sp>
      <p:sp>
        <p:nvSpPr>
          <p:cNvPr id="52" name="Text Box 65"/>
          <p:cNvSpPr txBox="1">
            <a:spLocks noChangeArrowheads="1"/>
          </p:cNvSpPr>
          <p:nvPr/>
        </p:nvSpPr>
        <p:spPr bwMode="auto">
          <a:xfrm rot="19289271">
            <a:off x="3480206" y="1458387"/>
            <a:ext cx="1725343" cy="276999"/>
          </a:xfrm>
          <a:prstGeom prst="rect">
            <a:avLst/>
          </a:prstGeom>
        </p:spPr>
        <p:txBody>
          <a:bodyPr wrap="square" lIns="82296" tIns="41148" rIns="82296" bIns="41148">
            <a:spAutoFit/>
          </a:bodyPr>
          <a:lstStyle/>
          <a:p>
            <a:pPr fontAlgn="base">
              <a:lnSpc>
                <a:spcPct val="90000"/>
              </a:lnSpc>
              <a:spcBef>
                <a:spcPct val="0"/>
              </a:spcBef>
              <a:spcAft>
                <a:spcPct val="0"/>
              </a:spcAft>
            </a:pP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WS-SEC. CONV.</a:t>
            </a:r>
          </a:p>
        </p:txBody>
      </p:sp>
      <p:sp>
        <p:nvSpPr>
          <p:cNvPr id="53" name="Text Box 66"/>
          <p:cNvSpPr txBox="1">
            <a:spLocks noChangeArrowheads="1"/>
          </p:cNvSpPr>
          <p:nvPr/>
        </p:nvSpPr>
        <p:spPr bwMode="auto">
          <a:xfrm rot="19200000">
            <a:off x="3211091" y="1599750"/>
            <a:ext cx="1238608" cy="276999"/>
          </a:xfrm>
          <a:prstGeom prst="rect">
            <a:avLst/>
          </a:prstGeom>
        </p:spPr>
        <p:txBody>
          <a:bodyPr wrap="none" lIns="82296" tIns="41148" rIns="82296" bIns="41148">
            <a:spAutoFit/>
          </a:bodyPr>
          <a:lstStyle/>
          <a:p>
            <a:pPr algn="ctr" fontAlgn="base">
              <a:lnSpc>
                <a:spcPct val="90000"/>
              </a:lnSpc>
              <a:spcBef>
                <a:spcPct val="0"/>
              </a:spcBef>
              <a:spcAft>
                <a:spcPct val="0"/>
              </a:spcAft>
            </a:pP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WS-SECURITY</a:t>
            </a:r>
          </a:p>
        </p:txBody>
      </p:sp>
      <p:sp>
        <p:nvSpPr>
          <p:cNvPr id="54" name="Text Box 67"/>
          <p:cNvSpPr txBox="1">
            <a:spLocks noChangeArrowheads="1"/>
          </p:cNvSpPr>
          <p:nvPr/>
        </p:nvSpPr>
        <p:spPr bwMode="auto">
          <a:xfrm rot="19289288">
            <a:off x="3929894" y="1688284"/>
            <a:ext cx="986937" cy="276999"/>
          </a:xfrm>
          <a:prstGeom prst="rect">
            <a:avLst/>
          </a:prstGeom>
        </p:spPr>
        <p:txBody>
          <a:bodyPr wrap="none" lIns="82296" tIns="41148" rIns="82296" bIns="41148">
            <a:spAutoFit/>
          </a:bodyPr>
          <a:lstStyle/>
          <a:p>
            <a:pPr algn="ctr" fontAlgn="base">
              <a:lnSpc>
                <a:spcPct val="90000"/>
              </a:lnSpc>
              <a:spcBef>
                <a:spcPct val="0"/>
              </a:spcBef>
              <a:spcAft>
                <a:spcPct val="0"/>
              </a:spcAft>
            </a:pP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WS-TRUST</a:t>
            </a:r>
          </a:p>
        </p:txBody>
      </p:sp>
      <p:sp>
        <p:nvSpPr>
          <p:cNvPr id="59" name="Text Box 87"/>
          <p:cNvSpPr txBox="1">
            <a:spLocks noChangeArrowheads="1"/>
          </p:cNvSpPr>
          <p:nvPr/>
        </p:nvSpPr>
        <p:spPr bwMode="auto">
          <a:xfrm rot="19200000">
            <a:off x="1501767" y="1658407"/>
            <a:ext cx="1113574" cy="276999"/>
          </a:xfrm>
          <a:prstGeom prst="rect">
            <a:avLst/>
          </a:prstGeom>
        </p:spPr>
        <p:txBody>
          <a:bodyPr wrap="none" lIns="82296" tIns="41148" rIns="82296" bIns="41148">
            <a:spAutoFit/>
          </a:bodyPr>
          <a:lstStyle/>
          <a:p>
            <a:pPr algn="ctr" fontAlgn="base">
              <a:lnSpc>
                <a:spcPct val="90000"/>
              </a:lnSpc>
              <a:spcBef>
                <a:spcPct val="0"/>
              </a:spcBef>
              <a:spcAft>
                <a:spcPct val="0"/>
              </a:spcAft>
            </a:pPr>
            <a:r>
              <a:rPr lang="en-US" sz="140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SOAP/WSDL</a:t>
            </a:r>
            <a:endPar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endParaRPr>
          </a:p>
        </p:txBody>
      </p:sp>
      <p:sp>
        <p:nvSpPr>
          <p:cNvPr id="64" name="Text Box 403"/>
          <p:cNvSpPr txBox="1">
            <a:spLocks noChangeArrowheads="1"/>
          </p:cNvSpPr>
          <p:nvPr/>
        </p:nvSpPr>
        <p:spPr bwMode="auto">
          <a:xfrm rot="19200000">
            <a:off x="1883705" y="1766353"/>
            <a:ext cx="634020" cy="276999"/>
          </a:xfrm>
          <a:prstGeom prst="rect">
            <a:avLst/>
          </a:prstGeom>
        </p:spPr>
        <p:txBody>
          <a:bodyPr wrap="none" lIns="82296" tIns="41148" rIns="82296" bIns="41148">
            <a:spAutoFit/>
          </a:bodyPr>
          <a:lstStyle/>
          <a:p>
            <a:pPr algn="ctr" fontAlgn="base">
              <a:lnSpc>
                <a:spcPct val="90000"/>
              </a:lnSpc>
              <a:spcBef>
                <a:spcPct val="0"/>
              </a:spcBef>
              <a:spcAft>
                <a:spcPct val="0"/>
              </a:spcAft>
            </a:pP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Trebuchet MS" pitchFamily="34" charset="0"/>
              </a:rPr>
              <a:t>MTOM</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robwilli\AppData\Local\Microsoft\Windows\Temporary Internet Files\Content.IE5\NKMMZ0XX\MPj03092640000[1].jpg"/>
          <p:cNvPicPr>
            <a:picLocks noChangeAspect="1" noChangeArrowheads="1"/>
          </p:cNvPicPr>
          <p:nvPr/>
        </p:nvPicPr>
        <p:blipFill>
          <a:blip r:embed="rId3"/>
          <a:srcRect/>
          <a:stretch>
            <a:fillRect/>
          </a:stretch>
        </p:blipFill>
        <p:spPr bwMode="auto">
          <a:xfrm>
            <a:off x="0" y="2667000"/>
            <a:ext cx="6366076" cy="4191000"/>
          </a:xfrm>
          <a:prstGeom prst="rect">
            <a:avLst/>
          </a:prstGeom>
          <a:noFill/>
        </p:spPr>
      </p:pic>
      <p:pic>
        <p:nvPicPr>
          <p:cNvPr id="5" name="Picture 7" descr="C:\Users\robwilli\AppData\Local\Microsoft\Windows\Temporary Internet Files\Content.IE5\UABWYL25\MPj03900930000[1].jpg"/>
          <p:cNvPicPr>
            <a:picLocks noChangeAspect="1" noChangeArrowheads="1"/>
          </p:cNvPicPr>
          <p:nvPr/>
        </p:nvPicPr>
        <p:blipFill>
          <a:blip r:embed="rId4"/>
          <a:srcRect/>
          <a:stretch>
            <a:fillRect/>
          </a:stretch>
        </p:blipFill>
        <p:spPr bwMode="auto">
          <a:xfrm>
            <a:off x="3429000" y="1425575"/>
            <a:ext cx="3657600" cy="2609088"/>
          </a:xfrm>
          <a:prstGeom prst="rect">
            <a:avLst/>
          </a:prstGeom>
          <a:noFill/>
        </p:spPr>
      </p:pic>
      <p:pic>
        <p:nvPicPr>
          <p:cNvPr id="6" name="Picture 8" descr="C:\Users\robwilli\AppData\Local\Microsoft\Windows\Temporary Internet Files\Content.IE5\SYIFFVCV\MPj03900920000[1].jpg"/>
          <p:cNvPicPr>
            <a:picLocks noChangeAspect="1" noChangeArrowheads="1"/>
          </p:cNvPicPr>
          <p:nvPr/>
        </p:nvPicPr>
        <p:blipFill>
          <a:blip r:embed="rId5"/>
          <a:srcRect/>
          <a:stretch>
            <a:fillRect/>
          </a:stretch>
        </p:blipFill>
        <p:spPr bwMode="auto">
          <a:xfrm>
            <a:off x="395288" y="4020312"/>
            <a:ext cx="3657600" cy="2609088"/>
          </a:xfrm>
          <a:prstGeom prst="rect">
            <a:avLst/>
          </a:prstGeom>
          <a:noFill/>
        </p:spPr>
      </p:pic>
      <p:pic>
        <p:nvPicPr>
          <p:cNvPr id="7" name="Picture 9" descr="C:\Users\robwilli\AppData\Local\Microsoft\Windows\Temporary Internet Files\Content.IE5\UABWYL25\MPj03900910000[1].jpg"/>
          <p:cNvPicPr>
            <a:picLocks noChangeAspect="1" noChangeArrowheads="1"/>
          </p:cNvPicPr>
          <p:nvPr/>
        </p:nvPicPr>
        <p:blipFill>
          <a:blip r:embed="rId6"/>
          <a:srcRect/>
          <a:stretch>
            <a:fillRect/>
          </a:stretch>
        </p:blipFill>
        <p:spPr bwMode="auto">
          <a:xfrm>
            <a:off x="5486400" y="4248912"/>
            <a:ext cx="3657600" cy="2609088"/>
          </a:xfrm>
          <a:prstGeom prst="rect">
            <a:avLst/>
          </a:prstGeom>
          <a:noFill/>
        </p:spPr>
      </p:pic>
      <p:pic>
        <p:nvPicPr>
          <p:cNvPr id="8" name="Picture 10" descr="C:\Users\robwilli\AppData\Local\Microsoft\Windows\Temporary Internet Files\Content.IE5\NKMMZ0XX\MPj03092610000[1].jpg"/>
          <p:cNvPicPr>
            <a:picLocks noChangeAspect="1" noChangeArrowheads="1"/>
          </p:cNvPicPr>
          <p:nvPr/>
        </p:nvPicPr>
        <p:blipFill>
          <a:blip r:embed="rId7"/>
          <a:srcRect/>
          <a:stretch>
            <a:fillRect/>
          </a:stretch>
        </p:blipFill>
        <p:spPr bwMode="auto">
          <a:xfrm>
            <a:off x="5943600" y="2378202"/>
            <a:ext cx="3200400" cy="2101596"/>
          </a:xfrm>
          <a:prstGeom prst="rect">
            <a:avLst/>
          </a:prstGeom>
          <a:noFill/>
        </p:spPr>
      </p:pic>
      <p:pic>
        <p:nvPicPr>
          <p:cNvPr id="9" name="Picture 5" descr="C:\Users\robwilli\AppData\Local\Microsoft\Windows\Temporary Internet Files\Content.IE5\RK5L4P10\MPj03092630000[1].jpg"/>
          <p:cNvPicPr>
            <a:picLocks noChangeAspect="1" noChangeArrowheads="1"/>
          </p:cNvPicPr>
          <p:nvPr/>
        </p:nvPicPr>
        <p:blipFill>
          <a:blip r:embed="rId8"/>
          <a:srcRect/>
          <a:stretch>
            <a:fillRect/>
          </a:stretch>
        </p:blipFill>
        <p:spPr bwMode="auto">
          <a:xfrm>
            <a:off x="0" y="1425575"/>
            <a:ext cx="3657600" cy="2395728"/>
          </a:xfrm>
          <a:prstGeom prst="rect">
            <a:avLst/>
          </a:prstGeom>
          <a:noFill/>
        </p:spPr>
      </p:pic>
      <p:pic>
        <p:nvPicPr>
          <p:cNvPr id="10" name="Picture 17" descr="C:\Users\robwilli\AppData\Local\Microsoft\Windows\Temporary Internet Files\Content.IE5\ETH7SEF8\MPj03155430000[1].jpg"/>
          <p:cNvPicPr>
            <a:picLocks noChangeAspect="1" noChangeArrowheads="1"/>
          </p:cNvPicPr>
          <p:nvPr/>
        </p:nvPicPr>
        <p:blipFill>
          <a:blip r:embed="rId9"/>
          <a:srcRect/>
          <a:stretch>
            <a:fillRect/>
          </a:stretch>
        </p:blipFill>
        <p:spPr bwMode="auto">
          <a:xfrm>
            <a:off x="2933700" y="3048000"/>
            <a:ext cx="3276600" cy="2342769"/>
          </a:xfrm>
          <a:prstGeom prst="rect">
            <a:avLst/>
          </a:prstGeom>
          <a:noFill/>
        </p:spPr>
      </p:pic>
      <p:sp>
        <p:nvSpPr>
          <p:cNvPr id="2" name="Title 1"/>
          <p:cNvSpPr>
            <a:spLocks noGrp="1"/>
          </p:cNvSpPr>
          <p:nvPr>
            <p:ph type="title"/>
          </p:nvPr>
        </p:nvSpPr>
        <p:spPr/>
        <p:txBody>
          <a:bodyPr/>
          <a:lstStyle/>
          <a:p>
            <a:r>
              <a:rPr lang="en-US" smtClean="0"/>
              <a:t>Standards Based Approach</a:t>
            </a:r>
            <a:endParaRPr lang="en-US" dirty="0"/>
          </a:p>
        </p:txBody>
      </p:sp>
      <p:sp>
        <p:nvSpPr>
          <p:cNvPr id="20" name="TextBox 19"/>
          <p:cNvSpPr txBox="1"/>
          <p:nvPr/>
        </p:nvSpPr>
        <p:spPr>
          <a:xfrm>
            <a:off x="-1" y="6858000"/>
            <a:ext cx="9596583" cy="8771632"/>
          </a:xfrm>
          <a:prstGeom prst="rect">
            <a:avLst/>
          </a:prstGeom>
          <a:solidFill>
            <a:schemeClr val="bg2">
              <a:lumMod val="50000"/>
              <a:lumOff val="50000"/>
              <a:alpha val="30000"/>
            </a:schemeClr>
          </a:solidFill>
        </p:spPr>
        <p:txBody>
          <a:bodyPr wrap="square" lIns="731520" rIns="457200" rtlCol="0">
            <a:spAutoFit/>
          </a:bodyPr>
          <a:lstStyle/>
          <a:p>
            <a:r>
              <a:rPr lang="en-US" sz="1200" dirty="0" smtClean="0">
                <a:solidFill>
                  <a:schemeClr val="tx1"/>
                </a:solidFill>
                <a:effectLst>
                  <a:outerShdw blurRad="63500" algn="ctr" rotWithShape="0">
                    <a:prstClr val="black">
                      <a:alpha val="40000"/>
                    </a:prstClr>
                  </a:outerShdw>
                </a:effectLst>
                <a:latin typeface="Lucida Console" pitchFamily="49" charset="0"/>
              </a:rPr>
              <a:t>a</a:t>
            </a:r>
            <a:r>
              <a:rPr lang="en-US" sz="1200" dirty="0" smtClean="0">
                <a:solidFill>
                  <a:srgbClr val="0000FF"/>
                </a:solidFill>
                <a:effectLst>
                  <a:outerShdw blurRad="63500" algn="ctr" rotWithShape="0">
                    <a:prstClr val="black">
                      <a:alpha val="40000"/>
                    </a:prstClr>
                  </a:outerShdw>
                </a:effectLst>
                <a:latin typeface="Lucida Console" pitchFamily="49" charset="0"/>
              </a:rPr>
              <a:t>&lt;?xml version="1.0" encoding="UTF-8" ?&gt;</a:t>
            </a:r>
            <a:r>
              <a:rPr lang="en-US" sz="1200" dirty="0" smtClean="0">
                <a:effectLst>
                  <a:outerShdw blurRad="63500" algn="ctr" rotWithShape="0">
                    <a:prstClr val="black">
                      <a:alpha val="40000"/>
                    </a:prstClr>
                  </a:outerShdw>
                </a:effectLst>
                <a:latin typeface="Lucida Console" pitchFamily="49" charset="0"/>
              </a:rPr>
              <a:t> </a:t>
            </a:r>
          </a:p>
          <a:p>
            <a:r>
              <a:rPr lang="en-US" sz="1200" b="1" dirty="0" smtClean="0">
                <a:solidFill>
                  <a:srgbClr val="FF0000"/>
                </a:solidFill>
                <a:effectLst>
                  <a:outerShdw blurRad="63500" algn="ctr" rotWithShape="0">
                    <a:prstClr val="black">
                      <a:alpha val="40000"/>
                    </a:prstClr>
                  </a:outerShdw>
                </a:effectLst>
                <a:latin typeface="Lucida Console" pitchFamily="49" charset="0"/>
                <a:hlinkClick r:id="" action="ppaction://hlinkfile"/>
              </a:rPr>
              <a:t>-</a:t>
            </a:r>
            <a:r>
              <a:rPr lang="en-US" sz="1200" dirty="0" smtClean="0">
                <a:effectLst>
                  <a:outerShdw blurRad="63500" algn="ctr" rotWithShape="0">
                    <a:prstClr val="black">
                      <a:alpha val="40000"/>
                    </a:prstClr>
                  </a:outerShdw>
                </a:effectLst>
                <a:latin typeface="Lucida Console" pitchFamily="49" charset="0"/>
              </a:rPr>
              <a:t> </a:t>
            </a:r>
            <a:r>
              <a:rPr lang="en-US" sz="1200" dirty="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wsdl:definitions</a:t>
            </a:r>
            <a:r>
              <a:rPr lang="en-US" sz="1200" dirty="0" smtClean="0">
                <a:solidFill>
                  <a:srgbClr val="990000"/>
                </a:solidFill>
                <a:effectLst>
                  <a:outerShdw blurRad="63500" algn="ctr" rotWithShape="0">
                    <a:prstClr val="black">
                      <a:alpha val="40000"/>
                    </a:prstClr>
                  </a:outerShdw>
                </a:effectLst>
                <a:latin typeface="Lucida Console" pitchFamily="49" charset="0"/>
              </a:rPr>
              <a:t> </a:t>
            </a:r>
            <a:r>
              <a:rPr lang="en-US" sz="1200" dirty="0" err="1" smtClean="0">
                <a:solidFill>
                  <a:srgbClr val="990000"/>
                </a:solidFill>
                <a:effectLst>
                  <a:outerShdw blurRad="63500" algn="ctr" rotWithShape="0">
                    <a:prstClr val="black">
                      <a:alpha val="40000"/>
                    </a:prstClr>
                  </a:outerShdw>
                </a:effectLst>
                <a:latin typeface="Lucida Console" pitchFamily="49" charset="0"/>
              </a:rPr>
              <a:t>targetNamespace</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effectLst>
                  <a:outerShdw blurRad="63500" algn="ctr" rotWithShape="0">
                    <a:prstClr val="black">
                      <a:alpha val="40000"/>
                    </a:prstClr>
                  </a:outerShdw>
                </a:effectLst>
                <a:latin typeface="Lucida Console" pitchFamily="49" charset="0"/>
              </a:rPr>
              <a:t>http://www.example.org/discoveryproxy</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dirty="0" smtClean="0">
                <a:solidFill>
                  <a:srgbClr val="FF0000"/>
                </a:solidFill>
                <a:effectLst>
                  <a:outerShdw blurRad="63500" algn="ctr" rotWithShape="0">
                    <a:prstClr val="black">
                      <a:alpha val="40000"/>
                    </a:prstClr>
                  </a:outerShdw>
                </a:effectLst>
                <a:latin typeface="Lucida Console" pitchFamily="49" charset="0"/>
              </a:rPr>
              <a:t> </a:t>
            </a:r>
            <a:r>
              <a:rPr lang="en-US" sz="1200" dirty="0" err="1" smtClean="0">
                <a:solidFill>
                  <a:srgbClr val="FF0000"/>
                </a:solidFill>
                <a:effectLst>
                  <a:outerShdw blurRad="63500" algn="ctr" rotWithShape="0">
                    <a:prstClr val="black">
                      <a:alpha val="40000"/>
                    </a:prstClr>
                  </a:outerShdw>
                </a:effectLst>
                <a:latin typeface="Lucida Console" pitchFamily="49" charset="0"/>
              </a:rPr>
              <a:t>xmlns:tns</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solidFill>
                  <a:srgbClr val="FF0000"/>
                </a:solidFill>
                <a:effectLst>
                  <a:outerShdw blurRad="63500" algn="ctr" rotWithShape="0">
                    <a:prstClr val="black">
                      <a:alpha val="40000"/>
                    </a:prstClr>
                  </a:outerShdw>
                </a:effectLst>
                <a:latin typeface="Lucida Console" pitchFamily="49" charset="0"/>
              </a:rPr>
              <a:t>http://www.example.org/discoveryproxy</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dirty="0" smtClean="0">
                <a:solidFill>
                  <a:srgbClr val="FF0000"/>
                </a:solidFill>
                <a:effectLst>
                  <a:outerShdw blurRad="63500" algn="ctr" rotWithShape="0">
                    <a:prstClr val="black">
                      <a:alpha val="40000"/>
                    </a:prstClr>
                  </a:outerShdw>
                </a:effectLst>
                <a:latin typeface="Lucida Console" pitchFamily="49" charset="0"/>
              </a:rPr>
              <a:t> </a:t>
            </a:r>
            <a:r>
              <a:rPr lang="en-US" sz="1200" dirty="0" err="1" smtClean="0">
                <a:solidFill>
                  <a:srgbClr val="FF0000"/>
                </a:solidFill>
                <a:effectLst>
                  <a:outerShdw blurRad="63500" algn="ctr" rotWithShape="0">
                    <a:prstClr val="black">
                      <a:alpha val="40000"/>
                    </a:prstClr>
                  </a:outerShdw>
                </a:effectLst>
                <a:latin typeface="Lucida Console" pitchFamily="49" charset="0"/>
              </a:rPr>
              <a:t>xmlns:wsd</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solidFill>
                  <a:srgbClr val="FF0000"/>
                </a:solidFill>
                <a:effectLst>
                  <a:outerShdw blurRad="63500" algn="ctr" rotWithShape="0">
                    <a:prstClr val="black">
                      <a:alpha val="40000"/>
                    </a:prstClr>
                  </a:outerShdw>
                </a:effectLst>
                <a:latin typeface="Lucida Console" pitchFamily="49" charset="0"/>
              </a:rPr>
              <a:t>http://schemas.xmlsoap.org/ws/2005/04/discovery</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dirty="0" smtClean="0">
                <a:solidFill>
                  <a:srgbClr val="FF0000"/>
                </a:solidFill>
                <a:effectLst>
                  <a:outerShdw blurRad="63500" algn="ctr" rotWithShape="0">
                    <a:prstClr val="black">
                      <a:alpha val="40000"/>
                    </a:prstClr>
                  </a:outerShdw>
                </a:effectLst>
                <a:latin typeface="Lucida Console" pitchFamily="49" charset="0"/>
              </a:rPr>
              <a:t> </a:t>
            </a:r>
            <a:r>
              <a:rPr lang="en-US" sz="1200" dirty="0" err="1" smtClean="0">
                <a:solidFill>
                  <a:srgbClr val="FF0000"/>
                </a:solidFill>
                <a:effectLst>
                  <a:outerShdw blurRad="63500" algn="ctr" rotWithShape="0">
                    <a:prstClr val="black">
                      <a:alpha val="40000"/>
                    </a:prstClr>
                  </a:outerShdw>
                </a:effectLst>
                <a:latin typeface="Lucida Console" pitchFamily="49" charset="0"/>
              </a:rPr>
              <a:t>xmlns:wsa</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solidFill>
                  <a:srgbClr val="FF0000"/>
                </a:solidFill>
                <a:effectLst>
                  <a:outerShdw blurRad="63500" algn="ctr" rotWithShape="0">
                    <a:prstClr val="black">
                      <a:alpha val="40000"/>
                    </a:prstClr>
                  </a:outerShdw>
                </a:effectLst>
                <a:latin typeface="Lucida Console" pitchFamily="49" charset="0"/>
              </a:rPr>
              <a:t>http://schemas.xmlsoap.org/ws/2004/08/addressing</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dirty="0" smtClean="0">
                <a:solidFill>
                  <a:srgbClr val="FF0000"/>
                </a:solidFill>
                <a:effectLst>
                  <a:outerShdw blurRad="63500" algn="ctr" rotWithShape="0">
                    <a:prstClr val="black">
                      <a:alpha val="40000"/>
                    </a:prstClr>
                  </a:outerShdw>
                </a:effectLst>
                <a:latin typeface="Lucida Console" pitchFamily="49" charset="0"/>
              </a:rPr>
              <a:t> </a:t>
            </a:r>
            <a:r>
              <a:rPr lang="en-US" sz="1200" dirty="0" err="1" smtClean="0">
                <a:solidFill>
                  <a:srgbClr val="FF0000"/>
                </a:solidFill>
                <a:effectLst>
                  <a:outerShdw blurRad="63500" algn="ctr" rotWithShape="0">
                    <a:prstClr val="black">
                      <a:alpha val="40000"/>
                    </a:prstClr>
                  </a:outerShdw>
                </a:effectLst>
                <a:latin typeface="Lucida Console" pitchFamily="49" charset="0"/>
              </a:rPr>
              <a:t>xmlns:wsdl</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solidFill>
                  <a:srgbClr val="FF0000"/>
                </a:solidFill>
                <a:effectLst>
                  <a:outerShdw blurRad="63500" algn="ctr" rotWithShape="0">
                    <a:prstClr val="black">
                      <a:alpha val="40000"/>
                    </a:prstClr>
                  </a:outerShdw>
                </a:effectLst>
                <a:latin typeface="Lucida Console" pitchFamily="49" charset="0"/>
              </a:rPr>
              <a:t>http://schemas.xmlsoap.org/wsdl/</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dirty="0" smtClean="0">
                <a:solidFill>
                  <a:srgbClr val="FF0000"/>
                </a:solidFill>
                <a:effectLst>
                  <a:outerShdw blurRad="63500" algn="ctr" rotWithShape="0">
                    <a:prstClr val="black">
                      <a:alpha val="40000"/>
                    </a:prstClr>
                  </a:outerShdw>
                </a:effectLst>
                <a:latin typeface="Lucida Console" pitchFamily="49" charset="0"/>
              </a:rPr>
              <a:t> </a:t>
            </a:r>
            <a:r>
              <a:rPr lang="en-US" sz="1200" dirty="0" err="1" smtClean="0">
                <a:solidFill>
                  <a:srgbClr val="FF0000"/>
                </a:solidFill>
                <a:effectLst>
                  <a:outerShdw blurRad="63500" algn="ctr" rotWithShape="0">
                    <a:prstClr val="black">
                      <a:alpha val="40000"/>
                    </a:prstClr>
                  </a:outerShdw>
                </a:effectLst>
                <a:latin typeface="Lucida Console" pitchFamily="49" charset="0"/>
              </a:rPr>
              <a:t>xmlns:xs</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solidFill>
                  <a:srgbClr val="FF0000"/>
                </a:solidFill>
                <a:effectLst>
                  <a:outerShdw blurRad="63500" algn="ctr" rotWithShape="0">
                    <a:prstClr val="black">
                      <a:alpha val="40000"/>
                    </a:prstClr>
                  </a:outerShdw>
                </a:effectLst>
                <a:latin typeface="Lucida Console" pitchFamily="49" charset="0"/>
              </a:rPr>
              <a:t>http://www.w3.org/2001/XMLSchema</a:t>
            </a:r>
            <a:r>
              <a:rPr lang="en-US" sz="1200" dirty="0" smtClean="0">
                <a:solidFill>
                  <a:srgbClr val="0000FF"/>
                </a:solidFill>
                <a:effectLst>
                  <a:outerShdw blurRad="63500" algn="ctr" rotWithShape="0">
                    <a:prstClr val="black">
                      <a:alpha val="40000"/>
                    </a:prstClr>
                  </a:outerShdw>
                </a:effectLst>
                <a:latin typeface="Lucida Console" pitchFamily="49" charset="0"/>
              </a:rPr>
              <a:t>"&gt;</a:t>
            </a:r>
            <a:endParaRPr lang="en-US" sz="1200" dirty="0" smtClean="0">
              <a:effectLst>
                <a:outerShdw blurRad="63500" algn="ctr" rotWithShape="0">
                  <a:prstClr val="black">
                    <a:alpha val="40000"/>
                  </a:prstClr>
                </a:outerShdw>
              </a:effectLst>
              <a:latin typeface="Lucida Console" pitchFamily="49" charset="0"/>
            </a:endParaRPr>
          </a:p>
          <a:p>
            <a:r>
              <a:rPr lang="en-US" sz="1200" b="1" smtClean="0">
                <a:solidFill>
                  <a:srgbClr val="FF0000"/>
                </a:solidFill>
                <a:effectLst>
                  <a:outerShdw blurRad="63500" algn="ctr" rotWithShape="0">
                    <a:prstClr val="black">
                      <a:alpha val="40000"/>
                    </a:prstClr>
                  </a:outerShdw>
                </a:effectLst>
                <a:latin typeface="Lucida Console" pitchFamily="49" charset="0"/>
              </a:rPr>
              <a:t> </a:t>
            </a:r>
            <a:r>
              <a:rPr lang="en-US" sz="120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wsdl:import</a:t>
            </a:r>
            <a:r>
              <a:rPr lang="en-US" sz="1200" dirty="0" smtClean="0">
                <a:effectLst>
                  <a:outerShdw blurRad="63500" algn="ctr" rotWithShape="0">
                    <a:prstClr val="black">
                      <a:alpha val="40000"/>
                    </a:prstClr>
                  </a:outerShdw>
                </a:effectLst>
                <a:latin typeface="Lucida Console" pitchFamily="49" charset="0"/>
              </a:rPr>
              <a:t> </a:t>
            </a:r>
            <a:r>
              <a:rPr lang="en-US" sz="1200" dirty="0" smtClean="0">
                <a:solidFill>
                  <a:srgbClr val="990000"/>
                </a:solidFill>
                <a:effectLst>
                  <a:outerShdw blurRad="63500" algn="ctr" rotWithShape="0">
                    <a:prstClr val="black">
                      <a:alpha val="40000"/>
                    </a:prstClr>
                  </a:outerShdw>
                </a:effectLst>
                <a:latin typeface="Lucida Console" pitchFamily="49" charset="0"/>
              </a:rPr>
              <a:t>namespace</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effectLst>
                  <a:outerShdw blurRad="63500" algn="ctr" rotWithShape="0">
                    <a:prstClr val="black">
                      <a:alpha val="40000"/>
                    </a:prstClr>
                  </a:outerShdw>
                </a:effectLst>
                <a:latin typeface="Lucida Console" pitchFamily="49" charset="0"/>
              </a:rPr>
              <a:t>http://schemas.xmlsoap.org/ws/2005/04/discovery</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dirty="0" smtClean="0">
                <a:solidFill>
                  <a:srgbClr val="990000"/>
                </a:solidFill>
                <a:effectLst>
                  <a:outerShdw blurRad="63500" algn="ctr" rotWithShape="0">
                    <a:prstClr val="black">
                      <a:alpha val="40000"/>
                    </a:prstClr>
                  </a:outerShdw>
                </a:effectLst>
                <a:latin typeface="Lucida Console" pitchFamily="49" charset="0"/>
              </a:rPr>
              <a:t> location</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effectLst>
                  <a:outerShdw blurRad="63500" algn="ctr" rotWithShape="0">
                    <a:prstClr val="black">
                      <a:alpha val="40000"/>
                    </a:prstClr>
                  </a:outerShdw>
                </a:effectLst>
                <a:latin typeface="Lucida Console" pitchFamily="49" charset="0"/>
              </a:rPr>
              <a:t>http://schemas.xmlsoap.org/ws/2005/04/discovery/ws-discovery.wsdl</a:t>
            </a:r>
            <a:r>
              <a:rPr lang="en-US" sz="1200" dirty="0" smtClean="0">
                <a:solidFill>
                  <a:srgbClr val="0000FF"/>
                </a:solidFill>
                <a:effectLst>
                  <a:outerShdw blurRad="63500" algn="ctr" rotWithShape="0">
                    <a:prstClr val="black">
                      <a:alpha val="40000"/>
                    </a:prstClr>
                  </a:outerShdw>
                </a:effectLst>
                <a:latin typeface="Lucida Console" pitchFamily="49" charset="0"/>
              </a:rPr>
              <a:t>" /&gt;</a:t>
            </a:r>
            <a:r>
              <a:rPr lang="en-US" sz="1200" dirty="0" smtClean="0">
                <a:effectLst>
                  <a:outerShdw blurRad="63500" algn="ctr" rotWithShape="0">
                    <a:prstClr val="black">
                      <a:alpha val="40000"/>
                    </a:prstClr>
                  </a:outerShdw>
                </a:effectLst>
                <a:latin typeface="Lucida Console" pitchFamily="49" charset="0"/>
              </a:rPr>
              <a:t> </a:t>
            </a:r>
          </a:p>
          <a:p>
            <a:r>
              <a:rPr lang="en-US" sz="1200" b="1" dirty="0" smtClean="0">
                <a:solidFill>
                  <a:srgbClr val="FF0000"/>
                </a:solidFill>
                <a:effectLst>
                  <a:outerShdw blurRad="63500" algn="ctr" rotWithShape="0">
                    <a:prstClr val="black">
                      <a:alpha val="40000"/>
                    </a:prstClr>
                  </a:outerShdw>
                </a:effectLst>
                <a:latin typeface="Lucida Console" pitchFamily="49" charset="0"/>
                <a:hlinkClick r:id="" action="ppaction://hlinkfile"/>
              </a:rPr>
              <a:t>-</a:t>
            </a:r>
            <a:r>
              <a:rPr lang="en-US" sz="1200" dirty="0" smtClean="0">
                <a:effectLst>
                  <a:outerShdw blurRad="63500" algn="ctr" rotWithShape="0">
                    <a:prstClr val="black">
                      <a:alpha val="40000"/>
                    </a:prstClr>
                  </a:outerShdw>
                </a:effectLst>
                <a:latin typeface="Lucida Console" pitchFamily="49" charset="0"/>
              </a:rPr>
              <a:t> </a:t>
            </a:r>
            <a:r>
              <a:rPr lang="en-US" sz="1200" dirty="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wsdl:types</a:t>
            </a:r>
            <a:r>
              <a:rPr lang="en-US" sz="1200" dirty="0" smtClean="0">
                <a:solidFill>
                  <a:srgbClr val="0000FF"/>
                </a:solidFill>
                <a:effectLst>
                  <a:outerShdw blurRad="63500" algn="ctr" rotWithShape="0">
                    <a:prstClr val="black">
                      <a:alpha val="40000"/>
                    </a:prstClr>
                  </a:outerShdw>
                </a:effectLst>
                <a:latin typeface="Lucida Console" pitchFamily="49" charset="0"/>
              </a:rPr>
              <a:t>&gt;</a:t>
            </a:r>
            <a:endParaRPr lang="en-US" sz="1200" dirty="0" smtClean="0">
              <a:effectLst>
                <a:outerShdw blurRad="63500" algn="ctr" rotWithShape="0">
                  <a:prstClr val="black">
                    <a:alpha val="40000"/>
                  </a:prstClr>
                </a:outerShdw>
              </a:effectLst>
              <a:latin typeface="Lucida Console" pitchFamily="49" charset="0"/>
            </a:endParaRPr>
          </a:p>
          <a:p>
            <a:r>
              <a:rPr lang="en-US" sz="1200" b="1" dirty="0" smtClean="0">
                <a:solidFill>
                  <a:srgbClr val="FF0000"/>
                </a:solidFill>
                <a:effectLst>
                  <a:outerShdw blurRad="63500" algn="ctr" rotWithShape="0">
                    <a:prstClr val="black">
                      <a:alpha val="40000"/>
                    </a:prstClr>
                  </a:outerShdw>
                </a:effectLst>
                <a:latin typeface="Lucida Console" pitchFamily="49" charset="0"/>
                <a:hlinkClick r:id="" action="ppaction://hlinkfile"/>
              </a:rPr>
              <a:t>-</a:t>
            </a:r>
            <a:r>
              <a:rPr lang="en-US" sz="1200" dirty="0" smtClean="0">
                <a:effectLst>
                  <a:outerShdw blurRad="63500" algn="ctr" rotWithShape="0">
                    <a:prstClr val="black">
                      <a:alpha val="40000"/>
                    </a:prstClr>
                  </a:outerShdw>
                </a:effectLst>
                <a:latin typeface="Lucida Console" pitchFamily="49" charset="0"/>
              </a:rPr>
              <a:t> </a:t>
            </a:r>
            <a:r>
              <a:rPr lang="en-US" sz="1200" dirty="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xs:schema</a:t>
            </a:r>
            <a:r>
              <a:rPr lang="en-US" sz="1200" dirty="0" smtClean="0">
                <a:solidFill>
                  <a:srgbClr val="0000FF"/>
                </a:solidFill>
                <a:effectLst>
                  <a:outerShdw blurRad="63500" algn="ctr" rotWithShape="0">
                    <a:prstClr val="black">
                      <a:alpha val="40000"/>
                    </a:prstClr>
                  </a:outerShdw>
                </a:effectLst>
                <a:latin typeface="Lucida Console" pitchFamily="49" charset="0"/>
              </a:rPr>
              <a:t>&gt;</a:t>
            </a:r>
            <a:endParaRPr lang="en-US" sz="1200" dirty="0" smtClean="0">
              <a:effectLst>
                <a:outerShdw blurRad="63500" algn="ctr" rotWithShape="0">
                  <a:prstClr val="black">
                    <a:alpha val="40000"/>
                  </a:prstClr>
                </a:outerShdw>
              </a:effectLst>
              <a:latin typeface="Lucida Console" pitchFamily="49" charset="0"/>
            </a:endParaRPr>
          </a:p>
          <a:p>
            <a:r>
              <a:rPr lang="en-US" sz="1200" b="1" smtClean="0">
                <a:solidFill>
                  <a:srgbClr val="FF0000"/>
                </a:solidFill>
                <a:effectLst>
                  <a:outerShdw blurRad="63500" algn="ctr" rotWithShape="0">
                    <a:prstClr val="black">
                      <a:alpha val="40000"/>
                    </a:prstClr>
                  </a:outerShdw>
                </a:effectLst>
                <a:latin typeface="Lucida Console" pitchFamily="49" charset="0"/>
              </a:rPr>
              <a:t> </a:t>
            </a:r>
            <a:r>
              <a:rPr lang="en-US" sz="120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xs:import</a:t>
            </a:r>
            <a:r>
              <a:rPr lang="en-US" sz="1200" dirty="0" smtClean="0">
                <a:effectLst>
                  <a:outerShdw blurRad="63500" algn="ctr" rotWithShape="0">
                    <a:prstClr val="black">
                      <a:alpha val="40000"/>
                    </a:prstClr>
                  </a:outerShdw>
                </a:effectLst>
                <a:latin typeface="Lucida Console" pitchFamily="49" charset="0"/>
              </a:rPr>
              <a:t> </a:t>
            </a:r>
            <a:r>
              <a:rPr lang="en-US" sz="1200" dirty="0" smtClean="0">
                <a:solidFill>
                  <a:srgbClr val="990000"/>
                </a:solidFill>
                <a:effectLst>
                  <a:outerShdw blurRad="63500" algn="ctr" rotWithShape="0">
                    <a:prstClr val="black">
                      <a:alpha val="40000"/>
                    </a:prstClr>
                  </a:outerShdw>
                </a:effectLst>
                <a:latin typeface="Lucida Console" pitchFamily="49" charset="0"/>
              </a:rPr>
              <a:t>namespace</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effectLst>
                  <a:outerShdw blurRad="63500" algn="ctr" rotWithShape="0">
                    <a:prstClr val="black">
                      <a:alpha val="40000"/>
                    </a:prstClr>
                  </a:outerShdw>
                </a:effectLst>
                <a:latin typeface="Lucida Console" pitchFamily="49" charset="0"/>
              </a:rPr>
              <a:t>http://schemas.xmlsoap.org/ws/2005/04/discovery</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dirty="0" smtClean="0">
                <a:solidFill>
                  <a:srgbClr val="990000"/>
                </a:solidFill>
                <a:effectLst>
                  <a:outerShdw blurRad="63500" algn="ctr" rotWithShape="0">
                    <a:prstClr val="black">
                      <a:alpha val="40000"/>
                    </a:prstClr>
                  </a:outerShdw>
                </a:effectLst>
                <a:latin typeface="Lucida Console" pitchFamily="49" charset="0"/>
              </a:rPr>
              <a:t> </a:t>
            </a:r>
            <a:r>
              <a:rPr lang="en-US" sz="1200" dirty="0" err="1" smtClean="0">
                <a:solidFill>
                  <a:srgbClr val="990000"/>
                </a:solidFill>
                <a:effectLst>
                  <a:outerShdw blurRad="63500" algn="ctr" rotWithShape="0">
                    <a:prstClr val="black">
                      <a:alpha val="40000"/>
                    </a:prstClr>
                  </a:outerShdw>
                </a:effectLst>
                <a:latin typeface="Lucida Console" pitchFamily="49" charset="0"/>
              </a:rPr>
              <a:t>schemaLocation</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effectLst>
                  <a:outerShdw blurRad="63500" algn="ctr" rotWithShape="0">
                    <a:prstClr val="black">
                      <a:alpha val="40000"/>
                    </a:prstClr>
                  </a:outerShdw>
                </a:effectLst>
                <a:latin typeface="Lucida Console" pitchFamily="49" charset="0"/>
              </a:rPr>
              <a:t>http://schemas.xmlsoap.org/ws/2005/04/discovery/ws-discovery.xsd</a:t>
            </a:r>
            <a:r>
              <a:rPr lang="en-US" sz="1200" dirty="0" smtClean="0">
                <a:solidFill>
                  <a:srgbClr val="0000FF"/>
                </a:solidFill>
                <a:effectLst>
                  <a:outerShdw blurRad="63500" algn="ctr" rotWithShape="0">
                    <a:prstClr val="black">
                      <a:alpha val="40000"/>
                    </a:prstClr>
                  </a:outerShdw>
                </a:effectLst>
                <a:latin typeface="Lucida Console" pitchFamily="49" charset="0"/>
              </a:rPr>
              <a:t>" /&gt;</a:t>
            </a:r>
            <a:r>
              <a:rPr lang="en-US" sz="1200" dirty="0" smtClean="0">
                <a:effectLst>
                  <a:outerShdw blurRad="63500" algn="ctr" rotWithShape="0">
                    <a:prstClr val="black">
                      <a:alpha val="40000"/>
                    </a:prstClr>
                  </a:outerShdw>
                </a:effectLst>
                <a:latin typeface="Lucida Console" pitchFamily="49" charset="0"/>
              </a:rPr>
              <a:t> </a:t>
            </a:r>
          </a:p>
          <a:p>
            <a:r>
              <a:rPr lang="en-US" sz="1200" b="1" smtClean="0">
                <a:solidFill>
                  <a:srgbClr val="FF0000"/>
                </a:solidFill>
                <a:effectLst>
                  <a:outerShdw blurRad="63500" algn="ctr" rotWithShape="0">
                    <a:prstClr val="black">
                      <a:alpha val="40000"/>
                    </a:prstClr>
                  </a:outerShdw>
                </a:effectLst>
                <a:latin typeface="Lucida Console" pitchFamily="49" charset="0"/>
              </a:rPr>
              <a:t> </a:t>
            </a:r>
            <a:r>
              <a:rPr lang="en-US" sz="120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xs:schema</a:t>
            </a:r>
            <a:r>
              <a:rPr lang="en-US" sz="1200" dirty="0" smtClean="0">
                <a:solidFill>
                  <a:srgbClr val="0000FF"/>
                </a:solidFill>
                <a:effectLst>
                  <a:outerShdw blurRad="63500" algn="ctr" rotWithShape="0">
                    <a:prstClr val="black">
                      <a:alpha val="40000"/>
                    </a:prstClr>
                  </a:outerShdw>
                </a:effectLst>
                <a:latin typeface="Lucida Console" pitchFamily="49" charset="0"/>
              </a:rPr>
              <a:t>&gt;</a:t>
            </a:r>
            <a:endParaRPr lang="en-US" sz="1200" dirty="0" smtClean="0">
              <a:effectLst>
                <a:outerShdw blurRad="63500" algn="ctr" rotWithShape="0">
                  <a:prstClr val="black">
                    <a:alpha val="40000"/>
                  </a:prstClr>
                </a:outerShdw>
              </a:effectLst>
              <a:latin typeface="Lucida Console" pitchFamily="49" charset="0"/>
            </a:endParaRPr>
          </a:p>
          <a:p>
            <a:r>
              <a:rPr lang="en-US" sz="1200" b="1" dirty="0" smtClean="0">
                <a:solidFill>
                  <a:srgbClr val="FF0000"/>
                </a:solidFill>
                <a:effectLst>
                  <a:outerShdw blurRad="63500" algn="ctr" rotWithShape="0">
                    <a:prstClr val="black">
                      <a:alpha val="40000"/>
                    </a:prstClr>
                  </a:outerShdw>
                </a:effectLst>
                <a:latin typeface="Lucida Console" pitchFamily="49" charset="0"/>
                <a:hlinkClick r:id="" action="ppaction://hlinkfile"/>
              </a:rPr>
              <a:t>-</a:t>
            </a:r>
            <a:r>
              <a:rPr lang="en-US" sz="1200" dirty="0" smtClean="0">
                <a:effectLst>
                  <a:outerShdw blurRad="63500" algn="ctr" rotWithShape="0">
                    <a:prstClr val="black">
                      <a:alpha val="40000"/>
                    </a:prstClr>
                  </a:outerShdw>
                </a:effectLst>
                <a:latin typeface="Lucida Console" pitchFamily="49" charset="0"/>
              </a:rPr>
              <a:t> </a:t>
            </a:r>
            <a:r>
              <a:rPr lang="en-US" sz="1200" dirty="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xs:schema</a:t>
            </a:r>
            <a:r>
              <a:rPr lang="en-US" sz="1200" dirty="0" smtClean="0">
                <a:solidFill>
                  <a:srgbClr val="990000"/>
                </a:solidFill>
                <a:effectLst>
                  <a:outerShdw blurRad="63500" algn="ctr" rotWithShape="0">
                    <a:prstClr val="black">
                      <a:alpha val="40000"/>
                    </a:prstClr>
                  </a:outerShdw>
                </a:effectLst>
                <a:latin typeface="Lucida Console" pitchFamily="49" charset="0"/>
              </a:rPr>
              <a:t> </a:t>
            </a:r>
            <a:r>
              <a:rPr lang="en-US" sz="1200" dirty="0" err="1" smtClean="0">
                <a:solidFill>
                  <a:srgbClr val="990000"/>
                </a:solidFill>
                <a:effectLst>
                  <a:outerShdw blurRad="63500" algn="ctr" rotWithShape="0">
                    <a:prstClr val="black">
                      <a:alpha val="40000"/>
                    </a:prstClr>
                  </a:outerShdw>
                </a:effectLst>
                <a:latin typeface="Lucida Console" pitchFamily="49" charset="0"/>
              </a:rPr>
              <a:t>targetNamespace</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effectLst>
                  <a:outerShdw blurRad="63500" algn="ctr" rotWithShape="0">
                    <a:prstClr val="black">
                      <a:alpha val="40000"/>
                    </a:prstClr>
                  </a:outerShdw>
                </a:effectLst>
                <a:latin typeface="Lucida Console" pitchFamily="49" charset="0"/>
              </a:rPr>
              <a:t>http://www.example.org/discoveryproxy</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dirty="0" smtClean="0">
                <a:solidFill>
                  <a:srgbClr val="FF0000"/>
                </a:solidFill>
                <a:effectLst>
                  <a:outerShdw blurRad="63500" algn="ctr" rotWithShape="0">
                    <a:prstClr val="black">
                      <a:alpha val="40000"/>
                    </a:prstClr>
                  </a:outerShdw>
                </a:effectLst>
                <a:latin typeface="Lucida Console" pitchFamily="49" charset="0"/>
              </a:rPr>
              <a:t> </a:t>
            </a:r>
            <a:r>
              <a:rPr lang="en-US" sz="1200" dirty="0" err="1" smtClean="0">
                <a:solidFill>
                  <a:srgbClr val="FF0000"/>
                </a:solidFill>
                <a:effectLst>
                  <a:outerShdw blurRad="63500" algn="ctr" rotWithShape="0">
                    <a:prstClr val="black">
                      <a:alpha val="40000"/>
                    </a:prstClr>
                  </a:outerShdw>
                </a:effectLst>
                <a:latin typeface="Lucida Console" pitchFamily="49" charset="0"/>
              </a:rPr>
              <a:t>xmlns:tns</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solidFill>
                  <a:srgbClr val="FF0000"/>
                </a:solidFill>
                <a:effectLst>
                  <a:outerShdw blurRad="63500" algn="ctr" rotWithShape="0">
                    <a:prstClr val="black">
                      <a:alpha val="40000"/>
                    </a:prstClr>
                  </a:outerShdw>
                </a:effectLst>
                <a:latin typeface="Lucida Console" pitchFamily="49" charset="0"/>
              </a:rPr>
              <a:t>http://www.example.org/discoveryproxy</a:t>
            </a:r>
            <a:r>
              <a:rPr lang="en-US" sz="1200" dirty="0" smtClean="0">
                <a:solidFill>
                  <a:srgbClr val="0000FF"/>
                </a:solidFill>
                <a:effectLst>
                  <a:outerShdw blurRad="63500" algn="ctr" rotWithShape="0">
                    <a:prstClr val="black">
                      <a:alpha val="40000"/>
                    </a:prstClr>
                  </a:outerShdw>
                </a:effectLst>
                <a:latin typeface="Lucida Console" pitchFamily="49" charset="0"/>
              </a:rPr>
              <a:t>"&gt;</a:t>
            </a:r>
            <a:endParaRPr lang="en-US" sz="1200" dirty="0" smtClean="0">
              <a:effectLst>
                <a:outerShdw blurRad="63500" algn="ctr" rotWithShape="0">
                  <a:prstClr val="black">
                    <a:alpha val="40000"/>
                  </a:prstClr>
                </a:outerShdw>
              </a:effectLst>
              <a:latin typeface="Lucida Console" pitchFamily="49" charset="0"/>
            </a:endParaRPr>
          </a:p>
          <a:p>
            <a:r>
              <a:rPr lang="en-US" sz="1200" b="1" dirty="0" smtClean="0">
                <a:solidFill>
                  <a:srgbClr val="FF0000"/>
                </a:solidFill>
                <a:effectLst>
                  <a:outerShdw blurRad="63500" algn="ctr" rotWithShape="0">
                    <a:prstClr val="black">
                      <a:alpha val="40000"/>
                    </a:prstClr>
                  </a:outerShdw>
                </a:effectLst>
                <a:latin typeface="Lucida Console" pitchFamily="49" charset="0"/>
                <a:hlinkClick r:id="" action="ppaction://hlinkfile"/>
              </a:rPr>
              <a:t>-</a:t>
            </a:r>
            <a:r>
              <a:rPr lang="en-US" sz="1200" dirty="0" smtClean="0">
                <a:effectLst>
                  <a:outerShdw blurRad="63500" algn="ctr" rotWithShape="0">
                    <a:prstClr val="black">
                      <a:alpha val="40000"/>
                    </a:prstClr>
                  </a:outerShdw>
                </a:effectLst>
                <a:latin typeface="Lucida Console" pitchFamily="49" charset="0"/>
              </a:rPr>
              <a:t> </a:t>
            </a:r>
            <a:r>
              <a:rPr lang="en-US" sz="1200" dirty="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xs:complexType</a:t>
            </a:r>
            <a:r>
              <a:rPr lang="en-US" sz="1200" dirty="0" smtClean="0">
                <a:solidFill>
                  <a:srgbClr val="990000"/>
                </a:solidFill>
                <a:effectLst>
                  <a:outerShdw blurRad="63500" algn="ctr" rotWithShape="0">
                    <a:prstClr val="black">
                      <a:alpha val="40000"/>
                    </a:prstClr>
                  </a:outerShdw>
                </a:effectLst>
                <a:latin typeface="Lucida Console" pitchFamily="49" charset="0"/>
              </a:rPr>
              <a:t> name</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err="1" smtClean="0">
                <a:effectLst>
                  <a:outerShdw blurRad="63500" algn="ctr" rotWithShape="0">
                    <a:prstClr val="black">
                      <a:alpha val="40000"/>
                    </a:prstClr>
                  </a:outerShdw>
                </a:effectLst>
                <a:latin typeface="Lucida Console" pitchFamily="49" charset="0"/>
              </a:rPr>
              <a:t>PassThroughType</a:t>
            </a:r>
            <a:r>
              <a:rPr lang="en-US" sz="1200" dirty="0" smtClean="0">
                <a:solidFill>
                  <a:srgbClr val="0000FF"/>
                </a:solidFill>
                <a:effectLst>
                  <a:outerShdw blurRad="63500" algn="ctr" rotWithShape="0">
                    <a:prstClr val="black">
                      <a:alpha val="40000"/>
                    </a:prstClr>
                  </a:outerShdw>
                </a:effectLst>
                <a:latin typeface="Lucida Console" pitchFamily="49" charset="0"/>
              </a:rPr>
              <a:t>"&gt;</a:t>
            </a:r>
            <a:endParaRPr lang="en-US" sz="1200" dirty="0" smtClean="0">
              <a:effectLst>
                <a:outerShdw blurRad="63500" algn="ctr" rotWithShape="0">
                  <a:prstClr val="black">
                    <a:alpha val="40000"/>
                  </a:prstClr>
                </a:outerShdw>
              </a:effectLst>
              <a:latin typeface="Lucida Console" pitchFamily="49" charset="0"/>
            </a:endParaRPr>
          </a:p>
          <a:p>
            <a:r>
              <a:rPr lang="en-US" sz="1200" b="1" dirty="0" smtClean="0">
                <a:solidFill>
                  <a:srgbClr val="FF0000"/>
                </a:solidFill>
                <a:effectLst>
                  <a:outerShdw blurRad="63500" algn="ctr" rotWithShape="0">
                    <a:prstClr val="black">
                      <a:alpha val="40000"/>
                    </a:prstClr>
                  </a:outerShdw>
                </a:effectLst>
                <a:latin typeface="Lucida Console" pitchFamily="49" charset="0"/>
                <a:hlinkClick r:id="" action="ppaction://hlinkfile"/>
              </a:rPr>
              <a:t>-</a:t>
            </a:r>
            <a:r>
              <a:rPr lang="en-US" sz="1200" dirty="0" smtClean="0">
                <a:effectLst>
                  <a:outerShdw blurRad="63500" algn="ctr" rotWithShape="0">
                    <a:prstClr val="black">
                      <a:alpha val="40000"/>
                    </a:prstClr>
                  </a:outerShdw>
                </a:effectLst>
                <a:latin typeface="Lucida Console" pitchFamily="49" charset="0"/>
              </a:rPr>
              <a:t> </a:t>
            </a:r>
            <a:r>
              <a:rPr lang="en-US" sz="1200" dirty="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xs:sequence</a:t>
            </a:r>
            <a:r>
              <a:rPr lang="en-US" sz="1200" dirty="0" smtClean="0">
                <a:solidFill>
                  <a:srgbClr val="0000FF"/>
                </a:solidFill>
                <a:effectLst>
                  <a:outerShdw blurRad="63500" algn="ctr" rotWithShape="0">
                    <a:prstClr val="black">
                      <a:alpha val="40000"/>
                    </a:prstClr>
                  </a:outerShdw>
                </a:effectLst>
                <a:latin typeface="Lucida Console" pitchFamily="49" charset="0"/>
              </a:rPr>
              <a:t>&gt;</a:t>
            </a:r>
            <a:endParaRPr lang="en-US" sz="1200" dirty="0" smtClean="0">
              <a:effectLst>
                <a:outerShdw blurRad="63500" algn="ctr" rotWithShape="0">
                  <a:prstClr val="black">
                    <a:alpha val="40000"/>
                  </a:prstClr>
                </a:outerShdw>
              </a:effectLst>
              <a:latin typeface="Lucida Console" pitchFamily="49" charset="0"/>
            </a:endParaRPr>
          </a:p>
          <a:p>
            <a:r>
              <a:rPr lang="en-US" sz="1200" b="1" smtClean="0">
                <a:solidFill>
                  <a:srgbClr val="FF0000"/>
                </a:solidFill>
                <a:effectLst>
                  <a:outerShdw blurRad="63500" algn="ctr" rotWithShape="0">
                    <a:prstClr val="black">
                      <a:alpha val="40000"/>
                    </a:prstClr>
                  </a:outerShdw>
                </a:effectLst>
                <a:latin typeface="Lucida Console" pitchFamily="49" charset="0"/>
              </a:rPr>
              <a:t> </a:t>
            </a:r>
            <a:r>
              <a:rPr lang="en-US" sz="120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xs:any</a:t>
            </a:r>
            <a:r>
              <a:rPr lang="en-US" sz="1200" dirty="0" smtClean="0">
                <a:effectLst>
                  <a:outerShdw blurRad="63500" algn="ctr" rotWithShape="0">
                    <a:prstClr val="black">
                      <a:alpha val="40000"/>
                    </a:prstClr>
                  </a:outerShdw>
                </a:effectLst>
                <a:latin typeface="Lucida Console" pitchFamily="49" charset="0"/>
              </a:rPr>
              <a:t> </a:t>
            </a:r>
            <a:r>
              <a:rPr lang="en-US" sz="1200" dirty="0" err="1" smtClean="0">
                <a:solidFill>
                  <a:srgbClr val="990000"/>
                </a:solidFill>
                <a:effectLst>
                  <a:outerShdw blurRad="63500" algn="ctr" rotWithShape="0">
                    <a:prstClr val="black">
                      <a:alpha val="40000"/>
                    </a:prstClr>
                  </a:outerShdw>
                </a:effectLst>
                <a:latin typeface="Lucida Console" pitchFamily="49" charset="0"/>
              </a:rPr>
              <a:t>minOccurs</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effectLst>
                  <a:outerShdw blurRad="63500" algn="ctr" rotWithShape="0">
                    <a:prstClr val="black">
                      <a:alpha val="40000"/>
                    </a:prstClr>
                  </a:outerShdw>
                </a:effectLst>
                <a:latin typeface="Lucida Console" pitchFamily="49" charset="0"/>
              </a:rPr>
              <a:t>0</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dirty="0" smtClean="0">
                <a:solidFill>
                  <a:srgbClr val="990000"/>
                </a:solidFill>
                <a:effectLst>
                  <a:outerShdw blurRad="63500" algn="ctr" rotWithShape="0">
                    <a:prstClr val="black">
                      <a:alpha val="40000"/>
                    </a:prstClr>
                  </a:outerShdw>
                </a:effectLst>
                <a:latin typeface="Lucida Console" pitchFamily="49" charset="0"/>
              </a:rPr>
              <a:t> </a:t>
            </a:r>
            <a:r>
              <a:rPr lang="en-US" sz="1200" dirty="0" err="1" smtClean="0">
                <a:solidFill>
                  <a:srgbClr val="990000"/>
                </a:solidFill>
                <a:effectLst>
                  <a:outerShdw blurRad="63500" algn="ctr" rotWithShape="0">
                    <a:prstClr val="black">
                      <a:alpha val="40000"/>
                    </a:prstClr>
                  </a:outerShdw>
                </a:effectLst>
                <a:latin typeface="Lucida Console" pitchFamily="49" charset="0"/>
              </a:rPr>
              <a:t>maxOccurs</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effectLst>
                  <a:outerShdw blurRad="63500" algn="ctr" rotWithShape="0">
                    <a:prstClr val="black">
                      <a:alpha val="40000"/>
                    </a:prstClr>
                  </a:outerShdw>
                </a:effectLst>
                <a:latin typeface="Lucida Console" pitchFamily="49" charset="0"/>
              </a:rPr>
              <a:t>unbounded</a:t>
            </a:r>
            <a:r>
              <a:rPr lang="en-US" sz="1200" dirty="0" smtClean="0">
                <a:solidFill>
                  <a:srgbClr val="0000FF"/>
                </a:solidFill>
                <a:effectLst>
                  <a:outerShdw blurRad="63500" algn="ctr" rotWithShape="0">
                    <a:prstClr val="black">
                      <a:alpha val="40000"/>
                    </a:prstClr>
                  </a:outerShdw>
                </a:effectLst>
                <a:latin typeface="Lucida Console" pitchFamily="49" charset="0"/>
              </a:rPr>
              <a:t>" /&gt;</a:t>
            </a:r>
            <a:r>
              <a:rPr lang="en-US" sz="1200" dirty="0" smtClean="0">
                <a:effectLst>
                  <a:outerShdw blurRad="63500" algn="ctr" rotWithShape="0">
                    <a:prstClr val="black">
                      <a:alpha val="40000"/>
                    </a:prstClr>
                  </a:outerShdw>
                </a:effectLst>
                <a:latin typeface="Lucida Console" pitchFamily="49" charset="0"/>
              </a:rPr>
              <a:t> </a:t>
            </a:r>
          </a:p>
          <a:p>
            <a:r>
              <a:rPr lang="en-US" sz="1200" b="1" smtClean="0">
                <a:solidFill>
                  <a:srgbClr val="FF0000"/>
                </a:solidFill>
                <a:effectLst>
                  <a:outerShdw blurRad="63500" algn="ctr" rotWithShape="0">
                    <a:prstClr val="black">
                      <a:alpha val="40000"/>
                    </a:prstClr>
                  </a:outerShdw>
                </a:effectLst>
                <a:latin typeface="Lucida Console" pitchFamily="49" charset="0"/>
              </a:rPr>
              <a:t> </a:t>
            </a:r>
            <a:r>
              <a:rPr lang="en-US" sz="120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xs:sequence</a:t>
            </a:r>
            <a:r>
              <a:rPr lang="en-US" sz="1200" dirty="0" smtClean="0">
                <a:solidFill>
                  <a:srgbClr val="0000FF"/>
                </a:solidFill>
                <a:effectLst>
                  <a:outerShdw blurRad="63500" algn="ctr" rotWithShape="0">
                    <a:prstClr val="black">
                      <a:alpha val="40000"/>
                    </a:prstClr>
                  </a:outerShdw>
                </a:effectLst>
                <a:latin typeface="Lucida Console" pitchFamily="49" charset="0"/>
              </a:rPr>
              <a:t>&gt;</a:t>
            </a:r>
            <a:endParaRPr lang="en-US" sz="1200" dirty="0" smtClean="0">
              <a:effectLst>
                <a:outerShdw blurRad="63500" algn="ctr" rotWithShape="0">
                  <a:prstClr val="black">
                    <a:alpha val="40000"/>
                  </a:prstClr>
                </a:outerShdw>
              </a:effectLst>
              <a:latin typeface="Lucida Console" pitchFamily="49" charset="0"/>
            </a:endParaRPr>
          </a:p>
          <a:p>
            <a:r>
              <a:rPr lang="en-US" sz="1200" b="1" smtClean="0">
                <a:solidFill>
                  <a:srgbClr val="FF0000"/>
                </a:solidFill>
                <a:effectLst>
                  <a:outerShdw blurRad="63500" algn="ctr" rotWithShape="0">
                    <a:prstClr val="black">
                      <a:alpha val="40000"/>
                    </a:prstClr>
                  </a:outerShdw>
                </a:effectLst>
                <a:latin typeface="Lucida Console" pitchFamily="49" charset="0"/>
              </a:rPr>
              <a:t> </a:t>
            </a:r>
            <a:r>
              <a:rPr lang="en-US" sz="120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xs:complexType</a:t>
            </a:r>
            <a:r>
              <a:rPr lang="en-US" sz="1200" dirty="0" smtClean="0">
                <a:solidFill>
                  <a:srgbClr val="0000FF"/>
                </a:solidFill>
                <a:effectLst>
                  <a:outerShdw blurRad="63500" algn="ctr" rotWithShape="0">
                    <a:prstClr val="black">
                      <a:alpha val="40000"/>
                    </a:prstClr>
                  </a:outerShdw>
                </a:effectLst>
                <a:latin typeface="Lucida Console" pitchFamily="49" charset="0"/>
              </a:rPr>
              <a:t>&gt;</a:t>
            </a:r>
            <a:endParaRPr lang="en-US" sz="1200" dirty="0" smtClean="0">
              <a:effectLst>
                <a:outerShdw blurRad="63500" algn="ctr" rotWithShape="0">
                  <a:prstClr val="black">
                    <a:alpha val="40000"/>
                  </a:prstClr>
                </a:outerShdw>
              </a:effectLst>
              <a:latin typeface="Lucida Console" pitchFamily="49" charset="0"/>
            </a:endParaRPr>
          </a:p>
          <a:p>
            <a:r>
              <a:rPr lang="en-US" sz="1200" b="1" smtClean="0">
                <a:solidFill>
                  <a:srgbClr val="FF0000"/>
                </a:solidFill>
                <a:effectLst>
                  <a:outerShdw blurRad="63500" algn="ctr" rotWithShape="0">
                    <a:prstClr val="black">
                      <a:alpha val="40000"/>
                    </a:prstClr>
                  </a:outerShdw>
                </a:effectLst>
                <a:latin typeface="Lucida Console" pitchFamily="49" charset="0"/>
              </a:rPr>
              <a:t> </a:t>
            </a:r>
            <a:r>
              <a:rPr lang="en-US" sz="120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xs:element</a:t>
            </a:r>
            <a:r>
              <a:rPr lang="en-US" sz="1200" dirty="0" smtClean="0">
                <a:effectLst>
                  <a:outerShdw blurRad="63500" algn="ctr" rotWithShape="0">
                    <a:prstClr val="black">
                      <a:alpha val="40000"/>
                    </a:prstClr>
                  </a:outerShdw>
                </a:effectLst>
                <a:latin typeface="Lucida Console" pitchFamily="49" charset="0"/>
              </a:rPr>
              <a:t> </a:t>
            </a:r>
            <a:r>
              <a:rPr lang="en-US" sz="1200" dirty="0" smtClean="0">
                <a:solidFill>
                  <a:srgbClr val="990000"/>
                </a:solidFill>
                <a:effectLst>
                  <a:outerShdw blurRad="63500" algn="ctr" rotWithShape="0">
                    <a:prstClr val="black">
                      <a:alpha val="40000"/>
                    </a:prstClr>
                  </a:outerShdw>
                </a:effectLst>
                <a:latin typeface="Lucida Console" pitchFamily="49" charset="0"/>
              </a:rPr>
              <a:t>name</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err="1" smtClean="0">
                <a:effectLst>
                  <a:outerShdw blurRad="63500" algn="ctr" rotWithShape="0">
                    <a:prstClr val="black">
                      <a:alpha val="40000"/>
                    </a:prstClr>
                  </a:outerShdw>
                </a:effectLst>
                <a:latin typeface="Lucida Console" pitchFamily="49" charset="0"/>
              </a:rPr>
              <a:t>PassThrough</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dirty="0" smtClean="0">
                <a:solidFill>
                  <a:srgbClr val="990000"/>
                </a:solidFill>
                <a:effectLst>
                  <a:outerShdw blurRad="63500" algn="ctr" rotWithShape="0">
                    <a:prstClr val="black">
                      <a:alpha val="40000"/>
                    </a:prstClr>
                  </a:outerShdw>
                </a:effectLst>
                <a:latin typeface="Lucida Console" pitchFamily="49" charset="0"/>
              </a:rPr>
              <a:t> type</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err="1" smtClean="0">
                <a:effectLst>
                  <a:outerShdw blurRad="63500" algn="ctr" rotWithShape="0">
                    <a:prstClr val="black">
                      <a:alpha val="40000"/>
                    </a:prstClr>
                  </a:outerShdw>
                </a:effectLst>
                <a:latin typeface="Lucida Console" pitchFamily="49" charset="0"/>
              </a:rPr>
              <a:t>tns:PassThroughType</a:t>
            </a:r>
            <a:r>
              <a:rPr lang="en-US" sz="1200" dirty="0" smtClean="0">
                <a:solidFill>
                  <a:srgbClr val="0000FF"/>
                </a:solidFill>
                <a:effectLst>
                  <a:outerShdw blurRad="63500" algn="ctr" rotWithShape="0">
                    <a:prstClr val="black">
                      <a:alpha val="40000"/>
                    </a:prstClr>
                  </a:outerShdw>
                </a:effectLst>
                <a:latin typeface="Lucida Console" pitchFamily="49" charset="0"/>
              </a:rPr>
              <a:t>" /&gt;</a:t>
            </a:r>
            <a:r>
              <a:rPr lang="en-US" sz="1200" dirty="0" smtClean="0">
                <a:effectLst>
                  <a:outerShdw blurRad="63500" algn="ctr" rotWithShape="0">
                    <a:prstClr val="black">
                      <a:alpha val="40000"/>
                    </a:prstClr>
                  </a:outerShdw>
                </a:effectLst>
                <a:latin typeface="Lucida Console" pitchFamily="49" charset="0"/>
              </a:rPr>
              <a:t> </a:t>
            </a:r>
          </a:p>
          <a:p>
            <a:r>
              <a:rPr lang="en-US" sz="1200" b="1" smtClean="0">
                <a:solidFill>
                  <a:srgbClr val="FF0000"/>
                </a:solidFill>
                <a:effectLst>
                  <a:outerShdw blurRad="63500" algn="ctr" rotWithShape="0">
                    <a:prstClr val="black">
                      <a:alpha val="40000"/>
                    </a:prstClr>
                  </a:outerShdw>
                </a:effectLst>
                <a:latin typeface="Lucida Console" pitchFamily="49" charset="0"/>
              </a:rPr>
              <a:t> </a:t>
            </a:r>
            <a:r>
              <a:rPr lang="en-US" sz="120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xs:schema</a:t>
            </a:r>
            <a:r>
              <a:rPr lang="en-US" sz="1200" dirty="0" smtClean="0">
                <a:solidFill>
                  <a:srgbClr val="0000FF"/>
                </a:solidFill>
                <a:effectLst>
                  <a:outerShdw blurRad="63500" algn="ctr" rotWithShape="0">
                    <a:prstClr val="black">
                      <a:alpha val="40000"/>
                    </a:prstClr>
                  </a:outerShdw>
                </a:effectLst>
                <a:latin typeface="Lucida Console" pitchFamily="49" charset="0"/>
              </a:rPr>
              <a:t>&gt;</a:t>
            </a:r>
            <a:endParaRPr lang="en-US" sz="1200" dirty="0" smtClean="0">
              <a:effectLst>
                <a:outerShdw blurRad="63500" algn="ctr" rotWithShape="0">
                  <a:prstClr val="black">
                    <a:alpha val="40000"/>
                  </a:prstClr>
                </a:outerShdw>
              </a:effectLst>
              <a:latin typeface="Lucida Console" pitchFamily="49" charset="0"/>
            </a:endParaRPr>
          </a:p>
          <a:p>
            <a:r>
              <a:rPr lang="en-US" sz="1200" b="1" smtClean="0">
                <a:solidFill>
                  <a:srgbClr val="FF0000"/>
                </a:solidFill>
                <a:effectLst>
                  <a:outerShdw blurRad="63500" algn="ctr" rotWithShape="0">
                    <a:prstClr val="black">
                      <a:alpha val="40000"/>
                    </a:prstClr>
                  </a:outerShdw>
                </a:effectLst>
                <a:latin typeface="Lucida Console" pitchFamily="49" charset="0"/>
              </a:rPr>
              <a:t> </a:t>
            </a:r>
            <a:r>
              <a:rPr lang="en-US" sz="120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wsdl:types</a:t>
            </a:r>
            <a:r>
              <a:rPr lang="en-US" sz="1200" dirty="0" smtClean="0">
                <a:solidFill>
                  <a:srgbClr val="0000FF"/>
                </a:solidFill>
                <a:effectLst>
                  <a:outerShdw blurRad="63500" algn="ctr" rotWithShape="0">
                    <a:prstClr val="black">
                      <a:alpha val="40000"/>
                    </a:prstClr>
                  </a:outerShdw>
                </a:effectLst>
                <a:latin typeface="Lucida Console" pitchFamily="49" charset="0"/>
              </a:rPr>
              <a:t>&gt;</a:t>
            </a:r>
            <a:endParaRPr lang="en-US" sz="1200" dirty="0" smtClean="0">
              <a:effectLst>
                <a:outerShdw blurRad="63500" algn="ctr" rotWithShape="0">
                  <a:prstClr val="black">
                    <a:alpha val="40000"/>
                  </a:prstClr>
                </a:outerShdw>
              </a:effectLst>
              <a:latin typeface="Lucida Console" pitchFamily="49" charset="0"/>
            </a:endParaRPr>
          </a:p>
          <a:p>
            <a:r>
              <a:rPr lang="en-US" sz="1200" b="1" dirty="0" smtClean="0">
                <a:solidFill>
                  <a:srgbClr val="FF0000"/>
                </a:solidFill>
                <a:effectLst>
                  <a:outerShdw blurRad="63500" algn="ctr" rotWithShape="0">
                    <a:prstClr val="black">
                      <a:alpha val="40000"/>
                    </a:prstClr>
                  </a:outerShdw>
                </a:effectLst>
                <a:latin typeface="Lucida Console" pitchFamily="49" charset="0"/>
                <a:hlinkClick r:id="" action="ppaction://hlinkfile"/>
              </a:rPr>
              <a:t>-</a:t>
            </a:r>
            <a:r>
              <a:rPr lang="en-US" sz="1200" dirty="0" smtClean="0">
                <a:effectLst>
                  <a:outerShdw blurRad="63500" algn="ctr" rotWithShape="0">
                    <a:prstClr val="black">
                      <a:alpha val="40000"/>
                    </a:prstClr>
                  </a:outerShdw>
                </a:effectLst>
                <a:latin typeface="Lucida Console" pitchFamily="49" charset="0"/>
              </a:rPr>
              <a:t> </a:t>
            </a:r>
            <a:r>
              <a:rPr lang="en-US" sz="1200" dirty="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wsdl:portType</a:t>
            </a:r>
            <a:r>
              <a:rPr lang="en-US" sz="1200" dirty="0" smtClean="0">
                <a:solidFill>
                  <a:srgbClr val="990000"/>
                </a:solidFill>
                <a:effectLst>
                  <a:outerShdw blurRad="63500" algn="ctr" rotWithShape="0">
                    <a:prstClr val="black">
                      <a:alpha val="40000"/>
                    </a:prstClr>
                  </a:outerShdw>
                </a:effectLst>
                <a:latin typeface="Lucida Console" pitchFamily="49" charset="0"/>
              </a:rPr>
              <a:t> name</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err="1" smtClean="0">
                <a:effectLst>
                  <a:outerShdw blurRad="63500" algn="ctr" rotWithShape="0">
                    <a:prstClr val="black">
                      <a:alpha val="40000"/>
                    </a:prstClr>
                  </a:outerShdw>
                </a:effectLst>
                <a:latin typeface="Lucida Console" pitchFamily="49" charset="0"/>
              </a:rPr>
              <a:t>DiscoveryProxy</a:t>
            </a:r>
            <a:r>
              <a:rPr lang="en-US" sz="1200" dirty="0" smtClean="0">
                <a:solidFill>
                  <a:srgbClr val="0000FF"/>
                </a:solidFill>
                <a:effectLst>
                  <a:outerShdw blurRad="63500" algn="ctr" rotWithShape="0">
                    <a:prstClr val="black">
                      <a:alpha val="40000"/>
                    </a:prstClr>
                  </a:outerShdw>
                </a:effectLst>
                <a:latin typeface="Lucida Console" pitchFamily="49" charset="0"/>
              </a:rPr>
              <a:t>"&gt;</a:t>
            </a:r>
            <a:endParaRPr lang="en-US" sz="1200" dirty="0" smtClean="0">
              <a:effectLst>
                <a:outerShdw blurRad="63500" algn="ctr" rotWithShape="0">
                  <a:prstClr val="black">
                    <a:alpha val="40000"/>
                  </a:prstClr>
                </a:outerShdw>
              </a:effectLst>
              <a:latin typeface="Lucida Console" pitchFamily="49" charset="0"/>
            </a:endParaRPr>
          </a:p>
          <a:p>
            <a:r>
              <a:rPr lang="en-US" sz="1200" b="1" dirty="0" smtClean="0">
                <a:solidFill>
                  <a:srgbClr val="FF0000"/>
                </a:solidFill>
                <a:effectLst>
                  <a:outerShdw blurRad="63500" algn="ctr" rotWithShape="0">
                    <a:prstClr val="black">
                      <a:alpha val="40000"/>
                    </a:prstClr>
                  </a:outerShdw>
                </a:effectLst>
                <a:latin typeface="Lucida Console" pitchFamily="49" charset="0"/>
                <a:hlinkClick r:id="" action="ppaction://hlinkfile"/>
              </a:rPr>
              <a:t>-</a:t>
            </a:r>
            <a:r>
              <a:rPr lang="en-US" sz="1200" dirty="0" smtClean="0">
                <a:effectLst>
                  <a:outerShdw blurRad="63500" algn="ctr" rotWithShape="0">
                    <a:prstClr val="black">
                      <a:alpha val="40000"/>
                    </a:prstClr>
                  </a:outerShdw>
                </a:effectLst>
                <a:latin typeface="Lucida Console" pitchFamily="49" charset="0"/>
              </a:rPr>
              <a:t> </a:t>
            </a:r>
            <a:r>
              <a:rPr lang="en-US" sz="1200" dirty="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wsdl:operation</a:t>
            </a:r>
            <a:r>
              <a:rPr lang="en-US" sz="1200" dirty="0" smtClean="0">
                <a:solidFill>
                  <a:srgbClr val="990000"/>
                </a:solidFill>
                <a:effectLst>
                  <a:outerShdw blurRad="63500" algn="ctr" rotWithShape="0">
                    <a:prstClr val="black">
                      <a:alpha val="40000"/>
                    </a:prstClr>
                  </a:outerShdw>
                </a:effectLst>
                <a:latin typeface="Lucida Console" pitchFamily="49" charset="0"/>
              </a:rPr>
              <a:t> name</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effectLst>
                  <a:outerShdw blurRad="63500" algn="ctr" rotWithShape="0">
                    <a:prstClr val="black">
                      <a:alpha val="40000"/>
                    </a:prstClr>
                  </a:outerShdw>
                </a:effectLst>
                <a:latin typeface="Lucida Console" pitchFamily="49" charset="0"/>
              </a:rPr>
              <a:t>Hello</a:t>
            </a:r>
            <a:r>
              <a:rPr lang="en-US" sz="1200" dirty="0" smtClean="0">
                <a:solidFill>
                  <a:srgbClr val="0000FF"/>
                </a:solidFill>
                <a:effectLst>
                  <a:outerShdw blurRad="63500" algn="ctr" rotWithShape="0">
                    <a:prstClr val="black">
                      <a:alpha val="40000"/>
                    </a:prstClr>
                  </a:outerShdw>
                </a:effectLst>
                <a:latin typeface="Lucida Console" pitchFamily="49" charset="0"/>
              </a:rPr>
              <a:t>"&gt;</a:t>
            </a:r>
            <a:endParaRPr lang="en-US" sz="1200" dirty="0" smtClean="0">
              <a:effectLst>
                <a:outerShdw blurRad="63500" algn="ctr" rotWithShape="0">
                  <a:prstClr val="black">
                    <a:alpha val="40000"/>
                  </a:prstClr>
                </a:outerShdw>
              </a:effectLst>
              <a:latin typeface="Lucida Console" pitchFamily="49" charset="0"/>
            </a:endParaRPr>
          </a:p>
          <a:p>
            <a:r>
              <a:rPr lang="en-US" sz="1200" b="1" smtClean="0">
                <a:solidFill>
                  <a:srgbClr val="FF0000"/>
                </a:solidFill>
                <a:effectLst>
                  <a:outerShdw blurRad="63500" algn="ctr" rotWithShape="0">
                    <a:prstClr val="black">
                      <a:alpha val="40000"/>
                    </a:prstClr>
                  </a:outerShdw>
                </a:effectLst>
                <a:latin typeface="Lucida Console" pitchFamily="49" charset="0"/>
              </a:rPr>
              <a:t> </a:t>
            </a:r>
            <a:r>
              <a:rPr lang="en-US" sz="120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wsdl:input</a:t>
            </a:r>
            <a:r>
              <a:rPr lang="en-US" sz="1200" dirty="0" smtClean="0">
                <a:effectLst>
                  <a:outerShdw blurRad="63500" algn="ctr" rotWithShape="0">
                    <a:prstClr val="black">
                      <a:alpha val="40000"/>
                    </a:prstClr>
                  </a:outerShdw>
                </a:effectLst>
                <a:latin typeface="Lucida Console" pitchFamily="49" charset="0"/>
              </a:rPr>
              <a:t> </a:t>
            </a:r>
            <a:r>
              <a:rPr lang="en-US" sz="1200" dirty="0" smtClean="0">
                <a:solidFill>
                  <a:srgbClr val="990000"/>
                </a:solidFill>
                <a:effectLst>
                  <a:outerShdw blurRad="63500" algn="ctr" rotWithShape="0">
                    <a:prstClr val="black">
                      <a:alpha val="40000"/>
                    </a:prstClr>
                  </a:outerShdw>
                </a:effectLst>
                <a:latin typeface="Lucida Console" pitchFamily="49" charset="0"/>
              </a:rPr>
              <a:t>message</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err="1" smtClean="0">
                <a:effectLst>
                  <a:outerShdw blurRad="63500" algn="ctr" rotWithShape="0">
                    <a:prstClr val="black">
                      <a:alpha val="40000"/>
                    </a:prstClr>
                  </a:outerShdw>
                </a:effectLst>
                <a:latin typeface="Lucida Console" pitchFamily="49" charset="0"/>
              </a:rPr>
              <a:t>wsd:HelloMsg</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dirty="0" smtClean="0">
                <a:solidFill>
                  <a:srgbClr val="990000"/>
                </a:solidFill>
                <a:effectLst>
                  <a:outerShdw blurRad="63500" algn="ctr" rotWithShape="0">
                    <a:prstClr val="black">
                      <a:alpha val="40000"/>
                    </a:prstClr>
                  </a:outerShdw>
                </a:effectLst>
                <a:latin typeface="Lucida Console" pitchFamily="49" charset="0"/>
              </a:rPr>
              <a:t> </a:t>
            </a:r>
            <a:r>
              <a:rPr lang="en-US" sz="1200" dirty="0" err="1" smtClean="0">
                <a:solidFill>
                  <a:srgbClr val="990000"/>
                </a:solidFill>
                <a:effectLst>
                  <a:outerShdw blurRad="63500" algn="ctr" rotWithShape="0">
                    <a:prstClr val="black">
                      <a:alpha val="40000"/>
                    </a:prstClr>
                  </a:outerShdw>
                </a:effectLst>
                <a:latin typeface="Lucida Console" pitchFamily="49" charset="0"/>
              </a:rPr>
              <a:t>wsa:Action</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effectLst>
                  <a:outerShdw blurRad="63500" algn="ctr" rotWithShape="0">
                    <a:prstClr val="black">
                      <a:alpha val="40000"/>
                    </a:prstClr>
                  </a:outerShdw>
                </a:effectLst>
                <a:latin typeface="Lucida Console" pitchFamily="49" charset="0"/>
              </a:rPr>
              <a:t>http://schemas.xmlsoap.org/ws/2005/04/discovery/Hello</a:t>
            </a:r>
            <a:r>
              <a:rPr lang="en-US" sz="1200" dirty="0" smtClean="0">
                <a:solidFill>
                  <a:srgbClr val="0000FF"/>
                </a:solidFill>
                <a:effectLst>
                  <a:outerShdw blurRad="63500" algn="ctr" rotWithShape="0">
                    <a:prstClr val="black">
                      <a:alpha val="40000"/>
                    </a:prstClr>
                  </a:outerShdw>
                </a:effectLst>
                <a:latin typeface="Lucida Console" pitchFamily="49" charset="0"/>
              </a:rPr>
              <a:t>" /&gt;</a:t>
            </a:r>
            <a:r>
              <a:rPr lang="en-US" sz="1200" dirty="0" smtClean="0">
                <a:effectLst>
                  <a:outerShdw blurRad="63500" algn="ctr" rotWithShape="0">
                    <a:prstClr val="black">
                      <a:alpha val="40000"/>
                    </a:prstClr>
                  </a:outerShdw>
                </a:effectLst>
                <a:latin typeface="Lucida Console" pitchFamily="49" charset="0"/>
              </a:rPr>
              <a:t> </a:t>
            </a:r>
          </a:p>
          <a:p>
            <a:r>
              <a:rPr lang="en-US" sz="1200" b="1" smtClean="0">
                <a:solidFill>
                  <a:srgbClr val="FF0000"/>
                </a:solidFill>
                <a:effectLst>
                  <a:outerShdw blurRad="63500" algn="ctr" rotWithShape="0">
                    <a:prstClr val="black">
                      <a:alpha val="40000"/>
                    </a:prstClr>
                  </a:outerShdw>
                </a:effectLst>
                <a:latin typeface="Lucida Console" pitchFamily="49" charset="0"/>
              </a:rPr>
              <a:t> </a:t>
            </a:r>
            <a:r>
              <a:rPr lang="en-US" sz="120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wsdl:operation</a:t>
            </a:r>
            <a:r>
              <a:rPr lang="en-US" sz="1200" dirty="0" smtClean="0">
                <a:solidFill>
                  <a:srgbClr val="0000FF"/>
                </a:solidFill>
                <a:effectLst>
                  <a:outerShdw blurRad="63500" algn="ctr" rotWithShape="0">
                    <a:prstClr val="black">
                      <a:alpha val="40000"/>
                    </a:prstClr>
                  </a:outerShdw>
                </a:effectLst>
                <a:latin typeface="Lucida Console" pitchFamily="49" charset="0"/>
              </a:rPr>
              <a:t>&gt;</a:t>
            </a:r>
            <a:endParaRPr lang="en-US" sz="1200" dirty="0" smtClean="0">
              <a:effectLst>
                <a:outerShdw blurRad="63500" algn="ctr" rotWithShape="0">
                  <a:prstClr val="black">
                    <a:alpha val="40000"/>
                  </a:prstClr>
                </a:outerShdw>
              </a:effectLst>
              <a:latin typeface="Lucida Console" pitchFamily="49" charset="0"/>
            </a:endParaRPr>
          </a:p>
          <a:p>
            <a:r>
              <a:rPr lang="en-US" sz="1200" b="1" dirty="0" smtClean="0">
                <a:solidFill>
                  <a:srgbClr val="FF0000"/>
                </a:solidFill>
                <a:effectLst>
                  <a:outerShdw blurRad="63500" algn="ctr" rotWithShape="0">
                    <a:prstClr val="black">
                      <a:alpha val="40000"/>
                    </a:prstClr>
                  </a:outerShdw>
                </a:effectLst>
                <a:latin typeface="Lucida Console" pitchFamily="49" charset="0"/>
                <a:hlinkClick r:id="" action="ppaction://hlinkfile"/>
              </a:rPr>
              <a:t>-</a:t>
            </a:r>
            <a:r>
              <a:rPr lang="en-US" sz="1200" dirty="0" smtClean="0">
                <a:effectLst>
                  <a:outerShdw blurRad="63500" algn="ctr" rotWithShape="0">
                    <a:prstClr val="black">
                      <a:alpha val="40000"/>
                    </a:prstClr>
                  </a:outerShdw>
                </a:effectLst>
                <a:latin typeface="Lucida Console" pitchFamily="49" charset="0"/>
              </a:rPr>
              <a:t> </a:t>
            </a:r>
            <a:r>
              <a:rPr lang="en-US" sz="1200" dirty="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wsdl:operation</a:t>
            </a:r>
            <a:r>
              <a:rPr lang="en-US" sz="1200" dirty="0" smtClean="0">
                <a:solidFill>
                  <a:srgbClr val="990000"/>
                </a:solidFill>
                <a:effectLst>
                  <a:outerShdw blurRad="63500" algn="ctr" rotWithShape="0">
                    <a:prstClr val="black">
                      <a:alpha val="40000"/>
                    </a:prstClr>
                  </a:outerShdw>
                </a:effectLst>
                <a:latin typeface="Lucida Console" pitchFamily="49" charset="0"/>
              </a:rPr>
              <a:t> name</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effectLst>
                  <a:outerShdw blurRad="63500" algn="ctr" rotWithShape="0">
                    <a:prstClr val="black">
                      <a:alpha val="40000"/>
                    </a:prstClr>
                  </a:outerShdw>
                </a:effectLst>
                <a:latin typeface="Lucida Console" pitchFamily="49" charset="0"/>
              </a:rPr>
              <a:t>Bye</a:t>
            </a:r>
            <a:r>
              <a:rPr lang="en-US" sz="1200" dirty="0" smtClean="0">
                <a:solidFill>
                  <a:srgbClr val="0000FF"/>
                </a:solidFill>
                <a:effectLst>
                  <a:outerShdw blurRad="63500" algn="ctr" rotWithShape="0">
                    <a:prstClr val="black">
                      <a:alpha val="40000"/>
                    </a:prstClr>
                  </a:outerShdw>
                </a:effectLst>
                <a:latin typeface="Lucida Console" pitchFamily="49" charset="0"/>
              </a:rPr>
              <a:t>"&gt;</a:t>
            </a:r>
            <a:endParaRPr lang="en-US" sz="1200" dirty="0" smtClean="0">
              <a:effectLst>
                <a:outerShdw blurRad="63500" algn="ctr" rotWithShape="0">
                  <a:prstClr val="black">
                    <a:alpha val="40000"/>
                  </a:prstClr>
                </a:outerShdw>
              </a:effectLst>
              <a:latin typeface="Lucida Console" pitchFamily="49" charset="0"/>
            </a:endParaRPr>
          </a:p>
          <a:p>
            <a:r>
              <a:rPr lang="en-US" sz="1200" b="1" smtClean="0">
                <a:solidFill>
                  <a:srgbClr val="FF0000"/>
                </a:solidFill>
                <a:effectLst>
                  <a:outerShdw blurRad="63500" algn="ctr" rotWithShape="0">
                    <a:prstClr val="black">
                      <a:alpha val="40000"/>
                    </a:prstClr>
                  </a:outerShdw>
                </a:effectLst>
                <a:latin typeface="Lucida Console" pitchFamily="49" charset="0"/>
              </a:rPr>
              <a:t> </a:t>
            </a:r>
            <a:r>
              <a:rPr lang="en-US" sz="120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wsdl:input</a:t>
            </a:r>
            <a:r>
              <a:rPr lang="en-US" sz="1200" dirty="0" smtClean="0">
                <a:effectLst>
                  <a:outerShdw blurRad="63500" algn="ctr" rotWithShape="0">
                    <a:prstClr val="black">
                      <a:alpha val="40000"/>
                    </a:prstClr>
                  </a:outerShdw>
                </a:effectLst>
                <a:latin typeface="Lucida Console" pitchFamily="49" charset="0"/>
              </a:rPr>
              <a:t> </a:t>
            </a:r>
            <a:r>
              <a:rPr lang="en-US" sz="1200" dirty="0" smtClean="0">
                <a:solidFill>
                  <a:srgbClr val="990000"/>
                </a:solidFill>
                <a:effectLst>
                  <a:outerShdw blurRad="63500" algn="ctr" rotWithShape="0">
                    <a:prstClr val="black">
                      <a:alpha val="40000"/>
                    </a:prstClr>
                  </a:outerShdw>
                </a:effectLst>
                <a:latin typeface="Lucida Console" pitchFamily="49" charset="0"/>
              </a:rPr>
              <a:t>message</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err="1" smtClean="0">
                <a:effectLst>
                  <a:outerShdw blurRad="63500" algn="ctr" rotWithShape="0">
                    <a:prstClr val="black">
                      <a:alpha val="40000"/>
                    </a:prstClr>
                  </a:outerShdw>
                </a:effectLst>
                <a:latin typeface="Lucida Console" pitchFamily="49" charset="0"/>
              </a:rPr>
              <a:t>wsd:ByeMsg</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dirty="0" smtClean="0">
                <a:solidFill>
                  <a:srgbClr val="990000"/>
                </a:solidFill>
                <a:effectLst>
                  <a:outerShdw blurRad="63500" algn="ctr" rotWithShape="0">
                    <a:prstClr val="black">
                      <a:alpha val="40000"/>
                    </a:prstClr>
                  </a:outerShdw>
                </a:effectLst>
                <a:latin typeface="Lucida Console" pitchFamily="49" charset="0"/>
              </a:rPr>
              <a:t> </a:t>
            </a:r>
            <a:r>
              <a:rPr lang="en-US" sz="1200" dirty="0" err="1" smtClean="0">
                <a:solidFill>
                  <a:srgbClr val="990000"/>
                </a:solidFill>
                <a:effectLst>
                  <a:outerShdw blurRad="63500" algn="ctr" rotWithShape="0">
                    <a:prstClr val="black">
                      <a:alpha val="40000"/>
                    </a:prstClr>
                  </a:outerShdw>
                </a:effectLst>
                <a:latin typeface="Lucida Console" pitchFamily="49" charset="0"/>
              </a:rPr>
              <a:t>wsa:Action</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effectLst>
                  <a:outerShdw blurRad="63500" algn="ctr" rotWithShape="0">
                    <a:prstClr val="black">
                      <a:alpha val="40000"/>
                    </a:prstClr>
                  </a:outerShdw>
                </a:effectLst>
                <a:latin typeface="Lucida Console" pitchFamily="49" charset="0"/>
              </a:rPr>
              <a:t>http://schemas.xmlsoap.org/ws/2005/04/discovery/Bye</a:t>
            </a:r>
            <a:r>
              <a:rPr lang="en-US" sz="1200" dirty="0" smtClean="0">
                <a:solidFill>
                  <a:srgbClr val="0000FF"/>
                </a:solidFill>
                <a:effectLst>
                  <a:outerShdw blurRad="63500" algn="ctr" rotWithShape="0">
                    <a:prstClr val="black">
                      <a:alpha val="40000"/>
                    </a:prstClr>
                  </a:outerShdw>
                </a:effectLst>
                <a:latin typeface="Lucida Console" pitchFamily="49" charset="0"/>
              </a:rPr>
              <a:t>" /&gt;</a:t>
            </a:r>
            <a:r>
              <a:rPr lang="en-US" sz="1200" dirty="0" smtClean="0">
                <a:effectLst>
                  <a:outerShdw blurRad="63500" algn="ctr" rotWithShape="0">
                    <a:prstClr val="black">
                      <a:alpha val="40000"/>
                    </a:prstClr>
                  </a:outerShdw>
                </a:effectLst>
                <a:latin typeface="Lucida Console" pitchFamily="49" charset="0"/>
              </a:rPr>
              <a:t> </a:t>
            </a:r>
          </a:p>
          <a:p>
            <a:r>
              <a:rPr lang="en-US" sz="1200" b="1" smtClean="0">
                <a:solidFill>
                  <a:srgbClr val="FF0000"/>
                </a:solidFill>
                <a:effectLst>
                  <a:outerShdw blurRad="63500" algn="ctr" rotWithShape="0">
                    <a:prstClr val="black">
                      <a:alpha val="40000"/>
                    </a:prstClr>
                  </a:outerShdw>
                </a:effectLst>
                <a:latin typeface="Lucida Console" pitchFamily="49" charset="0"/>
              </a:rPr>
              <a:t> </a:t>
            </a:r>
            <a:r>
              <a:rPr lang="en-US" sz="120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wsdl:operation</a:t>
            </a:r>
            <a:r>
              <a:rPr lang="en-US" sz="1200" dirty="0" smtClean="0">
                <a:solidFill>
                  <a:srgbClr val="0000FF"/>
                </a:solidFill>
                <a:effectLst>
                  <a:outerShdw blurRad="63500" algn="ctr" rotWithShape="0">
                    <a:prstClr val="black">
                      <a:alpha val="40000"/>
                    </a:prstClr>
                  </a:outerShdw>
                </a:effectLst>
                <a:latin typeface="Lucida Console" pitchFamily="49" charset="0"/>
              </a:rPr>
              <a:t>&gt;</a:t>
            </a:r>
            <a:endParaRPr lang="en-US" sz="1200" dirty="0" smtClean="0">
              <a:effectLst>
                <a:outerShdw blurRad="63500" algn="ctr" rotWithShape="0">
                  <a:prstClr val="black">
                    <a:alpha val="40000"/>
                  </a:prstClr>
                </a:outerShdw>
              </a:effectLst>
              <a:latin typeface="Lucida Console" pitchFamily="49" charset="0"/>
            </a:endParaRPr>
          </a:p>
          <a:p>
            <a:r>
              <a:rPr lang="en-US" sz="1200" b="1" dirty="0" smtClean="0">
                <a:solidFill>
                  <a:srgbClr val="FF0000"/>
                </a:solidFill>
                <a:effectLst>
                  <a:outerShdw blurRad="63500" algn="ctr" rotWithShape="0">
                    <a:prstClr val="black">
                      <a:alpha val="40000"/>
                    </a:prstClr>
                  </a:outerShdw>
                </a:effectLst>
                <a:latin typeface="Lucida Console" pitchFamily="49" charset="0"/>
                <a:hlinkClick r:id="" action="ppaction://hlinkfile"/>
              </a:rPr>
              <a:t>-</a:t>
            </a:r>
            <a:r>
              <a:rPr lang="en-US" sz="1200" dirty="0" smtClean="0">
                <a:effectLst>
                  <a:outerShdw blurRad="63500" algn="ctr" rotWithShape="0">
                    <a:prstClr val="black">
                      <a:alpha val="40000"/>
                    </a:prstClr>
                  </a:outerShdw>
                </a:effectLst>
                <a:latin typeface="Lucida Console" pitchFamily="49" charset="0"/>
              </a:rPr>
              <a:t> </a:t>
            </a:r>
            <a:r>
              <a:rPr lang="en-US" sz="1200" dirty="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wsdl:operation</a:t>
            </a:r>
            <a:r>
              <a:rPr lang="en-US" sz="1200" dirty="0" smtClean="0">
                <a:solidFill>
                  <a:srgbClr val="990000"/>
                </a:solidFill>
                <a:effectLst>
                  <a:outerShdw blurRad="63500" algn="ctr" rotWithShape="0">
                    <a:prstClr val="black">
                      <a:alpha val="40000"/>
                    </a:prstClr>
                  </a:outerShdw>
                </a:effectLst>
                <a:latin typeface="Lucida Console" pitchFamily="49" charset="0"/>
              </a:rPr>
              <a:t> name</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effectLst>
                  <a:outerShdw blurRad="63500" algn="ctr" rotWithShape="0">
                    <a:prstClr val="black">
                      <a:alpha val="40000"/>
                    </a:prstClr>
                  </a:outerShdw>
                </a:effectLst>
                <a:latin typeface="Lucida Console" pitchFamily="49" charset="0"/>
              </a:rPr>
              <a:t>Probe</a:t>
            </a:r>
            <a:r>
              <a:rPr lang="en-US" sz="1200" dirty="0" smtClean="0">
                <a:solidFill>
                  <a:srgbClr val="0000FF"/>
                </a:solidFill>
                <a:effectLst>
                  <a:outerShdw blurRad="63500" algn="ctr" rotWithShape="0">
                    <a:prstClr val="black">
                      <a:alpha val="40000"/>
                    </a:prstClr>
                  </a:outerShdw>
                </a:effectLst>
                <a:latin typeface="Lucida Console" pitchFamily="49" charset="0"/>
              </a:rPr>
              <a:t>"&gt;</a:t>
            </a:r>
            <a:endParaRPr lang="en-US" sz="1200" dirty="0" smtClean="0">
              <a:effectLst>
                <a:outerShdw blurRad="63500" algn="ctr" rotWithShape="0">
                  <a:prstClr val="black">
                    <a:alpha val="40000"/>
                  </a:prstClr>
                </a:outerShdw>
              </a:effectLst>
              <a:latin typeface="Lucida Console" pitchFamily="49" charset="0"/>
            </a:endParaRPr>
          </a:p>
          <a:p>
            <a:r>
              <a:rPr lang="en-US" sz="1200" b="1" smtClean="0">
                <a:solidFill>
                  <a:srgbClr val="FF0000"/>
                </a:solidFill>
                <a:effectLst>
                  <a:outerShdw blurRad="63500" algn="ctr" rotWithShape="0">
                    <a:prstClr val="black">
                      <a:alpha val="40000"/>
                    </a:prstClr>
                  </a:outerShdw>
                </a:effectLst>
                <a:latin typeface="Lucida Console" pitchFamily="49" charset="0"/>
              </a:rPr>
              <a:t> </a:t>
            </a:r>
            <a:r>
              <a:rPr lang="en-US" sz="120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wsdl:input</a:t>
            </a:r>
            <a:r>
              <a:rPr lang="en-US" sz="1200" dirty="0" smtClean="0">
                <a:effectLst>
                  <a:outerShdw blurRad="63500" algn="ctr" rotWithShape="0">
                    <a:prstClr val="black">
                      <a:alpha val="40000"/>
                    </a:prstClr>
                  </a:outerShdw>
                </a:effectLst>
                <a:latin typeface="Lucida Console" pitchFamily="49" charset="0"/>
              </a:rPr>
              <a:t> </a:t>
            </a:r>
            <a:r>
              <a:rPr lang="en-US" sz="1200" dirty="0" smtClean="0">
                <a:solidFill>
                  <a:srgbClr val="990000"/>
                </a:solidFill>
                <a:effectLst>
                  <a:outerShdw blurRad="63500" algn="ctr" rotWithShape="0">
                    <a:prstClr val="black">
                      <a:alpha val="40000"/>
                    </a:prstClr>
                  </a:outerShdw>
                </a:effectLst>
                <a:latin typeface="Lucida Console" pitchFamily="49" charset="0"/>
              </a:rPr>
              <a:t>message</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err="1" smtClean="0">
                <a:effectLst>
                  <a:outerShdw blurRad="63500" algn="ctr" rotWithShape="0">
                    <a:prstClr val="black">
                      <a:alpha val="40000"/>
                    </a:prstClr>
                  </a:outerShdw>
                </a:effectLst>
                <a:latin typeface="Lucida Console" pitchFamily="49" charset="0"/>
              </a:rPr>
              <a:t>wsd:ProbeMsg</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dirty="0" smtClean="0">
                <a:solidFill>
                  <a:srgbClr val="990000"/>
                </a:solidFill>
                <a:effectLst>
                  <a:outerShdw blurRad="63500" algn="ctr" rotWithShape="0">
                    <a:prstClr val="black">
                      <a:alpha val="40000"/>
                    </a:prstClr>
                  </a:outerShdw>
                </a:effectLst>
                <a:latin typeface="Lucida Console" pitchFamily="49" charset="0"/>
              </a:rPr>
              <a:t> </a:t>
            </a:r>
            <a:r>
              <a:rPr lang="en-US" sz="1200" dirty="0" err="1" smtClean="0">
                <a:solidFill>
                  <a:srgbClr val="990000"/>
                </a:solidFill>
                <a:effectLst>
                  <a:outerShdw blurRad="63500" algn="ctr" rotWithShape="0">
                    <a:prstClr val="black">
                      <a:alpha val="40000"/>
                    </a:prstClr>
                  </a:outerShdw>
                </a:effectLst>
                <a:latin typeface="Lucida Console" pitchFamily="49" charset="0"/>
              </a:rPr>
              <a:t>wsa:Action</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effectLst>
                  <a:outerShdw blurRad="63500" algn="ctr" rotWithShape="0">
                    <a:prstClr val="black">
                      <a:alpha val="40000"/>
                    </a:prstClr>
                  </a:outerShdw>
                </a:effectLst>
                <a:latin typeface="Lucida Console" pitchFamily="49" charset="0"/>
              </a:rPr>
              <a:t>http://schemas.xmlsoap.org/ws/2005/04/discovery/Probe</a:t>
            </a:r>
            <a:r>
              <a:rPr lang="en-US" sz="1200" dirty="0" smtClean="0">
                <a:solidFill>
                  <a:srgbClr val="0000FF"/>
                </a:solidFill>
                <a:effectLst>
                  <a:outerShdw blurRad="63500" algn="ctr" rotWithShape="0">
                    <a:prstClr val="black">
                      <a:alpha val="40000"/>
                    </a:prstClr>
                  </a:outerShdw>
                </a:effectLst>
                <a:latin typeface="Lucida Console" pitchFamily="49" charset="0"/>
              </a:rPr>
              <a:t>" /&gt;</a:t>
            </a:r>
            <a:r>
              <a:rPr lang="en-US" sz="1200" dirty="0" smtClean="0">
                <a:effectLst>
                  <a:outerShdw blurRad="63500" algn="ctr" rotWithShape="0">
                    <a:prstClr val="black">
                      <a:alpha val="40000"/>
                    </a:prstClr>
                  </a:outerShdw>
                </a:effectLst>
                <a:latin typeface="Lucida Console" pitchFamily="49" charset="0"/>
              </a:rPr>
              <a:t> </a:t>
            </a:r>
          </a:p>
          <a:p>
            <a:r>
              <a:rPr lang="en-US" sz="1200" b="1" smtClean="0">
                <a:solidFill>
                  <a:srgbClr val="FF0000"/>
                </a:solidFill>
                <a:effectLst>
                  <a:outerShdw blurRad="63500" algn="ctr" rotWithShape="0">
                    <a:prstClr val="black">
                      <a:alpha val="40000"/>
                    </a:prstClr>
                  </a:outerShdw>
                </a:effectLst>
                <a:latin typeface="Lucida Console" pitchFamily="49" charset="0"/>
              </a:rPr>
              <a:t> </a:t>
            </a:r>
            <a:r>
              <a:rPr lang="en-US" sz="120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wsdl:output</a:t>
            </a:r>
            <a:r>
              <a:rPr lang="en-US" sz="1200" dirty="0" smtClean="0">
                <a:effectLst>
                  <a:outerShdw blurRad="63500" algn="ctr" rotWithShape="0">
                    <a:prstClr val="black">
                      <a:alpha val="40000"/>
                    </a:prstClr>
                  </a:outerShdw>
                </a:effectLst>
                <a:latin typeface="Lucida Console" pitchFamily="49" charset="0"/>
              </a:rPr>
              <a:t> </a:t>
            </a:r>
            <a:r>
              <a:rPr lang="en-US" sz="1200" dirty="0" smtClean="0">
                <a:solidFill>
                  <a:srgbClr val="990000"/>
                </a:solidFill>
                <a:effectLst>
                  <a:outerShdw blurRad="63500" algn="ctr" rotWithShape="0">
                    <a:prstClr val="black">
                      <a:alpha val="40000"/>
                    </a:prstClr>
                  </a:outerShdw>
                </a:effectLst>
                <a:latin typeface="Lucida Console" pitchFamily="49" charset="0"/>
              </a:rPr>
              <a:t>message</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err="1" smtClean="0">
                <a:effectLst>
                  <a:outerShdw blurRad="63500" algn="ctr" rotWithShape="0">
                    <a:prstClr val="black">
                      <a:alpha val="40000"/>
                    </a:prstClr>
                  </a:outerShdw>
                </a:effectLst>
                <a:latin typeface="Lucida Console" pitchFamily="49" charset="0"/>
              </a:rPr>
              <a:t>wsd:ProbeMatchMsg</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dirty="0" smtClean="0">
                <a:solidFill>
                  <a:srgbClr val="990000"/>
                </a:solidFill>
                <a:effectLst>
                  <a:outerShdw blurRad="63500" algn="ctr" rotWithShape="0">
                    <a:prstClr val="black">
                      <a:alpha val="40000"/>
                    </a:prstClr>
                  </a:outerShdw>
                </a:effectLst>
                <a:latin typeface="Lucida Console" pitchFamily="49" charset="0"/>
              </a:rPr>
              <a:t> </a:t>
            </a:r>
            <a:r>
              <a:rPr lang="en-US" sz="1200" dirty="0" err="1" smtClean="0">
                <a:solidFill>
                  <a:srgbClr val="990000"/>
                </a:solidFill>
                <a:effectLst>
                  <a:outerShdw blurRad="63500" algn="ctr" rotWithShape="0">
                    <a:prstClr val="black">
                      <a:alpha val="40000"/>
                    </a:prstClr>
                  </a:outerShdw>
                </a:effectLst>
                <a:latin typeface="Lucida Console" pitchFamily="49" charset="0"/>
              </a:rPr>
              <a:t>wsa:Action</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effectLst>
                  <a:outerShdw blurRad="63500" algn="ctr" rotWithShape="0">
                    <a:prstClr val="black">
                      <a:alpha val="40000"/>
                    </a:prstClr>
                  </a:outerShdw>
                </a:effectLst>
                <a:latin typeface="Lucida Console" pitchFamily="49" charset="0"/>
              </a:rPr>
              <a:t>http://schemas.xmlsoap.org/ws/2005/04/discovery/ProbeMatches</a:t>
            </a:r>
            <a:r>
              <a:rPr lang="en-US" sz="1200" dirty="0" smtClean="0">
                <a:solidFill>
                  <a:srgbClr val="0000FF"/>
                </a:solidFill>
                <a:effectLst>
                  <a:outerShdw blurRad="63500" algn="ctr" rotWithShape="0">
                    <a:prstClr val="black">
                      <a:alpha val="40000"/>
                    </a:prstClr>
                  </a:outerShdw>
                </a:effectLst>
                <a:latin typeface="Lucida Console" pitchFamily="49" charset="0"/>
              </a:rPr>
              <a:t>" /&gt;</a:t>
            </a:r>
            <a:r>
              <a:rPr lang="en-US" sz="1200" dirty="0" smtClean="0">
                <a:effectLst>
                  <a:outerShdw blurRad="63500" algn="ctr" rotWithShape="0">
                    <a:prstClr val="black">
                      <a:alpha val="40000"/>
                    </a:prstClr>
                  </a:outerShdw>
                </a:effectLst>
                <a:latin typeface="Lucida Console" pitchFamily="49" charset="0"/>
              </a:rPr>
              <a:t> </a:t>
            </a:r>
          </a:p>
          <a:p>
            <a:r>
              <a:rPr lang="en-US" sz="1200" b="1" smtClean="0">
                <a:solidFill>
                  <a:srgbClr val="FF0000"/>
                </a:solidFill>
                <a:effectLst>
                  <a:outerShdw blurRad="63500" algn="ctr" rotWithShape="0">
                    <a:prstClr val="black">
                      <a:alpha val="40000"/>
                    </a:prstClr>
                  </a:outerShdw>
                </a:effectLst>
                <a:latin typeface="Lucida Console" pitchFamily="49" charset="0"/>
              </a:rPr>
              <a:t> </a:t>
            </a:r>
            <a:r>
              <a:rPr lang="en-US" sz="120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wsdl:operation</a:t>
            </a:r>
            <a:r>
              <a:rPr lang="en-US" sz="1200" dirty="0" smtClean="0">
                <a:solidFill>
                  <a:srgbClr val="0000FF"/>
                </a:solidFill>
                <a:effectLst>
                  <a:outerShdw blurRad="63500" algn="ctr" rotWithShape="0">
                    <a:prstClr val="black">
                      <a:alpha val="40000"/>
                    </a:prstClr>
                  </a:outerShdw>
                </a:effectLst>
                <a:latin typeface="Lucida Console" pitchFamily="49" charset="0"/>
              </a:rPr>
              <a:t>&gt;</a:t>
            </a:r>
            <a:endParaRPr lang="en-US" sz="1200" dirty="0" smtClean="0">
              <a:effectLst>
                <a:outerShdw blurRad="63500" algn="ctr" rotWithShape="0">
                  <a:prstClr val="black">
                    <a:alpha val="40000"/>
                  </a:prstClr>
                </a:outerShdw>
              </a:effectLst>
              <a:latin typeface="Lucida Console" pitchFamily="49" charset="0"/>
            </a:endParaRPr>
          </a:p>
          <a:p>
            <a:r>
              <a:rPr lang="en-US" sz="1200" b="1" dirty="0" smtClean="0">
                <a:solidFill>
                  <a:srgbClr val="FF0000"/>
                </a:solidFill>
                <a:effectLst>
                  <a:outerShdw blurRad="63500" algn="ctr" rotWithShape="0">
                    <a:prstClr val="black">
                      <a:alpha val="40000"/>
                    </a:prstClr>
                  </a:outerShdw>
                </a:effectLst>
                <a:latin typeface="Lucida Console" pitchFamily="49" charset="0"/>
                <a:hlinkClick r:id="" action="ppaction://hlinkfile"/>
              </a:rPr>
              <a:t>-</a:t>
            </a:r>
            <a:r>
              <a:rPr lang="en-US" sz="1200" dirty="0" smtClean="0">
                <a:effectLst>
                  <a:outerShdw blurRad="63500" algn="ctr" rotWithShape="0">
                    <a:prstClr val="black">
                      <a:alpha val="40000"/>
                    </a:prstClr>
                  </a:outerShdw>
                </a:effectLst>
                <a:latin typeface="Lucida Console" pitchFamily="49" charset="0"/>
              </a:rPr>
              <a:t> </a:t>
            </a:r>
            <a:r>
              <a:rPr lang="en-US" sz="1200" dirty="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wsdl:operation</a:t>
            </a:r>
            <a:r>
              <a:rPr lang="en-US" sz="1200" dirty="0" smtClean="0">
                <a:solidFill>
                  <a:srgbClr val="990000"/>
                </a:solidFill>
                <a:effectLst>
                  <a:outerShdw blurRad="63500" algn="ctr" rotWithShape="0">
                    <a:prstClr val="black">
                      <a:alpha val="40000"/>
                    </a:prstClr>
                  </a:outerShdw>
                </a:effectLst>
                <a:latin typeface="Lucida Console" pitchFamily="49" charset="0"/>
              </a:rPr>
              <a:t> name</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effectLst>
                  <a:outerShdw blurRad="63500" algn="ctr" rotWithShape="0">
                    <a:prstClr val="black">
                      <a:alpha val="40000"/>
                    </a:prstClr>
                  </a:outerShdw>
                </a:effectLst>
                <a:latin typeface="Lucida Console" pitchFamily="49" charset="0"/>
              </a:rPr>
              <a:t>Resolve</a:t>
            </a:r>
            <a:r>
              <a:rPr lang="en-US" sz="1200" dirty="0" smtClean="0">
                <a:solidFill>
                  <a:srgbClr val="0000FF"/>
                </a:solidFill>
                <a:effectLst>
                  <a:outerShdw blurRad="63500" algn="ctr" rotWithShape="0">
                    <a:prstClr val="black">
                      <a:alpha val="40000"/>
                    </a:prstClr>
                  </a:outerShdw>
                </a:effectLst>
                <a:latin typeface="Lucida Console" pitchFamily="49" charset="0"/>
              </a:rPr>
              <a:t>"&gt;</a:t>
            </a:r>
            <a:endParaRPr lang="en-US" sz="1200" dirty="0" smtClean="0">
              <a:effectLst>
                <a:outerShdw blurRad="63500" algn="ctr" rotWithShape="0">
                  <a:prstClr val="black">
                    <a:alpha val="40000"/>
                  </a:prstClr>
                </a:outerShdw>
              </a:effectLst>
              <a:latin typeface="Lucida Console" pitchFamily="49" charset="0"/>
            </a:endParaRPr>
          </a:p>
          <a:p>
            <a:r>
              <a:rPr lang="en-US" sz="1200" b="1" smtClean="0">
                <a:solidFill>
                  <a:srgbClr val="FF0000"/>
                </a:solidFill>
                <a:effectLst>
                  <a:outerShdw blurRad="63500" algn="ctr" rotWithShape="0">
                    <a:prstClr val="black">
                      <a:alpha val="40000"/>
                    </a:prstClr>
                  </a:outerShdw>
                </a:effectLst>
                <a:latin typeface="Lucida Console" pitchFamily="49" charset="0"/>
              </a:rPr>
              <a:t> </a:t>
            </a:r>
            <a:r>
              <a:rPr lang="en-US" sz="120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wsdl:input</a:t>
            </a:r>
            <a:r>
              <a:rPr lang="en-US" sz="1200" dirty="0" smtClean="0">
                <a:effectLst>
                  <a:outerShdw blurRad="63500" algn="ctr" rotWithShape="0">
                    <a:prstClr val="black">
                      <a:alpha val="40000"/>
                    </a:prstClr>
                  </a:outerShdw>
                </a:effectLst>
                <a:latin typeface="Lucida Console" pitchFamily="49" charset="0"/>
              </a:rPr>
              <a:t> </a:t>
            </a:r>
            <a:r>
              <a:rPr lang="en-US" sz="1200" dirty="0" smtClean="0">
                <a:solidFill>
                  <a:srgbClr val="990000"/>
                </a:solidFill>
                <a:effectLst>
                  <a:outerShdw blurRad="63500" algn="ctr" rotWithShape="0">
                    <a:prstClr val="black">
                      <a:alpha val="40000"/>
                    </a:prstClr>
                  </a:outerShdw>
                </a:effectLst>
                <a:latin typeface="Lucida Console" pitchFamily="49" charset="0"/>
              </a:rPr>
              <a:t>message</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err="1" smtClean="0">
                <a:effectLst>
                  <a:outerShdw blurRad="63500" algn="ctr" rotWithShape="0">
                    <a:prstClr val="black">
                      <a:alpha val="40000"/>
                    </a:prstClr>
                  </a:outerShdw>
                </a:effectLst>
                <a:latin typeface="Lucida Console" pitchFamily="49" charset="0"/>
              </a:rPr>
              <a:t>wsd:ResolveMsg</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dirty="0" smtClean="0">
                <a:solidFill>
                  <a:srgbClr val="990000"/>
                </a:solidFill>
                <a:effectLst>
                  <a:outerShdw blurRad="63500" algn="ctr" rotWithShape="0">
                    <a:prstClr val="black">
                      <a:alpha val="40000"/>
                    </a:prstClr>
                  </a:outerShdw>
                </a:effectLst>
                <a:latin typeface="Lucida Console" pitchFamily="49" charset="0"/>
              </a:rPr>
              <a:t> </a:t>
            </a:r>
            <a:r>
              <a:rPr lang="en-US" sz="1200" dirty="0" err="1" smtClean="0">
                <a:solidFill>
                  <a:srgbClr val="990000"/>
                </a:solidFill>
                <a:effectLst>
                  <a:outerShdw blurRad="63500" algn="ctr" rotWithShape="0">
                    <a:prstClr val="black">
                      <a:alpha val="40000"/>
                    </a:prstClr>
                  </a:outerShdw>
                </a:effectLst>
                <a:latin typeface="Lucida Console" pitchFamily="49" charset="0"/>
              </a:rPr>
              <a:t>wsa:Action</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effectLst>
                  <a:outerShdw blurRad="63500" algn="ctr" rotWithShape="0">
                    <a:prstClr val="black">
                      <a:alpha val="40000"/>
                    </a:prstClr>
                  </a:outerShdw>
                </a:effectLst>
                <a:latin typeface="Lucida Console" pitchFamily="49" charset="0"/>
              </a:rPr>
              <a:t>http://schemas.xmlsoap.org/ws/2005/04/discovery/Resolve</a:t>
            </a:r>
            <a:r>
              <a:rPr lang="en-US" sz="1200" dirty="0" smtClean="0">
                <a:solidFill>
                  <a:srgbClr val="0000FF"/>
                </a:solidFill>
                <a:effectLst>
                  <a:outerShdw blurRad="63500" algn="ctr" rotWithShape="0">
                    <a:prstClr val="black">
                      <a:alpha val="40000"/>
                    </a:prstClr>
                  </a:outerShdw>
                </a:effectLst>
                <a:latin typeface="Lucida Console" pitchFamily="49" charset="0"/>
              </a:rPr>
              <a:t>" /&gt;</a:t>
            </a:r>
            <a:r>
              <a:rPr lang="en-US" sz="1200" dirty="0" smtClean="0">
                <a:effectLst>
                  <a:outerShdw blurRad="63500" algn="ctr" rotWithShape="0">
                    <a:prstClr val="black">
                      <a:alpha val="40000"/>
                    </a:prstClr>
                  </a:outerShdw>
                </a:effectLst>
                <a:latin typeface="Lucida Console" pitchFamily="49" charset="0"/>
              </a:rPr>
              <a:t> </a:t>
            </a:r>
          </a:p>
          <a:p>
            <a:r>
              <a:rPr lang="en-US" sz="1200" b="1" smtClean="0">
                <a:solidFill>
                  <a:srgbClr val="FF0000"/>
                </a:solidFill>
                <a:effectLst>
                  <a:outerShdw blurRad="63500" algn="ctr" rotWithShape="0">
                    <a:prstClr val="black">
                      <a:alpha val="40000"/>
                    </a:prstClr>
                  </a:outerShdw>
                </a:effectLst>
                <a:latin typeface="Lucida Console" pitchFamily="49" charset="0"/>
              </a:rPr>
              <a:t> </a:t>
            </a:r>
            <a:r>
              <a:rPr lang="en-US" sz="120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wsdl:output</a:t>
            </a:r>
            <a:r>
              <a:rPr lang="en-US" sz="1200" dirty="0" smtClean="0">
                <a:effectLst>
                  <a:outerShdw blurRad="63500" algn="ctr" rotWithShape="0">
                    <a:prstClr val="black">
                      <a:alpha val="40000"/>
                    </a:prstClr>
                  </a:outerShdw>
                </a:effectLst>
                <a:latin typeface="Lucida Console" pitchFamily="49" charset="0"/>
              </a:rPr>
              <a:t> </a:t>
            </a:r>
            <a:r>
              <a:rPr lang="en-US" sz="1200" dirty="0" smtClean="0">
                <a:solidFill>
                  <a:srgbClr val="990000"/>
                </a:solidFill>
                <a:effectLst>
                  <a:outerShdw blurRad="63500" algn="ctr" rotWithShape="0">
                    <a:prstClr val="black">
                      <a:alpha val="40000"/>
                    </a:prstClr>
                  </a:outerShdw>
                </a:effectLst>
                <a:latin typeface="Lucida Console" pitchFamily="49" charset="0"/>
              </a:rPr>
              <a:t>message</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err="1" smtClean="0">
                <a:effectLst>
                  <a:outerShdw blurRad="63500" algn="ctr" rotWithShape="0">
                    <a:prstClr val="black">
                      <a:alpha val="40000"/>
                    </a:prstClr>
                  </a:outerShdw>
                </a:effectLst>
                <a:latin typeface="Lucida Console" pitchFamily="49" charset="0"/>
              </a:rPr>
              <a:t>wsd:ResolveMatchMsg</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dirty="0" smtClean="0">
                <a:solidFill>
                  <a:srgbClr val="990000"/>
                </a:solidFill>
                <a:effectLst>
                  <a:outerShdw blurRad="63500" algn="ctr" rotWithShape="0">
                    <a:prstClr val="black">
                      <a:alpha val="40000"/>
                    </a:prstClr>
                  </a:outerShdw>
                </a:effectLst>
                <a:latin typeface="Lucida Console" pitchFamily="49" charset="0"/>
              </a:rPr>
              <a:t> </a:t>
            </a:r>
            <a:r>
              <a:rPr lang="en-US" sz="1200" dirty="0" err="1" smtClean="0">
                <a:solidFill>
                  <a:srgbClr val="990000"/>
                </a:solidFill>
                <a:effectLst>
                  <a:outerShdw blurRad="63500" algn="ctr" rotWithShape="0">
                    <a:prstClr val="black">
                      <a:alpha val="40000"/>
                    </a:prstClr>
                  </a:outerShdw>
                </a:effectLst>
                <a:latin typeface="Lucida Console" pitchFamily="49" charset="0"/>
              </a:rPr>
              <a:t>wsa:Action</a:t>
            </a:r>
            <a:r>
              <a:rPr lang="en-US" sz="1200" dirty="0" smtClean="0">
                <a:solidFill>
                  <a:srgbClr val="0000FF"/>
                </a:solidFill>
                <a:effectLst>
                  <a:outerShdw blurRad="63500" algn="ctr" rotWithShape="0">
                    <a:prstClr val="black">
                      <a:alpha val="40000"/>
                    </a:prstClr>
                  </a:outerShdw>
                </a:effectLst>
                <a:latin typeface="Lucida Console" pitchFamily="49" charset="0"/>
              </a:rPr>
              <a:t>="</a:t>
            </a:r>
            <a:r>
              <a:rPr lang="en-US" sz="1200" b="1" dirty="0" smtClean="0">
                <a:effectLst>
                  <a:outerShdw blurRad="63500" algn="ctr" rotWithShape="0">
                    <a:prstClr val="black">
                      <a:alpha val="40000"/>
                    </a:prstClr>
                  </a:outerShdw>
                </a:effectLst>
                <a:latin typeface="Lucida Console" pitchFamily="49" charset="0"/>
              </a:rPr>
              <a:t>http://schemas.xmlsoap.org/ws/2005/04/discovery/ResolveMatches</a:t>
            </a:r>
            <a:r>
              <a:rPr lang="en-US" sz="1200" dirty="0" smtClean="0">
                <a:solidFill>
                  <a:srgbClr val="0000FF"/>
                </a:solidFill>
                <a:effectLst>
                  <a:outerShdw blurRad="63500" algn="ctr" rotWithShape="0">
                    <a:prstClr val="black">
                      <a:alpha val="40000"/>
                    </a:prstClr>
                  </a:outerShdw>
                </a:effectLst>
                <a:latin typeface="Lucida Console" pitchFamily="49" charset="0"/>
              </a:rPr>
              <a:t>" /&gt;</a:t>
            </a:r>
            <a:r>
              <a:rPr lang="en-US" sz="1200" dirty="0" smtClean="0">
                <a:effectLst>
                  <a:outerShdw blurRad="63500" algn="ctr" rotWithShape="0">
                    <a:prstClr val="black">
                      <a:alpha val="40000"/>
                    </a:prstClr>
                  </a:outerShdw>
                </a:effectLst>
                <a:latin typeface="Lucida Console" pitchFamily="49" charset="0"/>
              </a:rPr>
              <a:t> </a:t>
            </a:r>
          </a:p>
          <a:p>
            <a:r>
              <a:rPr lang="en-US" sz="1200" b="1" smtClean="0">
                <a:solidFill>
                  <a:srgbClr val="FF0000"/>
                </a:solidFill>
                <a:effectLst>
                  <a:outerShdw blurRad="63500" algn="ctr" rotWithShape="0">
                    <a:prstClr val="black">
                      <a:alpha val="40000"/>
                    </a:prstClr>
                  </a:outerShdw>
                </a:effectLst>
                <a:latin typeface="Lucida Console" pitchFamily="49" charset="0"/>
              </a:rPr>
              <a:t> </a:t>
            </a:r>
            <a:r>
              <a:rPr lang="en-US" sz="120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wsdl:operation</a:t>
            </a:r>
            <a:r>
              <a:rPr lang="en-US" sz="1200" dirty="0" smtClean="0">
                <a:solidFill>
                  <a:srgbClr val="0000FF"/>
                </a:solidFill>
                <a:effectLst>
                  <a:outerShdw blurRad="63500" algn="ctr" rotWithShape="0">
                    <a:prstClr val="black">
                      <a:alpha val="40000"/>
                    </a:prstClr>
                  </a:outerShdw>
                </a:effectLst>
                <a:latin typeface="Lucida Console" pitchFamily="49" charset="0"/>
              </a:rPr>
              <a:t>&gt;</a:t>
            </a:r>
            <a:endParaRPr lang="en-US" sz="1200" dirty="0" smtClean="0">
              <a:effectLst>
                <a:outerShdw blurRad="63500" algn="ctr" rotWithShape="0">
                  <a:prstClr val="black">
                    <a:alpha val="40000"/>
                  </a:prstClr>
                </a:outerShdw>
              </a:effectLst>
              <a:latin typeface="Lucida Console" pitchFamily="49" charset="0"/>
            </a:endParaRPr>
          </a:p>
          <a:p>
            <a:r>
              <a:rPr lang="en-US" sz="1200" b="1" smtClean="0">
                <a:solidFill>
                  <a:srgbClr val="FF0000"/>
                </a:solidFill>
                <a:effectLst>
                  <a:outerShdw blurRad="63500" algn="ctr" rotWithShape="0">
                    <a:prstClr val="black">
                      <a:alpha val="40000"/>
                    </a:prstClr>
                  </a:outerShdw>
                </a:effectLst>
                <a:latin typeface="Lucida Console" pitchFamily="49" charset="0"/>
              </a:rPr>
              <a:t> </a:t>
            </a:r>
            <a:r>
              <a:rPr lang="en-US" sz="1200" smtClean="0">
                <a:solidFill>
                  <a:srgbClr val="0000FF"/>
                </a:solidFill>
                <a:effectLst>
                  <a:outerShdw blurRad="63500" algn="ctr" rotWithShape="0">
                    <a:prstClr val="black">
                      <a:alpha val="40000"/>
                    </a:prstClr>
                  </a:outerShdw>
                </a:effectLst>
                <a:latin typeface="Lucida Console" pitchFamily="49" charset="0"/>
              </a:rPr>
              <a:t>&lt;/</a:t>
            </a:r>
            <a:r>
              <a:rPr lang="en-US" sz="1200" dirty="0" err="1" smtClean="0">
                <a:solidFill>
                  <a:srgbClr val="990000"/>
                </a:solidFill>
                <a:effectLst>
                  <a:outerShdw blurRad="63500" algn="ctr" rotWithShape="0">
                    <a:prstClr val="black">
                      <a:alpha val="40000"/>
                    </a:prstClr>
                  </a:outerShdw>
                </a:effectLst>
                <a:latin typeface="Lucida Console" pitchFamily="49" charset="0"/>
              </a:rPr>
              <a:t>wsdl:portType</a:t>
            </a:r>
            <a:r>
              <a:rPr lang="en-US" sz="1200" dirty="0" smtClean="0">
                <a:solidFill>
                  <a:srgbClr val="0000FF"/>
                </a:solidFill>
                <a:effectLst>
                  <a:outerShdw blurRad="63500" algn="ctr" rotWithShape="0">
                    <a:prstClr val="black">
                      <a:alpha val="40000"/>
                    </a:prstClr>
                  </a:outerShdw>
                </a:effectLst>
                <a:latin typeface="Lucida Console" pitchFamily="49" charset="0"/>
              </a:rPr>
              <a:t>&gt;</a:t>
            </a:r>
            <a:endParaRPr lang="en-US" sz="1200" dirty="0" smtClean="0">
              <a:effectLst>
                <a:outerShdw blurRad="63500" algn="ctr" rotWithShape="0">
                  <a:prstClr val="black">
                    <a:alpha val="40000"/>
                  </a:prstClr>
                </a:outerShdw>
              </a:effectLst>
              <a:latin typeface="Lucida Console" pitchFamily="49" charset="0"/>
            </a:endParaRPr>
          </a:p>
          <a:p>
            <a:r>
              <a:rPr lang="en-US" sz="1200" b="1" smtClean="0">
                <a:solidFill>
                  <a:srgbClr val="FF0000"/>
                </a:solidFill>
                <a:effectLst>
                  <a:outerShdw blurRad="63500" algn="ctr" rotWithShape="0">
                    <a:prstClr val="black">
                      <a:alpha val="40000"/>
                    </a:prstClr>
                  </a:outerShdw>
                </a:effectLst>
                <a:latin typeface="Lucida Console" pitchFamily="49" charset="0"/>
              </a:rPr>
              <a:t> </a:t>
            </a:r>
            <a:r>
              <a:rPr lang="en-US" sz="1200" smtClean="0">
                <a:solidFill>
                  <a:srgbClr val="0000FF"/>
                </a:solidFill>
                <a:effectLst>
                  <a:outerShdw blurRad="63500" algn="ctr" rotWithShape="0">
                    <a:prstClr val="black">
                      <a:alpha val="40000"/>
                    </a:prstClr>
                  </a:outerShdw>
                </a:effectLst>
                <a:latin typeface="Lucida Console" pitchFamily="49" charset="0"/>
              </a:rPr>
              <a:t>&lt;/</a:t>
            </a:r>
            <a:r>
              <a:rPr lang="en-US" sz="1200" err="1" smtClean="0">
                <a:solidFill>
                  <a:srgbClr val="990000"/>
                </a:solidFill>
                <a:effectLst>
                  <a:outerShdw blurRad="63500" algn="ctr" rotWithShape="0">
                    <a:prstClr val="black">
                      <a:alpha val="40000"/>
                    </a:prstClr>
                  </a:outerShdw>
                </a:effectLst>
                <a:latin typeface="Lucida Console" pitchFamily="49" charset="0"/>
              </a:rPr>
              <a:t>wsdl:definitions</a:t>
            </a:r>
            <a:r>
              <a:rPr lang="en-US" sz="1200" smtClean="0">
                <a:solidFill>
                  <a:srgbClr val="0000FF"/>
                </a:solidFill>
                <a:effectLst>
                  <a:outerShdw blurRad="63500" algn="ctr" rotWithShape="0">
                    <a:prstClr val="black">
                      <a:alpha val="40000"/>
                    </a:prstClr>
                  </a:outerShdw>
                </a:effectLst>
                <a:latin typeface="Lucida Console" pitchFamily="49" charset="0"/>
              </a:rPr>
              <a:t>&gt;</a:t>
            </a:r>
            <a:endParaRPr lang="en-US" sz="1200" dirty="0" smtClean="0">
              <a:solidFill>
                <a:schemeClr val="tx1"/>
              </a:solidFill>
              <a:effectLst>
                <a:outerShdw blurRad="63500" algn="ctr" rotWithShape="0">
                  <a:prstClr val="black">
                    <a:alpha val="40000"/>
                  </a:prstClr>
                </a:outerShdw>
              </a:effectLst>
              <a:latin typeface="Lucida Console" pitchFamily="49"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6000"/>
                            </p:stCondLst>
                            <p:childTnLst>
                              <p:par>
                                <p:cTn id="29" presetID="64" presetClass="path" presetSubtype="0" decel="50000" fill="hold" grpId="0" nodeType="afterEffect">
                                  <p:stCondLst>
                                    <p:cond delay="0"/>
                                  </p:stCondLst>
                                  <p:childTnLst>
                                    <p:animMotion origin="layout" path="M -0.04947 0.08656 L -0.04686 -0.86251 " pathEditMode="fixed" rAng="0" ptsTypes="AA">
                                      <p:cBhvr>
                                        <p:cTn id="30" dur="5000" fill="hold"/>
                                        <p:tgtEl>
                                          <p:spTgt spid="20"/>
                                        </p:tgtEl>
                                        <p:attrNameLst>
                                          <p:attrName>ppt_x</p:attrName>
                                          <p:attrName>ppt_y</p:attrName>
                                        </p:attrNameLst>
                                      </p:cBhvr>
                                      <p:rCtr x="1" y="-4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robwilli\AppData\Local\Microsoft\Windows\Temporary Internet Files\Content.IE5\NKMMZ0XX\MPj03092640000[1].jpg"/>
          <p:cNvPicPr>
            <a:picLocks noChangeAspect="1" noChangeArrowheads="1"/>
          </p:cNvPicPr>
          <p:nvPr/>
        </p:nvPicPr>
        <p:blipFill>
          <a:blip r:embed="rId3">
            <a:duotone>
              <a:prstClr val="black"/>
              <a:schemeClr val="accent5">
                <a:tint val="45000"/>
                <a:satMod val="400000"/>
              </a:schemeClr>
            </a:duotone>
            <a:lum bright="-40000"/>
          </a:blip>
          <a:srcRect r="1590"/>
          <a:stretch>
            <a:fillRect/>
          </a:stretch>
        </p:blipFill>
        <p:spPr bwMode="auto">
          <a:xfrm>
            <a:off x="0" y="0"/>
            <a:ext cx="9144000" cy="6117090"/>
          </a:xfrm>
          <a:prstGeom prst="rect">
            <a:avLst/>
          </a:prstGeom>
          <a:noFill/>
          <a:effectLst>
            <a:outerShdw blurRad="63500" sx="102000" sy="102000" algn="ctr" rotWithShape="0">
              <a:prstClr val="black">
                <a:alpha val="40000"/>
              </a:prstClr>
            </a:outerShdw>
          </a:effectLst>
        </p:spPr>
      </p:pic>
      <p:sp>
        <p:nvSpPr>
          <p:cNvPr id="2" name="Title 1"/>
          <p:cNvSpPr>
            <a:spLocks noGrp="1"/>
          </p:cNvSpPr>
          <p:nvPr>
            <p:ph type="title"/>
          </p:nvPr>
        </p:nvSpPr>
        <p:spPr/>
        <p:txBody>
          <a:bodyPr/>
          <a:lstStyle/>
          <a:p>
            <a:r>
              <a:rPr lang="en-US" smtClean="0"/>
              <a:t>Standards Based Approach</a:t>
            </a:r>
            <a:endParaRPr lang="en-US" dirty="0"/>
          </a:p>
        </p:txBody>
      </p:sp>
      <p:sp>
        <p:nvSpPr>
          <p:cNvPr id="3" name="Content Placeholder 2"/>
          <p:cNvSpPr>
            <a:spLocks noGrp="1"/>
          </p:cNvSpPr>
          <p:nvPr>
            <p:ph idx="1"/>
          </p:nvPr>
        </p:nvSpPr>
        <p:spPr/>
        <p:txBody>
          <a:bodyPr/>
          <a:lstStyle/>
          <a:p>
            <a:r>
              <a:rPr lang="en-US" smtClean="0"/>
              <a:t>IT managers</a:t>
            </a:r>
          </a:p>
          <a:p>
            <a:pPr lvl="1"/>
            <a:r>
              <a:rPr lang="en-US" smtClean="0"/>
              <a:t>No single vendor lock-in</a:t>
            </a:r>
          </a:p>
          <a:p>
            <a:r>
              <a:rPr lang="en-US" smtClean="0"/>
              <a:t>Application developers and intigrators</a:t>
            </a:r>
          </a:p>
          <a:p>
            <a:pPr lvl="1"/>
            <a:r>
              <a:rPr lang="en-US" smtClean="0"/>
              <a:t>Engineering community designed</a:t>
            </a:r>
          </a:p>
          <a:p>
            <a:r>
              <a:rPr lang="en-US" smtClean="0"/>
              <a:t>Device manufactures</a:t>
            </a:r>
          </a:p>
          <a:p>
            <a:pPr lvl="1"/>
            <a:r>
              <a:rPr lang="en-US" smtClean="0"/>
              <a:t>Royalty free licensing</a:t>
            </a:r>
          </a:p>
          <a:p>
            <a:r>
              <a:rPr lang="en-US" smtClean="0"/>
              <a:t>Everyone</a:t>
            </a:r>
          </a:p>
          <a:p>
            <a:pPr lvl="1"/>
            <a:r>
              <a:rPr lang="en-US" smtClean="0"/>
              <a:t>Interoperability</a:t>
            </a:r>
          </a:p>
          <a:p>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obwilli\AppData\Local\Microsoft\Windows\Temporary Internet Files\Content.IE5\E7FWPCE3\MPj04358760000[1].jpg"/>
          <p:cNvPicPr>
            <a:picLocks noChangeAspect="1" noChangeArrowheads="1"/>
          </p:cNvPicPr>
          <p:nvPr/>
        </p:nvPicPr>
        <p:blipFill>
          <a:blip r:embed="rId3">
            <a:duotone>
              <a:prstClr val="black"/>
              <a:schemeClr val="accent3">
                <a:tint val="45000"/>
                <a:satMod val="400000"/>
              </a:schemeClr>
            </a:duotone>
            <a:lum bright="-40000"/>
          </a:blip>
          <a:srcRect/>
          <a:stretch>
            <a:fillRect/>
          </a:stretch>
        </p:blipFill>
        <p:spPr bwMode="auto">
          <a:xfrm>
            <a:off x="0" y="-1"/>
            <a:ext cx="9144000" cy="6859675"/>
          </a:xfrm>
          <a:prstGeom prst="rect">
            <a:avLst/>
          </a:prstGeom>
          <a:noFill/>
        </p:spPr>
      </p:pic>
      <p:sp>
        <p:nvSpPr>
          <p:cNvPr id="2" name="Title 1"/>
          <p:cNvSpPr>
            <a:spLocks noGrp="1"/>
          </p:cNvSpPr>
          <p:nvPr>
            <p:ph type="title"/>
          </p:nvPr>
        </p:nvSpPr>
        <p:spPr/>
        <p:txBody>
          <a:bodyPr/>
          <a:lstStyle/>
          <a:p>
            <a:r>
              <a:rPr lang="en-US" smtClean="0"/>
              <a:t>Secure</a:t>
            </a:r>
            <a:endParaRPr lang="en-US" dirty="0"/>
          </a:p>
        </p:txBody>
      </p:sp>
      <p:sp>
        <p:nvSpPr>
          <p:cNvPr id="3" name="Content Placeholder 2"/>
          <p:cNvSpPr>
            <a:spLocks noGrp="1"/>
          </p:cNvSpPr>
          <p:nvPr>
            <p:ph idx="1"/>
          </p:nvPr>
        </p:nvSpPr>
        <p:spPr>
          <a:xfrm>
            <a:off x="382588" y="1414464"/>
            <a:ext cx="8380412" cy="2181110"/>
          </a:xfrm>
        </p:spPr>
        <p:txBody>
          <a:bodyPr/>
          <a:lstStyle/>
          <a:p>
            <a:r>
              <a:rPr lang="en-US" dirty="0" smtClean="0"/>
              <a:t>Enterprise grade cryptography</a:t>
            </a:r>
          </a:p>
          <a:p>
            <a:r>
              <a:rPr lang="en-US" dirty="0" smtClean="0"/>
              <a:t>Protects high value services</a:t>
            </a:r>
          </a:p>
          <a:p>
            <a:pPr lvl="1"/>
            <a:r>
              <a:rPr lang="en-US" dirty="0" smtClean="0"/>
              <a:t>Transport layer security</a:t>
            </a:r>
          </a:p>
          <a:p>
            <a:pPr lvl="1"/>
            <a:r>
              <a:rPr lang="en-US" dirty="0" smtClean="0"/>
              <a:t>Signed discovery messages</a:t>
            </a:r>
          </a:p>
        </p:txBody>
      </p:sp>
      <p:grpSp>
        <p:nvGrpSpPr>
          <p:cNvPr id="19" name="Group 18"/>
          <p:cNvGrpSpPr/>
          <p:nvPr/>
        </p:nvGrpSpPr>
        <p:grpSpPr>
          <a:xfrm>
            <a:off x="0" y="3971636"/>
            <a:ext cx="9144000" cy="1969247"/>
            <a:chOff x="0" y="3971636"/>
            <a:chExt cx="9144000" cy="1969247"/>
          </a:xfrm>
        </p:grpSpPr>
        <p:sp>
          <p:nvSpPr>
            <p:cNvPr id="13" name="Rectangle 12"/>
            <p:cNvSpPr/>
            <p:nvPr/>
          </p:nvSpPr>
          <p:spPr bwMode="auto">
            <a:xfrm>
              <a:off x="0" y="4018349"/>
              <a:ext cx="9144000" cy="1902160"/>
            </a:xfrm>
            <a:prstGeom prst="rect">
              <a:avLst/>
            </a:prstGeom>
            <a:gradFill flip="none" rotWithShape="1">
              <a:gsLst>
                <a:gs pos="0">
                  <a:schemeClr val="bg2">
                    <a:alpha val="0"/>
                  </a:schemeClr>
                </a:gs>
                <a:gs pos="50000">
                  <a:schemeClr val="bg2">
                    <a:alpha val="30000"/>
                  </a:schemeClr>
                </a:gs>
                <a:gs pos="100000">
                  <a:schemeClr val="bg2">
                    <a:alpha val="0"/>
                  </a:schemeClr>
                </a:gs>
              </a:gsLst>
              <a:lin ang="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 name="Rectangle 13"/>
            <p:cNvSpPr/>
            <p:nvPr/>
          </p:nvSpPr>
          <p:spPr bwMode="auto">
            <a:xfrm>
              <a:off x="0" y="3971636"/>
              <a:ext cx="9144000" cy="4842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 name="Rectangle 14"/>
            <p:cNvSpPr/>
            <p:nvPr/>
          </p:nvSpPr>
          <p:spPr bwMode="auto">
            <a:xfrm>
              <a:off x="0" y="5892461"/>
              <a:ext cx="9144000" cy="4842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6" name="Rectangle 15"/>
            <p:cNvSpPr/>
            <p:nvPr/>
          </p:nvSpPr>
          <p:spPr>
            <a:xfrm>
              <a:off x="731837" y="4233549"/>
              <a:ext cx="7680325" cy="1463478"/>
            </a:xfrm>
            <a:prstGeom prst="rect">
              <a:avLst/>
            </a:prstGeom>
          </p:spPr>
          <p:txBody>
            <a:bodyPr wrap="square">
              <a:spAutoFit/>
            </a:bodyPr>
            <a:lstStyle/>
            <a:p>
              <a:pPr marL="382573" lvl="0" indent="-382573" algn="ctr" defTabSz="912777" fontAlgn="base">
                <a:lnSpc>
                  <a:spcPct val="90000"/>
                </a:lnSpc>
                <a:spcBef>
                  <a:spcPct val="0"/>
                </a:spcBef>
                <a:spcAft>
                  <a:spcPct val="0"/>
                </a:spcAft>
                <a:buClr>
                  <a:srgbClr val="FFFFFF"/>
                </a:buClr>
                <a:buSzPct val="95000"/>
              </a:pPr>
              <a: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TLS transport security</a:t>
              </a:r>
            </a:p>
            <a:p>
              <a:pPr marL="382573" lvl="0" indent="-382573" algn="ctr" defTabSz="912777" fontAlgn="base">
                <a:lnSpc>
                  <a:spcPct val="90000"/>
                </a:lnSpc>
                <a:spcBef>
                  <a:spcPct val="0"/>
                </a:spcBef>
                <a:spcAft>
                  <a:spcPct val="0"/>
                </a:spcAft>
                <a:buClr>
                  <a:srgbClr val="FFFFFF"/>
                </a:buClr>
                <a:buSzPct val="95000"/>
              </a:pPr>
              <a: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x.509 client and service authentication</a:t>
              </a:r>
            </a:p>
            <a:p>
              <a:pPr marL="382573" lvl="0" indent="-382573" algn="ctr" defTabSz="912777" fontAlgn="base">
                <a:lnSpc>
                  <a:spcPct val="90000"/>
                </a:lnSpc>
                <a:spcBef>
                  <a:spcPct val="0"/>
                </a:spcBef>
                <a:spcAft>
                  <a:spcPct val="0"/>
                </a:spcAft>
                <a:buClr>
                  <a:srgbClr val="FFFFFF"/>
                </a:buClr>
                <a:buSzPct val="95000"/>
              </a:pPr>
              <a: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Cryptographically secured discovery</a:t>
              </a:r>
            </a:p>
          </p:txBody>
        </p:sp>
      </p:gr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1876</Words>
  <Application>Microsoft Office PowerPoint</Application>
  <PresentationFormat>On-screen Show (4:3)</PresentationFormat>
  <Paragraphs>484</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WinHEC 2008 Template_NEW_9.22.08</vt:lpstr>
      <vt:lpstr>Slide 1</vt:lpstr>
      <vt:lpstr>Devices Profile for Web Services in Windows 7</vt:lpstr>
      <vt:lpstr>Agenda</vt:lpstr>
      <vt:lpstr>Device Protocol Requirements  </vt:lpstr>
      <vt:lpstr>Web Services is Software Talking to Software</vt:lpstr>
      <vt:lpstr>Who Is Solving These Challenges?</vt:lpstr>
      <vt:lpstr>Standards Based Approach</vt:lpstr>
      <vt:lpstr>Standards Based Approach</vt:lpstr>
      <vt:lpstr>Secure</vt:lpstr>
      <vt:lpstr>Flexible and Reusable</vt:lpstr>
      <vt:lpstr>Scalable</vt:lpstr>
      <vt:lpstr>Scalable</vt:lpstr>
      <vt:lpstr>Scalable</vt:lpstr>
      <vt:lpstr>Devices as Part of Business Flow</vt:lpstr>
      <vt:lpstr>Windows 7  Server 2008 R2  Platform Enhancements</vt:lpstr>
      <vt:lpstr>Enhancements to the Platform</vt:lpstr>
      <vt:lpstr>Cross Subnet Discovery</vt:lpstr>
      <vt:lpstr>Cross Subnet Discovery</vt:lpstr>
      <vt:lpstr>Discovery Remote Extensions</vt:lpstr>
      <vt:lpstr>Enhancements to the Platform</vt:lpstr>
      <vt:lpstr>Security Enhancements</vt:lpstr>
      <vt:lpstr>Enhancements to the Platform</vt:lpstr>
      <vt:lpstr>Enabled Scenarios</vt:lpstr>
      <vt:lpstr>Inbox Applications of WS</vt:lpstr>
      <vt:lpstr>Distributed Scan Management</vt:lpstr>
      <vt:lpstr>Distributed Scan Management</vt:lpstr>
      <vt:lpstr>Windows Network Projection</vt:lpstr>
      <vt:lpstr>Windows Network Projection Scenario</vt:lpstr>
      <vt:lpstr>WS in Vertical Markets</vt:lpstr>
      <vt:lpstr>DPWS Platform  Advances in Windows Summary</vt:lpstr>
      <vt:lpstr>Building Devices</vt:lpstr>
      <vt:lpstr>New Logo Requirements</vt:lpstr>
      <vt:lpstr>Call To Action</vt:lpstr>
      <vt:lpstr>Additional Resources</vt:lpstr>
      <vt:lpstr>Please Complete A Session Evaluation Form Your input is important!</vt:lpstr>
      <vt:lpstr>Slide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2008-11-12T06:14:16Z</dcterms:created>
  <dcterms:modified xsi:type="dcterms:W3CDTF">2008-11-12T06:14:23Z</dcterms:modified>
</cp:coreProperties>
</file>